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52"/>
  </p:notesMasterIdLst>
  <p:sldIdLst>
    <p:sldId id="256" r:id="rId2"/>
    <p:sldId id="276" r:id="rId3"/>
    <p:sldId id="275" r:id="rId4"/>
    <p:sldId id="291" r:id="rId5"/>
    <p:sldId id="292" r:id="rId6"/>
    <p:sldId id="293" r:id="rId7"/>
    <p:sldId id="294" r:id="rId8"/>
    <p:sldId id="295" r:id="rId9"/>
    <p:sldId id="297" r:id="rId10"/>
    <p:sldId id="296" r:id="rId11"/>
    <p:sldId id="298" r:id="rId12"/>
    <p:sldId id="299" r:id="rId13"/>
    <p:sldId id="300" r:id="rId14"/>
    <p:sldId id="301" r:id="rId15"/>
    <p:sldId id="302" r:id="rId16"/>
    <p:sldId id="303" r:id="rId17"/>
    <p:sldId id="304" r:id="rId18"/>
    <p:sldId id="321" r:id="rId19"/>
    <p:sldId id="305" r:id="rId20"/>
    <p:sldId id="306" r:id="rId21"/>
    <p:sldId id="307" r:id="rId22"/>
    <p:sldId id="308" r:id="rId23"/>
    <p:sldId id="311" r:id="rId24"/>
    <p:sldId id="309" r:id="rId25"/>
    <p:sldId id="310" r:id="rId26"/>
    <p:sldId id="312" r:id="rId27"/>
    <p:sldId id="313" r:id="rId28"/>
    <p:sldId id="314" r:id="rId29"/>
    <p:sldId id="315" r:id="rId30"/>
    <p:sldId id="316" r:id="rId31"/>
    <p:sldId id="317" r:id="rId32"/>
    <p:sldId id="318" r:id="rId33"/>
    <p:sldId id="319" r:id="rId34"/>
    <p:sldId id="320" r:id="rId35"/>
    <p:sldId id="322" r:id="rId36"/>
    <p:sldId id="273" r:id="rId37"/>
    <p:sldId id="274" r:id="rId38"/>
    <p:sldId id="323" r:id="rId39"/>
    <p:sldId id="324" r:id="rId40"/>
    <p:sldId id="325" r:id="rId41"/>
    <p:sldId id="328" r:id="rId42"/>
    <p:sldId id="257" r:id="rId43"/>
    <p:sldId id="326" r:id="rId44"/>
    <p:sldId id="290" r:id="rId45"/>
    <p:sldId id="279" r:id="rId46"/>
    <p:sldId id="327" r:id="rId47"/>
    <p:sldId id="280" r:id="rId48"/>
    <p:sldId id="288" r:id="rId49"/>
    <p:sldId id="289" r:id="rId50"/>
    <p:sldId id="265" r:id="rId51"/>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9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3A1BA37F-08CB-4EC0-9C43-D0A73DBB9342}" type="datetimeFigureOut">
              <a:rPr lang="ru-RU" smtClean="0"/>
              <a:t>14.02.2018</a:t>
            </a:fld>
            <a:endParaRPr lang="ru-RU"/>
          </a:p>
        </p:txBody>
      </p:sp>
      <p:sp>
        <p:nvSpPr>
          <p:cNvPr id="4" name="Образ слайда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AAFB51C3-10AC-4508-A7BB-90FE5B6D7562}" type="slidenum">
              <a:rPr lang="ru-RU" smtClean="0"/>
              <a:t>‹#›</a:t>
            </a:fld>
            <a:endParaRPr lang="ru-RU"/>
          </a:p>
        </p:txBody>
      </p:sp>
    </p:spTree>
    <p:extLst>
      <p:ext uri="{BB962C8B-B14F-4D97-AF65-F5344CB8AC3E}">
        <p14:creationId xmlns:p14="http://schemas.microsoft.com/office/powerpoint/2010/main" val="3862958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AAFB51C3-10AC-4508-A7BB-90FE5B6D7562}" type="slidenum">
              <a:rPr lang="ru-RU" smtClean="0"/>
              <a:t>4</a:t>
            </a:fld>
            <a:endParaRPr lang="ru-RU"/>
          </a:p>
        </p:txBody>
      </p:sp>
    </p:spTree>
    <p:extLst>
      <p:ext uri="{BB962C8B-B14F-4D97-AF65-F5344CB8AC3E}">
        <p14:creationId xmlns:p14="http://schemas.microsoft.com/office/powerpoint/2010/main" val="1196319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D34579B-C4E5-4B93-A90A-362F404D9E19}" type="datetimeFigureOut">
              <a:rPr lang="ru-RU" smtClean="0"/>
              <a:t>13.02.2018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907AA6B-AB94-458E-8BCE-CD0A4067558B}"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D34579B-C4E5-4B93-A90A-362F404D9E19}" type="datetimeFigureOut">
              <a:rPr lang="ru-RU" smtClean="0"/>
              <a:t>13.02.2018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907AA6B-AB94-458E-8BCE-CD0A4067558B}"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D34579B-C4E5-4B93-A90A-362F404D9E19}" type="datetimeFigureOut">
              <a:rPr lang="ru-RU" smtClean="0"/>
              <a:t>13.02.2018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907AA6B-AB94-458E-8BCE-CD0A4067558B}"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D34579B-C4E5-4B93-A90A-362F404D9E19}" type="datetimeFigureOut">
              <a:rPr lang="ru-RU" smtClean="0"/>
              <a:t>13.02.2018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907AA6B-AB94-458E-8BCE-CD0A4067558B}"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D34579B-C4E5-4B93-A90A-362F404D9E19}" type="datetimeFigureOut">
              <a:rPr lang="ru-RU" smtClean="0"/>
              <a:t>13.02.2018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907AA6B-AB94-458E-8BCE-CD0A4067558B}"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D34579B-C4E5-4B93-A90A-362F404D9E19}" type="datetimeFigureOut">
              <a:rPr lang="ru-RU" smtClean="0"/>
              <a:t>13.02.2018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907AA6B-AB94-458E-8BCE-CD0A4067558B}"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D34579B-C4E5-4B93-A90A-362F404D9E19}" type="datetimeFigureOut">
              <a:rPr lang="ru-RU" smtClean="0"/>
              <a:t>13.02.2018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907AA6B-AB94-458E-8BCE-CD0A4067558B}"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D34579B-C4E5-4B93-A90A-362F404D9E19}" type="datetimeFigureOut">
              <a:rPr lang="ru-RU" smtClean="0"/>
              <a:t>13.02.2018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907AA6B-AB94-458E-8BCE-CD0A4067558B}"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34579B-C4E5-4B93-A90A-362F404D9E19}" type="datetimeFigureOut">
              <a:rPr lang="ru-RU" smtClean="0"/>
              <a:t>13.02.2018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907AA6B-AB94-458E-8BCE-CD0A4067558B}"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D34579B-C4E5-4B93-A90A-362F404D9E19}" type="datetimeFigureOut">
              <a:rPr lang="ru-RU" smtClean="0"/>
              <a:t>13.02.2018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907AA6B-AB94-458E-8BCE-CD0A4067558B}"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D34579B-C4E5-4B93-A90A-362F404D9E19}" type="datetimeFigureOut">
              <a:rPr lang="ru-RU" smtClean="0"/>
              <a:t>13.02.2018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907AA6B-AB94-458E-8BCE-CD0A4067558B}"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ED34579B-C4E5-4B93-A90A-362F404D9E19}" type="datetimeFigureOut">
              <a:rPr lang="ru-RU" smtClean="0"/>
              <a:t>13.02.2018</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E907AA6B-AB94-458E-8BCE-CD0A4067558B}"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38119" y="476672"/>
            <a:ext cx="8280920" cy="5616624"/>
          </a:xfrm>
          <a:prstGeom prst="rect">
            <a:avLst/>
          </a:prstGeom>
          <a:solidFill>
            <a:schemeClr val="bg2">
              <a:alpha val="0"/>
            </a:schemeClr>
          </a:solidFill>
          <a:ln>
            <a:noFill/>
          </a:ln>
          <a:effectLst>
            <a:outerShdw blurRad="50800" dist="38100" dir="5400000" algn="t"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600" b="1" dirty="0" smtClean="0">
                <a:solidFill>
                  <a:schemeClr val="tx1"/>
                </a:solidFill>
                <a:latin typeface="Arial" panose="020B0604020202020204" pitchFamily="34" charset="0"/>
                <a:cs typeface="Arial" panose="020B0604020202020204" pitchFamily="34" charset="0"/>
              </a:rPr>
              <a:t>Актуальные </a:t>
            </a:r>
            <a:r>
              <a:rPr lang="ru-RU" sz="4600" b="1" dirty="0" smtClean="0">
                <a:solidFill>
                  <a:schemeClr val="tx1"/>
                </a:solidFill>
                <a:latin typeface="Arial" panose="020B0604020202020204" pitchFamily="34" charset="0"/>
                <a:cs typeface="Arial" panose="020B0604020202020204" pitchFamily="34" charset="0"/>
              </a:rPr>
              <a:t>изменения </a:t>
            </a:r>
          </a:p>
          <a:p>
            <a:pPr algn="ctr"/>
            <a:r>
              <a:rPr lang="ru-RU" sz="4600" b="1" dirty="0" smtClean="0">
                <a:solidFill>
                  <a:schemeClr val="tx1"/>
                </a:solidFill>
                <a:latin typeface="Arial" panose="020B0604020202020204" pitchFamily="34" charset="0"/>
                <a:cs typeface="Arial" panose="020B0604020202020204" pitchFamily="34" charset="0"/>
              </a:rPr>
              <a:t>в </a:t>
            </a:r>
            <a:r>
              <a:rPr lang="ru-RU" sz="4600" b="1" dirty="0" smtClean="0">
                <a:solidFill>
                  <a:schemeClr val="tx1"/>
                </a:solidFill>
                <a:latin typeface="Arial" panose="020B0604020202020204" pitchFamily="34" charset="0"/>
                <a:cs typeface="Arial" panose="020B0604020202020204" pitchFamily="34" charset="0"/>
              </a:rPr>
              <a:t>законодательстве </a:t>
            </a:r>
            <a:endParaRPr lang="ru-RU" sz="4600" b="1" dirty="0" smtClean="0">
              <a:solidFill>
                <a:schemeClr val="tx1"/>
              </a:solidFill>
              <a:latin typeface="Arial" panose="020B0604020202020204" pitchFamily="34" charset="0"/>
              <a:cs typeface="Arial" panose="020B0604020202020204" pitchFamily="34" charset="0"/>
            </a:endParaRPr>
          </a:p>
          <a:p>
            <a:pPr algn="ctr"/>
            <a:r>
              <a:rPr lang="ru-RU" sz="4600" b="1" dirty="0" smtClean="0">
                <a:solidFill>
                  <a:schemeClr val="tx1"/>
                </a:solidFill>
                <a:latin typeface="Arial" panose="020B0604020202020204" pitchFamily="34" charset="0"/>
                <a:cs typeface="Arial" panose="020B0604020202020204" pitchFamily="34" charset="0"/>
              </a:rPr>
              <a:t>о </a:t>
            </a:r>
            <a:r>
              <a:rPr lang="ru-RU" sz="4600" b="1" dirty="0" smtClean="0">
                <a:solidFill>
                  <a:schemeClr val="tx1"/>
                </a:solidFill>
                <a:latin typeface="Arial" panose="020B0604020202020204" pitchFamily="34" charset="0"/>
                <a:cs typeface="Arial" panose="020B0604020202020204" pitchFamily="34" charset="0"/>
              </a:rPr>
              <a:t>контрактной </a:t>
            </a:r>
            <a:r>
              <a:rPr lang="ru-RU" sz="4600" b="1" dirty="0" smtClean="0">
                <a:solidFill>
                  <a:schemeClr val="tx1"/>
                </a:solidFill>
                <a:latin typeface="Arial" panose="020B0604020202020204" pitchFamily="34" charset="0"/>
                <a:cs typeface="Arial" panose="020B0604020202020204" pitchFamily="34" charset="0"/>
              </a:rPr>
              <a:t>системе</a:t>
            </a:r>
          </a:p>
          <a:p>
            <a:pPr algn="ctr"/>
            <a:endParaRPr lang="ru-RU" sz="2800" b="1" dirty="0">
              <a:solidFill>
                <a:schemeClr val="tx1"/>
              </a:solidFill>
              <a:latin typeface="Arial" panose="020B0604020202020204" pitchFamily="34" charset="0"/>
              <a:cs typeface="Arial" panose="020B0604020202020204" pitchFamily="34" charset="0"/>
            </a:endParaRPr>
          </a:p>
          <a:p>
            <a:pPr algn="ctr"/>
            <a:r>
              <a:rPr lang="ru-RU" sz="2400" b="1" dirty="0">
                <a:solidFill>
                  <a:schemeClr val="tx1"/>
                </a:solidFill>
                <a:latin typeface="Arial" panose="020B0604020202020204" pitchFamily="34" charset="0"/>
                <a:cs typeface="Arial" panose="020B0604020202020204" pitchFamily="34" charset="0"/>
              </a:rPr>
              <a:t>Богданова Мария </a:t>
            </a:r>
            <a:r>
              <a:rPr lang="ru-RU" sz="2400" b="1" dirty="0" smtClean="0">
                <a:solidFill>
                  <a:schemeClr val="tx1"/>
                </a:solidFill>
                <a:latin typeface="Arial" panose="020B0604020202020204" pitchFamily="34" charset="0"/>
                <a:cs typeface="Arial" panose="020B0604020202020204" pitchFamily="34" charset="0"/>
              </a:rPr>
              <a:t>Сергеевна</a:t>
            </a:r>
          </a:p>
          <a:p>
            <a:pPr algn="ctr"/>
            <a:endParaRPr lang="ru-RU" sz="2400" b="1" dirty="0">
              <a:solidFill>
                <a:schemeClr val="tx1"/>
              </a:solidFill>
              <a:latin typeface="Arial" panose="020B0604020202020204" pitchFamily="34" charset="0"/>
              <a:cs typeface="Arial" panose="020B0604020202020204" pitchFamily="34" charset="0"/>
            </a:endParaRPr>
          </a:p>
          <a:p>
            <a:pPr algn="ctr"/>
            <a:r>
              <a:rPr lang="ru-RU" sz="2400" b="1" dirty="0" smtClean="0">
                <a:solidFill>
                  <a:schemeClr val="tx1"/>
                </a:solidFill>
                <a:latin typeface="Arial" panose="020B0604020202020204" pitchFamily="34" charset="0"/>
                <a:cs typeface="Arial" panose="020B0604020202020204" pitchFamily="34" charset="0"/>
              </a:rPr>
              <a:t>Начальник </a:t>
            </a:r>
            <a:r>
              <a:rPr lang="ru-RU" sz="2400" b="1" dirty="0">
                <a:solidFill>
                  <a:schemeClr val="tx1"/>
                </a:solidFill>
                <a:latin typeface="Arial" panose="020B0604020202020204" pitchFamily="34" charset="0"/>
                <a:cs typeface="Arial" panose="020B0604020202020204" pitchFamily="34" charset="0"/>
              </a:rPr>
              <a:t>отдела </a:t>
            </a:r>
            <a:r>
              <a:rPr lang="ru-RU" sz="2400" b="1" dirty="0" smtClean="0">
                <a:solidFill>
                  <a:schemeClr val="tx1"/>
                </a:solidFill>
                <a:latin typeface="Arial" panose="020B0604020202020204" pitchFamily="34" charset="0"/>
                <a:cs typeface="Arial" panose="020B0604020202020204" pitchFamily="34" charset="0"/>
              </a:rPr>
              <a:t>правовой работы</a:t>
            </a:r>
            <a:endParaRPr lang="ru-RU" sz="2400" b="1" dirty="0">
              <a:solidFill>
                <a:schemeClr val="tx1"/>
              </a:solidFill>
              <a:latin typeface="Arial" panose="020B0604020202020204" pitchFamily="34" charset="0"/>
              <a:cs typeface="Arial" panose="020B0604020202020204" pitchFamily="34" charset="0"/>
            </a:endParaRPr>
          </a:p>
          <a:p>
            <a:pPr algn="ctr"/>
            <a:r>
              <a:rPr lang="ru-RU" sz="2400" b="1" dirty="0">
                <a:solidFill>
                  <a:schemeClr val="tx1"/>
                </a:solidFill>
                <a:latin typeface="Arial" panose="020B0604020202020204" pitchFamily="34" charset="0"/>
                <a:cs typeface="Arial" panose="020B0604020202020204" pitchFamily="34" charset="0"/>
              </a:rPr>
              <a:t>Департамента государственных закупок </a:t>
            </a:r>
            <a:br>
              <a:rPr lang="ru-RU" sz="2400" b="1" dirty="0">
                <a:solidFill>
                  <a:schemeClr val="tx1"/>
                </a:solidFill>
                <a:latin typeface="Arial" panose="020B0604020202020204" pitchFamily="34" charset="0"/>
                <a:cs typeface="Arial" panose="020B0604020202020204" pitchFamily="34" charset="0"/>
              </a:rPr>
            </a:br>
            <a:r>
              <a:rPr lang="ru-RU" sz="2400" b="1" dirty="0">
                <a:solidFill>
                  <a:schemeClr val="tx1"/>
                </a:solidFill>
                <a:latin typeface="Arial" panose="020B0604020202020204" pitchFamily="34" charset="0"/>
                <a:cs typeface="Arial" panose="020B0604020202020204" pitchFamily="34" charset="0"/>
              </a:rPr>
              <a:t>Свердловской области </a:t>
            </a:r>
          </a:p>
          <a:p>
            <a:pPr algn="ctr"/>
            <a:endParaRPr lang="ru-RU" sz="2400" b="1" dirty="0" smtClean="0">
              <a:solidFill>
                <a:schemeClr val="tx1"/>
              </a:solidFill>
              <a:latin typeface="Arial" panose="020B0604020202020204" pitchFamily="34" charset="0"/>
              <a:cs typeface="Arial" panose="020B0604020202020204" pitchFamily="34" charset="0"/>
            </a:endParaRPr>
          </a:p>
          <a:p>
            <a:pPr algn="ctr"/>
            <a:endParaRPr lang="ru-RU" sz="4600" b="1" dirty="0" smtClean="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8341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95536" y="1293597"/>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320742" y="1292979"/>
            <a:ext cx="8643745" cy="5324535"/>
          </a:xfrm>
          <a:prstGeom prst="rect">
            <a:avLst/>
          </a:prstGeom>
        </p:spPr>
        <p:txBody>
          <a:bodyPr wrap="square">
            <a:spAutoFit/>
          </a:bodyPr>
          <a:lstStyle/>
          <a:p>
            <a:pPr algn="just"/>
            <a:r>
              <a:rPr lang="ru-RU" sz="2000" dirty="0" smtClean="0">
                <a:latin typeface="Arial" panose="020B0604020202020204" pitchFamily="34" charset="0"/>
                <a:cs typeface="Arial" panose="020B0604020202020204" pitchFamily="34" charset="0"/>
              </a:rPr>
              <a:t>Изменён </a:t>
            </a:r>
            <a:r>
              <a:rPr lang="ru-RU" sz="2000" dirty="0">
                <a:latin typeface="Arial" panose="020B0604020202020204" pitchFamily="34" charset="0"/>
                <a:cs typeface="Arial" panose="020B0604020202020204" pitchFamily="34" charset="0"/>
              </a:rPr>
              <a:t>порядок рассмотрения контрольными органами обращений физических лиц, в том числе жалоб на действия (бездействие) заказчика, уполномоченного органа, уполномоченного учреждения, комиссии по осуществлению закупок, контрактной службы, контрактного управляющего </a:t>
            </a:r>
            <a:r>
              <a:rPr lang="ru-RU" sz="2000" dirty="0" smtClean="0">
                <a:latin typeface="Arial" panose="020B0604020202020204" pitchFamily="34" charset="0"/>
                <a:cs typeface="Arial" panose="020B0604020202020204" pitchFamily="34" charset="0"/>
              </a:rPr>
              <a:t>- статья </a:t>
            </a:r>
            <a:r>
              <a:rPr lang="ru-RU" sz="2000" dirty="0">
                <a:latin typeface="Arial" panose="020B0604020202020204" pitchFamily="34" charset="0"/>
                <a:cs typeface="Arial" panose="020B0604020202020204" pitchFamily="34" charset="0"/>
              </a:rPr>
              <a:t>99 Закона </a:t>
            </a:r>
            <a:r>
              <a:rPr lang="ru-RU" sz="2000" dirty="0" smtClean="0">
                <a:latin typeface="Arial" panose="020B0604020202020204" pitchFamily="34" charset="0"/>
                <a:cs typeface="Arial" panose="020B0604020202020204" pitchFamily="34" charset="0"/>
              </a:rPr>
              <a:t>о </a:t>
            </a:r>
            <a:r>
              <a:rPr lang="ru-RU" sz="2000" dirty="0">
                <a:latin typeface="Arial" panose="020B0604020202020204" pitchFamily="34" charset="0"/>
                <a:cs typeface="Arial" panose="020B0604020202020204" pitchFamily="34" charset="0"/>
              </a:rPr>
              <a:t>контрактной системе </a:t>
            </a:r>
            <a:r>
              <a:rPr lang="ru-RU" sz="2000" dirty="0" smtClean="0">
                <a:latin typeface="Arial" panose="020B0604020202020204" pitchFamily="34" charset="0"/>
                <a:cs typeface="Arial" panose="020B0604020202020204" pitchFamily="34" charset="0"/>
              </a:rPr>
              <a:t>дополнена </a:t>
            </a:r>
            <a:r>
              <a:rPr lang="ru-RU" sz="2000" dirty="0">
                <a:latin typeface="Arial" panose="020B0604020202020204" pitchFamily="34" charset="0"/>
                <a:cs typeface="Arial" panose="020B0604020202020204" pitchFamily="34" charset="0"/>
              </a:rPr>
              <a:t>частью 15.1</a:t>
            </a:r>
            <a:r>
              <a:rPr lang="ru-RU" sz="2000" dirty="0" smtClean="0">
                <a:latin typeface="Arial" panose="020B0604020202020204" pitchFamily="34" charset="0"/>
                <a:cs typeface="Arial" panose="020B0604020202020204" pitchFamily="34" charset="0"/>
              </a:rPr>
              <a:t>.</a:t>
            </a:r>
          </a:p>
          <a:p>
            <a:pPr algn="just"/>
            <a:endParaRPr lang="ru-RU" sz="2000" dirty="0">
              <a:latin typeface="Arial" panose="020B0604020202020204" pitchFamily="34" charset="0"/>
              <a:cs typeface="Arial" panose="020B0604020202020204" pitchFamily="34" charset="0"/>
            </a:endParaRPr>
          </a:p>
          <a:p>
            <a:pPr algn="just"/>
            <a:r>
              <a:rPr lang="ru-RU" sz="2000" dirty="0" smtClean="0">
                <a:latin typeface="Arial" panose="020B0604020202020204" pitchFamily="34" charset="0"/>
                <a:cs typeface="Arial" panose="020B0604020202020204" pitchFamily="34" charset="0"/>
              </a:rPr>
              <a:t>Если </a:t>
            </a:r>
            <a:r>
              <a:rPr lang="ru-RU" sz="2000" dirty="0">
                <a:latin typeface="Arial" panose="020B0604020202020204" pitchFamily="34" charset="0"/>
                <a:cs typeface="Arial" panose="020B0604020202020204" pitchFamily="34" charset="0"/>
              </a:rPr>
              <a:t>физическое лицо, в том числе индивидуальный предприниматель, не соответствует требованиям, установленным в соответствии с законодательством Российской Федерации к лицам, осуществляющим поставку товара, выполнение работы, оказание услуги, являющихся объектом закупки (например, у физического лица отсутствует лицензия, членство в </a:t>
            </a:r>
            <a:r>
              <a:rPr lang="ru-RU" sz="2000" dirty="0" smtClean="0">
                <a:latin typeface="Arial" panose="020B0604020202020204" pitchFamily="34" charset="0"/>
                <a:cs typeface="Arial" panose="020B0604020202020204" pitchFamily="34" charset="0"/>
              </a:rPr>
              <a:t>СРО и </a:t>
            </a:r>
            <a:r>
              <a:rPr lang="ru-RU" sz="2000" dirty="0">
                <a:latin typeface="Arial" panose="020B0604020202020204" pitchFamily="34" charset="0"/>
                <a:cs typeface="Arial" panose="020B0604020202020204" pitchFamily="34" charset="0"/>
              </a:rPr>
              <a:t>т.п.), то жалоба такого физического лица (в том числе индивидуального предпринимателя) </a:t>
            </a:r>
            <a:r>
              <a:rPr lang="ru-RU" sz="2000" dirty="0" smtClean="0">
                <a:latin typeface="Arial" panose="020B0604020202020204" pitchFamily="34" charset="0"/>
                <a:cs typeface="Arial" panose="020B0604020202020204" pitchFamily="34" charset="0"/>
              </a:rPr>
              <a:t>подлежит </a:t>
            </a:r>
            <a:r>
              <a:rPr lang="ru-RU" sz="2000" dirty="0">
                <a:latin typeface="Arial" panose="020B0604020202020204" pitchFamily="34" charset="0"/>
                <a:cs typeface="Arial" panose="020B0604020202020204" pitchFamily="34" charset="0"/>
              </a:rPr>
              <a:t>рассмотрению контрольным органом в сфере закупок </a:t>
            </a:r>
            <a:r>
              <a:rPr lang="ru-RU" sz="2000" dirty="0" smtClean="0">
                <a:latin typeface="Arial" panose="020B0604020202020204" pitchFamily="34" charset="0"/>
                <a:cs typeface="Arial" panose="020B0604020202020204" pitchFamily="34" charset="0"/>
              </a:rPr>
              <a:t>в </a:t>
            </a:r>
            <a:r>
              <a:rPr lang="ru-RU" sz="2000" dirty="0">
                <a:latin typeface="Arial" panose="020B0604020202020204" pitchFamily="34" charset="0"/>
                <a:cs typeface="Arial" panose="020B0604020202020204" pitchFamily="34" charset="0"/>
              </a:rPr>
              <a:t>соответствии с Федеральным законом от 2 мая 2006 года </a:t>
            </a:r>
            <a:r>
              <a:rPr lang="ru-RU" sz="2000" dirty="0" smtClean="0">
                <a:latin typeface="Arial" panose="020B0604020202020204" pitchFamily="34" charset="0"/>
                <a:cs typeface="Arial" panose="020B0604020202020204" pitchFamily="34" charset="0"/>
              </a:rPr>
              <a:t>№ </a:t>
            </a:r>
            <a:r>
              <a:rPr lang="ru-RU" sz="2000" dirty="0">
                <a:latin typeface="Arial" panose="020B0604020202020204" pitchFamily="34" charset="0"/>
                <a:cs typeface="Arial" panose="020B0604020202020204" pitchFamily="34" charset="0"/>
              </a:rPr>
              <a:t>59-ФЗ </a:t>
            </a:r>
            <a:r>
              <a:rPr lang="ru-RU" sz="2000" dirty="0" smtClean="0">
                <a:latin typeface="Arial" panose="020B0604020202020204" pitchFamily="34" charset="0"/>
                <a:cs typeface="Arial" panose="020B0604020202020204" pitchFamily="34" charset="0"/>
              </a:rPr>
              <a:t>«О </a:t>
            </a:r>
            <a:r>
              <a:rPr lang="ru-RU" sz="2000" dirty="0">
                <a:latin typeface="Arial" panose="020B0604020202020204" pitchFamily="34" charset="0"/>
                <a:cs typeface="Arial" panose="020B0604020202020204" pitchFamily="34" charset="0"/>
              </a:rPr>
              <a:t>порядке рассмотрения обращений граждан Российской </a:t>
            </a:r>
            <a:r>
              <a:rPr lang="ru-RU" sz="2000" dirty="0" smtClean="0">
                <a:latin typeface="Arial" panose="020B0604020202020204" pitchFamily="34" charset="0"/>
                <a:cs typeface="Arial" panose="020B0604020202020204" pitchFamily="34" charset="0"/>
              </a:rPr>
              <a:t>Федерации».</a:t>
            </a:r>
            <a:endParaRPr lang="ru-RU" sz="2000" dirty="0">
              <a:latin typeface="Arial" panose="020B0604020202020204" pitchFamily="34" charset="0"/>
              <a:cs typeface="Arial" panose="020B0604020202020204" pitchFamily="34" charset="0"/>
            </a:endParaRPr>
          </a:p>
        </p:txBody>
      </p:sp>
      <p:sp>
        <p:nvSpPr>
          <p:cNvPr id="7" name="Прямоугольник 6"/>
          <p:cNvSpPr/>
          <p:nvPr/>
        </p:nvSpPr>
        <p:spPr>
          <a:xfrm>
            <a:off x="1634093" y="86355"/>
            <a:ext cx="7330393" cy="1200329"/>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Федеральный закон от 31.12.2017 № 504-ФЗ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a:t>
            </a:r>
            <a:endParaRPr lang="ru-RU"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7578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95536" y="1293597"/>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569564" y="86355"/>
            <a:ext cx="7394924" cy="1200329"/>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Федеральный закон от 31.12.2017 № 504-ФЗ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a:t>
            </a:r>
            <a:endParaRPr lang="ru-RU" b="1" dirty="0">
              <a:latin typeface="Arial" panose="020B0604020202020204" pitchFamily="34" charset="0"/>
              <a:cs typeface="Arial" panose="020B0604020202020204" pitchFamily="34" charset="0"/>
            </a:endParaRPr>
          </a:p>
        </p:txBody>
      </p:sp>
      <p:sp>
        <p:nvSpPr>
          <p:cNvPr id="7" name="Прямоугольник 6"/>
          <p:cNvSpPr/>
          <p:nvPr/>
        </p:nvSpPr>
        <p:spPr>
          <a:xfrm>
            <a:off x="320742" y="1292979"/>
            <a:ext cx="8643745" cy="5262979"/>
          </a:xfrm>
          <a:prstGeom prst="rect">
            <a:avLst/>
          </a:prstGeom>
        </p:spPr>
        <p:txBody>
          <a:bodyPr wrap="square">
            <a:spAutoFit/>
          </a:bodyPr>
          <a:lstStyle/>
          <a:p>
            <a:pPr algn="just"/>
            <a:r>
              <a:rPr lang="ru-RU" sz="2000" dirty="0" smtClean="0">
                <a:latin typeface="Arial" panose="020B0604020202020204" pitchFamily="34" charset="0"/>
                <a:cs typeface="Arial" panose="020B0604020202020204" pitchFamily="34" charset="0"/>
              </a:rPr>
              <a:t>Пункт </a:t>
            </a:r>
            <a:r>
              <a:rPr lang="ru-RU" sz="2000" dirty="0">
                <a:latin typeface="Arial" panose="020B0604020202020204" pitchFamily="34" charset="0"/>
                <a:cs typeface="Arial" panose="020B0604020202020204" pitchFamily="34" charset="0"/>
              </a:rPr>
              <a:t>2 части 3 и часть 4 статьи 104 Закона </a:t>
            </a:r>
            <a:r>
              <a:rPr lang="ru-RU" sz="2000" dirty="0" smtClean="0">
                <a:latin typeface="Arial" panose="020B0604020202020204" pitchFamily="34" charset="0"/>
                <a:cs typeface="Arial" panose="020B0604020202020204" pitchFamily="34" charset="0"/>
              </a:rPr>
              <a:t>о </a:t>
            </a:r>
            <a:r>
              <a:rPr lang="ru-RU" sz="2000" dirty="0">
                <a:latin typeface="Arial" panose="020B0604020202020204" pitchFamily="34" charset="0"/>
                <a:cs typeface="Arial" panose="020B0604020202020204" pitchFamily="34" charset="0"/>
              </a:rPr>
              <a:t>контрактной </a:t>
            </a:r>
            <a:r>
              <a:rPr lang="ru-RU" sz="2000" dirty="0" smtClean="0">
                <a:latin typeface="Arial" panose="020B0604020202020204" pitchFamily="34" charset="0"/>
                <a:cs typeface="Arial" panose="020B0604020202020204" pitchFamily="34" charset="0"/>
              </a:rPr>
              <a:t>системе изложены </a:t>
            </a:r>
            <a:r>
              <a:rPr lang="ru-RU" sz="2000" dirty="0">
                <a:latin typeface="Arial" panose="020B0604020202020204" pitchFamily="34" charset="0"/>
                <a:cs typeface="Arial" panose="020B0604020202020204" pitchFamily="34" charset="0"/>
              </a:rPr>
              <a:t>в новой редакции</a:t>
            </a:r>
            <a:r>
              <a:rPr lang="ru-RU" sz="2000" dirty="0" smtClean="0">
                <a:latin typeface="Arial" panose="020B0604020202020204" pitchFamily="34" charset="0"/>
                <a:cs typeface="Arial" panose="020B0604020202020204" pitchFamily="34" charset="0"/>
              </a:rPr>
              <a:t>.</a:t>
            </a:r>
          </a:p>
          <a:p>
            <a:pPr algn="just"/>
            <a:endParaRPr lang="ru-RU" sz="2000" dirty="0">
              <a:latin typeface="Arial" panose="020B0604020202020204" pitchFamily="34" charset="0"/>
              <a:cs typeface="Arial" panose="020B0604020202020204" pitchFamily="34" charset="0"/>
            </a:endParaRPr>
          </a:p>
          <a:p>
            <a:pPr algn="just"/>
            <a:r>
              <a:rPr lang="ru-RU" sz="2000" dirty="0" smtClean="0">
                <a:latin typeface="Arial" panose="020B0604020202020204" pitchFamily="34" charset="0"/>
                <a:cs typeface="Arial" panose="020B0604020202020204" pitchFamily="34" charset="0"/>
              </a:rPr>
              <a:t>В </a:t>
            </a:r>
            <a:r>
              <a:rPr lang="ru-RU" sz="2000" dirty="0">
                <a:latin typeface="Arial" panose="020B0604020202020204" pitchFamily="34" charset="0"/>
                <a:cs typeface="Arial" panose="020B0604020202020204" pitchFamily="34" charset="0"/>
              </a:rPr>
              <a:t>Реестр недобросовестных </a:t>
            </a:r>
            <a:r>
              <a:rPr lang="ru-RU" sz="2000" dirty="0" smtClean="0">
                <a:latin typeface="Arial" panose="020B0604020202020204" pitchFamily="34" charset="0"/>
                <a:cs typeface="Arial" panose="020B0604020202020204" pitchFamily="34" charset="0"/>
              </a:rPr>
              <a:t>поставщиков не </a:t>
            </a:r>
            <a:r>
              <a:rPr lang="ru-RU" sz="2000" dirty="0">
                <a:latin typeface="Arial" panose="020B0604020202020204" pitchFamily="34" charset="0"/>
                <a:cs typeface="Arial" panose="020B0604020202020204" pitchFamily="34" charset="0"/>
              </a:rPr>
              <a:t>включается информация об ИНН публично-правовых образований, являющихся учредителями юридических лиц (новая редакция пункта 2 части 3 статьи 104 </a:t>
            </a:r>
            <a:r>
              <a:rPr lang="ru-RU" sz="2000" dirty="0" smtClean="0">
                <a:latin typeface="Arial" panose="020B0604020202020204" pitchFamily="34" charset="0"/>
                <a:cs typeface="Arial" panose="020B0604020202020204" pitchFamily="34" charset="0"/>
              </a:rPr>
              <a:t>Закона</a:t>
            </a:r>
            <a:r>
              <a:rPr lang="ru-RU" sz="2000" dirty="0">
                <a:latin typeface="Arial" panose="020B0604020202020204" pitchFamily="34" charset="0"/>
                <a:cs typeface="Arial" panose="020B0604020202020204" pitchFamily="34" charset="0"/>
              </a:rPr>
              <a:t> о контрактной </a:t>
            </a:r>
            <a:r>
              <a:rPr lang="ru-RU" sz="2000" dirty="0" smtClean="0">
                <a:latin typeface="Arial" panose="020B0604020202020204" pitchFamily="34" charset="0"/>
                <a:cs typeface="Arial" panose="020B0604020202020204" pitchFamily="34" charset="0"/>
              </a:rPr>
              <a:t>системе):</a:t>
            </a:r>
          </a:p>
          <a:p>
            <a:pPr algn="just"/>
            <a:endParaRPr lang="ru-RU" sz="2000" dirty="0">
              <a:latin typeface="Arial" panose="020B0604020202020204" pitchFamily="34" charset="0"/>
              <a:cs typeface="Arial" panose="020B0604020202020204" pitchFamily="34" charset="0"/>
            </a:endParaRPr>
          </a:p>
          <a:p>
            <a:pPr algn="just"/>
            <a:r>
              <a:rPr lang="ru-RU" sz="2000" dirty="0" smtClean="0">
                <a:latin typeface="Arial" panose="020B0604020202020204" pitchFamily="34" charset="0"/>
                <a:cs typeface="Arial" panose="020B0604020202020204" pitchFamily="34" charset="0"/>
              </a:rPr>
              <a:t>Обязанность </a:t>
            </a:r>
            <a:r>
              <a:rPr lang="ru-RU" sz="2000" dirty="0">
                <a:latin typeface="Arial" panose="020B0604020202020204" pitchFamily="34" charset="0"/>
                <a:cs typeface="Arial" panose="020B0604020202020204" pitchFamily="34" charset="0"/>
              </a:rPr>
              <a:t>заказчика направлять сведения об уклонившемся от заключения контракта участнике закупки теперь не </a:t>
            </a:r>
            <a:r>
              <a:rPr lang="ru-RU" sz="2000" dirty="0" smtClean="0">
                <a:latin typeface="Arial" panose="020B0604020202020204" pitchFamily="34" charset="0"/>
                <a:cs typeface="Arial" panose="020B0604020202020204" pitchFamily="34" charset="0"/>
              </a:rPr>
              <a:t>связана </a:t>
            </a:r>
            <a:r>
              <a:rPr lang="ru-RU" sz="2000" dirty="0">
                <a:latin typeface="Arial" panose="020B0604020202020204" pitchFamily="34" charset="0"/>
                <a:cs typeface="Arial" panose="020B0604020202020204" pitchFamily="34" charset="0"/>
              </a:rPr>
              <a:t>с заключением контракта заказчиком со следующим участником (новая редакция части 4 статьи 104 Закона о контрактной системе). </a:t>
            </a:r>
            <a:endParaRPr lang="ru-RU" sz="2000" dirty="0" smtClean="0">
              <a:latin typeface="Arial" panose="020B0604020202020204" pitchFamily="34" charset="0"/>
              <a:cs typeface="Arial" panose="020B0604020202020204" pitchFamily="34" charset="0"/>
            </a:endParaRPr>
          </a:p>
          <a:p>
            <a:pPr algn="just"/>
            <a:r>
              <a:rPr lang="ru-RU" sz="1600" dirty="0">
                <a:latin typeface="Arial" panose="020B0604020202020204" pitchFamily="34" charset="0"/>
                <a:cs typeface="Arial" panose="020B0604020202020204" pitchFamily="34" charset="0"/>
              </a:rPr>
              <a:t>В случае, если победитель определения поставщика (подрядчика, исполнителя) признан уклонившимся от заключения контракта, заказчик в течение трех рабочих дней с даты признания победителя уклонившимся от заключения контракта направляет в контрольный орган в сфере закупок информацию, предусмотренную пунктами 1 - 3 части 3 </a:t>
            </a:r>
            <a:r>
              <a:rPr lang="ru-RU" sz="1600" dirty="0" smtClean="0">
                <a:latin typeface="Arial" panose="020B0604020202020204" pitchFamily="34" charset="0"/>
                <a:cs typeface="Arial" panose="020B0604020202020204" pitchFamily="34" charset="0"/>
              </a:rPr>
              <a:t>данной </a:t>
            </a:r>
            <a:r>
              <a:rPr lang="ru-RU" sz="1600" dirty="0">
                <a:latin typeface="Arial" panose="020B0604020202020204" pitchFamily="34" charset="0"/>
                <a:cs typeface="Arial" panose="020B0604020202020204" pitchFamily="34" charset="0"/>
              </a:rPr>
              <a:t>статьи, а также документы, свидетельствующие об уклонении победителя от заключения контракта.</a:t>
            </a:r>
          </a:p>
        </p:txBody>
      </p:sp>
    </p:spTree>
    <p:extLst>
      <p:ext uri="{BB962C8B-B14F-4D97-AF65-F5344CB8AC3E}">
        <p14:creationId xmlns:p14="http://schemas.microsoft.com/office/powerpoint/2010/main" val="19488351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95536" y="1293597"/>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565994" y="69430"/>
            <a:ext cx="7398494" cy="1200329"/>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Федеральный закон от 31.12.2017 № 504-ФЗ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a:t>
            </a:r>
            <a:endParaRPr lang="ru-RU" b="1" dirty="0">
              <a:latin typeface="Arial" panose="020B0604020202020204" pitchFamily="34" charset="0"/>
              <a:cs typeface="Arial" panose="020B0604020202020204" pitchFamily="34" charset="0"/>
            </a:endParaRPr>
          </a:p>
        </p:txBody>
      </p:sp>
      <p:sp>
        <p:nvSpPr>
          <p:cNvPr id="7" name="Прямоугольник 6"/>
          <p:cNvSpPr/>
          <p:nvPr/>
        </p:nvSpPr>
        <p:spPr>
          <a:xfrm>
            <a:off x="320742" y="1292979"/>
            <a:ext cx="8643745" cy="5324535"/>
          </a:xfrm>
          <a:prstGeom prst="rect">
            <a:avLst/>
          </a:prstGeom>
        </p:spPr>
        <p:txBody>
          <a:bodyPr wrap="square">
            <a:spAutoFit/>
          </a:bodyPr>
          <a:lstStyle/>
          <a:p>
            <a:r>
              <a:rPr lang="ru-RU" sz="2000" b="1" dirty="0">
                <a:latin typeface="Arial" panose="020B0604020202020204" pitchFamily="34" charset="0"/>
                <a:cs typeface="Arial" panose="020B0604020202020204" pitchFamily="34" charset="0"/>
              </a:rPr>
              <a:t>В электронной форме проводятся: </a:t>
            </a:r>
            <a:endParaRPr lang="ru-RU" sz="2000" b="1" dirty="0" smtClean="0">
              <a:latin typeface="Arial" panose="020B0604020202020204" pitchFamily="34" charset="0"/>
              <a:cs typeface="Arial" panose="020B0604020202020204" pitchFamily="34" charset="0"/>
            </a:endParaRPr>
          </a:p>
          <a:p>
            <a:r>
              <a:rPr lang="ru-RU" sz="2000" dirty="0" smtClean="0">
                <a:latin typeface="Arial" panose="020B0604020202020204" pitchFamily="34" charset="0"/>
                <a:cs typeface="Arial" panose="020B0604020202020204" pitchFamily="34" charset="0"/>
              </a:rPr>
              <a:t>открытый </a:t>
            </a:r>
            <a:r>
              <a:rPr lang="ru-RU" sz="2000" dirty="0">
                <a:latin typeface="Arial" panose="020B0604020202020204" pitchFamily="34" charset="0"/>
                <a:cs typeface="Arial" panose="020B0604020202020204" pitchFamily="34" charset="0"/>
              </a:rPr>
              <a:t>конкурс,</a:t>
            </a:r>
          </a:p>
          <a:p>
            <a:r>
              <a:rPr lang="ru-RU" sz="2000" dirty="0">
                <a:latin typeface="Arial" panose="020B0604020202020204" pitchFamily="34" charset="0"/>
                <a:cs typeface="Arial" panose="020B0604020202020204" pitchFamily="34" charset="0"/>
              </a:rPr>
              <a:t>конкурс с ограниченным участием,</a:t>
            </a:r>
          </a:p>
          <a:p>
            <a:r>
              <a:rPr lang="ru-RU" sz="2000" dirty="0">
                <a:latin typeface="Arial" panose="020B0604020202020204" pitchFamily="34" charset="0"/>
                <a:cs typeface="Arial" panose="020B0604020202020204" pitchFamily="34" charset="0"/>
              </a:rPr>
              <a:t>двухэтапный конкурс,</a:t>
            </a:r>
          </a:p>
          <a:p>
            <a:r>
              <a:rPr lang="ru-RU" sz="2000" dirty="0">
                <a:latin typeface="Arial" panose="020B0604020202020204" pitchFamily="34" charset="0"/>
                <a:cs typeface="Arial" panose="020B0604020202020204" pitchFamily="34" charset="0"/>
              </a:rPr>
              <a:t>электронный аукцион,</a:t>
            </a:r>
          </a:p>
          <a:p>
            <a:r>
              <a:rPr lang="ru-RU" sz="2000" dirty="0">
                <a:latin typeface="Arial" panose="020B0604020202020204" pitchFamily="34" charset="0"/>
                <a:cs typeface="Arial" panose="020B0604020202020204" pitchFamily="34" charset="0"/>
              </a:rPr>
              <a:t>запрос котировок,</a:t>
            </a:r>
          </a:p>
          <a:p>
            <a:r>
              <a:rPr lang="ru-RU" sz="2000" dirty="0">
                <a:latin typeface="Arial" panose="020B0604020202020204" pitchFamily="34" charset="0"/>
                <a:cs typeface="Arial" panose="020B0604020202020204" pitchFamily="34" charset="0"/>
              </a:rPr>
              <a:t>запрос предложений</a:t>
            </a:r>
            <a:r>
              <a:rPr lang="ru-RU" sz="2000" dirty="0" smtClean="0">
                <a:latin typeface="Arial" panose="020B0604020202020204" pitchFamily="34" charset="0"/>
                <a:cs typeface="Arial" panose="020B0604020202020204" pitchFamily="34" charset="0"/>
              </a:rPr>
              <a:t>. </a:t>
            </a:r>
          </a:p>
          <a:p>
            <a:endParaRPr lang="ru-RU" sz="2000" dirty="0">
              <a:latin typeface="Arial" panose="020B0604020202020204" pitchFamily="34" charset="0"/>
              <a:cs typeface="Arial" panose="020B0604020202020204" pitchFamily="34" charset="0"/>
            </a:endParaRPr>
          </a:p>
          <a:p>
            <a:pPr algn="just"/>
            <a:r>
              <a:rPr lang="ru-RU" sz="2000" dirty="0" smtClean="0">
                <a:latin typeface="Arial" panose="020B0604020202020204" pitchFamily="34" charset="0"/>
                <a:cs typeface="Arial" panose="020B0604020202020204" pitchFamily="34" charset="0"/>
              </a:rPr>
              <a:t>С 1 </a:t>
            </a:r>
            <a:r>
              <a:rPr lang="ru-RU" sz="2000" dirty="0">
                <a:latin typeface="Arial" panose="020B0604020202020204" pitchFamily="34" charset="0"/>
                <a:cs typeface="Arial" panose="020B0604020202020204" pitchFamily="34" charset="0"/>
              </a:rPr>
              <a:t>июля 2018 года все заказчики, уполномоченные органы и уполномоченные учреждения вправе применять новые электронные способы закупок в случаях, установленных Правительством РФ.</a:t>
            </a:r>
          </a:p>
          <a:p>
            <a:pPr algn="just"/>
            <a:r>
              <a:rPr lang="ru-RU" sz="2000" dirty="0" smtClean="0">
                <a:latin typeface="Arial" panose="020B0604020202020204" pitchFamily="34" charset="0"/>
                <a:cs typeface="Arial" panose="020B0604020202020204" pitchFamily="34" charset="0"/>
              </a:rPr>
              <a:t>С </a:t>
            </a:r>
            <a:r>
              <a:rPr lang="ru-RU" sz="2000" dirty="0">
                <a:latin typeface="Arial" panose="020B0604020202020204" pitchFamily="34" charset="0"/>
                <a:cs typeface="Arial" panose="020B0604020202020204" pitchFamily="34" charset="0"/>
              </a:rPr>
              <a:t>1 января 2019 года все заказчики, уполномоченные органы и уполномоченные учреждения обязаны проводить электронные процедуры. С этой же даты устанавливается запрет на проведение открытого конкурса, конкурса с ограниченным участием, двухэтапного конкурса, запроса котировок, запроса предложений в обычной, бумажной </a:t>
            </a:r>
            <a:r>
              <a:rPr lang="ru-RU" sz="2000" dirty="0" smtClean="0">
                <a:latin typeface="Arial" panose="020B0604020202020204" pitchFamily="34" charset="0"/>
                <a:cs typeface="Arial" panose="020B0604020202020204" pitchFamily="34" charset="0"/>
              </a:rPr>
              <a:t>форме.</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6754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95536" y="1293597"/>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691680" y="93268"/>
            <a:ext cx="7128792" cy="1200329"/>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Федеральный закон от 31.12.2017 № 504-ФЗ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a:t>
            </a:r>
            <a:endParaRPr lang="ru-RU" b="1" dirty="0">
              <a:latin typeface="Arial" panose="020B0604020202020204" pitchFamily="34" charset="0"/>
              <a:cs typeface="Arial" panose="020B0604020202020204" pitchFamily="34" charset="0"/>
            </a:endParaRPr>
          </a:p>
        </p:txBody>
      </p:sp>
      <p:sp>
        <p:nvSpPr>
          <p:cNvPr id="7" name="Прямоугольник 6"/>
          <p:cNvSpPr/>
          <p:nvPr/>
        </p:nvSpPr>
        <p:spPr>
          <a:xfrm>
            <a:off x="320742" y="1292979"/>
            <a:ext cx="8643745" cy="5262979"/>
          </a:xfrm>
          <a:prstGeom prst="rect">
            <a:avLst/>
          </a:prstGeom>
        </p:spPr>
        <p:txBody>
          <a:bodyPr wrap="square">
            <a:spAutoFit/>
          </a:bodyPr>
          <a:lstStyle/>
          <a:p>
            <a:pPr algn="just"/>
            <a:r>
              <a:rPr lang="ru-RU" sz="2400" dirty="0">
                <a:latin typeface="Arial" panose="020B0604020202020204" pitchFamily="34" charset="0"/>
                <a:cs typeface="Arial" panose="020B0604020202020204" pitchFamily="34" charset="0"/>
              </a:rPr>
              <a:t>В электронных процедурах, закрытых электронных процедурах, запросах котировок и запросах предложений лоты выделяться не могут</a:t>
            </a:r>
            <a:r>
              <a:rPr lang="ru-RU" sz="2400" dirty="0" smtClean="0">
                <a:latin typeface="Arial" panose="020B0604020202020204" pitchFamily="34" charset="0"/>
                <a:cs typeface="Arial" panose="020B0604020202020204" pitchFamily="34" charset="0"/>
              </a:rPr>
              <a:t>.</a:t>
            </a:r>
          </a:p>
          <a:p>
            <a:pPr algn="just"/>
            <a:endParaRPr lang="ru-RU" sz="2400" dirty="0">
              <a:latin typeface="Arial" panose="020B0604020202020204" pitchFamily="34" charset="0"/>
              <a:cs typeface="Arial" panose="020B0604020202020204" pitchFamily="34" charset="0"/>
            </a:endParaRPr>
          </a:p>
          <a:p>
            <a:pPr algn="just"/>
            <a:r>
              <a:rPr lang="ru-RU" sz="2400" dirty="0" smtClean="0">
                <a:latin typeface="Arial" panose="020B0604020202020204" pitchFamily="34" charset="0"/>
                <a:cs typeface="Arial" panose="020B0604020202020204" pitchFamily="34" charset="0"/>
              </a:rPr>
              <a:t>Проведение </a:t>
            </a:r>
            <a:r>
              <a:rPr lang="ru-RU" sz="2400" dirty="0">
                <a:latin typeface="Arial" panose="020B0604020202020204" pitchFamily="34" charset="0"/>
                <a:cs typeface="Arial" panose="020B0604020202020204" pitchFamily="34" charset="0"/>
              </a:rPr>
              <a:t>электронных процедур – на электронных площадках, закрытых электронных процедур – на специализированных электронных площадках</a:t>
            </a:r>
            <a:r>
              <a:rPr lang="ru-RU" sz="2400" dirty="0" smtClean="0">
                <a:latin typeface="Arial" panose="020B0604020202020204" pitchFamily="34" charset="0"/>
                <a:cs typeface="Arial" panose="020B0604020202020204" pitchFamily="34" charset="0"/>
              </a:rPr>
              <a:t>.</a:t>
            </a:r>
          </a:p>
          <a:p>
            <a:pPr algn="just"/>
            <a:endParaRPr lang="ru-RU" sz="2400" dirty="0">
              <a:latin typeface="Arial" panose="020B0604020202020204" pitchFamily="34" charset="0"/>
              <a:cs typeface="Arial" panose="020B0604020202020204" pitchFamily="34" charset="0"/>
            </a:endParaRPr>
          </a:p>
          <a:p>
            <a:pPr algn="just"/>
            <a:r>
              <a:rPr lang="ru-RU" sz="2400" dirty="0">
                <a:latin typeface="Arial" panose="020B0604020202020204" pitchFamily="34" charset="0"/>
                <a:cs typeface="Arial" panose="020B0604020202020204" pitchFamily="34" charset="0"/>
              </a:rPr>
              <a:t>Вводятся положения, регламентирующие проведение открытого конкурса в электронной </a:t>
            </a:r>
            <a:r>
              <a:rPr lang="ru-RU" sz="2400" dirty="0" smtClean="0">
                <a:latin typeface="Arial" panose="020B0604020202020204" pitchFamily="34" charset="0"/>
                <a:cs typeface="Arial" panose="020B0604020202020204" pitchFamily="34" charset="0"/>
              </a:rPr>
              <a:t>форме</a:t>
            </a:r>
            <a:r>
              <a:rPr lang="ru-RU" sz="2400" dirty="0">
                <a:latin typeface="Arial" panose="020B0604020202020204" pitchFamily="34" charset="0"/>
                <a:cs typeface="Arial" panose="020B0604020202020204" pitchFamily="34" charset="0"/>
              </a:rPr>
              <a:t>:</a:t>
            </a:r>
            <a:endParaRPr lang="ru-RU" sz="2400" dirty="0" smtClean="0">
              <a:latin typeface="Arial" panose="020B0604020202020204" pitchFamily="34" charset="0"/>
              <a:cs typeface="Arial" panose="020B0604020202020204" pitchFamily="34" charset="0"/>
            </a:endParaRPr>
          </a:p>
          <a:p>
            <a:pPr algn="just"/>
            <a:endParaRPr lang="ru-RU" sz="2400" dirty="0">
              <a:latin typeface="Arial" panose="020B0604020202020204" pitchFamily="34" charset="0"/>
              <a:cs typeface="Arial" panose="020B0604020202020204" pitchFamily="34" charset="0"/>
            </a:endParaRPr>
          </a:p>
          <a:p>
            <a:pPr algn="just"/>
            <a:r>
              <a:rPr lang="ru-RU" sz="2400" dirty="0">
                <a:latin typeface="Arial" panose="020B0604020202020204" pitchFamily="34" charset="0"/>
                <a:cs typeface="Arial" panose="020B0604020202020204" pitchFamily="34" charset="0"/>
              </a:rPr>
              <a:t>Срок размещения извещения в ЕИС - не менее чем за 15 рабочих дней до даты окончания срока подачи заявок</a:t>
            </a:r>
            <a:r>
              <a:rPr lang="ru-RU" sz="2400" dirty="0" smtClean="0">
                <a:latin typeface="Arial" panose="020B0604020202020204" pitchFamily="34" charset="0"/>
                <a:cs typeface="Arial" panose="020B0604020202020204" pitchFamily="34" charset="0"/>
              </a:rPr>
              <a:t>.</a:t>
            </a:r>
          </a:p>
          <a:p>
            <a:pPr algn="just"/>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9279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95536" y="1293597"/>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535770" y="23691"/>
            <a:ext cx="7428717" cy="1200329"/>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Федеральный закон от 31.12.2017 № 504-ФЗ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a:t>
            </a:r>
            <a:endParaRPr lang="ru-RU" b="1" dirty="0">
              <a:latin typeface="Arial" panose="020B0604020202020204" pitchFamily="34" charset="0"/>
              <a:cs typeface="Arial" panose="020B0604020202020204" pitchFamily="34" charset="0"/>
            </a:endParaRPr>
          </a:p>
        </p:txBody>
      </p:sp>
      <p:sp>
        <p:nvSpPr>
          <p:cNvPr id="7" name="Прямоугольник 6"/>
          <p:cNvSpPr/>
          <p:nvPr/>
        </p:nvSpPr>
        <p:spPr>
          <a:xfrm>
            <a:off x="251519" y="956196"/>
            <a:ext cx="8643745" cy="5816977"/>
          </a:xfrm>
          <a:prstGeom prst="rect">
            <a:avLst/>
          </a:prstGeom>
        </p:spPr>
        <p:txBody>
          <a:bodyPr wrap="square">
            <a:spAutoFit/>
          </a:bodyPr>
          <a:lstStyle/>
          <a:p>
            <a:pPr algn="just"/>
            <a:endParaRPr lang="ru-RU" sz="2000" dirty="0" smtClean="0">
              <a:latin typeface="Arial" panose="020B0604020202020204" pitchFamily="34" charset="0"/>
              <a:cs typeface="Arial" panose="020B0604020202020204" pitchFamily="34" charset="0"/>
            </a:endParaRPr>
          </a:p>
          <a:p>
            <a:pPr algn="just"/>
            <a:r>
              <a:rPr lang="ru-RU" sz="2200" dirty="0">
                <a:latin typeface="Arial" panose="020B0604020202020204" pitchFamily="34" charset="0"/>
                <a:cs typeface="Arial" panose="020B0604020202020204" pitchFamily="34" charset="0"/>
              </a:rPr>
              <a:t>Заявка на участие в открытом конкурсе в электронной форме состоит из двух частей (1 – сведения о товаре (работе, услуге); </a:t>
            </a:r>
            <a:r>
              <a:rPr lang="ru-RU" sz="2200" dirty="0" smtClean="0">
                <a:latin typeface="Arial" panose="020B0604020202020204" pitchFamily="34" charset="0"/>
                <a:cs typeface="Arial" panose="020B0604020202020204" pitchFamily="34" charset="0"/>
              </a:rPr>
              <a:t>2 </a:t>
            </a:r>
            <a:r>
              <a:rPr lang="ru-RU" sz="2200" dirty="0">
                <a:latin typeface="Arial" panose="020B0604020202020204" pitchFamily="34" charset="0"/>
                <a:cs typeface="Arial" panose="020B0604020202020204" pitchFamily="34" charset="0"/>
              </a:rPr>
              <a:t>–</a:t>
            </a:r>
            <a:r>
              <a:rPr lang="ru-RU" sz="2200" dirty="0" smtClean="0">
                <a:latin typeface="Arial" panose="020B0604020202020204" pitchFamily="34" charset="0"/>
                <a:cs typeface="Arial" panose="020B0604020202020204" pitchFamily="34" charset="0"/>
              </a:rPr>
              <a:t> </a:t>
            </a:r>
            <a:r>
              <a:rPr lang="ru-RU" sz="2200" dirty="0">
                <a:latin typeface="Arial" panose="020B0604020202020204" pitchFamily="34" charset="0"/>
                <a:cs typeface="Arial" panose="020B0604020202020204" pitchFamily="34" charset="0"/>
              </a:rPr>
              <a:t>сведения об участнике закупки) и предложения участника открытого конкурса в электронной форме о цене контракта.</a:t>
            </a:r>
          </a:p>
          <a:p>
            <a:pPr algn="just"/>
            <a:endParaRPr lang="ru-RU" sz="2200" dirty="0">
              <a:latin typeface="Arial" panose="020B0604020202020204" pitchFamily="34" charset="0"/>
              <a:cs typeface="Arial" panose="020B0604020202020204" pitchFamily="34" charset="0"/>
            </a:endParaRPr>
          </a:p>
          <a:p>
            <a:pPr algn="just"/>
            <a:r>
              <a:rPr lang="ru-RU" sz="2200" dirty="0" smtClean="0">
                <a:latin typeface="Arial" panose="020B0604020202020204" pitchFamily="34" charset="0"/>
                <a:cs typeface="Arial" panose="020B0604020202020204" pitchFamily="34" charset="0"/>
              </a:rPr>
              <a:t>Участники </a:t>
            </a:r>
            <a:r>
              <a:rPr lang="ru-RU" sz="2200" dirty="0">
                <a:latin typeface="Arial" panose="020B0604020202020204" pitchFamily="34" charset="0"/>
                <a:cs typeface="Arial" panose="020B0604020202020204" pitchFamily="34" charset="0"/>
              </a:rPr>
              <a:t>закупки, допущенные к участию в открытом конкурсе в электронной форме, вправе подавать окончательные предложения о цене контракта (только один раз, через электронную площадку).  </a:t>
            </a:r>
            <a:endParaRPr lang="ru-RU" sz="2200" dirty="0" smtClean="0">
              <a:latin typeface="Arial" panose="020B0604020202020204" pitchFamily="34" charset="0"/>
              <a:cs typeface="Arial" panose="020B0604020202020204" pitchFamily="34" charset="0"/>
            </a:endParaRPr>
          </a:p>
          <a:p>
            <a:pPr algn="just"/>
            <a:endParaRPr lang="ru-RU" sz="2200" dirty="0">
              <a:latin typeface="Arial" panose="020B0604020202020204" pitchFamily="34" charset="0"/>
              <a:cs typeface="Arial" panose="020B0604020202020204" pitchFamily="34" charset="0"/>
            </a:endParaRPr>
          </a:p>
          <a:p>
            <a:pPr algn="just"/>
            <a:r>
              <a:rPr lang="ru-RU" sz="2200" dirty="0" smtClean="0">
                <a:latin typeface="Arial" panose="020B0604020202020204" pitchFamily="34" charset="0"/>
                <a:cs typeface="Arial" panose="020B0604020202020204" pitchFamily="34" charset="0"/>
              </a:rPr>
              <a:t>Итоговые </a:t>
            </a:r>
            <a:r>
              <a:rPr lang="ru-RU" sz="2200" dirty="0">
                <a:latin typeface="Arial" panose="020B0604020202020204" pitchFamily="34" charset="0"/>
                <a:cs typeface="Arial" panose="020B0604020202020204" pitchFamily="34" charset="0"/>
              </a:rPr>
              <a:t>ценовые предложения участников направляются заказчику только после рассмотрения вторых частей заявок</a:t>
            </a:r>
            <a:r>
              <a:rPr lang="ru-RU" sz="2200" dirty="0" smtClean="0">
                <a:latin typeface="Arial" panose="020B0604020202020204" pitchFamily="34" charset="0"/>
                <a:cs typeface="Arial" panose="020B0604020202020204" pitchFamily="34" charset="0"/>
              </a:rPr>
              <a:t>.</a:t>
            </a:r>
          </a:p>
          <a:p>
            <a:pPr algn="just"/>
            <a:endParaRPr lang="ru-RU" sz="2200" dirty="0">
              <a:latin typeface="Arial" panose="020B0604020202020204" pitchFamily="34" charset="0"/>
              <a:cs typeface="Arial" panose="020B0604020202020204" pitchFamily="34" charset="0"/>
            </a:endParaRPr>
          </a:p>
          <a:p>
            <a:pPr algn="just"/>
            <a:r>
              <a:rPr lang="ru-RU" sz="2200" dirty="0" smtClean="0">
                <a:latin typeface="Arial" panose="020B0604020202020204" pitchFamily="34" charset="0"/>
                <a:cs typeface="Arial" panose="020B0604020202020204" pitchFamily="34" charset="0"/>
              </a:rPr>
              <a:t>Вводятся </a:t>
            </a:r>
            <a:r>
              <a:rPr lang="ru-RU" sz="2200" dirty="0">
                <a:latin typeface="Arial" panose="020B0604020202020204" pitchFamily="34" charset="0"/>
                <a:cs typeface="Arial" panose="020B0604020202020204" pitchFamily="34" charset="0"/>
              </a:rPr>
              <a:t>положения, регламентирующие проведение открытого конкурса с ограниченным участием в электронной форме, двухэтапного конкурса в электронной форме</a:t>
            </a:r>
            <a:r>
              <a:rPr lang="ru-RU" sz="22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64135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95536" y="1293597"/>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537394" y="66684"/>
            <a:ext cx="7427094" cy="1200329"/>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Федеральный закон от 31.12.2017 № 504-ФЗ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a:t>
            </a:r>
            <a:endParaRPr lang="ru-RU" b="1" dirty="0">
              <a:latin typeface="Arial" panose="020B0604020202020204" pitchFamily="34" charset="0"/>
              <a:cs typeface="Arial" panose="020B0604020202020204" pitchFamily="34" charset="0"/>
            </a:endParaRPr>
          </a:p>
        </p:txBody>
      </p:sp>
      <p:sp>
        <p:nvSpPr>
          <p:cNvPr id="7" name="Прямоугольник 6"/>
          <p:cNvSpPr/>
          <p:nvPr/>
        </p:nvSpPr>
        <p:spPr>
          <a:xfrm>
            <a:off x="320743" y="1359371"/>
            <a:ext cx="8643745" cy="5170646"/>
          </a:xfrm>
          <a:prstGeom prst="rect">
            <a:avLst/>
          </a:prstGeom>
        </p:spPr>
        <p:txBody>
          <a:bodyPr wrap="square">
            <a:spAutoFit/>
          </a:bodyPr>
          <a:lstStyle/>
          <a:p>
            <a:pPr algn="just"/>
            <a:r>
              <a:rPr lang="ru-RU" sz="2200" dirty="0" smtClean="0">
                <a:latin typeface="Arial" panose="020B0604020202020204" pitchFamily="34" charset="0"/>
                <a:cs typeface="Arial" panose="020B0604020202020204" pitchFamily="34" charset="0"/>
              </a:rPr>
              <a:t>Вводится </a:t>
            </a:r>
            <a:r>
              <a:rPr lang="ru-RU" sz="2200" dirty="0">
                <a:latin typeface="Arial" panose="020B0604020202020204" pitchFamily="34" charset="0"/>
                <a:cs typeface="Arial" panose="020B0604020202020204" pitchFamily="34" charset="0"/>
              </a:rPr>
              <a:t>минимальная величина снижения НМЦК в ходе электронного аукциона – не менее 100 рублей (с учетом действующего диапазона от 0,5% до 5% НМЦК).</a:t>
            </a:r>
          </a:p>
          <a:p>
            <a:pPr algn="just"/>
            <a:endParaRPr lang="ru-RU" sz="2200" dirty="0" smtClean="0">
              <a:latin typeface="Arial" panose="020B0604020202020204" pitchFamily="34" charset="0"/>
              <a:cs typeface="Arial" panose="020B0604020202020204" pitchFamily="34" charset="0"/>
            </a:endParaRPr>
          </a:p>
          <a:p>
            <a:pPr algn="just"/>
            <a:r>
              <a:rPr lang="ru-RU" sz="2200" dirty="0" smtClean="0">
                <a:latin typeface="Arial" panose="020B0604020202020204" pitchFamily="34" charset="0"/>
                <a:cs typeface="Arial" panose="020B0604020202020204" pitchFamily="34" charset="0"/>
              </a:rPr>
              <a:t>Вводятся </a:t>
            </a:r>
            <a:r>
              <a:rPr lang="ru-RU" sz="2200" dirty="0">
                <a:latin typeface="Arial" panose="020B0604020202020204" pitchFamily="34" charset="0"/>
                <a:cs typeface="Arial" panose="020B0604020202020204" pitchFamily="34" charset="0"/>
              </a:rPr>
              <a:t>положения о проведении запроса котировок в электронной форме. </a:t>
            </a:r>
            <a:endParaRPr lang="ru-RU" sz="2200" dirty="0" smtClean="0">
              <a:latin typeface="Arial" panose="020B0604020202020204" pitchFamily="34" charset="0"/>
              <a:cs typeface="Arial" panose="020B0604020202020204" pitchFamily="34" charset="0"/>
            </a:endParaRPr>
          </a:p>
          <a:p>
            <a:pPr algn="just"/>
            <a:endParaRPr lang="ru-RU" sz="2200" dirty="0">
              <a:latin typeface="Arial" panose="020B0604020202020204" pitchFamily="34" charset="0"/>
              <a:cs typeface="Arial" panose="020B0604020202020204" pitchFamily="34" charset="0"/>
            </a:endParaRPr>
          </a:p>
          <a:p>
            <a:pPr algn="just"/>
            <a:r>
              <a:rPr lang="ru-RU" sz="2200" dirty="0" smtClean="0">
                <a:latin typeface="Arial" panose="020B0604020202020204" pitchFamily="34" charset="0"/>
                <a:cs typeface="Arial" panose="020B0604020202020204" pitchFamily="34" charset="0"/>
              </a:rPr>
              <a:t>Годовой </a:t>
            </a:r>
            <a:r>
              <a:rPr lang="ru-RU" sz="2200" dirty="0">
                <a:latin typeface="Arial" panose="020B0604020202020204" pitchFamily="34" charset="0"/>
                <a:cs typeface="Arial" panose="020B0604020202020204" pitchFamily="34" charset="0"/>
              </a:rPr>
              <a:t>объем закупок, осуществляемых путем проведения запроса котировок в электронной форме, не должен превышать 10% совокупного годового объема закупок заказчика и не должен составлять более чем 100 миллионов рублей, НМЦК </a:t>
            </a:r>
            <a:r>
              <a:rPr lang="ru-RU" sz="2200" dirty="0" smtClean="0">
                <a:latin typeface="Arial" panose="020B0604020202020204" pitchFamily="34" charset="0"/>
                <a:cs typeface="Arial" panose="020B0604020202020204" pitchFamily="34" charset="0"/>
              </a:rPr>
              <a:t>не </a:t>
            </a:r>
            <a:r>
              <a:rPr lang="ru-RU" sz="2200" dirty="0">
                <a:latin typeface="Arial" panose="020B0604020202020204" pitchFamily="34" charset="0"/>
                <a:cs typeface="Arial" panose="020B0604020202020204" pitchFamily="34" charset="0"/>
              </a:rPr>
              <a:t>должна превышать 500 тысяч рублей</a:t>
            </a:r>
            <a:r>
              <a:rPr lang="ru-RU" sz="2200" dirty="0" smtClean="0">
                <a:latin typeface="Arial" panose="020B0604020202020204" pitchFamily="34" charset="0"/>
                <a:cs typeface="Arial" panose="020B0604020202020204" pitchFamily="34" charset="0"/>
              </a:rPr>
              <a:t>.</a:t>
            </a:r>
          </a:p>
          <a:p>
            <a:pPr algn="just"/>
            <a:endParaRPr lang="ru-RU" sz="2200" dirty="0">
              <a:latin typeface="Arial" panose="020B0604020202020204" pitchFamily="34" charset="0"/>
              <a:cs typeface="Arial" panose="020B0604020202020204" pitchFamily="34" charset="0"/>
            </a:endParaRPr>
          </a:p>
          <a:p>
            <a:pPr algn="just"/>
            <a:r>
              <a:rPr lang="ru-RU" sz="2200" dirty="0">
                <a:latin typeface="Arial" panose="020B0604020202020204" pitchFamily="34" charset="0"/>
                <a:cs typeface="Arial" panose="020B0604020202020204" pitchFamily="34" charset="0"/>
              </a:rPr>
              <a:t>Срок размещения извещения в ЕИС – не менее чем за 5 рабочих дней до даты истечения срока подачи заявок</a:t>
            </a:r>
            <a:r>
              <a:rPr lang="ru-RU" sz="22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1645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1439145" y="15375"/>
            <a:ext cx="7704855" cy="1200329"/>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Федеральный закон от 31.12.2017 № 504-ФЗ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a:t>
            </a:r>
            <a:endParaRPr lang="ru-RU" b="1" dirty="0">
              <a:latin typeface="Arial" panose="020B0604020202020204" pitchFamily="34" charset="0"/>
              <a:cs typeface="Arial" panose="020B0604020202020204" pitchFamily="34" charset="0"/>
            </a:endParaRPr>
          </a:p>
        </p:txBody>
      </p:sp>
      <p:cxnSp>
        <p:nvCxnSpPr>
          <p:cNvPr id="6" name="Прямая соединительная линия 5"/>
          <p:cNvCxnSpPr/>
          <p:nvPr/>
        </p:nvCxnSpPr>
        <p:spPr>
          <a:xfrm>
            <a:off x="395536" y="1293597"/>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7" name="Прямоугольник 6"/>
          <p:cNvSpPr/>
          <p:nvPr/>
        </p:nvSpPr>
        <p:spPr>
          <a:xfrm>
            <a:off x="219812" y="1501201"/>
            <a:ext cx="8643745" cy="4832092"/>
          </a:xfrm>
          <a:prstGeom prst="rect">
            <a:avLst/>
          </a:prstGeom>
        </p:spPr>
        <p:txBody>
          <a:bodyPr wrap="square">
            <a:spAutoFit/>
          </a:bodyPr>
          <a:lstStyle/>
          <a:p>
            <a:pPr algn="just"/>
            <a:r>
              <a:rPr lang="ru-RU" sz="2400" dirty="0">
                <a:latin typeface="Arial" panose="020B0604020202020204" pitchFamily="34" charset="0"/>
                <a:cs typeface="Arial" panose="020B0604020202020204" pitchFamily="34" charset="0"/>
              </a:rPr>
              <a:t>Заключение контракта по итогам электронных процедур производится в соответствии с единым порядком и сроками в специальном разделе Закона </a:t>
            </a:r>
            <a:r>
              <a:rPr lang="ru-RU" sz="2400" dirty="0" smtClean="0">
                <a:latin typeface="Arial" panose="020B0604020202020204" pitchFamily="34" charset="0"/>
                <a:cs typeface="Arial" panose="020B0604020202020204" pitchFamily="34" charset="0"/>
              </a:rPr>
              <a:t>о контрактной системе.</a:t>
            </a:r>
          </a:p>
          <a:p>
            <a:pPr algn="just"/>
            <a:endParaRPr lang="ru-RU" sz="2400" dirty="0">
              <a:latin typeface="Arial" panose="020B0604020202020204" pitchFamily="34" charset="0"/>
              <a:cs typeface="Arial" panose="020B0604020202020204" pitchFamily="34" charset="0"/>
            </a:endParaRPr>
          </a:p>
          <a:p>
            <a:pPr algn="just"/>
            <a:r>
              <a:rPr lang="ru-RU" sz="2400" dirty="0">
                <a:latin typeface="Arial" panose="020B0604020202020204" pitchFamily="34" charset="0"/>
                <a:cs typeface="Arial" panose="020B0604020202020204" pitchFamily="34" charset="0"/>
              </a:rPr>
              <a:t>Заказчик размещает в ЕИС и на ЭП посредством ЕИС проект контракта, участник подписывает его на электронной площадке, заказчик размещает подписанный контракт в ЕИС и на ЭП с использованием ЕИС</a:t>
            </a:r>
            <a:r>
              <a:rPr lang="ru-RU" sz="2400" dirty="0" smtClean="0">
                <a:latin typeface="Arial" panose="020B0604020202020204" pitchFamily="34" charset="0"/>
                <a:cs typeface="Arial" panose="020B0604020202020204" pitchFamily="34" charset="0"/>
              </a:rPr>
              <a:t>.</a:t>
            </a:r>
          </a:p>
          <a:p>
            <a:pPr algn="just"/>
            <a:endParaRPr lang="ru-RU" sz="2400" dirty="0">
              <a:latin typeface="Arial" panose="020B0604020202020204" pitchFamily="34" charset="0"/>
              <a:cs typeface="Arial" panose="020B0604020202020204" pitchFamily="34" charset="0"/>
            </a:endParaRPr>
          </a:p>
          <a:p>
            <a:pPr algn="just"/>
            <a:r>
              <a:rPr lang="ru-RU" sz="2400" dirty="0">
                <a:latin typeface="Arial" panose="020B0604020202020204" pitchFamily="34" charset="0"/>
                <a:cs typeface="Arial" panose="020B0604020202020204" pitchFamily="34" charset="0"/>
              </a:rPr>
              <a:t>С момента размещения в ЕИС подписанного заказчиком контракта он считается заключенным</a:t>
            </a:r>
            <a:r>
              <a:rPr lang="ru-RU" sz="2400" dirty="0" smtClean="0">
                <a:latin typeface="Arial" panose="020B0604020202020204" pitchFamily="34" charset="0"/>
                <a:cs typeface="Arial" panose="020B0604020202020204" pitchFamily="34" charset="0"/>
              </a:rPr>
              <a:t>.</a:t>
            </a:r>
          </a:p>
          <a:p>
            <a:pPr algn="just"/>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50524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95536" y="1293597"/>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507245" y="93268"/>
            <a:ext cx="7632847" cy="1200329"/>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Федеральный закон от 31.12.2017 № 504-ФЗ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a:t>
            </a:r>
            <a:endParaRPr lang="ru-RU" b="1" dirty="0">
              <a:latin typeface="Arial" panose="020B0604020202020204" pitchFamily="34" charset="0"/>
              <a:cs typeface="Arial" panose="020B0604020202020204" pitchFamily="34" charset="0"/>
            </a:endParaRPr>
          </a:p>
        </p:txBody>
      </p:sp>
      <p:sp>
        <p:nvSpPr>
          <p:cNvPr id="7" name="Прямоугольник 6"/>
          <p:cNvSpPr/>
          <p:nvPr/>
        </p:nvSpPr>
        <p:spPr>
          <a:xfrm>
            <a:off x="307421" y="1459884"/>
            <a:ext cx="8643745" cy="5170646"/>
          </a:xfrm>
          <a:prstGeom prst="rect">
            <a:avLst/>
          </a:prstGeom>
        </p:spPr>
        <p:txBody>
          <a:bodyPr wrap="square">
            <a:spAutoFit/>
          </a:bodyPr>
          <a:lstStyle/>
          <a:p>
            <a:pPr algn="just"/>
            <a:r>
              <a:rPr lang="ru-RU" sz="2000" dirty="0">
                <a:latin typeface="Arial" panose="020B0604020202020204" pitchFamily="34" charset="0"/>
                <a:cs typeface="Arial" panose="020B0604020202020204" pitchFamily="34" charset="0"/>
              </a:rPr>
              <a:t> </a:t>
            </a:r>
            <a:r>
              <a:rPr lang="ru-RU" sz="2200" dirty="0">
                <a:latin typeface="Arial" panose="020B0604020202020204" pitchFamily="34" charset="0"/>
                <a:cs typeface="Arial" panose="020B0604020202020204" pitchFamily="34" charset="0"/>
              </a:rPr>
              <a:t>С 1 июля 2018 года вводится использование усиленной квалифицированной электронной для подписания электронных документов вместо усиленной неквалифицированной. </a:t>
            </a:r>
            <a:endParaRPr lang="ru-RU" sz="2200" dirty="0" smtClean="0">
              <a:latin typeface="Arial" panose="020B0604020202020204" pitchFamily="34" charset="0"/>
              <a:cs typeface="Arial" panose="020B0604020202020204" pitchFamily="34" charset="0"/>
            </a:endParaRPr>
          </a:p>
          <a:p>
            <a:pPr algn="just"/>
            <a:endParaRPr lang="ru-RU" sz="2200" dirty="0">
              <a:latin typeface="Arial" panose="020B0604020202020204" pitchFamily="34" charset="0"/>
              <a:cs typeface="Arial" panose="020B0604020202020204" pitchFamily="34" charset="0"/>
            </a:endParaRPr>
          </a:p>
          <a:p>
            <a:pPr algn="just"/>
            <a:r>
              <a:rPr lang="ru-RU" sz="2200" dirty="0" smtClean="0">
                <a:latin typeface="Arial" panose="020B0604020202020204" pitchFamily="34" charset="0"/>
                <a:cs typeface="Arial" panose="020B0604020202020204" pitchFamily="34" charset="0"/>
              </a:rPr>
              <a:t>Заказчики </a:t>
            </a:r>
            <a:r>
              <a:rPr lang="ru-RU" sz="2200" dirty="0">
                <a:latin typeface="Arial" panose="020B0604020202020204" pitchFamily="34" charset="0"/>
                <a:cs typeface="Arial" panose="020B0604020202020204" pitchFamily="34" charset="0"/>
              </a:rPr>
              <a:t>обеспечиваются ими Федеральным Казначейством </a:t>
            </a:r>
            <a:r>
              <a:rPr lang="ru-RU" sz="2200" dirty="0" smtClean="0">
                <a:latin typeface="Arial" panose="020B0604020202020204" pitchFamily="34" charset="0"/>
                <a:cs typeface="Arial" panose="020B0604020202020204" pitchFamily="34" charset="0"/>
              </a:rPr>
              <a:t/>
            </a:r>
            <a:br>
              <a:rPr lang="ru-RU" sz="2200" dirty="0" smtClean="0">
                <a:latin typeface="Arial" panose="020B0604020202020204" pitchFamily="34" charset="0"/>
                <a:cs typeface="Arial" panose="020B0604020202020204" pitchFamily="34" charset="0"/>
              </a:rPr>
            </a:br>
            <a:r>
              <a:rPr lang="ru-RU" sz="2200" dirty="0" smtClean="0">
                <a:latin typeface="Arial" panose="020B0604020202020204" pitchFamily="34" charset="0"/>
                <a:cs typeface="Arial" panose="020B0604020202020204" pitchFamily="34" charset="0"/>
              </a:rPr>
              <a:t>до </a:t>
            </a:r>
            <a:r>
              <a:rPr lang="ru-RU" sz="2200" dirty="0">
                <a:latin typeface="Arial" panose="020B0604020202020204" pitchFamily="34" charset="0"/>
                <a:cs typeface="Arial" panose="020B0604020202020204" pitchFamily="34" charset="0"/>
              </a:rPr>
              <a:t>31 декабря 2018 года, участники закупок применяют их </a:t>
            </a:r>
            <a:r>
              <a:rPr lang="ru-RU" sz="2200" dirty="0" smtClean="0">
                <a:latin typeface="Arial" panose="020B0604020202020204" pitchFamily="34" charset="0"/>
                <a:cs typeface="Arial" panose="020B0604020202020204" pitchFamily="34" charset="0"/>
              </a:rPr>
              <a:t/>
            </a:r>
            <a:br>
              <a:rPr lang="ru-RU" sz="2200" dirty="0" smtClean="0">
                <a:latin typeface="Arial" panose="020B0604020202020204" pitchFamily="34" charset="0"/>
                <a:cs typeface="Arial" panose="020B0604020202020204" pitchFamily="34" charset="0"/>
              </a:rPr>
            </a:br>
            <a:r>
              <a:rPr lang="ru-RU" sz="2200" dirty="0" smtClean="0">
                <a:latin typeface="Arial" panose="020B0604020202020204" pitchFamily="34" charset="0"/>
                <a:cs typeface="Arial" panose="020B0604020202020204" pitchFamily="34" charset="0"/>
              </a:rPr>
              <a:t>с </a:t>
            </a:r>
            <a:r>
              <a:rPr lang="ru-RU" sz="2200" dirty="0">
                <a:latin typeface="Arial" panose="020B0604020202020204" pitchFamily="34" charset="0"/>
                <a:cs typeface="Arial" panose="020B0604020202020204" pitchFamily="34" charset="0"/>
              </a:rPr>
              <a:t>1 июля 2018 года</a:t>
            </a:r>
            <a:r>
              <a:rPr lang="ru-RU" sz="2200" dirty="0" smtClean="0">
                <a:latin typeface="Arial" panose="020B0604020202020204" pitchFamily="34" charset="0"/>
                <a:cs typeface="Arial" panose="020B0604020202020204" pitchFamily="34" charset="0"/>
              </a:rPr>
              <a:t>.</a:t>
            </a:r>
          </a:p>
          <a:p>
            <a:pPr algn="just"/>
            <a:endParaRPr lang="ru-RU" sz="2200" dirty="0">
              <a:latin typeface="Arial" panose="020B0604020202020204" pitchFamily="34" charset="0"/>
              <a:cs typeface="Arial" panose="020B0604020202020204" pitchFamily="34" charset="0"/>
            </a:endParaRPr>
          </a:p>
          <a:p>
            <a:pPr algn="just"/>
            <a:r>
              <a:rPr lang="ru-RU" sz="2200" dirty="0" smtClean="0">
                <a:latin typeface="Arial" panose="020B0604020202020204" pitchFamily="34" charset="0"/>
                <a:cs typeface="Arial" panose="020B0604020202020204" pitchFamily="34" charset="0"/>
              </a:rPr>
              <a:t>ЕИС </a:t>
            </a:r>
            <a:r>
              <a:rPr lang="ru-RU" sz="2200" dirty="0">
                <a:latin typeface="Arial" panose="020B0604020202020204" pitchFamily="34" charset="0"/>
                <a:cs typeface="Arial" panose="020B0604020202020204" pitchFamily="34" charset="0"/>
              </a:rPr>
              <a:t>будет содержать единый реестр участников закупок. В него будут вноситься информация и документы участников,  зарегистрированных в ЕИС. </a:t>
            </a:r>
            <a:endParaRPr lang="ru-RU" sz="2200" dirty="0" smtClean="0">
              <a:latin typeface="Arial" panose="020B0604020202020204" pitchFamily="34" charset="0"/>
              <a:cs typeface="Arial" panose="020B0604020202020204" pitchFamily="34" charset="0"/>
            </a:endParaRPr>
          </a:p>
          <a:p>
            <a:pPr algn="just"/>
            <a:endParaRPr lang="ru-RU" sz="2200" dirty="0">
              <a:latin typeface="Arial" panose="020B0604020202020204" pitchFamily="34" charset="0"/>
              <a:cs typeface="Arial" panose="020B0604020202020204" pitchFamily="34" charset="0"/>
            </a:endParaRPr>
          </a:p>
          <a:p>
            <a:pPr algn="just"/>
            <a:r>
              <a:rPr lang="ru-RU" sz="2200" dirty="0" smtClean="0">
                <a:latin typeface="Arial" panose="020B0604020202020204" pitchFamily="34" charset="0"/>
                <a:cs typeface="Arial" panose="020B0604020202020204" pitchFamily="34" charset="0"/>
              </a:rPr>
              <a:t>Реестр </a:t>
            </a:r>
            <a:r>
              <a:rPr lang="ru-RU" sz="2200" dirty="0">
                <a:latin typeface="Arial" panose="020B0604020202020204" pitchFamily="34" charset="0"/>
                <a:cs typeface="Arial" panose="020B0604020202020204" pitchFamily="34" charset="0"/>
              </a:rPr>
              <a:t>будет вестись, начиная с 1 января 2019 года федеральным органом исполнительной власти, уполномоченным Правительством РФ</a:t>
            </a:r>
            <a:r>
              <a:rPr lang="ru-RU" sz="2200" dirty="0" smtClean="0">
                <a:latin typeface="Arial" panose="020B0604020202020204" pitchFamily="34" charset="0"/>
                <a:cs typeface="Arial" panose="020B0604020202020204" pitchFamily="34" charset="0"/>
              </a:rPr>
              <a:t>.</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2201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95536" y="1293597"/>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509062" y="5234"/>
            <a:ext cx="7455425" cy="1200329"/>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Федеральный закон от 31.12.2017 № 504-ФЗ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a:t>
            </a:r>
            <a:endParaRPr lang="ru-RU" b="1" dirty="0">
              <a:latin typeface="Arial" panose="020B0604020202020204" pitchFamily="34" charset="0"/>
              <a:cs typeface="Arial" panose="020B0604020202020204" pitchFamily="34" charset="0"/>
            </a:endParaRPr>
          </a:p>
        </p:txBody>
      </p:sp>
      <p:sp>
        <p:nvSpPr>
          <p:cNvPr id="7" name="Прямоугольник 6"/>
          <p:cNvSpPr/>
          <p:nvPr/>
        </p:nvSpPr>
        <p:spPr>
          <a:xfrm>
            <a:off x="279550" y="1339132"/>
            <a:ext cx="8643745" cy="4893647"/>
          </a:xfrm>
          <a:prstGeom prst="rect">
            <a:avLst/>
          </a:prstGeom>
        </p:spPr>
        <p:txBody>
          <a:bodyPr wrap="square">
            <a:spAutoFit/>
          </a:bodyPr>
          <a:lstStyle/>
          <a:p>
            <a:pPr algn="just"/>
            <a:r>
              <a:rPr lang="ru-RU" sz="2000" dirty="0" smtClean="0">
                <a:latin typeface="Arial" panose="020B0604020202020204" pitchFamily="34" charset="0"/>
                <a:cs typeface="Arial" panose="020B0604020202020204" pitchFamily="34" charset="0"/>
              </a:rPr>
              <a:t> </a:t>
            </a:r>
            <a:r>
              <a:rPr lang="ru-RU" sz="2400" dirty="0" smtClean="0">
                <a:latin typeface="Arial" panose="020B0604020202020204" pitchFamily="34" charset="0"/>
                <a:cs typeface="Arial" panose="020B0604020202020204" pitchFamily="34" charset="0"/>
              </a:rPr>
              <a:t>С 10 дней до 1 дня сокращен срок «паузы» между изменением плана-графика закупок и размещением извещения о закупке в случаях несостоявшихся закупок и закупок у единственного поставщика(подрядчика, исполнителя). </a:t>
            </a:r>
          </a:p>
          <a:p>
            <a:pPr algn="just"/>
            <a:endParaRPr lang="ru-RU" sz="2400" dirty="0" smtClean="0">
              <a:latin typeface="Arial" panose="020B0604020202020204" pitchFamily="34" charset="0"/>
              <a:cs typeface="Arial" panose="020B0604020202020204" pitchFamily="34" charset="0"/>
            </a:endParaRPr>
          </a:p>
          <a:p>
            <a:pPr algn="just"/>
            <a:r>
              <a:rPr lang="ru-RU" sz="2400" dirty="0" smtClean="0">
                <a:latin typeface="Arial" panose="020B0604020202020204" pitchFamily="34" charset="0"/>
                <a:cs typeface="Arial" panose="020B0604020202020204" pitchFamily="34" charset="0"/>
              </a:rPr>
              <a:t>Заключение контрактов жизненного цикла стало правом заказчиков, а не обязанностью.</a:t>
            </a:r>
          </a:p>
          <a:p>
            <a:pPr algn="just"/>
            <a:endParaRPr lang="ru-RU" sz="2400" dirty="0" smtClean="0">
              <a:latin typeface="Arial" panose="020B0604020202020204" pitchFamily="34" charset="0"/>
              <a:cs typeface="Arial" panose="020B0604020202020204" pitchFamily="34" charset="0"/>
            </a:endParaRPr>
          </a:p>
          <a:p>
            <a:pPr algn="just"/>
            <a:r>
              <a:rPr lang="ru-RU" sz="2400" dirty="0" smtClean="0">
                <a:latin typeface="Arial" panose="020B0604020202020204" pitchFamily="34" charset="0"/>
                <a:cs typeface="Arial" panose="020B0604020202020204" pitchFamily="34" charset="0"/>
              </a:rPr>
              <a:t>По несостоявшимся электронным процедурам не нужно согласование ФАС России на заключение контракта с единственным поставщиком (подрядчиком, исполнителем).</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31298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251519" y="1417716"/>
            <a:ext cx="8643745" cy="4893647"/>
          </a:xfrm>
          <a:prstGeom prst="rect">
            <a:avLst/>
          </a:prstGeom>
        </p:spPr>
        <p:txBody>
          <a:bodyPr wrap="square">
            <a:spAutoFit/>
          </a:bodyPr>
          <a:lstStyle/>
          <a:p>
            <a:pPr algn="just"/>
            <a:r>
              <a:rPr lang="ru-RU" sz="2400" dirty="0" smtClean="0">
                <a:latin typeface="Arial" panose="020B0604020202020204" pitchFamily="34" charset="0"/>
                <a:cs typeface="Arial" panose="020B0604020202020204" pitchFamily="34" charset="0"/>
              </a:rPr>
              <a:t>С </a:t>
            </a:r>
            <a:r>
              <a:rPr lang="ru-RU" sz="2400" dirty="0">
                <a:latin typeface="Arial" panose="020B0604020202020204" pitchFamily="34" charset="0"/>
                <a:cs typeface="Arial" panose="020B0604020202020204" pitchFamily="34" charset="0"/>
              </a:rPr>
              <a:t>1 января 2019 </a:t>
            </a:r>
            <a:r>
              <a:rPr lang="ru-RU" sz="2400" dirty="0" smtClean="0">
                <a:latin typeface="Arial" panose="020B0604020202020204" pitchFamily="34" charset="0"/>
                <a:cs typeface="Arial" panose="020B0604020202020204" pitchFamily="34" charset="0"/>
              </a:rPr>
              <a:t>года при </a:t>
            </a:r>
            <a:r>
              <a:rPr lang="ru-RU" sz="2400" dirty="0">
                <a:latin typeface="Arial" panose="020B0604020202020204" pitchFamily="34" charset="0"/>
                <a:cs typeface="Arial" panose="020B0604020202020204" pitchFamily="34" charset="0"/>
              </a:rPr>
              <a:t>определении объема закупок у СМП и СОНКО в расчет совокупного годового объема закупок включаются закупки по результатам несостоявшегося определения поставщиков (подрядчиков, исполнителей) (пункты 25 </a:t>
            </a:r>
            <a:r>
              <a:rPr lang="ru-RU" sz="2400" dirty="0" smtClean="0">
                <a:latin typeface="Arial" panose="020B0604020202020204" pitchFamily="34" charset="0"/>
                <a:cs typeface="Arial" panose="020B0604020202020204" pitchFamily="34" charset="0"/>
              </a:rPr>
              <a:t>– 25.3 </a:t>
            </a:r>
            <a:r>
              <a:rPr lang="ru-RU" sz="2400" dirty="0">
                <a:latin typeface="Arial" panose="020B0604020202020204" pitchFamily="34" charset="0"/>
                <a:cs typeface="Arial" panose="020B0604020202020204" pitchFamily="34" charset="0"/>
              </a:rPr>
              <a:t>части 1 статьи 93 Закона </a:t>
            </a:r>
            <a:r>
              <a:rPr lang="ru-RU" sz="2400" dirty="0" smtClean="0">
                <a:latin typeface="Arial" panose="020B0604020202020204" pitchFamily="34" charset="0"/>
                <a:cs typeface="Arial" panose="020B0604020202020204" pitchFamily="34" charset="0"/>
              </a:rPr>
              <a:t>о контрактной системе).</a:t>
            </a:r>
            <a:endParaRPr lang="ru-RU" sz="2400" dirty="0">
              <a:latin typeface="Arial" panose="020B0604020202020204" pitchFamily="34" charset="0"/>
              <a:cs typeface="Arial" panose="020B0604020202020204" pitchFamily="34" charset="0"/>
            </a:endParaRPr>
          </a:p>
          <a:p>
            <a:pPr algn="just"/>
            <a:endParaRPr lang="ru-RU" sz="2400" dirty="0" smtClean="0">
              <a:latin typeface="Arial" panose="020B0604020202020204" pitchFamily="34" charset="0"/>
              <a:cs typeface="Arial" panose="020B0604020202020204" pitchFamily="34" charset="0"/>
            </a:endParaRPr>
          </a:p>
          <a:p>
            <a:pPr algn="just"/>
            <a:r>
              <a:rPr lang="ru-RU" sz="2400" dirty="0" smtClean="0">
                <a:latin typeface="Arial" panose="020B0604020202020204" pitchFamily="34" charset="0"/>
                <a:cs typeface="Arial" panose="020B0604020202020204" pitchFamily="34" charset="0"/>
              </a:rPr>
              <a:t>Вводится </a:t>
            </a:r>
            <a:r>
              <a:rPr lang="ru-RU" sz="2400" dirty="0">
                <a:latin typeface="Arial" panose="020B0604020202020204" pitchFamily="34" charset="0"/>
                <a:cs typeface="Arial" panose="020B0604020202020204" pitchFamily="34" charset="0"/>
              </a:rPr>
              <a:t>новое единое требование к участникам закупки - отсутствие у участника закупки ограничений для участия в закупках, установленных законодательством РФ</a:t>
            </a:r>
            <a:r>
              <a:rPr lang="ru-RU" sz="2400" dirty="0" smtClean="0">
                <a:latin typeface="Arial" panose="020B0604020202020204" pitchFamily="34" charset="0"/>
                <a:cs typeface="Arial" panose="020B0604020202020204" pitchFamily="34" charset="0"/>
              </a:rPr>
              <a:t>.</a:t>
            </a:r>
          </a:p>
          <a:p>
            <a:pPr algn="just"/>
            <a:endParaRPr lang="ru-RU" sz="2400" dirty="0" smtClean="0">
              <a:latin typeface="Arial" panose="020B0604020202020204" pitchFamily="34" charset="0"/>
              <a:cs typeface="Arial" panose="020B0604020202020204" pitchFamily="34" charset="0"/>
            </a:endParaRPr>
          </a:p>
          <a:p>
            <a:pPr algn="just"/>
            <a:r>
              <a:rPr lang="ru-RU" sz="2400" dirty="0" smtClean="0">
                <a:latin typeface="Arial" panose="020B0604020202020204" pitchFamily="34" charset="0"/>
                <a:cs typeface="Arial" panose="020B0604020202020204" pitchFamily="34" charset="0"/>
              </a:rPr>
              <a:t>Увеличен </a:t>
            </a:r>
            <a:r>
              <a:rPr lang="ru-RU" sz="2400" dirty="0">
                <a:latin typeface="Arial" panose="020B0604020202020204" pitchFamily="34" charset="0"/>
                <a:cs typeface="Arial" panose="020B0604020202020204" pitchFamily="34" charset="0"/>
              </a:rPr>
              <a:t>срок направления информации заказчиками в реестр контрактов – с трех до пяти рабочих дней</a:t>
            </a:r>
            <a:r>
              <a:rPr lang="ru-RU" sz="2400" dirty="0" smtClean="0">
                <a:latin typeface="Arial" panose="020B0604020202020204" pitchFamily="34" charset="0"/>
                <a:cs typeface="Arial" panose="020B0604020202020204" pitchFamily="34" charset="0"/>
              </a:rPr>
              <a:t>.</a:t>
            </a:r>
          </a:p>
        </p:txBody>
      </p:sp>
      <p:cxnSp>
        <p:nvCxnSpPr>
          <p:cNvPr id="6" name="Прямая соединительная линия 5"/>
          <p:cNvCxnSpPr/>
          <p:nvPr/>
        </p:nvCxnSpPr>
        <p:spPr>
          <a:xfrm>
            <a:off x="395536" y="1293597"/>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Прямоугольник 7"/>
          <p:cNvSpPr/>
          <p:nvPr/>
        </p:nvSpPr>
        <p:spPr>
          <a:xfrm>
            <a:off x="1612187" y="17322"/>
            <a:ext cx="7352299" cy="1200329"/>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Федеральный закон от 31.12.2017 № 504-ФЗ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a:t>
            </a:r>
            <a:endParaRPr lang="ru-RU"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93638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238641" y="1184198"/>
            <a:ext cx="8568952" cy="52691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400" b="1" dirty="0" smtClean="0">
              <a:solidFill>
                <a:schemeClr val="tx1"/>
              </a:solidFill>
              <a:latin typeface="Arial" panose="020B0604020202020204" pitchFamily="34" charset="0"/>
              <a:cs typeface="Arial" panose="020B0604020202020204" pitchFamily="34" charset="0"/>
            </a:endParaRPr>
          </a:p>
          <a:p>
            <a:pPr algn="ctr"/>
            <a:endParaRPr lang="ru-RU" sz="2400" b="1" dirty="0" smtClean="0">
              <a:solidFill>
                <a:schemeClr val="tx1"/>
              </a:solidFill>
              <a:latin typeface="Arial" panose="020B0604020202020204" pitchFamily="34" charset="0"/>
              <a:cs typeface="Arial" panose="020B0604020202020204" pitchFamily="34" charset="0"/>
            </a:endParaRPr>
          </a:p>
          <a:p>
            <a:pPr algn="ctr"/>
            <a:r>
              <a:rPr lang="ru-RU" sz="2400" b="1" dirty="0" smtClean="0">
                <a:solidFill>
                  <a:schemeClr val="tx1"/>
                </a:solidFill>
                <a:latin typeface="Arial" panose="020B0604020202020204" pitchFamily="34" charset="0"/>
                <a:cs typeface="Arial" panose="020B0604020202020204" pitchFamily="34" charset="0"/>
              </a:rPr>
              <a:t>Постановление </a:t>
            </a:r>
            <a:r>
              <a:rPr lang="ru-RU" sz="2400" b="1" dirty="0">
                <a:solidFill>
                  <a:schemeClr val="tx1"/>
                </a:solidFill>
                <a:latin typeface="Arial" panose="020B0604020202020204" pitchFamily="34" charset="0"/>
                <a:cs typeface="Arial" panose="020B0604020202020204" pitchFamily="34" charset="0"/>
              </a:rPr>
              <a:t>Правительства РФ от </a:t>
            </a:r>
            <a:r>
              <a:rPr lang="ru-RU" sz="2400" b="1" dirty="0" smtClean="0">
                <a:solidFill>
                  <a:schemeClr val="tx1"/>
                </a:solidFill>
                <a:latin typeface="Arial" panose="020B0604020202020204" pitchFamily="34" charset="0"/>
                <a:cs typeface="Arial" panose="020B0604020202020204" pitchFamily="34" charset="0"/>
              </a:rPr>
              <a:t>29.12.2017 </a:t>
            </a:r>
            <a:r>
              <a:rPr lang="ru-RU" sz="2400" b="1" dirty="0" smtClean="0">
                <a:solidFill>
                  <a:schemeClr val="tx1"/>
                </a:solidFill>
                <a:latin typeface="Arial" panose="020B0604020202020204" pitchFamily="34" charset="0"/>
                <a:cs typeface="Arial" panose="020B0604020202020204" pitchFamily="34" charset="0"/>
              </a:rPr>
              <a:t/>
            </a:r>
            <a:br>
              <a:rPr lang="ru-RU" sz="2400" b="1" dirty="0" smtClean="0">
                <a:solidFill>
                  <a:schemeClr val="tx1"/>
                </a:solidFill>
                <a:latin typeface="Arial" panose="020B0604020202020204" pitchFamily="34" charset="0"/>
                <a:cs typeface="Arial" panose="020B0604020202020204" pitchFamily="34" charset="0"/>
              </a:rPr>
            </a:br>
            <a:r>
              <a:rPr lang="ru-RU" sz="2400" b="1" dirty="0" smtClean="0">
                <a:solidFill>
                  <a:schemeClr val="tx1"/>
                </a:solidFill>
                <a:latin typeface="Arial" panose="020B0604020202020204" pitchFamily="34" charset="0"/>
                <a:cs typeface="Arial" panose="020B0604020202020204" pitchFamily="34" charset="0"/>
              </a:rPr>
              <a:t>№ </a:t>
            </a:r>
            <a:r>
              <a:rPr lang="ru-RU" sz="2400" b="1" dirty="0">
                <a:solidFill>
                  <a:schemeClr val="tx1"/>
                </a:solidFill>
                <a:latin typeface="Arial" panose="020B0604020202020204" pitchFamily="34" charset="0"/>
                <a:cs typeface="Arial" panose="020B0604020202020204" pitchFamily="34" charset="0"/>
              </a:rPr>
              <a:t>1689 </a:t>
            </a:r>
            <a:endParaRPr lang="ru-RU" sz="2400" b="1" dirty="0" smtClean="0">
              <a:solidFill>
                <a:schemeClr val="tx1"/>
              </a:solidFill>
              <a:latin typeface="Arial" panose="020B0604020202020204" pitchFamily="34" charset="0"/>
              <a:cs typeface="Arial" panose="020B0604020202020204" pitchFamily="34" charset="0"/>
            </a:endParaRPr>
          </a:p>
          <a:p>
            <a:pPr algn="ctr"/>
            <a:endParaRPr lang="ru-RU" sz="2000" dirty="0" smtClean="0">
              <a:solidFill>
                <a:schemeClr val="tx1"/>
              </a:solidFill>
              <a:latin typeface="Arial" panose="020B0604020202020204" pitchFamily="34" charset="0"/>
              <a:cs typeface="Arial" panose="020B0604020202020204" pitchFamily="34" charset="0"/>
            </a:endParaRPr>
          </a:p>
          <a:p>
            <a:pPr algn="just"/>
            <a:r>
              <a:rPr lang="ru-RU" sz="2000" dirty="0" smtClean="0">
                <a:solidFill>
                  <a:schemeClr val="tx1"/>
                </a:solidFill>
                <a:latin typeface="Arial" panose="020B0604020202020204" pitchFamily="34" charset="0"/>
                <a:cs typeface="Arial" panose="020B0604020202020204" pitchFamily="34" charset="0"/>
              </a:rPr>
              <a:t>Приостановлено действие </a:t>
            </a:r>
            <a:r>
              <a:rPr lang="ru-RU" sz="2000" dirty="0">
                <a:solidFill>
                  <a:schemeClr val="tx1"/>
                </a:solidFill>
                <a:latin typeface="Arial" panose="020B0604020202020204" pitchFamily="34" charset="0"/>
                <a:cs typeface="Arial" panose="020B0604020202020204" pitchFamily="34" charset="0"/>
              </a:rPr>
              <a:t>подпункта </a:t>
            </a:r>
            <a:r>
              <a:rPr lang="ru-RU" sz="2000" dirty="0" smtClean="0">
                <a:solidFill>
                  <a:schemeClr val="tx1"/>
                </a:solidFill>
                <a:latin typeface="Arial" panose="020B0604020202020204" pitchFamily="34" charset="0"/>
                <a:cs typeface="Arial" panose="020B0604020202020204" pitchFamily="34" charset="0"/>
              </a:rPr>
              <a:t>«в» </a:t>
            </a:r>
            <a:r>
              <a:rPr lang="ru-RU" sz="2000" dirty="0">
                <a:solidFill>
                  <a:schemeClr val="tx1"/>
                </a:solidFill>
                <a:latin typeface="Arial" panose="020B0604020202020204" pitchFamily="34" charset="0"/>
                <a:cs typeface="Arial" panose="020B0604020202020204" pitchFamily="34" charset="0"/>
              </a:rPr>
              <a:t>пункта 14 Правил ведения реестра контрактов, заключенных заказчиками, утвержденных постановлением Правительства РФ № 1084 </a:t>
            </a:r>
            <a:r>
              <a:rPr lang="ru-RU" sz="2000" dirty="0" smtClean="0">
                <a:solidFill>
                  <a:schemeClr val="tx1"/>
                </a:solidFill>
                <a:latin typeface="Arial" panose="020B0604020202020204" pitchFamily="34" charset="0"/>
                <a:cs typeface="Arial" panose="020B0604020202020204" pitchFamily="34" charset="0"/>
              </a:rPr>
              <a:t>от 28.11.2013 в </a:t>
            </a:r>
            <a:r>
              <a:rPr lang="ru-RU" sz="2000" dirty="0">
                <a:solidFill>
                  <a:schemeClr val="tx1"/>
                </a:solidFill>
                <a:latin typeface="Arial" panose="020B0604020202020204" pitchFamily="34" charset="0"/>
                <a:cs typeface="Arial" panose="020B0604020202020204" pitchFamily="34" charset="0"/>
              </a:rPr>
              <a:t>части проверки непротиворечивости содержащихся в представленных заказчиком информации и документах </a:t>
            </a:r>
            <a:r>
              <a:rPr lang="ru-RU" sz="2000" dirty="0" smtClean="0">
                <a:solidFill>
                  <a:schemeClr val="tx1"/>
                </a:solidFill>
                <a:latin typeface="Arial" panose="020B0604020202020204" pitchFamily="34" charset="0"/>
                <a:cs typeface="Arial" panose="020B0604020202020204" pitchFamily="34" charset="0"/>
              </a:rPr>
              <a:t>данных:</a:t>
            </a:r>
          </a:p>
          <a:p>
            <a:pPr algn="just"/>
            <a:endParaRPr lang="ru-RU" sz="2000" dirty="0" smtClean="0">
              <a:solidFill>
                <a:schemeClr val="tx1"/>
              </a:solidFill>
              <a:latin typeface="Arial" panose="020B0604020202020204" pitchFamily="34" charset="0"/>
              <a:cs typeface="Arial" panose="020B0604020202020204" pitchFamily="34" charset="0"/>
            </a:endParaRPr>
          </a:p>
          <a:p>
            <a:pPr marL="342900" indent="-342900" algn="just">
              <a:buFontTx/>
              <a:buChar char="-"/>
            </a:pPr>
            <a:r>
              <a:rPr lang="ru-RU" sz="2000" dirty="0" smtClean="0">
                <a:solidFill>
                  <a:schemeClr val="tx1"/>
                </a:solidFill>
                <a:latin typeface="Arial" panose="020B0604020202020204" pitchFamily="34" charset="0"/>
                <a:cs typeface="Arial" panose="020B0604020202020204" pitchFamily="34" charset="0"/>
              </a:rPr>
              <a:t>о </a:t>
            </a:r>
            <a:r>
              <a:rPr lang="ru-RU" sz="2000" dirty="0">
                <a:solidFill>
                  <a:schemeClr val="tx1"/>
                </a:solidFill>
                <a:latin typeface="Arial" panose="020B0604020202020204" pitchFamily="34" charset="0"/>
                <a:cs typeface="Arial" panose="020B0604020202020204" pitchFamily="34" charset="0"/>
              </a:rPr>
              <a:t>сроке исполнения контракта, количестве товара, объеме работ и услуг (при наличии) и единицах </a:t>
            </a:r>
            <a:r>
              <a:rPr lang="ru-RU" sz="2000" dirty="0" smtClean="0">
                <a:solidFill>
                  <a:schemeClr val="tx1"/>
                </a:solidFill>
                <a:latin typeface="Arial" panose="020B0604020202020204" pitchFamily="34" charset="0"/>
                <a:cs typeface="Arial" panose="020B0604020202020204" pitchFamily="34" charset="0"/>
              </a:rPr>
              <a:t>измерения;</a:t>
            </a:r>
          </a:p>
          <a:p>
            <a:pPr algn="just"/>
            <a:endParaRPr lang="ru-RU" sz="2000" dirty="0" smtClean="0">
              <a:solidFill>
                <a:schemeClr val="tx1"/>
              </a:solidFill>
              <a:latin typeface="Arial" panose="020B0604020202020204" pitchFamily="34" charset="0"/>
              <a:cs typeface="Arial" panose="020B0604020202020204" pitchFamily="34" charset="0"/>
            </a:endParaRPr>
          </a:p>
          <a:p>
            <a:pPr marL="342900" indent="-342900" algn="just">
              <a:buFontTx/>
              <a:buChar char="-"/>
            </a:pPr>
            <a:r>
              <a:rPr lang="ru-RU" sz="2000" dirty="0" smtClean="0">
                <a:solidFill>
                  <a:schemeClr val="tx1"/>
                </a:solidFill>
                <a:latin typeface="Arial" panose="020B0604020202020204" pitchFamily="34" charset="0"/>
                <a:cs typeface="Arial" panose="020B0604020202020204" pitchFamily="34" charset="0"/>
              </a:rPr>
              <a:t>непротиворечивости </a:t>
            </a:r>
            <a:r>
              <a:rPr lang="ru-RU" sz="2000" dirty="0">
                <a:solidFill>
                  <a:schemeClr val="tx1"/>
                </a:solidFill>
                <a:latin typeface="Arial" panose="020B0604020202020204" pitchFamily="34" charset="0"/>
                <a:cs typeface="Arial" panose="020B0604020202020204" pitchFamily="34" charset="0"/>
              </a:rPr>
              <a:t>содержащихся в представленных информации и документах данных об исполнении и расторжении контракта друг </a:t>
            </a:r>
            <a:r>
              <a:rPr lang="ru-RU" sz="2000" dirty="0" smtClean="0">
                <a:solidFill>
                  <a:schemeClr val="tx1"/>
                </a:solidFill>
                <a:latin typeface="Arial" panose="020B0604020202020204" pitchFamily="34" charset="0"/>
                <a:cs typeface="Arial" panose="020B0604020202020204" pitchFamily="34" charset="0"/>
              </a:rPr>
              <a:t>другу и условиям </a:t>
            </a:r>
            <a:r>
              <a:rPr lang="ru-RU" sz="2000" dirty="0">
                <a:solidFill>
                  <a:schemeClr val="tx1"/>
                </a:solidFill>
                <a:latin typeface="Arial" panose="020B0604020202020204" pitchFamily="34" charset="0"/>
                <a:cs typeface="Arial" panose="020B0604020202020204" pitchFamily="34" charset="0"/>
              </a:rPr>
              <a:t>принимаемого (принятого) к учету бюджетного обязательства получателя средств соответствующего </a:t>
            </a:r>
            <a:r>
              <a:rPr lang="ru-RU" sz="2000" dirty="0" smtClean="0">
                <a:solidFill>
                  <a:schemeClr val="tx1"/>
                </a:solidFill>
                <a:latin typeface="Arial" panose="020B0604020202020204" pitchFamily="34" charset="0"/>
                <a:cs typeface="Arial" panose="020B0604020202020204" pitchFamily="34" charset="0"/>
              </a:rPr>
              <a:t>бюджета</a:t>
            </a:r>
            <a:endParaRPr lang="ru-RU" sz="2000" dirty="0" smtClean="0">
              <a:solidFill>
                <a:schemeClr val="tx1"/>
              </a:solidFill>
              <a:latin typeface="Arial" panose="020B0604020202020204" pitchFamily="34" charset="0"/>
              <a:cs typeface="Arial" panose="020B0604020202020204" pitchFamily="34" charset="0"/>
            </a:endParaRPr>
          </a:p>
          <a:p>
            <a:pPr algn="ctr"/>
            <a:endParaRPr lang="ru-RU" sz="2400" b="1" dirty="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1326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2051720" y="118680"/>
            <a:ext cx="6603466" cy="1015663"/>
          </a:xfrm>
          <a:prstGeom prst="rect">
            <a:avLst/>
          </a:prstGeom>
          <a:noFill/>
        </p:spPr>
        <p:txBody>
          <a:bodyPr wrap="square" rtlCol="0">
            <a:spAutoFit/>
          </a:bodyPr>
          <a:lstStyle/>
          <a:p>
            <a:pPr algn="ctr"/>
            <a:r>
              <a:rPr lang="ru-RU" sz="2000" b="1" dirty="0" smtClean="0">
                <a:latin typeface="Arial" panose="020B0604020202020204" pitchFamily="34" charset="0"/>
                <a:cs typeface="Arial" panose="020B0604020202020204" pitchFamily="34" charset="0"/>
              </a:rPr>
              <a:t>Приостановлена органами </a:t>
            </a:r>
            <a:r>
              <a:rPr lang="ru-RU" sz="2000" b="1" dirty="0">
                <a:latin typeface="Arial" panose="020B0604020202020204" pitchFamily="34" charset="0"/>
                <a:cs typeface="Arial" panose="020B0604020202020204" pitchFamily="34" charset="0"/>
              </a:rPr>
              <a:t>Федерального </a:t>
            </a:r>
            <a:r>
              <a:rPr lang="ru-RU" sz="2000" b="1" dirty="0" smtClean="0">
                <a:latin typeface="Arial" panose="020B0604020202020204" pitchFamily="34" charset="0"/>
                <a:cs typeface="Arial" panose="020B0604020202020204" pitchFamily="34" charset="0"/>
              </a:rPr>
              <a:t>казначейства проверка </a:t>
            </a:r>
            <a:r>
              <a:rPr lang="ru-RU" sz="2000" b="1" dirty="0">
                <a:latin typeface="Arial" panose="020B0604020202020204" pitchFamily="34" charset="0"/>
                <a:cs typeface="Arial" panose="020B0604020202020204" pitchFamily="34" charset="0"/>
              </a:rPr>
              <a:t>сведений, направляемых заказчиками в Реестр контрактов</a:t>
            </a:r>
            <a:endParaRPr lang="ru-RU" sz="20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38641" y="1134343"/>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0376343"/>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1559624" y="0"/>
            <a:ext cx="7404863" cy="1200329"/>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Федеральный закон от 31.12.2017 № 504-ФЗ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a:t>
            </a:r>
            <a:endParaRPr lang="ru-RU" b="1" dirty="0">
              <a:latin typeface="Arial" panose="020B0604020202020204" pitchFamily="34" charset="0"/>
              <a:cs typeface="Arial" panose="020B0604020202020204" pitchFamily="34" charset="0"/>
            </a:endParaRPr>
          </a:p>
        </p:txBody>
      </p:sp>
      <p:cxnSp>
        <p:nvCxnSpPr>
          <p:cNvPr id="6" name="Прямая соединительная линия 5"/>
          <p:cNvCxnSpPr/>
          <p:nvPr/>
        </p:nvCxnSpPr>
        <p:spPr>
          <a:xfrm>
            <a:off x="395535" y="1167706"/>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7" name="Прямоугольник 6"/>
          <p:cNvSpPr/>
          <p:nvPr/>
        </p:nvSpPr>
        <p:spPr>
          <a:xfrm>
            <a:off x="294357" y="1556792"/>
            <a:ext cx="8643745" cy="4832092"/>
          </a:xfrm>
          <a:prstGeom prst="rect">
            <a:avLst/>
          </a:prstGeom>
        </p:spPr>
        <p:txBody>
          <a:bodyPr wrap="square">
            <a:spAutoFit/>
          </a:bodyPr>
          <a:lstStyle/>
          <a:p>
            <a:pPr algn="just"/>
            <a:r>
              <a:rPr lang="ru-RU" sz="2200" dirty="0" smtClean="0">
                <a:latin typeface="Arial" panose="020B0604020202020204" pitchFamily="34" charset="0"/>
                <a:cs typeface="Arial" panose="020B0604020202020204" pitchFamily="34" charset="0"/>
              </a:rPr>
              <a:t>По </a:t>
            </a:r>
            <a:r>
              <a:rPr lang="ru-RU" sz="2200" dirty="0">
                <a:latin typeface="Arial" panose="020B0604020202020204" pitchFamily="34" charset="0"/>
                <a:cs typeface="Arial" panose="020B0604020202020204" pitchFamily="34" charset="0"/>
              </a:rPr>
              <a:t>30 июня 2018 года включительно при проведении электронного аукциона денежные средства, предназначенные для обеспечения заявок, вносятся участниками закупок в порядке, действовавшем </a:t>
            </a:r>
            <a:r>
              <a:rPr lang="ru-RU" sz="2200" dirty="0" smtClean="0">
                <a:latin typeface="Arial" panose="020B0604020202020204" pitchFamily="34" charset="0"/>
                <a:cs typeface="Arial" panose="020B0604020202020204" pitchFamily="34" charset="0"/>
              </a:rPr>
              <a:t>до </a:t>
            </a:r>
            <a:r>
              <a:rPr lang="ru-RU" sz="2200" dirty="0">
                <a:latin typeface="Arial" panose="020B0604020202020204" pitchFamily="34" charset="0"/>
                <a:cs typeface="Arial" panose="020B0604020202020204" pitchFamily="34" charset="0"/>
              </a:rPr>
              <a:t>1 июля 2018 года. При этом блокирование, прекращение блокирования указанных денежных средств осуществляются на лицевых счетах участников закупок, которые открыты на счете оператора электронной площадки для учета денежных средств, внесенных участниками закупок в качестве обеспечения заявок</a:t>
            </a:r>
            <a:r>
              <a:rPr lang="ru-RU" sz="2200" dirty="0" smtClean="0">
                <a:latin typeface="Arial" panose="020B0604020202020204" pitchFamily="34" charset="0"/>
                <a:cs typeface="Arial" panose="020B0604020202020204" pitchFamily="34" charset="0"/>
              </a:rPr>
              <a:t>.</a:t>
            </a:r>
          </a:p>
          <a:p>
            <a:pPr algn="just"/>
            <a:endParaRPr lang="ru-RU" sz="2200" dirty="0">
              <a:latin typeface="Arial" panose="020B0604020202020204" pitchFamily="34" charset="0"/>
              <a:cs typeface="Arial" panose="020B0604020202020204" pitchFamily="34" charset="0"/>
            </a:endParaRPr>
          </a:p>
          <a:p>
            <a:pPr algn="just"/>
            <a:r>
              <a:rPr lang="ru-RU" sz="2200" dirty="0">
                <a:latin typeface="Arial" panose="020B0604020202020204" pitchFamily="34" charset="0"/>
                <a:cs typeface="Arial" panose="020B0604020202020204" pitchFamily="34" charset="0"/>
              </a:rPr>
              <a:t>Правительству РФ предписано установить порядок фиксации, включая </a:t>
            </a:r>
            <a:r>
              <a:rPr lang="ru-RU" sz="2200" dirty="0" err="1">
                <a:latin typeface="Arial" panose="020B0604020202020204" pitchFamily="34" charset="0"/>
                <a:cs typeface="Arial" panose="020B0604020202020204" pitchFamily="34" charset="0"/>
              </a:rPr>
              <a:t>видеофиксацию</a:t>
            </a:r>
            <a:r>
              <a:rPr lang="ru-RU" sz="2200" dirty="0">
                <a:latin typeface="Arial" panose="020B0604020202020204" pitchFamily="34" charset="0"/>
                <a:cs typeface="Arial" panose="020B0604020202020204" pitchFamily="34" charset="0"/>
              </a:rPr>
              <a:t>, в режиме реального времени действий, бездействия участников контрактной системы в сфере закупок в ЕИС, на ЭП</a:t>
            </a:r>
            <a:r>
              <a:rPr lang="ru-RU" sz="22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47485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95536" y="1293597"/>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7" name="Прямоугольник 6"/>
          <p:cNvSpPr/>
          <p:nvPr/>
        </p:nvSpPr>
        <p:spPr>
          <a:xfrm>
            <a:off x="1563722" y="30365"/>
            <a:ext cx="7427094" cy="1200329"/>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Федеральный закон от </a:t>
            </a:r>
            <a:r>
              <a:rPr lang="ru-RU" b="1" dirty="0" smtClean="0">
                <a:latin typeface="Arial" panose="020B0604020202020204" pitchFamily="34" charset="0"/>
                <a:cs typeface="Arial" panose="020B0604020202020204" pitchFamily="34" charset="0"/>
              </a:rPr>
              <a:t>31.12.2017</a:t>
            </a:r>
            <a:r>
              <a:rPr lang="ru-RU" b="1" dirty="0">
                <a:latin typeface="Arial" panose="020B0604020202020204" pitchFamily="34" charset="0"/>
                <a:cs typeface="Arial" panose="020B0604020202020204" pitchFamily="34" charset="0"/>
              </a:rPr>
              <a:t> </a:t>
            </a:r>
            <a:r>
              <a:rPr lang="ru-RU" b="1" dirty="0" smtClean="0">
                <a:latin typeface="Arial" panose="020B0604020202020204" pitchFamily="34" charset="0"/>
                <a:cs typeface="Arial" panose="020B0604020202020204" pitchFamily="34" charset="0"/>
              </a:rPr>
              <a:t>№</a:t>
            </a:r>
            <a:r>
              <a:rPr lang="ru-RU" b="1" dirty="0">
                <a:latin typeface="Arial" panose="020B0604020202020204" pitchFamily="34" charset="0"/>
                <a:cs typeface="Arial" panose="020B0604020202020204" pitchFamily="34" charset="0"/>
              </a:rPr>
              <a:t> </a:t>
            </a:r>
            <a:r>
              <a:rPr lang="ru-RU" b="1" dirty="0" smtClean="0">
                <a:latin typeface="Arial" panose="020B0604020202020204" pitchFamily="34" charset="0"/>
                <a:cs typeface="Arial" panose="020B0604020202020204" pitchFamily="34" charset="0"/>
              </a:rPr>
              <a:t>506-ФЗ «О </a:t>
            </a:r>
            <a:r>
              <a:rPr lang="ru-RU" b="1" dirty="0">
                <a:latin typeface="Arial" panose="020B0604020202020204" pitchFamily="34" charset="0"/>
                <a:cs typeface="Arial" panose="020B0604020202020204" pitchFamily="34" charset="0"/>
              </a:rPr>
              <a:t>внесении изменений в Федеральный закон </a:t>
            </a:r>
            <a:r>
              <a:rPr lang="ru-RU" b="1" dirty="0" smtClean="0">
                <a:latin typeface="Arial" panose="020B0604020202020204" pitchFamily="34" charset="0"/>
                <a:cs typeface="Arial" panose="020B0604020202020204" pitchFamily="34" charset="0"/>
              </a:rPr>
              <a:t>«О </a:t>
            </a:r>
            <a:r>
              <a:rPr lang="ru-RU" b="1" dirty="0">
                <a:latin typeface="Arial" panose="020B0604020202020204" pitchFamily="34" charset="0"/>
                <a:cs typeface="Arial" panose="020B0604020202020204" pitchFamily="34" charset="0"/>
              </a:rPr>
              <a:t>содействии развитию жилищного </a:t>
            </a:r>
            <a:r>
              <a:rPr lang="ru-RU" b="1" dirty="0" smtClean="0">
                <a:latin typeface="Arial" panose="020B0604020202020204" pitchFamily="34" charset="0"/>
                <a:cs typeface="Arial" panose="020B0604020202020204" pitchFamily="34" charset="0"/>
              </a:rPr>
              <a:t>строительства» </a:t>
            </a:r>
            <a:r>
              <a:rPr lang="ru-RU" b="1" dirty="0">
                <a:latin typeface="Arial" panose="020B0604020202020204" pitchFamily="34" charset="0"/>
                <a:cs typeface="Arial" panose="020B0604020202020204" pitchFamily="34" charset="0"/>
              </a:rPr>
              <a:t>и отдельные законодательные акты Российской Федерации</a:t>
            </a:r>
          </a:p>
        </p:txBody>
      </p:sp>
      <p:sp>
        <p:nvSpPr>
          <p:cNvPr id="8" name="Прямоугольник 7"/>
          <p:cNvSpPr/>
          <p:nvPr/>
        </p:nvSpPr>
        <p:spPr>
          <a:xfrm>
            <a:off x="395536" y="1700808"/>
            <a:ext cx="8595280" cy="1569660"/>
          </a:xfrm>
          <a:prstGeom prst="rect">
            <a:avLst/>
          </a:prstGeom>
        </p:spPr>
        <p:txBody>
          <a:bodyPr wrap="square">
            <a:spAutoFit/>
          </a:bodyPr>
          <a:lstStyle/>
          <a:p>
            <a:pPr algn="just"/>
            <a:r>
              <a:rPr lang="ru-RU" sz="2400" dirty="0">
                <a:latin typeface="Arial" panose="020B0604020202020204" pitchFamily="34" charset="0"/>
                <a:cs typeface="Arial" panose="020B0604020202020204" pitchFamily="34" charset="0"/>
              </a:rPr>
              <a:t>В </a:t>
            </a:r>
            <a:r>
              <a:rPr lang="ru-RU" sz="2400" dirty="0" smtClean="0">
                <a:latin typeface="Arial" panose="020B0604020202020204" pitchFamily="34" charset="0"/>
                <a:cs typeface="Arial" panose="020B0604020202020204" pitchFamily="34" charset="0"/>
              </a:rPr>
              <a:t>части </a:t>
            </a:r>
            <a:r>
              <a:rPr lang="ru-RU" sz="2400" dirty="0">
                <a:latin typeface="Arial" panose="020B0604020202020204" pitchFamily="34" charset="0"/>
                <a:cs typeface="Arial" panose="020B0604020202020204" pitchFamily="34" charset="0"/>
              </a:rPr>
              <a:t>21.1 статьи 22, в пункте 38,39 </a:t>
            </a:r>
            <a:r>
              <a:rPr lang="ru-RU" sz="2400" dirty="0" smtClean="0">
                <a:latin typeface="Arial" panose="020B0604020202020204" pitchFamily="34" charset="0"/>
                <a:cs typeface="Arial" panose="020B0604020202020204" pitchFamily="34" charset="0"/>
              </a:rPr>
              <a:t>части </a:t>
            </a:r>
            <a:r>
              <a:rPr lang="ru-RU" sz="2400" dirty="0">
                <a:latin typeface="Arial" panose="020B0604020202020204" pitchFamily="34" charset="0"/>
                <a:cs typeface="Arial" panose="020B0604020202020204" pitchFamily="34" charset="0"/>
              </a:rPr>
              <a:t>1 статьи </a:t>
            </a:r>
            <a:r>
              <a:rPr lang="ru-RU" sz="2400" dirty="0" smtClean="0">
                <a:latin typeface="Arial" panose="020B0604020202020204" pitchFamily="34" charset="0"/>
                <a:cs typeface="Arial" panose="020B0604020202020204" pitchFamily="34" charset="0"/>
              </a:rPr>
              <a:t>93 Закона о контрактной системе слова «</a:t>
            </a:r>
            <a:r>
              <a:rPr lang="ru-RU" sz="2400" b="1" dirty="0" smtClean="0">
                <a:latin typeface="Arial" panose="020B0604020202020204" pitchFamily="34" charset="0"/>
                <a:cs typeface="Arial" panose="020B0604020202020204" pitchFamily="34" charset="0"/>
              </a:rPr>
              <a:t>жилью </a:t>
            </a:r>
            <a:r>
              <a:rPr lang="ru-RU" sz="2400" b="1" dirty="0">
                <a:latin typeface="Arial" panose="020B0604020202020204" pitchFamily="34" charset="0"/>
                <a:cs typeface="Arial" panose="020B0604020202020204" pitchFamily="34" charset="0"/>
              </a:rPr>
              <a:t>экономического </a:t>
            </a:r>
            <a:r>
              <a:rPr lang="ru-RU" sz="2400" b="1" dirty="0" smtClean="0">
                <a:latin typeface="Arial" panose="020B0604020202020204" pitchFamily="34" charset="0"/>
                <a:cs typeface="Arial" panose="020B0604020202020204" pitchFamily="34" charset="0"/>
              </a:rPr>
              <a:t>класса</a:t>
            </a:r>
            <a:r>
              <a:rPr lang="ru-RU" sz="2400" dirty="0" smtClean="0">
                <a:latin typeface="Arial" panose="020B0604020202020204" pitchFamily="34" charset="0"/>
                <a:cs typeface="Arial" panose="020B0604020202020204" pitchFamily="34" charset="0"/>
              </a:rPr>
              <a:t>» заменено </a:t>
            </a:r>
            <a:r>
              <a:rPr lang="ru-RU" sz="2400" dirty="0">
                <a:latin typeface="Arial" panose="020B0604020202020204" pitchFamily="34" charset="0"/>
                <a:cs typeface="Arial" panose="020B0604020202020204" pitchFamily="34" charset="0"/>
              </a:rPr>
              <a:t>словами </a:t>
            </a:r>
            <a:r>
              <a:rPr lang="ru-RU" sz="2400" dirty="0" smtClean="0">
                <a:latin typeface="Arial" panose="020B0604020202020204" pitchFamily="34" charset="0"/>
                <a:cs typeface="Arial" panose="020B0604020202020204" pitchFamily="34" charset="0"/>
              </a:rPr>
              <a:t>«</a:t>
            </a:r>
            <a:r>
              <a:rPr lang="ru-RU" sz="2400" b="1" dirty="0" smtClean="0">
                <a:latin typeface="Arial" panose="020B0604020202020204" pitchFamily="34" charset="0"/>
                <a:cs typeface="Arial" panose="020B0604020202020204" pitchFamily="34" charset="0"/>
              </a:rPr>
              <a:t>стандартному жилью</a:t>
            </a:r>
            <a:r>
              <a:rPr lang="ru-RU" sz="2400" dirty="0" smtClean="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64312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1537394" y="30365"/>
            <a:ext cx="7272808" cy="1200329"/>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Постановление Правительства РФ от 15.11.2017 № 1380 </a:t>
            </a:r>
            <a:r>
              <a:rPr lang="ru-RU" b="1" dirty="0" smtClean="0">
                <a:latin typeface="Arial" panose="020B0604020202020204" pitchFamily="34" charset="0"/>
                <a:cs typeface="Arial" panose="020B0604020202020204" pitchFamily="34" charset="0"/>
              </a:rPr>
              <a:t>«Об </a:t>
            </a:r>
            <a:r>
              <a:rPr lang="ru-RU" b="1" dirty="0">
                <a:latin typeface="Arial" panose="020B0604020202020204" pitchFamily="34" charset="0"/>
                <a:cs typeface="Arial" panose="020B0604020202020204" pitchFamily="34" charset="0"/>
              </a:rPr>
              <a:t>особенностях описания лекарственных препаратов для медицинского применения, являющихся объектом закупки для обеспечения государственных и муниципальных </a:t>
            </a:r>
            <a:r>
              <a:rPr lang="ru-RU" b="1" dirty="0" smtClean="0">
                <a:latin typeface="Arial" panose="020B0604020202020204" pitchFamily="34" charset="0"/>
                <a:cs typeface="Arial" panose="020B0604020202020204" pitchFamily="34" charset="0"/>
              </a:rPr>
              <a:t>нужд»</a:t>
            </a:r>
            <a:endParaRPr lang="ru-RU" b="1" dirty="0">
              <a:latin typeface="Arial" panose="020B0604020202020204" pitchFamily="34" charset="0"/>
              <a:cs typeface="Arial" panose="020B0604020202020204" pitchFamily="34" charset="0"/>
            </a:endParaRPr>
          </a:p>
        </p:txBody>
      </p:sp>
      <p:cxnSp>
        <p:nvCxnSpPr>
          <p:cNvPr id="6" name="Прямая соединительная линия 5"/>
          <p:cNvCxnSpPr/>
          <p:nvPr/>
        </p:nvCxnSpPr>
        <p:spPr>
          <a:xfrm>
            <a:off x="395536" y="1293597"/>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7" name="Прямоугольник 6"/>
          <p:cNvSpPr/>
          <p:nvPr/>
        </p:nvSpPr>
        <p:spPr>
          <a:xfrm>
            <a:off x="304116" y="1112725"/>
            <a:ext cx="8499728" cy="5570756"/>
          </a:xfrm>
          <a:prstGeom prst="rect">
            <a:avLst/>
          </a:prstGeom>
        </p:spPr>
        <p:txBody>
          <a:bodyPr wrap="square">
            <a:spAutoFit/>
          </a:bodyPr>
          <a:lstStyle/>
          <a:p>
            <a:pPr algn="just"/>
            <a:endParaRPr lang="ru-RU" sz="2000" dirty="0" smtClean="0">
              <a:latin typeface="Arial" panose="020B0604020202020204" pitchFamily="34" charset="0"/>
              <a:cs typeface="Arial" panose="020B0604020202020204" pitchFamily="34" charset="0"/>
            </a:endParaRPr>
          </a:p>
          <a:p>
            <a:pPr algn="just"/>
            <a:r>
              <a:rPr lang="ru-RU" sz="2400" dirty="0" smtClean="0">
                <a:latin typeface="Arial" panose="020B0604020202020204" pitchFamily="34" charset="0"/>
                <a:cs typeface="Arial" panose="020B0604020202020204" pitchFamily="34" charset="0"/>
              </a:rPr>
              <a:t>Принято в </a:t>
            </a:r>
            <a:r>
              <a:rPr lang="ru-RU" sz="2400" dirty="0">
                <a:latin typeface="Arial" panose="020B0604020202020204" pitchFamily="34" charset="0"/>
                <a:cs typeface="Arial" panose="020B0604020202020204" pitchFamily="34" charset="0"/>
              </a:rPr>
              <a:t>рамках реализации части 5 статьи 33 Закона </a:t>
            </a:r>
            <a:r>
              <a:rPr lang="ru-RU" sz="2400" dirty="0" smtClean="0">
                <a:latin typeface="Arial" panose="020B0604020202020204" pitchFamily="34" charset="0"/>
                <a:cs typeface="Arial" panose="020B0604020202020204" pitchFamily="34" charset="0"/>
              </a:rPr>
              <a:t/>
            </a:r>
            <a:br>
              <a:rPr lang="ru-RU" sz="2400" dirty="0" smtClean="0">
                <a:latin typeface="Arial" panose="020B0604020202020204" pitchFamily="34" charset="0"/>
                <a:cs typeface="Arial" panose="020B0604020202020204" pitchFamily="34" charset="0"/>
              </a:rPr>
            </a:br>
            <a:r>
              <a:rPr lang="ru-RU" sz="2400" dirty="0" smtClean="0">
                <a:latin typeface="Arial" panose="020B0604020202020204" pitchFamily="34" charset="0"/>
                <a:cs typeface="Arial" panose="020B0604020202020204" pitchFamily="34" charset="0"/>
              </a:rPr>
              <a:t>о </a:t>
            </a:r>
            <a:r>
              <a:rPr lang="ru-RU" sz="2400" dirty="0">
                <a:latin typeface="Arial" panose="020B0604020202020204" pitchFamily="34" charset="0"/>
                <a:cs typeface="Arial" panose="020B0604020202020204" pitchFamily="34" charset="0"/>
              </a:rPr>
              <a:t>контрактной системе и устанавливает сведения, которые заказчики обязаны и вправе указывать при описании лекарственных препаратов в документации о закупке помимо сведений, предусмотренных пунктом 6 части 1 статьи 33 Закона </a:t>
            </a:r>
            <a:r>
              <a:rPr lang="ru-RU" sz="2400" dirty="0" smtClean="0">
                <a:latin typeface="Arial" panose="020B0604020202020204" pitchFamily="34" charset="0"/>
                <a:cs typeface="Arial" panose="020B0604020202020204" pitchFamily="34" charset="0"/>
              </a:rPr>
              <a:t>о </a:t>
            </a:r>
            <a:r>
              <a:rPr lang="ru-RU" sz="2400" dirty="0">
                <a:latin typeface="Arial" panose="020B0604020202020204" pitchFamily="34" charset="0"/>
                <a:cs typeface="Arial" panose="020B0604020202020204" pitchFamily="34" charset="0"/>
              </a:rPr>
              <a:t>контрактной системе. </a:t>
            </a:r>
            <a:endParaRPr lang="ru-RU" sz="2400" dirty="0" smtClean="0">
              <a:latin typeface="Arial" panose="020B0604020202020204" pitchFamily="34" charset="0"/>
              <a:cs typeface="Arial" panose="020B0604020202020204" pitchFamily="34" charset="0"/>
            </a:endParaRPr>
          </a:p>
          <a:p>
            <a:pPr algn="just"/>
            <a:endParaRPr lang="ru-RU" sz="2400" dirty="0">
              <a:latin typeface="Arial" panose="020B0604020202020204" pitchFamily="34" charset="0"/>
              <a:cs typeface="Arial" panose="020B0604020202020204" pitchFamily="34" charset="0"/>
            </a:endParaRPr>
          </a:p>
          <a:p>
            <a:pPr algn="just"/>
            <a:r>
              <a:rPr lang="ru-RU" sz="2400" dirty="0" smtClean="0">
                <a:latin typeface="Arial" panose="020B0604020202020204" pitchFamily="34" charset="0"/>
                <a:cs typeface="Arial" panose="020B0604020202020204" pitchFamily="34" charset="0"/>
              </a:rPr>
              <a:t>Предусмотрен </a:t>
            </a:r>
            <a:r>
              <a:rPr lang="ru-RU" sz="2400" dirty="0">
                <a:latin typeface="Arial" panose="020B0604020202020204" pitchFamily="34" charset="0"/>
                <a:cs typeface="Arial" panose="020B0604020202020204" pitchFamily="34" charset="0"/>
              </a:rPr>
              <a:t>запрет на описание характеристик лекарственных препаратов, содержащихся в инструкциях по применению этих лекарственных препаратов и  указывающих на конкретных производителей лекарственных </a:t>
            </a:r>
            <a:r>
              <a:rPr lang="ru-RU" sz="2400" dirty="0" smtClean="0">
                <a:latin typeface="Arial" panose="020B0604020202020204" pitchFamily="34" charset="0"/>
                <a:cs typeface="Arial" panose="020B0604020202020204" pitchFamily="34" charset="0"/>
              </a:rPr>
              <a:t>препаратов.</a:t>
            </a:r>
          </a:p>
          <a:p>
            <a:pPr algn="just"/>
            <a:endParaRPr lang="ru-RU" sz="2400" dirty="0">
              <a:latin typeface="Arial" panose="020B0604020202020204" pitchFamily="34" charset="0"/>
              <a:cs typeface="Arial" panose="020B0604020202020204" pitchFamily="34" charset="0"/>
            </a:endParaRPr>
          </a:p>
          <a:p>
            <a:pPr algn="ctr"/>
            <a:r>
              <a:rPr lang="ru-RU" sz="2400" dirty="0" smtClean="0">
                <a:latin typeface="Arial" panose="020B0604020202020204" pitchFamily="34" charset="0"/>
                <a:cs typeface="Arial" panose="020B0604020202020204" pitchFamily="34" charset="0"/>
              </a:rPr>
              <a:t>Постановление  </a:t>
            </a:r>
            <a:r>
              <a:rPr lang="ru-RU" sz="2400" dirty="0">
                <a:latin typeface="Arial" panose="020B0604020202020204" pitchFamily="34" charset="0"/>
                <a:cs typeface="Arial" panose="020B0604020202020204" pitchFamily="34" charset="0"/>
              </a:rPr>
              <a:t>вступило в </a:t>
            </a:r>
            <a:r>
              <a:rPr lang="ru-RU" sz="2400" dirty="0" smtClean="0">
                <a:latin typeface="Arial" panose="020B0604020202020204" pitchFamily="34" charset="0"/>
                <a:cs typeface="Arial" panose="020B0604020202020204" pitchFamily="34" charset="0"/>
              </a:rPr>
              <a:t>силу с </a:t>
            </a:r>
            <a:r>
              <a:rPr lang="ru-RU" sz="2400" dirty="0">
                <a:latin typeface="Arial" panose="020B0604020202020204" pitchFamily="34" charset="0"/>
                <a:cs typeface="Arial" panose="020B0604020202020204" pitchFamily="34" charset="0"/>
              </a:rPr>
              <a:t>1 января 2018 </a:t>
            </a:r>
            <a:r>
              <a:rPr lang="ru-RU" sz="2400" dirty="0" smtClean="0">
                <a:latin typeface="Arial" panose="020B0604020202020204" pitchFamily="34" charset="0"/>
                <a:cs typeface="Arial" panose="020B0604020202020204" pitchFamily="34" charset="0"/>
              </a:rPr>
              <a:t>года.</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82624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93268"/>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95536" y="1293597"/>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537394" y="93268"/>
            <a:ext cx="7427094" cy="1107996"/>
          </a:xfrm>
          <a:prstGeom prst="rect">
            <a:avLst/>
          </a:prstGeom>
        </p:spPr>
        <p:txBody>
          <a:bodyPr wrap="square">
            <a:spAutoFit/>
          </a:bodyPr>
          <a:lstStyle/>
          <a:p>
            <a:pPr algn="ctr"/>
            <a:r>
              <a:rPr lang="ru-RU" sz="2200" b="1" dirty="0" smtClean="0">
                <a:latin typeface="Arial" panose="020B0604020202020204" pitchFamily="34" charset="0"/>
                <a:cs typeface="Arial" panose="020B0604020202020204" pitchFamily="34" charset="0"/>
              </a:rPr>
              <a:t>Приказ </a:t>
            </a:r>
            <a:r>
              <a:rPr lang="ru-RU" sz="2200" b="1" dirty="0">
                <a:latin typeface="Arial" panose="020B0604020202020204" pitchFamily="34" charset="0"/>
                <a:cs typeface="Arial" panose="020B0604020202020204" pitchFamily="34" charset="0"/>
              </a:rPr>
              <a:t>Минздрава России об утверждении типового контракта на поставку лекарственных препаратов для медицинского применения</a:t>
            </a:r>
            <a:endParaRPr lang="ru-RU" sz="2200" b="1" dirty="0">
              <a:latin typeface="Arial" panose="020B0604020202020204" pitchFamily="34" charset="0"/>
              <a:cs typeface="Arial" panose="020B0604020202020204" pitchFamily="34" charset="0"/>
            </a:endParaRPr>
          </a:p>
        </p:txBody>
      </p:sp>
      <p:sp>
        <p:nvSpPr>
          <p:cNvPr id="7" name="Прямоугольник 6"/>
          <p:cNvSpPr/>
          <p:nvPr/>
        </p:nvSpPr>
        <p:spPr>
          <a:xfrm>
            <a:off x="320743" y="2132856"/>
            <a:ext cx="8643745" cy="2677656"/>
          </a:xfrm>
          <a:prstGeom prst="rect">
            <a:avLst/>
          </a:prstGeom>
        </p:spPr>
        <p:txBody>
          <a:bodyPr wrap="square">
            <a:spAutoFit/>
          </a:bodyPr>
          <a:lstStyle/>
          <a:p>
            <a:pPr algn="just"/>
            <a:r>
              <a:rPr lang="ru-RU" sz="2400" dirty="0" smtClean="0">
                <a:latin typeface="Arial" panose="020B0604020202020204" pitchFamily="34" charset="0"/>
                <a:cs typeface="Arial" panose="020B0604020202020204" pitchFamily="34" charset="0"/>
              </a:rPr>
              <a:t>Утвержден Типовой контракт на поставку лекарственных препаратов для медицинского применения и информационная карта Типового контракта на поставку лекарственных препаратов для медицинского применения </a:t>
            </a:r>
          </a:p>
          <a:p>
            <a:pPr algn="just"/>
            <a:endParaRPr lang="ru-RU" sz="2400" dirty="0">
              <a:latin typeface="Arial" panose="020B0604020202020204" pitchFamily="34" charset="0"/>
              <a:cs typeface="Arial" panose="020B0604020202020204" pitchFamily="34" charset="0"/>
            </a:endParaRPr>
          </a:p>
          <a:p>
            <a:pPr algn="just"/>
            <a:endParaRPr lang="ru-RU" sz="2400" dirty="0">
              <a:latin typeface="Arial" panose="020B0604020202020204" pitchFamily="34" charset="0"/>
              <a:cs typeface="Arial" panose="020B0604020202020204" pitchFamily="34" charset="0"/>
            </a:endParaRPr>
          </a:p>
          <a:p>
            <a:pPr algn="ctr"/>
            <a:r>
              <a:rPr lang="ru-RU" sz="2400" dirty="0" smtClean="0">
                <a:latin typeface="Arial" panose="020B0604020202020204" pitchFamily="34" charset="0"/>
                <a:cs typeface="Arial" panose="020B0604020202020204" pitchFamily="34" charset="0"/>
              </a:rPr>
              <a:t>Опубликован в ЕИС 16.01.2018</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84559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95535" y="1771648"/>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542464" y="17322"/>
            <a:ext cx="7422023" cy="1754326"/>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Федеральным законом от 18.07.2017 г. № 178-ФЗ «О внесении изменений в Бюджетный кодекс Российской Федерации и статью 3 Федерального закона «О внесении изменений в Бюджетный кодекс Российской Федерации и признании утратившими силу отдельных положений законодательных актов Российской Федерации»</a:t>
            </a:r>
            <a:endParaRPr lang="ru-RU" b="1" dirty="0">
              <a:latin typeface="Arial" panose="020B0604020202020204" pitchFamily="34" charset="0"/>
              <a:cs typeface="Arial" panose="020B0604020202020204" pitchFamily="34" charset="0"/>
            </a:endParaRPr>
          </a:p>
        </p:txBody>
      </p:sp>
      <p:sp>
        <p:nvSpPr>
          <p:cNvPr id="7" name="Прямоугольник 6"/>
          <p:cNvSpPr/>
          <p:nvPr/>
        </p:nvSpPr>
        <p:spPr>
          <a:xfrm>
            <a:off x="320742" y="2384126"/>
            <a:ext cx="8643745" cy="3416320"/>
          </a:xfrm>
          <a:prstGeom prst="rect">
            <a:avLst/>
          </a:prstGeom>
        </p:spPr>
        <p:txBody>
          <a:bodyPr wrap="square">
            <a:spAutoFit/>
          </a:bodyPr>
          <a:lstStyle/>
          <a:p>
            <a:pPr algn="just"/>
            <a:r>
              <a:rPr lang="ru-RU" sz="2400" b="1" dirty="0" smtClean="0">
                <a:latin typeface="Arial" panose="020B0604020202020204" pitchFamily="34" charset="0"/>
                <a:cs typeface="Arial" panose="020B0604020202020204" pitchFamily="34" charset="0"/>
              </a:rPr>
              <a:t>Пункт </a:t>
            </a:r>
            <a:r>
              <a:rPr lang="ru-RU" sz="2400" b="1" dirty="0">
                <a:latin typeface="Arial" panose="020B0604020202020204" pitchFamily="34" charset="0"/>
                <a:cs typeface="Arial" panose="020B0604020202020204" pitchFamily="34" charset="0"/>
              </a:rPr>
              <a:t>3 статьи 72 Бюджетного кодекса </a:t>
            </a:r>
            <a:r>
              <a:rPr lang="ru-RU" sz="2400" b="1" dirty="0" smtClean="0">
                <a:latin typeface="Arial" panose="020B0604020202020204" pitchFamily="34" charset="0"/>
                <a:cs typeface="Arial" panose="020B0604020202020204" pitchFamily="34" charset="0"/>
              </a:rPr>
              <a:t>РФ изложен </a:t>
            </a:r>
            <a:r>
              <a:rPr lang="ru-RU" sz="2400" b="1" dirty="0">
                <a:latin typeface="Arial" panose="020B0604020202020204" pitchFamily="34" charset="0"/>
                <a:cs typeface="Arial" panose="020B0604020202020204" pitchFamily="34" charset="0"/>
              </a:rPr>
              <a:t>в новой </a:t>
            </a:r>
            <a:r>
              <a:rPr lang="ru-RU" sz="2400" b="1" dirty="0" smtClean="0">
                <a:latin typeface="Arial" panose="020B0604020202020204" pitchFamily="34" charset="0"/>
                <a:cs typeface="Arial" panose="020B0604020202020204" pitchFamily="34" charset="0"/>
              </a:rPr>
              <a:t>редакции</a:t>
            </a:r>
            <a:r>
              <a:rPr lang="ru-RU" sz="2400" dirty="0" smtClean="0">
                <a:latin typeface="Arial" panose="020B0604020202020204" pitchFamily="34" charset="0"/>
                <a:cs typeface="Arial" panose="020B0604020202020204" pitchFamily="34" charset="0"/>
              </a:rPr>
              <a:t>.</a:t>
            </a:r>
          </a:p>
          <a:p>
            <a:pPr algn="just"/>
            <a:endParaRPr lang="ru-RU" sz="2400" dirty="0">
              <a:latin typeface="Arial" panose="020B0604020202020204" pitchFamily="34" charset="0"/>
              <a:cs typeface="Arial" panose="020B0604020202020204" pitchFamily="34" charset="0"/>
            </a:endParaRPr>
          </a:p>
          <a:p>
            <a:pPr algn="just"/>
            <a:r>
              <a:rPr lang="ru-RU" sz="2400" dirty="0" smtClean="0">
                <a:latin typeface="Arial" panose="020B0604020202020204" pitchFamily="34" charset="0"/>
                <a:cs typeface="Arial" panose="020B0604020202020204" pitchFamily="34" charset="0"/>
              </a:rPr>
              <a:t>С </a:t>
            </a:r>
            <a:r>
              <a:rPr lang="ru-RU" sz="2400" dirty="0">
                <a:latin typeface="Arial" panose="020B0604020202020204" pitchFamily="34" charset="0"/>
                <a:cs typeface="Arial" panose="020B0604020202020204" pitchFamily="34" charset="0"/>
              </a:rPr>
              <a:t>2018 года можно будет без каких-либо рисков заключать государственные и муниципальные контракты в период отзыва </a:t>
            </a:r>
            <a:r>
              <a:rPr lang="ru-RU" sz="2400" dirty="0" smtClean="0">
                <a:latin typeface="Arial" panose="020B0604020202020204" pitchFamily="34" charset="0"/>
                <a:cs typeface="Arial" panose="020B0604020202020204" pitchFamily="34" charset="0"/>
              </a:rPr>
              <a:t>лимитов бюджетных обязательств. </a:t>
            </a:r>
            <a:r>
              <a:rPr lang="ru-RU" sz="2400" dirty="0">
                <a:latin typeface="Arial" panose="020B0604020202020204" pitchFamily="34" charset="0"/>
                <a:cs typeface="Arial" panose="020B0604020202020204" pitchFamily="34" charset="0"/>
              </a:rPr>
              <a:t>Предусмотрено только одно условие: сумма этих контрактов не должна превышать объем учтенных на лицевом счете принимаемых бюджетных </a:t>
            </a:r>
            <a:r>
              <a:rPr lang="ru-RU" sz="2400" dirty="0" smtClean="0">
                <a:latin typeface="Arial" panose="020B0604020202020204" pitchFamily="34" charset="0"/>
                <a:cs typeface="Arial" panose="020B0604020202020204" pitchFamily="34" charset="0"/>
              </a:rPr>
              <a:t>обязательств.</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059669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9814" y="-32359"/>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299814" y="1052736"/>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637731" y="79620"/>
            <a:ext cx="7326757" cy="830997"/>
          </a:xfrm>
          <a:prstGeom prst="rect">
            <a:avLst/>
          </a:prstGeom>
        </p:spPr>
        <p:txBody>
          <a:bodyPr wrap="square">
            <a:spAutoFit/>
          </a:bodyPr>
          <a:lstStyle/>
          <a:p>
            <a:pPr algn="ctr"/>
            <a:r>
              <a:rPr lang="ru-RU" sz="2400" b="1" dirty="0" smtClean="0">
                <a:latin typeface="Arial" panose="020B0604020202020204" pitchFamily="34" charset="0"/>
                <a:cs typeface="Arial" panose="020B0604020202020204" pitchFamily="34" charset="0"/>
              </a:rPr>
              <a:t>Порядок </a:t>
            </a:r>
            <a:r>
              <a:rPr lang="ru-RU" sz="2400" b="1" dirty="0">
                <a:latin typeface="Arial" panose="020B0604020202020204" pitchFamily="34" charset="0"/>
                <a:cs typeface="Arial" panose="020B0604020202020204" pitchFamily="34" charset="0"/>
              </a:rPr>
              <a:t>планирования закупок для нужд субъектов РФ и муниципальных нужд</a:t>
            </a:r>
            <a:endParaRPr lang="ru-RU" sz="2400" b="1" dirty="0">
              <a:latin typeface="Arial" panose="020B0604020202020204" pitchFamily="34" charset="0"/>
              <a:cs typeface="Arial" panose="020B0604020202020204" pitchFamily="34" charset="0"/>
            </a:endParaRPr>
          </a:p>
        </p:txBody>
      </p:sp>
      <p:sp>
        <p:nvSpPr>
          <p:cNvPr id="7" name="Прямоугольник 6"/>
          <p:cNvSpPr/>
          <p:nvPr/>
        </p:nvSpPr>
        <p:spPr>
          <a:xfrm>
            <a:off x="179512" y="1340768"/>
            <a:ext cx="8643745" cy="4770537"/>
          </a:xfrm>
          <a:prstGeom prst="rect">
            <a:avLst/>
          </a:prstGeom>
        </p:spPr>
        <p:txBody>
          <a:bodyPr wrap="square">
            <a:spAutoFit/>
          </a:bodyPr>
          <a:lstStyle/>
          <a:p>
            <a:pPr algn="just"/>
            <a:r>
              <a:rPr lang="ru-RU" sz="2400" dirty="0" smtClean="0">
                <a:latin typeface="Arial" panose="020B0604020202020204" pitchFamily="34" charset="0"/>
                <a:cs typeface="Arial" panose="020B0604020202020204" pitchFamily="34" charset="0"/>
              </a:rPr>
              <a:t>С 1 января 2018 года вступила в силу новая редакция пункта 3   Требований к форме плана закупок товаров, работ, услуг для обеспечения нужд субъекта Российской Федерации и муниципальных нужд, утверждённых Постановлением Правительства РФ от 21.11.2013 № 1043, </a:t>
            </a:r>
            <a:r>
              <a:rPr lang="ru-RU" sz="2400" dirty="0">
                <a:latin typeface="Arial" panose="020B0604020202020204" pitchFamily="34" charset="0"/>
                <a:cs typeface="Arial" panose="020B0604020202020204" pitchFamily="34" charset="0"/>
              </a:rPr>
              <a:t>а также новая редакция пункта 13 Требований к формированию, утверждению и ведению плана-графика закупок товаров, работ, услуг для обеспечения нужд субъекта Российской Федерации и муниципальных нужд, утверждённых Постановлением Правительства РФ от 05.06.2015 № 554</a:t>
            </a:r>
            <a:r>
              <a:rPr lang="ru-RU" sz="24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a:p>
            <a:pPr algn="just"/>
            <a:endParaRPr lang="ru-RU" sz="2000" dirty="0" smtClean="0">
              <a:latin typeface="Arial" panose="020B0604020202020204" pitchFamily="34" charset="0"/>
              <a:cs typeface="Arial" panose="020B0604020202020204" pitchFamily="34" charset="0"/>
            </a:endParaRPr>
          </a:p>
          <a:p>
            <a:pPr algn="just"/>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6282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43" y="220423"/>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408668" y="1424949"/>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505418" y="36212"/>
            <a:ext cx="7427094" cy="1323439"/>
          </a:xfrm>
          <a:prstGeom prst="rect">
            <a:avLst/>
          </a:prstGeom>
        </p:spPr>
        <p:txBody>
          <a:bodyPr wrap="square">
            <a:spAutoFit/>
          </a:bodyPr>
          <a:lstStyle/>
          <a:p>
            <a:pPr algn="ctr"/>
            <a:r>
              <a:rPr lang="ru-RU" sz="2000" b="1" dirty="0" smtClean="0">
                <a:latin typeface="Arial" panose="020B0604020202020204" pitchFamily="34" charset="0"/>
                <a:cs typeface="Arial" panose="020B0604020202020204" pitchFamily="34" charset="0"/>
              </a:rPr>
              <a:t>Реестр </a:t>
            </a:r>
            <a:r>
              <a:rPr lang="ru-RU" sz="2000" b="1" dirty="0">
                <a:latin typeface="Arial" panose="020B0604020202020204" pitchFamily="34" charset="0"/>
                <a:cs typeface="Arial" panose="020B0604020202020204" pitchFamily="34" charset="0"/>
              </a:rPr>
              <a:t>единственных поставщиков товара, производство которого создается или модернизируется и (или) осваивается на территории </a:t>
            </a:r>
            <a:endParaRPr lang="ru-RU" sz="2000" b="1" dirty="0" smtClean="0">
              <a:latin typeface="Arial" panose="020B0604020202020204" pitchFamily="34" charset="0"/>
              <a:cs typeface="Arial" panose="020B0604020202020204" pitchFamily="34" charset="0"/>
            </a:endParaRPr>
          </a:p>
          <a:p>
            <a:pPr algn="ctr"/>
            <a:r>
              <a:rPr lang="ru-RU" sz="2000" b="1" dirty="0" smtClean="0">
                <a:latin typeface="Arial" panose="020B0604020202020204" pitchFamily="34" charset="0"/>
                <a:cs typeface="Arial" panose="020B0604020202020204" pitchFamily="34" charset="0"/>
              </a:rPr>
              <a:t>Российской </a:t>
            </a:r>
            <a:r>
              <a:rPr lang="ru-RU" sz="2000" b="1" dirty="0">
                <a:latin typeface="Arial" panose="020B0604020202020204" pitchFamily="34" charset="0"/>
                <a:cs typeface="Arial" panose="020B0604020202020204" pitchFamily="34" charset="0"/>
              </a:rPr>
              <a:t>Федерации</a:t>
            </a:r>
            <a:endParaRPr lang="ru-RU" sz="2000" b="1" dirty="0">
              <a:latin typeface="Arial" panose="020B0604020202020204" pitchFamily="34" charset="0"/>
              <a:cs typeface="Arial" panose="020B0604020202020204" pitchFamily="34" charset="0"/>
            </a:endParaRPr>
          </a:p>
        </p:txBody>
      </p:sp>
      <p:sp>
        <p:nvSpPr>
          <p:cNvPr id="7" name="Прямоугольник 6"/>
          <p:cNvSpPr/>
          <p:nvPr/>
        </p:nvSpPr>
        <p:spPr>
          <a:xfrm>
            <a:off x="288767" y="1621201"/>
            <a:ext cx="8643745" cy="4893647"/>
          </a:xfrm>
          <a:prstGeom prst="rect">
            <a:avLst/>
          </a:prstGeom>
        </p:spPr>
        <p:txBody>
          <a:bodyPr wrap="square">
            <a:spAutoFit/>
          </a:bodyPr>
          <a:lstStyle/>
          <a:p>
            <a:pPr algn="just"/>
            <a:r>
              <a:rPr lang="ru-RU" sz="2400" dirty="0" smtClean="0">
                <a:latin typeface="Arial" panose="020B0604020202020204" pitchFamily="34" charset="0"/>
                <a:cs typeface="Arial" panose="020B0604020202020204" pitchFamily="34" charset="0"/>
              </a:rPr>
              <a:t>С 1 января 2018 года </a:t>
            </a:r>
            <a:r>
              <a:rPr lang="ru-RU" sz="2400" dirty="0">
                <a:latin typeface="Arial" panose="020B0604020202020204" pitchFamily="34" charset="0"/>
                <a:cs typeface="Arial" panose="020B0604020202020204" pitchFamily="34" charset="0"/>
              </a:rPr>
              <a:t>возобновляется действие пункта 2 Правил ведения реестра единственных поставщиков товара, производство которого создается или модернизируется и (или) осваивается на территории Российской Федерации, утвержденных постановлением РФ от </a:t>
            </a:r>
            <a:r>
              <a:rPr lang="ru-RU" sz="2400" dirty="0" smtClean="0">
                <a:latin typeface="Arial" panose="020B0604020202020204" pitchFamily="34" charset="0"/>
                <a:cs typeface="Arial" panose="020B0604020202020204" pitchFamily="34" charset="0"/>
              </a:rPr>
              <a:t>27.02.2017 № </a:t>
            </a:r>
            <a:r>
              <a:rPr lang="ru-RU" sz="2400" dirty="0">
                <a:latin typeface="Arial" panose="020B0604020202020204" pitchFamily="34" charset="0"/>
                <a:cs typeface="Arial" panose="020B0604020202020204" pitchFamily="34" charset="0"/>
              </a:rPr>
              <a:t>231. </a:t>
            </a:r>
            <a:endParaRPr lang="ru-RU" sz="2400" dirty="0" smtClean="0">
              <a:latin typeface="Arial" panose="020B0604020202020204" pitchFamily="34" charset="0"/>
              <a:cs typeface="Arial" panose="020B0604020202020204" pitchFamily="34" charset="0"/>
            </a:endParaRPr>
          </a:p>
          <a:p>
            <a:pPr algn="just"/>
            <a:endParaRPr lang="ru-RU" sz="2400" dirty="0">
              <a:latin typeface="Arial" panose="020B0604020202020204" pitchFamily="34" charset="0"/>
              <a:cs typeface="Arial" panose="020B0604020202020204" pitchFamily="34" charset="0"/>
            </a:endParaRPr>
          </a:p>
          <a:p>
            <a:pPr algn="just"/>
            <a:r>
              <a:rPr lang="ru-RU" sz="2400" dirty="0">
                <a:latin typeface="Arial" panose="020B0604020202020204" pitchFamily="34" charset="0"/>
                <a:cs typeface="Arial" panose="020B0604020202020204" pitchFamily="34" charset="0"/>
              </a:rPr>
              <a:t>Таким образом, в ЕИС появился Реестр единственных поставщиков товара, производство которого создается или модернизируется и (или) осваивается на территории РФ. </a:t>
            </a:r>
            <a:endParaRPr lang="ru-RU" sz="2400" dirty="0" smtClean="0">
              <a:latin typeface="Arial" panose="020B0604020202020204" pitchFamily="34" charset="0"/>
              <a:cs typeface="Arial" panose="020B0604020202020204" pitchFamily="34" charset="0"/>
            </a:endParaRPr>
          </a:p>
          <a:p>
            <a:pPr algn="just"/>
            <a:endParaRPr lang="ru-RU" sz="2400" dirty="0">
              <a:latin typeface="Arial" panose="020B0604020202020204" pitchFamily="34" charset="0"/>
              <a:cs typeface="Arial" panose="020B0604020202020204" pitchFamily="34" charset="0"/>
            </a:endParaRPr>
          </a:p>
          <a:p>
            <a:pPr algn="just"/>
            <a:r>
              <a:rPr lang="ru-RU" sz="2400" dirty="0">
                <a:latin typeface="Arial" panose="020B0604020202020204" pitchFamily="34" charset="0"/>
                <a:cs typeface="Arial" panose="020B0604020202020204" pitchFamily="34" charset="0"/>
              </a:rPr>
              <a:t>Данный реестр доступен в ЕИС по ссылке: http://zakupki.gov.ru/epz/rep/quicksearch/search.html</a:t>
            </a:r>
          </a:p>
        </p:txBody>
      </p:sp>
    </p:spTree>
    <p:extLst>
      <p:ext uri="{BB962C8B-B14F-4D97-AF65-F5344CB8AC3E}">
        <p14:creationId xmlns:p14="http://schemas.microsoft.com/office/powerpoint/2010/main" val="26515447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276586"/>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1537394" y="86355"/>
            <a:ext cx="7355086" cy="1323439"/>
          </a:xfrm>
          <a:prstGeom prst="rect">
            <a:avLst/>
          </a:prstGeom>
        </p:spPr>
        <p:txBody>
          <a:bodyPr wrap="square">
            <a:spAutoFit/>
          </a:bodyPr>
          <a:lstStyle/>
          <a:p>
            <a:pPr algn="ctr"/>
            <a:r>
              <a:rPr lang="ru-RU" sz="2000" b="1" dirty="0" smtClean="0">
                <a:latin typeface="Arial" panose="020B0604020202020204" pitchFamily="34" charset="0"/>
                <a:cs typeface="Arial" panose="020B0604020202020204" pitchFamily="34" charset="0"/>
              </a:rPr>
              <a:t>Запрет </a:t>
            </a:r>
            <a:r>
              <a:rPr lang="ru-RU" sz="2000" b="1" dirty="0">
                <a:latin typeface="Arial" panose="020B0604020202020204" pitchFamily="34" charset="0"/>
                <a:cs typeface="Arial" panose="020B0604020202020204" pitchFamily="34" charset="0"/>
              </a:rPr>
              <a:t>на допуск программного обеспечения, происходящего из иностранных государств, для целей осуществления закупок для обеспечения государственных и муниципальных </a:t>
            </a:r>
            <a:r>
              <a:rPr lang="ru-RU" sz="2000" b="1" dirty="0" smtClean="0">
                <a:latin typeface="Arial" panose="020B0604020202020204" pitchFamily="34" charset="0"/>
                <a:cs typeface="Arial" panose="020B0604020202020204" pitchFamily="34" charset="0"/>
              </a:rPr>
              <a:t>нужд</a:t>
            </a:r>
            <a:endParaRPr lang="ru-RU" sz="2000" b="1" dirty="0">
              <a:latin typeface="Arial" panose="020B0604020202020204" pitchFamily="34" charset="0"/>
              <a:cs typeface="Arial" panose="020B0604020202020204" pitchFamily="34" charset="0"/>
            </a:endParaRPr>
          </a:p>
        </p:txBody>
      </p:sp>
      <p:cxnSp>
        <p:nvCxnSpPr>
          <p:cNvPr id="6" name="Прямая соединительная линия 5"/>
          <p:cNvCxnSpPr/>
          <p:nvPr/>
        </p:nvCxnSpPr>
        <p:spPr>
          <a:xfrm>
            <a:off x="323528" y="1480571"/>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7" name="Прямоугольник 6"/>
          <p:cNvSpPr/>
          <p:nvPr/>
        </p:nvSpPr>
        <p:spPr>
          <a:xfrm>
            <a:off x="272530" y="1670803"/>
            <a:ext cx="8643745" cy="4893647"/>
          </a:xfrm>
          <a:prstGeom prst="rect">
            <a:avLst/>
          </a:prstGeom>
        </p:spPr>
        <p:txBody>
          <a:bodyPr wrap="square">
            <a:spAutoFit/>
          </a:bodyPr>
          <a:lstStyle/>
          <a:p>
            <a:pPr algn="just"/>
            <a:r>
              <a:rPr lang="ru-RU" sz="2400" dirty="0">
                <a:latin typeface="Arial" panose="020B0604020202020204" pitchFamily="34" charset="0"/>
                <a:cs typeface="Arial" panose="020B0604020202020204" pitchFamily="34" charset="0"/>
              </a:rPr>
              <a:t>С 01 января 2018 года </a:t>
            </a:r>
            <a:r>
              <a:rPr lang="ru-RU" sz="2400" dirty="0" smtClean="0">
                <a:latin typeface="Arial" panose="020B0604020202020204" pitchFamily="34" charset="0"/>
                <a:cs typeface="Arial" panose="020B0604020202020204" pitchFamily="34" charset="0"/>
              </a:rPr>
              <a:t>вступили </a:t>
            </a:r>
            <a:r>
              <a:rPr lang="ru-RU" sz="2400" dirty="0">
                <a:latin typeface="Arial" panose="020B0604020202020204" pitchFamily="34" charset="0"/>
                <a:cs typeface="Arial" panose="020B0604020202020204" pitchFamily="34" charset="0"/>
              </a:rPr>
              <a:t>в силу изменения в постановление Правительства РФ от 16 ноября 2015 г. № 1236 </a:t>
            </a:r>
            <a:r>
              <a:rPr lang="ru-RU" sz="2400" dirty="0" smtClean="0">
                <a:latin typeface="Arial" panose="020B0604020202020204" pitchFamily="34" charset="0"/>
                <a:cs typeface="Arial" panose="020B0604020202020204" pitchFamily="34" charset="0"/>
              </a:rPr>
              <a:t>«Об </a:t>
            </a:r>
            <a:r>
              <a:rPr lang="ru-RU" sz="2400" dirty="0">
                <a:latin typeface="Arial" panose="020B0604020202020204" pitchFamily="34" charset="0"/>
                <a:cs typeface="Arial" panose="020B0604020202020204" pitchFamily="34" charset="0"/>
              </a:rPr>
              <a:t>установлении запрета на допуск программного обеспечения, происходящего из иностранных государств, для целей осуществления закупок для обеспечения государственных и муниципальных </a:t>
            </a:r>
            <a:r>
              <a:rPr lang="ru-RU" sz="2400" dirty="0" smtClean="0">
                <a:latin typeface="Arial" panose="020B0604020202020204" pitchFamily="34" charset="0"/>
                <a:cs typeface="Arial" panose="020B0604020202020204" pitchFamily="34" charset="0"/>
              </a:rPr>
              <a:t>нужд».</a:t>
            </a:r>
          </a:p>
          <a:p>
            <a:pPr algn="just"/>
            <a:endParaRPr lang="ru-RU" sz="2400" dirty="0">
              <a:latin typeface="Arial" panose="020B0604020202020204" pitchFamily="34" charset="0"/>
              <a:cs typeface="Arial" panose="020B0604020202020204" pitchFamily="34" charset="0"/>
            </a:endParaRPr>
          </a:p>
          <a:p>
            <a:pPr algn="just"/>
            <a:r>
              <a:rPr lang="ru-RU" sz="2400" dirty="0" smtClean="0">
                <a:latin typeface="Arial" panose="020B0604020202020204" pitchFamily="34" charset="0"/>
                <a:cs typeface="Arial" panose="020B0604020202020204" pitchFamily="34" charset="0"/>
              </a:rPr>
              <a:t>С </a:t>
            </a:r>
            <a:r>
              <a:rPr lang="ru-RU" sz="2400" dirty="0">
                <a:latin typeface="Arial" panose="020B0604020202020204" pitchFamily="34" charset="0"/>
                <a:cs typeface="Arial" panose="020B0604020202020204" pitchFamily="34" charset="0"/>
              </a:rPr>
              <a:t>1 января 2018 </a:t>
            </a:r>
            <a:r>
              <a:rPr lang="ru-RU" sz="2400" dirty="0" smtClean="0">
                <a:latin typeface="Arial" panose="020B0604020202020204" pitchFamily="34" charset="0"/>
                <a:cs typeface="Arial" panose="020B0604020202020204" pitchFamily="34" charset="0"/>
              </a:rPr>
              <a:t>года запрет </a:t>
            </a:r>
            <a:r>
              <a:rPr lang="ru-RU" sz="2400" dirty="0">
                <a:latin typeface="Arial" panose="020B0604020202020204" pitchFamily="34" charset="0"/>
                <a:cs typeface="Arial" panose="020B0604020202020204" pitchFamily="34" charset="0"/>
              </a:rPr>
              <a:t>не будет распространяться на программное обеспечение, включенное в реестр Е</a:t>
            </a:r>
            <a:r>
              <a:rPr lang="ru-RU" sz="2400" dirty="0" smtClean="0">
                <a:latin typeface="Arial" panose="020B0604020202020204" pitchFamily="34" charset="0"/>
                <a:cs typeface="Arial" panose="020B0604020202020204" pitchFamily="34" charset="0"/>
              </a:rPr>
              <a:t>вразийского ПО, за исключением РФ. </a:t>
            </a:r>
            <a:r>
              <a:rPr lang="ru-RU" sz="2400" dirty="0">
                <a:latin typeface="Arial" panose="020B0604020202020204" pitchFamily="34" charset="0"/>
                <a:cs typeface="Arial" panose="020B0604020202020204" pitchFamily="34" charset="0"/>
              </a:rPr>
              <a:t>До внесения изменений запрет на допуск не касался исключительно российского программного обеспечения, включенного в реестр российского ПО</a:t>
            </a:r>
            <a:r>
              <a:rPr lang="ru-RU" sz="2400" dirty="0" smtClean="0">
                <a:latin typeface="Arial" panose="020B0604020202020204" pitchFamily="34" charset="0"/>
                <a:cs typeface="Arial" panose="020B0604020202020204" pitchFamily="34" charset="0"/>
              </a:rPr>
              <a:t>.</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65105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276586"/>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23528" y="1563182"/>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537394" y="116632"/>
            <a:ext cx="7355086" cy="1446550"/>
          </a:xfrm>
          <a:prstGeom prst="rect">
            <a:avLst/>
          </a:prstGeom>
        </p:spPr>
        <p:txBody>
          <a:bodyPr wrap="square">
            <a:spAutoFit/>
          </a:bodyPr>
          <a:lstStyle/>
          <a:p>
            <a:pPr algn="ctr"/>
            <a:r>
              <a:rPr lang="ru-RU" sz="2200" b="1" dirty="0">
                <a:latin typeface="Arial" panose="020B0604020202020204" pitchFamily="34" charset="0"/>
                <a:cs typeface="Arial" panose="020B0604020202020204" pitchFamily="34" charset="0"/>
              </a:rPr>
              <a:t>Запрет на допуск программного обеспечения, происходящего из иностранных государств, для целей осуществления закупок для обеспечения государственных и муниципальных нужд</a:t>
            </a:r>
            <a:endParaRPr lang="ru-RU" sz="2200" b="1" dirty="0">
              <a:latin typeface="Arial" panose="020B0604020202020204" pitchFamily="34" charset="0"/>
              <a:cs typeface="Arial" panose="020B0604020202020204" pitchFamily="34" charset="0"/>
            </a:endParaRPr>
          </a:p>
        </p:txBody>
      </p:sp>
      <p:sp>
        <p:nvSpPr>
          <p:cNvPr id="7" name="Прямоугольник 6"/>
          <p:cNvSpPr/>
          <p:nvPr/>
        </p:nvSpPr>
        <p:spPr>
          <a:xfrm>
            <a:off x="272530" y="1670803"/>
            <a:ext cx="8643745" cy="4893647"/>
          </a:xfrm>
          <a:prstGeom prst="rect">
            <a:avLst/>
          </a:prstGeom>
        </p:spPr>
        <p:txBody>
          <a:bodyPr wrap="square">
            <a:spAutoFit/>
          </a:bodyPr>
          <a:lstStyle/>
          <a:p>
            <a:pPr algn="just"/>
            <a:r>
              <a:rPr lang="ru-RU" sz="2400" dirty="0">
                <a:latin typeface="Arial" panose="020B0604020202020204" pitchFamily="34" charset="0"/>
                <a:cs typeface="Arial" panose="020B0604020202020204" pitchFamily="34" charset="0"/>
              </a:rPr>
              <a:t>То есть для обеспечения соблюдения запрета на закупку иностранного программного обеспечения и баз данных теперь ведутся два реестра: </a:t>
            </a:r>
            <a:endParaRPr lang="ru-RU" sz="2400" dirty="0" smtClean="0">
              <a:latin typeface="Arial" panose="020B0604020202020204" pitchFamily="34" charset="0"/>
              <a:cs typeface="Arial" panose="020B0604020202020204" pitchFamily="34" charset="0"/>
            </a:endParaRPr>
          </a:p>
          <a:p>
            <a:pPr algn="just"/>
            <a:endParaRPr lang="ru-RU" sz="2400" dirty="0">
              <a:latin typeface="Arial" panose="020B0604020202020204" pitchFamily="34" charset="0"/>
              <a:cs typeface="Arial" panose="020B0604020202020204" pitchFamily="34" charset="0"/>
            </a:endParaRPr>
          </a:p>
          <a:p>
            <a:pPr marL="457200" indent="-457200" algn="just">
              <a:buAutoNum type="arabicParenR"/>
            </a:pPr>
            <a:r>
              <a:rPr lang="ru-RU" sz="2400" dirty="0" smtClean="0">
                <a:latin typeface="Arial" panose="020B0604020202020204" pitchFamily="34" charset="0"/>
                <a:cs typeface="Arial" panose="020B0604020202020204" pitchFamily="34" charset="0"/>
              </a:rPr>
              <a:t>реестр </a:t>
            </a:r>
            <a:r>
              <a:rPr lang="ru-RU" sz="2400" dirty="0">
                <a:latin typeface="Arial" panose="020B0604020202020204" pitchFamily="34" charset="0"/>
                <a:cs typeface="Arial" panose="020B0604020202020204" pitchFamily="34" charset="0"/>
              </a:rPr>
              <a:t>российского программного обеспечения; </a:t>
            </a:r>
            <a:endParaRPr lang="ru-RU" sz="2400" dirty="0" smtClean="0">
              <a:latin typeface="Arial" panose="020B0604020202020204" pitchFamily="34" charset="0"/>
              <a:cs typeface="Arial" panose="020B0604020202020204" pitchFamily="34" charset="0"/>
            </a:endParaRPr>
          </a:p>
          <a:p>
            <a:pPr algn="just"/>
            <a:endParaRPr lang="ru-RU" sz="2400" dirty="0">
              <a:latin typeface="Arial" panose="020B0604020202020204" pitchFamily="34" charset="0"/>
              <a:cs typeface="Arial" panose="020B0604020202020204" pitchFamily="34" charset="0"/>
            </a:endParaRPr>
          </a:p>
          <a:p>
            <a:pPr algn="just"/>
            <a:r>
              <a:rPr lang="ru-RU" sz="2400" dirty="0">
                <a:latin typeface="Arial" panose="020B0604020202020204" pitchFamily="34" charset="0"/>
                <a:cs typeface="Arial" panose="020B0604020202020204" pitchFamily="34" charset="0"/>
              </a:rPr>
              <a:t>2) реестр евразийского программного обеспечения. </a:t>
            </a:r>
            <a:endParaRPr lang="ru-RU" sz="2400" dirty="0" smtClean="0">
              <a:latin typeface="Arial" panose="020B0604020202020204" pitchFamily="34" charset="0"/>
              <a:cs typeface="Arial" panose="020B0604020202020204" pitchFamily="34" charset="0"/>
            </a:endParaRPr>
          </a:p>
          <a:p>
            <a:pPr algn="just"/>
            <a:endParaRPr lang="ru-RU" sz="2400" dirty="0">
              <a:latin typeface="Arial" panose="020B0604020202020204" pitchFamily="34" charset="0"/>
              <a:cs typeface="Arial" panose="020B0604020202020204" pitchFamily="34" charset="0"/>
            </a:endParaRPr>
          </a:p>
          <a:p>
            <a:pPr algn="just"/>
            <a:r>
              <a:rPr lang="ru-RU" sz="2400" dirty="0" smtClean="0">
                <a:latin typeface="Arial" panose="020B0604020202020204" pitchFamily="34" charset="0"/>
                <a:cs typeface="Arial" panose="020B0604020202020204" pitchFamily="34" charset="0"/>
              </a:rPr>
              <a:t>Введены </a:t>
            </a:r>
            <a:r>
              <a:rPr lang="ru-RU" sz="2400" dirty="0">
                <a:latin typeface="Arial" panose="020B0604020202020204" pitchFamily="34" charset="0"/>
                <a:cs typeface="Arial" panose="020B0604020202020204" pitchFamily="34" charset="0"/>
              </a:rPr>
              <a:t>пункты 2(1) и 2(2), которые раскрывают понятие программного обеспечения и порядок подтверждения происхождения программного обеспечения из </a:t>
            </a:r>
            <a:r>
              <a:rPr lang="ru-RU" sz="2400" dirty="0" smtClean="0">
                <a:latin typeface="Arial" panose="020B0604020202020204" pitchFamily="34" charset="0"/>
                <a:cs typeface="Arial" panose="020B0604020202020204" pitchFamily="34" charset="0"/>
              </a:rPr>
              <a:t>РФ и  </a:t>
            </a:r>
            <a:r>
              <a:rPr lang="ru-RU" sz="2400" dirty="0">
                <a:latin typeface="Arial" panose="020B0604020202020204" pitchFamily="34" charset="0"/>
                <a:cs typeface="Arial" panose="020B0604020202020204" pitchFamily="34" charset="0"/>
              </a:rPr>
              <a:t>государств - членов Евразийского экономического союза для соблюдения данного </a:t>
            </a:r>
            <a:r>
              <a:rPr lang="ru-RU" sz="2400" dirty="0" smtClean="0">
                <a:latin typeface="Arial" panose="020B0604020202020204" pitchFamily="34" charset="0"/>
                <a:cs typeface="Arial" panose="020B0604020202020204" pitchFamily="34" charset="0"/>
              </a:rPr>
              <a:t>запрета</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37499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1060" y="116632"/>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11060" y="1268760"/>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616692" y="0"/>
            <a:ext cx="7116324" cy="1200329"/>
          </a:xfrm>
          <a:prstGeom prst="rect">
            <a:avLst/>
          </a:prstGeom>
        </p:spPr>
        <p:txBody>
          <a:bodyPr wrap="square">
            <a:spAutoFit/>
          </a:bodyPr>
          <a:lstStyle/>
          <a:p>
            <a:pPr algn="ctr"/>
            <a:r>
              <a:rPr lang="ru-RU" sz="2400" b="1" dirty="0" smtClean="0">
                <a:solidFill>
                  <a:srgbClr val="333333"/>
                </a:solidFill>
                <a:latin typeface="Arial" panose="020B0604020202020204" pitchFamily="34" charset="0"/>
                <a:ea typeface="Times New Roman" panose="02020603050405020304" pitchFamily="18" charset="0"/>
                <a:cs typeface="Arial" panose="020B0604020202020204" pitchFamily="34" charset="0"/>
              </a:rPr>
              <a:t>Каталог </a:t>
            </a:r>
            <a:r>
              <a:rPr lang="ru-RU" sz="2400" b="1" dirty="0">
                <a:solidFill>
                  <a:srgbClr val="333333"/>
                </a:solidFill>
                <a:latin typeface="Arial" panose="020B0604020202020204" pitchFamily="34" charset="0"/>
                <a:ea typeface="Times New Roman" panose="02020603050405020304" pitchFamily="18" charset="0"/>
                <a:cs typeface="Arial" panose="020B0604020202020204" pitchFamily="34" charset="0"/>
              </a:rPr>
              <a:t>товаров, работ, услуг для обеспечения государственных и муниципальных нужд</a:t>
            </a:r>
            <a:endParaRPr lang="ru-RU" sz="2400" b="1" dirty="0">
              <a:latin typeface="Arial" panose="020B0604020202020204" pitchFamily="34" charset="0"/>
              <a:cs typeface="Arial" panose="020B0604020202020204" pitchFamily="34" charset="0"/>
            </a:endParaRPr>
          </a:p>
        </p:txBody>
      </p:sp>
      <p:sp>
        <p:nvSpPr>
          <p:cNvPr id="7" name="Прямоугольник 6"/>
          <p:cNvSpPr/>
          <p:nvPr/>
        </p:nvSpPr>
        <p:spPr>
          <a:xfrm>
            <a:off x="215350" y="1436488"/>
            <a:ext cx="8643745" cy="4832092"/>
          </a:xfrm>
          <a:prstGeom prst="rect">
            <a:avLst/>
          </a:prstGeom>
        </p:spPr>
        <p:txBody>
          <a:bodyPr wrap="square">
            <a:spAutoFit/>
          </a:bodyPr>
          <a:lstStyle/>
          <a:p>
            <a:pPr algn="just"/>
            <a:r>
              <a:rPr lang="ru-RU" sz="2400" dirty="0">
                <a:latin typeface="Arial" panose="020B0604020202020204" pitchFamily="34" charset="0"/>
                <a:cs typeface="Arial" panose="020B0604020202020204" pitchFamily="34" charset="0"/>
              </a:rPr>
              <a:t>С 01 января 2018 года вступили в силу подпункт </a:t>
            </a:r>
            <a:r>
              <a:rPr lang="ru-RU" sz="2400" dirty="0" smtClean="0">
                <a:latin typeface="Arial" panose="020B0604020202020204" pitchFamily="34" charset="0"/>
                <a:cs typeface="Arial" panose="020B0604020202020204" pitchFamily="34" charset="0"/>
              </a:rPr>
              <a:t>«д» </a:t>
            </a:r>
            <a:r>
              <a:rPr lang="ru-RU" sz="2400" dirty="0">
                <a:latin typeface="Arial" panose="020B0604020202020204" pitchFamily="34" charset="0"/>
                <a:cs typeface="Arial" panose="020B0604020202020204" pitchFamily="34" charset="0"/>
              </a:rPr>
              <a:t>пункта 10 и подпункт </a:t>
            </a:r>
            <a:r>
              <a:rPr lang="ru-RU" sz="2400" dirty="0" smtClean="0">
                <a:latin typeface="Arial" panose="020B0604020202020204" pitchFamily="34" charset="0"/>
                <a:cs typeface="Arial" panose="020B0604020202020204" pitchFamily="34" charset="0"/>
              </a:rPr>
              <a:t>«б» </a:t>
            </a:r>
            <a:r>
              <a:rPr lang="ru-RU" sz="2400" dirty="0">
                <a:latin typeface="Arial" panose="020B0604020202020204" pitchFamily="34" charset="0"/>
                <a:cs typeface="Arial" panose="020B0604020202020204" pitchFamily="34" charset="0"/>
              </a:rPr>
              <a:t>пункта 13 Правил формирования и ведения в </a:t>
            </a:r>
            <a:r>
              <a:rPr lang="ru-RU" sz="2400" dirty="0" smtClean="0">
                <a:latin typeface="Arial" panose="020B0604020202020204" pitchFamily="34" charset="0"/>
                <a:cs typeface="Arial" panose="020B0604020202020204" pitchFamily="34" charset="0"/>
              </a:rPr>
              <a:t>ЕИС </a:t>
            </a:r>
            <a:r>
              <a:rPr lang="ru-RU" sz="2400" dirty="0">
                <a:latin typeface="Arial" panose="020B0604020202020204" pitchFamily="34" charset="0"/>
                <a:cs typeface="Arial" panose="020B0604020202020204" pitchFamily="34" charset="0"/>
              </a:rPr>
              <a:t>каталога товаров, работ, услуг для обеспечения государственных и муниципальных нужд, пункт 6 Правил использования каталога товаров, работ, услуг для обеспечения государственных и муниципальных нужд, утвержденных постановлением Правительства РФ от 08.02.2017 № 14</a:t>
            </a:r>
            <a:r>
              <a:rPr lang="ru-RU" sz="2400" dirty="0" smtClean="0">
                <a:latin typeface="Arial" panose="020B0604020202020204" pitchFamily="34" charset="0"/>
                <a:cs typeface="Arial" panose="020B0604020202020204" pitchFamily="34" charset="0"/>
              </a:rPr>
              <a:t>.</a:t>
            </a:r>
          </a:p>
          <a:p>
            <a:pPr algn="just"/>
            <a:endParaRPr lang="ru-RU" sz="2400" dirty="0">
              <a:latin typeface="Arial" panose="020B0604020202020204" pitchFamily="34" charset="0"/>
              <a:cs typeface="Arial" panose="020B0604020202020204" pitchFamily="34" charset="0"/>
            </a:endParaRPr>
          </a:p>
          <a:p>
            <a:pPr algn="just"/>
            <a:r>
              <a:rPr lang="ru-RU" sz="2400" dirty="0">
                <a:latin typeface="Arial" panose="020B0604020202020204" pitchFamily="34" charset="0"/>
                <a:cs typeface="Arial" panose="020B0604020202020204" pitchFamily="34" charset="0"/>
              </a:rPr>
              <a:t>В Каталоге товаров работ услуг для обеспечения государственных и муниципальных нужд, ведущемся в </a:t>
            </a:r>
            <a:r>
              <a:rPr lang="ru-RU" sz="2400" dirty="0" smtClean="0">
                <a:latin typeface="Arial" panose="020B0604020202020204" pitchFamily="34" charset="0"/>
                <a:cs typeface="Arial" panose="020B0604020202020204" pitchFamily="34" charset="0"/>
              </a:rPr>
              <a:t>ЕИС появилась </a:t>
            </a:r>
            <a:r>
              <a:rPr lang="ru-RU" sz="2400" dirty="0">
                <a:latin typeface="Arial" panose="020B0604020202020204" pitchFamily="34" charset="0"/>
                <a:cs typeface="Arial" panose="020B0604020202020204" pitchFamily="34" charset="0"/>
              </a:rPr>
              <a:t>справочная информация</a:t>
            </a:r>
            <a:r>
              <a:rPr lang="ru-RU" sz="2400" dirty="0" smtClean="0">
                <a:latin typeface="Arial" panose="020B0604020202020204" pitchFamily="34" charset="0"/>
                <a:cs typeface="Arial" panose="020B0604020202020204" pitchFamily="34" charset="0"/>
              </a:rPr>
              <a:t>:</a:t>
            </a:r>
            <a:r>
              <a:rPr lang="ru-RU" sz="2200" dirty="0" smtClean="0">
                <a:latin typeface="Arial" panose="020B0604020202020204" pitchFamily="34" charset="0"/>
                <a:cs typeface="Arial" panose="020B0604020202020204" pitchFamily="34" charset="0"/>
              </a:rPr>
              <a:t> </a:t>
            </a:r>
            <a:endParaRPr lang="ru-RU" sz="2200" dirty="0">
              <a:latin typeface="Arial" panose="020B0604020202020204" pitchFamily="34" charset="0"/>
              <a:cs typeface="Arial" panose="020B0604020202020204" pitchFamily="34" charset="0"/>
            </a:endParaRPr>
          </a:p>
          <a:p>
            <a:pPr algn="just"/>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2318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254305" y="1299789"/>
            <a:ext cx="8784976" cy="5049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400" dirty="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926517" y="10720"/>
            <a:ext cx="6857023" cy="369332"/>
          </a:xfrm>
          <a:prstGeom prst="rect">
            <a:avLst/>
          </a:prstGeom>
          <a:noFill/>
        </p:spPr>
        <p:txBody>
          <a:bodyPr wrap="square" rtlCol="0">
            <a:spAutoFit/>
          </a:bodyPr>
          <a:lstStyle/>
          <a:p>
            <a:pPr algn="ctr"/>
            <a:endParaRPr lang="ru-RU"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362317" y="184401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287524" y="2021755"/>
            <a:ext cx="8643745" cy="4801314"/>
          </a:xfrm>
          <a:prstGeom prst="rect">
            <a:avLst/>
          </a:prstGeom>
        </p:spPr>
        <p:txBody>
          <a:bodyPr wrap="square">
            <a:spAutoFit/>
          </a:bodyPr>
          <a:lstStyle/>
          <a:p>
            <a:pPr algn="just"/>
            <a:r>
              <a:rPr lang="ru-RU" sz="2200" dirty="0">
                <a:latin typeface="Arial" panose="020B0604020202020204" pitchFamily="34" charset="0"/>
                <a:cs typeface="Arial" panose="020B0604020202020204" pitchFamily="34" charset="0"/>
              </a:rPr>
              <a:t>Расширен перечень случаев, когда заказчик может производить закупку у единственного поставщика (подрядчика, исполнителя</a:t>
            </a:r>
            <a:r>
              <a:rPr lang="ru-RU" sz="2200" dirty="0" smtClean="0">
                <a:latin typeface="Arial" panose="020B0604020202020204" pitchFamily="34" charset="0"/>
                <a:cs typeface="Arial" panose="020B0604020202020204" pitchFamily="34" charset="0"/>
              </a:rPr>
              <a:t>):</a:t>
            </a:r>
          </a:p>
          <a:p>
            <a:pPr algn="just"/>
            <a:endParaRPr lang="ru-RU" sz="2200" dirty="0" smtClean="0">
              <a:latin typeface="Arial" panose="020B0604020202020204" pitchFamily="34" charset="0"/>
              <a:cs typeface="Arial" panose="020B0604020202020204" pitchFamily="34" charset="0"/>
            </a:endParaRPr>
          </a:p>
          <a:p>
            <a:pPr marL="342900" indent="-342900" algn="just">
              <a:buFontTx/>
              <a:buChar char="-"/>
            </a:pPr>
            <a:r>
              <a:rPr lang="ru-RU" sz="2200" dirty="0" smtClean="0">
                <a:latin typeface="Arial" panose="020B0604020202020204" pitchFamily="34" charset="0"/>
                <a:cs typeface="Arial" panose="020B0604020202020204" pitchFamily="34" charset="0"/>
              </a:rPr>
              <a:t>заключение </a:t>
            </a:r>
            <a:r>
              <a:rPr lang="ru-RU" sz="2200" dirty="0">
                <a:latin typeface="Arial" panose="020B0604020202020204" pitchFamily="34" charset="0"/>
                <a:cs typeface="Arial" panose="020B0604020202020204" pitchFamily="34" charset="0"/>
              </a:rPr>
              <a:t>органами государственной власти РФ, органами государственной власти субъектов РФ, органами местного самоуправления контрактов на оказание услуг по осуществлению рейтинговых действий юридическими лицами, признаваемыми в соответствии с законодательством РФ кредитными рейтинговыми агентствами, а также иностранными юридическими лицами, осуществляющими рейтинговые действия за пределами территории </a:t>
            </a:r>
            <a:r>
              <a:rPr lang="ru-RU" sz="2200" dirty="0" smtClean="0">
                <a:latin typeface="Arial" panose="020B0604020202020204" pitchFamily="34" charset="0"/>
                <a:cs typeface="Arial" panose="020B0604020202020204" pitchFamily="34" charset="0"/>
              </a:rPr>
              <a:t>РФ (п</a:t>
            </a:r>
            <a:r>
              <a:rPr lang="ru-RU" sz="2200" dirty="0">
                <a:latin typeface="Arial" panose="020B0604020202020204" pitchFamily="34" charset="0"/>
                <a:cs typeface="Arial" panose="020B0604020202020204" pitchFamily="34" charset="0"/>
              </a:rPr>
              <a:t>. 53 ч. 1 ст. 93 Закона о контрактной </a:t>
            </a:r>
            <a:r>
              <a:rPr lang="ru-RU" sz="2200" dirty="0" smtClean="0">
                <a:latin typeface="Arial" panose="020B0604020202020204" pitchFamily="34" charset="0"/>
                <a:cs typeface="Arial" panose="020B0604020202020204" pitchFamily="34" charset="0"/>
              </a:rPr>
              <a:t>системе); </a:t>
            </a:r>
          </a:p>
          <a:p>
            <a:pPr marL="342900" indent="-342900" algn="just">
              <a:buFontTx/>
              <a:buChar char="-"/>
            </a:pPr>
            <a:endParaRPr lang="ru-RU" sz="2000" dirty="0">
              <a:latin typeface="Arial" panose="020B0604020202020204" pitchFamily="34" charset="0"/>
              <a:cs typeface="Arial" panose="020B0604020202020204" pitchFamily="34" charset="0"/>
            </a:endParaRPr>
          </a:p>
        </p:txBody>
      </p:sp>
      <p:sp>
        <p:nvSpPr>
          <p:cNvPr id="3" name="Прямоугольник 2"/>
          <p:cNvSpPr/>
          <p:nvPr/>
        </p:nvSpPr>
        <p:spPr>
          <a:xfrm>
            <a:off x="1563722" y="51685"/>
            <a:ext cx="7475559" cy="1754326"/>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Федеральный закон от 29.12.2017 № 475-ФЗ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 </a:t>
            </a:r>
          </a:p>
          <a:p>
            <a:pPr algn="ctr"/>
            <a:r>
              <a:rPr lang="ru-RU" b="1" dirty="0">
                <a:latin typeface="Arial" panose="020B0604020202020204" pitchFamily="34" charset="0"/>
                <a:cs typeface="Arial" panose="020B0604020202020204" pitchFamily="34" charset="0"/>
              </a:rPr>
              <a:t>и статью 18 Федерального закона «О внесении изменений в </a:t>
            </a:r>
          </a:p>
          <a:p>
            <a:pPr algn="ctr"/>
            <a:r>
              <a:rPr lang="ru-RU" b="1" dirty="0">
                <a:latin typeface="Arial" panose="020B0604020202020204" pitchFamily="34" charset="0"/>
                <a:cs typeface="Arial" panose="020B0604020202020204" pitchFamily="34" charset="0"/>
              </a:rPr>
              <a:t>отдельные законодательные акты Российской Федерации»</a:t>
            </a:r>
          </a:p>
        </p:txBody>
      </p:sp>
    </p:spTree>
    <p:extLst>
      <p:ext uri="{BB962C8B-B14F-4D97-AF65-F5344CB8AC3E}">
        <p14:creationId xmlns:p14="http://schemas.microsoft.com/office/powerpoint/2010/main" val="1893535436"/>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92158"/>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251519" y="1308061"/>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475656" y="63482"/>
            <a:ext cx="7283077" cy="1200329"/>
          </a:xfrm>
          <a:prstGeom prst="rect">
            <a:avLst/>
          </a:prstGeom>
        </p:spPr>
        <p:txBody>
          <a:bodyPr wrap="square">
            <a:spAutoFit/>
          </a:bodyPr>
          <a:lstStyle/>
          <a:p>
            <a:pPr algn="ctr"/>
            <a:r>
              <a:rPr lang="ru-RU" sz="2400" b="1" dirty="0">
                <a:solidFill>
                  <a:srgbClr val="333333"/>
                </a:solidFill>
                <a:latin typeface="Arial" panose="020B0604020202020204" pitchFamily="34" charset="0"/>
                <a:ea typeface="Times New Roman" panose="02020603050405020304" pitchFamily="18" charset="0"/>
                <a:cs typeface="Arial" panose="020B0604020202020204" pitchFamily="34" charset="0"/>
              </a:rPr>
              <a:t>Каталог товаров, работ, услуг для обеспечения государственных и муниципальных нужд</a:t>
            </a:r>
            <a:endParaRPr lang="ru-RU" sz="2400" b="1" dirty="0">
              <a:latin typeface="Arial" panose="020B0604020202020204" pitchFamily="34" charset="0"/>
              <a:cs typeface="Arial" panose="020B0604020202020204" pitchFamily="34" charset="0"/>
            </a:endParaRPr>
          </a:p>
        </p:txBody>
      </p:sp>
      <p:sp>
        <p:nvSpPr>
          <p:cNvPr id="8" name="Прямоугольник 7"/>
          <p:cNvSpPr/>
          <p:nvPr/>
        </p:nvSpPr>
        <p:spPr>
          <a:xfrm>
            <a:off x="214122" y="1480989"/>
            <a:ext cx="8643745" cy="4893647"/>
          </a:xfrm>
          <a:prstGeom prst="rect">
            <a:avLst/>
          </a:prstGeom>
        </p:spPr>
        <p:txBody>
          <a:bodyPr wrap="square">
            <a:spAutoFit/>
          </a:bodyPr>
          <a:lstStyle/>
          <a:p>
            <a:pPr algn="just"/>
            <a:r>
              <a:rPr lang="ru-RU" sz="2400" dirty="0">
                <a:latin typeface="Arial" panose="020B0604020202020204" pitchFamily="34" charset="0"/>
                <a:cs typeface="Arial" panose="020B0604020202020204" pitchFamily="34" charset="0"/>
              </a:rPr>
              <a:t>- коды, соответствующие товару, работе, услуге согласно российским и международным системам классификации, каталогизации (при наличии); </a:t>
            </a:r>
          </a:p>
          <a:p>
            <a:pPr algn="just"/>
            <a:endParaRPr lang="ru-RU" sz="2400" dirty="0">
              <a:latin typeface="Arial" panose="020B0604020202020204" pitchFamily="34" charset="0"/>
              <a:cs typeface="Arial" panose="020B0604020202020204" pitchFamily="34" charset="0"/>
            </a:endParaRPr>
          </a:p>
          <a:p>
            <a:pPr algn="just"/>
            <a:r>
              <a:rPr lang="ru-RU" sz="2400" dirty="0" smtClean="0">
                <a:latin typeface="Arial" panose="020B0604020202020204" pitchFamily="34" charset="0"/>
                <a:cs typeface="Arial" panose="020B0604020202020204" pitchFamily="34" charset="0"/>
              </a:rPr>
              <a:t>- </a:t>
            </a:r>
            <a:r>
              <a:rPr lang="ru-RU" sz="2400" dirty="0">
                <a:latin typeface="Arial" panose="020B0604020202020204" pitchFamily="34" charset="0"/>
                <a:cs typeface="Arial" panose="020B0604020202020204" pitchFamily="34" charset="0"/>
              </a:rPr>
              <a:t>информация о типовых контрактах, типовых условиях контрактов, подлежащих применению при закупке товара, работы, услуги (при наличии). </a:t>
            </a:r>
          </a:p>
          <a:p>
            <a:pPr algn="just"/>
            <a:endParaRPr lang="ru-RU" sz="2400" dirty="0" smtClean="0">
              <a:latin typeface="Arial" panose="020B0604020202020204" pitchFamily="34" charset="0"/>
              <a:cs typeface="Arial" panose="020B0604020202020204" pitchFamily="34" charset="0"/>
            </a:endParaRPr>
          </a:p>
          <a:p>
            <a:pPr algn="just"/>
            <a:r>
              <a:rPr lang="ru-RU" sz="2400" dirty="0">
                <a:latin typeface="Arial" panose="020B0604020202020204" pitchFamily="34" charset="0"/>
                <a:cs typeface="Arial" panose="020B0604020202020204" pitchFamily="34" charset="0"/>
              </a:rPr>
              <a:t>В случае, если в Каталоге содержится описание товара, работы, услуг в данное описание должная включаться в том числе и информация о распространяющихся на товары, работы, услуги технических регламентах и национальных стандартах</a:t>
            </a:r>
            <a:r>
              <a:rPr lang="ru-RU" sz="2400" dirty="0" smtClean="0">
                <a:latin typeface="Arial" panose="020B0604020202020204" pitchFamily="34" charset="0"/>
                <a:cs typeface="Arial" panose="020B0604020202020204" pitchFamily="34" charset="0"/>
              </a:rPr>
              <a:t>.</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71130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16632"/>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23528" y="1268760"/>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7" name="Прямоугольник 6"/>
          <p:cNvSpPr/>
          <p:nvPr/>
        </p:nvSpPr>
        <p:spPr>
          <a:xfrm>
            <a:off x="1576909" y="-12045"/>
            <a:ext cx="7416824" cy="1200329"/>
          </a:xfrm>
          <a:prstGeom prst="rect">
            <a:avLst/>
          </a:prstGeom>
        </p:spPr>
        <p:txBody>
          <a:bodyPr wrap="square">
            <a:spAutoFit/>
          </a:bodyPr>
          <a:lstStyle/>
          <a:p>
            <a:pPr algn="ctr"/>
            <a:r>
              <a:rPr lang="ru-RU" sz="2400" b="1" dirty="0">
                <a:solidFill>
                  <a:srgbClr val="333333"/>
                </a:solidFill>
                <a:latin typeface="Arial" panose="020B0604020202020204" pitchFamily="34" charset="0"/>
                <a:ea typeface="Times New Roman" panose="02020603050405020304" pitchFamily="18" charset="0"/>
                <a:cs typeface="Arial" panose="020B0604020202020204" pitchFamily="34" charset="0"/>
              </a:rPr>
              <a:t>Каталог товаров, работ, услуг для </a:t>
            </a:r>
            <a:endParaRPr lang="ru-RU" sz="2400" b="1" dirty="0" smtClean="0">
              <a:solidFill>
                <a:srgbClr val="333333"/>
              </a:solidFill>
              <a:latin typeface="Arial" panose="020B0604020202020204" pitchFamily="34" charset="0"/>
              <a:ea typeface="Times New Roman" panose="02020603050405020304" pitchFamily="18" charset="0"/>
              <a:cs typeface="Arial" panose="020B0604020202020204" pitchFamily="34" charset="0"/>
            </a:endParaRPr>
          </a:p>
          <a:p>
            <a:pPr algn="ctr"/>
            <a:r>
              <a:rPr lang="ru-RU" sz="2400" b="1" dirty="0" smtClean="0">
                <a:solidFill>
                  <a:srgbClr val="333333"/>
                </a:solidFill>
                <a:latin typeface="Arial" panose="020B0604020202020204" pitchFamily="34" charset="0"/>
                <a:ea typeface="Times New Roman" panose="02020603050405020304" pitchFamily="18" charset="0"/>
                <a:cs typeface="Arial" panose="020B0604020202020204" pitchFamily="34" charset="0"/>
              </a:rPr>
              <a:t>обеспечения </a:t>
            </a:r>
            <a:r>
              <a:rPr lang="ru-RU" sz="2400" b="1" dirty="0">
                <a:solidFill>
                  <a:srgbClr val="333333"/>
                </a:solidFill>
                <a:latin typeface="Arial" panose="020B0604020202020204" pitchFamily="34" charset="0"/>
                <a:ea typeface="Times New Roman" panose="02020603050405020304" pitchFamily="18" charset="0"/>
                <a:cs typeface="Arial" panose="020B0604020202020204" pitchFamily="34" charset="0"/>
              </a:rPr>
              <a:t>государственных и муниципальных нужд</a:t>
            </a:r>
            <a:endParaRPr lang="ru-RU" sz="2400" b="1" dirty="0">
              <a:latin typeface="Arial" panose="020B0604020202020204" pitchFamily="34" charset="0"/>
              <a:cs typeface="Arial" panose="020B0604020202020204" pitchFamily="34" charset="0"/>
            </a:endParaRPr>
          </a:p>
        </p:txBody>
      </p:sp>
      <p:sp>
        <p:nvSpPr>
          <p:cNvPr id="8" name="Прямоугольник 7"/>
          <p:cNvSpPr/>
          <p:nvPr/>
        </p:nvSpPr>
        <p:spPr>
          <a:xfrm>
            <a:off x="248735" y="1498337"/>
            <a:ext cx="8643745" cy="4893647"/>
          </a:xfrm>
          <a:prstGeom prst="rect">
            <a:avLst/>
          </a:prstGeom>
        </p:spPr>
        <p:txBody>
          <a:bodyPr wrap="square">
            <a:spAutoFit/>
          </a:bodyPr>
          <a:lstStyle/>
          <a:p>
            <a:pPr algn="just"/>
            <a:r>
              <a:rPr lang="ru-RU" sz="2400" dirty="0">
                <a:latin typeface="Arial" panose="020B0604020202020204" pitchFamily="34" charset="0"/>
                <a:cs typeface="Arial" panose="020B0604020202020204" pitchFamily="34" charset="0"/>
              </a:rPr>
              <a:t>При этом, если заказчик при описании объекта закупки указывает в плане закупок, плане-графике закупок, формах обоснования закупок, извещении об осуществлении закупки, приглашении и документации о закупке дополнительную информацию, а также дополнительные потребительские свойства, в том числе функциональные, технические, качественные, эксплуатационные характеристики товара, работы, услуги в соответствии с положениями статьи 33 Закона </a:t>
            </a:r>
            <a:r>
              <a:rPr lang="ru-RU" sz="2400" dirty="0" smtClean="0">
                <a:latin typeface="Arial" panose="020B0604020202020204" pitchFamily="34" charset="0"/>
                <a:cs typeface="Arial" panose="020B0604020202020204" pitchFamily="34" charset="0"/>
              </a:rPr>
              <a:t>о контрактной системе, </a:t>
            </a:r>
            <a:r>
              <a:rPr lang="ru-RU" sz="2400" dirty="0">
                <a:latin typeface="Arial" panose="020B0604020202020204" pitchFamily="34" charset="0"/>
                <a:cs typeface="Arial" panose="020B0604020202020204" pitchFamily="34" charset="0"/>
              </a:rPr>
              <a:t>которые не предусмотрены позицией Каталога, то с </a:t>
            </a:r>
            <a:r>
              <a:rPr lang="ru-RU" sz="2400" dirty="0" smtClean="0">
                <a:latin typeface="Arial" panose="020B0604020202020204" pitchFamily="34" charset="0"/>
                <a:cs typeface="Arial" panose="020B0604020202020204" pitchFamily="34" charset="0"/>
              </a:rPr>
              <a:t>01.01.2018 на </a:t>
            </a:r>
            <a:r>
              <a:rPr lang="ru-RU" sz="2400" dirty="0">
                <a:latin typeface="Arial" panose="020B0604020202020204" pitchFamily="34" charset="0"/>
                <a:cs typeface="Arial" panose="020B0604020202020204" pitchFamily="34" charset="0"/>
              </a:rPr>
              <a:t>него возлагается дополнительная обязанность: </a:t>
            </a:r>
          </a:p>
          <a:p>
            <a:pPr algn="just"/>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93374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127" y="211811"/>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251519" y="1348238"/>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7" name="Прямоугольник 6"/>
          <p:cNvSpPr/>
          <p:nvPr/>
        </p:nvSpPr>
        <p:spPr>
          <a:xfrm>
            <a:off x="1465385" y="83571"/>
            <a:ext cx="7355086" cy="1200329"/>
          </a:xfrm>
          <a:prstGeom prst="rect">
            <a:avLst/>
          </a:prstGeom>
        </p:spPr>
        <p:txBody>
          <a:bodyPr wrap="square">
            <a:spAutoFit/>
          </a:bodyPr>
          <a:lstStyle/>
          <a:p>
            <a:pPr algn="ctr"/>
            <a:r>
              <a:rPr lang="ru-RU" sz="2400" b="1" dirty="0">
                <a:solidFill>
                  <a:srgbClr val="333333"/>
                </a:solidFill>
                <a:latin typeface="Arial" panose="020B0604020202020204" pitchFamily="34" charset="0"/>
                <a:ea typeface="Times New Roman" panose="02020603050405020304" pitchFamily="18" charset="0"/>
                <a:cs typeface="Arial" panose="020B0604020202020204" pitchFamily="34" charset="0"/>
              </a:rPr>
              <a:t>Каталог товаров, работ, услуг для обеспечения государственных и муниципальных нужд</a:t>
            </a:r>
            <a:endParaRPr lang="ru-RU" sz="2400" b="1" dirty="0">
              <a:latin typeface="Arial" panose="020B0604020202020204" pitchFamily="34" charset="0"/>
              <a:cs typeface="Arial" panose="020B0604020202020204" pitchFamily="34" charset="0"/>
            </a:endParaRPr>
          </a:p>
        </p:txBody>
      </p:sp>
      <p:sp>
        <p:nvSpPr>
          <p:cNvPr id="9" name="Прямоугольник 8"/>
          <p:cNvSpPr/>
          <p:nvPr/>
        </p:nvSpPr>
        <p:spPr>
          <a:xfrm>
            <a:off x="272530" y="1670803"/>
            <a:ext cx="8643745" cy="2246769"/>
          </a:xfrm>
          <a:prstGeom prst="rect">
            <a:avLst/>
          </a:prstGeom>
        </p:spPr>
        <p:txBody>
          <a:bodyPr wrap="square">
            <a:spAutoFit/>
          </a:bodyPr>
          <a:lstStyle/>
          <a:p>
            <a:pPr algn="just"/>
            <a:r>
              <a:rPr lang="ru-RU" sz="2400" dirty="0" smtClean="0">
                <a:latin typeface="Arial" panose="020B0604020202020204" pitchFamily="34" charset="0"/>
                <a:cs typeface="Arial" panose="020B0604020202020204" pitchFamily="34" charset="0"/>
              </a:rPr>
              <a:t>В </a:t>
            </a:r>
            <a:r>
              <a:rPr lang="ru-RU" sz="2400" dirty="0">
                <a:latin typeface="Arial" panose="020B0604020202020204" pitchFamily="34" charset="0"/>
                <a:cs typeface="Arial" panose="020B0604020202020204" pitchFamily="34" charset="0"/>
              </a:rPr>
              <a:t>случае предоставления иной и дополнительной информации заказчик обязан включить в описание товара, работы, услуги обоснование необходимости использования такой информации (при наличии описания товара, работы, услуги в позиции каталога). </a:t>
            </a:r>
          </a:p>
          <a:p>
            <a:pPr algn="just"/>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10657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543" y="55843"/>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47323" y="1049159"/>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249397" y="1844824"/>
            <a:ext cx="8643745" cy="2616101"/>
          </a:xfrm>
          <a:prstGeom prst="rect">
            <a:avLst/>
          </a:prstGeom>
        </p:spPr>
        <p:txBody>
          <a:bodyPr wrap="square">
            <a:spAutoFit/>
          </a:bodyPr>
          <a:lstStyle/>
          <a:p>
            <a:pPr algn="just"/>
            <a:r>
              <a:rPr lang="ru-RU" sz="2400" dirty="0">
                <a:latin typeface="Arial" panose="020B0604020202020204" pitchFamily="34" charset="0"/>
                <a:cs typeface="Arial" panose="020B0604020202020204" pitchFamily="34" charset="0"/>
              </a:rPr>
              <a:t>При размещении </a:t>
            </a:r>
            <a:r>
              <a:rPr lang="ru-RU" sz="2400" dirty="0" smtClean="0">
                <a:latin typeface="Arial" panose="020B0604020202020204" pitchFamily="34" charset="0"/>
                <a:cs typeface="Arial" panose="020B0604020202020204" pitchFamily="34" charset="0"/>
              </a:rPr>
              <a:t>закупок </a:t>
            </a:r>
            <a:r>
              <a:rPr lang="ru-RU" sz="2400" dirty="0">
                <a:latin typeface="Arial" panose="020B0604020202020204" pitchFamily="34" charset="0"/>
                <a:cs typeface="Arial" panose="020B0604020202020204" pitchFamily="34" charset="0"/>
              </a:rPr>
              <a:t>на поставку осветительных приборов для зданий, магистральных дорог и улиц общегородского значения доля осветительных приборов, отличных от светодиодов, </a:t>
            </a:r>
            <a:r>
              <a:rPr lang="ru-RU" sz="2400" dirty="0" smtClean="0">
                <a:latin typeface="Arial" panose="020B0604020202020204" pitchFamily="34" charset="0"/>
                <a:cs typeface="Arial" panose="020B0604020202020204" pitchFamily="34" charset="0"/>
              </a:rPr>
              <a:t>с 1 января 2018 года устанавливается </a:t>
            </a:r>
            <a:r>
              <a:rPr lang="ru-RU" sz="2400" dirty="0">
                <a:latin typeface="Arial" panose="020B0604020202020204" pitchFamily="34" charset="0"/>
                <a:cs typeface="Arial" panose="020B0604020202020204" pitchFamily="34" charset="0"/>
              </a:rPr>
              <a:t>на уровне 70% (было 90%) от общего объема таких заказов </a:t>
            </a:r>
            <a:r>
              <a:rPr lang="ru-RU" sz="2400" dirty="0" smtClean="0">
                <a:latin typeface="Arial" panose="020B0604020202020204" pitchFamily="34" charset="0"/>
                <a:cs typeface="Arial" panose="020B0604020202020204" pitchFamily="34" charset="0"/>
              </a:rPr>
              <a:t>(</a:t>
            </a:r>
            <a:r>
              <a:rPr lang="ru-RU" sz="2400" dirty="0">
                <a:latin typeface="Arial" panose="020B0604020202020204" pitchFamily="34" charset="0"/>
                <a:cs typeface="Arial" panose="020B0604020202020204" pitchFamily="34" charset="0"/>
              </a:rPr>
              <a:t>в натуральном выражении).</a:t>
            </a:r>
          </a:p>
          <a:p>
            <a:pPr algn="just"/>
            <a:endParaRPr lang="ru-RU" sz="2000" dirty="0">
              <a:latin typeface="Arial" panose="020B0604020202020204" pitchFamily="34" charset="0"/>
              <a:cs typeface="Arial" panose="020B0604020202020204" pitchFamily="34" charset="0"/>
            </a:endParaRPr>
          </a:p>
        </p:txBody>
      </p:sp>
      <p:sp>
        <p:nvSpPr>
          <p:cNvPr id="7" name="Прямоугольник 6"/>
          <p:cNvSpPr/>
          <p:nvPr/>
        </p:nvSpPr>
        <p:spPr>
          <a:xfrm>
            <a:off x="1764350" y="128386"/>
            <a:ext cx="7128792" cy="830997"/>
          </a:xfrm>
          <a:prstGeom prst="rect">
            <a:avLst/>
          </a:prstGeom>
        </p:spPr>
        <p:txBody>
          <a:bodyPr wrap="square">
            <a:spAutoFit/>
          </a:bodyPr>
          <a:lstStyle/>
          <a:p>
            <a:pPr algn="ctr"/>
            <a:r>
              <a:rPr lang="ru-RU" sz="2400" b="1" dirty="0">
                <a:solidFill>
                  <a:srgbClr val="26282F"/>
                </a:solidFill>
                <a:latin typeface="Arial" panose="020B0604020202020204" pitchFamily="34" charset="0"/>
                <a:cs typeface="Arial" panose="020B0604020202020204" pitchFamily="34" charset="0"/>
              </a:rPr>
              <a:t>Приказ Министерства </a:t>
            </a:r>
            <a:r>
              <a:rPr lang="ru-RU" sz="2400" b="1" dirty="0" smtClean="0">
                <a:solidFill>
                  <a:srgbClr val="26282F"/>
                </a:solidFill>
                <a:latin typeface="Arial" panose="020B0604020202020204" pitchFamily="34" charset="0"/>
                <a:cs typeface="Arial" panose="020B0604020202020204" pitchFamily="34" charset="0"/>
              </a:rPr>
              <a:t>экономического </a:t>
            </a:r>
            <a:r>
              <a:rPr lang="ru-RU" sz="2400" b="1" dirty="0">
                <a:solidFill>
                  <a:srgbClr val="26282F"/>
                </a:solidFill>
                <a:latin typeface="Arial" panose="020B0604020202020204" pitchFamily="34" charset="0"/>
                <a:cs typeface="Arial" panose="020B0604020202020204" pitchFamily="34" charset="0"/>
              </a:rPr>
              <a:t>развития РФ от </a:t>
            </a:r>
            <a:r>
              <a:rPr lang="ru-RU" sz="2400" b="1" dirty="0" smtClean="0">
                <a:solidFill>
                  <a:srgbClr val="26282F"/>
                </a:solidFill>
                <a:latin typeface="Arial" panose="020B0604020202020204" pitchFamily="34" charset="0"/>
                <a:cs typeface="Arial" panose="020B0604020202020204" pitchFamily="34" charset="0"/>
              </a:rPr>
              <a:t>09.06.2016</a:t>
            </a:r>
            <a:r>
              <a:rPr lang="ru-RU" sz="2400" b="1" dirty="0">
                <a:solidFill>
                  <a:srgbClr val="26282F"/>
                </a:solidFill>
                <a:latin typeface="Arial" panose="020B0604020202020204" pitchFamily="34" charset="0"/>
                <a:cs typeface="Arial" panose="020B0604020202020204" pitchFamily="34" charset="0"/>
              </a:rPr>
              <a:t> </a:t>
            </a:r>
            <a:r>
              <a:rPr lang="ru-RU" sz="2400" b="1" dirty="0" smtClean="0">
                <a:solidFill>
                  <a:srgbClr val="26282F"/>
                </a:solidFill>
                <a:latin typeface="Arial" panose="020B0604020202020204" pitchFamily="34" charset="0"/>
                <a:cs typeface="Arial" panose="020B0604020202020204" pitchFamily="34" charset="0"/>
              </a:rPr>
              <a:t>№</a:t>
            </a:r>
            <a:r>
              <a:rPr lang="ru-RU" sz="2400" b="1" dirty="0">
                <a:solidFill>
                  <a:srgbClr val="26282F"/>
                </a:solidFill>
                <a:latin typeface="Arial" panose="020B0604020202020204" pitchFamily="34" charset="0"/>
                <a:cs typeface="Arial" panose="020B0604020202020204" pitchFamily="34" charset="0"/>
              </a:rPr>
              <a:t> 362</a:t>
            </a:r>
          </a:p>
        </p:txBody>
      </p:sp>
    </p:spTree>
    <p:extLst>
      <p:ext uri="{BB962C8B-B14F-4D97-AF65-F5344CB8AC3E}">
        <p14:creationId xmlns:p14="http://schemas.microsoft.com/office/powerpoint/2010/main" val="16774209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36343"/>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44817" y="112474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500591" y="109081"/>
            <a:ext cx="7425790" cy="1015663"/>
          </a:xfrm>
          <a:prstGeom prst="rect">
            <a:avLst/>
          </a:prstGeom>
        </p:spPr>
        <p:txBody>
          <a:bodyPr wrap="square">
            <a:spAutoFit/>
          </a:bodyPr>
          <a:lstStyle/>
          <a:p>
            <a:pPr algn="ctr"/>
            <a:r>
              <a:rPr lang="ru-RU" sz="2000" b="1" dirty="0">
                <a:latin typeface="Arial" panose="020B0604020202020204" pitchFamily="34" charset="0"/>
                <a:cs typeface="Arial" panose="020B0604020202020204" pitchFamily="34" charset="0"/>
              </a:rPr>
              <a:t>Постановлением Правительства РФ от </a:t>
            </a:r>
            <a:r>
              <a:rPr lang="ru-RU" sz="2000" b="1" dirty="0" smtClean="0">
                <a:latin typeface="Arial" panose="020B0604020202020204" pitchFamily="34" charset="0"/>
                <a:cs typeface="Arial" panose="020B0604020202020204" pitchFamily="34" charset="0"/>
              </a:rPr>
              <a:t>21.12.2017 </a:t>
            </a:r>
            <a:br>
              <a:rPr lang="ru-RU" sz="2000" b="1" dirty="0" smtClean="0">
                <a:latin typeface="Arial" panose="020B0604020202020204" pitchFamily="34" charset="0"/>
                <a:cs typeface="Arial" panose="020B0604020202020204" pitchFamily="34" charset="0"/>
              </a:rPr>
            </a:br>
            <a:r>
              <a:rPr lang="ru-RU" sz="2000" b="1" dirty="0">
                <a:latin typeface="Arial" panose="020B0604020202020204" pitchFamily="34" charset="0"/>
                <a:cs typeface="Arial" panose="020B0604020202020204" pitchFamily="34" charset="0"/>
              </a:rPr>
              <a:t>№ </a:t>
            </a:r>
            <a:r>
              <a:rPr lang="ru-RU" sz="2000" b="1" dirty="0" smtClean="0">
                <a:latin typeface="Arial" panose="020B0604020202020204" pitchFamily="34" charset="0"/>
                <a:cs typeface="Arial" panose="020B0604020202020204" pitchFamily="34" charset="0"/>
              </a:rPr>
              <a:t>1602 «О </a:t>
            </a:r>
            <a:r>
              <a:rPr lang="ru-RU" sz="2000" b="1" dirty="0">
                <a:latin typeface="Arial" panose="020B0604020202020204" pitchFamily="34" charset="0"/>
                <a:cs typeface="Arial" panose="020B0604020202020204" pitchFamily="34" charset="0"/>
              </a:rPr>
              <a:t>внесении изменений в некоторые акты Правительства Российской </a:t>
            </a:r>
            <a:r>
              <a:rPr lang="ru-RU" sz="2000" b="1" dirty="0" smtClean="0">
                <a:latin typeface="Arial" panose="020B0604020202020204" pitchFamily="34" charset="0"/>
                <a:cs typeface="Arial" panose="020B0604020202020204" pitchFamily="34" charset="0"/>
              </a:rPr>
              <a:t>Федерации»</a:t>
            </a:r>
            <a:endParaRPr lang="ru-RU" sz="2000" b="1" dirty="0">
              <a:latin typeface="Arial" panose="020B0604020202020204" pitchFamily="34" charset="0"/>
              <a:cs typeface="Arial" panose="020B0604020202020204" pitchFamily="34" charset="0"/>
            </a:endParaRPr>
          </a:p>
        </p:txBody>
      </p:sp>
      <p:sp>
        <p:nvSpPr>
          <p:cNvPr id="7" name="Прямоугольник 6"/>
          <p:cNvSpPr/>
          <p:nvPr/>
        </p:nvSpPr>
        <p:spPr>
          <a:xfrm>
            <a:off x="179512" y="1294644"/>
            <a:ext cx="8609972" cy="5170646"/>
          </a:xfrm>
          <a:prstGeom prst="rect">
            <a:avLst/>
          </a:prstGeom>
        </p:spPr>
        <p:txBody>
          <a:bodyPr wrap="square">
            <a:spAutoFit/>
          </a:bodyPr>
          <a:lstStyle/>
          <a:p>
            <a:pPr algn="just"/>
            <a:r>
              <a:rPr lang="ru-RU" sz="2000" dirty="0">
                <a:latin typeface="Arial" panose="020B0604020202020204" pitchFamily="34" charset="0"/>
                <a:cs typeface="Arial" panose="020B0604020202020204" pitchFamily="34" charset="0"/>
              </a:rPr>
              <a:t> </a:t>
            </a:r>
            <a:r>
              <a:rPr lang="ru-RU" sz="2200" dirty="0">
                <a:latin typeface="Arial" panose="020B0604020202020204" pitchFamily="34" charset="0"/>
                <a:cs typeface="Arial" panose="020B0604020202020204" pitchFamily="34" charset="0"/>
              </a:rPr>
              <a:t>С 1 </a:t>
            </a:r>
            <a:r>
              <a:rPr lang="ru-RU" sz="2200" dirty="0" smtClean="0">
                <a:latin typeface="Arial" panose="020B0604020202020204" pitchFamily="34" charset="0"/>
                <a:cs typeface="Arial" panose="020B0604020202020204" pitchFamily="34" charset="0"/>
              </a:rPr>
              <a:t>февраля </a:t>
            </a:r>
            <a:r>
              <a:rPr lang="ru-RU" sz="2200" dirty="0">
                <a:latin typeface="Arial" panose="020B0604020202020204" pitchFamily="34" charset="0"/>
                <a:cs typeface="Arial" panose="020B0604020202020204" pitchFamily="34" charset="0"/>
              </a:rPr>
              <a:t>2018 года </a:t>
            </a:r>
            <a:r>
              <a:rPr lang="ru-RU" sz="2200" dirty="0" smtClean="0">
                <a:latin typeface="Arial" panose="020B0604020202020204" pitchFamily="34" charset="0"/>
                <a:cs typeface="Arial" panose="020B0604020202020204" pitchFamily="34" charset="0"/>
              </a:rPr>
              <a:t>в абзаце </a:t>
            </a:r>
            <a:r>
              <a:rPr lang="ru-RU" sz="2200" dirty="0">
                <a:latin typeface="Arial" panose="020B0604020202020204" pitchFamily="34" charset="0"/>
                <a:cs typeface="Arial" panose="020B0604020202020204" pitchFamily="34" charset="0"/>
              </a:rPr>
              <a:t>втором подпункта </a:t>
            </a:r>
            <a:r>
              <a:rPr lang="ru-RU" sz="2200" dirty="0" smtClean="0">
                <a:latin typeface="Arial" panose="020B0604020202020204" pitchFamily="34" charset="0"/>
                <a:cs typeface="Arial" panose="020B0604020202020204" pitchFamily="34" charset="0"/>
              </a:rPr>
              <a:t>«а» </a:t>
            </a:r>
            <a:br>
              <a:rPr lang="ru-RU" sz="2200" dirty="0" smtClean="0">
                <a:latin typeface="Arial" panose="020B0604020202020204" pitchFamily="34" charset="0"/>
                <a:cs typeface="Arial" panose="020B0604020202020204" pitchFamily="34" charset="0"/>
              </a:rPr>
            </a:br>
            <a:r>
              <a:rPr lang="ru-RU" sz="2200" dirty="0" smtClean="0">
                <a:latin typeface="Arial" panose="020B0604020202020204" pitchFamily="34" charset="0"/>
                <a:cs typeface="Arial" panose="020B0604020202020204" pitchFamily="34" charset="0"/>
              </a:rPr>
              <a:t>пункта</a:t>
            </a:r>
            <a:r>
              <a:rPr lang="ru-RU" sz="2200" dirty="0">
                <a:latin typeface="Arial" panose="020B0604020202020204" pitchFamily="34" charset="0"/>
                <a:cs typeface="Arial" panose="020B0604020202020204" pitchFamily="34" charset="0"/>
              </a:rPr>
              <a:t> 1 постановления Правительства Российской Федерации от 14 июля 2014 г. </a:t>
            </a:r>
            <a:r>
              <a:rPr lang="ru-RU" sz="2200" dirty="0" smtClean="0">
                <a:latin typeface="Arial" panose="020B0604020202020204" pitchFamily="34" charset="0"/>
                <a:cs typeface="Arial" panose="020B0604020202020204" pitchFamily="34" charset="0"/>
              </a:rPr>
              <a:t>№</a:t>
            </a:r>
            <a:r>
              <a:rPr lang="ru-RU" sz="2200" dirty="0">
                <a:latin typeface="Arial" panose="020B0604020202020204" pitchFamily="34" charset="0"/>
                <a:cs typeface="Arial" panose="020B0604020202020204" pitchFamily="34" charset="0"/>
              </a:rPr>
              <a:t> 656 </a:t>
            </a:r>
            <a:r>
              <a:rPr lang="ru-RU" sz="2200" dirty="0" smtClean="0">
                <a:latin typeface="Arial" panose="020B0604020202020204" pitchFamily="34" charset="0"/>
                <a:cs typeface="Arial" panose="020B0604020202020204" pitchFamily="34" charset="0"/>
              </a:rPr>
              <a:t>«Об</a:t>
            </a:r>
            <a:r>
              <a:rPr lang="ru-RU" sz="2200" dirty="0">
                <a:latin typeface="Arial" panose="020B0604020202020204" pitchFamily="34" charset="0"/>
                <a:cs typeface="Arial" panose="020B0604020202020204" pitchFamily="34" charset="0"/>
              </a:rPr>
              <a:t>  установлении запрета на допуск отдельных видов товаров машиностроения, происходящих из иностранных государств, для целей осуществления закупок для обеспечения государственных и муниципальных </a:t>
            </a:r>
            <a:r>
              <a:rPr lang="ru-RU" sz="2200" dirty="0" smtClean="0">
                <a:latin typeface="Arial" panose="020B0604020202020204" pitchFamily="34" charset="0"/>
                <a:cs typeface="Arial" panose="020B0604020202020204" pitchFamily="34" charset="0"/>
              </a:rPr>
              <a:t>нужд» </a:t>
            </a:r>
          </a:p>
          <a:p>
            <a:pPr algn="just"/>
            <a:endParaRPr lang="ru-RU" sz="2200" dirty="0" smtClean="0">
              <a:latin typeface="Arial" panose="020B0604020202020204" pitchFamily="34" charset="0"/>
              <a:cs typeface="Arial" panose="020B0604020202020204" pitchFamily="34" charset="0"/>
            </a:endParaRPr>
          </a:p>
          <a:p>
            <a:pPr algn="just"/>
            <a:r>
              <a:rPr lang="ru-RU" sz="2200" dirty="0" smtClean="0">
                <a:latin typeface="Arial" panose="020B0604020202020204" pitchFamily="34" charset="0"/>
                <a:cs typeface="Arial" panose="020B0604020202020204" pitchFamily="34" charset="0"/>
              </a:rPr>
              <a:t>слова «</a:t>
            </a:r>
            <a:r>
              <a:rPr lang="ru-RU" sz="2200" b="1" dirty="0" smtClean="0">
                <a:latin typeface="Arial" panose="020B0604020202020204" pitchFamily="34" charset="0"/>
                <a:cs typeface="Arial" panose="020B0604020202020204" pitchFamily="34" charset="0"/>
              </a:rPr>
              <a:t>О </a:t>
            </a:r>
            <a:r>
              <a:rPr lang="ru-RU" sz="2200" b="1" dirty="0">
                <a:latin typeface="Arial" panose="020B0604020202020204" pitchFamily="34" charset="0"/>
                <a:cs typeface="Arial" panose="020B0604020202020204" pitchFamily="34" charset="0"/>
              </a:rPr>
              <a:t>критериях отнесения промышленной продукции к промышленной продукции, не имеющей аналогов, </a:t>
            </a:r>
            <a:r>
              <a:rPr lang="ru-RU" sz="2200" b="1" dirty="0" smtClean="0">
                <a:latin typeface="Arial" panose="020B0604020202020204" pitchFamily="34" charset="0"/>
                <a:cs typeface="Arial" panose="020B0604020202020204" pitchFamily="34" charset="0"/>
              </a:rPr>
              <a:t>произведенных </a:t>
            </a:r>
            <a:r>
              <a:rPr lang="ru-RU" sz="2200" b="1" dirty="0">
                <a:latin typeface="Arial" panose="020B0604020202020204" pitchFamily="34" charset="0"/>
                <a:cs typeface="Arial" panose="020B0604020202020204" pitchFamily="34" charset="0"/>
              </a:rPr>
              <a:t>в Российской </a:t>
            </a:r>
            <a:r>
              <a:rPr lang="ru-RU" sz="2200" b="1" dirty="0" smtClean="0">
                <a:latin typeface="Arial" panose="020B0604020202020204" pitchFamily="34" charset="0"/>
                <a:cs typeface="Arial" panose="020B0604020202020204" pitchFamily="34" charset="0"/>
              </a:rPr>
              <a:t>Федерации</a:t>
            </a:r>
            <a:r>
              <a:rPr lang="ru-RU" sz="2200" dirty="0" smtClean="0">
                <a:latin typeface="Arial" panose="020B0604020202020204" pitchFamily="34" charset="0"/>
                <a:cs typeface="Arial" panose="020B0604020202020204" pitchFamily="34" charset="0"/>
              </a:rPr>
              <a:t>» </a:t>
            </a:r>
          </a:p>
          <a:p>
            <a:pPr algn="just"/>
            <a:endParaRPr lang="ru-RU" sz="2200" dirty="0" smtClean="0">
              <a:latin typeface="Arial" panose="020B0604020202020204" pitchFamily="34" charset="0"/>
              <a:cs typeface="Arial" panose="020B0604020202020204" pitchFamily="34" charset="0"/>
            </a:endParaRPr>
          </a:p>
          <a:p>
            <a:pPr algn="just"/>
            <a:r>
              <a:rPr lang="ru-RU" sz="2200" dirty="0" smtClean="0">
                <a:latin typeface="Arial" panose="020B0604020202020204" pitchFamily="34" charset="0"/>
                <a:cs typeface="Arial" panose="020B0604020202020204" pitchFamily="34" charset="0"/>
              </a:rPr>
              <a:t>заменены </a:t>
            </a:r>
            <a:r>
              <a:rPr lang="ru-RU" sz="2200" dirty="0">
                <a:latin typeface="Arial" panose="020B0604020202020204" pitchFamily="34" charset="0"/>
                <a:cs typeface="Arial" panose="020B0604020202020204" pitchFamily="34" charset="0"/>
              </a:rPr>
              <a:t>словами </a:t>
            </a:r>
            <a:endParaRPr lang="ru-RU" sz="2200" dirty="0" smtClean="0">
              <a:latin typeface="Arial" panose="020B0604020202020204" pitchFamily="34" charset="0"/>
              <a:cs typeface="Arial" panose="020B0604020202020204" pitchFamily="34" charset="0"/>
            </a:endParaRPr>
          </a:p>
          <a:p>
            <a:pPr algn="just"/>
            <a:endParaRPr lang="ru-RU" sz="2200" dirty="0">
              <a:latin typeface="Arial" panose="020B0604020202020204" pitchFamily="34" charset="0"/>
              <a:cs typeface="Arial" panose="020B0604020202020204" pitchFamily="34" charset="0"/>
            </a:endParaRPr>
          </a:p>
          <a:p>
            <a:pPr algn="just"/>
            <a:r>
              <a:rPr lang="ru-RU" sz="2200" dirty="0" smtClean="0">
                <a:latin typeface="Arial" panose="020B0604020202020204" pitchFamily="34" charset="0"/>
                <a:cs typeface="Arial" panose="020B0604020202020204" pitchFamily="34" charset="0"/>
              </a:rPr>
              <a:t>«</a:t>
            </a:r>
            <a:r>
              <a:rPr lang="ru-RU" sz="2200" b="1" dirty="0" smtClean="0">
                <a:latin typeface="Arial" panose="020B0604020202020204" pitchFamily="34" charset="0"/>
                <a:cs typeface="Arial" panose="020B0604020202020204" pitchFamily="34" charset="0"/>
              </a:rPr>
              <a:t>О подтверждении производства промышленной продукции на территории Российской Федерации</a:t>
            </a:r>
            <a:r>
              <a:rPr lang="ru-RU" sz="2200" dirty="0" smtClean="0">
                <a:latin typeface="Arial" panose="020B0604020202020204" pitchFamily="34" charset="0"/>
                <a:cs typeface="Arial" panose="020B0604020202020204" pitchFamily="34" charset="0"/>
              </a:rPr>
              <a:t>».</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715383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07421" y="1196752"/>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537394" y="227281"/>
            <a:ext cx="7427094" cy="830997"/>
          </a:xfrm>
          <a:prstGeom prst="rect">
            <a:avLst/>
          </a:prstGeom>
        </p:spPr>
        <p:txBody>
          <a:bodyPr wrap="square">
            <a:spAutoFit/>
          </a:bodyPr>
          <a:lstStyle/>
          <a:p>
            <a:pPr algn="ctr"/>
            <a:r>
              <a:rPr lang="ru-RU" sz="2400" b="1" dirty="0" smtClean="0">
                <a:latin typeface="Arial" panose="020B0604020202020204" pitchFamily="34" charset="0"/>
                <a:cs typeface="Arial" panose="020B0604020202020204" pitchFamily="34" charset="0"/>
              </a:rPr>
              <a:t>Распоряжение </a:t>
            </a:r>
            <a:r>
              <a:rPr lang="ru-RU" sz="2400" b="1" dirty="0">
                <a:latin typeface="Arial" panose="020B0604020202020204" pitchFamily="34" charset="0"/>
                <a:cs typeface="Arial" panose="020B0604020202020204" pitchFamily="34" charset="0"/>
              </a:rPr>
              <a:t>Правительства РФ </a:t>
            </a:r>
            <a:endParaRPr lang="ru-RU" sz="2400" b="1" dirty="0" smtClean="0">
              <a:latin typeface="Arial" panose="020B0604020202020204" pitchFamily="34" charset="0"/>
              <a:cs typeface="Arial" panose="020B0604020202020204" pitchFamily="34" charset="0"/>
            </a:endParaRPr>
          </a:p>
          <a:p>
            <a:pPr algn="ctr"/>
            <a:r>
              <a:rPr lang="ru-RU" sz="2400" b="1" dirty="0" smtClean="0">
                <a:latin typeface="Arial" panose="020B0604020202020204" pitchFamily="34" charset="0"/>
                <a:cs typeface="Arial" panose="020B0604020202020204" pitchFamily="34" charset="0"/>
              </a:rPr>
              <a:t>от 19.12.2017 № </a:t>
            </a:r>
            <a:r>
              <a:rPr lang="ru-RU" sz="2400" b="1" dirty="0">
                <a:latin typeface="Arial" panose="020B0604020202020204" pitchFamily="34" charset="0"/>
                <a:cs typeface="Arial" panose="020B0604020202020204" pitchFamily="34" charset="0"/>
              </a:rPr>
              <a:t>2866-р</a:t>
            </a:r>
            <a:endParaRPr lang="ru-RU" sz="2400" b="1" dirty="0">
              <a:latin typeface="Arial" panose="020B0604020202020204" pitchFamily="34" charset="0"/>
              <a:cs typeface="Arial" panose="020B0604020202020204" pitchFamily="34" charset="0"/>
            </a:endParaRPr>
          </a:p>
        </p:txBody>
      </p:sp>
      <p:sp>
        <p:nvSpPr>
          <p:cNvPr id="7" name="Прямоугольник 6"/>
          <p:cNvSpPr/>
          <p:nvPr/>
        </p:nvSpPr>
        <p:spPr>
          <a:xfrm>
            <a:off x="334266" y="1844824"/>
            <a:ext cx="8643745" cy="3416320"/>
          </a:xfrm>
          <a:prstGeom prst="rect">
            <a:avLst/>
          </a:prstGeom>
        </p:spPr>
        <p:txBody>
          <a:bodyPr wrap="square">
            <a:spAutoFit/>
          </a:bodyPr>
          <a:lstStyle/>
          <a:p>
            <a:pPr algn="just"/>
            <a:r>
              <a:rPr lang="ru-RU" sz="2400" dirty="0" smtClean="0">
                <a:latin typeface="Arial" panose="020B0604020202020204" pitchFamily="34" charset="0"/>
                <a:cs typeface="Arial" panose="020B0604020202020204" pitchFamily="34" charset="0"/>
              </a:rPr>
              <a:t>Утверждены </a:t>
            </a:r>
            <a:r>
              <a:rPr lang="ru-RU" sz="2400" dirty="0">
                <a:latin typeface="Arial" panose="020B0604020202020204" pitchFamily="34" charset="0"/>
                <a:cs typeface="Arial" panose="020B0604020202020204" pitchFamily="34" charset="0"/>
              </a:rPr>
              <a:t>перечни работ и услуг, в целях </a:t>
            </a:r>
            <a:r>
              <a:rPr lang="ru-RU" sz="2400" dirty="0" smtClean="0">
                <a:latin typeface="Arial" panose="020B0604020202020204" pitchFamily="34" charset="0"/>
                <a:cs typeface="Arial" panose="020B0604020202020204" pitchFamily="34" charset="0"/>
              </a:rPr>
              <a:t>выполнения </a:t>
            </a:r>
            <a:r>
              <a:rPr lang="ru-RU" sz="2400" dirty="0">
                <a:latin typeface="Arial" panose="020B0604020202020204" pitchFamily="34" charset="0"/>
                <a:cs typeface="Arial" panose="020B0604020202020204" pitchFamily="34" charset="0"/>
              </a:rPr>
              <a:t>которых в 2018–2023 годах могут </a:t>
            </a:r>
            <a:r>
              <a:rPr lang="ru-RU" sz="2400" dirty="0" smtClean="0">
                <a:latin typeface="Arial" panose="020B0604020202020204" pitchFamily="34" charset="0"/>
                <a:cs typeface="Arial" panose="020B0604020202020204" pitchFamily="34" charset="0"/>
              </a:rPr>
              <a:t>заключаться долгосрочные </a:t>
            </a:r>
            <a:r>
              <a:rPr lang="ru-RU" sz="2400" dirty="0">
                <a:latin typeface="Arial" panose="020B0604020202020204" pitchFamily="34" charset="0"/>
                <a:cs typeface="Arial" panose="020B0604020202020204" pitchFamily="34" charset="0"/>
              </a:rPr>
              <a:t>государственные контракты на </a:t>
            </a:r>
            <a:r>
              <a:rPr lang="ru-RU" sz="2400" dirty="0" smtClean="0">
                <a:latin typeface="Arial" panose="020B0604020202020204" pitchFamily="34" charset="0"/>
                <a:cs typeface="Arial" panose="020B0604020202020204" pitchFamily="34" charset="0"/>
              </a:rPr>
              <a:t>содержание автомобильных </a:t>
            </a:r>
            <a:r>
              <a:rPr lang="ru-RU" sz="2400" dirty="0">
                <a:latin typeface="Arial" panose="020B0604020202020204" pitchFamily="34" charset="0"/>
                <a:cs typeface="Arial" panose="020B0604020202020204" pitchFamily="34" charset="0"/>
              </a:rPr>
              <a:t>дорог общего пользования </a:t>
            </a:r>
            <a:r>
              <a:rPr lang="ru-RU" sz="2400" dirty="0" smtClean="0">
                <a:latin typeface="Arial" panose="020B0604020202020204" pitchFamily="34" charset="0"/>
                <a:cs typeface="Arial" panose="020B0604020202020204" pitchFamily="34" charset="0"/>
              </a:rPr>
              <a:t>федерального значения </a:t>
            </a:r>
            <a:r>
              <a:rPr lang="ru-RU" sz="2400" dirty="0">
                <a:latin typeface="Arial" panose="020B0604020202020204" pitchFamily="34" charset="0"/>
                <a:cs typeface="Arial" panose="020B0604020202020204" pitchFamily="34" charset="0"/>
              </a:rPr>
              <a:t>и искусственных сооружений на таких </a:t>
            </a:r>
            <a:r>
              <a:rPr lang="ru-RU" sz="2400" dirty="0" smtClean="0">
                <a:latin typeface="Arial" panose="020B0604020202020204" pitchFamily="34" charset="0"/>
                <a:cs typeface="Arial" panose="020B0604020202020204" pitchFamily="34" charset="0"/>
              </a:rPr>
              <a:t>автомобильных </a:t>
            </a:r>
            <a:r>
              <a:rPr lang="ru-RU" sz="2400" dirty="0">
                <a:latin typeface="Arial" panose="020B0604020202020204" pitchFamily="34" charset="0"/>
                <a:cs typeface="Arial" panose="020B0604020202020204" pitchFamily="34" charset="0"/>
              </a:rPr>
              <a:t>дорогах</a:t>
            </a:r>
            <a:r>
              <a:rPr lang="ru-RU" sz="2400" dirty="0" smtClean="0">
                <a:latin typeface="Arial" panose="020B0604020202020204" pitchFamily="34" charset="0"/>
                <a:cs typeface="Arial" panose="020B0604020202020204" pitchFamily="34" charset="0"/>
              </a:rPr>
              <a:t>.</a:t>
            </a:r>
          </a:p>
          <a:p>
            <a:pPr algn="just"/>
            <a:endParaRPr lang="ru-RU" sz="2400" dirty="0">
              <a:latin typeface="Arial" panose="020B0604020202020204" pitchFamily="34" charset="0"/>
              <a:cs typeface="Arial" panose="020B0604020202020204" pitchFamily="34" charset="0"/>
            </a:endParaRPr>
          </a:p>
          <a:p>
            <a:pPr algn="just"/>
            <a:r>
              <a:rPr lang="ru-RU" sz="2400" dirty="0">
                <a:latin typeface="Arial" panose="020B0604020202020204" pitchFamily="34" charset="0"/>
                <a:cs typeface="Arial" panose="020B0604020202020204" pitchFamily="34" charset="0"/>
              </a:rPr>
              <a:t>Отражены объемы работ (услуг), средств на оплату долгосрочного </a:t>
            </a:r>
            <a:r>
              <a:rPr lang="ru-RU" sz="2400" dirty="0" smtClean="0">
                <a:latin typeface="Arial" panose="020B0604020202020204" pitchFamily="34" charset="0"/>
                <a:cs typeface="Arial" panose="020B0604020202020204" pitchFamily="34" charset="0"/>
              </a:rPr>
              <a:t>государственного контракта.</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59010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201561" y="1556854"/>
            <a:ext cx="8784976" cy="47632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solidFill>
                  <a:schemeClr val="tx1"/>
                </a:solidFill>
                <a:latin typeface="Arial" panose="020B0604020202020204" pitchFamily="34" charset="0"/>
                <a:cs typeface="Arial" panose="020B0604020202020204" pitchFamily="34" charset="0"/>
              </a:rPr>
              <a:t>С </a:t>
            </a:r>
            <a:r>
              <a:rPr lang="ru-RU" sz="2400" dirty="0" smtClean="0">
                <a:solidFill>
                  <a:schemeClr val="tx1"/>
                </a:solidFill>
                <a:latin typeface="Arial" panose="020B0604020202020204" pitchFamily="34" charset="0"/>
                <a:cs typeface="Arial" panose="020B0604020202020204" pitchFamily="34" charset="0"/>
              </a:rPr>
              <a:t>12.02.2018 </a:t>
            </a:r>
            <a:r>
              <a:rPr lang="ru-RU" sz="2400" dirty="0" smtClean="0">
                <a:solidFill>
                  <a:schemeClr val="tx1"/>
                </a:solidFill>
                <a:latin typeface="Arial" panose="020B0604020202020204" pitchFamily="34" charset="0"/>
                <a:cs typeface="Arial" panose="020B0604020202020204" pitchFamily="34" charset="0"/>
              </a:rPr>
              <a:t>ключевая ставка </a:t>
            </a:r>
            <a:br>
              <a:rPr lang="ru-RU" sz="2400" dirty="0" smtClean="0">
                <a:solidFill>
                  <a:schemeClr val="tx1"/>
                </a:solidFill>
                <a:latin typeface="Arial" panose="020B0604020202020204" pitchFamily="34" charset="0"/>
                <a:cs typeface="Arial" panose="020B0604020202020204" pitchFamily="34" charset="0"/>
              </a:rPr>
            </a:br>
            <a:r>
              <a:rPr lang="ru-RU" sz="2400" dirty="0" smtClean="0">
                <a:solidFill>
                  <a:schemeClr val="tx1"/>
                </a:solidFill>
                <a:latin typeface="Arial" panose="020B0604020202020204" pitchFamily="34" charset="0"/>
                <a:cs typeface="Arial" panose="020B0604020202020204" pitchFamily="34" charset="0"/>
              </a:rPr>
              <a:t>с </a:t>
            </a:r>
            <a:r>
              <a:rPr lang="ru-RU" sz="2400" dirty="0" smtClean="0">
                <a:solidFill>
                  <a:schemeClr val="tx1"/>
                </a:solidFill>
                <a:latin typeface="Arial" panose="020B0604020202020204" pitchFamily="34" charset="0"/>
                <a:cs typeface="Arial" panose="020B0604020202020204" pitchFamily="34" charset="0"/>
              </a:rPr>
              <a:t>7,75</a:t>
            </a:r>
            <a:r>
              <a:rPr lang="ru-RU" sz="2400" dirty="0" smtClean="0">
                <a:solidFill>
                  <a:schemeClr val="tx1"/>
                </a:solidFill>
                <a:latin typeface="Arial" panose="020B0604020202020204" pitchFamily="34" charset="0"/>
                <a:cs typeface="Arial" panose="020B0604020202020204" pitchFamily="34" charset="0"/>
              </a:rPr>
              <a:t>% годовых снижена до </a:t>
            </a:r>
            <a:r>
              <a:rPr lang="ru-RU" sz="2400" dirty="0" smtClean="0">
                <a:solidFill>
                  <a:schemeClr val="tx1"/>
                </a:solidFill>
                <a:latin typeface="Arial" panose="020B0604020202020204" pitchFamily="34" charset="0"/>
                <a:cs typeface="Arial" panose="020B0604020202020204" pitchFamily="34" charset="0"/>
              </a:rPr>
              <a:t>7,50% </a:t>
            </a:r>
            <a:r>
              <a:rPr lang="ru-RU" sz="2400" dirty="0">
                <a:solidFill>
                  <a:schemeClr val="tx1"/>
                </a:solidFill>
                <a:latin typeface="Arial" panose="020B0604020202020204" pitchFamily="34" charset="0"/>
                <a:cs typeface="Arial" panose="020B0604020202020204" pitchFamily="34" charset="0"/>
              </a:rPr>
              <a:t>годовых. </a:t>
            </a:r>
            <a:endParaRPr lang="ru-RU" sz="2400" dirty="0" smtClean="0">
              <a:solidFill>
                <a:schemeClr val="tx1"/>
              </a:solidFill>
              <a:latin typeface="Arial" panose="020B0604020202020204" pitchFamily="34" charset="0"/>
              <a:cs typeface="Arial" panose="020B0604020202020204" pitchFamily="34" charset="0"/>
            </a:endParaRPr>
          </a:p>
          <a:p>
            <a:pPr algn="just"/>
            <a:endParaRPr lang="ru-RU" sz="2400" dirty="0">
              <a:solidFill>
                <a:schemeClr val="tx1"/>
              </a:solidFill>
              <a:latin typeface="Arial" panose="020B0604020202020204" pitchFamily="34" charset="0"/>
              <a:cs typeface="Arial" panose="020B0604020202020204" pitchFamily="34" charset="0"/>
            </a:endParaRPr>
          </a:p>
          <a:p>
            <a:pPr algn="ctr"/>
            <a:r>
              <a:rPr lang="ru-RU" sz="2400" dirty="0" smtClean="0">
                <a:solidFill>
                  <a:schemeClr val="tx1"/>
                </a:solidFill>
                <a:latin typeface="Arial" panose="020B0604020202020204" pitchFamily="34" charset="0"/>
                <a:cs typeface="Arial" panose="020B0604020202020204" pitchFamily="34" charset="0"/>
              </a:rPr>
              <a:t>Размер пеней, которые </a:t>
            </a:r>
            <a:r>
              <a:rPr lang="ru-RU" sz="2400" dirty="0">
                <a:solidFill>
                  <a:schemeClr val="tx1"/>
                </a:solidFill>
                <a:latin typeface="Arial" panose="020B0604020202020204" pitchFamily="34" charset="0"/>
                <a:cs typeface="Arial" panose="020B0604020202020204" pitchFamily="34" charset="0"/>
              </a:rPr>
              <a:t>взыскиваются с заказчика и поставщика (</a:t>
            </a:r>
            <a:r>
              <a:rPr lang="ru-RU" sz="2400" dirty="0" smtClean="0">
                <a:solidFill>
                  <a:schemeClr val="tx1"/>
                </a:solidFill>
                <a:latin typeface="Arial" panose="020B0604020202020204" pitchFamily="34" charset="0"/>
                <a:cs typeface="Arial" panose="020B0604020202020204" pitchFamily="34" charset="0"/>
              </a:rPr>
              <a:t>подрядчика</a:t>
            </a:r>
            <a:r>
              <a:rPr lang="ru-RU" sz="2400" dirty="0">
                <a:solidFill>
                  <a:schemeClr val="tx1"/>
                </a:solidFill>
                <a:latin typeface="Arial" panose="020B0604020202020204" pitchFamily="34" charset="0"/>
                <a:cs typeface="Arial" panose="020B0604020202020204" pitchFamily="34" charset="0"/>
              </a:rPr>
              <a:t>, исполнителя), зависит от ставки </a:t>
            </a:r>
            <a:r>
              <a:rPr lang="ru-RU" sz="2400" dirty="0" smtClean="0">
                <a:solidFill>
                  <a:schemeClr val="tx1"/>
                </a:solidFill>
                <a:latin typeface="Arial" panose="020B0604020202020204" pitchFamily="34" charset="0"/>
                <a:cs typeface="Arial" panose="020B0604020202020204" pitchFamily="34" charset="0"/>
              </a:rPr>
              <a:t>рефинансирования, приравненной </a:t>
            </a:r>
            <a:r>
              <a:rPr lang="ru-RU" sz="2400" dirty="0">
                <a:solidFill>
                  <a:schemeClr val="tx1"/>
                </a:solidFill>
                <a:latin typeface="Arial" panose="020B0604020202020204" pitchFamily="34" charset="0"/>
                <a:cs typeface="Arial" panose="020B0604020202020204" pitchFamily="34" charset="0"/>
              </a:rPr>
              <a:t>с </a:t>
            </a:r>
            <a:r>
              <a:rPr lang="ru-RU" sz="2400" dirty="0" smtClean="0">
                <a:solidFill>
                  <a:schemeClr val="tx1"/>
                </a:solidFill>
                <a:latin typeface="Arial" panose="020B0604020202020204" pitchFamily="34" charset="0"/>
                <a:cs typeface="Arial" panose="020B0604020202020204" pitchFamily="34" charset="0"/>
              </a:rPr>
              <a:t>01.01.2016 </a:t>
            </a:r>
          </a:p>
          <a:p>
            <a:pPr algn="ctr"/>
            <a:r>
              <a:rPr lang="ru-RU" sz="2400" dirty="0" smtClean="0">
                <a:solidFill>
                  <a:schemeClr val="tx1"/>
                </a:solidFill>
                <a:latin typeface="Arial" panose="020B0604020202020204" pitchFamily="34" charset="0"/>
                <a:cs typeface="Arial" panose="020B0604020202020204" pitchFamily="34" charset="0"/>
              </a:rPr>
              <a:t>к </a:t>
            </a:r>
            <a:r>
              <a:rPr lang="ru-RU" sz="2400" dirty="0">
                <a:solidFill>
                  <a:schemeClr val="tx1"/>
                </a:solidFill>
                <a:latin typeface="Arial" panose="020B0604020202020204" pitchFamily="34" charset="0"/>
                <a:cs typeface="Arial" panose="020B0604020202020204" pitchFamily="34" charset="0"/>
              </a:rPr>
              <a:t>ключевой ставке. </a:t>
            </a:r>
            <a:endParaRPr lang="ru-RU" sz="2400" dirty="0" smtClean="0">
              <a:solidFill>
                <a:schemeClr val="tx1"/>
              </a:solidFill>
              <a:latin typeface="Arial" panose="020B0604020202020204" pitchFamily="34" charset="0"/>
              <a:cs typeface="Arial" panose="020B0604020202020204" pitchFamily="34" charset="0"/>
            </a:endParaRPr>
          </a:p>
          <a:p>
            <a:pPr algn="ctr"/>
            <a:endParaRPr lang="ru-RU" sz="2400" dirty="0" smtClean="0">
              <a:solidFill>
                <a:schemeClr val="tx1"/>
              </a:solidFill>
              <a:latin typeface="Arial" panose="020B0604020202020204" pitchFamily="34" charset="0"/>
              <a:cs typeface="Arial" panose="020B0604020202020204" pitchFamily="34" charset="0"/>
            </a:endParaRPr>
          </a:p>
          <a:p>
            <a:pPr algn="ctr"/>
            <a:r>
              <a:rPr lang="ru-RU" sz="2400" dirty="0" smtClean="0">
                <a:solidFill>
                  <a:schemeClr val="tx1"/>
                </a:solidFill>
                <a:latin typeface="Arial" panose="020B0604020202020204" pitchFamily="34" charset="0"/>
                <a:cs typeface="Arial" panose="020B0604020202020204" pitchFamily="34" charset="0"/>
              </a:rPr>
              <a:t>Уменьшился </a:t>
            </a:r>
            <a:r>
              <a:rPr lang="ru-RU" sz="2400" dirty="0">
                <a:solidFill>
                  <a:schemeClr val="tx1"/>
                </a:solidFill>
                <a:latin typeface="Arial" panose="020B0604020202020204" pitchFamily="34" charset="0"/>
                <a:cs typeface="Arial" panose="020B0604020202020204" pitchFamily="34" charset="0"/>
              </a:rPr>
              <a:t>размер пеней за просрочку </a:t>
            </a:r>
            <a:r>
              <a:rPr lang="ru-RU" sz="2400" dirty="0" smtClean="0">
                <a:solidFill>
                  <a:schemeClr val="tx1"/>
                </a:solidFill>
                <a:latin typeface="Arial" panose="020B0604020202020204" pitchFamily="34" charset="0"/>
                <a:cs typeface="Arial" panose="020B0604020202020204" pitchFamily="34" charset="0"/>
              </a:rPr>
              <a:t>исполнения </a:t>
            </a:r>
            <a:r>
              <a:rPr lang="ru-RU" sz="2400" dirty="0">
                <a:solidFill>
                  <a:schemeClr val="tx1"/>
                </a:solidFill>
                <a:latin typeface="Arial" panose="020B0604020202020204" pitchFamily="34" charset="0"/>
                <a:cs typeface="Arial" panose="020B0604020202020204" pitchFamily="34" charset="0"/>
              </a:rPr>
              <a:t>контракта</a:t>
            </a:r>
            <a:r>
              <a:rPr lang="ru-RU" sz="2400" dirty="0" smtClean="0">
                <a:solidFill>
                  <a:schemeClr val="tx1"/>
                </a:solidFill>
                <a:latin typeface="Arial" panose="020B0604020202020204" pitchFamily="34" charset="0"/>
                <a:cs typeface="Arial" panose="020B0604020202020204" pitchFamily="34" charset="0"/>
              </a:rPr>
              <a:t>.</a:t>
            </a:r>
          </a:p>
          <a:p>
            <a:pPr algn="just"/>
            <a:endParaRPr lang="ru-RU" sz="2400" dirty="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82731"/>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979712" y="371600"/>
            <a:ext cx="6603466" cy="954107"/>
          </a:xfrm>
          <a:prstGeom prst="rect">
            <a:avLst/>
          </a:prstGeom>
          <a:noFill/>
        </p:spPr>
        <p:txBody>
          <a:bodyPr wrap="square" rtlCol="0">
            <a:spAutoFit/>
          </a:bodyPr>
          <a:lstStyle/>
          <a:p>
            <a:pPr algn="ctr"/>
            <a:r>
              <a:rPr lang="ru-RU" sz="2800" b="1" dirty="0">
                <a:latin typeface="Arial" panose="020B0604020202020204" pitchFamily="34" charset="0"/>
                <a:cs typeface="Arial" panose="020B0604020202020204" pitchFamily="34" charset="0"/>
              </a:rPr>
              <a:t>Снижена ключевая ставка Банка России </a:t>
            </a:r>
            <a:r>
              <a:rPr lang="ru-RU" sz="2800" b="1" dirty="0" smtClean="0">
                <a:latin typeface="Arial" panose="020B0604020202020204" pitchFamily="34" charset="0"/>
                <a:cs typeface="Arial" panose="020B0604020202020204" pitchFamily="34" charset="0"/>
              </a:rPr>
              <a:t>до </a:t>
            </a:r>
            <a:r>
              <a:rPr lang="ru-RU" sz="2800" b="1" dirty="0" smtClean="0">
                <a:latin typeface="Arial" panose="020B0604020202020204" pitchFamily="34" charset="0"/>
                <a:cs typeface="Arial" panose="020B0604020202020204" pitchFamily="34" charset="0"/>
              </a:rPr>
              <a:t>7,50%</a:t>
            </a:r>
            <a:endParaRPr lang="ru-RU" sz="28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201561" y="1441280"/>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3254657"/>
      </p:ext>
    </p:extLst>
  </p:cSld>
  <p:clrMapOvr>
    <a:masterClrMapping/>
  </p:clrMapOvr>
  <p:transition spd="slow">
    <p:push dir="u"/>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91417"/>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681411" y="90057"/>
            <a:ext cx="7194961" cy="1323439"/>
          </a:xfrm>
          <a:prstGeom prst="rect">
            <a:avLst/>
          </a:prstGeom>
          <a:noFill/>
        </p:spPr>
        <p:txBody>
          <a:bodyPr wrap="square" rtlCol="0">
            <a:spAutoFit/>
          </a:bodyPr>
          <a:lstStyle/>
          <a:p>
            <a:pPr algn="ctr"/>
            <a:r>
              <a:rPr lang="ru-RU" sz="2000" b="1" dirty="0" smtClean="0">
                <a:latin typeface="Arial" panose="020B0604020202020204" pitchFamily="34" charset="0"/>
                <a:cs typeface="Arial" panose="020B0604020202020204" pitchFamily="34" charset="0"/>
              </a:rPr>
              <a:t>Постановление </a:t>
            </a:r>
            <a:r>
              <a:rPr lang="ru-RU" sz="2000" b="1" dirty="0">
                <a:latin typeface="Arial" panose="020B0604020202020204" pitchFamily="34" charset="0"/>
                <a:cs typeface="Arial" panose="020B0604020202020204" pitchFamily="34" charset="0"/>
              </a:rPr>
              <a:t>Правительства РФ от </a:t>
            </a:r>
            <a:r>
              <a:rPr lang="ru-RU" sz="2000" b="1" dirty="0" smtClean="0">
                <a:latin typeface="Arial" panose="020B0604020202020204" pitchFamily="34" charset="0"/>
                <a:cs typeface="Arial" panose="020B0604020202020204" pitchFamily="34" charset="0"/>
              </a:rPr>
              <a:t>15.01.2018 № 11 «О </a:t>
            </a:r>
            <a:r>
              <a:rPr lang="ru-RU" sz="2000" b="1" dirty="0">
                <a:latin typeface="Arial" panose="020B0604020202020204" pitchFamily="34" charset="0"/>
                <a:cs typeface="Arial" panose="020B0604020202020204" pitchFamily="34" charset="0"/>
              </a:rPr>
              <a:t>внесении изменений в постановление </a:t>
            </a:r>
            <a:r>
              <a:rPr lang="ru-RU" sz="2000" b="1" dirty="0" smtClean="0">
                <a:latin typeface="Arial" panose="020B0604020202020204" pitchFamily="34" charset="0"/>
                <a:cs typeface="Arial" panose="020B0604020202020204" pitchFamily="34" charset="0"/>
              </a:rPr>
              <a:t>Правительства </a:t>
            </a:r>
            <a:r>
              <a:rPr lang="ru-RU" sz="2000" b="1" dirty="0">
                <a:latin typeface="Arial" panose="020B0604020202020204" pitchFamily="34" charset="0"/>
                <a:cs typeface="Arial" panose="020B0604020202020204" pitchFamily="34" charset="0"/>
              </a:rPr>
              <a:t>Российской Федерации </a:t>
            </a:r>
            <a:r>
              <a:rPr lang="ru-RU" sz="2000" b="1" dirty="0" smtClean="0">
                <a:latin typeface="Arial" panose="020B0604020202020204" pitchFamily="34" charset="0"/>
                <a:cs typeface="Arial" panose="020B0604020202020204" pitchFamily="34" charset="0"/>
              </a:rPr>
              <a:t/>
            </a:r>
            <a:br>
              <a:rPr lang="ru-RU" sz="2000" b="1" dirty="0" smtClean="0">
                <a:latin typeface="Arial" panose="020B0604020202020204" pitchFamily="34" charset="0"/>
                <a:cs typeface="Arial" panose="020B0604020202020204" pitchFamily="34" charset="0"/>
              </a:rPr>
            </a:br>
            <a:r>
              <a:rPr lang="ru-RU" sz="2000" b="1" dirty="0" smtClean="0">
                <a:latin typeface="Arial" panose="020B0604020202020204" pitchFamily="34" charset="0"/>
                <a:cs typeface="Arial" panose="020B0604020202020204" pitchFamily="34" charset="0"/>
              </a:rPr>
              <a:t>от </a:t>
            </a:r>
            <a:r>
              <a:rPr lang="ru-RU" sz="2000" b="1" dirty="0">
                <a:latin typeface="Arial" panose="020B0604020202020204" pitchFamily="34" charset="0"/>
                <a:cs typeface="Arial" panose="020B0604020202020204" pitchFamily="34" charset="0"/>
              </a:rPr>
              <a:t>8 ноября 2013 г. </a:t>
            </a:r>
            <a:r>
              <a:rPr lang="ru-RU" sz="2000" b="1" dirty="0" smtClean="0">
                <a:latin typeface="Arial" panose="020B0604020202020204" pitchFamily="34" charset="0"/>
                <a:cs typeface="Arial" panose="020B0604020202020204" pitchFamily="34" charset="0"/>
              </a:rPr>
              <a:t>№ 1005»</a:t>
            </a:r>
            <a:endParaRPr lang="ru-RU" sz="20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307421" y="145988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7" name="Прямоугольник 6"/>
          <p:cNvSpPr/>
          <p:nvPr/>
        </p:nvSpPr>
        <p:spPr>
          <a:xfrm>
            <a:off x="273322" y="1506273"/>
            <a:ext cx="8643745" cy="4801314"/>
          </a:xfrm>
          <a:prstGeom prst="rect">
            <a:avLst/>
          </a:prstGeom>
        </p:spPr>
        <p:txBody>
          <a:bodyPr wrap="square">
            <a:spAutoFit/>
          </a:bodyPr>
          <a:lstStyle/>
          <a:p>
            <a:pPr algn="ctr"/>
            <a:endParaRPr lang="ru-RU" sz="2400" dirty="0" smtClean="0">
              <a:latin typeface="Arial" panose="020B0604020202020204" pitchFamily="34" charset="0"/>
              <a:cs typeface="Arial" panose="020B0604020202020204" pitchFamily="34" charset="0"/>
            </a:endParaRPr>
          </a:p>
          <a:p>
            <a:pPr algn="ctr"/>
            <a:r>
              <a:rPr lang="ru-RU" sz="2400" dirty="0" smtClean="0">
                <a:latin typeface="Arial" panose="020B0604020202020204" pitchFamily="34" charset="0"/>
                <a:cs typeface="Arial" panose="020B0604020202020204" pitchFamily="34" charset="0"/>
              </a:rPr>
              <a:t>Постановление </a:t>
            </a:r>
            <a:r>
              <a:rPr lang="ru-RU" sz="2400" dirty="0">
                <a:latin typeface="Arial" panose="020B0604020202020204" pitchFamily="34" charset="0"/>
                <a:cs typeface="Arial" panose="020B0604020202020204" pitchFamily="34" charset="0"/>
              </a:rPr>
              <a:t>вступает в силу 18 марта 2018 </a:t>
            </a:r>
            <a:r>
              <a:rPr lang="ru-RU" sz="2400" dirty="0" smtClean="0">
                <a:latin typeface="Arial" panose="020B0604020202020204" pitchFamily="34" charset="0"/>
                <a:cs typeface="Arial" panose="020B0604020202020204" pitchFamily="34" charset="0"/>
              </a:rPr>
              <a:t>года</a:t>
            </a:r>
          </a:p>
          <a:p>
            <a:pPr algn="just"/>
            <a:endParaRPr lang="ru-RU" sz="2400" dirty="0">
              <a:latin typeface="Arial" panose="020B0604020202020204" pitchFamily="34" charset="0"/>
              <a:cs typeface="Arial" panose="020B0604020202020204" pitchFamily="34" charset="0"/>
            </a:endParaRPr>
          </a:p>
          <a:p>
            <a:pPr algn="just"/>
            <a:r>
              <a:rPr lang="ru-RU" sz="2400" dirty="0" smtClean="0">
                <a:latin typeface="Arial" panose="020B0604020202020204" pitchFamily="34" charset="0"/>
                <a:cs typeface="Arial" panose="020B0604020202020204" pitchFamily="34" charset="0"/>
              </a:rPr>
              <a:t>Изменен </a:t>
            </a:r>
            <a:r>
              <a:rPr lang="ru-RU" sz="2400" dirty="0">
                <a:latin typeface="Arial" panose="020B0604020202020204" pitchFamily="34" charset="0"/>
                <a:cs typeface="Arial" panose="020B0604020202020204" pitchFamily="34" charset="0"/>
              </a:rPr>
              <a:t>перечень документов, предъявляемых банку одновременно с требованием об осуществлении </a:t>
            </a:r>
            <a:r>
              <a:rPr lang="ru-RU" sz="2400" dirty="0" smtClean="0">
                <a:latin typeface="Arial" panose="020B0604020202020204" pitchFamily="34" charset="0"/>
                <a:cs typeface="Arial" panose="020B0604020202020204" pitchFamily="34" charset="0"/>
              </a:rPr>
              <a:t>уплаты денежной </a:t>
            </a:r>
            <a:r>
              <a:rPr lang="ru-RU" sz="2400" dirty="0">
                <a:latin typeface="Arial" panose="020B0604020202020204" pitchFamily="34" charset="0"/>
                <a:cs typeface="Arial" panose="020B0604020202020204" pitchFamily="34" charset="0"/>
              </a:rPr>
              <a:t>суммы по банковской гарантии</a:t>
            </a:r>
            <a:r>
              <a:rPr lang="ru-RU" sz="2200" dirty="0" smtClean="0">
                <a:latin typeface="Arial" panose="020B0604020202020204" pitchFamily="34" charset="0"/>
                <a:cs typeface="Arial" panose="020B0604020202020204" pitchFamily="34" charset="0"/>
              </a:rPr>
              <a:t>.</a:t>
            </a:r>
          </a:p>
          <a:p>
            <a:pPr algn="just"/>
            <a:endParaRPr lang="ru-RU" sz="2200" dirty="0">
              <a:latin typeface="Arial" panose="020B0604020202020204" pitchFamily="34" charset="0"/>
              <a:cs typeface="Arial" panose="020B0604020202020204" pitchFamily="34" charset="0"/>
            </a:endParaRPr>
          </a:p>
          <a:p>
            <a:pPr algn="just"/>
            <a:r>
              <a:rPr lang="ru-RU" sz="2400" dirty="0" smtClean="0">
                <a:latin typeface="Arial" panose="020B0604020202020204" pitchFamily="34" charset="0"/>
                <a:cs typeface="Arial" panose="020B0604020202020204" pitchFamily="34" charset="0"/>
              </a:rPr>
              <a:t>Предусмотрен </a:t>
            </a:r>
            <a:r>
              <a:rPr lang="ru-RU" sz="2400" dirty="0">
                <a:latin typeface="Arial" panose="020B0604020202020204" pitchFamily="34" charset="0"/>
                <a:cs typeface="Arial" panose="020B0604020202020204" pitchFamily="34" charset="0"/>
              </a:rPr>
              <a:t>механизм предъявления </a:t>
            </a:r>
            <a:r>
              <a:rPr lang="ru-RU" sz="2400" dirty="0" smtClean="0">
                <a:latin typeface="Arial" panose="020B0604020202020204" pitchFamily="34" charset="0"/>
                <a:cs typeface="Arial" panose="020B0604020202020204" pitchFamily="34" charset="0"/>
              </a:rPr>
              <a:t>требований </a:t>
            </a:r>
            <a:r>
              <a:rPr lang="ru-RU" sz="2400" dirty="0">
                <a:latin typeface="Arial" panose="020B0604020202020204" pitchFamily="34" charset="0"/>
                <a:cs typeface="Arial" panose="020B0604020202020204" pitchFamily="34" charset="0"/>
              </a:rPr>
              <a:t>об уплате денежной суммы по банковской </a:t>
            </a:r>
            <a:r>
              <a:rPr lang="ru-RU" sz="2400" dirty="0" smtClean="0">
                <a:latin typeface="Arial" panose="020B0604020202020204" pitchFamily="34" charset="0"/>
                <a:cs typeface="Arial" panose="020B0604020202020204" pitchFamily="34" charset="0"/>
              </a:rPr>
              <a:t>гарантии в </a:t>
            </a:r>
            <a:r>
              <a:rPr lang="ru-RU" sz="2400" dirty="0">
                <a:latin typeface="Arial" panose="020B0604020202020204" pitchFamily="34" charset="0"/>
                <a:cs typeface="Arial" panose="020B0604020202020204" pitchFamily="34" charset="0"/>
              </a:rPr>
              <a:t>случае частичного выполнения обязательств </a:t>
            </a:r>
            <a:r>
              <a:rPr lang="ru-RU" sz="2400" dirty="0" smtClean="0">
                <a:latin typeface="Arial" panose="020B0604020202020204" pitchFamily="34" charset="0"/>
                <a:cs typeface="Arial" panose="020B0604020202020204" pitchFamily="34" charset="0"/>
              </a:rPr>
              <a:t>поставщиком (подрядчиком, исполнителем</a:t>
            </a:r>
            <a:r>
              <a:rPr lang="ru-RU" sz="2400" dirty="0">
                <a:latin typeface="Arial" panose="020B0604020202020204" pitchFamily="34" charset="0"/>
                <a:cs typeface="Arial" panose="020B0604020202020204" pitchFamily="34" charset="0"/>
              </a:rPr>
              <a:t>), </a:t>
            </a:r>
            <a:r>
              <a:rPr lang="ru-RU" sz="2400" dirty="0" smtClean="0">
                <a:latin typeface="Arial" panose="020B0604020202020204" pitchFamily="34" charset="0"/>
                <a:cs typeface="Arial" panose="020B0604020202020204" pitchFamily="34" charset="0"/>
              </a:rPr>
              <a:t>предусмотренных контрактом.</a:t>
            </a:r>
            <a:endParaRPr lang="ru-RU" sz="2400" dirty="0">
              <a:latin typeface="Arial" panose="020B0604020202020204" pitchFamily="34" charset="0"/>
              <a:cs typeface="Arial" panose="020B0604020202020204" pitchFamily="34" charset="0"/>
            </a:endParaRPr>
          </a:p>
          <a:p>
            <a:pPr algn="just"/>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4222101"/>
      </p:ext>
    </p:extLst>
  </p:cSld>
  <p:clrMapOvr>
    <a:masterClrMapping/>
  </p:clrMapOvr>
  <p:transition spd="slow">
    <p:push dir="u"/>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91417"/>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07421" y="145988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818672" y="136445"/>
            <a:ext cx="7040677" cy="1323439"/>
          </a:xfrm>
          <a:prstGeom prst="rect">
            <a:avLst/>
          </a:prstGeom>
        </p:spPr>
        <p:txBody>
          <a:bodyPr wrap="square">
            <a:spAutoFit/>
          </a:bodyPr>
          <a:lstStyle/>
          <a:p>
            <a:pPr algn="ctr"/>
            <a:r>
              <a:rPr lang="ru-RU" sz="2000" b="1" dirty="0">
                <a:latin typeface="Arial" panose="020B0604020202020204" pitchFamily="34" charset="0"/>
                <a:cs typeface="Arial" panose="020B0604020202020204" pitchFamily="34" charset="0"/>
              </a:rPr>
              <a:t>Постановление Правительства РФ от 15.01.2018 </a:t>
            </a:r>
            <a:r>
              <a:rPr lang="ru-RU" sz="2000" b="1" dirty="0" smtClean="0">
                <a:latin typeface="Arial" panose="020B0604020202020204" pitchFamily="34" charset="0"/>
                <a:cs typeface="Arial" panose="020B0604020202020204" pitchFamily="34" charset="0"/>
              </a:rPr>
              <a:t>№ </a:t>
            </a:r>
            <a:r>
              <a:rPr lang="ru-RU" sz="2000" b="1" dirty="0">
                <a:latin typeface="Arial" panose="020B0604020202020204" pitchFamily="34" charset="0"/>
                <a:cs typeface="Arial" panose="020B0604020202020204" pitchFamily="34" charset="0"/>
              </a:rPr>
              <a:t>11 «О внесении изменений в постановление Правительства Российской Федерации </a:t>
            </a:r>
            <a:br>
              <a:rPr lang="ru-RU" sz="2000" b="1" dirty="0">
                <a:latin typeface="Arial" panose="020B0604020202020204" pitchFamily="34" charset="0"/>
                <a:cs typeface="Arial" panose="020B0604020202020204" pitchFamily="34" charset="0"/>
              </a:rPr>
            </a:br>
            <a:r>
              <a:rPr lang="ru-RU" sz="2000" b="1" dirty="0">
                <a:latin typeface="Arial" panose="020B0604020202020204" pitchFamily="34" charset="0"/>
                <a:cs typeface="Arial" panose="020B0604020202020204" pitchFamily="34" charset="0"/>
              </a:rPr>
              <a:t>от 8 ноября 2013 г. № 1005»</a:t>
            </a:r>
            <a:endParaRPr lang="ru-RU" sz="2000" b="1" dirty="0">
              <a:latin typeface="Arial" panose="020B0604020202020204" pitchFamily="34" charset="0"/>
              <a:cs typeface="Arial" panose="020B0604020202020204" pitchFamily="34" charset="0"/>
            </a:endParaRPr>
          </a:p>
        </p:txBody>
      </p:sp>
      <p:sp>
        <p:nvSpPr>
          <p:cNvPr id="8" name="Прямоугольник 7"/>
          <p:cNvSpPr/>
          <p:nvPr/>
        </p:nvSpPr>
        <p:spPr>
          <a:xfrm>
            <a:off x="273322" y="1506273"/>
            <a:ext cx="8643745" cy="4832092"/>
          </a:xfrm>
          <a:prstGeom prst="rect">
            <a:avLst/>
          </a:prstGeom>
        </p:spPr>
        <p:txBody>
          <a:bodyPr wrap="square">
            <a:spAutoFit/>
          </a:bodyPr>
          <a:lstStyle/>
          <a:p>
            <a:pPr algn="just"/>
            <a:r>
              <a:rPr lang="ru-RU" sz="2400" dirty="0" smtClean="0">
                <a:latin typeface="Arial" panose="020B0604020202020204" pitchFamily="34" charset="0"/>
                <a:cs typeface="Arial" panose="020B0604020202020204" pitchFamily="34" charset="0"/>
              </a:rPr>
              <a:t>Разграничены </a:t>
            </a:r>
            <a:r>
              <a:rPr lang="ru-RU" sz="2400" dirty="0">
                <a:latin typeface="Arial" panose="020B0604020202020204" pitchFamily="34" charset="0"/>
                <a:cs typeface="Arial" panose="020B0604020202020204" pitchFamily="34" charset="0"/>
              </a:rPr>
              <a:t>правила, предусмотренные для гарантий, предоставленных в качестве обеспечения заявки и исполнения контракта</a:t>
            </a:r>
            <a:r>
              <a:rPr lang="ru-RU" sz="2400" dirty="0" smtClean="0">
                <a:latin typeface="Arial" panose="020B0604020202020204" pitchFamily="34" charset="0"/>
                <a:cs typeface="Arial" panose="020B0604020202020204" pitchFamily="34" charset="0"/>
              </a:rPr>
              <a:t>.</a:t>
            </a:r>
          </a:p>
          <a:p>
            <a:pPr algn="just"/>
            <a:endParaRPr lang="ru-RU" sz="2400" dirty="0">
              <a:latin typeface="Arial" panose="020B0604020202020204" pitchFamily="34" charset="0"/>
              <a:cs typeface="Arial" panose="020B0604020202020204" pitchFamily="34" charset="0"/>
            </a:endParaRPr>
          </a:p>
          <a:p>
            <a:pPr algn="just"/>
            <a:r>
              <a:rPr lang="ru-RU" sz="2400" dirty="0">
                <a:latin typeface="Arial" panose="020B0604020202020204" pitchFamily="34" charset="0"/>
                <a:cs typeface="Arial" panose="020B0604020202020204" pitchFamily="34" charset="0"/>
              </a:rPr>
              <a:t>Так, в гарантии исполнения контракта обязательно закрепляется право заказчика представлять требование об уплате денежной суммы по гарантии при ненадлежащем выполнении или невыполнении поставщиком (подрядчиком, исполнителем) обеспеченных ею обязательств, а в гарантии заявки - право заказчика представлять такое требование в случаях, установленных </a:t>
            </a:r>
            <a:r>
              <a:rPr lang="ru-RU" sz="2400" dirty="0" smtClean="0">
                <a:latin typeface="Arial" panose="020B0604020202020204" pitchFamily="34" charset="0"/>
                <a:cs typeface="Arial" panose="020B0604020202020204" pitchFamily="34" charset="0"/>
              </a:rPr>
              <a:t>Законом о контрактной системе.</a:t>
            </a:r>
            <a:endParaRPr lang="ru-RU" sz="2400" dirty="0">
              <a:latin typeface="Arial" panose="020B0604020202020204" pitchFamily="34" charset="0"/>
              <a:cs typeface="Arial" panose="020B0604020202020204" pitchFamily="34" charset="0"/>
            </a:endParaRPr>
          </a:p>
          <a:p>
            <a:pPr algn="just"/>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86648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91417"/>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07421" y="1459884"/>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895879" y="136445"/>
            <a:ext cx="6968669" cy="1323439"/>
          </a:xfrm>
          <a:prstGeom prst="rect">
            <a:avLst/>
          </a:prstGeom>
        </p:spPr>
        <p:txBody>
          <a:bodyPr wrap="square">
            <a:spAutoFit/>
          </a:bodyPr>
          <a:lstStyle/>
          <a:p>
            <a:pPr algn="ctr"/>
            <a:r>
              <a:rPr lang="ru-RU" sz="2000" b="1" dirty="0">
                <a:latin typeface="Arial" panose="020B0604020202020204" pitchFamily="34" charset="0"/>
                <a:cs typeface="Arial" panose="020B0604020202020204" pitchFamily="34" charset="0"/>
              </a:rPr>
              <a:t>Постановление Правительства РФ от 15.01.2018 </a:t>
            </a:r>
            <a:r>
              <a:rPr lang="ru-RU" sz="2000" b="1" dirty="0" smtClean="0">
                <a:latin typeface="Arial" panose="020B0604020202020204" pitchFamily="34" charset="0"/>
                <a:cs typeface="Arial" panose="020B0604020202020204" pitchFamily="34" charset="0"/>
              </a:rPr>
              <a:t>№ </a:t>
            </a:r>
            <a:r>
              <a:rPr lang="ru-RU" sz="2000" b="1" dirty="0">
                <a:latin typeface="Arial" panose="020B0604020202020204" pitchFamily="34" charset="0"/>
                <a:cs typeface="Arial" panose="020B0604020202020204" pitchFamily="34" charset="0"/>
              </a:rPr>
              <a:t>11 «О внесении изменений в постановление Правительства Российской Федерации </a:t>
            </a:r>
            <a:br>
              <a:rPr lang="ru-RU" sz="2000" b="1" dirty="0">
                <a:latin typeface="Arial" panose="020B0604020202020204" pitchFamily="34" charset="0"/>
                <a:cs typeface="Arial" panose="020B0604020202020204" pitchFamily="34" charset="0"/>
              </a:rPr>
            </a:br>
            <a:r>
              <a:rPr lang="ru-RU" sz="2000" b="1" dirty="0">
                <a:latin typeface="Arial" panose="020B0604020202020204" pitchFamily="34" charset="0"/>
                <a:cs typeface="Arial" panose="020B0604020202020204" pitchFamily="34" charset="0"/>
              </a:rPr>
              <a:t>от 8 ноября 2013 г. № 1005»</a:t>
            </a:r>
            <a:endParaRPr lang="ru-RU" sz="2000" b="1" dirty="0">
              <a:latin typeface="Arial" panose="020B0604020202020204" pitchFamily="34" charset="0"/>
              <a:cs typeface="Arial" panose="020B0604020202020204" pitchFamily="34" charset="0"/>
            </a:endParaRPr>
          </a:p>
        </p:txBody>
      </p:sp>
      <p:sp>
        <p:nvSpPr>
          <p:cNvPr id="7" name="Прямоугольник 6"/>
          <p:cNvSpPr/>
          <p:nvPr/>
        </p:nvSpPr>
        <p:spPr>
          <a:xfrm>
            <a:off x="273322" y="1506273"/>
            <a:ext cx="8643745" cy="5262979"/>
          </a:xfrm>
          <a:prstGeom prst="rect">
            <a:avLst/>
          </a:prstGeom>
        </p:spPr>
        <p:txBody>
          <a:bodyPr wrap="square">
            <a:spAutoFit/>
          </a:bodyPr>
          <a:lstStyle/>
          <a:p>
            <a:pPr algn="just"/>
            <a:r>
              <a:rPr lang="ru-RU" sz="2400" dirty="0" smtClean="0">
                <a:latin typeface="Arial" panose="020B0604020202020204" pitchFamily="34" charset="0"/>
                <a:cs typeface="Arial" panose="020B0604020202020204" pitchFamily="34" charset="0"/>
              </a:rPr>
              <a:t>Разделен </a:t>
            </a:r>
            <a:r>
              <a:rPr lang="ru-RU" sz="2400" dirty="0">
                <a:latin typeface="Arial" panose="020B0604020202020204" pitchFamily="34" charset="0"/>
                <a:cs typeface="Arial" panose="020B0604020202020204" pitchFamily="34" charset="0"/>
              </a:rPr>
              <a:t>и перечень документов, которые заказчик представляет банку одновременно с требованием об уплате денежной суммы. </a:t>
            </a:r>
            <a:endParaRPr lang="ru-RU" sz="2400" dirty="0" smtClean="0">
              <a:latin typeface="Arial" panose="020B0604020202020204" pitchFamily="34" charset="0"/>
              <a:cs typeface="Arial" panose="020B0604020202020204" pitchFamily="34" charset="0"/>
            </a:endParaRPr>
          </a:p>
          <a:p>
            <a:pPr algn="just"/>
            <a:endParaRPr lang="ru-RU" sz="2400" dirty="0">
              <a:latin typeface="Arial" panose="020B0604020202020204" pitchFamily="34" charset="0"/>
              <a:cs typeface="Arial" panose="020B0604020202020204" pitchFamily="34" charset="0"/>
            </a:endParaRPr>
          </a:p>
          <a:p>
            <a:pPr algn="just"/>
            <a:r>
              <a:rPr lang="ru-RU" sz="2400" dirty="0" smtClean="0">
                <a:latin typeface="Arial" panose="020B0604020202020204" pitchFamily="34" charset="0"/>
                <a:cs typeface="Arial" panose="020B0604020202020204" pitchFamily="34" charset="0"/>
              </a:rPr>
              <a:t>Предусмотренный </a:t>
            </a:r>
            <a:r>
              <a:rPr lang="ru-RU" sz="2400" dirty="0">
                <a:latin typeface="Arial" panose="020B0604020202020204" pitchFamily="34" charset="0"/>
                <a:cs typeface="Arial" panose="020B0604020202020204" pitchFamily="34" charset="0"/>
              </a:rPr>
              <a:t>ранее список документов надо направлять одновременно с требованием по гарантии исполнения контракта. </a:t>
            </a:r>
            <a:endParaRPr lang="ru-RU" sz="2400" dirty="0" smtClean="0">
              <a:latin typeface="Arial" panose="020B0604020202020204" pitchFamily="34" charset="0"/>
              <a:cs typeface="Arial" panose="020B0604020202020204" pitchFamily="34" charset="0"/>
            </a:endParaRPr>
          </a:p>
          <a:p>
            <a:pPr algn="just"/>
            <a:endParaRPr lang="ru-RU" sz="2400" dirty="0">
              <a:latin typeface="Arial" panose="020B0604020202020204" pitchFamily="34" charset="0"/>
              <a:cs typeface="Arial" panose="020B0604020202020204" pitchFamily="34" charset="0"/>
            </a:endParaRPr>
          </a:p>
          <a:p>
            <a:pPr algn="just"/>
            <a:r>
              <a:rPr lang="ru-RU" sz="2400" dirty="0" smtClean="0">
                <a:latin typeface="Arial" panose="020B0604020202020204" pitchFamily="34" charset="0"/>
                <a:cs typeface="Arial" panose="020B0604020202020204" pitchFamily="34" charset="0"/>
              </a:rPr>
              <a:t>Если </a:t>
            </a:r>
            <a:r>
              <a:rPr lang="ru-RU" sz="2400" dirty="0">
                <a:latin typeface="Arial" panose="020B0604020202020204" pitchFamily="34" charset="0"/>
                <a:cs typeface="Arial" panose="020B0604020202020204" pitchFamily="34" charset="0"/>
              </a:rPr>
              <a:t>речь идет о гарантии заявки, то понадобится только документ, подтверждающий полномочия лица, подписавшего требование по банковской гарантии (доверенность) (если требование подписано лицом, не указанным в ЕГРЮЛ как лицо, имеющее право без доверенности действовать от имени бенефициара</a:t>
            </a:r>
            <a:r>
              <a:rPr lang="ru-RU" sz="2400" dirty="0" smtClean="0">
                <a:latin typeface="Arial" panose="020B0604020202020204" pitchFamily="34" charset="0"/>
                <a:cs typeface="Arial" panose="020B0604020202020204" pitchFamily="34" charset="0"/>
              </a:rPr>
              <a:t>).</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5162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1619672" y="124113"/>
            <a:ext cx="7272808" cy="1169551"/>
          </a:xfrm>
          <a:prstGeom prst="rect">
            <a:avLst/>
          </a:prstGeom>
        </p:spPr>
        <p:txBody>
          <a:bodyPr wrap="square">
            <a:spAutoFit/>
          </a:bodyPr>
          <a:lstStyle/>
          <a:p>
            <a:pPr algn="ctr"/>
            <a:r>
              <a:rPr lang="ru-RU" sz="1400" b="1" dirty="0">
                <a:latin typeface="Arial" panose="020B0604020202020204" pitchFamily="34" charset="0"/>
                <a:cs typeface="Arial" panose="020B0604020202020204" pitchFamily="34" charset="0"/>
              </a:rPr>
              <a:t>Федеральный закон от 29.12.2017 № </a:t>
            </a:r>
            <a:r>
              <a:rPr lang="ru-RU" sz="1400" b="1" dirty="0" smtClean="0">
                <a:latin typeface="Arial" panose="020B0604020202020204" pitchFamily="34" charset="0"/>
                <a:cs typeface="Arial" panose="020B0604020202020204" pitchFamily="34" charset="0"/>
              </a:rPr>
              <a:t>475-ФЗ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a:t>
            </a:r>
            <a:r>
              <a:rPr lang="ru-RU" sz="1400" b="1" dirty="0">
                <a:latin typeface="Arial" panose="020B0604020202020204" pitchFamily="34" charset="0"/>
                <a:cs typeface="Arial" panose="020B0604020202020204" pitchFamily="34" charset="0"/>
              </a:rPr>
              <a:t>» </a:t>
            </a:r>
            <a:endParaRPr lang="ru-RU" sz="1400" b="1" dirty="0" smtClean="0">
              <a:latin typeface="Arial" panose="020B0604020202020204" pitchFamily="34" charset="0"/>
              <a:cs typeface="Arial" panose="020B0604020202020204" pitchFamily="34" charset="0"/>
            </a:endParaRPr>
          </a:p>
          <a:p>
            <a:pPr algn="ctr"/>
            <a:r>
              <a:rPr lang="ru-RU" sz="1400" b="1" dirty="0" smtClean="0">
                <a:latin typeface="Arial" panose="020B0604020202020204" pitchFamily="34" charset="0"/>
                <a:cs typeface="Arial" panose="020B0604020202020204" pitchFamily="34" charset="0"/>
              </a:rPr>
              <a:t>и </a:t>
            </a:r>
            <a:r>
              <a:rPr lang="ru-RU" sz="1400" b="1" dirty="0">
                <a:latin typeface="Arial" panose="020B0604020202020204" pitchFamily="34" charset="0"/>
                <a:cs typeface="Arial" panose="020B0604020202020204" pitchFamily="34" charset="0"/>
              </a:rPr>
              <a:t>статью 18 Федерального закона </a:t>
            </a:r>
            <a:r>
              <a:rPr lang="ru-RU" sz="1400" b="1" dirty="0" smtClean="0">
                <a:latin typeface="Arial" panose="020B0604020202020204" pitchFamily="34" charset="0"/>
                <a:cs typeface="Arial" panose="020B0604020202020204" pitchFamily="34" charset="0"/>
              </a:rPr>
              <a:t>«О </a:t>
            </a:r>
            <a:r>
              <a:rPr lang="ru-RU" sz="1400" b="1" dirty="0">
                <a:latin typeface="Arial" panose="020B0604020202020204" pitchFamily="34" charset="0"/>
                <a:cs typeface="Arial" panose="020B0604020202020204" pitchFamily="34" charset="0"/>
              </a:rPr>
              <a:t>внесении изменений в </a:t>
            </a:r>
            <a:endParaRPr lang="ru-RU" sz="1400" b="1" dirty="0" smtClean="0">
              <a:latin typeface="Arial" panose="020B0604020202020204" pitchFamily="34" charset="0"/>
              <a:cs typeface="Arial" panose="020B0604020202020204" pitchFamily="34" charset="0"/>
            </a:endParaRPr>
          </a:p>
          <a:p>
            <a:pPr algn="ctr"/>
            <a:r>
              <a:rPr lang="ru-RU" sz="1400" b="1" dirty="0" smtClean="0">
                <a:latin typeface="Arial" panose="020B0604020202020204" pitchFamily="34" charset="0"/>
                <a:cs typeface="Arial" panose="020B0604020202020204" pitchFamily="34" charset="0"/>
              </a:rPr>
              <a:t>отдельные законодательные </a:t>
            </a:r>
            <a:r>
              <a:rPr lang="ru-RU" sz="1400" b="1" dirty="0">
                <a:latin typeface="Arial" panose="020B0604020202020204" pitchFamily="34" charset="0"/>
                <a:cs typeface="Arial" panose="020B0604020202020204" pitchFamily="34" charset="0"/>
              </a:rPr>
              <a:t>акты Российской </a:t>
            </a:r>
            <a:r>
              <a:rPr lang="ru-RU" sz="1400" b="1" dirty="0" smtClean="0">
                <a:latin typeface="Arial" panose="020B0604020202020204" pitchFamily="34" charset="0"/>
                <a:cs typeface="Arial" panose="020B0604020202020204" pitchFamily="34" charset="0"/>
              </a:rPr>
              <a:t>Федерации»</a:t>
            </a:r>
            <a:endParaRPr lang="ru-RU" sz="1400" dirty="0">
              <a:latin typeface="Arial" panose="020B0604020202020204" pitchFamily="34" charset="0"/>
              <a:cs typeface="Arial" panose="020B0604020202020204" pitchFamily="34" charset="0"/>
            </a:endParaRPr>
          </a:p>
        </p:txBody>
      </p:sp>
      <p:cxnSp>
        <p:nvCxnSpPr>
          <p:cNvPr id="6" name="Прямая соединительная линия 5"/>
          <p:cNvCxnSpPr/>
          <p:nvPr/>
        </p:nvCxnSpPr>
        <p:spPr>
          <a:xfrm>
            <a:off x="395536" y="1293597"/>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7" name="Прямоугольник 6"/>
          <p:cNvSpPr/>
          <p:nvPr/>
        </p:nvSpPr>
        <p:spPr>
          <a:xfrm>
            <a:off x="251519" y="1485177"/>
            <a:ext cx="8712969" cy="5170646"/>
          </a:xfrm>
          <a:prstGeom prst="rect">
            <a:avLst/>
          </a:prstGeom>
        </p:spPr>
        <p:txBody>
          <a:bodyPr wrap="square">
            <a:spAutoFit/>
          </a:bodyPr>
          <a:lstStyle/>
          <a:p>
            <a:pPr algn="just"/>
            <a:r>
              <a:rPr lang="ru-RU" sz="2200" dirty="0" smtClean="0">
                <a:latin typeface="Arial" panose="020B0604020202020204" pitchFamily="34" charset="0"/>
                <a:cs typeface="Arial" panose="020B0604020202020204" pitchFamily="34" charset="0"/>
              </a:rPr>
              <a:t>- осуществление </a:t>
            </a:r>
            <a:r>
              <a:rPr lang="ru-RU" sz="2200" dirty="0">
                <a:latin typeface="Arial" panose="020B0604020202020204" pitchFamily="34" charset="0"/>
                <a:cs typeface="Arial" panose="020B0604020202020204" pitchFamily="34" charset="0"/>
              </a:rPr>
              <a:t>закупки работ по модернизации федеральных государственных информационных систем для информационно-правового обеспечения деятельности палат Федерального Собрания РФ и услуг по сопровождению таких систем </a:t>
            </a:r>
            <a:r>
              <a:rPr lang="ru-RU" sz="2200" dirty="0" smtClean="0">
                <a:latin typeface="Arial" panose="020B0604020202020204" pitchFamily="34" charset="0"/>
                <a:cs typeface="Arial" panose="020B0604020202020204" pitchFamily="34" charset="0"/>
              </a:rPr>
              <a:t>(</a:t>
            </a:r>
            <a:r>
              <a:rPr lang="ru-RU" sz="2200" dirty="0">
                <a:latin typeface="Arial" panose="020B0604020202020204" pitchFamily="34" charset="0"/>
                <a:cs typeface="Arial" panose="020B0604020202020204" pitchFamily="34" charset="0"/>
              </a:rPr>
              <a:t>п. 54 ч. 1 ст. 93 Закона о контрактной системе)</a:t>
            </a:r>
          </a:p>
          <a:p>
            <a:pPr algn="just"/>
            <a:endParaRPr lang="ru-RU" sz="2200" dirty="0" smtClean="0">
              <a:latin typeface="Arial" panose="020B0604020202020204" pitchFamily="34" charset="0"/>
              <a:cs typeface="Arial" panose="020B0604020202020204" pitchFamily="34" charset="0"/>
            </a:endParaRPr>
          </a:p>
          <a:p>
            <a:pPr algn="just"/>
            <a:r>
              <a:rPr lang="ru-RU" sz="2200" dirty="0" smtClean="0">
                <a:latin typeface="Arial" panose="020B0604020202020204" pitchFamily="34" charset="0"/>
                <a:cs typeface="Arial" panose="020B0604020202020204" pitchFamily="34" charset="0"/>
              </a:rPr>
              <a:t>Внесен </a:t>
            </a:r>
            <a:r>
              <a:rPr lang="ru-RU" sz="2200" dirty="0">
                <a:latin typeface="Arial" panose="020B0604020202020204" pitchFamily="34" charset="0"/>
                <a:cs typeface="Arial" panose="020B0604020202020204" pitchFamily="34" charset="0"/>
              </a:rPr>
              <a:t>ряд иных уточнений в связи с введением данных норм </a:t>
            </a:r>
            <a:r>
              <a:rPr lang="ru-RU" sz="2200" dirty="0" smtClean="0">
                <a:latin typeface="Arial" panose="020B0604020202020204" pitchFamily="34" charset="0"/>
                <a:cs typeface="Arial" panose="020B0604020202020204" pitchFamily="34" charset="0"/>
              </a:rPr>
              <a:t/>
            </a:r>
            <a:br>
              <a:rPr lang="ru-RU" sz="2200" dirty="0" smtClean="0">
                <a:latin typeface="Arial" panose="020B0604020202020204" pitchFamily="34" charset="0"/>
                <a:cs typeface="Arial" panose="020B0604020202020204" pitchFamily="34" charset="0"/>
              </a:rPr>
            </a:br>
            <a:r>
              <a:rPr lang="ru-RU" sz="2200" dirty="0" smtClean="0">
                <a:latin typeface="Arial" panose="020B0604020202020204" pitchFamily="34" charset="0"/>
                <a:cs typeface="Arial" panose="020B0604020202020204" pitchFamily="34" charset="0"/>
              </a:rPr>
              <a:t>(ч</a:t>
            </a:r>
            <a:r>
              <a:rPr lang="ru-RU" sz="2200" dirty="0">
                <a:latin typeface="Arial" panose="020B0604020202020204" pitchFamily="34" charset="0"/>
                <a:cs typeface="Arial" panose="020B0604020202020204" pitchFamily="34" charset="0"/>
              </a:rPr>
              <a:t>. </a:t>
            </a:r>
            <a:r>
              <a:rPr lang="ru-RU" sz="2200" dirty="0" smtClean="0">
                <a:latin typeface="Arial" panose="020B0604020202020204" pitchFamily="34" charset="0"/>
                <a:cs typeface="Arial" panose="020B0604020202020204" pitchFamily="34" charset="0"/>
              </a:rPr>
              <a:t>15 </a:t>
            </a:r>
            <a:r>
              <a:rPr lang="ru-RU" sz="2200" dirty="0">
                <a:latin typeface="Arial" panose="020B0604020202020204" pitchFamily="34" charset="0"/>
                <a:cs typeface="Arial" panose="020B0604020202020204" pitchFamily="34" charset="0"/>
              </a:rPr>
              <a:t>ст. </a:t>
            </a:r>
            <a:r>
              <a:rPr lang="ru-RU" sz="2200" dirty="0" smtClean="0">
                <a:latin typeface="Arial" panose="020B0604020202020204" pitchFamily="34" charset="0"/>
                <a:cs typeface="Arial" panose="020B0604020202020204" pitchFamily="34" charset="0"/>
              </a:rPr>
              <a:t>34 </a:t>
            </a:r>
            <a:r>
              <a:rPr lang="ru-RU" sz="2200" dirty="0">
                <a:latin typeface="Arial" panose="020B0604020202020204" pitchFamily="34" charset="0"/>
                <a:cs typeface="Arial" panose="020B0604020202020204" pitchFamily="34" charset="0"/>
              </a:rPr>
              <a:t>Закона о контрактной </a:t>
            </a:r>
            <a:r>
              <a:rPr lang="ru-RU" sz="2200" dirty="0" smtClean="0">
                <a:latin typeface="Arial" panose="020B0604020202020204" pitchFamily="34" charset="0"/>
                <a:cs typeface="Arial" panose="020B0604020202020204" pitchFamily="34" charset="0"/>
              </a:rPr>
              <a:t>системе, ч</a:t>
            </a:r>
            <a:r>
              <a:rPr lang="ru-RU" sz="2200" dirty="0">
                <a:latin typeface="Arial" panose="020B0604020202020204" pitchFamily="34" charset="0"/>
                <a:cs typeface="Arial" panose="020B0604020202020204" pitchFamily="34" charset="0"/>
              </a:rPr>
              <a:t>. </a:t>
            </a:r>
            <a:r>
              <a:rPr lang="ru-RU" sz="2200" dirty="0" smtClean="0">
                <a:latin typeface="Arial" panose="020B0604020202020204" pitchFamily="34" charset="0"/>
                <a:cs typeface="Arial" panose="020B0604020202020204" pitchFamily="34" charset="0"/>
              </a:rPr>
              <a:t>3 </a:t>
            </a:r>
            <a:r>
              <a:rPr lang="ru-RU" sz="2200" dirty="0">
                <a:latin typeface="Arial" panose="020B0604020202020204" pitchFamily="34" charset="0"/>
                <a:cs typeface="Arial" panose="020B0604020202020204" pitchFamily="34" charset="0"/>
              </a:rPr>
              <a:t>ст. 93 Закона о контрактной </a:t>
            </a:r>
            <a:r>
              <a:rPr lang="ru-RU" sz="2200" dirty="0" smtClean="0">
                <a:latin typeface="Arial" panose="020B0604020202020204" pitchFamily="34" charset="0"/>
                <a:cs typeface="Arial" panose="020B0604020202020204" pitchFamily="34" charset="0"/>
              </a:rPr>
              <a:t>системе, п.1 ч.4 ст. 94 </a:t>
            </a:r>
            <a:r>
              <a:rPr lang="ru-RU" sz="2200" dirty="0">
                <a:latin typeface="Arial" panose="020B0604020202020204" pitchFamily="34" charset="0"/>
                <a:cs typeface="Arial" panose="020B0604020202020204" pitchFamily="34" charset="0"/>
              </a:rPr>
              <a:t>Закона о контрактной системе</a:t>
            </a:r>
            <a:r>
              <a:rPr lang="ru-RU" sz="2200" dirty="0" smtClean="0">
                <a:latin typeface="Arial" panose="020B0604020202020204" pitchFamily="34" charset="0"/>
                <a:cs typeface="Arial" panose="020B0604020202020204" pitchFamily="34" charset="0"/>
              </a:rPr>
              <a:t>).</a:t>
            </a:r>
          </a:p>
          <a:p>
            <a:pPr algn="just"/>
            <a:endParaRPr lang="ru-RU" sz="2200" dirty="0">
              <a:latin typeface="Arial" panose="020B0604020202020204" pitchFamily="34" charset="0"/>
              <a:cs typeface="Arial" panose="020B0604020202020204" pitchFamily="34" charset="0"/>
            </a:endParaRPr>
          </a:p>
          <a:p>
            <a:pPr algn="just"/>
            <a:r>
              <a:rPr lang="ru-RU" sz="2200" dirty="0" smtClean="0">
                <a:latin typeface="Arial" panose="020B0604020202020204" pitchFamily="34" charset="0"/>
                <a:cs typeface="Arial" panose="020B0604020202020204" pitchFamily="34" charset="0"/>
              </a:rPr>
              <a:t>Исключен </a:t>
            </a:r>
            <a:r>
              <a:rPr lang="ru-RU" sz="2200" dirty="0">
                <a:latin typeface="Arial" panose="020B0604020202020204" pitchFamily="34" charset="0"/>
                <a:cs typeface="Arial" panose="020B0604020202020204" pitchFamily="34" charset="0"/>
              </a:rPr>
              <a:t>ряд переходных положений в части размещения </a:t>
            </a:r>
            <a:r>
              <a:rPr lang="ru-RU" sz="2200" dirty="0" smtClean="0">
                <a:latin typeface="Arial" panose="020B0604020202020204" pitchFamily="34" charset="0"/>
                <a:cs typeface="Arial" panose="020B0604020202020204" pitchFamily="34" charset="0"/>
              </a:rPr>
              <a:t/>
            </a:r>
            <a:br>
              <a:rPr lang="ru-RU" sz="2200" dirty="0" smtClean="0">
                <a:latin typeface="Arial" panose="020B0604020202020204" pitchFamily="34" charset="0"/>
                <a:cs typeface="Arial" panose="020B0604020202020204" pitchFamily="34" charset="0"/>
              </a:rPr>
            </a:br>
            <a:r>
              <a:rPr lang="ru-RU" sz="2200" dirty="0" smtClean="0">
                <a:latin typeface="Arial" panose="020B0604020202020204" pitchFamily="34" charset="0"/>
                <a:cs typeface="Arial" panose="020B0604020202020204" pitchFamily="34" charset="0"/>
              </a:rPr>
              <a:t>планов-графиков закупок заказчиками, уполномоченными органами, уполномоченными учреждениями </a:t>
            </a:r>
            <a:r>
              <a:rPr lang="ru-RU" sz="2200" dirty="0">
                <a:latin typeface="Arial" panose="020B0604020202020204" pitchFamily="34" charset="0"/>
                <a:cs typeface="Arial" panose="020B0604020202020204" pitchFamily="34" charset="0"/>
              </a:rPr>
              <a:t>Республики Крым и </a:t>
            </a:r>
            <a:r>
              <a:rPr lang="ru-RU" sz="2200" dirty="0" smtClean="0">
                <a:latin typeface="Arial" panose="020B0604020202020204" pitchFamily="34" charset="0"/>
                <a:cs typeface="Arial" panose="020B0604020202020204" pitchFamily="34" charset="0"/>
              </a:rPr>
              <a:t>городов </a:t>
            </a:r>
            <a:r>
              <a:rPr lang="ru-RU" sz="2200" dirty="0">
                <a:latin typeface="Arial" panose="020B0604020202020204" pitchFamily="34" charset="0"/>
                <a:cs typeface="Arial" panose="020B0604020202020204" pitchFamily="34" charset="0"/>
              </a:rPr>
              <a:t>федерального значения </a:t>
            </a:r>
            <a:r>
              <a:rPr lang="ru-RU" sz="2200" dirty="0" smtClean="0">
                <a:latin typeface="Arial" panose="020B0604020202020204" pitchFamily="34" charset="0"/>
                <a:cs typeface="Arial" panose="020B0604020202020204" pitchFamily="34" charset="0"/>
              </a:rPr>
              <a:t>Севастополя.</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98544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1520" y="499770"/>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07420" y="1927451"/>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200402" y="1927451"/>
            <a:ext cx="8643745" cy="4862870"/>
          </a:xfrm>
          <a:prstGeom prst="rect">
            <a:avLst/>
          </a:prstGeom>
        </p:spPr>
        <p:txBody>
          <a:bodyPr wrap="square">
            <a:spAutoFit/>
          </a:bodyPr>
          <a:lstStyle/>
          <a:p>
            <a:pPr algn="just"/>
            <a:r>
              <a:rPr lang="ru-RU" sz="2200" dirty="0" smtClean="0">
                <a:latin typeface="Arial" panose="020B0604020202020204" pitchFamily="34" charset="0"/>
                <a:cs typeface="Arial" panose="020B0604020202020204" pitchFamily="34" charset="0"/>
              </a:rPr>
              <a:t>Установлены </a:t>
            </a:r>
            <a:r>
              <a:rPr lang="ru-RU" sz="2200" dirty="0">
                <a:latin typeface="Arial" panose="020B0604020202020204" pitchFamily="34" charset="0"/>
                <a:cs typeface="Arial" panose="020B0604020202020204" pitchFamily="34" charset="0"/>
              </a:rPr>
              <a:t>случаи, в которых АО и ООО вправе не раскрывать информацию, касающуюся крупных сделок и сделок, в совершении которых имеется заинтересованность, или раскрывать такую информацию в ограниченных составе и объеме.</a:t>
            </a:r>
          </a:p>
          <a:p>
            <a:pPr algn="just"/>
            <a:r>
              <a:rPr lang="ru-RU" sz="2200" dirty="0" smtClean="0">
                <a:latin typeface="Arial" panose="020B0604020202020204" pitchFamily="34" charset="0"/>
                <a:cs typeface="Arial" panose="020B0604020202020204" pitchFamily="34" charset="0"/>
              </a:rPr>
              <a:t>1) совершение </a:t>
            </a:r>
            <a:r>
              <a:rPr lang="ru-RU" sz="2200" dirty="0">
                <a:latin typeface="Arial" panose="020B0604020202020204" pitchFamily="34" charset="0"/>
                <a:cs typeface="Arial" panose="020B0604020202020204" pitchFamily="34" charset="0"/>
              </a:rPr>
              <a:t>сделки, связанной с выполнением </a:t>
            </a:r>
            <a:r>
              <a:rPr lang="ru-RU" sz="2200" dirty="0" err="1">
                <a:latin typeface="Arial" panose="020B0604020202020204" pitchFamily="34" charset="0"/>
                <a:cs typeface="Arial" panose="020B0604020202020204" pitchFamily="34" charset="0"/>
              </a:rPr>
              <a:t>гособоронзаказа</a:t>
            </a:r>
            <a:r>
              <a:rPr lang="ru-RU" sz="2200" dirty="0">
                <a:latin typeface="Arial" panose="020B0604020202020204" pitchFamily="34" charset="0"/>
                <a:cs typeface="Arial" panose="020B0604020202020204" pitchFamily="34" charset="0"/>
              </a:rPr>
              <a:t> и реализацией военно-технического сотрудничества.</a:t>
            </a:r>
          </a:p>
          <a:p>
            <a:pPr algn="just"/>
            <a:r>
              <a:rPr lang="ru-RU" sz="2200" dirty="0" smtClean="0">
                <a:latin typeface="Arial" panose="020B0604020202020204" pitchFamily="34" charset="0"/>
                <a:cs typeface="Arial" panose="020B0604020202020204" pitchFamily="34" charset="0"/>
              </a:rPr>
              <a:t>2) совершение </a:t>
            </a:r>
            <a:r>
              <a:rPr lang="ru-RU" sz="2200" dirty="0">
                <a:latin typeface="Arial" panose="020B0604020202020204" pitchFamily="34" charset="0"/>
                <a:cs typeface="Arial" panose="020B0604020202020204" pitchFamily="34" charset="0"/>
              </a:rPr>
              <a:t>сделки с российскими юридическими и физическими лицами, в отношении которых иностранными государствами, </a:t>
            </a:r>
            <a:r>
              <a:rPr lang="ru-RU" sz="2200" dirty="0" err="1">
                <a:latin typeface="Arial" panose="020B0604020202020204" pitchFamily="34" charset="0"/>
                <a:cs typeface="Arial" panose="020B0604020202020204" pitchFamily="34" charset="0"/>
              </a:rPr>
              <a:t>гособъединениями</a:t>
            </a:r>
            <a:r>
              <a:rPr lang="ru-RU" sz="2200" dirty="0">
                <a:latin typeface="Arial" panose="020B0604020202020204" pitchFamily="34" charset="0"/>
                <a:cs typeface="Arial" panose="020B0604020202020204" pitchFamily="34" charset="0"/>
              </a:rPr>
              <a:t> и (или) союзами и (или) государственными (межгосударственными) учреждениями таких государств, объединений, союзов введены меры ограничительного характера</a:t>
            </a:r>
            <a:r>
              <a:rPr lang="ru-RU" sz="22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p:txBody>
      </p:sp>
      <p:sp>
        <p:nvSpPr>
          <p:cNvPr id="7" name="Прямоугольник 6"/>
          <p:cNvSpPr/>
          <p:nvPr/>
        </p:nvSpPr>
        <p:spPr>
          <a:xfrm>
            <a:off x="1687395" y="94095"/>
            <a:ext cx="7188977" cy="1754326"/>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Постановление Правительства РФ от 15.01.2018 г. № 10 </a:t>
            </a:r>
            <a:r>
              <a:rPr lang="ru-RU" b="1" dirty="0" smtClean="0">
                <a:latin typeface="Arial" panose="020B0604020202020204" pitchFamily="34" charset="0"/>
                <a:cs typeface="Arial" panose="020B0604020202020204" pitchFamily="34" charset="0"/>
              </a:rPr>
              <a:t>«Об </a:t>
            </a:r>
            <a:r>
              <a:rPr lang="ru-RU" b="1" dirty="0">
                <a:latin typeface="Arial" panose="020B0604020202020204" pitchFamily="34" charset="0"/>
                <a:cs typeface="Arial" panose="020B0604020202020204" pitchFamily="34" charset="0"/>
              </a:rPr>
              <a:t>определении случаев освобождения акционерного общества и общества с ограниченной ответственностью от обязанности раскрывать и (или) предоставлять информацию, касающуюся крупных сделок и (или) сделок, в совершении которых имеется </a:t>
            </a:r>
            <a:r>
              <a:rPr lang="ru-RU" b="1" dirty="0" smtClean="0">
                <a:latin typeface="Arial" panose="020B0604020202020204" pitchFamily="34" charset="0"/>
                <a:cs typeface="Arial" panose="020B0604020202020204" pitchFamily="34" charset="0"/>
              </a:rPr>
              <a:t>заинтересованность»</a:t>
            </a:r>
            <a:endParaRPr lang="ru-RU"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49057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88640"/>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404031" y="1268760"/>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1907704" y="244629"/>
            <a:ext cx="6912768" cy="830997"/>
          </a:xfrm>
          <a:prstGeom prst="rect">
            <a:avLst/>
          </a:prstGeom>
        </p:spPr>
        <p:txBody>
          <a:bodyPr wrap="square">
            <a:spAutoFit/>
          </a:bodyPr>
          <a:lstStyle/>
          <a:p>
            <a:pPr algn="ctr"/>
            <a:r>
              <a:rPr lang="ru-RU" sz="2400" b="1" dirty="0" smtClean="0">
                <a:latin typeface="Arial" panose="020B0604020202020204" pitchFamily="34" charset="0"/>
                <a:cs typeface="Arial" panose="020B0604020202020204" pitchFamily="34" charset="0"/>
              </a:rPr>
              <a:t>Распоряжение </a:t>
            </a:r>
            <a:r>
              <a:rPr lang="ru-RU" sz="2400" b="1" dirty="0">
                <a:latin typeface="Arial" panose="020B0604020202020204" pitchFamily="34" charset="0"/>
                <a:cs typeface="Arial" panose="020B0604020202020204" pitchFamily="34" charset="0"/>
              </a:rPr>
              <a:t>Правительства РФ </a:t>
            </a:r>
            <a:endParaRPr lang="ru-RU" sz="2400" b="1" dirty="0" smtClean="0">
              <a:latin typeface="Arial" panose="020B0604020202020204" pitchFamily="34" charset="0"/>
              <a:cs typeface="Arial" panose="020B0604020202020204" pitchFamily="34" charset="0"/>
            </a:endParaRPr>
          </a:p>
          <a:p>
            <a:pPr algn="ctr"/>
            <a:r>
              <a:rPr lang="ru-RU" sz="2400" b="1" dirty="0" smtClean="0">
                <a:latin typeface="Arial" panose="020B0604020202020204" pitchFamily="34" charset="0"/>
                <a:cs typeface="Arial" panose="020B0604020202020204" pitchFamily="34" charset="0"/>
              </a:rPr>
              <a:t>от 12.02.2018 </a:t>
            </a:r>
            <a:r>
              <a:rPr lang="ru-RU" sz="2400" b="1" dirty="0">
                <a:latin typeface="Arial" panose="020B0604020202020204" pitchFamily="34" charset="0"/>
                <a:cs typeface="Arial" panose="020B0604020202020204" pitchFamily="34" charset="0"/>
              </a:rPr>
              <a:t>г. № </a:t>
            </a:r>
            <a:r>
              <a:rPr lang="ru-RU" sz="2400" b="1" dirty="0" smtClean="0">
                <a:latin typeface="Arial" panose="020B0604020202020204" pitchFamily="34" charset="0"/>
                <a:cs typeface="Arial" panose="020B0604020202020204" pitchFamily="34" charset="0"/>
              </a:rPr>
              <a:t>213-р </a:t>
            </a:r>
            <a:endParaRPr lang="ru-RU" sz="2400" b="1" dirty="0">
              <a:latin typeface="Arial" panose="020B0604020202020204" pitchFamily="34" charset="0"/>
              <a:cs typeface="Arial" panose="020B0604020202020204" pitchFamily="34" charset="0"/>
            </a:endParaRPr>
          </a:p>
        </p:txBody>
      </p:sp>
      <p:sp>
        <p:nvSpPr>
          <p:cNvPr id="7" name="Прямоугольник 6"/>
          <p:cNvSpPr/>
          <p:nvPr/>
        </p:nvSpPr>
        <p:spPr>
          <a:xfrm>
            <a:off x="366635" y="1700808"/>
            <a:ext cx="8643745" cy="4093428"/>
          </a:xfrm>
          <a:prstGeom prst="rect">
            <a:avLst/>
          </a:prstGeom>
        </p:spPr>
        <p:txBody>
          <a:bodyPr wrap="square">
            <a:spAutoFit/>
          </a:bodyPr>
          <a:lstStyle/>
          <a:p>
            <a:pPr algn="just"/>
            <a:r>
              <a:rPr lang="ru-RU" sz="2400" dirty="0" smtClean="0">
                <a:latin typeface="Arial" panose="020B0604020202020204" pitchFamily="34" charset="0"/>
                <a:cs typeface="Arial" panose="020B0604020202020204" pitchFamily="34" charset="0"/>
              </a:rPr>
              <a:t>Внесены изменения в аукционный перечень </a:t>
            </a:r>
            <a:r>
              <a:rPr lang="ru-RU" sz="2400" dirty="0"/>
              <a:t>товаров, работ, услуг, в случае осуществления закупок которых заказчик обязан проводить аукцион в электронной форме (электронный аукцион</a:t>
            </a:r>
            <a:r>
              <a:rPr lang="ru-RU" sz="2400" dirty="0" smtClean="0"/>
              <a:t>).</a:t>
            </a:r>
            <a:endParaRPr lang="ru-RU" sz="2400" dirty="0"/>
          </a:p>
          <a:p>
            <a:pPr algn="just"/>
            <a:endParaRPr lang="ru-RU" sz="2400" dirty="0" smtClean="0">
              <a:latin typeface="Arial" panose="020B0604020202020204" pitchFamily="34" charset="0"/>
              <a:cs typeface="Arial" panose="020B0604020202020204" pitchFamily="34" charset="0"/>
            </a:endParaRPr>
          </a:p>
          <a:p>
            <a:pPr algn="just"/>
            <a:r>
              <a:rPr lang="ru-RU" sz="2400" dirty="0" smtClean="0">
                <a:latin typeface="Arial" panose="020B0604020202020204" pitchFamily="34" charset="0"/>
                <a:cs typeface="Arial" panose="020B0604020202020204" pitchFamily="34" charset="0"/>
              </a:rPr>
              <a:t>Из перечня исключены услуги по перевозке пассажиров, включая междугородные перевозки автомобильным транспортом по расписанию.</a:t>
            </a:r>
          </a:p>
          <a:p>
            <a:pPr algn="just"/>
            <a:endParaRPr lang="ru-RU" sz="2400" dirty="0">
              <a:latin typeface="Arial" panose="020B0604020202020204" pitchFamily="34" charset="0"/>
              <a:cs typeface="Arial" panose="020B0604020202020204" pitchFamily="34" charset="0"/>
            </a:endParaRPr>
          </a:p>
          <a:p>
            <a:pPr algn="ctr"/>
            <a:r>
              <a:rPr lang="ru-RU" sz="2400" dirty="0" smtClean="0">
                <a:latin typeface="Arial" panose="020B0604020202020204" pitchFamily="34" charset="0"/>
                <a:cs typeface="Arial" panose="020B0604020202020204" pitchFamily="34" charset="0"/>
              </a:rPr>
              <a:t>Изменения вступили в силу  с 12 февраля 2018 года</a:t>
            </a:r>
            <a:endParaRPr lang="ru-RU" sz="2400" dirty="0">
              <a:latin typeface="Arial" panose="020B0604020202020204" pitchFamily="34" charset="0"/>
              <a:cs typeface="Arial" panose="020B0604020202020204" pitchFamily="34" charset="0"/>
            </a:endParaRPr>
          </a:p>
          <a:p>
            <a:pPr algn="just"/>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13877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283630" y="1556792"/>
            <a:ext cx="8784976" cy="49018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400" dirty="0">
                <a:solidFill>
                  <a:schemeClr val="tx1"/>
                </a:solidFill>
                <a:latin typeface="Arial" panose="020B0604020202020204" pitchFamily="34" charset="0"/>
                <a:cs typeface="Arial" panose="020B0604020202020204" pitchFamily="34" charset="0"/>
              </a:rPr>
              <a:t>Типовой контракт будет применяться при закупке работ по строительству, реконструкции объектов капстроительства, включая строительно-монтажные и пусконаладочные работы, поставку материалов и оборудования и выполнение иных работ, которые неразрывно связаны со строящимся объектом</a:t>
            </a:r>
            <a:r>
              <a:rPr lang="ru-RU" sz="2400" dirty="0" smtClean="0">
                <a:solidFill>
                  <a:schemeClr val="tx1"/>
                </a:solidFill>
                <a:latin typeface="Arial" panose="020B0604020202020204" pitchFamily="34" charset="0"/>
                <a:cs typeface="Arial" panose="020B0604020202020204" pitchFamily="34" charset="0"/>
              </a:rPr>
              <a:t>.</a:t>
            </a:r>
          </a:p>
          <a:p>
            <a:pPr algn="just"/>
            <a:endParaRPr lang="ru-RU" sz="2400" dirty="0">
              <a:solidFill>
                <a:schemeClr val="tx1"/>
              </a:solidFill>
              <a:latin typeface="Arial" panose="020B0604020202020204" pitchFamily="34" charset="0"/>
              <a:cs typeface="Arial" panose="020B0604020202020204" pitchFamily="34" charset="0"/>
            </a:endParaRPr>
          </a:p>
          <a:p>
            <a:pPr algn="just"/>
            <a:r>
              <a:rPr lang="ru-RU" sz="2400" dirty="0">
                <a:solidFill>
                  <a:schemeClr val="tx1"/>
                </a:solidFill>
                <a:latin typeface="Arial" panose="020B0604020202020204" pitchFamily="34" charset="0"/>
                <a:cs typeface="Arial" panose="020B0604020202020204" pitchFamily="34" charset="0"/>
              </a:rPr>
              <a:t>Согласно проекту, в качестве предмета типового контракта указаны следующие код или коды ОКПД2:</a:t>
            </a:r>
          </a:p>
          <a:p>
            <a:pPr algn="just"/>
            <a:r>
              <a:rPr lang="ru-RU" sz="2400" dirty="0">
                <a:solidFill>
                  <a:schemeClr val="tx1"/>
                </a:solidFill>
                <a:latin typeface="Arial" panose="020B0604020202020204" pitchFamily="34" charset="0"/>
                <a:cs typeface="Arial" panose="020B0604020202020204" pitchFamily="34" charset="0"/>
              </a:rPr>
              <a:t>- 41.2;</a:t>
            </a:r>
          </a:p>
          <a:p>
            <a:pPr algn="just"/>
            <a:r>
              <a:rPr lang="ru-RU" sz="2400" dirty="0">
                <a:solidFill>
                  <a:schemeClr val="tx1"/>
                </a:solidFill>
                <a:latin typeface="Arial" panose="020B0604020202020204" pitchFamily="34" charset="0"/>
                <a:cs typeface="Arial" panose="020B0604020202020204" pitchFamily="34" charset="0"/>
              </a:rPr>
              <a:t>- 42, кроме 42.1;</a:t>
            </a:r>
          </a:p>
          <a:p>
            <a:pPr algn="just"/>
            <a:r>
              <a:rPr lang="ru-RU" sz="2400" dirty="0">
                <a:solidFill>
                  <a:schemeClr val="tx1"/>
                </a:solidFill>
                <a:latin typeface="Arial" panose="020B0604020202020204" pitchFamily="34" charset="0"/>
                <a:cs typeface="Arial" panose="020B0604020202020204" pitchFamily="34" charset="0"/>
              </a:rPr>
              <a:t>- 43;</a:t>
            </a:r>
          </a:p>
          <a:p>
            <a:pPr algn="just"/>
            <a:r>
              <a:rPr lang="ru-RU" sz="2400" dirty="0" smtClean="0">
                <a:solidFill>
                  <a:schemeClr val="tx1"/>
                </a:solidFill>
                <a:latin typeface="Arial" panose="020B0604020202020204" pitchFamily="34" charset="0"/>
                <a:cs typeface="Arial" panose="020B0604020202020204" pitchFamily="34" charset="0"/>
              </a:rPr>
              <a:t>- 71.12.20.110.</a:t>
            </a:r>
            <a:endParaRPr lang="ru-RU" sz="2400" dirty="0">
              <a:solidFill>
                <a:schemeClr val="tx1"/>
              </a:solidFill>
              <a:latin typeface="Arial" panose="020B0604020202020204" pitchFamily="34" charset="0"/>
              <a:cs typeface="Arial" panose="020B0604020202020204" pitchFamily="34" charset="0"/>
            </a:endParaRPr>
          </a:p>
          <a:p>
            <a:pPr algn="just"/>
            <a:endParaRPr lang="ru-RU" sz="2400" dirty="0">
              <a:solidFill>
                <a:schemeClr val="tx1"/>
              </a:solidFill>
              <a:latin typeface="Arial" panose="020B0604020202020204" pitchFamily="34" charset="0"/>
              <a:cs typeface="Arial" panose="020B0604020202020204" pitchFamily="34" charset="0"/>
            </a:endParaRPr>
          </a:p>
          <a:p>
            <a:pPr algn="ctr"/>
            <a:endParaRPr lang="ru-RU" sz="2000" dirty="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87045"/>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1619019" y="68431"/>
            <a:ext cx="7550205" cy="1200329"/>
          </a:xfrm>
          <a:prstGeom prst="rect">
            <a:avLst/>
          </a:prstGeom>
          <a:noFill/>
        </p:spPr>
        <p:txBody>
          <a:bodyPr wrap="square" rtlCol="0">
            <a:spAutoFit/>
          </a:bodyPr>
          <a:lstStyle/>
          <a:p>
            <a:pPr algn="ctr"/>
            <a:r>
              <a:rPr lang="ru-RU" sz="2400" b="1" dirty="0" smtClean="0">
                <a:latin typeface="Arial" panose="020B0604020202020204" pitchFamily="34" charset="0"/>
                <a:cs typeface="Arial" panose="020B0604020202020204" pitchFamily="34" charset="0"/>
              </a:rPr>
              <a:t>Проект </a:t>
            </a:r>
            <a:r>
              <a:rPr lang="ru-RU" sz="2400" b="1" dirty="0">
                <a:latin typeface="Arial" panose="020B0604020202020204" pitchFamily="34" charset="0"/>
                <a:cs typeface="Arial" panose="020B0604020202020204" pitchFamily="34" charset="0"/>
              </a:rPr>
              <a:t>типового </a:t>
            </a:r>
            <a:r>
              <a:rPr lang="ru-RU" sz="2400" b="1" dirty="0" smtClean="0">
                <a:latin typeface="Arial" panose="020B0604020202020204" pitchFamily="34" charset="0"/>
                <a:cs typeface="Arial" panose="020B0604020202020204" pitchFamily="34" charset="0"/>
              </a:rPr>
              <a:t>государственного контракта </a:t>
            </a:r>
          </a:p>
          <a:p>
            <a:pPr algn="ctr"/>
            <a:r>
              <a:rPr lang="ru-RU" sz="2400" b="1" dirty="0" smtClean="0">
                <a:latin typeface="Arial" panose="020B0604020202020204" pitchFamily="34" charset="0"/>
                <a:cs typeface="Arial" panose="020B0604020202020204" pitchFamily="34" charset="0"/>
              </a:rPr>
              <a:t>на </a:t>
            </a:r>
            <a:r>
              <a:rPr lang="ru-RU" sz="2400" b="1" dirty="0">
                <a:latin typeface="Arial" panose="020B0604020202020204" pitchFamily="34" charset="0"/>
                <a:cs typeface="Arial" panose="020B0604020202020204" pitchFamily="34" charset="0"/>
              </a:rPr>
              <a:t>строительство или реконструкцию объекта капстроительства</a:t>
            </a:r>
            <a:endParaRPr lang="ru-RU" sz="2400" b="1" dirty="0">
              <a:latin typeface="Arial" panose="020B0604020202020204" pitchFamily="34" charset="0"/>
              <a:cs typeface="Arial" panose="020B0604020202020204" pitchFamily="34" charset="0"/>
            </a:endParaRPr>
          </a:p>
        </p:txBody>
      </p:sp>
      <p:cxnSp>
        <p:nvCxnSpPr>
          <p:cNvPr id="28" name="Прямая соединительная линия 27"/>
          <p:cNvCxnSpPr/>
          <p:nvPr/>
        </p:nvCxnSpPr>
        <p:spPr>
          <a:xfrm>
            <a:off x="499654" y="1268760"/>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787866"/>
      </p:ext>
    </p:extLst>
  </p:cSld>
  <p:clrMapOvr>
    <a:masterClrMapping/>
  </p:clrMapOvr>
  <p:transition spd="slow">
    <p:push dir="u"/>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725" y="108907"/>
            <a:ext cx="1285875" cy="94297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Прямая соединительная линия 4"/>
          <p:cNvCxnSpPr/>
          <p:nvPr/>
        </p:nvCxnSpPr>
        <p:spPr>
          <a:xfrm>
            <a:off x="312642" y="1164486"/>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237849" y="1194911"/>
            <a:ext cx="8643745" cy="5663089"/>
          </a:xfrm>
          <a:prstGeom prst="rect">
            <a:avLst/>
          </a:prstGeom>
        </p:spPr>
        <p:txBody>
          <a:bodyPr wrap="square">
            <a:spAutoFit/>
          </a:bodyPr>
          <a:lstStyle/>
          <a:p>
            <a:pPr algn="just"/>
            <a:r>
              <a:rPr lang="ru-RU" sz="2400" dirty="0" smtClean="0">
                <a:latin typeface="Arial" panose="020B0604020202020204" pitchFamily="34" charset="0"/>
                <a:cs typeface="Arial" panose="020B0604020202020204" pitchFamily="34" charset="0"/>
              </a:rPr>
              <a:t>Размер </a:t>
            </a:r>
            <a:r>
              <a:rPr lang="ru-RU" sz="2400" dirty="0">
                <a:latin typeface="Arial" panose="020B0604020202020204" pitchFamily="34" charset="0"/>
                <a:cs typeface="Arial" panose="020B0604020202020204" pitchFamily="34" charset="0"/>
              </a:rPr>
              <a:t>НМЦК, при котором надо будет использовать типовой контракт, не ограничен. </a:t>
            </a:r>
            <a:endParaRPr lang="ru-RU" sz="2400" dirty="0" smtClean="0">
              <a:latin typeface="Arial" panose="020B0604020202020204" pitchFamily="34" charset="0"/>
              <a:cs typeface="Arial" panose="020B0604020202020204" pitchFamily="34" charset="0"/>
            </a:endParaRPr>
          </a:p>
          <a:p>
            <a:pPr algn="just"/>
            <a:endParaRPr lang="ru-RU" sz="1200" dirty="0">
              <a:latin typeface="Arial" panose="020B0604020202020204" pitchFamily="34" charset="0"/>
              <a:cs typeface="Arial" panose="020B0604020202020204" pitchFamily="34" charset="0"/>
            </a:endParaRPr>
          </a:p>
          <a:p>
            <a:pPr algn="just"/>
            <a:r>
              <a:rPr lang="ru-RU" sz="2400" dirty="0" smtClean="0">
                <a:latin typeface="Arial" panose="020B0604020202020204" pitchFamily="34" charset="0"/>
                <a:cs typeface="Arial" panose="020B0604020202020204" pitchFamily="34" charset="0"/>
              </a:rPr>
              <a:t>Проект </a:t>
            </a:r>
            <a:r>
              <a:rPr lang="ru-RU" sz="2400" dirty="0">
                <a:latin typeface="Arial" panose="020B0604020202020204" pitchFamily="34" charset="0"/>
                <a:cs typeface="Arial" panose="020B0604020202020204" pitchFamily="34" charset="0"/>
              </a:rPr>
              <a:t>предусматривает, что указанный контракт не будет применяться при выполнении работ по строительству или реконструкции</a:t>
            </a:r>
            <a:r>
              <a:rPr lang="ru-RU" sz="2400" dirty="0" smtClean="0">
                <a:latin typeface="Arial" panose="020B0604020202020204" pitchFamily="34" charset="0"/>
                <a:cs typeface="Arial" panose="020B0604020202020204" pitchFamily="34" charset="0"/>
              </a:rPr>
              <a:t>:</a:t>
            </a:r>
          </a:p>
          <a:p>
            <a:pPr algn="just"/>
            <a:endParaRPr lang="ru-RU" sz="1400" dirty="0">
              <a:latin typeface="Arial" panose="020B0604020202020204" pitchFamily="34" charset="0"/>
              <a:cs typeface="Arial" panose="020B0604020202020204" pitchFamily="34" charset="0"/>
            </a:endParaRPr>
          </a:p>
          <a:p>
            <a:pPr marL="342900" indent="-342900" algn="just">
              <a:buFontTx/>
              <a:buChar char="-"/>
            </a:pPr>
            <a:r>
              <a:rPr lang="ru-RU" sz="2400" dirty="0" smtClean="0">
                <a:latin typeface="Arial" panose="020B0604020202020204" pitchFamily="34" charset="0"/>
                <a:cs typeface="Arial" panose="020B0604020202020204" pitchFamily="34" charset="0"/>
              </a:rPr>
              <a:t>объектов </a:t>
            </a:r>
            <a:r>
              <a:rPr lang="ru-RU" sz="2400" dirty="0">
                <a:latin typeface="Arial" panose="020B0604020202020204" pitchFamily="34" charset="0"/>
                <a:cs typeface="Arial" panose="020B0604020202020204" pitchFamily="34" charset="0"/>
              </a:rPr>
              <a:t>капстроительства, расположенных на земельном участке, который находится за пределами РФ, а также на территории посольств и консульств</a:t>
            </a:r>
            <a:r>
              <a:rPr lang="ru-RU" sz="2400" dirty="0" smtClean="0">
                <a:latin typeface="Arial" panose="020B0604020202020204" pitchFamily="34" charset="0"/>
                <a:cs typeface="Arial" panose="020B0604020202020204" pitchFamily="34" charset="0"/>
              </a:rPr>
              <a:t>;</a:t>
            </a:r>
          </a:p>
          <a:p>
            <a:pPr marL="342900" indent="-342900" algn="just">
              <a:buFontTx/>
              <a:buChar char="-"/>
            </a:pPr>
            <a:endParaRPr lang="ru-RU" sz="2400" dirty="0">
              <a:latin typeface="Arial" panose="020B0604020202020204" pitchFamily="34" charset="0"/>
              <a:cs typeface="Arial" panose="020B0604020202020204" pitchFamily="34" charset="0"/>
            </a:endParaRPr>
          </a:p>
          <a:p>
            <a:pPr marL="342900" indent="-342900" algn="just">
              <a:buFontTx/>
              <a:buChar char="-"/>
            </a:pPr>
            <a:r>
              <a:rPr lang="ru-RU" sz="2400" dirty="0" smtClean="0">
                <a:latin typeface="Arial" panose="020B0604020202020204" pitchFamily="34" charset="0"/>
                <a:cs typeface="Arial" panose="020B0604020202020204" pitchFamily="34" charset="0"/>
              </a:rPr>
              <a:t>линейных </a:t>
            </a:r>
            <a:r>
              <a:rPr lang="ru-RU" sz="2400" dirty="0">
                <a:latin typeface="Arial" panose="020B0604020202020204" pitchFamily="34" charset="0"/>
                <a:cs typeface="Arial" panose="020B0604020202020204" pitchFamily="34" charset="0"/>
              </a:rPr>
              <a:t>объектов </a:t>
            </a:r>
            <a:r>
              <a:rPr lang="ru-RU" sz="2400" dirty="0" smtClean="0">
                <a:latin typeface="Arial" panose="020B0604020202020204" pitchFamily="34" charset="0"/>
                <a:cs typeface="Arial" panose="020B0604020202020204" pitchFamily="34" charset="0"/>
              </a:rPr>
              <a:t>капстроительства;</a:t>
            </a:r>
          </a:p>
          <a:p>
            <a:pPr marL="342900" indent="-342900" algn="just">
              <a:buFontTx/>
              <a:buChar char="-"/>
            </a:pPr>
            <a:endParaRPr lang="ru-RU" sz="2400" dirty="0">
              <a:latin typeface="Arial" panose="020B0604020202020204" pitchFamily="34" charset="0"/>
              <a:cs typeface="Arial" panose="020B0604020202020204" pitchFamily="34" charset="0"/>
            </a:endParaRPr>
          </a:p>
          <a:p>
            <a:pPr marL="342900" indent="-342900" algn="just">
              <a:buFontTx/>
              <a:buChar char="-"/>
            </a:pPr>
            <a:r>
              <a:rPr lang="ru-RU" sz="2400" dirty="0" smtClean="0">
                <a:latin typeface="Arial" panose="020B0604020202020204" pitchFamily="34" charset="0"/>
                <a:cs typeface="Arial" panose="020B0604020202020204" pitchFamily="34" charset="0"/>
              </a:rPr>
              <a:t>объектов </a:t>
            </a:r>
            <a:r>
              <a:rPr lang="ru-RU" sz="2400" dirty="0">
                <a:latin typeface="Arial" panose="020B0604020202020204" pitchFamily="34" charset="0"/>
                <a:cs typeface="Arial" panose="020B0604020202020204" pitchFamily="34" charset="0"/>
              </a:rPr>
              <a:t>капстроительства, в отношении которых проводятся работы по сохранению объекта культурного наследия</a:t>
            </a:r>
            <a:r>
              <a:rPr lang="ru-RU" sz="2400" dirty="0" smtClean="0"/>
              <a:t>.</a:t>
            </a:r>
            <a:endParaRPr lang="ru-RU" sz="2000" dirty="0">
              <a:latin typeface="Arial" panose="020B0604020202020204" pitchFamily="34" charset="0"/>
              <a:cs typeface="Arial" panose="020B0604020202020204" pitchFamily="34" charset="0"/>
            </a:endParaRPr>
          </a:p>
        </p:txBody>
      </p:sp>
      <p:sp>
        <p:nvSpPr>
          <p:cNvPr id="7" name="Прямоугольник 6"/>
          <p:cNvSpPr/>
          <p:nvPr/>
        </p:nvSpPr>
        <p:spPr>
          <a:xfrm>
            <a:off x="1673748" y="26397"/>
            <a:ext cx="7180528" cy="1107996"/>
          </a:xfrm>
          <a:prstGeom prst="rect">
            <a:avLst/>
          </a:prstGeom>
        </p:spPr>
        <p:txBody>
          <a:bodyPr wrap="square">
            <a:spAutoFit/>
          </a:bodyPr>
          <a:lstStyle/>
          <a:p>
            <a:pPr algn="ctr"/>
            <a:r>
              <a:rPr lang="ru-RU" sz="2200" b="1" dirty="0">
                <a:latin typeface="Arial" panose="020B0604020202020204" pitchFamily="34" charset="0"/>
                <a:cs typeface="Arial" panose="020B0604020202020204" pitchFamily="34" charset="0"/>
              </a:rPr>
              <a:t>Проект типового государственного контракта </a:t>
            </a:r>
          </a:p>
          <a:p>
            <a:pPr algn="ctr"/>
            <a:r>
              <a:rPr lang="ru-RU" sz="2200" b="1" dirty="0">
                <a:latin typeface="Arial" panose="020B0604020202020204" pitchFamily="34" charset="0"/>
                <a:cs typeface="Arial" panose="020B0604020202020204" pitchFamily="34" charset="0"/>
              </a:rPr>
              <a:t>на строительство или реконструкцию объекта капстроительства</a:t>
            </a:r>
            <a:endParaRPr lang="ru-RU" sz="2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31089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7904" y="116632"/>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6" name="Прямоугольник 5"/>
          <p:cNvSpPr/>
          <p:nvPr/>
        </p:nvSpPr>
        <p:spPr>
          <a:xfrm>
            <a:off x="251520" y="1196752"/>
            <a:ext cx="8643745" cy="5201424"/>
          </a:xfrm>
          <a:prstGeom prst="rect">
            <a:avLst/>
          </a:prstGeom>
        </p:spPr>
        <p:txBody>
          <a:bodyPr wrap="square">
            <a:spAutoFit/>
          </a:bodyPr>
          <a:lstStyle/>
          <a:p>
            <a:pPr algn="just"/>
            <a:r>
              <a:rPr lang="ru-RU" sz="2400" dirty="0" smtClean="0">
                <a:latin typeface="Arial" panose="020B0604020202020204" pitchFamily="34" charset="0"/>
                <a:cs typeface="Arial" panose="020B0604020202020204" pitchFamily="34" charset="0"/>
              </a:rPr>
              <a:t>Минэкономразвития </a:t>
            </a:r>
            <a:r>
              <a:rPr lang="ru-RU" sz="2400" dirty="0">
                <a:latin typeface="Arial" panose="020B0604020202020204" pitchFamily="34" charset="0"/>
                <a:cs typeface="Arial" panose="020B0604020202020204" pitchFamily="34" charset="0"/>
              </a:rPr>
              <a:t>России разработаны </a:t>
            </a:r>
            <a:r>
              <a:rPr lang="ru-RU" sz="2400" dirty="0" smtClean="0">
                <a:latin typeface="Arial" panose="020B0604020202020204" pitchFamily="34" charset="0"/>
                <a:cs typeface="Arial" panose="020B0604020202020204" pitchFamily="34" charset="0"/>
              </a:rPr>
              <a:t>Методические материалы </a:t>
            </a:r>
            <a:r>
              <a:rPr lang="ru-RU" sz="2400" dirty="0">
                <a:latin typeface="Arial" panose="020B0604020202020204" pitchFamily="34" charset="0"/>
                <a:cs typeface="Arial" panose="020B0604020202020204" pitchFamily="34" charset="0"/>
              </a:rPr>
              <a:t>по применению оценки стоимости </a:t>
            </a:r>
            <a:r>
              <a:rPr lang="ru-RU" sz="2400" dirty="0" smtClean="0">
                <a:latin typeface="Arial" panose="020B0604020202020204" pitchFamily="34" charset="0"/>
                <a:cs typeface="Arial" panose="020B0604020202020204" pitchFamily="34" charset="0"/>
              </a:rPr>
              <a:t>жизненного </a:t>
            </a:r>
            <a:r>
              <a:rPr lang="ru-RU" sz="2400" dirty="0">
                <a:latin typeface="Arial" panose="020B0604020202020204" pitchFamily="34" charset="0"/>
                <a:cs typeface="Arial" panose="020B0604020202020204" pitchFamily="34" charset="0"/>
              </a:rPr>
              <a:t>цикла продукции при подготовке к закупке </a:t>
            </a:r>
            <a:r>
              <a:rPr lang="ru-RU" sz="2400" dirty="0" smtClean="0">
                <a:latin typeface="Arial" panose="020B0604020202020204" pitchFamily="34" charset="0"/>
                <a:cs typeface="Arial" panose="020B0604020202020204" pitchFamily="34" charset="0"/>
              </a:rPr>
              <a:t>ранее не </a:t>
            </a:r>
            <a:r>
              <a:rPr lang="ru-RU" sz="2400" dirty="0">
                <a:latin typeface="Arial" panose="020B0604020202020204" pitchFamily="34" charset="0"/>
                <a:cs typeface="Arial" panose="020B0604020202020204" pitchFamily="34" charset="0"/>
              </a:rPr>
              <a:t>закупавшейся, в том числе инновационной, </a:t>
            </a:r>
            <a:r>
              <a:rPr lang="ru-RU" sz="2400" dirty="0" smtClean="0">
                <a:latin typeface="Arial" panose="020B0604020202020204" pitchFamily="34" charset="0"/>
                <a:cs typeface="Arial" panose="020B0604020202020204" pitchFamily="34" charset="0"/>
              </a:rPr>
              <a:t>высокотехнологичной </a:t>
            </a:r>
            <a:r>
              <a:rPr lang="ru-RU" sz="2400" dirty="0">
                <a:latin typeface="Arial" panose="020B0604020202020204" pitchFamily="34" charset="0"/>
                <a:cs typeface="Arial" panose="020B0604020202020204" pitchFamily="34" charset="0"/>
              </a:rPr>
              <a:t>продукции</a:t>
            </a:r>
            <a:r>
              <a:rPr lang="ru-RU" sz="2400" dirty="0" smtClean="0">
                <a:latin typeface="Arial" panose="020B0604020202020204" pitchFamily="34" charset="0"/>
                <a:cs typeface="Arial" panose="020B0604020202020204" pitchFamily="34" charset="0"/>
              </a:rPr>
              <a:t>.</a:t>
            </a:r>
          </a:p>
          <a:p>
            <a:pPr algn="just"/>
            <a:endParaRPr lang="ru-RU" sz="2400" dirty="0">
              <a:latin typeface="Arial" panose="020B0604020202020204" pitchFamily="34" charset="0"/>
              <a:cs typeface="Arial" panose="020B0604020202020204" pitchFamily="34" charset="0"/>
            </a:endParaRPr>
          </a:p>
          <a:p>
            <a:pPr algn="just"/>
            <a:r>
              <a:rPr lang="ru-RU" sz="2400" dirty="0">
                <a:latin typeface="Arial" panose="020B0604020202020204" pitchFamily="34" charset="0"/>
                <a:cs typeface="Arial" panose="020B0604020202020204" pitchFamily="34" charset="0"/>
              </a:rPr>
              <a:t>Материалы носят </a:t>
            </a:r>
            <a:r>
              <a:rPr lang="ru-RU" sz="2400" dirty="0" smtClean="0">
                <a:latin typeface="Arial" panose="020B0604020202020204" pitchFamily="34" charset="0"/>
                <a:cs typeface="Arial" panose="020B0604020202020204" pitchFamily="34" charset="0"/>
              </a:rPr>
              <a:t>рекомендательный </a:t>
            </a:r>
            <a:r>
              <a:rPr lang="ru-RU" sz="2400" dirty="0">
                <a:latin typeface="Arial" panose="020B0604020202020204" pitchFamily="34" charset="0"/>
                <a:cs typeface="Arial" panose="020B0604020202020204" pitchFamily="34" charset="0"/>
              </a:rPr>
              <a:t>характер и предназначены для </a:t>
            </a:r>
            <a:r>
              <a:rPr lang="ru-RU" sz="2400" dirty="0" smtClean="0">
                <a:latin typeface="Arial" panose="020B0604020202020204" pitchFamily="34" charset="0"/>
                <a:cs typeface="Arial" panose="020B0604020202020204" pitchFamily="34" charset="0"/>
              </a:rPr>
              <a:t>применения хозяйствующими </a:t>
            </a:r>
            <a:r>
              <a:rPr lang="ru-RU" sz="2400" dirty="0">
                <a:latin typeface="Arial" panose="020B0604020202020204" pitchFamily="34" charset="0"/>
                <a:cs typeface="Arial" panose="020B0604020202020204" pitchFamily="34" charset="0"/>
              </a:rPr>
              <a:t>субъектами, осуществляющими </a:t>
            </a:r>
            <a:r>
              <a:rPr lang="ru-RU" sz="2400" dirty="0" smtClean="0">
                <a:latin typeface="Arial" panose="020B0604020202020204" pitchFamily="34" charset="0"/>
                <a:cs typeface="Arial" panose="020B0604020202020204" pitchFamily="34" charset="0"/>
              </a:rPr>
              <a:t>закупки в </a:t>
            </a:r>
            <a:r>
              <a:rPr lang="ru-RU" sz="2400" dirty="0">
                <a:latin typeface="Arial" panose="020B0604020202020204" pitchFamily="34" charset="0"/>
                <a:cs typeface="Arial" panose="020B0604020202020204" pitchFamily="34" charset="0"/>
              </a:rPr>
              <a:t>соответствии с Законами </a:t>
            </a:r>
            <a:r>
              <a:rPr lang="ru-RU" sz="2400" dirty="0" smtClean="0">
                <a:latin typeface="Arial" panose="020B0604020202020204" pitchFamily="34" charset="0"/>
                <a:cs typeface="Arial" panose="020B0604020202020204" pitchFamily="34" charset="0"/>
              </a:rPr>
              <a:t>о контрактной системе и 223-ФЗ.</a:t>
            </a:r>
          </a:p>
          <a:p>
            <a:pPr algn="just"/>
            <a:endParaRPr lang="ru-RU" sz="2400" dirty="0">
              <a:latin typeface="Arial" panose="020B0604020202020204" pitchFamily="34" charset="0"/>
              <a:cs typeface="Arial" panose="020B0604020202020204" pitchFamily="34" charset="0"/>
            </a:endParaRPr>
          </a:p>
          <a:p>
            <a:pPr algn="just"/>
            <a:r>
              <a:rPr lang="ru-RU" sz="2400" dirty="0">
                <a:latin typeface="Arial" panose="020B0604020202020204" pitchFamily="34" charset="0"/>
                <a:cs typeface="Arial" panose="020B0604020202020204" pitchFamily="34" charset="0"/>
              </a:rPr>
              <a:t>Методические материалы размещены на сайте </a:t>
            </a:r>
            <a:r>
              <a:rPr lang="ru-RU" sz="2400" dirty="0" smtClean="0">
                <a:latin typeface="Arial" panose="020B0604020202020204" pitchFamily="34" charset="0"/>
                <a:cs typeface="Arial" panose="020B0604020202020204" pitchFamily="34" charset="0"/>
              </a:rPr>
              <a:t>Минэкономразвития России.</a:t>
            </a:r>
            <a:endParaRPr lang="ru-RU" sz="2400" dirty="0">
              <a:latin typeface="Arial" panose="020B0604020202020204" pitchFamily="34" charset="0"/>
              <a:cs typeface="Arial" panose="020B0604020202020204" pitchFamily="34" charset="0"/>
            </a:endParaRPr>
          </a:p>
          <a:p>
            <a:pPr algn="just"/>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484771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32091" y="1506273"/>
            <a:ext cx="8784976" cy="46805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200" dirty="0">
              <a:solidFill>
                <a:schemeClr val="tx1"/>
              </a:solidFill>
              <a:latin typeface="Arial" panose="020B0604020202020204" pitchFamily="34" charset="0"/>
              <a:cs typeface="Arial" panose="020B0604020202020204" pitchFamily="34" charset="0"/>
            </a:endParaRPr>
          </a:p>
        </p:txBody>
      </p:sp>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256" y="42393"/>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7" name="Прямоугольник 6"/>
          <p:cNvSpPr/>
          <p:nvPr/>
        </p:nvSpPr>
        <p:spPr>
          <a:xfrm>
            <a:off x="202706" y="1506273"/>
            <a:ext cx="8643745" cy="4154984"/>
          </a:xfrm>
          <a:prstGeom prst="rect">
            <a:avLst/>
          </a:prstGeom>
        </p:spPr>
        <p:txBody>
          <a:bodyPr wrap="square">
            <a:spAutoFit/>
          </a:bodyPr>
          <a:lstStyle/>
          <a:p>
            <a:pPr algn="just"/>
            <a:r>
              <a:rPr lang="ru-RU" sz="2400" dirty="0" smtClean="0">
                <a:latin typeface="Arial" panose="020B0604020202020204" pitchFamily="34" charset="0"/>
                <a:cs typeface="Arial" panose="020B0604020202020204" pitchFamily="34" charset="0"/>
              </a:rPr>
              <a:t>Министерство здравоохранения </a:t>
            </a:r>
            <a:r>
              <a:rPr lang="ru-RU" sz="2400" dirty="0">
                <a:latin typeface="Arial" panose="020B0604020202020204" pitchFamily="34" charset="0"/>
                <a:cs typeface="Arial" panose="020B0604020202020204" pitchFamily="34" charset="0"/>
              </a:rPr>
              <a:t>России </a:t>
            </a:r>
            <a:r>
              <a:rPr lang="ru-RU" sz="2400" dirty="0" smtClean="0">
                <a:latin typeface="Arial" panose="020B0604020202020204" pitchFamily="34" charset="0"/>
                <a:cs typeface="Arial" panose="020B0604020202020204" pitchFamily="34" charset="0"/>
              </a:rPr>
              <a:t>для расчета НМЦК привел </a:t>
            </a:r>
            <a:r>
              <a:rPr lang="ru-RU" sz="2400" dirty="0">
                <a:latin typeface="Arial" panose="020B0604020202020204" pitchFamily="34" charset="0"/>
                <a:cs typeface="Arial" panose="020B0604020202020204" pitchFamily="34" charset="0"/>
              </a:rPr>
              <a:t>новые значения </a:t>
            </a:r>
            <a:r>
              <a:rPr lang="ru-RU" sz="2400" dirty="0" smtClean="0">
                <a:latin typeface="Arial" panose="020B0604020202020204" pitchFamily="34" charset="0"/>
                <a:cs typeface="Arial" panose="020B0604020202020204" pitchFamily="34" charset="0"/>
              </a:rPr>
              <a:t>средневзвешенных </a:t>
            </a:r>
            <a:r>
              <a:rPr lang="ru-RU" sz="2400" dirty="0">
                <a:latin typeface="Arial" panose="020B0604020202020204" pitchFamily="34" charset="0"/>
                <a:cs typeface="Arial" panose="020B0604020202020204" pitchFamily="34" charset="0"/>
              </a:rPr>
              <a:t>цен с учетом коэффициента инфляции и </a:t>
            </a:r>
            <a:r>
              <a:rPr lang="ru-RU" sz="2400" dirty="0" smtClean="0">
                <a:latin typeface="Arial" panose="020B0604020202020204" pitchFamily="34" charset="0"/>
                <a:cs typeface="Arial" panose="020B0604020202020204" pitchFamily="34" charset="0"/>
              </a:rPr>
              <a:t>локализации </a:t>
            </a:r>
            <a:r>
              <a:rPr lang="ru-RU" sz="2400" dirty="0">
                <a:latin typeface="Arial" panose="020B0604020202020204" pitchFamily="34" charset="0"/>
                <a:cs typeface="Arial" panose="020B0604020202020204" pitchFamily="34" charset="0"/>
              </a:rPr>
              <a:t>медицинских изделий одноразового применения </a:t>
            </a:r>
            <a:r>
              <a:rPr lang="ru-RU" sz="2400" dirty="0" smtClean="0">
                <a:latin typeface="Arial" panose="020B0604020202020204" pitchFamily="34" charset="0"/>
                <a:cs typeface="Arial" panose="020B0604020202020204" pitchFamily="34" charset="0"/>
              </a:rPr>
              <a:t>из ПВХ-пластиков</a:t>
            </a:r>
            <a:r>
              <a:rPr lang="ru-RU" sz="2400" dirty="0">
                <a:latin typeface="Arial" panose="020B0604020202020204" pitchFamily="34" charset="0"/>
                <a:cs typeface="Arial" panose="020B0604020202020204" pitchFamily="34" charset="0"/>
              </a:rPr>
              <a:t>, происходящих из иностранных </a:t>
            </a:r>
            <a:r>
              <a:rPr lang="ru-RU" sz="2400" dirty="0" smtClean="0">
                <a:latin typeface="Arial" panose="020B0604020202020204" pitchFamily="34" charset="0"/>
                <a:cs typeface="Arial" panose="020B0604020202020204" pitchFamily="34" charset="0"/>
              </a:rPr>
              <a:t>государств, в </a:t>
            </a:r>
            <a:r>
              <a:rPr lang="ru-RU" sz="2400" dirty="0">
                <a:latin typeface="Arial" panose="020B0604020202020204" pitchFamily="34" charset="0"/>
                <a:cs typeface="Arial" panose="020B0604020202020204" pitchFamily="34" charset="0"/>
              </a:rPr>
              <a:t>отношении которых устанавливаются ограничения </a:t>
            </a:r>
            <a:r>
              <a:rPr lang="ru-RU" sz="2400" dirty="0" smtClean="0">
                <a:latin typeface="Arial" panose="020B0604020202020204" pitchFamily="34" charset="0"/>
                <a:cs typeface="Arial" panose="020B0604020202020204" pitchFamily="34" charset="0"/>
              </a:rPr>
              <a:t>допуска </a:t>
            </a:r>
            <a:r>
              <a:rPr lang="ru-RU" sz="2400" dirty="0">
                <a:latin typeface="Arial" panose="020B0604020202020204" pitchFamily="34" charset="0"/>
                <a:cs typeface="Arial" panose="020B0604020202020204" pitchFamily="34" charset="0"/>
              </a:rPr>
              <a:t>для целей закупок по Закону </a:t>
            </a:r>
            <a:r>
              <a:rPr lang="ru-RU" sz="2400" dirty="0" smtClean="0">
                <a:latin typeface="Arial" panose="020B0604020202020204" pitchFamily="34" charset="0"/>
                <a:cs typeface="Arial" panose="020B0604020202020204" pitchFamily="34" charset="0"/>
              </a:rPr>
              <a:t>о контрактной системе (перечень № 2, утвержденный </a:t>
            </a:r>
            <a:r>
              <a:rPr lang="ru-RU" sz="2400" dirty="0">
                <a:latin typeface="Arial" panose="020B0604020202020204" pitchFamily="34" charset="0"/>
                <a:cs typeface="Arial" panose="020B0604020202020204" pitchFamily="34" charset="0"/>
              </a:rPr>
              <a:t>постановлением Правительства РФ </a:t>
            </a:r>
            <a:r>
              <a:rPr lang="ru-RU" sz="2400" dirty="0" smtClean="0">
                <a:latin typeface="Arial" panose="020B0604020202020204" pitchFamily="34" charset="0"/>
                <a:cs typeface="Arial" panose="020B0604020202020204" pitchFamily="34" charset="0"/>
              </a:rPr>
              <a:t>от 05.02.2015 № </a:t>
            </a:r>
            <a:r>
              <a:rPr lang="ru-RU" sz="2400" dirty="0">
                <a:latin typeface="Arial" panose="020B0604020202020204" pitchFamily="34" charset="0"/>
                <a:cs typeface="Arial" panose="020B0604020202020204" pitchFamily="34" charset="0"/>
              </a:rPr>
              <a:t>102).</a:t>
            </a:r>
          </a:p>
          <a:p>
            <a:pPr algn="just"/>
            <a:endParaRPr lang="ru-RU" sz="2400" dirty="0" smtClean="0">
              <a:latin typeface="Arial" panose="020B0604020202020204" pitchFamily="34" charset="0"/>
              <a:cs typeface="Arial" panose="020B0604020202020204" pitchFamily="34" charset="0"/>
            </a:endParaRPr>
          </a:p>
          <a:p>
            <a:pPr algn="ctr"/>
            <a:r>
              <a:rPr lang="ru-RU" sz="2400" dirty="0" smtClean="0">
                <a:latin typeface="Arial" panose="020B0604020202020204" pitchFamily="34" charset="0"/>
                <a:cs typeface="Arial" panose="020B0604020202020204" pitchFamily="34" charset="0"/>
              </a:rPr>
              <a:t>Письмо </a:t>
            </a:r>
            <a:r>
              <a:rPr lang="ru-RU" sz="2400" dirty="0">
                <a:latin typeface="Arial" panose="020B0604020202020204" pitchFamily="34" charset="0"/>
                <a:cs typeface="Arial" panose="020B0604020202020204" pitchFamily="34" charset="0"/>
              </a:rPr>
              <a:t>от 15 января 2018 </a:t>
            </a:r>
            <a:r>
              <a:rPr lang="ru-RU" sz="2400" dirty="0" smtClean="0">
                <a:latin typeface="Arial" panose="020B0604020202020204" pitchFamily="34" charset="0"/>
                <a:cs typeface="Arial" panose="020B0604020202020204" pitchFamily="34" charset="0"/>
              </a:rPr>
              <a:t>года № </a:t>
            </a:r>
            <a:r>
              <a:rPr lang="ru-RU" sz="2400" dirty="0">
                <a:latin typeface="Arial" panose="020B0604020202020204" pitchFamily="34" charset="0"/>
                <a:cs typeface="Arial" panose="020B0604020202020204" pitchFamily="34" charset="0"/>
              </a:rPr>
              <a:t>25-3/10/1-150</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32256"/>
      </p:ext>
    </p:extLst>
  </p:cSld>
  <p:clrMapOvr>
    <a:masterClrMapping/>
  </p:clrMapOvr>
  <p:transition spd="slow">
    <p:push dir="u"/>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3928" y="260648"/>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244992" y="1340768"/>
            <a:ext cx="8643745" cy="5201424"/>
          </a:xfrm>
          <a:prstGeom prst="rect">
            <a:avLst/>
          </a:prstGeom>
        </p:spPr>
        <p:txBody>
          <a:bodyPr wrap="square">
            <a:spAutoFit/>
          </a:bodyPr>
          <a:lstStyle/>
          <a:p>
            <a:pPr algn="just"/>
            <a:r>
              <a:rPr lang="ru-RU" sz="2400" dirty="0">
                <a:latin typeface="Arial" panose="020B0604020202020204" pitchFamily="34" charset="0"/>
                <a:cs typeface="Arial" panose="020B0604020202020204" pitchFamily="34" charset="0"/>
              </a:rPr>
              <a:t>Министерство здравоохранения России подготовило разъяснения в части применения норм постановления Правительства РФ от 15.11.2017 № 1380 «Об особенностях описания лекарственных препаратов для медицинского применения, являющихся объектом закупки для обеспечения государственных и муниципальных нужд», норм приказов от 26.10.2017 № </a:t>
            </a:r>
            <a:r>
              <a:rPr lang="ru-RU" sz="2400" dirty="0" smtClean="0">
                <a:latin typeface="Arial" panose="020B0604020202020204" pitchFamily="34" charset="0"/>
                <a:cs typeface="Arial" panose="020B0604020202020204" pitchFamily="34" charset="0"/>
              </a:rPr>
              <a:t>870н (типовой контракт на поставку лекарственных средств) и № 871н (порядок определения НМЦК при закупке лекарственных средств).</a:t>
            </a:r>
          </a:p>
          <a:p>
            <a:pPr algn="just"/>
            <a:endParaRPr lang="ru-RU" sz="2400" dirty="0">
              <a:latin typeface="Arial" panose="020B0604020202020204" pitchFamily="34" charset="0"/>
              <a:cs typeface="Arial" panose="020B0604020202020204" pitchFamily="34" charset="0"/>
            </a:endParaRPr>
          </a:p>
          <a:p>
            <a:pPr algn="ctr"/>
            <a:r>
              <a:rPr lang="ru-RU" sz="2400" dirty="0">
                <a:latin typeface="Arial" panose="020B0604020202020204" pitchFamily="34" charset="0"/>
                <a:cs typeface="Arial" panose="020B0604020202020204" pitchFamily="34" charset="0"/>
              </a:rPr>
              <a:t>Письмо от </a:t>
            </a:r>
            <a:r>
              <a:rPr lang="ru-RU" sz="2400" dirty="0" smtClean="0">
                <a:latin typeface="Arial" panose="020B0604020202020204" pitchFamily="34" charset="0"/>
                <a:cs typeface="Arial" panose="020B0604020202020204" pitchFamily="34" charset="0"/>
              </a:rPr>
              <a:t>14 февраля 2018 </a:t>
            </a:r>
            <a:r>
              <a:rPr lang="ru-RU" sz="2400" dirty="0">
                <a:latin typeface="Arial" panose="020B0604020202020204" pitchFamily="34" charset="0"/>
                <a:cs typeface="Arial" panose="020B0604020202020204" pitchFamily="34" charset="0"/>
              </a:rPr>
              <a:t>года № </a:t>
            </a:r>
            <a:r>
              <a:rPr lang="ru-RU" sz="2400" dirty="0" smtClean="0">
                <a:latin typeface="Arial" panose="020B0604020202020204" pitchFamily="34" charset="0"/>
                <a:cs typeface="Arial" panose="020B0604020202020204" pitchFamily="34" charset="0"/>
              </a:rPr>
              <a:t>418/25-5</a:t>
            </a:r>
            <a:endParaRPr lang="ru-RU" sz="2400" dirty="0">
              <a:latin typeface="Arial" panose="020B0604020202020204" pitchFamily="34" charset="0"/>
              <a:cs typeface="Arial" panose="020B0604020202020204" pitchFamily="34" charset="0"/>
            </a:endParaRPr>
          </a:p>
          <a:p>
            <a:pPr algn="just"/>
            <a:endParaRPr lang="ru-RU" sz="2400" dirty="0">
              <a:latin typeface="Arial" panose="020B0604020202020204" pitchFamily="34" charset="0"/>
              <a:cs typeface="Arial" panose="020B0604020202020204" pitchFamily="34" charset="0"/>
            </a:endParaRPr>
          </a:p>
          <a:p>
            <a:pPr algn="just"/>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69745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7904" y="260648"/>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7" name="Прямоугольник 6"/>
          <p:cNvSpPr/>
          <p:nvPr/>
        </p:nvSpPr>
        <p:spPr>
          <a:xfrm>
            <a:off x="323528" y="1988840"/>
            <a:ext cx="8643745" cy="3354765"/>
          </a:xfrm>
          <a:prstGeom prst="rect">
            <a:avLst/>
          </a:prstGeom>
        </p:spPr>
        <p:txBody>
          <a:bodyPr wrap="square">
            <a:spAutoFit/>
          </a:bodyPr>
          <a:lstStyle/>
          <a:p>
            <a:pPr algn="just"/>
            <a:r>
              <a:rPr lang="ru-RU" sz="2400" dirty="0" smtClean="0">
                <a:latin typeface="Arial" panose="020B0604020202020204" pitchFamily="34" charset="0"/>
                <a:cs typeface="Arial" panose="020B0604020202020204" pitchFamily="34" charset="0"/>
              </a:rPr>
              <a:t>Министерство финансов </a:t>
            </a:r>
            <a:r>
              <a:rPr lang="ru-RU" sz="2400" dirty="0">
                <a:latin typeface="Arial" panose="020B0604020202020204" pitchFamily="34" charset="0"/>
                <a:cs typeface="Arial" panose="020B0604020202020204" pitchFamily="34" charset="0"/>
              </a:rPr>
              <a:t>России </a:t>
            </a:r>
            <a:r>
              <a:rPr lang="ru-RU" sz="2400" dirty="0" smtClean="0">
                <a:latin typeface="Arial" panose="020B0604020202020204" pitchFamily="34" charset="0"/>
                <a:cs typeface="Arial" panose="020B0604020202020204" pitchFamily="34" charset="0"/>
              </a:rPr>
              <a:t>разъяснило, что соблюдать десятидневный срок, установленный </a:t>
            </a:r>
            <a:br>
              <a:rPr lang="ru-RU" sz="2400" dirty="0" smtClean="0">
                <a:latin typeface="Arial" panose="020B0604020202020204" pitchFamily="34" charset="0"/>
                <a:cs typeface="Arial" panose="020B0604020202020204" pitchFamily="34" charset="0"/>
              </a:rPr>
            </a:br>
            <a:r>
              <a:rPr lang="ru-RU" sz="2400" dirty="0" smtClean="0">
                <a:latin typeface="Arial" panose="020B0604020202020204" pitchFamily="34" charset="0"/>
                <a:cs typeface="Arial" panose="020B0604020202020204" pitchFamily="34" charset="0"/>
              </a:rPr>
              <a:t>ч. 14 ст. 21 Закона о контрактной системе, заказчики обязаны </a:t>
            </a:r>
            <a:r>
              <a:rPr lang="ru-RU" sz="2400" dirty="0">
                <a:latin typeface="Arial" panose="020B0604020202020204" pitchFamily="34" charset="0"/>
                <a:cs typeface="Arial" panose="020B0604020202020204" pitchFamily="34" charset="0"/>
              </a:rPr>
              <a:t>независимо от того, вносится ли изменение в </a:t>
            </a:r>
            <a:r>
              <a:rPr lang="ru-RU" sz="2400" dirty="0" smtClean="0">
                <a:latin typeface="Arial" panose="020B0604020202020204" pitchFamily="34" charset="0"/>
                <a:cs typeface="Arial" panose="020B0604020202020204" pitchFamily="34" charset="0"/>
              </a:rPr>
              <a:t>объект закупки</a:t>
            </a:r>
            <a:r>
              <a:rPr lang="ru-RU" sz="2400" dirty="0">
                <a:latin typeface="Arial" panose="020B0604020202020204" pitchFamily="34" charset="0"/>
                <a:cs typeface="Arial" panose="020B0604020202020204" pitchFamily="34" charset="0"/>
              </a:rPr>
              <a:t>, которая уже была включена в план-график, </a:t>
            </a:r>
            <a:r>
              <a:rPr lang="ru-RU" sz="2400" dirty="0" smtClean="0">
                <a:latin typeface="Arial" panose="020B0604020202020204" pitchFamily="34" charset="0"/>
                <a:cs typeface="Arial" panose="020B0604020202020204" pitchFamily="34" charset="0"/>
              </a:rPr>
              <a:t>либо в </a:t>
            </a:r>
            <a:r>
              <a:rPr lang="ru-RU" sz="2400" dirty="0">
                <a:latin typeface="Arial" panose="020B0604020202020204" pitchFamily="34" charset="0"/>
                <a:cs typeface="Arial" panose="020B0604020202020204" pitchFamily="34" charset="0"/>
              </a:rPr>
              <a:t>план-график включается новая </a:t>
            </a:r>
            <a:r>
              <a:rPr lang="ru-RU" sz="2400" dirty="0" smtClean="0">
                <a:latin typeface="Arial" panose="020B0604020202020204" pitchFamily="34" charset="0"/>
                <a:cs typeface="Arial" panose="020B0604020202020204" pitchFamily="34" charset="0"/>
              </a:rPr>
              <a:t>закупка.</a:t>
            </a:r>
          </a:p>
          <a:p>
            <a:pPr algn="just"/>
            <a:endParaRPr lang="ru-RU" sz="2400" dirty="0">
              <a:latin typeface="Arial" panose="020B0604020202020204" pitchFamily="34" charset="0"/>
              <a:cs typeface="Arial" panose="020B0604020202020204" pitchFamily="34" charset="0"/>
            </a:endParaRPr>
          </a:p>
          <a:p>
            <a:pPr algn="ctr"/>
            <a:r>
              <a:rPr lang="ru-RU" sz="2400" dirty="0" smtClean="0">
                <a:latin typeface="Arial" panose="020B0604020202020204" pitchFamily="34" charset="0"/>
                <a:cs typeface="Arial" panose="020B0604020202020204" pitchFamily="34" charset="0"/>
              </a:rPr>
              <a:t>Письмо </a:t>
            </a:r>
            <a:r>
              <a:rPr lang="ru-RU" sz="2400" dirty="0">
                <a:latin typeface="Arial" panose="020B0604020202020204" pitchFamily="34" charset="0"/>
                <a:cs typeface="Arial" panose="020B0604020202020204" pitchFamily="34" charset="0"/>
              </a:rPr>
              <a:t>от </a:t>
            </a:r>
            <a:r>
              <a:rPr lang="ru-RU" sz="2400" dirty="0" smtClean="0">
                <a:latin typeface="Arial" panose="020B0604020202020204" pitchFamily="34" charset="0"/>
                <a:cs typeface="Arial" panose="020B0604020202020204" pitchFamily="34" charset="0"/>
              </a:rPr>
              <a:t>28 ноября 2017 года № </a:t>
            </a:r>
            <a:r>
              <a:rPr lang="ru-RU" sz="2400" dirty="0">
                <a:latin typeface="Arial" panose="020B0604020202020204" pitchFamily="34" charset="0"/>
                <a:cs typeface="Arial" panose="020B0604020202020204" pitchFamily="34" charset="0"/>
              </a:rPr>
              <a:t>24-01-09/78889</a:t>
            </a:r>
          </a:p>
          <a:p>
            <a:pPr algn="just"/>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6159745"/>
      </p:ext>
    </p:extLst>
  </p:cSld>
  <p:clrMapOvr>
    <a:masterClrMapping/>
  </p:clrMapOvr>
  <p:transition spd="slow">
    <p:push dir="u"/>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9912" y="404664"/>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7" name="Прямоугольник 6"/>
          <p:cNvSpPr/>
          <p:nvPr/>
        </p:nvSpPr>
        <p:spPr>
          <a:xfrm>
            <a:off x="323528" y="1916832"/>
            <a:ext cx="8643745" cy="4093428"/>
          </a:xfrm>
          <a:prstGeom prst="rect">
            <a:avLst/>
          </a:prstGeom>
        </p:spPr>
        <p:txBody>
          <a:bodyPr wrap="square">
            <a:spAutoFit/>
          </a:bodyPr>
          <a:lstStyle/>
          <a:p>
            <a:pPr algn="just"/>
            <a:r>
              <a:rPr lang="ru-RU" sz="2400" dirty="0">
                <a:latin typeface="Arial" panose="020B0604020202020204" pitchFamily="34" charset="0"/>
                <a:cs typeface="Arial" panose="020B0604020202020204" pitchFamily="34" charset="0"/>
              </a:rPr>
              <a:t>Министерство финансов России разъяснило, что </a:t>
            </a:r>
            <a:r>
              <a:rPr lang="ru-RU" sz="2400" dirty="0" smtClean="0">
                <a:latin typeface="Arial" panose="020B0604020202020204" pitchFamily="34" charset="0"/>
                <a:cs typeface="Arial" panose="020B0604020202020204" pitchFamily="34" charset="0"/>
              </a:rPr>
              <a:t>нельзя применять </a:t>
            </a:r>
            <a:r>
              <a:rPr lang="ru-RU" sz="2400" dirty="0">
                <a:latin typeface="Arial" panose="020B0604020202020204" pitchFamily="34" charset="0"/>
                <a:cs typeface="Arial" panose="020B0604020202020204" pitchFamily="34" charset="0"/>
              </a:rPr>
              <a:t>при исполнении контракта, заключенного </a:t>
            </a:r>
            <a:r>
              <a:rPr lang="ru-RU" sz="2400" dirty="0" smtClean="0">
                <a:latin typeface="Arial" panose="020B0604020202020204" pitchFamily="34" charset="0"/>
                <a:cs typeface="Arial" panose="020B0604020202020204" pitchFamily="34" charset="0"/>
              </a:rPr>
              <a:t>по итогам </a:t>
            </a:r>
            <a:r>
              <a:rPr lang="ru-RU" sz="2400" dirty="0">
                <a:latin typeface="Arial" panose="020B0604020202020204" pitchFamily="34" charset="0"/>
                <a:cs typeface="Arial" panose="020B0604020202020204" pitchFamily="34" charset="0"/>
              </a:rPr>
              <a:t>проведенного запроса котировок, положений </a:t>
            </a:r>
            <a:r>
              <a:rPr lang="ru-RU" sz="2400" dirty="0" smtClean="0">
                <a:latin typeface="Arial" panose="020B0604020202020204" pitchFamily="34" charset="0"/>
                <a:cs typeface="Arial" panose="020B0604020202020204" pitchFamily="34" charset="0"/>
              </a:rPr>
              <a:t/>
            </a:r>
            <a:br>
              <a:rPr lang="ru-RU" sz="2400" dirty="0" smtClean="0">
                <a:latin typeface="Arial" panose="020B0604020202020204" pitchFamily="34" charset="0"/>
                <a:cs typeface="Arial" panose="020B0604020202020204" pitchFamily="34" charset="0"/>
              </a:rPr>
            </a:br>
            <a:r>
              <a:rPr lang="ru-RU" sz="2400" dirty="0" smtClean="0">
                <a:latin typeface="Arial" panose="020B0604020202020204" pitchFamily="34" charset="0"/>
                <a:cs typeface="Arial" panose="020B0604020202020204" pitchFamily="34" charset="0"/>
              </a:rPr>
              <a:t>п</a:t>
            </a:r>
            <a:r>
              <a:rPr lang="ru-RU" sz="2400" dirty="0">
                <a:latin typeface="Arial" panose="020B0604020202020204" pitchFamily="34" charset="0"/>
                <a:cs typeface="Arial" panose="020B0604020202020204" pitchFamily="34" charset="0"/>
              </a:rPr>
              <a:t>. </a:t>
            </a:r>
            <a:r>
              <a:rPr lang="ru-RU" sz="2400" dirty="0" smtClean="0">
                <a:latin typeface="Arial" panose="020B0604020202020204" pitchFamily="34" charset="0"/>
                <a:cs typeface="Arial" panose="020B0604020202020204" pitchFamily="34" charset="0"/>
              </a:rPr>
              <a:t>1 ч</a:t>
            </a:r>
            <a:r>
              <a:rPr lang="ru-RU" sz="2400" dirty="0">
                <a:latin typeface="Arial" panose="020B0604020202020204" pitchFamily="34" charset="0"/>
                <a:cs typeface="Arial" panose="020B0604020202020204" pitchFamily="34" charset="0"/>
              </a:rPr>
              <a:t>. 1 ст. 95 Закона </a:t>
            </a:r>
            <a:r>
              <a:rPr lang="ru-RU" sz="2400" dirty="0" smtClean="0">
                <a:latin typeface="Arial" panose="020B0604020202020204" pitchFamily="34" charset="0"/>
                <a:cs typeface="Arial" panose="020B0604020202020204" pitchFamily="34" charset="0"/>
              </a:rPr>
              <a:t>о контрактной системе об </a:t>
            </a:r>
            <a:r>
              <a:rPr lang="ru-RU" sz="2400" dirty="0">
                <a:latin typeface="Arial" panose="020B0604020202020204" pitchFamily="34" charset="0"/>
                <a:cs typeface="Arial" panose="020B0604020202020204" pitchFamily="34" charset="0"/>
              </a:rPr>
              <a:t>изменении цены контракта </a:t>
            </a:r>
            <a:r>
              <a:rPr lang="ru-RU" sz="2400" dirty="0" smtClean="0">
                <a:latin typeface="Arial" panose="020B0604020202020204" pitchFamily="34" charset="0"/>
                <a:cs typeface="Arial" panose="020B0604020202020204" pitchFamily="34" charset="0"/>
              </a:rPr>
              <a:t>в пределах </a:t>
            </a:r>
            <a:r>
              <a:rPr lang="ru-RU" sz="2400" dirty="0">
                <a:latin typeface="Arial" panose="020B0604020202020204" pitchFamily="34" charset="0"/>
                <a:cs typeface="Arial" panose="020B0604020202020204" pitchFamily="34" charset="0"/>
              </a:rPr>
              <a:t>10% </a:t>
            </a:r>
            <a:r>
              <a:rPr lang="ru-RU" sz="2400" dirty="0" smtClean="0">
                <a:latin typeface="Arial" panose="020B0604020202020204" pitchFamily="34" charset="0"/>
                <a:cs typeface="Arial" panose="020B0604020202020204" pitchFamily="34" charset="0"/>
              </a:rPr>
              <a:t>с </a:t>
            </a:r>
            <a:r>
              <a:rPr lang="ru-RU" sz="2400" dirty="0">
                <a:latin typeface="Arial" panose="020B0604020202020204" pitchFamily="34" charset="0"/>
                <a:cs typeface="Arial" panose="020B0604020202020204" pitchFamily="34" charset="0"/>
              </a:rPr>
              <a:t>пропорциональным изменением </a:t>
            </a:r>
            <a:r>
              <a:rPr lang="ru-RU" sz="2400" dirty="0" smtClean="0">
                <a:latin typeface="Arial" panose="020B0604020202020204" pitchFamily="34" charset="0"/>
                <a:cs typeface="Arial" panose="020B0604020202020204" pitchFamily="34" charset="0"/>
              </a:rPr>
              <a:t>объема, так </a:t>
            </a:r>
            <a:r>
              <a:rPr lang="ru-RU" sz="2400" dirty="0">
                <a:latin typeface="Arial" panose="020B0604020202020204" pitchFamily="34" charset="0"/>
                <a:cs typeface="Arial" panose="020B0604020202020204" pitchFamily="34" charset="0"/>
              </a:rPr>
              <a:t>как при проведении процедуры запроса </a:t>
            </a:r>
            <a:r>
              <a:rPr lang="ru-RU" sz="2400" dirty="0" smtClean="0">
                <a:latin typeface="Arial" panose="020B0604020202020204" pitchFamily="34" charset="0"/>
                <a:cs typeface="Arial" panose="020B0604020202020204" pitchFamily="34" charset="0"/>
              </a:rPr>
              <a:t>котировок отсутствует </a:t>
            </a:r>
            <a:r>
              <a:rPr lang="ru-RU" sz="2400" dirty="0">
                <a:latin typeface="Arial" panose="020B0604020202020204" pitchFamily="34" charset="0"/>
                <a:cs typeface="Arial" panose="020B0604020202020204" pitchFamily="34" charset="0"/>
              </a:rPr>
              <a:t>документация о закупке</a:t>
            </a:r>
            <a:r>
              <a:rPr lang="ru-RU" sz="2400" dirty="0" smtClean="0">
                <a:latin typeface="Arial" panose="020B0604020202020204" pitchFamily="34" charset="0"/>
                <a:cs typeface="Arial" panose="020B0604020202020204" pitchFamily="34" charset="0"/>
              </a:rPr>
              <a:t>.</a:t>
            </a:r>
          </a:p>
          <a:p>
            <a:pPr algn="just"/>
            <a:endParaRPr lang="ru-RU" sz="2400" dirty="0">
              <a:latin typeface="Arial" panose="020B0604020202020204" pitchFamily="34" charset="0"/>
              <a:cs typeface="Arial" panose="020B0604020202020204" pitchFamily="34" charset="0"/>
            </a:endParaRPr>
          </a:p>
          <a:p>
            <a:pPr algn="ctr"/>
            <a:r>
              <a:rPr lang="ru-RU" sz="2400" dirty="0">
                <a:latin typeface="Arial" panose="020B0604020202020204" pitchFamily="34" charset="0"/>
                <a:cs typeface="Arial" panose="020B0604020202020204" pitchFamily="34" charset="0"/>
              </a:rPr>
              <a:t>Письмо от </a:t>
            </a:r>
            <a:r>
              <a:rPr lang="ru-RU" sz="2400" dirty="0" smtClean="0">
                <a:latin typeface="Arial" panose="020B0604020202020204" pitchFamily="34" charset="0"/>
                <a:cs typeface="Arial" panose="020B0604020202020204" pitchFamily="34" charset="0"/>
              </a:rPr>
              <a:t>9 </a:t>
            </a:r>
            <a:r>
              <a:rPr lang="ru-RU" sz="2400" dirty="0">
                <a:latin typeface="Arial" panose="020B0604020202020204" pitchFamily="34" charset="0"/>
                <a:cs typeface="Arial" panose="020B0604020202020204" pitchFamily="34" charset="0"/>
              </a:rPr>
              <a:t>ноября 2017 года № </a:t>
            </a:r>
            <a:r>
              <a:rPr lang="ru-RU" sz="2400" dirty="0" smtClean="0">
                <a:latin typeface="Arial" panose="020B0604020202020204" pitchFamily="34" charset="0"/>
                <a:cs typeface="Arial" panose="020B0604020202020204" pitchFamily="34" charset="0"/>
              </a:rPr>
              <a:t>24-03-07/73936</a:t>
            </a:r>
            <a:endParaRPr lang="ru-RU" sz="2400" dirty="0">
              <a:latin typeface="Arial" panose="020B0604020202020204" pitchFamily="34" charset="0"/>
              <a:cs typeface="Arial" panose="020B0604020202020204" pitchFamily="34" charset="0"/>
            </a:endParaRPr>
          </a:p>
          <a:p>
            <a:pPr algn="just"/>
            <a:endParaRPr lang="ru-RU" sz="2400" dirty="0">
              <a:latin typeface="Arial" panose="020B0604020202020204" pitchFamily="34" charset="0"/>
              <a:cs typeface="Arial" panose="020B0604020202020204" pitchFamily="34" charset="0"/>
            </a:endParaRPr>
          </a:p>
          <a:p>
            <a:pPr algn="just"/>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4391332"/>
      </p:ext>
    </p:extLst>
  </p:cSld>
  <p:clrMapOvr>
    <a:masterClrMapping/>
  </p:clrMapOvr>
  <p:transition spd="slow">
    <p:push dir="u"/>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9912" y="332656"/>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7" name="Прямоугольник 6"/>
          <p:cNvSpPr/>
          <p:nvPr/>
        </p:nvSpPr>
        <p:spPr>
          <a:xfrm>
            <a:off x="251520" y="1844824"/>
            <a:ext cx="8643745" cy="4093428"/>
          </a:xfrm>
          <a:prstGeom prst="rect">
            <a:avLst/>
          </a:prstGeom>
        </p:spPr>
        <p:txBody>
          <a:bodyPr wrap="square">
            <a:spAutoFit/>
          </a:bodyPr>
          <a:lstStyle/>
          <a:p>
            <a:pPr algn="just"/>
            <a:r>
              <a:rPr lang="ru-RU" sz="2400" dirty="0">
                <a:latin typeface="Arial" panose="020B0604020202020204" pitchFamily="34" charset="0"/>
                <a:cs typeface="Arial" panose="020B0604020202020204" pitchFamily="34" charset="0"/>
              </a:rPr>
              <a:t>Министерство финансов России разъяснило, что </a:t>
            </a:r>
            <a:r>
              <a:rPr lang="ru-RU" sz="2400" dirty="0" smtClean="0">
                <a:latin typeface="Arial" panose="020B0604020202020204" pitchFamily="34" charset="0"/>
                <a:cs typeface="Arial" panose="020B0604020202020204" pitchFamily="34" charset="0"/>
              </a:rPr>
              <a:t>нельзя применять </a:t>
            </a:r>
            <a:r>
              <a:rPr lang="ru-RU" sz="2400" dirty="0">
                <a:latin typeface="Arial" panose="020B0604020202020204" pitchFamily="34" charset="0"/>
                <a:cs typeface="Arial" panose="020B0604020202020204" pitchFamily="34" charset="0"/>
              </a:rPr>
              <a:t>при исполнении контракта, заключенного </a:t>
            </a:r>
            <a:r>
              <a:rPr lang="ru-RU" sz="2400" dirty="0" smtClean="0">
                <a:latin typeface="Arial" panose="020B0604020202020204" pitchFamily="34" charset="0"/>
                <a:cs typeface="Arial" panose="020B0604020202020204" pitchFamily="34" charset="0"/>
              </a:rPr>
              <a:t>по итогам </a:t>
            </a:r>
            <a:r>
              <a:rPr lang="ru-RU" sz="2400" dirty="0">
                <a:latin typeface="Arial" panose="020B0604020202020204" pitchFamily="34" charset="0"/>
                <a:cs typeface="Arial" panose="020B0604020202020204" pitchFamily="34" charset="0"/>
              </a:rPr>
              <a:t>проведенного запроса котировок, положений </a:t>
            </a:r>
            <a:r>
              <a:rPr lang="ru-RU" sz="2400" dirty="0" smtClean="0">
                <a:latin typeface="Arial" panose="020B0604020202020204" pitchFamily="34" charset="0"/>
                <a:cs typeface="Arial" panose="020B0604020202020204" pitchFamily="34" charset="0"/>
              </a:rPr>
              <a:t/>
            </a:r>
            <a:br>
              <a:rPr lang="ru-RU" sz="2400" dirty="0" smtClean="0">
                <a:latin typeface="Arial" panose="020B0604020202020204" pitchFamily="34" charset="0"/>
                <a:cs typeface="Arial" panose="020B0604020202020204" pitchFamily="34" charset="0"/>
              </a:rPr>
            </a:br>
            <a:r>
              <a:rPr lang="ru-RU" sz="2400" dirty="0" smtClean="0">
                <a:latin typeface="Arial" panose="020B0604020202020204" pitchFamily="34" charset="0"/>
                <a:cs typeface="Arial" panose="020B0604020202020204" pitchFamily="34" charset="0"/>
              </a:rPr>
              <a:t>п</a:t>
            </a:r>
            <a:r>
              <a:rPr lang="ru-RU" sz="2400" dirty="0">
                <a:latin typeface="Arial" panose="020B0604020202020204" pitchFamily="34" charset="0"/>
                <a:cs typeface="Arial" panose="020B0604020202020204" pitchFamily="34" charset="0"/>
              </a:rPr>
              <a:t>. </a:t>
            </a:r>
            <a:r>
              <a:rPr lang="ru-RU" sz="2400" dirty="0" smtClean="0">
                <a:latin typeface="Arial" panose="020B0604020202020204" pitchFamily="34" charset="0"/>
                <a:cs typeface="Arial" panose="020B0604020202020204" pitchFamily="34" charset="0"/>
              </a:rPr>
              <a:t>1 ч</a:t>
            </a:r>
            <a:r>
              <a:rPr lang="ru-RU" sz="2400" dirty="0">
                <a:latin typeface="Arial" panose="020B0604020202020204" pitchFamily="34" charset="0"/>
                <a:cs typeface="Arial" panose="020B0604020202020204" pitchFamily="34" charset="0"/>
              </a:rPr>
              <a:t>. 1 ст. 95 Закона </a:t>
            </a:r>
            <a:r>
              <a:rPr lang="ru-RU" sz="2400" dirty="0" smtClean="0">
                <a:latin typeface="Arial" panose="020B0604020202020204" pitchFamily="34" charset="0"/>
                <a:cs typeface="Arial" panose="020B0604020202020204" pitchFamily="34" charset="0"/>
              </a:rPr>
              <a:t>о контрактной системе об </a:t>
            </a:r>
            <a:r>
              <a:rPr lang="ru-RU" sz="2400" dirty="0">
                <a:latin typeface="Arial" panose="020B0604020202020204" pitchFamily="34" charset="0"/>
                <a:cs typeface="Arial" panose="020B0604020202020204" pitchFamily="34" charset="0"/>
              </a:rPr>
              <a:t>изменении цены контракта </a:t>
            </a:r>
            <a:r>
              <a:rPr lang="ru-RU" sz="2400" dirty="0" smtClean="0">
                <a:latin typeface="Arial" panose="020B0604020202020204" pitchFamily="34" charset="0"/>
                <a:cs typeface="Arial" panose="020B0604020202020204" pitchFamily="34" charset="0"/>
              </a:rPr>
              <a:t>в пределах </a:t>
            </a:r>
            <a:r>
              <a:rPr lang="ru-RU" sz="2400" dirty="0">
                <a:latin typeface="Arial" panose="020B0604020202020204" pitchFamily="34" charset="0"/>
                <a:cs typeface="Arial" panose="020B0604020202020204" pitchFamily="34" charset="0"/>
              </a:rPr>
              <a:t>10% </a:t>
            </a:r>
            <a:r>
              <a:rPr lang="ru-RU" sz="2400" dirty="0" smtClean="0">
                <a:latin typeface="Arial" panose="020B0604020202020204" pitchFamily="34" charset="0"/>
                <a:cs typeface="Arial" panose="020B0604020202020204" pitchFamily="34" charset="0"/>
              </a:rPr>
              <a:t>с </a:t>
            </a:r>
            <a:r>
              <a:rPr lang="ru-RU" sz="2400" dirty="0">
                <a:latin typeface="Arial" panose="020B0604020202020204" pitchFamily="34" charset="0"/>
                <a:cs typeface="Arial" panose="020B0604020202020204" pitchFamily="34" charset="0"/>
              </a:rPr>
              <a:t>пропорциональным изменением </a:t>
            </a:r>
            <a:r>
              <a:rPr lang="ru-RU" sz="2400" dirty="0" smtClean="0">
                <a:latin typeface="Arial" panose="020B0604020202020204" pitchFamily="34" charset="0"/>
                <a:cs typeface="Arial" panose="020B0604020202020204" pitchFamily="34" charset="0"/>
              </a:rPr>
              <a:t>объема, так </a:t>
            </a:r>
            <a:r>
              <a:rPr lang="ru-RU" sz="2400" dirty="0">
                <a:latin typeface="Arial" panose="020B0604020202020204" pitchFamily="34" charset="0"/>
                <a:cs typeface="Arial" panose="020B0604020202020204" pitchFamily="34" charset="0"/>
              </a:rPr>
              <a:t>как при проведении процедуры запроса </a:t>
            </a:r>
            <a:r>
              <a:rPr lang="ru-RU" sz="2400" dirty="0" smtClean="0">
                <a:latin typeface="Arial" panose="020B0604020202020204" pitchFamily="34" charset="0"/>
                <a:cs typeface="Arial" panose="020B0604020202020204" pitchFamily="34" charset="0"/>
              </a:rPr>
              <a:t>котировок отсутствует </a:t>
            </a:r>
            <a:r>
              <a:rPr lang="ru-RU" sz="2400" dirty="0">
                <a:latin typeface="Arial" panose="020B0604020202020204" pitchFamily="34" charset="0"/>
                <a:cs typeface="Arial" panose="020B0604020202020204" pitchFamily="34" charset="0"/>
              </a:rPr>
              <a:t>документация о закупке</a:t>
            </a:r>
            <a:r>
              <a:rPr lang="ru-RU" sz="2400" dirty="0" smtClean="0">
                <a:latin typeface="Arial" panose="020B0604020202020204" pitchFamily="34" charset="0"/>
                <a:cs typeface="Arial" panose="020B0604020202020204" pitchFamily="34" charset="0"/>
              </a:rPr>
              <a:t>.</a:t>
            </a:r>
          </a:p>
          <a:p>
            <a:pPr algn="just"/>
            <a:endParaRPr lang="ru-RU" sz="2400" dirty="0">
              <a:latin typeface="Arial" panose="020B0604020202020204" pitchFamily="34" charset="0"/>
              <a:cs typeface="Arial" panose="020B0604020202020204" pitchFamily="34" charset="0"/>
            </a:endParaRPr>
          </a:p>
          <a:p>
            <a:pPr algn="ctr"/>
            <a:r>
              <a:rPr lang="ru-RU" sz="2400" dirty="0">
                <a:latin typeface="Arial" panose="020B0604020202020204" pitchFamily="34" charset="0"/>
                <a:cs typeface="Arial" panose="020B0604020202020204" pitchFamily="34" charset="0"/>
              </a:rPr>
              <a:t>Письмо от </a:t>
            </a:r>
            <a:r>
              <a:rPr lang="ru-RU" sz="2400" dirty="0" smtClean="0">
                <a:latin typeface="Arial" panose="020B0604020202020204" pitchFamily="34" charset="0"/>
                <a:cs typeface="Arial" panose="020B0604020202020204" pitchFamily="34" charset="0"/>
              </a:rPr>
              <a:t>9 </a:t>
            </a:r>
            <a:r>
              <a:rPr lang="ru-RU" sz="2400" dirty="0">
                <a:latin typeface="Arial" panose="020B0604020202020204" pitchFamily="34" charset="0"/>
                <a:cs typeface="Arial" panose="020B0604020202020204" pitchFamily="34" charset="0"/>
              </a:rPr>
              <a:t>ноября 2017 года № </a:t>
            </a:r>
            <a:r>
              <a:rPr lang="ru-RU" sz="2400" dirty="0" smtClean="0">
                <a:latin typeface="Arial" panose="020B0604020202020204" pitchFamily="34" charset="0"/>
                <a:cs typeface="Arial" panose="020B0604020202020204" pitchFamily="34" charset="0"/>
              </a:rPr>
              <a:t>24-03-07/73936</a:t>
            </a:r>
            <a:endParaRPr lang="ru-RU" sz="2400" dirty="0">
              <a:latin typeface="Arial" panose="020B0604020202020204" pitchFamily="34" charset="0"/>
              <a:cs typeface="Arial" panose="020B0604020202020204" pitchFamily="34" charset="0"/>
            </a:endParaRPr>
          </a:p>
          <a:p>
            <a:pPr algn="just"/>
            <a:endParaRPr lang="ru-RU" sz="2400" dirty="0">
              <a:latin typeface="Arial" panose="020B0604020202020204" pitchFamily="34" charset="0"/>
              <a:cs typeface="Arial" panose="020B0604020202020204" pitchFamily="34" charset="0"/>
            </a:endParaRPr>
          </a:p>
          <a:p>
            <a:pPr algn="just"/>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4391332"/>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952" y="167826"/>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261233" y="1308647"/>
            <a:ext cx="8643745" cy="5386090"/>
          </a:xfrm>
          <a:prstGeom prst="rect">
            <a:avLst/>
          </a:prstGeom>
        </p:spPr>
        <p:txBody>
          <a:bodyPr wrap="square">
            <a:spAutoFit/>
          </a:bodyPr>
          <a:lstStyle/>
          <a:p>
            <a:pPr algn="just"/>
            <a:r>
              <a:rPr lang="ru-RU" sz="2000" dirty="0">
                <a:latin typeface="Arial" panose="020B0604020202020204" pitchFamily="34" charset="0"/>
                <a:cs typeface="Arial" panose="020B0604020202020204" pitchFamily="34" charset="0"/>
              </a:rPr>
              <a:t>Ввод в действие новых требований к банковским гарантиям, используемым в качестве обеспечения заявок и исполнения контрактов, перенесён на 01 июня 2018 года </a:t>
            </a:r>
            <a:r>
              <a:rPr lang="ru-RU" sz="1600" dirty="0">
                <a:latin typeface="Arial" panose="020B0604020202020204" pitchFamily="34" charset="0"/>
                <a:cs typeface="Arial" panose="020B0604020202020204" pitchFamily="34" charset="0"/>
              </a:rPr>
              <a:t>(Предполагалось, что с 01.01.2018 Министерство финансов РФ будет вести отдельный перечень банков, уполномоченных выдавать банковские гарантии в рамках контрактной системы. Для этого законодателем была разработана новая редакция части 1 статьи 45 Закона о контрактной системе, а сама статья 45 дополняется частями 1.1 и 1.2.).</a:t>
            </a:r>
            <a:r>
              <a:rPr lang="ru-RU" sz="2000" dirty="0">
                <a:latin typeface="Arial" panose="020B0604020202020204" pitchFamily="34" charset="0"/>
                <a:cs typeface="Arial" panose="020B0604020202020204" pitchFamily="34" charset="0"/>
              </a:rPr>
              <a:t> </a:t>
            </a:r>
            <a:endParaRPr lang="ru-RU" sz="2000" dirty="0" smtClean="0">
              <a:latin typeface="Arial" panose="020B0604020202020204" pitchFamily="34" charset="0"/>
              <a:cs typeface="Arial" panose="020B0604020202020204" pitchFamily="34" charset="0"/>
            </a:endParaRPr>
          </a:p>
          <a:p>
            <a:pPr algn="just"/>
            <a:endParaRPr lang="ru-RU" sz="2000" dirty="0">
              <a:latin typeface="Arial" panose="020B0604020202020204" pitchFamily="34" charset="0"/>
              <a:cs typeface="Arial" panose="020B0604020202020204" pitchFamily="34" charset="0"/>
            </a:endParaRPr>
          </a:p>
          <a:p>
            <a:pPr algn="just"/>
            <a:r>
              <a:rPr lang="ru-RU" sz="2000" dirty="0" smtClean="0">
                <a:latin typeface="Arial" panose="020B0604020202020204" pitchFamily="34" charset="0"/>
                <a:cs typeface="Arial" panose="020B0604020202020204" pitchFamily="34" charset="0"/>
              </a:rPr>
              <a:t>Из-под </a:t>
            </a:r>
            <a:r>
              <a:rPr lang="ru-RU" sz="2000" dirty="0">
                <a:latin typeface="Arial" panose="020B0604020202020204" pitchFamily="34" charset="0"/>
                <a:cs typeface="Arial" panose="020B0604020202020204" pitchFamily="34" charset="0"/>
              </a:rPr>
              <a:t>действия Закона </a:t>
            </a:r>
            <a:r>
              <a:rPr lang="ru-RU" sz="2000" dirty="0" smtClean="0">
                <a:latin typeface="Arial" panose="020B0604020202020204" pitchFamily="34" charset="0"/>
                <a:cs typeface="Arial" panose="020B0604020202020204" pitchFamily="34" charset="0"/>
              </a:rPr>
              <a:t>о </a:t>
            </a:r>
            <a:r>
              <a:rPr lang="ru-RU" sz="2000" dirty="0">
                <a:latin typeface="Arial" panose="020B0604020202020204" pitchFamily="34" charset="0"/>
                <a:cs typeface="Arial" panose="020B0604020202020204" pitchFamily="34" charset="0"/>
              </a:rPr>
              <a:t>контрактной системе </a:t>
            </a:r>
            <a:r>
              <a:rPr lang="ru-RU" sz="2000" dirty="0" smtClean="0">
                <a:latin typeface="Arial" panose="020B0604020202020204" pitchFamily="34" charset="0"/>
                <a:cs typeface="Arial" panose="020B0604020202020204" pitchFamily="34" charset="0"/>
              </a:rPr>
              <a:t>выведены закупки </a:t>
            </a:r>
            <a:r>
              <a:rPr lang="ru-RU" sz="2000" dirty="0">
                <a:latin typeface="Arial" panose="020B0604020202020204" pitchFamily="34" charset="0"/>
                <a:cs typeface="Arial" panose="020B0604020202020204" pitchFamily="34" charset="0"/>
              </a:rPr>
              <a:t>товаров, работ, услуг, связанных созданием и функционированием средств связи и информационных технологий в соответствии с Федеральным законом от 7 июня 2013 года № 108-ФЗ </a:t>
            </a:r>
            <a:r>
              <a:rPr lang="ru-RU" sz="2000" dirty="0" smtClean="0">
                <a:latin typeface="Arial" panose="020B0604020202020204" pitchFamily="34" charset="0"/>
                <a:cs typeface="Arial" panose="020B0604020202020204" pitchFamily="34" charset="0"/>
              </a:rPr>
              <a:t>«О </a:t>
            </a:r>
            <a:r>
              <a:rPr lang="ru-RU" sz="2000" dirty="0">
                <a:latin typeface="Arial" panose="020B0604020202020204" pitchFamily="34" charset="0"/>
                <a:cs typeface="Arial" panose="020B0604020202020204" pitchFamily="34" charset="0"/>
              </a:rPr>
              <a:t>подготовке и проведении в Российской Федерации чемпионата мира по футболу FIFA 2018 года, Кубка конфедераций FIFA 2017 года и внесении изменений в отдельные законодательные акты Российской </a:t>
            </a:r>
            <a:r>
              <a:rPr lang="ru-RU" sz="2000" dirty="0" smtClean="0">
                <a:latin typeface="Arial" panose="020B0604020202020204" pitchFamily="34" charset="0"/>
                <a:cs typeface="Arial" panose="020B0604020202020204" pitchFamily="34" charset="0"/>
              </a:rPr>
              <a:t>Федерации».</a:t>
            </a:r>
          </a:p>
          <a:p>
            <a:pPr algn="just"/>
            <a:endParaRPr lang="ru-RU" sz="1400" dirty="0">
              <a:latin typeface="Arial" panose="020B0604020202020204" pitchFamily="34" charset="0"/>
              <a:cs typeface="Arial" panose="020B0604020202020204" pitchFamily="34" charset="0"/>
            </a:endParaRPr>
          </a:p>
          <a:p>
            <a:pPr algn="ctr"/>
            <a:r>
              <a:rPr lang="ru-RU" sz="2200" dirty="0">
                <a:latin typeface="Arial" panose="020B0604020202020204" pitchFamily="34" charset="0"/>
                <a:cs typeface="Arial" panose="020B0604020202020204" pitchFamily="34" charset="0"/>
              </a:rPr>
              <a:t>Федеральный закон вступил в силу с 29 декабря 2017 года</a:t>
            </a:r>
            <a:endParaRPr lang="ru-RU" sz="2200" dirty="0">
              <a:latin typeface="Arial" panose="020B0604020202020204" pitchFamily="34" charset="0"/>
              <a:cs typeface="Arial" panose="020B0604020202020204" pitchFamily="34" charset="0"/>
            </a:endParaRPr>
          </a:p>
        </p:txBody>
      </p:sp>
      <p:sp>
        <p:nvSpPr>
          <p:cNvPr id="6" name="Прямоугольник 5"/>
          <p:cNvSpPr/>
          <p:nvPr/>
        </p:nvSpPr>
        <p:spPr>
          <a:xfrm>
            <a:off x="1691680" y="54539"/>
            <a:ext cx="7128792" cy="1169551"/>
          </a:xfrm>
          <a:prstGeom prst="rect">
            <a:avLst/>
          </a:prstGeom>
        </p:spPr>
        <p:txBody>
          <a:bodyPr wrap="square">
            <a:spAutoFit/>
          </a:bodyPr>
          <a:lstStyle/>
          <a:p>
            <a:pPr algn="ctr"/>
            <a:r>
              <a:rPr lang="ru-RU" sz="1400" b="1" dirty="0">
                <a:latin typeface="Arial" panose="020B0604020202020204" pitchFamily="34" charset="0"/>
                <a:cs typeface="Arial" panose="020B0604020202020204" pitchFamily="34" charset="0"/>
              </a:rPr>
              <a:t>Федеральный закон от 29.12.2017 № 475-ФЗ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 </a:t>
            </a:r>
          </a:p>
          <a:p>
            <a:pPr algn="ctr"/>
            <a:r>
              <a:rPr lang="ru-RU" sz="1400" b="1" dirty="0">
                <a:latin typeface="Arial" panose="020B0604020202020204" pitchFamily="34" charset="0"/>
                <a:cs typeface="Arial" panose="020B0604020202020204" pitchFamily="34" charset="0"/>
              </a:rPr>
              <a:t>и статью 18 Федерального закона «О внесении изменений в </a:t>
            </a:r>
          </a:p>
          <a:p>
            <a:pPr algn="ctr"/>
            <a:r>
              <a:rPr lang="ru-RU" sz="1400" b="1" dirty="0">
                <a:latin typeface="Arial" panose="020B0604020202020204" pitchFamily="34" charset="0"/>
                <a:cs typeface="Arial" panose="020B0604020202020204" pitchFamily="34" charset="0"/>
              </a:rPr>
              <a:t>отдельные законодательные акты Российской Федерации»</a:t>
            </a:r>
            <a:endParaRPr lang="ru-RU" sz="1400" dirty="0">
              <a:latin typeface="Arial" panose="020B0604020202020204" pitchFamily="34" charset="0"/>
              <a:cs typeface="Arial" panose="020B0604020202020204" pitchFamily="34" charset="0"/>
            </a:endParaRPr>
          </a:p>
        </p:txBody>
      </p:sp>
      <p:cxnSp>
        <p:nvCxnSpPr>
          <p:cNvPr id="7" name="Прямая соединительная линия 6"/>
          <p:cNvCxnSpPr/>
          <p:nvPr/>
        </p:nvCxnSpPr>
        <p:spPr>
          <a:xfrm>
            <a:off x="395536" y="1293597"/>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183294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79512" y="1844824"/>
            <a:ext cx="8784976" cy="3600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2000" dirty="0" smtClean="0">
                <a:solidFill>
                  <a:schemeClr val="tx1"/>
                </a:solidFill>
                <a:latin typeface="Arial" panose="020B0604020202020204" pitchFamily="34" charset="0"/>
                <a:cs typeface="Arial" panose="020B0604020202020204" pitchFamily="34" charset="0"/>
              </a:rPr>
              <a:t>	</a:t>
            </a:r>
            <a:endParaRPr lang="ru-RU" sz="2000" dirty="0">
              <a:solidFill>
                <a:schemeClr val="tx1"/>
              </a:solidFill>
              <a:latin typeface="Arial" panose="020B0604020202020204" pitchFamily="34" charset="0"/>
              <a:cs typeface="Arial" panose="020B0604020202020204" pitchFamily="34" charset="0"/>
            </a:endParaRPr>
          </a:p>
        </p:txBody>
      </p:sp>
      <p:sp>
        <p:nvSpPr>
          <p:cNvPr id="2" name="Прямоугольник 1"/>
          <p:cNvSpPr/>
          <p:nvPr/>
        </p:nvSpPr>
        <p:spPr>
          <a:xfrm>
            <a:off x="179512" y="2420888"/>
            <a:ext cx="8784976" cy="92333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5400" b="1" cap="none" spc="50" dirty="0" smtClean="0">
                <a:ln w="11430"/>
                <a:effectLst>
                  <a:outerShdw blurRad="38100" dist="38100" dir="2700000" algn="tl">
                    <a:srgbClr val="000000">
                      <a:alpha val="43137"/>
                    </a:srgbClr>
                  </a:outerShdw>
                </a:effectLst>
              </a:rPr>
              <a:t>Спасибо за внимание</a:t>
            </a:r>
            <a:endParaRPr lang="ru-RU" sz="5400" b="1" cap="none" spc="50" dirty="0">
              <a:ln w="1143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17201246"/>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320742" y="1373268"/>
            <a:ext cx="8643745" cy="5509200"/>
          </a:xfrm>
          <a:prstGeom prst="rect">
            <a:avLst/>
          </a:prstGeom>
        </p:spPr>
        <p:txBody>
          <a:bodyPr wrap="square">
            <a:spAutoFit/>
          </a:bodyPr>
          <a:lstStyle/>
          <a:p>
            <a:pPr algn="just"/>
            <a:r>
              <a:rPr lang="ru-RU" sz="2200" dirty="0" smtClean="0">
                <a:latin typeface="Arial" panose="020B0604020202020204" pitchFamily="34" charset="0"/>
                <a:cs typeface="Arial" panose="020B0604020202020204" pitchFamily="34" charset="0"/>
              </a:rPr>
              <a:t>Пункт 8 части 1 статьи 93 Закона о контрактной системе изложен в новой редакции:</a:t>
            </a:r>
          </a:p>
          <a:p>
            <a:pPr algn="just"/>
            <a:endParaRPr lang="ru-RU" sz="2200" dirty="0" smtClean="0">
              <a:latin typeface="Arial" panose="020B0604020202020204" pitchFamily="34" charset="0"/>
              <a:cs typeface="Arial" panose="020B0604020202020204" pitchFamily="34" charset="0"/>
            </a:endParaRPr>
          </a:p>
          <a:p>
            <a:pPr algn="just"/>
            <a:r>
              <a:rPr lang="ru-RU" sz="2200" dirty="0" smtClean="0">
                <a:latin typeface="Arial" panose="020B0604020202020204" pitchFamily="34" charset="0"/>
                <a:cs typeface="Arial" panose="020B0604020202020204" pitchFamily="34" charset="0"/>
              </a:rPr>
              <a:t>8) оказание услуг по водоснабжению, водоотведению, теплоснабжению, </a:t>
            </a:r>
            <a:r>
              <a:rPr lang="ru-RU" sz="2200" b="1" dirty="0" smtClean="0">
                <a:latin typeface="Arial" panose="020B0604020202020204" pitchFamily="34" charset="0"/>
                <a:cs typeface="Arial" panose="020B0604020202020204" pitchFamily="34" charset="0"/>
              </a:rPr>
              <a:t>обращению с твердыми коммунальными отходами</a:t>
            </a:r>
            <a:r>
              <a:rPr lang="ru-RU" sz="2200" dirty="0" smtClean="0">
                <a:latin typeface="Arial" panose="020B0604020202020204" pitchFamily="34" charset="0"/>
                <a:cs typeface="Arial" panose="020B0604020202020204" pitchFamily="34" charset="0"/>
              </a:rPr>
              <a:t>, газоснабжению (за исключением услуг по реализации сжиженного газа), по подключению (присоединению) к сетям инженерно-технического обеспечения по регулируемым в соответствии с законодательством Российской Федерации ценам (тарифам), по хранению и ввозу (вывозу) наркотических средств и психотропных веществ.</a:t>
            </a:r>
          </a:p>
          <a:p>
            <a:pPr algn="just"/>
            <a:endParaRPr lang="ru-RU" sz="2200" dirty="0" smtClean="0">
              <a:latin typeface="Arial" panose="020B0604020202020204" pitchFamily="34" charset="0"/>
              <a:cs typeface="Arial" panose="020B0604020202020204" pitchFamily="34" charset="0"/>
            </a:endParaRPr>
          </a:p>
          <a:p>
            <a:pPr algn="just"/>
            <a:r>
              <a:rPr lang="ru-RU" sz="2200" dirty="0" smtClean="0">
                <a:latin typeface="Arial" panose="020B0604020202020204" pitchFamily="34" charset="0"/>
                <a:cs typeface="Arial" panose="020B0604020202020204" pitchFamily="34" charset="0"/>
              </a:rPr>
              <a:t>Пункт </a:t>
            </a:r>
            <a:r>
              <a:rPr lang="ru-RU" sz="2200" dirty="0">
                <a:latin typeface="Arial" panose="020B0604020202020204" pitchFamily="34" charset="0"/>
                <a:cs typeface="Arial" panose="020B0604020202020204" pitchFamily="34" charset="0"/>
              </a:rPr>
              <a:t>43 части 1 статьи 93 Закона </a:t>
            </a:r>
            <a:r>
              <a:rPr lang="ru-RU" sz="2200" dirty="0" smtClean="0">
                <a:latin typeface="Arial" panose="020B0604020202020204" pitchFamily="34" charset="0"/>
                <a:cs typeface="Arial" panose="020B0604020202020204" pitchFamily="34" charset="0"/>
              </a:rPr>
              <a:t>о </a:t>
            </a:r>
            <a:r>
              <a:rPr lang="ru-RU" sz="2200" dirty="0">
                <a:latin typeface="Arial" panose="020B0604020202020204" pitchFamily="34" charset="0"/>
                <a:cs typeface="Arial" panose="020B0604020202020204" pitchFamily="34" charset="0"/>
              </a:rPr>
              <a:t>контрактной системе признан утратившим силу</a:t>
            </a:r>
          </a:p>
          <a:p>
            <a:pPr algn="just"/>
            <a:endParaRPr lang="ru-RU" sz="2200" dirty="0" smtClean="0">
              <a:latin typeface="Arial" panose="020B0604020202020204" pitchFamily="34" charset="0"/>
              <a:cs typeface="Arial" panose="020B0604020202020204" pitchFamily="34" charset="0"/>
            </a:endParaRPr>
          </a:p>
          <a:p>
            <a:pPr algn="ctr"/>
            <a:r>
              <a:rPr lang="ru-RU" sz="2200" dirty="0">
                <a:latin typeface="Arial" panose="020B0604020202020204" pitchFamily="34" charset="0"/>
                <a:cs typeface="Arial" panose="020B0604020202020204" pitchFamily="34" charset="0"/>
              </a:rPr>
              <a:t>Федеральный закон вступил в силу с </a:t>
            </a:r>
            <a:r>
              <a:rPr lang="ru-RU" sz="2200" dirty="0" smtClean="0">
                <a:latin typeface="Arial" panose="020B0604020202020204" pitchFamily="34" charset="0"/>
                <a:cs typeface="Arial" panose="020B0604020202020204" pitchFamily="34" charset="0"/>
              </a:rPr>
              <a:t>31 </a:t>
            </a:r>
            <a:r>
              <a:rPr lang="ru-RU" sz="2200" dirty="0">
                <a:latin typeface="Arial" panose="020B0604020202020204" pitchFamily="34" charset="0"/>
                <a:cs typeface="Arial" panose="020B0604020202020204" pitchFamily="34" charset="0"/>
              </a:rPr>
              <a:t>декабря 2017 </a:t>
            </a:r>
            <a:r>
              <a:rPr lang="ru-RU" sz="2200" dirty="0" smtClean="0">
                <a:latin typeface="Arial" panose="020B0604020202020204" pitchFamily="34" charset="0"/>
                <a:cs typeface="Arial" panose="020B0604020202020204" pitchFamily="34" charset="0"/>
              </a:rPr>
              <a:t>года</a:t>
            </a:r>
            <a:endParaRPr lang="ru-RU" sz="2200" dirty="0">
              <a:latin typeface="Arial" panose="020B0604020202020204" pitchFamily="34" charset="0"/>
              <a:cs typeface="Arial" panose="020B0604020202020204" pitchFamily="34" charset="0"/>
            </a:endParaRPr>
          </a:p>
        </p:txBody>
      </p:sp>
      <p:cxnSp>
        <p:nvCxnSpPr>
          <p:cNvPr id="6" name="Прямая соединительная линия 5"/>
          <p:cNvCxnSpPr/>
          <p:nvPr/>
        </p:nvCxnSpPr>
        <p:spPr>
          <a:xfrm>
            <a:off x="395536" y="1293597"/>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7" name="Прямоугольник 6"/>
          <p:cNvSpPr/>
          <p:nvPr/>
        </p:nvSpPr>
        <p:spPr>
          <a:xfrm>
            <a:off x="1511153" y="93268"/>
            <a:ext cx="7632847" cy="1200329"/>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Федеральный закон от </a:t>
            </a:r>
            <a:r>
              <a:rPr lang="ru-RU" b="1" dirty="0" smtClean="0">
                <a:latin typeface="Arial" panose="020B0604020202020204" pitchFamily="34" charset="0"/>
                <a:cs typeface="Arial" panose="020B0604020202020204" pitchFamily="34" charset="0"/>
              </a:rPr>
              <a:t>31.12.2017 </a:t>
            </a:r>
            <a:r>
              <a:rPr lang="ru-RU" b="1" dirty="0">
                <a:latin typeface="Arial" panose="020B0604020202020204" pitchFamily="34" charset="0"/>
                <a:cs typeface="Arial" panose="020B0604020202020204" pitchFamily="34" charset="0"/>
              </a:rPr>
              <a:t>№ 503-ФЗ </a:t>
            </a:r>
            <a:r>
              <a:rPr lang="ru-RU" b="1" dirty="0" smtClean="0">
                <a:latin typeface="Arial" panose="020B0604020202020204" pitchFamily="34" charset="0"/>
                <a:cs typeface="Arial" panose="020B0604020202020204" pitchFamily="34" charset="0"/>
              </a:rPr>
              <a:t>«О </a:t>
            </a:r>
            <a:r>
              <a:rPr lang="ru-RU" b="1" dirty="0">
                <a:latin typeface="Arial" panose="020B0604020202020204" pitchFamily="34" charset="0"/>
                <a:cs typeface="Arial" panose="020B0604020202020204" pitchFamily="34" charset="0"/>
              </a:rPr>
              <a:t>внесении изменений в Федеральный закон </a:t>
            </a:r>
            <a:r>
              <a:rPr lang="ru-RU" b="1" dirty="0" smtClean="0">
                <a:latin typeface="Arial" panose="020B0604020202020204" pitchFamily="34" charset="0"/>
                <a:cs typeface="Arial" panose="020B0604020202020204" pitchFamily="34" charset="0"/>
              </a:rPr>
              <a:t>«Об </a:t>
            </a:r>
            <a:r>
              <a:rPr lang="ru-RU" b="1" dirty="0">
                <a:latin typeface="Arial" panose="020B0604020202020204" pitchFamily="34" charset="0"/>
                <a:cs typeface="Arial" panose="020B0604020202020204" pitchFamily="34" charset="0"/>
              </a:rPr>
              <a:t>отходах производства и потребления" и отдельные законодательные акты </a:t>
            </a:r>
            <a:endParaRPr lang="ru-RU" b="1" dirty="0" smtClean="0">
              <a:latin typeface="Arial" panose="020B0604020202020204" pitchFamily="34" charset="0"/>
              <a:cs typeface="Arial" panose="020B0604020202020204" pitchFamily="34" charset="0"/>
            </a:endParaRPr>
          </a:p>
          <a:p>
            <a:pPr algn="ctr"/>
            <a:r>
              <a:rPr lang="ru-RU" b="1" dirty="0" smtClean="0">
                <a:latin typeface="Arial" panose="020B0604020202020204" pitchFamily="34" charset="0"/>
                <a:cs typeface="Arial" panose="020B0604020202020204" pitchFamily="34" charset="0"/>
              </a:rPr>
              <a:t>Российской Федерации»</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1828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6" name="Прямоугольник 5"/>
          <p:cNvSpPr/>
          <p:nvPr/>
        </p:nvSpPr>
        <p:spPr>
          <a:xfrm>
            <a:off x="330423" y="980728"/>
            <a:ext cx="8568952" cy="5816977"/>
          </a:xfrm>
          <a:prstGeom prst="rect">
            <a:avLst/>
          </a:prstGeom>
        </p:spPr>
        <p:txBody>
          <a:bodyPr wrap="square">
            <a:spAutoFit/>
          </a:bodyPr>
          <a:lstStyle/>
          <a:p>
            <a:pPr algn="just"/>
            <a:endParaRPr lang="ru-RU" sz="2000" dirty="0" smtClean="0">
              <a:latin typeface="Arial" panose="020B0604020202020204" pitchFamily="34" charset="0"/>
              <a:cs typeface="Arial" panose="020B0604020202020204" pitchFamily="34" charset="0"/>
            </a:endParaRPr>
          </a:p>
          <a:p>
            <a:pPr algn="just"/>
            <a:r>
              <a:rPr lang="ru-RU" sz="2200" dirty="0" smtClean="0">
                <a:latin typeface="Arial" panose="020B0604020202020204" pitchFamily="34" charset="0"/>
                <a:cs typeface="Arial" panose="020B0604020202020204" pitchFamily="34" charset="0"/>
              </a:rPr>
              <a:t>С 11.01.2018 вводится </a:t>
            </a:r>
            <a:r>
              <a:rPr lang="ru-RU" sz="2200" dirty="0">
                <a:latin typeface="Arial" panose="020B0604020202020204" pitchFamily="34" charset="0"/>
                <a:cs typeface="Arial" panose="020B0604020202020204" pitchFamily="34" charset="0"/>
              </a:rPr>
              <a:t>в действие новая редакция части 11 статьи 31 Закона </a:t>
            </a:r>
            <a:r>
              <a:rPr lang="ru-RU" sz="2200" dirty="0" smtClean="0">
                <a:latin typeface="Arial" panose="020B0604020202020204" pitchFamily="34" charset="0"/>
                <a:cs typeface="Arial" panose="020B0604020202020204" pitchFamily="34" charset="0"/>
              </a:rPr>
              <a:t>о </a:t>
            </a:r>
            <a:r>
              <a:rPr lang="ru-RU" sz="2200" dirty="0">
                <a:latin typeface="Arial" panose="020B0604020202020204" pitchFamily="34" charset="0"/>
                <a:cs typeface="Arial" panose="020B0604020202020204" pitchFamily="34" charset="0"/>
              </a:rPr>
              <a:t>контрактной </a:t>
            </a:r>
            <a:r>
              <a:rPr lang="ru-RU" sz="2200" dirty="0" smtClean="0">
                <a:latin typeface="Arial" panose="020B0604020202020204" pitchFamily="34" charset="0"/>
                <a:cs typeface="Arial" panose="020B0604020202020204" pitchFamily="34" charset="0"/>
              </a:rPr>
              <a:t>системе</a:t>
            </a:r>
            <a:r>
              <a:rPr lang="ru-RU" sz="2200" dirty="0">
                <a:latin typeface="Arial" panose="020B0604020202020204" pitchFamily="34" charset="0"/>
                <a:cs typeface="Arial" panose="020B0604020202020204" pitchFamily="34" charset="0"/>
              </a:rPr>
              <a:t>, которая устанавливает </a:t>
            </a:r>
            <a:r>
              <a:rPr lang="ru-RU" sz="2200" b="1" dirty="0">
                <a:latin typeface="Arial" panose="020B0604020202020204" pitchFamily="34" charset="0"/>
                <a:cs typeface="Arial" panose="020B0604020202020204" pitchFamily="34" charset="0"/>
              </a:rPr>
              <a:t>право заказчика в случае отказа от заключения контракта с победителем </a:t>
            </a:r>
            <a:r>
              <a:rPr lang="ru-RU" sz="2200" dirty="0">
                <a:latin typeface="Arial" panose="020B0604020202020204" pitchFamily="34" charset="0"/>
                <a:cs typeface="Arial" panose="020B0604020202020204" pitchFamily="34" charset="0"/>
              </a:rPr>
              <a:t>определения поставщика (подрядчика, исполнителя) </a:t>
            </a:r>
            <a:r>
              <a:rPr lang="ru-RU" sz="2200" b="1" dirty="0">
                <a:latin typeface="Arial" panose="020B0604020202020204" pitchFamily="34" charset="0"/>
                <a:cs typeface="Arial" panose="020B0604020202020204" pitchFamily="34" charset="0"/>
              </a:rPr>
              <a:t>по основаниям, предусмотренным частями 9 и 10 статьи 31 </a:t>
            </a:r>
            <a:r>
              <a:rPr lang="ru-RU" sz="2200" dirty="0">
                <a:latin typeface="Arial" panose="020B0604020202020204" pitchFamily="34" charset="0"/>
                <a:cs typeface="Arial" panose="020B0604020202020204" pitchFamily="34" charset="0"/>
              </a:rPr>
              <a:t>Закона </a:t>
            </a:r>
            <a:r>
              <a:rPr lang="ru-RU" sz="2200" dirty="0" smtClean="0">
                <a:latin typeface="Arial" panose="020B0604020202020204" pitchFamily="34" charset="0"/>
                <a:cs typeface="Arial" panose="020B0604020202020204" pitchFamily="34" charset="0"/>
              </a:rPr>
              <a:t>о </a:t>
            </a:r>
            <a:r>
              <a:rPr lang="ru-RU" sz="2200" dirty="0">
                <a:latin typeface="Arial" panose="020B0604020202020204" pitchFamily="34" charset="0"/>
                <a:cs typeface="Arial" panose="020B0604020202020204" pitchFamily="34" charset="0"/>
              </a:rPr>
              <a:t>контрактной системе, </a:t>
            </a:r>
            <a:r>
              <a:rPr lang="ru-RU" sz="2200" b="1" dirty="0">
                <a:latin typeface="Arial" panose="020B0604020202020204" pitchFamily="34" charset="0"/>
                <a:cs typeface="Arial" panose="020B0604020202020204" pitchFamily="34" charset="0"/>
              </a:rPr>
              <a:t>заключить контракт с иным участником закупки</a:t>
            </a:r>
            <a:r>
              <a:rPr lang="ru-RU" sz="2200" dirty="0">
                <a:latin typeface="Arial" panose="020B0604020202020204" pitchFamily="34" charset="0"/>
                <a:cs typeface="Arial" panose="020B0604020202020204" pitchFamily="34" charset="0"/>
              </a:rPr>
              <a:t>, который предложил такую же, как и победитель такой закупки, цену контракта или предложение о цене контракта которого содержит лучшие условия по цене контракта, следующие после условий, предложенных победителем. </a:t>
            </a:r>
            <a:endParaRPr lang="ru-RU" sz="2200" dirty="0" smtClean="0">
              <a:latin typeface="Arial" panose="020B0604020202020204" pitchFamily="34" charset="0"/>
              <a:cs typeface="Arial" panose="020B0604020202020204" pitchFamily="34" charset="0"/>
            </a:endParaRPr>
          </a:p>
          <a:p>
            <a:pPr algn="just"/>
            <a:endParaRPr lang="ru-RU" sz="2200" dirty="0">
              <a:latin typeface="Arial" panose="020B0604020202020204" pitchFamily="34" charset="0"/>
              <a:cs typeface="Arial" panose="020B0604020202020204" pitchFamily="34" charset="0"/>
            </a:endParaRPr>
          </a:p>
          <a:p>
            <a:pPr algn="just"/>
            <a:r>
              <a:rPr lang="ru-RU" sz="2200" dirty="0">
                <a:latin typeface="Arial" panose="020B0604020202020204" pitchFamily="34" charset="0"/>
                <a:cs typeface="Arial" panose="020B0604020202020204" pitchFamily="34" charset="0"/>
              </a:rPr>
              <a:t>При этом такой контракт заключается в порядке, установленном для заключения контракта в случае уклонения победителя закупки от заключения </a:t>
            </a:r>
            <a:r>
              <a:rPr lang="ru-RU" sz="2200" dirty="0" smtClean="0">
                <a:latin typeface="Arial" panose="020B0604020202020204" pitchFamily="34" charset="0"/>
                <a:cs typeface="Arial" panose="020B0604020202020204" pitchFamily="34" charset="0"/>
              </a:rPr>
              <a:t>контракта.</a:t>
            </a:r>
            <a:endParaRPr lang="ru-RU" sz="2000" dirty="0">
              <a:latin typeface="Arial" panose="020B0604020202020204" pitchFamily="34" charset="0"/>
              <a:cs typeface="Arial" panose="020B0604020202020204" pitchFamily="34" charset="0"/>
            </a:endParaRPr>
          </a:p>
        </p:txBody>
      </p:sp>
      <p:cxnSp>
        <p:nvCxnSpPr>
          <p:cNvPr id="7" name="Прямая соединительная линия 6"/>
          <p:cNvCxnSpPr/>
          <p:nvPr/>
        </p:nvCxnSpPr>
        <p:spPr>
          <a:xfrm>
            <a:off x="395536" y="1293597"/>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Прямоугольник 7"/>
          <p:cNvSpPr/>
          <p:nvPr/>
        </p:nvSpPr>
        <p:spPr>
          <a:xfrm>
            <a:off x="1504777" y="30365"/>
            <a:ext cx="7394598" cy="1200329"/>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Федеральный закон от 31.12.2017 № 504-ФЗ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a:t>
            </a:r>
          </a:p>
        </p:txBody>
      </p:sp>
    </p:spTree>
    <p:extLst>
      <p:ext uri="{BB962C8B-B14F-4D97-AF65-F5344CB8AC3E}">
        <p14:creationId xmlns:p14="http://schemas.microsoft.com/office/powerpoint/2010/main" val="935700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320742" y="1292979"/>
            <a:ext cx="8643745" cy="5139869"/>
          </a:xfrm>
          <a:prstGeom prst="rect">
            <a:avLst/>
          </a:prstGeom>
        </p:spPr>
        <p:txBody>
          <a:bodyPr wrap="square">
            <a:spAutoFit/>
          </a:bodyPr>
          <a:lstStyle/>
          <a:p>
            <a:pPr algn="just"/>
            <a:endParaRPr lang="ru-RU" sz="2000" dirty="0" smtClean="0">
              <a:latin typeface="Arial" panose="020B0604020202020204" pitchFamily="34" charset="0"/>
              <a:cs typeface="Arial" panose="020B0604020202020204" pitchFamily="34" charset="0"/>
            </a:endParaRPr>
          </a:p>
          <a:p>
            <a:pPr algn="just"/>
            <a:r>
              <a:rPr lang="ru-RU" sz="2200" dirty="0" smtClean="0">
                <a:latin typeface="Arial" panose="020B0604020202020204" pitchFamily="34" charset="0"/>
                <a:cs typeface="Arial" panose="020B0604020202020204" pitchFamily="34" charset="0"/>
              </a:rPr>
              <a:t>Вместе с тем, победитель </a:t>
            </a:r>
            <a:r>
              <a:rPr lang="ru-RU" sz="2200" dirty="0">
                <a:latin typeface="Arial" panose="020B0604020202020204" pitchFamily="34" charset="0"/>
                <a:cs typeface="Arial" panose="020B0604020202020204" pitchFamily="34" charset="0"/>
              </a:rPr>
              <a:t>закупки, с которым заказчик отказался заключить контракт </a:t>
            </a:r>
            <a:r>
              <a:rPr lang="ru-RU" sz="2200" b="1" dirty="0">
                <a:latin typeface="Arial" panose="020B0604020202020204" pitchFamily="34" charset="0"/>
                <a:cs typeface="Arial" panose="020B0604020202020204" pitchFamily="34" charset="0"/>
              </a:rPr>
              <a:t>по основаниям, указанным в части 9 и пункте 1 части 10 статьи 31 Закона </a:t>
            </a:r>
            <a:r>
              <a:rPr lang="ru-RU" sz="2200" b="1" dirty="0" smtClean="0">
                <a:latin typeface="Arial" panose="020B0604020202020204" pitchFamily="34" charset="0"/>
                <a:cs typeface="Arial" panose="020B0604020202020204" pitchFamily="34" charset="0"/>
              </a:rPr>
              <a:t>о </a:t>
            </a:r>
            <a:r>
              <a:rPr lang="ru-RU" sz="2200" b="1" dirty="0">
                <a:latin typeface="Arial" panose="020B0604020202020204" pitchFamily="34" charset="0"/>
                <a:cs typeface="Arial" panose="020B0604020202020204" pitchFamily="34" charset="0"/>
              </a:rPr>
              <a:t>контрактной системе,</a:t>
            </a:r>
            <a:r>
              <a:rPr lang="ru-RU" sz="2200" dirty="0">
                <a:latin typeface="Arial" panose="020B0604020202020204" pitchFamily="34" charset="0"/>
                <a:cs typeface="Arial" panose="020B0604020202020204" pitchFamily="34" charset="0"/>
              </a:rPr>
              <a:t> не считается уклонившимся от заключения контракта и, соответственно, сведения о нём не направляются в ФАС для включения в Реестр недобросовестных поставщиков</a:t>
            </a:r>
            <a:r>
              <a:rPr lang="ru-RU" sz="2200" dirty="0" smtClean="0">
                <a:latin typeface="Arial" panose="020B0604020202020204" pitchFamily="34" charset="0"/>
                <a:cs typeface="Arial" panose="020B0604020202020204" pitchFamily="34" charset="0"/>
              </a:rPr>
              <a:t>.</a:t>
            </a:r>
          </a:p>
          <a:p>
            <a:pPr algn="just"/>
            <a:endParaRPr lang="ru-RU" sz="2200" dirty="0">
              <a:latin typeface="Arial" panose="020B0604020202020204" pitchFamily="34" charset="0"/>
              <a:cs typeface="Arial" panose="020B0604020202020204" pitchFamily="34" charset="0"/>
            </a:endParaRPr>
          </a:p>
          <a:p>
            <a:pPr algn="just"/>
            <a:r>
              <a:rPr lang="ru-RU" sz="2200" dirty="0">
                <a:latin typeface="Arial" panose="020B0604020202020204" pitchFamily="34" charset="0"/>
                <a:cs typeface="Arial" panose="020B0604020202020204" pitchFamily="34" charset="0"/>
              </a:rPr>
              <a:t>Единственным исключением является отказ заказчика от заключения контракта по основанию, предусмотренному </a:t>
            </a:r>
            <a:r>
              <a:rPr lang="ru-RU" sz="2200" b="1" dirty="0" smtClean="0">
                <a:latin typeface="Arial" panose="020B0604020202020204" pitchFamily="34" charset="0"/>
                <a:cs typeface="Arial" panose="020B0604020202020204" pitchFamily="34" charset="0"/>
              </a:rPr>
              <a:t>пунктом </a:t>
            </a:r>
            <a:r>
              <a:rPr lang="ru-RU" sz="2200" b="1" dirty="0">
                <a:latin typeface="Arial" panose="020B0604020202020204" pitchFamily="34" charset="0"/>
                <a:cs typeface="Arial" panose="020B0604020202020204" pitchFamily="34" charset="0"/>
              </a:rPr>
              <a:t>2 части 10 статьи 31 </a:t>
            </a:r>
            <a:r>
              <a:rPr lang="ru-RU" sz="2200" dirty="0">
                <a:latin typeface="Arial" panose="020B0604020202020204" pitchFamily="34" charset="0"/>
                <a:cs typeface="Arial" panose="020B0604020202020204" pitchFamily="34" charset="0"/>
              </a:rPr>
              <a:t>Закона </a:t>
            </a:r>
            <a:r>
              <a:rPr lang="ru-RU" sz="2200" dirty="0" smtClean="0">
                <a:latin typeface="Arial" panose="020B0604020202020204" pitchFamily="34" charset="0"/>
                <a:cs typeface="Arial" panose="020B0604020202020204" pitchFamily="34" charset="0"/>
              </a:rPr>
              <a:t>о </a:t>
            </a:r>
            <a:r>
              <a:rPr lang="ru-RU" sz="2200" dirty="0">
                <a:latin typeface="Arial" panose="020B0604020202020204" pitchFamily="34" charset="0"/>
                <a:cs typeface="Arial" panose="020B0604020202020204" pitchFamily="34" charset="0"/>
              </a:rPr>
              <a:t>контрактной системе. В этом случае победитель признаётся уклонившимся от заключения контракта, и информация о нём подлежит направлению в </a:t>
            </a:r>
            <a:r>
              <a:rPr lang="ru-RU" sz="2200" dirty="0" smtClean="0">
                <a:latin typeface="Arial" panose="020B0604020202020204" pitchFamily="34" charset="0"/>
                <a:cs typeface="Arial" panose="020B0604020202020204" pitchFamily="34" charset="0"/>
              </a:rPr>
              <a:t>УФАС по СО </a:t>
            </a:r>
            <a:r>
              <a:rPr lang="ru-RU" sz="2200" dirty="0">
                <a:latin typeface="Arial" panose="020B0604020202020204" pitchFamily="34" charset="0"/>
                <a:cs typeface="Arial" panose="020B0604020202020204" pitchFamily="34" charset="0"/>
              </a:rPr>
              <a:t>для решения вопроса о включении в Реестр недобросовестных поставщиков</a:t>
            </a:r>
            <a:r>
              <a:rPr lang="ru-RU" sz="2200" dirty="0" smtClean="0">
                <a:latin typeface="Arial" panose="020B0604020202020204" pitchFamily="34" charset="0"/>
                <a:cs typeface="Arial" panose="020B0604020202020204" pitchFamily="34" charset="0"/>
              </a:rPr>
              <a:t>.</a:t>
            </a:r>
            <a:endParaRPr lang="ru-RU" sz="2000" dirty="0">
              <a:latin typeface="Arial" panose="020B0604020202020204" pitchFamily="34" charset="0"/>
              <a:cs typeface="Arial" panose="020B0604020202020204" pitchFamily="34" charset="0"/>
            </a:endParaRPr>
          </a:p>
        </p:txBody>
      </p:sp>
      <p:cxnSp>
        <p:nvCxnSpPr>
          <p:cNvPr id="6" name="Прямая соединительная линия 5"/>
          <p:cNvCxnSpPr/>
          <p:nvPr/>
        </p:nvCxnSpPr>
        <p:spPr>
          <a:xfrm>
            <a:off x="395536" y="1293597"/>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7" name="Прямоугольник 6"/>
          <p:cNvSpPr/>
          <p:nvPr/>
        </p:nvSpPr>
        <p:spPr>
          <a:xfrm>
            <a:off x="1612187" y="30385"/>
            <a:ext cx="7352299" cy="1200329"/>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Федеральный закон от 31.12.2017 № 504-ФЗ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a:t>
            </a:r>
            <a:endParaRPr lang="ru-RU"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7579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Официальный сайт Департамент государственных закупок Свердловской обла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19" y="159042"/>
            <a:ext cx="1285875" cy="942976"/>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320742" y="1292979"/>
            <a:ext cx="8643745" cy="5509200"/>
          </a:xfrm>
          <a:prstGeom prst="rect">
            <a:avLst/>
          </a:prstGeom>
        </p:spPr>
        <p:txBody>
          <a:bodyPr wrap="square">
            <a:spAutoFit/>
          </a:bodyPr>
          <a:lstStyle/>
          <a:p>
            <a:pPr algn="just"/>
            <a:r>
              <a:rPr lang="ru-RU" sz="2200" dirty="0" smtClean="0">
                <a:latin typeface="Arial" panose="020B0604020202020204" pitchFamily="34" charset="0"/>
                <a:cs typeface="Arial" panose="020B0604020202020204" pitchFamily="34" charset="0"/>
              </a:rPr>
              <a:t>Пункт </a:t>
            </a:r>
            <a:r>
              <a:rPr lang="ru-RU" sz="2200" dirty="0">
                <a:latin typeface="Arial" panose="020B0604020202020204" pitchFamily="34" charset="0"/>
                <a:cs typeface="Arial" panose="020B0604020202020204" pitchFamily="34" charset="0"/>
              </a:rPr>
              <a:t>1 части 1 статьи 33 Закона </a:t>
            </a:r>
            <a:r>
              <a:rPr lang="ru-RU" sz="2200" dirty="0" smtClean="0">
                <a:latin typeface="Arial" panose="020B0604020202020204" pitchFamily="34" charset="0"/>
                <a:cs typeface="Arial" panose="020B0604020202020204" pitchFamily="34" charset="0"/>
              </a:rPr>
              <a:t>о </a:t>
            </a:r>
            <a:r>
              <a:rPr lang="ru-RU" sz="2200" dirty="0">
                <a:latin typeface="Arial" panose="020B0604020202020204" pitchFamily="34" charset="0"/>
                <a:cs typeface="Arial" panose="020B0604020202020204" pitchFamily="34" charset="0"/>
              </a:rPr>
              <a:t>контрактной системе изложен в новой </a:t>
            </a:r>
            <a:r>
              <a:rPr lang="ru-RU" sz="2200" dirty="0" smtClean="0">
                <a:latin typeface="Arial" panose="020B0604020202020204" pitchFamily="34" charset="0"/>
                <a:cs typeface="Arial" panose="020B0604020202020204" pitchFamily="34" charset="0"/>
              </a:rPr>
              <a:t>редакции.</a:t>
            </a:r>
          </a:p>
          <a:p>
            <a:pPr algn="just"/>
            <a:endParaRPr lang="ru-RU" sz="2200" dirty="0">
              <a:latin typeface="Arial" panose="020B0604020202020204" pitchFamily="34" charset="0"/>
              <a:cs typeface="Arial" panose="020B0604020202020204" pitchFamily="34" charset="0"/>
            </a:endParaRPr>
          </a:p>
          <a:p>
            <a:pPr algn="just"/>
            <a:r>
              <a:rPr lang="ru-RU" sz="2200" b="1" dirty="0" smtClean="0">
                <a:latin typeface="Arial" panose="020B0604020202020204" pitchFamily="34" charset="0"/>
                <a:cs typeface="Arial" panose="020B0604020202020204" pitchFamily="34" charset="0"/>
              </a:rPr>
              <a:t>Исключено:</a:t>
            </a:r>
            <a:r>
              <a:rPr lang="ru-RU" sz="2200" dirty="0" smtClean="0">
                <a:latin typeface="Arial" panose="020B0604020202020204" pitchFamily="34" charset="0"/>
                <a:cs typeface="Arial" panose="020B0604020202020204" pitchFamily="34" charset="0"/>
              </a:rPr>
              <a:t> описание объекта закупки должно носить </a:t>
            </a:r>
            <a:r>
              <a:rPr lang="ru-RU" sz="2200" dirty="0">
                <a:latin typeface="Arial" panose="020B0604020202020204" pitchFamily="34" charset="0"/>
                <a:cs typeface="Arial" panose="020B0604020202020204" pitchFamily="34" charset="0"/>
              </a:rPr>
              <a:t>объективный </a:t>
            </a:r>
            <a:r>
              <a:rPr lang="ru-RU" sz="2200" dirty="0" smtClean="0">
                <a:latin typeface="Arial" panose="020B0604020202020204" pitchFamily="34" charset="0"/>
                <a:cs typeface="Arial" panose="020B0604020202020204" pitchFamily="34" charset="0"/>
              </a:rPr>
              <a:t>характер.</a:t>
            </a:r>
          </a:p>
          <a:p>
            <a:pPr algn="just"/>
            <a:endParaRPr lang="ru-RU" sz="2200" dirty="0">
              <a:latin typeface="Arial" panose="020B0604020202020204" pitchFamily="34" charset="0"/>
              <a:cs typeface="Arial" panose="020B0604020202020204" pitchFamily="34" charset="0"/>
            </a:endParaRPr>
          </a:p>
          <a:p>
            <a:pPr algn="just"/>
            <a:r>
              <a:rPr lang="ru-RU" sz="2200" b="1" dirty="0">
                <a:latin typeface="Arial" panose="020B0604020202020204" pitchFamily="34" charset="0"/>
                <a:cs typeface="Arial" panose="020B0604020202020204" pitchFamily="34" charset="0"/>
              </a:rPr>
              <a:t>Изменения:</a:t>
            </a:r>
            <a:r>
              <a:rPr lang="ru-RU" sz="2200" dirty="0">
                <a:latin typeface="Arial" panose="020B0604020202020204" pitchFamily="34" charset="0"/>
                <a:cs typeface="Arial" panose="020B0604020202020204" pitchFamily="34" charset="0"/>
              </a:rPr>
              <a:t> </a:t>
            </a:r>
            <a:endParaRPr lang="ru-RU" sz="2200" dirty="0" smtClean="0">
              <a:latin typeface="Arial" panose="020B0604020202020204" pitchFamily="34" charset="0"/>
              <a:cs typeface="Arial" panose="020B0604020202020204" pitchFamily="34" charset="0"/>
            </a:endParaRPr>
          </a:p>
          <a:p>
            <a:pPr algn="just"/>
            <a:endParaRPr lang="ru-RU" sz="2200" dirty="0" smtClean="0">
              <a:latin typeface="Arial" panose="020B0604020202020204" pitchFamily="34" charset="0"/>
              <a:cs typeface="Arial" panose="020B0604020202020204" pitchFamily="34" charset="0"/>
            </a:endParaRPr>
          </a:p>
          <a:p>
            <a:pPr marL="342900" indent="-342900" algn="just">
              <a:buFontTx/>
              <a:buChar char="-"/>
            </a:pPr>
            <a:r>
              <a:rPr lang="ru-RU" sz="2200" dirty="0" smtClean="0">
                <a:latin typeface="Arial" panose="020B0604020202020204" pitchFamily="34" charset="0"/>
                <a:cs typeface="Arial" panose="020B0604020202020204" pitchFamily="34" charset="0"/>
              </a:rPr>
              <a:t>до 11.01.2018 в описание объекта закупки указывается, в том числе наименование </a:t>
            </a:r>
            <a:r>
              <a:rPr lang="ru-RU" sz="2200" b="1" dirty="0">
                <a:latin typeface="Arial" panose="020B0604020202020204" pitchFamily="34" charset="0"/>
                <a:cs typeface="Arial" panose="020B0604020202020204" pitchFamily="34" charset="0"/>
              </a:rPr>
              <a:t>места</a:t>
            </a:r>
            <a:r>
              <a:rPr lang="ru-RU" sz="2200" dirty="0">
                <a:latin typeface="Arial" panose="020B0604020202020204" pitchFamily="34" charset="0"/>
                <a:cs typeface="Arial" panose="020B0604020202020204" pitchFamily="34" charset="0"/>
              </a:rPr>
              <a:t> происхождения </a:t>
            </a:r>
            <a:r>
              <a:rPr lang="ru-RU" sz="2200" dirty="0" smtClean="0">
                <a:latin typeface="Arial" panose="020B0604020202020204" pitchFamily="34" charset="0"/>
                <a:cs typeface="Arial" panose="020B0604020202020204" pitchFamily="34" charset="0"/>
              </a:rPr>
              <a:t>товара или </a:t>
            </a:r>
            <a:r>
              <a:rPr lang="ru-RU" sz="2200" dirty="0">
                <a:latin typeface="Arial" panose="020B0604020202020204" pitchFamily="34" charset="0"/>
                <a:cs typeface="Arial" panose="020B0604020202020204" pitchFamily="34" charset="0"/>
              </a:rPr>
              <a:t>наименование </a:t>
            </a:r>
            <a:r>
              <a:rPr lang="ru-RU" sz="2200" dirty="0" smtClean="0">
                <a:latin typeface="Arial" panose="020B0604020202020204" pitchFamily="34" charset="0"/>
                <a:cs typeface="Arial" panose="020B0604020202020204" pitchFamily="34" charset="0"/>
              </a:rPr>
              <a:t>производителя, после 11.01.2018 </a:t>
            </a:r>
            <a:r>
              <a:rPr lang="ru-RU" sz="2200" dirty="0">
                <a:latin typeface="Arial" panose="020B0604020202020204" pitchFamily="34" charset="0"/>
                <a:cs typeface="Arial" panose="020B0604020202020204" pitchFamily="34" charset="0"/>
              </a:rPr>
              <a:t>наименование </a:t>
            </a:r>
            <a:r>
              <a:rPr lang="ru-RU" sz="2200" b="1" dirty="0">
                <a:latin typeface="Arial" panose="020B0604020202020204" pitchFamily="34" charset="0"/>
                <a:cs typeface="Arial" panose="020B0604020202020204" pitchFamily="34" charset="0"/>
              </a:rPr>
              <a:t>страны</a:t>
            </a:r>
            <a:r>
              <a:rPr lang="ru-RU" sz="2200" dirty="0">
                <a:latin typeface="Arial" panose="020B0604020202020204" pitchFamily="34" charset="0"/>
                <a:cs typeface="Arial" panose="020B0604020202020204" pitchFamily="34" charset="0"/>
              </a:rPr>
              <a:t> происхождения </a:t>
            </a:r>
            <a:r>
              <a:rPr lang="ru-RU" sz="2200" dirty="0" smtClean="0">
                <a:latin typeface="Arial" panose="020B0604020202020204" pitchFamily="34" charset="0"/>
                <a:cs typeface="Arial" panose="020B0604020202020204" pitchFamily="34" charset="0"/>
              </a:rPr>
              <a:t>товара;</a:t>
            </a:r>
          </a:p>
          <a:p>
            <a:pPr algn="just"/>
            <a:endParaRPr lang="ru-RU" sz="2200" dirty="0" smtClean="0">
              <a:latin typeface="Arial" panose="020B0604020202020204" pitchFamily="34" charset="0"/>
              <a:cs typeface="Arial" panose="020B0604020202020204" pitchFamily="34" charset="0"/>
            </a:endParaRPr>
          </a:p>
          <a:p>
            <a:pPr marL="342900" indent="-342900" algn="just">
              <a:buFontTx/>
              <a:buChar char="-"/>
            </a:pPr>
            <a:r>
              <a:rPr lang="ru-RU" sz="2200" dirty="0">
                <a:latin typeface="Arial" panose="020B0604020202020204" pitchFamily="34" charset="0"/>
                <a:cs typeface="Arial" panose="020B0604020202020204" pitchFamily="34" charset="0"/>
              </a:rPr>
              <a:t>после </a:t>
            </a:r>
            <a:r>
              <a:rPr lang="ru-RU" sz="2200" dirty="0" smtClean="0">
                <a:latin typeface="Arial" panose="020B0604020202020204" pitchFamily="34" charset="0"/>
                <a:cs typeface="Arial" panose="020B0604020202020204" pitchFamily="34" charset="0"/>
              </a:rPr>
              <a:t>11.01.2018 допускается </a:t>
            </a:r>
            <a:r>
              <a:rPr lang="ru-RU" sz="2200" dirty="0">
                <a:latin typeface="Arial" panose="020B0604020202020204" pitchFamily="34" charset="0"/>
                <a:cs typeface="Arial" panose="020B0604020202020204" pitchFamily="34" charset="0"/>
              </a:rPr>
              <a:t>использование в описании объекта закупки указания на товарный знак при условии сопровождения такого указания словами </a:t>
            </a:r>
            <a:r>
              <a:rPr lang="ru-RU" sz="2200" dirty="0" smtClean="0">
                <a:latin typeface="Arial" panose="020B0604020202020204" pitchFamily="34" charset="0"/>
                <a:cs typeface="Arial" panose="020B0604020202020204" pitchFamily="34" charset="0"/>
              </a:rPr>
              <a:t>«или эквивалент».</a:t>
            </a:r>
          </a:p>
        </p:txBody>
      </p:sp>
      <p:cxnSp>
        <p:nvCxnSpPr>
          <p:cNvPr id="6" name="Прямая соединительная линия 5"/>
          <p:cNvCxnSpPr/>
          <p:nvPr/>
        </p:nvCxnSpPr>
        <p:spPr>
          <a:xfrm>
            <a:off x="395536" y="1293597"/>
            <a:ext cx="8568952" cy="0"/>
          </a:xfrm>
          <a:prstGeom prst="line">
            <a:avLst/>
          </a:prstGeom>
          <a:ln w="2540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7" name="Прямоугольник 6"/>
          <p:cNvSpPr/>
          <p:nvPr/>
        </p:nvSpPr>
        <p:spPr>
          <a:xfrm>
            <a:off x="1608293" y="30385"/>
            <a:ext cx="7356194" cy="1200329"/>
          </a:xfrm>
          <a:prstGeom prst="rect">
            <a:avLst/>
          </a:prstGeom>
        </p:spPr>
        <p:txBody>
          <a:bodyPr wrap="square">
            <a:spAutoFit/>
          </a:bodyPr>
          <a:lstStyle/>
          <a:p>
            <a:pPr algn="ctr"/>
            <a:r>
              <a:rPr lang="ru-RU" b="1" dirty="0">
                <a:latin typeface="Arial" panose="020B0604020202020204" pitchFamily="34" charset="0"/>
                <a:cs typeface="Arial" panose="020B0604020202020204" pitchFamily="34" charset="0"/>
              </a:rPr>
              <a:t>Федеральный закон от 31.12.2017 № 504-ФЗ «О внесении изменений в Федеральный закон «О контрактной системе в сфере закупок товаров, работ, услуг для обеспечения государственных и муниципальных нужд»</a:t>
            </a:r>
            <a:endParaRPr lang="ru-RU"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21220347"/>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Slipstream</Template>
  <TotalTime>4048</TotalTime>
  <Words>3977</Words>
  <Application>Microsoft Office PowerPoint</Application>
  <PresentationFormat>Экран (4:3)</PresentationFormat>
  <Paragraphs>293</Paragraphs>
  <Slides>50</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50</vt:i4>
      </vt:variant>
    </vt:vector>
  </HeadingPairs>
  <TitlesOfParts>
    <vt:vector size="56" baseType="lpstr">
      <vt:lpstr>Arial</vt:lpstr>
      <vt:lpstr>Calibri</vt:lpstr>
      <vt:lpstr>Georgia</vt:lpstr>
      <vt:lpstr>Times New Roman</vt:lpstr>
      <vt:lpstr>Trebuchet MS</vt: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Усольцев</dc:creator>
  <cp:lastModifiedBy>Богданова Мария Сергеевна</cp:lastModifiedBy>
  <cp:revision>158</cp:revision>
  <cp:lastPrinted>2017-10-04T03:31:16Z</cp:lastPrinted>
  <dcterms:created xsi:type="dcterms:W3CDTF">2017-08-24T05:44:34Z</dcterms:created>
  <dcterms:modified xsi:type="dcterms:W3CDTF">2018-02-15T04:01:52Z</dcterms:modified>
</cp:coreProperties>
</file>