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257" r:id="rId2"/>
    <p:sldId id="275" r:id="rId3"/>
    <p:sldId id="277" r:id="rId4"/>
    <p:sldId id="278" r:id="rId5"/>
    <p:sldId id="279" r:id="rId6"/>
    <p:sldId id="280" r:id="rId7"/>
    <p:sldId id="282" r:id="rId8"/>
    <p:sldId id="295" r:id="rId9"/>
    <p:sldId id="283" r:id="rId10"/>
    <p:sldId id="285" r:id="rId11"/>
    <p:sldId id="287" r:id="rId12"/>
    <p:sldId id="296" r:id="rId13"/>
    <p:sldId id="286" r:id="rId14"/>
    <p:sldId id="297" r:id="rId15"/>
    <p:sldId id="289" r:id="rId16"/>
    <p:sldId id="288" r:id="rId17"/>
    <p:sldId id="290" r:id="rId18"/>
    <p:sldId id="292" r:id="rId19"/>
    <p:sldId id="291" r:id="rId20"/>
    <p:sldId id="293" r:id="rId21"/>
    <p:sldId id="294" r:id="rId22"/>
    <p:sldId id="274" r:id="rId2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лисеева Е.В." initials="ЕЕ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1E"/>
    <a:srgbClr val="FF8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171" autoAdjust="0"/>
  </p:normalViewPr>
  <p:slideViewPr>
    <p:cSldViewPr>
      <p:cViewPr varScale="1">
        <p:scale>
          <a:sx n="60" d="100"/>
          <a:sy n="60" d="100"/>
        </p:scale>
        <p:origin x="-72" y="-8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20"/>
      <c:rotY val="157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34"/>
            <c:spPr>
              <a:solidFill>
                <a:srgbClr val="FF0000">
                  <a:alpha val="84000"/>
                </a:srgbClr>
              </a:solidFill>
            </c:spPr>
          </c:dPt>
          <c:dPt>
            <c:idx val="1"/>
            <c:bubble3D val="0"/>
            <c:spPr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3.4730807086614177E-2"/>
                  <c:y val="-8.00083661417322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7.2073654855643043E-2"/>
                  <c:y val="0.18298818897637795"/>
                </c:manualLayout>
              </c:layout>
              <c:tx>
                <c:rich>
                  <a:bodyPr/>
                  <a:lstStyle/>
                  <a:p>
                    <a:r>
                      <a:rPr lang="en-US" sz="3200" dirty="0"/>
                      <a:t>97%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не опубликовано</c:v>
                </c:pt>
                <c:pt idx="1">
                  <c:v>опубликовано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1826.58</c:v>
                </c:pt>
                <c:pt idx="1">
                  <c:v>59291.83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21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г.</c:v>
                </c:pt>
              </c:strCache>
            </c:strRef>
          </c:tx>
          <c:explosion val="28"/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explosion val="13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2"/>
            <c:bubble3D val="0"/>
            <c:explosion val="27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3"/>
            <c:bubble3D val="0"/>
            <c:explosion val="7"/>
            <c:spPr>
              <a:solidFill>
                <a:schemeClr val="accent4">
                  <a:lumMod val="50000"/>
                </a:schemeClr>
              </a:solidFill>
            </c:spPr>
          </c:dPt>
          <c:dPt>
            <c:idx val="4"/>
            <c:bubble3D val="0"/>
            <c:explosion val="47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0.16148344628374625"/>
                  <c:y val="3.7450580203732153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0.10277342921493571"/>
                  <c:y val="-0.13170710917177786"/>
                </c:manualLayout>
              </c:layout>
              <c:tx>
                <c:rich>
                  <a:bodyPr/>
                  <a:lstStyle/>
                  <a:p>
                    <a:r>
                      <a:rPr lang="ru-RU" sz="1800" b="0" dirty="0" smtClean="0"/>
                      <a:t>Ед. поставщик</a:t>
                    </a:r>
                  </a:p>
                  <a:p>
                    <a:r>
                      <a:rPr lang="ru-RU" sz="1800" b="0" dirty="0" smtClean="0"/>
                      <a:t> 3 895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19356005898334527"/>
                  <c:y val="-6.0816997345121459E-3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7.2885967215763903E-2"/>
                  <c:y val="0.160572436395956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5.202187130722849E-2"/>
                  <c:y val="-0.2268256113305417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/>
                      <a:t>Запрос </a:t>
                    </a:r>
                    <a:r>
                      <a:rPr lang="ru-RU" sz="1800" dirty="0" smtClean="0"/>
                      <a:t>предложений </a:t>
                    </a:r>
                    <a:r>
                      <a:rPr lang="ru-RU" sz="1800" dirty="0"/>
                      <a:t>36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</c:dLbl>
            <c:numFmt formatCode="#,##0" sourceLinked="0"/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Лист1!$A$2:$A$6</c:f>
              <c:strCache>
                <c:ptCount val="5"/>
                <c:pt idx="0">
                  <c:v>Аукционы</c:v>
                </c:pt>
                <c:pt idx="1">
                  <c:v>Единственный поставщик</c:v>
                </c:pt>
                <c:pt idx="2">
                  <c:v>Запрос котировок</c:v>
                </c:pt>
                <c:pt idx="3">
                  <c:v>Конкурсы</c:v>
                </c:pt>
                <c:pt idx="4">
                  <c:v>Запрос предложений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30817</c:v>
                </c:pt>
                <c:pt idx="1">
                  <c:v>3895</c:v>
                </c:pt>
                <c:pt idx="2">
                  <c:v>5226</c:v>
                </c:pt>
                <c:pt idx="3">
                  <c:v>230</c:v>
                </c:pt>
                <c:pt idx="4">
                  <c:v>36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ru-RU" sz="2000"/>
              <a:t>По сумме НМЦК (млн. рублей.) </a:t>
            </a:r>
          </a:p>
        </c:rich>
      </c:tx>
      <c:layout>
        <c:manualLayout>
          <c:xMode val="edge"/>
          <c:yMode val="edge"/>
          <c:x val="0.53170503823800996"/>
          <c:y val="3.4017995202902607E-2"/>
        </c:manualLayout>
      </c:layout>
      <c:overlay val="0"/>
    </c:title>
    <c:autoTitleDeleted val="0"/>
    <c:view3D>
      <c:rotX val="30"/>
      <c:rotY val="18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058669255328643"/>
          <c:y val="0.15671271199751752"/>
          <c:w val="0.70942436268465614"/>
          <c:h val="0.672999455999141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г.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Pt>
            <c:idx val="0"/>
            <c:bubble3D val="0"/>
            <c:explosion val="19"/>
            <c:spPr>
              <a:solidFill>
                <a:schemeClr val="bg2">
                  <a:lumMod val="25000"/>
                </a:schemeClr>
              </a:solidFill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2"/>
            <c:bubble3D val="0"/>
            <c:explosion val="34"/>
            <c:spPr>
              <a:solidFill>
                <a:schemeClr val="accent3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3"/>
            <c:bubble3D val="0"/>
            <c:explosion val="16"/>
            <c:spPr>
              <a:solidFill>
                <a:schemeClr val="accent4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4"/>
            <c:bubble3D val="0"/>
            <c:spPr>
              <a:solidFill>
                <a:schemeClr val="accent5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-0.13022562611440258"/>
                  <c:y val="5.5367026651893879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8437832954808402E-2"/>
                  <c:y val="-0.14759207626654328"/>
                </c:manualLayout>
              </c:layout>
              <c:tx>
                <c:rich>
                  <a:bodyPr/>
                  <a:lstStyle/>
                  <a:p>
                    <a:pPr>
                      <a:defRPr sz="1800"/>
                    </a:pPr>
                    <a:r>
                      <a:rPr lang="ru-RU" sz="1800" dirty="0" smtClean="0"/>
                      <a:t>Ед. </a:t>
                    </a:r>
                    <a:r>
                      <a:rPr lang="ru-RU" sz="1800" dirty="0"/>
                      <a:t>поставщик
</a:t>
                    </a:r>
                    <a:r>
                      <a:rPr lang="ru-RU" sz="1800" dirty="0" smtClean="0"/>
                      <a:t>2 742,43</a:t>
                    </a:r>
                    <a:endParaRPr lang="ru-RU" sz="1800" dirty="0"/>
                  </a:p>
                </c:rich>
              </c:tx>
              <c:numFmt formatCode="#,##0.00" sourceLinked="0"/>
              <c:spPr/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2532159450407149E-2"/>
                  <c:y val="-6.1571110272363117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3487652100586273"/>
                  <c:y val="6.4943445387359647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29313682814842068"/>
                  <c:y val="-7.7110540221348306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</c:dLbl>
            <c:numFmt formatCode="#,##0.00" sourceLinked="0"/>
            <c:showLegendKey val="1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Аукционы</c:v>
                </c:pt>
                <c:pt idx="1">
                  <c:v>Единственный поставщик</c:v>
                </c:pt>
                <c:pt idx="2">
                  <c:v>Запрос котировок</c:v>
                </c:pt>
                <c:pt idx="3">
                  <c:v>Конкурсы</c:v>
                </c:pt>
                <c:pt idx="4">
                  <c:v>Запрос предложений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53423.45</c:v>
                </c:pt>
                <c:pt idx="1">
                  <c:v>2742.43</c:v>
                </c:pt>
                <c:pt idx="2">
                  <c:v>567.28</c:v>
                </c:pt>
                <c:pt idx="3">
                  <c:v>839.26</c:v>
                </c:pt>
                <c:pt idx="4">
                  <c:v>1719.41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129799770146922"/>
          <c:y val="0.10567416935577585"/>
          <c:w val="0.37612557839147176"/>
          <c:h val="0.869857120508943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заключенных контрактов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lumMod val="10000"/>
                </a:schemeClr>
              </a:solidFill>
            </c:spPr>
          </c:dPt>
          <c:dPt>
            <c:idx val="1"/>
            <c:bubble3D val="0"/>
            <c:spPr>
              <a:solidFill>
                <a:schemeClr val="accent4">
                  <a:lumMod val="50000"/>
                </a:schemeClr>
              </a:solidFill>
            </c:spPr>
          </c:dPt>
          <c:dPt>
            <c:idx val="2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4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4.5623312887479686E-2"/>
                  <c:y val="-0.16372056505558485"/>
                </c:manualLayout>
              </c:layout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8.7944373935419748E-2"/>
                  <c:y val="-9.9329238997247687E-2"/>
                </c:manualLayout>
              </c:layout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0430611792340488"/>
                  <c:y val="-9.4599275235473984E-2"/>
                </c:manualLayout>
              </c:layout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0021568192640855"/>
                  <c:y val="3.7839710094189592E-2"/>
                </c:manualLayout>
              </c:layout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9.2043362650848837E-2"/>
                  <c:y val="0.15610217596972564"/>
                </c:manualLayout>
              </c:layout>
              <c:showLegendKey val="1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1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Конкурсы</c:v>
                </c:pt>
                <c:pt idx="1">
                  <c:v>Закупка у единственного поставщика (исполнителя, подрядчика)</c:v>
                </c:pt>
                <c:pt idx="2">
                  <c:v>Запрос котировок</c:v>
                </c:pt>
                <c:pt idx="3">
                  <c:v>Запрос предложений</c:v>
                </c:pt>
                <c:pt idx="4">
                  <c:v>Электронный аукцион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201</c:v>
                </c:pt>
                <c:pt idx="1">
                  <c:v>4317</c:v>
                </c:pt>
                <c:pt idx="2">
                  <c:v>4421</c:v>
                </c:pt>
                <c:pt idx="3">
                  <c:v>15</c:v>
                </c:pt>
                <c:pt idx="4">
                  <c:v>27281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0"/>
        <c:holeSize val="50"/>
      </c:doughnutChart>
    </c:plotArea>
    <c:legend>
      <c:legendPos val="r"/>
      <c:layout>
        <c:manualLayout>
          <c:xMode val="edge"/>
          <c:yMode val="edge"/>
          <c:x val="0.71282578688652931"/>
          <c:y val="0"/>
          <c:w val="0.27042905351116825"/>
          <c:h val="1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>
          <a:latin typeface="+mn-lt"/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20"/>
      <c:rotY val="146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480733537252234E-2"/>
          <c:y val="0.28626747047244094"/>
          <c:w val="0.53791190944881895"/>
          <c:h val="0.7137325295275590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explosion val="15"/>
          <c:dPt>
            <c:idx val="0"/>
            <c:bubble3D val="0"/>
            <c:spPr>
              <a:solidFill>
                <a:schemeClr val="tx1">
                  <a:lumMod val="85000"/>
                  <a:lumOff val="1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-5.050152429546568E-3"/>
                  <c:y val="-6.2460383858267715E-2"/>
                </c:manualLayout>
              </c:layout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1.8912271725159996E-2"/>
                  <c:y val="-0.23966166338582678"/>
                </c:manualLayout>
              </c:layout>
              <c:showLegendKey val="1"/>
              <c:showVal val="0"/>
              <c:showCatName val="0"/>
              <c:showSerName val="0"/>
              <c:showPercent val="1"/>
              <c:showBubbleSize val="0"/>
            </c:dLbl>
            <c:showLegendKey val="1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Закупки через Департамент</c:v>
                </c:pt>
                <c:pt idx="1">
                  <c:v>Самостоятельные закупки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82</c:v>
                </c:pt>
                <c:pt idx="1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20"/>
      <c:rotY val="146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8792927187499047E-2"/>
          <c:y val="0.28626747047244094"/>
          <c:w val="0.53791190944881895"/>
          <c:h val="0.7137325295275590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explosion val="15"/>
          <c:dPt>
            <c:idx val="0"/>
            <c:bubble3D val="0"/>
            <c:spPr>
              <a:solidFill>
                <a:schemeClr val="bg2">
                  <a:lumMod val="2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-5.050152429546568E-3"/>
                  <c:y val="-6.2460383858267715E-2"/>
                </c:manualLayout>
              </c:layout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7406649006379517E-3"/>
                  <c:y val="-0.24278666338582677"/>
                </c:manualLayout>
              </c:layout>
              <c:showLegendKey val="1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howLegendKey val="1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"Контроль пройден"</c:v>
                </c:pt>
                <c:pt idx="1">
                  <c:v>"Контроль не пройден"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180382</c:v>
                </c:pt>
                <c:pt idx="1">
                  <c:v>9203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3214204537925955"/>
          <c:y val="0.35681938976377953"/>
          <c:w val="0.35814955320968417"/>
          <c:h val="0.28636122047244095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0.59091</cdr:x>
      <cdr:y>0</cdr:y>
    </cdr:from>
    <cdr:to>
      <cdr:x>1</cdr:x>
      <cdr:y>0.07051</cdr:y>
    </cdr:to>
    <cdr:sp macro="" textlink="">
      <cdr:nvSpPr>
        <cdr:cNvPr id="2" name="Поле 7"/>
        <cdr:cNvSpPr txBox="1"/>
      </cdr:nvSpPr>
      <cdr:spPr>
        <a:xfrm xmlns:a="http://schemas.openxmlformats.org/drawingml/2006/main">
          <a:off x="4680520" y="0"/>
          <a:ext cx="3240360" cy="294482"/>
        </a:xfrm>
        <a:prstGeom xmlns:a="http://schemas.openxmlformats.org/drawingml/2006/main" prst="rect">
          <a:avLst/>
        </a:prstGeom>
        <a:solidFill xmlns:a="http://schemas.openxmlformats.org/drawingml/2006/main">
          <a:prstClr val="white"/>
        </a:solidFill>
        <a:ln xmlns:a="http://schemas.openxmlformats.org/drawingml/2006/main">
          <a:noFill/>
        </a:ln>
        <a:effectLst xmlns:a="http://schemas.openxmlformats.org/drawingml/2006/main"/>
      </cdr:spPr>
      <cdr:txBody>
        <a:bodyPr xmlns:a="http://schemas.openxmlformats.org/drawingml/2006/main" rot="0" spcFirstLastPara="0" vert="horz" wrap="square" lIns="0" tIns="0" rIns="0" bIns="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/>
        <a:p xmlns:a="http://schemas.openxmlformats.org/drawingml/2006/main">
          <a:pPr algn="just">
            <a:spcAft>
              <a:spcPts val="1000"/>
            </a:spcAft>
            <a:tabLst>
              <a:tab pos="2157413" algn="l"/>
            </a:tabLst>
          </a:pPr>
          <a:r>
            <a:rPr lang="ru-RU" sz="2000" b="1" dirty="0">
              <a:solidFill>
                <a:schemeClr val="tx1"/>
              </a:solidFill>
              <a:effectLst/>
              <a:latin typeface="+mj-lt"/>
              <a:ea typeface="Times New Roman"/>
            </a:rPr>
            <a:t>По кол-ву </a:t>
          </a:r>
          <a:r>
            <a:rPr lang="ru-RU" sz="2000" b="1" dirty="0">
              <a:solidFill>
                <a:schemeClr val="tx1"/>
              </a:solidFill>
              <a:effectLst/>
              <a:ea typeface="Times New Roman"/>
            </a:rPr>
            <a:t>извещений</a:t>
          </a:r>
          <a:r>
            <a:rPr lang="ru-RU" sz="2000" b="1" dirty="0">
              <a:solidFill>
                <a:schemeClr val="tx1"/>
              </a:solidFill>
              <a:effectLst/>
              <a:latin typeface="+mj-lt"/>
              <a:ea typeface="Times New Roman"/>
            </a:rPr>
            <a:t> (шт.)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0.26914</cdr:x>
      <cdr:y>0.69731</cdr:y>
    </cdr:to>
    <cdr:sp macro="" textlink="">
      <cdr:nvSpPr>
        <cdr:cNvPr id="2" name="Овал 1"/>
        <cdr:cNvSpPr/>
      </cdr:nvSpPr>
      <cdr:spPr>
        <a:xfrm xmlns:a="http://schemas.openxmlformats.org/drawingml/2006/main">
          <a:off x="-321499" y="-1484784"/>
          <a:ext cx="2306285" cy="187220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800" b="1" dirty="0">
              <a:cs typeface="Times New Roman" panose="02020603050405020304" pitchFamily="18" charset="0"/>
            </a:rPr>
            <a:t>36 235</a:t>
          </a:r>
        </a:p>
        <a:p xmlns:a="http://schemas.openxmlformats.org/drawingml/2006/main">
          <a:pPr algn="ctr"/>
          <a:r>
            <a:rPr lang="ru-RU" sz="1800" b="1" dirty="0">
              <a:cs typeface="Times New Roman" panose="02020603050405020304" pitchFamily="18" charset="0"/>
            </a:rPr>
            <a:t>на сумму</a:t>
          </a:r>
        </a:p>
        <a:p xmlns:a="http://schemas.openxmlformats.org/drawingml/2006/main">
          <a:pPr algn="ctr"/>
          <a:r>
            <a:rPr lang="ru-RU" sz="1800" b="1" dirty="0">
              <a:cs typeface="Times New Roman" panose="02020603050405020304" pitchFamily="18" charset="0"/>
            </a:rPr>
            <a:t>56 924,92 </a:t>
          </a:r>
          <a:r>
            <a:rPr lang="ru-RU" sz="1800" b="1" dirty="0">
              <a:solidFill>
                <a:schemeClr val="dk1"/>
              </a:solidFill>
              <a:cs typeface="Times New Roman" panose="02020603050405020304" pitchFamily="18" charset="0"/>
            </a:rPr>
            <a:t>млн. рублей</a:t>
          </a:r>
          <a:endParaRPr lang="ru-RU" sz="1800" b="1" dirty="0"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3860B-66F6-4EF6-ABDC-52175E50B738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BBA05-C0E3-4625-8927-2C3599E14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946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252B4-51E9-4517-BE45-9CD49528244A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8966E-DF9C-4E0B-9CBB-571A9BB6BA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601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8966E-DF9C-4E0B-9CBB-571A9BB6BAF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355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F16-5500-43E1-90E2-C24D8A73E8D4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D2AF-DC09-42D9-8DA4-CFE7D11D3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F16-5500-43E1-90E2-C24D8A73E8D4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D2AF-DC09-42D9-8DA4-CFE7D11D3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F16-5500-43E1-90E2-C24D8A73E8D4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D2AF-DC09-42D9-8DA4-CFE7D11D3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F16-5500-43E1-90E2-C24D8A73E8D4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D2AF-DC09-42D9-8DA4-CFE7D11D3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F16-5500-43E1-90E2-C24D8A73E8D4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D2AF-DC09-42D9-8DA4-CFE7D11D3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F16-5500-43E1-90E2-C24D8A73E8D4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D2AF-DC09-42D9-8DA4-CFE7D11D362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F16-5500-43E1-90E2-C24D8A73E8D4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D2AF-DC09-42D9-8DA4-CFE7D11D3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F16-5500-43E1-90E2-C24D8A73E8D4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D2AF-DC09-42D9-8DA4-CFE7D11D3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F16-5500-43E1-90E2-C24D8A73E8D4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D2AF-DC09-42D9-8DA4-CFE7D11D3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F16-5500-43E1-90E2-C24D8A73E8D4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6ED2AF-DC09-42D9-8DA4-CFE7D11D3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F16-5500-43E1-90E2-C24D8A73E8D4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D2AF-DC09-42D9-8DA4-CFE7D11D36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A372F16-5500-43E1-90E2-C24D8A73E8D4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D6ED2AF-DC09-42D9-8DA4-CFE7D11D362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AA03261F2A08C12CACA16B596F20E42DEBA6266DF590106ECE9D6A592D765EF0E75F4524456BAC0EkAQAF" TargetMode="External"/><Relationship Id="rId2" Type="http://schemas.openxmlformats.org/officeDocument/2006/relationships/hyperlink" Target="consultantplus://offline/ref=AA03261F2A08C12CACA16B596F20E42DEBA6266DF590106ECE9D6A592D765EF0E75F4524456BAC09kAQ8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251520" y="3212976"/>
            <a:ext cx="8640959" cy="181588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dirty="0">
                <a:ln w="1905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Franklin Gothic Medium" panose="020B0603020102020204" pitchFamily="34" charset="0"/>
                <a:cs typeface="Times New Roman" pitchFamily="18" charset="0"/>
              </a:rPr>
              <a:t>Результаты мониторинга закупок товаров, работ, услуг для обеспечения государственных нужд Свердловской области </a:t>
            </a:r>
          </a:p>
          <a:p>
            <a:pPr algn="ctr">
              <a:defRPr/>
            </a:pPr>
            <a:r>
              <a:rPr lang="ru-RU" sz="2800" dirty="0">
                <a:ln w="1905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Franklin Gothic Medium" panose="020B0603020102020204" pitchFamily="34" charset="0"/>
                <a:cs typeface="Times New Roman" pitchFamily="18" charset="0"/>
              </a:rPr>
              <a:t>за 2017 год</a:t>
            </a:r>
          </a:p>
        </p:txBody>
      </p:sp>
      <p:sp>
        <p:nvSpPr>
          <p:cNvPr id="2051" name="TextBox 12"/>
          <p:cNvSpPr txBox="1">
            <a:spLocks noChangeArrowheads="1"/>
          </p:cNvSpPr>
          <p:nvPr/>
        </p:nvSpPr>
        <p:spPr bwMode="auto">
          <a:xfrm>
            <a:off x="2700338" y="141287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>
              <a:latin typeface="Calibri" pitchFamily="34" charset="0"/>
            </a:endParaRPr>
          </a:p>
        </p:txBody>
      </p:sp>
      <p:grpSp>
        <p:nvGrpSpPr>
          <p:cNvPr id="2052" name="Группа 10"/>
          <p:cNvGrpSpPr>
            <a:grpSpLocks/>
          </p:cNvGrpSpPr>
          <p:nvPr/>
        </p:nvGrpSpPr>
        <p:grpSpPr bwMode="auto">
          <a:xfrm>
            <a:off x="1287544" y="379601"/>
            <a:ext cx="6568913" cy="2175215"/>
            <a:chOff x="1235664" y="465855"/>
            <a:chExt cx="6568562" cy="2176464"/>
          </a:xfrm>
        </p:grpSpPr>
        <p:pic>
          <p:nvPicPr>
            <p:cNvPr id="2057" name="Рисунок 3" descr="СО_герб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1808" y="465855"/>
              <a:ext cx="1116273" cy="790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Box 15"/>
            <p:cNvSpPr txBox="1"/>
            <p:nvPr/>
          </p:nvSpPr>
          <p:spPr bwMode="auto">
            <a:xfrm>
              <a:off x="1235664" y="1256529"/>
              <a:ext cx="6568562" cy="13857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ln w="1905">
                    <a:solidFill>
                      <a:schemeClr val="tx1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Franklin Gothic Medium" panose="020B0603020102020204" pitchFamily="34" charset="0"/>
                  <a:cs typeface="Times New Roman" pitchFamily="18" charset="0"/>
                </a:rPr>
                <a:t>Правительство Свердловской области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ln w="1905">
                    <a:solidFill>
                      <a:schemeClr val="tx1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Franklin Gothic Medium" panose="020B0603020102020204" pitchFamily="34" charset="0"/>
                  <a:cs typeface="Times New Roman" pitchFamily="18" charset="0"/>
                </a:rPr>
                <a:t>Департамент </a:t>
              </a:r>
              <a:r>
                <a:rPr lang="ru-RU" sz="2800" dirty="0" smtClean="0">
                  <a:ln w="1905">
                    <a:solidFill>
                      <a:schemeClr val="tx1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Franklin Gothic Medium" panose="020B0603020102020204" pitchFamily="34" charset="0"/>
                  <a:cs typeface="Times New Roman" pitchFamily="18" charset="0"/>
                </a:rPr>
                <a:t>государственных закупок</a:t>
              </a:r>
              <a:endParaRPr lang="ru-RU" sz="28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Franklin Gothic Medium" panose="020B0603020102020204" pitchFamily="34" charset="0"/>
                <a:cs typeface="Times New Roman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ln w="1905">
                    <a:solidFill>
                      <a:schemeClr val="tx1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Franklin Gothic Medium" panose="020B0603020102020204" pitchFamily="34" charset="0"/>
                  <a:cs typeface="Times New Roman" pitchFamily="18" charset="0"/>
                </a:rPr>
                <a:t>Свердловской области</a:t>
              </a: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5096782" y="5373216"/>
            <a:ext cx="432470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Franklin Gothic Medium" panose="020B0603020102020204" pitchFamily="34" charset="0"/>
                <a:cs typeface="Times New Roman" pitchFamily="18" charset="0"/>
              </a:rPr>
              <a:t>Начальник отдела </a:t>
            </a:r>
          </a:p>
          <a:p>
            <a:r>
              <a:rPr lang="ru-RU" sz="1600" b="1" dirty="0" smtClean="0">
                <a:latin typeface="Franklin Gothic Medium" panose="020B0603020102020204" pitchFamily="34" charset="0"/>
                <a:cs typeface="Times New Roman" pitchFamily="18" charset="0"/>
              </a:rPr>
              <a:t>регулирования </a:t>
            </a:r>
            <a:r>
              <a:rPr lang="ru-RU" sz="1600" b="1" dirty="0">
                <a:latin typeface="Franklin Gothic Medium" panose="020B0603020102020204" pitchFamily="34" charset="0"/>
                <a:cs typeface="Times New Roman" pitchFamily="18" charset="0"/>
              </a:rPr>
              <a:t>в сфере </a:t>
            </a:r>
            <a:r>
              <a:rPr lang="ru-RU" sz="1600" b="1" dirty="0" smtClean="0">
                <a:latin typeface="Franklin Gothic Medium" panose="020B0603020102020204" pitchFamily="34" charset="0"/>
                <a:cs typeface="Times New Roman" pitchFamily="18" charset="0"/>
              </a:rPr>
              <a:t>закупок Департамента государственных закупок</a:t>
            </a:r>
            <a:endParaRPr lang="ru-RU" sz="1600" b="1" dirty="0">
              <a:latin typeface="Franklin Gothic Medium" panose="020B0603020102020204" pitchFamily="34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latin typeface="Franklin Gothic Medium" panose="020B0603020102020204" pitchFamily="34" charset="0"/>
                <a:cs typeface="Times New Roman" pitchFamily="18" charset="0"/>
              </a:rPr>
              <a:t>Свердловской области</a:t>
            </a:r>
          </a:p>
          <a:p>
            <a:pPr algn="just"/>
            <a:r>
              <a:rPr lang="ru-RU" sz="1600" b="1" dirty="0" smtClean="0">
                <a:latin typeface="Franklin Gothic Medium" panose="020B0603020102020204" pitchFamily="34" charset="0"/>
                <a:cs typeface="Times New Roman" pitchFamily="18" charset="0"/>
              </a:rPr>
              <a:t>К.Д. Недов</a:t>
            </a:r>
            <a:endParaRPr lang="ru-RU" sz="1600" b="1" dirty="0">
              <a:latin typeface="Franklin Gothic Medium" panose="020B0603020102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3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65760"/>
            <a:ext cx="7488832" cy="548640"/>
          </a:xfrm>
        </p:spPr>
        <p:txBody>
          <a:bodyPr/>
          <a:lstStyle/>
          <a:p>
            <a:pPr algn="ctr"/>
            <a:r>
              <a:rPr lang="ru-RU" sz="2400" dirty="0"/>
              <a:t>Анализ несостоявшихся процедур определения поставщика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00628"/>
            <a:ext cx="8496944" cy="5568732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0" lvl="1" indent="447675" algn="just">
              <a:buClr>
                <a:schemeClr val="tx2"/>
              </a:buClr>
              <a:buNone/>
            </a:pPr>
            <a:r>
              <a:rPr lang="ru-RU" sz="2200" dirty="0"/>
              <a:t>Более </a:t>
            </a:r>
            <a:r>
              <a:rPr lang="ru-RU" sz="2200" b="1" dirty="0"/>
              <a:t>67%</a:t>
            </a:r>
            <a:r>
              <a:rPr lang="ru-RU" sz="2200" dirty="0"/>
              <a:t> от общего количества несостоявшихся процедур признаны несостоявшимися по </a:t>
            </a:r>
            <a:r>
              <a:rPr lang="ru-RU" sz="2200" dirty="0" smtClean="0"/>
              <a:t>причине -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dirty="0">
                <a:solidFill>
                  <a:srgbClr val="FF0000"/>
                </a:solidFill>
              </a:rPr>
              <a:t>«допущена одна заявка</a:t>
            </a:r>
            <a:r>
              <a:rPr lang="ru-RU" sz="2200" dirty="0" smtClean="0">
                <a:solidFill>
                  <a:srgbClr val="FF0000"/>
                </a:solidFill>
              </a:rPr>
              <a:t>»</a:t>
            </a:r>
            <a:r>
              <a:rPr lang="ru-RU" sz="2200" dirty="0" smtClean="0"/>
              <a:t>.</a:t>
            </a:r>
          </a:p>
          <a:p>
            <a:pPr marL="0" lvl="1" indent="447675" algn="ctr">
              <a:buClr>
                <a:schemeClr val="tx2"/>
              </a:buClr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dirty="0">
                <a:solidFill>
                  <a:srgbClr val="FF0000"/>
                </a:solidFill>
              </a:rPr>
              <a:t>Именно по этой причине не состоялось более </a:t>
            </a:r>
            <a:r>
              <a:rPr lang="ru-RU" sz="2200" b="1" dirty="0">
                <a:solidFill>
                  <a:srgbClr val="FF0000"/>
                </a:solidFill>
              </a:rPr>
              <a:t>66%</a:t>
            </a:r>
            <a:r>
              <a:rPr lang="ru-RU" sz="2200" dirty="0">
                <a:solidFill>
                  <a:srgbClr val="FF0000"/>
                </a:solidFill>
              </a:rPr>
              <a:t> электронных аукционов. </a:t>
            </a:r>
            <a:endParaRPr lang="ru-RU" sz="2200" dirty="0" smtClean="0">
              <a:solidFill>
                <a:srgbClr val="FF0000"/>
              </a:solidFill>
            </a:endParaRPr>
          </a:p>
          <a:p>
            <a:pPr marL="0" lvl="1" indent="447675" algn="just">
              <a:buClr>
                <a:schemeClr val="tx2"/>
              </a:buClr>
              <a:buNone/>
            </a:pPr>
            <a:r>
              <a:rPr lang="ru-RU" sz="2200" dirty="0" smtClean="0"/>
              <a:t>Вторая </a:t>
            </a:r>
            <a:r>
              <a:rPr lang="ru-RU" sz="2200" dirty="0"/>
              <a:t>по значимости причина несостоявшихся электронных аукционов –</a:t>
            </a:r>
            <a:r>
              <a:rPr lang="ru-RU" sz="2200" dirty="0">
                <a:solidFill>
                  <a:srgbClr val="FF0000"/>
                </a:solidFill>
              </a:rPr>
              <a:t> «несоответствие вторых частей заявок участников требованиям аукционной документации» более </a:t>
            </a:r>
            <a:r>
              <a:rPr lang="ru-RU" sz="2200" b="1" dirty="0">
                <a:solidFill>
                  <a:srgbClr val="FF0000"/>
                </a:solidFill>
              </a:rPr>
              <a:t>14%</a:t>
            </a:r>
            <a:r>
              <a:rPr lang="ru-RU" sz="2200" dirty="0">
                <a:solidFill>
                  <a:srgbClr val="FF0000"/>
                </a:solidFill>
              </a:rPr>
              <a:t>. </a:t>
            </a:r>
            <a:endParaRPr lang="ru-RU" sz="2200" dirty="0" smtClean="0">
              <a:solidFill>
                <a:srgbClr val="FF0000"/>
              </a:solidFill>
            </a:endParaRPr>
          </a:p>
          <a:p>
            <a:pPr marL="0" lvl="1" indent="447675" algn="just">
              <a:buClr>
                <a:schemeClr val="tx2"/>
              </a:buClr>
              <a:buNone/>
            </a:pPr>
            <a:endParaRPr lang="ru-RU" sz="2000" dirty="0" smtClean="0"/>
          </a:p>
          <a:p>
            <a:pPr marL="0" lvl="1" indent="447675" algn="just">
              <a:buClr>
                <a:schemeClr val="tx2"/>
              </a:buClr>
              <a:buNone/>
            </a:pPr>
            <a:r>
              <a:rPr lang="ru-RU" sz="2200" dirty="0" smtClean="0"/>
              <a:t>На </a:t>
            </a:r>
            <a:r>
              <a:rPr lang="ru-RU" sz="2200" dirty="0"/>
              <a:t>основе изученных данных можно судить о низком качестве подготовки заявок участников электронных аукционов, и, как следствие, о низком уровне </a:t>
            </a:r>
            <a:r>
              <a:rPr lang="ru-RU" sz="2200" dirty="0" err="1"/>
              <a:t>конкурентности</a:t>
            </a:r>
            <a:r>
              <a:rPr lang="ru-RU" sz="2200" dirty="0"/>
              <a:t> на торгах.</a:t>
            </a:r>
            <a:r>
              <a:rPr lang="ru-RU" sz="2200" dirty="0">
                <a:solidFill>
                  <a:srgbClr val="FF0000"/>
                </a:solidFill>
              </a:rPr>
              <a:t> </a:t>
            </a:r>
            <a:endParaRPr lang="ru-RU" sz="2200" dirty="0" smtClean="0">
              <a:solidFill>
                <a:srgbClr val="FF0000"/>
              </a:solidFill>
            </a:endParaRPr>
          </a:p>
          <a:p>
            <a:pPr marL="0" lvl="1" indent="447675" algn="ctr">
              <a:buClr>
                <a:schemeClr val="tx2"/>
              </a:buClr>
              <a:buNone/>
            </a:pPr>
            <a:endParaRPr lang="ru-RU" sz="2000" dirty="0" smtClean="0"/>
          </a:p>
          <a:p>
            <a:pPr marL="0" lvl="1" indent="447675" algn="ctr">
              <a:buClr>
                <a:schemeClr val="tx2"/>
              </a:buClr>
              <a:buNone/>
            </a:pPr>
            <a:r>
              <a:rPr lang="ru-RU" sz="2200" dirty="0" smtClean="0"/>
              <a:t>Средний </a:t>
            </a:r>
            <a:r>
              <a:rPr lang="ru-RU" sz="2200" dirty="0"/>
              <a:t>уровень </a:t>
            </a:r>
            <a:r>
              <a:rPr lang="ru-RU" sz="2200" dirty="0" err="1"/>
              <a:t>конкурентности</a:t>
            </a:r>
            <a:r>
              <a:rPr lang="ru-RU" sz="2200" dirty="0"/>
              <a:t> </a:t>
            </a:r>
            <a:r>
              <a:rPr lang="ru-RU" sz="2200" dirty="0" smtClean="0"/>
              <a:t>в </a:t>
            </a:r>
            <a:r>
              <a:rPr lang="ru-RU" sz="2200" dirty="0"/>
              <a:t>2017 </a:t>
            </a:r>
            <a:r>
              <a:rPr lang="ru-RU" sz="2200" dirty="0" smtClean="0"/>
              <a:t>году составил </a:t>
            </a:r>
          </a:p>
          <a:p>
            <a:pPr marL="0" lvl="1" indent="447675" algn="ctr">
              <a:buClr>
                <a:schemeClr val="tx2"/>
              </a:buClr>
              <a:buNone/>
            </a:pPr>
            <a:r>
              <a:rPr lang="ru-RU" sz="2200" b="1" dirty="0" smtClean="0"/>
              <a:t>2,23 </a:t>
            </a:r>
            <a:r>
              <a:rPr lang="ru-RU" sz="2200" b="1" dirty="0"/>
              <a:t>участника на одну закупку</a:t>
            </a:r>
            <a:r>
              <a:rPr lang="ru-RU" sz="2200" dirty="0"/>
              <a:t>.</a:t>
            </a:r>
          </a:p>
          <a:p>
            <a:pPr marL="0" lvl="1" indent="0" algn="just">
              <a:buClr>
                <a:schemeClr val="tx2"/>
              </a:buClr>
              <a:buNone/>
            </a:pPr>
            <a:endParaRPr lang="ru-RU" sz="2000" dirty="0" smtClean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200" dirty="0" smtClean="0"/>
              <a:t>Экономия </a:t>
            </a:r>
            <a:r>
              <a:rPr lang="ru-RU" sz="2200" dirty="0"/>
              <a:t>по результатам завершенных в 2017 году </a:t>
            </a:r>
            <a:r>
              <a:rPr lang="ru-RU" sz="2200" dirty="0" smtClean="0"/>
              <a:t>процедур, которые </a:t>
            </a:r>
            <a:r>
              <a:rPr lang="ru-RU" sz="2200" dirty="0"/>
              <a:t>привели к заключению контракта, составила </a:t>
            </a:r>
            <a:endParaRPr lang="ru-RU" sz="2200" dirty="0" smtClean="0"/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200" b="1" dirty="0" smtClean="0"/>
              <a:t>2 </a:t>
            </a:r>
            <a:r>
              <a:rPr lang="ru-RU" sz="2200" b="1" dirty="0"/>
              <a:t>225,29 млн. рублей (более 4% от общего объема процедур, которые привели к заключению контракта</a:t>
            </a:r>
            <a:r>
              <a:rPr lang="ru-RU" sz="2200" b="1" dirty="0" smtClean="0"/>
              <a:t>) </a:t>
            </a:r>
            <a:endParaRPr lang="ru-RU" sz="2200" b="1" dirty="0"/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99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88832" cy="548640"/>
          </a:xfrm>
        </p:spPr>
        <p:txBody>
          <a:bodyPr/>
          <a:lstStyle/>
          <a:p>
            <a:pPr algn="ctr"/>
            <a:r>
              <a:rPr lang="ru-RU" sz="2400" b="1" dirty="0"/>
              <a:t>Анализ заключенных контрактов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832648"/>
          </a:xfrm>
          <a:noFill/>
        </p:spPr>
        <p:txBody>
          <a:bodyPr>
            <a:normAutofit/>
          </a:bodyPr>
          <a:lstStyle/>
          <a:p>
            <a:pPr algn="ctr"/>
            <a:r>
              <a:rPr lang="ru-RU" dirty="0"/>
              <a:t>Общая статистика заключенных </a:t>
            </a:r>
            <a:r>
              <a:rPr lang="ru-RU" dirty="0" smtClean="0"/>
              <a:t>контрактов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196862578"/>
              </p:ext>
            </p:extLst>
          </p:nvPr>
        </p:nvGraphicFramePr>
        <p:xfrm>
          <a:off x="251520" y="1412776"/>
          <a:ext cx="8568952" cy="2684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308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88832" cy="548640"/>
          </a:xfrm>
        </p:spPr>
        <p:txBody>
          <a:bodyPr/>
          <a:lstStyle/>
          <a:p>
            <a:pPr algn="ctr"/>
            <a:r>
              <a:rPr lang="ru-RU" sz="2400" b="1" dirty="0"/>
              <a:t>Анализ заключенных контрактов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468052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100" dirty="0" smtClean="0"/>
              <a:t>Наибольшие </a:t>
            </a:r>
            <a:r>
              <a:rPr lang="ru-RU" sz="2100" dirty="0"/>
              <a:t>объемы по сумме  заключенных контрактов  по итогам </a:t>
            </a:r>
            <a:r>
              <a:rPr lang="ru-RU" sz="2100" dirty="0" smtClean="0"/>
              <a:t>2017 </a:t>
            </a:r>
            <a:r>
              <a:rPr lang="ru-RU" sz="2100" dirty="0"/>
              <a:t>года заказчиками </a:t>
            </a:r>
            <a:r>
              <a:rPr lang="ru-RU" sz="2100" dirty="0" smtClean="0"/>
              <a:t>СО осуществлялись: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2100" b="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100" b="0" dirty="0" smtClean="0"/>
              <a:t>в </a:t>
            </a:r>
            <a:r>
              <a:rPr lang="ru-RU" sz="2100" b="0" dirty="0"/>
              <a:t>сфере строительства автомобильных дорог и возведения зданий -  </a:t>
            </a:r>
            <a:r>
              <a:rPr lang="ru-RU" sz="2100" b="0" i="1" dirty="0"/>
              <a:t>15 413,05 млн. рублей (более 27% от общего объема заключенных контрактов</a:t>
            </a:r>
            <a:r>
              <a:rPr lang="ru-RU" sz="2100" b="0" i="1" dirty="0" smtClean="0"/>
              <a:t>)</a:t>
            </a:r>
            <a:r>
              <a:rPr lang="ru-RU" sz="2100" b="0" dirty="0" smtClean="0"/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100" b="0" dirty="0" smtClean="0"/>
              <a:t>услуги </a:t>
            </a:r>
            <a:r>
              <a:rPr lang="ru-RU" sz="2100" b="0" dirty="0"/>
              <a:t>по предоставлению кредитов финансовыми организациями юридическим лицам – </a:t>
            </a:r>
            <a:r>
              <a:rPr lang="ru-RU" sz="2100" b="0" i="1" dirty="0"/>
              <a:t>10 365,2 млн. рублей</a:t>
            </a:r>
            <a:r>
              <a:rPr lang="ru-RU" sz="2100" b="0" dirty="0"/>
              <a:t> (</a:t>
            </a:r>
            <a:r>
              <a:rPr lang="ru-RU" sz="2100" b="0" i="1" dirty="0"/>
              <a:t>18%</a:t>
            </a:r>
            <a:r>
              <a:rPr lang="ru-RU" sz="2100" b="0" dirty="0"/>
              <a:t> </a:t>
            </a:r>
            <a:r>
              <a:rPr lang="ru-RU" sz="2100" b="0" i="1" dirty="0"/>
              <a:t>от общего объема заключенных контрактов</a:t>
            </a:r>
            <a:r>
              <a:rPr lang="ru-RU" sz="2100" b="0" dirty="0" smtClean="0"/>
              <a:t>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100" b="0" dirty="0" smtClean="0"/>
              <a:t>для </a:t>
            </a:r>
            <a:r>
              <a:rPr lang="ru-RU" sz="2100" b="0" dirty="0"/>
              <a:t>медицинских целей, в том числе для закупки лекарственных препаратов и оборудования – </a:t>
            </a:r>
            <a:r>
              <a:rPr lang="ru-RU" sz="2100" b="0" i="1" dirty="0"/>
              <a:t>2 415,55 млн. рублей</a:t>
            </a:r>
            <a:r>
              <a:rPr lang="ru-RU" sz="2100" b="0" dirty="0"/>
              <a:t> (</a:t>
            </a:r>
            <a:r>
              <a:rPr lang="ru-RU" sz="2100" b="0" i="1" dirty="0"/>
              <a:t>4%</a:t>
            </a:r>
            <a:r>
              <a:rPr lang="ru-RU" sz="2100" b="0" dirty="0"/>
              <a:t>  </a:t>
            </a:r>
            <a:r>
              <a:rPr lang="ru-RU" sz="2100" b="0" i="1" dirty="0"/>
              <a:t>от общего объема заключенных контрактов</a:t>
            </a:r>
            <a:r>
              <a:rPr lang="ru-RU" sz="2100" b="0" i="1" dirty="0" smtClean="0"/>
              <a:t>).</a:t>
            </a:r>
            <a:endParaRPr lang="ru-RU" sz="2100" b="0" dirty="0"/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61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65760"/>
            <a:ext cx="7488832" cy="548640"/>
          </a:xfrm>
        </p:spPr>
        <p:txBody>
          <a:bodyPr/>
          <a:lstStyle/>
          <a:p>
            <a:pPr algn="ctr"/>
            <a:r>
              <a:rPr lang="ru-RU" sz="2400" dirty="0"/>
              <a:t>Анализ сведений о расторгнутых контрактах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00628"/>
            <a:ext cx="8640960" cy="5208692"/>
          </a:xfrm>
        </p:spPr>
        <p:txBody>
          <a:bodyPr>
            <a:normAutofit/>
          </a:bodyPr>
          <a:lstStyle/>
          <a:p>
            <a:pPr marL="0" lvl="1" indent="0" algn="ctr">
              <a:buClr>
                <a:schemeClr val="tx2"/>
              </a:buClr>
              <a:buNone/>
            </a:pPr>
            <a:endParaRPr lang="ru-RU" sz="2400" dirty="0" smtClean="0"/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400" dirty="0" smtClean="0"/>
              <a:t>Всего </a:t>
            </a:r>
            <a:r>
              <a:rPr lang="ru-RU" sz="2400" dirty="0"/>
              <a:t>в 2017 году было расторгнуто </a:t>
            </a:r>
            <a:r>
              <a:rPr lang="ru-RU" sz="2400" b="1" dirty="0" smtClean="0"/>
              <a:t>2 442</a:t>
            </a:r>
            <a:r>
              <a:rPr lang="ru-RU" sz="2400" dirty="0" smtClean="0"/>
              <a:t>  </a:t>
            </a:r>
            <a:r>
              <a:rPr lang="ru-RU" sz="2400" dirty="0"/>
              <a:t>контракта на общую сумму </a:t>
            </a:r>
            <a:r>
              <a:rPr lang="ru-RU" sz="2400" b="1" dirty="0"/>
              <a:t>1 346,64 млн. </a:t>
            </a:r>
            <a:r>
              <a:rPr lang="ru-RU" sz="2400" b="1" dirty="0" smtClean="0"/>
              <a:t>руб</a:t>
            </a:r>
            <a:r>
              <a:rPr lang="ru-RU" sz="2400" dirty="0" smtClean="0"/>
              <a:t>. </a:t>
            </a:r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400" dirty="0" smtClean="0"/>
              <a:t>(</a:t>
            </a:r>
            <a:r>
              <a:rPr lang="ru-RU" sz="2400" b="1" dirty="0"/>
              <a:t>7%</a:t>
            </a:r>
            <a:r>
              <a:rPr lang="ru-RU" sz="2400" dirty="0"/>
              <a:t> от общего количества заключенных контрактов). </a:t>
            </a:r>
            <a:endParaRPr lang="ru-RU" sz="2400" dirty="0" smtClean="0"/>
          </a:p>
          <a:p>
            <a:pPr marL="0" lvl="1" indent="0" algn="ctr">
              <a:buClr>
                <a:schemeClr val="tx2"/>
              </a:buClr>
              <a:buNone/>
            </a:pPr>
            <a:endParaRPr lang="ru-RU" sz="2400" dirty="0" smtClean="0"/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400" dirty="0" smtClean="0"/>
              <a:t>Основанием </a:t>
            </a:r>
            <a:r>
              <a:rPr lang="ru-RU" sz="2400" dirty="0"/>
              <a:t>для расторжения значительной части контрактов стала причина </a:t>
            </a:r>
            <a:endParaRPr lang="ru-RU" sz="2400" dirty="0" smtClean="0"/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400" dirty="0" smtClean="0"/>
              <a:t>«</a:t>
            </a:r>
            <a:r>
              <a:rPr lang="ru-RU" sz="2400" dirty="0"/>
              <a:t>по соглашению сторон»  – </a:t>
            </a:r>
            <a:r>
              <a:rPr lang="ru-RU" sz="2400" b="1" dirty="0" smtClean="0"/>
              <a:t>2 401 </a:t>
            </a:r>
            <a:r>
              <a:rPr lang="ru-RU" sz="2400" dirty="0"/>
              <a:t>контракт </a:t>
            </a:r>
            <a:endParaRPr lang="ru-RU" sz="2400" dirty="0" smtClean="0"/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400" dirty="0" smtClean="0"/>
              <a:t>(</a:t>
            </a:r>
            <a:r>
              <a:rPr lang="ru-RU" sz="2400" dirty="0"/>
              <a:t>или </a:t>
            </a:r>
            <a:r>
              <a:rPr lang="ru-RU" sz="2400" b="1" dirty="0"/>
              <a:t>96%</a:t>
            </a:r>
            <a:r>
              <a:rPr lang="ru-RU" sz="2400" dirty="0"/>
              <a:t> от общего количества расторгнутых контрактов) на общую сумму </a:t>
            </a:r>
            <a:r>
              <a:rPr lang="ru-RU" sz="2400" b="1" dirty="0" smtClean="0"/>
              <a:t>1 320,48 </a:t>
            </a:r>
            <a:r>
              <a:rPr lang="ru-RU" sz="2400" b="1" dirty="0"/>
              <a:t>млн. </a:t>
            </a:r>
            <a:r>
              <a:rPr lang="ru-RU" sz="2400" b="1" dirty="0" smtClean="0"/>
              <a:t>руб.</a:t>
            </a:r>
          </a:p>
          <a:p>
            <a:pPr marL="0" lvl="1" indent="0" algn="ctr">
              <a:buClr>
                <a:schemeClr val="tx2"/>
              </a:buClr>
              <a:buNone/>
            </a:pPr>
            <a:endParaRPr lang="ru-RU" sz="1500" dirty="0"/>
          </a:p>
          <a:p>
            <a:pPr marL="0" lvl="1" indent="0" algn="ctr">
              <a:buClr>
                <a:schemeClr val="tx2"/>
              </a:buClr>
              <a:buNone/>
            </a:pPr>
            <a:endParaRPr lang="ru-RU" sz="1500" dirty="0"/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73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65760"/>
            <a:ext cx="7488832" cy="548640"/>
          </a:xfrm>
        </p:spPr>
        <p:txBody>
          <a:bodyPr/>
          <a:lstStyle/>
          <a:p>
            <a:pPr algn="ctr"/>
            <a:r>
              <a:rPr lang="ru-RU" sz="2400" dirty="0"/>
              <a:t>Анализ сведений о расторгнутых контрактах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00628"/>
            <a:ext cx="8640960" cy="5208692"/>
          </a:xfrm>
        </p:spPr>
        <p:txBody>
          <a:bodyPr>
            <a:normAutofit/>
          </a:bodyPr>
          <a:lstStyle/>
          <a:p>
            <a:pPr marL="0" lvl="1" indent="0" algn="ctr">
              <a:buClr>
                <a:schemeClr val="tx2"/>
              </a:buClr>
              <a:buNone/>
            </a:pPr>
            <a:endParaRPr lang="ru-RU" sz="1500" dirty="0"/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943477"/>
              </p:ext>
            </p:extLst>
          </p:nvPr>
        </p:nvGraphicFramePr>
        <p:xfrm>
          <a:off x="251520" y="1052736"/>
          <a:ext cx="8712966" cy="52699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08112"/>
                <a:gridCol w="4086766"/>
                <a:gridCol w="1809044"/>
                <a:gridCol w="1809044"/>
              </a:tblGrid>
              <a:tr h="0"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 smtClean="0">
                          <a:effectLst/>
                        </a:rPr>
                        <a:t>№ строки</a:t>
                      </a:r>
                      <a:endParaRPr lang="ru-RU" sz="19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effectLst/>
                        </a:rPr>
                        <a:t>Причина, по которой были расторгнуты контракты</a:t>
                      </a:r>
                      <a:endParaRPr lang="ru-RU" sz="19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effectLst/>
                        </a:rPr>
                        <a:t>Расторгнутые контракты</a:t>
                      </a:r>
                      <a:endParaRPr lang="ru-RU" sz="19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95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 smtClean="0">
                          <a:effectLst/>
                        </a:rPr>
                        <a:t>Общее количество</a:t>
                      </a:r>
                      <a:endParaRPr lang="ru-RU" sz="19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effectLst/>
                        </a:rPr>
                        <a:t>Общая стоимость млн. </a:t>
                      </a:r>
                      <a:r>
                        <a:rPr lang="ru-RU" sz="1900" b="1" dirty="0" smtClean="0">
                          <a:effectLst/>
                        </a:rPr>
                        <a:t>руб.</a:t>
                      </a:r>
                      <a:endParaRPr lang="ru-RU" sz="19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7358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1</a:t>
                      </a:r>
                      <a:endParaRPr lang="ru-RU" sz="19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«По соглашению сторон»</a:t>
                      </a:r>
                      <a:endParaRPr lang="ru-RU" sz="19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2401</a:t>
                      </a:r>
                      <a:endParaRPr lang="ru-RU" sz="19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1320,48</a:t>
                      </a:r>
                      <a:endParaRPr lang="ru-RU" sz="19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55641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2</a:t>
                      </a:r>
                      <a:endParaRPr lang="ru-RU" sz="19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«В случае одностороннего отказа заказчика от исполнения контракта»</a:t>
                      </a:r>
                      <a:endParaRPr lang="ru-RU" sz="19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38</a:t>
                      </a:r>
                      <a:endParaRPr lang="ru-RU" sz="19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25,23</a:t>
                      </a:r>
                      <a:endParaRPr lang="ru-RU" sz="19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47442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3</a:t>
                      </a:r>
                      <a:endParaRPr lang="ru-RU" sz="19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«В случае одностороннего отказа поставщика (подрядчика, исполнителя) от исполнения контракта»</a:t>
                      </a:r>
                      <a:endParaRPr lang="ru-RU" sz="19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2</a:t>
                      </a:r>
                      <a:endParaRPr lang="ru-RU" sz="19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0,42</a:t>
                      </a:r>
                      <a:endParaRPr lang="ru-RU" sz="19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4</a:t>
                      </a:r>
                      <a:endParaRPr lang="ru-RU" sz="19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«По решению суда»</a:t>
                      </a:r>
                      <a:endParaRPr lang="ru-RU" sz="19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1</a:t>
                      </a:r>
                      <a:endParaRPr lang="ru-RU" sz="19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0,51</a:t>
                      </a:r>
                      <a:endParaRPr lang="ru-RU" sz="19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8795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effectLst/>
                        </a:rPr>
                        <a:t> </a:t>
                      </a:r>
                      <a:endParaRPr lang="ru-RU" sz="19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ИТОГО </a:t>
                      </a:r>
                      <a:endParaRPr lang="ru-RU" sz="19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2442</a:t>
                      </a:r>
                      <a:endParaRPr lang="ru-RU" sz="19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1346,64</a:t>
                      </a:r>
                      <a:endParaRPr lang="ru-RU" sz="19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07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65760"/>
            <a:ext cx="7488832" cy="548640"/>
          </a:xfrm>
        </p:spPr>
        <p:txBody>
          <a:bodyPr/>
          <a:lstStyle/>
          <a:p>
            <a:pPr algn="ctr"/>
            <a:r>
              <a:rPr lang="ru-RU" sz="2400" dirty="0"/>
              <a:t>Реализация полномочий Департамента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10914"/>
            <a:ext cx="8208912" cy="5830454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0" lvl="1" indent="0" algn="ctr">
              <a:buClr>
                <a:schemeClr val="tx2"/>
              </a:buClr>
              <a:buNone/>
            </a:pPr>
            <a:r>
              <a:rPr lang="ru-RU" sz="2200" dirty="0" smtClean="0"/>
              <a:t>В сравнении </a:t>
            </a:r>
            <a:r>
              <a:rPr lang="ru-RU" sz="2200" dirty="0"/>
              <a:t>с 2016 </a:t>
            </a:r>
            <a:r>
              <a:rPr lang="ru-RU" sz="2200" dirty="0" smtClean="0"/>
              <a:t>г.  </a:t>
            </a:r>
            <a:r>
              <a:rPr lang="ru-RU" sz="2200" dirty="0"/>
              <a:t>количество заявок, поступивших в 2017 </a:t>
            </a:r>
            <a:r>
              <a:rPr lang="ru-RU" sz="2200" dirty="0" smtClean="0"/>
              <a:t>г. </a:t>
            </a:r>
            <a:r>
              <a:rPr lang="ru-RU" sz="2200" dirty="0"/>
              <a:t>в Департамент, значительно увеличилось </a:t>
            </a:r>
            <a:endParaRPr lang="ru-RU" sz="2200" dirty="0" smtClean="0"/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200" dirty="0" smtClean="0"/>
              <a:t>с </a:t>
            </a:r>
            <a:r>
              <a:rPr lang="ru-RU" sz="2200" b="1" dirty="0" smtClean="0"/>
              <a:t>2 680 </a:t>
            </a:r>
            <a:r>
              <a:rPr lang="ru-RU" sz="2200" b="1" dirty="0"/>
              <a:t>шт.</a:t>
            </a:r>
            <a:r>
              <a:rPr lang="ru-RU" sz="2200" dirty="0"/>
              <a:t> до </a:t>
            </a:r>
            <a:r>
              <a:rPr lang="ru-RU" sz="2200" b="1" dirty="0" smtClean="0"/>
              <a:t>3 755 </a:t>
            </a:r>
            <a:r>
              <a:rPr lang="ru-RU" sz="2200" b="1" dirty="0"/>
              <a:t>шт.</a:t>
            </a:r>
            <a:r>
              <a:rPr lang="ru-RU" sz="2200" dirty="0" smtClean="0"/>
              <a:t> </a:t>
            </a:r>
            <a:r>
              <a:rPr lang="ru-RU" sz="2200" b="1" dirty="0" smtClean="0"/>
              <a:t>(40%)</a:t>
            </a:r>
            <a:r>
              <a:rPr lang="ru-RU" sz="2200" dirty="0" smtClean="0"/>
              <a:t>, </a:t>
            </a:r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200" dirty="0" smtClean="0"/>
              <a:t>сумма </a:t>
            </a:r>
            <a:r>
              <a:rPr lang="ru-RU" sz="2200" dirty="0"/>
              <a:t>заявок с </a:t>
            </a:r>
            <a:r>
              <a:rPr lang="ru-RU" sz="2200" b="1" dirty="0"/>
              <a:t>39 421,83  млн. </a:t>
            </a:r>
            <a:r>
              <a:rPr lang="ru-RU" sz="2200" b="1" dirty="0" smtClean="0"/>
              <a:t>руб.</a:t>
            </a:r>
            <a:r>
              <a:rPr lang="ru-RU" sz="2200" dirty="0" smtClean="0"/>
              <a:t> до </a:t>
            </a:r>
            <a:r>
              <a:rPr lang="ru-RU" sz="2200" b="1" dirty="0"/>
              <a:t>49 804,9 млн. </a:t>
            </a:r>
            <a:r>
              <a:rPr lang="ru-RU" sz="2200" b="1" dirty="0" smtClean="0"/>
              <a:t>руб.</a:t>
            </a:r>
            <a:r>
              <a:rPr lang="ru-RU" sz="2200" dirty="0" smtClean="0"/>
              <a:t> </a:t>
            </a:r>
            <a:r>
              <a:rPr lang="ru-RU" sz="2200" b="1" dirty="0" smtClean="0"/>
              <a:t>(26%).</a:t>
            </a:r>
          </a:p>
          <a:p>
            <a:pPr marL="0" lvl="1" indent="0" algn="ctr">
              <a:buClr>
                <a:schemeClr val="tx2"/>
              </a:buClr>
              <a:buNone/>
            </a:pPr>
            <a:endParaRPr lang="ru-RU" sz="900" b="1" dirty="0"/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200" dirty="0"/>
              <a:t>Доля заявок с </a:t>
            </a:r>
            <a:r>
              <a:rPr lang="ru-RU" sz="2200" dirty="0" smtClean="0"/>
              <a:t>НМЦК 5 млн. руб. </a:t>
            </a:r>
            <a:r>
              <a:rPr lang="ru-RU" sz="2200" dirty="0"/>
              <a:t>и более, в которых Департаментом выявлены нарушения требований законодательства о контрактной системе в сфере закупок, сократилась </a:t>
            </a:r>
            <a:r>
              <a:rPr lang="ru-RU" sz="2200" dirty="0" smtClean="0"/>
              <a:t>с </a:t>
            </a:r>
            <a:r>
              <a:rPr lang="ru-RU" sz="2200" b="1" dirty="0"/>
              <a:t>431</a:t>
            </a:r>
            <a:r>
              <a:rPr lang="ru-RU" sz="2200" dirty="0"/>
              <a:t> до </a:t>
            </a:r>
            <a:r>
              <a:rPr lang="ru-RU" sz="2200" b="1" dirty="0"/>
              <a:t>314</a:t>
            </a:r>
            <a:r>
              <a:rPr lang="ru-RU" sz="2200" dirty="0"/>
              <a:t> </a:t>
            </a:r>
            <a:r>
              <a:rPr lang="ru-RU" sz="2200" b="1" dirty="0" smtClean="0"/>
              <a:t>(37%)</a:t>
            </a:r>
          </a:p>
          <a:p>
            <a:pPr marL="0" lvl="1" indent="0" algn="ctr">
              <a:buClr>
                <a:schemeClr val="tx2"/>
              </a:buClr>
              <a:buNone/>
            </a:pPr>
            <a:endParaRPr lang="ru-RU" sz="900" b="1" dirty="0"/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Повышении </a:t>
            </a:r>
            <a:r>
              <a:rPr lang="ru-RU" sz="2200" dirty="0">
                <a:solidFill>
                  <a:srgbClr val="002060"/>
                </a:solidFill>
              </a:rPr>
              <a:t>качества подготовленных документов, за счет профессионализма заказчиков путем </a:t>
            </a:r>
            <a:r>
              <a:rPr lang="ru-RU" sz="2200" dirty="0" smtClean="0">
                <a:solidFill>
                  <a:srgbClr val="002060"/>
                </a:solidFill>
              </a:rPr>
              <a:t>регулярной информационной и методологической поддержки, организованной Департаментом:</a:t>
            </a:r>
          </a:p>
          <a:p>
            <a:pPr lvl="1" algn="just">
              <a:buClr>
                <a:schemeClr val="tx2"/>
              </a:buClr>
            </a:pPr>
            <a:r>
              <a:rPr lang="ru-RU" sz="2200" dirty="0" smtClean="0">
                <a:solidFill>
                  <a:srgbClr val="002060"/>
                </a:solidFill>
              </a:rPr>
              <a:t>проведено </a:t>
            </a:r>
            <a:r>
              <a:rPr lang="ru-RU" sz="2200" b="1" dirty="0" smtClean="0">
                <a:solidFill>
                  <a:srgbClr val="002060"/>
                </a:solidFill>
              </a:rPr>
              <a:t>11</a:t>
            </a:r>
            <a:r>
              <a:rPr lang="ru-RU" sz="2200" dirty="0" smtClean="0">
                <a:solidFill>
                  <a:srgbClr val="002060"/>
                </a:solidFill>
              </a:rPr>
              <a:t> семинаров, в которых </a:t>
            </a:r>
            <a:r>
              <a:rPr lang="ru-RU" sz="2200" dirty="0">
                <a:solidFill>
                  <a:srgbClr val="002060"/>
                </a:solidFill>
              </a:rPr>
              <a:t>приняли участие </a:t>
            </a:r>
            <a:r>
              <a:rPr lang="ru-RU" sz="2200" dirty="0" smtClean="0">
                <a:solidFill>
                  <a:srgbClr val="002060"/>
                </a:solidFill>
              </a:rPr>
              <a:t/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более </a:t>
            </a:r>
            <a:r>
              <a:rPr lang="ru-RU" sz="2200" b="1" dirty="0">
                <a:solidFill>
                  <a:srgbClr val="002060"/>
                </a:solidFill>
              </a:rPr>
              <a:t>96%</a:t>
            </a:r>
            <a:r>
              <a:rPr lang="ru-RU" sz="2200" dirty="0">
                <a:solidFill>
                  <a:srgbClr val="002060"/>
                </a:solidFill>
              </a:rPr>
              <a:t> всех государственных заказчиков </a:t>
            </a:r>
            <a:r>
              <a:rPr lang="ru-RU" sz="2200" dirty="0" smtClean="0">
                <a:solidFill>
                  <a:srgbClr val="002060"/>
                </a:solidFill>
              </a:rPr>
              <a:t>СО</a:t>
            </a:r>
          </a:p>
          <a:p>
            <a:pPr lvl="1" algn="just">
              <a:buClr>
                <a:schemeClr val="tx2"/>
              </a:buClr>
            </a:pPr>
            <a:r>
              <a:rPr lang="ru-RU" sz="2200" dirty="0">
                <a:solidFill>
                  <a:srgbClr val="002060"/>
                </a:solidFill>
              </a:rPr>
              <a:t>рассмотрены </a:t>
            </a:r>
            <a:r>
              <a:rPr lang="ru-RU" sz="2200" b="1" dirty="0">
                <a:solidFill>
                  <a:srgbClr val="002060"/>
                </a:solidFill>
              </a:rPr>
              <a:t>45</a:t>
            </a:r>
            <a:r>
              <a:rPr lang="ru-RU" sz="2200" dirty="0">
                <a:solidFill>
                  <a:srgbClr val="002060"/>
                </a:solidFill>
              </a:rPr>
              <a:t> письменных обращений граждан и </a:t>
            </a:r>
            <a:r>
              <a:rPr lang="ru-RU" sz="2200" b="1" dirty="0">
                <a:solidFill>
                  <a:srgbClr val="002060"/>
                </a:solidFill>
              </a:rPr>
              <a:t>450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smtClean="0">
                <a:solidFill>
                  <a:srgbClr val="002060"/>
                </a:solidFill>
              </a:rPr>
              <a:t>устных обращений </a:t>
            </a:r>
            <a:r>
              <a:rPr lang="ru-RU" sz="2200" dirty="0">
                <a:solidFill>
                  <a:srgbClr val="002060"/>
                </a:solidFill>
              </a:rPr>
              <a:t>на </a:t>
            </a:r>
            <a:r>
              <a:rPr lang="ru-RU" sz="2200" dirty="0" smtClean="0">
                <a:solidFill>
                  <a:srgbClr val="002060"/>
                </a:solidFill>
              </a:rPr>
              <a:t>ежедневную «горячую линию»</a:t>
            </a:r>
          </a:p>
          <a:p>
            <a:pPr lvl="1" algn="just">
              <a:buClr>
                <a:schemeClr val="tx2"/>
              </a:buClr>
            </a:pPr>
            <a:r>
              <a:rPr lang="ru-RU" sz="2200" dirty="0">
                <a:solidFill>
                  <a:srgbClr val="002060"/>
                </a:solidFill>
              </a:rPr>
              <a:t>направлены </a:t>
            </a:r>
            <a:r>
              <a:rPr lang="ru-RU" sz="2200" b="1" dirty="0">
                <a:solidFill>
                  <a:srgbClr val="002060"/>
                </a:solidFill>
              </a:rPr>
              <a:t>16</a:t>
            </a:r>
            <a:r>
              <a:rPr lang="ru-RU" sz="2200" dirty="0">
                <a:solidFill>
                  <a:srgbClr val="002060"/>
                </a:solidFill>
              </a:rPr>
              <a:t> информационных писем с разъяснениями требований законодательства в сфере закупок </a:t>
            </a:r>
            <a:r>
              <a:rPr lang="ru-RU" sz="2200" dirty="0" smtClean="0">
                <a:solidFill>
                  <a:srgbClr val="002060"/>
                </a:solidFill>
              </a:rPr>
              <a:t>ТРУ</a:t>
            </a:r>
          </a:p>
          <a:p>
            <a:pPr lvl="1" algn="just">
              <a:buClr>
                <a:schemeClr val="tx2"/>
              </a:buClr>
            </a:pPr>
            <a:r>
              <a:rPr lang="ru-RU" sz="2200" dirty="0">
                <a:solidFill>
                  <a:srgbClr val="002060"/>
                </a:solidFill>
              </a:rPr>
              <a:t>В рамках </a:t>
            </a:r>
            <a:r>
              <a:rPr lang="ru-RU" sz="2200" dirty="0" smtClean="0">
                <a:solidFill>
                  <a:srgbClr val="002060"/>
                </a:solidFill>
              </a:rPr>
              <a:t>«</a:t>
            </a:r>
            <a:r>
              <a:rPr lang="ru-RU" sz="2200" dirty="0">
                <a:solidFill>
                  <a:srgbClr val="002060"/>
                </a:solidFill>
              </a:rPr>
              <a:t>Дня открытых дверей</a:t>
            </a:r>
            <a:r>
              <a:rPr lang="ru-RU" sz="2200" dirty="0" smtClean="0">
                <a:solidFill>
                  <a:srgbClr val="002060"/>
                </a:solidFill>
              </a:rPr>
              <a:t>» </a:t>
            </a:r>
            <a:r>
              <a:rPr lang="ru-RU" sz="2200" dirty="0">
                <a:solidFill>
                  <a:srgbClr val="002060"/>
                </a:solidFill>
              </a:rPr>
              <a:t>проведены </a:t>
            </a:r>
            <a:r>
              <a:rPr lang="ru-RU" sz="2200" b="1" dirty="0">
                <a:solidFill>
                  <a:srgbClr val="002060"/>
                </a:solidFill>
              </a:rPr>
              <a:t>22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smtClean="0">
                <a:solidFill>
                  <a:srgbClr val="002060"/>
                </a:solidFill>
              </a:rPr>
              <a:t>рабочие встречи</a:t>
            </a:r>
            <a:endParaRPr lang="ru-RU" sz="2200" dirty="0">
              <a:solidFill>
                <a:srgbClr val="002060"/>
              </a:solidFill>
            </a:endParaRPr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878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65760"/>
            <a:ext cx="7488832" cy="548640"/>
          </a:xfrm>
        </p:spPr>
        <p:txBody>
          <a:bodyPr/>
          <a:lstStyle/>
          <a:p>
            <a:pPr algn="ctr"/>
            <a:r>
              <a:rPr lang="ru-RU" sz="2400" dirty="0"/>
              <a:t>Реализация полномочий Департамента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00628"/>
            <a:ext cx="8208912" cy="5208692"/>
          </a:xfrm>
        </p:spPr>
        <p:txBody>
          <a:bodyPr>
            <a:normAutofit/>
          </a:bodyPr>
          <a:lstStyle/>
          <a:p>
            <a:pPr marL="0" lvl="1" indent="0" algn="ctr">
              <a:buClr>
                <a:schemeClr val="tx2"/>
              </a:buClr>
              <a:buNone/>
            </a:pPr>
            <a:r>
              <a:rPr lang="ru-RU" sz="2000" dirty="0" smtClean="0"/>
              <a:t>Большая </a:t>
            </a:r>
            <a:r>
              <a:rPr lang="ru-RU" sz="2000" dirty="0"/>
              <a:t>часть закупок для государственных </a:t>
            </a:r>
            <a:r>
              <a:rPr lang="ru-RU" sz="2000" dirty="0" smtClean="0"/>
              <a:t>нужд в 2017 году  </a:t>
            </a:r>
            <a:r>
              <a:rPr lang="ru-RU" sz="2000" dirty="0"/>
              <a:t>осуществлялась </a:t>
            </a:r>
            <a:r>
              <a:rPr lang="ru-RU" sz="2000" dirty="0" smtClean="0"/>
              <a:t>через Департамент </a:t>
            </a:r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000" b="1" dirty="0" smtClean="0"/>
              <a:t>82</a:t>
            </a:r>
            <a:r>
              <a:rPr lang="ru-RU" sz="2000" b="1" dirty="0"/>
              <a:t>%</a:t>
            </a:r>
            <a:r>
              <a:rPr lang="ru-RU" sz="2000" dirty="0"/>
              <a:t> от общего </a:t>
            </a:r>
            <a:r>
              <a:rPr lang="ru-RU" sz="2000" dirty="0" smtClean="0"/>
              <a:t>объема опубликованных  закупок </a:t>
            </a: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b="1" dirty="0" smtClean="0"/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000" b="1" dirty="0" smtClean="0"/>
              <a:t>18</a:t>
            </a:r>
            <a:r>
              <a:rPr lang="ru-RU" sz="2000" b="1" dirty="0"/>
              <a:t>%</a:t>
            </a:r>
            <a:r>
              <a:rPr lang="ru-RU" sz="2000" dirty="0"/>
              <a:t> от общего </a:t>
            </a:r>
            <a:r>
              <a:rPr lang="ru-RU" sz="2000" dirty="0" smtClean="0"/>
              <a:t>объема опубликованных  закупок осуществлялась </a:t>
            </a:r>
            <a:r>
              <a:rPr lang="ru-RU" sz="2000" dirty="0"/>
              <a:t>заказчиками </a:t>
            </a:r>
            <a:r>
              <a:rPr lang="ru-RU" sz="2000" dirty="0" smtClean="0"/>
              <a:t>самостоятельно</a:t>
            </a:r>
            <a:endParaRPr lang="ru-RU" sz="2000" dirty="0"/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753436882"/>
              </p:ext>
            </p:extLst>
          </p:nvPr>
        </p:nvGraphicFramePr>
        <p:xfrm>
          <a:off x="683568" y="2132856"/>
          <a:ext cx="784887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1321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65760"/>
            <a:ext cx="7488832" cy="548640"/>
          </a:xfrm>
        </p:spPr>
        <p:txBody>
          <a:bodyPr/>
          <a:lstStyle/>
          <a:p>
            <a:pPr algn="ctr"/>
            <a:r>
              <a:rPr lang="ru-RU" sz="2400" dirty="0"/>
              <a:t>Реализация полномочий Департамента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10914"/>
            <a:ext cx="8712968" cy="575844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lvl="1" indent="0" algn="ctr">
              <a:buClr>
                <a:schemeClr val="tx2"/>
              </a:buClr>
              <a:buNone/>
            </a:pPr>
            <a:r>
              <a:rPr lang="ru-RU" sz="2000" dirty="0" smtClean="0"/>
              <a:t>Основные </a:t>
            </a:r>
            <a:r>
              <a:rPr lang="ru-RU" sz="2000" dirty="0"/>
              <a:t>нарушения</a:t>
            </a:r>
            <a:r>
              <a:rPr lang="ru-RU" sz="2000" dirty="0" smtClean="0"/>
              <a:t>:</a:t>
            </a:r>
          </a:p>
          <a:p>
            <a:pPr lvl="1" algn="ctr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000" u="sng" dirty="0" smtClean="0"/>
              <a:t> в </a:t>
            </a:r>
            <a:r>
              <a:rPr lang="ru-RU" sz="2000" u="sng" dirty="0"/>
              <a:t>части планирования </a:t>
            </a:r>
            <a:r>
              <a:rPr lang="ru-RU" sz="2000" u="sng" dirty="0" smtClean="0"/>
              <a:t>закупок</a:t>
            </a:r>
          </a:p>
          <a:p>
            <a:pPr lvl="1" algn="ctr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000" u="sng" dirty="0" smtClean="0"/>
              <a:t> в </a:t>
            </a:r>
            <a:r>
              <a:rPr lang="ru-RU" sz="2000" u="sng" dirty="0"/>
              <a:t>части документации о </a:t>
            </a:r>
            <a:r>
              <a:rPr lang="ru-RU" sz="2000" u="sng" dirty="0" smtClean="0"/>
              <a:t>закупке</a:t>
            </a:r>
          </a:p>
          <a:p>
            <a:pPr marL="465138" indent="-285750" algn="just">
              <a:buFont typeface="Wingdings" panose="05000000000000000000" pitchFamily="2" charset="2"/>
              <a:buChar char="§"/>
            </a:pPr>
            <a:r>
              <a:rPr lang="ru-RU" sz="1800" b="0" dirty="0" smtClean="0">
                <a:solidFill>
                  <a:srgbClr val="FF0000"/>
                </a:solidFill>
              </a:rPr>
              <a:t>нарушения </a:t>
            </a:r>
            <a:r>
              <a:rPr lang="ru-RU" sz="1800" b="0" dirty="0">
                <a:solidFill>
                  <a:srgbClr val="FF0000"/>
                </a:solidFill>
              </a:rPr>
              <a:t>при формировании описания объекта закупки (установление характеристик товара, не соответствующих ГОСТам, техническим регламентам или стандартам; установление характеристик конкретного товара (торговой марки), влекущих ограничение конкуренции, установление несуществующих характеристик товара</a:t>
            </a:r>
            <a:r>
              <a:rPr lang="ru-RU" sz="1800" b="0" dirty="0" smtClean="0">
                <a:solidFill>
                  <a:srgbClr val="FF0000"/>
                </a:solidFill>
              </a:rPr>
              <a:t>)</a:t>
            </a:r>
            <a:endParaRPr lang="ru-RU" sz="1800" b="0" dirty="0">
              <a:solidFill>
                <a:srgbClr val="FF0000"/>
              </a:solidFill>
            </a:endParaRPr>
          </a:p>
          <a:p>
            <a:pPr marL="465138" indent="-285750" algn="just">
              <a:buFont typeface="Arial" panose="020B0604020202020204" pitchFamily="34" charset="0"/>
              <a:buChar char="•"/>
            </a:pPr>
            <a:r>
              <a:rPr lang="ru-RU" sz="1800" b="0" dirty="0" smtClean="0">
                <a:solidFill>
                  <a:srgbClr val="FF0000"/>
                </a:solidFill>
              </a:rPr>
              <a:t>несоответствие </a:t>
            </a:r>
            <a:r>
              <a:rPr lang="ru-RU" sz="1800" b="0" dirty="0">
                <a:solidFill>
                  <a:srgbClr val="FF0000"/>
                </a:solidFill>
              </a:rPr>
              <a:t>описания объекта закупки инструкции по заполнению заявки участником </a:t>
            </a:r>
            <a:r>
              <a:rPr lang="ru-RU" sz="1800" b="0" dirty="0" smtClean="0">
                <a:solidFill>
                  <a:srgbClr val="FF0000"/>
                </a:solidFill>
              </a:rPr>
              <a:t>закупки</a:t>
            </a:r>
            <a:endParaRPr lang="ru-RU" sz="1800" b="0" dirty="0">
              <a:solidFill>
                <a:srgbClr val="FF0000"/>
              </a:solidFill>
            </a:endParaRPr>
          </a:p>
          <a:p>
            <a:pPr marL="465138" indent="-285750" algn="just">
              <a:buFont typeface="Arial" panose="020B0604020202020204" pitchFamily="34" charset="0"/>
              <a:buChar char="•"/>
            </a:pPr>
            <a:r>
              <a:rPr lang="ru-RU" sz="1800" b="0" dirty="0" smtClean="0">
                <a:solidFill>
                  <a:srgbClr val="FF0000"/>
                </a:solidFill>
              </a:rPr>
              <a:t>нарушения </a:t>
            </a:r>
            <a:r>
              <a:rPr lang="ru-RU" sz="1800" b="0" dirty="0">
                <a:solidFill>
                  <a:srgbClr val="FF0000"/>
                </a:solidFill>
              </a:rPr>
              <a:t>в части подготовки проектов </a:t>
            </a:r>
            <a:r>
              <a:rPr lang="ru-RU" sz="1800" b="0" dirty="0" smtClean="0">
                <a:solidFill>
                  <a:srgbClr val="FF0000"/>
                </a:solidFill>
              </a:rPr>
              <a:t>контрактов </a:t>
            </a:r>
            <a:endParaRPr lang="ru-RU" sz="1800" b="0" dirty="0">
              <a:solidFill>
                <a:srgbClr val="FF0000"/>
              </a:solidFill>
            </a:endParaRPr>
          </a:p>
          <a:p>
            <a:pPr marL="465138" indent="-285750" algn="just">
              <a:buFont typeface="Arial" panose="020B0604020202020204" pitchFamily="34" charset="0"/>
              <a:buChar char="•"/>
            </a:pPr>
            <a:r>
              <a:rPr lang="ru-RU" sz="1800" b="0" dirty="0" smtClean="0">
                <a:solidFill>
                  <a:srgbClr val="FF0000"/>
                </a:solidFill>
              </a:rPr>
              <a:t>нарушения </a:t>
            </a:r>
            <a:r>
              <a:rPr lang="ru-RU" sz="1800" b="0" dirty="0">
                <a:solidFill>
                  <a:srgbClr val="FF0000"/>
                </a:solidFill>
              </a:rPr>
              <a:t>при формировании начальной (максимальной) цены </a:t>
            </a:r>
            <a:r>
              <a:rPr lang="ru-RU" sz="1800" b="0" dirty="0" smtClean="0">
                <a:solidFill>
                  <a:srgbClr val="FF0000"/>
                </a:solidFill>
              </a:rPr>
              <a:t>контракта</a:t>
            </a:r>
            <a:endParaRPr lang="ru-RU" sz="1800" b="0" dirty="0">
              <a:solidFill>
                <a:srgbClr val="FF0000"/>
              </a:solidFill>
            </a:endParaRPr>
          </a:p>
          <a:p>
            <a:pPr marL="179388" indent="0" algn="ctr"/>
            <a:r>
              <a:rPr lang="ru-RU" sz="1800" b="0" dirty="0"/>
              <a:t>Наибольшее количество нарушений выявлены Департаментом при рассмотрении заявок государственных заказчиков Свердловской области по следующим предметам закупок: </a:t>
            </a:r>
          </a:p>
          <a:p>
            <a:pPr marL="465138" lvl="0" indent="-285750" algn="just">
              <a:buFont typeface="Wingdings" panose="05000000000000000000" pitchFamily="2" charset="2"/>
              <a:buChar char="§"/>
            </a:pPr>
            <a:r>
              <a:rPr lang="ru-RU" sz="1800" b="0" dirty="0" smtClean="0">
                <a:solidFill>
                  <a:srgbClr val="FF0000"/>
                </a:solidFill>
              </a:rPr>
              <a:t>выполнение </a:t>
            </a:r>
            <a:r>
              <a:rPr lang="ru-RU" sz="1800" b="0" dirty="0">
                <a:solidFill>
                  <a:srgbClr val="FF0000"/>
                </a:solidFill>
              </a:rPr>
              <a:t>работ по строительству, ремонту зданий и </a:t>
            </a:r>
            <a:r>
              <a:rPr lang="ru-RU" sz="1800" b="0" dirty="0" smtClean="0">
                <a:solidFill>
                  <a:srgbClr val="FF0000"/>
                </a:solidFill>
              </a:rPr>
              <a:t>помещений </a:t>
            </a:r>
            <a:endParaRPr lang="ru-RU" sz="1800" b="0" dirty="0">
              <a:solidFill>
                <a:srgbClr val="FF0000"/>
              </a:solidFill>
            </a:endParaRPr>
          </a:p>
          <a:p>
            <a:pPr marL="465138" indent="-285750" algn="just">
              <a:buFont typeface="Wingdings" panose="05000000000000000000" pitchFamily="2" charset="2"/>
              <a:buChar char="§"/>
            </a:pPr>
            <a:r>
              <a:rPr lang="ru-RU" sz="1800" b="0" dirty="0" smtClean="0">
                <a:solidFill>
                  <a:srgbClr val="FF0000"/>
                </a:solidFill>
              </a:rPr>
              <a:t>поставка </a:t>
            </a:r>
            <a:r>
              <a:rPr lang="ru-RU" sz="1800" b="0" dirty="0">
                <a:solidFill>
                  <a:srgbClr val="FF0000"/>
                </a:solidFill>
              </a:rPr>
              <a:t>медицинского оборудования и изделий медицинского </a:t>
            </a:r>
            <a:r>
              <a:rPr lang="ru-RU" sz="1800" b="0" dirty="0" smtClean="0">
                <a:solidFill>
                  <a:srgbClr val="FF0000"/>
                </a:solidFill>
              </a:rPr>
              <a:t>назначения</a:t>
            </a:r>
            <a:endParaRPr lang="ru-RU" sz="1800" b="0" dirty="0">
              <a:solidFill>
                <a:srgbClr val="FF0000"/>
              </a:solidFill>
            </a:endParaRPr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3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65760"/>
            <a:ext cx="7488832" cy="548640"/>
          </a:xfrm>
        </p:spPr>
        <p:txBody>
          <a:bodyPr/>
          <a:lstStyle/>
          <a:p>
            <a:pPr algn="ctr"/>
            <a:r>
              <a:rPr lang="ru-RU" sz="2400" dirty="0"/>
              <a:t>Анализ реестра жалоб, плановых и внеплановых проверок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00628"/>
            <a:ext cx="8640960" cy="564074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0" lvl="1" indent="0" algn="ctr">
              <a:buClr>
                <a:schemeClr val="tx2"/>
              </a:buClr>
              <a:buNone/>
            </a:pPr>
            <a:r>
              <a:rPr lang="ru-RU" sz="2000" dirty="0"/>
              <a:t>В 2017 году Министерством финансов Свердловской области проведено </a:t>
            </a:r>
            <a:r>
              <a:rPr lang="ru-RU" sz="2000" b="1" dirty="0"/>
              <a:t>37</a:t>
            </a:r>
            <a:r>
              <a:rPr lang="ru-RU" sz="2000" dirty="0"/>
              <a:t> плановых проверок и </a:t>
            </a:r>
            <a:r>
              <a:rPr lang="ru-RU" sz="2000" b="1" dirty="0"/>
              <a:t>3</a:t>
            </a:r>
            <a:r>
              <a:rPr lang="ru-RU" sz="2000" dirty="0"/>
              <a:t> внеплановых проверки. </a:t>
            </a:r>
            <a:endParaRPr lang="ru-RU" sz="2000" dirty="0" smtClean="0"/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000" dirty="0" smtClean="0"/>
              <a:t>По </a:t>
            </a:r>
            <a:r>
              <a:rPr lang="ru-RU" sz="2000" dirty="0"/>
              <a:t>результатам проверок заказчикам выдано </a:t>
            </a:r>
            <a:r>
              <a:rPr lang="ru-RU" sz="2000" b="1" dirty="0"/>
              <a:t>16</a:t>
            </a:r>
            <a:r>
              <a:rPr lang="ru-RU" sz="2000" dirty="0"/>
              <a:t> предписаний об устранении нарушений законодательства о контрактной </a:t>
            </a:r>
            <a:r>
              <a:rPr lang="ru-RU" sz="2000" dirty="0" smtClean="0"/>
              <a:t>системе</a:t>
            </a:r>
          </a:p>
          <a:p>
            <a:pPr marL="0" lvl="1" indent="0" algn="ctr">
              <a:buClr>
                <a:schemeClr val="tx2"/>
              </a:buClr>
              <a:buNone/>
            </a:pPr>
            <a:endParaRPr lang="ru-RU" sz="900" dirty="0" smtClean="0"/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000" dirty="0" smtClean="0"/>
              <a:t>Выявлены </a:t>
            </a:r>
            <a:r>
              <a:rPr lang="ru-RU" sz="2000" dirty="0"/>
              <a:t>следующие </a:t>
            </a:r>
            <a:r>
              <a:rPr lang="ru-RU" sz="2000" dirty="0" smtClean="0"/>
              <a:t>типичные нарушения: </a:t>
            </a:r>
          </a:p>
          <a:p>
            <a:pPr marL="522287" algn="just">
              <a:buFont typeface="+mj-lt"/>
              <a:buAutoNum type="arabicParenR"/>
              <a:tabLst>
                <a:tab pos="804863" algn="l"/>
              </a:tabLst>
            </a:pPr>
            <a:r>
              <a:rPr lang="ru-RU" sz="1900" dirty="0" smtClean="0">
                <a:solidFill>
                  <a:srgbClr val="FF0000"/>
                </a:solidFill>
              </a:rPr>
              <a:t>несоблюдение </a:t>
            </a:r>
            <a:r>
              <a:rPr lang="ru-RU" sz="1900" dirty="0">
                <a:solidFill>
                  <a:srgbClr val="FF0000"/>
                </a:solidFill>
              </a:rPr>
              <a:t>требований к ведению планов-графиков, размещению информации о </a:t>
            </a:r>
            <a:r>
              <a:rPr lang="ru-RU" sz="1900" dirty="0" smtClean="0">
                <a:solidFill>
                  <a:srgbClr val="FF0000"/>
                </a:solidFill>
              </a:rPr>
              <a:t>закупках</a:t>
            </a:r>
            <a:endParaRPr lang="ru-RU" sz="1900" dirty="0">
              <a:solidFill>
                <a:srgbClr val="FF0000"/>
              </a:solidFill>
            </a:endParaRPr>
          </a:p>
          <a:p>
            <a:pPr marL="522287" algn="just">
              <a:buFont typeface="+mj-lt"/>
              <a:buAutoNum type="arabicParenR"/>
              <a:tabLst>
                <a:tab pos="804863" algn="l"/>
              </a:tabLst>
            </a:pPr>
            <a:r>
              <a:rPr lang="ru-RU" sz="1900" dirty="0" smtClean="0">
                <a:solidFill>
                  <a:srgbClr val="FF0000"/>
                </a:solidFill>
              </a:rPr>
              <a:t>неправомерный </a:t>
            </a:r>
            <a:r>
              <a:rPr lang="ru-RU" sz="1900" dirty="0">
                <a:solidFill>
                  <a:srgbClr val="FF0000"/>
                </a:solidFill>
              </a:rPr>
              <a:t>допуск участников к участию в аукционах (неправомерный отказ в допуске), неправомерное признание заявок на участие в закупках соответствующими установленным </a:t>
            </a:r>
            <a:r>
              <a:rPr lang="ru-RU" sz="1900" dirty="0" smtClean="0">
                <a:solidFill>
                  <a:srgbClr val="FF0000"/>
                </a:solidFill>
              </a:rPr>
              <a:t>требованиям</a:t>
            </a:r>
            <a:endParaRPr lang="ru-RU" sz="1900" dirty="0">
              <a:solidFill>
                <a:srgbClr val="FF0000"/>
              </a:solidFill>
            </a:endParaRPr>
          </a:p>
          <a:p>
            <a:pPr marL="522287" algn="just">
              <a:buFont typeface="+mj-lt"/>
              <a:buAutoNum type="arabicParenR"/>
              <a:tabLst>
                <a:tab pos="804863" algn="l"/>
              </a:tabLst>
            </a:pPr>
            <a:r>
              <a:rPr lang="ru-RU" sz="1900" dirty="0" smtClean="0">
                <a:solidFill>
                  <a:srgbClr val="FF0000"/>
                </a:solidFill>
              </a:rPr>
              <a:t>ограничение </a:t>
            </a:r>
            <a:r>
              <a:rPr lang="ru-RU" sz="1900" dirty="0">
                <a:solidFill>
                  <a:srgbClr val="FF0000"/>
                </a:solidFill>
              </a:rPr>
              <a:t>количества участников торгов путем установления излишних требований к закупаемой </a:t>
            </a:r>
            <a:r>
              <a:rPr lang="ru-RU" sz="1900" dirty="0" smtClean="0">
                <a:solidFill>
                  <a:srgbClr val="FF0000"/>
                </a:solidFill>
              </a:rPr>
              <a:t>продукции</a:t>
            </a:r>
            <a:endParaRPr lang="ru-RU" sz="1900" dirty="0">
              <a:solidFill>
                <a:srgbClr val="FF0000"/>
              </a:solidFill>
            </a:endParaRPr>
          </a:p>
          <a:p>
            <a:pPr marL="522287" algn="just">
              <a:buFont typeface="+mj-lt"/>
              <a:buAutoNum type="arabicParenR"/>
              <a:tabLst>
                <a:tab pos="804863" algn="l"/>
              </a:tabLst>
            </a:pPr>
            <a:r>
              <a:rPr lang="ru-RU" sz="1900" dirty="0" smtClean="0">
                <a:solidFill>
                  <a:srgbClr val="FF0000"/>
                </a:solidFill>
              </a:rPr>
              <a:t>неисполнение </a:t>
            </a:r>
            <a:r>
              <a:rPr lang="ru-RU" sz="1900" dirty="0">
                <a:solidFill>
                  <a:srgbClr val="FF0000"/>
                </a:solidFill>
              </a:rPr>
              <a:t>обязанности проводить закупки у субъектов малого предпринимательства и социально ориентированных некоммерческих </a:t>
            </a:r>
            <a:r>
              <a:rPr lang="ru-RU" sz="1900" dirty="0" smtClean="0">
                <a:solidFill>
                  <a:srgbClr val="FF0000"/>
                </a:solidFill>
              </a:rPr>
              <a:t>организаций </a:t>
            </a:r>
            <a:endParaRPr lang="ru-RU" sz="1900" dirty="0">
              <a:solidFill>
                <a:srgbClr val="FF0000"/>
              </a:solidFill>
            </a:endParaRPr>
          </a:p>
          <a:p>
            <a:pPr marL="522287" algn="just">
              <a:buFont typeface="+mj-lt"/>
              <a:buAutoNum type="arabicParenR"/>
              <a:tabLst>
                <a:tab pos="804863" algn="l"/>
              </a:tabLst>
            </a:pPr>
            <a:r>
              <a:rPr lang="ru-RU" sz="1900" dirty="0" smtClean="0">
                <a:solidFill>
                  <a:srgbClr val="FF0000"/>
                </a:solidFill>
              </a:rPr>
              <a:t>отсутствие </a:t>
            </a:r>
            <a:r>
              <a:rPr lang="ru-RU" sz="1900" dirty="0">
                <a:solidFill>
                  <a:srgbClr val="FF0000"/>
                </a:solidFill>
              </a:rPr>
              <a:t>в протоколах, составленных комиссиями по осуществлению закупок, обоснования причин отклонения </a:t>
            </a:r>
            <a:r>
              <a:rPr lang="ru-RU" sz="1900" dirty="0" smtClean="0">
                <a:solidFill>
                  <a:srgbClr val="FF0000"/>
                </a:solidFill>
              </a:rPr>
              <a:t>заявок</a:t>
            </a:r>
            <a:endParaRPr lang="ru-RU" sz="1900" dirty="0">
              <a:solidFill>
                <a:srgbClr val="FF0000"/>
              </a:solidFill>
            </a:endParaRPr>
          </a:p>
          <a:p>
            <a:pPr marL="522287" algn="just">
              <a:buFont typeface="+mj-lt"/>
              <a:buAutoNum type="arabicParenR"/>
              <a:tabLst>
                <a:tab pos="804863" algn="l"/>
              </a:tabLst>
            </a:pPr>
            <a:r>
              <a:rPr lang="ru-RU" sz="1900" dirty="0" smtClean="0">
                <a:solidFill>
                  <a:srgbClr val="FF0000"/>
                </a:solidFill>
              </a:rPr>
              <a:t>заключение </a:t>
            </a:r>
            <a:r>
              <a:rPr lang="ru-RU" sz="1900" dirty="0">
                <a:solidFill>
                  <a:srgbClr val="FF0000"/>
                </a:solidFill>
              </a:rPr>
              <a:t>контрактов без надлежащего обеспечения исполнения </a:t>
            </a:r>
            <a:br>
              <a:rPr lang="ru-RU" sz="1900" dirty="0">
                <a:solidFill>
                  <a:srgbClr val="FF0000"/>
                </a:solidFill>
              </a:rPr>
            </a:br>
            <a:r>
              <a:rPr lang="ru-RU" sz="1900" dirty="0">
                <a:solidFill>
                  <a:srgbClr val="FF0000"/>
                </a:solidFill>
              </a:rPr>
              <a:t>в случае снижения цены контракта на 25% и более от начальной (максимальной) цены </a:t>
            </a:r>
            <a:r>
              <a:rPr lang="ru-RU" sz="1900" dirty="0" smtClean="0">
                <a:solidFill>
                  <a:srgbClr val="FF0000"/>
                </a:solidFill>
              </a:rPr>
              <a:t>контракта</a:t>
            </a:r>
            <a:endParaRPr lang="ru-RU" sz="1900" dirty="0">
              <a:solidFill>
                <a:srgbClr val="FF0000"/>
              </a:solidFill>
            </a:endParaRPr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150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65760"/>
            <a:ext cx="7488832" cy="548640"/>
          </a:xfrm>
        </p:spPr>
        <p:txBody>
          <a:bodyPr/>
          <a:lstStyle/>
          <a:p>
            <a:pPr algn="ctr"/>
            <a:r>
              <a:rPr lang="ru-RU" sz="2400" dirty="0"/>
              <a:t>Анализ реестра жалоб, плановых и внеплановых проверок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00628"/>
            <a:ext cx="8208912" cy="5208692"/>
          </a:xfrm>
        </p:spPr>
        <p:txBody>
          <a:bodyPr>
            <a:normAutofit/>
          </a:bodyPr>
          <a:lstStyle/>
          <a:p>
            <a:pPr marL="0" lvl="1" indent="0" algn="ctr">
              <a:buClr>
                <a:schemeClr val="tx2"/>
              </a:buClr>
              <a:buNone/>
            </a:pPr>
            <a:r>
              <a:rPr lang="ru-RU" sz="2000" dirty="0"/>
              <a:t>В соответствии с частями 5 и 6 статьи 99 Закона о контрактной </a:t>
            </a:r>
            <a:r>
              <a:rPr lang="ru-RU" sz="2000" dirty="0" smtClean="0"/>
              <a:t>системе в </a:t>
            </a:r>
            <a:r>
              <a:rPr lang="ru-RU" sz="2000" dirty="0"/>
              <a:t>Министерство финансов Свердловской области поступили на финансовый контроль </a:t>
            </a:r>
            <a:r>
              <a:rPr lang="ru-RU" sz="2000" b="1" i="1" dirty="0"/>
              <a:t>189 594 </a:t>
            </a:r>
            <a:r>
              <a:rPr lang="ru-RU" sz="2000" dirty="0"/>
              <a:t>документа, </a:t>
            </a:r>
            <a:endParaRPr lang="ru-RU" sz="2000" dirty="0" smtClean="0"/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000" dirty="0" smtClean="0"/>
              <a:t>из </a:t>
            </a:r>
            <a:r>
              <a:rPr lang="ru-RU" sz="2000" dirty="0"/>
              <a:t>них </a:t>
            </a:r>
            <a:r>
              <a:rPr lang="ru-RU" sz="2000" b="1" i="1" dirty="0"/>
              <a:t>9 203 </a:t>
            </a:r>
            <a:r>
              <a:rPr lang="ru-RU" sz="2000" b="1" i="1" dirty="0" smtClean="0"/>
              <a:t> </a:t>
            </a:r>
            <a:r>
              <a:rPr lang="ru-RU" sz="2000" dirty="0"/>
              <a:t>документа со статусом «контроль не пройден», в остальных </a:t>
            </a:r>
            <a:r>
              <a:rPr lang="ru-RU" sz="2000" b="1" i="1" dirty="0"/>
              <a:t>180 382</a:t>
            </a:r>
            <a:r>
              <a:rPr lang="ru-RU" sz="2000" dirty="0"/>
              <a:t> </a:t>
            </a:r>
            <a:r>
              <a:rPr lang="ru-RU" sz="2000" dirty="0" smtClean="0"/>
              <a:t>– </a:t>
            </a:r>
            <a:r>
              <a:rPr lang="ru-RU" sz="2000" dirty="0"/>
              <a:t>«контроль пройден»</a:t>
            </a:r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59835779"/>
              </p:ext>
            </p:extLst>
          </p:nvPr>
        </p:nvGraphicFramePr>
        <p:xfrm>
          <a:off x="683568" y="2132856"/>
          <a:ext cx="784887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857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00628"/>
            <a:ext cx="7920880" cy="5568732"/>
          </a:xfrm>
        </p:spPr>
        <p:txBody>
          <a:bodyPr>
            <a:noAutofit/>
          </a:bodyPr>
          <a:lstStyle/>
          <a:p>
            <a:pPr marL="0" lvl="1" indent="0" algn="ctr">
              <a:buClr>
                <a:schemeClr val="tx2"/>
              </a:buClr>
              <a:buNone/>
            </a:pPr>
            <a:r>
              <a:rPr lang="ru-RU" sz="2200" dirty="0" smtClean="0"/>
              <a:t>Мониторинг </a:t>
            </a:r>
            <a:r>
              <a:rPr lang="ru-RU" sz="2200" dirty="0"/>
              <a:t>закупок товаров, работ услуг для обеспечения государственных нужд Свердловской области </a:t>
            </a:r>
            <a:endParaRPr lang="ru-RU" sz="2200" dirty="0" smtClean="0"/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200" b="1" dirty="0" smtClean="0"/>
              <a:t>(</a:t>
            </a:r>
            <a:r>
              <a:rPr lang="ru-RU" sz="2200" b="1" dirty="0"/>
              <a:t>далее – Мониторинг) </a:t>
            </a:r>
            <a:r>
              <a:rPr lang="ru-RU" sz="2200" dirty="0"/>
              <a:t>осуществляется на следующих этапах закупок</a:t>
            </a:r>
            <a:r>
              <a:rPr lang="ru-RU" sz="2200" dirty="0" smtClean="0"/>
              <a:t>:</a:t>
            </a: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 smtClean="0"/>
          </a:p>
          <a:p>
            <a:pPr marL="536575" lvl="1" indent="-268288">
              <a:buClr>
                <a:schemeClr val="tx2"/>
              </a:buClr>
              <a:buFont typeface="+mj-lt"/>
              <a:buAutoNum type="arabicParenR"/>
              <a:tabLst>
                <a:tab pos="536575" algn="l"/>
              </a:tabLst>
            </a:pPr>
            <a:r>
              <a:rPr lang="ru-RU" sz="2200" dirty="0" smtClean="0"/>
              <a:t>планирование закупок</a:t>
            </a:r>
          </a:p>
          <a:p>
            <a:pPr marL="536575" lvl="1" indent="-268288">
              <a:buClr>
                <a:schemeClr val="tx2"/>
              </a:buClr>
              <a:buFont typeface="+mj-lt"/>
              <a:buAutoNum type="arabicParenR"/>
              <a:tabLst>
                <a:tab pos="536575" algn="l"/>
              </a:tabLst>
            </a:pPr>
            <a:endParaRPr lang="ru-RU" sz="2000" dirty="0"/>
          </a:p>
          <a:p>
            <a:pPr marL="536575" lvl="1" indent="-268288">
              <a:buClr>
                <a:schemeClr val="tx2"/>
              </a:buClr>
              <a:buFont typeface="+mj-lt"/>
              <a:buAutoNum type="arabicParenR"/>
              <a:tabLst>
                <a:tab pos="536575" algn="l"/>
              </a:tabLst>
            </a:pPr>
            <a:r>
              <a:rPr lang="ru-RU" sz="2200" dirty="0" smtClean="0"/>
              <a:t>проведение </a:t>
            </a:r>
            <a:r>
              <a:rPr lang="ru-RU" sz="2200" dirty="0"/>
              <a:t>процедур определения поставщика (подрядчика, исполнителя</a:t>
            </a:r>
            <a:r>
              <a:rPr lang="ru-RU" sz="2200" dirty="0" smtClean="0"/>
              <a:t>)</a:t>
            </a:r>
          </a:p>
          <a:p>
            <a:pPr marL="536575" lvl="1" indent="-268288">
              <a:buClr>
                <a:schemeClr val="tx2"/>
              </a:buClr>
              <a:buFont typeface="+mj-lt"/>
              <a:buAutoNum type="arabicParenR"/>
              <a:tabLst>
                <a:tab pos="536575" algn="l"/>
              </a:tabLst>
            </a:pPr>
            <a:endParaRPr lang="ru-RU" sz="2000" dirty="0"/>
          </a:p>
          <a:p>
            <a:pPr marL="536575" lvl="1" indent="-268288">
              <a:buClr>
                <a:schemeClr val="tx2"/>
              </a:buClr>
              <a:buFont typeface="+mj-lt"/>
              <a:buAutoNum type="arabicParenR"/>
              <a:tabLst>
                <a:tab pos="536575" algn="l"/>
              </a:tabLst>
            </a:pPr>
            <a:r>
              <a:rPr lang="ru-RU" sz="2200" dirty="0" smtClean="0"/>
              <a:t>исполнение контракта</a:t>
            </a:r>
          </a:p>
          <a:p>
            <a:pPr marL="0" lvl="1" indent="0" algn="ctr">
              <a:buClr>
                <a:schemeClr val="tx2"/>
              </a:buClr>
              <a:buNone/>
            </a:pPr>
            <a:endParaRPr lang="ru-RU" sz="2200" dirty="0" smtClean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Мониторингом </a:t>
            </a:r>
            <a:r>
              <a:rPr lang="ru-RU" sz="2200" dirty="0">
                <a:solidFill>
                  <a:srgbClr val="FF0000"/>
                </a:solidFill>
              </a:rPr>
              <a:t>не охватываются закупки, по которым определение поставщика (подрядчика, исполнителя) осуществляется закрытыми </a:t>
            </a:r>
            <a:r>
              <a:rPr lang="ru-RU" sz="2200" dirty="0" smtClean="0">
                <a:solidFill>
                  <a:srgbClr val="FF0000"/>
                </a:solidFill>
              </a:rPr>
              <a:t>способами</a:t>
            </a:r>
            <a:endParaRPr lang="ru-RU" sz="2200" dirty="0">
              <a:solidFill>
                <a:srgbClr val="FF0000"/>
              </a:solidFill>
            </a:endParaRPr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84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65760"/>
            <a:ext cx="7488832" cy="548640"/>
          </a:xfrm>
        </p:spPr>
        <p:txBody>
          <a:bodyPr/>
          <a:lstStyle/>
          <a:p>
            <a:pPr algn="ctr"/>
            <a:r>
              <a:rPr lang="ru-RU" sz="2400" dirty="0"/>
              <a:t>Предложения по совершенствованию законодательства о контрактной системе в сфере закупок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04056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lvl="1" indent="0" algn="ctr">
              <a:buClr>
                <a:schemeClr val="tx2"/>
              </a:buClr>
              <a:buNone/>
            </a:pPr>
            <a:endParaRPr lang="ru-RU" sz="2000" dirty="0" smtClean="0"/>
          </a:p>
          <a:p>
            <a:pPr lvl="1" algn="just">
              <a:buClr>
                <a:schemeClr val="tx2"/>
              </a:buClr>
            </a:pPr>
            <a:r>
              <a:rPr lang="ru-RU" sz="2100" dirty="0" smtClean="0"/>
              <a:t>Принятие </a:t>
            </a:r>
            <a:r>
              <a:rPr lang="ru-RU" sz="2100" dirty="0"/>
              <a:t>соответствующего </a:t>
            </a:r>
            <a:r>
              <a:rPr lang="ru-RU" sz="2100" dirty="0" smtClean="0"/>
              <a:t>НПА Свердловской области, </a:t>
            </a:r>
            <a:r>
              <a:rPr lang="ru-RU" sz="2100" dirty="0"/>
              <a:t>определяющего порядок учета и использования средств, полученных в виде экономии по итогам осуществления закупок товаров, работ, услуг для государственных нужд </a:t>
            </a:r>
            <a:r>
              <a:rPr lang="ru-RU" sz="2100" dirty="0" smtClean="0"/>
              <a:t>СО.</a:t>
            </a:r>
          </a:p>
          <a:p>
            <a:pPr marL="0" lvl="1" indent="0" algn="ctr">
              <a:buClr>
                <a:schemeClr val="tx2"/>
              </a:buClr>
              <a:buNone/>
            </a:pPr>
            <a:endParaRPr lang="ru-RU" sz="2100" dirty="0"/>
          </a:p>
          <a:p>
            <a:pPr lvl="1" algn="just">
              <a:buClr>
                <a:schemeClr val="tx2"/>
              </a:buClr>
            </a:pPr>
            <a:r>
              <a:rPr lang="ru-RU" sz="2100" dirty="0" smtClean="0"/>
              <a:t>В ППРФ </a:t>
            </a:r>
            <a:r>
              <a:rPr lang="ru-RU" sz="2100" dirty="0"/>
              <a:t>от 25.01.2017</a:t>
            </a:r>
            <a:r>
              <a:rPr lang="ru-RU" sz="2100" dirty="0" smtClean="0"/>
              <a:t> </a:t>
            </a:r>
            <a:r>
              <a:rPr lang="ru-RU" sz="2100" dirty="0"/>
              <a:t>№ 73 </a:t>
            </a:r>
            <a:r>
              <a:rPr lang="ru-RU" sz="2100" dirty="0" smtClean="0"/>
              <a:t>внесены изменения, </a:t>
            </a:r>
            <a:r>
              <a:rPr lang="ru-RU" sz="2100" dirty="0"/>
              <a:t>в части осуществления закупок </a:t>
            </a:r>
            <a:r>
              <a:rPr lang="ru-RU" sz="2100" dirty="0" err="1" smtClean="0"/>
              <a:t>ГУПами</a:t>
            </a:r>
            <a:r>
              <a:rPr lang="ru-RU" sz="2100" dirty="0" smtClean="0"/>
              <a:t>, </a:t>
            </a:r>
            <a:r>
              <a:rPr lang="ru-RU" sz="2100" dirty="0"/>
              <a:t>в соответствии с требованиями законодательства о контрактной </a:t>
            </a:r>
            <a:r>
              <a:rPr lang="ru-RU" sz="2100" dirty="0" smtClean="0"/>
              <a:t>системе.</a:t>
            </a:r>
          </a:p>
          <a:p>
            <a:pPr marL="179388" lvl="1" indent="0" algn="just">
              <a:buClr>
                <a:schemeClr val="tx2"/>
              </a:buClr>
              <a:buNone/>
            </a:pPr>
            <a:r>
              <a:rPr lang="ru-RU" sz="2100" dirty="0" smtClean="0"/>
              <a:t>В </a:t>
            </a:r>
            <a:r>
              <a:rPr lang="ru-RU" sz="2100" dirty="0"/>
              <a:t>действующих </a:t>
            </a:r>
            <a:r>
              <a:rPr lang="ru-RU" sz="2100" dirty="0" smtClean="0"/>
              <a:t>НПА СО, регламентирующих </a:t>
            </a:r>
            <a:r>
              <a:rPr lang="ru-RU" sz="2100" dirty="0"/>
              <a:t>порядок утверждения планов закупок и планов-графиков, </a:t>
            </a:r>
            <a:r>
              <a:rPr lang="ru-RU" sz="2100" dirty="0" err="1" smtClean="0"/>
              <a:t>ГУПы</a:t>
            </a:r>
            <a:r>
              <a:rPr lang="ru-RU" sz="2100" dirty="0" smtClean="0"/>
              <a:t> </a:t>
            </a:r>
            <a:r>
              <a:rPr lang="ru-RU" sz="2100" dirty="0"/>
              <a:t>отсутствуют. </a:t>
            </a:r>
            <a:endParaRPr lang="ru-RU" sz="2100" dirty="0" smtClean="0"/>
          </a:p>
          <a:p>
            <a:pPr marL="179388" lvl="1" indent="0" algn="just">
              <a:buClr>
                <a:schemeClr val="tx2"/>
              </a:buClr>
              <a:buNone/>
            </a:pPr>
            <a:r>
              <a:rPr lang="ru-RU" sz="2100" dirty="0" smtClean="0"/>
              <a:t>Необходимо внесение соответствующих </a:t>
            </a:r>
            <a:r>
              <a:rPr lang="ru-RU" sz="2100" dirty="0"/>
              <a:t>изменений </a:t>
            </a: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 smtClean="0"/>
              <a:t>в ППСО от </a:t>
            </a:r>
            <a:r>
              <a:rPr lang="ru-RU" sz="2100" dirty="0"/>
              <a:t>22.07.2015 № </a:t>
            </a:r>
            <a:r>
              <a:rPr lang="ru-RU" sz="2100" dirty="0" smtClean="0"/>
              <a:t>660-ПП и </a:t>
            </a:r>
            <a:r>
              <a:rPr lang="ru-RU" sz="2100" dirty="0"/>
              <a:t>от 22.07.2015 № 661-ПП</a:t>
            </a:r>
            <a:r>
              <a:rPr lang="ru-RU" sz="2100" dirty="0" smtClean="0"/>
              <a:t> </a:t>
            </a:r>
            <a:endParaRPr lang="ru-RU" sz="2100" dirty="0"/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1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65760"/>
            <a:ext cx="7488832" cy="548640"/>
          </a:xfrm>
        </p:spPr>
        <p:txBody>
          <a:bodyPr/>
          <a:lstStyle/>
          <a:p>
            <a:pPr algn="ctr"/>
            <a:r>
              <a:rPr lang="ru-RU" sz="2400" dirty="0"/>
              <a:t>Предложения по результатам проведенного мониторинга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2565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lvl="1" indent="0" algn="ctr">
              <a:buClr>
                <a:schemeClr val="tx2"/>
              </a:buClr>
              <a:buNone/>
            </a:pPr>
            <a:r>
              <a:rPr lang="ru-RU" sz="2100" dirty="0" smtClean="0"/>
              <a:t>ГРБС СО </a:t>
            </a:r>
            <a:r>
              <a:rPr lang="ru-RU" sz="2100" dirty="0"/>
              <a:t>необходимо усилить контроль за соблюдением подведомственными учреждениями законодательства </a:t>
            </a:r>
            <a:r>
              <a:rPr lang="ru-RU" sz="2100" dirty="0" smtClean="0"/>
              <a:t>РФ и СО </a:t>
            </a:r>
            <a:br>
              <a:rPr lang="ru-RU" sz="2100" dirty="0" smtClean="0"/>
            </a:br>
            <a:r>
              <a:rPr lang="ru-RU" sz="2100" dirty="0" smtClean="0"/>
              <a:t>в </a:t>
            </a:r>
            <a:r>
              <a:rPr lang="ru-RU" sz="2100" dirty="0"/>
              <a:t>сфере закупок, в том числе по вопросам</a:t>
            </a:r>
            <a:r>
              <a:rPr lang="ru-RU" sz="2100" dirty="0" smtClean="0"/>
              <a:t>:</a:t>
            </a:r>
          </a:p>
          <a:p>
            <a:pPr marL="0" lvl="1" indent="0" algn="ctr">
              <a:buClr>
                <a:schemeClr val="tx2"/>
              </a:buClr>
              <a:buNone/>
            </a:pPr>
            <a:endParaRPr lang="ru-RU" sz="2100" dirty="0"/>
          </a:p>
          <a:p>
            <a:pPr marL="268288" lvl="1" indent="-268288"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100" dirty="0" smtClean="0"/>
              <a:t>эффективного </a:t>
            </a:r>
            <a:r>
              <a:rPr lang="ru-RU" sz="2100" dirty="0"/>
              <a:t>и своевременного  планирования закупок товаров, работ, </a:t>
            </a:r>
            <a:r>
              <a:rPr lang="ru-RU" sz="2100" dirty="0" smtClean="0"/>
              <a:t>услуг</a:t>
            </a:r>
          </a:p>
          <a:p>
            <a:pPr marL="268288" lvl="1" indent="-268288"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ru-RU" sz="2100" dirty="0"/>
          </a:p>
          <a:p>
            <a:pPr marL="268288" lvl="1" indent="-268288"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100" dirty="0" smtClean="0"/>
              <a:t>снижения </a:t>
            </a:r>
            <a:r>
              <a:rPr lang="ru-RU" sz="2100" dirty="0"/>
              <a:t>нарушений при осуществлении </a:t>
            </a:r>
            <a:r>
              <a:rPr lang="ru-RU" sz="2100" dirty="0" smtClean="0"/>
              <a:t>закупок </a:t>
            </a:r>
            <a:r>
              <a:rPr lang="ru-RU" sz="2100" dirty="0"/>
              <a:t>запросом </a:t>
            </a:r>
            <a:r>
              <a:rPr lang="ru-RU" sz="2100" dirty="0" smtClean="0"/>
              <a:t>котировок и </a:t>
            </a:r>
            <a:r>
              <a:rPr lang="ru-RU" sz="2100" dirty="0"/>
              <a:t>у единственного поставщика (подрядчика, исполнителя</a:t>
            </a:r>
            <a:r>
              <a:rPr lang="ru-RU" sz="2100" dirty="0" smtClean="0"/>
              <a:t>)</a:t>
            </a:r>
          </a:p>
          <a:p>
            <a:pPr marL="268288" lvl="1" indent="-268288"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ru-RU" sz="2100" dirty="0"/>
          </a:p>
          <a:p>
            <a:pPr marL="268288" lvl="1" indent="-268288"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100" dirty="0" smtClean="0"/>
              <a:t>снижения </a:t>
            </a:r>
            <a:r>
              <a:rPr lang="ru-RU" sz="2100" dirty="0"/>
              <a:t>нарушений при ведении реестра </a:t>
            </a:r>
            <a:r>
              <a:rPr lang="ru-RU" sz="2100" dirty="0" smtClean="0"/>
              <a:t>контрактов</a:t>
            </a:r>
          </a:p>
          <a:p>
            <a:pPr marL="268288" lvl="1" indent="-268288"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ru-RU" sz="2100" dirty="0" smtClean="0"/>
          </a:p>
          <a:p>
            <a:pPr marL="268288" lvl="1" indent="-268288"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100" dirty="0" smtClean="0"/>
              <a:t>исполнения контрактов (в том числе применения мер ответственности)</a:t>
            </a: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 smtClean="0"/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088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872208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1"/>
                </a:solidFill>
              </a:rPr>
              <a:t>Спасибо за внимание!</a:t>
            </a:r>
            <a:endParaRPr lang="ru-RU" sz="4400" dirty="0">
              <a:solidFill>
                <a:schemeClr val="tx1"/>
              </a:solidFill>
            </a:endParaRPr>
          </a:p>
        </p:txBody>
      </p:sp>
      <p:pic>
        <p:nvPicPr>
          <p:cNvPr id="3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807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5987" y="545516"/>
            <a:ext cx="8064896" cy="5979828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marL="447675" indent="0" algn="ctr"/>
            <a:r>
              <a:rPr lang="ru-RU" sz="2600" b="0" dirty="0" smtClean="0"/>
              <a:t>Обеспечение </a:t>
            </a:r>
            <a:r>
              <a:rPr lang="ru-RU" sz="2600" b="0" dirty="0"/>
              <a:t>мониторинга осуществляется Департаментом </a:t>
            </a:r>
            <a:r>
              <a:rPr lang="ru-RU" sz="2600" b="0" dirty="0" smtClean="0"/>
              <a:t>  посредством </a:t>
            </a:r>
            <a:r>
              <a:rPr lang="ru-RU" sz="2600" b="0" dirty="0"/>
              <a:t>сбора, обобщения, систематизации и оценки информации, содержащейся</a:t>
            </a:r>
            <a:r>
              <a:rPr lang="ru-RU" sz="2600" b="0" dirty="0" smtClean="0"/>
              <a:t>:</a:t>
            </a:r>
          </a:p>
          <a:p>
            <a:pPr marL="0" indent="0" algn="ctr"/>
            <a:endParaRPr lang="ru-RU" b="0" dirty="0" smtClean="0"/>
          </a:p>
          <a:p>
            <a:pPr>
              <a:buFont typeface="+mj-lt"/>
              <a:buAutoNum type="arabicParenR"/>
            </a:pPr>
            <a:r>
              <a:rPr lang="ru-RU" sz="2400" b="0" dirty="0"/>
              <a:t>на официальном </a:t>
            </a:r>
            <a:r>
              <a:rPr lang="ru-RU" sz="2400" b="0" dirty="0" smtClean="0"/>
              <a:t>сайте ЕИС</a:t>
            </a:r>
          </a:p>
          <a:p>
            <a:pPr>
              <a:buFont typeface="+mj-lt"/>
              <a:buAutoNum type="arabicParenR"/>
            </a:pPr>
            <a:endParaRPr lang="ru-RU" sz="800" b="0" dirty="0" smtClean="0"/>
          </a:p>
          <a:p>
            <a:pPr>
              <a:buFont typeface="+mj-lt"/>
              <a:buAutoNum type="arabicParenR"/>
            </a:pPr>
            <a:r>
              <a:rPr lang="ru-RU" sz="2400" b="0" dirty="0"/>
              <a:t>на сайте </a:t>
            </a:r>
            <a:r>
              <a:rPr lang="ru-RU" sz="2400" b="0" smtClean="0"/>
              <a:t>Информационной системы </a:t>
            </a:r>
            <a:r>
              <a:rPr lang="ru-RU" sz="2400" b="0" dirty="0"/>
              <a:t>Свердловской области в сфере </a:t>
            </a:r>
            <a:r>
              <a:rPr lang="ru-RU" sz="2400" b="0" dirty="0" smtClean="0"/>
              <a:t>закупок</a:t>
            </a:r>
          </a:p>
          <a:p>
            <a:pPr>
              <a:buFont typeface="+mj-lt"/>
              <a:buAutoNum type="arabicParenR"/>
            </a:pPr>
            <a:endParaRPr lang="ru-RU" sz="800" b="0" dirty="0" smtClean="0"/>
          </a:p>
          <a:p>
            <a:pPr>
              <a:buFont typeface="+mj-lt"/>
              <a:buAutoNum type="arabicParenR"/>
            </a:pPr>
            <a:r>
              <a:rPr lang="ru-RU" sz="2400" b="0" dirty="0"/>
              <a:t>на электронных </a:t>
            </a:r>
            <a:r>
              <a:rPr lang="ru-RU" sz="2400" b="0" dirty="0" smtClean="0"/>
              <a:t>площадках</a:t>
            </a:r>
          </a:p>
          <a:p>
            <a:pPr>
              <a:buFont typeface="+mj-lt"/>
              <a:buAutoNum type="arabicParenR"/>
            </a:pPr>
            <a:endParaRPr lang="ru-RU" sz="800" b="0" dirty="0" smtClean="0"/>
          </a:p>
          <a:p>
            <a:pPr>
              <a:buFont typeface="+mj-lt"/>
              <a:buAutoNum type="arabicParenR"/>
            </a:pPr>
            <a:r>
              <a:rPr lang="ru-RU" sz="2400" b="0" dirty="0"/>
              <a:t>в письмах и обращениях, поступающих </a:t>
            </a:r>
            <a:r>
              <a:rPr lang="ru-RU" sz="2400" b="0" dirty="0" smtClean="0"/>
              <a:t>в Департамент </a:t>
            </a:r>
          </a:p>
          <a:p>
            <a:pPr>
              <a:buFont typeface="+mj-lt"/>
              <a:buAutoNum type="arabicParenR"/>
            </a:pPr>
            <a:endParaRPr lang="ru-RU" sz="800" b="0" dirty="0" smtClean="0"/>
          </a:p>
          <a:p>
            <a:pPr>
              <a:buFont typeface="+mj-lt"/>
              <a:buAutoNum type="arabicParenR"/>
            </a:pPr>
            <a:r>
              <a:rPr lang="ru-RU" sz="2400" b="0" dirty="0"/>
              <a:t>в информации, полученной Департаментом, исходя из анализа правовых актов Свердловской области, принятых в соответствии с Законом о контрактной </a:t>
            </a:r>
            <a:r>
              <a:rPr lang="ru-RU" sz="2400" b="0" dirty="0" smtClean="0"/>
              <a:t>системе</a:t>
            </a:r>
          </a:p>
          <a:p>
            <a:pPr>
              <a:buFont typeface="+mj-lt"/>
              <a:buAutoNum type="arabicParenR"/>
            </a:pPr>
            <a:endParaRPr lang="ru-RU" sz="900" b="0" dirty="0" smtClean="0"/>
          </a:p>
          <a:p>
            <a:pPr>
              <a:buFont typeface="+mj-lt"/>
              <a:buAutoNum type="arabicParenR"/>
            </a:pPr>
            <a:r>
              <a:rPr lang="ru-RU" sz="2400" b="0" dirty="0" smtClean="0"/>
              <a:t>во </a:t>
            </a:r>
            <a:r>
              <a:rPr lang="ru-RU" sz="2400" b="0" dirty="0"/>
              <a:t>вступивших в законную силу судебных решениях и судебных актах, касающихся вопросов осуществления </a:t>
            </a:r>
            <a:r>
              <a:rPr lang="ru-RU" sz="2400" b="0" dirty="0" smtClean="0"/>
              <a:t>закупок</a:t>
            </a:r>
          </a:p>
          <a:p>
            <a:pPr>
              <a:buFont typeface="+mj-lt"/>
              <a:buAutoNum type="arabicParenR"/>
            </a:pPr>
            <a:endParaRPr lang="ru-RU" sz="900" b="0" dirty="0" smtClean="0"/>
          </a:p>
          <a:p>
            <a:pPr>
              <a:buFont typeface="+mj-lt"/>
              <a:buAutoNum type="arabicParenR"/>
            </a:pPr>
            <a:r>
              <a:rPr lang="ru-RU" sz="2400" b="0" dirty="0"/>
              <a:t>в иных открытых источниках</a:t>
            </a:r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83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65760"/>
            <a:ext cx="7488832" cy="548640"/>
          </a:xfrm>
        </p:spPr>
        <p:txBody>
          <a:bodyPr/>
          <a:lstStyle/>
          <a:p>
            <a:pPr algn="ctr"/>
            <a:r>
              <a:rPr lang="ru-RU" sz="2400" dirty="0" smtClean="0"/>
              <a:t>Основные цели осуществления мониторинга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08912" cy="520869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ru-RU" sz="800" b="0" dirty="0" smtClean="0"/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100" b="0" dirty="0" smtClean="0"/>
              <a:t>оценка </a:t>
            </a:r>
            <a:r>
              <a:rPr lang="ru-RU" sz="2100" b="0" dirty="0"/>
              <a:t>степени достижения целей осуществления закупок, определенных в соответствии со </a:t>
            </a:r>
            <a:r>
              <a:rPr lang="ru-RU" sz="21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ст. </a:t>
            </a:r>
            <a:r>
              <a:rPr lang="ru-RU" sz="2100" dirty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13</a:t>
            </a:r>
            <a:r>
              <a:rPr lang="ru-RU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100" b="0" dirty="0"/>
              <a:t>Закона о контрактной системе, включая достижение целей, предусмотренных </a:t>
            </a:r>
            <a:r>
              <a:rPr lang="ru-RU" sz="2100" b="0" dirty="0" smtClean="0"/>
              <a:t>ГП СО </a:t>
            </a:r>
            <a:r>
              <a:rPr lang="ru-RU" sz="2100" b="0" dirty="0"/>
              <a:t>(в том числе </a:t>
            </a:r>
            <a:r>
              <a:rPr lang="ru-RU" sz="2100" b="0" dirty="0" smtClean="0"/>
              <a:t>рег. </a:t>
            </a:r>
            <a:r>
              <a:rPr lang="ru-RU" sz="2100" b="0" dirty="0"/>
              <a:t>программами, иными документами стратегического и программно-целевого планирования </a:t>
            </a:r>
            <a:r>
              <a:rPr lang="ru-RU" sz="2100" b="0" dirty="0" smtClean="0"/>
              <a:t>СО), </a:t>
            </a:r>
            <a:r>
              <a:rPr lang="ru-RU" sz="2100" b="0" dirty="0"/>
              <a:t>реализации при осуществлении закупок решений, поручений, указаний Президента Российской Федерации, решений, поручений Правительства </a:t>
            </a:r>
            <a:r>
              <a:rPr lang="ru-RU" sz="2100" b="0" dirty="0" smtClean="0"/>
              <a:t>РФ </a:t>
            </a:r>
            <a:r>
              <a:rPr lang="ru-RU" sz="2100" b="0" dirty="0"/>
              <a:t>и Правительства </a:t>
            </a:r>
            <a:r>
              <a:rPr lang="ru-RU" sz="2100" b="0" dirty="0" smtClean="0"/>
              <a:t>СО</a:t>
            </a:r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ru-RU" sz="2100" b="0" dirty="0"/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100" b="0" dirty="0" smtClean="0"/>
              <a:t>оценка </a:t>
            </a:r>
            <a:r>
              <a:rPr lang="ru-RU" sz="2100" b="0" dirty="0"/>
              <a:t>обоснованности закупок в соответствии со </a:t>
            </a:r>
            <a:r>
              <a:rPr lang="ru-RU" sz="2100" dirty="0" smtClean="0">
                <a:hlinkClick r:id="rId3"/>
              </a:rPr>
              <a:t>ст. </a:t>
            </a:r>
            <a:r>
              <a:rPr lang="ru-RU" sz="2100" dirty="0">
                <a:hlinkClick r:id="rId3"/>
              </a:rPr>
              <a:t>18</a:t>
            </a:r>
            <a:r>
              <a:rPr lang="ru-RU" sz="2100" dirty="0"/>
              <a:t> </a:t>
            </a:r>
            <a:r>
              <a:rPr lang="ru-RU" sz="2100" b="0" dirty="0"/>
              <a:t>Закона о контрактной </a:t>
            </a:r>
            <a:r>
              <a:rPr lang="ru-RU" sz="2100" b="0" dirty="0" smtClean="0"/>
              <a:t>системе</a:t>
            </a:r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ru-RU" sz="2100" b="0" dirty="0"/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100" b="0" dirty="0" smtClean="0"/>
              <a:t>совершенствование </a:t>
            </a:r>
            <a:r>
              <a:rPr lang="ru-RU" sz="2100" b="0" dirty="0"/>
              <a:t>законодательства </a:t>
            </a:r>
            <a:r>
              <a:rPr lang="ru-RU" sz="2100" b="0" dirty="0" smtClean="0"/>
              <a:t>РФ, СО о </a:t>
            </a:r>
            <a:r>
              <a:rPr lang="ru-RU" sz="2100" b="0" dirty="0"/>
              <a:t>контрактной системе в сфере </a:t>
            </a:r>
            <a:r>
              <a:rPr lang="ru-RU" sz="2100" b="0" dirty="0" smtClean="0"/>
              <a:t>закупок</a:t>
            </a:r>
            <a:endParaRPr lang="ru-RU" sz="2100" b="0" dirty="0">
              <a:solidFill>
                <a:srgbClr val="FF0000"/>
              </a:solidFill>
            </a:endParaRPr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07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65760"/>
            <a:ext cx="7488832" cy="548640"/>
          </a:xfrm>
        </p:spPr>
        <p:txBody>
          <a:bodyPr/>
          <a:lstStyle/>
          <a:p>
            <a:pPr algn="ctr"/>
            <a:r>
              <a:rPr lang="ru-RU" sz="2400" dirty="0"/>
              <a:t>Контрактная система Свердловской области</a:t>
            </a:r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1"/>
          <p:cNvSpPr txBox="1">
            <a:spLocks/>
          </p:cNvSpPr>
          <p:nvPr/>
        </p:nvSpPr>
        <p:spPr>
          <a:xfrm>
            <a:off x="1763713" y="2076980"/>
            <a:ext cx="6172200" cy="2829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  <a:defRPr/>
            </a:pPr>
            <a:endParaRPr lang="ru-RU" sz="105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Wingdings 3" charset="2"/>
              <a:buNone/>
              <a:defRPr/>
            </a:pPr>
            <a:endParaRPr lang="ru-RU" sz="105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Wingdings 3" charset="2"/>
              <a:buNone/>
              <a:defRPr/>
            </a:pPr>
            <a:endParaRPr lang="ru-RU" sz="105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Wingdings 3" charset="2"/>
              <a:buNone/>
              <a:defRPr/>
            </a:pPr>
            <a:r>
              <a:rPr lang="ru-RU" sz="105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 typeface="Arial" charset="0"/>
              <a:buChar char="•"/>
              <a:defRPr/>
            </a:pPr>
            <a:endParaRPr lang="ru-RU" sz="105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charset="0"/>
              <a:buChar char="•"/>
              <a:defRPr/>
            </a:pPr>
            <a:endParaRPr lang="ru-RU" sz="105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charset="0"/>
              <a:buChar char="•"/>
              <a:defRPr/>
            </a:pPr>
            <a:endParaRPr lang="ru-RU" sz="105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charset="0"/>
              <a:buChar char="•"/>
              <a:defRPr/>
            </a:pPr>
            <a:endParaRPr lang="ru-RU" sz="105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charset="0"/>
              <a:buChar char="•"/>
              <a:defRPr/>
            </a:pPr>
            <a:endParaRPr lang="ru-RU" sz="105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Wingdings 3" charset="2"/>
              <a:buNone/>
              <a:defRPr/>
            </a:pPr>
            <a:endParaRPr lang="ru-RU" sz="105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</a:endParaRPr>
          </a:p>
          <a:p>
            <a:pPr marL="0" indent="0" algn="just">
              <a:buFont typeface="Wingdings 3" charset="2"/>
              <a:buNone/>
              <a:defRPr/>
            </a:pPr>
            <a:endParaRPr lang="ru-RU" sz="105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1"/>
          <p:cNvSpPr txBox="1">
            <a:spLocks/>
          </p:cNvSpPr>
          <p:nvPr/>
        </p:nvSpPr>
        <p:spPr>
          <a:xfrm>
            <a:off x="1498601" y="1637771"/>
            <a:ext cx="6308725" cy="292496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  <a:defRPr/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itchFamily="34" charset="0"/>
              <a:buNone/>
              <a:defRPr/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itchFamily="34" charset="0"/>
              <a:buNone/>
              <a:defRPr/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itchFamily="34" charset="0"/>
              <a:buNone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defRPr/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itchFamily="34" charset="0"/>
              <a:buNone/>
              <a:defRPr/>
            </a:pPr>
            <a:endParaRPr lang="ru-RU" sz="1500" dirty="0">
              <a:latin typeface="Arial"/>
            </a:endParaRPr>
          </a:p>
          <a:p>
            <a:pPr marL="0" indent="0" algn="just">
              <a:buFont typeface="Arial" pitchFamily="34" charset="0"/>
              <a:buNone/>
              <a:defRPr/>
            </a:pPr>
            <a:endParaRPr lang="ru-RU" sz="15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7545" y="4318745"/>
            <a:ext cx="2770559" cy="1532464"/>
          </a:xfrm>
          <a:prstGeom prst="roundRect">
            <a:avLst/>
          </a:prstGeom>
          <a:gradFill>
            <a:gsLst>
              <a:gs pos="0">
                <a:srgbClr val="FFC000">
                  <a:lumMod val="65000"/>
                  <a:lumOff val="35000"/>
                </a:srgb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 </a:t>
            </a:r>
          </a:p>
          <a:p>
            <a:pPr algn="ctr" eaLnBrk="1" hangingPunct="1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(Счетная палата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счётные органы МО)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904859" y="2106793"/>
            <a:ext cx="2727379" cy="1482194"/>
          </a:xfrm>
          <a:prstGeom prst="roundRect">
            <a:avLst/>
          </a:prstGeom>
          <a:gradFill>
            <a:gsLst>
              <a:gs pos="0">
                <a:srgbClr val="FFC000">
                  <a:lumMod val="65000"/>
                  <a:lumOff val="35000"/>
                </a:srgb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Контрактные службы заказчиков, контрактные управляющие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904859" y="4318745"/>
            <a:ext cx="2987621" cy="1748488"/>
          </a:xfrm>
          <a:prstGeom prst="roundRect">
            <a:avLst/>
          </a:prstGeom>
          <a:gradFill>
            <a:gsLst>
              <a:gs pos="0">
                <a:srgbClr val="FFC000">
                  <a:lumMod val="65000"/>
                  <a:lumOff val="35000"/>
                </a:srgb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по осуществлению контроля в сфере закупок</a:t>
            </a:r>
          </a:p>
          <a:p>
            <a:pPr algn="ctr" eaLnBrk="1" hangingPunct="1">
              <a:defRPr/>
            </a:pPr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(УФАС по СО, Минфин СО, ОМСУ)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347864" y="1244891"/>
            <a:ext cx="2448272" cy="1942022"/>
          </a:xfrm>
          <a:prstGeom prst="roundRect">
            <a:avLst/>
          </a:prstGeom>
          <a:gradFill>
            <a:gsLst>
              <a:gs pos="0">
                <a:srgbClr val="FFC000">
                  <a:lumMod val="65000"/>
                  <a:lumOff val="35000"/>
                </a:srgbClr>
              </a:gs>
              <a:gs pos="1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по регулированию и мониторингу контрактной системы (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Департамент) 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023828" y="3255010"/>
            <a:ext cx="3096344" cy="1449174"/>
          </a:xfrm>
          <a:prstGeom prst="ellipse">
            <a:avLst/>
          </a:prstGeom>
          <a:gradFill>
            <a:gsLst>
              <a:gs pos="0">
                <a:srgbClr val="FFC000">
                  <a:lumMod val="65000"/>
                  <a:lumOff val="35000"/>
                </a:srgb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КОНТРАКТНАЯ СИСТЕМА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347864" y="4821552"/>
            <a:ext cx="2448272" cy="1533713"/>
          </a:xfrm>
          <a:prstGeom prst="roundRect">
            <a:avLst/>
          </a:prstGeom>
          <a:gradFill>
            <a:gsLst>
              <a:gs pos="0">
                <a:srgbClr val="FFC000">
                  <a:lumMod val="65000"/>
                  <a:lumOff val="35000"/>
                </a:srgb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Финансовый и ведомственный контроль (Минфин, ГРБС, ОМСУ)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7544" y="2106793"/>
            <a:ext cx="2770560" cy="1482194"/>
          </a:xfrm>
          <a:prstGeom prst="roundRect">
            <a:avLst/>
          </a:prstGeom>
          <a:gradFill>
            <a:gsLst>
              <a:gs pos="0">
                <a:srgbClr val="FFC000">
                  <a:lumMod val="65000"/>
                  <a:lumOff val="35000"/>
                </a:srgb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по определению поставщиков (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Департамент) 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69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65760"/>
            <a:ext cx="7488832" cy="548640"/>
          </a:xfrm>
        </p:spPr>
        <p:txBody>
          <a:bodyPr/>
          <a:lstStyle/>
          <a:p>
            <a:pPr algn="ctr"/>
            <a:r>
              <a:rPr lang="ru-RU" sz="2400" dirty="0"/>
              <a:t>Контрактная система Свердловской области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00628"/>
            <a:ext cx="8496944" cy="448861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lvl="1" indent="0" algn="ctr">
              <a:buClr>
                <a:schemeClr val="tx2"/>
              </a:buClr>
              <a:buNone/>
            </a:pPr>
            <a:endParaRPr lang="ru-RU" sz="2200" dirty="0" smtClean="0"/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200" dirty="0" smtClean="0"/>
              <a:t>В </a:t>
            </a:r>
            <a:r>
              <a:rPr lang="ru-RU" sz="2200" dirty="0"/>
              <a:t>2017 году </a:t>
            </a:r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200" dirty="0" smtClean="0"/>
              <a:t>Департамент</a:t>
            </a:r>
            <a:r>
              <a:rPr lang="ru-RU" sz="2200" dirty="0"/>
              <a:t>, как регулятор контрактной системы в </a:t>
            </a:r>
            <a:r>
              <a:rPr lang="ru-RU" sz="2200" dirty="0" smtClean="0"/>
              <a:t>СО, </a:t>
            </a:r>
            <a:r>
              <a:rPr lang="ru-RU" sz="2200" dirty="0"/>
              <a:t>разработал </a:t>
            </a:r>
            <a:r>
              <a:rPr lang="ru-RU" sz="2200" b="1" dirty="0"/>
              <a:t>14</a:t>
            </a:r>
            <a:r>
              <a:rPr lang="ru-RU" sz="2200" dirty="0"/>
              <a:t> </a:t>
            </a:r>
            <a:r>
              <a:rPr lang="ru-RU" sz="2200" dirty="0" smtClean="0"/>
              <a:t>НПА СО </a:t>
            </a:r>
            <a:r>
              <a:rPr lang="ru-RU" sz="2200" dirty="0"/>
              <a:t>в сфере закупок </a:t>
            </a:r>
            <a:r>
              <a:rPr lang="ru-RU" sz="2200" dirty="0" smtClean="0"/>
              <a:t>ТРУ.</a:t>
            </a:r>
            <a:endParaRPr lang="ru-RU" sz="2200" dirty="0"/>
          </a:p>
          <a:p>
            <a:pPr marL="0" lvl="1" indent="0" algn="ctr">
              <a:buClr>
                <a:schemeClr val="tx2"/>
              </a:buClr>
              <a:buNone/>
            </a:pPr>
            <a:endParaRPr lang="ru-RU" sz="2200" dirty="0" smtClean="0"/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200" dirty="0"/>
              <a:t>на практике </a:t>
            </a:r>
            <a:r>
              <a:rPr lang="ru-RU" sz="2200" dirty="0" smtClean="0"/>
              <a:t>начала </a:t>
            </a:r>
            <a:r>
              <a:rPr lang="ru-RU" sz="2200" dirty="0"/>
              <a:t>работать </a:t>
            </a:r>
            <a:r>
              <a:rPr lang="ru-RU" sz="2200" dirty="0" smtClean="0"/>
              <a:t>система </a:t>
            </a:r>
            <a:r>
              <a:rPr lang="ru-RU" sz="2200" dirty="0"/>
              <a:t>нормирования закупок, </a:t>
            </a:r>
            <a:r>
              <a:rPr lang="ru-RU" sz="2200" dirty="0" smtClean="0"/>
              <a:t>установлен </a:t>
            </a:r>
            <a:r>
              <a:rPr lang="ru-RU" sz="2200" dirty="0"/>
              <a:t>запрет на осуществление закупок, не включенных в планы-графики, внедрены идентификационный код закупки, механизм казначейского контроля </a:t>
            </a:r>
            <a:endParaRPr lang="ru-RU" sz="2200" dirty="0" smtClean="0"/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200" dirty="0" smtClean="0"/>
              <a:t>и </a:t>
            </a:r>
            <a:r>
              <a:rPr lang="ru-RU" sz="2200" dirty="0"/>
              <a:t>обязательное общественное обсуждение крупных закупок. </a:t>
            </a:r>
            <a:endParaRPr lang="ru-RU" sz="2200" dirty="0" smtClean="0"/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200" dirty="0" smtClean="0"/>
              <a:t>На </a:t>
            </a:r>
            <a:r>
              <a:rPr lang="ru-RU" sz="2200" dirty="0"/>
              <a:t>работу по Закону о контрактной системе переведены </a:t>
            </a:r>
            <a:r>
              <a:rPr lang="ru-RU" sz="2200" dirty="0" smtClean="0"/>
              <a:t>унитарные </a:t>
            </a:r>
            <a:r>
              <a:rPr lang="ru-RU" sz="2200" dirty="0"/>
              <a:t>предприятия.</a:t>
            </a: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23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65760"/>
            <a:ext cx="7488832" cy="548640"/>
          </a:xfrm>
        </p:spPr>
        <p:txBody>
          <a:bodyPr/>
          <a:lstStyle/>
          <a:p>
            <a:pPr algn="ctr"/>
            <a:r>
              <a:rPr lang="ru-RU" sz="2400" dirty="0"/>
              <a:t>Анализ планирования закупок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00628"/>
            <a:ext cx="8208912" cy="5496724"/>
          </a:xfrm>
        </p:spPr>
        <p:txBody>
          <a:bodyPr>
            <a:normAutofit fontScale="85000" lnSpcReduction="20000"/>
          </a:bodyPr>
          <a:lstStyle/>
          <a:p>
            <a:pPr marL="0" indent="0" algn="ctr"/>
            <a:r>
              <a:rPr lang="ru-RU" sz="2400" b="0" dirty="0"/>
              <a:t>В 2017 году государственными заказчиками было запланировано </a:t>
            </a:r>
            <a:endParaRPr lang="ru-RU" sz="2400" b="0" dirty="0" smtClean="0"/>
          </a:p>
          <a:p>
            <a:pPr marL="0" indent="0" algn="ctr"/>
            <a:r>
              <a:rPr lang="ru-RU" sz="2400" i="1" dirty="0" smtClean="0"/>
              <a:t>41</a:t>
            </a:r>
            <a:r>
              <a:rPr lang="ru-RU" sz="2400" i="1" dirty="0"/>
              <a:t> 097 </a:t>
            </a:r>
            <a:r>
              <a:rPr lang="ru-RU" sz="2400" b="0" dirty="0" smtClean="0"/>
              <a:t>процедур </a:t>
            </a:r>
            <a:r>
              <a:rPr lang="ru-RU" sz="2400" b="0" dirty="0"/>
              <a:t>на общую сумму </a:t>
            </a:r>
            <a:r>
              <a:rPr lang="ru-RU" sz="2400" i="1" dirty="0"/>
              <a:t>61 118,41 </a:t>
            </a:r>
            <a:r>
              <a:rPr lang="ru-RU" sz="2400" dirty="0"/>
              <a:t> </a:t>
            </a:r>
            <a:r>
              <a:rPr lang="ru-RU" sz="2400" b="0" dirty="0"/>
              <a:t>млн. рублей </a:t>
            </a:r>
            <a:endParaRPr lang="ru-RU" sz="2400" b="0" dirty="0" smtClean="0"/>
          </a:p>
          <a:p>
            <a:pPr marL="0" indent="0" algn="ctr"/>
            <a:r>
              <a:rPr lang="ru-RU" sz="2400" b="0" dirty="0" smtClean="0"/>
              <a:t>из </a:t>
            </a:r>
            <a:r>
              <a:rPr lang="ru-RU" sz="2400" b="0" dirty="0"/>
              <a:t>них опубликованы </a:t>
            </a:r>
            <a:r>
              <a:rPr lang="ru-RU" sz="2400" b="0" i="1" dirty="0"/>
              <a:t> </a:t>
            </a:r>
            <a:endParaRPr lang="ru-RU" sz="2400" b="0" i="1" dirty="0" smtClean="0"/>
          </a:p>
          <a:p>
            <a:pPr marL="0" indent="0" algn="ctr"/>
            <a:r>
              <a:rPr lang="ru-RU" sz="2400" i="1" dirty="0" smtClean="0"/>
              <a:t>40</a:t>
            </a:r>
            <a:r>
              <a:rPr lang="ru-RU" sz="2400" i="1" dirty="0"/>
              <a:t> 204 </a:t>
            </a:r>
            <a:r>
              <a:rPr lang="ru-RU" sz="2400" dirty="0"/>
              <a:t>  </a:t>
            </a:r>
            <a:r>
              <a:rPr lang="ru-RU" sz="2400" b="0" dirty="0"/>
              <a:t>извещения на общую сумму </a:t>
            </a:r>
            <a:r>
              <a:rPr lang="ru-RU" sz="2400" i="1" dirty="0"/>
              <a:t>59 291,83</a:t>
            </a:r>
            <a:r>
              <a:rPr lang="ru-RU" sz="2400" dirty="0"/>
              <a:t>  </a:t>
            </a:r>
            <a:r>
              <a:rPr lang="ru-RU" sz="2400" b="0" dirty="0"/>
              <a:t>млн. </a:t>
            </a:r>
            <a:r>
              <a:rPr lang="ru-RU" sz="2400" b="0" dirty="0" smtClean="0"/>
              <a:t>рублей</a:t>
            </a:r>
            <a:endParaRPr lang="ru-RU" sz="2400" b="0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sz="2400" dirty="0" smtClean="0"/>
              <a:t>Условное </a:t>
            </a:r>
            <a:r>
              <a:rPr lang="ru-RU" sz="2400" dirty="0"/>
              <a:t>исполнение плана – графика составляет 97 </a:t>
            </a:r>
            <a:r>
              <a:rPr lang="ru-RU" sz="2400" dirty="0" smtClean="0"/>
              <a:t>%</a:t>
            </a:r>
          </a:p>
          <a:p>
            <a:pPr algn="ctr"/>
            <a:r>
              <a:rPr lang="ru-RU" sz="2400" dirty="0" smtClean="0"/>
              <a:t>Высокий </a:t>
            </a:r>
            <a:r>
              <a:rPr lang="ru-RU" sz="2400" dirty="0"/>
              <a:t>процент внесения изменений в плановые </a:t>
            </a:r>
            <a:r>
              <a:rPr lang="ru-RU" sz="2400" dirty="0" smtClean="0"/>
              <a:t>документы</a:t>
            </a:r>
          </a:p>
          <a:p>
            <a:pPr algn="ctr"/>
            <a:r>
              <a:rPr lang="ru-RU" sz="2400" dirty="0" smtClean="0"/>
              <a:t> (1,8 </a:t>
            </a:r>
            <a:r>
              <a:rPr lang="ru-RU" sz="2400" dirty="0"/>
              <a:t>изменения на каждую плановую строку</a:t>
            </a:r>
            <a:r>
              <a:rPr lang="ru-RU" sz="2400" dirty="0" smtClean="0"/>
              <a:t>)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104391286"/>
              </p:ext>
            </p:extLst>
          </p:nvPr>
        </p:nvGraphicFramePr>
        <p:xfrm>
          <a:off x="1619672" y="177281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780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category" animBg="0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65760"/>
            <a:ext cx="7488832" cy="548640"/>
          </a:xfrm>
        </p:spPr>
        <p:txBody>
          <a:bodyPr/>
          <a:lstStyle/>
          <a:p>
            <a:pPr algn="ctr"/>
            <a:r>
              <a:rPr lang="ru-RU" sz="2400" dirty="0"/>
              <a:t>Анализ осуществления закупок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00628"/>
            <a:ext cx="8568952" cy="5640740"/>
          </a:xfrm>
        </p:spPr>
        <p:txBody>
          <a:bodyPr>
            <a:normAutofit/>
          </a:bodyPr>
          <a:lstStyle/>
          <a:p>
            <a:pPr marL="0" lvl="1" indent="0" algn="ctr">
              <a:buClr>
                <a:schemeClr val="tx2"/>
              </a:buClr>
              <a:buNone/>
            </a:pPr>
            <a:r>
              <a:rPr lang="ru-RU" sz="2000" dirty="0"/>
              <a:t>Заказчики Свердловской области при осуществлении закупок, в основном, используют конкурентные способы определения поставщиков (подрядчиков, исполнителей</a:t>
            </a:r>
            <a:r>
              <a:rPr lang="ru-RU" sz="2000" dirty="0" smtClean="0"/>
              <a:t>)</a:t>
            </a: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 smtClean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 smtClean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 smtClean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 smtClean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>
              <a:solidFill>
                <a:srgbClr val="FF0000"/>
              </a:solidFill>
            </a:endParaRPr>
          </a:p>
          <a:p>
            <a:pPr marL="0" lvl="1" indent="0" algn="just">
              <a:buClr>
                <a:schemeClr val="tx2"/>
              </a:buClr>
              <a:buNone/>
            </a:pPr>
            <a:endParaRPr lang="ru-RU" sz="2000" dirty="0" smtClean="0"/>
          </a:p>
          <a:p>
            <a:pPr marL="0" lvl="1" indent="0" algn="just">
              <a:buClr>
                <a:schemeClr val="tx2"/>
              </a:buClr>
              <a:buNone/>
            </a:pPr>
            <a:endParaRPr lang="ru-RU" sz="2000" dirty="0" smtClean="0"/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Диаграмма 5" title="вапвапывпы"/>
          <p:cNvGraphicFramePr/>
          <p:nvPr>
            <p:extLst>
              <p:ext uri="{D42A27DB-BD31-4B8C-83A1-F6EECF244321}">
                <p14:modId xmlns:p14="http://schemas.microsoft.com/office/powerpoint/2010/main" val="3386610384"/>
              </p:ext>
            </p:extLst>
          </p:nvPr>
        </p:nvGraphicFramePr>
        <p:xfrm>
          <a:off x="683568" y="2132856"/>
          <a:ext cx="792088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0775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65760"/>
            <a:ext cx="7488832" cy="548640"/>
          </a:xfrm>
        </p:spPr>
        <p:txBody>
          <a:bodyPr/>
          <a:lstStyle/>
          <a:p>
            <a:pPr algn="ctr"/>
            <a:r>
              <a:rPr lang="ru-RU" sz="2400" dirty="0"/>
              <a:t>Анализ осуществления закупок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00628"/>
            <a:ext cx="8856984" cy="5640740"/>
          </a:xfrm>
        </p:spPr>
        <p:txBody>
          <a:bodyPr>
            <a:normAutofit fontScale="92500" lnSpcReduction="20000"/>
          </a:bodyPr>
          <a:lstStyle/>
          <a:p>
            <a:pPr marL="0" lvl="1" indent="0" algn="ctr">
              <a:buClr>
                <a:schemeClr val="tx2"/>
              </a:buClr>
              <a:buNone/>
            </a:pPr>
            <a:endParaRPr lang="ru-RU" sz="2000" dirty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 smtClean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 smtClean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 smtClean="0">
              <a:solidFill>
                <a:srgbClr val="FF0000"/>
              </a:solidFill>
            </a:endParaRPr>
          </a:p>
          <a:p>
            <a:pPr marL="0" lvl="1" indent="0" algn="ctr">
              <a:buClr>
                <a:schemeClr val="tx2"/>
              </a:buClr>
              <a:buNone/>
            </a:pPr>
            <a:endParaRPr lang="ru-RU" sz="2000" dirty="0" smtClean="0"/>
          </a:p>
          <a:p>
            <a:pPr marL="0" lvl="1" indent="0" algn="ctr">
              <a:buClr>
                <a:schemeClr val="tx2"/>
              </a:buClr>
              <a:buNone/>
            </a:pPr>
            <a:endParaRPr lang="ru-RU" sz="2300" dirty="0" smtClean="0"/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300" dirty="0" smtClean="0"/>
              <a:t>Основным </a:t>
            </a:r>
            <a:r>
              <a:rPr lang="ru-RU" sz="2300" dirty="0"/>
              <a:t>способом определения поставщиков (</a:t>
            </a:r>
            <a:r>
              <a:rPr lang="ru-RU" sz="2300" dirty="0" smtClean="0"/>
              <a:t>подряд., исп.) </a:t>
            </a:r>
            <a:r>
              <a:rPr lang="ru-RU" sz="2300" dirty="0"/>
              <a:t>с 2014 года продолжает являться </a:t>
            </a:r>
            <a:r>
              <a:rPr lang="ru-RU" sz="2300" b="1" dirty="0"/>
              <a:t>электронный аукцион </a:t>
            </a:r>
            <a:r>
              <a:rPr lang="ru-RU" sz="2300" dirty="0"/>
              <a:t/>
            </a:r>
            <a:br>
              <a:rPr lang="ru-RU" sz="2300" dirty="0"/>
            </a:br>
            <a:endParaRPr lang="ru-RU" sz="2300" dirty="0" smtClean="0"/>
          </a:p>
          <a:p>
            <a:pPr marL="0" lvl="1" indent="0" algn="ctr">
              <a:buClr>
                <a:schemeClr val="tx2"/>
              </a:buClr>
              <a:buNone/>
            </a:pPr>
            <a:r>
              <a:rPr lang="ru-RU" sz="2300" dirty="0" smtClean="0"/>
              <a:t>(</a:t>
            </a:r>
            <a:r>
              <a:rPr lang="ru-RU" sz="2300" i="1" dirty="0"/>
              <a:t>более 76% от общего количества размещенных извещений  </a:t>
            </a:r>
            <a:br>
              <a:rPr lang="ru-RU" sz="2300" i="1" dirty="0"/>
            </a:br>
            <a:r>
              <a:rPr lang="ru-RU" sz="2300" i="1" dirty="0"/>
              <a:t>и более 88% от общей суммы НМЦК  размещённых извещений</a:t>
            </a:r>
            <a:r>
              <a:rPr lang="ru-RU" sz="2300" dirty="0"/>
              <a:t>)</a:t>
            </a:r>
            <a:endParaRPr lang="ru-RU" sz="2300" dirty="0">
              <a:solidFill>
                <a:srgbClr val="FF0000"/>
              </a:solidFill>
            </a:endParaRPr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378086428"/>
              </p:ext>
            </p:extLst>
          </p:nvPr>
        </p:nvGraphicFramePr>
        <p:xfrm>
          <a:off x="328396" y="980728"/>
          <a:ext cx="8784976" cy="4106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3409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Другая 2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CBD9B2"/>
      </a:accent2>
      <a:accent3>
        <a:srgbClr val="C8EEFC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3167</TotalTime>
  <Words>1376</Words>
  <Application>Microsoft Office PowerPoint</Application>
  <PresentationFormat>Экран (4:3)</PresentationFormat>
  <Paragraphs>275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Углы</vt:lpstr>
      <vt:lpstr>Презентация PowerPoint</vt:lpstr>
      <vt:lpstr>Презентация PowerPoint</vt:lpstr>
      <vt:lpstr>Презентация PowerPoint</vt:lpstr>
      <vt:lpstr>Основные цели осуществления мониторинга</vt:lpstr>
      <vt:lpstr>Контрактная система Свердловской области</vt:lpstr>
      <vt:lpstr>Контрактная система Свердловской области</vt:lpstr>
      <vt:lpstr>Анализ планирования закупок</vt:lpstr>
      <vt:lpstr>Анализ осуществления закупок</vt:lpstr>
      <vt:lpstr>Анализ осуществления закупок</vt:lpstr>
      <vt:lpstr>Анализ несостоявшихся процедур определения поставщика</vt:lpstr>
      <vt:lpstr>Анализ заключенных контрактов </vt:lpstr>
      <vt:lpstr>Анализ заключенных контрактов </vt:lpstr>
      <vt:lpstr>Анализ сведений о расторгнутых контрактах</vt:lpstr>
      <vt:lpstr>Анализ сведений о расторгнутых контрактах</vt:lpstr>
      <vt:lpstr>Реализация полномочий Департамента</vt:lpstr>
      <vt:lpstr>Реализация полномочий Департамента</vt:lpstr>
      <vt:lpstr>Реализация полномочий Департамента</vt:lpstr>
      <vt:lpstr>Анализ реестра жалоб, плановых и внеплановых проверок</vt:lpstr>
      <vt:lpstr>Анализ реестра жалоб, плановых и внеплановых проверок</vt:lpstr>
      <vt:lpstr>Предложения по совершенствованию законодательства о контрактной системе в сфере закупок</vt:lpstr>
      <vt:lpstr>Предложения по результатам проведенного мониторинга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Давлетова Д.А.</dc:creator>
  <cp:lastModifiedBy>Недов</cp:lastModifiedBy>
  <cp:revision>255</cp:revision>
  <cp:lastPrinted>2018-02-14T11:04:17Z</cp:lastPrinted>
  <dcterms:created xsi:type="dcterms:W3CDTF">2013-09-16T05:25:21Z</dcterms:created>
  <dcterms:modified xsi:type="dcterms:W3CDTF">2018-02-15T04:23:13Z</dcterms:modified>
</cp:coreProperties>
</file>