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9" r:id="rId2"/>
    <p:sldId id="263" r:id="rId3"/>
    <p:sldId id="262" r:id="rId4"/>
    <p:sldId id="266" r:id="rId5"/>
    <p:sldId id="300" r:id="rId6"/>
    <p:sldId id="264" r:id="rId7"/>
    <p:sldId id="265" r:id="rId8"/>
    <p:sldId id="307" r:id="rId9"/>
    <p:sldId id="267" r:id="rId10"/>
    <p:sldId id="268" r:id="rId11"/>
    <p:sldId id="269" r:id="rId12"/>
    <p:sldId id="301" r:id="rId13"/>
    <p:sldId id="270" r:id="rId14"/>
    <p:sldId id="271" r:id="rId15"/>
    <p:sldId id="304" r:id="rId16"/>
    <p:sldId id="273" r:id="rId17"/>
    <p:sldId id="274" r:id="rId18"/>
    <p:sldId id="275" r:id="rId19"/>
    <p:sldId id="277" r:id="rId20"/>
    <p:sldId id="292" r:id="rId21"/>
    <p:sldId id="293" r:id="rId22"/>
    <p:sldId id="294" r:id="rId23"/>
    <p:sldId id="291" r:id="rId24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6" autoAdjust="0"/>
  </p:normalViewPr>
  <p:slideViewPr>
    <p:cSldViewPr>
      <p:cViewPr varScale="1">
        <p:scale>
          <a:sx n="94" d="100"/>
          <a:sy n="94" d="100"/>
        </p:scale>
        <p:origin x="-14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</dgm:pt>
  </dgm:ptLst>
  <dgm:cxnLst>
    <dgm:cxn modelId="{FAB7499E-6797-4375-A068-5AB8A553FFA0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30ECBC56-C86C-4E91-924E-03360A15CD3E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5F2869F1-8A34-45ED-8378-0C984C8E3D56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79361618-80B0-42FF-84A6-0EB13095BAF8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529FFD59-86B1-4C91-926E-9A909BBF3836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3BA3E5FF-298A-4145-B2B1-678390FD7401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7A305DCD-607E-4F75-A028-8F364453E5B2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80C2E2BF-2CCF-4CA5-A156-EE03BEC39E4A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EFBB30B0-32BB-490E-98BB-61C863C50672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4D0C8818-876D-47D4-BF64-0DDD0EC1F117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50BC438B-7C1F-4AE3-A461-2DF002F319EA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B8180A94-1BE0-4900-8302-1E50473ECCAF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Планирование закупок (ст.16)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1C1286-9A0A-4B83-8CA3-5E56CCE67757}" type="parTrans" cxnId="{BFD99A33-44DF-4DE0-86B6-DC67C0F51C4B}">
      <dgm:prSet/>
      <dgm:spPr/>
      <dgm:t>
        <a:bodyPr/>
        <a:lstStyle/>
        <a:p>
          <a:endParaRPr lang="ru-RU"/>
        </a:p>
      </dgm:t>
    </dgm:pt>
    <dgm:pt modelId="{15C84AF4-177B-41BB-A1AA-8FFFA8D7A092}" type="sibTrans" cxnId="{BFD99A33-44DF-4DE0-86B6-DC67C0F51C4B}">
      <dgm:prSet/>
      <dgm:spPr>
        <a:solidFill>
          <a:schemeClr val="tx1"/>
        </a:solidFill>
      </dgm:spPr>
      <dgm:t>
        <a:bodyPr/>
        <a:lstStyle/>
        <a:p>
          <a:endParaRPr lang="ru-RU" baseline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8D0F2DDB-B623-4339-A972-D0F5E4475523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планов закупок (ст.17)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91BDE1-6EE7-4DCD-BE33-3AB0F5DE2DAA}" type="parTrans" cxnId="{632D626E-0661-4134-A233-24A0270DF0E7}">
      <dgm:prSet/>
      <dgm:spPr/>
      <dgm:t>
        <a:bodyPr/>
        <a:lstStyle/>
        <a:p>
          <a:endParaRPr lang="ru-RU"/>
        </a:p>
      </dgm:t>
    </dgm:pt>
    <dgm:pt modelId="{7253650A-8F09-476E-9C19-966DB3296228}" type="sibTrans" cxnId="{632D626E-0661-4134-A233-24A0270DF0E7}">
      <dgm:prSet/>
      <dgm:spPr>
        <a:solidFill>
          <a:schemeClr val="tx1"/>
        </a:solidFill>
      </dgm:spPr>
      <dgm:t>
        <a:bodyPr/>
        <a:lstStyle/>
        <a:p>
          <a:endParaRPr lang="ru-RU"/>
        </a:p>
      </dgm:t>
    </dgm:pt>
    <dgm:pt modelId="{3B3F2F8D-4410-487E-89AC-90A974B1B61A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планов-графиков закупок (ст.21)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5813AC-065B-47D3-96CE-C3C52431D80D}" type="parTrans" cxnId="{5CFE9B8E-04F3-4A0F-862C-86EEE3667526}">
      <dgm:prSet/>
      <dgm:spPr/>
      <dgm:t>
        <a:bodyPr/>
        <a:lstStyle/>
        <a:p>
          <a:endParaRPr lang="ru-RU"/>
        </a:p>
      </dgm:t>
    </dgm:pt>
    <dgm:pt modelId="{07DF090D-B3E8-4E94-A1DE-B6238D6D4065}" type="sibTrans" cxnId="{5CFE9B8E-04F3-4A0F-862C-86EEE3667526}">
      <dgm:prSet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</dgm:pt>
    <dgm:pt modelId="{0B586CA2-3DAA-4CE1-B726-4C036FE4110D}" type="pres">
      <dgm:prSet presAssocID="{B8180A94-1BE0-4900-8302-1E50473ECCAF}" presName="node" presStyleLbl="node1" presStyleIdx="0" presStyleCnt="3" custScaleX="384137" custScaleY="119125" custLinFactNeighborX="0" custLinFactNeighborY="64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04FAB4FB-65A9-4F5F-B679-654ED3A894CC}" type="pres">
      <dgm:prSet presAssocID="{15C84AF4-177B-41BB-A1AA-8FFFA8D7A092}" presName="sibTrans" presStyleLbl="sibTrans2D1" presStyleIdx="0" presStyleCnt="2" custAng="163563" custScaleX="137618" custScaleY="79209"/>
      <dgm:spPr/>
      <dgm:t>
        <a:bodyPr/>
        <a:lstStyle/>
        <a:p>
          <a:endParaRPr lang="ru-RU"/>
        </a:p>
      </dgm:t>
    </dgm:pt>
    <dgm:pt modelId="{60B3E560-6F73-488E-ACBB-E240C6FE839C}" type="pres">
      <dgm:prSet presAssocID="{15C84AF4-177B-41BB-A1AA-8FFFA8D7A092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11F9743A-7DCF-427D-BC79-2A2636A8030D}" type="pres">
      <dgm:prSet presAssocID="{8D0F2DDB-B623-4339-A972-D0F5E4475523}" presName="node" presStyleLbl="node1" presStyleIdx="1" presStyleCnt="3" custScaleX="378190" custLinFactNeighborX="5055" custLinFactNeighborY="-66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FAA6FE-D965-4FA0-AADB-FECC90AED5DA}" type="pres">
      <dgm:prSet presAssocID="{7253650A-8F09-476E-9C19-966DB3296228}" presName="sibTrans" presStyleLbl="sibTrans2D1" presStyleIdx="1" presStyleCnt="2" custAng="21396202" custScaleX="132177" custScaleY="88946"/>
      <dgm:spPr/>
      <dgm:t>
        <a:bodyPr/>
        <a:lstStyle/>
        <a:p>
          <a:endParaRPr lang="ru-RU"/>
        </a:p>
      </dgm:t>
    </dgm:pt>
    <dgm:pt modelId="{E6405A0C-5069-41F7-A7A9-B749926CCFBE}" type="pres">
      <dgm:prSet presAssocID="{7253650A-8F09-476E-9C19-966DB3296228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FABF8ED8-648D-4DF2-86CA-AB3B3602CD44}" type="pres">
      <dgm:prSet presAssocID="{3B3F2F8D-4410-487E-89AC-90A974B1B61A}" presName="node" presStyleLbl="node1" presStyleIdx="2" presStyleCnt="3" custScaleX="352558" custScaleY="1389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D99A33-44DF-4DE0-86B6-DC67C0F51C4B}" srcId="{D4C3DEDF-9A97-4B55-882E-F200C59575A1}" destId="{B8180A94-1BE0-4900-8302-1E50473ECCAF}" srcOrd="0" destOrd="0" parTransId="{601C1286-9A0A-4B83-8CA3-5E56CCE67757}" sibTransId="{15C84AF4-177B-41BB-A1AA-8FFFA8D7A092}"/>
    <dgm:cxn modelId="{F0B8F41C-2935-4D7C-98ED-F3C431913587}" type="presOf" srcId="{7253650A-8F09-476E-9C19-966DB3296228}" destId="{E6405A0C-5069-41F7-A7A9-B749926CCFBE}" srcOrd="1" destOrd="0" presId="urn:microsoft.com/office/officeart/2005/8/layout/process2"/>
    <dgm:cxn modelId="{51FA6EC4-B1F7-4116-B291-F49FD472C6EC}" type="presOf" srcId="{8D0F2DDB-B623-4339-A972-D0F5E4475523}" destId="{11F9743A-7DCF-427D-BC79-2A2636A8030D}" srcOrd="0" destOrd="0" presId="urn:microsoft.com/office/officeart/2005/8/layout/process2"/>
    <dgm:cxn modelId="{F00AF3AD-E208-4788-BE60-DB221DA4CB41}" type="presOf" srcId="{3B3F2F8D-4410-487E-89AC-90A974B1B61A}" destId="{FABF8ED8-648D-4DF2-86CA-AB3B3602CD44}" srcOrd="0" destOrd="0" presId="urn:microsoft.com/office/officeart/2005/8/layout/process2"/>
    <dgm:cxn modelId="{5CFE9B8E-04F3-4A0F-862C-86EEE3667526}" srcId="{D4C3DEDF-9A97-4B55-882E-F200C59575A1}" destId="{3B3F2F8D-4410-487E-89AC-90A974B1B61A}" srcOrd="2" destOrd="0" parTransId="{3A5813AC-065B-47D3-96CE-C3C52431D80D}" sibTransId="{07DF090D-B3E8-4E94-A1DE-B6238D6D4065}"/>
    <dgm:cxn modelId="{9B6FDDB7-8051-4F16-BD54-43E5821647F8}" type="presOf" srcId="{D4C3DEDF-9A97-4B55-882E-F200C59575A1}" destId="{A28ED6EF-987E-4721-83D2-7D1378E602C4}" srcOrd="0" destOrd="0" presId="urn:microsoft.com/office/officeart/2005/8/layout/process2"/>
    <dgm:cxn modelId="{33CD9D91-630B-4DB2-BCDC-1CE28D7E9065}" type="presOf" srcId="{B8180A94-1BE0-4900-8302-1E50473ECCAF}" destId="{0B586CA2-3DAA-4CE1-B726-4C036FE4110D}" srcOrd="0" destOrd="0" presId="urn:microsoft.com/office/officeart/2005/8/layout/process2"/>
    <dgm:cxn modelId="{62A3CF9E-124D-494A-930C-735449C93DB4}" type="presOf" srcId="{15C84AF4-177B-41BB-A1AA-8FFFA8D7A092}" destId="{60B3E560-6F73-488E-ACBB-E240C6FE839C}" srcOrd="1" destOrd="0" presId="urn:microsoft.com/office/officeart/2005/8/layout/process2"/>
    <dgm:cxn modelId="{B646BA03-8A82-4EEC-83FD-C90F66F77233}" type="presOf" srcId="{7253650A-8F09-476E-9C19-966DB3296228}" destId="{02FAA6FE-D965-4FA0-AADB-FECC90AED5DA}" srcOrd="0" destOrd="0" presId="urn:microsoft.com/office/officeart/2005/8/layout/process2"/>
    <dgm:cxn modelId="{314FFB0A-00EC-44B8-A19C-897EA9C83438}" type="presOf" srcId="{15C84AF4-177B-41BB-A1AA-8FFFA8D7A092}" destId="{04FAB4FB-65A9-4F5F-B679-654ED3A894CC}" srcOrd="0" destOrd="0" presId="urn:microsoft.com/office/officeart/2005/8/layout/process2"/>
    <dgm:cxn modelId="{632D626E-0661-4134-A233-24A0270DF0E7}" srcId="{D4C3DEDF-9A97-4B55-882E-F200C59575A1}" destId="{8D0F2DDB-B623-4339-A972-D0F5E4475523}" srcOrd="1" destOrd="0" parTransId="{4F91BDE1-6EE7-4DCD-BE33-3AB0F5DE2DAA}" sibTransId="{7253650A-8F09-476E-9C19-966DB3296228}"/>
    <dgm:cxn modelId="{47851D30-AAD2-4C4A-A806-9A2CCD154757}" type="presParOf" srcId="{A28ED6EF-987E-4721-83D2-7D1378E602C4}" destId="{0B586CA2-3DAA-4CE1-B726-4C036FE4110D}" srcOrd="0" destOrd="0" presId="urn:microsoft.com/office/officeart/2005/8/layout/process2"/>
    <dgm:cxn modelId="{2D5FE80F-74CE-4250-8DCE-2132B713B282}" type="presParOf" srcId="{A28ED6EF-987E-4721-83D2-7D1378E602C4}" destId="{04FAB4FB-65A9-4F5F-B679-654ED3A894CC}" srcOrd="1" destOrd="0" presId="urn:microsoft.com/office/officeart/2005/8/layout/process2"/>
    <dgm:cxn modelId="{BDDC7D23-8C1B-46DD-988C-63E1BAE6DE58}" type="presParOf" srcId="{04FAB4FB-65A9-4F5F-B679-654ED3A894CC}" destId="{60B3E560-6F73-488E-ACBB-E240C6FE839C}" srcOrd="0" destOrd="0" presId="urn:microsoft.com/office/officeart/2005/8/layout/process2"/>
    <dgm:cxn modelId="{7F9EEBD9-BE7B-471F-8BC2-425F715004AD}" type="presParOf" srcId="{A28ED6EF-987E-4721-83D2-7D1378E602C4}" destId="{11F9743A-7DCF-427D-BC79-2A2636A8030D}" srcOrd="2" destOrd="0" presId="urn:microsoft.com/office/officeart/2005/8/layout/process2"/>
    <dgm:cxn modelId="{BC5C7DE8-44AE-4E79-91D5-483888A1D041}" type="presParOf" srcId="{A28ED6EF-987E-4721-83D2-7D1378E602C4}" destId="{02FAA6FE-D965-4FA0-AADB-FECC90AED5DA}" srcOrd="3" destOrd="0" presId="urn:microsoft.com/office/officeart/2005/8/layout/process2"/>
    <dgm:cxn modelId="{E9673125-4641-4BB7-A2A7-BA436A322410}" type="presParOf" srcId="{02FAA6FE-D965-4FA0-AADB-FECC90AED5DA}" destId="{E6405A0C-5069-41F7-A7A9-B749926CCFBE}" srcOrd="0" destOrd="0" presId="urn:microsoft.com/office/officeart/2005/8/layout/process2"/>
    <dgm:cxn modelId="{09E69810-427A-4250-8063-1FD862943735}" type="presParOf" srcId="{A28ED6EF-987E-4721-83D2-7D1378E602C4}" destId="{FABF8ED8-648D-4DF2-86CA-AB3B3602CD44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D477BB2C-B9AC-4A32-8653-5339B7527049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5E150CC0-98E8-492F-BAC7-65A065BA49B4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225B92F7-1608-41FF-A8A5-FEC166146ECB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8E6F2764-4BE2-4218-9124-BD8F3B20EAA1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344AA0F3-AB80-47F6-BDDF-DBCD8E9668D4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9CD26613-3F22-4D28-9670-C2B5DD095BF4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D799C50C-6C79-46EB-BA09-E2056C54E4BA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41FEF6E8-629E-4AB4-91EB-55C0D074F2B5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859C5482-C3BC-4D85-A227-3DF44B0891D1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4C3DEDF-9A97-4B55-882E-F200C59575A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8ED6EF-987E-4721-83D2-7D1378E602C4}" type="pres">
      <dgm:prSet presAssocID="{D4C3DEDF-9A97-4B55-882E-F200C59575A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407CA210-634E-4B64-951A-E31864D08DA4}" type="presOf" srcId="{D4C3DEDF-9A97-4B55-882E-F200C59575A1}" destId="{A28ED6EF-987E-4721-83D2-7D1378E602C4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86CA2-3DAA-4CE1-B726-4C036FE4110D}">
      <dsp:nvSpPr>
        <dsp:cNvPr id="0" name=""/>
        <dsp:cNvSpPr/>
      </dsp:nvSpPr>
      <dsp:spPr>
        <a:xfrm>
          <a:off x="1149421" y="4436"/>
          <a:ext cx="6737653" cy="1160788"/>
        </a:xfrm>
        <a:prstGeom prst="roundRect">
          <a:avLst/>
        </a:prstGeom>
        <a:solidFill>
          <a:schemeClr val="bg1"/>
        </a:soli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Планирование закупок (ст.16)</a:t>
          </a:r>
          <a:endParaRPr lang="ru-R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06086" y="61101"/>
        <a:ext cx="6624323" cy="1047458"/>
      </dsp:txXfrm>
    </dsp:sp>
    <dsp:sp modelId="{04FAB4FB-65A9-4F5F-B679-654ED3A894CC}">
      <dsp:nvSpPr>
        <dsp:cNvPr id="0" name=""/>
        <dsp:cNvSpPr/>
      </dsp:nvSpPr>
      <dsp:spPr>
        <a:xfrm rot="5362556">
          <a:off x="4334211" y="1215079"/>
          <a:ext cx="462190" cy="347325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baseline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 rot="-5400000">
        <a:off x="4460541" y="1157650"/>
        <a:ext cx="208395" cy="357993"/>
      </dsp:txXfrm>
    </dsp:sp>
    <dsp:sp modelId="{11F9743A-7DCF-427D-BC79-2A2636A8030D}">
      <dsp:nvSpPr>
        <dsp:cNvPr id="0" name=""/>
        <dsp:cNvSpPr/>
      </dsp:nvSpPr>
      <dsp:spPr>
        <a:xfrm>
          <a:off x="1290238" y="1612259"/>
          <a:ext cx="6633344" cy="974428"/>
        </a:xfrm>
        <a:prstGeom prst="roundRect">
          <a:avLst>
            <a:gd name="adj" fmla="val 10000"/>
          </a:avLst>
        </a:prstGeom>
        <a:solidFill>
          <a:schemeClr val="bg1"/>
        </a:soli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планов закупок (ст.17)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18778" y="1640799"/>
        <a:ext cx="6576264" cy="917348"/>
      </dsp:txXfrm>
    </dsp:sp>
    <dsp:sp modelId="{02FAA6FE-D965-4FA0-AADB-FECC90AED5DA}">
      <dsp:nvSpPr>
        <dsp:cNvPr id="0" name=""/>
        <dsp:cNvSpPr/>
      </dsp:nvSpPr>
      <dsp:spPr>
        <a:xfrm rot="5376649">
          <a:off x="4307759" y="2653393"/>
          <a:ext cx="519608" cy="390021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-5400000">
        <a:off x="4450159" y="2588601"/>
        <a:ext cx="234013" cy="402602"/>
      </dsp:txXfrm>
    </dsp:sp>
    <dsp:sp modelId="{FABF8ED8-648D-4DF2-86CA-AB3B3602CD44}">
      <dsp:nvSpPr>
        <dsp:cNvPr id="0" name=""/>
        <dsp:cNvSpPr/>
      </dsp:nvSpPr>
      <dsp:spPr>
        <a:xfrm>
          <a:off x="1426364" y="3110120"/>
          <a:ext cx="6183766" cy="1353900"/>
        </a:xfrm>
        <a:prstGeom prst="roundRect">
          <a:avLst>
            <a:gd name="adj" fmla="val 10000"/>
          </a:avLst>
        </a:prstGeom>
        <a:solidFill>
          <a:schemeClr val="bg1"/>
        </a:soli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планов-графиков закупок (ст.21)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66018" y="3149774"/>
        <a:ext cx="6104458" cy="127459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82431-DDF1-4556-B22F-E28265F8F443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679F5-E328-4FD7-A14D-91F9E3767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97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E565-367E-49D4-B188-96363655C785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1378-31FE-4BF9-8948-719EFF1CC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241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E565-367E-49D4-B188-96363655C785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1378-31FE-4BF9-8948-719EFF1CC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5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E565-367E-49D4-B188-96363655C785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1378-31FE-4BF9-8948-719EFF1CC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746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E565-367E-49D4-B188-96363655C785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1378-31FE-4BF9-8948-719EFF1CC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781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E565-367E-49D4-B188-96363655C785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1378-31FE-4BF9-8948-719EFF1CC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381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E565-367E-49D4-B188-96363655C785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1378-31FE-4BF9-8948-719EFF1CC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76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E565-367E-49D4-B188-96363655C785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1378-31FE-4BF9-8948-719EFF1CC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889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E565-367E-49D4-B188-96363655C785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1378-31FE-4BF9-8948-719EFF1CC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92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E565-367E-49D4-B188-96363655C785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1378-31FE-4BF9-8948-719EFF1CC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19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E565-367E-49D4-B188-96363655C785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1378-31FE-4BF9-8948-719EFF1CC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900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0E565-367E-49D4-B188-96363655C785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31378-31FE-4BF9-8948-719EFF1CC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97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0E565-367E-49D4-B188-96363655C785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31378-31FE-4BF9-8948-719EFF1CC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28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10.xml"/><Relationship Id="rId7" Type="http://schemas.openxmlformats.org/officeDocument/2006/relationships/image" Target="../media/image1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11.xml"/><Relationship Id="rId7" Type="http://schemas.openxmlformats.org/officeDocument/2006/relationships/image" Target="../media/image1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12.xml"/><Relationship Id="rId7" Type="http://schemas.openxmlformats.org/officeDocument/2006/relationships/image" Target="../media/image1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13.xml"/><Relationship Id="rId7" Type="http://schemas.openxmlformats.org/officeDocument/2006/relationships/image" Target="../media/image1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14.xml"/><Relationship Id="rId7" Type="http://schemas.openxmlformats.org/officeDocument/2006/relationships/image" Target="../media/image1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15.xml"/><Relationship Id="rId7" Type="http://schemas.openxmlformats.org/officeDocument/2006/relationships/image" Target="../media/image1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Relationship Id="rId9" Type="http://schemas.openxmlformats.org/officeDocument/2006/relationships/hyperlink" Target="kodeks://link/d?nd=499011838&amp;prevdoc=767019320&amp;r=434800002&amp;point=mark=000000000000000000000000000000000000000000000000008PG0LS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16.xml"/><Relationship Id="rId7" Type="http://schemas.openxmlformats.org/officeDocument/2006/relationships/image" Target="../media/image1.pn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17.xml"/><Relationship Id="rId7" Type="http://schemas.openxmlformats.org/officeDocument/2006/relationships/image" Target="../media/image1.pn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18.xml"/><Relationship Id="rId7" Type="http://schemas.openxmlformats.org/officeDocument/2006/relationships/image" Target="../media/image1.png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19.xml"/><Relationship Id="rId7" Type="http://schemas.openxmlformats.org/officeDocument/2006/relationships/image" Target="../media/image1.pn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13" Type="http://schemas.microsoft.com/office/2007/relationships/diagramDrawing" Target="../diagrams/drawing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openxmlformats.org/officeDocument/2006/relationships/diagramColors" Target="../diagrams/colors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QuickStyle" Target="../diagrams/quickStyle2.xml"/><Relationship Id="rId5" Type="http://schemas.openxmlformats.org/officeDocument/2006/relationships/diagramColors" Target="../diagrams/colors1.xml"/><Relationship Id="rId10" Type="http://schemas.openxmlformats.org/officeDocument/2006/relationships/diagramLayout" Target="../diagrams/layout2.xml"/><Relationship Id="rId4" Type="http://schemas.openxmlformats.org/officeDocument/2006/relationships/diagramQuickStyle" Target="../diagrams/quickStyle1.xml"/><Relationship Id="rId9" Type="http://schemas.openxmlformats.org/officeDocument/2006/relationships/diagramData" Target="../diagrams/data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20.xml"/><Relationship Id="rId7" Type="http://schemas.openxmlformats.org/officeDocument/2006/relationships/image" Target="../media/image1.png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21.xml"/><Relationship Id="rId7" Type="http://schemas.openxmlformats.org/officeDocument/2006/relationships/image" Target="../media/image1.png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22.xml"/><Relationship Id="rId7" Type="http://schemas.openxmlformats.org/officeDocument/2006/relationships/image" Target="../media/image1.png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7.xml"/><Relationship Id="rId7" Type="http://schemas.openxmlformats.org/officeDocument/2006/relationships/image" Target="../media/image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8.xml"/><Relationship Id="rId7" Type="http://schemas.openxmlformats.org/officeDocument/2006/relationships/image" Target="../media/image1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9.xml"/><Relationship Id="rId7" Type="http://schemas.openxmlformats.org/officeDocument/2006/relationships/image" Target="../media/image1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404664"/>
            <a:ext cx="7056784" cy="720080"/>
          </a:xfr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Департамент государственных закупок Свердловской области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628800"/>
            <a:ext cx="8208912" cy="196862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Формирование, размещение планов закупок на 2018-2020 год, план-график на 2018 год. </a:t>
            </a:r>
          </a:p>
          <a:p>
            <a:endParaRPr lang="ru-RU" sz="4000" dirty="0"/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02" y="260648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13176"/>
            <a:ext cx="9144000" cy="184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054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065444"/>
              </p:ext>
            </p:extLst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8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1"/>
          <p:cNvSpPr txBox="1">
            <a:spLocks/>
          </p:cNvSpPr>
          <p:nvPr/>
        </p:nvSpPr>
        <p:spPr bwMode="auto">
          <a:xfrm>
            <a:off x="457200" y="1055936"/>
            <a:ext cx="822960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Lucida Sans Unicode"/>
            </a:endParaRPr>
          </a:p>
        </p:txBody>
      </p:sp>
      <p:sp>
        <p:nvSpPr>
          <p:cNvPr id="9" name="Содержимое 1"/>
          <p:cNvSpPr txBox="1">
            <a:spLocks/>
          </p:cNvSpPr>
          <p:nvPr/>
        </p:nvSpPr>
        <p:spPr>
          <a:xfrm>
            <a:off x="1596478" y="363667"/>
            <a:ext cx="7355160" cy="43204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Сроки формирования и утверждения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ПЛАНА ЗАКУПОК</a:t>
            </a:r>
            <a:endParaRPr lang="ru-RU" altLang="ru-RU" sz="22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одержимое 1"/>
          <p:cNvSpPr txBox="1">
            <a:spLocks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anose="020B0604020202020204" pitchFamily="34" charset="0"/>
              <a:buNone/>
              <a:defRPr/>
            </a:pPr>
            <a:endParaRPr lang="ru-RU" sz="8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u-RU" sz="9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9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6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65760" indent="-256032">
              <a:buFont typeface="Wingdings 3"/>
              <a:buChar char=""/>
              <a:defRPr/>
            </a:pPr>
            <a:endParaRPr lang="ru-RU" dirty="0" smtClean="0">
              <a:solidFill>
                <a:prstClr val="black"/>
              </a:solidFill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dirty="0" smtClean="0">
                <a:solidFill>
                  <a:prstClr val="black"/>
                </a:solidFill>
              </a:rPr>
              <a:t>	</a:t>
            </a:r>
          </a:p>
          <a:p>
            <a:pPr marL="365760" indent="-256032">
              <a:buFont typeface="Wingdings 3"/>
              <a:buNone/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11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2152256"/>
              </p:ext>
            </p:extLst>
          </p:nvPr>
        </p:nvGraphicFramePr>
        <p:xfrm>
          <a:off x="287521" y="908721"/>
          <a:ext cx="8664116" cy="2523744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332058"/>
                <a:gridCol w="4332058"/>
              </a:tblGrid>
              <a:tr h="47857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Государственные заказчики,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действующие от имени Свердловской области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656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Формируют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сроки, установленные главными распорядителями средств бюджета Свердловской области, но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 позднее 01 июля текущего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Утверждают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течение 10 рабочих дней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после доведения соответствующим государственным заказчиком объема прав в денежном выражении на принятие и (или) исполнение обязательств в соответствии с бюджетным законодательством Российской Федерации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0663141"/>
              </p:ext>
            </p:extLst>
          </p:nvPr>
        </p:nvGraphicFramePr>
        <p:xfrm>
          <a:off x="309763" y="3501008"/>
          <a:ext cx="8664114" cy="2064054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332057"/>
                <a:gridCol w="4332057"/>
              </a:tblGrid>
              <a:tr h="66197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БУ СО, за исключением закупок, осуществляемых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соответствии с ч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и 6 ст. 15 Закона о контрактной системе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8224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Формируют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сроки, установленные органами, осуществляющими функции и полномочия их учредителя, но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 позднее 01 июля текущего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Утверждают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течение 10 рабочих дней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после утверждения планов финансово-хозяйственной деятельности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1686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058492"/>
              </p:ext>
            </p:extLst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8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1"/>
          <p:cNvSpPr txBox="1">
            <a:spLocks/>
          </p:cNvSpPr>
          <p:nvPr/>
        </p:nvSpPr>
        <p:spPr bwMode="auto">
          <a:xfrm>
            <a:off x="457200" y="1055936"/>
            <a:ext cx="822960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Lucida Sans Unicode"/>
            </a:endParaRPr>
          </a:p>
        </p:txBody>
      </p:sp>
      <p:sp>
        <p:nvSpPr>
          <p:cNvPr id="9" name="Содержимое 1"/>
          <p:cNvSpPr txBox="1">
            <a:spLocks/>
          </p:cNvSpPr>
          <p:nvPr/>
        </p:nvSpPr>
        <p:spPr>
          <a:xfrm>
            <a:off x="1596478" y="363667"/>
            <a:ext cx="7355160" cy="43204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Сроки формирования и утверждения </a:t>
            </a:r>
            <a:r>
              <a:rPr lang="ru-RU" sz="2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ПЛАНА ЗАКУПОК</a:t>
            </a:r>
            <a:endParaRPr lang="ru-RU" altLang="ru-RU" sz="22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одержимое 1"/>
          <p:cNvSpPr txBox="1">
            <a:spLocks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anose="020B0604020202020204" pitchFamily="34" charset="0"/>
              <a:buNone/>
              <a:defRPr/>
            </a:pPr>
            <a:endParaRPr lang="ru-RU" sz="8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u-RU" sz="9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9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6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65760" indent="-256032">
              <a:buFont typeface="Wingdings 3"/>
              <a:buChar char=""/>
              <a:defRPr/>
            </a:pPr>
            <a:endParaRPr lang="ru-RU" dirty="0" smtClean="0">
              <a:solidFill>
                <a:prstClr val="black"/>
              </a:solidFill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dirty="0" smtClean="0">
                <a:solidFill>
                  <a:prstClr val="black"/>
                </a:solidFill>
              </a:rPr>
              <a:t>	</a:t>
            </a:r>
          </a:p>
          <a:p>
            <a:pPr marL="365760" indent="-256032">
              <a:buFont typeface="Wingdings 3"/>
              <a:buNone/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13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400401"/>
              </p:ext>
            </p:extLst>
          </p:nvPr>
        </p:nvGraphicFramePr>
        <p:xfrm>
          <a:off x="287524" y="877525"/>
          <a:ext cx="8568952" cy="22070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500500"/>
                <a:gridCol w="4068452"/>
              </a:tblGrid>
              <a:tr h="43813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АУ СО, ГУП, имущество которых принадлежит на праве собственности Свердловской области, в случае, </a:t>
                      </a:r>
                      <a:r>
                        <a:rPr lang="ru-RU" sz="15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предусмотренном </a:t>
                      </a:r>
                      <a:r>
                        <a:rPr lang="ru-RU" sz="15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ч. 4 ст. 15 Закона о контрактной системе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12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Формируют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сроки, установленные главными распорядителями средств бюджета Свердловской области, но </a:t>
                      </a:r>
                      <a:r>
                        <a:rPr lang="ru-RU" sz="15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 позднее 30 дней после принятия решений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о предоставлении субсидий на осуществление капитальных вложений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i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Утверждают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течение 10 рабочих дней</a:t>
                      </a: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после заключения соглашений о предоставлении субсидий на осуществление капитальных вложений</a:t>
                      </a: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 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6502106"/>
              </p:ext>
            </p:extLst>
          </p:nvPr>
        </p:nvGraphicFramePr>
        <p:xfrm>
          <a:off x="287524" y="3212975"/>
          <a:ext cx="8568952" cy="31546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572508"/>
                <a:gridCol w="3996444"/>
              </a:tblGrid>
              <a:tr h="62357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БУ, АУ СО, ГУП, имущество которых принадлежит на праве собственности Свердловской области, осуществляющими закупки в рамках полномочий, переданных им ОГВ СО, ОУ ТГВФ, в случаях, предусмотренных ч. 6 ст. 15 Закона о контрактной системе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08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сроки, установленные главным распорядителем средств бюджета Свердловской области, но </a:t>
                      </a:r>
                      <a:r>
                        <a:rPr lang="ru-RU" sz="15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 позднее 30 дней после принятия решений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о подготовке и реализации бюджетных инвестиций в объекты капитального строительства государственной собственности Свердловской области или приобретении объектов недвижимого имущества в государственную собственность Свердловской области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течение 10 рабочих дней</a:t>
                      </a: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со дня доведения на соответствующий лицевой счет по переданным полномочиям объема прав в денежном выражении на принятие и (или) исполнение обязательств в соответствии с бюджетным законодательством Российской Федерации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215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575748"/>
              </p:ext>
            </p:extLst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8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одержимое 1"/>
          <p:cNvSpPr txBox="1">
            <a:spLocks/>
          </p:cNvSpPr>
          <p:nvPr/>
        </p:nvSpPr>
        <p:spPr>
          <a:xfrm>
            <a:off x="1596478" y="363667"/>
            <a:ext cx="7355160" cy="43204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2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ПЛАНЫ ЗАКУПОК  </a:t>
            </a:r>
          </a:p>
        </p:txBody>
      </p:sp>
      <p:sp>
        <p:nvSpPr>
          <p:cNvPr id="10" name="Содержимое 1"/>
          <p:cNvSpPr txBox="1">
            <a:spLocks/>
          </p:cNvSpPr>
          <p:nvPr/>
        </p:nvSpPr>
        <p:spPr>
          <a:xfrm>
            <a:off x="457200" y="877525"/>
            <a:ext cx="8229600" cy="512957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Arial" panose="020B0604020202020204" pitchFamily="34" charset="0"/>
              <a:buNone/>
              <a:defRPr/>
            </a:pPr>
            <a:r>
              <a:rPr lang="ru-RU" sz="80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Основания для внесения изменений в утвержденные ПЗ:</a:t>
            </a:r>
          </a:p>
          <a:p>
            <a:pPr marL="109728" indent="0" algn="just">
              <a:buFont typeface="Arial" panose="020B0604020202020204" pitchFamily="34" charset="0"/>
              <a:buNone/>
              <a:defRPr/>
            </a:pPr>
            <a:r>
              <a:rPr lang="ru-RU" sz="8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1)приведение ПЗ в соответствие утвержденным целям осуществления закупок</a:t>
            </a:r>
          </a:p>
          <a:p>
            <a:pPr marL="109728" indent="0" algn="just">
              <a:buFont typeface="Arial" panose="020B0604020202020204" pitchFamily="34" charset="0"/>
              <a:buNone/>
              <a:defRPr/>
            </a:pPr>
            <a:r>
              <a:rPr lang="ru-RU" sz="8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2) приведение ПЗ в соответствие Закону СО закону об областном бюджете</a:t>
            </a:r>
          </a:p>
          <a:p>
            <a:pPr marL="109728" indent="0" algn="just">
              <a:buFont typeface="Arial" panose="020B0604020202020204" pitchFamily="34" charset="0"/>
              <a:buNone/>
              <a:defRPr/>
            </a:pPr>
            <a:r>
              <a:rPr lang="ru-RU" sz="8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3) реализация ФЗ, решений, поручений, которые приняты после утверждения ПЗ и не приводят </a:t>
            </a:r>
            <a:r>
              <a:rPr lang="ru-RU" sz="8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8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изменению объема бюджетных ассигнований</a:t>
            </a:r>
          </a:p>
          <a:p>
            <a:pPr marL="109728" indent="0" algn="just">
              <a:buFont typeface="Arial" panose="020B0604020202020204" pitchFamily="34" charset="0"/>
              <a:buNone/>
              <a:defRPr/>
            </a:pPr>
            <a:r>
              <a:rPr lang="ru-RU" sz="8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4)реализация решения, принятого по итогам общественного обсуждения закупок</a:t>
            </a:r>
          </a:p>
          <a:p>
            <a:pPr marL="109728" indent="0" algn="just">
              <a:buFont typeface="Arial" panose="020B0604020202020204" pitchFamily="34" charset="0"/>
              <a:buNone/>
              <a:defRPr/>
            </a:pPr>
            <a:r>
              <a:rPr lang="ru-RU" sz="8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5) использование экономии, полученной при осуществлении закупок</a:t>
            </a:r>
          </a:p>
          <a:p>
            <a:pPr marL="109728" indent="0" algn="just">
              <a:buFont typeface="Arial" panose="020B0604020202020204" pitchFamily="34" charset="0"/>
              <a:buNone/>
              <a:defRPr/>
            </a:pPr>
            <a:r>
              <a:rPr lang="ru-RU" sz="8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6) выдача предписания органами контроля, в </a:t>
            </a:r>
            <a:r>
              <a:rPr lang="ru-RU" sz="8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8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об аннулировании процедуры определения поставщика</a:t>
            </a:r>
          </a:p>
          <a:p>
            <a:pPr marL="109728" indent="0" algn="just">
              <a:buNone/>
              <a:defRPr/>
            </a:pPr>
            <a:r>
              <a:rPr lang="ru-RU" sz="8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7)принятие решения об изменении планируемого года и (или) об изменении сроков (периодичности) и (или) объема </a:t>
            </a:r>
            <a:r>
              <a:rPr lang="ru-RU" sz="8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фин.обеспечения</a:t>
            </a:r>
            <a:endParaRPr lang="ru-RU" sz="8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  <a:defRPr/>
            </a:pPr>
            <a:r>
              <a:rPr lang="ru-RU" sz="8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8) отмена заказчиком закупки, предусмотренной  ПЗ</a:t>
            </a:r>
          </a:p>
          <a:p>
            <a:pPr marL="109728" indent="0" algn="just">
              <a:buNone/>
              <a:defRPr/>
            </a:pPr>
            <a:r>
              <a:rPr lang="ru-RU" sz="8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9) возникновение обстоятельств, предвидеть которые на дату утверждения ПЗ было невозможно</a:t>
            </a:r>
          </a:p>
          <a:p>
            <a:pPr marL="109728" indent="0">
              <a:buFont typeface="Arial" panose="020B0604020202020204" pitchFamily="34" charset="0"/>
              <a:buNone/>
              <a:defRPr/>
            </a:pPr>
            <a:endParaRPr lang="ru-RU" sz="8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u-RU" sz="9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9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6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65760" indent="-256032">
              <a:buFont typeface="Wingdings 3"/>
              <a:buChar char=""/>
              <a:defRPr/>
            </a:pPr>
            <a:endParaRPr lang="ru-RU" dirty="0" smtClean="0">
              <a:solidFill>
                <a:prstClr val="black"/>
              </a:solidFill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dirty="0" smtClean="0">
                <a:solidFill>
                  <a:prstClr val="black"/>
                </a:solidFill>
              </a:rPr>
              <a:t>	</a:t>
            </a:r>
          </a:p>
          <a:p>
            <a:pPr marL="365760" indent="-256032">
              <a:buFont typeface="Wingdings 3"/>
              <a:buNone/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362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041152"/>
              </p:ext>
            </p:extLst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8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1"/>
          <p:cNvSpPr txBox="1">
            <a:spLocks/>
          </p:cNvSpPr>
          <p:nvPr/>
        </p:nvSpPr>
        <p:spPr bwMode="auto">
          <a:xfrm>
            <a:off x="457200" y="1055936"/>
            <a:ext cx="822960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Lucida Sans Unicode"/>
            </a:endParaRPr>
          </a:p>
        </p:txBody>
      </p:sp>
      <p:sp>
        <p:nvSpPr>
          <p:cNvPr id="9" name="Содержимое 1"/>
          <p:cNvSpPr txBox="1">
            <a:spLocks/>
          </p:cNvSpPr>
          <p:nvPr/>
        </p:nvSpPr>
        <p:spPr>
          <a:xfrm>
            <a:off x="1596478" y="363667"/>
            <a:ext cx="7355160" cy="43204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2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ПЛАНЫ - ГРАФИКИ ЗАКУПОК (СТ.21) </a:t>
            </a:r>
          </a:p>
        </p:txBody>
      </p:sp>
      <p:sp>
        <p:nvSpPr>
          <p:cNvPr id="10" name="Содержимое 1"/>
          <p:cNvSpPr txBox="1">
            <a:spLocks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anose="020B0604020202020204" pitchFamily="34" charset="0"/>
              <a:buNone/>
              <a:defRPr/>
            </a:pPr>
            <a:endParaRPr lang="ru-RU" sz="8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u-RU" sz="9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9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6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65760" indent="-256032">
              <a:buFont typeface="Wingdings 3"/>
              <a:buChar char=""/>
              <a:defRPr/>
            </a:pPr>
            <a:endParaRPr lang="ru-RU" dirty="0" smtClean="0">
              <a:solidFill>
                <a:prstClr val="black"/>
              </a:solidFill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dirty="0" smtClean="0">
                <a:solidFill>
                  <a:prstClr val="black"/>
                </a:solidFill>
              </a:rPr>
              <a:t>	</a:t>
            </a:r>
          </a:p>
          <a:p>
            <a:pPr marL="365760" indent="-256032">
              <a:buFont typeface="Wingdings 3"/>
              <a:buNone/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2" name="Содержимое 1"/>
          <p:cNvSpPr txBox="1">
            <a:spLocks/>
          </p:cNvSpPr>
          <p:nvPr/>
        </p:nvSpPr>
        <p:spPr bwMode="auto">
          <a:xfrm>
            <a:off x="179512" y="980728"/>
            <a:ext cx="8772126" cy="5026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92075" marR="0" lvl="0" indent="17463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88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Планы графики содержат перечень закупок ТРУ на финансовый год и являются основанием для осуществления закупок.</a:t>
            </a:r>
            <a:r>
              <a:rPr kumimoji="0" lang="ru-RU" sz="8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Планы-графики</a:t>
            </a:r>
            <a:r>
              <a:rPr kumimoji="0" lang="ru-RU" sz="72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</a:t>
            </a: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одержат: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1) идентификационный код закупки-</a:t>
            </a:r>
            <a:r>
              <a:rPr kumimoji="0" lang="ru-RU" sz="72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ИКЗ</a:t>
            </a:r>
            <a:endParaRPr kumimoji="0" lang="ru-RU" sz="7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2) наименование и описание объекта закупки</a:t>
            </a:r>
            <a:endParaRPr kumimoji="0" lang="ru-RU" sz="7200" b="0" i="1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3) сроки (периодичность) осуществления планируемых закупок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4) НМЦК, цена контракта, заключаемого с единственным поставщиком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5) обоснование закупки;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6) размер аванса и этапы оплаты (при наличии )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7) дополнительные требования к участникам закупки (при наличии обоснования таких требований)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8) способ определения поставщика и обоснование выбора этого способа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9) дата начала закупки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10) информация о размере обеспечения заявки и обеспечения исполнения контракта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11) информация о применении критерия стоимости жизненного цикла товара или созданного в результате выполнения работы объекта (в случае применения указанного критерия) при определении поставщика (подрядчика, исполнителя)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12) информация о банковском сопровождении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613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553153"/>
              </p:ext>
            </p:extLst>
          </p:nvPr>
        </p:nvGraphicFramePr>
        <p:xfrm>
          <a:off x="457200" y="1516785"/>
          <a:ext cx="8229600" cy="4609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8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1"/>
          <p:cNvSpPr txBox="1">
            <a:spLocks/>
          </p:cNvSpPr>
          <p:nvPr/>
        </p:nvSpPr>
        <p:spPr bwMode="auto">
          <a:xfrm>
            <a:off x="457200" y="1628800"/>
            <a:ext cx="8229600" cy="410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Lucida Sans Unicode"/>
            </a:endParaRPr>
          </a:p>
        </p:txBody>
      </p:sp>
      <p:sp>
        <p:nvSpPr>
          <p:cNvPr id="9" name="Содержимое 1"/>
          <p:cNvSpPr txBox="1">
            <a:spLocks/>
          </p:cNvSpPr>
          <p:nvPr/>
        </p:nvSpPr>
        <p:spPr>
          <a:xfrm>
            <a:off x="1596478" y="363667"/>
            <a:ext cx="7355160" cy="43204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2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ПЛАНЫ - ГРАФИКИ ЗАКУПОК (СТ.21) </a:t>
            </a:r>
          </a:p>
        </p:txBody>
      </p:sp>
      <p:sp>
        <p:nvSpPr>
          <p:cNvPr id="10" name="Содержимое 1"/>
          <p:cNvSpPr txBox="1">
            <a:spLocks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anose="020B0604020202020204" pitchFamily="34" charset="0"/>
              <a:buNone/>
              <a:defRPr/>
            </a:pPr>
            <a:endParaRPr lang="ru-RU" sz="8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u-RU" sz="9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9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6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65760" indent="-256032">
              <a:buFont typeface="Wingdings 3"/>
              <a:buChar char=""/>
              <a:defRPr/>
            </a:pPr>
            <a:endParaRPr lang="ru-RU" dirty="0" smtClean="0">
              <a:solidFill>
                <a:prstClr val="black"/>
              </a:solidFill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dirty="0" smtClean="0">
                <a:solidFill>
                  <a:prstClr val="black"/>
                </a:solidFill>
              </a:rPr>
              <a:t>	</a:t>
            </a:r>
          </a:p>
          <a:p>
            <a:pPr marL="365760" indent="-256032">
              <a:buFont typeface="Wingdings 3"/>
              <a:buNone/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Содержимое 1"/>
          <p:cNvSpPr txBox="1">
            <a:spLocks/>
          </p:cNvSpPr>
          <p:nvPr/>
        </p:nvSpPr>
        <p:spPr bwMode="auto">
          <a:xfrm>
            <a:off x="287524" y="877524"/>
            <a:ext cx="8664114" cy="512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537" marR="0" lvl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r>
              <a:rPr kumimoji="0" lang="ru-RU" altLang="ru-RU" sz="220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ОДНОЙ СТРОКОЙ УКАЗЫВАЕТСЯ:</a:t>
            </a:r>
          </a:p>
          <a:p>
            <a:pPr marL="109537" marR="0" lvl="0" indent="0" algn="just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r>
              <a:rPr kumimoji="0" lang="ru-RU" alt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Информация о закупках , которые планируются осуществить по п.2 ч.2 ст.83, пп.4,5, 23, 26,33, 42,44 ч.1 ст.93</a:t>
            </a:r>
          </a:p>
          <a:p>
            <a:pPr marL="109537" marR="0" lvl="0" indent="0" algn="just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endParaRPr kumimoji="0" lang="ru-RU" altLang="ru-RU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09537" marR="0" lvl="0" indent="0" algn="just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r>
              <a:rPr kumimoji="0" lang="ru-RU" alt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Общая сумма НМЦК по </a:t>
            </a:r>
            <a:r>
              <a:rPr kumimoji="0" lang="ru-RU" alt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запросам котировок </a:t>
            </a:r>
            <a:r>
              <a:rPr kumimoji="0" lang="ru-RU" alt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 указанием суммы планируемых платежей в текущем финансовом году и последующие годы (в отношении контрактов, обеспечение оплаты которых планируется за пределами текущего финансового года)</a:t>
            </a:r>
          </a:p>
          <a:p>
            <a:pPr marL="109537" marR="0" lvl="0" indent="0" algn="just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endParaRPr kumimoji="0" lang="ru-RU" altLang="ru-RU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09537" marR="0" lvl="0" indent="0" algn="just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r>
              <a:rPr kumimoji="0" lang="ru-RU" alt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Общая сумма НМЦК, которые планируется </a:t>
            </a:r>
            <a:r>
              <a:rPr kumimoji="0" lang="ru-RU" alt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заключить с СМП/СОНКО в соответствии со ст.30</a:t>
            </a:r>
            <a:r>
              <a:rPr kumimoji="0" lang="ru-RU" alt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с указанием суммы планируемых платежей в текущем финансовом году и последующие годы (в отношении контрактов, обеспечение оплаты которых планируется за пределами текущего финансового года)</a:t>
            </a:r>
          </a:p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kumimoji="0" lang="ru-RU" altLang="ru-RU" sz="27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5936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475033"/>
              </p:ext>
            </p:extLst>
          </p:nvPr>
        </p:nvGraphicFramePr>
        <p:xfrm>
          <a:off x="457200" y="1516785"/>
          <a:ext cx="8229600" cy="2848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67636"/>
            <a:ext cx="9144000" cy="49036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1"/>
          <p:cNvSpPr txBox="1">
            <a:spLocks/>
          </p:cNvSpPr>
          <p:nvPr/>
        </p:nvSpPr>
        <p:spPr bwMode="auto">
          <a:xfrm>
            <a:off x="457200" y="1628800"/>
            <a:ext cx="8229600" cy="2736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Lucida Sans Unicode"/>
            </a:endParaRPr>
          </a:p>
        </p:txBody>
      </p:sp>
      <p:sp>
        <p:nvSpPr>
          <p:cNvPr id="9" name="Содержимое 1"/>
          <p:cNvSpPr txBox="1">
            <a:spLocks/>
          </p:cNvSpPr>
          <p:nvPr/>
        </p:nvSpPr>
        <p:spPr>
          <a:xfrm>
            <a:off x="1596478" y="363667"/>
            <a:ext cx="7355160" cy="43204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2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ПЛАН-ГРАФИК 5 ГРАФА</a:t>
            </a:r>
          </a:p>
        </p:txBody>
      </p:sp>
      <p:sp>
        <p:nvSpPr>
          <p:cNvPr id="10" name="Содержимое 1"/>
          <p:cNvSpPr txBox="1">
            <a:spLocks/>
          </p:cNvSpPr>
          <p:nvPr/>
        </p:nvSpPr>
        <p:spPr>
          <a:xfrm>
            <a:off x="457200" y="1481138"/>
            <a:ext cx="8494438" cy="5116214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anose="020B0604020202020204" pitchFamily="34" charset="0"/>
              <a:buNone/>
              <a:defRPr/>
            </a:pPr>
            <a:endParaRPr lang="ru-RU" sz="8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u-RU" sz="9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9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6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/>
            <a:r>
              <a:rPr lang="ru-RU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 начальная (максимальная) цена контракта или цена контракта, заключаемого с единственным поставщиком (подрядчиком, исполнителем) указывается </a:t>
            </a:r>
            <a:r>
              <a:rPr lang="ru-RU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рублях</a:t>
            </a:r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случае, если невозможно определить количество товара, объем работ или услуг, в данной графе также указывается цена единицы товара, работы или услуги.</a:t>
            </a:r>
          </a:p>
          <a:p>
            <a:pPr marL="365760" indent="-256032">
              <a:buFont typeface="Wingdings 3"/>
              <a:buChar char=""/>
              <a:defRPr/>
            </a:pPr>
            <a:endParaRPr lang="ru-RU" dirty="0" smtClean="0">
              <a:solidFill>
                <a:prstClr val="black"/>
              </a:solidFill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dirty="0" smtClean="0">
                <a:solidFill>
                  <a:prstClr val="black"/>
                </a:solidFill>
              </a:rPr>
              <a:t>	</a:t>
            </a:r>
          </a:p>
          <a:p>
            <a:pPr marL="365760" indent="-256032">
              <a:buFont typeface="Wingdings 3"/>
              <a:buNone/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587523"/>
              </p:ext>
            </p:extLst>
          </p:nvPr>
        </p:nvGraphicFramePr>
        <p:xfrm>
          <a:off x="542038" y="890385"/>
          <a:ext cx="8324762" cy="2926080"/>
        </p:xfrm>
        <a:graphic>
          <a:graphicData uri="http://schemas.openxmlformats.org/drawingml/2006/table">
            <a:tbl>
              <a:tblPr/>
              <a:tblGrid>
                <a:gridCol w="3525906"/>
                <a:gridCol w="4798856"/>
              </a:tblGrid>
              <a:tr h="257713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Было (до 31.12.2017 г.)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Стало (с 01.01.2018 г.)</a:t>
                      </a:r>
                      <a:r>
                        <a:rPr lang="ru-RU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8496"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начальную (максимальную) цену контракта или цену контракта, заключаемого с единственным поставщиком (подрядчиком, исполнителем), которые определены заказчиком в соответствии со 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ст. 22 Федерального закона от 05.04.2013 г. N 44-ФЗ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начальную (максимальную) цену контракта или цену контракта, заключаемого с единственным поставщиком (подрядчиком, исполнителем), которые определены заказчиком в соответствии со 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ст. 22 Федерального закона от 05.04.2013 г. N 44-ФЗ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указанием включенных в объект закупки количества и единиц измерения товаров, работ, услуг (при наличии).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609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1795137"/>
              </p:ext>
            </p:extLst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8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1"/>
          <p:cNvSpPr txBox="1">
            <a:spLocks/>
          </p:cNvSpPr>
          <p:nvPr/>
        </p:nvSpPr>
        <p:spPr bwMode="auto">
          <a:xfrm>
            <a:off x="457200" y="1055936"/>
            <a:ext cx="822960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Lucida Sans Unicode"/>
            </a:endParaRPr>
          </a:p>
        </p:txBody>
      </p:sp>
      <p:sp>
        <p:nvSpPr>
          <p:cNvPr id="9" name="Содержимое 1"/>
          <p:cNvSpPr txBox="1">
            <a:spLocks/>
          </p:cNvSpPr>
          <p:nvPr/>
        </p:nvSpPr>
        <p:spPr>
          <a:xfrm>
            <a:off x="1596478" y="363667"/>
            <a:ext cx="7355160" cy="43204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Сроки формирования и утверждения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ПЛАНА ГРАФИКА</a:t>
            </a:r>
            <a:endParaRPr lang="ru-RU" altLang="ru-RU" sz="22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одержимое 1"/>
          <p:cNvSpPr txBox="1">
            <a:spLocks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anose="020B0604020202020204" pitchFamily="34" charset="0"/>
              <a:buNone/>
              <a:defRPr/>
            </a:pPr>
            <a:endParaRPr lang="ru-RU" sz="8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u-RU" sz="9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9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6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65760" indent="-256032">
              <a:buFont typeface="Wingdings 3"/>
              <a:buChar char=""/>
              <a:defRPr/>
            </a:pPr>
            <a:endParaRPr lang="ru-RU" dirty="0" smtClean="0">
              <a:solidFill>
                <a:prstClr val="black"/>
              </a:solidFill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dirty="0" smtClean="0">
                <a:solidFill>
                  <a:prstClr val="black"/>
                </a:solidFill>
              </a:rPr>
              <a:t>	</a:t>
            </a:r>
          </a:p>
          <a:p>
            <a:pPr marL="365760" indent="-256032">
              <a:buFont typeface="Wingdings 3"/>
              <a:buNone/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11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9061460"/>
              </p:ext>
            </p:extLst>
          </p:nvPr>
        </p:nvGraphicFramePr>
        <p:xfrm>
          <a:off x="287521" y="908721"/>
          <a:ext cx="8664116" cy="294436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332058"/>
                <a:gridCol w="4332058"/>
              </a:tblGrid>
              <a:tr h="37598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Государственные заказчики,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действующие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от имени Свердловской области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917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течение 10 рабочих дней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после получения ими объема прав в денежном выражении на принятие и (или) исполнение обязательств в соответствии с бюджетным законодательством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2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формируют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сроки, установленные главными распорядителями средств бюджета Свердловской области, но не позднее получения соответствующим государственным заказчиком  объема прав в денежном выражении на принятие и (или) исполнение обязательств в соответствии с бюджетным законодательством Российской Федерации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утверждают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сформированные планы-графики закупок после их уточнения (при необходимости) и доведения до соответствующего государственного заказчика объема прав в денежном выражении на принятие и (или) исполнение обязательств в соответствии с бюджетным законодательством Российской Федерации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9343040"/>
              </p:ext>
            </p:extLst>
          </p:nvPr>
        </p:nvGraphicFramePr>
        <p:xfrm>
          <a:off x="323528" y="3140968"/>
          <a:ext cx="8664114" cy="2751741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332057"/>
                <a:gridCol w="4332057"/>
              </a:tblGrid>
              <a:tr h="66197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216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БУ СО,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 исключением закупок, осуществляемых 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соответствии с </a:t>
                      </a:r>
                      <a:r>
                        <a:rPr lang="ru-RU" sz="1400" b="1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ч.ч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 2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 6 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ст.15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Закона о контрактной системе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</a:tr>
              <a:tr h="21602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течение 10 рабочих дней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после утверждения планов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ФХД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</a:tr>
              <a:tr h="12822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формируют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сроки, установленные органами, осуществляющими функции и полномочия их учредителя, но не позднее утверждения планов финансово-хозяйственной деятельности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утверждают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сформированные планы-графики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после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их уточнения (при необходимости) и утверждения планов финансово-хозяйственной деятельности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995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064804"/>
              </p:ext>
            </p:extLst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8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1"/>
          <p:cNvSpPr txBox="1">
            <a:spLocks/>
          </p:cNvSpPr>
          <p:nvPr/>
        </p:nvSpPr>
        <p:spPr bwMode="auto">
          <a:xfrm>
            <a:off x="457200" y="1055936"/>
            <a:ext cx="822960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Lucida Sans Unicode"/>
            </a:endParaRPr>
          </a:p>
        </p:txBody>
      </p:sp>
      <p:sp>
        <p:nvSpPr>
          <p:cNvPr id="9" name="Содержимое 1"/>
          <p:cNvSpPr txBox="1">
            <a:spLocks/>
          </p:cNvSpPr>
          <p:nvPr/>
        </p:nvSpPr>
        <p:spPr>
          <a:xfrm>
            <a:off x="1596478" y="363667"/>
            <a:ext cx="7355160" cy="43204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Сроки формирования и утверждения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ПЛАНА ГРАФИКА</a:t>
            </a:r>
            <a:endParaRPr lang="ru-RU" altLang="ru-RU" sz="22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одержимое 1"/>
          <p:cNvSpPr txBox="1">
            <a:spLocks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anose="020B0604020202020204" pitchFamily="34" charset="0"/>
              <a:buNone/>
              <a:defRPr/>
            </a:pPr>
            <a:endParaRPr lang="ru-RU" sz="8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u-RU" sz="9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9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6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65760" indent="-256032">
              <a:buFont typeface="Wingdings 3"/>
              <a:buChar char=""/>
              <a:defRPr/>
            </a:pPr>
            <a:endParaRPr lang="ru-RU" dirty="0" smtClean="0">
              <a:solidFill>
                <a:prstClr val="black"/>
              </a:solidFill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dirty="0" smtClean="0">
                <a:solidFill>
                  <a:prstClr val="black"/>
                </a:solidFill>
              </a:rPr>
              <a:t>	</a:t>
            </a:r>
          </a:p>
          <a:p>
            <a:pPr marL="365760" indent="-256032">
              <a:buFont typeface="Wingdings 3"/>
              <a:buNone/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13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4384370"/>
              </p:ext>
            </p:extLst>
          </p:nvPr>
        </p:nvGraphicFramePr>
        <p:xfrm>
          <a:off x="273352" y="1052734"/>
          <a:ext cx="8748972" cy="324036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374486"/>
                <a:gridCol w="4374486"/>
              </a:tblGrid>
              <a:tr h="60497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АУ СО, ГУП, имущество которых принадлежит на праве собственности Свердловской области, в случае, 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предусмотренном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ч. 4 ст. 15 Закона о контрактной системе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009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течение 10 рабочих дней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со дня заключения соглашений о предоставлении субсидий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о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существление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капитальных вложений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При этом в ПГ включаются только закупки, которые планируется осуществлять за счет </a:t>
                      </a:r>
                      <a:r>
                        <a:rPr lang="ru-RU" sz="1400" b="1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субсидий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529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Формируют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после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внесения проекта закона Свердловской области об областном бюджете на очередной финансовый год и плановый период на рассмотрение в Законодательное Собрание Свердловской области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Утверждают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после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их уточнения (при необходимости) и заключения соглашений о предоставлении субсидий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3870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027737"/>
              </p:ext>
            </p:extLst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8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1"/>
          <p:cNvSpPr txBox="1">
            <a:spLocks/>
          </p:cNvSpPr>
          <p:nvPr/>
        </p:nvSpPr>
        <p:spPr bwMode="auto">
          <a:xfrm>
            <a:off x="457200" y="1055936"/>
            <a:ext cx="822960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Lucida Sans Unicode"/>
            </a:endParaRPr>
          </a:p>
        </p:txBody>
      </p:sp>
      <p:sp>
        <p:nvSpPr>
          <p:cNvPr id="9" name="Содержимое 1"/>
          <p:cNvSpPr txBox="1">
            <a:spLocks/>
          </p:cNvSpPr>
          <p:nvPr/>
        </p:nvSpPr>
        <p:spPr>
          <a:xfrm>
            <a:off x="1596478" y="363667"/>
            <a:ext cx="7355160" cy="43204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Сроки формирования и утверждения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ПЛАНА ГРАФИКА</a:t>
            </a:r>
            <a:endParaRPr lang="ru-RU" altLang="ru-RU" sz="22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одержимое 1"/>
          <p:cNvSpPr txBox="1">
            <a:spLocks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anose="020B0604020202020204" pitchFamily="34" charset="0"/>
              <a:buNone/>
              <a:defRPr/>
            </a:pPr>
            <a:endParaRPr lang="ru-RU" sz="8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u-RU" sz="9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9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6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65760" indent="-256032">
              <a:buFont typeface="Wingdings 3"/>
              <a:buChar char=""/>
              <a:defRPr/>
            </a:pPr>
            <a:endParaRPr lang="ru-RU" dirty="0" smtClean="0">
              <a:solidFill>
                <a:prstClr val="black"/>
              </a:solidFill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dirty="0" smtClean="0">
                <a:solidFill>
                  <a:prstClr val="black"/>
                </a:solidFill>
              </a:rPr>
              <a:t>	</a:t>
            </a:r>
          </a:p>
          <a:p>
            <a:pPr marL="365760" indent="-256032">
              <a:buFont typeface="Wingdings 3"/>
              <a:buNone/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11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4499887"/>
              </p:ext>
            </p:extLst>
          </p:nvPr>
        </p:nvGraphicFramePr>
        <p:xfrm>
          <a:off x="395533" y="991665"/>
          <a:ext cx="8556104" cy="441655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278052"/>
                <a:gridCol w="4278052"/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БУ, АУ СО, ГУП, имущество которых принадлежит на праве собственности Свердловской области, осуществляющими закупки в рамках полномочий, 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переданных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им ОГВ СО, ОУ ТГВФ, в случаях, 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предусмотренных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ч. 6 ст. 15 Закона о контрактной системе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течение 10 рабочих дней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после получения соответствующим юридическим лицом объема прав в денежном выражении на принятие и (или) исполнение обязательств в соответствии с бюджетным законодательством Российской Федерации.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формируют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после внесения на рассмотрение в Законодательное Собрание Свердловской области проекта закона об областном бюджете на очередной финансовый год и плановый период, проекта закона Свердловской области о бюджете территориального фонда обязательного медицинского страхования Свердловской области на очередной финансовый год и плановый период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утверждают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после их уточнения (при необходимости) и заключения соглашений о передаче указанным юридическим лицам соответствующими органами государственной власти Свердловской области, органами управления территориальными государственными внебюджетными фондами, являющимися заказчиками Свердловской области, полномочий заказчика Свердловской области на заключение и исполнение государственных контрактов от лица указанных органов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99028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750900"/>
              </p:ext>
            </p:extLst>
          </p:nvPr>
        </p:nvGraphicFramePr>
        <p:xfrm>
          <a:off x="457200" y="1516785"/>
          <a:ext cx="8229600" cy="4609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8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1"/>
          <p:cNvSpPr txBox="1">
            <a:spLocks/>
          </p:cNvSpPr>
          <p:nvPr/>
        </p:nvSpPr>
        <p:spPr bwMode="auto">
          <a:xfrm>
            <a:off x="457200" y="1628800"/>
            <a:ext cx="8229600" cy="410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Lucida Sans Unicode"/>
            </a:endParaRPr>
          </a:p>
        </p:txBody>
      </p:sp>
      <p:sp>
        <p:nvSpPr>
          <p:cNvPr id="9" name="Содержимое 1"/>
          <p:cNvSpPr txBox="1">
            <a:spLocks/>
          </p:cNvSpPr>
          <p:nvPr/>
        </p:nvSpPr>
        <p:spPr>
          <a:xfrm>
            <a:off x="1596478" y="363667"/>
            <a:ext cx="7355160" cy="43204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Срок размещения ПЗ и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ПГ </a:t>
            </a:r>
            <a: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ЕИС</a:t>
            </a:r>
          </a:p>
        </p:txBody>
      </p:sp>
      <p:sp>
        <p:nvSpPr>
          <p:cNvPr id="10" name="Содержимое 1"/>
          <p:cNvSpPr txBox="1">
            <a:spLocks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anose="020B0604020202020204" pitchFamily="34" charset="0"/>
              <a:buNone/>
              <a:defRPr/>
            </a:pPr>
            <a:endParaRPr lang="ru-RU" sz="8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u-RU" sz="9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9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6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65760" indent="-256032">
              <a:buFont typeface="Wingdings 3"/>
              <a:buChar char=""/>
              <a:defRPr/>
            </a:pPr>
            <a:endParaRPr lang="ru-RU" dirty="0" smtClean="0">
              <a:solidFill>
                <a:prstClr val="black"/>
              </a:solidFill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dirty="0" smtClean="0">
                <a:solidFill>
                  <a:prstClr val="black"/>
                </a:solidFill>
              </a:rPr>
              <a:t>	</a:t>
            </a:r>
          </a:p>
          <a:p>
            <a:pPr marL="365760" indent="-256032">
              <a:buFont typeface="Wingdings 3"/>
              <a:buNone/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Содержимое 1"/>
          <p:cNvSpPr txBox="1">
            <a:spLocks/>
          </p:cNvSpPr>
          <p:nvPr/>
        </p:nvSpPr>
        <p:spPr bwMode="auto">
          <a:xfrm>
            <a:off x="457200" y="877524"/>
            <a:ext cx="8229600" cy="512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2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2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Сформированный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утвержденный ПЗ, ПГ</a:t>
            </a: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подлежат размещению в ЕИС </a:t>
            </a: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3-х дней </a:t>
            </a: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 утверждения или изменения ПЗ, ПГ</a:t>
            </a:r>
          </a:p>
        </p:txBody>
      </p:sp>
    </p:spTree>
    <p:extLst>
      <p:ext uri="{BB962C8B-B14F-4D97-AF65-F5344CB8AC3E}">
        <p14:creationId xmlns:p14="http://schemas.microsoft.com/office/powerpoint/2010/main" val="1180999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ЗАКУПОК</a:t>
            </a:r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4721528"/>
              </p:ext>
            </p:extLst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8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4510812"/>
              </p:ext>
            </p:extLst>
          </p:nvPr>
        </p:nvGraphicFramePr>
        <p:xfrm>
          <a:off x="0" y="1268760"/>
          <a:ext cx="903649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3623863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233707"/>
              </p:ext>
            </p:extLst>
          </p:nvPr>
        </p:nvGraphicFramePr>
        <p:xfrm>
          <a:off x="457200" y="1516785"/>
          <a:ext cx="8229600" cy="4609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8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1"/>
          <p:cNvSpPr txBox="1">
            <a:spLocks/>
          </p:cNvSpPr>
          <p:nvPr/>
        </p:nvSpPr>
        <p:spPr bwMode="auto">
          <a:xfrm>
            <a:off x="457200" y="1628800"/>
            <a:ext cx="8229600" cy="410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Lucida Sans Unicode"/>
            </a:endParaRPr>
          </a:p>
        </p:txBody>
      </p:sp>
      <p:sp>
        <p:nvSpPr>
          <p:cNvPr id="9" name="Содержимое 1"/>
          <p:cNvSpPr txBox="1">
            <a:spLocks/>
          </p:cNvSpPr>
          <p:nvPr/>
        </p:nvSpPr>
        <p:spPr>
          <a:xfrm>
            <a:off x="1596478" y="363667"/>
            <a:ext cx="7355160" cy="43204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за нарушения</a:t>
            </a:r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одержимое 1"/>
          <p:cNvSpPr txBox="1">
            <a:spLocks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anose="020B0604020202020204" pitchFamily="34" charset="0"/>
              <a:buNone/>
              <a:defRPr/>
            </a:pPr>
            <a:endParaRPr lang="ru-RU" sz="8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u-RU" sz="9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9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6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65760" indent="-256032">
              <a:buFont typeface="Wingdings 3"/>
              <a:buChar char=""/>
              <a:defRPr/>
            </a:pPr>
            <a:endParaRPr lang="ru-RU" dirty="0" smtClean="0">
              <a:solidFill>
                <a:prstClr val="black"/>
              </a:solidFill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dirty="0" smtClean="0">
                <a:solidFill>
                  <a:prstClr val="black"/>
                </a:solidFill>
              </a:rPr>
              <a:t>	</a:t>
            </a:r>
          </a:p>
          <a:p>
            <a:pPr marL="365760" indent="-256032">
              <a:buFont typeface="Wingdings 3"/>
              <a:buNone/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Содержимое 1"/>
          <p:cNvSpPr txBox="1">
            <a:spLocks/>
          </p:cNvSpPr>
          <p:nvPr/>
        </p:nvSpPr>
        <p:spPr bwMode="auto">
          <a:xfrm>
            <a:off x="457200" y="877524"/>
            <a:ext cx="8229600" cy="512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lvl="0" indent="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22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7.29.3. </a:t>
            </a:r>
            <a:r>
              <a:rPr lang="ru-RU" sz="22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КоАП  </a:t>
            </a:r>
            <a: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«Нарушение </a:t>
            </a:r>
            <a:r>
              <a:rPr lang="ru-RU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 Российской Федерации о контрактной системе в сфере закупок при планировании </a:t>
            </a:r>
            <a: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закупок»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ПЗ или ПГ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закупок объекта или объектов закупки,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соответствующих целям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осуществления закупок или установленным законодательством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иными нормативными правовыми актами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контрактной системе в сфере закупок требованиям к закупаемым заказчиком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 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(или)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нормативным затратам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либо включение в план-график закупок начальной (максимальной) цены контракта, в том числе заключаемого с единственным поставщиком (подрядчиком, исполнителем), в отношении которой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отсутствует или не соответствует требованиям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установленным законодательством Российской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endParaRPr lang="ru-RU" sz="2000" b="1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влечет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наложение административного штрафа на должностных лиц в размере от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20 000 до 50 000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рублей.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2000" b="1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0784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2575023"/>
              </p:ext>
            </p:extLst>
          </p:nvPr>
        </p:nvGraphicFramePr>
        <p:xfrm>
          <a:off x="457200" y="1516785"/>
          <a:ext cx="8229600" cy="4609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8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1"/>
          <p:cNvSpPr txBox="1">
            <a:spLocks/>
          </p:cNvSpPr>
          <p:nvPr/>
        </p:nvSpPr>
        <p:spPr bwMode="auto">
          <a:xfrm>
            <a:off x="457200" y="1628800"/>
            <a:ext cx="8229600" cy="410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Lucida Sans Unicode"/>
            </a:endParaRPr>
          </a:p>
        </p:txBody>
      </p:sp>
      <p:sp>
        <p:nvSpPr>
          <p:cNvPr id="9" name="Содержимое 1"/>
          <p:cNvSpPr txBox="1">
            <a:spLocks/>
          </p:cNvSpPr>
          <p:nvPr/>
        </p:nvSpPr>
        <p:spPr>
          <a:xfrm>
            <a:off x="1596478" y="363667"/>
            <a:ext cx="7355160" cy="43204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за нарушения</a:t>
            </a:r>
            <a:endParaRPr lang="ru-RU" sz="2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одержимое 1"/>
          <p:cNvSpPr txBox="1">
            <a:spLocks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anose="020B0604020202020204" pitchFamily="34" charset="0"/>
              <a:buNone/>
              <a:defRPr/>
            </a:pPr>
            <a:endParaRPr lang="ru-RU" sz="8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u-RU" sz="9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9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6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65760" indent="-256032">
              <a:buFont typeface="Wingdings 3"/>
              <a:buChar char=""/>
              <a:defRPr/>
            </a:pPr>
            <a:endParaRPr lang="ru-RU" dirty="0" smtClean="0">
              <a:solidFill>
                <a:prstClr val="black"/>
              </a:solidFill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dirty="0" smtClean="0">
                <a:solidFill>
                  <a:prstClr val="black"/>
                </a:solidFill>
              </a:rPr>
              <a:t>	</a:t>
            </a:r>
          </a:p>
          <a:p>
            <a:pPr marL="365760" indent="-256032">
              <a:buFont typeface="Wingdings 3"/>
              <a:buNone/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Содержимое 1"/>
          <p:cNvSpPr txBox="1">
            <a:spLocks/>
          </p:cNvSpPr>
          <p:nvPr/>
        </p:nvSpPr>
        <p:spPr bwMode="auto">
          <a:xfrm>
            <a:off x="457200" y="877524"/>
            <a:ext cx="8229600" cy="512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indent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2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Несоблюдение </a:t>
            </a:r>
            <a:r>
              <a:rPr lang="ru-RU" sz="2200" b="1" u="sng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порядка</a:t>
            </a:r>
            <a:r>
              <a:rPr lang="ru-RU" sz="2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или </a:t>
            </a:r>
            <a:r>
              <a:rPr lang="ru-RU" sz="2200" b="1" u="sng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формы</a:t>
            </a:r>
            <a:r>
              <a:rPr lang="ru-RU" sz="2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обоснования  НМЦК, обоснования объекта закупки (за исключением описания объекта закупки)</a:t>
            </a:r>
          </a:p>
          <a:p>
            <a:pPr indent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влечет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наложение административного штрафа на должностных лиц в размере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10 000 рублей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pPr indent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2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Нарушение </a:t>
            </a:r>
            <a:r>
              <a:rPr lang="ru-RU" sz="2200" b="1" u="sng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срока</a:t>
            </a:r>
            <a:r>
              <a:rPr lang="ru-RU" sz="2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утверждения ПЗ, ПГ (вносимых в эти планы изменений) или </a:t>
            </a:r>
            <a:r>
              <a:rPr lang="ru-RU" sz="2200" b="1" u="sng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срока размещения</a:t>
            </a:r>
            <a:r>
              <a:rPr lang="ru-RU" sz="2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ПЗ, ПГ (вносимых в эти планы изменений) в ЕИС</a:t>
            </a:r>
          </a:p>
          <a:p>
            <a:pPr indent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влечет 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наложение административного штрафа на должностных лиц в размере от 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5 000 до 30 000 рублей</a:t>
            </a:r>
            <a:r>
              <a:rPr lang="ru-RU" sz="2400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.</a:t>
            </a:r>
            <a:endParaRPr lang="ru-RU" sz="32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047930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370494"/>
              </p:ext>
            </p:extLst>
          </p:nvPr>
        </p:nvGraphicFramePr>
        <p:xfrm>
          <a:off x="457200" y="1516785"/>
          <a:ext cx="8229600" cy="4609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7100"/>
            <a:ext cx="9144000" cy="85090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1"/>
          <p:cNvSpPr txBox="1">
            <a:spLocks/>
          </p:cNvSpPr>
          <p:nvPr/>
        </p:nvSpPr>
        <p:spPr bwMode="auto">
          <a:xfrm>
            <a:off x="457200" y="1628800"/>
            <a:ext cx="8229600" cy="410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Lucida Sans Unicode"/>
            </a:endParaRPr>
          </a:p>
        </p:txBody>
      </p:sp>
      <p:sp>
        <p:nvSpPr>
          <p:cNvPr id="9" name="Содержимое 1"/>
          <p:cNvSpPr txBox="1">
            <a:spLocks/>
          </p:cNvSpPr>
          <p:nvPr/>
        </p:nvSpPr>
        <p:spPr>
          <a:xfrm>
            <a:off x="1596478" y="363667"/>
            <a:ext cx="7355160" cy="43204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за нарушения</a:t>
            </a:r>
            <a:endParaRPr lang="ru-RU" sz="2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одержимое 1"/>
          <p:cNvSpPr txBox="1">
            <a:spLocks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anose="020B0604020202020204" pitchFamily="34" charset="0"/>
              <a:buNone/>
              <a:defRPr/>
            </a:pPr>
            <a:endParaRPr lang="ru-RU" sz="8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u-RU" sz="9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9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6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65760" indent="-256032">
              <a:buFont typeface="Wingdings 3"/>
              <a:buChar char=""/>
              <a:defRPr/>
            </a:pPr>
            <a:endParaRPr lang="ru-RU" dirty="0" smtClean="0">
              <a:solidFill>
                <a:prstClr val="black"/>
              </a:solidFill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dirty="0" smtClean="0">
                <a:solidFill>
                  <a:prstClr val="black"/>
                </a:solidFill>
              </a:rPr>
              <a:t>	</a:t>
            </a:r>
          </a:p>
          <a:p>
            <a:pPr marL="365760" indent="-256032">
              <a:buFont typeface="Wingdings 3"/>
              <a:buNone/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Содержимое 1"/>
          <p:cNvSpPr txBox="1">
            <a:spLocks/>
          </p:cNvSpPr>
          <p:nvPr/>
        </p:nvSpPr>
        <p:spPr bwMode="auto">
          <a:xfrm>
            <a:off x="457200" y="795716"/>
            <a:ext cx="8229600" cy="5211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7.30. КоАП </a:t>
            </a:r>
            <a:r>
              <a:rPr lang="ru-RU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«Нарушение порядка осуществления закупок ТРУ, для обеспечения государственных и муниципальных нужд»</a:t>
            </a:r>
          </a:p>
          <a:p>
            <a:pPr indent="34290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1.5. Размещение в </a:t>
            </a: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ЕИС извещения </a:t>
            </a: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 осуществлении закупки или направление приглашения принять участие в определении поставщика (подрядчика, исполнителя) </a:t>
            </a:r>
            <a:r>
              <a:rPr lang="ru-RU" sz="1800" b="1" u="sng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ранее </a:t>
            </a:r>
            <a:r>
              <a:rPr lang="ru-RU" sz="1800" b="1" u="sng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10 календарных </a:t>
            </a:r>
            <a:r>
              <a:rPr lang="ru-RU" sz="1800" b="1" u="sng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дней </a:t>
            </a: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 </a:t>
            </a:r>
            <a:r>
              <a:rPr lang="ru-RU" sz="18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дня внесения изменений в план-график</a:t>
            </a:r>
            <a:r>
              <a:rPr lang="ru-RU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в отношении такой закупки </a:t>
            </a:r>
          </a:p>
          <a:p>
            <a:pPr indent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влечет 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наложение административного штрафа на должностных лиц в размере </a:t>
            </a: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30 000 рублей</a:t>
            </a:r>
            <a:endParaRPr lang="ru-RU" sz="2200" dirty="0">
              <a:ea typeface="Calibri"/>
              <a:cs typeface="Times New Roman"/>
            </a:endParaRP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1.6. Размещение 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ЕИС извещения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осуществлении закупки или направление приглашения принять участие в определении поставщика (подрядчика, исполнителя) в случае, если информация о такой закупке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включена в </a:t>
            </a: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план-график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363" indent="0">
              <a:buNone/>
            </a:pP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наложение административного штрафа на должностных лиц в размере тридцати тысяч рублей.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22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 3" pitchFamily="18" charset="2"/>
              <a:buNone/>
            </a:pPr>
            <a:endParaRPr lang="ru-RU" sz="2000" b="1" i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217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404664"/>
            <a:ext cx="7056784" cy="720080"/>
          </a:xfr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Департамент государственных закупок Свердловской области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8208912" cy="1968624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</a:p>
          <a:p>
            <a:r>
              <a:rPr lang="ru-RU" sz="4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</a:p>
          <a:p>
            <a:r>
              <a:rPr lang="ru-RU" sz="4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ВНИМАНИЕ!!!</a:t>
            </a:r>
          </a:p>
          <a:p>
            <a:endParaRPr lang="ru-RU" sz="4000" dirty="0"/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02" y="260648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13176"/>
            <a:ext cx="9144000" cy="184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859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ЗАКУПОК</a:t>
            </a:r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5424734"/>
              </p:ext>
            </p:extLst>
          </p:nvPr>
        </p:nvGraphicFramePr>
        <p:xfrm>
          <a:off x="457200" y="1844824"/>
          <a:ext cx="8229600" cy="4281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9320"/>
            <a:ext cx="9144000" cy="54868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1"/>
          <p:cNvSpPr txBox="1">
            <a:spLocks/>
          </p:cNvSpPr>
          <p:nvPr/>
        </p:nvSpPr>
        <p:spPr bwMode="auto">
          <a:xfrm>
            <a:off x="457200" y="1358970"/>
            <a:ext cx="8579296" cy="4806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537" indent="0">
              <a:buClr>
                <a:srgbClr val="2DA2BF"/>
              </a:buClr>
              <a:buNone/>
            </a:pPr>
            <a:r>
              <a:rPr lang="ru-RU" altLang="ru-RU" sz="19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altLang="ru-RU" sz="19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Правительства </a:t>
            </a:r>
            <a:r>
              <a:rPr lang="ru-RU" altLang="ru-RU" sz="19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РФ </a:t>
            </a:r>
            <a:r>
              <a:rPr kumimoji="0" lang="ru-RU" altLang="ru-RU" sz="19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от 21.11.2013 № 1043 </a:t>
            </a:r>
          </a:p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Font typeface="Wingdings 3" pitchFamily="18" charset="2"/>
              <a:buNone/>
              <a:tabLst/>
              <a:defRPr/>
            </a:pPr>
            <a:r>
              <a:rPr kumimoji="0" lang="ru-RU" altLang="ru-RU" sz="19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общие требования к плану закупок (форма +правила)</a:t>
            </a:r>
          </a:p>
          <a:p>
            <a:pPr marL="109537" lvl="0" indent="0">
              <a:buClr>
                <a:srgbClr val="2DA2BF"/>
              </a:buClr>
              <a:buNone/>
            </a:pPr>
            <a:r>
              <a:rPr lang="ru-RU" altLang="ru-RU" sz="19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</a:t>
            </a:r>
            <a:r>
              <a:rPr kumimoji="0" lang="ru-RU" altLang="ru-RU" sz="19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РФ от 05.06.2015  № 554 </a:t>
            </a:r>
          </a:p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Font typeface="Wingdings 3" pitchFamily="18" charset="2"/>
              <a:buNone/>
              <a:tabLst/>
              <a:defRPr/>
            </a:pPr>
            <a:r>
              <a:rPr kumimoji="0" lang="ru-RU" altLang="ru-RU" sz="19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общие требования к плану-графику (форма + правила)</a:t>
            </a:r>
          </a:p>
          <a:p>
            <a:pPr>
              <a:buClr>
                <a:srgbClr val="2DA2BF"/>
              </a:buClr>
              <a:buNone/>
            </a:pPr>
            <a:r>
              <a:rPr lang="ru-RU" altLang="ru-RU" sz="19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</a:t>
            </a:r>
            <a:r>
              <a:rPr lang="ru-RU" altLang="ru-RU" sz="19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РФ от 05.06.2015  № </a:t>
            </a:r>
            <a:r>
              <a:rPr lang="ru-RU" altLang="ru-RU" sz="19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555 </a:t>
            </a:r>
            <a:endParaRPr lang="ru-RU" altLang="ru-RU" sz="19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2075" marR="0" lvl="0" indent="17463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Font typeface="Wingdings 3" pitchFamily="18" charset="2"/>
              <a:buNone/>
              <a:tabLst/>
              <a:defRPr/>
            </a:pPr>
            <a:r>
              <a:rPr lang="ru-RU" altLang="ru-RU" sz="1900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правила обоснования закупок ТРУ, форма обоснования плана закупок, плана - графика</a:t>
            </a:r>
            <a:endParaRPr kumimoji="0" lang="ru-RU" altLang="ru-RU" sz="1900" b="0" i="1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09537" lvl="0" indent="0">
              <a:buClr>
                <a:srgbClr val="2DA2BF"/>
              </a:buClr>
              <a:buNone/>
            </a:pPr>
            <a:r>
              <a:rPr lang="ru-RU" altLang="ru-RU" sz="19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</a:t>
            </a:r>
            <a:r>
              <a:rPr kumimoji="0" lang="ru-RU" altLang="ru-RU" sz="19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РФ от 29.10.2015 № 1168</a:t>
            </a:r>
          </a:p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Font typeface="Wingdings 3" pitchFamily="18" charset="2"/>
              <a:buNone/>
              <a:tabLst/>
              <a:defRPr/>
            </a:pPr>
            <a:r>
              <a:rPr kumimoji="0" lang="ru-RU" altLang="ru-RU" sz="19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правила размещения в ЕИС </a:t>
            </a:r>
          </a:p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Font typeface="Wingdings 3" pitchFamily="18" charset="2"/>
              <a:buNone/>
              <a:tabLst/>
              <a:defRPr/>
            </a:pPr>
            <a:endParaRPr kumimoji="0" lang="ru-RU" altLang="ru-RU" sz="1900" b="0" i="1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92075" lv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Tx/>
              <a:buNone/>
            </a:pPr>
            <a:r>
              <a:rPr lang="ru-RU" altLang="ru-RU" sz="19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Свердловской области от 22.07.2015 № 661-ПП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Tx/>
              <a:buNone/>
            </a:pPr>
            <a:r>
              <a:rPr lang="ru-RU" altLang="ru-RU" sz="1900" i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порядок ведения плана закупок;</a:t>
            </a:r>
          </a:p>
          <a:p>
            <a:pPr marL="92075" lvl="0" indent="17463" eaLnBrk="1" fontAlgn="auto" hangingPunct="1"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Tx/>
              <a:buNone/>
            </a:pPr>
            <a:r>
              <a:rPr lang="ru-RU" altLang="ru-RU" sz="19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Свердловской области от 22.07.2015 № 660-ПП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Tx/>
              <a:buNone/>
            </a:pPr>
            <a:r>
              <a:rPr lang="ru-RU" altLang="ru-RU" sz="1900" i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порядок ведения плана-графика</a:t>
            </a:r>
          </a:p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Font typeface="Wingdings 3" pitchFamily="18" charset="2"/>
              <a:buNone/>
              <a:tabLst/>
              <a:defRPr/>
            </a:pPr>
            <a:endParaRPr lang="ru-RU" altLang="ru-RU" sz="19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Font typeface="Wingdings 3" pitchFamily="18" charset="2"/>
              <a:buNone/>
              <a:tabLst/>
              <a:defRPr/>
            </a:pPr>
            <a:endParaRPr kumimoji="0" lang="ru-RU" altLang="ru-RU" sz="2400" b="0" i="1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Font typeface="Wingdings 3" pitchFamily="18" charset="2"/>
              <a:buNone/>
              <a:tabLst/>
              <a:defRPr/>
            </a:pPr>
            <a:endParaRPr kumimoji="0" lang="ru-RU" altLang="ru-RU" sz="2400" b="0" i="1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2DA2BF"/>
              </a:buClr>
              <a:buSzPct val="68000"/>
              <a:buFont typeface="Wingdings 3" pitchFamily="18" charset="2"/>
              <a:buNone/>
              <a:tabLst/>
              <a:defRPr/>
            </a:pPr>
            <a:endParaRPr kumimoji="0" lang="ru-RU" altLang="ru-RU" sz="2400" b="0" i="1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66628" y="989638"/>
            <a:ext cx="4109628" cy="369332"/>
          </a:xfrm>
          <a:prstGeom prst="rect">
            <a:avLst/>
          </a:prstGeom>
          <a:solidFill>
            <a:schemeClr val="bg1"/>
          </a:solidFill>
          <a:ln cap="rnd"/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НПА по планированию</a:t>
            </a: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206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ЗАКУПОК</a:t>
            </a:r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3721354"/>
              </p:ext>
            </p:extLst>
          </p:nvPr>
        </p:nvGraphicFramePr>
        <p:xfrm>
          <a:off x="457200" y="1988840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8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1"/>
          <p:cNvSpPr txBox="1">
            <a:spLocks/>
          </p:cNvSpPr>
          <p:nvPr/>
        </p:nvSpPr>
        <p:spPr bwMode="auto">
          <a:xfrm>
            <a:off x="971600" y="877525"/>
            <a:ext cx="7488832" cy="607259"/>
          </a:xfrm>
          <a:prstGeom prst="rect">
            <a:avLst/>
          </a:prstGeom>
          <a:solidFill>
            <a:schemeClr val="bg1"/>
          </a:solidFill>
          <a:ln cap="rnd"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buClr>
                <a:srgbClr val="2DA2BF"/>
              </a:buClr>
              <a:buNone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Нормирование в сфере закупок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(ст.19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b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altLang="ru-RU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</a:endParaRPr>
          </a:p>
        </p:txBody>
      </p:sp>
      <p:sp>
        <p:nvSpPr>
          <p:cNvPr id="9" name="Содержимое 1"/>
          <p:cNvSpPr txBox="1">
            <a:spLocks/>
          </p:cNvSpPr>
          <p:nvPr/>
        </p:nvSpPr>
        <p:spPr>
          <a:xfrm>
            <a:off x="441145" y="1111052"/>
            <a:ext cx="8399276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altLang="ru-RU" sz="2000" dirty="0" smtClean="0"/>
          </a:p>
          <a:p>
            <a:pPr>
              <a:buFont typeface="Wingdings 3" pitchFamily="18" charset="2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0" name="Содержимое 1"/>
          <p:cNvSpPr txBox="1">
            <a:spLocks/>
          </p:cNvSpPr>
          <p:nvPr/>
        </p:nvSpPr>
        <p:spPr>
          <a:xfrm>
            <a:off x="457200" y="1556792"/>
            <a:ext cx="8229600" cy="445030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pitchFamily="18" charset="2"/>
              <a:buNone/>
              <a:defRPr/>
            </a:pP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НПА по нормированию </a:t>
            </a:r>
          </a:p>
          <a:p>
            <a:pPr marL="565150" indent="-457200" algn="just">
              <a:buFont typeface="Wingdings 3" pitchFamily="18" charset="2"/>
              <a:buAutoNum type="arabicPeriod"/>
            </a:pPr>
            <a:r>
              <a:rPr lang="ru-RU" altLang="ru-RU" sz="8000" dirty="0">
                <a:latin typeface="Times New Roman" pitchFamily="18" charset="0"/>
                <a:cs typeface="Times New Roman" pitchFamily="18" charset="0"/>
              </a:rPr>
              <a:t>Общие требования к порядку разработки и принятия актов о нормировании (ППРФ № 476 от 18.05.2015)</a:t>
            </a:r>
          </a:p>
          <a:p>
            <a:pPr marL="565150" indent="-457200" algn="just">
              <a:buFont typeface="Wingdings 3" pitchFamily="18" charset="2"/>
              <a:buAutoNum type="arabicPeriod"/>
            </a:pPr>
            <a:r>
              <a:rPr lang="ru-RU" altLang="ru-RU" sz="8000" dirty="0">
                <a:latin typeface="Times New Roman" pitchFamily="18" charset="0"/>
                <a:cs typeface="Times New Roman" pitchFamily="18" charset="0"/>
              </a:rPr>
              <a:t>Общие правила определения требований к отдельным ТРУ (в том числе предельные цены) и нормативных затрат (ППРФ № 926 от 02.09.2015, ППРФ </a:t>
            </a:r>
            <a:r>
              <a:rPr lang="ru-RU" altLang="ru-RU" sz="8000" dirty="0" smtClean="0">
                <a:latin typeface="Times New Roman" pitchFamily="18" charset="0"/>
                <a:cs typeface="Times New Roman" pitchFamily="18" charset="0"/>
              </a:rPr>
              <a:t>№ 1047 </a:t>
            </a:r>
            <a:r>
              <a:rPr lang="ru-RU" altLang="ru-RU" sz="8000" dirty="0">
                <a:latin typeface="Times New Roman" pitchFamily="18" charset="0"/>
                <a:cs typeface="Times New Roman" pitchFamily="18" charset="0"/>
              </a:rPr>
              <a:t>от 13.10.2014</a:t>
            </a:r>
            <a:r>
              <a:rPr lang="ru-RU" altLang="ru-RU" sz="8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sz="8000" dirty="0">
              <a:latin typeface="Times New Roman" pitchFamily="18" charset="0"/>
              <a:cs typeface="Times New Roman" pitchFamily="18" charset="0"/>
            </a:endParaRPr>
          </a:p>
          <a:p>
            <a:pPr marL="565150" indent="-457200" algn="just">
              <a:buFont typeface="Wingdings 3" pitchFamily="18" charset="2"/>
              <a:buAutoNum type="arabicPeriod"/>
            </a:pPr>
            <a:r>
              <a:rPr lang="ru-RU" altLang="ru-RU" sz="8000" dirty="0" smtClean="0">
                <a:latin typeface="Times New Roman" pitchFamily="18" charset="0"/>
                <a:cs typeface="Times New Roman" pitchFamily="18" charset="0"/>
              </a:rPr>
              <a:t>Правила определения требований к отдельным видам ТРУ (предельных цен)–</a:t>
            </a:r>
            <a:r>
              <a:rPr lang="ru-RU" altLang="ru-RU" sz="8000" b="1" u="sng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altLang="ru-RU" sz="8000" b="1" u="sng" dirty="0" smtClean="0">
                <a:latin typeface="Times New Roman" pitchFamily="18" charset="0"/>
                <a:cs typeface="Times New Roman" pitchFamily="18" charset="0"/>
              </a:rPr>
              <a:t>бязательные перечни </a:t>
            </a:r>
            <a:r>
              <a:rPr lang="ru-RU" altLang="ru-RU" sz="8000" dirty="0" smtClean="0">
                <a:latin typeface="Times New Roman" pitchFamily="18" charset="0"/>
                <a:cs typeface="Times New Roman" pitchFamily="18" charset="0"/>
              </a:rPr>
              <a:t>ППСО № 333-ПП от 13.05.2016 (</a:t>
            </a:r>
            <a:r>
              <a:rPr lang="ru-RU" altLang="ru-RU" sz="8000" i="1" dirty="0">
                <a:latin typeface="Times New Roman" pitchFamily="18" charset="0"/>
                <a:cs typeface="Times New Roman" pitchFamily="18" charset="0"/>
              </a:rPr>
              <a:t>в ред. Постановления Правительства Свердловской </a:t>
            </a:r>
            <a:r>
              <a:rPr lang="ru-RU" altLang="ru-RU" sz="8000" i="1" dirty="0" smtClean="0">
                <a:latin typeface="Times New Roman" pitchFamily="18" charset="0"/>
                <a:cs typeface="Times New Roman" pitchFamily="18" charset="0"/>
              </a:rPr>
              <a:t>области от </a:t>
            </a:r>
            <a:r>
              <a:rPr lang="ru-RU" altLang="ru-RU" sz="8000" i="1" dirty="0">
                <a:latin typeface="Times New Roman" pitchFamily="18" charset="0"/>
                <a:cs typeface="Times New Roman" pitchFamily="18" charset="0"/>
              </a:rPr>
              <a:t>19.09.2017 </a:t>
            </a:r>
            <a:r>
              <a:rPr lang="ru-RU" altLang="ru-RU" sz="8000" i="1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altLang="ru-RU" sz="8000" i="1" dirty="0">
                <a:latin typeface="Times New Roman" pitchFamily="18" charset="0"/>
                <a:cs typeface="Times New Roman" pitchFamily="18" charset="0"/>
              </a:rPr>
              <a:t>712-ПП</a:t>
            </a:r>
            <a:r>
              <a:rPr lang="ru-RU" altLang="ru-RU" sz="8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65150" indent="-457200" algn="just">
              <a:buFont typeface="Wingdings 3" pitchFamily="18" charset="2"/>
              <a:buAutoNum type="arabicPeriod"/>
            </a:pPr>
            <a:r>
              <a:rPr lang="ru-RU" altLang="ru-RU" sz="8000" dirty="0" smtClean="0">
                <a:latin typeface="Times New Roman" pitchFamily="18" charset="0"/>
                <a:cs typeface="Times New Roman" pitchFamily="18" charset="0"/>
              </a:rPr>
              <a:t>Правила определения нормативных затрат  - </a:t>
            </a:r>
            <a:r>
              <a:rPr lang="ru-RU" altLang="ru-RU" sz="8000" b="1" u="sng" dirty="0" smtClean="0">
                <a:latin typeface="Times New Roman" pitchFamily="18" charset="0"/>
                <a:cs typeface="Times New Roman" pitchFamily="18" charset="0"/>
              </a:rPr>
              <a:t>нормативы обеспечения</a:t>
            </a:r>
            <a:r>
              <a:rPr lang="ru-RU" altLang="ru-RU" sz="8000" dirty="0" smtClean="0">
                <a:latin typeface="Times New Roman" pitchFamily="18" charset="0"/>
                <a:cs typeface="Times New Roman" pitchFamily="18" charset="0"/>
              </a:rPr>
              <a:t>  ППСО </a:t>
            </a:r>
            <a:r>
              <a:rPr lang="ru-RU" altLang="ru-RU" sz="8000" dirty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altLang="ru-RU" sz="8000" dirty="0" smtClean="0">
                <a:latin typeface="Times New Roman" pitchFamily="18" charset="0"/>
                <a:cs typeface="Times New Roman" pitchFamily="18" charset="0"/>
              </a:rPr>
              <a:t>334-ПП </a:t>
            </a:r>
            <a:r>
              <a:rPr lang="ru-RU" altLang="ru-RU" sz="80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altLang="ru-RU" sz="8000" dirty="0" smtClean="0">
                <a:latin typeface="Times New Roman" pitchFamily="18" charset="0"/>
                <a:cs typeface="Times New Roman" pitchFamily="18" charset="0"/>
              </a:rPr>
              <a:t>13.05.2016 </a:t>
            </a:r>
            <a:r>
              <a:rPr lang="ru-RU" altLang="ru-RU" sz="8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8000" i="1" dirty="0">
                <a:latin typeface="Times New Roman" pitchFamily="18" charset="0"/>
                <a:cs typeface="Times New Roman" pitchFamily="18" charset="0"/>
              </a:rPr>
              <a:t>в ред. Постановления Правительства Свердловской области от 19.09.2017 № 712-ПП</a:t>
            </a:r>
            <a:r>
              <a:rPr lang="ru-RU" altLang="ru-RU" sz="8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65150" indent="-457200" algn="just">
              <a:buFont typeface="Wingdings 3" pitchFamily="18" charset="2"/>
              <a:buAutoNum type="arabicPeriod"/>
            </a:pPr>
            <a:r>
              <a:rPr lang="ru-RU" altLang="ru-RU" sz="8000" dirty="0" smtClean="0"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altLang="ru-RU" sz="8000" dirty="0">
                <a:latin typeface="Times New Roman" pitchFamily="18" charset="0"/>
                <a:cs typeface="Times New Roman" pitchFamily="18" charset="0"/>
              </a:rPr>
              <a:t>к отдельным ТРУ (в </a:t>
            </a:r>
            <a:r>
              <a:rPr lang="ru-RU" altLang="ru-RU" sz="8000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8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8000" dirty="0" smtClean="0">
                <a:latin typeface="Times New Roman" pitchFamily="18" charset="0"/>
                <a:cs typeface="Times New Roman" pitchFamily="18" charset="0"/>
              </a:rPr>
              <a:t>предельные </a:t>
            </a:r>
            <a:r>
              <a:rPr lang="ru-RU" altLang="ru-RU" sz="8000" dirty="0">
                <a:latin typeface="Times New Roman" pitchFamily="18" charset="0"/>
                <a:cs typeface="Times New Roman" pitchFamily="18" charset="0"/>
              </a:rPr>
              <a:t>цены) ВЕДОМСТВЕННЫЕ ПЕРЕЧНИ</a:t>
            </a:r>
          </a:p>
          <a:p>
            <a:pPr marL="0" indent="0">
              <a:buFont typeface="Wingdings 3" pitchFamily="18" charset="2"/>
              <a:buNone/>
              <a:defRPr/>
            </a:pP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  <a:defRPr/>
            </a:pP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  <a:defRPr/>
            </a:pPr>
            <a:endParaRPr lang="ru-RU" sz="7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366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ЗАКУПОК</a:t>
            </a:r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4865662"/>
              </p:ext>
            </p:extLst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8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1"/>
          <p:cNvSpPr txBox="1">
            <a:spLocks/>
          </p:cNvSpPr>
          <p:nvPr/>
        </p:nvSpPr>
        <p:spPr bwMode="auto">
          <a:xfrm>
            <a:off x="470279" y="1055936"/>
            <a:ext cx="822960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Lucida Sans Unicode"/>
            </a:endParaRPr>
          </a:p>
        </p:txBody>
      </p:sp>
      <p:sp>
        <p:nvSpPr>
          <p:cNvPr id="9" name="Содержимое 1"/>
          <p:cNvSpPr txBox="1">
            <a:spLocks/>
          </p:cNvSpPr>
          <p:nvPr/>
        </p:nvSpPr>
        <p:spPr>
          <a:xfrm>
            <a:off x="457200" y="980728"/>
            <a:ext cx="8399276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3" pitchFamily="18" charset="2"/>
              <a:buNone/>
            </a:pPr>
            <a:r>
              <a:rPr lang="ru-RU" alt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к ТРУ (в том числе установление предельных цен)  </a:t>
            </a:r>
          </a:p>
          <a:p>
            <a:pPr marL="0" indent="0" algn="just">
              <a:buFont typeface="Wingdings 3" pitchFamily="18" charset="2"/>
              <a:buNone/>
            </a:pPr>
            <a:r>
              <a:rPr lang="ru-RU" alt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Позволяют исключить закупки товаров с </a:t>
            </a:r>
            <a:r>
              <a:rPr lang="ru-RU" altLang="ru-RU" sz="22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избыточными характеристиками, предметов роскоши</a:t>
            </a:r>
          </a:p>
          <a:p>
            <a:pPr>
              <a:buFont typeface="Wingdings 3" pitchFamily="18" charset="2"/>
              <a:buNone/>
            </a:pPr>
            <a:endParaRPr lang="ru-RU" altLang="ru-RU" sz="22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 3" pitchFamily="18" charset="2"/>
              <a:buNone/>
            </a:pPr>
            <a:r>
              <a:rPr lang="ru-RU" altLang="ru-RU" sz="2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Избыточные свойства: </a:t>
            </a:r>
            <a:r>
              <a:rPr lang="ru-RU" alt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функциональные, технологические, экологические свойства, свойства надежности и безопасности, значения которых </a:t>
            </a:r>
            <a:r>
              <a:rPr lang="ru-RU" altLang="ru-RU" sz="22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 обусловлены их пригодностью для эксплуатации</a:t>
            </a:r>
            <a:r>
              <a:rPr lang="ru-RU" altLang="ru-RU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 потребления в целях оказания государственных (муниципальных) услуг</a:t>
            </a:r>
          </a:p>
          <a:p>
            <a:pPr>
              <a:buFont typeface="Wingdings 3" pitchFamily="18" charset="2"/>
              <a:buNone/>
            </a:pPr>
            <a:r>
              <a:rPr lang="ru-RU" alt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ru-RU" altLang="ru-RU" sz="20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826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ЗАКУПОК</a:t>
            </a:r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042153"/>
              </p:ext>
            </p:extLst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8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1"/>
          <p:cNvSpPr txBox="1">
            <a:spLocks/>
          </p:cNvSpPr>
          <p:nvPr/>
        </p:nvSpPr>
        <p:spPr bwMode="auto">
          <a:xfrm>
            <a:off x="470279" y="1055936"/>
            <a:ext cx="822960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Lucida Sans Unicode"/>
            </a:endParaRPr>
          </a:p>
        </p:txBody>
      </p:sp>
      <p:sp>
        <p:nvSpPr>
          <p:cNvPr id="9" name="Содержимое 1"/>
          <p:cNvSpPr txBox="1">
            <a:spLocks/>
          </p:cNvSpPr>
          <p:nvPr/>
        </p:nvSpPr>
        <p:spPr>
          <a:xfrm>
            <a:off x="457200" y="980728"/>
            <a:ext cx="8399276" cy="5256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itchFamily="18" charset="2"/>
              <a:buNone/>
            </a:pP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Планы закупок формируются  на срок принятия закона о бюджете соответствующего уровня </a:t>
            </a:r>
          </a:p>
          <a:p>
            <a:pPr marL="0" indent="0">
              <a:buFont typeface="Wingdings 3" pitchFamily="18" charset="2"/>
              <a:buNone/>
            </a:pPr>
            <a:r>
              <a:rPr lang="ru-RU" altLang="ru-RU" sz="2000" i="1" dirty="0" smtClean="0">
                <a:latin typeface="Times New Roman" pitchFamily="18" charset="0"/>
                <a:cs typeface="Times New Roman" pitchFamily="18" charset="0"/>
              </a:rPr>
              <a:t>бюджет Свердловской области принимается на 3 года</a:t>
            </a:r>
          </a:p>
          <a:p>
            <a:pPr>
              <a:buFont typeface="Wingdings 3" pitchFamily="18" charset="2"/>
              <a:buNone/>
            </a:pPr>
            <a:r>
              <a:rPr lang="ru-RU" alt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 закупок содержит:</a:t>
            </a:r>
          </a:p>
          <a:p>
            <a:pPr>
              <a:buFont typeface="Wingdings 3" pitchFamily="18" charset="2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1) идентификационный код закупки – ИКЗ </a:t>
            </a:r>
            <a:r>
              <a:rPr lang="ru-RU" altLang="ru-RU" sz="2000" i="1" dirty="0" smtClean="0">
                <a:latin typeface="Times New Roman" pitchFamily="18" charset="0"/>
                <a:cs typeface="Times New Roman" pitchFamily="18" charset="0"/>
              </a:rPr>
              <a:t>позволяет идентифицировать закупку от этапа планирования до исполнения контракта</a:t>
            </a:r>
          </a:p>
          <a:p>
            <a:pPr>
              <a:buFont typeface="Wingdings 3" pitchFamily="18" charset="2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2) цель закупки </a:t>
            </a:r>
            <a:r>
              <a:rPr lang="ru-RU" altLang="ru-RU" sz="2000" i="1" dirty="0" smtClean="0">
                <a:latin typeface="Times New Roman" pitchFamily="18" charset="0"/>
                <a:cs typeface="Times New Roman" pitchFamily="18" charset="0"/>
              </a:rPr>
              <a:t>указывается наименование мероприятия   ГП </a:t>
            </a:r>
          </a:p>
          <a:p>
            <a:pPr>
              <a:buFont typeface="Wingdings 3" pitchFamily="18" charset="2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3) наименование объектов, а также объем закупки- произвольное </a:t>
            </a:r>
          </a:p>
          <a:p>
            <a:pPr>
              <a:buFont typeface="Wingdings 3" pitchFamily="18" charset="2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4) планируемый год размещения извещения </a:t>
            </a:r>
          </a:p>
          <a:p>
            <a:pPr>
              <a:buFont typeface="Wingdings 3" pitchFamily="18" charset="2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5) объем финансового обеспечения закупки  </a:t>
            </a:r>
          </a:p>
          <a:p>
            <a:pPr>
              <a:buFont typeface="Wingdings 3" pitchFamily="18" charset="2"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) сроки (периодичность) осуществления закупок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– указываем как часто будут закупки </a:t>
            </a:r>
          </a:p>
          <a:p>
            <a:pPr>
              <a:buFont typeface="Wingdings 3" pitchFamily="18" charset="2"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) обоснование закупки; </a:t>
            </a:r>
          </a:p>
          <a:p>
            <a:pPr>
              <a:buFont typeface="Wingdings 3" pitchFamily="18" charset="2"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) информация о технической и (или) технологической сложности, инновационного, высокотехнологичного или специализированного характере закупки; </a:t>
            </a:r>
          </a:p>
          <a:p>
            <a:pPr>
              <a:buFont typeface="Wingdings 3" pitchFamily="18" charset="2"/>
              <a:buNone/>
            </a:pP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) информация об обязательном общественном обсуждении закупки (ст.20) если НМЦК 1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млрд.руб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. и более</a:t>
            </a:r>
          </a:p>
          <a:p>
            <a:pPr>
              <a:buFont typeface="Wingdings 3" pitchFamily="18" charset="2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2962347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ЗАКУПОК</a:t>
            </a:r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2473887"/>
              </p:ext>
            </p:extLst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8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1"/>
          <p:cNvSpPr txBox="1">
            <a:spLocks/>
          </p:cNvSpPr>
          <p:nvPr/>
        </p:nvSpPr>
        <p:spPr bwMode="auto">
          <a:xfrm>
            <a:off x="457200" y="1055936"/>
            <a:ext cx="822960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Lucida Sans Unicode"/>
            </a:endParaRPr>
          </a:p>
        </p:txBody>
      </p:sp>
      <p:sp>
        <p:nvSpPr>
          <p:cNvPr id="9" name="Содержимое 1"/>
          <p:cNvSpPr txBox="1">
            <a:spLocks/>
          </p:cNvSpPr>
          <p:nvPr/>
        </p:nvSpPr>
        <p:spPr>
          <a:xfrm>
            <a:off x="457200" y="980728"/>
            <a:ext cx="8399276" cy="52565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altLang="ru-RU" sz="2200" b="1" dirty="0" smtClean="0">
                <a:latin typeface="Times New Roman" pitchFamily="18" charset="0"/>
                <a:cs typeface="Times New Roman" pitchFamily="18" charset="0"/>
              </a:rPr>
              <a:t>План закупок разрабатывается </a:t>
            </a:r>
            <a:r>
              <a:rPr lang="ru-RU" altLang="ru-RU" sz="2200" b="1" dirty="0">
                <a:latin typeface="Times New Roman" pitchFamily="18" charset="0"/>
                <a:cs typeface="Times New Roman" pitchFamily="18" charset="0"/>
              </a:rPr>
              <a:t>путем изменения параметров очередного и первого планового периода утвержденного плана закупок и добавления к ним параметров второго года планового </a:t>
            </a:r>
            <a:r>
              <a:rPr lang="ru-RU" altLang="ru-RU" sz="2200" b="1" dirty="0" smtClean="0">
                <a:latin typeface="Times New Roman" pitchFamily="18" charset="0"/>
                <a:cs typeface="Times New Roman" pitchFamily="18" charset="0"/>
              </a:rPr>
              <a:t>периода</a:t>
            </a:r>
          </a:p>
          <a:p>
            <a:pPr marL="0" indent="0" algn="ctr">
              <a:buNone/>
            </a:pPr>
            <a:r>
              <a:rPr lang="ru-RU" alt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Состав  плана </a:t>
            </a:r>
            <a:r>
              <a:rPr lang="ru-RU" alt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закупок включается </a:t>
            </a:r>
            <a:r>
              <a:rPr lang="ru-RU" alt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информация :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информация о закупках, об осуществлении которых планируется разместить извещение либо направить приглашение принять участие в определении поставщика (подрядчика, исполнителя) в установленных Законом о контрактной системе случаях в очередном финансовом году и (или) плановом периоде;</a:t>
            </a:r>
          </a:p>
          <a:p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контракты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с которым планируются к заключению у единственного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поставщика в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течение планируемого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периода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одержит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приложения с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обоснованиями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закупки по основаниям  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п.7 ч.2 ст.83, пп.4,5,23,26,33,42,44 ч.1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ст.93</a:t>
            </a:r>
            <a:r>
              <a:rPr lang="ru-RU" alt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включаются одной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строкой отдельно по каждому пункту</a:t>
            </a:r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164351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083850"/>
              </p:ext>
            </p:extLst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8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одержимое 1"/>
          <p:cNvSpPr txBox="1">
            <a:spLocks/>
          </p:cNvSpPr>
          <p:nvPr/>
        </p:nvSpPr>
        <p:spPr>
          <a:xfrm>
            <a:off x="1596478" y="363667"/>
            <a:ext cx="7355160" cy="43204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2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ПЛАНЫ ЗАКУПОК  </a:t>
            </a:r>
          </a:p>
        </p:txBody>
      </p:sp>
      <p:sp>
        <p:nvSpPr>
          <p:cNvPr id="10" name="Содержимое 1"/>
          <p:cNvSpPr txBox="1">
            <a:spLocks/>
          </p:cNvSpPr>
          <p:nvPr/>
        </p:nvSpPr>
        <p:spPr>
          <a:xfrm>
            <a:off x="457200" y="877525"/>
            <a:ext cx="8229600" cy="512957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anose="020B0604020202020204" pitchFamily="34" charset="0"/>
              <a:buNone/>
              <a:defRPr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строке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 по коду бюджетной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классификации»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7-11 столбцах - указывается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09728" indent="0">
              <a:buFont typeface="Arial" panose="020B0604020202020204" pitchFamily="34" charset="0"/>
              <a:buNone/>
              <a:defRPr/>
            </a:pPr>
            <a:endParaRPr lang="ru-RU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u-RU" sz="9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9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6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65760" indent="-256032">
              <a:buFont typeface="Wingdings 3"/>
              <a:buChar char=""/>
              <a:defRPr/>
            </a:pPr>
            <a:endParaRPr lang="ru-RU" dirty="0" smtClean="0">
              <a:solidFill>
                <a:prstClr val="black"/>
              </a:solidFill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dirty="0" smtClean="0">
                <a:solidFill>
                  <a:prstClr val="black"/>
                </a:solidFill>
              </a:rPr>
              <a:t>	</a:t>
            </a:r>
          </a:p>
          <a:p>
            <a:pPr marL="365760" indent="-256032">
              <a:buFont typeface="Wingdings 3"/>
              <a:buNone/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938487"/>
              </p:ext>
            </p:extLst>
          </p:nvPr>
        </p:nvGraphicFramePr>
        <p:xfrm>
          <a:off x="457200" y="1484785"/>
          <a:ext cx="8075240" cy="4450080"/>
        </p:xfrm>
        <a:graphic>
          <a:graphicData uri="http://schemas.openxmlformats.org/drawingml/2006/table">
            <a:tbl>
              <a:tblPr/>
              <a:tblGrid>
                <a:gridCol w="3472361"/>
                <a:gridCol w="4602879"/>
              </a:tblGrid>
              <a:tr h="325516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Было (до 31.12.2017 г.)</a:t>
                      </a: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Стало (с 01.01.2018 г.)</a:t>
                      </a:r>
                      <a:r>
                        <a:rPr lang="ru-RU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34924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финансового обеспечения, предусмотренный для осуществления закупок в текущем финансовом году, плановом периоде и в последующие годы (в случае если закупки планируется осуществить по истечении планового периода).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итоговый объем </a:t>
                      </a: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финансового обеспечения, предусмотренный для осуществления закупок в текущем финансовом году, плановом периоде и в последующих годах (в случае если закупки планируется осуществить по истечении планового периода), </a:t>
                      </a:r>
                      <a:r>
                        <a:rPr lang="ru-RU" sz="2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детализированный на объем финансового обеспечения по каждому коду бюджетной классификации и на объем финансового обеспечения по каждому соглашению о предоставлении субсидии.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18510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849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478" y="274638"/>
            <a:ext cx="7090322" cy="418058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ЗАКУПОК</a:t>
            </a:r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837490"/>
              </p:ext>
            </p:extLst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984918" cy="72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272"/>
            <a:ext cx="9144000" cy="980728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87524" y="877525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1"/>
          <p:cNvSpPr txBox="1">
            <a:spLocks/>
          </p:cNvSpPr>
          <p:nvPr/>
        </p:nvSpPr>
        <p:spPr bwMode="auto">
          <a:xfrm>
            <a:off x="457200" y="1055936"/>
            <a:ext cx="822960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2DA2BF"/>
              </a:buClr>
              <a:buFont typeface="Wingdings 3" pitchFamily="18" charset="2"/>
              <a:buNone/>
            </a:pPr>
            <a:endParaRPr lang="ru-RU" altLang="ru-RU" sz="2400" i="1" dirty="0" smtClean="0">
              <a:solidFill>
                <a:sysClr val="windowText" lastClr="000000"/>
              </a:solidFill>
              <a:latin typeface="Lucida Sans Unicode"/>
            </a:endParaRPr>
          </a:p>
        </p:txBody>
      </p:sp>
      <p:sp>
        <p:nvSpPr>
          <p:cNvPr id="9" name="Содержимое 1"/>
          <p:cNvSpPr txBox="1">
            <a:spLocks/>
          </p:cNvSpPr>
          <p:nvPr/>
        </p:nvSpPr>
        <p:spPr>
          <a:xfrm>
            <a:off x="1043608" y="973165"/>
            <a:ext cx="7355160" cy="43204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3" pitchFamily="18" charset="2"/>
              <a:buNone/>
            </a:pPr>
            <a:r>
              <a:rPr lang="ru-RU" altLang="ru-RU" sz="2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Обоснование закупок (ч.1 ст.18)</a:t>
            </a:r>
            <a:endParaRPr lang="ru-RU" altLang="ru-RU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2000" dirty="0" smtClean="0">
              <a:solidFill>
                <a:prstClr val="black"/>
              </a:solidFill>
            </a:endParaRPr>
          </a:p>
        </p:txBody>
      </p:sp>
      <p:sp>
        <p:nvSpPr>
          <p:cNvPr id="10" name="Содержимое 1"/>
          <p:cNvSpPr txBox="1">
            <a:spLocks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indent="-256032">
              <a:buFont typeface="Wingdings 3"/>
              <a:buNone/>
              <a:defRPr/>
            </a:pP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Является отдельным документом,  приложением к плану закупок, плану-графику.</a:t>
            </a:r>
          </a:p>
          <a:p>
            <a:pPr marL="365760" indent="-256032">
              <a:buFont typeface="Wingdings 3" pitchFamily="18" charset="2"/>
              <a:buNone/>
              <a:defRPr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При формировании плана закупок обоснованию подлежит-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Объект закупки (по каждому объекту плана закупок)</a:t>
            </a:r>
          </a:p>
          <a:p>
            <a:pPr marL="365760" indent="-256032">
              <a:buFont typeface="Wingdings 3"/>
              <a:buNone/>
              <a:defRPr/>
            </a:pP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 3" pitchFamily="18" charset="2"/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ПП РФ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5 июня 2015 г. № 555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8000" dirty="0" smtClean="0"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altLang="ru-RU" sz="8000" dirty="0">
                <a:latin typeface="Times New Roman" pitchFamily="18" charset="0"/>
                <a:cs typeface="Times New Roman" pitchFamily="18" charset="0"/>
              </a:rPr>
              <a:t>установлении порядка обоснования закупок товаров, работ и услуг для обеспечения государственных и муниципальных нужд и форм такого </a:t>
            </a:r>
            <a:r>
              <a:rPr lang="ru-RU" altLang="ru-RU" sz="8000" dirty="0" smtClean="0">
                <a:latin typeface="Times New Roman" pitchFamily="18" charset="0"/>
                <a:cs typeface="Times New Roman" pitchFamily="18" charset="0"/>
              </a:rPr>
              <a:t>обоснования»</a:t>
            </a:r>
            <a:endParaRPr lang="ru-RU" altLang="ru-RU" sz="8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</a:pPr>
            <a:r>
              <a:rPr lang="ru-RU" altLang="ru-RU" sz="8000" i="1" dirty="0" smtClean="0">
                <a:latin typeface="Times New Roman" pitchFamily="18" charset="0"/>
                <a:cs typeface="Times New Roman" pitchFamily="18" charset="0"/>
              </a:rPr>
              <a:t>Устанавливает:</a:t>
            </a:r>
            <a:endParaRPr lang="ru-RU" altLang="ru-RU" sz="8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8000" b="1" dirty="0" smtClean="0">
                <a:latin typeface="Times New Roman" pitchFamily="18" charset="0"/>
                <a:cs typeface="Times New Roman" pitchFamily="18" charset="0"/>
              </a:rPr>
              <a:t>что обоснование является </a:t>
            </a:r>
            <a:r>
              <a:rPr lang="ru-RU" altLang="ru-RU" sz="8000" b="1" dirty="0">
                <a:latin typeface="Times New Roman" pitchFamily="18" charset="0"/>
                <a:cs typeface="Times New Roman" pitchFamily="18" charset="0"/>
              </a:rPr>
              <a:t>приложением </a:t>
            </a:r>
            <a:r>
              <a:rPr lang="ru-RU" altLang="ru-RU" sz="8000" dirty="0">
                <a:latin typeface="Times New Roman" pitchFamily="18" charset="0"/>
                <a:cs typeface="Times New Roman" pitchFamily="18" charset="0"/>
              </a:rPr>
              <a:t>к плану закупок и плану- </a:t>
            </a:r>
            <a:r>
              <a:rPr lang="ru-RU" altLang="ru-RU" sz="8000" dirty="0" smtClean="0">
                <a:latin typeface="Times New Roman" pitchFamily="18" charset="0"/>
                <a:cs typeface="Times New Roman" pitchFamily="18" charset="0"/>
              </a:rPr>
              <a:t>графику</a:t>
            </a:r>
            <a:endParaRPr lang="ru-RU" altLang="ru-RU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8000" dirty="0" smtClean="0">
                <a:latin typeface="Times New Roman" pitchFamily="18" charset="0"/>
                <a:cs typeface="Times New Roman" pitchFamily="18" charset="0"/>
              </a:rPr>
              <a:t>правила обоснования</a:t>
            </a:r>
            <a:endParaRPr lang="ru-RU" altLang="ru-RU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8000" dirty="0" smtClean="0"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lang="ru-RU" altLang="ru-RU" sz="8000" dirty="0">
                <a:latin typeface="Times New Roman" pitchFamily="18" charset="0"/>
                <a:cs typeface="Times New Roman" pitchFamily="18" charset="0"/>
              </a:rPr>
              <a:t>обоснования для плана </a:t>
            </a:r>
            <a:r>
              <a:rPr lang="ru-RU" altLang="ru-RU" sz="8000" dirty="0" smtClean="0">
                <a:latin typeface="Times New Roman" pitchFamily="18" charset="0"/>
                <a:cs typeface="Times New Roman" pitchFamily="18" charset="0"/>
              </a:rPr>
              <a:t>закупок</a:t>
            </a:r>
            <a:endParaRPr lang="ru-RU" altLang="ru-RU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8000" dirty="0" smtClean="0"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lang="ru-RU" altLang="ru-RU" sz="8000" dirty="0">
                <a:latin typeface="Times New Roman" pitchFamily="18" charset="0"/>
                <a:cs typeface="Times New Roman" pitchFamily="18" charset="0"/>
              </a:rPr>
              <a:t>обоснования для плана-графика</a:t>
            </a:r>
            <a:endParaRPr lang="ru-RU" sz="80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  <a:defRPr/>
            </a:pP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Font typeface="Wingdings 3"/>
              <a:buNone/>
              <a:defRPr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65760" indent="-256032">
              <a:buFont typeface="Wingdings 3"/>
              <a:buChar char=""/>
              <a:defRPr/>
            </a:pPr>
            <a:endParaRPr lang="ru-RU" dirty="0" smtClean="0"/>
          </a:p>
          <a:p>
            <a:pPr marL="365760" indent="-256032">
              <a:buFont typeface="Wingdings 3"/>
              <a:buNone/>
              <a:defRPr/>
            </a:pPr>
            <a:r>
              <a:rPr lang="ru-RU" dirty="0" smtClean="0"/>
              <a:t>	</a:t>
            </a:r>
          </a:p>
          <a:p>
            <a:pPr marL="365760" indent="-256032">
              <a:buFont typeface="Wingdings 3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82110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3027</TotalTime>
  <Words>2169</Words>
  <Application>Microsoft Office PowerPoint</Application>
  <PresentationFormat>Экран (4:3)</PresentationFormat>
  <Paragraphs>292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Департамент государственных закупок Свердловской области</vt:lpstr>
      <vt:lpstr>ПЛАНИРОВАНИЕ ЗАКУПОК</vt:lpstr>
      <vt:lpstr>ПЛАНИРОВАНИЕ ЗАКУПОК</vt:lpstr>
      <vt:lpstr>ПЛАНИРОВАНИЕ ЗАКУПОК</vt:lpstr>
      <vt:lpstr>ПЛАНИРОВАНИЕ ЗАКУПОК</vt:lpstr>
      <vt:lpstr>ПЛАНИРОВАНИЕ ЗАКУПОК</vt:lpstr>
      <vt:lpstr>ПЛАНИРОВАНИЕ ЗАКУПОК</vt:lpstr>
      <vt:lpstr>Презентация PowerPoint</vt:lpstr>
      <vt:lpstr>ПЛАНИРОВАНИЕ ЗАКУПОК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Департамент государственных закупок Свердловской области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Алексеева</dc:creator>
  <cp:lastModifiedBy>Алексеева</cp:lastModifiedBy>
  <cp:revision>192</cp:revision>
  <cp:lastPrinted>2018-02-14T11:12:44Z</cp:lastPrinted>
  <dcterms:created xsi:type="dcterms:W3CDTF">2017-11-08T08:42:50Z</dcterms:created>
  <dcterms:modified xsi:type="dcterms:W3CDTF">2018-02-15T04:18:29Z</dcterms:modified>
</cp:coreProperties>
</file>