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Части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5514975" cy="437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207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e.trofimov\Desktop\Семинар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94" y="548680"/>
            <a:ext cx="72009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74" y="2924944"/>
            <a:ext cx="7427913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7980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e.trofimov\Desktop\Семинар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8296225" cy="442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116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240324"/>
            <a:ext cx="853244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Функциональные характеристики (потребительские свойства) поставляемых товаров (используемых материалов).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34455"/>
              </p:ext>
            </p:extLst>
          </p:nvPr>
        </p:nvGraphicFramePr>
        <p:xfrm>
          <a:off x="0" y="1052736"/>
          <a:ext cx="9144000" cy="60646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7664"/>
                <a:gridCol w="1800200"/>
                <a:gridCol w="2160240"/>
                <a:gridCol w="1728192"/>
                <a:gridCol w="1907704"/>
              </a:tblGrid>
              <a:tr h="11974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товара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(значение) показателя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Ссылка на нормативный документ, на основании которого установлено требование к показателю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Инструкция участнику закупки по формированию предложения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</a:tr>
              <a:tr h="513196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Кирпич красный полнотелый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Условное обозначение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Кр-р-по 250х120х65 1 нф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п. 4.3.1 и таблицей 2 ГОСТ 530-2012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Неизменный показатель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</a:tr>
              <a:tr h="513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Марка по прочности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М100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п. 4.1.3 ГОСТ 530-2012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Указывается конкретное значение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</a:tr>
              <a:tr h="513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средней плотности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более 2,0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п. 4.1.5 ГОСТ 530-2012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Указывается конкретное значение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</a:tr>
              <a:tr h="513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Марка по морозостойкости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F100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п. 4.1.4 ГОСТ 530-2012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Указывается конкретное значение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3615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08630"/>
              </p:ext>
            </p:extLst>
          </p:nvPr>
        </p:nvGraphicFramePr>
        <p:xfrm>
          <a:off x="251520" y="404664"/>
          <a:ext cx="8640961" cy="35909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4176"/>
                <a:gridCol w="2808312"/>
                <a:gridCol w="1262034"/>
                <a:gridCol w="1546278"/>
                <a:gridCol w="1440161"/>
              </a:tblGrid>
              <a:tr h="813147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Рубероид подкладочный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Марка рубероида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РПП-300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10923-93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Неизменный показатель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</a:tr>
              <a:tr h="8131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Разрывная сила при растяжении, Н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216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10923-93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Указывается конкретное значение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</a:tr>
              <a:tr h="18973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испытании образца рубероида на брусе с закруглением радиусом (25,0 +/- 0,2) мм при температуре (278 +/- 1) К [(5 +/- 1) °С]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должно быть трещин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10923-93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Неизменный показатель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829041"/>
              </p:ext>
            </p:extLst>
          </p:nvPr>
        </p:nvGraphicFramePr>
        <p:xfrm>
          <a:off x="251520" y="4058420"/>
          <a:ext cx="8640961" cy="6842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128"/>
                <a:gridCol w="792088"/>
                <a:gridCol w="2448272"/>
                <a:gridCol w="2448272"/>
                <a:gridCol w="1800201"/>
              </a:tblGrid>
              <a:tr h="6842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Щебень</a:t>
                      </a: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Тип</a:t>
                      </a: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 плотных горных пород</a:t>
                      </a:r>
                    </a:p>
                  </a:txBody>
                  <a:tcPr marL="51391" marR="51391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ГОСТ 8267-93</a:t>
                      </a: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Соответствие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716483"/>
              </p:ext>
            </p:extLst>
          </p:nvPr>
        </p:nvGraphicFramePr>
        <p:xfrm>
          <a:off x="251520" y="4941168"/>
          <a:ext cx="8640960" cy="16086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5583"/>
                <a:gridCol w="1731523"/>
                <a:gridCol w="1872531"/>
                <a:gridCol w="1983562"/>
                <a:gridCol w="1557761"/>
              </a:tblGrid>
              <a:tr h="34213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Эмаль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Назначение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окраски металлических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и/или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деревянных поверхностей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ГОСТ ……</a:t>
                      </a: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Указывается конкретное значение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863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6766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Диапазонные показатели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716837"/>
              </p:ext>
            </p:extLst>
          </p:nvPr>
        </p:nvGraphicFramePr>
        <p:xfrm>
          <a:off x="251520" y="1412776"/>
          <a:ext cx="8640960" cy="630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5583"/>
                <a:gridCol w="849939"/>
                <a:gridCol w="3199094"/>
                <a:gridCol w="1538583"/>
                <a:gridCol w="1557761"/>
              </a:tblGrid>
              <a:tr h="342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шире от 100 до 120 г/м</a:t>
                      </a:r>
                      <a:r>
                        <a:rPr lang="ru-RU" sz="20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……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Диапазонное значение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282703"/>
              </p:ext>
            </p:extLst>
          </p:nvPr>
        </p:nvGraphicFramePr>
        <p:xfrm>
          <a:off x="251520" y="2420888"/>
          <a:ext cx="8640960" cy="6522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5583"/>
                <a:gridCol w="1816785"/>
                <a:gridCol w="2808312"/>
                <a:gridCol w="962520"/>
                <a:gridCol w="1557760"/>
              </a:tblGrid>
              <a:tr h="342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Температура применения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уже от - 5 до 60 °С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……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Диапазонное значение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349355"/>
              </p:ext>
            </p:extLst>
          </p:nvPr>
        </p:nvGraphicFramePr>
        <p:xfrm>
          <a:off x="251520" y="3429000"/>
          <a:ext cx="8640960" cy="792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5583"/>
                <a:gridCol w="1816785"/>
                <a:gridCol w="1787270"/>
                <a:gridCol w="1983562"/>
                <a:gridCol w="1557760"/>
              </a:tblGrid>
              <a:tr h="7920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Краска</a:t>
                      </a: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Температура применения</a:t>
                      </a: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5 - 60 °С</a:t>
                      </a: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ГОСТ ……</a:t>
                      </a: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Диапазонное значение</a:t>
                      </a:r>
                    </a:p>
                  </a:txBody>
                  <a:tcPr marL="51391" marR="51391" marT="0" marB="0" anchor="ctr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858953"/>
              </p:ext>
            </p:extLst>
          </p:nvPr>
        </p:nvGraphicFramePr>
        <p:xfrm>
          <a:off x="251520" y="4581128"/>
          <a:ext cx="8640960" cy="630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5583"/>
                <a:gridCol w="1731523"/>
                <a:gridCol w="1872531"/>
                <a:gridCol w="1983562"/>
                <a:gridCol w="1557761"/>
              </a:tblGrid>
              <a:tr h="342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Щебень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Фракция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св. 20 до 40 мм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……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Неизменный показатель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391" marR="5139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368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6766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841013"/>
              </p:ext>
            </p:extLst>
          </p:nvPr>
        </p:nvGraphicFramePr>
        <p:xfrm>
          <a:off x="251520" y="764704"/>
          <a:ext cx="8640960" cy="60302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9513"/>
                <a:gridCol w="7391447"/>
              </a:tblGrid>
              <a:tr h="345122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«/»</a:t>
                      </a: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символ «/» между двумя показателями, значениями показателей приравнивается к разделительному союзу «или» и означает, что участнику закупки необходимо указать одно из указанных значений данного показателя.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Исключения: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 использование знака между союзами «и/или»;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 использование знака в единицах измерения (например, «кгс/см2», «м2°С/Вт», «кг/м3»);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3) использование знака в размерах присоединения, использование знака в обозначении диаметра (условного прохода), марке битума и других случаях, предусмотренных НПБ, ГОСТ, СаНПиН, СНиП, СП, ПУЭ, ГН, ТУ, паспортом или сертификатом товара (материала).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исключениях, перечисленных выше, символ «/» служит для обозначения и конкретизации не подлежит, то есть показатели, значения показателей, единицы измерения и сам символ «/» остаются в неизменном виде.</a:t>
                      </a:r>
                    </a:p>
                  </a:txBody>
                  <a:tcPr marL="65254" marR="65254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535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6766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096679"/>
              </p:ext>
            </p:extLst>
          </p:nvPr>
        </p:nvGraphicFramePr>
        <p:xfrm>
          <a:off x="251520" y="1556792"/>
          <a:ext cx="8640960" cy="304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9513"/>
                <a:gridCol w="7391447"/>
              </a:tblGrid>
              <a:tr h="18722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«-» (тире)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 перечислении числовых требований через указанный символ необходимо предоставить одно конкретное значение показателя (включая крайние значения показателей).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Исключение: использование символа в диапазонных показателях.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Пример: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1) «длина 4-6 м.» - Участник закупки должен указать одно значение, например «4 м»;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2) «Расход краски в диапазоне 100-120 г/м</a:t>
                      </a:r>
                      <a:r>
                        <a:rPr lang="ru-RU" sz="200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 Участник закупки должен указать диапазон значений, например «110-120 г/м</a:t>
                      </a:r>
                      <a:r>
                        <a:rPr lang="ru-RU" sz="200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».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392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171</TotalTime>
  <Words>326</Words>
  <Application>Microsoft Office PowerPoint</Application>
  <PresentationFormat>Экран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Формирование Части I</vt:lpstr>
      <vt:lpstr>Презентация PowerPoint</vt:lpstr>
      <vt:lpstr>Презентация PowerPoint</vt:lpstr>
      <vt:lpstr>Презентация PowerPoint</vt:lpstr>
      <vt:lpstr>Презентация PowerPoint</vt:lpstr>
      <vt:lpstr>Диапазонные показатели</vt:lpstr>
      <vt:lpstr>Исключения</vt:lpstr>
      <vt:lpstr>Исключения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Части I</dc:title>
  <dc:creator>Трофимов Антон Евгеньевич</dc:creator>
  <cp:lastModifiedBy>Трофимов Антон Евгеньевич</cp:lastModifiedBy>
  <cp:revision>10</cp:revision>
  <dcterms:created xsi:type="dcterms:W3CDTF">2018-02-14T06:40:16Z</dcterms:created>
  <dcterms:modified xsi:type="dcterms:W3CDTF">2018-02-14T10:08:01Z</dcterms:modified>
</cp:coreProperties>
</file>