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  <p:sldMasterId id="2147483673" r:id="rId3"/>
    <p:sldMasterId id="2147483676" r:id="rId4"/>
    <p:sldMasterId id="2147483699" r:id="rId5"/>
    <p:sldMasterId id="2147483792" r:id="rId6"/>
  </p:sldMasterIdLst>
  <p:notesMasterIdLst>
    <p:notesMasterId r:id="rId35"/>
  </p:notesMasterIdLst>
  <p:sldIdLst>
    <p:sldId id="387" r:id="rId7"/>
    <p:sldId id="636" r:id="rId8"/>
    <p:sldId id="620" r:id="rId9"/>
    <p:sldId id="621" r:id="rId10"/>
    <p:sldId id="638" r:id="rId11"/>
    <p:sldId id="612" r:id="rId12"/>
    <p:sldId id="622" r:id="rId13"/>
    <p:sldId id="623" r:id="rId14"/>
    <p:sldId id="624" r:id="rId15"/>
    <p:sldId id="587" r:id="rId16"/>
    <p:sldId id="635" r:id="rId17"/>
    <p:sldId id="571" r:id="rId18"/>
    <p:sldId id="625" r:id="rId19"/>
    <p:sldId id="626" r:id="rId20"/>
    <p:sldId id="573" r:id="rId21"/>
    <p:sldId id="595" r:id="rId22"/>
    <p:sldId id="639" r:id="rId23"/>
    <p:sldId id="602" r:id="rId24"/>
    <p:sldId id="603" r:id="rId25"/>
    <p:sldId id="640" r:id="rId26"/>
    <p:sldId id="578" r:id="rId27"/>
    <p:sldId id="579" r:id="rId28"/>
    <p:sldId id="605" r:id="rId29"/>
    <p:sldId id="637" r:id="rId30"/>
    <p:sldId id="574" r:id="rId31"/>
    <p:sldId id="598" r:id="rId32"/>
    <p:sldId id="627" r:id="rId33"/>
    <p:sldId id="562" r:id="rId3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E536C30-CEA3-4E58-99EC-B0FD55C2F79B}">
          <p14:sldIdLst>
            <p14:sldId id="387"/>
            <p14:sldId id="636"/>
            <p14:sldId id="620"/>
            <p14:sldId id="621"/>
            <p14:sldId id="638"/>
            <p14:sldId id="612"/>
            <p14:sldId id="622"/>
            <p14:sldId id="623"/>
            <p14:sldId id="624"/>
            <p14:sldId id="587"/>
            <p14:sldId id="635"/>
            <p14:sldId id="571"/>
            <p14:sldId id="625"/>
            <p14:sldId id="626"/>
            <p14:sldId id="573"/>
            <p14:sldId id="595"/>
            <p14:sldId id="639"/>
            <p14:sldId id="602"/>
            <p14:sldId id="603"/>
            <p14:sldId id="640"/>
            <p14:sldId id="578"/>
            <p14:sldId id="579"/>
            <p14:sldId id="605"/>
            <p14:sldId id="637"/>
            <p14:sldId id="574"/>
            <p14:sldId id="598"/>
            <p14:sldId id="627"/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36"/>
    <a:srgbClr val="0291A0"/>
    <a:srgbClr val="FF0000"/>
    <a:srgbClr val="FF7575"/>
    <a:srgbClr val="E4465A"/>
    <a:srgbClr val="BFBFBF"/>
    <a:srgbClr val="015A63"/>
    <a:srgbClr val="D85734"/>
    <a:srgbClr val="F1C900"/>
    <a:srgbClr val="90C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12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C4961-5358-4830-A607-67F04DE5BA90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6F9C-7F06-4332-A32D-C84D9C06A9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8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3848100"/>
            <a:ext cx="9144000" cy="1881188"/>
          </a:xfr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5729288"/>
            <a:ext cx="9144000" cy="738187"/>
          </a:xfr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7" name="Прямоугольник: скругленные верхние углы 16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8" name="Прямоугольник: скругленные верхние углы 27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9" name="Прямоугольник: скругленные верхние углы 28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48" name="Группа 47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33" name="Прямоугольник: скругленные верхние углы 32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Прямоугольник: скругленные верхние углы 33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Прямоугольник: скругленные верхние углы 34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Прямоугольник: скругленные верхние углы 35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Прямоугольник: скругленные верхние углы 36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Прямоугольник: скругленные верхние углы 37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Прямоугольник: скругленные верхние углы 38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Прямоугольник 41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291"/>
            <a:ext cx="12192000" cy="573473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rgbClr val="E4465A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7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8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9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0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1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2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15" name="Группа 14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16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3" name="Прямоугольник 22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4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4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425"/>
            <a:ext cx="12192000" cy="57340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296"/>
            <a:ext cx="12192000" cy="57340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8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291"/>
            <a:ext cx="12192000" cy="57340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05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296"/>
            <a:ext cx="12192000" cy="57340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96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719296"/>
            <a:ext cx="12192000" cy="573405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b="0" dirty="0">
                <a:solidFill>
                  <a:schemeClr val="accent1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b="0" dirty="0">
              <a:solidFill>
                <a:schemeClr val="accent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8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32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45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2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06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2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 t="372" r="12689" b="7004"/>
          <a:stretch/>
        </p:blipFill>
        <p:spPr>
          <a:xfrm>
            <a:off x="-10277" y="716756"/>
            <a:ext cx="12202277" cy="5776913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bg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2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740"/>
            <a:ext cx="12192000" cy="57782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1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1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" b="5260"/>
          <a:stretch/>
        </p:blipFill>
        <p:spPr>
          <a:xfrm>
            <a:off x="0" y="700216"/>
            <a:ext cx="12192000" cy="583393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3848100"/>
            <a:ext cx="9144000" cy="1881188"/>
          </a:xfrm>
          <a:prstGeom prst="rect">
            <a:avLst/>
          </a:prstGeom>
          <a:noFill/>
        </p:spPr>
        <p:txBody>
          <a:bodyPr anchor="b"/>
          <a:lstStyle>
            <a:lvl1pPr marL="0" algn="ctr" defTabSz="914400" rtl="0" eaLnBrk="1" latinLnBrk="0" hangingPunct="1">
              <a:defRPr lang="ru-RU" sz="2800" b="1" kern="1200" cap="all" dirty="0">
                <a:solidFill>
                  <a:schemeClr val="accent2"/>
                </a:solidFill>
                <a:latin typeface="Segoe UI" panose="020B0502040204020203" pitchFamily="34" charset="0"/>
                <a:ea typeface="Arial Unicode MS" pitchFamily="34" charset="-128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729288"/>
            <a:ext cx="9144000" cy="7381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 defTabSz="914400" rtl="0" eaLnBrk="1" latinLnBrk="0" hangingPunct="1">
              <a:buNone/>
              <a:defRPr lang="ru-RU" sz="1800" b="1" kern="1200" cap="all" baseline="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0275" y="740565"/>
            <a:ext cx="4137658" cy="3642745"/>
            <a:chOff x="-10275" y="740565"/>
            <a:chExt cx="4137658" cy="3642745"/>
          </a:xfrm>
        </p:grpSpPr>
        <p:sp>
          <p:nvSpPr>
            <p:cNvPr id="12" name="Прямоугольник: скругленные верхние углы 11"/>
            <p:cNvSpPr/>
            <p:nvPr/>
          </p:nvSpPr>
          <p:spPr>
            <a:xfrm rot="5400000">
              <a:off x="-873801" y="1604101"/>
              <a:ext cx="3642737" cy="1915682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3" name="Прямоугольник: скругленные верхние углы 12"/>
            <p:cNvSpPr/>
            <p:nvPr/>
          </p:nvSpPr>
          <p:spPr>
            <a:xfrm rot="5400000">
              <a:off x="-538206" y="1268506"/>
              <a:ext cx="3348541" cy="2292676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Прямоугольник: скругленные верхние углы 13"/>
            <p:cNvSpPr/>
            <p:nvPr/>
          </p:nvSpPr>
          <p:spPr>
            <a:xfrm rot="5400000">
              <a:off x="-209667" y="939966"/>
              <a:ext cx="3058957" cy="2660171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Прямоугольник: скругленные верхние углы 14"/>
            <p:cNvSpPr/>
            <p:nvPr/>
          </p:nvSpPr>
          <p:spPr>
            <a:xfrm rot="5400000">
              <a:off x="126607" y="603693"/>
              <a:ext cx="2745422" cy="3019180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 userDrawn="1"/>
          </p:nvSpPr>
          <p:spPr>
            <a:xfrm rot="10800000">
              <a:off x="-10275" y="740570"/>
              <a:ext cx="3769945" cy="2158227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 userDrawn="1"/>
          </p:nvSpPr>
          <p:spPr>
            <a:xfrm rot="10800000">
              <a:off x="-10275" y="740565"/>
              <a:ext cx="3402456" cy="2449233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 userDrawn="1"/>
          </p:nvSpPr>
          <p:spPr>
            <a:xfrm rot="10800000">
              <a:off x="-10274" y="740569"/>
              <a:ext cx="4137657" cy="1852728"/>
            </a:xfrm>
            <a:prstGeom prst="round2SameRect">
              <a:avLst>
                <a:gd name="adj1" fmla="val 4187"/>
                <a:gd name="adj2" fmla="val 0"/>
              </a:avLst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434301"/>
            <a:ext cx="2561830" cy="1105139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9588614" y="4383309"/>
            <a:ext cx="2603386" cy="2084166"/>
            <a:chOff x="9588614" y="4383309"/>
            <a:chExt cx="2603386" cy="2084166"/>
          </a:xfrm>
        </p:grpSpPr>
        <p:sp>
          <p:nvSpPr>
            <p:cNvPr id="21" name="Прямоугольник: скругленные верхние углы 20"/>
            <p:cNvSpPr/>
            <p:nvPr/>
          </p:nvSpPr>
          <p:spPr>
            <a:xfrm rot="16200000">
              <a:off x="10959211" y="5234686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Прямоугольник: скругленные верхние углы 21"/>
            <p:cNvSpPr/>
            <p:nvPr/>
          </p:nvSpPr>
          <p:spPr>
            <a:xfrm rot="16200000">
              <a:off x="10917814" y="5193288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Прямоугольник: скругленные верхние углы 22"/>
            <p:cNvSpPr/>
            <p:nvPr/>
          </p:nvSpPr>
          <p:spPr>
            <a:xfrm rot="16200000">
              <a:off x="10878857" y="5154333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Прямоугольник: скругленные верхние углы 23"/>
            <p:cNvSpPr/>
            <p:nvPr/>
          </p:nvSpPr>
          <p:spPr>
            <a:xfrm rot="16200000">
              <a:off x="10856120" y="5131596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: скругленные верхние углы 24"/>
            <p:cNvSpPr/>
            <p:nvPr userDrawn="1"/>
          </p:nvSpPr>
          <p:spPr>
            <a:xfrm>
              <a:off x="9956327" y="5867825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: скругленные верхние углы 25"/>
            <p:cNvSpPr/>
            <p:nvPr userDrawn="1"/>
          </p:nvSpPr>
          <p:spPr>
            <a:xfrm>
              <a:off x="10323815" y="5576823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Прямоугольник: скругленные верхние углы 26"/>
            <p:cNvSpPr/>
            <p:nvPr userDrawn="1"/>
          </p:nvSpPr>
          <p:spPr>
            <a:xfrm>
              <a:off x="9588614" y="6173324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 userDrawn="1"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127383" y="6515475"/>
            <a:ext cx="3905965" cy="33454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altLang="ru-RU" sz="1400" dirty="0">
                <a:solidFill>
                  <a:srgbClr val="E4465A"/>
                </a:solidFill>
                <a:latin typeface="Segoe UI" panose="020B0502040204020203" pitchFamily="34" charset="0"/>
                <a:ea typeface="Roboto" panose="02000000000000000000" pitchFamily="2" charset="0"/>
              </a:rPr>
              <a:t>2017</a:t>
            </a:r>
            <a:endParaRPr lang="ru-RU" sz="1400" dirty="0">
              <a:solidFill>
                <a:srgbClr val="E4465A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06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2010" y="1216479"/>
            <a:ext cx="9144000" cy="4816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0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927021"/>
            <a:ext cx="10515600" cy="20900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40921" y="1232807"/>
            <a:ext cx="10506529" cy="2547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61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4644"/>
            <a:ext cx="10515600" cy="4808764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3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3800" b="1" dirty="0">
                  <a:solidFill>
                    <a:schemeClr val="accent1"/>
                  </a:solidFill>
                  <a:latin typeface="Segoe UI" panose="020B0502040204020203" pitchFamily="34" charset="0"/>
                </a:rPr>
                <a:t>8  800  77  55  800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chemeClr val="accent4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chemeClr val="accent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chemeClr val="accent3"/>
                </a:solidFill>
                <a:latin typeface="Segoe UI" panose="020B0502040204020203" pitchFamily="34" charset="0"/>
              </a:rPr>
              <a:t>info@rts-tender.ru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chemeClr val="accent3"/>
                </a:solidFill>
                <a:latin typeface="Segoe UI" panose="020B0502040204020203" pitchFamily="34" charset="0"/>
              </a:rPr>
              <a:t>support@rts-tender.ru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2554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16379" y="1224644"/>
            <a:ext cx="5478235" cy="4800600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Рисунок 2"/>
          <p:cNvSpPr>
            <a:spLocks noGrp="1"/>
          </p:cNvSpPr>
          <p:nvPr>
            <p:ph type="pic" idx="10"/>
          </p:nvPr>
        </p:nvSpPr>
        <p:spPr>
          <a:xfrm>
            <a:off x="6019800" y="1224644"/>
            <a:ext cx="5777593" cy="4800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90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6019801" y="1224644"/>
            <a:ext cx="5777592" cy="480060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5CEE-34A4-4662-B092-562F1FC220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6379" y="1224644"/>
            <a:ext cx="5478235" cy="4800600"/>
          </a:xfrm>
          <a:prstGeom prst="rect">
            <a:avLst/>
          </a:prstGeom>
        </p:spPr>
        <p:txBody>
          <a:bodyPr/>
          <a:lstStyle>
            <a:lvl1pPr>
              <a:buClr>
                <a:srgbClr val="0291A0"/>
              </a:buCl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8001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257300" indent="-34290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Clr>
                <a:schemeClr val="bg2">
                  <a:lumMod val="75000"/>
                </a:schemeClr>
              </a:buClr>
              <a:buFont typeface="Arial" panose="020B0500000000000000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54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55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305539"/>
            <a:chOff x="2955925" y="4199076"/>
            <a:chExt cx="6278563" cy="1305539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+7 (499) 653-9-900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2955925" y="5212227"/>
              <a:ext cx="6278563" cy="292388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sz="1950" dirty="0">
                  <a:solidFill>
                    <a:schemeClr val="accent4"/>
                  </a:solidFill>
                  <a:latin typeface="Segoe UI" panose="020B0502040204020203" pitchFamily="34" charset="0"/>
                </a:rPr>
                <a:t>ЗВОНОК ПО РОССИИ БЕСПЛАТНЫЙ</a:t>
              </a:r>
              <a:endParaRPr lang="ru-RU" altLang="ru-RU" sz="1950" u="sng" dirty="0">
                <a:solidFill>
                  <a:schemeClr val="accent4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support223@rts-tender.ru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info223@rts-tender.ru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1800" smtClean="0">
                <a:solidFill>
                  <a:srgbClr val="444444"/>
                </a:solidFill>
                <a:cs typeface="Segoe UI" panose="020B05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73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Адресный бл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9588614" y="4404560"/>
            <a:ext cx="2603386" cy="2084166"/>
            <a:chOff x="9588614" y="4404560"/>
            <a:chExt cx="2603386" cy="2084166"/>
          </a:xfrm>
        </p:grpSpPr>
        <p:sp>
          <p:nvSpPr>
            <p:cNvPr id="15" name="Прямоугольник: скругленные верхние углы 14"/>
            <p:cNvSpPr/>
            <p:nvPr/>
          </p:nvSpPr>
          <p:spPr>
            <a:xfrm rot="16200000">
              <a:off x="10959211" y="5255937"/>
              <a:ext cx="2084165" cy="381411"/>
            </a:xfrm>
            <a:prstGeom prst="round2SameRect">
              <a:avLst>
                <a:gd name="adj1" fmla="val 191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6" name="Прямоугольник: скругленные верхние углы 15"/>
            <p:cNvSpPr/>
            <p:nvPr/>
          </p:nvSpPr>
          <p:spPr>
            <a:xfrm rot="16200000">
              <a:off x="10917814" y="5214539"/>
              <a:ext cx="1789968" cy="758404"/>
            </a:xfrm>
            <a:prstGeom prst="round2SameRect">
              <a:avLst>
                <a:gd name="adj1" fmla="val 11723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7" name="Прямоугольник: скругленные верхние углы 16"/>
            <p:cNvSpPr/>
            <p:nvPr/>
          </p:nvSpPr>
          <p:spPr>
            <a:xfrm rot="16200000">
              <a:off x="10878857" y="5175584"/>
              <a:ext cx="1500383" cy="1125898"/>
            </a:xfrm>
            <a:prstGeom prst="round2SameRect">
              <a:avLst>
                <a:gd name="adj1" fmla="val 7571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8" name="Прямоугольник: скругленные верхние углы 17"/>
            <p:cNvSpPr/>
            <p:nvPr/>
          </p:nvSpPr>
          <p:spPr>
            <a:xfrm rot="16200000">
              <a:off x="10856120" y="5152847"/>
              <a:ext cx="1186847" cy="1484908"/>
            </a:xfrm>
            <a:prstGeom prst="round2SameRect">
              <a:avLst>
                <a:gd name="adj1" fmla="val 84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19" name="Прямоугольник: скругленные верхние углы 18"/>
            <p:cNvSpPr/>
            <p:nvPr userDrawn="1"/>
          </p:nvSpPr>
          <p:spPr>
            <a:xfrm>
              <a:off x="9956327" y="5889076"/>
              <a:ext cx="2235670" cy="599650"/>
            </a:xfrm>
            <a:prstGeom prst="round2SameRect">
              <a:avLst>
                <a:gd name="adj1" fmla="val 1371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0" name="Прямоугольник: скругленные верхние углы 19"/>
            <p:cNvSpPr/>
            <p:nvPr userDrawn="1"/>
          </p:nvSpPr>
          <p:spPr>
            <a:xfrm>
              <a:off x="10323815" y="5598074"/>
              <a:ext cx="1868182" cy="890651"/>
            </a:xfrm>
            <a:prstGeom prst="round2SameRect">
              <a:avLst>
                <a:gd name="adj1" fmla="val 917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21" name="Прямоугольник: скругленные верхние углы 20"/>
            <p:cNvSpPr/>
            <p:nvPr userDrawn="1"/>
          </p:nvSpPr>
          <p:spPr>
            <a:xfrm>
              <a:off x="9588614" y="6194575"/>
              <a:ext cx="2603384" cy="294150"/>
            </a:xfrm>
            <a:prstGeom prst="round2SameRect">
              <a:avLst>
                <a:gd name="adj1" fmla="val 36568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>
            <a:off x="2955925" y="4045986"/>
            <a:ext cx="6278563" cy="1058195"/>
            <a:chOff x="2955925" y="4199076"/>
            <a:chExt cx="6278563" cy="1058195"/>
          </a:xfrm>
        </p:grpSpPr>
        <p:sp>
          <p:nvSpPr>
            <p:cNvPr id="23" name="Прямоугольник 22"/>
            <p:cNvSpPr/>
            <p:nvPr userDrawn="1"/>
          </p:nvSpPr>
          <p:spPr>
            <a:xfrm>
              <a:off x="2955925" y="4199076"/>
              <a:ext cx="6278563" cy="410965"/>
            </a:xfrm>
            <a:prstGeom prst="rect">
              <a:avLst/>
            </a:prstGeom>
          </p:spPr>
          <p:txBody>
            <a:bodyPr lIns="0" tIns="0" rIns="0" bIns="0" anchor="ctr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en-US" altLang="ru-RU" sz="4200" dirty="0">
                  <a:solidFill>
                    <a:schemeClr val="accent3"/>
                  </a:solidFill>
                  <a:latin typeface="Segoe UI" panose="020B0502040204020203" pitchFamily="34" charset="0"/>
                </a:rPr>
                <a:t>www.rts-tender.ru</a:t>
              </a:r>
              <a:endParaRPr lang="ru-RU" altLang="ru-RU" sz="4200" u="sng" dirty="0">
                <a:solidFill>
                  <a:schemeClr val="accent3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2955925" y="4638081"/>
              <a:ext cx="6278563" cy="619190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sz="3800" b="1" dirty="0">
                  <a:solidFill>
                    <a:srgbClr val="E4465A"/>
                  </a:solidFill>
                  <a:latin typeface="Segoe UI" panose="020B0502040204020203" pitchFamily="34" charset="0"/>
                </a:rPr>
                <a:t>8 (812) 380-30-80 </a:t>
              </a:r>
              <a:endParaRPr lang="ru-RU" altLang="ru-RU" sz="3800" b="1" u="sng" dirty="0">
                <a:solidFill>
                  <a:schemeClr val="accent1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27" name="Прямоугольник 26"/>
          <p:cNvSpPr/>
          <p:nvPr userDrawn="1"/>
        </p:nvSpPr>
        <p:spPr>
          <a:xfrm>
            <a:off x="2955925" y="5889077"/>
            <a:ext cx="6278563" cy="52365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0291A0"/>
                </a:solidFill>
                <a:latin typeface="Segoe UI" panose="020B0502040204020203" pitchFamily="34" charset="0"/>
              </a:rPr>
              <a:t>spb@rts-tender.ru </a:t>
            </a: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0"/>
            <a:ext cx="1800225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5248524" y="2118070"/>
            <a:ext cx="1644152" cy="1640843"/>
            <a:chOff x="3322" y="1632"/>
            <a:chExt cx="497" cy="496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322" y="1632"/>
              <a:ext cx="49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3324" y="1634"/>
              <a:ext cx="495" cy="494"/>
            </a:xfrm>
            <a:custGeom>
              <a:avLst/>
              <a:gdLst>
                <a:gd name="T0" fmla="*/ 239 w 239"/>
                <a:gd name="T1" fmla="*/ 219 h 239"/>
                <a:gd name="T2" fmla="*/ 219 w 239"/>
                <a:gd name="T3" fmla="*/ 239 h 239"/>
                <a:gd name="T4" fmla="*/ 20 w 239"/>
                <a:gd name="T5" fmla="*/ 239 h 239"/>
                <a:gd name="T6" fmla="*/ 0 w 239"/>
                <a:gd name="T7" fmla="*/ 219 h 239"/>
                <a:gd name="T8" fmla="*/ 0 w 239"/>
                <a:gd name="T9" fmla="*/ 20 h 239"/>
                <a:gd name="T10" fmla="*/ 20 w 239"/>
                <a:gd name="T11" fmla="*/ 0 h 239"/>
                <a:gd name="T12" fmla="*/ 219 w 239"/>
                <a:gd name="T13" fmla="*/ 0 h 239"/>
                <a:gd name="T14" fmla="*/ 239 w 239"/>
                <a:gd name="T15" fmla="*/ 20 h 239"/>
                <a:gd name="T16" fmla="*/ 239 w 239"/>
                <a:gd name="T17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39">
                  <a:moveTo>
                    <a:pt x="239" y="219"/>
                  </a:moveTo>
                  <a:cubicBezTo>
                    <a:pt x="239" y="230"/>
                    <a:pt x="230" y="239"/>
                    <a:pt x="219" y="239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9" y="239"/>
                    <a:pt x="0" y="230"/>
                    <a:pt x="0" y="2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0" y="0"/>
                    <a:pt x="239" y="9"/>
                    <a:pt x="239" y="20"/>
                  </a:cubicBezTo>
                  <a:lnTo>
                    <a:pt x="239" y="21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auto">
            <a:xfrm>
              <a:off x="3432" y="1830"/>
              <a:ext cx="93" cy="116"/>
            </a:xfrm>
            <a:custGeom>
              <a:avLst/>
              <a:gdLst>
                <a:gd name="T0" fmla="*/ 0 w 45"/>
                <a:gd name="T1" fmla="*/ 0 h 56"/>
                <a:gd name="T2" fmla="*/ 24 w 45"/>
                <a:gd name="T3" fmla="*/ 0 h 56"/>
                <a:gd name="T4" fmla="*/ 45 w 45"/>
                <a:gd name="T5" fmla="*/ 18 h 56"/>
                <a:gd name="T6" fmla="*/ 24 w 45"/>
                <a:gd name="T7" fmla="*/ 37 h 56"/>
                <a:gd name="T8" fmla="*/ 16 w 45"/>
                <a:gd name="T9" fmla="*/ 37 h 56"/>
                <a:gd name="T10" fmla="*/ 16 w 45"/>
                <a:gd name="T11" fmla="*/ 56 h 56"/>
                <a:gd name="T12" fmla="*/ 0 w 45"/>
                <a:gd name="T13" fmla="*/ 56 h 56"/>
                <a:gd name="T14" fmla="*/ 0 w 45"/>
                <a:gd name="T15" fmla="*/ 0 h 56"/>
                <a:gd name="T16" fmla="*/ 16 w 45"/>
                <a:gd name="T17" fmla="*/ 25 h 56"/>
                <a:gd name="T18" fmla="*/ 21 w 45"/>
                <a:gd name="T19" fmla="*/ 25 h 56"/>
                <a:gd name="T20" fmla="*/ 28 w 45"/>
                <a:gd name="T21" fmla="*/ 18 h 56"/>
                <a:gd name="T22" fmla="*/ 21 w 45"/>
                <a:gd name="T23" fmla="*/ 12 h 56"/>
                <a:gd name="T24" fmla="*/ 16 w 45"/>
                <a:gd name="T25" fmla="*/ 12 h 56"/>
                <a:gd name="T26" fmla="*/ 16 w 45"/>
                <a:gd name="T2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6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5" y="11"/>
                    <a:pt x="45" y="18"/>
                  </a:cubicBezTo>
                  <a:cubicBezTo>
                    <a:pt x="45" y="26"/>
                    <a:pt x="40" y="37"/>
                    <a:pt x="24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  <a:lnTo>
                    <a:pt x="0" y="0"/>
                  </a:lnTo>
                  <a:close/>
                  <a:moveTo>
                    <a:pt x="16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8" y="25"/>
                    <a:pt x="28" y="21"/>
                    <a:pt x="28" y="18"/>
                  </a:cubicBezTo>
                  <a:cubicBezTo>
                    <a:pt x="28" y="16"/>
                    <a:pt x="27" y="12"/>
                    <a:pt x="21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3531" y="1830"/>
              <a:ext cx="83" cy="116"/>
            </a:xfrm>
            <a:custGeom>
              <a:avLst/>
              <a:gdLst>
                <a:gd name="T0" fmla="*/ 25 w 83"/>
                <a:gd name="T1" fmla="*/ 27 h 116"/>
                <a:gd name="T2" fmla="*/ 0 w 83"/>
                <a:gd name="T3" fmla="*/ 27 h 116"/>
                <a:gd name="T4" fmla="*/ 0 w 83"/>
                <a:gd name="T5" fmla="*/ 0 h 116"/>
                <a:gd name="T6" fmla="*/ 83 w 83"/>
                <a:gd name="T7" fmla="*/ 0 h 116"/>
                <a:gd name="T8" fmla="*/ 83 w 83"/>
                <a:gd name="T9" fmla="*/ 27 h 116"/>
                <a:gd name="T10" fmla="*/ 58 w 83"/>
                <a:gd name="T11" fmla="*/ 27 h 116"/>
                <a:gd name="T12" fmla="*/ 58 w 83"/>
                <a:gd name="T13" fmla="*/ 116 h 116"/>
                <a:gd name="T14" fmla="*/ 25 w 83"/>
                <a:gd name="T15" fmla="*/ 116 h 116"/>
                <a:gd name="T16" fmla="*/ 25 w 83"/>
                <a:gd name="T17" fmla="*/ 2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16">
                  <a:moveTo>
                    <a:pt x="25" y="27"/>
                  </a:moveTo>
                  <a:lnTo>
                    <a:pt x="0" y="27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27"/>
                  </a:lnTo>
                  <a:lnTo>
                    <a:pt x="58" y="27"/>
                  </a:lnTo>
                  <a:lnTo>
                    <a:pt x="58" y="116"/>
                  </a:lnTo>
                  <a:lnTo>
                    <a:pt x="25" y="116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620" y="1826"/>
              <a:ext cx="93" cy="124"/>
            </a:xfrm>
            <a:custGeom>
              <a:avLst/>
              <a:gdLst>
                <a:gd name="T0" fmla="*/ 45 w 45"/>
                <a:gd name="T1" fmla="*/ 56 h 60"/>
                <a:gd name="T2" fmla="*/ 29 w 45"/>
                <a:gd name="T3" fmla="*/ 60 h 60"/>
                <a:gd name="T4" fmla="*/ 0 w 45"/>
                <a:gd name="T5" fmla="*/ 30 h 60"/>
                <a:gd name="T6" fmla="*/ 29 w 45"/>
                <a:gd name="T7" fmla="*/ 0 h 60"/>
                <a:gd name="T8" fmla="*/ 45 w 45"/>
                <a:gd name="T9" fmla="*/ 4 h 60"/>
                <a:gd name="T10" fmla="*/ 45 w 45"/>
                <a:gd name="T11" fmla="*/ 21 h 60"/>
                <a:gd name="T12" fmla="*/ 31 w 45"/>
                <a:gd name="T13" fmla="*/ 14 h 60"/>
                <a:gd name="T14" fmla="*/ 17 w 45"/>
                <a:gd name="T15" fmla="*/ 30 h 60"/>
                <a:gd name="T16" fmla="*/ 31 w 45"/>
                <a:gd name="T17" fmla="*/ 46 h 60"/>
                <a:gd name="T18" fmla="*/ 45 w 45"/>
                <a:gd name="T19" fmla="*/ 39 h 60"/>
                <a:gd name="T20" fmla="*/ 45 w 45"/>
                <a:gd name="T2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0">
                  <a:moveTo>
                    <a:pt x="45" y="56"/>
                  </a:moveTo>
                  <a:cubicBezTo>
                    <a:pt x="40" y="59"/>
                    <a:pt x="34" y="60"/>
                    <a:pt x="29" y="60"/>
                  </a:cubicBezTo>
                  <a:cubicBezTo>
                    <a:pt x="13" y="60"/>
                    <a:pt x="0" y="48"/>
                    <a:pt x="0" y="30"/>
                  </a:cubicBezTo>
                  <a:cubicBezTo>
                    <a:pt x="0" y="11"/>
                    <a:pt x="14" y="0"/>
                    <a:pt x="29" y="0"/>
                  </a:cubicBezTo>
                  <a:cubicBezTo>
                    <a:pt x="34" y="0"/>
                    <a:pt x="40" y="1"/>
                    <a:pt x="45" y="4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2" y="17"/>
                    <a:pt x="37" y="14"/>
                    <a:pt x="31" y="14"/>
                  </a:cubicBezTo>
                  <a:cubicBezTo>
                    <a:pt x="22" y="14"/>
                    <a:pt x="17" y="21"/>
                    <a:pt x="17" y="30"/>
                  </a:cubicBezTo>
                  <a:cubicBezTo>
                    <a:pt x="17" y="39"/>
                    <a:pt x="22" y="46"/>
                    <a:pt x="31" y="46"/>
                  </a:cubicBezTo>
                  <a:cubicBezTo>
                    <a:pt x="37" y="46"/>
                    <a:pt x="42" y="42"/>
                    <a:pt x="45" y="39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492" y="1764"/>
              <a:ext cx="29" cy="33"/>
            </a:xfrm>
            <a:custGeom>
              <a:avLst/>
              <a:gdLst>
                <a:gd name="T0" fmla="*/ 12 w 29"/>
                <a:gd name="T1" fmla="*/ 4 h 33"/>
                <a:gd name="T2" fmla="*/ 0 w 29"/>
                <a:gd name="T3" fmla="*/ 4 h 33"/>
                <a:gd name="T4" fmla="*/ 0 w 29"/>
                <a:gd name="T5" fmla="*/ 0 h 33"/>
                <a:gd name="T6" fmla="*/ 29 w 29"/>
                <a:gd name="T7" fmla="*/ 0 h 33"/>
                <a:gd name="T8" fmla="*/ 29 w 29"/>
                <a:gd name="T9" fmla="*/ 4 h 33"/>
                <a:gd name="T10" fmla="*/ 16 w 29"/>
                <a:gd name="T11" fmla="*/ 4 h 33"/>
                <a:gd name="T12" fmla="*/ 16 w 29"/>
                <a:gd name="T13" fmla="*/ 33 h 33"/>
                <a:gd name="T14" fmla="*/ 12 w 29"/>
                <a:gd name="T15" fmla="*/ 33 h 33"/>
                <a:gd name="T16" fmla="*/ 12 w 29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12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 userDrawn="1"/>
          </p:nvSpPr>
          <p:spPr bwMode="auto">
            <a:xfrm>
              <a:off x="3525" y="1762"/>
              <a:ext cx="33" cy="37"/>
            </a:xfrm>
            <a:custGeom>
              <a:avLst/>
              <a:gdLst>
                <a:gd name="T0" fmla="*/ 16 w 16"/>
                <a:gd name="T1" fmla="*/ 13 h 18"/>
                <a:gd name="T2" fmla="*/ 8 w 16"/>
                <a:gd name="T3" fmla="*/ 18 h 18"/>
                <a:gd name="T4" fmla="*/ 0 w 16"/>
                <a:gd name="T5" fmla="*/ 9 h 18"/>
                <a:gd name="T6" fmla="*/ 8 w 16"/>
                <a:gd name="T7" fmla="*/ 0 h 18"/>
                <a:gd name="T8" fmla="*/ 16 w 16"/>
                <a:gd name="T9" fmla="*/ 8 h 18"/>
                <a:gd name="T10" fmla="*/ 16 w 16"/>
                <a:gd name="T11" fmla="*/ 9 h 18"/>
                <a:gd name="T12" fmla="*/ 2 w 16"/>
                <a:gd name="T13" fmla="*/ 9 h 18"/>
                <a:gd name="T14" fmla="*/ 8 w 16"/>
                <a:gd name="T15" fmla="*/ 16 h 18"/>
                <a:gd name="T16" fmla="*/ 14 w 16"/>
                <a:gd name="T17" fmla="*/ 12 h 18"/>
                <a:gd name="T18" fmla="*/ 16 w 16"/>
                <a:gd name="T19" fmla="*/ 13 h 18"/>
                <a:gd name="T20" fmla="*/ 14 w 16"/>
                <a:gd name="T21" fmla="*/ 7 h 18"/>
                <a:gd name="T22" fmla="*/ 8 w 16"/>
                <a:gd name="T23" fmla="*/ 2 h 18"/>
                <a:gd name="T24" fmla="*/ 3 w 16"/>
                <a:gd name="T25" fmla="*/ 7 h 18"/>
                <a:gd name="T26" fmla="*/ 14 w 16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cubicBezTo>
                    <a:pt x="15" y="16"/>
                    <a:pt x="12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2"/>
                    <a:pt x="4" y="16"/>
                    <a:pt x="8" y="16"/>
                  </a:cubicBezTo>
                  <a:cubicBezTo>
                    <a:pt x="10" y="16"/>
                    <a:pt x="12" y="16"/>
                    <a:pt x="14" y="12"/>
                  </a:cubicBezTo>
                  <a:lnTo>
                    <a:pt x="16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8" y="2"/>
                  </a:cubicBezTo>
                  <a:cubicBezTo>
                    <a:pt x="5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 userDrawn="1"/>
          </p:nvSpPr>
          <p:spPr bwMode="auto">
            <a:xfrm>
              <a:off x="3568" y="1764"/>
              <a:ext cx="29" cy="33"/>
            </a:xfrm>
            <a:custGeom>
              <a:avLst/>
              <a:gdLst>
                <a:gd name="T0" fmla="*/ 0 w 29"/>
                <a:gd name="T1" fmla="*/ 0 h 33"/>
                <a:gd name="T2" fmla="*/ 5 w 29"/>
                <a:gd name="T3" fmla="*/ 0 h 33"/>
                <a:gd name="T4" fmla="*/ 5 w 29"/>
                <a:gd name="T5" fmla="*/ 15 h 33"/>
                <a:gd name="T6" fmla="*/ 23 w 29"/>
                <a:gd name="T7" fmla="*/ 15 h 33"/>
                <a:gd name="T8" fmla="*/ 23 w 29"/>
                <a:gd name="T9" fmla="*/ 0 h 33"/>
                <a:gd name="T10" fmla="*/ 29 w 29"/>
                <a:gd name="T11" fmla="*/ 0 h 33"/>
                <a:gd name="T12" fmla="*/ 29 w 29"/>
                <a:gd name="T13" fmla="*/ 33 h 33"/>
                <a:gd name="T14" fmla="*/ 23 w 29"/>
                <a:gd name="T15" fmla="*/ 33 h 33"/>
                <a:gd name="T16" fmla="*/ 23 w 29"/>
                <a:gd name="T17" fmla="*/ 19 h 33"/>
                <a:gd name="T18" fmla="*/ 5 w 29"/>
                <a:gd name="T19" fmla="*/ 19 h 33"/>
                <a:gd name="T20" fmla="*/ 5 w 29"/>
                <a:gd name="T21" fmla="*/ 33 h 33"/>
                <a:gd name="T22" fmla="*/ 0 w 29"/>
                <a:gd name="T23" fmla="*/ 33 h 33"/>
                <a:gd name="T24" fmla="*/ 0 w 29"/>
                <a:gd name="T25" fmla="*/ 0 h 33"/>
                <a:gd name="connsiteX0" fmla="*/ 0 w 10000"/>
                <a:gd name="connsiteY0" fmla="*/ 0 h 10000"/>
                <a:gd name="connsiteX1" fmla="*/ 1724 w 10000"/>
                <a:gd name="connsiteY1" fmla="*/ 0 h 10000"/>
                <a:gd name="connsiteX2" fmla="*/ 1724 w 10000"/>
                <a:gd name="connsiteY2" fmla="*/ 4545 h 10000"/>
                <a:gd name="connsiteX3" fmla="*/ 7931 w 10000"/>
                <a:gd name="connsiteY3" fmla="*/ 4545 h 10000"/>
                <a:gd name="connsiteX4" fmla="*/ 7931 w 10000"/>
                <a:gd name="connsiteY4" fmla="*/ 0 h 10000"/>
                <a:gd name="connsiteX5" fmla="*/ 9851 w 10000"/>
                <a:gd name="connsiteY5" fmla="*/ 0 h 10000"/>
                <a:gd name="connsiteX6" fmla="*/ 10000 w 10000"/>
                <a:gd name="connsiteY6" fmla="*/ 10000 h 10000"/>
                <a:gd name="connsiteX7" fmla="*/ 7931 w 10000"/>
                <a:gd name="connsiteY7" fmla="*/ 10000 h 10000"/>
                <a:gd name="connsiteX8" fmla="*/ 7931 w 10000"/>
                <a:gd name="connsiteY8" fmla="*/ 5758 h 10000"/>
                <a:gd name="connsiteX9" fmla="*/ 1724 w 10000"/>
                <a:gd name="connsiteY9" fmla="*/ 5758 h 10000"/>
                <a:gd name="connsiteX10" fmla="*/ 1724 w 10000"/>
                <a:gd name="connsiteY10" fmla="*/ 10000 h 10000"/>
                <a:gd name="connsiteX11" fmla="*/ 0 w 10000"/>
                <a:gd name="connsiteY11" fmla="*/ 10000 h 10000"/>
                <a:gd name="connsiteX12" fmla="*/ 0 w 10000"/>
                <a:gd name="connsiteY12" fmla="*/ 0 h 10000"/>
                <a:gd name="connsiteX0" fmla="*/ 0 w 9857"/>
                <a:gd name="connsiteY0" fmla="*/ 0 h 10000"/>
                <a:gd name="connsiteX1" fmla="*/ 1724 w 9857"/>
                <a:gd name="connsiteY1" fmla="*/ 0 h 10000"/>
                <a:gd name="connsiteX2" fmla="*/ 1724 w 9857"/>
                <a:gd name="connsiteY2" fmla="*/ 4545 h 10000"/>
                <a:gd name="connsiteX3" fmla="*/ 7931 w 9857"/>
                <a:gd name="connsiteY3" fmla="*/ 4545 h 10000"/>
                <a:gd name="connsiteX4" fmla="*/ 7931 w 9857"/>
                <a:gd name="connsiteY4" fmla="*/ 0 h 10000"/>
                <a:gd name="connsiteX5" fmla="*/ 9851 w 9857"/>
                <a:gd name="connsiteY5" fmla="*/ 0 h 10000"/>
                <a:gd name="connsiteX6" fmla="*/ 9703 w 9857"/>
                <a:gd name="connsiteY6" fmla="*/ 10000 h 10000"/>
                <a:gd name="connsiteX7" fmla="*/ 7931 w 9857"/>
                <a:gd name="connsiteY7" fmla="*/ 10000 h 10000"/>
                <a:gd name="connsiteX8" fmla="*/ 7931 w 9857"/>
                <a:gd name="connsiteY8" fmla="*/ 5758 h 10000"/>
                <a:gd name="connsiteX9" fmla="*/ 1724 w 9857"/>
                <a:gd name="connsiteY9" fmla="*/ 5758 h 10000"/>
                <a:gd name="connsiteX10" fmla="*/ 1724 w 9857"/>
                <a:gd name="connsiteY10" fmla="*/ 10000 h 10000"/>
                <a:gd name="connsiteX11" fmla="*/ 0 w 9857"/>
                <a:gd name="connsiteY11" fmla="*/ 10000 h 10000"/>
                <a:gd name="connsiteX12" fmla="*/ 0 w 9857"/>
                <a:gd name="connsiteY1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7" h="10000">
                  <a:moveTo>
                    <a:pt x="0" y="0"/>
                  </a:moveTo>
                  <a:lnTo>
                    <a:pt x="1724" y="0"/>
                  </a:lnTo>
                  <a:lnTo>
                    <a:pt x="1724" y="4545"/>
                  </a:lnTo>
                  <a:lnTo>
                    <a:pt x="7931" y="4545"/>
                  </a:lnTo>
                  <a:lnTo>
                    <a:pt x="7931" y="0"/>
                  </a:lnTo>
                  <a:lnTo>
                    <a:pt x="9851" y="0"/>
                  </a:lnTo>
                  <a:cubicBezTo>
                    <a:pt x="9901" y="3333"/>
                    <a:pt x="9653" y="6667"/>
                    <a:pt x="9703" y="10000"/>
                  </a:cubicBezTo>
                  <a:lnTo>
                    <a:pt x="7931" y="10000"/>
                  </a:lnTo>
                  <a:lnTo>
                    <a:pt x="7931" y="5758"/>
                  </a:lnTo>
                  <a:lnTo>
                    <a:pt x="1724" y="5758"/>
                  </a:lnTo>
                  <a:lnTo>
                    <a:pt x="1724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 userDrawn="1"/>
          </p:nvSpPr>
          <p:spPr bwMode="auto">
            <a:xfrm>
              <a:off x="3604" y="1764"/>
              <a:ext cx="35" cy="44"/>
            </a:xfrm>
            <a:custGeom>
              <a:avLst/>
              <a:gdLst>
                <a:gd name="T0" fmla="*/ 14 w 17"/>
                <a:gd name="T1" fmla="*/ 0 h 21"/>
                <a:gd name="T2" fmla="*/ 14 w 17"/>
                <a:gd name="T3" fmla="*/ 14 h 21"/>
                <a:gd name="T4" fmla="*/ 17 w 17"/>
                <a:gd name="T5" fmla="*/ 14 h 21"/>
                <a:gd name="T6" fmla="*/ 17 w 17"/>
                <a:gd name="T7" fmla="*/ 21 h 21"/>
                <a:gd name="T8" fmla="*/ 15 w 17"/>
                <a:gd name="T9" fmla="*/ 21 h 21"/>
                <a:gd name="T10" fmla="*/ 15 w 17"/>
                <a:gd name="T11" fmla="*/ 16 h 21"/>
                <a:gd name="T12" fmla="*/ 2 w 17"/>
                <a:gd name="T13" fmla="*/ 16 h 21"/>
                <a:gd name="T14" fmla="*/ 2 w 17"/>
                <a:gd name="T15" fmla="*/ 21 h 21"/>
                <a:gd name="T16" fmla="*/ 0 w 17"/>
                <a:gd name="T17" fmla="*/ 21 h 21"/>
                <a:gd name="T18" fmla="*/ 0 w 17"/>
                <a:gd name="T19" fmla="*/ 14 h 21"/>
                <a:gd name="T20" fmla="*/ 4 w 17"/>
                <a:gd name="T21" fmla="*/ 8 h 21"/>
                <a:gd name="T22" fmla="*/ 4 w 17"/>
                <a:gd name="T23" fmla="*/ 0 h 21"/>
                <a:gd name="T24" fmla="*/ 14 w 17"/>
                <a:gd name="T25" fmla="*/ 0 h 21"/>
                <a:gd name="T26" fmla="*/ 12 w 17"/>
                <a:gd name="T27" fmla="*/ 2 h 21"/>
                <a:gd name="T28" fmla="*/ 6 w 17"/>
                <a:gd name="T29" fmla="*/ 2 h 21"/>
                <a:gd name="T30" fmla="*/ 6 w 17"/>
                <a:gd name="T31" fmla="*/ 9 h 21"/>
                <a:gd name="T32" fmla="*/ 4 w 17"/>
                <a:gd name="T33" fmla="*/ 14 h 21"/>
                <a:gd name="T34" fmla="*/ 12 w 17"/>
                <a:gd name="T35" fmla="*/ 14 h 21"/>
                <a:gd name="T36" fmla="*/ 12 w 1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21">
                  <a:moveTo>
                    <a:pt x="14" y="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4" y="11"/>
                    <a:pt x="4" y="8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4" y="0"/>
                  </a:lnTo>
                  <a:close/>
                  <a:moveTo>
                    <a:pt x="12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12" y="14"/>
                    <a:pt x="12" y="14"/>
                    <a:pt x="12" y="14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 userDrawn="1"/>
          </p:nvSpPr>
          <p:spPr bwMode="auto">
            <a:xfrm>
              <a:off x="3643" y="1762"/>
              <a:ext cx="35" cy="37"/>
            </a:xfrm>
            <a:custGeom>
              <a:avLst/>
              <a:gdLst>
                <a:gd name="T0" fmla="*/ 17 w 17"/>
                <a:gd name="T1" fmla="*/ 13 h 18"/>
                <a:gd name="T2" fmla="*/ 9 w 17"/>
                <a:gd name="T3" fmla="*/ 18 h 18"/>
                <a:gd name="T4" fmla="*/ 0 w 17"/>
                <a:gd name="T5" fmla="*/ 9 h 18"/>
                <a:gd name="T6" fmla="*/ 9 w 17"/>
                <a:gd name="T7" fmla="*/ 0 h 18"/>
                <a:gd name="T8" fmla="*/ 17 w 17"/>
                <a:gd name="T9" fmla="*/ 8 h 18"/>
                <a:gd name="T10" fmla="*/ 17 w 17"/>
                <a:gd name="T11" fmla="*/ 9 h 18"/>
                <a:gd name="T12" fmla="*/ 3 w 17"/>
                <a:gd name="T13" fmla="*/ 9 h 18"/>
                <a:gd name="T14" fmla="*/ 9 w 17"/>
                <a:gd name="T15" fmla="*/ 16 h 18"/>
                <a:gd name="T16" fmla="*/ 15 w 17"/>
                <a:gd name="T17" fmla="*/ 12 h 18"/>
                <a:gd name="T18" fmla="*/ 17 w 17"/>
                <a:gd name="T19" fmla="*/ 13 h 18"/>
                <a:gd name="T20" fmla="*/ 14 w 17"/>
                <a:gd name="T21" fmla="*/ 7 h 18"/>
                <a:gd name="T22" fmla="*/ 9 w 17"/>
                <a:gd name="T23" fmla="*/ 2 h 18"/>
                <a:gd name="T24" fmla="*/ 3 w 17"/>
                <a:gd name="T25" fmla="*/ 7 h 18"/>
                <a:gd name="T26" fmla="*/ 14 w 17"/>
                <a:gd name="T27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8">
                  <a:moveTo>
                    <a:pt x="17" y="13"/>
                  </a:moveTo>
                  <a:cubicBezTo>
                    <a:pt x="15" y="16"/>
                    <a:pt x="13" y="18"/>
                    <a:pt x="9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5" y="16"/>
                    <a:pt x="9" y="16"/>
                  </a:cubicBezTo>
                  <a:cubicBezTo>
                    <a:pt x="10" y="16"/>
                    <a:pt x="13" y="16"/>
                    <a:pt x="15" y="12"/>
                  </a:cubicBezTo>
                  <a:lnTo>
                    <a:pt x="17" y="13"/>
                  </a:lnTo>
                  <a:close/>
                  <a:moveTo>
                    <a:pt x="14" y="7"/>
                  </a:moveTo>
                  <a:cubicBezTo>
                    <a:pt x="14" y="5"/>
                    <a:pt x="12" y="2"/>
                    <a:pt x="9" y="2"/>
                  </a:cubicBezTo>
                  <a:cubicBezTo>
                    <a:pt x="6" y="2"/>
                    <a:pt x="3" y="4"/>
                    <a:pt x="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14"/>
            <p:cNvSpPr>
              <a:spLocks noEditPoints="1"/>
            </p:cNvSpPr>
            <p:nvPr userDrawn="1"/>
          </p:nvSpPr>
          <p:spPr bwMode="auto">
            <a:xfrm>
              <a:off x="3686" y="1762"/>
              <a:ext cx="36" cy="52"/>
            </a:xfrm>
            <a:custGeom>
              <a:avLst/>
              <a:gdLst>
                <a:gd name="T0" fmla="*/ 2 w 17"/>
                <a:gd name="T1" fmla="*/ 1 h 25"/>
                <a:gd name="T2" fmla="*/ 2 w 17"/>
                <a:gd name="T3" fmla="*/ 4 h 25"/>
                <a:gd name="T4" fmla="*/ 8 w 17"/>
                <a:gd name="T5" fmla="*/ 0 h 25"/>
                <a:gd name="T6" fmla="*/ 17 w 17"/>
                <a:gd name="T7" fmla="*/ 9 h 25"/>
                <a:gd name="T8" fmla="*/ 9 w 17"/>
                <a:gd name="T9" fmla="*/ 18 h 25"/>
                <a:gd name="T10" fmla="*/ 2 w 17"/>
                <a:gd name="T11" fmla="*/ 15 h 25"/>
                <a:gd name="T12" fmla="*/ 2 w 17"/>
                <a:gd name="T13" fmla="*/ 25 h 25"/>
                <a:gd name="T14" fmla="*/ 0 w 17"/>
                <a:gd name="T15" fmla="*/ 25 h 25"/>
                <a:gd name="T16" fmla="*/ 0 w 17"/>
                <a:gd name="T17" fmla="*/ 1 h 25"/>
                <a:gd name="T18" fmla="*/ 2 w 17"/>
                <a:gd name="T19" fmla="*/ 1 h 25"/>
                <a:gd name="T20" fmla="*/ 15 w 17"/>
                <a:gd name="T21" fmla="*/ 9 h 25"/>
                <a:gd name="T22" fmla="*/ 8 w 17"/>
                <a:gd name="T23" fmla="*/ 2 h 25"/>
                <a:gd name="T24" fmla="*/ 2 w 17"/>
                <a:gd name="T25" fmla="*/ 9 h 25"/>
                <a:gd name="T26" fmla="*/ 9 w 17"/>
                <a:gd name="T27" fmla="*/ 16 h 25"/>
                <a:gd name="T28" fmla="*/ 15 w 17"/>
                <a:gd name="T2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25">
                  <a:moveTo>
                    <a:pt x="2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4" y="0"/>
                    <a:pt x="17" y="4"/>
                    <a:pt x="17" y="9"/>
                  </a:cubicBezTo>
                  <a:cubicBezTo>
                    <a:pt x="17" y="14"/>
                    <a:pt x="14" y="18"/>
                    <a:pt x="9" y="18"/>
                  </a:cubicBezTo>
                  <a:cubicBezTo>
                    <a:pt x="5" y="18"/>
                    <a:pt x="3" y="16"/>
                    <a:pt x="2" y="1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1"/>
                  </a:lnTo>
                  <a:close/>
                  <a:moveTo>
                    <a:pt x="15" y="9"/>
                  </a:moveTo>
                  <a:cubicBezTo>
                    <a:pt x="15" y="6"/>
                    <a:pt x="13" y="2"/>
                    <a:pt x="8" y="2"/>
                  </a:cubicBezTo>
                  <a:cubicBezTo>
                    <a:pt x="5" y="2"/>
                    <a:pt x="2" y="5"/>
                    <a:pt x="2" y="9"/>
                  </a:cubicBezTo>
                  <a:cubicBezTo>
                    <a:pt x="2" y="14"/>
                    <a:pt x="5" y="16"/>
                    <a:pt x="9" y="16"/>
                  </a:cubicBezTo>
                  <a:cubicBezTo>
                    <a:pt x="12" y="16"/>
                    <a:pt x="15" y="13"/>
                    <a:pt x="15" y="9"/>
                  </a:cubicBezTo>
                  <a:close/>
                </a:path>
              </a:pathLst>
            </a:custGeom>
            <a:solidFill>
              <a:srgbClr val="EB1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Segoe UI" panose="020B0502040204020203" pitchFamily="34" charset="0"/>
              </a:endParaRPr>
            </a:p>
          </p:txBody>
        </p:sp>
      </p:grpSp>
      <p:sp>
        <p:nvSpPr>
          <p:cNvPr id="30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1082675"/>
            <a:ext cx="11469687" cy="923925"/>
          </a:xfrm>
        </p:spPr>
        <p:txBody>
          <a:bodyPr lIns="0" tIns="0" rIns="0" bIns="0" anchor="t">
            <a:noAutofit/>
          </a:bodyPr>
          <a:lstStyle>
            <a:lvl1pPr>
              <a:defRPr lang="ru-RU" sz="2800" smtClean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/>
              <a:t>Северо-Западный филиал ООО «РТС-тендер» </a:t>
            </a:r>
          </a:p>
        </p:txBody>
      </p:sp>
    </p:spTree>
    <p:extLst>
      <p:ext uri="{BB962C8B-B14F-4D97-AF65-F5344CB8AC3E}">
        <p14:creationId xmlns:p14="http://schemas.microsoft.com/office/powerpoint/2010/main" val="206031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363" y="1082675"/>
            <a:ext cx="11469687" cy="5232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4" y="1082675"/>
            <a:ext cx="5549899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974" y="1082675"/>
            <a:ext cx="5553075" cy="5232400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200" y="1"/>
            <a:ext cx="8166100" cy="6984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4" y="1082675"/>
            <a:ext cx="5549899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364" y="1816099"/>
            <a:ext cx="5549899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6974" y="1082675"/>
            <a:ext cx="5553075" cy="349250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6974" y="1816099"/>
            <a:ext cx="5553075" cy="4498975"/>
          </a:xfrm>
        </p:spPr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7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83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0"/>
            <a:ext cx="8270696" cy="69495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082675"/>
            <a:ext cx="11469687" cy="523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" y="6520816"/>
            <a:ext cx="7712075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86849" y="6520815"/>
            <a:ext cx="2743200" cy="333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1D45CEE-34A4-4662-B092-562F1FC220D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76579"/>
            <a:ext cx="1254125" cy="5410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" y="694951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694951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29088" y="694951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-1" y="6472125"/>
            <a:ext cx="4129089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072438" y="6472125"/>
            <a:ext cx="4119863" cy="4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4129088" y="6472125"/>
            <a:ext cx="3943350" cy="486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70" r:id="rId4"/>
    <p:sldLayoutId id="2147483671" r:id="rId5"/>
    <p:sldLayoutId id="2147483650" r:id="rId6"/>
    <p:sldLayoutId id="2147483652" r:id="rId7"/>
    <p:sldLayoutId id="2147483653" r:id="rId8"/>
    <p:sldLayoutId id="2147483655" r:id="rId9"/>
  </p:sldLayoutIdLst>
  <p:txStyles>
    <p:titleStyle>
      <a:lvl1pPr marL="0" algn="ctr" defTabSz="449263" rtl="0" eaLnBrk="1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lang="ru-RU" sz="2000" b="1" kern="1200" cap="all" baseline="0" dirty="0" smtClean="0">
          <a:solidFill>
            <a:srgbClr val="E4465A"/>
          </a:solidFill>
          <a:latin typeface="Segoe UI" panose="020B0502040204020203" pitchFamily="34" charset="0"/>
          <a:ea typeface="Segoe UI Black" panose="020B0A02040204020203" pitchFamily="34" charset="0"/>
          <a:cs typeface="Adobe Arabic" panose="02040503050201020203" pitchFamily="18" charset="-78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500000000000000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360363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19138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79500" indent="-358775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438275" indent="-360363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−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7">
          <p15:clr>
            <a:srgbClr val="F26B43"/>
          </p15:clr>
        </p15:guide>
        <p15:guide id="2" orient="horz" pos="682">
          <p15:clr>
            <a:srgbClr val="F26B43"/>
          </p15:clr>
        </p15:guide>
        <p15:guide id="3" pos="7452">
          <p15:clr>
            <a:srgbClr val="F26B43"/>
          </p15:clr>
        </p15:guide>
        <p15:guide id="4" pos="3723">
          <p15:clr>
            <a:srgbClr val="F26B43"/>
          </p15:clr>
        </p15:guide>
        <p15:guide id="5" pos="3954">
          <p15:clr>
            <a:srgbClr val="F26B43"/>
          </p15:clr>
        </p15:guide>
        <p15:guide id="6" pos="2712">
          <p15:clr>
            <a:srgbClr val="F26B43"/>
          </p15:clr>
        </p15:guide>
        <p15:guide id="7" pos="2482">
          <p15:clr>
            <a:srgbClr val="F26B43"/>
          </p15:clr>
        </p15:guide>
        <p15:guide id="8" pos="4968">
          <p15:clr>
            <a:srgbClr val="F26B43"/>
          </p15:clr>
        </p15:guide>
        <p15:guide id="9" pos="5198">
          <p15:clr>
            <a:srgbClr val="F26B43"/>
          </p15:clr>
        </p15:guide>
        <p15:guide id="10" pos="2091">
          <p15:clr>
            <a:srgbClr val="F26B43"/>
          </p15:clr>
        </p15:guide>
        <p15:guide id="11" pos="1862">
          <p15:clr>
            <a:srgbClr val="F26B43"/>
          </p15:clr>
        </p15:guide>
        <p15:guide id="12" pos="5589">
          <p15:clr>
            <a:srgbClr val="F26B43"/>
          </p15:clr>
        </p15:guide>
        <p15:guide id="13" pos="5817">
          <p15:clr>
            <a:srgbClr val="F26B43"/>
          </p15:clr>
        </p15:guide>
        <p15:guide id="14" orient="horz" pos="3978">
          <p15:clr>
            <a:srgbClr val="F26B43"/>
          </p15:clr>
        </p15:guide>
        <p15:guide id="15" orient="horz" pos="90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8" r:id="rId2"/>
    <p:sldLayoutId id="2147483659" r:id="rId3"/>
    <p:sldLayoutId id="2147483661" r:id="rId4"/>
    <p:sldLayoutId id="2147483662" r:id="rId5"/>
    <p:sldLayoutId id="2147483664" r:id="rId6"/>
    <p:sldLayoutId id="2147483665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684" userDrawn="1">
          <p15:clr>
            <a:srgbClr val="F26B43"/>
          </p15:clr>
        </p15:guide>
        <p15:guide id="3" pos="1860" userDrawn="1">
          <p15:clr>
            <a:srgbClr val="F26B43"/>
          </p15:clr>
        </p15:guide>
        <p15:guide id="4" pos="2092" userDrawn="1">
          <p15:clr>
            <a:srgbClr val="F26B43"/>
          </p15:clr>
        </p15:guide>
        <p15:guide id="5" pos="2480" userDrawn="1">
          <p15:clr>
            <a:srgbClr val="F26B43"/>
          </p15:clr>
        </p15:guide>
        <p15:guide id="6" pos="2708" userDrawn="1">
          <p15:clr>
            <a:srgbClr val="F26B43"/>
          </p15:clr>
        </p15:guide>
        <p15:guide id="7" pos="3726" userDrawn="1">
          <p15:clr>
            <a:srgbClr val="F26B43"/>
          </p15:clr>
        </p15:guide>
        <p15:guide id="8" pos="3958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202" userDrawn="1">
          <p15:clr>
            <a:srgbClr val="F26B43"/>
          </p15:clr>
        </p15:guide>
        <p15:guide id="11" pos="5818" userDrawn="1">
          <p15:clr>
            <a:srgbClr val="F26B43"/>
          </p15:clr>
        </p15:guide>
        <p15:guide id="12" pos="5588" userDrawn="1">
          <p15:clr>
            <a:srgbClr val="F26B43"/>
          </p15:clr>
        </p15:guide>
        <p15:guide id="13" pos="7464" userDrawn="1">
          <p15:clr>
            <a:srgbClr val="F26B43"/>
          </p15:clr>
        </p15:guide>
        <p15:guide id="14" orient="horz" pos="900" userDrawn="1">
          <p15:clr>
            <a:srgbClr val="F26B43"/>
          </p15:clr>
        </p15:guide>
        <p15:guide id="15" orient="horz" pos="39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85184"/>
            <a:ext cx="1612474" cy="4987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71" y="85184"/>
            <a:ext cx="1612474" cy="4987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01" y="656386"/>
            <a:ext cx="12192602" cy="5865866"/>
            <a:chOff x="-301" y="656386"/>
            <a:chExt cx="12192602" cy="58658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" y="81301"/>
            <a:ext cx="1121066" cy="4863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00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04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684">
          <p15:clr>
            <a:srgbClr val="F26B43"/>
          </p15:clr>
        </p15:guide>
        <p15:guide id="3" pos="1860">
          <p15:clr>
            <a:srgbClr val="F26B43"/>
          </p15:clr>
        </p15:guide>
        <p15:guide id="4" pos="2092">
          <p15:clr>
            <a:srgbClr val="F26B43"/>
          </p15:clr>
        </p15:guide>
        <p15:guide id="5" pos="2480">
          <p15:clr>
            <a:srgbClr val="F26B43"/>
          </p15:clr>
        </p15:guide>
        <p15:guide id="6" pos="2708">
          <p15:clr>
            <a:srgbClr val="F26B43"/>
          </p15:clr>
        </p15:guide>
        <p15:guide id="7" pos="3726">
          <p15:clr>
            <a:srgbClr val="F26B43"/>
          </p15:clr>
        </p15:guide>
        <p15:guide id="8" pos="3958">
          <p15:clr>
            <a:srgbClr val="F26B43"/>
          </p15:clr>
        </p15:guide>
        <p15:guide id="9" pos="4974">
          <p15:clr>
            <a:srgbClr val="F26B43"/>
          </p15:clr>
        </p15:guide>
        <p15:guide id="10" pos="5202">
          <p15:clr>
            <a:srgbClr val="F26B43"/>
          </p15:clr>
        </p15:guide>
        <p15:guide id="11" pos="5818">
          <p15:clr>
            <a:srgbClr val="F26B43"/>
          </p15:clr>
        </p15:guide>
        <p15:guide id="12" pos="5588">
          <p15:clr>
            <a:srgbClr val="F26B43"/>
          </p15:clr>
        </p15:guide>
        <p15:guide id="13" pos="7464">
          <p15:clr>
            <a:srgbClr val="F26B43"/>
          </p15:clr>
        </p15:guide>
        <p15:guide id="14" orient="horz" pos="900">
          <p15:clr>
            <a:srgbClr val="F26B43"/>
          </p15:clr>
        </p15:guide>
        <p15:guide id="15" orient="horz" pos="39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5E03-253A-40E6-B3CD-DF8931D406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-301" y="876300"/>
            <a:ext cx="12192602" cy="5645952"/>
            <a:chOff x="-301" y="656386"/>
            <a:chExt cx="12192602" cy="58658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301" y="6472125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127600" y="6473562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067253" y="6472125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0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127901" y="656386"/>
              <a:ext cx="4064400" cy="48690"/>
            </a:xfrm>
            <a:prstGeom prst="rect">
              <a:avLst/>
            </a:prstGeom>
            <a:solidFill>
              <a:srgbClr val="E44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62948" y="656386"/>
              <a:ext cx="4064400" cy="48690"/>
            </a:xfrm>
            <a:prstGeom prst="rect">
              <a:avLst/>
            </a:prstGeom>
            <a:solidFill>
              <a:srgbClr val="E9E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9" y="149415"/>
            <a:ext cx="1192070" cy="5171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24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80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70716" y="3925262"/>
            <a:ext cx="9144000" cy="2470150"/>
          </a:xfrm>
        </p:spPr>
        <p:txBody>
          <a:bodyPr/>
          <a:lstStyle/>
          <a:p>
            <a:r>
              <a:rPr lang="ru-RU" dirty="0" smtClean="0">
                <a:solidFill>
                  <a:srgbClr val="0291A0"/>
                </a:solidFill>
              </a:rPr>
              <a:t>Алгоритм проведения электронных способов закупок</a:t>
            </a:r>
            <a:r>
              <a:rPr lang="en-US" dirty="0" smtClean="0">
                <a:solidFill>
                  <a:srgbClr val="0291A0"/>
                </a:solidFill>
              </a:rPr>
              <a:t> </a:t>
            </a:r>
            <a:r>
              <a:rPr lang="ru-RU" dirty="0" smtClean="0">
                <a:solidFill>
                  <a:srgbClr val="0291A0"/>
                </a:solidFill>
              </a:rPr>
              <a:t>на площадке РТС-тендер</a:t>
            </a:r>
            <a:endParaRPr lang="ru-RU" dirty="0">
              <a:solidFill>
                <a:srgbClr val="0291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94971" y="4931003"/>
            <a:ext cx="9144000" cy="738187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2" y="6572250"/>
            <a:ext cx="819150" cy="28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859" y="6516725"/>
            <a:ext cx="72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первых частей заявок 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1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r="553"/>
          <a:stretch/>
        </p:blipFill>
        <p:spPr>
          <a:xfrm>
            <a:off x="1120607" y="841255"/>
            <a:ext cx="9955340" cy="55054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 bwMode="auto">
          <a:xfrm>
            <a:off x="1120607" y="3511297"/>
            <a:ext cx="4551236" cy="301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120606" y="3895345"/>
            <a:ext cx="7413307" cy="338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120606" y="4315969"/>
            <a:ext cx="7861364" cy="20307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первых частей заявок </a:t>
            </a:r>
            <a:r>
              <a:rPr lang="en-US" dirty="0">
                <a:ea typeface="+mn-ea"/>
                <a:cs typeface="Segoe UI" panose="020B0502040204020203" pitchFamily="34" charset="0"/>
              </a:rPr>
              <a:t/>
            </a:r>
            <a:br>
              <a:rPr lang="en-US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44231" y="821213"/>
            <a:ext cx="10182857" cy="5599117"/>
            <a:chOff x="271589" y="786384"/>
            <a:chExt cx="10316814" cy="569218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10293"/>
            <a:stretch/>
          </p:blipFill>
          <p:spPr>
            <a:xfrm>
              <a:off x="271589" y="786384"/>
              <a:ext cx="10305165" cy="293940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t="22734" r="10241" b="23997"/>
            <a:stretch/>
          </p:blipFill>
          <p:spPr>
            <a:xfrm>
              <a:off x="271589" y="3270133"/>
              <a:ext cx="10310989" cy="232476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271589" y="1108021"/>
              <a:ext cx="1329107" cy="10006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4155059" y="1108020"/>
              <a:ext cx="2028966" cy="10006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 bwMode="auto">
            <a:xfrm>
              <a:off x="271589" y="2198006"/>
              <a:ext cx="7788652" cy="107212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271589" y="3359470"/>
              <a:ext cx="5912437" cy="45565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/>
            <a:srcRect t="38949" r="10191" b="23260"/>
            <a:stretch/>
          </p:blipFill>
          <p:spPr>
            <a:xfrm>
              <a:off x="271589" y="3883013"/>
              <a:ext cx="10316814" cy="164928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/>
            <a:srcRect l="-1" t="68243" r="10191"/>
            <a:stretch/>
          </p:blipFill>
          <p:spPr>
            <a:xfrm>
              <a:off x="271589" y="5060911"/>
              <a:ext cx="10316814" cy="138594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372845" y="5590269"/>
              <a:ext cx="1924732" cy="35737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271589" y="6126342"/>
              <a:ext cx="2195741" cy="3522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531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Подача окончательных предложений, конкурс (переторжка)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933" r="2750"/>
          <a:stretch/>
        </p:blipFill>
        <p:spPr>
          <a:xfrm>
            <a:off x="135015" y="1445263"/>
            <a:ext cx="11950173" cy="40765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213866" y="3408860"/>
            <a:ext cx="4080732" cy="7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149527" y="3900308"/>
            <a:ext cx="3919148" cy="5735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5014" y="4615217"/>
            <a:ext cx="4159583" cy="9065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вторых частей заявок 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1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149728" y="3511297"/>
            <a:ext cx="4551236" cy="301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149727" y="3895345"/>
            <a:ext cx="7413307" cy="338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149727" y="4315969"/>
            <a:ext cx="7861364" cy="20307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49727" y="841255"/>
            <a:ext cx="9955341" cy="5505450"/>
            <a:chOff x="1044892" y="841255"/>
            <a:chExt cx="9955341" cy="550545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/>
            <a:srcRect r="553"/>
            <a:stretch/>
          </p:blipFill>
          <p:spPr>
            <a:xfrm>
              <a:off x="1044893" y="841255"/>
              <a:ext cx="9955340" cy="55054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892" y="841255"/>
              <a:ext cx="6429375" cy="3810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9" name="Прямоугольник 8"/>
          <p:cNvSpPr/>
          <p:nvPr/>
        </p:nvSpPr>
        <p:spPr bwMode="auto">
          <a:xfrm>
            <a:off x="1181732" y="3488436"/>
            <a:ext cx="4487228" cy="333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81732" y="3877055"/>
            <a:ext cx="7381302" cy="3566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81731" y="4288534"/>
            <a:ext cx="7893367" cy="199339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вторых частей заявок 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8732" y="786384"/>
            <a:ext cx="11499127" cy="5639575"/>
            <a:chOff x="166753" y="786384"/>
            <a:chExt cx="11757023" cy="576605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754" y="786384"/>
              <a:ext cx="11757022" cy="3008376"/>
            </a:xfrm>
            <a:prstGeom prst="rect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t="22734"/>
            <a:stretch/>
          </p:blipFill>
          <p:spPr>
            <a:xfrm>
              <a:off x="166754" y="3101271"/>
              <a:ext cx="11757022" cy="3451169"/>
            </a:xfrm>
            <a:prstGeom prst="rect">
              <a:avLst/>
            </a:prstGeom>
            <a:ln w="15875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0" name="Прямоугольник 19"/>
            <p:cNvSpPr/>
            <p:nvPr/>
          </p:nvSpPr>
          <p:spPr bwMode="auto">
            <a:xfrm>
              <a:off x="270386" y="5643302"/>
              <a:ext cx="1969894" cy="3657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166754" y="6191944"/>
              <a:ext cx="2247262" cy="36049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753" y="790954"/>
              <a:ext cx="11757023" cy="4302253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6" name="Прямоугольник 15"/>
            <p:cNvSpPr/>
            <p:nvPr/>
          </p:nvSpPr>
          <p:spPr bwMode="auto">
            <a:xfrm>
              <a:off x="215520" y="1106428"/>
              <a:ext cx="7026528" cy="14447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206376" y="2642609"/>
              <a:ext cx="7748904" cy="247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075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Подведение итогов (конкурс) 1/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3735"/>
          <a:stretch/>
        </p:blipFill>
        <p:spPr>
          <a:xfrm>
            <a:off x="189023" y="851465"/>
            <a:ext cx="11808838" cy="51104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189022" y="3904486"/>
            <a:ext cx="10711558" cy="1993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Подведение итогов (конкурс) 2/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0002" y="786268"/>
            <a:ext cx="11333901" cy="5650118"/>
            <a:chOff x="-1" y="727341"/>
            <a:chExt cx="11683355" cy="58639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6" y="4149342"/>
              <a:ext cx="11673828" cy="2441974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 bwMode="auto">
            <a:xfrm>
              <a:off x="105792" y="5779450"/>
              <a:ext cx="1979040" cy="30175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524" y="6234409"/>
              <a:ext cx="1788455" cy="3569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-1" y="727341"/>
              <a:ext cx="11630936" cy="3407844"/>
              <a:chOff x="-1" y="727341"/>
              <a:chExt cx="12043394" cy="3467278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727341"/>
                <a:ext cx="12033868" cy="3467278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 bwMode="auto">
              <a:xfrm>
                <a:off x="0" y="796756"/>
                <a:ext cx="8329803" cy="88449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 bwMode="auto">
              <a:xfrm>
                <a:off x="9524" y="2990087"/>
                <a:ext cx="12033869" cy="120453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6026458" y="2003791"/>
                <a:ext cx="3401006" cy="85828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9528047" y="2003790"/>
                <a:ext cx="2505820" cy="85828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60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69" y="8234"/>
            <a:ext cx="7500846" cy="694951"/>
          </a:xfrm>
        </p:spPr>
        <p:txBody>
          <a:bodyPr/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Основные Этапы запроса предложений</a:t>
            </a: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1220806" y="952069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215514" y="953556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5179004" y="953556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7152737" y="953554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9113822" y="953556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bject 10"/>
          <p:cNvSpPr txBox="1"/>
          <p:nvPr/>
        </p:nvSpPr>
        <p:spPr>
          <a:xfrm>
            <a:off x="1168791" y="2190320"/>
            <a:ext cx="189446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 ЗАЯВОК</a:t>
            </a:r>
            <a:endParaRPr lang="ru-RU" sz="1200" b="1" i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654647" y="1060052"/>
            <a:ext cx="952391" cy="952389"/>
            <a:chOff x="829159" y="1091303"/>
            <a:chExt cx="1098652" cy="109865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829159" y="1091303"/>
              <a:ext cx="1098652" cy="1098650"/>
              <a:chOff x="5712808" y="1928481"/>
              <a:chExt cx="1540631" cy="1540631"/>
            </a:xfrm>
          </p:grpSpPr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3" y="1348081"/>
              <a:ext cx="848735" cy="559621"/>
            </a:xfrm>
            <a:prstGeom prst="rect">
              <a:avLst/>
            </a:prstGeom>
          </p:spPr>
        </p:pic>
      </p:grpSp>
      <p:sp>
        <p:nvSpPr>
          <p:cNvPr id="73" name="object 10"/>
          <p:cNvSpPr txBox="1"/>
          <p:nvPr/>
        </p:nvSpPr>
        <p:spPr>
          <a:xfrm>
            <a:off x="3233366" y="2211161"/>
            <a:ext cx="188277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И ОЦЕНКА ЗАЯВОК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object 10"/>
          <p:cNvSpPr txBox="1"/>
          <p:nvPr/>
        </p:nvSpPr>
        <p:spPr>
          <a:xfrm>
            <a:off x="5173108" y="2116823"/>
            <a:ext cx="1925043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ОКОНЧАТЕЛЬНЫХ ПРЕДЛОЖЕНИЙ</a:t>
            </a:r>
          </a:p>
        </p:txBody>
      </p:sp>
      <p:sp>
        <p:nvSpPr>
          <p:cNvPr id="75" name="object 10"/>
          <p:cNvSpPr txBox="1"/>
          <p:nvPr/>
        </p:nvSpPr>
        <p:spPr>
          <a:xfrm>
            <a:off x="7271563" y="2218939"/>
            <a:ext cx="178831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ПОДВЕДЕНИЕ</a:t>
            </a:r>
          </a:p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ИТОГОВ</a:t>
            </a:r>
          </a:p>
        </p:txBody>
      </p:sp>
      <p:sp>
        <p:nvSpPr>
          <p:cNvPr id="76" name="object 10"/>
          <p:cNvSpPr txBox="1"/>
          <p:nvPr/>
        </p:nvSpPr>
        <p:spPr>
          <a:xfrm>
            <a:off x="9092894" y="2218939"/>
            <a:ext cx="188633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КОНТРАКТА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9556017" y="1122417"/>
            <a:ext cx="952391" cy="952389"/>
            <a:chOff x="11155719" y="1218337"/>
            <a:chExt cx="1098652" cy="1098650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11155719" y="1218337"/>
              <a:ext cx="1098652" cy="1098650"/>
              <a:chOff x="5712808" y="1928481"/>
              <a:chExt cx="1540631" cy="1540631"/>
            </a:xfrm>
          </p:grpSpPr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379" y="1409456"/>
              <a:ext cx="730731" cy="671586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xmlns="" id="{BBB545BE-6332-4DBE-B705-59C642BA0DA5}"/>
              </a:ext>
            </a:extLst>
          </p:cNvPr>
          <p:cNvGrpSpPr/>
          <p:nvPr/>
        </p:nvGrpSpPr>
        <p:grpSpPr>
          <a:xfrm>
            <a:off x="5651627" y="1050498"/>
            <a:ext cx="952391" cy="952389"/>
            <a:chOff x="5712808" y="1928481"/>
            <a:chExt cx="1540631" cy="1540631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9CFF2414-BFBE-4582-8D41-B1D2A361718C}"/>
                </a:ext>
              </a:extLst>
            </p:cNvPr>
            <p:cNvSpPr/>
            <p:nvPr/>
          </p:nvSpPr>
          <p:spPr>
            <a:xfrm>
              <a:off x="5712808" y="1928481"/>
              <a:ext cx="1540631" cy="1540631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0B78EAFB-C764-4138-A26C-5FB2CF66870A}"/>
                </a:ext>
              </a:extLst>
            </p:cNvPr>
            <p:cNvSpPr/>
            <p:nvPr/>
          </p:nvSpPr>
          <p:spPr>
            <a:xfrm>
              <a:off x="5749119" y="1967117"/>
              <a:ext cx="1459402" cy="1459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7628510" y="1095254"/>
            <a:ext cx="952391" cy="952389"/>
            <a:chOff x="9624767" y="1180672"/>
            <a:chExt cx="1098652" cy="1098650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9624767" y="1180672"/>
              <a:ext cx="1098652" cy="1098650"/>
              <a:chOff x="5712808" y="1928481"/>
              <a:chExt cx="1540631" cy="1540631"/>
            </a:xfrm>
          </p:grpSpPr>
          <p:sp>
            <p:nvSpPr>
              <p:cNvPr id="93" name="Овал 92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011" y="1274119"/>
              <a:ext cx="813494" cy="813494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3679965" y="1050498"/>
            <a:ext cx="952391" cy="952389"/>
            <a:chOff x="5513419" y="1147558"/>
            <a:chExt cx="1098652" cy="109865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5513419" y="1147558"/>
              <a:ext cx="1098652" cy="1098650"/>
              <a:chOff x="5712808" y="1928481"/>
              <a:chExt cx="1540631" cy="1540631"/>
            </a:xfrm>
          </p:grpSpPr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27" y="1270486"/>
              <a:ext cx="817128" cy="817128"/>
            </a:xfrm>
            <a:prstGeom prst="rect">
              <a:avLst/>
            </a:prstGeom>
          </p:spPr>
        </p:pic>
      </p:grpSp>
      <p:sp>
        <p:nvSpPr>
          <p:cNvPr id="106" name="TextBox 105"/>
          <p:cNvSpPr txBox="1"/>
          <p:nvPr/>
        </p:nvSpPr>
        <p:spPr>
          <a:xfrm>
            <a:off x="1305225" y="2802312"/>
            <a:ext cx="1735443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приема заявок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менее 5-ти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даты проведения запроса.</a:t>
            </a:r>
          </a:p>
          <a:p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может внести изменение в положения документации или отменить определение поставщика.</a:t>
            </a:r>
          </a:p>
          <a:p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Поставщик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подать/отозвать заявку.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запроса на разъяснение положений документаций не предусмотрена законодательством.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333504" y="2807790"/>
            <a:ext cx="1735443" cy="25160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44-ФЗ не установлен срок </a:t>
            </a:r>
            <a:r>
              <a:rPr lang="ru-RU" alt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рассмотрения заявок, он устанавливается </a:t>
            </a:r>
            <a:r>
              <a:rPr lang="ru-RU" alt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Заказчиком самостоятельно</a:t>
            </a:r>
            <a:r>
              <a:rPr lang="ru-RU" alt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alt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итогам рассмотрения заявок заказчик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позднее даты окончания рассмотрения заявок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публикует выписку из протокола рассмотрения и оценки заявок.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81114" y="2807500"/>
            <a:ext cx="173544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направляют окончательные предложения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1-го рабочего дня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момента размещения выписки из протокола проведения запроса предложений.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234131" y="2781834"/>
            <a:ext cx="1735443" cy="25160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окончательных предложений происходит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следующий рабочий день после даты окончания срока для направления окончательных ЦП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Результаты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оформляются в протоколе подведения итогов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098661" y="2794096"/>
            <a:ext cx="1735443" cy="900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Контракт может быть заключен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7-ти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размещения протокола подведения итогов.</a:t>
            </a:r>
          </a:p>
        </p:txBody>
      </p:sp>
      <p:sp>
        <p:nvSpPr>
          <p:cNvPr id="111" name="Полилиния 110"/>
          <p:cNvSpPr/>
          <p:nvPr/>
        </p:nvSpPr>
        <p:spPr>
          <a:xfrm>
            <a:off x="3541457" y="959741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 rot="16200000">
            <a:off x="10008335" y="1755232"/>
            <a:ext cx="1786490" cy="181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9457945" y="2726473"/>
            <a:ext cx="15318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олилиния 113"/>
          <p:cNvSpPr/>
          <p:nvPr/>
        </p:nvSpPr>
        <p:spPr>
          <a:xfrm>
            <a:off x="1538577" y="958254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5505137" y="968223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>
            <a:off x="7484772" y="959741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52" y="1266556"/>
            <a:ext cx="449057" cy="5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заявок 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предложений) 1/2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5588" y="993420"/>
            <a:ext cx="11885569" cy="4736905"/>
            <a:chOff x="36576" y="906057"/>
            <a:chExt cx="12105212" cy="482444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76" y="906057"/>
              <a:ext cx="12105212" cy="482444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86788" y="4442530"/>
              <a:ext cx="1376252" cy="12084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3204892" y="4442530"/>
              <a:ext cx="1403684" cy="12084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4677076" y="4442530"/>
              <a:ext cx="1312244" cy="12084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6057820" y="4442530"/>
              <a:ext cx="2190068" cy="12084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58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и оценка заявок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предложений) 2/2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0" y="1166655"/>
            <a:ext cx="11946716" cy="48441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59940" y="2708371"/>
            <a:ext cx="7841060" cy="21031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05660" y="5605553"/>
            <a:ext cx="2318084" cy="4052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120594" y="1498315"/>
            <a:ext cx="2202260" cy="1210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382651" y="1498315"/>
            <a:ext cx="1618488" cy="1210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328" y="8234"/>
            <a:ext cx="6045727" cy="694951"/>
          </a:xfrm>
        </p:spPr>
        <p:txBody>
          <a:bodyPr/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Основные Этапы аукциона</a:t>
            </a: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1080696" y="98156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3075404" y="98156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5038894" y="98156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7012627" y="981565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8976117" y="948045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object 10"/>
          <p:cNvSpPr txBox="1"/>
          <p:nvPr/>
        </p:nvSpPr>
        <p:spPr>
          <a:xfrm>
            <a:off x="1028681" y="2219818"/>
            <a:ext cx="189446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 ЗАЯВОК</a:t>
            </a:r>
            <a:endParaRPr lang="ru-RU" sz="1200" b="1" i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514537" y="1089550"/>
            <a:ext cx="952391" cy="952389"/>
            <a:chOff x="829159" y="1091303"/>
            <a:chExt cx="1098652" cy="1098650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829159" y="1091303"/>
              <a:ext cx="1098652" cy="1098650"/>
              <a:chOff x="5712808" y="1928481"/>
              <a:chExt cx="1540631" cy="1540631"/>
            </a:xfrm>
          </p:grpSpPr>
          <p:sp>
            <p:nvSpPr>
              <p:cNvPr id="72" name="Овал 71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3" y="1348081"/>
              <a:ext cx="848735" cy="559621"/>
            </a:xfrm>
            <a:prstGeom prst="rect">
              <a:avLst/>
            </a:prstGeom>
          </p:spPr>
        </p:pic>
      </p:grpSp>
      <p:sp>
        <p:nvSpPr>
          <p:cNvPr id="74" name="object 10"/>
          <p:cNvSpPr txBox="1"/>
          <p:nvPr/>
        </p:nvSpPr>
        <p:spPr>
          <a:xfrm>
            <a:off x="3093256" y="2142970"/>
            <a:ext cx="188277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ПЕРВЫХ ЧАСТЕЙ ЗАЯВОК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object 10"/>
          <p:cNvSpPr txBox="1"/>
          <p:nvPr/>
        </p:nvSpPr>
        <p:spPr>
          <a:xfrm>
            <a:off x="5026065" y="2242902"/>
            <a:ext cx="184848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4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ТОРГИ</a:t>
            </a:r>
            <a:endParaRPr lang="ru-RU" sz="1400" b="1" i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object 10"/>
          <p:cNvSpPr txBox="1"/>
          <p:nvPr/>
        </p:nvSpPr>
        <p:spPr>
          <a:xfrm>
            <a:off x="6988838" y="2142970"/>
            <a:ext cx="17883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ВТОРЫХ ЧАСТЕЙ ЗАЯВОК </a:t>
            </a:r>
          </a:p>
        </p:txBody>
      </p:sp>
      <p:sp>
        <p:nvSpPr>
          <p:cNvPr id="77" name="object 10"/>
          <p:cNvSpPr txBox="1"/>
          <p:nvPr/>
        </p:nvSpPr>
        <p:spPr>
          <a:xfrm>
            <a:off x="8952784" y="2246950"/>
            <a:ext cx="188633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КОНТРАКТА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9415907" y="1150428"/>
            <a:ext cx="952391" cy="952389"/>
            <a:chOff x="11155719" y="1218337"/>
            <a:chExt cx="1098652" cy="1098650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11155719" y="1218337"/>
              <a:ext cx="1098652" cy="1098650"/>
              <a:chOff x="5712808" y="1928481"/>
              <a:chExt cx="1540631" cy="1540631"/>
            </a:xfrm>
          </p:grpSpPr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379" y="1409456"/>
              <a:ext cx="730731" cy="671586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5511517" y="1078509"/>
            <a:ext cx="952391" cy="952389"/>
            <a:chOff x="7404775" y="1162082"/>
            <a:chExt cx="1098652" cy="1098650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7404775" y="1162082"/>
              <a:ext cx="1098652" cy="1098650"/>
              <a:chOff x="5712808" y="1928481"/>
              <a:chExt cx="1540631" cy="1540631"/>
            </a:xfrm>
          </p:grpSpPr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003" y="1409456"/>
              <a:ext cx="681735" cy="678157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7488400" y="1123265"/>
            <a:ext cx="952391" cy="952389"/>
            <a:chOff x="9624767" y="1180672"/>
            <a:chExt cx="1098652" cy="10986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9624767" y="1180672"/>
              <a:ext cx="1098652" cy="1098650"/>
              <a:chOff x="5712808" y="1928481"/>
              <a:chExt cx="1540631" cy="1540631"/>
            </a:xfrm>
          </p:grpSpPr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011" y="1274119"/>
              <a:ext cx="813494" cy="813494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3539855" y="1078509"/>
            <a:ext cx="952391" cy="952389"/>
            <a:chOff x="5513419" y="1147558"/>
            <a:chExt cx="1098652" cy="109865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5513419" y="1147558"/>
              <a:ext cx="1098652" cy="1098650"/>
              <a:chOff x="5712808" y="1928481"/>
              <a:chExt cx="1540631" cy="1540631"/>
            </a:xfrm>
          </p:grpSpPr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27" y="1270486"/>
              <a:ext cx="817128" cy="817128"/>
            </a:xfrm>
            <a:prstGeom prst="rect">
              <a:avLst/>
            </a:prstGeom>
          </p:spPr>
        </p:pic>
      </p:grpSp>
      <p:sp>
        <p:nvSpPr>
          <p:cNvPr id="109" name="TextBox 108"/>
          <p:cNvSpPr txBox="1"/>
          <p:nvPr/>
        </p:nvSpPr>
        <p:spPr>
          <a:xfrm>
            <a:off x="1155253" y="2727740"/>
            <a:ext cx="1735443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приема заявок должен быть:</a:t>
            </a:r>
          </a:p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&gt; 3 млн руб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менее 15-ти дней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даты окончания срока подачи заявок;</a:t>
            </a:r>
          </a:p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не превышает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 руб.,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менее 7-ми дней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даты окончания срока подачи заявок.</a:t>
            </a:r>
          </a:p>
          <a:p>
            <a:endParaRPr lang="ru-RU" sz="100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внести изменение в АД, отменить определение поставщика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закупки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подать/отозвать заявку, подать запрос на разъяснение АД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обязан ответить на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2-х дней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он поступил  не позднее, чем 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3 дня до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ДОПЗ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0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147001" y="2759206"/>
            <a:ext cx="1735443" cy="18697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рассмотрения первых частей заявок: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&gt; 3 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7-ми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окончания срока подачи заявок;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превышает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1-го рабочего дня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даты окончания срока подачи заявок.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114117" y="2767369"/>
            <a:ext cx="1735443" cy="2192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228600">
              <a:defRPr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ЭА проводится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рабочий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день, следующий  после истечения </a:t>
            </a:r>
          </a:p>
          <a:p>
            <a:pPr indent="-228600">
              <a:defRPr/>
            </a:pP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2-х дней с даты окончания срока рассмотрения первых частей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заявок.</a:t>
            </a:r>
            <a:endParaRPr lang="ru-RU" sz="105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начала проведения аукциона устанавливается оператором площадки.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086285" y="2756524"/>
            <a:ext cx="1735443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Общий срок рассмотрения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3-х рабочих дней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даты размещения на ЭП протокола проведения аукциона.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Протокол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размещается на ЭП и в ЕИС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позднее рабочего дня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следующего за датой подписания протокола.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047714" y="2775497"/>
            <a:ext cx="1735443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Контракт может быть заключен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10-ти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размещения протокола подведения итогов.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Полилиния 113"/>
          <p:cNvSpPr/>
          <p:nvPr/>
        </p:nvSpPr>
        <p:spPr>
          <a:xfrm>
            <a:off x="3401347" y="987752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 rot="16200000">
            <a:off x="9868225" y="1783243"/>
            <a:ext cx="1786490" cy="181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9317835" y="2754484"/>
            <a:ext cx="15318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 116"/>
          <p:cNvSpPr/>
          <p:nvPr/>
        </p:nvSpPr>
        <p:spPr>
          <a:xfrm>
            <a:off x="1398467" y="987752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олилиния 117"/>
          <p:cNvSpPr/>
          <p:nvPr/>
        </p:nvSpPr>
        <p:spPr>
          <a:xfrm>
            <a:off x="5365027" y="996234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7344662" y="987752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публикация выписки из протокола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6" y="1475975"/>
            <a:ext cx="11946716" cy="48441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" b="9301"/>
          <a:stretch/>
        </p:blipFill>
        <p:spPr>
          <a:xfrm>
            <a:off x="3499361" y="5944971"/>
            <a:ext cx="970991" cy="350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499360" y="5953828"/>
            <a:ext cx="970991" cy="3687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87885" y="5555361"/>
            <a:ext cx="448463" cy="448463"/>
          </a:xfrm>
          <a:prstGeom prst="ellipse">
            <a:avLst/>
          </a:prstGeom>
          <a:solidFill>
            <a:srgbClr val="EC1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82" y="875768"/>
            <a:ext cx="7642155" cy="48849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4540887" y="3821185"/>
            <a:ext cx="7265848" cy="9033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40887" y="3164509"/>
            <a:ext cx="7265848" cy="1945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43680" y="2625637"/>
            <a:ext cx="448463" cy="448463"/>
          </a:xfrm>
          <a:prstGeom prst="ellipse">
            <a:avLst/>
          </a:prstGeom>
          <a:solidFill>
            <a:srgbClr val="EC1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 rot="2313263">
            <a:off x="3524129" y="3043274"/>
            <a:ext cx="906138" cy="2535313"/>
          </a:xfrm>
          <a:custGeom>
            <a:avLst/>
            <a:gdLst>
              <a:gd name="connsiteX0" fmla="*/ 7272 w 906138"/>
              <a:gd name="connsiteY0" fmla="*/ 222254 h 1441543"/>
              <a:gd name="connsiteX1" fmla="*/ 105701 w 906138"/>
              <a:gd name="connsiteY1" fmla="*/ 225921 h 1441543"/>
              <a:gd name="connsiteX2" fmla="*/ 299792 w 906138"/>
              <a:gd name="connsiteY2" fmla="*/ 0 h 1441543"/>
              <a:gd name="connsiteX3" fmla="*/ 572369 w 906138"/>
              <a:gd name="connsiteY3" fmla="*/ 317279 h 1441543"/>
              <a:gd name="connsiteX4" fmla="*/ 424859 w 906138"/>
              <a:gd name="connsiteY4" fmla="*/ 317279 h 1441543"/>
              <a:gd name="connsiteX5" fmla="*/ 424816 w 906138"/>
              <a:gd name="connsiteY5" fmla="*/ 325711 h 1441543"/>
              <a:gd name="connsiteX6" fmla="*/ 837769 w 906138"/>
              <a:gd name="connsiteY6" fmla="*/ 1380296 h 1441543"/>
              <a:gd name="connsiteX7" fmla="*/ 906138 w 906138"/>
              <a:gd name="connsiteY7" fmla="*/ 1441543 h 1441543"/>
              <a:gd name="connsiteX8" fmla="*/ 861248 w 906138"/>
              <a:gd name="connsiteY8" fmla="*/ 1421596 h 1441543"/>
              <a:gd name="connsiteX9" fmla="*/ 206362 w 906138"/>
              <a:gd name="connsiteY9" fmla="*/ 397704 h 1441543"/>
              <a:gd name="connsiteX10" fmla="*/ 204135 w 906138"/>
              <a:gd name="connsiteY10" fmla="*/ 317279 h 1441543"/>
              <a:gd name="connsiteX11" fmla="*/ 27215 w 906138"/>
              <a:gd name="connsiteY11" fmla="*/ 317279 h 1441543"/>
              <a:gd name="connsiteX12" fmla="*/ 100090 w 906138"/>
              <a:gd name="connsiteY12" fmla="*/ 232452 h 1441543"/>
              <a:gd name="connsiteX13" fmla="*/ 0 w 906138"/>
              <a:gd name="connsiteY13" fmla="*/ 233752 h 14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6138" h="1441543">
                <a:moveTo>
                  <a:pt x="7272" y="222254"/>
                </a:moveTo>
                <a:lnTo>
                  <a:pt x="105701" y="225921"/>
                </a:lnTo>
                <a:lnTo>
                  <a:pt x="299792" y="0"/>
                </a:lnTo>
                <a:lnTo>
                  <a:pt x="572369" y="317279"/>
                </a:lnTo>
                <a:lnTo>
                  <a:pt x="424859" y="317279"/>
                </a:lnTo>
                <a:lnTo>
                  <a:pt x="424816" y="325711"/>
                </a:lnTo>
                <a:cubicBezTo>
                  <a:pt x="441037" y="737600"/>
                  <a:pt x="584977" y="1126771"/>
                  <a:pt x="837769" y="1380296"/>
                </a:cubicBezTo>
                <a:lnTo>
                  <a:pt x="906138" y="1441543"/>
                </a:lnTo>
                <a:lnTo>
                  <a:pt x="861248" y="1421596"/>
                </a:lnTo>
                <a:cubicBezTo>
                  <a:pt x="502657" y="1262264"/>
                  <a:pt x="249862" y="857052"/>
                  <a:pt x="206362" y="397704"/>
                </a:cubicBezTo>
                <a:lnTo>
                  <a:pt x="204135" y="317279"/>
                </a:lnTo>
                <a:lnTo>
                  <a:pt x="27215" y="317279"/>
                </a:lnTo>
                <a:lnTo>
                  <a:pt x="100090" y="232452"/>
                </a:lnTo>
                <a:lnTo>
                  <a:pt x="0" y="2337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49" y="858771"/>
            <a:ext cx="9572625" cy="3867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Подача окончательных предложений участником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предложений)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81066" y="1408205"/>
            <a:ext cx="3101646" cy="4315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3" y="1932694"/>
            <a:ext cx="11021899" cy="44275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9001911" y="2568114"/>
            <a:ext cx="448463" cy="448463"/>
          </a:xfrm>
          <a:prstGeom prst="ellipse">
            <a:avLst/>
          </a:prstGeom>
          <a:solidFill>
            <a:srgbClr val="EC1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8862255">
            <a:off x="8073493" y="1453959"/>
            <a:ext cx="906138" cy="1441543"/>
          </a:xfrm>
          <a:custGeom>
            <a:avLst/>
            <a:gdLst>
              <a:gd name="connsiteX0" fmla="*/ 7272 w 906138"/>
              <a:gd name="connsiteY0" fmla="*/ 222254 h 1441543"/>
              <a:gd name="connsiteX1" fmla="*/ 105701 w 906138"/>
              <a:gd name="connsiteY1" fmla="*/ 225921 h 1441543"/>
              <a:gd name="connsiteX2" fmla="*/ 299792 w 906138"/>
              <a:gd name="connsiteY2" fmla="*/ 0 h 1441543"/>
              <a:gd name="connsiteX3" fmla="*/ 572369 w 906138"/>
              <a:gd name="connsiteY3" fmla="*/ 317279 h 1441543"/>
              <a:gd name="connsiteX4" fmla="*/ 424859 w 906138"/>
              <a:gd name="connsiteY4" fmla="*/ 317279 h 1441543"/>
              <a:gd name="connsiteX5" fmla="*/ 424816 w 906138"/>
              <a:gd name="connsiteY5" fmla="*/ 325711 h 1441543"/>
              <a:gd name="connsiteX6" fmla="*/ 837769 w 906138"/>
              <a:gd name="connsiteY6" fmla="*/ 1380296 h 1441543"/>
              <a:gd name="connsiteX7" fmla="*/ 906138 w 906138"/>
              <a:gd name="connsiteY7" fmla="*/ 1441543 h 1441543"/>
              <a:gd name="connsiteX8" fmla="*/ 861248 w 906138"/>
              <a:gd name="connsiteY8" fmla="*/ 1421596 h 1441543"/>
              <a:gd name="connsiteX9" fmla="*/ 206362 w 906138"/>
              <a:gd name="connsiteY9" fmla="*/ 397704 h 1441543"/>
              <a:gd name="connsiteX10" fmla="*/ 204135 w 906138"/>
              <a:gd name="connsiteY10" fmla="*/ 317279 h 1441543"/>
              <a:gd name="connsiteX11" fmla="*/ 27215 w 906138"/>
              <a:gd name="connsiteY11" fmla="*/ 317279 h 1441543"/>
              <a:gd name="connsiteX12" fmla="*/ 100090 w 906138"/>
              <a:gd name="connsiteY12" fmla="*/ 232452 h 1441543"/>
              <a:gd name="connsiteX13" fmla="*/ 0 w 906138"/>
              <a:gd name="connsiteY13" fmla="*/ 233752 h 14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6138" h="1441543">
                <a:moveTo>
                  <a:pt x="7272" y="222254"/>
                </a:moveTo>
                <a:lnTo>
                  <a:pt x="105701" y="225921"/>
                </a:lnTo>
                <a:lnTo>
                  <a:pt x="299792" y="0"/>
                </a:lnTo>
                <a:lnTo>
                  <a:pt x="572369" y="317279"/>
                </a:lnTo>
                <a:lnTo>
                  <a:pt x="424859" y="317279"/>
                </a:lnTo>
                <a:lnTo>
                  <a:pt x="424816" y="325711"/>
                </a:lnTo>
                <a:cubicBezTo>
                  <a:pt x="441037" y="737600"/>
                  <a:pt x="584977" y="1126771"/>
                  <a:pt x="837769" y="1380296"/>
                </a:cubicBezTo>
                <a:lnTo>
                  <a:pt x="906138" y="1441543"/>
                </a:lnTo>
                <a:lnTo>
                  <a:pt x="861248" y="1421596"/>
                </a:lnTo>
                <a:cubicBezTo>
                  <a:pt x="502657" y="1262264"/>
                  <a:pt x="249862" y="857052"/>
                  <a:pt x="206362" y="397704"/>
                </a:cubicBezTo>
                <a:lnTo>
                  <a:pt x="204135" y="317279"/>
                </a:lnTo>
                <a:lnTo>
                  <a:pt x="27215" y="317279"/>
                </a:lnTo>
                <a:lnTo>
                  <a:pt x="100090" y="232452"/>
                </a:lnTo>
                <a:lnTo>
                  <a:pt x="0" y="2337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58481" y="866850"/>
            <a:ext cx="448463" cy="448463"/>
          </a:xfrm>
          <a:prstGeom prst="ellipse">
            <a:avLst/>
          </a:prstGeom>
          <a:solidFill>
            <a:srgbClr val="EC1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Подведение итогов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предложений) 1/2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88185" y="786391"/>
            <a:ext cx="11230113" cy="5618465"/>
            <a:chOff x="237744" y="786391"/>
            <a:chExt cx="11823192" cy="591518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524"/>
            <a:stretch/>
          </p:blipFill>
          <p:spPr>
            <a:xfrm>
              <a:off x="237744" y="786391"/>
              <a:ext cx="11823192" cy="591518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240678" y="6258044"/>
              <a:ext cx="1672186" cy="1884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3878" y="4045839"/>
              <a:ext cx="2406800" cy="974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4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 anchor="ctr">
            <a:no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Подведение итогов</a:t>
            </a:r>
            <a:br>
              <a:rPr lang="ru-RU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предложений) 2/2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4835" y="957174"/>
            <a:ext cx="11968739" cy="5192573"/>
            <a:chOff x="0" y="957174"/>
            <a:chExt cx="12231259" cy="530646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57174"/>
              <a:ext cx="12231259" cy="530646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25792" y="2893052"/>
              <a:ext cx="7692327" cy="22367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965589" y="1347716"/>
              <a:ext cx="2057497" cy="14503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475434" y="1347716"/>
              <a:ext cx="1686808" cy="14503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5892284"/>
              <a:ext cx="2386584" cy="3713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980281" y="1347716"/>
              <a:ext cx="8270696" cy="69495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lvl1pPr marL="0" algn="ctr" defTabSz="449263" rtl="0" eaLnBrk="1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None/>
                <a:defRPr lang="ru-RU" sz="2000" b="1" kern="1200" cap="all" baseline="0">
                  <a:solidFill>
                    <a:srgbClr val="E4465A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Adobe Arabic" panose="02040503050201020203" pitchFamily="18" charset="-78"/>
                </a:defRPr>
              </a:lvl1pPr>
            </a:lstStyle>
            <a:p>
              <a:pPr defTabSz="914400" hangingPunct="1"/>
              <a:endParaRPr lang="ru-RU" dirty="0">
                <a:ea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8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328" y="8234"/>
            <a:ext cx="6045727" cy="694951"/>
          </a:xfrm>
        </p:spPr>
        <p:txBody>
          <a:bodyPr/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Основные Этапы Запроса котировок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738557" y="92994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733265" y="92994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6746564" y="929947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10"/>
          <p:cNvSpPr txBox="1"/>
          <p:nvPr/>
        </p:nvSpPr>
        <p:spPr>
          <a:xfrm>
            <a:off x="2686542" y="2168198"/>
            <a:ext cx="189446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 ЗАЯВОК</a:t>
            </a:r>
            <a:endParaRPr lang="ru-RU" sz="1200" b="1" i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172398" y="1037930"/>
            <a:ext cx="952391" cy="952389"/>
            <a:chOff x="829159" y="1091303"/>
            <a:chExt cx="1098652" cy="1098650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829159" y="1091303"/>
              <a:ext cx="1098652" cy="1098650"/>
              <a:chOff x="5712808" y="1928481"/>
              <a:chExt cx="1540631" cy="1540631"/>
            </a:xfrm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3" y="1348081"/>
              <a:ext cx="848735" cy="559621"/>
            </a:xfrm>
            <a:prstGeom prst="rect">
              <a:avLst/>
            </a:prstGeom>
          </p:spPr>
        </p:pic>
      </p:grpSp>
      <p:sp>
        <p:nvSpPr>
          <p:cNvPr id="45" name="object 10"/>
          <p:cNvSpPr txBox="1"/>
          <p:nvPr/>
        </p:nvSpPr>
        <p:spPr>
          <a:xfrm>
            <a:off x="4751117" y="2156456"/>
            <a:ext cx="188277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И ОЦЕНКА ЗАЯВОК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bject 10"/>
          <p:cNvSpPr txBox="1"/>
          <p:nvPr/>
        </p:nvSpPr>
        <p:spPr>
          <a:xfrm>
            <a:off x="6725636" y="2195330"/>
            <a:ext cx="188633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КОНТРАКТА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7188759" y="1098808"/>
            <a:ext cx="952391" cy="952389"/>
            <a:chOff x="11155719" y="1218337"/>
            <a:chExt cx="1098652" cy="1098650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11155719" y="1218337"/>
              <a:ext cx="1098652" cy="1098650"/>
              <a:chOff x="5712808" y="1928481"/>
              <a:chExt cx="1540631" cy="1540631"/>
            </a:xfrm>
          </p:grpSpPr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379" y="1409456"/>
              <a:ext cx="730731" cy="671586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5197716" y="1026889"/>
            <a:ext cx="952391" cy="952389"/>
            <a:chOff x="5513419" y="1147558"/>
            <a:chExt cx="1098652" cy="1098650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5513419" y="1147558"/>
              <a:ext cx="1098652" cy="1098650"/>
              <a:chOff x="5712808" y="1928481"/>
              <a:chExt cx="1540631" cy="1540631"/>
            </a:xfrm>
          </p:grpSpPr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27" y="1270486"/>
              <a:ext cx="817128" cy="817128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2778211" y="2751769"/>
            <a:ext cx="1735443" cy="31624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приема заявок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менее 5-ти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даты окончания срока подачи заявок</a:t>
            </a:r>
          </a:p>
          <a:p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внести изменение в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документацию,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отменить определение поставщика.</a:t>
            </a:r>
          </a:p>
          <a:p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Поставщик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подать/отозвать заявку.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запроса на разъяснение положений документаций не предусмотрена законодательством.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20446" y="2839339"/>
            <a:ext cx="1735443" cy="31624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рассмотрения заявок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1-го рабочего дня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окончания срока подачи заявок.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Протокол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рассмотрения заявок, подписывается комиссией Заказчика и направляется оператору в тот же день </a:t>
            </a:r>
          </a:p>
          <a:p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Размещение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протокола рассмотрения и оценки заявок осуществляется оператором в течение часа с момента получения протокола рассмотрения заявок.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29913" y="2833941"/>
            <a:ext cx="1735443" cy="900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Контракт может быть заключен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7-ми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размещения протокола рассмотрения и оценки заявок.</a:t>
            </a:r>
          </a:p>
        </p:txBody>
      </p:sp>
      <p:sp>
        <p:nvSpPr>
          <p:cNvPr id="64" name="Полилиния 63"/>
          <p:cNvSpPr/>
          <p:nvPr/>
        </p:nvSpPr>
        <p:spPr>
          <a:xfrm>
            <a:off x="5059208" y="936132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6200000">
            <a:off x="7641077" y="1731623"/>
            <a:ext cx="1786490" cy="181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090687" y="2702864"/>
            <a:ext cx="15318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3056328" y="936132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заявок</a:t>
            </a:r>
            <a:r>
              <a:rPr lang="en-US" dirty="0">
                <a:ea typeface="+mn-ea"/>
                <a:cs typeface="Segoe UI" panose="020B0502040204020203" pitchFamily="34" charset="0"/>
              </a:rPr>
              <a:t/>
            </a:r>
            <a:br>
              <a:rPr lang="en-US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котировок) 1/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9965" b="315"/>
          <a:stretch/>
        </p:blipFill>
        <p:spPr>
          <a:xfrm>
            <a:off x="518739" y="795528"/>
            <a:ext cx="11062144" cy="5616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518739" y="4398264"/>
            <a:ext cx="1289385" cy="1737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066867" y="4398264"/>
            <a:ext cx="1502745" cy="1737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919795" y="4398264"/>
            <a:ext cx="1420449" cy="1737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602291" y="4398264"/>
            <a:ext cx="2188545" cy="17373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24310"/>
            <a:ext cx="8270696" cy="646331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 заявок</a:t>
            </a:r>
            <a:r>
              <a:rPr lang="en-US" dirty="0">
                <a:ea typeface="+mn-ea"/>
                <a:cs typeface="Segoe UI" panose="020B0502040204020203" pitchFamily="34" charset="0"/>
              </a:rPr>
              <a:t/>
            </a:r>
            <a:br>
              <a:rPr lang="en-US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котировок) 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38878" y="780352"/>
            <a:ext cx="9509637" cy="5614529"/>
            <a:chOff x="781731" y="780352"/>
            <a:chExt cx="10294048" cy="6077648"/>
          </a:xfrm>
        </p:grpSpPr>
        <p:pic>
          <p:nvPicPr>
            <p:cNvPr id="8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75" y="780352"/>
              <a:ext cx="10284904" cy="599624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 bwMode="auto">
            <a:xfrm>
              <a:off x="790875" y="5980176"/>
              <a:ext cx="1842597" cy="3200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81731" y="6456554"/>
              <a:ext cx="1970613" cy="4014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5" y="1452943"/>
            <a:ext cx="1660017" cy="238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4" y="1871867"/>
            <a:ext cx="1660017" cy="2383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4" y="2270082"/>
            <a:ext cx="1660017" cy="2383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4" y="2668297"/>
            <a:ext cx="1660017" cy="238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54" y="3210532"/>
            <a:ext cx="1660017" cy="2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Рассмотрение</a:t>
            </a:r>
            <a:r>
              <a:rPr lang="en-US" dirty="0">
                <a:ea typeface="+mn-ea"/>
                <a:cs typeface="Segoe UI" panose="020B0502040204020203" pitchFamily="34" charset="0"/>
              </a:rPr>
              <a:t> </a:t>
            </a:r>
            <a:r>
              <a:rPr lang="ru-RU" dirty="0">
                <a:ea typeface="+mn-ea"/>
                <a:cs typeface="Segoe UI" panose="020B0502040204020203" pitchFamily="34" charset="0"/>
              </a:rPr>
              <a:t>и оценка заявок</a:t>
            </a:r>
            <a:r>
              <a:rPr lang="en-US" dirty="0">
                <a:ea typeface="+mn-ea"/>
                <a:cs typeface="Segoe UI" panose="020B0502040204020203" pitchFamily="34" charset="0"/>
              </a:rPr>
              <a:t/>
            </a:r>
            <a:br>
              <a:rPr lang="en-US" dirty="0">
                <a:ea typeface="+mn-ea"/>
                <a:cs typeface="Segoe UI" panose="020B0502040204020203" pitchFamily="34" charset="0"/>
              </a:rPr>
            </a:br>
            <a:r>
              <a:rPr lang="ru-RU" dirty="0">
                <a:ea typeface="+mn-ea"/>
                <a:cs typeface="Segoe UI" panose="020B0502040204020203" pitchFamily="34" charset="0"/>
              </a:rPr>
              <a:t>(запрос котировок) 1/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60480" y="800457"/>
            <a:ext cx="11284961" cy="5575590"/>
            <a:chOff x="78060" y="841248"/>
            <a:chExt cx="11937273" cy="589788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78060" y="889487"/>
              <a:ext cx="11932920" cy="584964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30"/>
            <a:stretch/>
          </p:blipFill>
          <p:spPr bwMode="auto">
            <a:xfrm>
              <a:off x="78061" y="841248"/>
              <a:ext cx="11937272" cy="98256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38" y="6024909"/>
              <a:ext cx="3618090" cy="22650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8816" y="6024911"/>
              <a:ext cx="3618091" cy="22650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 bwMode="auto">
            <a:xfrm>
              <a:off x="78060" y="1503770"/>
              <a:ext cx="10321515" cy="3200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8572420" y="1900498"/>
              <a:ext cx="1321388" cy="16930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10051013" y="1900498"/>
              <a:ext cx="1763035" cy="16930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4" y="2260930"/>
            <a:ext cx="2063795" cy="29628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3" y="2870167"/>
            <a:ext cx="2063795" cy="2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336" y="182457"/>
            <a:ext cx="8270696" cy="369332"/>
          </a:xfrm>
          <a:noFill/>
        </p:spPr>
        <p:txBody>
          <a:bodyPr wrap="square" rtlCol="0" anchor="ctr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cap="all" dirty="0">
                <a:solidFill>
                  <a:srgbClr val="E4465A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КОНТАКТЫ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5128"/>
          <a:stretch/>
        </p:blipFill>
        <p:spPr>
          <a:xfrm>
            <a:off x="0" y="1007587"/>
            <a:ext cx="12131817" cy="5346816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23092" y="3734292"/>
            <a:ext cx="5828145" cy="144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2" tIns="44991" rIns="89982" bIns="44991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55613"/>
            <a:endParaRPr lang="ru-RU" altLang="ru-RU" sz="2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5613"/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Александрова Наталья Петровна</a:t>
            </a:r>
            <a:endParaRPr lang="ru-RU" alt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455613"/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коммерческого директора </a:t>
            </a:r>
          </a:p>
          <a:p>
            <a:pPr algn="ctr" defTabSz="455613"/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РТС-тендер</a:t>
            </a: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3221165" y="3499960"/>
            <a:ext cx="5832000" cy="76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455613" eaLnBrk="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56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ВНИМАНИЕ!</a:t>
            </a:r>
            <a:endParaRPr lang="ru-RU" altLang="ru-RU" sz="3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</p:spPr>
        <p:txBody>
          <a:bodyPr wrap="square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(АУКЦИОН) </a:t>
            </a:r>
            <a:r>
              <a:rPr lang="ru-RU" dirty="0" smtClean="0">
                <a:ea typeface="+mn-ea"/>
                <a:cs typeface="Segoe UI" panose="020B0502040204020203" pitchFamily="34" charset="0"/>
              </a:rPr>
              <a:t>1/2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81" y="3353403"/>
            <a:ext cx="4243263" cy="29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15" y="937959"/>
            <a:ext cx="11423596" cy="21724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390715" y="1290892"/>
            <a:ext cx="11423596" cy="6842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0715" y="2768289"/>
            <a:ext cx="11423596" cy="3421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980881" y="3353403"/>
            <a:ext cx="4243263" cy="29643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9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</p:spPr>
        <p:txBody>
          <a:bodyPr wrap="square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(АУКЦИОН) </a:t>
            </a:r>
            <a:r>
              <a:rPr lang="ru-RU" dirty="0" smtClean="0">
                <a:ea typeface="+mn-ea"/>
                <a:cs typeface="Segoe UI" panose="020B0502040204020203" pitchFamily="34" charset="0"/>
              </a:rPr>
              <a:t>2/2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19" y="874944"/>
            <a:ext cx="10916031" cy="55562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597619" y="2856468"/>
            <a:ext cx="9866553" cy="313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97619" y="1463532"/>
            <a:ext cx="9866553" cy="313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328" y="8234"/>
            <a:ext cx="6045727" cy="694951"/>
          </a:xfrm>
        </p:spPr>
        <p:txBody>
          <a:bodyPr/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Основные Этапы конкурса</a:t>
            </a:r>
          </a:p>
        </p:txBody>
      </p:sp>
      <p:sp>
        <p:nvSpPr>
          <p:cNvPr id="167" name="Прямоугольник с двумя скругленными противолежащими углами 166"/>
          <p:cNvSpPr/>
          <p:nvPr/>
        </p:nvSpPr>
        <p:spPr>
          <a:xfrm>
            <a:off x="321154" y="966818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с двумя скругленными противолежащими углами 167"/>
          <p:cNvSpPr/>
          <p:nvPr/>
        </p:nvSpPr>
        <p:spPr>
          <a:xfrm>
            <a:off x="2246930" y="966816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с двумя скругленными противолежащими углами 168"/>
          <p:cNvSpPr/>
          <p:nvPr/>
        </p:nvSpPr>
        <p:spPr>
          <a:xfrm>
            <a:off x="4215867" y="966818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с двумя скругленными противолежащими углами 169"/>
          <p:cNvSpPr/>
          <p:nvPr/>
        </p:nvSpPr>
        <p:spPr>
          <a:xfrm>
            <a:off x="6179357" y="966818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с двумя скругленными противолежащими углами 170"/>
          <p:cNvSpPr/>
          <p:nvPr/>
        </p:nvSpPr>
        <p:spPr>
          <a:xfrm>
            <a:off x="8153090" y="966816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2" name="Прямоугольник с двумя скругленными противолежащими углами 171"/>
          <p:cNvSpPr/>
          <p:nvPr/>
        </p:nvSpPr>
        <p:spPr>
          <a:xfrm>
            <a:off x="10114175" y="966818"/>
            <a:ext cx="1878638" cy="5329146"/>
          </a:xfrm>
          <a:prstGeom prst="round2DiagRect">
            <a:avLst>
              <a:gd name="adj1" fmla="val 805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олилиния 172"/>
          <p:cNvSpPr/>
          <p:nvPr/>
        </p:nvSpPr>
        <p:spPr>
          <a:xfrm>
            <a:off x="4541810" y="973003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 rot="16200000">
            <a:off x="11008688" y="1768494"/>
            <a:ext cx="1786490" cy="181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10458298" y="2739735"/>
            <a:ext cx="153186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олилиния 175"/>
          <p:cNvSpPr/>
          <p:nvPr/>
        </p:nvSpPr>
        <p:spPr>
          <a:xfrm>
            <a:off x="2574821" y="975183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лилиния 176"/>
          <p:cNvSpPr/>
          <p:nvPr/>
        </p:nvSpPr>
        <p:spPr>
          <a:xfrm>
            <a:off x="638925" y="973003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6505490" y="981485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олилиния 178"/>
          <p:cNvSpPr/>
          <p:nvPr/>
        </p:nvSpPr>
        <p:spPr>
          <a:xfrm>
            <a:off x="8485125" y="973003"/>
            <a:ext cx="1794927" cy="1812450"/>
          </a:xfrm>
          <a:custGeom>
            <a:avLst/>
            <a:gdLst>
              <a:gd name="connsiteX0" fmla="*/ 1110548 w 1482494"/>
              <a:gd name="connsiteY0" fmla="*/ 0 h 1812450"/>
              <a:gd name="connsiteX1" fmla="*/ 1287193 w 1482494"/>
              <a:gd name="connsiteY1" fmla="*/ 0 h 1812450"/>
              <a:gd name="connsiteX2" fmla="*/ 1482494 w 1482494"/>
              <a:gd name="connsiteY2" fmla="*/ 905664 h 1812450"/>
              <a:gd name="connsiteX3" fmla="*/ 1287193 w 1482494"/>
              <a:gd name="connsiteY3" fmla="*/ 1811327 h 1812450"/>
              <a:gd name="connsiteX4" fmla="*/ 1265219 w 1482494"/>
              <a:gd name="connsiteY4" fmla="*/ 1811327 h 1812450"/>
              <a:gd name="connsiteX5" fmla="*/ 1265219 w 1482494"/>
              <a:gd name="connsiteY5" fmla="*/ 1812450 h 1812450"/>
              <a:gd name="connsiteX6" fmla="*/ 0 w 1482494"/>
              <a:gd name="connsiteY6" fmla="*/ 1812450 h 1812450"/>
              <a:gd name="connsiteX7" fmla="*/ 0 w 1482494"/>
              <a:gd name="connsiteY7" fmla="*/ 1766731 h 1812450"/>
              <a:gd name="connsiteX8" fmla="*/ 1120165 w 1482494"/>
              <a:gd name="connsiteY8" fmla="*/ 1766731 h 1812450"/>
              <a:gd name="connsiteX9" fmla="*/ 1305849 w 1482494"/>
              <a:gd name="connsiteY9" fmla="*/ 905664 h 18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94" h="1812450">
                <a:moveTo>
                  <a:pt x="1110548" y="0"/>
                </a:moveTo>
                <a:lnTo>
                  <a:pt x="1287193" y="0"/>
                </a:lnTo>
                <a:lnTo>
                  <a:pt x="1482494" y="905664"/>
                </a:lnTo>
                <a:lnTo>
                  <a:pt x="1287193" y="1811327"/>
                </a:lnTo>
                <a:lnTo>
                  <a:pt x="1265219" y="1811327"/>
                </a:lnTo>
                <a:lnTo>
                  <a:pt x="1265219" y="1812450"/>
                </a:lnTo>
                <a:lnTo>
                  <a:pt x="0" y="1812450"/>
                </a:lnTo>
                <a:lnTo>
                  <a:pt x="0" y="1766731"/>
                </a:lnTo>
                <a:lnTo>
                  <a:pt x="1120165" y="1766731"/>
                </a:lnTo>
                <a:lnTo>
                  <a:pt x="1305849" y="9056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object 10"/>
          <p:cNvSpPr txBox="1"/>
          <p:nvPr/>
        </p:nvSpPr>
        <p:spPr>
          <a:xfrm>
            <a:off x="440230" y="2191935"/>
            <a:ext cx="158037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ПРИЕМ ЗАЯВОК</a:t>
            </a:r>
            <a:endParaRPr lang="ru-RU" sz="1200" b="1" i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1" name="Группа 180"/>
          <p:cNvGrpSpPr/>
          <p:nvPr/>
        </p:nvGrpSpPr>
        <p:grpSpPr>
          <a:xfrm>
            <a:off x="761759" y="1061667"/>
            <a:ext cx="952391" cy="952389"/>
            <a:chOff x="829159" y="1091303"/>
            <a:chExt cx="1098652" cy="1098650"/>
          </a:xfrm>
        </p:grpSpPr>
        <p:grpSp>
          <p:nvGrpSpPr>
            <p:cNvPr id="182" name="Группа 181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829159" y="1091303"/>
              <a:ext cx="1098652" cy="1098650"/>
              <a:chOff x="5712808" y="1928481"/>
              <a:chExt cx="1540631" cy="1540631"/>
            </a:xfrm>
          </p:grpSpPr>
          <p:sp>
            <p:nvSpPr>
              <p:cNvPr id="184" name="Овал 183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3" y="1348081"/>
              <a:ext cx="848735" cy="559621"/>
            </a:xfrm>
            <a:prstGeom prst="rect">
              <a:avLst/>
            </a:prstGeom>
          </p:spPr>
        </p:pic>
      </p:grpSp>
      <p:sp>
        <p:nvSpPr>
          <p:cNvPr id="186" name="object 10"/>
          <p:cNvSpPr txBox="1"/>
          <p:nvPr/>
        </p:nvSpPr>
        <p:spPr>
          <a:xfrm>
            <a:off x="2386018" y="2102244"/>
            <a:ext cx="163902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И ОЦЕНКА ПЕРВЫХ ЧАСТЕЙ ЗАЯВОК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7" name="object 10"/>
          <p:cNvSpPr txBox="1"/>
          <p:nvPr/>
        </p:nvSpPr>
        <p:spPr>
          <a:xfrm>
            <a:off x="4408700" y="2117845"/>
            <a:ext cx="163117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ПОДАЧА ОКОНЧАТЕЛЬНЫХ ПРЕДЛОЖЕНИЙ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8" name="object 10"/>
          <p:cNvSpPr txBox="1"/>
          <p:nvPr/>
        </p:nvSpPr>
        <p:spPr>
          <a:xfrm>
            <a:off x="8435638" y="2240744"/>
            <a:ext cx="178831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ПОДВЕДЕНИЕ</a:t>
            </a:r>
          </a:p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ИТОГОВ</a:t>
            </a:r>
          </a:p>
        </p:txBody>
      </p:sp>
      <p:sp>
        <p:nvSpPr>
          <p:cNvPr id="189" name="object 10"/>
          <p:cNvSpPr txBox="1"/>
          <p:nvPr/>
        </p:nvSpPr>
        <p:spPr>
          <a:xfrm>
            <a:off x="10199181" y="2182073"/>
            <a:ext cx="188633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ЗАКЛЮЧЕНИЕ КОНТРАКТА</a:t>
            </a:r>
            <a:endParaRPr lang="ru-RU" sz="1200" b="1" dirty="0">
              <a:solidFill>
                <a:srgbClr val="0291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0" name="Группа 189"/>
          <p:cNvGrpSpPr/>
          <p:nvPr/>
        </p:nvGrpSpPr>
        <p:grpSpPr>
          <a:xfrm>
            <a:off x="10662304" y="1085551"/>
            <a:ext cx="952391" cy="952389"/>
            <a:chOff x="11155719" y="1218337"/>
            <a:chExt cx="1098652" cy="1098650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11155719" y="1218337"/>
              <a:ext cx="1098652" cy="1098650"/>
              <a:chOff x="5712808" y="1928481"/>
              <a:chExt cx="1540631" cy="1540631"/>
            </a:xfrm>
          </p:grpSpPr>
          <p:sp>
            <p:nvSpPr>
              <p:cNvPr id="193" name="Овал 192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4" name="Овал 193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7379" y="1409456"/>
              <a:ext cx="730731" cy="671586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4748143" y="1037783"/>
            <a:ext cx="952391" cy="952389"/>
            <a:chOff x="7404775" y="1162082"/>
            <a:chExt cx="1098652" cy="1098650"/>
          </a:xfrm>
        </p:grpSpPr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7404775" y="1162082"/>
              <a:ext cx="1098652" cy="1098650"/>
              <a:chOff x="5712808" y="1928481"/>
              <a:chExt cx="1540631" cy="1540631"/>
            </a:xfrm>
          </p:grpSpPr>
          <p:sp>
            <p:nvSpPr>
              <p:cNvPr id="198" name="Овал 197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9" name="Овал 198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003" y="1409456"/>
              <a:ext cx="681735" cy="678157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8690835" y="1085551"/>
            <a:ext cx="952391" cy="952389"/>
            <a:chOff x="9624767" y="1180672"/>
            <a:chExt cx="1098652" cy="1098650"/>
          </a:xfrm>
        </p:grpSpPr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9624767" y="1180672"/>
              <a:ext cx="1098652" cy="1098650"/>
              <a:chOff x="5712808" y="1928481"/>
              <a:chExt cx="1540631" cy="1540631"/>
            </a:xfrm>
          </p:grpSpPr>
          <p:sp>
            <p:nvSpPr>
              <p:cNvPr id="203" name="Овал 202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4" name="Овал 203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011" y="1274119"/>
              <a:ext cx="813494" cy="813494"/>
            </a:xfrm>
            <a:prstGeom prst="rect">
              <a:avLst/>
            </a:prstGeom>
          </p:spPr>
        </p:pic>
      </p:grpSp>
      <p:grpSp>
        <p:nvGrpSpPr>
          <p:cNvPr id="205" name="Группа 204"/>
          <p:cNvGrpSpPr/>
          <p:nvPr/>
        </p:nvGrpSpPr>
        <p:grpSpPr>
          <a:xfrm>
            <a:off x="2816232" y="1037783"/>
            <a:ext cx="952391" cy="952389"/>
            <a:chOff x="5513419" y="1147558"/>
            <a:chExt cx="1098652" cy="1098650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5513419" y="1147558"/>
              <a:ext cx="1098652" cy="1098650"/>
              <a:chOff x="5712808" y="1928481"/>
              <a:chExt cx="1540631" cy="1540631"/>
            </a:xfrm>
          </p:grpSpPr>
          <p:sp>
            <p:nvSpPr>
              <p:cNvPr id="208" name="Овал 207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9" name="Овал 208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627" y="1270486"/>
              <a:ext cx="817128" cy="817128"/>
            </a:xfrm>
            <a:prstGeom prst="rect">
              <a:avLst/>
            </a:prstGeom>
          </p:spPr>
        </p:pic>
      </p:grpSp>
      <p:sp>
        <p:nvSpPr>
          <p:cNvPr id="210" name="object 10"/>
          <p:cNvSpPr txBox="1"/>
          <p:nvPr/>
        </p:nvSpPr>
        <p:spPr>
          <a:xfrm>
            <a:off x="6198004" y="2081372"/>
            <a:ext cx="17883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lvl="1" algn="ctr"/>
            <a:r>
              <a:rPr lang="ru-RU" sz="1200" b="1" dirty="0" smtClean="0">
                <a:solidFill>
                  <a:srgbClr val="0291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РАССМОТРЕНИЕ И ОЦЕНКА ВТОРЫХ ЧАСТЕЙ ЗАЯВОК </a:t>
            </a:r>
          </a:p>
        </p:txBody>
      </p:sp>
      <p:grpSp>
        <p:nvGrpSpPr>
          <p:cNvPr id="211" name="Группа 210"/>
          <p:cNvGrpSpPr/>
          <p:nvPr/>
        </p:nvGrpSpPr>
        <p:grpSpPr>
          <a:xfrm>
            <a:off x="6697566" y="1061667"/>
            <a:ext cx="952391" cy="952389"/>
            <a:chOff x="7450036" y="1119733"/>
            <a:chExt cx="952391" cy="952389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xmlns="" id="{BBB545BE-6332-4DBE-B705-59C642BA0DA5}"/>
                </a:ext>
              </a:extLst>
            </p:cNvPr>
            <p:cNvGrpSpPr/>
            <p:nvPr/>
          </p:nvGrpSpPr>
          <p:grpSpPr>
            <a:xfrm>
              <a:off x="7450036" y="1119733"/>
              <a:ext cx="952391" cy="952389"/>
              <a:chOff x="5712808" y="1928481"/>
              <a:chExt cx="1540631" cy="1540631"/>
            </a:xfrm>
          </p:grpSpPr>
          <p:sp>
            <p:nvSpPr>
              <p:cNvPr id="214" name="Овал 213">
                <a:extLst>
                  <a:ext uri="{FF2B5EF4-FFF2-40B4-BE49-F238E27FC236}">
                    <a16:creationId xmlns:a16="http://schemas.microsoft.com/office/drawing/2014/main" xmlns="" id="{9CFF2414-BFBE-4582-8D41-B1D2A361718C}"/>
                  </a:ext>
                </a:extLst>
              </p:cNvPr>
              <p:cNvSpPr/>
              <p:nvPr/>
            </p:nvSpPr>
            <p:spPr>
              <a:xfrm>
                <a:off x="5712808" y="1928481"/>
                <a:ext cx="1540631" cy="1540631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accent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5" name="Овал 214">
                <a:extLst>
                  <a:ext uri="{FF2B5EF4-FFF2-40B4-BE49-F238E27FC236}">
                    <a16:creationId xmlns:a16="http://schemas.microsoft.com/office/drawing/2014/main" xmlns="" id="{0B78EAFB-C764-4138-A26C-5FB2CF66870A}"/>
                  </a:ext>
                </a:extLst>
              </p:cNvPr>
              <p:cNvSpPr/>
              <p:nvPr/>
            </p:nvSpPr>
            <p:spPr>
              <a:xfrm>
                <a:off x="5749119" y="1967117"/>
                <a:ext cx="1459402" cy="1459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13" name="Рисунок 2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489" y="1337874"/>
              <a:ext cx="774482" cy="510662"/>
            </a:xfrm>
            <a:prstGeom prst="rect">
              <a:avLst/>
            </a:prstGeom>
          </p:spPr>
        </p:pic>
      </p:grpSp>
      <p:sp>
        <p:nvSpPr>
          <p:cNvPr id="216" name="TextBox 215"/>
          <p:cNvSpPr txBox="1"/>
          <p:nvPr/>
        </p:nvSpPr>
        <p:spPr>
          <a:xfrm>
            <a:off x="525874" y="2820558"/>
            <a:ext cx="1606265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приема заявок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менее 15-ти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 даты окончания срока подачи заявок</a:t>
            </a: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внести изменение в КД, отменить определение поставщика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Поставщик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может подать/отозвать заявку, подать запрос на разъяснение КД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 обязан ответить на запрос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2-х рабочих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если он поступил  не позднее, чем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 дней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ДОПЗ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436543" y="2818048"/>
            <a:ext cx="160974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рассмотрения первых частей заявок: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&gt; 1 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5-ти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окончания срока подачи заявок;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превышает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1-го рабочего дня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окончания срока подачи заявок;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для закупок в сфере науки, культуры или искусства –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10-ти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445449" y="2809337"/>
            <a:ext cx="1614592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Процедура подачи окончательных предложений о цене контракта проводится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рабочий день, следующий после истечения 1-го рабочего дня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даты окончания срока рассмотрения и оценки первых частей заявок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ru-RU" sz="1050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Продолжительность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3 часа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Время определяет оператор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379563" y="2786343"/>
            <a:ext cx="1617912" cy="3000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рассмотрения вторых частей заявок: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НМЦК &gt; 1 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3-х рабочих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направления заказчику вторых частей заявок;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НМЦК не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превышает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млн руб.,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1-го рабочего дня 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даты направления заказчику вторых частей заявок;</a:t>
            </a:r>
          </a:p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для закупок в сфере науки, культуры или искусства –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более 5-ти рабочих дней.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0326154" y="2809337"/>
            <a:ext cx="1619369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Контракт может быть заключен </a:t>
            </a:r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ранее 10-ти дней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с даты размещения протокола подведения итогов.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8355414" y="2826345"/>
            <a:ext cx="1617912" cy="12234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позднее следующего рабочего дня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после направления площадкой протокола окончательных ценовых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9503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</p:spPr>
        <p:txBody>
          <a:bodyPr wrap="square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(КОНКУРС) 1/</a:t>
            </a:r>
            <a:r>
              <a:rPr lang="en-US" dirty="0">
                <a:ea typeface="+mn-ea"/>
                <a:cs typeface="Segoe UI" panose="020B0502040204020203" pitchFamily="34" charset="0"/>
              </a:rPr>
              <a:t>4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32" y="842700"/>
            <a:ext cx="10714672" cy="552167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861632" y="5717666"/>
            <a:ext cx="10714672" cy="6467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</p:spPr>
        <p:txBody>
          <a:bodyPr wrap="square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2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4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928"/>
          <a:stretch/>
        </p:blipFill>
        <p:spPr>
          <a:xfrm>
            <a:off x="4676835" y="4271909"/>
            <a:ext cx="3085197" cy="21235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169801" y="773920"/>
            <a:ext cx="11977624" cy="3337560"/>
            <a:chOff x="65024" y="822960"/>
            <a:chExt cx="8940800" cy="22737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t="20527"/>
            <a:stretch/>
          </p:blipFill>
          <p:spPr>
            <a:xfrm>
              <a:off x="65024" y="822960"/>
              <a:ext cx="8940800" cy="20425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" t="91238" b="1761"/>
            <a:stretch>
              <a:fillRect/>
            </a:stretch>
          </p:blipFill>
          <p:spPr bwMode="auto">
            <a:xfrm>
              <a:off x="84074" y="2906205"/>
              <a:ext cx="891698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 bwMode="auto">
          <a:xfrm>
            <a:off x="195322" y="1146481"/>
            <a:ext cx="11945724" cy="8161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9801" y="3815045"/>
            <a:ext cx="11971245" cy="2964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76835" y="4271909"/>
            <a:ext cx="3085197" cy="21235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065243">
            <a:off x="4311425" y="4034966"/>
            <a:ext cx="432362" cy="3028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3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4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5" y="837374"/>
            <a:ext cx="12036121" cy="52250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69607" y="2950084"/>
            <a:ext cx="11879826" cy="10688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979" y="162809"/>
            <a:ext cx="8270696" cy="369332"/>
          </a:xfrm>
          <a:noFill/>
        </p:spPr>
        <p:txBody>
          <a:bodyPr wrap="square" rtlCol="0" anchor="ctr">
            <a:spAutoFit/>
          </a:bodyPr>
          <a:lstStyle/>
          <a:p>
            <a:pPr defTabSz="914400" hangingPunct="1"/>
            <a:r>
              <a:rPr lang="ru-RU" dirty="0">
                <a:ea typeface="+mn-ea"/>
                <a:cs typeface="Segoe UI" panose="020B0502040204020203" pitchFamily="34" charset="0"/>
              </a:rPr>
              <a:t>Форма заявки (КОНКУРС) </a:t>
            </a:r>
            <a:r>
              <a:rPr lang="en-US" dirty="0">
                <a:ea typeface="+mn-ea"/>
                <a:cs typeface="Segoe UI" panose="020B0502040204020203" pitchFamily="34" charset="0"/>
              </a:rPr>
              <a:t>4</a:t>
            </a:r>
            <a:r>
              <a:rPr lang="ru-RU" dirty="0">
                <a:ea typeface="+mn-ea"/>
                <a:cs typeface="Segoe UI" panose="020B0502040204020203" pitchFamily="34" charset="0"/>
              </a:rPr>
              <a:t>/</a:t>
            </a:r>
            <a:r>
              <a:rPr lang="en-US" dirty="0">
                <a:ea typeface="+mn-ea"/>
                <a:cs typeface="Segoe UI" panose="020B0502040204020203" pitchFamily="34" charset="0"/>
              </a:rPr>
              <a:t>4</a:t>
            </a:r>
            <a:endParaRPr lang="ru-RU" dirty="0"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37" y="805053"/>
            <a:ext cx="10916031" cy="55562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650037" y="2786577"/>
            <a:ext cx="9866553" cy="313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50037" y="1393641"/>
            <a:ext cx="9866553" cy="3132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Шаблон РТС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S-temp-0704" id="{75CBBE1F-371A-44A4-B5CE-7F627261596F}" vid="{61360224-1F88-4AA7-831A-C32898FDCE83}"/>
    </a:ext>
  </a:extLst>
</a:theme>
</file>

<file path=ppt/theme/theme4.xml><?xml version="1.0" encoding="utf-8"?>
<a:theme xmlns:a="http://schemas.openxmlformats.org/drawingml/2006/main" name="1_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S-temp-0704" id="{75CBBE1F-371A-44A4-B5CE-7F627261596F}" vid="{61360224-1F88-4AA7-831A-C32898FDCE83}"/>
    </a:ext>
  </a:extLst>
</a:theme>
</file>

<file path=ppt/theme/theme5.xml><?xml version="1.0" encoding="utf-8"?>
<a:theme xmlns:a="http://schemas.openxmlformats.org/drawingml/2006/main" name="1_2. Обложки">
  <a:themeElements>
    <a:clrScheme name="РТС-тендер">
      <a:dk1>
        <a:srgbClr val="444444"/>
      </a:dk1>
      <a:lt1>
        <a:sysClr val="window" lastClr="FFFFFF"/>
      </a:lt1>
      <a:dk2>
        <a:srgbClr val="444444"/>
      </a:dk2>
      <a:lt2>
        <a:srgbClr val="E7E6E6"/>
      </a:lt2>
      <a:accent1>
        <a:srgbClr val="E4465A"/>
      </a:accent1>
      <a:accent2>
        <a:srgbClr val="546670"/>
      </a:accent2>
      <a:accent3>
        <a:srgbClr val="0291A0"/>
      </a:accent3>
      <a:accent4>
        <a:srgbClr val="F1C900"/>
      </a:accent4>
      <a:accent5>
        <a:srgbClr val="0291A0"/>
      </a:accent5>
      <a:accent6>
        <a:srgbClr val="F1C900"/>
      </a:accent6>
      <a:hlink>
        <a:srgbClr val="0291A0"/>
      </a:hlink>
      <a:folHlink>
        <a:srgbClr val="AEABAB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TS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TS-template" id="{F1E804EC-4F2A-4C30-8CD4-EC39A6B7127E}" vid="{1D341F95-98ED-4797-84E9-F9ACF3B0E3FE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14563</TotalTime>
  <Words>913</Words>
  <Application>Microsoft Office PowerPoint</Application>
  <PresentationFormat>Широкоэкранный</PresentationFormat>
  <Paragraphs>125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Arial Unicode MS</vt:lpstr>
      <vt:lpstr>Microsoft YaHei</vt:lpstr>
      <vt:lpstr>Adobe Arabic</vt:lpstr>
      <vt:lpstr>Arial</vt:lpstr>
      <vt:lpstr>Calibri</vt:lpstr>
      <vt:lpstr>Calibri Light</vt:lpstr>
      <vt:lpstr>Roboto</vt:lpstr>
      <vt:lpstr>Segoe UI</vt:lpstr>
      <vt:lpstr>Segoe UI Black</vt:lpstr>
      <vt:lpstr>Segoe UI Semibold</vt:lpstr>
      <vt:lpstr>Times New Roman</vt:lpstr>
      <vt:lpstr>1. Шаблон РТС</vt:lpstr>
      <vt:lpstr>2. Обложки</vt:lpstr>
      <vt:lpstr>Основной</vt:lpstr>
      <vt:lpstr>1_Основной</vt:lpstr>
      <vt:lpstr>1_2. Обложки</vt:lpstr>
      <vt:lpstr>RTS-template</vt:lpstr>
      <vt:lpstr>Алгоритм проведения электронных способов закупок на площадке РТС-тендер</vt:lpstr>
      <vt:lpstr>Основные Этапы аукциона</vt:lpstr>
      <vt:lpstr>Форма заявки (АУКЦИОН) 1/2</vt:lpstr>
      <vt:lpstr>Форма заявки (АУКЦИОН) 2/2</vt:lpstr>
      <vt:lpstr>Основные Этапы конкурса</vt:lpstr>
      <vt:lpstr>Форма заявки (КОНКУРС) 1/4</vt:lpstr>
      <vt:lpstr>Форма заявки (КОНКУРС) 2/4</vt:lpstr>
      <vt:lpstr>Форма заявки (КОНКУРС) 3/4</vt:lpstr>
      <vt:lpstr>Форма заявки (КОНКУРС) 4/4</vt:lpstr>
      <vt:lpstr>Рассмотрение и оценка первых частей заявок (конкурс) 1/2</vt:lpstr>
      <vt:lpstr>Рассмотрение и оценка первых частей заявок  (конкурс) 2/2</vt:lpstr>
      <vt:lpstr>Подача окончательных предложений, конкурс (переторжка)</vt:lpstr>
      <vt:lpstr>Рассмотрение и оценка вторых частей заявок  (конкурс) 1/2</vt:lpstr>
      <vt:lpstr>Рассмотрение и оценка вторых частей заявок  (конкурс) 2/2</vt:lpstr>
      <vt:lpstr>Подведение итогов (конкурс) 1/2</vt:lpstr>
      <vt:lpstr>Подведение итогов (конкурс) 2/2</vt:lpstr>
      <vt:lpstr>Основные Этапы запроса предложений</vt:lpstr>
      <vt:lpstr>Рассмотрение и оценка заявок  (запрос предложений) 1/2 </vt:lpstr>
      <vt:lpstr>Рассмотрение и оценка заявок (запрос предложений) 2/2 </vt:lpstr>
      <vt:lpstr>публикация выписки из протокола</vt:lpstr>
      <vt:lpstr>Подача окончательных предложений участником (запрос предложений)</vt:lpstr>
      <vt:lpstr>Подведение итогов (запрос предложений) 1/2</vt:lpstr>
      <vt:lpstr>Подведение итогов (запрос предложений) 2/2</vt:lpstr>
      <vt:lpstr>Основные Этапы Запроса котировок</vt:lpstr>
      <vt:lpstr>Рассмотрение заявок (запрос котировок) 1/2 </vt:lpstr>
      <vt:lpstr>Рассмотрение заявок (запрос котировок) 2/2 </vt:lpstr>
      <vt:lpstr>Рассмотрение и оценка заявок (запрос котировок) 1/2 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Пацевич Екатерина Александровна</dc:creator>
  <cp:lastModifiedBy>Погорелова Елена</cp:lastModifiedBy>
  <cp:revision>1302</cp:revision>
  <cp:lastPrinted>2018-08-20T09:23:13Z</cp:lastPrinted>
  <dcterms:created xsi:type="dcterms:W3CDTF">2017-01-09T12:57:11Z</dcterms:created>
  <dcterms:modified xsi:type="dcterms:W3CDTF">2018-08-21T19:08:58Z</dcterms:modified>
</cp:coreProperties>
</file>