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4"/>
  </p:notesMasterIdLst>
  <p:sldIdLst>
    <p:sldId id="303" r:id="rId2"/>
    <p:sldId id="466" r:id="rId3"/>
    <p:sldId id="516" r:id="rId4"/>
    <p:sldId id="517" r:id="rId5"/>
    <p:sldId id="513" r:id="rId6"/>
    <p:sldId id="498" r:id="rId7"/>
    <p:sldId id="507" r:id="rId8"/>
    <p:sldId id="519" r:id="rId9"/>
    <p:sldId id="522" r:id="rId10"/>
    <p:sldId id="524" r:id="rId11"/>
    <p:sldId id="525" r:id="rId12"/>
    <p:sldId id="529" r:id="rId13"/>
    <p:sldId id="535" r:id="rId14"/>
    <p:sldId id="526" r:id="rId15"/>
    <p:sldId id="528" r:id="rId16"/>
    <p:sldId id="527" r:id="rId17"/>
    <p:sldId id="536" r:id="rId18"/>
    <p:sldId id="537" r:id="rId19"/>
    <p:sldId id="538" r:id="rId20"/>
    <p:sldId id="539" r:id="rId21"/>
    <p:sldId id="540" r:id="rId22"/>
    <p:sldId id="534" r:id="rId23"/>
  </p:sldIdLst>
  <p:sldSz cx="12192000" cy="6858000"/>
  <p:notesSz cx="7010400" cy="9236075"/>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4465A"/>
    <a:srgbClr val="001D43"/>
    <a:srgbClr val="27A1AE"/>
    <a:srgbClr val="15585F"/>
    <a:srgbClr val="FFEBAB"/>
    <a:srgbClr val="F1C900"/>
    <a:srgbClr val="90CD59"/>
    <a:srgbClr val="546670"/>
    <a:srgbClr val="D85734"/>
    <a:srgbClr val="44444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1167" autoAdjust="0"/>
    <p:restoredTop sz="93960" autoAdjust="0"/>
  </p:normalViewPr>
  <p:slideViewPr>
    <p:cSldViewPr snapToGrid="0">
      <p:cViewPr varScale="1">
        <p:scale>
          <a:sx n="86" d="100"/>
          <a:sy n="86" d="100"/>
        </p:scale>
        <p:origin x="918" y="9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3037840" cy="463408"/>
          </a:xfrm>
          <a:prstGeom prst="rect">
            <a:avLst/>
          </a:prstGeom>
        </p:spPr>
        <p:txBody>
          <a:bodyPr vert="horz" lIns="91440" tIns="45720" rIns="91440" bIns="45720" rtlCol="0"/>
          <a:lstStyle>
            <a:lvl1pPr algn="l">
              <a:defRPr sz="1200"/>
            </a:lvl1pPr>
          </a:lstStyle>
          <a:p>
            <a:endParaRPr lang="ru-RU" dirty="0"/>
          </a:p>
        </p:txBody>
      </p:sp>
      <p:sp>
        <p:nvSpPr>
          <p:cNvPr id="3" name="Дата 2"/>
          <p:cNvSpPr>
            <a:spLocks noGrp="1"/>
          </p:cNvSpPr>
          <p:nvPr>
            <p:ph type="dt" idx="1"/>
          </p:nvPr>
        </p:nvSpPr>
        <p:spPr>
          <a:xfrm>
            <a:off x="3970938" y="0"/>
            <a:ext cx="3037840" cy="463408"/>
          </a:xfrm>
          <a:prstGeom prst="rect">
            <a:avLst/>
          </a:prstGeom>
        </p:spPr>
        <p:txBody>
          <a:bodyPr vert="horz" lIns="91440" tIns="45720" rIns="91440" bIns="45720" rtlCol="0"/>
          <a:lstStyle>
            <a:lvl1pPr algn="r">
              <a:defRPr sz="1200"/>
            </a:lvl1pPr>
          </a:lstStyle>
          <a:p>
            <a:fld id="{7C0EC9E1-5E33-485A-B7B1-8C918E2DBEB8}" type="datetimeFigureOut">
              <a:rPr lang="ru-RU" smtClean="0"/>
              <a:t>20.08.2018</a:t>
            </a:fld>
            <a:endParaRPr lang="ru-RU" dirty="0"/>
          </a:p>
        </p:txBody>
      </p:sp>
      <p:sp>
        <p:nvSpPr>
          <p:cNvPr id="4" name="Образ слайда 3"/>
          <p:cNvSpPr>
            <a:spLocks noGrp="1" noRot="1" noChangeAspect="1"/>
          </p:cNvSpPr>
          <p:nvPr>
            <p:ph type="sldImg" idx="2"/>
          </p:nvPr>
        </p:nvSpPr>
        <p:spPr>
          <a:xfrm>
            <a:off x="735013" y="1155700"/>
            <a:ext cx="5540375" cy="3116263"/>
          </a:xfrm>
          <a:prstGeom prst="rect">
            <a:avLst/>
          </a:prstGeom>
          <a:noFill/>
          <a:ln w="12700">
            <a:solidFill>
              <a:prstClr val="black"/>
            </a:solidFill>
          </a:ln>
        </p:spPr>
        <p:txBody>
          <a:bodyPr vert="horz" lIns="91440" tIns="45720" rIns="91440" bIns="45720" rtlCol="0" anchor="ctr"/>
          <a:lstStyle/>
          <a:p>
            <a:endParaRPr lang="ru-RU" dirty="0"/>
          </a:p>
        </p:txBody>
      </p:sp>
      <p:sp>
        <p:nvSpPr>
          <p:cNvPr id="5" name="Заметки 4"/>
          <p:cNvSpPr>
            <a:spLocks noGrp="1"/>
          </p:cNvSpPr>
          <p:nvPr>
            <p:ph type="body" sz="quarter" idx="3"/>
          </p:nvPr>
        </p:nvSpPr>
        <p:spPr>
          <a:xfrm>
            <a:off x="701041" y="4444860"/>
            <a:ext cx="5608320" cy="3636705"/>
          </a:xfrm>
          <a:prstGeom prst="rect">
            <a:avLst/>
          </a:prstGeom>
        </p:spPr>
        <p:txBody>
          <a:bodyPr vert="horz" lIns="91440" tIns="45720" rIns="91440" bIns="45720" rtlCol="0"/>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6" name="Нижний колонтитул 5"/>
          <p:cNvSpPr>
            <a:spLocks noGrp="1"/>
          </p:cNvSpPr>
          <p:nvPr>
            <p:ph type="ftr" sz="quarter" idx="4"/>
          </p:nvPr>
        </p:nvSpPr>
        <p:spPr>
          <a:xfrm>
            <a:off x="0" y="8772669"/>
            <a:ext cx="3037840" cy="463407"/>
          </a:xfrm>
          <a:prstGeom prst="rect">
            <a:avLst/>
          </a:prstGeom>
        </p:spPr>
        <p:txBody>
          <a:bodyPr vert="horz" lIns="91440" tIns="45720" rIns="91440" bIns="45720" rtlCol="0" anchor="b"/>
          <a:lstStyle>
            <a:lvl1pPr algn="l">
              <a:defRPr sz="1200"/>
            </a:lvl1pPr>
          </a:lstStyle>
          <a:p>
            <a:endParaRPr lang="ru-RU" dirty="0"/>
          </a:p>
        </p:txBody>
      </p:sp>
      <p:sp>
        <p:nvSpPr>
          <p:cNvPr id="7" name="Номер слайда 6"/>
          <p:cNvSpPr>
            <a:spLocks noGrp="1"/>
          </p:cNvSpPr>
          <p:nvPr>
            <p:ph type="sldNum" sz="quarter" idx="5"/>
          </p:nvPr>
        </p:nvSpPr>
        <p:spPr>
          <a:xfrm>
            <a:off x="3970938" y="8772669"/>
            <a:ext cx="3037840" cy="463407"/>
          </a:xfrm>
          <a:prstGeom prst="rect">
            <a:avLst/>
          </a:prstGeom>
        </p:spPr>
        <p:txBody>
          <a:bodyPr vert="horz" lIns="91440" tIns="45720" rIns="91440" bIns="45720" rtlCol="0" anchor="b"/>
          <a:lstStyle>
            <a:lvl1pPr algn="r">
              <a:defRPr sz="1200"/>
            </a:lvl1pPr>
          </a:lstStyle>
          <a:p>
            <a:fld id="{5BF8985D-2733-41E1-BE43-7D4EFB2DDABD}" type="slidenum">
              <a:rPr lang="ru-RU" smtClean="0"/>
              <a:t>‹#›</a:t>
            </a:fld>
            <a:endParaRPr lang="ru-RU" dirty="0"/>
          </a:p>
        </p:txBody>
      </p:sp>
    </p:spTree>
    <p:extLst>
      <p:ext uri="{BB962C8B-B14F-4D97-AF65-F5344CB8AC3E}">
        <p14:creationId xmlns:p14="http://schemas.microsoft.com/office/powerpoint/2010/main" val="13261564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ltLang="ru-RU" dirty="0">
              <a:latin typeface="Times New Roman" panose="02020603050405020304" pitchFamily="18" charset="0"/>
            </a:endParaRPr>
          </a:p>
        </p:txBody>
      </p:sp>
      <p:sp>
        <p:nvSpPr>
          <p:cNvPr id="4" name="Номер слайда 3"/>
          <p:cNvSpPr>
            <a:spLocks noGrp="1"/>
          </p:cNvSpPr>
          <p:nvPr>
            <p:ph type="sldNum" sz="quarter" idx="10"/>
          </p:nvPr>
        </p:nvSpPr>
        <p:spPr/>
        <p:txBody>
          <a:bodyPr/>
          <a:lstStyle/>
          <a:p>
            <a:fld id="{F9A4A8C8-E52E-450B-90EC-EDBE73D79FD2}" type="slidenum">
              <a:rPr lang="ru-RU" smtClean="0">
                <a:solidFill>
                  <a:prstClr val="black"/>
                </a:solidFill>
              </a:rPr>
              <a:pPr/>
              <a:t>3</a:t>
            </a:fld>
            <a:endParaRPr lang="ru-RU" dirty="0">
              <a:solidFill>
                <a:prstClr val="black"/>
              </a:solidFill>
            </a:endParaRPr>
          </a:p>
        </p:txBody>
      </p:sp>
    </p:spTree>
    <p:extLst>
      <p:ext uri="{BB962C8B-B14F-4D97-AF65-F5344CB8AC3E}">
        <p14:creationId xmlns:p14="http://schemas.microsoft.com/office/powerpoint/2010/main" val="404475282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ltLang="ru-RU" dirty="0">
              <a:latin typeface="Times New Roman" panose="02020603050405020304" pitchFamily="18" charset="0"/>
            </a:endParaRPr>
          </a:p>
        </p:txBody>
      </p:sp>
      <p:sp>
        <p:nvSpPr>
          <p:cNvPr id="4" name="Номер слайда 3"/>
          <p:cNvSpPr>
            <a:spLocks noGrp="1"/>
          </p:cNvSpPr>
          <p:nvPr>
            <p:ph type="sldNum" sz="quarter" idx="10"/>
          </p:nvPr>
        </p:nvSpPr>
        <p:spPr/>
        <p:txBody>
          <a:bodyPr/>
          <a:lstStyle/>
          <a:p>
            <a:fld id="{F9A4A8C8-E52E-450B-90EC-EDBE73D79FD2}" type="slidenum">
              <a:rPr lang="ru-RU" smtClean="0">
                <a:solidFill>
                  <a:prstClr val="black"/>
                </a:solidFill>
              </a:rPr>
              <a:pPr/>
              <a:t>4</a:t>
            </a:fld>
            <a:endParaRPr lang="ru-RU" dirty="0">
              <a:solidFill>
                <a:prstClr val="black"/>
              </a:solidFill>
            </a:endParaRPr>
          </a:p>
        </p:txBody>
      </p:sp>
    </p:spTree>
    <p:extLst>
      <p:ext uri="{BB962C8B-B14F-4D97-AF65-F5344CB8AC3E}">
        <p14:creationId xmlns:p14="http://schemas.microsoft.com/office/powerpoint/2010/main" val="281449047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ltLang="ru-RU" dirty="0">
              <a:latin typeface="Times New Roman" panose="02020603050405020304" pitchFamily="18" charset="0"/>
            </a:endParaRPr>
          </a:p>
        </p:txBody>
      </p:sp>
      <p:sp>
        <p:nvSpPr>
          <p:cNvPr id="4" name="Номер слайда 3"/>
          <p:cNvSpPr>
            <a:spLocks noGrp="1"/>
          </p:cNvSpPr>
          <p:nvPr>
            <p:ph type="sldNum" sz="quarter" idx="10"/>
          </p:nvPr>
        </p:nvSpPr>
        <p:spPr/>
        <p:txBody>
          <a:bodyPr/>
          <a:lstStyle/>
          <a:p>
            <a:fld id="{F9A4A8C8-E52E-450B-90EC-EDBE73D79FD2}" type="slidenum">
              <a:rPr lang="ru-RU" smtClean="0">
                <a:solidFill>
                  <a:prstClr val="black"/>
                </a:solidFill>
              </a:rPr>
              <a:pPr/>
              <a:t>7</a:t>
            </a:fld>
            <a:endParaRPr lang="ru-RU" dirty="0">
              <a:solidFill>
                <a:prstClr val="black"/>
              </a:solidFill>
            </a:endParaRPr>
          </a:p>
        </p:txBody>
      </p:sp>
    </p:spTree>
    <p:extLst>
      <p:ext uri="{BB962C8B-B14F-4D97-AF65-F5344CB8AC3E}">
        <p14:creationId xmlns:p14="http://schemas.microsoft.com/office/powerpoint/2010/main" val="225380992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ltLang="ru-RU" dirty="0">
              <a:latin typeface="Times New Roman" panose="02020603050405020304" pitchFamily="18" charset="0"/>
            </a:endParaRPr>
          </a:p>
        </p:txBody>
      </p:sp>
      <p:sp>
        <p:nvSpPr>
          <p:cNvPr id="4" name="Номер слайда 3"/>
          <p:cNvSpPr>
            <a:spLocks noGrp="1"/>
          </p:cNvSpPr>
          <p:nvPr>
            <p:ph type="sldNum" sz="quarter" idx="10"/>
          </p:nvPr>
        </p:nvSpPr>
        <p:spPr/>
        <p:txBody>
          <a:bodyPr/>
          <a:lstStyle/>
          <a:p>
            <a:fld id="{F9A4A8C8-E52E-450B-90EC-EDBE73D79FD2}" type="slidenum">
              <a:rPr lang="ru-RU" smtClean="0">
                <a:solidFill>
                  <a:prstClr val="black"/>
                </a:solidFill>
              </a:rPr>
              <a:pPr/>
              <a:t>8</a:t>
            </a:fld>
            <a:endParaRPr lang="ru-RU" dirty="0">
              <a:solidFill>
                <a:prstClr val="black"/>
              </a:solidFill>
            </a:endParaRPr>
          </a:p>
        </p:txBody>
      </p:sp>
    </p:spTree>
    <p:extLst>
      <p:ext uri="{BB962C8B-B14F-4D97-AF65-F5344CB8AC3E}">
        <p14:creationId xmlns:p14="http://schemas.microsoft.com/office/powerpoint/2010/main" val="240877301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ltLang="ru-RU" dirty="0">
              <a:latin typeface="Times New Roman" panose="02020603050405020304" pitchFamily="18" charset="0"/>
            </a:endParaRPr>
          </a:p>
        </p:txBody>
      </p:sp>
      <p:sp>
        <p:nvSpPr>
          <p:cNvPr id="4" name="Номер слайда 3"/>
          <p:cNvSpPr>
            <a:spLocks noGrp="1"/>
          </p:cNvSpPr>
          <p:nvPr>
            <p:ph type="sldNum" sz="quarter" idx="10"/>
          </p:nvPr>
        </p:nvSpPr>
        <p:spPr/>
        <p:txBody>
          <a:bodyPr/>
          <a:lstStyle/>
          <a:p>
            <a:fld id="{F9A4A8C8-E52E-450B-90EC-EDBE73D79FD2}" type="slidenum">
              <a:rPr lang="ru-RU" smtClean="0">
                <a:solidFill>
                  <a:prstClr val="black"/>
                </a:solidFill>
              </a:rPr>
              <a:pPr/>
              <a:t>17</a:t>
            </a:fld>
            <a:endParaRPr lang="ru-RU" dirty="0">
              <a:solidFill>
                <a:prstClr val="black"/>
              </a:solidFill>
            </a:endParaRPr>
          </a:p>
        </p:txBody>
      </p:sp>
    </p:spTree>
    <p:extLst>
      <p:ext uri="{BB962C8B-B14F-4D97-AF65-F5344CB8AC3E}">
        <p14:creationId xmlns:p14="http://schemas.microsoft.com/office/powerpoint/2010/main" val="209988838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ltLang="ru-RU" dirty="0">
              <a:latin typeface="Times New Roman" panose="02020603050405020304" pitchFamily="18" charset="0"/>
            </a:endParaRPr>
          </a:p>
        </p:txBody>
      </p:sp>
      <p:sp>
        <p:nvSpPr>
          <p:cNvPr id="4" name="Номер слайда 3"/>
          <p:cNvSpPr>
            <a:spLocks noGrp="1"/>
          </p:cNvSpPr>
          <p:nvPr>
            <p:ph type="sldNum" sz="quarter" idx="10"/>
          </p:nvPr>
        </p:nvSpPr>
        <p:spPr/>
        <p:txBody>
          <a:bodyPr/>
          <a:lstStyle/>
          <a:p>
            <a:fld id="{F9A4A8C8-E52E-450B-90EC-EDBE73D79FD2}" type="slidenum">
              <a:rPr lang="ru-RU" smtClean="0">
                <a:solidFill>
                  <a:prstClr val="black"/>
                </a:solidFill>
              </a:rPr>
              <a:pPr/>
              <a:t>18</a:t>
            </a:fld>
            <a:endParaRPr lang="ru-RU" dirty="0">
              <a:solidFill>
                <a:prstClr val="black"/>
              </a:solidFill>
            </a:endParaRPr>
          </a:p>
        </p:txBody>
      </p:sp>
    </p:spTree>
    <p:extLst>
      <p:ext uri="{BB962C8B-B14F-4D97-AF65-F5344CB8AC3E}">
        <p14:creationId xmlns:p14="http://schemas.microsoft.com/office/powerpoint/2010/main" val="234315048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ltLang="ru-RU" dirty="0">
              <a:latin typeface="Times New Roman" panose="02020603050405020304" pitchFamily="18" charset="0"/>
            </a:endParaRPr>
          </a:p>
        </p:txBody>
      </p:sp>
      <p:sp>
        <p:nvSpPr>
          <p:cNvPr id="4" name="Номер слайда 3"/>
          <p:cNvSpPr>
            <a:spLocks noGrp="1"/>
          </p:cNvSpPr>
          <p:nvPr>
            <p:ph type="sldNum" sz="quarter" idx="10"/>
          </p:nvPr>
        </p:nvSpPr>
        <p:spPr/>
        <p:txBody>
          <a:bodyPr/>
          <a:lstStyle/>
          <a:p>
            <a:fld id="{F9A4A8C8-E52E-450B-90EC-EDBE73D79FD2}" type="slidenum">
              <a:rPr lang="ru-RU" smtClean="0">
                <a:solidFill>
                  <a:prstClr val="black"/>
                </a:solidFill>
              </a:rPr>
              <a:pPr/>
              <a:t>19</a:t>
            </a:fld>
            <a:endParaRPr lang="ru-RU" dirty="0">
              <a:solidFill>
                <a:prstClr val="black"/>
              </a:solidFill>
            </a:endParaRPr>
          </a:p>
        </p:txBody>
      </p:sp>
    </p:spTree>
    <p:extLst>
      <p:ext uri="{BB962C8B-B14F-4D97-AF65-F5344CB8AC3E}">
        <p14:creationId xmlns:p14="http://schemas.microsoft.com/office/powerpoint/2010/main" val="115228990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ltLang="ru-RU" dirty="0">
              <a:latin typeface="Times New Roman" panose="02020603050405020304" pitchFamily="18" charset="0"/>
            </a:endParaRPr>
          </a:p>
        </p:txBody>
      </p:sp>
      <p:sp>
        <p:nvSpPr>
          <p:cNvPr id="4" name="Номер слайда 3"/>
          <p:cNvSpPr>
            <a:spLocks noGrp="1"/>
          </p:cNvSpPr>
          <p:nvPr>
            <p:ph type="sldNum" sz="quarter" idx="10"/>
          </p:nvPr>
        </p:nvSpPr>
        <p:spPr/>
        <p:txBody>
          <a:bodyPr/>
          <a:lstStyle/>
          <a:p>
            <a:fld id="{F9A4A8C8-E52E-450B-90EC-EDBE73D79FD2}" type="slidenum">
              <a:rPr lang="ru-RU" smtClean="0">
                <a:solidFill>
                  <a:prstClr val="black"/>
                </a:solidFill>
              </a:rPr>
              <a:pPr/>
              <a:t>21</a:t>
            </a:fld>
            <a:endParaRPr lang="ru-RU" dirty="0">
              <a:solidFill>
                <a:prstClr val="black"/>
              </a:solidFill>
            </a:endParaRPr>
          </a:p>
        </p:txBody>
      </p:sp>
    </p:spTree>
    <p:extLst>
      <p:ext uri="{BB962C8B-B14F-4D97-AF65-F5344CB8AC3E}">
        <p14:creationId xmlns:p14="http://schemas.microsoft.com/office/powerpoint/2010/main" val="337181932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pic>
        <p:nvPicPr>
          <p:cNvPr id="30" name="Рисунок 2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729939"/>
            <a:ext cx="12192000" cy="5734733"/>
          </a:xfrm>
          <a:prstGeom prst="rect">
            <a:avLst/>
          </a:prstGeom>
        </p:spPr>
      </p:pic>
      <p:sp>
        <p:nvSpPr>
          <p:cNvPr id="2" name="Заголовок 1"/>
          <p:cNvSpPr>
            <a:spLocks noGrp="1"/>
          </p:cNvSpPr>
          <p:nvPr userDrawn="1">
            <p:ph type="ctrTitle"/>
          </p:nvPr>
        </p:nvSpPr>
        <p:spPr>
          <a:xfrm>
            <a:off x="1524000" y="3848100"/>
            <a:ext cx="9144000" cy="1881188"/>
          </a:xfrm>
          <a:noFill/>
        </p:spPr>
        <p:txBody>
          <a:bodyPr anchor="b"/>
          <a:lstStyle>
            <a:lvl1pPr marL="0" algn="ctr" defTabSz="914400" rtl="0" eaLnBrk="1" latinLnBrk="0" hangingPunct="1">
              <a:defRPr lang="ru-RU" sz="2800" b="1" kern="1200" cap="all" dirty="0">
                <a:solidFill>
                  <a:schemeClr val="bg1"/>
                </a:solidFill>
                <a:latin typeface="Segoe UI" panose="020B0502040204020203" pitchFamily="34" charset="0"/>
                <a:ea typeface="Arial Unicode MS" pitchFamily="34" charset="-128"/>
                <a:cs typeface="Segoe UI" panose="020B0502040204020203" pitchFamily="34" charset="0"/>
              </a:defRPr>
            </a:lvl1pPr>
          </a:lstStyle>
          <a:p>
            <a:r>
              <a:rPr lang="ru-RU" dirty="0"/>
              <a:t>Образец заголовка</a:t>
            </a:r>
          </a:p>
        </p:txBody>
      </p:sp>
      <p:sp>
        <p:nvSpPr>
          <p:cNvPr id="3" name="Подзаголовок 2"/>
          <p:cNvSpPr>
            <a:spLocks noGrp="1"/>
          </p:cNvSpPr>
          <p:nvPr userDrawn="1">
            <p:ph type="subTitle" idx="1"/>
          </p:nvPr>
        </p:nvSpPr>
        <p:spPr>
          <a:xfrm>
            <a:off x="1524000" y="5729288"/>
            <a:ext cx="9144000" cy="738187"/>
          </a:xfrm>
          <a:noFill/>
        </p:spPr>
        <p:txBody>
          <a:bodyPr>
            <a:normAutofit/>
          </a:bodyPr>
          <a:lstStyle>
            <a:lvl1pPr marL="0" indent="0" algn="ctr" defTabSz="914400" rtl="0" eaLnBrk="1" latinLnBrk="0" hangingPunct="1">
              <a:buNone/>
              <a:defRPr lang="ru-RU" sz="1800" b="1" kern="1200" cap="all" baseline="0" dirty="0">
                <a:solidFill>
                  <a:schemeClr val="bg1"/>
                </a:solidFill>
                <a:latin typeface="Segoe UI" panose="020B0502040204020203" pitchFamily="34" charset="0"/>
                <a:ea typeface="+mn-ea"/>
                <a:cs typeface="+mn-cs"/>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ru-RU" dirty="0"/>
              <a:t>Образец подзаголовка</a:t>
            </a:r>
          </a:p>
        </p:txBody>
      </p:sp>
      <p:sp>
        <p:nvSpPr>
          <p:cNvPr id="4" name="Прямоугольник 3"/>
          <p:cNvSpPr/>
          <p:nvPr userDrawn="1"/>
        </p:nvSpPr>
        <p:spPr>
          <a:xfrm>
            <a:off x="0" y="0"/>
            <a:ext cx="1800225" cy="6667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latin typeface="Segoe UI" panose="020B0502040204020203" pitchFamily="34" charset="0"/>
            </a:endParaRPr>
          </a:p>
        </p:txBody>
      </p:sp>
      <p:grpSp>
        <p:nvGrpSpPr>
          <p:cNvPr id="6" name="Группа 5"/>
          <p:cNvGrpSpPr/>
          <p:nvPr userDrawn="1"/>
        </p:nvGrpSpPr>
        <p:grpSpPr>
          <a:xfrm>
            <a:off x="-10275" y="740565"/>
            <a:ext cx="4137658" cy="3642745"/>
            <a:chOff x="-10275" y="740565"/>
            <a:chExt cx="4137658" cy="3642745"/>
          </a:xfrm>
        </p:grpSpPr>
        <p:sp>
          <p:nvSpPr>
            <p:cNvPr id="17" name="Прямоугольник: скругленные верхние углы 16"/>
            <p:cNvSpPr/>
            <p:nvPr/>
          </p:nvSpPr>
          <p:spPr>
            <a:xfrm rot="5400000">
              <a:off x="-873801" y="1604101"/>
              <a:ext cx="3642737" cy="1915682"/>
            </a:xfrm>
            <a:prstGeom prst="round2SameRect">
              <a:avLst>
                <a:gd name="adj1" fmla="val 4187"/>
                <a:gd name="adj2" fmla="val 0"/>
              </a:avLst>
            </a:prstGeom>
            <a:solidFill>
              <a:schemeClr val="bg1">
                <a:alpha val="5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latin typeface="Segoe UI" panose="020B0502040204020203" pitchFamily="34" charset="0"/>
              </a:endParaRPr>
            </a:p>
          </p:txBody>
        </p:sp>
        <p:sp>
          <p:nvSpPr>
            <p:cNvPr id="18" name="Прямоугольник: скругленные верхние углы 17"/>
            <p:cNvSpPr/>
            <p:nvPr/>
          </p:nvSpPr>
          <p:spPr>
            <a:xfrm rot="5400000">
              <a:off x="-538206" y="1268506"/>
              <a:ext cx="3348541" cy="2292676"/>
            </a:xfrm>
            <a:prstGeom prst="round2SameRect">
              <a:avLst>
                <a:gd name="adj1" fmla="val 4187"/>
                <a:gd name="adj2" fmla="val 0"/>
              </a:avLst>
            </a:prstGeom>
            <a:solidFill>
              <a:schemeClr val="bg1">
                <a:alpha val="5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latin typeface="Segoe UI" panose="020B0502040204020203" pitchFamily="34" charset="0"/>
              </a:endParaRPr>
            </a:p>
          </p:txBody>
        </p:sp>
        <p:sp>
          <p:nvSpPr>
            <p:cNvPr id="19" name="Прямоугольник: скругленные верхние углы 18"/>
            <p:cNvSpPr/>
            <p:nvPr/>
          </p:nvSpPr>
          <p:spPr>
            <a:xfrm rot="5400000">
              <a:off x="-209667" y="939966"/>
              <a:ext cx="3058957" cy="2660171"/>
            </a:xfrm>
            <a:prstGeom prst="round2SameRect">
              <a:avLst>
                <a:gd name="adj1" fmla="val 4187"/>
                <a:gd name="adj2" fmla="val 0"/>
              </a:avLst>
            </a:prstGeom>
            <a:solidFill>
              <a:schemeClr val="bg1">
                <a:alpha val="5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latin typeface="Segoe UI" panose="020B0502040204020203" pitchFamily="34" charset="0"/>
              </a:endParaRPr>
            </a:p>
          </p:txBody>
        </p:sp>
        <p:sp>
          <p:nvSpPr>
            <p:cNvPr id="20" name="Прямоугольник: скругленные верхние углы 19"/>
            <p:cNvSpPr/>
            <p:nvPr/>
          </p:nvSpPr>
          <p:spPr>
            <a:xfrm rot="5400000">
              <a:off x="126607" y="603693"/>
              <a:ext cx="2745422" cy="3019180"/>
            </a:xfrm>
            <a:prstGeom prst="round2SameRect">
              <a:avLst>
                <a:gd name="adj1" fmla="val 4187"/>
                <a:gd name="adj2" fmla="val 0"/>
              </a:avLst>
            </a:prstGeom>
            <a:solidFill>
              <a:schemeClr val="bg1">
                <a:alpha val="5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latin typeface="Segoe UI" panose="020B0502040204020203" pitchFamily="34" charset="0"/>
              </a:endParaRPr>
            </a:p>
          </p:txBody>
        </p:sp>
        <p:sp>
          <p:nvSpPr>
            <p:cNvPr id="28" name="Прямоугольник: скругленные верхние углы 27"/>
            <p:cNvSpPr/>
            <p:nvPr userDrawn="1"/>
          </p:nvSpPr>
          <p:spPr>
            <a:xfrm rot="10800000">
              <a:off x="-10275" y="740570"/>
              <a:ext cx="3769945" cy="2158227"/>
            </a:xfrm>
            <a:prstGeom prst="round2SameRect">
              <a:avLst>
                <a:gd name="adj1" fmla="val 4187"/>
                <a:gd name="adj2" fmla="val 0"/>
              </a:avLst>
            </a:prstGeom>
            <a:solidFill>
              <a:schemeClr val="bg1">
                <a:alpha val="5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latin typeface="Segoe UI" panose="020B0502040204020203" pitchFamily="34" charset="0"/>
              </a:endParaRPr>
            </a:p>
          </p:txBody>
        </p:sp>
        <p:sp>
          <p:nvSpPr>
            <p:cNvPr id="29" name="Прямоугольник: скругленные верхние углы 28"/>
            <p:cNvSpPr/>
            <p:nvPr userDrawn="1"/>
          </p:nvSpPr>
          <p:spPr>
            <a:xfrm rot="10800000">
              <a:off x="-10275" y="740565"/>
              <a:ext cx="3402456" cy="2449233"/>
            </a:xfrm>
            <a:prstGeom prst="round2SameRect">
              <a:avLst>
                <a:gd name="adj1" fmla="val 4187"/>
                <a:gd name="adj2" fmla="val 0"/>
              </a:avLst>
            </a:prstGeom>
            <a:solidFill>
              <a:schemeClr val="bg1">
                <a:alpha val="5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latin typeface="Segoe UI" panose="020B0502040204020203" pitchFamily="34" charset="0"/>
              </a:endParaRPr>
            </a:p>
          </p:txBody>
        </p:sp>
        <p:sp>
          <p:nvSpPr>
            <p:cNvPr id="26" name="Прямоугольник: скругленные верхние углы 25"/>
            <p:cNvSpPr/>
            <p:nvPr userDrawn="1"/>
          </p:nvSpPr>
          <p:spPr>
            <a:xfrm rot="10800000">
              <a:off x="-10274" y="740569"/>
              <a:ext cx="4137657" cy="1852728"/>
            </a:xfrm>
            <a:prstGeom prst="round2SameRect">
              <a:avLst>
                <a:gd name="adj1" fmla="val 4187"/>
                <a:gd name="adj2" fmla="val 0"/>
              </a:avLst>
            </a:prstGeom>
            <a:solidFill>
              <a:schemeClr val="bg1">
                <a:alpha val="5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latin typeface="Segoe UI" panose="020B0502040204020203" pitchFamily="34" charset="0"/>
              </a:endParaRPr>
            </a:p>
          </p:txBody>
        </p:sp>
      </p:grpSp>
      <p:pic>
        <p:nvPicPr>
          <p:cNvPr id="24" name="Рисунок 23"/>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360363" y="1434301"/>
            <a:ext cx="2561830" cy="1105139"/>
          </a:xfrm>
          <a:prstGeom prst="rect">
            <a:avLst/>
          </a:prstGeom>
        </p:spPr>
      </p:pic>
      <p:grpSp>
        <p:nvGrpSpPr>
          <p:cNvPr id="48" name="Группа 47"/>
          <p:cNvGrpSpPr/>
          <p:nvPr userDrawn="1"/>
        </p:nvGrpSpPr>
        <p:grpSpPr>
          <a:xfrm>
            <a:off x="9588614" y="4383309"/>
            <a:ext cx="2603386" cy="2084166"/>
            <a:chOff x="9588614" y="4383309"/>
            <a:chExt cx="2603386" cy="2084166"/>
          </a:xfrm>
        </p:grpSpPr>
        <p:sp>
          <p:nvSpPr>
            <p:cNvPr id="33" name="Прямоугольник: скругленные верхние углы 32"/>
            <p:cNvSpPr/>
            <p:nvPr/>
          </p:nvSpPr>
          <p:spPr>
            <a:xfrm rot="16200000">
              <a:off x="10959211" y="5234686"/>
              <a:ext cx="2084165" cy="381411"/>
            </a:xfrm>
            <a:prstGeom prst="round2SameRect">
              <a:avLst>
                <a:gd name="adj1" fmla="val 19171"/>
                <a:gd name="adj2" fmla="val 0"/>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latin typeface="Segoe UI" panose="020B0502040204020203" pitchFamily="34" charset="0"/>
              </a:endParaRPr>
            </a:p>
          </p:txBody>
        </p:sp>
        <p:sp>
          <p:nvSpPr>
            <p:cNvPr id="34" name="Прямоугольник: скругленные верхние углы 33"/>
            <p:cNvSpPr/>
            <p:nvPr/>
          </p:nvSpPr>
          <p:spPr>
            <a:xfrm rot="16200000">
              <a:off x="10917814" y="5193288"/>
              <a:ext cx="1789968" cy="758404"/>
            </a:xfrm>
            <a:prstGeom prst="round2SameRect">
              <a:avLst>
                <a:gd name="adj1" fmla="val 11723"/>
                <a:gd name="adj2" fmla="val 0"/>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latin typeface="Segoe UI" panose="020B0502040204020203" pitchFamily="34" charset="0"/>
              </a:endParaRPr>
            </a:p>
          </p:txBody>
        </p:sp>
        <p:sp>
          <p:nvSpPr>
            <p:cNvPr id="35" name="Прямоугольник: скругленные верхние углы 34"/>
            <p:cNvSpPr/>
            <p:nvPr/>
          </p:nvSpPr>
          <p:spPr>
            <a:xfrm rot="16200000">
              <a:off x="10878857" y="5154333"/>
              <a:ext cx="1500383" cy="1125898"/>
            </a:xfrm>
            <a:prstGeom prst="round2SameRect">
              <a:avLst>
                <a:gd name="adj1" fmla="val 7571"/>
                <a:gd name="adj2" fmla="val 0"/>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latin typeface="Segoe UI" panose="020B0502040204020203" pitchFamily="34" charset="0"/>
              </a:endParaRPr>
            </a:p>
          </p:txBody>
        </p:sp>
        <p:sp>
          <p:nvSpPr>
            <p:cNvPr id="36" name="Прямоугольник: скругленные верхние углы 35"/>
            <p:cNvSpPr/>
            <p:nvPr/>
          </p:nvSpPr>
          <p:spPr>
            <a:xfrm rot="16200000">
              <a:off x="10856120" y="5131596"/>
              <a:ext cx="1186847" cy="1484908"/>
            </a:xfrm>
            <a:prstGeom prst="round2SameRect">
              <a:avLst>
                <a:gd name="adj1" fmla="val 8467"/>
                <a:gd name="adj2" fmla="val 0"/>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latin typeface="Segoe UI" panose="020B0502040204020203" pitchFamily="34" charset="0"/>
              </a:endParaRPr>
            </a:p>
          </p:txBody>
        </p:sp>
        <p:sp>
          <p:nvSpPr>
            <p:cNvPr id="37" name="Прямоугольник: скругленные верхние углы 36"/>
            <p:cNvSpPr/>
            <p:nvPr userDrawn="1"/>
          </p:nvSpPr>
          <p:spPr>
            <a:xfrm>
              <a:off x="9956327" y="5867825"/>
              <a:ext cx="2235670" cy="599650"/>
            </a:xfrm>
            <a:prstGeom prst="round2SameRect">
              <a:avLst>
                <a:gd name="adj1" fmla="val 13718"/>
                <a:gd name="adj2" fmla="val 0"/>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latin typeface="Segoe UI" panose="020B0502040204020203" pitchFamily="34" charset="0"/>
              </a:endParaRPr>
            </a:p>
          </p:txBody>
        </p:sp>
        <p:sp>
          <p:nvSpPr>
            <p:cNvPr id="38" name="Прямоугольник: скругленные верхние углы 37"/>
            <p:cNvSpPr/>
            <p:nvPr userDrawn="1"/>
          </p:nvSpPr>
          <p:spPr>
            <a:xfrm>
              <a:off x="10323815" y="5576823"/>
              <a:ext cx="1868182" cy="890651"/>
            </a:xfrm>
            <a:prstGeom prst="round2SameRect">
              <a:avLst>
                <a:gd name="adj1" fmla="val 9178"/>
                <a:gd name="adj2" fmla="val 0"/>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latin typeface="Segoe UI" panose="020B0502040204020203" pitchFamily="34" charset="0"/>
              </a:endParaRPr>
            </a:p>
          </p:txBody>
        </p:sp>
        <p:sp>
          <p:nvSpPr>
            <p:cNvPr id="39" name="Прямоугольник: скругленные верхние углы 38"/>
            <p:cNvSpPr/>
            <p:nvPr userDrawn="1"/>
          </p:nvSpPr>
          <p:spPr>
            <a:xfrm>
              <a:off x="9588614" y="6173324"/>
              <a:ext cx="2603384" cy="294150"/>
            </a:xfrm>
            <a:prstGeom prst="round2SameRect">
              <a:avLst>
                <a:gd name="adj1" fmla="val 36568"/>
                <a:gd name="adj2" fmla="val 0"/>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latin typeface="Segoe UI" panose="020B0502040204020203" pitchFamily="34" charset="0"/>
              </a:endParaRPr>
            </a:p>
          </p:txBody>
        </p:sp>
      </p:grpSp>
      <p:sp>
        <p:nvSpPr>
          <p:cNvPr id="42" name="Прямоугольник 41"/>
          <p:cNvSpPr/>
          <p:nvPr userDrawn="1"/>
        </p:nvSpPr>
        <p:spPr>
          <a:xfrm>
            <a:off x="-1" y="694951"/>
            <a:ext cx="4129089" cy="4869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latin typeface="Segoe UI" panose="020B0502040204020203" pitchFamily="34" charset="0"/>
            </a:endParaRPr>
          </a:p>
        </p:txBody>
      </p:sp>
      <p:sp>
        <p:nvSpPr>
          <p:cNvPr id="43" name="Прямоугольник 42"/>
          <p:cNvSpPr/>
          <p:nvPr userDrawn="1"/>
        </p:nvSpPr>
        <p:spPr>
          <a:xfrm>
            <a:off x="8072438" y="694951"/>
            <a:ext cx="4119863" cy="4869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latin typeface="Segoe UI" panose="020B0502040204020203" pitchFamily="34" charset="0"/>
            </a:endParaRPr>
          </a:p>
        </p:txBody>
      </p:sp>
      <p:sp>
        <p:nvSpPr>
          <p:cNvPr id="44" name="Прямоугольник 43"/>
          <p:cNvSpPr/>
          <p:nvPr userDrawn="1"/>
        </p:nvSpPr>
        <p:spPr>
          <a:xfrm>
            <a:off x="4129088" y="694951"/>
            <a:ext cx="3943350" cy="48690"/>
          </a:xfrm>
          <a:prstGeom prst="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latin typeface="Segoe UI" panose="020B0502040204020203" pitchFamily="34" charset="0"/>
            </a:endParaRPr>
          </a:p>
        </p:txBody>
      </p:sp>
      <p:sp>
        <p:nvSpPr>
          <p:cNvPr id="45" name="Прямоугольник 44"/>
          <p:cNvSpPr/>
          <p:nvPr userDrawn="1"/>
        </p:nvSpPr>
        <p:spPr>
          <a:xfrm>
            <a:off x="-1" y="6472125"/>
            <a:ext cx="4129089" cy="4869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latin typeface="Segoe UI" panose="020B0502040204020203" pitchFamily="34" charset="0"/>
            </a:endParaRPr>
          </a:p>
        </p:txBody>
      </p:sp>
      <p:sp>
        <p:nvSpPr>
          <p:cNvPr id="46" name="Прямоугольник 45"/>
          <p:cNvSpPr/>
          <p:nvPr userDrawn="1"/>
        </p:nvSpPr>
        <p:spPr>
          <a:xfrm>
            <a:off x="8072438" y="6472125"/>
            <a:ext cx="4119863" cy="4869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latin typeface="Segoe UI" panose="020B0502040204020203" pitchFamily="34" charset="0"/>
            </a:endParaRPr>
          </a:p>
        </p:txBody>
      </p:sp>
      <p:sp>
        <p:nvSpPr>
          <p:cNvPr id="47" name="Прямоугольник 46"/>
          <p:cNvSpPr/>
          <p:nvPr userDrawn="1"/>
        </p:nvSpPr>
        <p:spPr>
          <a:xfrm>
            <a:off x="4129088" y="6472125"/>
            <a:ext cx="3943350" cy="48690"/>
          </a:xfrm>
          <a:prstGeom prst="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latin typeface="Segoe UI" panose="020B0502040204020203" pitchFamily="34" charset="0"/>
            </a:endParaRPr>
          </a:p>
        </p:txBody>
      </p:sp>
      <p:sp>
        <p:nvSpPr>
          <p:cNvPr id="49" name="Прямоугольник 48"/>
          <p:cNvSpPr/>
          <p:nvPr userDrawn="1"/>
        </p:nvSpPr>
        <p:spPr>
          <a:xfrm>
            <a:off x="4127383" y="6515475"/>
            <a:ext cx="3905965" cy="334542"/>
          </a:xfrm>
          <a:prstGeom prst="rect">
            <a:avLst/>
          </a:prstGeom>
        </p:spPr>
        <p:txBody>
          <a:bodyPr wrap="square" lIns="0" tIns="0" rIns="0" bIns="0" anchor="ctr">
            <a:noAutofit/>
          </a:bodyPr>
          <a:lstStyle/>
          <a:p>
            <a:pPr algn="ctr"/>
            <a:r>
              <a:rPr lang="ru-RU" altLang="ru-RU" sz="1400" b="0" dirty="0" smtClean="0">
                <a:solidFill>
                  <a:schemeClr val="bg1">
                    <a:lumMod val="65000"/>
                  </a:schemeClr>
                </a:solidFill>
                <a:latin typeface="Segoe UI" panose="020B0502040204020203" pitchFamily="34" charset="0"/>
                <a:ea typeface="Roboto" panose="02000000000000000000" pitchFamily="2" charset="0"/>
              </a:rPr>
              <a:t>2018</a:t>
            </a:r>
            <a:endParaRPr lang="ru-RU" sz="1400" b="0" dirty="0">
              <a:solidFill>
                <a:schemeClr val="bg1">
                  <a:lumMod val="65000"/>
                </a:schemeClr>
              </a:solidFill>
              <a:latin typeface="Segoe UI" panose="020B0502040204020203" pitchFamily="34" charset="0"/>
            </a:endParaRPr>
          </a:p>
        </p:txBody>
      </p:sp>
    </p:spTree>
    <p:extLst>
      <p:ext uri="{BB962C8B-B14F-4D97-AF65-F5344CB8AC3E}">
        <p14:creationId xmlns:p14="http://schemas.microsoft.com/office/powerpoint/2010/main" val="131612472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dirty="0"/>
              <a:t>Образец заголовка</a:t>
            </a:r>
          </a:p>
        </p:txBody>
      </p:sp>
      <p:sp>
        <p:nvSpPr>
          <p:cNvPr id="4" name="Нижний колонтитул 3"/>
          <p:cNvSpPr>
            <a:spLocks noGrp="1"/>
          </p:cNvSpPr>
          <p:nvPr>
            <p:ph type="ftr" sz="quarter" idx="11"/>
          </p:nvPr>
        </p:nvSpPr>
        <p:spPr/>
        <p:txBody>
          <a:bodyPr/>
          <a:lstStyle>
            <a:lvl1pPr>
              <a:defRPr>
                <a:latin typeface="Segoe UI" panose="020B0502040204020203" pitchFamily="34" charset="0"/>
              </a:defRPr>
            </a:lvl1pPr>
          </a:lstStyle>
          <a:p>
            <a:endParaRPr lang="ru-RU" dirty="0"/>
          </a:p>
        </p:txBody>
      </p:sp>
      <p:sp>
        <p:nvSpPr>
          <p:cNvPr id="5" name="Номер слайда 4"/>
          <p:cNvSpPr>
            <a:spLocks noGrp="1"/>
          </p:cNvSpPr>
          <p:nvPr>
            <p:ph type="sldNum" sz="quarter" idx="12"/>
          </p:nvPr>
        </p:nvSpPr>
        <p:spPr/>
        <p:txBody>
          <a:bodyPr/>
          <a:lstStyle>
            <a:lvl1pPr>
              <a:defRPr>
                <a:latin typeface="Segoe UI" panose="020B0502040204020203" pitchFamily="34" charset="0"/>
              </a:defRPr>
            </a:lvl1pPr>
          </a:lstStyle>
          <a:p>
            <a:fld id="{01D45CEE-34A4-4662-B092-562F1FC220D0}" type="slidenum">
              <a:rPr lang="ru-RU" smtClean="0"/>
              <a:pPr/>
              <a:t>‹#›</a:t>
            </a:fld>
            <a:endParaRPr lang="ru-RU" dirty="0"/>
          </a:p>
        </p:txBody>
      </p:sp>
    </p:spTree>
    <p:extLst>
      <p:ext uri="{BB962C8B-B14F-4D97-AF65-F5344CB8AC3E}">
        <p14:creationId xmlns:p14="http://schemas.microsoft.com/office/powerpoint/2010/main" val="231945327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Адресный блок">
    <p:spTree>
      <p:nvGrpSpPr>
        <p:cNvPr id="1" name=""/>
        <p:cNvGrpSpPr/>
        <p:nvPr/>
      </p:nvGrpSpPr>
      <p:grpSpPr>
        <a:xfrm>
          <a:off x="0" y="0"/>
          <a:ext cx="0" cy="0"/>
          <a:chOff x="0" y="0"/>
          <a:chExt cx="0" cy="0"/>
        </a:xfrm>
      </p:grpSpPr>
      <p:grpSp>
        <p:nvGrpSpPr>
          <p:cNvPr id="2" name="Группа 1"/>
          <p:cNvGrpSpPr/>
          <p:nvPr userDrawn="1"/>
        </p:nvGrpSpPr>
        <p:grpSpPr>
          <a:xfrm>
            <a:off x="9588614" y="4404560"/>
            <a:ext cx="2603386" cy="2084166"/>
            <a:chOff x="9588614" y="4404560"/>
            <a:chExt cx="2603386" cy="2084166"/>
          </a:xfrm>
        </p:grpSpPr>
        <p:sp>
          <p:nvSpPr>
            <p:cNvPr id="15" name="Прямоугольник: скругленные верхние углы 14"/>
            <p:cNvSpPr/>
            <p:nvPr/>
          </p:nvSpPr>
          <p:spPr>
            <a:xfrm rot="16200000">
              <a:off x="10959211" y="5255937"/>
              <a:ext cx="2084165" cy="381411"/>
            </a:xfrm>
            <a:prstGeom prst="round2SameRect">
              <a:avLst>
                <a:gd name="adj1" fmla="val 19171"/>
                <a:gd name="adj2" fmla="val 0"/>
              </a:avLst>
            </a:prstGeom>
            <a:solidFill>
              <a:schemeClr val="accent2">
                <a:lumMod val="60000"/>
                <a:lumOff val="40000"/>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latin typeface="Segoe UI" panose="020B0502040204020203" pitchFamily="34" charset="0"/>
              </a:endParaRPr>
            </a:p>
          </p:txBody>
        </p:sp>
        <p:sp>
          <p:nvSpPr>
            <p:cNvPr id="16" name="Прямоугольник: скругленные верхние углы 15"/>
            <p:cNvSpPr/>
            <p:nvPr/>
          </p:nvSpPr>
          <p:spPr>
            <a:xfrm rot="16200000">
              <a:off x="10917814" y="5214539"/>
              <a:ext cx="1789968" cy="758404"/>
            </a:xfrm>
            <a:prstGeom prst="round2SameRect">
              <a:avLst>
                <a:gd name="adj1" fmla="val 11723"/>
                <a:gd name="adj2" fmla="val 0"/>
              </a:avLst>
            </a:prstGeom>
            <a:solidFill>
              <a:schemeClr val="accent2">
                <a:lumMod val="60000"/>
                <a:lumOff val="40000"/>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latin typeface="Segoe UI" panose="020B0502040204020203" pitchFamily="34" charset="0"/>
              </a:endParaRPr>
            </a:p>
          </p:txBody>
        </p:sp>
        <p:sp>
          <p:nvSpPr>
            <p:cNvPr id="17" name="Прямоугольник: скругленные верхние углы 16"/>
            <p:cNvSpPr/>
            <p:nvPr/>
          </p:nvSpPr>
          <p:spPr>
            <a:xfrm rot="16200000">
              <a:off x="10878857" y="5175584"/>
              <a:ext cx="1500383" cy="1125898"/>
            </a:xfrm>
            <a:prstGeom prst="round2SameRect">
              <a:avLst>
                <a:gd name="adj1" fmla="val 7571"/>
                <a:gd name="adj2" fmla="val 0"/>
              </a:avLst>
            </a:prstGeom>
            <a:solidFill>
              <a:schemeClr val="accent2">
                <a:lumMod val="60000"/>
                <a:lumOff val="40000"/>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latin typeface="Segoe UI" panose="020B0502040204020203" pitchFamily="34" charset="0"/>
              </a:endParaRPr>
            </a:p>
          </p:txBody>
        </p:sp>
        <p:sp>
          <p:nvSpPr>
            <p:cNvPr id="18" name="Прямоугольник: скругленные верхние углы 17"/>
            <p:cNvSpPr/>
            <p:nvPr/>
          </p:nvSpPr>
          <p:spPr>
            <a:xfrm rot="16200000">
              <a:off x="10856120" y="5152847"/>
              <a:ext cx="1186847" cy="1484908"/>
            </a:xfrm>
            <a:prstGeom prst="round2SameRect">
              <a:avLst>
                <a:gd name="adj1" fmla="val 8467"/>
                <a:gd name="adj2" fmla="val 0"/>
              </a:avLst>
            </a:prstGeom>
            <a:solidFill>
              <a:schemeClr val="accent2">
                <a:lumMod val="60000"/>
                <a:lumOff val="40000"/>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latin typeface="Segoe UI" panose="020B0502040204020203" pitchFamily="34" charset="0"/>
              </a:endParaRPr>
            </a:p>
          </p:txBody>
        </p:sp>
        <p:sp>
          <p:nvSpPr>
            <p:cNvPr id="19" name="Прямоугольник: скругленные верхние углы 18"/>
            <p:cNvSpPr/>
            <p:nvPr userDrawn="1"/>
          </p:nvSpPr>
          <p:spPr>
            <a:xfrm>
              <a:off x="9956327" y="5889076"/>
              <a:ext cx="2235670" cy="599650"/>
            </a:xfrm>
            <a:prstGeom prst="round2SameRect">
              <a:avLst>
                <a:gd name="adj1" fmla="val 13718"/>
                <a:gd name="adj2" fmla="val 0"/>
              </a:avLst>
            </a:prstGeom>
            <a:solidFill>
              <a:schemeClr val="accent2">
                <a:lumMod val="60000"/>
                <a:lumOff val="40000"/>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latin typeface="Segoe UI" panose="020B0502040204020203" pitchFamily="34" charset="0"/>
              </a:endParaRPr>
            </a:p>
          </p:txBody>
        </p:sp>
        <p:sp>
          <p:nvSpPr>
            <p:cNvPr id="20" name="Прямоугольник: скругленные верхние углы 19"/>
            <p:cNvSpPr/>
            <p:nvPr userDrawn="1"/>
          </p:nvSpPr>
          <p:spPr>
            <a:xfrm>
              <a:off x="10323815" y="5598074"/>
              <a:ext cx="1868182" cy="890651"/>
            </a:xfrm>
            <a:prstGeom prst="round2SameRect">
              <a:avLst>
                <a:gd name="adj1" fmla="val 9178"/>
                <a:gd name="adj2" fmla="val 0"/>
              </a:avLst>
            </a:prstGeom>
            <a:solidFill>
              <a:schemeClr val="accent2">
                <a:lumMod val="60000"/>
                <a:lumOff val="40000"/>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latin typeface="Segoe UI" panose="020B0502040204020203" pitchFamily="34" charset="0"/>
              </a:endParaRPr>
            </a:p>
          </p:txBody>
        </p:sp>
        <p:sp>
          <p:nvSpPr>
            <p:cNvPr id="21" name="Прямоугольник: скругленные верхние углы 20"/>
            <p:cNvSpPr/>
            <p:nvPr userDrawn="1"/>
          </p:nvSpPr>
          <p:spPr>
            <a:xfrm>
              <a:off x="9588614" y="6194575"/>
              <a:ext cx="2603384" cy="294150"/>
            </a:xfrm>
            <a:prstGeom prst="round2SameRect">
              <a:avLst>
                <a:gd name="adj1" fmla="val 36568"/>
                <a:gd name="adj2" fmla="val 0"/>
              </a:avLst>
            </a:prstGeom>
            <a:solidFill>
              <a:schemeClr val="accent2">
                <a:lumMod val="60000"/>
                <a:lumOff val="40000"/>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latin typeface="Segoe UI" panose="020B0502040204020203" pitchFamily="34" charset="0"/>
              </a:endParaRPr>
            </a:p>
          </p:txBody>
        </p:sp>
      </p:grpSp>
      <p:grpSp>
        <p:nvGrpSpPr>
          <p:cNvPr id="53" name="Группа 52"/>
          <p:cNvGrpSpPr/>
          <p:nvPr userDrawn="1"/>
        </p:nvGrpSpPr>
        <p:grpSpPr>
          <a:xfrm>
            <a:off x="2955925" y="4045986"/>
            <a:ext cx="6278563" cy="1305539"/>
            <a:chOff x="2955925" y="4199076"/>
            <a:chExt cx="6278563" cy="1305539"/>
          </a:xfrm>
        </p:grpSpPr>
        <p:sp>
          <p:nvSpPr>
            <p:cNvPr id="23" name="Прямоугольник 22"/>
            <p:cNvSpPr/>
            <p:nvPr userDrawn="1"/>
          </p:nvSpPr>
          <p:spPr>
            <a:xfrm>
              <a:off x="2955925" y="4199076"/>
              <a:ext cx="6278563" cy="410965"/>
            </a:xfrm>
            <a:prstGeom prst="rect">
              <a:avLst/>
            </a:prstGeom>
          </p:spPr>
          <p:txBody>
            <a:bodyPr lIns="0" tIns="0" rIns="0" bIns="0" anchor="ctr">
              <a:noAutofit/>
            </a:bodyPr>
            <a:lstStyle/>
            <a:p>
              <a:pPr algn="ctr">
                <a:buClr>
                  <a:srgbClr val="000000"/>
                </a:buClr>
                <a:buSzPct val="100000"/>
              </a:pPr>
              <a:r>
                <a:rPr lang="en-US" altLang="ru-RU" sz="4200" dirty="0">
                  <a:solidFill>
                    <a:schemeClr val="accent3"/>
                  </a:solidFill>
                  <a:latin typeface="Segoe UI" panose="020B0502040204020203" pitchFamily="34" charset="0"/>
                </a:rPr>
                <a:t>www.rts-tender.ru</a:t>
              </a:r>
              <a:endParaRPr lang="ru-RU" altLang="ru-RU" sz="4200" u="sng" dirty="0">
                <a:solidFill>
                  <a:schemeClr val="accent3"/>
                </a:solidFill>
                <a:latin typeface="Segoe UI" panose="020B0502040204020203" pitchFamily="34" charset="0"/>
              </a:endParaRPr>
            </a:p>
          </p:txBody>
        </p:sp>
        <p:sp>
          <p:nvSpPr>
            <p:cNvPr id="25" name="Прямоугольник 24"/>
            <p:cNvSpPr/>
            <p:nvPr userDrawn="1"/>
          </p:nvSpPr>
          <p:spPr>
            <a:xfrm>
              <a:off x="2955925" y="4638081"/>
              <a:ext cx="6278563" cy="619190"/>
            </a:xfrm>
            <a:prstGeom prst="rect">
              <a:avLst/>
            </a:prstGeom>
          </p:spPr>
          <p:txBody>
            <a:bodyPr lIns="0" tIns="0" rIns="0" bIns="0">
              <a:noAutofit/>
            </a:bodyPr>
            <a:lstStyle/>
            <a:p>
              <a:pPr algn="ctr">
                <a:buClr>
                  <a:srgbClr val="000000"/>
                </a:buClr>
                <a:buSzPct val="100000"/>
              </a:pPr>
              <a:r>
                <a:rPr lang="en-US" altLang="ru-RU" sz="3800" b="1" dirty="0">
                  <a:solidFill>
                    <a:schemeClr val="accent1"/>
                  </a:solidFill>
                  <a:latin typeface="Segoe UI" panose="020B0502040204020203" pitchFamily="34" charset="0"/>
                </a:rPr>
                <a:t>8  800  77  55  800</a:t>
              </a:r>
              <a:endParaRPr lang="ru-RU" altLang="ru-RU" sz="3800" b="1" u="sng" dirty="0">
                <a:solidFill>
                  <a:schemeClr val="accent1"/>
                </a:solidFill>
                <a:latin typeface="Segoe UI" panose="020B0502040204020203" pitchFamily="34" charset="0"/>
              </a:endParaRPr>
            </a:p>
          </p:txBody>
        </p:sp>
        <p:sp>
          <p:nvSpPr>
            <p:cNvPr id="26" name="Прямоугольник 25"/>
            <p:cNvSpPr/>
            <p:nvPr userDrawn="1"/>
          </p:nvSpPr>
          <p:spPr>
            <a:xfrm>
              <a:off x="2955925" y="5212227"/>
              <a:ext cx="6278563" cy="292388"/>
            </a:xfrm>
            <a:prstGeom prst="rect">
              <a:avLst/>
            </a:prstGeom>
          </p:spPr>
          <p:txBody>
            <a:bodyPr lIns="0" tIns="0" rIns="0" bIns="0">
              <a:noAutofit/>
            </a:bodyPr>
            <a:lstStyle/>
            <a:p>
              <a:pPr algn="ctr">
                <a:buClr>
                  <a:srgbClr val="000000"/>
                </a:buClr>
                <a:buSzPct val="100000"/>
              </a:pPr>
              <a:r>
                <a:rPr lang="ru-RU" altLang="ru-RU" sz="1950" dirty="0">
                  <a:solidFill>
                    <a:schemeClr val="accent4"/>
                  </a:solidFill>
                  <a:latin typeface="Segoe UI" panose="020B0502040204020203" pitchFamily="34" charset="0"/>
                </a:rPr>
                <a:t>ЗВОНОК ПО РОССИИ БЕСПЛАТНЫЙ</a:t>
              </a:r>
              <a:endParaRPr lang="ru-RU" altLang="ru-RU" sz="1950" u="sng" dirty="0">
                <a:solidFill>
                  <a:schemeClr val="accent4"/>
                </a:solidFill>
                <a:latin typeface="Segoe UI" panose="020B0502040204020203" pitchFamily="34" charset="0"/>
              </a:endParaRPr>
            </a:p>
          </p:txBody>
        </p:sp>
      </p:grpSp>
      <p:sp>
        <p:nvSpPr>
          <p:cNvPr id="27" name="Прямоугольник 26"/>
          <p:cNvSpPr/>
          <p:nvPr userDrawn="1"/>
        </p:nvSpPr>
        <p:spPr>
          <a:xfrm>
            <a:off x="2955925" y="5889077"/>
            <a:ext cx="6278563" cy="523656"/>
          </a:xfrm>
          <a:prstGeom prst="rect">
            <a:avLst/>
          </a:prstGeom>
        </p:spPr>
        <p:txBody>
          <a:bodyPr lIns="0" tIns="0" rIns="0" bIns="0" anchor="b">
            <a:noAutofit/>
          </a:bodyPr>
          <a:lstStyle/>
          <a:p>
            <a:pPr algn="ctr">
              <a:buClr>
                <a:srgbClr val="000000"/>
              </a:buClr>
              <a:buSzPct val="100000"/>
            </a:pPr>
            <a:r>
              <a:rPr lang="en-US" altLang="ru-RU" dirty="0">
                <a:solidFill>
                  <a:schemeClr val="accent3"/>
                </a:solidFill>
                <a:latin typeface="Segoe UI" panose="020B0502040204020203" pitchFamily="34" charset="0"/>
              </a:rPr>
              <a:t>info@rts-tender.ru</a:t>
            </a:r>
          </a:p>
          <a:p>
            <a:pPr algn="ctr">
              <a:buClr>
                <a:srgbClr val="000000"/>
              </a:buClr>
              <a:buSzPct val="100000"/>
            </a:pPr>
            <a:r>
              <a:rPr lang="en-US" altLang="ru-RU" dirty="0">
                <a:solidFill>
                  <a:schemeClr val="accent3"/>
                </a:solidFill>
                <a:latin typeface="Segoe UI" panose="020B0502040204020203" pitchFamily="34" charset="0"/>
              </a:rPr>
              <a:t>support@rts-tender.ru</a:t>
            </a:r>
          </a:p>
        </p:txBody>
      </p:sp>
      <p:sp>
        <p:nvSpPr>
          <p:cNvPr id="28" name="Прямоугольник 27"/>
          <p:cNvSpPr/>
          <p:nvPr userDrawn="1"/>
        </p:nvSpPr>
        <p:spPr>
          <a:xfrm>
            <a:off x="0" y="0"/>
            <a:ext cx="1800225" cy="6667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latin typeface="Segoe UI" panose="020B0502040204020203" pitchFamily="34" charset="0"/>
            </a:endParaRPr>
          </a:p>
        </p:txBody>
      </p:sp>
      <p:grpSp>
        <p:nvGrpSpPr>
          <p:cNvPr id="32" name="Group 4"/>
          <p:cNvGrpSpPr>
            <a:grpSpLocks noChangeAspect="1"/>
          </p:cNvGrpSpPr>
          <p:nvPr userDrawn="1"/>
        </p:nvGrpSpPr>
        <p:grpSpPr bwMode="auto">
          <a:xfrm>
            <a:off x="5248524" y="2118070"/>
            <a:ext cx="1644152" cy="1640843"/>
            <a:chOff x="3322" y="1632"/>
            <a:chExt cx="497" cy="496"/>
          </a:xfrm>
        </p:grpSpPr>
        <p:sp>
          <p:nvSpPr>
            <p:cNvPr id="33" name="AutoShape 3"/>
            <p:cNvSpPr>
              <a:spLocks noChangeAspect="1" noChangeArrowheads="1" noTextEdit="1"/>
            </p:cNvSpPr>
            <p:nvPr userDrawn="1"/>
          </p:nvSpPr>
          <p:spPr bwMode="auto">
            <a:xfrm>
              <a:off x="3322" y="1632"/>
              <a:ext cx="497" cy="4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dirty="0">
                <a:latin typeface="Segoe UI" panose="020B0502040204020203" pitchFamily="34" charset="0"/>
              </a:endParaRPr>
            </a:p>
          </p:txBody>
        </p:sp>
        <p:sp>
          <p:nvSpPr>
            <p:cNvPr id="34" name="Freeform 5"/>
            <p:cNvSpPr>
              <a:spLocks/>
            </p:cNvSpPr>
            <p:nvPr userDrawn="1"/>
          </p:nvSpPr>
          <p:spPr bwMode="auto">
            <a:xfrm>
              <a:off x="3324" y="1634"/>
              <a:ext cx="495" cy="494"/>
            </a:xfrm>
            <a:custGeom>
              <a:avLst/>
              <a:gdLst>
                <a:gd name="T0" fmla="*/ 239 w 239"/>
                <a:gd name="T1" fmla="*/ 219 h 239"/>
                <a:gd name="T2" fmla="*/ 219 w 239"/>
                <a:gd name="T3" fmla="*/ 239 h 239"/>
                <a:gd name="T4" fmla="*/ 20 w 239"/>
                <a:gd name="T5" fmla="*/ 239 h 239"/>
                <a:gd name="T6" fmla="*/ 0 w 239"/>
                <a:gd name="T7" fmla="*/ 219 h 239"/>
                <a:gd name="T8" fmla="*/ 0 w 239"/>
                <a:gd name="T9" fmla="*/ 20 h 239"/>
                <a:gd name="T10" fmla="*/ 20 w 239"/>
                <a:gd name="T11" fmla="*/ 0 h 239"/>
                <a:gd name="T12" fmla="*/ 219 w 239"/>
                <a:gd name="T13" fmla="*/ 0 h 239"/>
                <a:gd name="T14" fmla="*/ 239 w 239"/>
                <a:gd name="T15" fmla="*/ 20 h 239"/>
                <a:gd name="T16" fmla="*/ 239 w 239"/>
                <a:gd name="T17" fmla="*/ 219 h 2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39" h="239">
                  <a:moveTo>
                    <a:pt x="239" y="219"/>
                  </a:moveTo>
                  <a:cubicBezTo>
                    <a:pt x="239" y="230"/>
                    <a:pt x="230" y="239"/>
                    <a:pt x="219" y="239"/>
                  </a:cubicBezTo>
                  <a:cubicBezTo>
                    <a:pt x="20" y="239"/>
                    <a:pt x="20" y="239"/>
                    <a:pt x="20" y="239"/>
                  </a:cubicBezTo>
                  <a:cubicBezTo>
                    <a:pt x="9" y="239"/>
                    <a:pt x="0" y="230"/>
                    <a:pt x="0" y="219"/>
                  </a:cubicBezTo>
                  <a:cubicBezTo>
                    <a:pt x="0" y="20"/>
                    <a:pt x="0" y="20"/>
                    <a:pt x="0" y="20"/>
                  </a:cubicBezTo>
                  <a:cubicBezTo>
                    <a:pt x="0" y="9"/>
                    <a:pt x="9" y="0"/>
                    <a:pt x="20" y="0"/>
                  </a:cubicBezTo>
                  <a:cubicBezTo>
                    <a:pt x="219" y="0"/>
                    <a:pt x="219" y="0"/>
                    <a:pt x="219" y="0"/>
                  </a:cubicBezTo>
                  <a:cubicBezTo>
                    <a:pt x="230" y="0"/>
                    <a:pt x="239" y="9"/>
                    <a:pt x="239" y="20"/>
                  </a:cubicBezTo>
                  <a:lnTo>
                    <a:pt x="239" y="219"/>
                  </a:lnTo>
                  <a:close/>
                </a:path>
              </a:pathLst>
            </a:custGeom>
            <a:solidFill>
              <a:srgbClr val="E2E2E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dirty="0">
                <a:latin typeface="Segoe UI" panose="020B0502040204020203" pitchFamily="34" charset="0"/>
              </a:endParaRPr>
            </a:p>
          </p:txBody>
        </p:sp>
        <p:sp>
          <p:nvSpPr>
            <p:cNvPr id="35" name="Freeform 6"/>
            <p:cNvSpPr>
              <a:spLocks noEditPoints="1"/>
            </p:cNvSpPr>
            <p:nvPr userDrawn="1"/>
          </p:nvSpPr>
          <p:spPr bwMode="auto">
            <a:xfrm>
              <a:off x="3432" y="1830"/>
              <a:ext cx="93" cy="116"/>
            </a:xfrm>
            <a:custGeom>
              <a:avLst/>
              <a:gdLst>
                <a:gd name="T0" fmla="*/ 0 w 45"/>
                <a:gd name="T1" fmla="*/ 0 h 56"/>
                <a:gd name="T2" fmla="*/ 24 w 45"/>
                <a:gd name="T3" fmla="*/ 0 h 56"/>
                <a:gd name="T4" fmla="*/ 45 w 45"/>
                <a:gd name="T5" fmla="*/ 18 h 56"/>
                <a:gd name="T6" fmla="*/ 24 w 45"/>
                <a:gd name="T7" fmla="*/ 37 h 56"/>
                <a:gd name="T8" fmla="*/ 16 w 45"/>
                <a:gd name="T9" fmla="*/ 37 h 56"/>
                <a:gd name="T10" fmla="*/ 16 w 45"/>
                <a:gd name="T11" fmla="*/ 56 h 56"/>
                <a:gd name="T12" fmla="*/ 0 w 45"/>
                <a:gd name="T13" fmla="*/ 56 h 56"/>
                <a:gd name="T14" fmla="*/ 0 w 45"/>
                <a:gd name="T15" fmla="*/ 0 h 56"/>
                <a:gd name="T16" fmla="*/ 16 w 45"/>
                <a:gd name="T17" fmla="*/ 25 h 56"/>
                <a:gd name="T18" fmla="*/ 21 w 45"/>
                <a:gd name="T19" fmla="*/ 25 h 56"/>
                <a:gd name="T20" fmla="*/ 28 w 45"/>
                <a:gd name="T21" fmla="*/ 18 h 56"/>
                <a:gd name="T22" fmla="*/ 21 w 45"/>
                <a:gd name="T23" fmla="*/ 12 h 56"/>
                <a:gd name="T24" fmla="*/ 16 w 45"/>
                <a:gd name="T25" fmla="*/ 12 h 56"/>
                <a:gd name="T26" fmla="*/ 16 w 45"/>
                <a:gd name="T27" fmla="*/ 25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5" h="56">
                  <a:moveTo>
                    <a:pt x="0" y="0"/>
                  </a:moveTo>
                  <a:cubicBezTo>
                    <a:pt x="24" y="0"/>
                    <a:pt x="24" y="0"/>
                    <a:pt x="24" y="0"/>
                  </a:cubicBezTo>
                  <a:cubicBezTo>
                    <a:pt x="40" y="0"/>
                    <a:pt x="45" y="11"/>
                    <a:pt x="45" y="18"/>
                  </a:cubicBezTo>
                  <a:cubicBezTo>
                    <a:pt x="45" y="26"/>
                    <a:pt x="40" y="37"/>
                    <a:pt x="24" y="37"/>
                  </a:cubicBezTo>
                  <a:cubicBezTo>
                    <a:pt x="16" y="37"/>
                    <a:pt x="16" y="37"/>
                    <a:pt x="16" y="37"/>
                  </a:cubicBezTo>
                  <a:cubicBezTo>
                    <a:pt x="16" y="56"/>
                    <a:pt x="16" y="56"/>
                    <a:pt x="16" y="56"/>
                  </a:cubicBezTo>
                  <a:cubicBezTo>
                    <a:pt x="0" y="56"/>
                    <a:pt x="0" y="56"/>
                    <a:pt x="0" y="56"/>
                  </a:cubicBezTo>
                  <a:lnTo>
                    <a:pt x="0" y="0"/>
                  </a:lnTo>
                  <a:close/>
                  <a:moveTo>
                    <a:pt x="16" y="25"/>
                  </a:moveTo>
                  <a:cubicBezTo>
                    <a:pt x="21" y="25"/>
                    <a:pt x="21" y="25"/>
                    <a:pt x="21" y="25"/>
                  </a:cubicBezTo>
                  <a:cubicBezTo>
                    <a:pt x="28" y="25"/>
                    <a:pt x="28" y="21"/>
                    <a:pt x="28" y="18"/>
                  </a:cubicBezTo>
                  <a:cubicBezTo>
                    <a:pt x="28" y="16"/>
                    <a:pt x="27" y="12"/>
                    <a:pt x="21" y="12"/>
                  </a:cubicBezTo>
                  <a:cubicBezTo>
                    <a:pt x="16" y="12"/>
                    <a:pt x="16" y="12"/>
                    <a:pt x="16" y="12"/>
                  </a:cubicBezTo>
                  <a:lnTo>
                    <a:pt x="16" y="25"/>
                  </a:lnTo>
                  <a:close/>
                </a:path>
              </a:pathLst>
            </a:custGeom>
            <a:solidFill>
              <a:srgbClr val="EB1E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dirty="0">
                <a:latin typeface="Segoe UI" panose="020B0502040204020203" pitchFamily="34" charset="0"/>
              </a:endParaRPr>
            </a:p>
          </p:txBody>
        </p:sp>
        <p:sp>
          <p:nvSpPr>
            <p:cNvPr id="36" name="Freeform 7"/>
            <p:cNvSpPr>
              <a:spLocks/>
            </p:cNvSpPr>
            <p:nvPr userDrawn="1"/>
          </p:nvSpPr>
          <p:spPr bwMode="auto">
            <a:xfrm>
              <a:off x="3531" y="1830"/>
              <a:ext cx="83" cy="116"/>
            </a:xfrm>
            <a:custGeom>
              <a:avLst/>
              <a:gdLst>
                <a:gd name="T0" fmla="*/ 25 w 83"/>
                <a:gd name="T1" fmla="*/ 27 h 116"/>
                <a:gd name="T2" fmla="*/ 0 w 83"/>
                <a:gd name="T3" fmla="*/ 27 h 116"/>
                <a:gd name="T4" fmla="*/ 0 w 83"/>
                <a:gd name="T5" fmla="*/ 0 h 116"/>
                <a:gd name="T6" fmla="*/ 83 w 83"/>
                <a:gd name="T7" fmla="*/ 0 h 116"/>
                <a:gd name="T8" fmla="*/ 83 w 83"/>
                <a:gd name="T9" fmla="*/ 27 h 116"/>
                <a:gd name="T10" fmla="*/ 58 w 83"/>
                <a:gd name="T11" fmla="*/ 27 h 116"/>
                <a:gd name="T12" fmla="*/ 58 w 83"/>
                <a:gd name="T13" fmla="*/ 116 h 116"/>
                <a:gd name="T14" fmla="*/ 25 w 83"/>
                <a:gd name="T15" fmla="*/ 116 h 116"/>
                <a:gd name="T16" fmla="*/ 25 w 83"/>
                <a:gd name="T17" fmla="*/ 27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3" h="116">
                  <a:moveTo>
                    <a:pt x="25" y="27"/>
                  </a:moveTo>
                  <a:lnTo>
                    <a:pt x="0" y="27"/>
                  </a:lnTo>
                  <a:lnTo>
                    <a:pt x="0" y="0"/>
                  </a:lnTo>
                  <a:lnTo>
                    <a:pt x="83" y="0"/>
                  </a:lnTo>
                  <a:lnTo>
                    <a:pt x="83" y="27"/>
                  </a:lnTo>
                  <a:lnTo>
                    <a:pt x="58" y="27"/>
                  </a:lnTo>
                  <a:lnTo>
                    <a:pt x="58" y="116"/>
                  </a:lnTo>
                  <a:lnTo>
                    <a:pt x="25" y="116"/>
                  </a:lnTo>
                  <a:lnTo>
                    <a:pt x="25" y="27"/>
                  </a:lnTo>
                  <a:close/>
                </a:path>
              </a:pathLst>
            </a:custGeom>
            <a:solidFill>
              <a:srgbClr val="EB1E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dirty="0">
                <a:latin typeface="Segoe UI" panose="020B0502040204020203" pitchFamily="34" charset="0"/>
              </a:endParaRPr>
            </a:p>
          </p:txBody>
        </p:sp>
        <p:sp>
          <p:nvSpPr>
            <p:cNvPr id="37" name="Freeform 8"/>
            <p:cNvSpPr>
              <a:spLocks/>
            </p:cNvSpPr>
            <p:nvPr userDrawn="1"/>
          </p:nvSpPr>
          <p:spPr bwMode="auto">
            <a:xfrm>
              <a:off x="3620" y="1826"/>
              <a:ext cx="93" cy="124"/>
            </a:xfrm>
            <a:custGeom>
              <a:avLst/>
              <a:gdLst>
                <a:gd name="T0" fmla="*/ 45 w 45"/>
                <a:gd name="T1" fmla="*/ 56 h 60"/>
                <a:gd name="T2" fmla="*/ 29 w 45"/>
                <a:gd name="T3" fmla="*/ 60 h 60"/>
                <a:gd name="T4" fmla="*/ 0 w 45"/>
                <a:gd name="T5" fmla="*/ 30 h 60"/>
                <a:gd name="T6" fmla="*/ 29 w 45"/>
                <a:gd name="T7" fmla="*/ 0 h 60"/>
                <a:gd name="T8" fmla="*/ 45 w 45"/>
                <a:gd name="T9" fmla="*/ 4 h 60"/>
                <a:gd name="T10" fmla="*/ 45 w 45"/>
                <a:gd name="T11" fmla="*/ 21 h 60"/>
                <a:gd name="T12" fmla="*/ 31 w 45"/>
                <a:gd name="T13" fmla="*/ 14 h 60"/>
                <a:gd name="T14" fmla="*/ 17 w 45"/>
                <a:gd name="T15" fmla="*/ 30 h 60"/>
                <a:gd name="T16" fmla="*/ 31 w 45"/>
                <a:gd name="T17" fmla="*/ 46 h 60"/>
                <a:gd name="T18" fmla="*/ 45 w 45"/>
                <a:gd name="T19" fmla="*/ 39 h 60"/>
                <a:gd name="T20" fmla="*/ 45 w 45"/>
                <a:gd name="T21" fmla="*/ 56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5" h="60">
                  <a:moveTo>
                    <a:pt x="45" y="56"/>
                  </a:moveTo>
                  <a:cubicBezTo>
                    <a:pt x="40" y="59"/>
                    <a:pt x="34" y="60"/>
                    <a:pt x="29" y="60"/>
                  </a:cubicBezTo>
                  <a:cubicBezTo>
                    <a:pt x="13" y="60"/>
                    <a:pt x="0" y="48"/>
                    <a:pt x="0" y="30"/>
                  </a:cubicBezTo>
                  <a:cubicBezTo>
                    <a:pt x="0" y="11"/>
                    <a:pt x="14" y="0"/>
                    <a:pt x="29" y="0"/>
                  </a:cubicBezTo>
                  <a:cubicBezTo>
                    <a:pt x="34" y="0"/>
                    <a:pt x="40" y="1"/>
                    <a:pt x="45" y="4"/>
                  </a:cubicBezTo>
                  <a:cubicBezTo>
                    <a:pt x="45" y="21"/>
                    <a:pt x="45" y="21"/>
                    <a:pt x="45" y="21"/>
                  </a:cubicBezTo>
                  <a:cubicBezTo>
                    <a:pt x="42" y="17"/>
                    <a:pt x="37" y="14"/>
                    <a:pt x="31" y="14"/>
                  </a:cubicBezTo>
                  <a:cubicBezTo>
                    <a:pt x="22" y="14"/>
                    <a:pt x="17" y="21"/>
                    <a:pt x="17" y="30"/>
                  </a:cubicBezTo>
                  <a:cubicBezTo>
                    <a:pt x="17" y="39"/>
                    <a:pt x="22" y="46"/>
                    <a:pt x="31" y="46"/>
                  </a:cubicBezTo>
                  <a:cubicBezTo>
                    <a:pt x="37" y="46"/>
                    <a:pt x="42" y="42"/>
                    <a:pt x="45" y="39"/>
                  </a:cubicBezTo>
                  <a:lnTo>
                    <a:pt x="45" y="56"/>
                  </a:lnTo>
                  <a:close/>
                </a:path>
              </a:pathLst>
            </a:custGeom>
            <a:solidFill>
              <a:srgbClr val="EB1E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dirty="0">
                <a:latin typeface="Segoe UI" panose="020B0502040204020203" pitchFamily="34" charset="0"/>
              </a:endParaRPr>
            </a:p>
          </p:txBody>
        </p:sp>
        <p:sp>
          <p:nvSpPr>
            <p:cNvPr id="38" name="Freeform 9"/>
            <p:cNvSpPr>
              <a:spLocks/>
            </p:cNvSpPr>
            <p:nvPr userDrawn="1"/>
          </p:nvSpPr>
          <p:spPr bwMode="auto">
            <a:xfrm>
              <a:off x="3492" y="1764"/>
              <a:ext cx="29" cy="33"/>
            </a:xfrm>
            <a:custGeom>
              <a:avLst/>
              <a:gdLst>
                <a:gd name="T0" fmla="*/ 12 w 29"/>
                <a:gd name="T1" fmla="*/ 4 h 33"/>
                <a:gd name="T2" fmla="*/ 0 w 29"/>
                <a:gd name="T3" fmla="*/ 4 h 33"/>
                <a:gd name="T4" fmla="*/ 0 w 29"/>
                <a:gd name="T5" fmla="*/ 0 h 33"/>
                <a:gd name="T6" fmla="*/ 29 w 29"/>
                <a:gd name="T7" fmla="*/ 0 h 33"/>
                <a:gd name="T8" fmla="*/ 29 w 29"/>
                <a:gd name="T9" fmla="*/ 4 h 33"/>
                <a:gd name="T10" fmla="*/ 16 w 29"/>
                <a:gd name="T11" fmla="*/ 4 h 33"/>
                <a:gd name="T12" fmla="*/ 16 w 29"/>
                <a:gd name="T13" fmla="*/ 33 h 33"/>
                <a:gd name="T14" fmla="*/ 12 w 29"/>
                <a:gd name="T15" fmla="*/ 33 h 33"/>
                <a:gd name="T16" fmla="*/ 12 w 29"/>
                <a:gd name="T17" fmla="*/ 4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 h="33">
                  <a:moveTo>
                    <a:pt x="12" y="4"/>
                  </a:moveTo>
                  <a:lnTo>
                    <a:pt x="0" y="4"/>
                  </a:lnTo>
                  <a:lnTo>
                    <a:pt x="0" y="0"/>
                  </a:lnTo>
                  <a:lnTo>
                    <a:pt x="29" y="0"/>
                  </a:lnTo>
                  <a:lnTo>
                    <a:pt x="29" y="4"/>
                  </a:lnTo>
                  <a:lnTo>
                    <a:pt x="16" y="4"/>
                  </a:lnTo>
                  <a:lnTo>
                    <a:pt x="16" y="33"/>
                  </a:lnTo>
                  <a:lnTo>
                    <a:pt x="12" y="33"/>
                  </a:lnTo>
                  <a:lnTo>
                    <a:pt x="12" y="4"/>
                  </a:lnTo>
                  <a:close/>
                </a:path>
              </a:pathLst>
            </a:custGeom>
            <a:solidFill>
              <a:srgbClr val="EB1E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dirty="0">
                <a:latin typeface="Segoe UI" panose="020B0502040204020203" pitchFamily="34" charset="0"/>
              </a:endParaRPr>
            </a:p>
          </p:txBody>
        </p:sp>
        <p:sp>
          <p:nvSpPr>
            <p:cNvPr id="39" name="Freeform 10"/>
            <p:cNvSpPr>
              <a:spLocks noEditPoints="1"/>
            </p:cNvSpPr>
            <p:nvPr userDrawn="1"/>
          </p:nvSpPr>
          <p:spPr bwMode="auto">
            <a:xfrm>
              <a:off x="3525" y="1762"/>
              <a:ext cx="33" cy="37"/>
            </a:xfrm>
            <a:custGeom>
              <a:avLst/>
              <a:gdLst>
                <a:gd name="T0" fmla="*/ 16 w 16"/>
                <a:gd name="T1" fmla="*/ 13 h 18"/>
                <a:gd name="T2" fmla="*/ 8 w 16"/>
                <a:gd name="T3" fmla="*/ 18 h 18"/>
                <a:gd name="T4" fmla="*/ 0 w 16"/>
                <a:gd name="T5" fmla="*/ 9 h 18"/>
                <a:gd name="T6" fmla="*/ 8 w 16"/>
                <a:gd name="T7" fmla="*/ 0 h 18"/>
                <a:gd name="T8" fmla="*/ 16 w 16"/>
                <a:gd name="T9" fmla="*/ 8 h 18"/>
                <a:gd name="T10" fmla="*/ 16 w 16"/>
                <a:gd name="T11" fmla="*/ 9 h 18"/>
                <a:gd name="T12" fmla="*/ 2 w 16"/>
                <a:gd name="T13" fmla="*/ 9 h 18"/>
                <a:gd name="T14" fmla="*/ 8 w 16"/>
                <a:gd name="T15" fmla="*/ 16 h 18"/>
                <a:gd name="T16" fmla="*/ 14 w 16"/>
                <a:gd name="T17" fmla="*/ 12 h 18"/>
                <a:gd name="T18" fmla="*/ 16 w 16"/>
                <a:gd name="T19" fmla="*/ 13 h 18"/>
                <a:gd name="T20" fmla="*/ 14 w 16"/>
                <a:gd name="T21" fmla="*/ 7 h 18"/>
                <a:gd name="T22" fmla="*/ 8 w 16"/>
                <a:gd name="T23" fmla="*/ 2 h 18"/>
                <a:gd name="T24" fmla="*/ 3 w 16"/>
                <a:gd name="T25" fmla="*/ 7 h 18"/>
                <a:gd name="T26" fmla="*/ 14 w 16"/>
                <a:gd name="T27" fmla="*/ 7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6" h="18">
                  <a:moveTo>
                    <a:pt x="16" y="13"/>
                  </a:moveTo>
                  <a:cubicBezTo>
                    <a:pt x="15" y="16"/>
                    <a:pt x="12" y="18"/>
                    <a:pt x="8" y="18"/>
                  </a:cubicBezTo>
                  <a:cubicBezTo>
                    <a:pt x="3" y="18"/>
                    <a:pt x="0" y="14"/>
                    <a:pt x="0" y="9"/>
                  </a:cubicBezTo>
                  <a:cubicBezTo>
                    <a:pt x="0" y="4"/>
                    <a:pt x="3" y="0"/>
                    <a:pt x="8" y="0"/>
                  </a:cubicBezTo>
                  <a:cubicBezTo>
                    <a:pt x="14" y="0"/>
                    <a:pt x="16" y="5"/>
                    <a:pt x="16" y="8"/>
                  </a:cubicBezTo>
                  <a:cubicBezTo>
                    <a:pt x="16" y="9"/>
                    <a:pt x="16" y="9"/>
                    <a:pt x="16" y="9"/>
                  </a:cubicBezTo>
                  <a:cubicBezTo>
                    <a:pt x="2" y="9"/>
                    <a:pt x="2" y="9"/>
                    <a:pt x="2" y="9"/>
                  </a:cubicBezTo>
                  <a:cubicBezTo>
                    <a:pt x="2" y="12"/>
                    <a:pt x="4" y="16"/>
                    <a:pt x="8" y="16"/>
                  </a:cubicBezTo>
                  <a:cubicBezTo>
                    <a:pt x="10" y="16"/>
                    <a:pt x="12" y="16"/>
                    <a:pt x="14" y="12"/>
                  </a:cubicBezTo>
                  <a:lnTo>
                    <a:pt x="16" y="13"/>
                  </a:lnTo>
                  <a:close/>
                  <a:moveTo>
                    <a:pt x="14" y="7"/>
                  </a:moveTo>
                  <a:cubicBezTo>
                    <a:pt x="14" y="5"/>
                    <a:pt x="12" y="2"/>
                    <a:pt x="8" y="2"/>
                  </a:cubicBezTo>
                  <a:cubicBezTo>
                    <a:pt x="5" y="2"/>
                    <a:pt x="3" y="4"/>
                    <a:pt x="3" y="7"/>
                  </a:cubicBezTo>
                  <a:lnTo>
                    <a:pt x="14" y="7"/>
                  </a:lnTo>
                  <a:close/>
                </a:path>
              </a:pathLst>
            </a:custGeom>
            <a:solidFill>
              <a:srgbClr val="EB1E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dirty="0">
                <a:latin typeface="Segoe UI" panose="020B0502040204020203" pitchFamily="34" charset="0"/>
              </a:endParaRPr>
            </a:p>
          </p:txBody>
        </p:sp>
        <p:sp>
          <p:nvSpPr>
            <p:cNvPr id="40" name="Freeform 11"/>
            <p:cNvSpPr>
              <a:spLocks/>
            </p:cNvSpPr>
            <p:nvPr userDrawn="1"/>
          </p:nvSpPr>
          <p:spPr bwMode="auto">
            <a:xfrm>
              <a:off x="3568" y="1764"/>
              <a:ext cx="29" cy="33"/>
            </a:xfrm>
            <a:custGeom>
              <a:avLst/>
              <a:gdLst>
                <a:gd name="T0" fmla="*/ 0 w 29"/>
                <a:gd name="T1" fmla="*/ 0 h 33"/>
                <a:gd name="T2" fmla="*/ 5 w 29"/>
                <a:gd name="T3" fmla="*/ 0 h 33"/>
                <a:gd name="T4" fmla="*/ 5 w 29"/>
                <a:gd name="T5" fmla="*/ 15 h 33"/>
                <a:gd name="T6" fmla="*/ 23 w 29"/>
                <a:gd name="T7" fmla="*/ 15 h 33"/>
                <a:gd name="T8" fmla="*/ 23 w 29"/>
                <a:gd name="T9" fmla="*/ 0 h 33"/>
                <a:gd name="T10" fmla="*/ 29 w 29"/>
                <a:gd name="T11" fmla="*/ 0 h 33"/>
                <a:gd name="T12" fmla="*/ 29 w 29"/>
                <a:gd name="T13" fmla="*/ 33 h 33"/>
                <a:gd name="T14" fmla="*/ 23 w 29"/>
                <a:gd name="T15" fmla="*/ 33 h 33"/>
                <a:gd name="T16" fmla="*/ 23 w 29"/>
                <a:gd name="T17" fmla="*/ 19 h 33"/>
                <a:gd name="T18" fmla="*/ 5 w 29"/>
                <a:gd name="T19" fmla="*/ 19 h 33"/>
                <a:gd name="T20" fmla="*/ 5 w 29"/>
                <a:gd name="T21" fmla="*/ 33 h 33"/>
                <a:gd name="T22" fmla="*/ 0 w 29"/>
                <a:gd name="T23" fmla="*/ 33 h 33"/>
                <a:gd name="T24" fmla="*/ 0 w 29"/>
                <a:gd name="T25" fmla="*/ 0 h 33"/>
                <a:gd name="connsiteX0" fmla="*/ 0 w 10000"/>
                <a:gd name="connsiteY0" fmla="*/ 0 h 10000"/>
                <a:gd name="connsiteX1" fmla="*/ 1724 w 10000"/>
                <a:gd name="connsiteY1" fmla="*/ 0 h 10000"/>
                <a:gd name="connsiteX2" fmla="*/ 1724 w 10000"/>
                <a:gd name="connsiteY2" fmla="*/ 4545 h 10000"/>
                <a:gd name="connsiteX3" fmla="*/ 7931 w 10000"/>
                <a:gd name="connsiteY3" fmla="*/ 4545 h 10000"/>
                <a:gd name="connsiteX4" fmla="*/ 7931 w 10000"/>
                <a:gd name="connsiteY4" fmla="*/ 0 h 10000"/>
                <a:gd name="connsiteX5" fmla="*/ 9851 w 10000"/>
                <a:gd name="connsiteY5" fmla="*/ 0 h 10000"/>
                <a:gd name="connsiteX6" fmla="*/ 10000 w 10000"/>
                <a:gd name="connsiteY6" fmla="*/ 10000 h 10000"/>
                <a:gd name="connsiteX7" fmla="*/ 7931 w 10000"/>
                <a:gd name="connsiteY7" fmla="*/ 10000 h 10000"/>
                <a:gd name="connsiteX8" fmla="*/ 7931 w 10000"/>
                <a:gd name="connsiteY8" fmla="*/ 5758 h 10000"/>
                <a:gd name="connsiteX9" fmla="*/ 1724 w 10000"/>
                <a:gd name="connsiteY9" fmla="*/ 5758 h 10000"/>
                <a:gd name="connsiteX10" fmla="*/ 1724 w 10000"/>
                <a:gd name="connsiteY10" fmla="*/ 10000 h 10000"/>
                <a:gd name="connsiteX11" fmla="*/ 0 w 10000"/>
                <a:gd name="connsiteY11" fmla="*/ 10000 h 10000"/>
                <a:gd name="connsiteX12" fmla="*/ 0 w 10000"/>
                <a:gd name="connsiteY12" fmla="*/ 0 h 10000"/>
                <a:gd name="connsiteX0" fmla="*/ 0 w 9857"/>
                <a:gd name="connsiteY0" fmla="*/ 0 h 10000"/>
                <a:gd name="connsiteX1" fmla="*/ 1724 w 9857"/>
                <a:gd name="connsiteY1" fmla="*/ 0 h 10000"/>
                <a:gd name="connsiteX2" fmla="*/ 1724 w 9857"/>
                <a:gd name="connsiteY2" fmla="*/ 4545 h 10000"/>
                <a:gd name="connsiteX3" fmla="*/ 7931 w 9857"/>
                <a:gd name="connsiteY3" fmla="*/ 4545 h 10000"/>
                <a:gd name="connsiteX4" fmla="*/ 7931 w 9857"/>
                <a:gd name="connsiteY4" fmla="*/ 0 h 10000"/>
                <a:gd name="connsiteX5" fmla="*/ 9851 w 9857"/>
                <a:gd name="connsiteY5" fmla="*/ 0 h 10000"/>
                <a:gd name="connsiteX6" fmla="*/ 9703 w 9857"/>
                <a:gd name="connsiteY6" fmla="*/ 10000 h 10000"/>
                <a:gd name="connsiteX7" fmla="*/ 7931 w 9857"/>
                <a:gd name="connsiteY7" fmla="*/ 10000 h 10000"/>
                <a:gd name="connsiteX8" fmla="*/ 7931 w 9857"/>
                <a:gd name="connsiteY8" fmla="*/ 5758 h 10000"/>
                <a:gd name="connsiteX9" fmla="*/ 1724 w 9857"/>
                <a:gd name="connsiteY9" fmla="*/ 5758 h 10000"/>
                <a:gd name="connsiteX10" fmla="*/ 1724 w 9857"/>
                <a:gd name="connsiteY10" fmla="*/ 10000 h 10000"/>
                <a:gd name="connsiteX11" fmla="*/ 0 w 9857"/>
                <a:gd name="connsiteY11" fmla="*/ 10000 h 10000"/>
                <a:gd name="connsiteX12" fmla="*/ 0 w 9857"/>
                <a:gd name="connsiteY12" fmla="*/ 0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857" h="10000">
                  <a:moveTo>
                    <a:pt x="0" y="0"/>
                  </a:moveTo>
                  <a:lnTo>
                    <a:pt x="1724" y="0"/>
                  </a:lnTo>
                  <a:lnTo>
                    <a:pt x="1724" y="4545"/>
                  </a:lnTo>
                  <a:lnTo>
                    <a:pt x="7931" y="4545"/>
                  </a:lnTo>
                  <a:lnTo>
                    <a:pt x="7931" y="0"/>
                  </a:lnTo>
                  <a:lnTo>
                    <a:pt x="9851" y="0"/>
                  </a:lnTo>
                  <a:cubicBezTo>
                    <a:pt x="9901" y="3333"/>
                    <a:pt x="9653" y="6667"/>
                    <a:pt x="9703" y="10000"/>
                  </a:cubicBezTo>
                  <a:lnTo>
                    <a:pt x="7931" y="10000"/>
                  </a:lnTo>
                  <a:lnTo>
                    <a:pt x="7931" y="5758"/>
                  </a:lnTo>
                  <a:lnTo>
                    <a:pt x="1724" y="5758"/>
                  </a:lnTo>
                  <a:lnTo>
                    <a:pt x="1724" y="10000"/>
                  </a:lnTo>
                  <a:lnTo>
                    <a:pt x="0" y="10000"/>
                  </a:lnTo>
                  <a:lnTo>
                    <a:pt x="0" y="0"/>
                  </a:lnTo>
                  <a:close/>
                </a:path>
              </a:pathLst>
            </a:custGeom>
            <a:solidFill>
              <a:srgbClr val="EB1E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dirty="0">
                <a:latin typeface="Segoe UI" panose="020B0502040204020203" pitchFamily="34" charset="0"/>
              </a:endParaRPr>
            </a:p>
          </p:txBody>
        </p:sp>
        <p:sp>
          <p:nvSpPr>
            <p:cNvPr id="41" name="Freeform 12"/>
            <p:cNvSpPr>
              <a:spLocks noEditPoints="1"/>
            </p:cNvSpPr>
            <p:nvPr userDrawn="1"/>
          </p:nvSpPr>
          <p:spPr bwMode="auto">
            <a:xfrm>
              <a:off x="3604" y="1764"/>
              <a:ext cx="35" cy="44"/>
            </a:xfrm>
            <a:custGeom>
              <a:avLst/>
              <a:gdLst>
                <a:gd name="T0" fmla="*/ 14 w 17"/>
                <a:gd name="T1" fmla="*/ 0 h 21"/>
                <a:gd name="T2" fmla="*/ 14 w 17"/>
                <a:gd name="T3" fmla="*/ 14 h 21"/>
                <a:gd name="T4" fmla="*/ 17 w 17"/>
                <a:gd name="T5" fmla="*/ 14 h 21"/>
                <a:gd name="T6" fmla="*/ 17 w 17"/>
                <a:gd name="T7" fmla="*/ 21 h 21"/>
                <a:gd name="T8" fmla="*/ 15 w 17"/>
                <a:gd name="T9" fmla="*/ 21 h 21"/>
                <a:gd name="T10" fmla="*/ 15 w 17"/>
                <a:gd name="T11" fmla="*/ 16 h 21"/>
                <a:gd name="T12" fmla="*/ 2 w 17"/>
                <a:gd name="T13" fmla="*/ 16 h 21"/>
                <a:gd name="T14" fmla="*/ 2 w 17"/>
                <a:gd name="T15" fmla="*/ 21 h 21"/>
                <a:gd name="T16" fmla="*/ 0 w 17"/>
                <a:gd name="T17" fmla="*/ 21 h 21"/>
                <a:gd name="T18" fmla="*/ 0 w 17"/>
                <a:gd name="T19" fmla="*/ 14 h 21"/>
                <a:gd name="T20" fmla="*/ 4 w 17"/>
                <a:gd name="T21" fmla="*/ 8 h 21"/>
                <a:gd name="T22" fmla="*/ 4 w 17"/>
                <a:gd name="T23" fmla="*/ 0 h 21"/>
                <a:gd name="T24" fmla="*/ 14 w 17"/>
                <a:gd name="T25" fmla="*/ 0 h 21"/>
                <a:gd name="T26" fmla="*/ 12 w 17"/>
                <a:gd name="T27" fmla="*/ 2 h 21"/>
                <a:gd name="T28" fmla="*/ 6 w 17"/>
                <a:gd name="T29" fmla="*/ 2 h 21"/>
                <a:gd name="T30" fmla="*/ 6 w 17"/>
                <a:gd name="T31" fmla="*/ 9 h 21"/>
                <a:gd name="T32" fmla="*/ 4 w 17"/>
                <a:gd name="T33" fmla="*/ 14 h 21"/>
                <a:gd name="T34" fmla="*/ 12 w 17"/>
                <a:gd name="T35" fmla="*/ 14 h 21"/>
                <a:gd name="T36" fmla="*/ 12 w 17"/>
                <a:gd name="T37" fmla="*/ 2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7" h="21">
                  <a:moveTo>
                    <a:pt x="14" y="0"/>
                  </a:moveTo>
                  <a:cubicBezTo>
                    <a:pt x="14" y="14"/>
                    <a:pt x="14" y="14"/>
                    <a:pt x="14" y="14"/>
                  </a:cubicBezTo>
                  <a:cubicBezTo>
                    <a:pt x="17" y="14"/>
                    <a:pt x="17" y="14"/>
                    <a:pt x="17" y="14"/>
                  </a:cubicBezTo>
                  <a:cubicBezTo>
                    <a:pt x="17" y="21"/>
                    <a:pt x="17" y="21"/>
                    <a:pt x="17" y="21"/>
                  </a:cubicBezTo>
                  <a:cubicBezTo>
                    <a:pt x="15" y="21"/>
                    <a:pt x="15" y="21"/>
                    <a:pt x="15" y="21"/>
                  </a:cubicBezTo>
                  <a:cubicBezTo>
                    <a:pt x="15" y="16"/>
                    <a:pt x="15" y="16"/>
                    <a:pt x="15" y="16"/>
                  </a:cubicBezTo>
                  <a:cubicBezTo>
                    <a:pt x="2" y="16"/>
                    <a:pt x="2" y="16"/>
                    <a:pt x="2" y="16"/>
                  </a:cubicBezTo>
                  <a:cubicBezTo>
                    <a:pt x="2" y="21"/>
                    <a:pt x="2" y="21"/>
                    <a:pt x="2" y="21"/>
                  </a:cubicBezTo>
                  <a:cubicBezTo>
                    <a:pt x="0" y="21"/>
                    <a:pt x="0" y="21"/>
                    <a:pt x="0" y="21"/>
                  </a:cubicBezTo>
                  <a:cubicBezTo>
                    <a:pt x="0" y="14"/>
                    <a:pt x="0" y="14"/>
                    <a:pt x="0" y="14"/>
                  </a:cubicBezTo>
                  <a:cubicBezTo>
                    <a:pt x="3" y="14"/>
                    <a:pt x="4" y="11"/>
                    <a:pt x="4" y="8"/>
                  </a:cubicBezTo>
                  <a:cubicBezTo>
                    <a:pt x="4" y="0"/>
                    <a:pt x="4" y="0"/>
                    <a:pt x="4" y="0"/>
                  </a:cubicBezTo>
                  <a:lnTo>
                    <a:pt x="14" y="0"/>
                  </a:lnTo>
                  <a:close/>
                  <a:moveTo>
                    <a:pt x="12" y="2"/>
                  </a:moveTo>
                  <a:cubicBezTo>
                    <a:pt x="6" y="2"/>
                    <a:pt x="6" y="2"/>
                    <a:pt x="6" y="2"/>
                  </a:cubicBezTo>
                  <a:cubicBezTo>
                    <a:pt x="6" y="9"/>
                    <a:pt x="6" y="9"/>
                    <a:pt x="6" y="9"/>
                  </a:cubicBezTo>
                  <a:cubicBezTo>
                    <a:pt x="6" y="12"/>
                    <a:pt x="5" y="13"/>
                    <a:pt x="4" y="14"/>
                  </a:cubicBezTo>
                  <a:cubicBezTo>
                    <a:pt x="12" y="14"/>
                    <a:pt x="12" y="14"/>
                    <a:pt x="12" y="14"/>
                  </a:cubicBezTo>
                  <a:lnTo>
                    <a:pt x="12" y="2"/>
                  </a:lnTo>
                  <a:close/>
                </a:path>
              </a:pathLst>
            </a:custGeom>
            <a:solidFill>
              <a:srgbClr val="EB1E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dirty="0">
                <a:latin typeface="Segoe UI" panose="020B0502040204020203" pitchFamily="34" charset="0"/>
              </a:endParaRPr>
            </a:p>
          </p:txBody>
        </p:sp>
        <p:sp>
          <p:nvSpPr>
            <p:cNvPr id="42" name="Freeform 13"/>
            <p:cNvSpPr>
              <a:spLocks noEditPoints="1"/>
            </p:cNvSpPr>
            <p:nvPr userDrawn="1"/>
          </p:nvSpPr>
          <p:spPr bwMode="auto">
            <a:xfrm>
              <a:off x="3643" y="1762"/>
              <a:ext cx="35" cy="37"/>
            </a:xfrm>
            <a:custGeom>
              <a:avLst/>
              <a:gdLst>
                <a:gd name="T0" fmla="*/ 17 w 17"/>
                <a:gd name="T1" fmla="*/ 13 h 18"/>
                <a:gd name="T2" fmla="*/ 9 w 17"/>
                <a:gd name="T3" fmla="*/ 18 h 18"/>
                <a:gd name="T4" fmla="*/ 0 w 17"/>
                <a:gd name="T5" fmla="*/ 9 h 18"/>
                <a:gd name="T6" fmla="*/ 9 w 17"/>
                <a:gd name="T7" fmla="*/ 0 h 18"/>
                <a:gd name="T8" fmla="*/ 17 w 17"/>
                <a:gd name="T9" fmla="*/ 8 h 18"/>
                <a:gd name="T10" fmla="*/ 17 w 17"/>
                <a:gd name="T11" fmla="*/ 9 h 18"/>
                <a:gd name="T12" fmla="*/ 3 w 17"/>
                <a:gd name="T13" fmla="*/ 9 h 18"/>
                <a:gd name="T14" fmla="*/ 9 w 17"/>
                <a:gd name="T15" fmla="*/ 16 h 18"/>
                <a:gd name="T16" fmla="*/ 15 w 17"/>
                <a:gd name="T17" fmla="*/ 12 h 18"/>
                <a:gd name="T18" fmla="*/ 17 w 17"/>
                <a:gd name="T19" fmla="*/ 13 h 18"/>
                <a:gd name="T20" fmla="*/ 14 w 17"/>
                <a:gd name="T21" fmla="*/ 7 h 18"/>
                <a:gd name="T22" fmla="*/ 9 w 17"/>
                <a:gd name="T23" fmla="*/ 2 h 18"/>
                <a:gd name="T24" fmla="*/ 3 w 17"/>
                <a:gd name="T25" fmla="*/ 7 h 18"/>
                <a:gd name="T26" fmla="*/ 14 w 17"/>
                <a:gd name="T27" fmla="*/ 7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 h="18">
                  <a:moveTo>
                    <a:pt x="17" y="13"/>
                  </a:moveTo>
                  <a:cubicBezTo>
                    <a:pt x="15" y="16"/>
                    <a:pt x="13" y="18"/>
                    <a:pt x="9" y="18"/>
                  </a:cubicBezTo>
                  <a:cubicBezTo>
                    <a:pt x="3" y="18"/>
                    <a:pt x="0" y="14"/>
                    <a:pt x="0" y="9"/>
                  </a:cubicBezTo>
                  <a:cubicBezTo>
                    <a:pt x="0" y="4"/>
                    <a:pt x="3" y="0"/>
                    <a:pt x="9" y="0"/>
                  </a:cubicBezTo>
                  <a:cubicBezTo>
                    <a:pt x="15" y="0"/>
                    <a:pt x="17" y="5"/>
                    <a:pt x="17" y="8"/>
                  </a:cubicBezTo>
                  <a:cubicBezTo>
                    <a:pt x="17" y="9"/>
                    <a:pt x="17" y="9"/>
                    <a:pt x="17" y="9"/>
                  </a:cubicBezTo>
                  <a:cubicBezTo>
                    <a:pt x="3" y="9"/>
                    <a:pt x="3" y="9"/>
                    <a:pt x="3" y="9"/>
                  </a:cubicBezTo>
                  <a:cubicBezTo>
                    <a:pt x="3" y="12"/>
                    <a:pt x="5" y="16"/>
                    <a:pt x="9" y="16"/>
                  </a:cubicBezTo>
                  <a:cubicBezTo>
                    <a:pt x="10" y="16"/>
                    <a:pt x="13" y="16"/>
                    <a:pt x="15" y="12"/>
                  </a:cubicBezTo>
                  <a:lnTo>
                    <a:pt x="17" y="13"/>
                  </a:lnTo>
                  <a:close/>
                  <a:moveTo>
                    <a:pt x="14" y="7"/>
                  </a:moveTo>
                  <a:cubicBezTo>
                    <a:pt x="14" y="5"/>
                    <a:pt x="12" y="2"/>
                    <a:pt x="9" y="2"/>
                  </a:cubicBezTo>
                  <a:cubicBezTo>
                    <a:pt x="6" y="2"/>
                    <a:pt x="3" y="4"/>
                    <a:pt x="3" y="7"/>
                  </a:cubicBezTo>
                  <a:lnTo>
                    <a:pt x="14" y="7"/>
                  </a:lnTo>
                  <a:close/>
                </a:path>
              </a:pathLst>
            </a:custGeom>
            <a:solidFill>
              <a:srgbClr val="EB1E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dirty="0">
                <a:latin typeface="Segoe UI" panose="020B0502040204020203" pitchFamily="34" charset="0"/>
              </a:endParaRPr>
            </a:p>
          </p:txBody>
        </p:sp>
        <p:sp>
          <p:nvSpPr>
            <p:cNvPr id="43" name="Freeform 14"/>
            <p:cNvSpPr>
              <a:spLocks noEditPoints="1"/>
            </p:cNvSpPr>
            <p:nvPr userDrawn="1"/>
          </p:nvSpPr>
          <p:spPr bwMode="auto">
            <a:xfrm>
              <a:off x="3686" y="1762"/>
              <a:ext cx="36" cy="52"/>
            </a:xfrm>
            <a:custGeom>
              <a:avLst/>
              <a:gdLst>
                <a:gd name="T0" fmla="*/ 2 w 17"/>
                <a:gd name="T1" fmla="*/ 1 h 25"/>
                <a:gd name="T2" fmla="*/ 2 w 17"/>
                <a:gd name="T3" fmla="*/ 4 h 25"/>
                <a:gd name="T4" fmla="*/ 8 w 17"/>
                <a:gd name="T5" fmla="*/ 0 h 25"/>
                <a:gd name="T6" fmla="*/ 17 w 17"/>
                <a:gd name="T7" fmla="*/ 9 h 25"/>
                <a:gd name="T8" fmla="*/ 9 w 17"/>
                <a:gd name="T9" fmla="*/ 18 h 25"/>
                <a:gd name="T10" fmla="*/ 2 w 17"/>
                <a:gd name="T11" fmla="*/ 15 h 25"/>
                <a:gd name="T12" fmla="*/ 2 w 17"/>
                <a:gd name="T13" fmla="*/ 25 h 25"/>
                <a:gd name="T14" fmla="*/ 0 w 17"/>
                <a:gd name="T15" fmla="*/ 25 h 25"/>
                <a:gd name="T16" fmla="*/ 0 w 17"/>
                <a:gd name="T17" fmla="*/ 1 h 25"/>
                <a:gd name="T18" fmla="*/ 2 w 17"/>
                <a:gd name="T19" fmla="*/ 1 h 25"/>
                <a:gd name="T20" fmla="*/ 15 w 17"/>
                <a:gd name="T21" fmla="*/ 9 h 25"/>
                <a:gd name="T22" fmla="*/ 8 w 17"/>
                <a:gd name="T23" fmla="*/ 2 h 25"/>
                <a:gd name="T24" fmla="*/ 2 w 17"/>
                <a:gd name="T25" fmla="*/ 9 h 25"/>
                <a:gd name="T26" fmla="*/ 9 w 17"/>
                <a:gd name="T27" fmla="*/ 16 h 25"/>
                <a:gd name="T28" fmla="*/ 15 w 17"/>
                <a:gd name="T29" fmla="*/ 9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7" h="25">
                  <a:moveTo>
                    <a:pt x="2" y="1"/>
                  </a:moveTo>
                  <a:cubicBezTo>
                    <a:pt x="2" y="4"/>
                    <a:pt x="2" y="4"/>
                    <a:pt x="2" y="4"/>
                  </a:cubicBezTo>
                  <a:cubicBezTo>
                    <a:pt x="3" y="2"/>
                    <a:pt x="5" y="0"/>
                    <a:pt x="8" y="0"/>
                  </a:cubicBezTo>
                  <a:cubicBezTo>
                    <a:pt x="14" y="0"/>
                    <a:pt x="17" y="4"/>
                    <a:pt x="17" y="9"/>
                  </a:cubicBezTo>
                  <a:cubicBezTo>
                    <a:pt x="17" y="14"/>
                    <a:pt x="14" y="18"/>
                    <a:pt x="9" y="18"/>
                  </a:cubicBezTo>
                  <a:cubicBezTo>
                    <a:pt x="5" y="18"/>
                    <a:pt x="3" y="16"/>
                    <a:pt x="2" y="15"/>
                  </a:cubicBezTo>
                  <a:cubicBezTo>
                    <a:pt x="2" y="25"/>
                    <a:pt x="2" y="25"/>
                    <a:pt x="2" y="25"/>
                  </a:cubicBezTo>
                  <a:cubicBezTo>
                    <a:pt x="0" y="25"/>
                    <a:pt x="0" y="25"/>
                    <a:pt x="0" y="25"/>
                  </a:cubicBezTo>
                  <a:cubicBezTo>
                    <a:pt x="0" y="1"/>
                    <a:pt x="0" y="1"/>
                    <a:pt x="0" y="1"/>
                  </a:cubicBezTo>
                  <a:lnTo>
                    <a:pt x="2" y="1"/>
                  </a:lnTo>
                  <a:close/>
                  <a:moveTo>
                    <a:pt x="15" y="9"/>
                  </a:moveTo>
                  <a:cubicBezTo>
                    <a:pt x="15" y="6"/>
                    <a:pt x="13" y="2"/>
                    <a:pt x="8" y="2"/>
                  </a:cubicBezTo>
                  <a:cubicBezTo>
                    <a:pt x="5" y="2"/>
                    <a:pt x="2" y="5"/>
                    <a:pt x="2" y="9"/>
                  </a:cubicBezTo>
                  <a:cubicBezTo>
                    <a:pt x="2" y="14"/>
                    <a:pt x="5" y="16"/>
                    <a:pt x="9" y="16"/>
                  </a:cubicBezTo>
                  <a:cubicBezTo>
                    <a:pt x="12" y="16"/>
                    <a:pt x="15" y="13"/>
                    <a:pt x="15" y="9"/>
                  </a:cubicBezTo>
                  <a:close/>
                </a:path>
              </a:pathLst>
            </a:custGeom>
            <a:solidFill>
              <a:srgbClr val="EB1E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dirty="0">
                <a:latin typeface="Segoe UI" panose="020B0502040204020203" pitchFamily="34" charset="0"/>
              </a:endParaRPr>
            </a:p>
          </p:txBody>
        </p:sp>
      </p:grpSp>
      <p:sp>
        <p:nvSpPr>
          <p:cNvPr id="4" name="Текст 3"/>
          <p:cNvSpPr>
            <a:spLocks noGrp="1"/>
          </p:cNvSpPr>
          <p:nvPr>
            <p:ph type="body" sz="quarter" idx="10"/>
          </p:nvPr>
        </p:nvSpPr>
        <p:spPr>
          <a:xfrm>
            <a:off x="360363" y="1082675"/>
            <a:ext cx="11469687" cy="923925"/>
          </a:xfrm>
        </p:spPr>
        <p:txBody>
          <a:bodyPr lIns="0" tIns="0" rIns="0" bIns="0" anchor="t">
            <a:noAutofit/>
          </a:bodyPr>
          <a:lstStyle>
            <a:lvl1pPr>
              <a:defRPr lang="ru-RU" sz="1800" smtClean="0">
                <a:solidFill>
                  <a:srgbClr val="444444"/>
                </a:solidFill>
                <a:cs typeface="Segoe UI" panose="020B0502040204020203" pitchFamily="34" charset="0"/>
              </a:defRPr>
            </a:lvl1pPr>
            <a:lvl2pPr>
              <a:defRPr lang="ru-RU" sz="1800" smtClean="0">
                <a:latin typeface="+mn-lt"/>
              </a:defRPr>
            </a:lvl2pPr>
            <a:lvl3pPr>
              <a:defRPr lang="ru-RU" sz="1800" smtClean="0">
                <a:latin typeface="+mn-lt"/>
              </a:defRPr>
            </a:lvl3pPr>
            <a:lvl4pPr>
              <a:defRPr lang="ru-RU" sz="1800" smtClean="0">
                <a:latin typeface="+mn-lt"/>
              </a:defRPr>
            </a:lvl4pPr>
            <a:lvl5pPr>
              <a:defRPr lang="ru-RU" sz="1800">
                <a:latin typeface="+mn-lt"/>
              </a:defRPr>
            </a:lvl5pPr>
          </a:lstStyle>
          <a:p>
            <a:pPr lvl="0" algn="ctr" defTabSz="449171" fontAlgn="base">
              <a:spcBef>
                <a:spcPct val="0"/>
              </a:spcBef>
              <a:spcAft>
                <a:spcPct val="0"/>
              </a:spcAft>
              <a:buClr>
                <a:srgbClr val="000000"/>
              </a:buClr>
              <a:buSzPct val="100000"/>
            </a:pPr>
            <a:r>
              <a:rPr lang="ru-RU" dirty="0"/>
              <a:t>Образец текста</a:t>
            </a:r>
          </a:p>
        </p:txBody>
      </p:sp>
    </p:spTree>
    <p:extLst>
      <p:ext uri="{BB962C8B-B14F-4D97-AF65-F5344CB8AC3E}">
        <p14:creationId xmlns:p14="http://schemas.microsoft.com/office/powerpoint/2010/main" val="99255442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Адресный блок">
    <p:spTree>
      <p:nvGrpSpPr>
        <p:cNvPr id="1" name=""/>
        <p:cNvGrpSpPr/>
        <p:nvPr/>
      </p:nvGrpSpPr>
      <p:grpSpPr>
        <a:xfrm>
          <a:off x="0" y="0"/>
          <a:ext cx="0" cy="0"/>
          <a:chOff x="0" y="0"/>
          <a:chExt cx="0" cy="0"/>
        </a:xfrm>
      </p:grpSpPr>
      <p:grpSp>
        <p:nvGrpSpPr>
          <p:cNvPr id="2" name="Группа 1"/>
          <p:cNvGrpSpPr/>
          <p:nvPr userDrawn="1"/>
        </p:nvGrpSpPr>
        <p:grpSpPr>
          <a:xfrm>
            <a:off x="9588614" y="4404560"/>
            <a:ext cx="2603386" cy="2084166"/>
            <a:chOff x="9588614" y="4404560"/>
            <a:chExt cx="2603386" cy="2084166"/>
          </a:xfrm>
        </p:grpSpPr>
        <p:sp>
          <p:nvSpPr>
            <p:cNvPr id="15" name="Прямоугольник: скругленные верхние углы 14"/>
            <p:cNvSpPr/>
            <p:nvPr/>
          </p:nvSpPr>
          <p:spPr>
            <a:xfrm rot="16200000">
              <a:off x="10959211" y="5255937"/>
              <a:ext cx="2084165" cy="381411"/>
            </a:xfrm>
            <a:prstGeom prst="round2SameRect">
              <a:avLst>
                <a:gd name="adj1" fmla="val 19171"/>
                <a:gd name="adj2" fmla="val 0"/>
              </a:avLst>
            </a:prstGeom>
            <a:solidFill>
              <a:schemeClr val="accent2">
                <a:lumMod val="60000"/>
                <a:lumOff val="40000"/>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latin typeface="Segoe UI" panose="020B0502040204020203" pitchFamily="34" charset="0"/>
              </a:endParaRPr>
            </a:p>
          </p:txBody>
        </p:sp>
        <p:sp>
          <p:nvSpPr>
            <p:cNvPr id="16" name="Прямоугольник: скругленные верхние углы 15"/>
            <p:cNvSpPr/>
            <p:nvPr/>
          </p:nvSpPr>
          <p:spPr>
            <a:xfrm rot="16200000">
              <a:off x="10917814" y="5214539"/>
              <a:ext cx="1789968" cy="758404"/>
            </a:xfrm>
            <a:prstGeom prst="round2SameRect">
              <a:avLst>
                <a:gd name="adj1" fmla="val 11723"/>
                <a:gd name="adj2" fmla="val 0"/>
              </a:avLst>
            </a:prstGeom>
            <a:solidFill>
              <a:schemeClr val="accent2">
                <a:lumMod val="60000"/>
                <a:lumOff val="40000"/>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latin typeface="Segoe UI" panose="020B0502040204020203" pitchFamily="34" charset="0"/>
              </a:endParaRPr>
            </a:p>
          </p:txBody>
        </p:sp>
        <p:sp>
          <p:nvSpPr>
            <p:cNvPr id="17" name="Прямоугольник: скругленные верхние углы 16"/>
            <p:cNvSpPr/>
            <p:nvPr/>
          </p:nvSpPr>
          <p:spPr>
            <a:xfrm rot="16200000">
              <a:off x="10878857" y="5175584"/>
              <a:ext cx="1500383" cy="1125898"/>
            </a:xfrm>
            <a:prstGeom prst="round2SameRect">
              <a:avLst>
                <a:gd name="adj1" fmla="val 7571"/>
                <a:gd name="adj2" fmla="val 0"/>
              </a:avLst>
            </a:prstGeom>
            <a:solidFill>
              <a:schemeClr val="accent2">
                <a:lumMod val="60000"/>
                <a:lumOff val="40000"/>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latin typeface="Segoe UI" panose="020B0502040204020203" pitchFamily="34" charset="0"/>
              </a:endParaRPr>
            </a:p>
          </p:txBody>
        </p:sp>
        <p:sp>
          <p:nvSpPr>
            <p:cNvPr id="18" name="Прямоугольник: скругленные верхние углы 17"/>
            <p:cNvSpPr/>
            <p:nvPr/>
          </p:nvSpPr>
          <p:spPr>
            <a:xfrm rot="16200000">
              <a:off x="10856120" y="5152847"/>
              <a:ext cx="1186847" cy="1484908"/>
            </a:xfrm>
            <a:prstGeom prst="round2SameRect">
              <a:avLst>
                <a:gd name="adj1" fmla="val 8467"/>
                <a:gd name="adj2" fmla="val 0"/>
              </a:avLst>
            </a:prstGeom>
            <a:solidFill>
              <a:schemeClr val="accent2">
                <a:lumMod val="60000"/>
                <a:lumOff val="40000"/>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latin typeface="Segoe UI" panose="020B0502040204020203" pitchFamily="34" charset="0"/>
              </a:endParaRPr>
            </a:p>
          </p:txBody>
        </p:sp>
        <p:sp>
          <p:nvSpPr>
            <p:cNvPr id="19" name="Прямоугольник: скругленные верхние углы 18"/>
            <p:cNvSpPr/>
            <p:nvPr userDrawn="1"/>
          </p:nvSpPr>
          <p:spPr>
            <a:xfrm>
              <a:off x="9956327" y="5889076"/>
              <a:ext cx="2235670" cy="599650"/>
            </a:xfrm>
            <a:prstGeom prst="round2SameRect">
              <a:avLst>
                <a:gd name="adj1" fmla="val 13718"/>
                <a:gd name="adj2" fmla="val 0"/>
              </a:avLst>
            </a:prstGeom>
            <a:solidFill>
              <a:schemeClr val="accent2">
                <a:lumMod val="60000"/>
                <a:lumOff val="40000"/>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latin typeface="Segoe UI" panose="020B0502040204020203" pitchFamily="34" charset="0"/>
              </a:endParaRPr>
            </a:p>
          </p:txBody>
        </p:sp>
        <p:sp>
          <p:nvSpPr>
            <p:cNvPr id="20" name="Прямоугольник: скругленные верхние углы 19"/>
            <p:cNvSpPr/>
            <p:nvPr userDrawn="1"/>
          </p:nvSpPr>
          <p:spPr>
            <a:xfrm>
              <a:off x="10323815" y="5598074"/>
              <a:ext cx="1868182" cy="890651"/>
            </a:xfrm>
            <a:prstGeom prst="round2SameRect">
              <a:avLst>
                <a:gd name="adj1" fmla="val 9178"/>
                <a:gd name="adj2" fmla="val 0"/>
              </a:avLst>
            </a:prstGeom>
            <a:solidFill>
              <a:schemeClr val="accent2">
                <a:lumMod val="60000"/>
                <a:lumOff val="40000"/>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latin typeface="Segoe UI" panose="020B0502040204020203" pitchFamily="34" charset="0"/>
              </a:endParaRPr>
            </a:p>
          </p:txBody>
        </p:sp>
        <p:sp>
          <p:nvSpPr>
            <p:cNvPr id="21" name="Прямоугольник: скругленные верхние углы 20"/>
            <p:cNvSpPr/>
            <p:nvPr userDrawn="1"/>
          </p:nvSpPr>
          <p:spPr>
            <a:xfrm>
              <a:off x="9588614" y="6194575"/>
              <a:ext cx="2603384" cy="294150"/>
            </a:xfrm>
            <a:prstGeom prst="round2SameRect">
              <a:avLst>
                <a:gd name="adj1" fmla="val 36568"/>
                <a:gd name="adj2" fmla="val 0"/>
              </a:avLst>
            </a:prstGeom>
            <a:solidFill>
              <a:schemeClr val="accent2">
                <a:lumMod val="60000"/>
                <a:lumOff val="40000"/>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latin typeface="Segoe UI" panose="020B0502040204020203" pitchFamily="34" charset="0"/>
              </a:endParaRPr>
            </a:p>
          </p:txBody>
        </p:sp>
      </p:grpSp>
      <p:grpSp>
        <p:nvGrpSpPr>
          <p:cNvPr id="53" name="Группа 52"/>
          <p:cNvGrpSpPr/>
          <p:nvPr userDrawn="1"/>
        </p:nvGrpSpPr>
        <p:grpSpPr>
          <a:xfrm>
            <a:off x="2955925" y="4045986"/>
            <a:ext cx="6278563" cy="1305539"/>
            <a:chOff x="2955925" y="4199076"/>
            <a:chExt cx="6278563" cy="1305539"/>
          </a:xfrm>
        </p:grpSpPr>
        <p:sp>
          <p:nvSpPr>
            <p:cNvPr id="23" name="Прямоугольник 22"/>
            <p:cNvSpPr/>
            <p:nvPr userDrawn="1"/>
          </p:nvSpPr>
          <p:spPr>
            <a:xfrm>
              <a:off x="2955925" y="4199076"/>
              <a:ext cx="6278563" cy="410965"/>
            </a:xfrm>
            <a:prstGeom prst="rect">
              <a:avLst/>
            </a:prstGeom>
          </p:spPr>
          <p:txBody>
            <a:bodyPr lIns="0" tIns="0" rIns="0" bIns="0" anchor="ctr">
              <a:noAutofit/>
            </a:bodyPr>
            <a:lstStyle/>
            <a:p>
              <a:pPr algn="ctr">
                <a:buClr>
                  <a:srgbClr val="000000"/>
                </a:buClr>
                <a:buSzPct val="100000"/>
              </a:pPr>
              <a:r>
                <a:rPr lang="en-US" altLang="ru-RU" sz="4200" dirty="0">
                  <a:solidFill>
                    <a:schemeClr val="accent3"/>
                  </a:solidFill>
                  <a:latin typeface="Segoe UI" panose="020B0502040204020203" pitchFamily="34" charset="0"/>
                </a:rPr>
                <a:t>www.rts-tender.ru</a:t>
              </a:r>
              <a:endParaRPr lang="ru-RU" altLang="ru-RU" sz="4200" u="sng" dirty="0">
                <a:solidFill>
                  <a:schemeClr val="accent3"/>
                </a:solidFill>
                <a:latin typeface="Segoe UI" panose="020B0502040204020203" pitchFamily="34" charset="0"/>
              </a:endParaRPr>
            </a:p>
          </p:txBody>
        </p:sp>
        <p:sp>
          <p:nvSpPr>
            <p:cNvPr id="25" name="Прямоугольник 24"/>
            <p:cNvSpPr/>
            <p:nvPr userDrawn="1"/>
          </p:nvSpPr>
          <p:spPr>
            <a:xfrm>
              <a:off x="2955925" y="4638081"/>
              <a:ext cx="6278563" cy="619190"/>
            </a:xfrm>
            <a:prstGeom prst="rect">
              <a:avLst/>
            </a:prstGeom>
          </p:spPr>
          <p:txBody>
            <a:bodyPr lIns="0" tIns="0" rIns="0" bIns="0">
              <a:noAutofit/>
            </a:bodyPr>
            <a:lstStyle/>
            <a:p>
              <a:pPr algn="ctr">
                <a:buClr>
                  <a:srgbClr val="000000"/>
                </a:buClr>
                <a:buSzPct val="100000"/>
              </a:pPr>
              <a:r>
                <a:rPr lang="ru-RU" sz="3800" b="1" dirty="0">
                  <a:solidFill>
                    <a:srgbClr val="E4465A"/>
                  </a:solidFill>
                  <a:latin typeface="Segoe UI" panose="020B0502040204020203" pitchFamily="34" charset="0"/>
                </a:rPr>
                <a:t>+7 (499) 653-9-900</a:t>
              </a:r>
              <a:endParaRPr lang="ru-RU" altLang="ru-RU" sz="3800" b="1" u="sng" dirty="0">
                <a:solidFill>
                  <a:schemeClr val="accent1"/>
                </a:solidFill>
                <a:latin typeface="Segoe UI" panose="020B0502040204020203" pitchFamily="34" charset="0"/>
              </a:endParaRPr>
            </a:p>
          </p:txBody>
        </p:sp>
        <p:sp>
          <p:nvSpPr>
            <p:cNvPr id="26" name="Прямоугольник 25"/>
            <p:cNvSpPr/>
            <p:nvPr userDrawn="1"/>
          </p:nvSpPr>
          <p:spPr>
            <a:xfrm>
              <a:off x="2955925" y="5212227"/>
              <a:ext cx="6278563" cy="292388"/>
            </a:xfrm>
            <a:prstGeom prst="rect">
              <a:avLst/>
            </a:prstGeom>
          </p:spPr>
          <p:txBody>
            <a:bodyPr lIns="0" tIns="0" rIns="0" bIns="0">
              <a:noAutofit/>
            </a:bodyPr>
            <a:lstStyle/>
            <a:p>
              <a:pPr algn="ctr">
                <a:buClr>
                  <a:srgbClr val="000000"/>
                </a:buClr>
                <a:buSzPct val="100000"/>
              </a:pPr>
              <a:r>
                <a:rPr lang="ru-RU" altLang="ru-RU" sz="1950" dirty="0">
                  <a:solidFill>
                    <a:schemeClr val="accent4"/>
                  </a:solidFill>
                  <a:latin typeface="Segoe UI" panose="020B0502040204020203" pitchFamily="34" charset="0"/>
                </a:rPr>
                <a:t>ЗВОНОК ПО РОССИИ БЕСПЛАТНЫЙ</a:t>
              </a:r>
              <a:endParaRPr lang="ru-RU" altLang="ru-RU" sz="1950" u="sng" dirty="0">
                <a:solidFill>
                  <a:schemeClr val="accent4"/>
                </a:solidFill>
                <a:latin typeface="Segoe UI" panose="020B0502040204020203" pitchFamily="34" charset="0"/>
              </a:endParaRPr>
            </a:p>
          </p:txBody>
        </p:sp>
      </p:grpSp>
      <p:sp>
        <p:nvSpPr>
          <p:cNvPr id="27" name="Прямоугольник 26"/>
          <p:cNvSpPr/>
          <p:nvPr userDrawn="1"/>
        </p:nvSpPr>
        <p:spPr>
          <a:xfrm>
            <a:off x="2955925" y="5889077"/>
            <a:ext cx="6278563" cy="523656"/>
          </a:xfrm>
          <a:prstGeom prst="rect">
            <a:avLst/>
          </a:prstGeom>
        </p:spPr>
        <p:txBody>
          <a:bodyPr lIns="0" tIns="0" rIns="0" bIns="0" anchor="b">
            <a:noAutofit/>
          </a:bodyPr>
          <a:lstStyle/>
          <a:p>
            <a:pPr algn="ctr">
              <a:buClr>
                <a:srgbClr val="000000"/>
              </a:buClr>
              <a:buSzPct val="100000"/>
            </a:pPr>
            <a:r>
              <a:rPr lang="en-US" altLang="ru-RU" dirty="0">
                <a:solidFill>
                  <a:srgbClr val="0291A0"/>
                </a:solidFill>
                <a:latin typeface="Segoe UI" panose="020B0502040204020203" pitchFamily="34" charset="0"/>
              </a:rPr>
              <a:t>support223@rts-tender.ru</a:t>
            </a:r>
          </a:p>
          <a:p>
            <a:pPr algn="ctr">
              <a:buClr>
                <a:srgbClr val="000000"/>
              </a:buClr>
              <a:buSzPct val="100000"/>
            </a:pPr>
            <a:r>
              <a:rPr lang="en-US" altLang="ru-RU" dirty="0">
                <a:solidFill>
                  <a:srgbClr val="0291A0"/>
                </a:solidFill>
                <a:latin typeface="Segoe UI" panose="020B0502040204020203" pitchFamily="34" charset="0"/>
              </a:rPr>
              <a:t>info223@rts-tender.ru</a:t>
            </a:r>
          </a:p>
        </p:txBody>
      </p:sp>
      <p:sp>
        <p:nvSpPr>
          <p:cNvPr id="28" name="Прямоугольник 27"/>
          <p:cNvSpPr/>
          <p:nvPr userDrawn="1"/>
        </p:nvSpPr>
        <p:spPr>
          <a:xfrm>
            <a:off x="0" y="0"/>
            <a:ext cx="1800225" cy="6667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latin typeface="Segoe UI" panose="020B0502040204020203" pitchFamily="34" charset="0"/>
            </a:endParaRPr>
          </a:p>
        </p:txBody>
      </p:sp>
      <p:grpSp>
        <p:nvGrpSpPr>
          <p:cNvPr id="32" name="Group 4"/>
          <p:cNvGrpSpPr>
            <a:grpSpLocks noChangeAspect="1"/>
          </p:cNvGrpSpPr>
          <p:nvPr userDrawn="1"/>
        </p:nvGrpSpPr>
        <p:grpSpPr bwMode="auto">
          <a:xfrm>
            <a:off x="5248524" y="2118070"/>
            <a:ext cx="1644152" cy="1640843"/>
            <a:chOff x="3322" y="1632"/>
            <a:chExt cx="497" cy="496"/>
          </a:xfrm>
        </p:grpSpPr>
        <p:sp>
          <p:nvSpPr>
            <p:cNvPr id="33" name="AutoShape 3"/>
            <p:cNvSpPr>
              <a:spLocks noChangeAspect="1" noChangeArrowheads="1" noTextEdit="1"/>
            </p:cNvSpPr>
            <p:nvPr userDrawn="1"/>
          </p:nvSpPr>
          <p:spPr bwMode="auto">
            <a:xfrm>
              <a:off x="3322" y="1632"/>
              <a:ext cx="497" cy="4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dirty="0">
                <a:latin typeface="Segoe UI" panose="020B0502040204020203" pitchFamily="34" charset="0"/>
              </a:endParaRPr>
            </a:p>
          </p:txBody>
        </p:sp>
        <p:sp>
          <p:nvSpPr>
            <p:cNvPr id="34" name="Freeform 5"/>
            <p:cNvSpPr>
              <a:spLocks/>
            </p:cNvSpPr>
            <p:nvPr userDrawn="1"/>
          </p:nvSpPr>
          <p:spPr bwMode="auto">
            <a:xfrm>
              <a:off x="3324" y="1634"/>
              <a:ext cx="495" cy="494"/>
            </a:xfrm>
            <a:custGeom>
              <a:avLst/>
              <a:gdLst>
                <a:gd name="T0" fmla="*/ 239 w 239"/>
                <a:gd name="T1" fmla="*/ 219 h 239"/>
                <a:gd name="T2" fmla="*/ 219 w 239"/>
                <a:gd name="T3" fmla="*/ 239 h 239"/>
                <a:gd name="T4" fmla="*/ 20 w 239"/>
                <a:gd name="T5" fmla="*/ 239 h 239"/>
                <a:gd name="T6" fmla="*/ 0 w 239"/>
                <a:gd name="T7" fmla="*/ 219 h 239"/>
                <a:gd name="T8" fmla="*/ 0 w 239"/>
                <a:gd name="T9" fmla="*/ 20 h 239"/>
                <a:gd name="T10" fmla="*/ 20 w 239"/>
                <a:gd name="T11" fmla="*/ 0 h 239"/>
                <a:gd name="T12" fmla="*/ 219 w 239"/>
                <a:gd name="T13" fmla="*/ 0 h 239"/>
                <a:gd name="T14" fmla="*/ 239 w 239"/>
                <a:gd name="T15" fmla="*/ 20 h 239"/>
                <a:gd name="T16" fmla="*/ 239 w 239"/>
                <a:gd name="T17" fmla="*/ 219 h 2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39" h="239">
                  <a:moveTo>
                    <a:pt x="239" y="219"/>
                  </a:moveTo>
                  <a:cubicBezTo>
                    <a:pt x="239" y="230"/>
                    <a:pt x="230" y="239"/>
                    <a:pt x="219" y="239"/>
                  </a:cubicBezTo>
                  <a:cubicBezTo>
                    <a:pt x="20" y="239"/>
                    <a:pt x="20" y="239"/>
                    <a:pt x="20" y="239"/>
                  </a:cubicBezTo>
                  <a:cubicBezTo>
                    <a:pt x="9" y="239"/>
                    <a:pt x="0" y="230"/>
                    <a:pt x="0" y="219"/>
                  </a:cubicBezTo>
                  <a:cubicBezTo>
                    <a:pt x="0" y="20"/>
                    <a:pt x="0" y="20"/>
                    <a:pt x="0" y="20"/>
                  </a:cubicBezTo>
                  <a:cubicBezTo>
                    <a:pt x="0" y="9"/>
                    <a:pt x="9" y="0"/>
                    <a:pt x="20" y="0"/>
                  </a:cubicBezTo>
                  <a:cubicBezTo>
                    <a:pt x="219" y="0"/>
                    <a:pt x="219" y="0"/>
                    <a:pt x="219" y="0"/>
                  </a:cubicBezTo>
                  <a:cubicBezTo>
                    <a:pt x="230" y="0"/>
                    <a:pt x="239" y="9"/>
                    <a:pt x="239" y="20"/>
                  </a:cubicBezTo>
                  <a:lnTo>
                    <a:pt x="239" y="219"/>
                  </a:lnTo>
                  <a:close/>
                </a:path>
              </a:pathLst>
            </a:custGeom>
            <a:solidFill>
              <a:srgbClr val="E2E2E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dirty="0">
                <a:latin typeface="Segoe UI" panose="020B0502040204020203" pitchFamily="34" charset="0"/>
              </a:endParaRPr>
            </a:p>
          </p:txBody>
        </p:sp>
        <p:sp>
          <p:nvSpPr>
            <p:cNvPr id="35" name="Freeform 6"/>
            <p:cNvSpPr>
              <a:spLocks noEditPoints="1"/>
            </p:cNvSpPr>
            <p:nvPr userDrawn="1"/>
          </p:nvSpPr>
          <p:spPr bwMode="auto">
            <a:xfrm>
              <a:off x="3432" y="1830"/>
              <a:ext cx="93" cy="116"/>
            </a:xfrm>
            <a:custGeom>
              <a:avLst/>
              <a:gdLst>
                <a:gd name="T0" fmla="*/ 0 w 45"/>
                <a:gd name="T1" fmla="*/ 0 h 56"/>
                <a:gd name="T2" fmla="*/ 24 w 45"/>
                <a:gd name="T3" fmla="*/ 0 h 56"/>
                <a:gd name="T4" fmla="*/ 45 w 45"/>
                <a:gd name="T5" fmla="*/ 18 h 56"/>
                <a:gd name="T6" fmla="*/ 24 w 45"/>
                <a:gd name="T7" fmla="*/ 37 h 56"/>
                <a:gd name="T8" fmla="*/ 16 w 45"/>
                <a:gd name="T9" fmla="*/ 37 h 56"/>
                <a:gd name="T10" fmla="*/ 16 w 45"/>
                <a:gd name="T11" fmla="*/ 56 h 56"/>
                <a:gd name="T12" fmla="*/ 0 w 45"/>
                <a:gd name="T13" fmla="*/ 56 h 56"/>
                <a:gd name="T14" fmla="*/ 0 w 45"/>
                <a:gd name="T15" fmla="*/ 0 h 56"/>
                <a:gd name="T16" fmla="*/ 16 w 45"/>
                <a:gd name="T17" fmla="*/ 25 h 56"/>
                <a:gd name="T18" fmla="*/ 21 w 45"/>
                <a:gd name="T19" fmla="*/ 25 h 56"/>
                <a:gd name="T20" fmla="*/ 28 w 45"/>
                <a:gd name="T21" fmla="*/ 18 h 56"/>
                <a:gd name="T22" fmla="*/ 21 w 45"/>
                <a:gd name="T23" fmla="*/ 12 h 56"/>
                <a:gd name="T24" fmla="*/ 16 w 45"/>
                <a:gd name="T25" fmla="*/ 12 h 56"/>
                <a:gd name="T26" fmla="*/ 16 w 45"/>
                <a:gd name="T27" fmla="*/ 25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5" h="56">
                  <a:moveTo>
                    <a:pt x="0" y="0"/>
                  </a:moveTo>
                  <a:cubicBezTo>
                    <a:pt x="24" y="0"/>
                    <a:pt x="24" y="0"/>
                    <a:pt x="24" y="0"/>
                  </a:cubicBezTo>
                  <a:cubicBezTo>
                    <a:pt x="40" y="0"/>
                    <a:pt x="45" y="11"/>
                    <a:pt x="45" y="18"/>
                  </a:cubicBezTo>
                  <a:cubicBezTo>
                    <a:pt x="45" y="26"/>
                    <a:pt x="40" y="37"/>
                    <a:pt x="24" y="37"/>
                  </a:cubicBezTo>
                  <a:cubicBezTo>
                    <a:pt x="16" y="37"/>
                    <a:pt x="16" y="37"/>
                    <a:pt x="16" y="37"/>
                  </a:cubicBezTo>
                  <a:cubicBezTo>
                    <a:pt x="16" y="56"/>
                    <a:pt x="16" y="56"/>
                    <a:pt x="16" y="56"/>
                  </a:cubicBezTo>
                  <a:cubicBezTo>
                    <a:pt x="0" y="56"/>
                    <a:pt x="0" y="56"/>
                    <a:pt x="0" y="56"/>
                  </a:cubicBezTo>
                  <a:lnTo>
                    <a:pt x="0" y="0"/>
                  </a:lnTo>
                  <a:close/>
                  <a:moveTo>
                    <a:pt x="16" y="25"/>
                  </a:moveTo>
                  <a:cubicBezTo>
                    <a:pt x="21" y="25"/>
                    <a:pt x="21" y="25"/>
                    <a:pt x="21" y="25"/>
                  </a:cubicBezTo>
                  <a:cubicBezTo>
                    <a:pt x="28" y="25"/>
                    <a:pt x="28" y="21"/>
                    <a:pt x="28" y="18"/>
                  </a:cubicBezTo>
                  <a:cubicBezTo>
                    <a:pt x="28" y="16"/>
                    <a:pt x="27" y="12"/>
                    <a:pt x="21" y="12"/>
                  </a:cubicBezTo>
                  <a:cubicBezTo>
                    <a:pt x="16" y="12"/>
                    <a:pt x="16" y="12"/>
                    <a:pt x="16" y="12"/>
                  </a:cubicBezTo>
                  <a:lnTo>
                    <a:pt x="16" y="25"/>
                  </a:lnTo>
                  <a:close/>
                </a:path>
              </a:pathLst>
            </a:custGeom>
            <a:solidFill>
              <a:srgbClr val="EB1E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dirty="0">
                <a:latin typeface="Segoe UI" panose="020B0502040204020203" pitchFamily="34" charset="0"/>
              </a:endParaRPr>
            </a:p>
          </p:txBody>
        </p:sp>
        <p:sp>
          <p:nvSpPr>
            <p:cNvPr id="36" name="Freeform 7"/>
            <p:cNvSpPr>
              <a:spLocks/>
            </p:cNvSpPr>
            <p:nvPr userDrawn="1"/>
          </p:nvSpPr>
          <p:spPr bwMode="auto">
            <a:xfrm>
              <a:off x="3531" y="1830"/>
              <a:ext cx="83" cy="116"/>
            </a:xfrm>
            <a:custGeom>
              <a:avLst/>
              <a:gdLst>
                <a:gd name="T0" fmla="*/ 25 w 83"/>
                <a:gd name="T1" fmla="*/ 27 h 116"/>
                <a:gd name="T2" fmla="*/ 0 w 83"/>
                <a:gd name="T3" fmla="*/ 27 h 116"/>
                <a:gd name="T4" fmla="*/ 0 w 83"/>
                <a:gd name="T5" fmla="*/ 0 h 116"/>
                <a:gd name="T6" fmla="*/ 83 w 83"/>
                <a:gd name="T7" fmla="*/ 0 h 116"/>
                <a:gd name="T8" fmla="*/ 83 w 83"/>
                <a:gd name="T9" fmla="*/ 27 h 116"/>
                <a:gd name="T10" fmla="*/ 58 w 83"/>
                <a:gd name="T11" fmla="*/ 27 h 116"/>
                <a:gd name="T12" fmla="*/ 58 w 83"/>
                <a:gd name="T13" fmla="*/ 116 h 116"/>
                <a:gd name="T14" fmla="*/ 25 w 83"/>
                <a:gd name="T15" fmla="*/ 116 h 116"/>
                <a:gd name="T16" fmla="*/ 25 w 83"/>
                <a:gd name="T17" fmla="*/ 27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3" h="116">
                  <a:moveTo>
                    <a:pt x="25" y="27"/>
                  </a:moveTo>
                  <a:lnTo>
                    <a:pt x="0" y="27"/>
                  </a:lnTo>
                  <a:lnTo>
                    <a:pt x="0" y="0"/>
                  </a:lnTo>
                  <a:lnTo>
                    <a:pt x="83" y="0"/>
                  </a:lnTo>
                  <a:lnTo>
                    <a:pt x="83" y="27"/>
                  </a:lnTo>
                  <a:lnTo>
                    <a:pt x="58" y="27"/>
                  </a:lnTo>
                  <a:lnTo>
                    <a:pt x="58" y="116"/>
                  </a:lnTo>
                  <a:lnTo>
                    <a:pt x="25" y="116"/>
                  </a:lnTo>
                  <a:lnTo>
                    <a:pt x="25" y="27"/>
                  </a:lnTo>
                  <a:close/>
                </a:path>
              </a:pathLst>
            </a:custGeom>
            <a:solidFill>
              <a:srgbClr val="EB1E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dirty="0">
                <a:latin typeface="Segoe UI" panose="020B0502040204020203" pitchFamily="34" charset="0"/>
              </a:endParaRPr>
            </a:p>
          </p:txBody>
        </p:sp>
        <p:sp>
          <p:nvSpPr>
            <p:cNvPr id="37" name="Freeform 8"/>
            <p:cNvSpPr>
              <a:spLocks/>
            </p:cNvSpPr>
            <p:nvPr userDrawn="1"/>
          </p:nvSpPr>
          <p:spPr bwMode="auto">
            <a:xfrm>
              <a:off x="3620" y="1826"/>
              <a:ext cx="93" cy="124"/>
            </a:xfrm>
            <a:custGeom>
              <a:avLst/>
              <a:gdLst>
                <a:gd name="T0" fmla="*/ 45 w 45"/>
                <a:gd name="T1" fmla="*/ 56 h 60"/>
                <a:gd name="T2" fmla="*/ 29 w 45"/>
                <a:gd name="T3" fmla="*/ 60 h 60"/>
                <a:gd name="T4" fmla="*/ 0 w 45"/>
                <a:gd name="T5" fmla="*/ 30 h 60"/>
                <a:gd name="T6" fmla="*/ 29 w 45"/>
                <a:gd name="T7" fmla="*/ 0 h 60"/>
                <a:gd name="T8" fmla="*/ 45 w 45"/>
                <a:gd name="T9" fmla="*/ 4 h 60"/>
                <a:gd name="T10" fmla="*/ 45 w 45"/>
                <a:gd name="T11" fmla="*/ 21 h 60"/>
                <a:gd name="T12" fmla="*/ 31 w 45"/>
                <a:gd name="T13" fmla="*/ 14 h 60"/>
                <a:gd name="T14" fmla="*/ 17 w 45"/>
                <a:gd name="T15" fmla="*/ 30 h 60"/>
                <a:gd name="T16" fmla="*/ 31 w 45"/>
                <a:gd name="T17" fmla="*/ 46 h 60"/>
                <a:gd name="T18" fmla="*/ 45 w 45"/>
                <a:gd name="T19" fmla="*/ 39 h 60"/>
                <a:gd name="T20" fmla="*/ 45 w 45"/>
                <a:gd name="T21" fmla="*/ 56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5" h="60">
                  <a:moveTo>
                    <a:pt x="45" y="56"/>
                  </a:moveTo>
                  <a:cubicBezTo>
                    <a:pt x="40" y="59"/>
                    <a:pt x="34" y="60"/>
                    <a:pt x="29" y="60"/>
                  </a:cubicBezTo>
                  <a:cubicBezTo>
                    <a:pt x="13" y="60"/>
                    <a:pt x="0" y="48"/>
                    <a:pt x="0" y="30"/>
                  </a:cubicBezTo>
                  <a:cubicBezTo>
                    <a:pt x="0" y="11"/>
                    <a:pt x="14" y="0"/>
                    <a:pt x="29" y="0"/>
                  </a:cubicBezTo>
                  <a:cubicBezTo>
                    <a:pt x="34" y="0"/>
                    <a:pt x="40" y="1"/>
                    <a:pt x="45" y="4"/>
                  </a:cubicBezTo>
                  <a:cubicBezTo>
                    <a:pt x="45" y="21"/>
                    <a:pt x="45" y="21"/>
                    <a:pt x="45" y="21"/>
                  </a:cubicBezTo>
                  <a:cubicBezTo>
                    <a:pt x="42" y="17"/>
                    <a:pt x="37" y="14"/>
                    <a:pt x="31" y="14"/>
                  </a:cubicBezTo>
                  <a:cubicBezTo>
                    <a:pt x="22" y="14"/>
                    <a:pt x="17" y="21"/>
                    <a:pt x="17" y="30"/>
                  </a:cubicBezTo>
                  <a:cubicBezTo>
                    <a:pt x="17" y="39"/>
                    <a:pt x="22" y="46"/>
                    <a:pt x="31" y="46"/>
                  </a:cubicBezTo>
                  <a:cubicBezTo>
                    <a:pt x="37" y="46"/>
                    <a:pt x="42" y="42"/>
                    <a:pt x="45" y="39"/>
                  </a:cubicBezTo>
                  <a:lnTo>
                    <a:pt x="45" y="56"/>
                  </a:lnTo>
                  <a:close/>
                </a:path>
              </a:pathLst>
            </a:custGeom>
            <a:solidFill>
              <a:srgbClr val="EB1E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dirty="0">
                <a:latin typeface="Segoe UI" panose="020B0502040204020203" pitchFamily="34" charset="0"/>
              </a:endParaRPr>
            </a:p>
          </p:txBody>
        </p:sp>
        <p:sp>
          <p:nvSpPr>
            <p:cNvPr id="38" name="Freeform 9"/>
            <p:cNvSpPr>
              <a:spLocks/>
            </p:cNvSpPr>
            <p:nvPr userDrawn="1"/>
          </p:nvSpPr>
          <p:spPr bwMode="auto">
            <a:xfrm>
              <a:off x="3492" y="1764"/>
              <a:ext cx="29" cy="33"/>
            </a:xfrm>
            <a:custGeom>
              <a:avLst/>
              <a:gdLst>
                <a:gd name="T0" fmla="*/ 12 w 29"/>
                <a:gd name="T1" fmla="*/ 4 h 33"/>
                <a:gd name="T2" fmla="*/ 0 w 29"/>
                <a:gd name="T3" fmla="*/ 4 h 33"/>
                <a:gd name="T4" fmla="*/ 0 w 29"/>
                <a:gd name="T5" fmla="*/ 0 h 33"/>
                <a:gd name="T6" fmla="*/ 29 w 29"/>
                <a:gd name="T7" fmla="*/ 0 h 33"/>
                <a:gd name="T8" fmla="*/ 29 w 29"/>
                <a:gd name="T9" fmla="*/ 4 h 33"/>
                <a:gd name="T10" fmla="*/ 16 w 29"/>
                <a:gd name="T11" fmla="*/ 4 h 33"/>
                <a:gd name="T12" fmla="*/ 16 w 29"/>
                <a:gd name="T13" fmla="*/ 33 h 33"/>
                <a:gd name="T14" fmla="*/ 12 w 29"/>
                <a:gd name="T15" fmla="*/ 33 h 33"/>
                <a:gd name="T16" fmla="*/ 12 w 29"/>
                <a:gd name="T17" fmla="*/ 4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 h="33">
                  <a:moveTo>
                    <a:pt x="12" y="4"/>
                  </a:moveTo>
                  <a:lnTo>
                    <a:pt x="0" y="4"/>
                  </a:lnTo>
                  <a:lnTo>
                    <a:pt x="0" y="0"/>
                  </a:lnTo>
                  <a:lnTo>
                    <a:pt x="29" y="0"/>
                  </a:lnTo>
                  <a:lnTo>
                    <a:pt x="29" y="4"/>
                  </a:lnTo>
                  <a:lnTo>
                    <a:pt x="16" y="4"/>
                  </a:lnTo>
                  <a:lnTo>
                    <a:pt x="16" y="33"/>
                  </a:lnTo>
                  <a:lnTo>
                    <a:pt x="12" y="33"/>
                  </a:lnTo>
                  <a:lnTo>
                    <a:pt x="12" y="4"/>
                  </a:lnTo>
                  <a:close/>
                </a:path>
              </a:pathLst>
            </a:custGeom>
            <a:solidFill>
              <a:srgbClr val="EB1E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dirty="0">
                <a:latin typeface="Segoe UI" panose="020B0502040204020203" pitchFamily="34" charset="0"/>
              </a:endParaRPr>
            </a:p>
          </p:txBody>
        </p:sp>
        <p:sp>
          <p:nvSpPr>
            <p:cNvPr id="39" name="Freeform 10"/>
            <p:cNvSpPr>
              <a:spLocks noEditPoints="1"/>
            </p:cNvSpPr>
            <p:nvPr userDrawn="1"/>
          </p:nvSpPr>
          <p:spPr bwMode="auto">
            <a:xfrm>
              <a:off x="3525" y="1762"/>
              <a:ext cx="33" cy="37"/>
            </a:xfrm>
            <a:custGeom>
              <a:avLst/>
              <a:gdLst>
                <a:gd name="T0" fmla="*/ 16 w 16"/>
                <a:gd name="T1" fmla="*/ 13 h 18"/>
                <a:gd name="T2" fmla="*/ 8 w 16"/>
                <a:gd name="T3" fmla="*/ 18 h 18"/>
                <a:gd name="T4" fmla="*/ 0 w 16"/>
                <a:gd name="T5" fmla="*/ 9 h 18"/>
                <a:gd name="T6" fmla="*/ 8 w 16"/>
                <a:gd name="T7" fmla="*/ 0 h 18"/>
                <a:gd name="T8" fmla="*/ 16 w 16"/>
                <a:gd name="T9" fmla="*/ 8 h 18"/>
                <a:gd name="T10" fmla="*/ 16 w 16"/>
                <a:gd name="T11" fmla="*/ 9 h 18"/>
                <a:gd name="T12" fmla="*/ 2 w 16"/>
                <a:gd name="T13" fmla="*/ 9 h 18"/>
                <a:gd name="T14" fmla="*/ 8 w 16"/>
                <a:gd name="T15" fmla="*/ 16 h 18"/>
                <a:gd name="T16" fmla="*/ 14 w 16"/>
                <a:gd name="T17" fmla="*/ 12 h 18"/>
                <a:gd name="T18" fmla="*/ 16 w 16"/>
                <a:gd name="T19" fmla="*/ 13 h 18"/>
                <a:gd name="T20" fmla="*/ 14 w 16"/>
                <a:gd name="T21" fmla="*/ 7 h 18"/>
                <a:gd name="T22" fmla="*/ 8 w 16"/>
                <a:gd name="T23" fmla="*/ 2 h 18"/>
                <a:gd name="T24" fmla="*/ 3 w 16"/>
                <a:gd name="T25" fmla="*/ 7 h 18"/>
                <a:gd name="T26" fmla="*/ 14 w 16"/>
                <a:gd name="T27" fmla="*/ 7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6" h="18">
                  <a:moveTo>
                    <a:pt x="16" y="13"/>
                  </a:moveTo>
                  <a:cubicBezTo>
                    <a:pt x="15" y="16"/>
                    <a:pt x="12" y="18"/>
                    <a:pt x="8" y="18"/>
                  </a:cubicBezTo>
                  <a:cubicBezTo>
                    <a:pt x="3" y="18"/>
                    <a:pt x="0" y="14"/>
                    <a:pt x="0" y="9"/>
                  </a:cubicBezTo>
                  <a:cubicBezTo>
                    <a:pt x="0" y="4"/>
                    <a:pt x="3" y="0"/>
                    <a:pt x="8" y="0"/>
                  </a:cubicBezTo>
                  <a:cubicBezTo>
                    <a:pt x="14" y="0"/>
                    <a:pt x="16" y="5"/>
                    <a:pt x="16" y="8"/>
                  </a:cubicBezTo>
                  <a:cubicBezTo>
                    <a:pt x="16" y="9"/>
                    <a:pt x="16" y="9"/>
                    <a:pt x="16" y="9"/>
                  </a:cubicBezTo>
                  <a:cubicBezTo>
                    <a:pt x="2" y="9"/>
                    <a:pt x="2" y="9"/>
                    <a:pt x="2" y="9"/>
                  </a:cubicBezTo>
                  <a:cubicBezTo>
                    <a:pt x="2" y="12"/>
                    <a:pt x="4" y="16"/>
                    <a:pt x="8" y="16"/>
                  </a:cubicBezTo>
                  <a:cubicBezTo>
                    <a:pt x="10" y="16"/>
                    <a:pt x="12" y="16"/>
                    <a:pt x="14" y="12"/>
                  </a:cubicBezTo>
                  <a:lnTo>
                    <a:pt x="16" y="13"/>
                  </a:lnTo>
                  <a:close/>
                  <a:moveTo>
                    <a:pt x="14" y="7"/>
                  </a:moveTo>
                  <a:cubicBezTo>
                    <a:pt x="14" y="5"/>
                    <a:pt x="12" y="2"/>
                    <a:pt x="8" y="2"/>
                  </a:cubicBezTo>
                  <a:cubicBezTo>
                    <a:pt x="5" y="2"/>
                    <a:pt x="3" y="4"/>
                    <a:pt x="3" y="7"/>
                  </a:cubicBezTo>
                  <a:lnTo>
                    <a:pt x="14" y="7"/>
                  </a:lnTo>
                  <a:close/>
                </a:path>
              </a:pathLst>
            </a:custGeom>
            <a:solidFill>
              <a:srgbClr val="EB1E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dirty="0">
                <a:latin typeface="Segoe UI" panose="020B0502040204020203" pitchFamily="34" charset="0"/>
              </a:endParaRPr>
            </a:p>
          </p:txBody>
        </p:sp>
        <p:sp>
          <p:nvSpPr>
            <p:cNvPr id="40" name="Freeform 11"/>
            <p:cNvSpPr>
              <a:spLocks/>
            </p:cNvSpPr>
            <p:nvPr userDrawn="1"/>
          </p:nvSpPr>
          <p:spPr bwMode="auto">
            <a:xfrm>
              <a:off x="3568" y="1764"/>
              <a:ext cx="29" cy="33"/>
            </a:xfrm>
            <a:custGeom>
              <a:avLst/>
              <a:gdLst>
                <a:gd name="T0" fmla="*/ 0 w 29"/>
                <a:gd name="T1" fmla="*/ 0 h 33"/>
                <a:gd name="T2" fmla="*/ 5 w 29"/>
                <a:gd name="T3" fmla="*/ 0 h 33"/>
                <a:gd name="T4" fmla="*/ 5 w 29"/>
                <a:gd name="T5" fmla="*/ 15 h 33"/>
                <a:gd name="T6" fmla="*/ 23 w 29"/>
                <a:gd name="T7" fmla="*/ 15 h 33"/>
                <a:gd name="T8" fmla="*/ 23 w 29"/>
                <a:gd name="T9" fmla="*/ 0 h 33"/>
                <a:gd name="T10" fmla="*/ 29 w 29"/>
                <a:gd name="T11" fmla="*/ 0 h 33"/>
                <a:gd name="T12" fmla="*/ 29 w 29"/>
                <a:gd name="T13" fmla="*/ 33 h 33"/>
                <a:gd name="T14" fmla="*/ 23 w 29"/>
                <a:gd name="T15" fmla="*/ 33 h 33"/>
                <a:gd name="T16" fmla="*/ 23 w 29"/>
                <a:gd name="T17" fmla="*/ 19 h 33"/>
                <a:gd name="T18" fmla="*/ 5 w 29"/>
                <a:gd name="T19" fmla="*/ 19 h 33"/>
                <a:gd name="T20" fmla="*/ 5 w 29"/>
                <a:gd name="T21" fmla="*/ 33 h 33"/>
                <a:gd name="T22" fmla="*/ 0 w 29"/>
                <a:gd name="T23" fmla="*/ 33 h 33"/>
                <a:gd name="T24" fmla="*/ 0 w 29"/>
                <a:gd name="T25" fmla="*/ 0 h 33"/>
                <a:gd name="connsiteX0" fmla="*/ 0 w 10000"/>
                <a:gd name="connsiteY0" fmla="*/ 0 h 10000"/>
                <a:gd name="connsiteX1" fmla="*/ 1724 w 10000"/>
                <a:gd name="connsiteY1" fmla="*/ 0 h 10000"/>
                <a:gd name="connsiteX2" fmla="*/ 1724 w 10000"/>
                <a:gd name="connsiteY2" fmla="*/ 4545 h 10000"/>
                <a:gd name="connsiteX3" fmla="*/ 7931 w 10000"/>
                <a:gd name="connsiteY3" fmla="*/ 4545 h 10000"/>
                <a:gd name="connsiteX4" fmla="*/ 7931 w 10000"/>
                <a:gd name="connsiteY4" fmla="*/ 0 h 10000"/>
                <a:gd name="connsiteX5" fmla="*/ 9851 w 10000"/>
                <a:gd name="connsiteY5" fmla="*/ 0 h 10000"/>
                <a:gd name="connsiteX6" fmla="*/ 10000 w 10000"/>
                <a:gd name="connsiteY6" fmla="*/ 10000 h 10000"/>
                <a:gd name="connsiteX7" fmla="*/ 7931 w 10000"/>
                <a:gd name="connsiteY7" fmla="*/ 10000 h 10000"/>
                <a:gd name="connsiteX8" fmla="*/ 7931 w 10000"/>
                <a:gd name="connsiteY8" fmla="*/ 5758 h 10000"/>
                <a:gd name="connsiteX9" fmla="*/ 1724 w 10000"/>
                <a:gd name="connsiteY9" fmla="*/ 5758 h 10000"/>
                <a:gd name="connsiteX10" fmla="*/ 1724 w 10000"/>
                <a:gd name="connsiteY10" fmla="*/ 10000 h 10000"/>
                <a:gd name="connsiteX11" fmla="*/ 0 w 10000"/>
                <a:gd name="connsiteY11" fmla="*/ 10000 h 10000"/>
                <a:gd name="connsiteX12" fmla="*/ 0 w 10000"/>
                <a:gd name="connsiteY12" fmla="*/ 0 h 10000"/>
                <a:gd name="connsiteX0" fmla="*/ 0 w 9857"/>
                <a:gd name="connsiteY0" fmla="*/ 0 h 10000"/>
                <a:gd name="connsiteX1" fmla="*/ 1724 w 9857"/>
                <a:gd name="connsiteY1" fmla="*/ 0 h 10000"/>
                <a:gd name="connsiteX2" fmla="*/ 1724 w 9857"/>
                <a:gd name="connsiteY2" fmla="*/ 4545 h 10000"/>
                <a:gd name="connsiteX3" fmla="*/ 7931 w 9857"/>
                <a:gd name="connsiteY3" fmla="*/ 4545 h 10000"/>
                <a:gd name="connsiteX4" fmla="*/ 7931 w 9857"/>
                <a:gd name="connsiteY4" fmla="*/ 0 h 10000"/>
                <a:gd name="connsiteX5" fmla="*/ 9851 w 9857"/>
                <a:gd name="connsiteY5" fmla="*/ 0 h 10000"/>
                <a:gd name="connsiteX6" fmla="*/ 9703 w 9857"/>
                <a:gd name="connsiteY6" fmla="*/ 10000 h 10000"/>
                <a:gd name="connsiteX7" fmla="*/ 7931 w 9857"/>
                <a:gd name="connsiteY7" fmla="*/ 10000 h 10000"/>
                <a:gd name="connsiteX8" fmla="*/ 7931 w 9857"/>
                <a:gd name="connsiteY8" fmla="*/ 5758 h 10000"/>
                <a:gd name="connsiteX9" fmla="*/ 1724 w 9857"/>
                <a:gd name="connsiteY9" fmla="*/ 5758 h 10000"/>
                <a:gd name="connsiteX10" fmla="*/ 1724 w 9857"/>
                <a:gd name="connsiteY10" fmla="*/ 10000 h 10000"/>
                <a:gd name="connsiteX11" fmla="*/ 0 w 9857"/>
                <a:gd name="connsiteY11" fmla="*/ 10000 h 10000"/>
                <a:gd name="connsiteX12" fmla="*/ 0 w 9857"/>
                <a:gd name="connsiteY12" fmla="*/ 0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857" h="10000">
                  <a:moveTo>
                    <a:pt x="0" y="0"/>
                  </a:moveTo>
                  <a:lnTo>
                    <a:pt x="1724" y="0"/>
                  </a:lnTo>
                  <a:lnTo>
                    <a:pt x="1724" y="4545"/>
                  </a:lnTo>
                  <a:lnTo>
                    <a:pt x="7931" y="4545"/>
                  </a:lnTo>
                  <a:lnTo>
                    <a:pt x="7931" y="0"/>
                  </a:lnTo>
                  <a:lnTo>
                    <a:pt x="9851" y="0"/>
                  </a:lnTo>
                  <a:cubicBezTo>
                    <a:pt x="9901" y="3333"/>
                    <a:pt x="9653" y="6667"/>
                    <a:pt x="9703" y="10000"/>
                  </a:cubicBezTo>
                  <a:lnTo>
                    <a:pt x="7931" y="10000"/>
                  </a:lnTo>
                  <a:lnTo>
                    <a:pt x="7931" y="5758"/>
                  </a:lnTo>
                  <a:lnTo>
                    <a:pt x="1724" y="5758"/>
                  </a:lnTo>
                  <a:lnTo>
                    <a:pt x="1724" y="10000"/>
                  </a:lnTo>
                  <a:lnTo>
                    <a:pt x="0" y="10000"/>
                  </a:lnTo>
                  <a:lnTo>
                    <a:pt x="0" y="0"/>
                  </a:lnTo>
                  <a:close/>
                </a:path>
              </a:pathLst>
            </a:custGeom>
            <a:solidFill>
              <a:srgbClr val="EB1E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dirty="0">
                <a:latin typeface="Segoe UI" panose="020B0502040204020203" pitchFamily="34" charset="0"/>
              </a:endParaRPr>
            </a:p>
          </p:txBody>
        </p:sp>
        <p:sp>
          <p:nvSpPr>
            <p:cNvPr id="41" name="Freeform 12"/>
            <p:cNvSpPr>
              <a:spLocks noEditPoints="1"/>
            </p:cNvSpPr>
            <p:nvPr userDrawn="1"/>
          </p:nvSpPr>
          <p:spPr bwMode="auto">
            <a:xfrm>
              <a:off x="3604" y="1764"/>
              <a:ext cx="35" cy="44"/>
            </a:xfrm>
            <a:custGeom>
              <a:avLst/>
              <a:gdLst>
                <a:gd name="T0" fmla="*/ 14 w 17"/>
                <a:gd name="T1" fmla="*/ 0 h 21"/>
                <a:gd name="T2" fmla="*/ 14 w 17"/>
                <a:gd name="T3" fmla="*/ 14 h 21"/>
                <a:gd name="T4" fmla="*/ 17 w 17"/>
                <a:gd name="T5" fmla="*/ 14 h 21"/>
                <a:gd name="T6" fmla="*/ 17 w 17"/>
                <a:gd name="T7" fmla="*/ 21 h 21"/>
                <a:gd name="T8" fmla="*/ 15 w 17"/>
                <a:gd name="T9" fmla="*/ 21 h 21"/>
                <a:gd name="T10" fmla="*/ 15 w 17"/>
                <a:gd name="T11" fmla="*/ 16 h 21"/>
                <a:gd name="T12" fmla="*/ 2 w 17"/>
                <a:gd name="T13" fmla="*/ 16 h 21"/>
                <a:gd name="T14" fmla="*/ 2 w 17"/>
                <a:gd name="T15" fmla="*/ 21 h 21"/>
                <a:gd name="T16" fmla="*/ 0 w 17"/>
                <a:gd name="T17" fmla="*/ 21 h 21"/>
                <a:gd name="T18" fmla="*/ 0 w 17"/>
                <a:gd name="T19" fmla="*/ 14 h 21"/>
                <a:gd name="T20" fmla="*/ 4 w 17"/>
                <a:gd name="T21" fmla="*/ 8 h 21"/>
                <a:gd name="T22" fmla="*/ 4 w 17"/>
                <a:gd name="T23" fmla="*/ 0 h 21"/>
                <a:gd name="T24" fmla="*/ 14 w 17"/>
                <a:gd name="T25" fmla="*/ 0 h 21"/>
                <a:gd name="T26" fmla="*/ 12 w 17"/>
                <a:gd name="T27" fmla="*/ 2 h 21"/>
                <a:gd name="T28" fmla="*/ 6 w 17"/>
                <a:gd name="T29" fmla="*/ 2 h 21"/>
                <a:gd name="T30" fmla="*/ 6 w 17"/>
                <a:gd name="T31" fmla="*/ 9 h 21"/>
                <a:gd name="T32" fmla="*/ 4 w 17"/>
                <a:gd name="T33" fmla="*/ 14 h 21"/>
                <a:gd name="T34" fmla="*/ 12 w 17"/>
                <a:gd name="T35" fmla="*/ 14 h 21"/>
                <a:gd name="T36" fmla="*/ 12 w 17"/>
                <a:gd name="T37" fmla="*/ 2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7" h="21">
                  <a:moveTo>
                    <a:pt x="14" y="0"/>
                  </a:moveTo>
                  <a:cubicBezTo>
                    <a:pt x="14" y="14"/>
                    <a:pt x="14" y="14"/>
                    <a:pt x="14" y="14"/>
                  </a:cubicBezTo>
                  <a:cubicBezTo>
                    <a:pt x="17" y="14"/>
                    <a:pt x="17" y="14"/>
                    <a:pt x="17" y="14"/>
                  </a:cubicBezTo>
                  <a:cubicBezTo>
                    <a:pt x="17" y="21"/>
                    <a:pt x="17" y="21"/>
                    <a:pt x="17" y="21"/>
                  </a:cubicBezTo>
                  <a:cubicBezTo>
                    <a:pt x="15" y="21"/>
                    <a:pt x="15" y="21"/>
                    <a:pt x="15" y="21"/>
                  </a:cubicBezTo>
                  <a:cubicBezTo>
                    <a:pt x="15" y="16"/>
                    <a:pt x="15" y="16"/>
                    <a:pt x="15" y="16"/>
                  </a:cubicBezTo>
                  <a:cubicBezTo>
                    <a:pt x="2" y="16"/>
                    <a:pt x="2" y="16"/>
                    <a:pt x="2" y="16"/>
                  </a:cubicBezTo>
                  <a:cubicBezTo>
                    <a:pt x="2" y="21"/>
                    <a:pt x="2" y="21"/>
                    <a:pt x="2" y="21"/>
                  </a:cubicBezTo>
                  <a:cubicBezTo>
                    <a:pt x="0" y="21"/>
                    <a:pt x="0" y="21"/>
                    <a:pt x="0" y="21"/>
                  </a:cubicBezTo>
                  <a:cubicBezTo>
                    <a:pt x="0" y="14"/>
                    <a:pt x="0" y="14"/>
                    <a:pt x="0" y="14"/>
                  </a:cubicBezTo>
                  <a:cubicBezTo>
                    <a:pt x="3" y="14"/>
                    <a:pt x="4" y="11"/>
                    <a:pt x="4" y="8"/>
                  </a:cubicBezTo>
                  <a:cubicBezTo>
                    <a:pt x="4" y="0"/>
                    <a:pt x="4" y="0"/>
                    <a:pt x="4" y="0"/>
                  </a:cubicBezTo>
                  <a:lnTo>
                    <a:pt x="14" y="0"/>
                  </a:lnTo>
                  <a:close/>
                  <a:moveTo>
                    <a:pt x="12" y="2"/>
                  </a:moveTo>
                  <a:cubicBezTo>
                    <a:pt x="6" y="2"/>
                    <a:pt x="6" y="2"/>
                    <a:pt x="6" y="2"/>
                  </a:cubicBezTo>
                  <a:cubicBezTo>
                    <a:pt x="6" y="9"/>
                    <a:pt x="6" y="9"/>
                    <a:pt x="6" y="9"/>
                  </a:cubicBezTo>
                  <a:cubicBezTo>
                    <a:pt x="6" y="12"/>
                    <a:pt x="5" y="13"/>
                    <a:pt x="4" y="14"/>
                  </a:cubicBezTo>
                  <a:cubicBezTo>
                    <a:pt x="12" y="14"/>
                    <a:pt x="12" y="14"/>
                    <a:pt x="12" y="14"/>
                  </a:cubicBezTo>
                  <a:lnTo>
                    <a:pt x="12" y="2"/>
                  </a:lnTo>
                  <a:close/>
                </a:path>
              </a:pathLst>
            </a:custGeom>
            <a:solidFill>
              <a:srgbClr val="EB1E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dirty="0">
                <a:latin typeface="Segoe UI" panose="020B0502040204020203" pitchFamily="34" charset="0"/>
              </a:endParaRPr>
            </a:p>
          </p:txBody>
        </p:sp>
        <p:sp>
          <p:nvSpPr>
            <p:cNvPr id="42" name="Freeform 13"/>
            <p:cNvSpPr>
              <a:spLocks noEditPoints="1"/>
            </p:cNvSpPr>
            <p:nvPr userDrawn="1"/>
          </p:nvSpPr>
          <p:spPr bwMode="auto">
            <a:xfrm>
              <a:off x="3643" y="1762"/>
              <a:ext cx="35" cy="37"/>
            </a:xfrm>
            <a:custGeom>
              <a:avLst/>
              <a:gdLst>
                <a:gd name="T0" fmla="*/ 17 w 17"/>
                <a:gd name="T1" fmla="*/ 13 h 18"/>
                <a:gd name="T2" fmla="*/ 9 w 17"/>
                <a:gd name="T3" fmla="*/ 18 h 18"/>
                <a:gd name="T4" fmla="*/ 0 w 17"/>
                <a:gd name="T5" fmla="*/ 9 h 18"/>
                <a:gd name="T6" fmla="*/ 9 w 17"/>
                <a:gd name="T7" fmla="*/ 0 h 18"/>
                <a:gd name="T8" fmla="*/ 17 w 17"/>
                <a:gd name="T9" fmla="*/ 8 h 18"/>
                <a:gd name="T10" fmla="*/ 17 w 17"/>
                <a:gd name="T11" fmla="*/ 9 h 18"/>
                <a:gd name="T12" fmla="*/ 3 w 17"/>
                <a:gd name="T13" fmla="*/ 9 h 18"/>
                <a:gd name="T14" fmla="*/ 9 w 17"/>
                <a:gd name="T15" fmla="*/ 16 h 18"/>
                <a:gd name="T16" fmla="*/ 15 w 17"/>
                <a:gd name="T17" fmla="*/ 12 h 18"/>
                <a:gd name="T18" fmla="*/ 17 w 17"/>
                <a:gd name="T19" fmla="*/ 13 h 18"/>
                <a:gd name="T20" fmla="*/ 14 w 17"/>
                <a:gd name="T21" fmla="*/ 7 h 18"/>
                <a:gd name="T22" fmla="*/ 9 w 17"/>
                <a:gd name="T23" fmla="*/ 2 h 18"/>
                <a:gd name="T24" fmla="*/ 3 w 17"/>
                <a:gd name="T25" fmla="*/ 7 h 18"/>
                <a:gd name="T26" fmla="*/ 14 w 17"/>
                <a:gd name="T27" fmla="*/ 7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 h="18">
                  <a:moveTo>
                    <a:pt x="17" y="13"/>
                  </a:moveTo>
                  <a:cubicBezTo>
                    <a:pt x="15" y="16"/>
                    <a:pt x="13" y="18"/>
                    <a:pt x="9" y="18"/>
                  </a:cubicBezTo>
                  <a:cubicBezTo>
                    <a:pt x="3" y="18"/>
                    <a:pt x="0" y="14"/>
                    <a:pt x="0" y="9"/>
                  </a:cubicBezTo>
                  <a:cubicBezTo>
                    <a:pt x="0" y="4"/>
                    <a:pt x="3" y="0"/>
                    <a:pt x="9" y="0"/>
                  </a:cubicBezTo>
                  <a:cubicBezTo>
                    <a:pt x="15" y="0"/>
                    <a:pt x="17" y="5"/>
                    <a:pt x="17" y="8"/>
                  </a:cubicBezTo>
                  <a:cubicBezTo>
                    <a:pt x="17" y="9"/>
                    <a:pt x="17" y="9"/>
                    <a:pt x="17" y="9"/>
                  </a:cubicBezTo>
                  <a:cubicBezTo>
                    <a:pt x="3" y="9"/>
                    <a:pt x="3" y="9"/>
                    <a:pt x="3" y="9"/>
                  </a:cubicBezTo>
                  <a:cubicBezTo>
                    <a:pt x="3" y="12"/>
                    <a:pt x="5" y="16"/>
                    <a:pt x="9" y="16"/>
                  </a:cubicBezTo>
                  <a:cubicBezTo>
                    <a:pt x="10" y="16"/>
                    <a:pt x="13" y="16"/>
                    <a:pt x="15" y="12"/>
                  </a:cubicBezTo>
                  <a:lnTo>
                    <a:pt x="17" y="13"/>
                  </a:lnTo>
                  <a:close/>
                  <a:moveTo>
                    <a:pt x="14" y="7"/>
                  </a:moveTo>
                  <a:cubicBezTo>
                    <a:pt x="14" y="5"/>
                    <a:pt x="12" y="2"/>
                    <a:pt x="9" y="2"/>
                  </a:cubicBezTo>
                  <a:cubicBezTo>
                    <a:pt x="6" y="2"/>
                    <a:pt x="3" y="4"/>
                    <a:pt x="3" y="7"/>
                  </a:cubicBezTo>
                  <a:lnTo>
                    <a:pt x="14" y="7"/>
                  </a:lnTo>
                  <a:close/>
                </a:path>
              </a:pathLst>
            </a:custGeom>
            <a:solidFill>
              <a:srgbClr val="EB1E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dirty="0">
                <a:latin typeface="Segoe UI" panose="020B0502040204020203" pitchFamily="34" charset="0"/>
              </a:endParaRPr>
            </a:p>
          </p:txBody>
        </p:sp>
        <p:sp>
          <p:nvSpPr>
            <p:cNvPr id="43" name="Freeform 14"/>
            <p:cNvSpPr>
              <a:spLocks noEditPoints="1"/>
            </p:cNvSpPr>
            <p:nvPr userDrawn="1"/>
          </p:nvSpPr>
          <p:spPr bwMode="auto">
            <a:xfrm>
              <a:off x="3686" y="1762"/>
              <a:ext cx="36" cy="52"/>
            </a:xfrm>
            <a:custGeom>
              <a:avLst/>
              <a:gdLst>
                <a:gd name="T0" fmla="*/ 2 w 17"/>
                <a:gd name="T1" fmla="*/ 1 h 25"/>
                <a:gd name="T2" fmla="*/ 2 w 17"/>
                <a:gd name="T3" fmla="*/ 4 h 25"/>
                <a:gd name="T4" fmla="*/ 8 w 17"/>
                <a:gd name="T5" fmla="*/ 0 h 25"/>
                <a:gd name="T6" fmla="*/ 17 w 17"/>
                <a:gd name="T7" fmla="*/ 9 h 25"/>
                <a:gd name="T8" fmla="*/ 9 w 17"/>
                <a:gd name="T9" fmla="*/ 18 h 25"/>
                <a:gd name="T10" fmla="*/ 2 w 17"/>
                <a:gd name="T11" fmla="*/ 15 h 25"/>
                <a:gd name="T12" fmla="*/ 2 w 17"/>
                <a:gd name="T13" fmla="*/ 25 h 25"/>
                <a:gd name="T14" fmla="*/ 0 w 17"/>
                <a:gd name="T15" fmla="*/ 25 h 25"/>
                <a:gd name="T16" fmla="*/ 0 w 17"/>
                <a:gd name="T17" fmla="*/ 1 h 25"/>
                <a:gd name="T18" fmla="*/ 2 w 17"/>
                <a:gd name="T19" fmla="*/ 1 h 25"/>
                <a:gd name="T20" fmla="*/ 15 w 17"/>
                <a:gd name="T21" fmla="*/ 9 h 25"/>
                <a:gd name="T22" fmla="*/ 8 w 17"/>
                <a:gd name="T23" fmla="*/ 2 h 25"/>
                <a:gd name="T24" fmla="*/ 2 w 17"/>
                <a:gd name="T25" fmla="*/ 9 h 25"/>
                <a:gd name="T26" fmla="*/ 9 w 17"/>
                <a:gd name="T27" fmla="*/ 16 h 25"/>
                <a:gd name="T28" fmla="*/ 15 w 17"/>
                <a:gd name="T29" fmla="*/ 9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7" h="25">
                  <a:moveTo>
                    <a:pt x="2" y="1"/>
                  </a:moveTo>
                  <a:cubicBezTo>
                    <a:pt x="2" y="4"/>
                    <a:pt x="2" y="4"/>
                    <a:pt x="2" y="4"/>
                  </a:cubicBezTo>
                  <a:cubicBezTo>
                    <a:pt x="3" y="2"/>
                    <a:pt x="5" y="0"/>
                    <a:pt x="8" y="0"/>
                  </a:cubicBezTo>
                  <a:cubicBezTo>
                    <a:pt x="14" y="0"/>
                    <a:pt x="17" y="4"/>
                    <a:pt x="17" y="9"/>
                  </a:cubicBezTo>
                  <a:cubicBezTo>
                    <a:pt x="17" y="14"/>
                    <a:pt x="14" y="18"/>
                    <a:pt x="9" y="18"/>
                  </a:cubicBezTo>
                  <a:cubicBezTo>
                    <a:pt x="5" y="18"/>
                    <a:pt x="3" y="16"/>
                    <a:pt x="2" y="15"/>
                  </a:cubicBezTo>
                  <a:cubicBezTo>
                    <a:pt x="2" y="25"/>
                    <a:pt x="2" y="25"/>
                    <a:pt x="2" y="25"/>
                  </a:cubicBezTo>
                  <a:cubicBezTo>
                    <a:pt x="0" y="25"/>
                    <a:pt x="0" y="25"/>
                    <a:pt x="0" y="25"/>
                  </a:cubicBezTo>
                  <a:cubicBezTo>
                    <a:pt x="0" y="1"/>
                    <a:pt x="0" y="1"/>
                    <a:pt x="0" y="1"/>
                  </a:cubicBezTo>
                  <a:lnTo>
                    <a:pt x="2" y="1"/>
                  </a:lnTo>
                  <a:close/>
                  <a:moveTo>
                    <a:pt x="15" y="9"/>
                  </a:moveTo>
                  <a:cubicBezTo>
                    <a:pt x="15" y="6"/>
                    <a:pt x="13" y="2"/>
                    <a:pt x="8" y="2"/>
                  </a:cubicBezTo>
                  <a:cubicBezTo>
                    <a:pt x="5" y="2"/>
                    <a:pt x="2" y="5"/>
                    <a:pt x="2" y="9"/>
                  </a:cubicBezTo>
                  <a:cubicBezTo>
                    <a:pt x="2" y="14"/>
                    <a:pt x="5" y="16"/>
                    <a:pt x="9" y="16"/>
                  </a:cubicBezTo>
                  <a:cubicBezTo>
                    <a:pt x="12" y="16"/>
                    <a:pt x="15" y="13"/>
                    <a:pt x="15" y="9"/>
                  </a:cubicBezTo>
                  <a:close/>
                </a:path>
              </a:pathLst>
            </a:custGeom>
            <a:solidFill>
              <a:srgbClr val="EB1E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dirty="0">
                <a:latin typeface="Segoe UI" panose="020B0502040204020203" pitchFamily="34" charset="0"/>
              </a:endParaRPr>
            </a:p>
          </p:txBody>
        </p:sp>
      </p:grpSp>
      <p:sp>
        <p:nvSpPr>
          <p:cNvPr id="30" name="Текст 3"/>
          <p:cNvSpPr>
            <a:spLocks noGrp="1"/>
          </p:cNvSpPr>
          <p:nvPr>
            <p:ph type="body" sz="quarter" idx="10"/>
          </p:nvPr>
        </p:nvSpPr>
        <p:spPr>
          <a:xfrm>
            <a:off x="360363" y="1082675"/>
            <a:ext cx="11469687" cy="923925"/>
          </a:xfrm>
        </p:spPr>
        <p:txBody>
          <a:bodyPr lIns="0" tIns="0" rIns="0" bIns="0" anchor="t">
            <a:noAutofit/>
          </a:bodyPr>
          <a:lstStyle>
            <a:lvl1pPr>
              <a:defRPr lang="ru-RU" sz="1800" smtClean="0">
                <a:solidFill>
                  <a:srgbClr val="444444"/>
                </a:solidFill>
                <a:cs typeface="Segoe UI" panose="020B0502040204020203" pitchFamily="34" charset="0"/>
              </a:defRPr>
            </a:lvl1pPr>
            <a:lvl2pPr>
              <a:defRPr lang="ru-RU" sz="1800" smtClean="0">
                <a:latin typeface="+mn-lt"/>
              </a:defRPr>
            </a:lvl2pPr>
            <a:lvl3pPr>
              <a:defRPr lang="ru-RU" sz="1800" smtClean="0">
                <a:latin typeface="+mn-lt"/>
              </a:defRPr>
            </a:lvl3pPr>
            <a:lvl4pPr>
              <a:defRPr lang="ru-RU" sz="1800" smtClean="0">
                <a:latin typeface="+mn-lt"/>
              </a:defRPr>
            </a:lvl4pPr>
            <a:lvl5pPr>
              <a:defRPr lang="ru-RU" sz="1800">
                <a:latin typeface="+mn-lt"/>
              </a:defRPr>
            </a:lvl5pPr>
          </a:lstStyle>
          <a:p>
            <a:pPr lvl="0" algn="ctr" defTabSz="449171" fontAlgn="base">
              <a:spcBef>
                <a:spcPct val="0"/>
              </a:spcBef>
              <a:spcAft>
                <a:spcPct val="0"/>
              </a:spcAft>
              <a:buClr>
                <a:srgbClr val="000000"/>
              </a:buClr>
              <a:buSzPct val="100000"/>
            </a:pPr>
            <a:r>
              <a:rPr lang="ru-RU" dirty="0"/>
              <a:t>Образец текста</a:t>
            </a:r>
          </a:p>
        </p:txBody>
      </p:sp>
    </p:spTree>
    <p:extLst>
      <p:ext uri="{BB962C8B-B14F-4D97-AF65-F5344CB8AC3E}">
        <p14:creationId xmlns:p14="http://schemas.microsoft.com/office/powerpoint/2010/main" val="30473916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7979" y="0"/>
            <a:ext cx="8270696" cy="694951"/>
          </a:xfrm>
        </p:spPr>
        <p:txBody>
          <a:bodyPr/>
          <a:lstStyle>
            <a:lvl1pPr>
              <a:defRPr/>
            </a:lvl1pPr>
          </a:lstStyle>
          <a:p>
            <a:r>
              <a:rPr lang="ru-RU" dirty="0"/>
              <a:t>Образец заголовка</a:t>
            </a:r>
          </a:p>
        </p:txBody>
      </p:sp>
      <p:sp>
        <p:nvSpPr>
          <p:cNvPr id="3" name="Объект 2"/>
          <p:cNvSpPr>
            <a:spLocks noGrp="1"/>
          </p:cNvSpPr>
          <p:nvPr>
            <p:ph idx="1"/>
          </p:nvPr>
        </p:nvSpPr>
        <p:spPr>
          <a:xfrm>
            <a:off x="360363" y="1082675"/>
            <a:ext cx="11469687" cy="5232400"/>
          </a:xfrm>
        </p:spPr>
        <p:txBody>
          <a:bodyPr/>
          <a:lstStyle>
            <a:lvl1pPr>
              <a:defRPr>
                <a:solidFill>
                  <a:schemeClr val="tx1"/>
                </a:solidFill>
                <a:latin typeface="Segoe UI" panose="020B0502040204020203" pitchFamily="34" charset="0"/>
              </a:defRPr>
            </a:lvl1pPr>
            <a:lvl2pPr>
              <a:buClr>
                <a:schemeClr val="accent1"/>
              </a:buClr>
              <a:defRPr>
                <a:solidFill>
                  <a:schemeClr val="tx1"/>
                </a:solidFill>
                <a:latin typeface="Segoe UI" panose="020B0502040204020203" pitchFamily="34" charset="0"/>
              </a:defRPr>
            </a:lvl2pPr>
            <a:lvl3pPr>
              <a:buClr>
                <a:schemeClr val="accent1"/>
              </a:buClr>
              <a:defRPr>
                <a:solidFill>
                  <a:schemeClr val="tx1"/>
                </a:solidFill>
                <a:latin typeface="Segoe UI" panose="020B0502040204020203" pitchFamily="34" charset="0"/>
              </a:defRPr>
            </a:lvl3pPr>
            <a:lvl4pPr>
              <a:buClr>
                <a:schemeClr val="accent1"/>
              </a:buClr>
              <a:defRPr>
                <a:solidFill>
                  <a:schemeClr val="tx1"/>
                </a:solidFill>
                <a:latin typeface="Segoe UI" panose="020B0502040204020203" pitchFamily="34" charset="0"/>
              </a:defRPr>
            </a:lvl4pPr>
            <a:lvl5pPr>
              <a:buClr>
                <a:schemeClr val="accent1"/>
              </a:buClr>
              <a:defRPr>
                <a:solidFill>
                  <a:schemeClr val="tx1"/>
                </a:solidFill>
                <a:latin typeface="Segoe UI" panose="020B0502040204020203" pitchFamily="34" charset="0"/>
              </a:defRPr>
            </a:lvl5pPr>
          </a:lstStyle>
          <a:p>
            <a:pPr lvl="0"/>
            <a:r>
              <a:rPr lang="ru-RU" dirty="0"/>
              <a:t>Образец текста</a:t>
            </a:r>
          </a:p>
          <a:p>
            <a:pPr lvl="1"/>
            <a:r>
              <a:rPr lang="ru-RU" dirty="0"/>
              <a:t>Второй уровень</a:t>
            </a:r>
          </a:p>
          <a:p>
            <a:pPr lvl="2"/>
            <a:r>
              <a:rPr lang="ru-RU" dirty="0"/>
              <a:t>Третий уровень</a:t>
            </a:r>
          </a:p>
          <a:p>
            <a:pPr lvl="3"/>
            <a:r>
              <a:rPr lang="ru-RU" dirty="0"/>
              <a:t>Четвертый уровень</a:t>
            </a:r>
          </a:p>
          <a:p>
            <a:pPr lvl="4"/>
            <a:r>
              <a:rPr lang="ru-RU" dirty="0"/>
              <a:t>Пятый уровень</a:t>
            </a:r>
          </a:p>
        </p:txBody>
      </p:sp>
      <p:sp>
        <p:nvSpPr>
          <p:cNvPr id="5" name="Нижний колонтитул 4"/>
          <p:cNvSpPr>
            <a:spLocks noGrp="1"/>
          </p:cNvSpPr>
          <p:nvPr>
            <p:ph type="ftr" sz="quarter" idx="11"/>
          </p:nvPr>
        </p:nvSpPr>
        <p:spPr/>
        <p:txBody>
          <a:bodyPr/>
          <a:lstStyle>
            <a:lvl1pPr>
              <a:defRPr>
                <a:latin typeface="Segoe UI" panose="020B0502040204020203" pitchFamily="34" charset="0"/>
              </a:defRPr>
            </a:lvl1pPr>
          </a:lstStyle>
          <a:p>
            <a:endParaRPr lang="ru-RU" dirty="0"/>
          </a:p>
        </p:txBody>
      </p:sp>
      <p:sp>
        <p:nvSpPr>
          <p:cNvPr id="6" name="Номер слайда 5"/>
          <p:cNvSpPr>
            <a:spLocks noGrp="1"/>
          </p:cNvSpPr>
          <p:nvPr>
            <p:ph type="sldNum" sz="quarter" idx="12"/>
          </p:nvPr>
        </p:nvSpPr>
        <p:spPr/>
        <p:txBody>
          <a:bodyPr/>
          <a:lstStyle>
            <a:lvl1pPr>
              <a:defRPr>
                <a:latin typeface="Segoe UI" panose="020B0502040204020203" pitchFamily="34" charset="0"/>
              </a:defRPr>
            </a:lvl1pPr>
          </a:lstStyle>
          <a:p>
            <a:fld id="{01D45CEE-34A4-4662-B092-562F1FC220D0}" type="slidenum">
              <a:rPr lang="ru-RU" smtClean="0"/>
              <a:pPr/>
              <a:t>‹#›</a:t>
            </a:fld>
            <a:endParaRPr lang="ru-RU" dirty="0"/>
          </a:p>
        </p:txBody>
      </p:sp>
    </p:spTree>
    <p:extLst>
      <p:ext uri="{BB962C8B-B14F-4D97-AF65-F5344CB8AC3E}">
        <p14:creationId xmlns:p14="http://schemas.microsoft.com/office/powerpoint/2010/main" val="30706305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dirty="0"/>
              <a:t>Образец заголовка</a:t>
            </a:r>
          </a:p>
        </p:txBody>
      </p:sp>
      <p:sp>
        <p:nvSpPr>
          <p:cNvPr id="3" name="Объект 2"/>
          <p:cNvSpPr>
            <a:spLocks noGrp="1"/>
          </p:cNvSpPr>
          <p:nvPr>
            <p:ph sz="half" idx="1"/>
          </p:nvPr>
        </p:nvSpPr>
        <p:spPr>
          <a:xfrm>
            <a:off x="360364" y="1082675"/>
            <a:ext cx="5549899" cy="5232400"/>
          </a:xfrm>
        </p:spPr>
        <p:txBody>
          <a:bodyPr/>
          <a:lstStyle>
            <a:lvl1pPr>
              <a:defRPr>
                <a:latin typeface="Segoe UI" panose="020B0502040204020203" pitchFamily="34" charset="0"/>
              </a:defRPr>
            </a:lvl1pPr>
            <a:lvl2pPr>
              <a:defRPr>
                <a:latin typeface="Segoe UI" panose="020B0502040204020203" pitchFamily="34" charset="0"/>
              </a:defRPr>
            </a:lvl2pPr>
            <a:lvl3pPr>
              <a:defRPr>
                <a:latin typeface="Segoe UI" panose="020B0502040204020203" pitchFamily="34" charset="0"/>
              </a:defRPr>
            </a:lvl3pPr>
            <a:lvl4pPr>
              <a:defRPr>
                <a:latin typeface="Segoe UI" panose="020B0502040204020203" pitchFamily="34" charset="0"/>
              </a:defRPr>
            </a:lvl4pPr>
            <a:lvl5pPr>
              <a:defRPr>
                <a:latin typeface="Segoe UI" panose="020B0502040204020203" pitchFamily="34" charset="0"/>
              </a:defRPr>
            </a:lvl5pPr>
          </a:lstStyle>
          <a:p>
            <a:pPr lvl="0"/>
            <a:r>
              <a:rPr lang="ru-RU" dirty="0"/>
              <a:t>Образец текста</a:t>
            </a:r>
          </a:p>
          <a:p>
            <a:pPr lvl="1"/>
            <a:r>
              <a:rPr lang="ru-RU" dirty="0"/>
              <a:t>Второй уровень</a:t>
            </a:r>
          </a:p>
          <a:p>
            <a:pPr lvl="2"/>
            <a:r>
              <a:rPr lang="ru-RU" dirty="0"/>
              <a:t>Третий уровень</a:t>
            </a:r>
          </a:p>
          <a:p>
            <a:pPr lvl="3"/>
            <a:r>
              <a:rPr lang="ru-RU" dirty="0"/>
              <a:t>Четвертый уровень</a:t>
            </a:r>
          </a:p>
          <a:p>
            <a:pPr lvl="4"/>
            <a:r>
              <a:rPr lang="ru-RU" dirty="0"/>
              <a:t>Пятый уровень</a:t>
            </a:r>
          </a:p>
        </p:txBody>
      </p:sp>
      <p:sp>
        <p:nvSpPr>
          <p:cNvPr id="4" name="Объект 3"/>
          <p:cNvSpPr>
            <a:spLocks noGrp="1"/>
          </p:cNvSpPr>
          <p:nvPr>
            <p:ph sz="half" idx="2"/>
          </p:nvPr>
        </p:nvSpPr>
        <p:spPr>
          <a:xfrm>
            <a:off x="6276974" y="1082675"/>
            <a:ext cx="5553075" cy="5232400"/>
          </a:xfrm>
        </p:spPr>
        <p:txBody>
          <a:bodyPr/>
          <a:lstStyle>
            <a:lvl1pPr>
              <a:defRPr>
                <a:latin typeface="Segoe UI" panose="020B0502040204020203" pitchFamily="34" charset="0"/>
              </a:defRPr>
            </a:lvl1pPr>
            <a:lvl2pPr>
              <a:defRPr>
                <a:latin typeface="Segoe UI" panose="020B0502040204020203" pitchFamily="34" charset="0"/>
              </a:defRPr>
            </a:lvl2pPr>
            <a:lvl3pPr>
              <a:defRPr>
                <a:latin typeface="Segoe UI" panose="020B0502040204020203" pitchFamily="34" charset="0"/>
              </a:defRPr>
            </a:lvl3pPr>
            <a:lvl4pPr>
              <a:defRPr>
                <a:latin typeface="Segoe UI" panose="020B0502040204020203" pitchFamily="34" charset="0"/>
              </a:defRPr>
            </a:lvl4pPr>
            <a:lvl5pPr>
              <a:defRPr>
                <a:latin typeface="Segoe UI" panose="020B0502040204020203" pitchFamily="34" charset="0"/>
              </a:defRPr>
            </a:lvl5pPr>
          </a:lstStyle>
          <a:p>
            <a:pPr lvl="0"/>
            <a:r>
              <a:rPr lang="ru-RU" dirty="0"/>
              <a:t>Образец текста</a:t>
            </a:r>
          </a:p>
          <a:p>
            <a:pPr lvl="1"/>
            <a:r>
              <a:rPr lang="ru-RU" dirty="0"/>
              <a:t>Второй уровень</a:t>
            </a:r>
          </a:p>
          <a:p>
            <a:pPr lvl="2"/>
            <a:r>
              <a:rPr lang="ru-RU" dirty="0"/>
              <a:t>Третий уровень</a:t>
            </a:r>
          </a:p>
          <a:p>
            <a:pPr lvl="3"/>
            <a:r>
              <a:rPr lang="ru-RU" dirty="0"/>
              <a:t>Четвертый уровень</a:t>
            </a:r>
          </a:p>
          <a:p>
            <a:pPr lvl="4"/>
            <a:r>
              <a:rPr lang="ru-RU" dirty="0"/>
              <a:t>Пятый уровень</a:t>
            </a:r>
          </a:p>
        </p:txBody>
      </p:sp>
      <p:sp>
        <p:nvSpPr>
          <p:cNvPr id="6" name="Нижний колонтитул 5"/>
          <p:cNvSpPr>
            <a:spLocks noGrp="1"/>
          </p:cNvSpPr>
          <p:nvPr>
            <p:ph type="ftr" sz="quarter" idx="11"/>
          </p:nvPr>
        </p:nvSpPr>
        <p:spPr/>
        <p:txBody>
          <a:bodyPr/>
          <a:lstStyle>
            <a:lvl1pPr>
              <a:defRPr>
                <a:latin typeface="Segoe UI" panose="020B0502040204020203" pitchFamily="34" charset="0"/>
              </a:defRPr>
            </a:lvl1pPr>
          </a:lstStyle>
          <a:p>
            <a:endParaRPr lang="ru-RU" dirty="0"/>
          </a:p>
        </p:txBody>
      </p:sp>
      <p:sp>
        <p:nvSpPr>
          <p:cNvPr id="7" name="Номер слайда 6"/>
          <p:cNvSpPr>
            <a:spLocks noGrp="1"/>
          </p:cNvSpPr>
          <p:nvPr>
            <p:ph type="sldNum" sz="quarter" idx="12"/>
          </p:nvPr>
        </p:nvSpPr>
        <p:spPr/>
        <p:txBody>
          <a:bodyPr/>
          <a:lstStyle>
            <a:lvl1pPr>
              <a:defRPr>
                <a:latin typeface="Segoe UI" panose="020B0502040204020203" pitchFamily="34" charset="0"/>
              </a:defRPr>
            </a:lvl1pPr>
          </a:lstStyle>
          <a:p>
            <a:fld id="{01D45CEE-34A4-4662-B092-562F1FC220D0}" type="slidenum">
              <a:rPr lang="ru-RU" smtClean="0"/>
              <a:pPr/>
              <a:t>‹#›</a:t>
            </a:fld>
            <a:endParaRPr lang="ru-RU" dirty="0"/>
          </a:p>
        </p:txBody>
      </p:sp>
    </p:spTree>
    <p:extLst>
      <p:ext uri="{BB962C8B-B14F-4D97-AF65-F5344CB8AC3E}">
        <p14:creationId xmlns:p14="http://schemas.microsoft.com/office/powerpoint/2010/main" val="256569551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854200" y="1"/>
            <a:ext cx="8166100" cy="698499"/>
          </a:xfrm>
        </p:spPr>
        <p:txBody>
          <a:bodyPr/>
          <a:lstStyle>
            <a:lvl1pPr>
              <a:defRPr/>
            </a:lvl1pPr>
          </a:lstStyle>
          <a:p>
            <a:r>
              <a:rPr lang="ru-RU" dirty="0"/>
              <a:t>Образец заголовка</a:t>
            </a:r>
          </a:p>
        </p:txBody>
      </p:sp>
      <p:sp>
        <p:nvSpPr>
          <p:cNvPr id="3" name="Текст 2"/>
          <p:cNvSpPr>
            <a:spLocks noGrp="1"/>
          </p:cNvSpPr>
          <p:nvPr>
            <p:ph type="body" idx="1"/>
          </p:nvPr>
        </p:nvSpPr>
        <p:spPr>
          <a:xfrm>
            <a:off x="360364" y="1082675"/>
            <a:ext cx="5549899" cy="349250"/>
          </a:xfrm>
        </p:spPr>
        <p:txBody>
          <a:bodyPr anchor="b"/>
          <a:lstStyle>
            <a:lvl1pPr marL="0" indent="0">
              <a:buNone/>
              <a:defRPr sz="2400" b="1">
                <a:latin typeface="Segoe UI" panose="020B0502040204020203"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dirty="0"/>
              <a:t>Образец текста</a:t>
            </a:r>
          </a:p>
        </p:txBody>
      </p:sp>
      <p:sp>
        <p:nvSpPr>
          <p:cNvPr id="4" name="Объект 3"/>
          <p:cNvSpPr>
            <a:spLocks noGrp="1"/>
          </p:cNvSpPr>
          <p:nvPr>
            <p:ph sz="half" idx="2"/>
          </p:nvPr>
        </p:nvSpPr>
        <p:spPr>
          <a:xfrm>
            <a:off x="360364" y="1816099"/>
            <a:ext cx="5549899" cy="4498975"/>
          </a:xfrm>
        </p:spPr>
        <p:txBody>
          <a:bodyPr/>
          <a:lstStyle>
            <a:lvl1pPr>
              <a:defRPr>
                <a:latin typeface="Segoe UI" panose="020B0502040204020203" pitchFamily="34" charset="0"/>
              </a:defRPr>
            </a:lvl1pPr>
            <a:lvl2pPr>
              <a:defRPr>
                <a:latin typeface="Segoe UI" panose="020B0502040204020203" pitchFamily="34" charset="0"/>
              </a:defRPr>
            </a:lvl2pPr>
            <a:lvl3pPr>
              <a:defRPr>
                <a:latin typeface="Segoe UI" panose="020B0502040204020203" pitchFamily="34" charset="0"/>
              </a:defRPr>
            </a:lvl3pPr>
            <a:lvl4pPr>
              <a:defRPr>
                <a:latin typeface="Segoe UI" panose="020B0502040204020203" pitchFamily="34" charset="0"/>
              </a:defRPr>
            </a:lvl4pPr>
            <a:lvl5pPr>
              <a:defRPr>
                <a:latin typeface="Segoe UI" panose="020B0502040204020203" pitchFamily="34" charset="0"/>
              </a:defRPr>
            </a:lvl5pPr>
          </a:lstStyle>
          <a:p>
            <a:pPr lvl="0"/>
            <a:r>
              <a:rPr lang="ru-RU" dirty="0"/>
              <a:t>Образец текста</a:t>
            </a:r>
          </a:p>
          <a:p>
            <a:pPr lvl="1"/>
            <a:r>
              <a:rPr lang="ru-RU" dirty="0"/>
              <a:t>Второй уровень</a:t>
            </a:r>
          </a:p>
          <a:p>
            <a:pPr lvl="2"/>
            <a:r>
              <a:rPr lang="ru-RU" dirty="0"/>
              <a:t>Третий уровень</a:t>
            </a:r>
          </a:p>
          <a:p>
            <a:pPr lvl="3"/>
            <a:r>
              <a:rPr lang="ru-RU" dirty="0"/>
              <a:t>Четвертый уровень</a:t>
            </a:r>
          </a:p>
          <a:p>
            <a:pPr lvl="4"/>
            <a:r>
              <a:rPr lang="ru-RU" dirty="0"/>
              <a:t>Пятый уровень</a:t>
            </a:r>
          </a:p>
        </p:txBody>
      </p:sp>
      <p:sp>
        <p:nvSpPr>
          <p:cNvPr id="5" name="Текст 4"/>
          <p:cNvSpPr>
            <a:spLocks noGrp="1"/>
          </p:cNvSpPr>
          <p:nvPr>
            <p:ph type="body" sz="quarter" idx="3"/>
          </p:nvPr>
        </p:nvSpPr>
        <p:spPr>
          <a:xfrm>
            <a:off x="6276974" y="1082675"/>
            <a:ext cx="5553075" cy="349250"/>
          </a:xfrm>
        </p:spPr>
        <p:txBody>
          <a:bodyPr anchor="b"/>
          <a:lstStyle>
            <a:lvl1pPr marL="0" indent="0">
              <a:buNone/>
              <a:defRPr sz="2400" b="1">
                <a:latin typeface="Segoe UI" panose="020B0502040204020203"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dirty="0"/>
              <a:t>Образец текста</a:t>
            </a:r>
          </a:p>
        </p:txBody>
      </p:sp>
      <p:sp>
        <p:nvSpPr>
          <p:cNvPr id="6" name="Объект 5"/>
          <p:cNvSpPr>
            <a:spLocks noGrp="1"/>
          </p:cNvSpPr>
          <p:nvPr>
            <p:ph sz="quarter" idx="4"/>
          </p:nvPr>
        </p:nvSpPr>
        <p:spPr>
          <a:xfrm>
            <a:off x="6276974" y="1816099"/>
            <a:ext cx="5553075" cy="4498975"/>
          </a:xfrm>
        </p:spPr>
        <p:txBody>
          <a:bodyPr/>
          <a:lstStyle>
            <a:lvl1pPr>
              <a:defRPr>
                <a:latin typeface="Segoe UI" panose="020B0502040204020203" pitchFamily="34" charset="0"/>
              </a:defRPr>
            </a:lvl1pPr>
            <a:lvl2pPr>
              <a:defRPr>
                <a:latin typeface="Segoe UI" panose="020B0502040204020203" pitchFamily="34" charset="0"/>
              </a:defRPr>
            </a:lvl2pPr>
            <a:lvl3pPr>
              <a:defRPr>
                <a:latin typeface="Segoe UI" panose="020B0502040204020203" pitchFamily="34" charset="0"/>
              </a:defRPr>
            </a:lvl3pPr>
            <a:lvl4pPr>
              <a:defRPr>
                <a:latin typeface="Segoe UI" panose="020B0502040204020203" pitchFamily="34" charset="0"/>
              </a:defRPr>
            </a:lvl4pPr>
            <a:lvl5pPr>
              <a:defRPr>
                <a:latin typeface="Segoe UI" panose="020B0502040204020203" pitchFamily="34" charset="0"/>
              </a:defRPr>
            </a:lvl5pPr>
          </a:lstStyle>
          <a:p>
            <a:pPr lvl="0"/>
            <a:r>
              <a:rPr lang="ru-RU" dirty="0"/>
              <a:t>Образец текста</a:t>
            </a:r>
          </a:p>
          <a:p>
            <a:pPr lvl="1"/>
            <a:r>
              <a:rPr lang="ru-RU" dirty="0"/>
              <a:t>Второй уровень</a:t>
            </a:r>
          </a:p>
          <a:p>
            <a:pPr lvl="2"/>
            <a:r>
              <a:rPr lang="ru-RU" dirty="0"/>
              <a:t>Третий уровень</a:t>
            </a:r>
          </a:p>
          <a:p>
            <a:pPr lvl="3"/>
            <a:r>
              <a:rPr lang="ru-RU" dirty="0"/>
              <a:t>Четвертый уровень</a:t>
            </a:r>
          </a:p>
          <a:p>
            <a:pPr lvl="4"/>
            <a:r>
              <a:rPr lang="ru-RU" dirty="0"/>
              <a:t>Пятый уровень</a:t>
            </a:r>
          </a:p>
        </p:txBody>
      </p:sp>
      <p:sp>
        <p:nvSpPr>
          <p:cNvPr id="8" name="Нижний колонтитул 7"/>
          <p:cNvSpPr>
            <a:spLocks noGrp="1"/>
          </p:cNvSpPr>
          <p:nvPr>
            <p:ph type="ftr" sz="quarter" idx="11"/>
          </p:nvPr>
        </p:nvSpPr>
        <p:spPr/>
        <p:txBody>
          <a:bodyPr/>
          <a:lstStyle>
            <a:lvl1pPr>
              <a:defRPr>
                <a:latin typeface="Segoe UI" panose="020B0502040204020203" pitchFamily="34" charset="0"/>
              </a:defRPr>
            </a:lvl1pPr>
          </a:lstStyle>
          <a:p>
            <a:endParaRPr lang="ru-RU" dirty="0"/>
          </a:p>
        </p:txBody>
      </p:sp>
      <p:sp>
        <p:nvSpPr>
          <p:cNvPr id="9" name="Номер слайда 8"/>
          <p:cNvSpPr>
            <a:spLocks noGrp="1"/>
          </p:cNvSpPr>
          <p:nvPr>
            <p:ph type="sldNum" sz="quarter" idx="12"/>
          </p:nvPr>
        </p:nvSpPr>
        <p:spPr/>
        <p:txBody>
          <a:bodyPr/>
          <a:lstStyle>
            <a:lvl1pPr>
              <a:defRPr>
                <a:latin typeface="Segoe UI" panose="020B0502040204020203" pitchFamily="34" charset="0"/>
              </a:defRPr>
            </a:lvl1pPr>
          </a:lstStyle>
          <a:p>
            <a:fld id="{01D45CEE-34A4-4662-B092-562F1FC220D0}" type="slidenum">
              <a:rPr lang="ru-RU" smtClean="0"/>
              <a:pPr/>
              <a:t>‹#›</a:t>
            </a:fld>
            <a:endParaRPr lang="ru-RU" dirty="0"/>
          </a:p>
        </p:txBody>
      </p:sp>
    </p:spTree>
    <p:extLst>
      <p:ext uri="{BB962C8B-B14F-4D97-AF65-F5344CB8AC3E}">
        <p14:creationId xmlns:p14="http://schemas.microsoft.com/office/powerpoint/2010/main" val="225297679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3" name="Нижний колонтитул 2"/>
          <p:cNvSpPr>
            <a:spLocks noGrp="1"/>
          </p:cNvSpPr>
          <p:nvPr>
            <p:ph type="ftr" sz="quarter" idx="11"/>
          </p:nvPr>
        </p:nvSpPr>
        <p:spPr/>
        <p:txBody>
          <a:bodyPr/>
          <a:lstStyle>
            <a:lvl1pPr>
              <a:defRPr>
                <a:latin typeface="Segoe UI" panose="020B0502040204020203" pitchFamily="34" charset="0"/>
              </a:defRPr>
            </a:lvl1pPr>
          </a:lstStyle>
          <a:p>
            <a:endParaRPr lang="ru-RU" dirty="0"/>
          </a:p>
        </p:txBody>
      </p:sp>
      <p:sp>
        <p:nvSpPr>
          <p:cNvPr id="4" name="Номер слайда 3"/>
          <p:cNvSpPr>
            <a:spLocks noGrp="1"/>
          </p:cNvSpPr>
          <p:nvPr>
            <p:ph type="sldNum" sz="quarter" idx="12"/>
          </p:nvPr>
        </p:nvSpPr>
        <p:spPr/>
        <p:txBody>
          <a:bodyPr/>
          <a:lstStyle>
            <a:lvl1pPr>
              <a:defRPr>
                <a:latin typeface="Segoe UI" panose="020B0502040204020203" pitchFamily="34" charset="0"/>
              </a:defRPr>
            </a:lvl1pPr>
          </a:lstStyle>
          <a:p>
            <a:fld id="{01D45CEE-34A4-4662-B092-562F1FC220D0}" type="slidenum">
              <a:rPr lang="ru-RU" smtClean="0"/>
              <a:pPr/>
              <a:t>‹#›</a:t>
            </a:fld>
            <a:endParaRPr lang="ru-RU" dirty="0"/>
          </a:p>
        </p:txBody>
      </p:sp>
    </p:spTree>
    <p:extLst>
      <p:ext uri="{BB962C8B-B14F-4D97-AF65-F5344CB8AC3E}">
        <p14:creationId xmlns:p14="http://schemas.microsoft.com/office/powerpoint/2010/main" val="234783557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2.png"/><Relationship Id="rId5" Type="http://schemas.openxmlformats.org/officeDocument/2006/relationships/slideLayout" Target="../slideLayouts/slideLayout5.xml"/><Relationship Id="rId10"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7979" y="0"/>
            <a:ext cx="8270696" cy="694951"/>
          </a:xfrm>
          <a:prstGeom prst="rect">
            <a:avLst/>
          </a:prstGeom>
          <a:noFill/>
        </p:spPr>
        <p:txBody>
          <a:bodyPr wrap="square" rtlCol="0" anchor="ctr">
            <a:noAutofit/>
          </a:bodyPr>
          <a:lstStyle/>
          <a:p>
            <a:pPr lvl="0"/>
            <a:endParaRPr lang="ru-RU" dirty="0"/>
          </a:p>
        </p:txBody>
      </p:sp>
      <p:sp>
        <p:nvSpPr>
          <p:cNvPr id="3" name="Текст 2"/>
          <p:cNvSpPr>
            <a:spLocks noGrp="1"/>
          </p:cNvSpPr>
          <p:nvPr>
            <p:ph type="body" idx="1"/>
          </p:nvPr>
        </p:nvSpPr>
        <p:spPr>
          <a:xfrm>
            <a:off x="360363" y="1082675"/>
            <a:ext cx="11469687" cy="5232400"/>
          </a:xfrm>
          <a:prstGeom prst="rect">
            <a:avLst/>
          </a:prstGeom>
        </p:spPr>
        <p:txBody>
          <a:bodyPr vert="horz" lIns="0" tIns="0" rIns="0" bIns="0" rtlCol="0">
            <a:normAutofit/>
          </a:bodyPr>
          <a:lstStyle/>
          <a:p>
            <a:pPr lvl="0"/>
            <a:r>
              <a:rPr lang="ru-RU" dirty="0"/>
              <a:t>Образец текста</a:t>
            </a:r>
          </a:p>
          <a:p>
            <a:pPr lvl="1"/>
            <a:r>
              <a:rPr lang="ru-RU" dirty="0"/>
              <a:t>Второй уровень</a:t>
            </a:r>
          </a:p>
          <a:p>
            <a:pPr lvl="2"/>
            <a:r>
              <a:rPr lang="ru-RU" dirty="0"/>
              <a:t>Третий уровень</a:t>
            </a:r>
          </a:p>
          <a:p>
            <a:pPr lvl="3"/>
            <a:r>
              <a:rPr lang="ru-RU" dirty="0"/>
              <a:t>Четвертый уровень</a:t>
            </a:r>
          </a:p>
          <a:p>
            <a:pPr lvl="4"/>
            <a:r>
              <a:rPr lang="ru-RU" dirty="0"/>
              <a:t>Пятый уровень</a:t>
            </a:r>
          </a:p>
        </p:txBody>
      </p:sp>
      <p:sp>
        <p:nvSpPr>
          <p:cNvPr id="5" name="Нижний колонтитул 4"/>
          <p:cNvSpPr>
            <a:spLocks noGrp="1"/>
          </p:cNvSpPr>
          <p:nvPr>
            <p:ph type="ftr" sz="quarter" idx="3"/>
          </p:nvPr>
        </p:nvSpPr>
        <p:spPr>
          <a:xfrm>
            <a:off x="360362" y="6520816"/>
            <a:ext cx="7712075" cy="333462"/>
          </a:xfrm>
          <a:prstGeom prst="rect">
            <a:avLst/>
          </a:prstGeom>
        </p:spPr>
        <p:txBody>
          <a:bodyPr vert="horz" lIns="0" tIns="0" rIns="0" bIns="0" rtlCol="0" anchor="ctr"/>
          <a:lstStyle>
            <a:lvl1pPr algn="l">
              <a:defRPr sz="1200">
                <a:solidFill>
                  <a:schemeClr val="tx1">
                    <a:lumMod val="60000"/>
                    <a:lumOff val="40000"/>
                  </a:schemeClr>
                </a:solidFill>
                <a:latin typeface="Segoe UI" panose="020B0502040204020203" pitchFamily="34" charset="0"/>
              </a:defRPr>
            </a:lvl1pPr>
          </a:lstStyle>
          <a:p>
            <a:endParaRPr lang="ru-RU" dirty="0"/>
          </a:p>
        </p:txBody>
      </p:sp>
      <p:sp>
        <p:nvSpPr>
          <p:cNvPr id="6" name="Номер слайда 5"/>
          <p:cNvSpPr>
            <a:spLocks noGrp="1"/>
          </p:cNvSpPr>
          <p:nvPr>
            <p:ph type="sldNum" sz="quarter" idx="4"/>
          </p:nvPr>
        </p:nvSpPr>
        <p:spPr>
          <a:xfrm>
            <a:off x="9086849" y="6520815"/>
            <a:ext cx="2743200" cy="333462"/>
          </a:xfrm>
          <a:prstGeom prst="rect">
            <a:avLst/>
          </a:prstGeom>
        </p:spPr>
        <p:txBody>
          <a:bodyPr vert="horz" lIns="0" tIns="0" rIns="0" bIns="0" rtlCol="0" anchor="ctr"/>
          <a:lstStyle>
            <a:lvl1pPr algn="r">
              <a:defRPr sz="1200">
                <a:solidFill>
                  <a:schemeClr val="tx1">
                    <a:lumMod val="60000"/>
                    <a:lumOff val="40000"/>
                  </a:schemeClr>
                </a:solidFill>
                <a:latin typeface="Segoe UI" panose="020B0502040204020203" pitchFamily="34" charset="0"/>
              </a:defRPr>
            </a:lvl1pPr>
          </a:lstStyle>
          <a:p>
            <a:fld id="{01D45CEE-34A4-4662-B092-562F1FC220D0}" type="slidenum">
              <a:rPr lang="ru-RU" smtClean="0"/>
              <a:pPr/>
              <a:t>‹#›</a:t>
            </a:fld>
            <a:endParaRPr lang="ru-RU" dirty="0"/>
          </a:p>
        </p:txBody>
      </p:sp>
      <p:pic>
        <p:nvPicPr>
          <p:cNvPr id="11" name="Рисунок 10"/>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360363" y="76579"/>
            <a:ext cx="1254125" cy="541013"/>
          </a:xfrm>
          <a:prstGeom prst="rect">
            <a:avLst/>
          </a:prstGeom>
        </p:spPr>
      </p:pic>
      <p:sp>
        <p:nvSpPr>
          <p:cNvPr id="16" name="Прямоугольник 15"/>
          <p:cNvSpPr/>
          <p:nvPr/>
        </p:nvSpPr>
        <p:spPr>
          <a:xfrm>
            <a:off x="-1" y="694951"/>
            <a:ext cx="4129089" cy="4869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latin typeface="Segoe UI" panose="020B0502040204020203" pitchFamily="34" charset="0"/>
            </a:endParaRPr>
          </a:p>
        </p:txBody>
      </p:sp>
      <p:sp>
        <p:nvSpPr>
          <p:cNvPr id="17" name="Прямоугольник 16"/>
          <p:cNvSpPr/>
          <p:nvPr/>
        </p:nvSpPr>
        <p:spPr>
          <a:xfrm>
            <a:off x="8072438" y="694951"/>
            <a:ext cx="4119863" cy="4869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latin typeface="Segoe UI" panose="020B0502040204020203" pitchFamily="34" charset="0"/>
            </a:endParaRPr>
          </a:p>
        </p:txBody>
      </p:sp>
      <p:sp>
        <p:nvSpPr>
          <p:cNvPr id="18" name="Прямоугольник 17"/>
          <p:cNvSpPr/>
          <p:nvPr/>
        </p:nvSpPr>
        <p:spPr>
          <a:xfrm>
            <a:off x="4129088" y="694951"/>
            <a:ext cx="3943350" cy="48690"/>
          </a:xfrm>
          <a:prstGeom prst="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latin typeface="Segoe UI" panose="020B0502040204020203" pitchFamily="34" charset="0"/>
            </a:endParaRPr>
          </a:p>
        </p:txBody>
      </p:sp>
      <p:sp>
        <p:nvSpPr>
          <p:cNvPr id="33" name="Прямоугольник 32"/>
          <p:cNvSpPr/>
          <p:nvPr userDrawn="1"/>
        </p:nvSpPr>
        <p:spPr>
          <a:xfrm>
            <a:off x="-1" y="6472125"/>
            <a:ext cx="4129089" cy="4869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latin typeface="Segoe UI" panose="020B0502040204020203" pitchFamily="34" charset="0"/>
            </a:endParaRPr>
          </a:p>
        </p:txBody>
      </p:sp>
      <p:sp>
        <p:nvSpPr>
          <p:cNvPr id="34" name="Прямоугольник 33"/>
          <p:cNvSpPr/>
          <p:nvPr userDrawn="1"/>
        </p:nvSpPr>
        <p:spPr>
          <a:xfrm>
            <a:off x="8072438" y="6472125"/>
            <a:ext cx="4119863" cy="4869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latin typeface="Segoe UI" panose="020B0502040204020203" pitchFamily="34" charset="0"/>
            </a:endParaRPr>
          </a:p>
        </p:txBody>
      </p:sp>
      <p:sp>
        <p:nvSpPr>
          <p:cNvPr id="35" name="Прямоугольник 34"/>
          <p:cNvSpPr/>
          <p:nvPr userDrawn="1"/>
        </p:nvSpPr>
        <p:spPr>
          <a:xfrm>
            <a:off x="4129088" y="6472125"/>
            <a:ext cx="3943350" cy="48690"/>
          </a:xfrm>
          <a:prstGeom prst="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latin typeface="Segoe UI" panose="020B0502040204020203" pitchFamily="34" charset="0"/>
            </a:endParaRPr>
          </a:p>
        </p:txBody>
      </p:sp>
      <p:pic>
        <p:nvPicPr>
          <p:cNvPr id="25" name="Рисунок 24"/>
          <p:cNvPicPr>
            <a:picLocks noChangeAspect="1"/>
          </p:cNvPicPr>
          <p:nvPr userDrawn="1"/>
        </p:nvPicPr>
        <p:blipFill>
          <a:blip r:embed="rId11" cstate="print">
            <a:extLst>
              <a:ext uri="{28A0092B-C50C-407E-A947-70E740481C1C}">
                <a14:useLocalDpi xmlns:a14="http://schemas.microsoft.com/office/drawing/2010/main" val="0"/>
              </a:ext>
            </a:extLst>
          </a:blip>
          <a:stretch>
            <a:fillRect/>
          </a:stretch>
        </p:blipFill>
        <p:spPr>
          <a:xfrm>
            <a:off x="10340470" y="115674"/>
            <a:ext cx="1496287" cy="462822"/>
          </a:xfrm>
          <a:prstGeom prst="rect">
            <a:avLst/>
          </a:prstGeom>
        </p:spPr>
      </p:pic>
    </p:spTree>
    <p:extLst>
      <p:ext uri="{BB962C8B-B14F-4D97-AF65-F5344CB8AC3E}">
        <p14:creationId xmlns:p14="http://schemas.microsoft.com/office/powerpoint/2010/main" val="2002170627"/>
      </p:ext>
    </p:extLst>
  </p:cSld>
  <p:clrMap bg1="lt1" tx1="dk1" bg2="lt2" tx2="dk2" accent1="accent1" accent2="accent2" accent3="accent3" accent4="accent4" accent5="accent5" accent6="accent6" hlink="hlink" folHlink="folHlink"/>
  <p:sldLayoutIdLst>
    <p:sldLayoutId id="2147483649" r:id="rId1"/>
    <p:sldLayoutId id="2147483654" r:id="rId2"/>
    <p:sldLayoutId id="2147483656" r:id="rId3"/>
    <p:sldLayoutId id="2147483670" r:id="rId4"/>
    <p:sldLayoutId id="2147483650" r:id="rId5"/>
    <p:sldLayoutId id="2147483652" r:id="rId6"/>
    <p:sldLayoutId id="2147483653" r:id="rId7"/>
    <p:sldLayoutId id="2147483655" r:id="rId8"/>
  </p:sldLayoutIdLst>
  <p:txStyles>
    <p:titleStyle>
      <a:lvl1pPr marL="0" algn="ctr" defTabSz="449263" rtl="0" eaLnBrk="1" fontAlgn="base" latinLnBrk="0" hangingPunct="0">
        <a:lnSpc>
          <a:spcPct val="90000"/>
        </a:lnSpc>
        <a:spcBef>
          <a:spcPct val="0"/>
        </a:spcBef>
        <a:spcAft>
          <a:spcPct val="0"/>
        </a:spcAft>
        <a:buNone/>
        <a:defRPr lang="ru-RU" sz="2000" b="1" kern="1200" cap="all" baseline="0" dirty="0" smtClean="0">
          <a:solidFill>
            <a:srgbClr val="E4465A"/>
          </a:solidFill>
          <a:latin typeface="Segoe UI" panose="020B0502040204020203" pitchFamily="34" charset="0"/>
          <a:ea typeface="Segoe UI Black" panose="020B0A02040204020203" pitchFamily="34" charset="0"/>
          <a:cs typeface="Adobe Arabic" panose="02040503050201020203" pitchFamily="18" charset="-78"/>
        </a:defRPr>
      </a:lvl1pPr>
    </p:titleStyle>
    <p:bodyStyle>
      <a:lvl1pPr marL="0" indent="0" algn="l" defTabSz="914400" rtl="0" eaLnBrk="1" latinLnBrk="0" hangingPunct="1">
        <a:lnSpc>
          <a:spcPct val="110000"/>
        </a:lnSpc>
        <a:spcBef>
          <a:spcPts val="1000"/>
        </a:spcBef>
        <a:buFont typeface="Arial" panose="020B0500000000000000" pitchFamily="34" charset="0"/>
        <a:buNone/>
        <a:defRPr sz="2000" kern="1200">
          <a:solidFill>
            <a:schemeClr val="tx1"/>
          </a:solidFill>
          <a:latin typeface="Segoe UI" panose="020B0502040204020203" pitchFamily="34" charset="0"/>
          <a:ea typeface="+mn-ea"/>
          <a:cs typeface="+mn-cs"/>
        </a:defRPr>
      </a:lvl1pPr>
      <a:lvl2pPr marL="360363" indent="-358775" algn="l" defTabSz="914400" rtl="0" eaLnBrk="1" latinLnBrk="0" hangingPunct="1">
        <a:lnSpc>
          <a:spcPct val="110000"/>
        </a:lnSpc>
        <a:spcBef>
          <a:spcPts val="500"/>
        </a:spcBef>
        <a:buClr>
          <a:schemeClr val="accent1"/>
        </a:buClr>
        <a:buFont typeface="Arial" panose="020B0500000000000000" pitchFamily="34" charset="0"/>
        <a:buChar char="•"/>
        <a:defRPr sz="2000" kern="1200">
          <a:solidFill>
            <a:schemeClr val="tx1"/>
          </a:solidFill>
          <a:latin typeface="Segoe UI" panose="020B0502040204020203" pitchFamily="34" charset="0"/>
          <a:ea typeface="+mn-ea"/>
          <a:cs typeface="+mn-cs"/>
        </a:defRPr>
      </a:lvl2pPr>
      <a:lvl3pPr marL="719138" indent="-360363" algn="l" defTabSz="914400" rtl="0" eaLnBrk="1" latinLnBrk="0" hangingPunct="1">
        <a:lnSpc>
          <a:spcPct val="110000"/>
        </a:lnSpc>
        <a:spcBef>
          <a:spcPts val="500"/>
        </a:spcBef>
        <a:buClr>
          <a:schemeClr val="accent1"/>
        </a:buClr>
        <a:buFont typeface="Segoe UI" panose="020B0502040204020203" pitchFamily="34" charset="0"/>
        <a:buChar char="−"/>
        <a:defRPr sz="2000" kern="1200">
          <a:solidFill>
            <a:schemeClr val="tx1"/>
          </a:solidFill>
          <a:latin typeface="Segoe UI" panose="020B0502040204020203" pitchFamily="34" charset="0"/>
          <a:ea typeface="+mn-ea"/>
          <a:cs typeface="+mn-cs"/>
        </a:defRPr>
      </a:lvl3pPr>
      <a:lvl4pPr marL="1079500" indent="-358775" algn="l" defTabSz="914400" rtl="0" eaLnBrk="1" latinLnBrk="0" hangingPunct="1">
        <a:lnSpc>
          <a:spcPct val="110000"/>
        </a:lnSpc>
        <a:spcBef>
          <a:spcPts val="500"/>
        </a:spcBef>
        <a:buClr>
          <a:schemeClr val="accent1"/>
        </a:buClr>
        <a:buFont typeface="Segoe UI" panose="020B0502040204020203" pitchFamily="34" charset="0"/>
        <a:buChar char="−"/>
        <a:tabLst/>
        <a:defRPr sz="2000" kern="1200">
          <a:solidFill>
            <a:schemeClr val="tx1"/>
          </a:solidFill>
          <a:latin typeface="Segoe UI" panose="020B0502040204020203" pitchFamily="34" charset="0"/>
          <a:ea typeface="+mn-ea"/>
          <a:cs typeface="+mn-cs"/>
        </a:defRPr>
      </a:lvl4pPr>
      <a:lvl5pPr marL="1438275" indent="-360363" algn="l" defTabSz="914400" rtl="0" eaLnBrk="1" latinLnBrk="0" hangingPunct="1">
        <a:lnSpc>
          <a:spcPct val="110000"/>
        </a:lnSpc>
        <a:spcBef>
          <a:spcPts val="500"/>
        </a:spcBef>
        <a:buClr>
          <a:schemeClr val="accent1"/>
        </a:buClr>
        <a:buFont typeface="Segoe UI" panose="020B0502040204020203" pitchFamily="34" charset="0"/>
        <a:buChar char="−"/>
        <a:defRPr sz="2000" kern="1200">
          <a:solidFill>
            <a:schemeClr val="tx1"/>
          </a:solidFill>
          <a:latin typeface="Segoe UI" panose="020B0502040204020203" pitchFamily="34" charset="0"/>
          <a:ea typeface="+mn-ea"/>
          <a:cs typeface="+mn-cs"/>
        </a:defRPr>
      </a:lvl5pPr>
      <a:lvl6pPr marL="2514600" indent="-228600" algn="l" defTabSz="914400" rtl="0" eaLnBrk="1" latinLnBrk="0" hangingPunct="1">
        <a:lnSpc>
          <a:spcPct val="90000"/>
        </a:lnSpc>
        <a:spcBef>
          <a:spcPts val="500"/>
        </a:spcBef>
        <a:buFont typeface="Arial" panose="020B0500000000000000"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500000000000000"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500000000000000"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500000000000000" pitchFamily="34" charset="0"/>
        <a:buChar char="•"/>
        <a:defRPr sz="18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pos="227">
          <p15:clr>
            <a:srgbClr val="F26B43"/>
          </p15:clr>
        </p15:guide>
        <p15:guide id="2" orient="horz" pos="682">
          <p15:clr>
            <a:srgbClr val="F26B43"/>
          </p15:clr>
        </p15:guide>
        <p15:guide id="3" pos="7452">
          <p15:clr>
            <a:srgbClr val="F26B43"/>
          </p15:clr>
        </p15:guide>
        <p15:guide id="4" pos="3723">
          <p15:clr>
            <a:srgbClr val="F26B43"/>
          </p15:clr>
        </p15:guide>
        <p15:guide id="5" pos="3954">
          <p15:clr>
            <a:srgbClr val="F26B43"/>
          </p15:clr>
        </p15:guide>
        <p15:guide id="6" pos="2712">
          <p15:clr>
            <a:srgbClr val="F26B43"/>
          </p15:clr>
        </p15:guide>
        <p15:guide id="7" pos="2482">
          <p15:clr>
            <a:srgbClr val="F26B43"/>
          </p15:clr>
        </p15:guide>
        <p15:guide id="8" pos="4968">
          <p15:clr>
            <a:srgbClr val="F26B43"/>
          </p15:clr>
        </p15:guide>
        <p15:guide id="9" pos="5198">
          <p15:clr>
            <a:srgbClr val="F26B43"/>
          </p15:clr>
        </p15:guide>
        <p15:guide id="10" pos="2091">
          <p15:clr>
            <a:srgbClr val="F26B43"/>
          </p15:clr>
        </p15:guide>
        <p15:guide id="11" pos="1862">
          <p15:clr>
            <a:srgbClr val="F26B43"/>
          </p15:clr>
        </p15:guide>
        <p15:guide id="12" pos="5589">
          <p15:clr>
            <a:srgbClr val="F26B43"/>
          </p15:clr>
        </p15:guide>
        <p15:guide id="13" pos="5817">
          <p15:clr>
            <a:srgbClr val="F26B43"/>
          </p15:clr>
        </p15:guide>
        <p15:guide id="14" orient="horz" pos="3978">
          <p15:clr>
            <a:srgbClr val="F26B43"/>
          </p15:clr>
        </p15:guide>
        <p15:guide id="15" orient="horz" pos="902" userDrawn="1">
          <p15:clr>
            <a:srgbClr val="F26B43"/>
          </p15:clr>
        </p15:guide>
        <p15:guide id="16" orient="horz" pos="1344"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hyperlink" Target="https://t.me/zakupkinews"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одзаголовок 3">
            <a:extLst>
              <a:ext uri="{FF2B5EF4-FFF2-40B4-BE49-F238E27FC236}">
                <a16:creationId xmlns:a16="http://schemas.microsoft.com/office/drawing/2014/main" xmlns="" id="{AD2744E6-91F7-44F4-B695-949EEAB993DB}"/>
              </a:ext>
            </a:extLst>
          </p:cNvPr>
          <p:cNvSpPr>
            <a:spLocks noGrp="1"/>
          </p:cNvSpPr>
          <p:nvPr>
            <p:ph type="subTitle" idx="1"/>
          </p:nvPr>
        </p:nvSpPr>
        <p:spPr>
          <a:xfrm>
            <a:off x="1524000" y="5872479"/>
            <a:ext cx="9144000" cy="645795"/>
          </a:xfrm>
        </p:spPr>
        <p:txBody>
          <a:bodyPr/>
          <a:lstStyle/>
          <a:p>
            <a:pPr>
              <a:lnSpc>
                <a:spcPct val="100000"/>
              </a:lnSpc>
              <a:spcBef>
                <a:spcPts val="0"/>
              </a:spcBef>
            </a:pPr>
            <a:r>
              <a:rPr lang="ru-RU" dirty="0">
                <a:solidFill>
                  <a:srgbClr val="27A1AE"/>
                </a:solidFill>
              </a:rPr>
              <a:t>Тасалов Филипп Артемьевич</a:t>
            </a:r>
            <a:endParaRPr lang="en-US" dirty="0">
              <a:solidFill>
                <a:srgbClr val="27A1AE"/>
              </a:solidFill>
            </a:endParaRPr>
          </a:p>
          <a:p>
            <a:pPr>
              <a:lnSpc>
                <a:spcPct val="100000"/>
              </a:lnSpc>
              <a:spcBef>
                <a:spcPts val="0"/>
              </a:spcBef>
            </a:pPr>
            <a:r>
              <a:rPr lang="ru-RU" b="0" cap="none" dirty="0">
                <a:solidFill>
                  <a:schemeClr val="tx1"/>
                </a:solidFill>
              </a:rPr>
              <a:t>Руководитель отдела по нормотворческой работе РТС-тендер</a:t>
            </a:r>
            <a:r>
              <a:rPr lang="ru-RU" b="0" dirty="0">
                <a:solidFill>
                  <a:schemeClr val="tx1"/>
                </a:solidFill>
              </a:rPr>
              <a:t>, к.ю.н.</a:t>
            </a:r>
          </a:p>
        </p:txBody>
      </p:sp>
      <p:sp>
        <p:nvSpPr>
          <p:cNvPr id="5" name="Заголовок 2"/>
          <p:cNvSpPr>
            <a:spLocks noGrp="1"/>
          </p:cNvSpPr>
          <p:nvPr>
            <p:ph type="ctrTitle"/>
          </p:nvPr>
        </p:nvSpPr>
        <p:spPr>
          <a:effectLst/>
        </p:spPr>
        <p:txBody>
          <a:bodyPr/>
          <a:lstStyle/>
          <a:p>
            <a:r>
              <a:rPr lang="ru-RU" sz="3200" dirty="0" smtClean="0">
                <a:solidFill>
                  <a:srgbClr val="001D43"/>
                </a:solidFill>
              </a:rPr>
              <a:t>ВОПРОСЫ ИСПОЛНЕНИЯ ОБЯЗАТЕЛЬСТВ В ПРАКТИКЕ КОНТРОЛЬНЫХ ОРГАНОВ И СУДОВ</a:t>
            </a:r>
            <a:endParaRPr lang="ru-RU" sz="3200" dirty="0">
              <a:solidFill>
                <a:srgbClr val="001D43"/>
              </a:solidFill>
            </a:endParaRPr>
          </a:p>
        </p:txBody>
      </p:sp>
    </p:spTree>
    <p:extLst>
      <p:ext uri="{BB962C8B-B14F-4D97-AF65-F5344CB8AC3E}">
        <p14:creationId xmlns:p14="http://schemas.microsoft.com/office/powerpoint/2010/main" val="54521827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 name="Таблица 10"/>
          <p:cNvGraphicFramePr>
            <a:graphicFrameLocks noGrp="1"/>
          </p:cNvGraphicFramePr>
          <p:nvPr>
            <p:extLst>
              <p:ext uri="{D42A27DB-BD31-4B8C-83A1-F6EECF244321}">
                <p14:modId xmlns:p14="http://schemas.microsoft.com/office/powerpoint/2010/main" val="2055455441"/>
              </p:ext>
            </p:extLst>
          </p:nvPr>
        </p:nvGraphicFramePr>
        <p:xfrm>
          <a:off x="334538" y="868596"/>
          <a:ext cx="11106614" cy="5539766"/>
        </p:xfrm>
        <a:graphic>
          <a:graphicData uri="http://schemas.openxmlformats.org/drawingml/2006/table">
            <a:tbl>
              <a:tblPr/>
              <a:tblGrid>
                <a:gridCol w="7649436"/>
                <a:gridCol w="3457178"/>
              </a:tblGrid>
              <a:tr h="679354">
                <a:tc>
                  <a:txBody>
                    <a:bodyPr/>
                    <a:lstStyle>
                      <a:lvl1pPr marL="0" algn="l" defTabSz="914400" rtl="0" eaLnBrk="1" latinLnBrk="0" hangingPunct="1">
                        <a:defRPr sz="1800" kern="1200">
                          <a:solidFill>
                            <a:schemeClr val="tx1"/>
                          </a:solidFill>
                          <a:latin typeface="Trebuchet MS"/>
                          <a:cs typeface="Arial Unicode MS"/>
                        </a:defRPr>
                      </a:lvl1pPr>
                      <a:lvl2pPr marL="457200" algn="l" defTabSz="914400" rtl="0" eaLnBrk="1" latinLnBrk="0" hangingPunct="1">
                        <a:defRPr sz="1800" kern="1200">
                          <a:solidFill>
                            <a:schemeClr val="tx1"/>
                          </a:solidFill>
                          <a:latin typeface="Trebuchet MS"/>
                          <a:cs typeface="Arial Unicode MS"/>
                        </a:defRPr>
                      </a:lvl2pPr>
                      <a:lvl3pPr marL="914400" algn="l" defTabSz="914400" rtl="0" eaLnBrk="1" latinLnBrk="0" hangingPunct="1">
                        <a:defRPr sz="1800" kern="1200">
                          <a:solidFill>
                            <a:schemeClr val="tx1"/>
                          </a:solidFill>
                          <a:latin typeface="Trebuchet MS"/>
                          <a:cs typeface="Arial Unicode MS"/>
                        </a:defRPr>
                      </a:lvl3pPr>
                      <a:lvl4pPr marL="1371600" algn="l" defTabSz="914400" rtl="0" eaLnBrk="1" latinLnBrk="0" hangingPunct="1">
                        <a:defRPr sz="1800" kern="1200">
                          <a:solidFill>
                            <a:schemeClr val="tx1"/>
                          </a:solidFill>
                          <a:latin typeface="Trebuchet MS"/>
                          <a:cs typeface="Arial Unicode MS"/>
                        </a:defRPr>
                      </a:lvl4pPr>
                      <a:lvl5pPr marL="1828800" algn="l" defTabSz="914400" rtl="0" eaLnBrk="1" latinLnBrk="0" hangingPunct="1">
                        <a:defRPr sz="1800" kern="1200">
                          <a:solidFill>
                            <a:schemeClr val="tx1"/>
                          </a:solidFill>
                          <a:latin typeface="Trebuchet MS"/>
                          <a:cs typeface="Arial Unicode MS"/>
                        </a:defRPr>
                      </a:lvl5pPr>
                      <a:lvl6pPr marL="2286000" algn="l" defTabSz="914400" rtl="0" eaLnBrk="1" latinLnBrk="0" hangingPunct="1">
                        <a:defRPr sz="1800" kern="1200">
                          <a:solidFill>
                            <a:schemeClr val="tx1"/>
                          </a:solidFill>
                          <a:latin typeface="Trebuchet MS"/>
                          <a:cs typeface="Arial Unicode MS"/>
                        </a:defRPr>
                      </a:lvl6pPr>
                      <a:lvl7pPr marL="2743200" algn="l" defTabSz="914400" rtl="0" eaLnBrk="1" latinLnBrk="0" hangingPunct="1">
                        <a:defRPr sz="1800" kern="1200">
                          <a:solidFill>
                            <a:schemeClr val="tx1"/>
                          </a:solidFill>
                          <a:latin typeface="Trebuchet MS"/>
                          <a:cs typeface="Arial Unicode MS"/>
                        </a:defRPr>
                      </a:lvl7pPr>
                      <a:lvl8pPr marL="3200400" algn="l" defTabSz="914400" rtl="0" eaLnBrk="1" latinLnBrk="0" hangingPunct="1">
                        <a:defRPr sz="1800" kern="1200">
                          <a:solidFill>
                            <a:schemeClr val="tx1"/>
                          </a:solidFill>
                          <a:latin typeface="Trebuchet MS"/>
                          <a:cs typeface="Arial Unicode MS"/>
                        </a:defRPr>
                      </a:lvl8pPr>
                      <a:lvl9pPr marL="3657600" algn="l" defTabSz="914400" rtl="0" eaLnBrk="1" latinLnBrk="0" hangingPunct="1">
                        <a:defRPr sz="1800" kern="1200">
                          <a:solidFill>
                            <a:schemeClr val="tx1"/>
                          </a:solidFill>
                          <a:latin typeface="Trebuchet MS"/>
                          <a:cs typeface="Arial Unicode MS"/>
                        </a:defRPr>
                      </a:lvl9pPr>
                    </a:lstStyle>
                    <a:p>
                      <a:pPr algn="ctr">
                        <a:lnSpc>
                          <a:spcPct val="100000"/>
                        </a:lnSpc>
                        <a:spcAft>
                          <a:spcPts val="0"/>
                        </a:spcAft>
                      </a:pPr>
                      <a:r>
                        <a:rPr lang="ru-RU" sz="1600" b="1" dirty="0" smtClean="0">
                          <a:solidFill>
                            <a:schemeClr val="bg1"/>
                          </a:solidFill>
                          <a:effectLst/>
                          <a:latin typeface="Segoe UI" panose="020B0502040204020203" pitchFamily="34" charset="0"/>
                          <a:ea typeface="Segoe UI" panose="020B0502040204020203" pitchFamily="34" charset="0"/>
                          <a:cs typeface="Segoe UI" panose="020B0502040204020203" pitchFamily="34" charset="0"/>
                        </a:rPr>
                        <a:t>Отсутствие финансирования не освобождает заказчика от обязанности платить неустойку</a:t>
                      </a:r>
                      <a:r>
                        <a:rPr lang="en-US" sz="1600" b="1" dirty="0" smtClean="0">
                          <a:solidFill>
                            <a:schemeClr val="bg1"/>
                          </a:solidFill>
                          <a:effectLst/>
                          <a:latin typeface="Segoe UI" panose="020B0502040204020203" pitchFamily="34" charset="0"/>
                          <a:ea typeface="Segoe UI" panose="020B0502040204020203" pitchFamily="34" charset="0"/>
                          <a:cs typeface="Segoe UI" panose="020B0502040204020203" pitchFamily="34" charset="0"/>
                        </a:rPr>
                        <a:t>/</a:t>
                      </a:r>
                      <a:r>
                        <a:rPr lang="ru-RU" sz="1600" b="1" dirty="0" smtClean="0">
                          <a:solidFill>
                            <a:schemeClr val="bg1"/>
                          </a:solidFill>
                          <a:effectLst/>
                          <a:latin typeface="Segoe UI" panose="020B0502040204020203" pitchFamily="34" charset="0"/>
                          <a:ea typeface="Segoe UI" panose="020B0502040204020203" pitchFamily="34" charset="0"/>
                          <a:cs typeface="Segoe UI" panose="020B0502040204020203" pitchFamily="34" charset="0"/>
                        </a:rPr>
                        <a:t>проценты</a:t>
                      </a:r>
                      <a:r>
                        <a:rPr lang="ru-RU" sz="1600" b="1" baseline="0" dirty="0" smtClean="0">
                          <a:solidFill>
                            <a:schemeClr val="bg1"/>
                          </a:solidFill>
                          <a:effectLst/>
                          <a:latin typeface="Segoe UI" panose="020B0502040204020203" pitchFamily="34" charset="0"/>
                          <a:ea typeface="Segoe UI" panose="020B0502040204020203" pitchFamily="34" charset="0"/>
                          <a:cs typeface="Segoe UI" panose="020B0502040204020203" pitchFamily="34" charset="0"/>
                        </a:rPr>
                        <a:t> за пользование чужими денежными средствами </a:t>
                      </a:r>
                      <a:r>
                        <a:rPr lang="ru-RU" sz="1600" b="1" dirty="0" smtClean="0">
                          <a:solidFill>
                            <a:schemeClr val="bg1"/>
                          </a:solidFill>
                          <a:effectLst/>
                          <a:latin typeface="Segoe UI" panose="020B0502040204020203" pitchFamily="34" charset="0"/>
                          <a:ea typeface="Segoe UI" panose="020B0502040204020203" pitchFamily="34" charset="0"/>
                          <a:cs typeface="Segoe UI" panose="020B0502040204020203" pitchFamily="34" charset="0"/>
                        </a:rPr>
                        <a:t>в связи с просрочкой оплаты</a:t>
                      </a:r>
                    </a:p>
                  </a:txBody>
                  <a:tcPr marL="68586" marR="68586" marT="0" marB="0" anchor="ctr">
                    <a:lnL w="12700"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E4465A"/>
                    </a:solidFill>
                  </a:tcPr>
                </a:tc>
                <a:tc>
                  <a:txBody>
                    <a:bodyPr/>
                    <a:lstStyle>
                      <a:lvl1pPr marL="0" algn="l" defTabSz="914400" rtl="0" eaLnBrk="1" latinLnBrk="0" hangingPunct="1">
                        <a:defRPr sz="1800" kern="1200">
                          <a:solidFill>
                            <a:schemeClr val="tx1"/>
                          </a:solidFill>
                          <a:latin typeface="Trebuchet MS"/>
                          <a:cs typeface="Arial Unicode MS"/>
                        </a:defRPr>
                      </a:lvl1pPr>
                      <a:lvl2pPr marL="457200" algn="l" defTabSz="914400" rtl="0" eaLnBrk="1" latinLnBrk="0" hangingPunct="1">
                        <a:defRPr sz="1800" kern="1200">
                          <a:solidFill>
                            <a:schemeClr val="tx1"/>
                          </a:solidFill>
                          <a:latin typeface="Trebuchet MS"/>
                          <a:cs typeface="Arial Unicode MS"/>
                        </a:defRPr>
                      </a:lvl2pPr>
                      <a:lvl3pPr marL="914400" algn="l" defTabSz="914400" rtl="0" eaLnBrk="1" latinLnBrk="0" hangingPunct="1">
                        <a:defRPr sz="1800" kern="1200">
                          <a:solidFill>
                            <a:schemeClr val="tx1"/>
                          </a:solidFill>
                          <a:latin typeface="Trebuchet MS"/>
                          <a:cs typeface="Arial Unicode MS"/>
                        </a:defRPr>
                      </a:lvl3pPr>
                      <a:lvl4pPr marL="1371600" algn="l" defTabSz="914400" rtl="0" eaLnBrk="1" latinLnBrk="0" hangingPunct="1">
                        <a:defRPr sz="1800" kern="1200">
                          <a:solidFill>
                            <a:schemeClr val="tx1"/>
                          </a:solidFill>
                          <a:latin typeface="Trebuchet MS"/>
                          <a:cs typeface="Arial Unicode MS"/>
                        </a:defRPr>
                      </a:lvl4pPr>
                      <a:lvl5pPr marL="1828800" algn="l" defTabSz="914400" rtl="0" eaLnBrk="1" latinLnBrk="0" hangingPunct="1">
                        <a:defRPr sz="1800" kern="1200">
                          <a:solidFill>
                            <a:schemeClr val="tx1"/>
                          </a:solidFill>
                          <a:latin typeface="Trebuchet MS"/>
                          <a:cs typeface="Arial Unicode MS"/>
                        </a:defRPr>
                      </a:lvl5pPr>
                      <a:lvl6pPr marL="2286000" algn="l" defTabSz="914400" rtl="0" eaLnBrk="1" latinLnBrk="0" hangingPunct="1">
                        <a:defRPr sz="1800" kern="1200">
                          <a:solidFill>
                            <a:schemeClr val="tx1"/>
                          </a:solidFill>
                          <a:latin typeface="Trebuchet MS"/>
                          <a:cs typeface="Arial Unicode MS"/>
                        </a:defRPr>
                      </a:lvl6pPr>
                      <a:lvl7pPr marL="2743200" algn="l" defTabSz="914400" rtl="0" eaLnBrk="1" latinLnBrk="0" hangingPunct="1">
                        <a:defRPr sz="1800" kern="1200">
                          <a:solidFill>
                            <a:schemeClr val="tx1"/>
                          </a:solidFill>
                          <a:latin typeface="Trebuchet MS"/>
                          <a:cs typeface="Arial Unicode MS"/>
                        </a:defRPr>
                      </a:lvl7pPr>
                      <a:lvl8pPr marL="3200400" algn="l" defTabSz="914400" rtl="0" eaLnBrk="1" latinLnBrk="0" hangingPunct="1">
                        <a:defRPr sz="1800" kern="1200">
                          <a:solidFill>
                            <a:schemeClr val="tx1"/>
                          </a:solidFill>
                          <a:latin typeface="Trebuchet MS"/>
                          <a:cs typeface="Arial Unicode MS"/>
                        </a:defRPr>
                      </a:lvl8pPr>
                      <a:lvl9pPr marL="3657600" algn="l" defTabSz="914400" rtl="0" eaLnBrk="1" latinLnBrk="0" hangingPunct="1">
                        <a:defRPr sz="1800" kern="1200">
                          <a:solidFill>
                            <a:schemeClr val="tx1"/>
                          </a:solidFill>
                          <a:latin typeface="Trebuchet MS"/>
                          <a:cs typeface="Arial Unicode MS"/>
                        </a:defRPr>
                      </a:lvl9pPr>
                    </a:lstStyle>
                    <a:p>
                      <a:pPr algn="ctr">
                        <a:lnSpc>
                          <a:spcPct val="100000"/>
                        </a:lnSpc>
                        <a:spcAft>
                          <a:spcPts val="0"/>
                        </a:spcAft>
                      </a:pPr>
                      <a:r>
                        <a:rPr lang="ru-RU" sz="1600" b="1" dirty="0" smtClean="0">
                          <a:solidFill>
                            <a:schemeClr val="bg1"/>
                          </a:solidFill>
                          <a:effectLst/>
                          <a:latin typeface="Segoe UI" panose="020B0502040204020203" pitchFamily="34" charset="0"/>
                          <a:ea typeface="Segoe UI" panose="020B0502040204020203" pitchFamily="34" charset="0"/>
                          <a:cs typeface="Segoe UI" panose="020B0502040204020203" pitchFamily="34" charset="0"/>
                        </a:rPr>
                        <a:t>Решение суда</a:t>
                      </a:r>
                      <a:endParaRPr lang="ru-RU" sz="1600" b="1" dirty="0">
                        <a:solidFill>
                          <a:schemeClr val="bg1"/>
                        </a:solidFill>
                        <a:effectLst/>
                        <a:latin typeface="Segoe UI" panose="020B0502040204020203" pitchFamily="34" charset="0"/>
                        <a:ea typeface="Segoe UI" panose="020B0502040204020203" pitchFamily="34" charset="0"/>
                        <a:cs typeface="Segoe UI" panose="020B0502040204020203" pitchFamily="34" charset="0"/>
                      </a:endParaRPr>
                    </a:p>
                  </a:txBody>
                  <a:tcPr marL="68586" marR="68586" marT="0" marB="0" anchor="ctr">
                    <a:lnL w="381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E4465A"/>
                    </a:solidFill>
                  </a:tcPr>
                </a:tc>
              </a:tr>
              <a:tr h="4808246">
                <a:tc>
                  <a:txBody>
                    <a:bodyPr/>
                    <a:lstStyle>
                      <a:lvl1pPr marL="0" algn="l" defTabSz="914400" rtl="0" eaLnBrk="1" latinLnBrk="0" hangingPunct="1">
                        <a:defRPr sz="1800" kern="1200">
                          <a:solidFill>
                            <a:schemeClr val="tx1"/>
                          </a:solidFill>
                          <a:latin typeface="Trebuchet MS"/>
                          <a:cs typeface="Arial Unicode MS"/>
                        </a:defRPr>
                      </a:lvl1pPr>
                      <a:lvl2pPr marL="457200" algn="l" defTabSz="914400" rtl="0" eaLnBrk="1" latinLnBrk="0" hangingPunct="1">
                        <a:defRPr sz="1800" kern="1200">
                          <a:solidFill>
                            <a:schemeClr val="tx1"/>
                          </a:solidFill>
                          <a:latin typeface="Trebuchet MS"/>
                          <a:cs typeface="Arial Unicode MS"/>
                        </a:defRPr>
                      </a:lvl2pPr>
                      <a:lvl3pPr marL="914400" algn="l" defTabSz="914400" rtl="0" eaLnBrk="1" latinLnBrk="0" hangingPunct="1">
                        <a:defRPr sz="1800" kern="1200">
                          <a:solidFill>
                            <a:schemeClr val="tx1"/>
                          </a:solidFill>
                          <a:latin typeface="Trebuchet MS"/>
                          <a:cs typeface="Arial Unicode MS"/>
                        </a:defRPr>
                      </a:lvl3pPr>
                      <a:lvl4pPr marL="1371600" algn="l" defTabSz="914400" rtl="0" eaLnBrk="1" latinLnBrk="0" hangingPunct="1">
                        <a:defRPr sz="1800" kern="1200">
                          <a:solidFill>
                            <a:schemeClr val="tx1"/>
                          </a:solidFill>
                          <a:latin typeface="Trebuchet MS"/>
                          <a:cs typeface="Arial Unicode MS"/>
                        </a:defRPr>
                      </a:lvl4pPr>
                      <a:lvl5pPr marL="1828800" algn="l" defTabSz="914400" rtl="0" eaLnBrk="1" latinLnBrk="0" hangingPunct="1">
                        <a:defRPr sz="1800" kern="1200">
                          <a:solidFill>
                            <a:schemeClr val="tx1"/>
                          </a:solidFill>
                          <a:latin typeface="Trebuchet MS"/>
                          <a:cs typeface="Arial Unicode MS"/>
                        </a:defRPr>
                      </a:lvl5pPr>
                      <a:lvl6pPr marL="2286000" algn="l" defTabSz="914400" rtl="0" eaLnBrk="1" latinLnBrk="0" hangingPunct="1">
                        <a:defRPr sz="1800" kern="1200">
                          <a:solidFill>
                            <a:schemeClr val="tx1"/>
                          </a:solidFill>
                          <a:latin typeface="Trebuchet MS"/>
                          <a:cs typeface="Arial Unicode MS"/>
                        </a:defRPr>
                      </a:lvl6pPr>
                      <a:lvl7pPr marL="2743200" algn="l" defTabSz="914400" rtl="0" eaLnBrk="1" latinLnBrk="0" hangingPunct="1">
                        <a:defRPr sz="1800" kern="1200">
                          <a:solidFill>
                            <a:schemeClr val="tx1"/>
                          </a:solidFill>
                          <a:latin typeface="Trebuchet MS"/>
                          <a:cs typeface="Arial Unicode MS"/>
                        </a:defRPr>
                      </a:lvl7pPr>
                      <a:lvl8pPr marL="3200400" algn="l" defTabSz="914400" rtl="0" eaLnBrk="1" latinLnBrk="0" hangingPunct="1">
                        <a:defRPr sz="1800" kern="1200">
                          <a:solidFill>
                            <a:schemeClr val="tx1"/>
                          </a:solidFill>
                          <a:latin typeface="Trebuchet MS"/>
                          <a:cs typeface="Arial Unicode MS"/>
                        </a:defRPr>
                      </a:lvl8pPr>
                      <a:lvl9pPr marL="3657600" algn="l" defTabSz="914400" rtl="0" eaLnBrk="1" latinLnBrk="0" hangingPunct="1">
                        <a:defRPr sz="1800" kern="1200">
                          <a:solidFill>
                            <a:schemeClr val="tx1"/>
                          </a:solidFill>
                          <a:latin typeface="Trebuchet MS"/>
                          <a:cs typeface="Arial Unicode MS"/>
                        </a:defRPr>
                      </a:lvl9pPr>
                    </a:lstStyle>
                    <a:p>
                      <a:pPr algn="just">
                        <a:lnSpc>
                          <a:spcPct val="100000"/>
                        </a:lnSpc>
                        <a:spcAft>
                          <a:spcPts val="0"/>
                        </a:spcAft>
                      </a:pPr>
                      <a:r>
                        <a:rPr lang="ru-RU" sz="1600" b="0" i="0" dirty="0" smtClean="0">
                          <a:solidFill>
                            <a:srgbClr val="444444"/>
                          </a:solidFill>
                          <a:effectLst/>
                          <a:latin typeface="Segoe UI" panose="020B0502040204020203" pitchFamily="34" charset="0"/>
                          <a:ea typeface="Segoe UI" panose="020B0502040204020203" pitchFamily="34" charset="0"/>
                          <a:cs typeface="Segoe UI" panose="020B0502040204020203" pitchFamily="34" charset="0"/>
                        </a:rPr>
                        <a:t>Заказчик, ссылаясь на контракт, указывает, что не несет ответственность за несвоевременную оплату услуг теплоснабжения, связанную с задержкой поступления денежных средств из бюджета. </a:t>
                      </a:r>
                    </a:p>
                    <a:p>
                      <a:pPr algn="just">
                        <a:lnSpc>
                          <a:spcPct val="100000"/>
                        </a:lnSpc>
                        <a:spcAft>
                          <a:spcPts val="0"/>
                        </a:spcAft>
                      </a:pPr>
                      <a:r>
                        <a:rPr lang="ru-RU" sz="1600" b="0" i="0" dirty="0" smtClean="0">
                          <a:solidFill>
                            <a:schemeClr val="tx1"/>
                          </a:solidFill>
                          <a:effectLst/>
                          <a:latin typeface="Segoe UI" panose="020B0502040204020203" pitchFamily="34" charset="0"/>
                          <a:ea typeface="Segoe UI" panose="020B0502040204020203" pitchFamily="34" charset="0"/>
                          <a:cs typeface="Segoe UI" panose="020B0502040204020203" pitchFamily="34" charset="0"/>
                        </a:rPr>
                        <a:t>Суд, удовлетворяя исковые требования поставщика, исходил из того, что в связи с нарушением условий контракта по срокам оплаты поставленной тепловой энергии </a:t>
                      </a:r>
                      <a:r>
                        <a:rPr lang="ru-RU" sz="1600" b="1" i="0" dirty="0" smtClean="0">
                          <a:solidFill>
                            <a:srgbClr val="E4465A"/>
                          </a:solidFill>
                          <a:effectLst/>
                          <a:latin typeface="Segoe UI" panose="020B0502040204020203" pitchFamily="34" charset="0"/>
                          <a:ea typeface="Segoe UI" panose="020B0502040204020203" pitchFamily="34" charset="0"/>
                          <a:cs typeface="Segoe UI" panose="020B0502040204020203" pitchFamily="34" charset="0"/>
                        </a:rPr>
                        <a:t>заказчик обязан уплатить проценты за пользование чужими денежными средствами.</a:t>
                      </a:r>
                    </a:p>
                    <a:p>
                      <a:pPr algn="just">
                        <a:lnSpc>
                          <a:spcPct val="100000"/>
                        </a:lnSpc>
                        <a:spcAft>
                          <a:spcPts val="0"/>
                        </a:spcAft>
                      </a:pPr>
                      <a:endParaRPr lang="ru-RU" sz="1600" b="1" i="0" dirty="0" smtClean="0">
                        <a:solidFill>
                          <a:srgbClr val="E4465A"/>
                        </a:solidFill>
                        <a:effectLst/>
                        <a:latin typeface="Segoe UI" panose="020B0502040204020203" pitchFamily="34" charset="0"/>
                        <a:ea typeface="Segoe UI" panose="020B0502040204020203" pitchFamily="34" charset="0"/>
                        <a:cs typeface="Segoe UI" panose="020B0502040204020203" pitchFamily="34" charset="0"/>
                      </a:endParaRPr>
                    </a:p>
                    <a:p>
                      <a:pPr algn="just">
                        <a:lnSpc>
                          <a:spcPct val="100000"/>
                        </a:lnSpc>
                        <a:spcAft>
                          <a:spcPts val="0"/>
                        </a:spcAft>
                      </a:pPr>
                      <a:r>
                        <a:rPr lang="ru-RU" sz="1600" b="0" i="0" dirty="0" smtClean="0">
                          <a:solidFill>
                            <a:schemeClr val="tx1"/>
                          </a:solidFill>
                          <a:effectLst/>
                          <a:latin typeface="Segoe UI" panose="020B0502040204020203" pitchFamily="34" charset="0"/>
                          <a:ea typeface="Segoe UI" panose="020B0502040204020203" pitchFamily="34" charset="0"/>
                          <a:cs typeface="Segoe UI" panose="020B0502040204020203" pitchFamily="34" charset="0"/>
                        </a:rPr>
                        <a:t>В контракте указано, что заказчик не несет ответственность перед подрядчиком за не произведенные расчеты при отсутствии на счете целевых средств бюджета либо превышении подрядчиком объемов выполненных работ на финансовый год. Работы были выполнены в конце 2014 - начале 2015 г., а оплата работ произведена только в мае 2016 г. </a:t>
                      </a:r>
                    </a:p>
                    <a:p>
                      <a:pPr algn="just">
                        <a:lnSpc>
                          <a:spcPct val="100000"/>
                        </a:lnSpc>
                        <a:spcAft>
                          <a:spcPts val="0"/>
                        </a:spcAft>
                      </a:pPr>
                      <a:r>
                        <a:rPr lang="ru-RU" sz="1600" b="1" i="0" dirty="0" smtClean="0">
                          <a:solidFill>
                            <a:srgbClr val="E4465A"/>
                          </a:solidFill>
                          <a:effectLst/>
                          <a:latin typeface="Segoe UI" panose="020B0502040204020203" pitchFamily="34" charset="0"/>
                          <a:ea typeface="Segoe UI" panose="020B0502040204020203" pitchFamily="34" charset="0"/>
                          <a:cs typeface="Segoe UI" panose="020B0502040204020203" pitchFamily="34" charset="0"/>
                        </a:rPr>
                        <a:t>Включение в контракт условия об освобождении заказчика от ответственности за просрочку оплаты выполненных работ ввиду недофинансирования заказчика - учреждения само по себе не освобождает заказчика от уплаты законной неустойки.</a:t>
                      </a:r>
                    </a:p>
                  </a:txBody>
                  <a:tcPr marL="72006" marR="72006" marT="72014" marB="72014">
                    <a:lnL w="38100"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lvl1pPr marL="0" algn="l" defTabSz="914400" rtl="0" eaLnBrk="1" latinLnBrk="0" hangingPunct="1">
                        <a:defRPr sz="1800" kern="1200">
                          <a:solidFill>
                            <a:schemeClr val="tx1"/>
                          </a:solidFill>
                          <a:latin typeface="Trebuchet MS"/>
                          <a:cs typeface="Arial Unicode MS"/>
                        </a:defRPr>
                      </a:lvl1pPr>
                      <a:lvl2pPr marL="457200" algn="l" defTabSz="914400" rtl="0" eaLnBrk="1" latinLnBrk="0" hangingPunct="1">
                        <a:defRPr sz="1800" kern="1200">
                          <a:solidFill>
                            <a:schemeClr val="tx1"/>
                          </a:solidFill>
                          <a:latin typeface="Trebuchet MS"/>
                          <a:cs typeface="Arial Unicode MS"/>
                        </a:defRPr>
                      </a:lvl2pPr>
                      <a:lvl3pPr marL="914400" algn="l" defTabSz="914400" rtl="0" eaLnBrk="1" latinLnBrk="0" hangingPunct="1">
                        <a:defRPr sz="1800" kern="1200">
                          <a:solidFill>
                            <a:schemeClr val="tx1"/>
                          </a:solidFill>
                          <a:latin typeface="Trebuchet MS"/>
                          <a:cs typeface="Arial Unicode MS"/>
                        </a:defRPr>
                      </a:lvl3pPr>
                      <a:lvl4pPr marL="1371600" algn="l" defTabSz="914400" rtl="0" eaLnBrk="1" latinLnBrk="0" hangingPunct="1">
                        <a:defRPr sz="1800" kern="1200">
                          <a:solidFill>
                            <a:schemeClr val="tx1"/>
                          </a:solidFill>
                          <a:latin typeface="Trebuchet MS"/>
                          <a:cs typeface="Arial Unicode MS"/>
                        </a:defRPr>
                      </a:lvl4pPr>
                      <a:lvl5pPr marL="1828800" algn="l" defTabSz="914400" rtl="0" eaLnBrk="1" latinLnBrk="0" hangingPunct="1">
                        <a:defRPr sz="1800" kern="1200">
                          <a:solidFill>
                            <a:schemeClr val="tx1"/>
                          </a:solidFill>
                          <a:latin typeface="Trebuchet MS"/>
                          <a:cs typeface="Arial Unicode MS"/>
                        </a:defRPr>
                      </a:lvl5pPr>
                      <a:lvl6pPr marL="2286000" algn="l" defTabSz="914400" rtl="0" eaLnBrk="1" latinLnBrk="0" hangingPunct="1">
                        <a:defRPr sz="1800" kern="1200">
                          <a:solidFill>
                            <a:schemeClr val="tx1"/>
                          </a:solidFill>
                          <a:latin typeface="Trebuchet MS"/>
                          <a:cs typeface="Arial Unicode MS"/>
                        </a:defRPr>
                      </a:lvl6pPr>
                      <a:lvl7pPr marL="2743200" algn="l" defTabSz="914400" rtl="0" eaLnBrk="1" latinLnBrk="0" hangingPunct="1">
                        <a:defRPr sz="1800" kern="1200">
                          <a:solidFill>
                            <a:schemeClr val="tx1"/>
                          </a:solidFill>
                          <a:latin typeface="Trebuchet MS"/>
                          <a:cs typeface="Arial Unicode MS"/>
                        </a:defRPr>
                      </a:lvl7pPr>
                      <a:lvl8pPr marL="3200400" algn="l" defTabSz="914400" rtl="0" eaLnBrk="1" latinLnBrk="0" hangingPunct="1">
                        <a:defRPr sz="1800" kern="1200">
                          <a:solidFill>
                            <a:schemeClr val="tx1"/>
                          </a:solidFill>
                          <a:latin typeface="Trebuchet MS"/>
                          <a:cs typeface="Arial Unicode MS"/>
                        </a:defRPr>
                      </a:lvl8pPr>
                      <a:lvl9pPr marL="3657600" algn="l" defTabSz="914400" rtl="0" eaLnBrk="1" latinLnBrk="0" hangingPunct="1">
                        <a:defRPr sz="1800" kern="1200">
                          <a:solidFill>
                            <a:schemeClr val="tx1"/>
                          </a:solidFill>
                          <a:latin typeface="Trebuchet MS"/>
                          <a:cs typeface="Arial Unicode MS"/>
                        </a:defRPr>
                      </a:lvl9pPr>
                    </a:lstStyle>
                    <a:p>
                      <a:pPr algn="just">
                        <a:lnSpc>
                          <a:spcPct val="100000"/>
                        </a:lnSpc>
                        <a:spcAft>
                          <a:spcPts val="0"/>
                        </a:spcAft>
                      </a:pPr>
                      <a:r>
                        <a:rPr lang="ru-RU" sz="1600" b="0" i="0" dirty="0" smtClean="0">
                          <a:solidFill>
                            <a:schemeClr val="tx1"/>
                          </a:solidFill>
                          <a:effectLst/>
                          <a:latin typeface="Segoe UI" panose="020B0502040204020203" pitchFamily="34" charset="0"/>
                          <a:ea typeface="Segoe UI" panose="020B0502040204020203" pitchFamily="34" charset="0"/>
                          <a:cs typeface="Segoe UI" panose="020B0502040204020203" pitchFamily="34" charset="0"/>
                        </a:rPr>
                        <a:t>Постановление Арбитражного суда Уральского округа от 29 июня 2016 г. № Ф09-3219/16 по делу №</a:t>
                      </a:r>
                      <a:r>
                        <a:rPr lang="ru-RU" sz="1600" b="0" i="0" baseline="0" dirty="0" smtClean="0">
                          <a:solidFill>
                            <a:schemeClr val="tx1"/>
                          </a:solidFill>
                          <a:effectLst/>
                          <a:latin typeface="Segoe UI" panose="020B0502040204020203" pitchFamily="34" charset="0"/>
                          <a:ea typeface="Segoe UI" panose="020B0502040204020203" pitchFamily="34" charset="0"/>
                          <a:cs typeface="Segoe UI" panose="020B0502040204020203" pitchFamily="34" charset="0"/>
                        </a:rPr>
                        <a:t> А76-17708/2015.</a:t>
                      </a:r>
                      <a:endParaRPr lang="ru-RU" sz="1600" b="0" i="0" dirty="0" smtClean="0">
                        <a:solidFill>
                          <a:schemeClr val="tx1"/>
                        </a:solidFill>
                        <a:effectLst/>
                        <a:latin typeface="Segoe UI" panose="020B0502040204020203" pitchFamily="34" charset="0"/>
                        <a:ea typeface="Segoe UI" panose="020B0502040204020203" pitchFamily="34" charset="0"/>
                        <a:cs typeface="Segoe UI" panose="020B0502040204020203" pitchFamily="34" charset="0"/>
                      </a:endParaRPr>
                    </a:p>
                    <a:p>
                      <a:pPr algn="just">
                        <a:lnSpc>
                          <a:spcPct val="100000"/>
                        </a:lnSpc>
                        <a:spcAft>
                          <a:spcPts val="0"/>
                        </a:spcAft>
                      </a:pPr>
                      <a:endParaRPr lang="ru-RU" sz="1600" b="0" i="0" dirty="0" smtClean="0">
                        <a:solidFill>
                          <a:srgbClr val="E4465A"/>
                        </a:solidFill>
                        <a:effectLst/>
                        <a:latin typeface="Segoe UI" panose="020B0502040204020203" pitchFamily="34" charset="0"/>
                        <a:ea typeface="Segoe UI" panose="020B0502040204020203" pitchFamily="34" charset="0"/>
                        <a:cs typeface="Segoe UI" panose="020B0502040204020203" pitchFamily="34" charset="0"/>
                      </a:endParaRPr>
                    </a:p>
                    <a:p>
                      <a:pPr algn="just">
                        <a:lnSpc>
                          <a:spcPct val="100000"/>
                        </a:lnSpc>
                        <a:spcAft>
                          <a:spcPts val="0"/>
                        </a:spcAft>
                      </a:pPr>
                      <a:endParaRPr lang="ru-RU" sz="1600" b="1" i="1" dirty="0" smtClean="0">
                        <a:solidFill>
                          <a:srgbClr val="444444"/>
                        </a:solidFill>
                        <a:effectLst/>
                        <a:latin typeface="Segoe UI" panose="020B0502040204020203" pitchFamily="34" charset="0"/>
                        <a:ea typeface="Segoe UI" panose="020B0502040204020203" pitchFamily="34" charset="0"/>
                        <a:cs typeface="Segoe UI" panose="020B0502040204020203" pitchFamily="34" charset="0"/>
                      </a:endParaRPr>
                    </a:p>
                    <a:p>
                      <a:pPr algn="just">
                        <a:lnSpc>
                          <a:spcPct val="100000"/>
                        </a:lnSpc>
                        <a:spcAft>
                          <a:spcPts val="0"/>
                        </a:spcAft>
                      </a:pPr>
                      <a:endParaRPr lang="ru-RU" sz="1600" b="1" i="1" dirty="0" smtClean="0">
                        <a:solidFill>
                          <a:srgbClr val="444444"/>
                        </a:solidFill>
                        <a:effectLst/>
                        <a:latin typeface="Segoe UI" panose="020B0502040204020203" pitchFamily="34" charset="0"/>
                        <a:ea typeface="Segoe UI" panose="020B0502040204020203" pitchFamily="34" charset="0"/>
                        <a:cs typeface="Segoe UI" panose="020B0502040204020203" pitchFamily="34" charset="0"/>
                      </a:endParaRPr>
                    </a:p>
                    <a:p>
                      <a:pPr algn="just">
                        <a:lnSpc>
                          <a:spcPct val="100000"/>
                        </a:lnSpc>
                        <a:spcAft>
                          <a:spcPts val="0"/>
                        </a:spcAft>
                      </a:pPr>
                      <a:endParaRPr lang="ru-RU" sz="1600" b="1" i="1" dirty="0" smtClean="0">
                        <a:solidFill>
                          <a:srgbClr val="444444"/>
                        </a:solidFill>
                        <a:effectLst/>
                        <a:latin typeface="Segoe UI" panose="020B0502040204020203" pitchFamily="34" charset="0"/>
                        <a:ea typeface="Segoe UI" panose="020B0502040204020203" pitchFamily="34" charset="0"/>
                        <a:cs typeface="Segoe UI" panose="020B0502040204020203" pitchFamily="34" charset="0"/>
                      </a:endParaRPr>
                    </a:p>
                    <a:p>
                      <a:pPr algn="just">
                        <a:lnSpc>
                          <a:spcPct val="100000"/>
                        </a:lnSpc>
                        <a:spcAft>
                          <a:spcPts val="0"/>
                        </a:spcAft>
                      </a:pPr>
                      <a:r>
                        <a:rPr lang="ru-RU" sz="1600" b="0" i="0" dirty="0" smtClean="0">
                          <a:solidFill>
                            <a:schemeClr val="tx1"/>
                          </a:solidFill>
                          <a:effectLst/>
                          <a:latin typeface="Segoe UI" panose="020B0502040204020203" pitchFamily="34" charset="0"/>
                          <a:ea typeface="Segoe UI" panose="020B0502040204020203" pitchFamily="34" charset="0"/>
                          <a:cs typeface="Segoe UI" panose="020B0502040204020203" pitchFamily="34" charset="0"/>
                        </a:rPr>
                        <a:t>Постановление</a:t>
                      </a:r>
                      <a:r>
                        <a:rPr lang="ru-RU" sz="1600" b="0" i="0" baseline="0" dirty="0" smtClean="0">
                          <a:solidFill>
                            <a:schemeClr val="tx1"/>
                          </a:solidFill>
                          <a:effectLst/>
                          <a:latin typeface="Segoe UI" panose="020B0502040204020203" pitchFamily="34" charset="0"/>
                          <a:ea typeface="Segoe UI" panose="020B0502040204020203" pitchFamily="34" charset="0"/>
                          <a:cs typeface="Segoe UI" panose="020B0502040204020203" pitchFamily="34" charset="0"/>
                        </a:rPr>
                        <a:t> Арбитражного суда Уральского округа от 7 декабря 2016 г. № Ф09-9810/16 по делу №</a:t>
                      </a:r>
                      <a:r>
                        <a:rPr lang="en-US" sz="1600" b="0" i="0" baseline="0" dirty="0" smtClean="0">
                          <a:solidFill>
                            <a:schemeClr val="tx1"/>
                          </a:solidFill>
                          <a:effectLst/>
                          <a:latin typeface="Segoe UI" panose="020B0502040204020203" pitchFamily="34" charset="0"/>
                          <a:ea typeface="Segoe UI" panose="020B0502040204020203" pitchFamily="34" charset="0"/>
                          <a:cs typeface="Segoe UI" panose="020B0502040204020203" pitchFamily="34" charset="0"/>
                        </a:rPr>
                        <a:t> </a:t>
                      </a:r>
                      <a:r>
                        <a:rPr lang="ru-RU" sz="1600" b="0" i="0" baseline="0" dirty="0" smtClean="0">
                          <a:solidFill>
                            <a:schemeClr val="tx1"/>
                          </a:solidFill>
                          <a:effectLst/>
                          <a:latin typeface="Segoe UI" panose="020B0502040204020203" pitchFamily="34" charset="0"/>
                          <a:ea typeface="Segoe UI" panose="020B0502040204020203" pitchFamily="34" charset="0"/>
                          <a:cs typeface="Segoe UI" panose="020B0502040204020203" pitchFamily="34" charset="0"/>
                        </a:rPr>
                        <a:t>А71-3716/2015.</a:t>
                      </a:r>
                      <a:endParaRPr lang="ru-RU" sz="1600" b="0" i="0" dirty="0" smtClean="0">
                        <a:solidFill>
                          <a:schemeClr val="tx1"/>
                        </a:solidFill>
                        <a:effectLst/>
                        <a:latin typeface="Segoe UI" panose="020B0502040204020203" pitchFamily="34" charset="0"/>
                        <a:ea typeface="Segoe UI" panose="020B0502040204020203" pitchFamily="34" charset="0"/>
                        <a:cs typeface="Segoe UI" panose="020B0502040204020203" pitchFamily="34" charset="0"/>
                      </a:endParaRPr>
                    </a:p>
                  </a:txBody>
                  <a:tcPr marL="72006" marR="72006" marT="72014" marB="72014">
                    <a:lnL w="38100"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F2F2F2"/>
                    </a:solidFill>
                  </a:tcPr>
                </a:tc>
              </a:tr>
            </a:tbl>
          </a:graphicData>
        </a:graphic>
      </p:graphicFrame>
      <p:sp>
        <p:nvSpPr>
          <p:cNvPr id="5" name="Заголовок 1"/>
          <p:cNvSpPr>
            <a:spLocks noGrp="1"/>
          </p:cNvSpPr>
          <p:nvPr>
            <p:ph type="title"/>
          </p:nvPr>
        </p:nvSpPr>
        <p:spPr>
          <a:xfrm>
            <a:off x="1484011" y="24249"/>
            <a:ext cx="8819739" cy="694951"/>
          </a:xfrm>
        </p:spPr>
        <p:txBody>
          <a:bodyPr/>
          <a:lstStyle/>
          <a:p>
            <a:r>
              <a:rPr lang="ru-RU" dirty="0"/>
              <a:t> </a:t>
            </a:r>
            <a:r>
              <a:rPr lang="ru-RU" sz="1600" dirty="0" smtClean="0"/>
              <a:t>СУДЕБНАЯ ПРАКТИКА В ОТНОШЕНИИ ОТСУТСТВИЯ ФИНАНСИРОВАНИЯ КАК ОСНОВАНИЯ ОСВОБОЖДЕНИЯ ЗАКАЗЧИКА ОТ ОТВЕТСТВЕННОСТИ В СВЯЗИ С ПРОСРОЧКОЙ ОПЛАТЫ</a:t>
            </a:r>
            <a:endParaRPr lang="ru-RU" sz="1600" dirty="0"/>
          </a:p>
        </p:txBody>
      </p:sp>
    </p:spTree>
    <p:extLst>
      <p:ext uri="{BB962C8B-B14F-4D97-AF65-F5344CB8AC3E}">
        <p14:creationId xmlns:p14="http://schemas.microsoft.com/office/powerpoint/2010/main" val="252468862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up)">
                                      <p:cBhvr>
                                        <p:cTn id="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505415" y="-22715"/>
            <a:ext cx="8964704" cy="694951"/>
          </a:xfrm>
        </p:spPr>
        <p:txBody>
          <a:bodyPr/>
          <a:lstStyle/>
          <a:p>
            <a:r>
              <a:rPr lang="ru-RU" dirty="0"/>
              <a:t> </a:t>
            </a:r>
            <a:r>
              <a:rPr lang="ru-RU" sz="1600" dirty="0" smtClean="0"/>
              <a:t>ИЗМЕНЕНИЕ УСЛОВИЯ О СРОКЕ ИСПОЛНЕНИЯ ОБЯЗАТЕЛЬСТВА. СУЩЕСТВЕННОЕ ИЗМЕНЕНИЕ ОБСТОЯТЕЛЬСТВ. ПОЛОЖИТЕЛЬНАЯ СУДЕБНАЯ ПРАКТИКА.</a:t>
            </a:r>
            <a:endParaRPr lang="ru-RU" sz="1600" dirty="0"/>
          </a:p>
        </p:txBody>
      </p:sp>
      <p:sp>
        <p:nvSpPr>
          <p:cNvPr id="62" name="Объект 2"/>
          <p:cNvSpPr txBox="1">
            <a:spLocks/>
          </p:cNvSpPr>
          <p:nvPr/>
        </p:nvSpPr>
        <p:spPr>
          <a:xfrm>
            <a:off x="1204147" y="795634"/>
            <a:ext cx="10727657" cy="4891487"/>
          </a:xfrm>
          <a:prstGeom prst="rect">
            <a:avLst/>
          </a:prstGeom>
        </p:spPr>
        <p:txBody>
          <a:bodyPr vert="horz" lIns="0" tIns="0" rIns="0" bIns="0" rtlCol="0" anchor="t">
            <a:noAutofit/>
          </a:bodyPr>
          <a:lstStyle>
            <a:lvl1pPr marL="0" indent="0" algn="l" defTabSz="914400" rtl="0" eaLnBrk="1" latinLnBrk="0" hangingPunct="1">
              <a:lnSpc>
                <a:spcPct val="110000"/>
              </a:lnSpc>
              <a:spcBef>
                <a:spcPts val="1000"/>
              </a:spcBef>
              <a:buFont typeface="Arial" panose="020B0500000000000000" pitchFamily="34" charset="0"/>
              <a:buNone/>
              <a:defRPr sz="2000" kern="1200">
                <a:solidFill>
                  <a:schemeClr val="tx1"/>
                </a:solidFill>
                <a:latin typeface="Segoe UI" panose="020B0502040204020203" pitchFamily="34" charset="0"/>
                <a:ea typeface="+mn-ea"/>
                <a:cs typeface="+mn-cs"/>
              </a:defRPr>
            </a:lvl1pPr>
            <a:lvl2pPr marL="360363" indent="-358775" algn="l" defTabSz="914400" rtl="0" eaLnBrk="1" latinLnBrk="0" hangingPunct="1">
              <a:lnSpc>
                <a:spcPct val="110000"/>
              </a:lnSpc>
              <a:spcBef>
                <a:spcPts val="500"/>
              </a:spcBef>
              <a:buClr>
                <a:schemeClr val="accent1"/>
              </a:buClr>
              <a:buFont typeface="Arial" panose="020B0500000000000000" pitchFamily="34" charset="0"/>
              <a:buChar char="•"/>
              <a:defRPr sz="2000" kern="1200">
                <a:solidFill>
                  <a:schemeClr val="tx1"/>
                </a:solidFill>
                <a:latin typeface="Segoe UI" panose="020B0502040204020203" pitchFamily="34" charset="0"/>
                <a:ea typeface="+mn-ea"/>
                <a:cs typeface="+mn-cs"/>
              </a:defRPr>
            </a:lvl2pPr>
            <a:lvl3pPr marL="719138" indent="-360363" algn="l" defTabSz="914400" rtl="0" eaLnBrk="1" latinLnBrk="0" hangingPunct="1">
              <a:lnSpc>
                <a:spcPct val="110000"/>
              </a:lnSpc>
              <a:spcBef>
                <a:spcPts val="500"/>
              </a:spcBef>
              <a:buClr>
                <a:schemeClr val="accent1"/>
              </a:buClr>
              <a:buFont typeface="Segoe UI" panose="020B0502040204020203" pitchFamily="34" charset="0"/>
              <a:buChar char="−"/>
              <a:defRPr sz="2000" kern="1200">
                <a:solidFill>
                  <a:schemeClr val="tx1"/>
                </a:solidFill>
                <a:latin typeface="Segoe UI" panose="020B0502040204020203" pitchFamily="34" charset="0"/>
                <a:ea typeface="+mn-ea"/>
                <a:cs typeface="+mn-cs"/>
              </a:defRPr>
            </a:lvl3pPr>
            <a:lvl4pPr marL="1079500" indent="-358775" algn="l" defTabSz="914400" rtl="0" eaLnBrk="1" latinLnBrk="0" hangingPunct="1">
              <a:lnSpc>
                <a:spcPct val="110000"/>
              </a:lnSpc>
              <a:spcBef>
                <a:spcPts val="500"/>
              </a:spcBef>
              <a:buClr>
                <a:schemeClr val="accent1"/>
              </a:buClr>
              <a:buFont typeface="Segoe UI" panose="020B0502040204020203" pitchFamily="34" charset="0"/>
              <a:buChar char="−"/>
              <a:tabLst/>
              <a:defRPr sz="2000" kern="1200">
                <a:solidFill>
                  <a:schemeClr val="tx1"/>
                </a:solidFill>
                <a:latin typeface="Segoe UI" panose="020B0502040204020203" pitchFamily="34" charset="0"/>
                <a:ea typeface="+mn-ea"/>
                <a:cs typeface="+mn-cs"/>
              </a:defRPr>
            </a:lvl4pPr>
            <a:lvl5pPr marL="1438275" indent="-360363" algn="l" defTabSz="914400" rtl="0" eaLnBrk="1" latinLnBrk="0" hangingPunct="1">
              <a:lnSpc>
                <a:spcPct val="110000"/>
              </a:lnSpc>
              <a:spcBef>
                <a:spcPts val="500"/>
              </a:spcBef>
              <a:buClr>
                <a:schemeClr val="accent1"/>
              </a:buClr>
              <a:buFont typeface="Segoe UI" panose="020B0502040204020203" pitchFamily="34" charset="0"/>
              <a:buChar char="−"/>
              <a:defRPr sz="2000" kern="1200">
                <a:solidFill>
                  <a:schemeClr val="tx1"/>
                </a:solidFill>
                <a:latin typeface="Segoe UI" panose="020B0502040204020203" pitchFamily="34" charset="0"/>
                <a:ea typeface="+mn-ea"/>
                <a:cs typeface="+mn-cs"/>
              </a:defRPr>
            </a:lvl5pPr>
            <a:lvl6pPr marL="2514600" indent="-228600" algn="l" defTabSz="914400" rtl="0" eaLnBrk="1" latinLnBrk="0" hangingPunct="1">
              <a:lnSpc>
                <a:spcPct val="90000"/>
              </a:lnSpc>
              <a:spcBef>
                <a:spcPts val="500"/>
              </a:spcBef>
              <a:buFont typeface="Arial" panose="020B0500000000000000"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500000000000000"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500000000000000"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500000000000000" pitchFamily="34" charset="0"/>
              <a:buChar char="•"/>
              <a:defRPr sz="1800" kern="1200">
                <a:solidFill>
                  <a:schemeClr val="tx1"/>
                </a:solidFill>
                <a:latin typeface="+mn-lt"/>
                <a:ea typeface="+mn-ea"/>
                <a:cs typeface="+mn-cs"/>
              </a:defRPr>
            </a:lvl9pPr>
          </a:lstStyle>
          <a:p>
            <a:pPr algn="just">
              <a:buClr>
                <a:srgbClr val="E4465A"/>
              </a:buClr>
            </a:pPr>
            <a:r>
              <a:rPr lang="ru-RU" sz="1600" dirty="0" smtClean="0">
                <a:solidFill>
                  <a:srgbClr val="444444"/>
                </a:solidFill>
              </a:rPr>
              <a:t>Контракт на капремонт фасада заключен </a:t>
            </a:r>
            <a:r>
              <a:rPr lang="ru-RU" sz="1600" dirty="0" smtClean="0">
                <a:solidFill>
                  <a:srgbClr val="E4465A"/>
                </a:solidFill>
              </a:rPr>
              <a:t>30.06.2016</a:t>
            </a:r>
            <a:r>
              <a:rPr lang="ru-RU" sz="1600" dirty="0" smtClean="0">
                <a:solidFill>
                  <a:srgbClr val="444444"/>
                </a:solidFill>
              </a:rPr>
              <a:t>, срок исполнения работ – до </a:t>
            </a:r>
            <a:r>
              <a:rPr lang="ru-RU" sz="1600" dirty="0" smtClean="0">
                <a:solidFill>
                  <a:srgbClr val="E4465A"/>
                </a:solidFill>
              </a:rPr>
              <a:t>31.08.2016</a:t>
            </a:r>
            <a:r>
              <a:rPr lang="ru-RU" sz="1600" dirty="0" smtClean="0">
                <a:solidFill>
                  <a:srgbClr val="444444"/>
                </a:solidFill>
              </a:rPr>
              <a:t> г.</a:t>
            </a:r>
          </a:p>
          <a:p>
            <a:pPr algn="just">
              <a:buClr>
                <a:srgbClr val="E4465A"/>
              </a:buClr>
            </a:pPr>
            <a:r>
              <a:rPr lang="ru-RU" sz="1600" dirty="0" smtClean="0">
                <a:solidFill>
                  <a:srgbClr val="444444"/>
                </a:solidFill>
              </a:rPr>
              <a:t>Протокол итогов аукциона опубликован </a:t>
            </a:r>
            <a:r>
              <a:rPr lang="ru-RU" sz="1600" dirty="0" smtClean="0">
                <a:solidFill>
                  <a:srgbClr val="E4465A"/>
                </a:solidFill>
              </a:rPr>
              <a:t>13.05.2016</a:t>
            </a:r>
            <a:r>
              <a:rPr lang="ru-RU" sz="1600" dirty="0" smtClean="0">
                <a:solidFill>
                  <a:srgbClr val="444444"/>
                </a:solidFill>
              </a:rPr>
              <a:t>, вследствие жалобы </a:t>
            </a:r>
            <a:r>
              <a:rPr lang="ru-RU" sz="1600" dirty="0" smtClean="0">
                <a:solidFill>
                  <a:srgbClr val="E4465A"/>
                </a:solidFill>
              </a:rPr>
              <a:t>контракт был заключен намного позже планируемых сроков.  </a:t>
            </a:r>
          </a:p>
          <a:p>
            <a:pPr algn="just">
              <a:buClr>
                <a:srgbClr val="E4465A"/>
              </a:buClr>
            </a:pPr>
            <a:r>
              <a:rPr lang="ru-RU" sz="1600" dirty="0">
                <a:solidFill>
                  <a:srgbClr val="001D43"/>
                </a:solidFill>
              </a:rPr>
              <a:t>В случае заключения контракта 24.05.2016 период выполнения работ составлял бы 99 календарных дней (с 24.05.2016 по 31.08.2016). С учетом заключения контракта 30.06.2016 подрядчику было предоставлено лишь 62 календарных дня на выполнение работ до 31.08.2016. На основании изложенного суд пришел к выводу о переносе заключения контракта по объективным причинам, не зависящим от воли сторон, на срок 37 дней.</a:t>
            </a:r>
          </a:p>
          <a:p>
            <a:pPr algn="just">
              <a:buClr>
                <a:srgbClr val="E4465A"/>
              </a:buClr>
            </a:pPr>
            <a:r>
              <a:rPr lang="ru-RU" sz="1600" dirty="0" smtClean="0">
                <a:solidFill>
                  <a:srgbClr val="001D43"/>
                </a:solidFill>
              </a:rPr>
              <a:t>Судом учтено</a:t>
            </a:r>
            <a:r>
              <a:rPr lang="ru-RU" sz="1600" dirty="0">
                <a:solidFill>
                  <a:srgbClr val="001D43"/>
                </a:solidFill>
              </a:rPr>
              <a:t>, что </a:t>
            </a:r>
            <a:r>
              <a:rPr lang="ru-RU" sz="1600" dirty="0" smtClean="0">
                <a:solidFill>
                  <a:srgbClr val="001D43"/>
                </a:solidFill>
              </a:rPr>
              <a:t>согласно описанию объекта </a:t>
            </a:r>
            <a:r>
              <a:rPr lang="ru-RU" sz="1600" dirty="0">
                <a:solidFill>
                  <a:srgbClr val="001D43"/>
                </a:solidFill>
              </a:rPr>
              <a:t>закупки </a:t>
            </a:r>
            <a:r>
              <a:rPr lang="ru-RU" sz="1600" dirty="0" smtClean="0">
                <a:solidFill>
                  <a:srgbClr val="001D43"/>
                </a:solidFill>
              </a:rPr>
              <a:t>устройство </a:t>
            </a:r>
            <a:r>
              <a:rPr lang="ru-RU" sz="1600" dirty="0">
                <a:solidFill>
                  <a:srgbClr val="001D43"/>
                </a:solidFill>
              </a:rPr>
              <a:t>навесного вентилируемого фасада должно быть выполнено </a:t>
            </a:r>
            <a:r>
              <a:rPr lang="ru-RU" sz="1600" b="1" dirty="0">
                <a:solidFill>
                  <a:srgbClr val="E4465A"/>
                </a:solidFill>
              </a:rPr>
              <a:t>посредством композитного материала</a:t>
            </a:r>
            <a:r>
              <a:rPr lang="ru-RU" sz="1600" dirty="0" smtClean="0">
                <a:solidFill>
                  <a:srgbClr val="001D43"/>
                </a:solidFill>
              </a:rPr>
              <a:t>. Между </a:t>
            </a:r>
            <a:r>
              <a:rPr lang="ru-RU" sz="1600" dirty="0">
                <a:solidFill>
                  <a:srgbClr val="001D43"/>
                </a:solidFill>
              </a:rPr>
              <a:t>контрагентами 30.08.2016 заключено дополнительное соглашение </a:t>
            </a:r>
            <a:r>
              <a:rPr lang="ru-RU" sz="1600" dirty="0" smtClean="0">
                <a:solidFill>
                  <a:srgbClr val="001D43"/>
                </a:solidFill>
              </a:rPr>
              <a:t>в </a:t>
            </a:r>
            <a:r>
              <a:rPr lang="ru-RU" sz="1600" dirty="0">
                <a:solidFill>
                  <a:srgbClr val="001D43"/>
                </a:solidFill>
              </a:rPr>
              <a:t>связи с заменой материала для облицовки фасада здания кардиологического корпуса, пристроя к кардиологическому корпусу и морга </a:t>
            </a:r>
            <a:r>
              <a:rPr lang="ru-RU" sz="1600" b="1" dirty="0">
                <a:solidFill>
                  <a:srgbClr val="E4465A"/>
                </a:solidFill>
              </a:rPr>
              <a:t>на керамогранит</a:t>
            </a:r>
            <a:r>
              <a:rPr lang="ru-RU" sz="1600" dirty="0" smtClean="0">
                <a:solidFill>
                  <a:srgbClr val="001D43"/>
                </a:solidFill>
              </a:rPr>
              <a:t>. Таким </a:t>
            </a:r>
            <a:r>
              <a:rPr lang="ru-RU" sz="1600" dirty="0">
                <a:solidFill>
                  <a:srgbClr val="001D43"/>
                </a:solidFill>
              </a:rPr>
              <a:t>образом, условие контракта о применяемом при выполнении работ строительном материале изменено за один день до окончания срока выполнения </a:t>
            </a:r>
            <a:r>
              <a:rPr lang="ru-RU" sz="1600" dirty="0" smtClean="0">
                <a:solidFill>
                  <a:srgbClr val="001D43"/>
                </a:solidFill>
              </a:rPr>
              <a:t>работ.  Проектная документация была согласована 31.08.2016.</a:t>
            </a:r>
          </a:p>
          <a:p>
            <a:pPr algn="just">
              <a:buClr>
                <a:srgbClr val="E4465A"/>
              </a:buClr>
            </a:pPr>
            <a:r>
              <a:rPr lang="ru-RU" sz="1600" dirty="0">
                <a:solidFill>
                  <a:srgbClr val="001D43"/>
                </a:solidFill>
              </a:rPr>
              <a:t>На основании изложенного суд пришел к обоснованному выводу об отсутствии у истца реальной возможности выполнения работ по облицовке фасада зданий керамогранитом в срок до </a:t>
            </a:r>
            <a:r>
              <a:rPr lang="ru-RU" sz="1600" dirty="0" smtClean="0">
                <a:solidFill>
                  <a:srgbClr val="001D43"/>
                </a:solidFill>
              </a:rPr>
              <a:t>31.08.2016 и удовлетворил требование компании о продлении срока выполнения работ до 7 декабря 2016 г. (</a:t>
            </a:r>
            <a:r>
              <a:rPr lang="ru-RU" sz="1600" b="1" dirty="0" smtClean="0">
                <a:solidFill>
                  <a:srgbClr val="E4465A"/>
                </a:solidFill>
              </a:rPr>
              <a:t>ст. 451 ГК РФ</a:t>
            </a:r>
            <a:r>
              <a:rPr lang="ru-RU" sz="1600" dirty="0" smtClean="0">
                <a:solidFill>
                  <a:srgbClr val="001D43"/>
                </a:solidFill>
              </a:rPr>
              <a:t>).</a:t>
            </a:r>
            <a:endParaRPr lang="ru-RU" sz="1600" dirty="0">
              <a:solidFill>
                <a:srgbClr val="001D43"/>
              </a:solidFill>
            </a:endParaRPr>
          </a:p>
        </p:txBody>
      </p:sp>
      <p:grpSp>
        <p:nvGrpSpPr>
          <p:cNvPr id="9" name="Группа 8">
            <a:extLst>
              <a:ext uri="{FF2B5EF4-FFF2-40B4-BE49-F238E27FC236}">
                <a16:creationId xmlns:a16="http://schemas.microsoft.com/office/drawing/2014/main" xmlns="" id="{5B48DDA3-4439-46C7-884A-F88542C92C49}"/>
              </a:ext>
            </a:extLst>
          </p:cNvPr>
          <p:cNvGrpSpPr/>
          <p:nvPr/>
        </p:nvGrpSpPr>
        <p:grpSpPr>
          <a:xfrm>
            <a:off x="273433" y="4737124"/>
            <a:ext cx="764227" cy="764227"/>
            <a:chOff x="360363" y="6009033"/>
            <a:chExt cx="616539" cy="616539"/>
          </a:xfrm>
        </p:grpSpPr>
        <p:sp>
          <p:nvSpPr>
            <p:cNvPr id="10" name="Овал 9">
              <a:extLst>
                <a:ext uri="{FF2B5EF4-FFF2-40B4-BE49-F238E27FC236}">
                  <a16:creationId xmlns:a16="http://schemas.microsoft.com/office/drawing/2014/main" xmlns="" id="{ADBD142F-A9CF-47BB-875C-47985C9CED1C}"/>
                </a:ext>
              </a:extLst>
            </p:cNvPr>
            <p:cNvSpPr/>
            <p:nvPr/>
          </p:nvSpPr>
          <p:spPr>
            <a:xfrm>
              <a:off x="360363" y="6009033"/>
              <a:ext cx="616539" cy="616539"/>
            </a:xfrm>
            <a:prstGeom prst="ellipse">
              <a:avLst/>
            </a:prstGeom>
            <a:solidFill>
              <a:schemeClr val="bg1"/>
            </a:solidFill>
            <a:ln w="38100">
              <a:solidFill>
                <a:schemeClr val="bg1">
                  <a:lumMod val="7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2200" b="1" dirty="0">
                <a:solidFill>
                  <a:prstClr val="white"/>
                </a:solidFill>
                <a:latin typeface="Myriad Pro Black SemiExt" panose="020B0805030403020204" pitchFamily="34" charset="0"/>
              </a:endParaRPr>
            </a:p>
          </p:txBody>
        </p:sp>
        <p:sp>
          <p:nvSpPr>
            <p:cNvPr id="11" name="Овал 10">
              <a:extLst>
                <a:ext uri="{FF2B5EF4-FFF2-40B4-BE49-F238E27FC236}">
                  <a16:creationId xmlns:a16="http://schemas.microsoft.com/office/drawing/2014/main" xmlns="" id="{BC950CA4-871D-40EA-8F60-358ED4AF4E1E}"/>
                </a:ext>
              </a:extLst>
            </p:cNvPr>
            <p:cNvSpPr/>
            <p:nvPr/>
          </p:nvSpPr>
          <p:spPr>
            <a:xfrm>
              <a:off x="380736" y="6032231"/>
              <a:ext cx="570143" cy="570142"/>
            </a:xfrm>
            <a:prstGeom prst="ellipse">
              <a:avLst/>
            </a:prstGeom>
            <a:solidFill>
              <a:schemeClr val="bg1"/>
            </a:solidFill>
            <a:ln w="38100">
              <a:solidFill>
                <a:srgbClr val="27A1AE"/>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2200" b="1" dirty="0">
                <a:solidFill>
                  <a:prstClr val="white"/>
                </a:solidFill>
                <a:latin typeface="Myriad Pro Black SemiExt" panose="020B0805030403020204" pitchFamily="34" charset="0"/>
              </a:endParaRPr>
            </a:p>
          </p:txBody>
        </p:sp>
        <p:grpSp>
          <p:nvGrpSpPr>
            <p:cNvPr id="12" name="Группа 11">
              <a:extLst>
                <a:ext uri="{FF2B5EF4-FFF2-40B4-BE49-F238E27FC236}">
                  <a16:creationId xmlns:a16="http://schemas.microsoft.com/office/drawing/2014/main" xmlns="" id="{49A35B05-9309-48A2-A5E1-2738FD00540A}"/>
                </a:ext>
              </a:extLst>
            </p:cNvPr>
            <p:cNvGrpSpPr/>
            <p:nvPr/>
          </p:nvGrpSpPr>
          <p:grpSpPr>
            <a:xfrm>
              <a:off x="439517" y="6060936"/>
              <a:ext cx="452579" cy="452580"/>
              <a:chOff x="7112000" y="1417638"/>
              <a:chExt cx="552450" cy="552451"/>
            </a:xfrm>
            <a:solidFill>
              <a:schemeClr val="accent1"/>
            </a:solidFill>
          </p:grpSpPr>
          <p:sp>
            <p:nvSpPr>
              <p:cNvPr id="13" name="Freeform 5">
                <a:extLst>
                  <a:ext uri="{FF2B5EF4-FFF2-40B4-BE49-F238E27FC236}">
                    <a16:creationId xmlns:a16="http://schemas.microsoft.com/office/drawing/2014/main" xmlns="" id="{4AA092EF-8511-4D54-B2B2-E7CF80781669}"/>
                  </a:ext>
                </a:extLst>
              </p:cNvPr>
              <p:cNvSpPr>
                <a:spLocks/>
              </p:cNvSpPr>
              <p:nvPr/>
            </p:nvSpPr>
            <p:spPr bwMode="auto">
              <a:xfrm>
                <a:off x="7248525" y="1898651"/>
                <a:ext cx="276225" cy="71438"/>
              </a:xfrm>
              <a:custGeom>
                <a:avLst/>
                <a:gdLst>
                  <a:gd name="T0" fmla="*/ 144 w 174"/>
                  <a:gd name="T1" fmla="*/ 0 h 45"/>
                  <a:gd name="T2" fmla="*/ 29 w 174"/>
                  <a:gd name="T3" fmla="*/ 0 h 45"/>
                  <a:gd name="T4" fmla="*/ 29 w 174"/>
                  <a:gd name="T5" fmla="*/ 14 h 45"/>
                  <a:gd name="T6" fmla="*/ 0 w 174"/>
                  <a:gd name="T7" fmla="*/ 14 h 45"/>
                  <a:gd name="T8" fmla="*/ 0 w 174"/>
                  <a:gd name="T9" fmla="*/ 45 h 45"/>
                  <a:gd name="T10" fmla="*/ 174 w 174"/>
                  <a:gd name="T11" fmla="*/ 45 h 45"/>
                  <a:gd name="T12" fmla="*/ 174 w 174"/>
                  <a:gd name="T13" fmla="*/ 14 h 45"/>
                  <a:gd name="T14" fmla="*/ 144 w 174"/>
                  <a:gd name="T15" fmla="*/ 14 h 45"/>
                  <a:gd name="T16" fmla="*/ 144 w 174"/>
                  <a:gd name="T17" fmla="*/ 0 h 45"/>
                  <a:gd name="T18" fmla="*/ 144 w 174"/>
                  <a:gd name="T19" fmla="*/ 0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74" h="45">
                    <a:moveTo>
                      <a:pt x="144" y="0"/>
                    </a:moveTo>
                    <a:lnTo>
                      <a:pt x="29" y="0"/>
                    </a:lnTo>
                    <a:lnTo>
                      <a:pt x="29" y="14"/>
                    </a:lnTo>
                    <a:lnTo>
                      <a:pt x="0" y="14"/>
                    </a:lnTo>
                    <a:lnTo>
                      <a:pt x="0" y="45"/>
                    </a:lnTo>
                    <a:lnTo>
                      <a:pt x="174" y="45"/>
                    </a:lnTo>
                    <a:lnTo>
                      <a:pt x="174" y="14"/>
                    </a:lnTo>
                    <a:lnTo>
                      <a:pt x="144" y="14"/>
                    </a:lnTo>
                    <a:lnTo>
                      <a:pt x="144" y="0"/>
                    </a:lnTo>
                    <a:lnTo>
                      <a:pt x="144" y="0"/>
                    </a:lnTo>
                    <a:close/>
                  </a:path>
                </a:pathLst>
              </a:custGeom>
              <a:solidFill>
                <a:srgbClr val="27A1A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dirty="0">
                  <a:solidFill>
                    <a:srgbClr val="444444"/>
                  </a:solidFill>
                </a:endParaRPr>
              </a:p>
            </p:txBody>
          </p:sp>
          <p:sp>
            <p:nvSpPr>
              <p:cNvPr id="14" name="Freeform 6">
                <a:extLst>
                  <a:ext uri="{FF2B5EF4-FFF2-40B4-BE49-F238E27FC236}">
                    <a16:creationId xmlns:a16="http://schemas.microsoft.com/office/drawing/2014/main" xmlns="" id="{15D3A18D-6B69-44F6-A532-98B1A2E6AC3B}"/>
                  </a:ext>
                </a:extLst>
              </p:cNvPr>
              <p:cNvSpPr>
                <a:spLocks/>
              </p:cNvSpPr>
              <p:nvPr/>
            </p:nvSpPr>
            <p:spPr bwMode="auto">
              <a:xfrm>
                <a:off x="7204075" y="1417638"/>
                <a:ext cx="366713" cy="457200"/>
              </a:xfrm>
              <a:custGeom>
                <a:avLst/>
                <a:gdLst>
                  <a:gd name="T0" fmla="*/ 100 w 231"/>
                  <a:gd name="T1" fmla="*/ 288 h 288"/>
                  <a:gd name="T2" fmla="*/ 129 w 231"/>
                  <a:gd name="T3" fmla="*/ 288 h 288"/>
                  <a:gd name="T4" fmla="*/ 129 w 231"/>
                  <a:gd name="T5" fmla="*/ 86 h 288"/>
                  <a:gd name="T6" fmla="*/ 231 w 231"/>
                  <a:gd name="T7" fmla="*/ 86 h 288"/>
                  <a:gd name="T8" fmla="*/ 129 w 231"/>
                  <a:gd name="T9" fmla="*/ 61 h 288"/>
                  <a:gd name="T10" fmla="*/ 129 w 231"/>
                  <a:gd name="T11" fmla="*/ 43 h 288"/>
                  <a:gd name="T12" fmla="*/ 114 w 231"/>
                  <a:gd name="T13" fmla="*/ 0 h 288"/>
                  <a:gd name="T14" fmla="*/ 100 w 231"/>
                  <a:gd name="T15" fmla="*/ 43 h 288"/>
                  <a:gd name="T16" fmla="*/ 100 w 231"/>
                  <a:gd name="T17" fmla="*/ 61 h 288"/>
                  <a:gd name="T18" fmla="*/ 0 w 231"/>
                  <a:gd name="T19" fmla="*/ 86 h 288"/>
                  <a:gd name="T20" fmla="*/ 100 w 231"/>
                  <a:gd name="T21" fmla="*/ 86 h 288"/>
                  <a:gd name="T22" fmla="*/ 100 w 231"/>
                  <a:gd name="T23" fmla="*/ 288 h 288"/>
                  <a:gd name="T24" fmla="*/ 100 w 231"/>
                  <a:gd name="T25" fmla="*/ 288 h 2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31" h="288">
                    <a:moveTo>
                      <a:pt x="100" y="288"/>
                    </a:moveTo>
                    <a:lnTo>
                      <a:pt x="129" y="288"/>
                    </a:lnTo>
                    <a:lnTo>
                      <a:pt x="129" y="86"/>
                    </a:lnTo>
                    <a:lnTo>
                      <a:pt x="231" y="86"/>
                    </a:lnTo>
                    <a:lnTo>
                      <a:pt x="129" y="61"/>
                    </a:lnTo>
                    <a:lnTo>
                      <a:pt x="129" y="43"/>
                    </a:lnTo>
                    <a:lnTo>
                      <a:pt x="114" y="0"/>
                    </a:lnTo>
                    <a:lnTo>
                      <a:pt x="100" y="43"/>
                    </a:lnTo>
                    <a:lnTo>
                      <a:pt x="100" y="61"/>
                    </a:lnTo>
                    <a:lnTo>
                      <a:pt x="0" y="86"/>
                    </a:lnTo>
                    <a:lnTo>
                      <a:pt x="100" y="86"/>
                    </a:lnTo>
                    <a:lnTo>
                      <a:pt x="100" y="288"/>
                    </a:lnTo>
                    <a:lnTo>
                      <a:pt x="100" y="288"/>
                    </a:lnTo>
                    <a:close/>
                  </a:path>
                </a:pathLst>
              </a:custGeom>
              <a:solidFill>
                <a:srgbClr val="27A1A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dirty="0">
                  <a:solidFill>
                    <a:srgbClr val="444444"/>
                  </a:solidFill>
                </a:endParaRPr>
              </a:p>
            </p:txBody>
          </p:sp>
          <p:sp>
            <p:nvSpPr>
              <p:cNvPr id="15" name="Freeform 7">
                <a:extLst>
                  <a:ext uri="{FF2B5EF4-FFF2-40B4-BE49-F238E27FC236}">
                    <a16:creationId xmlns:a16="http://schemas.microsoft.com/office/drawing/2014/main" xmlns="" id="{42E6E0F6-DD23-4CD6-94C0-50F43455570D}"/>
                  </a:ext>
                </a:extLst>
              </p:cNvPr>
              <p:cNvSpPr>
                <a:spLocks/>
              </p:cNvSpPr>
              <p:nvPr/>
            </p:nvSpPr>
            <p:spPr bwMode="auto">
              <a:xfrm>
                <a:off x="7480300" y="1809751"/>
                <a:ext cx="184150" cy="42863"/>
              </a:xfrm>
              <a:custGeom>
                <a:avLst/>
                <a:gdLst>
                  <a:gd name="T0" fmla="*/ 28 w 116"/>
                  <a:gd name="T1" fmla="*/ 27 h 27"/>
                  <a:gd name="T2" fmla="*/ 85 w 116"/>
                  <a:gd name="T3" fmla="*/ 27 h 27"/>
                  <a:gd name="T4" fmla="*/ 116 w 116"/>
                  <a:gd name="T5" fmla="*/ 0 h 27"/>
                  <a:gd name="T6" fmla="*/ 0 w 116"/>
                  <a:gd name="T7" fmla="*/ 0 h 27"/>
                  <a:gd name="T8" fmla="*/ 28 w 116"/>
                  <a:gd name="T9" fmla="*/ 27 h 27"/>
                  <a:gd name="T10" fmla="*/ 28 w 116"/>
                  <a:gd name="T11" fmla="*/ 27 h 27"/>
                </a:gdLst>
                <a:ahLst/>
                <a:cxnLst>
                  <a:cxn ang="0">
                    <a:pos x="T0" y="T1"/>
                  </a:cxn>
                  <a:cxn ang="0">
                    <a:pos x="T2" y="T3"/>
                  </a:cxn>
                  <a:cxn ang="0">
                    <a:pos x="T4" y="T5"/>
                  </a:cxn>
                  <a:cxn ang="0">
                    <a:pos x="T6" y="T7"/>
                  </a:cxn>
                  <a:cxn ang="0">
                    <a:pos x="T8" y="T9"/>
                  </a:cxn>
                  <a:cxn ang="0">
                    <a:pos x="T10" y="T11"/>
                  </a:cxn>
                </a:cxnLst>
                <a:rect l="0" t="0" r="r" b="b"/>
                <a:pathLst>
                  <a:path w="116" h="27">
                    <a:moveTo>
                      <a:pt x="28" y="27"/>
                    </a:moveTo>
                    <a:lnTo>
                      <a:pt x="85" y="27"/>
                    </a:lnTo>
                    <a:lnTo>
                      <a:pt x="116" y="0"/>
                    </a:lnTo>
                    <a:lnTo>
                      <a:pt x="0" y="0"/>
                    </a:lnTo>
                    <a:lnTo>
                      <a:pt x="28" y="27"/>
                    </a:lnTo>
                    <a:lnTo>
                      <a:pt x="28" y="27"/>
                    </a:lnTo>
                    <a:close/>
                  </a:path>
                </a:pathLst>
              </a:custGeom>
              <a:solidFill>
                <a:srgbClr val="27A1A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dirty="0">
                  <a:solidFill>
                    <a:srgbClr val="444444"/>
                  </a:solidFill>
                </a:endParaRPr>
              </a:p>
            </p:txBody>
          </p:sp>
          <p:sp>
            <p:nvSpPr>
              <p:cNvPr id="16" name="Freeform 8">
                <a:extLst>
                  <a:ext uri="{FF2B5EF4-FFF2-40B4-BE49-F238E27FC236}">
                    <a16:creationId xmlns:a16="http://schemas.microsoft.com/office/drawing/2014/main" xmlns="" id="{3D2E2B50-07F1-4F40-AC86-67A734F5D8D1}"/>
                  </a:ext>
                </a:extLst>
              </p:cNvPr>
              <p:cNvSpPr>
                <a:spLocks/>
              </p:cNvSpPr>
              <p:nvPr/>
            </p:nvSpPr>
            <p:spPr bwMode="auto">
              <a:xfrm>
                <a:off x="7112000" y="1809751"/>
                <a:ext cx="182563" cy="42863"/>
              </a:xfrm>
              <a:custGeom>
                <a:avLst/>
                <a:gdLst>
                  <a:gd name="T0" fmla="*/ 115 w 115"/>
                  <a:gd name="T1" fmla="*/ 0 h 27"/>
                  <a:gd name="T2" fmla="*/ 0 w 115"/>
                  <a:gd name="T3" fmla="*/ 0 h 27"/>
                  <a:gd name="T4" fmla="*/ 29 w 115"/>
                  <a:gd name="T5" fmla="*/ 27 h 27"/>
                  <a:gd name="T6" fmla="*/ 86 w 115"/>
                  <a:gd name="T7" fmla="*/ 27 h 27"/>
                  <a:gd name="T8" fmla="*/ 115 w 115"/>
                  <a:gd name="T9" fmla="*/ 0 h 27"/>
                  <a:gd name="T10" fmla="*/ 115 w 115"/>
                  <a:gd name="T11" fmla="*/ 0 h 27"/>
                </a:gdLst>
                <a:ahLst/>
                <a:cxnLst>
                  <a:cxn ang="0">
                    <a:pos x="T0" y="T1"/>
                  </a:cxn>
                  <a:cxn ang="0">
                    <a:pos x="T2" y="T3"/>
                  </a:cxn>
                  <a:cxn ang="0">
                    <a:pos x="T4" y="T5"/>
                  </a:cxn>
                  <a:cxn ang="0">
                    <a:pos x="T6" y="T7"/>
                  </a:cxn>
                  <a:cxn ang="0">
                    <a:pos x="T8" y="T9"/>
                  </a:cxn>
                  <a:cxn ang="0">
                    <a:pos x="T10" y="T11"/>
                  </a:cxn>
                </a:cxnLst>
                <a:rect l="0" t="0" r="r" b="b"/>
                <a:pathLst>
                  <a:path w="115" h="27">
                    <a:moveTo>
                      <a:pt x="115" y="0"/>
                    </a:moveTo>
                    <a:lnTo>
                      <a:pt x="0" y="0"/>
                    </a:lnTo>
                    <a:lnTo>
                      <a:pt x="29" y="27"/>
                    </a:lnTo>
                    <a:lnTo>
                      <a:pt x="86" y="27"/>
                    </a:lnTo>
                    <a:lnTo>
                      <a:pt x="115" y="0"/>
                    </a:lnTo>
                    <a:lnTo>
                      <a:pt x="115" y="0"/>
                    </a:lnTo>
                    <a:close/>
                  </a:path>
                </a:pathLst>
              </a:custGeom>
              <a:solidFill>
                <a:srgbClr val="27A1A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dirty="0">
                  <a:solidFill>
                    <a:srgbClr val="444444"/>
                  </a:solidFill>
                </a:endParaRPr>
              </a:p>
            </p:txBody>
          </p:sp>
          <p:sp>
            <p:nvSpPr>
              <p:cNvPr id="17" name="Freeform 9">
                <a:extLst>
                  <a:ext uri="{FF2B5EF4-FFF2-40B4-BE49-F238E27FC236}">
                    <a16:creationId xmlns:a16="http://schemas.microsoft.com/office/drawing/2014/main" xmlns="" id="{0AE410C7-E444-4240-A5EF-444B3819E988}"/>
                  </a:ext>
                </a:extLst>
              </p:cNvPr>
              <p:cNvSpPr>
                <a:spLocks/>
              </p:cNvSpPr>
              <p:nvPr/>
            </p:nvSpPr>
            <p:spPr bwMode="auto">
              <a:xfrm>
                <a:off x="7112000" y="1576388"/>
                <a:ext cx="182563" cy="207963"/>
              </a:xfrm>
              <a:custGeom>
                <a:avLst/>
                <a:gdLst>
                  <a:gd name="T0" fmla="*/ 66 w 115"/>
                  <a:gd name="T1" fmla="*/ 45 h 131"/>
                  <a:gd name="T2" fmla="*/ 76 w 115"/>
                  <a:gd name="T3" fmla="*/ 74 h 131"/>
                  <a:gd name="T4" fmla="*/ 86 w 115"/>
                  <a:gd name="T5" fmla="*/ 96 h 131"/>
                  <a:gd name="T6" fmla="*/ 92 w 115"/>
                  <a:gd name="T7" fmla="*/ 113 h 131"/>
                  <a:gd name="T8" fmla="*/ 97 w 115"/>
                  <a:gd name="T9" fmla="*/ 123 h 131"/>
                  <a:gd name="T10" fmla="*/ 99 w 115"/>
                  <a:gd name="T11" fmla="*/ 129 h 131"/>
                  <a:gd name="T12" fmla="*/ 101 w 115"/>
                  <a:gd name="T13" fmla="*/ 131 h 131"/>
                  <a:gd name="T14" fmla="*/ 107 w 115"/>
                  <a:gd name="T15" fmla="*/ 127 h 131"/>
                  <a:gd name="T16" fmla="*/ 113 w 115"/>
                  <a:gd name="T17" fmla="*/ 125 h 131"/>
                  <a:gd name="T18" fmla="*/ 115 w 115"/>
                  <a:gd name="T19" fmla="*/ 123 h 131"/>
                  <a:gd name="T20" fmla="*/ 99 w 115"/>
                  <a:gd name="T21" fmla="*/ 84 h 131"/>
                  <a:gd name="T22" fmla="*/ 84 w 115"/>
                  <a:gd name="T23" fmla="*/ 55 h 131"/>
                  <a:gd name="T24" fmla="*/ 76 w 115"/>
                  <a:gd name="T25" fmla="*/ 33 h 131"/>
                  <a:gd name="T26" fmla="*/ 70 w 115"/>
                  <a:gd name="T27" fmla="*/ 19 h 131"/>
                  <a:gd name="T28" fmla="*/ 68 w 115"/>
                  <a:gd name="T29" fmla="*/ 10 h 131"/>
                  <a:gd name="T30" fmla="*/ 66 w 115"/>
                  <a:gd name="T31" fmla="*/ 6 h 131"/>
                  <a:gd name="T32" fmla="*/ 64 w 115"/>
                  <a:gd name="T33" fmla="*/ 4 h 131"/>
                  <a:gd name="T34" fmla="*/ 62 w 115"/>
                  <a:gd name="T35" fmla="*/ 0 h 131"/>
                  <a:gd name="T36" fmla="*/ 58 w 115"/>
                  <a:gd name="T37" fmla="*/ 0 h 131"/>
                  <a:gd name="T38" fmla="*/ 52 w 115"/>
                  <a:gd name="T39" fmla="*/ 2 h 131"/>
                  <a:gd name="T40" fmla="*/ 49 w 115"/>
                  <a:gd name="T41" fmla="*/ 4 h 131"/>
                  <a:gd name="T42" fmla="*/ 33 w 115"/>
                  <a:gd name="T43" fmla="*/ 45 h 131"/>
                  <a:gd name="T44" fmla="*/ 21 w 115"/>
                  <a:gd name="T45" fmla="*/ 76 h 131"/>
                  <a:gd name="T46" fmla="*/ 13 w 115"/>
                  <a:gd name="T47" fmla="*/ 98 h 131"/>
                  <a:gd name="T48" fmla="*/ 7 w 115"/>
                  <a:gd name="T49" fmla="*/ 111 h 131"/>
                  <a:gd name="T50" fmla="*/ 2 w 115"/>
                  <a:gd name="T51" fmla="*/ 121 h 131"/>
                  <a:gd name="T52" fmla="*/ 0 w 115"/>
                  <a:gd name="T53" fmla="*/ 125 h 131"/>
                  <a:gd name="T54" fmla="*/ 0 w 115"/>
                  <a:gd name="T55" fmla="*/ 127 h 131"/>
                  <a:gd name="T56" fmla="*/ 9 w 115"/>
                  <a:gd name="T57" fmla="*/ 129 h 131"/>
                  <a:gd name="T58" fmla="*/ 13 w 115"/>
                  <a:gd name="T59" fmla="*/ 131 h 131"/>
                  <a:gd name="T60" fmla="*/ 15 w 115"/>
                  <a:gd name="T61" fmla="*/ 131 h 131"/>
                  <a:gd name="T62" fmla="*/ 58 w 115"/>
                  <a:gd name="T63" fmla="*/ 27 h 1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15" h="131">
                    <a:moveTo>
                      <a:pt x="58" y="27"/>
                    </a:moveTo>
                    <a:lnTo>
                      <a:pt x="66" y="45"/>
                    </a:lnTo>
                    <a:lnTo>
                      <a:pt x="70" y="62"/>
                    </a:lnTo>
                    <a:lnTo>
                      <a:pt x="76" y="74"/>
                    </a:lnTo>
                    <a:lnTo>
                      <a:pt x="82" y="86"/>
                    </a:lnTo>
                    <a:lnTo>
                      <a:pt x="86" y="96"/>
                    </a:lnTo>
                    <a:lnTo>
                      <a:pt x="90" y="107"/>
                    </a:lnTo>
                    <a:lnTo>
                      <a:pt x="92" y="113"/>
                    </a:lnTo>
                    <a:lnTo>
                      <a:pt x="94" y="117"/>
                    </a:lnTo>
                    <a:lnTo>
                      <a:pt x="97" y="123"/>
                    </a:lnTo>
                    <a:lnTo>
                      <a:pt x="99" y="125"/>
                    </a:lnTo>
                    <a:lnTo>
                      <a:pt x="99" y="129"/>
                    </a:lnTo>
                    <a:lnTo>
                      <a:pt x="101" y="131"/>
                    </a:lnTo>
                    <a:lnTo>
                      <a:pt x="101" y="131"/>
                    </a:lnTo>
                    <a:lnTo>
                      <a:pt x="105" y="129"/>
                    </a:lnTo>
                    <a:lnTo>
                      <a:pt x="107" y="127"/>
                    </a:lnTo>
                    <a:lnTo>
                      <a:pt x="111" y="125"/>
                    </a:lnTo>
                    <a:lnTo>
                      <a:pt x="113" y="125"/>
                    </a:lnTo>
                    <a:lnTo>
                      <a:pt x="113" y="123"/>
                    </a:lnTo>
                    <a:lnTo>
                      <a:pt x="115" y="123"/>
                    </a:lnTo>
                    <a:lnTo>
                      <a:pt x="107" y="102"/>
                    </a:lnTo>
                    <a:lnTo>
                      <a:pt x="99" y="84"/>
                    </a:lnTo>
                    <a:lnTo>
                      <a:pt x="90" y="70"/>
                    </a:lnTo>
                    <a:lnTo>
                      <a:pt x="84" y="55"/>
                    </a:lnTo>
                    <a:lnTo>
                      <a:pt x="80" y="43"/>
                    </a:lnTo>
                    <a:lnTo>
                      <a:pt x="76" y="33"/>
                    </a:lnTo>
                    <a:lnTo>
                      <a:pt x="72" y="27"/>
                    </a:lnTo>
                    <a:lnTo>
                      <a:pt x="70" y="19"/>
                    </a:lnTo>
                    <a:lnTo>
                      <a:pt x="68" y="14"/>
                    </a:lnTo>
                    <a:lnTo>
                      <a:pt x="68" y="10"/>
                    </a:lnTo>
                    <a:lnTo>
                      <a:pt x="66" y="8"/>
                    </a:lnTo>
                    <a:lnTo>
                      <a:pt x="66" y="6"/>
                    </a:lnTo>
                    <a:lnTo>
                      <a:pt x="64" y="4"/>
                    </a:lnTo>
                    <a:lnTo>
                      <a:pt x="64" y="4"/>
                    </a:lnTo>
                    <a:lnTo>
                      <a:pt x="62" y="2"/>
                    </a:lnTo>
                    <a:lnTo>
                      <a:pt x="62" y="0"/>
                    </a:lnTo>
                    <a:lnTo>
                      <a:pt x="60" y="0"/>
                    </a:lnTo>
                    <a:lnTo>
                      <a:pt x="58" y="0"/>
                    </a:lnTo>
                    <a:lnTo>
                      <a:pt x="54" y="0"/>
                    </a:lnTo>
                    <a:lnTo>
                      <a:pt x="52" y="2"/>
                    </a:lnTo>
                    <a:lnTo>
                      <a:pt x="49" y="4"/>
                    </a:lnTo>
                    <a:lnTo>
                      <a:pt x="49" y="4"/>
                    </a:lnTo>
                    <a:lnTo>
                      <a:pt x="41" y="27"/>
                    </a:lnTo>
                    <a:lnTo>
                      <a:pt x="33" y="45"/>
                    </a:lnTo>
                    <a:lnTo>
                      <a:pt x="27" y="62"/>
                    </a:lnTo>
                    <a:lnTo>
                      <a:pt x="21" y="76"/>
                    </a:lnTo>
                    <a:lnTo>
                      <a:pt x="17" y="88"/>
                    </a:lnTo>
                    <a:lnTo>
                      <a:pt x="13" y="98"/>
                    </a:lnTo>
                    <a:lnTo>
                      <a:pt x="9" y="107"/>
                    </a:lnTo>
                    <a:lnTo>
                      <a:pt x="7" y="111"/>
                    </a:lnTo>
                    <a:lnTo>
                      <a:pt x="4" y="117"/>
                    </a:lnTo>
                    <a:lnTo>
                      <a:pt x="2" y="121"/>
                    </a:lnTo>
                    <a:lnTo>
                      <a:pt x="0" y="123"/>
                    </a:lnTo>
                    <a:lnTo>
                      <a:pt x="0" y="125"/>
                    </a:lnTo>
                    <a:lnTo>
                      <a:pt x="0" y="127"/>
                    </a:lnTo>
                    <a:lnTo>
                      <a:pt x="0" y="127"/>
                    </a:lnTo>
                    <a:lnTo>
                      <a:pt x="4" y="129"/>
                    </a:lnTo>
                    <a:lnTo>
                      <a:pt x="9" y="129"/>
                    </a:lnTo>
                    <a:lnTo>
                      <a:pt x="11" y="131"/>
                    </a:lnTo>
                    <a:lnTo>
                      <a:pt x="13" y="131"/>
                    </a:lnTo>
                    <a:lnTo>
                      <a:pt x="15" y="131"/>
                    </a:lnTo>
                    <a:lnTo>
                      <a:pt x="15" y="131"/>
                    </a:lnTo>
                    <a:lnTo>
                      <a:pt x="58" y="27"/>
                    </a:lnTo>
                    <a:lnTo>
                      <a:pt x="58" y="27"/>
                    </a:lnTo>
                    <a:lnTo>
                      <a:pt x="58" y="27"/>
                    </a:lnTo>
                    <a:close/>
                  </a:path>
                </a:pathLst>
              </a:custGeom>
              <a:solidFill>
                <a:srgbClr val="27A1A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dirty="0">
                  <a:solidFill>
                    <a:srgbClr val="444444"/>
                  </a:solidFill>
                </a:endParaRPr>
              </a:p>
            </p:txBody>
          </p:sp>
          <p:sp>
            <p:nvSpPr>
              <p:cNvPr id="18" name="Freeform 10">
                <a:extLst>
                  <a:ext uri="{FF2B5EF4-FFF2-40B4-BE49-F238E27FC236}">
                    <a16:creationId xmlns:a16="http://schemas.microsoft.com/office/drawing/2014/main" xmlns="" id="{B0873FFF-4D4E-4119-93F6-51033DD056DD}"/>
                  </a:ext>
                </a:extLst>
              </p:cNvPr>
              <p:cNvSpPr>
                <a:spLocks/>
              </p:cNvSpPr>
              <p:nvPr/>
            </p:nvSpPr>
            <p:spPr bwMode="auto">
              <a:xfrm>
                <a:off x="7480300" y="1576388"/>
                <a:ext cx="184150" cy="207963"/>
              </a:xfrm>
              <a:custGeom>
                <a:avLst/>
                <a:gdLst>
                  <a:gd name="T0" fmla="*/ 40 w 116"/>
                  <a:gd name="T1" fmla="*/ 27 h 131"/>
                  <a:gd name="T2" fmla="*/ 26 w 116"/>
                  <a:gd name="T3" fmla="*/ 62 h 131"/>
                  <a:gd name="T4" fmla="*/ 16 w 116"/>
                  <a:gd name="T5" fmla="*/ 88 h 131"/>
                  <a:gd name="T6" fmla="*/ 8 w 116"/>
                  <a:gd name="T7" fmla="*/ 107 h 131"/>
                  <a:gd name="T8" fmla="*/ 4 w 116"/>
                  <a:gd name="T9" fmla="*/ 117 h 131"/>
                  <a:gd name="T10" fmla="*/ 0 w 116"/>
                  <a:gd name="T11" fmla="*/ 123 h 131"/>
                  <a:gd name="T12" fmla="*/ 0 w 116"/>
                  <a:gd name="T13" fmla="*/ 127 h 131"/>
                  <a:gd name="T14" fmla="*/ 4 w 116"/>
                  <a:gd name="T15" fmla="*/ 129 h 131"/>
                  <a:gd name="T16" fmla="*/ 10 w 116"/>
                  <a:gd name="T17" fmla="*/ 131 h 131"/>
                  <a:gd name="T18" fmla="*/ 14 w 116"/>
                  <a:gd name="T19" fmla="*/ 131 h 131"/>
                  <a:gd name="T20" fmla="*/ 22 w 116"/>
                  <a:gd name="T21" fmla="*/ 113 h 131"/>
                  <a:gd name="T22" fmla="*/ 32 w 116"/>
                  <a:gd name="T23" fmla="*/ 82 h 131"/>
                  <a:gd name="T24" fmla="*/ 43 w 116"/>
                  <a:gd name="T25" fmla="*/ 59 h 131"/>
                  <a:gd name="T26" fmla="*/ 49 w 116"/>
                  <a:gd name="T27" fmla="*/ 45 h 131"/>
                  <a:gd name="T28" fmla="*/ 53 w 116"/>
                  <a:gd name="T29" fmla="*/ 35 h 131"/>
                  <a:gd name="T30" fmla="*/ 57 w 116"/>
                  <a:gd name="T31" fmla="*/ 29 h 131"/>
                  <a:gd name="T32" fmla="*/ 57 w 116"/>
                  <a:gd name="T33" fmla="*/ 27 h 131"/>
                  <a:gd name="T34" fmla="*/ 73 w 116"/>
                  <a:gd name="T35" fmla="*/ 62 h 131"/>
                  <a:gd name="T36" fmla="*/ 81 w 116"/>
                  <a:gd name="T37" fmla="*/ 86 h 131"/>
                  <a:gd name="T38" fmla="*/ 90 w 116"/>
                  <a:gd name="T39" fmla="*/ 107 h 131"/>
                  <a:gd name="T40" fmla="*/ 96 w 116"/>
                  <a:gd name="T41" fmla="*/ 117 h 131"/>
                  <a:gd name="T42" fmla="*/ 100 w 116"/>
                  <a:gd name="T43" fmla="*/ 125 h 131"/>
                  <a:gd name="T44" fmla="*/ 102 w 116"/>
                  <a:gd name="T45" fmla="*/ 131 h 131"/>
                  <a:gd name="T46" fmla="*/ 106 w 116"/>
                  <a:gd name="T47" fmla="*/ 129 h 131"/>
                  <a:gd name="T48" fmla="*/ 112 w 116"/>
                  <a:gd name="T49" fmla="*/ 125 h 131"/>
                  <a:gd name="T50" fmla="*/ 114 w 116"/>
                  <a:gd name="T51" fmla="*/ 123 h 131"/>
                  <a:gd name="T52" fmla="*/ 108 w 116"/>
                  <a:gd name="T53" fmla="*/ 102 h 131"/>
                  <a:gd name="T54" fmla="*/ 92 w 116"/>
                  <a:gd name="T55" fmla="*/ 70 h 131"/>
                  <a:gd name="T56" fmla="*/ 81 w 116"/>
                  <a:gd name="T57" fmla="*/ 43 h 131"/>
                  <a:gd name="T58" fmla="*/ 73 w 116"/>
                  <a:gd name="T59" fmla="*/ 27 h 131"/>
                  <a:gd name="T60" fmla="*/ 69 w 116"/>
                  <a:gd name="T61" fmla="*/ 14 h 131"/>
                  <a:gd name="T62" fmla="*/ 67 w 116"/>
                  <a:gd name="T63" fmla="*/ 8 h 131"/>
                  <a:gd name="T64" fmla="*/ 65 w 116"/>
                  <a:gd name="T65" fmla="*/ 4 h 131"/>
                  <a:gd name="T66" fmla="*/ 63 w 116"/>
                  <a:gd name="T67" fmla="*/ 2 h 131"/>
                  <a:gd name="T68" fmla="*/ 59 w 116"/>
                  <a:gd name="T69" fmla="*/ 0 h 131"/>
                  <a:gd name="T70" fmla="*/ 55 w 116"/>
                  <a:gd name="T71" fmla="*/ 0 h 131"/>
                  <a:gd name="T72" fmla="*/ 51 w 116"/>
                  <a:gd name="T73" fmla="*/ 4 h 131"/>
                  <a:gd name="T74" fmla="*/ 51 w 116"/>
                  <a:gd name="T75" fmla="*/ 4 h 1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16" h="131">
                    <a:moveTo>
                      <a:pt x="51" y="4"/>
                    </a:moveTo>
                    <a:lnTo>
                      <a:pt x="40" y="27"/>
                    </a:lnTo>
                    <a:lnTo>
                      <a:pt x="32" y="45"/>
                    </a:lnTo>
                    <a:lnTo>
                      <a:pt x="26" y="62"/>
                    </a:lnTo>
                    <a:lnTo>
                      <a:pt x="20" y="76"/>
                    </a:lnTo>
                    <a:lnTo>
                      <a:pt x="16" y="88"/>
                    </a:lnTo>
                    <a:lnTo>
                      <a:pt x="12" y="98"/>
                    </a:lnTo>
                    <a:lnTo>
                      <a:pt x="8" y="107"/>
                    </a:lnTo>
                    <a:lnTo>
                      <a:pt x="6" y="111"/>
                    </a:lnTo>
                    <a:lnTo>
                      <a:pt x="4" y="117"/>
                    </a:lnTo>
                    <a:lnTo>
                      <a:pt x="2" y="121"/>
                    </a:lnTo>
                    <a:lnTo>
                      <a:pt x="0" y="123"/>
                    </a:lnTo>
                    <a:lnTo>
                      <a:pt x="0" y="125"/>
                    </a:lnTo>
                    <a:lnTo>
                      <a:pt x="0" y="127"/>
                    </a:lnTo>
                    <a:lnTo>
                      <a:pt x="0" y="127"/>
                    </a:lnTo>
                    <a:lnTo>
                      <a:pt x="4" y="129"/>
                    </a:lnTo>
                    <a:lnTo>
                      <a:pt x="8" y="129"/>
                    </a:lnTo>
                    <a:lnTo>
                      <a:pt x="10" y="131"/>
                    </a:lnTo>
                    <a:lnTo>
                      <a:pt x="12" y="131"/>
                    </a:lnTo>
                    <a:lnTo>
                      <a:pt x="14" y="131"/>
                    </a:lnTo>
                    <a:lnTo>
                      <a:pt x="14" y="131"/>
                    </a:lnTo>
                    <a:lnTo>
                      <a:pt x="22" y="113"/>
                    </a:lnTo>
                    <a:lnTo>
                      <a:pt x="28" y="96"/>
                    </a:lnTo>
                    <a:lnTo>
                      <a:pt x="32" y="82"/>
                    </a:lnTo>
                    <a:lnTo>
                      <a:pt x="38" y="72"/>
                    </a:lnTo>
                    <a:lnTo>
                      <a:pt x="43" y="59"/>
                    </a:lnTo>
                    <a:lnTo>
                      <a:pt x="47" y="51"/>
                    </a:lnTo>
                    <a:lnTo>
                      <a:pt x="49" y="45"/>
                    </a:lnTo>
                    <a:lnTo>
                      <a:pt x="53" y="39"/>
                    </a:lnTo>
                    <a:lnTo>
                      <a:pt x="53" y="35"/>
                    </a:lnTo>
                    <a:lnTo>
                      <a:pt x="55" y="33"/>
                    </a:lnTo>
                    <a:lnTo>
                      <a:pt x="57" y="29"/>
                    </a:lnTo>
                    <a:lnTo>
                      <a:pt x="57" y="27"/>
                    </a:lnTo>
                    <a:lnTo>
                      <a:pt x="57" y="27"/>
                    </a:lnTo>
                    <a:lnTo>
                      <a:pt x="65" y="45"/>
                    </a:lnTo>
                    <a:lnTo>
                      <a:pt x="73" y="62"/>
                    </a:lnTo>
                    <a:lnTo>
                      <a:pt x="77" y="74"/>
                    </a:lnTo>
                    <a:lnTo>
                      <a:pt x="81" y="86"/>
                    </a:lnTo>
                    <a:lnTo>
                      <a:pt x="88" y="96"/>
                    </a:lnTo>
                    <a:lnTo>
                      <a:pt x="90" y="107"/>
                    </a:lnTo>
                    <a:lnTo>
                      <a:pt x="94" y="113"/>
                    </a:lnTo>
                    <a:lnTo>
                      <a:pt x="96" y="117"/>
                    </a:lnTo>
                    <a:lnTo>
                      <a:pt x="98" y="123"/>
                    </a:lnTo>
                    <a:lnTo>
                      <a:pt x="100" y="125"/>
                    </a:lnTo>
                    <a:lnTo>
                      <a:pt x="100" y="129"/>
                    </a:lnTo>
                    <a:lnTo>
                      <a:pt x="102" y="131"/>
                    </a:lnTo>
                    <a:lnTo>
                      <a:pt x="102" y="131"/>
                    </a:lnTo>
                    <a:lnTo>
                      <a:pt x="106" y="129"/>
                    </a:lnTo>
                    <a:lnTo>
                      <a:pt x="110" y="127"/>
                    </a:lnTo>
                    <a:lnTo>
                      <a:pt x="112" y="125"/>
                    </a:lnTo>
                    <a:lnTo>
                      <a:pt x="114" y="125"/>
                    </a:lnTo>
                    <a:lnTo>
                      <a:pt x="114" y="123"/>
                    </a:lnTo>
                    <a:lnTo>
                      <a:pt x="116" y="123"/>
                    </a:lnTo>
                    <a:lnTo>
                      <a:pt x="108" y="102"/>
                    </a:lnTo>
                    <a:lnTo>
                      <a:pt x="100" y="84"/>
                    </a:lnTo>
                    <a:lnTo>
                      <a:pt x="92" y="70"/>
                    </a:lnTo>
                    <a:lnTo>
                      <a:pt x="85" y="55"/>
                    </a:lnTo>
                    <a:lnTo>
                      <a:pt x="81" y="43"/>
                    </a:lnTo>
                    <a:lnTo>
                      <a:pt x="77" y="33"/>
                    </a:lnTo>
                    <a:lnTo>
                      <a:pt x="73" y="27"/>
                    </a:lnTo>
                    <a:lnTo>
                      <a:pt x="71" y="19"/>
                    </a:lnTo>
                    <a:lnTo>
                      <a:pt x="69" y="14"/>
                    </a:lnTo>
                    <a:lnTo>
                      <a:pt x="67" y="10"/>
                    </a:lnTo>
                    <a:lnTo>
                      <a:pt x="67" y="8"/>
                    </a:lnTo>
                    <a:lnTo>
                      <a:pt x="65" y="6"/>
                    </a:lnTo>
                    <a:lnTo>
                      <a:pt x="65" y="4"/>
                    </a:lnTo>
                    <a:lnTo>
                      <a:pt x="65" y="4"/>
                    </a:lnTo>
                    <a:lnTo>
                      <a:pt x="63" y="2"/>
                    </a:lnTo>
                    <a:lnTo>
                      <a:pt x="61" y="0"/>
                    </a:lnTo>
                    <a:lnTo>
                      <a:pt x="59" y="0"/>
                    </a:lnTo>
                    <a:lnTo>
                      <a:pt x="57" y="0"/>
                    </a:lnTo>
                    <a:lnTo>
                      <a:pt x="55" y="0"/>
                    </a:lnTo>
                    <a:lnTo>
                      <a:pt x="53" y="2"/>
                    </a:lnTo>
                    <a:lnTo>
                      <a:pt x="51" y="4"/>
                    </a:lnTo>
                    <a:lnTo>
                      <a:pt x="51" y="4"/>
                    </a:lnTo>
                    <a:lnTo>
                      <a:pt x="51" y="4"/>
                    </a:lnTo>
                    <a:close/>
                  </a:path>
                </a:pathLst>
              </a:custGeom>
              <a:solidFill>
                <a:srgbClr val="27A1A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dirty="0">
                  <a:solidFill>
                    <a:srgbClr val="444444"/>
                  </a:solidFill>
                </a:endParaRPr>
              </a:p>
            </p:txBody>
          </p:sp>
        </p:grpSp>
      </p:grpSp>
      <p:grpSp>
        <p:nvGrpSpPr>
          <p:cNvPr id="20" name="Группа 19">
            <a:extLst>
              <a:ext uri="{FF2B5EF4-FFF2-40B4-BE49-F238E27FC236}">
                <a16:creationId xmlns:a16="http://schemas.microsoft.com/office/drawing/2014/main" xmlns="" id="{31998DEE-C2CE-4BE6-A6EE-3ABCB4274A38}"/>
              </a:ext>
            </a:extLst>
          </p:cNvPr>
          <p:cNvGrpSpPr/>
          <p:nvPr/>
        </p:nvGrpSpPr>
        <p:grpSpPr>
          <a:xfrm rot="5400000">
            <a:off x="196038" y="799598"/>
            <a:ext cx="759434" cy="759434"/>
            <a:chOff x="360363" y="1439376"/>
            <a:chExt cx="759434" cy="759434"/>
          </a:xfrm>
        </p:grpSpPr>
        <p:sp>
          <p:nvSpPr>
            <p:cNvPr id="21" name="Овал 20">
              <a:extLst>
                <a:ext uri="{FF2B5EF4-FFF2-40B4-BE49-F238E27FC236}">
                  <a16:creationId xmlns:a16="http://schemas.microsoft.com/office/drawing/2014/main" xmlns="" id="{083BE8AE-45D3-4B8C-9FE9-E9BE3EAA879F}"/>
                </a:ext>
              </a:extLst>
            </p:cNvPr>
            <p:cNvSpPr/>
            <p:nvPr/>
          </p:nvSpPr>
          <p:spPr>
            <a:xfrm>
              <a:off x="360363" y="1439376"/>
              <a:ext cx="759434" cy="759434"/>
            </a:xfrm>
            <a:prstGeom prst="ellipse">
              <a:avLst/>
            </a:prstGeom>
            <a:solidFill>
              <a:schemeClr val="bg1"/>
            </a:solidFill>
            <a:ln w="38100">
              <a:solidFill>
                <a:srgbClr val="27A1AE"/>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2200" b="1" dirty="0">
                <a:solidFill>
                  <a:prstClr val="white"/>
                </a:solidFill>
                <a:latin typeface="Myriad Pro Black SemiExt" panose="020B0805030403020204" pitchFamily="34" charset="0"/>
              </a:endParaRPr>
            </a:p>
          </p:txBody>
        </p:sp>
        <p:sp>
          <p:nvSpPr>
            <p:cNvPr id="22" name="Овал 21">
              <a:extLst>
                <a:ext uri="{FF2B5EF4-FFF2-40B4-BE49-F238E27FC236}">
                  <a16:creationId xmlns:a16="http://schemas.microsoft.com/office/drawing/2014/main" xmlns="" id="{42D2405C-82A6-4611-A559-487FAF862958}"/>
                </a:ext>
              </a:extLst>
            </p:cNvPr>
            <p:cNvSpPr/>
            <p:nvPr/>
          </p:nvSpPr>
          <p:spPr>
            <a:xfrm>
              <a:off x="385458" y="1467951"/>
              <a:ext cx="702284" cy="702284"/>
            </a:xfrm>
            <a:prstGeom prst="ellipse">
              <a:avLst/>
            </a:prstGeom>
            <a:solidFill>
              <a:schemeClr val="bg1"/>
            </a:solidFill>
            <a:ln w="38100">
              <a:solidFill>
                <a:srgbClr val="27A1AE"/>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2200" b="1" dirty="0">
                <a:solidFill>
                  <a:prstClr val="white"/>
                </a:solidFill>
                <a:latin typeface="Myriad Pro Black SemiExt" panose="020B0805030403020204" pitchFamily="34" charset="0"/>
              </a:endParaRPr>
            </a:p>
          </p:txBody>
        </p:sp>
      </p:grpSp>
      <p:sp>
        <p:nvSpPr>
          <p:cNvPr id="24" name="Freeform 56">
            <a:extLst>
              <a:ext uri="{FF2B5EF4-FFF2-40B4-BE49-F238E27FC236}">
                <a16:creationId xmlns:a16="http://schemas.microsoft.com/office/drawing/2014/main" xmlns="" id="{6BC82D3A-A734-43DB-9C02-20CE41F321C8}"/>
              </a:ext>
            </a:extLst>
          </p:cNvPr>
          <p:cNvSpPr>
            <a:spLocks noEditPoints="1"/>
          </p:cNvSpPr>
          <p:nvPr/>
        </p:nvSpPr>
        <p:spPr bwMode="auto">
          <a:xfrm>
            <a:off x="360830" y="965008"/>
            <a:ext cx="429850" cy="428614"/>
          </a:xfrm>
          <a:custGeom>
            <a:avLst/>
            <a:gdLst>
              <a:gd name="T0" fmla="*/ 22 w 170"/>
              <a:gd name="T1" fmla="*/ 14 h 170"/>
              <a:gd name="T2" fmla="*/ 18 w 170"/>
              <a:gd name="T3" fmla="*/ 17 h 170"/>
              <a:gd name="T4" fmla="*/ 0 w 170"/>
              <a:gd name="T5" fmla="*/ 12 h 170"/>
              <a:gd name="T6" fmla="*/ 15 w 170"/>
              <a:gd name="T7" fmla="*/ 28 h 170"/>
              <a:gd name="T8" fmla="*/ 7 w 170"/>
              <a:gd name="T9" fmla="*/ 37 h 170"/>
              <a:gd name="T10" fmla="*/ 16 w 170"/>
              <a:gd name="T11" fmla="*/ 39 h 170"/>
              <a:gd name="T12" fmla="*/ 30 w 170"/>
              <a:gd name="T13" fmla="*/ 45 h 170"/>
              <a:gd name="T14" fmla="*/ 39 w 170"/>
              <a:gd name="T15" fmla="*/ 42 h 170"/>
              <a:gd name="T16" fmla="*/ 35 w 170"/>
              <a:gd name="T17" fmla="*/ 68 h 170"/>
              <a:gd name="T18" fmla="*/ 55 w 170"/>
              <a:gd name="T19" fmla="*/ 119 h 170"/>
              <a:gd name="T20" fmla="*/ 107 w 170"/>
              <a:gd name="T21" fmla="*/ 140 h 170"/>
              <a:gd name="T22" fmla="*/ 170 w 170"/>
              <a:gd name="T23" fmla="*/ 79 h 170"/>
              <a:gd name="T24" fmla="*/ 164 w 170"/>
              <a:gd name="T25" fmla="*/ 41 h 170"/>
              <a:gd name="T26" fmla="*/ 134 w 170"/>
              <a:gd name="T27" fmla="*/ 11 h 170"/>
              <a:gd name="T28" fmla="*/ 97 w 170"/>
              <a:gd name="T29" fmla="*/ 3 h 170"/>
              <a:gd name="T30" fmla="*/ 55 w 170"/>
              <a:gd name="T31" fmla="*/ 27 h 170"/>
              <a:gd name="T32" fmla="*/ 73 w 170"/>
              <a:gd name="T33" fmla="*/ 29 h 170"/>
              <a:gd name="T34" fmla="*/ 100 w 170"/>
              <a:gd name="T35" fmla="*/ 20 h 170"/>
              <a:gd name="T36" fmla="*/ 123 w 170"/>
              <a:gd name="T37" fmla="*/ 24 h 170"/>
              <a:gd name="T38" fmla="*/ 138 w 170"/>
              <a:gd name="T39" fmla="*/ 34 h 170"/>
              <a:gd name="T40" fmla="*/ 153 w 170"/>
              <a:gd name="T41" fmla="*/ 77 h 170"/>
              <a:gd name="T42" fmla="*/ 105 w 170"/>
              <a:gd name="T43" fmla="*/ 122 h 170"/>
              <a:gd name="T44" fmla="*/ 67 w 170"/>
              <a:gd name="T45" fmla="*/ 107 h 170"/>
              <a:gd name="T46" fmla="*/ 53 w 170"/>
              <a:gd name="T47" fmla="*/ 69 h 170"/>
              <a:gd name="T48" fmla="*/ 57 w 170"/>
              <a:gd name="T49" fmla="*/ 51 h 170"/>
              <a:gd name="T50" fmla="*/ 70 w 170"/>
              <a:gd name="T51" fmla="*/ 75 h 170"/>
              <a:gd name="T52" fmla="*/ 98 w 170"/>
              <a:gd name="T53" fmla="*/ 106 h 170"/>
              <a:gd name="T54" fmla="*/ 127 w 170"/>
              <a:gd name="T55" fmla="*/ 95 h 170"/>
              <a:gd name="T56" fmla="*/ 129 w 170"/>
              <a:gd name="T57" fmla="*/ 50 h 170"/>
              <a:gd name="T58" fmla="*/ 110 w 170"/>
              <a:gd name="T59" fmla="*/ 38 h 170"/>
              <a:gd name="T60" fmla="*/ 91 w 170"/>
              <a:gd name="T61" fmla="*/ 53 h 170"/>
              <a:gd name="T62" fmla="*/ 105 w 170"/>
              <a:gd name="T63" fmla="*/ 54 h 170"/>
              <a:gd name="T64" fmla="*/ 103 w 170"/>
              <a:gd name="T65" fmla="*/ 88 h 170"/>
              <a:gd name="T66" fmla="*/ 86 w 170"/>
              <a:gd name="T67" fmla="*/ 67 h 170"/>
              <a:gd name="T68" fmla="*/ 104 w 170"/>
              <a:gd name="T69" fmla="*/ 74 h 170"/>
              <a:gd name="T70" fmla="*/ 91 w 170"/>
              <a:gd name="T71" fmla="*/ 58 h 170"/>
              <a:gd name="T72" fmla="*/ 56 w 170"/>
              <a:gd name="T73" fmla="*/ 36 h 170"/>
              <a:gd name="T74" fmla="*/ 20 w 170"/>
              <a:gd name="T75" fmla="*/ 0 h 170"/>
              <a:gd name="T76" fmla="*/ 137 w 170"/>
              <a:gd name="T77" fmla="*/ 141 h 170"/>
              <a:gd name="T78" fmla="*/ 159 w 170"/>
              <a:gd name="T79" fmla="*/ 170 h 170"/>
              <a:gd name="T80" fmla="*/ 149 w 170"/>
              <a:gd name="T81" fmla="*/ 132 h 170"/>
              <a:gd name="T82" fmla="*/ 137 w 170"/>
              <a:gd name="T83" fmla="*/ 141 h 170"/>
              <a:gd name="T84" fmla="*/ 39 w 170"/>
              <a:gd name="T85" fmla="*/ 165 h 170"/>
              <a:gd name="T86" fmla="*/ 59 w 170"/>
              <a:gd name="T87" fmla="*/ 157 h 170"/>
              <a:gd name="T88" fmla="*/ 69 w 170"/>
              <a:gd name="T89" fmla="*/ 139 h 170"/>
              <a:gd name="T90" fmla="*/ 56 w 170"/>
              <a:gd name="T91" fmla="*/ 132 h 170"/>
              <a:gd name="T92" fmla="*/ 103 w 170"/>
              <a:gd name="T93" fmla="*/ 170 h 170"/>
              <a:gd name="T94" fmla="*/ 111 w 170"/>
              <a:gd name="T95" fmla="*/ 163 h 170"/>
              <a:gd name="T96" fmla="*/ 109 w 170"/>
              <a:gd name="T97" fmla="*/ 148 h 170"/>
              <a:gd name="T98" fmla="*/ 96 w 170"/>
              <a:gd name="T99" fmla="*/ 162 h 1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70" h="170">
                <a:moveTo>
                  <a:pt x="20" y="3"/>
                </a:moveTo>
                <a:cubicBezTo>
                  <a:pt x="20" y="8"/>
                  <a:pt x="22" y="12"/>
                  <a:pt x="22" y="14"/>
                </a:cubicBezTo>
                <a:cubicBezTo>
                  <a:pt x="22" y="15"/>
                  <a:pt x="21" y="17"/>
                  <a:pt x="19" y="17"/>
                </a:cubicBezTo>
                <a:cubicBezTo>
                  <a:pt x="18" y="17"/>
                  <a:pt x="18" y="17"/>
                  <a:pt x="18" y="17"/>
                </a:cubicBezTo>
                <a:cubicBezTo>
                  <a:pt x="15" y="17"/>
                  <a:pt x="6" y="8"/>
                  <a:pt x="2" y="8"/>
                </a:cubicBezTo>
                <a:cubicBezTo>
                  <a:pt x="1" y="8"/>
                  <a:pt x="0" y="11"/>
                  <a:pt x="0" y="12"/>
                </a:cubicBezTo>
                <a:cubicBezTo>
                  <a:pt x="3" y="19"/>
                  <a:pt x="16" y="21"/>
                  <a:pt x="16" y="25"/>
                </a:cubicBezTo>
                <a:cubicBezTo>
                  <a:pt x="16" y="26"/>
                  <a:pt x="15" y="27"/>
                  <a:pt x="15" y="28"/>
                </a:cubicBezTo>
                <a:cubicBezTo>
                  <a:pt x="10" y="28"/>
                  <a:pt x="2" y="32"/>
                  <a:pt x="1" y="34"/>
                </a:cubicBezTo>
                <a:cubicBezTo>
                  <a:pt x="7" y="37"/>
                  <a:pt x="7" y="37"/>
                  <a:pt x="7" y="37"/>
                </a:cubicBezTo>
                <a:cubicBezTo>
                  <a:pt x="13" y="39"/>
                  <a:pt x="13" y="39"/>
                  <a:pt x="13" y="39"/>
                </a:cubicBezTo>
                <a:cubicBezTo>
                  <a:pt x="16" y="39"/>
                  <a:pt x="16" y="39"/>
                  <a:pt x="16" y="39"/>
                </a:cubicBezTo>
                <a:cubicBezTo>
                  <a:pt x="19" y="41"/>
                  <a:pt x="23" y="45"/>
                  <a:pt x="27" y="45"/>
                </a:cubicBezTo>
                <a:cubicBezTo>
                  <a:pt x="30" y="45"/>
                  <a:pt x="30" y="45"/>
                  <a:pt x="30" y="45"/>
                </a:cubicBezTo>
                <a:cubicBezTo>
                  <a:pt x="34" y="45"/>
                  <a:pt x="34" y="42"/>
                  <a:pt x="38" y="42"/>
                </a:cubicBezTo>
                <a:cubicBezTo>
                  <a:pt x="39" y="42"/>
                  <a:pt x="39" y="42"/>
                  <a:pt x="39" y="42"/>
                </a:cubicBezTo>
                <a:cubicBezTo>
                  <a:pt x="41" y="42"/>
                  <a:pt x="41" y="42"/>
                  <a:pt x="42" y="43"/>
                </a:cubicBezTo>
                <a:cubicBezTo>
                  <a:pt x="39" y="49"/>
                  <a:pt x="35" y="60"/>
                  <a:pt x="35" y="68"/>
                </a:cubicBezTo>
                <a:cubicBezTo>
                  <a:pt x="35" y="74"/>
                  <a:pt x="35" y="74"/>
                  <a:pt x="35" y="74"/>
                </a:cubicBezTo>
                <a:cubicBezTo>
                  <a:pt x="35" y="91"/>
                  <a:pt x="46" y="110"/>
                  <a:pt x="55" y="119"/>
                </a:cubicBezTo>
                <a:cubicBezTo>
                  <a:pt x="63" y="127"/>
                  <a:pt x="83" y="140"/>
                  <a:pt x="99" y="140"/>
                </a:cubicBezTo>
                <a:cubicBezTo>
                  <a:pt x="107" y="140"/>
                  <a:pt x="107" y="140"/>
                  <a:pt x="107" y="140"/>
                </a:cubicBezTo>
                <a:cubicBezTo>
                  <a:pt x="122" y="140"/>
                  <a:pt x="142" y="129"/>
                  <a:pt x="149" y="120"/>
                </a:cubicBezTo>
                <a:cubicBezTo>
                  <a:pt x="158" y="112"/>
                  <a:pt x="170" y="95"/>
                  <a:pt x="170" y="79"/>
                </a:cubicBezTo>
                <a:cubicBezTo>
                  <a:pt x="170" y="65"/>
                  <a:pt x="170" y="65"/>
                  <a:pt x="170" y="65"/>
                </a:cubicBezTo>
                <a:cubicBezTo>
                  <a:pt x="170" y="58"/>
                  <a:pt x="166" y="45"/>
                  <a:pt x="164" y="41"/>
                </a:cubicBezTo>
                <a:cubicBezTo>
                  <a:pt x="159" y="33"/>
                  <a:pt x="158" y="30"/>
                  <a:pt x="151" y="24"/>
                </a:cubicBezTo>
                <a:cubicBezTo>
                  <a:pt x="147" y="20"/>
                  <a:pt x="139" y="12"/>
                  <a:pt x="134" y="11"/>
                </a:cubicBezTo>
                <a:cubicBezTo>
                  <a:pt x="132" y="9"/>
                  <a:pt x="114" y="3"/>
                  <a:pt x="111" y="3"/>
                </a:cubicBezTo>
                <a:cubicBezTo>
                  <a:pt x="97" y="3"/>
                  <a:pt x="97" y="3"/>
                  <a:pt x="97" y="3"/>
                </a:cubicBezTo>
                <a:cubicBezTo>
                  <a:pt x="94" y="3"/>
                  <a:pt x="75" y="9"/>
                  <a:pt x="72" y="11"/>
                </a:cubicBezTo>
                <a:cubicBezTo>
                  <a:pt x="67" y="14"/>
                  <a:pt x="55" y="20"/>
                  <a:pt x="55" y="27"/>
                </a:cubicBezTo>
                <a:cubicBezTo>
                  <a:pt x="60" y="27"/>
                  <a:pt x="61" y="35"/>
                  <a:pt x="67" y="35"/>
                </a:cubicBezTo>
                <a:cubicBezTo>
                  <a:pt x="70" y="35"/>
                  <a:pt x="70" y="31"/>
                  <a:pt x="73" y="29"/>
                </a:cubicBezTo>
                <a:cubicBezTo>
                  <a:pt x="76" y="28"/>
                  <a:pt x="78" y="27"/>
                  <a:pt x="81" y="25"/>
                </a:cubicBezTo>
                <a:cubicBezTo>
                  <a:pt x="83" y="24"/>
                  <a:pt x="97" y="20"/>
                  <a:pt x="100" y="20"/>
                </a:cubicBezTo>
                <a:cubicBezTo>
                  <a:pt x="105" y="20"/>
                  <a:pt x="105" y="20"/>
                  <a:pt x="105" y="20"/>
                </a:cubicBezTo>
                <a:cubicBezTo>
                  <a:pt x="109" y="20"/>
                  <a:pt x="120" y="23"/>
                  <a:pt x="123" y="24"/>
                </a:cubicBezTo>
                <a:cubicBezTo>
                  <a:pt x="126" y="26"/>
                  <a:pt x="129" y="27"/>
                  <a:pt x="132" y="29"/>
                </a:cubicBezTo>
                <a:cubicBezTo>
                  <a:pt x="133" y="30"/>
                  <a:pt x="136" y="33"/>
                  <a:pt x="138" y="34"/>
                </a:cubicBezTo>
                <a:cubicBezTo>
                  <a:pt x="144" y="39"/>
                  <a:pt x="153" y="54"/>
                  <a:pt x="153" y="66"/>
                </a:cubicBezTo>
                <a:cubicBezTo>
                  <a:pt x="153" y="77"/>
                  <a:pt x="153" y="77"/>
                  <a:pt x="153" y="77"/>
                </a:cubicBezTo>
                <a:cubicBezTo>
                  <a:pt x="153" y="88"/>
                  <a:pt x="144" y="102"/>
                  <a:pt x="138" y="108"/>
                </a:cubicBezTo>
                <a:cubicBezTo>
                  <a:pt x="132" y="114"/>
                  <a:pt x="118" y="122"/>
                  <a:pt x="105" y="122"/>
                </a:cubicBezTo>
                <a:cubicBezTo>
                  <a:pt x="100" y="122"/>
                  <a:pt x="100" y="122"/>
                  <a:pt x="100" y="122"/>
                </a:cubicBezTo>
                <a:cubicBezTo>
                  <a:pt x="88" y="122"/>
                  <a:pt x="73" y="114"/>
                  <a:pt x="67" y="107"/>
                </a:cubicBezTo>
                <a:cubicBezTo>
                  <a:pt x="60" y="100"/>
                  <a:pt x="53" y="87"/>
                  <a:pt x="53" y="73"/>
                </a:cubicBezTo>
                <a:cubicBezTo>
                  <a:pt x="53" y="69"/>
                  <a:pt x="53" y="69"/>
                  <a:pt x="53" y="69"/>
                </a:cubicBezTo>
                <a:cubicBezTo>
                  <a:pt x="53" y="65"/>
                  <a:pt x="53" y="63"/>
                  <a:pt x="54" y="59"/>
                </a:cubicBezTo>
                <a:cubicBezTo>
                  <a:pt x="55" y="54"/>
                  <a:pt x="56" y="55"/>
                  <a:pt x="57" y="51"/>
                </a:cubicBezTo>
                <a:cubicBezTo>
                  <a:pt x="61" y="52"/>
                  <a:pt x="69" y="56"/>
                  <a:pt x="71" y="59"/>
                </a:cubicBezTo>
                <a:cubicBezTo>
                  <a:pt x="70" y="63"/>
                  <a:pt x="69" y="72"/>
                  <a:pt x="70" y="75"/>
                </a:cubicBezTo>
                <a:cubicBezTo>
                  <a:pt x="72" y="86"/>
                  <a:pt x="70" y="82"/>
                  <a:pt x="75" y="90"/>
                </a:cubicBezTo>
                <a:cubicBezTo>
                  <a:pt x="79" y="96"/>
                  <a:pt x="90" y="106"/>
                  <a:pt x="98" y="106"/>
                </a:cubicBezTo>
                <a:cubicBezTo>
                  <a:pt x="107" y="106"/>
                  <a:pt x="107" y="106"/>
                  <a:pt x="107" y="106"/>
                </a:cubicBezTo>
                <a:cubicBezTo>
                  <a:pt x="114" y="106"/>
                  <a:pt x="124" y="99"/>
                  <a:pt x="127" y="95"/>
                </a:cubicBezTo>
                <a:cubicBezTo>
                  <a:pt x="132" y="90"/>
                  <a:pt x="137" y="81"/>
                  <a:pt x="137" y="72"/>
                </a:cubicBezTo>
                <a:cubicBezTo>
                  <a:pt x="137" y="62"/>
                  <a:pt x="134" y="56"/>
                  <a:pt x="129" y="50"/>
                </a:cubicBezTo>
                <a:cubicBezTo>
                  <a:pt x="127" y="46"/>
                  <a:pt x="115" y="38"/>
                  <a:pt x="111" y="38"/>
                </a:cubicBezTo>
                <a:cubicBezTo>
                  <a:pt x="110" y="38"/>
                  <a:pt x="110" y="38"/>
                  <a:pt x="110" y="38"/>
                </a:cubicBezTo>
                <a:cubicBezTo>
                  <a:pt x="101" y="38"/>
                  <a:pt x="84" y="38"/>
                  <a:pt x="82" y="47"/>
                </a:cubicBezTo>
                <a:cubicBezTo>
                  <a:pt x="85" y="47"/>
                  <a:pt x="88" y="51"/>
                  <a:pt x="91" y="53"/>
                </a:cubicBezTo>
                <a:cubicBezTo>
                  <a:pt x="97" y="57"/>
                  <a:pt x="95" y="54"/>
                  <a:pt x="103" y="54"/>
                </a:cubicBezTo>
                <a:cubicBezTo>
                  <a:pt x="105" y="54"/>
                  <a:pt x="105" y="54"/>
                  <a:pt x="105" y="54"/>
                </a:cubicBezTo>
                <a:cubicBezTo>
                  <a:pt x="113" y="54"/>
                  <a:pt x="121" y="64"/>
                  <a:pt x="120" y="72"/>
                </a:cubicBezTo>
                <a:cubicBezTo>
                  <a:pt x="118" y="81"/>
                  <a:pt x="113" y="88"/>
                  <a:pt x="103" y="88"/>
                </a:cubicBezTo>
                <a:cubicBezTo>
                  <a:pt x="94" y="88"/>
                  <a:pt x="86" y="81"/>
                  <a:pt x="86" y="70"/>
                </a:cubicBezTo>
                <a:cubicBezTo>
                  <a:pt x="86" y="67"/>
                  <a:pt x="86" y="67"/>
                  <a:pt x="86" y="67"/>
                </a:cubicBezTo>
                <a:cubicBezTo>
                  <a:pt x="92" y="67"/>
                  <a:pt x="98" y="74"/>
                  <a:pt x="104" y="74"/>
                </a:cubicBezTo>
                <a:cubicBezTo>
                  <a:pt x="104" y="74"/>
                  <a:pt x="104" y="74"/>
                  <a:pt x="104" y="74"/>
                </a:cubicBezTo>
                <a:cubicBezTo>
                  <a:pt x="106" y="74"/>
                  <a:pt x="107" y="73"/>
                  <a:pt x="107" y="72"/>
                </a:cubicBezTo>
                <a:cubicBezTo>
                  <a:pt x="107" y="66"/>
                  <a:pt x="95" y="61"/>
                  <a:pt x="91" y="58"/>
                </a:cubicBezTo>
                <a:cubicBezTo>
                  <a:pt x="85" y="55"/>
                  <a:pt x="79" y="51"/>
                  <a:pt x="74" y="47"/>
                </a:cubicBezTo>
                <a:cubicBezTo>
                  <a:pt x="70" y="45"/>
                  <a:pt x="59" y="38"/>
                  <a:pt x="56" y="36"/>
                </a:cubicBezTo>
                <a:cubicBezTo>
                  <a:pt x="48" y="29"/>
                  <a:pt x="44" y="33"/>
                  <a:pt x="44" y="19"/>
                </a:cubicBezTo>
                <a:cubicBezTo>
                  <a:pt x="42" y="16"/>
                  <a:pt x="23" y="0"/>
                  <a:pt x="20" y="0"/>
                </a:cubicBezTo>
                <a:cubicBezTo>
                  <a:pt x="20" y="3"/>
                  <a:pt x="20" y="3"/>
                  <a:pt x="20" y="3"/>
                </a:cubicBezTo>
                <a:close/>
                <a:moveTo>
                  <a:pt x="137" y="141"/>
                </a:moveTo>
                <a:cubicBezTo>
                  <a:pt x="137" y="142"/>
                  <a:pt x="153" y="164"/>
                  <a:pt x="154" y="169"/>
                </a:cubicBezTo>
                <a:cubicBezTo>
                  <a:pt x="157" y="169"/>
                  <a:pt x="157" y="170"/>
                  <a:pt x="159" y="170"/>
                </a:cubicBezTo>
                <a:cubicBezTo>
                  <a:pt x="164" y="170"/>
                  <a:pt x="167" y="167"/>
                  <a:pt x="167" y="163"/>
                </a:cubicBezTo>
                <a:cubicBezTo>
                  <a:pt x="167" y="160"/>
                  <a:pt x="150" y="132"/>
                  <a:pt x="149" y="132"/>
                </a:cubicBezTo>
                <a:cubicBezTo>
                  <a:pt x="148" y="132"/>
                  <a:pt x="148" y="132"/>
                  <a:pt x="148" y="132"/>
                </a:cubicBezTo>
                <a:cubicBezTo>
                  <a:pt x="147" y="132"/>
                  <a:pt x="137" y="139"/>
                  <a:pt x="137" y="141"/>
                </a:cubicBezTo>
                <a:close/>
                <a:moveTo>
                  <a:pt x="39" y="162"/>
                </a:moveTo>
                <a:cubicBezTo>
                  <a:pt x="39" y="165"/>
                  <a:pt x="39" y="165"/>
                  <a:pt x="39" y="165"/>
                </a:cubicBezTo>
                <a:cubicBezTo>
                  <a:pt x="39" y="167"/>
                  <a:pt x="44" y="170"/>
                  <a:pt x="47" y="170"/>
                </a:cubicBezTo>
                <a:cubicBezTo>
                  <a:pt x="52" y="170"/>
                  <a:pt x="56" y="162"/>
                  <a:pt x="59" y="157"/>
                </a:cubicBezTo>
                <a:cubicBezTo>
                  <a:pt x="61" y="155"/>
                  <a:pt x="69" y="142"/>
                  <a:pt x="69" y="141"/>
                </a:cubicBezTo>
                <a:cubicBezTo>
                  <a:pt x="69" y="139"/>
                  <a:pt x="69" y="139"/>
                  <a:pt x="69" y="139"/>
                </a:cubicBezTo>
                <a:cubicBezTo>
                  <a:pt x="57" y="132"/>
                  <a:pt x="57" y="132"/>
                  <a:pt x="57" y="132"/>
                </a:cubicBezTo>
                <a:cubicBezTo>
                  <a:pt x="56" y="132"/>
                  <a:pt x="56" y="132"/>
                  <a:pt x="56" y="132"/>
                </a:cubicBezTo>
                <a:cubicBezTo>
                  <a:pt x="55" y="137"/>
                  <a:pt x="39" y="159"/>
                  <a:pt x="39" y="162"/>
                </a:cubicBezTo>
                <a:close/>
                <a:moveTo>
                  <a:pt x="103" y="170"/>
                </a:moveTo>
                <a:cubicBezTo>
                  <a:pt x="104" y="170"/>
                  <a:pt x="104" y="170"/>
                  <a:pt x="104" y="170"/>
                </a:cubicBezTo>
                <a:cubicBezTo>
                  <a:pt x="107" y="170"/>
                  <a:pt x="111" y="166"/>
                  <a:pt x="111" y="163"/>
                </a:cubicBezTo>
                <a:cubicBezTo>
                  <a:pt x="111" y="157"/>
                  <a:pt x="110" y="153"/>
                  <a:pt x="111" y="149"/>
                </a:cubicBezTo>
                <a:cubicBezTo>
                  <a:pt x="110" y="148"/>
                  <a:pt x="110" y="148"/>
                  <a:pt x="109" y="148"/>
                </a:cubicBezTo>
                <a:cubicBezTo>
                  <a:pt x="97" y="148"/>
                  <a:pt x="97" y="148"/>
                  <a:pt x="97" y="148"/>
                </a:cubicBezTo>
                <a:cubicBezTo>
                  <a:pt x="94" y="148"/>
                  <a:pt x="96" y="157"/>
                  <a:pt x="96" y="162"/>
                </a:cubicBezTo>
                <a:cubicBezTo>
                  <a:pt x="96" y="167"/>
                  <a:pt x="98" y="170"/>
                  <a:pt x="103" y="170"/>
                </a:cubicBezTo>
                <a:close/>
              </a:path>
            </a:pathLst>
          </a:custGeom>
          <a:solidFill>
            <a:srgbClr val="27A1AE"/>
          </a:solidFill>
          <a:ln>
            <a:noFill/>
          </a:ln>
          <a:extLst/>
        </p:spPr>
        <p:txBody>
          <a:bodyPr vert="horz" wrap="square" lIns="91440" tIns="45720" rIns="91440" bIns="45720" numCol="1" anchor="t" anchorCtr="0" compatLnSpc="1">
            <a:prstTxWarp prst="textNoShape">
              <a:avLst/>
            </a:prstTxWarp>
          </a:bodyPr>
          <a:lstStyle/>
          <a:p>
            <a:endParaRPr lang="ru-RU" dirty="0">
              <a:solidFill>
                <a:srgbClr val="444444"/>
              </a:solidFill>
            </a:endParaRPr>
          </a:p>
        </p:txBody>
      </p:sp>
      <p:sp>
        <p:nvSpPr>
          <p:cNvPr id="19" name="Прямоугольник: скругленные углы 3">
            <a:extLst>
              <a:ext uri="{FF2B5EF4-FFF2-40B4-BE49-F238E27FC236}">
                <a16:creationId xmlns="" xmlns:a16="http://schemas.microsoft.com/office/drawing/2014/main" id="{C3060BED-D266-4996-B2FC-CC621AD399D5}"/>
              </a:ext>
            </a:extLst>
          </p:cNvPr>
          <p:cNvSpPr/>
          <p:nvPr/>
        </p:nvSpPr>
        <p:spPr>
          <a:xfrm>
            <a:off x="360830" y="5687121"/>
            <a:ext cx="11464536" cy="668637"/>
          </a:xfrm>
          <a:prstGeom prst="roundRect">
            <a:avLst>
              <a:gd name="adj" fmla="val 15658"/>
            </a:avLst>
          </a:prstGeom>
          <a:solidFill>
            <a:schemeClr val="bg1"/>
          </a:solidFill>
          <a:ln w="190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b="1" dirty="0" smtClean="0">
                <a:solidFill>
                  <a:srgbClr val="27A1AE"/>
                </a:solidFill>
                <a:latin typeface="Segoe UI" panose="020B0502040204020203" pitchFamily="34" charset="0"/>
                <a:cs typeface="Segoe UI" panose="020B0502040204020203" pitchFamily="34" charset="0"/>
              </a:rPr>
              <a:t>Постановление Арбитражного суда Уральского округа от 27 июня 2017 г. №</a:t>
            </a:r>
            <a:r>
              <a:rPr lang="en-US" b="1" dirty="0" smtClean="0">
                <a:solidFill>
                  <a:srgbClr val="27A1AE"/>
                </a:solidFill>
                <a:latin typeface="Segoe UI" panose="020B0502040204020203" pitchFamily="34" charset="0"/>
                <a:cs typeface="Segoe UI" panose="020B0502040204020203" pitchFamily="34" charset="0"/>
              </a:rPr>
              <a:t> </a:t>
            </a:r>
            <a:r>
              <a:rPr lang="ru-RU" b="1" dirty="0">
                <a:solidFill>
                  <a:srgbClr val="27A1AE"/>
                </a:solidFill>
                <a:latin typeface="Segoe UI" panose="020B0502040204020203" pitchFamily="34" charset="0"/>
                <a:cs typeface="Segoe UI" panose="020B0502040204020203" pitchFamily="34" charset="0"/>
              </a:rPr>
              <a:t>Ф09-2947/17 по делу № </a:t>
            </a:r>
            <a:r>
              <a:rPr lang="ru-RU" b="1" dirty="0" smtClean="0">
                <a:solidFill>
                  <a:srgbClr val="27A1AE"/>
                </a:solidFill>
                <a:latin typeface="Segoe UI" panose="020B0502040204020203" pitchFamily="34" charset="0"/>
                <a:cs typeface="Segoe UI" panose="020B0502040204020203" pitchFamily="34" charset="0"/>
              </a:rPr>
              <a:t>А60-46488/2016.</a:t>
            </a:r>
            <a:endParaRPr lang="ru-RU" b="1" dirty="0">
              <a:solidFill>
                <a:srgbClr val="27A1AE"/>
              </a:solidFill>
              <a:latin typeface="Segoe UI" panose="020B0502040204020203" pitchFamily="34" charset="0"/>
              <a:cs typeface="Segoe UI" panose="020B0502040204020203" pitchFamily="34" charset="0"/>
            </a:endParaRPr>
          </a:p>
        </p:txBody>
      </p:sp>
    </p:spTree>
    <p:extLst>
      <p:ext uri="{BB962C8B-B14F-4D97-AF65-F5344CB8AC3E}">
        <p14:creationId xmlns:p14="http://schemas.microsoft.com/office/powerpoint/2010/main" val="242480327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505415" y="-22715"/>
            <a:ext cx="8964704" cy="694951"/>
          </a:xfrm>
        </p:spPr>
        <p:txBody>
          <a:bodyPr/>
          <a:lstStyle/>
          <a:p>
            <a:r>
              <a:rPr lang="ru-RU" dirty="0"/>
              <a:t> </a:t>
            </a:r>
            <a:r>
              <a:rPr lang="ru-RU" sz="1600" dirty="0" smtClean="0"/>
              <a:t>ИЗМЕНЕНИЕ УСЛОВИЯ О СРОКЕ ИСПОЛНЕНИЯ ОБЯЗАТЕЛЬСТВА. СУЩЕСТВЕННОЕ ИЗМЕНЕНИЕ ОБСТОЯТЕЛЬСТВ. НЕГАТИВНАЯ СУДЕБНАЯ ПРАКТИКА</a:t>
            </a:r>
            <a:endParaRPr lang="ru-RU" sz="1600" dirty="0"/>
          </a:p>
        </p:txBody>
      </p:sp>
      <p:sp>
        <p:nvSpPr>
          <p:cNvPr id="62" name="Объект 2"/>
          <p:cNvSpPr txBox="1">
            <a:spLocks/>
          </p:cNvSpPr>
          <p:nvPr/>
        </p:nvSpPr>
        <p:spPr>
          <a:xfrm>
            <a:off x="1204147" y="795634"/>
            <a:ext cx="10727657" cy="4891487"/>
          </a:xfrm>
          <a:prstGeom prst="rect">
            <a:avLst/>
          </a:prstGeom>
        </p:spPr>
        <p:txBody>
          <a:bodyPr vert="horz" lIns="0" tIns="0" rIns="0" bIns="0" rtlCol="0" anchor="t">
            <a:noAutofit/>
          </a:bodyPr>
          <a:lstStyle>
            <a:lvl1pPr marL="0" indent="0" algn="l" defTabSz="914400" rtl="0" eaLnBrk="1" latinLnBrk="0" hangingPunct="1">
              <a:lnSpc>
                <a:spcPct val="110000"/>
              </a:lnSpc>
              <a:spcBef>
                <a:spcPts val="1000"/>
              </a:spcBef>
              <a:buFont typeface="Arial" panose="020B0500000000000000" pitchFamily="34" charset="0"/>
              <a:buNone/>
              <a:defRPr sz="2000" kern="1200">
                <a:solidFill>
                  <a:schemeClr val="tx1"/>
                </a:solidFill>
                <a:latin typeface="Segoe UI" panose="020B0502040204020203" pitchFamily="34" charset="0"/>
                <a:ea typeface="+mn-ea"/>
                <a:cs typeface="+mn-cs"/>
              </a:defRPr>
            </a:lvl1pPr>
            <a:lvl2pPr marL="360363" indent="-358775" algn="l" defTabSz="914400" rtl="0" eaLnBrk="1" latinLnBrk="0" hangingPunct="1">
              <a:lnSpc>
                <a:spcPct val="110000"/>
              </a:lnSpc>
              <a:spcBef>
                <a:spcPts val="500"/>
              </a:spcBef>
              <a:buClr>
                <a:schemeClr val="accent1"/>
              </a:buClr>
              <a:buFont typeface="Arial" panose="020B0500000000000000" pitchFamily="34" charset="0"/>
              <a:buChar char="•"/>
              <a:defRPr sz="2000" kern="1200">
                <a:solidFill>
                  <a:schemeClr val="tx1"/>
                </a:solidFill>
                <a:latin typeface="Segoe UI" panose="020B0502040204020203" pitchFamily="34" charset="0"/>
                <a:ea typeface="+mn-ea"/>
                <a:cs typeface="+mn-cs"/>
              </a:defRPr>
            </a:lvl2pPr>
            <a:lvl3pPr marL="719138" indent="-360363" algn="l" defTabSz="914400" rtl="0" eaLnBrk="1" latinLnBrk="0" hangingPunct="1">
              <a:lnSpc>
                <a:spcPct val="110000"/>
              </a:lnSpc>
              <a:spcBef>
                <a:spcPts val="500"/>
              </a:spcBef>
              <a:buClr>
                <a:schemeClr val="accent1"/>
              </a:buClr>
              <a:buFont typeface="Segoe UI" panose="020B0502040204020203" pitchFamily="34" charset="0"/>
              <a:buChar char="−"/>
              <a:defRPr sz="2000" kern="1200">
                <a:solidFill>
                  <a:schemeClr val="tx1"/>
                </a:solidFill>
                <a:latin typeface="Segoe UI" panose="020B0502040204020203" pitchFamily="34" charset="0"/>
                <a:ea typeface="+mn-ea"/>
                <a:cs typeface="+mn-cs"/>
              </a:defRPr>
            </a:lvl3pPr>
            <a:lvl4pPr marL="1079500" indent="-358775" algn="l" defTabSz="914400" rtl="0" eaLnBrk="1" latinLnBrk="0" hangingPunct="1">
              <a:lnSpc>
                <a:spcPct val="110000"/>
              </a:lnSpc>
              <a:spcBef>
                <a:spcPts val="500"/>
              </a:spcBef>
              <a:buClr>
                <a:schemeClr val="accent1"/>
              </a:buClr>
              <a:buFont typeface="Segoe UI" panose="020B0502040204020203" pitchFamily="34" charset="0"/>
              <a:buChar char="−"/>
              <a:tabLst/>
              <a:defRPr sz="2000" kern="1200">
                <a:solidFill>
                  <a:schemeClr val="tx1"/>
                </a:solidFill>
                <a:latin typeface="Segoe UI" panose="020B0502040204020203" pitchFamily="34" charset="0"/>
                <a:ea typeface="+mn-ea"/>
                <a:cs typeface="+mn-cs"/>
              </a:defRPr>
            </a:lvl4pPr>
            <a:lvl5pPr marL="1438275" indent="-360363" algn="l" defTabSz="914400" rtl="0" eaLnBrk="1" latinLnBrk="0" hangingPunct="1">
              <a:lnSpc>
                <a:spcPct val="110000"/>
              </a:lnSpc>
              <a:spcBef>
                <a:spcPts val="500"/>
              </a:spcBef>
              <a:buClr>
                <a:schemeClr val="accent1"/>
              </a:buClr>
              <a:buFont typeface="Segoe UI" panose="020B0502040204020203" pitchFamily="34" charset="0"/>
              <a:buChar char="−"/>
              <a:defRPr sz="2000" kern="1200">
                <a:solidFill>
                  <a:schemeClr val="tx1"/>
                </a:solidFill>
                <a:latin typeface="Segoe UI" panose="020B0502040204020203" pitchFamily="34" charset="0"/>
                <a:ea typeface="+mn-ea"/>
                <a:cs typeface="+mn-cs"/>
              </a:defRPr>
            </a:lvl5pPr>
            <a:lvl6pPr marL="2514600" indent="-228600" algn="l" defTabSz="914400" rtl="0" eaLnBrk="1" latinLnBrk="0" hangingPunct="1">
              <a:lnSpc>
                <a:spcPct val="90000"/>
              </a:lnSpc>
              <a:spcBef>
                <a:spcPts val="500"/>
              </a:spcBef>
              <a:buFont typeface="Arial" panose="020B0500000000000000"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500000000000000"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500000000000000"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500000000000000" pitchFamily="34" charset="0"/>
              <a:buChar char="•"/>
              <a:defRPr sz="1800" kern="1200">
                <a:solidFill>
                  <a:schemeClr val="tx1"/>
                </a:solidFill>
                <a:latin typeface="+mn-lt"/>
                <a:ea typeface="+mn-ea"/>
                <a:cs typeface="+mn-cs"/>
              </a:defRPr>
            </a:lvl9pPr>
          </a:lstStyle>
          <a:p>
            <a:pPr algn="just">
              <a:buClr>
                <a:srgbClr val="E4465A"/>
              </a:buClr>
            </a:pPr>
            <a:r>
              <a:rPr lang="ru-RU" sz="1600" dirty="0" smtClean="0">
                <a:solidFill>
                  <a:srgbClr val="444444"/>
                </a:solidFill>
              </a:rPr>
              <a:t>Контракт на строительно-монтажные работы заключен </a:t>
            </a:r>
            <a:r>
              <a:rPr lang="ru-RU" sz="1600" dirty="0" smtClean="0">
                <a:solidFill>
                  <a:srgbClr val="E4465A"/>
                </a:solidFill>
              </a:rPr>
              <a:t>25.11.2016.</a:t>
            </a:r>
          </a:p>
          <a:p>
            <a:pPr algn="just">
              <a:buClr>
                <a:srgbClr val="E4465A"/>
              </a:buClr>
            </a:pPr>
            <a:r>
              <a:rPr lang="ru-RU" sz="1600" dirty="0" smtClean="0"/>
              <a:t>Дата выполнения работ – начало работ – </a:t>
            </a:r>
            <a:r>
              <a:rPr lang="ru-RU" sz="1600" dirty="0" smtClean="0">
                <a:solidFill>
                  <a:srgbClr val="E4465A"/>
                </a:solidFill>
              </a:rPr>
              <a:t>дата заключения контракта</a:t>
            </a:r>
            <a:r>
              <a:rPr lang="ru-RU" sz="1600" dirty="0" smtClean="0"/>
              <a:t>, окончание – </a:t>
            </a:r>
            <a:r>
              <a:rPr lang="ru-RU" sz="1600" dirty="0" smtClean="0">
                <a:solidFill>
                  <a:srgbClr val="E4465A"/>
                </a:solidFill>
              </a:rPr>
              <a:t>истечение 4 месяцев с даты заключения контракта.</a:t>
            </a:r>
          </a:p>
          <a:p>
            <a:pPr algn="just">
              <a:buClr>
                <a:srgbClr val="E4465A"/>
              </a:buClr>
            </a:pPr>
            <a:r>
              <a:rPr lang="ru-RU" sz="1600" dirty="0"/>
              <a:t>Дополнительным соглашением от </a:t>
            </a:r>
            <a:r>
              <a:rPr lang="ru-RU" sz="1600" dirty="0">
                <a:solidFill>
                  <a:srgbClr val="E4465A"/>
                </a:solidFill>
              </a:rPr>
              <a:t>30.06.2017 </a:t>
            </a:r>
            <a:r>
              <a:rPr lang="ru-RU" sz="1600" dirty="0" smtClean="0"/>
              <a:t>стороны </a:t>
            </a:r>
            <a:r>
              <a:rPr lang="ru-RU" sz="1600" dirty="0"/>
              <a:t>продлили срок действия контракта до</a:t>
            </a:r>
            <a:r>
              <a:rPr lang="ru-RU" sz="1600" dirty="0">
                <a:solidFill>
                  <a:srgbClr val="E4465A"/>
                </a:solidFill>
              </a:rPr>
              <a:t> </a:t>
            </a:r>
            <a:r>
              <a:rPr lang="ru-RU" sz="1600" dirty="0" smtClean="0">
                <a:solidFill>
                  <a:srgbClr val="E4465A"/>
                </a:solidFill>
              </a:rPr>
              <a:t>15.08.2017.</a:t>
            </a:r>
          </a:p>
          <a:p>
            <a:pPr algn="just">
              <a:buClr>
                <a:srgbClr val="E4465A"/>
              </a:buClr>
            </a:pPr>
            <a:r>
              <a:rPr lang="ru-RU" sz="1600" dirty="0" smtClean="0"/>
              <a:t>Подрядчик, сославшись на отсутствие </a:t>
            </a:r>
            <a:r>
              <a:rPr lang="ru-RU" sz="1600" dirty="0"/>
              <a:t>согласования проекта прохождения трассы трубопровода с </a:t>
            </a:r>
            <a:r>
              <a:rPr lang="ru-RU" sz="1600" dirty="0" smtClean="0"/>
              <a:t>«Ростелеком» </a:t>
            </a:r>
            <a:r>
              <a:rPr lang="ru-RU" sz="1600" dirty="0"/>
              <a:t>и </a:t>
            </a:r>
            <a:r>
              <a:rPr lang="ru-RU" sz="1600" dirty="0" smtClean="0"/>
              <a:t>«Росавтодор», в </a:t>
            </a:r>
            <a:r>
              <a:rPr lang="ru-RU" sz="1600" dirty="0"/>
              <a:t>письме от </a:t>
            </a:r>
            <a:r>
              <a:rPr lang="ru-RU" sz="1600" dirty="0">
                <a:solidFill>
                  <a:srgbClr val="E4465A"/>
                </a:solidFill>
              </a:rPr>
              <a:t>01.02.2017</a:t>
            </a:r>
            <a:r>
              <a:rPr lang="ru-RU" sz="1600" dirty="0"/>
              <a:t> </a:t>
            </a:r>
            <a:r>
              <a:rPr lang="ru-RU" sz="1600" dirty="0" smtClean="0"/>
              <a:t>обратился </a:t>
            </a:r>
            <a:r>
              <a:rPr lang="ru-RU" sz="1600" dirty="0"/>
              <a:t>к заказчику с просьбой продлить сроки выполнения </a:t>
            </a:r>
            <a:r>
              <a:rPr lang="ru-RU" sz="1600" dirty="0" smtClean="0"/>
              <a:t>работ </a:t>
            </a:r>
            <a:r>
              <a:rPr lang="ru-RU" sz="1600" dirty="0" smtClean="0">
                <a:solidFill>
                  <a:srgbClr val="E4465A"/>
                </a:solidFill>
              </a:rPr>
              <a:t>до 1 </a:t>
            </a:r>
            <a:r>
              <a:rPr lang="ru-RU" sz="1600" dirty="0">
                <a:solidFill>
                  <a:srgbClr val="E4465A"/>
                </a:solidFill>
              </a:rPr>
              <a:t>июня 2017 </a:t>
            </a:r>
            <a:r>
              <a:rPr lang="ru-RU" sz="1600" dirty="0" smtClean="0">
                <a:solidFill>
                  <a:srgbClr val="E4465A"/>
                </a:solidFill>
              </a:rPr>
              <a:t>г. </a:t>
            </a:r>
            <a:r>
              <a:rPr lang="ru-RU" sz="1600" dirty="0" smtClean="0"/>
              <a:t>Заказчик предложение отклонил со ссылкой на ст. 95 Закона № 44-ФЗ.</a:t>
            </a:r>
          </a:p>
          <a:p>
            <a:pPr algn="just">
              <a:buClr>
                <a:srgbClr val="E4465A"/>
              </a:buClr>
            </a:pPr>
            <a:r>
              <a:rPr lang="ru-RU" sz="1600" dirty="0"/>
              <a:t>Согласно </a:t>
            </a:r>
            <a:r>
              <a:rPr lang="ru-RU" sz="1600" dirty="0" smtClean="0"/>
              <a:t>п. </a:t>
            </a:r>
            <a:r>
              <a:rPr lang="ru-RU" sz="1600" dirty="0"/>
              <a:t>1 </a:t>
            </a:r>
            <a:r>
              <a:rPr lang="ru-RU" sz="1600" dirty="0" smtClean="0"/>
              <a:t>ст. </a:t>
            </a:r>
            <a:r>
              <a:rPr lang="ru-RU" sz="1600" dirty="0"/>
              <a:t>451 </a:t>
            </a:r>
            <a:r>
              <a:rPr lang="ru-RU" sz="1600" dirty="0" smtClean="0"/>
              <a:t>ГК РФ изменение </a:t>
            </a:r>
            <a:r>
              <a:rPr lang="ru-RU" sz="1600" dirty="0"/>
              <a:t>обстоятельств признается существенным, когда они изменились настолько, что, если бы стороны могли это разумно предвидеть, договор вообще не был бы ими заключен или был бы заключен на значительно отличающихся условиях.</a:t>
            </a:r>
          </a:p>
          <a:p>
            <a:pPr algn="just">
              <a:buClr>
                <a:srgbClr val="E4465A"/>
              </a:buClr>
            </a:pPr>
            <a:r>
              <a:rPr lang="ru-RU" sz="1600" dirty="0"/>
              <a:t>В качестве существенного изменения </a:t>
            </a:r>
            <a:r>
              <a:rPr lang="ru-RU" sz="1600" dirty="0" smtClean="0"/>
              <a:t>обстоятельств подрядчик  указал на </a:t>
            </a:r>
            <a:r>
              <a:rPr lang="ru-RU" sz="1600" b="1" dirty="0" smtClean="0">
                <a:solidFill>
                  <a:srgbClr val="E4465A"/>
                </a:solidFill>
              </a:rPr>
              <a:t>выявленное в </a:t>
            </a:r>
            <a:r>
              <a:rPr lang="ru-RU" sz="1600" b="1" dirty="0">
                <a:solidFill>
                  <a:srgbClr val="E4465A"/>
                </a:solidFill>
              </a:rPr>
              <a:t>процессе выполнения работ несоответствие </a:t>
            </a:r>
            <a:r>
              <a:rPr lang="ru-RU" sz="1600" b="1" dirty="0" smtClean="0">
                <a:solidFill>
                  <a:srgbClr val="E4465A"/>
                </a:solidFill>
              </a:rPr>
              <a:t>ПСД, </a:t>
            </a:r>
            <a:r>
              <a:rPr lang="ru-RU" sz="1600" b="1" dirty="0">
                <a:solidFill>
                  <a:srgbClr val="E4465A"/>
                </a:solidFill>
              </a:rPr>
              <a:t>требовавшее проведение корректировки</a:t>
            </a:r>
            <a:r>
              <a:rPr lang="ru-RU" sz="1600" dirty="0"/>
              <a:t>. В связи с чем, выполнение работ </a:t>
            </a:r>
            <a:r>
              <a:rPr lang="ru-RU" sz="1600" dirty="0" smtClean="0"/>
              <a:t>не </a:t>
            </a:r>
            <a:r>
              <a:rPr lang="ru-RU" sz="1600" dirty="0"/>
              <a:t>могло быть произведено к согласованному в контракте </a:t>
            </a:r>
            <a:r>
              <a:rPr lang="ru-RU" sz="1600" dirty="0" smtClean="0"/>
              <a:t>сроку.</a:t>
            </a:r>
          </a:p>
          <a:p>
            <a:pPr algn="just">
              <a:buClr>
                <a:srgbClr val="E4465A"/>
              </a:buClr>
            </a:pPr>
            <a:r>
              <a:rPr lang="ru-RU" sz="1600" dirty="0" smtClean="0"/>
              <a:t>Указанные компанией </a:t>
            </a:r>
            <a:r>
              <a:rPr lang="ru-RU" sz="1600" dirty="0"/>
              <a:t>основания для внесения изменений в контракт в части увеличения срока выполнения работ </a:t>
            </a:r>
            <a:r>
              <a:rPr lang="ru-RU" sz="1600" b="1" dirty="0">
                <a:solidFill>
                  <a:srgbClr val="E4465A"/>
                </a:solidFill>
              </a:rPr>
              <a:t>не отвечают установленным </a:t>
            </a:r>
            <a:r>
              <a:rPr lang="ru-RU" sz="1600" b="1" dirty="0" smtClean="0">
                <a:solidFill>
                  <a:srgbClr val="E4465A"/>
                </a:solidFill>
              </a:rPr>
              <a:t>ст. 451 ГК РФ признакам </a:t>
            </a:r>
            <a:r>
              <a:rPr lang="ru-RU" sz="1600" b="1" dirty="0">
                <a:solidFill>
                  <a:srgbClr val="E4465A"/>
                </a:solidFill>
              </a:rPr>
              <a:t>существенного изменения обстоятельств.</a:t>
            </a:r>
          </a:p>
        </p:txBody>
      </p:sp>
      <p:grpSp>
        <p:nvGrpSpPr>
          <p:cNvPr id="9" name="Группа 8">
            <a:extLst>
              <a:ext uri="{FF2B5EF4-FFF2-40B4-BE49-F238E27FC236}">
                <a16:creationId xmlns:a16="http://schemas.microsoft.com/office/drawing/2014/main" xmlns="" id="{5B48DDA3-4439-46C7-884A-F88542C92C49}"/>
              </a:ext>
            </a:extLst>
          </p:cNvPr>
          <p:cNvGrpSpPr/>
          <p:nvPr/>
        </p:nvGrpSpPr>
        <p:grpSpPr>
          <a:xfrm>
            <a:off x="273433" y="4737124"/>
            <a:ext cx="764227" cy="764227"/>
            <a:chOff x="360363" y="6009033"/>
            <a:chExt cx="616539" cy="616539"/>
          </a:xfrm>
        </p:grpSpPr>
        <p:sp>
          <p:nvSpPr>
            <p:cNvPr id="10" name="Овал 9">
              <a:extLst>
                <a:ext uri="{FF2B5EF4-FFF2-40B4-BE49-F238E27FC236}">
                  <a16:creationId xmlns:a16="http://schemas.microsoft.com/office/drawing/2014/main" xmlns="" id="{ADBD142F-A9CF-47BB-875C-47985C9CED1C}"/>
                </a:ext>
              </a:extLst>
            </p:cNvPr>
            <p:cNvSpPr/>
            <p:nvPr/>
          </p:nvSpPr>
          <p:spPr>
            <a:xfrm>
              <a:off x="360363" y="6009033"/>
              <a:ext cx="616539" cy="616539"/>
            </a:xfrm>
            <a:prstGeom prst="ellipse">
              <a:avLst/>
            </a:prstGeom>
            <a:solidFill>
              <a:schemeClr val="bg1"/>
            </a:solidFill>
            <a:ln w="38100">
              <a:solidFill>
                <a:schemeClr val="bg1">
                  <a:lumMod val="7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2200" b="1" dirty="0">
                <a:solidFill>
                  <a:prstClr val="white"/>
                </a:solidFill>
                <a:latin typeface="Myriad Pro Black SemiExt" panose="020B0805030403020204" pitchFamily="34" charset="0"/>
              </a:endParaRPr>
            </a:p>
          </p:txBody>
        </p:sp>
        <p:sp>
          <p:nvSpPr>
            <p:cNvPr id="11" name="Овал 10">
              <a:extLst>
                <a:ext uri="{FF2B5EF4-FFF2-40B4-BE49-F238E27FC236}">
                  <a16:creationId xmlns:a16="http://schemas.microsoft.com/office/drawing/2014/main" xmlns="" id="{BC950CA4-871D-40EA-8F60-358ED4AF4E1E}"/>
                </a:ext>
              </a:extLst>
            </p:cNvPr>
            <p:cNvSpPr/>
            <p:nvPr/>
          </p:nvSpPr>
          <p:spPr>
            <a:xfrm>
              <a:off x="380736" y="6032231"/>
              <a:ext cx="570143" cy="570142"/>
            </a:xfrm>
            <a:prstGeom prst="ellipse">
              <a:avLst/>
            </a:prstGeom>
            <a:solidFill>
              <a:schemeClr val="bg1"/>
            </a:solidFill>
            <a:ln w="38100">
              <a:solidFill>
                <a:srgbClr val="27A1AE"/>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2200" b="1" dirty="0">
                <a:solidFill>
                  <a:prstClr val="white"/>
                </a:solidFill>
                <a:latin typeface="Myriad Pro Black SemiExt" panose="020B0805030403020204" pitchFamily="34" charset="0"/>
              </a:endParaRPr>
            </a:p>
          </p:txBody>
        </p:sp>
        <p:grpSp>
          <p:nvGrpSpPr>
            <p:cNvPr id="12" name="Группа 11">
              <a:extLst>
                <a:ext uri="{FF2B5EF4-FFF2-40B4-BE49-F238E27FC236}">
                  <a16:creationId xmlns:a16="http://schemas.microsoft.com/office/drawing/2014/main" xmlns="" id="{49A35B05-9309-48A2-A5E1-2738FD00540A}"/>
                </a:ext>
              </a:extLst>
            </p:cNvPr>
            <p:cNvGrpSpPr/>
            <p:nvPr/>
          </p:nvGrpSpPr>
          <p:grpSpPr>
            <a:xfrm>
              <a:off x="439517" y="6060936"/>
              <a:ext cx="452579" cy="452580"/>
              <a:chOff x="7112000" y="1417638"/>
              <a:chExt cx="552450" cy="552451"/>
            </a:xfrm>
            <a:solidFill>
              <a:schemeClr val="accent1"/>
            </a:solidFill>
          </p:grpSpPr>
          <p:sp>
            <p:nvSpPr>
              <p:cNvPr id="13" name="Freeform 5">
                <a:extLst>
                  <a:ext uri="{FF2B5EF4-FFF2-40B4-BE49-F238E27FC236}">
                    <a16:creationId xmlns:a16="http://schemas.microsoft.com/office/drawing/2014/main" xmlns="" id="{4AA092EF-8511-4D54-B2B2-E7CF80781669}"/>
                  </a:ext>
                </a:extLst>
              </p:cNvPr>
              <p:cNvSpPr>
                <a:spLocks/>
              </p:cNvSpPr>
              <p:nvPr/>
            </p:nvSpPr>
            <p:spPr bwMode="auto">
              <a:xfrm>
                <a:off x="7248525" y="1898651"/>
                <a:ext cx="276225" cy="71438"/>
              </a:xfrm>
              <a:custGeom>
                <a:avLst/>
                <a:gdLst>
                  <a:gd name="T0" fmla="*/ 144 w 174"/>
                  <a:gd name="T1" fmla="*/ 0 h 45"/>
                  <a:gd name="T2" fmla="*/ 29 w 174"/>
                  <a:gd name="T3" fmla="*/ 0 h 45"/>
                  <a:gd name="T4" fmla="*/ 29 w 174"/>
                  <a:gd name="T5" fmla="*/ 14 h 45"/>
                  <a:gd name="T6" fmla="*/ 0 w 174"/>
                  <a:gd name="T7" fmla="*/ 14 h 45"/>
                  <a:gd name="T8" fmla="*/ 0 w 174"/>
                  <a:gd name="T9" fmla="*/ 45 h 45"/>
                  <a:gd name="T10" fmla="*/ 174 w 174"/>
                  <a:gd name="T11" fmla="*/ 45 h 45"/>
                  <a:gd name="T12" fmla="*/ 174 w 174"/>
                  <a:gd name="T13" fmla="*/ 14 h 45"/>
                  <a:gd name="T14" fmla="*/ 144 w 174"/>
                  <a:gd name="T15" fmla="*/ 14 h 45"/>
                  <a:gd name="T16" fmla="*/ 144 w 174"/>
                  <a:gd name="T17" fmla="*/ 0 h 45"/>
                  <a:gd name="T18" fmla="*/ 144 w 174"/>
                  <a:gd name="T19" fmla="*/ 0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74" h="45">
                    <a:moveTo>
                      <a:pt x="144" y="0"/>
                    </a:moveTo>
                    <a:lnTo>
                      <a:pt x="29" y="0"/>
                    </a:lnTo>
                    <a:lnTo>
                      <a:pt x="29" y="14"/>
                    </a:lnTo>
                    <a:lnTo>
                      <a:pt x="0" y="14"/>
                    </a:lnTo>
                    <a:lnTo>
                      <a:pt x="0" y="45"/>
                    </a:lnTo>
                    <a:lnTo>
                      <a:pt x="174" y="45"/>
                    </a:lnTo>
                    <a:lnTo>
                      <a:pt x="174" y="14"/>
                    </a:lnTo>
                    <a:lnTo>
                      <a:pt x="144" y="14"/>
                    </a:lnTo>
                    <a:lnTo>
                      <a:pt x="144" y="0"/>
                    </a:lnTo>
                    <a:lnTo>
                      <a:pt x="144" y="0"/>
                    </a:lnTo>
                    <a:close/>
                  </a:path>
                </a:pathLst>
              </a:custGeom>
              <a:solidFill>
                <a:srgbClr val="27A1A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dirty="0">
                  <a:solidFill>
                    <a:srgbClr val="444444"/>
                  </a:solidFill>
                </a:endParaRPr>
              </a:p>
            </p:txBody>
          </p:sp>
          <p:sp>
            <p:nvSpPr>
              <p:cNvPr id="14" name="Freeform 6">
                <a:extLst>
                  <a:ext uri="{FF2B5EF4-FFF2-40B4-BE49-F238E27FC236}">
                    <a16:creationId xmlns:a16="http://schemas.microsoft.com/office/drawing/2014/main" xmlns="" id="{15D3A18D-6B69-44F6-A532-98B1A2E6AC3B}"/>
                  </a:ext>
                </a:extLst>
              </p:cNvPr>
              <p:cNvSpPr>
                <a:spLocks/>
              </p:cNvSpPr>
              <p:nvPr/>
            </p:nvSpPr>
            <p:spPr bwMode="auto">
              <a:xfrm>
                <a:off x="7204075" y="1417638"/>
                <a:ext cx="366713" cy="457200"/>
              </a:xfrm>
              <a:custGeom>
                <a:avLst/>
                <a:gdLst>
                  <a:gd name="T0" fmla="*/ 100 w 231"/>
                  <a:gd name="T1" fmla="*/ 288 h 288"/>
                  <a:gd name="T2" fmla="*/ 129 w 231"/>
                  <a:gd name="T3" fmla="*/ 288 h 288"/>
                  <a:gd name="T4" fmla="*/ 129 w 231"/>
                  <a:gd name="T5" fmla="*/ 86 h 288"/>
                  <a:gd name="T6" fmla="*/ 231 w 231"/>
                  <a:gd name="T7" fmla="*/ 86 h 288"/>
                  <a:gd name="T8" fmla="*/ 129 w 231"/>
                  <a:gd name="T9" fmla="*/ 61 h 288"/>
                  <a:gd name="T10" fmla="*/ 129 w 231"/>
                  <a:gd name="T11" fmla="*/ 43 h 288"/>
                  <a:gd name="T12" fmla="*/ 114 w 231"/>
                  <a:gd name="T13" fmla="*/ 0 h 288"/>
                  <a:gd name="T14" fmla="*/ 100 w 231"/>
                  <a:gd name="T15" fmla="*/ 43 h 288"/>
                  <a:gd name="T16" fmla="*/ 100 w 231"/>
                  <a:gd name="T17" fmla="*/ 61 h 288"/>
                  <a:gd name="T18" fmla="*/ 0 w 231"/>
                  <a:gd name="T19" fmla="*/ 86 h 288"/>
                  <a:gd name="T20" fmla="*/ 100 w 231"/>
                  <a:gd name="T21" fmla="*/ 86 h 288"/>
                  <a:gd name="T22" fmla="*/ 100 w 231"/>
                  <a:gd name="T23" fmla="*/ 288 h 288"/>
                  <a:gd name="T24" fmla="*/ 100 w 231"/>
                  <a:gd name="T25" fmla="*/ 288 h 2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31" h="288">
                    <a:moveTo>
                      <a:pt x="100" y="288"/>
                    </a:moveTo>
                    <a:lnTo>
                      <a:pt x="129" y="288"/>
                    </a:lnTo>
                    <a:lnTo>
                      <a:pt x="129" y="86"/>
                    </a:lnTo>
                    <a:lnTo>
                      <a:pt x="231" y="86"/>
                    </a:lnTo>
                    <a:lnTo>
                      <a:pt x="129" y="61"/>
                    </a:lnTo>
                    <a:lnTo>
                      <a:pt x="129" y="43"/>
                    </a:lnTo>
                    <a:lnTo>
                      <a:pt x="114" y="0"/>
                    </a:lnTo>
                    <a:lnTo>
                      <a:pt x="100" y="43"/>
                    </a:lnTo>
                    <a:lnTo>
                      <a:pt x="100" y="61"/>
                    </a:lnTo>
                    <a:lnTo>
                      <a:pt x="0" y="86"/>
                    </a:lnTo>
                    <a:lnTo>
                      <a:pt x="100" y="86"/>
                    </a:lnTo>
                    <a:lnTo>
                      <a:pt x="100" y="288"/>
                    </a:lnTo>
                    <a:lnTo>
                      <a:pt x="100" y="288"/>
                    </a:lnTo>
                    <a:close/>
                  </a:path>
                </a:pathLst>
              </a:custGeom>
              <a:solidFill>
                <a:srgbClr val="27A1A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dirty="0">
                  <a:solidFill>
                    <a:srgbClr val="444444"/>
                  </a:solidFill>
                </a:endParaRPr>
              </a:p>
            </p:txBody>
          </p:sp>
          <p:sp>
            <p:nvSpPr>
              <p:cNvPr id="15" name="Freeform 7">
                <a:extLst>
                  <a:ext uri="{FF2B5EF4-FFF2-40B4-BE49-F238E27FC236}">
                    <a16:creationId xmlns:a16="http://schemas.microsoft.com/office/drawing/2014/main" xmlns="" id="{42E6E0F6-DD23-4CD6-94C0-50F43455570D}"/>
                  </a:ext>
                </a:extLst>
              </p:cNvPr>
              <p:cNvSpPr>
                <a:spLocks/>
              </p:cNvSpPr>
              <p:nvPr/>
            </p:nvSpPr>
            <p:spPr bwMode="auto">
              <a:xfrm>
                <a:off x="7480300" y="1809751"/>
                <a:ext cx="184150" cy="42863"/>
              </a:xfrm>
              <a:custGeom>
                <a:avLst/>
                <a:gdLst>
                  <a:gd name="T0" fmla="*/ 28 w 116"/>
                  <a:gd name="T1" fmla="*/ 27 h 27"/>
                  <a:gd name="T2" fmla="*/ 85 w 116"/>
                  <a:gd name="T3" fmla="*/ 27 h 27"/>
                  <a:gd name="T4" fmla="*/ 116 w 116"/>
                  <a:gd name="T5" fmla="*/ 0 h 27"/>
                  <a:gd name="T6" fmla="*/ 0 w 116"/>
                  <a:gd name="T7" fmla="*/ 0 h 27"/>
                  <a:gd name="T8" fmla="*/ 28 w 116"/>
                  <a:gd name="T9" fmla="*/ 27 h 27"/>
                  <a:gd name="T10" fmla="*/ 28 w 116"/>
                  <a:gd name="T11" fmla="*/ 27 h 27"/>
                </a:gdLst>
                <a:ahLst/>
                <a:cxnLst>
                  <a:cxn ang="0">
                    <a:pos x="T0" y="T1"/>
                  </a:cxn>
                  <a:cxn ang="0">
                    <a:pos x="T2" y="T3"/>
                  </a:cxn>
                  <a:cxn ang="0">
                    <a:pos x="T4" y="T5"/>
                  </a:cxn>
                  <a:cxn ang="0">
                    <a:pos x="T6" y="T7"/>
                  </a:cxn>
                  <a:cxn ang="0">
                    <a:pos x="T8" y="T9"/>
                  </a:cxn>
                  <a:cxn ang="0">
                    <a:pos x="T10" y="T11"/>
                  </a:cxn>
                </a:cxnLst>
                <a:rect l="0" t="0" r="r" b="b"/>
                <a:pathLst>
                  <a:path w="116" h="27">
                    <a:moveTo>
                      <a:pt x="28" y="27"/>
                    </a:moveTo>
                    <a:lnTo>
                      <a:pt x="85" y="27"/>
                    </a:lnTo>
                    <a:lnTo>
                      <a:pt x="116" y="0"/>
                    </a:lnTo>
                    <a:lnTo>
                      <a:pt x="0" y="0"/>
                    </a:lnTo>
                    <a:lnTo>
                      <a:pt x="28" y="27"/>
                    </a:lnTo>
                    <a:lnTo>
                      <a:pt x="28" y="27"/>
                    </a:lnTo>
                    <a:close/>
                  </a:path>
                </a:pathLst>
              </a:custGeom>
              <a:solidFill>
                <a:srgbClr val="27A1A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dirty="0">
                  <a:solidFill>
                    <a:srgbClr val="444444"/>
                  </a:solidFill>
                </a:endParaRPr>
              </a:p>
            </p:txBody>
          </p:sp>
          <p:sp>
            <p:nvSpPr>
              <p:cNvPr id="16" name="Freeform 8">
                <a:extLst>
                  <a:ext uri="{FF2B5EF4-FFF2-40B4-BE49-F238E27FC236}">
                    <a16:creationId xmlns:a16="http://schemas.microsoft.com/office/drawing/2014/main" xmlns="" id="{3D2E2B50-07F1-4F40-AC86-67A734F5D8D1}"/>
                  </a:ext>
                </a:extLst>
              </p:cNvPr>
              <p:cNvSpPr>
                <a:spLocks/>
              </p:cNvSpPr>
              <p:nvPr/>
            </p:nvSpPr>
            <p:spPr bwMode="auto">
              <a:xfrm>
                <a:off x="7112000" y="1809751"/>
                <a:ext cx="182563" cy="42863"/>
              </a:xfrm>
              <a:custGeom>
                <a:avLst/>
                <a:gdLst>
                  <a:gd name="T0" fmla="*/ 115 w 115"/>
                  <a:gd name="T1" fmla="*/ 0 h 27"/>
                  <a:gd name="T2" fmla="*/ 0 w 115"/>
                  <a:gd name="T3" fmla="*/ 0 h 27"/>
                  <a:gd name="T4" fmla="*/ 29 w 115"/>
                  <a:gd name="T5" fmla="*/ 27 h 27"/>
                  <a:gd name="T6" fmla="*/ 86 w 115"/>
                  <a:gd name="T7" fmla="*/ 27 h 27"/>
                  <a:gd name="T8" fmla="*/ 115 w 115"/>
                  <a:gd name="T9" fmla="*/ 0 h 27"/>
                  <a:gd name="T10" fmla="*/ 115 w 115"/>
                  <a:gd name="T11" fmla="*/ 0 h 27"/>
                </a:gdLst>
                <a:ahLst/>
                <a:cxnLst>
                  <a:cxn ang="0">
                    <a:pos x="T0" y="T1"/>
                  </a:cxn>
                  <a:cxn ang="0">
                    <a:pos x="T2" y="T3"/>
                  </a:cxn>
                  <a:cxn ang="0">
                    <a:pos x="T4" y="T5"/>
                  </a:cxn>
                  <a:cxn ang="0">
                    <a:pos x="T6" y="T7"/>
                  </a:cxn>
                  <a:cxn ang="0">
                    <a:pos x="T8" y="T9"/>
                  </a:cxn>
                  <a:cxn ang="0">
                    <a:pos x="T10" y="T11"/>
                  </a:cxn>
                </a:cxnLst>
                <a:rect l="0" t="0" r="r" b="b"/>
                <a:pathLst>
                  <a:path w="115" h="27">
                    <a:moveTo>
                      <a:pt x="115" y="0"/>
                    </a:moveTo>
                    <a:lnTo>
                      <a:pt x="0" y="0"/>
                    </a:lnTo>
                    <a:lnTo>
                      <a:pt x="29" y="27"/>
                    </a:lnTo>
                    <a:lnTo>
                      <a:pt x="86" y="27"/>
                    </a:lnTo>
                    <a:lnTo>
                      <a:pt x="115" y="0"/>
                    </a:lnTo>
                    <a:lnTo>
                      <a:pt x="115" y="0"/>
                    </a:lnTo>
                    <a:close/>
                  </a:path>
                </a:pathLst>
              </a:custGeom>
              <a:solidFill>
                <a:srgbClr val="27A1A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dirty="0">
                  <a:solidFill>
                    <a:srgbClr val="444444"/>
                  </a:solidFill>
                </a:endParaRPr>
              </a:p>
            </p:txBody>
          </p:sp>
          <p:sp>
            <p:nvSpPr>
              <p:cNvPr id="17" name="Freeform 9">
                <a:extLst>
                  <a:ext uri="{FF2B5EF4-FFF2-40B4-BE49-F238E27FC236}">
                    <a16:creationId xmlns:a16="http://schemas.microsoft.com/office/drawing/2014/main" xmlns="" id="{0AE410C7-E444-4240-A5EF-444B3819E988}"/>
                  </a:ext>
                </a:extLst>
              </p:cNvPr>
              <p:cNvSpPr>
                <a:spLocks/>
              </p:cNvSpPr>
              <p:nvPr/>
            </p:nvSpPr>
            <p:spPr bwMode="auto">
              <a:xfrm>
                <a:off x="7112000" y="1576388"/>
                <a:ext cx="182563" cy="207963"/>
              </a:xfrm>
              <a:custGeom>
                <a:avLst/>
                <a:gdLst>
                  <a:gd name="T0" fmla="*/ 66 w 115"/>
                  <a:gd name="T1" fmla="*/ 45 h 131"/>
                  <a:gd name="T2" fmla="*/ 76 w 115"/>
                  <a:gd name="T3" fmla="*/ 74 h 131"/>
                  <a:gd name="T4" fmla="*/ 86 w 115"/>
                  <a:gd name="T5" fmla="*/ 96 h 131"/>
                  <a:gd name="T6" fmla="*/ 92 w 115"/>
                  <a:gd name="T7" fmla="*/ 113 h 131"/>
                  <a:gd name="T8" fmla="*/ 97 w 115"/>
                  <a:gd name="T9" fmla="*/ 123 h 131"/>
                  <a:gd name="T10" fmla="*/ 99 w 115"/>
                  <a:gd name="T11" fmla="*/ 129 h 131"/>
                  <a:gd name="T12" fmla="*/ 101 w 115"/>
                  <a:gd name="T13" fmla="*/ 131 h 131"/>
                  <a:gd name="T14" fmla="*/ 107 w 115"/>
                  <a:gd name="T15" fmla="*/ 127 h 131"/>
                  <a:gd name="T16" fmla="*/ 113 w 115"/>
                  <a:gd name="T17" fmla="*/ 125 h 131"/>
                  <a:gd name="T18" fmla="*/ 115 w 115"/>
                  <a:gd name="T19" fmla="*/ 123 h 131"/>
                  <a:gd name="T20" fmla="*/ 99 w 115"/>
                  <a:gd name="T21" fmla="*/ 84 h 131"/>
                  <a:gd name="T22" fmla="*/ 84 w 115"/>
                  <a:gd name="T23" fmla="*/ 55 h 131"/>
                  <a:gd name="T24" fmla="*/ 76 w 115"/>
                  <a:gd name="T25" fmla="*/ 33 h 131"/>
                  <a:gd name="T26" fmla="*/ 70 w 115"/>
                  <a:gd name="T27" fmla="*/ 19 h 131"/>
                  <a:gd name="T28" fmla="*/ 68 w 115"/>
                  <a:gd name="T29" fmla="*/ 10 h 131"/>
                  <a:gd name="T30" fmla="*/ 66 w 115"/>
                  <a:gd name="T31" fmla="*/ 6 h 131"/>
                  <a:gd name="T32" fmla="*/ 64 w 115"/>
                  <a:gd name="T33" fmla="*/ 4 h 131"/>
                  <a:gd name="T34" fmla="*/ 62 w 115"/>
                  <a:gd name="T35" fmla="*/ 0 h 131"/>
                  <a:gd name="T36" fmla="*/ 58 w 115"/>
                  <a:gd name="T37" fmla="*/ 0 h 131"/>
                  <a:gd name="T38" fmla="*/ 52 w 115"/>
                  <a:gd name="T39" fmla="*/ 2 h 131"/>
                  <a:gd name="T40" fmla="*/ 49 w 115"/>
                  <a:gd name="T41" fmla="*/ 4 h 131"/>
                  <a:gd name="T42" fmla="*/ 33 w 115"/>
                  <a:gd name="T43" fmla="*/ 45 h 131"/>
                  <a:gd name="T44" fmla="*/ 21 w 115"/>
                  <a:gd name="T45" fmla="*/ 76 h 131"/>
                  <a:gd name="T46" fmla="*/ 13 w 115"/>
                  <a:gd name="T47" fmla="*/ 98 h 131"/>
                  <a:gd name="T48" fmla="*/ 7 w 115"/>
                  <a:gd name="T49" fmla="*/ 111 h 131"/>
                  <a:gd name="T50" fmla="*/ 2 w 115"/>
                  <a:gd name="T51" fmla="*/ 121 h 131"/>
                  <a:gd name="T52" fmla="*/ 0 w 115"/>
                  <a:gd name="T53" fmla="*/ 125 h 131"/>
                  <a:gd name="T54" fmla="*/ 0 w 115"/>
                  <a:gd name="T55" fmla="*/ 127 h 131"/>
                  <a:gd name="T56" fmla="*/ 9 w 115"/>
                  <a:gd name="T57" fmla="*/ 129 h 131"/>
                  <a:gd name="T58" fmla="*/ 13 w 115"/>
                  <a:gd name="T59" fmla="*/ 131 h 131"/>
                  <a:gd name="T60" fmla="*/ 15 w 115"/>
                  <a:gd name="T61" fmla="*/ 131 h 131"/>
                  <a:gd name="T62" fmla="*/ 58 w 115"/>
                  <a:gd name="T63" fmla="*/ 27 h 1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15" h="131">
                    <a:moveTo>
                      <a:pt x="58" y="27"/>
                    </a:moveTo>
                    <a:lnTo>
                      <a:pt x="66" y="45"/>
                    </a:lnTo>
                    <a:lnTo>
                      <a:pt x="70" y="62"/>
                    </a:lnTo>
                    <a:lnTo>
                      <a:pt x="76" y="74"/>
                    </a:lnTo>
                    <a:lnTo>
                      <a:pt x="82" y="86"/>
                    </a:lnTo>
                    <a:lnTo>
                      <a:pt x="86" y="96"/>
                    </a:lnTo>
                    <a:lnTo>
                      <a:pt x="90" y="107"/>
                    </a:lnTo>
                    <a:lnTo>
                      <a:pt x="92" y="113"/>
                    </a:lnTo>
                    <a:lnTo>
                      <a:pt x="94" y="117"/>
                    </a:lnTo>
                    <a:lnTo>
                      <a:pt x="97" y="123"/>
                    </a:lnTo>
                    <a:lnTo>
                      <a:pt x="99" y="125"/>
                    </a:lnTo>
                    <a:lnTo>
                      <a:pt x="99" y="129"/>
                    </a:lnTo>
                    <a:lnTo>
                      <a:pt x="101" y="131"/>
                    </a:lnTo>
                    <a:lnTo>
                      <a:pt x="101" y="131"/>
                    </a:lnTo>
                    <a:lnTo>
                      <a:pt x="105" y="129"/>
                    </a:lnTo>
                    <a:lnTo>
                      <a:pt x="107" y="127"/>
                    </a:lnTo>
                    <a:lnTo>
                      <a:pt x="111" y="125"/>
                    </a:lnTo>
                    <a:lnTo>
                      <a:pt x="113" y="125"/>
                    </a:lnTo>
                    <a:lnTo>
                      <a:pt x="113" y="123"/>
                    </a:lnTo>
                    <a:lnTo>
                      <a:pt x="115" y="123"/>
                    </a:lnTo>
                    <a:lnTo>
                      <a:pt x="107" y="102"/>
                    </a:lnTo>
                    <a:lnTo>
                      <a:pt x="99" y="84"/>
                    </a:lnTo>
                    <a:lnTo>
                      <a:pt x="90" y="70"/>
                    </a:lnTo>
                    <a:lnTo>
                      <a:pt x="84" y="55"/>
                    </a:lnTo>
                    <a:lnTo>
                      <a:pt x="80" y="43"/>
                    </a:lnTo>
                    <a:lnTo>
                      <a:pt x="76" y="33"/>
                    </a:lnTo>
                    <a:lnTo>
                      <a:pt x="72" y="27"/>
                    </a:lnTo>
                    <a:lnTo>
                      <a:pt x="70" y="19"/>
                    </a:lnTo>
                    <a:lnTo>
                      <a:pt x="68" y="14"/>
                    </a:lnTo>
                    <a:lnTo>
                      <a:pt x="68" y="10"/>
                    </a:lnTo>
                    <a:lnTo>
                      <a:pt x="66" y="8"/>
                    </a:lnTo>
                    <a:lnTo>
                      <a:pt x="66" y="6"/>
                    </a:lnTo>
                    <a:lnTo>
                      <a:pt x="64" y="4"/>
                    </a:lnTo>
                    <a:lnTo>
                      <a:pt x="64" y="4"/>
                    </a:lnTo>
                    <a:lnTo>
                      <a:pt x="62" y="2"/>
                    </a:lnTo>
                    <a:lnTo>
                      <a:pt x="62" y="0"/>
                    </a:lnTo>
                    <a:lnTo>
                      <a:pt x="60" y="0"/>
                    </a:lnTo>
                    <a:lnTo>
                      <a:pt x="58" y="0"/>
                    </a:lnTo>
                    <a:lnTo>
                      <a:pt x="54" y="0"/>
                    </a:lnTo>
                    <a:lnTo>
                      <a:pt x="52" y="2"/>
                    </a:lnTo>
                    <a:lnTo>
                      <a:pt x="49" y="4"/>
                    </a:lnTo>
                    <a:lnTo>
                      <a:pt x="49" y="4"/>
                    </a:lnTo>
                    <a:lnTo>
                      <a:pt x="41" y="27"/>
                    </a:lnTo>
                    <a:lnTo>
                      <a:pt x="33" y="45"/>
                    </a:lnTo>
                    <a:lnTo>
                      <a:pt x="27" y="62"/>
                    </a:lnTo>
                    <a:lnTo>
                      <a:pt x="21" y="76"/>
                    </a:lnTo>
                    <a:lnTo>
                      <a:pt x="17" y="88"/>
                    </a:lnTo>
                    <a:lnTo>
                      <a:pt x="13" y="98"/>
                    </a:lnTo>
                    <a:lnTo>
                      <a:pt x="9" y="107"/>
                    </a:lnTo>
                    <a:lnTo>
                      <a:pt x="7" y="111"/>
                    </a:lnTo>
                    <a:lnTo>
                      <a:pt x="4" y="117"/>
                    </a:lnTo>
                    <a:lnTo>
                      <a:pt x="2" y="121"/>
                    </a:lnTo>
                    <a:lnTo>
                      <a:pt x="0" y="123"/>
                    </a:lnTo>
                    <a:lnTo>
                      <a:pt x="0" y="125"/>
                    </a:lnTo>
                    <a:lnTo>
                      <a:pt x="0" y="127"/>
                    </a:lnTo>
                    <a:lnTo>
                      <a:pt x="0" y="127"/>
                    </a:lnTo>
                    <a:lnTo>
                      <a:pt x="4" y="129"/>
                    </a:lnTo>
                    <a:lnTo>
                      <a:pt x="9" y="129"/>
                    </a:lnTo>
                    <a:lnTo>
                      <a:pt x="11" y="131"/>
                    </a:lnTo>
                    <a:lnTo>
                      <a:pt x="13" y="131"/>
                    </a:lnTo>
                    <a:lnTo>
                      <a:pt x="15" y="131"/>
                    </a:lnTo>
                    <a:lnTo>
                      <a:pt x="15" y="131"/>
                    </a:lnTo>
                    <a:lnTo>
                      <a:pt x="58" y="27"/>
                    </a:lnTo>
                    <a:lnTo>
                      <a:pt x="58" y="27"/>
                    </a:lnTo>
                    <a:lnTo>
                      <a:pt x="58" y="27"/>
                    </a:lnTo>
                    <a:close/>
                  </a:path>
                </a:pathLst>
              </a:custGeom>
              <a:solidFill>
                <a:srgbClr val="27A1A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dirty="0">
                  <a:solidFill>
                    <a:srgbClr val="444444"/>
                  </a:solidFill>
                </a:endParaRPr>
              </a:p>
            </p:txBody>
          </p:sp>
          <p:sp>
            <p:nvSpPr>
              <p:cNvPr id="18" name="Freeform 10">
                <a:extLst>
                  <a:ext uri="{FF2B5EF4-FFF2-40B4-BE49-F238E27FC236}">
                    <a16:creationId xmlns:a16="http://schemas.microsoft.com/office/drawing/2014/main" xmlns="" id="{B0873FFF-4D4E-4119-93F6-51033DD056DD}"/>
                  </a:ext>
                </a:extLst>
              </p:cNvPr>
              <p:cNvSpPr>
                <a:spLocks/>
              </p:cNvSpPr>
              <p:nvPr/>
            </p:nvSpPr>
            <p:spPr bwMode="auto">
              <a:xfrm>
                <a:off x="7480300" y="1576388"/>
                <a:ext cx="184150" cy="207963"/>
              </a:xfrm>
              <a:custGeom>
                <a:avLst/>
                <a:gdLst>
                  <a:gd name="T0" fmla="*/ 40 w 116"/>
                  <a:gd name="T1" fmla="*/ 27 h 131"/>
                  <a:gd name="T2" fmla="*/ 26 w 116"/>
                  <a:gd name="T3" fmla="*/ 62 h 131"/>
                  <a:gd name="T4" fmla="*/ 16 w 116"/>
                  <a:gd name="T5" fmla="*/ 88 h 131"/>
                  <a:gd name="T6" fmla="*/ 8 w 116"/>
                  <a:gd name="T7" fmla="*/ 107 h 131"/>
                  <a:gd name="T8" fmla="*/ 4 w 116"/>
                  <a:gd name="T9" fmla="*/ 117 h 131"/>
                  <a:gd name="T10" fmla="*/ 0 w 116"/>
                  <a:gd name="T11" fmla="*/ 123 h 131"/>
                  <a:gd name="T12" fmla="*/ 0 w 116"/>
                  <a:gd name="T13" fmla="*/ 127 h 131"/>
                  <a:gd name="T14" fmla="*/ 4 w 116"/>
                  <a:gd name="T15" fmla="*/ 129 h 131"/>
                  <a:gd name="T16" fmla="*/ 10 w 116"/>
                  <a:gd name="T17" fmla="*/ 131 h 131"/>
                  <a:gd name="T18" fmla="*/ 14 w 116"/>
                  <a:gd name="T19" fmla="*/ 131 h 131"/>
                  <a:gd name="T20" fmla="*/ 22 w 116"/>
                  <a:gd name="T21" fmla="*/ 113 h 131"/>
                  <a:gd name="T22" fmla="*/ 32 w 116"/>
                  <a:gd name="T23" fmla="*/ 82 h 131"/>
                  <a:gd name="T24" fmla="*/ 43 w 116"/>
                  <a:gd name="T25" fmla="*/ 59 h 131"/>
                  <a:gd name="T26" fmla="*/ 49 w 116"/>
                  <a:gd name="T27" fmla="*/ 45 h 131"/>
                  <a:gd name="T28" fmla="*/ 53 w 116"/>
                  <a:gd name="T29" fmla="*/ 35 h 131"/>
                  <a:gd name="T30" fmla="*/ 57 w 116"/>
                  <a:gd name="T31" fmla="*/ 29 h 131"/>
                  <a:gd name="T32" fmla="*/ 57 w 116"/>
                  <a:gd name="T33" fmla="*/ 27 h 131"/>
                  <a:gd name="T34" fmla="*/ 73 w 116"/>
                  <a:gd name="T35" fmla="*/ 62 h 131"/>
                  <a:gd name="T36" fmla="*/ 81 w 116"/>
                  <a:gd name="T37" fmla="*/ 86 h 131"/>
                  <a:gd name="T38" fmla="*/ 90 w 116"/>
                  <a:gd name="T39" fmla="*/ 107 h 131"/>
                  <a:gd name="T40" fmla="*/ 96 w 116"/>
                  <a:gd name="T41" fmla="*/ 117 h 131"/>
                  <a:gd name="T42" fmla="*/ 100 w 116"/>
                  <a:gd name="T43" fmla="*/ 125 h 131"/>
                  <a:gd name="T44" fmla="*/ 102 w 116"/>
                  <a:gd name="T45" fmla="*/ 131 h 131"/>
                  <a:gd name="T46" fmla="*/ 106 w 116"/>
                  <a:gd name="T47" fmla="*/ 129 h 131"/>
                  <a:gd name="T48" fmla="*/ 112 w 116"/>
                  <a:gd name="T49" fmla="*/ 125 h 131"/>
                  <a:gd name="T50" fmla="*/ 114 w 116"/>
                  <a:gd name="T51" fmla="*/ 123 h 131"/>
                  <a:gd name="T52" fmla="*/ 108 w 116"/>
                  <a:gd name="T53" fmla="*/ 102 h 131"/>
                  <a:gd name="T54" fmla="*/ 92 w 116"/>
                  <a:gd name="T55" fmla="*/ 70 h 131"/>
                  <a:gd name="T56" fmla="*/ 81 w 116"/>
                  <a:gd name="T57" fmla="*/ 43 h 131"/>
                  <a:gd name="T58" fmla="*/ 73 w 116"/>
                  <a:gd name="T59" fmla="*/ 27 h 131"/>
                  <a:gd name="T60" fmla="*/ 69 w 116"/>
                  <a:gd name="T61" fmla="*/ 14 h 131"/>
                  <a:gd name="T62" fmla="*/ 67 w 116"/>
                  <a:gd name="T63" fmla="*/ 8 h 131"/>
                  <a:gd name="T64" fmla="*/ 65 w 116"/>
                  <a:gd name="T65" fmla="*/ 4 h 131"/>
                  <a:gd name="T66" fmla="*/ 63 w 116"/>
                  <a:gd name="T67" fmla="*/ 2 h 131"/>
                  <a:gd name="T68" fmla="*/ 59 w 116"/>
                  <a:gd name="T69" fmla="*/ 0 h 131"/>
                  <a:gd name="T70" fmla="*/ 55 w 116"/>
                  <a:gd name="T71" fmla="*/ 0 h 131"/>
                  <a:gd name="T72" fmla="*/ 51 w 116"/>
                  <a:gd name="T73" fmla="*/ 4 h 131"/>
                  <a:gd name="T74" fmla="*/ 51 w 116"/>
                  <a:gd name="T75" fmla="*/ 4 h 1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16" h="131">
                    <a:moveTo>
                      <a:pt x="51" y="4"/>
                    </a:moveTo>
                    <a:lnTo>
                      <a:pt x="40" y="27"/>
                    </a:lnTo>
                    <a:lnTo>
                      <a:pt x="32" y="45"/>
                    </a:lnTo>
                    <a:lnTo>
                      <a:pt x="26" y="62"/>
                    </a:lnTo>
                    <a:lnTo>
                      <a:pt x="20" y="76"/>
                    </a:lnTo>
                    <a:lnTo>
                      <a:pt x="16" y="88"/>
                    </a:lnTo>
                    <a:lnTo>
                      <a:pt x="12" y="98"/>
                    </a:lnTo>
                    <a:lnTo>
                      <a:pt x="8" y="107"/>
                    </a:lnTo>
                    <a:lnTo>
                      <a:pt x="6" y="111"/>
                    </a:lnTo>
                    <a:lnTo>
                      <a:pt x="4" y="117"/>
                    </a:lnTo>
                    <a:lnTo>
                      <a:pt x="2" y="121"/>
                    </a:lnTo>
                    <a:lnTo>
                      <a:pt x="0" y="123"/>
                    </a:lnTo>
                    <a:lnTo>
                      <a:pt x="0" y="125"/>
                    </a:lnTo>
                    <a:lnTo>
                      <a:pt x="0" y="127"/>
                    </a:lnTo>
                    <a:lnTo>
                      <a:pt x="0" y="127"/>
                    </a:lnTo>
                    <a:lnTo>
                      <a:pt x="4" y="129"/>
                    </a:lnTo>
                    <a:lnTo>
                      <a:pt x="8" y="129"/>
                    </a:lnTo>
                    <a:lnTo>
                      <a:pt x="10" y="131"/>
                    </a:lnTo>
                    <a:lnTo>
                      <a:pt x="12" y="131"/>
                    </a:lnTo>
                    <a:lnTo>
                      <a:pt x="14" y="131"/>
                    </a:lnTo>
                    <a:lnTo>
                      <a:pt x="14" y="131"/>
                    </a:lnTo>
                    <a:lnTo>
                      <a:pt x="22" y="113"/>
                    </a:lnTo>
                    <a:lnTo>
                      <a:pt x="28" y="96"/>
                    </a:lnTo>
                    <a:lnTo>
                      <a:pt x="32" y="82"/>
                    </a:lnTo>
                    <a:lnTo>
                      <a:pt x="38" y="72"/>
                    </a:lnTo>
                    <a:lnTo>
                      <a:pt x="43" y="59"/>
                    </a:lnTo>
                    <a:lnTo>
                      <a:pt x="47" y="51"/>
                    </a:lnTo>
                    <a:lnTo>
                      <a:pt x="49" y="45"/>
                    </a:lnTo>
                    <a:lnTo>
                      <a:pt x="53" y="39"/>
                    </a:lnTo>
                    <a:lnTo>
                      <a:pt x="53" y="35"/>
                    </a:lnTo>
                    <a:lnTo>
                      <a:pt x="55" y="33"/>
                    </a:lnTo>
                    <a:lnTo>
                      <a:pt x="57" y="29"/>
                    </a:lnTo>
                    <a:lnTo>
                      <a:pt x="57" y="27"/>
                    </a:lnTo>
                    <a:lnTo>
                      <a:pt x="57" y="27"/>
                    </a:lnTo>
                    <a:lnTo>
                      <a:pt x="65" y="45"/>
                    </a:lnTo>
                    <a:lnTo>
                      <a:pt x="73" y="62"/>
                    </a:lnTo>
                    <a:lnTo>
                      <a:pt x="77" y="74"/>
                    </a:lnTo>
                    <a:lnTo>
                      <a:pt x="81" y="86"/>
                    </a:lnTo>
                    <a:lnTo>
                      <a:pt x="88" y="96"/>
                    </a:lnTo>
                    <a:lnTo>
                      <a:pt x="90" y="107"/>
                    </a:lnTo>
                    <a:lnTo>
                      <a:pt x="94" y="113"/>
                    </a:lnTo>
                    <a:lnTo>
                      <a:pt x="96" y="117"/>
                    </a:lnTo>
                    <a:lnTo>
                      <a:pt x="98" y="123"/>
                    </a:lnTo>
                    <a:lnTo>
                      <a:pt x="100" y="125"/>
                    </a:lnTo>
                    <a:lnTo>
                      <a:pt x="100" y="129"/>
                    </a:lnTo>
                    <a:lnTo>
                      <a:pt x="102" y="131"/>
                    </a:lnTo>
                    <a:lnTo>
                      <a:pt x="102" y="131"/>
                    </a:lnTo>
                    <a:lnTo>
                      <a:pt x="106" y="129"/>
                    </a:lnTo>
                    <a:lnTo>
                      <a:pt x="110" y="127"/>
                    </a:lnTo>
                    <a:lnTo>
                      <a:pt x="112" y="125"/>
                    </a:lnTo>
                    <a:lnTo>
                      <a:pt x="114" y="125"/>
                    </a:lnTo>
                    <a:lnTo>
                      <a:pt x="114" y="123"/>
                    </a:lnTo>
                    <a:lnTo>
                      <a:pt x="116" y="123"/>
                    </a:lnTo>
                    <a:lnTo>
                      <a:pt x="108" y="102"/>
                    </a:lnTo>
                    <a:lnTo>
                      <a:pt x="100" y="84"/>
                    </a:lnTo>
                    <a:lnTo>
                      <a:pt x="92" y="70"/>
                    </a:lnTo>
                    <a:lnTo>
                      <a:pt x="85" y="55"/>
                    </a:lnTo>
                    <a:lnTo>
                      <a:pt x="81" y="43"/>
                    </a:lnTo>
                    <a:lnTo>
                      <a:pt x="77" y="33"/>
                    </a:lnTo>
                    <a:lnTo>
                      <a:pt x="73" y="27"/>
                    </a:lnTo>
                    <a:lnTo>
                      <a:pt x="71" y="19"/>
                    </a:lnTo>
                    <a:lnTo>
                      <a:pt x="69" y="14"/>
                    </a:lnTo>
                    <a:lnTo>
                      <a:pt x="67" y="10"/>
                    </a:lnTo>
                    <a:lnTo>
                      <a:pt x="67" y="8"/>
                    </a:lnTo>
                    <a:lnTo>
                      <a:pt x="65" y="6"/>
                    </a:lnTo>
                    <a:lnTo>
                      <a:pt x="65" y="4"/>
                    </a:lnTo>
                    <a:lnTo>
                      <a:pt x="65" y="4"/>
                    </a:lnTo>
                    <a:lnTo>
                      <a:pt x="63" y="2"/>
                    </a:lnTo>
                    <a:lnTo>
                      <a:pt x="61" y="0"/>
                    </a:lnTo>
                    <a:lnTo>
                      <a:pt x="59" y="0"/>
                    </a:lnTo>
                    <a:lnTo>
                      <a:pt x="57" y="0"/>
                    </a:lnTo>
                    <a:lnTo>
                      <a:pt x="55" y="0"/>
                    </a:lnTo>
                    <a:lnTo>
                      <a:pt x="53" y="2"/>
                    </a:lnTo>
                    <a:lnTo>
                      <a:pt x="51" y="4"/>
                    </a:lnTo>
                    <a:lnTo>
                      <a:pt x="51" y="4"/>
                    </a:lnTo>
                    <a:lnTo>
                      <a:pt x="51" y="4"/>
                    </a:lnTo>
                    <a:close/>
                  </a:path>
                </a:pathLst>
              </a:custGeom>
              <a:solidFill>
                <a:srgbClr val="27A1A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dirty="0">
                  <a:solidFill>
                    <a:srgbClr val="444444"/>
                  </a:solidFill>
                </a:endParaRPr>
              </a:p>
            </p:txBody>
          </p:sp>
        </p:grpSp>
      </p:grpSp>
      <p:grpSp>
        <p:nvGrpSpPr>
          <p:cNvPr id="20" name="Группа 19">
            <a:extLst>
              <a:ext uri="{FF2B5EF4-FFF2-40B4-BE49-F238E27FC236}">
                <a16:creationId xmlns:a16="http://schemas.microsoft.com/office/drawing/2014/main" xmlns="" id="{31998DEE-C2CE-4BE6-A6EE-3ABCB4274A38}"/>
              </a:ext>
            </a:extLst>
          </p:cNvPr>
          <p:cNvGrpSpPr/>
          <p:nvPr/>
        </p:nvGrpSpPr>
        <p:grpSpPr>
          <a:xfrm rot="5400000">
            <a:off x="196038" y="799598"/>
            <a:ext cx="759434" cy="759434"/>
            <a:chOff x="360363" y="1439376"/>
            <a:chExt cx="759434" cy="759434"/>
          </a:xfrm>
        </p:grpSpPr>
        <p:sp>
          <p:nvSpPr>
            <p:cNvPr id="21" name="Овал 20">
              <a:extLst>
                <a:ext uri="{FF2B5EF4-FFF2-40B4-BE49-F238E27FC236}">
                  <a16:creationId xmlns:a16="http://schemas.microsoft.com/office/drawing/2014/main" xmlns="" id="{083BE8AE-45D3-4B8C-9FE9-E9BE3EAA879F}"/>
                </a:ext>
              </a:extLst>
            </p:cNvPr>
            <p:cNvSpPr/>
            <p:nvPr/>
          </p:nvSpPr>
          <p:spPr>
            <a:xfrm>
              <a:off x="360363" y="1439376"/>
              <a:ext cx="759434" cy="759434"/>
            </a:xfrm>
            <a:prstGeom prst="ellipse">
              <a:avLst/>
            </a:prstGeom>
            <a:solidFill>
              <a:schemeClr val="bg1"/>
            </a:solidFill>
            <a:ln w="38100">
              <a:solidFill>
                <a:srgbClr val="27A1AE"/>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2200" b="1" dirty="0">
                <a:solidFill>
                  <a:prstClr val="white"/>
                </a:solidFill>
                <a:latin typeface="Myriad Pro Black SemiExt" panose="020B0805030403020204" pitchFamily="34" charset="0"/>
              </a:endParaRPr>
            </a:p>
          </p:txBody>
        </p:sp>
        <p:sp>
          <p:nvSpPr>
            <p:cNvPr id="22" name="Овал 21">
              <a:extLst>
                <a:ext uri="{FF2B5EF4-FFF2-40B4-BE49-F238E27FC236}">
                  <a16:creationId xmlns:a16="http://schemas.microsoft.com/office/drawing/2014/main" xmlns="" id="{42D2405C-82A6-4611-A559-487FAF862958}"/>
                </a:ext>
              </a:extLst>
            </p:cNvPr>
            <p:cNvSpPr/>
            <p:nvPr/>
          </p:nvSpPr>
          <p:spPr>
            <a:xfrm>
              <a:off x="385458" y="1467951"/>
              <a:ext cx="702284" cy="702284"/>
            </a:xfrm>
            <a:prstGeom prst="ellipse">
              <a:avLst/>
            </a:prstGeom>
            <a:solidFill>
              <a:schemeClr val="bg1"/>
            </a:solidFill>
            <a:ln w="38100">
              <a:solidFill>
                <a:srgbClr val="27A1AE"/>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2200" b="1" dirty="0">
                <a:solidFill>
                  <a:prstClr val="white"/>
                </a:solidFill>
                <a:latin typeface="Myriad Pro Black SemiExt" panose="020B0805030403020204" pitchFamily="34" charset="0"/>
              </a:endParaRPr>
            </a:p>
          </p:txBody>
        </p:sp>
      </p:grpSp>
      <p:sp>
        <p:nvSpPr>
          <p:cNvPr id="24" name="Freeform 56">
            <a:extLst>
              <a:ext uri="{FF2B5EF4-FFF2-40B4-BE49-F238E27FC236}">
                <a16:creationId xmlns:a16="http://schemas.microsoft.com/office/drawing/2014/main" xmlns="" id="{6BC82D3A-A734-43DB-9C02-20CE41F321C8}"/>
              </a:ext>
            </a:extLst>
          </p:cNvPr>
          <p:cNvSpPr>
            <a:spLocks noEditPoints="1"/>
          </p:cNvSpPr>
          <p:nvPr/>
        </p:nvSpPr>
        <p:spPr bwMode="auto">
          <a:xfrm>
            <a:off x="360830" y="965008"/>
            <a:ext cx="429850" cy="428614"/>
          </a:xfrm>
          <a:custGeom>
            <a:avLst/>
            <a:gdLst>
              <a:gd name="T0" fmla="*/ 22 w 170"/>
              <a:gd name="T1" fmla="*/ 14 h 170"/>
              <a:gd name="T2" fmla="*/ 18 w 170"/>
              <a:gd name="T3" fmla="*/ 17 h 170"/>
              <a:gd name="T4" fmla="*/ 0 w 170"/>
              <a:gd name="T5" fmla="*/ 12 h 170"/>
              <a:gd name="T6" fmla="*/ 15 w 170"/>
              <a:gd name="T7" fmla="*/ 28 h 170"/>
              <a:gd name="T8" fmla="*/ 7 w 170"/>
              <a:gd name="T9" fmla="*/ 37 h 170"/>
              <a:gd name="T10" fmla="*/ 16 w 170"/>
              <a:gd name="T11" fmla="*/ 39 h 170"/>
              <a:gd name="T12" fmla="*/ 30 w 170"/>
              <a:gd name="T13" fmla="*/ 45 h 170"/>
              <a:gd name="T14" fmla="*/ 39 w 170"/>
              <a:gd name="T15" fmla="*/ 42 h 170"/>
              <a:gd name="T16" fmla="*/ 35 w 170"/>
              <a:gd name="T17" fmla="*/ 68 h 170"/>
              <a:gd name="T18" fmla="*/ 55 w 170"/>
              <a:gd name="T19" fmla="*/ 119 h 170"/>
              <a:gd name="T20" fmla="*/ 107 w 170"/>
              <a:gd name="T21" fmla="*/ 140 h 170"/>
              <a:gd name="T22" fmla="*/ 170 w 170"/>
              <a:gd name="T23" fmla="*/ 79 h 170"/>
              <a:gd name="T24" fmla="*/ 164 w 170"/>
              <a:gd name="T25" fmla="*/ 41 h 170"/>
              <a:gd name="T26" fmla="*/ 134 w 170"/>
              <a:gd name="T27" fmla="*/ 11 h 170"/>
              <a:gd name="T28" fmla="*/ 97 w 170"/>
              <a:gd name="T29" fmla="*/ 3 h 170"/>
              <a:gd name="T30" fmla="*/ 55 w 170"/>
              <a:gd name="T31" fmla="*/ 27 h 170"/>
              <a:gd name="T32" fmla="*/ 73 w 170"/>
              <a:gd name="T33" fmla="*/ 29 h 170"/>
              <a:gd name="T34" fmla="*/ 100 w 170"/>
              <a:gd name="T35" fmla="*/ 20 h 170"/>
              <a:gd name="T36" fmla="*/ 123 w 170"/>
              <a:gd name="T37" fmla="*/ 24 h 170"/>
              <a:gd name="T38" fmla="*/ 138 w 170"/>
              <a:gd name="T39" fmla="*/ 34 h 170"/>
              <a:gd name="T40" fmla="*/ 153 w 170"/>
              <a:gd name="T41" fmla="*/ 77 h 170"/>
              <a:gd name="T42" fmla="*/ 105 w 170"/>
              <a:gd name="T43" fmla="*/ 122 h 170"/>
              <a:gd name="T44" fmla="*/ 67 w 170"/>
              <a:gd name="T45" fmla="*/ 107 h 170"/>
              <a:gd name="T46" fmla="*/ 53 w 170"/>
              <a:gd name="T47" fmla="*/ 69 h 170"/>
              <a:gd name="T48" fmla="*/ 57 w 170"/>
              <a:gd name="T49" fmla="*/ 51 h 170"/>
              <a:gd name="T50" fmla="*/ 70 w 170"/>
              <a:gd name="T51" fmla="*/ 75 h 170"/>
              <a:gd name="T52" fmla="*/ 98 w 170"/>
              <a:gd name="T53" fmla="*/ 106 h 170"/>
              <a:gd name="T54" fmla="*/ 127 w 170"/>
              <a:gd name="T55" fmla="*/ 95 h 170"/>
              <a:gd name="T56" fmla="*/ 129 w 170"/>
              <a:gd name="T57" fmla="*/ 50 h 170"/>
              <a:gd name="T58" fmla="*/ 110 w 170"/>
              <a:gd name="T59" fmla="*/ 38 h 170"/>
              <a:gd name="T60" fmla="*/ 91 w 170"/>
              <a:gd name="T61" fmla="*/ 53 h 170"/>
              <a:gd name="T62" fmla="*/ 105 w 170"/>
              <a:gd name="T63" fmla="*/ 54 h 170"/>
              <a:gd name="T64" fmla="*/ 103 w 170"/>
              <a:gd name="T65" fmla="*/ 88 h 170"/>
              <a:gd name="T66" fmla="*/ 86 w 170"/>
              <a:gd name="T67" fmla="*/ 67 h 170"/>
              <a:gd name="T68" fmla="*/ 104 w 170"/>
              <a:gd name="T69" fmla="*/ 74 h 170"/>
              <a:gd name="T70" fmla="*/ 91 w 170"/>
              <a:gd name="T71" fmla="*/ 58 h 170"/>
              <a:gd name="T72" fmla="*/ 56 w 170"/>
              <a:gd name="T73" fmla="*/ 36 h 170"/>
              <a:gd name="T74" fmla="*/ 20 w 170"/>
              <a:gd name="T75" fmla="*/ 0 h 170"/>
              <a:gd name="T76" fmla="*/ 137 w 170"/>
              <a:gd name="T77" fmla="*/ 141 h 170"/>
              <a:gd name="T78" fmla="*/ 159 w 170"/>
              <a:gd name="T79" fmla="*/ 170 h 170"/>
              <a:gd name="T80" fmla="*/ 149 w 170"/>
              <a:gd name="T81" fmla="*/ 132 h 170"/>
              <a:gd name="T82" fmla="*/ 137 w 170"/>
              <a:gd name="T83" fmla="*/ 141 h 170"/>
              <a:gd name="T84" fmla="*/ 39 w 170"/>
              <a:gd name="T85" fmla="*/ 165 h 170"/>
              <a:gd name="T86" fmla="*/ 59 w 170"/>
              <a:gd name="T87" fmla="*/ 157 h 170"/>
              <a:gd name="T88" fmla="*/ 69 w 170"/>
              <a:gd name="T89" fmla="*/ 139 h 170"/>
              <a:gd name="T90" fmla="*/ 56 w 170"/>
              <a:gd name="T91" fmla="*/ 132 h 170"/>
              <a:gd name="T92" fmla="*/ 103 w 170"/>
              <a:gd name="T93" fmla="*/ 170 h 170"/>
              <a:gd name="T94" fmla="*/ 111 w 170"/>
              <a:gd name="T95" fmla="*/ 163 h 170"/>
              <a:gd name="T96" fmla="*/ 109 w 170"/>
              <a:gd name="T97" fmla="*/ 148 h 170"/>
              <a:gd name="T98" fmla="*/ 96 w 170"/>
              <a:gd name="T99" fmla="*/ 162 h 1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70" h="170">
                <a:moveTo>
                  <a:pt x="20" y="3"/>
                </a:moveTo>
                <a:cubicBezTo>
                  <a:pt x="20" y="8"/>
                  <a:pt x="22" y="12"/>
                  <a:pt x="22" y="14"/>
                </a:cubicBezTo>
                <a:cubicBezTo>
                  <a:pt x="22" y="15"/>
                  <a:pt x="21" y="17"/>
                  <a:pt x="19" y="17"/>
                </a:cubicBezTo>
                <a:cubicBezTo>
                  <a:pt x="18" y="17"/>
                  <a:pt x="18" y="17"/>
                  <a:pt x="18" y="17"/>
                </a:cubicBezTo>
                <a:cubicBezTo>
                  <a:pt x="15" y="17"/>
                  <a:pt x="6" y="8"/>
                  <a:pt x="2" y="8"/>
                </a:cubicBezTo>
                <a:cubicBezTo>
                  <a:pt x="1" y="8"/>
                  <a:pt x="0" y="11"/>
                  <a:pt x="0" y="12"/>
                </a:cubicBezTo>
                <a:cubicBezTo>
                  <a:pt x="3" y="19"/>
                  <a:pt x="16" y="21"/>
                  <a:pt x="16" y="25"/>
                </a:cubicBezTo>
                <a:cubicBezTo>
                  <a:pt x="16" y="26"/>
                  <a:pt x="15" y="27"/>
                  <a:pt x="15" y="28"/>
                </a:cubicBezTo>
                <a:cubicBezTo>
                  <a:pt x="10" y="28"/>
                  <a:pt x="2" y="32"/>
                  <a:pt x="1" y="34"/>
                </a:cubicBezTo>
                <a:cubicBezTo>
                  <a:pt x="7" y="37"/>
                  <a:pt x="7" y="37"/>
                  <a:pt x="7" y="37"/>
                </a:cubicBezTo>
                <a:cubicBezTo>
                  <a:pt x="13" y="39"/>
                  <a:pt x="13" y="39"/>
                  <a:pt x="13" y="39"/>
                </a:cubicBezTo>
                <a:cubicBezTo>
                  <a:pt x="16" y="39"/>
                  <a:pt x="16" y="39"/>
                  <a:pt x="16" y="39"/>
                </a:cubicBezTo>
                <a:cubicBezTo>
                  <a:pt x="19" y="41"/>
                  <a:pt x="23" y="45"/>
                  <a:pt x="27" y="45"/>
                </a:cubicBezTo>
                <a:cubicBezTo>
                  <a:pt x="30" y="45"/>
                  <a:pt x="30" y="45"/>
                  <a:pt x="30" y="45"/>
                </a:cubicBezTo>
                <a:cubicBezTo>
                  <a:pt x="34" y="45"/>
                  <a:pt x="34" y="42"/>
                  <a:pt x="38" y="42"/>
                </a:cubicBezTo>
                <a:cubicBezTo>
                  <a:pt x="39" y="42"/>
                  <a:pt x="39" y="42"/>
                  <a:pt x="39" y="42"/>
                </a:cubicBezTo>
                <a:cubicBezTo>
                  <a:pt x="41" y="42"/>
                  <a:pt x="41" y="42"/>
                  <a:pt x="42" y="43"/>
                </a:cubicBezTo>
                <a:cubicBezTo>
                  <a:pt x="39" y="49"/>
                  <a:pt x="35" y="60"/>
                  <a:pt x="35" y="68"/>
                </a:cubicBezTo>
                <a:cubicBezTo>
                  <a:pt x="35" y="74"/>
                  <a:pt x="35" y="74"/>
                  <a:pt x="35" y="74"/>
                </a:cubicBezTo>
                <a:cubicBezTo>
                  <a:pt x="35" y="91"/>
                  <a:pt x="46" y="110"/>
                  <a:pt x="55" y="119"/>
                </a:cubicBezTo>
                <a:cubicBezTo>
                  <a:pt x="63" y="127"/>
                  <a:pt x="83" y="140"/>
                  <a:pt x="99" y="140"/>
                </a:cubicBezTo>
                <a:cubicBezTo>
                  <a:pt x="107" y="140"/>
                  <a:pt x="107" y="140"/>
                  <a:pt x="107" y="140"/>
                </a:cubicBezTo>
                <a:cubicBezTo>
                  <a:pt x="122" y="140"/>
                  <a:pt x="142" y="129"/>
                  <a:pt x="149" y="120"/>
                </a:cubicBezTo>
                <a:cubicBezTo>
                  <a:pt x="158" y="112"/>
                  <a:pt x="170" y="95"/>
                  <a:pt x="170" y="79"/>
                </a:cubicBezTo>
                <a:cubicBezTo>
                  <a:pt x="170" y="65"/>
                  <a:pt x="170" y="65"/>
                  <a:pt x="170" y="65"/>
                </a:cubicBezTo>
                <a:cubicBezTo>
                  <a:pt x="170" y="58"/>
                  <a:pt x="166" y="45"/>
                  <a:pt x="164" y="41"/>
                </a:cubicBezTo>
                <a:cubicBezTo>
                  <a:pt x="159" y="33"/>
                  <a:pt x="158" y="30"/>
                  <a:pt x="151" y="24"/>
                </a:cubicBezTo>
                <a:cubicBezTo>
                  <a:pt x="147" y="20"/>
                  <a:pt x="139" y="12"/>
                  <a:pt x="134" y="11"/>
                </a:cubicBezTo>
                <a:cubicBezTo>
                  <a:pt x="132" y="9"/>
                  <a:pt x="114" y="3"/>
                  <a:pt x="111" y="3"/>
                </a:cubicBezTo>
                <a:cubicBezTo>
                  <a:pt x="97" y="3"/>
                  <a:pt x="97" y="3"/>
                  <a:pt x="97" y="3"/>
                </a:cubicBezTo>
                <a:cubicBezTo>
                  <a:pt x="94" y="3"/>
                  <a:pt x="75" y="9"/>
                  <a:pt x="72" y="11"/>
                </a:cubicBezTo>
                <a:cubicBezTo>
                  <a:pt x="67" y="14"/>
                  <a:pt x="55" y="20"/>
                  <a:pt x="55" y="27"/>
                </a:cubicBezTo>
                <a:cubicBezTo>
                  <a:pt x="60" y="27"/>
                  <a:pt x="61" y="35"/>
                  <a:pt x="67" y="35"/>
                </a:cubicBezTo>
                <a:cubicBezTo>
                  <a:pt x="70" y="35"/>
                  <a:pt x="70" y="31"/>
                  <a:pt x="73" y="29"/>
                </a:cubicBezTo>
                <a:cubicBezTo>
                  <a:pt x="76" y="28"/>
                  <a:pt x="78" y="27"/>
                  <a:pt x="81" y="25"/>
                </a:cubicBezTo>
                <a:cubicBezTo>
                  <a:pt x="83" y="24"/>
                  <a:pt x="97" y="20"/>
                  <a:pt x="100" y="20"/>
                </a:cubicBezTo>
                <a:cubicBezTo>
                  <a:pt x="105" y="20"/>
                  <a:pt x="105" y="20"/>
                  <a:pt x="105" y="20"/>
                </a:cubicBezTo>
                <a:cubicBezTo>
                  <a:pt x="109" y="20"/>
                  <a:pt x="120" y="23"/>
                  <a:pt x="123" y="24"/>
                </a:cubicBezTo>
                <a:cubicBezTo>
                  <a:pt x="126" y="26"/>
                  <a:pt x="129" y="27"/>
                  <a:pt x="132" y="29"/>
                </a:cubicBezTo>
                <a:cubicBezTo>
                  <a:pt x="133" y="30"/>
                  <a:pt x="136" y="33"/>
                  <a:pt x="138" y="34"/>
                </a:cubicBezTo>
                <a:cubicBezTo>
                  <a:pt x="144" y="39"/>
                  <a:pt x="153" y="54"/>
                  <a:pt x="153" y="66"/>
                </a:cubicBezTo>
                <a:cubicBezTo>
                  <a:pt x="153" y="77"/>
                  <a:pt x="153" y="77"/>
                  <a:pt x="153" y="77"/>
                </a:cubicBezTo>
                <a:cubicBezTo>
                  <a:pt x="153" y="88"/>
                  <a:pt x="144" y="102"/>
                  <a:pt x="138" y="108"/>
                </a:cubicBezTo>
                <a:cubicBezTo>
                  <a:pt x="132" y="114"/>
                  <a:pt x="118" y="122"/>
                  <a:pt x="105" y="122"/>
                </a:cubicBezTo>
                <a:cubicBezTo>
                  <a:pt x="100" y="122"/>
                  <a:pt x="100" y="122"/>
                  <a:pt x="100" y="122"/>
                </a:cubicBezTo>
                <a:cubicBezTo>
                  <a:pt x="88" y="122"/>
                  <a:pt x="73" y="114"/>
                  <a:pt x="67" y="107"/>
                </a:cubicBezTo>
                <a:cubicBezTo>
                  <a:pt x="60" y="100"/>
                  <a:pt x="53" y="87"/>
                  <a:pt x="53" y="73"/>
                </a:cubicBezTo>
                <a:cubicBezTo>
                  <a:pt x="53" y="69"/>
                  <a:pt x="53" y="69"/>
                  <a:pt x="53" y="69"/>
                </a:cubicBezTo>
                <a:cubicBezTo>
                  <a:pt x="53" y="65"/>
                  <a:pt x="53" y="63"/>
                  <a:pt x="54" y="59"/>
                </a:cubicBezTo>
                <a:cubicBezTo>
                  <a:pt x="55" y="54"/>
                  <a:pt x="56" y="55"/>
                  <a:pt x="57" y="51"/>
                </a:cubicBezTo>
                <a:cubicBezTo>
                  <a:pt x="61" y="52"/>
                  <a:pt x="69" y="56"/>
                  <a:pt x="71" y="59"/>
                </a:cubicBezTo>
                <a:cubicBezTo>
                  <a:pt x="70" y="63"/>
                  <a:pt x="69" y="72"/>
                  <a:pt x="70" y="75"/>
                </a:cubicBezTo>
                <a:cubicBezTo>
                  <a:pt x="72" y="86"/>
                  <a:pt x="70" y="82"/>
                  <a:pt x="75" y="90"/>
                </a:cubicBezTo>
                <a:cubicBezTo>
                  <a:pt x="79" y="96"/>
                  <a:pt x="90" y="106"/>
                  <a:pt x="98" y="106"/>
                </a:cubicBezTo>
                <a:cubicBezTo>
                  <a:pt x="107" y="106"/>
                  <a:pt x="107" y="106"/>
                  <a:pt x="107" y="106"/>
                </a:cubicBezTo>
                <a:cubicBezTo>
                  <a:pt x="114" y="106"/>
                  <a:pt x="124" y="99"/>
                  <a:pt x="127" y="95"/>
                </a:cubicBezTo>
                <a:cubicBezTo>
                  <a:pt x="132" y="90"/>
                  <a:pt x="137" y="81"/>
                  <a:pt x="137" y="72"/>
                </a:cubicBezTo>
                <a:cubicBezTo>
                  <a:pt x="137" y="62"/>
                  <a:pt x="134" y="56"/>
                  <a:pt x="129" y="50"/>
                </a:cubicBezTo>
                <a:cubicBezTo>
                  <a:pt x="127" y="46"/>
                  <a:pt x="115" y="38"/>
                  <a:pt x="111" y="38"/>
                </a:cubicBezTo>
                <a:cubicBezTo>
                  <a:pt x="110" y="38"/>
                  <a:pt x="110" y="38"/>
                  <a:pt x="110" y="38"/>
                </a:cubicBezTo>
                <a:cubicBezTo>
                  <a:pt x="101" y="38"/>
                  <a:pt x="84" y="38"/>
                  <a:pt x="82" y="47"/>
                </a:cubicBezTo>
                <a:cubicBezTo>
                  <a:pt x="85" y="47"/>
                  <a:pt x="88" y="51"/>
                  <a:pt x="91" y="53"/>
                </a:cubicBezTo>
                <a:cubicBezTo>
                  <a:pt x="97" y="57"/>
                  <a:pt x="95" y="54"/>
                  <a:pt x="103" y="54"/>
                </a:cubicBezTo>
                <a:cubicBezTo>
                  <a:pt x="105" y="54"/>
                  <a:pt x="105" y="54"/>
                  <a:pt x="105" y="54"/>
                </a:cubicBezTo>
                <a:cubicBezTo>
                  <a:pt x="113" y="54"/>
                  <a:pt x="121" y="64"/>
                  <a:pt x="120" y="72"/>
                </a:cubicBezTo>
                <a:cubicBezTo>
                  <a:pt x="118" y="81"/>
                  <a:pt x="113" y="88"/>
                  <a:pt x="103" y="88"/>
                </a:cubicBezTo>
                <a:cubicBezTo>
                  <a:pt x="94" y="88"/>
                  <a:pt x="86" y="81"/>
                  <a:pt x="86" y="70"/>
                </a:cubicBezTo>
                <a:cubicBezTo>
                  <a:pt x="86" y="67"/>
                  <a:pt x="86" y="67"/>
                  <a:pt x="86" y="67"/>
                </a:cubicBezTo>
                <a:cubicBezTo>
                  <a:pt x="92" y="67"/>
                  <a:pt x="98" y="74"/>
                  <a:pt x="104" y="74"/>
                </a:cubicBezTo>
                <a:cubicBezTo>
                  <a:pt x="104" y="74"/>
                  <a:pt x="104" y="74"/>
                  <a:pt x="104" y="74"/>
                </a:cubicBezTo>
                <a:cubicBezTo>
                  <a:pt x="106" y="74"/>
                  <a:pt x="107" y="73"/>
                  <a:pt x="107" y="72"/>
                </a:cubicBezTo>
                <a:cubicBezTo>
                  <a:pt x="107" y="66"/>
                  <a:pt x="95" y="61"/>
                  <a:pt x="91" y="58"/>
                </a:cubicBezTo>
                <a:cubicBezTo>
                  <a:pt x="85" y="55"/>
                  <a:pt x="79" y="51"/>
                  <a:pt x="74" y="47"/>
                </a:cubicBezTo>
                <a:cubicBezTo>
                  <a:pt x="70" y="45"/>
                  <a:pt x="59" y="38"/>
                  <a:pt x="56" y="36"/>
                </a:cubicBezTo>
                <a:cubicBezTo>
                  <a:pt x="48" y="29"/>
                  <a:pt x="44" y="33"/>
                  <a:pt x="44" y="19"/>
                </a:cubicBezTo>
                <a:cubicBezTo>
                  <a:pt x="42" y="16"/>
                  <a:pt x="23" y="0"/>
                  <a:pt x="20" y="0"/>
                </a:cubicBezTo>
                <a:cubicBezTo>
                  <a:pt x="20" y="3"/>
                  <a:pt x="20" y="3"/>
                  <a:pt x="20" y="3"/>
                </a:cubicBezTo>
                <a:close/>
                <a:moveTo>
                  <a:pt x="137" y="141"/>
                </a:moveTo>
                <a:cubicBezTo>
                  <a:pt x="137" y="142"/>
                  <a:pt x="153" y="164"/>
                  <a:pt x="154" y="169"/>
                </a:cubicBezTo>
                <a:cubicBezTo>
                  <a:pt x="157" y="169"/>
                  <a:pt x="157" y="170"/>
                  <a:pt x="159" y="170"/>
                </a:cubicBezTo>
                <a:cubicBezTo>
                  <a:pt x="164" y="170"/>
                  <a:pt x="167" y="167"/>
                  <a:pt x="167" y="163"/>
                </a:cubicBezTo>
                <a:cubicBezTo>
                  <a:pt x="167" y="160"/>
                  <a:pt x="150" y="132"/>
                  <a:pt x="149" y="132"/>
                </a:cubicBezTo>
                <a:cubicBezTo>
                  <a:pt x="148" y="132"/>
                  <a:pt x="148" y="132"/>
                  <a:pt x="148" y="132"/>
                </a:cubicBezTo>
                <a:cubicBezTo>
                  <a:pt x="147" y="132"/>
                  <a:pt x="137" y="139"/>
                  <a:pt x="137" y="141"/>
                </a:cubicBezTo>
                <a:close/>
                <a:moveTo>
                  <a:pt x="39" y="162"/>
                </a:moveTo>
                <a:cubicBezTo>
                  <a:pt x="39" y="165"/>
                  <a:pt x="39" y="165"/>
                  <a:pt x="39" y="165"/>
                </a:cubicBezTo>
                <a:cubicBezTo>
                  <a:pt x="39" y="167"/>
                  <a:pt x="44" y="170"/>
                  <a:pt x="47" y="170"/>
                </a:cubicBezTo>
                <a:cubicBezTo>
                  <a:pt x="52" y="170"/>
                  <a:pt x="56" y="162"/>
                  <a:pt x="59" y="157"/>
                </a:cubicBezTo>
                <a:cubicBezTo>
                  <a:pt x="61" y="155"/>
                  <a:pt x="69" y="142"/>
                  <a:pt x="69" y="141"/>
                </a:cubicBezTo>
                <a:cubicBezTo>
                  <a:pt x="69" y="139"/>
                  <a:pt x="69" y="139"/>
                  <a:pt x="69" y="139"/>
                </a:cubicBezTo>
                <a:cubicBezTo>
                  <a:pt x="57" y="132"/>
                  <a:pt x="57" y="132"/>
                  <a:pt x="57" y="132"/>
                </a:cubicBezTo>
                <a:cubicBezTo>
                  <a:pt x="56" y="132"/>
                  <a:pt x="56" y="132"/>
                  <a:pt x="56" y="132"/>
                </a:cubicBezTo>
                <a:cubicBezTo>
                  <a:pt x="55" y="137"/>
                  <a:pt x="39" y="159"/>
                  <a:pt x="39" y="162"/>
                </a:cubicBezTo>
                <a:close/>
                <a:moveTo>
                  <a:pt x="103" y="170"/>
                </a:moveTo>
                <a:cubicBezTo>
                  <a:pt x="104" y="170"/>
                  <a:pt x="104" y="170"/>
                  <a:pt x="104" y="170"/>
                </a:cubicBezTo>
                <a:cubicBezTo>
                  <a:pt x="107" y="170"/>
                  <a:pt x="111" y="166"/>
                  <a:pt x="111" y="163"/>
                </a:cubicBezTo>
                <a:cubicBezTo>
                  <a:pt x="111" y="157"/>
                  <a:pt x="110" y="153"/>
                  <a:pt x="111" y="149"/>
                </a:cubicBezTo>
                <a:cubicBezTo>
                  <a:pt x="110" y="148"/>
                  <a:pt x="110" y="148"/>
                  <a:pt x="109" y="148"/>
                </a:cubicBezTo>
                <a:cubicBezTo>
                  <a:pt x="97" y="148"/>
                  <a:pt x="97" y="148"/>
                  <a:pt x="97" y="148"/>
                </a:cubicBezTo>
                <a:cubicBezTo>
                  <a:pt x="94" y="148"/>
                  <a:pt x="96" y="157"/>
                  <a:pt x="96" y="162"/>
                </a:cubicBezTo>
                <a:cubicBezTo>
                  <a:pt x="96" y="167"/>
                  <a:pt x="98" y="170"/>
                  <a:pt x="103" y="170"/>
                </a:cubicBezTo>
                <a:close/>
              </a:path>
            </a:pathLst>
          </a:custGeom>
          <a:solidFill>
            <a:srgbClr val="27A1AE"/>
          </a:solidFill>
          <a:ln>
            <a:noFill/>
          </a:ln>
          <a:extLst/>
        </p:spPr>
        <p:txBody>
          <a:bodyPr vert="horz" wrap="square" lIns="91440" tIns="45720" rIns="91440" bIns="45720" numCol="1" anchor="t" anchorCtr="0" compatLnSpc="1">
            <a:prstTxWarp prst="textNoShape">
              <a:avLst/>
            </a:prstTxWarp>
          </a:bodyPr>
          <a:lstStyle/>
          <a:p>
            <a:endParaRPr lang="ru-RU" dirty="0">
              <a:solidFill>
                <a:srgbClr val="444444"/>
              </a:solidFill>
            </a:endParaRPr>
          </a:p>
        </p:txBody>
      </p:sp>
      <p:sp>
        <p:nvSpPr>
          <p:cNvPr id="19" name="Прямоугольник: скругленные углы 3">
            <a:extLst>
              <a:ext uri="{FF2B5EF4-FFF2-40B4-BE49-F238E27FC236}">
                <a16:creationId xmlns="" xmlns:a16="http://schemas.microsoft.com/office/drawing/2014/main" id="{C3060BED-D266-4996-B2FC-CC621AD399D5}"/>
              </a:ext>
            </a:extLst>
          </p:cNvPr>
          <p:cNvSpPr/>
          <p:nvPr/>
        </p:nvSpPr>
        <p:spPr>
          <a:xfrm>
            <a:off x="360830" y="5687121"/>
            <a:ext cx="11464536" cy="668637"/>
          </a:xfrm>
          <a:prstGeom prst="roundRect">
            <a:avLst>
              <a:gd name="adj" fmla="val 15658"/>
            </a:avLst>
          </a:prstGeom>
          <a:solidFill>
            <a:schemeClr val="bg1"/>
          </a:solidFill>
          <a:ln w="190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b="1" dirty="0">
                <a:solidFill>
                  <a:srgbClr val="27A1AE"/>
                </a:solidFill>
                <a:latin typeface="Segoe UI" panose="020B0502040204020203" pitchFamily="34" charset="0"/>
                <a:cs typeface="Segoe UI" panose="020B0502040204020203" pitchFamily="34" charset="0"/>
              </a:rPr>
              <a:t>Постановление Арбитражного суда Северо-кавказского округа от </a:t>
            </a:r>
            <a:r>
              <a:rPr lang="ru-RU" b="1" dirty="0" smtClean="0">
                <a:solidFill>
                  <a:srgbClr val="27A1AE"/>
                </a:solidFill>
                <a:latin typeface="Segoe UI" panose="020B0502040204020203" pitchFamily="34" charset="0"/>
                <a:cs typeface="Segoe UI" panose="020B0502040204020203" pitchFamily="34" charset="0"/>
              </a:rPr>
              <a:t>30 </a:t>
            </a:r>
            <a:r>
              <a:rPr lang="ru-RU" b="1" dirty="0">
                <a:solidFill>
                  <a:srgbClr val="27A1AE"/>
                </a:solidFill>
                <a:latin typeface="Segoe UI" panose="020B0502040204020203" pitchFamily="34" charset="0"/>
                <a:cs typeface="Segoe UI" panose="020B0502040204020203" pitchFamily="34" charset="0"/>
              </a:rPr>
              <a:t>ноября 2017 г. по делу </a:t>
            </a:r>
            <a:r>
              <a:rPr lang="ru-RU" b="1" dirty="0" smtClean="0">
                <a:solidFill>
                  <a:srgbClr val="27A1AE"/>
                </a:solidFill>
                <a:latin typeface="Segoe UI" panose="020B0502040204020203" pitchFamily="34" charset="0"/>
                <a:cs typeface="Segoe UI" panose="020B0502040204020203" pitchFamily="34" charset="0"/>
              </a:rPr>
              <a:t>№ </a:t>
            </a:r>
            <a:r>
              <a:rPr lang="ru-RU" b="1" dirty="0">
                <a:solidFill>
                  <a:srgbClr val="27A1AE"/>
                </a:solidFill>
                <a:latin typeface="Segoe UI" panose="020B0502040204020203" pitchFamily="34" charset="0"/>
                <a:cs typeface="Segoe UI" panose="020B0502040204020203" pitchFamily="34" charset="0"/>
              </a:rPr>
              <a:t>А32-24624/2017    </a:t>
            </a:r>
          </a:p>
        </p:txBody>
      </p:sp>
    </p:spTree>
    <p:extLst>
      <p:ext uri="{BB962C8B-B14F-4D97-AF65-F5344CB8AC3E}">
        <p14:creationId xmlns:p14="http://schemas.microsoft.com/office/powerpoint/2010/main" val="382972081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1" name="Прямая соединительная линия 10">
            <a:extLst>
              <a:ext uri="{FF2B5EF4-FFF2-40B4-BE49-F238E27FC236}">
                <a16:creationId xmlns:a16="http://schemas.microsoft.com/office/drawing/2014/main" xmlns="" id="{2DF8A51C-4A70-45C5-B4ED-B17789969F70}"/>
              </a:ext>
            </a:extLst>
          </p:cNvPr>
          <p:cNvCxnSpPr>
            <a:cxnSpLocks/>
          </p:cNvCxnSpPr>
          <p:nvPr/>
        </p:nvCxnSpPr>
        <p:spPr>
          <a:xfrm>
            <a:off x="359788" y="6213462"/>
            <a:ext cx="11464536" cy="0"/>
          </a:xfrm>
          <a:prstGeom prst="line">
            <a:avLst/>
          </a:prstGeom>
          <a:ln w="28575">
            <a:solidFill>
              <a:srgbClr val="FFC000"/>
            </a:solidFill>
          </a:ln>
        </p:spPr>
        <p:style>
          <a:lnRef idx="1">
            <a:schemeClr val="accent1"/>
          </a:lnRef>
          <a:fillRef idx="0">
            <a:schemeClr val="accent1"/>
          </a:fillRef>
          <a:effectRef idx="0">
            <a:schemeClr val="accent1"/>
          </a:effectRef>
          <a:fontRef idx="minor">
            <a:schemeClr val="tx1"/>
          </a:fontRef>
        </p:style>
      </p:cxnSp>
      <p:grpSp>
        <p:nvGrpSpPr>
          <p:cNvPr id="23" name="Группа 22">
            <a:extLst>
              <a:ext uri="{FF2B5EF4-FFF2-40B4-BE49-F238E27FC236}">
                <a16:creationId xmlns:a16="http://schemas.microsoft.com/office/drawing/2014/main" xmlns="" id="{0444FF46-B0FA-41C3-AECC-3CE689681411}"/>
              </a:ext>
            </a:extLst>
          </p:cNvPr>
          <p:cNvGrpSpPr/>
          <p:nvPr/>
        </p:nvGrpSpPr>
        <p:grpSpPr>
          <a:xfrm>
            <a:off x="70195" y="947854"/>
            <a:ext cx="1509778" cy="1438508"/>
            <a:chOff x="5852718" y="1440569"/>
            <a:chExt cx="405909" cy="407103"/>
          </a:xfrm>
        </p:grpSpPr>
        <p:sp>
          <p:nvSpPr>
            <p:cNvPr id="24" name="Прямоугольник: скругленные углы 26">
              <a:extLst>
                <a:ext uri="{FF2B5EF4-FFF2-40B4-BE49-F238E27FC236}">
                  <a16:creationId xmlns:a16="http://schemas.microsoft.com/office/drawing/2014/main" xmlns="" id="{FA663CCB-12B7-4824-86E5-3379B021B6B6}"/>
                </a:ext>
              </a:extLst>
            </p:cNvPr>
            <p:cNvSpPr/>
            <p:nvPr/>
          </p:nvSpPr>
          <p:spPr>
            <a:xfrm>
              <a:off x="5852718" y="1444335"/>
              <a:ext cx="405909" cy="399570"/>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600" dirty="0">
                <a:solidFill>
                  <a:prstClr val="white"/>
                </a:solidFill>
                <a:latin typeface="Segoe UI" panose="020B0502040204020203" pitchFamily="34" charset="0"/>
                <a:cs typeface="Segoe UI" panose="020B0502040204020203" pitchFamily="34" charset="0"/>
              </a:endParaRPr>
            </a:p>
          </p:txBody>
        </p:sp>
        <p:sp>
          <p:nvSpPr>
            <p:cNvPr id="25" name="Правая круглая скобка 24">
              <a:extLst>
                <a:ext uri="{FF2B5EF4-FFF2-40B4-BE49-F238E27FC236}">
                  <a16:creationId xmlns:a16="http://schemas.microsoft.com/office/drawing/2014/main" xmlns="" id="{D29B132F-6B97-4859-96D9-67946B5F537A}"/>
                </a:ext>
              </a:extLst>
            </p:cNvPr>
            <p:cNvSpPr/>
            <p:nvPr/>
          </p:nvSpPr>
          <p:spPr>
            <a:xfrm rot="10800000">
              <a:off x="5852718" y="1440569"/>
              <a:ext cx="66675" cy="407103"/>
            </a:xfrm>
            <a:prstGeom prst="rightBracket">
              <a:avLst>
                <a:gd name="adj" fmla="val 100190"/>
              </a:avLst>
            </a:prstGeom>
            <a:ln w="12700">
              <a:solidFill>
                <a:srgbClr val="FFC000"/>
              </a:solidFill>
            </a:ln>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sz="1600" dirty="0">
                <a:solidFill>
                  <a:srgbClr val="444444"/>
                </a:solidFill>
                <a:latin typeface="Segoe UI" panose="020B0502040204020203" pitchFamily="34" charset="0"/>
                <a:cs typeface="Segoe UI" panose="020B0502040204020203" pitchFamily="34" charset="0"/>
              </a:endParaRPr>
            </a:p>
          </p:txBody>
        </p:sp>
        <p:sp>
          <p:nvSpPr>
            <p:cNvPr id="26" name="Правая круглая скобка 25">
              <a:extLst>
                <a:ext uri="{FF2B5EF4-FFF2-40B4-BE49-F238E27FC236}">
                  <a16:creationId xmlns:a16="http://schemas.microsoft.com/office/drawing/2014/main" xmlns="" id="{5989E683-6A41-4F63-9FBD-898148D72CBF}"/>
                </a:ext>
              </a:extLst>
            </p:cNvPr>
            <p:cNvSpPr/>
            <p:nvPr/>
          </p:nvSpPr>
          <p:spPr>
            <a:xfrm>
              <a:off x="6191952" y="1440569"/>
              <a:ext cx="66675" cy="407103"/>
            </a:xfrm>
            <a:prstGeom prst="rightBracket">
              <a:avLst>
                <a:gd name="adj" fmla="val 100190"/>
              </a:avLst>
            </a:prstGeom>
            <a:ln w="12700">
              <a:solidFill>
                <a:srgbClr val="FFC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sz="1600" dirty="0">
                <a:solidFill>
                  <a:srgbClr val="444444"/>
                </a:solidFill>
                <a:latin typeface="Segoe UI" panose="020B0502040204020203" pitchFamily="34" charset="0"/>
                <a:cs typeface="Segoe UI" panose="020B0502040204020203" pitchFamily="34" charset="0"/>
              </a:endParaRPr>
            </a:p>
          </p:txBody>
        </p:sp>
      </p:grpSp>
      <p:grpSp>
        <p:nvGrpSpPr>
          <p:cNvPr id="27" name="Группа 26">
            <a:extLst>
              <a:ext uri="{FF2B5EF4-FFF2-40B4-BE49-F238E27FC236}">
                <a16:creationId xmlns:a16="http://schemas.microsoft.com/office/drawing/2014/main" xmlns="" id="{380AA571-4357-4DF5-9EAD-B17FAC382CB9}"/>
              </a:ext>
            </a:extLst>
          </p:cNvPr>
          <p:cNvGrpSpPr/>
          <p:nvPr/>
        </p:nvGrpSpPr>
        <p:grpSpPr>
          <a:xfrm>
            <a:off x="269961" y="1206793"/>
            <a:ext cx="1062014" cy="920625"/>
            <a:chOff x="2619376" y="1952625"/>
            <a:chExt cx="695325" cy="550862"/>
          </a:xfrm>
        </p:grpSpPr>
        <p:sp>
          <p:nvSpPr>
            <p:cNvPr id="28" name="Freeform 16">
              <a:extLst>
                <a:ext uri="{FF2B5EF4-FFF2-40B4-BE49-F238E27FC236}">
                  <a16:creationId xmlns:a16="http://schemas.microsoft.com/office/drawing/2014/main" xmlns="" id="{78C73E99-3DE8-4F47-AA7F-925926A9F4F3}"/>
                </a:ext>
              </a:extLst>
            </p:cNvPr>
            <p:cNvSpPr>
              <a:spLocks noEditPoints="1"/>
            </p:cNvSpPr>
            <p:nvPr/>
          </p:nvSpPr>
          <p:spPr bwMode="auto">
            <a:xfrm>
              <a:off x="2986088" y="1952625"/>
              <a:ext cx="328613" cy="258762"/>
            </a:xfrm>
            <a:custGeom>
              <a:avLst/>
              <a:gdLst>
                <a:gd name="T0" fmla="*/ 0 w 207"/>
                <a:gd name="T1" fmla="*/ 163 h 163"/>
                <a:gd name="T2" fmla="*/ 207 w 207"/>
                <a:gd name="T3" fmla="*/ 163 h 163"/>
                <a:gd name="T4" fmla="*/ 207 w 207"/>
                <a:gd name="T5" fmla="*/ 0 h 163"/>
                <a:gd name="T6" fmla="*/ 0 w 207"/>
                <a:gd name="T7" fmla="*/ 0 h 163"/>
                <a:gd name="T8" fmla="*/ 0 w 207"/>
                <a:gd name="T9" fmla="*/ 163 h 163"/>
                <a:gd name="T10" fmla="*/ 0 w 207"/>
                <a:gd name="T11" fmla="*/ 163 h 163"/>
                <a:gd name="T12" fmla="*/ 152 w 207"/>
                <a:gd name="T13" fmla="*/ 53 h 163"/>
                <a:gd name="T14" fmla="*/ 168 w 207"/>
                <a:gd name="T15" fmla="*/ 53 h 163"/>
                <a:gd name="T16" fmla="*/ 168 w 207"/>
                <a:gd name="T17" fmla="*/ 133 h 163"/>
                <a:gd name="T18" fmla="*/ 152 w 207"/>
                <a:gd name="T19" fmla="*/ 133 h 163"/>
                <a:gd name="T20" fmla="*/ 152 w 207"/>
                <a:gd name="T21" fmla="*/ 53 h 163"/>
                <a:gd name="T22" fmla="*/ 152 w 207"/>
                <a:gd name="T23" fmla="*/ 53 h 163"/>
                <a:gd name="T24" fmla="*/ 117 w 207"/>
                <a:gd name="T25" fmla="*/ 80 h 163"/>
                <a:gd name="T26" fmla="*/ 133 w 207"/>
                <a:gd name="T27" fmla="*/ 80 h 163"/>
                <a:gd name="T28" fmla="*/ 133 w 207"/>
                <a:gd name="T29" fmla="*/ 133 h 163"/>
                <a:gd name="T30" fmla="*/ 117 w 207"/>
                <a:gd name="T31" fmla="*/ 133 h 163"/>
                <a:gd name="T32" fmla="*/ 117 w 207"/>
                <a:gd name="T33" fmla="*/ 80 h 163"/>
                <a:gd name="T34" fmla="*/ 117 w 207"/>
                <a:gd name="T35" fmla="*/ 80 h 163"/>
                <a:gd name="T36" fmla="*/ 82 w 207"/>
                <a:gd name="T37" fmla="*/ 63 h 163"/>
                <a:gd name="T38" fmla="*/ 98 w 207"/>
                <a:gd name="T39" fmla="*/ 63 h 163"/>
                <a:gd name="T40" fmla="*/ 98 w 207"/>
                <a:gd name="T41" fmla="*/ 133 h 163"/>
                <a:gd name="T42" fmla="*/ 82 w 207"/>
                <a:gd name="T43" fmla="*/ 133 h 163"/>
                <a:gd name="T44" fmla="*/ 82 w 207"/>
                <a:gd name="T45" fmla="*/ 63 h 163"/>
                <a:gd name="T46" fmla="*/ 82 w 207"/>
                <a:gd name="T47" fmla="*/ 63 h 163"/>
                <a:gd name="T48" fmla="*/ 45 w 207"/>
                <a:gd name="T49" fmla="*/ 32 h 163"/>
                <a:gd name="T50" fmla="*/ 64 w 207"/>
                <a:gd name="T51" fmla="*/ 32 h 163"/>
                <a:gd name="T52" fmla="*/ 64 w 207"/>
                <a:gd name="T53" fmla="*/ 133 h 163"/>
                <a:gd name="T54" fmla="*/ 45 w 207"/>
                <a:gd name="T55" fmla="*/ 133 h 163"/>
                <a:gd name="T56" fmla="*/ 45 w 207"/>
                <a:gd name="T57" fmla="*/ 32 h 163"/>
                <a:gd name="T58" fmla="*/ 45 w 207"/>
                <a:gd name="T59" fmla="*/ 32 h 163"/>
                <a:gd name="T60" fmla="*/ 186 w 207"/>
                <a:gd name="T61" fmla="*/ 145 h 163"/>
                <a:gd name="T62" fmla="*/ 27 w 207"/>
                <a:gd name="T63" fmla="*/ 145 h 163"/>
                <a:gd name="T64" fmla="*/ 21 w 207"/>
                <a:gd name="T65" fmla="*/ 145 h 163"/>
                <a:gd name="T66" fmla="*/ 21 w 207"/>
                <a:gd name="T67" fmla="*/ 137 h 163"/>
                <a:gd name="T68" fmla="*/ 21 w 207"/>
                <a:gd name="T69" fmla="*/ 22 h 163"/>
                <a:gd name="T70" fmla="*/ 27 w 207"/>
                <a:gd name="T71" fmla="*/ 22 h 163"/>
                <a:gd name="T72" fmla="*/ 27 w 207"/>
                <a:gd name="T73" fmla="*/ 137 h 163"/>
                <a:gd name="T74" fmla="*/ 186 w 207"/>
                <a:gd name="T75" fmla="*/ 137 h 163"/>
                <a:gd name="T76" fmla="*/ 186 w 207"/>
                <a:gd name="T77" fmla="*/ 145 h 163"/>
                <a:gd name="T78" fmla="*/ 186 w 207"/>
                <a:gd name="T79" fmla="*/ 145 h 1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07" h="163">
                  <a:moveTo>
                    <a:pt x="0" y="163"/>
                  </a:moveTo>
                  <a:lnTo>
                    <a:pt x="207" y="163"/>
                  </a:lnTo>
                  <a:lnTo>
                    <a:pt x="207" y="0"/>
                  </a:lnTo>
                  <a:lnTo>
                    <a:pt x="0" y="0"/>
                  </a:lnTo>
                  <a:lnTo>
                    <a:pt x="0" y="163"/>
                  </a:lnTo>
                  <a:lnTo>
                    <a:pt x="0" y="163"/>
                  </a:lnTo>
                  <a:close/>
                  <a:moveTo>
                    <a:pt x="152" y="53"/>
                  </a:moveTo>
                  <a:lnTo>
                    <a:pt x="168" y="53"/>
                  </a:lnTo>
                  <a:lnTo>
                    <a:pt x="168" y="133"/>
                  </a:lnTo>
                  <a:lnTo>
                    <a:pt x="152" y="133"/>
                  </a:lnTo>
                  <a:lnTo>
                    <a:pt x="152" y="53"/>
                  </a:lnTo>
                  <a:lnTo>
                    <a:pt x="152" y="53"/>
                  </a:lnTo>
                  <a:close/>
                  <a:moveTo>
                    <a:pt x="117" y="80"/>
                  </a:moveTo>
                  <a:lnTo>
                    <a:pt x="133" y="80"/>
                  </a:lnTo>
                  <a:lnTo>
                    <a:pt x="133" y="133"/>
                  </a:lnTo>
                  <a:lnTo>
                    <a:pt x="117" y="133"/>
                  </a:lnTo>
                  <a:lnTo>
                    <a:pt x="117" y="80"/>
                  </a:lnTo>
                  <a:lnTo>
                    <a:pt x="117" y="80"/>
                  </a:lnTo>
                  <a:close/>
                  <a:moveTo>
                    <a:pt x="82" y="63"/>
                  </a:moveTo>
                  <a:lnTo>
                    <a:pt x="98" y="63"/>
                  </a:lnTo>
                  <a:lnTo>
                    <a:pt x="98" y="133"/>
                  </a:lnTo>
                  <a:lnTo>
                    <a:pt x="82" y="133"/>
                  </a:lnTo>
                  <a:lnTo>
                    <a:pt x="82" y="63"/>
                  </a:lnTo>
                  <a:lnTo>
                    <a:pt x="82" y="63"/>
                  </a:lnTo>
                  <a:close/>
                  <a:moveTo>
                    <a:pt x="45" y="32"/>
                  </a:moveTo>
                  <a:lnTo>
                    <a:pt x="64" y="32"/>
                  </a:lnTo>
                  <a:lnTo>
                    <a:pt x="64" y="133"/>
                  </a:lnTo>
                  <a:lnTo>
                    <a:pt x="45" y="133"/>
                  </a:lnTo>
                  <a:lnTo>
                    <a:pt x="45" y="32"/>
                  </a:lnTo>
                  <a:lnTo>
                    <a:pt x="45" y="32"/>
                  </a:lnTo>
                  <a:close/>
                  <a:moveTo>
                    <a:pt x="186" y="145"/>
                  </a:moveTo>
                  <a:lnTo>
                    <a:pt x="27" y="145"/>
                  </a:lnTo>
                  <a:lnTo>
                    <a:pt x="21" y="145"/>
                  </a:lnTo>
                  <a:lnTo>
                    <a:pt x="21" y="137"/>
                  </a:lnTo>
                  <a:lnTo>
                    <a:pt x="21" y="22"/>
                  </a:lnTo>
                  <a:lnTo>
                    <a:pt x="27" y="22"/>
                  </a:lnTo>
                  <a:lnTo>
                    <a:pt x="27" y="137"/>
                  </a:lnTo>
                  <a:lnTo>
                    <a:pt x="186" y="137"/>
                  </a:lnTo>
                  <a:lnTo>
                    <a:pt x="186" y="145"/>
                  </a:lnTo>
                  <a:lnTo>
                    <a:pt x="186" y="145"/>
                  </a:lnTo>
                  <a:close/>
                </a:path>
              </a:pathLst>
            </a:custGeom>
            <a:solidFill>
              <a:srgbClr val="E5475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dirty="0">
                <a:solidFill>
                  <a:srgbClr val="444444"/>
                </a:solidFill>
              </a:endParaRPr>
            </a:p>
          </p:txBody>
        </p:sp>
        <p:sp>
          <p:nvSpPr>
            <p:cNvPr id="29" name="Freeform 17">
              <a:extLst>
                <a:ext uri="{FF2B5EF4-FFF2-40B4-BE49-F238E27FC236}">
                  <a16:creationId xmlns:a16="http://schemas.microsoft.com/office/drawing/2014/main" xmlns="" id="{0930A33C-4B53-4C22-AF11-07ABC745AB4B}"/>
                </a:ext>
              </a:extLst>
            </p:cNvPr>
            <p:cNvSpPr>
              <a:spLocks noEditPoints="1"/>
            </p:cNvSpPr>
            <p:nvPr/>
          </p:nvSpPr>
          <p:spPr bwMode="auto">
            <a:xfrm>
              <a:off x="2619376" y="1952625"/>
              <a:ext cx="331788" cy="258762"/>
            </a:xfrm>
            <a:custGeom>
              <a:avLst/>
              <a:gdLst>
                <a:gd name="T0" fmla="*/ 209 w 209"/>
                <a:gd name="T1" fmla="*/ 163 h 163"/>
                <a:gd name="T2" fmla="*/ 0 w 209"/>
                <a:gd name="T3" fmla="*/ 0 h 163"/>
                <a:gd name="T4" fmla="*/ 0 w 209"/>
                <a:gd name="T5" fmla="*/ 163 h 163"/>
                <a:gd name="T6" fmla="*/ 170 w 209"/>
                <a:gd name="T7" fmla="*/ 88 h 163"/>
                <a:gd name="T8" fmla="*/ 168 w 209"/>
                <a:gd name="T9" fmla="*/ 98 h 163"/>
                <a:gd name="T10" fmla="*/ 164 w 209"/>
                <a:gd name="T11" fmla="*/ 108 h 163"/>
                <a:gd name="T12" fmla="*/ 158 w 209"/>
                <a:gd name="T13" fmla="*/ 118 h 163"/>
                <a:gd name="T14" fmla="*/ 113 w 209"/>
                <a:gd name="T15" fmla="*/ 82 h 163"/>
                <a:gd name="T16" fmla="*/ 158 w 209"/>
                <a:gd name="T17" fmla="*/ 47 h 163"/>
                <a:gd name="T18" fmla="*/ 164 w 209"/>
                <a:gd name="T19" fmla="*/ 55 h 163"/>
                <a:gd name="T20" fmla="*/ 168 w 209"/>
                <a:gd name="T21" fmla="*/ 65 h 163"/>
                <a:gd name="T22" fmla="*/ 170 w 209"/>
                <a:gd name="T23" fmla="*/ 75 h 163"/>
                <a:gd name="T24" fmla="*/ 170 w 209"/>
                <a:gd name="T25" fmla="*/ 82 h 163"/>
                <a:gd name="T26" fmla="*/ 102 w 209"/>
                <a:gd name="T27" fmla="*/ 24 h 163"/>
                <a:gd name="T28" fmla="*/ 113 w 209"/>
                <a:gd name="T29" fmla="*/ 26 h 163"/>
                <a:gd name="T30" fmla="*/ 123 w 209"/>
                <a:gd name="T31" fmla="*/ 32 h 163"/>
                <a:gd name="T32" fmla="*/ 133 w 209"/>
                <a:gd name="T33" fmla="*/ 37 h 163"/>
                <a:gd name="T34" fmla="*/ 96 w 209"/>
                <a:gd name="T35" fmla="*/ 82 h 163"/>
                <a:gd name="T36" fmla="*/ 133 w 209"/>
                <a:gd name="T37" fmla="*/ 127 h 163"/>
                <a:gd name="T38" fmla="*/ 123 w 209"/>
                <a:gd name="T39" fmla="*/ 133 h 163"/>
                <a:gd name="T40" fmla="*/ 113 w 209"/>
                <a:gd name="T41" fmla="*/ 137 h 163"/>
                <a:gd name="T42" fmla="*/ 102 w 209"/>
                <a:gd name="T43" fmla="*/ 139 h 163"/>
                <a:gd name="T44" fmla="*/ 90 w 209"/>
                <a:gd name="T45" fmla="*/ 139 h 163"/>
                <a:gd name="T46" fmla="*/ 80 w 209"/>
                <a:gd name="T47" fmla="*/ 137 h 163"/>
                <a:gd name="T48" fmla="*/ 70 w 209"/>
                <a:gd name="T49" fmla="*/ 133 h 163"/>
                <a:gd name="T50" fmla="*/ 59 w 209"/>
                <a:gd name="T51" fmla="*/ 127 h 163"/>
                <a:gd name="T52" fmla="*/ 51 w 209"/>
                <a:gd name="T53" fmla="*/ 118 h 163"/>
                <a:gd name="T54" fmla="*/ 45 w 209"/>
                <a:gd name="T55" fmla="*/ 110 h 163"/>
                <a:gd name="T56" fmla="*/ 41 w 209"/>
                <a:gd name="T57" fmla="*/ 100 h 163"/>
                <a:gd name="T58" fmla="*/ 39 w 209"/>
                <a:gd name="T59" fmla="*/ 88 h 163"/>
                <a:gd name="T60" fmla="*/ 39 w 209"/>
                <a:gd name="T61" fmla="*/ 75 h 163"/>
                <a:gd name="T62" fmla="*/ 41 w 209"/>
                <a:gd name="T63" fmla="*/ 65 h 163"/>
                <a:gd name="T64" fmla="*/ 45 w 209"/>
                <a:gd name="T65" fmla="*/ 55 h 163"/>
                <a:gd name="T66" fmla="*/ 51 w 209"/>
                <a:gd name="T67" fmla="*/ 45 h 163"/>
                <a:gd name="T68" fmla="*/ 59 w 209"/>
                <a:gd name="T69" fmla="*/ 39 h 163"/>
                <a:gd name="T70" fmla="*/ 70 w 209"/>
                <a:gd name="T71" fmla="*/ 32 h 163"/>
                <a:gd name="T72" fmla="*/ 80 w 209"/>
                <a:gd name="T73" fmla="*/ 26 h 163"/>
                <a:gd name="T74" fmla="*/ 90 w 209"/>
                <a:gd name="T75" fmla="*/ 24 h 163"/>
                <a:gd name="T76" fmla="*/ 96 w 209"/>
                <a:gd name="T77" fmla="*/ 24 h 1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209" h="163">
                  <a:moveTo>
                    <a:pt x="0" y="163"/>
                  </a:moveTo>
                  <a:lnTo>
                    <a:pt x="209" y="163"/>
                  </a:lnTo>
                  <a:lnTo>
                    <a:pt x="209" y="0"/>
                  </a:lnTo>
                  <a:lnTo>
                    <a:pt x="0" y="0"/>
                  </a:lnTo>
                  <a:lnTo>
                    <a:pt x="0" y="163"/>
                  </a:lnTo>
                  <a:lnTo>
                    <a:pt x="0" y="163"/>
                  </a:lnTo>
                  <a:close/>
                  <a:moveTo>
                    <a:pt x="170" y="82"/>
                  </a:moveTo>
                  <a:lnTo>
                    <a:pt x="170" y="88"/>
                  </a:lnTo>
                  <a:lnTo>
                    <a:pt x="168" y="94"/>
                  </a:lnTo>
                  <a:lnTo>
                    <a:pt x="168" y="98"/>
                  </a:lnTo>
                  <a:lnTo>
                    <a:pt x="166" y="104"/>
                  </a:lnTo>
                  <a:lnTo>
                    <a:pt x="164" y="108"/>
                  </a:lnTo>
                  <a:lnTo>
                    <a:pt x="160" y="114"/>
                  </a:lnTo>
                  <a:lnTo>
                    <a:pt x="158" y="118"/>
                  </a:lnTo>
                  <a:lnTo>
                    <a:pt x="154" y="122"/>
                  </a:lnTo>
                  <a:lnTo>
                    <a:pt x="113" y="82"/>
                  </a:lnTo>
                  <a:lnTo>
                    <a:pt x="154" y="43"/>
                  </a:lnTo>
                  <a:lnTo>
                    <a:pt x="158" y="47"/>
                  </a:lnTo>
                  <a:lnTo>
                    <a:pt x="160" y="51"/>
                  </a:lnTo>
                  <a:lnTo>
                    <a:pt x="164" y="55"/>
                  </a:lnTo>
                  <a:lnTo>
                    <a:pt x="166" y="59"/>
                  </a:lnTo>
                  <a:lnTo>
                    <a:pt x="168" y="65"/>
                  </a:lnTo>
                  <a:lnTo>
                    <a:pt x="168" y="71"/>
                  </a:lnTo>
                  <a:lnTo>
                    <a:pt x="170" y="75"/>
                  </a:lnTo>
                  <a:lnTo>
                    <a:pt x="170" y="82"/>
                  </a:lnTo>
                  <a:lnTo>
                    <a:pt x="170" y="82"/>
                  </a:lnTo>
                  <a:close/>
                  <a:moveTo>
                    <a:pt x="96" y="24"/>
                  </a:moveTo>
                  <a:lnTo>
                    <a:pt x="102" y="24"/>
                  </a:lnTo>
                  <a:lnTo>
                    <a:pt x="106" y="26"/>
                  </a:lnTo>
                  <a:lnTo>
                    <a:pt x="113" y="26"/>
                  </a:lnTo>
                  <a:lnTo>
                    <a:pt x="119" y="28"/>
                  </a:lnTo>
                  <a:lnTo>
                    <a:pt x="123" y="32"/>
                  </a:lnTo>
                  <a:lnTo>
                    <a:pt x="127" y="35"/>
                  </a:lnTo>
                  <a:lnTo>
                    <a:pt x="133" y="37"/>
                  </a:lnTo>
                  <a:lnTo>
                    <a:pt x="137" y="43"/>
                  </a:lnTo>
                  <a:lnTo>
                    <a:pt x="96" y="82"/>
                  </a:lnTo>
                  <a:lnTo>
                    <a:pt x="137" y="122"/>
                  </a:lnTo>
                  <a:lnTo>
                    <a:pt x="133" y="127"/>
                  </a:lnTo>
                  <a:lnTo>
                    <a:pt x="127" y="129"/>
                  </a:lnTo>
                  <a:lnTo>
                    <a:pt x="123" y="133"/>
                  </a:lnTo>
                  <a:lnTo>
                    <a:pt x="119" y="135"/>
                  </a:lnTo>
                  <a:lnTo>
                    <a:pt x="113" y="137"/>
                  </a:lnTo>
                  <a:lnTo>
                    <a:pt x="106" y="137"/>
                  </a:lnTo>
                  <a:lnTo>
                    <a:pt x="102" y="139"/>
                  </a:lnTo>
                  <a:lnTo>
                    <a:pt x="96" y="139"/>
                  </a:lnTo>
                  <a:lnTo>
                    <a:pt x="90" y="139"/>
                  </a:lnTo>
                  <a:lnTo>
                    <a:pt x="84" y="137"/>
                  </a:lnTo>
                  <a:lnTo>
                    <a:pt x="80" y="137"/>
                  </a:lnTo>
                  <a:lnTo>
                    <a:pt x="74" y="135"/>
                  </a:lnTo>
                  <a:lnTo>
                    <a:pt x="70" y="133"/>
                  </a:lnTo>
                  <a:lnTo>
                    <a:pt x="64" y="129"/>
                  </a:lnTo>
                  <a:lnTo>
                    <a:pt x="59" y="127"/>
                  </a:lnTo>
                  <a:lnTo>
                    <a:pt x="55" y="122"/>
                  </a:lnTo>
                  <a:lnTo>
                    <a:pt x="51" y="118"/>
                  </a:lnTo>
                  <a:lnTo>
                    <a:pt x="49" y="114"/>
                  </a:lnTo>
                  <a:lnTo>
                    <a:pt x="45" y="110"/>
                  </a:lnTo>
                  <a:lnTo>
                    <a:pt x="43" y="104"/>
                  </a:lnTo>
                  <a:lnTo>
                    <a:pt x="41" y="100"/>
                  </a:lnTo>
                  <a:lnTo>
                    <a:pt x="41" y="94"/>
                  </a:lnTo>
                  <a:lnTo>
                    <a:pt x="39" y="88"/>
                  </a:lnTo>
                  <a:lnTo>
                    <a:pt x="39" y="82"/>
                  </a:lnTo>
                  <a:lnTo>
                    <a:pt x="39" y="75"/>
                  </a:lnTo>
                  <a:lnTo>
                    <a:pt x="41" y="71"/>
                  </a:lnTo>
                  <a:lnTo>
                    <a:pt x="41" y="65"/>
                  </a:lnTo>
                  <a:lnTo>
                    <a:pt x="43" y="59"/>
                  </a:lnTo>
                  <a:lnTo>
                    <a:pt x="45" y="55"/>
                  </a:lnTo>
                  <a:lnTo>
                    <a:pt x="49" y="51"/>
                  </a:lnTo>
                  <a:lnTo>
                    <a:pt x="51" y="45"/>
                  </a:lnTo>
                  <a:lnTo>
                    <a:pt x="55" y="43"/>
                  </a:lnTo>
                  <a:lnTo>
                    <a:pt x="59" y="39"/>
                  </a:lnTo>
                  <a:lnTo>
                    <a:pt x="64" y="35"/>
                  </a:lnTo>
                  <a:lnTo>
                    <a:pt x="70" y="32"/>
                  </a:lnTo>
                  <a:lnTo>
                    <a:pt x="74" y="28"/>
                  </a:lnTo>
                  <a:lnTo>
                    <a:pt x="80" y="26"/>
                  </a:lnTo>
                  <a:lnTo>
                    <a:pt x="84" y="26"/>
                  </a:lnTo>
                  <a:lnTo>
                    <a:pt x="90" y="24"/>
                  </a:lnTo>
                  <a:lnTo>
                    <a:pt x="96" y="24"/>
                  </a:lnTo>
                  <a:lnTo>
                    <a:pt x="96" y="24"/>
                  </a:lnTo>
                  <a:close/>
                </a:path>
              </a:pathLst>
            </a:custGeom>
            <a:solidFill>
              <a:srgbClr val="E5475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dirty="0">
                <a:solidFill>
                  <a:srgbClr val="444444"/>
                </a:solidFill>
              </a:endParaRPr>
            </a:p>
          </p:txBody>
        </p:sp>
        <p:sp>
          <p:nvSpPr>
            <p:cNvPr id="30" name="Freeform 18">
              <a:extLst>
                <a:ext uri="{FF2B5EF4-FFF2-40B4-BE49-F238E27FC236}">
                  <a16:creationId xmlns:a16="http://schemas.microsoft.com/office/drawing/2014/main" xmlns="" id="{CE9AB1CE-9DFA-4CFA-B83C-A1913DB48C14}"/>
                </a:ext>
              </a:extLst>
            </p:cNvPr>
            <p:cNvSpPr>
              <a:spLocks noEditPoints="1"/>
            </p:cNvSpPr>
            <p:nvPr/>
          </p:nvSpPr>
          <p:spPr bwMode="auto">
            <a:xfrm>
              <a:off x="2619376" y="2251075"/>
              <a:ext cx="331788" cy="252412"/>
            </a:xfrm>
            <a:custGeom>
              <a:avLst/>
              <a:gdLst>
                <a:gd name="T0" fmla="*/ 209 w 209"/>
                <a:gd name="T1" fmla="*/ 159 h 159"/>
                <a:gd name="T2" fmla="*/ 0 w 209"/>
                <a:gd name="T3" fmla="*/ 0 h 159"/>
                <a:gd name="T4" fmla="*/ 0 w 209"/>
                <a:gd name="T5" fmla="*/ 159 h 159"/>
                <a:gd name="T6" fmla="*/ 178 w 209"/>
                <a:gd name="T7" fmla="*/ 41 h 159"/>
                <a:gd name="T8" fmla="*/ 182 w 209"/>
                <a:gd name="T9" fmla="*/ 41 h 159"/>
                <a:gd name="T10" fmla="*/ 188 w 209"/>
                <a:gd name="T11" fmla="*/ 43 h 159"/>
                <a:gd name="T12" fmla="*/ 190 w 209"/>
                <a:gd name="T13" fmla="*/ 47 h 159"/>
                <a:gd name="T14" fmla="*/ 190 w 209"/>
                <a:gd name="T15" fmla="*/ 53 h 159"/>
                <a:gd name="T16" fmla="*/ 190 w 209"/>
                <a:gd name="T17" fmla="*/ 57 h 159"/>
                <a:gd name="T18" fmla="*/ 188 w 209"/>
                <a:gd name="T19" fmla="*/ 61 h 159"/>
                <a:gd name="T20" fmla="*/ 182 w 209"/>
                <a:gd name="T21" fmla="*/ 63 h 159"/>
                <a:gd name="T22" fmla="*/ 178 w 209"/>
                <a:gd name="T23" fmla="*/ 65 h 159"/>
                <a:gd name="T24" fmla="*/ 29 w 209"/>
                <a:gd name="T25" fmla="*/ 63 h 159"/>
                <a:gd name="T26" fmla="*/ 25 w 209"/>
                <a:gd name="T27" fmla="*/ 61 h 159"/>
                <a:gd name="T28" fmla="*/ 21 w 209"/>
                <a:gd name="T29" fmla="*/ 59 h 159"/>
                <a:gd name="T30" fmla="*/ 19 w 209"/>
                <a:gd name="T31" fmla="*/ 55 h 159"/>
                <a:gd name="T32" fmla="*/ 19 w 209"/>
                <a:gd name="T33" fmla="*/ 49 h 159"/>
                <a:gd name="T34" fmla="*/ 21 w 209"/>
                <a:gd name="T35" fmla="*/ 45 h 159"/>
                <a:gd name="T36" fmla="*/ 25 w 209"/>
                <a:gd name="T37" fmla="*/ 41 h 159"/>
                <a:gd name="T38" fmla="*/ 29 w 209"/>
                <a:gd name="T39" fmla="*/ 41 h 159"/>
                <a:gd name="T40" fmla="*/ 31 w 209"/>
                <a:gd name="T41" fmla="*/ 41 h 159"/>
                <a:gd name="T42" fmla="*/ 178 w 209"/>
                <a:gd name="T43" fmla="*/ 80 h 159"/>
                <a:gd name="T44" fmla="*/ 182 w 209"/>
                <a:gd name="T45" fmla="*/ 80 h 159"/>
                <a:gd name="T46" fmla="*/ 188 w 209"/>
                <a:gd name="T47" fmla="*/ 82 h 159"/>
                <a:gd name="T48" fmla="*/ 190 w 209"/>
                <a:gd name="T49" fmla="*/ 86 h 159"/>
                <a:gd name="T50" fmla="*/ 190 w 209"/>
                <a:gd name="T51" fmla="*/ 92 h 159"/>
                <a:gd name="T52" fmla="*/ 190 w 209"/>
                <a:gd name="T53" fmla="*/ 96 h 159"/>
                <a:gd name="T54" fmla="*/ 188 w 209"/>
                <a:gd name="T55" fmla="*/ 100 h 159"/>
                <a:gd name="T56" fmla="*/ 182 w 209"/>
                <a:gd name="T57" fmla="*/ 102 h 159"/>
                <a:gd name="T58" fmla="*/ 178 w 209"/>
                <a:gd name="T59" fmla="*/ 104 h 159"/>
                <a:gd name="T60" fmla="*/ 29 w 209"/>
                <a:gd name="T61" fmla="*/ 104 h 159"/>
                <a:gd name="T62" fmla="*/ 25 w 209"/>
                <a:gd name="T63" fmla="*/ 102 h 159"/>
                <a:gd name="T64" fmla="*/ 21 w 209"/>
                <a:gd name="T65" fmla="*/ 98 h 159"/>
                <a:gd name="T66" fmla="*/ 19 w 209"/>
                <a:gd name="T67" fmla="*/ 94 h 159"/>
                <a:gd name="T68" fmla="*/ 19 w 209"/>
                <a:gd name="T69" fmla="*/ 90 h 159"/>
                <a:gd name="T70" fmla="*/ 21 w 209"/>
                <a:gd name="T71" fmla="*/ 84 h 159"/>
                <a:gd name="T72" fmla="*/ 25 w 209"/>
                <a:gd name="T73" fmla="*/ 82 h 159"/>
                <a:gd name="T74" fmla="*/ 29 w 209"/>
                <a:gd name="T75" fmla="*/ 80 h 159"/>
                <a:gd name="T76" fmla="*/ 31 w 209"/>
                <a:gd name="T77" fmla="*/ 80 h 159"/>
                <a:gd name="T78" fmla="*/ 178 w 209"/>
                <a:gd name="T79" fmla="*/ 118 h 159"/>
                <a:gd name="T80" fmla="*/ 182 w 209"/>
                <a:gd name="T81" fmla="*/ 118 h 159"/>
                <a:gd name="T82" fmla="*/ 188 w 209"/>
                <a:gd name="T83" fmla="*/ 123 h 159"/>
                <a:gd name="T84" fmla="*/ 190 w 209"/>
                <a:gd name="T85" fmla="*/ 127 h 159"/>
                <a:gd name="T86" fmla="*/ 190 w 209"/>
                <a:gd name="T87" fmla="*/ 131 h 159"/>
                <a:gd name="T88" fmla="*/ 190 w 209"/>
                <a:gd name="T89" fmla="*/ 135 h 159"/>
                <a:gd name="T90" fmla="*/ 188 w 209"/>
                <a:gd name="T91" fmla="*/ 139 h 159"/>
                <a:gd name="T92" fmla="*/ 182 w 209"/>
                <a:gd name="T93" fmla="*/ 143 h 159"/>
                <a:gd name="T94" fmla="*/ 178 w 209"/>
                <a:gd name="T95" fmla="*/ 143 h 159"/>
                <a:gd name="T96" fmla="*/ 29 w 209"/>
                <a:gd name="T97" fmla="*/ 143 h 159"/>
                <a:gd name="T98" fmla="*/ 25 w 209"/>
                <a:gd name="T99" fmla="*/ 141 h 159"/>
                <a:gd name="T100" fmla="*/ 21 w 209"/>
                <a:gd name="T101" fmla="*/ 137 h 159"/>
                <a:gd name="T102" fmla="*/ 19 w 209"/>
                <a:gd name="T103" fmla="*/ 133 h 159"/>
                <a:gd name="T104" fmla="*/ 19 w 209"/>
                <a:gd name="T105" fmla="*/ 129 h 159"/>
                <a:gd name="T106" fmla="*/ 21 w 209"/>
                <a:gd name="T107" fmla="*/ 123 h 159"/>
                <a:gd name="T108" fmla="*/ 25 w 209"/>
                <a:gd name="T109" fmla="*/ 121 h 159"/>
                <a:gd name="T110" fmla="*/ 29 w 209"/>
                <a:gd name="T111" fmla="*/ 118 h 159"/>
                <a:gd name="T112" fmla="*/ 31 w 209"/>
                <a:gd name="T113" fmla="*/ 118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09" h="159">
                  <a:moveTo>
                    <a:pt x="0" y="159"/>
                  </a:moveTo>
                  <a:lnTo>
                    <a:pt x="209" y="159"/>
                  </a:lnTo>
                  <a:lnTo>
                    <a:pt x="209" y="0"/>
                  </a:lnTo>
                  <a:lnTo>
                    <a:pt x="0" y="0"/>
                  </a:lnTo>
                  <a:lnTo>
                    <a:pt x="0" y="159"/>
                  </a:lnTo>
                  <a:lnTo>
                    <a:pt x="0" y="159"/>
                  </a:lnTo>
                  <a:close/>
                  <a:moveTo>
                    <a:pt x="31" y="41"/>
                  </a:moveTo>
                  <a:lnTo>
                    <a:pt x="178" y="41"/>
                  </a:lnTo>
                  <a:lnTo>
                    <a:pt x="180" y="41"/>
                  </a:lnTo>
                  <a:lnTo>
                    <a:pt x="182" y="41"/>
                  </a:lnTo>
                  <a:lnTo>
                    <a:pt x="184" y="41"/>
                  </a:lnTo>
                  <a:lnTo>
                    <a:pt x="188" y="43"/>
                  </a:lnTo>
                  <a:lnTo>
                    <a:pt x="188" y="45"/>
                  </a:lnTo>
                  <a:lnTo>
                    <a:pt x="190" y="47"/>
                  </a:lnTo>
                  <a:lnTo>
                    <a:pt x="190" y="49"/>
                  </a:lnTo>
                  <a:lnTo>
                    <a:pt x="190" y="53"/>
                  </a:lnTo>
                  <a:lnTo>
                    <a:pt x="190" y="55"/>
                  </a:lnTo>
                  <a:lnTo>
                    <a:pt x="190" y="57"/>
                  </a:lnTo>
                  <a:lnTo>
                    <a:pt x="188" y="59"/>
                  </a:lnTo>
                  <a:lnTo>
                    <a:pt x="188" y="61"/>
                  </a:lnTo>
                  <a:lnTo>
                    <a:pt x="184" y="61"/>
                  </a:lnTo>
                  <a:lnTo>
                    <a:pt x="182" y="63"/>
                  </a:lnTo>
                  <a:lnTo>
                    <a:pt x="180" y="63"/>
                  </a:lnTo>
                  <a:lnTo>
                    <a:pt x="178" y="65"/>
                  </a:lnTo>
                  <a:lnTo>
                    <a:pt x="31" y="65"/>
                  </a:lnTo>
                  <a:lnTo>
                    <a:pt x="29" y="63"/>
                  </a:lnTo>
                  <a:lnTo>
                    <a:pt x="25" y="63"/>
                  </a:lnTo>
                  <a:lnTo>
                    <a:pt x="25" y="61"/>
                  </a:lnTo>
                  <a:lnTo>
                    <a:pt x="23" y="61"/>
                  </a:lnTo>
                  <a:lnTo>
                    <a:pt x="21" y="59"/>
                  </a:lnTo>
                  <a:lnTo>
                    <a:pt x="19" y="57"/>
                  </a:lnTo>
                  <a:lnTo>
                    <a:pt x="19" y="55"/>
                  </a:lnTo>
                  <a:lnTo>
                    <a:pt x="19" y="53"/>
                  </a:lnTo>
                  <a:lnTo>
                    <a:pt x="19" y="49"/>
                  </a:lnTo>
                  <a:lnTo>
                    <a:pt x="19" y="47"/>
                  </a:lnTo>
                  <a:lnTo>
                    <a:pt x="21" y="45"/>
                  </a:lnTo>
                  <a:lnTo>
                    <a:pt x="23" y="43"/>
                  </a:lnTo>
                  <a:lnTo>
                    <a:pt x="25" y="41"/>
                  </a:lnTo>
                  <a:lnTo>
                    <a:pt x="25" y="41"/>
                  </a:lnTo>
                  <a:lnTo>
                    <a:pt x="29" y="41"/>
                  </a:lnTo>
                  <a:lnTo>
                    <a:pt x="31" y="41"/>
                  </a:lnTo>
                  <a:lnTo>
                    <a:pt x="31" y="41"/>
                  </a:lnTo>
                  <a:close/>
                  <a:moveTo>
                    <a:pt x="31" y="80"/>
                  </a:moveTo>
                  <a:lnTo>
                    <a:pt x="178" y="80"/>
                  </a:lnTo>
                  <a:lnTo>
                    <a:pt x="180" y="80"/>
                  </a:lnTo>
                  <a:lnTo>
                    <a:pt x="182" y="80"/>
                  </a:lnTo>
                  <a:lnTo>
                    <a:pt x="184" y="82"/>
                  </a:lnTo>
                  <a:lnTo>
                    <a:pt x="188" y="82"/>
                  </a:lnTo>
                  <a:lnTo>
                    <a:pt x="188" y="84"/>
                  </a:lnTo>
                  <a:lnTo>
                    <a:pt x="190" y="86"/>
                  </a:lnTo>
                  <a:lnTo>
                    <a:pt x="190" y="90"/>
                  </a:lnTo>
                  <a:lnTo>
                    <a:pt x="190" y="92"/>
                  </a:lnTo>
                  <a:lnTo>
                    <a:pt x="190" y="94"/>
                  </a:lnTo>
                  <a:lnTo>
                    <a:pt x="190" y="96"/>
                  </a:lnTo>
                  <a:lnTo>
                    <a:pt x="188" y="98"/>
                  </a:lnTo>
                  <a:lnTo>
                    <a:pt x="188" y="100"/>
                  </a:lnTo>
                  <a:lnTo>
                    <a:pt x="184" y="102"/>
                  </a:lnTo>
                  <a:lnTo>
                    <a:pt x="182" y="102"/>
                  </a:lnTo>
                  <a:lnTo>
                    <a:pt x="180" y="104"/>
                  </a:lnTo>
                  <a:lnTo>
                    <a:pt x="178" y="104"/>
                  </a:lnTo>
                  <a:lnTo>
                    <a:pt x="31" y="104"/>
                  </a:lnTo>
                  <a:lnTo>
                    <a:pt x="29" y="104"/>
                  </a:lnTo>
                  <a:lnTo>
                    <a:pt x="25" y="102"/>
                  </a:lnTo>
                  <a:lnTo>
                    <a:pt x="25" y="102"/>
                  </a:lnTo>
                  <a:lnTo>
                    <a:pt x="23" y="100"/>
                  </a:lnTo>
                  <a:lnTo>
                    <a:pt x="21" y="98"/>
                  </a:lnTo>
                  <a:lnTo>
                    <a:pt x="19" y="96"/>
                  </a:lnTo>
                  <a:lnTo>
                    <a:pt x="19" y="94"/>
                  </a:lnTo>
                  <a:lnTo>
                    <a:pt x="19" y="92"/>
                  </a:lnTo>
                  <a:lnTo>
                    <a:pt x="19" y="90"/>
                  </a:lnTo>
                  <a:lnTo>
                    <a:pt x="19" y="86"/>
                  </a:lnTo>
                  <a:lnTo>
                    <a:pt x="21" y="84"/>
                  </a:lnTo>
                  <a:lnTo>
                    <a:pt x="23" y="82"/>
                  </a:lnTo>
                  <a:lnTo>
                    <a:pt x="25" y="82"/>
                  </a:lnTo>
                  <a:lnTo>
                    <a:pt x="25" y="80"/>
                  </a:lnTo>
                  <a:lnTo>
                    <a:pt x="29" y="80"/>
                  </a:lnTo>
                  <a:lnTo>
                    <a:pt x="31" y="80"/>
                  </a:lnTo>
                  <a:lnTo>
                    <a:pt x="31" y="80"/>
                  </a:lnTo>
                  <a:close/>
                  <a:moveTo>
                    <a:pt x="31" y="118"/>
                  </a:moveTo>
                  <a:lnTo>
                    <a:pt x="178" y="118"/>
                  </a:lnTo>
                  <a:lnTo>
                    <a:pt x="180" y="118"/>
                  </a:lnTo>
                  <a:lnTo>
                    <a:pt x="182" y="118"/>
                  </a:lnTo>
                  <a:lnTo>
                    <a:pt x="184" y="121"/>
                  </a:lnTo>
                  <a:lnTo>
                    <a:pt x="188" y="123"/>
                  </a:lnTo>
                  <a:lnTo>
                    <a:pt x="188" y="123"/>
                  </a:lnTo>
                  <a:lnTo>
                    <a:pt x="190" y="127"/>
                  </a:lnTo>
                  <a:lnTo>
                    <a:pt x="190" y="129"/>
                  </a:lnTo>
                  <a:lnTo>
                    <a:pt x="190" y="131"/>
                  </a:lnTo>
                  <a:lnTo>
                    <a:pt x="190" y="133"/>
                  </a:lnTo>
                  <a:lnTo>
                    <a:pt x="190" y="135"/>
                  </a:lnTo>
                  <a:lnTo>
                    <a:pt x="188" y="137"/>
                  </a:lnTo>
                  <a:lnTo>
                    <a:pt x="188" y="139"/>
                  </a:lnTo>
                  <a:lnTo>
                    <a:pt x="184" y="141"/>
                  </a:lnTo>
                  <a:lnTo>
                    <a:pt x="182" y="143"/>
                  </a:lnTo>
                  <a:lnTo>
                    <a:pt x="180" y="143"/>
                  </a:lnTo>
                  <a:lnTo>
                    <a:pt x="178" y="143"/>
                  </a:lnTo>
                  <a:lnTo>
                    <a:pt x="31" y="143"/>
                  </a:lnTo>
                  <a:lnTo>
                    <a:pt x="29" y="143"/>
                  </a:lnTo>
                  <a:lnTo>
                    <a:pt x="25" y="143"/>
                  </a:lnTo>
                  <a:lnTo>
                    <a:pt x="25" y="141"/>
                  </a:lnTo>
                  <a:lnTo>
                    <a:pt x="23" y="139"/>
                  </a:lnTo>
                  <a:lnTo>
                    <a:pt x="21" y="137"/>
                  </a:lnTo>
                  <a:lnTo>
                    <a:pt x="19" y="135"/>
                  </a:lnTo>
                  <a:lnTo>
                    <a:pt x="19" y="133"/>
                  </a:lnTo>
                  <a:lnTo>
                    <a:pt x="19" y="131"/>
                  </a:lnTo>
                  <a:lnTo>
                    <a:pt x="19" y="129"/>
                  </a:lnTo>
                  <a:lnTo>
                    <a:pt x="19" y="127"/>
                  </a:lnTo>
                  <a:lnTo>
                    <a:pt x="21" y="123"/>
                  </a:lnTo>
                  <a:lnTo>
                    <a:pt x="23" y="123"/>
                  </a:lnTo>
                  <a:lnTo>
                    <a:pt x="25" y="121"/>
                  </a:lnTo>
                  <a:lnTo>
                    <a:pt x="25" y="118"/>
                  </a:lnTo>
                  <a:lnTo>
                    <a:pt x="29" y="118"/>
                  </a:lnTo>
                  <a:lnTo>
                    <a:pt x="31" y="118"/>
                  </a:lnTo>
                  <a:lnTo>
                    <a:pt x="31" y="118"/>
                  </a:lnTo>
                  <a:close/>
                </a:path>
              </a:pathLst>
            </a:custGeom>
            <a:solidFill>
              <a:srgbClr val="E5475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dirty="0">
                <a:solidFill>
                  <a:srgbClr val="444444"/>
                </a:solidFill>
              </a:endParaRPr>
            </a:p>
          </p:txBody>
        </p:sp>
        <p:sp>
          <p:nvSpPr>
            <p:cNvPr id="31" name="Freeform 19">
              <a:extLst>
                <a:ext uri="{FF2B5EF4-FFF2-40B4-BE49-F238E27FC236}">
                  <a16:creationId xmlns:a16="http://schemas.microsoft.com/office/drawing/2014/main" xmlns="" id="{C0544266-AB5C-4784-8A74-B003CFA9B720}"/>
                </a:ext>
              </a:extLst>
            </p:cNvPr>
            <p:cNvSpPr>
              <a:spLocks noEditPoints="1"/>
            </p:cNvSpPr>
            <p:nvPr/>
          </p:nvSpPr>
          <p:spPr bwMode="auto">
            <a:xfrm>
              <a:off x="2986088" y="2251075"/>
              <a:ext cx="328613" cy="252412"/>
            </a:xfrm>
            <a:custGeom>
              <a:avLst/>
              <a:gdLst>
                <a:gd name="T0" fmla="*/ 207 w 207"/>
                <a:gd name="T1" fmla="*/ 159 h 159"/>
                <a:gd name="T2" fmla="*/ 0 w 207"/>
                <a:gd name="T3" fmla="*/ 0 h 159"/>
                <a:gd name="T4" fmla="*/ 0 w 207"/>
                <a:gd name="T5" fmla="*/ 159 h 159"/>
                <a:gd name="T6" fmla="*/ 49 w 207"/>
                <a:gd name="T7" fmla="*/ 65 h 159"/>
                <a:gd name="T8" fmla="*/ 49 w 207"/>
                <a:gd name="T9" fmla="*/ 63 h 159"/>
                <a:gd name="T10" fmla="*/ 51 w 207"/>
                <a:gd name="T11" fmla="*/ 63 h 159"/>
                <a:gd name="T12" fmla="*/ 53 w 207"/>
                <a:gd name="T13" fmla="*/ 63 h 159"/>
                <a:gd name="T14" fmla="*/ 56 w 207"/>
                <a:gd name="T15" fmla="*/ 63 h 159"/>
                <a:gd name="T16" fmla="*/ 58 w 207"/>
                <a:gd name="T17" fmla="*/ 65 h 159"/>
                <a:gd name="T18" fmla="*/ 101 w 207"/>
                <a:gd name="T19" fmla="*/ 55 h 159"/>
                <a:gd name="T20" fmla="*/ 103 w 207"/>
                <a:gd name="T21" fmla="*/ 55 h 159"/>
                <a:gd name="T22" fmla="*/ 105 w 207"/>
                <a:gd name="T23" fmla="*/ 53 h 159"/>
                <a:gd name="T24" fmla="*/ 107 w 207"/>
                <a:gd name="T25" fmla="*/ 53 h 159"/>
                <a:gd name="T26" fmla="*/ 107 w 207"/>
                <a:gd name="T27" fmla="*/ 55 h 159"/>
                <a:gd name="T28" fmla="*/ 109 w 207"/>
                <a:gd name="T29" fmla="*/ 55 h 159"/>
                <a:gd name="T30" fmla="*/ 125 w 207"/>
                <a:gd name="T31" fmla="*/ 78 h 159"/>
                <a:gd name="T32" fmla="*/ 188 w 207"/>
                <a:gd name="T33" fmla="*/ 18 h 159"/>
                <a:gd name="T34" fmla="*/ 191 w 207"/>
                <a:gd name="T35" fmla="*/ 16 h 159"/>
                <a:gd name="T36" fmla="*/ 193 w 207"/>
                <a:gd name="T37" fmla="*/ 18 h 159"/>
                <a:gd name="T38" fmla="*/ 195 w 207"/>
                <a:gd name="T39" fmla="*/ 18 h 159"/>
                <a:gd name="T40" fmla="*/ 195 w 207"/>
                <a:gd name="T41" fmla="*/ 20 h 159"/>
                <a:gd name="T42" fmla="*/ 197 w 207"/>
                <a:gd name="T43" fmla="*/ 20 h 159"/>
                <a:gd name="T44" fmla="*/ 197 w 207"/>
                <a:gd name="T45" fmla="*/ 22 h 159"/>
                <a:gd name="T46" fmla="*/ 195 w 207"/>
                <a:gd name="T47" fmla="*/ 24 h 159"/>
                <a:gd name="T48" fmla="*/ 129 w 207"/>
                <a:gd name="T49" fmla="*/ 90 h 159"/>
                <a:gd name="T50" fmla="*/ 127 w 207"/>
                <a:gd name="T51" fmla="*/ 90 h 159"/>
                <a:gd name="T52" fmla="*/ 125 w 207"/>
                <a:gd name="T53" fmla="*/ 90 h 159"/>
                <a:gd name="T54" fmla="*/ 125 w 207"/>
                <a:gd name="T55" fmla="*/ 90 h 159"/>
                <a:gd name="T56" fmla="*/ 123 w 207"/>
                <a:gd name="T57" fmla="*/ 90 h 159"/>
                <a:gd name="T58" fmla="*/ 121 w 207"/>
                <a:gd name="T59" fmla="*/ 88 h 159"/>
                <a:gd name="T60" fmla="*/ 74 w 207"/>
                <a:gd name="T61" fmla="*/ 112 h 159"/>
                <a:gd name="T62" fmla="*/ 72 w 207"/>
                <a:gd name="T63" fmla="*/ 114 h 159"/>
                <a:gd name="T64" fmla="*/ 70 w 207"/>
                <a:gd name="T65" fmla="*/ 114 h 159"/>
                <a:gd name="T66" fmla="*/ 68 w 207"/>
                <a:gd name="T67" fmla="*/ 114 h 159"/>
                <a:gd name="T68" fmla="*/ 68 w 207"/>
                <a:gd name="T69" fmla="*/ 114 h 159"/>
                <a:gd name="T70" fmla="*/ 66 w 207"/>
                <a:gd name="T71" fmla="*/ 112 h 159"/>
                <a:gd name="T72" fmla="*/ 23 w 207"/>
                <a:gd name="T73" fmla="*/ 123 h 159"/>
                <a:gd name="T74" fmla="*/ 23 w 207"/>
                <a:gd name="T75" fmla="*/ 123 h 159"/>
                <a:gd name="T76" fmla="*/ 21 w 207"/>
                <a:gd name="T77" fmla="*/ 125 h 159"/>
                <a:gd name="T78" fmla="*/ 19 w 207"/>
                <a:gd name="T79" fmla="*/ 125 h 159"/>
                <a:gd name="T80" fmla="*/ 17 w 207"/>
                <a:gd name="T81" fmla="*/ 123 h 159"/>
                <a:gd name="T82" fmla="*/ 15 w 207"/>
                <a:gd name="T83" fmla="*/ 123 h 159"/>
                <a:gd name="T84" fmla="*/ 15 w 207"/>
                <a:gd name="T85" fmla="*/ 121 h 159"/>
                <a:gd name="T86" fmla="*/ 15 w 207"/>
                <a:gd name="T87" fmla="*/ 118 h 159"/>
                <a:gd name="T88" fmla="*/ 15 w 207"/>
                <a:gd name="T89" fmla="*/ 116 h 159"/>
                <a:gd name="T90" fmla="*/ 15 w 207"/>
                <a:gd name="T91" fmla="*/ 137 h 159"/>
                <a:gd name="T92" fmla="*/ 199 w 207"/>
                <a:gd name="T93" fmla="*/ 143 h 159"/>
                <a:gd name="T94" fmla="*/ 15 w 207"/>
                <a:gd name="T95" fmla="*/ 137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07" h="159">
                  <a:moveTo>
                    <a:pt x="0" y="159"/>
                  </a:moveTo>
                  <a:lnTo>
                    <a:pt x="207" y="159"/>
                  </a:lnTo>
                  <a:lnTo>
                    <a:pt x="207" y="0"/>
                  </a:lnTo>
                  <a:lnTo>
                    <a:pt x="0" y="0"/>
                  </a:lnTo>
                  <a:lnTo>
                    <a:pt x="0" y="159"/>
                  </a:lnTo>
                  <a:lnTo>
                    <a:pt x="0" y="159"/>
                  </a:lnTo>
                  <a:close/>
                  <a:moveTo>
                    <a:pt x="15" y="116"/>
                  </a:moveTo>
                  <a:lnTo>
                    <a:pt x="49" y="65"/>
                  </a:lnTo>
                  <a:lnTo>
                    <a:pt x="49" y="63"/>
                  </a:lnTo>
                  <a:lnTo>
                    <a:pt x="49" y="63"/>
                  </a:lnTo>
                  <a:lnTo>
                    <a:pt x="51" y="63"/>
                  </a:lnTo>
                  <a:lnTo>
                    <a:pt x="51" y="63"/>
                  </a:lnTo>
                  <a:lnTo>
                    <a:pt x="51" y="63"/>
                  </a:lnTo>
                  <a:lnTo>
                    <a:pt x="53" y="63"/>
                  </a:lnTo>
                  <a:lnTo>
                    <a:pt x="53" y="63"/>
                  </a:lnTo>
                  <a:lnTo>
                    <a:pt x="56" y="63"/>
                  </a:lnTo>
                  <a:lnTo>
                    <a:pt x="58" y="65"/>
                  </a:lnTo>
                  <a:lnTo>
                    <a:pt x="58" y="65"/>
                  </a:lnTo>
                  <a:lnTo>
                    <a:pt x="72" y="100"/>
                  </a:lnTo>
                  <a:lnTo>
                    <a:pt x="101" y="55"/>
                  </a:lnTo>
                  <a:lnTo>
                    <a:pt x="103" y="55"/>
                  </a:lnTo>
                  <a:lnTo>
                    <a:pt x="103" y="55"/>
                  </a:lnTo>
                  <a:lnTo>
                    <a:pt x="103" y="53"/>
                  </a:lnTo>
                  <a:lnTo>
                    <a:pt x="105" y="53"/>
                  </a:lnTo>
                  <a:lnTo>
                    <a:pt x="105" y="53"/>
                  </a:lnTo>
                  <a:lnTo>
                    <a:pt x="107" y="53"/>
                  </a:lnTo>
                  <a:lnTo>
                    <a:pt x="107" y="53"/>
                  </a:lnTo>
                  <a:lnTo>
                    <a:pt x="107" y="55"/>
                  </a:lnTo>
                  <a:lnTo>
                    <a:pt x="109" y="55"/>
                  </a:lnTo>
                  <a:lnTo>
                    <a:pt x="109" y="55"/>
                  </a:lnTo>
                  <a:lnTo>
                    <a:pt x="109" y="55"/>
                  </a:lnTo>
                  <a:lnTo>
                    <a:pt x="125" y="78"/>
                  </a:lnTo>
                  <a:lnTo>
                    <a:pt x="186" y="18"/>
                  </a:lnTo>
                  <a:lnTo>
                    <a:pt x="188" y="18"/>
                  </a:lnTo>
                  <a:lnTo>
                    <a:pt x="188" y="18"/>
                  </a:lnTo>
                  <a:lnTo>
                    <a:pt x="191" y="16"/>
                  </a:lnTo>
                  <a:lnTo>
                    <a:pt x="191" y="16"/>
                  </a:lnTo>
                  <a:lnTo>
                    <a:pt x="193" y="18"/>
                  </a:lnTo>
                  <a:lnTo>
                    <a:pt x="193" y="18"/>
                  </a:lnTo>
                  <a:lnTo>
                    <a:pt x="195" y="18"/>
                  </a:lnTo>
                  <a:lnTo>
                    <a:pt x="195" y="18"/>
                  </a:lnTo>
                  <a:lnTo>
                    <a:pt x="195" y="20"/>
                  </a:lnTo>
                  <a:lnTo>
                    <a:pt x="195" y="20"/>
                  </a:lnTo>
                  <a:lnTo>
                    <a:pt x="197" y="20"/>
                  </a:lnTo>
                  <a:lnTo>
                    <a:pt x="197" y="22"/>
                  </a:lnTo>
                  <a:lnTo>
                    <a:pt x="197" y="22"/>
                  </a:lnTo>
                  <a:lnTo>
                    <a:pt x="195" y="24"/>
                  </a:lnTo>
                  <a:lnTo>
                    <a:pt x="195" y="24"/>
                  </a:lnTo>
                  <a:lnTo>
                    <a:pt x="195" y="26"/>
                  </a:lnTo>
                  <a:lnTo>
                    <a:pt x="129" y="90"/>
                  </a:lnTo>
                  <a:lnTo>
                    <a:pt x="129" y="90"/>
                  </a:lnTo>
                  <a:lnTo>
                    <a:pt x="127" y="90"/>
                  </a:lnTo>
                  <a:lnTo>
                    <a:pt x="127" y="90"/>
                  </a:lnTo>
                  <a:lnTo>
                    <a:pt x="125" y="90"/>
                  </a:lnTo>
                  <a:lnTo>
                    <a:pt x="125" y="90"/>
                  </a:lnTo>
                  <a:lnTo>
                    <a:pt x="125" y="90"/>
                  </a:lnTo>
                  <a:lnTo>
                    <a:pt x="123" y="90"/>
                  </a:lnTo>
                  <a:lnTo>
                    <a:pt x="123" y="90"/>
                  </a:lnTo>
                  <a:lnTo>
                    <a:pt x="121" y="90"/>
                  </a:lnTo>
                  <a:lnTo>
                    <a:pt x="121" y="88"/>
                  </a:lnTo>
                  <a:lnTo>
                    <a:pt x="105" y="67"/>
                  </a:lnTo>
                  <a:lnTo>
                    <a:pt x="74" y="112"/>
                  </a:lnTo>
                  <a:lnTo>
                    <a:pt x="74" y="114"/>
                  </a:lnTo>
                  <a:lnTo>
                    <a:pt x="72" y="114"/>
                  </a:lnTo>
                  <a:lnTo>
                    <a:pt x="72" y="114"/>
                  </a:lnTo>
                  <a:lnTo>
                    <a:pt x="70" y="114"/>
                  </a:lnTo>
                  <a:lnTo>
                    <a:pt x="70" y="114"/>
                  </a:lnTo>
                  <a:lnTo>
                    <a:pt x="68" y="114"/>
                  </a:lnTo>
                  <a:lnTo>
                    <a:pt x="68" y="114"/>
                  </a:lnTo>
                  <a:lnTo>
                    <a:pt x="68" y="114"/>
                  </a:lnTo>
                  <a:lnTo>
                    <a:pt x="66" y="112"/>
                  </a:lnTo>
                  <a:lnTo>
                    <a:pt x="66" y="112"/>
                  </a:lnTo>
                  <a:lnTo>
                    <a:pt x="51" y="78"/>
                  </a:lnTo>
                  <a:lnTo>
                    <a:pt x="23" y="123"/>
                  </a:lnTo>
                  <a:lnTo>
                    <a:pt x="23" y="123"/>
                  </a:lnTo>
                  <a:lnTo>
                    <a:pt x="23" y="123"/>
                  </a:lnTo>
                  <a:lnTo>
                    <a:pt x="21" y="125"/>
                  </a:lnTo>
                  <a:lnTo>
                    <a:pt x="21" y="125"/>
                  </a:lnTo>
                  <a:lnTo>
                    <a:pt x="19" y="125"/>
                  </a:lnTo>
                  <a:lnTo>
                    <a:pt x="19" y="125"/>
                  </a:lnTo>
                  <a:lnTo>
                    <a:pt x="17" y="125"/>
                  </a:lnTo>
                  <a:lnTo>
                    <a:pt x="17" y="123"/>
                  </a:lnTo>
                  <a:lnTo>
                    <a:pt x="15" y="123"/>
                  </a:lnTo>
                  <a:lnTo>
                    <a:pt x="15" y="123"/>
                  </a:lnTo>
                  <a:lnTo>
                    <a:pt x="15" y="123"/>
                  </a:lnTo>
                  <a:lnTo>
                    <a:pt x="15" y="121"/>
                  </a:lnTo>
                  <a:lnTo>
                    <a:pt x="15" y="121"/>
                  </a:lnTo>
                  <a:lnTo>
                    <a:pt x="15" y="118"/>
                  </a:lnTo>
                  <a:lnTo>
                    <a:pt x="15" y="118"/>
                  </a:lnTo>
                  <a:lnTo>
                    <a:pt x="15" y="116"/>
                  </a:lnTo>
                  <a:lnTo>
                    <a:pt x="15" y="116"/>
                  </a:lnTo>
                  <a:close/>
                  <a:moveTo>
                    <a:pt x="15" y="137"/>
                  </a:moveTo>
                  <a:lnTo>
                    <a:pt x="199" y="137"/>
                  </a:lnTo>
                  <a:lnTo>
                    <a:pt x="199" y="143"/>
                  </a:lnTo>
                  <a:lnTo>
                    <a:pt x="15" y="143"/>
                  </a:lnTo>
                  <a:lnTo>
                    <a:pt x="15" y="137"/>
                  </a:lnTo>
                  <a:lnTo>
                    <a:pt x="15" y="137"/>
                  </a:lnTo>
                  <a:close/>
                </a:path>
              </a:pathLst>
            </a:custGeom>
            <a:solidFill>
              <a:srgbClr val="E5475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dirty="0">
                <a:solidFill>
                  <a:srgbClr val="444444"/>
                </a:solidFill>
              </a:endParaRPr>
            </a:p>
          </p:txBody>
        </p:sp>
      </p:grpSp>
      <p:sp>
        <p:nvSpPr>
          <p:cNvPr id="16" name="Заголовок 1"/>
          <p:cNvSpPr txBox="1">
            <a:spLocks/>
          </p:cNvSpPr>
          <p:nvPr/>
        </p:nvSpPr>
        <p:spPr>
          <a:xfrm>
            <a:off x="2519213" y="71477"/>
            <a:ext cx="7145686" cy="557173"/>
          </a:xfrm>
          <a:prstGeom prst="rect">
            <a:avLst/>
          </a:prstGeom>
        </p:spPr>
        <p:txBody>
          <a:bodyPr/>
          <a:lstStyle>
            <a:lvl1pPr algn="r" defTabSz="449171" rtl="0" eaLnBrk="0" fontAlgn="base" hangingPunct="0">
              <a:lnSpc>
                <a:spcPct val="87000"/>
              </a:lnSpc>
              <a:spcBef>
                <a:spcPct val="0"/>
              </a:spcBef>
              <a:spcAft>
                <a:spcPct val="0"/>
              </a:spcAft>
              <a:buClr>
                <a:srgbClr val="000000"/>
              </a:buClr>
              <a:buSzPct val="100000"/>
              <a:buFont typeface="Times New Roman" pitchFamily="18" charset="0"/>
              <a:defRPr sz="2000" b="1" cap="all">
                <a:solidFill>
                  <a:srgbClr val="E4465A"/>
                </a:solidFill>
                <a:latin typeface="Aria"/>
                <a:ea typeface="Arial Unicode MS" pitchFamily="34" charset="-128"/>
                <a:cs typeface="+mj-cs"/>
              </a:defRPr>
            </a:lvl1pPr>
            <a:lvl2pPr algn="r" defTabSz="449171" rtl="0" eaLnBrk="0" fontAlgn="base" hangingPunct="0">
              <a:lnSpc>
                <a:spcPct val="87000"/>
              </a:lnSpc>
              <a:spcBef>
                <a:spcPct val="0"/>
              </a:spcBef>
              <a:spcAft>
                <a:spcPct val="0"/>
              </a:spcAft>
              <a:buClr>
                <a:srgbClr val="000000"/>
              </a:buClr>
              <a:buSzPct val="100000"/>
              <a:buFont typeface="Times New Roman" pitchFamily="18" charset="0"/>
              <a:defRPr sz="2000" b="1">
                <a:solidFill>
                  <a:srgbClr val="E4465A"/>
                </a:solidFill>
                <a:latin typeface="Aria"/>
                <a:ea typeface="Arial Unicode MS" pitchFamily="34" charset="-128"/>
                <a:cs typeface="Arial Unicode MS" charset="0"/>
              </a:defRPr>
            </a:lvl2pPr>
            <a:lvl3pPr algn="r" defTabSz="449171" rtl="0" eaLnBrk="0" fontAlgn="base" hangingPunct="0">
              <a:lnSpc>
                <a:spcPct val="87000"/>
              </a:lnSpc>
              <a:spcBef>
                <a:spcPct val="0"/>
              </a:spcBef>
              <a:spcAft>
                <a:spcPct val="0"/>
              </a:spcAft>
              <a:buClr>
                <a:srgbClr val="000000"/>
              </a:buClr>
              <a:buSzPct val="100000"/>
              <a:buFont typeface="Times New Roman" pitchFamily="18" charset="0"/>
              <a:defRPr sz="2000" b="1">
                <a:solidFill>
                  <a:srgbClr val="E4465A"/>
                </a:solidFill>
                <a:latin typeface="Aria"/>
                <a:ea typeface="Arial Unicode MS" pitchFamily="34" charset="-128"/>
                <a:cs typeface="Arial Unicode MS" charset="0"/>
              </a:defRPr>
            </a:lvl3pPr>
            <a:lvl4pPr algn="r" defTabSz="449171" rtl="0" eaLnBrk="0" fontAlgn="base" hangingPunct="0">
              <a:lnSpc>
                <a:spcPct val="87000"/>
              </a:lnSpc>
              <a:spcBef>
                <a:spcPct val="0"/>
              </a:spcBef>
              <a:spcAft>
                <a:spcPct val="0"/>
              </a:spcAft>
              <a:buClr>
                <a:srgbClr val="000000"/>
              </a:buClr>
              <a:buSzPct val="100000"/>
              <a:buFont typeface="Times New Roman" pitchFamily="18" charset="0"/>
              <a:defRPr sz="2000" b="1">
                <a:solidFill>
                  <a:srgbClr val="E4465A"/>
                </a:solidFill>
                <a:latin typeface="Aria"/>
                <a:ea typeface="Arial Unicode MS" pitchFamily="34" charset="-128"/>
                <a:cs typeface="Arial Unicode MS" charset="0"/>
              </a:defRPr>
            </a:lvl4pPr>
            <a:lvl5pPr algn="r" defTabSz="449171" rtl="0" eaLnBrk="0" fontAlgn="base" hangingPunct="0">
              <a:lnSpc>
                <a:spcPct val="87000"/>
              </a:lnSpc>
              <a:spcBef>
                <a:spcPct val="0"/>
              </a:spcBef>
              <a:spcAft>
                <a:spcPct val="0"/>
              </a:spcAft>
              <a:buClr>
                <a:srgbClr val="000000"/>
              </a:buClr>
              <a:buSzPct val="100000"/>
              <a:buFont typeface="Times New Roman" pitchFamily="18" charset="0"/>
              <a:defRPr sz="2000" b="1">
                <a:solidFill>
                  <a:srgbClr val="E4465A"/>
                </a:solidFill>
                <a:latin typeface="Aria"/>
                <a:ea typeface="Arial Unicode MS" pitchFamily="34" charset="-128"/>
                <a:cs typeface="Arial Unicode MS" charset="0"/>
              </a:defRPr>
            </a:lvl5pPr>
            <a:lvl6pPr marL="2514079" indent="-228553" algn="l" defTabSz="449171" rtl="0" fontAlgn="base">
              <a:lnSpc>
                <a:spcPct val="87000"/>
              </a:lnSpc>
              <a:spcBef>
                <a:spcPct val="0"/>
              </a:spcBef>
              <a:spcAft>
                <a:spcPct val="0"/>
              </a:spcAft>
              <a:buClr>
                <a:srgbClr val="000000"/>
              </a:buClr>
              <a:buSzPct val="100000"/>
              <a:buFont typeface="Times New Roman" pitchFamily="16" charset="0"/>
              <a:defRPr>
                <a:solidFill>
                  <a:srgbClr val="000000"/>
                </a:solidFill>
                <a:latin typeface="Arial" charset="0"/>
                <a:cs typeface="Arial Unicode MS" charset="0"/>
              </a:defRPr>
            </a:lvl6pPr>
            <a:lvl7pPr marL="2971184" indent="-228553" algn="l" defTabSz="449171" rtl="0" fontAlgn="base">
              <a:lnSpc>
                <a:spcPct val="87000"/>
              </a:lnSpc>
              <a:spcBef>
                <a:spcPct val="0"/>
              </a:spcBef>
              <a:spcAft>
                <a:spcPct val="0"/>
              </a:spcAft>
              <a:buClr>
                <a:srgbClr val="000000"/>
              </a:buClr>
              <a:buSzPct val="100000"/>
              <a:buFont typeface="Times New Roman" pitchFamily="16" charset="0"/>
              <a:defRPr>
                <a:solidFill>
                  <a:srgbClr val="000000"/>
                </a:solidFill>
                <a:latin typeface="Arial" charset="0"/>
                <a:cs typeface="Arial Unicode MS" charset="0"/>
              </a:defRPr>
            </a:lvl7pPr>
            <a:lvl8pPr marL="3428289" indent="-228553" algn="l" defTabSz="449171" rtl="0" fontAlgn="base">
              <a:lnSpc>
                <a:spcPct val="87000"/>
              </a:lnSpc>
              <a:spcBef>
                <a:spcPct val="0"/>
              </a:spcBef>
              <a:spcAft>
                <a:spcPct val="0"/>
              </a:spcAft>
              <a:buClr>
                <a:srgbClr val="000000"/>
              </a:buClr>
              <a:buSzPct val="100000"/>
              <a:buFont typeface="Times New Roman" pitchFamily="16" charset="0"/>
              <a:defRPr>
                <a:solidFill>
                  <a:srgbClr val="000000"/>
                </a:solidFill>
                <a:latin typeface="Arial" charset="0"/>
                <a:cs typeface="Arial Unicode MS" charset="0"/>
              </a:defRPr>
            </a:lvl8pPr>
            <a:lvl9pPr marL="3885394" indent="-228553" algn="l" defTabSz="449171" rtl="0" fontAlgn="base">
              <a:lnSpc>
                <a:spcPct val="87000"/>
              </a:lnSpc>
              <a:spcBef>
                <a:spcPct val="0"/>
              </a:spcBef>
              <a:spcAft>
                <a:spcPct val="0"/>
              </a:spcAft>
              <a:buClr>
                <a:srgbClr val="000000"/>
              </a:buClr>
              <a:buSzPct val="100000"/>
              <a:buFont typeface="Times New Roman" pitchFamily="16" charset="0"/>
              <a:defRPr>
                <a:solidFill>
                  <a:srgbClr val="000000"/>
                </a:solidFill>
                <a:latin typeface="Arial" charset="0"/>
                <a:cs typeface="Arial Unicode MS" charset="0"/>
              </a:defRPr>
            </a:lvl9pPr>
          </a:lstStyle>
          <a:p>
            <a:pPr algn="ctr">
              <a:defRPr/>
            </a:pPr>
            <a:r>
              <a:rPr lang="ru-RU" kern="0" dirty="0" smtClean="0">
                <a:latin typeface="Segoe UI" panose="020B0502040204020203" pitchFamily="34" charset="0"/>
                <a:ea typeface="Segoe UI" panose="020B0502040204020203" pitchFamily="34" charset="0"/>
                <a:cs typeface="Segoe UI" panose="020B0502040204020203" pitchFamily="34" charset="0"/>
              </a:rPr>
              <a:t>КРИТЕРИИ ИЗМЕНЕНИЯ КОНТРАКТА В СВЯЗИ С СУЩЕСТВЕННЫМ ИЗМЕНЕНИЕМ ОБСТОЯТЕЛЬСТВ</a:t>
            </a:r>
            <a:endParaRPr lang="ru-RU" kern="0" dirty="0">
              <a:latin typeface="Segoe UI" panose="020B0502040204020203" pitchFamily="34" charset="0"/>
              <a:ea typeface="Segoe UI" panose="020B0502040204020203" pitchFamily="34" charset="0"/>
              <a:cs typeface="Segoe UI" panose="020B0502040204020203" pitchFamily="34" charset="0"/>
            </a:endParaRPr>
          </a:p>
        </p:txBody>
      </p:sp>
      <p:sp>
        <p:nvSpPr>
          <p:cNvPr id="17" name="Текст 2"/>
          <p:cNvSpPr txBox="1">
            <a:spLocks/>
          </p:cNvSpPr>
          <p:nvPr/>
        </p:nvSpPr>
        <p:spPr bwMode="auto">
          <a:xfrm>
            <a:off x="1633315" y="971878"/>
            <a:ext cx="10376547" cy="513899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28448" rIns="0" bIns="0" numCol="1" anchor="t" anchorCtr="0" compatLnSpc="1">
            <a:prstTxWarp prst="textNoShape">
              <a:avLst/>
            </a:prstTxWarp>
          </a:bodyPr>
          <a:lstStyle>
            <a:lvl1pPr marL="0" indent="0" algn="l" defTabSz="449263" rtl="0" eaLnBrk="0" fontAlgn="base" hangingPunct="0">
              <a:lnSpc>
                <a:spcPct val="93000"/>
              </a:lnSpc>
              <a:spcBef>
                <a:spcPts val="1425"/>
              </a:spcBef>
              <a:spcAft>
                <a:spcPct val="0"/>
              </a:spcAft>
              <a:buClr>
                <a:srgbClr val="000000"/>
              </a:buClr>
              <a:buSzPct val="100000"/>
              <a:buFont typeface="Times New Roman" pitchFamily="18" charset="0"/>
              <a:buNone/>
              <a:defRPr sz="2000">
                <a:solidFill>
                  <a:srgbClr val="000000"/>
                </a:solidFill>
                <a:latin typeface="+mn-lt"/>
                <a:ea typeface="+mn-ea"/>
                <a:cs typeface="+mn-cs"/>
              </a:defRPr>
            </a:lvl1pPr>
            <a:lvl2pPr marL="457200" indent="0" algn="l" defTabSz="449263" rtl="0" eaLnBrk="0" fontAlgn="base" hangingPunct="0">
              <a:lnSpc>
                <a:spcPct val="93000"/>
              </a:lnSpc>
              <a:spcBef>
                <a:spcPts val="1138"/>
              </a:spcBef>
              <a:spcAft>
                <a:spcPct val="0"/>
              </a:spcAft>
              <a:buClr>
                <a:srgbClr val="000000"/>
              </a:buClr>
              <a:buSzPct val="100000"/>
              <a:buFont typeface="Times New Roman" pitchFamily="18" charset="0"/>
              <a:buNone/>
              <a:defRPr sz="1800">
                <a:solidFill>
                  <a:srgbClr val="000000"/>
                </a:solidFill>
                <a:latin typeface="+mn-lt"/>
                <a:ea typeface="+mn-ea"/>
              </a:defRPr>
            </a:lvl2pPr>
            <a:lvl3pPr marL="914400" indent="0" algn="l" defTabSz="449263" rtl="0" eaLnBrk="0" fontAlgn="base" hangingPunct="0">
              <a:lnSpc>
                <a:spcPct val="93000"/>
              </a:lnSpc>
              <a:spcBef>
                <a:spcPts val="850"/>
              </a:spcBef>
              <a:spcAft>
                <a:spcPct val="0"/>
              </a:spcAft>
              <a:buClr>
                <a:srgbClr val="000000"/>
              </a:buClr>
              <a:buSzPct val="100000"/>
              <a:buFont typeface="Times New Roman" pitchFamily="18" charset="0"/>
              <a:buNone/>
              <a:defRPr sz="1600">
                <a:solidFill>
                  <a:srgbClr val="000000"/>
                </a:solidFill>
                <a:latin typeface="+mn-lt"/>
                <a:ea typeface="+mn-ea"/>
              </a:defRPr>
            </a:lvl3pPr>
            <a:lvl4pPr marL="1371600" indent="0" algn="l" defTabSz="449263" rtl="0" eaLnBrk="0" fontAlgn="base" hangingPunct="0">
              <a:lnSpc>
                <a:spcPct val="93000"/>
              </a:lnSpc>
              <a:spcBef>
                <a:spcPts val="575"/>
              </a:spcBef>
              <a:spcAft>
                <a:spcPct val="0"/>
              </a:spcAft>
              <a:buClr>
                <a:srgbClr val="000000"/>
              </a:buClr>
              <a:buSzPct val="100000"/>
              <a:buFont typeface="Times New Roman" pitchFamily="18" charset="0"/>
              <a:buNone/>
              <a:defRPr sz="1400">
                <a:solidFill>
                  <a:srgbClr val="000000"/>
                </a:solidFill>
                <a:latin typeface="+mn-lt"/>
                <a:ea typeface="+mn-ea"/>
              </a:defRPr>
            </a:lvl4pPr>
            <a:lvl5pPr marL="1828800" indent="0" algn="l" defTabSz="449263" rtl="0" eaLnBrk="0" fontAlgn="base" hangingPunct="0">
              <a:lnSpc>
                <a:spcPct val="93000"/>
              </a:lnSpc>
              <a:spcBef>
                <a:spcPts val="288"/>
              </a:spcBef>
              <a:spcAft>
                <a:spcPct val="0"/>
              </a:spcAft>
              <a:buClr>
                <a:srgbClr val="000000"/>
              </a:buClr>
              <a:buSzPct val="100000"/>
              <a:buFont typeface="Times New Roman" pitchFamily="18" charset="0"/>
              <a:buNone/>
              <a:defRPr sz="1400">
                <a:solidFill>
                  <a:srgbClr val="000000"/>
                </a:solidFill>
                <a:latin typeface="+mn-lt"/>
                <a:ea typeface="+mn-ea"/>
              </a:defRPr>
            </a:lvl5pPr>
            <a:lvl6pPr marL="2286000" indent="0" algn="l" defTabSz="449263" rtl="0" eaLnBrk="1" fontAlgn="base" hangingPunct="1">
              <a:lnSpc>
                <a:spcPct val="93000"/>
              </a:lnSpc>
              <a:spcBef>
                <a:spcPts val="288"/>
              </a:spcBef>
              <a:spcAft>
                <a:spcPct val="0"/>
              </a:spcAft>
              <a:buClr>
                <a:srgbClr val="000000"/>
              </a:buClr>
              <a:buSzPct val="100000"/>
              <a:buFont typeface="Times New Roman" pitchFamily="16" charset="0"/>
              <a:buNone/>
              <a:defRPr sz="1400">
                <a:solidFill>
                  <a:srgbClr val="000000"/>
                </a:solidFill>
                <a:latin typeface="+mn-lt"/>
                <a:ea typeface="+mn-ea"/>
              </a:defRPr>
            </a:lvl6pPr>
            <a:lvl7pPr marL="2743200" indent="0" algn="l" defTabSz="449263" rtl="0" eaLnBrk="1" fontAlgn="base" hangingPunct="1">
              <a:lnSpc>
                <a:spcPct val="93000"/>
              </a:lnSpc>
              <a:spcBef>
                <a:spcPts val="288"/>
              </a:spcBef>
              <a:spcAft>
                <a:spcPct val="0"/>
              </a:spcAft>
              <a:buClr>
                <a:srgbClr val="000000"/>
              </a:buClr>
              <a:buSzPct val="100000"/>
              <a:buFont typeface="Times New Roman" pitchFamily="16" charset="0"/>
              <a:buNone/>
              <a:defRPr sz="1400">
                <a:solidFill>
                  <a:srgbClr val="000000"/>
                </a:solidFill>
                <a:latin typeface="+mn-lt"/>
                <a:ea typeface="+mn-ea"/>
              </a:defRPr>
            </a:lvl7pPr>
            <a:lvl8pPr marL="3200400" indent="0" algn="l" defTabSz="449263" rtl="0" eaLnBrk="1" fontAlgn="base" hangingPunct="1">
              <a:lnSpc>
                <a:spcPct val="93000"/>
              </a:lnSpc>
              <a:spcBef>
                <a:spcPts val="288"/>
              </a:spcBef>
              <a:spcAft>
                <a:spcPct val="0"/>
              </a:spcAft>
              <a:buClr>
                <a:srgbClr val="000000"/>
              </a:buClr>
              <a:buSzPct val="100000"/>
              <a:buFont typeface="Times New Roman" pitchFamily="16" charset="0"/>
              <a:buNone/>
              <a:defRPr sz="1400">
                <a:solidFill>
                  <a:srgbClr val="000000"/>
                </a:solidFill>
                <a:latin typeface="+mn-lt"/>
                <a:ea typeface="+mn-ea"/>
              </a:defRPr>
            </a:lvl8pPr>
            <a:lvl9pPr marL="3657600" indent="0" algn="l" defTabSz="449263" rtl="0" eaLnBrk="1" fontAlgn="base" hangingPunct="1">
              <a:lnSpc>
                <a:spcPct val="93000"/>
              </a:lnSpc>
              <a:spcBef>
                <a:spcPts val="288"/>
              </a:spcBef>
              <a:spcAft>
                <a:spcPct val="0"/>
              </a:spcAft>
              <a:buClr>
                <a:srgbClr val="000000"/>
              </a:buClr>
              <a:buSzPct val="100000"/>
              <a:buFont typeface="Times New Roman" pitchFamily="16" charset="0"/>
              <a:buNone/>
              <a:defRPr sz="1400">
                <a:solidFill>
                  <a:srgbClr val="000000"/>
                </a:solidFill>
                <a:latin typeface="+mn-lt"/>
                <a:ea typeface="+mn-ea"/>
              </a:defRPr>
            </a:lvl9pPr>
          </a:lstStyle>
          <a:p>
            <a:pPr algn="just">
              <a:lnSpc>
                <a:spcPct val="100000"/>
              </a:lnSpc>
              <a:spcBef>
                <a:spcPts val="1200"/>
              </a:spcBef>
              <a:defRPr/>
            </a:pPr>
            <a:r>
              <a:rPr lang="ru-RU" altLang="ru-RU" sz="1800" kern="0" dirty="0" smtClean="0">
                <a:solidFill>
                  <a:schemeClr val="tx1"/>
                </a:solidFill>
                <a:latin typeface="Segoe UI" panose="020B0502040204020203" pitchFamily="34" charset="0"/>
                <a:ea typeface="Segoe UI" panose="020B0502040204020203" pitchFamily="34" charset="0"/>
                <a:cs typeface="Segoe UI" panose="020B0502040204020203" pitchFamily="34" charset="0"/>
              </a:rPr>
              <a:t>Если </a:t>
            </a:r>
            <a:r>
              <a:rPr lang="ru-RU" altLang="ru-RU" sz="1800" kern="0" dirty="0">
                <a:solidFill>
                  <a:schemeClr val="tx1"/>
                </a:solidFill>
                <a:latin typeface="Segoe UI" panose="020B0502040204020203" pitchFamily="34" charset="0"/>
                <a:ea typeface="Segoe UI" panose="020B0502040204020203" pitchFamily="34" charset="0"/>
                <a:cs typeface="Segoe UI" panose="020B0502040204020203" pitchFamily="34" charset="0"/>
              </a:rPr>
              <a:t>стороны не достигли соглашения о приведении договора в соответствие с существенно изменившимися обстоятельствами или о его расторжении, договор может быть расторгнут, а по основаниям, предусмотренным пунктом 4 настоящей статьи, изменен судом по требованию заинтересованной стороны </a:t>
            </a:r>
            <a:r>
              <a:rPr lang="ru-RU" altLang="ru-RU" sz="1800" b="1" kern="0" dirty="0">
                <a:solidFill>
                  <a:srgbClr val="E4465A"/>
                </a:solidFill>
                <a:latin typeface="Segoe UI" panose="020B0502040204020203" pitchFamily="34" charset="0"/>
                <a:ea typeface="Segoe UI" panose="020B0502040204020203" pitchFamily="34" charset="0"/>
                <a:cs typeface="Segoe UI" panose="020B0502040204020203" pitchFamily="34" charset="0"/>
              </a:rPr>
              <a:t>при наличии одновременно следующих условий:</a:t>
            </a:r>
            <a:endParaRPr lang="ru-RU" altLang="ru-RU" sz="1800" b="1" kern="0" dirty="0" smtClean="0">
              <a:solidFill>
                <a:srgbClr val="E4465A"/>
              </a:solidFill>
              <a:latin typeface="Segoe UI" panose="020B0502040204020203" pitchFamily="34" charset="0"/>
              <a:ea typeface="Segoe UI" panose="020B0502040204020203" pitchFamily="34" charset="0"/>
              <a:cs typeface="Segoe UI" panose="020B0502040204020203" pitchFamily="34" charset="0"/>
            </a:endParaRPr>
          </a:p>
          <a:p>
            <a:pPr marL="285750" indent="-285750" algn="just">
              <a:lnSpc>
                <a:spcPct val="100000"/>
              </a:lnSpc>
              <a:spcBef>
                <a:spcPts val="1200"/>
              </a:spcBef>
              <a:buFont typeface="Wingdings" panose="05000000000000000000" pitchFamily="2" charset="2"/>
              <a:buChar char="q"/>
              <a:defRPr/>
            </a:pPr>
            <a:r>
              <a:rPr lang="ru-RU" altLang="ru-RU" sz="1800" kern="0" dirty="0" smtClean="0">
                <a:solidFill>
                  <a:schemeClr val="tx1"/>
                </a:solidFill>
                <a:latin typeface="Segoe UI" panose="020B0502040204020203" pitchFamily="34" charset="0"/>
                <a:ea typeface="Segoe UI" panose="020B0502040204020203" pitchFamily="34" charset="0"/>
                <a:cs typeface="Segoe UI" panose="020B0502040204020203" pitchFamily="34" charset="0"/>
              </a:rPr>
              <a:t>В момент </a:t>
            </a:r>
            <a:r>
              <a:rPr lang="ru-RU" altLang="ru-RU" sz="1800" kern="0" dirty="0">
                <a:solidFill>
                  <a:schemeClr val="tx1"/>
                </a:solidFill>
                <a:latin typeface="Segoe UI" panose="020B0502040204020203" pitchFamily="34" charset="0"/>
                <a:ea typeface="Segoe UI" panose="020B0502040204020203" pitchFamily="34" charset="0"/>
                <a:cs typeface="Segoe UI" panose="020B0502040204020203" pitchFamily="34" charset="0"/>
              </a:rPr>
              <a:t>заключения договора стороны исходили из того, что такого изменения обстоятельств не произойдет;</a:t>
            </a:r>
          </a:p>
          <a:p>
            <a:pPr marL="285750" indent="-285750" algn="just">
              <a:lnSpc>
                <a:spcPct val="100000"/>
              </a:lnSpc>
              <a:spcBef>
                <a:spcPts val="1200"/>
              </a:spcBef>
              <a:buFont typeface="Wingdings" panose="05000000000000000000" pitchFamily="2" charset="2"/>
              <a:buChar char="q"/>
              <a:defRPr/>
            </a:pPr>
            <a:r>
              <a:rPr lang="ru-RU" altLang="ru-RU" sz="1800" kern="0" dirty="0" smtClean="0">
                <a:solidFill>
                  <a:schemeClr val="tx1"/>
                </a:solidFill>
                <a:latin typeface="Segoe UI" panose="020B0502040204020203" pitchFamily="34" charset="0"/>
                <a:ea typeface="Segoe UI" panose="020B0502040204020203" pitchFamily="34" charset="0"/>
                <a:cs typeface="Segoe UI" panose="020B0502040204020203" pitchFamily="34" charset="0"/>
              </a:rPr>
              <a:t>Изменение </a:t>
            </a:r>
            <a:r>
              <a:rPr lang="ru-RU" altLang="ru-RU" sz="1800" kern="0" dirty="0">
                <a:solidFill>
                  <a:schemeClr val="tx1"/>
                </a:solidFill>
                <a:latin typeface="Segoe UI" panose="020B0502040204020203" pitchFamily="34" charset="0"/>
                <a:ea typeface="Segoe UI" panose="020B0502040204020203" pitchFamily="34" charset="0"/>
                <a:cs typeface="Segoe UI" panose="020B0502040204020203" pitchFamily="34" charset="0"/>
              </a:rPr>
              <a:t>обстоятельств вызвано причинами, которые заинтересованная сторона не могла преодолеть после их возникновения при той степени заботливости и осмотрительности, какая от нее требовалась по характеру договора и условиям оборота;</a:t>
            </a:r>
          </a:p>
          <a:p>
            <a:pPr marL="285750" indent="-285750" algn="just">
              <a:lnSpc>
                <a:spcPct val="100000"/>
              </a:lnSpc>
              <a:spcBef>
                <a:spcPts val="1200"/>
              </a:spcBef>
              <a:buFont typeface="Wingdings" panose="05000000000000000000" pitchFamily="2" charset="2"/>
              <a:buChar char="q"/>
              <a:defRPr/>
            </a:pPr>
            <a:r>
              <a:rPr lang="ru-RU" altLang="ru-RU" sz="1800" kern="0" dirty="0" smtClean="0">
                <a:solidFill>
                  <a:schemeClr val="tx1"/>
                </a:solidFill>
                <a:latin typeface="Segoe UI" panose="020B0502040204020203" pitchFamily="34" charset="0"/>
                <a:ea typeface="Segoe UI" panose="020B0502040204020203" pitchFamily="34" charset="0"/>
                <a:cs typeface="Segoe UI" panose="020B0502040204020203" pitchFamily="34" charset="0"/>
              </a:rPr>
              <a:t>Исполнение </a:t>
            </a:r>
            <a:r>
              <a:rPr lang="ru-RU" altLang="ru-RU" sz="1800" kern="0" dirty="0">
                <a:solidFill>
                  <a:schemeClr val="tx1"/>
                </a:solidFill>
                <a:latin typeface="Segoe UI" panose="020B0502040204020203" pitchFamily="34" charset="0"/>
                <a:ea typeface="Segoe UI" panose="020B0502040204020203" pitchFamily="34" charset="0"/>
                <a:cs typeface="Segoe UI" panose="020B0502040204020203" pitchFamily="34" charset="0"/>
              </a:rPr>
              <a:t>договора без изменения его условий настолько нарушило бы соответствующее договору соотношение имущественных интересов сторон и повлекло бы для заинтересованной стороны такой ущерб, что она в значительной степени лишилась бы того, на что была вправе рассчитывать при заключении договора;</a:t>
            </a:r>
          </a:p>
          <a:p>
            <a:pPr marL="285750" indent="-285750" algn="just">
              <a:lnSpc>
                <a:spcPct val="100000"/>
              </a:lnSpc>
              <a:spcBef>
                <a:spcPts val="1200"/>
              </a:spcBef>
              <a:buFont typeface="Wingdings" panose="05000000000000000000" pitchFamily="2" charset="2"/>
              <a:buChar char="q"/>
              <a:defRPr/>
            </a:pPr>
            <a:r>
              <a:rPr lang="ru-RU" altLang="ru-RU" sz="1800" kern="0" dirty="0" smtClean="0">
                <a:solidFill>
                  <a:schemeClr val="tx1"/>
                </a:solidFill>
                <a:latin typeface="Segoe UI" panose="020B0502040204020203" pitchFamily="34" charset="0"/>
                <a:ea typeface="Segoe UI" panose="020B0502040204020203" pitchFamily="34" charset="0"/>
                <a:cs typeface="Segoe UI" panose="020B0502040204020203" pitchFamily="34" charset="0"/>
              </a:rPr>
              <a:t>Из </a:t>
            </a:r>
            <a:r>
              <a:rPr lang="ru-RU" altLang="ru-RU" sz="1800" kern="0" dirty="0">
                <a:solidFill>
                  <a:schemeClr val="tx1"/>
                </a:solidFill>
                <a:latin typeface="Segoe UI" panose="020B0502040204020203" pitchFamily="34" charset="0"/>
                <a:ea typeface="Segoe UI" panose="020B0502040204020203" pitchFamily="34" charset="0"/>
                <a:cs typeface="Segoe UI" panose="020B0502040204020203" pitchFamily="34" charset="0"/>
              </a:rPr>
              <a:t>обычаев или существа договора не вытекает, что риск изменения обстоятельств несет заинтересованная сторона</a:t>
            </a:r>
            <a:r>
              <a:rPr lang="ru-RU" altLang="ru-RU" sz="1800" kern="0" dirty="0" smtClean="0">
                <a:solidFill>
                  <a:schemeClr val="tx1"/>
                </a:solidFill>
                <a:latin typeface="Segoe UI" panose="020B0502040204020203" pitchFamily="34" charset="0"/>
                <a:ea typeface="Segoe UI" panose="020B0502040204020203" pitchFamily="34" charset="0"/>
                <a:cs typeface="Segoe UI" panose="020B0502040204020203" pitchFamily="34" charset="0"/>
              </a:rPr>
              <a:t>.</a:t>
            </a:r>
          </a:p>
          <a:p>
            <a:pPr algn="just">
              <a:lnSpc>
                <a:spcPct val="100000"/>
              </a:lnSpc>
              <a:spcBef>
                <a:spcPts val="1200"/>
              </a:spcBef>
              <a:defRPr/>
            </a:pPr>
            <a:r>
              <a:rPr lang="ru-RU" altLang="ru-RU" sz="1800" kern="0" dirty="0" smtClean="0">
                <a:solidFill>
                  <a:schemeClr val="tx1"/>
                </a:solidFill>
                <a:latin typeface="Segoe UI" panose="020B0502040204020203" pitchFamily="34" charset="0"/>
                <a:ea typeface="Segoe UI" panose="020B0502040204020203" pitchFamily="34" charset="0"/>
                <a:cs typeface="Segoe UI" panose="020B0502040204020203" pitchFamily="34" charset="0"/>
              </a:rPr>
              <a:t>(п. 2 ст. 451 ГК РФ). </a:t>
            </a:r>
            <a:endParaRPr lang="ru-RU" altLang="ru-RU" sz="1800" kern="0" dirty="0">
              <a:solidFill>
                <a:schemeClr val="tx1"/>
              </a:solidFill>
              <a:latin typeface="Segoe UI" panose="020B0502040204020203" pitchFamily="34" charset="0"/>
              <a:ea typeface="Segoe UI" panose="020B0502040204020203" pitchFamily="34" charset="0"/>
              <a:cs typeface="Segoe UI" panose="020B0502040204020203" pitchFamily="34" charset="0"/>
            </a:endParaRPr>
          </a:p>
        </p:txBody>
      </p:sp>
    </p:spTree>
    <p:extLst>
      <p:ext uri="{BB962C8B-B14F-4D97-AF65-F5344CB8AC3E}">
        <p14:creationId xmlns:p14="http://schemas.microsoft.com/office/powerpoint/2010/main" val="328577722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505415" y="-22715"/>
            <a:ext cx="8964704" cy="694951"/>
          </a:xfrm>
        </p:spPr>
        <p:txBody>
          <a:bodyPr/>
          <a:lstStyle/>
          <a:p>
            <a:r>
              <a:rPr lang="ru-RU" dirty="0"/>
              <a:t> </a:t>
            </a:r>
            <a:r>
              <a:rPr lang="ru-RU" sz="1800" dirty="0" smtClean="0"/>
              <a:t>ИЗМЕНЕНИЕ УСЛОВИЯ О СРОКЕ ИСПОЛНЕНИЯ ОБЯЗАТЕЛЬСТВА. </a:t>
            </a:r>
            <a:br>
              <a:rPr lang="ru-RU" sz="1800" dirty="0" smtClean="0"/>
            </a:br>
            <a:r>
              <a:rPr lang="ru-RU" sz="1800" dirty="0" smtClean="0"/>
              <a:t>СУДЕБНАЯ ПРАКТИКА</a:t>
            </a:r>
            <a:endParaRPr lang="ru-RU" sz="1800" dirty="0"/>
          </a:p>
        </p:txBody>
      </p:sp>
      <p:sp>
        <p:nvSpPr>
          <p:cNvPr id="62" name="Объект 2"/>
          <p:cNvSpPr txBox="1">
            <a:spLocks/>
          </p:cNvSpPr>
          <p:nvPr/>
        </p:nvSpPr>
        <p:spPr>
          <a:xfrm>
            <a:off x="926897" y="733935"/>
            <a:ext cx="11086608" cy="4931235"/>
          </a:xfrm>
          <a:prstGeom prst="rect">
            <a:avLst/>
          </a:prstGeom>
        </p:spPr>
        <p:txBody>
          <a:bodyPr vert="horz" lIns="0" tIns="0" rIns="0" bIns="0" rtlCol="0" anchor="t">
            <a:noAutofit/>
          </a:bodyPr>
          <a:lstStyle>
            <a:lvl1pPr marL="0" indent="0" algn="l" defTabSz="914400" rtl="0" eaLnBrk="1" latinLnBrk="0" hangingPunct="1">
              <a:lnSpc>
                <a:spcPct val="110000"/>
              </a:lnSpc>
              <a:spcBef>
                <a:spcPts val="1000"/>
              </a:spcBef>
              <a:buFont typeface="Arial" panose="020B0500000000000000" pitchFamily="34" charset="0"/>
              <a:buNone/>
              <a:defRPr sz="2000" kern="1200">
                <a:solidFill>
                  <a:schemeClr val="tx1"/>
                </a:solidFill>
                <a:latin typeface="Segoe UI" panose="020B0502040204020203" pitchFamily="34" charset="0"/>
                <a:ea typeface="+mn-ea"/>
                <a:cs typeface="+mn-cs"/>
              </a:defRPr>
            </a:lvl1pPr>
            <a:lvl2pPr marL="360363" indent="-358775" algn="l" defTabSz="914400" rtl="0" eaLnBrk="1" latinLnBrk="0" hangingPunct="1">
              <a:lnSpc>
                <a:spcPct val="110000"/>
              </a:lnSpc>
              <a:spcBef>
                <a:spcPts val="500"/>
              </a:spcBef>
              <a:buClr>
                <a:schemeClr val="accent1"/>
              </a:buClr>
              <a:buFont typeface="Arial" panose="020B0500000000000000" pitchFamily="34" charset="0"/>
              <a:buChar char="•"/>
              <a:defRPr sz="2000" kern="1200">
                <a:solidFill>
                  <a:schemeClr val="tx1"/>
                </a:solidFill>
                <a:latin typeface="Segoe UI" panose="020B0502040204020203" pitchFamily="34" charset="0"/>
                <a:ea typeface="+mn-ea"/>
                <a:cs typeface="+mn-cs"/>
              </a:defRPr>
            </a:lvl2pPr>
            <a:lvl3pPr marL="719138" indent="-360363" algn="l" defTabSz="914400" rtl="0" eaLnBrk="1" latinLnBrk="0" hangingPunct="1">
              <a:lnSpc>
                <a:spcPct val="110000"/>
              </a:lnSpc>
              <a:spcBef>
                <a:spcPts val="500"/>
              </a:spcBef>
              <a:buClr>
                <a:schemeClr val="accent1"/>
              </a:buClr>
              <a:buFont typeface="Segoe UI" panose="020B0502040204020203" pitchFamily="34" charset="0"/>
              <a:buChar char="−"/>
              <a:defRPr sz="2000" kern="1200">
                <a:solidFill>
                  <a:schemeClr val="tx1"/>
                </a:solidFill>
                <a:latin typeface="Segoe UI" panose="020B0502040204020203" pitchFamily="34" charset="0"/>
                <a:ea typeface="+mn-ea"/>
                <a:cs typeface="+mn-cs"/>
              </a:defRPr>
            </a:lvl3pPr>
            <a:lvl4pPr marL="1079500" indent="-358775" algn="l" defTabSz="914400" rtl="0" eaLnBrk="1" latinLnBrk="0" hangingPunct="1">
              <a:lnSpc>
                <a:spcPct val="110000"/>
              </a:lnSpc>
              <a:spcBef>
                <a:spcPts val="500"/>
              </a:spcBef>
              <a:buClr>
                <a:schemeClr val="accent1"/>
              </a:buClr>
              <a:buFont typeface="Segoe UI" panose="020B0502040204020203" pitchFamily="34" charset="0"/>
              <a:buChar char="−"/>
              <a:tabLst/>
              <a:defRPr sz="2000" kern="1200">
                <a:solidFill>
                  <a:schemeClr val="tx1"/>
                </a:solidFill>
                <a:latin typeface="Segoe UI" panose="020B0502040204020203" pitchFamily="34" charset="0"/>
                <a:ea typeface="+mn-ea"/>
                <a:cs typeface="+mn-cs"/>
              </a:defRPr>
            </a:lvl4pPr>
            <a:lvl5pPr marL="1438275" indent="-360363" algn="l" defTabSz="914400" rtl="0" eaLnBrk="1" latinLnBrk="0" hangingPunct="1">
              <a:lnSpc>
                <a:spcPct val="110000"/>
              </a:lnSpc>
              <a:spcBef>
                <a:spcPts val="500"/>
              </a:spcBef>
              <a:buClr>
                <a:schemeClr val="accent1"/>
              </a:buClr>
              <a:buFont typeface="Segoe UI" panose="020B0502040204020203" pitchFamily="34" charset="0"/>
              <a:buChar char="−"/>
              <a:defRPr sz="2000" kern="1200">
                <a:solidFill>
                  <a:schemeClr val="tx1"/>
                </a:solidFill>
                <a:latin typeface="Segoe UI" panose="020B0502040204020203" pitchFamily="34" charset="0"/>
                <a:ea typeface="+mn-ea"/>
                <a:cs typeface="+mn-cs"/>
              </a:defRPr>
            </a:lvl5pPr>
            <a:lvl6pPr marL="2514600" indent="-228600" algn="l" defTabSz="914400" rtl="0" eaLnBrk="1" latinLnBrk="0" hangingPunct="1">
              <a:lnSpc>
                <a:spcPct val="90000"/>
              </a:lnSpc>
              <a:spcBef>
                <a:spcPts val="500"/>
              </a:spcBef>
              <a:buFont typeface="Arial" panose="020B0500000000000000"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500000000000000"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500000000000000"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500000000000000" pitchFamily="34" charset="0"/>
              <a:buChar char="•"/>
              <a:defRPr sz="1800" kern="1200">
                <a:solidFill>
                  <a:schemeClr val="tx1"/>
                </a:solidFill>
                <a:latin typeface="+mn-lt"/>
                <a:ea typeface="+mn-ea"/>
                <a:cs typeface="+mn-cs"/>
              </a:defRPr>
            </a:lvl9pPr>
          </a:lstStyle>
          <a:p>
            <a:pPr algn="just">
              <a:buClr>
                <a:srgbClr val="E4465A"/>
              </a:buClr>
            </a:pPr>
            <a:r>
              <a:rPr lang="ru-RU" sz="1600" dirty="0" smtClean="0">
                <a:solidFill>
                  <a:srgbClr val="444444"/>
                </a:solidFill>
              </a:rPr>
              <a:t>Контракт </a:t>
            </a:r>
            <a:r>
              <a:rPr lang="ru-RU" sz="1600" dirty="0">
                <a:solidFill>
                  <a:srgbClr val="444444"/>
                </a:solidFill>
              </a:rPr>
              <a:t>от </a:t>
            </a:r>
            <a:r>
              <a:rPr lang="ru-RU" sz="1600" dirty="0">
                <a:solidFill>
                  <a:srgbClr val="E4465A"/>
                </a:solidFill>
              </a:rPr>
              <a:t>09.01.2014</a:t>
            </a:r>
            <a:r>
              <a:rPr lang="ru-RU" sz="1600" dirty="0">
                <a:solidFill>
                  <a:srgbClr val="444444"/>
                </a:solidFill>
              </a:rPr>
              <a:t> </a:t>
            </a:r>
            <a:r>
              <a:rPr lang="ru-RU" sz="1600" dirty="0" smtClean="0">
                <a:solidFill>
                  <a:srgbClr val="444444"/>
                </a:solidFill>
              </a:rPr>
              <a:t>на </a:t>
            </a:r>
            <a:r>
              <a:rPr lang="ru-RU" sz="1600" dirty="0">
                <a:solidFill>
                  <a:srgbClr val="444444"/>
                </a:solidFill>
              </a:rPr>
              <a:t>выполнение работ по ремонту водопропускных труб </a:t>
            </a:r>
            <a:r>
              <a:rPr lang="ru-RU" sz="1600" dirty="0" smtClean="0">
                <a:solidFill>
                  <a:srgbClr val="444444"/>
                </a:solidFill>
              </a:rPr>
              <a:t>автомобильной дороги. </a:t>
            </a:r>
            <a:endParaRPr lang="ru-RU" sz="1600" dirty="0">
              <a:solidFill>
                <a:srgbClr val="444444"/>
              </a:solidFill>
            </a:endParaRPr>
          </a:p>
          <a:p>
            <a:pPr algn="just">
              <a:buClr>
                <a:srgbClr val="E4465A"/>
              </a:buClr>
            </a:pPr>
            <a:r>
              <a:rPr lang="ru-RU" sz="1600" dirty="0" smtClean="0">
                <a:solidFill>
                  <a:srgbClr val="444444"/>
                </a:solidFill>
              </a:rPr>
              <a:t>Сроки выполнения работ </a:t>
            </a:r>
            <a:r>
              <a:rPr lang="ru-RU" sz="1600" dirty="0">
                <a:solidFill>
                  <a:srgbClr val="444444"/>
                </a:solidFill>
              </a:rPr>
              <a:t>- </a:t>
            </a:r>
            <a:r>
              <a:rPr lang="ru-RU" sz="1600" dirty="0" smtClean="0">
                <a:solidFill>
                  <a:srgbClr val="444444"/>
                </a:solidFill>
              </a:rPr>
              <a:t>начало </a:t>
            </a:r>
            <a:r>
              <a:rPr lang="ru-RU" sz="1600" dirty="0">
                <a:solidFill>
                  <a:srgbClr val="444444"/>
                </a:solidFill>
              </a:rPr>
              <a:t>работ – </a:t>
            </a:r>
            <a:r>
              <a:rPr lang="ru-RU" sz="1600" dirty="0">
                <a:solidFill>
                  <a:srgbClr val="E4465A"/>
                </a:solidFill>
              </a:rPr>
              <a:t>26 апреля </a:t>
            </a:r>
            <a:r>
              <a:rPr lang="ru-RU" sz="1600" dirty="0" smtClean="0">
                <a:solidFill>
                  <a:srgbClr val="E4465A"/>
                </a:solidFill>
              </a:rPr>
              <a:t>2014 г</a:t>
            </a:r>
            <a:r>
              <a:rPr lang="ru-RU" sz="1600" dirty="0">
                <a:solidFill>
                  <a:srgbClr val="444444"/>
                </a:solidFill>
              </a:rPr>
              <a:t>., окончание работ – </a:t>
            </a:r>
            <a:r>
              <a:rPr lang="ru-RU" sz="1600" dirty="0">
                <a:solidFill>
                  <a:srgbClr val="E4465A"/>
                </a:solidFill>
              </a:rPr>
              <a:t>25 июля 2014 </a:t>
            </a:r>
            <a:r>
              <a:rPr lang="ru-RU" sz="1600" dirty="0" smtClean="0">
                <a:solidFill>
                  <a:srgbClr val="E4465A"/>
                </a:solidFill>
              </a:rPr>
              <a:t>г.</a:t>
            </a:r>
          </a:p>
          <a:p>
            <a:pPr algn="just">
              <a:buClr>
                <a:srgbClr val="E4465A"/>
              </a:buClr>
            </a:pPr>
            <a:r>
              <a:rPr lang="ru-RU" sz="1600" dirty="0" smtClean="0">
                <a:solidFill>
                  <a:srgbClr val="001D43"/>
                </a:solidFill>
              </a:rPr>
              <a:t>Фактически работы выполнены </a:t>
            </a:r>
            <a:r>
              <a:rPr lang="ru-RU" sz="1600" dirty="0" smtClean="0">
                <a:solidFill>
                  <a:srgbClr val="E4465A"/>
                </a:solidFill>
              </a:rPr>
              <a:t>25.08.2014 г. </a:t>
            </a:r>
          </a:p>
          <a:p>
            <a:pPr algn="just">
              <a:buClr>
                <a:srgbClr val="E4465A"/>
              </a:buClr>
            </a:pPr>
            <a:r>
              <a:rPr lang="ru-RU" sz="1600" dirty="0" smtClean="0">
                <a:solidFill>
                  <a:srgbClr val="001D43"/>
                </a:solidFill>
              </a:rPr>
              <a:t>Подрядчик письмом от 06.05.2014 г. предупредил </a:t>
            </a:r>
            <a:r>
              <a:rPr lang="ru-RU" sz="1600" dirty="0">
                <a:solidFill>
                  <a:srgbClr val="001D43"/>
                </a:solidFill>
              </a:rPr>
              <a:t>заказчика о том, что в связи с заболоченностью местности в проектной документации отсутствует необходимые ресурсы для выполнения работ по устройству земляного полотна на объездных дорогах, и просил решить вопрос по увеличению продольного уклона на съездах временных объездных дорог</a:t>
            </a:r>
            <a:r>
              <a:rPr lang="ru-RU" sz="1600" dirty="0" smtClean="0">
                <a:solidFill>
                  <a:srgbClr val="001D43"/>
                </a:solidFill>
              </a:rPr>
              <a:t>. </a:t>
            </a:r>
            <a:r>
              <a:rPr lang="ru-RU" sz="1600" dirty="0" smtClean="0">
                <a:solidFill>
                  <a:srgbClr val="E4465A"/>
                </a:solidFill>
              </a:rPr>
              <a:t>По </a:t>
            </a:r>
            <a:r>
              <a:rPr lang="ru-RU" sz="1600" dirty="0">
                <a:solidFill>
                  <a:srgbClr val="E4465A"/>
                </a:solidFill>
              </a:rPr>
              <a:t>согласованию </a:t>
            </a:r>
            <a:r>
              <a:rPr lang="ru-RU" sz="1600" dirty="0" smtClean="0">
                <a:solidFill>
                  <a:srgbClr val="E4465A"/>
                </a:solidFill>
              </a:rPr>
              <a:t>заказчика </a:t>
            </a:r>
            <a:r>
              <a:rPr lang="ru-RU" sz="1600" dirty="0">
                <a:solidFill>
                  <a:srgbClr val="E4465A"/>
                </a:solidFill>
              </a:rPr>
              <a:t>работы по контракту были продолжены с учетом дополнительных работ по устройству полотна объездных дорог из скального грунта, но без изменения стоимости работ</a:t>
            </a:r>
            <a:r>
              <a:rPr lang="ru-RU" sz="1600" dirty="0" smtClean="0">
                <a:solidFill>
                  <a:srgbClr val="E4465A"/>
                </a:solidFill>
              </a:rPr>
              <a:t>.</a:t>
            </a:r>
          </a:p>
          <a:p>
            <a:pPr algn="just">
              <a:buClr>
                <a:srgbClr val="E4465A"/>
              </a:buClr>
            </a:pPr>
            <a:r>
              <a:rPr lang="ru-RU" sz="1600" dirty="0" smtClean="0">
                <a:solidFill>
                  <a:srgbClr val="001D43"/>
                </a:solidFill>
              </a:rPr>
              <a:t>Судом сделан </a:t>
            </a:r>
            <a:r>
              <a:rPr lang="ru-RU" sz="1600" dirty="0">
                <a:solidFill>
                  <a:srgbClr val="001D43"/>
                </a:solidFill>
              </a:rPr>
              <a:t>верный вывод относительно того, что выполнение дополнительных объемов работ по устройству рабочего слоя земляного полотна из скального грунта, предшествовавших выполнению остальных работ по контракту, окончено по объекту </a:t>
            </a:r>
            <a:r>
              <a:rPr lang="ru-RU" sz="1600" dirty="0" smtClean="0">
                <a:solidFill>
                  <a:srgbClr val="001D43"/>
                </a:solidFill>
              </a:rPr>
              <a:t>№ 1 - </a:t>
            </a:r>
            <a:r>
              <a:rPr lang="ru-RU" sz="1600" dirty="0">
                <a:solidFill>
                  <a:srgbClr val="001D43"/>
                </a:solidFill>
              </a:rPr>
              <a:t>23.05.2014, по объекту </a:t>
            </a:r>
            <a:r>
              <a:rPr lang="ru-RU" sz="1600" dirty="0" smtClean="0">
                <a:solidFill>
                  <a:srgbClr val="001D43"/>
                </a:solidFill>
              </a:rPr>
              <a:t>№ 2 - </a:t>
            </a:r>
            <a:r>
              <a:rPr lang="ru-RU" sz="1600" dirty="0">
                <a:solidFill>
                  <a:srgbClr val="001D43"/>
                </a:solidFill>
              </a:rPr>
              <a:t>14.06.2014, а потому </a:t>
            </a:r>
            <a:r>
              <a:rPr lang="ru-RU" sz="1600" b="1" dirty="0">
                <a:solidFill>
                  <a:srgbClr val="E4465A"/>
                </a:solidFill>
              </a:rPr>
              <a:t>промежуточные, а также конечный сроки выполнения работ подлежат продлению на 50 дней (период согласования и осуществления </a:t>
            </a:r>
            <a:r>
              <a:rPr lang="ru-RU" sz="1600" b="1" dirty="0" smtClean="0">
                <a:solidFill>
                  <a:srgbClr val="E4465A"/>
                </a:solidFill>
              </a:rPr>
              <a:t>допработ </a:t>
            </a:r>
            <a:r>
              <a:rPr lang="ru-RU" sz="1600" b="1" dirty="0">
                <a:solidFill>
                  <a:srgbClr val="E4465A"/>
                </a:solidFill>
              </a:rPr>
              <a:t>по устройству рабочего слоя земляного полотна из скального грунта с 26.04.2014 до 14.06.2014).</a:t>
            </a:r>
          </a:p>
          <a:p>
            <a:pPr algn="just">
              <a:buClr>
                <a:srgbClr val="E4465A"/>
              </a:buClr>
            </a:pPr>
            <a:r>
              <a:rPr lang="ru-RU" sz="1600" dirty="0" smtClean="0">
                <a:solidFill>
                  <a:srgbClr val="001D43"/>
                </a:solidFill>
              </a:rPr>
              <a:t>С </a:t>
            </a:r>
            <a:r>
              <a:rPr lang="ru-RU" sz="1600" dirty="0">
                <a:solidFill>
                  <a:srgbClr val="001D43"/>
                </a:solidFill>
              </a:rPr>
              <a:t>учетом вынужденного проведения подрядчиком </a:t>
            </a:r>
            <a:r>
              <a:rPr lang="ru-RU" sz="1600" dirty="0" smtClean="0">
                <a:solidFill>
                  <a:srgbClr val="001D43"/>
                </a:solidFill>
              </a:rPr>
              <a:t>допработ</a:t>
            </a:r>
            <a:r>
              <a:rPr lang="ru-RU" sz="1600" dirty="0">
                <a:solidFill>
                  <a:srgbClr val="001D43"/>
                </a:solidFill>
              </a:rPr>
              <a:t>, не предусмотренных заказчиком при заключении договора, </a:t>
            </a:r>
            <a:r>
              <a:rPr lang="ru-RU" sz="1600" b="1" dirty="0">
                <a:solidFill>
                  <a:srgbClr val="E4465A"/>
                </a:solidFill>
              </a:rPr>
              <a:t>подрядчиком не была допущена просрочка при выполнении работ, что исключает начисление неустойки.</a:t>
            </a:r>
          </a:p>
          <a:p>
            <a:pPr algn="just">
              <a:buClr>
                <a:srgbClr val="E4465A"/>
              </a:buClr>
            </a:pPr>
            <a:endParaRPr lang="ru-RU" sz="1600" b="1" dirty="0">
              <a:solidFill>
                <a:srgbClr val="E4465A"/>
              </a:solidFill>
            </a:endParaRPr>
          </a:p>
          <a:p>
            <a:pPr algn="just">
              <a:buClr>
                <a:srgbClr val="E4465A"/>
              </a:buClr>
            </a:pPr>
            <a:endParaRPr lang="ru-RU" sz="1600" dirty="0">
              <a:solidFill>
                <a:srgbClr val="E4465A"/>
              </a:solidFill>
            </a:endParaRPr>
          </a:p>
        </p:txBody>
      </p:sp>
      <p:grpSp>
        <p:nvGrpSpPr>
          <p:cNvPr id="9" name="Группа 8">
            <a:extLst>
              <a:ext uri="{FF2B5EF4-FFF2-40B4-BE49-F238E27FC236}">
                <a16:creationId xmlns:a16="http://schemas.microsoft.com/office/drawing/2014/main" xmlns="" id="{5B48DDA3-4439-46C7-884A-F88542C92C49}"/>
              </a:ext>
            </a:extLst>
          </p:cNvPr>
          <p:cNvGrpSpPr/>
          <p:nvPr/>
        </p:nvGrpSpPr>
        <p:grpSpPr>
          <a:xfrm>
            <a:off x="97099" y="4770578"/>
            <a:ext cx="764227" cy="764227"/>
            <a:chOff x="360363" y="6009033"/>
            <a:chExt cx="616539" cy="616539"/>
          </a:xfrm>
        </p:grpSpPr>
        <p:sp>
          <p:nvSpPr>
            <p:cNvPr id="10" name="Овал 9">
              <a:extLst>
                <a:ext uri="{FF2B5EF4-FFF2-40B4-BE49-F238E27FC236}">
                  <a16:creationId xmlns:a16="http://schemas.microsoft.com/office/drawing/2014/main" xmlns="" id="{ADBD142F-A9CF-47BB-875C-47985C9CED1C}"/>
                </a:ext>
              </a:extLst>
            </p:cNvPr>
            <p:cNvSpPr/>
            <p:nvPr/>
          </p:nvSpPr>
          <p:spPr>
            <a:xfrm>
              <a:off x="360363" y="6009033"/>
              <a:ext cx="616539" cy="616539"/>
            </a:xfrm>
            <a:prstGeom prst="ellipse">
              <a:avLst/>
            </a:prstGeom>
            <a:solidFill>
              <a:schemeClr val="bg1"/>
            </a:solidFill>
            <a:ln w="38100">
              <a:solidFill>
                <a:schemeClr val="bg1">
                  <a:lumMod val="7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2200" b="1" dirty="0">
                <a:solidFill>
                  <a:prstClr val="white"/>
                </a:solidFill>
                <a:latin typeface="Myriad Pro Black SemiExt" panose="020B0805030403020204" pitchFamily="34" charset="0"/>
              </a:endParaRPr>
            </a:p>
          </p:txBody>
        </p:sp>
        <p:sp>
          <p:nvSpPr>
            <p:cNvPr id="11" name="Овал 10">
              <a:extLst>
                <a:ext uri="{FF2B5EF4-FFF2-40B4-BE49-F238E27FC236}">
                  <a16:creationId xmlns:a16="http://schemas.microsoft.com/office/drawing/2014/main" xmlns="" id="{BC950CA4-871D-40EA-8F60-358ED4AF4E1E}"/>
                </a:ext>
              </a:extLst>
            </p:cNvPr>
            <p:cNvSpPr/>
            <p:nvPr/>
          </p:nvSpPr>
          <p:spPr>
            <a:xfrm>
              <a:off x="380736" y="6032231"/>
              <a:ext cx="570143" cy="570142"/>
            </a:xfrm>
            <a:prstGeom prst="ellipse">
              <a:avLst/>
            </a:prstGeom>
            <a:solidFill>
              <a:schemeClr val="bg1"/>
            </a:solidFill>
            <a:ln w="38100">
              <a:solidFill>
                <a:srgbClr val="27A1AE"/>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2200" b="1" dirty="0">
                <a:solidFill>
                  <a:prstClr val="white"/>
                </a:solidFill>
                <a:latin typeface="Myriad Pro Black SemiExt" panose="020B0805030403020204" pitchFamily="34" charset="0"/>
              </a:endParaRPr>
            </a:p>
          </p:txBody>
        </p:sp>
        <p:grpSp>
          <p:nvGrpSpPr>
            <p:cNvPr id="12" name="Группа 11">
              <a:extLst>
                <a:ext uri="{FF2B5EF4-FFF2-40B4-BE49-F238E27FC236}">
                  <a16:creationId xmlns:a16="http://schemas.microsoft.com/office/drawing/2014/main" xmlns="" id="{49A35B05-9309-48A2-A5E1-2738FD00540A}"/>
                </a:ext>
              </a:extLst>
            </p:cNvPr>
            <p:cNvGrpSpPr/>
            <p:nvPr/>
          </p:nvGrpSpPr>
          <p:grpSpPr>
            <a:xfrm>
              <a:off x="439517" y="6060936"/>
              <a:ext cx="452579" cy="452580"/>
              <a:chOff x="7112000" y="1417638"/>
              <a:chExt cx="552450" cy="552451"/>
            </a:xfrm>
            <a:solidFill>
              <a:schemeClr val="accent1"/>
            </a:solidFill>
          </p:grpSpPr>
          <p:sp>
            <p:nvSpPr>
              <p:cNvPr id="13" name="Freeform 5">
                <a:extLst>
                  <a:ext uri="{FF2B5EF4-FFF2-40B4-BE49-F238E27FC236}">
                    <a16:creationId xmlns:a16="http://schemas.microsoft.com/office/drawing/2014/main" xmlns="" id="{4AA092EF-8511-4D54-B2B2-E7CF80781669}"/>
                  </a:ext>
                </a:extLst>
              </p:cNvPr>
              <p:cNvSpPr>
                <a:spLocks/>
              </p:cNvSpPr>
              <p:nvPr/>
            </p:nvSpPr>
            <p:spPr bwMode="auto">
              <a:xfrm>
                <a:off x="7248525" y="1898651"/>
                <a:ext cx="276225" cy="71438"/>
              </a:xfrm>
              <a:custGeom>
                <a:avLst/>
                <a:gdLst>
                  <a:gd name="T0" fmla="*/ 144 w 174"/>
                  <a:gd name="T1" fmla="*/ 0 h 45"/>
                  <a:gd name="T2" fmla="*/ 29 w 174"/>
                  <a:gd name="T3" fmla="*/ 0 h 45"/>
                  <a:gd name="T4" fmla="*/ 29 w 174"/>
                  <a:gd name="T5" fmla="*/ 14 h 45"/>
                  <a:gd name="T6" fmla="*/ 0 w 174"/>
                  <a:gd name="T7" fmla="*/ 14 h 45"/>
                  <a:gd name="T8" fmla="*/ 0 w 174"/>
                  <a:gd name="T9" fmla="*/ 45 h 45"/>
                  <a:gd name="T10" fmla="*/ 174 w 174"/>
                  <a:gd name="T11" fmla="*/ 45 h 45"/>
                  <a:gd name="T12" fmla="*/ 174 w 174"/>
                  <a:gd name="T13" fmla="*/ 14 h 45"/>
                  <a:gd name="T14" fmla="*/ 144 w 174"/>
                  <a:gd name="T15" fmla="*/ 14 h 45"/>
                  <a:gd name="T16" fmla="*/ 144 w 174"/>
                  <a:gd name="T17" fmla="*/ 0 h 45"/>
                  <a:gd name="T18" fmla="*/ 144 w 174"/>
                  <a:gd name="T19" fmla="*/ 0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74" h="45">
                    <a:moveTo>
                      <a:pt x="144" y="0"/>
                    </a:moveTo>
                    <a:lnTo>
                      <a:pt x="29" y="0"/>
                    </a:lnTo>
                    <a:lnTo>
                      <a:pt x="29" y="14"/>
                    </a:lnTo>
                    <a:lnTo>
                      <a:pt x="0" y="14"/>
                    </a:lnTo>
                    <a:lnTo>
                      <a:pt x="0" y="45"/>
                    </a:lnTo>
                    <a:lnTo>
                      <a:pt x="174" y="45"/>
                    </a:lnTo>
                    <a:lnTo>
                      <a:pt x="174" y="14"/>
                    </a:lnTo>
                    <a:lnTo>
                      <a:pt x="144" y="14"/>
                    </a:lnTo>
                    <a:lnTo>
                      <a:pt x="144" y="0"/>
                    </a:lnTo>
                    <a:lnTo>
                      <a:pt x="144" y="0"/>
                    </a:lnTo>
                    <a:close/>
                  </a:path>
                </a:pathLst>
              </a:custGeom>
              <a:solidFill>
                <a:srgbClr val="27A1A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dirty="0">
                  <a:solidFill>
                    <a:srgbClr val="444444"/>
                  </a:solidFill>
                </a:endParaRPr>
              </a:p>
            </p:txBody>
          </p:sp>
          <p:sp>
            <p:nvSpPr>
              <p:cNvPr id="14" name="Freeform 6">
                <a:extLst>
                  <a:ext uri="{FF2B5EF4-FFF2-40B4-BE49-F238E27FC236}">
                    <a16:creationId xmlns:a16="http://schemas.microsoft.com/office/drawing/2014/main" xmlns="" id="{15D3A18D-6B69-44F6-A532-98B1A2E6AC3B}"/>
                  </a:ext>
                </a:extLst>
              </p:cNvPr>
              <p:cNvSpPr>
                <a:spLocks/>
              </p:cNvSpPr>
              <p:nvPr/>
            </p:nvSpPr>
            <p:spPr bwMode="auto">
              <a:xfrm>
                <a:off x="7204075" y="1417638"/>
                <a:ext cx="366713" cy="457200"/>
              </a:xfrm>
              <a:custGeom>
                <a:avLst/>
                <a:gdLst>
                  <a:gd name="T0" fmla="*/ 100 w 231"/>
                  <a:gd name="T1" fmla="*/ 288 h 288"/>
                  <a:gd name="T2" fmla="*/ 129 w 231"/>
                  <a:gd name="T3" fmla="*/ 288 h 288"/>
                  <a:gd name="T4" fmla="*/ 129 w 231"/>
                  <a:gd name="T5" fmla="*/ 86 h 288"/>
                  <a:gd name="T6" fmla="*/ 231 w 231"/>
                  <a:gd name="T7" fmla="*/ 86 h 288"/>
                  <a:gd name="T8" fmla="*/ 129 w 231"/>
                  <a:gd name="T9" fmla="*/ 61 h 288"/>
                  <a:gd name="T10" fmla="*/ 129 w 231"/>
                  <a:gd name="T11" fmla="*/ 43 h 288"/>
                  <a:gd name="T12" fmla="*/ 114 w 231"/>
                  <a:gd name="T13" fmla="*/ 0 h 288"/>
                  <a:gd name="T14" fmla="*/ 100 w 231"/>
                  <a:gd name="T15" fmla="*/ 43 h 288"/>
                  <a:gd name="T16" fmla="*/ 100 w 231"/>
                  <a:gd name="T17" fmla="*/ 61 h 288"/>
                  <a:gd name="T18" fmla="*/ 0 w 231"/>
                  <a:gd name="T19" fmla="*/ 86 h 288"/>
                  <a:gd name="T20" fmla="*/ 100 w 231"/>
                  <a:gd name="T21" fmla="*/ 86 h 288"/>
                  <a:gd name="T22" fmla="*/ 100 w 231"/>
                  <a:gd name="T23" fmla="*/ 288 h 288"/>
                  <a:gd name="T24" fmla="*/ 100 w 231"/>
                  <a:gd name="T25" fmla="*/ 288 h 2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31" h="288">
                    <a:moveTo>
                      <a:pt x="100" y="288"/>
                    </a:moveTo>
                    <a:lnTo>
                      <a:pt x="129" y="288"/>
                    </a:lnTo>
                    <a:lnTo>
                      <a:pt x="129" y="86"/>
                    </a:lnTo>
                    <a:lnTo>
                      <a:pt x="231" y="86"/>
                    </a:lnTo>
                    <a:lnTo>
                      <a:pt x="129" y="61"/>
                    </a:lnTo>
                    <a:lnTo>
                      <a:pt x="129" y="43"/>
                    </a:lnTo>
                    <a:lnTo>
                      <a:pt x="114" y="0"/>
                    </a:lnTo>
                    <a:lnTo>
                      <a:pt x="100" y="43"/>
                    </a:lnTo>
                    <a:lnTo>
                      <a:pt x="100" y="61"/>
                    </a:lnTo>
                    <a:lnTo>
                      <a:pt x="0" y="86"/>
                    </a:lnTo>
                    <a:lnTo>
                      <a:pt x="100" y="86"/>
                    </a:lnTo>
                    <a:lnTo>
                      <a:pt x="100" y="288"/>
                    </a:lnTo>
                    <a:lnTo>
                      <a:pt x="100" y="288"/>
                    </a:lnTo>
                    <a:close/>
                  </a:path>
                </a:pathLst>
              </a:custGeom>
              <a:solidFill>
                <a:srgbClr val="27A1A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dirty="0">
                  <a:solidFill>
                    <a:srgbClr val="444444"/>
                  </a:solidFill>
                </a:endParaRPr>
              </a:p>
            </p:txBody>
          </p:sp>
          <p:sp>
            <p:nvSpPr>
              <p:cNvPr id="15" name="Freeform 7">
                <a:extLst>
                  <a:ext uri="{FF2B5EF4-FFF2-40B4-BE49-F238E27FC236}">
                    <a16:creationId xmlns:a16="http://schemas.microsoft.com/office/drawing/2014/main" xmlns="" id="{42E6E0F6-DD23-4CD6-94C0-50F43455570D}"/>
                  </a:ext>
                </a:extLst>
              </p:cNvPr>
              <p:cNvSpPr>
                <a:spLocks/>
              </p:cNvSpPr>
              <p:nvPr/>
            </p:nvSpPr>
            <p:spPr bwMode="auto">
              <a:xfrm>
                <a:off x="7480300" y="1809751"/>
                <a:ext cx="184150" cy="42863"/>
              </a:xfrm>
              <a:custGeom>
                <a:avLst/>
                <a:gdLst>
                  <a:gd name="T0" fmla="*/ 28 w 116"/>
                  <a:gd name="T1" fmla="*/ 27 h 27"/>
                  <a:gd name="T2" fmla="*/ 85 w 116"/>
                  <a:gd name="T3" fmla="*/ 27 h 27"/>
                  <a:gd name="T4" fmla="*/ 116 w 116"/>
                  <a:gd name="T5" fmla="*/ 0 h 27"/>
                  <a:gd name="T6" fmla="*/ 0 w 116"/>
                  <a:gd name="T7" fmla="*/ 0 h 27"/>
                  <a:gd name="T8" fmla="*/ 28 w 116"/>
                  <a:gd name="T9" fmla="*/ 27 h 27"/>
                  <a:gd name="T10" fmla="*/ 28 w 116"/>
                  <a:gd name="T11" fmla="*/ 27 h 27"/>
                </a:gdLst>
                <a:ahLst/>
                <a:cxnLst>
                  <a:cxn ang="0">
                    <a:pos x="T0" y="T1"/>
                  </a:cxn>
                  <a:cxn ang="0">
                    <a:pos x="T2" y="T3"/>
                  </a:cxn>
                  <a:cxn ang="0">
                    <a:pos x="T4" y="T5"/>
                  </a:cxn>
                  <a:cxn ang="0">
                    <a:pos x="T6" y="T7"/>
                  </a:cxn>
                  <a:cxn ang="0">
                    <a:pos x="T8" y="T9"/>
                  </a:cxn>
                  <a:cxn ang="0">
                    <a:pos x="T10" y="T11"/>
                  </a:cxn>
                </a:cxnLst>
                <a:rect l="0" t="0" r="r" b="b"/>
                <a:pathLst>
                  <a:path w="116" h="27">
                    <a:moveTo>
                      <a:pt x="28" y="27"/>
                    </a:moveTo>
                    <a:lnTo>
                      <a:pt x="85" y="27"/>
                    </a:lnTo>
                    <a:lnTo>
                      <a:pt x="116" y="0"/>
                    </a:lnTo>
                    <a:lnTo>
                      <a:pt x="0" y="0"/>
                    </a:lnTo>
                    <a:lnTo>
                      <a:pt x="28" y="27"/>
                    </a:lnTo>
                    <a:lnTo>
                      <a:pt x="28" y="27"/>
                    </a:lnTo>
                    <a:close/>
                  </a:path>
                </a:pathLst>
              </a:custGeom>
              <a:solidFill>
                <a:srgbClr val="27A1A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dirty="0">
                  <a:solidFill>
                    <a:srgbClr val="444444"/>
                  </a:solidFill>
                </a:endParaRPr>
              </a:p>
            </p:txBody>
          </p:sp>
          <p:sp>
            <p:nvSpPr>
              <p:cNvPr id="16" name="Freeform 8">
                <a:extLst>
                  <a:ext uri="{FF2B5EF4-FFF2-40B4-BE49-F238E27FC236}">
                    <a16:creationId xmlns:a16="http://schemas.microsoft.com/office/drawing/2014/main" xmlns="" id="{3D2E2B50-07F1-4F40-AC86-67A734F5D8D1}"/>
                  </a:ext>
                </a:extLst>
              </p:cNvPr>
              <p:cNvSpPr>
                <a:spLocks/>
              </p:cNvSpPr>
              <p:nvPr/>
            </p:nvSpPr>
            <p:spPr bwMode="auto">
              <a:xfrm>
                <a:off x="7112000" y="1809751"/>
                <a:ext cx="182563" cy="42863"/>
              </a:xfrm>
              <a:custGeom>
                <a:avLst/>
                <a:gdLst>
                  <a:gd name="T0" fmla="*/ 115 w 115"/>
                  <a:gd name="T1" fmla="*/ 0 h 27"/>
                  <a:gd name="T2" fmla="*/ 0 w 115"/>
                  <a:gd name="T3" fmla="*/ 0 h 27"/>
                  <a:gd name="T4" fmla="*/ 29 w 115"/>
                  <a:gd name="T5" fmla="*/ 27 h 27"/>
                  <a:gd name="T6" fmla="*/ 86 w 115"/>
                  <a:gd name="T7" fmla="*/ 27 h 27"/>
                  <a:gd name="T8" fmla="*/ 115 w 115"/>
                  <a:gd name="T9" fmla="*/ 0 h 27"/>
                  <a:gd name="T10" fmla="*/ 115 w 115"/>
                  <a:gd name="T11" fmla="*/ 0 h 27"/>
                </a:gdLst>
                <a:ahLst/>
                <a:cxnLst>
                  <a:cxn ang="0">
                    <a:pos x="T0" y="T1"/>
                  </a:cxn>
                  <a:cxn ang="0">
                    <a:pos x="T2" y="T3"/>
                  </a:cxn>
                  <a:cxn ang="0">
                    <a:pos x="T4" y="T5"/>
                  </a:cxn>
                  <a:cxn ang="0">
                    <a:pos x="T6" y="T7"/>
                  </a:cxn>
                  <a:cxn ang="0">
                    <a:pos x="T8" y="T9"/>
                  </a:cxn>
                  <a:cxn ang="0">
                    <a:pos x="T10" y="T11"/>
                  </a:cxn>
                </a:cxnLst>
                <a:rect l="0" t="0" r="r" b="b"/>
                <a:pathLst>
                  <a:path w="115" h="27">
                    <a:moveTo>
                      <a:pt x="115" y="0"/>
                    </a:moveTo>
                    <a:lnTo>
                      <a:pt x="0" y="0"/>
                    </a:lnTo>
                    <a:lnTo>
                      <a:pt x="29" y="27"/>
                    </a:lnTo>
                    <a:lnTo>
                      <a:pt x="86" y="27"/>
                    </a:lnTo>
                    <a:lnTo>
                      <a:pt x="115" y="0"/>
                    </a:lnTo>
                    <a:lnTo>
                      <a:pt x="115" y="0"/>
                    </a:lnTo>
                    <a:close/>
                  </a:path>
                </a:pathLst>
              </a:custGeom>
              <a:solidFill>
                <a:srgbClr val="27A1A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dirty="0">
                  <a:solidFill>
                    <a:srgbClr val="444444"/>
                  </a:solidFill>
                </a:endParaRPr>
              </a:p>
            </p:txBody>
          </p:sp>
          <p:sp>
            <p:nvSpPr>
              <p:cNvPr id="17" name="Freeform 9">
                <a:extLst>
                  <a:ext uri="{FF2B5EF4-FFF2-40B4-BE49-F238E27FC236}">
                    <a16:creationId xmlns:a16="http://schemas.microsoft.com/office/drawing/2014/main" xmlns="" id="{0AE410C7-E444-4240-A5EF-444B3819E988}"/>
                  </a:ext>
                </a:extLst>
              </p:cNvPr>
              <p:cNvSpPr>
                <a:spLocks/>
              </p:cNvSpPr>
              <p:nvPr/>
            </p:nvSpPr>
            <p:spPr bwMode="auto">
              <a:xfrm>
                <a:off x="7112000" y="1576388"/>
                <a:ext cx="182563" cy="207963"/>
              </a:xfrm>
              <a:custGeom>
                <a:avLst/>
                <a:gdLst>
                  <a:gd name="T0" fmla="*/ 66 w 115"/>
                  <a:gd name="T1" fmla="*/ 45 h 131"/>
                  <a:gd name="T2" fmla="*/ 76 w 115"/>
                  <a:gd name="T3" fmla="*/ 74 h 131"/>
                  <a:gd name="T4" fmla="*/ 86 w 115"/>
                  <a:gd name="T5" fmla="*/ 96 h 131"/>
                  <a:gd name="T6" fmla="*/ 92 w 115"/>
                  <a:gd name="T7" fmla="*/ 113 h 131"/>
                  <a:gd name="T8" fmla="*/ 97 w 115"/>
                  <a:gd name="T9" fmla="*/ 123 h 131"/>
                  <a:gd name="T10" fmla="*/ 99 w 115"/>
                  <a:gd name="T11" fmla="*/ 129 h 131"/>
                  <a:gd name="T12" fmla="*/ 101 w 115"/>
                  <a:gd name="T13" fmla="*/ 131 h 131"/>
                  <a:gd name="T14" fmla="*/ 107 w 115"/>
                  <a:gd name="T15" fmla="*/ 127 h 131"/>
                  <a:gd name="T16" fmla="*/ 113 w 115"/>
                  <a:gd name="T17" fmla="*/ 125 h 131"/>
                  <a:gd name="T18" fmla="*/ 115 w 115"/>
                  <a:gd name="T19" fmla="*/ 123 h 131"/>
                  <a:gd name="T20" fmla="*/ 99 w 115"/>
                  <a:gd name="T21" fmla="*/ 84 h 131"/>
                  <a:gd name="T22" fmla="*/ 84 w 115"/>
                  <a:gd name="T23" fmla="*/ 55 h 131"/>
                  <a:gd name="T24" fmla="*/ 76 w 115"/>
                  <a:gd name="T25" fmla="*/ 33 h 131"/>
                  <a:gd name="T26" fmla="*/ 70 w 115"/>
                  <a:gd name="T27" fmla="*/ 19 h 131"/>
                  <a:gd name="T28" fmla="*/ 68 w 115"/>
                  <a:gd name="T29" fmla="*/ 10 h 131"/>
                  <a:gd name="T30" fmla="*/ 66 w 115"/>
                  <a:gd name="T31" fmla="*/ 6 h 131"/>
                  <a:gd name="T32" fmla="*/ 64 w 115"/>
                  <a:gd name="T33" fmla="*/ 4 h 131"/>
                  <a:gd name="T34" fmla="*/ 62 w 115"/>
                  <a:gd name="T35" fmla="*/ 0 h 131"/>
                  <a:gd name="T36" fmla="*/ 58 w 115"/>
                  <a:gd name="T37" fmla="*/ 0 h 131"/>
                  <a:gd name="T38" fmla="*/ 52 w 115"/>
                  <a:gd name="T39" fmla="*/ 2 h 131"/>
                  <a:gd name="T40" fmla="*/ 49 w 115"/>
                  <a:gd name="T41" fmla="*/ 4 h 131"/>
                  <a:gd name="T42" fmla="*/ 33 w 115"/>
                  <a:gd name="T43" fmla="*/ 45 h 131"/>
                  <a:gd name="T44" fmla="*/ 21 w 115"/>
                  <a:gd name="T45" fmla="*/ 76 h 131"/>
                  <a:gd name="T46" fmla="*/ 13 w 115"/>
                  <a:gd name="T47" fmla="*/ 98 h 131"/>
                  <a:gd name="T48" fmla="*/ 7 w 115"/>
                  <a:gd name="T49" fmla="*/ 111 h 131"/>
                  <a:gd name="T50" fmla="*/ 2 w 115"/>
                  <a:gd name="T51" fmla="*/ 121 h 131"/>
                  <a:gd name="T52" fmla="*/ 0 w 115"/>
                  <a:gd name="T53" fmla="*/ 125 h 131"/>
                  <a:gd name="T54" fmla="*/ 0 w 115"/>
                  <a:gd name="T55" fmla="*/ 127 h 131"/>
                  <a:gd name="T56" fmla="*/ 9 w 115"/>
                  <a:gd name="T57" fmla="*/ 129 h 131"/>
                  <a:gd name="T58" fmla="*/ 13 w 115"/>
                  <a:gd name="T59" fmla="*/ 131 h 131"/>
                  <a:gd name="T60" fmla="*/ 15 w 115"/>
                  <a:gd name="T61" fmla="*/ 131 h 131"/>
                  <a:gd name="T62" fmla="*/ 58 w 115"/>
                  <a:gd name="T63" fmla="*/ 27 h 1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15" h="131">
                    <a:moveTo>
                      <a:pt x="58" y="27"/>
                    </a:moveTo>
                    <a:lnTo>
                      <a:pt x="66" y="45"/>
                    </a:lnTo>
                    <a:lnTo>
                      <a:pt x="70" y="62"/>
                    </a:lnTo>
                    <a:lnTo>
                      <a:pt x="76" y="74"/>
                    </a:lnTo>
                    <a:lnTo>
                      <a:pt x="82" y="86"/>
                    </a:lnTo>
                    <a:lnTo>
                      <a:pt x="86" y="96"/>
                    </a:lnTo>
                    <a:lnTo>
                      <a:pt x="90" y="107"/>
                    </a:lnTo>
                    <a:lnTo>
                      <a:pt x="92" y="113"/>
                    </a:lnTo>
                    <a:lnTo>
                      <a:pt x="94" y="117"/>
                    </a:lnTo>
                    <a:lnTo>
                      <a:pt x="97" y="123"/>
                    </a:lnTo>
                    <a:lnTo>
                      <a:pt x="99" y="125"/>
                    </a:lnTo>
                    <a:lnTo>
                      <a:pt x="99" y="129"/>
                    </a:lnTo>
                    <a:lnTo>
                      <a:pt x="101" y="131"/>
                    </a:lnTo>
                    <a:lnTo>
                      <a:pt x="101" y="131"/>
                    </a:lnTo>
                    <a:lnTo>
                      <a:pt x="105" y="129"/>
                    </a:lnTo>
                    <a:lnTo>
                      <a:pt x="107" y="127"/>
                    </a:lnTo>
                    <a:lnTo>
                      <a:pt x="111" y="125"/>
                    </a:lnTo>
                    <a:lnTo>
                      <a:pt x="113" y="125"/>
                    </a:lnTo>
                    <a:lnTo>
                      <a:pt x="113" y="123"/>
                    </a:lnTo>
                    <a:lnTo>
                      <a:pt x="115" y="123"/>
                    </a:lnTo>
                    <a:lnTo>
                      <a:pt x="107" y="102"/>
                    </a:lnTo>
                    <a:lnTo>
                      <a:pt x="99" y="84"/>
                    </a:lnTo>
                    <a:lnTo>
                      <a:pt x="90" y="70"/>
                    </a:lnTo>
                    <a:lnTo>
                      <a:pt x="84" y="55"/>
                    </a:lnTo>
                    <a:lnTo>
                      <a:pt x="80" y="43"/>
                    </a:lnTo>
                    <a:lnTo>
                      <a:pt x="76" y="33"/>
                    </a:lnTo>
                    <a:lnTo>
                      <a:pt x="72" y="27"/>
                    </a:lnTo>
                    <a:lnTo>
                      <a:pt x="70" y="19"/>
                    </a:lnTo>
                    <a:lnTo>
                      <a:pt x="68" y="14"/>
                    </a:lnTo>
                    <a:lnTo>
                      <a:pt x="68" y="10"/>
                    </a:lnTo>
                    <a:lnTo>
                      <a:pt x="66" y="8"/>
                    </a:lnTo>
                    <a:lnTo>
                      <a:pt x="66" y="6"/>
                    </a:lnTo>
                    <a:lnTo>
                      <a:pt x="64" y="4"/>
                    </a:lnTo>
                    <a:lnTo>
                      <a:pt x="64" y="4"/>
                    </a:lnTo>
                    <a:lnTo>
                      <a:pt x="62" y="2"/>
                    </a:lnTo>
                    <a:lnTo>
                      <a:pt x="62" y="0"/>
                    </a:lnTo>
                    <a:lnTo>
                      <a:pt x="60" y="0"/>
                    </a:lnTo>
                    <a:lnTo>
                      <a:pt x="58" y="0"/>
                    </a:lnTo>
                    <a:lnTo>
                      <a:pt x="54" y="0"/>
                    </a:lnTo>
                    <a:lnTo>
                      <a:pt x="52" y="2"/>
                    </a:lnTo>
                    <a:lnTo>
                      <a:pt x="49" y="4"/>
                    </a:lnTo>
                    <a:lnTo>
                      <a:pt x="49" y="4"/>
                    </a:lnTo>
                    <a:lnTo>
                      <a:pt x="41" y="27"/>
                    </a:lnTo>
                    <a:lnTo>
                      <a:pt x="33" y="45"/>
                    </a:lnTo>
                    <a:lnTo>
                      <a:pt x="27" y="62"/>
                    </a:lnTo>
                    <a:lnTo>
                      <a:pt x="21" y="76"/>
                    </a:lnTo>
                    <a:lnTo>
                      <a:pt x="17" y="88"/>
                    </a:lnTo>
                    <a:lnTo>
                      <a:pt x="13" y="98"/>
                    </a:lnTo>
                    <a:lnTo>
                      <a:pt x="9" y="107"/>
                    </a:lnTo>
                    <a:lnTo>
                      <a:pt x="7" y="111"/>
                    </a:lnTo>
                    <a:lnTo>
                      <a:pt x="4" y="117"/>
                    </a:lnTo>
                    <a:lnTo>
                      <a:pt x="2" y="121"/>
                    </a:lnTo>
                    <a:lnTo>
                      <a:pt x="0" y="123"/>
                    </a:lnTo>
                    <a:lnTo>
                      <a:pt x="0" y="125"/>
                    </a:lnTo>
                    <a:lnTo>
                      <a:pt x="0" y="127"/>
                    </a:lnTo>
                    <a:lnTo>
                      <a:pt x="0" y="127"/>
                    </a:lnTo>
                    <a:lnTo>
                      <a:pt x="4" y="129"/>
                    </a:lnTo>
                    <a:lnTo>
                      <a:pt x="9" y="129"/>
                    </a:lnTo>
                    <a:lnTo>
                      <a:pt x="11" y="131"/>
                    </a:lnTo>
                    <a:lnTo>
                      <a:pt x="13" y="131"/>
                    </a:lnTo>
                    <a:lnTo>
                      <a:pt x="15" y="131"/>
                    </a:lnTo>
                    <a:lnTo>
                      <a:pt x="15" y="131"/>
                    </a:lnTo>
                    <a:lnTo>
                      <a:pt x="58" y="27"/>
                    </a:lnTo>
                    <a:lnTo>
                      <a:pt x="58" y="27"/>
                    </a:lnTo>
                    <a:lnTo>
                      <a:pt x="58" y="27"/>
                    </a:lnTo>
                    <a:close/>
                  </a:path>
                </a:pathLst>
              </a:custGeom>
              <a:solidFill>
                <a:srgbClr val="27A1A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dirty="0">
                  <a:solidFill>
                    <a:srgbClr val="444444"/>
                  </a:solidFill>
                </a:endParaRPr>
              </a:p>
            </p:txBody>
          </p:sp>
          <p:sp>
            <p:nvSpPr>
              <p:cNvPr id="18" name="Freeform 10">
                <a:extLst>
                  <a:ext uri="{FF2B5EF4-FFF2-40B4-BE49-F238E27FC236}">
                    <a16:creationId xmlns:a16="http://schemas.microsoft.com/office/drawing/2014/main" xmlns="" id="{B0873FFF-4D4E-4119-93F6-51033DD056DD}"/>
                  </a:ext>
                </a:extLst>
              </p:cNvPr>
              <p:cNvSpPr>
                <a:spLocks/>
              </p:cNvSpPr>
              <p:nvPr/>
            </p:nvSpPr>
            <p:spPr bwMode="auto">
              <a:xfrm>
                <a:off x="7480300" y="1576388"/>
                <a:ext cx="184150" cy="207963"/>
              </a:xfrm>
              <a:custGeom>
                <a:avLst/>
                <a:gdLst>
                  <a:gd name="T0" fmla="*/ 40 w 116"/>
                  <a:gd name="T1" fmla="*/ 27 h 131"/>
                  <a:gd name="T2" fmla="*/ 26 w 116"/>
                  <a:gd name="T3" fmla="*/ 62 h 131"/>
                  <a:gd name="T4" fmla="*/ 16 w 116"/>
                  <a:gd name="T5" fmla="*/ 88 h 131"/>
                  <a:gd name="T6" fmla="*/ 8 w 116"/>
                  <a:gd name="T7" fmla="*/ 107 h 131"/>
                  <a:gd name="T8" fmla="*/ 4 w 116"/>
                  <a:gd name="T9" fmla="*/ 117 h 131"/>
                  <a:gd name="T10" fmla="*/ 0 w 116"/>
                  <a:gd name="T11" fmla="*/ 123 h 131"/>
                  <a:gd name="T12" fmla="*/ 0 w 116"/>
                  <a:gd name="T13" fmla="*/ 127 h 131"/>
                  <a:gd name="T14" fmla="*/ 4 w 116"/>
                  <a:gd name="T15" fmla="*/ 129 h 131"/>
                  <a:gd name="T16" fmla="*/ 10 w 116"/>
                  <a:gd name="T17" fmla="*/ 131 h 131"/>
                  <a:gd name="T18" fmla="*/ 14 w 116"/>
                  <a:gd name="T19" fmla="*/ 131 h 131"/>
                  <a:gd name="T20" fmla="*/ 22 w 116"/>
                  <a:gd name="T21" fmla="*/ 113 h 131"/>
                  <a:gd name="T22" fmla="*/ 32 w 116"/>
                  <a:gd name="T23" fmla="*/ 82 h 131"/>
                  <a:gd name="T24" fmla="*/ 43 w 116"/>
                  <a:gd name="T25" fmla="*/ 59 h 131"/>
                  <a:gd name="T26" fmla="*/ 49 w 116"/>
                  <a:gd name="T27" fmla="*/ 45 h 131"/>
                  <a:gd name="T28" fmla="*/ 53 w 116"/>
                  <a:gd name="T29" fmla="*/ 35 h 131"/>
                  <a:gd name="T30" fmla="*/ 57 w 116"/>
                  <a:gd name="T31" fmla="*/ 29 h 131"/>
                  <a:gd name="T32" fmla="*/ 57 w 116"/>
                  <a:gd name="T33" fmla="*/ 27 h 131"/>
                  <a:gd name="T34" fmla="*/ 73 w 116"/>
                  <a:gd name="T35" fmla="*/ 62 h 131"/>
                  <a:gd name="T36" fmla="*/ 81 w 116"/>
                  <a:gd name="T37" fmla="*/ 86 h 131"/>
                  <a:gd name="T38" fmla="*/ 90 w 116"/>
                  <a:gd name="T39" fmla="*/ 107 h 131"/>
                  <a:gd name="T40" fmla="*/ 96 w 116"/>
                  <a:gd name="T41" fmla="*/ 117 h 131"/>
                  <a:gd name="T42" fmla="*/ 100 w 116"/>
                  <a:gd name="T43" fmla="*/ 125 h 131"/>
                  <a:gd name="T44" fmla="*/ 102 w 116"/>
                  <a:gd name="T45" fmla="*/ 131 h 131"/>
                  <a:gd name="T46" fmla="*/ 106 w 116"/>
                  <a:gd name="T47" fmla="*/ 129 h 131"/>
                  <a:gd name="T48" fmla="*/ 112 w 116"/>
                  <a:gd name="T49" fmla="*/ 125 h 131"/>
                  <a:gd name="T50" fmla="*/ 114 w 116"/>
                  <a:gd name="T51" fmla="*/ 123 h 131"/>
                  <a:gd name="T52" fmla="*/ 108 w 116"/>
                  <a:gd name="T53" fmla="*/ 102 h 131"/>
                  <a:gd name="T54" fmla="*/ 92 w 116"/>
                  <a:gd name="T55" fmla="*/ 70 h 131"/>
                  <a:gd name="T56" fmla="*/ 81 w 116"/>
                  <a:gd name="T57" fmla="*/ 43 h 131"/>
                  <a:gd name="T58" fmla="*/ 73 w 116"/>
                  <a:gd name="T59" fmla="*/ 27 h 131"/>
                  <a:gd name="T60" fmla="*/ 69 w 116"/>
                  <a:gd name="T61" fmla="*/ 14 h 131"/>
                  <a:gd name="T62" fmla="*/ 67 w 116"/>
                  <a:gd name="T63" fmla="*/ 8 h 131"/>
                  <a:gd name="T64" fmla="*/ 65 w 116"/>
                  <a:gd name="T65" fmla="*/ 4 h 131"/>
                  <a:gd name="T66" fmla="*/ 63 w 116"/>
                  <a:gd name="T67" fmla="*/ 2 h 131"/>
                  <a:gd name="T68" fmla="*/ 59 w 116"/>
                  <a:gd name="T69" fmla="*/ 0 h 131"/>
                  <a:gd name="T70" fmla="*/ 55 w 116"/>
                  <a:gd name="T71" fmla="*/ 0 h 131"/>
                  <a:gd name="T72" fmla="*/ 51 w 116"/>
                  <a:gd name="T73" fmla="*/ 4 h 131"/>
                  <a:gd name="T74" fmla="*/ 51 w 116"/>
                  <a:gd name="T75" fmla="*/ 4 h 1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16" h="131">
                    <a:moveTo>
                      <a:pt x="51" y="4"/>
                    </a:moveTo>
                    <a:lnTo>
                      <a:pt x="40" y="27"/>
                    </a:lnTo>
                    <a:lnTo>
                      <a:pt x="32" y="45"/>
                    </a:lnTo>
                    <a:lnTo>
                      <a:pt x="26" y="62"/>
                    </a:lnTo>
                    <a:lnTo>
                      <a:pt x="20" y="76"/>
                    </a:lnTo>
                    <a:lnTo>
                      <a:pt x="16" y="88"/>
                    </a:lnTo>
                    <a:lnTo>
                      <a:pt x="12" y="98"/>
                    </a:lnTo>
                    <a:lnTo>
                      <a:pt x="8" y="107"/>
                    </a:lnTo>
                    <a:lnTo>
                      <a:pt x="6" y="111"/>
                    </a:lnTo>
                    <a:lnTo>
                      <a:pt x="4" y="117"/>
                    </a:lnTo>
                    <a:lnTo>
                      <a:pt x="2" y="121"/>
                    </a:lnTo>
                    <a:lnTo>
                      <a:pt x="0" y="123"/>
                    </a:lnTo>
                    <a:lnTo>
                      <a:pt x="0" y="125"/>
                    </a:lnTo>
                    <a:lnTo>
                      <a:pt x="0" y="127"/>
                    </a:lnTo>
                    <a:lnTo>
                      <a:pt x="0" y="127"/>
                    </a:lnTo>
                    <a:lnTo>
                      <a:pt x="4" y="129"/>
                    </a:lnTo>
                    <a:lnTo>
                      <a:pt x="8" y="129"/>
                    </a:lnTo>
                    <a:lnTo>
                      <a:pt x="10" y="131"/>
                    </a:lnTo>
                    <a:lnTo>
                      <a:pt x="12" y="131"/>
                    </a:lnTo>
                    <a:lnTo>
                      <a:pt x="14" y="131"/>
                    </a:lnTo>
                    <a:lnTo>
                      <a:pt x="14" y="131"/>
                    </a:lnTo>
                    <a:lnTo>
                      <a:pt x="22" y="113"/>
                    </a:lnTo>
                    <a:lnTo>
                      <a:pt x="28" y="96"/>
                    </a:lnTo>
                    <a:lnTo>
                      <a:pt x="32" y="82"/>
                    </a:lnTo>
                    <a:lnTo>
                      <a:pt x="38" y="72"/>
                    </a:lnTo>
                    <a:lnTo>
                      <a:pt x="43" y="59"/>
                    </a:lnTo>
                    <a:lnTo>
                      <a:pt x="47" y="51"/>
                    </a:lnTo>
                    <a:lnTo>
                      <a:pt x="49" y="45"/>
                    </a:lnTo>
                    <a:lnTo>
                      <a:pt x="53" y="39"/>
                    </a:lnTo>
                    <a:lnTo>
                      <a:pt x="53" y="35"/>
                    </a:lnTo>
                    <a:lnTo>
                      <a:pt x="55" y="33"/>
                    </a:lnTo>
                    <a:lnTo>
                      <a:pt x="57" y="29"/>
                    </a:lnTo>
                    <a:lnTo>
                      <a:pt x="57" y="27"/>
                    </a:lnTo>
                    <a:lnTo>
                      <a:pt x="57" y="27"/>
                    </a:lnTo>
                    <a:lnTo>
                      <a:pt x="65" y="45"/>
                    </a:lnTo>
                    <a:lnTo>
                      <a:pt x="73" y="62"/>
                    </a:lnTo>
                    <a:lnTo>
                      <a:pt x="77" y="74"/>
                    </a:lnTo>
                    <a:lnTo>
                      <a:pt x="81" y="86"/>
                    </a:lnTo>
                    <a:lnTo>
                      <a:pt x="88" y="96"/>
                    </a:lnTo>
                    <a:lnTo>
                      <a:pt x="90" y="107"/>
                    </a:lnTo>
                    <a:lnTo>
                      <a:pt x="94" y="113"/>
                    </a:lnTo>
                    <a:lnTo>
                      <a:pt x="96" y="117"/>
                    </a:lnTo>
                    <a:lnTo>
                      <a:pt x="98" y="123"/>
                    </a:lnTo>
                    <a:lnTo>
                      <a:pt x="100" y="125"/>
                    </a:lnTo>
                    <a:lnTo>
                      <a:pt x="100" y="129"/>
                    </a:lnTo>
                    <a:lnTo>
                      <a:pt x="102" y="131"/>
                    </a:lnTo>
                    <a:lnTo>
                      <a:pt x="102" y="131"/>
                    </a:lnTo>
                    <a:lnTo>
                      <a:pt x="106" y="129"/>
                    </a:lnTo>
                    <a:lnTo>
                      <a:pt x="110" y="127"/>
                    </a:lnTo>
                    <a:lnTo>
                      <a:pt x="112" y="125"/>
                    </a:lnTo>
                    <a:lnTo>
                      <a:pt x="114" y="125"/>
                    </a:lnTo>
                    <a:lnTo>
                      <a:pt x="114" y="123"/>
                    </a:lnTo>
                    <a:lnTo>
                      <a:pt x="116" y="123"/>
                    </a:lnTo>
                    <a:lnTo>
                      <a:pt x="108" y="102"/>
                    </a:lnTo>
                    <a:lnTo>
                      <a:pt x="100" y="84"/>
                    </a:lnTo>
                    <a:lnTo>
                      <a:pt x="92" y="70"/>
                    </a:lnTo>
                    <a:lnTo>
                      <a:pt x="85" y="55"/>
                    </a:lnTo>
                    <a:lnTo>
                      <a:pt x="81" y="43"/>
                    </a:lnTo>
                    <a:lnTo>
                      <a:pt x="77" y="33"/>
                    </a:lnTo>
                    <a:lnTo>
                      <a:pt x="73" y="27"/>
                    </a:lnTo>
                    <a:lnTo>
                      <a:pt x="71" y="19"/>
                    </a:lnTo>
                    <a:lnTo>
                      <a:pt x="69" y="14"/>
                    </a:lnTo>
                    <a:lnTo>
                      <a:pt x="67" y="10"/>
                    </a:lnTo>
                    <a:lnTo>
                      <a:pt x="67" y="8"/>
                    </a:lnTo>
                    <a:lnTo>
                      <a:pt x="65" y="6"/>
                    </a:lnTo>
                    <a:lnTo>
                      <a:pt x="65" y="4"/>
                    </a:lnTo>
                    <a:lnTo>
                      <a:pt x="65" y="4"/>
                    </a:lnTo>
                    <a:lnTo>
                      <a:pt x="63" y="2"/>
                    </a:lnTo>
                    <a:lnTo>
                      <a:pt x="61" y="0"/>
                    </a:lnTo>
                    <a:lnTo>
                      <a:pt x="59" y="0"/>
                    </a:lnTo>
                    <a:lnTo>
                      <a:pt x="57" y="0"/>
                    </a:lnTo>
                    <a:lnTo>
                      <a:pt x="55" y="0"/>
                    </a:lnTo>
                    <a:lnTo>
                      <a:pt x="53" y="2"/>
                    </a:lnTo>
                    <a:lnTo>
                      <a:pt x="51" y="4"/>
                    </a:lnTo>
                    <a:lnTo>
                      <a:pt x="51" y="4"/>
                    </a:lnTo>
                    <a:lnTo>
                      <a:pt x="51" y="4"/>
                    </a:lnTo>
                    <a:close/>
                  </a:path>
                </a:pathLst>
              </a:custGeom>
              <a:solidFill>
                <a:srgbClr val="27A1A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dirty="0">
                  <a:solidFill>
                    <a:srgbClr val="444444"/>
                  </a:solidFill>
                </a:endParaRPr>
              </a:p>
            </p:txBody>
          </p:sp>
        </p:grpSp>
      </p:grpSp>
      <p:grpSp>
        <p:nvGrpSpPr>
          <p:cNvPr id="20" name="Группа 19">
            <a:extLst>
              <a:ext uri="{FF2B5EF4-FFF2-40B4-BE49-F238E27FC236}">
                <a16:creationId xmlns:a16="http://schemas.microsoft.com/office/drawing/2014/main" xmlns="" id="{31998DEE-C2CE-4BE6-A6EE-3ABCB4274A38}"/>
              </a:ext>
            </a:extLst>
          </p:cNvPr>
          <p:cNvGrpSpPr/>
          <p:nvPr/>
        </p:nvGrpSpPr>
        <p:grpSpPr>
          <a:xfrm rot="5400000">
            <a:off x="130467" y="796118"/>
            <a:ext cx="759434" cy="759434"/>
            <a:chOff x="360363" y="1439376"/>
            <a:chExt cx="759434" cy="759434"/>
          </a:xfrm>
        </p:grpSpPr>
        <p:sp>
          <p:nvSpPr>
            <p:cNvPr id="21" name="Овал 20">
              <a:extLst>
                <a:ext uri="{FF2B5EF4-FFF2-40B4-BE49-F238E27FC236}">
                  <a16:creationId xmlns:a16="http://schemas.microsoft.com/office/drawing/2014/main" xmlns="" id="{083BE8AE-45D3-4B8C-9FE9-E9BE3EAA879F}"/>
                </a:ext>
              </a:extLst>
            </p:cNvPr>
            <p:cNvSpPr/>
            <p:nvPr/>
          </p:nvSpPr>
          <p:spPr>
            <a:xfrm>
              <a:off x="360363" y="1439376"/>
              <a:ext cx="759434" cy="759434"/>
            </a:xfrm>
            <a:prstGeom prst="ellipse">
              <a:avLst/>
            </a:prstGeom>
            <a:solidFill>
              <a:schemeClr val="bg1"/>
            </a:solidFill>
            <a:ln w="38100">
              <a:solidFill>
                <a:srgbClr val="27A1AE"/>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2200" b="1" dirty="0">
                <a:solidFill>
                  <a:prstClr val="white"/>
                </a:solidFill>
                <a:latin typeface="Myriad Pro Black SemiExt" panose="020B0805030403020204" pitchFamily="34" charset="0"/>
              </a:endParaRPr>
            </a:p>
          </p:txBody>
        </p:sp>
        <p:sp>
          <p:nvSpPr>
            <p:cNvPr id="22" name="Овал 21">
              <a:extLst>
                <a:ext uri="{FF2B5EF4-FFF2-40B4-BE49-F238E27FC236}">
                  <a16:creationId xmlns:a16="http://schemas.microsoft.com/office/drawing/2014/main" xmlns="" id="{42D2405C-82A6-4611-A559-487FAF862958}"/>
                </a:ext>
              </a:extLst>
            </p:cNvPr>
            <p:cNvSpPr/>
            <p:nvPr/>
          </p:nvSpPr>
          <p:spPr>
            <a:xfrm>
              <a:off x="385458" y="1467951"/>
              <a:ext cx="702284" cy="702284"/>
            </a:xfrm>
            <a:prstGeom prst="ellipse">
              <a:avLst/>
            </a:prstGeom>
            <a:solidFill>
              <a:schemeClr val="bg1"/>
            </a:solidFill>
            <a:ln w="38100">
              <a:solidFill>
                <a:srgbClr val="27A1AE"/>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2200" b="1" dirty="0">
                <a:solidFill>
                  <a:prstClr val="white"/>
                </a:solidFill>
                <a:latin typeface="Myriad Pro Black SemiExt" panose="020B0805030403020204" pitchFamily="34" charset="0"/>
              </a:endParaRPr>
            </a:p>
          </p:txBody>
        </p:sp>
      </p:grpSp>
      <p:sp>
        <p:nvSpPr>
          <p:cNvPr id="24" name="Freeform 56">
            <a:extLst>
              <a:ext uri="{FF2B5EF4-FFF2-40B4-BE49-F238E27FC236}">
                <a16:creationId xmlns:a16="http://schemas.microsoft.com/office/drawing/2014/main" xmlns="" id="{6BC82D3A-A734-43DB-9C02-20CE41F321C8}"/>
              </a:ext>
            </a:extLst>
          </p:cNvPr>
          <p:cNvSpPr>
            <a:spLocks noEditPoints="1"/>
          </p:cNvSpPr>
          <p:nvPr/>
        </p:nvSpPr>
        <p:spPr bwMode="auto">
          <a:xfrm>
            <a:off x="281610" y="961528"/>
            <a:ext cx="429850" cy="428614"/>
          </a:xfrm>
          <a:custGeom>
            <a:avLst/>
            <a:gdLst>
              <a:gd name="T0" fmla="*/ 22 w 170"/>
              <a:gd name="T1" fmla="*/ 14 h 170"/>
              <a:gd name="T2" fmla="*/ 18 w 170"/>
              <a:gd name="T3" fmla="*/ 17 h 170"/>
              <a:gd name="T4" fmla="*/ 0 w 170"/>
              <a:gd name="T5" fmla="*/ 12 h 170"/>
              <a:gd name="T6" fmla="*/ 15 w 170"/>
              <a:gd name="T7" fmla="*/ 28 h 170"/>
              <a:gd name="T8" fmla="*/ 7 w 170"/>
              <a:gd name="T9" fmla="*/ 37 h 170"/>
              <a:gd name="T10" fmla="*/ 16 w 170"/>
              <a:gd name="T11" fmla="*/ 39 h 170"/>
              <a:gd name="T12" fmla="*/ 30 w 170"/>
              <a:gd name="T13" fmla="*/ 45 h 170"/>
              <a:gd name="T14" fmla="*/ 39 w 170"/>
              <a:gd name="T15" fmla="*/ 42 h 170"/>
              <a:gd name="T16" fmla="*/ 35 w 170"/>
              <a:gd name="T17" fmla="*/ 68 h 170"/>
              <a:gd name="T18" fmla="*/ 55 w 170"/>
              <a:gd name="T19" fmla="*/ 119 h 170"/>
              <a:gd name="T20" fmla="*/ 107 w 170"/>
              <a:gd name="T21" fmla="*/ 140 h 170"/>
              <a:gd name="T22" fmla="*/ 170 w 170"/>
              <a:gd name="T23" fmla="*/ 79 h 170"/>
              <a:gd name="T24" fmla="*/ 164 w 170"/>
              <a:gd name="T25" fmla="*/ 41 h 170"/>
              <a:gd name="T26" fmla="*/ 134 w 170"/>
              <a:gd name="T27" fmla="*/ 11 h 170"/>
              <a:gd name="T28" fmla="*/ 97 w 170"/>
              <a:gd name="T29" fmla="*/ 3 h 170"/>
              <a:gd name="T30" fmla="*/ 55 w 170"/>
              <a:gd name="T31" fmla="*/ 27 h 170"/>
              <a:gd name="T32" fmla="*/ 73 w 170"/>
              <a:gd name="T33" fmla="*/ 29 h 170"/>
              <a:gd name="T34" fmla="*/ 100 w 170"/>
              <a:gd name="T35" fmla="*/ 20 h 170"/>
              <a:gd name="T36" fmla="*/ 123 w 170"/>
              <a:gd name="T37" fmla="*/ 24 h 170"/>
              <a:gd name="T38" fmla="*/ 138 w 170"/>
              <a:gd name="T39" fmla="*/ 34 h 170"/>
              <a:gd name="T40" fmla="*/ 153 w 170"/>
              <a:gd name="T41" fmla="*/ 77 h 170"/>
              <a:gd name="T42" fmla="*/ 105 w 170"/>
              <a:gd name="T43" fmla="*/ 122 h 170"/>
              <a:gd name="T44" fmla="*/ 67 w 170"/>
              <a:gd name="T45" fmla="*/ 107 h 170"/>
              <a:gd name="T46" fmla="*/ 53 w 170"/>
              <a:gd name="T47" fmla="*/ 69 h 170"/>
              <a:gd name="T48" fmla="*/ 57 w 170"/>
              <a:gd name="T49" fmla="*/ 51 h 170"/>
              <a:gd name="T50" fmla="*/ 70 w 170"/>
              <a:gd name="T51" fmla="*/ 75 h 170"/>
              <a:gd name="T52" fmla="*/ 98 w 170"/>
              <a:gd name="T53" fmla="*/ 106 h 170"/>
              <a:gd name="T54" fmla="*/ 127 w 170"/>
              <a:gd name="T55" fmla="*/ 95 h 170"/>
              <a:gd name="T56" fmla="*/ 129 w 170"/>
              <a:gd name="T57" fmla="*/ 50 h 170"/>
              <a:gd name="T58" fmla="*/ 110 w 170"/>
              <a:gd name="T59" fmla="*/ 38 h 170"/>
              <a:gd name="T60" fmla="*/ 91 w 170"/>
              <a:gd name="T61" fmla="*/ 53 h 170"/>
              <a:gd name="T62" fmla="*/ 105 w 170"/>
              <a:gd name="T63" fmla="*/ 54 h 170"/>
              <a:gd name="T64" fmla="*/ 103 w 170"/>
              <a:gd name="T65" fmla="*/ 88 h 170"/>
              <a:gd name="T66" fmla="*/ 86 w 170"/>
              <a:gd name="T67" fmla="*/ 67 h 170"/>
              <a:gd name="T68" fmla="*/ 104 w 170"/>
              <a:gd name="T69" fmla="*/ 74 h 170"/>
              <a:gd name="T70" fmla="*/ 91 w 170"/>
              <a:gd name="T71" fmla="*/ 58 h 170"/>
              <a:gd name="T72" fmla="*/ 56 w 170"/>
              <a:gd name="T73" fmla="*/ 36 h 170"/>
              <a:gd name="T74" fmla="*/ 20 w 170"/>
              <a:gd name="T75" fmla="*/ 0 h 170"/>
              <a:gd name="T76" fmla="*/ 137 w 170"/>
              <a:gd name="T77" fmla="*/ 141 h 170"/>
              <a:gd name="T78" fmla="*/ 159 w 170"/>
              <a:gd name="T79" fmla="*/ 170 h 170"/>
              <a:gd name="T80" fmla="*/ 149 w 170"/>
              <a:gd name="T81" fmla="*/ 132 h 170"/>
              <a:gd name="T82" fmla="*/ 137 w 170"/>
              <a:gd name="T83" fmla="*/ 141 h 170"/>
              <a:gd name="T84" fmla="*/ 39 w 170"/>
              <a:gd name="T85" fmla="*/ 165 h 170"/>
              <a:gd name="T86" fmla="*/ 59 w 170"/>
              <a:gd name="T87" fmla="*/ 157 h 170"/>
              <a:gd name="T88" fmla="*/ 69 w 170"/>
              <a:gd name="T89" fmla="*/ 139 h 170"/>
              <a:gd name="T90" fmla="*/ 56 w 170"/>
              <a:gd name="T91" fmla="*/ 132 h 170"/>
              <a:gd name="T92" fmla="*/ 103 w 170"/>
              <a:gd name="T93" fmla="*/ 170 h 170"/>
              <a:gd name="T94" fmla="*/ 111 w 170"/>
              <a:gd name="T95" fmla="*/ 163 h 170"/>
              <a:gd name="T96" fmla="*/ 109 w 170"/>
              <a:gd name="T97" fmla="*/ 148 h 170"/>
              <a:gd name="T98" fmla="*/ 96 w 170"/>
              <a:gd name="T99" fmla="*/ 162 h 1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70" h="170">
                <a:moveTo>
                  <a:pt x="20" y="3"/>
                </a:moveTo>
                <a:cubicBezTo>
                  <a:pt x="20" y="8"/>
                  <a:pt x="22" y="12"/>
                  <a:pt x="22" y="14"/>
                </a:cubicBezTo>
                <a:cubicBezTo>
                  <a:pt x="22" y="15"/>
                  <a:pt x="21" y="17"/>
                  <a:pt x="19" y="17"/>
                </a:cubicBezTo>
                <a:cubicBezTo>
                  <a:pt x="18" y="17"/>
                  <a:pt x="18" y="17"/>
                  <a:pt x="18" y="17"/>
                </a:cubicBezTo>
                <a:cubicBezTo>
                  <a:pt x="15" y="17"/>
                  <a:pt x="6" y="8"/>
                  <a:pt x="2" y="8"/>
                </a:cubicBezTo>
                <a:cubicBezTo>
                  <a:pt x="1" y="8"/>
                  <a:pt x="0" y="11"/>
                  <a:pt x="0" y="12"/>
                </a:cubicBezTo>
                <a:cubicBezTo>
                  <a:pt x="3" y="19"/>
                  <a:pt x="16" y="21"/>
                  <a:pt x="16" y="25"/>
                </a:cubicBezTo>
                <a:cubicBezTo>
                  <a:pt x="16" y="26"/>
                  <a:pt x="15" y="27"/>
                  <a:pt x="15" y="28"/>
                </a:cubicBezTo>
                <a:cubicBezTo>
                  <a:pt x="10" y="28"/>
                  <a:pt x="2" y="32"/>
                  <a:pt x="1" y="34"/>
                </a:cubicBezTo>
                <a:cubicBezTo>
                  <a:pt x="7" y="37"/>
                  <a:pt x="7" y="37"/>
                  <a:pt x="7" y="37"/>
                </a:cubicBezTo>
                <a:cubicBezTo>
                  <a:pt x="13" y="39"/>
                  <a:pt x="13" y="39"/>
                  <a:pt x="13" y="39"/>
                </a:cubicBezTo>
                <a:cubicBezTo>
                  <a:pt x="16" y="39"/>
                  <a:pt x="16" y="39"/>
                  <a:pt x="16" y="39"/>
                </a:cubicBezTo>
                <a:cubicBezTo>
                  <a:pt x="19" y="41"/>
                  <a:pt x="23" y="45"/>
                  <a:pt x="27" y="45"/>
                </a:cubicBezTo>
                <a:cubicBezTo>
                  <a:pt x="30" y="45"/>
                  <a:pt x="30" y="45"/>
                  <a:pt x="30" y="45"/>
                </a:cubicBezTo>
                <a:cubicBezTo>
                  <a:pt x="34" y="45"/>
                  <a:pt x="34" y="42"/>
                  <a:pt x="38" y="42"/>
                </a:cubicBezTo>
                <a:cubicBezTo>
                  <a:pt x="39" y="42"/>
                  <a:pt x="39" y="42"/>
                  <a:pt x="39" y="42"/>
                </a:cubicBezTo>
                <a:cubicBezTo>
                  <a:pt x="41" y="42"/>
                  <a:pt x="41" y="42"/>
                  <a:pt x="42" y="43"/>
                </a:cubicBezTo>
                <a:cubicBezTo>
                  <a:pt x="39" y="49"/>
                  <a:pt x="35" y="60"/>
                  <a:pt x="35" y="68"/>
                </a:cubicBezTo>
                <a:cubicBezTo>
                  <a:pt x="35" y="74"/>
                  <a:pt x="35" y="74"/>
                  <a:pt x="35" y="74"/>
                </a:cubicBezTo>
                <a:cubicBezTo>
                  <a:pt x="35" y="91"/>
                  <a:pt x="46" y="110"/>
                  <a:pt x="55" y="119"/>
                </a:cubicBezTo>
                <a:cubicBezTo>
                  <a:pt x="63" y="127"/>
                  <a:pt x="83" y="140"/>
                  <a:pt x="99" y="140"/>
                </a:cubicBezTo>
                <a:cubicBezTo>
                  <a:pt x="107" y="140"/>
                  <a:pt x="107" y="140"/>
                  <a:pt x="107" y="140"/>
                </a:cubicBezTo>
                <a:cubicBezTo>
                  <a:pt x="122" y="140"/>
                  <a:pt x="142" y="129"/>
                  <a:pt x="149" y="120"/>
                </a:cubicBezTo>
                <a:cubicBezTo>
                  <a:pt x="158" y="112"/>
                  <a:pt x="170" y="95"/>
                  <a:pt x="170" y="79"/>
                </a:cubicBezTo>
                <a:cubicBezTo>
                  <a:pt x="170" y="65"/>
                  <a:pt x="170" y="65"/>
                  <a:pt x="170" y="65"/>
                </a:cubicBezTo>
                <a:cubicBezTo>
                  <a:pt x="170" y="58"/>
                  <a:pt x="166" y="45"/>
                  <a:pt x="164" y="41"/>
                </a:cubicBezTo>
                <a:cubicBezTo>
                  <a:pt x="159" y="33"/>
                  <a:pt x="158" y="30"/>
                  <a:pt x="151" y="24"/>
                </a:cubicBezTo>
                <a:cubicBezTo>
                  <a:pt x="147" y="20"/>
                  <a:pt x="139" y="12"/>
                  <a:pt x="134" y="11"/>
                </a:cubicBezTo>
                <a:cubicBezTo>
                  <a:pt x="132" y="9"/>
                  <a:pt x="114" y="3"/>
                  <a:pt x="111" y="3"/>
                </a:cubicBezTo>
                <a:cubicBezTo>
                  <a:pt x="97" y="3"/>
                  <a:pt x="97" y="3"/>
                  <a:pt x="97" y="3"/>
                </a:cubicBezTo>
                <a:cubicBezTo>
                  <a:pt x="94" y="3"/>
                  <a:pt x="75" y="9"/>
                  <a:pt x="72" y="11"/>
                </a:cubicBezTo>
                <a:cubicBezTo>
                  <a:pt x="67" y="14"/>
                  <a:pt x="55" y="20"/>
                  <a:pt x="55" y="27"/>
                </a:cubicBezTo>
                <a:cubicBezTo>
                  <a:pt x="60" y="27"/>
                  <a:pt x="61" y="35"/>
                  <a:pt x="67" y="35"/>
                </a:cubicBezTo>
                <a:cubicBezTo>
                  <a:pt x="70" y="35"/>
                  <a:pt x="70" y="31"/>
                  <a:pt x="73" y="29"/>
                </a:cubicBezTo>
                <a:cubicBezTo>
                  <a:pt x="76" y="28"/>
                  <a:pt x="78" y="27"/>
                  <a:pt x="81" y="25"/>
                </a:cubicBezTo>
                <a:cubicBezTo>
                  <a:pt x="83" y="24"/>
                  <a:pt x="97" y="20"/>
                  <a:pt x="100" y="20"/>
                </a:cubicBezTo>
                <a:cubicBezTo>
                  <a:pt x="105" y="20"/>
                  <a:pt x="105" y="20"/>
                  <a:pt x="105" y="20"/>
                </a:cubicBezTo>
                <a:cubicBezTo>
                  <a:pt x="109" y="20"/>
                  <a:pt x="120" y="23"/>
                  <a:pt x="123" y="24"/>
                </a:cubicBezTo>
                <a:cubicBezTo>
                  <a:pt x="126" y="26"/>
                  <a:pt x="129" y="27"/>
                  <a:pt x="132" y="29"/>
                </a:cubicBezTo>
                <a:cubicBezTo>
                  <a:pt x="133" y="30"/>
                  <a:pt x="136" y="33"/>
                  <a:pt x="138" y="34"/>
                </a:cubicBezTo>
                <a:cubicBezTo>
                  <a:pt x="144" y="39"/>
                  <a:pt x="153" y="54"/>
                  <a:pt x="153" y="66"/>
                </a:cubicBezTo>
                <a:cubicBezTo>
                  <a:pt x="153" y="77"/>
                  <a:pt x="153" y="77"/>
                  <a:pt x="153" y="77"/>
                </a:cubicBezTo>
                <a:cubicBezTo>
                  <a:pt x="153" y="88"/>
                  <a:pt x="144" y="102"/>
                  <a:pt x="138" y="108"/>
                </a:cubicBezTo>
                <a:cubicBezTo>
                  <a:pt x="132" y="114"/>
                  <a:pt x="118" y="122"/>
                  <a:pt x="105" y="122"/>
                </a:cubicBezTo>
                <a:cubicBezTo>
                  <a:pt x="100" y="122"/>
                  <a:pt x="100" y="122"/>
                  <a:pt x="100" y="122"/>
                </a:cubicBezTo>
                <a:cubicBezTo>
                  <a:pt x="88" y="122"/>
                  <a:pt x="73" y="114"/>
                  <a:pt x="67" y="107"/>
                </a:cubicBezTo>
                <a:cubicBezTo>
                  <a:pt x="60" y="100"/>
                  <a:pt x="53" y="87"/>
                  <a:pt x="53" y="73"/>
                </a:cubicBezTo>
                <a:cubicBezTo>
                  <a:pt x="53" y="69"/>
                  <a:pt x="53" y="69"/>
                  <a:pt x="53" y="69"/>
                </a:cubicBezTo>
                <a:cubicBezTo>
                  <a:pt x="53" y="65"/>
                  <a:pt x="53" y="63"/>
                  <a:pt x="54" y="59"/>
                </a:cubicBezTo>
                <a:cubicBezTo>
                  <a:pt x="55" y="54"/>
                  <a:pt x="56" y="55"/>
                  <a:pt x="57" y="51"/>
                </a:cubicBezTo>
                <a:cubicBezTo>
                  <a:pt x="61" y="52"/>
                  <a:pt x="69" y="56"/>
                  <a:pt x="71" y="59"/>
                </a:cubicBezTo>
                <a:cubicBezTo>
                  <a:pt x="70" y="63"/>
                  <a:pt x="69" y="72"/>
                  <a:pt x="70" y="75"/>
                </a:cubicBezTo>
                <a:cubicBezTo>
                  <a:pt x="72" y="86"/>
                  <a:pt x="70" y="82"/>
                  <a:pt x="75" y="90"/>
                </a:cubicBezTo>
                <a:cubicBezTo>
                  <a:pt x="79" y="96"/>
                  <a:pt x="90" y="106"/>
                  <a:pt x="98" y="106"/>
                </a:cubicBezTo>
                <a:cubicBezTo>
                  <a:pt x="107" y="106"/>
                  <a:pt x="107" y="106"/>
                  <a:pt x="107" y="106"/>
                </a:cubicBezTo>
                <a:cubicBezTo>
                  <a:pt x="114" y="106"/>
                  <a:pt x="124" y="99"/>
                  <a:pt x="127" y="95"/>
                </a:cubicBezTo>
                <a:cubicBezTo>
                  <a:pt x="132" y="90"/>
                  <a:pt x="137" y="81"/>
                  <a:pt x="137" y="72"/>
                </a:cubicBezTo>
                <a:cubicBezTo>
                  <a:pt x="137" y="62"/>
                  <a:pt x="134" y="56"/>
                  <a:pt x="129" y="50"/>
                </a:cubicBezTo>
                <a:cubicBezTo>
                  <a:pt x="127" y="46"/>
                  <a:pt x="115" y="38"/>
                  <a:pt x="111" y="38"/>
                </a:cubicBezTo>
                <a:cubicBezTo>
                  <a:pt x="110" y="38"/>
                  <a:pt x="110" y="38"/>
                  <a:pt x="110" y="38"/>
                </a:cubicBezTo>
                <a:cubicBezTo>
                  <a:pt x="101" y="38"/>
                  <a:pt x="84" y="38"/>
                  <a:pt x="82" y="47"/>
                </a:cubicBezTo>
                <a:cubicBezTo>
                  <a:pt x="85" y="47"/>
                  <a:pt x="88" y="51"/>
                  <a:pt x="91" y="53"/>
                </a:cubicBezTo>
                <a:cubicBezTo>
                  <a:pt x="97" y="57"/>
                  <a:pt x="95" y="54"/>
                  <a:pt x="103" y="54"/>
                </a:cubicBezTo>
                <a:cubicBezTo>
                  <a:pt x="105" y="54"/>
                  <a:pt x="105" y="54"/>
                  <a:pt x="105" y="54"/>
                </a:cubicBezTo>
                <a:cubicBezTo>
                  <a:pt x="113" y="54"/>
                  <a:pt x="121" y="64"/>
                  <a:pt x="120" y="72"/>
                </a:cubicBezTo>
                <a:cubicBezTo>
                  <a:pt x="118" y="81"/>
                  <a:pt x="113" y="88"/>
                  <a:pt x="103" y="88"/>
                </a:cubicBezTo>
                <a:cubicBezTo>
                  <a:pt x="94" y="88"/>
                  <a:pt x="86" y="81"/>
                  <a:pt x="86" y="70"/>
                </a:cubicBezTo>
                <a:cubicBezTo>
                  <a:pt x="86" y="67"/>
                  <a:pt x="86" y="67"/>
                  <a:pt x="86" y="67"/>
                </a:cubicBezTo>
                <a:cubicBezTo>
                  <a:pt x="92" y="67"/>
                  <a:pt x="98" y="74"/>
                  <a:pt x="104" y="74"/>
                </a:cubicBezTo>
                <a:cubicBezTo>
                  <a:pt x="104" y="74"/>
                  <a:pt x="104" y="74"/>
                  <a:pt x="104" y="74"/>
                </a:cubicBezTo>
                <a:cubicBezTo>
                  <a:pt x="106" y="74"/>
                  <a:pt x="107" y="73"/>
                  <a:pt x="107" y="72"/>
                </a:cubicBezTo>
                <a:cubicBezTo>
                  <a:pt x="107" y="66"/>
                  <a:pt x="95" y="61"/>
                  <a:pt x="91" y="58"/>
                </a:cubicBezTo>
                <a:cubicBezTo>
                  <a:pt x="85" y="55"/>
                  <a:pt x="79" y="51"/>
                  <a:pt x="74" y="47"/>
                </a:cubicBezTo>
                <a:cubicBezTo>
                  <a:pt x="70" y="45"/>
                  <a:pt x="59" y="38"/>
                  <a:pt x="56" y="36"/>
                </a:cubicBezTo>
                <a:cubicBezTo>
                  <a:pt x="48" y="29"/>
                  <a:pt x="44" y="33"/>
                  <a:pt x="44" y="19"/>
                </a:cubicBezTo>
                <a:cubicBezTo>
                  <a:pt x="42" y="16"/>
                  <a:pt x="23" y="0"/>
                  <a:pt x="20" y="0"/>
                </a:cubicBezTo>
                <a:cubicBezTo>
                  <a:pt x="20" y="3"/>
                  <a:pt x="20" y="3"/>
                  <a:pt x="20" y="3"/>
                </a:cubicBezTo>
                <a:close/>
                <a:moveTo>
                  <a:pt x="137" y="141"/>
                </a:moveTo>
                <a:cubicBezTo>
                  <a:pt x="137" y="142"/>
                  <a:pt x="153" y="164"/>
                  <a:pt x="154" y="169"/>
                </a:cubicBezTo>
                <a:cubicBezTo>
                  <a:pt x="157" y="169"/>
                  <a:pt x="157" y="170"/>
                  <a:pt x="159" y="170"/>
                </a:cubicBezTo>
                <a:cubicBezTo>
                  <a:pt x="164" y="170"/>
                  <a:pt x="167" y="167"/>
                  <a:pt x="167" y="163"/>
                </a:cubicBezTo>
                <a:cubicBezTo>
                  <a:pt x="167" y="160"/>
                  <a:pt x="150" y="132"/>
                  <a:pt x="149" y="132"/>
                </a:cubicBezTo>
                <a:cubicBezTo>
                  <a:pt x="148" y="132"/>
                  <a:pt x="148" y="132"/>
                  <a:pt x="148" y="132"/>
                </a:cubicBezTo>
                <a:cubicBezTo>
                  <a:pt x="147" y="132"/>
                  <a:pt x="137" y="139"/>
                  <a:pt x="137" y="141"/>
                </a:cubicBezTo>
                <a:close/>
                <a:moveTo>
                  <a:pt x="39" y="162"/>
                </a:moveTo>
                <a:cubicBezTo>
                  <a:pt x="39" y="165"/>
                  <a:pt x="39" y="165"/>
                  <a:pt x="39" y="165"/>
                </a:cubicBezTo>
                <a:cubicBezTo>
                  <a:pt x="39" y="167"/>
                  <a:pt x="44" y="170"/>
                  <a:pt x="47" y="170"/>
                </a:cubicBezTo>
                <a:cubicBezTo>
                  <a:pt x="52" y="170"/>
                  <a:pt x="56" y="162"/>
                  <a:pt x="59" y="157"/>
                </a:cubicBezTo>
                <a:cubicBezTo>
                  <a:pt x="61" y="155"/>
                  <a:pt x="69" y="142"/>
                  <a:pt x="69" y="141"/>
                </a:cubicBezTo>
                <a:cubicBezTo>
                  <a:pt x="69" y="139"/>
                  <a:pt x="69" y="139"/>
                  <a:pt x="69" y="139"/>
                </a:cubicBezTo>
                <a:cubicBezTo>
                  <a:pt x="57" y="132"/>
                  <a:pt x="57" y="132"/>
                  <a:pt x="57" y="132"/>
                </a:cubicBezTo>
                <a:cubicBezTo>
                  <a:pt x="56" y="132"/>
                  <a:pt x="56" y="132"/>
                  <a:pt x="56" y="132"/>
                </a:cubicBezTo>
                <a:cubicBezTo>
                  <a:pt x="55" y="137"/>
                  <a:pt x="39" y="159"/>
                  <a:pt x="39" y="162"/>
                </a:cubicBezTo>
                <a:close/>
                <a:moveTo>
                  <a:pt x="103" y="170"/>
                </a:moveTo>
                <a:cubicBezTo>
                  <a:pt x="104" y="170"/>
                  <a:pt x="104" y="170"/>
                  <a:pt x="104" y="170"/>
                </a:cubicBezTo>
                <a:cubicBezTo>
                  <a:pt x="107" y="170"/>
                  <a:pt x="111" y="166"/>
                  <a:pt x="111" y="163"/>
                </a:cubicBezTo>
                <a:cubicBezTo>
                  <a:pt x="111" y="157"/>
                  <a:pt x="110" y="153"/>
                  <a:pt x="111" y="149"/>
                </a:cubicBezTo>
                <a:cubicBezTo>
                  <a:pt x="110" y="148"/>
                  <a:pt x="110" y="148"/>
                  <a:pt x="109" y="148"/>
                </a:cubicBezTo>
                <a:cubicBezTo>
                  <a:pt x="97" y="148"/>
                  <a:pt x="97" y="148"/>
                  <a:pt x="97" y="148"/>
                </a:cubicBezTo>
                <a:cubicBezTo>
                  <a:pt x="94" y="148"/>
                  <a:pt x="96" y="157"/>
                  <a:pt x="96" y="162"/>
                </a:cubicBezTo>
                <a:cubicBezTo>
                  <a:pt x="96" y="167"/>
                  <a:pt x="98" y="170"/>
                  <a:pt x="103" y="170"/>
                </a:cubicBezTo>
                <a:close/>
              </a:path>
            </a:pathLst>
          </a:custGeom>
          <a:solidFill>
            <a:srgbClr val="27A1AE"/>
          </a:solidFill>
          <a:ln>
            <a:noFill/>
          </a:ln>
          <a:extLst/>
        </p:spPr>
        <p:txBody>
          <a:bodyPr vert="horz" wrap="square" lIns="91440" tIns="45720" rIns="91440" bIns="45720" numCol="1" anchor="t" anchorCtr="0" compatLnSpc="1">
            <a:prstTxWarp prst="textNoShape">
              <a:avLst/>
            </a:prstTxWarp>
          </a:bodyPr>
          <a:lstStyle/>
          <a:p>
            <a:endParaRPr lang="ru-RU" dirty="0">
              <a:solidFill>
                <a:srgbClr val="444444"/>
              </a:solidFill>
            </a:endParaRPr>
          </a:p>
        </p:txBody>
      </p:sp>
      <p:sp>
        <p:nvSpPr>
          <p:cNvPr id="19" name="Прямоугольник: скругленные углы 3">
            <a:extLst>
              <a:ext uri="{FF2B5EF4-FFF2-40B4-BE49-F238E27FC236}">
                <a16:creationId xmlns="" xmlns:a16="http://schemas.microsoft.com/office/drawing/2014/main" id="{C3060BED-D266-4996-B2FC-CC621AD399D5}"/>
              </a:ext>
            </a:extLst>
          </p:cNvPr>
          <p:cNvSpPr/>
          <p:nvPr/>
        </p:nvSpPr>
        <p:spPr>
          <a:xfrm>
            <a:off x="195214" y="5726869"/>
            <a:ext cx="11464536" cy="668637"/>
          </a:xfrm>
          <a:prstGeom prst="roundRect">
            <a:avLst>
              <a:gd name="adj" fmla="val 15658"/>
            </a:avLst>
          </a:prstGeom>
          <a:solidFill>
            <a:schemeClr val="bg1"/>
          </a:solidFill>
          <a:ln w="190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b="1" dirty="0" smtClean="0">
                <a:solidFill>
                  <a:srgbClr val="27A1AE"/>
                </a:solidFill>
                <a:latin typeface="Segoe UI" panose="020B0502040204020203" pitchFamily="34" charset="0"/>
                <a:cs typeface="Segoe UI" panose="020B0502040204020203" pitchFamily="34" charset="0"/>
              </a:rPr>
              <a:t>Постановление Арбитражного суда Уральского округа от 12 </a:t>
            </a:r>
            <a:r>
              <a:rPr lang="ru-RU" b="1" dirty="0">
                <a:solidFill>
                  <a:srgbClr val="27A1AE"/>
                </a:solidFill>
                <a:latin typeface="Segoe UI" panose="020B0502040204020203" pitchFamily="34" charset="0"/>
                <a:cs typeface="Segoe UI" panose="020B0502040204020203" pitchFamily="34" charset="0"/>
              </a:rPr>
              <a:t>июля 2017 г. N </a:t>
            </a:r>
            <a:r>
              <a:rPr lang="ru-RU" b="1" dirty="0" smtClean="0">
                <a:solidFill>
                  <a:srgbClr val="27A1AE"/>
                </a:solidFill>
                <a:latin typeface="Segoe UI" panose="020B0502040204020203" pitchFamily="34" charset="0"/>
                <a:cs typeface="Segoe UI" panose="020B0502040204020203" pitchFamily="34" charset="0"/>
              </a:rPr>
              <a:t>Ф09-3733/17 </a:t>
            </a:r>
            <a:r>
              <a:rPr lang="ru-RU" b="1" dirty="0">
                <a:solidFill>
                  <a:srgbClr val="27A1AE"/>
                </a:solidFill>
                <a:latin typeface="Segoe UI" panose="020B0502040204020203" pitchFamily="34" charset="0"/>
                <a:cs typeface="Segoe UI" panose="020B0502040204020203" pitchFamily="34" charset="0"/>
              </a:rPr>
              <a:t>по делу № </a:t>
            </a:r>
            <a:r>
              <a:rPr lang="ru-RU" b="1" dirty="0" smtClean="0">
                <a:solidFill>
                  <a:srgbClr val="27A1AE"/>
                </a:solidFill>
                <a:latin typeface="Segoe UI" panose="020B0502040204020203" pitchFamily="34" charset="0"/>
                <a:cs typeface="Segoe UI" panose="020B0502040204020203" pitchFamily="34" charset="0"/>
              </a:rPr>
              <a:t>А76-24641/2016</a:t>
            </a:r>
            <a:endParaRPr lang="ru-RU" b="1" dirty="0">
              <a:solidFill>
                <a:srgbClr val="27A1AE"/>
              </a:solidFill>
              <a:latin typeface="Segoe UI" panose="020B0502040204020203" pitchFamily="34" charset="0"/>
              <a:cs typeface="Segoe UI" panose="020B0502040204020203" pitchFamily="34" charset="0"/>
            </a:endParaRPr>
          </a:p>
        </p:txBody>
      </p:sp>
    </p:spTree>
    <p:extLst>
      <p:ext uri="{BB962C8B-B14F-4D97-AF65-F5344CB8AC3E}">
        <p14:creationId xmlns:p14="http://schemas.microsoft.com/office/powerpoint/2010/main" val="371752651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505415" y="-22715"/>
            <a:ext cx="8964704" cy="694951"/>
          </a:xfrm>
        </p:spPr>
        <p:txBody>
          <a:bodyPr/>
          <a:lstStyle/>
          <a:p>
            <a:r>
              <a:rPr lang="ru-RU" dirty="0"/>
              <a:t> </a:t>
            </a:r>
            <a:r>
              <a:rPr lang="ru-RU" sz="1800" dirty="0" smtClean="0"/>
              <a:t>ИЗМЕНЕНИЕ УСЛОВИЯ О СРОКЕ ИСПОЛНЕНИЯ ОБЯЗАТЕЛЬСТВА. </a:t>
            </a:r>
            <a:br>
              <a:rPr lang="ru-RU" sz="1800" dirty="0" smtClean="0"/>
            </a:br>
            <a:r>
              <a:rPr lang="ru-RU" sz="1800" dirty="0" smtClean="0"/>
              <a:t>СУДЕБНАЯ ПРАКТИКА.</a:t>
            </a:r>
            <a:endParaRPr lang="ru-RU" sz="1800" dirty="0"/>
          </a:p>
        </p:txBody>
      </p:sp>
      <p:sp>
        <p:nvSpPr>
          <p:cNvPr id="62" name="Объект 2"/>
          <p:cNvSpPr txBox="1">
            <a:spLocks/>
          </p:cNvSpPr>
          <p:nvPr/>
        </p:nvSpPr>
        <p:spPr>
          <a:xfrm>
            <a:off x="926897" y="733935"/>
            <a:ext cx="11086608" cy="3860367"/>
          </a:xfrm>
          <a:prstGeom prst="rect">
            <a:avLst/>
          </a:prstGeom>
        </p:spPr>
        <p:txBody>
          <a:bodyPr vert="horz" lIns="0" tIns="0" rIns="0" bIns="0" rtlCol="0" anchor="t">
            <a:noAutofit/>
          </a:bodyPr>
          <a:lstStyle>
            <a:lvl1pPr marL="0" indent="0" algn="l" defTabSz="914400" rtl="0" eaLnBrk="1" latinLnBrk="0" hangingPunct="1">
              <a:lnSpc>
                <a:spcPct val="110000"/>
              </a:lnSpc>
              <a:spcBef>
                <a:spcPts val="1000"/>
              </a:spcBef>
              <a:buFont typeface="Arial" panose="020B0500000000000000" pitchFamily="34" charset="0"/>
              <a:buNone/>
              <a:defRPr sz="2000" kern="1200">
                <a:solidFill>
                  <a:schemeClr val="tx1"/>
                </a:solidFill>
                <a:latin typeface="Segoe UI" panose="020B0502040204020203" pitchFamily="34" charset="0"/>
                <a:ea typeface="+mn-ea"/>
                <a:cs typeface="+mn-cs"/>
              </a:defRPr>
            </a:lvl1pPr>
            <a:lvl2pPr marL="360363" indent="-358775" algn="l" defTabSz="914400" rtl="0" eaLnBrk="1" latinLnBrk="0" hangingPunct="1">
              <a:lnSpc>
                <a:spcPct val="110000"/>
              </a:lnSpc>
              <a:spcBef>
                <a:spcPts val="500"/>
              </a:spcBef>
              <a:buClr>
                <a:schemeClr val="accent1"/>
              </a:buClr>
              <a:buFont typeface="Arial" panose="020B0500000000000000" pitchFamily="34" charset="0"/>
              <a:buChar char="•"/>
              <a:defRPr sz="2000" kern="1200">
                <a:solidFill>
                  <a:schemeClr val="tx1"/>
                </a:solidFill>
                <a:latin typeface="Segoe UI" panose="020B0502040204020203" pitchFamily="34" charset="0"/>
                <a:ea typeface="+mn-ea"/>
                <a:cs typeface="+mn-cs"/>
              </a:defRPr>
            </a:lvl2pPr>
            <a:lvl3pPr marL="719138" indent="-360363" algn="l" defTabSz="914400" rtl="0" eaLnBrk="1" latinLnBrk="0" hangingPunct="1">
              <a:lnSpc>
                <a:spcPct val="110000"/>
              </a:lnSpc>
              <a:spcBef>
                <a:spcPts val="500"/>
              </a:spcBef>
              <a:buClr>
                <a:schemeClr val="accent1"/>
              </a:buClr>
              <a:buFont typeface="Segoe UI" panose="020B0502040204020203" pitchFamily="34" charset="0"/>
              <a:buChar char="−"/>
              <a:defRPr sz="2000" kern="1200">
                <a:solidFill>
                  <a:schemeClr val="tx1"/>
                </a:solidFill>
                <a:latin typeface="Segoe UI" panose="020B0502040204020203" pitchFamily="34" charset="0"/>
                <a:ea typeface="+mn-ea"/>
                <a:cs typeface="+mn-cs"/>
              </a:defRPr>
            </a:lvl3pPr>
            <a:lvl4pPr marL="1079500" indent="-358775" algn="l" defTabSz="914400" rtl="0" eaLnBrk="1" latinLnBrk="0" hangingPunct="1">
              <a:lnSpc>
                <a:spcPct val="110000"/>
              </a:lnSpc>
              <a:spcBef>
                <a:spcPts val="500"/>
              </a:spcBef>
              <a:buClr>
                <a:schemeClr val="accent1"/>
              </a:buClr>
              <a:buFont typeface="Segoe UI" panose="020B0502040204020203" pitchFamily="34" charset="0"/>
              <a:buChar char="−"/>
              <a:tabLst/>
              <a:defRPr sz="2000" kern="1200">
                <a:solidFill>
                  <a:schemeClr val="tx1"/>
                </a:solidFill>
                <a:latin typeface="Segoe UI" panose="020B0502040204020203" pitchFamily="34" charset="0"/>
                <a:ea typeface="+mn-ea"/>
                <a:cs typeface="+mn-cs"/>
              </a:defRPr>
            </a:lvl4pPr>
            <a:lvl5pPr marL="1438275" indent="-360363" algn="l" defTabSz="914400" rtl="0" eaLnBrk="1" latinLnBrk="0" hangingPunct="1">
              <a:lnSpc>
                <a:spcPct val="110000"/>
              </a:lnSpc>
              <a:spcBef>
                <a:spcPts val="500"/>
              </a:spcBef>
              <a:buClr>
                <a:schemeClr val="accent1"/>
              </a:buClr>
              <a:buFont typeface="Segoe UI" panose="020B0502040204020203" pitchFamily="34" charset="0"/>
              <a:buChar char="−"/>
              <a:defRPr sz="2000" kern="1200">
                <a:solidFill>
                  <a:schemeClr val="tx1"/>
                </a:solidFill>
                <a:latin typeface="Segoe UI" panose="020B0502040204020203" pitchFamily="34" charset="0"/>
                <a:ea typeface="+mn-ea"/>
                <a:cs typeface="+mn-cs"/>
              </a:defRPr>
            </a:lvl5pPr>
            <a:lvl6pPr marL="2514600" indent="-228600" algn="l" defTabSz="914400" rtl="0" eaLnBrk="1" latinLnBrk="0" hangingPunct="1">
              <a:lnSpc>
                <a:spcPct val="90000"/>
              </a:lnSpc>
              <a:spcBef>
                <a:spcPts val="500"/>
              </a:spcBef>
              <a:buFont typeface="Arial" panose="020B0500000000000000"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500000000000000"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500000000000000"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500000000000000" pitchFamily="34" charset="0"/>
              <a:buChar char="•"/>
              <a:defRPr sz="1800" kern="1200">
                <a:solidFill>
                  <a:schemeClr val="tx1"/>
                </a:solidFill>
                <a:latin typeface="+mn-lt"/>
                <a:ea typeface="+mn-ea"/>
                <a:cs typeface="+mn-cs"/>
              </a:defRPr>
            </a:lvl9pPr>
          </a:lstStyle>
          <a:p>
            <a:pPr algn="just">
              <a:buClr>
                <a:srgbClr val="E4465A"/>
              </a:buClr>
            </a:pPr>
            <a:r>
              <a:rPr lang="ru-RU" sz="1600" dirty="0" smtClean="0">
                <a:solidFill>
                  <a:srgbClr val="444444"/>
                </a:solidFill>
              </a:rPr>
              <a:t>Контракт </a:t>
            </a:r>
            <a:r>
              <a:rPr lang="ru-RU" sz="1600" dirty="0">
                <a:solidFill>
                  <a:srgbClr val="444444"/>
                </a:solidFill>
              </a:rPr>
              <a:t>от </a:t>
            </a:r>
            <a:r>
              <a:rPr lang="ru-RU" sz="1600" dirty="0" smtClean="0">
                <a:solidFill>
                  <a:srgbClr val="E4465A"/>
                </a:solidFill>
              </a:rPr>
              <a:t>18.10.2013</a:t>
            </a:r>
            <a:r>
              <a:rPr lang="ru-RU" sz="1600" dirty="0" smtClean="0">
                <a:solidFill>
                  <a:srgbClr val="444444"/>
                </a:solidFill>
              </a:rPr>
              <a:t> на </a:t>
            </a:r>
            <a:r>
              <a:rPr lang="ru-RU" sz="1600" dirty="0">
                <a:solidFill>
                  <a:srgbClr val="444444"/>
                </a:solidFill>
              </a:rPr>
              <a:t>выполнение </a:t>
            </a:r>
            <a:r>
              <a:rPr lang="ru-RU" sz="1600" dirty="0" smtClean="0">
                <a:solidFill>
                  <a:srgbClr val="444444"/>
                </a:solidFill>
              </a:rPr>
              <a:t>проектных работ.</a:t>
            </a:r>
            <a:endParaRPr lang="ru-RU" sz="1600" dirty="0">
              <a:solidFill>
                <a:srgbClr val="444444"/>
              </a:solidFill>
            </a:endParaRPr>
          </a:p>
          <a:p>
            <a:pPr algn="just">
              <a:buClr>
                <a:srgbClr val="E4465A"/>
              </a:buClr>
            </a:pPr>
            <a:r>
              <a:rPr lang="ru-RU" sz="1600" dirty="0" smtClean="0">
                <a:solidFill>
                  <a:srgbClr val="444444"/>
                </a:solidFill>
              </a:rPr>
              <a:t>Сроки выполнения работ </a:t>
            </a:r>
            <a:r>
              <a:rPr lang="ru-RU" sz="1600" dirty="0">
                <a:solidFill>
                  <a:srgbClr val="444444"/>
                </a:solidFill>
              </a:rPr>
              <a:t>- </a:t>
            </a:r>
            <a:r>
              <a:rPr lang="ru-RU" sz="1600" dirty="0" smtClean="0">
                <a:solidFill>
                  <a:srgbClr val="444444"/>
                </a:solidFill>
              </a:rPr>
              <a:t>начало </a:t>
            </a:r>
            <a:r>
              <a:rPr lang="ru-RU" sz="1600" dirty="0">
                <a:solidFill>
                  <a:srgbClr val="444444"/>
                </a:solidFill>
              </a:rPr>
              <a:t>работ – </a:t>
            </a:r>
            <a:r>
              <a:rPr lang="ru-RU" sz="1600" dirty="0" smtClean="0">
                <a:solidFill>
                  <a:srgbClr val="E4465A"/>
                </a:solidFill>
              </a:rPr>
              <a:t>18 октября 2013 г</a:t>
            </a:r>
            <a:r>
              <a:rPr lang="ru-RU" sz="1600" dirty="0">
                <a:solidFill>
                  <a:srgbClr val="444444"/>
                </a:solidFill>
              </a:rPr>
              <a:t>., окончание работ – </a:t>
            </a:r>
            <a:r>
              <a:rPr lang="ru-RU" sz="1600" dirty="0" smtClean="0">
                <a:solidFill>
                  <a:srgbClr val="E4465A"/>
                </a:solidFill>
              </a:rPr>
              <a:t>31 января </a:t>
            </a:r>
            <a:r>
              <a:rPr lang="ru-RU" sz="1600" dirty="0">
                <a:solidFill>
                  <a:srgbClr val="E4465A"/>
                </a:solidFill>
              </a:rPr>
              <a:t>2014 </a:t>
            </a:r>
            <a:r>
              <a:rPr lang="ru-RU" sz="1600" dirty="0" smtClean="0">
                <a:solidFill>
                  <a:srgbClr val="E4465A"/>
                </a:solidFill>
              </a:rPr>
              <a:t>г.</a:t>
            </a:r>
          </a:p>
          <a:p>
            <a:pPr algn="just">
              <a:buClr>
                <a:srgbClr val="E4465A"/>
              </a:buClr>
            </a:pPr>
            <a:r>
              <a:rPr lang="ru-RU" sz="1600" dirty="0" smtClean="0">
                <a:solidFill>
                  <a:srgbClr val="001D43"/>
                </a:solidFill>
              </a:rPr>
              <a:t>Подтверждением </a:t>
            </a:r>
            <a:r>
              <a:rPr lang="ru-RU" sz="1600" dirty="0">
                <a:solidFill>
                  <a:srgbClr val="001D43"/>
                </a:solidFill>
              </a:rPr>
              <a:t>невозможности выполнения работ по контракту в установленный срок не по вине </a:t>
            </a:r>
            <a:r>
              <a:rPr lang="ru-RU" sz="1600" dirty="0" smtClean="0">
                <a:solidFill>
                  <a:srgbClr val="001D43"/>
                </a:solidFill>
              </a:rPr>
              <a:t>предприятия </a:t>
            </a:r>
            <a:r>
              <a:rPr lang="ru-RU" sz="1600" dirty="0">
                <a:solidFill>
                  <a:srgbClr val="001D43"/>
                </a:solidFill>
              </a:rPr>
              <a:t>является письмо </a:t>
            </a:r>
            <a:r>
              <a:rPr lang="ru-RU" sz="1600" dirty="0" smtClean="0">
                <a:solidFill>
                  <a:srgbClr val="001D43"/>
                </a:solidFill>
              </a:rPr>
              <a:t>заказчика о </a:t>
            </a:r>
            <a:r>
              <a:rPr lang="ru-RU" sz="1600" dirty="0">
                <a:solidFill>
                  <a:srgbClr val="001D43"/>
                </a:solidFill>
              </a:rPr>
              <a:t>необходимости продолжить проектирование в соответствии с календарным планом и проводить работы, выполнение которых невозможно до момента утверждения планировки территории</a:t>
            </a:r>
            <a:r>
              <a:rPr lang="ru-RU" sz="1600" dirty="0" smtClean="0">
                <a:solidFill>
                  <a:srgbClr val="001D43"/>
                </a:solidFill>
              </a:rPr>
              <a:t>. </a:t>
            </a:r>
          </a:p>
          <a:p>
            <a:pPr algn="just">
              <a:buClr>
                <a:srgbClr val="E4465A"/>
              </a:buClr>
            </a:pPr>
            <a:r>
              <a:rPr lang="ru-RU" sz="1600" dirty="0"/>
              <a:t>По состоянию на </a:t>
            </a:r>
            <a:r>
              <a:rPr lang="ru-RU" sz="1600" dirty="0">
                <a:solidFill>
                  <a:srgbClr val="E4465A"/>
                </a:solidFill>
              </a:rPr>
              <a:t>20.01.2015</a:t>
            </a:r>
            <a:r>
              <a:rPr lang="ru-RU" sz="1600" dirty="0"/>
              <a:t> выяснилось отсутствие решения </a:t>
            </a:r>
            <a:r>
              <a:rPr lang="ru-RU" sz="1600" dirty="0" smtClean="0"/>
              <a:t>заказчиком вопросов </a:t>
            </a:r>
            <a:r>
              <a:rPr lang="ru-RU" sz="1600" dirty="0"/>
              <a:t>по изъятию земельных участков для разработки проектной документации по объектам, определению источника финансирования на затраты, связанные с изъятием земельных участков и сносу объектов недвижимости для размещения коллектора и очистных </a:t>
            </a:r>
            <a:r>
              <a:rPr lang="ru-RU" sz="1600" dirty="0" smtClean="0"/>
              <a:t>сооружений.</a:t>
            </a:r>
          </a:p>
          <a:p>
            <a:pPr algn="just">
              <a:buClr>
                <a:srgbClr val="E4465A"/>
              </a:buClr>
            </a:pPr>
            <a:r>
              <a:rPr lang="ru-RU" sz="1600" dirty="0"/>
              <a:t>Указанные обстоятельства свидетельствуют о том, что </a:t>
            </a:r>
            <a:r>
              <a:rPr lang="ru-RU" sz="1600" b="1" dirty="0">
                <a:solidFill>
                  <a:srgbClr val="E4465A"/>
                </a:solidFill>
              </a:rPr>
              <a:t>нарушение сроков выполнения работ </a:t>
            </a:r>
            <a:r>
              <a:rPr lang="ru-RU" sz="1600" b="1" dirty="0" smtClean="0">
                <a:solidFill>
                  <a:srgbClr val="E4465A"/>
                </a:solidFill>
              </a:rPr>
              <a:t>предприятием </a:t>
            </a:r>
            <a:r>
              <a:rPr lang="ru-RU" sz="1600" b="1" dirty="0">
                <a:solidFill>
                  <a:srgbClr val="E4465A"/>
                </a:solidFill>
              </a:rPr>
              <a:t>обусловлено объективными, то есть не зависящими от </a:t>
            </a:r>
            <a:r>
              <a:rPr lang="ru-RU" sz="1600" b="1" dirty="0" smtClean="0">
                <a:solidFill>
                  <a:srgbClr val="E4465A"/>
                </a:solidFill>
              </a:rPr>
              <a:t>предприятия</a:t>
            </a:r>
            <a:r>
              <a:rPr lang="ru-RU" sz="1600" b="1" dirty="0">
                <a:solidFill>
                  <a:srgbClr val="E4465A"/>
                </a:solidFill>
              </a:rPr>
              <a:t>, причинами и не может быть поставлено в вину </a:t>
            </a:r>
            <a:r>
              <a:rPr lang="ru-RU" sz="1600" b="1" dirty="0" smtClean="0">
                <a:solidFill>
                  <a:srgbClr val="E4465A"/>
                </a:solidFill>
              </a:rPr>
              <a:t>предприятию</a:t>
            </a:r>
            <a:r>
              <a:rPr lang="ru-RU" sz="1600" b="1" dirty="0">
                <a:solidFill>
                  <a:srgbClr val="E4465A"/>
                </a:solidFill>
              </a:rPr>
              <a:t>.</a:t>
            </a:r>
          </a:p>
          <a:p>
            <a:pPr algn="just">
              <a:buClr>
                <a:srgbClr val="E4465A"/>
              </a:buClr>
            </a:pPr>
            <a:endParaRPr lang="ru-RU" sz="1600" dirty="0">
              <a:solidFill>
                <a:srgbClr val="E4465A"/>
              </a:solidFill>
            </a:endParaRPr>
          </a:p>
        </p:txBody>
      </p:sp>
      <p:grpSp>
        <p:nvGrpSpPr>
          <p:cNvPr id="9" name="Группа 8">
            <a:extLst>
              <a:ext uri="{FF2B5EF4-FFF2-40B4-BE49-F238E27FC236}">
                <a16:creationId xmlns:a16="http://schemas.microsoft.com/office/drawing/2014/main" xmlns="" id="{5B48DDA3-4439-46C7-884A-F88542C92C49}"/>
              </a:ext>
            </a:extLst>
          </p:cNvPr>
          <p:cNvGrpSpPr/>
          <p:nvPr/>
        </p:nvGrpSpPr>
        <p:grpSpPr>
          <a:xfrm>
            <a:off x="108746" y="4594302"/>
            <a:ext cx="764227" cy="764227"/>
            <a:chOff x="360363" y="6009033"/>
            <a:chExt cx="616539" cy="616539"/>
          </a:xfrm>
        </p:grpSpPr>
        <p:sp>
          <p:nvSpPr>
            <p:cNvPr id="10" name="Овал 9">
              <a:extLst>
                <a:ext uri="{FF2B5EF4-FFF2-40B4-BE49-F238E27FC236}">
                  <a16:creationId xmlns:a16="http://schemas.microsoft.com/office/drawing/2014/main" xmlns="" id="{ADBD142F-A9CF-47BB-875C-47985C9CED1C}"/>
                </a:ext>
              </a:extLst>
            </p:cNvPr>
            <p:cNvSpPr/>
            <p:nvPr/>
          </p:nvSpPr>
          <p:spPr>
            <a:xfrm>
              <a:off x="360363" y="6009033"/>
              <a:ext cx="616539" cy="616539"/>
            </a:xfrm>
            <a:prstGeom prst="ellipse">
              <a:avLst/>
            </a:prstGeom>
            <a:solidFill>
              <a:schemeClr val="bg1"/>
            </a:solidFill>
            <a:ln w="38100">
              <a:solidFill>
                <a:schemeClr val="bg1">
                  <a:lumMod val="7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2200" b="1" dirty="0">
                <a:solidFill>
                  <a:prstClr val="white"/>
                </a:solidFill>
                <a:latin typeface="Myriad Pro Black SemiExt" panose="020B0805030403020204" pitchFamily="34" charset="0"/>
              </a:endParaRPr>
            </a:p>
          </p:txBody>
        </p:sp>
        <p:sp>
          <p:nvSpPr>
            <p:cNvPr id="11" name="Овал 10">
              <a:extLst>
                <a:ext uri="{FF2B5EF4-FFF2-40B4-BE49-F238E27FC236}">
                  <a16:creationId xmlns:a16="http://schemas.microsoft.com/office/drawing/2014/main" xmlns="" id="{BC950CA4-871D-40EA-8F60-358ED4AF4E1E}"/>
                </a:ext>
              </a:extLst>
            </p:cNvPr>
            <p:cNvSpPr/>
            <p:nvPr/>
          </p:nvSpPr>
          <p:spPr>
            <a:xfrm>
              <a:off x="380736" y="6032231"/>
              <a:ext cx="570143" cy="570142"/>
            </a:xfrm>
            <a:prstGeom prst="ellipse">
              <a:avLst/>
            </a:prstGeom>
            <a:solidFill>
              <a:schemeClr val="bg1"/>
            </a:solidFill>
            <a:ln w="38100">
              <a:solidFill>
                <a:srgbClr val="27A1AE"/>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2200" b="1" dirty="0">
                <a:solidFill>
                  <a:prstClr val="white"/>
                </a:solidFill>
                <a:latin typeface="Myriad Pro Black SemiExt" panose="020B0805030403020204" pitchFamily="34" charset="0"/>
              </a:endParaRPr>
            </a:p>
          </p:txBody>
        </p:sp>
        <p:grpSp>
          <p:nvGrpSpPr>
            <p:cNvPr id="12" name="Группа 11">
              <a:extLst>
                <a:ext uri="{FF2B5EF4-FFF2-40B4-BE49-F238E27FC236}">
                  <a16:creationId xmlns:a16="http://schemas.microsoft.com/office/drawing/2014/main" xmlns="" id="{49A35B05-9309-48A2-A5E1-2738FD00540A}"/>
                </a:ext>
              </a:extLst>
            </p:cNvPr>
            <p:cNvGrpSpPr/>
            <p:nvPr/>
          </p:nvGrpSpPr>
          <p:grpSpPr>
            <a:xfrm>
              <a:off x="439517" y="6060936"/>
              <a:ext cx="452579" cy="452580"/>
              <a:chOff x="7112000" y="1417638"/>
              <a:chExt cx="552450" cy="552451"/>
            </a:xfrm>
            <a:solidFill>
              <a:schemeClr val="accent1"/>
            </a:solidFill>
          </p:grpSpPr>
          <p:sp>
            <p:nvSpPr>
              <p:cNvPr id="13" name="Freeform 5">
                <a:extLst>
                  <a:ext uri="{FF2B5EF4-FFF2-40B4-BE49-F238E27FC236}">
                    <a16:creationId xmlns:a16="http://schemas.microsoft.com/office/drawing/2014/main" xmlns="" id="{4AA092EF-8511-4D54-B2B2-E7CF80781669}"/>
                  </a:ext>
                </a:extLst>
              </p:cNvPr>
              <p:cNvSpPr>
                <a:spLocks/>
              </p:cNvSpPr>
              <p:nvPr/>
            </p:nvSpPr>
            <p:spPr bwMode="auto">
              <a:xfrm>
                <a:off x="7248525" y="1898651"/>
                <a:ext cx="276225" cy="71438"/>
              </a:xfrm>
              <a:custGeom>
                <a:avLst/>
                <a:gdLst>
                  <a:gd name="T0" fmla="*/ 144 w 174"/>
                  <a:gd name="T1" fmla="*/ 0 h 45"/>
                  <a:gd name="T2" fmla="*/ 29 w 174"/>
                  <a:gd name="T3" fmla="*/ 0 h 45"/>
                  <a:gd name="T4" fmla="*/ 29 w 174"/>
                  <a:gd name="T5" fmla="*/ 14 h 45"/>
                  <a:gd name="T6" fmla="*/ 0 w 174"/>
                  <a:gd name="T7" fmla="*/ 14 h 45"/>
                  <a:gd name="T8" fmla="*/ 0 w 174"/>
                  <a:gd name="T9" fmla="*/ 45 h 45"/>
                  <a:gd name="T10" fmla="*/ 174 w 174"/>
                  <a:gd name="T11" fmla="*/ 45 h 45"/>
                  <a:gd name="T12" fmla="*/ 174 w 174"/>
                  <a:gd name="T13" fmla="*/ 14 h 45"/>
                  <a:gd name="T14" fmla="*/ 144 w 174"/>
                  <a:gd name="T15" fmla="*/ 14 h 45"/>
                  <a:gd name="T16" fmla="*/ 144 w 174"/>
                  <a:gd name="T17" fmla="*/ 0 h 45"/>
                  <a:gd name="T18" fmla="*/ 144 w 174"/>
                  <a:gd name="T19" fmla="*/ 0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74" h="45">
                    <a:moveTo>
                      <a:pt x="144" y="0"/>
                    </a:moveTo>
                    <a:lnTo>
                      <a:pt x="29" y="0"/>
                    </a:lnTo>
                    <a:lnTo>
                      <a:pt x="29" y="14"/>
                    </a:lnTo>
                    <a:lnTo>
                      <a:pt x="0" y="14"/>
                    </a:lnTo>
                    <a:lnTo>
                      <a:pt x="0" y="45"/>
                    </a:lnTo>
                    <a:lnTo>
                      <a:pt x="174" y="45"/>
                    </a:lnTo>
                    <a:lnTo>
                      <a:pt x="174" y="14"/>
                    </a:lnTo>
                    <a:lnTo>
                      <a:pt x="144" y="14"/>
                    </a:lnTo>
                    <a:lnTo>
                      <a:pt x="144" y="0"/>
                    </a:lnTo>
                    <a:lnTo>
                      <a:pt x="144" y="0"/>
                    </a:lnTo>
                    <a:close/>
                  </a:path>
                </a:pathLst>
              </a:custGeom>
              <a:solidFill>
                <a:srgbClr val="27A1A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dirty="0">
                  <a:solidFill>
                    <a:srgbClr val="444444"/>
                  </a:solidFill>
                </a:endParaRPr>
              </a:p>
            </p:txBody>
          </p:sp>
          <p:sp>
            <p:nvSpPr>
              <p:cNvPr id="14" name="Freeform 6">
                <a:extLst>
                  <a:ext uri="{FF2B5EF4-FFF2-40B4-BE49-F238E27FC236}">
                    <a16:creationId xmlns:a16="http://schemas.microsoft.com/office/drawing/2014/main" xmlns="" id="{15D3A18D-6B69-44F6-A532-98B1A2E6AC3B}"/>
                  </a:ext>
                </a:extLst>
              </p:cNvPr>
              <p:cNvSpPr>
                <a:spLocks/>
              </p:cNvSpPr>
              <p:nvPr/>
            </p:nvSpPr>
            <p:spPr bwMode="auto">
              <a:xfrm>
                <a:off x="7204075" y="1417638"/>
                <a:ext cx="366713" cy="457200"/>
              </a:xfrm>
              <a:custGeom>
                <a:avLst/>
                <a:gdLst>
                  <a:gd name="T0" fmla="*/ 100 w 231"/>
                  <a:gd name="T1" fmla="*/ 288 h 288"/>
                  <a:gd name="T2" fmla="*/ 129 w 231"/>
                  <a:gd name="T3" fmla="*/ 288 h 288"/>
                  <a:gd name="T4" fmla="*/ 129 w 231"/>
                  <a:gd name="T5" fmla="*/ 86 h 288"/>
                  <a:gd name="T6" fmla="*/ 231 w 231"/>
                  <a:gd name="T7" fmla="*/ 86 h 288"/>
                  <a:gd name="T8" fmla="*/ 129 w 231"/>
                  <a:gd name="T9" fmla="*/ 61 h 288"/>
                  <a:gd name="T10" fmla="*/ 129 w 231"/>
                  <a:gd name="T11" fmla="*/ 43 h 288"/>
                  <a:gd name="T12" fmla="*/ 114 w 231"/>
                  <a:gd name="T13" fmla="*/ 0 h 288"/>
                  <a:gd name="T14" fmla="*/ 100 w 231"/>
                  <a:gd name="T15" fmla="*/ 43 h 288"/>
                  <a:gd name="T16" fmla="*/ 100 w 231"/>
                  <a:gd name="T17" fmla="*/ 61 h 288"/>
                  <a:gd name="T18" fmla="*/ 0 w 231"/>
                  <a:gd name="T19" fmla="*/ 86 h 288"/>
                  <a:gd name="T20" fmla="*/ 100 w 231"/>
                  <a:gd name="T21" fmla="*/ 86 h 288"/>
                  <a:gd name="T22" fmla="*/ 100 w 231"/>
                  <a:gd name="T23" fmla="*/ 288 h 288"/>
                  <a:gd name="T24" fmla="*/ 100 w 231"/>
                  <a:gd name="T25" fmla="*/ 288 h 2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31" h="288">
                    <a:moveTo>
                      <a:pt x="100" y="288"/>
                    </a:moveTo>
                    <a:lnTo>
                      <a:pt x="129" y="288"/>
                    </a:lnTo>
                    <a:lnTo>
                      <a:pt x="129" y="86"/>
                    </a:lnTo>
                    <a:lnTo>
                      <a:pt x="231" y="86"/>
                    </a:lnTo>
                    <a:lnTo>
                      <a:pt x="129" y="61"/>
                    </a:lnTo>
                    <a:lnTo>
                      <a:pt x="129" y="43"/>
                    </a:lnTo>
                    <a:lnTo>
                      <a:pt x="114" y="0"/>
                    </a:lnTo>
                    <a:lnTo>
                      <a:pt x="100" y="43"/>
                    </a:lnTo>
                    <a:lnTo>
                      <a:pt x="100" y="61"/>
                    </a:lnTo>
                    <a:lnTo>
                      <a:pt x="0" y="86"/>
                    </a:lnTo>
                    <a:lnTo>
                      <a:pt x="100" y="86"/>
                    </a:lnTo>
                    <a:lnTo>
                      <a:pt x="100" y="288"/>
                    </a:lnTo>
                    <a:lnTo>
                      <a:pt x="100" y="288"/>
                    </a:lnTo>
                    <a:close/>
                  </a:path>
                </a:pathLst>
              </a:custGeom>
              <a:solidFill>
                <a:srgbClr val="27A1A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dirty="0">
                  <a:solidFill>
                    <a:srgbClr val="444444"/>
                  </a:solidFill>
                </a:endParaRPr>
              </a:p>
            </p:txBody>
          </p:sp>
          <p:sp>
            <p:nvSpPr>
              <p:cNvPr id="15" name="Freeform 7">
                <a:extLst>
                  <a:ext uri="{FF2B5EF4-FFF2-40B4-BE49-F238E27FC236}">
                    <a16:creationId xmlns:a16="http://schemas.microsoft.com/office/drawing/2014/main" xmlns="" id="{42E6E0F6-DD23-4CD6-94C0-50F43455570D}"/>
                  </a:ext>
                </a:extLst>
              </p:cNvPr>
              <p:cNvSpPr>
                <a:spLocks/>
              </p:cNvSpPr>
              <p:nvPr/>
            </p:nvSpPr>
            <p:spPr bwMode="auto">
              <a:xfrm>
                <a:off x="7480300" y="1809751"/>
                <a:ext cx="184150" cy="42863"/>
              </a:xfrm>
              <a:custGeom>
                <a:avLst/>
                <a:gdLst>
                  <a:gd name="T0" fmla="*/ 28 w 116"/>
                  <a:gd name="T1" fmla="*/ 27 h 27"/>
                  <a:gd name="T2" fmla="*/ 85 w 116"/>
                  <a:gd name="T3" fmla="*/ 27 h 27"/>
                  <a:gd name="T4" fmla="*/ 116 w 116"/>
                  <a:gd name="T5" fmla="*/ 0 h 27"/>
                  <a:gd name="T6" fmla="*/ 0 w 116"/>
                  <a:gd name="T7" fmla="*/ 0 h 27"/>
                  <a:gd name="T8" fmla="*/ 28 w 116"/>
                  <a:gd name="T9" fmla="*/ 27 h 27"/>
                  <a:gd name="T10" fmla="*/ 28 w 116"/>
                  <a:gd name="T11" fmla="*/ 27 h 27"/>
                </a:gdLst>
                <a:ahLst/>
                <a:cxnLst>
                  <a:cxn ang="0">
                    <a:pos x="T0" y="T1"/>
                  </a:cxn>
                  <a:cxn ang="0">
                    <a:pos x="T2" y="T3"/>
                  </a:cxn>
                  <a:cxn ang="0">
                    <a:pos x="T4" y="T5"/>
                  </a:cxn>
                  <a:cxn ang="0">
                    <a:pos x="T6" y="T7"/>
                  </a:cxn>
                  <a:cxn ang="0">
                    <a:pos x="T8" y="T9"/>
                  </a:cxn>
                  <a:cxn ang="0">
                    <a:pos x="T10" y="T11"/>
                  </a:cxn>
                </a:cxnLst>
                <a:rect l="0" t="0" r="r" b="b"/>
                <a:pathLst>
                  <a:path w="116" h="27">
                    <a:moveTo>
                      <a:pt x="28" y="27"/>
                    </a:moveTo>
                    <a:lnTo>
                      <a:pt x="85" y="27"/>
                    </a:lnTo>
                    <a:lnTo>
                      <a:pt x="116" y="0"/>
                    </a:lnTo>
                    <a:lnTo>
                      <a:pt x="0" y="0"/>
                    </a:lnTo>
                    <a:lnTo>
                      <a:pt x="28" y="27"/>
                    </a:lnTo>
                    <a:lnTo>
                      <a:pt x="28" y="27"/>
                    </a:lnTo>
                    <a:close/>
                  </a:path>
                </a:pathLst>
              </a:custGeom>
              <a:solidFill>
                <a:srgbClr val="27A1A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dirty="0">
                  <a:solidFill>
                    <a:srgbClr val="444444"/>
                  </a:solidFill>
                </a:endParaRPr>
              </a:p>
            </p:txBody>
          </p:sp>
          <p:sp>
            <p:nvSpPr>
              <p:cNvPr id="16" name="Freeform 8">
                <a:extLst>
                  <a:ext uri="{FF2B5EF4-FFF2-40B4-BE49-F238E27FC236}">
                    <a16:creationId xmlns:a16="http://schemas.microsoft.com/office/drawing/2014/main" xmlns="" id="{3D2E2B50-07F1-4F40-AC86-67A734F5D8D1}"/>
                  </a:ext>
                </a:extLst>
              </p:cNvPr>
              <p:cNvSpPr>
                <a:spLocks/>
              </p:cNvSpPr>
              <p:nvPr/>
            </p:nvSpPr>
            <p:spPr bwMode="auto">
              <a:xfrm>
                <a:off x="7112000" y="1809751"/>
                <a:ext cx="182563" cy="42863"/>
              </a:xfrm>
              <a:custGeom>
                <a:avLst/>
                <a:gdLst>
                  <a:gd name="T0" fmla="*/ 115 w 115"/>
                  <a:gd name="T1" fmla="*/ 0 h 27"/>
                  <a:gd name="T2" fmla="*/ 0 w 115"/>
                  <a:gd name="T3" fmla="*/ 0 h 27"/>
                  <a:gd name="T4" fmla="*/ 29 w 115"/>
                  <a:gd name="T5" fmla="*/ 27 h 27"/>
                  <a:gd name="T6" fmla="*/ 86 w 115"/>
                  <a:gd name="T7" fmla="*/ 27 h 27"/>
                  <a:gd name="T8" fmla="*/ 115 w 115"/>
                  <a:gd name="T9" fmla="*/ 0 h 27"/>
                  <a:gd name="T10" fmla="*/ 115 w 115"/>
                  <a:gd name="T11" fmla="*/ 0 h 27"/>
                </a:gdLst>
                <a:ahLst/>
                <a:cxnLst>
                  <a:cxn ang="0">
                    <a:pos x="T0" y="T1"/>
                  </a:cxn>
                  <a:cxn ang="0">
                    <a:pos x="T2" y="T3"/>
                  </a:cxn>
                  <a:cxn ang="0">
                    <a:pos x="T4" y="T5"/>
                  </a:cxn>
                  <a:cxn ang="0">
                    <a:pos x="T6" y="T7"/>
                  </a:cxn>
                  <a:cxn ang="0">
                    <a:pos x="T8" y="T9"/>
                  </a:cxn>
                  <a:cxn ang="0">
                    <a:pos x="T10" y="T11"/>
                  </a:cxn>
                </a:cxnLst>
                <a:rect l="0" t="0" r="r" b="b"/>
                <a:pathLst>
                  <a:path w="115" h="27">
                    <a:moveTo>
                      <a:pt x="115" y="0"/>
                    </a:moveTo>
                    <a:lnTo>
                      <a:pt x="0" y="0"/>
                    </a:lnTo>
                    <a:lnTo>
                      <a:pt x="29" y="27"/>
                    </a:lnTo>
                    <a:lnTo>
                      <a:pt x="86" y="27"/>
                    </a:lnTo>
                    <a:lnTo>
                      <a:pt x="115" y="0"/>
                    </a:lnTo>
                    <a:lnTo>
                      <a:pt x="115" y="0"/>
                    </a:lnTo>
                    <a:close/>
                  </a:path>
                </a:pathLst>
              </a:custGeom>
              <a:solidFill>
                <a:srgbClr val="27A1A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dirty="0">
                  <a:solidFill>
                    <a:srgbClr val="444444"/>
                  </a:solidFill>
                </a:endParaRPr>
              </a:p>
            </p:txBody>
          </p:sp>
          <p:sp>
            <p:nvSpPr>
              <p:cNvPr id="17" name="Freeform 9">
                <a:extLst>
                  <a:ext uri="{FF2B5EF4-FFF2-40B4-BE49-F238E27FC236}">
                    <a16:creationId xmlns:a16="http://schemas.microsoft.com/office/drawing/2014/main" xmlns="" id="{0AE410C7-E444-4240-A5EF-444B3819E988}"/>
                  </a:ext>
                </a:extLst>
              </p:cNvPr>
              <p:cNvSpPr>
                <a:spLocks/>
              </p:cNvSpPr>
              <p:nvPr/>
            </p:nvSpPr>
            <p:spPr bwMode="auto">
              <a:xfrm>
                <a:off x="7112000" y="1576388"/>
                <a:ext cx="182563" cy="207963"/>
              </a:xfrm>
              <a:custGeom>
                <a:avLst/>
                <a:gdLst>
                  <a:gd name="T0" fmla="*/ 66 w 115"/>
                  <a:gd name="T1" fmla="*/ 45 h 131"/>
                  <a:gd name="T2" fmla="*/ 76 w 115"/>
                  <a:gd name="T3" fmla="*/ 74 h 131"/>
                  <a:gd name="T4" fmla="*/ 86 w 115"/>
                  <a:gd name="T5" fmla="*/ 96 h 131"/>
                  <a:gd name="T6" fmla="*/ 92 w 115"/>
                  <a:gd name="T7" fmla="*/ 113 h 131"/>
                  <a:gd name="T8" fmla="*/ 97 w 115"/>
                  <a:gd name="T9" fmla="*/ 123 h 131"/>
                  <a:gd name="T10" fmla="*/ 99 w 115"/>
                  <a:gd name="T11" fmla="*/ 129 h 131"/>
                  <a:gd name="T12" fmla="*/ 101 w 115"/>
                  <a:gd name="T13" fmla="*/ 131 h 131"/>
                  <a:gd name="T14" fmla="*/ 107 w 115"/>
                  <a:gd name="T15" fmla="*/ 127 h 131"/>
                  <a:gd name="T16" fmla="*/ 113 w 115"/>
                  <a:gd name="T17" fmla="*/ 125 h 131"/>
                  <a:gd name="T18" fmla="*/ 115 w 115"/>
                  <a:gd name="T19" fmla="*/ 123 h 131"/>
                  <a:gd name="T20" fmla="*/ 99 w 115"/>
                  <a:gd name="T21" fmla="*/ 84 h 131"/>
                  <a:gd name="T22" fmla="*/ 84 w 115"/>
                  <a:gd name="T23" fmla="*/ 55 h 131"/>
                  <a:gd name="T24" fmla="*/ 76 w 115"/>
                  <a:gd name="T25" fmla="*/ 33 h 131"/>
                  <a:gd name="T26" fmla="*/ 70 w 115"/>
                  <a:gd name="T27" fmla="*/ 19 h 131"/>
                  <a:gd name="T28" fmla="*/ 68 w 115"/>
                  <a:gd name="T29" fmla="*/ 10 h 131"/>
                  <a:gd name="T30" fmla="*/ 66 w 115"/>
                  <a:gd name="T31" fmla="*/ 6 h 131"/>
                  <a:gd name="T32" fmla="*/ 64 w 115"/>
                  <a:gd name="T33" fmla="*/ 4 h 131"/>
                  <a:gd name="T34" fmla="*/ 62 w 115"/>
                  <a:gd name="T35" fmla="*/ 0 h 131"/>
                  <a:gd name="T36" fmla="*/ 58 w 115"/>
                  <a:gd name="T37" fmla="*/ 0 h 131"/>
                  <a:gd name="T38" fmla="*/ 52 w 115"/>
                  <a:gd name="T39" fmla="*/ 2 h 131"/>
                  <a:gd name="T40" fmla="*/ 49 w 115"/>
                  <a:gd name="T41" fmla="*/ 4 h 131"/>
                  <a:gd name="T42" fmla="*/ 33 w 115"/>
                  <a:gd name="T43" fmla="*/ 45 h 131"/>
                  <a:gd name="T44" fmla="*/ 21 w 115"/>
                  <a:gd name="T45" fmla="*/ 76 h 131"/>
                  <a:gd name="T46" fmla="*/ 13 w 115"/>
                  <a:gd name="T47" fmla="*/ 98 h 131"/>
                  <a:gd name="T48" fmla="*/ 7 w 115"/>
                  <a:gd name="T49" fmla="*/ 111 h 131"/>
                  <a:gd name="T50" fmla="*/ 2 w 115"/>
                  <a:gd name="T51" fmla="*/ 121 h 131"/>
                  <a:gd name="T52" fmla="*/ 0 w 115"/>
                  <a:gd name="T53" fmla="*/ 125 h 131"/>
                  <a:gd name="T54" fmla="*/ 0 w 115"/>
                  <a:gd name="T55" fmla="*/ 127 h 131"/>
                  <a:gd name="T56" fmla="*/ 9 w 115"/>
                  <a:gd name="T57" fmla="*/ 129 h 131"/>
                  <a:gd name="T58" fmla="*/ 13 w 115"/>
                  <a:gd name="T59" fmla="*/ 131 h 131"/>
                  <a:gd name="T60" fmla="*/ 15 w 115"/>
                  <a:gd name="T61" fmla="*/ 131 h 131"/>
                  <a:gd name="T62" fmla="*/ 58 w 115"/>
                  <a:gd name="T63" fmla="*/ 27 h 1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15" h="131">
                    <a:moveTo>
                      <a:pt x="58" y="27"/>
                    </a:moveTo>
                    <a:lnTo>
                      <a:pt x="66" y="45"/>
                    </a:lnTo>
                    <a:lnTo>
                      <a:pt x="70" y="62"/>
                    </a:lnTo>
                    <a:lnTo>
                      <a:pt x="76" y="74"/>
                    </a:lnTo>
                    <a:lnTo>
                      <a:pt x="82" y="86"/>
                    </a:lnTo>
                    <a:lnTo>
                      <a:pt x="86" y="96"/>
                    </a:lnTo>
                    <a:lnTo>
                      <a:pt x="90" y="107"/>
                    </a:lnTo>
                    <a:lnTo>
                      <a:pt x="92" y="113"/>
                    </a:lnTo>
                    <a:lnTo>
                      <a:pt x="94" y="117"/>
                    </a:lnTo>
                    <a:lnTo>
                      <a:pt x="97" y="123"/>
                    </a:lnTo>
                    <a:lnTo>
                      <a:pt x="99" y="125"/>
                    </a:lnTo>
                    <a:lnTo>
                      <a:pt x="99" y="129"/>
                    </a:lnTo>
                    <a:lnTo>
                      <a:pt x="101" y="131"/>
                    </a:lnTo>
                    <a:lnTo>
                      <a:pt x="101" y="131"/>
                    </a:lnTo>
                    <a:lnTo>
                      <a:pt x="105" y="129"/>
                    </a:lnTo>
                    <a:lnTo>
                      <a:pt x="107" y="127"/>
                    </a:lnTo>
                    <a:lnTo>
                      <a:pt x="111" y="125"/>
                    </a:lnTo>
                    <a:lnTo>
                      <a:pt x="113" y="125"/>
                    </a:lnTo>
                    <a:lnTo>
                      <a:pt x="113" y="123"/>
                    </a:lnTo>
                    <a:lnTo>
                      <a:pt x="115" y="123"/>
                    </a:lnTo>
                    <a:lnTo>
                      <a:pt x="107" y="102"/>
                    </a:lnTo>
                    <a:lnTo>
                      <a:pt x="99" y="84"/>
                    </a:lnTo>
                    <a:lnTo>
                      <a:pt x="90" y="70"/>
                    </a:lnTo>
                    <a:lnTo>
                      <a:pt x="84" y="55"/>
                    </a:lnTo>
                    <a:lnTo>
                      <a:pt x="80" y="43"/>
                    </a:lnTo>
                    <a:lnTo>
                      <a:pt x="76" y="33"/>
                    </a:lnTo>
                    <a:lnTo>
                      <a:pt x="72" y="27"/>
                    </a:lnTo>
                    <a:lnTo>
                      <a:pt x="70" y="19"/>
                    </a:lnTo>
                    <a:lnTo>
                      <a:pt x="68" y="14"/>
                    </a:lnTo>
                    <a:lnTo>
                      <a:pt x="68" y="10"/>
                    </a:lnTo>
                    <a:lnTo>
                      <a:pt x="66" y="8"/>
                    </a:lnTo>
                    <a:lnTo>
                      <a:pt x="66" y="6"/>
                    </a:lnTo>
                    <a:lnTo>
                      <a:pt x="64" y="4"/>
                    </a:lnTo>
                    <a:lnTo>
                      <a:pt x="64" y="4"/>
                    </a:lnTo>
                    <a:lnTo>
                      <a:pt x="62" y="2"/>
                    </a:lnTo>
                    <a:lnTo>
                      <a:pt x="62" y="0"/>
                    </a:lnTo>
                    <a:lnTo>
                      <a:pt x="60" y="0"/>
                    </a:lnTo>
                    <a:lnTo>
                      <a:pt x="58" y="0"/>
                    </a:lnTo>
                    <a:lnTo>
                      <a:pt x="54" y="0"/>
                    </a:lnTo>
                    <a:lnTo>
                      <a:pt x="52" y="2"/>
                    </a:lnTo>
                    <a:lnTo>
                      <a:pt x="49" y="4"/>
                    </a:lnTo>
                    <a:lnTo>
                      <a:pt x="49" y="4"/>
                    </a:lnTo>
                    <a:lnTo>
                      <a:pt x="41" y="27"/>
                    </a:lnTo>
                    <a:lnTo>
                      <a:pt x="33" y="45"/>
                    </a:lnTo>
                    <a:lnTo>
                      <a:pt x="27" y="62"/>
                    </a:lnTo>
                    <a:lnTo>
                      <a:pt x="21" y="76"/>
                    </a:lnTo>
                    <a:lnTo>
                      <a:pt x="17" y="88"/>
                    </a:lnTo>
                    <a:lnTo>
                      <a:pt x="13" y="98"/>
                    </a:lnTo>
                    <a:lnTo>
                      <a:pt x="9" y="107"/>
                    </a:lnTo>
                    <a:lnTo>
                      <a:pt x="7" y="111"/>
                    </a:lnTo>
                    <a:lnTo>
                      <a:pt x="4" y="117"/>
                    </a:lnTo>
                    <a:lnTo>
                      <a:pt x="2" y="121"/>
                    </a:lnTo>
                    <a:lnTo>
                      <a:pt x="0" y="123"/>
                    </a:lnTo>
                    <a:lnTo>
                      <a:pt x="0" y="125"/>
                    </a:lnTo>
                    <a:lnTo>
                      <a:pt x="0" y="127"/>
                    </a:lnTo>
                    <a:lnTo>
                      <a:pt x="0" y="127"/>
                    </a:lnTo>
                    <a:lnTo>
                      <a:pt x="4" y="129"/>
                    </a:lnTo>
                    <a:lnTo>
                      <a:pt x="9" y="129"/>
                    </a:lnTo>
                    <a:lnTo>
                      <a:pt x="11" y="131"/>
                    </a:lnTo>
                    <a:lnTo>
                      <a:pt x="13" y="131"/>
                    </a:lnTo>
                    <a:lnTo>
                      <a:pt x="15" y="131"/>
                    </a:lnTo>
                    <a:lnTo>
                      <a:pt x="15" y="131"/>
                    </a:lnTo>
                    <a:lnTo>
                      <a:pt x="58" y="27"/>
                    </a:lnTo>
                    <a:lnTo>
                      <a:pt x="58" y="27"/>
                    </a:lnTo>
                    <a:lnTo>
                      <a:pt x="58" y="27"/>
                    </a:lnTo>
                    <a:close/>
                  </a:path>
                </a:pathLst>
              </a:custGeom>
              <a:solidFill>
                <a:srgbClr val="27A1A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dirty="0">
                  <a:solidFill>
                    <a:srgbClr val="444444"/>
                  </a:solidFill>
                </a:endParaRPr>
              </a:p>
            </p:txBody>
          </p:sp>
          <p:sp>
            <p:nvSpPr>
              <p:cNvPr id="18" name="Freeform 10">
                <a:extLst>
                  <a:ext uri="{FF2B5EF4-FFF2-40B4-BE49-F238E27FC236}">
                    <a16:creationId xmlns:a16="http://schemas.microsoft.com/office/drawing/2014/main" xmlns="" id="{B0873FFF-4D4E-4119-93F6-51033DD056DD}"/>
                  </a:ext>
                </a:extLst>
              </p:cNvPr>
              <p:cNvSpPr>
                <a:spLocks/>
              </p:cNvSpPr>
              <p:nvPr/>
            </p:nvSpPr>
            <p:spPr bwMode="auto">
              <a:xfrm>
                <a:off x="7480300" y="1576388"/>
                <a:ext cx="184150" cy="207963"/>
              </a:xfrm>
              <a:custGeom>
                <a:avLst/>
                <a:gdLst>
                  <a:gd name="T0" fmla="*/ 40 w 116"/>
                  <a:gd name="T1" fmla="*/ 27 h 131"/>
                  <a:gd name="T2" fmla="*/ 26 w 116"/>
                  <a:gd name="T3" fmla="*/ 62 h 131"/>
                  <a:gd name="T4" fmla="*/ 16 w 116"/>
                  <a:gd name="T5" fmla="*/ 88 h 131"/>
                  <a:gd name="T6" fmla="*/ 8 w 116"/>
                  <a:gd name="T7" fmla="*/ 107 h 131"/>
                  <a:gd name="T8" fmla="*/ 4 w 116"/>
                  <a:gd name="T9" fmla="*/ 117 h 131"/>
                  <a:gd name="T10" fmla="*/ 0 w 116"/>
                  <a:gd name="T11" fmla="*/ 123 h 131"/>
                  <a:gd name="T12" fmla="*/ 0 w 116"/>
                  <a:gd name="T13" fmla="*/ 127 h 131"/>
                  <a:gd name="T14" fmla="*/ 4 w 116"/>
                  <a:gd name="T15" fmla="*/ 129 h 131"/>
                  <a:gd name="T16" fmla="*/ 10 w 116"/>
                  <a:gd name="T17" fmla="*/ 131 h 131"/>
                  <a:gd name="T18" fmla="*/ 14 w 116"/>
                  <a:gd name="T19" fmla="*/ 131 h 131"/>
                  <a:gd name="T20" fmla="*/ 22 w 116"/>
                  <a:gd name="T21" fmla="*/ 113 h 131"/>
                  <a:gd name="T22" fmla="*/ 32 w 116"/>
                  <a:gd name="T23" fmla="*/ 82 h 131"/>
                  <a:gd name="T24" fmla="*/ 43 w 116"/>
                  <a:gd name="T25" fmla="*/ 59 h 131"/>
                  <a:gd name="T26" fmla="*/ 49 w 116"/>
                  <a:gd name="T27" fmla="*/ 45 h 131"/>
                  <a:gd name="T28" fmla="*/ 53 w 116"/>
                  <a:gd name="T29" fmla="*/ 35 h 131"/>
                  <a:gd name="T30" fmla="*/ 57 w 116"/>
                  <a:gd name="T31" fmla="*/ 29 h 131"/>
                  <a:gd name="T32" fmla="*/ 57 w 116"/>
                  <a:gd name="T33" fmla="*/ 27 h 131"/>
                  <a:gd name="T34" fmla="*/ 73 w 116"/>
                  <a:gd name="T35" fmla="*/ 62 h 131"/>
                  <a:gd name="T36" fmla="*/ 81 w 116"/>
                  <a:gd name="T37" fmla="*/ 86 h 131"/>
                  <a:gd name="T38" fmla="*/ 90 w 116"/>
                  <a:gd name="T39" fmla="*/ 107 h 131"/>
                  <a:gd name="T40" fmla="*/ 96 w 116"/>
                  <a:gd name="T41" fmla="*/ 117 h 131"/>
                  <a:gd name="T42" fmla="*/ 100 w 116"/>
                  <a:gd name="T43" fmla="*/ 125 h 131"/>
                  <a:gd name="T44" fmla="*/ 102 w 116"/>
                  <a:gd name="T45" fmla="*/ 131 h 131"/>
                  <a:gd name="T46" fmla="*/ 106 w 116"/>
                  <a:gd name="T47" fmla="*/ 129 h 131"/>
                  <a:gd name="T48" fmla="*/ 112 w 116"/>
                  <a:gd name="T49" fmla="*/ 125 h 131"/>
                  <a:gd name="T50" fmla="*/ 114 w 116"/>
                  <a:gd name="T51" fmla="*/ 123 h 131"/>
                  <a:gd name="T52" fmla="*/ 108 w 116"/>
                  <a:gd name="T53" fmla="*/ 102 h 131"/>
                  <a:gd name="T54" fmla="*/ 92 w 116"/>
                  <a:gd name="T55" fmla="*/ 70 h 131"/>
                  <a:gd name="T56" fmla="*/ 81 w 116"/>
                  <a:gd name="T57" fmla="*/ 43 h 131"/>
                  <a:gd name="T58" fmla="*/ 73 w 116"/>
                  <a:gd name="T59" fmla="*/ 27 h 131"/>
                  <a:gd name="T60" fmla="*/ 69 w 116"/>
                  <a:gd name="T61" fmla="*/ 14 h 131"/>
                  <a:gd name="T62" fmla="*/ 67 w 116"/>
                  <a:gd name="T63" fmla="*/ 8 h 131"/>
                  <a:gd name="T64" fmla="*/ 65 w 116"/>
                  <a:gd name="T65" fmla="*/ 4 h 131"/>
                  <a:gd name="T66" fmla="*/ 63 w 116"/>
                  <a:gd name="T67" fmla="*/ 2 h 131"/>
                  <a:gd name="T68" fmla="*/ 59 w 116"/>
                  <a:gd name="T69" fmla="*/ 0 h 131"/>
                  <a:gd name="T70" fmla="*/ 55 w 116"/>
                  <a:gd name="T71" fmla="*/ 0 h 131"/>
                  <a:gd name="T72" fmla="*/ 51 w 116"/>
                  <a:gd name="T73" fmla="*/ 4 h 131"/>
                  <a:gd name="T74" fmla="*/ 51 w 116"/>
                  <a:gd name="T75" fmla="*/ 4 h 1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16" h="131">
                    <a:moveTo>
                      <a:pt x="51" y="4"/>
                    </a:moveTo>
                    <a:lnTo>
                      <a:pt x="40" y="27"/>
                    </a:lnTo>
                    <a:lnTo>
                      <a:pt x="32" y="45"/>
                    </a:lnTo>
                    <a:lnTo>
                      <a:pt x="26" y="62"/>
                    </a:lnTo>
                    <a:lnTo>
                      <a:pt x="20" y="76"/>
                    </a:lnTo>
                    <a:lnTo>
                      <a:pt x="16" y="88"/>
                    </a:lnTo>
                    <a:lnTo>
                      <a:pt x="12" y="98"/>
                    </a:lnTo>
                    <a:lnTo>
                      <a:pt x="8" y="107"/>
                    </a:lnTo>
                    <a:lnTo>
                      <a:pt x="6" y="111"/>
                    </a:lnTo>
                    <a:lnTo>
                      <a:pt x="4" y="117"/>
                    </a:lnTo>
                    <a:lnTo>
                      <a:pt x="2" y="121"/>
                    </a:lnTo>
                    <a:lnTo>
                      <a:pt x="0" y="123"/>
                    </a:lnTo>
                    <a:lnTo>
                      <a:pt x="0" y="125"/>
                    </a:lnTo>
                    <a:lnTo>
                      <a:pt x="0" y="127"/>
                    </a:lnTo>
                    <a:lnTo>
                      <a:pt x="0" y="127"/>
                    </a:lnTo>
                    <a:lnTo>
                      <a:pt x="4" y="129"/>
                    </a:lnTo>
                    <a:lnTo>
                      <a:pt x="8" y="129"/>
                    </a:lnTo>
                    <a:lnTo>
                      <a:pt x="10" y="131"/>
                    </a:lnTo>
                    <a:lnTo>
                      <a:pt x="12" y="131"/>
                    </a:lnTo>
                    <a:lnTo>
                      <a:pt x="14" y="131"/>
                    </a:lnTo>
                    <a:lnTo>
                      <a:pt x="14" y="131"/>
                    </a:lnTo>
                    <a:lnTo>
                      <a:pt x="22" y="113"/>
                    </a:lnTo>
                    <a:lnTo>
                      <a:pt x="28" y="96"/>
                    </a:lnTo>
                    <a:lnTo>
                      <a:pt x="32" y="82"/>
                    </a:lnTo>
                    <a:lnTo>
                      <a:pt x="38" y="72"/>
                    </a:lnTo>
                    <a:lnTo>
                      <a:pt x="43" y="59"/>
                    </a:lnTo>
                    <a:lnTo>
                      <a:pt x="47" y="51"/>
                    </a:lnTo>
                    <a:lnTo>
                      <a:pt x="49" y="45"/>
                    </a:lnTo>
                    <a:lnTo>
                      <a:pt x="53" y="39"/>
                    </a:lnTo>
                    <a:lnTo>
                      <a:pt x="53" y="35"/>
                    </a:lnTo>
                    <a:lnTo>
                      <a:pt x="55" y="33"/>
                    </a:lnTo>
                    <a:lnTo>
                      <a:pt x="57" y="29"/>
                    </a:lnTo>
                    <a:lnTo>
                      <a:pt x="57" y="27"/>
                    </a:lnTo>
                    <a:lnTo>
                      <a:pt x="57" y="27"/>
                    </a:lnTo>
                    <a:lnTo>
                      <a:pt x="65" y="45"/>
                    </a:lnTo>
                    <a:lnTo>
                      <a:pt x="73" y="62"/>
                    </a:lnTo>
                    <a:lnTo>
                      <a:pt x="77" y="74"/>
                    </a:lnTo>
                    <a:lnTo>
                      <a:pt x="81" y="86"/>
                    </a:lnTo>
                    <a:lnTo>
                      <a:pt x="88" y="96"/>
                    </a:lnTo>
                    <a:lnTo>
                      <a:pt x="90" y="107"/>
                    </a:lnTo>
                    <a:lnTo>
                      <a:pt x="94" y="113"/>
                    </a:lnTo>
                    <a:lnTo>
                      <a:pt x="96" y="117"/>
                    </a:lnTo>
                    <a:lnTo>
                      <a:pt x="98" y="123"/>
                    </a:lnTo>
                    <a:lnTo>
                      <a:pt x="100" y="125"/>
                    </a:lnTo>
                    <a:lnTo>
                      <a:pt x="100" y="129"/>
                    </a:lnTo>
                    <a:lnTo>
                      <a:pt x="102" y="131"/>
                    </a:lnTo>
                    <a:lnTo>
                      <a:pt x="102" y="131"/>
                    </a:lnTo>
                    <a:lnTo>
                      <a:pt x="106" y="129"/>
                    </a:lnTo>
                    <a:lnTo>
                      <a:pt x="110" y="127"/>
                    </a:lnTo>
                    <a:lnTo>
                      <a:pt x="112" y="125"/>
                    </a:lnTo>
                    <a:lnTo>
                      <a:pt x="114" y="125"/>
                    </a:lnTo>
                    <a:lnTo>
                      <a:pt x="114" y="123"/>
                    </a:lnTo>
                    <a:lnTo>
                      <a:pt x="116" y="123"/>
                    </a:lnTo>
                    <a:lnTo>
                      <a:pt x="108" y="102"/>
                    </a:lnTo>
                    <a:lnTo>
                      <a:pt x="100" y="84"/>
                    </a:lnTo>
                    <a:lnTo>
                      <a:pt x="92" y="70"/>
                    </a:lnTo>
                    <a:lnTo>
                      <a:pt x="85" y="55"/>
                    </a:lnTo>
                    <a:lnTo>
                      <a:pt x="81" y="43"/>
                    </a:lnTo>
                    <a:lnTo>
                      <a:pt x="77" y="33"/>
                    </a:lnTo>
                    <a:lnTo>
                      <a:pt x="73" y="27"/>
                    </a:lnTo>
                    <a:lnTo>
                      <a:pt x="71" y="19"/>
                    </a:lnTo>
                    <a:lnTo>
                      <a:pt x="69" y="14"/>
                    </a:lnTo>
                    <a:lnTo>
                      <a:pt x="67" y="10"/>
                    </a:lnTo>
                    <a:lnTo>
                      <a:pt x="67" y="8"/>
                    </a:lnTo>
                    <a:lnTo>
                      <a:pt x="65" y="6"/>
                    </a:lnTo>
                    <a:lnTo>
                      <a:pt x="65" y="4"/>
                    </a:lnTo>
                    <a:lnTo>
                      <a:pt x="65" y="4"/>
                    </a:lnTo>
                    <a:lnTo>
                      <a:pt x="63" y="2"/>
                    </a:lnTo>
                    <a:lnTo>
                      <a:pt x="61" y="0"/>
                    </a:lnTo>
                    <a:lnTo>
                      <a:pt x="59" y="0"/>
                    </a:lnTo>
                    <a:lnTo>
                      <a:pt x="57" y="0"/>
                    </a:lnTo>
                    <a:lnTo>
                      <a:pt x="55" y="0"/>
                    </a:lnTo>
                    <a:lnTo>
                      <a:pt x="53" y="2"/>
                    </a:lnTo>
                    <a:lnTo>
                      <a:pt x="51" y="4"/>
                    </a:lnTo>
                    <a:lnTo>
                      <a:pt x="51" y="4"/>
                    </a:lnTo>
                    <a:lnTo>
                      <a:pt x="51" y="4"/>
                    </a:lnTo>
                    <a:close/>
                  </a:path>
                </a:pathLst>
              </a:custGeom>
              <a:solidFill>
                <a:srgbClr val="27A1A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dirty="0">
                  <a:solidFill>
                    <a:srgbClr val="444444"/>
                  </a:solidFill>
                </a:endParaRPr>
              </a:p>
            </p:txBody>
          </p:sp>
        </p:grpSp>
      </p:grpSp>
      <p:grpSp>
        <p:nvGrpSpPr>
          <p:cNvPr id="20" name="Группа 19">
            <a:extLst>
              <a:ext uri="{FF2B5EF4-FFF2-40B4-BE49-F238E27FC236}">
                <a16:creationId xmlns:a16="http://schemas.microsoft.com/office/drawing/2014/main" xmlns="" id="{31998DEE-C2CE-4BE6-A6EE-3ABCB4274A38}"/>
              </a:ext>
            </a:extLst>
          </p:cNvPr>
          <p:cNvGrpSpPr/>
          <p:nvPr/>
        </p:nvGrpSpPr>
        <p:grpSpPr>
          <a:xfrm rot="5400000">
            <a:off x="130467" y="796118"/>
            <a:ext cx="759434" cy="759434"/>
            <a:chOff x="360363" y="1439376"/>
            <a:chExt cx="759434" cy="759434"/>
          </a:xfrm>
        </p:grpSpPr>
        <p:sp>
          <p:nvSpPr>
            <p:cNvPr id="21" name="Овал 20">
              <a:extLst>
                <a:ext uri="{FF2B5EF4-FFF2-40B4-BE49-F238E27FC236}">
                  <a16:creationId xmlns:a16="http://schemas.microsoft.com/office/drawing/2014/main" xmlns="" id="{083BE8AE-45D3-4B8C-9FE9-E9BE3EAA879F}"/>
                </a:ext>
              </a:extLst>
            </p:cNvPr>
            <p:cNvSpPr/>
            <p:nvPr/>
          </p:nvSpPr>
          <p:spPr>
            <a:xfrm>
              <a:off x="360363" y="1439376"/>
              <a:ext cx="759434" cy="759434"/>
            </a:xfrm>
            <a:prstGeom prst="ellipse">
              <a:avLst/>
            </a:prstGeom>
            <a:solidFill>
              <a:schemeClr val="bg1"/>
            </a:solidFill>
            <a:ln w="38100">
              <a:solidFill>
                <a:srgbClr val="27A1AE"/>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2200" b="1" dirty="0">
                <a:solidFill>
                  <a:prstClr val="white"/>
                </a:solidFill>
                <a:latin typeface="Myriad Pro Black SemiExt" panose="020B0805030403020204" pitchFamily="34" charset="0"/>
              </a:endParaRPr>
            </a:p>
          </p:txBody>
        </p:sp>
        <p:sp>
          <p:nvSpPr>
            <p:cNvPr id="22" name="Овал 21">
              <a:extLst>
                <a:ext uri="{FF2B5EF4-FFF2-40B4-BE49-F238E27FC236}">
                  <a16:creationId xmlns:a16="http://schemas.microsoft.com/office/drawing/2014/main" xmlns="" id="{42D2405C-82A6-4611-A559-487FAF862958}"/>
                </a:ext>
              </a:extLst>
            </p:cNvPr>
            <p:cNvSpPr/>
            <p:nvPr/>
          </p:nvSpPr>
          <p:spPr>
            <a:xfrm>
              <a:off x="385458" y="1467951"/>
              <a:ext cx="702284" cy="702284"/>
            </a:xfrm>
            <a:prstGeom prst="ellipse">
              <a:avLst/>
            </a:prstGeom>
            <a:solidFill>
              <a:schemeClr val="bg1"/>
            </a:solidFill>
            <a:ln w="38100">
              <a:solidFill>
                <a:srgbClr val="27A1AE"/>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2200" b="1" dirty="0">
                <a:solidFill>
                  <a:prstClr val="white"/>
                </a:solidFill>
                <a:latin typeface="Myriad Pro Black SemiExt" panose="020B0805030403020204" pitchFamily="34" charset="0"/>
              </a:endParaRPr>
            </a:p>
          </p:txBody>
        </p:sp>
      </p:grpSp>
      <p:sp>
        <p:nvSpPr>
          <p:cNvPr id="24" name="Freeform 56">
            <a:extLst>
              <a:ext uri="{FF2B5EF4-FFF2-40B4-BE49-F238E27FC236}">
                <a16:creationId xmlns:a16="http://schemas.microsoft.com/office/drawing/2014/main" xmlns="" id="{6BC82D3A-A734-43DB-9C02-20CE41F321C8}"/>
              </a:ext>
            </a:extLst>
          </p:cNvPr>
          <p:cNvSpPr>
            <a:spLocks noEditPoints="1"/>
          </p:cNvSpPr>
          <p:nvPr/>
        </p:nvSpPr>
        <p:spPr bwMode="auto">
          <a:xfrm>
            <a:off x="281610" y="961528"/>
            <a:ext cx="429850" cy="428614"/>
          </a:xfrm>
          <a:custGeom>
            <a:avLst/>
            <a:gdLst>
              <a:gd name="T0" fmla="*/ 22 w 170"/>
              <a:gd name="T1" fmla="*/ 14 h 170"/>
              <a:gd name="T2" fmla="*/ 18 w 170"/>
              <a:gd name="T3" fmla="*/ 17 h 170"/>
              <a:gd name="T4" fmla="*/ 0 w 170"/>
              <a:gd name="T5" fmla="*/ 12 h 170"/>
              <a:gd name="T6" fmla="*/ 15 w 170"/>
              <a:gd name="T7" fmla="*/ 28 h 170"/>
              <a:gd name="T8" fmla="*/ 7 w 170"/>
              <a:gd name="T9" fmla="*/ 37 h 170"/>
              <a:gd name="T10" fmla="*/ 16 w 170"/>
              <a:gd name="T11" fmla="*/ 39 h 170"/>
              <a:gd name="T12" fmla="*/ 30 w 170"/>
              <a:gd name="T13" fmla="*/ 45 h 170"/>
              <a:gd name="T14" fmla="*/ 39 w 170"/>
              <a:gd name="T15" fmla="*/ 42 h 170"/>
              <a:gd name="T16" fmla="*/ 35 w 170"/>
              <a:gd name="T17" fmla="*/ 68 h 170"/>
              <a:gd name="T18" fmla="*/ 55 w 170"/>
              <a:gd name="T19" fmla="*/ 119 h 170"/>
              <a:gd name="T20" fmla="*/ 107 w 170"/>
              <a:gd name="T21" fmla="*/ 140 h 170"/>
              <a:gd name="T22" fmla="*/ 170 w 170"/>
              <a:gd name="T23" fmla="*/ 79 h 170"/>
              <a:gd name="T24" fmla="*/ 164 w 170"/>
              <a:gd name="T25" fmla="*/ 41 h 170"/>
              <a:gd name="T26" fmla="*/ 134 w 170"/>
              <a:gd name="T27" fmla="*/ 11 h 170"/>
              <a:gd name="T28" fmla="*/ 97 w 170"/>
              <a:gd name="T29" fmla="*/ 3 h 170"/>
              <a:gd name="T30" fmla="*/ 55 w 170"/>
              <a:gd name="T31" fmla="*/ 27 h 170"/>
              <a:gd name="T32" fmla="*/ 73 w 170"/>
              <a:gd name="T33" fmla="*/ 29 h 170"/>
              <a:gd name="T34" fmla="*/ 100 w 170"/>
              <a:gd name="T35" fmla="*/ 20 h 170"/>
              <a:gd name="T36" fmla="*/ 123 w 170"/>
              <a:gd name="T37" fmla="*/ 24 h 170"/>
              <a:gd name="T38" fmla="*/ 138 w 170"/>
              <a:gd name="T39" fmla="*/ 34 h 170"/>
              <a:gd name="T40" fmla="*/ 153 w 170"/>
              <a:gd name="T41" fmla="*/ 77 h 170"/>
              <a:gd name="T42" fmla="*/ 105 w 170"/>
              <a:gd name="T43" fmla="*/ 122 h 170"/>
              <a:gd name="T44" fmla="*/ 67 w 170"/>
              <a:gd name="T45" fmla="*/ 107 h 170"/>
              <a:gd name="T46" fmla="*/ 53 w 170"/>
              <a:gd name="T47" fmla="*/ 69 h 170"/>
              <a:gd name="T48" fmla="*/ 57 w 170"/>
              <a:gd name="T49" fmla="*/ 51 h 170"/>
              <a:gd name="T50" fmla="*/ 70 w 170"/>
              <a:gd name="T51" fmla="*/ 75 h 170"/>
              <a:gd name="T52" fmla="*/ 98 w 170"/>
              <a:gd name="T53" fmla="*/ 106 h 170"/>
              <a:gd name="T54" fmla="*/ 127 w 170"/>
              <a:gd name="T55" fmla="*/ 95 h 170"/>
              <a:gd name="T56" fmla="*/ 129 w 170"/>
              <a:gd name="T57" fmla="*/ 50 h 170"/>
              <a:gd name="T58" fmla="*/ 110 w 170"/>
              <a:gd name="T59" fmla="*/ 38 h 170"/>
              <a:gd name="T60" fmla="*/ 91 w 170"/>
              <a:gd name="T61" fmla="*/ 53 h 170"/>
              <a:gd name="T62" fmla="*/ 105 w 170"/>
              <a:gd name="T63" fmla="*/ 54 h 170"/>
              <a:gd name="T64" fmla="*/ 103 w 170"/>
              <a:gd name="T65" fmla="*/ 88 h 170"/>
              <a:gd name="T66" fmla="*/ 86 w 170"/>
              <a:gd name="T67" fmla="*/ 67 h 170"/>
              <a:gd name="T68" fmla="*/ 104 w 170"/>
              <a:gd name="T69" fmla="*/ 74 h 170"/>
              <a:gd name="T70" fmla="*/ 91 w 170"/>
              <a:gd name="T71" fmla="*/ 58 h 170"/>
              <a:gd name="T72" fmla="*/ 56 w 170"/>
              <a:gd name="T73" fmla="*/ 36 h 170"/>
              <a:gd name="T74" fmla="*/ 20 w 170"/>
              <a:gd name="T75" fmla="*/ 0 h 170"/>
              <a:gd name="T76" fmla="*/ 137 w 170"/>
              <a:gd name="T77" fmla="*/ 141 h 170"/>
              <a:gd name="T78" fmla="*/ 159 w 170"/>
              <a:gd name="T79" fmla="*/ 170 h 170"/>
              <a:gd name="T80" fmla="*/ 149 w 170"/>
              <a:gd name="T81" fmla="*/ 132 h 170"/>
              <a:gd name="T82" fmla="*/ 137 w 170"/>
              <a:gd name="T83" fmla="*/ 141 h 170"/>
              <a:gd name="T84" fmla="*/ 39 w 170"/>
              <a:gd name="T85" fmla="*/ 165 h 170"/>
              <a:gd name="T86" fmla="*/ 59 w 170"/>
              <a:gd name="T87" fmla="*/ 157 h 170"/>
              <a:gd name="T88" fmla="*/ 69 w 170"/>
              <a:gd name="T89" fmla="*/ 139 h 170"/>
              <a:gd name="T90" fmla="*/ 56 w 170"/>
              <a:gd name="T91" fmla="*/ 132 h 170"/>
              <a:gd name="T92" fmla="*/ 103 w 170"/>
              <a:gd name="T93" fmla="*/ 170 h 170"/>
              <a:gd name="T94" fmla="*/ 111 w 170"/>
              <a:gd name="T95" fmla="*/ 163 h 170"/>
              <a:gd name="T96" fmla="*/ 109 w 170"/>
              <a:gd name="T97" fmla="*/ 148 h 170"/>
              <a:gd name="T98" fmla="*/ 96 w 170"/>
              <a:gd name="T99" fmla="*/ 162 h 1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70" h="170">
                <a:moveTo>
                  <a:pt x="20" y="3"/>
                </a:moveTo>
                <a:cubicBezTo>
                  <a:pt x="20" y="8"/>
                  <a:pt x="22" y="12"/>
                  <a:pt x="22" y="14"/>
                </a:cubicBezTo>
                <a:cubicBezTo>
                  <a:pt x="22" y="15"/>
                  <a:pt x="21" y="17"/>
                  <a:pt x="19" y="17"/>
                </a:cubicBezTo>
                <a:cubicBezTo>
                  <a:pt x="18" y="17"/>
                  <a:pt x="18" y="17"/>
                  <a:pt x="18" y="17"/>
                </a:cubicBezTo>
                <a:cubicBezTo>
                  <a:pt x="15" y="17"/>
                  <a:pt x="6" y="8"/>
                  <a:pt x="2" y="8"/>
                </a:cubicBezTo>
                <a:cubicBezTo>
                  <a:pt x="1" y="8"/>
                  <a:pt x="0" y="11"/>
                  <a:pt x="0" y="12"/>
                </a:cubicBezTo>
                <a:cubicBezTo>
                  <a:pt x="3" y="19"/>
                  <a:pt x="16" y="21"/>
                  <a:pt x="16" y="25"/>
                </a:cubicBezTo>
                <a:cubicBezTo>
                  <a:pt x="16" y="26"/>
                  <a:pt x="15" y="27"/>
                  <a:pt x="15" y="28"/>
                </a:cubicBezTo>
                <a:cubicBezTo>
                  <a:pt x="10" y="28"/>
                  <a:pt x="2" y="32"/>
                  <a:pt x="1" y="34"/>
                </a:cubicBezTo>
                <a:cubicBezTo>
                  <a:pt x="7" y="37"/>
                  <a:pt x="7" y="37"/>
                  <a:pt x="7" y="37"/>
                </a:cubicBezTo>
                <a:cubicBezTo>
                  <a:pt x="13" y="39"/>
                  <a:pt x="13" y="39"/>
                  <a:pt x="13" y="39"/>
                </a:cubicBezTo>
                <a:cubicBezTo>
                  <a:pt x="16" y="39"/>
                  <a:pt x="16" y="39"/>
                  <a:pt x="16" y="39"/>
                </a:cubicBezTo>
                <a:cubicBezTo>
                  <a:pt x="19" y="41"/>
                  <a:pt x="23" y="45"/>
                  <a:pt x="27" y="45"/>
                </a:cubicBezTo>
                <a:cubicBezTo>
                  <a:pt x="30" y="45"/>
                  <a:pt x="30" y="45"/>
                  <a:pt x="30" y="45"/>
                </a:cubicBezTo>
                <a:cubicBezTo>
                  <a:pt x="34" y="45"/>
                  <a:pt x="34" y="42"/>
                  <a:pt x="38" y="42"/>
                </a:cubicBezTo>
                <a:cubicBezTo>
                  <a:pt x="39" y="42"/>
                  <a:pt x="39" y="42"/>
                  <a:pt x="39" y="42"/>
                </a:cubicBezTo>
                <a:cubicBezTo>
                  <a:pt x="41" y="42"/>
                  <a:pt x="41" y="42"/>
                  <a:pt x="42" y="43"/>
                </a:cubicBezTo>
                <a:cubicBezTo>
                  <a:pt x="39" y="49"/>
                  <a:pt x="35" y="60"/>
                  <a:pt x="35" y="68"/>
                </a:cubicBezTo>
                <a:cubicBezTo>
                  <a:pt x="35" y="74"/>
                  <a:pt x="35" y="74"/>
                  <a:pt x="35" y="74"/>
                </a:cubicBezTo>
                <a:cubicBezTo>
                  <a:pt x="35" y="91"/>
                  <a:pt x="46" y="110"/>
                  <a:pt x="55" y="119"/>
                </a:cubicBezTo>
                <a:cubicBezTo>
                  <a:pt x="63" y="127"/>
                  <a:pt x="83" y="140"/>
                  <a:pt x="99" y="140"/>
                </a:cubicBezTo>
                <a:cubicBezTo>
                  <a:pt x="107" y="140"/>
                  <a:pt x="107" y="140"/>
                  <a:pt x="107" y="140"/>
                </a:cubicBezTo>
                <a:cubicBezTo>
                  <a:pt x="122" y="140"/>
                  <a:pt x="142" y="129"/>
                  <a:pt x="149" y="120"/>
                </a:cubicBezTo>
                <a:cubicBezTo>
                  <a:pt x="158" y="112"/>
                  <a:pt x="170" y="95"/>
                  <a:pt x="170" y="79"/>
                </a:cubicBezTo>
                <a:cubicBezTo>
                  <a:pt x="170" y="65"/>
                  <a:pt x="170" y="65"/>
                  <a:pt x="170" y="65"/>
                </a:cubicBezTo>
                <a:cubicBezTo>
                  <a:pt x="170" y="58"/>
                  <a:pt x="166" y="45"/>
                  <a:pt x="164" y="41"/>
                </a:cubicBezTo>
                <a:cubicBezTo>
                  <a:pt x="159" y="33"/>
                  <a:pt x="158" y="30"/>
                  <a:pt x="151" y="24"/>
                </a:cubicBezTo>
                <a:cubicBezTo>
                  <a:pt x="147" y="20"/>
                  <a:pt x="139" y="12"/>
                  <a:pt x="134" y="11"/>
                </a:cubicBezTo>
                <a:cubicBezTo>
                  <a:pt x="132" y="9"/>
                  <a:pt x="114" y="3"/>
                  <a:pt x="111" y="3"/>
                </a:cubicBezTo>
                <a:cubicBezTo>
                  <a:pt x="97" y="3"/>
                  <a:pt x="97" y="3"/>
                  <a:pt x="97" y="3"/>
                </a:cubicBezTo>
                <a:cubicBezTo>
                  <a:pt x="94" y="3"/>
                  <a:pt x="75" y="9"/>
                  <a:pt x="72" y="11"/>
                </a:cubicBezTo>
                <a:cubicBezTo>
                  <a:pt x="67" y="14"/>
                  <a:pt x="55" y="20"/>
                  <a:pt x="55" y="27"/>
                </a:cubicBezTo>
                <a:cubicBezTo>
                  <a:pt x="60" y="27"/>
                  <a:pt x="61" y="35"/>
                  <a:pt x="67" y="35"/>
                </a:cubicBezTo>
                <a:cubicBezTo>
                  <a:pt x="70" y="35"/>
                  <a:pt x="70" y="31"/>
                  <a:pt x="73" y="29"/>
                </a:cubicBezTo>
                <a:cubicBezTo>
                  <a:pt x="76" y="28"/>
                  <a:pt x="78" y="27"/>
                  <a:pt x="81" y="25"/>
                </a:cubicBezTo>
                <a:cubicBezTo>
                  <a:pt x="83" y="24"/>
                  <a:pt x="97" y="20"/>
                  <a:pt x="100" y="20"/>
                </a:cubicBezTo>
                <a:cubicBezTo>
                  <a:pt x="105" y="20"/>
                  <a:pt x="105" y="20"/>
                  <a:pt x="105" y="20"/>
                </a:cubicBezTo>
                <a:cubicBezTo>
                  <a:pt x="109" y="20"/>
                  <a:pt x="120" y="23"/>
                  <a:pt x="123" y="24"/>
                </a:cubicBezTo>
                <a:cubicBezTo>
                  <a:pt x="126" y="26"/>
                  <a:pt x="129" y="27"/>
                  <a:pt x="132" y="29"/>
                </a:cubicBezTo>
                <a:cubicBezTo>
                  <a:pt x="133" y="30"/>
                  <a:pt x="136" y="33"/>
                  <a:pt x="138" y="34"/>
                </a:cubicBezTo>
                <a:cubicBezTo>
                  <a:pt x="144" y="39"/>
                  <a:pt x="153" y="54"/>
                  <a:pt x="153" y="66"/>
                </a:cubicBezTo>
                <a:cubicBezTo>
                  <a:pt x="153" y="77"/>
                  <a:pt x="153" y="77"/>
                  <a:pt x="153" y="77"/>
                </a:cubicBezTo>
                <a:cubicBezTo>
                  <a:pt x="153" y="88"/>
                  <a:pt x="144" y="102"/>
                  <a:pt x="138" y="108"/>
                </a:cubicBezTo>
                <a:cubicBezTo>
                  <a:pt x="132" y="114"/>
                  <a:pt x="118" y="122"/>
                  <a:pt x="105" y="122"/>
                </a:cubicBezTo>
                <a:cubicBezTo>
                  <a:pt x="100" y="122"/>
                  <a:pt x="100" y="122"/>
                  <a:pt x="100" y="122"/>
                </a:cubicBezTo>
                <a:cubicBezTo>
                  <a:pt x="88" y="122"/>
                  <a:pt x="73" y="114"/>
                  <a:pt x="67" y="107"/>
                </a:cubicBezTo>
                <a:cubicBezTo>
                  <a:pt x="60" y="100"/>
                  <a:pt x="53" y="87"/>
                  <a:pt x="53" y="73"/>
                </a:cubicBezTo>
                <a:cubicBezTo>
                  <a:pt x="53" y="69"/>
                  <a:pt x="53" y="69"/>
                  <a:pt x="53" y="69"/>
                </a:cubicBezTo>
                <a:cubicBezTo>
                  <a:pt x="53" y="65"/>
                  <a:pt x="53" y="63"/>
                  <a:pt x="54" y="59"/>
                </a:cubicBezTo>
                <a:cubicBezTo>
                  <a:pt x="55" y="54"/>
                  <a:pt x="56" y="55"/>
                  <a:pt x="57" y="51"/>
                </a:cubicBezTo>
                <a:cubicBezTo>
                  <a:pt x="61" y="52"/>
                  <a:pt x="69" y="56"/>
                  <a:pt x="71" y="59"/>
                </a:cubicBezTo>
                <a:cubicBezTo>
                  <a:pt x="70" y="63"/>
                  <a:pt x="69" y="72"/>
                  <a:pt x="70" y="75"/>
                </a:cubicBezTo>
                <a:cubicBezTo>
                  <a:pt x="72" y="86"/>
                  <a:pt x="70" y="82"/>
                  <a:pt x="75" y="90"/>
                </a:cubicBezTo>
                <a:cubicBezTo>
                  <a:pt x="79" y="96"/>
                  <a:pt x="90" y="106"/>
                  <a:pt x="98" y="106"/>
                </a:cubicBezTo>
                <a:cubicBezTo>
                  <a:pt x="107" y="106"/>
                  <a:pt x="107" y="106"/>
                  <a:pt x="107" y="106"/>
                </a:cubicBezTo>
                <a:cubicBezTo>
                  <a:pt x="114" y="106"/>
                  <a:pt x="124" y="99"/>
                  <a:pt x="127" y="95"/>
                </a:cubicBezTo>
                <a:cubicBezTo>
                  <a:pt x="132" y="90"/>
                  <a:pt x="137" y="81"/>
                  <a:pt x="137" y="72"/>
                </a:cubicBezTo>
                <a:cubicBezTo>
                  <a:pt x="137" y="62"/>
                  <a:pt x="134" y="56"/>
                  <a:pt x="129" y="50"/>
                </a:cubicBezTo>
                <a:cubicBezTo>
                  <a:pt x="127" y="46"/>
                  <a:pt x="115" y="38"/>
                  <a:pt x="111" y="38"/>
                </a:cubicBezTo>
                <a:cubicBezTo>
                  <a:pt x="110" y="38"/>
                  <a:pt x="110" y="38"/>
                  <a:pt x="110" y="38"/>
                </a:cubicBezTo>
                <a:cubicBezTo>
                  <a:pt x="101" y="38"/>
                  <a:pt x="84" y="38"/>
                  <a:pt x="82" y="47"/>
                </a:cubicBezTo>
                <a:cubicBezTo>
                  <a:pt x="85" y="47"/>
                  <a:pt x="88" y="51"/>
                  <a:pt x="91" y="53"/>
                </a:cubicBezTo>
                <a:cubicBezTo>
                  <a:pt x="97" y="57"/>
                  <a:pt x="95" y="54"/>
                  <a:pt x="103" y="54"/>
                </a:cubicBezTo>
                <a:cubicBezTo>
                  <a:pt x="105" y="54"/>
                  <a:pt x="105" y="54"/>
                  <a:pt x="105" y="54"/>
                </a:cubicBezTo>
                <a:cubicBezTo>
                  <a:pt x="113" y="54"/>
                  <a:pt x="121" y="64"/>
                  <a:pt x="120" y="72"/>
                </a:cubicBezTo>
                <a:cubicBezTo>
                  <a:pt x="118" y="81"/>
                  <a:pt x="113" y="88"/>
                  <a:pt x="103" y="88"/>
                </a:cubicBezTo>
                <a:cubicBezTo>
                  <a:pt x="94" y="88"/>
                  <a:pt x="86" y="81"/>
                  <a:pt x="86" y="70"/>
                </a:cubicBezTo>
                <a:cubicBezTo>
                  <a:pt x="86" y="67"/>
                  <a:pt x="86" y="67"/>
                  <a:pt x="86" y="67"/>
                </a:cubicBezTo>
                <a:cubicBezTo>
                  <a:pt x="92" y="67"/>
                  <a:pt x="98" y="74"/>
                  <a:pt x="104" y="74"/>
                </a:cubicBezTo>
                <a:cubicBezTo>
                  <a:pt x="104" y="74"/>
                  <a:pt x="104" y="74"/>
                  <a:pt x="104" y="74"/>
                </a:cubicBezTo>
                <a:cubicBezTo>
                  <a:pt x="106" y="74"/>
                  <a:pt x="107" y="73"/>
                  <a:pt x="107" y="72"/>
                </a:cubicBezTo>
                <a:cubicBezTo>
                  <a:pt x="107" y="66"/>
                  <a:pt x="95" y="61"/>
                  <a:pt x="91" y="58"/>
                </a:cubicBezTo>
                <a:cubicBezTo>
                  <a:pt x="85" y="55"/>
                  <a:pt x="79" y="51"/>
                  <a:pt x="74" y="47"/>
                </a:cubicBezTo>
                <a:cubicBezTo>
                  <a:pt x="70" y="45"/>
                  <a:pt x="59" y="38"/>
                  <a:pt x="56" y="36"/>
                </a:cubicBezTo>
                <a:cubicBezTo>
                  <a:pt x="48" y="29"/>
                  <a:pt x="44" y="33"/>
                  <a:pt x="44" y="19"/>
                </a:cubicBezTo>
                <a:cubicBezTo>
                  <a:pt x="42" y="16"/>
                  <a:pt x="23" y="0"/>
                  <a:pt x="20" y="0"/>
                </a:cubicBezTo>
                <a:cubicBezTo>
                  <a:pt x="20" y="3"/>
                  <a:pt x="20" y="3"/>
                  <a:pt x="20" y="3"/>
                </a:cubicBezTo>
                <a:close/>
                <a:moveTo>
                  <a:pt x="137" y="141"/>
                </a:moveTo>
                <a:cubicBezTo>
                  <a:pt x="137" y="142"/>
                  <a:pt x="153" y="164"/>
                  <a:pt x="154" y="169"/>
                </a:cubicBezTo>
                <a:cubicBezTo>
                  <a:pt x="157" y="169"/>
                  <a:pt x="157" y="170"/>
                  <a:pt x="159" y="170"/>
                </a:cubicBezTo>
                <a:cubicBezTo>
                  <a:pt x="164" y="170"/>
                  <a:pt x="167" y="167"/>
                  <a:pt x="167" y="163"/>
                </a:cubicBezTo>
                <a:cubicBezTo>
                  <a:pt x="167" y="160"/>
                  <a:pt x="150" y="132"/>
                  <a:pt x="149" y="132"/>
                </a:cubicBezTo>
                <a:cubicBezTo>
                  <a:pt x="148" y="132"/>
                  <a:pt x="148" y="132"/>
                  <a:pt x="148" y="132"/>
                </a:cubicBezTo>
                <a:cubicBezTo>
                  <a:pt x="147" y="132"/>
                  <a:pt x="137" y="139"/>
                  <a:pt x="137" y="141"/>
                </a:cubicBezTo>
                <a:close/>
                <a:moveTo>
                  <a:pt x="39" y="162"/>
                </a:moveTo>
                <a:cubicBezTo>
                  <a:pt x="39" y="165"/>
                  <a:pt x="39" y="165"/>
                  <a:pt x="39" y="165"/>
                </a:cubicBezTo>
                <a:cubicBezTo>
                  <a:pt x="39" y="167"/>
                  <a:pt x="44" y="170"/>
                  <a:pt x="47" y="170"/>
                </a:cubicBezTo>
                <a:cubicBezTo>
                  <a:pt x="52" y="170"/>
                  <a:pt x="56" y="162"/>
                  <a:pt x="59" y="157"/>
                </a:cubicBezTo>
                <a:cubicBezTo>
                  <a:pt x="61" y="155"/>
                  <a:pt x="69" y="142"/>
                  <a:pt x="69" y="141"/>
                </a:cubicBezTo>
                <a:cubicBezTo>
                  <a:pt x="69" y="139"/>
                  <a:pt x="69" y="139"/>
                  <a:pt x="69" y="139"/>
                </a:cubicBezTo>
                <a:cubicBezTo>
                  <a:pt x="57" y="132"/>
                  <a:pt x="57" y="132"/>
                  <a:pt x="57" y="132"/>
                </a:cubicBezTo>
                <a:cubicBezTo>
                  <a:pt x="56" y="132"/>
                  <a:pt x="56" y="132"/>
                  <a:pt x="56" y="132"/>
                </a:cubicBezTo>
                <a:cubicBezTo>
                  <a:pt x="55" y="137"/>
                  <a:pt x="39" y="159"/>
                  <a:pt x="39" y="162"/>
                </a:cubicBezTo>
                <a:close/>
                <a:moveTo>
                  <a:pt x="103" y="170"/>
                </a:moveTo>
                <a:cubicBezTo>
                  <a:pt x="104" y="170"/>
                  <a:pt x="104" y="170"/>
                  <a:pt x="104" y="170"/>
                </a:cubicBezTo>
                <a:cubicBezTo>
                  <a:pt x="107" y="170"/>
                  <a:pt x="111" y="166"/>
                  <a:pt x="111" y="163"/>
                </a:cubicBezTo>
                <a:cubicBezTo>
                  <a:pt x="111" y="157"/>
                  <a:pt x="110" y="153"/>
                  <a:pt x="111" y="149"/>
                </a:cubicBezTo>
                <a:cubicBezTo>
                  <a:pt x="110" y="148"/>
                  <a:pt x="110" y="148"/>
                  <a:pt x="109" y="148"/>
                </a:cubicBezTo>
                <a:cubicBezTo>
                  <a:pt x="97" y="148"/>
                  <a:pt x="97" y="148"/>
                  <a:pt x="97" y="148"/>
                </a:cubicBezTo>
                <a:cubicBezTo>
                  <a:pt x="94" y="148"/>
                  <a:pt x="96" y="157"/>
                  <a:pt x="96" y="162"/>
                </a:cubicBezTo>
                <a:cubicBezTo>
                  <a:pt x="96" y="167"/>
                  <a:pt x="98" y="170"/>
                  <a:pt x="103" y="170"/>
                </a:cubicBezTo>
                <a:close/>
              </a:path>
            </a:pathLst>
          </a:custGeom>
          <a:solidFill>
            <a:srgbClr val="27A1AE"/>
          </a:solidFill>
          <a:ln>
            <a:noFill/>
          </a:ln>
          <a:extLst/>
        </p:spPr>
        <p:txBody>
          <a:bodyPr vert="horz" wrap="square" lIns="91440" tIns="45720" rIns="91440" bIns="45720" numCol="1" anchor="t" anchorCtr="0" compatLnSpc="1">
            <a:prstTxWarp prst="textNoShape">
              <a:avLst/>
            </a:prstTxWarp>
          </a:bodyPr>
          <a:lstStyle/>
          <a:p>
            <a:endParaRPr lang="ru-RU" dirty="0">
              <a:solidFill>
                <a:srgbClr val="444444"/>
              </a:solidFill>
            </a:endParaRPr>
          </a:p>
        </p:txBody>
      </p:sp>
      <p:sp>
        <p:nvSpPr>
          <p:cNvPr id="19" name="Прямоугольник: скругленные углы 3">
            <a:extLst>
              <a:ext uri="{FF2B5EF4-FFF2-40B4-BE49-F238E27FC236}">
                <a16:creationId xmlns="" xmlns:a16="http://schemas.microsoft.com/office/drawing/2014/main" id="{C3060BED-D266-4996-B2FC-CC621AD399D5}"/>
              </a:ext>
            </a:extLst>
          </p:cNvPr>
          <p:cNvSpPr/>
          <p:nvPr/>
        </p:nvSpPr>
        <p:spPr>
          <a:xfrm>
            <a:off x="1007076" y="4722495"/>
            <a:ext cx="10793138" cy="668637"/>
          </a:xfrm>
          <a:prstGeom prst="roundRect">
            <a:avLst>
              <a:gd name="adj" fmla="val 15658"/>
            </a:avLst>
          </a:prstGeom>
          <a:solidFill>
            <a:schemeClr val="bg1"/>
          </a:solidFill>
          <a:ln w="190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b="1" dirty="0" smtClean="0">
                <a:solidFill>
                  <a:srgbClr val="27A1AE"/>
                </a:solidFill>
                <a:latin typeface="Segoe UI" panose="020B0502040204020203" pitchFamily="34" charset="0"/>
                <a:cs typeface="Segoe UI" panose="020B0502040204020203" pitchFamily="34" charset="0"/>
              </a:rPr>
              <a:t>Постановление Арбитражного суда </a:t>
            </a:r>
            <a:r>
              <a:rPr lang="ru-RU" b="1" dirty="0">
                <a:solidFill>
                  <a:srgbClr val="27A1AE"/>
                </a:solidFill>
                <a:latin typeface="Segoe UI" panose="020B0502040204020203" pitchFamily="34" charset="0"/>
                <a:cs typeface="Segoe UI" panose="020B0502040204020203" pitchFamily="34" charset="0"/>
              </a:rPr>
              <a:t>Поволжского округа от 27 сентября 2017 г. № Ф06-24376/2017 по делу № </a:t>
            </a:r>
            <a:r>
              <a:rPr lang="ru-RU" b="1" dirty="0" smtClean="0">
                <a:solidFill>
                  <a:srgbClr val="27A1AE"/>
                </a:solidFill>
                <a:latin typeface="Segoe UI" panose="020B0502040204020203" pitchFamily="34" charset="0"/>
                <a:cs typeface="Segoe UI" panose="020B0502040204020203" pitchFamily="34" charset="0"/>
              </a:rPr>
              <a:t>А55-1445/2017</a:t>
            </a:r>
            <a:endParaRPr lang="ru-RU" b="1" dirty="0">
              <a:solidFill>
                <a:srgbClr val="27A1AE"/>
              </a:solidFill>
              <a:latin typeface="Segoe UI" panose="020B0502040204020203" pitchFamily="34" charset="0"/>
              <a:cs typeface="Segoe UI" panose="020B0502040204020203" pitchFamily="34" charset="0"/>
            </a:endParaRPr>
          </a:p>
        </p:txBody>
      </p:sp>
    </p:spTree>
    <p:extLst>
      <p:ext uri="{BB962C8B-B14F-4D97-AF65-F5344CB8AC3E}">
        <p14:creationId xmlns:p14="http://schemas.microsoft.com/office/powerpoint/2010/main" val="313387373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 name="Таблица 10"/>
          <p:cNvGraphicFramePr>
            <a:graphicFrameLocks noGrp="1"/>
          </p:cNvGraphicFramePr>
          <p:nvPr>
            <p:extLst>
              <p:ext uri="{D42A27DB-BD31-4B8C-83A1-F6EECF244321}">
                <p14:modId xmlns:p14="http://schemas.microsoft.com/office/powerpoint/2010/main" val="199722800"/>
              </p:ext>
            </p:extLst>
          </p:nvPr>
        </p:nvGraphicFramePr>
        <p:xfrm>
          <a:off x="334538" y="868596"/>
          <a:ext cx="11106614" cy="5487600"/>
        </p:xfrm>
        <a:graphic>
          <a:graphicData uri="http://schemas.openxmlformats.org/drawingml/2006/table">
            <a:tbl>
              <a:tblPr/>
              <a:tblGrid>
                <a:gridCol w="7649436"/>
                <a:gridCol w="3457178"/>
              </a:tblGrid>
              <a:tr h="679354">
                <a:tc>
                  <a:txBody>
                    <a:bodyPr/>
                    <a:lstStyle>
                      <a:lvl1pPr marL="0" algn="l" defTabSz="914400" rtl="0" eaLnBrk="1" latinLnBrk="0" hangingPunct="1">
                        <a:defRPr sz="1800" kern="1200">
                          <a:solidFill>
                            <a:schemeClr val="tx1"/>
                          </a:solidFill>
                          <a:latin typeface="Trebuchet MS"/>
                          <a:cs typeface="Arial Unicode MS"/>
                        </a:defRPr>
                      </a:lvl1pPr>
                      <a:lvl2pPr marL="457200" algn="l" defTabSz="914400" rtl="0" eaLnBrk="1" latinLnBrk="0" hangingPunct="1">
                        <a:defRPr sz="1800" kern="1200">
                          <a:solidFill>
                            <a:schemeClr val="tx1"/>
                          </a:solidFill>
                          <a:latin typeface="Trebuchet MS"/>
                          <a:cs typeface="Arial Unicode MS"/>
                        </a:defRPr>
                      </a:lvl2pPr>
                      <a:lvl3pPr marL="914400" algn="l" defTabSz="914400" rtl="0" eaLnBrk="1" latinLnBrk="0" hangingPunct="1">
                        <a:defRPr sz="1800" kern="1200">
                          <a:solidFill>
                            <a:schemeClr val="tx1"/>
                          </a:solidFill>
                          <a:latin typeface="Trebuchet MS"/>
                          <a:cs typeface="Arial Unicode MS"/>
                        </a:defRPr>
                      </a:lvl3pPr>
                      <a:lvl4pPr marL="1371600" algn="l" defTabSz="914400" rtl="0" eaLnBrk="1" latinLnBrk="0" hangingPunct="1">
                        <a:defRPr sz="1800" kern="1200">
                          <a:solidFill>
                            <a:schemeClr val="tx1"/>
                          </a:solidFill>
                          <a:latin typeface="Trebuchet MS"/>
                          <a:cs typeface="Arial Unicode MS"/>
                        </a:defRPr>
                      </a:lvl4pPr>
                      <a:lvl5pPr marL="1828800" algn="l" defTabSz="914400" rtl="0" eaLnBrk="1" latinLnBrk="0" hangingPunct="1">
                        <a:defRPr sz="1800" kern="1200">
                          <a:solidFill>
                            <a:schemeClr val="tx1"/>
                          </a:solidFill>
                          <a:latin typeface="Trebuchet MS"/>
                          <a:cs typeface="Arial Unicode MS"/>
                        </a:defRPr>
                      </a:lvl5pPr>
                      <a:lvl6pPr marL="2286000" algn="l" defTabSz="914400" rtl="0" eaLnBrk="1" latinLnBrk="0" hangingPunct="1">
                        <a:defRPr sz="1800" kern="1200">
                          <a:solidFill>
                            <a:schemeClr val="tx1"/>
                          </a:solidFill>
                          <a:latin typeface="Trebuchet MS"/>
                          <a:cs typeface="Arial Unicode MS"/>
                        </a:defRPr>
                      </a:lvl6pPr>
                      <a:lvl7pPr marL="2743200" algn="l" defTabSz="914400" rtl="0" eaLnBrk="1" latinLnBrk="0" hangingPunct="1">
                        <a:defRPr sz="1800" kern="1200">
                          <a:solidFill>
                            <a:schemeClr val="tx1"/>
                          </a:solidFill>
                          <a:latin typeface="Trebuchet MS"/>
                          <a:cs typeface="Arial Unicode MS"/>
                        </a:defRPr>
                      </a:lvl7pPr>
                      <a:lvl8pPr marL="3200400" algn="l" defTabSz="914400" rtl="0" eaLnBrk="1" latinLnBrk="0" hangingPunct="1">
                        <a:defRPr sz="1800" kern="1200">
                          <a:solidFill>
                            <a:schemeClr val="tx1"/>
                          </a:solidFill>
                          <a:latin typeface="Trebuchet MS"/>
                          <a:cs typeface="Arial Unicode MS"/>
                        </a:defRPr>
                      </a:lvl8pPr>
                      <a:lvl9pPr marL="3657600" algn="l" defTabSz="914400" rtl="0" eaLnBrk="1" latinLnBrk="0" hangingPunct="1">
                        <a:defRPr sz="1800" kern="1200">
                          <a:solidFill>
                            <a:schemeClr val="tx1"/>
                          </a:solidFill>
                          <a:latin typeface="Trebuchet MS"/>
                          <a:cs typeface="Arial Unicode MS"/>
                        </a:defRPr>
                      </a:lvl9pPr>
                    </a:lstStyle>
                    <a:p>
                      <a:pPr algn="ctr">
                        <a:lnSpc>
                          <a:spcPct val="100000"/>
                        </a:lnSpc>
                        <a:spcAft>
                          <a:spcPts val="0"/>
                        </a:spcAft>
                      </a:pPr>
                      <a:r>
                        <a:rPr lang="ru-RU" sz="1600" b="1" dirty="0" smtClean="0">
                          <a:solidFill>
                            <a:schemeClr val="bg1"/>
                          </a:solidFill>
                          <a:effectLst/>
                          <a:latin typeface="Segoe UI" panose="020B0502040204020203" pitchFamily="34" charset="0"/>
                          <a:ea typeface="Segoe UI" panose="020B0502040204020203" pitchFamily="34" charset="0"/>
                          <a:cs typeface="Segoe UI" panose="020B0502040204020203" pitchFamily="34" charset="0"/>
                        </a:rPr>
                        <a:t>Наличие непреодолимых обстоятельств не является</a:t>
                      </a:r>
                      <a:r>
                        <a:rPr lang="ru-RU" sz="1600" b="1" baseline="0" dirty="0" smtClean="0">
                          <a:solidFill>
                            <a:schemeClr val="bg1"/>
                          </a:solidFill>
                          <a:effectLst/>
                          <a:latin typeface="Segoe UI" panose="020B0502040204020203" pitchFamily="34" charset="0"/>
                          <a:ea typeface="Segoe UI" panose="020B0502040204020203" pitchFamily="34" charset="0"/>
                          <a:cs typeface="Segoe UI" panose="020B0502040204020203" pitchFamily="34" charset="0"/>
                        </a:rPr>
                        <a:t> основанием для изменения срока выполнения работ</a:t>
                      </a:r>
                      <a:endParaRPr lang="ru-RU" sz="1600" b="1" dirty="0" smtClean="0">
                        <a:solidFill>
                          <a:schemeClr val="bg1"/>
                        </a:solidFill>
                        <a:effectLst/>
                        <a:latin typeface="Segoe UI" panose="020B0502040204020203" pitchFamily="34" charset="0"/>
                        <a:ea typeface="Segoe UI" panose="020B0502040204020203" pitchFamily="34" charset="0"/>
                        <a:cs typeface="Segoe UI" panose="020B0502040204020203" pitchFamily="34" charset="0"/>
                      </a:endParaRPr>
                    </a:p>
                  </a:txBody>
                  <a:tcPr marL="68586" marR="68586" marT="0" marB="0" anchor="ctr">
                    <a:lnL w="12700"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E4465A"/>
                    </a:solidFill>
                  </a:tcPr>
                </a:tc>
                <a:tc>
                  <a:txBody>
                    <a:bodyPr/>
                    <a:lstStyle>
                      <a:lvl1pPr marL="0" algn="l" defTabSz="914400" rtl="0" eaLnBrk="1" latinLnBrk="0" hangingPunct="1">
                        <a:defRPr sz="1800" kern="1200">
                          <a:solidFill>
                            <a:schemeClr val="tx1"/>
                          </a:solidFill>
                          <a:latin typeface="Trebuchet MS"/>
                          <a:cs typeface="Arial Unicode MS"/>
                        </a:defRPr>
                      </a:lvl1pPr>
                      <a:lvl2pPr marL="457200" algn="l" defTabSz="914400" rtl="0" eaLnBrk="1" latinLnBrk="0" hangingPunct="1">
                        <a:defRPr sz="1800" kern="1200">
                          <a:solidFill>
                            <a:schemeClr val="tx1"/>
                          </a:solidFill>
                          <a:latin typeface="Trebuchet MS"/>
                          <a:cs typeface="Arial Unicode MS"/>
                        </a:defRPr>
                      </a:lvl2pPr>
                      <a:lvl3pPr marL="914400" algn="l" defTabSz="914400" rtl="0" eaLnBrk="1" latinLnBrk="0" hangingPunct="1">
                        <a:defRPr sz="1800" kern="1200">
                          <a:solidFill>
                            <a:schemeClr val="tx1"/>
                          </a:solidFill>
                          <a:latin typeface="Trebuchet MS"/>
                          <a:cs typeface="Arial Unicode MS"/>
                        </a:defRPr>
                      </a:lvl3pPr>
                      <a:lvl4pPr marL="1371600" algn="l" defTabSz="914400" rtl="0" eaLnBrk="1" latinLnBrk="0" hangingPunct="1">
                        <a:defRPr sz="1800" kern="1200">
                          <a:solidFill>
                            <a:schemeClr val="tx1"/>
                          </a:solidFill>
                          <a:latin typeface="Trebuchet MS"/>
                          <a:cs typeface="Arial Unicode MS"/>
                        </a:defRPr>
                      </a:lvl4pPr>
                      <a:lvl5pPr marL="1828800" algn="l" defTabSz="914400" rtl="0" eaLnBrk="1" latinLnBrk="0" hangingPunct="1">
                        <a:defRPr sz="1800" kern="1200">
                          <a:solidFill>
                            <a:schemeClr val="tx1"/>
                          </a:solidFill>
                          <a:latin typeface="Trebuchet MS"/>
                          <a:cs typeface="Arial Unicode MS"/>
                        </a:defRPr>
                      </a:lvl5pPr>
                      <a:lvl6pPr marL="2286000" algn="l" defTabSz="914400" rtl="0" eaLnBrk="1" latinLnBrk="0" hangingPunct="1">
                        <a:defRPr sz="1800" kern="1200">
                          <a:solidFill>
                            <a:schemeClr val="tx1"/>
                          </a:solidFill>
                          <a:latin typeface="Trebuchet MS"/>
                          <a:cs typeface="Arial Unicode MS"/>
                        </a:defRPr>
                      </a:lvl6pPr>
                      <a:lvl7pPr marL="2743200" algn="l" defTabSz="914400" rtl="0" eaLnBrk="1" latinLnBrk="0" hangingPunct="1">
                        <a:defRPr sz="1800" kern="1200">
                          <a:solidFill>
                            <a:schemeClr val="tx1"/>
                          </a:solidFill>
                          <a:latin typeface="Trebuchet MS"/>
                          <a:cs typeface="Arial Unicode MS"/>
                        </a:defRPr>
                      </a:lvl7pPr>
                      <a:lvl8pPr marL="3200400" algn="l" defTabSz="914400" rtl="0" eaLnBrk="1" latinLnBrk="0" hangingPunct="1">
                        <a:defRPr sz="1800" kern="1200">
                          <a:solidFill>
                            <a:schemeClr val="tx1"/>
                          </a:solidFill>
                          <a:latin typeface="Trebuchet MS"/>
                          <a:cs typeface="Arial Unicode MS"/>
                        </a:defRPr>
                      </a:lvl8pPr>
                      <a:lvl9pPr marL="3657600" algn="l" defTabSz="914400" rtl="0" eaLnBrk="1" latinLnBrk="0" hangingPunct="1">
                        <a:defRPr sz="1800" kern="1200">
                          <a:solidFill>
                            <a:schemeClr val="tx1"/>
                          </a:solidFill>
                          <a:latin typeface="Trebuchet MS"/>
                          <a:cs typeface="Arial Unicode MS"/>
                        </a:defRPr>
                      </a:lvl9pPr>
                    </a:lstStyle>
                    <a:p>
                      <a:pPr algn="ctr">
                        <a:lnSpc>
                          <a:spcPct val="100000"/>
                        </a:lnSpc>
                        <a:spcAft>
                          <a:spcPts val="0"/>
                        </a:spcAft>
                      </a:pPr>
                      <a:r>
                        <a:rPr lang="ru-RU" sz="1600" b="1" dirty="0" smtClean="0">
                          <a:solidFill>
                            <a:schemeClr val="bg1"/>
                          </a:solidFill>
                          <a:effectLst/>
                          <a:latin typeface="Segoe UI" panose="020B0502040204020203" pitchFamily="34" charset="0"/>
                          <a:ea typeface="Segoe UI" panose="020B0502040204020203" pitchFamily="34" charset="0"/>
                          <a:cs typeface="Segoe UI" panose="020B0502040204020203" pitchFamily="34" charset="0"/>
                        </a:rPr>
                        <a:t>Решение суда</a:t>
                      </a:r>
                      <a:endParaRPr lang="ru-RU" sz="1600" b="1" dirty="0">
                        <a:solidFill>
                          <a:schemeClr val="bg1"/>
                        </a:solidFill>
                        <a:effectLst/>
                        <a:latin typeface="Segoe UI" panose="020B0502040204020203" pitchFamily="34" charset="0"/>
                        <a:ea typeface="Segoe UI" panose="020B0502040204020203" pitchFamily="34" charset="0"/>
                        <a:cs typeface="Segoe UI" panose="020B0502040204020203" pitchFamily="34" charset="0"/>
                      </a:endParaRPr>
                    </a:p>
                  </a:txBody>
                  <a:tcPr marL="68586" marR="68586" marT="0" marB="0" anchor="ctr">
                    <a:lnL w="381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E4465A"/>
                    </a:solidFill>
                  </a:tcPr>
                </a:tc>
              </a:tr>
              <a:tr h="4808246">
                <a:tc>
                  <a:txBody>
                    <a:bodyPr/>
                    <a:lstStyle>
                      <a:lvl1pPr marL="0" algn="l" defTabSz="914400" rtl="0" eaLnBrk="1" latinLnBrk="0" hangingPunct="1">
                        <a:defRPr sz="1800" kern="1200">
                          <a:solidFill>
                            <a:schemeClr val="tx1"/>
                          </a:solidFill>
                          <a:latin typeface="Trebuchet MS"/>
                          <a:cs typeface="Arial Unicode MS"/>
                        </a:defRPr>
                      </a:lvl1pPr>
                      <a:lvl2pPr marL="457200" algn="l" defTabSz="914400" rtl="0" eaLnBrk="1" latinLnBrk="0" hangingPunct="1">
                        <a:defRPr sz="1800" kern="1200">
                          <a:solidFill>
                            <a:schemeClr val="tx1"/>
                          </a:solidFill>
                          <a:latin typeface="Trebuchet MS"/>
                          <a:cs typeface="Arial Unicode MS"/>
                        </a:defRPr>
                      </a:lvl2pPr>
                      <a:lvl3pPr marL="914400" algn="l" defTabSz="914400" rtl="0" eaLnBrk="1" latinLnBrk="0" hangingPunct="1">
                        <a:defRPr sz="1800" kern="1200">
                          <a:solidFill>
                            <a:schemeClr val="tx1"/>
                          </a:solidFill>
                          <a:latin typeface="Trebuchet MS"/>
                          <a:cs typeface="Arial Unicode MS"/>
                        </a:defRPr>
                      </a:lvl3pPr>
                      <a:lvl4pPr marL="1371600" algn="l" defTabSz="914400" rtl="0" eaLnBrk="1" latinLnBrk="0" hangingPunct="1">
                        <a:defRPr sz="1800" kern="1200">
                          <a:solidFill>
                            <a:schemeClr val="tx1"/>
                          </a:solidFill>
                          <a:latin typeface="Trebuchet MS"/>
                          <a:cs typeface="Arial Unicode MS"/>
                        </a:defRPr>
                      </a:lvl4pPr>
                      <a:lvl5pPr marL="1828800" algn="l" defTabSz="914400" rtl="0" eaLnBrk="1" latinLnBrk="0" hangingPunct="1">
                        <a:defRPr sz="1800" kern="1200">
                          <a:solidFill>
                            <a:schemeClr val="tx1"/>
                          </a:solidFill>
                          <a:latin typeface="Trebuchet MS"/>
                          <a:cs typeface="Arial Unicode MS"/>
                        </a:defRPr>
                      </a:lvl5pPr>
                      <a:lvl6pPr marL="2286000" algn="l" defTabSz="914400" rtl="0" eaLnBrk="1" latinLnBrk="0" hangingPunct="1">
                        <a:defRPr sz="1800" kern="1200">
                          <a:solidFill>
                            <a:schemeClr val="tx1"/>
                          </a:solidFill>
                          <a:latin typeface="Trebuchet MS"/>
                          <a:cs typeface="Arial Unicode MS"/>
                        </a:defRPr>
                      </a:lvl6pPr>
                      <a:lvl7pPr marL="2743200" algn="l" defTabSz="914400" rtl="0" eaLnBrk="1" latinLnBrk="0" hangingPunct="1">
                        <a:defRPr sz="1800" kern="1200">
                          <a:solidFill>
                            <a:schemeClr val="tx1"/>
                          </a:solidFill>
                          <a:latin typeface="Trebuchet MS"/>
                          <a:cs typeface="Arial Unicode MS"/>
                        </a:defRPr>
                      </a:lvl7pPr>
                      <a:lvl8pPr marL="3200400" algn="l" defTabSz="914400" rtl="0" eaLnBrk="1" latinLnBrk="0" hangingPunct="1">
                        <a:defRPr sz="1800" kern="1200">
                          <a:solidFill>
                            <a:schemeClr val="tx1"/>
                          </a:solidFill>
                          <a:latin typeface="Trebuchet MS"/>
                          <a:cs typeface="Arial Unicode MS"/>
                        </a:defRPr>
                      </a:lvl8pPr>
                      <a:lvl9pPr marL="3657600" algn="l" defTabSz="914400" rtl="0" eaLnBrk="1" latinLnBrk="0" hangingPunct="1">
                        <a:defRPr sz="1800" kern="1200">
                          <a:solidFill>
                            <a:schemeClr val="tx1"/>
                          </a:solidFill>
                          <a:latin typeface="Trebuchet MS"/>
                          <a:cs typeface="Arial Unicode MS"/>
                        </a:defRPr>
                      </a:lvl9pPr>
                    </a:lstStyle>
                    <a:p>
                      <a:pPr algn="just">
                        <a:lnSpc>
                          <a:spcPct val="100000"/>
                        </a:lnSpc>
                        <a:spcAft>
                          <a:spcPts val="0"/>
                        </a:spcAft>
                      </a:pPr>
                      <a:r>
                        <a:rPr lang="ru-RU" sz="1600" b="0" i="0" dirty="0" smtClean="0">
                          <a:solidFill>
                            <a:srgbClr val="444444"/>
                          </a:solidFill>
                          <a:effectLst/>
                          <a:latin typeface="Segoe UI" panose="020B0502040204020203" pitchFamily="34" charset="0"/>
                          <a:ea typeface="Segoe UI" panose="020B0502040204020203" pitchFamily="34" charset="0"/>
                          <a:cs typeface="Segoe UI" panose="020B0502040204020203" pitchFamily="34" charset="0"/>
                        </a:rPr>
                        <a:t>Как установлено судами и следует из материалов дела, </a:t>
                      </a:r>
                      <a:r>
                        <a:rPr lang="ru-RU" sz="1600" b="0" i="0" dirty="0" smtClean="0">
                          <a:solidFill>
                            <a:srgbClr val="E4465A"/>
                          </a:solidFill>
                          <a:effectLst/>
                          <a:latin typeface="Segoe UI" panose="020B0502040204020203" pitchFamily="34" charset="0"/>
                          <a:ea typeface="Segoe UI" panose="020B0502040204020203" pitchFamily="34" charset="0"/>
                          <a:cs typeface="Segoe UI" panose="020B0502040204020203" pitchFamily="34" charset="0"/>
                        </a:rPr>
                        <a:t>27.06.2017</a:t>
                      </a:r>
                      <a:r>
                        <a:rPr lang="ru-RU" sz="1600" b="0" i="0" dirty="0" smtClean="0">
                          <a:solidFill>
                            <a:srgbClr val="444444"/>
                          </a:solidFill>
                          <a:effectLst/>
                          <a:latin typeface="Segoe UI" panose="020B0502040204020203" pitchFamily="34" charset="0"/>
                          <a:ea typeface="Segoe UI" panose="020B0502040204020203" pitchFamily="34" charset="0"/>
                          <a:cs typeface="Segoe UI" panose="020B0502040204020203" pitchFamily="34" charset="0"/>
                        </a:rPr>
                        <a:t> заключен контракт, по условиям которого заказчик поручает, а подрядчик принимает на себя обязательства выполнить работы по капитальному ремонту.</a:t>
                      </a:r>
                    </a:p>
                    <a:p>
                      <a:pPr algn="just">
                        <a:lnSpc>
                          <a:spcPct val="100000"/>
                        </a:lnSpc>
                        <a:spcAft>
                          <a:spcPts val="0"/>
                        </a:spcAft>
                      </a:pPr>
                      <a:r>
                        <a:rPr lang="ru-RU" sz="1600" b="0" i="0" dirty="0" smtClean="0">
                          <a:solidFill>
                            <a:schemeClr val="tx1"/>
                          </a:solidFill>
                          <a:effectLst/>
                          <a:latin typeface="Segoe UI" panose="020B0502040204020203" pitchFamily="34" charset="0"/>
                          <a:ea typeface="Segoe UI" panose="020B0502040204020203" pitchFamily="34" charset="0"/>
                          <a:cs typeface="Segoe UI" panose="020B0502040204020203" pitchFamily="34" charset="0"/>
                        </a:rPr>
                        <a:t>Срок начала выполнения работ – с момента заключения контракта. </a:t>
                      </a:r>
                    </a:p>
                    <a:p>
                      <a:pPr algn="just">
                        <a:lnSpc>
                          <a:spcPct val="100000"/>
                        </a:lnSpc>
                        <a:spcAft>
                          <a:spcPts val="0"/>
                        </a:spcAft>
                      </a:pPr>
                      <a:r>
                        <a:rPr lang="ru-RU" sz="1600" b="0" i="0" dirty="0" smtClean="0">
                          <a:solidFill>
                            <a:schemeClr val="tx1"/>
                          </a:solidFill>
                          <a:effectLst/>
                          <a:latin typeface="Segoe UI" panose="020B0502040204020203" pitchFamily="34" charset="0"/>
                          <a:ea typeface="Segoe UI" panose="020B0502040204020203" pitchFamily="34" charset="0"/>
                          <a:cs typeface="Segoe UI" panose="020B0502040204020203" pitchFamily="34" charset="0"/>
                        </a:rPr>
                        <a:t>Срок завершения работ – до </a:t>
                      </a:r>
                      <a:r>
                        <a:rPr lang="ru-RU" sz="1600" b="0" i="0" dirty="0" smtClean="0">
                          <a:solidFill>
                            <a:srgbClr val="E4465A"/>
                          </a:solidFill>
                          <a:effectLst/>
                          <a:latin typeface="Segoe UI" panose="020B0502040204020203" pitchFamily="34" charset="0"/>
                          <a:ea typeface="Segoe UI" panose="020B0502040204020203" pitchFamily="34" charset="0"/>
                          <a:cs typeface="Segoe UI" panose="020B0502040204020203" pitchFamily="34" charset="0"/>
                        </a:rPr>
                        <a:t>31.10.2017.</a:t>
                      </a:r>
                    </a:p>
                    <a:p>
                      <a:pPr algn="just">
                        <a:lnSpc>
                          <a:spcPct val="100000"/>
                        </a:lnSpc>
                        <a:spcAft>
                          <a:spcPts val="0"/>
                        </a:spcAft>
                      </a:pPr>
                      <a:endParaRPr lang="ru-RU" sz="1600" b="0" i="0" dirty="0" smtClean="0">
                        <a:solidFill>
                          <a:srgbClr val="E4465A"/>
                        </a:solidFill>
                        <a:effectLst/>
                        <a:latin typeface="Segoe UI" panose="020B0502040204020203" pitchFamily="34" charset="0"/>
                        <a:ea typeface="Segoe UI" panose="020B0502040204020203" pitchFamily="34" charset="0"/>
                        <a:cs typeface="Segoe UI" panose="020B0502040204020203" pitchFamily="34" charset="0"/>
                      </a:endParaRPr>
                    </a:p>
                    <a:p>
                      <a:pPr algn="just">
                        <a:lnSpc>
                          <a:spcPct val="100000"/>
                        </a:lnSpc>
                        <a:spcAft>
                          <a:spcPts val="0"/>
                        </a:spcAft>
                      </a:pPr>
                      <a:r>
                        <a:rPr lang="ru-RU" sz="1600" b="0" i="0" dirty="0" smtClean="0">
                          <a:solidFill>
                            <a:schemeClr val="tx1"/>
                          </a:solidFill>
                          <a:effectLst/>
                          <a:latin typeface="Segoe UI" panose="020B0502040204020203" pitchFamily="34" charset="0"/>
                          <a:ea typeface="Segoe UI" panose="020B0502040204020203" pitchFamily="34" charset="0"/>
                          <a:cs typeface="Segoe UI" panose="020B0502040204020203" pitchFamily="34" charset="0"/>
                        </a:rPr>
                        <a:t>В процессе выполнения работ возникли обстоятельства, свидетельствующие о наличии объективных причин (</a:t>
                      </a:r>
                      <a:r>
                        <a:rPr lang="ru-RU" sz="1600" b="1" i="0" dirty="0" smtClean="0">
                          <a:solidFill>
                            <a:srgbClr val="E4465A"/>
                          </a:solidFill>
                          <a:effectLst/>
                          <a:latin typeface="Segoe UI" panose="020B0502040204020203" pitchFamily="34" charset="0"/>
                          <a:ea typeface="Segoe UI" panose="020B0502040204020203" pitchFamily="34" charset="0"/>
                          <a:cs typeface="Segoe UI" panose="020B0502040204020203" pitchFamily="34" charset="0"/>
                        </a:rPr>
                        <a:t>режим чрезвычайной ситуации в связи с неблагоприятными погодными условиями (проливные дожди</a:t>
                      </a:r>
                      <a:r>
                        <a:rPr lang="ru-RU" sz="1600" b="0" i="0" dirty="0" smtClean="0">
                          <a:solidFill>
                            <a:schemeClr val="tx1"/>
                          </a:solidFill>
                          <a:effectLst/>
                          <a:latin typeface="Segoe UI" panose="020B0502040204020203" pitchFamily="34" charset="0"/>
                          <a:ea typeface="Segoe UI" panose="020B0502040204020203" pitchFamily="34" charset="0"/>
                          <a:cs typeface="Segoe UI" panose="020B0502040204020203" pitchFamily="34" charset="0"/>
                        </a:rPr>
                        <a:t>)), не зависящих от действий либо бездействия подрядчика, в совокупности обусловившие невозможность завершения обязательств по выполнению работ, предусмотренных контрактом, в установленный срок.</a:t>
                      </a:r>
                    </a:p>
                    <a:p>
                      <a:pPr algn="just">
                        <a:lnSpc>
                          <a:spcPct val="100000"/>
                        </a:lnSpc>
                        <a:spcAft>
                          <a:spcPts val="0"/>
                        </a:spcAft>
                      </a:pPr>
                      <a:r>
                        <a:rPr lang="ru-RU" sz="1600" b="0" i="0" dirty="0" smtClean="0">
                          <a:solidFill>
                            <a:schemeClr val="tx1"/>
                          </a:solidFill>
                          <a:effectLst/>
                          <a:latin typeface="Segoe UI" panose="020B0502040204020203" pitchFamily="34" charset="0"/>
                          <a:ea typeface="Segoe UI" panose="020B0502040204020203" pitchFamily="34" charset="0"/>
                          <a:cs typeface="Segoe UI" panose="020B0502040204020203" pitchFamily="34" charset="0"/>
                        </a:rPr>
                        <a:t>Письмом от 12.10.2017 заказчику предложено продлить срок выполнения работ по контракту и установить срок завершения всех работ </a:t>
                      </a:r>
                      <a:r>
                        <a:rPr lang="ru-RU" sz="1600" b="0" i="0" dirty="0" smtClean="0">
                          <a:solidFill>
                            <a:srgbClr val="E4465A"/>
                          </a:solidFill>
                          <a:effectLst/>
                          <a:latin typeface="Segoe UI" panose="020B0502040204020203" pitchFamily="34" charset="0"/>
                          <a:ea typeface="Segoe UI" panose="020B0502040204020203" pitchFamily="34" charset="0"/>
                          <a:cs typeface="Segoe UI" panose="020B0502040204020203" pitchFamily="34" charset="0"/>
                        </a:rPr>
                        <a:t>до 31.12.2017.</a:t>
                      </a:r>
                    </a:p>
                    <a:p>
                      <a:pPr algn="just">
                        <a:lnSpc>
                          <a:spcPct val="100000"/>
                        </a:lnSpc>
                        <a:spcAft>
                          <a:spcPts val="0"/>
                        </a:spcAft>
                      </a:pPr>
                      <a:endParaRPr lang="ru-RU" sz="1600" b="0" i="0" dirty="0" smtClean="0">
                        <a:solidFill>
                          <a:srgbClr val="E4465A"/>
                        </a:solidFill>
                        <a:effectLst/>
                        <a:latin typeface="Segoe UI" panose="020B0502040204020203" pitchFamily="34" charset="0"/>
                        <a:ea typeface="Segoe UI" panose="020B0502040204020203" pitchFamily="34" charset="0"/>
                        <a:cs typeface="Segoe UI" panose="020B0502040204020203" pitchFamily="34" charset="0"/>
                      </a:endParaRPr>
                    </a:p>
                    <a:p>
                      <a:pPr algn="just">
                        <a:lnSpc>
                          <a:spcPct val="100000"/>
                        </a:lnSpc>
                        <a:spcAft>
                          <a:spcPts val="0"/>
                        </a:spcAft>
                      </a:pPr>
                      <a:r>
                        <a:rPr lang="ru-RU" sz="1600" b="1" i="0" dirty="0" smtClean="0">
                          <a:solidFill>
                            <a:srgbClr val="E4465A"/>
                          </a:solidFill>
                          <a:effectLst/>
                          <a:latin typeface="Segoe UI" panose="020B0502040204020203" pitchFamily="34" charset="0"/>
                          <a:ea typeface="Segoe UI" panose="020B0502040204020203" pitchFamily="34" charset="0"/>
                          <a:cs typeface="Segoe UI" panose="020B0502040204020203" pitchFamily="34" charset="0"/>
                        </a:rPr>
                        <a:t>Временная невозможность исполнения обязательств исполнителем не предусмотрена пунктом 1 статьи 95 Закона № 44-ФЗ в числе случаев, в которых возможно изменение существенных условий контракта.</a:t>
                      </a:r>
                    </a:p>
                  </a:txBody>
                  <a:tcPr marL="72006" marR="72006" marT="72014" marB="72014">
                    <a:lnL w="38100"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lvl1pPr marL="0" algn="l" defTabSz="914400" rtl="0" eaLnBrk="1" latinLnBrk="0" hangingPunct="1">
                        <a:defRPr sz="1800" kern="1200">
                          <a:solidFill>
                            <a:schemeClr val="tx1"/>
                          </a:solidFill>
                          <a:latin typeface="Trebuchet MS"/>
                          <a:cs typeface="Arial Unicode MS"/>
                        </a:defRPr>
                      </a:lvl1pPr>
                      <a:lvl2pPr marL="457200" algn="l" defTabSz="914400" rtl="0" eaLnBrk="1" latinLnBrk="0" hangingPunct="1">
                        <a:defRPr sz="1800" kern="1200">
                          <a:solidFill>
                            <a:schemeClr val="tx1"/>
                          </a:solidFill>
                          <a:latin typeface="Trebuchet MS"/>
                          <a:cs typeface="Arial Unicode MS"/>
                        </a:defRPr>
                      </a:lvl2pPr>
                      <a:lvl3pPr marL="914400" algn="l" defTabSz="914400" rtl="0" eaLnBrk="1" latinLnBrk="0" hangingPunct="1">
                        <a:defRPr sz="1800" kern="1200">
                          <a:solidFill>
                            <a:schemeClr val="tx1"/>
                          </a:solidFill>
                          <a:latin typeface="Trebuchet MS"/>
                          <a:cs typeface="Arial Unicode MS"/>
                        </a:defRPr>
                      </a:lvl3pPr>
                      <a:lvl4pPr marL="1371600" algn="l" defTabSz="914400" rtl="0" eaLnBrk="1" latinLnBrk="0" hangingPunct="1">
                        <a:defRPr sz="1800" kern="1200">
                          <a:solidFill>
                            <a:schemeClr val="tx1"/>
                          </a:solidFill>
                          <a:latin typeface="Trebuchet MS"/>
                          <a:cs typeface="Arial Unicode MS"/>
                        </a:defRPr>
                      </a:lvl4pPr>
                      <a:lvl5pPr marL="1828800" algn="l" defTabSz="914400" rtl="0" eaLnBrk="1" latinLnBrk="0" hangingPunct="1">
                        <a:defRPr sz="1800" kern="1200">
                          <a:solidFill>
                            <a:schemeClr val="tx1"/>
                          </a:solidFill>
                          <a:latin typeface="Trebuchet MS"/>
                          <a:cs typeface="Arial Unicode MS"/>
                        </a:defRPr>
                      </a:lvl5pPr>
                      <a:lvl6pPr marL="2286000" algn="l" defTabSz="914400" rtl="0" eaLnBrk="1" latinLnBrk="0" hangingPunct="1">
                        <a:defRPr sz="1800" kern="1200">
                          <a:solidFill>
                            <a:schemeClr val="tx1"/>
                          </a:solidFill>
                          <a:latin typeface="Trebuchet MS"/>
                          <a:cs typeface="Arial Unicode MS"/>
                        </a:defRPr>
                      </a:lvl6pPr>
                      <a:lvl7pPr marL="2743200" algn="l" defTabSz="914400" rtl="0" eaLnBrk="1" latinLnBrk="0" hangingPunct="1">
                        <a:defRPr sz="1800" kern="1200">
                          <a:solidFill>
                            <a:schemeClr val="tx1"/>
                          </a:solidFill>
                          <a:latin typeface="Trebuchet MS"/>
                          <a:cs typeface="Arial Unicode MS"/>
                        </a:defRPr>
                      </a:lvl7pPr>
                      <a:lvl8pPr marL="3200400" algn="l" defTabSz="914400" rtl="0" eaLnBrk="1" latinLnBrk="0" hangingPunct="1">
                        <a:defRPr sz="1800" kern="1200">
                          <a:solidFill>
                            <a:schemeClr val="tx1"/>
                          </a:solidFill>
                          <a:latin typeface="Trebuchet MS"/>
                          <a:cs typeface="Arial Unicode MS"/>
                        </a:defRPr>
                      </a:lvl8pPr>
                      <a:lvl9pPr marL="3657600" algn="l" defTabSz="914400" rtl="0" eaLnBrk="1" latinLnBrk="0" hangingPunct="1">
                        <a:defRPr sz="1800" kern="1200">
                          <a:solidFill>
                            <a:schemeClr val="tx1"/>
                          </a:solidFill>
                          <a:latin typeface="Trebuchet MS"/>
                          <a:cs typeface="Arial Unicode MS"/>
                        </a:defRPr>
                      </a:lvl9pPr>
                    </a:lstStyle>
                    <a:p>
                      <a:pPr algn="just">
                        <a:lnSpc>
                          <a:spcPct val="100000"/>
                        </a:lnSpc>
                        <a:spcAft>
                          <a:spcPts val="0"/>
                        </a:spcAft>
                      </a:pPr>
                      <a:r>
                        <a:rPr lang="ru-RU" sz="1600" b="0" i="0" dirty="0" smtClean="0">
                          <a:solidFill>
                            <a:schemeClr val="tx1"/>
                          </a:solidFill>
                          <a:effectLst/>
                          <a:latin typeface="Segoe UI" panose="020B0502040204020203" pitchFamily="34" charset="0"/>
                          <a:ea typeface="Segoe UI" panose="020B0502040204020203" pitchFamily="34" charset="0"/>
                          <a:cs typeface="Segoe UI" panose="020B0502040204020203" pitchFamily="34" charset="0"/>
                        </a:rPr>
                        <a:t>Постановление Арбитражного суда Восточно-Сибирского</a:t>
                      </a:r>
                      <a:r>
                        <a:rPr lang="ru-RU" sz="1600" b="0" i="0" baseline="0" dirty="0" smtClean="0">
                          <a:solidFill>
                            <a:schemeClr val="tx1"/>
                          </a:solidFill>
                          <a:effectLst/>
                          <a:latin typeface="Segoe UI" panose="020B0502040204020203" pitchFamily="34" charset="0"/>
                          <a:ea typeface="Segoe UI" panose="020B0502040204020203" pitchFamily="34" charset="0"/>
                          <a:cs typeface="Segoe UI" panose="020B0502040204020203" pitchFamily="34" charset="0"/>
                        </a:rPr>
                        <a:t> округа от 24 июля 2018 г. по делу №А33-27529/2017. </a:t>
                      </a:r>
                      <a:endParaRPr lang="ru-RU" sz="1600" b="0" i="0" dirty="0" smtClean="0">
                        <a:solidFill>
                          <a:schemeClr val="tx1"/>
                        </a:solidFill>
                        <a:effectLst/>
                        <a:latin typeface="Segoe UI" panose="020B0502040204020203" pitchFamily="34" charset="0"/>
                        <a:ea typeface="Segoe UI" panose="020B0502040204020203" pitchFamily="34" charset="0"/>
                        <a:cs typeface="Segoe UI" panose="020B0502040204020203" pitchFamily="34" charset="0"/>
                      </a:endParaRPr>
                    </a:p>
                    <a:p>
                      <a:pPr algn="just">
                        <a:lnSpc>
                          <a:spcPct val="100000"/>
                        </a:lnSpc>
                        <a:spcAft>
                          <a:spcPts val="0"/>
                        </a:spcAft>
                      </a:pPr>
                      <a:endParaRPr lang="ru-RU" sz="1600" b="0" i="0" dirty="0" smtClean="0">
                        <a:solidFill>
                          <a:srgbClr val="E4465A"/>
                        </a:solidFill>
                        <a:effectLst/>
                        <a:latin typeface="Segoe UI" panose="020B0502040204020203" pitchFamily="34" charset="0"/>
                        <a:ea typeface="Segoe UI" panose="020B0502040204020203" pitchFamily="34" charset="0"/>
                        <a:cs typeface="Segoe UI" panose="020B0502040204020203" pitchFamily="34" charset="0"/>
                      </a:endParaRPr>
                    </a:p>
                    <a:p>
                      <a:pPr algn="just">
                        <a:lnSpc>
                          <a:spcPct val="100000"/>
                        </a:lnSpc>
                        <a:spcAft>
                          <a:spcPts val="0"/>
                        </a:spcAft>
                      </a:pPr>
                      <a:endParaRPr lang="ru-RU" sz="1600" b="1" i="1" dirty="0" smtClean="0">
                        <a:solidFill>
                          <a:srgbClr val="444444"/>
                        </a:solidFill>
                        <a:effectLst/>
                        <a:latin typeface="Segoe UI" panose="020B0502040204020203" pitchFamily="34" charset="0"/>
                        <a:ea typeface="Segoe UI" panose="020B0502040204020203" pitchFamily="34" charset="0"/>
                        <a:cs typeface="Segoe UI" panose="020B0502040204020203" pitchFamily="34" charset="0"/>
                      </a:endParaRPr>
                    </a:p>
                    <a:p>
                      <a:pPr algn="just">
                        <a:lnSpc>
                          <a:spcPct val="100000"/>
                        </a:lnSpc>
                        <a:spcAft>
                          <a:spcPts val="0"/>
                        </a:spcAft>
                      </a:pPr>
                      <a:endParaRPr lang="ru-RU" sz="1600" b="1" i="1" dirty="0" smtClean="0">
                        <a:solidFill>
                          <a:srgbClr val="444444"/>
                        </a:solidFill>
                        <a:effectLst/>
                        <a:latin typeface="Segoe UI" panose="020B0502040204020203" pitchFamily="34" charset="0"/>
                        <a:ea typeface="Segoe UI" panose="020B0502040204020203" pitchFamily="34" charset="0"/>
                        <a:cs typeface="Segoe UI" panose="020B0502040204020203" pitchFamily="34" charset="0"/>
                      </a:endParaRPr>
                    </a:p>
                    <a:p>
                      <a:pPr algn="just">
                        <a:lnSpc>
                          <a:spcPct val="100000"/>
                        </a:lnSpc>
                        <a:spcAft>
                          <a:spcPts val="0"/>
                        </a:spcAft>
                      </a:pPr>
                      <a:endParaRPr lang="ru-RU" sz="1600" b="1" i="1" dirty="0" smtClean="0">
                        <a:solidFill>
                          <a:srgbClr val="444444"/>
                        </a:solidFill>
                        <a:effectLst/>
                        <a:latin typeface="Segoe UI" panose="020B0502040204020203" pitchFamily="34" charset="0"/>
                        <a:ea typeface="Segoe UI" panose="020B0502040204020203" pitchFamily="34" charset="0"/>
                        <a:cs typeface="Segoe UI" panose="020B0502040204020203" pitchFamily="34" charset="0"/>
                      </a:endParaRPr>
                    </a:p>
                  </a:txBody>
                  <a:tcPr marL="72006" marR="72006" marT="72014" marB="72014">
                    <a:lnL w="38100"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F2F2F2"/>
                    </a:solidFill>
                  </a:tcPr>
                </a:tc>
              </a:tr>
            </a:tbl>
          </a:graphicData>
        </a:graphic>
      </p:graphicFrame>
      <p:sp>
        <p:nvSpPr>
          <p:cNvPr id="6" name="Заголовок 1"/>
          <p:cNvSpPr>
            <a:spLocks noGrp="1"/>
          </p:cNvSpPr>
          <p:nvPr>
            <p:ph type="title"/>
          </p:nvPr>
        </p:nvSpPr>
        <p:spPr>
          <a:xfrm>
            <a:off x="1393902" y="-22715"/>
            <a:ext cx="9076217" cy="694951"/>
          </a:xfrm>
        </p:spPr>
        <p:txBody>
          <a:bodyPr/>
          <a:lstStyle/>
          <a:p>
            <a:r>
              <a:rPr lang="ru-RU" sz="1600" dirty="0"/>
              <a:t> </a:t>
            </a:r>
            <a:r>
              <a:rPr lang="ru-RU" sz="1600" dirty="0" smtClean="0"/>
              <a:t>ИЗМЕНЕНИЕ УСЛОВИЯ О СРОКЕ ИСПОЛНЕНИЯ ОБЯЗАТЕЛЬСТВА. НЕПРЕОДОЛИМЫЕ ОБСТОЯТЕЛЬСТВА.</a:t>
            </a:r>
            <a:br>
              <a:rPr lang="ru-RU" sz="1600" dirty="0" smtClean="0"/>
            </a:br>
            <a:r>
              <a:rPr lang="ru-RU" sz="1600" dirty="0" smtClean="0"/>
              <a:t>НЕГАТИВНАЯ СУДЕБНАЯ ПРАКТИКА.</a:t>
            </a:r>
            <a:endParaRPr lang="ru-RU" sz="1600" dirty="0"/>
          </a:p>
        </p:txBody>
      </p:sp>
    </p:spTree>
    <p:extLst>
      <p:ext uri="{BB962C8B-B14F-4D97-AF65-F5344CB8AC3E}">
        <p14:creationId xmlns:p14="http://schemas.microsoft.com/office/powerpoint/2010/main" val="217056888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up)">
                                      <p:cBhvr>
                                        <p:cTn id="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8" name="Прямая соединительная линия 27">
            <a:extLst>
              <a:ext uri="{FF2B5EF4-FFF2-40B4-BE49-F238E27FC236}">
                <a16:creationId xmlns="" xmlns:a16="http://schemas.microsoft.com/office/drawing/2014/main" id="{2DF8A51C-4A70-45C5-B4ED-B17789969F70}"/>
              </a:ext>
            </a:extLst>
          </p:cNvPr>
          <p:cNvCxnSpPr>
            <a:cxnSpLocks/>
          </p:cNvCxnSpPr>
          <p:nvPr/>
        </p:nvCxnSpPr>
        <p:spPr>
          <a:xfrm>
            <a:off x="458693" y="1010642"/>
            <a:ext cx="11464536" cy="0"/>
          </a:xfrm>
          <a:prstGeom prst="line">
            <a:avLst/>
          </a:prstGeom>
          <a:ln w="28575">
            <a:solidFill>
              <a:srgbClr val="FFC000"/>
            </a:solidFill>
          </a:ln>
        </p:spPr>
        <p:style>
          <a:lnRef idx="1">
            <a:schemeClr val="accent1"/>
          </a:lnRef>
          <a:fillRef idx="0">
            <a:schemeClr val="accent1"/>
          </a:fillRef>
          <a:effectRef idx="0">
            <a:schemeClr val="accent1"/>
          </a:effectRef>
          <a:fontRef idx="minor">
            <a:schemeClr val="tx1"/>
          </a:fontRef>
        </p:style>
      </p:cxnSp>
      <p:grpSp>
        <p:nvGrpSpPr>
          <p:cNvPr id="29" name="Группа 28">
            <a:extLst>
              <a:ext uri="{FF2B5EF4-FFF2-40B4-BE49-F238E27FC236}">
                <a16:creationId xmlns="" xmlns:a16="http://schemas.microsoft.com/office/drawing/2014/main" id="{0444FF46-B0FA-41C3-AECC-3CE689681411}"/>
              </a:ext>
            </a:extLst>
          </p:cNvPr>
          <p:cNvGrpSpPr/>
          <p:nvPr/>
        </p:nvGrpSpPr>
        <p:grpSpPr>
          <a:xfrm>
            <a:off x="5710680" y="776213"/>
            <a:ext cx="762753" cy="764997"/>
            <a:chOff x="5852718" y="1440569"/>
            <a:chExt cx="405909" cy="407103"/>
          </a:xfrm>
        </p:grpSpPr>
        <p:sp>
          <p:nvSpPr>
            <p:cNvPr id="37" name="Прямоугольник: скругленные углы 26">
              <a:extLst>
                <a:ext uri="{FF2B5EF4-FFF2-40B4-BE49-F238E27FC236}">
                  <a16:creationId xmlns="" xmlns:a16="http://schemas.microsoft.com/office/drawing/2014/main" id="{FA663CCB-12B7-4824-86E5-3379B021B6B6}"/>
                </a:ext>
              </a:extLst>
            </p:cNvPr>
            <p:cNvSpPr/>
            <p:nvPr/>
          </p:nvSpPr>
          <p:spPr>
            <a:xfrm>
              <a:off x="5852718" y="1444335"/>
              <a:ext cx="405909" cy="399570"/>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600" dirty="0">
                <a:solidFill>
                  <a:prstClr val="white"/>
                </a:solidFill>
                <a:latin typeface="Segoe UI" panose="020B0502040204020203" pitchFamily="34" charset="0"/>
                <a:cs typeface="Segoe UI" panose="020B0502040204020203" pitchFamily="34" charset="0"/>
              </a:endParaRPr>
            </a:p>
          </p:txBody>
        </p:sp>
        <p:sp>
          <p:nvSpPr>
            <p:cNvPr id="38" name="Правая круглая скобка 37">
              <a:extLst>
                <a:ext uri="{FF2B5EF4-FFF2-40B4-BE49-F238E27FC236}">
                  <a16:creationId xmlns="" xmlns:a16="http://schemas.microsoft.com/office/drawing/2014/main" id="{D29B132F-6B97-4859-96D9-67946B5F537A}"/>
                </a:ext>
              </a:extLst>
            </p:cNvPr>
            <p:cNvSpPr/>
            <p:nvPr/>
          </p:nvSpPr>
          <p:spPr>
            <a:xfrm rot="10800000">
              <a:off x="5852718" y="1440569"/>
              <a:ext cx="66675" cy="407103"/>
            </a:xfrm>
            <a:prstGeom prst="rightBracket">
              <a:avLst>
                <a:gd name="adj" fmla="val 100190"/>
              </a:avLst>
            </a:prstGeom>
            <a:ln w="12700">
              <a:solidFill>
                <a:srgbClr val="FFC000"/>
              </a:solidFill>
            </a:ln>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sz="1600" dirty="0">
                <a:solidFill>
                  <a:srgbClr val="444444"/>
                </a:solidFill>
                <a:latin typeface="Segoe UI" panose="020B0502040204020203" pitchFamily="34" charset="0"/>
                <a:cs typeface="Segoe UI" panose="020B0502040204020203" pitchFamily="34" charset="0"/>
              </a:endParaRPr>
            </a:p>
          </p:txBody>
        </p:sp>
        <p:sp>
          <p:nvSpPr>
            <p:cNvPr id="39" name="Правая круглая скобка 38">
              <a:extLst>
                <a:ext uri="{FF2B5EF4-FFF2-40B4-BE49-F238E27FC236}">
                  <a16:creationId xmlns="" xmlns:a16="http://schemas.microsoft.com/office/drawing/2014/main" id="{5989E683-6A41-4F63-9FBD-898148D72CBF}"/>
                </a:ext>
              </a:extLst>
            </p:cNvPr>
            <p:cNvSpPr/>
            <p:nvPr/>
          </p:nvSpPr>
          <p:spPr>
            <a:xfrm>
              <a:off x="6191952" y="1440569"/>
              <a:ext cx="66675" cy="407103"/>
            </a:xfrm>
            <a:prstGeom prst="rightBracket">
              <a:avLst>
                <a:gd name="adj" fmla="val 100190"/>
              </a:avLst>
            </a:prstGeom>
            <a:ln w="12700">
              <a:solidFill>
                <a:srgbClr val="FFC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sz="1600" dirty="0">
                <a:solidFill>
                  <a:srgbClr val="444444"/>
                </a:solidFill>
                <a:latin typeface="Segoe UI" panose="020B0502040204020203" pitchFamily="34" charset="0"/>
                <a:cs typeface="Segoe UI" panose="020B0502040204020203" pitchFamily="34" charset="0"/>
              </a:endParaRPr>
            </a:p>
          </p:txBody>
        </p:sp>
      </p:grpSp>
      <p:sp>
        <p:nvSpPr>
          <p:cNvPr id="42" name="Freeform 17"/>
          <p:cNvSpPr>
            <a:spLocks noEditPoints="1"/>
          </p:cNvSpPr>
          <p:nvPr/>
        </p:nvSpPr>
        <p:spPr bwMode="auto">
          <a:xfrm>
            <a:off x="5556251" y="1916832"/>
            <a:ext cx="1140883" cy="1174750"/>
          </a:xfrm>
          <a:custGeom>
            <a:avLst/>
            <a:gdLst>
              <a:gd name="T0" fmla="*/ 11557 w 11858"/>
              <a:gd name="T1" fmla="*/ 91 h 16280"/>
              <a:gd name="T2" fmla="*/ 11809 w 11858"/>
              <a:gd name="T3" fmla="*/ 381 h 16280"/>
              <a:gd name="T4" fmla="*/ 11846 w 11858"/>
              <a:gd name="T5" fmla="*/ 15782 h 16280"/>
              <a:gd name="T6" fmla="*/ 11653 w 11858"/>
              <a:gd name="T7" fmla="*/ 16118 h 16280"/>
              <a:gd name="T8" fmla="*/ 11298 w 11858"/>
              <a:gd name="T9" fmla="*/ 16277 h 16280"/>
              <a:gd name="T10" fmla="*/ 327 w 11858"/>
              <a:gd name="T11" fmla="*/ 16205 h 16280"/>
              <a:gd name="T12" fmla="*/ 61 w 11858"/>
              <a:gd name="T13" fmla="*/ 15927 h 16280"/>
              <a:gd name="T14" fmla="*/ 7 w 11858"/>
              <a:gd name="T15" fmla="*/ 528 h 16280"/>
              <a:gd name="T16" fmla="*/ 182 w 11858"/>
              <a:gd name="T17" fmla="*/ 182 h 16280"/>
              <a:gd name="T18" fmla="*/ 529 w 11858"/>
              <a:gd name="T19" fmla="*/ 7 h 16280"/>
              <a:gd name="T20" fmla="*/ 6272 w 11858"/>
              <a:gd name="T21" fmla="*/ 12062 h 16280"/>
              <a:gd name="T22" fmla="*/ 6229 w 11858"/>
              <a:gd name="T23" fmla="*/ 11836 h 16280"/>
              <a:gd name="T24" fmla="*/ 6328 w 11858"/>
              <a:gd name="T25" fmla="*/ 11625 h 16280"/>
              <a:gd name="T26" fmla="*/ 6538 w 11858"/>
              <a:gd name="T27" fmla="*/ 11514 h 16280"/>
              <a:gd name="T28" fmla="*/ 6766 w 11858"/>
              <a:gd name="T29" fmla="*/ 11549 h 16280"/>
              <a:gd name="T30" fmla="*/ 9247 w 11858"/>
              <a:gd name="T31" fmla="*/ 10235 h 16280"/>
              <a:gd name="T32" fmla="*/ 9464 w 11858"/>
              <a:gd name="T33" fmla="*/ 10153 h 16280"/>
              <a:gd name="T34" fmla="*/ 9687 w 11858"/>
              <a:gd name="T35" fmla="*/ 10213 h 16280"/>
              <a:gd name="T36" fmla="*/ 9834 w 11858"/>
              <a:gd name="T37" fmla="*/ 10400 h 16280"/>
              <a:gd name="T38" fmla="*/ 9840 w 11858"/>
              <a:gd name="T39" fmla="*/ 10630 h 16280"/>
              <a:gd name="T40" fmla="*/ 7656 w 11858"/>
              <a:gd name="T41" fmla="*/ 13093 h 16280"/>
              <a:gd name="T42" fmla="*/ 7443 w 11858"/>
              <a:gd name="T43" fmla="*/ 13192 h 16280"/>
              <a:gd name="T44" fmla="*/ 7217 w 11858"/>
              <a:gd name="T45" fmla="*/ 13147 h 16280"/>
              <a:gd name="T46" fmla="*/ 7553 w 11858"/>
              <a:gd name="T47" fmla="*/ 10191 h 16280"/>
              <a:gd name="T48" fmla="*/ 8100 w 11858"/>
              <a:gd name="T49" fmla="*/ 10313 h 16280"/>
              <a:gd name="T50" fmla="*/ 8581 w 11858"/>
              <a:gd name="T51" fmla="*/ 10568 h 16280"/>
              <a:gd name="T52" fmla="*/ 7978 w 11858"/>
              <a:gd name="T53" fmla="*/ 10937 h 16280"/>
              <a:gd name="T54" fmla="*/ 7633 w 11858"/>
              <a:gd name="T55" fmla="*/ 10830 h 16280"/>
              <a:gd name="T56" fmla="*/ 7225 w 11858"/>
              <a:gd name="T57" fmla="*/ 10815 h 16280"/>
              <a:gd name="T58" fmla="*/ 6774 w 11858"/>
              <a:gd name="T59" fmla="*/ 10936 h 16280"/>
              <a:gd name="T60" fmla="*/ 6393 w 11858"/>
              <a:gd name="T61" fmla="*/ 11186 h 16280"/>
              <a:gd name="T62" fmla="*/ 6108 w 11858"/>
              <a:gd name="T63" fmla="*/ 11539 h 16280"/>
              <a:gd name="T64" fmla="*/ 5944 w 11858"/>
              <a:gd name="T65" fmla="*/ 11972 h 16280"/>
              <a:gd name="T66" fmla="*/ 5926 w 11858"/>
              <a:gd name="T67" fmla="*/ 12451 h 16280"/>
              <a:gd name="T68" fmla="*/ 6058 w 11858"/>
              <a:gd name="T69" fmla="*/ 12898 h 16280"/>
              <a:gd name="T70" fmla="*/ 6318 w 11858"/>
              <a:gd name="T71" fmla="*/ 13271 h 16280"/>
              <a:gd name="T72" fmla="*/ 6679 w 11858"/>
              <a:gd name="T73" fmla="*/ 13547 h 16280"/>
              <a:gd name="T74" fmla="*/ 7116 w 11858"/>
              <a:gd name="T75" fmla="*/ 13701 h 16280"/>
              <a:gd name="T76" fmla="*/ 7597 w 11858"/>
              <a:gd name="T77" fmla="*/ 13707 h 16280"/>
              <a:gd name="T78" fmla="*/ 8040 w 11858"/>
              <a:gd name="T79" fmla="*/ 13564 h 16280"/>
              <a:gd name="T80" fmla="*/ 8407 w 11858"/>
              <a:gd name="T81" fmla="*/ 13297 h 16280"/>
              <a:gd name="T82" fmla="*/ 8675 w 11858"/>
              <a:gd name="T83" fmla="*/ 12929 h 16280"/>
              <a:gd name="T84" fmla="*/ 8819 w 11858"/>
              <a:gd name="T85" fmla="*/ 12488 h 16280"/>
              <a:gd name="T86" fmla="*/ 9381 w 11858"/>
              <a:gd name="T87" fmla="*/ 11696 h 16280"/>
              <a:gd name="T88" fmla="*/ 9459 w 11858"/>
              <a:gd name="T89" fmla="*/ 12223 h 16280"/>
              <a:gd name="T90" fmla="*/ 9365 w 11858"/>
              <a:gd name="T91" fmla="*/ 12884 h 16280"/>
              <a:gd name="T92" fmla="*/ 9075 w 11858"/>
              <a:gd name="T93" fmla="*/ 13470 h 16280"/>
              <a:gd name="T94" fmla="*/ 8622 w 11858"/>
              <a:gd name="T95" fmla="*/ 13933 h 16280"/>
              <a:gd name="T96" fmla="*/ 8044 w 11858"/>
              <a:gd name="T97" fmla="*/ 14237 h 16280"/>
              <a:gd name="T98" fmla="*/ 7375 w 11858"/>
              <a:gd name="T99" fmla="*/ 14347 h 16280"/>
              <a:gd name="T100" fmla="*/ 6707 w 11858"/>
              <a:gd name="T101" fmla="*/ 14237 h 16280"/>
              <a:gd name="T102" fmla="*/ 6128 w 11858"/>
              <a:gd name="T103" fmla="*/ 13933 h 16280"/>
              <a:gd name="T104" fmla="*/ 5675 w 11858"/>
              <a:gd name="T105" fmla="*/ 13470 h 16280"/>
              <a:gd name="T106" fmla="*/ 5385 w 11858"/>
              <a:gd name="T107" fmla="*/ 12884 h 16280"/>
              <a:gd name="T108" fmla="*/ 5291 w 11858"/>
              <a:gd name="T109" fmla="*/ 12212 h 16280"/>
              <a:gd name="T110" fmla="*/ 5417 w 11858"/>
              <a:gd name="T111" fmla="*/ 11550 h 16280"/>
              <a:gd name="T112" fmla="*/ 5735 w 11858"/>
              <a:gd name="T113" fmla="*/ 10981 h 16280"/>
              <a:gd name="T114" fmla="*/ 6209 w 11858"/>
              <a:gd name="T115" fmla="*/ 10539 h 16280"/>
              <a:gd name="T116" fmla="*/ 6804 w 11858"/>
              <a:gd name="T117" fmla="*/ 10264 h 16280"/>
              <a:gd name="T118" fmla="*/ 5892 w 11858"/>
              <a:gd name="T119" fmla="*/ 8673 h 16280"/>
              <a:gd name="T120" fmla="*/ 2683 w 11858"/>
              <a:gd name="T121" fmla="*/ 4500 h 162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1858" h="16280">
                <a:moveTo>
                  <a:pt x="624" y="0"/>
                </a:moveTo>
                <a:lnTo>
                  <a:pt x="11234" y="0"/>
                </a:lnTo>
                <a:lnTo>
                  <a:pt x="11266" y="1"/>
                </a:lnTo>
                <a:lnTo>
                  <a:pt x="11298" y="3"/>
                </a:lnTo>
                <a:lnTo>
                  <a:pt x="11329" y="7"/>
                </a:lnTo>
                <a:lnTo>
                  <a:pt x="11360" y="12"/>
                </a:lnTo>
                <a:lnTo>
                  <a:pt x="11390" y="19"/>
                </a:lnTo>
                <a:lnTo>
                  <a:pt x="11420" y="28"/>
                </a:lnTo>
                <a:lnTo>
                  <a:pt x="11448" y="38"/>
                </a:lnTo>
                <a:lnTo>
                  <a:pt x="11477" y="49"/>
                </a:lnTo>
                <a:lnTo>
                  <a:pt x="11504" y="61"/>
                </a:lnTo>
                <a:lnTo>
                  <a:pt x="11531" y="75"/>
                </a:lnTo>
                <a:lnTo>
                  <a:pt x="11557" y="91"/>
                </a:lnTo>
                <a:lnTo>
                  <a:pt x="11583" y="107"/>
                </a:lnTo>
                <a:lnTo>
                  <a:pt x="11607" y="124"/>
                </a:lnTo>
                <a:lnTo>
                  <a:pt x="11631" y="142"/>
                </a:lnTo>
                <a:lnTo>
                  <a:pt x="11653" y="162"/>
                </a:lnTo>
                <a:lnTo>
                  <a:pt x="11676" y="182"/>
                </a:lnTo>
                <a:lnTo>
                  <a:pt x="11696" y="205"/>
                </a:lnTo>
                <a:lnTo>
                  <a:pt x="11715" y="227"/>
                </a:lnTo>
                <a:lnTo>
                  <a:pt x="11734" y="250"/>
                </a:lnTo>
                <a:lnTo>
                  <a:pt x="11751" y="275"/>
                </a:lnTo>
                <a:lnTo>
                  <a:pt x="11767" y="300"/>
                </a:lnTo>
                <a:lnTo>
                  <a:pt x="11783" y="326"/>
                </a:lnTo>
                <a:lnTo>
                  <a:pt x="11797" y="353"/>
                </a:lnTo>
                <a:lnTo>
                  <a:pt x="11809" y="381"/>
                </a:lnTo>
                <a:lnTo>
                  <a:pt x="11820" y="409"/>
                </a:lnTo>
                <a:lnTo>
                  <a:pt x="11829" y="438"/>
                </a:lnTo>
                <a:lnTo>
                  <a:pt x="11839" y="467"/>
                </a:lnTo>
                <a:lnTo>
                  <a:pt x="11846" y="498"/>
                </a:lnTo>
                <a:lnTo>
                  <a:pt x="11851" y="528"/>
                </a:lnTo>
                <a:lnTo>
                  <a:pt x="11855" y="560"/>
                </a:lnTo>
                <a:lnTo>
                  <a:pt x="11857" y="591"/>
                </a:lnTo>
                <a:lnTo>
                  <a:pt x="11858" y="623"/>
                </a:lnTo>
                <a:lnTo>
                  <a:pt x="11858" y="15657"/>
                </a:lnTo>
                <a:lnTo>
                  <a:pt x="11857" y="15689"/>
                </a:lnTo>
                <a:lnTo>
                  <a:pt x="11855" y="15720"/>
                </a:lnTo>
                <a:lnTo>
                  <a:pt x="11851" y="15752"/>
                </a:lnTo>
                <a:lnTo>
                  <a:pt x="11846" y="15782"/>
                </a:lnTo>
                <a:lnTo>
                  <a:pt x="11839" y="15813"/>
                </a:lnTo>
                <a:lnTo>
                  <a:pt x="11829" y="15842"/>
                </a:lnTo>
                <a:lnTo>
                  <a:pt x="11820" y="15871"/>
                </a:lnTo>
                <a:lnTo>
                  <a:pt x="11809" y="15899"/>
                </a:lnTo>
                <a:lnTo>
                  <a:pt x="11797" y="15927"/>
                </a:lnTo>
                <a:lnTo>
                  <a:pt x="11783" y="15954"/>
                </a:lnTo>
                <a:lnTo>
                  <a:pt x="11767" y="15980"/>
                </a:lnTo>
                <a:lnTo>
                  <a:pt x="11751" y="16005"/>
                </a:lnTo>
                <a:lnTo>
                  <a:pt x="11734" y="16030"/>
                </a:lnTo>
                <a:lnTo>
                  <a:pt x="11715" y="16053"/>
                </a:lnTo>
                <a:lnTo>
                  <a:pt x="11696" y="16075"/>
                </a:lnTo>
                <a:lnTo>
                  <a:pt x="11676" y="16098"/>
                </a:lnTo>
                <a:lnTo>
                  <a:pt x="11653" y="16118"/>
                </a:lnTo>
                <a:lnTo>
                  <a:pt x="11631" y="16138"/>
                </a:lnTo>
                <a:lnTo>
                  <a:pt x="11607" y="16156"/>
                </a:lnTo>
                <a:lnTo>
                  <a:pt x="11583" y="16173"/>
                </a:lnTo>
                <a:lnTo>
                  <a:pt x="11557" y="16189"/>
                </a:lnTo>
                <a:lnTo>
                  <a:pt x="11531" y="16205"/>
                </a:lnTo>
                <a:lnTo>
                  <a:pt x="11504" y="16219"/>
                </a:lnTo>
                <a:lnTo>
                  <a:pt x="11477" y="16231"/>
                </a:lnTo>
                <a:lnTo>
                  <a:pt x="11448" y="16242"/>
                </a:lnTo>
                <a:lnTo>
                  <a:pt x="11420" y="16252"/>
                </a:lnTo>
                <a:lnTo>
                  <a:pt x="11390" y="16261"/>
                </a:lnTo>
                <a:lnTo>
                  <a:pt x="11360" y="16268"/>
                </a:lnTo>
                <a:lnTo>
                  <a:pt x="11329" y="16273"/>
                </a:lnTo>
                <a:lnTo>
                  <a:pt x="11298" y="16277"/>
                </a:lnTo>
                <a:lnTo>
                  <a:pt x="11266" y="16279"/>
                </a:lnTo>
                <a:lnTo>
                  <a:pt x="11234" y="16280"/>
                </a:lnTo>
                <a:lnTo>
                  <a:pt x="624" y="16280"/>
                </a:lnTo>
                <a:lnTo>
                  <a:pt x="592" y="16279"/>
                </a:lnTo>
                <a:lnTo>
                  <a:pt x="560" y="16277"/>
                </a:lnTo>
                <a:lnTo>
                  <a:pt x="529" y="16273"/>
                </a:lnTo>
                <a:lnTo>
                  <a:pt x="498" y="16268"/>
                </a:lnTo>
                <a:lnTo>
                  <a:pt x="468" y="16261"/>
                </a:lnTo>
                <a:lnTo>
                  <a:pt x="438" y="16252"/>
                </a:lnTo>
                <a:lnTo>
                  <a:pt x="410" y="16242"/>
                </a:lnTo>
                <a:lnTo>
                  <a:pt x="381" y="16231"/>
                </a:lnTo>
                <a:lnTo>
                  <a:pt x="354" y="16219"/>
                </a:lnTo>
                <a:lnTo>
                  <a:pt x="327" y="16205"/>
                </a:lnTo>
                <a:lnTo>
                  <a:pt x="301" y="16189"/>
                </a:lnTo>
                <a:lnTo>
                  <a:pt x="275" y="16173"/>
                </a:lnTo>
                <a:lnTo>
                  <a:pt x="251" y="16156"/>
                </a:lnTo>
                <a:lnTo>
                  <a:pt x="227" y="16138"/>
                </a:lnTo>
                <a:lnTo>
                  <a:pt x="205" y="16118"/>
                </a:lnTo>
                <a:lnTo>
                  <a:pt x="182" y="16098"/>
                </a:lnTo>
                <a:lnTo>
                  <a:pt x="162" y="16075"/>
                </a:lnTo>
                <a:lnTo>
                  <a:pt x="143" y="16053"/>
                </a:lnTo>
                <a:lnTo>
                  <a:pt x="124" y="16030"/>
                </a:lnTo>
                <a:lnTo>
                  <a:pt x="107" y="16005"/>
                </a:lnTo>
                <a:lnTo>
                  <a:pt x="91" y="15980"/>
                </a:lnTo>
                <a:lnTo>
                  <a:pt x="75" y="15954"/>
                </a:lnTo>
                <a:lnTo>
                  <a:pt x="61" y="15927"/>
                </a:lnTo>
                <a:lnTo>
                  <a:pt x="49" y="15899"/>
                </a:lnTo>
                <a:lnTo>
                  <a:pt x="38" y="15871"/>
                </a:lnTo>
                <a:lnTo>
                  <a:pt x="29" y="15842"/>
                </a:lnTo>
                <a:lnTo>
                  <a:pt x="19" y="15813"/>
                </a:lnTo>
                <a:lnTo>
                  <a:pt x="12" y="15782"/>
                </a:lnTo>
                <a:lnTo>
                  <a:pt x="7" y="15752"/>
                </a:lnTo>
                <a:lnTo>
                  <a:pt x="3" y="15720"/>
                </a:lnTo>
                <a:lnTo>
                  <a:pt x="1" y="15689"/>
                </a:lnTo>
                <a:lnTo>
                  <a:pt x="0" y="15657"/>
                </a:lnTo>
                <a:lnTo>
                  <a:pt x="0" y="623"/>
                </a:lnTo>
                <a:lnTo>
                  <a:pt x="1" y="591"/>
                </a:lnTo>
                <a:lnTo>
                  <a:pt x="3" y="560"/>
                </a:lnTo>
                <a:lnTo>
                  <a:pt x="7" y="528"/>
                </a:lnTo>
                <a:lnTo>
                  <a:pt x="12" y="498"/>
                </a:lnTo>
                <a:lnTo>
                  <a:pt x="19" y="467"/>
                </a:lnTo>
                <a:lnTo>
                  <a:pt x="29" y="438"/>
                </a:lnTo>
                <a:lnTo>
                  <a:pt x="38" y="409"/>
                </a:lnTo>
                <a:lnTo>
                  <a:pt x="49" y="381"/>
                </a:lnTo>
                <a:lnTo>
                  <a:pt x="61" y="353"/>
                </a:lnTo>
                <a:lnTo>
                  <a:pt x="75" y="326"/>
                </a:lnTo>
                <a:lnTo>
                  <a:pt x="91" y="300"/>
                </a:lnTo>
                <a:lnTo>
                  <a:pt x="107" y="275"/>
                </a:lnTo>
                <a:lnTo>
                  <a:pt x="124" y="250"/>
                </a:lnTo>
                <a:lnTo>
                  <a:pt x="143" y="227"/>
                </a:lnTo>
                <a:lnTo>
                  <a:pt x="162" y="205"/>
                </a:lnTo>
                <a:lnTo>
                  <a:pt x="182" y="182"/>
                </a:lnTo>
                <a:lnTo>
                  <a:pt x="205" y="162"/>
                </a:lnTo>
                <a:lnTo>
                  <a:pt x="227" y="142"/>
                </a:lnTo>
                <a:lnTo>
                  <a:pt x="251" y="124"/>
                </a:lnTo>
                <a:lnTo>
                  <a:pt x="275" y="107"/>
                </a:lnTo>
                <a:lnTo>
                  <a:pt x="301" y="91"/>
                </a:lnTo>
                <a:lnTo>
                  <a:pt x="327" y="75"/>
                </a:lnTo>
                <a:lnTo>
                  <a:pt x="354" y="61"/>
                </a:lnTo>
                <a:lnTo>
                  <a:pt x="381" y="49"/>
                </a:lnTo>
                <a:lnTo>
                  <a:pt x="410" y="38"/>
                </a:lnTo>
                <a:lnTo>
                  <a:pt x="438" y="28"/>
                </a:lnTo>
                <a:lnTo>
                  <a:pt x="468" y="19"/>
                </a:lnTo>
                <a:lnTo>
                  <a:pt x="498" y="12"/>
                </a:lnTo>
                <a:lnTo>
                  <a:pt x="529" y="7"/>
                </a:lnTo>
                <a:lnTo>
                  <a:pt x="560" y="3"/>
                </a:lnTo>
                <a:lnTo>
                  <a:pt x="592" y="1"/>
                </a:lnTo>
                <a:lnTo>
                  <a:pt x="624" y="0"/>
                </a:lnTo>
                <a:close/>
                <a:moveTo>
                  <a:pt x="10610" y="1246"/>
                </a:moveTo>
                <a:lnTo>
                  <a:pt x="1248" y="1246"/>
                </a:lnTo>
                <a:lnTo>
                  <a:pt x="1248" y="15034"/>
                </a:lnTo>
                <a:lnTo>
                  <a:pt x="10610" y="15034"/>
                </a:lnTo>
                <a:lnTo>
                  <a:pt x="10610" y="1246"/>
                </a:lnTo>
                <a:close/>
                <a:moveTo>
                  <a:pt x="6315" y="12125"/>
                </a:moveTo>
                <a:lnTo>
                  <a:pt x="6303" y="12110"/>
                </a:lnTo>
                <a:lnTo>
                  <a:pt x="6292" y="12095"/>
                </a:lnTo>
                <a:lnTo>
                  <a:pt x="6282" y="12079"/>
                </a:lnTo>
                <a:lnTo>
                  <a:pt x="6272" y="12062"/>
                </a:lnTo>
                <a:lnTo>
                  <a:pt x="6263" y="12046"/>
                </a:lnTo>
                <a:lnTo>
                  <a:pt x="6256" y="12030"/>
                </a:lnTo>
                <a:lnTo>
                  <a:pt x="6249" y="12013"/>
                </a:lnTo>
                <a:lnTo>
                  <a:pt x="6243" y="11995"/>
                </a:lnTo>
                <a:lnTo>
                  <a:pt x="6238" y="11978"/>
                </a:lnTo>
                <a:lnTo>
                  <a:pt x="6234" y="11961"/>
                </a:lnTo>
                <a:lnTo>
                  <a:pt x="6231" y="11943"/>
                </a:lnTo>
                <a:lnTo>
                  <a:pt x="6228" y="11925"/>
                </a:lnTo>
                <a:lnTo>
                  <a:pt x="6227" y="11907"/>
                </a:lnTo>
                <a:lnTo>
                  <a:pt x="6226" y="11889"/>
                </a:lnTo>
                <a:lnTo>
                  <a:pt x="6226" y="11871"/>
                </a:lnTo>
                <a:lnTo>
                  <a:pt x="6227" y="11854"/>
                </a:lnTo>
                <a:lnTo>
                  <a:pt x="6229" y="11836"/>
                </a:lnTo>
                <a:lnTo>
                  <a:pt x="6232" y="11818"/>
                </a:lnTo>
                <a:lnTo>
                  <a:pt x="6235" y="11801"/>
                </a:lnTo>
                <a:lnTo>
                  <a:pt x="6239" y="11783"/>
                </a:lnTo>
                <a:lnTo>
                  <a:pt x="6244" y="11766"/>
                </a:lnTo>
                <a:lnTo>
                  <a:pt x="6250" y="11749"/>
                </a:lnTo>
                <a:lnTo>
                  <a:pt x="6257" y="11732"/>
                </a:lnTo>
                <a:lnTo>
                  <a:pt x="6265" y="11715"/>
                </a:lnTo>
                <a:lnTo>
                  <a:pt x="6273" y="11699"/>
                </a:lnTo>
                <a:lnTo>
                  <a:pt x="6283" y="11684"/>
                </a:lnTo>
                <a:lnTo>
                  <a:pt x="6293" y="11669"/>
                </a:lnTo>
                <a:lnTo>
                  <a:pt x="6304" y="11653"/>
                </a:lnTo>
                <a:lnTo>
                  <a:pt x="6316" y="11639"/>
                </a:lnTo>
                <a:lnTo>
                  <a:pt x="6328" y="11625"/>
                </a:lnTo>
                <a:lnTo>
                  <a:pt x="6342" y="11612"/>
                </a:lnTo>
                <a:lnTo>
                  <a:pt x="6356" y="11600"/>
                </a:lnTo>
                <a:lnTo>
                  <a:pt x="6371" y="11587"/>
                </a:lnTo>
                <a:lnTo>
                  <a:pt x="6387" y="11576"/>
                </a:lnTo>
                <a:lnTo>
                  <a:pt x="6402" y="11566"/>
                </a:lnTo>
                <a:lnTo>
                  <a:pt x="6418" y="11556"/>
                </a:lnTo>
                <a:lnTo>
                  <a:pt x="6434" y="11548"/>
                </a:lnTo>
                <a:lnTo>
                  <a:pt x="6452" y="11539"/>
                </a:lnTo>
                <a:lnTo>
                  <a:pt x="6468" y="11533"/>
                </a:lnTo>
                <a:lnTo>
                  <a:pt x="6485" y="11527"/>
                </a:lnTo>
                <a:lnTo>
                  <a:pt x="6503" y="11522"/>
                </a:lnTo>
                <a:lnTo>
                  <a:pt x="6521" y="11518"/>
                </a:lnTo>
                <a:lnTo>
                  <a:pt x="6538" y="11514"/>
                </a:lnTo>
                <a:lnTo>
                  <a:pt x="6557" y="11512"/>
                </a:lnTo>
                <a:lnTo>
                  <a:pt x="6574" y="11510"/>
                </a:lnTo>
                <a:lnTo>
                  <a:pt x="6592" y="11510"/>
                </a:lnTo>
                <a:lnTo>
                  <a:pt x="6610" y="11510"/>
                </a:lnTo>
                <a:lnTo>
                  <a:pt x="6628" y="11511"/>
                </a:lnTo>
                <a:lnTo>
                  <a:pt x="6645" y="11513"/>
                </a:lnTo>
                <a:lnTo>
                  <a:pt x="6664" y="11515"/>
                </a:lnTo>
                <a:lnTo>
                  <a:pt x="6681" y="11519"/>
                </a:lnTo>
                <a:lnTo>
                  <a:pt x="6698" y="11523"/>
                </a:lnTo>
                <a:lnTo>
                  <a:pt x="6716" y="11528"/>
                </a:lnTo>
                <a:lnTo>
                  <a:pt x="6733" y="11534"/>
                </a:lnTo>
                <a:lnTo>
                  <a:pt x="6749" y="11542"/>
                </a:lnTo>
                <a:lnTo>
                  <a:pt x="6766" y="11549"/>
                </a:lnTo>
                <a:lnTo>
                  <a:pt x="6782" y="11558"/>
                </a:lnTo>
                <a:lnTo>
                  <a:pt x="6798" y="11567"/>
                </a:lnTo>
                <a:lnTo>
                  <a:pt x="6814" y="11577"/>
                </a:lnTo>
                <a:lnTo>
                  <a:pt x="6828" y="11588"/>
                </a:lnTo>
                <a:lnTo>
                  <a:pt x="6842" y="11600"/>
                </a:lnTo>
                <a:lnTo>
                  <a:pt x="6856" y="11613"/>
                </a:lnTo>
                <a:lnTo>
                  <a:pt x="6870" y="11626"/>
                </a:lnTo>
                <a:lnTo>
                  <a:pt x="6883" y="11640"/>
                </a:lnTo>
                <a:lnTo>
                  <a:pt x="7410" y="12257"/>
                </a:lnTo>
                <a:lnTo>
                  <a:pt x="9206" y="10274"/>
                </a:lnTo>
                <a:lnTo>
                  <a:pt x="9220" y="10260"/>
                </a:lnTo>
                <a:lnTo>
                  <a:pt x="9233" y="10247"/>
                </a:lnTo>
                <a:lnTo>
                  <a:pt x="9247" y="10235"/>
                </a:lnTo>
                <a:lnTo>
                  <a:pt x="9262" y="10224"/>
                </a:lnTo>
                <a:lnTo>
                  <a:pt x="9278" y="10213"/>
                </a:lnTo>
                <a:lnTo>
                  <a:pt x="9293" y="10203"/>
                </a:lnTo>
                <a:lnTo>
                  <a:pt x="9309" y="10194"/>
                </a:lnTo>
                <a:lnTo>
                  <a:pt x="9326" y="10186"/>
                </a:lnTo>
                <a:lnTo>
                  <a:pt x="9342" y="10179"/>
                </a:lnTo>
                <a:lnTo>
                  <a:pt x="9359" y="10173"/>
                </a:lnTo>
                <a:lnTo>
                  <a:pt x="9376" y="10167"/>
                </a:lnTo>
                <a:lnTo>
                  <a:pt x="9393" y="10163"/>
                </a:lnTo>
                <a:lnTo>
                  <a:pt x="9411" y="10159"/>
                </a:lnTo>
                <a:lnTo>
                  <a:pt x="9429" y="10156"/>
                </a:lnTo>
                <a:lnTo>
                  <a:pt x="9446" y="10154"/>
                </a:lnTo>
                <a:lnTo>
                  <a:pt x="9464" y="10153"/>
                </a:lnTo>
                <a:lnTo>
                  <a:pt x="9482" y="10152"/>
                </a:lnTo>
                <a:lnTo>
                  <a:pt x="9500" y="10153"/>
                </a:lnTo>
                <a:lnTo>
                  <a:pt x="9517" y="10154"/>
                </a:lnTo>
                <a:lnTo>
                  <a:pt x="9536" y="10156"/>
                </a:lnTo>
                <a:lnTo>
                  <a:pt x="9553" y="10159"/>
                </a:lnTo>
                <a:lnTo>
                  <a:pt x="9571" y="10162"/>
                </a:lnTo>
                <a:lnTo>
                  <a:pt x="9589" y="10167"/>
                </a:lnTo>
                <a:lnTo>
                  <a:pt x="9606" y="10172"/>
                </a:lnTo>
                <a:lnTo>
                  <a:pt x="9622" y="10179"/>
                </a:lnTo>
                <a:lnTo>
                  <a:pt x="9639" y="10186"/>
                </a:lnTo>
                <a:lnTo>
                  <a:pt x="9656" y="10194"/>
                </a:lnTo>
                <a:lnTo>
                  <a:pt x="9672" y="10203"/>
                </a:lnTo>
                <a:lnTo>
                  <a:pt x="9687" y="10213"/>
                </a:lnTo>
                <a:lnTo>
                  <a:pt x="9704" y="10224"/>
                </a:lnTo>
                <a:lnTo>
                  <a:pt x="9718" y="10235"/>
                </a:lnTo>
                <a:lnTo>
                  <a:pt x="9733" y="10248"/>
                </a:lnTo>
                <a:lnTo>
                  <a:pt x="9746" y="10261"/>
                </a:lnTo>
                <a:lnTo>
                  <a:pt x="9760" y="10275"/>
                </a:lnTo>
                <a:lnTo>
                  <a:pt x="9772" y="10289"/>
                </a:lnTo>
                <a:lnTo>
                  <a:pt x="9783" y="10304"/>
                </a:lnTo>
                <a:lnTo>
                  <a:pt x="9794" y="10319"/>
                </a:lnTo>
                <a:lnTo>
                  <a:pt x="9804" y="10335"/>
                </a:lnTo>
                <a:lnTo>
                  <a:pt x="9813" y="10350"/>
                </a:lnTo>
                <a:lnTo>
                  <a:pt x="9821" y="10367"/>
                </a:lnTo>
                <a:lnTo>
                  <a:pt x="9828" y="10384"/>
                </a:lnTo>
                <a:lnTo>
                  <a:pt x="9834" y="10400"/>
                </a:lnTo>
                <a:lnTo>
                  <a:pt x="9840" y="10417"/>
                </a:lnTo>
                <a:lnTo>
                  <a:pt x="9844" y="10434"/>
                </a:lnTo>
                <a:lnTo>
                  <a:pt x="9848" y="10452"/>
                </a:lnTo>
                <a:lnTo>
                  <a:pt x="9851" y="10470"/>
                </a:lnTo>
                <a:lnTo>
                  <a:pt x="9853" y="10487"/>
                </a:lnTo>
                <a:lnTo>
                  <a:pt x="9854" y="10506"/>
                </a:lnTo>
                <a:lnTo>
                  <a:pt x="9856" y="10523"/>
                </a:lnTo>
                <a:lnTo>
                  <a:pt x="9856" y="10541"/>
                </a:lnTo>
                <a:lnTo>
                  <a:pt x="9853" y="10559"/>
                </a:lnTo>
                <a:lnTo>
                  <a:pt x="9851" y="10577"/>
                </a:lnTo>
                <a:lnTo>
                  <a:pt x="9848" y="10594"/>
                </a:lnTo>
                <a:lnTo>
                  <a:pt x="9845" y="10612"/>
                </a:lnTo>
                <a:lnTo>
                  <a:pt x="9840" y="10630"/>
                </a:lnTo>
                <a:lnTo>
                  <a:pt x="9835" y="10646"/>
                </a:lnTo>
                <a:lnTo>
                  <a:pt x="9828" y="10663"/>
                </a:lnTo>
                <a:lnTo>
                  <a:pt x="9821" y="10681"/>
                </a:lnTo>
                <a:lnTo>
                  <a:pt x="9813" y="10697"/>
                </a:lnTo>
                <a:lnTo>
                  <a:pt x="9804" y="10713"/>
                </a:lnTo>
                <a:lnTo>
                  <a:pt x="9794" y="10729"/>
                </a:lnTo>
                <a:lnTo>
                  <a:pt x="9783" y="10744"/>
                </a:lnTo>
                <a:lnTo>
                  <a:pt x="9772" y="10759"/>
                </a:lnTo>
                <a:lnTo>
                  <a:pt x="9759" y="10773"/>
                </a:lnTo>
                <a:lnTo>
                  <a:pt x="7693" y="13055"/>
                </a:lnTo>
                <a:lnTo>
                  <a:pt x="7682" y="13068"/>
                </a:lnTo>
                <a:lnTo>
                  <a:pt x="7670" y="13081"/>
                </a:lnTo>
                <a:lnTo>
                  <a:pt x="7656" y="13093"/>
                </a:lnTo>
                <a:lnTo>
                  <a:pt x="7643" y="13105"/>
                </a:lnTo>
                <a:lnTo>
                  <a:pt x="7629" y="13118"/>
                </a:lnTo>
                <a:lnTo>
                  <a:pt x="7614" y="13129"/>
                </a:lnTo>
                <a:lnTo>
                  <a:pt x="7597" y="13139"/>
                </a:lnTo>
                <a:lnTo>
                  <a:pt x="7581" y="13148"/>
                </a:lnTo>
                <a:lnTo>
                  <a:pt x="7565" y="13157"/>
                </a:lnTo>
                <a:lnTo>
                  <a:pt x="7548" y="13164"/>
                </a:lnTo>
                <a:lnTo>
                  <a:pt x="7531" y="13172"/>
                </a:lnTo>
                <a:lnTo>
                  <a:pt x="7514" y="13178"/>
                </a:lnTo>
                <a:lnTo>
                  <a:pt x="7496" y="13183"/>
                </a:lnTo>
                <a:lnTo>
                  <a:pt x="7479" y="13187"/>
                </a:lnTo>
                <a:lnTo>
                  <a:pt x="7461" y="13190"/>
                </a:lnTo>
                <a:lnTo>
                  <a:pt x="7443" y="13192"/>
                </a:lnTo>
                <a:lnTo>
                  <a:pt x="7425" y="13194"/>
                </a:lnTo>
                <a:lnTo>
                  <a:pt x="7408" y="13195"/>
                </a:lnTo>
                <a:lnTo>
                  <a:pt x="7389" y="13195"/>
                </a:lnTo>
                <a:lnTo>
                  <a:pt x="7372" y="13194"/>
                </a:lnTo>
                <a:lnTo>
                  <a:pt x="7354" y="13192"/>
                </a:lnTo>
                <a:lnTo>
                  <a:pt x="7336" y="13189"/>
                </a:lnTo>
                <a:lnTo>
                  <a:pt x="7318" y="13186"/>
                </a:lnTo>
                <a:lnTo>
                  <a:pt x="7301" y="13182"/>
                </a:lnTo>
                <a:lnTo>
                  <a:pt x="7283" y="13176"/>
                </a:lnTo>
                <a:lnTo>
                  <a:pt x="7267" y="13171"/>
                </a:lnTo>
                <a:lnTo>
                  <a:pt x="7250" y="13163"/>
                </a:lnTo>
                <a:lnTo>
                  <a:pt x="7233" y="13155"/>
                </a:lnTo>
                <a:lnTo>
                  <a:pt x="7217" y="13147"/>
                </a:lnTo>
                <a:lnTo>
                  <a:pt x="7202" y="13138"/>
                </a:lnTo>
                <a:lnTo>
                  <a:pt x="7187" y="13128"/>
                </a:lnTo>
                <a:lnTo>
                  <a:pt x="7171" y="13117"/>
                </a:lnTo>
                <a:lnTo>
                  <a:pt x="7157" y="13104"/>
                </a:lnTo>
                <a:lnTo>
                  <a:pt x="7143" y="13092"/>
                </a:lnTo>
                <a:lnTo>
                  <a:pt x="7129" y="13079"/>
                </a:lnTo>
                <a:lnTo>
                  <a:pt x="7117" y="13065"/>
                </a:lnTo>
                <a:lnTo>
                  <a:pt x="6315" y="12125"/>
                </a:lnTo>
                <a:close/>
                <a:moveTo>
                  <a:pt x="7375" y="10184"/>
                </a:moveTo>
                <a:lnTo>
                  <a:pt x="7420" y="10184"/>
                </a:lnTo>
                <a:lnTo>
                  <a:pt x="7465" y="10186"/>
                </a:lnTo>
                <a:lnTo>
                  <a:pt x="7509" y="10188"/>
                </a:lnTo>
                <a:lnTo>
                  <a:pt x="7553" y="10191"/>
                </a:lnTo>
                <a:lnTo>
                  <a:pt x="7597" y="10195"/>
                </a:lnTo>
                <a:lnTo>
                  <a:pt x="7640" y="10200"/>
                </a:lnTo>
                <a:lnTo>
                  <a:pt x="7684" y="10207"/>
                </a:lnTo>
                <a:lnTo>
                  <a:pt x="7727" y="10214"/>
                </a:lnTo>
                <a:lnTo>
                  <a:pt x="7769" y="10222"/>
                </a:lnTo>
                <a:lnTo>
                  <a:pt x="7812" y="10230"/>
                </a:lnTo>
                <a:lnTo>
                  <a:pt x="7854" y="10239"/>
                </a:lnTo>
                <a:lnTo>
                  <a:pt x="7896" y="10249"/>
                </a:lnTo>
                <a:lnTo>
                  <a:pt x="7937" y="10260"/>
                </a:lnTo>
                <a:lnTo>
                  <a:pt x="7978" y="10273"/>
                </a:lnTo>
                <a:lnTo>
                  <a:pt x="8019" y="10285"/>
                </a:lnTo>
                <a:lnTo>
                  <a:pt x="8059" y="10299"/>
                </a:lnTo>
                <a:lnTo>
                  <a:pt x="8100" y="10313"/>
                </a:lnTo>
                <a:lnTo>
                  <a:pt x="8138" y="10329"/>
                </a:lnTo>
                <a:lnTo>
                  <a:pt x="8178" y="10344"/>
                </a:lnTo>
                <a:lnTo>
                  <a:pt x="8217" y="10361"/>
                </a:lnTo>
                <a:lnTo>
                  <a:pt x="8256" y="10379"/>
                </a:lnTo>
                <a:lnTo>
                  <a:pt x="8293" y="10397"/>
                </a:lnTo>
                <a:lnTo>
                  <a:pt x="8331" y="10415"/>
                </a:lnTo>
                <a:lnTo>
                  <a:pt x="8368" y="10435"/>
                </a:lnTo>
                <a:lnTo>
                  <a:pt x="8404" y="10456"/>
                </a:lnTo>
                <a:lnTo>
                  <a:pt x="8441" y="10476"/>
                </a:lnTo>
                <a:lnTo>
                  <a:pt x="8477" y="10499"/>
                </a:lnTo>
                <a:lnTo>
                  <a:pt x="8512" y="10521"/>
                </a:lnTo>
                <a:lnTo>
                  <a:pt x="8547" y="10544"/>
                </a:lnTo>
                <a:lnTo>
                  <a:pt x="8581" y="10568"/>
                </a:lnTo>
                <a:lnTo>
                  <a:pt x="8615" y="10592"/>
                </a:lnTo>
                <a:lnTo>
                  <a:pt x="8648" y="10618"/>
                </a:lnTo>
                <a:lnTo>
                  <a:pt x="8216" y="11072"/>
                </a:lnTo>
                <a:lnTo>
                  <a:pt x="8193" y="11057"/>
                </a:lnTo>
                <a:lnTo>
                  <a:pt x="8171" y="11042"/>
                </a:lnTo>
                <a:lnTo>
                  <a:pt x="8148" y="11028"/>
                </a:lnTo>
                <a:lnTo>
                  <a:pt x="8124" y="11013"/>
                </a:lnTo>
                <a:lnTo>
                  <a:pt x="8101" y="10999"/>
                </a:lnTo>
                <a:lnTo>
                  <a:pt x="8076" y="10986"/>
                </a:lnTo>
                <a:lnTo>
                  <a:pt x="8053" y="10974"/>
                </a:lnTo>
                <a:lnTo>
                  <a:pt x="8028" y="10961"/>
                </a:lnTo>
                <a:lnTo>
                  <a:pt x="8003" y="10948"/>
                </a:lnTo>
                <a:lnTo>
                  <a:pt x="7978" y="10937"/>
                </a:lnTo>
                <a:lnTo>
                  <a:pt x="7953" y="10926"/>
                </a:lnTo>
                <a:lnTo>
                  <a:pt x="7927" y="10916"/>
                </a:lnTo>
                <a:lnTo>
                  <a:pt x="7902" y="10906"/>
                </a:lnTo>
                <a:lnTo>
                  <a:pt x="7876" y="10895"/>
                </a:lnTo>
                <a:lnTo>
                  <a:pt x="7850" y="10886"/>
                </a:lnTo>
                <a:lnTo>
                  <a:pt x="7823" y="10877"/>
                </a:lnTo>
                <a:lnTo>
                  <a:pt x="7797" y="10869"/>
                </a:lnTo>
                <a:lnTo>
                  <a:pt x="7770" y="10861"/>
                </a:lnTo>
                <a:lnTo>
                  <a:pt x="7743" y="10854"/>
                </a:lnTo>
                <a:lnTo>
                  <a:pt x="7715" y="10848"/>
                </a:lnTo>
                <a:lnTo>
                  <a:pt x="7688" y="10840"/>
                </a:lnTo>
                <a:lnTo>
                  <a:pt x="7660" y="10835"/>
                </a:lnTo>
                <a:lnTo>
                  <a:pt x="7633" y="10830"/>
                </a:lnTo>
                <a:lnTo>
                  <a:pt x="7605" y="10825"/>
                </a:lnTo>
                <a:lnTo>
                  <a:pt x="7577" y="10821"/>
                </a:lnTo>
                <a:lnTo>
                  <a:pt x="7548" y="10817"/>
                </a:lnTo>
                <a:lnTo>
                  <a:pt x="7520" y="10814"/>
                </a:lnTo>
                <a:lnTo>
                  <a:pt x="7491" y="10812"/>
                </a:lnTo>
                <a:lnTo>
                  <a:pt x="7463" y="10810"/>
                </a:lnTo>
                <a:lnTo>
                  <a:pt x="7433" y="10808"/>
                </a:lnTo>
                <a:lnTo>
                  <a:pt x="7405" y="10808"/>
                </a:lnTo>
                <a:lnTo>
                  <a:pt x="7375" y="10807"/>
                </a:lnTo>
                <a:lnTo>
                  <a:pt x="7337" y="10808"/>
                </a:lnTo>
                <a:lnTo>
                  <a:pt x="7300" y="10809"/>
                </a:lnTo>
                <a:lnTo>
                  <a:pt x="7263" y="10811"/>
                </a:lnTo>
                <a:lnTo>
                  <a:pt x="7225" y="10815"/>
                </a:lnTo>
                <a:lnTo>
                  <a:pt x="7189" y="10819"/>
                </a:lnTo>
                <a:lnTo>
                  <a:pt x="7153" y="10824"/>
                </a:lnTo>
                <a:lnTo>
                  <a:pt x="7116" y="10830"/>
                </a:lnTo>
                <a:lnTo>
                  <a:pt x="7081" y="10836"/>
                </a:lnTo>
                <a:lnTo>
                  <a:pt x="7045" y="10845"/>
                </a:lnTo>
                <a:lnTo>
                  <a:pt x="7010" y="10853"/>
                </a:lnTo>
                <a:lnTo>
                  <a:pt x="6976" y="10863"/>
                </a:lnTo>
                <a:lnTo>
                  <a:pt x="6941" y="10873"/>
                </a:lnTo>
                <a:lnTo>
                  <a:pt x="6906" y="10884"/>
                </a:lnTo>
                <a:lnTo>
                  <a:pt x="6873" y="10895"/>
                </a:lnTo>
                <a:lnTo>
                  <a:pt x="6840" y="10909"/>
                </a:lnTo>
                <a:lnTo>
                  <a:pt x="6806" y="10922"/>
                </a:lnTo>
                <a:lnTo>
                  <a:pt x="6774" y="10936"/>
                </a:lnTo>
                <a:lnTo>
                  <a:pt x="6742" y="10951"/>
                </a:lnTo>
                <a:lnTo>
                  <a:pt x="6711" y="10967"/>
                </a:lnTo>
                <a:lnTo>
                  <a:pt x="6679" y="10983"/>
                </a:lnTo>
                <a:lnTo>
                  <a:pt x="6648" y="11000"/>
                </a:lnTo>
                <a:lnTo>
                  <a:pt x="6618" y="11019"/>
                </a:lnTo>
                <a:lnTo>
                  <a:pt x="6588" y="11037"/>
                </a:lnTo>
                <a:lnTo>
                  <a:pt x="6559" y="11056"/>
                </a:lnTo>
                <a:lnTo>
                  <a:pt x="6529" y="11077"/>
                </a:lnTo>
                <a:lnTo>
                  <a:pt x="6502" y="11097"/>
                </a:lnTo>
                <a:lnTo>
                  <a:pt x="6473" y="11118"/>
                </a:lnTo>
                <a:lnTo>
                  <a:pt x="6446" y="11141"/>
                </a:lnTo>
                <a:lnTo>
                  <a:pt x="6419" y="11163"/>
                </a:lnTo>
                <a:lnTo>
                  <a:pt x="6393" y="11186"/>
                </a:lnTo>
                <a:lnTo>
                  <a:pt x="6367" y="11210"/>
                </a:lnTo>
                <a:lnTo>
                  <a:pt x="6343" y="11234"/>
                </a:lnTo>
                <a:lnTo>
                  <a:pt x="6318" y="11260"/>
                </a:lnTo>
                <a:lnTo>
                  <a:pt x="6294" y="11285"/>
                </a:lnTo>
                <a:lnTo>
                  <a:pt x="6270" y="11312"/>
                </a:lnTo>
                <a:lnTo>
                  <a:pt x="6248" y="11338"/>
                </a:lnTo>
                <a:lnTo>
                  <a:pt x="6227" y="11365"/>
                </a:lnTo>
                <a:lnTo>
                  <a:pt x="6205" y="11393"/>
                </a:lnTo>
                <a:lnTo>
                  <a:pt x="6184" y="11421"/>
                </a:lnTo>
                <a:lnTo>
                  <a:pt x="6164" y="11450"/>
                </a:lnTo>
                <a:lnTo>
                  <a:pt x="6145" y="11479"/>
                </a:lnTo>
                <a:lnTo>
                  <a:pt x="6126" y="11509"/>
                </a:lnTo>
                <a:lnTo>
                  <a:pt x="6108" y="11539"/>
                </a:lnTo>
                <a:lnTo>
                  <a:pt x="6091" y="11570"/>
                </a:lnTo>
                <a:lnTo>
                  <a:pt x="6075" y="11602"/>
                </a:lnTo>
                <a:lnTo>
                  <a:pt x="6058" y="11633"/>
                </a:lnTo>
                <a:lnTo>
                  <a:pt x="6044" y="11666"/>
                </a:lnTo>
                <a:lnTo>
                  <a:pt x="6030" y="11698"/>
                </a:lnTo>
                <a:lnTo>
                  <a:pt x="6016" y="11731"/>
                </a:lnTo>
                <a:lnTo>
                  <a:pt x="6003" y="11764"/>
                </a:lnTo>
                <a:lnTo>
                  <a:pt x="5991" y="11798"/>
                </a:lnTo>
                <a:lnTo>
                  <a:pt x="5980" y="11831"/>
                </a:lnTo>
                <a:lnTo>
                  <a:pt x="5970" y="11866"/>
                </a:lnTo>
                <a:lnTo>
                  <a:pt x="5961" y="11901"/>
                </a:lnTo>
                <a:lnTo>
                  <a:pt x="5952" y="11936"/>
                </a:lnTo>
                <a:lnTo>
                  <a:pt x="5944" y="11972"/>
                </a:lnTo>
                <a:lnTo>
                  <a:pt x="5937" y="12008"/>
                </a:lnTo>
                <a:lnTo>
                  <a:pt x="5931" y="12043"/>
                </a:lnTo>
                <a:lnTo>
                  <a:pt x="5926" y="12080"/>
                </a:lnTo>
                <a:lnTo>
                  <a:pt x="5922" y="12116"/>
                </a:lnTo>
                <a:lnTo>
                  <a:pt x="5919" y="12153"/>
                </a:lnTo>
                <a:lnTo>
                  <a:pt x="5917" y="12191"/>
                </a:lnTo>
                <a:lnTo>
                  <a:pt x="5915" y="12227"/>
                </a:lnTo>
                <a:lnTo>
                  <a:pt x="5915" y="12265"/>
                </a:lnTo>
                <a:lnTo>
                  <a:pt x="5915" y="12303"/>
                </a:lnTo>
                <a:lnTo>
                  <a:pt x="5917" y="12340"/>
                </a:lnTo>
                <a:lnTo>
                  <a:pt x="5919" y="12378"/>
                </a:lnTo>
                <a:lnTo>
                  <a:pt x="5922" y="12415"/>
                </a:lnTo>
                <a:lnTo>
                  <a:pt x="5926" y="12451"/>
                </a:lnTo>
                <a:lnTo>
                  <a:pt x="5931" y="12488"/>
                </a:lnTo>
                <a:lnTo>
                  <a:pt x="5937" y="12523"/>
                </a:lnTo>
                <a:lnTo>
                  <a:pt x="5944" y="12559"/>
                </a:lnTo>
                <a:lnTo>
                  <a:pt x="5952" y="12595"/>
                </a:lnTo>
                <a:lnTo>
                  <a:pt x="5961" y="12629"/>
                </a:lnTo>
                <a:lnTo>
                  <a:pt x="5970" y="12665"/>
                </a:lnTo>
                <a:lnTo>
                  <a:pt x="5980" y="12698"/>
                </a:lnTo>
                <a:lnTo>
                  <a:pt x="5991" y="12733"/>
                </a:lnTo>
                <a:lnTo>
                  <a:pt x="6003" y="12767"/>
                </a:lnTo>
                <a:lnTo>
                  <a:pt x="6016" y="12800"/>
                </a:lnTo>
                <a:lnTo>
                  <a:pt x="6030" y="12833"/>
                </a:lnTo>
                <a:lnTo>
                  <a:pt x="6044" y="12865"/>
                </a:lnTo>
                <a:lnTo>
                  <a:pt x="6058" y="12898"/>
                </a:lnTo>
                <a:lnTo>
                  <a:pt x="6075" y="12929"/>
                </a:lnTo>
                <a:lnTo>
                  <a:pt x="6091" y="12960"/>
                </a:lnTo>
                <a:lnTo>
                  <a:pt x="6108" y="12991"/>
                </a:lnTo>
                <a:lnTo>
                  <a:pt x="6126" y="13021"/>
                </a:lnTo>
                <a:lnTo>
                  <a:pt x="6145" y="13051"/>
                </a:lnTo>
                <a:lnTo>
                  <a:pt x="6164" y="13081"/>
                </a:lnTo>
                <a:lnTo>
                  <a:pt x="6184" y="13109"/>
                </a:lnTo>
                <a:lnTo>
                  <a:pt x="6205" y="13138"/>
                </a:lnTo>
                <a:lnTo>
                  <a:pt x="6227" y="13165"/>
                </a:lnTo>
                <a:lnTo>
                  <a:pt x="6248" y="13193"/>
                </a:lnTo>
                <a:lnTo>
                  <a:pt x="6270" y="13219"/>
                </a:lnTo>
                <a:lnTo>
                  <a:pt x="6294" y="13246"/>
                </a:lnTo>
                <a:lnTo>
                  <a:pt x="6318" y="13271"/>
                </a:lnTo>
                <a:lnTo>
                  <a:pt x="6343" y="13297"/>
                </a:lnTo>
                <a:lnTo>
                  <a:pt x="6367" y="13321"/>
                </a:lnTo>
                <a:lnTo>
                  <a:pt x="6393" y="13345"/>
                </a:lnTo>
                <a:lnTo>
                  <a:pt x="6419" y="13368"/>
                </a:lnTo>
                <a:lnTo>
                  <a:pt x="6446" y="13390"/>
                </a:lnTo>
                <a:lnTo>
                  <a:pt x="6473" y="13413"/>
                </a:lnTo>
                <a:lnTo>
                  <a:pt x="6502" y="13434"/>
                </a:lnTo>
                <a:lnTo>
                  <a:pt x="6529" y="13454"/>
                </a:lnTo>
                <a:lnTo>
                  <a:pt x="6559" y="13475"/>
                </a:lnTo>
                <a:lnTo>
                  <a:pt x="6588" y="13494"/>
                </a:lnTo>
                <a:lnTo>
                  <a:pt x="6618" y="13512"/>
                </a:lnTo>
                <a:lnTo>
                  <a:pt x="6648" y="13530"/>
                </a:lnTo>
                <a:lnTo>
                  <a:pt x="6679" y="13547"/>
                </a:lnTo>
                <a:lnTo>
                  <a:pt x="6711" y="13564"/>
                </a:lnTo>
                <a:lnTo>
                  <a:pt x="6742" y="13580"/>
                </a:lnTo>
                <a:lnTo>
                  <a:pt x="6774" y="13595"/>
                </a:lnTo>
                <a:lnTo>
                  <a:pt x="6806" y="13609"/>
                </a:lnTo>
                <a:lnTo>
                  <a:pt x="6840" y="13622"/>
                </a:lnTo>
                <a:lnTo>
                  <a:pt x="6873" y="13635"/>
                </a:lnTo>
                <a:lnTo>
                  <a:pt x="6906" y="13647"/>
                </a:lnTo>
                <a:lnTo>
                  <a:pt x="6941" y="13658"/>
                </a:lnTo>
                <a:lnTo>
                  <a:pt x="6976" y="13668"/>
                </a:lnTo>
                <a:lnTo>
                  <a:pt x="7010" y="13677"/>
                </a:lnTo>
                <a:lnTo>
                  <a:pt x="7045" y="13686"/>
                </a:lnTo>
                <a:lnTo>
                  <a:pt x="7081" y="13694"/>
                </a:lnTo>
                <a:lnTo>
                  <a:pt x="7116" y="13701"/>
                </a:lnTo>
                <a:lnTo>
                  <a:pt x="7153" y="13707"/>
                </a:lnTo>
                <a:lnTo>
                  <a:pt x="7189" y="13712"/>
                </a:lnTo>
                <a:lnTo>
                  <a:pt x="7225" y="13716"/>
                </a:lnTo>
                <a:lnTo>
                  <a:pt x="7263" y="13719"/>
                </a:lnTo>
                <a:lnTo>
                  <a:pt x="7300" y="13721"/>
                </a:lnTo>
                <a:lnTo>
                  <a:pt x="7337" y="13723"/>
                </a:lnTo>
                <a:lnTo>
                  <a:pt x="7375" y="13723"/>
                </a:lnTo>
                <a:lnTo>
                  <a:pt x="7413" y="13723"/>
                </a:lnTo>
                <a:lnTo>
                  <a:pt x="7450" y="13721"/>
                </a:lnTo>
                <a:lnTo>
                  <a:pt x="7487" y="13719"/>
                </a:lnTo>
                <a:lnTo>
                  <a:pt x="7524" y="13716"/>
                </a:lnTo>
                <a:lnTo>
                  <a:pt x="7561" y="13712"/>
                </a:lnTo>
                <a:lnTo>
                  <a:pt x="7597" y="13707"/>
                </a:lnTo>
                <a:lnTo>
                  <a:pt x="7634" y="13701"/>
                </a:lnTo>
                <a:lnTo>
                  <a:pt x="7670" y="13694"/>
                </a:lnTo>
                <a:lnTo>
                  <a:pt x="7705" y="13686"/>
                </a:lnTo>
                <a:lnTo>
                  <a:pt x="7740" y="13677"/>
                </a:lnTo>
                <a:lnTo>
                  <a:pt x="7775" y="13668"/>
                </a:lnTo>
                <a:lnTo>
                  <a:pt x="7809" y="13658"/>
                </a:lnTo>
                <a:lnTo>
                  <a:pt x="7844" y="13647"/>
                </a:lnTo>
                <a:lnTo>
                  <a:pt x="7877" y="13635"/>
                </a:lnTo>
                <a:lnTo>
                  <a:pt x="7910" y="13622"/>
                </a:lnTo>
                <a:lnTo>
                  <a:pt x="7944" y="13609"/>
                </a:lnTo>
                <a:lnTo>
                  <a:pt x="7976" y="13595"/>
                </a:lnTo>
                <a:lnTo>
                  <a:pt x="8008" y="13580"/>
                </a:lnTo>
                <a:lnTo>
                  <a:pt x="8040" y="13564"/>
                </a:lnTo>
                <a:lnTo>
                  <a:pt x="8071" y="13547"/>
                </a:lnTo>
                <a:lnTo>
                  <a:pt x="8102" y="13530"/>
                </a:lnTo>
                <a:lnTo>
                  <a:pt x="8132" y="13512"/>
                </a:lnTo>
                <a:lnTo>
                  <a:pt x="8162" y="13494"/>
                </a:lnTo>
                <a:lnTo>
                  <a:pt x="8191" y="13475"/>
                </a:lnTo>
                <a:lnTo>
                  <a:pt x="8221" y="13454"/>
                </a:lnTo>
                <a:lnTo>
                  <a:pt x="8248" y="13434"/>
                </a:lnTo>
                <a:lnTo>
                  <a:pt x="8277" y="13413"/>
                </a:lnTo>
                <a:lnTo>
                  <a:pt x="8304" y="13390"/>
                </a:lnTo>
                <a:lnTo>
                  <a:pt x="8331" y="13368"/>
                </a:lnTo>
                <a:lnTo>
                  <a:pt x="8356" y="13345"/>
                </a:lnTo>
                <a:lnTo>
                  <a:pt x="8383" y="13321"/>
                </a:lnTo>
                <a:lnTo>
                  <a:pt x="8407" y="13297"/>
                </a:lnTo>
                <a:lnTo>
                  <a:pt x="8432" y="13271"/>
                </a:lnTo>
                <a:lnTo>
                  <a:pt x="8456" y="13246"/>
                </a:lnTo>
                <a:lnTo>
                  <a:pt x="8480" y="13219"/>
                </a:lnTo>
                <a:lnTo>
                  <a:pt x="8502" y="13193"/>
                </a:lnTo>
                <a:lnTo>
                  <a:pt x="8524" y="13165"/>
                </a:lnTo>
                <a:lnTo>
                  <a:pt x="8545" y="13138"/>
                </a:lnTo>
                <a:lnTo>
                  <a:pt x="8566" y="13109"/>
                </a:lnTo>
                <a:lnTo>
                  <a:pt x="8586" y="13081"/>
                </a:lnTo>
                <a:lnTo>
                  <a:pt x="8605" y="13051"/>
                </a:lnTo>
                <a:lnTo>
                  <a:pt x="8624" y="13021"/>
                </a:lnTo>
                <a:lnTo>
                  <a:pt x="8642" y="12991"/>
                </a:lnTo>
                <a:lnTo>
                  <a:pt x="8659" y="12960"/>
                </a:lnTo>
                <a:lnTo>
                  <a:pt x="8675" y="12929"/>
                </a:lnTo>
                <a:lnTo>
                  <a:pt x="8692" y="12898"/>
                </a:lnTo>
                <a:lnTo>
                  <a:pt x="8706" y="12865"/>
                </a:lnTo>
                <a:lnTo>
                  <a:pt x="8720" y="12833"/>
                </a:lnTo>
                <a:lnTo>
                  <a:pt x="8735" y="12800"/>
                </a:lnTo>
                <a:lnTo>
                  <a:pt x="8747" y="12767"/>
                </a:lnTo>
                <a:lnTo>
                  <a:pt x="8759" y="12733"/>
                </a:lnTo>
                <a:lnTo>
                  <a:pt x="8770" y="12698"/>
                </a:lnTo>
                <a:lnTo>
                  <a:pt x="8780" y="12665"/>
                </a:lnTo>
                <a:lnTo>
                  <a:pt x="8790" y="12629"/>
                </a:lnTo>
                <a:lnTo>
                  <a:pt x="8798" y="12595"/>
                </a:lnTo>
                <a:lnTo>
                  <a:pt x="8806" y="12559"/>
                </a:lnTo>
                <a:lnTo>
                  <a:pt x="8813" y="12523"/>
                </a:lnTo>
                <a:lnTo>
                  <a:pt x="8819" y="12488"/>
                </a:lnTo>
                <a:lnTo>
                  <a:pt x="8824" y="12451"/>
                </a:lnTo>
                <a:lnTo>
                  <a:pt x="8828" y="12415"/>
                </a:lnTo>
                <a:lnTo>
                  <a:pt x="8831" y="12378"/>
                </a:lnTo>
                <a:lnTo>
                  <a:pt x="8833" y="12340"/>
                </a:lnTo>
                <a:lnTo>
                  <a:pt x="8835" y="12303"/>
                </a:lnTo>
                <a:lnTo>
                  <a:pt x="8835" y="12265"/>
                </a:lnTo>
                <a:lnTo>
                  <a:pt x="8835" y="12233"/>
                </a:lnTo>
                <a:lnTo>
                  <a:pt x="8834" y="12203"/>
                </a:lnTo>
                <a:lnTo>
                  <a:pt x="8832" y="12171"/>
                </a:lnTo>
                <a:lnTo>
                  <a:pt x="8830" y="12140"/>
                </a:lnTo>
                <a:lnTo>
                  <a:pt x="9357" y="11619"/>
                </a:lnTo>
                <a:lnTo>
                  <a:pt x="9369" y="11657"/>
                </a:lnTo>
                <a:lnTo>
                  <a:pt x="9381" y="11696"/>
                </a:lnTo>
                <a:lnTo>
                  <a:pt x="9391" y="11735"/>
                </a:lnTo>
                <a:lnTo>
                  <a:pt x="9401" y="11775"/>
                </a:lnTo>
                <a:lnTo>
                  <a:pt x="9410" y="11814"/>
                </a:lnTo>
                <a:lnTo>
                  <a:pt x="9418" y="11854"/>
                </a:lnTo>
                <a:lnTo>
                  <a:pt x="9426" y="11894"/>
                </a:lnTo>
                <a:lnTo>
                  <a:pt x="9434" y="11934"/>
                </a:lnTo>
                <a:lnTo>
                  <a:pt x="9440" y="11975"/>
                </a:lnTo>
                <a:lnTo>
                  <a:pt x="9445" y="12016"/>
                </a:lnTo>
                <a:lnTo>
                  <a:pt x="9449" y="12056"/>
                </a:lnTo>
                <a:lnTo>
                  <a:pt x="9453" y="12098"/>
                </a:lnTo>
                <a:lnTo>
                  <a:pt x="9456" y="12140"/>
                </a:lnTo>
                <a:lnTo>
                  <a:pt x="9458" y="12182"/>
                </a:lnTo>
                <a:lnTo>
                  <a:pt x="9459" y="12223"/>
                </a:lnTo>
                <a:lnTo>
                  <a:pt x="9459" y="12265"/>
                </a:lnTo>
                <a:lnTo>
                  <a:pt x="9459" y="12319"/>
                </a:lnTo>
                <a:lnTo>
                  <a:pt x="9457" y="12373"/>
                </a:lnTo>
                <a:lnTo>
                  <a:pt x="9453" y="12426"/>
                </a:lnTo>
                <a:lnTo>
                  <a:pt x="9449" y="12478"/>
                </a:lnTo>
                <a:lnTo>
                  <a:pt x="9443" y="12531"/>
                </a:lnTo>
                <a:lnTo>
                  <a:pt x="9436" y="12582"/>
                </a:lnTo>
                <a:lnTo>
                  <a:pt x="9426" y="12633"/>
                </a:lnTo>
                <a:lnTo>
                  <a:pt x="9417" y="12684"/>
                </a:lnTo>
                <a:lnTo>
                  <a:pt x="9406" y="12735"/>
                </a:lnTo>
                <a:lnTo>
                  <a:pt x="9394" y="12785"/>
                </a:lnTo>
                <a:lnTo>
                  <a:pt x="9381" y="12835"/>
                </a:lnTo>
                <a:lnTo>
                  <a:pt x="9365" y="12884"/>
                </a:lnTo>
                <a:lnTo>
                  <a:pt x="9350" y="12932"/>
                </a:lnTo>
                <a:lnTo>
                  <a:pt x="9333" y="12981"/>
                </a:lnTo>
                <a:lnTo>
                  <a:pt x="9315" y="13028"/>
                </a:lnTo>
                <a:lnTo>
                  <a:pt x="9296" y="13075"/>
                </a:lnTo>
                <a:lnTo>
                  <a:pt x="9276" y="13122"/>
                </a:lnTo>
                <a:lnTo>
                  <a:pt x="9254" y="13167"/>
                </a:lnTo>
                <a:lnTo>
                  <a:pt x="9232" y="13212"/>
                </a:lnTo>
                <a:lnTo>
                  <a:pt x="9207" y="13257"/>
                </a:lnTo>
                <a:lnTo>
                  <a:pt x="9183" y="13301"/>
                </a:lnTo>
                <a:lnTo>
                  <a:pt x="9157" y="13345"/>
                </a:lnTo>
                <a:lnTo>
                  <a:pt x="9131" y="13387"/>
                </a:lnTo>
                <a:lnTo>
                  <a:pt x="9103" y="13429"/>
                </a:lnTo>
                <a:lnTo>
                  <a:pt x="9075" y="13470"/>
                </a:lnTo>
                <a:lnTo>
                  <a:pt x="9045" y="13510"/>
                </a:lnTo>
                <a:lnTo>
                  <a:pt x="9015" y="13550"/>
                </a:lnTo>
                <a:lnTo>
                  <a:pt x="8983" y="13589"/>
                </a:lnTo>
                <a:lnTo>
                  <a:pt x="8952" y="13627"/>
                </a:lnTo>
                <a:lnTo>
                  <a:pt x="8918" y="13665"/>
                </a:lnTo>
                <a:lnTo>
                  <a:pt x="8884" y="13701"/>
                </a:lnTo>
                <a:lnTo>
                  <a:pt x="8849" y="13737"/>
                </a:lnTo>
                <a:lnTo>
                  <a:pt x="8813" y="13772"/>
                </a:lnTo>
                <a:lnTo>
                  <a:pt x="8776" y="13805"/>
                </a:lnTo>
                <a:lnTo>
                  <a:pt x="8739" y="13839"/>
                </a:lnTo>
                <a:lnTo>
                  <a:pt x="8701" y="13872"/>
                </a:lnTo>
                <a:lnTo>
                  <a:pt x="8662" y="13902"/>
                </a:lnTo>
                <a:lnTo>
                  <a:pt x="8622" y="13933"/>
                </a:lnTo>
                <a:lnTo>
                  <a:pt x="8582" y="13962"/>
                </a:lnTo>
                <a:lnTo>
                  <a:pt x="8541" y="13991"/>
                </a:lnTo>
                <a:lnTo>
                  <a:pt x="8498" y="14018"/>
                </a:lnTo>
                <a:lnTo>
                  <a:pt x="8456" y="14046"/>
                </a:lnTo>
                <a:lnTo>
                  <a:pt x="8412" y="14071"/>
                </a:lnTo>
                <a:lnTo>
                  <a:pt x="8369" y="14095"/>
                </a:lnTo>
                <a:lnTo>
                  <a:pt x="8324" y="14119"/>
                </a:lnTo>
                <a:lnTo>
                  <a:pt x="8279" y="14141"/>
                </a:lnTo>
                <a:lnTo>
                  <a:pt x="8233" y="14163"/>
                </a:lnTo>
                <a:lnTo>
                  <a:pt x="8186" y="14183"/>
                </a:lnTo>
                <a:lnTo>
                  <a:pt x="8139" y="14202"/>
                </a:lnTo>
                <a:lnTo>
                  <a:pt x="8091" y="14221"/>
                </a:lnTo>
                <a:lnTo>
                  <a:pt x="8044" y="14237"/>
                </a:lnTo>
                <a:lnTo>
                  <a:pt x="7995" y="14253"/>
                </a:lnTo>
                <a:lnTo>
                  <a:pt x="7946" y="14267"/>
                </a:lnTo>
                <a:lnTo>
                  <a:pt x="7896" y="14281"/>
                </a:lnTo>
                <a:lnTo>
                  <a:pt x="7846" y="14293"/>
                </a:lnTo>
                <a:lnTo>
                  <a:pt x="7795" y="14304"/>
                </a:lnTo>
                <a:lnTo>
                  <a:pt x="7744" y="14314"/>
                </a:lnTo>
                <a:lnTo>
                  <a:pt x="7692" y="14322"/>
                </a:lnTo>
                <a:lnTo>
                  <a:pt x="7640" y="14329"/>
                </a:lnTo>
                <a:lnTo>
                  <a:pt x="7588" y="14336"/>
                </a:lnTo>
                <a:lnTo>
                  <a:pt x="7535" y="14341"/>
                </a:lnTo>
                <a:lnTo>
                  <a:pt x="7482" y="14344"/>
                </a:lnTo>
                <a:lnTo>
                  <a:pt x="7429" y="14346"/>
                </a:lnTo>
                <a:lnTo>
                  <a:pt x="7375" y="14347"/>
                </a:lnTo>
                <a:lnTo>
                  <a:pt x="7321" y="14346"/>
                </a:lnTo>
                <a:lnTo>
                  <a:pt x="7268" y="14344"/>
                </a:lnTo>
                <a:lnTo>
                  <a:pt x="7215" y="14341"/>
                </a:lnTo>
                <a:lnTo>
                  <a:pt x="7162" y="14336"/>
                </a:lnTo>
                <a:lnTo>
                  <a:pt x="7109" y="14329"/>
                </a:lnTo>
                <a:lnTo>
                  <a:pt x="7058" y="14322"/>
                </a:lnTo>
                <a:lnTo>
                  <a:pt x="7006" y="14314"/>
                </a:lnTo>
                <a:lnTo>
                  <a:pt x="6955" y="14304"/>
                </a:lnTo>
                <a:lnTo>
                  <a:pt x="6904" y="14293"/>
                </a:lnTo>
                <a:lnTo>
                  <a:pt x="6854" y="14281"/>
                </a:lnTo>
                <a:lnTo>
                  <a:pt x="6804" y="14267"/>
                </a:lnTo>
                <a:lnTo>
                  <a:pt x="6755" y="14253"/>
                </a:lnTo>
                <a:lnTo>
                  <a:pt x="6707" y="14237"/>
                </a:lnTo>
                <a:lnTo>
                  <a:pt x="6659" y="14221"/>
                </a:lnTo>
                <a:lnTo>
                  <a:pt x="6611" y="14202"/>
                </a:lnTo>
                <a:lnTo>
                  <a:pt x="6564" y="14183"/>
                </a:lnTo>
                <a:lnTo>
                  <a:pt x="6517" y="14163"/>
                </a:lnTo>
                <a:lnTo>
                  <a:pt x="6471" y="14141"/>
                </a:lnTo>
                <a:lnTo>
                  <a:pt x="6426" y="14119"/>
                </a:lnTo>
                <a:lnTo>
                  <a:pt x="6381" y="14095"/>
                </a:lnTo>
                <a:lnTo>
                  <a:pt x="6338" y="14071"/>
                </a:lnTo>
                <a:lnTo>
                  <a:pt x="6294" y="14046"/>
                </a:lnTo>
                <a:lnTo>
                  <a:pt x="6252" y="14018"/>
                </a:lnTo>
                <a:lnTo>
                  <a:pt x="6209" y="13991"/>
                </a:lnTo>
                <a:lnTo>
                  <a:pt x="6168" y="13962"/>
                </a:lnTo>
                <a:lnTo>
                  <a:pt x="6128" y="13933"/>
                </a:lnTo>
                <a:lnTo>
                  <a:pt x="6088" y="13902"/>
                </a:lnTo>
                <a:lnTo>
                  <a:pt x="6049" y="13872"/>
                </a:lnTo>
                <a:lnTo>
                  <a:pt x="6011" y="13839"/>
                </a:lnTo>
                <a:lnTo>
                  <a:pt x="5974" y="13805"/>
                </a:lnTo>
                <a:lnTo>
                  <a:pt x="5937" y="13772"/>
                </a:lnTo>
                <a:lnTo>
                  <a:pt x="5901" y="13737"/>
                </a:lnTo>
                <a:lnTo>
                  <a:pt x="5866" y="13701"/>
                </a:lnTo>
                <a:lnTo>
                  <a:pt x="5832" y="13665"/>
                </a:lnTo>
                <a:lnTo>
                  <a:pt x="5799" y="13627"/>
                </a:lnTo>
                <a:lnTo>
                  <a:pt x="5767" y="13589"/>
                </a:lnTo>
                <a:lnTo>
                  <a:pt x="5735" y="13550"/>
                </a:lnTo>
                <a:lnTo>
                  <a:pt x="5705" y="13510"/>
                </a:lnTo>
                <a:lnTo>
                  <a:pt x="5675" y="13470"/>
                </a:lnTo>
                <a:lnTo>
                  <a:pt x="5647" y="13429"/>
                </a:lnTo>
                <a:lnTo>
                  <a:pt x="5619" y="13387"/>
                </a:lnTo>
                <a:lnTo>
                  <a:pt x="5593" y="13345"/>
                </a:lnTo>
                <a:lnTo>
                  <a:pt x="5567" y="13301"/>
                </a:lnTo>
                <a:lnTo>
                  <a:pt x="5542" y="13257"/>
                </a:lnTo>
                <a:lnTo>
                  <a:pt x="5518" y="13212"/>
                </a:lnTo>
                <a:lnTo>
                  <a:pt x="5496" y="13167"/>
                </a:lnTo>
                <a:lnTo>
                  <a:pt x="5474" y="13122"/>
                </a:lnTo>
                <a:lnTo>
                  <a:pt x="5454" y="13075"/>
                </a:lnTo>
                <a:lnTo>
                  <a:pt x="5435" y="13028"/>
                </a:lnTo>
                <a:lnTo>
                  <a:pt x="5417" y="12981"/>
                </a:lnTo>
                <a:lnTo>
                  <a:pt x="5400" y="12932"/>
                </a:lnTo>
                <a:lnTo>
                  <a:pt x="5385" y="12884"/>
                </a:lnTo>
                <a:lnTo>
                  <a:pt x="5370" y="12835"/>
                </a:lnTo>
                <a:lnTo>
                  <a:pt x="5356" y="12785"/>
                </a:lnTo>
                <a:lnTo>
                  <a:pt x="5344" y="12735"/>
                </a:lnTo>
                <a:lnTo>
                  <a:pt x="5333" y="12684"/>
                </a:lnTo>
                <a:lnTo>
                  <a:pt x="5323" y="12633"/>
                </a:lnTo>
                <a:lnTo>
                  <a:pt x="5314" y="12582"/>
                </a:lnTo>
                <a:lnTo>
                  <a:pt x="5307" y="12531"/>
                </a:lnTo>
                <a:lnTo>
                  <a:pt x="5301" y="12478"/>
                </a:lnTo>
                <a:lnTo>
                  <a:pt x="5297" y="12426"/>
                </a:lnTo>
                <a:lnTo>
                  <a:pt x="5293" y="12373"/>
                </a:lnTo>
                <a:lnTo>
                  <a:pt x="5291" y="12319"/>
                </a:lnTo>
                <a:lnTo>
                  <a:pt x="5291" y="12265"/>
                </a:lnTo>
                <a:lnTo>
                  <a:pt x="5291" y="12212"/>
                </a:lnTo>
                <a:lnTo>
                  <a:pt x="5293" y="12158"/>
                </a:lnTo>
                <a:lnTo>
                  <a:pt x="5297" y="12105"/>
                </a:lnTo>
                <a:lnTo>
                  <a:pt x="5301" y="12052"/>
                </a:lnTo>
                <a:lnTo>
                  <a:pt x="5307" y="12000"/>
                </a:lnTo>
                <a:lnTo>
                  <a:pt x="5314" y="11949"/>
                </a:lnTo>
                <a:lnTo>
                  <a:pt x="5323" y="11897"/>
                </a:lnTo>
                <a:lnTo>
                  <a:pt x="5333" y="11846"/>
                </a:lnTo>
                <a:lnTo>
                  <a:pt x="5344" y="11795"/>
                </a:lnTo>
                <a:lnTo>
                  <a:pt x="5356" y="11745"/>
                </a:lnTo>
                <a:lnTo>
                  <a:pt x="5370" y="11695"/>
                </a:lnTo>
                <a:lnTo>
                  <a:pt x="5385" y="11646"/>
                </a:lnTo>
                <a:lnTo>
                  <a:pt x="5400" y="11597"/>
                </a:lnTo>
                <a:lnTo>
                  <a:pt x="5417" y="11550"/>
                </a:lnTo>
                <a:lnTo>
                  <a:pt x="5435" y="11502"/>
                </a:lnTo>
                <a:lnTo>
                  <a:pt x="5454" y="11455"/>
                </a:lnTo>
                <a:lnTo>
                  <a:pt x="5474" y="11409"/>
                </a:lnTo>
                <a:lnTo>
                  <a:pt x="5496" y="11363"/>
                </a:lnTo>
                <a:lnTo>
                  <a:pt x="5518" y="11318"/>
                </a:lnTo>
                <a:lnTo>
                  <a:pt x="5542" y="11273"/>
                </a:lnTo>
                <a:lnTo>
                  <a:pt x="5567" y="11229"/>
                </a:lnTo>
                <a:lnTo>
                  <a:pt x="5593" y="11186"/>
                </a:lnTo>
                <a:lnTo>
                  <a:pt x="5619" y="11144"/>
                </a:lnTo>
                <a:lnTo>
                  <a:pt x="5647" y="11102"/>
                </a:lnTo>
                <a:lnTo>
                  <a:pt x="5675" y="11060"/>
                </a:lnTo>
                <a:lnTo>
                  <a:pt x="5705" y="11021"/>
                </a:lnTo>
                <a:lnTo>
                  <a:pt x="5735" y="10981"/>
                </a:lnTo>
                <a:lnTo>
                  <a:pt x="5767" y="10941"/>
                </a:lnTo>
                <a:lnTo>
                  <a:pt x="5799" y="10904"/>
                </a:lnTo>
                <a:lnTo>
                  <a:pt x="5832" y="10866"/>
                </a:lnTo>
                <a:lnTo>
                  <a:pt x="5866" y="10829"/>
                </a:lnTo>
                <a:lnTo>
                  <a:pt x="5901" y="10794"/>
                </a:lnTo>
                <a:lnTo>
                  <a:pt x="5937" y="10759"/>
                </a:lnTo>
                <a:lnTo>
                  <a:pt x="5974" y="10724"/>
                </a:lnTo>
                <a:lnTo>
                  <a:pt x="6011" y="10692"/>
                </a:lnTo>
                <a:lnTo>
                  <a:pt x="6049" y="10659"/>
                </a:lnTo>
                <a:lnTo>
                  <a:pt x="6088" y="10628"/>
                </a:lnTo>
                <a:lnTo>
                  <a:pt x="6128" y="10597"/>
                </a:lnTo>
                <a:lnTo>
                  <a:pt x="6168" y="10568"/>
                </a:lnTo>
                <a:lnTo>
                  <a:pt x="6209" y="10539"/>
                </a:lnTo>
                <a:lnTo>
                  <a:pt x="6252" y="10512"/>
                </a:lnTo>
                <a:lnTo>
                  <a:pt x="6294" y="10485"/>
                </a:lnTo>
                <a:lnTo>
                  <a:pt x="6338" y="10460"/>
                </a:lnTo>
                <a:lnTo>
                  <a:pt x="6381" y="10435"/>
                </a:lnTo>
                <a:lnTo>
                  <a:pt x="6426" y="10412"/>
                </a:lnTo>
                <a:lnTo>
                  <a:pt x="6471" y="10390"/>
                </a:lnTo>
                <a:lnTo>
                  <a:pt x="6517" y="10368"/>
                </a:lnTo>
                <a:lnTo>
                  <a:pt x="6564" y="10348"/>
                </a:lnTo>
                <a:lnTo>
                  <a:pt x="6611" y="10329"/>
                </a:lnTo>
                <a:lnTo>
                  <a:pt x="6659" y="10310"/>
                </a:lnTo>
                <a:lnTo>
                  <a:pt x="6707" y="10293"/>
                </a:lnTo>
                <a:lnTo>
                  <a:pt x="6755" y="10278"/>
                </a:lnTo>
                <a:lnTo>
                  <a:pt x="6804" y="10264"/>
                </a:lnTo>
                <a:lnTo>
                  <a:pt x="6854" y="10249"/>
                </a:lnTo>
                <a:lnTo>
                  <a:pt x="6904" y="10237"/>
                </a:lnTo>
                <a:lnTo>
                  <a:pt x="6955" y="10227"/>
                </a:lnTo>
                <a:lnTo>
                  <a:pt x="7006" y="10217"/>
                </a:lnTo>
                <a:lnTo>
                  <a:pt x="7058" y="10209"/>
                </a:lnTo>
                <a:lnTo>
                  <a:pt x="7109" y="10200"/>
                </a:lnTo>
                <a:lnTo>
                  <a:pt x="7162" y="10195"/>
                </a:lnTo>
                <a:lnTo>
                  <a:pt x="7215" y="10190"/>
                </a:lnTo>
                <a:lnTo>
                  <a:pt x="7268" y="10187"/>
                </a:lnTo>
                <a:lnTo>
                  <a:pt x="7321" y="10185"/>
                </a:lnTo>
                <a:lnTo>
                  <a:pt x="7375" y="10184"/>
                </a:lnTo>
                <a:close/>
                <a:moveTo>
                  <a:pt x="2683" y="8673"/>
                </a:moveTo>
                <a:lnTo>
                  <a:pt x="5892" y="8673"/>
                </a:lnTo>
                <a:lnTo>
                  <a:pt x="5892" y="9542"/>
                </a:lnTo>
                <a:lnTo>
                  <a:pt x="2683" y="9542"/>
                </a:lnTo>
                <a:lnTo>
                  <a:pt x="2683" y="8673"/>
                </a:lnTo>
                <a:close/>
                <a:moveTo>
                  <a:pt x="2683" y="6586"/>
                </a:moveTo>
                <a:lnTo>
                  <a:pt x="9171" y="6586"/>
                </a:lnTo>
                <a:lnTo>
                  <a:pt x="9171" y="7456"/>
                </a:lnTo>
                <a:lnTo>
                  <a:pt x="2683" y="7456"/>
                </a:lnTo>
                <a:lnTo>
                  <a:pt x="2683" y="6586"/>
                </a:lnTo>
                <a:close/>
                <a:moveTo>
                  <a:pt x="2683" y="4500"/>
                </a:moveTo>
                <a:lnTo>
                  <a:pt x="9171" y="4500"/>
                </a:lnTo>
                <a:lnTo>
                  <a:pt x="9171" y="5369"/>
                </a:lnTo>
                <a:lnTo>
                  <a:pt x="2683" y="5369"/>
                </a:lnTo>
                <a:lnTo>
                  <a:pt x="2683" y="4500"/>
                </a:lnTo>
                <a:close/>
                <a:moveTo>
                  <a:pt x="2683" y="2415"/>
                </a:moveTo>
                <a:lnTo>
                  <a:pt x="9171" y="2415"/>
                </a:lnTo>
                <a:lnTo>
                  <a:pt x="9171" y="3283"/>
                </a:lnTo>
                <a:lnTo>
                  <a:pt x="2683" y="3283"/>
                </a:lnTo>
                <a:lnTo>
                  <a:pt x="2683" y="2415"/>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pPr defTabSz="449171" eaLnBrk="0" fontAlgn="base" hangingPunct="0">
              <a:spcBef>
                <a:spcPct val="0"/>
              </a:spcBef>
              <a:spcAft>
                <a:spcPct val="0"/>
              </a:spcAft>
            </a:pPr>
            <a:endParaRPr lang="ru-RU" dirty="0">
              <a:solidFill>
                <a:srgbClr val="000000"/>
              </a:solidFill>
              <a:latin typeface="Arial" panose="020B0604020202020204" pitchFamily="34" charset="0"/>
              <a:ea typeface="Microsoft YaHei" panose="020B0503020204020204" pitchFamily="34" charset="-122"/>
            </a:endParaRPr>
          </a:p>
        </p:txBody>
      </p:sp>
      <p:sp>
        <p:nvSpPr>
          <p:cNvPr id="6" name="TextBox 5"/>
          <p:cNvSpPr txBox="1">
            <a:spLocks noChangeArrowheads="1"/>
          </p:cNvSpPr>
          <p:nvPr/>
        </p:nvSpPr>
        <p:spPr bwMode="auto">
          <a:xfrm>
            <a:off x="357213" y="2150284"/>
            <a:ext cx="11469686" cy="28007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20" tIns="45711" rIns="91420" bIns="45711">
            <a:spAutoFit/>
          </a:bodyPr>
          <a:lstStyle>
            <a:lvl1pPr marL="285750" indent="-285750" eaLnBrk="0" hangingPunct="0">
              <a:defRPr>
                <a:solidFill>
                  <a:schemeClr val="tx1"/>
                </a:solidFill>
                <a:latin typeface="Arial" panose="020B0604020202020204" pitchFamily="34" charset="0"/>
                <a:ea typeface="Microsoft YaHei" panose="020B0503020204020204" pitchFamily="34" charset="-122"/>
              </a:defRPr>
            </a:lvl1pPr>
            <a:lvl2pPr eaLnBrk="0" hangingPunct="0">
              <a:defRPr>
                <a:solidFill>
                  <a:schemeClr val="tx1"/>
                </a:solidFill>
                <a:latin typeface="Arial" panose="020B0604020202020204" pitchFamily="34" charset="0"/>
                <a:ea typeface="Microsoft YaHei" panose="020B0503020204020204" pitchFamily="34" charset="-122"/>
              </a:defRPr>
            </a:lvl2pPr>
            <a:lvl3pPr eaLnBrk="0" hangingPunct="0">
              <a:defRPr>
                <a:solidFill>
                  <a:schemeClr val="tx1"/>
                </a:solidFill>
                <a:latin typeface="Arial" panose="020B0604020202020204" pitchFamily="34" charset="0"/>
                <a:ea typeface="Microsoft YaHei" panose="020B0503020204020204" pitchFamily="34" charset="-122"/>
              </a:defRPr>
            </a:lvl3pPr>
            <a:lvl4pPr eaLnBrk="0" hangingPunct="0">
              <a:defRPr>
                <a:solidFill>
                  <a:schemeClr val="tx1"/>
                </a:solidFill>
                <a:latin typeface="Arial" panose="020B0604020202020204" pitchFamily="34" charset="0"/>
                <a:ea typeface="Microsoft YaHei" panose="020B0503020204020204" pitchFamily="34" charset="-122"/>
              </a:defRPr>
            </a:lvl4pPr>
            <a:lvl5pPr eaLnBrk="0" hangingPunct="0">
              <a:defRPr>
                <a:solidFill>
                  <a:schemeClr val="tx1"/>
                </a:solidFill>
                <a:latin typeface="Arial" panose="020B0604020202020204" pitchFamily="34" charset="0"/>
                <a:ea typeface="Microsoft YaHei" panose="020B0503020204020204" pitchFamily="34" charset="-122"/>
              </a:defRPr>
            </a:lvl5pPr>
            <a:lvl6pPr marL="2513013" indent="-227013" defTabSz="447675" eaLnBrk="0" fontAlgn="base" hangingPunct="0">
              <a:spcBef>
                <a:spcPct val="0"/>
              </a:spcBef>
              <a:spcAft>
                <a:spcPct val="0"/>
              </a:spcAft>
              <a:defRPr>
                <a:solidFill>
                  <a:schemeClr val="tx1"/>
                </a:solidFill>
                <a:latin typeface="Arial" panose="020B0604020202020204" pitchFamily="34" charset="0"/>
                <a:ea typeface="Microsoft YaHei" panose="020B0503020204020204" pitchFamily="34" charset="-122"/>
              </a:defRPr>
            </a:lvl6pPr>
            <a:lvl7pPr marL="2970213" indent="-227013" defTabSz="447675" eaLnBrk="0" fontAlgn="base" hangingPunct="0">
              <a:spcBef>
                <a:spcPct val="0"/>
              </a:spcBef>
              <a:spcAft>
                <a:spcPct val="0"/>
              </a:spcAft>
              <a:defRPr>
                <a:solidFill>
                  <a:schemeClr val="tx1"/>
                </a:solidFill>
                <a:latin typeface="Arial" panose="020B0604020202020204" pitchFamily="34" charset="0"/>
                <a:ea typeface="Microsoft YaHei" panose="020B0503020204020204" pitchFamily="34" charset="-122"/>
              </a:defRPr>
            </a:lvl7pPr>
            <a:lvl8pPr marL="3427413" indent="-227013" defTabSz="447675" eaLnBrk="0" fontAlgn="base" hangingPunct="0">
              <a:spcBef>
                <a:spcPct val="0"/>
              </a:spcBef>
              <a:spcAft>
                <a:spcPct val="0"/>
              </a:spcAft>
              <a:defRPr>
                <a:solidFill>
                  <a:schemeClr val="tx1"/>
                </a:solidFill>
                <a:latin typeface="Arial" panose="020B0604020202020204" pitchFamily="34" charset="0"/>
                <a:ea typeface="Microsoft YaHei" panose="020B0503020204020204" pitchFamily="34" charset="-122"/>
              </a:defRPr>
            </a:lvl8pPr>
            <a:lvl9pPr marL="3884613" indent="-227013" defTabSz="447675" eaLnBrk="0" fontAlgn="base" hangingPunct="0">
              <a:spcBef>
                <a:spcPct val="0"/>
              </a:spcBef>
              <a:spcAft>
                <a:spcPct val="0"/>
              </a:spcAft>
              <a:defRPr>
                <a:solidFill>
                  <a:schemeClr val="tx1"/>
                </a:solidFill>
                <a:latin typeface="Arial" panose="020B0604020202020204" pitchFamily="34" charset="0"/>
                <a:ea typeface="Microsoft YaHei" panose="020B0503020204020204" pitchFamily="34" charset="-122"/>
              </a:defRPr>
            </a:lvl9pPr>
          </a:lstStyle>
          <a:p>
            <a:pPr marL="0" indent="0" algn="ctr">
              <a:spcBef>
                <a:spcPct val="0"/>
              </a:spcBef>
              <a:spcAft>
                <a:spcPts val="1200"/>
              </a:spcAft>
            </a:pPr>
            <a:r>
              <a:rPr lang="ru-RU" dirty="0" smtClean="0">
                <a:solidFill>
                  <a:srgbClr val="444444"/>
                </a:solidFill>
                <a:latin typeface="Segoe UI" panose="020B0502040204020203" pitchFamily="34" charset="0"/>
                <a:cs typeface="Segoe UI" panose="020B0502040204020203" pitchFamily="34" charset="0"/>
              </a:rPr>
              <a:t>В </a:t>
            </a:r>
            <a:r>
              <a:rPr lang="ru-RU" dirty="0">
                <a:solidFill>
                  <a:srgbClr val="444444"/>
                </a:solidFill>
                <a:latin typeface="Segoe UI" panose="020B0502040204020203" pitchFamily="34" charset="0"/>
                <a:cs typeface="Segoe UI" panose="020B0502040204020203" pitchFamily="34" charset="0"/>
              </a:rPr>
              <a:t>предмет доказывания по </a:t>
            </a:r>
            <a:r>
              <a:rPr lang="ru-RU" dirty="0" smtClean="0">
                <a:solidFill>
                  <a:srgbClr val="444444"/>
                </a:solidFill>
                <a:latin typeface="Segoe UI" panose="020B0502040204020203" pitchFamily="34" charset="0"/>
                <a:cs typeface="Segoe UI" panose="020B0502040204020203" pitchFamily="34" charset="0"/>
              </a:rPr>
              <a:t>спору в отношении оплаты заказчиком дополнительных работ </a:t>
            </a:r>
          </a:p>
          <a:p>
            <a:pPr marL="0" indent="0" algn="ctr">
              <a:spcBef>
                <a:spcPct val="0"/>
              </a:spcBef>
              <a:spcAft>
                <a:spcPts val="1200"/>
              </a:spcAft>
            </a:pPr>
            <a:r>
              <a:rPr lang="ru-RU" b="1" u="sng" dirty="0" smtClean="0">
                <a:solidFill>
                  <a:srgbClr val="E4465A"/>
                </a:solidFill>
                <a:latin typeface="Segoe UI" panose="020B0502040204020203" pitchFamily="34" charset="0"/>
                <a:cs typeface="Segoe UI" panose="020B0502040204020203" pitchFamily="34" charset="0"/>
              </a:rPr>
              <a:t>входят следующие </a:t>
            </a:r>
            <a:r>
              <a:rPr lang="ru-RU" b="1" u="sng" dirty="0">
                <a:solidFill>
                  <a:srgbClr val="E4465A"/>
                </a:solidFill>
                <a:latin typeface="Segoe UI" panose="020B0502040204020203" pitchFamily="34" charset="0"/>
                <a:cs typeface="Segoe UI" panose="020B0502040204020203" pitchFamily="34" charset="0"/>
              </a:rPr>
              <a:t>факты: </a:t>
            </a:r>
            <a:endParaRPr lang="ru-RU" b="1" u="sng" dirty="0" smtClean="0">
              <a:solidFill>
                <a:srgbClr val="E4465A"/>
              </a:solidFill>
              <a:latin typeface="Segoe UI" panose="020B0502040204020203" pitchFamily="34" charset="0"/>
              <a:cs typeface="Segoe UI" panose="020B0502040204020203" pitchFamily="34" charset="0"/>
            </a:endParaRPr>
          </a:p>
          <a:p>
            <a:pPr marL="0" indent="0" algn="just">
              <a:spcBef>
                <a:spcPct val="0"/>
              </a:spcBef>
              <a:spcAft>
                <a:spcPts val="1200"/>
              </a:spcAft>
            </a:pPr>
            <a:r>
              <a:rPr lang="ru-RU" dirty="0" smtClean="0">
                <a:solidFill>
                  <a:srgbClr val="444444"/>
                </a:solidFill>
                <a:latin typeface="Segoe UI" panose="020B0502040204020203" pitchFamily="34" charset="0"/>
                <a:cs typeface="Segoe UI" panose="020B0502040204020203" pitchFamily="34" charset="0"/>
              </a:rPr>
              <a:t>1) предусмотренная </a:t>
            </a:r>
            <a:r>
              <a:rPr lang="ru-RU" dirty="0">
                <a:solidFill>
                  <a:srgbClr val="444444"/>
                </a:solidFill>
                <a:latin typeface="Segoe UI" panose="020B0502040204020203" pitchFamily="34" charset="0"/>
                <a:cs typeface="Segoe UI" panose="020B0502040204020203" pitchFamily="34" charset="0"/>
              </a:rPr>
              <a:t>документацией о закупке и </a:t>
            </a:r>
            <a:r>
              <a:rPr lang="ru-RU" dirty="0" smtClean="0">
                <a:solidFill>
                  <a:srgbClr val="444444"/>
                </a:solidFill>
                <a:latin typeface="Segoe UI" panose="020B0502040204020203" pitchFamily="34" charset="0"/>
                <a:cs typeface="Segoe UI" panose="020B0502040204020203" pitchFamily="34" charset="0"/>
              </a:rPr>
              <a:t>контрактом </a:t>
            </a:r>
            <a:r>
              <a:rPr lang="ru-RU" dirty="0">
                <a:solidFill>
                  <a:srgbClr val="444444"/>
                </a:solidFill>
                <a:latin typeface="Segoe UI" panose="020B0502040204020203" pitchFamily="34" charset="0"/>
                <a:cs typeface="Segoe UI" panose="020B0502040204020203" pitchFamily="34" charset="0"/>
              </a:rPr>
              <a:t>возможность изменения его существенных </a:t>
            </a:r>
            <a:r>
              <a:rPr lang="ru-RU" dirty="0" smtClean="0">
                <a:solidFill>
                  <a:srgbClr val="444444"/>
                </a:solidFill>
                <a:latin typeface="Segoe UI" panose="020B0502040204020203" pitchFamily="34" charset="0"/>
                <a:cs typeface="Segoe UI" panose="020B0502040204020203" pitchFamily="34" charset="0"/>
              </a:rPr>
              <a:t>условий;</a:t>
            </a:r>
          </a:p>
          <a:p>
            <a:pPr marL="0" indent="0" algn="just">
              <a:spcBef>
                <a:spcPct val="0"/>
              </a:spcBef>
              <a:spcAft>
                <a:spcPts val="1200"/>
              </a:spcAft>
            </a:pPr>
            <a:r>
              <a:rPr lang="ru-RU" dirty="0" smtClean="0">
                <a:solidFill>
                  <a:srgbClr val="444444"/>
                </a:solidFill>
                <a:latin typeface="Segoe UI" panose="020B0502040204020203" pitchFamily="34" charset="0"/>
                <a:cs typeface="Segoe UI" panose="020B0502040204020203" pitchFamily="34" charset="0"/>
              </a:rPr>
              <a:t>2) согласование сторонами таких изменений;</a:t>
            </a:r>
          </a:p>
          <a:p>
            <a:pPr marL="0" indent="0" algn="just">
              <a:spcBef>
                <a:spcPct val="0"/>
              </a:spcBef>
              <a:spcAft>
                <a:spcPts val="1200"/>
              </a:spcAft>
            </a:pPr>
            <a:r>
              <a:rPr lang="ru-RU" dirty="0" smtClean="0">
                <a:solidFill>
                  <a:srgbClr val="444444"/>
                </a:solidFill>
                <a:latin typeface="Segoe UI" panose="020B0502040204020203" pitchFamily="34" charset="0"/>
                <a:cs typeface="Segoe UI" panose="020B0502040204020203" pitchFamily="34" charset="0"/>
              </a:rPr>
              <a:t>3) выполнение </a:t>
            </a:r>
            <a:r>
              <a:rPr lang="ru-RU" dirty="0">
                <a:solidFill>
                  <a:srgbClr val="444444"/>
                </a:solidFill>
                <a:latin typeface="Segoe UI" panose="020B0502040204020203" pitchFamily="34" charset="0"/>
                <a:cs typeface="Segoe UI" panose="020B0502040204020203" pitchFamily="34" charset="0"/>
              </a:rPr>
              <a:t>согласованных работ </a:t>
            </a:r>
            <a:r>
              <a:rPr lang="ru-RU" dirty="0" smtClean="0">
                <a:solidFill>
                  <a:srgbClr val="444444"/>
                </a:solidFill>
                <a:latin typeface="Segoe UI" panose="020B0502040204020203" pitchFamily="34" charset="0"/>
                <a:cs typeface="Segoe UI" panose="020B0502040204020203" pitchFamily="34" charset="0"/>
              </a:rPr>
              <a:t>подрядчиком;</a:t>
            </a:r>
          </a:p>
          <a:p>
            <a:pPr marL="0" indent="0" algn="just">
              <a:spcBef>
                <a:spcPct val="0"/>
              </a:spcBef>
              <a:spcAft>
                <a:spcPts val="1200"/>
              </a:spcAft>
            </a:pPr>
            <a:r>
              <a:rPr lang="ru-RU" dirty="0" smtClean="0">
                <a:solidFill>
                  <a:srgbClr val="444444"/>
                </a:solidFill>
                <a:latin typeface="Segoe UI" panose="020B0502040204020203" pitchFamily="34" charset="0"/>
                <a:cs typeface="Segoe UI" panose="020B0502040204020203" pitchFamily="34" charset="0"/>
              </a:rPr>
              <a:t>4) сдача работ </a:t>
            </a:r>
            <a:r>
              <a:rPr lang="ru-RU" dirty="0">
                <a:solidFill>
                  <a:srgbClr val="444444"/>
                </a:solidFill>
                <a:latin typeface="Segoe UI" panose="020B0502040204020203" pitchFamily="34" charset="0"/>
                <a:cs typeface="Segoe UI" panose="020B0502040204020203" pitchFamily="34" charset="0"/>
              </a:rPr>
              <a:t>заказчику.</a:t>
            </a:r>
            <a:endParaRPr lang="ru-RU" dirty="0" smtClean="0">
              <a:solidFill>
                <a:srgbClr val="E4465A"/>
              </a:solidFill>
              <a:latin typeface="Segoe UI" panose="020B0502040204020203" pitchFamily="34" charset="0"/>
              <a:cs typeface="Segoe UI" panose="020B0502040204020203" pitchFamily="34" charset="0"/>
            </a:endParaRPr>
          </a:p>
        </p:txBody>
      </p:sp>
      <p:grpSp>
        <p:nvGrpSpPr>
          <p:cNvPr id="21" name="Группа 20">
            <a:extLst>
              <a:ext uri="{FF2B5EF4-FFF2-40B4-BE49-F238E27FC236}">
                <a16:creationId xmlns="" xmlns:a16="http://schemas.microsoft.com/office/drawing/2014/main" id="{20B2B207-6185-431B-A45D-38E9DA2BDC75}"/>
              </a:ext>
            </a:extLst>
          </p:cNvPr>
          <p:cNvGrpSpPr/>
          <p:nvPr/>
        </p:nvGrpSpPr>
        <p:grpSpPr>
          <a:xfrm>
            <a:off x="5808871" y="810261"/>
            <a:ext cx="573135" cy="573136"/>
            <a:chOff x="7112000" y="1417638"/>
            <a:chExt cx="552450" cy="552451"/>
          </a:xfrm>
          <a:solidFill>
            <a:srgbClr val="E4465A"/>
          </a:solidFill>
        </p:grpSpPr>
        <p:sp>
          <p:nvSpPr>
            <p:cNvPr id="22" name="Freeform 5">
              <a:extLst>
                <a:ext uri="{FF2B5EF4-FFF2-40B4-BE49-F238E27FC236}">
                  <a16:creationId xmlns="" xmlns:a16="http://schemas.microsoft.com/office/drawing/2014/main" id="{DDEC2E9B-36F9-4E6B-92BC-C4DD78F7937E}"/>
                </a:ext>
              </a:extLst>
            </p:cNvPr>
            <p:cNvSpPr>
              <a:spLocks/>
            </p:cNvSpPr>
            <p:nvPr/>
          </p:nvSpPr>
          <p:spPr bwMode="auto">
            <a:xfrm>
              <a:off x="7248525" y="1898651"/>
              <a:ext cx="276225" cy="71438"/>
            </a:xfrm>
            <a:custGeom>
              <a:avLst/>
              <a:gdLst>
                <a:gd name="T0" fmla="*/ 144 w 174"/>
                <a:gd name="T1" fmla="*/ 0 h 45"/>
                <a:gd name="T2" fmla="*/ 29 w 174"/>
                <a:gd name="T3" fmla="*/ 0 h 45"/>
                <a:gd name="T4" fmla="*/ 29 w 174"/>
                <a:gd name="T5" fmla="*/ 14 h 45"/>
                <a:gd name="T6" fmla="*/ 0 w 174"/>
                <a:gd name="T7" fmla="*/ 14 h 45"/>
                <a:gd name="T8" fmla="*/ 0 w 174"/>
                <a:gd name="T9" fmla="*/ 45 h 45"/>
                <a:gd name="T10" fmla="*/ 174 w 174"/>
                <a:gd name="T11" fmla="*/ 45 h 45"/>
                <a:gd name="T12" fmla="*/ 174 w 174"/>
                <a:gd name="T13" fmla="*/ 14 h 45"/>
                <a:gd name="T14" fmla="*/ 144 w 174"/>
                <a:gd name="T15" fmla="*/ 14 h 45"/>
                <a:gd name="T16" fmla="*/ 144 w 174"/>
                <a:gd name="T17" fmla="*/ 0 h 45"/>
                <a:gd name="T18" fmla="*/ 144 w 174"/>
                <a:gd name="T19" fmla="*/ 0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74" h="45">
                  <a:moveTo>
                    <a:pt x="144" y="0"/>
                  </a:moveTo>
                  <a:lnTo>
                    <a:pt x="29" y="0"/>
                  </a:lnTo>
                  <a:lnTo>
                    <a:pt x="29" y="14"/>
                  </a:lnTo>
                  <a:lnTo>
                    <a:pt x="0" y="14"/>
                  </a:lnTo>
                  <a:lnTo>
                    <a:pt x="0" y="45"/>
                  </a:lnTo>
                  <a:lnTo>
                    <a:pt x="174" y="45"/>
                  </a:lnTo>
                  <a:lnTo>
                    <a:pt x="174" y="14"/>
                  </a:lnTo>
                  <a:lnTo>
                    <a:pt x="144" y="14"/>
                  </a:lnTo>
                  <a:lnTo>
                    <a:pt x="144" y="0"/>
                  </a:lnTo>
                  <a:lnTo>
                    <a:pt x="144"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dirty="0">
                <a:solidFill>
                  <a:srgbClr val="444444"/>
                </a:solidFill>
              </a:endParaRPr>
            </a:p>
          </p:txBody>
        </p:sp>
        <p:sp>
          <p:nvSpPr>
            <p:cNvPr id="23" name="Freeform 6">
              <a:extLst>
                <a:ext uri="{FF2B5EF4-FFF2-40B4-BE49-F238E27FC236}">
                  <a16:creationId xmlns="" xmlns:a16="http://schemas.microsoft.com/office/drawing/2014/main" id="{C40F1CFC-4887-49B2-9FF8-E64D23DABF9D}"/>
                </a:ext>
              </a:extLst>
            </p:cNvPr>
            <p:cNvSpPr>
              <a:spLocks/>
            </p:cNvSpPr>
            <p:nvPr/>
          </p:nvSpPr>
          <p:spPr bwMode="auto">
            <a:xfrm>
              <a:off x="7204075" y="1417638"/>
              <a:ext cx="366713" cy="457200"/>
            </a:xfrm>
            <a:custGeom>
              <a:avLst/>
              <a:gdLst>
                <a:gd name="T0" fmla="*/ 100 w 231"/>
                <a:gd name="T1" fmla="*/ 288 h 288"/>
                <a:gd name="T2" fmla="*/ 129 w 231"/>
                <a:gd name="T3" fmla="*/ 288 h 288"/>
                <a:gd name="T4" fmla="*/ 129 w 231"/>
                <a:gd name="T5" fmla="*/ 86 h 288"/>
                <a:gd name="T6" fmla="*/ 231 w 231"/>
                <a:gd name="T7" fmla="*/ 86 h 288"/>
                <a:gd name="T8" fmla="*/ 129 w 231"/>
                <a:gd name="T9" fmla="*/ 61 h 288"/>
                <a:gd name="T10" fmla="*/ 129 w 231"/>
                <a:gd name="T11" fmla="*/ 43 h 288"/>
                <a:gd name="T12" fmla="*/ 114 w 231"/>
                <a:gd name="T13" fmla="*/ 0 h 288"/>
                <a:gd name="T14" fmla="*/ 100 w 231"/>
                <a:gd name="T15" fmla="*/ 43 h 288"/>
                <a:gd name="T16" fmla="*/ 100 w 231"/>
                <a:gd name="T17" fmla="*/ 61 h 288"/>
                <a:gd name="T18" fmla="*/ 0 w 231"/>
                <a:gd name="T19" fmla="*/ 86 h 288"/>
                <a:gd name="T20" fmla="*/ 100 w 231"/>
                <a:gd name="T21" fmla="*/ 86 h 288"/>
                <a:gd name="T22" fmla="*/ 100 w 231"/>
                <a:gd name="T23" fmla="*/ 288 h 288"/>
                <a:gd name="T24" fmla="*/ 100 w 231"/>
                <a:gd name="T25" fmla="*/ 288 h 2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31" h="288">
                  <a:moveTo>
                    <a:pt x="100" y="288"/>
                  </a:moveTo>
                  <a:lnTo>
                    <a:pt x="129" y="288"/>
                  </a:lnTo>
                  <a:lnTo>
                    <a:pt x="129" y="86"/>
                  </a:lnTo>
                  <a:lnTo>
                    <a:pt x="231" y="86"/>
                  </a:lnTo>
                  <a:lnTo>
                    <a:pt x="129" y="61"/>
                  </a:lnTo>
                  <a:lnTo>
                    <a:pt x="129" y="43"/>
                  </a:lnTo>
                  <a:lnTo>
                    <a:pt x="114" y="0"/>
                  </a:lnTo>
                  <a:lnTo>
                    <a:pt x="100" y="43"/>
                  </a:lnTo>
                  <a:lnTo>
                    <a:pt x="100" y="61"/>
                  </a:lnTo>
                  <a:lnTo>
                    <a:pt x="0" y="86"/>
                  </a:lnTo>
                  <a:lnTo>
                    <a:pt x="100" y="86"/>
                  </a:lnTo>
                  <a:lnTo>
                    <a:pt x="100" y="288"/>
                  </a:lnTo>
                  <a:lnTo>
                    <a:pt x="100" y="28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dirty="0">
                <a:solidFill>
                  <a:srgbClr val="444444"/>
                </a:solidFill>
              </a:endParaRPr>
            </a:p>
          </p:txBody>
        </p:sp>
        <p:sp>
          <p:nvSpPr>
            <p:cNvPr id="24" name="Freeform 7">
              <a:extLst>
                <a:ext uri="{FF2B5EF4-FFF2-40B4-BE49-F238E27FC236}">
                  <a16:creationId xmlns="" xmlns:a16="http://schemas.microsoft.com/office/drawing/2014/main" id="{4C6152A7-C182-4134-AB94-E1BB17E1B1A9}"/>
                </a:ext>
              </a:extLst>
            </p:cNvPr>
            <p:cNvSpPr>
              <a:spLocks/>
            </p:cNvSpPr>
            <p:nvPr/>
          </p:nvSpPr>
          <p:spPr bwMode="auto">
            <a:xfrm>
              <a:off x="7480300" y="1809751"/>
              <a:ext cx="184150" cy="42863"/>
            </a:xfrm>
            <a:custGeom>
              <a:avLst/>
              <a:gdLst>
                <a:gd name="T0" fmla="*/ 28 w 116"/>
                <a:gd name="T1" fmla="*/ 27 h 27"/>
                <a:gd name="T2" fmla="*/ 85 w 116"/>
                <a:gd name="T3" fmla="*/ 27 h 27"/>
                <a:gd name="T4" fmla="*/ 116 w 116"/>
                <a:gd name="T5" fmla="*/ 0 h 27"/>
                <a:gd name="T6" fmla="*/ 0 w 116"/>
                <a:gd name="T7" fmla="*/ 0 h 27"/>
                <a:gd name="T8" fmla="*/ 28 w 116"/>
                <a:gd name="T9" fmla="*/ 27 h 27"/>
                <a:gd name="T10" fmla="*/ 28 w 116"/>
                <a:gd name="T11" fmla="*/ 27 h 27"/>
              </a:gdLst>
              <a:ahLst/>
              <a:cxnLst>
                <a:cxn ang="0">
                  <a:pos x="T0" y="T1"/>
                </a:cxn>
                <a:cxn ang="0">
                  <a:pos x="T2" y="T3"/>
                </a:cxn>
                <a:cxn ang="0">
                  <a:pos x="T4" y="T5"/>
                </a:cxn>
                <a:cxn ang="0">
                  <a:pos x="T6" y="T7"/>
                </a:cxn>
                <a:cxn ang="0">
                  <a:pos x="T8" y="T9"/>
                </a:cxn>
                <a:cxn ang="0">
                  <a:pos x="T10" y="T11"/>
                </a:cxn>
              </a:cxnLst>
              <a:rect l="0" t="0" r="r" b="b"/>
              <a:pathLst>
                <a:path w="116" h="27">
                  <a:moveTo>
                    <a:pt x="28" y="27"/>
                  </a:moveTo>
                  <a:lnTo>
                    <a:pt x="85" y="27"/>
                  </a:lnTo>
                  <a:lnTo>
                    <a:pt x="116" y="0"/>
                  </a:lnTo>
                  <a:lnTo>
                    <a:pt x="0" y="0"/>
                  </a:lnTo>
                  <a:lnTo>
                    <a:pt x="28" y="27"/>
                  </a:lnTo>
                  <a:lnTo>
                    <a:pt x="28" y="2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dirty="0">
                <a:solidFill>
                  <a:srgbClr val="444444"/>
                </a:solidFill>
              </a:endParaRPr>
            </a:p>
          </p:txBody>
        </p:sp>
        <p:sp>
          <p:nvSpPr>
            <p:cNvPr id="25" name="Freeform 8">
              <a:extLst>
                <a:ext uri="{FF2B5EF4-FFF2-40B4-BE49-F238E27FC236}">
                  <a16:creationId xmlns="" xmlns:a16="http://schemas.microsoft.com/office/drawing/2014/main" id="{6CFD8898-7E65-4397-964D-FC76BD6F48BA}"/>
                </a:ext>
              </a:extLst>
            </p:cNvPr>
            <p:cNvSpPr>
              <a:spLocks/>
            </p:cNvSpPr>
            <p:nvPr/>
          </p:nvSpPr>
          <p:spPr bwMode="auto">
            <a:xfrm>
              <a:off x="7112000" y="1809751"/>
              <a:ext cx="182563" cy="42863"/>
            </a:xfrm>
            <a:custGeom>
              <a:avLst/>
              <a:gdLst>
                <a:gd name="T0" fmla="*/ 115 w 115"/>
                <a:gd name="T1" fmla="*/ 0 h 27"/>
                <a:gd name="T2" fmla="*/ 0 w 115"/>
                <a:gd name="T3" fmla="*/ 0 h 27"/>
                <a:gd name="T4" fmla="*/ 29 w 115"/>
                <a:gd name="T5" fmla="*/ 27 h 27"/>
                <a:gd name="T6" fmla="*/ 86 w 115"/>
                <a:gd name="T7" fmla="*/ 27 h 27"/>
                <a:gd name="T8" fmla="*/ 115 w 115"/>
                <a:gd name="T9" fmla="*/ 0 h 27"/>
                <a:gd name="T10" fmla="*/ 115 w 115"/>
                <a:gd name="T11" fmla="*/ 0 h 27"/>
              </a:gdLst>
              <a:ahLst/>
              <a:cxnLst>
                <a:cxn ang="0">
                  <a:pos x="T0" y="T1"/>
                </a:cxn>
                <a:cxn ang="0">
                  <a:pos x="T2" y="T3"/>
                </a:cxn>
                <a:cxn ang="0">
                  <a:pos x="T4" y="T5"/>
                </a:cxn>
                <a:cxn ang="0">
                  <a:pos x="T6" y="T7"/>
                </a:cxn>
                <a:cxn ang="0">
                  <a:pos x="T8" y="T9"/>
                </a:cxn>
                <a:cxn ang="0">
                  <a:pos x="T10" y="T11"/>
                </a:cxn>
              </a:cxnLst>
              <a:rect l="0" t="0" r="r" b="b"/>
              <a:pathLst>
                <a:path w="115" h="27">
                  <a:moveTo>
                    <a:pt x="115" y="0"/>
                  </a:moveTo>
                  <a:lnTo>
                    <a:pt x="0" y="0"/>
                  </a:lnTo>
                  <a:lnTo>
                    <a:pt x="29" y="27"/>
                  </a:lnTo>
                  <a:lnTo>
                    <a:pt x="86" y="27"/>
                  </a:lnTo>
                  <a:lnTo>
                    <a:pt x="115" y="0"/>
                  </a:lnTo>
                  <a:lnTo>
                    <a:pt x="115"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dirty="0">
                <a:solidFill>
                  <a:srgbClr val="444444"/>
                </a:solidFill>
              </a:endParaRPr>
            </a:p>
          </p:txBody>
        </p:sp>
        <p:sp>
          <p:nvSpPr>
            <p:cNvPr id="26" name="Freeform 9">
              <a:extLst>
                <a:ext uri="{FF2B5EF4-FFF2-40B4-BE49-F238E27FC236}">
                  <a16:creationId xmlns="" xmlns:a16="http://schemas.microsoft.com/office/drawing/2014/main" id="{AC4DF9DD-8956-4E8D-8CD8-00A07426442A}"/>
                </a:ext>
              </a:extLst>
            </p:cNvPr>
            <p:cNvSpPr>
              <a:spLocks/>
            </p:cNvSpPr>
            <p:nvPr/>
          </p:nvSpPr>
          <p:spPr bwMode="auto">
            <a:xfrm>
              <a:off x="7112000" y="1576388"/>
              <a:ext cx="182563" cy="207963"/>
            </a:xfrm>
            <a:custGeom>
              <a:avLst/>
              <a:gdLst>
                <a:gd name="T0" fmla="*/ 66 w 115"/>
                <a:gd name="T1" fmla="*/ 45 h 131"/>
                <a:gd name="T2" fmla="*/ 76 w 115"/>
                <a:gd name="T3" fmla="*/ 74 h 131"/>
                <a:gd name="T4" fmla="*/ 86 w 115"/>
                <a:gd name="T5" fmla="*/ 96 h 131"/>
                <a:gd name="T6" fmla="*/ 92 w 115"/>
                <a:gd name="T7" fmla="*/ 113 h 131"/>
                <a:gd name="T8" fmla="*/ 97 w 115"/>
                <a:gd name="T9" fmla="*/ 123 h 131"/>
                <a:gd name="T10" fmla="*/ 99 w 115"/>
                <a:gd name="T11" fmla="*/ 129 h 131"/>
                <a:gd name="T12" fmla="*/ 101 w 115"/>
                <a:gd name="T13" fmla="*/ 131 h 131"/>
                <a:gd name="T14" fmla="*/ 107 w 115"/>
                <a:gd name="T15" fmla="*/ 127 h 131"/>
                <a:gd name="T16" fmla="*/ 113 w 115"/>
                <a:gd name="T17" fmla="*/ 125 h 131"/>
                <a:gd name="T18" fmla="*/ 115 w 115"/>
                <a:gd name="T19" fmla="*/ 123 h 131"/>
                <a:gd name="T20" fmla="*/ 99 w 115"/>
                <a:gd name="T21" fmla="*/ 84 h 131"/>
                <a:gd name="T22" fmla="*/ 84 w 115"/>
                <a:gd name="T23" fmla="*/ 55 h 131"/>
                <a:gd name="T24" fmla="*/ 76 w 115"/>
                <a:gd name="T25" fmla="*/ 33 h 131"/>
                <a:gd name="T26" fmla="*/ 70 w 115"/>
                <a:gd name="T27" fmla="*/ 19 h 131"/>
                <a:gd name="T28" fmla="*/ 68 w 115"/>
                <a:gd name="T29" fmla="*/ 10 h 131"/>
                <a:gd name="T30" fmla="*/ 66 w 115"/>
                <a:gd name="T31" fmla="*/ 6 h 131"/>
                <a:gd name="T32" fmla="*/ 64 w 115"/>
                <a:gd name="T33" fmla="*/ 4 h 131"/>
                <a:gd name="T34" fmla="*/ 62 w 115"/>
                <a:gd name="T35" fmla="*/ 0 h 131"/>
                <a:gd name="T36" fmla="*/ 58 w 115"/>
                <a:gd name="T37" fmla="*/ 0 h 131"/>
                <a:gd name="T38" fmla="*/ 52 w 115"/>
                <a:gd name="T39" fmla="*/ 2 h 131"/>
                <a:gd name="T40" fmla="*/ 49 w 115"/>
                <a:gd name="T41" fmla="*/ 4 h 131"/>
                <a:gd name="T42" fmla="*/ 33 w 115"/>
                <a:gd name="T43" fmla="*/ 45 h 131"/>
                <a:gd name="T44" fmla="*/ 21 w 115"/>
                <a:gd name="T45" fmla="*/ 76 h 131"/>
                <a:gd name="T46" fmla="*/ 13 w 115"/>
                <a:gd name="T47" fmla="*/ 98 h 131"/>
                <a:gd name="T48" fmla="*/ 7 w 115"/>
                <a:gd name="T49" fmla="*/ 111 h 131"/>
                <a:gd name="T50" fmla="*/ 2 w 115"/>
                <a:gd name="T51" fmla="*/ 121 h 131"/>
                <a:gd name="T52" fmla="*/ 0 w 115"/>
                <a:gd name="T53" fmla="*/ 125 h 131"/>
                <a:gd name="T54" fmla="*/ 0 w 115"/>
                <a:gd name="T55" fmla="*/ 127 h 131"/>
                <a:gd name="T56" fmla="*/ 9 w 115"/>
                <a:gd name="T57" fmla="*/ 129 h 131"/>
                <a:gd name="T58" fmla="*/ 13 w 115"/>
                <a:gd name="T59" fmla="*/ 131 h 131"/>
                <a:gd name="T60" fmla="*/ 15 w 115"/>
                <a:gd name="T61" fmla="*/ 131 h 131"/>
                <a:gd name="T62" fmla="*/ 58 w 115"/>
                <a:gd name="T63" fmla="*/ 27 h 1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15" h="131">
                  <a:moveTo>
                    <a:pt x="58" y="27"/>
                  </a:moveTo>
                  <a:lnTo>
                    <a:pt x="66" y="45"/>
                  </a:lnTo>
                  <a:lnTo>
                    <a:pt x="70" y="62"/>
                  </a:lnTo>
                  <a:lnTo>
                    <a:pt x="76" y="74"/>
                  </a:lnTo>
                  <a:lnTo>
                    <a:pt x="82" y="86"/>
                  </a:lnTo>
                  <a:lnTo>
                    <a:pt x="86" y="96"/>
                  </a:lnTo>
                  <a:lnTo>
                    <a:pt x="90" y="107"/>
                  </a:lnTo>
                  <a:lnTo>
                    <a:pt x="92" y="113"/>
                  </a:lnTo>
                  <a:lnTo>
                    <a:pt x="94" y="117"/>
                  </a:lnTo>
                  <a:lnTo>
                    <a:pt x="97" y="123"/>
                  </a:lnTo>
                  <a:lnTo>
                    <a:pt x="99" y="125"/>
                  </a:lnTo>
                  <a:lnTo>
                    <a:pt x="99" y="129"/>
                  </a:lnTo>
                  <a:lnTo>
                    <a:pt x="101" y="131"/>
                  </a:lnTo>
                  <a:lnTo>
                    <a:pt x="101" y="131"/>
                  </a:lnTo>
                  <a:lnTo>
                    <a:pt x="105" y="129"/>
                  </a:lnTo>
                  <a:lnTo>
                    <a:pt x="107" y="127"/>
                  </a:lnTo>
                  <a:lnTo>
                    <a:pt x="111" y="125"/>
                  </a:lnTo>
                  <a:lnTo>
                    <a:pt x="113" y="125"/>
                  </a:lnTo>
                  <a:lnTo>
                    <a:pt x="113" y="123"/>
                  </a:lnTo>
                  <a:lnTo>
                    <a:pt x="115" y="123"/>
                  </a:lnTo>
                  <a:lnTo>
                    <a:pt x="107" y="102"/>
                  </a:lnTo>
                  <a:lnTo>
                    <a:pt x="99" y="84"/>
                  </a:lnTo>
                  <a:lnTo>
                    <a:pt x="90" y="70"/>
                  </a:lnTo>
                  <a:lnTo>
                    <a:pt x="84" y="55"/>
                  </a:lnTo>
                  <a:lnTo>
                    <a:pt x="80" y="43"/>
                  </a:lnTo>
                  <a:lnTo>
                    <a:pt x="76" y="33"/>
                  </a:lnTo>
                  <a:lnTo>
                    <a:pt x="72" y="27"/>
                  </a:lnTo>
                  <a:lnTo>
                    <a:pt x="70" y="19"/>
                  </a:lnTo>
                  <a:lnTo>
                    <a:pt x="68" y="14"/>
                  </a:lnTo>
                  <a:lnTo>
                    <a:pt x="68" y="10"/>
                  </a:lnTo>
                  <a:lnTo>
                    <a:pt x="66" y="8"/>
                  </a:lnTo>
                  <a:lnTo>
                    <a:pt x="66" y="6"/>
                  </a:lnTo>
                  <a:lnTo>
                    <a:pt x="64" y="4"/>
                  </a:lnTo>
                  <a:lnTo>
                    <a:pt x="64" y="4"/>
                  </a:lnTo>
                  <a:lnTo>
                    <a:pt x="62" y="2"/>
                  </a:lnTo>
                  <a:lnTo>
                    <a:pt x="62" y="0"/>
                  </a:lnTo>
                  <a:lnTo>
                    <a:pt x="60" y="0"/>
                  </a:lnTo>
                  <a:lnTo>
                    <a:pt x="58" y="0"/>
                  </a:lnTo>
                  <a:lnTo>
                    <a:pt x="54" y="0"/>
                  </a:lnTo>
                  <a:lnTo>
                    <a:pt x="52" y="2"/>
                  </a:lnTo>
                  <a:lnTo>
                    <a:pt x="49" y="4"/>
                  </a:lnTo>
                  <a:lnTo>
                    <a:pt x="49" y="4"/>
                  </a:lnTo>
                  <a:lnTo>
                    <a:pt x="41" y="27"/>
                  </a:lnTo>
                  <a:lnTo>
                    <a:pt x="33" y="45"/>
                  </a:lnTo>
                  <a:lnTo>
                    <a:pt x="27" y="62"/>
                  </a:lnTo>
                  <a:lnTo>
                    <a:pt x="21" y="76"/>
                  </a:lnTo>
                  <a:lnTo>
                    <a:pt x="17" y="88"/>
                  </a:lnTo>
                  <a:lnTo>
                    <a:pt x="13" y="98"/>
                  </a:lnTo>
                  <a:lnTo>
                    <a:pt x="9" y="107"/>
                  </a:lnTo>
                  <a:lnTo>
                    <a:pt x="7" y="111"/>
                  </a:lnTo>
                  <a:lnTo>
                    <a:pt x="4" y="117"/>
                  </a:lnTo>
                  <a:lnTo>
                    <a:pt x="2" y="121"/>
                  </a:lnTo>
                  <a:lnTo>
                    <a:pt x="0" y="123"/>
                  </a:lnTo>
                  <a:lnTo>
                    <a:pt x="0" y="125"/>
                  </a:lnTo>
                  <a:lnTo>
                    <a:pt x="0" y="127"/>
                  </a:lnTo>
                  <a:lnTo>
                    <a:pt x="0" y="127"/>
                  </a:lnTo>
                  <a:lnTo>
                    <a:pt x="4" y="129"/>
                  </a:lnTo>
                  <a:lnTo>
                    <a:pt x="9" y="129"/>
                  </a:lnTo>
                  <a:lnTo>
                    <a:pt x="11" y="131"/>
                  </a:lnTo>
                  <a:lnTo>
                    <a:pt x="13" y="131"/>
                  </a:lnTo>
                  <a:lnTo>
                    <a:pt x="15" y="131"/>
                  </a:lnTo>
                  <a:lnTo>
                    <a:pt x="15" y="131"/>
                  </a:lnTo>
                  <a:lnTo>
                    <a:pt x="58" y="27"/>
                  </a:lnTo>
                  <a:lnTo>
                    <a:pt x="58" y="27"/>
                  </a:lnTo>
                  <a:lnTo>
                    <a:pt x="58" y="2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dirty="0">
                <a:solidFill>
                  <a:srgbClr val="444444"/>
                </a:solidFill>
              </a:endParaRPr>
            </a:p>
          </p:txBody>
        </p:sp>
        <p:sp>
          <p:nvSpPr>
            <p:cNvPr id="27" name="Freeform 10">
              <a:extLst>
                <a:ext uri="{FF2B5EF4-FFF2-40B4-BE49-F238E27FC236}">
                  <a16:creationId xmlns="" xmlns:a16="http://schemas.microsoft.com/office/drawing/2014/main" id="{D5A964D6-1B34-414A-92B5-11BCE88ABE2F}"/>
                </a:ext>
              </a:extLst>
            </p:cNvPr>
            <p:cNvSpPr>
              <a:spLocks/>
            </p:cNvSpPr>
            <p:nvPr/>
          </p:nvSpPr>
          <p:spPr bwMode="auto">
            <a:xfrm>
              <a:off x="7480300" y="1576388"/>
              <a:ext cx="184150" cy="207963"/>
            </a:xfrm>
            <a:custGeom>
              <a:avLst/>
              <a:gdLst>
                <a:gd name="T0" fmla="*/ 40 w 116"/>
                <a:gd name="T1" fmla="*/ 27 h 131"/>
                <a:gd name="T2" fmla="*/ 26 w 116"/>
                <a:gd name="T3" fmla="*/ 62 h 131"/>
                <a:gd name="T4" fmla="*/ 16 w 116"/>
                <a:gd name="T5" fmla="*/ 88 h 131"/>
                <a:gd name="T6" fmla="*/ 8 w 116"/>
                <a:gd name="T7" fmla="*/ 107 h 131"/>
                <a:gd name="T8" fmla="*/ 4 w 116"/>
                <a:gd name="T9" fmla="*/ 117 h 131"/>
                <a:gd name="T10" fmla="*/ 0 w 116"/>
                <a:gd name="T11" fmla="*/ 123 h 131"/>
                <a:gd name="T12" fmla="*/ 0 w 116"/>
                <a:gd name="T13" fmla="*/ 127 h 131"/>
                <a:gd name="T14" fmla="*/ 4 w 116"/>
                <a:gd name="T15" fmla="*/ 129 h 131"/>
                <a:gd name="T16" fmla="*/ 10 w 116"/>
                <a:gd name="T17" fmla="*/ 131 h 131"/>
                <a:gd name="T18" fmla="*/ 14 w 116"/>
                <a:gd name="T19" fmla="*/ 131 h 131"/>
                <a:gd name="T20" fmla="*/ 22 w 116"/>
                <a:gd name="T21" fmla="*/ 113 h 131"/>
                <a:gd name="T22" fmla="*/ 32 w 116"/>
                <a:gd name="T23" fmla="*/ 82 h 131"/>
                <a:gd name="T24" fmla="*/ 43 w 116"/>
                <a:gd name="T25" fmla="*/ 59 h 131"/>
                <a:gd name="T26" fmla="*/ 49 w 116"/>
                <a:gd name="T27" fmla="*/ 45 h 131"/>
                <a:gd name="T28" fmla="*/ 53 w 116"/>
                <a:gd name="T29" fmla="*/ 35 h 131"/>
                <a:gd name="T30" fmla="*/ 57 w 116"/>
                <a:gd name="T31" fmla="*/ 29 h 131"/>
                <a:gd name="T32" fmla="*/ 57 w 116"/>
                <a:gd name="T33" fmla="*/ 27 h 131"/>
                <a:gd name="T34" fmla="*/ 73 w 116"/>
                <a:gd name="T35" fmla="*/ 62 h 131"/>
                <a:gd name="T36" fmla="*/ 81 w 116"/>
                <a:gd name="T37" fmla="*/ 86 h 131"/>
                <a:gd name="T38" fmla="*/ 90 w 116"/>
                <a:gd name="T39" fmla="*/ 107 h 131"/>
                <a:gd name="T40" fmla="*/ 96 w 116"/>
                <a:gd name="T41" fmla="*/ 117 h 131"/>
                <a:gd name="T42" fmla="*/ 100 w 116"/>
                <a:gd name="T43" fmla="*/ 125 h 131"/>
                <a:gd name="T44" fmla="*/ 102 w 116"/>
                <a:gd name="T45" fmla="*/ 131 h 131"/>
                <a:gd name="T46" fmla="*/ 106 w 116"/>
                <a:gd name="T47" fmla="*/ 129 h 131"/>
                <a:gd name="T48" fmla="*/ 112 w 116"/>
                <a:gd name="T49" fmla="*/ 125 h 131"/>
                <a:gd name="T50" fmla="*/ 114 w 116"/>
                <a:gd name="T51" fmla="*/ 123 h 131"/>
                <a:gd name="T52" fmla="*/ 108 w 116"/>
                <a:gd name="T53" fmla="*/ 102 h 131"/>
                <a:gd name="T54" fmla="*/ 92 w 116"/>
                <a:gd name="T55" fmla="*/ 70 h 131"/>
                <a:gd name="T56" fmla="*/ 81 w 116"/>
                <a:gd name="T57" fmla="*/ 43 h 131"/>
                <a:gd name="T58" fmla="*/ 73 w 116"/>
                <a:gd name="T59" fmla="*/ 27 h 131"/>
                <a:gd name="T60" fmla="*/ 69 w 116"/>
                <a:gd name="T61" fmla="*/ 14 h 131"/>
                <a:gd name="T62" fmla="*/ 67 w 116"/>
                <a:gd name="T63" fmla="*/ 8 h 131"/>
                <a:gd name="T64" fmla="*/ 65 w 116"/>
                <a:gd name="T65" fmla="*/ 4 h 131"/>
                <a:gd name="T66" fmla="*/ 63 w 116"/>
                <a:gd name="T67" fmla="*/ 2 h 131"/>
                <a:gd name="T68" fmla="*/ 59 w 116"/>
                <a:gd name="T69" fmla="*/ 0 h 131"/>
                <a:gd name="T70" fmla="*/ 55 w 116"/>
                <a:gd name="T71" fmla="*/ 0 h 131"/>
                <a:gd name="T72" fmla="*/ 51 w 116"/>
                <a:gd name="T73" fmla="*/ 4 h 131"/>
                <a:gd name="T74" fmla="*/ 51 w 116"/>
                <a:gd name="T75" fmla="*/ 4 h 1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16" h="131">
                  <a:moveTo>
                    <a:pt x="51" y="4"/>
                  </a:moveTo>
                  <a:lnTo>
                    <a:pt x="40" y="27"/>
                  </a:lnTo>
                  <a:lnTo>
                    <a:pt x="32" y="45"/>
                  </a:lnTo>
                  <a:lnTo>
                    <a:pt x="26" y="62"/>
                  </a:lnTo>
                  <a:lnTo>
                    <a:pt x="20" y="76"/>
                  </a:lnTo>
                  <a:lnTo>
                    <a:pt x="16" y="88"/>
                  </a:lnTo>
                  <a:lnTo>
                    <a:pt x="12" y="98"/>
                  </a:lnTo>
                  <a:lnTo>
                    <a:pt x="8" y="107"/>
                  </a:lnTo>
                  <a:lnTo>
                    <a:pt x="6" y="111"/>
                  </a:lnTo>
                  <a:lnTo>
                    <a:pt x="4" y="117"/>
                  </a:lnTo>
                  <a:lnTo>
                    <a:pt x="2" y="121"/>
                  </a:lnTo>
                  <a:lnTo>
                    <a:pt x="0" y="123"/>
                  </a:lnTo>
                  <a:lnTo>
                    <a:pt x="0" y="125"/>
                  </a:lnTo>
                  <a:lnTo>
                    <a:pt x="0" y="127"/>
                  </a:lnTo>
                  <a:lnTo>
                    <a:pt x="0" y="127"/>
                  </a:lnTo>
                  <a:lnTo>
                    <a:pt x="4" y="129"/>
                  </a:lnTo>
                  <a:lnTo>
                    <a:pt x="8" y="129"/>
                  </a:lnTo>
                  <a:lnTo>
                    <a:pt x="10" y="131"/>
                  </a:lnTo>
                  <a:lnTo>
                    <a:pt x="12" y="131"/>
                  </a:lnTo>
                  <a:lnTo>
                    <a:pt x="14" y="131"/>
                  </a:lnTo>
                  <a:lnTo>
                    <a:pt x="14" y="131"/>
                  </a:lnTo>
                  <a:lnTo>
                    <a:pt x="22" y="113"/>
                  </a:lnTo>
                  <a:lnTo>
                    <a:pt x="28" y="96"/>
                  </a:lnTo>
                  <a:lnTo>
                    <a:pt x="32" y="82"/>
                  </a:lnTo>
                  <a:lnTo>
                    <a:pt x="38" y="72"/>
                  </a:lnTo>
                  <a:lnTo>
                    <a:pt x="43" y="59"/>
                  </a:lnTo>
                  <a:lnTo>
                    <a:pt x="47" y="51"/>
                  </a:lnTo>
                  <a:lnTo>
                    <a:pt x="49" y="45"/>
                  </a:lnTo>
                  <a:lnTo>
                    <a:pt x="53" y="39"/>
                  </a:lnTo>
                  <a:lnTo>
                    <a:pt x="53" y="35"/>
                  </a:lnTo>
                  <a:lnTo>
                    <a:pt x="55" y="33"/>
                  </a:lnTo>
                  <a:lnTo>
                    <a:pt x="57" y="29"/>
                  </a:lnTo>
                  <a:lnTo>
                    <a:pt x="57" y="27"/>
                  </a:lnTo>
                  <a:lnTo>
                    <a:pt x="57" y="27"/>
                  </a:lnTo>
                  <a:lnTo>
                    <a:pt x="65" y="45"/>
                  </a:lnTo>
                  <a:lnTo>
                    <a:pt x="73" y="62"/>
                  </a:lnTo>
                  <a:lnTo>
                    <a:pt x="77" y="74"/>
                  </a:lnTo>
                  <a:lnTo>
                    <a:pt x="81" y="86"/>
                  </a:lnTo>
                  <a:lnTo>
                    <a:pt x="88" y="96"/>
                  </a:lnTo>
                  <a:lnTo>
                    <a:pt x="90" y="107"/>
                  </a:lnTo>
                  <a:lnTo>
                    <a:pt x="94" y="113"/>
                  </a:lnTo>
                  <a:lnTo>
                    <a:pt x="96" y="117"/>
                  </a:lnTo>
                  <a:lnTo>
                    <a:pt x="98" y="123"/>
                  </a:lnTo>
                  <a:lnTo>
                    <a:pt x="100" y="125"/>
                  </a:lnTo>
                  <a:lnTo>
                    <a:pt x="100" y="129"/>
                  </a:lnTo>
                  <a:lnTo>
                    <a:pt x="102" y="131"/>
                  </a:lnTo>
                  <a:lnTo>
                    <a:pt x="102" y="131"/>
                  </a:lnTo>
                  <a:lnTo>
                    <a:pt x="106" y="129"/>
                  </a:lnTo>
                  <a:lnTo>
                    <a:pt x="110" y="127"/>
                  </a:lnTo>
                  <a:lnTo>
                    <a:pt x="112" y="125"/>
                  </a:lnTo>
                  <a:lnTo>
                    <a:pt x="114" y="125"/>
                  </a:lnTo>
                  <a:lnTo>
                    <a:pt x="114" y="123"/>
                  </a:lnTo>
                  <a:lnTo>
                    <a:pt x="116" y="123"/>
                  </a:lnTo>
                  <a:lnTo>
                    <a:pt x="108" y="102"/>
                  </a:lnTo>
                  <a:lnTo>
                    <a:pt x="100" y="84"/>
                  </a:lnTo>
                  <a:lnTo>
                    <a:pt x="92" y="70"/>
                  </a:lnTo>
                  <a:lnTo>
                    <a:pt x="85" y="55"/>
                  </a:lnTo>
                  <a:lnTo>
                    <a:pt x="81" y="43"/>
                  </a:lnTo>
                  <a:lnTo>
                    <a:pt x="77" y="33"/>
                  </a:lnTo>
                  <a:lnTo>
                    <a:pt x="73" y="27"/>
                  </a:lnTo>
                  <a:lnTo>
                    <a:pt x="71" y="19"/>
                  </a:lnTo>
                  <a:lnTo>
                    <a:pt x="69" y="14"/>
                  </a:lnTo>
                  <a:lnTo>
                    <a:pt x="67" y="10"/>
                  </a:lnTo>
                  <a:lnTo>
                    <a:pt x="67" y="8"/>
                  </a:lnTo>
                  <a:lnTo>
                    <a:pt x="65" y="6"/>
                  </a:lnTo>
                  <a:lnTo>
                    <a:pt x="65" y="4"/>
                  </a:lnTo>
                  <a:lnTo>
                    <a:pt x="65" y="4"/>
                  </a:lnTo>
                  <a:lnTo>
                    <a:pt x="63" y="2"/>
                  </a:lnTo>
                  <a:lnTo>
                    <a:pt x="61" y="0"/>
                  </a:lnTo>
                  <a:lnTo>
                    <a:pt x="59" y="0"/>
                  </a:lnTo>
                  <a:lnTo>
                    <a:pt x="57" y="0"/>
                  </a:lnTo>
                  <a:lnTo>
                    <a:pt x="55" y="0"/>
                  </a:lnTo>
                  <a:lnTo>
                    <a:pt x="53" y="2"/>
                  </a:lnTo>
                  <a:lnTo>
                    <a:pt x="51" y="4"/>
                  </a:lnTo>
                  <a:lnTo>
                    <a:pt x="51" y="4"/>
                  </a:lnTo>
                  <a:lnTo>
                    <a:pt x="51" y="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dirty="0">
                <a:solidFill>
                  <a:srgbClr val="444444"/>
                </a:solidFill>
              </a:endParaRPr>
            </a:p>
          </p:txBody>
        </p:sp>
      </p:grpSp>
      <p:cxnSp>
        <p:nvCxnSpPr>
          <p:cNvPr id="35" name="Прямая соединительная линия 34">
            <a:extLst>
              <a:ext uri="{FF2B5EF4-FFF2-40B4-BE49-F238E27FC236}">
                <a16:creationId xmlns="" xmlns:a16="http://schemas.microsoft.com/office/drawing/2014/main" id="{3F68FAD9-F77B-4EDC-BD47-AB508E145D0C}"/>
              </a:ext>
            </a:extLst>
          </p:cNvPr>
          <p:cNvCxnSpPr>
            <a:cxnSpLocks/>
          </p:cNvCxnSpPr>
          <p:nvPr/>
        </p:nvCxnSpPr>
        <p:spPr>
          <a:xfrm>
            <a:off x="445992" y="2100090"/>
            <a:ext cx="11464536" cy="0"/>
          </a:xfrm>
          <a:prstGeom prst="line">
            <a:avLst/>
          </a:prstGeom>
          <a:ln w="28575">
            <a:solidFill>
              <a:srgbClr val="FFC000"/>
            </a:solidFill>
          </a:ln>
        </p:spPr>
        <p:style>
          <a:lnRef idx="1">
            <a:schemeClr val="accent1"/>
          </a:lnRef>
          <a:fillRef idx="0">
            <a:schemeClr val="accent1"/>
          </a:fillRef>
          <a:effectRef idx="0">
            <a:schemeClr val="accent1"/>
          </a:effectRef>
          <a:fontRef idx="minor">
            <a:schemeClr val="tx1"/>
          </a:fontRef>
        </p:style>
      </p:cxnSp>
      <p:sp>
        <p:nvSpPr>
          <p:cNvPr id="36" name="Объект 2">
            <a:extLst>
              <a:ext uri="{FF2B5EF4-FFF2-40B4-BE49-F238E27FC236}">
                <a16:creationId xmlns="" xmlns:a16="http://schemas.microsoft.com/office/drawing/2014/main" id="{A079E596-E085-462E-927C-CC1AFF31A5B4}"/>
              </a:ext>
            </a:extLst>
          </p:cNvPr>
          <p:cNvSpPr txBox="1">
            <a:spLocks/>
          </p:cNvSpPr>
          <p:nvPr/>
        </p:nvSpPr>
        <p:spPr>
          <a:xfrm>
            <a:off x="392642" y="1513544"/>
            <a:ext cx="11468100" cy="492394"/>
          </a:xfrm>
          <a:prstGeom prst="rect">
            <a:avLst/>
          </a:prstGeom>
        </p:spPr>
        <p:txBody>
          <a:bodyPr vert="horz" lIns="0" tIns="0" rIns="0" bIns="0" rtlCol="0" anchor="ctr">
            <a:noAutofit/>
          </a:bodyPr>
          <a:lstStyle>
            <a:lvl1pPr marL="0" indent="0" algn="l" defTabSz="914400" rtl="0" eaLnBrk="1" latinLnBrk="0" hangingPunct="1">
              <a:lnSpc>
                <a:spcPct val="110000"/>
              </a:lnSpc>
              <a:spcBef>
                <a:spcPts val="1000"/>
              </a:spcBef>
              <a:buFont typeface="Arial" panose="020B0500000000000000" pitchFamily="34" charset="0"/>
              <a:buNone/>
              <a:defRPr sz="2000" kern="1200">
                <a:solidFill>
                  <a:schemeClr val="tx1"/>
                </a:solidFill>
                <a:latin typeface="Segoe UI" panose="020B0502040204020203" pitchFamily="34" charset="0"/>
                <a:ea typeface="+mn-ea"/>
                <a:cs typeface="+mn-cs"/>
              </a:defRPr>
            </a:lvl1pPr>
            <a:lvl2pPr marL="360363" indent="-358775" algn="l" defTabSz="914400" rtl="0" eaLnBrk="1" latinLnBrk="0" hangingPunct="1">
              <a:lnSpc>
                <a:spcPct val="110000"/>
              </a:lnSpc>
              <a:spcBef>
                <a:spcPts val="500"/>
              </a:spcBef>
              <a:buClr>
                <a:schemeClr val="accent1"/>
              </a:buClr>
              <a:buFont typeface="Arial" panose="020B0500000000000000" pitchFamily="34" charset="0"/>
              <a:buChar char="•"/>
              <a:defRPr sz="2000" kern="1200">
                <a:solidFill>
                  <a:schemeClr val="tx1"/>
                </a:solidFill>
                <a:latin typeface="Segoe UI" panose="020B0502040204020203" pitchFamily="34" charset="0"/>
                <a:ea typeface="+mn-ea"/>
                <a:cs typeface="+mn-cs"/>
              </a:defRPr>
            </a:lvl2pPr>
            <a:lvl3pPr marL="719138" indent="-360363" algn="l" defTabSz="914400" rtl="0" eaLnBrk="1" latinLnBrk="0" hangingPunct="1">
              <a:lnSpc>
                <a:spcPct val="110000"/>
              </a:lnSpc>
              <a:spcBef>
                <a:spcPts val="500"/>
              </a:spcBef>
              <a:buClr>
                <a:schemeClr val="accent1"/>
              </a:buClr>
              <a:buFont typeface="Arial" panose="020B0500000000000000" pitchFamily="34" charset="0"/>
              <a:buChar char="•"/>
              <a:defRPr sz="2000" kern="1200">
                <a:solidFill>
                  <a:schemeClr val="tx1"/>
                </a:solidFill>
                <a:latin typeface="Segoe UI" panose="020B0502040204020203" pitchFamily="34" charset="0"/>
                <a:ea typeface="+mn-ea"/>
                <a:cs typeface="+mn-cs"/>
              </a:defRPr>
            </a:lvl3pPr>
            <a:lvl4pPr marL="1079500" indent="-358775" algn="l" defTabSz="914400" rtl="0" eaLnBrk="1" latinLnBrk="0" hangingPunct="1">
              <a:lnSpc>
                <a:spcPct val="110000"/>
              </a:lnSpc>
              <a:spcBef>
                <a:spcPts val="500"/>
              </a:spcBef>
              <a:buClr>
                <a:schemeClr val="accent1"/>
              </a:buClr>
              <a:buFont typeface="Arial" panose="020B0500000000000000" pitchFamily="34" charset="0"/>
              <a:buChar char="•"/>
              <a:tabLst/>
              <a:defRPr sz="2000" kern="1200">
                <a:solidFill>
                  <a:schemeClr val="tx1"/>
                </a:solidFill>
                <a:latin typeface="Segoe UI" panose="020B0502040204020203" pitchFamily="34" charset="0"/>
                <a:ea typeface="+mn-ea"/>
                <a:cs typeface="+mn-cs"/>
              </a:defRPr>
            </a:lvl4pPr>
            <a:lvl5pPr marL="1438275" indent="-360363" algn="l" defTabSz="914400" rtl="0" eaLnBrk="1" latinLnBrk="0" hangingPunct="1">
              <a:lnSpc>
                <a:spcPct val="110000"/>
              </a:lnSpc>
              <a:spcBef>
                <a:spcPts val="500"/>
              </a:spcBef>
              <a:buClr>
                <a:schemeClr val="accent1"/>
              </a:buClr>
              <a:buFont typeface="Arial" panose="020B0500000000000000" pitchFamily="34" charset="0"/>
              <a:buChar char="•"/>
              <a:defRPr sz="2000" kern="1200">
                <a:solidFill>
                  <a:schemeClr val="tx1"/>
                </a:solidFill>
                <a:latin typeface="Segoe UI" panose="020B0502040204020203" pitchFamily="34" charset="0"/>
                <a:ea typeface="+mn-ea"/>
                <a:cs typeface="+mn-cs"/>
              </a:defRPr>
            </a:lvl5pPr>
            <a:lvl6pPr marL="2514600" indent="-228600" algn="l" defTabSz="914400" rtl="0" eaLnBrk="1" latinLnBrk="0" hangingPunct="1">
              <a:lnSpc>
                <a:spcPct val="90000"/>
              </a:lnSpc>
              <a:spcBef>
                <a:spcPts val="500"/>
              </a:spcBef>
              <a:buFont typeface="Arial" panose="020B0500000000000000"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500000000000000"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500000000000000"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500000000000000" pitchFamily="34" charset="0"/>
              <a:buChar char="•"/>
              <a:defRPr sz="1800" kern="1200">
                <a:solidFill>
                  <a:schemeClr val="tx1"/>
                </a:solidFill>
                <a:latin typeface="+mn-lt"/>
                <a:ea typeface="+mn-ea"/>
                <a:cs typeface="+mn-cs"/>
              </a:defRPr>
            </a:lvl9pPr>
          </a:lstStyle>
          <a:p>
            <a:pPr algn="ctr">
              <a:lnSpc>
                <a:spcPct val="100000"/>
              </a:lnSpc>
              <a:spcBef>
                <a:spcPts val="600"/>
              </a:spcBef>
            </a:pPr>
            <a:r>
              <a:rPr lang="ru-RU" dirty="0">
                <a:solidFill>
                  <a:srgbClr val="E4465A"/>
                </a:solidFill>
                <a:latin typeface="Segoe UI Semibold" panose="020B0702040204020203" pitchFamily="34" charset="0"/>
                <a:cs typeface="Segoe UI Semibold" panose="020B0702040204020203" pitchFamily="34" charset="0"/>
              </a:rPr>
              <a:t>Постановление Арбитражного суда Восточно-Сибирского округа от </a:t>
            </a:r>
            <a:r>
              <a:rPr lang="ru-RU" dirty="0" smtClean="0">
                <a:solidFill>
                  <a:srgbClr val="E4465A"/>
                </a:solidFill>
                <a:latin typeface="Segoe UI Semibold" panose="020B0702040204020203" pitchFamily="34" charset="0"/>
                <a:cs typeface="Segoe UI Semibold" panose="020B0702040204020203" pitchFamily="34" charset="0"/>
              </a:rPr>
              <a:t>9 апреля </a:t>
            </a:r>
            <a:r>
              <a:rPr lang="ru-RU" dirty="0">
                <a:solidFill>
                  <a:srgbClr val="E4465A"/>
                </a:solidFill>
                <a:latin typeface="Segoe UI Semibold" panose="020B0702040204020203" pitchFamily="34" charset="0"/>
                <a:cs typeface="Segoe UI Semibold" panose="020B0702040204020203" pitchFamily="34" charset="0"/>
              </a:rPr>
              <a:t>2018 г. по делу </a:t>
            </a:r>
            <a:r>
              <a:rPr lang="ru-RU" dirty="0" smtClean="0">
                <a:solidFill>
                  <a:srgbClr val="E4465A"/>
                </a:solidFill>
                <a:latin typeface="Segoe UI Semibold" panose="020B0702040204020203" pitchFamily="34" charset="0"/>
                <a:cs typeface="Segoe UI Semibold" panose="020B0702040204020203" pitchFamily="34" charset="0"/>
              </a:rPr>
              <a:t>№ А33-11269/2017</a:t>
            </a:r>
            <a:r>
              <a:rPr lang="ru-RU" dirty="0">
                <a:solidFill>
                  <a:srgbClr val="E4465A"/>
                </a:solidFill>
                <a:latin typeface="Segoe UI Semibold" panose="020B0702040204020203" pitchFamily="34" charset="0"/>
                <a:cs typeface="Segoe UI Semibold" panose="020B0702040204020203" pitchFamily="34" charset="0"/>
              </a:rPr>
              <a:t>.</a:t>
            </a:r>
          </a:p>
        </p:txBody>
      </p:sp>
      <p:sp>
        <p:nvSpPr>
          <p:cNvPr id="30" name="Заголовок 2">
            <a:extLst>
              <a:ext uri="{FF2B5EF4-FFF2-40B4-BE49-F238E27FC236}">
                <a16:creationId xmlns:a16="http://schemas.microsoft.com/office/drawing/2014/main" xmlns="" id="{15770BC3-63B4-4EBC-BE6A-D6977273F9C1}"/>
              </a:ext>
            </a:extLst>
          </p:cNvPr>
          <p:cNvSpPr>
            <a:spLocks noGrp="1"/>
          </p:cNvSpPr>
          <p:nvPr>
            <p:ph type="title"/>
          </p:nvPr>
        </p:nvSpPr>
        <p:spPr>
          <a:xfrm>
            <a:off x="1797979" y="0"/>
            <a:ext cx="8270696" cy="694951"/>
          </a:xfrm>
        </p:spPr>
        <p:txBody>
          <a:bodyPr/>
          <a:lstStyle/>
          <a:p>
            <a:r>
              <a:rPr lang="ru-RU" sz="1800" dirty="0" smtClean="0"/>
              <a:t>СОГЛАСОВАНИЕ И ОПЛАТА ЗАКАЗЧИКОМ ДОПОЛНИТЕЛЬНЫХ РАБОТ В РАМКАХ КОНТРАКТА. ПОЛОЖИТЕЛЬНАЯ СУДЕБНАЯ ПРАКТИКА.</a:t>
            </a:r>
            <a:endParaRPr lang="ru-RU" sz="1800" cap="none" dirty="0">
              <a:latin typeface="Segoe UI Semibold" panose="020B0702040204020203" pitchFamily="34" charset="0"/>
              <a:cs typeface="Segoe UI Semibold" panose="020B0702040204020203" pitchFamily="34" charset="0"/>
            </a:endParaRPr>
          </a:p>
        </p:txBody>
      </p:sp>
      <p:sp>
        <p:nvSpPr>
          <p:cNvPr id="19" name="Стрелка вправо 1"/>
          <p:cNvSpPr>
            <a:spLocks noChangeArrowheads="1"/>
          </p:cNvSpPr>
          <p:nvPr/>
        </p:nvSpPr>
        <p:spPr bwMode="auto">
          <a:xfrm rot="5400000">
            <a:off x="5901861" y="5161438"/>
            <a:ext cx="693973" cy="825754"/>
          </a:xfrm>
          <a:prstGeom prst="rightArrow">
            <a:avLst>
              <a:gd name="adj1" fmla="val 50000"/>
              <a:gd name="adj2" fmla="val 49899"/>
            </a:avLst>
          </a:prstGeom>
          <a:solidFill>
            <a:srgbClr val="E4465A"/>
          </a:solidFill>
          <a:ln w="9525" algn="ctr">
            <a:solidFill>
              <a:srgbClr val="E4465A"/>
            </a:solidFill>
            <a:round/>
            <a:headEnd/>
            <a:tailEnd/>
          </a:ln>
        </p:spPr>
        <p:txBody>
          <a:bodyPr/>
          <a:lstStyle/>
          <a:p>
            <a:pPr defTabSz="449263" fontAlgn="base" hangingPunct="0">
              <a:lnSpc>
                <a:spcPct val="93000"/>
              </a:lnSpc>
              <a:spcBef>
                <a:spcPct val="0"/>
              </a:spcBef>
              <a:spcAft>
                <a:spcPct val="0"/>
              </a:spcAft>
              <a:buClr>
                <a:srgbClr val="000000"/>
              </a:buClr>
              <a:buSzPct val="100000"/>
              <a:buFont typeface="Times New Roman" panose="02020603050405020304" pitchFamily="18" charset="0"/>
              <a:buNone/>
            </a:pPr>
            <a:endParaRPr lang="ru-RU" altLang="ru-RU" dirty="0" smtClean="0">
              <a:solidFill>
                <a:srgbClr val="000000"/>
              </a:solidFill>
              <a:latin typeface="Arial"/>
              <a:ea typeface="Microsoft YaHei"/>
            </a:endParaRPr>
          </a:p>
        </p:txBody>
      </p:sp>
    </p:spTree>
    <p:extLst>
      <p:ext uri="{BB962C8B-B14F-4D97-AF65-F5344CB8AC3E}">
        <p14:creationId xmlns:p14="http://schemas.microsoft.com/office/powerpoint/2010/main" val="296070174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8" name="Прямая соединительная линия 27">
            <a:extLst>
              <a:ext uri="{FF2B5EF4-FFF2-40B4-BE49-F238E27FC236}">
                <a16:creationId xmlns="" xmlns:a16="http://schemas.microsoft.com/office/drawing/2014/main" id="{2DF8A51C-4A70-45C5-B4ED-B17789969F70}"/>
              </a:ext>
            </a:extLst>
          </p:cNvPr>
          <p:cNvCxnSpPr>
            <a:cxnSpLocks/>
          </p:cNvCxnSpPr>
          <p:nvPr/>
        </p:nvCxnSpPr>
        <p:spPr>
          <a:xfrm>
            <a:off x="458693" y="1010642"/>
            <a:ext cx="11464536" cy="0"/>
          </a:xfrm>
          <a:prstGeom prst="line">
            <a:avLst/>
          </a:prstGeom>
          <a:ln w="28575">
            <a:solidFill>
              <a:srgbClr val="FFC000"/>
            </a:solidFill>
          </a:ln>
        </p:spPr>
        <p:style>
          <a:lnRef idx="1">
            <a:schemeClr val="accent1"/>
          </a:lnRef>
          <a:fillRef idx="0">
            <a:schemeClr val="accent1"/>
          </a:fillRef>
          <a:effectRef idx="0">
            <a:schemeClr val="accent1"/>
          </a:effectRef>
          <a:fontRef idx="minor">
            <a:schemeClr val="tx1"/>
          </a:fontRef>
        </p:style>
      </p:cxnSp>
      <p:grpSp>
        <p:nvGrpSpPr>
          <p:cNvPr id="29" name="Группа 28">
            <a:extLst>
              <a:ext uri="{FF2B5EF4-FFF2-40B4-BE49-F238E27FC236}">
                <a16:creationId xmlns="" xmlns:a16="http://schemas.microsoft.com/office/drawing/2014/main" id="{0444FF46-B0FA-41C3-AECC-3CE689681411}"/>
              </a:ext>
            </a:extLst>
          </p:cNvPr>
          <p:cNvGrpSpPr/>
          <p:nvPr/>
        </p:nvGrpSpPr>
        <p:grpSpPr>
          <a:xfrm>
            <a:off x="5710680" y="776213"/>
            <a:ext cx="762753" cy="764997"/>
            <a:chOff x="5852718" y="1440569"/>
            <a:chExt cx="405909" cy="407103"/>
          </a:xfrm>
        </p:grpSpPr>
        <p:sp>
          <p:nvSpPr>
            <p:cNvPr id="37" name="Прямоугольник: скругленные углы 26">
              <a:extLst>
                <a:ext uri="{FF2B5EF4-FFF2-40B4-BE49-F238E27FC236}">
                  <a16:creationId xmlns="" xmlns:a16="http://schemas.microsoft.com/office/drawing/2014/main" id="{FA663CCB-12B7-4824-86E5-3379B021B6B6}"/>
                </a:ext>
              </a:extLst>
            </p:cNvPr>
            <p:cNvSpPr/>
            <p:nvPr/>
          </p:nvSpPr>
          <p:spPr>
            <a:xfrm>
              <a:off x="5852718" y="1444335"/>
              <a:ext cx="405909" cy="399570"/>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600" dirty="0">
                <a:solidFill>
                  <a:prstClr val="white"/>
                </a:solidFill>
                <a:latin typeface="Segoe UI" panose="020B0502040204020203" pitchFamily="34" charset="0"/>
                <a:cs typeface="Segoe UI" panose="020B0502040204020203" pitchFamily="34" charset="0"/>
              </a:endParaRPr>
            </a:p>
          </p:txBody>
        </p:sp>
        <p:sp>
          <p:nvSpPr>
            <p:cNvPr id="38" name="Правая круглая скобка 37">
              <a:extLst>
                <a:ext uri="{FF2B5EF4-FFF2-40B4-BE49-F238E27FC236}">
                  <a16:creationId xmlns="" xmlns:a16="http://schemas.microsoft.com/office/drawing/2014/main" id="{D29B132F-6B97-4859-96D9-67946B5F537A}"/>
                </a:ext>
              </a:extLst>
            </p:cNvPr>
            <p:cNvSpPr/>
            <p:nvPr/>
          </p:nvSpPr>
          <p:spPr>
            <a:xfrm rot="10800000">
              <a:off x="5852718" y="1440569"/>
              <a:ext cx="66675" cy="407103"/>
            </a:xfrm>
            <a:prstGeom prst="rightBracket">
              <a:avLst>
                <a:gd name="adj" fmla="val 100190"/>
              </a:avLst>
            </a:prstGeom>
            <a:ln w="12700">
              <a:solidFill>
                <a:srgbClr val="FFC000"/>
              </a:solidFill>
            </a:ln>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sz="1600" dirty="0">
                <a:solidFill>
                  <a:srgbClr val="444444"/>
                </a:solidFill>
                <a:latin typeface="Segoe UI" panose="020B0502040204020203" pitchFamily="34" charset="0"/>
                <a:cs typeface="Segoe UI" panose="020B0502040204020203" pitchFamily="34" charset="0"/>
              </a:endParaRPr>
            </a:p>
          </p:txBody>
        </p:sp>
        <p:sp>
          <p:nvSpPr>
            <p:cNvPr id="39" name="Правая круглая скобка 38">
              <a:extLst>
                <a:ext uri="{FF2B5EF4-FFF2-40B4-BE49-F238E27FC236}">
                  <a16:creationId xmlns="" xmlns:a16="http://schemas.microsoft.com/office/drawing/2014/main" id="{5989E683-6A41-4F63-9FBD-898148D72CBF}"/>
                </a:ext>
              </a:extLst>
            </p:cNvPr>
            <p:cNvSpPr/>
            <p:nvPr/>
          </p:nvSpPr>
          <p:spPr>
            <a:xfrm>
              <a:off x="6191952" y="1440569"/>
              <a:ext cx="66675" cy="407103"/>
            </a:xfrm>
            <a:prstGeom prst="rightBracket">
              <a:avLst>
                <a:gd name="adj" fmla="val 100190"/>
              </a:avLst>
            </a:prstGeom>
            <a:ln w="12700">
              <a:solidFill>
                <a:srgbClr val="FFC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sz="1600" dirty="0">
                <a:solidFill>
                  <a:srgbClr val="444444"/>
                </a:solidFill>
                <a:latin typeface="Segoe UI" panose="020B0502040204020203" pitchFamily="34" charset="0"/>
                <a:cs typeface="Segoe UI" panose="020B0502040204020203" pitchFamily="34" charset="0"/>
              </a:endParaRPr>
            </a:p>
          </p:txBody>
        </p:sp>
      </p:grpSp>
      <p:sp>
        <p:nvSpPr>
          <p:cNvPr id="42" name="Freeform 17"/>
          <p:cNvSpPr>
            <a:spLocks noEditPoints="1"/>
          </p:cNvSpPr>
          <p:nvPr/>
        </p:nvSpPr>
        <p:spPr bwMode="auto">
          <a:xfrm>
            <a:off x="5556251" y="1916832"/>
            <a:ext cx="1140883" cy="1174750"/>
          </a:xfrm>
          <a:custGeom>
            <a:avLst/>
            <a:gdLst>
              <a:gd name="T0" fmla="*/ 11557 w 11858"/>
              <a:gd name="T1" fmla="*/ 91 h 16280"/>
              <a:gd name="T2" fmla="*/ 11809 w 11858"/>
              <a:gd name="T3" fmla="*/ 381 h 16280"/>
              <a:gd name="T4" fmla="*/ 11846 w 11858"/>
              <a:gd name="T5" fmla="*/ 15782 h 16280"/>
              <a:gd name="T6" fmla="*/ 11653 w 11858"/>
              <a:gd name="T7" fmla="*/ 16118 h 16280"/>
              <a:gd name="T8" fmla="*/ 11298 w 11858"/>
              <a:gd name="T9" fmla="*/ 16277 h 16280"/>
              <a:gd name="T10" fmla="*/ 327 w 11858"/>
              <a:gd name="T11" fmla="*/ 16205 h 16280"/>
              <a:gd name="T12" fmla="*/ 61 w 11858"/>
              <a:gd name="T13" fmla="*/ 15927 h 16280"/>
              <a:gd name="T14" fmla="*/ 7 w 11858"/>
              <a:gd name="T15" fmla="*/ 528 h 16280"/>
              <a:gd name="T16" fmla="*/ 182 w 11858"/>
              <a:gd name="T17" fmla="*/ 182 h 16280"/>
              <a:gd name="T18" fmla="*/ 529 w 11858"/>
              <a:gd name="T19" fmla="*/ 7 h 16280"/>
              <a:gd name="T20" fmla="*/ 6272 w 11858"/>
              <a:gd name="T21" fmla="*/ 12062 h 16280"/>
              <a:gd name="T22" fmla="*/ 6229 w 11858"/>
              <a:gd name="T23" fmla="*/ 11836 h 16280"/>
              <a:gd name="T24" fmla="*/ 6328 w 11858"/>
              <a:gd name="T25" fmla="*/ 11625 h 16280"/>
              <a:gd name="T26" fmla="*/ 6538 w 11858"/>
              <a:gd name="T27" fmla="*/ 11514 h 16280"/>
              <a:gd name="T28" fmla="*/ 6766 w 11858"/>
              <a:gd name="T29" fmla="*/ 11549 h 16280"/>
              <a:gd name="T30" fmla="*/ 9247 w 11858"/>
              <a:gd name="T31" fmla="*/ 10235 h 16280"/>
              <a:gd name="T32" fmla="*/ 9464 w 11858"/>
              <a:gd name="T33" fmla="*/ 10153 h 16280"/>
              <a:gd name="T34" fmla="*/ 9687 w 11858"/>
              <a:gd name="T35" fmla="*/ 10213 h 16280"/>
              <a:gd name="T36" fmla="*/ 9834 w 11858"/>
              <a:gd name="T37" fmla="*/ 10400 h 16280"/>
              <a:gd name="T38" fmla="*/ 9840 w 11858"/>
              <a:gd name="T39" fmla="*/ 10630 h 16280"/>
              <a:gd name="T40" fmla="*/ 7656 w 11858"/>
              <a:gd name="T41" fmla="*/ 13093 h 16280"/>
              <a:gd name="T42" fmla="*/ 7443 w 11858"/>
              <a:gd name="T43" fmla="*/ 13192 h 16280"/>
              <a:gd name="T44" fmla="*/ 7217 w 11858"/>
              <a:gd name="T45" fmla="*/ 13147 h 16280"/>
              <a:gd name="T46" fmla="*/ 7553 w 11858"/>
              <a:gd name="T47" fmla="*/ 10191 h 16280"/>
              <a:gd name="T48" fmla="*/ 8100 w 11858"/>
              <a:gd name="T49" fmla="*/ 10313 h 16280"/>
              <a:gd name="T50" fmla="*/ 8581 w 11858"/>
              <a:gd name="T51" fmla="*/ 10568 h 16280"/>
              <a:gd name="T52" fmla="*/ 7978 w 11858"/>
              <a:gd name="T53" fmla="*/ 10937 h 16280"/>
              <a:gd name="T54" fmla="*/ 7633 w 11858"/>
              <a:gd name="T55" fmla="*/ 10830 h 16280"/>
              <a:gd name="T56" fmla="*/ 7225 w 11858"/>
              <a:gd name="T57" fmla="*/ 10815 h 16280"/>
              <a:gd name="T58" fmla="*/ 6774 w 11858"/>
              <a:gd name="T59" fmla="*/ 10936 h 16280"/>
              <a:gd name="T60" fmla="*/ 6393 w 11858"/>
              <a:gd name="T61" fmla="*/ 11186 h 16280"/>
              <a:gd name="T62" fmla="*/ 6108 w 11858"/>
              <a:gd name="T63" fmla="*/ 11539 h 16280"/>
              <a:gd name="T64" fmla="*/ 5944 w 11858"/>
              <a:gd name="T65" fmla="*/ 11972 h 16280"/>
              <a:gd name="T66" fmla="*/ 5926 w 11858"/>
              <a:gd name="T67" fmla="*/ 12451 h 16280"/>
              <a:gd name="T68" fmla="*/ 6058 w 11858"/>
              <a:gd name="T69" fmla="*/ 12898 h 16280"/>
              <a:gd name="T70" fmla="*/ 6318 w 11858"/>
              <a:gd name="T71" fmla="*/ 13271 h 16280"/>
              <a:gd name="T72" fmla="*/ 6679 w 11858"/>
              <a:gd name="T73" fmla="*/ 13547 h 16280"/>
              <a:gd name="T74" fmla="*/ 7116 w 11858"/>
              <a:gd name="T75" fmla="*/ 13701 h 16280"/>
              <a:gd name="T76" fmla="*/ 7597 w 11858"/>
              <a:gd name="T77" fmla="*/ 13707 h 16280"/>
              <a:gd name="T78" fmla="*/ 8040 w 11858"/>
              <a:gd name="T79" fmla="*/ 13564 h 16280"/>
              <a:gd name="T80" fmla="*/ 8407 w 11858"/>
              <a:gd name="T81" fmla="*/ 13297 h 16280"/>
              <a:gd name="T82" fmla="*/ 8675 w 11858"/>
              <a:gd name="T83" fmla="*/ 12929 h 16280"/>
              <a:gd name="T84" fmla="*/ 8819 w 11858"/>
              <a:gd name="T85" fmla="*/ 12488 h 16280"/>
              <a:gd name="T86" fmla="*/ 9381 w 11858"/>
              <a:gd name="T87" fmla="*/ 11696 h 16280"/>
              <a:gd name="T88" fmla="*/ 9459 w 11858"/>
              <a:gd name="T89" fmla="*/ 12223 h 16280"/>
              <a:gd name="T90" fmla="*/ 9365 w 11858"/>
              <a:gd name="T91" fmla="*/ 12884 h 16280"/>
              <a:gd name="T92" fmla="*/ 9075 w 11858"/>
              <a:gd name="T93" fmla="*/ 13470 h 16280"/>
              <a:gd name="T94" fmla="*/ 8622 w 11858"/>
              <a:gd name="T95" fmla="*/ 13933 h 16280"/>
              <a:gd name="T96" fmla="*/ 8044 w 11858"/>
              <a:gd name="T97" fmla="*/ 14237 h 16280"/>
              <a:gd name="T98" fmla="*/ 7375 w 11858"/>
              <a:gd name="T99" fmla="*/ 14347 h 16280"/>
              <a:gd name="T100" fmla="*/ 6707 w 11858"/>
              <a:gd name="T101" fmla="*/ 14237 h 16280"/>
              <a:gd name="T102" fmla="*/ 6128 w 11858"/>
              <a:gd name="T103" fmla="*/ 13933 h 16280"/>
              <a:gd name="T104" fmla="*/ 5675 w 11858"/>
              <a:gd name="T105" fmla="*/ 13470 h 16280"/>
              <a:gd name="T106" fmla="*/ 5385 w 11858"/>
              <a:gd name="T107" fmla="*/ 12884 h 16280"/>
              <a:gd name="T108" fmla="*/ 5291 w 11858"/>
              <a:gd name="T109" fmla="*/ 12212 h 16280"/>
              <a:gd name="T110" fmla="*/ 5417 w 11858"/>
              <a:gd name="T111" fmla="*/ 11550 h 16280"/>
              <a:gd name="T112" fmla="*/ 5735 w 11858"/>
              <a:gd name="T113" fmla="*/ 10981 h 16280"/>
              <a:gd name="T114" fmla="*/ 6209 w 11858"/>
              <a:gd name="T115" fmla="*/ 10539 h 16280"/>
              <a:gd name="T116" fmla="*/ 6804 w 11858"/>
              <a:gd name="T117" fmla="*/ 10264 h 16280"/>
              <a:gd name="T118" fmla="*/ 5892 w 11858"/>
              <a:gd name="T119" fmla="*/ 8673 h 16280"/>
              <a:gd name="T120" fmla="*/ 2683 w 11858"/>
              <a:gd name="T121" fmla="*/ 4500 h 162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1858" h="16280">
                <a:moveTo>
                  <a:pt x="624" y="0"/>
                </a:moveTo>
                <a:lnTo>
                  <a:pt x="11234" y="0"/>
                </a:lnTo>
                <a:lnTo>
                  <a:pt x="11266" y="1"/>
                </a:lnTo>
                <a:lnTo>
                  <a:pt x="11298" y="3"/>
                </a:lnTo>
                <a:lnTo>
                  <a:pt x="11329" y="7"/>
                </a:lnTo>
                <a:lnTo>
                  <a:pt x="11360" y="12"/>
                </a:lnTo>
                <a:lnTo>
                  <a:pt x="11390" y="19"/>
                </a:lnTo>
                <a:lnTo>
                  <a:pt x="11420" y="28"/>
                </a:lnTo>
                <a:lnTo>
                  <a:pt x="11448" y="38"/>
                </a:lnTo>
                <a:lnTo>
                  <a:pt x="11477" y="49"/>
                </a:lnTo>
                <a:lnTo>
                  <a:pt x="11504" y="61"/>
                </a:lnTo>
                <a:lnTo>
                  <a:pt x="11531" y="75"/>
                </a:lnTo>
                <a:lnTo>
                  <a:pt x="11557" y="91"/>
                </a:lnTo>
                <a:lnTo>
                  <a:pt x="11583" y="107"/>
                </a:lnTo>
                <a:lnTo>
                  <a:pt x="11607" y="124"/>
                </a:lnTo>
                <a:lnTo>
                  <a:pt x="11631" y="142"/>
                </a:lnTo>
                <a:lnTo>
                  <a:pt x="11653" y="162"/>
                </a:lnTo>
                <a:lnTo>
                  <a:pt x="11676" y="182"/>
                </a:lnTo>
                <a:lnTo>
                  <a:pt x="11696" y="205"/>
                </a:lnTo>
                <a:lnTo>
                  <a:pt x="11715" y="227"/>
                </a:lnTo>
                <a:lnTo>
                  <a:pt x="11734" y="250"/>
                </a:lnTo>
                <a:lnTo>
                  <a:pt x="11751" y="275"/>
                </a:lnTo>
                <a:lnTo>
                  <a:pt x="11767" y="300"/>
                </a:lnTo>
                <a:lnTo>
                  <a:pt x="11783" y="326"/>
                </a:lnTo>
                <a:lnTo>
                  <a:pt x="11797" y="353"/>
                </a:lnTo>
                <a:lnTo>
                  <a:pt x="11809" y="381"/>
                </a:lnTo>
                <a:lnTo>
                  <a:pt x="11820" y="409"/>
                </a:lnTo>
                <a:lnTo>
                  <a:pt x="11829" y="438"/>
                </a:lnTo>
                <a:lnTo>
                  <a:pt x="11839" y="467"/>
                </a:lnTo>
                <a:lnTo>
                  <a:pt x="11846" y="498"/>
                </a:lnTo>
                <a:lnTo>
                  <a:pt x="11851" y="528"/>
                </a:lnTo>
                <a:lnTo>
                  <a:pt x="11855" y="560"/>
                </a:lnTo>
                <a:lnTo>
                  <a:pt x="11857" y="591"/>
                </a:lnTo>
                <a:lnTo>
                  <a:pt x="11858" y="623"/>
                </a:lnTo>
                <a:lnTo>
                  <a:pt x="11858" y="15657"/>
                </a:lnTo>
                <a:lnTo>
                  <a:pt x="11857" y="15689"/>
                </a:lnTo>
                <a:lnTo>
                  <a:pt x="11855" y="15720"/>
                </a:lnTo>
                <a:lnTo>
                  <a:pt x="11851" y="15752"/>
                </a:lnTo>
                <a:lnTo>
                  <a:pt x="11846" y="15782"/>
                </a:lnTo>
                <a:lnTo>
                  <a:pt x="11839" y="15813"/>
                </a:lnTo>
                <a:lnTo>
                  <a:pt x="11829" y="15842"/>
                </a:lnTo>
                <a:lnTo>
                  <a:pt x="11820" y="15871"/>
                </a:lnTo>
                <a:lnTo>
                  <a:pt x="11809" y="15899"/>
                </a:lnTo>
                <a:lnTo>
                  <a:pt x="11797" y="15927"/>
                </a:lnTo>
                <a:lnTo>
                  <a:pt x="11783" y="15954"/>
                </a:lnTo>
                <a:lnTo>
                  <a:pt x="11767" y="15980"/>
                </a:lnTo>
                <a:lnTo>
                  <a:pt x="11751" y="16005"/>
                </a:lnTo>
                <a:lnTo>
                  <a:pt x="11734" y="16030"/>
                </a:lnTo>
                <a:lnTo>
                  <a:pt x="11715" y="16053"/>
                </a:lnTo>
                <a:lnTo>
                  <a:pt x="11696" y="16075"/>
                </a:lnTo>
                <a:lnTo>
                  <a:pt x="11676" y="16098"/>
                </a:lnTo>
                <a:lnTo>
                  <a:pt x="11653" y="16118"/>
                </a:lnTo>
                <a:lnTo>
                  <a:pt x="11631" y="16138"/>
                </a:lnTo>
                <a:lnTo>
                  <a:pt x="11607" y="16156"/>
                </a:lnTo>
                <a:lnTo>
                  <a:pt x="11583" y="16173"/>
                </a:lnTo>
                <a:lnTo>
                  <a:pt x="11557" y="16189"/>
                </a:lnTo>
                <a:lnTo>
                  <a:pt x="11531" y="16205"/>
                </a:lnTo>
                <a:lnTo>
                  <a:pt x="11504" y="16219"/>
                </a:lnTo>
                <a:lnTo>
                  <a:pt x="11477" y="16231"/>
                </a:lnTo>
                <a:lnTo>
                  <a:pt x="11448" y="16242"/>
                </a:lnTo>
                <a:lnTo>
                  <a:pt x="11420" y="16252"/>
                </a:lnTo>
                <a:lnTo>
                  <a:pt x="11390" y="16261"/>
                </a:lnTo>
                <a:lnTo>
                  <a:pt x="11360" y="16268"/>
                </a:lnTo>
                <a:lnTo>
                  <a:pt x="11329" y="16273"/>
                </a:lnTo>
                <a:lnTo>
                  <a:pt x="11298" y="16277"/>
                </a:lnTo>
                <a:lnTo>
                  <a:pt x="11266" y="16279"/>
                </a:lnTo>
                <a:lnTo>
                  <a:pt x="11234" y="16280"/>
                </a:lnTo>
                <a:lnTo>
                  <a:pt x="624" y="16280"/>
                </a:lnTo>
                <a:lnTo>
                  <a:pt x="592" y="16279"/>
                </a:lnTo>
                <a:lnTo>
                  <a:pt x="560" y="16277"/>
                </a:lnTo>
                <a:lnTo>
                  <a:pt x="529" y="16273"/>
                </a:lnTo>
                <a:lnTo>
                  <a:pt x="498" y="16268"/>
                </a:lnTo>
                <a:lnTo>
                  <a:pt x="468" y="16261"/>
                </a:lnTo>
                <a:lnTo>
                  <a:pt x="438" y="16252"/>
                </a:lnTo>
                <a:lnTo>
                  <a:pt x="410" y="16242"/>
                </a:lnTo>
                <a:lnTo>
                  <a:pt x="381" y="16231"/>
                </a:lnTo>
                <a:lnTo>
                  <a:pt x="354" y="16219"/>
                </a:lnTo>
                <a:lnTo>
                  <a:pt x="327" y="16205"/>
                </a:lnTo>
                <a:lnTo>
                  <a:pt x="301" y="16189"/>
                </a:lnTo>
                <a:lnTo>
                  <a:pt x="275" y="16173"/>
                </a:lnTo>
                <a:lnTo>
                  <a:pt x="251" y="16156"/>
                </a:lnTo>
                <a:lnTo>
                  <a:pt x="227" y="16138"/>
                </a:lnTo>
                <a:lnTo>
                  <a:pt x="205" y="16118"/>
                </a:lnTo>
                <a:lnTo>
                  <a:pt x="182" y="16098"/>
                </a:lnTo>
                <a:lnTo>
                  <a:pt x="162" y="16075"/>
                </a:lnTo>
                <a:lnTo>
                  <a:pt x="143" y="16053"/>
                </a:lnTo>
                <a:lnTo>
                  <a:pt x="124" y="16030"/>
                </a:lnTo>
                <a:lnTo>
                  <a:pt x="107" y="16005"/>
                </a:lnTo>
                <a:lnTo>
                  <a:pt x="91" y="15980"/>
                </a:lnTo>
                <a:lnTo>
                  <a:pt x="75" y="15954"/>
                </a:lnTo>
                <a:lnTo>
                  <a:pt x="61" y="15927"/>
                </a:lnTo>
                <a:lnTo>
                  <a:pt x="49" y="15899"/>
                </a:lnTo>
                <a:lnTo>
                  <a:pt x="38" y="15871"/>
                </a:lnTo>
                <a:lnTo>
                  <a:pt x="29" y="15842"/>
                </a:lnTo>
                <a:lnTo>
                  <a:pt x="19" y="15813"/>
                </a:lnTo>
                <a:lnTo>
                  <a:pt x="12" y="15782"/>
                </a:lnTo>
                <a:lnTo>
                  <a:pt x="7" y="15752"/>
                </a:lnTo>
                <a:lnTo>
                  <a:pt x="3" y="15720"/>
                </a:lnTo>
                <a:lnTo>
                  <a:pt x="1" y="15689"/>
                </a:lnTo>
                <a:lnTo>
                  <a:pt x="0" y="15657"/>
                </a:lnTo>
                <a:lnTo>
                  <a:pt x="0" y="623"/>
                </a:lnTo>
                <a:lnTo>
                  <a:pt x="1" y="591"/>
                </a:lnTo>
                <a:lnTo>
                  <a:pt x="3" y="560"/>
                </a:lnTo>
                <a:lnTo>
                  <a:pt x="7" y="528"/>
                </a:lnTo>
                <a:lnTo>
                  <a:pt x="12" y="498"/>
                </a:lnTo>
                <a:lnTo>
                  <a:pt x="19" y="467"/>
                </a:lnTo>
                <a:lnTo>
                  <a:pt x="29" y="438"/>
                </a:lnTo>
                <a:lnTo>
                  <a:pt x="38" y="409"/>
                </a:lnTo>
                <a:lnTo>
                  <a:pt x="49" y="381"/>
                </a:lnTo>
                <a:lnTo>
                  <a:pt x="61" y="353"/>
                </a:lnTo>
                <a:lnTo>
                  <a:pt x="75" y="326"/>
                </a:lnTo>
                <a:lnTo>
                  <a:pt x="91" y="300"/>
                </a:lnTo>
                <a:lnTo>
                  <a:pt x="107" y="275"/>
                </a:lnTo>
                <a:lnTo>
                  <a:pt x="124" y="250"/>
                </a:lnTo>
                <a:lnTo>
                  <a:pt x="143" y="227"/>
                </a:lnTo>
                <a:lnTo>
                  <a:pt x="162" y="205"/>
                </a:lnTo>
                <a:lnTo>
                  <a:pt x="182" y="182"/>
                </a:lnTo>
                <a:lnTo>
                  <a:pt x="205" y="162"/>
                </a:lnTo>
                <a:lnTo>
                  <a:pt x="227" y="142"/>
                </a:lnTo>
                <a:lnTo>
                  <a:pt x="251" y="124"/>
                </a:lnTo>
                <a:lnTo>
                  <a:pt x="275" y="107"/>
                </a:lnTo>
                <a:lnTo>
                  <a:pt x="301" y="91"/>
                </a:lnTo>
                <a:lnTo>
                  <a:pt x="327" y="75"/>
                </a:lnTo>
                <a:lnTo>
                  <a:pt x="354" y="61"/>
                </a:lnTo>
                <a:lnTo>
                  <a:pt x="381" y="49"/>
                </a:lnTo>
                <a:lnTo>
                  <a:pt x="410" y="38"/>
                </a:lnTo>
                <a:lnTo>
                  <a:pt x="438" y="28"/>
                </a:lnTo>
                <a:lnTo>
                  <a:pt x="468" y="19"/>
                </a:lnTo>
                <a:lnTo>
                  <a:pt x="498" y="12"/>
                </a:lnTo>
                <a:lnTo>
                  <a:pt x="529" y="7"/>
                </a:lnTo>
                <a:lnTo>
                  <a:pt x="560" y="3"/>
                </a:lnTo>
                <a:lnTo>
                  <a:pt x="592" y="1"/>
                </a:lnTo>
                <a:lnTo>
                  <a:pt x="624" y="0"/>
                </a:lnTo>
                <a:close/>
                <a:moveTo>
                  <a:pt x="10610" y="1246"/>
                </a:moveTo>
                <a:lnTo>
                  <a:pt x="1248" y="1246"/>
                </a:lnTo>
                <a:lnTo>
                  <a:pt x="1248" y="15034"/>
                </a:lnTo>
                <a:lnTo>
                  <a:pt x="10610" y="15034"/>
                </a:lnTo>
                <a:lnTo>
                  <a:pt x="10610" y="1246"/>
                </a:lnTo>
                <a:close/>
                <a:moveTo>
                  <a:pt x="6315" y="12125"/>
                </a:moveTo>
                <a:lnTo>
                  <a:pt x="6303" y="12110"/>
                </a:lnTo>
                <a:lnTo>
                  <a:pt x="6292" y="12095"/>
                </a:lnTo>
                <a:lnTo>
                  <a:pt x="6282" y="12079"/>
                </a:lnTo>
                <a:lnTo>
                  <a:pt x="6272" y="12062"/>
                </a:lnTo>
                <a:lnTo>
                  <a:pt x="6263" y="12046"/>
                </a:lnTo>
                <a:lnTo>
                  <a:pt x="6256" y="12030"/>
                </a:lnTo>
                <a:lnTo>
                  <a:pt x="6249" y="12013"/>
                </a:lnTo>
                <a:lnTo>
                  <a:pt x="6243" y="11995"/>
                </a:lnTo>
                <a:lnTo>
                  <a:pt x="6238" y="11978"/>
                </a:lnTo>
                <a:lnTo>
                  <a:pt x="6234" y="11961"/>
                </a:lnTo>
                <a:lnTo>
                  <a:pt x="6231" y="11943"/>
                </a:lnTo>
                <a:lnTo>
                  <a:pt x="6228" y="11925"/>
                </a:lnTo>
                <a:lnTo>
                  <a:pt x="6227" y="11907"/>
                </a:lnTo>
                <a:lnTo>
                  <a:pt x="6226" y="11889"/>
                </a:lnTo>
                <a:lnTo>
                  <a:pt x="6226" y="11871"/>
                </a:lnTo>
                <a:lnTo>
                  <a:pt x="6227" y="11854"/>
                </a:lnTo>
                <a:lnTo>
                  <a:pt x="6229" y="11836"/>
                </a:lnTo>
                <a:lnTo>
                  <a:pt x="6232" y="11818"/>
                </a:lnTo>
                <a:lnTo>
                  <a:pt x="6235" y="11801"/>
                </a:lnTo>
                <a:lnTo>
                  <a:pt x="6239" y="11783"/>
                </a:lnTo>
                <a:lnTo>
                  <a:pt x="6244" y="11766"/>
                </a:lnTo>
                <a:lnTo>
                  <a:pt x="6250" y="11749"/>
                </a:lnTo>
                <a:lnTo>
                  <a:pt x="6257" y="11732"/>
                </a:lnTo>
                <a:lnTo>
                  <a:pt x="6265" y="11715"/>
                </a:lnTo>
                <a:lnTo>
                  <a:pt x="6273" y="11699"/>
                </a:lnTo>
                <a:lnTo>
                  <a:pt x="6283" y="11684"/>
                </a:lnTo>
                <a:lnTo>
                  <a:pt x="6293" y="11669"/>
                </a:lnTo>
                <a:lnTo>
                  <a:pt x="6304" y="11653"/>
                </a:lnTo>
                <a:lnTo>
                  <a:pt x="6316" y="11639"/>
                </a:lnTo>
                <a:lnTo>
                  <a:pt x="6328" y="11625"/>
                </a:lnTo>
                <a:lnTo>
                  <a:pt x="6342" y="11612"/>
                </a:lnTo>
                <a:lnTo>
                  <a:pt x="6356" y="11600"/>
                </a:lnTo>
                <a:lnTo>
                  <a:pt x="6371" y="11587"/>
                </a:lnTo>
                <a:lnTo>
                  <a:pt x="6387" y="11576"/>
                </a:lnTo>
                <a:lnTo>
                  <a:pt x="6402" y="11566"/>
                </a:lnTo>
                <a:lnTo>
                  <a:pt x="6418" y="11556"/>
                </a:lnTo>
                <a:lnTo>
                  <a:pt x="6434" y="11548"/>
                </a:lnTo>
                <a:lnTo>
                  <a:pt x="6452" y="11539"/>
                </a:lnTo>
                <a:lnTo>
                  <a:pt x="6468" y="11533"/>
                </a:lnTo>
                <a:lnTo>
                  <a:pt x="6485" y="11527"/>
                </a:lnTo>
                <a:lnTo>
                  <a:pt x="6503" y="11522"/>
                </a:lnTo>
                <a:lnTo>
                  <a:pt x="6521" y="11518"/>
                </a:lnTo>
                <a:lnTo>
                  <a:pt x="6538" y="11514"/>
                </a:lnTo>
                <a:lnTo>
                  <a:pt x="6557" y="11512"/>
                </a:lnTo>
                <a:lnTo>
                  <a:pt x="6574" y="11510"/>
                </a:lnTo>
                <a:lnTo>
                  <a:pt x="6592" y="11510"/>
                </a:lnTo>
                <a:lnTo>
                  <a:pt x="6610" y="11510"/>
                </a:lnTo>
                <a:lnTo>
                  <a:pt x="6628" y="11511"/>
                </a:lnTo>
                <a:lnTo>
                  <a:pt x="6645" y="11513"/>
                </a:lnTo>
                <a:lnTo>
                  <a:pt x="6664" y="11515"/>
                </a:lnTo>
                <a:lnTo>
                  <a:pt x="6681" y="11519"/>
                </a:lnTo>
                <a:lnTo>
                  <a:pt x="6698" y="11523"/>
                </a:lnTo>
                <a:lnTo>
                  <a:pt x="6716" y="11528"/>
                </a:lnTo>
                <a:lnTo>
                  <a:pt x="6733" y="11534"/>
                </a:lnTo>
                <a:lnTo>
                  <a:pt x="6749" y="11542"/>
                </a:lnTo>
                <a:lnTo>
                  <a:pt x="6766" y="11549"/>
                </a:lnTo>
                <a:lnTo>
                  <a:pt x="6782" y="11558"/>
                </a:lnTo>
                <a:lnTo>
                  <a:pt x="6798" y="11567"/>
                </a:lnTo>
                <a:lnTo>
                  <a:pt x="6814" y="11577"/>
                </a:lnTo>
                <a:lnTo>
                  <a:pt x="6828" y="11588"/>
                </a:lnTo>
                <a:lnTo>
                  <a:pt x="6842" y="11600"/>
                </a:lnTo>
                <a:lnTo>
                  <a:pt x="6856" y="11613"/>
                </a:lnTo>
                <a:lnTo>
                  <a:pt x="6870" y="11626"/>
                </a:lnTo>
                <a:lnTo>
                  <a:pt x="6883" y="11640"/>
                </a:lnTo>
                <a:lnTo>
                  <a:pt x="7410" y="12257"/>
                </a:lnTo>
                <a:lnTo>
                  <a:pt x="9206" y="10274"/>
                </a:lnTo>
                <a:lnTo>
                  <a:pt x="9220" y="10260"/>
                </a:lnTo>
                <a:lnTo>
                  <a:pt x="9233" y="10247"/>
                </a:lnTo>
                <a:lnTo>
                  <a:pt x="9247" y="10235"/>
                </a:lnTo>
                <a:lnTo>
                  <a:pt x="9262" y="10224"/>
                </a:lnTo>
                <a:lnTo>
                  <a:pt x="9278" y="10213"/>
                </a:lnTo>
                <a:lnTo>
                  <a:pt x="9293" y="10203"/>
                </a:lnTo>
                <a:lnTo>
                  <a:pt x="9309" y="10194"/>
                </a:lnTo>
                <a:lnTo>
                  <a:pt x="9326" y="10186"/>
                </a:lnTo>
                <a:lnTo>
                  <a:pt x="9342" y="10179"/>
                </a:lnTo>
                <a:lnTo>
                  <a:pt x="9359" y="10173"/>
                </a:lnTo>
                <a:lnTo>
                  <a:pt x="9376" y="10167"/>
                </a:lnTo>
                <a:lnTo>
                  <a:pt x="9393" y="10163"/>
                </a:lnTo>
                <a:lnTo>
                  <a:pt x="9411" y="10159"/>
                </a:lnTo>
                <a:lnTo>
                  <a:pt x="9429" y="10156"/>
                </a:lnTo>
                <a:lnTo>
                  <a:pt x="9446" y="10154"/>
                </a:lnTo>
                <a:lnTo>
                  <a:pt x="9464" y="10153"/>
                </a:lnTo>
                <a:lnTo>
                  <a:pt x="9482" y="10152"/>
                </a:lnTo>
                <a:lnTo>
                  <a:pt x="9500" y="10153"/>
                </a:lnTo>
                <a:lnTo>
                  <a:pt x="9517" y="10154"/>
                </a:lnTo>
                <a:lnTo>
                  <a:pt x="9536" y="10156"/>
                </a:lnTo>
                <a:lnTo>
                  <a:pt x="9553" y="10159"/>
                </a:lnTo>
                <a:lnTo>
                  <a:pt x="9571" y="10162"/>
                </a:lnTo>
                <a:lnTo>
                  <a:pt x="9589" y="10167"/>
                </a:lnTo>
                <a:lnTo>
                  <a:pt x="9606" y="10172"/>
                </a:lnTo>
                <a:lnTo>
                  <a:pt x="9622" y="10179"/>
                </a:lnTo>
                <a:lnTo>
                  <a:pt x="9639" y="10186"/>
                </a:lnTo>
                <a:lnTo>
                  <a:pt x="9656" y="10194"/>
                </a:lnTo>
                <a:lnTo>
                  <a:pt x="9672" y="10203"/>
                </a:lnTo>
                <a:lnTo>
                  <a:pt x="9687" y="10213"/>
                </a:lnTo>
                <a:lnTo>
                  <a:pt x="9704" y="10224"/>
                </a:lnTo>
                <a:lnTo>
                  <a:pt x="9718" y="10235"/>
                </a:lnTo>
                <a:lnTo>
                  <a:pt x="9733" y="10248"/>
                </a:lnTo>
                <a:lnTo>
                  <a:pt x="9746" y="10261"/>
                </a:lnTo>
                <a:lnTo>
                  <a:pt x="9760" y="10275"/>
                </a:lnTo>
                <a:lnTo>
                  <a:pt x="9772" y="10289"/>
                </a:lnTo>
                <a:lnTo>
                  <a:pt x="9783" y="10304"/>
                </a:lnTo>
                <a:lnTo>
                  <a:pt x="9794" y="10319"/>
                </a:lnTo>
                <a:lnTo>
                  <a:pt x="9804" y="10335"/>
                </a:lnTo>
                <a:lnTo>
                  <a:pt x="9813" y="10350"/>
                </a:lnTo>
                <a:lnTo>
                  <a:pt x="9821" y="10367"/>
                </a:lnTo>
                <a:lnTo>
                  <a:pt x="9828" y="10384"/>
                </a:lnTo>
                <a:lnTo>
                  <a:pt x="9834" y="10400"/>
                </a:lnTo>
                <a:lnTo>
                  <a:pt x="9840" y="10417"/>
                </a:lnTo>
                <a:lnTo>
                  <a:pt x="9844" y="10434"/>
                </a:lnTo>
                <a:lnTo>
                  <a:pt x="9848" y="10452"/>
                </a:lnTo>
                <a:lnTo>
                  <a:pt x="9851" y="10470"/>
                </a:lnTo>
                <a:lnTo>
                  <a:pt x="9853" y="10487"/>
                </a:lnTo>
                <a:lnTo>
                  <a:pt x="9854" y="10506"/>
                </a:lnTo>
                <a:lnTo>
                  <a:pt x="9856" y="10523"/>
                </a:lnTo>
                <a:lnTo>
                  <a:pt x="9856" y="10541"/>
                </a:lnTo>
                <a:lnTo>
                  <a:pt x="9853" y="10559"/>
                </a:lnTo>
                <a:lnTo>
                  <a:pt x="9851" y="10577"/>
                </a:lnTo>
                <a:lnTo>
                  <a:pt x="9848" y="10594"/>
                </a:lnTo>
                <a:lnTo>
                  <a:pt x="9845" y="10612"/>
                </a:lnTo>
                <a:lnTo>
                  <a:pt x="9840" y="10630"/>
                </a:lnTo>
                <a:lnTo>
                  <a:pt x="9835" y="10646"/>
                </a:lnTo>
                <a:lnTo>
                  <a:pt x="9828" y="10663"/>
                </a:lnTo>
                <a:lnTo>
                  <a:pt x="9821" y="10681"/>
                </a:lnTo>
                <a:lnTo>
                  <a:pt x="9813" y="10697"/>
                </a:lnTo>
                <a:lnTo>
                  <a:pt x="9804" y="10713"/>
                </a:lnTo>
                <a:lnTo>
                  <a:pt x="9794" y="10729"/>
                </a:lnTo>
                <a:lnTo>
                  <a:pt x="9783" y="10744"/>
                </a:lnTo>
                <a:lnTo>
                  <a:pt x="9772" y="10759"/>
                </a:lnTo>
                <a:lnTo>
                  <a:pt x="9759" y="10773"/>
                </a:lnTo>
                <a:lnTo>
                  <a:pt x="7693" y="13055"/>
                </a:lnTo>
                <a:lnTo>
                  <a:pt x="7682" y="13068"/>
                </a:lnTo>
                <a:lnTo>
                  <a:pt x="7670" y="13081"/>
                </a:lnTo>
                <a:lnTo>
                  <a:pt x="7656" y="13093"/>
                </a:lnTo>
                <a:lnTo>
                  <a:pt x="7643" y="13105"/>
                </a:lnTo>
                <a:lnTo>
                  <a:pt x="7629" y="13118"/>
                </a:lnTo>
                <a:lnTo>
                  <a:pt x="7614" y="13129"/>
                </a:lnTo>
                <a:lnTo>
                  <a:pt x="7597" y="13139"/>
                </a:lnTo>
                <a:lnTo>
                  <a:pt x="7581" y="13148"/>
                </a:lnTo>
                <a:lnTo>
                  <a:pt x="7565" y="13157"/>
                </a:lnTo>
                <a:lnTo>
                  <a:pt x="7548" y="13164"/>
                </a:lnTo>
                <a:lnTo>
                  <a:pt x="7531" y="13172"/>
                </a:lnTo>
                <a:lnTo>
                  <a:pt x="7514" y="13178"/>
                </a:lnTo>
                <a:lnTo>
                  <a:pt x="7496" y="13183"/>
                </a:lnTo>
                <a:lnTo>
                  <a:pt x="7479" y="13187"/>
                </a:lnTo>
                <a:lnTo>
                  <a:pt x="7461" y="13190"/>
                </a:lnTo>
                <a:lnTo>
                  <a:pt x="7443" y="13192"/>
                </a:lnTo>
                <a:lnTo>
                  <a:pt x="7425" y="13194"/>
                </a:lnTo>
                <a:lnTo>
                  <a:pt x="7408" y="13195"/>
                </a:lnTo>
                <a:lnTo>
                  <a:pt x="7389" y="13195"/>
                </a:lnTo>
                <a:lnTo>
                  <a:pt x="7372" y="13194"/>
                </a:lnTo>
                <a:lnTo>
                  <a:pt x="7354" y="13192"/>
                </a:lnTo>
                <a:lnTo>
                  <a:pt x="7336" y="13189"/>
                </a:lnTo>
                <a:lnTo>
                  <a:pt x="7318" y="13186"/>
                </a:lnTo>
                <a:lnTo>
                  <a:pt x="7301" y="13182"/>
                </a:lnTo>
                <a:lnTo>
                  <a:pt x="7283" y="13176"/>
                </a:lnTo>
                <a:lnTo>
                  <a:pt x="7267" y="13171"/>
                </a:lnTo>
                <a:lnTo>
                  <a:pt x="7250" y="13163"/>
                </a:lnTo>
                <a:lnTo>
                  <a:pt x="7233" y="13155"/>
                </a:lnTo>
                <a:lnTo>
                  <a:pt x="7217" y="13147"/>
                </a:lnTo>
                <a:lnTo>
                  <a:pt x="7202" y="13138"/>
                </a:lnTo>
                <a:lnTo>
                  <a:pt x="7187" y="13128"/>
                </a:lnTo>
                <a:lnTo>
                  <a:pt x="7171" y="13117"/>
                </a:lnTo>
                <a:lnTo>
                  <a:pt x="7157" y="13104"/>
                </a:lnTo>
                <a:lnTo>
                  <a:pt x="7143" y="13092"/>
                </a:lnTo>
                <a:lnTo>
                  <a:pt x="7129" y="13079"/>
                </a:lnTo>
                <a:lnTo>
                  <a:pt x="7117" y="13065"/>
                </a:lnTo>
                <a:lnTo>
                  <a:pt x="6315" y="12125"/>
                </a:lnTo>
                <a:close/>
                <a:moveTo>
                  <a:pt x="7375" y="10184"/>
                </a:moveTo>
                <a:lnTo>
                  <a:pt x="7420" y="10184"/>
                </a:lnTo>
                <a:lnTo>
                  <a:pt x="7465" y="10186"/>
                </a:lnTo>
                <a:lnTo>
                  <a:pt x="7509" y="10188"/>
                </a:lnTo>
                <a:lnTo>
                  <a:pt x="7553" y="10191"/>
                </a:lnTo>
                <a:lnTo>
                  <a:pt x="7597" y="10195"/>
                </a:lnTo>
                <a:lnTo>
                  <a:pt x="7640" y="10200"/>
                </a:lnTo>
                <a:lnTo>
                  <a:pt x="7684" y="10207"/>
                </a:lnTo>
                <a:lnTo>
                  <a:pt x="7727" y="10214"/>
                </a:lnTo>
                <a:lnTo>
                  <a:pt x="7769" y="10222"/>
                </a:lnTo>
                <a:lnTo>
                  <a:pt x="7812" y="10230"/>
                </a:lnTo>
                <a:lnTo>
                  <a:pt x="7854" y="10239"/>
                </a:lnTo>
                <a:lnTo>
                  <a:pt x="7896" y="10249"/>
                </a:lnTo>
                <a:lnTo>
                  <a:pt x="7937" y="10260"/>
                </a:lnTo>
                <a:lnTo>
                  <a:pt x="7978" y="10273"/>
                </a:lnTo>
                <a:lnTo>
                  <a:pt x="8019" y="10285"/>
                </a:lnTo>
                <a:lnTo>
                  <a:pt x="8059" y="10299"/>
                </a:lnTo>
                <a:lnTo>
                  <a:pt x="8100" y="10313"/>
                </a:lnTo>
                <a:lnTo>
                  <a:pt x="8138" y="10329"/>
                </a:lnTo>
                <a:lnTo>
                  <a:pt x="8178" y="10344"/>
                </a:lnTo>
                <a:lnTo>
                  <a:pt x="8217" y="10361"/>
                </a:lnTo>
                <a:lnTo>
                  <a:pt x="8256" y="10379"/>
                </a:lnTo>
                <a:lnTo>
                  <a:pt x="8293" y="10397"/>
                </a:lnTo>
                <a:lnTo>
                  <a:pt x="8331" y="10415"/>
                </a:lnTo>
                <a:lnTo>
                  <a:pt x="8368" y="10435"/>
                </a:lnTo>
                <a:lnTo>
                  <a:pt x="8404" y="10456"/>
                </a:lnTo>
                <a:lnTo>
                  <a:pt x="8441" y="10476"/>
                </a:lnTo>
                <a:lnTo>
                  <a:pt x="8477" y="10499"/>
                </a:lnTo>
                <a:lnTo>
                  <a:pt x="8512" y="10521"/>
                </a:lnTo>
                <a:lnTo>
                  <a:pt x="8547" y="10544"/>
                </a:lnTo>
                <a:lnTo>
                  <a:pt x="8581" y="10568"/>
                </a:lnTo>
                <a:lnTo>
                  <a:pt x="8615" y="10592"/>
                </a:lnTo>
                <a:lnTo>
                  <a:pt x="8648" y="10618"/>
                </a:lnTo>
                <a:lnTo>
                  <a:pt x="8216" y="11072"/>
                </a:lnTo>
                <a:lnTo>
                  <a:pt x="8193" y="11057"/>
                </a:lnTo>
                <a:lnTo>
                  <a:pt x="8171" y="11042"/>
                </a:lnTo>
                <a:lnTo>
                  <a:pt x="8148" y="11028"/>
                </a:lnTo>
                <a:lnTo>
                  <a:pt x="8124" y="11013"/>
                </a:lnTo>
                <a:lnTo>
                  <a:pt x="8101" y="10999"/>
                </a:lnTo>
                <a:lnTo>
                  <a:pt x="8076" y="10986"/>
                </a:lnTo>
                <a:lnTo>
                  <a:pt x="8053" y="10974"/>
                </a:lnTo>
                <a:lnTo>
                  <a:pt x="8028" y="10961"/>
                </a:lnTo>
                <a:lnTo>
                  <a:pt x="8003" y="10948"/>
                </a:lnTo>
                <a:lnTo>
                  <a:pt x="7978" y="10937"/>
                </a:lnTo>
                <a:lnTo>
                  <a:pt x="7953" y="10926"/>
                </a:lnTo>
                <a:lnTo>
                  <a:pt x="7927" y="10916"/>
                </a:lnTo>
                <a:lnTo>
                  <a:pt x="7902" y="10906"/>
                </a:lnTo>
                <a:lnTo>
                  <a:pt x="7876" y="10895"/>
                </a:lnTo>
                <a:lnTo>
                  <a:pt x="7850" y="10886"/>
                </a:lnTo>
                <a:lnTo>
                  <a:pt x="7823" y="10877"/>
                </a:lnTo>
                <a:lnTo>
                  <a:pt x="7797" y="10869"/>
                </a:lnTo>
                <a:lnTo>
                  <a:pt x="7770" y="10861"/>
                </a:lnTo>
                <a:lnTo>
                  <a:pt x="7743" y="10854"/>
                </a:lnTo>
                <a:lnTo>
                  <a:pt x="7715" y="10848"/>
                </a:lnTo>
                <a:lnTo>
                  <a:pt x="7688" y="10840"/>
                </a:lnTo>
                <a:lnTo>
                  <a:pt x="7660" y="10835"/>
                </a:lnTo>
                <a:lnTo>
                  <a:pt x="7633" y="10830"/>
                </a:lnTo>
                <a:lnTo>
                  <a:pt x="7605" y="10825"/>
                </a:lnTo>
                <a:lnTo>
                  <a:pt x="7577" y="10821"/>
                </a:lnTo>
                <a:lnTo>
                  <a:pt x="7548" y="10817"/>
                </a:lnTo>
                <a:lnTo>
                  <a:pt x="7520" y="10814"/>
                </a:lnTo>
                <a:lnTo>
                  <a:pt x="7491" y="10812"/>
                </a:lnTo>
                <a:lnTo>
                  <a:pt x="7463" y="10810"/>
                </a:lnTo>
                <a:lnTo>
                  <a:pt x="7433" y="10808"/>
                </a:lnTo>
                <a:lnTo>
                  <a:pt x="7405" y="10808"/>
                </a:lnTo>
                <a:lnTo>
                  <a:pt x="7375" y="10807"/>
                </a:lnTo>
                <a:lnTo>
                  <a:pt x="7337" y="10808"/>
                </a:lnTo>
                <a:lnTo>
                  <a:pt x="7300" y="10809"/>
                </a:lnTo>
                <a:lnTo>
                  <a:pt x="7263" y="10811"/>
                </a:lnTo>
                <a:lnTo>
                  <a:pt x="7225" y="10815"/>
                </a:lnTo>
                <a:lnTo>
                  <a:pt x="7189" y="10819"/>
                </a:lnTo>
                <a:lnTo>
                  <a:pt x="7153" y="10824"/>
                </a:lnTo>
                <a:lnTo>
                  <a:pt x="7116" y="10830"/>
                </a:lnTo>
                <a:lnTo>
                  <a:pt x="7081" y="10836"/>
                </a:lnTo>
                <a:lnTo>
                  <a:pt x="7045" y="10845"/>
                </a:lnTo>
                <a:lnTo>
                  <a:pt x="7010" y="10853"/>
                </a:lnTo>
                <a:lnTo>
                  <a:pt x="6976" y="10863"/>
                </a:lnTo>
                <a:lnTo>
                  <a:pt x="6941" y="10873"/>
                </a:lnTo>
                <a:lnTo>
                  <a:pt x="6906" y="10884"/>
                </a:lnTo>
                <a:lnTo>
                  <a:pt x="6873" y="10895"/>
                </a:lnTo>
                <a:lnTo>
                  <a:pt x="6840" y="10909"/>
                </a:lnTo>
                <a:lnTo>
                  <a:pt x="6806" y="10922"/>
                </a:lnTo>
                <a:lnTo>
                  <a:pt x="6774" y="10936"/>
                </a:lnTo>
                <a:lnTo>
                  <a:pt x="6742" y="10951"/>
                </a:lnTo>
                <a:lnTo>
                  <a:pt x="6711" y="10967"/>
                </a:lnTo>
                <a:lnTo>
                  <a:pt x="6679" y="10983"/>
                </a:lnTo>
                <a:lnTo>
                  <a:pt x="6648" y="11000"/>
                </a:lnTo>
                <a:lnTo>
                  <a:pt x="6618" y="11019"/>
                </a:lnTo>
                <a:lnTo>
                  <a:pt x="6588" y="11037"/>
                </a:lnTo>
                <a:lnTo>
                  <a:pt x="6559" y="11056"/>
                </a:lnTo>
                <a:lnTo>
                  <a:pt x="6529" y="11077"/>
                </a:lnTo>
                <a:lnTo>
                  <a:pt x="6502" y="11097"/>
                </a:lnTo>
                <a:lnTo>
                  <a:pt x="6473" y="11118"/>
                </a:lnTo>
                <a:lnTo>
                  <a:pt x="6446" y="11141"/>
                </a:lnTo>
                <a:lnTo>
                  <a:pt x="6419" y="11163"/>
                </a:lnTo>
                <a:lnTo>
                  <a:pt x="6393" y="11186"/>
                </a:lnTo>
                <a:lnTo>
                  <a:pt x="6367" y="11210"/>
                </a:lnTo>
                <a:lnTo>
                  <a:pt x="6343" y="11234"/>
                </a:lnTo>
                <a:lnTo>
                  <a:pt x="6318" y="11260"/>
                </a:lnTo>
                <a:lnTo>
                  <a:pt x="6294" y="11285"/>
                </a:lnTo>
                <a:lnTo>
                  <a:pt x="6270" y="11312"/>
                </a:lnTo>
                <a:lnTo>
                  <a:pt x="6248" y="11338"/>
                </a:lnTo>
                <a:lnTo>
                  <a:pt x="6227" y="11365"/>
                </a:lnTo>
                <a:lnTo>
                  <a:pt x="6205" y="11393"/>
                </a:lnTo>
                <a:lnTo>
                  <a:pt x="6184" y="11421"/>
                </a:lnTo>
                <a:lnTo>
                  <a:pt x="6164" y="11450"/>
                </a:lnTo>
                <a:lnTo>
                  <a:pt x="6145" y="11479"/>
                </a:lnTo>
                <a:lnTo>
                  <a:pt x="6126" y="11509"/>
                </a:lnTo>
                <a:lnTo>
                  <a:pt x="6108" y="11539"/>
                </a:lnTo>
                <a:lnTo>
                  <a:pt x="6091" y="11570"/>
                </a:lnTo>
                <a:lnTo>
                  <a:pt x="6075" y="11602"/>
                </a:lnTo>
                <a:lnTo>
                  <a:pt x="6058" y="11633"/>
                </a:lnTo>
                <a:lnTo>
                  <a:pt x="6044" y="11666"/>
                </a:lnTo>
                <a:lnTo>
                  <a:pt x="6030" y="11698"/>
                </a:lnTo>
                <a:lnTo>
                  <a:pt x="6016" y="11731"/>
                </a:lnTo>
                <a:lnTo>
                  <a:pt x="6003" y="11764"/>
                </a:lnTo>
                <a:lnTo>
                  <a:pt x="5991" y="11798"/>
                </a:lnTo>
                <a:lnTo>
                  <a:pt x="5980" y="11831"/>
                </a:lnTo>
                <a:lnTo>
                  <a:pt x="5970" y="11866"/>
                </a:lnTo>
                <a:lnTo>
                  <a:pt x="5961" y="11901"/>
                </a:lnTo>
                <a:lnTo>
                  <a:pt x="5952" y="11936"/>
                </a:lnTo>
                <a:lnTo>
                  <a:pt x="5944" y="11972"/>
                </a:lnTo>
                <a:lnTo>
                  <a:pt x="5937" y="12008"/>
                </a:lnTo>
                <a:lnTo>
                  <a:pt x="5931" y="12043"/>
                </a:lnTo>
                <a:lnTo>
                  <a:pt x="5926" y="12080"/>
                </a:lnTo>
                <a:lnTo>
                  <a:pt x="5922" y="12116"/>
                </a:lnTo>
                <a:lnTo>
                  <a:pt x="5919" y="12153"/>
                </a:lnTo>
                <a:lnTo>
                  <a:pt x="5917" y="12191"/>
                </a:lnTo>
                <a:lnTo>
                  <a:pt x="5915" y="12227"/>
                </a:lnTo>
                <a:lnTo>
                  <a:pt x="5915" y="12265"/>
                </a:lnTo>
                <a:lnTo>
                  <a:pt x="5915" y="12303"/>
                </a:lnTo>
                <a:lnTo>
                  <a:pt x="5917" y="12340"/>
                </a:lnTo>
                <a:lnTo>
                  <a:pt x="5919" y="12378"/>
                </a:lnTo>
                <a:lnTo>
                  <a:pt x="5922" y="12415"/>
                </a:lnTo>
                <a:lnTo>
                  <a:pt x="5926" y="12451"/>
                </a:lnTo>
                <a:lnTo>
                  <a:pt x="5931" y="12488"/>
                </a:lnTo>
                <a:lnTo>
                  <a:pt x="5937" y="12523"/>
                </a:lnTo>
                <a:lnTo>
                  <a:pt x="5944" y="12559"/>
                </a:lnTo>
                <a:lnTo>
                  <a:pt x="5952" y="12595"/>
                </a:lnTo>
                <a:lnTo>
                  <a:pt x="5961" y="12629"/>
                </a:lnTo>
                <a:lnTo>
                  <a:pt x="5970" y="12665"/>
                </a:lnTo>
                <a:lnTo>
                  <a:pt x="5980" y="12698"/>
                </a:lnTo>
                <a:lnTo>
                  <a:pt x="5991" y="12733"/>
                </a:lnTo>
                <a:lnTo>
                  <a:pt x="6003" y="12767"/>
                </a:lnTo>
                <a:lnTo>
                  <a:pt x="6016" y="12800"/>
                </a:lnTo>
                <a:lnTo>
                  <a:pt x="6030" y="12833"/>
                </a:lnTo>
                <a:lnTo>
                  <a:pt x="6044" y="12865"/>
                </a:lnTo>
                <a:lnTo>
                  <a:pt x="6058" y="12898"/>
                </a:lnTo>
                <a:lnTo>
                  <a:pt x="6075" y="12929"/>
                </a:lnTo>
                <a:lnTo>
                  <a:pt x="6091" y="12960"/>
                </a:lnTo>
                <a:lnTo>
                  <a:pt x="6108" y="12991"/>
                </a:lnTo>
                <a:lnTo>
                  <a:pt x="6126" y="13021"/>
                </a:lnTo>
                <a:lnTo>
                  <a:pt x="6145" y="13051"/>
                </a:lnTo>
                <a:lnTo>
                  <a:pt x="6164" y="13081"/>
                </a:lnTo>
                <a:lnTo>
                  <a:pt x="6184" y="13109"/>
                </a:lnTo>
                <a:lnTo>
                  <a:pt x="6205" y="13138"/>
                </a:lnTo>
                <a:lnTo>
                  <a:pt x="6227" y="13165"/>
                </a:lnTo>
                <a:lnTo>
                  <a:pt x="6248" y="13193"/>
                </a:lnTo>
                <a:lnTo>
                  <a:pt x="6270" y="13219"/>
                </a:lnTo>
                <a:lnTo>
                  <a:pt x="6294" y="13246"/>
                </a:lnTo>
                <a:lnTo>
                  <a:pt x="6318" y="13271"/>
                </a:lnTo>
                <a:lnTo>
                  <a:pt x="6343" y="13297"/>
                </a:lnTo>
                <a:lnTo>
                  <a:pt x="6367" y="13321"/>
                </a:lnTo>
                <a:lnTo>
                  <a:pt x="6393" y="13345"/>
                </a:lnTo>
                <a:lnTo>
                  <a:pt x="6419" y="13368"/>
                </a:lnTo>
                <a:lnTo>
                  <a:pt x="6446" y="13390"/>
                </a:lnTo>
                <a:lnTo>
                  <a:pt x="6473" y="13413"/>
                </a:lnTo>
                <a:lnTo>
                  <a:pt x="6502" y="13434"/>
                </a:lnTo>
                <a:lnTo>
                  <a:pt x="6529" y="13454"/>
                </a:lnTo>
                <a:lnTo>
                  <a:pt x="6559" y="13475"/>
                </a:lnTo>
                <a:lnTo>
                  <a:pt x="6588" y="13494"/>
                </a:lnTo>
                <a:lnTo>
                  <a:pt x="6618" y="13512"/>
                </a:lnTo>
                <a:lnTo>
                  <a:pt x="6648" y="13530"/>
                </a:lnTo>
                <a:lnTo>
                  <a:pt x="6679" y="13547"/>
                </a:lnTo>
                <a:lnTo>
                  <a:pt x="6711" y="13564"/>
                </a:lnTo>
                <a:lnTo>
                  <a:pt x="6742" y="13580"/>
                </a:lnTo>
                <a:lnTo>
                  <a:pt x="6774" y="13595"/>
                </a:lnTo>
                <a:lnTo>
                  <a:pt x="6806" y="13609"/>
                </a:lnTo>
                <a:lnTo>
                  <a:pt x="6840" y="13622"/>
                </a:lnTo>
                <a:lnTo>
                  <a:pt x="6873" y="13635"/>
                </a:lnTo>
                <a:lnTo>
                  <a:pt x="6906" y="13647"/>
                </a:lnTo>
                <a:lnTo>
                  <a:pt x="6941" y="13658"/>
                </a:lnTo>
                <a:lnTo>
                  <a:pt x="6976" y="13668"/>
                </a:lnTo>
                <a:lnTo>
                  <a:pt x="7010" y="13677"/>
                </a:lnTo>
                <a:lnTo>
                  <a:pt x="7045" y="13686"/>
                </a:lnTo>
                <a:lnTo>
                  <a:pt x="7081" y="13694"/>
                </a:lnTo>
                <a:lnTo>
                  <a:pt x="7116" y="13701"/>
                </a:lnTo>
                <a:lnTo>
                  <a:pt x="7153" y="13707"/>
                </a:lnTo>
                <a:lnTo>
                  <a:pt x="7189" y="13712"/>
                </a:lnTo>
                <a:lnTo>
                  <a:pt x="7225" y="13716"/>
                </a:lnTo>
                <a:lnTo>
                  <a:pt x="7263" y="13719"/>
                </a:lnTo>
                <a:lnTo>
                  <a:pt x="7300" y="13721"/>
                </a:lnTo>
                <a:lnTo>
                  <a:pt x="7337" y="13723"/>
                </a:lnTo>
                <a:lnTo>
                  <a:pt x="7375" y="13723"/>
                </a:lnTo>
                <a:lnTo>
                  <a:pt x="7413" y="13723"/>
                </a:lnTo>
                <a:lnTo>
                  <a:pt x="7450" y="13721"/>
                </a:lnTo>
                <a:lnTo>
                  <a:pt x="7487" y="13719"/>
                </a:lnTo>
                <a:lnTo>
                  <a:pt x="7524" y="13716"/>
                </a:lnTo>
                <a:lnTo>
                  <a:pt x="7561" y="13712"/>
                </a:lnTo>
                <a:lnTo>
                  <a:pt x="7597" y="13707"/>
                </a:lnTo>
                <a:lnTo>
                  <a:pt x="7634" y="13701"/>
                </a:lnTo>
                <a:lnTo>
                  <a:pt x="7670" y="13694"/>
                </a:lnTo>
                <a:lnTo>
                  <a:pt x="7705" y="13686"/>
                </a:lnTo>
                <a:lnTo>
                  <a:pt x="7740" y="13677"/>
                </a:lnTo>
                <a:lnTo>
                  <a:pt x="7775" y="13668"/>
                </a:lnTo>
                <a:lnTo>
                  <a:pt x="7809" y="13658"/>
                </a:lnTo>
                <a:lnTo>
                  <a:pt x="7844" y="13647"/>
                </a:lnTo>
                <a:lnTo>
                  <a:pt x="7877" y="13635"/>
                </a:lnTo>
                <a:lnTo>
                  <a:pt x="7910" y="13622"/>
                </a:lnTo>
                <a:lnTo>
                  <a:pt x="7944" y="13609"/>
                </a:lnTo>
                <a:lnTo>
                  <a:pt x="7976" y="13595"/>
                </a:lnTo>
                <a:lnTo>
                  <a:pt x="8008" y="13580"/>
                </a:lnTo>
                <a:lnTo>
                  <a:pt x="8040" y="13564"/>
                </a:lnTo>
                <a:lnTo>
                  <a:pt x="8071" y="13547"/>
                </a:lnTo>
                <a:lnTo>
                  <a:pt x="8102" y="13530"/>
                </a:lnTo>
                <a:lnTo>
                  <a:pt x="8132" y="13512"/>
                </a:lnTo>
                <a:lnTo>
                  <a:pt x="8162" y="13494"/>
                </a:lnTo>
                <a:lnTo>
                  <a:pt x="8191" y="13475"/>
                </a:lnTo>
                <a:lnTo>
                  <a:pt x="8221" y="13454"/>
                </a:lnTo>
                <a:lnTo>
                  <a:pt x="8248" y="13434"/>
                </a:lnTo>
                <a:lnTo>
                  <a:pt x="8277" y="13413"/>
                </a:lnTo>
                <a:lnTo>
                  <a:pt x="8304" y="13390"/>
                </a:lnTo>
                <a:lnTo>
                  <a:pt x="8331" y="13368"/>
                </a:lnTo>
                <a:lnTo>
                  <a:pt x="8356" y="13345"/>
                </a:lnTo>
                <a:lnTo>
                  <a:pt x="8383" y="13321"/>
                </a:lnTo>
                <a:lnTo>
                  <a:pt x="8407" y="13297"/>
                </a:lnTo>
                <a:lnTo>
                  <a:pt x="8432" y="13271"/>
                </a:lnTo>
                <a:lnTo>
                  <a:pt x="8456" y="13246"/>
                </a:lnTo>
                <a:lnTo>
                  <a:pt x="8480" y="13219"/>
                </a:lnTo>
                <a:lnTo>
                  <a:pt x="8502" y="13193"/>
                </a:lnTo>
                <a:lnTo>
                  <a:pt x="8524" y="13165"/>
                </a:lnTo>
                <a:lnTo>
                  <a:pt x="8545" y="13138"/>
                </a:lnTo>
                <a:lnTo>
                  <a:pt x="8566" y="13109"/>
                </a:lnTo>
                <a:lnTo>
                  <a:pt x="8586" y="13081"/>
                </a:lnTo>
                <a:lnTo>
                  <a:pt x="8605" y="13051"/>
                </a:lnTo>
                <a:lnTo>
                  <a:pt x="8624" y="13021"/>
                </a:lnTo>
                <a:lnTo>
                  <a:pt x="8642" y="12991"/>
                </a:lnTo>
                <a:lnTo>
                  <a:pt x="8659" y="12960"/>
                </a:lnTo>
                <a:lnTo>
                  <a:pt x="8675" y="12929"/>
                </a:lnTo>
                <a:lnTo>
                  <a:pt x="8692" y="12898"/>
                </a:lnTo>
                <a:lnTo>
                  <a:pt x="8706" y="12865"/>
                </a:lnTo>
                <a:lnTo>
                  <a:pt x="8720" y="12833"/>
                </a:lnTo>
                <a:lnTo>
                  <a:pt x="8735" y="12800"/>
                </a:lnTo>
                <a:lnTo>
                  <a:pt x="8747" y="12767"/>
                </a:lnTo>
                <a:lnTo>
                  <a:pt x="8759" y="12733"/>
                </a:lnTo>
                <a:lnTo>
                  <a:pt x="8770" y="12698"/>
                </a:lnTo>
                <a:lnTo>
                  <a:pt x="8780" y="12665"/>
                </a:lnTo>
                <a:lnTo>
                  <a:pt x="8790" y="12629"/>
                </a:lnTo>
                <a:lnTo>
                  <a:pt x="8798" y="12595"/>
                </a:lnTo>
                <a:lnTo>
                  <a:pt x="8806" y="12559"/>
                </a:lnTo>
                <a:lnTo>
                  <a:pt x="8813" y="12523"/>
                </a:lnTo>
                <a:lnTo>
                  <a:pt x="8819" y="12488"/>
                </a:lnTo>
                <a:lnTo>
                  <a:pt x="8824" y="12451"/>
                </a:lnTo>
                <a:lnTo>
                  <a:pt x="8828" y="12415"/>
                </a:lnTo>
                <a:lnTo>
                  <a:pt x="8831" y="12378"/>
                </a:lnTo>
                <a:lnTo>
                  <a:pt x="8833" y="12340"/>
                </a:lnTo>
                <a:lnTo>
                  <a:pt x="8835" y="12303"/>
                </a:lnTo>
                <a:lnTo>
                  <a:pt x="8835" y="12265"/>
                </a:lnTo>
                <a:lnTo>
                  <a:pt x="8835" y="12233"/>
                </a:lnTo>
                <a:lnTo>
                  <a:pt x="8834" y="12203"/>
                </a:lnTo>
                <a:lnTo>
                  <a:pt x="8832" y="12171"/>
                </a:lnTo>
                <a:lnTo>
                  <a:pt x="8830" y="12140"/>
                </a:lnTo>
                <a:lnTo>
                  <a:pt x="9357" y="11619"/>
                </a:lnTo>
                <a:lnTo>
                  <a:pt x="9369" y="11657"/>
                </a:lnTo>
                <a:lnTo>
                  <a:pt x="9381" y="11696"/>
                </a:lnTo>
                <a:lnTo>
                  <a:pt x="9391" y="11735"/>
                </a:lnTo>
                <a:lnTo>
                  <a:pt x="9401" y="11775"/>
                </a:lnTo>
                <a:lnTo>
                  <a:pt x="9410" y="11814"/>
                </a:lnTo>
                <a:lnTo>
                  <a:pt x="9418" y="11854"/>
                </a:lnTo>
                <a:lnTo>
                  <a:pt x="9426" y="11894"/>
                </a:lnTo>
                <a:lnTo>
                  <a:pt x="9434" y="11934"/>
                </a:lnTo>
                <a:lnTo>
                  <a:pt x="9440" y="11975"/>
                </a:lnTo>
                <a:lnTo>
                  <a:pt x="9445" y="12016"/>
                </a:lnTo>
                <a:lnTo>
                  <a:pt x="9449" y="12056"/>
                </a:lnTo>
                <a:lnTo>
                  <a:pt x="9453" y="12098"/>
                </a:lnTo>
                <a:lnTo>
                  <a:pt x="9456" y="12140"/>
                </a:lnTo>
                <a:lnTo>
                  <a:pt x="9458" y="12182"/>
                </a:lnTo>
                <a:lnTo>
                  <a:pt x="9459" y="12223"/>
                </a:lnTo>
                <a:lnTo>
                  <a:pt x="9459" y="12265"/>
                </a:lnTo>
                <a:lnTo>
                  <a:pt x="9459" y="12319"/>
                </a:lnTo>
                <a:lnTo>
                  <a:pt x="9457" y="12373"/>
                </a:lnTo>
                <a:lnTo>
                  <a:pt x="9453" y="12426"/>
                </a:lnTo>
                <a:lnTo>
                  <a:pt x="9449" y="12478"/>
                </a:lnTo>
                <a:lnTo>
                  <a:pt x="9443" y="12531"/>
                </a:lnTo>
                <a:lnTo>
                  <a:pt x="9436" y="12582"/>
                </a:lnTo>
                <a:lnTo>
                  <a:pt x="9426" y="12633"/>
                </a:lnTo>
                <a:lnTo>
                  <a:pt x="9417" y="12684"/>
                </a:lnTo>
                <a:lnTo>
                  <a:pt x="9406" y="12735"/>
                </a:lnTo>
                <a:lnTo>
                  <a:pt x="9394" y="12785"/>
                </a:lnTo>
                <a:lnTo>
                  <a:pt x="9381" y="12835"/>
                </a:lnTo>
                <a:lnTo>
                  <a:pt x="9365" y="12884"/>
                </a:lnTo>
                <a:lnTo>
                  <a:pt x="9350" y="12932"/>
                </a:lnTo>
                <a:lnTo>
                  <a:pt x="9333" y="12981"/>
                </a:lnTo>
                <a:lnTo>
                  <a:pt x="9315" y="13028"/>
                </a:lnTo>
                <a:lnTo>
                  <a:pt x="9296" y="13075"/>
                </a:lnTo>
                <a:lnTo>
                  <a:pt x="9276" y="13122"/>
                </a:lnTo>
                <a:lnTo>
                  <a:pt x="9254" y="13167"/>
                </a:lnTo>
                <a:lnTo>
                  <a:pt x="9232" y="13212"/>
                </a:lnTo>
                <a:lnTo>
                  <a:pt x="9207" y="13257"/>
                </a:lnTo>
                <a:lnTo>
                  <a:pt x="9183" y="13301"/>
                </a:lnTo>
                <a:lnTo>
                  <a:pt x="9157" y="13345"/>
                </a:lnTo>
                <a:lnTo>
                  <a:pt x="9131" y="13387"/>
                </a:lnTo>
                <a:lnTo>
                  <a:pt x="9103" y="13429"/>
                </a:lnTo>
                <a:lnTo>
                  <a:pt x="9075" y="13470"/>
                </a:lnTo>
                <a:lnTo>
                  <a:pt x="9045" y="13510"/>
                </a:lnTo>
                <a:lnTo>
                  <a:pt x="9015" y="13550"/>
                </a:lnTo>
                <a:lnTo>
                  <a:pt x="8983" y="13589"/>
                </a:lnTo>
                <a:lnTo>
                  <a:pt x="8952" y="13627"/>
                </a:lnTo>
                <a:lnTo>
                  <a:pt x="8918" y="13665"/>
                </a:lnTo>
                <a:lnTo>
                  <a:pt x="8884" y="13701"/>
                </a:lnTo>
                <a:lnTo>
                  <a:pt x="8849" y="13737"/>
                </a:lnTo>
                <a:lnTo>
                  <a:pt x="8813" y="13772"/>
                </a:lnTo>
                <a:lnTo>
                  <a:pt x="8776" y="13805"/>
                </a:lnTo>
                <a:lnTo>
                  <a:pt x="8739" y="13839"/>
                </a:lnTo>
                <a:lnTo>
                  <a:pt x="8701" y="13872"/>
                </a:lnTo>
                <a:lnTo>
                  <a:pt x="8662" y="13902"/>
                </a:lnTo>
                <a:lnTo>
                  <a:pt x="8622" y="13933"/>
                </a:lnTo>
                <a:lnTo>
                  <a:pt x="8582" y="13962"/>
                </a:lnTo>
                <a:lnTo>
                  <a:pt x="8541" y="13991"/>
                </a:lnTo>
                <a:lnTo>
                  <a:pt x="8498" y="14018"/>
                </a:lnTo>
                <a:lnTo>
                  <a:pt x="8456" y="14046"/>
                </a:lnTo>
                <a:lnTo>
                  <a:pt x="8412" y="14071"/>
                </a:lnTo>
                <a:lnTo>
                  <a:pt x="8369" y="14095"/>
                </a:lnTo>
                <a:lnTo>
                  <a:pt x="8324" y="14119"/>
                </a:lnTo>
                <a:lnTo>
                  <a:pt x="8279" y="14141"/>
                </a:lnTo>
                <a:lnTo>
                  <a:pt x="8233" y="14163"/>
                </a:lnTo>
                <a:lnTo>
                  <a:pt x="8186" y="14183"/>
                </a:lnTo>
                <a:lnTo>
                  <a:pt x="8139" y="14202"/>
                </a:lnTo>
                <a:lnTo>
                  <a:pt x="8091" y="14221"/>
                </a:lnTo>
                <a:lnTo>
                  <a:pt x="8044" y="14237"/>
                </a:lnTo>
                <a:lnTo>
                  <a:pt x="7995" y="14253"/>
                </a:lnTo>
                <a:lnTo>
                  <a:pt x="7946" y="14267"/>
                </a:lnTo>
                <a:lnTo>
                  <a:pt x="7896" y="14281"/>
                </a:lnTo>
                <a:lnTo>
                  <a:pt x="7846" y="14293"/>
                </a:lnTo>
                <a:lnTo>
                  <a:pt x="7795" y="14304"/>
                </a:lnTo>
                <a:lnTo>
                  <a:pt x="7744" y="14314"/>
                </a:lnTo>
                <a:lnTo>
                  <a:pt x="7692" y="14322"/>
                </a:lnTo>
                <a:lnTo>
                  <a:pt x="7640" y="14329"/>
                </a:lnTo>
                <a:lnTo>
                  <a:pt x="7588" y="14336"/>
                </a:lnTo>
                <a:lnTo>
                  <a:pt x="7535" y="14341"/>
                </a:lnTo>
                <a:lnTo>
                  <a:pt x="7482" y="14344"/>
                </a:lnTo>
                <a:lnTo>
                  <a:pt x="7429" y="14346"/>
                </a:lnTo>
                <a:lnTo>
                  <a:pt x="7375" y="14347"/>
                </a:lnTo>
                <a:lnTo>
                  <a:pt x="7321" y="14346"/>
                </a:lnTo>
                <a:lnTo>
                  <a:pt x="7268" y="14344"/>
                </a:lnTo>
                <a:lnTo>
                  <a:pt x="7215" y="14341"/>
                </a:lnTo>
                <a:lnTo>
                  <a:pt x="7162" y="14336"/>
                </a:lnTo>
                <a:lnTo>
                  <a:pt x="7109" y="14329"/>
                </a:lnTo>
                <a:lnTo>
                  <a:pt x="7058" y="14322"/>
                </a:lnTo>
                <a:lnTo>
                  <a:pt x="7006" y="14314"/>
                </a:lnTo>
                <a:lnTo>
                  <a:pt x="6955" y="14304"/>
                </a:lnTo>
                <a:lnTo>
                  <a:pt x="6904" y="14293"/>
                </a:lnTo>
                <a:lnTo>
                  <a:pt x="6854" y="14281"/>
                </a:lnTo>
                <a:lnTo>
                  <a:pt x="6804" y="14267"/>
                </a:lnTo>
                <a:lnTo>
                  <a:pt x="6755" y="14253"/>
                </a:lnTo>
                <a:lnTo>
                  <a:pt x="6707" y="14237"/>
                </a:lnTo>
                <a:lnTo>
                  <a:pt x="6659" y="14221"/>
                </a:lnTo>
                <a:lnTo>
                  <a:pt x="6611" y="14202"/>
                </a:lnTo>
                <a:lnTo>
                  <a:pt x="6564" y="14183"/>
                </a:lnTo>
                <a:lnTo>
                  <a:pt x="6517" y="14163"/>
                </a:lnTo>
                <a:lnTo>
                  <a:pt x="6471" y="14141"/>
                </a:lnTo>
                <a:lnTo>
                  <a:pt x="6426" y="14119"/>
                </a:lnTo>
                <a:lnTo>
                  <a:pt x="6381" y="14095"/>
                </a:lnTo>
                <a:lnTo>
                  <a:pt x="6338" y="14071"/>
                </a:lnTo>
                <a:lnTo>
                  <a:pt x="6294" y="14046"/>
                </a:lnTo>
                <a:lnTo>
                  <a:pt x="6252" y="14018"/>
                </a:lnTo>
                <a:lnTo>
                  <a:pt x="6209" y="13991"/>
                </a:lnTo>
                <a:lnTo>
                  <a:pt x="6168" y="13962"/>
                </a:lnTo>
                <a:lnTo>
                  <a:pt x="6128" y="13933"/>
                </a:lnTo>
                <a:lnTo>
                  <a:pt x="6088" y="13902"/>
                </a:lnTo>
                <a:lnTo>
                  <a:pt x="6049" y="13872"/>
                </a:lnTo>
                <a:lnTo>
                  <a:pt x="6011" y="13839"/>
                </a:lnTo>
                <a:lnTo>
                  <a:pt x="5974" y="13805"/>
                </a:lnTo>
                <a:lnTo>
                  <a:pt x="5937" y="13772"/>
                </a:lnTo>
                <a:lnTo>
                  <a:pt x="5901" y="13737"/>
                </a:lnTo>
                <a:lnTo>
                  <a:pt x="5866" y="13701"/>
                </a:lnTo>
                <a:lnTo>
                  <a:pt x="5832" y="13665"/>
                </a:lnTo>
                <a:lnTo>
                  <a:pt x="5799" y="13627"/>
                </a:lnTo>
                <a:lnTo>
                  <a:pt x="5767" y="13589"/>
                </a:lnTo>
                <a:lnTo>
                  <a:pt x="5735" y="13550"/>
                </a:lnTo>
                <a:lnTo>
                  <a:pt x="5705" y="13510"/>
                </a:lnTo>
                <a:lnTo>
                  <a:pt x="5675" y="13470"/>
                </a:lnTo>
                <a:lnTo>
                  <a:pt x="5647" y="13429"/>
                </a:lnTo>
                <a:lnTo>
                  <a:pt x="5619" y="13387"/>
                </a:lnTo>
                <a:lnTo>
                  <a:pt x="5593" y="13345"/>
                </a:lnTo>
                <a:lnTo>
                  <a:pt x="5567" y="13301"/>
                </a:lnTo>
                <a:lnTo>
                  <a:pt x="5542" y="13257"/>
                </a:lnTo>
                <a:lnTo>
                  <a:pt x="5518" y="13212"/>
                </a:lnTo>
                <a:lnTo>
                  <a:pt x="5496" y="13167"/>
                </a:lnTo>
                <a:lnTo>
                  <a:pt x="5474" y="13122"/>
                </a:lnTo>
                <a:lnTo>
                  <a:pt x="5454" y="13075"/>
                </a:lnTo>
                <a:lnTo>
                  <a:pt x="5435" y="13028"/>
                </a:lnTo>
                <a:lnTo>
                  <a:pt x="5417" y="12981"/>
                </a:lnTo>
                <a:lnTo>
                  <a:pt x="5400" y="12932"/>
                </a:lnTo>
                <a:lnTo>
                  <a:pt x="5385" y="12884"/>
                </a:lnTo>
                <a:lnTo>
                  <a:pt x="5370" y="12835"/>
                </a:lnTo>
                <a:lnTo>
                  <a:pt x="5356" y="12785"/>
                </a:lnTo>
                <a:lnTo>
                  <a:pt x="5344" y="12735"/>
                </a:lnTo>
                <a:lnTo>
                  <a:pt x="5333" y="12684"/>
                </a:lnTo>
                <a:lnTo>
                  <a:pt x="5323" y="12633"/>
                </a:lnTo>
                <a:lnTo>
                  <a:pt x="5314" y="12582"/>
                </a:lnTo>
                <a:lnTo>
                  <a:pt x="5307" y="12531"/>
                </a:lnTo>
                <a:lnTo>
                  <a:pt x="5301" y="12478"/>
                </a:lnTo>
                <a:lnTo>
                  <a:pt x="5297" y="12426"/>
                </a:lnTo>
                <a:lnTo>
                  <a:pt x="5293" y="12373"/>
                </a:lnTo>
                <a:lnTo>
                  <a:pt x="5291" y="12319"/>
                </a:lnTo>
                <a:lnTo>
                  <a:pt x="5291" y="12265"/>
                </a:lnTo>
                <a:lnTo>
                  <a:pt x="5291" y="12212"/>
                </a:lnTo>
                <a:lnTo>
                  <a:pt x="5293" y="12158"/>
                </a:lnTo>
                <a:lnTo>
                  <a:pt x="5297" y="12105"/>
                </a:lnTo>
                <a:lnTo>
                  <a:pt x="5301" y="12052"/>
                </a:lnTo>
                <a:lnTo>
                  <a:pt x="5307" y="12000"/>
                </a:lnTo>
                <a:lnTo>
                  <a:pt x="5314" y="11949"/>
                </a:lnTo>
                <a:lnTo>
                  <a:pt x="5323" y="11897"/>
                </a:lnTo>
                <a:lnTo>
                  <a:pt x="5333" y="11846"/>
                </a:lnTo>
                <a:lnTo>
                  <a:pt x="5344" y="11795"/>
                </a:lnTo>
                <a:lnTo>
                  <a:pt x="5356" y="11745"/>
                </a:lnTo>
                <a:lnTo>
                  <a:pt x="5370" y="11695"/>
                </a:lnTo>
                <a:lnTo>
                  <a:pt x="5385" y="11646"/>
                </a:lnTo>
                <a:lnTo>
                  <a:pt x="5400" y="11597"/>
                </a:lnTo>
                <a:lnTo>
                  <a:pt x="5417" y="11550"/>
                </a:lnTo>
                <a:lnTo>
                  <a:pt x="5435" y="11502"/>
                </a:lnTo>
                <a:lnTo>
                  <a:pt x="5454" y="11455"/>
                </a:lnTo>
                <a:lnTo>
                  <a:pt x="5474" y="11409"/>
                </a:lnTo>
                <a:lnTo>
                  <a:pt x="5496" y="11363"/>
                </a:lnTo>
                <a:lnTo>
                  <a:pt x="5518" y="11318"/>
                </a:lnTo>
                <a:lnTo>
                  <a:pt x="5542" y="11273"/>
                </a:lnTo>
                <a:lnTo>
                  <a:pt x="5567" y="11229"/>
                </a:lnTo>
                <a:lnTo>
                  <a:pt x="5593" y="11186"/>
                </a:lnTo>
                <a:lnTo>
                  <a:pt x="5619" y="11144"/>
                </a:lnTo>
                <a:lnTo>
                  <a:pt x="5647" y="11102"/>
                </a:lnTo>
                <a:lnTo>
                  <a:pt x="5675" y="11060"/>
                </a:lnTo>
                <a:lnTo>
                  <a:pt x="5705" y="11021"/>
                </a:lnTo>
                <a:lnTo>
                  <a:pt x="5735" y="10981"/>
                </a:lnTo>
                <a:lnTo>
                  <a:pt x="5767" y="10941"/>
                </a:lnTo>
                <a:lnTo>
                  <a:pt x="5799" y="10904"/>
                </a:lnTo>
                <a:lnTo>
                  <a:pt x="5832" y="10866"/>
                </a:lnTo>
                <a:lnTo>
                  <a:pt x="5866" y="10829"/>
                </a:lnTo>
                <a:lnTo>
                  <a:pt x="5901" y="10794"/>
                </a:lnTo>
                <a:lnTo>
                  <a:pt x="5937" y="10759"/>
                </a:lnTo>
                <a:lnTo>
                  <a:pt x="5974" y="10724"/>
                </a:lnTo>
                <a:lnTo>
                  <a:pt x="6011" y="10692"/>
                </a:lnTo>
                <a:lnTo>
                  <a:pt x="6049" y="10659"/>
                </a:lnTo>
                <a:lnTo>
                  <a:pt x="6088" y="10628"/>
                </a:lnTo>
                <a:lnTo>
                  <a:pt x="6128" y="10597"/>
                </a:lnTo>
                <a:lnTo>
                  <a:pt x="6168" y="10568"/>
                </a:lnTo>
                <a:lnTo>
                  <a:pt x="6209" y="10539"/>
                </a:lnTo>
                <a:lnTo>
                  <a:pt x="6252" y="10512"/>
                </a:lnTo>
                <a:lnTo>
                  <a:pt x="6294" y="10485"/>
                </a:lnTo>
                <a:lnTo>
                  <a:pt x="6338" y="10460"/>
                </a:lnTo>
                <a:lnTo>
                  <a:pt x="6381" y="10435"/>
                </a:lnTo>
                <a:lnTo>
                  <a:pt x="6426" y="10412"/>
                </a:lnTo>
                <a:lnTo>
                  <a:pt x="6471" y="10390"/>
                </a:lnTo>
                <a:lnTo>
                  <a:pt x="6517" y="10368"/>
                </a:lnTo>
                <a:lnTo>
                  <a:pt x="6564" y="10348"/>
                </a:lnTo>
                <a:lnTo>
                  <a:pt x="6611" y="10329"/>
                </a:lnTo>
                <a:lnTo>
                  <a:pt x="6659" y="10310"/>
                </a:lnTo>
                <a:lnTo>
                  <a:pt x="6707" y="10293"/>
                </a:lnTo>
                <a:lnTo>
                  <a:pt x="6755" y="10278"/>
                </a:lnTo>
                <a:lnTo>
                  <a:pt x="6804" y="10264"/>
                </a:lnTo>
                <a:lnTo>
                  <a:pt x="6854" y="10249"/>
                </a:lnTo>
                <a:lnTo>
                  <a:pt x="6904" y="10237"/>
                </a:lnTo>
                <a:lnTo>
                  <a:pt x="6955" y="10227"/>
                </a:lnTo>
                <a:lnTo>
                  <a:pt x="7006" y="10217"/>
                </a:lnTo>
                <a:lnTo>
                  <a:pt x="7058" y="10209"/>
                </a:lnTo>
                <a:lnTo>
                  <a:pt x="7109" y="10200"/>
                </a:lnTo>
                <a:lnTo>
                  <a:pt x="7162" y="10195"/>
                </a:lnTo>
                <a:lnTo>
                  <a:pt x="7215" y="10190"/>
                </a:lnTo>
                <a:lnTo>
                  <a:pt x="7268" y="10187"/>
                </a:lnTo>
                <a:lnTo>
                  <a:pt x="7321" y="10185"/>
                </a:lnTo>
                <a:lnTo>
                  <a:pt x="7375" y="10184"/>
                </a:lnTo>
                <a:close/>
                <a:moveTo>
                  <a:pt x="2683" y="8673"/>
                </a:moveTo>
                <a:lnTo>
                  <a:pt x="5892" y="8673"/>
                </a:lnTo>
                <a:lnTo>
                  <a:pt x="5892" y="9542"/>
                </a:lnTo>
                <a:lnTo>
                  <a:pt x="2683" y="9542"/>
                </a:lnTo>
                <a:lnTo>
                  <a:pt x="2683" y="8673"/>
                </a:lnTo>
                <a:close/>
                <a:moveTo>
                  <a:pt x="2683" y="6586"/>
                </a:moveTo>
                <a:lnTo>
                  <a:pt x="9171" y="6586"/>
                </a:lnTo>
                <a:lnTo>
                  <a:pt x="9171" y="7456"/>
                </a:lnTo>
                <a:lnTo>
                  <a:pt x="2683" y="7456"/>
                </a:lnTo>
                <a:lnTo>
                  <a:pt x="2683" y="6586"/>
                </a:lnTo>
                <a:close/>
                <a:moveTo>
                  <a:pt x="2683" y="4500"/>
                </a:moveTo>
                <a:lnTo>
                  <a:pt x="9171" y="4500"/>
                </a:lnTo>
                <a:lnTo>
                  <a:pt x="9171" y="5369"/>
                </a:lnTo>
                <a:lnTo>
                  <a:pt x="2683" y="5369"/>
                </a:lnTo>
                <a:lnTo>
                  <a:pt x="2683" y="4500"/>
                </a:lnTo>
                <a:close/>
                <a:moveTo>
                  <a:pt x="2683" y="2415"/>
                </a:moveTo>
                <a:lnTo>
                  <a:pt x="9171" y="2415"/>
                </a:lnTo>
                <a:lnTo>
                  <a:pt x="9171" y="3283"/>
                </a:lnTo>
                <a:lnTo>
                  <a:pt x="2683" y="3283"/>
                </a:lnTo>
                <a:lnTo>
                  <a:pt x="2683" y="2415"/>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pPr defTabSz="449171" eaLnBrk="0" fontAlgn="base" hangingPunct="0">
              <a:spcBef>
                <a:spcPct val="0"/>
              </a:spcBef>
              <a:spcAft>
                <a:spcPct val="0"/>
              </a:spcAft>
            </a:pPr>
            <a:endParaRPr lang="ru-RU" dirty="0">
              <a:solidFill>
                <a:srgbClr val="000000"/>
              </a:solidFill>
              <a:latin typeface="Arial" panose="020B0604020202020204" pitchFamily="34" charset="0"/>
              <a:ea typeface="Microsoft YaHei" panose="020B0503020204020204" pitchFamily="34" charset="-122"/>
            </a:endParaRPr>
          </a:p>
        </p:txBody>
      </p:sp>
      <p:sp>
        <p:nvSpPr>
          <p:cNvPr id="6" name="TextBox 5"/>
          <p:cNvSpPr txBox="1">
            <a:spLocks noChangeArrowheads="1"/>
          </p:cNvSpPr>
          <p:nvPr/>
        </p:nvSpPr>
        <p:spPr bwMode="auto">
          <a:xfrm>
            <a:off x="391849" y="1302509"/>
            <a:ext cx="11469686" cy="50167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20" tIns="45711" rIns="91420" bIns="45711">
            <a:spAutoFit/>
          </a:bodyPr>
          <a:lstStyle>
            <a:lvl1pPr marL="285750" indent="-285750" eaLnBrk="0" hangingPunct="0">
              <a:defRPr>
                <a:solidFill>
                  <a:schemeClr val="tx1"/>
                </a:solidFill>
                <a:latin typeface="Arial" panose="020B0604020202020204" pitchFamily="34" charset="0"/>
                <a:ea typeface="Microsoft YaHei" panose="020B0503020204020204" pitchFamily="34" charset="-122"/>
              </a:defRPr>
            </a:lvl1pPr>
            <a:lvl2pPr eaLnBrk="0" hangingPunct="0">
              <a:defRPr>
                <a:solidFill>
                  <a:schemeClr val="tx1"/>
                </a:solidFill>
                <a:latin typeface="Arial" panose="020B0604020202020204" pitchFamily="34" charset="0"/>
                <a:ea typeface="Microsoft YaHei" panose="020B0503020204020204" pitchFamily="34" charset="-122"/>
              </a:defRPr>
            </a:lvl2pPr>
            <a:lvl3pPr eaLnBrk="0" hangingPunct="0">
              <a:defRPr>
                <a:solidFill>
                  <a:schemeClr val="tx1"/>
                </a:solidFill>
                <a:latin typeface="Arial" panose="020B0604020202020204" pitchFamily="34" charset="0"/>
                <a:ea typeface="Microsoft YaHei" panose="020B0503020204020204" pitchFamily="34" charset="-122"/>
              </a:defRPr>
            </a:lvl3pPr>
            <a:lvl4pPr eaLnBrk="0" hangingPunct="0">
              <a:defRPr>
                <a:solidFill>
                  <a:schemeClr val="tx1"/>
                </a:solidFill>
                <a:latin typeface="Arial" panose="020B0604020202020204" pitchFamily="34" charset="0"/>
                <a:ea typeface="Microsoft YaHei" panose="020B0503020204020204" pitchFamily="34" charset="-122"/>
              </a:defRPr>
            </a:lvl4pPr>
            <a:lvl5pPr eaLnBrk="0" hangingPunct="0">
              <a:defRPr>
                <a:solidFill>
                  <a:schemeClr val="tx1"/>
                </a:solidFill>
                <a:latin typeface="Arial" panose="020B0604020202020204" pitchFamily="34" charset="0"/>
                <a:ea typeface="Microsoft YaHei" panose="020B0503020204020204" pitchFamily="34" charset="-122"/>
              </a:defRPr>
            </a:lvl5pPr>
            <a:lvl6pPr marL="2513013" indent="-227013" defTabSz="447675" eaLnBrk="0" fontAlgn="base" hangingPunct="0">
              <a:spcBef>
                <a:spcPct val="0"/>
              </a:spcBef>
              <a:spcAft>
                <a:spcPct val="0"/>
              </a:spcAft>
              <a:defRPr>
                <a:solidFill>
                  <a:schemeClr val="tx1"/>
                </a:solidFill>
                <a:latin typeface="Arial" panose="020B0604020202020204" pitchFamily="34" charset="0"/>
                <a:ea typeface="Microsoft YaHei" panose="020B0503020204020204" pitchFamily="34" charset="-122"/>
              </a:defRPr>
            </a:lvl6pPr>
            <a:lvl7pPr marL="2970213" indent="-227013" defTabSz="447675" eaLnBrk="0" fontAlgn="base" hangingPunct="0">
              <a:spcBef>
                <a:spcPct val="0"/>
              </a:spcBef>
              <a:spcAft>
                <a:spcPct val="0"/>
              </a:spcAft>
              <a:defRPr>
                <a:solidFill>
                  <a:schemeClr val="tx1"/>
                </a:solidFill>
                <a:latin typeface="Arial" panose="020B0604020202020204" pitchFamily="34" charset="0"/>
                <a:ea typeface="Microsoft YaHei" panose="020B0503020204020204" pitchFamily="34" charset="-122"/>
              </a:defRPr>
            </a:lvl7pPr>
            <a:lvl8pPr marL="3427413" indent="-227013" defTabSz="447675" eaLnBrk="0" fontAlgn="base" hangingPunct="0">
              <a:spcBef>
                <a:spcPct val="0"/>
              </a:spcBef>
              <a:spcAft>
                <a:spcPct val="0"/>
              </a:spcAft>
              <a:defRPr>
                <a:solidFill>
                  <a:schemeClr val="tx1"/>
                </a:solidFill>
                <a:latin typeface="Arial" panose="020B0604020202020204" pitchFamily="34" charset="0"/>
                <a:ea typeface="Microsoft YaHei" panose="020B0503020204020204" pitchFamily="34" charset="-122"/>
              </a:defRPr>
            </a:lvl8pPr>
            <a:lvl9pPr marL="3884613" indent="-227013" defTabSz="447675" eaLnBrk="0" fontAlgn="base" hangingPunct="0">
              <a:spcBef>
                <a:spcPct val="0"/>
              </a:spcBef>
              <a:spcAft>
                <a:spcPct val="0"/>
              </a:spcAft>
              <a:defRPr>
                <a:solidFill>
                  <a:schemeClr val="tx1"/>
                </a:solidFill>
                <a:latin typeface="Arial" panose="020B0604020202020204" pitchFamily="34" charset="0"/>
                <a:ea typeface="Microsoft YaHei" panose="020B0503020204020204" pitchFamily="34" charset="-122"/>
              </a:defRPr>
            </a:lvl9pPr>
          </a:lstStyle>
          <a:p>
            <a:pPr algn="just">
              <a:spcBef>
                <a:spcPct val="0"/>
              </a:spcBef>
              <a:spcAft>
                <a:spcPts val="1200"/>
              </a:spcAft>
              <a:buFont typeface="Wingdings" panose="05000000000000000000" pitchFamily="2" charset="2"/>
              <a:buChar char="q"/>
            </a:pPr>
            <a:r>
              <a:rPr lang="ru-RU" dirty="0" smtClean="0">
                <a:solidFill>
                  <a:srgbClr val="444444"/>
                </a:solidFill>
                <a:latin typeface="Segoe UI" panose="020B0502040204020203" pitchFamily="34" charset="0"/>
                <a:cs typeface="Segoe UI" panose="020B0502040204020203" pitchFamily="34" charset="0"/>
              </a:rPr>
              <a:t>Заключен контракт на </a:t>
            </a:r>
            <a:r>
              <a:rPr lang="ru-RU" dirty="0">
                <a:solidFill>
                  <a:srgbClr val="444444"/>
                </a:solidFill>
                <a:latin typeface="Segoe UI" panose="020B0502040204020203" pitchFamily="34" charset="0"/>
                <a:cs typeface="Segoe UI" panose="020B0502040204020203" pitchFamily="34" charset="0"/>
              </a:rPr>
              <a:t>аварийно-восстановительные работы жилого </a:t>
            </a:r>
            <a:r>
              <a:rPr lang="ru-RU" dirty="0" smtClean="0">
                <a:solidFill>
                  <a:srgbClr val="444444"/>
                </a:solidFill>
                <a:latin typeface="Segoe UI" panose="020B0502040204020203" pitchFamily="34" charset="0"/>
                <a:cs typeface="Segoe UI" panose="020B0502040204020203" pitchFamily="34" charset="0"/>
              </a:rPr>
              <a:t>дома после пожара.</a:t>
            </a:r>
          </a:p>
          <a:p>
            <a:pPr algn="just">
              <a:spcBef>
                <a:spcPct val="0"/>
              </a:spcBef>
              <a:spcAft>
                <a:spcPts val="1200"/>
              </a:spcAft>
              <a:buFont typeface="Wingdings" panose="05000000000000000000" pitchFamily="2" charset="2"/>
              <a:buChar char="q"/>
            </a:pPr>
            <a:r>
              <a:rPr lang="ru-RU" dirty="0">
                <a:solidFill>
                  <a:srgbClr val="444444"/>
                </a:solidFill>
                <a:latin typeface="Segoe UI" panose="020B0502040204020203" pitchFamily="34" charset="0"/>
                <a:cs typeface="Segoe UI" panose="020B0502040204020203" pitchFamily="34" charset="0"/>
              </a:rPr>
              <a:t>Контрактом </a:t>
            </a:r>
            <a:r>
              <a:rPr lang="ru-RU" dirty="0" smtClean="0">
                <a:solidFill>
                  <a:srgbClr val="E4465A"/>
                </a:solidFill>
                <a:latin typeface="Segoe UI" panose="020B0502040204020203" pitchFamily="34" charset="0"/>
                <a:cs typeface="Segoe UI" panose="020B0502040204020203" pitchFamily="34" charset="0"/>
              </a:rPr>
              <a:t>предусмотрена </a:t>
            </a:r>
            <a:r>
              <a:rPr lang="ru-RU" dirty="0">
                <a:solidFill>
                  <a:srgbClr val="E4465A"/>
                </a:solidFill>
                <a:latin typeface="Segoe UI" panose="020B0502040204020203" pitchFamily="34" charset="0"/>
                <a:cs typeface="Segoe UI" panose="020B0502040204020203" pitchFamily="34" charset="0"/>
              </a:rPr>
              <a:t>возможность увеличения цены не более чем на 10%.</a:t>
            </a:r>
          </a:p>
          <a:p>
            <a:pPr algn="just">
              <a:spcBef>
                <a:spcPct val="0"/>
              </a:spcBef>
              <a:spcAft>
                <a:spcPts val="1200"/>
              </a:spcAft>
              <a:buFont typeface="Wingdings" panose="05000000000000000000" pitchFamily="2" charset="2"/>
              <a:buChar char="q"/>
            </a:pPr>
            <a:r>
              <a:rPr lang="ru-RU" dirty="0" smtClean="0">
                <a:solidFill>
                  <a:srgbClr val="444444"/>
                </a:solidFill>
                <a:latin typeface="Segoe UI" panose="020B0502040204020203" pitchFamily="34" charset="0"/>
                <a:cs typeface="Segoe UI" panose="020B0502040204020203" pitchFamily="34" charset="0"/>
              </a:rPr>
              <a:t>Общество</a:t>
            </a:r>
            <a:r>
              <a:rPr lang="ru-RU" dirty="0">
                <a:solidFill>
                  <a:srgbClr val="444444"/>
                </a:solidFill>
                <a:latin typeface="Segoe UI" panose="020B0502040204020203" pitchFamily="34" charset="0"/>
                <a:cs typeface="Segoe UI" panose="020B0502040204020203" pitchFamily="34" charset="0"/>
              </a:rPr>
              <a:t>, выявив при производстве работы, не учтенные проектом, </a:t>
            </a:r>
            <a:r>
              <a:rPr lang="ru-RU" dirty="0" smtClean="0">
                <a:solidFill>
                  <a:srgbClr val="444444"/>
                </a:solidFill>
                <a:latin typeface="Segoe UI" panose="020B0502040204020203" pitchFamily="34" charset="0"/>
                <a:cs typeface="Segoe UI" panose="020B0502040204020203" pitchFamily="34" charset="0"/>
              </a:rPr>
              <a:t>без выполнения </a:t>
            </a:r>
            <a:r>
              <a:rPr lang="ru-RU" dirty="0">
                <a:solidFill>
                  <a:srgbClr val="444444"/>
                </a:solidFill>
                <a:latin typeface="Segoe UI" panose="020B0502040204020203" pitchFamily="34" charset="0"/>
                <a:cs typeface="Segoe UI" panose="020B0502040204020203" pitchFamily="34" charset="0"/>
              </a:rPr>
              <a:t>которых невозможно выполнить работы по контракту, </a:t>
            </a:r>
            <a:r>
              <a:rPr lang="ru-RU" dirty="0" smtClean="0">
                <a:solidFill>
                  <a:srgbClr val="E4465A"/>
                </a:solidFill>
                <a:latin typeface="Segoe UI" panose="020B0502040204020203" pitchFamily="34" charset="0"/>
                <a:cs typeface="Segoe UI" panose="020B0502040204020203" pitchFamily="34" charset="0"/>
              </a:rPr>
              <a:t>известило </a:t>
            </a:r>
            <a:r>
              <a:rPr lang="ru-RU" dirty="0">
                <a:solidFill>
                  <a:srgbClr val="E4465A"/>
                </a:solidFill>
                <a:latin typeface="Segoe UI" panose="020B0502040204020203" pitchFamily="34" charset="0"/>
                <a:cs typeface="Segoe UI" panose="020B0502040204020203" pitchFamily="34" charset="0"/>
              </a:rPr>
              <a:t>об </a:t>
            </a:r>
            <a:r>
              <a:rPr lang="ru-RU" dirty="0" smtClean="0">
                <a:solidFill>
                  <a:srgbClr val="E4465A"/>
                </a:solidFill>
                <a:latin typeface="Segoe UI" panose="020B0502040204020203" pitchFamily="34" charset="0"/>
                <a:cs typeface="Segoe UI" panose="020B0502040204020203" pitchFamily="34" charset="0"/>
              </a:rPr>
              <a:t>этом учреждение письмами.</a:t>
            </a:r>
          </a:p>
          <a:p>
            <a:pPr algn="just">
              <a:spcBef>
                <a:spcPct val="0"/>
              </a:spcBef>
              <a:spcAft>
                <a:spcPts val="1200"/>
              </a:spcAft>
              <a:buFont typeface="Wingdings" panose="05000000000000000000" pitchFamily="2" charset="2"/>
              <a:buChar char="q"/>
            </a:pPr>
            <a:r>
              <a:rPr lang="ru-RU" dirty="0">
                <a:solidFill>
                  <a:srgbClr val="444444"/>
                </a:solidFill>
                <a:latin typeface="Segoe UI" panose="020B0502040204020203" pitchFamily="34" charset="0"/>
                <a:cs typeface="Segoe UI" panose="020B0502040204020203" pitchFamily="34" charset="0"/>
              </a:rPr>
              <a:t>Между заказчиком и подрядчиком был подписан акт </a:t>
            </a:r>
            <a:r>
              <a:rPr lang="ru-RU" dirty="0" smtClean="0">
                <a:solidFill>
                  <a:srgbClr val="444444"/>
                </a:solidFill>
                <a:latin typeface="Segoe UI" panose="020B0502040204020203" pitchFamily="34" charset="0"/>
                <a:cs typeface="Segoe UI" panose="020B0502040204020203" pitchFamily="34" charset="0"/>
              </a:rPr>
              <a:t>комиссионного осмотра необходимости </a:t>
            </a:r>
            <a:r>
              <a:rPr lang="ru-RU" dirty="0">
                <a:solidFill>
                  <a:srgbClr val="444444"/>
                </a:solidFill>
                <a:latin typeface="Segoe UI" panose="020B0502040204020203" pitchFamily="34" charset="0"/>
                <a:cs typeface="Segoe UI" panose="020B0502040204020203" pitchFamily="34" charset="0"/>
              </a:rPr>
              <a:t>выполнения </a:t>
            </a:r>
            <a:r>
              <a:rPr lang="ru-RU" dirty="0" smtClean="0">
                <a:solidFill>
                  <a:srgbClr val="444444"/>
                </a:solidFill>
                <a:latin typeface="Segoe UI" panose="020B0502040204020203" pitchFamily="34" charset="0"/>
                <a:cs typeface="Segoe UI" panose="020B0502040204020203" pitchFamily="34" charset="0"/>
              </a:rPr>
              <a:t>допработ </a:t>
            </a:r>
            <a:r>
              <a:rPr lang="ru-RU" dirty="0">
                <a:solidFill>
                  <a:srgbClr val="444444"/>
                </a:solidFill>
                <a:latin typeface="Segoe UI" panose="020B0502040204020203" pitchFamily="34" charset="0"/>
                <a:cs typeface="Segoe UI" panose="020B0502040204020203" pitchFamily="34" charset="0"/>
              </a:rPr>
              <a:t>на </a:t>
            </a:r>
            <a:r>
              <a:rPr lang="ru-RU" dirty="0" smtClean="0">
                <a:solidFill>
                  <a:srgbClr val="444444"/>
                </a:solidFill>
                <a:latin typeface="Segoe UI" panose="020B0502040204020203" pitchFamily="34" charset="0"/>
                <a:cs typeface="Segoe UI" panose="020B0502040204020203" pitchFamily="34" charset="0"/>
              </a:rPr>
              <a:t>объекте, </a:t>
            </a:r>
            <a:r>
              <a:rPr lang="ru-RU" dirty="0">
                <a:solidFill>
                  <a:srgbClr val="E4465A"/>
                </a:solidFill>
                <a:latin typeface="Segoe UI" panose="020B0502040204020203" pitchFamily="34" charset="0"/>
                <a:cs typeface="Segoe UI" panose="020B0502040204020203" pitchFamily="34" charset="0"/>
              </a:rPr>
              <a:t>согласно которому заказчиком подтверждена необходимость производства работ, перечисленных в </a:t>
            </a:r>
            <a:r>
              <a:rPr lang="ru-RU" dirty="0" smtClean="0">
                <a:solidFill>
                  <a:srgbClr val="E4465A"/>
                </a:solidFill>
                <a:latin typeface="Segoe UI" panose="020B0502040204020203" pitchFamily="34" charset="0"/>
                <a:cs typeface="Segoe UI" panose="020B0502040204020203" pitchFamily="34" charset="0"/>
              </a:rPr>
              <a:t>акте, их выполнение поручается обществу. </a:t>
            </a:r>
          </a:p>
          <a:p>
            <a:pPr algn="just">
              <a:spcBef>
                <a:spcPct val="0"/>
              </a:spcBef>
              <a:spcAft>
                <a:spcPts val="1200"/>
              </a:spcAft>
              <a:buFont typeface="Wingdings" panose="05000000000000000000" pitchFamily="2" charset="2"/>
              <a:buChar char="q"/>
            </a:pPr>
            <a:r>
              <a:rPr lang="ru-RU" dirty="0" smtClean="0">
                <a:solidFill>
                  <a:srgbClr val="444444"/>
                </a:solidFill>
                <a:latin typeface="Segoe UI" panose="020B0502040204020203" pitchFamily="34" charset="0"/>
                <a:cs typeface="Segoe UI" panose="020B0502040204020203" pitchFamily="34" charset="0"/>
              </a:rPr>
              <a:t>Подрядчик </a:t>
            </a:r>
            <a:r>
              <a:rPr lang="ru-RU" dirty="0">
                <a:solidFill>
                  <a:srgbClr val="444444"/>
                </a:solidFill>
                <a:latin typeface="Segoe UI" panose="020B0502040204020203" pitchFamily="34" charset="0"/>
                <a:cs typeface="Segoe UI" panose="020B0502040204020203" pitchFamily="34" charset="0"/>
              </a:rPr>
              <a:t>представил в материалы дела акт о </a:t>
            </a:r>
            <a:r>
              <a:rPr lang="ru-RU" dirty="0" smtClean="0">
                <a:solidFill>
                  <a:srgbClr val="444444"/>
                </a:solidFill>
                <a:latin typeface="Segoe UI" panose="020B0502040204020203" pitchFamily="34" charset="0"/>
                <a:cs typeface="Segoe UI" panose="020B0502040204020203" pitchFamily="34" charset="0"/>
              </a:rPr>
              <a:t>приемке выполненных работ, </a:t>
            </a:r>
            <a:r>
              <a:rPr lang="ru-RU" dirty="0">
                <a:solidFill>
                  <a:srgbClr val="444444"/>
                </a:solidFill>
                <a:latin typeface="Segoe UI" panose="020B0502040204020203" pitchFamily="34" charset="0"/>
                <a:cs typeface="Segoe UI" panose="020B0502040204020203" pitchFamily="34" charset="0"/>
              </a:rPr>
              <a:t>справку о стоимости выполненных работ и </a:t>
            </a:r>
            <a:r>
              <a:rPr lang="ru-RU" dirty="0" smtClean="0">
                <a:solidFill>
                  <a:srgbClr val="444444"/>
                </a:solidFill>
                <a:latin typeface="Segoe UI" panose="020B0502040204020203" pitchFamily="34" charset="0"/>
                <a:cs typeface="Segoe UI" panose="020B0502040204020203" pitchFamily="34" charset="0"/>
              </a:rPr>
              <a:t>затрат, </a:t>
            </a:r>
            <a:r>
              <a:rPr lang="ru-RU" dirty="0">
                <a:solidFill>
                  <a:srgbClr val="444444"/>
                </a:solidFill>
                <a:latin typeface="Segoe UI" panose="020B0502040204020203" pitchFamily="34" charset="0"/>
                <a:cs typeface="Segoe UI" panose="020B0502040204020203" pitchFamily="34" charset="0"/>
              </a:rPr>
              <a:t>подписанные подрядчиком в одностороннем порядке</a:t>
            </a:r>
            <a:r>
              <a:rPr lang="ru-RU" dirty="0">
                <a:solidFill>
                  <a:srgbClr val="E4465A"/>
                </a:solidFill>
                <a:latin typeface="Segoe UI" panose="020B0502040204020203" pitchFamily="34" charset="0"/>
                <a:cs typeface="Segoe UI" panose="020B0502040204020203" pitchFamily="34" charset="0"/>
              </a:rPr>
              <a:t>. </a:t>
            </a:r>
            <a:r>
              <a:rPr lang="ru-RU" dirty="0" smtClean="0">
                <a:solidFill>
                  <a:srgbClr val="E4465A"/>
                </a:solidFill>
                <a:latin typeface="Segoe UI" panose="020B0502040204020203" pitchFamily="34" charset="0"/>
                <a:cs typeface="Segoe UI" panose="020B0502040204020203" pitchFamily="34" charset="0"/>
              </a:rPr>
              <a:t>Цена </a:t>
            </a:r>
            <a:r>
              <a:rPr lang="ru-RU" dirty="0">
                <a:solidFill>
                  <a:srgbClr val="E4465A"/>
                </a:solidFill>
                <a:latin typeface="Segoe UI" panose="020B0502040204020203" pitchFamily="34" charset="0"/>
                <a:cs typeface="Segoe UI" panose="020B0502040204020203" pitchFamily="34" charset="0"/>
              </a:rPr>
              <a:t>подлежащих оплате </a:t>
            </a:r>
            <a:r>
              <a:rPr lang="ru-RU" dirty="0" smtClean="0">
                <a:solidFill>
                  <a:srgbClr val="E4465A"/>
                </a:solidFill>
                <a:latin typeface="Segoe UI" panose="020B0502040204020203" pitchFamily="34" charset="0"/>
                <a:cs typeface="Segoe UI" panose="020B0502040204020203" pitchFamily="34" charset="0"/>
              </a:rPr>
              <a:t>работ (</a:t>
            </a:r>
            <a:r>
              <a:rPr lang="ru-RU" dirty="0">
                <a:solidFill>
                  <a:srgbClr val="E4465A"/>
                </a:solidFill>
                <a:latin typeface="Segoe UI" panose="020B0502040204020203" pitchFamily="34" charset="0"/>
                <a:cs typeface="Segoe UI" panose="020B0502040204020203" pitchFamily="34" charset="0"/>
              </a:rPr>
              <a:t>1 860 660 </a:t>
            </a:r>
            <a:r>
              <a:rPr lang="ru-RU" dirty="0" smtClean="0">
                <a:solidFill>
                  <a:srgbClr val="E4465A"/>
                </a:solidFill>
                <a:latin typeface="Segoe UI" panose="020B0502040204020203" pitchFamily="34" charset="0"/>
                <a:cs typeface="Segoe UI" panose="020B0502040204020203" pitchFamily="34" charset="0"/>
              </a:rPr>
              <a:t>руб. </a:t>
            </a:r>
            <a:r>
              <a:rPr lang="ru-RU" dirty="0">
                <a:solidFill>
                  <a:srgbClr val="E4465A"/>
                </a:solidFill>
                <a:latin typeface="Segoe UI" panose="020B0502040204020203" pitchFamily="34" charset="0"/>
                <a:cs typeface="Segoe UI" panose="020B0502040204020203" pitchFamily="34" charset="0"/>
              </a:rPr>
              <a:t>58 </a:t>
            </a:r>
            <a:r>
              <a:rPr lang="ru-RU" dirty="0" smtClean="0">
                <a:solidFill>
                  <a:srgbClr val="E4465A"/>
                </a:solidFill>
                <a:latin typeface="Segoe UI" panose="020B0502040204020203" pitchFamily="34" charset="0"/>
                <a:cs typeface="Segoe UI" panose="020B0502040204020203" pitchFamily="34" charset="0"/>
              </a:rPr>
              <a:t>коп.) </a:t>
            </a:r>
            <a:r>
              <a:rPr lang="ru-RU" dirty="0">
                <a:solidFill>
                  <a:srgbClr val="E4465A"/>
                </a:solidFill>
                <a:latin typeface="Segoe UI" panose="020B0502040204020203" pitchFamily="34" charset="0"/>
                <a:cs typeface="Segoe UI" panose="020B0502040204020203" pitchFamily="34" charset="0"/>
              </a:rPr>
              <a:t>не превышает 10% от цены контракта (20 747 264 </a:t>
            </a:r>
            <a:r>
              <a:rPr lang="ru-RU" dirty="0" smtClean="0">
                <a:solidFill>
                  <a:srgbClr val="E4465A"/>
                </a:solidFill>
                <a:latin typeface="Segoe UI" panose="020B0502040204020203" pitchFamily="34" charset="0"/>
                <a:cs typeface="Segoe UI" panose="020B0502040204020203" pitchFamily="34" charset="0"/>
              </a:rPr>
              <a:t>руб.).</a:t>
            </a:r>
          </a:p>
          <a:p>
            <a:pPr algn="just">
              <a:spcBef>
                <a:spcPct val="0"/>
              </a:spcBef>
              <a:spcAft>
                <a:spcPts val="1200"/>
              </a:spcAft>
              <a:buFont typeface="Wingdings" panose="05000000000000000000" pitchFamily="2" charset="2"/>
              <a:buChar char="q"/>
            </a:pPr>
            <a:r>
              <a:rPr lang="ru-RU" dirty="0">
                <a:latin typeface="Segoe UI" panose="020B0502040204020203" pitchFamily="34" charset="0"/>
                <a:cs typeface="Segoe UI" panose="020B0502040204020203" pitchFamily="34" charset="0"/>
              </a:rPr>
              <a:t>В силу </a:t>
            </a:r>
            <a:r>
              <a:rPr lang="ru-RU" dirty="0" smtClean="0">
                <a:latin typeface="Segoe UI" panose="020B0502040204020203" pitchFamily="34" charset="0"/>
                <a:cs typeface="Segoe UI" panose="020B0502040204020203" pitchFamily="34" charset="0"/>
              </a:rPr>
              <a:t>п. </a:t>
            </a:r>
            <a:r>
              <a:rPr lang="ru-RU" dirty="0">
                <a:latin typeface="Segoe UI" panose="020B0502040204020203" pitchFamily="34" charset="0"/>
                <a:cs typeface="Segoe UI" panose="020B0502040204020203" pitchFamily="34" charset="0"/>
              </a:rPr>
              <a:t>4 </a:t>
            </a:r>
            <a:r>
              <a:rPr lang="ru-RU" dirty="0" smtClean="0">
                <a:latin typeface="Segoe UI" panose="020B0502040204020203" pitchFamily="34" charset="0"/>
                <a:cs typeface="Segoe UI" panose="020B0502040204020203" pitchFamily="34" charset="0"/>
              </a:rPr>
              <a:t>ст. </a:t>
            </a:r>
            <a:r>
              <a:rPr lang="ru-RU" dirty="0">
                <a:latin typeface="Segoe UI" panose="020B0502040204020203" pitchFamily="34" charset="0"/>
                <a:cs typeface="Segoe UI" panose="020B0502040204020203" pitchFamily="34" charset="0"/>
              </a:rPr>
              <a:t>753 </a:t>
            </a:r>
            <a:r>
              <a:rPr lang="ru-RU" dirty="0" smtClean="0">
                <a:latin typeface="Segoe UI" panose="020B0502040204020203" pitchFamily="34" charset="0"/>
                <a:cs typeface="Segoe UI" panose="020B0502040204020203" pitchFamily="34" charset="0"/>
              </a:rPr>
              <a:t>ГК РФ сдача результата </a:t>
            </a:r>
            <a:r>
              <a:rPr lang="ru-RU" dirty="0">
                <a:latin typeface="Segoe UI" panose="020B0502040204020203" pitchFamily="34" charset="0"/>
                <a:cs typeface="Segoe UI" panose="020B0502040204020203" pitchFamily="34" charset="0"/>
              </a:rPr>
              <a:t>работ подрядчиком и приемка его заказчиком оформляются актом</a:t>
            </a:r>
            <a:r>
              <a:rPr lang="ru-RU" dirty="0" smtClean="0">
                <a:latin typeface="Segoe UI" panose="020B0502040204020203" pitchFamily="34" charset="0"/>
                <a:cs typeface="Segoe UI" panose="020B0502040204020203" pitchFamily="34" charset="0"/>
              </a:rPr>
              <a:t>, подписанным </a:t>
            </a:r>
            <a:r>
              <a:rPr lang="ru-RU" dirty="0">
                <a:latin typeface="Segoe UI" panose="020B0502040204020203" pitchFamily="34" charset="0"/>
                <a:cs typeface="Segoe UI" panose="020B0502040204020203" pitchFamily="34" charset="0"/>
              </a:rPr>
              <a:t>обеими сторонами. </a:t>
            </a:r>
            <a:r>
              <a:rPr lang="ru-RU" dirty="0">
                <a:solidFill>
                  <a:srgbClr val="E4465A"/>
                </a:solidFill>
                <a:latin typeface="Segoe UI" panose="020B0502040204020203" pitchFamily="34" charset="0"/>
                <a:cs typeface="Segoe UI" panose="020B0502040204020203" pitchFamily="34" charset="0"/>
              </a:rPr>
              <a:t>При отказе одной из сторон от подписания акта в </a:t>
            </a:r>
            <a:r>
              <a:rPr lang="ru-RU" dirty="0" smtClean="0">
                <a:solidFill>
                  <a:srgbClr val="E4465A"/>
                </a:solidFill>
                <a:latin typeface="Segoe UI" panose="020B0502040204020203" pitchFamily="34" charset="0"/>
                <a:cs typeface="Segoe UI" panose="020B0502040204020203" pitchFamily="34" charset="0"/>
              </a:rPr>
              <a:t>нем делается </a:t>
            </a:r>
            <a:r>
              <a:rPr lang="ru-RU" dirty="0">
                <a:solidFill>
                  <a:srgbClr val="E4465A"/>
                </a:solidFill>
                <a:latin typeface="Segoe UI" panose="020B0502040204020203" pitchFamily="34" charset="0"/>
                <a:cs typeface="Segoe UI" panose="020B0502040204020203" pitchFamily="34" charset="0"/>
              </a:rPr>
              <a:t>отметка об этом и акт подписывается другой стороной</a:t>
            </a:r>
            <a:r>
              <a:rPr lang="ru-RU" dirty="0">
                <a:latin typeface="Segoe UI" panose="020B0502040204020203" pitchFamily="34" charset="0"/>
                <a:cs typeface="Segoe UI" panose="020B0502040204020203" pitchFamily="34" charset="0"/>
              </a:rPr>
              <a:t>. Односторонний акт </a:t>
            </a:r>
            <a:r>
              <a:rPr lang="ru-RU" dirty="0" smtClean="0">
                <a:latin typeface="Segoe UI" panose="020B0502040204020203" pitchFamily="34" charset="0"/>
                <a:cs typeface="Segoe UI" panose="020B0502040204020203" pitchFamily="34" charset="0"/>
              </a:rPr>
              <a:t>сдачи или </a:t>
            </a:r>
            <a:r>
              <a:rPr lang="ru-RU" dirty="0">
                <a:latin typeface="Segoe UI" panose="020B0502040204020203" pitchFamily="34" charset="0"/>
                <a:cs typeface="Segoe UI" panose="020B0502040204020203" pitchFamily="34" charset="0"/>
              </a:rPr>
              <a:t>приемки результата работ может быть признан судом недействительным лишь </a:t>
            </a:r>
            <a:r>
              <a:rPr lang="ru-RU" dirty="0" smtClean="0">
                <a:latin typeface="Segoe UI" panose="020B0502040204020203" pitchFamily="34" charset="0"/>
                <a:cs typeface="Segoe UI" panose="020B0502040204020203" pitchFamily="34" charset="0"/>
              </a:rPr>
              <a:t>в случае</a:t>
            </a:r>
            <a:r>
              <a:rPr lang="ru-RU" dirty="0">
                <a:latin typeface="Segoe UI" panose="020B0502040204020203" pitchFamily="34" charset="0"/>
                <a:cs typeface="Segoe UI" panose="020B0502040204020203" pitchFamily="34" charset="0"/>
              </a:rPr>
              <a:t>, если мотивы отказа от подписания акта признаны им </a:t>
            </a:r>
            <a:r>
              <a:rPr lang="ru-RU" dirty="0" smtClean="0">
                <a:latin typeface="Segoe UI" panose="020B0502040204020203" pitchFamily="34" charset="0"/>
                <a:cs typeface="Segoe UI" panose="020B0502040204020203" pitchFamily="34" charset="0"/>
              </a:rPr>
              <a:t>обоснованными.</a:t>
            </a:r>
            <a:endParaRPr lang="ru-RU" dirty="0" smtClean="0">
              <a:solidFill>
                <a:srgbClr val="E4465A"/>
              </a:solidFill>
              <a:latin typeface="Segoe UI" panose="020B0502040204020203" pitchFamily="34" charset="0"/>
              <a:cs typeface="Segoe UI" panose="020B0502040204020203" pitchFamily="34" charset="0"/>
            </a:endParaRPr>
          </a:p>
        </p:txBody>
      </p:sp>
      <p:grpSp>
        <p:nvGrpSpPr>
          <p:cNvPr id="21" name="Группа 20">
            <a:extLst>
              <a:ext uri="{FF2B5EF4-FFF2-40B4-BE49-F238E27FC236}">
                <a16:creationId xmlns="" xmlns:a16="http://schemas.microsoft.com/office/drawing/2014/main" id="{20B2B207-6185-431B-A45D-38E9DA2BDC75}"/>
              </a:ext>
            </a:extLst>
          </p:cNvPr>
          <p:cNvGrpSpPr/>
          <p:nvPr/>
        </p:nvGrpSpPr>
        <p:grpSpPr>
          <a:xfrm>
            <a:off x="5808871" y="810261"/>
            <a:ext cx="573135" cy="573136"/>
            <a:chOff x="7112000" y="1417638"/>
            <a:chExt cx="552450" cy="552451"/>
          </a:xfrm>
          <a:solidFill>
            <a:srgbClr val="E4465A"/>
          </a:solidFill>
        </p:grpSpPr>
        <p:sp>
          <p:nvSpPr>
            <p:cNvPr id="22" name="Freeform 5">
              <a:extLst>
                <a:ext uri="{FF2B5EF4-FFF2-40B4-BE49-F238E27FC236}">
                  <a16:creationId xmlns="" xmlns:a16="http://schemas.microsoft.com/office/drawing/2014/main" id="{DDEC2E9B-36F9-4E6B-92BC-C4DD78F7937E}"/>
                </a:ext>
              </a:extLst>
            </p:cNvPr>
            <p:cNvSpPr>
              <a:spLocks/>
            </p:cNvSpPr>
            <p:nvPr/>
          </p:nvSpPr>
          <p:spPr bwMode="auto">
            <a:xfrm>
              <a:off x="7248525" y="1898651"/>
              <a:ext cx="276225" cy="71438"/>
            </a:xfrm>
            <a:custGeom>
              <a:avLst/>
              <a:gdLst>
                <a:gd name="T0" fmla="*/ 144 w 174"/>
                <a:gd name="T1" fmla="*/ 0 h 45"/>
                <a:gd name="T2" fmla="*/ 29 w 174"/>
                <a:gd name="T3" fmla="*/ 0 h 45"/>
                <a:gd name="T4" fmla="*/ 29 w 174"/>
                <a:gd name="T5" fmla="*/ 14 h 45"/>
                <a:gd name="T6" fmla="*/ 0 w 174"/>
                <a:gd name="T7" fmla="*/ 14 h 45"/>
                <a:gd name="T8" fmla="*/ 0 w 174"/>
                <a:gd name="T9" fmla="*/ 45 h 45"/>
                <a:gd name="T10" fmla="*/ 174 w 174"/>
                <a:gd name="T11" fmla="*/ 45 h 45"/>
                <a:gd name="T12" fmla="*/ 174 w 174"/>
                <a:gd name="T13" fmla="*/ 14 h 45"/>
                <a:gd name="T14" fmla="*/ 144 w 174"/>
                <a:gd name="T15" fmla="*/ 14 h 45"/>
                <a:gd name="T16" fmla="*/ 144 w 174"/>
                <a:gd name="T17" fmla="*/ 0 h 45"/>
                <a:gd name="T18" fmla="*/ 144 w 174"/>
                <a:gd name="T19" fmla="*/ 0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74" h="45">
                  <a:moveTo>
                    <a:pt x="144" y="0"/>
                  </a:moveTo>
                  <a:lnTo>
                    <a:pt x="29" y="0"/>
                  </a:lnTo>
                  <a:lnTo>
                    <a:pt x="29" y="14"/>
                  </a:lnTo>
                  <a:lnTo>
                    <a:pt x="0" y="14"/>
                  </a:lnTo>
                  <a:lnTo>
                    <a:pt x="0" y="45"/>
                  </a:lnTo>
                  <a:lnTo>
                    <a:pt x="174" y="45"/>
                  </a:lnTo>
                  <a:lnTo>
                    <a:pt x="174" y="14"/>
                  </a:lnTo>
                  <a:lnTo>
                    <a:pt x="144" y="14"/>
                  </a:lnTo>
                  <a:lnTo>
                    <a:pt x="144" y="0"/>
                  </a:lnTo>
                  <a:lnTo>
                    <a:pt x="144"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dirty="0">
                <a:solidFill>
                  <a:srgbClr val="444444"/>
                </a:solidFill>
              </a:endParaRPr>
            </a:p>
          </p:txBody>
        </p:sp>
        <p:sp>
          <p:nvSpPr>
            <p:cNvPr id="23" name="Freeform 6">
              <a:extLst>
                <a:ext uri="{FF2B5EF4-FFF2-40B4-BE49-F238E27FC236}">
                  <a16:creationId xmlns="" xmlns:a16="http://schemas.microsoft.com/office/drawing/2014/main" id="{C40F1CFC-4887-49B2-9FF8-E64D23DABF9D}"/>
                </a:ext>
              </a:extLst>
            </p:cNvPr>
            <p:cNvSpPr>
              <a:spLocks/>
            </p:cNvSpPr>
            <p:nvPr/>
          </p:nvSpPr>
          <p:spPr bwMode="auto">
            <a:xfrm>
              <a:off x="7204075" y="1417638"/>
              <a:ext cx="366713" cy="457200"/>
            </a:xfrm>
            <a:custGeom>
              <a:avLst/>
              <a:gdLst>
                <a:gd name="T0" fmla="*/ 100 w 231"/>
                <a:gd name="T1" fmla="*/ 288 h 288"/>
                <a:gd name="T2" fmla="*/ 129 w 231"/>
                <a:gd name="T3" fmla="*/ 288 h 288"/>
                <a:gd name="T4" fmla="*/ 129 w 231"/>
                <a:gd name="T5" fmla="*/ 86 h 288"/>
                <a:gd name="T6" fmla="*/ 231 w 231"/>
                <a:gd name="T7" fmla="*/ 86 h 288"/>
                <a:gd name="T8" fmla="*/ 129 w 231"/>
                <a:gd name="T9" fmla="*/ 61 h 288"/>
                <a:gd name="T10" fmla="*/ 129 w 231"/>
                <a:gd name="T11" fmla="*/ 43 h 288"/>
                <a:gd name="T12" fmla="*/ 114 w 231"/>
                <a:gd name="T13" fmla="*/ 0 h 288"/>
                <a:gd name="T14" fmla="*/ 100 w 231"/>
                <a:gd name="T15" fmla="*/ 43 h 288"/>
                <a:gd name="T16" fmla="*/ 100 w 231"/>
                <a:gd name="T17" fmla="*/ 61 h 288"/>
                <a:gd name="T18" fmla="*/ 0 w 231"/>
                <a:gd name="T19" fmla="*/ 86 h 288"/>
                <a:gd name="T20" fmla="*/ 100 w 231"/>
                <a:gd name="T21" fmla="*/ 86 h 288"/>
                <a:gd name="T22" fmla="*/ 100 w 231"/>
                <a:gd name="T23" fmla="*/ 288 h 288"/>
                <a:gd name="T24" fmla="*/ 100 w 231"/>
                <a:gd name="T25" fmla="*/ 288 h 2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31" h="288">
                  <a:moveTo>
                    <a:pt x="100" y="288"/>
                  </a:moveTo>
                  <a:lnTo>
                    <a:pt x="129" y="288"/>
                  </a:lnTo>
                  <a:lnTo>
                    <a:pt x="129" y="86"/>
                  </a:lnTo>
                  <a:lnTo>
                    <a:pt x="231" y="86"/>
                  </a:lnTo>
                  <a:lnTo>
                    <a:pt x="129" y="61"/>
                  </a:lnTo>
                  <a:lnTo>
                    <a:pt x="129" y="43"/>
                  </a:lnTo>
                  <a:lnTo>
                    <a:pt x="114" y="0"/>
                  </a:lnTo>
                  <a:lnTo>
                    <a:pt x="100" y="43"/>
                  </a:lnTo>
                  <a:lnTo>
                    <a:pt x="100" y="61"/>
                  </a:lnTo>
                  <a:lnTo>
                    <a:pt x="0" y="86"/>
                  </a:lnTo>
                  <a:lnTo>
                    <a:pt x="100" y="86"/>
                  </a:lnTo>
                  <a:lnTo>
                    <a:pt x="100" y="288"/>
                  </a:lnTo>
                  <a:lnTo>
                    <a:pt x="100" y="28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dirty="0">
                <a:solidFill>
                  <a:srgbClr val="444444"/>
                </a:solidFill>
              </a:endParaRPr>
            </a:p>
          </p:txBody>
        </p:sp>
        <p:sp>
          <p:nvSpPr>
            <p:cNvPr id="24" name="Freeform 7">
              <a:extLst>
                <a:ext uri="{FF2B5EF4-FFF2-40B4-BE49-F238E27FC236}">
                  <a16:creationId xmlns="" xmlns:a16="http://schemas.microsoft.com/office/drawing/2014/main" id="{4C6152A7-C182-4134-AB94-E1BB17E1B1A9}"/>
                </a:ext>
              </a:extLst>
            </p:cNvPr>
            <p:cNvSpPr>
              <a:spLocks/>
            </p:cNvSpPr>
            <p:nvPr/>
          </p:nvSpPr>
          <p:spPr bwMode="auto">
            <a:xfrm>
              <a:off x="7480300" y="1809751"/>
              <a:ext cx="184150" cy="42863"/>
            </a:xfrm>
            <a:custGeom>
              <a:avLst/>
              <a:gdLst>
                <a:gd name="T0" fmla="*/ 28 w 116"/>
                <a:gd name="T1" fmla="*/ 27 h 27"/>
                <a:gd name="T2" fmla="*/ 85 w 116"/>
                <a:gd name="T3" fmla="*/ 27 h 27"/>
                <a:gd name="T4" fmla="*/ 116 w 116"/>
                <a:gd name="T5" fmla="*/ 0 h 27"/>
                <a:gd name="T6" fmla="*/ 0 w 116"/>
                <a:gd name="T7" fmla="*/ 0 h 27"/>
                <a:gd name="T8" fmla="*/ 28 w 116"/>
                <a:gd name="T9" fmla="*/ 27 h 27"/>
                <a:gd name="T10" fmla="*/ 28 w 116"/>
                <a:gd name="T11" fmla="*/ 27 h 27"/>
              </a:gdLst>
              <a:ahLst/>
              <a:cxnLst>
                <a:cxn ang="0">
                  <a:pos x="T0" y="T1"/>
                </a:cxn>
                <a:cxn ang="0">
                  <a:pos x="T2" y="T3"/>
                </a:cxn>
                <a:cxn ang="0">
                  <a:pos x="T4" y="T5"/>
                </a:cxn>
                <a:cxn ang="0">
                  <a:pos x="T6" y="T7"/>
                </a:cxn>
                <a:cxn ang="0">
                  <a:pos x="T8" y="T9"/>
                </a:cxn>
                <a:cxn ang="0">
                  <a:pos x="T10" y="T11"/>
                </a:cxn>
              </a:cxnLst>
              <a:rect l="0" t="0" r="r" b="b"/>
              <a:pathLst>
                <a:path w="116" h="27">
                  <a:moveTo>
                    <a:pt x="28" y="27"/>
                  </a:moveTo>
                  <a:lnTo>
                    <a:pt x="85" y="27"/>
                  </a:lnTo>
                  <a:lnTo>
                    <a:pt x="116" y="0"/>
                  </a:lnTo>
                  <a:lnTo>
                    <a:pt x="0" y="0"/>
                  </a:lnTo>
                  <a:lnTo>
                    <a:pt x="28" y="27"/>
                  </a:lnTo>
                  <a:lnTo>
                    <a:pt x="28" y="2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dirty="0">
                <a:solidFill>
                  <a:srgbClr val="444444"/>
                </a:solidFill>
              </a:endParaRPr>
            </a:p>
          </p:txBody>
        </p:sp>
        <p:sp>
          <p:nvSpPr>
            <p:cNvPr id="25" name="Freeform 8">
              <a:extLst>
                <a:ext uri="{FF2B5EF4-FFF2-40B4-BE49-F238E27FC236}">
                  <a16:creationId xmlns="" xmlns:a16="http://schemas.microsoft.com/office/drawing/2014/main" id="{6CFD8898-7E65-4397-964D-FC76BD6F48BA}"/>
                </a:ext>
              </a:extLst>
            </p:cNvPr>
            <p:cNvSpPr>
              <a:spLocks/>
            </p:cNvSpPr>
            <p:nvPr/>
          </p:nvSpPr>
          <p:spPr bwMode="auto">
            <a:xfrm>
              <a:off x="7112000" y="1809751"/>
              <a:ext cx="182563" cy="42863"/>
            </a:xfrm>
            <a:custGeom>
              <a:avLst/>
              <a:gdLst>
                <a:gd name="T0" fmla="*/ 115 w 115"/>
                <a:gd name="T1" fmla="*/ 0 h 27"/>
                <a:gd name="T2" fmla="*/ 0 w 115"/>
                <a:gd name="T3" fmla="*/ 0 h 27"/>
                <a:gd name="T4" fmla="*/ 29 w 115"/>
                <a:gd name="T5" fmla="*/ 27 h 27"/>
                <a:gd name="T6" fmla="*/ 86 w 115"/>
                <a:gd name="T7" fmla="*/ 27 h 27"/>
                <a:gd name="T8" fmla="*/ 115 w 115"/>
                <a:gd name="T9" fmla="*/ 0 h 27"/>
                <a:gd name="T10" fmla="*/ 115 w 115"/>
                <a:gd name="T11" fmla="*/ 0 h 27"/>
              </a:gdLst>
              <a:ahLst/>
              <a:cxnLst>
                <a:cxn ang="0">
                  <a:pos x="T0" y="T1"/>
                </a:cxn>
                <a:cxn ang="0">
                  <a:pos x="T2" y="T3"/>
                </a:cxn>
                <a:cxn ang="0">
                  <a:pos x="T4" y="T5"/>
                </a:cxn>
                <a:cxn ang="0">
                  <a:pos x="T6" y="T7"/>
                </a:cxn>
                <a:cxn ang="0">
                  <a:pos x="T8" y="T9"/>
                </a:cxn>
                <a:cxn ang="0">
                  <a:pos x="T10" y="T11"/>
                </a:cxn>
              </a:cxnLst>
              <a:rect l="0" t="0" r="r" b="b"/>
              <a:pathLst>
                <a:path w="115" h="27">
                  <a:moveTo>
                    <a:pt x="115" y="0"/>
                  </a:moveTo>
                  <a:lnTo>
                    <a:pt x="0" y="0"/>
                  </a:lnTo>
                  <a:lnTo>
                    <a:pt x="29" y="27"/>
                  </a:lnTo>
                  <a:lnTo>
                    <a:pt x="86" y="27"/>
                  </a:lnTo>
                  <a:lnTo>
                    <a:pt x="115" y="0"/>
                  </a:lnTo>
                  <a:lnTo>
                    <a:pt x="115"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dirty="0">
                <a:solidFill>
                  <a:srgbClr val="444444"/>
                </a:solidFill>
              </a:endParaRPr>
            </a:p>
          </p:txBody>
        </p:sp>
        <p:sp>
          <p:nvSpPr>
            <p:cNvPr id="26" name="Freeform 9">
              <a:extLst>
                <a:ext uri="{FF2B5EF4-FFF2-40B4-BE49-F238E27FC236}">
                  <a16:creationId xmlns="" xmlns:a16="http://schemas.microsoft.com/office/drawing/2014/main" id="{AC4DF9DD-8956-4E8D-8CD8-00A07426442A}"/>
                </a:ext>
              </a:extLst>
            </p:cNvPr>
            <p:cNvSpPr>
              <a:spLocks/>
            </p:cNvSpPr>
            <p:nvPr/>
          </p:nvSpPr>
          <p:spPr bwMode="auto">
            <a:xfrm>
              <a:off x="7112000" y="1576388"/>
              <a:ext cx="182563" cy="207963"/>
            </a:xfrm>
            <a:custGeom>
              <a:avLst/>
              <a:gdLst>
                <a:gd name="T0" fmla="*/ 66 w 115"/>
                <a:gd name="T1" fmla="*/ 45 h 131"/>
                <a:gd name="T2" fmla="*/ 76 w 115"/>
                <a:gd name="T3" fmla="*/ 74 h 131"/>
                <a:gd name="T4" fmla="*/ 86 w 115"/>
                <a:gd name="T5" fmla="*/ 96 h 131"/>
                <a:gd name="T6" fmla="*/ 92 w 115"/>
                <a:gd name="T7" fmla="*/ 113 h 131"/>
                <a:gd name="T8" fmla="*/ 97 w 115"/>
                <a:gd name="T9" fmla="*/ 123 h 131"/>
                <a:gd name="T10" fmla="*/ 99 w 115"/>
                <a:gd name="T11" fmla="*/ 129 h 131"/>
                <a:gd name="T12" fmla="*/ 101 w 115"/>
                <a:gd name="T13" fmla="*/ 131 h 131"/>
                <a:gd name="T14" fmla="*/ 107 w 115"/>
                <a:gd name="T15" fmla="*/ 127 h 131"/>
                <a:gd name="T16" fmla="*/ 113 w 115"/>
                <a:gd name="T17" fmla="*/ 125 h 131"/>
                <a:gd name="T18" fmla="*/ 115 w 115"/>
                <a:gd name="T19" fmla="*/ 123 h 131"/>
                <a:gd name="T20" fmla="*/ 99 w 115"/>
                <a:gd name="T21" fmla="*/ 84 h 131"/>
                <a:gd name="T22" fmla="*/ 84 w 115"/>
                <a:gd name="T23" fmla="*/ 55 h 131"/>
                <a:gd name="T24" fmla="*/ 76 w 115"/>
                <a:gd name="T25" fmla="*/ 33 h 131"/>
                <a:gd name="T26" fmla="*/ 70 w 115"/>
                <a:gd name="T27" fmla="*/ 19 h 131"/>
                <a:gd name="T28" fmla="*/ 68 w 115"/>
                <a:gd name="T29" fmla="*/ 10 h 131"/>
                <a:gd name="T30" fmla="*/ 66 w 115"/>
                <a:gd name="T31" fmla="*/ 6 h 131"/>
                <a:gd name="T32" fmla="*/ 64 w 115"/>
                <a:gd name="T33" fmla="*/ 4 h 131"/>
                <a:gd name="T34" fmla="*/ 62 w 115"/>
                <a:gd name="T35" fmla="*/ 0 h 131"/>
                <a:gd name="T36" fmla="*/ 58 w 115"/>
                <a:gd name="T37" fmla="*/ 0 h 131"/>
                <a:gd name="T38" fmla="*/ 52 w 115"/>
                <a:gd name="T39" fmla="*/ 2 h 131"/>
                <a:gd name="T40" fmla="*/ 49 w 115"/>
                <a:gd name="T41" fmla="*/ 4 h 131"/>
                <a:gd name="T42" fmla="*/ 33 w 115"/>
                <a:gd name="T43" fmla="*/ 45 h 131"/>
                <a:gd name="T44" fmla="*/ 21 w 115"/>
                <a:gd name="T45" fmla="*/ 76 h 131"/>
                <a:gd name="T46" fmla="*/ 13 w 115"/>
                <a:gd name="T47" fmla="*/ 98 h 131"/>
                <a:gd name="T48" fmla="*/ 7 w 115"/>
                <a:gd name="T49" fmla="*/ 111 h 131"/>
                <a:gd name="T50" fmla="*/ 2 w 115"/>
                <a:gd name="T51" fmla="*/ 121 h 131"/>
                <a:gd name="T52" fmla="*/ 0 w 115"/>
                <a:gd name="T53" fmla="*/ 125 h 131"/>
                <a:gd name="T54" fmla="*/ 0 w 115"/>
                <a:gd name="T55" fmla="*/ 127 h 131"/>
                <a:gd name="T56" fmla="*/ 9 w 115"/>
                <a:gd name="T57" fmla="*/ 129 h 131"/>
                <a:gd name="T58" fmla="*/ 13 w 115"/>
                <a:gd name="T59" fmla="*/ 131 h 131"/>
                <a:gd name="T60" fmla="*/ 15 w 115"/>
                <a:gd name="T61" fmla="*/ 131 h 131"/>
                <a:gd name="T62" fmla="*/ 58 w 115"/>
                <a:gd name="T63" fmla="*/ 27 h 1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15" h="131">
                  <a:moveTo>
                    <a:pt x="58" y="27"/>
                  </a:moveTo>
                  <a:lnTo>
                    <a:pt x="66" y="45"/>
                  </a:lnTo>
                  <a:lnTo>
                    <a:pt x="70" y="62"/>
                  </a:lnTo>
                  <a:lnTo>
                    <a:pt x="76" y="74"/>
                  </a:lnTo>
                  <a:lnTo>
                    <a:pt x="82" y="86"/>
                  </a:lnTo>
                  <a:lnTo>
                    <a:pt x="86" y="96"/>
                  </a:lnTo>
                  <a:lnTo>
                    <a:pt x="90" y="107"/>
                  </a:lnTo>
                  <a:lnTo>
                    <a:pt x="92" y="113"/>
                  </a:lnTo>
                  <a:lnTo>
                    <a:pt x="94" y="117"/>
                  </a:lnTo>
                  <a:lnTo>
                    <a:pt x="97" y="123"/>
                  </a:lnTo>
                  <a:lnTo>
                    <a:pt x="99" y="125"/>
                  </a:lnTo>
                  <a:lnTo>
                    <a:pt x="99" y="129"/>
                  </a:lnTo>
                  <a:lnTo>
                    <a:pt x="101" y="131"/>
                  </a:lnTo>
                  <a:lnTo>
                    <a:pt x="101" y="131"/>
                  </a:lnTo>
                  <a:lnTo>
                    <a:pt x="105" y="129"/>
                  </a:lnTo>
                  <a:lnTo>
                    <a:pt x="107" y="127"/>
                  </a:lnTo>
                  <a:lnTo>
                    <a:pt x="111" y="125"/>
                  </a:lnTo>
                  <a:lnTo>
                    <a:pt x="113" y="125"/>
                  </a:lnTo>
                  <a:lnTo>
                    <a:pt x="113" y="123"/>
                  </a:lnTo>
                  <a:lnTo>
                    <a:pt x="115" y="123"/>
                  </a:lnTo>
                  <a:lnTo>
                    <a:pt x="107" y="102"/>
                  </a:lnTo>
                  <a:lnTo>
                    <a:pt x="99" y="84"/>
                  </a:lnTo>
                  <a:lnTo>
                    <a:pt x="90" y="70"/>
                  </a:lnTo>
                  <a:lnTo>
                    <a:pt x="84" y="55"/>
                  </a:lnTo>
                  <a:lnTo>
                    <a:pt x="80" y="43"/>
                  </a:lnTo>
                  <a:lnTo>
                    <a:pt x="76" y="33"/>
                  </a:lnTo>
                  <a:lnTo>
                    <a:pt x="72" y="27"/>
                  </a:lnTo>
                  <a:lnTo>
                    <a:pt x="70" y="19"/>
                  </a:lnTo>
                  <a:lnTo>
                    <a:pt x="68" y="14"/>
                  </a:lnTo>
                  <a:lnTo>
                    <a:pt x="68" y="10"/>
                  </a:lnTo>
                  <a:lnTo>
                    <a:pt x="66" y="8"/>
                  </a:lnTo>
                  <a:lnTo>
                    <a:pt x="66" y="6"/>
                  </a:lnTo>
                  <a:lnTo>
                    <a:pt x="64" y="4"/>
                  </a:lnTo>
                  <a:lnTo>
                    <a:pt x="64" y="4"/>
                  </a:lnTo>
                  <a:lnTo>
                    <a:pt x="62" y="2"/>
                  </a:lnTo>
                  <a:lnTo>
                    <a:pt x="62" y="0"/>
                  </a:lnTo>
                  <a:lnTo>
                    <a:pt x="60" y="0"/>
                  </a:lnTo>
                  <a:lnTo>
                    <a:pt x="58" y="0"/>
                  </a:lnTo>
                  <a:lnTo>
                    <a:pt x="54" y="0"/>
                  </a:lnTo>
                  <a:lnTo>
                    <a:pt x="52" y="2"/>
                  </a:lnTo>
                  <a:lnTo>
                    <a:pt x="49" y="4"/>
                  </a:lnTo>
                  <a:lnTo>
                    <a:pt x="49" y="4"/>
                  </a:lnTo>
                  <a:lnTo>
                    <a:pt x="41" y="27"/>
                  </a:lnTo>
                  <a:lnTo>
                    <a:pt x="33" y="45"/>
                  </a:lnTo>
                  <a:lnTo>
                    <a:pt x="27" y="62"/>
                  </a:lnTo>
                  <a:lnTo>
                    <a:pt x="21" y="76"/>
                  </a:lnTo>
                  <a:lnTo>
                    <a:pt x="17" y="88"/>
                  </a:lnTo>
                  <a:lnTo>
                    <a:pt x="13" y="98"/>
                  </a:lnTo>
                  <a:lnTo>
                    <a:pt x="9" y="107"/>
                  </a:lnTo>
                  <a:lnTo>
                    <a:pt x="7" y="111"/>
                  </a:lnTo>
                  <a:lnTo>
                    <a:pt x="4" y="117"/>
                  </a:lnTo>
                  <a:lnTo>
                    <a:pt x="2" y="121"/>
                  </a:lnTo>
                  <a:lnTo>
                    <a:pt x="0" y="123"/>
                  </a:lnTo>
                  <a:lnTo>
                    <a:pt x="0" y="125"/>
                  </a:lnTo>
                  <a:lnTo>
                    <a:pt x="0" y="127"/>
                  </a:lnTo>
                  <a:lnTo>
                    <a:pt x="0" y="127"/>
                  </a:lnTo>
                  <a:lnTo>
                    <a:pt x="4" y="129"/>
                  </a:lnTo>
                  <a:lnTo>
                    <a:pt x="9" y="129"/>
                  </a:lnTo>
                  <a:lnTo>
                    <a:pt x="11" y="131"/>
                  </a:lnTo>
                  <a:lnTo>
                    <a:pt x="13" y="131"/>
                  </a:lnTo>
                  <a:lnTo>
                    <a:pt x="15" y="131"/>
                  </a:lnTo>
                  <a:lnTo>
                    <a:pt x="15" y="131"/>
                  </a:lnTo>
                  <a:lnTo>
                    <a:pt x="58" y="27"/>
                  </a:lnTo>
                  <a:lnTo>
                    <a:pt x="58" y="27"/>
                  </a:lnTo>
                  <a:lnTo>
                    <a:pt x="58" y="2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dirty="0">
                <a:solidFill>
                  <a:srgbClr val="444444"/>
                </a:solidFill>
              </a:endParaRPr>
            </a:p>
          </p:txBody>
        </p:sp>
        <p:sp>
          <p:nvSpPr>
            <p:cNvPr id="27" name="Freeform 10">
              <a:extLst>
                <a:ext uri="{FF2B5EF4-FFF2-40B4-BE49-F238E27FC236}">
                  <a16:creationId xmlns="" xmlns:a16="http://schemas.microsoft.com/office/drawing/2014/main" id="{D5A964D6-1B34-414A-92B5-11BCE88ABE2F}"/>
                </a:ext>
              </a:extLst>
            </p:cNvPr>
            <p:cNvSpPr>
              <a:spLocks/>
            </p:cNvSpPr>
            <p:nvPr/>
          </p:nvSpPr>
          <p:spPr bwMode="auto">
            <a:xfrm>
              <a:off x="7480300" y="1576388"/>
              <a:ext cx="184150" cy="207963"/>
            </a:xfrm>
            <a:custGeom>
              <a:avLst/>
              <a:gdLst>
                <a:gd name="T0" fmla="*/ 40 w 116"/>
                <a:gd name="T1" fmla="*/ 27 h 131"/>
                <a:gd name="T2" fmla="*/ 26 w 116"/>
                <a:gd name="T3" fmla="*/ 62 h 131"/>
                <a:gd name="T4" fmla="*/ 16 w 116"/>
                <a:gd name="T5" fmla="*/ 88 h 131"/>
                <a:gd name="T6" fmla="*/ 8 w 116"/>
                <a:gd name="T7" fmla="*/ 107 h 131"/>
                <a:gd name="T8" fmla="*/ 4 w 116"/>
                <a:gd name="T9" fmla="*/ 117 h 131"/>
                <a:gd name="T10" fmla="*/ 0 w 116"/>
                <a:gd name="T11" fmla="*/ 123 h 131"/>
                <a:gd name="T12" fmla="*/ 0 w 116"/>
                <a:gd name="T13" fmla="*/ 127 h 131"/>
                <a:gd name="T14" fmla="*/ 4 w 116"/>
                <a:gd name="T15" fmla="*/ 129 h 131"/>
                <a:gd name="T16" fmla="*/ 10 w 116"/>
                <a:gd name="T17" fmla="*/ 131 h 131"/>
                <a:gd name="T18" fmla="*/ 14 w 116"/>
                <a:gd name="T19" fmla="*/ 131 h 131"/>
                <a:gd name="T20" fmla="*/ 22 w 116"/>
                <a:gd name="T21" fmla="*/ 113 h 131"/>
                <a:gd name="T22" fmla="*/ 32 w 116"/>
                <a:gd name="T23" fmla="*/ 82 h 131"/>
                <a:gd name="T24" fmla="*/ 43 w 116"/>
                <a:gd name="T25" fmla="*/ 59 h 131"/>
                <a:gd name="T26" fmla="*/ 49 w 116"/>
                <a:gd name="T27" fmla="*/ 45 h 131"/>
                <a:gd name="T28" fmla="*/ 53 w 116"/>
                <a:gd name="T29" fmla="*/ 35 h 131"/>
                <a:gd name="T30" fmla="*/ 57 w 116"/>
                <a:gd name="T31" fmla="*/ 29 h 131"/>
                <a:gd name="T32" fmla="*/ 57 w 116"/>
                <a:gd name="T33" fmla="*/ 27 h 131"/>
                <a:gd name="T34" fmla="*/ 73 w 116"/>
                <a:gd name="T35" fmla="*/ 62 h 131"/>
                <a:gd name="T36" fmla="*/ 81 w 116"/>
                <a:gd name="T37" fmla="*/ 86 h 131"/>
                <a:gd name="T38" fmla="*/ 90 w 116"/>
                <a:gd name="T39" fmla="*/ 107 h 131"/>
                <a:gd name="T40" fmla="*/ 96 w 116"/>
                <a:gd name="T41" fmla="*/ 117 h 131"/>
                <a:gd name="T42" fmla="*/ 100 w 116"/>
                <a:gd name="T43" fmla="*/ 125 h 131"/>
                <a:gd name="T44" fmla="*/ 102 w 116"/>
                <a:gd name="T45" fmla="*/ 131 h 131"/>
                <a:gd name="T46" fmla="*/ 106 w 116"/>
                <a:gd name="T47" fmla="*/ 129 h 131"/>
                <a:gd name="T48" fmla="*/ 112 w 116"/>
                <a:gd name="T49" fmla="*/ 125 h 131"/>
                <a:gd name="T50" fmla="*/ 114 w 116"/>
                <a:gd name="T51" fmla="*/ 123 h 131"/>
                <a:gd name="T52" fmla="*/ 108 w 116"/>
                <a:gd name="T53" fmla="*/ 102 h 131"/>
                <a:gd name="T54" fmla="*/ 92 w 116"/>
                <a:gd name="T55" fmla="*/ 70 h 131"/>
                <a:gd name="T56" fmla="*/ 81 w 116"/>
                <a:gd name="T57" fmla="*/ 43 h 131"/>
                <a:gd name="T58" fmla="*/ 73 w 116"/>
                <a:gd name="T59" fmla="*/ 27 h 131"/>
                <a:gd name="T60" fmla="*/ 69 w 116"/>
                <a:gd name="T61" fmla="*/ 14 h 131"/>
                <a:gd name="T62" fmla="*/ 67 w 116"/>
                <a:gd name="T63" fmla="*/ 8 h 131"/>
                <a:gd name="T64" fmla="*/ 65 w 116"/>
                <a:gd name="T65" fmla="*/ 4 h 131"/>
                <a:gd name="T66" fmla="*/ 63 w 116"/>
                <a:gd name="T67" fmla="*/ 2 h 131"/>
                <a:gd name="T68" fmla="*/ 59 w 116"/>
                <a:gd name="T69" fmla="*/ 0 h 131"/>
                <a:gd name="T70" fmla="*/ 55 w 116"/>
                <a:gd name="T71" fmla="*/ 0 h 131"/>
                <a:gd name="T72" fmla="*/ 51 w 116"/>
                <a:gd name="T73" fmla="*/ 4 h 131"/>
                <a:gd name="T74" fmla="*/ 51 w 116"/>
                <a:gd name="T75" fmla="*/ 4 h 1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16" h="131">
                  <a:moveTo>
                    <a:pt x="51" y="4"/>
                  </a:moveTo>
                  <a:lnTo>
                    <a:pt x="40" y="27"/>
                  </a:lnTo>
                  <a:lnTo>
                    <a:pt x="32" y="45"/>
                  </a:lnTo>
                  <a:lnTo>
                    <a:pt x="26" y="62"/>
                  </a:lnTo>
                  <a:lnTo>
                    <a:pt x="20" y="76"/>
                  </a:lnTo>
                  <a:lnTo>
                    <a:pt x="16" y="88"/>
                  </a:lnTo>
                  <a:lnTo>
                    <a:pt x="12" y="98"/>
                  </a:lnTo>
                  <a:lnTo>
                    <a:pt x="8" y="107"/>
                  </a:lnTo>
                  <a:lnTo>
                    <a:pt x="6" y="111"/>
                  </a:lnTo>
                  <a:lnTo>
                    <a:pt x="4" y="117"/>
                  </a:lnTo>
                  <a:lnTo>
                    <a:pt x="2" y="121"/>
                  </a:lnTo>
                  <a:lnTo>
                    <a:pt x="0" y="123"/>
                  </a:lnTo>
                  <a:lnTo>
                    <a:pt x="0" y="125"/>
                  </a:lnTo>
                  <a:lnTo>
                    <a:pt x="0" y="127"/>
                  </a:lnTo>
                  <a:lnTo>
                    <a:pt x="0" y="127"/>
                  </a:lnTo>
                  <a:lnTo>
                    <a:pt x="4" y="129"/>
                  </a:lnTo>
                  <a:lnTo>
                    <a:pt x="8" y="129"/>
                  </a:lnTo>
                  <a:lnTo>
                    <a:pt x="10" y="131"/>
                  </a:lnTo>
                  <a:lnTo>
                    <a:pt x="12" y="131"/>
                  </a:lnTo>
                  <a:lnTo>
                    <a:pt x="14" y="131"/>
                  </a:lnTo>
                  <a:lnTo>
                    <a:pt x="14" y="131"/>
                  </a:lnTo>
                  <a:lnTo>
                    <a:pt x="22" y="113"/>
                  </a:lnTo>
                  <a:lnTo>
                    <a:pt x="28" y="96"/>
                  </a:lnTo>
                  <a:lnTo>
                    <a:pt x="32" y="82"/>
                  </a:lnTo>
                  <a:lnTo>
                    <a:pt x="38" y="72"/>
                  </a:lnTo>
                  <a:lnTo>
                    <a:pt x="43" y="59"/>
                  </a:lnTo>
                  <a:lnTo>
                    <a:pt x="47" y="51"/>
                  </a:lnTo>
                  <a:lnTo>
                    <a:pt x="49" y="45"/>
                  </a:lnTo>
                  <a:lnTo>
                    <a:pt x="53" y="39"/>
                  </a:lnTo>
                  <a:lnTo>
                    <a:pt x="53" y="35"/>
                  </a:lnTo>
                  <a:lnTo>
                    <a:pt x="55" y="33"/>
                  </a:lnTo>
                  <a:lnTo>
                    <a:pt x="57" y="29"/>
                  </a:lnTo>
                  <a:lnTo>
                    <a:pt x="57" y="27"/>
                  </a:lnTo>
                  <a:lnTo>
                    <a:pt x="57" y="27"/>
                  </a:lnTo>
                  <a:lnTo>
                    <a:pt x="65" y="45"/>
                  </a:lnTo>
                  <a:lnTo>
                    <a:pt x="73" y="62"/>
                  </a:lnTo>
                  <a:lnTo>
                    <a:pt x="77" y="74"/>
                  </a:lnTo>
                  <a:lnTo>
                    <a:pt x="81" y="86"/>
                  </a:lnTo>
                  <a:lnTo>
                    <a:pt x="88" y="96"/>
                  </a:lnTo>
                  <a:lnTo>
                    <a:pt x="90" y="107"/>
                  </a:lnTo>
                  <a:lnTo>
                    <a:pt x="94" y="113"/>
                  </a:lnTo>
                  <a:lnTo>
                    <a:pt x="96" y="117"/>
                  </a:lnTo>
                  <a:lnTo>
                    <a:pt x="98" y="123"/>
                  </a:lnTo>
                  <a:lnTo>
                    <a:pt x="100" y="125"/>
                  </a:lnTo>
                  <a:lnTo>
                    <a:pt x="100" y="129"/>
                  </a:lnTo>
                  <a:lnTo>
                    <a:pt x="102" y="131"/>
                  </a:lnTo>
                  <a:lnTo>
                    <a:pt x="102" y="131"/>
                  </a:lnTo>
                  <a:lnTo>
                    <a:pt x="106" y="129"/>
                  </a:lnTo>
                  <a:lnTo>
                    <a:pt x="110" y="127"/>
                  </a:lnTo>
                  <a:lnTo>
                    <a:pt x="112" y="125"/>
                  </a:lnTo>
                  <a:lnTo>
                    <a:pt x="114" y="125"/>
                  </a:lnTo>
                  <a:lnTo>
                    <a:pt x="114" y="123"/>
                  </a:lnTo>
                  <a:lnTo>
                    <a:pt x="116" y="123"/>
                  </a:lnTo>
                  <a:lnTo>
                    <a:pt x="108" y="102"/>
                  </a:lnTo>
                  <a:lnTo>
                    <a:pt x="100" y="84"/>
                  </a:lnTo>
                  <a:lnTo>
                    <a:pt x="92" y="70"/>
                  </a:lnTo>
                  <a:lnTo>
                    <a:pt x="85" y="55"/>
                  </a:lnTo>
                  <a:lnTo>
                    <a:pt x="81" y="43"/>
                  </a:lnTo>
                  <a:lnTo>
                    <a:pt x="77" y="33"/>
                  </a:lnTo>
                  <a:lnTo>
                    <a:pt x="73" y="27"/>
                  </a:lnTo>
                  <a:lnTo>
                    <a:pt x="71" y="19"/>
                  </a:lnTo>
                  <a:lnTo>
                    <a:pt x="69" y="14"/>
                  </a:lnTo>
                  <a:lnTo>
                    <a:pt x="67" y="10"/>
                  </a:lnTo>
                  <a:lnTo>
                    <a:pt x="67" y="8"/>
                  </a:lnTo>
                  <a:lnTo>
                    <a:pt x="65" y="6"/>
                  </a:lnTo>
                  <a:lnTo>
                    <a:pt x="65" y="4"/>
                  </a:lnTo>
                  <a:lnTo>
                    <a:pt x="65" y="4"/>
                  </a:lnTo>
                  <a:lnTo>
                    <a:pt x="63" y="2"/>
                  </a:lnTo>
                  <a:lnTo>
                    <a:pt x="61" y="0"/>
                  </a:lnTo>
                  <a:lnTo>
                    <a:pt x="59" y="0"/>
                  </a:lnTo>
                  <a:lnTo>
                    <a:pt x="57" y="0"/>
                  </a:lnTo>
                  <a:lnTo>
                    <a:pt x="55" y="0"/>
                  </a:lnTo>
                  <a:lnTo>
                    <a:pt x="53" y="2"/>
                  </a:lnTo>
                  <a:lnTo>
                    <a:pt x="51" y="4"/>
                  </a:lnTo>
                  <a:lnTo>
                    <a:pt x="51" y="4"/>
                  </a:lnTo>
                  <a:lnTo>
                    <a:pt x="51" y="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dirty="0">
                <a:solidFill>
                  <a:srgbClr val="444444"/>
                </a:solidFill>
              </a:endParaRPr>
            </a:p>
          </p:txBody>
        </p:sp>
      </p:grpSp>
      <p:sp>
        <p:nvSpPr>
          <p:cNvPr id="30" name="Заголовок 2">
            <a:extLst>
              <a:ext uri="{FF2B5EF4-FFF2-40B4-BE49-F238E27FC236}">
                <a16:creationId xmlns:a16="http://schemas.microsoft.com/office/drawing/2014/main" xmlns="" id="{15770BC3-63B4-4EBC-BE6A-D6977273F9C1}"/>
              </a:ext>
            </a:extLst>
          </p:cNvPr>
          <p:cNvSpPr>
            <a:spLocks noGrp="1"/>
          </p:cNvSpPr>
          <p:nvPr>
            <p:ph type="title"/>
          </p:nvPr>
        </p:nvSpPr>
        <p:spPr>
          <a:xfrm>
            <a:off x="1797979" y="0"/>
            <a:ext cx="8270696" cy="694951"/>
          </a:xfrm>
        </p:spPr>
        <p:txBody>
          <a:bodyPr/>
          <a:lstStyle/>
          <a:p>
            <a:r>
              <a:rPr lang="ru-RU" sz="1800" dirty="0" smtClean="0"/>
              <a:t>СОГЛАСОВАНИЕ И ОПЛАТА ЗАКАЗЧИКОМ ДОПОЛНИТЕЛЬНЫХ РАБОТ В РАМКАХ КОНТРАКТА. ПОЛОЖИТЕЛЬНАЯ СУДЕБНАЯ ПРАКТИКА.</a:t>
            </a:r>
            <a:endParaRPr lang="ru-RU" sz="1800" cap="none" dirty="0">
              <a:latin typeface="Segoe UI Semibold" panose="020B0702040204020203" pitchFamily="34" charset="0"/>
              <a:cs typeface="Segoe UI Semibold" panose="020B0702040204020203" pitchFamily="34" charset="0"/>
            </a:endParaRPr>
          </a:p>
        </p:txBody>
      </p:sp>
    </p:spTree>
    <p:extLst>
      <p:ext uri="{BB962C8B-B14F-4D97-AF65-F5344CB8AC3E}">
        <p14:creationId xmlns:p14="http://schemas.microsoft.com/office/powerpoint/2010/main" val="362914368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8" name="Прямая соединительная линия 27">
            <a:extLst>
              <a:ext uri="{FF2B5EF4-FFF2-40B4-BE49-F238E27FC236}">
                <a16:creationId xmlns="" xmlns:a16="http://schemas.microsoft.com/office/drawing/2014/main" id="{2DF8A51C-4A70-45C5-B4ED-B17789969F70}"/>
              </a:ext>
            </a:extLst>
          </p:cNvPr>
          <p:cNvCxnSpPr>
            <a:cxnSpLocks/>
          </p:cNvCxnSpPr>
          <p:nvPr/>
        </p:nvCxnSpPr>
        <p:spPr>
          <a:xfrm>
            <a:off x="458693" y="1010642"/>
            <a:ext cx="11464536" cy="0"/>
          </a:xfrm>
          <a:prstGeom prst="line">
            <a:avLst/>
          </a:prstGeom>
          <a:ln w="28575">
            <a:solidFill>
              <a:srgbClr val="FFC000"/>
            </a:solidFill>
          </a:ln>
        </p:spPr>
        <p:style>
          <a:lnRef idx="1">
            <a:schemeClr val="accent1"/>
          </a:lnRef>
          <a:fillRef idx="0">
            <a:schemeClr val="accent1"/>
          </a:fillRef>
          <a:effectRef idx="0">
            <a:schemeClr val="accent1"/>
          </a:effectRef>
          <a:fontRef idx="minor">
            <a:schemeClr val="tx1"/>
          </a:fontRef>
        </p:style>
      </p:cxnSp>
      <p:grpSp>
        <p:nvGrpSpPr>
          <p:cNvPr id="29" name="Группа 28">
            <a:extLst>
              <a:ext uri="{FF2B5EF4-FFF2-40B4-BE49-F238E27FC236}">
                <a16:creationId xmlns="" xmlns:a16="http://schemas.microsoft.com/office/drawing/2014/main" id="{0444FF46-B0FA-41C3-AECC-3CE689681411}"/>
              </a:ext>
            </a:extLst>
          </p:cNvPr>
          <p:cNvGrpSpPr/>
          <p:nvPr/>
        </p:nvGrpSpPr>
        <p:grpSpPr>
          <a:xfrm>
            <a:off x="5710687" y="712511"/>
            <a:ext cx="797384" cy="768225"/>
            <a:chOff x="5852718" y="1438851"/>
            <a:chExt cx="424338" cy="408821"/>
          </a:xfrm>
        </p:grpSpPr>
        <p:sp>
          <p:nvSpPr>
            <p:cNvPr id="37" name="Прямоугольник: скругленные углы 26">
              <a:extLst>
                <a:ext uri="{FF2B5EF4-FFF2-40B4-BE49-F238E27FC236}">
                  <a16:creationId xmlns="" xmlns:a16="http://schemas.microsoft.com/office/drawing/2014/main" id="{FA663CCB-12B7-4824-86E5-3379B021B6B6}"/>
                </a:ext>
              </a:extLst>
            </p:cNvPr>
            <p:cNvSpPr/>
            <p:nvPr/>
          </p:nvSpPr>
          <p:spPr>
            <a:xfrm>
              <a:off x="5871147" y="1438851"/>
              <a:ext cx="405909" cy="399570"/>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600" dirty="0">
                <a:solidFill>
                  <a:prstClr val="white"/>
                </a:solidFill>
                <a:latin typeface="Segoe UI" panose="020B0502040204020203" pitchFamily="34" charset="0"/>
                <a:cs typeface="Segoe UI" panose="020B0502040204020203" pitchFamily="34" charset="0"/>
              </a:endParaRPr>
            </a:p>
          </p:txBody>
        </p:sp>
        <p:sp>
          <p:nvSpPr>
            <p:cNvPr id="38" name="Правая круглая скобка 37">
              <a:extLst>
                <a:ext uri="{FF2B5EF4-FFF2-40B4-BE49-F238E27FC236}">
                  <a16:creationId xmlns="" xmlns:a16="http://schemas.microsoft.com/office/drawing/2014/main" id="{D29B132F-6B97-4859-96D9-67946B5F537A}"/>
                </a:ext>
              </a:extLst>
            </p:cNvPr>
            <p:cNvSpPr/>
            <p:nvPr/>
          </p:nvSpPr>
          <p:spPr>
            <a:xfrm rot="10800000">
              <a:off x="5852718" y="1440569"/>
              <a:ext cx="66675" cy="407103"/>
            </a:xfrm>
            <a:prstGeom prst="rightBracket">
              <a:avLst>
                <a:gd name="adj" fmla="val 100190"/>
              </a:avLst>
            </a:prstGeom>
            <a:ln w="12700">
              <a:solidFill>
                <a:srgbClr val="FFC000"/>
              </a:solidFill>
            </a:ln>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sz="1600" dirty="0">
                <a:solidFill>
                  <a:srgbClr val="444444"/>
                </a:solidFill>
                <a:latin typeface="Segoe UI" panose="020B0502040204020203" pitchFamily="34" charset="0"/>
                <a:cs typeface="Segoe UI" panose="020B0502040204020203" pitchFamily="34" charset="0"/>
              </a:endParaRPr>
            </a:p>
          </p:txBody>
        </p:sp>
        <p:sp>
          <p:nvSpPr>
            <p:cNvPr id="39" name="Правая круглая скобка 38">
              <a:extLst>
                <a:ext uri="{FF2B5EF4-FFF2-40B4-BE49-F238E27FC236}">
                  <a16:creationId xmlns="" xmlns:a16="http://schemas.microsoft.com/office/drawing/2014/main" id="{5989E683-6A41-4F63-9FBD-898148D72CBF}"/>
                </a:ext>
              </a:extLst>
            </p:cNvPr>
            <p:cNvSpPr/>
            <p:nvPr/>
          </p:nvSpPr>
          <p:spPr>
            <a:xfrm>
              <a:off x="6191952" y="1440569"/>
              <a:ext cx="66675" cy="407103"/>
            </a:xfrm>
            <a:prstGeom prst="rightBracket">
              <a:avLst>
                <a:gd name="adj" fmla="val 100190"/>
              </a:avLst>
            </a:prstGeom>
            <a:ln w="12700">
              <a:solidFill>
                <a:srgbClr val="FFC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sz="1600" dirty="0">
                <a:solidFill>
                  <a:srgbClr val="444444"/>
                </a:solidFill>
                <a:latin typeface="Segoe UI" panose="020B0502040204020203" pitchFamily="34" charset="0"/>
                <a:cs typeface="Segoe UI" panose="020B0502040204020203" pitchFamily="34" charset="0"/>
              </a:endParaRPr>
            </a:p>
          </p:txBody>
        </p:sp>
      </p:grpSp>
      <p:sp>
        <p:nvSpPr>
          <p:cNvPr id="42" name="Freeform 17"/>
          <p:cNvSpPr>
            <a:spLocks noEditPoints="1"/>
          </p:cNvSpPr>
          <p:nvPr/>
        </p:nvSpPr>
        <p:spPr bwMode="auto">
          <a:xfrm>
            <a:off x="5556251" y="1916832"/>
            <a:ext cx="1140883" cy="1174750"/>
          </a:xfrm>
          <a:custGeom>
            <a:avLst/>
            <a:gdLst>
              <a:gd name="T0" fmla="*/ 11557 w 11858"/>
              <a:gd name="T1" fmla="*/ 91 h 16280"/>
              <a:gd name="T2" fmla="*/ 11809 w 11858"/>
              <a:gd name="T3" fmla="*/ 381 h 16280"/>
              <a:gd name="T4" fmla="*/ 11846 w 11858"/>
              <a:gd name="T5" fmla="*/ 15782 h 16280"/>
              <a:gd name="T6" fmla="*/ 11653 w 11858"/>
              <a:gd name="T7" fmla="*/ 16118 h 16280"/>
              <a:gd name="T8" fmla="*/ 11298 w 11858"/>
              <a:gd name="T9" fmla="*/ 16277 h 16280"/>
              <a:gd name="T10" fmla="*/ 327 w 11858"/>
              <a:gd name="T11" fmla="*/ 16205 h 16280"/>
              <a:gd name="T12" fmla="*/ 61 w 11858"/>
              <a:gd name="T13" fmla="*/ 15927 h 16280"/>
              <a:gd name="T14" fmla="*/ 7 w 11858"/>
              <a:gd name="T15" fmla="*/ 528 h 16280"/>
              <a:gd name="T16" fmla="*/ 182 w 11858"/>
              <a:gd name="T17" fmla="*/ 182 h 16280"/>
              <a:gd name="T18" fmla="*/ 529 w 11858"/>
              <a:gd name="T19" fmla="*/ 7 h 16280"/>
              <a:gd name="T20" fmla="*/ 6272 w 11858"/>
              <a:gd name="T21" fmla="*/ 12062 h 16280"/>
              <a:gd name="T22" fmla="*/ 6229 w 11858"/>
              <a:gd name="T23" fmla="*/ 11836 h 16280"/>
              <a:gd name="T24" fmla="*/ 6328 w 11858"/>
              <a:gd name="T25" fmla="*/ 11625 h 16280"/>
              <a:gd name="T26" fmla="*/ 6538 w 11858"/>
              <a:gd name="T27" fmla="*/ 11514 h 16280"/>
              <a:gd name="T28" fmla="*/ 6766 w 11858"/>
              <a:gd name="T29" fmla="*/ 11549 h 16280"/>
              <a:gd name="T30" fmla="*/ 9247 w 11858"/>
              <a:gd name="T31" fmla="*/ 10235 h 16280"/>
              <a:gd name="T32" fmla="*/ 9464 w 11858"/>
              <a:gd name="T33" fmla="*/ 10153 h 16280"/>
              <a:gd name="T34" fmla="*/ 9687 w 11858"/>
              <a:gd name="T35" fmla="*/ 10213 h 16280"/>
              <a:gd name="T36" fmla="*/ 9834 w 11858"/>
              <a:gd name="T37" fmla="*/ 10400 h 16280"/>
              <a:gd name="T38" fmla="*/ 9840 w 11858"/>
              <a:gd name="T39" fmla="*/ 10630 h 16280"/>
              <a:gd name="T40" fmla="*/ 7656 w 11858"/>
              <a:gd name="T41" fmla="*/ 13093 h 16280"/>
              <a:gd name="T42" fmla="*/ 7443 w 11858"/>
              <a:gd name="T43" fmla="*/ 13192 h 16280"/>
              <a:gd name="T44" fmla="*/ 7217 w 11858"/>
              <a:gd name="T45" fmla="*/ 13147 h 16280"/>
              <a:gd name="T46" fmla="*/ 7553 w 11858"/>
              <a:gd name="T47" fmla="*/ 10191 h 16280"/>
              <a:gd name="T48" fmla="*/ 8100 w 11858"/>
              <a:gd name="T49" fmla="*/ 10313 h 16280"/>
              <a:gd name="T50" fmla="*/ 8581 w 11858"/>
              <a:gd name="T51" fmla="*/ 10568 h 16280"/>
              <a:gd name="T52" fmla="*/ 7978 w 11858"/>
              <a:gd name="T53" fmla="*/ 10937 h 16280"/>
              <a:gd name="T54" fmla="*/ 7633 w 11858"/>
              <a:gd name="T55" fmla="*/ 10830 h 16280"/>
              <a:gd name="T56" fmla="*/ 7225 w 11858"/>
              <a:gd name="T57" fmla="*/ 10815 h 16280"/>
              <a:gd name="T58" fmla="*/ 6774 w 11858"/>
              <a:gd name="T59" fmla="*/ 10936 h 16280"/>
              <a:gd name="T60" fmla="*/ 6393 w 11858"/>
              <a:gd name="T61" fmla="*/ 11186 h 16280"/>
              <a:gd name="T62" fmla="*/ 6108 w 11858"/>
              <a:gd name="T63" fmla="*/ 11539 h 16280"/>
              <a:gd name="T64" fmla="*/ 5944 w 11858"/>
              <a:gd name="T65" fmla="*/ 11972 h 16280"/>
              <a:gd name="T66" fmla="*/ 5926 w 11858"/>
              <a:gd name="T67" fmla="*/ 12451 h 16280"/>
              <a:gd name="T68" fmla="*/ 6058 w 11858"/>
              <a:gd name="T69" fmla="*/ 12898 h 16280"/>
              <a:gd name="T70" fmla="*/ 6318 w 11858"/>
              <a:gd name="T71" fmla="*/ 13271 h 16280"/>
              <a:gd name="T72" fmla="*/ 6679 w 11858"/>
              <a:gd name="T73" fmla="*/ 13547 h 16280"/>
              <a:gd name="T74" fmla="*/ 7116 w 11858"/>
              <a:gd name="T75" fmla="*/ 13701 h 16280"/>
              <a:gd name="T76" fmla="*/ 7597 w 11858"/>
              <a:gd name="T77" fmla="*/ 13707 h 16280"/>
              <a:gd name="T78" fmla="*/ 8040 w 11858"/>
              <a:gd name="T79" fmla="*/ 13564 h 16280"/>
              <a:gd name="T80" fmla="*/ 8407 w 11858"/>
              <a:gd name="T81" fmla="*/ 13297 h 16280"/>
              <a:gd name="T82" fmla="*/ 8675 w 11858"/>
              <a:gd name="T83" fmla="*/ 12929 h 16280"/>
              <a:gd name="T84" fmla="*/ 8819 w 11858"/>
              <a:gd name="T85" fmla="*/ 12488 h 16280"/>
              <a:gd name="T86" fmla="*/ 9381 w 11858"/>
              <a:gd name="T87" fmla="*/ 11696 h 16280"/>
              <a:gd name="T88" fmla="*/ 9459 w 11858"/>
              <a:gd name="T89" fmla="*/ 12223 h 16280"/>
              <a:gd name="T90" fmla="*/ 9365 w 11858"/>
              <a:gd name="T91" fmla="*/ 12884 h 16280"/>
              <a:gd name="T92" fmla="*/ 9075 w 11858"/>
              <a:gd name="T93" fmla="*/ 13470 h 16280"/>
              <a:gd name="T94" fmla="*/ 8622 w 11858"/>
              <a:gd name="T95" fmla="*/ 13933 h 16280"/>
              <a:gd name="T96" fmla="*/ 8044 w 11858"/>
              <a:gd name="T97" fmla="*/ 14237 h 16280"/>
              <a:gd name="T98" fmla="*/ 7375 w 11858"/>
              <a:gd name="T99" fmla="*/ 14347 h 16280"/>
              <a:gd name="T100" fmla="*/ 6707 w 11858"/>
              <a:gd name="T101" fmla="*/ 14237 h 16280"/>
              <a:gd name="T102" fmla="*/ 6128 w 11858"/>
              <a:gd name="T103" fmla="*/ 13933 h 16280"/>
              <a:gd name="T104" fmla="*/ 5675 w 11858"/>
              <a:gd name="T105" fmla="*/ 13470 h 16280"/>
              <a:gd name="T106" fmla="*/ 5385 w 11858"/>
              <a:gd name="T107" fmla="*/ 12884 h 16280"/>
              <a:gd name="T108" fmla="*/ 5291 w 11858"/>
              <a:gd name="T109" fmla="*/ 12212 h 16280"/>
              <a:gd name="T110" fmla="*/ 5417 w 11858"/>
              <a:gd name="T111" fmla="*/ 11550 h 16280"/>
              <a:gd name="T112" fmla="*/ 5735 w 11858"/>
              <a:gd name="T113" fmla="*/ 10981 h 16280"/>
              <a:gd name="T114" fmla="*/ 6209 w 11858"/>
              <a:gd name="T115" fmla="*/ 10539 h 16280"/>
              <a:gd name="T116" fmla="*/ 6804 w 11858"/>
              <a:gd name="T117" fmla="*/ 10264 h 16280"/>
              <a:gd name="T118" fmla="*/ 5892 w 11858"/>
              <a:gd name="T119" fmla="*/ 8673 h 16280"/>
              <a:gd name="T120" fmla="*/ 2683 w 11858"/>
              <a:gd name="T121" fmla="*/ 4500 h 162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1858" h="16280">
                <a:moveTo>
                  <a:pt x="624" y="0"/>
                </a:moveTo>
                <a:lnTo>
                  <a:pt x="11234" y="0"/>
                </a:lnTo>
                <a:lnTo>
                  <a:pt x="11266" y="1"/>
                </a:lnTo>
                <a:lnTo>
                  <a:pt x="11298" y="3"/>
                </a:lnTo>
                <a:lnTo>
                  <a:pt x="11329" y="7"/>
                </a:lnTo>
                <a:lnTo>
                  <a:pt x="11360" y="12"/>
                </a:lnTo>
                <a:lnTo>
                  <a:pt x="11390" y="19"/>
                </a:lnTo>
                <a:lnTo>
                  <a:pt x="11420" y="28"/>
                </a:lnTo>
                <a:lnTo>
                  <a:pt x="11448" y="38"/>
                </a:lnTo>
                <a:lnTo>
                  <a:pt x="11477" y="49"/>
                </a:lnTo>
                <a:lnTo>
                  <a:pt x="11504" y="61"/>
                </a:lnTo>
                <a:lnTo>
                  <a:pt x="11531" y="75"/>
                </a:lnTo>
                <a:lnTo>
                  <a:pt x="11557" y="91"/>
                </a:lnTo>
                <a:lnTo>
                  <a:pt x="11583" y="107"/>
                </a:lnTo>
                <a:lnTo>
                  <a:pt x="11607" y="124"/>
                </a:lnTo>
                <a:lnTo>
                  <a:pt x="11631" y="142"/>
                </a:lnTo>
                <a:lnTo>
                  <a:pt x="11653" y="162"/>
                </a:lnTo>
                <a:lnTo>
                  <a:pt x="11676" y="182"/>
                </a:lnTo>
                <a:lnTo>
                  <a:pt x="11696" y="205"/>
                </a:lnTo>
                <a:lnTo>
                  <a:pt x="11715" y="227"/>
                </a:lnTo>
                <a:lnTo>
                  <a:pt x="11734" y="250"/>
                </a:lnTo>
                <a:lnTo>
                  <a:pt x="11751" y="275"/>
                </a:lnTo>
                <a:lnTo>
                  <a:pt x="11767" y="300"/>
                </a:lnTo>
                <a:lnTo>
                  <a:pt x="11783" y="326"/>
                </a:lnTo>
                <a:lnTo>
                  <a:pt x="11797" y="353"/>
                </a:lnTo>
                <a:lnTo>
                  <a:pt x="11809" y="381"/>
                </a:lnTo>
                <a:lnTo>
                  <a:pt x="11820" y="409"/>
                </a:lnTo>
                <a:lnTo>
                  <a:pt x="11829" y="438"/>
                </a:lnTo>
                <a:lnTo>
                  <a:pt x="11839" y="467"/>
                </a:lnTo>
                <a:lnTo>
                  <a:pt x="11846" y="498"/>
                </a:lnTo>
                <a:lnTo>
                  <a:pt x="11851" y="528"/>
                </a:lnTo>
                <a:lnTo>
                  <a:pt x="11855" y="560"/>
                </a:lnTo>
                <a:lnTo>
                  <a:pt x="11857" y="591"/>
                </a:lnTo>
                <a:lnTo>
                  <a:pt x="11858" y="623"/>
                </a:lnTo>
                <a:lnTo>
                  <a:pt x="11858" y="15657"/>
                </a:lnTo>
                <a:lnTo>
                  <a:pt x="11857" y="15689"/>
                </a:lnTo>
                <a:lnTo>
                  <a:pt x="11855" y="15720"/>
                </a:lnTo>
                <a:lnTo>
                  <a:pt x="11851" y="15752"/>
                </a:lnTo>
                <a:lnTo>
                  <a:pt x="11846" y="15782"/>
                </a:lnTo>
                <a:lnTo>
                  <a:pt x="11839" y="15813"/>
                </a:lnTo>
                <a:lnTo>
                  <a:pt x="11829" y="15842"/>
                </a:lnTo>
                <a:lnTo>
                  <a:pt x="11820" y="15871"/>
                </a:lnTo>
                <a:lnTo>
                  <a:pt x="11809" y="15899"/>
                </a:lnTo>
                <a:lnTo>
                  <a:pt x="11797" y="15927"/>
                </a:lnTo>
                <a:lnTo>
                  <a:pt x="11783" y="15954"/>
                </a:lnTo>
                <a:lnTo>
                  <a:pt x="11767" y="15980"/>
                </a:lnTo>
                <a:lnTo>
                  <a:pt x="11751" y="16005"/>
                </a:lnTo>
                <a:lnTo>
                  <a:pt x="11734" y="16030"/>
                </a:lnTo>
                <a:lnTo>
                  <a:pt x="11715" y="16053"/>
                </a:lnTo>
                <a:lnTo>
                  <a:pt x="11696" y="16075"/>
                </a:lnTo>
                <a:lnTo>
                  <a:pt x="11676" y="16098"/>
                </a:lnTo>
                <a:lnTo>
                  <a:pt x="11653" y="16118"/>
                </a:lnTo>
                <a:lnTo>
                  <a:pt x="11631" y="16138"/>
                </a:lnTo>
                <a:lnTo>
                  <a:pt x="11607" y="16156"/>
                </a:lnTo>
                <a:lnTo>
                  <a:pt x="11583" y="16173"/>
                </a:lnTo>
                <a:lnTo>
                  <a:pt x="11557" y="16189"/>
                </a:lnTo>
                <a:lnTo>
                  <a:pt x="11531" y="16205"/>
                </a:lnTo>
                <a:lnTo>
                  <a:pt x="11504" y="16219"/>
                </a:lnTo>
                <a:lnTo>
                  <a:pt x="11477" y="16231"/>
                </a:lnTo>
                <a:lnTo>
                  <a:pt x="11448" y="16242"/>
                </a:lnTo>
                <a:lnTo>
                  <a:pt x="11420" y="16252"/>
                </a:lnTo>
                <a:lnTo>
                  <a:pt x="11390" y="16261"/>
                </a:lnTo>
                <a:lnTo>
                  <a:pt x="11360" y="16268"/>
                </a:lnTo>
                <a:lnTo>
                  <a:pt x="11329" y="16273"/>
                </a:lnTo>
                <a:lnTo>
                  <a:pt x="11298" y="16277"/>
                </a:lnTo>
                <a:lnTo>
                  <a:pt x="11266" y="16279"/>
                </a:lnTo>
                <a:lnTo>
                  <a:pt x="11234" y="16280"/>
                </a:lnTo>
                <a:lnTo>
                  <a:pt x="624" y="16280"/>
                </a:lnTo>
                <a:lnTo>
                  <a:pt x="592" y="16279"/>
                </a:lnTo>
                <a:lnTo>
                  <a:pt x="560" y="16277"/>
                </a:lnTo>
                <a:lnTo>
                  <a:pt x="529" y="16273"/>
                </a:lnTo>
                <a:lnTo>
                  <a:pt x="498" y="16268"/>
                </a:lnTo>
                <a:lnTo>
                  <a:pt x="468" y="16261"/>
                </a:lnTo>
                <a:lnTo>
                  <a:pt x="438" y="16252"/>
                </a:lnTo>
                <a:lnTo>
                  <a:pt x="410" y="16242"/>
                </a:lnTo>
                <a:lnTo>
                  <a:pt x="381" y="16231"/>
                </a:lnTo>
                <a:lnTo>
                  <a:pt x="354" y="16219"/>
                </a:lnTo>
                <a:lnTo>
                  <a:pt x="327" y="16205"/>
                </a:lnTo>
                <a:lnTo>
                  <a:pt x="301" y="16189"/>
                </a:lnTo>
                <a:lnTo>
                  <a:pt x="275" y="16173"/>
                </a:lnTo>
                <a:lnTo>
                  <a:pt x="251" y="16156"/>
                </a:lnTo>
                <a:lnTo>
                  <a:pt x="227" y="16138"/>
                </a:lnTo>
                <a:lnTo>
                  <a:pt x="205" y="16118"/>
                </a:lnTo>
                <a:lnTo>
                  <a:pt x="182" y="16098"/>
                </a:lnTo>
                <a:lnTo>
                  <a:pt x="162" y="16075"/>
                </a:lnTo>
                <a:lnTo>
                  <a:pt x="143" y="16053"/>
                </a:lnTo>
                <a:lnTo>
                  <a:pt x="124" y="16030"/>
                </a:lnTo>
                <a:lnTo>
                  <a:pt x="107" y="16005"/>
                </a:lnTo>
                <a:lnTo>
                  <a:pt x="91" y="15980"/>
                </a:lnTo>
                <a:lnTo>
                  <a:pt x="75" y="15954"/>
                </a:lnTo>
                <a:lnTo>
                  <a:pt x="61" y="15927"/>
                </a:lnTo>
                <a:lnTo>
                  <a:pt x="49" y="15899"/>
                </a:lnTo>
                <a:lnTo>
                  <a:pt x="38" y="15871"/>
                </a:lnTo>
                <a:lnTo>
                  <a:pt x="29" y="15842"/>
                </a:lnTo>
                <a:lnTo>
                  <a:pt x="19" y="15813"/>
                </a:lnTo>
                <a:lnTo>
                  <a:pt x="12" y="15782"/>
                </a:lnTo>
                <a:lnTo>
                  <a:pt x="7" y="15752"/>
                </a:lnTo>
                <a:lnTo>
                  <a:pt x="3" y="15720"/>
                </a:lnTo>
                <a:lnTo>
                  <a:pt x="1" y="15689"/>
                </a:lnTo>
                <a:lnTo>
                  <a:pt x="0" y="15657"/>
                </a:lnTo>
                <a:lnTo>
                  <a:pt x="0" y="623"/>
                </a:lnTo>
                <a:lnTo>
                  <a:pt x="1" y="591"/>
                </a:lnTo>
                <a:lnTo>
                  <a:pt x="3" y="560"/>
                </a:lnTo>
                <a:lnTo>
                  <a:pt x="7" y="528"/>
                </a:lnTo>
                <a:lnTo>
                  <a:pt x="12" y="498"/>
                </a:lnTo>
                <a:lnTo>
                  <a:pt x="19" y="467"/>
                </a:lnTo>
                <a:lnTo>
                  <a:pt x="29" y="438"/>
                </a:lnTo>
                <a:lnTo>
                  <a:pt x="38" y="409"/>
                </a:lnTo>
                <a:lnTo>
                  <a:pt x="49" y="381"/>
                </a:lnTo>
                <a:lnTo>
                  <a:pt x="61" y="353"/>
                </a:lnTo>
                <a:lnTo>
                  <a:pt x="75" y="326"/>
                </a:lnTo>
                <a:lnTo>
                  <a:pt x="91" y="300"/>
                </a:lnTo>
                <a:lnTo>
                  <a:pt x="107" y="275"/>
                </a:lnTo>
                <a:lnTo>
                  <a:pt x="124" y="250"/>
                </a:lnTo>
                <a:lnTo>
                  <a:pt x="143" y="227"/>
                </a:lnTo>
                <a:lnTo>
                  <a:pt x="162" y="205"/>
                </a:lnTo>
                <a:lnTo>
                  <a:pt x="182" y="182"/>
                </a:lnTo>
                <a:lnTo>
                  <a:pt x="205" y="162"/>
                </a:lnTo>
                <a:lnTo>
                  <a:pt x="227" y="142"/>
                </a:lnTo>
                <a:lnTo>
                  <a:pt x="251" y="124"/>
                </a:lnTo>
                <a:lnTo>
                  <a:pt x="275" y="107"/>
                </a:lnTo>
                <a:lnTo>
                  <a:pt x="301" y="91"/>
                </a:lnTo>
                <a:lnTo>
                  <a:pt x="327" y="75"/>
                </a:lnTo>
                <a:lnTo>
                  <a:pt x="354" y="61"/>
                </a:lnTo>
                <a:lnTo>
                  <a:pt x="381" y="49"/>
                </a:lnTo>
                <a:lnTo>
                  <a:pt x="410" y="38"/>
                </a:lnTo>
                <a:lnTo>
                  <a:pt x="438" y="28"/>
                </a:lnTo>
                <a:lnTo>
                  <a:pt x="468" y="19"/>
                </a:lnTo>
                <a:lnTo>
                  <a:pt x="498" y="12"/>
                </a:lnTo>
                <a:lnTo>
                  <a:pt x="529" y="7"/>
                </a:lnTo>
                <a:lnTo>
                  <a:pt x="560" y="3"/>
                </a:lnTo>
                <a:lnTo>
                  <a:pt x="592" y="1"/>
                </a:lnTo>
                <a:lnTo>
                  <a:pt x="624" y="0"/>
                </a:lnTo>
                <a:close/>
                <a:moveTo>
                  <a:pt x="10610" y="1246"/>
                </a:moveTo>
                <a:lnTo>
                  <a:pt x="1248" y="1246"/>
                </a:lnTo>
                <a:lnTo>
                  <a:pt x="1248" y="15034"/>
                </a:lnTo>
                <a:lnTo>
                  <a:pt x="10610" y="15034"/>
                </a:lnTo>
                <a:lnTo>
                  <a:pt x="10610" y="1246"/>
                </a:lnTo>
                <a:close/>
                <a:moveTo>
                  <a:pt x="6315" y="12125"/>
                </a:moveTo>
                <a:lnTo>
                  <a:pt x="6303" y="12110"/>
                </a:lnTo>
                <a:lnTo>
                  <a:pt x="6292" y="12095"/>
                </a:lnTo>
                <a:lnTo>
                  <a:pt x="6282" y="12079"/>
                </a:lnTo>
                <a:lnTo>
                  <a:pt x="6272" y="12062"/>
                </a:lnTo>
                <a:lnTo>
                  <a:pt x="6263" y="12046"/>
                </a:lnTo>
                <a:lnTo>
                  <a:pt x="6256" y="12030"/>
                </a:lnTo>
                <a:lnTo>
                  <a:pt x="6249" y="12013"/>
                </a:lnTo>
                <a:lnTo>
                  <a:pt x="6243" y="11995"/>
                </a:lnTo>
                <a:lnTo>
                  <a:pt x="6238" y="11978"/>
                </a:lnTo>
                <a:lnTo>
                  <a:pt x="6234" y="11961"/>
                </a:lnTo>
                <a:lnTo>
                  <a:pt x="6231" y="11943"/>
                </a:lnTo>
                <a:lnTo>
                  <a:pt x="6228" y="11925"/>
                </a:lnTo>
                <a:lnTo>
                  <a:pt x="6227" y="11907"/>
                </a:lnTo>
                <a:lnTo>
                  <a:pt x="6226" y="11889"/>
                </a:lnTo>
                <a:lnTo>
                  <a:pt x="6226" y="11871"/>
                </a:lnTo>
                <a:lnTo>
                  <a:pt x="6227" y="11854"/>
                </a:lnTo>
                <a:lnTo>
                  <a:pt x="6229" y="11836"/>
                </a:lnTo>
                <a:lnTo>
                  <a:pt x="6232" y="11818"/>
                </a:lnTo>
                <a:lnTo>
                  <a:pt x="6235" y="11801"/>
                </a:lnTo>
                <a:lnTo>
                  <a:pt x="6239" y="11783"/>
                </a:lnTo>
                <a:lnTo>
                  <a:pt x="6244" y="11766"/>
                </a:lnTo>
                <a:lnTo>
                  <a:pt x="6250" y="11749"/>
                </a:lnTo>
                <a:lnTo>
                  <a:pt x="6257" y="11732"/>
                </a:lnTo>
                <a:lnTo>
                  <a:pt x="6265" y="11715"/>
                </a:lnTo>
                <a:lnTo>
                  <a:pt x="6273" y="11699"/>
                </a:lnTo>
                <a:lnTo>
                  <a:pt x="6283" y="11684"/>
                </a:lnTo>
                <a:lnTo>
                  <a:pt x="6293" y="11669"/>
                </a:lnTo>
                <a:lnTo>
                  <a:pt x="6304" y="11653"/>
                </a:lnTo>
                <a:lnTo>
                  <a:pt x="6316" y="11639"/>
                </a:lnTo>
                <a:lnTo>
                  <a:pt x="6328" y="11625"/>
                </a:lnTo>
                <a:lnTo>
                  <a:pt x="6342" y="11612"/>
                </a:lnTo>
                <a:lnTo>
                  <a:pt x="6356" y="11600"/>
                </a:lnTo>
                <a:lnTo>
                  <a:pt x="6371" y="11587"/>
                </a:lnTo>
                <a:lnTo>
                  <a:pt x="6387" y="11576"/>
                </a:lnTo>
                <a:lnTo>
                  <a:pt x="6402" y="11566"/>
                </a:lnTo>
                <a:lnTo>
                  <a:pt x="6418" y="11556"/>
                </a:lnTo>
                <a:lnTo>
                  <a:pt x="6434" y="11548"/>
                </a:lnTo>
                <a:lnTo>
                  <a:pt x="6452" y="11539"/>
                </a:lnTo>
                <a:lnTo>
                  <a:pt x="6468" y="11533"/>
                </a:lnTo>
                <a:lnTo>
                  <a:pt x="6485" y="11527"/>
                </a:lnTo>
                <a:lnTo>
                  <a:pt x="6503" y="11522"/>
                </a:lnTo>
                <a:lnTo>
                  <a:pt x="6521" y="11518"/>
                </a:lnTo>
                <a:lnTo>
                  <a:pt x="6538" y="11514"/>
                </a:lnTo>
                <a:lnTo>
                  <a:pt x="6557" y="11512"/>
                </a:lnTo>
                <a:lnTo>
                  <a:pt x="6574" y="11510"/>
                </a:lnTo>
                <a:lnTo>
                  <a:pt x="6592" y="11510"/>
                </a:lnTo>
                <a:lnTo>
                  <a:pt x="6610" y="11510"/>
                </a:lnTo>
                <a:lnTo>
                  <a:pt x="6628" y="11511"/>
                </a:lnTo>
                <a:lnTo>
                  <a:pt x="6645" y="11513"/>
                </a:lnTo>
                <a:lnTo>
                  <a:pt x="6664" y="11515"/>
                </a:lnTo>
                <a:lnTo>
                  <a:pt x="6681" y="11519"/>
                </a:lnTo>
                <a:lnTo>
                  <a:pt x="6698" y="11523"/>
                </a:lnTo>
                <a:lnTo>
                  <a:pt x="6716" y="11528"/>
                </a:lnTo>
                <a:lnTo>
                  <a:pt x="6733" y="11534"/>
                </a:lnTo>
                <a:lnTo>
                  <a:pt x="6749" y="11542"/>
                </a:lnTo>
                <a:lnTo>
                  <a:pt x="6766" y="11549"/>
                </a:lnTo>
                <a:lnTo>
                  <a:pt x="6782" y="11558"/>
                </a:lnTo>
                <a:lnTo>
                  <a:pt x="6798" y="11567"/>
                </a:lnTo>
                <a:lnTo>
                  <a:pt x="6814" y="11577"/>
                </a:lnTo>
                <a:lnTo>
                  <a:pt x="6828" y="11588"/>
                </a:lnTo>
                <a:lnTo>
                  <a:pt x="6842" y="11600"/>
                </a:lnTo>
                <a:lnTo>
                  <a:pt x="6856" y="11613"/>
                </a:lnTo>
                <a:lnTo>
                  <a:pt x="6870" y="11626"/>
                </a:lnTo>
                <a:lnTo>
                  <a:pt x="6883" y="11640"/>
                </a:lnTo>
                <a:lnTo>
                  <a:pt x="7410" y="12257"/>
                </a:lnTo>
                <a:lnTo>
                  <a:pt x="9206" y="10274"/>
                </a:lnTo>
                <a:lnTo>
                  <a:pt x="9220" y="10260"/>
                </a:lnTo>
                <a:lnTo>
                  <a:pt x="9233" y="10247"/>
                </a:lnTo>
                <a:lnTo>
                  <a:pt x="9247" y="10235"/>
                </a:lnTo>
                <a:lnTo>
                  <a:pt x="9262" y="10224"/>
                </a:lnTo>
                <a:lnTo>
                  <a:pt x="9278" y="10213"/>
                </a:lnTo>
                <a:lnTo>
                  <a:pt x="9293" y="10203"/>
                </a:lnTo>
                <a:lnTo>
                  <a:pt x="9309" y="10194"/>
                </a:lnTo>
                <a:lnTo>
                  <a:pt x="9326" y="10186"/>
                </a:lnTo>
                <a:lnTo>
                  <a:pt x="9342" y="10179"/>
                </a:lnTo>
                <a:lnTo>
                  <a:pt x="9359" y="10173"/>
                </a:lnTo>
                <a:lnTo>
                  <a:pt x="9376" y="10167"/>
                </a:lnTo>
                <a:lnTo>
                  <a:pt x="9393" y="10163"/>
                </a:lnTo>
                <a:lnTo>
                  <a:pt x="9411" y="10159"/>
                </a:lnTo>
                <a:lnTo>
                  <a:pt x="9429" y="10156"/>
                </a:lnTo>
                <a:lnTo>
                  <a:pt x="9446" y="10154"/>
                </a:lnTo>
                <a:lnTo>
                  <a:pt x="9464" y="10153"/>
                </a:lnTo>
                <a:lnTo>
                  <a:pt x="9482" y="10152"/>
                </a:lnTo>
                <a:lnTo>
                  <a:pt x="9500" y="10153"/>
                </a:lnTo>
                <a:lnTo>
                  <a:pt x="9517" y="10154"/>
                </a:lnTo>
                <a:lnTo>
                  <a:pt x="9536" y="10156"/>
                </a:lnTo>
                <a:lnTo>
                  <a:pt x="9553" y="10159"/>
                </a:lnTo>
                <a:lnTo>
                  <a:pt x="9571" y="10162"/>
                </a:lnTo>
                <a:lnTo>
                  <a:pt x="9589" y="10167"/>
                </a:lnTo>
                <a:lnTo>
                  <a:pt x="9606" y="10172"/>
                </a:lnTo>
                <a:lnTo>
                  <a:pt x="9622" y="10179"/>
                </a:lnTo>
                <a:lnTo>
                  <a:pt x="9639" y="10186"/>
                </a:lnTo>
                <a:lnTo>
                  <a:pt x="9656" y="10194"/>
                </a:lnTo>
                <a:lnTo>
                  <a:pt x="9672" y="10203"/>
                </a:lnTo>
                <a:lnTo>
                  <a:pt x="9687" y="10213"/>
                </a:lnTo>
                <a:lnTo>
                  <a:pt x="9704" y="10224"/>
                </a:lnTo>
                <a:lnTo>
                  <a:pt x="9718" y="10235"/>
                </a:lnTo>
                <a:lnTo>
                  <a:pt x="9733" y="10248"/>
                </a:lnTo>
                <a:lnTo>
                  <a:pt x="9746" y="10261"/>
                </a:lnTo>
                <a:lnTo>
                  <a:pt x="9760" y="10275"/>
                </a:lnTo>
                <a:lnTo>
                  <a:pt x="9772" y="10289"/>
                </a:lnTo>
                <a:lnTo>
                  <a:pt x="9783" y="10304"/>
                </a:lnTo>
                <a:lnTo>
                  <a:pt x="9794" y="10319"/>
                </a:lnTo>
                <a:lnTo>
                  <a:pt x="9804" y="10335"/>
                </a:lnTo>
                <a:lnTo>
                  <a:pt x="9813" y="10350"/>
                </a:lnTo>
                <a:lnTo>
                  <a:pt x="9821" y="10367"/>
                </a:lnTo>
                <a:lnTo>
                  <a:pt x="9828" y="10384"/>
                </a:lnTo>
                <a:lnTo>
                  <a:pt x="9834" y="10400"/>
                </a:lnTo>
                <a:lnTo>
                  <a:pt x="9840" y="10417"/>
                </a:lnTo>
                <a:lnTo>
                  <a:pt x="9844" y="10434"/>
                </a:lnTo>
                <a:lnTo>
                  <a:pt x="9848" y="10452"/>
                </a:lnTo>
                <a:lnTo>
                  <a:pt x="9851" y="10470"/>
                </a:lnTo>
                <a:lnTo>
                  <a:pt x="9853" y="10487"/>
                </a:lnTo>
                <a:lnTo>
                  <a:pt x="9854" y="10506"/>
                </a:lnTo>
                <a:lnTo>
                  <a:pt x="9856" y="10523"/>
                </a:lnTo>
                <a:lnTo>
                  <a:pt x="9856" y="10541"/>
                </a:lnTo>
                <a:lnTo>
                  <a:pt x="9853" y="10559"/>
                </a:lnTo>
                <a:lnTo>
                  <a:pt x="9851" y="10577"/>
                </a:lnTo>
                <a:lnTo>
                  <a:pt x="9848" y="10594"/>
                </a:lnTo>
                <a:lnTo>
                  <a:pt x="9845" y="10612"/>
                </a:lnTo>
                <a:lnTo>
                  <a:pt x="9840" y="10630"/>
                </a:lnTo>
                <a:lnTo>
                  <a:pt x="9835" y="10646"/>
                </a:lnTo>
                <a:lnTo>
                  <a:pt x="9828" y="10663"/>
                </a:lnTo>
                <a:lnTo>
                  <a:pt x="9821" y="10681"/>
                </a:lnTo>
                <a:lnTo>
                  <a:pt x="9813" y="10697"/>
                </a:lnTo>
                <a:lnTo>
                  <a:pt x="9804" y="10713"/>
                </a:lnTo>
                <a:lnTo>
                  <a:pt x="9794" y="10729"/>
                </a:lnTo>
                <a:lnTo>
                  <a:pt x="9783" y="10744"/>
                </a:lnTo>
                <a:lnTo>
                  <a:pt x="9772" y="10759"/>
                </a:lnTo>
                <a:lnTo>
                  <a:pt x="9759" y="10773"/>
                </a:lnTo>
                <a:lnTo>
                  <a:pt x="7693" y="13055"/>
                </a:lnTo>
                <a:lnTo>
                  <a:pt x="7682" y="13068"/>
                </a:lnTo>
                <a:lnTo>
                  <a:pt x="7670" y="13081"/>
                </a:lnTo>
                <a:lnTo>
                  <a:pt x="7656" y="13093"/>
                </a:lnTo>
                <a:lnTo>
                  <a:pt x="7643" y="13105"/>
                </a:lnTo>
                <a:lnTo>
                  <a:pt x="7629" y="13118"/>
                </a:lnTo>
                <a:lnTo>
                  <a:pt x="7614" y="13129"/>
                </a:lnTo>
                <a:lnTo>
                  <a:pt x="7597" y="13139"/>
                </a:lnTo>
                <a:lnTo>
                  <a:pt x="7581" y="13148"/>
                </a:lnTo>
                <a:lnTo>
                  <a:pt x="7565" y="13157"/>
                </a:lnTo>
                <a:lnTo>
                  <a:pt x="7548" y="13164"/>
                </a:lnTo>
                <a:lnTo>
                  <a:pt x="7531" y="13172"/>
                </a:lnTo>
                <a:lnTo>
                  <a:pt x="7514" y="13178"/>
                </a:lnTo>
                <a:lnTo>
                  <a:pt x="7496" y="13183"/>
                </a:lnTo>
                <a:lnTo>
                  <a:pt x="7479" y="13187"/>
                </a:lnTo>
                <a:lnTo>
                  <a:pt x="7461" y="13190"/>
                </a:lnTo>
                <a:lnTo>
                  <a:pt x="7443" y="13192"/>
                </a:lnTo>
                <a:lnTo>
                  <a:pt x="7425" y="13194"/>
                </a:lnTo>
                <a:lnTo>
                  <a:pt x="7408" y="13195"/>
                </a:lnTo>
                <a:lnTo>
                  <a:pt x="7389" y="13195"/>
                </a:lnTo>
                <a:lnTo>
                  <a:pt x="7372" y="13194"/>
                </a:lnTo>
                <a:lnTo>
                  <a:pt x="7354" y="13192"/>
                </a:lnTo>
                <a:lnTo>
                  <a:pt x="7336" y="13189"/>
                </a:lnTo>
                <a:lnTo>
                  <a:pt x="7318" y="13186"/>
                </a:lnTo>
                <a:lnTo>
                  <a:pt x="7301" y="13182"/>
                </a:lnTo>
                <a:lnTo>
                  <a:pt x="7283" y="13176"/>
                </a:lnTo>
                <a:lnTo>
                  <a:pt x="7267" y="13171"/>
                </a:lnTo>
                <a:lnTo>
                  <a:pt x="7250" y="13163"/>
                </a:lnTo>
                <a:lnTo>
                  <a:pt x="7233" y="13155"/>
                </a:lnTo>
                <a:lnTo>
                  <a:pt x="7217" y="13147"/>
                </a:lnTo>
                <a:lnTo>
                  <a:pt x="7202" y="13138"/>
                </a:lnTo>
                <a:lnTo>
                  <a:pt x="7187" y="13128"/>
                </a:lnTo>
                <a:lnTo>
                  <a:pt x="7171" y="13117"/>
                </a:lnTo>
                <a:lnTo>
                  <a:pt x="7157" y="13104"/>
                </a:lnTo>
                <a:lnTo>
                  <a:pt x="7143" y="13092"/>
                </a:lnTo>
                <a:lnTo>
                  <a:pt x="7129" y="13079"/>
                </a:lnTo>
                <a:lnTo>
                  <a:pt x="7117" y="13065"/>
                </a:lnTo>
                <a:lnTo>
                  <a:pt x="6315" y="12125"/>
                </a:lnTo>
                <a:close/>
                <a:moveTo>
                  <a:pt x="7375" y="10184"/>
                </a:moveTo>
                <a:lnTo>
                  <a:pt x="7420" y="10184"/>
                </a:lnTo>
                <a:lnTo>
                  <a:pt x="7465" y="10186"/>
                </a:lnTo>
                <a:lnTo>
                  <a:pt x="7509" y="10188"/>
                </a:lnTo>
                <a:lnTo>
                  <a:pt x="7553" y="10191"/>
                </a:lnTo>
                <a:lnTo>
                  <a:pt x="7597" y="10195"/>
                </a:lnTo>
                <a:lnTo>
                  <a:pt x="7640" y="10200"/>
                </a:lnTo>
                <a:lnTo>
                  <a:pt x="7684" y="10207"/>
                </a:lnTo>
                <a:lnTo>
                  <a:pt x="7727" y="10214"/>
                </a:lnTo>
                <a:lnTo>
                  <a:pt x="7769" y="10222"/>
                </a:lnTo>
                <a:lnTo>
                  <a:pt x="7812" y="10230"/>
                </a:lnTo>
                <a:lnTo>
                  <a:pt x="7854" y="10239"/>
                </a:lnTo>
                <a:lnTo>
                  <a:pt x="7896" y="10249"/>
                </a:lnTo>
                <a:lnTo>
                  <a:pt x="7937" y="10260"/>
                </a:lnTo>
                <a:lnTo>
                  <a:pt x="7978" y="10273"/>
                </a:lnTo>
                <a:lnTo>
                  <a:pt x="8019" y="10285"/>
                </a:lnTo>
                <a:lnTo>
                  <a:pt x="8059" y="10299"/>
                </a:lnTo>
                <a:lnTo>
                  <a:pt x="8100" y="10313"/>
                </a:lnTo>
                <a:lnTo>
                  <a:pt x="8138" y="10329"/>
                </a:lnTo>
                <a:lnTo>
                  <a:pt x="8178" y="10344"/>
                </a:lnTo>
                <a:lnTo>
                  <a:pt x="8217" y="10361"/>
                </a:lnTo>
                <a:lnTo>
                  <a:pt x="8256" y="10379"/>
                </a:lnTo>
                <a:lnTo>
                  <a:pt x="8293" y="10397"/>
                </a:lnTo>
                <a:lnTo>
                  <a:pt x="8331" y="10415"/>
                </a:lnTo>
                <a:lnTo>
                  <a:pt x="8368" y="10435"/>
                </a:lnTo>
                <a:lnTo>
                  <a:pt x="8404" y="10456"/>
                </a:lnTo>
                <a:lnTo>
                  <a:pt x="8441" y="10476"/>
                </a:lnTo>
                <a:lnTo>
                  <a:pt x="8477" y="10499"/>
                </a:lnTo>
                <a:lnTo>
                  <a:pt x="8512" y="10521"/>
                </a:lnTo>
                <a:lnTo>
                  <a:pt x="8547" y="10544"/>
                </a:lnTo>
                <a:lnTo>
                  <a:pt x="8581" y="10568"/>
                </a:lnTo>
                <a:lnTo>
                  <a:pt x="8615" y="10592"/>
                </a:lnTo>
                <a:lnTo>
                  <a:pt x="8648" y="10618"/>
                </a:lnTo>
                <a:lnTo>
                  <a:pt x="8216" y="11072"/>
                </a:lnTo>
                <a:lnTo>
                  <a:pt x="8193" y="11057"/>
                </a:lnTo>
                <a:lnTo>
                  <a:pt x="8171" y="11042"/>
                </a:lnTo>
                <a:lnTo>
                  <a:pt x="8148" y="11028"/>
                </a:lnTo>
                <a:lnTo>
                  <a:pt x="8124" y="11013"/>
                </a:lnTo>
                <a:lnTo>
                  <a:pt x="8101" y="10999"/>
                </a:lnTo>
                <a:lnTo>
                  <a:pt x="8076" y="10986"/>
                </a:lnTo>
                <a:lnTo>
                  <a:pt x="8053" y="10974"/>
                </a:lnTo>
                <a:lnTo>
                  <a:pt x="8028" y="10961"/>
                </a:lnTo>
                <a:lnTo>
                  <a:pt x="8003" y="10948"/>
                </a:lnTo>
                <a:lnTo>
                  <a:pt x="7978" y="10937"/>
                </a:lnTo>
                <a:lnTo>
                  <a:pt x="7953" y="10926"/>
                </a:lnTo>
                <a:lnTo>
                  <a:pt x="7927" y="10916"/>
                </a:lnTo>
                <a:lnTo>
                  <a:pt x="7902" y="10906"/>
                </a:lnTo>
                <a:lnTo>
                  <a:pt x="7876" y="10895"/>
                </a:lnTo>
                <a:lnTo>
                  <a:pt x="7850" y="10886"/>
                </a:lnTo>
                <a:lnTo>
                  <a:pt x="7823" y="10877"/>
                </a:lnTo>
                <a:lnTo>
                  <a:pt x="7797" y="10869"/>
                </a:lnTo>
                <a:lnTo>
                  <a:pt x="7770" y="10861"/>
                </a:lnTo>
                <a:lnTo>
                  <a:pt x="7743" y="10854"/>
                </a:lnTo>
                <a:lnTo>
                  <a:pt x="7715" y="10848"/>
                </a:lnTo>
                <a:lnTo>
                  <a:pt x="7688" y="10840"/>
                </a:lnTo>
                <a:lnTo>
                  <a:pt x="7660" y="10835"/>
                </a:lnTo>
                <a:lnTo>
                  <a:pt x="7633" y="10830"/>
                </a:lnTo>
                <a:lnTo>
                  <a:pt x="7605" y="10825"/>
                </a:lnTo>
                <a:lnTo>
                  <a:pt x="7577" y="10821"/>
                </a:lnTo>
                <a:lnTo>
                  <a:pt x="7548" y="10817"/>
                </a:lnTo>
                <a:lnTo>
                  <a:pt x="7520" y="10814"/>
                </a:lnTo>
                <a:lnTo>
                  <a:pt x="7491" y="10812"/>
                </a:lnTo>
                <a:lnTo>
                  <a:pt x="7463" y="10810"/>
                </a:lnTo>
                <a:lnTo>
                  <a:pt x="7433" y="10808"/>
                </a:lnTo>
                <a:lnTo>
                  <a:pt x="7405" y="10808"/>
                </a:lnTo>
                <a:lnTo>
                  <a:pt x="7375" y="10807"/>
                </a:lnTo>
                <a:lnTo>
                  <a:pt x="7337" y="10808"/>
                </a:lnTo>
                <a:lnTo>
                  <a:pt x="7300" y="10809"/>
                </a:lnTo>
                <a:lnTo>
                  <a:pt x="7263" y="10811"/>
                </a:lnTo>
                <a:lnTo>
                  <a:pt x="7225" y="10815"/>
                </a:lnTo>
                <a:lnTo>
                  <a:pt x="7189" y="10819"/>
                </a:lnTo>
                <a:lnTo>
                  <a:pt x="7153" y="10824"/>
                </a:lnTo>
                <a:lnTo>
                  <a:pt x="7116" y="10830"/>
                </a:lnTo>
                <a:lnTo>
                  <a:pt x="7081" y="10836"/>
                </a:lnTo>
                <a:lnTo>
                  <a:pt x="7045" y="10845"/>
                </a:lnTo>
                <a:lnTo>
                  <a:pt x="7010" y="10853"/>
                </a:lnTo>
                <a:lnTo>
                  <a:pt x="6976" y="10863"/>
                </a:lnTo>
                <a:lnTo>
                  <a:pt x="6941" y="10873"/>
                </a:lnTo>
                <a:lnTo>
                  <a:pt x="6906" y="10884"/>
                </a:lnTo>
                <a:lnTo>
                  <a:pt x="6873" y="10895"/>
                </a:lnTo>
                <a:lnTo>
                  <a:pt x="6840" y="10909"/>
                </a:lnTo>
                <a:lnTo>
                  <a:pt x="6806" y="10922"/>
                </a:lnTo>
                <a:lnTo>
                  <a:pt x="6774" y="10936"/>
                </a:lnTo>
                <a:lnTo>
                  <a:pt x="6742" y="10951"/>
                </a:lnTo>
                <a:lnTo>
                  <a:pt x="6711" y="10967"/>
                </a:lnTo>
                <a:lnTo>
                  <a:pt x="6679" y="10983"/>
                </a:lnTo>
                <a:lnTo>
                  <a:pt x="6648" y="11000"/>
                </a:lnTo>
                <a:lnTo>
                  <a:pt x="6618" y="11019"/>
                </a:lnTo>
                <a:lnTo>
                  <a:pt x="6588" y="11037"/>
                </a:lnTo>
                <a:lnTo>
                  <a:pt x="6559" y="11056"/>
                </a:lnTo>
                <a:lnTo>
                  <a:pt x="6529" y="11077"/>
                </a:lnTo>
                <a:lnTo>
                  <a:pt x="6502" y="11097"/>
                </a:lnTo>
                <a:lnTo>
                  <a:pt x="6473" y="11118"/>
                </a:lnTo>
                <a:lnTo>
                  <a:pt x="6446" y="11141"/>
                </a:lnTo>
                <a:lnTo>
                  <a:pt x="6419" y="11163"/>
                </a:lnTo>
                <a:lnTo>
                  <a:pt x="6393" y="11186"/>
                </a:lnTo>
                <a:lnTo>
                  <a:pt x="6367" y="11210"/>
                </a:lnTo>
                <a:lnTo>
                  <a:pt x="6343" y="11234"/>
                </a:lnTo>
                <a:lnTo>
                  <a:pt x="6318" y="11260"/>
                </a:lnTo>
                <a:lnTo>
                  <a:pt x="6294" y="11285"/>
                </a:lnTo>
                <a:lnTo>
                  <a:pt x="6270" y="11312"/>
                </a:lnTo>
                <a:lnTo>
                  <a:pt x="6248" y="11338"/>
                </a:lnTo>
                <a:lnTo>
                  <a:pt x="6227" y="11365"/>
                </a:lnTo>
                <a:lnTo>
                  <a:pt x="6205" y="11393"/>
                </a:lnTo>
                <a:lnTo>
                  <a:pt x="6184" y="11421"/>
                </a:lnTo>
                <a:lnTo>
                  <a:pt x="6164" y="11450"/>
                </a:lnTo>
                <a:lnTo>
                  <a:pt x="6145" y="11479"/>
                </a:lnTo>
                <a:lnTo>
                  <a:pt x="6126" y="11509"/>
                </a:lnTo>
                <a:lnTo>
                  <a:pt x="6108" y="11539"/>
                </a:lnTo>
                <a:lnTo>
                  <a:pt x="6091" y="11570"/>
                </a:lnTo>
                <a:lnTo>
                  <a:pt x="6075" y="11602"/>
                </a:lnTo>
                <a:lnTo>
                  <a:pt x="6058" y="11633"/>
                </a:lnTo>
                <a:lnTo>
                  <a:pt x="6044" y="11666"/>
                </a:lnTo>
                <a:lnTo>
                  <a:pt x="6030" y="11698"/>
                </a:lnTo>
                <a:lnTo>
                  <a:pt x="6016" y="11731"/>
                </a:lnTo>
                <a:lnTo>
                  <a:pt x="6003" y="11764"/>
                </a:lnTo>
                <a:lnTo>
                  <a:pt x="5991" y="11798"/>
                </a:lnTo>
                <a:lnTo>
                  <a:pt x="5980" y="11831"/>
                </a:lnTo>
                <a:lnTo>
                  <a:pt x="5970" y="11866"/>
                </a:lnTo>
                <a:lnTo>
                  <a:pt x="5961" y="11901"/>
                </a:lnTo>
                <a:lnTo>
                  <a:pt x="5952" y="11936"/>
                </a:lnTo>
                <a:lnTo>
                  <a:pt x="5944" y="11972"/>
                </a:lnTo>
                <a:lnTo>
                  <a:pt x="5937" y="12008"/>
                </a:lnTo>
                <a:lnTo>
                  <a:pt x="5931" y="12043"/>
                </a:lnTo>
                <a:lnTo>
                  <a:pt x="5926" y="12080"/>
                </a:lnTo>
                <a:lnTo>
                  <a:pt x="5922" y="12116"/>
                </a:lnTo>
                <a:lnTo>
                  <a:pt x="5919" y="12153"/>
                </a:lnTo>
                <a:lnTo>
                  <a:pt x="5917" y="12191"/>
                </a:lnTo>
                <a:lnTo>
                  <a:pt x="5915" y="12227"/>
                </a:lnTo>
                <a:lnTo>
                  <a:pt x="5915" y="12265"/>
                </a:lnTo>
                <a:lnTo>
                  <a:pt x="5915" y="12303"/>
                </a:lnTo>
                <a:lnTo>
                  <a:pt x="5917" y="12340"/>
                </a:lnTo>
                <a:lnTo>
                  <a:pt x="5919" y="12378"/>
                </a:lnTo>
                <a:lnTo>
                  <a:pt x="5922" y="12415"/>
                </a:lnTo>
                <a:lnTo>
                  <a:pt x="5926" y="12451"/>
                </a:lnTo>
                <a:lnTo>
                  <a:pt x="5931" y="12488"/>
                </a:lnTo>
                <a:lnTo>
                  <a:pt x="5937" y="12523"/>
                </a:lnTo>
                <a:lnTo>
                  <a:pt x="5944" y="12559"/>
                </a:lnTo>
                <a:lnTo>
                  <a:pt x="5952" y="12595"/>
                </a:lnTo>
                <a:lnTo>
                  <a:pt x="5961" y="12629"/>
                </a:lnTo>
                <a:lnTo>
                  <a:pt x="5970" y="12665"/>
                </a:lnTo>
                <a:lnTo>
                  <a:pt x="5980" y="12698"/>
                </a:lnTo>
                <a:lnTo>
                  <a:pt x="5991" y="12733"/>
                </a:lnTo>
                <a:lnTo>
                  <a:pt x="6003" y="12767"/>
                </a:lnTo>
                <a:lnTo>
                  <a:pt x="6016" y="12800"/>
                </a:lnTo>
                <a:lnTo>
                  <a:pt x="6030" y="12833"/>
                </a:lnTo>
                <a:lnTo>
                  <a:pt x="6044" y="12865"/>
                </a:lnTo>
                <a:lnTo>
                  <a:pt x="6058" y="12898"/>
                </a:lnTo>
                <a:lnTo>
                  <a:pt x="6075" y="12929"/>
                </a:lnTo>
                <a:lnTo>
                  <a:pt x="6091" y="12960"/>
                </a:lnTo>
                <a:lnTo>
                  <a:pt x="6108" y="12991"/>
                </a:lnTo>
                <a:lnTo>
                  <a:pt x="6126" y="13021"/>
                </a:lnTo>
                <a:lnTo>
                  <a:pt x="6145" y="13051"/>
                </a:lnTo>
                <a:lnTo>
                  <a:pt x="6164" y="13081"/>
                </a:lnTo>
                <a:lnTo>
                  <a:pt x="6184" y="13109"/>
                </a:lnTo>
                <a:lnTo>
                  <a:pt x="6205" y="13138"/>
                </a:lnTo>
                <a:lnTo>
                  <a:pt x="6227" y="13165"/>
                </a:lnTo>
                <a:lnTo>
                  <a:pt x="6248" y="13193"/>
                </a:lnTo>
                <a:lnTo>
                  <a:pt x="6270" y="13219"/>
                </a:lnTo>
                <a:lnTo>
                  <a:pt x="6294" y="13246"/>
                </a:lnTo>
                <a:lnTo>
                  <a:pt x="6318" y="13271"/>
                </a:lnTo>
                <a:lnTo>
                  <a:pt x="6343" y="13297"/>
                </a:lnTo>
                <a:lnTo>
                  <a:pt x="6367" y="13321"/>
                </a:lnTo>
                <a:lnTo>
                  <a:pt x="6393" y="13345"/>
                </a:lnTo>
                <a:lnTo>
                  <a:pt x="6419" y="13368"/>
                </a:lnTo>
                <a:lnTo>
                  <a:pt x="6446" y="13390"/>
                </a:lnTo>
                <a:lnTo>
                  <a:pt x="6473" y="13413"/>
                </a:lnTo>
                <a:lnTo>
                  <a:pt x="6502" y="13434"/>
                </a:lnTo>
                <a:lnTo>
                  <a:pt x="6529" y="13454"/>
                </a:lnTo>
                <a:lnTo>
                  <a:pt x="6559" y="13475"/>
                </a:lnTo>
                <a:lnTo>
                  <a:pt x="6588" y="13494"/>
                </a:lnTo>
                <a:lnTo>
                  <a:pt x="6618" y="13512"/>
                </a:lnTo>
                <a:lnTo>
                  <a:pt x="6648" y="13530"/>
                </a:lnTo>
                <a:lnTo>
                  <a:pt x="6679" y="13547"/>
                </a:lnTo>
                <a:lnTo>
                  <a:pt x="6711" y="13564"/>
                </a:lnTo>
                <a:lnTo>
                  <a:pt x="6742" y="13580"/>
                </a:lnTo>
                <a:lnTo>
                  <a:pt x="6774" y="13595"/>
                </a:lnTo>
                <a:lnTo>
                  <a:pt x="6806" y="13609"/>
                </a:lnTo>
                <a:lnTo>
                  <a:pt x="6840" y="13622"/>
                </a:lnTo>
                <a:lnTo>
                  <a:pt x="6873" y="13635"/>
                </a:lnTo>
                <a:lnTo>
                  <a:pt x="6906" y="13647"/>
                </a:lnTo>
                <a:lnTo>
                  <a:pt x="6941" y="13658"/>
                </a:lnTo>
                <a:lnTo>
                  <a:pt x="6976" y="13668"/>
                </a:lnTo>
                <a:lnTo>
                  <a:pt x="7010" y="13677"/>
                </a:lnTo>
                <a:lnTo>
                  <a:pt x="7045" y="13686"/>
                </a:lnTo>
                <a:lnTo>
                  <a:pt x="7081" y="13694"/>
                </a:lnTo>
                <a:lnTo>
                  <a:pt x="7116" y="13701"/>
                </a:lnTo>
                <a:lnTo>
                  <a:pt x="7153" y="13707"/>
                </a:lnTo>
                <a:lnTo>
                  <a:pt x="7189" y="13712"/>
                </a:lnTo>
                <a:lnTo>
                  <a:pt x="7225" y="13716"/>
                </a:lnTo>
                <a:lnTo>
                  <a:pt x="7263" y="13719"/>
                </a:lnTo>
                <a:lnTo>
                  <a:pt x="7300" y="13721"/>
                </a:lnTo>
                <a:lnTo>
                  <a:pt x="7337" y="13723"/>
                </a:lnTo>
                <a:lnTo>
                  <a:pt x="7375" y="13723"/>
                </a:lnTo>
                <a:lnTo>
                  <a:pt x="7413" y="13723"/>
                </a:lnTo>
                <a:lnTo>
                  <a:pt x="7450" y="13721"/>
                </a:lnTo>
                <a:lnTo>
                  <a:pt x="7487" y="13719"/>
                </a:lnTo>
                <a:lnTo>
                  <a:pt x="7524" y="13716"/>
                </a:lnTo>
                <a:lnTo>
                  <a:pt x="7561" y="13712"/>
                </a:lnTo>
                <a:lnTo>
                  <a:pt x="7597" y="13707"/>
                </a:lnTo>
                <a:lnTo>
                  <a:pt x="7634" y="13701"/>
                </a:lnTo>
                <a:lnTo>
                  <a:pt x="7670" y="13694"/>
                </a:lnTo>
                <a:lnTo>
                  <a:pt x="7705" y="13686"/>
                </a:lnTo>
                <a:lnTo>
                  <a:pt x="7740" y="13677"/>
                </a:lnTo>
                <a:lnTo>
                  <a:pt x="7775" y="13668"/>
                </a:lnTo>
                <a:lnTo>
                  <a:pt x="7809" y="13658"/>
                </a:lnTo>
                <a:lnTo>
                  <a:pt x="7844" y="13647"/>
                </a:lnTo>
                <a:lnTo>
                  <a:pt x="7877" y="13635"/>
                </a:lnTo>
                <a:lnTo>
                  <a:pt x="7910" y="13622"/>
                </a:lnTo>
                <a:lnTo>
                  <a:pt x="7944" y="13609"/>
                </a:lnTo>
                <a:lnTo>
                  <a:pt x="7976" y="13595"/>
                </a:lnTo>
                <a:lnTo>
                  <a:pt x="8008" y="13580"/>
                </a:lnTo>
                <a:lnTo>
                  <a:pt x="8040" y="13564"/>
                </a:lnTo>
                <a:lnTo>
                  <a:pt x="8071" y="13547"/>
                </a:lnTo>
                <a:lnTo>
                  <a:pt x="8102" y="13530"/>
                </a:lnTo>
                <a:lnTo>
                  <a:pt x="8132" y="13512"/>
                </a:lnTo>
                <a:lnTo>
                  <a:pt x="8162" y="13494"/>
                </a:lnTo>
                <a:lnTo>
                  <a:pt x="8191" y="13475"/>
                </a:lnTo>
                <a:lnTo>
                  <a:pt x="8221" y="13454"/>
                </a:lnTo>
                <a:lnTo>
                  <a:pt x="8248" y="13434"/>
                </a:lnTo>
                <a:lnTo>
                  <a:pt x="8277" y="13413"/>
                </a:lnTo>
                <a:lnTo>
                  <a:pt x="8304" y="13390"/>
                </a:lnTo>
                <a:lnTo>
                  <a:pt x="8331" y="13368"/>
                </a:lnTo>
                <a:lnTo>
                  <a:pt x="8356" y="13345"/>
                </a:lnTo>
                <a:lnTo>
                  <a:pt x="8383" y="13321"/>
                </a:lnTo>
                <a:lnTo>
                  <a:pt x="8407" y="13297"/>
                </a:lnTo>
                <a:lnTo>
                  <a:pt x="8432" y="13271"/>
                </a:lnTo>
                <a:lnTo>
                  <a:pt x="8456" y="13246"/>
                </a:lnTo>
                <a:lnTo>
                  <a:pt x="8480" y="13219"/>
                </a:lnTo>
                <a:lnTo>
                  <a:pt x="8502" y="13193"/>
                </a:lnTo>
                <a:lnTo>
                  <a:pt x="8524" y="13165"/>
                </a:lnTo>
                <a:lnTo>
                  <a:pt x="8545" y="13138"/>
                </a:lnTo>
                <a:lnTo>
                  <a:pt x="8566" y="13109"/>
                </a:lnTo>
                <a:lnTo>
                  <a:pt x="8586" y="13081"/>
                </a:lnTo>
                <a:lnTo>
                  <a:pt x="8605" y="13051"/>
                </a:lnTo>
                <a:lnTo>
                  <a:pt x="8624" y="13021"/>
                </a:lnTo>
                <a:lnTo>
                  <a:pt x="8642" y="12991"/>
                </a:lnTo>
                <a:lnTo>
                  <a:pt x="8659" y="12960"/>
                </a:lnTo>
                <a:lnTo>
                  <a:pt x="8675" y="12929"/>
                </a:lnTo>
                <a:lnTo>
                  <a:pt x="8692" y="12898"/>
                </a:lnTo>
                <a:lnTo>
                  <a:pt x="8706" y="12865"/>
                </a:lnTo>
                <a:lnTo>
                  <a:pt x="8720" y="12833"/>
                </a:lnTo>
                <a:lnTo>
                  <a:pt x="8735" y="12800"/>
                </a:lnTo>
                <a:lnTo>
                  <a:pt x="8747" y="12767"/>
                </a:lnTo>
                <a:lnTo>
                  <a:pt x="8759" y="12733"/>
                </a:lnTo>
                <a:lnTo>
                  <a:pt x="8770" y="12698"/>
                </a:lnTo>
                <a:lnTo>
                  <a:pt x="8780" y="12665"/>
                </a:lnTo>
                <a:lnTo>
                  <a:pt x="8790" y="12629"/>
                </a:lnTo>
                <a:lnTo>
                  <a:pt x="8798" y="12595"/>
                </a:lnTo>
                <a:lnTo>
                  <a:pt x="8806" y="12559"/>
                </a:lnTo>
                <a:lnTo>
                  <a:pt x="8813" y="12523"/>
                </a:lnTo>
                <a:lnTo>
                  <a:pt x="8819" y="12488"/>
                </a:lnTo>
                <a:lnTo>
                  <a:pt x="8824" y="12451"/>
                </a:lnTo>
                <a:lnTo>
                  <a:pt x="8828" y="12415"/>
                </a:lnTo>
                <a:lnTo>
                  <a:pt x="8831" y="12378"/>
                </a:lnTo>
                <a:lnTo>
                  <a:pt x="8833" y="12340"/>
                </a:lnTo>
                <a:lnTo>
                  <a:pt x="8835" y="12303"/>
                </a:lnTo>
                <a:lnTo>
                  <a:pt x="8835" y="12265"/>
                </a:lnTo>
                <a:lnTo>
                  <a:pt x="8835" y="12233"/>
                </a:lnTo>
                <a:lnTo>
                  <a:pt x="8834" y="12203"/>
                </a:lnTo>
                <a:lnTo>
                  <a:pt x="8832" y="12171"/>
                </a:lnTo>
                <a:lnTo>
                  <a:pt x="8830" y="12140"/>
                </a:lnTo>
                <a:lnTo>
                  <a:pt x="9357" y="11619"/>
                </a:lnTo>
                <a:lnTo>
                  <a:pt x="9369" y="11657"/>
                </a:lnTo>
                <a:lnTo>
                  <a:pt x="9381" y="11696"/>
                </a:lnTo>
                <a:lnTo>
                  <a:pt x="9391" y="11735"/>
                </a:lnTo>
                <a:lnTo>
                  <a:pt x="9401" y="11775"/>
                </a:lnTo>
                <a:lnTo>
                  <a:pt x="9410" y="11814"/>
                </a:lnTo>
                <a:lnTo>
                  <a:pt x="9418" y="11854"/>
                </a:lnTo>
                <a:lnTo>
                  <a:pt x="9426" y="11894"/>
                </a:lnTo>
                <a:lnTo>
                  <a:pt x="9434" y="11934"/>
                </a:lnTo>
                <a:lnTo>
                  <a:pt x="9440" y="11975"/>
                </a:lnTo>
                <a:lnTo>
                  <a:pt x="9445" y="12016"/>
                </a:lnTo>
                <a:lnTo>
                  <a:pt x="9449" y="12056"/>
                </a:lnTo>
                <a:lnTo>
                  <a:pt x="9453" y="12098"/>
                </a:lnTo>
                <a:lnTo>
                  <a:pt x="9456" y="12140"/>
                </a:lnTo>
                <a:lnTo>
                  <a:pt x="9458" y="12182"/>
                </a:lnTo>
                <a:lnTo>
                  <a:pt x="9459" y="12223"/>
                </a:lnTo>
                <a:lnTo>
                  <a:pt x="9459" y="12265"/>
                </a:lnTo>
                <a:lnTo>
                  <a:pt x="9459" y="12319"/>
                </a:lnTo>
                <a:lnTo>
                  <a:pt x="9457" y="12373"/>
                </a:lnTo>
                <a:lnTo>
                  <a:pt x="9453" y="12426"/>
                </a:lnTo>
                <a:lnTo>
                  <a:pt x="9449" y="12478"/>
                </a:lnTo>
                <a:lnTo>
                  <a:pt x="9443" y="12531"/>
                </a:lnTo>
                <a:lnTo>
                  <a:pt x="9436" y="12582"/>
                </a:lnTo>
                <a:lnTo>
                  <a:pt x="9426" y="12633"/>
                </a:lnTo>
                <a:lnTo>
                  <a:pt x="9417" y="12684"/>
                </a:lnTo>
                <a:lnTo>
                  <a:pt x="9406" y="12735"/>
                </a:lnTo>
                <a:lnTo>
                  <a:pt x="9394" y="12785"/>
                </a:lnTo>
                <a:lnTo>
                  <a:pt x="9381" y="12835"/>
                </a:lnTo>
                <a:lnTo>
                  <a:pt x="9365" y="12884"/>
                </a:lnTo>
                <a:lnTo>
                  <a:pt x="9350" y="12932"/>
                </a:lnTo>
                <a:lnTo>
                  <a:pt x="9333" y="12981"/>
                </a:lnTo>
                <a:lnTo>
                  <a:pt x="9315" y="13028"/>
                </a:lnTo>
                <a:lnTo>
                  <a:pt x="9296" y="13075"/>
                </a:lnTo>
                <a:lnTo>
                  <a:pt x="9276" y="13122"/>
                </a:lnTo>
                <a:lnTo>
                  <a:pt x="9254" y="13167"/>
                </a:lnTo>
                <a:lnTo>
                  <a:pt x="9232" y="13212"/>
                </a:lnTo>
                <a:lnTo>
                  <a:pt x="9207" y="13257"/>
                </a:lnTo>
                <a:lnTo>
                  <a:pt x="9183" y="13301"/>
                </a:lnTo>
                <a:lnTo>
                  <a:pt x="9157" y="13345"/>
                </a:lnTo>
                <a:lnTo>
                  <a:pt x="9131" y="13387"/>
                </a:lnTo>
                <a:lnTo>
                  <a:pt x="9103" y="13429"/>
                </a:lnTo>
                <a:lnTo>
                  <a:pt x="9075" y="13470"/>
                </a:lnTo>
                <a:lnTo>
                  <a:pt x="9045" y="13510"/>
                </a:lnTo>
                <a:lnTo>
                  <a:pt x="9015" y="13550"/>
                </a:lnTo>
                <a:lnTo>
                  <a:pt x="8983" y="13589"/>
                </a:lnTo>
                <a:lnTo>
                  <a:pt x="8952" y="13627"/>
                </a:lnTo>
                <a:lnTo>
                  <a:pt x="8918" y="13665"/>
                </a:lnTo>
                <a:lnTo>
                  <a:pt x="8884" y="13701"/>
                </a:lnTo>
                <a:lnTo>
                  <a:pt x="8849" y="13737"/>
                </a:lnTo>
                <a:lnTo>
                  <a:pt x="8813" y="13772"/>
                </a:lnTo>
                <a:lnTo>
                  <a:pt x="8776" y="13805"/>
                </a:lnTo>
                <a:lnTo>
                  <a:pt x="8739" y="13839"/>
                </a:lnTo>
                <a:lnTo>
                  <a:pt x="8701" y="13872"/>
                </a:lnTo>
                <a:lnTo>
                  <a:pt x="8662" y="13902"/>
                </a:lnTo>
                <a:lnTo>
                  <a:pt x="8622" y="13933"/>
                </a:lnTo>
                <a:lnTo>
                  <a:pt x="8582" y="13962"/>
                </a:lnTo>
                <a:lnTo>
                  <a:pt x="8541" y="13991"/>
                </a:lnTo>
                <a:lnTo>
                  <a:pt x="8498" y="14018"/>
                </a:lnTo>
                <a:lnTo>
                  <a:pt x="8456" y="14046"/>
                </a:lnTo>
                <a:lnTo>
                  <a:pt x="8412" y="14071"/>
                </a:lnTo>
                <a:lnTo>
                  <a:pt x="8369" y="14095"/>
                </a:lnTo>
                <a:lnTo>
                  <a:pt x="8324" y="14119"/>
                </a:lnTo>
                <a:lnTo>
                  <a:pt x="8279" y="14141"/>
                </a:lnTo>
                <a:lnTo>
                  <a:pt x="8233" y="14163"/>
                </a:lnTo>
                <a:lnTo>
                  <a:pt x="8186" y="14183"/>
                </a:lnTo>
                <a:lnTo>
                  <a:pt x="8139" y="14202"/>
                </a:lnTo>
                <a:lnTo>
                  <a:pt x="8091" y="14221"/>
                </a:lnTo>
                <a:lnTo>
                  <a:pt x="8044" y="14237"/>
                </a:lnTo>
                <a:lnTo>
                  <a:pt x="7995" y="14253"/>
                </a:lnTo>
                <a:lnTo>
                  <a:pt x="7946" y="14267"/>
                </a:lnTo>
                <a:lnTo>
                  <a:pt x="7896" y="14281"/>
                </a:lnTo>
                <a:lnTo>
                  <a:pt x="7846" y="14293"/>
                </a:lnTo>
                <a:lnTo>
                  <a:pt x="7795" y="14304"/>
                </a:lnTo>
                <a:lnTo>
                  <a:pt x="7744" y="14314"/>
                </a:lnTo>
                <a:lnTo>
                  <a:pt x="7692" y="14322"/>
                </a:lnTo>
                <a:lnTo>
                  <a:pt x="7640" y="14329"/>
                </a:lnTo>
                <a:lnTo>
                  <a:pt x="7588" y="14336"/>
                </a:lnTo>
                <a:lnTo>
                  <a:pt x="7535" y="14341"/>
                </a:lnTo>
                <a:lnTo>
                  <a:pt x="7482" y="14344"/>
                </a:lnTo>
                <a:lnTo>
                  <a:pt x="7429" y="14346"/>
                </a:lnTo>
                <a:lnTo>
                  <a:pt x="7375" y="14347"/>
                </a:lnTo>
                <a:lnTo>
                  <a:pt x="7321" y="14346"/>
                </a:lnTo>
                <a:lnTo>
                  <a:pt x="7268" y="14344"/>
                </a:lnTo>
                <a:lnTo>
                  <a:pt x="7215" y="14341"/>
                </a:lnTo>
                <a:lnTo>
                  <a:pt x="7162" y="14336"/>
                </a:lnTo>
                <a:lnTo>
                  <a:pt x="7109" y="14329"/>
                </a:lnTo>
                <a:lnTo>
                  <a:pt x="7058" y="14322"/>
                </a:lnTo>
                <a:lnTo>
                  <a:pt x="7006" y="14314"/>
                </a:lnTo>
                <a:lnTo>
                  <a:pt x="6955" y="14304"/>
                </a:lnTo>
                <a:lnTo>
                  <a:pt x="6904" y="14293"/>
                </a:lnTo>
                <a:lnTo>
                  <a:pt x="6854" y="14281"/>
                </a:lnTo>
                <a:lnTo>
                  <a:pt x="6804" y="14267"/>
                </a:lnTo>
                <a:lnTo>
                  <a:pt x="6755" y="14253"/>
                </a:lnTo>
                <a:lnTo>
                  <a:pt x="6707" y="14237"/>
                </a:lnTo>
                <a:lnTo>
                  <a:pt x="6659" y="14221"/>
                </a:lnTo>
                <a:lnTo>
                  <a:pt x="6611" y="14202"/>
                </a:lnTo>
                <a:lnTo>
                  <a:pt x="6564" y="14183"/>
                </a:lnTo>
                <a:lnTo>
                  <a:pt x="6517" y="14163"/>
                </a:lnTo>
                <a:lnTo>
                  <a:pt x="6471" y="14141"/>
                </a:lnTo>
                <a:lnTo>
                  <a:pt x="6426" y="14119"/>
                </a:lnTo>
                <a:lnTo>
                  <a:pt x="6381" y="14095"/>
                </a:lnTo>
                <a:lnTo>
                  <a:pt x="6338" y="14071"/>
                </a:lnTo>
                <a:lnTo>
                  <a:pt x="6294" y="14046"/>
                </a:lnTo>
                <a:lnTo>
                  <a:pt x="6252" y="14018"/>
                </a:lnTo>
                <a:lnTo>
                  <a:pt x="6209" y="13991"/>
                </a:lnTo>
                <a:lnTo>
                  <a:pt x="6168" y="13962"/>
                </a:lnTo>
                <a:lnTo>
                  <a:pt x="6128" y="13933"/>
                </a:lnTo>
                <a:lnTo>
                  <a:pt x="6088" y="13902"/>
                </a:lnTo>
                <a:lnTo>
                  <a:pt x="6049" y="13872"/>
                </a:lnTo>
                <a:lnTo>
                  <a:pt x="6011" y="13839"/>
                </a:lnTo>
                <a:lnTo>
                  <a:pt x="5974" y="13805"/>
                </a:lnTo>
                <a:lnTo>
                  <a:pt x="5937" y="13772"/>
                </a:lnTo>
                <a:lnTo>
                  <a:pt x="5901" y="13737"/>
                </a:lnTo>
                <a:lnTo>
                  <a:pt x="5866" y="13701"/>
                </a:lnTo>
                <a:lnTo>
                  <a:pt x="5832" y="13665"/>
                </a:lnTo>
                <a:lnTo>
                  <a:pt x="5799" y="13627"/>
                </a:lnTo>
                <a:lnTo>
                  <a:pt x="5767" y="13589"/>
                </a:lnTo>
                <a:lnTo>
                  <a:pt x="5735" y="13550"/>
                </a:lnTo>
                <a:lnTo>
                  <a:pt x="5705" y="13510"/>
                </a:lnTo>
                <a:lnTo>
                  <a:pt x="5675" y="13470"/>
                </a:lnTo>
                <a:lnTo>
                  <a:pt x="5647" y="13429"/>
                </a:lnTo>
                <a:lnTo>
                  <a:pt x="5619" y="13387"/>
                </a:lnTo>
                <a:lnTo>
                  <a:pt x="5593" y="13345"/>
                </a:lnTo>
                <a:lnTo>
                  <a:pt x="5567" y="13301"/>
                </a:lnTo>
                <a:lnTo>
                  <a:pt x="5542" y="13257"/>
                </a:lnTo>
                <a:lnTo>
                  <a:pt x="5518" y="13212"/>
                </a:lnTo>
                <a:lnTo>
                  <a:pt x="5496" y="13167"/>
                </a:lnTo>
                <a:lnTo>
                  <a:pt x="5474" y="13122"/>
                </a:lnTo>
                <a:lnTo>
                  <a:pt x="5454" y="13075"/>
                </a:lnTo>
                <a:lnTo>
                  <a:pt x="5435" y="13028"/>
                </a:lnTo>
                <a:lnTo>
                  <a:pt x="5417" y="12981"/>
                </a:lnTo>
                <a:lnTo>
                  <a:pt x="5400" y="12932"/>
                </a:lnTo>
                <a:lnTo>
                  <a:pt x="5385" y="12884"/>
                </a:lnTo>
                <a:lnTo>
                  <a:pt x="5370" y="12835"/>
                </a:lnTo>
                <a:lnTo>
                  <a:pt x="5356" y="12785"/>
                </a:lnTo>
                <a:lnTo>
                  <a:pt x="5344" y="12735"/>
                </a:lnTo>
                <a:lnTo>
                  <a:pt x="5333" y="12684"/>
                </a:lnTo>
                <a:lnTo>
                  <a:pt x="5323" y="12633"/>
                </a:lnTo>
                <a:lnTo>
                  <a:pt x="5314" y="12582"/>
                </a:lnTo>
                <a:lnTo>
                  <a:pt x="5307" y="12531"/>
                </a:lnTo>
                <a:lnTo>
                  <a:pt x="5301" y="12478"/>
                </a:lnTo>
                <a:lnTo>
                  <a:pt x="5297" y="12426"/>
                </a:lnTo>
                <a:lnTo>
                  <a:pt x="5293" y="12373"/>
                </a:lnTo>
                <a:lnTo>
                  <a:pt x="5291" y="12319"/>
                </a:lnTo>
                <a:lnTo>
                  <a:pt x="5291" y="12265"/>
                </a:lnTo>
                <a:lnTo>
                  <a:pt x="5291" y="12212"/>
                </a:lnTo>
                <a:lnTo>
                  <a:pt x="5293" y="12158"/>
                </a:lnTo>
                <a:lnTo>
                  <a:pt x="5297" y="12105"/>
                </a:lnTo>
                <a:lnTo>
                  <a:pt x="5301" y="12052"/>
                </a:lnTo>
                <a:lnTo>
                  <a:pt x="5307" y="12000"/>
                </a:lnTo>
                <a:lnTo>
                  <a:pt x="5314" y="11949"/>
                </a:lnTo>
                <a:lnTo>
                  <a:pt x="5323" y="11897"/>
                </a:lnTo>
                <a:lnTo>
                  <a:pt x="5333" y="11846"/>
                </a:lnTo>
                <a:lnTo>
                  <a:pt x="5344" y="11795"/>
                </a:lnTo>
                <a:lnTo>
                  <a:pt x="5356" y="11745"/>
                </a:lnTo>
                <a:lnTo>
                  <a:pt x="5370" y="11695"/>
                </a:lnTo>
                <a:lnTo>
                  <a:pt x="5385" y="11646"/>
                </a:lnTo>
                <a:lnTo>
                  <a:pt x="5400" y="11597"/>
                </a:lnTo>
                <a:lnTo>
                  <a:pt x="5417" y="11550"/>
                </a:lnTo>
                <a:lnTo>
                  <a:pt x="5435" y="11502"/>
                </a:lnTo>
                <a:lnTo>
                  <a:pt x="5454" y="11455"/>
                </a:lnTo>
                <a:lnTo>
                  <a:pt x="5474" y="11409"/>
                </a:lnTo>
                <a:lnTo>
                  <a:pt x="5496" y="11363"/>
                </a:lnTo>
                <a:lnTo>
                  <a:pt x="5518" y="11318"/>
                </a:lnTo>
                <a:lnTo>
                  <a:pt x="5542" y="11273"/>
                </a:lnTo>
                <a:lnTo>
                  <a:pt x="5567" y="11229"/>
                </a:lnTo>
                <a:lnTo>
                  <a:pt x="5593" y="11186"/>
                </a:lnTo>
                <a:lnTo>
                  <a:pt x="5619" y="11144"/>
                </a:lnTo>
                <a:lnTo>
                  <a:pt x="5647" y="11102"/>
                </a:lnTo>
                <a:lnTo>
                  <a:pt x="5675" y="11060"/>
                </a:lnTo>
                <a:lnTo>
                  <a:pt x="5705" y="11021"/>
                </a:lnTo>
                <a:lnTo>
                  <a:pt x="5735" y="10981"/>
                </a:lnTo>
                <a:lnTo>
                  <a:pt x="5767" y="10941"/>
                </a:lnTo>
                <a:lnTo>
                  <a:pt x="5799" y="10904"/>
                </a:lnTo>
                <a:lnTo>
                  <a:pt x="5832" y="10866"/>
                </a:lnTo>
                <a:lnTo>
                  <a:pt x="5866" y="10829"/>
                </a:lnTo>
                <a:lnTo>
                  <a:pt x="5901" y="10794"/>
                </a:lnTo>
                <a:lnTo>
                  <a:pt x="5937" y="10759"/>
                </a:lnTo>
                <a:lnTo>
                  <a:pt x="5974" y="10724"/>
                </a:lnTo>
                <a:lnTo>
                  <a:pt x="6011" y="10692"/>
                </a:lnTo>
                <a:lnTo>
                  <a:pt x="6049" y="10659"/>
                </a:lnTo>
                <a:lnTo>
                  <a:pt x="6088" y="10628"/>
                </a:lnTo>
                <a:lnTo>
                  <a:pt x="6128" y="10597"/>
                </a:lnTo>
                <a:lnTo>
                  <a:pt x="6168" y="10568"/>
                </a:lnTo>
                <a:lnTo>
                  <a:pt x="6209" y="10539"/>
                </a:lnTo>
                <a:lnTo>
                  <a:pt x="6252" y="10512"/>
                </a:lnTo>
                <a:lnTo>
                  <a:pt x="6294" y="10485"/>
                </a:lnTo>
                <a:lnTo>
                  <a:pt x="6338" y="10460"/>
                </a:lnTo>
                <a:lnTo>
                  <a:pt x="6381" y="10435"/>
                </a:lnTo>
                <a:lnTo>
                  <a:pt x="6426" y="10412"/>
                </a:lnTo>
                <a:lnTo>
                  <a:pt x="6471" y="10390"/>
                </a:lnTo>
                <a:lnTo>
                  <a:pt x="6517" y="10368"/>
                </a:lnTo>
                <a:lnTo>
                  <a:pt x="6564" y="10348"/>
                </a:lnTo>
                <a:lnTo>
                  <a:pt x="6611" y="10329"/>
                </a:lnTo>
                <a:lnTo>
                  <a:pt x="6659" y="10310"/>
                </a:lnTo>
                <a:lnTo>
                  <a:pt x="6707" y="10293"/>
                </a:lnTo>
                <a:lnTo>
                  <a:pt x="6755" y="10278"/>
                </a:lnTo>
                <a:lnTo>
                  <a:pt x="6804" y="10264"/>
                </a:lnTo>
                <a:lnTo>
                  <a:pt x="6854" y="10249"/>
                </a:lnTo>
                <a:lnTo>
                  <a:pt x="6904" y="10237"/>
                </a:lnTo>
                <a:lnTo>
                  <a:pt x="6955" y="10227"/>
                </a:lnTo>
                <a:lnTo>
                  <a:pt x="7006" y="10217"/>
                </a:lnTo>
                <a:lnTo>
                  <a:pt x="7058" y="10209"/>
                </a:lnTo>
                <a:lnTo>
                  <a:pt x="7109" y="10200"/>
                </a:lnTo>
                <a:lnTo>
                  <a:pt x="7162" y="10195"/>
                </a:lnTo>
                <a:lnTo>
                  <a:pt x="7215" y="10190"/>
                </a:lnTo>
                <a:lnTo>
                  <a:pt x="7268" y="10187"/>
                </a:lnTo>
                <a:lnTo>
                  <a:pt x="7321" y="10185"/>
                </a:lnTo>
                <a:lnTo>
                  <a:pt x="7375" y="10184"/>
                </a:lnTo>
                <a:close/>
                <a:moveTo>
                  <a:pt x="2683" y="8673"/>
                </a:moveTo>
                <a:lnTo>
                  <a:pt x="5892" y="8673"/>
                </a:lnTo>
                <a:lnTo>
                  <a:pt x="5892" y="9542"/>
                </a:lnTo>
                <a:lnTo>
                  <a:pt x="2683" y="9542"/>
                </a:lnTo>
                <a:lnTo>
                  <a:pt x="2683" y="8673"/>
                </a:lnTo>
                <a:close/>
                <a:moveTo>
                  <a:pt x="2683" y="6586"/>
                </a:moveTo>
                <a:lnTo>
                  <a:pt x="9171" y="6586"/>
                </a:lnTo>
                <a:lnTo>
                  <a:pt x="9171" y="7456"/>
                </a:lnTo>
                <a:lnTo>
                  <a:pt x="2683" y="7456"/>
                </a:lnTo>
                <a:lnTo>
                  <a:pt x="2683" y="6586"/>
                </a:lnTo>
                <a:close/>
                <a:moveTo>
                  <a:pt x="2683" y="4500"/>
                </a:moveTo>
                <a:lnTo>
                  <a:pt x="9171" y="4500"/>
                </a:lnTo>
                <a:lnTo>
                  <a:pt x="9171" y="5369"/>
                </a:lnTo>
                <a:lnTo>
                  <a:pt x="2683" y="5369"/>
                </a:lnTo>
                <a:lnTo>
                  <a:pt x="2683" y="4500"/>
                </a:lnTo>
                <a:close/>
                <a:moveTo>
                  <a:pt x="2683" y="2415"/>
                </a:moveTo>
                <a:lnTo>
                  <a:pt x="9171" y="2415"/>
                </a:lnTo>
                <a:lnTo>
                  <a:pt x="9171" y="3283"/>
                </a:lnTo>
                <a:lnTo>
                  <a:pt x="2683" y="3283"/>
                </a:lnTo>
                <a:lnTo>
                  <a:pt x="2683" y="2415"/>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pPr defTabSz="449171" eaLnBrk="0" fontAlgn="base" hangingPunct="0">
              <a:spcBef>
                <a:spcPct val="0"/>
              </a:spcBef>
              <a:spcAft>
                <a:spcPct val="0"/>
              </a:spcAft>
            </a:pPr>
            <a:endParaRPr lang="ru-RU" dirty="0">
              <a:solidFill>
                <a:srgbClr val="000000"/>
              </a:solidFill>
              <a:latin typeface="Arial" panose="020B0604020202020204" pitchFamily="34" charset="0"/>
              <a:ea typeface="Microsoft YaHei" panose="020B0503020204020204" pitchFamily="34" charset="-122"/>
            </a:endParaRPr>
          </a:p>
        </p:txBody>
      </p:sp>
      <p:sp>
        <p:nvSpPr>
          <p:cNvPr id="6" name="TextBox 5"/>
          <p:cNvSpPr txBox="1">
            <a:spLocks noChangeArrowheads="1"/>
          </p:cNvSpPr>
          <p:nvPr/>
        </p:nvSpPr>
        <p:spPr bwMode="auto">
          <a:xfrm>
            <a:off x="247361" y="2004012"/>
            <a:ext cx="11887200" cy="44935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20" tIns="45711" rIns="91420" bIns="45711">
            <a:spAutoFit/>
          </a:bodyPr>
          <a:lstStyle>
            <a:lvl1pPr marL="285750" indent="-285750" eaLnBrk="0" hangingPunct="0">
              <a:defRPr>
                <a:solidFill>
                  <a:schemeClr val="tx1"/>
                </a:solidFill>
                <a:latin typeface="Arial" panose="020B0604020202020204" pitchFamily="34" charset="0"/>
                <a:ea typeface="Microsoft YaHei" panose="020B0503020204020204" pitchFamily="34" charset="-122"/>
              </a:defRPr>
            </a:lvl1pPr>
            <a:lvl2pPr eaLnBrk="0" hangingPunct="0">
              <a:defRPr>
                <a:solidFill>
                  <a:schemeClr val="tx1"/>
                </a:solidFill>
                <a:latin typeface="Arial" panose="020B0604020202020204" pitchFamily="34" charset="0"/>
                <a:ea typeface="Microsoft YaHei" panose="020B0503020204020204" pitchFamily="34" charset="-122"/>
              </a:defRPr>
            </a:lvl2pPr>
            <a:lvl3pPr eaLnBrk="0" hangingPunct="0">
              <a:defRPr>
                <a:solidFill>
                  <a:schemeClr val="tx1"/>
                </a:solidFill>
                <a:latin typeface="Arial" panose="020B0604020202020204" pitchFamily="34" charset="0"/>
                <a:ea typeface="Microsoft YaHei" panose="020B0503020204020204" pitchFamily="34" charset="-122"/>
              </a:defRPr>
            </a:lvl3pPr>
            <a:lvl4pPr eaLnBrk="0" hangingPunct="0">
              <a:defRPr>
                <a:solidFill>
                  <a:schemeClr val="tx1"/>
                </a:solidFill>
                <a:latin typeface="Arial" panose="020B0604020202020204" pitchFamily="34" charset="0"/>
                <a:ea typeface="Microsoft YaHei" panose="020B0503020204020204" pitchFamily="34" charset="-122"/>
              </a:defRPr>
            </a:lvl4pPr>
            <a:lvl5pPr eaLnBrk="0" hangingPunct="0">
              <a:defRPr>
                <a:solidFill>
                  <a:schemeClr val="tx1"/>
                </a:solidFill>
                <a:latin typeface="Arial" panose="020B0604020202020204" pitchFamily="34" charset="0"/>
                <a:ea typeface="Microsoft YaHei" panose="020B0503020204020204" pitchFamily="34" charset="-122"/>
              </a:defRPr>
            </a:lvl5pPr>
            <a:lvl6pPr marL="2513013" indent="-227013" defTabSz="447675" eaLnBrk="0" fontAlgn="base" hangingPunct="0">
              <a:spcBef>
                <a:spcPct val="0"/>
              </a:spcBef>
              <a:spcAft>
                <a:spcPct val="0"/>
              </a:spcAft>
              <a:defRPr>
                <a:solidFill>
                  <a:schemeClr val="tx1"/>
                </a:solidFill>
                <a:latin typeface="Arial" panose="020B0604020202020204" pitchFamily="34" charset="0"/>
                <a:ea typeface="Microsoft YaHei" panose="020B0503020204020204" pitchFamily="34" charset="-122"/>
              </a:defRPr>
            </a:lvl6pPr>
            <a:lvl7pPr marL="2970213" indent="-227013" defTabSz="447675" eaLnBrk="0" fontAlgn="base" hangingPunct="0">
              <a:spcBef>
                <a:spcPct val="0"/>
              </a:spcBef>
              <a:spcAft>
                <a:spcPct val="0"/>
              </a:spcAft>
              <a:defRPr>
                <a:solidFill>
                  <a:schemeClr val="tx1"/>
                </a:solidFill>
                <a:latin typeface="Arial" panose="020B0604020202020204" pitchFamily="34" charset="0"/>
                <a:ea typeface="Microsoft YaHei" panose="020B0503020204020204" pitchFamily="34" charset="-122"/>
              </a:defRPr>
            </a:lvl7pPr>
            <a:lvl8pPr marL="3427413" indent="-227013" defTabSz="447675" eaLnBrk="0" fontAlgn="base" hangingPunct="0">
              <a:spcBef>
                <a:spcPct val="0"/>
              </a:spcBef>
              <a:spcAft>
                <a:spcPct val="0"/>
              </a:spcAft>
              <a:defRPr>
                <a:solidFill>
                  <a:schemeClr val="tx1"/>
                </a:solidFill>
                <a:latin typeface="Arial" panose="020B0604020202020204" pitchFamily="34" charset="0"/>
                <a:ea typeface="Microsoft YaHei" panose="020B0503020204020204" pitchFamily="34" charset="-122"/>
              </a:defRPr>
            </a:lvl8pPr>
            <a:lvl9pPr marL="3884613" indent="-227013" defTabSz="447675" eaLnBrk="0" fontAlgn="base" hangingPunct="0">
              <a:spcBef>
                <a:spcPct val="0"/>
              </a:spcBef>
              <a:spcAft>
                <a:spcPct val="0"/>
              </a:spcAft>
              <a:defRPr>
                <a:solidFill>
                  <a:schemeClr val="tx1"/>
                </a:solidFill>
                <a:latin typeface="Arial" panose="020B0604020202020204" pitchFamily="34" charset="0"/>
                <a:ea typeface="Microsoft YaHei" panose="020B0503020204020204" pitchFamily="34" charset="-122"/>
              </a:defRPr>
            </a:lvl9pPr>
          </a:lstStyle>
          <a:p>
            <a:pPr algn="just">
              <a:spcBef>
                <a:spcPct val="0"/>
              </a:spcBef>
              <a:spcAft>
                <a:spcPts val="1200"/>
              </a:spcAft>
              <a:buFont typeface="Wingdings" panose="05000000000000000000" pitchFamily="2" charset="2"/>
              <a:buChar char="q"/>
            </a:pPr>
            <a:r>
              <a:rPr lang="ru-RU" sz="1600" dirty="0" smtClean="0">
                <a:latin typeface="Segoe UI" panose="020B0502040204020203" pitchFamily="34" charset="0"/>
                <a:cs typeface="Segoe UI" panose="020B0502040204020203" pitchFamily="34" charset="0"/>
              </a:rPr>
              <a:t>Заключен контракт, </a:t>
            </a:r>
            <a:r>
              <a:rPr lang="ru-RU" sz="1600" dirty="0">
                <a:latin typeface="Segoe UI" panose="020B0502040204020203" pitchFamily="34" charset="0"/>
                <a:cs typeface="Segoe UI" panose="020B0502040204020203" pitchFamily="34" charset="0"/>
              </a:rPr>
              <a:t>по условиям которого заказчик поручает, а исполнитель принимает </a:t>
            </a:r>
            <a:r>
              <a:rPr lang="ru-RU" sz="1600" dirty="0" smtClean="0">
                <a:latin typeface="Segoe UI" panose="020B0502040204020203" pitchFamily="34" charset="0"/>
                <a:cs typeface="Segoe UI" panose="020B0502040204020203" pitchFamily="34" charset="0"/>
              </a:rPr>
              <a:t>на себя </a:t>
            </a:r>
            <a:r>
              <a:rPr lang="ru-RU" sz="1600" dirty="0">
                <a:latin typeface="Segoe UI" panose="020B0502040204020203" pitchFamily="34" charset="0"/>
                <a:cs typeface="Segoe UI" panose="020B0502040204020203" pitchFamily="34" charset="0"/>
              </a:rPr>
              <a:t>обязательство выполнить и сдать в полном объеме </a:t>
            </a:r>
            <a:r>
              <a:rPr lang="ru-RU" sz="1600" dirty="0" smtClean="0">
                <a:latin typeface="Segoe UI" panose="020B0502040204020203" pitchFamily="34" charset="0"/>
                <a:cs typeface="Segoe UI" panose="020B0502040204020203" pitchFamily="34" charset="0"/>
              </a:rPr>
              <a:t>неотложные аварийно-восстановительные </a:t>
            </a:r>
            <a:r>
              <a:rPr lang="ru-RU" sz="1600" dirty="0">
                <a:latin typeface="Segoe UI" panose="020B0502040204020203" pitchFamily="34" charset="0"/>
                <a:cs typeface="Segoe UI" panose="020B0502040204020203" pitchFamily="34" charset="0"/>
              </a:rPr>
              <a:t>работы по восстановлению </a:t>
            </a:r>
            <a:r>
              <a:rPr lang="ru-RU" sz="1600" dirty="0" smtClean="0">
                <a:latin typeface="Segoe UI" panose="020B0502040204020203" pitchFamily="34" charset="0"/>
                <a:cs typeface="Segoe UI" panose="020B0502040204020203" pitchFamily="34" charset="0"/>
              </a:rPr>
              <a:t>разрушенных береговых </a:t>
            </a:r>
            <a:r>
              <a:rPr lang="ru-RU" sz="1600" dirty="0">
                <a:latin typeface="Segoe UI" panose="020B0502040204020203" pitchFamily="34" charset="0"/>
                <a:cs typeface="Segoe UI" panose="020B0502040204020203" pitchFamily="34" charset="0"/>
              </a:rPr>
              <a:t>линий реки Магаданки в городе Магадане, очистке русла </a:t>
            </a:r>
            <a:r>
              <a:rPr lang="ru-RU" sz="1600" dirty="0" smtClean="0">
                <a:latin typeface="Segoe UI" panose="020B0502040204020203" pitchFamily="34" charset="0"/>
                <a:cs typeface="Segoe UI" panose="020B0502040204020203" pitchFamily="34" charset="0"/>
              </a:rPr>
              <a:t>от мусора</a:t>
            </a:r>
            <a:r>
              <a:rPr lang="ru-RU" sz="1600" dirty="0">
                <a:latin typeface="Segoe UI" panose="020B0502040204020203" pitchFamily="34" charset="0"/>
                <a:cs typeface="Segoe UI" panose="020B0502040204020203" pitchFamily="34" charset="0"/>
              </a:rPr>
              <a:t>, нанесенного паводком, топляка, наносов собственными </a:t>
            </a:r>
            <a:r>
              <a:rPr lang="ru-RU" sz="1600" dirty="0" smtClean="0">
                <a:latin typeface="Segoe UI" panose="020B0502040204020203" pitchFamily="34" charset="0"/>
                <a:cs typeface="Segoe UI" panose="020B0502040204020203" pitchFamily="34" charset="0"/>
              </a:rPr>
              <a:t>силами. </a:t>
            </a:r>
            <a:r>
              <a:rPr lang="ru-RU" sz="1600" dirty="0" smtClean="0">
                <a:solidFill>
                  <a:srgbClr val="E4465A"/>
                </a:solidFill>
                <a:latin typeface="Segoe UI" panose="020B0502040204020203" pitchFamily="34" charset="0"/>
                <a:cs typeface="Segoe UI" panose="020B0502040204020203" pitchFamily="34" charset="0"/>
              </a:rPr>
              <a:t>Цена контракта составляет 74 340 755 руб., срок выполнения работ – 31.12.2014, работы оплачены заказчиком в полном объеме 31.12.2014.</a:t>
            </a:r>
          </a:p>
          <a:p>
            <a:pPr algn="just">
              <a:spcBef>
                <a:spcPct val="0"/>
              </a:spcBef>
              <a:spcAft>
                <a:spcPts val="1200"/>
              </a:spcAft>
              <a:buFont typeface="Wingdings" panose="05000000000000000000" pitchFamily="2" charset="2"/>
              <a:buChar char="q"/>
            </a:pPr>
            <a:r>
              <a:rPr lang="ru-RU" sz="1600" dirty="0">
                <a:solidFill>
                  <a:srgbClr val="E4465A"/>
                </a:solidFill>
                <a:latin typeface="Segoe UI" panose="020B0502040204020203" pitchFamily="34" charset="0"/>
                <a:cs typeface="Segoe UI" panose="020B0502040204020203" pitchFamily="34" charset="0"/>
              </a:rPr>
              <a:t>09.12.2014</a:t>
            </a:r>
            <a:r>
              <a:rPr lang="ru-RU" sz="1600" dirty="0">
                <a:latin typeface="Segoe UI" panose="020B0502040204020203" pitchFamily="34" charset="0"/>
                <a:cs typeface="Segoe UI" panose="020B0502040204020203" pitchFamily="34" charset="0"/>
              </a:rPr>
              <a:t> </a:t>
            </a:r>
            <a:r>
              <a:rPr lang="ru-RU" sz="1600" dirty="0" smtClean="0">
                <a:latin typeface="Segoe UI" panose="020B0502040204020203" pitchFamily="34" charset="0"/>
                <a:cs typeface="Segoe UI" panose="020B0502040204020203" pitchFamily="34" charset="0"/>
              </a:rPr>
              <a:t>подрядчик направил </a:t>
            </a:r>
            <a:r>
              <a:rPr lang="ru-RU" sz="1600" dirty="0">
                <a:latin typeface="Segoe UI" panose="020B0502040204020203" pitchFamily="34" charset="0"/>
                <a:cs typeface="Segoe UI" panose="020B0502040204020203" pitchFamily="34" charset="0"/>
              </a:rPr>
              <a:t>в адрес </a:t>
            </a:r>
            <a:r>
              <a:rPr lang="ru-RU" sz="1600" dirty="0" smtClean="0">
                <a:latin typeface="Segoe UI" panose="020B0502040204020203" pitchFamily="34" charset="0"/>
                <a:cs typeface="Segoe UI" panose="020B0502040204020203" pitchFamily="34" charset="0"/>
              </a:rPr>
              <a:t>заказчика письмо, </a:t>
            </a:r>
            <a:r>
              <a:rPr lang="ru-RU" sz="1600" dirty="0">
                <a:latin typeface="Segoe UI" panose="020B0502040204020203" pitchFamily="34" charset="0"/>
                <a:cs typeface="Segoe UI" panose="020B0502040204020203" pitchFamily="34" charset="0"/>
              </a:rPr>
              <a:t>в котором </a:t>
            </a:r>
            <a:r>
              <a:rPr lang="ru-RU" sz="1600" dirty="0" smtClean="0">
                <a:latin typeface="Segoe UI" panose="020B0502040204020203" pitchFamily="34" charset="0"/>
                <a:cs typeface="Segoe UI" panose="020B0502040204020203" pitchFamily="34" charset="0"/>
              </a:rPr>
              <a:t>сообщил о </a:t>
            </a:r>
            <a:r>
              <a:rPr lang="ru-RU" sz="1600" dirty="0">
                <a:latin typeface="Segoe UI" panose="020B0502040204020203" pitchFamily="34" charset="0"/>
                <a:cs typeface="Segoe UI" panose="020B0502040204020203" pitchFamily="34" charset="0"/>
              </a:rPr>
              <a:t>выполнении в полном </a:t>
            </a:r>
            <a:r>
              <a:rPr lang="ru-RU" sz="1600" dirty="0" smtClean="0">
                <a:latin typeface="Segoe UI" panose="020B0502040204020203" pitchFamily="34" charset="0"/>
                <a:cs typeface="Segoe UI" panose="020B0502040204020203" pitchFamily="34" charset="0"/>
              </a:rPr>
              <a:t>объеме работ</a:t>
            </a:r>
            <a:r>
              <a:rPr lang="ru-RU" sz="1600" dirty="0">
                <a:latin typeface="Segoe UI" panose="020B0502040204020203" pitchFamily="34" charset="0"/>
                <a:cs typeface="Segoe UI" panose="020B0502040204020203" pitchFamily="34" charset="0"/>
              </a:rPr>
              <a:t>, предусмотренных сметным расчетом и ведомостью объемов работ</a:t>
            </a:r>
            <a:r>
              <a:rPr lang="ru-RU" sz="1600" dirty="0" smtClean="0">
                <a:latin typeface="Segoe UI" panose="020B0502040204020203" pitchFamily="34" charset="0"/>
                <a:cs typeface="Segoe UI" panose="020B0502040204020203" pitchFamily="34" charset="0"/>
              </a:rPr>
              <a:t>, указав </a:t>
            </a:r>
            <a:r>
              <a:rPr lang="ru-RU" sz="1600" dirty="0">
                <a:latin typeface="Segoe UI" panose="020B0502040204020203" pitchFamily="34" charset="0"/>
                <a:cs typeface="Segoe UI" panose="020B0502040204020203" pitchFamily="34" charset="0"/>
              </a:rPr>
              <a:t>при этом, что для полного завершения работ необходимо </a:t>
            </a:r>
            <a:r>
              <a:rPr lang="ru-RU" sz="1600" dirty="0" smtClean="0">
                <a:latin typeface="Segoe UI" panose="020B0502040204020203" pitchFamily="34" charset="0"/>
                <a:cs typeface="Segoe UI" panose="020B0502040204020203" pitchFamily="34" charset="0"/>
              </a:rPr>
              <a:t>произвести отсыпку </a:t>
            </a:r>
            <a:r>
              <a:rPr lang="ru-RU" sz="1600" dirty="0">
                <a:latin typeface="Segoe UI" panose="020B0502040204020203" pitchFamily="34" charset="0"/>
                <a:cs typeface="Segoe UI" panose="020B0502040204020203" pitchFamily="34" charset="0"/>
              </a:rPr>
              <a:t>камнем (предварительно 10 000 куб.м), поскольку на </a:t>
            </a:r>
            <a:r>
              <a:rPr lang="ru-RU" sz="1600" dirty="0" smtClean="0">
                <a:latin typeface="Segoe UI" panose="020B0502040204020203" pitchFamily="34" charset="0"/>
                <a:cs typeface="Segoe UI" panose="020B0502040204020203" pitchFamily="34" charset="0"/>
              </a:rPr>
              <a:t>участке остались </a:t>
            </a:r>
            <a:r>
              <a:rPr lang="ru-RU" sz="1600" dirty="0">
                <a:latin typeface="Segoe UI" panose="020B0502040204020203" pitchFamily="34" charset="0"/>
                <a:cs typeface="Segoe UI" panose="020B0502040204020203" pitchFamily="34" charset="0"/>
              </a:rPr>
              <a:t>неукрепленные береговые </a:t>
            </a:r>
            <a:r>
              <a:rPr lang="ru-RU" sz="1600" dirty="0" smtClean="0">
                <a:latin typeface="Segoe UI" panose="020B0502040204020203" pitchFamily="34" charset="0"/>
                <a:cs typeface="Segoe UI" panose="020B0502040204020203" pitchFamily="34" charset="0"/>
              </a:rPr>
              <a:t>линии и просил составить дополнительное </a:t>
            </a:r>
            <a:r>
              <a:rPr lang="ru-RU" sz="1600" dirty="0">
                <a:latin typeface="Segoe UI" panose="020B0502040204020203" pitchFamily="34" charset="0"/>
                <a:cs typeface="Segoe UI" panose="020B0502040204020203" pitchFamily="34" charset="0"/>
              </a:rPr>
              <a:t>соглашение к </a:t>
            </a:r>
            <a:r>
              <a:rPr lang="ru-RU" sz="1600" dirty="0" smtClean="0">
                <a:latin typeface="Segoe UI" panose="020B0502040204020203" pitchFamily="34" charset="0"/>
                <a:cs typeface="Segoe UI" panose="020B0502040204020203" pitchFamily="34" charset="0"/>
              </a:rPr>
              <a:t>контракту </a:t>
            </a:r>
            <a:r>
              <a:rPr lang="ru-RU" sz="1600" dirty="0">
                <a:latin typeface="Segoe UI" panose="020B0502040204020203" pitchFamily="34" charset="0"/>
                <a:cs typeface="Segoe UI" panose="020B0502040204020203" pitchFamily="34" charset="0"/>
              </a:rPr>
              <a:t>на </a:t>
            </a:r>
            <a:r>
              <a:rPr lang="ru-RU" sz="1600" dirty="0" smtClean="0">
                <a:latin typeface="Segoe UI" panose="020B0502040204020203" pitchFamily="34" charset="0"/>
                <a:cs typeface="Segoe UI" panose="020B0502040204020203" pitchFamily="34" charset="0"/>
              </a:rPr>
              <a:t>необходимый дополнительный </a:t>
            </a:r>
            <a:r>
              <a:rPr lang="ru-RU" sz="1600" dirty="0">
                <a:latin typeface="Segoe UI" panose="020B0502040204020203" pitchFamily="34" charset="0"/>
                <a:cs typeface="Segoe UI" panose="020B0502040204020203" pitchFamily="34" charset="0"/>
              </a:rPr>
              <a:t>объем работ</a:t>
            </a:r>
            <a:r>
              <a:rPr lang="ru-RU" sz="1600" dirty="0" smtClean="0">
                <a:latin typeface="Segoe UI" panose="020B0502040204020203" pitchFamily="34" charset="0"/>
                <a:cs typeface="Segoe UI" panose="020B0502040204020203" pitchFamily="34" charset="0"/>
              </a:rPr>
              <a:t>.</a:t>
            </a:r>
          </a:p>
          <a:p>
            <a:pPr algn="just">
              <a:spcBef>
                <a:spcPct val="0"/>
              </a:spcBef>
              <a:spcAft>
                <a:spcPts val="1200"/>
              </a:spcAft>
              <a:buFont typeface="Wingdings" panose="05000000000000000000" pitchFamily="2" charset="2"/>
              <a:buChar char="q"/>
            </a:pPr>
            <a:r>
              <a:rPr lang="ru-RU" sz="1600" dirty="0">
                <a:latin typeface="Segoe UI" panose="020B0502040204020203" pitchFamily="34" charset="0"/>
                <a:cs typeface="Segoe UI" panose="020B0502040204020203" pitchFamily="34" charset="0"/>
              </a:rPr>
              <a:t>Письмом от </a:t>
            </a:r>
            <a:r>
              <a:rPr lang="ru-RU" sz="1600" dirty="0">
                <a:solidFill>
                  <a:srgbClr val="E4465A"/>
                </a:solidFill>
                <a:latin typeface="Segoe UI" panose="020B0502040204020203" pitchFamily="34" charset="0"/>
                <a:cs typeface="Segoe UI" panose="020B0502040204020203" pitchFamily="34" charset="0"/>
              </a:rPr>
              <a:t>12.12.2014</a:t>
            </a:r>
            <a:r>
              <a:rPr lang="ru-RU" sz="1600" dirty="0">
                <a:latin typeface="Segoe UI" panose="020B0502040204020203" pitchFamily="34" charset="0"/>
                <a:cs typeface="Segoe UI" panose="020B0502040204020203" pitchFamily="34" charset="0"/>
              </a:rPr>
              <a:t> </a:t>
            </a:r>
            <a:r>
              <a:rPr lang="ru-RU" sz="1600" dirty="0" smtClean="0">
                <a:latin typeface="Segoe UI" panose="020B0502040204020203" pitchFamily="34" charset="0"/>
                <a:cs typeface="Segoe UI" panose="020B0502040204020203" pitchFamily="34" charset="0"/>
              </a:rPr>
              <a:t>заказчик сообщил подрядчику о возникновении </a:t>
            </a:r>
            <a:r>
              <a:rPr lang="ru-RU" sz="1600" dirty="0">
                <a:latin typeface="Segoe UI" panose="020B0502040204020203" pitchFamily="34" charset="0"/>
                <a:cs typeface="Segoe UI" panose="020B0502040204020203" pitchFamily="34" charset="0"/>
              </a:rPr>
              <a:t>необходимости в выполнении дополнительного объема </a:t>
            </a:r>
            <a:r>
              <a:rPr lang="ru-RU" sz="1600" dirty="0" smtClean="0">
                <a:latin typeface="Segoe UI" panose="020B0502040204020203" pitchFamily="34" charset="0"/>
                <a:cs typeface="Segoe UI" panose="020B0502040204020203" pitchFamily="34" charset="0"/>
              </a:rPr>
              <a:t>работ по </a:t>
            </a:r>
            <a:r>
              <a:rPr lang="ru-RU" sz="1600" dirty="0">
                <a:latin typeface="Segoe UI" panose="020B0502040204020203" pitchFamily="34" charset="0"/>
                <a:cs typeface="Segoe UI" panose="020B0502040204020203" pitchFamily="34" charset="0"/>
              </a:rPr>
              <a:t>отсыпке скальным грунтом берега реки Магаданки в районе моста </a:t>
            </a:r>
            <a:r>
              <a:rPr lang="ru-RU" sz="1600" dirty="0" smtClean="0">
                <a:latin typeface="Segoe UI" panose="020B0502040204020203" pitchFamily="34" charset="0"/>
                <a:cs typeface="Segoe UI" panose="020B0502040204020203" pitchFamily="34" charset="0"/>
              </a:rPr>
              <a:t>по Магаданскому </a:t>
            </a:r>
            <a:r>
              <a:rPr lang="ru-RU" sz="1600" dirty="0">
                <a:latin typeface="Segoe UI" panose="020B0502040204020203" pitchFamily="34" charset="0"/>
                <a:cs typeface="Segoe UI" panose="020B0502040204020203" pitchFamily="34" charset="0"/>
              </a:rPr>
              <a:t>шоссе (около 3 000 куб.м), предложив рассмотреть вопрос </a:t>
            </a:r>
            <a:r>
              <a:rPr lang="ru-RU" sz="1600" dirty="0" smtClean="0">
                <a:latin typeface="Segoe UI" panose="020B0502040204020203" pitchFamily="34" charset="0"/>
                <a:cs typeface="Segoe UI" panose="020B0502040204020203" pitchFamily="34" charset="0"/>
              </a:rPr>
              <a:t>об их </a:t>
            </a:r>
            <a:r>
              <a:rPr lang="ru-RU" sz="1600" dirty="0">
                <a:latin typeface="Segoe UI" panose="020B0502040204020203" pitchFamily="34" charset="0"/>
                <a:cs typeface="Segoe UI" panose="020B0502040204020203" pitchFamily="34" charset="0"/>
              </a:rPr>
              <a:t>выполнении. При этом указал, что цена контракта будет </a:t>
            </a:r>
            <a:r>
              <a:rPr lang="ru-RU" sz="1600" dirty="0" smtClean="0">
                <a:latin typeface="Segoe UI" panose="020B0502040204020203" pitchFamily="34" charset="0"/>
                <a:cs typeface="Segoe UI" panose="020B0502040204020203" pitchFamily="34" charset="0"/>
              </a:rPr>
              <a:t>изменена пропорционально </a:t>
            </a:r>
            <a:r>
              <a:rPr lang="ru-RU" sz="1600" dirty="0">
                <a:latin typeface="Segoe UI" panose="020B0502040204020203" pitchFamily="34" charset="0"/>
                <a:cs typeface="Segoe UI" panose="020B0502040204020203" pitchFamily="34" charset="0"/>
              </a:rPr>
              <a:t>дополнительному объему работ, но не более чем на </a:t>
            </a:r>
            <a:r>
              <a:rPr lang="ru-RU" sz="1600" dirty="0" smtClean="0">
                <a:latin typeface="Segoe UI" panose="020B0502040204020203" pitchFamily="34" charset="0"/>
                <a:cs typeface="Segoe UI" panose="020B0502040204020203" pitchFamily="34" charset="0"/>
              </a:rPr>
              <a:t>10%.</a:t>
            </a:r>
          </a:p>
          <a:p>
            <a:pPr algn="just">
              <a:spcBef>
                <a:spcPct val="0"/>
              </a:spcBef>
              <a:spcAft>
                <a:spcPts val="1200"/>
              </a:spcAft>
              <a:buFont typeface="Wingdings" panose="05000000000000000000" pitchFamily="2" charset="2"/>
              <a:buChar char="q"/>
            </a:pPr>
            <a:r>
              <a:rPr lang="ru-RU" sz="1600" dirty="0" smtClean="0">
                <a:latin typeface="Segoe UI" panose="020B0502040204020203" pitchFamily="34" charset="0"/>
                <a:cs typeface="Segoe UI" panose="020B0502040204020203" pitchFamily="34" charset="0"/>
              </a:rPr>
              <a:t>Общество выполнило допработы на сумму 7 433 364 руб. 86 коп. в пределах 10%. </a:t>
            </a:r>
            <a:r>
              <a:rPr lang="ru-RU" sz="1600" dirty="0" smtClean="0">
                <a:solidFill>
                  <a:srgbClr val="E4465A"/>
                </a:solidFill>
                <a:latin typeface="Segoe UI" panose="020B0502040204020203" pitchFamily="34" charset="0"/>
                <a:cs typeface="Segoe UI" panose="020B0502040204020203" pitchFamily="34" charset="0"/>
              </a:rPr>
              <a:t>От подписания актов приемки заказчик отказался.</a:t>
            </a:r>
            <a:endParaRPr lang="ru-RU" dirty="0" smtClean="0">
              <a:solidFill>
                <a:srgbClr val="E4465A"/>
              </a:solidFill>
              <a:latin typeface="Segoe UI" panose="020B0502040204020203" pitchFamily="34" charset="0"/>
              <a:cs typeface="Segoe UI" panose="020B0502040204020203" pitchFamily="34" charset="0"/>
            </a:endParaRPr>
          </a:p>
        </p:txBody>
      </p:sp>
      <p:grpSp>
        <p:nvGrpSpPr>
          <p:cNvPr id="21" name="Группа 20">
            <a:extLst>
              <a:ext uri="{FF2B5EF4-FFF2-40B4-BE49-F238E27FC236}">
                <a16:creationId xmlns="" xmlns:a16="http://schemas.microsoft.com/office/drawing/2014/main" id="{20B2B207-6185-431B-A45D-38E9DA2BDC75}"/>
              </a:ext>
            </a:extLst>
          </p:cNvPr>
          <p:cNvGrpSpPr/>
          <p:nvPr/>
        </p:nvGrpSpPr>
        <p:grpSpPr>
          <a:xfrm>
            <a:off x="5808871" y="810261"/>
            <a:ext cx="573135" cy="573136"/>
            <a:chOff x="7112000" y="1417638"/>
            <a:chExt cx="552450" cy="552451"/>
          </a:xfrm>
          <a:solidFill>
            <a:srgbClr val="E4465A"/>
          </a:solidFill>
        </p:grpSpPr>
        <p:sp>
          <p:nvSpPr>
            <p:cNvPr id="22" name="Freeform 5">
              <a:extLst>
                <a:ext uri="{FF2B5EF4-FFF2-40B4-BE49-F238E27FC236}">
                  <a16:creationId xmlns="" xmlns:a16="http://schemas.microsoft.com/office/drawing/2014/main" id="{DDEC2E9B-36F9-4E6B-92BC-C4DD78F7937E}"/>
                </a:ext>
              </a:extLst>
            </p:cNvPr>
            <p:cNvSpPr>
              <a:spLocks/>
            </p:cNvSpPr>
            <p:nvPr/>
          </p:nvSpPr>
          <p:spPr bwMode="auto">
            <a:xfrm>
              <a:off x="7248525" y="1898651"/>
              <a:ext cx="276225" cy="71438"/>
            </a:xfrm>
            <a:custGeom>
              <a:avLst/>
              <a:gdLst>
                <a:gd name="T0" fmla="*/ 144 w 174"/>
                <a:gd name="T1" fmla="*/ 0 h 45"/>
                <a:gd name="T2" fmla="*/ 29 w 174"/>
                <a:gd name="T3" fmla="*/ 0 h 45"/>
                <a:gd name="T4" fmla="*/ 29 w 174"/>
                <a:gd name="T5" fmla="*/ 14 h 45"/>
                <a:gd name="T6" fmla="*/ 0 w 174"/>
                <a:gd name="T7" fmla="*/ 14 h 45"/>
                <a:gd name="T8" fmla="*/ 0 w 174"/>
                <a:gd name="T9" fmla="*/ 45 h 45"/>
                <a:gd name="T10" fmla="*/ 174 w 174"/>
                <a:gd name="T11" fmla="*/ 45 h 45"/>
                <a:gd name="T12" fmla="*/ 174 w 174"/>
                <a:gd name="T13" fmla="*/ 14 h 45"/>
                <a:gd name="T14" fmla="*/ 144 w 174"/>
                <a:gd name="T15" fmla="*/ 14 h 45"/>
                <a:gd name="T16" fmla="*/ 144 w 174"/>
                <a:gd name="T17" fmla="*/ 0 h 45"/>
                <a:gd name="T18" fmla="*/ 144 w 174"/>
                <a:gd name="T19" fmla="*/ 0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74" h="45">
                  <a:moveTo>
                    <a:pt x="144" y="0"/>
                  </a:moveTo>
                  <a:lnTo>
                    <a:pt x="29" y="0"/>
                  </a:lnTo>
                  <a:lnTo>
                    <a:pt x="29" y="14"/>
                  </a:lnTo>
                  <a:lnTo>
                    <a:pt x="0" y="14"/>
                  </a:lnTo>
                  <a:lnTo>
                    <a:pt x="0" y="45"/>
                  </a:lnTo>
                  <a:lnTo>
                    <a:pt x="174" y="45"/>
                  </a:lnTo>
                  <a:lnTo>
                    <a:pt x="174" y="14"/>
                  </a:lnTo>
                  <a:lnTo>
                    <a:pt x="144" y="14"/>
                  </a:lnTo>
                  <a:lnTo>
                    <a:pt x="144" y="0"/>
                  </a:lnTo>
                  <a:lnTo>
                    <a:pt x="144"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dirty="0">
                <a:solidFill>
                  <a:srgbClr val="444444"/>
                </a:solidFill>
              </a:endParaRPr>
            </a:p>
          </p:txBody>
        </p:sp>
        <p:sp>
          <p:nvSpPr>
            <p:cNvPr id="23" name="Freeform 6">
              <a:extLst>
                <a:ext uri="{FF2B5EF4-FFF2-40B4-BE49-F238E27FC236}">
                  <a16:creationId xmlns="" xmlns:a16="http://schemas.microsoft.com/office/drawing/2014/main" id="{C40F1CFC-4887-49B2-9FF8-E64D23DABF9D}"/>
                </a:ext>
              </a:extLst>
            </p:cNvPr>
            <p:cNvSpPr>
              <a:spLocks/>
            </p:cNvSpPr>
            <p:nvPr/>
          </p:nvSpPr>
          <p:spPr bwMode="auto">
            <a:xfrm>
              <a:off x="7204075" y="1417638"/>
              <a:ext cx="366713" cy="457200"/>
            </a:xfrm>
            <a:custGeom>
              <a:avLst/>
              <a:gdLst>
                <a:gd name="T0" fmla="*/ 100 w 231"/>
                <a:gd name="T1" fmla="*/ 288 h 288"/>
                <a:gd name="T2" fmla="*/ 129 w 231"/>
                <a:gd name="T3" fmla="*/ 288 h 288"/>
                <a:gd name="T4" fmla="*/ 129 w 231"/>
                <a:gd name="T5" fmla="*/ 86 h 288"/>
                <a:gd name="T6" fmla="*/ 231 w 231"/>
                <a:gd name="T7" fmla="*/ 86 h 288"/>
                <a:gd name="T8" fmla="*/ 129 w 231"/>
                <a:gd name="T9" fmla="*/ 61 h 288"/>
                <a:gd name="T10" fmla="*/ 129 w 231"/>
                <a:gd name="T11" fmla="*/ 43 h 288"/>
                <a:gd name="T12" fmla="*/ 114 w 231"/>
                <a:gd name="T13" fmla="*/ 0 h 288"/>
                <a:gd name="T14" fmla="*/ 100 w 231"/>
                <a:gd name="T15" fmla="*/ 43 h 288"/>
                <a:gd name="T16" fmla="*/ 100 w 231"/>
                <a:gd name="T17" fmla="*/ 61 h 288"/>
                <a:gd name="T18" fmla="*/ 0 w 231"/>
                <a:gd name="T19" fmla="*/ 86 h 288"/>
                <a:gd name="T20" fmla="*/ 100 w 231"/>
                <a:gd name="T21" fmla="*/ 86 h 288"/>
                <a:gd name="T22" fmla="*/ 100 w 231"/>
                <a:gd name="T23" fmla="*/ 288 h 288"/>
                <a:gd name="T24" fmla="*/ 100 w 231"/>
                <a:gd name="T25" fmla="*/ 288 h 2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31" h="288">
                  <a:moveTo>
                    <a:pt x="100" y="288"/>
                  </a:moveTo>
                  <a:lnTo>
                    <a:pt x="129" y="288"/>
                  </a:lnTo>
                  <a:lnTo>
                    <a:pt x="129" y="86"/>
                  </a:lnTo>
                  <a:lnTo>
                    <a:pt x="231" y="86"/>
                  </a:lnTo>
                  <a:lnTo>
                    <a:pt x="129" y="61"/>
                  </a:lnTo>
                  <a:lnTo>
                    <a:pt x="129" y="43"/>
                  </a:lnTo>
                  <a:lnTo>
                    <a:pt x="114" y="0"/>
                  </a:lnTo>
                  <a:lnTo>
                    <a:pt x="100" y="43"/>
                  </a:lnTo>
                  <a:lnTo>
                    <a:pt x="100" y="61"/>
                  </a:lnTo>
                  <a:lnTo>
                    <a:pt x="0" y="86"/>
                  </a:lnTo>
                  <a:lnTo>
                    <a:pt x="100" y="86"/>
                  </a:lnTo>
                  <a:lnTo>
                    <a:pt x="100" y="288"/>
                  </a:lnTo>
                  <a:lnTo>
                    <a:pt x="100" y="28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dirty="0">
                <a:solidFill>
                  <a:srgbClr val="444444"/>
                </a:solidFill>
              </a:endParaRPr>
            </a:p>
          </p:txBody>
        </p:sp>
        <p:sp>
          <p:nvSpPr>
            <p:cNvPr id="24" name="Freeform 7">
              <a:extLst>
                <a:ext uri="{FF2B5EF4-FFF2-40B4-BE49-F238E27FC236}">
                  <a16:creationId xmlns="" xmlns:a16="http://schemas.microsoft.com/office/drawing/2014/main" id="{4C6152A7-C182-4134-AB94-E1BB17E1B1A9}"/>
                </a:ext>
              </a:extLst>
            </p:cNvPr>
            <p:cNvSpPr>
              <a:spLocks/>
            </p:cNvSpPr>
            <p:nvPr/>
          </p:nvSpPr>
          <p:spPr bwMode="auto">
            <a:xfrm>
              <a:off x="7480300" y="1809751"/>
              <a:ext cx="184150" cy="42863"/>
            </a:xfrm>
            <a:custGeom>
              <a:avLst/>
              <a:gdLst>
                <a:gd name="T0" fmla="*/ 28 w 116"/>
                <a:gd name="T1" fmla="*/ 27 h 27"/>
                <a:gd name="T2" fmla="*/ 85 w 116"/>
                <a:gd name="T3" fmla="*/ 27 h 27"/>
                <a:gd name="T4" fmla="*/ 116 w 116"/>
                <a:gd name="T5" fmla="*/ 0 h 27"/>
                <a:gd name="T6" fmla="*/ 0 w 116"/>
                <a:gd name="T7" fmla="*/ 0 h 27"/>
                <a:gd name="T8" fmla="*/ 28 w 116"/>
                <a:gd name="T9" fmla="*/ 27 h 27"/>
                <a:gd name="T10" fmla="*/ 28 w 116"/>
                <a:gd name="T11" fmla="*/ 27 h 27"/>
              </a:gdLst>
              <a:ahLst/>
              <a:cxnLst>
                <a:cxn ang="0">
                  <a:pos x="T0" y="T1"/>
                </a:cxn>
                <a:cxn ang="0">
                  <a:pos x="T2" y="T3"/>
                </a:cxn>
                <a:cxn ang="0">
                  <a:pos x="T4" y="T5"/>
                </a:cxn>
                <a:cxn ang="0">
                  <a:pos x="T6" y="T7"/>
                </a:cxn>
                <a:cxn ang="0">
                  <a:pos x="T8" y="T9"/>
                </a:cxn>
                <a:cxn ang="0">
                  <a:pos x="T10" y="T11"/>
                </a:cxn>
              </a:cxnLst>
              <a:rect l="0" t="0" r="r" b="b"/>
              <a:pathLst>
                <a:path w="116" h="27">
                  <a:moveTo>
                    <a:pt x="28" y="27"/>
                  </a:moveTo>
                  <a:lnTo>
                    <a:pt x="85" y="27"/>
                  </a:lnTo>
                  <a:lnTo>
                    <a:pt x="116" y="0"/>
                  </a:lnTo>
                  <a:lnTo>
                    <a:pt x="0" y="0"/>
                  </a:lnTo>
                  <a:lnTo>
                    <a:pt x="28" y="27"/>
                  </a:lnTo>
                  <a:lnTo>
                    <a:pt x="28" y="2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dirty="0">
                <a:solidFill>
                  <a:srgbClr val="444444"/>
                </a:solidFill>
              </a:endParaRPr>
            </a:p>
          </p:txBody>
        </p:sp>
        <p:sp>
          <p:nvSpPr>
            <p:cNvPr id="25" name="Freeform 8">
              <a:extLst>
                <a:ext uri="{FF2B5EF4-FFF2-40B4-BE49-F238E27FC236}">
                  <a16:creationId xmlns="" xmlns:a16="http://schemas.microsoft.com/office/drawing/2014/main" id="{6CFD8898-7E65-4397-964D-FC76BD6F48BA}"/>
                </a:ext>
              </a:extLst>
            </p:cNvPr>
            <p:cNvSpPr>
              <a:spLocks/>
            </p:cNvSpPr>
            <p:nvPr/>
          </p:nvSpPr>
          <p:spPr bwMode="auto">
            <a:xfrm>
              <a:off x="7112000" y="1809751"/>
              <a:ext cx="182563" cy="42863"/>
            </a:xfrm>
            <a:custGeom>
              <a:avLst/>
              <a:gdLst>
                <a:gd name="T0" fmla="*/ 115 w 115"/>
                <a:gd name="T1" fmla="*/ 0 h 27"/>
                <a:gd name="T2" fmla="*/ 0 w 115"/>
                <a:gd name="T3" fmla="*/ 0 h 27"/>
                <a:gd name="T4" fmla="*/ 29 w 115"/>
                <a:gd name="T5" fmla="*/ 27 h 27"/>
                <a:gd name="T6" fmla="*/ 86 w 115"/>
                <a:gd name="T7" fmla="*/ 27 h 27"/>
                <a:gd name="T8" fmla="*/ 115 w 115"/>
                <a:gd name="T9" fmla="*/ 0 h 27"/>
                <a:gd name="T10" fmla="*/ 115 w 115"/>
                <a:gd name="T11" fmla="*/ 0 h 27"/>
              </a:gdLst>
              <a:ahLst/>
              <a:cxnLst>
                <a:cxn ang="0">
                  <a:pos x="T0" y="T1"/>
                </a:cxn>
                <a:cxn ang="0">
                  <a:pos x="T2" y="T3"/>
                </a:cxn>
                <a:cxn ang="0">
                  <a:pos x="T4" y="T5"/>
                </a:cxn>
                <a:cxn ang="0">
                  <a:pos x="T6" y="T7"/>
                </a:cxn>
                <a:cxn ang="0">
                  <a:pos x="T8" y="T9"/>
                </a:cxn>
                <a:cxn ang="0">
                  <a:pos x="T10" y="T11"/>
                </a:cxn>
              </a:cxnLst>
              <a:rect l="0" t="0" r="r" b="b"/>
              <a:pathLst>
                <a:path w="115" h="27">
                  <a:moveTo>
                    <a:pt x="115" y="0"/>
                  </a:moveTo>
                  <a:lnTo>
                    <a:pt x="0" y="0"/>
                  </a:lnTo>
                  <a:lnTo>
                    <a:pt x="29" y="27"/>
                  </a:lnTo>
                  <a:lnTo>
                    <a:pt x="86" y="27"/>
                  </a:lnTo>
                  <a:lnTo>
                    <a:pt x="115" y="0"/>
                  </a:lnTo>
                  <a:lnTo>
                    <a:pt x="115"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dirty="0">
                <a:solidFill>
                  <a:srgbClr val="444444"/>
                </a:solidFill>
              </a:endParaRPr>
            </a:p>
          </p:txBody>
        </p:sp>
        <p:sp>
          <p:nvSpPr>
            <p:cNvPr id="26" name="Freeform 9">
              <a:extLst>
                <a:ext uri="{FF2B5EF4-FFF2-40B4-BE49-F238E27FC236}">
                  <a16:creationId xmlns="" xmlns:a16="http://schemas.microsoft.com/office/drawing/2014/main" id="{AC4DF9DD-8956-4E8D-8CD8-00A07426442A}"/>
                </a:ext>
              </a:extLst>
            </p:cNvPr>
            <p:cNvSpPr>
              <a:spLocks/>
            </p:cNvSpPr>
            <p:nvPr/>
          </p:nvSpPr>
          <p:spPr bwMode="auto">
            <a:xfrm>
              <a:off x="7112000" y="1576388"/>
              <a:ext cx="182563" cy="207963"/>
            </a:xfrm>
            <a:custGeom>
              <a:avLst/>
              <a:gdLst>
                <a:gd name="T0" fmla="*/ 66 w 115"/>
                <a:gd name="T1" fmla="*/ 45 h 131"/>
                <a:gd name="T2" fmla="*/ 76 w 115"/>
                <a:gd name="T3" fmla="*/ 74 h 131"/>
                <a:gd name="T4" fmla="*/ 86 w 115"/>
                <a:gd name="T5" fmla="*/ 96 h 131"/>
                <a:gd name="T6" fmla="*/ 92 w 115"/>
                <a:gd name="T7" fmla="*/ 113 h 131"/>
                <a:gd name="T8" fmla="*/ 97 w 115"/>
                <a:gd name="T9" fmla="*/ 123 h 131"/>
                <a:gd name="T10" fmla="*/ 99 w 115"/>
                <a:gd name="T11" fmla="*/ 129 h 131"/>
                <a:gd name="T12" fmla="*/ 101 w 115"/>
                <a:gd name="T13" fmla="*/ 131 h 131"/>
                <a:gd name="T14" fmla="*/ 107 w 115"/>
                <a:gd name="T15" fmla="*/ 127 h 131"/>
                <a:gd name="T16" fmla="*/ 113 w 115"/>
                <a:gd name="T17" fmla="*/ 125 h 131"/>
                <a:gd name="T18" fmla="*/ 115 w 115"/>
                <a:gd name="T19" fmla="*/ 123 h 131"/>
                <a:gd name="T20" fmla="*/ 99 w 115"/>
                <a:gd name="T21" fmla="*/ 84 h 131"/>
                <a:gd name="T22" fmla="*/ 84 w 115"/>
                <a:gd name="T23" fmla="*/ 55 h 131"/>
                <a:gd name="T24" fmla="*/ 76 w 115"/>
                <a:gd name="T25" fmla="*/ 33 h 131"/>
                <a:gd name="T26" fmla="*/ 70 w 115"/>
                <a:gd name="T27" fmla="*/ 19 h 131"/>
                <a:gd name="T28" fmla="*/ 68 w 115"/>
                <a:gd name="T29" fmla="*/ 10 h 131"/>
                <a:gd name="T30" fmla="*/ 66 w 115"/>
                <a:gd name="T31" fmla="*/ 6 h 131"/>
                <a:gd name="T32" fmla="*/ 64 w 115"/>
                <a:gd name="T33" fmla="*/ 4 h 131"/>
                <a:gd name="T34" fmla="*/ 62 w 115"/>
                <a:gd name="T35" fmla="*/ 0 h 131"/>
                <a:gd name="T36" fmla="*/ 58 w 115"/>
                <a:gd name="T37" fmla="*/ 0 h 131"/>
                <a:gd name="T38" fmla="*/ 52 w 115"/>
                <a:gd name="T39" fmla="*/ 2 h 131"/>
                <a:gd name="T40" fmla="*/ 49 w 115"/>
                <a:gd name="T41" fmla="*/ 4 h 131"/>
                <a:gd name="T42" fmla="*/ 33 w 115"/>
                <a:gd name="T43" fmla="*/ 45 h 131"/>
                <a:gd name="T44" fmla="*/ 21 w 115"/>
                <a:gd name="T45" fmla="*/ 76 h 131"/>
                <a:gd name="T46" fmla="*/ 13 w 115"/>
                <a:gd name="T47" fmla="*/ 98 h 131"/>
                <a:gd name="T48" fmla="*/ 7 w 115"/>
                <a:gd name="T49" fmla="*/ 111 h 131"/>
                <a:gd name="T50" fmla="*/ 2 w 115"/>
                <a:gd name="T51" fmla="*/ 121 h 131"/>
                <a:gd name="T52" fmla="*/ 0 w 115"/>
                <a:gd name="T53" fmla="*/ 125 h 131"/>
                <a:gd name="T54" fmla="*/ 0 w 115"/>
                <a:gd name="T55" fmla="*/ 127 h 131"/>
                <a:gd name="T56" fmla="*/ 9 w 115"/>
                <a:gd name="T57" fmla="*/ 129 h 131"/>
                <a:gd name="T58" fmla="*/ 13 w 115"/>
                <a:gd name="T59" fmla="*/ 131 h 131"/>
                <a:gd name="T60" fmla="*/ 15 w 115"/>
                <a:gd name="T61" fmla="*/ 131 h 131"/>
                <a:gd name="T62" fmla="*/ 58 w 115"/>
                <a:gd name="T63" fmla="*/ 27 h 1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15" h="131">
                  <a:moveTo>
                    <a:pt x="58" y="27"/>
                  </a:moveTo>
                  <a:lnTo>
                    <a:pt x="66" y="45"/>
                  </a:lnTo>
                  <a:lnTo>
                    <a:pt x="70" y="62"/>
                  </a:lnTo>
                  <a:lnTo>
                    <a:pt x="76" y="74"/>
                  </a:lnTo>
                  <a:lnTo>
                    <a:pt x="82" y="86"/>
                  </a:lnTo>
                  <a:lnTo>
                    <a:pt x="86" y="96"/>
                  </a:lnTo>
                  <a:lnTo>
                    <a:pt x="90" y="107"/>
                  </a:lnTo>
                  <a:lnTo>
                    <a:pt x="92" y="113"/>
                  </a:lnTo>
                  <a:lnTo>
                    <a:pt x="94" y="117"/>
                  </a:lnTo>
                  <a:lnTo>
                    <a:pt x="97" y="123"/>
                  </a:lnTo>
                  <a:lnTo>
                    <a:pt x="99" y="125"/>
                  </a:lnTo>
                  <a:lnTo>
                    <a:pt x="99" y="129"/>
                  </a:lnTo>
                  <a:lnTo>
                    <a:pt x="101" y="131"/>
                  </a:lnTo>
                  <a:lnTo>
                    <a:pt x="101" y="131"/>
                  </a:lnTo>
                  <a:lnTo>
                    <a:pt x="105" y="129"/>
                  </a:lnTo>
                  <a:lnTo>
                    <a:pt x="107" y="127"/>
                  </a:lnTo>
                  <a:lnTo>
                    <a:pt x="111" y="125"/>
                  </a:lnTo>
                  <a:lnTo>
                    <a:pt x="113" y="125"/>
                  </a:lnTo>
                  <a:lnTo>
                    <a:pt x="113" y="123"/>
                  </a:lnTo>
                  <a:lnTo>
                    <a:pt x="115" y="123"/>
                  </a:lnTo>
                  <a:lnTo>
                    <a:pt x="107" y="102"/>
                  </a:lnTo>
                  <a:lnTo>
                    <a:pt x="99" y="84"/>
                  </a:lnTo>
                  <a:lnTo>
                    <a:pt x="90" y="70"/>
                  </a:lnTo>
                  <a:lnTo>
                    <a:pt x="84" y="55"/>
                  </a:lnTo>
                  <a:lnTo>
                    <a:pt x="80" y="43"/>
                  </a:lnTo>
                  <a:lnTo>
                    <a:pt x="76" y="33"/>
                  </a:lnTo>
                  <a:lnTo>
                    <a:pt x="72" y="27"/>
                  </a:lnTo>
                  <a:lnTo>
                    <a:pt x="70" y="19"/>
                  </a:lnTo>
                  <a:lnTo>
                    <a:pt x="68" y="14"/>
                  </a:lnTo>
                  <a:lnTo>
                    <a:pt x="68" y="10"/>
                  </a:lnTo>
                  <a:lnTo>
                    <a:pt x="66" y="8"/>
                  </a:lnTo>
                  <a:lnTo>
                    <a:pt x="66" y="6"/>
                  </a:lnTo>
                  <a:lnTo>
                    <a:pt x="64" y="4"/>
                  </a:lnTo>
                  <a:lnTo>
                    <a:pt x="64" y="4"/>
                  </a:lnTo>
                  <a:lnTo>
                    <a:pt x="62" y="2"/>
                  </a:lnTo>
                  <a:lnTo>
                    <a:pt x="62" y="0"/>
                  </a:lnTo>
                  <a:lnTo>
                    <a:pt x="60" y="0"/>
                  </a:lnTo>
                  <a:lnTo>
                    <a:pt x="58" y="0"/>
                  </a:lnTo>
                  <a:lnTo>
                    <a:pt x="54" y="0"/>
                  </a:lnTo>
                  <a:lnTo>
                    <a:pt x="52" y="2"/>
                  </a:lnTo>
                  <a:lnTo>
                    <a:pt x="49" y="4"/>
                  </a:lnTo>
                  <a:lnTo>
                    <a:pt x="49" y="4"/>
                  </a:lnTo>
                  <a:lnTo>
                    <a:pt x="41" y="27"/>
                  </a:lnTo>
                  <a:lnTo>
                    <a:pt x="33" y="45"/>
                  </a:lnTo>
                  <a:lnTo>
                    <a:pt x="27" y="62"/>
                  </a:lnTo>
                  <a:lnTo>
                    <a:pt x="21" y="76"/>
                  </a:lnTo>
                  <a:lnTo>
                    <a:pt x="17" y="88"/>
                  </a:lnTo>
                  <a:lnTo>
                    <a:pt x="13" y="98"/>
                  </a:lnTo>
                  <a:lnTo>
                    <a:pt x="9" y="107"/>
                  </a:lnTo>
                  <a:lnTo>
                    <a:pt x="7" y="111"/>
                  </a:lnTo>
                  <a:lnTo>
                    <a:pt x="4" y="117"/>
                  </a:lnTo>
                  <a:lnTo>
                    <a:pt x="2" y="121"/>
                  </a:lnTo>
                  <a:lnTo>
                    <a:pt x="0" y="123"/>
                  </a:lnTo>
                  <a:lnTo>
                    <a:pt x="0" y="125"/>
                  </a:lnTo>
                  <a:lnTo>
                    <a:pt x="0" y="127"/>
                  </a:lnTo>
                  <a:lnTo>
                    <a:pt x="0" y="127"/>
                  </a:lnTo>
                  <a:lnTo>
                    <a:pt x="4" y="129"/>
                  </a:lnTo>
                  <a:lnTo>
                    <a:pt x="9" y="129"/>
                  </a:lnTo>
                  <a:lnTo>
                    <a:pt x="11" y="131"/>
                  </a:lnTo>
                  <a:lnTo>
                    <a:pt x="13" y="131"/>
                  </a:lnTo>
                  <a:lnTo>
                    <a:pt x="15" y="131"/>
                  </a:lnTo>
                  <a:lnTo>
                    <a:pt x="15" y="131"/>
                  </a:lnTo>
                  <a:lnTo>
                    <a:pt x="58" y="27"/>
                  </a:lnTo>
                  <a:lnTo>
                    <a:pt x="58" y="27"/>
                  </a:lnTo>
                  <a:lnTo>
                    <a:pt x="58" y="2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dirty="0">
                <a:solidFill>
                  <a:srgbClr val="444444"/>
                </a:solidFill>
              </a:endParaRPr>
            </a:p>
          </p:txBody>
        </p:sp>
        <p:sp>
          <p:nvSpPr>
            <p:cNvPr id="27" name="Freeform 10">
              <a:extLst>
                <a:ext uri="{FF2B5EF4-FFF2-40B4-BE49-F238E27FC236}">
                  <a16:creationId xmlns="" xmlns:a16="http://schemas.microsoft.com/office/drawing/2014/main" id="{D5A964D6-1B34-414A-92B5-11BCE88ABE2F}"/>
                </a:ext>
              </a:extLst>
            </p:cNvPr>
            <p:cNvSpPr>
              <a:spLocks/>
            </p:cNvSpPr>
            <p:nvPr/>
          </p:nvSpPr>
          <p:spPr bwMode="auto">
            <a:xfrm>
              <a:off x="7480300" y="1576388"/>
              <a:ext cx="184150" cy="207963"/>
            </a:xfrm>
            <a:custGeom>
              <a:avLst/>
              <a:gdLst>
                <a:gd name="T0" fmla="*/ 40 w 116"/>
                <a:gd name="T1" fmla="*/ 27 h 131"/>
                <a:gd name="T2" fmla="*/ 26 w 116"/>
                <a:gd name="T3" fmla="*/ 62 h 131"/>
                <a:gd name="T4" fmla="*/ 16 w 116"/>
                <a:gd name="T5" fmla="*/ 88 h 131"/>
                <a:gd name="T6" fmla="*/ 8 w 116"/>
                <a:gd name="T7" fmla="*/ 107 h 131"/>
                <a:gd name="T8" fmla="*/ 4 w 116"/>
                <a:gd name="T9" fmla="*/ 117 h 131"/>
                <a:gd name="T10" fmla="*/ 0 w 116"/>
                <a:gd name="T11" fmla="*/ 123 h 131"/>
                <a:gd name="T12" fmla="*/ 0 w 116"/>
                <a:gd name="T13" fmla="*/ 127 h 131"/>
                <a:gd name="T14" fmla="*/ 4 w 116"/>
                <a:gd name="T15" fmla="*/ 129 h 131"/>
                <a:gd name="T16" fmla="*/ 10 w 116"/>
                <a:gd name="T17" fmla="*/ 131 h 131"/>
                <a:gd name="T18" fmla="*/ 14 w 116"/>
                <a:gd name="T19" fmla="*/ 131 h 131"/>
                <a:gd name="T20" fmla="*/ 22 w 116"/>
                <a:gd name="T21" fmla="*/ 113 h 131"/>
                <a:gd name="T22" fmla="*/ 32 w 116"/>
                <a:gd name="T23" fmla="*/ 82 h 131"/>
                <a:gd name="T24" fmla="*/ 43 w 116"/>
                <a:gd name="T25" fmla="*/ 59 h 131"/>
                <a:gd name="T26" fmla="*/ 49 w 116"/>
                <a:gd name="T27" fmla="*/ 45 h 131"/>
                <a:gd name="T28" fmla="*/ 53 w 116"/>
                <a:gd name="T29" fmla="*/ 35 h 131"/>
                <a:gd name="T30" fmla="*/ 57 w 116"/>
                <a:gd name="T31" fmla="*/ 29 h 131"/>
                <a:gd name="T32" fmla="*/ 57 w 116"/>
                <a:gd name="T33" fmla="*/ 27 h 131"/>
                <a:gd name="T34" fmla="*/ 73 w 116"/>
                <a:gd name="T35" fmla="*/ 62 h 131"/>
                <a:gd name="T36" fmla="*/ 81 w 116"/>
                <a:gd name="T37" fmla="*/ 86 h 131"/>
                <a:gd name="T38" fmla="*/ 90 w 116"/>
                <a:gd name="T39" fmla="*/ 107 h 131"/>
                <a:gd name="T40" fmla="*/ 96 w 116"/>
                <a:gd name="T41" fmla="*/ 117 h 131"/>
                <a:gd name="T42" fmla="*/ 100 w 116"/>
                <a:gd name="T43" fmla="*/ 125 h 131"/>
                <a:gd name="T44" fmla="*/ 102 w 116"/>
                <a:gd name="T45" fmla="*/ 131 h 131"/>
                <a:gd name="T46" fmla="*/ 106 w 116"/>
                <a:gd name="T47" fmla="*/ 129 h 131"/>
                <a:gd name="T48" fmla="*/ 112 w 116"/>
                <a:gd name="T49" fmla="*/ 125 h 131"/>
                <a:gd name="T50" fmla="*/ 114 w 116"/>
                <a:gd name="T51" fmla="*/ 123 h 131"/>
                <a:gd name="T52" fmla="*/ 108 w 116"/>
                <a:gd name="T53" fmla="*/ 102 h 131"/>
                <a:gd name="T54" fmla="*/ 92 w 116"/>
                <a:gd name="T55" fmla="*/ 70 h 131"/>
                <a:gd name="T56" fmla="*/ 81 w 116"/>
                <a:gd name="T57" fmla="*/ 43 h 131"/>
                <a:gd name="T58" fmla="*/ 73 w 116"/>
                <a:gd name="T59" fmla="*/ 27 h 131"/>
                <a:gd name="T60" fmla="*/ 69 w 116"/>
                <a:gd name="T61" fmla="*/ 14 h 131"/>
                <a:gd name="T62" fmla="*/ 67 w 116"/>
                <a:gd name="T63" fmla="*/ 8 h 131"/>
                <a:gd name="T64" fmla="*/ 65 w 116"/>
                <a:gd name="T65" fmla="*/ 4 h 131"/>
                <a:gd name="T66" fmla="*/ 63 w 116"/>
                <a:gd name="T67" fmla="*/ 2 h 131"/>
                <a:gd name="T68" fmla="*/ 59 w 116"/>
                <a:gd name="T69" fmla="*/ 0 h 131"/>
                <a:gd name="T70" fmla="*/ 55 w 116"/>
                <a:gd name="T71" fmla="*/ 0 h 131"/>
                <a:gd name="T72" fmla="*/ 51 w 116"/>
                <a:gd name="T73" fmla="*/ 4 h 131"/>
                <a:gd name="T74" fmla="*/ 51 w 116"/>
                <a:gd name="T75" fmla="*/ 4 h 1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16" h="131">
                  <a:moveTo>
                    <a:pt x="51" y="4"/>
                  </a:moveTo>
                  <a:lnTo>
                    <a:pt x="40" y="27"/>
                  </a:lnTo>
                  <a:lnTo>
                    <a:pt x="32" y="45"/>
                  </a:lnTo>
                  <a:lnTo>
                    <a:pt x="26" y="62"/>
                  </a:lnTo>
                  <a:lnTo>
                    <a:pt x="20" y="76"/>
                  </a:lnTo>
                  <a:lnTo>
                    <a:pt x="16" y="88"/>
                  </a:lnTo>
                  <a:lnTo>
                    <a:pt x="12" y="98"/>
                  </a:lnTo>
                  <a:lnTo>
                    <a:pt x="8" y="107"/>
                  </a:lnTo>
                  <a:lnTo>
                    <a:pt x="6" y="111"/>
                  </a:lnTo>
                  <a:lnTo>
                    <a:pt x="4" y="117"/>
                  </a:lnTo>
                  <a:lnTo>
                    <a:pt x="2" y="121"/>
                  </a:lnTo>
                  <a:lnTo>
                    <a:pt x="0" y="123"/>
                  </a:lnTo>
                  <a:lnTo>
                    <a:pt x="0" y="125"/>
                  </a:lnTo>
                  <a:lnTo>
                    <a:pt x="0" y="127"/>
                  </a:lnTo>
                  <a:lnTo>
                    <a:pt x="0" y="127"/>
                  </a:lnTo>
                  <a:lnTo>
                    <a:pt x="4" y="129"/>
                  </a:lnTo>
                  <a:lnTo>
                    <a:pt x="8" y="129"/>
                  </a:lnTo>
                  <a:lnTo>
                    <a:pt x="10" y="131"/>
                  </a:lnTo>
                  <a:lnTo>
                    <a:pt x="12" y="131"/>
                  </a:lnTo>
                  <a:lnTo>
                    <a:pt x="14" y="131"/>
                  </a:lnTo>
                  <a:lnTo>
                    <a:pt x="14" y="131"/>
                  </a:lnTo>
                  <a:lnTo>
                    <a:pt x="22" y="113"/>
                  </a:lnTo>
                  <a:lnTo>
                    <a:pt x="28" y="96"/>
                  </a:lnTo>
                  <a:lnTo>
                    <a:pt x="32" y="82"/>
                  </a:lnTo>
                  <a:lnTo>
                    <a:pt x="38" y="72"/>
                  </a:lnTo>
                  <a:lnTo>
                    <a:pt x="43" y="59"/>
                  </a:lnTo>
                  <a:lnTo>
                    <a:pt x="47" y="51"/>
                  </a:lnTo>
                  <a:lnTo>
                    <a:pt x="49" y="45"/>
                  </a:lnTo>
                  <a:lnTo>
                    <a:pt x="53" y="39"/>
                  </a:lnTo>
                  <a:lnTo>
                    <a:pt x="53" y="35"/>
                  </a:lnTo>
                  <a:lnTo>
                    <a:pt x="55" y="33"/>
                  </a:lnTo>
                  <a:lnTo>
                    <a:pt x="57" y="29"/>
                  </a:lnTo>
                  <a:lnTo>
                    <a:pt x="57" y="27"/>
                  </a:lnTo>
                  <a:lnTo>
                    <a:pt x="57" y="27"/>
                  </a:lnTo>
                  <a:lnTo>
                    <a:pt x="65" y="45"/>
                  </a:lnTo>
                  <a:lnTo>
                    <a:pt x="73" y="62"/>
                  </a:lnTo>
                  <a:lnTo>
                    <a:pt x="77" y="74"/>
                  </a:lnTo>
                  <a:lnTo>
                    <a:pt x="81" y="86"/>
                  </a:lnTo>
                  <a:lnTo>
                    <a:pt x="88" y="96"/>
                  </a:lnTo>
                  <a:lnTo>
                    <a:pt x="90" y="107"/>
                  </a:lnTo>
                  <a:lnTo>
                    <a:pt x="94" y="113"/>
                  </a:lnTo>
                  <a:lnTo>
                    <a:pt x="96" y="117"/>
                  </a:lnTo>
                  <a:lnTo>
                    <a:pt x="98" y="123"/>
                  </a:lnTo>
                  <a:lnTo>
                    <a:pt x="100" y="125"/>
                  </a:lnTo>
                  <a:lnTo>
                    <a:pt x="100" y="129"/>
                  </a:lnTo>
                  <a:lnTo>
                    <a:pt x="102" y="131"/>
                  </a:lnTo>
                  <a:lnTo>
                    <a:pt x="102" y="131"/>
                  </a:lnTo>
                  <a:lnTo>
                    <a:pt x="106" y="129"/>
                  </a:lnTo>
                  <a:lnTo>
                    <a:pt x="110" y="127"/>
                  </a:lnTo>
                  <a:lnTo>
                    <a:pt x="112" y="125"/>
                  </a:lnTo>
                  <a:lnTo>
                    <a:pt x="114" y="125"/>
                  </a:lnTo>
                  <a:lnTo>
                    <a:pt x="114" y="123"/>
                  </a:lnTo>
                  <a:lnTo>
                    <a:pt x="116" y="123"/>
                  </a:lnTo>
                  <a:lnTo>
                    <a:pt x="108" y="102"/>
                  </a:lnTo>
                  <a:lnTo>
                    <a:pt x="100" y="84"/>
                  </a:lnTo>
                  <a:lnTo>
                    <a:pt x="92" y="70"/>
                  </a:lnTo>
                  <a:lnTo>
                    <a:pt x="85" y="55"/>
                  </a:lnTo>
                  <a:lnTo>
                    <a:pt x="81" y="43"/>
                  </a:lnTo>
                  <a:lnTo>
                    <a:pt x="77" y="33"/>
                  </a:lnTo>
                  <a:lnTo>
                    <a:pt x="73" y="27"/>
                  </a:lnTo>
                  <a:lnTo>
                    <a:pt x="71" y="19"/>
                  </a:lnTo>
                  <a:lnTo>
                    <a:pt x="69" y="14"/>
                  </a:lnTo>
                  <a:lnTo>
                    <a:pt x="67" y="10"/>
                  </a:lnTo>
                  <a:lnTo>
                    <a:pt x="67" y="8"/>
                  </a:lnTo>
                  <a:lnTo>
                    <a:pt x="65" y="6"/>
                  </a:lnTo>
                  <a:lnTo>
                    <a:pt x="65" y="4"/>
                  </a:lnTo>
                  <a:lnTo>
                    <a:pt x="65" y="4"/>
                  </a:lnTo>
                  <a:lnTo>
                    <a:pt x="63" y="2"/>
                  </a:lnTo>
                  <a:lnTo>
                    <a:pt x="61" y="0"/>
                  </a:lnTo>
                  <a:lnTo>
                    <a:pt x="59" y="0"/>
                  </a:lnTo>
                  <a:lnTo>
                    <a:pt x="57" y="0"/>
                  </a:lnTo>
                  <a:lnTo>
                    <a:pt x="55" y="0"/>
                  </a:lnTo>
                  <a:lnTo>
                    <a:pt x="53" y="2"/>
                  </a:lnTo>
                  <a:lnTo>
                    <a:pt x="51" y="4"/>
                  </a:lnTo>
                  <a:lnTo>
                    <a:pt x="51" y="4"/>
                  </a:lnTo>
                  <a:lnTo>
                    <a:pt x="51" y="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dirty="0">
                <a:solidFill>
                  <a:srgbClr val="444444"/>
                </a:solidFill>
              </a:endParaRPr>
            </a:p>
          </p:txBody>
        </p:sp>
      </p:grpSp>
      <p:cxnSp>
        <p:nvCxnSpPr>
          <p:cNvPr id="35" name="Прямая соединительная линия 34">
            <a:extLst>
              <a:ext uri="{FF2B5EF4-FFF2-40B4-BE49-F238E27FC236}">
                <a16:creationId xmlns="" xmlns:a16="http://schemas.microsoft.com/office/drawing/2014/main" id="{3F68FAD9-F77B-4EDC-BD47-AB508E145D0C}"/>
              </a:ext>
            </a:extLst>
          </p:cNvPr>
          <p:cNvCxnSpPr>
            <a:cxnSpLocks/>
          </p:cNvCxnSpPr>
          <p:nvPr/>
        </p:nvCxnSpPr>
        <p:spPr>
          <a:xfrm>
            <a:off x="458693" y="2010881"/>
            <a:ext cx="11464536" cy="0"/>
          </a:xfrm>
          <a:prstGeom prst="line">
            <a:avLst/>
          </a:prstGeom>
          <a:ln w="28575">
            <a:solidFill>
              <a:srgbClr val="FFC000"/>
            </a:solidFill>
          </a:ln>
        </p:spPr>
        <p:style>
          <a:lnRef idx="1">
            <a:schemeClr val="accent1"/>
          </a:lnRef>
          <a:fillRef idx="0">
            <a:schemeClr val="accent1"/>
          </a:fillRef>
          <a:effectRef idx="0">
            <a:schemeClr val="accent1"/>
          </a:effectRef>
          <a:fontRef idx="minor">
            <a:schemeClr val="tx1"/>
          </a:fontRef>
        </p:style>
      </p:cxnSp>
      <p:sp>
        <p:nvSpPr>
          <p:cNvPr id="36" name="Объект 2">
            <a:extLst>
              <a:ext uri="{FF2B5EF4-FFF2-40B4-BE49-F238E27FC236}">
                <a16:creationId xmlns="" xmlns:a16="http://schemas.microsoft.com/office/drawing/2014/main" id="{A079E596-E085-462E-927C-CC1AFF31A5B4}"/>
              </a:ext>
            </a:extLst>
          </p:cNvPr>
          <p:cNvSpPr txBox="1">
            <a:spLocks/>
          </p:cNvSpPr>
          <p:nvPr/>
        </p:nvSpPr>
        <p:spPr>
          <a:xfrm>
            <a:off x="392642" y="1433590"/>
            <a:ext cx="11468100" cy="492394"/>
          </a:xfrm>
          <a:prstGeom prst="rect">
            <a:avLst/>
          </a:prstGeom>
        </p:spPr>
        <p:txBody>
          <a:bodyPr vert="horz" lIns="0" tIns="0" rIns="0" bIns="0" rtlCol="0" anchor="ctr">
            <a:noAutofit/>
          </a:bodyPr>
          <a:lstStyle>
            <a:lvl1pPr marL="0" indent="0" algn="l" defTabSz="914400" rtl="0" eaLnBrk="1" latinLnBrk="0" hangingPunct="1">
              <a:lnSpc>
                <a:spcPct val="110000"/>
              </a:lnSpc>
              <a:spcBef>
                <a:spcPts val="1000"/>
              </a:spcBef>
              <a:buFont typeface="Arial" panose="020B0500000000000000" pitchFamily="34" charset="0"/>
              <a:buNone/>
              <a:defRPr sz="2000" kern="1200">
                <a:solidFill>
                  <a:schemeClr val="tx1"/>
                </a:solidFill>
                <a:latin typeface="Segoe UI" panose="020B0502040204020203" pitchFamily="34" charset="0"/>
                <a:ea typeface="+mn-ea"/>
                <a:cs typeface="+mn-cs"/>
              </a:defRPr>
            </a:lvl1pPr>
            <a:lvl2pPr marL="360363" indent="-358775" algn="l" defTabSz="914400" rtl="0" eaLnBrk="1" latinLnBrk="0" hangingPunct="1">
              <a:lnSpc>
                <a:spcPct val="110000"/>
              </a:lnSpc>
              <a:spcBef>
                <a:spcPts val="500"/>
              </a:spcBef>
              <a:buClr>
                <a:schemeClr val="accent1"/>
              </a:buClr>
              <a:buFont typeface="Arial" panose="020B0500000000000000" pitchFamily="34" charset="0"/>
              <a:buChar char="•"/>
              <a:defRPr sz="2000" kern="1200">
                <a:solidFill>
                  <a:schemeClr val="tx1"/>
                </a:solidFill>
                <a:latin typeface="Segoe UI" panose="020B0502040204020203" pitchFamily="34" charset="0"/>
                <a:ea typeface="+mn-ea"/>
                <a:cs typeface="+mn-cs"/>
              </a:defRPr>
            </a:lvl2pPr>
            <a:lvl3pPr marL="719138" indent="-360363" algn="l" defTabSz="914400" rtl="0" eaLnBrk="1" latinLnBrk="0" hangingPunct="1">
              <a:lnSpc>
                <a:spcPct val="110000"/>
              </a:lnSpc>
              <a:spcBef>
                <a:spcPts val="500"/>
              </a:spcBef>
              <a:buClr>
                <a:schemeClr val="accent1"/>
              </a:buClr>
              <a:buFont typeface="Arial" panose="020B0500000000000000" pitchFamily="34" charset="0"/>
              <a:buChar char="•"/>
              <a:defRPr sz="2000" kern="1200">
                <a:solidFill>
                  <a:schemeClr val="tx1"/>
                </a:solidFill>
                <a:latin typeface="Segoe UI" panose="020B0502040204020203" pitchFamily="34" charset="0"/>
                <a:ea typeface="+mn-ea"/>
                <a:cs typeface="+mn-cs"/>
              </a:defRPr>
            </a:lvl3pPr>
            <a:lvl4pPr marL="1079500" indent="-358775" algn="l" defTabSz="914400" rtl="0" eaLnBrk="1" latinLnBrk="0" hangingPunct="1">
              <a:lnSpc>
                <a:spcPct val="110000"/>
              </a:lnSpc>
              <a:spcBef>
                <a:spcPts val="500"/>
              </a:spcBef>
              <a:buClr>
                <a:schemeClr val="accent1"/>
              </a:buClr>
              <a:buFont typeface="Arial" panose="020B0500000000000000" pitchFamily="34" charset="0"/>
              <a:buChar char="•"/>
              <a:tabLst/>
              <a:defRPr sz="2000" kern="1200">
                <a:solidFill>
                  <a:schemeClr val="tx1"/>
                </a:solidFill>
                <a:latin typeface="Segoe UI" panose="020B0502040204020203" pitchFamily="34" charset="0"/>
                <a:ea typeface="+mn-ea"/>
                <a:cs typeface="+mn-cs"/>
              </a:defRPr>
            </a:lvl4pPr>
            <a:lvl5pPr marL="1438275" indent="-360363" algn="l" defTabSz="914400" rtl="0" eaLnBrk="1" latinLnBrk="0" hangingPunct="1">
              <a:lnSpc>
                <a:spcPct val="110000"/>
              </a:lnSpc>
              <a:spcBef>
                <a:spcPts val="500"/>
              </a:spcBef>
              <a:buClr>
                <a:schemeClr val="accent1"/>
              </a:buClr>
              <a:buFont typeface="Arial" panose="020B0500000000000000" pitchFamily="34" charset="0"/>
              <a:buChar char="•"/>
              <a:defRPr sz="2000" kern="1200">
                <a:solidFill>
                  <a:schemeClr val="tx1"/>
                </a:solidFill>
                <a:latin typeface="Segoe UI" panose="020B0502040204020203" pitchFamily="34" charset="0"/>
                <a:ea typeface="+mn-ea"/>
                <a:cs typeface="+mn-cs"/>
              </a:defRPr>
            </a:lvl5pPr>
            <a:lvl6pPr marL="2514600" indent="-228600" algn="l" defTabSz="914400" rtl="0" eaLnBrk="1" latinLnBrk="0" hangingPunct="1">
              <a:lnSpc>
                <a:spcPct val="90000"/>
              </a:lnSpc>
              <a:spcBef>
                <a:spcPts val="500"/>
              </a:spcBef>
              <a:buFont typeface="Arial" panose="020B0500000000000000"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500000000000000"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500000000000000"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500000000000000" pitchFamily="34" charset="0"/>
              <a:buChar char="•"/>
              <a:defRPr sz="1800" kern="1200">
                <a:solidFill>
                  <a:schemeClr val="tx1"/>
                </a:solidFill>
                <a:latin typeface="+mn-lt"/>
                <a:ea typeface="+mn-ea"/>
                <a:cs typeface="+mn-cs"/>
              </a:defRPr>
            </a:lvl9pPr>
          </a:lstStyle>
          <a:p>
            <a:pPr algn="ctr">
              <a:lnSpc>
                <a:spcPct val="100000"/>
              </a:lnSpc>
              <a:spcBef>
                <a:spcPts val="600"/>
              </a:spcBef>
            </a:pPr>
            <a:r>
              <a:rPr lang="ru-RU" dirty="0">
                <a:solidFill>
                  <a:srgbClr val="E4465A"/>
                </a:solidFill>
                <a:latin typeface="Segoe UI Semibold" panose="020B0702040204020203" pitchFamily="34" charset="0"/>
                <a:cs typeface="Segoe UI Semibold" panose="020B0702040204020203" pitchFamily="34" charset="0"/>
              </a:rPr>
              <a:t>Постановление Арбитражного суда </a:t>
            </a:r>
            <a:r>
              <a:rPr lang="ru-RU" dirty="0" smtClean="0">
                <a:solidFill>
                  <a:srgbClr val="E4465A"/>
                </a:solidFill>
                <a:latin typeface="Segoe UI Semibold" panose="020B0702040204020203" pitchFamily="34" charset="0"/>
                <a:cs typeface="Segoe UI Semibold" panose="020B0702040204020203" pitchFamily="34" charset="0"/>
              </a:rPr>
              <a:t>Дальневосточного </a:t>
            </a:r>
            <a:r>
              <a:rPr lang="ru-RU" dirty="0">
                <a:solidFill>
                  <a:srgbClr val="E4465A"/>
                </a:solidFill>
                <a:latin typeface="Segoe UI Semibold" panose="020B0702040204020203" pitchFamily="34" charset="0"/>
                <a:cs typeface="Segoe UI Semibold" panose="020B0702040204020203" pitchFamily="34" charset="0"/>
              </a:rPr>
              <a:t>округа от </a:t>
            </a:r>
            <a:r>
              <a:rPr lang="ru-RU" dirty="0" smtClean="0">
                <a:solidFill>
                  <a:srgbClr val="E4465A"/>
                </a:solidFill>
                <a:latin typeface="Segoe UI Semibold" panose="020B0702040204020203" pitchFamily="34" charset="0"/>
                <a:cs typeface="Segoe UI Semibold" panose="020B0702040204020203" pitchFamily="34" charset="0"/>
              </a:rPr>
              <a:t>7 февраля </a:t>
            </a:r>
            <a:r>
              <a:rPr lang="ru-RU" dirty="0">
                <a:solidFill>
                  <a:srgbClr val="E4465A"/>
                </a:solidFill>
                <a:latin typeface="Segoe UI Semibold" panose="020B0702040204020203" pitchFamily="34" charset="0"/>
                <a:cs typeface="Segoe UI Semibold" panose="020B0702040204020203" pitchFamily="34" charset="0"/>
              </a:rPr>
              <a:t>2018 г. по делу </a:t>
            </a:r>
            <a:r>
              <a:rPr lang="ru-RU" dirty="0" smtClean="0">
                <a:solidFill>
                  <a:srgbClr val="E4465A"/>
                </a:solidFill>
                <a:latin typeface="Segoe UI Semibold" panose="020B0702040204020203" pitchFamily="34" charset="0"/>
                <a:cs typeface="Segoe UI Semibold" panose="020B0702040204020203" pitchFamily="34" charset="0"/>
              </a:rPr>
              <a:t>№ Ф03-127</a:t>
            </a:r>
            <a:r>
              <a:rPr lang="en-US" dirty="0" smtClean="0">
                <a:solidFill>
                  <a:srgbClr val="E4465A"/>
                </a:solidFill>
                <a:latin typeface="Segoe UI Semibold" panose="020B0702040204020203" pitchFamily="34" charset="0"/>
                <a:cs typeface="Segoe UI Semibold" panose="020B0702040204020203" pitchFamily="34" charset="0"/>
              </a:rPr>
              <a:t>/</a:t>
            </a:r>
            <a:r>
              <a:rPr lang="ru-RU" dirty="0" smtClean="0">
                <a:solidFill>
                  <a:srgbClr val="E4465A"/>
                </a:solidFill>
                <a:latin typeface="Segoe UI Semibold" panose="020B0702040204020203" pitchFamily="34" charset="0"/>
                <a:cs typeface="Segoe UI Semibold" panose="020B0702040204020203" pitchFamily="34" charset="0"/>
              </a:rPr>
              <a:t>2018.</a:t>
            </a:r>
            <a:endParaRPr lang="ru-RU" dirty="0">
              <a:solidFill>
                <a:srgbClr val="E4465A"/>
              </a:solidFill>
              <a:latin typeface="Segoe UI Semibold" panose="020B0702040204020203" pitchFamily="34" charset="0"/>
              <a:cs typeface="Segoe UI Semibold" panose="020B0702040204020203" pitchFamily="34" charset="0"/>
            </a:endParaRPr>
          </a:p>
        </p:txBody>
      </p:sp>
      <p:sp>
        <p:nvSpPr>
          <p:cNvPr id="30" name="Заголовок 2">
            <a:extLst>
              <a:ext uri="{FF2B5EF4-FFF2-40B4-BE49-F238E27FC236}">
                <a16:creationId xmlns:a16="http://schemas.microsoft.com/office/drawing/2014/main" xmlns="" id="{15770BC3-63B4-4EBC-BE6A-D6977273F9C1}"/>
              </a:ext>
            </a:extLst>
          </p:cNvPr>
          <p:cNvSpPr>
            <a:spLocks noGrp="1"/>
          </p:cNvSpPr>
          <p:nvPr>
            <p:ph type="title"/>
          </p:nvPr>
        </p:nvSpPr>
        <p:spPr>
          <a:xfrm>
            <a:off x="1797979" y="0"/>
            <a:ext cx="8270696" cy="694951"/>
          </a:xfrm>
        </p:spPr>
        <p:txBody>
          <a:bodyPr/>
          <a:lstStyle/>
          <a:p>
            <a:r>
              <a:rPr lang="ru-RU" sz="1800" dirty="0" smtClean="0"/>
              <a:t>СОГЛАСОВАНИЕ И ОПЛАТА ЗАКАЗЧИКОМ ДОПОЛНИТЕЛЬНЫХ РАБОТ В РАМКАХ КОНТРАКТА. ПОЛОЖИТЕЛЬНАЯ СУДЕБНАЯ ПРАКТИКА.</a:t>
            </a:r>
            <a:endParaRPr lang="ru-RU" sz="1800" cap="none" dirty="0">
              <a:latin typeface="Segoe UI Semibold" panose="020B0702040204020203" pitchFamily="34" charset="0"/>
              <a:cs typeface="Segoe UI Semibold" panose="020B0702040204020203" pitchFamily="34" charset="0"/>
            </a:endParaRPr>
          </a:p>
        </p:txBody>
      </p:sp>
    </p:spTree>
    <p:extLst>
      <p:ext uri="{BB962C8B-B14F-4D97-AF65-F5344CB8AC3E}">
        <p14:creationId xmlns:p14="http://schemas.microsoft.com/office/powerpoint/2010/main" val="266522353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505415" y="-22715"/>
            <a:ext cx="8964704" cy="694951"/>
          </a:xfrm>
        </p:spPr>
        <p:txBody>
          <a:bodyPr/>
          <a:lstStyle/>
          <a:p>
            <a:r>
              <a:rPr lang="ru-RU" dirty="0"/>
              <a:t> </a:t>
            </a:r>
            <a:r>
              <a:rPr lang="ru-RU" sz="1800" dirty="0" smtClean="0"/>
              <a:t>ОБЗОР ПРАКТИКИ В СФЕРЕ КОНТРАКТНОЙ СИСТЕМЫ, УТВЕРЖДЕННЫЙ ПРЕЗИДИУМОМ ВС РФ 28.06.2017. ВЗЫСКАНИЕ ШТРАФА И ПЕНИ.</a:t>
            </a:r>
            <a:endParaRPr lang="ru-RU" sz="1800" dirty="0"/>
          </a:p>
        </p:txBody>
      </p:sp>
      <p:sp>
        <p:nvSpPr>
          <p:cNvPr id="62" name="Объект 2"/>
          <p:cNvSpPr txBox="1">
            <a:spLocks/>
          </p:cNvSpPr>
          <p:nvPr/>
        </p:nvSpPr>
        <p:spPr>
          <a:xfrm>
            <a:off x="799148" y="762851"/>
            <a:ext cx="10796353" cy="5794066"/>
          </a:xfrm>
          <a:prstGeom prst="rect">
            <a:avLst/>
          </a:prstGeom>
        </p:spPr>
        <p:txBody>
          <a:bodyPr vert="horz" lIns="0" tIns="0" rIns="0" bIns="0" rtlCol="0" anchor="t">
            <a:noAutofit/>
          </a:bodyPr>
          <a:lstStyle>
            <a:lvl1pPr marL="0" indent="0" algn="l" defTabSz="914400" rtl="0" eaLnBrk="1" latinLnBrk="0" hangingPunct="1">
              <a:lnSpc>
                <a:spcPct val="110000"/>
              </a:lnSpc>
              <a:spcBef>
                <a:spcPts val="1000"/>
              </a:spcBef>
              <a:buFont typeface="Arial" panose="020B0500000000000000" pitchFamily="34" charset="0"/>
              <a:buNone/>
              <a:defRPr sz="2000" kern="1200">
                <a:solidFill>
                  <a:schemeClr val="tx1"/>
                </a:solidFill>
                <a:latin typeface="Segoe UI" panose="020B0502040204020203" pitchFamily="34" charset="0"/>
                <a:ea typeface="+mn-ea"/>
                <a:cs typeface="+mn-cs"/>
              </a:defRPr>
            </a:lvl1pPr>
            <a:lvl2pPr marL="360363" indent="-358775" algn="l" defTabSz="914400" rtl="0" eaLnBrk="1" latinLnBrk="0" hangingPunct="1">
              <a:lnSpc>
                <a:spcPct val="110000"/>
              </a:lnSpc>
              <a:spcBef>
                <a:spcPts val="500"/>
              </a:spcBef>
              <a:buClr>
                <a:schemeClr val="accent1"/>
              </a:buClr>
              <a:buFont typeface="Arial" panose="020B0500000000000000" pitchFamily="34" charset="0"/>
              <a:buChar char="•"/>
              <a:defRPr sz="2000" kern="1200">
                <a:solidFill>
                  <a:schemeClr val="tx1"/>
                </a:solidFill>
                <a:latin typeface="Segoe UI" panose="020B0502040204020203" pitchFamily="34" charset="0"/>
                <a:ea typeface="+mn-ea"/>
                <a:cs typeface="+mn-cs"/>
              </a:defRPr>
            </a:lvl2pPr>
            <a:lvl3pPr marL="719138" indent="-360363" algn="l" defTabSz="914400" rtl="0" eaLnBrk="1" latinLnBrk="0" hangingPunct="1">
              <a:lnSpc>
                <a:spcPct val="110000"/>
              </a:lnSpc>
              <a:spcBef>
                <a:spcPts val="500"/>
              </a:spcBef>
              <a:buClr>
                <a:schemeClr val="accent1"/>
              </a:buClr>
              <a:buFont typeface="Segoe UI" panose="020B0502040204020203" pitchFamily="34" charset="0"/>
              <a:buChar char="−"/>
              <a:defRPr sz="2000" kern="1200">
                <a:solidFill>
                  <a:schemeClr val="tx1"/>
                </a:solidFill>
                <a:latin typeface="Segoe UI" panose="020B0502040204020203" pitchFamily="34" charset="0"/>
                <a:ea typeface="+mn-ea"/>
                <a:cs typeface="+mn-cs"/>
              </a:defRPr>
            </a:lvl3pPr>
            <a:lvl4pPr marL="1079500" indent="-358775" algn="l" defTabSz="914400" rtl="0" eaLnBrk="1" latinLnBrk="0" hangingPunct="1">
              <a:lnSpc>
                <a:spcPct val="110000"/>
              </a:lnSpc>
              <a:spcBef>
                <a:spcPts val="500"/>
              </a:spcBef>
              <a:buClr>
                <a:schemeClr val="accent1"/>
              </a:buClr>
              <a:buFont typeface="Segoe UI" panose="020B0502040204020203" pitchFamily="34" charset="0"/>
              <a:buChar char="−"/>
              <a:tabLst/>
              <a:defRPr sz="2000" kern="1200">
                <a:solidFill>
                  <a:schemeClr val="tx1"/>
                </a:solidFill>
                <a:latin typeface="Segoe UI" panose="020B0502040204020203" pitchFamily="34" charset="0"/>
                <a:ea typeface="+mn-ea"/>
                <a:cs typeface="+mn-cs"/>
              </a:defRPr>
            </a:lvl4pPr>
            <a:lvl5pPr marL="1438275" indent="-360363" algn="l" defTabSz="914400" rtl="0" eaLnBrk="1" latinLnBrk="0" hangingPunct="1">
              <a:lnSpc>
                <a:spcPct val="110000"/>
              </a:lnSpc>
              <a:spcBef>
                <a:spcPts val="500"/>
              </a:spcBef>
              <a:buClr>
                <a:schemeClr val="accent1"/>
              </a:buClr>
              <a:buFont typeface="Segoe UI" panose="020B0502040204020203" pitchFamily="34" charset="0"/>
              <a:buChar char="−"/>
              <a:defRPr sz="2000" kern="1200">
                <a:solidFill>
                  <a:schemeClr val="tx1"/>
                </a:solidFill>
                <a:latin typeface="Segoe UI" panose="020B0502040204020203" pitchFamily="34" charset="0"/>
                <a:ea typeface="+mn-ea"/>
                <a:cs typeface="+mn-cs"/>
              </a:defRPr>
            </a:lvl5pPr>
            <a:lvl6pPr marL="2514600" indent="-228600" algn="l" defTabSz="914400" rtl="0" eaLnBrk="1" latinLnBrk="0" hangingPunct="1">
              <a:lnSpc>
                <a:spcPct val="90000"/>
              </a:lnSpc>
              <a:spcBef>
                <a:spcPts val="500"/>
              </a:spcBef>
              <a:buFont typeface="Arial" panose="020B0500000000000000"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500000000000000"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500000000000000"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500000000000000" pitchFamily="34" charset="0"/>
              <a:buChar char="•"/>
              <a:defRPr sz="1800" kern="1200">
                <a:solidFill>
                  <a:schemeClr val="tx1"/>
                </a:solidFill>
                <a:latin typeface="+mn-lt"/>
                <a:ea typeface="+mn-ea"/>
                <a:cs typeface="+mn-cs"/>
              </a:defRPr>
            </a:lvl9pPr>
          </a:lstStyle>
          <a:p>
            <a:pPr algn="just">
              <a:buClr>
                <a:srgbClr val="E4465A"/>
              </a:buClr>
            </a:pPr>
            <a:r>
              <a:rPr lang="ru-RU" sz="1600" dirty="0">
                <a:solidFill>
                  <a:srgbClr val="001D43"/>
                </a:solidFill>
              </a:rPr>
              <a:t>Пеня за просрочку исполнения обязательств по </a:t>
            </a:r>
            <a:r>
              <a:rPr lang="ru-RU" sz="1600" dirty="0" smtClean="0">
                <a:solidFill>
                  <a:srgbClr val="001D43"/>
                </a:solidFill>
              </a:rPr>
              <a:t>контракту </a:t>
            </a:r>
            <a:r>
              <a:rPr lang="ru-RU" sz="1600" dirty="0">
                <a:solidFill>
                  <a:srgbClr val="001D43"/>
                </a:solidFill>
              </a:rPr>
              <a:t>подлежит начислению до момента прекращения договора в результате одностороннего отказа заказчика от его исполнения. </a:t>
            </a:r>
            <a:r>
              <a:rPr lang="ru-RU" sz="1600" b="1" dirty="0">
                <a:solidFill>
                  <a:srgbClr val="E4465A"/>
                </a:solidFill>
              </a:rPr>
              <a:t>Одновременно за факт неисполнения </a:t>
            </a:r>
            <a:r>
              <a:rPr lang="ru-RU" sz="1600" b="1" dirty="0" smtClean="0">
                <a:solidFill>
                  <a:srgbClr val="E4465A"/>
                </a:solidFill>
              </a:rPr>
              <a:t>контракта</a:t>
            </a:r>
            <a:r>
              <a:rPr lang="ru-RU" sz="1600" b="1" dirty="0">
                <a:solidFill>
                  <a:srgbClr val="E4465A"/>
                </a:solidFill>
              </a:rPr>
              <a:t>, послужившего основанием для одностороннего отказа от договора, может быть взыскан штраф в виде фиксированной суммы.</a:t>
            </a:r>
          </a:p>
          <a:p>
            <a:pPr algn="just">
              <a:buClr>
                <a:srgbClr val="E4465A"/>
              </a:buClr>
            </a:pPr>
            <a:r>
              <a:rPr lang="ru-RU" sz="1600" b="1" dirty="0" smtClean="0">
                <a:solidFill>
                  <a:srgbClr val="001D43"/>
                </a:solidFill>
              </a:rPr>
              <a:t>п. 36 Обзора.</a:t>
            </a:r>
          </a:p>
          <a:p>
            <a:pPr algn="just">
              <a:lnSpc>
                <a:spcPct val="100000"/>
              </a:lnSpc>
              <a:buClr>
                <a:srgbClr val="E4465A"/>
              </a:buClr>
            </a:pPr>
            <a:r>
              <a:rPr lang="ru-RU" sz="1600" dirty="0">
                <a:solidFill>
                  <a:srgbClr val="001D43"/>
                </a:solidFill>
              </a:rPr>
              <a:t>Из правовой позиции, изложенной в определении </a:t>
            </a:r>
            <a:r>
              <a:rPr lang="ru-RU" sz="1600" dirty="0" smtClean="0">
                <a:solidFill>
                  <a:srgbClr val="001D43"/>
                </a:solidFill>
              </a:rPr>
              <a:t>ВС РФ от 9 марта 2017 г. </a:t>
            </a:r>
            <a:r>
              <a:rPr lang="ru-RU" sz="1600" dirty="0">
                <a:solidFill>
                  <a:srgbClr val="001D43"/>
                </a:solidFill>
              </a:rPr>
              <a:t>№ 302-ЭС16-14360, следует, что </a:t>
            </a:r>
            <a:r>
              <a:rPr lang="ru-RU" sz="1600" dirty="0" smtClean="0">
                <a:solidFill>
                  <a:srgbClr val="001D43"/>
                </a:solidFill>
              </a:rPr>
              <a:t>неисполнение обязательства </a:t>
            </a:r>
            <a:r>
              <a:rPr lang="ru-RU" sz="1600" b="1" dirty="0">
                <a:solidFill>
                  <a:srgbClr val="E4465A"/>
                </a:solidFill>
              </a:rPr>
              <a:t>не означает невозможность начисления пени за </a:t>
            </a:r>
            <a:r>
              <a:rPr lang="ru-RU" sz="1600" b="1" dirty="0" smtClean="0">
                <a:solidFill>
                  <a:srgbClr val="E4465A"/>
                </a:solidFill>
              </a:rPr>
              <a:t>просрочку исполнения</a:t>
            </a:r>
            <a:r>
              <a:rPr lang="ru-RU" sz="1600" b="1" dirty="0">
                <a:solidFill>
                  <a:srgbClr val="E4465A"/>
                </a:solidFill>
              </a:rPr>
              <a:t>, поскольку неисполнение поставщиком </a:t>
            </a:r>
            <a:r>
              <a:rPr lang="ru-RU" sz="1600" b="1" dirty="0" smtClean="0">
                <a:solidFill>
                  <a:srgbClr val="E4465A"/>
                </a:solidFill>
              </a:rPr>
              <a:t>обязательств </a:t>
            </a:r>
            <a:r>
              <a:rPr lang="ru-RU" sz="1600" b="1" dirty="0">
                <a:solidFill>
                  <a:srgbClr val="E4465A"/>
                </a:solidFill>
              </a:rPr>
              <a:t>в установленный срок свидетельствует как о нарушении </a:t>
            </a:r>
            <a:r>
              <a:rPr lang="ru-RU" sz="1600" b="1" dirty="0" smtClean="0">
                <a:solidFill>
                  <a:srgbClr val="E4465A"/>
                </a:solidFill>
              </a:rPr>
              <a:t>условий договора </a:t>
            </a:r>
            <a:r>
              <a:rPr lang="ru-RU" sz="1600" b="1" dirty="0">
                <a:solidFill>
                  <a:srgbClr val="E4465A"/>
                </a:solidFill>
              </a:rPr>
              <a:t>в целом, так и о просрочке исполнения обязательства, которая имела </a:t>
            </a:r>
            <a:r>
              <a:rPr lang="ru-RU" sz="1600" b="1" dirty="0" smtClean="0">
                <a:solidFill>
                  <a:srgbClr val="E4465A"/>
                </a:solidFill>
              </a:rPr>
              <a:t>место с </a:t>
            </a:r>
            <a:r>
              <a:rPr lang="ru-RU" sz="1600" b="1" dirty="0">
                <a:solidFill>
                  <a:srgbClr val="E4465A"/>
                </a:solidFill>
              </a:rPr>
              <a:t>момента наступления срока исполнения до момента расторжения контракта в связи с односторонним отказом заказчика от него</a:t>
            </a:r>
            <a:r>
              <a:rPr lang="ru-RU" sz="1600" dirty="0">
                <a:solidFill>
                  <a:srgbClr val="001D43"/>
                </a:solidFill>
              </a:rPr>
              <a:t>. </a:t>
            </a:r>
            <a:endParaRPr lang="ru-RU" sz="1600" dirty="0" smtClean="0">
              <a:solidFill>
                <a:srgbClr val="001D43"/>
              </a:solidFill>
            </a:endParaRPr>
          </a:p>
          <a:p>
            <a:pPr algn="just">
              <a:lnSpc>
                <a:spcPct val="100000"/>
              </a:lnSpc>
              <a:buClr>
                <a:srgbClr val="E4465A"/>
              </a:buClr>
            </a:pPr>
            <a:r>
              <a:rPr lang="ru-RU" sz="1600" dirty="0" smtClean="0">
                <a:solidFill>
                  <a:srgbClr val="001D43"/>
                </a:solidFill>
              </a:rPr>
              <a:t>Таким </a:t>
            </a:r>
            <a:r>
              <a:rPr lang="ru-RU" sz="1600" dirty="0">
                <a:solidFill>
                  <a:srgbClr val="001D43"/>
                </a:solidFill>
              </a:rPr>
              <a:t>образом, </a:t>
            </a:r>
            <a:r>
              <a:rPr lang="ru-RU" sz="1600" b="1" dirty="0">
                <a:solidFill>
                  <a:srgbClr val="E4465A"/>
                </a:solidFill>
              </a:rPr>
              <a:t>взыскание судами с ответчика как штрафа за </a:t>
            </a:r>
            <a:r>
              <a:rPr lang="ru-RU" sz="1600" b="1" dirty="0" smtClean="0">
                <a:solidFill>
                  <a:srgbClr val="E4465A"/>
                </a:solidFill>
              </a:rPr>
              <a:t>неисполнение обязательств </a:t>
            </a:r>
            <a:r>
              <a:rPr lang="ru-RU" sz="1600" b="1" dirty="0">
                <a:solidFill>
                  <a:srgbClr val="E4465A"/>
                </a:solidFill>
              </a:rPr>
              <a:t>по </a:t>
            </a:r>
            <a:r>
              <a:rPr lang="ru-RU" sz="1600" b="1" dirty="0" smtClean="0">
                <a:solidFill>
                  <a:srgbClr val="E4465A"/>
                </a:solidFill>
              </a:rPr>
              <a:t>контракту</a:t>
            </a:r>
            <a:r>
              <a:rPr lang="ru-RU" sz="1600" b="1" dirty="0">
                <a:solidFill>
                  <a:srgbClr val="E4465A"/>
                </a:solidFill>
              </a:rPr>
              <a:t>, так и неустойки за просрочку выполнения работ </a:t>
            </a:r>
            <a:r>
              <a:rPr lang="ru-RU" sz="1600" b="1" dirty="0" smtClean="0">
                <a:solidFill>
                  <a:srgbClr val="E4465A"/>
                </a:solidFill>
              </a:rPr>
              <a:t>является правомерным.</a:t>
            </a:r>
          </a:p>
          <a:p>
            <a:pPr algn="just">
              <a:lnSpc>
                <a:spcPct val="100000"/>
              </a:lnSpc>
              <a:buClr>
                <a:srgbClr val="E4465A"/>
              </a:buClr>
            </a:pPr>
            <a:r>
              <a:rPr lang="ru-RU" sz="1600" dirty="0" smtClean="0">
                <a:solidFill>
                  <a:srgbClr val="001D43"/>
                </a:solidFill>
              </a:rPr>
              <a:t>(см.: </a:t>
            </a:r>
            <a:r>
              <a:rPr lang="ru-RU" sz="1600" dirty="0" smtClean="0">
                <a:solidFill>
                  <a:srgbClr val="E4465A"/>
                </a:solidFill>
              </a:rPr>
              <a:t>Постановление Арбитражного суда Северо-западного округа от 24 апреля 2018 г. по </a:t>
            </a:r>
            <a:r>
              <a:rPr lang="ru-RU" sz="1600" dirty="0">
                <a:solidFill>
                  <a:srgbClr val="E4465A"/>
                </a:solidFill>
              </a:rPr>
              <a:t>делу </a:t>
            </a:r>
            <a:r>
              <a:rPr lang="ru-RU" sz="1600" dirty="0" smtClean="0">
                <a:solidFill>
                  <a:srgbClr val="E4465A"/>
                </a:solidFill>
              </a:rPr>
              <a:t>№ А42-2634/2017, Постановление Арбитражного суда Уральского округа от 16 мая 2018 г. </a:t>
            </a:r>
            <a:r>
              <a:rPr lang="ru-RU" sz="1600" dirty="0">
                <a:solidFill>
                  <a:srgbClr val="E4465A"/>
                </a:solidFill>
              </a:rPr>
              <a:t>по делу № </a:t>
            </a:r>
            <a:r>
              <a:rPr lang="ru-RU" sz="1600" dirty="0" smtClean="0">
                <a:solidFill>
                  <a:srgbClr val="E4465A"/>
                </a:solidFill>
              </a:rPr>
              <a:t>А47-7200/2017</a:t>
            </a:r>
            <a:r>
              <a:rPr lang="ru-RU" sz="1600" dirty="0" smtClean="0">
                <a:solidFill>
                  <a:srgbClr val="001D43"/>
                </a:solidFill>
              </a:rPr>
              <a:t>).</a:t>
            </a:r>
          </a:p>
          <a:p>
            <a:pPr algn="just">
              <a:lnSpc>
                <a:spcPct val="100000"/>
              </a:lnSpc>
              <a:buClr>
                <a:srgbClr val="E4465A"/>
              </a:buClr>
            </a:pPr>
            <a:endParaRPr lang="ru-RU" sz="1600" b="1" dirty="0">
              <a:solidFill>
                <a:srgbClr val="E4465A"/>
              </a:solidFill>
            </a:endParaRPr>
          </a:p>
          <a:p>
            <a:pPr algn="just">
              <a:lnSpc>
                <a:spcPct val="100000"/>
              </a:lnSpc>
              <a:buClr>
                <a:srgbClr val="E4465A"/>
              </a:buClr>
            </a:pPr>
            <a:endParaRPr lang="ru-RU" sz="1600" b="1" dirty="0">
              <a:solidFill>
                <a:srgbClr val="E4465A"/>
              </a:solidFill>
            </a:endParaRPr>
          </a:p>
          <a:p>
            <a:pPr algn="just">
              <a:buClr>
                <a:srgbClr val="E4465A"/>
              </a:buClr>
            </a:pPr>
            <a:endParaRPr lang="ru-RU" sz="1600" b="1" dirty="0">
              <a:solidFill>
                <a:srgbClr val="001D43"/>
              </a:solidFill>
            </a:endParaRPr>
          </a:p>
          <a:p>
            <a:pPr algn="just">
              <a:buClr>
                <a:srgbClr val="E4465A"/>
              </a:buClr>
            </a:pPr>
            <a:endParaRPr lang="ru-RU" sz="1600" dirty="0">
              <a:solidFill>
                <a:srgbClr val="001D43"/>
              </a:solidFill>
            </a:endParaRPr>
          </a:p>
          <a:p>
            <a:pPr algn="just">
              <a:buClr>
                <a:srgbClr val="E4465A"/>
              </a:buClr>
            </a:pPr>
            <a:endParaRPr lang="ru-RU" sz="1600" dirty="0" smtClean="0">
              <a:solidFill>
                <a:srgbClr val="001D43"/>
              </a:solidFill>
            </a:endParaRPr>
          </a:p>
          <a:p>
            <a:pPr algn="just">
              <a:buClr>
                <a:srgbClr val="E4465A"/>
              </a:buClr>
            </a:pPr>
            <a:endParaRPr lang="ru-RU" sz="1600" dirty="0">
              <a:solidFill>
                <a:srgbClr val="001D43"/>
              </a:solidFill>
            </a:endParaRPr>
          </a:p>
        </p:txBody>
      </p:sp>
      <p:grpSp>
        <p:nvGrpSpPr>
          <p:cNvPr id="34" name="Группа 33">
            <a:extLst>
              <a:ext uri="{FF2B5EF4-FFF2-40B4-BE49-F238E27FC236}">
                <a16:creationId xmlns:a16="http://schemas.microsoft.com/office/drawing/2014/main" xmlns="" id="{A5F22AA3-CF3B-4368-9E90-1215E68EA214}"/>
              </a:ext>
            </a:extLst>
          </p:cNvPr>
          <p:cNvGrpSpPr/>
          <p:nvPr/>
        </p:nvGrpSpPr>
        <p:grpSpPr>
          <a:xfrm>
            <a:off x="284904" y="1097388"/>
            <a:ext cx="405909" cy="407103"/>
            <a:chOff x="160578" y="1440569"/>
            <a:chExt cx="405909" cy="407103"/>
          </a:xfrm>
        </p:grpSpPr>
        <p:sp>
          <p:nvSpPr>
            <p:cNvPr id="35" name="Прямоугольник: скругленные углы 37">
              <a:extLst>
                <a:ext uri="{FF2B5EF4-FFF2-40B4-BE49-F238E27FC236}">
                  <a16:creationId xmlns:a16="http://schemas.microsoft.com/office/drawing/2014/main" xmlns="" id="{139AD89B-D6ED-4E16-8383-258D024DBF52}"/>
                </a:ext>
              </a:extLst>
            </p:cNvPr>
            <p:cNvSpPr/>
            <p:nvPr/>
          </p:nvSpPr>
          <p:spPr>
            <a:xfrm>
              <a:off x="160578" y="1444335"/>
              <a:ext cx="399570" cy="399570"/>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600" b="1" dirty="0" smtClean="0">
                  <a:solidFill>
                    <a:srgbClr val="E4465A"/>
                  </a:solidFill>
                  <a:latin typeface="Segoe UI" panose="020B0502040204020203" pitchFamily="34" charset="0"/>
                  <a:cs typeface="Segoe UI" panose="020B0502040204020203" pitchFamily="34" charset="0"/>
                </a:rPr>
                <a:t>!</a:t>
              </a:r>
              <a:endParaRPr lang="ru-RU" sz="1600" b="1" dirty="0">
                <a:solidFill>
                  <a:srgbClr val="E4465A"/>
                </a:solidFill>
                <a:latin typeface="Segoe UI" panose="020B0502040204020203" pitchFamily="34" charset="0"/>
                <a:cs typeface="Segoe UI" panose="020B0502040204020203" pitchFamily="34" charset="0"/>
              </a:endParaRPr>
            </a:p>
          </p:txBody>
        </p:sp>
        <p:sp>
          <p:nvSpPr>
            <p:cNvPr id="36" name="Правая круглая скобка 35">
              <a:extLst>
                <a:ext uri="{FF2B5EF4-FFF2-40B4-BE49-F238E27FC236}">
                  <a16:creationId xmlns:a16="http://schemas.microsoft.com/office/drawing/2014/main" xmlns="" id="{38ECD59B-347E-4463-A0B6-250FB7EA0EB6}"/>
                </a:ext>
              </a:extLst>
            </p:cNvPr>
            <p:cNvSpPr/>
            <p:nvPr/>
          </p:nvSpPr>
          <p:spPr>
            <a:xfrm rot="10800000">
              <a:off x="160578" y="1440569"/>
              <a:ext cx="66675" cy="407103"/>
            </a:xfrm>
            <a:prstGeom prst="rightBracket">
              <a:avLst>
                <a:gd name="adj" fmla="val 100190"/>
              </a:avLst>
            </a:prstGeom>
            <a:ln w="12700">
              <a:solidFill>
                <a:srgbClr val="FFC000"/>
              </a:solidFill>
            </a:ln>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sz="1600" dirty="0">
                <a:solidFill>
                  <a:srgbClr val="444444"/>
                </a:solidFill>
                <a:latin typeface="Segoe UI" panose="020B0502040204020203" pitchFamily="34" charset="0"/>
                <a:cs typeface="Segoe UI" panose="020B0502040204020203" pitchFamily="34" charset="0"/>
              </a:endParaRPr>
            </a:p>
          </p:txBody>
        </p:sp>
        <p:sp>
          <p:nvSpPr>
            <p:cNvPr id="37" name="Правая круглая скобка 36">
              <a:extLst>
                <a:ext uri="{FF2B5EF4-FFF2-40B4-BE49-F238E27FC236}">
                  <a16:creationId xmlns:a16="http://schemas.microsoft.com/office/drawing/2014/main" xmlns="" id="{408A8E55-38BE-4A2E-A8A3-1F7CEE46765E}"/>
                </a:ext>
              </a:extLst>
            </p:cNvPr>
            <p:cNvSpPr/>
            <p:nvPr/>
          </p:nvSpPr>
          <p:spPr>
            <a:xfrm>
              <a:off x="499812" y="1440569"/>
              <a:ext cx="66675" cy="407103"/>
            </a:xfrm>
            <a:prstGeom prst="rightBracket">
              <a:avLst>
                <a:gd name="adj" fmla="val 100190"/>
              </a:avLst>
            </a:prstGeom>
            <a:ln w="12700">
              <a:solidFill>
                <a:srgbClr val="FFC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sz="1600" dirty="0">
                <a:solidFill>
                  <a:srgbClr val="444444"/>
                </a:solidFill>
                <a:latin typeface="Segoe UI" panose="020B0502040204020203" pitchFamily="34" charset="0"/>
                <a:cs typeface="Segoe UI" panose="020B0502040204020203" pitchFamily="34" charset="0"/>
              </a:endParaRPr>
            </a:p>
          </p:txBody>
        </p:sp>
      </p:grpSp>
      <p:grpSp>
        <p:nvGrpSpPr>
          <p:cNvPr id="10" name="Группа 9">
            <a:extLst>
              <a:ext uri="{FF2B5EF4-FFF2-40B4-BE49-F238E27FC236}">
                <a16:creationId xmlns:a16="http://schemas.microsoft.com/office/drawing/2014/main" xmlns="" id="{31998DEE-C2CE-4BE6-A6EE-3ABCB4274A38}"/>
              </a:ext>
            </a:extLst>
          </p:cNvPr>
          <p:cNvGrpSpPr/>
          <p:nvPr/>
        </p:nvGrpSpPr>
        <p:grpSpPr>
          <a:xfrm rot="5400000">
            <a:off x="11139" y="2191561"/>
            <a:ext cx="759434" cy="759434"/>
            <a:chOff x="360363" y="1439376"/>
            <a:chExt cx="759434" cy="759434"/>
          </a:xfrm>
        </p:grpSpPr>
        <p:sp>
          <p:nvSpPr>
            <p:cNvPr id="11" name="Овал 10">
              <a:extLst>
                <a:ext uri="{FF2B5EF4-FFF2-40B4-BE49-F238E27FC236}">
                  <a16:creationId xmlns:a16="http://schemas.microsoft.com/office/drawing/2014/main" xmlns="" id="{083BE8AE-45D3-4B8C-9FE9-E9BE3EAA879F}"/>
                </a:ext>
              </a:extLst>
            </p:cNvPr>
            <p:cNvSpPr/>
            <p:nvPr/>
          </p:nvSpPr>
          <p:spPr>
            <a:xfrm>
              <a:off x="360363" y="1439376"/>
              <a:ext cx="759434" cy="759434"/>
            </a:xfrm>
            <a:prstGeom prst="ellipse">
              <a:avLst/>
            </a:prstGeom>
            <a:solidFill>
              <a:schemeClr val="bg1"/>
            </a:solidFill>
            <a:ln w="38100">
              <a:solidFill>
                <a:srgbClr val="27A1AE"/>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2200" b="1" dirty="0">
                <a:solidFill>
                  <a:schemeClr val="bg1"/>
                </a:solidFill>
                <a:latin typeface="Myriad Pro Black SemiExt" panose="020B0805030403020204" pitchFamily="34" charset="0"/>
              </a:endParaRPr>
            </a:p>
          </p:txBody>
        </p:sp>
        <p:sp>
          <p:nvSpPr>
            <p:cNvPr id="12" name="Овал 11">
              <a:extLst>
                <a:ext uri="{FF2B5EF4-FFF2-40B4-BE49-F238E27FC236}">
                  <a16:creationId xmlns:a16="http://schemas.microsoft.com/office/drawing/2014/main" xmlns="" id="{42D2405C-82A6-4611-A559-487FAF862958}"/>
                </a:ext>
              </a:extLst>
            </p:cNvPr>
            <p:cNvSpPr/>
            <p:nvPr/>
          </p:nvSpPr>
          <p:spPr>
            <a:xfrm>
              <a:off x="385458" y="1467951"/>
              <a:ext cx="702284" cy="702284"/>
            </a:xfrm>
            <a:prstGeom prst="ellipse">
              <a:avLst/>
            </a:prstGeom>
            <a:solidFill>
              <a:schemeClr val="bg1"/>
            </a:solidFill>
            <a:ln w="38100">
              <a:solidFill>
                <a:srgbClr val="27A1AE"/>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2200" b="1" dirty="0">
                <a:solidFill>
                  <a:schemeClr val="bg1"/>
                </a:solidFill>
                <a:latin typeface="Myriad Pro Black SemiExt" panose="020B0805030403020204" pitchFamily="34" charset="0"/>
              </a:endParaRPr>
            </a:p>
          </p:txBody>
        </p:sp>
      </p:grpSp>
      <p:sp>
        <p:nvSpPr>
          <p:cNvPr id="13" name="Freeform 56">
            <a:extLst>
              <a:ext uri="{FF2B5EF4-FFF2-40B4-BE49-F238E27FC236}">
                <a16:creationId xmlns:a16="http://schemas.microsoft.com/office/drawing/2014/main" xmlns="" id="{6BC82D3A-A734-43DB-9C02-20CE41F321C8}"/>
              </a:ext>
            </a:extLst>
          </p:cNvPr>
          <p:cNvSpPr>
            <a:spLocks noEditPoints="1"/>
          </p:cNvSpPr>
          <p:nvPr/>
        </p:nvSpPr>
        <p:spPr bwMode="auto">
          <a:xfrm>
            <a:off x="190819" y="2353491"/>
            <a:ext cx="429850" cy="428614"/>
          </a:xfrm>
          <a:custGeom>
            <a:avLst/>
            <a:gdLst>
              <a:gd name="T0" fmla="*/ 22 w 170"/>
              <a:gd name="T1" fmla="*/ 14 h 170"/>
              <a:gd name="T2" fmla="*/ 18 w 170"/>
              <a:gd name="T3" fmla="*/ 17 h 170"/>
              <a:gd name="T4" fmla="*/ 0 w 170"/>
              <a:gd name="T5" fmla="*/ 12 h 170"/>
              <a:gd name="T6" fmla="*/ 15 w 170"/>
              <a:gd name="T7" fmla="*/ 28 h 170"/>
              <a:gd name="T8" fmla="*/ 7 w 170"/>
              <a:gd name="T9" fmla="*/ 37 h 170"/>
              <a:gd name="T10" fmla="*/ 16 w 170"/>
              <a:gd name="T11" fmla="*/ 39 h 170"/>
              <a:gd name="T12" fmla="*/ 30 w 170"/>
              <a:gd name="T13" fmla="*/ 45 h 170"/>
              <a:gd name="T14" fmla="*/ 39 w 170"/>
              <a:gd name="T15" fmla="*/ 42 h 170"/>
              <a:gd name="T16" fmla="*/ 35 w 170"/>
              <a:gd name="T17" fmla="*/ 68 h 170"/>
              <a:gd name="T18" fmla="*/ 55 w 170"/>
              <a:gd name="T19" fmla="*/ 119 h 170"/>
              <a:gd name="T20" fmla="*/ 107 w 170"/>
              <a:gd name="T21" fmla="*/ 140 h 170"/>
              <a:gd name="T22" fmla="*/ 170 w 170"/>
              <a:gd name="T23" fmla="*/ 79 h 170"/>
              <a:gd name="T24" fmla="*/ 164 w 170"/>
              <a:gd name="T25" fmla="*/ 41 h 170"/>
              <a:gd name="T26" fmla="*/ 134 w 170"/>
              <a:gd name="T27" fmla="*/ 11 h 170"/>
              <a:gd name="T28" fmla="*/ 97 w 170"/>
              <a:gd name="T29" fmla="*/ 3 h 170"/>
              <a:gd name="T30" fmla="*/ 55 w 170"/>
              <a:gd name="T31" fmla="*/ 27 h 170"/>
              <a:gd name="T32" fmla="*/ 73 w 170"/>
              <a:gd name="T33" fmla="*/ 29 h 170"/>
              <a:gd name="T34" fmla="*/ 100 w 170"/>
              <a:gd name="T35" fmla="*/ 20 h 170"/>
              <a:gd name="T36" fmla="*/ 123 w 170"/>
              <a:gd name="T37" fmla="*/ 24 h 170"/>
              <a:gd name="T38" fmla="*/ 138 w 170"/>
              <a:gd name="T39" fmla="*/ 34 h 170"/>
              <a:gd name="T40" fmla="*/ 153 w 170"/>
              <a:gd name="T41" fmla="*/ 77 h 170"/>
              <a:gd name="T42" fmla="*/ 105 w 170"/>
              <a:gd name="T43" fmla="*/ 122 h 170"/>
              <a:gd name="T44" fmla="*/ 67 w 170"/>
              <a:gd name="T45" fmla="*/ 107 h 170"/>
              <a:gd name="T46" fmla="*/ 53 w 170"/>
              <a:gd name="T47" fmla="*/ 69 h 170"/>
              <a:gd name="T48" fmla="*/ 57 w 170"/>
              <a:gd name="T49" fmla="*/ 51 h 170"/>
              <a:gd name="T50" fmla="*/ 70 w 170"/>
              <a:gd name="T51" fmla="*/ 75 h 170"/>
              <a:gd name="T52" fmla="*/ 98 w 170"/>
              <a:gd name="T53" fmla="*/ 106 h 170"/>
              <a:gd name="T54" fmla="*/ 127 w 170"/>
              <a:gd name="T55" fmla="*/ 95 h 170"/>
              <a:gd name="T56" fmla="*/ 129 w 170"/>
              <a:gd name="T57" fmla="*/ 50 h 170"/>
              <a:gd name="T58" fmla="*/ 110 w 170"/>
              <a:gd name="T59" fmla="*/ 38 h 170"/>
              <a:gd name="T60" fmla="*/ 91 w 170"/>
              <a:gd name="T61" fmla="*/ 53 h 170"/>
              <a:gd name="T62" fmla="*/ 105 w 170"/>
              <a:gd name="T63" fmla="*/ 54 h 170"/>
              <a:gd name="T64" fmla="*/ 103 w 170"/>
              <a:gd name="T65" fmla="*/ 88 h 170"/>
              <a:gd name="T66" fmla="*/ 86 w 170"/>
              <a:gd name="T67" fmla="*/ 67 h 170"/>
              <a:gd name="T68" fmla="*/ 104 w 170"/>
              <a:gd name="T69" fmla="*/ 74 h 170"/>
              <a:gd name="T70" fmla="*/ 91 w 170"/>
              <a:gd name="T71" fmla="*/ 58 h 170"/>
              <a:gd name="T72" fmla="*/ 56 w 170"/>
              <a:gd name="T73" fmla="*/ 36 h 170"/>
              <a:gd name="T74" fmla="*/ 20 w 170"/>
              <a:gd name="T75" fmla="*/ 0 h 170"/>
              <a:gd name="T76" fmla="*/ 137 w 170"/>
              <a:gd name="T77" fmla="*/ 141 h 170"/>
              <a:gd name="T78" fmla="*/ 159 w 170"/>
              <a:gd name="T79" fmla="*/ 170 h 170"/>
              <a:gd name="T80" fmla="*/ 149 w 170"/>
              <a:gd name="T81" fmla="*/ 132 h 170"/>
              <a:gd name="T82" fmla="*/ 137 w 170"/>
              <a:gd name="T83" fmla="*/ 141 h 170"/>
              <a:gd name="T84" fmla="*/ 39 w 170"/>
              <a:gd name="T85" fmla="*/ 165 h 170"/>
              <a:gd name="T86" fmla="*/ 59 w 170"/>
              <a:gd name="T87" fmla="*/ 157 h 170"/>
              <a:gd name="T88" fmla="*/ 69 w 170"/>
              <a:gd name="T89" fmla="*/ 139 h 170"/>
              <a:gd name="T90" fmla="*/ 56 w 170"/>
              <a:gd name="T91" fmla="*/ 132 h 170"/>
              <a:gd name="T92" fmla="*/ 103 w 170"/>
              <a:gd name="T93" fmla="*/ 170 h 170"/>
              <a:gd name="T94" fmla="*/ 111 w 170"/>
              <a:gd name="T95" fmla="*/ 163 h 170"/>
              <a:gd name="T96" fmla="*/ 109 w 170"/>
              <a:gd name="T97" fmla="*/ 148 h 170"/>
              <a:gd name="T98" fmla="*/ 96 w 170"/>
              <a:gd name="T99" fmla="*/ 162 h 1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70" h="170">
                <a:moveTo>
                  <a:pt x="20" y="3"/>
                </a:moveTo>
                <a:cubicBezTo>
                  <a:pt x="20" y="8"/>
                  <a:pt x="22" y="12"/>
                  <a:pt x="22" y="14"/>
                </a:cubicBezTo>
                <a:cubicBezTo>
                  <a:pt x="22" y="15"/>
                  <a:pt x="21" y="17"/>
                  <a:pt x="19" y="17"/>
                </a:cubicBezTo>
                <a:cubicBezTo>
                  <a:pt x="18" y="17"/>
                  <a:pt x="18" y="17"/>
                  <a:pt x="18" y="17"/>
                </a:cubicBezTo>
                <a:cubicBezTo>
                  <a:pt x="15" y="17"/>
                  <a:pt x="6" y="8"/>
                  <a:pt x="2" y="8"/>
                </a:cubicBezTo>
                <a:cubicBezTo>
                  <a:pt x="1" y="8"/>
                  <a:pt x="0" y="11"/>
                  <a:pt x="0" y="12"/>
                </a:cubicBezTo>
                <a:cubicBezTo>
                  <a:pt x="3" y="19"/>
                  <a:pt x="16" y="21"/>
                  <a:pt x="16" y="25"/>
                </a:cubicBezTo>
                <a:cubicBezTo>
                  <a:pt x="16" y="26"/>
                  <a:pt x="15" y="27"/>
                  <a:pt x="15" y="28"/>
                </a:cubicBezTo>
                <a:cubicBezTo>
                  <a:pt x="10" y="28"/>
                  <a:pt x="2" y="32"/>
                  <a:pt x="1" y="34"/>
                </a:cubicBezTo>
                <a:cubicBezTo>
                  <a:pt x="7" y="37"/>
                  <a:pt x="7" y="37"/>
                  <a:pt x="7" y="37"/>
                </a:cubicBezTo>
                <a:cubicBezTo>
                  <a:pt x="13" y="39"/>
                  <a:pt x="13" y="39"/>
                  <a:pt x="13" y="39"/>
                </a:cubicBezTo>
                <a:cubicBezTo>
                  <a:pt x="16" y="39"/>
                  <a:pt x="16" y="39"/>
                  <a:pt x="16" y="39"/>
                </a:cubicBezTo>
                <a:cubicBezTo>
                  <a:pt x="19" y="41"/>
                  <a:pt x="23" y="45"/>
                  <a:pt x="27" y="45"/>
                </a:cubicBezTo>
                <a:cubicBezTo>
                  <a:pt x="30" y="45"/>
                  <a:pt x="30" y="45"/>
                  <a:pt x="30" y="45"/>
                </a:cubicBezTo>
                <a:cubicBezTo>
                  <a:pt x="34" y="45"/>
                  <a:pt x="34" y="42"/>
                  <a:pt x="38" y="42"/>
                </a:cubicBezTo>
                <a:cubicBezTo>
                  <a:pt x="39" y="42"/>
                  <a:pt x="39" y="42"/>
                  <a:pt x="39" y="42"/>
                </a:cubicBezTo>
                <a:cubicBezTo>
                  <a:pt x="41" y="42"/>
                  <a:pt x="41" y="42"/>
                  <a:pt x="42" y="43"/>
                </a:cubicBezTo>
                <a:cubicBezTo>
                  <a:pt x="39" y="49"/>
                  <a:pt x="35" y="60"/>
                  <a:pt x="35" y="68"/>
                </a:cubicBezTo>
                <a:cubicBezTo>
                  <a:pt x="35" y="74"/>
                  <a:pt x="35" y="74"/>
                  <a:pt x="35" y="74"/>
                </a:cubicBezTo>
                <a:cubicBezTo>
                  <a:pt x="35" y="91"/>
                  <a:pt x="46" y="110"/>
                  <a:pt x="55" y="119"/>
                </a:cubicBezTo>
                <a:cubicBezTo>
                  <a:pt x="63" y="127"/>
                  <a:pt x="83" y="140"/>
                  <a:pt x="99" y="140"/>
                </a:cubicBezTo>
                <a:cubicBezTo>
                  <a:pt x="107" y="140"/>
                  <a:pt x="107" y="140"/>
                  <a:pt x="107" y="140"/>
                </a:cubicBezTo>
                <a:cubicBezTo>
                  <a:pt x="122" y="140"/>
                  <a:pt x="142" y="129"/>
                  <a:pt x="149" y="120"/>
                </a:cubicBezTo>
                <a:cubicBezTo>
                  <a:pt x="158" y="112"/>
                  <a:pt x="170" y="95"/>
                  <a:pt x="170" y="79"/>
                </a:cubicBezTo>
                <a:cubicBezTo>
                  <a:pt x="170" y="65"/>
                  <a:pt x="170" y="65"/>
                  <a:pt x="170" y="65"/>
                </a:cubicBezTo>
                <a:cubicBezTo>
                  <a:pt x="170" y="58"/>
                  <a:pt x="166" y="45"/>
                  <a:pt x="164" y="41"/>
                </a:cubicBezTo>
                <a:cubicBezTo>
                  <a:pt x="159" y="33"/>
                  <a:pt x="158" y="30"/>
                  <a:pt x="151" y="24"/>
                </a:cubicBezTo>
                <a:cubicBezTo>
                  <a:pt x="147" y="20"/>
                  <a:pt x="139" y="12"/>
                  <a:pt x="134" y="11"/>
                </a:cubicBezTo>
                <a:cubicBezTo>
                  <a:pt x="132" y="9"/>
                  <a:pt x="114" y="3"/>
                  <a:pt x="111" y="3"/>
                </a:cubicBezTo>
                <a:cubicBezTo>
                  <a:pt x="97" y="3"/>
                  <a:pt x="97" y="3"/>
                  <a:pt x="97" y="3"/>
                </a:cubicBezTo>
                <a:cubicBezTo>
                  <a:pt x="94" y="3"/>
                  <a:pt x="75" y="9"/>
                  <a:pt x="72" y="11"/>
                </a:cubicBezTo>
                <a:cubicBezTo>
                  <a:pt x="67" y="14"/>
                  <a:pt x="55" y="20"/>
                  <a:pt x="55" y="27"/>
                </a:cubicBezTo>
                <a:cubicBezTo>
                  <a:pt x="60" y="27"/>
                  <a:pt x="61" y="35"/>
                  <a:pt x="67" y="35"/>
                </a:cubicBezTo>
                <a:cubicBezTo>
                  <a:pt x="70" y="35"/>
                  <a:pt x="70" y="31"/>
                  <a:pt x="73" y="29"/>
                </a:cubicBezTo>
                <a:cubicBezTo>
                  <a:pt x="76" y="28"/>
                  <a:pt x="78" y="27"/>
                  <a:pt x="81" y="25"/>
                </a:cubicBezTo>
                <a:cubicBezTo>
                  <a:pt x="83" y="24"/>
                  <a:pt x="97" y="20"/>
                  <a:pt x="100" y="20"/>
                </a:cubicBezTo>
                <a:cubicBezTo>
                  <a:pt x="105" y="20"/>
                  <a:pt x="105" y="20"/>
                  <a:pt x="105" y="20"/>
                </a:cubicBezTo>
                <a:cubicBezTo>
                  <a:pt x="109" y="20"/>
                  <a:pt x="120" y="23"/>
                  <a:pt x="123" y="24"/>
                </a:cubicBezTo>
                <a:cubicBezTo>
                  <a:pt x="126" y="26"/>
                  <a:pt x="129" y="27"/>
                  <a:pt x="132" y="29"/>
                </a:cubicBezTo>
                <a:cubicBezTo>
                  <a:pt x="133" y="30"/>
                  <a:pt x="136" y="33"/>
                  <a:pt x="138" y="34"/>
                </a:cubicBezTo>
                <a:cubicBezTo>
                  <a:pt x="144" y="39"/>
                  <a:pt x="153" y="54"/>
                  <a:pt x="153" y="66"/>
                </a:cubicBezTo>
                <a:cubicBezTo>
                  <a:pt x="153" y="77"/>
                  <a:pt x="153" y="77"/>
                  <a:pt x="153" y="77"/>
                </a:cubicBezTo>
                <a:cubicBezTo>
                  <a:pt x="153" y="88"/>
                  <a:pt x="144" y="102"/>
                  <a:pt x="138" y="108"/>
                </a:cubicBezTo>
                <a:cubicBezTo>
                  <a:pt x="132" y="114"/>
                  <a:pt x="118" y="122"/>
                  <a:pt x="105" y="122"/>
                </a:cubicBezTo>
                <a:cubicBezTo>
                  <a:pt x="100" y="122"/>
                  <a:pt x="100" y="122"/>
                  <a:pt x="100" y="122"/>
                </a:cubicBezTo>
                <a:cubicBezTo>
                  <a:pt x="88" y="122"/>
                  <a:pt x="73" y="114"/>
                  <a:pt x="67" y="107"/>
                </a:cubicBezTo>
                <a:cubicBezTo>
                  <a:pt x="60" y="100"/>
                  <a:pt x="53" y="87"/>
                  <a:pt x="53" y="73"/>
                </a:cubicBezTo>
                <a:cubicBezTo>
                  <a:pt x="53" y="69"/>
                  <a:pt x="53" y="69"/>
                  <a:pt x="53" y="69"/>
                </a:cubicBezTo>
                <a:cubicBezTo>
                  <a:pt x="53" y="65"/>
                  <a:pt x="53" y="63"/>
                  <a:pt x="54" y="59"/>
                </a:cubicBezTo>
                <a:cubicBezTo>
                  <a:pt x="55" y="54"/>
                  <a:pt x="56" y="55"/>
                  <a:pt x="57" y="51"/>
                </a:cubicBezTo>
                <a:cubicBezTo>
                  <a:pt x="61" y="52"/>
                  <a:pt x="69" y="56"/>
                  <a:pt x="71" y="59"/>
                </a:cubicBezTo>
                <a:cubicBezTo>
                  <a:pt x="70" y="63"/>
                  <a:pt x="69" y="72"/>
                  <a:pt x="70" y="75"/>
                </a:cubicBezTo>
                <a:cubicBezTo>
                  <a:pt x="72" y="86"/>
                  <a:pt x="70" y="82"/>
                  <a:pt x="75" y="90"/>
                </a:cubicBezTo>
                <a:cubicBezTo>
                  <a:pt x="79" y="96"/>
                  <a:pt x="90" y="106"/>
                  <a:pt x="98" y="106"/>
                </a:cubicBezTo>
                <a:cubicBezTo>
                  <a:pt x="107" y="106"/>
                  <a:pt x="107" y="106"/>
                  <a:pt x="107" y="106"/>
                </a:cubicBezTo>
                <a:cubicBezTo>
                  <a:pt x="114" y="106"/>
                  <a:pt x="124" y="99"/>
                  <a:pt x="127" y="95"/>
                </a:cubicBezTo>
                <a:cubicBezTo>
                  <a:pt x="132" y="90"/>
                  <a:pt x="137" y="81"/>
                  <a:pt x="137" y="72"/>
                </a:cubicBezTo>
                <a:cubicBezTo>
                  <a:pt x="137" y="62"/>
                  <a:pt x="134" y="56"/>
                  <a:pt x="129" y="50"/>
                </a:cubicBezTo>
                <a:cubicBezTo>
                  <a:pt x="127" y="46"/>
                  <a:pt x="115" y="38"/>
                  <a:pt x="111" y="38"/>
                </a:cubicBezTo>
                <a:cubicBezTo>
                  <a:pt x="110" y="38"/>
                  <a:pt x="110" y="38"/>
                  <a:pt x="110" y="38"/>
                </a:cubicBezTo>
                <a:cubicBezTo>
                  <a:pt x="101" y="38"/>
                  <a:pt x="84" y="38"/>
                  <a:pt x="82" y="47"/>
                </a:cubicBezTo>
                <a:cubicBezTo>
                  <a:pt x="85" y="47"/>
                  <a:pt x="88" y="51"/>
                  <a:pt x="91" y="53"/>
                </a:cubicBezTo>
                <a:cubicBezTo>
                  <a:pt x="97" y="57"/>
                  <a:pt x="95" y="54"/>
                  <a:pt x="103" y="54"/>
                </a:cubicBezTo>
                <a:cubicBezTo>
                  <a:pt x="105" y="54"/>
                  <a:pt x="105" y="54"/>
                  <a:pt x="105" y="54"/>
                </a:cubicBezTo>
                <a:cubicBezTo>
                  <a:pt x="113" y="54"/>
                  <a:pt x="121" y="64"/>
                  <a:pt x="120" y="72"/>
                </a:cubicBezTo>
                <a:cubicBezTo>
                  <a:pt x="118" y="81"/>
                  <a:pt x="113" y="88"/>
                  <a:pt x="103" y="88"/>
                </a:cubicBezTo>
                <a:cubicBezTo>
                  <a:pt x="94" y="88"/>
                  <a:pt x="86" y="81"/>
                  <a:pt x="86" y="70"/>
                </a:cubicBezTo>
                <a:cubicBezTo>
                  <a:pt x="86" y="67"/>
                  <a:pt x="86" y="67"/>
                  <a:pt x="86" y="67"/>
                </a:cubicBezTo>
                <a:cubicBezTo>
                  <a:pt x="92" y="67"/>
                  <a:pt x="98" y="74"/>
                  <a:pt x="104" y="74"/>
                </a:cubicBezTo>
                <a:cubicBezTo>
                  <a:pt x="104" y="74"/>
                  <a:pt x="104" y="74"/>
                  <a:pt x="104" y="74"/>
                </a:cubicBezTo>
                <a:cubicBezTo>
                  <a:pt x="106" y="74"/>
                  <a:pt x="107" y="73"/>
                  <a:pt x="107" y="72"/>
                </a:cubicBezTo>
                <a:cubicBezTo>
                  <a:pt x="107" y="66"/>
                  <a:pt x="95" y="61"/>
                  <a:pt x="91" y="58"/>
                </a:cubicBezTo>
                <a:cubicBezTo>
                  <a:pt x="85" y="55"/>
                  <a:pt x="79" y="51"/>
                  <a:pt x="74" y="47"/>
                </a:cubicBezTo>
                <a:cubicBezTo>
                  <a:pt x="70" y="45"/>
                  <a:pt x="59" y="38"/>
                  <a:pt x="56" y="36"/>
                </a:cubicBezTo>
                <a:cubicBezTo>
                  <a:pt x="48" y="29"/>
                  <a:pt x="44" y="33"/>
                  <a:pt x="44" y="19"/>
                </a:cubicBezTo>
                <a:cubicBezTo>
                  <a:pt x="42" y="16"/>
                  <a:pt x="23" y="0"/>
                  <a:pt x="20" y="0"/>
                </a:cubicBezTo>
                <a:cubicBezTo>
                  <a:pt x="20" y="3"/>
                  <a:pt x="20" y="3"/>
                  <a:pt x="20" y="3"/>
                </a:cubicBezTo>
                <a:close/>
                <a:moveTo>
                  <a:pt x="137" y="141"/>
                </a:moveTo>
                <a:cubicBezTo>
                  <a:pt x="137" y="142"/>
                  <a:pt x="153" y="164"/>
                  <a:pt x="154" y="169"/>
                </a:cubicBezTo>
                <a:cubicBezTo>
                  <a:pt x="157" y="169"/>
                  <a:pt x="157" y="170"/>
                  <a:pt x="159" y="170"/>
                </a:cubicBezTo>
                <a:cubicBezTo>
                  <a:pt x="164" y="170"/>
                  <a:pt x="167" y="167"/>
                  <a:pt x="167" y="163"/>
                </a:cubicBezTo>
                <a:cubicBezTo>
                  <a:pt x="167" y="160"/>
                  <a:pt x="150" y="132"/>
                  <a:pt x="149" y="132"/>
                </a:cubicBezTo>
                <a:cubicBezTo>
                  <a:pt x="148" y="132"/>
                  <a:pt x="148" y="132"/>
                  <a:pt x="148" y="132"/>
                </a:cubicBezTo>
                <a:cubicBezTo>
                  <a:pt x="147" y="132"/>
                  <a:pt x="137" y="139"/>
                  <a:pt x="137" y="141"/>
                </a:cubicBezTo>
                <a:close/>
                <a:moveTo>
                  <a:pt x="39" y="162"/>
                </a:moveTo>
                <a:cubicBezTo>
                  <a:pt x="39" y="165"/>
                  <a:pt x="39" y="165"/>
                  <a:pt x="39" y="165"/>
                </a:cubicBezTo>
                <a:cubicBezTo>
                  <a:pt x="39" y="167"/>
                  <a:pt x="44" y="170"/>
                  <a:pt x="47" y="170"/>
                </a:cubicBezTo>
                <a:cubicBezTo>
                  <a:pt x="52" y="170"/>
                  <a:pt x="56" y="162"/>
                  <a:pt x="59" y="157"/>
                </a:cubicBezTo>
                <a:cubicBezTo>
                  <a:pt x="61" y="155"/>
                  <a:pt x="69" y="142"/>
                  <a:pt x="69" y="141"/>
                </a:cubicBezTo>
                <a:cubicBezTo>
                  <a:pt x="69" y="139"/>
                  <a:pt x="69" y="139"/>
                  <a:pt x="69" y="139"/>
                </a:cubicBezTo>
                <a:cubicBezTo>
                  <a:pt x="57" y="132"/>
                  <a:pt x="57" y="132"/>
                  <a:pt x="57" y="132"/>
                </a:cubicBezTo>
                <a:cubicBezTo>
                  <a:pt x="56" y="132"/>
                  <a:pt x="56" y="132"/>
                  <a:pt x="56" y="132"/>
                </a:cubicBezTo>
                <a:cubicBezTo>
                  <a:pt x="55" y="137"/>
                  <a:pt x="39" y="159"/>
                  <a:pt x="39" y="162"/>
                </a:cubicBezTo>
                <a:close/>
                <a:moveTo>
                  <a:pt x="103" y="170"/>
                </a:moveTo>
                <a:cubicBezTo>
                  <a:pt x="104" y="170"/>
                  <a:pt x="104" y="170"/>
                  <a:pt x="104" y="170"/>
                </a:cubicBezTo>
                <a:cubicBezTo>
                  <a:pt x="107" y="170"/>
                  <a:pt x="111" y="166"/>
                  <a:pt x="111" y="163"/>
                </a:cubicBezTo>
                <a:cubicBezTo>
                  <a:pt x="111" y="157"/>
                  <a:pt x="110" y="153"/>
                  <a:pt x="111" y="149"/>
                </a:cubicBezTo>
                <a:cubicBezTo>
                  <a:pt x="110" y="148"/>
                  <a:pt x="110" y="148"/>
                  <a:pt x="109" y="148"/>
                </a:cubicBezTo>
                <a:cubicBezTo>
                  <a:pt x="97" y="148"/>
                  <a:pt x="97" y="148"/>
                  <a:pt x="97" y="148"/>
                </a:cubicBezTo>
                <a:cubicBezTo>
                  <a:pt x="94" y="148"/>
                  <a:pt x="96" y="157"/>
                  <a:pt x="96" y="162"/>
                </a:cubicBezTo>
                <a:cubicBezTo>
                  <a:pt x="96" y="167"/>
                  <a:pt x="98" y="170"/>
                  <a:pt x="103" y="170"/>
                </a:cubicBezTo>
                <a:close/>
              </a:path>
            </a:pathLst>
          </a:custGeom>
          <a:solidFill>
            <a:srgbClr val="27A1AE"/>
          </a:solidFill>
          <a:ln>
            <a:noFill/>
          </a:ln>
          <a:extLst/>
        </p:spPr>
        <p:txBody>
          <a:bodyPr vert="horz" wrap="square" lIns="91440" tIns="45720" rIns="91440" bIns="45720" numCol="1" anchor="t" anchorCtr="0" compatLnSpc="1">
            <a:prstTxWarp prst="textNoShape">
              <a:avLst/>
            </a:prstTxWarp>
          </a:bodyPr>
          <a:lstStyle/>
          <a:p>
            <a:endParaRPr lang="ru-RU" dirty="0"/>
          </a:p>
        </p:txBody>
      </p:sp>
    </p:spTree>
    <p:extLst>
      <p:ext uri="{BB962C8B-B14F-4D97-AF65-F5344CB8AC3E}">
        <p14:creationId xmlns:p14="http://schemas.microsoft.com/office/powerpoint/2010/main" val="54212533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1" name="Прямая соединительная линия 10">
            <a:extLst>
              <a:ext uri="{FF2B5EF4-FFF2-40B4-BE49-F238E27FC236}">
                <a16:creationId xmlns:a16="http://schemas.microsoft.com/office/drawing/2014/main" xmlns="" id="{2DF8A51C-4A70-45C5-B4ED-B17789969F70}"/>
              </a:ext>
            </a:extLst>
          </p:cNvPr>
          <p:cNvCxnSpPr>
            <a:cxnSpLocks/>
          </p:cNvCxnSpPr>
          <p:nvPr/>
        </p:nvCxnSpPr>
        <p:spPr>
          <a:xfrm>
            <a:off x="359788" y="6213462"/>
            <a:ext cx="11464536" cy="0"/>
          </a:xfrm>
          <a:prstGeom prst="line">
            <a:avLst/>
          </a:prstGeom>
          <a:ln w="28575">
            <a:solidFill>
              <a:srgbClr val="FFC000"/>
            </a:solidFill>
          </a:ln>
        </p:spPr>
        <p:style>
          <a:lnRef idx="1">
            <a:schemeClr val="accent1"/>
          </a:lnRef>
          <a:fillRef idx="0">
            <a:schemeClr val="accent1"/>
          </a:fillRef>
          <a:effectRef idx="0">
            <a:schemeClr val="accent1"/>
          </a:effectRef>
          <a:fontRef idx="minor">
            <a:schemeClr val="tx1"/>
          </a:fontRef>
        </p:style>
      </p:cxnSp>
      <p:sp>
        <p:nvSpPr>
          <p:cNvPr id="17" name="Текст 2"/>
          <p:cNvSpPr txBox="1">
            <a:spLocks/>
          </p:cNvSpPr>
          <p:nvPr/>
        </p:nvSpPr>
        <p:spPr bwMode="auto">
          <a:xfrm>
            <a:off x="1797979" y="2310024"/>
            <a:ext cx="10175977" cy="342170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28448" rIns="0" bIns="0" numCol="1" anchor="t" anchorCtr="0" compatLnSpc="1">
            <a:prstTxWarp prst="textNoShape">
              <a:avLst/>
            </a:prstTxWarp>
          </a:bodyPr>
          <a:lstStyle>
            <a:lvl1pPr marL="0" indent="0" algn="l" defTabSz="449263" rtl="0" eaLnBrk="0" fontAlgn="base" hangingPunct="0">
              <a:lnSpc>
                <a:spcPct val="93000"/>
              </a:lnSpc>
              <a:spcBef>
                <a:spcPts val="1425"/>
              </a:spcBef>
              <a:spcAft>
                <a:spcPct val="0"/>
              </a:spcAft>
              <a:buClr>
                <a:srgbClr val="000000"/>
              </a:buClr>
              <a:buSzPct val="100000"/>
              <a:buFont typeface="Times New Roman" pitchFamily="18" charset="0"/>
              <a:buNone/>
              <a:defRPr sz="2000">
                <a:solidFill>
                  <a:srgbClr val="000000"/>
                </a:solidFill>
                <a:latin typeface="+mn-lt"/>
                <a:ea typeface="+mn-ea"/>
                <a:cs typeface="+mn-cs"/>
              </a:defRPr>
            </a:lvl1pPr>
            <a:lvl2pPr marL="457200" indent="0" algn="l" defTabSz="449263" rtl="0" eaLnBrk="0" fontAlgn="base" hangingPunct="0">
              <a:lnSpc>
                <a:spcPct val="93000"/>
              </a:lnSpc>
              <a:spcBef>
                <a:spcPts val="1138"/>
              </a:spcBef>
              <a:spcAft>
                <a:spcPct val="0"/>
              </a:spcAft>
              <a:buClr>
                <a:srgbClr val="000000"/>
              </a:buClr>
              <a:buSzPct val="100000"/>
              <a:buFont typeface="Times New Roman" pitchFamily="18" charset="0"/>
              <a:buNone/>
              <a:defRPr sz="1800">
                <a:solidFill>
                  <a:srgbClr val="000000"/>
                </a:solidFill>
                <a:latin typeface="+mn-lt"/>
                <a:ea typeface="+mn-ea"/>
              </a:defRPr>
            </a:lvl2pPr>
            <a:lvl3pPr marL="914400" indent="0" algn="l" defTabSz="449263" rtl="0" eaLnBrk="0" fontAlgn="base" hangingPunct="0">
              <a:lnSpc>
                <a:spcPct val="93000"/>
              </a:lnSpc>
              <a:spcBef>
                <a:spcPts val="850"/>
              </a:spcBef>
              <a:spcAft>
                <a:spcPct val="0"/>
              </a:spcAft>
              <a:buClr>
                <a:srgbClr val="000000"/>
              </a:buClr>
              <a:buSzPct val="100000"/>
              <a:buFont typeface="Times New Roman" pitchFamily="18" charset="0"/>
              <a:buNone/>
              <a:defRPr sz="1600">
                <a:solidFill>
                  <a:srgbClr val="000000"/>
                </a:solidFill>
                <a:latin typeface="+mn-lt"/>
                <a:ea typeface="+mn-ea"/>
              </a:defRPr>
            </a:lvl3pPr>
            <a:lvl4pPr marL="1371600" indent="0" algn="l" defTabSz="449263" rtl="0" eaLnBrk="0" fontAlgn="base" hangingPunct="0">
              <a:lnSpc>
                <a:spcPct val="93000"/>
              </a:lnSpc>
              <a:spcBef>
                <a:spcPts val="575"/>
              </a:spcBef>
              <a:spcAft>
                <a:spcPct val="0"/>
              </a:spcAft>
              <a:buClr>
                <a:srgbClr val="000000"/>
              </a:buClr>
              <a:buSzPct val="100000"/>
              <a:buFont typeface="Times New Roman" pitchFamily="18" charset="0"/>
              <a:buNone/>
              <a:defRPr sz="1400">
                <a:solidFill>
                  <a:srgbClr val="000000"/>
                </a:solidFill>
                <a:latin typeface="+mn-lt"/>
                <a:ea typeface="+mn-ea"/>
              </a:defRPr>
            </a:lvl4pPr>
            <a:lvl5pPr marL="1828800" indent="0" algn="l" defTabSz="449263" rtl="0" eaLnBrk="0" fontAlgn="base" hangingPunct="0">
              <a:lnSpc>
                <a:spcPct val="93000"/>
              </a:lnSpc>
              <a:spcBef>
                <a:spcPts val="288"/>
              </a:spcBef>
              <a:spcAft>
                <a:spcPct val="0"/>
              </a:spcAft>
              <a:buClr>
                <a:srgbClr val="000000"/>
              </a:buClr>
              <a:buSzPct val="100000"/>
              <a:buFont typeface="Times New Roman" pitchFamily="18" charset="0"/>
              <a:buNone/>
              <a:defRPr sz="1400">
                <a:solidFill>
                  <a:srgbClr val="000000"/>
                </a:solidFill>
                <a:latin typeface="+mn-lt"/>
                <a:ea typeface="+mn-ea"/>
              </a:defRPr>
            </a:lvl5pPr>
            <a:lvl6pPr marL="2286000" indent="0" algn="l" defTabSz="449263" rtl="0" eaLnBrk="1" fontAlgn="base" hangingPunct="1">
              <a:lnSpc>
                <a:spcPct val="93000"/>
              </a:lnSpc>
              <a:spcBef>
                <a:spcPts val="288"/>
              </a:spcBef>
              <a:spcAft>
                <a:spcPct val="0"/>
              </a:spcAft>
              <a:buClr>
                <a:srgbClr val="000000"/>
              </a:buClr>
              <a:buSzPct val="100000"/>
              <a:buFont typeface="Times New Roman" pitchFamily="16" charset="0"/>
              <a:buNone/>
              <a:defRPr sz="1400">
                <a:solidFill>
                  <a:srgbClr val="000000"/>
                </a:solidFill>
                <a:latin typeface="+mn-lt"/>
                <a:ea typeface="+mn-ea"/>
              </a:defRPr>
            </a:lvl6pPr>
            <a:lvl7pPr marL="2743200" indent="0" algn="l" defTabSz="449263" rtl="0" eaLnBrk="1" fontAlgn="base" hangingPunct="1">
              <a:lnSpc>
                <a:spcPct val="93000"/>
              </a:lnSpc>
              <a:spcBef>
                <a:spcPts val="288"/>
              </a:spcBef>
              <a:spcAft>
                <a:spcPct val="0"/>
              </a:spcAft>
              <a:buClr>
                <a:srgbClr val="000000"/>
              </a:buClr>
              <a:buSzPct val="100000"/>
              <a:buFont typeface="Times New Roman" pitchFamily="16" charset="0"/>
              <a:buNone/>
              <a:defRPr sz="1400">
                <a:solidFill>
                  <a:srgbClr val="000000"/>
                </a:solidFill>
                <a:latin typeface="+mn-lt"/>
                <a:ea typeface="+mn-ea"/>
              </a:defRPr>
            </a:lvl7pPr>
            <a:lvl8pPr marL="3200400" indent="0" algn="l" defTabSz="449263" rtl="0" eaLnBrk="1" fontAlgn="base" hangingPunct="1">
              <a:lnSpc>
                <a:spcPct val="93000"/>
              </a:lnSpc>
              <a:spcBef>
                <a:spcPts val="288"/>
              </a:spcBef>
              <a:spcAft>
                <a:spcPct val="0"/>
              </a:spcAft>
              <a:buClr>
                <a:srgbClr val="000000"/>
              </a:buClr>
              <a:buSzPct val="100000"/>
              <a:buFont typeface="Times New Roman" pitchFamily="16" charset="0"/>
              <a:buNone/>
              <a:defRPr sz="1400">
                <a:solidFill>
                  <a:srgbClr val="000000"/>
                </a:solidFill>
                <a:latin typeface="+mn-lt"/>
                <a:ea typeface="+mn-ea"/>
              </a:defRPr>
            </a:lvl8pPr>
            <a:lvl9pPr marL="3657600" indent="0" algn="l" defTabSz="449263" rtl="0" eaLnBrk="1" fontAlgn="base" hangingPunct="1">
              <a:lnSpc>
                <a:spcPct val="93000"/>
              </a:lnSpc>
              <a:spcBef>
                <a:spcPts val="288"/>
              </a:spcBef>
              <a:spcAft>
                <a:spcPct val="0"/>
              </a:spcAft>
              <a:buClr>
                <a:srgbClr val="000000"/>
              </a:buClr>
              <a:buSzPct val="100000"/>
              <a:buFont typeface="Times New Roman" pitchFamily="16" charset="0"/>
              <a:buNone/>
              <a:defRPr sz="1400">
                <a:solidFill>
                  <a:srgbClr val="000000"/>
                </a:solidFill>
                <a:latin typeface="+mn-lt"/>
                <a:ea typeface="+mn-ea"/>
              </a:defRPr>
            </a:lvl9pPr>
          </a:lstStyle>
          <a:p>
            <a:pPr algn="just">
              <a:lnSpc>
                <a:spcPct val="100000"/>
              </a:lnSpc>
              <a:spcBef>
                <a:spcPts val="1200"/>
              </a:spcBef>
              <a:defRPr/>
            </a:pPr>
            <a:r>
              <a:rPr lang="ru-RU" altLang="ru-RU" sz="1800" kern="0" dirty="0">
                <a:solidFill>
                  <a:srgbClr val="444444"/>
                </a:solidFill>
                <a:latin typeface="Segoe UI" panose="020B0502040204020203" pitchFamily="34" charset="0"/>
                <a:ea typeface="Segoe UI" panose="020B0502040204020203" pitchFamily="34" charset="0"/>
                <a:cs typeface="Segoe UI" panose="020B0502040204020203" pitchFamily="34" charset="0"/>
              </a:rPr>
              <a:t>Судами установлено, что условиями спорного </a:t>
            </a:r>
            <a:r>
              <a:rPr lang="ru-RU" altLang="ru-RU" sz="1800" kern="0" dirty="0" smtClean="0">
                <a:solidFill>
                  <a:srgbClr val="444444"/>
                </a:solidFill>
                <a:latin typeface="Segoe UI" panose="020B0502040204020203" pitchFamily="34" charset="0"/>
                <a:ea typeface="Segoe UI" panose="020B0502040204020203" pitchFamily="34" charset="0"/>
                <a:cs typeface="Segoe UI" panose="020B0502040204020203" pitchFamily="34" charset="0"/>
              </a:rPr>
              <a:t>контракта </a:t>
            </a:r>
            <a:r>
              <a:rPr lang="ru-RU" altLang="ru-RU" sz="1800" b="1" kern="0" dirty="0" smtClean="0">
                <a:solidFill>
                  <a:srgbClr val="E4465A"/>
                </a:solidFill>
                <a:latin typeface="Segoe UI" panose="020B0502040204020203" pitchFamily="34" charset="0"/>
                <a:ea typeface="Segoe UI" panose="020B0502040204020203" pitchFamily="34" charset="0"/>
                <a:cs typeface="Segoe UI" panose="020B0502040204020203" pitchFamily="34" charset="0"/>
              </a:rPr>
              <a:t>предусмотрена </a:t>
            </a:r>
            <a:r>
              <a:rPr lang="ru-RU" altLang="ru-RU" sz="1800" b="1" kern="0" dirty="0">
                <a:solidFill>
                  <a:srgbClr val="E4465A"/>
                </a:solidFill>
                <a:latin typeface="Segoe UI" panose="020B0502040204020203" pitchFamily="34" charset="0"/>
                <a:ea typeface="Segoe UI" panose="020B0502040204020203" pitchFamily="34" charset="0"/>
                <a:cs typeface="Segoe UI" panose="020B0502040204020203" pitchFamily="34" charset="0"/>
              </a:rPr>
              <a:t>возможность его изменения, в том числе в части </a:t>
            </a:r>
            <a:r>
              <a:rPr lang="ru-RU" altLang="ru-RU" sz="1800" b="1" kern="0" dirty="0" smtClean="0">
                <a:solidFill>
                  <a:srgbClr val="E4465A"/>
                </a:solidFill>
                <a:latin typeface="Segoe UI" panose="020B0502040204020203" pitchFamily="34" charset="0"/>
                <a:ea typeface="Segoe UI" panose="020B0502040204020203" pitchFamily="34" charset="0"/>
                <a:cs typeface="Segoe UI" panose="020B0502040204020203" pitchFamily="34" charset="0"/>
              </a:rPr>
              <a:t>увеличения объемов </a:t>
            </a:r>
            <a:r>
              <a:rPr lang="ru-RU" altLang="ru-RU" sz="1800" b="1" kern="0" dirty="0">
                <a:solidFill>
                  <a:srgbClr val="E4465A"/>
                </a:solidFill>
                <a:latin typeface="Segoe UI" panose="020B0502040204020203" pitchFamily="34" charset="0"/>
                <a:ea typeface="Segoe UI" panose="020B0502040204020203" pitchFamily="34" charset="0"/>
                <a:cs typeface="Segoe UI" panose="020B0502040204020203" pitchFamily="34" charset="0"/>
              </a:rPr>
              <a:t>выполняемых работ по инициативе заказчика и по согласованию </a:t>
            </a:r>
            <a:r>
              <a:rPr lang="ru-RU" altLang="ru-RU" sz="1800" b="1" kern="0" dirty="0" smtClean="0">
                <a:solidFill>
                  <a:srgbClr val="E4465A"/>
                </a:solidFill>
                <a:latin typeface="Segoe UI" panose="020B0502040204020203" pitchFamily="34" charset="0"/>
                <a:ea typeface="Segoe UI" panose="020B0502040204020203" pitchFamily="34" charset="0"/>
                <a:cs typeface="Segoe UI" panose="020B0502040204020203" pitchFamily="34" charset="0"/>
              </a:rPr>
              <a:t>с исполнителем.</a:t>
            </a:r>
          </a:p>
          <a:p>
            <a:pPr algn="just">
              <a:lnSpc>
                <a:spcPct val="100000"/>
              </a:lnSpc>
              <a:spcBef>
                <a:spcPts val="1200"/>
              </a:spcBef>
              <a:defRPr/>
            </a:pPr>
            <a:endParaRPr lang="ru-RU" altLang="ru-RU" sz="1800" kern="0" dirty="0">
              <a:solidFill>
                <a:srgbClr val="E4465A"/>
              </a:solidFill>
              <a:latin typeface="Segoe UI" panose="020B0502040204020203" pitchFamily="34" charset="0"/>
              <a:ea typeface="Segoe UI" panose="020B0502040204020203" pitchFamily="34" charset="0"/>
              <a:cs typeface="Segoe UI" panose="020B0502040204020203" pitchFamily="34" charset="0"/>
            </a:endParaRPr>
          </a:p>
          <a:p>
            <a:pPr algn="just">
              <a:lnSpc>
                <a:spcPct val="100000"/>
              </a:lnSpc>
              <a:spcBef>
                <a:spcPts val="1200"/>
              </a:spcBef>
              <a:defRPr/>
            </a:pPr>
            <a:r>
              <a:rPr lang="ru-RU" altLang="ru-RU" sz="1800" kern="0" dirty="0">
                <a:solidFill>
                  <a:schemeClr val="tx1"/>
                </a:solidFill>
                <a:latin typeface="Segoe UI" panose="020B0502040204020203" pitchFamily="34" charset="0"/>
                <a:ea typeface="Segoe UI" panose="020B0502040204020203" pitchFamily="34" charset="0"/>
                <a:cs typeface="Segoe UI" panose="020B0502040204020203" pitchFamily="34" charset="0"/>
              </a:rPr>
              <a:t>На основании оценки исследованных доказательств, в том </a:t>
            </a:r>
            <a:r>
              <a:rPr lang="ru-RU" altLang="ru-RU" sz="1800" kern="0" dirty="0" smtClean="0">
                <a:solidFill>
                  <a:schemeClr val="tx1"/>
                </a:solidFill>
                <a:latin typeface="Segoe UI" panose="020B0502040204020203" pitchFamily="34" charset="0"/>
                <a:ea typeface="Segoe UI" panose="020B0502040204020203" pitchFamily="34" charset="0"/>
                <a:cs typeface="Segoe UI" panose="020B0502040204020203" pitchFamily="34" charset="0"/>
              </a:rPr>
              <a:t>числе письма </a:t>
            </a:r>
            <a:r>
              <a:rPr lang="ru-RU" altLang="ru-RU" sz="1800" kern="0" dirty="0">
                <a:solidFill>
                  <a:schemeClr val="tx1"/>
                </a:solidFill>
                <a:latin typeface="Segoe UI" panose="020B0502040204020203" pitchFamily="34" charset="0"/>
                <a:ea typeface="Segoe UI" panose="020B0502040204020203" pitchFamily="34" charset="0"/>
                <a:cs typeface="Segoe UI" panose="020B0502040204020203" pitchFamily="34" charset="0"/>
              </a:rPr>
              <a:t>от </a:t>
            </a:r>
            <a:r>
              <a:rPr lang="ru-RU" altLang="ru-RU" sz="1800" kern="0" dirty="0" smtClean="0">
                <a:solidFill>
                  <a:schemeClr val="tx1"/>
                </a:solidFill>
                <a:latin typeface="Segoe UI" panose="020B0502040204020203" pitchFamily="34" charset="0"/>
                <a:ea typeface="Segoe UI" panose="020B0502040204020203" pitchFamily="34" charset="0"/>
                <a:cs typeface="Segoe UI" panose="020B0502040204020203" pitchFamily="34" charset="0"/>
              </a:rPr>
              <a:t>12.12.2014, </a:t>
            </a:r>
            <a:r>
              <a:rPr lang="ru-RU" altLang="ru-RU" sz="1800" kern="0" dirty="0">
                <a:solidFill>
                  <a:schemeClr val="tx1"/>
                </a:solidFill>
                <a:latin typeface="Segoe UI" panose="020B0502040204020203" pitchFamily="34" charset="0"/>
                <a:ea typeface="Segoe UI" panose="020B0502040204020203" pitchFamily="34" charset="0"/>
                <a:cs typeface="Segoe UI" panose="020B0502040204020203" pitchFamily="34" charset="0"/>
              </a:rPr>
              <a:t>направленного в адрес общества, в </a:t>
            </a:r>
            <a:r>
              <a:rPr lang="ru-RU" altLang="ru-RU" sz="1800" kern="0" dirty="0" smtClean="0">
                <a:solidFill>
                  <a:schemeClr val="tx1"/>
                </a:solidFill>
                <a:latin typeface="Segoe UI" panose="020B0502040204020203" pitchFamily="34" charset="0"/>
                <a:ea typeface="Segoe UI" panose="020B0502040204020203" pitchFamily="34" charset="0"/>
                <a:cs typeface="Segoe UI" panose="020B0502040204020203" pitchFamily="34" charset="0"/>
              </a:rPr>
              <a:t>котором департамент </a:t>
            </a:r>
            <a:r>
              <a:rPr lang="ru-RU" altLang="ru-RU" sz="1800" kern="0" dirty="0">
                <a:solidFill>
                  <a:schemeClr val="tx1"/>
                </a:solidFill>
                <a:latin typeface="Segoe UI" panose="020B0502040204020203" pitchFamily="34" charset="0"/>
                <a:ea typeface="Segoe UI" panose="020B0502040204020203" pitchFamily="34" charset="0"/>
                <a:cs typeface="Segoe UI" panose="020B0502040204020203" pitchFamily="34" charset="0"/>
              </a:rPr>
              <a:t>указал на необходимость увеличения </a:t>
            </a:r>
            <a:r>
              <a:rPr lang="ru-RU" altLang="ru-RU" sz="1800" kern="0" dirty="0" smtClean="0">
                <a:solidFill>
                  <a:schemeClr val="tx1"/>
                </a:solidFill>
                <a:latin typeface="Segoe UI" panose="020B0502040204020203" pitchFamily="34" charset="0"/>
                <a:ea typeface="Segoe UI" panose="020B0502040204020203" pitchFamily="34" charset="0"/>
                <a:cs typeface="Segoe UI" panose="020B0502040204020203" pitchFamily="34" charset="0"/>
              </a:rPr>
              <a:t>предусмотренного контрактом </a:t>
            </a:r>
            <a:r>
              <a:rPr lang="ru-RU" altLang="ru-RU" sz="1800" kern="0" dirty="0">
                <a:solidFill>
                  <a:schemeClr val="tx1"/>
                </a:solidFill>
                <a:latin typeface="Segoe UI" panose="020B0502040204020203" pitchFamily="34" charset="0"/>
                <a:ea typeface="Segoe UI" panose="020B0502040204020203" pitchFamily="34" charset="0"/>
                <a:cs typeface="Segoe UI" panose="020B0502040204020203" pitchFamily="34" charset="0"/>
              </a:rPr>
              <a:t>объема работ не более чем на десять процентов, </a:t>
            </a:r>
            <a:r>
              <a:rPr lang="ru-RU" altLang="ru-RU" sz="1800" b="1" kern="0" dirty="0">
                <a:solidFill>
                  <a:srgbClr val="E4465A"/>
                </a:solidFill>
                <a:latin typeface="Segoe UI" panose="020B0502040204020203" pitchFamily="34" charset="0"/>
                <a:ea typeface="Segoe UI" panose="020B0502040204020203" pitchFamily="34" charset="0"/>
                <a:cs typeface="Segoe UI" panose="020B0502040204020203" pitchFamily="34" charset="0"/>
              </a:rPr>
              <a:t>судами </a:t>
            </a:r>
            <a:r>
              <a:rPr lang="ru-RU" altLang="ru-RU" sz="1800" b="1" kern="0" dirty="0" smtClean="0">
                <a:solidFill>
                  <a:srgbClr val="E4465A"/>
                </a:solidFill>
                <a:latin typeface="Segoe UI" panose="020B0502040204020203" pitchFamily="34" charset="0"/>
                <a:ea typeface="Segoe UI" panose="020B0502040204020203" pitchFamily="34" charset="0"/>
                <a:cs typeface="Segoe UI" panose="020B0502040204020203" pitchFamily="34" charset="0"/>
              </a:rPr>
              <a:t>обеих инстанций </a:t>
            </a:r>
            <a:r>
              <a:rPr lang="ru-RU" altLang="ru-RU" sz="1800" b="1" kern="0" dirty="0">
                <a:solidFill>
                  <a:srgbClr val="E4465A"/>
                </a:solidFill>
                <a:latin typeface="Segoe UI" panose="020B0502040204020203" pitchFamily="34" charset="0"/>
                <a:ea typeface="Segoe UI" panose="020B0502040204020203" pitchFamily="34" charset="0"/>
                <a:cs typeface="Segoe UI" panose="020B0502040204020203" pitchFamily="34" charset="0"/>
              </a:rPr>
              <a:t>сделан обоснованный вывод об изменении соглашением </a:t>
            </a:r>
            <a:r>
              <a:rPr lang="ru-RU" altLang="ru-RU" sz="1800" b="1" kern="0" dirty="0" smtClean="0">
                <a:solidFill>
                  <a:srgbClr val="E4465A"/>
                </a:solidFill>
                <a:latin typeface="Segoe UI" panose="020B0502040204020203" pitchFamily="34" charset="0"/>
                <a:ea typeface="Segoe UI" panose="020B0502040204020203" pitchFamily="34" charset="0"/>
                <a:cs typeface="Segoe UI" panose="020B0502040204020203" pitchFamily="34" charset="0"/>
              </a:rPr>
              <a:t>сторон существенных </a:t>
            </a:r>
            <a:r>
              <a:rPr lang="ru-RU" altLang="ru-RU" sz="1800" b="1" kern="0" dirty="0">
                <a:solidFill>
                  <a:srgbClr val="E4465A"/>
                </a:solidFill>
                <a:latin typeface="Segoe UI" panose="020B0502040204020203" pitchFamily="34" charset="0"/>
                <a:ea typeface="Segoe UI" panose="020B0502040204020203" pitchFamily="34" charset="0"/>
                <a:cs typeface="Segoe UI" panose="020B0502040204020203" pitchFamily="34" charset="0"/>
              </a:rPr>
              <a:t>условий спорного контракта в пределах, </a:t>
            </a:r>
            <a:r>
              <a:rPr lang="ru-RU" altLang="ru-RU" sz="1800" b="1" kern="0" dirty="0" smtClean="0">
                <a:solidFill>
                  <a:srgbClr val="E4465A"/>
                </a:solidFill>
                <a:latin typeface="Segoe UI" panose="020B0502040204020203" pitchFamily="34" charset="0"/>
                <a:ea typeface="Segoe UI" panose="020B0502040204020203" pitchFamily="34" charset="0"/>
                <a:cs typeface="Segoe UI" panose="020B0502040204020203" pitchFamily="34" charset="0"/>
              </a:rPr>
              <a:t>предусмотренных Законом </a:t>
            </a:r>
            <a:r>
              <a:rPr lang="ru-RU" altLang="ru-RU" sz="1800" b="1" kern="0" dirty="0">
                <a:solidFill>
                  <a:srgbClr val="E4465A"/>
                </a:solidFill>
                <a:latin typeface="Segoe UI" panose="020B0502040204020203" pitchFamily="34" charset="0"/>
                <a:ea typeface="Segoe UI" panose="020B0502040204020203" pitchFamily="34" charset="0"/>
                <a:cs typeface="Segoe UI" panose="020B0502040204020203" pitchFamily="34" charset="0"/>
              </a:rPr>
              <a:t>№ 44-ФЗ, увеличивающего цену контракта в связи с </a:t>
            </a:r>
            <a:r>
              <a:rPr lang="ru-RU" altLang="ru-RU" sz="1800" b="1" kern="0" dirty="0" smtClean="0">
                <a:solidFill>
                  <a:srgbClr val="E4465A"/>
                </a:solidFill>
                <a:latin typeface="Segoe UI" panose="020B0502040204020203" pitchFamily="34" charset="0"/>
                <a:ea typeface="Segoe UI" panose="020B0502040204020203" pitchFamily="34" charset="0"/>
                <a:cs typeface="Segoe UI" panose="020B0502040204020203" pitchFamily="34" charset="0"/>
              </a:rPr>
              <a:t>проведением дополнительных </a:t>
            </a:r>
            <a:r>
              <a:rPr lang="ru-RU" altLang="ru-RU" sz="1800" b="1" kern="0" dirty="0">
                <a:solidFill>
                  <a:srgbClr val="E4465A"/>
                </a:solidFill>
                <a:latin typeface="Segoe UI" panose="020B0502040204020203" pitchFamily="34" charset="0"/>
                <a:ea typeface="Segoe UI" panose="020B0502040204020203" pitchFamily="34" charset="0"/>
                <a:cs typeface="Segoe UI" panose="020B0502040204020203" pitchFamily="34" charset="0"/>
              </a:rPr>
              <a:t>работ.</a:t>
            </a:r>
            <a:endParaRPr lang="ru-RU" altLang="ru-RU" sz="1800" b="1" kern="0" dirty="0" smtClean="0">
              <a:solidFill>
                <a:srgbClr val="E4465A"/>
              </a:solidFill>
              <a:latin typeface="Segoe UI" panose="020B0502040204020203" pitchFamily="34" charset="0"/>
              <a:ea typeface="Segoe UI" panose="020B0502040204020203" pitchFamily="34" charset="0"/>
              <a:cs typeface="Segoe UI" panose="020B0502040204020203" pitchFamily="34" charset="0"/>
            </a:endParaRPr>
          </a:p>
        </p:txBody>
      </p:sp>
      <p:sp>
        <p:nvSpPr>
          <p:cNvPr id="14" name="Стрелка вправо 1"/>
          <p:cNvSpPr>
            <a:spLocks noChangeArrowheads="1"/>
          </p:cNvSpPr>
          <p:nvPr/>
        </p:nvSpPr>
        <p:spPr bwMode="auto">
          <a:xfrm>
            <a:off x="465953" y="4202236"/>
            <a:ext cx="644422" cy="484188"/>
          </a:xfrm>
          <a:prstGeom prst="rightArrow">
            <a:avLst>
              <a:gd name="adj1" fmla="val 50000"/>
              <a:gd name="adj2" fmla="val 50046"/>
            </a:avLst>
          </a:prstGeom>
          <a:solidFill>
            <a:srgbClr val="E4465A"/>
          </a:solidFill>
          <a:ln w="9525" algn="ctr">
            <a:solidFill>
              <a:srgbClr val="E4465A"/>
            </a:solidFill>
            <a:round/>
            <a:headEnd/>
            <a:tailEnd/>
          </a:ln>
        </p:spPr>
        <p:txBody>
          <a:bodyPr/>
          <a:lstStyle/>
          <a:p>
            <a:pPr defTabSz="449263" fontAlgn="base" hangingPunct="0">
              <a:lnSpc>
                <a:spcPct val="93000"/>
              </a:lnSpc>
              <a:spcBef>
                <a:spcPct val="0"/>
              </a:spcBef>
              <a:spcAft>
                <a:spcPct val="0"/>
              </a:spcAft>
              <a:buClr>
                <a:srgbClr val="000000"/>
              </a:buClr>
              <a:buSzPct val="100000"/>
              <a:buFont typeface="Times New Roman" panose="02020603050405020304" pitchFamily="18" charset="0"/>
              <a:buNone/>
            </a:pPr>
            <a:endParaRPr lang="ru-RU" altLang="ru-RU" dirty="0" smtClean="0">
              <a:solidFill>
                <a:srgbClr val="000000"/>
              </a:solidFill>
              <a:latin typeface="Arial"/>
              <a:ea typeface="Microsoft YaHei"/>
            </a:endParaRPr>
          </a:p>
        </p:txBody>
      </p:sp>
      <p:sp>
        <p:nvSpPr>
          <p:cNvPr id="19" name="Заголовок 2">
            <a:extLst>
              <a:ext uri="{FF2B5EF4-FFF2-40B4-BE49-F238E27FC236}">
                <a16:creationId xmlns:a16="http://schemas.microsoft.com/office/drawing/2014/main" xmlns="" id="{15770BC3-63B4-4EBC-BE6A-D6977273F9C1}"/>
              </a:ext>
            </a:extLst>
          </p:cNvPr>
          <p:cNvSpPr>
            <a:spLocks noGrp="1"/>
          </p:cNvSpPr>
          <p:nvPr>
            <p:ph type="title"/>
          </p:nvPr>
        </p:nvSpPr>
        <p:spPr>
          <a:xfrm>
            <a:off x="1797979" y="0"/>
            <a:ext cx="8270696" cy="694951"/>
          </a:xfrm>
        </p:spPr>
        <p:txBody>
          <a:bodyPr/>
          <a:lstStyle/>
          <a:p>
            <a:r>
              <a:rPr lang="ru-RU" sz="1800" dirty="0" smtClean="0"/>
              <a:t>СОГЛАСОВАНИЕ И ОПЛАТА ЗАКАЗЧИКОМ ДОПОЛНИТЕЛЬНЫХ РАБОТ В РАМКАХ КОНТРАКТА. ПОЛОЖИТЕЛЬНАЯ СУДЕБНАЯ ПРАКТИКА.</a:t>
            </a:r>
            <a:endParaRPr lang="ru-RU" sz="1800" cap="none" dirty="0">
              <a:latin typeface="Segoe UI Semibold" panose="020B0702040204020203" pitchFamily="34" charset="0"/>
              <a:cs typeface="Segoe UI Semibold" panose="020B0702040204020203" pitchFamily="34" charset="0"/>
            </a:endParaRPr>
          </a:p>
        </p:txBody>
      </p:sp>
      <p:grpSp>
        <p:nvGrpSpPr>
          <p:cNvPr id="20" name="Группа 19">
            <a:extLst>
              <a:ext uri="{FF2B5EF4-FFF2-40B4-BE49-F238E27FC236}">
                <a16:creationId xmlns:a16="http://schemas.microsoft.com/office/drawing/2014/main" xmlns="" id="{5B48DDA3-4439-46C7-884A-F88542C92C49}"/>
              </a:ext>
            </a:extLst>
          </p:cNvPr>
          <p:cNvGrpSpPr/>
          <p:nvPr/>
        </p:nvGrpSpPr>
        <p:grpSpPr>
          <a:xfrm>
            <a:off x="406050" y="2432071"/>
            <a:ext cx="764227" cy="764227"/>
            <a:chOff x="360363" y="6009033"/>
            <a:chExt cx="616539" cy="616539"/>
          </a:xfrm>
        </p:grpSpPr>
        <p:sp>
          <p:nvSpPr>
            <p:cNvPr id="21" name="Овал 20">
              <a:extLst>
                <a:ext uri="{FF2B5EF4-FFF2-40B4-BE49-F238E27FC236}">
                  <a16:creationId xmlns:a16="http://schemas.microsoft.com/office/drawing/2014/main" xmlns="" id="{ADBD142F-A9CF-47BB-875C-47985C9CED1C}"/>
                </a:ext>
              </a:extLst>
            </p:cNvPr>
            <p:cNvSpPr/>
            <p:nvPr/>
          </p:nvSpPr>
          <p:spPr>
            <a:xfrm>
              <a:off x="360363" y="6009033"/>
              <a:ext cx="616539" cy="616539"/>
            </a:xfrm>
            <a:prstGeom prst="ellipse">
              <a:avLst/>
            </a:prstGeom>
            <a:solidFill>
              <a:schemeClr val="bg1"/>
            </a:solidFill>
            <a:ln w="38100">
              <a:solidFill>
                <a:schemeClr val="bg1">
                  <a:lumMod val="7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2200" b="1" dirty="0">
                <a:solidFill>
                  <a:prstClr val="white"/>
                </a:solidFill>
                <a:latin typeface="Myriad Pro Black SemiExt" panose="020B0805030403020204" pitchFamily="34" charset="0"/>
              </a:endParaRPr>
            </a:p>
          </p:txBody>
        </p:sp>
        <p:sp>
          <p:nvSpPr>
            <p:cNvPr id="22" name="Овал 21">
              <a:extLst>
                <a:ext uri="{FF2B5EF4-FFF2-40B4-BE49-F238E27FC236}">
                  <a16:creationId xmlns:a16="http://schemas.microsoft.com/office/drawing/2014/main" xmlns="" id="{BC950CA4-871D-40EA-8F60-358ED4AF4E1E}"/>
                </a:ext>
              </a:extLst>
            </p:cNvPr>
            <p:cNvSpPr/>
            <p:nvPr/>
          </p:nvSpPr>
          <p:spPr>
            <a:xfrm>
              <a:off x="380736" y="6032231"/>
              <a:ext cx="570143" cy="570142"/>
            </a:xfrm>
            <a:prstGeom prst="ellipse">
              <a:avLst/>
            </a:prstGeom>
            <a:solidFill>
              <a:schemeClr val="bg1"/>
            </a:solidFill>
            <a:ln w="38100">
              <a:solidFill>
                <a:srgbClr val="27A1AE"/>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2200" b="1" dirty="0">
                <a:solidFill>
                  <a:prstClr val="white"/>
                </a:solidFill>
                <a:latin typeface="Myriad Pro Black SemiExt" panose="020B0805030403020204" pitchFamily="34" charset="0"/>
              </a:endParaRPr>
            </a:p>
          </p:txBody>
        </p:sp>
        <p:grpSp>
          <p:nvGrpSpPr>
            <p:cNvPr id="32" name="Группа 31">
              <a:extLst>
                <a:ext uri="{FF2B5EF4-FFF2-40B4-BE49-F238E27FC236}">
                  <a16:creationId xmlns:a16="http://schemas.microsoft.com/office/drawing/2014/main" xmlns="" id="{49A35B05-9309-48A2-A5E1-2738FD00540A}"/>
                </a:ext>
              </a:extLst>
            </p:cNvPr>
            <p:cNvGrpSpPr/>
            <p:nvPr/>
          </p:nvGrpSpPr>
          <p:grpSpPr>
            <a:xfrm>
              <a:off x="439517" y="6060936"/>
              <a:ext cx="452579" cy="452580"/>
              <a:chOff x="7112000" y="1417638"/>
              <a:chExt cx="552450" cy="552451"/>
            </a:xfrm>
            <a:solidFill>
              <a:schemeClr val="accent1"/>
            </a:solidFill>
          </p:grpSpPr>
          <p:sp>
            <p:nvSpPr>
              <p:cNvPr id="33" name="Freeform 5">
                <a:extLst>
                  <a:ext uri="{FF2B5EF4-FFF2-40B4-BE49-F238E27FC236}">
                    <a16:creationId xmlns:a16="http://schemas.microsoft.com/office/drawing/2014/main" xmlns="" id="{4AA092EF-8511-4D54-B2B2-E7CF80781669}"/>
                  </a:ext>
                </a:extLst>
              </p:cNvPr>
              <p:cNvSpPr>
                <a:spLocks/>
              </p:cNvSpPr>
              <p:nvPr/>
            </p:nvSpPr>
            <p:spPr bwMode="auto">
              <a:xfrm>
                <a:off x="7248525" y="1898651"/>
                <a:ext cx="276225" cy="71438"/>
              </a:xfrm>
              <a:custGeom>
                <a:avLst/>
                <a:gdLst>
                  <a:gd name="T0" fmla="*/ 144 w 174"/>
                  <a:gd name="T1" fmla="*/ 0 h 45"/>
                  <a:gd name="T2" fmla="*/ 29 w 174"/>
                  <a:gd name="T3" fmla="*/ 0 h 45"/>
                  <a:gd name="T4" fmla="*/ 29 w 174"/>
                  <a:gd name="T5" fmla="*/ 14 h 45"/>
                  <a:gd name="T6" fmla="*/ 0 w 174"/>
                  <a:gd name="T7" fmla="*/ 14 h 45"/>
                  <a:gd name="T8" fmla="*/ 0 w 174"/>
                  <a:gd name="T9" fmla="*/ 45 h 45"/>
                  <a:gd name="T10" fmla="*/ 174 w 174"/>
                  <a:gd name="T11" fmla="*/ 45 h 45"/>
                  <a:gd name="T12" fmla="*/ 174 w 174"/>
                  <a:gd name="T13" fmla="*/ 14 h 45"/>
                  <a:gd name="T14" fmla="*/ 144 w 174"/>
                  <a:gd name="T15" fmla="*/ 14 h 45"/>
                  <a:gd name="T16" fmla="*/ 144 w 174"/>
                  <a:gd name="T17" fmla="*/ 0 h 45"/>
                  <a:gd name="T18" fmla="*/ 144 w 174"/>
                  <a:gd name="T19" fmla="*/ 0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74" h="45">
                    <a:moveTo>
                      <a:pt x="144" y="0"/>
                    </a:moveTo>
                    <a:lnTo>
                      <a:pt x="29" y="0"/>
                    </a:lnTo>
                    <a:lnTo>
                      <a:pt x="29" y="14"/>
                    </a:lnTo>
                    <a:lnTo>
                      <a:pt x="0" y="14"/>
                    </a:lnTo>
                    <a:lnTo>
                      <a:pt x="0" y="45"/>
                    </a:lnTo>
                    <a:lnTo>
                      <a:pt x="174" y="45"/>
                    </a:lnTo>
                    <a:lnTo>
                      <a:pt x="174" y="14"/>
                    </a:lnTo>
                    <a:lnTo>
                      <a:pt x="144" y="14"/>
                    </a:lnTo>
                    <a:lnTo>
                      <a:pt x="144" y="0"/>
                    </a:lnTo>
                    <a:lnTo>
                      <a:pt x="144" y="0"/>
                    </a:lnTo>
                    <a:close/>
                  </a:path>
                </a:pathLst>
              </a:custGeom>
              <a:solidFill>
                <a:srgbClr val="27A1A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dirty="0">
                  <a:solidFill>
                    <a:srgbClr val="444444"/>
                  </a:solidFill>
                </a:endParaRPr>
              </a:p>
            </p:txBody>
          </p:sp>
          <p:sp>
            <p:nvSpPr>
              <p:cNvPr id="34" name="Freeform 6">
                <a:extLst>
                  <a:ext uri="{FF2B5EF4-FFF2-40B4-BE49-F238E27FC236}">
                    <a16:creationId xmlns:a16="http://schemas.microsoft.com/office/drawing/2014/main" xmlns="" id="{15D3A18D-6B69-44F6-A532-98B1A2E6AC3B}"/>
                  </a:ext>
                </a:extLst>
              </p:cNvPr>
              <p:cNvSpPr>
                <a:spLocks/>
              </p:cNvSpPr>
              <p:nvPr/>
            </p:nvSpPr>
            <p:spPr bwMode="auto">
              <a:xfrm>
                <a:off x="7204075" y="1417638"/>
                <a:ext cx="366713" cy="457200"/>
              </a:xfrm>
              <a:custGeom>
                <a:avLst/>
                <a:gdLst>
                  <a:gd name="T0" fmla="*/ 100 w 231"/>
                  <a:gd name="T1" fmla="*/ 288 h 288"/>
                  <a:gd name="T2" fmla="*/ 129 w 231"/>
                  <a:gd name="T3" fmla="*/ 288 h 288"/>
                  <a:gd name="T4" fmla="*/ 129 w 231"/>
                  <a:gd name="T5" fmla="*/ 86 h 288"/>
                  <a:gd name="T6" fmla="*/ 231 w 231"/>
                  <a:gd name="T7" fmla="*/ 86 h 288"/>
                  <a:gd name="T8" fmla="*/ 129 w 231"/>
                  <a:gd name="T9" fmla="*/ 61 h 288"/>
                  <a:gd name="T10" fmla="*/ 129 w 231"/>
                  <a:gd name="T11" fmla="*/ 43 h 288"/>
                  <a:gd name="T12" fmla="*/ 114 w 231"/>
                  <a:gd name="T13" fmla="*/ 0 h 288"/>
                  <a:gd name="T14" fmla="*/ 100 w 231"/>
                  <a:gd name="T15" fmla="*/ 43 h 288"/>
                  <a:gd name="T16" fmla="*/ 100 w 231"/>
                  <a:gd name="T17" fmla="*/ 61 h 288"/>
                  <a:gd name="T18" fmla="*/ 0 w 231"/>
                  <a:gd name="T19" fmla="*/ 86 h 288"/>
                  <a:gd name="T20" fmla="*/ 100 w 231"/>
                  <a:gd name="T21" fmla="*/ 86 h 288"/>
                  <a:gd name="T22" fmla="*/ 100 w 231"/>
                  <a:gd name="T23" fmla="*/ 288 h 288"/>
                  <a:gd name="T24" fmla="*/ 100 w 231"/>
                  <a:gd name="T25" fmla="*/ 288 h 2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31" h="288">
                    <a:moveTo>
                      <a:pt x="100" y="288"/>
                    </a:moveTo>
                    <a:lnTo>
                      <a:pt x="129" y="288"/>
                    </a:lnTo>
                    <a:lnTo>
                      <a:pt x="129" y="86"/>
                    </a:lnTo>
                    <a:lnTo>
                      <a:pt x="231" y="86"/>
                    </a:lnTo>
                    <a:lnTo>
                      <a:pt x="129" y="61"/>
                    </a:lnTo>
                    <a:lnTo>
                      <a:pt x="129" y="43"/>
                    </a:lnTo>
                    <a:lnTo>
                      <a:pt x="114" y="0"/>
                    </a:lnTo>
                    <a:lnTo>
                      <a:pt x="100" y="43"/>
                    </a:lnTo>
                    <a:lnTo>
                      <a:pt x="100" y="61"/>
                    </a:lnTo>
                    <a:lnTo>
                      <a:pt x="0" y="86"/>
                    </a:lnTo>
                    <a:lnTo>
                      <a:pt x="100" y="86"/>
                    </a:lnTo>
                    <a:lnTo>
                      <a:pt x="100" y="288"/>
                    </a:lnTo>
                    <a:lnTo>
                      <a:pt x="100" y="288"/>
                    </a:lnTo>
                    <a:close/>
                  </a:path>
                </a:pathLst>
              </a:custGeom>
              <a:solidFill>
                <a:srgbClr val="27A1A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dirty="0">
                  <a:solidFill>
                    <a:srgbClr val="444444"/>
                  </a:solidFill>
                </a:endParaRPr>
              </a:p>
            </p:txBody>
          </p:sp>
          <p:sp>
            <p:nvSpPr>
              <p:cNvPr id="35" name="Freeform 7">
                <a:extLst>
                  <a:ext uri="{FF2B5EF4-FFF2-40B4-BE49-F238E27FC236}">
                    <a16:creationId xmlns:a16="http://schemas.microsoft.com/office/drawing/2014/main" xmlns="" id="{42E6E0F6-DD23-4CD6-94C0-50F43455570D}"/>
                  </a:ext>
                </a:extLst>
              </p:cNvPr>
              <p:cNvSpPr>
                <a:spLocks/>
              </p:cNvSpPr>
              <p:nvPr/>
            </p:nvSpPr>
            <p:spPr bwMode="auto">
              <a:xfrm>
                <a:off x="7480300" y="1809751"/>
                <a:ext cx="184150" cy="42863"/>
              </a:xfrm>
              <a:custGeom>
                <a:avLst/>
                <a:gdLst>
                  <a:gd name="T0" fmla="*/ 28 w 116"/>
                  <a:gd name="T1" fmla="*/ 27 h 27"/>
                  <a:gd name="T2" fmla="*/ 85 w 116"/>
                  <a:gd name="T3" fmla="*/ 27 h 27"/>
                  <a:gd name="T4" fmla="*/ 116 w 116"/>
                  <a:gd name="T5" fmla="*/ 0 h 27"/>
                  <a:gd name="T6" fmla="*/ 0 w 116"/>
                  <a:gd name="T7" fmla="*/ 0 h 27"/>
                  <a:gd name="T8" fmla="*/ 28 w 116"/>
                  <a:gd name="T9" fmla="*/ 27 h 27"/>
                  <a:gd name="T10" fmla="*/ 28 w 116"/>
                  <a:gd name="T11" fmla="*/ 27 h 27"/>
                </a:gdLst>
                <a:ahLst/>
                <a:cxnLst>
                  <a:cxn ang="0">
                    <a:pos x="T0" y="T1"/>
                  </a:cxn>
                  <a:cxn ang="0">
                    <a:pos x="T2" y="T3"/>
                  </a:cxn>
                  <a:cxn ang="0">
                    <a:pos x="T4" y="T5"/>
                  </a:cxn>
                  <a:cxn ang="0">
                    <a:pos x="T6" y="T7"/>
                  </a:cxn>
                  <a:cxn ang="0">
                    <a:pos x="T8" y="T9"/>
                  </a:cxn>
                  <a:cxn ang="0">
                    <a:pos x="T10" y="T11"/>
                  </a:cxn>
                </a:cxnLst>
                <a:rect l="0" t="0" r="r" b="b"/>
                <a:pathLst>
                  <a:path w="116" h="27">
                    <a:moveTo>
                      <a:pt x="28" y="27"/>
                    </a:moveTo>
                    <a:lnTo>
                      <a:pt x="85" y="27"/>
                    </a:lnTo>
                    <a:lnTo>
                      <a:pt x="116" y="0"/>
                    </a:lnTo>
                    <a:lnTo>
                      <a:pt x="0" y="0"/>
                    </a:lnTo>
                    <a:lnTo>
                      <a:pt x="28" y="27"/>
                    </a:lnTo>
                    <a:lnTo>
                      <a:pt x="28" y="27"/>
                    </a:lnTo>
                    <a:close/>
                  </a:path>
                </a:pathLst>
              </a:custGeom>
              <a:solidFill>
                <a:srgbClr val="27A1A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dirty="0">
                  <a:solidFill>
                    <a:srgbClr val="444444"/>
                  </a:solidFill>
                </a:endParaRPr>
              </a:p>
            </p:txBody>
          </p:sp>
          <p:sp>
            <p:nvSpPr>
              <p:cNvPr id="36" name="Freeform 8">
                <a:extLst>
                  <a:ext uri="{FF2B5EF4-FFF2-40B4-BE49-F238E27FC236}">
                    <a16:creationId xmlns:a16="http://schemas.microsoft.com/office/drawing/2014/main" xmlns="" id="{3D2E2B50-07F1-4F40-AC86-67A734F5D8D1}"/>
                  </a:ext>
                </a:extLst>
              </p:cNvPr>
              <p:cNvSpPr>
                <a:spLocks/>
              </p:cNvSpPr>
              <p:nvPr/>
            </p:nvSpPr>
            <p:spPr bwMode="auto">
              <a:xfrm>
                <a:off x="7112000" y="1809751"/>
                <a:ext cx="182563" cy="42863"/>
              </a:xfrm>
              <a:custGeom>
                <a:avLst/>
                <a:gdLst>
                  <a:gd name="T0" fmla="*/ 115 w 115"/>
                  <a:gd name="T1" fmla="*/ 0 h 27"/>
                  <a:gd name="T2" fmla="*/ 0 w 115"/>
                  <a:gd name="T3" fmla="*/ 0 h 27"/>
                  <a:gd name="T4" fmla="*/ 29 w 115"/>
                  <a:gd name="T5" fmla="*/ 27 h 27"/>
                  <a:gd name="T6" fmla="*/ 86 w 115"/>
                  <a:gd name="T7" fmla="*/ 27 h 27"/>
                  <a:gd name="T8" fmla="*/ 115 w 115"/>
                  <a:gd name="T9" fmla="*/ 0 h 27"/>
                  <a:gd name="T10" fmla="*/ 115 w 115"/>
                  <a:gd name="T11" fmla="*/ 0 h 27"/>
                </a:gdLst>
                <a:ahLst/>
                <a:cxnLst>
                  <a:cxn ang="0">
                    <a:pos x="T0" y="T1"/>
                  </a:cxn>
                  <a:cxn ang="0">
                    <a:pos x="T2" y="T3"/>
                  </a:cxn>
                  <a:cxn ang="0">
                    <a:pos x="T4" y="T5"/>
                  </a:cxn>
                  <a:cxn ang="0">
                    <a:pos x="T6" y="T7"/>
                  </a:cxn>
                  <a:cxn ang="0">
                    <a:pos x="T8" y="T9"/>
                  </a:cxn>
                  <a:cxn ang="0">
                    <a:pos x="T10" y="T11"/>
                  </a:cxn>
                </a:cxnLst>
                <a:rect l="0" t="0" r="r" b="b"/>
                <a:pathLst>
                  <a:path w="115" h="27">
                    <a:moveTo>
                      <a:pt x="115" y="0"/>
                    </a:moveTo>
                    <a:lnTo>
                      <a:pt x="0" y="0"/>
                    </a:lnTo>
                    <a:lnTo>
                      <a:pt x="29" y="27"/>
                    </a:lnTo>
                    <a:lnTo>
                      <a:pt x="86" y="27"/>
                    </a:lnTo>
                    <a:lnTo>
                      <a:pt x="115" y="0"/>
                    </a:lnTo>
                    <a:lnTo>
                      <a:pt x="115" y="0"/>
                    </a:lnTo>
                    <a:close/>
                  </a:path>
                </a:pathLst>
              </a:custGeom>
              <a:solidFill>
                <a:srgbClr val="27A1A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dirty="0">
                  <a:solidFill>
                    <a:srgbClr val="444444"/>
                  </a:solidFill>
                </a:endParaRPr>
              </a:p>
            </p:txBody>
          </p:sp>
          <p:sp>
            <p:nvSpPr>
              <p:cNvPr id="37" name="Freeform 9">
                <a:extLst>
                  <a:ext uri="{FF2B5EF4-FFF2-40B4-BE49-F238E27FC236}">
                    <a16:creationId xmlns:a16="http://schemas.microsoft.com/office/drawing/2014/main" xmlns="" id="{0AE410C7-E444-4240-A5EF-444B3819E988}"/>
                  </a:ext>
                </a:extLst>
              </p:cNvPr>
              <p:cNvSpPr>
                <a:spLocks/>
              </p:cNvSpPr>
              <p:nvPr/>
            </p:nvSpPr>
            <p:spPr bwMode="auto">
              <a:xfrm>
                <a:off x="7112000" y="1576388"/>
                <a:ext cx="182563" cy="207963"/>
              </a:xfrm>
              <a:custGeom>
                <a:avLst/>
                <a:gdLst>
                  <a:gd name="T0" fmla="*/ 66 w 115"/>
                  <a:gd name="T1" fmla="*/ 45 h 131"/>
                  <a:gd name="T2" fmla="*/ 76 w 115"/>
                  <a:gd name="T3" fmla="*/ 74 h 131"/>
                  <a:gd name="T4" fmla="*/ 86 w 115"/>
                  <a:gd name="T5" fmla="*/ 96 h 131"/>
                  <a:gd name="T6" fmla="*/ 92 w 115"/>
                  <a:gd name="T7" fmla="*/ 113 h 131"/>
                  <a:gd name="T8" fmla="*/ 97 w 115"/>
                  <a:gd name="T9" fmla="*/ 123 h 131"/>
                  <a:gd name="T10" fmla="*/ 99 w 115"/>
                  <a:gd name="T11" fmla="*/ 129 h 131"/>
                  <a:gd name="T12" fmla="*/ 101 w 115"/>
                  <a:gd name="T13" fmla="*/ 131 h 131"/>
                  <a:gd name="T14" fmla="*/ 107 w 115"/>
                  <a:gd name="T15" fmla="*/ 127 h 131"/>
                  <a:gd name="T16" fmla="*/ 113 w 115"/>
                  <a:gd name="T17" fmla="*/ 125 h 131"/>
                  <a:gd name="T18" fmla="*/ 115 w 115"/>
                  <a:gd name="T19" fmla="*/ 123 h 131"/>
                  <a:gd name="T20" fmla="*/ 99 w 115"/>
                  <a:gd name="T21" fmla="*/ 84 h 131"/>
                  <a:gd name="T22" fmla="*/ 84 w 115"/>
                  <a:gd name="T23" fmla="*/ 55 h 131"/>
                  <a:gd name="T24" fmla="*/ 76 w 115"/>
                  <a:gd name="T25" fmla="*/ 33 h 131"/>
                  <a:gd name="T26" fmla="*/ 70 w 115"/>
                  <a:gd name="T27" fmla="*/ 19 h 131"/>
                  <a:gd name="T28" fmla="*/ 68 w 115"/>
                  <a:gd name="T29" fmla="*/ 10 h 131"/>
                  <a:gd name="T30" fmla="*/ 66 w 115"/>
                  <a:gd name="T31" fmla="*/ 6 h 131"/>
                  <a:gd name="T32" fmla="*/ 64 w 115"/>
                  <a:gd name="T33" fmla="*/ 4 h 131"/>
                  <a:gd name="T34" fmla="*/ 62 w 115"/>
                  <a:gd name="T35" fmla="*/ 0 h 131"/>
                  <a:gd name="T36" fmla="*/ 58 w 115"/>
                  <a:gd name="T37" fmla="*/ 0 h 131"/>
                  <a:gd name="T38" fmla="*/ 52 w 115"/>
                  <a:gd name="T39" fmla="*/ 2 h 131"/>
                  <a:gd name="T40" fmla="*/ 49 w 115"/>
                  <a:gd name="T41" fmla="*/ 4 h 131"/>
                  <a:gd name="T42" fmla="*/ 33 w 115"/>
                  <a:gd name="T43" fmla="*/ 45 h 131"/>
                  <a:gd name="T44" fmla="*/ 21 w 115"/>
                  <a:gd name="T45" fmla="*/ 76 h 131"/>
                  <a:gd name="T46" fmla="*/ 13 w 115"/>
                  <a:gd name="T47" fmla="*/ 98 h 131"/>
                  <a:gd name="T48" fmla="*/ 7 w 115"/>
                  <a:gd name="T49" fmla="*/ 111 h 131"/>
                  <a:gd name="T50" fmla="*/ 2 w 115"/>
                  <a:gd name="T51" fmla="*/ 121 h 131"/>
                  <a:gd name="T52" fmla="*/ 0 w 115"/>
                  <a:gd name="T53" fmla="*/ 125 h 131"/>
                  <a:gd name="T54" fmla="*/ 0 w 115"/>
                  <a:gd name="T55" fmla="*/ 127 h 131"/>
                  <a:gd name="T56" fmla="*/ 9 w 115"/>
                  <a:gd name="T57" fmla="*/ 129 h 131"/>
                  <a:gd name="T58" fmla="*/ 13 w 115"/>
                  <a:gd name="T59" fmla="*/ 131 h 131"/>
                  <a:gd name="T60" fmla="*/ 15 w 115"/>
                  <a:gd name="T61" fmla="*/ 131 h 131"/>
                  <a:gd name="T62" fmla="*/ 58 w 115"/>
                  <a:gd name="T63" fmla="*/ 27 h 1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15" h="131">
                    <a:moveTo>
                      <a:pt x="58" y="27"/>
                    </a:moveTo>
                    <a:lnTo>
                      <a:pt x="66" y="45"/>
                    </a:lnTo>
                    <a:lnTo>
                      <a:pt x="70" y="62"/>
                    </a:lnTo>
                    <a:lnTo>
                      <a:pt x="76" y="74"/>
                    </a:lnTo>
                    <a:lnTo>
                      <a:pt x="82" y="86"/>
                    </a:lnTo>
                    <a:lnTo>
                      <a:pt x="86" y="96"/>
                    </a:lnTo>
                    <a:lnTo>
                      <a:pt x="90" y="107"/>
                    </a:lnTo>
                    <a:lnTo>
                      <a:pt x="92" y="113"/>
                    </a:lnTo>
                    <a:lnTo>
                      <a:pt x="94" y="117"/>
                    </a:lnTo>
                    <a:lnTo>
                      <a:pt x="97" y="123"/>
                    </a:lnTo>
                    <a:lnTo>
                      <a:pt x="99" y="125"/>
                    </a:lnTo>
                    <a:lnTo>
                      <a:pt x="99" y="129"/>
                    </a:lnTo>
                    <a:lnTo>
                      <a:pt x="101" y="131"/>
                    </a:lnTo>
                    <a:lnTo>
                      <a:pt x="101" y="131"/>
                    </a:lnTo>
                    <a:lnTo>
                      <a:pt x="105" y="129"/>
                    </a:lnTo>
                    <a:lnTo>
                      <a:pt x="107" y="127"/>
                    </a:lnTo>
                    <a:lnTo>
                      <a:pt x="111" y="125"/>
                    </a:lnTo>
                    <a:lnTo>
                      <a:pt x="113" y="125"/>
                    </a:lnTo>
                    <a:lnTo>
                      <a:pt x="113" y="123"/>
                    </a:lnTo>
                    <a:lnTo>
                      <a:pt x="115" y="123"/>
                    </a:lnTo>
                    <a:lnTo>
                      <a:pt x="107" y="102"/>
                    </a:lnTo>
                    <a:lnTo>
                      <a:pt x="99" y="84"/>
                    </a:lnTo>
                    <a:lnTo>
                      <a:pt x="90" y="70"/>
                    </a:lnTo>
                    <a:lnTo>
                      <a:pt x="84" y="55"/>
                    </a:lnTo>
                    <a:lnTo>
                      <a:pt x="80" y="43"/>
                    </a:lnTo>
                    <a:lnTo>
                      <a:pt x="76" y="33"/>
                    </a:lnTo>
                    <a:lnTo>
                      <a:pt x="72" y="27"/>
                    </a:lnTo>
                    <a:lnTo>
                      <a:pt x="70" y="19"/>
                    </a:lnTo>
                    <a:lnTo>
                      <a:pt x="68" y="14"/>
                    </a:lnTo>
                    <a:lnTo>
                      <a:pt x="68" y="10"/>
                    </a:lnTo>
                    <a:lnTo>
                      <a:pt x="66" y="8"/>
                    </a:lnTo>
                    <a:lnTo>
                      <a:pt x="66" y="6"/>
                    </a:lnTo>
                    <a:lnTo>
                      <a:pt x="64" y="4"/>
                    </a:lnTo>
                    <a:lnTo>
                      <a:pt x="64" y="4"/>
                    </a:lnTo>
                    <a:lnTo>
                      <a:pt x="62" y="2"/>
                    </a:lnTo>
                    <a:lnTo>
                      <a:pt x="62" y="0"/>
                    </a:lnTo>
                    <a:lnTo>
                      <a:pt x="60" y="0"/>
                    </a:lnTo>
                    <a:lnTo>
                      <a:pt x="58" y="0"/>
                    </a:lnTo>
                    <a:lnTo>
                      <a:pt x="54" y="0"/>
                    </a:lnTo>
                    <a:lnTo>
                      <a:pt x="52" y="2"/>
                    </a:lnTo>
                    <a:lnTo>
                      <a:pt x="49" y="4"/>
                    </a:lnTo>
                    <a:lnTo>
                      <a:pt x="49" y="4"/>
                    </a:lnTo>
                    <a:lnTo>
                      <a:pt x="41" y="27"/>
                    </a:lnTo>
                    <a:lnTo>
                      <a:pt x="33" y="45"/>
                    </a:lnTo>
                    <a:lnTo>
                      <a:pt x="27" y="62"/>
                    </a:lnTo>
                    <a:lnTo>
                      <a:pt x="21" y="76"/>
                    </a:lnTo>
                    <a:lnTo>
                      <a:pt x="17" y="88"/>
                    </a:lnTo>
                    <a:lnTo>
                      <a:pt x="13" y="98"/>
                    </a:lnTo>
                    <a:lnTo>
                      <a:pt x="9" y="107"/>
                    </a:lnTo>
                    <a:lnTo>
                      <a:pt x="7" y="111"/>
                    </a:lnTo>
                    <a:lnTo>
                      <a:pt x="4" y="117"/>
                    </a:lnTo>
                    <a:lnTo>
                      <a:pt x="2" y="121"/>
                    </a:lnTo>
                    <a:lnTo>
                      <a:pt x="0" y="123"/>
                    </a:lnTo>
                    <a:lnTo>
                      <a:pt x="0" y="125"/>
                    </a:lnTo>
                    <a:lnTo>
                      <a:pt x="0" y="127"/>
                    </a:lnTo>
                    <a:lnTo>
                      <a:pt x="0" y="127"/>
                    </a:lnTo>
                    <a:lnTo>
                      <a:pt x="4" y="129"/>
                    </a:lnTo>
                    <a:lnTo>
                      <a:pt x="9" y="129"/>
                    </a:lnTo>
                    <a:lnTo>
                      <a:pt x="11" y="131"/>
                    </a:lnTo>
                    <a:lnTo>
                      <a:pt x="13" y="131"/>
                    </a:lnTo>
                    <a:lnTo>
                      <a:pt x="15" y="131"/>
                    </a:lnTo>
                    <a:lnTo>
                      <a:pt x="15" y="131"/>
                    </a:lnTo>
                    <a:lnTo>
                      <a:pt x="58" y="27"/>
                    </a:lnTo>
                    <a:lnTo>
                      <a:pt x="58" y="27"/>
                    </a:lnTo>
                    <a:lnTo>
                      <a:pt x="58" y="27"/>
                    </a:lnTo>
                    <a:close/>
                  </a:path>
                </a:pathLst>
              </a:custGeom>
              <a:solidFill>
                <a:srgbClr val="27A1A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dirty="0">
                  <a:solidFill>
                    <a:srgbClr val="444444"/>
                  </a:solidFill>
                </a:endParaRPr>
              </a:p>
            </p:txBody>
          </p:sp>
          <p:sp>
            <p:nvSpPr>
              <p:cNvPr id="38" name="Freeform 10">
                <a:extLst>
                  <a:ext uri="{FF2B5EF4-FFF2-40B4-BE49-F238E27FC236}">
                    <a16:creationId xmlns:a16="http://schemas.microsoft.com/office/drawing/2014/main" xmlns="" id="{B0873FFF-4D4E-4119-93F6-51033DD056DD}"/>
                  </a:ext>
                </a:extLst>
              </p:cNvPr>
              <p:cNvSpPr>
                <a:spLocks/>
              </p:cNvSpPr>
              <p:nvPr/>
            </p:nvSpPr>
            <p:spPr bwMode="auto">
              <a:xfrm>
                <a:off x="7480300" y="1576388"/>
                <a:ext cx="184150" cy="207963"/>
              </a:xfrm>
              <a:custGeom>
                <a:avLst/>
                <a:gdLst>
                  <a:gd name="T0" fmla="*/ 40 w 116"/>
                  <a:gd name="T1" fmla="*/ 27 h 131"/>
                  <a:gd name="T2" fmla="*/ 26 w 116"/>
                  <a:gd name="T3" fmla="*/ 62 h 131"/>
                  <a:gd name="T4" fmla="*/ 16 w 116"/>
                  <a:gd name="T5" fmla="*/ 88 h 131"/>
                  <a:gd name="T6" fmla="*/ 8 w 116"/>
                  <a:gd name="T7" fmla="*/ 107 h 131"/>
                  <a:gd name="T8" fmla="*/ 4 w 116"/>
                  <a:gd name="T9" fmla="*/ 117 h 131"/>
                  <a:gd name="T10" fmla="*/ 0 w 116"/>
                  <a:gd name="T11" fmla="*/ 123 h 131"/>
                  <a:gd name="T12" fmla="*/ 0 w 116"/>
                  <a:gd name="T13" fmla="*/ 127 h 131"/>
                  <a:gd name="T14" fmla="*/ 4 w 116"/>
                  <a:gd name="T15" fmla="*/ 129 h 131"/>
                  <a:gd name="T16" fmla="*/ 10 w 116"/>
                  <a:gd name="T17" fmla="*/ 131 h 131"/>
                  <a:gd name="T18" fmla="*/ 14 w 116"/>
                  <a:gd name="T19" fmla="*/ 131 h 131"/>
                  <a:gd name="T20" fmla="*/ 22 w 116"/>
                  <a:gd name="T21" fmla="*/ 113 h 131"/>
                  <a:gd name="T22" fmla="*/ 32 w 116"/>
                  <a:gd name="T23" fmla="*/ 82 h 131"/>
                  <a:gd name="T24" fmla="*/ 43 w 116"/>
                  <a:gd name="T25" fmla="*/ 59 h 131"/>
                  <a:gd name="T26" fmla="*/ 49 w 116"/>
                  <a:gd name="T27" fmla="*/ 45 h 131"/>
                  <a:gd name="T28" fmla="*/ 53 w 116"/>
                  <a:gd name="T29" fmla="*/ 35 h 131"/>
                  <a:gd name="T30" fmla="*/ 57 w 116"/>
                  <a:gd name="T31" fmla="*/ 29 h 131"/>
                  <a:gd name="T32" fmla="*/ 57 w 116"/>
                  <a:gd name="T33" fmla="*/ 27 h 131"/>
                  <a:gd name="T34" fmla="*/ 73 w 116"/>
                  <a:gd name="T35" fmla="*/ 62 h 131"/>
                  <a:gd name="T36" fmla="*/ 81 w 116"/>
                  <a:gd name="T37" fmla="*/ 86 h 131"/>
                  <a:gd name="T38" fmla="*/ 90 w 116"/>
                  <a:gd name="T39" fmla="*/ 107 h 131"/>
                  <a:gd name="T40" fmla="*/ 96 w 116"/>
                  <a:gd name="T41" fmla="*/ 117 h 131"/>
                  <a:gd name="T42" fmla="*/ 100 w 116"/>
                  <a:gd name="T43" fmla="*/ 125 h 131"/>
                  <a:gd name="T44" fmla="*/ 102 w 116"/>
                  <a:gd name="T45" fmla="*/ 131 h 131"/>
                  <a:gd name="T46" fmla="*/ 106 w 116"/>
                  <a:gd name="T47" fmla="*/ 129 h 131"/>
                  <a:gd name="T48" fmla="*/ 112 w 116"/>
                  <a:gd name="T49" fmla="*/ 125 h 131"/>
                  <a:gd name="T50" fmla="*/ 114 w 116"/>
                  <a:gd name="T51" fmla="*/ 123 h 131"/>
                  <a:gd name="T52" fmla="*/ 108 w 116"/>
                  <a:gd name="T53" fmla="*/ 102 h 131"/>
                  <a:gd name="T54" fmla="*/ 92 w 116"/>
                  <a:gd name="T55" fmla="*/ 70 h 131"/>
                  <a:gd name="T56" fmla="*/ 81 w 116"/>
                  <a:gd name="T57" fmla="*/ 43 h 131"/>
                  <a:gd name="T58" fmla="*/ 73 w 116"/>
                  <a:gd name="T59" fmla="*/ 27 h 131"/>
                  <a:gd name="T60" fmla="*/ 69 w 116"/>
                  <a:gd name="T61" fmla="*/ 14 h 131"/>
                  <a:gd name="T62" fmla="*/ 67 w 116"/>
                  <a:gd name="T63" fmla="*/ 8 h 131"/>
                  <a:gd name="T64" fmla="*/ 65 w 116"/>
                  <a:gd name="T65" fmla="*/ 4 h 131"/>
                  <a:gd name="T66" fmla="*/ 63 w 116"/>
                  <a:gd name="T67" fmla="*/ 2 h 131"/>
                  <a:gd name="T68" fmla="*/ 59 w 116"/>
                  <a:gd name="T69" fmla="*/ 0 h 131"/>
                  <a:gd name="T70" fmla="*/ 55 w 116"/>
                  <a:gd name="T71" fmla="*/ 0 h 131"/>
                  <a:gd name="T72" fmla="*/ 51 w 116"/>
                  <a:gd name="T73" fmla="*/ 4 h 131"/>
                  <a:gd name="T74" fmla="*/ 51 w 116"/>
                  <a:gd name="T75" fmla="*/ 4 h 1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16" h="131">
                    <a:moveTo>
                      <a:pt x="51" y="4"/>
                    </a:moveTo>
                    <a:lnTo>
                      <a:pt x="40" y="27"/>
                    </a:lnTo>
                    <a:lnTo>
                      <a:pt x="32" y="45"/>
                    </a:lnTo>
                    <a:lnTo>
                      <a:pt x="26" y="62"/>
                    </a:lnTo>
                    <a:lnTo>
                      <a:pt x="20" y="76"/>
                    </a:lnTo>
                    <a:lnTo>
                      <a:pt x="16" y="88"/>
                    </a:lnTo>
                    <a:lnTo>
                      <a:pt x="12" y="98"/>
                    </a:lnTo>
                    <a:lnTo>
                      <a:pt x="8" y="107"/>
                    </a:lnTo>
                    <a:lnTo>
                      <a:pt x="6" y="111"/>
                    </a:lnTo>
                    <a:lnTo>
                      <a:pt x="4" y="117"/>
                    </a:lnTo>
                    <a:lnTo>
                      <a:pt x="2" y="121"/>
                    </a:lnTo>
                    <a:lnTo>
                      <a:pt x="0" y="123"/>
                    </a:lnTo>
                    <a:lnTo>
                      <a:pt x="0" y="125"/>
                    </a:lnTo>
                    <a:lnTo>
                      <a:pt x="0" y="127"/>
                    </a:lnTo>
                    <a:lnTo>
                      <a:pt x="0" y="127"/>
                    </a:lnTo>
                    <a:lnTo>
                      <a:pt x="4" y="129"/>
                    </a:lnTo>
                    <a:lnTo>
                      <a:pt x="8" y="129"/>
                    </a:lnTo>
                    <a:lnTo>
                      <a:pt x="10" y="131"/>
                    </a:lnTo>
                    <a:lnTo>
                      <a:pt x="12" y="131"/>
                    </a:lnTo>
                    <a:lnTo>
                      <a:pt x="14" y="131"/>
                    </a:lnTo>
                    <a:lnTo>
                      <a:pt x="14" y="131"/>
                    </a:lnTo>
                    <a:lnTo>
                      <a:pt x="22" y="113"/>
                    </a:lnTo>
                    <a:lnTo>
                      <a:pt x="28" y="96"/>
                    </a:lnTo>
                    <a:lnTo>
                      <a:pt x="32" y="82"/>
                    </a:lnTo>
                    <a:lnTo>
                      <a:pt x="38" y="72"/>
                    </a:lnTo>
                    <a:lnTo>
                      <a:pt x="43" y="59"/>
                    </a:lnTo>
                    <a:lnTo>
                      <a:pt x="47" y="51"/>
                    </a:lnTo>
                    <a:lnTo>
                      <a:pt x="49" y="45"/>
                    </a:lnTo>
                    <a:lnTo>
                      <a:pt x="53" y="39"/>
                    </a:lnTo>
                    <a:lnTo>
                      <a:pt x="53" y="35"/>
                    </a:lnTo>
                    <a:lnTo>
                      <a:pt x="55" y="33"/>
                    </a:lnTo>
                    <a:lnTo>
                      <a:pt x="57" y="29"/>
                    </a:lnTo>
                    <a:lnTo>
                      <a:pt x="57" y="27"/>
                    </a:lnTo>
                    <a:lnTo>
                      <a:pt x="57" y="27"/>
                    </a:lnTo>
                    <a:lnTo>
                      <a:pt x="65" y="45"/>
                    </a:lnTo>
                    <a:lnTo>
                      <a:pt x="73" y="62"/>
                    </a:lnTo>
                    <a:lnTo>
                      <a:pt x="77" y="74"/>
                    </a:lnTo>
                    <a:lnTo>
                      <a:pt x="81" y="86"/>
                    </a:lnTo>
                    <a:lnTo>
                      <a:pt x="88" y="96"/>
                    </a:lnTo>
                    <a:lnTo>
                      <a:pt x="90" y="107"/>
                    </a:lnTo>
                    <a:lnTo>
                      <a:pt x="94" y="113"/>
                    </a:lnTo>
                    <a:lnTo>
                      <a:pt x="96" y="117"/>
                    </a:lnTo>
                    <a:lnTo>
                      <a:pt x="98" y="123"/>
                    </a:lnTo>
                    <a:lnTo>
                      <a:pt x="100" y="125"/>
                    </a:lnTo>
                    <a:lnTo>
                      <a:pt x="100" y="129"/>
                    </a:lnTo>
                    <a:lnTo>
                      <a:pt x="102" y="131"/>
                    </a:lnTo>
                    <a:lnTo>
                      <a:pt x="102" y="131"/>
                    </a:lnTo>
                    <a:lnTo>
                      <a:pt x="106" y="129"/>
                    </a:lnTo>
                    <a:lnTo>
                      <a:pt x="110" y="127"/>
                    </a:lnTo>
                    <a:lnTo>
                      <a:pt x="112" y="125"/>
                    </a:lnTo>
                    <a:lnTo>
                      <a:pt x="114" y="125"/>
                    </a:lnTo>
                    <a:lnTo>
                      <a:pt x="114" y="123"/>
                    </a:lnTo>
                    <a:lnTo>
                      <a:pt x="116" y="123"/>
                    </a:lnTo>
                    <a:lnTo>
                      <a:pt x="108" y="102"/>
                    </a:lnTo>
                    <a:lnTo>
                      <a:pt x="100" y="84"/>
                    </a:lnTo>
                    <a:lnTo>
                      <a:pt x="92" y="70"/>
                    </a:lnTo>
                    <a:lnTo>
                      <a:pt x="85" y="55"/>
                    </a:lnTo>
                    <a:lnTo>
                      <a:pt x="81" y="43"/>
                    </a:lnTo>
                    <a:lnTo>
                      <a:pt x="77" y="33"/>
                    </a:lnTo>
                    <a:lnTo>
                      <a:pt x="73" y="27"/>
                    </a:lnTo>
                    <a:lnTo>
                      <a:pt x="71" y="19"/>
                    </a:lnTo>
                    <a:lnTo>
                      <a:pt x="69" y="14"/>
                    </a:lnTo>
                    <a:lnTo>
                      <a:pt x="67" y="10"/>
                    </a:lnTo>
                    <a:lnTo>
                      <a:pt x="67" y="8"/>
                    </a:lnTo>
                    <a:lnTo>
                      <a:pt x="65" y="6"/>
                    </a:lnTo>
                    <a:lnTo>
                      <a:pt x="65" y="4"/>
                    </a:lnTo>
                    <a:lnTo>
                      <a:pt x="65" y="4"/>
                    </a:lnTo>
                    <a:lnTo>
                      <a:pt x="63" y="2"/>
                    </a:lnTo>
                    <a:lnTo>
                      <a:pt x="61" y="0"/>
                    </a:lnTo>
                    <a:lnTo>
                      <a:pt x="59" y="0"/>
                    </a:lnTo>
                    <a:lnTo>
                      <a:pt x="57" y="0"/>
                    </a:lnTo>
                    <a:lnTo>
                      <a:pt x="55" y="0"/>
                    </a:lnTo>
                    <a:lnTo>
                      <a:pt x="53" y="2"/>
                    </a:lnTo>
                    <a:lnTo>
                      <a:pt x="51" y="4"/>
                    </a:lnTo>
                    <a:lnTo>
                      <a:pt x="51" y="4"/>
                    </a:lnTo>
                    <a:lnTo>
                      <a:pt x="51" y="4"/>
                    </a:lnTo>
                    <a:close/>
                  </a:path>
                </a:pathLst>
              </a:custGeom>
              <a:solidFill>
                <a:srgbClr val="27A1A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dirty="0">
                  <a:solidFill>
                    <a:srgbClr val="444444"/>
                  </a:solidFill>
                </a:endParaRPr>
              </a:p>
            </p:txBody>
          </p:sp>
        </p:grpSp>
      </p:grpSp>
      <p:cxnSp>
        <p:nvCxnSpPr>
          <p:cNvPr id="39" name="Прямая соединительная линия 38">
            <a:extLst>
              <a:ext uri="{FF2B5EF4-FFF2-40B4-BE49-F238E27FC236}">
                <a16:creationId xmlns="" xmlns:a16="http://schemas.microsoft.com/office/drawing/2014/main" id="{2DF8A51C-4A70-45C5-B4ED-B17789969F70}"/>
              </a:ext>
            </a:extLst>
          </p:cNvPr>
          <p:cNvCxnSpPr>
            <a:cxnSpLocks/>
          </p:cNvCxnSpPr>
          <p:nvPr/>
        </p:nvCxnSpPr>
        <p:spPr>
          <a:xfrm flipV="1">
            <a:off x="1797979" y="3421781"/>
            <a:ext cx="10175977" cy="15578"/>
          </a:xfrm>
          <a:prstGeom prst="line">
            <a:avLst/>
          </a:prstGeom>
          <a:ln w="28575">
            <a:solidFill>
              <a:srgbClr val="FFC000"/>
            </a:solidFill>
          </a:ln>
        </p:spPr>
        <p:style>
          <a:lnRef idx="1">
            <a:schemeClr val="accent1"/>
          </a:lnRef>
          <a:fillRef idx="0">
            <a:schemeClr val="accent1"/>
          </a:fillRef>
          <a:effectRef idx="0">
            <a:schemeClr val="accent1"/>
          </a:effectRef>
          <a:fontRef idx="minor">
            <a:schemeClr val="tx1"/>
          </a:fontRef>
        </p:style>
      </p:cxnSp>
      <p:sp>
        <p:nvSpPr>
          <p:cNvPr id="18" name="Объект 2">
            <a:extLst>
              <a:ext uri="{FF2B5EF4-FFF2-40B4-BE49-F238E27FC236}">
                <a16:creationId xmlns="" xmlns:a16="http://schemas.microsoft.com/office/drawing/2014/main" id="{A079E596-E085-462E-927C-CC1AFF31A5B4}"/>
              </a:ext>
            </a:extLst>
          </p:cNvPr>
          <p:cNvSpPr txBox="1">
            <a:spLocks/>
          </p:cNvSpPr>
          <p:nvPr/>
        </p:nvSpPr>
        <p:spPr>
          <a:xfrm>
            <a:off x="359788" y="1568073"/>
            <a:ext cx="11468100" cy="492394"/>
          </a:xfrm>
          <a:prstGeom prst="rect">
            <a:avLst/>
          </a:prstGeom>
        </p:spPr>
        <p:txBody>
          <a:bodyPr vert="horz" lIns="0" tIns="0" rIns="0" bIns="0" rtlCol="0" anchor="ctr">
            <a:noAutofit/>
          </a:bodyPr>
          <a:lstStyle>
            <a:lvl1pPr marL="0" indent="0" algn="l" defTabSz="914400" rtl="0" eaLnBrk="1" latinLnBrk="0" hangingPunct="1">
              <a:lnSpc>
                <a:spcPct val="110000"/>
              </a:lnSpc>
              <a:spcBef>
                <a:spcPts val="1000"/>
              </a:spcBef>
              <a:buFont typeface="Arial" panose="020B0500000000000000" pitchFamily="34" charset="0"/>
              <a:buNone/>
              <a:defRPr sz="2000" kern="1200">
                <a:solidFill>
                  <a:schemeClr val="tx1"/>
                </a:solidFill>
                <a:latin typeface="Segoe UI" panose="020B0502040204020203" pitchFamily="34" charset="0"/>
                <a:ea typeface="+mn-ea"/>
                <a:cs typeface="+mn-cs"/>
              </a:defRPr>
            </a:lvl1pPr>
            <a:lvl2pPr marL="360363" indent="-358775" algn="l" defTabSz="914400" rtl="0" eaLnBrk="1" latinLnBrk="0" hangingPunct="1">
              <a:lnSpc>
                <a:spcPct val="110000"/>
              </a:lnSpc>
              <a:spcBef>
                <a:spcPts val="500"/>
              </a:spcBef>
              <a:buClr>
                <a:schemeClr val="accent1"/>
              </a:buClr>
              <a:buFont typeface="Arial" panose="020B0500000000000000" pitchFamily="34" charset="0"/>
              <a:buChar char="•"/>
              <a:defRPr sz="2000" kern="1200">
                <a:solidFill>
                  <a:schemeClr val="tx1"/>
                </a:solidFill>
                <a:latin typeface="Segoe UI" panose="020B0502040204020203" pitchFamily="34" charset="0"/>
                <a:ea typeface="+mn-ea"/>
                <a:cs typeface="+mn-cs"/>
              </a:defRPr>
            </a:lvl2pPr>
            <a:lvl3pPr marL="719138" indent="-360363" algn="l" defTabSz="914400" rtl="0" eaLnBrk="1" latinLnBrk="0" hangingPunct="1">
              <a:lnSpc>
                <a:spcPct val="110000"/>
              </a:lnSpc>
              <a:spcBef>
                <a:spcPts val="500"/>
              </a:spcBef>
              <a:buClr>
                <a:schemeClr val="accent1"/>
              </a:buClr>
              <a:buFont typeface="Arial" panose="020B0500000000000000" pitchFamily="34" charset="0"/>
              <a:buChar char="•"/>
              <a:defRPr sz="2000" kern="1200">
                <a:solidFill>
                  <a:schemeClr val="tx1"/>
                </a:solidFill>
                <a:latin typeface="Segoe UI" panose="020B0502040204020203" pitchFamily="34" charset="0"/>
                <a:ea typeface="+mn-ea"/>
                <a:cs typeface="+mn-cs"/>
              </a:defRPr>
            </a:lvl3pPr>
            <a:lvl4pPr marL="1079500" indent="-358775" algn="l" defTabSz="914400" rtl="0" eaLnBrk="1" latinLnBrk="0" hangingPunct="1">
              <a:lnSpc>
                <a:spcPct val="110000"/>
              </a:lnSpc>
              <a:spcBef>
                <a:spcPts val="500"/>
              </a:spcBef>
              <a:buClr>
                <a:schemeClr val="accent1"/>
              </a:buClr>
              <a:buFont typeface="Arial" panose="020B0500000000000000" pitchFamily="34" charset="0"/>
              <a:buChar char="•"/>
              <a:tabLst/>
              <a:defRPr sz="2000" kern="1200">
                <a:solidFill>
                  <a:schemeClr val="tx1"/>
                </a:solidFill>
                <a:latin typeface="Segoe UI" panose="020B0502040204020203" pitchFamily="34" charset="0"/>
                <a:ea typeface="+mn-ea"/>
                <a:cs typeface="+mn-cs"/>
              </a:defRPr>
            </a:lvl4pPr>
            <a:lvl5pPr marL="1438275" indent="-360363" algn="l" defTabSz="914400" rtl="0" eaLnBrk="1" latinLnBrk="0" hangingPunct="1">
              <a:lnSpc>
                <a:spcPct val="110000"/>
              </a:lnSpc>
              <a:spcBef>
                <a:spcPts val="500"/>
              </a:spcBef>
              <a:buClr>
                <a:schemeClr val="accent1"/>
              </a:buClr>
              <a:buFont typeface="Arial" panose="020B0500000000000000" pitchFamily="34" charset="0"/>
              <a:buChar char="•"/>
              <a:defRPr sz="2000" kern="1200">
                <a:solidFill>
                  <a:schemeClr val="tx1"/>
                </a:solidFill>
                <a:latin typeface="Segoe UI" panose="020B0502040204020203" pitchFamily="34" charset="0"/>
                <a:ea typeface="+mn-ea"/>
                <a:cs typeface="+mn-cs"/>
              </a:defRPr>
            </a:lvl5pPr>
            <a:lvl6pPr marL="2514600" indent="-228600" algn="l" defTabSz="914400" rtl="0" eaLnBrk="1" latinLnBrk="0" hangingPunct="1">
              <a:lnSpc>
                <a:spcPct val="90000"/>
              </a:lnSpc>
              <a:spcBef>
                <a:spcPts val="500"/>
              </a:spcBef>
              <a:buFont typeface="Arial" panose="020B0500000000000000"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500000000000000"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500000000000000"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500000000000000" pitchFamily="34" charset="0"/>
              <a:buChar char="•"/>
              <a:defRPr sz="1800" kern="1200">
                <a:solidFill>
                  <a:schemeClr val="tx1"/>
                </a:solidFill>
                <a:latin typeface="+mn-lt"/>
                <a:ea typeface="+mn-ea"/>
                <a:cs typeface="+mn-cs"/>
              </a:defRPr>
            </a:lvl9pPr>
          </a:lstStyle>
          <a:p>
            <a:pPr algn="ctr">
              <a:lnSpc>
                <a:spcPct val="100000"/>
              </a:lnSpc>
              <a:spcBef>
                <a:spcPts val="600"/>
              </a:spcBef>
            </a:pPr>
            <a:r>
              <a:rPr lang="ru-RU" dirty="0">
                <a:solidFill>
                  <a:srgbClr val="E4465A"/>
                </a:solidFill>
                <a:latin typeface="Segoe UI Semibold" panose="020B0702040204020203" pitchFamily="34" charset="0"/>
                <a:cs typeface="Segoe UI Semibold" panose="020B0702040204020203" pitchFamily="34" charset="0"/>
              </a:rPr>
              <a:t>Постановление Арбитражного суда </a:t>
            </a:r>
            <a:r>
              <a:rPr lang="ru-RU" dirty="0" smtClean="0">
                <a:solidFill>
                  <a:srgbClr val="E4465A"/>
                </a:solidFill>
                <a:latin typeface="Segoe UI Semibold" panose="020B0702040204020203" pitchFamily="34" charset="0"/>
                <a:cs typeface="Segoe UI Semibold" panose="020B0702040204020203" pitchFamily="34" charset="0"/>
              </a:rPr>
              <a:t>Дальневосточного </a:t>
            </a:r>
            <a:r>
              <a:rPr lang="ru-RU" dirty="0">
                <a:solidFill>
                  <a:srgbClr val="E4465A"/>
                </a:solidFill>
                <a:latin typeface="Segoe UI Semibold" panose="020B0702040204020203" pitchFamily="34" charset="0"/>
                <a:cs typeface="Segoe UI Semibold" panose="020B0702040204020203" pitchFamily="34" charset="0"/>
              </a:rPr>
              <a:t>округа от </a:t>
            </a:r>
            <a:r>
              <a:rPr lang="ru-RU" dirty="0" smtClean="0">
                <a:solidFill>
                  <a:srgbClr val="E4465A"/>
                </a:solidFill>
                <a:latin typeface="Segoe UI Semibold" panose="020B0702040204020203" pitchFamily="34" charset="0"/>
                <a:cs typeface="Segoe UI Semibold" panose="020B0702040204020203" pitchFamily="34" charset="0"/>
              </a:rPr>
              <a:t>7 февраля </a:t>
            </a:r>
            <a:r>
              <a:rPr lang="ru-RU" dirty="0">
                <a:solidFill>
                  <a:srgbClr val="E4465A"/>
                </a:solidFill>
                <a:latin typeface="Segoe UI Semibold" panose="020B0702040204020203" pitchFamily="34" charset="0"/>
                <a:cs typeface="Segoe UI Semibold" panose="020B0702040204020203" pitchFamily="34" charset="0"/>
              </a:rPr>
              <a:t>2018 г. по делу </a:t>
            </a:r>
            <a:r>
              <a:rPr lang="ru-RU" dirty="0" smtClean="0">
                <a:solidFill>
                  <a:srgbClr val="E4465A"/>
                </a:solidFill>
                <a:latin typeface="Segoe UI Semibold" panose="020B0702040204020203" pitchFamily="34" charset="0"/>
                <a:cs typeface="Segoe UI Semibold" panose="020B0702040204020203" pitchFamily="34" charset="0"/>
              </a:rPr>
              <a:t>№ Ф03-127</a:t>
            </a:r>
            <a:r>
              <a:rPr lang="en-US" dirty="0" smtClean="0">
                <a:solidFill>
                  <a:srgbClr val="E4465A"/>
                </a:solidFill>
                <a:latin typeface="Segoe UI Semibold" panose="020B0702040204020203" pitchFamily="34" charset="0"/>
                <a:cs typeface="Segoe UI Semibold" panose="020B0702040204020203" pitchFamily="34" charset="0"/>
              </a:rPr>
              <a:t>/</a:t>
            </a:r>
            <a:r>
              <a:rPr lang="ru-RU" dirty="0" smtClean="0">
                <a:solidFill>
                  <a:srgbClr val="E4465A"/>
                </a:solidFill>
                <a:latin typeface="Segoe UI Semibold" panose="020B0702040204020203" pitchFamily="34" charset="0"/>
                <a:cs typeface="Segoe UI Semibold" panose="020B0702040204020203" pitchFamily="34" charset="0"/>
              </a:rPr>
              <a:t>2018.</a:t>
            </a:r>
            <a:endParaRPr lang="ru-RU" dirty="0">
              <a:solidFill>
                <a:srgbClr val="E4465A"/>
              </a:solidFill>
              <a:latin typeface="Segoe UI Semibold" panose="020B0702040204020203" pitchFamily="34" charset="0"/>
              <a:cs typeface="Segoe UI Semibold" panose="020B0702040204020203" pitchFamily="34" charset="0"/>
            </a:endParaRPr>
          </a:p>
        </p:txBody>
      </p:sp>
      <p:grpSp>
        <p:nvGrpSpPr>
          <p:cNvPr id="23" name="Группа 22">
            <a:extLst>
              <a:ext uri="{FF2B5EF4-FFF2-40B4-BE49-F238E27FC236}">
                <a16:creationId xmlns="" xmlns:a16="http://schemas.microsoft.com/office/drawing/2014/main" id="{20B2B207-6185-431B-A45D-38E9DA2BDC75}"/>
              </a:ext>
            </a:extLst>
          </p:cNvPr>
          <p:cNvGrpSpPr/>
          <p:nvPr/>
        </p:nvGrpSpPr>
        <p:grpSpPr>
          <a:xfrm>
            <a:off x="5805488" y="870159"/>
            <a:ext cx="573135" cy="573136"/>
            <a:chOff x="7112000" y="1417638"/>
            <a:chExt cx="552450" cy="552451"/>
          </a:xfrm>
          <a:solidFill>
            <a:srgbClr val="E4465A"/>
          </a:solidFill>
        </p:grpSpPr>
        <p:sp>
          <p:nvSpPr>
            <p:cNvPr id="24" name="Freeform 5">
              <a:extLst>
                <a:ext uri="{FF2B5EF4-FFF2-40B4-BE49-F238E27FC236}">
                  <a16:creationId xmlns="" xmlns:a16="http://schemas.microsoft.com/office/drawing/2014/main" id="{DDEC2E9B-36F9-4E6B-92BC-C4DD78F7937E}"/>
                </a:ext>
              </a:extLst>
            </p:cNvPr>
            <p:cNvSpPr>
              <a:spLocks/>
            </p:cNvSpPr>
            <p:nvPr/>
          </p:nvSpPr>
          <p:spPr bwMode="auto">
            <a:xfrm>
              <a:off x="7248525" y="1898651"/>
              <a:ext cx="276225" cy="71438"/>
            </a:xfrm>
            <a:custGeom>
              <a:avLst/>
              <a:gdLst>
                <a:gd name="T0" fmla="*/ 144 w 174"/>
                <a:gd name="T1" fmla="*/ 0 h 45"/>
                <a:gd name="T2" fmla="*/ 29 w 174"/>
                <a:gd name="T3" fmla="*/ 0 h 45"/>
                <a:gd name="T4" fmla="*/ 29 w 174"/>
                <a:gd name="T5" fmla="*/ 14 h 45"/>
                <a:gd name="T6" fmla="*/ 0 w 174"/>
                <a:gd name="T7" fmla="*/ 14 h 45"/>
                <a:gd name="T8" fmla="*/ 0 w 174"/>
                <a:gd name="T9" fmla="*/ 45 h 45"/>
                <a:gd name="T10" fmla="*/ 174 w 174"/>
                <a:gd name="T11" fmla="*/ 45 h 45"/>
                <a:gd name="T12" fmla="*/ 174 w 174"/>
                <a:gd name="T13" fmla="*/ 14 h 45"/>
                <a:gd name="T14" fmla="*/ 144 w 174"/>
                <a:gd name="T15" fmla="*/ 14 h 45"/>
                <a:gd name="T16" fmla="*/ 144 w 174"/>
                <a:gd name="T17" fmla="*/ 0 h 45"/>
                <a:gd name="T18" fmla="*/ 144 w 174"/>
                <a:gd name="T19" fmla="*/ 0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74" h="45">
                  <a:moveTo>
                    <a:pt x="144" y="0"/>
                  </a:moveTo>
                  <a:lnTo>
                    <a:pt x="29" y="0"/>
                  </a:lnTo>
                  <a:lnTo>
                    <a:pt x="29" y="14"/>
                  </a:lnTo>
                  <a:lnTo>
                    <a:pt x="0" y="14"/>
                  </a:lnTo>
                  <a:lnTo>
                    <a:pt x="0" y="45"/>
                  </a:lnTo>
                  <a:lnTo>
                    <a:pt x="174" y="45"/>
                  </a:lnTo>
                  <a:lnTo>
                    <a:pt x="174" y="14"/>
                  </a:lnTo>
                  <a:lnTo>
                    <a:pt x="144" y="14"/>
                  </a:lnTo>
                  <a:lnTo>
                    <a:pt x="144" y="0"/>
                  </a:lnTo>
                  <a:lnTo>
                    <a:pt x="144"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dirty="0">
                <a:solidFill>
                  <a:srgbClr val="444444"/>
                </a:solidFill>
              </a:endParaRPr>
            </a:p>
          </p:txBody>
        </p:sp>
        <p:sp>
          <p:nvSpPr>
            <p:cNvPr id="25" name="Freeform 6">
              <a:extLst>
                <a:ext uri="{FF2B5EF4-FFF2-40B4-BE49-F238E27FC236}">
                  <a16:creationId xmlns="" xmlns:a16="http://schemas.microsoft.com/office/drawing/2014/main" id="{C40F1CFC-4887-49B2-9FF8-E64D23DABF9D}"/>
                </a:ext>
              </a:extLst>
            </p:cNvPr>
            <p:cNvSpPr>
              <a:spLocks/>
            </p:cNvSpPr>
            <p:nvPr/>
          </p:nvSpPr>
          <p:spPr bwMode="auto">
            <a:xfrm>
              <a:off x="7204075" y="1417638"/>
              <a:ext cx="366713" cy="457200"/>
            </a:xfrm>
            <a:custGeom>
              <a:avLst/>
              <a:gdLst>
                <a:gd name="T0" fmla="*/ 100 w 231"/>
                <a:gd name="T1" fmla="*/ 288 h 288"/>
                <a:gd name="T2" fmla="*/ 129 w 231"/>
                <a:gd name="T3" fmla="*/ 288 h 288"/>
                <a:gd name="T4" fmla="*/ 129 w 231"/>
                <a:gd name="T5" fmla="*/ 86 h 288"/>
                <a:gd name="T6" fmla="*/ 231 w 231"/>
                <a:gd name="T7" fmla="*/ 86 h 288"/>
                <a:gd name="T8" fmla="*/ 129 w 231"/>
                <a:gd name="T9" fmla="*/ 61 h 288"/>
                <a:gd name="T10" fmla="*/ 129 w 231"/>
                <a:gd name="T11" fmla="*/ 43 h 288"/>
                <a:gd name="T12" fmla="*/ 114 w 231"/>
                <a:gd name="T13" fmla="*/ 0 h 288"/>
                <a:gd name="T14" fmla="*/ 100 w 231"/>
                <a:gd name="T15" fmla="*/ 43 h 288"/>
                <a:gd name="T16" fmla="*/ 100 w 231"/>
                <a:gd name="T17" fmla="*/ 61 h 288"/>
                <a:gd name="T18" fmla="*/ 0 w 231"/>
                <a:gd name="T19" fmla="*/ 86 h 288"/>
                <a:gd name="T20" fmla="*/ 100 w 231"/>
                <a:gd name="T21" fmla="*/ 86 h 288"/>
                <a:gd name="T22" fmla="*/ 100 w 231"/>
                <a:gd name="T23" fmla="*/ 288 h 288"/>
                <a:gd name="T24" fmla="*/ 100 w 231"/>
                <a:gd name="T25" fmla="*/ 288 h 2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31" h="288">
                  <a:moveTo>
                    <a:pt x="100" y="288"/>
                  </a:moveTo>
                  <a:lnTo>
                    <a:pt x="129" y="288"/>
                  </a:lnTo>
                  <a:lnTo>
                    <a:pt x="129" y="86"/>
                  </a:lnTo>
                  <a:lnTo>
                    <a:pt x="231" y="86"/>
                  </a:lnTo>
                  <a:lnTo>
                    <a:pt x="129" y="61"/>
                  </a:lnTo>
                  <a:lnTo>
                    <a:pt x="129" y="43"/>
                  </a:lnTo>
                  <a:lnTo>
                    <a:pt x="114" y="0"/>
                  </a:lnTo>
                  <a:lnTo>
                    <a:pt x="100" y="43"/>
                  </a:lnTo>
                  <a:lnTo>
                    <a:pt x="100" y="61"/>
                  </a:lnTo>
                  <a:lnTo>
                    <a:pt x="0" y="86"/>
                  </a:lnTo>
                  <a:lnTo>
                    <a:pt x="100" y="86"/>
                  </a:lnTo>
                  <a:lnTo>
                    <a:pt x="100" y="288"/>
                  </a:lnTo>
                  <a:lnTo>
                    <a:pt x="100" y="28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dirty="0">
                <a:solidFill>
                  <a:srgbClr val="444444"/>
                </a:solidFill>
              </a:endParaRPr>
            </a:p>
          </p:txBody>
        </p:sp>
        <p:sp>
          <p:nvSpPr>
            <p:cNvPr id="26" name="Freeform 7">
              <a:extLst>
                <a:ext uri="{FF2B5EF4-FFF2-40B4-BE49-F238E27FC236}">
                  <a16:creationId xmlns="" xmlns:a16="http://schemas.microsoft.com/office/drawing/2014/main" id="{4C6152A7-C182-4134-AB94-E1BB17E1B1A9}"/>
                </a:ext>
              </a:extLst>
            </p:cNvPr>
            <p:cNvSpPr>
              <a:spLocks/>
            </p:cNvSpPr>
            <p:nvPr/>
          </p:nvSpPr>
          <p:spPr bwMode="auto">
            <a:xfrm>
              <a:off x="7480300" y="1809751"/>
              <a:ext cx="184150" cy="42863"/>
            </a:xfrm>
            <a:custGeom>
              <a:avLst/>
              <a:gdLst>
                <a:gd name="T0" fmla="*/ 28 w 116"/>
                <a:gd name="T1" fmla="*/ 27 h 27"/>
                <a:gd name="T2" fmla="*/ 85 w 116"/>
                <a:gd name="T3" fmla="*/ 27 h 27"/>
                <a:gd name="T4" fmla="*/ 116 w 116"/>
                <a:gd name="T5" fmla="*/ 0 h 27"/>
                <a:gd name="T6" fmla="*/ 0 w 116"/>
                <a:gd name="T7" fmla="*/ 0 h 27"/>
                <a:gd name="T8" fmla="*/ 28 w 116"/>
                <a:gd name="T9" fmla="*/ 27 h 27"/>
                <a:gd name="T10" fmla="*/ 28 w 116"/>
                <a:gd name="T11" fmla="*/ 27 h 27"/>
              </a:gdLst>
              <a:ahLst/>
              <a:cxnLst>
                <a:cxn ang="0">
                  <a:pos x="T0" y="T1"/>
                </a:cxn>
                <a:cxn ang="0">
                  <a:pos x="T2" y="T3"/>
                </a:cxn>
                <a:cxn ang="0">
                  <a:pos x="T4" y="T5"/>
                </a:cxn>
                <a:cxn ang="0">
                  <a:pos x="T6" y="T7"/>
                </a:cxn>
                <a:cxn ang="0">
                  <a:pos x="T8" y="T9"/>
                </a:cxn>
                <a:cxn ang="0">
                  <a:pos x="T10" y="T11"/>
                </a:cxn>
              </a:cxnLst>
              <a:rect l="0" t="0" r="r" b="b"/>
              <a:pathLst>
                <a:path w="116" h="27">
                  <a:moveTo>
                    <a:pt x="28" y="27"/>
                  </a:moveTo>
                  <a:lnTo>
                    <a:pt x="85" y="27"/>
                  </a:lnTo>
                  <a:lnTo>
                    <a:pt x="116" y="0"/>
                  </a:lnTo>
                  <a:lnTo>
                    <a:pt x="0" y="0"/>
                  </a:lnTo>
                  <a:lnTo>
                    <a:pt x="28" y="27"/>
                  </a:lnTo>
                  <a:lnTo>
                    <a:pt x="28" y="2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dirty="0">
                <a:solidFill>
                  <a:srgbClr val="444444"/>
                </a:solidFill>
              </a:endParaRPr>
            </a:p>
          </p:txBody>
        </p:sp>
        <p:sp>
          <p:nvSpPr>
            <p:cNvPr id="27" name="Freeform 8">
              <a:extLst>
                <a:ext uri="{FF2B5EF4-FFF2-40B4-BE49-F238E27FC236}">
                  <a16:creationId xmlns="" xmlns:a16="http://schemas.microsoft.com/office/drawing/2014/main" id="{6CFD8898-7E65-4397-964D-FC76BD6F48BA}"/>
                </a:ext>
              </a:extLst>
            </p:cNvPr>
            <p:cNvSpPr>
              <a:spLocks/>
            </p:cNvSpPr>
            <p:nvPr/>
          </p:nvSpPr>
          <p:spPr bwMode="auto">
            <a:xfrm>
              <a:off x="7112000" y="1809751"/>
              <a:ext cx="182563" cy="42863"/>
            </a:xfrm>
            <a:custGeom>
              <a:avLst/>
              <a:gdLst>
                <a:gd name="T0" fmla="*/ 115 w 115"/>
                <a:gd name="T1" fmla="*/ 0 h 27"/>
                <a:gd name="T2" fmla="*/ 0 w 115"/>
                <a:gd name="T3" fmla="*/ 0 h 27"/>
                <a:gd name="T4" fmla="*/ 29 w 115"/>
                <a:gd name="T5" fmla="*/ 27 h 27"/>
                <a:gd name="T6" fmla="*/ 86 w 115"/>
                <a:gd name="T7" fmla="*/ 27 h 27"/>
                <a:gd name="T8" fmla="*/ 115 w 115"/>
                <a:gd name="T9" fmla="*/ 0 h 27"/>
                <a:gd name="T10" fmla="*/ 115 w 115"/>
                <a:gd name="T11" fmla="*/ 0 h 27"/>
              </a:gdLst>
              <a:ahLst/>
              <a:cxnLst>
                <a:cxn ang="0">
                  <a:pos x="T0" y="T1"/>
                </a:cxn>
                <a:cxn ang="0">
                  <a:pos x="T2" y="T3"/>
                </a:cxn>
                <a:cxn ang="0">
                  <a:pos x="T4" y="T5"/>
                </a:cxn>
                <a:cxn ang="0">
                  <a:pos x="T6" y="T7"/>
                </a:cxn>
                <a:cxn ang="0">
                  <a:pos x="T8" y="T9"/>
                </a:cxn>
                <a:cxn ang="0">
                  <a:pos x="T10" y="T11"/>
                </a:cxn>
              </a:cxnLst>
              <a:rect l="0" t="0" r="r" b="b"/>
              <a:pathLst>
                <a:path w="115" h="27">
                  <a:moveTo>
                    <a:pt x="115" y="0"/>
                  </a:moveTo>
                  <a:lnTo>
                    <a:pt x="0" y="0"/>
                  </a:lnTo>
                  <a:lnTo>
                    <a:pt x="29" y="27"/>
                  </a:lnTo>
                  <a:lnTo>
                    <a:pt x="86" y="27"/>
                  </a:lnTo>
                  <a:lnTo>
                    <a:pt x="115" y="0"/>
                  </a:lnTo>
                  <a:lnTo>
                    <a:pt x="115"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dirty="0">
                <a:solidFill>
                  <a:srgbClr val="444444"/>
                </a:solidFill>
              </a:endParaRPr>
            </a:p>
          </p:txBody>
        </p:sp>
        <p:sp>
          <p:nvSpPr>
            <p:cNvPr id="28" name="Freeform 9">
              <a:extLst>
                <a:ext uri="{FF2B5EF4-FFF2-40B4-BE49-F238E27FC236}">
                  <a16:creationId xmlns="" xmlns:a16="http://schemas.microsoft.com/office/drawing/2014/main" id="{AC4DF9DD-8956-4E8D-8CD8-00A07426442A}"/>
                </a:ext>
              </a:extLst>
            </p:cNvPr>
            <p:cNvSpPr>
              <a:spLocks/>
            </p:cNvSpPr>
            <p:nvPr/>
          </p:nvSpPr>
          <p:spPr bwMode="auto">
            <a:xfrm>
              <a:off x="7112000" y="1576388"/>
              <a:ext cx="182563" cy="207963"/>
            </a:xfrm>
            <a:custGeom>
              <a:avLst/>
              <a:gdLst>
                <a:gd name="T0" fmla="*/ 66 w 115"/>
                <a:gd name="T1" fmla="*/ 45 h 131"/>
                <a:gd name="T2" fmla="*/ 76 w 115"/>
                <a:gd name="T3" fmla="*/ 74 h 131"/>
                <a:gd name="T4" fmla="*/ 86 w 115"/>
                <a:gd name="T5" fmla="*/ 96 h 131"/>
                <a:gd name="T6" fmla="*/ 92 w 115"/>
                <a:gd name="T7" fmla="*/ 113 h 131"/>
                <a:gd name="T8" fmla="*/ 97 w 115"/>
                <a:gd name="T9" fmla="*/ 123 h 131"/>
                <a:gd name="T10" fmla="*/ 99 w 115"/>
                <a:gd name="T11" fmla="*/ 129 h 131"/>
                <a:gd name="T12" fmla="*/ 101 w 115"/>
                <a:gd name="T13" fmla="*/ 131 h 131"/>
                <a:gd name="T14" fmla="*/ 107 w 115"/>
                <a:gd name="T15" fmla="*/ 127 h 131"/>
                <a:gd name="T16" fmla="*/ 113 w 115"/>
                <a:gd name="T17" fmla="*/ 125 h 131"/>
                <a:gd name="T18" fmla="*/ 115 w 115"/>
                <a:gd name="T19" fmla="*/ 123 h 131"/>
                <a:gd name="T20" fmla="*/ 99 w 115"/>
                <a:gd name="T21" fmla="*/ 84 h 131"/>
                <a:gd name="T22" fmla="*/ 84 w 115"/>
                <a:gd name="T23" fmla="*/ 55 h 131"/>
                <a:gd name="T24" fmla="*/ 76 w 115"/>
                <a:gd name="T25" fmla="*/ 33 h 131"/>
                <a:gd name="T26" fmla="*/ 70 w 115"/>
                <a:gd name="T27" fmla="*/ 19 h 131"/>
                <a:gd name="T28" fmla="*/ 68 w 115"/>
                <a:gd name="T29" fmla="*/ 10 h 131"/>
                <a:gd name="T30" fmla="*/ 66 w 115"/>
                <a:gd name="T31" fmla="*/ 6 h 131"/>
                <a:gd name="T32" fmla="*/ 64 w 115"/>
                <a:gd name="T33" fmla="*/ 4 h 131"/>
                <a:gd name="T34" fmla="*/ 62 w 115"/>
                <a:gd name="T35" fmla="*/ 0 h 131"/>
                <a:gd name="T36" fmla="*/ 58 w 115"/>
                <a:gd name="T37" fmla="*/ 0 h 131"/>
                <a:gd name="T38" fmla="*/ 52 w 115"/>
                <a:gd name="T39" fmla="*/ 2 h 131"/>
                <a:gd name="T40" fmla="*/ 49 w 115"/>
                <a:gd name="T41" fmla="*/ 4 h 131"/>
                <a:gd name="T42" fmla="*/ 33 w 115"/>
                <a:gd name="T43" fmla="*/ 45 h 131"/>
                <a:gd name="T44" fmla="*/ 21 w 115"/>
                <a:gd name="T45" fmla="*/ 76 h 131"/>
                <a:gd name="T46" fmla="*/ 13 w 115"/>
                <a:gd name="T47" fmla="*/ 98 h 131"/>
                <a:gd name="T48" fmla="*/ 7 w 115"/>
                <a:gd name="T49" fmla="*/ 111 h 131"/>
                <a:gd name="T50" fmla="*/ 2 w 115"/>
                <a:gd name="T51" fmla="*/ 121 h 131"/>
                <a:gd name="T52" fmla="*/ 0 w 115"/>
                <a:gd name="T53" fmla="*/ 125 h 131"/>
                <a:gd name="T54" fmla="*/ 0 w 115"/>
                <a:gd name="T55" fmla="*/ 127 h 131"/>
                <a:gd name="T56" fmla="*/ 9 w 115"/>
                <a:gd name="T57" fmla="*/ 129 h 131"/>
                <a:gd name="T58" fmla="*/ 13 w 115"/>
                <a:gd name="T59" fmla="*/ 131 h 131"/>
                <a:gd name="T60" fmla="*/ 15 w 115"/>
                <a:gd name="T61" fmla="*/ 131 h 131"/>
                <a:gd name="T62" fmla="*/ 58 w 115"/>
                <a:gd name="T63" fmla="*/ 27 h 1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15" h="131">
                  <a:moveTo>
                    <a:pt x="58" y="27"/>
                  </a:moveTo>
                  <a:lnTo>
                    <a:pt x="66" y="45"/>
                  </a:lnTo>
                  <a:lnTo>
                    <a:pt x="70" y="62"/>
                  </a:lnTo>
                  <a:lnTo>
                    <a:pt x="76" y="74"/>
                  </a:lnTo>
                  <a:lnTo>
                    <a:pt x="82" y="86"/>
                  </a:lnTo>
                  <a:lnTo>
                    <a:pt x="86" y="96"/>
                  </a:lnTo>
                  <a:lnTo>
                    <a:pt x="90" y="107"/>
                  </a:lnTo>
                  <a:lnTo>
                    <a:pt x="92" y="113"/>
                  </a:lnTo>
                  <a:lnTo>
                    <a:pt x="94" y="117"/>
                  </a:lnTo>
                  <a:lnTo>
                    <a:pt x="97" y="123"/>
                  </a:lnTo>
                  <a:lnTo>
                    <a:pt x="99" y="125"/>
                  </a:lnTo>
                  <a:lnTo>
                    <a:pt x="99" y="129"/>
                  </a:lnTo>
                  <a:lnTo>
                    <a:pt x="101" y="131"/>
                  </a:lnTo>
                  <a:lnTo>
                    <a:pt x="101" y="131"/>
                  </a:lnTo>
                  <a:lnTo>
                    <a:pt x="105" y="129"/>
                  </a:lnTo>
                  <a:lnTo>
                    <a:pt x="107" y="127"/>
                  </a:lnTo>
                  <a:lnTo>
                    <a:pt x="111" y="125"/>
                  </a:lnTo>
                  <a:lnTo>
                    <a:pt x="113" y="125"/>
                  </a:lnTo>
                  <a:lnTo>
                    <a:pt x="113" y="123"/>
                  </a:lnTo>
                  <a:lnTo>
                    <a:pt x="115" y="123"/>
                  </a:lnTo>
                  <a:lnTo>
                    <a:pt x="107" y="102"/>
                  </a:lnTo>
                  <a:lnTo>
                    <a:pt x="99" y="84"/>
                  </a:lnTo>
                  <a:lnTo>
                    <a:pt x="90" y="70"/>
                  </a:lnTo>
                  <a:lnTo>
                    <a:pt x="84" y="55"/>
                  </a:lnTo>
                  <a:lnTo>
                    <a:pt x="80" y="43"/>
                  </a:lnTo>
                  <a:lnTo>
                    <a:pt x="76" y="33"/>
                  </a:lnTo>
                  <a:lnTo>
                    <a:pt x="72" y="27"/>
                  </a:lnTo>
                  <a:lnTo>
                    <a:pt x="70" y="19"/>
                  </a:lnTo>
                  <a:lnTo>
                    <a:pt x="68" y="14"/>
                  </a:lnTo>
                  <a:lnTo>
                    <a:pt x="68" y="10"/>
                  </a:lnTo>
                  <a:lnTo>
                    <a:pt x="66" y="8"/>
                  </a:lnTo>
                  <a:lnTo>
                    <a:pt x="66" y="6"/>
                  </a:lnTo>
                  <a:lnTo>
                    <a:pt x="64" y="4"/>
                  </a:lnTo>
                  <a:lnTo>
                    <a:pt x="64" y="4"/>
                  </a:lnTo>
                  <a:lnTo>
                    <a:pt x="62" y="2"/>
                  </a:lnTo>
                  <a:lnTo>
                    <a:pt x="62" y="0"/>
                  </a:lnTo>
                  <a:lnTo>
                    <a:pt x="60" y="0"/>
                  </a:lnTo>
                  <a:lnTo>
                    <a:pt x="58" y="0"/>
                  </a:lnTo>
                  <a:lnTo>
                    <a:pt x="54" y="0"/>
                  </a:lnTo>
                  <a:lnTo>
                    <a:pt x="52" y="2"/>
                  </a:lnTo>
                  <a:lnTo>
                    <a:pt x="49" y="4"/>
                  </a:lnTo>
                  <a:lnTo>
                    <a:pt x="49" y="4"/>
                  </a:lnTo>
                  <a:lnTo>
                    <a:pt x="41" y="27"/>
                  </a:lnTo>
                  <a:lnTo>
                    <a:pt x="33" y="45"/>
                  </a:lnTo>
                  <a:lnTo>
                    <a:pt x="27" y="62"/>
                  </a:lnTo>
                  <a:lnTo>
                    <a:pt x="21" y="76"/>
                  </a:lnTo>
                  <a:lnTo>
                    <a:pt x="17" y="88"/>
                  </a:lnTo>
                  <a:lnTo>
                    <a:pt x="13" y="98"/>
                  </a:lnTo>
                  <a:lnTo>
                    <a:pt x="9" y="107"/>
                  </a:lnTo>
                  <a:lnTo>
                    <a:pt x="7" y="111"/>
                  </a:lnTo>
                  <a:lnTo>
                    <a:pt x="4" y="117"/>
                  </a:lnTo>
                  <a:lnTo>
                    <a:pt x="2" y="121"/>
                  </a:lnTo>
                  <a:lnTo>
                    <a:pt x="0" y="123"/>
                  </a:lnTo>
                  <a:lnTo>
                    <a:pt x="0" y="125"/>
                  </a:lnTo>
                  <a:lnTo>
                    <a:pt x="0" y="127"/>
                  </a:lnTo>
                  <a:lnTo>
                    <a:pt x="0" y="127"/>
                  </a:lnTo>
                  <a:lnTo>
                    <a:pt x="4" y="129"/>
                  </a:lnTo>
                  <a:lnTo>
                    <a:pt x="9" y="129"/>
                  </a:lnTo>
                  <a:lnTo>
                    <a:pt x="11" y="131"/>
                  </a:lnTo>
                  <a:lnTo>
                    <a:pt x="13" y="131"/>
                  </a:lnTo>
                  <a:lnTo>
                    <a:pt x="15" y="131"/>
                  </a:lnTo>
                  <a:lnTo>
                    <a:pt x="15" y="131"/>
                  </a:lnTo>
                  <a:lnTo>
                    <a:pt x="58" y="27"/>
                  </a:lnTo>
                  <a:lnTo>
                    <a:pt x="58" y="27"/>
                  </a:lnTo>
                  <a:lnTo>
                    <a:pt x="58" y="2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dirty="0">
                <a:solidFill>
                  <a:srgbClr val="444444"/>
                </a:solidFill>
              </a:endParaRPr>
            </a:p>
          </p:txBody>
        </p:sp>
        <p:sp>
          <p:nvSpPr>
            <p:cNvPr id="29" name="Freeform 10">
              <a:extLst>
                <a:ext uri="{FF2B5EF4-FFF2-40B4-BE49-F238E27FC236}">
                  <a16:creationId xmlns="" xmlns:a16="http://schemas.microsoft.com/office/drawing/2014/main" id="{D5A964D6-1B34-414A-92B5-11BCE88ABE2F}"/>
                </a:ext>
              </a:extLst>
            </p:cNvPr>
            <p:cNvSpPr>
              <a:spLocks/>
            </p:cNvSpPr>
            <p:nvPr/>
          </p:nvSpPr>
          <p:spPr bwMode="auto">
            <a:xfrm>
              <a:off x="7480300" y="1576388"/>
              <a:ext cx="184150" cy="207963"/>
            </a:xfrm>
            <a:custGeom>
              <a:avLst/>
              <a:gdLst>
                <a:gd name="T0" fmla="*/ 40 w 116"/>
                <a:gd name="T1" fmla="*/ 27 h 131"/>
                <a:gd name="T2" fmla="*/ 26 w 116"/>
                <a:gd name="T3" fmla="*/ 62 h 131"/>
                <a:gd name="T4" fmla="*/ 16 w 116"/>
                <a:gd name="T5" fmla="*/ 88 h 131"/>
                <a:gd name="T6" fmla="*/ 8 w 116"/>
                <a:gd name="T7" fmla="*/ 107 h 131"/>
                <a:gd name="T8" fmla="*/ 4 w 116"/>
                <a:gd name="T9" fmla="*/ 117 h 131"/>
                <a:gd name="T10" fmla="*/ 0 w 116"/>
                <a:gd name="T11" fmla="*/ 123 h 131"/>
                <a:gd name="T12" fmla="*/ 0 w 116"/>
                <a:gd name="T13" fmla="*/ 127 h 131"/>
                <a:gd name="T14" fmla="*/ 4 w 116"/>
                <a:gd name="T15" fmla="*/ 129 h 131"/>
                <a:gd name="T16" fmla="*/ 10 w 116"/>
                <a:gd name="T17" fmla="*/ 131 h 131"/>
                <a:gd name="T18" fmla="*/ 14 w 116"/>
                <a:gd name="T19" fmla="*/ 131 h 131"/>
                <a:gd name="T20" fmla="*/ 22 w 116"/>
                <a:gd name="T21" fmla="*/ 113 h 131"/>
                <a:gd name="T22" fmla="*/ 32 w 116"/>
                <a:gd name="T23" fmla="*/ 82 h 131"/>
                <a:gd name="T24" fmla="*/ 43 w 116"/>
                <a:gd name="T25" fmla="*/ 59 h 131"/>
                <a:gd name="T26" fmla="*/ 49 w 116"/>
                <a:gd name="T27" fmla="*/ 45 h 131"/>
                <a:gd name="T28" fmla="*/ 53 w 116"/>
                <a:gd name="T29" fmla="*/ 35 h 131"/>
                <a:gd name="T30" fmla="*/ 57 w 116"/>
                <a:gd name="T31" fmla="*/ 29 h 131"/>
                <a:gd name="T32" fmla="*/ 57 w 116"/>
                <a:gd name="T33" fmla="*/ 27 h 131"/>
                <a:gd name="T34" fmla="*/ 73 w 116"/>
                <a:gd name="T35" fmla="*/ 62 h 131"/>
                <a:gd name="T36" fmla="*/ 81 w 116"/>
                <a:gd name="T37" fmla="*/ 86 h 131"/>
                <a:gd name="T38" fmla="*/ 90 w 116"/>
                <a:gd name="T39" fmla="*/ 107 h 131"/>
                <a:gd name="T40" fmla="*/ 96 w 116"/>
                <a:gd name="T41" fmla="*/ 117 h 131"/>
                <a:gd name="T42" fmla="*/ 100 w 116"/>
                <a:gd name="T43" fmla="*/ 125 h 131"/>
                <a:gd name="T44" fmla="*/ 102 w 116"/>
                <a:gd name="T45" fmla="*/ 131 h 131"/>
                <a:gd name="T46" fmla="*/ 106 w 116"/>
                <a:gd name="T47" fmla="*/ 129 h 131"/>
                <a:gd name="T48" fmla="*/ 112 w 116"/>
                <a:gd name="T49" fmla="*/ 125 h 131"/>
                <a:gd name="T50" fmla="*/ 114 w 116"/>
                <a:gd name="T51" fmla="*/ 123 h 131"/>
                <a:gd name="T52" fmla="*/ 108 w 116"/>
                <a:gd name="T53" fmla="*/ 102 h 131"/>
                <a:gd name="T54" fmla="*/ 92 w 116"/>
                <a:gd name="T55" fmla="*/ 70 h 131"/>
                <a:gd name="T56" fmla="*/ 81 w 116"/>
                <a:gd name="T57" fmla="*/ 43 h 131"/>
                <a:gd name="T58" fmla="*/ 73 w 116"/>
                <a:gd name="T59" fmla="*/ 27 h 131"/>
                <a:gd name="T60" fmla="*/ 69 w 116"/>
                <a:gd name="T61" fmla="*/ 14 h 131"/>
                <a:gd name="T62" fmla="*/ 67 w 116"/>
                <a:gd name="T63" fmla="*/ 8 h 131"/>
                <a:gd name="T64" fmla="*/ 65 w 116"/>
                <a:gd name="T65" fmla="*/ 4 h 131"/>
                <a:gd name="T66" fmla="*/ 63 w 116"/>
                <a:gd name="T67" fmla="*/ 2 h 131"/>
                <a:gd name="T68" fmla="*/ 59 w 116"/>
                <a:gd name="T69" fmla="*/ 0 h 131"/>
                <a:gd name="T70" fmla="*/ 55 w 116"/>
                <a:gd name="T71" fmla="*/ 0 h 131"/>
                <a:gd name="T72" fmla="*/ 51 w 116"/>
                <a:gd name="T73" fmla="*/ 4 h 131"/>
                <a:gd name="T74" fmla="*/ 51 w 116"/>
                <a:gd name="T75" fmla="*/ 4 h 1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16" h="131">
                  <a:moveTo>
                    <a:pt x="51" y="4"/>
                  </a:moveTo>
                  <a:lnTo>
                    <a:pt x="40" y="27"/>
                  </a:lnTo>
                  <a:lnTo>
                    <a:pt x="32" y="45"/>
                  </a:lnTo>
                  <a:lnTo>
                    <a:pt x="26" y="62"/>
                  </a:lnTo>
                  <a:lnTo>
                    <a:pt x="20" y="76"/>
                  </a:lnTo>
                  <a:lnTo>
                    <a:pt x="16" y="88"/>
                  </a:lnTo>
                  <a:lnTo>
                    <a:pt x="12" y="98"/>
                  </a:lnTo>
                  <a:lnTo>
                    <a:pt x="8" y="107"/>
                  </a:lnTo>
                  <a:lnTo>
                    <a:pt x="6" y="111"/>
                  </a:lnTo>
                  <a:lnTo>
                    <a:pt x="4" y="117"/>
                  </a:lnTo>
                  <a:lnTo>
                    <a:pt x="2" y="121"/>
                  </a:lnTo>
                  <a:lnTo>
                    <a:pt x="0" y="123"/>
                  </a:lnTo>
                  <a:lnTo>
                    <a:pt x="0" y="125"/>
                  </a:lnTo>
                  <a:lnTo>
                    <a:pt x="0" y="127"/>
                  </a:lnTo>
                  <a:lnTo>
                    <a:pt x="0" y="127"/>
                  </a:lnTo>
                  <a:lnTo>
                    <a:pt x="4" y="129"/>
                  </a:lnTo>
                  <a:lnTo>
                    <a:pt x="8" y="129"/>
                  </a:lnTo>
                  <a:lnTo>
                    <a:pt x="10" y="131"/>
                  </a:lnTo>
                  <a:lnTo>
                    <a:pt x="12" y="131"/>
                  </a:lnTo>
                  <a:lnTo>
                    <a:pt x="14" y="131"/>
                  </a:lnTo>
                  <a:lnTo>
                    <a:pt x="14" y="131"/>
                  </a:lnTo>
                  <a:lnTo>
                    <a:pt x="22" y="113"/>
                  </a:lnTo>
                  <a:lnTo>
                    <a:pt x="28" y="96"/>
                  </a:lnTo>
                  <a:lnTo>
                    <a:pt x="32" y="82"/>
                  </a:lnTo>
                  <a:lnTo>
                    <a:pt x="38" y="72"/>
                  </a:lnTo>
                  <a:lnTo>
                    <a:pt x="43" y="59"/>
                  </a:lnTo>
                  <a:lnTo>
                    <a:pt x="47" y="51"/>
                  </a:lnTo>
                  <a:lnTo>
                    <a:pt x="49" y="45"/>
                  </a:lnTo>
                  <a:lnTo>
                    <a:pt x="53" y="39"/>
                  </a:lnTo>
                  <a:lnTo>
                    <a:pt x="53" y="35"/>
                  </a:lnTo>
                  <a:lnTo>
                    <a:pt x="55" y="33"/>
                  </a:lnTo>
                  <a:lnTo>
                    <a:pt x="57" y="29"/>
                  </a:lnTo>
                  <a:lnTo>
                    <a:pt x="57" y="27"/>
                  </a:lnTo>
                  <a:lnTo>
                    <a:pt x="57" y="27"/>
                  </a:lnTo>
                  <a:lnTo>
                    <a:pt x="65" y="45"/>
                  </a:lnTo>
                  <a:lnTo>
                    <a:pt x="73" y="62"/>
                  </a:lnTo>
                  <a:lnTo>
                    <a:pt x="77" y="74"/>
                  </a:lnTo>
                  <a:lnTo>
                    <a:pt x="81" y="86"/>
                  </a:lnTo>
                  <a:lnTo>
                    <a:pt x="88" y="96"/>
                  </a:lnTo>
                  <a:lnTo>
                    <a:pt x="90" y="107"/>
                  </a:lnTo>
                  <a:lnTo>
                    <a:pt x="94" y="113"/>
                  </a:lnTo>
                  <a:lnTo>
                    <a:pt x="96" y="117"/>
                  </a:lnTo>
                  <a:lnTo>
                    <a:pt x="98" y="123"/>
                  </a:lnTo>
                  <a:lnTo>
                    <a:pt x="100" y="125"/>
                  </a:lnTo>
                  <a:lnTo>
                    <a:pt x="100" y="129"/>
                  </a:lnTo>
                  <a:lnTo>
                    <a:pt x="102" y="131"/>
                  </a:lnTo>
                  <a:lnTo>
                    <a:pt x="102" y="131"/>
                  </a:lnTo>
                  <a:lnTo>
                    <a:pt x="106" y="129"/>
                  </a:lnTo>
                  <a:lnTo>
                    <a:pt x="110" y="127"/>
                  </a:lnTo>
                  <a:lnTo>
                    <a:pt x="112" y="125"/>
                  </a:lnTo>
                  <a:lnTo>
                    <a:pt x="114" y="125"/>
                  </a:lnTo>
                  <a:lnTo>
                    <a:pt x="114" y="123"/>
                  </a:lnTo>
                  <a:lnTo>
                    <a:pt x="116" y="123"/>
                  </a:lnTo>
                  <a:lnTo>
                    <a:pt x="108" y="102"/>
                  </a:lnTo>
                  <a:lnTo>
                    <a:pt x="100" y="84"/>
                  </a:lnTo>
                  <a:lnTo>
                    <a:pt x="92" y="70"/>
                  </a:lnTo>
                  <a:lnTo>
                    <a:pt x="85" y="55"/>
                  </a:lnTo>
                  <a:lnTo>
                    <a:pt x="81" y="43"/>
                  </a:lnTo>
                  <a:lnTo>
                    <a:pt x="77" y="33"/>
                  </a:lnTo>
                  <a:lnTo>
                    <a:pt x="73" y="27"/>
                  </a:lnTo>
                  <a:lnTo>
                    <a:pt x="71" y="19"/>
                  </a:lnTo>
                  <a:lnTo>
                    <a:pt x="69" y="14"/>
                  </a:lnTo>
                  <a:lnTo>
                    <a:pt x="67" y="10"/>
                  </a:lnTo>
                  <a:lnTo>
                    <a:pt x="67" y="8"/>
                  </a:lnTo>
                  <a:lnTo>
                    <a:pt x="65" y="6"/>
                  </a:lnTo>
                  <a:lnTo>
                    <a:pt x="65" y="4"/>
                  </a:lnTo>
                  <a:lnTo>
                    <a:pt x="65" y="4"/>
                  </a:lnTo>
                  <a:lnTo>
                    <a:pt x="63" y="2"/>
                  </a:lnTo>
                  <a:lnTo>
                    <a:pt x="61" y="0"/>
                  </a:lnTo>
                  <a:lnTo>
                    <a:pt x="59" y="0"/>
                  </a:lnTo>
                  <a:lnTo>
                    <a:pt x="57" y="0"/>
                  </a:lnTo>
                  <a:lnTo>
                    <a:pt x="55" y="0"/>
                  </a:lnTo>
                  <a:lnTo>
                    <a:pt x="53" y="2"/>
                  </a:lnTo>
                  <a:lnTo>
                    <a:pt x="51" y="4"/>
                  </a:lnTo>
                  <a:lnTo>
                    <a:pt x="51" y="4"/>
                  </a:lnTo>
                  <a:lnTo>
                    <a:pt x="51" y="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dirty="0">
                <a:solidFill>
                  <a:srgbClr val="444444"/>
                </a:solidFill>
              </a:endParaRPr>
            </a:p>
          </p:txBody>
        </p:sp>
      </p:grpSp>
      <p:cxnSp>
        <p:nvCxnSpPr>
          <p:cNvPr id="30" name="Прямая соединительная линия 29">
            <a:extLst>
              <a:ext uri="{FF2B5EF4-FFF2-40B4-BE49-F238E27FC236}">
                <a16:creationId xmlns="" xmlns:a16="http://schemas.microsoft.com/office/drawing/2014/main" id="{2DF8A51C-4A70-45C5-B4ED-B17789969F70}"/>
              </a:ext>
            </a:extLst>
          </p:cNvPr>
          <p:cNvCxnSpPr>
            <a:cxnSpLocks/>
          </p:cNvCxnSpPr>
          <p:nvPr/>
        </p:nvCxnSpPr>
        <p:spPr>
          <a:xfrm>
            <a:off x="455310" y="2192671"/>
            <a:ext cx="11464536" cy="0"/>
          </a:xfrm>
          <a:prstGeom prst="line">
            <a:avLst/>
          </a:prstGeom>
          <a:ln w="28575">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31" name="Прямая соединительная линия 30">
            <a:extLst>
              <a:ext uri="{FF2B5EF4-FFF2-40B4-BE49-F238E27FC236}">
                <a16:creationId xmlns="" xmlns:a16="http://schemas.microsoft.com/office/drawing/2014/main" id="{2DF8A51C-4A70-45C5-B4ED-B17789969F70}"/>
              </a:ext>
            </a:extLst>
          </p:cNvPr>
          <p:cNvCxnSpPr>
            <a:cxnSpLocks/>
          </p:cNvCxnSpPr>
          <p:nvPr/>
        </p:nvCxnSpPr>
        <p:spPr>
          <a:xfrm>
            <a:off x="504165" y="866040"/>
            <a:ext cx="11464536" cy="0"/>
          </a:xfrm>
          <a:prstGeom prst="line">
            <a:avLst/>
          </a:prstGeom>
          <a:ln w="28575">
            <a:solidFill>
              <a:srgbClr val="FFC000"/>
            </a:solidFill>
          </a:ln>
        </p:spPr>
        <p:style>
          <a:lnRef idx="1">
            <a:schemeClr val="accent1"/>
          </a:lnRef>
          <a:fillRef idx="0">
            <a:schemeClr val="accent1"/>
          </a:fillRef>
          <a:effectRef idx="0">
            <a:schemeClr val="accent1"/>
          </a:effectRef>
          <a:fontRef idx="minor">
            <a:schemeClr val="tx1"/>
          </a:fontRef>
        </p:style>
      </p:cxnSp>
      <p:sp>
        <p:nvSpPr>
          <p:cNvPr id="41" name="Правая круглая скобка 40">
            <a:extLst>
              <a:ext uri="{FF2B5EF4-FFF2-40B4-BE49-F238E27FC236}">
                <a16:creationId xmlns="" xmlns:a16="http://schemas.microsoft.com/office/drawing/2014/main" id="{5989E683-6A41-4F63-9FBD-898148D72CBF}"/>
              </a:ext>
            </a:extLst>
          </p:cNvPr>
          <p:cNvSpPr/>
          <p:nvPr/>
        </p:nvSpPr>
        <p:spPr>
          <a:xfrm>
            <a:off x="6338107" y="817116"/>
            <a:ext cx="125291" cy="764997"/>
          </a:xfrm>
          <a:prstGeom prst="rightBracket">
            <a:avLst>
              <a:gd name="adj" fmla="val 100190"/>
            </a:avLst>
          </a:prstGeom>
          <a:ln w="12700">
            <a:solidFill>
              <a:srgbClr val="FFC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sz="1600" dirty="0">
              <a:solidFill>
                <a:srgbClr val="444444"/>
              </a:solidFill>
              <a:latin typeface="Segoe UI" panose="020B0502040204020203" pitchFamily="34" charset="0"/>
              <a:cs typeface="Segoe UI" panose="020B0502040204020203" pitchFamily="34" charset="0"/>
            </a:endParaRPr>
          </a:p>
        </p:txBody>
      </p:sp>
      <p:sp>
        <p:nvSpPr>
          <p:cNvPr id="43" name="Правая круглая скобка 42">
            <a:extLst>
              <a:ext uri="{FF2B5EF4-FFF2-40B4-BE49-F238E27FC236}">
                <a16:creationId xmlns="" xmlns:a16="http://schemas.microsoft.com/office/drawing/2014/main" id="{D29B132F-6B97-4859-96D9-67946B5F537A}"/>
              </a:ext>
            </a:extLst>
          </p:cNvPr>
          <p:cNvSpPr/>
          <p:nvPr/>
        </p:nvSpPr>
        <p:spPr>
          <a:xfrm rot="10800000">
            <a:off x="5675407" y="803076"/>
            <a:ext cx="125291" cy="764997"/>
          </a:xfrm>
          <a:prstGeom prst="rightBracket">
            <a:avLst>
              <a:gd name="adj" fmla="val 100190"/>
            </a:avLst>
          </a:prstGeom>
          <a:ln w="12700">
            <a:solidFill>
              <a:srgbClr val="FFC000"/>
            </a:solidFill>
          </a:ln>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sz="1600" dirty="0">
              <a:solidFill>
                <a:srgbClr val="444444"/>
              </a:solidFill>
              <a:latin typeface="Segoe UI" panose="020B0502040204020203" pitchFamily="34" charset="0"/>
              <a:cs typeface="Segoe UI" panose="020B0502040204020203" pitchFamily="34" charset="0"/>
            </a:endParaRPr>
          </a:p>
        </p:txBody>
      </p:sp>
    </p:spTree>
    <p:extLst>
      <p:ext uri="{BB962C8B-B14F-4D97-AF65-F5344CB8AC3E}">
        <p14:creationId xmlns:p14="http://schemas.microsoft.com/office/powerpoint/2010/main" val="2736684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8" name="Прямая соединительная линия 27">
            <a:extLst>
              <a:ext uri="{FF2B5EF4-FFF2-40B4-BE49-F238E27FC236}">
                <a16:creationId xmlns="" xmlns:a16="http://schemas.microsoft.com/office/drawing/2014/main" id="{2DF8A51C-4A70-45C5-B4ED-B17789969F70}"/>
              </a:ext>
            </a:extLst>
          </p:cNvPr>
          <p:cNvCxnSpPr>
            <a:cxnSpLocks/>
          </p:cNvCxnSpPr>
          <p:nvPr/>
        </p:nvCxnSpPr>
        <p:spPr>
          <a:xfrm>
            <a:off x="458693" y="1010642"/>
            <a:ext cx="11464536" cy="0"/>
          </a:xfrm>
          <a:prstGeom prst="line">
            <a:avLst/>
          </a:prstGeom>
          <a:ln w="28575">
            <a:solidFill>
              <a:srgbClr val="FFC000"/>
            </a:solidFill>
          </a:ln>
        </p:spPr>
        <p:style>
          <a:lnRef idx="1">
            <a:schemeClr val="accent1"/>
          </a:lnRef>
          <a:fillRef idx="0">
            <a:schemeClr val="accent1"/>
          </a:fillRef>
          <a:effectRef idx="0">
            <a:schemeClr val="accent1"/>
          </a:effectRef>
          <a:fontRef idx="minor">
            <a:schemeClr val="tx1"/>
          </a:fontRef>
        </p:style>
      </p:cxnSp>
      <p:grpSp>
        <p:nvGrpSpPr>
          <p:cNvPr id="29" name="Группа 28">
            <a:extLst>
              <a:ext uri="{FF2B5EF4-FFF2-40B4-BE49-F238E27FC236}">
                <a16:creationId xmlns="" xmlns:a16="http://schemas.microsoft.com/office/drawing/2014/main" id="{0444FF46-B0FA-41C3-AECC-3CE689681411}"/>
              </a:ext>
            </a:extLst>
          </p:cNvPr>
          <p:cNvGrpSpPr/>
          <p:nvPr/>
        </p:nvGrpSpPr>
        <p:grpSpPr>
          <a:xfrm>
            <a:off x="5710680" y="776213"/>
            <a:ext cx="762753" cy="764997"/>
            <a:chOff x="5852718" y="1440569"/>
            <a:chExt cx="405909" cy="407103"/>
          </a:xfrm>
        </p:grpSpPr>
        <p:sp>
          <p:nvSpPr>
            <p:cNvPr id="37" name="Прямоугольник: скругленные углы 26">
              <a:extLst>
                <a:ext uri="{FF2B5EF4-FFF2-40B4-BE49-F238E27FC236}">
                  <a16:creationId xmlns="" xmlns:a16="http://schemas.microsoft.com/office/drawing/2014/main" id="{FA663CCB-12B7-4824-86E5-3379B021B6B6}"/>
                </a:ext>
              </a:extLst>
            </p:cNvPr>
            <p:cNvSpPr/>
            <p:nvPr/>
          </p:nvSpPr>
          <p:spPr>
            <a:xfrm>
              <a:off x="5852718" y="1444335"/>
              <a:ext cx="405909" cy="399570"/>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600" dirty="0">
                <a:solidFill>
                  <a:prstClr val="white"/>
                </a:solidFill>
                <a:latin typeface="Segoe UI" panose="020B0502040204020203" pitchFamily="34" charset="0"/>
                <a:cs typeface="Segoe UI" panose="020B0502040204020203" pitchFamily="34" charset="0"/>
              </a:endParaRPr>
            </a:p>
          </p:txBody>
        </p:sp>
        <p:sp>
          <p:nvSpPr>
            <p:cNvPr id="38" name="Правая круглая скобка 37">
              <a:extLst>
                <a:ext uri="{FF2B5EF4-FFF2-40B4-BE49-F238E27FC236}">
                  <a16:creationId xmlns="" xmlns:a16="http://schemas.microsoft.com/office/drawing/2014/main" id="{D29B132F-6B97-4859-96D9-67946B5F537A}"/>
                </a:ext>
              </a:extLst>
            </p:cNvPr>
            <p:cNvSpPr/>
            <p:nvPr/>
          </p:nvSpPr>
          <p:spPr>
            <a:xfrm rot="10800000">
              <a:off x="5852718" y="1440569"/>
              <a:ext cx="66675" cy="407103"/>
            </a:xfrm>
            <a:prstGeom prst="rightBracket">
              <a:avLst>
                <a:gd name="adj" fmla="val 100190"/>
              </a:avLst>
            </a:prstGeom>
            <a:ln w="12700">
              <a:solidFill>
                <a:srgbClr val="FFC000"/>
              </a:solidFill>
            </a:ln>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sz="1600" dirty="0">
                <a:solidFill>
                  <a:srgbClr val="444444"/>
                </a:solidFill>
                <a:latin typeface="Segoe UI" panose="020B0502040204020203" pitchFamily="34" charset="0"/>
                <a:cs typeface="Segoe UI" panose="020B0502040204020203" pitchFamily="34" charset="0"/>
              </a:endParaRPr>
            </a:p>
          </p:txBody>
        </p:sp>
        <p:sp>
          <p:nvSpPr>
            <p:cNvPr id="39" name="Правая круглая скобка 38">
              <a:extLst>
                <a:ext uri="{FF2B5EF4-FFF2-40B4-BE49-F238E27FC236}">
                  <a16:creationId xmlns="" xmlns:a16="http://schemas.microsoft.com/office/drawing/2014/main" id="{5989E683-6A41-4F63-9FBD-898148D72CBF}"/>
                </a:ext>
              </a:extLst>
            </p:cNvPr>
            <p:cNvSpPr/>
            <p:nvPr/>
          </p:nvSpPr>
          <p:spPr>
            <a:xfrm>
              <a:off x="6191952" y="1440569"/>
              <a:ext cx="66675" cy="407103"/>
            </a:xfrm>
            <a:prstGeom prst="rightBracket">
              <a:avLst>
                <a:gd name="adj" fmla="val 100190"/>
              </a:avLst>
            </a:prstGeom>
            <a:ln w="12700">
              <a:solidFill>
                <a:srgbClr val="FFC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sz="1600" dirty="0">
                <a:solidFill>
                  <a:srgbClr val="444444"/>
                </a:solidFill>
                <a:latin typeface="Segoe UI" panose="020B0502040204020203" pitchFamily="34" charset="0"/>
                <a:cs typeface="Segoe UI" panose="020B0502040204020203" pitchFamily="34" charset="0"/>
              </a:endParaRPr>
            </a:p>
          </p:txBody>
        </p:sp>
      </p:grpSp>
      <p:sp>
        <p:nvSpPr>
          <p:cNvPr id="42" name="Freeform 17"/>
          <p:cNvSpPr>
            <a:spLocks noEditPoints="1"/>
          </p:cNvSpPr>
          <p:nvPr/>
        </p:nvSpPr>
        <p:spPr bwMode="auto">
          <a:xfrm>
            <a:off x="5556251" y="1916832"/>
            <a:ext cx="1140883" cy="1174750"/>
          </a:xfrm>
          <a:custGeom>
            <a:avLst/>
            <a:gdLst>
              <a:gd name="T0" fmla="*/ 11557 w 11858"/>
              <a:gd name="T1" fmla="*/ 91 h 16280"/>
              <a:gd name="T2" fmla="*/ 11809 w 11858"/>
              <a:gd name="T3" fmla="*/ 381 h 16280"/>
              <a:gd name="T4" fmla="*/ 11846 w 11858"/>
              <a:gd name="T5" fmla="*/ 15782 h 16280"/>
              <a:gd name="T6" fmla="*/ 11653 w 11858"/>
              <a:gd name="T7" fmla="*/ 16118 h 16280"/>
              <a:gd name="T8" fmla="*/ 11298 w 11858"/>
              <a:gd name="T9" fmla="*/ 16277 h 16280"/>
              <a:gd name="T10" fmla="*/ 327 w 11858"/>
              <a:gd name="T11" fmla="*/ 16205 h 16280"/>
              <a:gd name="T12" fmla="*/ 61 w 11858"/>
              <a:gd name="T13" fmla="*/ 15927 h 16280"/>
              <a:gd name="T14" fmla="*/ 7 w 11858"/>
              <a:gd name="T15" fmla="*/ 528 h 16280"/>
              <a:gd name="T16" fmla="*/ 182 w 11858"/>
              <a:gd name="T17" fmla="*/ 182 h 16280"/>
              <a:gd name="T18" fmla="*/ 529 w 11858"/>
              <a:gd name="T19" fmla="*/ 7 h 16280"/>
              <a:gd name="T20" fmla="*/ 6272 w 11858"/>
              <a:gd name="T21" fmla="*/ 12062 h 16280"/>
              <a:gd name="T22" fmla="*/ 6229 w 11858"/>
              <a:gd name="T23" fmla="*/ 11836 h 16280"/>
              <a:gd name="T24" fmla="*/ 6328 w 11858"/>
              <a:gd name="T25" fmla="*/ 11625 h 16280"/>
              <a:gd name="T26" fmla="*/ 6538 w 11858"/>
              <a:gd name="T27" fmla="*/ 11514 h 16280"/>
              <a:gd name="T28" fmla="*/ 6766 w 11858"/>
              <a:gd name="T29" fmla="*/ 11549 h 16280"/>
              <a:gd name="T30" fmla="*/ 9247 w 11858"/>
              <a:gd name="T31" fmla="*/ 10235 h 16280"/>
              <a:gd name="T32" fmla="*/ 9464 w 11858"/>
              <a:gd name="T33" fmla="*/ 10153 h 16280"/>
              <a:gd name="T34" fmla="*/ 9687 w 11858"/>
              <a:gd name="T35" fmla="*/ 10213 h 16280"/>
              <a:gd name="T36" fmla="*/ 9834 w 11858"/>
              <a:gd name="T37" fmla="*/ 10400 h 16280"/>
              <a:gd name="T38" fmla="*/ 9840 w 11858"/>
              <a:gd name="T39" fmla="*/ 10630 h 16280"/>
              <a:gd name="T40" fmla="*/ 7656 w 11858"/>
              <a:gd name="T41" fmla="*/ 13093 h 16280"/>
              <a:gd name="T42" fmla="*/ 7443 w 11858"/>
              <a:gd name="T43" fmla="*/ 13192 h 16280"/>
              <a:gd name="T44" fmla="*/ 7217 w 11858"/>
              <a:gd name="T45" fmla="*/ 13147 h 16280"/>
              <a:gd name="T46" fmla="*/ 7553 w 11858"/>
              <a:gd name="T47" fmla="*/ 10191 h 16280"/>
              <a:gd name="T48" fmla="*/ 8100 w 11858"/>
              <a:gd name="T49" fmla="*/ 10313 h 16280"/>
              <a:gd name="T50" fmla="*/ 8581 w 11858"/>
              <a:gd name="T51" fmla="*/ 10568 h 16280"/>
              <a:gd name="T52" fmla="*/ 7978 w 11858"/>
              <a:gd name="T53" fmla="*/ 10937 h 16280"/>
              <a:gd name="T54" fmla="*/ 7633 w 11858"/>
              <a:gd name="T55" fmla="*/ 10830 h 16280"/>
              <a:gd name="T56" fmla="*/ 7225 w 11858"/>
              <a:gd name="T57" fmla="*/ 10815 h 16280"/>
              <a:gd name="T58" fmla="*/ 6774 w 11858"/>
              <a:gd name="T59" fmla="*/ 10936 h 16280"/>
              <a:gd name="T60" fmla="*/ 6393 w 11858"/>
              <a:gd name="T61" fmla="*/ 11186 h 16280"/>
              <a:gd name="T62" fmla="*/ 6108 w 11858"/>
              <a:gd name="T63" fmla="*/ 11539 h 16280"/>
              <a:gd name="T64" fmla="*/ 5944 w 11858"/>
              <a:gd name="T65" fmla="*/ 11972 h 16280"/>
              <a:gd name="T66" fmla="*/ 5926 w 11858"/>
              <a:gd name="T67" fmla="*/ 12451 h 16280"/>
              <a:gd name="T68" fmla="*/ 6058 w 11858"/>
              <a:gd name="T69" fmla="*/ 12898 h 16280"/>
              <a:gd name="T70" fmla="*/ 6318 w 11858"/>
              <a:gd name="T71" fmla="*/ 13271 h 16280"/>
              <a:gd name="T72" fmla="*/ 6679 w 11858"/>
              <a:gd name="T73" fmla="*/ 13547 h 16280"/>
              <a:gd name="T74" fmla="*/ 7116 w 11858"/>
              <a:gd name="T75" fmla="*/ 13701 h 16280"/>
              <a:gd name="T76" fmla="*/ 7597 w 11858"/>
              <a:gd name="T77" fmla="*/ 13707 h 16280"/>
              <a:gd name="T78" fmla="*/ 8040 w 11858"/>
              <a:gd name="T79" fmla="*/ 13564 h 16280"/>
              <a:gd name="T80" fmla="*/ 8407 w 11858"/>
              <a:gd name="T81" fmla="*/ 13297 h 16280"/>
              <a:gd name="T82" fmla="*/ 8675 w 11858"/>
              <a:gd name="T83" fmla="*/ 12929 h 16280"/>
              <a:gd name="T84" fmla="*/ 8819 w 11858"/>
              <a:gd name="T85" fmla="*/ 12488 h 16280"/>
              <a:gd name="T86" fmla="*/ 9381 w 11858"/>
              <a:gd name="T87" fmla="*/ 11696 h 16280"/>
              <a:gd name="T88" fmla="*/ 9459 w 11858"/>
              <a:gd name="T89" fmla="*/ 12223 h 16280"/>
              <a:gd name="T90" fmla="*/ 9365 w 11858"/>
              <a:gd name="T91" fmla="*/ 12884 h 16280"/>
              <a:gd name="T92" fmla="*/ 9075 w 11858"/>
              <a:gd name="T93" fmla="*/ 13470 h 16280"/>
              <a:gd name="T94" fmla="*/ 8622 w 11858"/>
              <a:gd name="T95" fmla="*/ 13933 h 16280"/>
              <a:gd name="T96" fmla="*/ 8044 w 11858"/>
              <a:gd name="T97" fmla="*/ 14237 h 16280"/>
              <a:gd name="T98" fmla="*/ 7375 w 11858"/>
              <a:gd name="T99" fmla="*/ 14347 h 16280"/>
              <a:gd name="T100" fmla="*/ 6707 w 11858"/>
              <a:gd name="T101" fmla="*/ 14237 h 16280"/>
              <a:gd name="T102" fmla="*/ 6128 w 11858"/>
              <a:gd name="T103" fmla="*/ 13933 h 16280"/>
              <a:gd name="T104" fmla="*/ 5675 w 11858"/>
              <a:gd name="T105" fmla="*/ 13470 h 16280"/>
              <a:gd name="T106" fmla="*/ 5385 w 11858"/>
              <a:gd name="T107" fmla="*/ 12884 h 16280"/>
              <a:gd name="T108" fmla="*/ 5291 w 11858"/>
              <a:gd name="T109" fmla="*/ 12212 h 16280"/>
              <a:gd name="T110" fmla="*/ 5417 w 11858"/>
              <a:gd name="T111" fmla="*/ 11550 h 16280"/>
              <a:gd name="T112" fmla="*/ 5735 w 11858"/>
              <a:gd name="T113" fmla="*/ 10981 h 16280"/>
              <a:gd name="T114" fmla="*/ 6209 w 11858"/>
              <a:gd name="T115" fmla="*/ 10539 h 16280"/>
              <a:gd name="T116" fmla="*/ 6804 w 11858"/>
              <a:gd name="T117" fmla="*/ 10264 h 16280"/>
              <a:gd name="T118" fmla="*/ 5892 w 11858"/>
              <a:gd name="T119" fmla="*/ 8673 h 16280"/>
              <a:gd name="T120" fmla="*/ 2683 w 11858"/>
              <a:gd name="T121" fmla="*/ 4500 h 162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1858" h="16280">
                <a:moveTo>
                  <a:pt x="624" y="0"/>
                </a:moveTo>
                <a:lnTo>
                  <a:pt x="11234" y="0"/>
                </a:lnTo>
                <a:lnTo>
                  <a:pt x="11266" y="1"/>
                </a:lnTo>
                <a:lnTo>
                  <a:pt x="11298" y="3"/>
                </a:lnTo>
                <a:lnTo>
                  <a:pt x="11329" y="7"/>
                </a:lnTo>
                <a:lnTo>
                  <a:pt x="11360" y="12"/>
                </a:lnTo>
                <a:lnTo>
                  <a:pt x="11390" y="19"/>
                </a:lnTo>
                <a:lnTo>
                  <a:pt x="11420" y="28"/>
                </a:lnTo>
                <a:lnTo>
                  <a:pt x="11448" y="38"/>
                </a:lnTo>
                <a:lnTo>
                  <a:pt x="11477" y="49"/>
                </a:lnTo>
                <a:lnTo>
                  <a:pt x="11504" y="61"/>
                </a:lnTo>
                <a:lnTo>
                  <a:pt x="11531" y="75"/>
                </a:lnTo>
                <a:lnTo>
                  <a:pt x="11557" y="91"/>
                </a:lnTo>
                <a:lnTo>
                  <a:pt x="11583" y="107"/>
                </a:lnTo>
                <a:lnTo>
                  <a:pt x="11607" y="124"/>
                </a:lnTo>
                <a:lnTo>
                  <a:pt x="11631" y="142"/>
                </a:lnTo>
                <a:lnTo>
                  <a:pt x="11653" y="162"/>
                </a:lnTo>
                <a:lnTo>
                  <a:pt x="11676" y="182"/>
                </a:lnTo>
                <a:lnTo>
                  <a:pt x="11696" y="205"/>
                </a:lnTo>
                <a:lnTo>
                  <a:pt x="11715" y="227"/>
                </a:lnTo>
                <a:lnTo>
                  <a:pt x="11734" y="250"/>
                </a:lnTo>
                <a:lnTo>
                  <a:pt x="11751" y="275"/>
                </a:lnTo>
                <a:lnTo>
                  <a:pt x="11767" y="300"/>
                </a:lnTo>
                <a:lnTo>
                  <a:pt x="11783" y="326"/>
                </a:lnTo>
                <a:lnTo>
                  <a:pt x="11797" y="353"/>
                </a:lnTo>
                <a:lnTo>
                  <a:pt x="11809" y="381"/>
                </a:lnTo>
                <a:lnTo>
                  <a:pt x="11820" y="409"/>
                </a:lnTo>
                <a:lnTo>
                  <a:pt x="11829" y="438"/>
                </a:lnTo>
                <a:lnTo>
                  <a:pt x="11839" y="467"/>
                </a:lnTo>
                <a:lnTo>
                  <a:pt x="11846" y="498"/>
                </a:lnTo>
                <a:lnTo>
                  <a:pt x="11851" y="528"/>
                </a:lnTo>
                <a:lnTo>
                  <a:pt x="11855" y="560"/>
                </a:lnTo>
                <a:lnTo>
                  <a:pt x="11857" y="591"/>
                </a:lnTo>
                <a:lnTo>
                  <a:pt x="11858" y="623"/>
                </a:lnTo>
                <a:lnTo>
                  <a:pt x="11858" y="15657"/>
                </a:lnTo>
                <a:lnTo>
                  <a:pt x="11857" y="15689"/>
                </a:lnTo>
                <a:lnTo>
                  <a:pt x="11855" y="15720"/>
                </a:lnTo>
                <a:lnTo>
                  <a:pt x="11851" y="15752"/>
                </a:lnTo>
                <a:lnTo>
                  <a:pt x="11846" y="15782"/>
                </a:lnTo>
                <a:lnTo>
                  <a:pt x="11839" y="15813"/>
                </a:lnTo>
                <a:lnTo>
                  <a:pt x="11829" y="15842"/>
                </a:lnTo>
                <a:lnTo>
                  <a:pt x="11820" y="15871"/>
                </a:lnTo>
                <a:lnTo>
                  <a:pt x="11809" y="15899"/>
                </a:lnTo>
                <a:lnTo>
                  <a:pt x="11797" y="15927"/>
                </a:lnTo>
                <a:lnTo>
                  <a:pt x="11783" y="15954"/>
                </a:lnTo>
                <a:lnTo>
                  <a:pt x="11767" y="15980"/>
                </a:lnTo>
                <a:lnTo>
                  <a:pt x="11751" y="16005"/>
                </a:lnTo>
                <a:lnTo>
                  <a:pt x="11734" y="16030"/>
                </a:lnTo>
                <a:lnTo>
                  <a:pt x="11715" y="16053"/>
                </a:lnTo>
                <a:lnTo>
                  <a:pt x="11696" y="16075"/>
                </a:lnTo>
                <a:lnTo>
                  <a:pt x="11676" y="16098"/>
                </a:lnTo>
                <a:lnTo>
                  <a:pt x="11653" y="16118"/>
                </a:lnTo>
                <a:lnTo>
                  <a:pt x="11631" y="16138"/>
                </a:lnTo>
                <a:lnTo>
                  <a:pt x="11607" y="16156"/>
                </a:lnTo>
                <a:lnTo>
                  <a:pt x="11583" y="16173"/>
                </a:lnTo>
                <a:lnTo>
                  <a:pt x="11557" y="16189"/>
                </a:lnTo>
                <a:lnTo>
                  <a:pt x="11531" y="16205"/>
                </a:lnTo>
                <a:lnTo>
                  <a:pt x="11504" y="16219"/>
                </a:lnTo>
                <a:lnTo>
                  <a:pt x="11477" y="16231"/>
                </a:lnTo>
                <a:lnTo>
                  <a:pt x="11448" y="16242"/>
                </a:lnTo>
                <a:lnTo>
                  <a:pt x="11420" y="16252"/>
                </a:lnTo>
                <a:lnTo>
                  <a:pt x="11390" y="16261"/>
                </a:lnTo>
                <a:lnTo>
                  <a:pt x="11360" y="16268"/>
                </a:lnTo>
                <a:lnTo>
                  <a:pt x="11329" y="16273"/>
                </a:lnTo>
                <a:lnTo>
                  <a:pt x="11298" y="16277"/>
                </a:lnTo>
                <a:lnTo>
                  <a:pt x="11266" y="16279"/>
                </a:lnTo>
                <a:lnTo>
                  <a:pt x="11234" y="16280"/>
                </a:lnTo>
                <a:lnTo>
                  <a:pt x="624" y="16280"/>
                </a:lnTo>
                <a:lnTo>
                  <a:pt x="592" y="16279"/>
                </a:lnTo>
                <a:lnTo>
                  <a:pt x="560" y="16277"/>
                </a:lnTo>
                <a:lnTo>
                  <a:pt x="529" y="16273"/>
                </a:lnTo>
                <a:lnTo>
                  <a:pt x="498" y="16268"/>
                </a:lnTo>
                <a:lnTo>
                  <a:pt x="468" y="16261"/>
                </a:lnTo>
                <a:lnTo>
                  <a:pt x="438" y="16252"/>
                </a:lnTo>
                <a:lnTo>
                  <a:pt x="410" y="16242"/>
                </a:lnTo>
                <a:lnTo>
                  <a:pt x="381" y="16231"/>
                </a:lnTo>
                <a:lnTo>
                  <a:pt x="354" y="16219"/>
                </a:lnTo>
                <a:lnTo>
                  <a:pt x="327" y="16205"/>
                </a:lnTo>
                <a:lnTo>
                  <a:pt x="301" y="16189"/>
                </a:lnTo>
                <a:lnTo>
                  <a:pt x="275" y="16173"/>
                </a:lnTo>
                <a:lnTo>
                  <a:pt x="251" y="16156"/>
                </a:lnTo>
                <a:lnTo>
                  <a:pt x="227" y="16138"/>
                </a:lnTo>
                <a:lnTo>
                  <a:pt x="205" y="16118"/>
                </a:lnTo>
                <a:lnTo>
                  <a:pt x="182" y="16098"/>
                </a:lnTo>
                <a:lnTo>
                  <a:pt x="162" y="16075"/>
                </a:lnTo>
                <a:lnTo>
                  <a:pt x="143" y="16053"/>
                </a:lnTo>
                <a:lnTo>
                  <a:pt x="124" y="16030"/>
                </a:lnTo>
                <a:lnTo>
                  <a:pt x="107" y="16005"/>
                </a:lnTo>
                <a:lnTo>
                  <a:pt x="91" y="15980"/>
                </a:lnTo>
                <a:lnTo>
                  <a:pt x="75" y="15954"/>
                </a:lnTo>
                <a:lnTo>
                  <a:pt x="61" y="15927"/>
                </a:lnTo>
                <a:lnTo>
                  <a:pt x="49" y="15899"/>
                </a:lnTo>
                <a:lnTo>
                  <a:pt x="38" y="15871"/>
                </a:lnTo>
                <a:lnTo>
                  <a:pt x="29" y="15842"/>
                </a:lnTo>
                <a:lnTo>
                  <a:pt x="19" y="15813"/>
                </a:lnTo>
                <a:lnTo>
                  <a:pt x="12" y="15782"/>
                </a:lnTo>
                <a:lnTo>
                  <a:pt x="7" y="15752"/>
                </a:lnTo>
                <a:lnTo>
                  <a:pt x="3" y="15720"/>
                </a:lnTo>
                <a:lnTo>
                  <a:pt x="1" y="15689"/>
                </a:lnTo>
                <a:lnTo>
                  <a:pt x="0" y="15657"/>
                </a:lnTo>
                <a:lnTo>
                  <a:pt x="0" y="623"/>
                </a:lnTo>
                <a:lnTo>
                  <a:pt x="1" y="591"/>
                </a:lnTo>
                <a:lnTo>
                  <a:pt x="3" y="560"/>
                </a:lnTo>
                <a:lnTo>
                  <a:pt x="7" y="528"/>
                </a:lnTo>
                <a:lnTo>
                  <a:pt x="12" y="498"/>
                </a:lnTo>
                <a:lnTo>
                  <a:pt x="19" y="467"/>
                </a:lnTo>
                <a:lnTo>
                  <a:pt x="29" y="438"/>
                </a:lnTo>
                <a:lnTo>
                  <a:pt x="38" y="409"/>
                </a:lnTo>
                <a:lnTo>
                  <a:pt x="49" y="381"/>
                </a:lnTo>
                <a:lnTo>
                  <a:pt x="61" y="353"/>
                </a:lnTo>
                <a:lnTo>
                  <a:pt x="75" y="326"/>
                </a:lnTo>
                <a:lnTo>
                  <a:pt x="91" y="300"/>
                </a:lnTo>
                <a:lnTo>
                  <a:pt x="107" y="275"/>
                </a:lnTo>
                <a:lnTo>
                  <a:pt x="124" y="250"/>
                </a:lnTo>
                <a:lnTo>
                  <a:pt x="143" y="227"/>
                </a:lnTo>
                <a:lnTo>
                  <a:pt x="162" y="205"/>
                </a:lnTo>
                <a:lnTo>
                  <a:pt x="182" y="182"/>
                </a:lnTo>
                <a:lnTo>
                  <a:pt x="205" y="162"/>
                </a:lnTo>
                <a:lnTo>
                  <a:pt x="227" y="142"/>
                </a:lnTo>
                <a:lnTo>
                  <a:pt x="251" y="124"/>
                </a:lnTo>
                <a:lnTo>
                  <a:pt x="275" y="107"/>
                </a:lnTo>
                <a:lnTo>
                  <a:pt x="301" y="91"/>
                </a:lnTo>
                <a:lnTo>
                  <a:pt x="327" y="75"/>
                </a:lnTo>
                <a:lnTo>
                  <a:pt x="354" y="61"/>
                </a:lnTo>
                <a:lnTo>
                  <a:pt x="381" y="49"/>
                </a:lnTo>
                <a:lnTo>
                  <a:pt x="410" y="38"/>
                </a:lnTo>
                <a:lnTo>
                  <a:pt x="438" y="28"/>
                </a:lnTo>
                <a:lnTo>
                  <a:pt x="468" y="19"/>
                </a:lnTo>
                <a:lnTo>
                  <a:pt x="498" y="12"/>
                </a:lnTo>
                <a:lnTo>
                  <a:pt x="529" y="7"/>
                </a:lnTo>
                <a:lnTo>
                  <a:pt x="560" y="3"/>
                </a:lnTo>
                <a:lnTo>
                  <a:pt x="592" y="1"/>
                </a:lnTo>
                <a:lnTo>
                  <a:pt x="624" y="0"/>
                </a:lnTo>
                <a:close/>
                <a:moveTo>
                  <a:pt x="10610" y="1246"/>
                </a:moveTo>
                <a:lnTo>
                  <a:pt x="1248" y="1246"/>
                </a:lnTo>
                <a:lnTo>
                  <a:pt x="1248" y="15034"/>
                </a:lnTo>
                <a:lnTo>
                  <a:pt x="10610" y="15034"/>
                </a:lnTo>
                <a:lnTo>
                  <a:pt x="10610" y="1246"/>
                </a:lnTo>
                <a:close/>
                <a:moveTo>
                  <a:pt x="6315" y="12125"/>
                </a:moveTo>
                <a:lnTo>
                  <a:pt x="6303" y="12110"/>
                </a:lnTo>
                <a:lnTo>
                  <a:pt x="6292" y="12095"/>
                </a:lnTo>
                <a:lnTo>
                  <a:pt x="6282" y="12079"/>
                </a:lnTo>
                <a:lnTo>
                  <a:pt x="6272" y="12062"/>
                </a:lnTo>
                <a:lnTo>
                  <a:pt x="6263" y="12046"/>
                </a:lnTo>
                <a:lnTo>
                  <a:pt x="6256" y="12030"/>
                </a:lnTo>
                <a:lnTo>
                  <a:pt x="6249" y="12013"/>
                </a:lnTo>
                <a:lnTo>
                  <a:pt x="6243" y="11995"/>
                </a:lnTo>
                <a:lnTo>
                  <a:pt x="6238" y="11978"/>
                </a:lnTo>
                <a:lnTo>
                  <a:pt x="6234" y="11961"/>
                </a:lnTo>
                <a:lnTo>
                  <a:pt x="6231" y="11943"/>
                </a:lnTo>
                <a:lnTo>
                  <a:pt x="6228" y="11925"/>
                </a:lnTo>
                <a:lnTo>
                  <a:pt x="6227" y="11907"/>
                </a:lnTo>
                <a:lnTo>
                  <a:pt x="6226" y="11889"/>
                </a:lnTo>
                <a:lnTo>
                  <a:pt x="6226" y="11871"/>
                </a:lnTo>
                <a:lnTo>
                  <a:pt x="6227" y="11854"/>
                </a:lnTo>
                <a:lnTo>
                  <a:pt x="6229" y="11836"/>
                </a:lnTo>
                <a:lnTo>
                  <a:pt x="6232" y="11818"/>
                </a:lnTo>
                <a:lnTo>
                  <a:pt x="6235" y="11801"/>
                </a:lnTo>
                <a:lnTo>
                  <a:pt x="6239" y="11783"/>
                </a:lnTo>
                <a:lnTo>
                  <a:pt x="6244" y="11766"/>
                </a:lnTo>
                <a:lnTo>
                  <a:pt x="6250" y="11749"/>
                </a:lnTo>
                <a:lnTo>
                  <a:pt x="6257" y="11732"/>
                </a:lnTo>
                <a:lnTo>
                  <a:pt x="6265" y="11715"/>
                </a:lnTo>
                <a:lnTo>
                  <a:pt x="6273" y="11699"/>
                </a:lnTo>
                <a:lnTo>
                  <a:pt x="6283" y="11684"/>
                </a:lnTo>
                <a:lnTo>
                  <a:pt x="6293" y="11669"/>
                </a:lnTo>
                <a:lnTo>
                  <a:pt x="6304" y="11653"/>
                </a:lnTo>
                <a:lnTo>
                  <a:pt x="6316" y="11639"/>
                </a:lnTo>
                <a:lnTo>
                  <a:pt x="6328" y="11625"/>
                </a:lnTo>
                <a:lnTo>
                  <a:pt x="6342" y="11612"/>
                </a:lnTo>
                <a:lnTo>
                  <a:pt x="6356" y="11600"/>
                </a:lnTo>
                <a:lnTo>
                  <a:pt x="6371" y="11587"/>
                </a:lnTo>
                <a:lnTo>
                  <a:pt x="6387" y="11576"/>
                </a:lnTo>
                <a:lnTo>
                  <a:pt x="6402" y="11566"/>
                </a:lnTo>
                <a:lnTo>
                  <a:pt x="6418" y="11556"/>
                </a:lnTo>
                <a:lnTo>
                  <a:pt x="6434" y="11548"/>
                </a:lnTo>
                <a:lnTo>
                  <a:pt x="6452" y="11539"/>
                </a:lnTo>
                <a:lnTo>
                  <a:pt x="6468" y="11533"/>
                </a:lnTo>
                <a:lnTo>
                  <a:pt x="6485" y="11527"/>
                </a:lnTo>
                <a:lnTo>
                  <a:pt x="6503" y="11522"/>
                </a:lnTo>
                <a:lnTo>
                  <a:pt x="6521" y="11518"/>
                </a:lnTo>
                <a:lnTo>
                  <a:pt x="6538" y="11514"/>
                </a:lnTo>
                <a:lnTo>
                  <a:pt x="6557" y="11512"/>
                </a:lnTo>
                <a:lnTo>
                  <a:pt x="6574" y="11510"/>
                </a:lnTo>
                <a:lnTo>
                  <a:pt x="6592" y="11510"/>
                </a:lnTo>
                <a:lnTo>
                  <a:pt x="6610" y="11510"/>
                </a:lnTo>
                <a:lnTo>
                  <a:pt x="6628" y="11511"/>
                </a:lnTo>
                <a:lnTo>
                  <a:pt x="6645" y="11513"/>
                </a:lnTo>
                <a:lnTo>
                  <a:pt x="6664" y="11515"/>
                </a:lnTo>
                <a:lnTo>
                  <a:pt x="6681" y="11519"/>
                </a:lnTo>
                <a:lnTo>
                  <a:pt x="6698" y="11523"/>
                </a:lnTo>
                <a:lnTo>
                  <a:pt x="6716" y="11528"/>
                </a:lnTo>
                <a:lnTo>
                  <a:pt x="6733" y="11534"/>
                </a:lnTo>
                <a:lnTo>
                  <a:pt x="6749" y="11542"/>
                </a:lnTo>
                <a:lnTo>
                  <a:pt x="6766" y="11549"/>
                </a:lnTo>
                <a:lnTo>
                  <a:pt x="6782" y="11558"/>
                </a:lnTo>
                <a:lnTo>
                  <a:pt x="6798" y="11567"/>
                </a:lnTo>
                <a:lnTo>
                  <a:pt x="6814" y="11577"/>
                </a:lnTo>
                <a:lnTo>
                  <a:pt x="6828" y="11588"/>
                </a:lnTo>
                <a:lnTo>
                  <a:pt x="6842" y="11600"/>
                </a:lnTo>
                <a:lnTo>
                  <a:pt x="6856" y="11613"/>
                </a:lnTo>
                <a:lnTo>
                  <a:pt x="6870" y="11626"/>
                </a:lnTo>
                <a:lnTo>
                  <a:pt x="6883" y="11640"/>
                </a:lnTo>
                <a:lnTo>
                  <a:pt x="7410" y="12257"/>
                </a:lnTo>
                <a:lnTo>
                  <a:pt x="9206" y="10274"/>
                </a:lnTo>
                <a:lnTo>
                  <a:pt x="9220" y="10260"/>
                </a:lnTo>
                <a:lnTo>
                  <a:pt x="9233" y="10247"/>
                </a:lnTo>
                <a:lnTo>
                  <a:pt x="9247" y="10235"/>
                </a:lnTo>
                <a:lnTo>
                  <a:pt x="9262" y="10224"/>
                </a:lnTo>
                <a:lnTo>
                  <a:pt x="9278" y="10213"/>
                </a:lnTo>
                <a:lnTo>
                  <a:pt x="9293" y="10203"/>
                </a:lnTo>
                <a:lnTo>
                  <a:pt x="9309" y="10194"/>
                </a:lnTo>
                <a:lnTo>
                  <a:pt x="9326" y="10186"/>
                </a:lnTo>
                <a:lnTo>
                  <a:pt x="9342" y="10179"/>
                </a:lnTo>
                <a:lnTo>
                  <a:pt x="9359" y="10173"/>
                </a:lnTo>
                <a:lnTo>
                  <a:pt x="9376" y="10167"/>
                </a:lnTo>
                <a:lnTo>
                  <a:pt x="9393" y="10163"/>
                </a:lnTo>
                <a:lnTo>
                  <a:pt x="9411" y="10159"/>
                </a:lnTo>
                <a:lnTo>
                  <a:pt x="9429" y="10156"/>
                </a:lnTo>
                <a:lnTo>
                  <a:pt x="9446" y="10154"/>
                </a:lnTo>
                <a:lnTo>
                  <a:pt x="9464" y="10153"/>
                </a:lnTo>
                <a:lnTo>
                  <a:pt x="9482" y="10152"/>
                </a:lnTo>
                <a:lnTo>
                  <a:pt x="9500" y="10153"/>
                </a:lnTo>
                <a:lnTo>
                  <a:pt x="9517" y="10154"/>
                </a:lnTo>
                <a:lnTo>
                  <a:pt x="9536" y="10156"/>
                </a:lnTo>
                <a:lnTo>
                  <a:pt x="9553" y="10159"/>
                </a:lnTo>
                <a:lnTo>
                  <a:pt x="9571" y="10162"/>
                </a:lnTo>
                <a:lnTo>
                  <a:pt x="9589" y="10167"/>
                </a:lnTo>
                <a:lnTo>
                  <a:pt x="9606" y="10172"/>
                </a:lnTo>
                <a:lnTo>
                  <a:pt x="9622" y="10179"/>
                </a:lnTo>
                <a:lnTo>
                  <a:pt x="9639" y="10186"/>
                </a:lnTo>
                <a:lnTo>
                  <a:pt x="9656" y="10194"/>
                </a:lnTo>
                <a:lnTo>
                  <a:pt x="9672" y="10203"/>
                </a:lnTo>
                <a:lnTo>
                  <a:pt x="9687" y="10213"/>
                </a:lnTo>
                <a:lnTo>
                  <a:pt x="9704" y="10224"/>
                </a:lnTo>
                <a:lnTo>
                  <a:pt x="9718" y="10235"/>
                </a:lnTo>
                <a:lnTo>
                  <a:pt x="9733" y="10248"/>
                </a:lnTo>
                <a:lnTo>
                  <a:pt x="9746" y="10261"/>
                </a:lnTo>
                <a:lnTo>
                  <a:pt x="9760" y="10275"/>
                </a:lnTo>
                <a:lnTo>
                  <a:pt x="9772" y="10289"/>
                </a:lnTo>
                <a:lnTo>
                  <a:pt x="9783" y="10304"/>
                </a:lnTo>
                <a:lnTo>
                  <a:pt x="9794" y="10319"/>
                </a:lnTo>
                <a:lnTo>
                  <a:pt x="9804" y="10335"/>
                </a:lnTo>
                <a:lnTo>
                  <a:pt x="9813" y="10350"/>
                </a:lnTo>
                <a:lnTo>
                  <a:pt x="9821" y="10367"/>
                </a:lnTo>
                <a:lnTo>
                  <a:pt x="9828" y="10384"/>
                </a:lnTo>
                <a:lnTo>
                  <a:pt x="9834" y="10400"/>
                </a:lnTo>
                <a:lnTo>
                  <a:pt x="9840" y="10417"/>
                </a:lnTo>
                <a:lnTo>
                  <a:pt x="9844" y="10434"/>
                </a:lnTo>
                <a:lnTo>
                  <a:pt x="9848" y="10452"/>
                </a:lnTo>
                <a:lnTo>
                  <a:pt x="9851" y="10470"/>
                </a:lnTo>
                <a:lnTo>
                  <a:pt x="9853" y="10487"/>
                </a:lnTo>
                <a:lnTo>
                  <a:pt x="9854" y="10506"/>
                </a:lnTo>
                <a:lnTo>
                  <a:pt x="9856" y="10523"/>
                </a:lnTo>
                <a:lnTo>
                  <a:pt x="9856" y="10541"/>
                </a:lnTo>
                <a:lnTo>
                  <a:pt x="9853" y="10559"/>
                </a:lnTo>
                <a:lnTo>
                  <a:pt x="9851" y="10577"/>
                </a:lnTo>
                <a:lnTo>
                  <a:pt x="9848" y="10594"/>
                </a:lnTo>
                <a:lnTo>
                  <a:pt x="9845" y="10612"/>
                </a:lnTo>
                <a:lnTo>
                  <a:pt x="9840" y="10630"/>
                </a:lnTo>
                <a:lnTo>
                  <a:pt x="9835" y="10646"/>
                </a:lnTo>
                <a:lnTo>
                  <a:pt x="9828" y="10663"/>
                </a:lnTo>
                <a:lnTo>
                  <a:pt x="9821" y="10681"/>
                </a:lnTo>
                <a:lnTo>
                  <a:pt x="9813" y="10697"/>
                </a:lnTo>
                <a:lnTo>
                  <a:pt x="9804" y="10713"/>
                </a:lnTo>
                <a:lnTo>
                  <a:pt x="9794" y="10729"/>
                </a:lnTo>
                <a:lnTo>
                  <a:pt x="9783" y="10744"/>
                </a:lnTo>
                <a:lnTo>
                  <a:pt x="9772" y="10759"/>
                </a:lnTo>
                <a:lnTo>
                  <a:pt x="9759" y="10773"/>
                </a:lnTo>
                <a:lnTo>
                  <a:pt x="7693" y="13055"/>
                </a:lnTo>
                <a:lnTo>
                  <a:pt x="7682" y="13068"/>
                </a:lnTo>
                <a:lnTo>
                  <a:pt x="7670" y="13081"/>
                </a:lnTo>
                <a:lnTo>
                  <a:pt x="7656" y="13093"/>
                </a:lnTo>
                <a:lnTo>
                  <a:pt x="7643" y="13105"/>
                </a:lnTo>
                <a:lnTo>
                  <a:pt x="7629" y="13118"/>
                </a:lnTo>
                <a:lnTo>
                  <a:pt x="7614" y="13129"/>
                </a:lnTo>
                <a:lnTo>
                  <a:pt x="7597" y="13139"/>
                </a:lnTo>
                <a:lnTo>
                  <a:pt x="7581" y="13148"/>
                </a:lnTo>
                <a:lnTo>
                  <a:pt x="7565" y="13157"/>
                </a:lnTo>
                <a:lnTo>
                  <a:pt x="7548" y="13164"/>
                </a:lnTo>
                <a:lnTo>
                  <a:pt x="7531" y="13172"/>
                </a:lnTo>
                <a:lnTo>
                  <a:pt x="7514" y="13178"/>
                </a:lnTo>
                <a:lnTo>
                  <a:pt x="7496" y="13183"/>
                </a:lnTo>
                <a:lnTo>
                  <a:pt x="7479" y="13187"/>
                </a:lnTo>
                <a:lnTo>
                  <a:pt x="7461" y="13190"/>
                </a:lnTo>
                <a:lnTo>
                  <a:pt x="7443" y="13192"/>
                </a:lnTo>
                <a:lnTo>
                  <a:pt x="7425" y="13194"/>
                </a:lnTo>
                <a:lnTo>
                  <a:pt x="7408" y="13195"/>
                </a:lnTo>
                <a:lnTo>
                  <a:pt x="7389" y="13195"/>
                </a:lnTo>
                <a:lnTo>
                  <a:pt x="7372" y="13194"/>
                </a:lnTo>
                <a:lnTo>
                  <a:pt x="7354" y="13192"/>
                </a:lnTo>
                <a:lnTo>
                  <a:pt x="7336" y="13189"/>
                </a:lnTo>
                <a:lnTo>
                  <a:pt x="7318" y="13186"/>
                </a:lnTo>
                <a:lnTo>
                  <a:pt x="7301" y="13182"/>
                </a:lnTo>
                <a:lnTo>
                  <a:pt x="7283" y="13176"/>
                </a:lnTo>
                <a:lnTo>
                  <a:pt x="7267" y="13171"/>
                </a:lnTo>
                <a:lnTo>
                  <a:pt x="7250" y="13163"/>
                </a:lnTo>
                <a:lnTo>
                  <a:pt x="7233" y="13155"/>
                </a:lnTo>
                <a:lnTo>
                  <a:pt x="7217" y="13147"/>
                </a:lnTo>
                <a:lnTo>
                  <a:pt x="7202" y="13138"/>
                </a:lnTo>
                <a:lnTo>
                  <a:pt x="7187" y="13128"/>
                </a:lnTo>
                <a:lnTo>
                  <a:pt x="7171" y="13117"/>
                </a:lnTo>
                <a:lnTo>
                  <a:pt x="7157" y="13104"/>
                </a:lnTo>
                <a:lnTo>
                  <a:pt x="7143" y="13092"/>
                </a:lnTo>
                <a:lnTo>
                  <a:pt x="7129" y="13079"/>
                </a:lnTo>
                <a:lnTo>
                  <a:pt x="7117" y="13065"/>
                </a:lnTo>
                <a:lnTo>
                  <a:pt x="6315" y="12125"/>
                </a:lnTo>
                <a:close/>
                <a:moveTo>
                  <a:pt x="7375" y="10184"/>
                </a:moveTo>
                <a:lnTo>
                  <a:pt x="7420" y="10184"/>
                </a:lnTo>
                <a:lnTo>
                  <a:pt x="7465" y="10186"/>
                </a:lnTo>
                <a:lnTo>
                  <a:pt x="7509" y="10188"/>
                </a:lnTo>
                <a:lnTo>
                  <a:pt x="7553" y="10191"/>
                </a:lnTo>
                <a:lnTo>
                  <a:pt x="7597" y="10195"/>
                </a:lnTo>
                <a:lnTo>
                  <a:pt x="7640" y="10200"/>
                </a:lnTo>
                <a:lnTo>
                  <a:pt x="7684" y="10207"/>
                </a:lnTo>
                <a:lnTo>
                  <a:pt x="7727" y="10214"/>
                </a:lnTo>
                <a:lnTo>
                  <a:pt x="7769" y="10222"/>
                </a:lnTo>
                <a:lnTo>
                  <a:pt x="7812" y="10230"/>
                </a:lnTo>
                <a:lnTo>
                  <a:pt x="7854" y="10239"/>
                </a:lnTo>
                <a:lnTo>
                  <a:pt x="7896" y="10249"/>
                </a:lnTo>
                <a:lnTo>
                  <a:pt x="7937" y="10260"/>
                </a:lnTo>
                <a:lnTo>
                  <a:pt x="7978" y="10273"/>
                </a:lnTo>
                <a:lnTo>
                  <a:pt x="8019" y="10285"/>
                </a:lnTo>
                <a:lnTo>
                  <a:pt x="8059" y="10299"/>
                </a:lnTo>
                <a:lnTo>
                  <a:pt x="8100" y="10313"/>
                </a:lnTo>
                <a:lnTo>
                  <a:pt x="8138" y="10329"/>
                </a:lnTo>
                <a:lnTo>
                  <a:pt x="8178" y="10344"/>
                </a:lnTo>
                <a:lnTo>
                  <a:pt x="8217" y="10361"/>
                </a:lnTo>
                <a:lnTo>
                  <a:pt x="8256" y="10379"/>
                </a:lnTo>
                <a:lnTo>
                  <a:pt x="8293" y="10397"/>
                </a:lnTo>
                <a:lnTo>
                  <a:pt x="8331" y="10415"/>
                </a:lnTo>
                <a:lnTo>
                  <a:pt x="8368" y="10435"/>
                </a:lnTo>
                <a:lnTo>
                  <a:pt x="8404" y="10456"/>
                </a:lnTo>
                <a:lnTo>
                  <a:pt x="8441" y="10476"/>
                </a:lnTo>
                <a:lnTo>
                  <a:pt x="8477" y="10499"/>
                </a:lnTo>
                <a:lnTo>
                  <a:pt x="8512" y="10521"/>
                </a:lnTo>
                <a:lnTo>
                  <a:pt x="8547" y="10544"/>
                </a:lnTo>
                <a:lnTo>
                  <a:pt x="8581" y="10568"/>
                </a:lnTo>
                <a:lnTo>
                  <a:pt x="8615" y="10592"/>
                </a:lnTo>
                <a:lnTo>
                  <a:pt x="8648" y="10618"/>
                </a:lnTo>
                <a:lnTo>
                  <a:pt x="8216" y="11072"/>
                </a:lnTo>
                <a:lnTo>
                  <a:pt x="8193" y="11057"/>
                </a:lnTo>
                <a:lnTo>
                  <a:pt x="8171" y="11042"/>
                </a:lnTo>
                <a:lnTo>
                  <a:pt x="8148" y="11028"/>
                </a:lnTo>
                <a:lnTo>
                  <a:pt x="8124" y="11013"/>
                </a:lnTo>
                <a:lnTo>
                  <a:pt x="8101" y="10999"/>
                </a:lnTo>
                <a:lnTo>
                  <a:pt x="8076" y="10986"/>
                </a:lnTo>
                <a:lnTo>
                  <a:pt x="8053" y="10974"/>
                </a:lnTo>
                <a:lnTo>
                  <a:pt x="8028" y="10961"/>
                </a:lnTo>
                <a:lnTo>
                  <a:pt x="8003" y="10948"/>
                </a:lnTo>
                <a:lnTo>
                  <a:pt x="7978" y="10937"/>
                </a:lnTo>
                <a:lnTo>
                  <a:pt x="7953" y="10926"/>
                </a:lnTo>
                <a:lnTo>
                  <a:pt x="7927" y="10916"/>
                </a:lnTo>
                <a:lnTo>
                  <a:pt x="7902" y="10906"/>
                </a:lnTo>
                <a:lnTo>
                  <a:pt x="7876" y="10895"/>
                </a:lnTo>
                <a:lnTo>
                  <a:pt x="7850" y="10886"/>
                </a:lnTo>
                <a:lnTo>
                  <a:pt x="7823" y="10877"/>
                </a:lnTo>
                <a:lnTo>
                  <a:pt x="7797" y="10869"/>
                </a:lnTo>
                <a:lnTo>
                  <a:pt x="7770" y="10861"/>
                </a:lnTo>
                <a:lnTo>
                  <a:pt x="7743" y="10854"/>
                </a:lnTo>
                <a:lnTo>
                  <a:pt x="7715" y="10848"/>
                </a:lnTo>
                <a:lnTo>
                  <a:pt x="7688" y="10840"/>
                </a:lnTo>
                <a:lnTo>
                  <a:pt x="7660" y="10835"/>
                </a:lnTo>
                <a:lnTo>
                  <a:pt x="7633" y="10830"/>
                </a:lnTo>
                <a:lnTo>
                  <a:pt x="7605" y="10825"/>
                </a:lnTo>
                <a:lnTo>
                  <a:pt x="7577" y="10821"/>
                </a:lnTo>
                <a:lnTo>
                  <a:pt x="7548" y="10817"/>
                </a:lnTo>
                <a:lnTo>
                  <a:pt x="7520" y="10814"/>
                </a:lnTo>
                <a:lnTo>
                  <a:pt x="7491" y="10812"/>
                </a:lnTo>
                <a:lnTo>
                  <a:pt x="7463" y="10810"/>
                </a:lnTo>
                <a:lnTo>
                  <a:pt x="7433" y="10808"/>
                </a:lnTo>
                <a:lnTo>
                  <a:pt x="7405" y="10808"/>
                </a:lnTo>
                <a:lnTo>
                  <a:pt x="7375" y="10807"/>
                </a:lnTo>
                <a:lnTo>
                  <a:pt x="7337" y="10808"/>
                </a:lnTo>
                <a:lnTo>
                  <a:pt x="7300" y="10809"/>
                </a:lnTo>
                <a:lnTo>
                  <a:pt x="7263" y="10811"/>
                </a:lnTo>
                <a:lnTo>
                  <a:pt x="7225" y="10815"/>
                </a:lnTo>
                <a:lnTo>
                  <a:pt x="7189" y="10819"/>
                </a:lnTo>
                <a:lnTo>
                  <a:pt x="7153" y="10824"/>
                </a:lnTo>
                <a:lnTo>
                  <a:pt x="7116" y="10830"/>
                </a:lnTo>
                <a:lnTo>
                  <a:pt x="7081" y="10836"/>
                </a:lnTo>
                <a:lnTo>
                  <a:pt x="7045" y="10845"/>
                </a:lnTo>
                <a:lnTo>
                  <a:pt x="7010" y="10853"/>
                </a:lnTo>
                <a:lnTo>
                  <a:pt x="6976" y="10863"/>
                </a:lnTo>
                <a:lnTo>
                  <a:pt x="6941" y="10873"/>
                </a:lnTo>
                <a:lnTo>
                  <a:pt x="6906" y="10884"/>
                </a:lnTo>
                <a:lnTo>
                  <a:pt x="6873" y="10895"/>
                </a:lnTo>
                <a:lnTo>
                  <a:pt x="6840" y="10909"/>
                </a:lnTo>
                <a:lnTo>
                  <a:pt x="6806" y="10922"/>
                </a:lnTo>
                <a:lnTo>
                  <a:pt x="6774" y="10936"/>
                </a:lnTo>
                <a:lnTo>
                  <a:pt x="6742" y="10951"/>
                </a:lnTo>
                <a:lnTo>
                  <a:pt x="6711" y="10967"/>
                </a:lnTo>
                <a:lnTo>
                  <a:pt x="6679" y="10983"/>
                </a:lnTo>
                <a:lnTo>
                  <a:pt x="6648" y="11000"/>
                </a:lnTo>
                <a:lnTo>
                  <a:pt x="6618" y="11019"/>
                </a:lnTo>
                <a:lnTo>
                  <a:pt x="6588" y="11037"/>
                </a:lnTo>
                <a:lnTo>
                  <a:pt x="6559" y="11056"/>
                </a:lnTo>
                <a:lnTo>
                  <a:pt x="6529" y="11077"/>
                </a:lnTo>
                <a:lnTo>
                  <a:pt x="6502" y="11097"/>
                </a:lnTo>
                <a:lnTo>
                  <a:pt x="6473" y="11118"/>
                </a:lnTo>
                <a:lnTo>
                  <a:pt x="6446" y="11141"/>
                </a:lnTo>
                <a:lnTo>
                  <a:pt x="6419" y="11163"/>
                </a:lnTo>
                <a:lnTo>
                  <a:pt x="6393" y="11186"/>
                </a:lnTo>
                <a:lnTo>
                  <a:pt x="6367" y="11210"/>
                </a:lnTo>
                <a:lnTo>
                  <a:pt x="6343" y="11234"/>
                </a:lnTo>
                <a:lnTo>
                  <a:pt x="6318" y="11260"/>
                </a:lnTo>
                <a:lnTo>
                  <a:pt x="6294" y="11285"/>
                </a:lnTo>
                <a:lnTo>
                  <a:pt x="6270" y="11312"/>
                </a:lnTo>
                <a:lnTo>
                  <a:pt x="6248" y="11338"/>
                </a:lnTo>
                <a:lnTo>
                  <a:pt x="6227" y="11365"/>
                </a:lnTo>
                <a:lnTo>
                  <a:pt x="6205" y="11393"/>
                </a:lnTo>
                <a:lnTo>
                  <a:pt x="6184" y="11421"/>
                </a:lnTo>
                <a:lnTo>
                  <a:pt x="6164" y="11450"/>
                </a:lnTo>
                <a:lnTo>
                  <a:pt x="6145" y="11479"/>
                </a:lnTo>
                <a:lnTo>
                  <a:pt x="6126" y="11509"/>
                </a:lnTo>
                <a:lnTo>
                  <a:pt x="6108" y="11539"/>
                </a:lnTo>
                <a:lnTo>
                  <a:pt x="6091" y="11570"/>
                </a:lnTo>
                <a:lnTo>
                  <a:pt x="6075" y="11602"/>
                </a:lnTo>
                <a:lnTo>
                  <a:pt x="6058" y="11633"/>
                </a:lnTo>
                <a:lnTo>
                  <a:pt x="6044" y="11666"/>
                </a:lnTo>
                <a:lnTo>
                  <a:pt x="6030" y="11698"/>
                </a:lnTo>
                <a:lnTo>
                  <a:pt x="6016" y="11731"/>
                </a:lnTo>
                <a:lnTo>
                  <a:pt x="6003" y="11764"/>
                </a:lnTo>
                <a:lnTo>
                  <a:pt x="5991" y="11798"/>
                </a:lnTo>
                <a:lnTo>
                  <a:pt x="5980" y="11831"/>
                </a:lnTo>
                <a:lnTo>
                  <a:pt x="5970" y="11866"/>
                </a:lnTo>
                <a:lnTo>
                  <a:pt x="5961" y="11901"/>
                </a:lnTo>
                <a:lnTo>
                  <a:pt x="5952" y="11936"/>
                </a:lnTo>
                <a:lnTo>
                  <a:pt x="5944" y="11972"/>
                </a:lnTo>
                <a:lnTo>
                  <a:pt x="5937" y="12008"/>
                </a:lnTo>
                <a:lnTo>
                  <a:pt x="5931" y="12043"/>
                </a:lnTo>
                <a:lnTo>
                  <a:pt x="5926" y="12080"/>
                </a:lnTo>
                <a:lnTo>
                  <a:pt x="5922" y="12116"/>
                </a:lnTo>
                <a:lnTo>
                  <a:pt x="5919" y="12153"/>
                </a:lnTo>
                <a:lnTo>
                  <a:pt x="5917" y="12191"/>
                </a:lnTo>
                <a:lnTo>
                  <a:pt x="5915" y="12227"/>
                </a:lnTo>
                <a:lnTo>
                  <a:pt x="5915" y="12265"/>
                </a:lnTo>
                <a:lnTo>
                  <a:pt x="5915" y="12303"/>
                </a:lnTo>
                <a:lnTo>
                  <a:pt x="5917" y="12340"/>
                </a:lnTo>
                <a:lnTo>
                  <a:pt x="5919" y="12378"/>
                </a:lnTo>
                <a:lnTo>
                  <a:pt x="5922" y="12415"/>
                </a:lnTo>
                <a:lnTo>
                  <a:pt x="5926" y="12451"/>
                </a:lnTo>
                <a:lnTo>
                  <a:pt x="5931" y="12488"/>
                </a:lnTo>
                <a:lnTo>
                  <a:pt x="5937" y="12523"/>
                </a:lnTo>
                <a:lnTo>
                  <a:pt x="5944" y="12559"/>
                </a:lnTo>
                <a:lnTo>
                  <a:pt x="5952" y="12595"/>
                </a:lnTo>
                <a:lnTo>
                  <a:pt x="5961" y="12629"/>
                </a:lnTo>
                <a:lnTo>
                  <a:pt x="5970" y="12665"/>
                </a:lnTo>
                <a:lnTo>
                  <a:pt x="5980" y="12698"/>
                </a:lnTo>
                <a:lnTo>
                  <a:pt x="5991" y="12733"/>
                </a:lnTo>
                <a:lnTo>
                  <a:pt x="6003" y="12767"/>
                </a:lnTo>
                <a:lnTo>
                  <a:pt x="6016" y="12800"/>
                </a:lnTo>
                <a:lnTo>
                  <a:pt x="6030" y="12833"/>
                </a:lnTo>
                <a:lnTo>
                  <a:pt x="6044" y="12865"/>
                </a:lnTo>
                <a:lnTo>
                  <a:pt x="6058" y="12898"/>
                </a:lnTo>
                <a:lnTo>
                  <a:pt x="6075" y="12929"/>
                </a:lnTo>
                <a:lnTo>
                  <a:pt x="6091" y="12960"/>
                </a:lnTo>
                <a:lnTo>
                  <a:pt x="6108" y="12991"/>
                </a:lnTo>
                <a:lnTo>
                  <a:pt x="6126" y="13021"/>
                </a:lnTo>
                <a:lnTo>
                  <a:pt x="6145" y="13051"/>
                </a:lnTo>
                <a:lnTo>
                  <a:pt x="6164" y="13081"/>
                </a:lnTo>
                <a:lnTo>
                  <a:pt x="6184" y="13109"/>
                </a:lnTo>
                <a:lnTo>
                  <a:pt x="6205" y="13138"/>
                </a:lnTo>
                <a:lnTo>
                  <a:pt x="6227" y="13165"/>
                </a:lnTo>
                <a:lnTo>
                  <a:pt x="6248" y="13193"/>
                </a:lnTo>
                <a:lnTo>
                  <a:pt x="6270" y="13219"/>
                </a:lnTo>
                <a:lnTo>
                  <a:pt x="6294" y="13246"/>
                </a:lnTo>
                <a:lnTo>
                  <a:pt x="6318" y="13271"/>
                </a:lnTo>
                <a:lnTo>
                  <a:pt x="6343" y="13297"/>
                </a:lnTo>
                <a:lnTo>
                  <a:pt x="6367" y="13321"/>
                </a:lnTo>
                <a:lnTo>
                  <a:pt x="6393" y="13345"/>
                </a:lnTo>
                <a:lnTo>
                  <a:pt x="6419" y="13368"/>
                </a:lnTo>
                <a:lnTo>
                  <a:pt x="6446" y="13390"/>
                </a:lnTo>
                <a:lnTo>
                  <a:pt x="6473" y="13413"/>
                </a:lnTo>
                <a:lnTo>
                  <a:pt x="6502" y="13434"/>
                </a:lnTo>
                <a:lnTo>
                  <a:pt x="6529" y="13454"/>
                </a:lnTo>
                <a:lnTo>
                  <a:pt x="6559" y="13475"/>
                </a:lnTo>
                <a:lnTo>
                  <a:pt x="6588" y="13494"/>
                </a:lnTo>
                <a:lnTo>
                  <a:pt x="6618" y="13512"/>
                </a:lnTo>
                <a:lnTo>
                  <a:pt x="6648" y="13530"/>
                </a:lnTo>
                <a:lnTo>
                  <a:pt x="6679" y="13547"/>
                </a:lnTo>
                <a:lnTo>
                  <a:pt x="6711" y="13564"/>
                </a:lnTo>
                <a:lnTo>
                  <a:pt x="6742" y="13580"/>
                </a:lnTo>
                <a:lnTo>
                  <a:pt x="6774" y="13595"/>
                </a:lnTo>
                <a:lnTo>
                  <a:pt x="6806" y="13609"/>
                </a:lnTo>
                <a:lnTo>
                  <a:pt x="6840" y="13622"/>
                </a:lnTo>
                <a:lnTo>
                  <a:pt x="6873" y="13635"/>
                </a:lnTo>
                <a:lnTo>
                  <a:pt x="6906" y="13647"/>
                </a:lnTo>
                <a:lnTo>
                  <a:pt x="6941" y="13658"/>
                </a:lnTo>
                <a:lnTo>
                  <a:pt x="6976" y="13668"/>
                </a:lnTo>
                <a:lnTo>
                  <a:pt x="7010" y="13677"/>
                </a:lnTo>
                <a:lnTo>
                  <a:pt x="7045" y="13686"/>
                </a:lnTo>
                <a:lnTo>
                  <a:pt x="7081" y="13694"/>
                </a:lnTo>
                <a:lnTo>
                  <a:pt x="7116" y="13701"/>
                </a:lnTo>
                <a:lnTo>
                  <a:pt x="7153" y="13707"/>
                </a:lnTo>
                <a:lnTo>
                  <a:pt x="7189" y="13712"/>
                </a:lnTo>
                <a:lnTo>
                  <a:pt x="7225" y="13716"/>
                </a:lnTo>
                <a:lnTo>
                  <a:pt x="7263" y="13719"/>
                </a:lnTo>
                <a:lnTo>
                  <a:pt x="7300" y="13721"/>
                </a:lnTo>
                <a:lnTo>
                  <a:pt x="7337" y="13723"/>
                </a:lnTo>
                <a:lnTo>
                  <a:pt x="7375" y="13723"/>
                </a:lnTo>
                <a:lnTo>
                  <a:pt x="7413" y="13723"/>
                </a:lnTo>
                <a:lnTo>
                  <a:pt x="7450" y="13721"/>
                </a:lnTo>
                <a:lnTo>
                  <a:pt x="7487" y="13719"/>
                </a:lnTo>
                <a:lnTo>
                  <a:pt x="7524" y="13716"/>
                </a:lnTo>
                <a:lnTo>
                  <a:pt x="7561" y="13712"/>
                </a:lnTo>
                <a:lnTo>
                  <a:pt x="7597" y="13707"/>
                </a:lnTo>
                <a:lnTo>
                  <a:pt x="7634" y="13701"/>
                </a:lnTo>
                <a:lnTo>
                  <a:pt x="7670" y="13694"/>
                </a:lnTo>
                <a:lnTo>
                  <a:pt x="7705" y="13686"/>
                </a:lnTo>
                <a:lnTo>
                  <a:pt x="7740" y="13677"/>
                </a:lnTo>
                <a:lnTo>
                  <a:pt x="7775" y="13668"/>
                </a:lnTo>
                <a:lnTo>
                  <a:pt x="7809" y="13658"/>
                </a:lnTo>
                <a:lnTo>
                  <a:pt x="7844" y="13647"/>
                </a:lnTo>
                <a:lnTo>
                  <a:pt x="7877" y="13635"/>
                </a:lnTo>
                <a:lnTo>
                  <a:pt x="7910" y="13622"/>
                </a:lnTo>
                <a:lnTo>
                  <a:pt x="7944" y="13609"/>
                </a:lnTo>
                <a:lnTo>
                  <a:pt x="7976" y="13595"/>
                </a:lnTo>
                <a:lnTo>
                  <a:pt x="8008" y="13580"/>
                </a:lnTo>
                <a:lnTo>
                  <a:pt x="8040" y="13564"/>
                </a:lnTo>
                <a:lnTo>
                  <a:pt x="8071" y="13547"/>
                </a:lnTo>
                <a:lnTo>
                  <a:pt x="8102" y="13530"/>
                </a:lnTo>
                <a:lnTo>
                  <a:pt x="8132" y="13512"/>
                </a:lnTo>
                <a:lnTo>
                  <a:pt x="8162" y="13494"/>
                </a:lnTo>
                <a:lnTo>
                  <a:pt x="8191" y="13475"/>
                </a:lnTo>
                <a:lnTo>
                  <a:pt x="8221" y="13454"/>
                </a:lnTo>
                <a:lnTo>
                  <a:pt x="8248" y="13434"/>
                </a:lnTo>
                <a:lnTo>
                  <a:pt x="8277" y="13413"/>
                </a:lnTo>
                <a:lnTo>
                  <a:pt x="8304" y="13390"/>
                </a:lnTo>
                <a:lnTo>
                  <a:pt x="8331" y="13368"/>
                </a:lnTo>
                <a:lnTo>
                  <a:pt x="8356" y="13345"/>
                </a:lnTo>
                <a:lnTo>
                  <a:pt x="8383" y="13321"/>
                </a:lnTo>
                <a:lnTo>
                  <a:pt x="8407" y="13297"/>
                </a:lnTo>
                <a:lnTo>
                  <a:pt x="8432" y="13271"/>
                </a:lnTo>
                <a:lnTo>
                  <a:pt x="8456" y="13246"/>
                </a:lnTo>
                <a:lnTo>
                  <a:pt x="8480" y="13219"/>
                </a:lnTo>
                <a:lnTo>
                  <a:pt x="8502" y="13193"/>
                </a:lnTo>
                <a:lnTo>
                  <a:pt x="8524" y="13165"/>
                </a:lnTo>
                <a:lnTo>
                  <a:pt x="8545" y="13138"/>
                </a:lnTo>
                <a:lnTo>
                  <a:pt x="8566" y="13109"/>
                </a:lnTo>
                <a:lnTo>
                  <a:pt x="8586" y="13081"/>
                </a:lnTo>
                <a:lnTo>
                  <a:pt x="8605" y="13051"/>
                </a:lnTo>
                <a:lnTo>
                  <a:pt x="8624" y="13021"/>
                </a:lnTo>
                <a:lnTo>
                  <a:pt x="8642" y="12991"/>
                </a:lnTo>
                <a:lnTo>
                  <a:pt x="8659" y="12960"/>
                </a:lnTo>
                <a:lnTo>
                  <a:pt x="8675" y="12929"/>
                </a:lnTo>
                <a:lnTo>
                  <a:pt x="8692" y="12898"/>
                </a:lnTo>
                <a:lnTo>
                  <a:pt x="8706" y="12865"/>
                </a:lnTo>
                <a:lnTo>
                  <a:pt x="8720" y="12833"/>
                </a:lnTo>
                <a:lnTo>
                  <a:pt x="8735" y="12800"/>
                </a:lnTo>
                <a:lnTo>
                  <a:pt x="8747" y="12767"/>
                </a:lnTo>
                <a:lnTo>
                  <a:pt x="8759" y="12733"/>
                </a:lnTo>
                <a:lnTo>
                  <a:pt x="8770" y="12698"/>
                </a:lnTo>
                <a:lnTo>
                  <a:pt x="8780" y="12665"/>
                </a:lnTo>
                <a:lnTo>
                  <a:pt x="8790" y="12629"/>
                </a:lnTo>
                <a:lnTo>
                  <a:pt x="8798" y="12595"/>
                </a:lnTo>
                <a:lnTo>
                  <a:pt x="8806" y="12559"/>
                </a:lnTo>
                <a:lnTo>
                  <a:pt x="8813" y="12523"/>
                </a:lnTo>
                <a:lnTo>
                  <a:pt x="8819" y="12488"/>
                </a:lnTo>
                <a:lnTo>
                  <a:pt x="8824" y="12451"/>
                </a:lnTo>
                <a:lnTo>
                  <a:pt x="8828" y="12415"/>
                </a:lnTo>
                <a:lnTo>
                  <a:pt x="8831" y="12378"/>
                </a:lnTo>
                <a:lnTo>
                  <a:pt x="8833" y="12340"/>
                </a:lnTo>
                <a:lnTo>
                  <a:pt x="8835" y="12303"/>
                </a:lnTo>
                <a:lnTo>
                  <a:pt x="8835" y="12265"/>
                </a:lnTo>
                <a:lnTo>
                  <a:pt x="8835" y="12233"/>
                </a:lnTo>
                <a:lnTo>
                  <a:pt x="8834" y="12203"/>
                </a:lnTo>
                <a:lnTo>
                  <a:pt x="8832" y="12171"/>
                </a:lnTo>
                <a:lnTo>
                  <a:pt x="8830" y="12140"/>
                </a:lnTo>
                <a:lnTo>
                  <a:pt x="9357" y="11619"/>
                </a:lnTo>
                <a:lnTo>
                  <a:pt x="9369" y="11657"/>
                </a:lnTo>
                <a:lnTo>
                  <a:pt x="9381" y="11696"/>
                </a:lnTo>
                <a:lnTo>
                  <a:pt x="9391" y="11735"/>
                </a:lnTo>
                <a:lnTo>
                  <a:pt x="9401" y="11775"/>
                </a:lnTo>
                <a:lnTo>
                  <a:pt x="9410" y="11814"/>
                </a:lnTo>
                <a:lnTo>
                  <a:pt x="9418" y="11854"/>
                </a:lnTo>
                <a:lnTo>
                  <a:pt x="9426" y="11894"/>
                </a:lnTo>
                <a:lnTo>
                  <a:pt x="9434" y="11934"/>
                </a:lnTo>
                <a:lnTo>
                  <a:pt x="9440" y="11975"/>
                </a:lnTo>
                <a:lnTo>
                  <a:pt x="9445" y="12016"/>
                </a:lnTo>
                <a:lnTo>
                  <a:pt x="9449" y="12056"/>
                </a:lnTo>
                <a:lnTo>
                  <a:pt x="9453" y="12098"/>
                </a:lnTo>
                <a:lnTo>
                  <a:pt x="9456" y="12140"/>
                </a:lnTo>
                <a:lnTo>
                  <a:pt x="9458" y="12182"/>
                </a:lnTo>
                <a:lnTo>
                  <a:pt x="9459" y="12223"/>
                </a:lnTo>
                <a:lnTo>
                  <a:pt x="9459" y="12265"/>
                </a:lnTo>
                <a:lnTo>
                  <a:pt x="9459" y="12319"/>
                </a:lnTo>
                <a:lnTo>
                  <a:pt x="9457" y="12373"/>
                </a:lnTo>
                <a:lnTo>
                  <a:pt x="9453" y="12426"/>
                </a:lnTo>
                <a:lnTo>
                  <a:pt x="9449" y="12478"/>
                </a:lnTo>
                <a:lnTo>
                  <a:pt x="9443" y="12531"/>
                </a:lnTo>
                <a:lnTo>
                  <a:pt x="9436" y="12582"/>
                </a:lnTo>
                <a:lnTo>
                  <a:pt x="9426" y="12633"/>
                </a:lnTo>
                <a:lnTo>
                  <a:pt x="9417" y="12684"/>
                </a:lnTo>
                <a:lnTo>
                  <a:pt x="9406" y="12735"/>
                </a:lnTo>
                <a:lnTo>
                  <a:pt x="9394" y="12785"/>
                </a:lnTo>
                <a:lnTo>
                  <a:pt x="9381" y="12835"/>
                </a:lnTo>
                <a:lnTo>
                  <a:pt x="9365" y="12884"/>
                </a:lnTo>
                <a:lnTo>
                  <a:pt x="9350" y="12932"/>
                </a:lnTo>
                <a:lnTo>
                  <a:pt x="9333" y="12981"/>
                </a:lnTo>
                <a:lnTo>
                  <a:pt x="9315" y="13028"/>
                </a:lnTo>
                <a:lnTo>
                  <a:pt x="9296" y="13075"/>
                </a:lnTo>
                <a:lnTo>
                  <a:pt x="9276" y="13122"/>
                </a:lnTo>
                <a:lnTo>
                  <a:pt x="9254" y="13167"/>
                </a:lnTo>
                <a:lnTo>
                  <a:pt x="9232" y="13212"/>
                </a:lnTo>
                <a:lnTo>
                  <a:pt x="9207" y="13257"/>
                </a:lnTo>
                <a:lnTo>
                  <a:pt x="9183" y="13301"/>
                </a:lnTo>
                <a:lnTo>
                  <a:pt x="9157" y="13345"/>
                </a:lnTo>
                <a:lnTo>
                  <a:pt x="9131" y="13387"/>
                </a:lnTo>
                <a:lnTo>
                  <a:pt x="9103" y="13429"/>
                </a:lnTo>
                <a:lnTo>
                  <a:pt x="9075" y="13470"/>
                </a:lnTo>
                <a:lnTo>
                  <a:pt x="9045" y="13510"/>
                </a:lnTo>
                <a:lnTo>
                  <a:pt x="9015" y="13550"/>
                </a:lnTo>
                <a:lnTo>
                  <a:pt x="8983" y="13589"/>
                </a:lnTo>
                <a:lnTo>
                  <a:pt x="8952" y="13627"/>
                </a:lnTo>
                <a:lnTo>
                  <a:pt x="8918" y="13665"/>
                </a:lnTo>
                <a:lnTo>
                  <a:pt x="8884" y="13701"/>
                </a:lnTo>
                <a:lnTo>
                  <a:pt x="8849" y="13737"/>
                </a:lnTo>
                <a:lnTo>
                  <a:pt x="8813" y="13772"/>
                </a:lnTo>
                <a:lnTo>
                  <a:pt x="8776" y="13805"/>
                </a:lnTo>
                <a:lnTo>
                  <a:pt x="8739" y="13839"/>
                </a:lnTo>
                <a:lnTo>
                  <a:pt x="8701" y="13872"/>
                </a:lnTo>
                <a:lnTo>
                  <a:pt x="8662" y="13902"/>
                </a:lnTo>
                <a:lnTo>
                  <a:pt x="8622" y="13933"/>
                </a:lnTo>
                <a:lnTo>
                  <a:pt x="8582" y="13962"/>
                </a:lnTo>
                <a:lnTo>
                  <a:pt x="8541" y="13991"/>
                </a:lnTo>
                <a:lnTo>
                  <a:pt x="8498" y="14018"/>
                </a:lnTo>
                <a:lnTo>
                  <a:pt x="8456" y="14046"/>
                </a:lnTo>
                <a:lnTo>
                  <a:pt x="8412" y="14071"/>
                </a:lnTo>
                <a:lnTo>
                  <a:pt x="8369" y="14095"/>
                </a:lnTo>
                <a:lnTo>
                  <a:pt x="8324" y="14119"/>
                </a:lnTo>
                <a:lnTo>
                  <a:pt x="8279" y="14141"/>
                </a:lnTo>
                <a:lnTo>
                  <a:pt x="8233" y="14163"/>
                </a:lnTo>
                <a:lnTo>
                  <a:pt x="8186" y="14183"/>
                </a:lnTo>
                <a:lnTo>
                  <a:pt x="8139" y="14202"/>
                </a:lnTo>
                <a:lnTo>
                  <a:pt x="8091" y="14221"/>
                </a:lnTo>
                <a:lnTo>
                  <a:pt x="8044" y="14237"/>
                </a:lnTo>
                <a:lnTo>
                  <a:pt x="7995" y="14253"/>
                </a:lnTo>
                <a:lnTo>
                  <a:pt x="7946" y="14267"/>
                </a:lnTo>
                <a:lnTo>
                  <a:pt x="7896" y="14281"/>
                </a:lnTo>
                <a:lnTo>
                  <a:pt x="7846" y="14293"/>
                </a:lnTo>
                <a:lnTo>
                  <a:pt x="7795" y="14304"/>
                </a:lnTo>
                <a:lnTo>
                  <a:pt x="7744" y="14314"/>
                </a:lnTo>
                <a:lnTo>
                  <a:pt x="7692" y="14322"/>
                </a:lnTo>
                <a:lnTo>
                  <a:pt x="7640" y="14329"/>
                </a:lnTo>
                <a:lnTo>
                  <a:pt x="7588" y="14336"/>
                </a:lnTo>
                <a:lnTo>
                  <a:pt x="7535" y="14341"/>
                </a:lnTo>
                <a:lnTo>
                  <a:pt x="7482" y="14344"/>
                </a:lnTo>
                <a:lnTo>
                  <a:pt x="7429" y="14346"/>
                </a:lnTo>
                <a:lnTo>
                  <a:pt x="7375" y="14347"/>
                </a:lnTo>
                <a:lnTo>
                  <a:pt x="7321" y="14346"/>
                </a:lnTo>
                <a:lnTo>
                  <a:pt x="7268" y="14344"/>
                </a:lnTo>
                <a:lnTo>
                  <a:pt x="7215" y="14341"/>
                </a:lnTo>
                <a:lnTo>
                  <a:pt x="7162" y="14336"/>
                </a:lnTo>
                <a:lnTo>
                  <a:pt x="7109" y="14329"/>
                </a:lnTo>
                <a:lnTo>
                  <a:pt x="7058" y="14322"/>
                </a:lnTo>
                <a:lnTo>
                  <a:pt x="7006" y="14314"/>
                </a:lnTo>
                <a:lnTo>
                  <a:pt x="6955" y="14304"/>
                </a:lnTo>
                <a:lnTo>
                  <a:pt x="6904" y="14293"/>
                </a:lnTo>
                <a:lnTo>
                  <a:pt x="6854" y="14281"/>
                </a:lnTo>
                <a:lnTo>
                  <a:pt x="6804" y="14267"/>
                </a:lnTo>
                <a:lnTo>
                  <a:pt x="6755" y="14253"/>
                </a:lnTo>
                <a:lnTo>
                  <a:pt x="6707" y="14237"/>
                </a:lnTo>
                <a:lnTo>
                  <a:pt x="6659" y="14221"/>
                </a:lnTo>
                <a:lnTo>
                  <a:pt x="6611" y="14202"/>
                </a:lnTo>
                <a:lnTo>
                  <a:pt x="6564" y="14183"/>
                </a:lnTo>
                <a:lnTo>
                  <a:pt x="6517" y="14163"/>
                </a:lnTo>
                <a:lnTo>
                  <a:pt x="6471" y="14141"/>
                </a:lnTo>
                <a:lnTo>
                  <a:pt x="6426" y="14119"/>
                </a:lnTo>
                <a:lnTo>
                  <a:pt x="6381" y="14095"/>
                </a:lnTo>
                <a:lnTo>
                  <a:pt x="6338" y="14071"/>
                </a:lnTo>
                <a:lnTo>
                  <a:pt x="6294" y="14046"/>
                </a:lnTo>
                <a:lnTo>
                  <a:pt x="6252" y="14018"/>
                </a:lnTo>
                <a:lnTo>
                  <a:pt x="6209" y="13991"/>
                </a:lnTo>
                <a:lnTo>
                  <a:pt x="6168" y="13962"/>
                </a:lnTo>
                <a:lnTo>
                  <a:pt x="6128" y="13933"/>
                </a:lnTo>
                <a:lnTo>
                  <a:pt x="6088" y="13902"/>
                </a:lnTo>
                <a:lnTo>
                  <a:pt x="6049" y="13872"/>
                </a:lnTo>
                <a:lnTo>
                  <a:pt x="6011" y="13839"/>
                </a:lnTo>
                <a:lnTo>
                  <a:pt x="5974" y="13805"/>
                </a:lnTo>
                <a:lnTo>
                  <a:pt x="5937" y="13772"/>
                </a:lnTo>
                <a:lnTo>
                  <a:pt x="5901" y="13737"/>
                </a:lnTo>
                <a:lnTo>
                  <a:pt x="5866" y="13701"/>
                </a:lnTo>
                <a:lnTo>
                  <a:pt x="5832" y="13665"/>
                </a:lnTo>
                <a:lnTo>
                  <a:pt x="5799" y="13627"/>
                </a:lnTo>
                <a:lnTo>
                  <a:pt x="5767" y="13589"/>
                </a:lnTo>
                <a:lnTo>
                  <a:pt x="5735" y="13550"/>
                </a:lnTo>
                <a:lnTo>
                  <a:pt x="5705" y="13510"/>
                </a:lnTo>
                <a:lnTo>
                  <a:pt x="5675" y="13470"/>
                </a:lnTo>
                <a:lnTo>
                  <a:pt x="5647" y="13429"/>
                </a:lnTo>
                <a:lnTo>
                  <a:pt x="5619" y="13387"/>
                </a:lnTo>
                <a:lnTo>
                  <a:pt x="5593" y="13345"/>
                </a:lnTo>
                <a:lnTo>
                  <a:pt x="5567" y="13301"/>
                </a:lnTo>
                <a:lnTo>
                  <a:pt x="5542" y="13257"/>
                </a:lnTo>
                <a:lnTo>
                  <a:pt x="5518" y="13212"/>
                </a:lnTo>
                <a:lnTo>
                  <a:pt x="5496" y="13167"/>
                </a:lnTo>
                <a:lnTo>
                  <a:pt x="5474" y="13122"/>
                </a:lnTo>
                <a:lnTo>
                  <a:pt x="5454" y="13075"/>
                </a:lnTo>
                <a:lnTo>
                  <a:pt x="5435" y="13028"/>
                </a:lnTo>
                <a:lnTo>
                  <a:pt x="5417" y="12981"/>
                </a:lnTo>
                <a:lnTo>
                  <a:pt x="5400" y="12932"/>
                </a:lnTo>
                <a:lnTo>
                  <a:pt x="5385" y="12884"/>
                </a:lnTo>
                <a:lnTo>
                  <a:pt x="5370" y="12835"/>
                </a:lnTo>
                <a:lnTo>
                  <a:pt x="5356" y="12785"/>
                </a:lnTo>
                <a:lnTo>
                  <a:pt x="5344" y="12735"/>
                </a:lnTo>
                <a:lnTo>
                  <a:pt x="5333" y="12684"/>
                </a:lnTo>
                <a:lnTo>
                  <a:pt x="5323" y="12633"/>
                </a:lnTo>
                <a:lnTo>
                  <a:pt x="5314" y="12582"/>
                </a:lnTo>
                <a:lnTo>
                  <a:pt x="5307" y="12531"/>
                </a:lnTo>
                <a:lnTo>
                  <a:pt x="5301" y="12478"/>
                </a:lnTo>
                <a:lnTo>
                  <a:pt x="5297" y="12426"/>
                </a:lnTo>
                <a:lnTo>
                  <a:pt x="5293" y="12373"/>
                </a:lnTo>
                <a:lnTo>
                  <a:pt x="5291" y="12319"/>
                </a:lnTo>
                <a:lnTo>
                  <a:pt x="5291" y="12265"/>
                </a:lnTo>
                <a:lnTo>
                  <a:pt x="5291" y="12212"/>
                </a:lnTo>
                <a:lnTo>
                  <a:pt x="5293" y="12158"/>
                </a:lnTo>
                <a:lnTo>
                  <a:pt x="5297" y="12105"/>
                </a:lnTo>
                <a:lnTo>
                  <a:pt x="5301" y="12052"/>
                </a:lnTo>
                <a:lnTo>
                  <a:pt x="5307" y="12000"/>
                </a:lnTo>
                <a:lnTo>
                  <a:pt x="5314" y="11949"/>
                </a:lnTo>
                <a:lnTo>
                  <a:pt x="5323" y="11897"/>
                </a:lnTo>
                <a:lnTo>
                  <a:pt x="5333" y="11846"/>
                </a:lnTo>
                <a:lnTo>
                  <a:pt x="5344" y="11795"/>
                </a:lnTo>
                <a:lnTo>
                  <a:pt x="5356" y="11745"/>
                </a:lnTo>
                <a:lnTo>
                  <a:pt x="5370" y="11695"/>
                </a:lnTo>
                <a:lnTo>
                  <a:pt x="5385" y="11646"/>
                </a:lnTo>
                <a:lnTo>
                  <a:pt x="5400" y="11597"/>
                </a:lnTo>
                <a:lnTo>
                  <a:pt x="5417" y="11550"/>
                </a:lnTo>
                <a:lnTo>
                  <a:pt x="5435" y="11502"/>
                </a:lnTo>
                <a:lnTo>
                  <a:pt x="5454" y="11455"/>
                </a:lnTo>
                <a:lnTo>
                  <a:pt x="5474" y="11409"/>
                </a:lnTo>
                <a:lnTo>
                  <a:pt x="5496" y="11363"/>
                </a:lnTo>
                <a:lnTo>
                  <a:pt x="5518" y="11318"/>
                </a:lnTo>
                <a:lnTo>
                  <a:pt x="5542" y="11273"/>
                </a:lnTo>
                <a:lnTo>
                  <a:pt x="5567" y="11229"/>
                </a:lnTo>
                <a:lnTo>
                  <a:pt x="5593" y="11186"/>
                </a:lnTo>
                <a:lnTo>
                  <a:pt x="5619" y="11144"/>
                </a:lnTo>
                <a:lnTo>
                  <a:pt x="5647" y="11102"/>
                </a:lnTo>
                <a:lnTo>
                  <a:pt x="5675" y="11060"/>
                </a:lnTo>
                <a:lnTo>
                  <a:pt x="5705" y="11021"/>
                </a:lnTo>
                <a:lnTo>
                  <a:pt x="5735" y="10981"/>
                </a:lnTo>
                <a:lnTo>
                  <a:pt x="5767" y="10941"/>
                </a:lnTo>
                <a:lnTo>
                  <a:pt x="5799" y="10904"/>
                </a:lnTo>
                <a:lnTo>
                  <a:pt x="5832" y="10866"/>
                </a:lnTo>
                <a:lnTo>
                  <a:pt x="5866" y="10829"/>
                </a:lnTo>
                <a:lnTo>
                  <a:pt x="5901" y="10794"/>
                </a:lnTo>
                <a:lnTo>
                  <a:pt x="5937" y="10759"/>
                </a:lnTo>
                <a:lnTo>
                  <a:pt x="5974" y="10724"/>
                </a:lnTo>
                <a:lnTo>
                  <a:pt x="6011" y="10692"/>
                </a:lnTo>
                <a:lnTo>
                  <a:pt x="6049" y="10659"/>
                </a:lnTo>
                <a:lnTo>
                  <a:pt x="6088" y="10628"/>
                </a:lnTo>
                <a:lnTo>
                  <a:pt x="6128" y="10597"/>
                </a:lnTo>
                <a:lnTo>
                  <a:pt x="6168" y="10568"/>
                </a:lnTo>
                <a:lnTo>
                  <a:pt x="6209" y="10539"/>
                </a:lnTo>
                <a:lnTo>
                  <a:pt x="6252" y="10512"/>
                </a:lnTo>
                <a:lnTo>
                  <a:pt x="6294" y="10485"/>
                </a:lnTo>
                <a:lnTo>
                  <a:pt x="6338" y="10460"/>
                </a:lnTo>
                <a:lnTo>
                  <a:pt x="6381" y="10435"/>
                </a:lnTo>
                <a:lnTo>
                  <a:pt x="6426" y="10412"/>
                </a:lnTo>
                <a:lnTo>
                  <a:pt x="6471" y="10390"/>
                </a:lnTo>
                <a:lnTo>
                  <a:pt x="6517" y="10368"/>
                </a:lnTo>
                <a:lnTo>
                  <a:pt x="6564" y="10348"/>
                </a:lnTo>
                <a:lnTo>
                  <a:pt x="6611" y="10329"/>
                </a:lnTo>
                <a:lnTo>
                  <a:pt x="6659" y="10310"/>
                </a:lnTo>
                <a:lnTo>
                  <a:pt x="6707" y="10293"/>
                </a:lnTo>
                <a:lnTo>
                  <a:pt x="6755" y="10278"/>
                </a:lnTo>
                <a:lnTo>
                  <a:pt x="6804" y="10264"/>
                </a:lnTo>
                <a:lnTo>
                  <a:pt x="6854" y="10249"/>
                </a:lnTo>
                <a:lnTo>
                  <a:pt x="6904" y="10237"/>
                </a:lnTo>
                <a:lnTo>
                  <a:pt x="6955" y="10227"/>
                </a:lnTo>
                <a:lnTo>
                  <a:pt x="7006" y="10217"/>
                </a:lnTo>
                <a:lnTo>
                  <a:pt x="7058" y="10209"/>
                </a:lnTo>
                <a:lnTo>
                  <a:pt x="7109" y="10200"/>
                </a:lnTo>
                <a:lnTo>
                  <a:pt x="7162" y="10195"/>
                </a:lnTo>
                <a:lnTo>
                  <a:pt x="7215" y="10190"/>
                </a:lnTo>
                <a:lnTo>
                  <a:pt x="7268" y="10187"/>
                </a:lnTo>
                <a:lnTo>
                  <a:pt x="7321" y="10185"/>
                </a:lnTo>
                <a:lnTo>
                  <a:pt x="7375" y="10184"/>
                </a:lnTo>
                <a:close/>
                <a:moveTo>
                  <a:pt x="2683" y="8673"/>
                </a:moveTo>
                <a:lnTo>
                  <a:pt x="5892" y="8673"/>
                </a:lnTo>
                <a:lnTo>
                  <a:pt x="5892" y="9542"/>
                </a:lnTo>
                <a:lnTo>
                  <a:pt x="2683" y="9542"/>
                </a:lnTo>
                <a:lnTo>
                  <a:pt x="2683" y="8673"/>
                </a:lnTo>
                <a:close/>
                <a:moveTo>
                  <a:pt x="2683" y="6586"/>
                </a:moveTo>
                <a:lnTo>
                  <a:pt x="9171" y="6586"/>
                </a:lnTo>
                <a:lnTo>
                  <a:pt x="9171" y="7456"/>
                </a:lnTo>
                <a:lnTo>
                  <a:pt x="2683" y="7456"/>
                </a:lnTo>
                <a:lnTo>
                  <a:pt x="2683" y="6586"/>
                </a:lnTo>
                <a:close/>
                <a:moveTo>
                  <a:pt x="2683" y="4500"/>
                </a:moveTo>
                <a:lnTo>
                  <a:pt x="9171" y="4500"/>
                </a:lnTo>
                <a:lnTo>
                  <a:pt x="9171" y="5369"/>
                </a:lnTo>
                <a:lnTo>
                  <a:pt x="2683" y="5369"/>
                </a:lnTo>
                <a:lnTo>
                  <a:pt x="2683" y="4500"/>
                </a:lnTo>
                <a:close/>
                <a:moveTo>
                  <a:pt x="2683" y="2415"/>
                </a:moveTo>
                <a:lnTo>
                  <a:pt x="9171" y="2415"/>
                </a:lnTo>
                <a:lnTo>
                  <a:pt x="9171" y="3283"/>
                </a:lnTo>
                <a:lnTo>
                  <a:pt x="2683" y="3283"/>
                </a:lnTo>
                <a:lnTo>
                  <a:pt x="2683" y="2415"/>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pPr defTabSz="449171" eaLnBrk="0" fontAlgn="base" hangingPunct="0">
              <a:spcBef>
                <a:spcPct val="0"/>
              </a:spcBef>
              <a:spcAft>
                <a:spcPct val="0"/>
              </a:spcAft>
            </a:pPr>
            <a:endParaRPr lang="ru-RU" dirty="0">
              <a:solidFill>
                <a:srgbClr val="000000"/>
              </a:solidFill>
              <a:latin typeface="Arial" panose="020B0604020202020204" pitchFamily="34" charset="0"/>
              <a:ea typeface="Microsoft YaHei" panose="020B0503020204020204" pitchFamily="34" charset="-122"/>
            </a:endParaRPr>
          </a:p>
        </p:txBody>
      </p:sp>
      <p:sp>
        <p:nvSpPr>
          <p:cNvPr id="6" name="TextBox 5"/>
          <p:cNvSpPr txBox="1">
            <a:spLocks noChangeArrowheads="1"/>
          </p:cNvSpPr>
          <p:nvPr/>
        </p:nvSpPr>
        <p:spPr bwMode="auto">
          <a:xfrm>
            <a:off x="357213" y="2358845"/>
            <a:ext cx="11469686" cy="30469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20" tIns="45711" rIns="91420" bIns="45711">
            <a:spAutoFit/>
          </a:bodyPr>
          <a:lstStyle>
            <a:lvl1pPr marL="285750" indent="-285750" eaLnBrk="0" hangingPunct="0">
              <a:defRPr>
                <a:solidFill>
                  <a:schemeClr val="tx1"/>
                </a:solidFill>
                <a:latin typeface="Arial" panose="020B0604020202020204" pitchFamily="34" charset="0"/>
                <a:ea typeface="Microsoft YaHei" panose="020B0503020204020204" pitchFamily="34" charset="-122"/>
              </a:defRPr>
            </a:lvl1pPr>
            <a:lvl2pPr eaLnBrk="0" hangingPunct="0">
              <a:defRPr>
                <a:solidFill>
                  <a:schemeClr val="tx1"/>
                </a:solidFill>
                <a:latin typeface="Arial" panose="020B0604020202020204" pitchFamily="34" charset="0"/>
                <a:ea typeface="Microsoft YaHei" panose="020B0503020204020204" pitchFamily="34" charset="-122"/>
              </a:defRPr>
            </a:lvl2pPr>
            <a:lvl3pPr eaLnBrk="0" hangingPunct="0">
              <a:defRPr>
                <a:solidFill>
                  <a:schemeClr val="tx1"/>
                </a:solidFill>
                <a:latin typeface="Arial" panose="020B0604020202020204" pitchFamily="34" charset="0"/>
                <a:ea typeface="Microsoft YaHei" panose="020B0503020204020204" pitchFamily="34" charset="-122"/>
              </a:defRPr>
            </a:lvl3pPr>
            <a:lvl4pPr eaLnBrk="0" hangingPunct="0">
              <a:defRPr>
                <a:solidFill>
                  <a:schemeClr val="tx1"/>
                </a:solidFill>
                <a:latin typeface="Arial" panose="020B0604020202020204" pitchFamily="34" charset="0"/>
                <a:ea typeface="Microsoft YaHei" panose="020B0503020204020204" pitchFamily="34" charset="-122"/>
              </a:defRPr>
            </a:lvl4pPr>
            <a:lvl5pPr eaLnBrk="0" hangingPunct="0">
              <a:defRPr>
                <a:solidFill>
                  <a:schemeClr val="tx1"/>
                </a:solidFill>
                <a:latin typeface="Arial" panose="020B0604020202020204" pitchFamily="34" charset="0"/>
                <a:ea typeface="Microsoft YaHei" panose="020B0503020204020204" pitchFamily="34" charset="-122"/>
              </a:defRPr>
            </a:lvl5pPr>
            <a:lvl6pPr marL="2513013" indent="-227013" defTabSz="447675" eaLnBrk="0" fontAlgn="base" hangingPunct="0">
              <a:spcBef>
                <a:spcPct val="0"/>
              </a:spcBef>
              <a:spcAft>
                <a:spcPct val="0"/>
              </a:spcAft>
              <a:defRPr>
                <a:solidFill>
                  <a:schemeClr val="tx1"/>
                </a:solidFill>
                <a:latin typeface="Arial" panose="020B0604020202020204" pitchFamily="34" charset="0"/>
                <a:ea typeface="Microsoft YaHei" panose="020B0503020204020204" pitchFamily="34" charset="-122"/>
              </a:defRPr>
            </a:lvl6pPr>
            <a:lvl7pPr marL="2970213" indent="-227013" defTabSz="447675" eaLnBrk="0" fontAlgn="base" hangingPunct="0">
              <a:spcBef>
                <a:spcPct val="0"/>
              </a:spcBef>
              <a:spcAft>
                <a:spcPct val="0"/>
              </a:spcAft>
              <a:defRPr>
                <a:solidFill>
                  <a:schemeClr val="tx1"/>
                </a:solidFill>
                <a:latin typeface="Arial" panose="020B0604020202020204" pitchFamily="34" charset="0"/>
                <a:ea typeface="Microsoft YaHei" panose="020B0503020204020204" pitchFamily="34" charset="-122"/>
              </a:defRPr>
            </a:lvl7pPr>
            <a:lvl8pPr marL="3427413" indent="-227013" defTabSz="447675" eaLnBrk="0" fontAlgn="base" hangingPunct="0">
              <a:spcBef>
                <a:spcPct val="0"/>
              </a:spcBef>
              <a:spcAft>
                <a:spcPct val="0"/>
              </a:spcAft>
              <a:defRPr>
                <a:solidFill>
                  <a:schemeClr val="tx1"/>
                </a:solidFill>
                <a:latin typeface="Arial" panose="020B0604020202020204" pitchFamily="34" charset="0"/>
                <a:ea typeface="Microsoft YaHei" panose="020B0503020204020204" pitchFamily="34" charset="-122"/>
              </a:defRPr>
            </a:lvl8pPr>
            <a:lvl9pPr marL="3884613" indent="-227013" defTabSz="447675" eaLnBrk="0" fontAlgn="base" hangingPunct="0">
              <a:spcBef>
                <a:spcPct val="0"/>
              </a:spcBef>
              <a:spcAft>
                <a:spcPct val="0"/>
              </a:spcAft>
              <a:defRPr>
                <a:solidFill>
                  <a:schemeClr val="tx1"/>
                </a:solidFill>
                <a:latin typeface="Arial" panose="020B0604020202020204" pitchFamily="34" charset="0"/>
                <a:ea typeface="Microsoft YaHei" panose="020B0503020204020204" pitchFamily="34" charset="-122"/>
              </a:defRPr>
            </a:lvl9pPr>
          </a:lstStyle>
          <a:p>
            <a:pPr marL="0" indent="0" algn="ctr">
              <a:spcBef>
                <a:spcPct val="0"/>
              </a:spcBef>
              <a:spcAft>
                <a:spcPts val="1200"/>
              </a:spcAft>
            </a:pPr>
            <a:r>
              <a:rPr lang="ru-RU" dirty="0" smtClean="0">
                <a:solidFill>
                  <a:srgbClr val="444444"/>
                </a:solidFill>
                <a:latin typeface="Segoe UI" panose="020B0502040204020203" pitchFamily="34" charset="0"/>
                <a:cs typeface="Segoe UI" panose="020B0502040204020203" pitchFamily="34" charset="0"/>
              </a:rPr>
              <a:t>Отсутствуют основания для удовлетворения требований подрядчика об оплате заказчиком дополнительных работ, поскольку:</a:t>
            </a:r>
          </a:p>
          <a:p>
            <a:pPr marL="342900" indent="-342900" algn="just">
              <a:spcBef>
                <a:spcPct val="0"/>
              </a:spcBef>
              <a:spcAft>
                <a:spcPts val="1200"/>
              </a:spcAft>
              <a:buAutoNum type="arabicParenR"/>
            </a:pPr>
            <a:r>
              <a:rPr lang="ru-RU" dirty="0" smtClean="0">
                <a:solidFill>
                  <a:srgbClr val="444444"/>
                </a:solidFill>
                <a:latin typeface="Segoe UI" panose="020B0502040204020203" pitchFamily="34" charset="0"/>
                <a:cs typeface="Segoe UI" panose="020B0502040204020203" pitchFamily="34" charset="0"/>
              </a:rPr>
              <a:t>соглашение об изменении условий контракта не заключено;</a:t>
            </a:r>
          </a:p>
          <a:p>
            <a:pPr marL="342900" indent="-342900" algn="just">
              <a:spcBef>
                <a:spcPct val="0"/>
              </a:spcBef>
              <a:spcAft>
                <a:spcPts val="1200"/>
              </a:spcAft>
              <a:buAutoNum type="arabicParenR"/>
            </a:pPr>
            <a:r>
              <a:rPr lang="ru-RU" dirty="0" smtClean="0">
                <a:solidFill>
                  <a:srgbClr val="444444"/>
                </a:solidFill>
                <a:latin typeface="Segoe UI" panose="020B0502040204020203" pitchFamily="34" charset="0"/>
                <a:cs typeface="Segoe UI" panose="020B0502040204020203" pitchFamily="34" charset="0"/>
              </a:rPr>
              <a:t>только после выполнения дополнительных работ подрядчик предложил заказчику заключить дополнительное соглашение;</a:t>
            </a:r>
          </a:p>
          <a:p>
            <a:pPr marL="342900" indent="-342900" algn="just">
              <a:spcBef>
                <a:spcPct val="0"/>
              </a:spcBef>
              <a:spcAft>
                <a:spcPts val="1200"/>
              </a:spcAft>
              <a:buAutoNum type="arabicParenR"/>
            </a:pPr>
            <a:r>
              <a:rPr lang="ru-RU" dirty="0" smtClean="0">
                <a:solidFill>
                  <a:srgbClr val="444444"/>
                </a:solidFill>
                <a:latin typeface="Segoe UI" panose="020B0502040204020203" pitchFamily="34" charset="0"/>
                <a:cs typeface="Segoe UI" panose="020B0502040204020203" pitchFamily="34" charset="0"/>
              </a:rPr>
              <a:t>подрядчик в нарушение ст. </a:t>
            </a:r>
            <a:r>
              <a:rPr lang="ru-RU" dirty="0">
                <a:solidFill>
                  <a:srgbClr val="444444"/>
                </a:solidFill>
                <a:latin typeface="Segoe UI" panose="020B0502040204020203" pitchFamily="34" charset="0"/>
                <a:cs typeface="Segoe UI" panose="020B0502040204020203" pitchFamily="34" charset="0"/>
              </a:rPr>
              <a:t>743 ГК </a:t>
            </a:r>
            <a:r>
              <a:rPr lang="ru-RU" dirty="0" smtClean="0">
                <a:solidFill>
                  <a:srgbClr val="444444"/>
                </a:solidFill>
                <a:latin typeface="Segoe UI" panose="020B0502040204020203" pitchFamily="34" charset="0"/>
                <a:cs typeface="Segoe UI" panose="020B0502040204020203" pitchFamily="34" charset="0"/>
              </a:rPr>
              <a:t>РФ, </a:t>
            </a:r>
            <a:r>
              <a:rPr lang="ru-RU" dirty="0">
                <a:solidFill>
                  <a:srgbClr val="444444"/>
                </a:solidFill>
                <a:latin typeface="Segoe UI" panose="020B0502040204020203" pitchFamily="34" charset="0"/>
                <a:cs typeface="Segoe UI" panose="020B0502040204020203" pitchFamily="34" charset="0"/>
              </a:rPr>
              <a:t>обнаруживший в ходе строительства не учтенные в технической документации работы и в связи с этим необходимость проведения дополнительных работ и увеличения сметной стоимости строительства, </a:t>
            </a:r>
            <a:r>
              <a:rPr lang="ru-RU" dirty="0" smtClean="0">
                <a:solidFill>
                  <a:srgbClr val="444444"/>
                </a:solidFill>
                <a:latin typeface="Segoe UI" panose="020B0502040204020203" pitchFamily="34" charset="0"/>
                <a:cs typeface="Segoe UI" panose="020B0502040204020203" pitchFamily="34" charset="0"/>
              </a:rPr>
              <a:t>не сообщил об этом предварительно заказчику, работы не приостановил.</a:t>
            </a:r>
            <a:endParaRPr lang="ru-RU" dirty="0" smtClean="0">
              <a:solidFill>
                <a:srgbClr val="E4465A"/>
              </a:solidFill>
              <a:latin typeface="Segoe UI" panose="020B0502040204020203" pitchFamily="34" charset="0"/>
              <a:cs typeface="Segoe UI" panose="020B0502040204020203" pitchFamily="34" charset="0"/>
            </a:endParaRPr>
          </a:p>
        </p:txBody>
      </p:sp>
      <p:grpSp>
        <p:nvGrpSpPr>
          <p:cNvPr id="21" name="Группа 20">
            <a:extLst>
              <a:ext uri="{FF2B5EF4-FFF2-40B4-BE49-F238E27FC236}">
                <a16:creationId xmlns="" xmlns:a16="http://schemas.microsoft.com/office/drawing/2014/main" id="{20B2B207-6185-431B-A45D-38E9DA2BDC75}"/>
              </a:ext>
            </a:extLst>
          </p:cNvPr>
          <p:cNvGrpSpPr/>
          <p:nvPr/>
        </p:nvGrpSpPr>
        <p:grpSpPr>
          <a:xfrm>
            <a:off x="5808871" y="810261"/>
            <a:ext cx="573135" cy="573136"/>
            <a:chOff x="7112000" y="1417638"/>
            <a:chExt cx="552450" cy="552451"/>
          </a:xfrm>
          <a:solidFill>
            <a:srgbClr val="E4465A"/>
          </a:solidFill>
        </p:grpSpPr>
        <p:sp>
          <p:nvSpPr>
            <p:cNvPr id="22" name="Freeform 5">
              <a:extLst>
                <a:ext uri="{FF2B5EF4-FFF2-40B4-BE49-F238E27FC236}">
                  <a16:creationId xmlns="" xmlns:a16="http://schemas.microsoft.com/office/drawing/2014/main" id="{DDEC2E9B-36F9-4E6B-92BC-C4DD78F7937E}"/>
                </a:ext>
              </a:extLst>
            </p:cNvPr>
            <p:cNvSpPr>
              <a:spLocks/>
            </p:cNvSpPr>
            <p:nvPr/>
          </p:nvSpPr>
          <p:spPr bwMode="auto">
            <a:xfrm>
              <a:off x="7248525" y="1898651"/>
              <a:ext cx="276225" cy="71438"/>
            </a:xfrm>
            <a:custGeom>
              <a:avLst/>
              <a:gdLst>
                <a:gd name="T0" fmla="*/ 144 w 174"/>
                <a:gd name="T1" fmla="*/ 0 h 45"/>
                <a:gd name="T2" fmla="*/ 29 w 174"/>
                <a:gd name="T3" fmla="*/ 0 h 45"/>
                <a:gd name="T4" fmla="*/ 29 w 174"/>
                <a:gd name="T5" fmla="*/ 14 h 45"/>
                <a:gd name="T6" fmla="*/ 0 w 174"/>
                <a:gd name="T7" fmla="*/ 14 h 45"/>
                <a:gd name="T8" fmla="*/ 0 w 174"/>
                <a:gd name="T9" fmla="*/ 45 h 45"/>
                <a:gd name="T10" fmla="*/ 174 w 174"/>
                <a:gd name="T11" fmla="*/ 45 h 45"/>
                <a:gd name="T12" fmla="*/ 174 w 174"/>
                <a:gd name="T13" fmla="*/ 14 h 45"/>
                <a:gd name="T14" fmla="*/ 144 w 174"/>
                <a:gd name="T15" fmla="*/ 14 h 45"/>
                <a:gd name="T16" fmla="*/ 144 w 174"/>
                <a:gd name="T17" fmla="*/ 0 h 45"/>
                <a:gd name="T18" fmla="*/ 144 w 174"/>
                <a:gd name="T19" fmla="*/ 0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74" h="45">
                  <a:moveTo>
                    <a:pt x="144" y="0"/>
                  </a:moveTo>
                  <a:lnTo>
                    <a:pt x="29" y="0"/>
                  </a:lnTo>
                  <a:lnTo>
                    <a:pt x="29" y="14"/>
                  </a:lnTo>
                  <a:lnTo>
                    <a:pt x="0" y="14"/>
                  </a:lnTo>
                  <a:lnTo>
                    <a:pt x="0" y="45"/>
                  </a:lnTo>
                  <a:lnTo>
                    <a:pt x="174" y="45"/>
                  </a:lnTo>
                  <a:lnTo>
                    <a:pt x="174" y="14"/>
                  </a:lnTo>
                  <a:lnTo>
                    <a:pt x="144" y="14"/>
                  </a:lnTo>
                  <a:lnTo>
                    <a:pt x="144" y="0"/>
                  </a:lnTo>
                  <a:lnTo>
                    <a:pt x="144"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dirty="0">
                <a:solidFill>
                  <a:srgbClr val="444444"/>
                </a:solidFill>
              </a:endParaRPr>
            </a:p>
          </p:txBody>
        </p:sp>
        <p:sp>
          <p:nvSpPr>
            <p:cNvPr id="23" name="Freeform 6">
              <a:extLst>
                <a:ext uri="{FF2B5EF4-FFF2-40B4-BE49-F238E27FC236}">
                  <a16:creationId xmlns="" xmlns:a16="http://schemas.microsoft.com/office/drawing/2014/main" id="{C40F1CFC-4887-49B2-9FF8-E64D23DABF9D}"/>
                </a:ext>
              </a:extLst>
            </p:cNvPr>
            <p:cNvSpPr>
              <a:spLocks/>
            </p:cNvSpPr>
            <p:nvPr/>
          </p:nvSpPr>
          <p:spPr bwMode="auto">
            <a:xfrm>
              <a:off x="7204075" y="1417638"/>
              <a:ext cx="366713" cy="457200"/>
            </a:xfrm>
            <a:custGeom>
              <a:avLst/>
              <a:gdLst>
                <a:gd name="T0" fmla="*/ 100 w 231"/>
                <a:gd name="T1" fmla="*/ 288 h 288"/>
                <a:gd name="T2" fmla="*/ 129 w 231"/>
                <a:gd name="T3" fmla="*/ 288 h 288"/>
                <a:gd name="T4" fmla="*/ 129 w 231"/>
                <a:gd name="T5" fmla="*/ 86 h 288"/>
                <a:gd name="T6" fmla="*/ 231 w 231"/>
                <a:gd name="T7" fmla="*/ 86 h 288"/>
                <a:gd name="T8" fmla="*/ 129 w 231"/>
                <a:gd name="T9" fmla="*/ 61 h 288"/>
                <a:gd name="T10" fmla="*/ 129 w 231"/>
                <a:gd name="T11" fmla="*/ 43 h 288"/>
                <a:gd name="T12" fmla="*/ 114 w 231"/>
                <a:gd name="T13" fmla="*/ 0 h 288"/>
                <a:gd name="T14" fmla="*/ 100 w 231"/>
                <a:gd name="T15" fmla="*/ 43 h 288"/>
                <a:gd name="T16" fmla="*/ 100 w 231"/>
                <a:gd name="T17" fmla="*/ 61 h 288"/>
                <a:gd name="T18" fmla="*/ 0 w 231"/>
                <a:gd name="T19" fmla="*/ 86 h 288"/>
                <a:gd name="T20" fmla="*/ 100 w 231"/>
                <a:gd name="T21" fmla="*/ 86 h 288"/>
                <a:gd name="T22" fmla="*/ 100 w 231"/>
                <a:gd name="T23" fmla="*/ 288 h 288"/>
                <a:gd name="T24" fmla="*/ 100 w 231"/>
                <a:gd name="T25" fmla="*/ 288 h 2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31" h="288">
                  <a:moveTo>
                    <a:pt x="100" y="288"/>
                  </a:moveTo>
                  <a:lnTo>
                    <a:pt x="129" y="288"/>
                  </a:lnTo>
                  <a:lnTo>
                    <a:pt x="129" y="86"/>
                  </a:lnTo>
                  <a:lnTo>
                    <a:pt x="231" y="86"/>
                  </a:lnTo>
                  <a:lnTo>
                    <a:pt x="129" y="61"/>
                  </a:lnTo>
                  <a:lnTo>
                    <a:pt x="129" y="43"/>
                  </a:lnTo>
                  <a:lnTo>
                    <a:pt x="114" y="0"/>
                  </a:lnTo>
                  <a:lnTo>
                    <a:pt x="100" y="43"/>
                  </a:lnTo>
                  <a:lnTo>
                    <a:pt x="100" y="61"/>
                  </a:lnTo>
                  <a:lnTo>
                    <a:pt x="0" y="86"/>
                  </a:lnTo>
                  <a:lnTo>
                    <a:pt x="100" y="86"/>
                  </a:lnTo>
                  <a:lnTo>
                    <a:pt x="100" y="288"/>
                  </a:lnTo>
                  <a:lnTo>
                    <a:pt x="100" y="28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dirty="0">
                <a:solidFill>
                  <a:srgbClr val="444444"/>
                </a:solidFill>
              </a:endParaRPr>
            </a:p>
          </p:txBody>
        </p:sp>
        <p:sp>
          <p:nvSpPr>
            <p:cNvPr id="24" name="Freeform 7">
              <a:extLst>
                <a:ext uri="{FF2B5EF4-FFF2-40B4-BE49-F238E27FC236}">
                  <a16:creationId xmlns="" xmlns:a16="http://schemas.microsoft.com/office/drawing/2014/main" id="{4C6152A7-C182-4134-AB94-E1BB17E1B1A9}"/>
                </a:ext>
              </a:extLst>
            </p:cNvPr>
            <p:cNvSpPr>
              <a:spLocks/>
            </p:cNvSpPr>
            <p:nvPr/>
          </p:nvSpPr>
          <p:spPr bwMode="auto">
            <a:xfrm>
              <a:off x="7480300" y="1809751"/>
              <a:ext cx="184150" cy="42863"/>
            </a:xfrm>
            <a:custGeom>
              <a:avLst/>
              <a:gdLst>
                <a:gd name="T0" fmla="*/ 28 w 116"/>
                <a:gd name="T1" fmla="*/ 27 h 27"/>
                <a:gd name="T2" fmla="*/ 85 w 116"/>
                <a:gd name="T3" fmla="*/ 27 h 27"/>
                <a:gd name="T4" fmla="*/ 116 w 116"/>
                <a:gd name="T5" fmla="*/ 0 h 27"/>
                <a:gd name="T6" fmla="*/ 0 w 116"/>
                <a:gd name="T7" fmla="*/ 0 h 27"/>
                <a:gd name="T8" fmla="*/ 28 w 116"/>
                <a:gd name="T9" fmla="*/ 27 h 27"/>
                <a:gd name="T10" fmla="*/ 28 w 116"/>
                <a:gd name="T11" fmla="*/ 27 h 27"/>
              </a:gdLst>
              <a:ahLst/>
              <a:cxnLst>
                <a:cxn ang="0">
                  <a:pos x="T0" y="T1"/>
                </a:cxn>
                <a:cxn ang="0">
                  <a:pos x="T2" y="T3"/>
                </a:cxn>
                <a:cxn ang="0">
                  <a:pos x="T4" y="T5"/>
                </a:cxn>
                <a:cxn ang="0">
                  <a:pos x="T6" y="T7"/>
                </a:cxn>
                <a:cxn ang="0">
                  <a:pos x="T8" y="T9"/>
                </a:cxn>
                <a:cxn ang="0">
                  <a:pos x="T10" y="T11"/>
                </a:cxn>
              </a:cxnLst>
              <a:rect l="0" t="0" r="r" b="b"/>
              <a:pathLst>
                <a:path w="116" h="27">
                  <a:moveTo>
                    <a:pt x="28" y="27"/>
                  </a:moveTo>
                  <a:lnTo>
                    <a:pt x="85" y="27"/>
                  </a:lnTo>
                  <a:lnTo>
                    <a:pt x="116" y="0"/>
                  </a:lnTo>
                  <a:lnTo>
                    <a:pt x="0" y="0"/>
                  </a:lnTo>
                  <a:lnTo>
                    <a:pt x="28" y="27"/>
                  </a:lnTo>
                  <a:lnTo>
                    <a:pt x="28" y="2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dirty="0">
                <a:solidFill>
                  <a:srgbClr val="444444"/>
                </a:solidFill>
              </a:endParaRPr>
            </a:p>
          </p:txBody>
        </p:sp>
        <p:sp>
          <p:nvSpPr>
            <p:cNvPr id="25" name="Freeform 8">
              <a:extLst>
                <a:ext uri="{FF2B5EF4-FFF2-40B4-BE49-F238E27FC236}">
                  <a16:creationId xmlns="" xmlns:a16="http://schemas.microsoft.com/office/drawing/2014/main" id="{6CFD8898-7E65-4397-964D-FC76BD6F48BA}"/>
                </a:ext>
              </a:extLst>
            </p:cNvPr>
            <p:cNvSpPr>
              <a:spLocks/>
            </p:cNvSpPr>
            <p:nvPr/>
          </p:nvSpPr>
          <p:spPr bwMode="auto">
            <a:xfrm>
              <a:off x="7112000" y="1809751"/>
              <a:ext cx="182563" cy="42863"/>
            </a:xfrm>
            <a:custGeom>
              <a:avLst/>
              <a:gdLst>
                <a:gd name="T0" fmla="*/ 115 w 115"/>
                <a:gd name="T1" fmla="*/ 0 h 27"/>
                <a:gd name="T2" fmla="*/ 0 w 115"/>
                <a:gd name="T3" fmla="*/ 0 h 27"/>
                <a:gd name="T4" fmla="*/ 29 w 115"/>
                <a:gd name="T5" fmla="*/ 27 h 27"/>
                <a:gd name="T6" fmla="*/ 86 w 115"/>
                <a:gd name="T7" fmla="*/ 27 h 27"/>
                <a:gd name="T8" fmla="*/ 115 w 115"/>
                <a:gd name="T9" fmla="*/ 0 h 27"/>
                <a:gd name="T10" fmla="*/ 115 w 115"/>
                <a:gd name="T11" fmla="*/ 0 h 27"/>
              </a:gdLst>
              <a:ahLst/>
              <a:cxnLst>
                <a:cxn ang="0">
                  <a:pos x="T0" y="T1"/>
                </a:cxn>
                <a:cxn ang="0">
                  <a:pos x="T2" y="T3"/>
                </a:cxn>
                <a:cxn ang="0">
                  <a:pos x="T4" y="T5"/>
                </a:cxn>
                <a:cxn ang="0">
                  <a:pos x="T6" y="T7"/>
                </a:cxn>
                <a:cxn ang="0">
                  <a:pos x="T8" y="T9"/>
                </a:cxn>
                <a:cxn ang="0">
                  <a:pos x="T10" y="T11"/>
                </a:cxn>
              </a:cxnLst>
              <a:rect l="0" t="0" r="r" b="b"/>
              <a:pathLst>
                <a:path w="115" h="27">
                  <a:moveTo>
                    <a:pt x="115" y="0"/>
                  </a:moveTo>
                  <a:lnTo>
                    <a:pt x="0" y="0"/>
                  </a:lnTo>
                  <a:lnTo>
                    <a:pt x="29" y="27"/>
                  </a:lnTo>
                  <a:lnTo>
                    <a:pt x="86" y="27"/>
                  </a:lnTo>
                  <a:lnTo>
                    <a:pt x="115" y="0"/>
                  </a:lnTo>
                  <a:lnTo>
                    <a:pt x="115"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dirty="0">
                <a:solidFill>
                  <a:srgbClr val="444444"/>
                </a:solidFill>
              </a:endParaRPr>
            </a:p>
          </p:txBody>
        </p:sp>
        <p:sp>
          <p:nvSpPr>
            <p:cNvPr id="26" name="Freeform 9">
              <a:extLst>
                <a:ext uri="{FF2B5EF4-FFF2-40B4-BE49-F238E27FC236}">
                  <a16:creationId xmlns="" xmlns:a16="http://schemas.microsoft.com/office/drawing/2014/main" id="{AC4DF9DD-8956-4E8D-8CD8-00A07426442A}"/>
                </a:ext>
              </a:extLst>
            </p:cNvPr>
            <p:cNvSpPr>
              <a:spLocks/>
            </p:cNvSpPr>
            <p:nvPr/>
          </p:nvSpPr>
          <p:spPr bwMode="auto">
            <a:xfrm>
              <a:off x="7112000" y="1576388"/>
              <a:ext cx="182563" cy="207963"/>
            </a:xfrm>
            <a:custGeom>
              <a:avLst/>
              <a:gdLst>
                <a:gd name="T0" fmla="*/ 66 w 115"/>
                <a:gd name="T1" fmla="*/ 45 h 131"/>
                <a:gd name="T2" fmla="*/ 76 w 115"/>
                <a:gd name="T3" fmla="*/ 74 h 131"/>
                <a:gd name="T4" fmla="*/ 86 w 115"/>
                <a:gd name="T5" fmla="*/ 96 h 131"/>
                <a:gd name="T6" fmla="*/ 92 w 115"/>
                <a:gd name="T7" fmla="*/ 113 h 131"/>
                <a:gd name="T8" fmla="*/ 97 w 115"/>
                <a:gd name="T9" fmla="*/ 123 h 131"/>
                <a:gd name="T10" fmla="*/ 99 w 115"/>
                <a:gd name="T11" fmla="*/ 129 h 131"/>
                <a:gd name="T12" fmla="*/ 101 w 115"/>
                <a:gd name="T13" fmla="*/ 131 h 131"/>
                <a:gd name="T14" fmla="*/ 107 w 115"/>
                <a:gd name="T15" fmla="*/ 127 h 131"/>
                <a:gd name="T16" fmla="*/ 113 w 115"/>
                <a:gd name="T17" fmla="*/ 125 h 131"/>
                <a:gd name="T18" fmla="*/ 115 w 115"/>
                <a:gd name="T19" fmla="*/ 123 h 131"/>
                <a:gd name="T20" fmla="*/ 99 w 115"/>
                <a:gd name="T21" fmla="*/ 84 h 131"/>
                <a:gd name="T22" fmla="*/ 84 w 115"/>
                <a:gd name="T23" fmla="*/ 55 h 131"/>
                <a:gd name="T24" fmla="*/ 76 w 115"/>
                <a:gd name="T25" fmla="*/ 33 h 131"/>
                <a:gd name="T26" fmla="*/ 70 w 115"/>
                <a:gd name="T27" fmla="*/ 19 h 131"/>
                <a:gd name="T28" fmla="*/ 68 w 115"/>
                <a:gd name="T29" fmla="*/ 10 h 131"/>
                <a:gd name="T30" fmla="*/ 66 w 115"/>
                <a:gd name="T31" fmla="*/ 6 h 131"/>
                <a:gd name="T32" fmla="*/ 64 w 115"/>
                <a:gd name="T33" fmla="*/ 4 h 131"/>
                <a:gd name="T34" fmla="*/ 62 w 115"/>
                <a:gd name="T35" fmla="*/ 0 h 131"/>
                <a:gd name="T36" fmla="*/ 58 w 115"/>
                <a:gd name="T37" fmla="*/ 0 h 131"/>
                <a:gd name="T38" fmla="*/ 52 w 115"/>
                <a:gd name="T39" fmla="*/ 2 h 131"/>
                <a:gd name="T40" fmla="*/ 49 w 115"/>
                <a:gd name="T41" fmla="*/ 4 h 131"/>
                <a:gd name="T42" fmla="*/ 33 w 115"/>
                <a:gd name="T43" fmla="*/ 45 h 131"/>
                <a:gd name="T44" fmla="*/ 21 w 115"/>
                <a:gd name="T45" fmla="*/ 76 h 131"/>
                <a:gd name="T46" fmla="*/ 13 w 115"/>
                <a:gd name="T47" fmla="*/ 98 h 131"/>
                <a:gd name="T48" fmla="*/ 7 w 115"/>
                <a:gd name="T49" fmla="*/ 111 h 131"/>
                <a:gd name="T50" fmla="*/ 2 w 115"/>
                <a:gd name="T51" fmla="*/ 121 h 131"/>
                <a:gd name="T52" fmla="*/ 0 w 115"/>
                <a:gd name="T53" fmla="*/ 125 h 131"/>
                <a:gd name="T54" fmla="*/ 0 w 115"/>
                <a:gd name="T55" fmla="*/ 127 h 131"/>
                <a:gd name="T56" fmla="*/ 9 w 115"/>
                <a:gd name="T57" fmla="*/ 129 h 131"/>
                <a:gd name="T58" fmla="*/ 13 w 115"/>
                <a:gd name="T59" fmla="*/ 131 h 131"/>
                <a:gd name="T60" fmla="*/ 15 w 115"/>
                <a:gd name="T61" fmla="*/ 131 h 131"/>
                <a:gd name="T62" fmla="*/ 58 w 115"/>
                <a:gd name="T63" fmla="*/ 27 h 1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15" h="131">
                  <a:moveTo>
                    <a:pt x="58" y="27"/>
                  </a:moveTo>
                  <a:lnTo>
                    <a:pt x="66" y="45"/>
                  </a:lnTo>
                  <a:lnTo>
                    <a:pt x="70" y="62"/>
                  </a:lnTo>
                  <a:lnTo>
                    <a:pt x="76" y="74"/>
                  </a:lnTo>
                  <a:lnTo>
                    <a:pt x="82" y="86"/>
                  </a:lnTo>
                  <a:lnTo>
                    <a:pt x="86" y="96"/>
                  </a:lnTo>
                  <a:lnTo>
                    <a:pt x="90" y="107"/>
                  </a:lnTo>
                  <a:lnTo>
                    <a:pt x="92" y="113"/>
                  </a:lnTo>
                  <a:lnTo>
                    <a:pt x="94" y="117"/>
                  </a:lnTo>
                  <a:lnTo>
                    <a:pt x="97" y="123"/>
                  </a:lnTo>
                  <a:lnTo>
                    <a:pt x="99" y="125"/>
                  </a:lnTo>
                  <a:lnTo>
                    <a:pt x="99" y="129"/>
                  </a:lnTo>
                  <a:lnTo>
                    <a:pt x="101" y="131"/>
                  </a:lnTo>
                  <a:lnTo>
                    <a:pt x="101" y="131"/>
                  </a:lnTo>
                  <a:lnTo>
                    <a:pt x="105" y="129"/>
                  </a:lnTo>
                  <a:lnTo>
                    <a:pt x="107" y="127"/>
                  </a:lnTo>
                  <a:lnTo>
                    <a:pt x="111" y="125"/>
                  </a:lnTo>
                  <a:lnTo>
                    <a:pt x="113" y="125"/>
                  </a:lnTo>
                  <a:lnTo>
                    <a:pt x="113" y="123"/>
                  </a:lnTo>
                  <a:lnTo>
                    <a:pt x="115" y="123"/>
                  </a:lnTo>
                  <a:lnTo>
                    <a:pt x="107" y="102"/>
                  </a:lnTo>
                  <a:lnTo>
                    <a:pt x="99" y="84"/>
                  </a:lnTo>
                  <a:lnTo>
                    <a:pt x="90" y="70"/>
                  </a:lnTo>
                  <a:lnTo>
                    <a:pt x="84" y="55"/>
                  </a:lnTo>
                  <a:lnTo>
                    <a:pt x="80" y="43"/>
                  </a:lnTo>
                  <a:lnTo>
                    <a:pt x="76" y="33"/>
                  </a:lnTo>
                  <a:lnTo>
                    <a:pt x="72" y="27"/>
                  </a:lnTo>
                  <a:lnTo>
                    <a:pt x="70" y="19"/>
                  </a:lnTo>
                  <a:lnTo>
                    <a:pt x="68" y="14"/>
                  </a:lnTo>
                  <a:lnTo>
                    <a:pt x="68" y="10"/>
                  </a:lnTo>
                  <a:lnTo>
                    <a:pt x="66" y="8"/>
                  </a:lnTo>
                  <a:lnTo>
                    <a:pt x="66" y="6"/>
                  </a:lnTo>
                  <a:lnTo>
                    <a:pt x="64" y="4"/>
                  </a:lnTo>
                  <a:lnTo>
                    <a:pt x="64" y="4"/>
                  </a:lnTo>
                  <a:lnTo>
                    <a:pt x="62" y="2"/>
                  </a:lnTo>
                  <a:lnTo>
                    <a:pt x="62" y="0"/>
                  </a:lnTo>
                  <a:lnTo>
                    <a:pt x="60" y="0"/>
                  </a:lnTo>
                  <a:lnTo>
                    <a:pt x="58" y="0"/>
                  </a:lnTo>
                  <a:lnTo>
                    <a:pt x="54" y="0"/>
                  </a:lnTo>
                  <a:lnTo>
                    <a:pt x="52" y="2"/>
                  </a:lnTo>
                  <a:lnTo>
                    <a:pt x="49" y="4"/>
                  </a:lnTo>
                  <a:lnTo>
                    <a:pt x="49" y="4"/>
                  </a:lnTo>
                  <a:lnTo>
                    <a:pt x="41" y="27"/>
                  </a:lnTo>
                  <a:lnTo>
                    <a:pt x="33" y="45"/>
                  </a:lnTo>
                  <a:lnTo>
                    <a:pt x="27" y="62"/>
                  </a:lnTo>
                  <a:lnTo>
                    <a:pt x="21" y="76"/>
                  </a:lnTo>
                  <a:lnTo>
                    <a:pt x="17" y="88"/>
                  </a:lnTo>
                  <a:lnTo>
                    <a:pt x="13" y="98"/>
                  </a:lnTo>
                  <a:lnTo>
                    <a:pt x="9" y="107"/>
                  </a:lnTo>
                  <a:lnTo>
                    <a:pt x="7" y="111"/>
                  </a:lnTo>
                  <a:lnTo>
                    <a:pt x="4" y="117"/>
                  </a:lnTo>
                  <a:lnTo>
                    <a:pt x="2" y="121"/>
                  </a:lnTo>
                  <a:lnTo>
                    <a:pt x="0" y="123"/>
                  </a:lnTo>
                  <a:lnTo>
                    <a:pt x="0" y="125"/>
                  </a:lnTo>
                  <a:lnTo>
                    <a:pt x="0" y="127"/>
                  </a:lnTo>
                  <a:lnTo>
                    <a:pt x="0" y="127"/>
                  </a:lnTo>
                  <a:lnTo>
                    <a:pt x="4" y="129"/>
                  </a:lnTo>
                  <a:lnTo>
                    <a:pt x="9" y="129"/>
                  </a:lnTo>
                  <a:lnTo>
                    <a:pt x="11" y="131"/>
                  </a:lnTo>
                  <a:lnTo>
                    <a:pt x="13" y="131"/>
                  </a:lnTo>
                  <a:lnTo>
                    <a:pt x="15" y="131"/>
                  </a:lnTo>
                  <a:lnTo>
                    <a:pt x="15" y="131"/>
                  </a:lnTo>
                  <a:lnTo>
                    <a:pt x="58" y="27"/>
                  </a:lnTo>
                  <a:lnTo>
                    <a:pt x="58" y="27"/>
                  </a:lnTo>
                  <a:lnTo>
                    <a:pt x="58" y="2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dirty="0">
                <a:solidFill>
                  <a:srgbClr val="444444"/>
                </a:solidFill>
              </a:endParaRPr>
            </a:p>
          </p:txBody>
        </p:sp>
        <p:sp>
          <p:nvSpPr>
            <p:cNvPr id="27" name="Freeform 10">
              <a:extLst>
                <a:ext uri="{FF2B5EF4-FFF2-40B4-BE49-F238E27FC236}">
                  <a16:creationId xmlns="" xmlns:a16="http://schemas.microsoft.com/office/drawing/2014/main" id="{D5A964D6-1B34-414A-92B5-11BCE88ABE2F}"/>
                </a:ext>
              </a:extLst>
            </p:cNvPr>
            <p:cNvSpPr>
              <a:spLocks/>
            </p:cNvSpPr>
            <p:nvPr/>
          </p:nvSpPr>
          <p:spPr bwMode="auto">
            <a:xfrm>
              <a:off x="7480300" y="1576388"/>
              <a:ext cx="184150" cy="207963"/>
            </a:xfrm>
            <a:custGeom>
              <a:avLst/>
              <a:gdLst>
                <a:gd name="T0" fmla="*/ 40 w 116"/>
                <a:gd name="T1" fmla="*/ 27 h 131"/>
                <a:gd name="T2" fmla="*/ 26 w 116"/>
                <a:gd name="T3" fmla="*/ 62 h 131"/>
                <a:gd name="T4" fmla="*/ 16 w 116"/>
                <a:gd name="T5" fmla="*/ 88 h 131"/>
                <a:gd name="T6" fmla="*/ 8 w 116"/>
                <a:gd name="T7" fmla="*/ 107 h 131"/>
                <a:gd name="T8" fmla="*/ 4 w 116"/>
                <a:gd name="T9" fmla="*/ 117 h 131"/>
                <a:gd name="T10" fmla="*/ 0 w 116"/>
                <a:gd name="T11" fmla="*/ 123 h 131"/>
                <a:gd name="T12" fmla="*/ 0 w 116"/>
                <a:gd name="T13" fmla="*/ 127 h 131"/>
                <a:gd name="T14" fmla="*/ 4 w 116"/>
                <a:gd name="T15" fmla="*/ 129 h 131"/>
                <a:gd name="T16" fmla="*/ 10 w 116"/>
                <a:gd name="T17" fmla="*/ 131 h 131"/>
                <a:gd name="T18" fmla="*/ 14 w 116"/>
                <a:gd name="T19" fmla="*/ 131 h 131"/>
                <a:gd name="T20" fmla="*/ 22 w 116"/>
                <a:gd name="T21" fmla="*/ 113 h 131"/>
                <a:gd name="T22" fmla="*/ 32 w 116"/>
                <a:gd name="T23" fmla="*/ 82 h 131"/>
                <a:gd name="T24" fmla="*/ 43 w 116"/>
                <a:gd name="T25" fmla="*/ 59 h 131"/>
                <a:gd name="T26" fmla="*/ 49 w 116"/>
                <a:gd name="T27" fmla="*/ 45 h 131"/>
                <a:gd name="T28" fmla="*/ 53 w 116"/>
                <a:gd name="T29" fmla="*/ 35 h 131"/>
                <a:gd name="T30" fmla="*/ 57 w 116"/>
                <a:gd name="T31" fmla="*/ 29 h 131"/>
                <a:gd name="T32" fmla="*/ 57 w 116"/>
                <a:gd name="T33" fmla="*/ 27 h 131"/>
                <a:gd name="T34" fmla="*/ 73 w 116"/>
                <a:gd name="T35" fmla="*/ 62 h 131"/>
                <a:gd name="T36" fmla="*/ 81 w 116"/>
                <a:gd name="T37" fmla="*/ 86 h 131"/>
                <a:gd name="T38" fmla="*/ 90 w 116"/>
                <a:gd name="T39" fmla="*/ 107 h 131"/>
                <a:gd name="T40" fmla="*/ 96 w 116"/>
                <a:gd name="T41" fmla="*/ 117 h 131"/>
                <a:gd name="T42" fmla="*/ 100 w 116"/>
                <a:gd name="T43" fmla="*/ 125 h 131"/>
                <a:gd name="T44" fmla="*/ 102 w 116"/>
                <a:gd name="T45" fmla="*/ 131 h 131"/>
                <a:gd name="T46" fmla="*/ 106 w 116"/>
                <a:gd name="T47" fmla="*/ 129 h 131"/>
                <a:gd name="T48" fmla="*/ 112 w 116"/>
                <a:gd name="T49" fmla="*/ 125 h 131"/>
                <a:gd name="T50" fmla="*/ 114 w 116"/>
                <a:gd name="T51" fmla="*/ 123 h 131"/>
                <a:gd name="T52" fmla="*/ 108 w 116"/>
                <a:gd name="T53" fmla="*/ 102 h 131"/>
                <a:gd name="T54" fmla="*/ 92 w 116"/>
                <a:gd name="T55" fmla="*/ 70 h 131"/>
                <a:gd name="T56" fmla="*/ 81 w 116"/>
                <a:gd name="T57" fmla="*/ 43 h 131"/>
                <a:gd name="T58" fmla="*/ 73 w 116"/>
                <a:gd name="T59" fmla="*/ 27 h 131"/>
                <a:gd name="T60" fmla="*/ 69 w 116"/>
                <a:gd name="T61" fmla="*/ 14 h 131"/>
                <a:gd name="T62" fmla="*/ 67 w 116"/>
                <a:gd name="T63" fmla="*/ 8 h 131"/>
                <a:gd name="T64" fmla="*/ 65 w 116"/>
                <a:gd name="T65" fmla="*/ 4 h 131"/>
                <a:gd name="T66" fmla="*/ 63 w 116"/>
                <a:gd name="T67" fmla="*/ 2 h 131"/>
                <a:gd name="T68" fmla="*/ 59 w 116"/>
                <a:gd name="T69" fmla="*/ 0 h 131"/>
                <a:gd name="T70" fmla="*/ 55 w 116"/>
                <a:gd name="T71" fmla="*/ 0 h 131"/>
                <a:gd name="T72" fmla="*/ 51 w 116"/>
                <a:gd name="T73" fmla="*/ 4 h 131"/>
                <a:gd name="T74" fmla="*/ 51 w 116"/>
                <a:gd name="T75" fmla="*/ 4 h 1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16" h="131">
                  <a:moveTo>
                    <a:pt x="51" y="4"/>
                  </a:moveTo>
                  <a:lnTo>
                    <a:pt x="40" y="27"/>
                  </a:lnTo>
                  <a:lnTo>
                    <a:pt x="32" y="45"/>
                  </a:lnTo>
                  <a:lnTo>
                    <a:pt x="26" y="62"/>
                  </a:lnTo>
                  <a:lnTo>
                    <a:pt x="20" y="76"/>
                  </a:lnTo>
                  <a:lnTo>
                    <a:pt x="16" y="88"/>
                  </a:lnTo>
                  <a:lnTo>
                    <a:pt x="12" y="98"/>
                  </a:lnTo>
                  <a:lnTo>
                    <a:pt x="8" y="107"/>
                  </a:lnTo>
                  <a:lnTo>
                    <a:pt x="6" y="111"/>
                  </a:lnTo>
                  <a:lnTo>
                    <a:pt x="4" y="117"/>
                  </a:lnTo>
                  <a:lnTo>
                    <a:pt x="2" y="121"/>
                  </a:lnTo>
                  <a:lnTo>
                    <a:pt x="0" y="123"/>
                  </a:lnTo>
                  <a:lnTo>
                    <a:pt x="0" y="125"/>
                  </a:lnTo>
                  <a:lnTo>
                    <a:pt x="0" y="127"/>
                  </a:lnTo>
                  <a:lnTo>
                    <a:pt x="0" y="127"/>
                  </a:lnTo>
                  <a:lnTo>
                    <a:pt x="4" y="129"/>
                  </a:lnTo>
                  <a:lnTo>
                    <a:pt x="8" y="129"/>
                  </a:lnTo>
                  <a:lnTo>
                    <a:pt x="10" y="131"/>
                  </a:lnTo>
                  <a:lnTo>
                    <a:pt x="12" y="131"/>
                  </a:lnTo>
                  <a:lnTo>
                    <a:pt x="14" y="131"/>
                  </a:lnTo>
                  <a:lnTo>
                    <a:pt x="14" y="131"/>
                  </a:lnTo>
                  <a:lnTo>
                    <a:pt x="22" y="113"/>
                  </a:lnTo>
                  <a:lnTo>
                    <a:pt x="28" y="96"/>
                  </a:lnTo>
                  <a:lnTo>
                    <a:pt x="32" y="82"/>
                  </a:lnTo>
                  <a:lnTo>
                    <a:pt x="38" y="72"/>
                  </a:lnTo>
                  <a:lnTo>
                    <a:pt x="43" y="59"/>
                  </a:lnTo>
                  <a:lnTo>
                    <a:pt x="47" y="51"/>
                  </a:lnTo>
                  <a:lnTo>
                    <a:pt x="49" y="45"/>
                  </a:lnTo>
                  <a:lnTo>
                    <a:pt x="53" y="39"/>
                  </a:lnTo>
                  <a:lnTo>
                    <a:pt x="53" y="35"/>
                  </a:lnTo>
                  <a:lnTo>
                    <a:pt x="55" y="33"/>
                  </a:lnTo>
                  <a:lnTo>
                    <a:pt x="57" y="29"/>
                  </a:lnTo>
                  <a:lnTo>
                    <a:pt x="57" y="27"/>
                  </a:lnTo>
                  <a:lnTo>
                    <a:pt x="57" y="27"/>
                  </a:lnTo>
                  <a:lnTo>
                    <a:pt x="65" y="45"/>
                  </a:lnTo>
                  <a:lnTo>
                    <a:pt x="73" y="62"/>
                  </a:lnTo>
                  <a:lnTo>
                    <a:pt x="77" y="74"/>
                  </a:lnTo>
                  <a:lnTo>
                    <a:pt x="81" y="86"/>
                  </a:lnTo>
                  <a:lnTo>
                    <a:pt x="88" y="96"/>
                  </a:lnTo>
                  <a:lnTo>
                    <a:pt x="90" y="107"/>
                  </a:lnTo>
                  <a:lnTo>
                    <a:pt x="94" y="113"/>
                  </a:lnTo>
                  <a:lnTo>
                    <a:pt x="96" y="117"/>
                  </a:lnTo>
                  <a:lnTo>
                    <a:pt x="98" y="123"/>
                  </a:lnTo>
                  <a:lnTo>
                    <a:pt x="100" y="125"/>
                  </a:lnTo>
                  <a:lnTo>
                    <a:pt x="100" y="129"/>
                  </a:lnTo>
                  <a:lnTo>
                    <a:pt x="102" y="131"/>
                  </a:lnTo>
                  <a:lnTo>
                    <a:pt x="102" y="131"/>
                  </a:lnTo>
                  <a:lnTo>
                    <a:pt x="106" y="129"/>
                  </a:lnTo>
                  <a:lnTo>
                    <a:pt x="110" y="127"/>
                  </a:lnTo>
                  <a:lnTo>
                    <a:pt x="112" y="125"/>
                  </a:lnTo>
                  <a:lnTo>
                    <a:pt x="114" y="125"/>
                  </a:lnTo>
                  <a:lnTo>
                    <a:pt x="114" y="123"/>
                  </a:lnTo>
                  <a:lnTo>
                    <a:pt x="116" y="123"/>
                  </a:lnTo>
                  <a:lnTo>
                    <a:pt x="108" y="102"/>
                  </a:lnTo>
                  <a:lnTo>
                    <a:pt x="100" y="84"/>
                  </a:lnTo>
                  <a:lnTo>
                    <a:pt x="92" y="70"/>
                  </a:lnTo>
                  <a:lnTo>
                    <a:pt x="85" y="55"/>
                  </a:lnTo>
                  <a:lnTo>
                    <a:pt x="81" y="43"/>
                  </a:lnTo>
                  <a:lnTo>
                    <a:pt x="77" y="33"/>
                  </a:lnTo>
                  <a:lnTo>
                    <a:pt x="73" y="27"/>
                  </a:lnTo>
                  <a:lnTo>
                    <a:pt x="71" y="19"/>
                  </a:lnTo>
                  <a:lnTo>
                    <a:pt x="69" y="14"/>
                  </a:lnTo>
                  <a:lnTo>
                    <a:pt x="67" y="10"/>
                  </a:lnTo>
                  <a:lnTo>
                    <a:pt x="67" y="8"/>
                  </a:lnTo>
                  <a:lnTo>
                    <a:pt x="65" y="6"/>
                  </a:lnTo>
                  <a:lnTo>
                    <a:pt x="65" y="4"/>
                  </a:lnTo>
                  <a:lnTo>
                    <a:pt x="65" y="4"/>
                  </a:lnTo>
                  <a:lnTo>
                    <a:pt x="63" y="2"/>
                  </a:lnTo>
                  <a:lnTo>
                    <a:pt x="61" y="0"/>
                  </a:lnTo>
                  <a:lnTo>
                    <a:pt x="59" y="0"/>
                  </a:lnTo>
                  <a:lnTo>
                    <a:pt x="57" y="0"/>
                  </a:lnTo>
                  <a:lnTo>
                    <a:pt x="55" y="0"/>
                  </a:lnTo>
                  <a:lnTo>
                    <a:pt x="53" y="2"/>
                  </a:lnTo>
                  <a:lnTo>
                    <a:pt x="51" y="4"/>
                  </a:lnTo>
                  <a:lnTo>
                    <a:pt x="51" y="4"/>
                  </a:lnTo>
                  <a:lnTo>
                    <a:pt x="51" y="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dirty="0">
                <a:solidFill>
                  <a:srgbClr val="444444"/>
                </a:solidFill>
              </a:endParaRPr>
            </a:p>
          </p:txBody>
        </p:sp>
      </p:grpSp>
      <p:cxnSp>
        <p:nvCxnSpPr>
          <p:cNvPr id="35" name="Прямая соединительная линия 34">
            <a:extLst>
              <a:ext uri="{FF2B5EF4-FFF2-40B4-BE49-F238E27FC236}">
                <a16:creationId xmlns="" xmlns:a16="http://schemas.microsoft.com/office/drawing/2014/main" id="{3F68FAD9-F77B-4EDC-BD47-AB508E145D0C}"/>
              </a:ext>
            </a:extLst>
          </p:cNvPr>
          <p:cNvCxnSpPr>
            <a:cxnSpLocks/>
          </p:cNvCxnSpPr>
          <p:nvPr/>
        </p:nvCxnSpPr>
        <p:spPr>
          <a:xfrm>
            <a:off x="445992" y="2100090"/>
            <a:ext cx="11464536" cy="0"/>
          </a:xfrm>
          <a:prstGeom prst="line">
            <a:avLst/>
          </a:prstGeom>
          <a:ln w="28575">
            <a:solidFill>
              <a:srgbClr val="FFC000"/>
            </a:solidFill>
          </a:ln>
        </p:spPr>
        <p:style>
          <a:lnRef idx="1">
            <a:schemeClr val="accent1"/>
          </a:lnRef>
          <a:fillRef idx="0">
            <a:schemeClr val="accent1"/>
          </a:fillRef>
          <a:effectRef idx="0">
            <a:schemeClr val="accent1"/>
          </a:effectRef>
          <a:fontRef idx="minor">
            <a:schemeClr val="tx1"/>
          </a:fontRef>
        </p:style>
      </p:cxnSp>
      <p:sp>
        <p:nvSpPr>
          <p:cNvPr id="36" name="Объект 2">
            <a:extLst>
              <a:ext uri="{FF2B5EF4-FFF2-40B4-BE49-F238E27FC236}">
                <a16:creationId xmlns="" xmlns:a16="http://schemas.microsoft.com/office/drawing/2014/main" id="{A079E596-E085-462E-927C-CC1AFF31A5B4}"/>
              </a:ext>
            </a:extLst>
          </p:cNvPr>
          <p:cNvSpPr txBox="1">
            <a:spLocks/>
          </p:cNvSpPr>
          <p:nvPr/>
        </p:nvSpPr>
        <p:spPr>
          <a:xfrm>
            <a:off x="392642" y="1513544"/>
            <a:ext cx="11468100" cy="492394"/>
          </a:xfrm>
          <a:prstGeom prst="rect">
            <a:avLst/>
          </a:prstGeom>
        </p:spPr>
        <p:txBody>
          <a:bodyPr vert="horz" lIns="0" tIns="0" rIns="0" bIns="0" rtlCol="0" anchor="ctr">
            <a:noAutofit/>
          </a:bodyPr>
          <a:lstStyle>
            <a:lvl1pPr marL="0" indent="0" algn="l" defTabSz="914400" rtl="0" eaLnBrk="1" latinLnBrk="0" hangingPunct="1">
              <a:lnSpc>
                <a:spcPct val="110000"/>
              </a:lnSpc>
              <a:spcBef>
                <a:spcPts val="1000"/>
              </a:spcBef>
              <a:buFont typeface="Arial" panose="020B0500000000000000" pitchFamily="34" charset="0"/>
              <a:buNone/>
              <a:defRPr sz="2000" kern="1200">
                <a:solidFill>
                  <a:schemeClr val="tx1"/>
                </a:solidFill>
                <a:latin typeface="Segoe UI" panose="020B0502040204020203" pitchFamily="34" charset="0"/>
                <a:ea typeface="+mn-ea"/>
                <a:cs typeface="+mn-cs"/>
              </a:defRPr>
            </a:lvl1pPr>
            <a:lvl2pPr marL="360363" indent="-358775" algn="l" defTabSz="914400" rtl="0" eaLnBrk="1" latinLnBrk="0" hangingPunct="1">
              <a:lnSpc>
                <a:spcPct val="110000"/>
              </a:lnSpc>
              <a:spcBef>
                <a:spcPts val="500"/>
              </a:spcBef>
              <a:buClr>
                <a:schemeClr val="accent1"/>
              </a:buClr>
              <a:buFont typeface="Arial" panose="020B0500000000000000" pitchFamily="34" charset="0"/>
              <a:buChar char="•"/>
              <a:defRPr sz="2000" kern="1200">
                <a:solidFill>
                  <a:schemeClr val="tx1"/>
                </a:solidFill>
                <a:latin typeface="Segoe UI" panose="020B0502040204020203" pitchFamily="34" charset="0"/>
                <a:ea typeface="+mn-ea"/>
                <a:cs typeface="+mn-cs"/>
              </a:defRPr>
            </a:lvl2pPr>
            <a:lvl3pPr marL="719138" indent="-360363" algn="l" defTabSz="914400" rtl="0" eaLnBrk="1" latinLnBrk="0" hangingPunct="1">
              <a:lnSpc>
                <a:spcPct val="110000"/>
              </a:lnSpc>
              <a:spcBef>
                <a:spcPts val="500"/>
              </a:spcBef>
              <a:buClr>
                <a:schemeClr val="accent1"/>
              </a:buClr>
              <a:buFont typeface="Arial" panose="020B0500000000000000" pitchFamily="34" charset="0"/>
              <a:buChar char="•"/>
              <a:defRPr sz="2000" kern="1200">
                <a:solidFill>
                  <a:schemeClr val="tx1"/>
                </a:solidFill>
                <a:latin typeface="Segoe UI" panose="020B0502040204020203" pitchFamily="34" charset="0"/>
                <a:ea typeface="+mn-ea"/>
                <a:cs typeface="+mn-cs"/>
              </a:defRPr>
            </a:lvl3pPr>
            <a:lvl4pPr marL="1079500" indent="-358775" algn="l" defTabSz="914400" rtl="0" eaLnBrk="1" latinLnBrk="0" hangingPunct="1">
              <a:lnSpc>
                <a:spcPct val="110000"/>
              </a:lnSpc>
              <a:spcBef>
                <a:spcPts val="500"/>
              </a:spcBef>
              <a:buClr>
                <a:schemeClr val="accent1"/>
              </a:buClr>
              <a:buFont typeface="Arial" panose="020B0500000000000000" pitchFamily="34" charset="0"/>
              <a:buChar char="•"/>
              <a:tabLst/>
              <a:defRPr sz="2000" kern="1200">
                <a:solidFill>
                  <a:schemeClr val="tx1"/>
                </a:solidFill>
                <a:latin typeface="Segoe UI" panose="020B0502040204020203" pitchFamily="34" charset="0"/>
                <a:ea typeface="+mn-ea"/>
                <a:cs typeface="+mn-cs"/>
              </a:defRPr>
            </a:lvl4pPr>
            <a:lvl5pPr marL="1438275" indent="-360363" algn="l" defTabSz="914400" rtl="0" eaLnBrk="1" latinLnBrk="0" hangingPunct="1">
              <a:lnSpc>
                <a:spcPct val="110000"/>
              </a:lnSpc>
              <a:spcBef>
                <a:spcPts val="500"/>
              </a:spcBef>
              <a:buClr>
                <a:schemeClr val="accent1"/>
              </a:buClr>
              <a:buFont typeface="Arial" panose="020B0500000000000000" pitchFamily="34" charset="0"/>
              <a:buChar char="•"/>
              <a:defRPr sz="2000" kern="1200">
                <a:solidFill>
                  <a:schemeClr val="tx1"/>
                </a:solidFill>
                <a:latin typeface="Segoe UI" panose="020B0502040204020203" pitchFamily="34" charset="0"/>
                <a:ea typeface="+mn-ea"/>
                <a:cs typeface="+mn-cs"/>
              </a:defRPr>
            </a:lvl5pPr>
            <a:lvl6pPr marL="2514600" indent="-228600" algn="l" defTabSz="914400" rtl="0" eaLnBrk="1" latinLnBrk="0" hangingPunct="1">
              <a:lnSpc>
                <a:spcPct val="90000"/>
              </a:lnSpc>
              <a:spcBef>
                <a:spcPts val="500"/>
              </a:spcBef>
              <a:buFont typeface="Arial" panose="020B0500000000000000"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500000000000000"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500000000000000"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500000000000000" pitchFamily="34" charset="0"/>
              <a:buChar char="•"/>
              <a:defRPr sz="1800" kern="1200">
                <a:solidFill>
                  <a:schemeClr val="tx1"/>
                </a:solidFill>
                <a:latin typeface="+mn-lt"/>
                <a:ea typeface="+mn-ea"/>
                <a:cs typeface="+mn-cs"/>
              </a:defRPr>
            </a:lvl9pPr>
          </a:lstStyle>
          <a:p>
            <a:pPr algn="ctr">
              <a:lnSpc>
                <a:spcPct val="100000"/>
              </a:lnSpc>
              <a:spcBef>
                <a:spcPts val="600"/>
              </a:spcBef>
            </a:pPr>
            <a:r>
              <a:rPr lang="ru-RU" dirty="0">
                <a:solidFill>
                  <a:srgbClr val="E4465A"/>
                </a:solidFill>
                <a:latin typeface="Segoe UI Semibold" panose="020B0702040204020203" pitchFamily="34" charset="0"/>
                <a:cs typeface="Segoe UI Semibold" panose="020B0702040204020203" pitchFamily="34" charset="0"/>
              </a:rPr>
              <a:t>Постановление Арбитражного суда </a:t>
            </a:r>
            <a:r>
              <a:rPr lang="ru-RU" dirty="0" smtClean="0">
                <a:solidFill>
                  <a:srgbClr val="E4465A"/>
                </a:solidFill>
                <a:latin typeface="Segoe UI Semibold" panose="020B0702040204020203" pitchFamily="34" charset="0"/>
                <a:cs typeface="Segoe UI Semibold" panose="020B0702040204020203" pitchFamily="34" charset="0"/>
              </a:rPr>
              <a:t>Поволжского округа от 20 июля 2018 г. Ф06-35017</a:t>
            </a:r>
            <a:r>
              <a:rPr lang="en-US" dirty="0" smtClean="0">
                <a:solidFill>
                  <a:srgbClr val="E4465A"/>
                </a:solidFill>
                <a:latin typeface="Segoe UI Semibold" panose="020B0702040204020203" pitchFamily="34" charset="0"/>
                <a:cs typeface="Segoe UI Semibold" panose="020B0702040204020203" pitchFamily="34" charset="0"/>
              </a:rPr>
              <a:t>/2018 </a:t>
            </a:r>
            <a:r>
              <a:rPr lang="ru-RU" dirty="0" smtClean="0">
                <a:solidFill>
                  <a:srgbClr val="E4465A"/>
                </a:solidFill>
                <a:latin typeface="Segoe UI Semibold" panose="020B0702040204020203" pitchFamily="34" charset="0"/>
                <a:cs typeface="Segoe UI Semibold" panose="020B0702040204020203" pitchFamily="34" charset="0"/>
              </a:rPr>
              <a:t>по делу № А06-7028</a:t>
            </a:r>
            <a:r>
              <a:rPr lang="en-US" dirty="0" smtClean="0">
                <a:solidFill>
                  <a:srgbClr val="E4465A"/>
                </a:solidFill>
                <a:latin typeface="Segoe UI Semibold" panose="020B0702040204020203" pitchFamily="34" charset="0"/>
                <a:cs typeface="Segoe UI Semibold" panose="020B0702040204020203" pitchFamily="34" charset="0"/>
              </a:rPr>
              <a:t>/2017</a:t>
            </a:r>
            <a:endParaRPr lang="ru-RU" dirty="0">
              <a:solidFill>
                <a:srgbClr val="E4465A"/>
              </a:solidFill>
              <a:latin typeface="Segoe UI Semibold" panose="020B0702040204020203" pitchFamily="34" charset="0"/>
              <a:cs typeface="Segoe UI Semibold" panose="020B0702040204020203" pitchFamily="34" charset="0"/>
            </a:endParaRPr>
          </a:p>
        </p:txBody>
      </p:sp>
      <p:sp>
        <p:nvSpPr>
          <p:cNvPr id="30" name="Заголовок 2">
            <a:extLst>
              <a:ext uri="{FF2B5EF4-FFF2-40B4-BE49-F238E27FC236}">
                <a16:creationId xmlns:a16="http://schemas.microsoft.com/office/drawing/2014/main" xmlns="" id="{15770BC3-63B4-4EBC-BE6A-D6977273F9C1}"/>
              </a:ext>
            </a:extLst>
          </p:cNvPr>
          <p:cNvSpPr>
            <a:spLocks noGrp="1"/>
          </p:cNvSpPr>
          <p:nvPr>
            <p:ph type="title"/>
          </p:nvPr>
        </p:nvSpPr>
        <p:spPr>
          <a:xfrm>
            <a:off x="1797979" y="0"/>
            <a:ext cx="8270696" cy="694951"/>
          </a:xfrm>
        </p:spPr>
        <p:txBody>
          <a:bodyPr/>
          <a:lstStyle/>
          <a:p>
            <a:r>
              <a:rPr lang="ru-RU" sz="1800" dirty="0" smtClean="0"/>
              <a:t>СОГЛАСОВАНИЕ И ОПЛАТА ЗАКАЗЧИКОМ ДОПОЛНИТЕЛЬНЫХ РАБОТ В РАМКАХ КОНТРАКТА. ОТРИЦАТЕЛЬНАЯ СУДЕБНАЯ ПРАКТИКА.</a:t>
            </a:r>
            <a:endParaRPr lang="ru-RU" sz="1800" cap="none" dirty="0">
              <a:latin typeface="Segoe UI Semibold" panose="020B0702040204020203" pitchFamily="34" charset="0"/>
              <a:cs typeface="Segoe UI Semibold" panose="020B0702040204020203" pitchFamily="34" charset="0"/>
            </a:endParaRPr>
          </a:p>
        </p:txBody>
      </p:sp>
    </p:spTree>
    <p:extLst>
      <p:ext uri="{BB962C8B-B14F-4D97-AF65-F5344CB8AC3E}">
        <p14:creationId xmlns:p14="http://schemas.microsoft.com/office/powerpoint/2010/main" val="427432620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Прямоугольник 33"/>
          <p:cNvSpPr/>
          <p:nvPr/>
        </p:nvSpPr>
        <p:spPr>
          <a:xfrm>
            <a:off x="1986684" y="2631018"/>
            <a:ext cx="4588885" cy="1077218"/>
          </a:xfrm>
          <a:prstGeom prst="rect">
            <a:avLst/>
          </a:prstGeom>
        </p:spPr>
        <p:txBody>
          <a:bodyPr wrap="none">
            <a:spAutoFit/>
          </a:bodyPr>
          <a:lstStyle/>
          <a:p>
            <a:pPr>
              <a:defRPr/>
            </a:pPr>
            <a:r>
              <a:rPr lang="en-US" sz="3200" kern="0" dirty="0" smtClean="0">
                <a:solidFill>
                  <a:srgbClr val="E4465A"/>
                </a:solidFill>
                <a:hlinkClick r:id="rId2"/>
              </a:rPr>
              <a:t>https://t.me/zakupkinews</a:t>
            </a:r>
            <a:endParaRPr lang="ru-RU" sz="3200" kern="0" dirty="0" smtClean="0">
              <a:solidFill>
                <a:srgbClr val="E4465A"/>
              </a:solidFill>
            </a:endParaRPr>
          </a:p>
          <a:p>
            <a:pPr algn="ctr">
              <a:defRPr/>
            </a:pPr>
            <a:r>
              <a:rPr lang="ru-RU" sz="3200" b="1" kern="0" dirty="0" smtClean="0">
                <a:solidFill>
                  <a:srgbClr val="E4465A"/>
                </a:solidFill>
              </a:rPr>
              <a:t>Закупки и госзаказ</a:t>
            </a:r>
          </a:p>
        </p:txBody>
      </p:sp>
      <p:pic>
        <p:nvPicPr>
          <p:cNvPr id="7" name="Рисунок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13034" y="1277270"/>
            <a:ext cx="3210607" cy="4309491"/>
          </a:xfrm>
          <a:prstGeom prst="rect">
            <a:avLst/>
          </a:prstGeom>
        </p:spPr>
      </p:pic>
    </p:spTree>
    <p:extLst>
      <p:ext uri="{BB962C8B-B14F-4D97-AF65-F5344CB8AC3E}">
        <p14:creationId xmlns:p14="http://schemas.microsoft.com/office/powerpoint/2010/main" val="284371810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8" name="Прямая соединительная линия 27">
            <a:extLst>
              <a:ext uri="{FF2B5EF4-FFF2-40B4-BE49-F238E27FC236}">
                <a16:creationId xmlns="" xmlns:a16="http://schemas.microsoft.com/office/drawing/2014/main" id="{2DF8A51C-4A70-45C5-B4ED-B17789969F70}"/>
              </a:ext>
            </a:extLst>
          </p:cNvPr>
          <p:cNvCxnSpPr>
            <a:cxnSpLocks/>
          </p:cNvCxnSpPr>
          <p:nvPr/>
        </p:nvCxnSpPr>
        <p:spPr>
          <a:xfrm>
            <a:off x="458693" y="1010642"/>
            <a:ext cx="11464536" cy="0"/>
          </a:xfrm>
          <a:prstGeom prst="line">
            <a:avLst/>
          </a:prstGeom>
          <a:ln w="28575">
            <a:solidFill>
              <a:srgbClr val="FFC000"/>
            </a:solidFill>
          </a:ln>
        </p:spPr>
        <p:style>
          <a:lnRef idx="1">
            <a:schemeClr val="accent1"/>
          </a:lnRef>
          <a:fillRef idx="0">
            <a:schemeClr val="accent1"/>
          </a:fillRef>
          <a:effectRef idx="0">
            <a:schemeClr val="accent1"/>
          </a:effectRef>
          <a:fontRef idx="minor">
            <a:schemeClr val="tx1"/>
          </a:fontRef>
        </p:style>
      </p:cxnSp>
      <p:grpSp>
        <p:nvGrpSpPr>
          <p:cNvPr id="29" name="Группа 28">
            <a:extLst>
              <a:ext uri="{FF2B5EF4-FFF2-40B4-BE49-F238E27FC236}">
                <a16:creationId xmlns="" xmlns:a16="http://schemas.microsoft.com/office/drawing/2014/main" id="{0444FF46-B0FA-41C3-AECC-3CE689681411}"/>
              </a:ext>
            </a:extLst>
          </p:cNvPr>
          <p:cNvGrpSpPr/>
          <p:nvPr/>
        </p:nvGrpSpPr>
        <p:grpSpPr>
          <a:xfrm>
            <a:off x="5710680" y="776213"/>
            <a:ext cx="762753" cy="764997"/>
            <a:chOff x="5852718" y="1440569"/>
            <a:chExt cx="405909" cy="407103"/>
          </a:xfrm>
        </p:grpSpPr>
        <p:sp>
          <p:nvSpPr>
            <p:cNvPr id="37" name="Прямоугольник: скругленные углы 26">
              <a:extLst>
                <a:ext uri="{FF2B5EF4-FFF2-40B4-BE49-F238E27FC236}">
                  <a16:creationId xmlns="" xmlns:a16="http://schemas.microsoft.com/office/drawing/2014/main" id="{FA663CCB-12B7-4824-86E5-3379B021B6B6}"/>
                </a:ext>
              </a:extLst>
            </p:cNvPr>
            <p:cNvSpPr/>
            <p:nvPr/>
          </p:nvSpPr>
          <p:spPr>
            <a:xfrm>
              <a:off x="5852718" y="1444335"/>
              <a:ext cx="405909" cy="399570"/>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600" dirty="0">
                <a:solidFill>
                  <a:prstClr val="white"/>
                </a:solidFill>
                <a:latin typeface="Segoe UI" panose="020B0502040204020203" pitchFamily="34" charset="0"/>
                <a:cs typeface="Segoe UI" panose="020B0502040204020203" pitchFamily="34" charset="0"/>
              </a:endParaRPr>
            </a:p>
          </p:txBody>
        </p:sp>
        <p:sp>
          <p:nvSpPr>
            <p:cNvPr id="38" name="Правая круглая скобка 37">
              <a:extLst>
                <a:ext uri="{FF2B5EF4-FFF2-40B4-BE49-F238E27FC236}">
                  <a16:creationId xmlns="" xmlns:a16="http://schemas.microsoft.com/office/drawing/2014/main" id="{D29B132F-6B97-4859-96D9-67946B5F537A}"/>
                </a:ext>
              </a:extLst>
            </p:cNvPr>
            <p:cNvSpPr/>
            <p:nvPr/>
          </p:nvSpPr>
          <p:spPr>
            <a:xfrm rot="10800000">
              <a:off x="5852718" y="1440569"/>
              <a:ext cx="66675" cy="407103"/>
            </a:xfrm>
            <a:prstGeom prst="rightBracket">
              <a:avLst>
                <a:gd name="adj" fmla="val 100190"/>
              </a:avLst>
            </a:prstGeom>
            <a:ln w="12700">
              <a:solidFill>
                <a:srgbClr val="FFC000"/>
              </a:solidFill>
            </a:ln>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sz="1600" dirty="0">
                <a:solidFill>
                  <a:srgbClr val="444444"/>
                </a:solidFill>
                <a:latin typeface="Segoe UI" panose="020B0502040204020203" pitchFamily="34" charset="0"/>
                <a:cs typeface="Segoe UI" panose="020B0502040204020203" pitchFamily="34" charset="0"/>
              </a:endParaRPr>
            </a:p>
          </p:txBody>
        </p:sp>
        <p:sp>
          <p:nvSpPr>
            <p:cNvPr id="39" name="Правая круглая скобка 38">
              <a:extLst>
                <a:ext uri="{FF2B5EF4-FFF2-40B4-BE49-F238E27FC236}">
                  <a16:creationId xmlns="" xmlns:a16="http://schemas.microsoft.com/office/drawing/2014/main" id="{5989E683-6A41-4F63-9FBD-898148D72CBF}"/>
                </a:ext>
              </a:extLst>
            </p:cNvPr>
            <p:cNvSpPr/>
            <p:nvPr/>
          </p:nvSpPr>
          <p:spPr>
            <a:xfrm>
              <a:off x="6191952" y="1440569"/>
              <a:ext cx="66675" cy="407103"/>
            </a:xfrm>
            <a:prstGeom prst="rightBracket">
              <a:avLst>
                <a:gd name="adj" fmla="val 100190"/>
              </a:avLst>
            </a:prstGeom>
            <a:ln w="12700">
              <a:solidFill>
                <a:srgbClr val="FFC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sz="1600" dirty="0">
                <a:solidFill>
                  <a:srgbClr val="444444"/>
                </a:solidFill>
                <a:latin typeface="Segoe UI" panose="020B0502040204020203" pitchFamily="34" charset="0"/>
                <a:cs typeface="Segoe UI" panose="020B0502040204020203" pitchFamily="34" charset="0"/>
              </a:endParaRPr>
            </a:p>
          </p:txBody>
        </p:sp>
      </p:grpSp>
      <p:sp>
        <p:nvSpPr>
          <p:cNvPr id="42" name="Freeform 17"/>
          <p:cNvSpPr>
            <a:spLocks noEditPoints="1"/>
          </p:cNvSpPr>
          <p:nvPr/>
        </p:nvSpPr>
        <p:spPr bwMode="auto">
          <a:xfrm>
            <a:off x="5556251" y="1916832"/>
            <a:ext cx="1140883" cy="1174750"/>
          </a:xfrm>
          <a:custGeom>
            <a:avLst/>
            <a:gdLst>
              <a:gd name="T0" fmla="*/ 11557 w 11858"/>
              <a:gd name="T1" fmla="*/ 91 h 16280"/>
              <a:gd name="T2" fmla="*/ 11809 w 11858"/>
              <a:gd name="T3" fmla="*/ 381 h 16280"/>
              <a:gd name="T4" fmla="*/ 11846 w 11858"/>
              <a:gd name="T5" fmla="*/ 15782 h 16280"/>
              <a:gd name="T6" fmla="*/ 11653 w 11858"/>
              <a:gd name="T7" fmla="*/ 16118 h 16280"/>
              <a:gd name="T8" fmla="*/ 11298 w 11858"/>
              <a:gd name="T9" fmla="*/ 16277 h 16280"/>
              <a:gd name="T10" fmla="*/ 327 w 11858"/>
              <a:gd name="T11" fmla="*/ 16205 h 16280"/>
              <a:gd name="T12" fmla="*/ 61 w 11858"/>
              <a:gd name="T13" fmla="*/ 15927 h 16280"/>
              <a:gd name="T14" fmla="*/ 7 w 11858"/>
              <a:gd name="T15" fmla="*/ 528 h 16280"/>
              <a:gd name="T16" fmla="*/ 182 w 11858"/>
              <a:gd name="T17" fmla="*/ 182 h 16280"/>
              <a:gd name="T18" fmla="*/ 529 w 11858"/>
              <a:gd name="T19" fmla="*/ 7 h 16280"/>
              <a:gd name="T20" fmla="*/ 6272 w 11858"/>
              <a:gd name="T21" fmla="*/ 12062 h 16280"/>
              <a:gd name="T22" fmla="*/ 6229 w 11858"/>
              <a:gd name="T23" fmla="*/ 11836 h 16280"/>
              <a:gd name="T24" fmla="*/ 6328 w 11858"/>
              <a:gd name="T25" fmla="*/ 11625 h 16280"/>
              <a:gd name="T26" fmla="*/ 6538 w 11858"/>
              <a:gd name="T27" fmla="*/ 11514 h 16280"/>
              <a:gd name="T28" fmla="*/ 6766 w 11858"/>
              <a:gd name="T29" fmla="*/ 11549 h 16280"/>
              <a:gd name="T30" fmla="*/ 9247 w 11858"/>
              <a:gd name="T31" fmla="*/ 10235 h 16280"/>
              <a:gd name="T32" fmla="*/ 9464 w 11858"/>
              <a:gd name="T33" fmla="*/ 10153 h 16280"/>
              <a:gd name="T34" fmla="*/ 9687 w 11858"/>
              <a:gd name="T35" fmla="*/ 10213 h 16280"/>
              <a:gd name="T36" fmla="*/ 9834 w 11858"/>
              <a:gd name="T37" fmla="*/ 10400 h 16280"/>
              <a:gd name="T38" fmla="*/ 9840 w 11858"/>
              <a:gd name="T39" fmla="*/ 10630 h 16280"/>
              <a:gd name="T40" fmla="*/ 7656 w 11858"/>
              <a:gd name="T41" fmla="*/ 13093 h 16280"/>
              <a:gd name="T42" fmla="*/ 7443 w 11858"/>
              <a:gd name="T43" fmla="*/ 13192 h 16280"/>
              <a:gd name="T44" fmla="*/ 7217 w 11858"/>
              <a:gd name="T45" fmla="*/ 13147 h 16280"/>
              <a:gd name="T46" fmla="*/ 7553 w 11858"/>
              <a:gd name="T47" fmla="*/ 10191 h 16280"/>
              <a:gd name="T48" fmla="*/ 8100 w 11858"/>
              <a:gd name="T49" fmla="*/ 10313 h 16280"/>
              <a:gd name="T50" fmla="*/ 8581 w 11858"/>
              <a:gd name="T51" fmla="*/ 10568 h 16280"/>
              <a:gd name="T52" fmla="*/ 7978 w 11858"/>
              <a:gd name="T53" fmla="*/ 10937 h 16280"/>
              <a:gd name="T54" fmla="*/ 7633 w 11858"/>
              <a:gd name="T55" fmla="*/ 10830 h 16280"/>
              <a:gd name="T56" fmla="*/ 7225 w 11858"/>
              <a:gd name="T57" fmla="*/ 10815 h 16280"/>
              <a:gd name="T58" fmla="*/ 6774 w 11858"/>
              <a:gd name="T59" fmla="*/ 10936 h 16280"/>
              <a:gd name="T60" fmla="*/ 6393 w 11858"/>
              <a:gd name="T61" fmla="*/ 11186 h 16280"/>
              <a:gd name="T62" fmla="*/ 6108 w 11858"/>
              <a:gd name="T63" fmla="*/ 11539 h 16280"/>
              <a:gd name="T64" fmla="*/ 5944 w 11858"/>
              <a:gd name="T65" fmla="*/ 11972 h 16280"/>
              <a:gd name="T66" fmla="*/ 5926 w 11858"/>
              <a:gd name="T67" fmla="*/ 12451 h 16280"/>
              <a:gd name="T68" fmla="*/ 6058 w 11858"/>
              <a:gd name="T69" fmla="*/ 12898 h 16280"/>
              <a:gd name="T70" fmla="*/ 6318 w 11858"/>
              <a:gd name="T71" fmla="*/ 13271 h 16280"/>
              <a:gd name="T72" fmla="*/ 6679 w 11858"/>
              <a:gd name="T73" fmla="*/ 13547 h 16280"/>
              <a:gd name="T74" fmla="*/ 7116 w 11858"/>
              <a:gd name="T75" fmla="*/ 13701 h 16280"/>
              <a:gd name="T76" fmla="*/ 7597 w 11858"/>
              <a:gd name="T77" fmla="*/ 13707 h 16280"/>
              <a:gd name="T78" fmla="*/ 8040 w 11858"/>
              <a:gd name="T79" fmla="*/ 13564 h 16280"/>
              <a:gd name="T80" fmla="*/ 8407 w 11858"/>
              <a:gd name="T81" fmla="*/ 13297 h 16280"/>
              <a:gd name="T82" fmla="*/ 8675 w 11858"/>
              <a:gd name="T83" fmla="*/ 12929 h 16280"/>
              <a:gd name="T84" fmla="*/ 8819 w 11858"/>
              <a:gd name="T85" fmla="*/ 12488 h 16280"/>
              <a:gd name="T86" fmla="*/ 9381 w 11858"/>
              <a:gd name="T87" fmla="*/ 11696 h 16280"/>
              <a:gd name="T88" fmla="*/ 9459 w 11858"/>
              <a:gd name="T89" fmla="*/ 12223 h 16280"/>
              <a:gd name="T90" fmla="*/ 9365 w 11858"/>
              <a:gd name="T91" fmla="*/ 12884 h 16280"/>
              <a:gd name="T92" fmla="*/ 9075 w 11858"/>
              <a:gd name="T93" fmla="*/ 13470 h 16280"/>
              <a:gd name="T94" fmla="*/ 8622 w 11858"/>
              <a:gd name="T95" fmla="*/ 13933 h 16280"/>
              <a:gd name="T96" fmla="*/ 8044 w 11858"/>
              <a:gd name="T97" fmla="*/ 14237 h 16280"/>
              <a:gd name="T98" fmla="*/ 7375 w 11858"/>
              <a:gd name="T99" fmla="*/ 14347 h 16280"/>
              <a:gd name="T100" fmla="*/ 6707 w 11858"/>
              <a:gd name="T101" fmla="*/ 14237 h 16280"/>
              <a:gd name="T102" fmla="*/ 6128 w 11858"/>
              <a:gd name="T103" fmla="*/ 13933 h 16280"/>
              <a:gd name="T104" fmla="*/ 5675 w 11858"/>
              <a:gd name="T105" fmla="*/ 13470 h 16280"/>
              <a:gd name="T106" fmla="*/ 5385 w 11858"/>
              <a:gd name="T107" fmla="*/ 12884 h 16280"/>
              <a:gd name="T108" fmla="*/ 5291 w 11858"/>
              <a:gd name="T109" fmla="*/ 12212 h 16280"/>
              <a:gd name="T110" fmla="*/ 5417 w 11858"/>
              <a:gd name="T111" fmla="*/ 11550 h 16280"/>
              <a:gd name="T112" fmla="*/ 5735 w 11858"/>
              <a:gd name="T113" fmla="*/ 10981 h 16280"/>
              <a:gd name="T114" fmla="*/ 6209 w 11858"/>
              <a:gd name="T115" fmla="*/ 10539 h 16280"/>
              <a:gd name="T116" fmla="*/ 6804 w 11858"/>
              <a:gd name="T117" fmla="*/ 10264 h 16280"/>
              <a:gd name="T118" fmla="*/ 5892 w 11858"/>
              <a:gd name="T119" fmla="*/ 8673 h 16280"/>
              <a:gd name="T120" fmla="*/ 2683 w 11858"/>
              <a:gd name="T121" fmla="*/ 4500 h 162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1858" h="16280">
                <a:moveTo>
                  <a:pt x="624" y="0"/>
                </a:moveTo>
                <a:lnTo>
                  <a:pt x="11234" y="0"/>
                </a:lnTo>
                <a:lnTo>
                  <a:pt x="11266" y="1"/>
                </a:lnTo>
                <a:lnTo>
                  <a:pt x="11298" y="3"/>
                </a:lnTo>
                <a:lnTo>
                  <a:pt x="11329" y="7"/>
                </a:lnTo>
                <a:lnTo>
                  <a:pt x="11360" y="12"/>
                </a:lnTo>
                <a:lnTo>
                  <a:pt x="11390" y="19"/>
                </a:lnTo>
                <a:lnTo>
                  <a:pt x="11420" y="28"/>
                </a:lnTo>
                <a:lnTo>
                  <a:pt x="11448" y="38"/>
                </a:lnTo>
                <a:lnTo>
                  <a:pt x="11477" y="49"/>
                </a:lnTo>
                <a:lnTo>
                  <a:pt x="11504" y="61"/>
                </a:lnTo>
                <a:lnTo>
                  <a:pt x="11531" y="75"/>
                </a:lnTo>
                <a:lnTo>
                  <a:pt x="11557" y="91"/>
                </a:lnTo>
                <a:lnTo>
                  <a:pt x="11583" y="107"/>
                </a:lnTo>
                <a:lnTo>
                  <a:pt x="11607" y="124"/>
                </a:lnTo>
                <a:lnTo>
                  <a:pt x="11631" y="142"/>
                </a:lnTo>
                <a:lnTo>
                  <a:pt x="11653" y="162"/>
                </a:lnTo>
                <a:lnTo>
                  <a:pt x="11676" y="182"/>
                </a:lnTo>
                <a:lnTo>
                  <a:pt x="11696" y="205"/>
                </a:lnTo>
                <a:lnTo>
                  <a:pt x="11715" y="227"/>
                </a:lnTo>
                <a:lnTo>
                  <a:pt x="11734" y="250"/>
                </a:lnTo>
                <a:lnTo>
                  <a:pt x="11751" y="275"/>
                </a:lnTo>
                <a:lnTo>
                  <a:pt x="11767" y="300"/>
                </a:lnTo>
                <a:lnTo>
                  <a:pt x="11783" y="326"/>
                </a:lnTo>
                <a:lnTo>
                  <a:pt x="11797" y="353"/>
                </a:lnTo>
                <a:lnTo>
                  <a:pt x="11809" y="381"/>
                </a:lnTo>
                <a:lnTo>
                  <a:pt x="11820" y="409"/>
                </a:lnTo>
                <a:lnTo>
                  <a:pt x="11829" y="438"/>
                </a:lnTo>
                <a:lnTo>
                  <a:pt x="11839" y="467"/>
                </a:lnTo>
                <a:lnTo>
                  <a:pt x="11846" y="498"/>
                </a:lnTo>
                <a:lnTo>
                  <a:pt x="11851" y="528"/>
                </a:lnTo>
                <a:lnTo>
                  <a:pt x="11855" y="560"/>
                </a:lnTo>
                <a:lnTo>
                  <a:pt x="11857" y="591"/>
                </a:lnTo>
                <a:lnTo>
                  <a:pt x="11858" y="623"/>
                </a:lnTo>
                <a:lnTo>
                  <a:pt x="11858" y="15657"/>
                </a:lnTo>
                <a:lnTo>
                  <a:pt x="11857" y="15689"/>
                </a:lnTo>
                <a:lnTo>
                  <a:pt x="11855" y="15720"/>
                </a:lnTo>
                <a:lnTo>
                  <a:pt x="11851" y="15752"/>
                </a:lnTo>
                <a:lnTo>
                  <a:pt x="11846" y="15782"/>
                </a:lnTo>
                <a:lnTo>
                  <a:pt x="11839" y="15813"/>
                </a:lnTo>
                <a:lnTo>
                  <a:pt x="11829" y="15842"/>
                </a:lnTo>
                <a:lnTo>
                  <a:pt x="11820" y="15871"/>
                </a:lnTo>
                <a:lnTo>
                  <a:pt x="11809" y="15899"/>
                </a:lnTo>
                <a:lnTo>
                  <a:pt x="11797" y="15927"/>
                </a:lnTo>
                <a:lnTo>
                  <a:pt x="11783" y="15954"/>
                </a:lnTo>
                <a:lnTo>
                  <a:pt x="11767" y="15980"/>
                </a:lnTo>
                <a:lnTo>
                  <a:pt x="11751" y="16005"/>
                </a:lnTo>
                <a:lnTo>
                  <a:pt x="11734" y="16030"/>
                </a:lnTo>
                <a:lnTo>
                  <a:pt x="11715" y="16053"/>
                </a:lnTo>
                <a:lnTo>
                  <a:pt x="11696" y="16075"/>
                </a:lnTo>
                <a:lnTo>
                  <a:pt x="11676" y="16098"/>
                </a:lnTo>
                <a:lnTo>
                  <a:pt x="11653" y="16118"/>
                </a:lnTo>
                <a:lnTo>
                  <a:pt x="11631" y="16138"/>
                </a:lnTo>
                <a:lnTo>
                  <a:pt x="11607" y="16156"/>
                </a:lnTo>
                <a:lnTo>
                  <a:pt x="11583" y="16173"/>
                </a:lnTo>
                <a:lnTo>
                  <a:pt x="11557" y="16189"/>
                </a:lnTo>
                <a:lnTo>
                  <a:pt x="11531" y="16205"/>
                </a:lnTo>
                <a:lnTo>
                  <a:pt x="11504" y="16219"/>
                </a:lnTo>
                <a:lnTo>
                  <a:pt x="11477" y="16231"/>
                </a:lnTo>
                <a:lnTo>
                  <a:pt x="11448" y="16242"/>
                </a:lnTo>
                <a:lnTo>
                  <a:pt x="11420" y="16252"/>
                </a:lnTo>
                <a:lnTo>
                  <a:pt x="11390" y="16261"/>
                </a:lnTo>
                <a:lnTo>
                  <a:pt x="11360" y="16268"/>
                </a:lnTo>
                <a:lnTo>
                  <a:pt x="11329" y="16273"/>
                </a:lnTo>
                <a:lnTo>
                  <a:pt x="11298" y="16277"/>
                </a:lnTo>
                <a:lnTo>
                  <a:pt x="11266" y="16279"/>
                </a:lnTo>
                <a:lnTo>
                  <a:pt x="11234" y="16280"/>
                </a:lnTo>
                <a:lnTo>
                  <a:pt x="624" y="16280"/>
                </a:lnTo>
                <a:lnTo>
                  <a:pt x="592" y="16279"/>
                </a:lnTo>
                <a:lnTo>
                  <a:pt x="560" y="16277"/>
                </a:lnTo>
                <a:lnTo>
                  <a:pt x="529" y="16273"/>
                </a:lnTo>
                <a:lnTo>
                  <a:pt x="498" y="16268"/>
                </a:lnTo>
                <a:lnTo>
                  <a:pt x="468" y="16261"/>
                </a:lnTo>
                <a:lnTo>
                  <a:pt x="438" y="16252"/>
                </a:lnTo>
                <a:lnTo>
                  <a:pt x="410" y="16242"/>
                </a:lnTo>
                <a:lnTo>
                  <a:pt x="381" y="16231"/>
                </a:lnTo>
                <a:lnTo>
                  <a:pt x="354" y="16219"/>
                </a:lnTo>
                <a:lnTo>
                  <a:pt x="327" y="16205"/>
                </a:lnTo>
                <a:lnTo>
                  <a:pt x="301" y="16189"/>
                </a:lnTo>
                <a:lnTo>
                  <a:pt x="275" y="16173"/>
                </a:lnTo>
                <a:lnTo>
                  <a:pt x="251" y="16156"/>
                </a:lnTo>
                <a:lnTo>
                  <a:pt x="227" y="16138"/>
                </a:lnTo>
                <a:lnTo>
                  <a:pt x="205" y="16118"/>
                </a:lnTo>
                <a:lnTo>
                  <a:pt x="182" y="16098"/>
                </a:lnTo>
                <a:lnTo>
                  <a:pt x="162" y="16075"/>
                </a:lnTo>
                <a:lnTo>
                  <a:pt x="143" y="16053"/>
                </a:lnTo>
                <a:lnTo>
                  <a:pt x="124" y="16030"/>
                </a:lnTo>
                <a:lnTo>
                  <a:pt x="107" y="16005"/>
                </a:lnTo>
                <a:lnTo>
                  <a:pt x="91" y="15980"/>
                </a:lnTo>
                <a:lnTo>
                  <a:pt x="75" y="15954"/>
                </a:lnTo>
                <a:lnTo>
                  <a:pt x="61" y="15927"/>
                </a:lnTo>
                <a:lnTo>
                  <a:pt x="49" y="15899"/>
                </a:lnTo>
                <a:lnTo>
                  <a:pt x="38" y="15871"/>
                </a:lnTo>
                <a:lnTo>
                  <a:pt x="29" y="15842"/>
                </a:lnTo>
                <a:lnTo>
                  <a:pt x="19" y="15813"/>
                </a:lnTo>
                <a:lnTo>
                  <a:pt x="12" y="15782"/>
                </a:lnTo>
                <a:lnTo>
                  <a:pt x="7" y="15752"/>
                </a:lnTo>
                <a:lnTo>
                  <a:pt x="3" y="15720"/>
                </a:lnTo>
                <a:lnTo>
                  <a:pt x="1" y="15689"/>
                </a:lnTo>
                <a:lnTo>
                  <a:pt x="0" y="15657"/>
                </a:lnTo>
                <a:lnTo>
                  <a:pt x="0" y="623"/>
                </a:lnTo>
                <a:lnTo>
                  <a:pt x="1" y="591"/>
                </a:lnTo>
                <a:lnTo>
                  <a:pt x="3" y="560"/>
                </a:lnTo>
                <a:lnTo>
                  <a:pt x="7" y="528"/>
                </a:lnTo>
                <a:lnTo>
                  <a:pt x="12" y="498"/>
                </a:lnTo>
                <a:lnTo>
                  <a:pt x="19" y="467"/>
                </a:lnTo>
                <a:lnTo>
                  <a:pt x="29" y="438"/>
                </a:lnTo>
                <a:lnTo>
                  <a:pt x="38" y="409"/>
                </a:lnTo>
                <a:lnTo>
                  <a:pt x="49" y="381"/>
                </a:lnTo>
                <a:lnTo>
                  <a:pt x="61" y="353"/>
                </a:lnTo>
                <a:lnTo>
                  <a:pt x="75" y="326"/>
                </a:lnTo>
                <a:lnTo>
                  <a:pt x="91" y="300"/>
                </a:lnTo>
                <a:lnTo>
                  <a:pt x="107" y="275"/>
                </a:lnTo>
                <a:lnTo>
                  <a:pt x="124" y="250"/>
                </a:lnTo>
                <a:lnTo>
                  <a:pt x="143" y="227"/>
                </a:lnTo>
                <a:lnTo>
                  <a:pt x="162" y="205"/>
                </a:lnTo>
                <a:lnTo>
                  <a:pt x="182" y="182"/>
                </a:lnTo>
                <a:lnTo>
                  <a:pt x="205" y="162"/>
                </a:lnTo>
                <a:lnTo>
                  <a:pt x="227" y="142"/>
                </a:lnTo>
                <a:lnTo>
                  <a:pt x="251" y="124"/>
                </a:lnTo>
                <a:lnTo>
                  <a:pt x="275" y="107"/>
                </a:lnTo>
                <a:lnTo>
                  <a:pt x="301" y="91"/>
                </a:lnTo>
                <a:lnTo>
                  <a:pt x="327" y="75"/>
                </a:lnTo>
                <a:lnTo>
                  <a:pt x="354" y="61"/>
                </a:lnTo>
                <a:lnTo>
                  <a:pt x="381" y="49"/>
                </a:lnTo>
                <a:lnTo>
                  <a:pt x="410" y="38"/>
                </a:lnTo>
                <a:lnTo>
                  <a:pt x="438" y="28"/>
                </a:lnTo>
                <a:lnTo>
                  <a:pt x="468" y="19"/>
                </a:lnTo>
                <a:lnTo>
                  <a:pt x="498" y="12"/>
                </a:lnTo>
                <a:lnTo>
                  <a:pt x="529" y="7"/>
                </a:lnTo>
                <a:lnTo>
                  <a:pt x="560" y="3"/>
                </a:lnTo>
                <a:lnTo>
                  <a:pt x="592" y="1"/>
                </a:lnTo>
                <a:lnTo>
                  <a:pt x="624" y="0"/>
                </a:lnTo>
                <a:close/>
                <a:moveTo>
                  <a:pt x="10610" y="1246"/>
                </a:moveTo>
                <a:lnTo>
                  <a:pt x="1248" y="1246"/>
                </a:lnTo>
                <a:lnTo>
                  <a:pt x="1248" y="15034"/>
                </a:lnTo>
                <a:lnTo>
                  <a:pt x="10610" y="15034"/>
                </a:lnTo>
                <a:lnTo>
                  <a:pt x="10610" y="1246"/>
                </a:lnTo>
                <a:close/>
                <a:moveTo>
                  <a:pt x="6315" y="12125"/>
                </a:moveTo>
                <a:lnTo>
                  <a:pt x="6303" y="12110"/>
                </a:lnTo>
                <a:lnTo>
                  <a:pt x="6292" y="12095"/>
                </a:lnTo>
                <a:lnTo>
                  <a:pt x="6282" y="12079"/>
                </a:lnTo>
                <a:lnTo>
                  <a:pt x="6272" y="12062"/>
                </a:lnTo>
                <a:lnTo>
                  <a:pt x="6263" y="12046"/>
                </a:lnTo>
                <a:lnTo>
                  <a:pt x="6256" y="12030"/>
                </a:lnTo>
                <a:lnTo>
                  <a:pt x="6249" y="12013"/>
                </a:lnTo>
                <a:lnTo>
                  <a:pt x="6243" y="11995"/>
                </a:lnTo>
                <a:lnTo>
                  <a:pt x="6238" y="11978"/>
                </a:lnTo>
                <a:lnTo>
                  <a:pt x="6234" y="11961"/>
                </a:lnTo>
                <a:lnTo>
                  <a:pt x="6231" y="11943"/>
                </a:lnTo>
                <a:lnTo>
                  <a:pt x="6228" y="11925"/>
                </a:lnTo>
                <a:lnTo>
                  <a:pt x="6227" y="11907"/>
                </a:lnTo>
                <a:lnTo>
                  <a:pt x="6226" y="11889"/>
                </a:lnTo>
                <a:lnTo>
                  <a:pt x="6226" y="11871"/>
                </a:lnTo>
                <a:lnTo>
                  <a:pt x="6227" y="11854"/>
                </a:lnTo>
                <a:lnTo>
                  <a:pt x="6229" y="11836"/>
                </a:lnTo>
                <a:lnTo>
                  <a:pt x="6232" y="11818"/>
                </a:lnTo>
                <a:lnTo>
                  <a:pt x="6235" y="11801"/>
                </a:lnTo>
                <a:lnTo>
                  <a:pt x="6239" y="11783"/>
                </a:lnTo>
                <a:lnTo>
                  <a:pt x="6244" y="11766"/>
                </a:lnTo>
                <a:lnTo>
                  <a:pt x="6250" y="11749"/>
                </a:lnTo>
                <a:lnTo>
                  <a:pt x="6257" y="11732"/>
                </a:lnTo>
                <a:lnTo>
                  <a:pt x="6265" y="11715"/>
                </a:lnTo>
                <a:lnTo>
                  <a:pt x="6273" y="11699"/>
                </a:lnTo>
                <a:lnTo>
                  <a:pt x="6283" y="11684"/>
                </a:lnTo>
                <a:lnTo>
                  <a:pt x="6293" y="11669"/>
                </a:lnTo>
                <a:lnTo>
                  <a:pt x="6304" y="11653"/>
                </a:lnTo>
                <a:lnTo>
                  <a:pt x="6316" y="11639"/>
                </a:lnTo>
                <a:lnTo>
                  <a:pt x="6328" y="11625"/>
                </a:lnTo>
                <a:lnTo>
                  <a:pt x="6342" y="11612"/>
                </a:lnTo>
                <a:lnTo>
                  <a:pt x="6356" y="11600"/>
                </a:lnTo>
                <a:lnTo>
                  <a:pt x="6371" y="11587"/>
                </a:lnTo>
                <a:lnTo>
                  <a:pt x="6387" y="11576"/>
                </a:lnTo>
                <a:lnTo>
                  <a:pt x="6402" y="11566"/>
                </a:lnTo>
                <a:lnTo>
                  <a:pt x="6418" y="11556"/>
                </a:lnTo>
                <a:lnTo>
                  <a:pt x="6434" y="11548"/>
                </a:lnTo>
                <a:lnTo>
                  <a:pt x="6452" y="11539"/>
                </a:lnTo>
                <a:lnTo>
                  <a:pt x="6468" y="11533"/>
                </a:lnTo>
                <a:lnTo>
                  <a:pt x="6485" y="11527"/>
                </a:lnTo>
                <a:lnTo>
                  <a:pt x="6503" y="11522"/>
                </a:lnTo>
                <a:lnTo>
                  <a:pt x="6521" y="11518"/>
                </a:lnTo>
                <a:lnTo>
                  <a:pt x="6538" y="11514"/>
                </a:lnTo>
                <a:lnTo>
                  <a:pt x="6557" y="11512"/>
                </a:lnTo>
                <a:lnTo>
                  <a:pt x="6574" y="11510"/>
                </a:lnTo>
                <a:lnTo>
                  <a:pt x="6592" y="11510"/>
                </a:lnTo>
                <a:lnTo>
                  <a:pt x="6610" y="11510"/>
                </a:lnTo>
                <a:lnTo>
                  <a:pt x="6628" y="11511"/>
                </a:lnTo>
                <a:lnTo>
                  <a:pt x="6645" y="11513"/>
                </a:lnTo>
                <a:lnTo>
                  <a:pt x="6664" y="11515"/>
                </a:lnTo>
                <a:lnTo>
                  <a:pt x="6681" y="11519"/>
                </a:lnTo>
                <a:lnTo>
                  <a:pt x="6698" y="11523"/>
                </a:lnTo>
                <a:lnTo>
                  <a:pt x="6716" y="11528"/>
                </a:lnTo>
                <a:lnTo>
                  <a:pt x="6733" y="11534"/>
                </a:lnTo>
                <a:lnTo>
                  <a:pt x="6749" y="11542"/>
                </a:lnTo>
                <a:lnTo>
                  <a:pt x="6766" y="11549"/>
                </a:lnTo>
                <a:lnTo>
                  <a:pt x="6782" y="11558"/>
                </a:lnTo>
                <a:lnTo>
                  <a:pt x="6798" y="11567"/>
                </a:lnTo>
                <a:lnTo>
                  <a:pt x="6814" y="11577"/>
                </a:lnTo>
                <a:lnTo>
                  <a:pt x="6828" y="11588"/>
                </a:lnTo>
                <a:lnTo>
                  <a:pt x="6842" y="11600"/>
                </a:lnTo>
                <a:lnTo>
                  <a:pt x="6856" y="11613"/>
                </a:lnTo>
                <a:lnTo>
                  <a:pt x="6870" y="11626"/>
                </a:lnTo>
                <a:lnTo>
                  <a:pt x="6883" y="11640"/>
                </a:lnTo>
                <a:lnTo>
                  <a:pt x="7410" y="12257"/>
                </a:lnTo>
                <a:lnTo>
                  <a:pt x="9206" y="10274"/>
                </a:lnTo>
                <a:lnTo>
                  <a:pt x="9220" y="10260"/>
                </a:lnTo>
                <a:lnTo>
                  <a:pt x="9233" y="10247"/>
                </a:lnTo>
                <a:lnTo>
                  <a:pt x="9247" y="10235"/>
                </a:lnTo>
                <a:lnTo>
                  <a:pt x="9262" y="10224"/>
                </a:lnTo>
                <a:lnTo>
                  <a:pt x="9278" y="10213"/>
                </a:lnTo>
                <a:lnTo>
                  <a:pt x="9293" y="10203"/>
                </a:lnTo>
                <a:lnTo>
                  <a:pt x="9309" y="10194"/>
                </a:lnTo>
                <a:lnTo>
                  <a:pt x="9326" y="10186"/>
                </a:lnTo>
                <a:lnTo>
                  <a:pt x="9342" y="10179"/>
                </a:lnTo>
                <a:lnTo>
                  <a:pt x="9359" y="10173"/>
                </a:lnTo>
                <a:lnTo>
                  <a:pt x="9376" y="10167"/>
                </a:lnTo>
                <a:lnTo>
                  <a:pt x="9393" y="10163"/>
                </a:lnTo>
                <a:lnTo>
                  <a:pt x="9411" y="10159"/>
                </a:lnTo>
                <a:lnTo>
                  <a:pt x="9429" y="10156"/>
                </a:lnTo>
                <a:lnTo>
                  <a:pt x="9446" y="10154"/>
                </a:lnTo>
                <a:lnTo>
                  <a:pt x="9464" y="10153"/>
                </a:lnTo>
                <a:lnTo>
                  <a:pt x="9482" y="10152"/>
                </a:lnTo>
                <a:lnTo>
                  <a:pt x="9500" y="10153"/>
                </a:lnTo>
                <a:lnTo>
                  <a:pt x="9517" y="10154"/>
                </a:lnTo>
                <a:lnTo>
                  <a:pt x="9536" y="10156"/>
                </a:lnTo>
                <a:lnTo>
                  <a:pt x="9553" y="10159"/>
                </a:lnTo>
                <a:lnTo>
                  <a:pt x="9571" y="10162"/>
                </a:lnTo>
                <a:lnTo>
                  <a:pt x="9589" y="10167"/>
                </a:lnTo>
                <a:lnTo>
                  <a:pt x="9606" y="10172"/>
                </a:lnTo>
                <a:lnTo>
                  <a:pt x="9622" y="10179"/>
                </a:lnTo>
                <a:lnTo>
                  <a:pt x="9639" y="10186"/>
                </a:lnTo>
                <a:lnTo>
                  <a:pt x="9656" y="10194"/>
                </a:lnTo>
                <a:lnTo>
                  <a:pt x="9672" y="10203"/>
                </a:lnTo>
                <a:lnTo>
                  <a:pt x="9687" y="10213"/>
                </a:lnTo>
                <a:lnTo>
                  <a:pt x="9704" y="10224"/>
                </a:lnTo>
                <a:lnTo>
                  <a:pt x="9718" y="10235"/>
                </a:lnTo>
                <a:lnTo>
                  <a:pt x="9733" y="10248"/>
                </a:lnTo>
                <a:lnTo>
                  <a:pt x="9746" y="10261"/>
                </a:lnTo>
                <a:lnTo>
                  <a:pt x="9760" y="10275"/>
                </a:lnTo>
                <a:lnTo>
                  <a:pt x="9772" y="10289"/>
                </a:lnTo>
                <a:lnTo>
                  <a:pt x="9783" y="10304"/>
                </a:lnTo>
                <a:lnTo>
                  <a:pt x="9794" y="10319"/>
                </a:lnTo>
                <a:lnTo>
                  <a:pt x="9804" y="10335"/>
                </a:lnTo>
                <a:lnTo>
                  <a:pt x="9813" y="10350"/>
                </a:lnTo>
                <a:lnTo>
                  <a:pt x="9821" y="10367"/>
                </a:lnTo>
                <a:lnTo>
                  <a:pt x="9828" y="10384"/>
                </a:lnTo>
                <a:lnTo>
                  <a:pt x="9834" y="10400"/>
                </a:lnTo>
                <a:lnTo>
                  <a:pt x="9840" y="10417"/>
                </a:lnTo>
                <a:lnTo>
                  <a:pt x="9844" y="10434"/>
                </a:lnTo>
                <a:lnTo>
                  <a:pt x="9848" y="10452"/>
                </a:lnTo>
                <a:lnTo>
                  <a:pt x="9851" y="10470"/>
                </a:lnTo>
                <a:lnTo>
                  <a:pt x="9853" y="10487"/>
                </a:lnTo>
                <a:lnTo>
                  <a:pt x="9854" y="10506"/>
                </a:lnTo>
                <a:lnTo>
                  <a:pt x="9856" y="10523"/>
                </a:lnTo>
                <a:lnTo>
                  <a:pt x="9856" y="10541"/>
                </a:lnTo>
                <a:lnTo>
                  <a:pt x="9853" y="10559"/>
                </a:lnTo>
                <a:lnTo>
                  <a:pt x="9851" y="10577"/>
                </a:lnTo>
                <a:lnTo>
                  <a:pt x="9848" y="10594"/>
                </a:lnTo>
                <a:lnTo>
                  <a:pt x="9845" y="10612"/>
                </a:lnTo>
                <a:lnTo>
                  <a:pt x="9840" y="10630"/>
                </a:lnTo>
                <a:lnTo>
                  <a:pt x="9835" y="10646"/>
                </a:lnTo>
                <a:lnTo>
                  <a:pt x="9828" y="10663"/>
                </a:lnTo>
                <a:lnTo>
                  <a:pt x="9821" y="10681"/>
                </a:lnTo>
                <a:lnTo>
                  <a:pt x="9813" y="10697"/>
                </a:lnTo>
                <a:lnTo>
                  <a:pt x="9804" y="10713"/>
                </a:lnTo>
                <a:lnTo>
                  <a:pt x="9794" y="10729"/>
                </a:lnTo>
                <a:lnTo>
                  <a:pt x="9783" y="10744"/>
                </a:lnTo>
                <a:lnTo>
                  <a:pt x="9772" y="10759"/>
                </a:lnTo>
                <a:lnTo>
                  <a:pt x="9759" y="10773"/>
                </a:lnTo>
                <a:lnTo>
                  <a:pt x="7693" y="13055"/>
                </a:lnTo>
                <a:lnTo>
                  <a:pt x="7682" y="13068"/>
                </a:lnTo>
                <a:lnTo>
                  <a:pt x="7670" y="13081"/>
                </a:lnTo>
                <a:lnTo>
                  <a:pt x="7656" y="13093"/>
                </a:lnTo>
                <a:lnTo>
                  <a:pt x="7643" y="13105"/>
                </a:lnTo>
                <a:lnTo>
                  <a:pt x="7629" y="13118"/>
                </a:lnTo>
                <a:lnTo>
                  <a:pt x="7614" y="13129"/>
                </a:lnTo>
                <a:lnTo>
                  <a:pt x="7597" y="13139"/>
                </a:lnTo>
                <a:lnTo>
                  <a:pt x="7581" y="13148"/>
                </a:lnTo>
                <a:lnTo>
                  <a:pt x="7565" y="13157"/>
                </a:lnTo>
                <a:lnTo>
                  <a:pt x="7548" y="13164"/>
                </a:lnTo>
                <a:lnTo>
                  <a:pt x="7531" y="13172"/>
                </a:lnTo>
                <a:lnTo>
                  <a:pt x="7514" y="13178"/>
                </a:lnTo>
                <a:lnTo>
                  <a:pt x="7496" y="13183"/>
                </a:lnTo>
                <a:lnTo>
                  <a:pt x="7479" y="13187"/>
                </a:lnTo>
                <a:lnTo>
                  <a:pt x="7461" y="13190"/>
                </a:lnTo>
                <a:lnTo>
                  <a:pt x="7443" y="13192"/>
                </a:lnTo>
                <a:lnTo>
                  <a:pt x="7425" y="13194"/>
                </a:lnTo>
                <a:lnTo>
                  <a:pt x="7408" y="13195"/>
                </a:lnTo>
                <a:lnTo>
                  <a:pt x="7389" y="13195"/>
                </a:lnTo>
                <a:lnTo>
                  <a:pt x="7372" y="13194"/>
                </a:lnTo>
                <a:lnTo>
                  <a:pt x="7354" y="13192"/>
                </a:lnTo>
                <a:lnTo>
                  <a:pt x="7336" y="13189"/>
                </a:lnTo>
                <a:lnTo>
                  <a:pt x="7318" y="13186"/>
                </a:lnTo>
                <a:lnTo>
                  <a:pt x="7301" y="13182"/>
                </a:lnTo>
                <a:lnTo>
                  <a:pt x="7283" y="13176"/>
                </a:lnTo>
                <a:lnTo>
                  <a:pt x="7267" y="13171"/>
                </a:lnTo>
                <a:lnTo>
                  <a:pt x="7250" y="13163"/>
                </a:lnTo>
                <a:lnTo>
                  <a:pt x="7233" y="13155"/>
                </a:lnTo>
                <a:lnTo>
                  <a:pt x="7217" y="13147"/>
                </a:lnTo>
                <a:lnTo>
                  <a:pt x="7202" y="13138"/>
                </a:lnTo>
                <a:lnTo>
                  <a:pt x="7187" y="13128"/>
                </a:lnTo>
                <a:lnTo>
                  <a:pt x="7171" y="13117"/>
                </a:lnTo>
                <a:lnTo>
                  <a:pt x="7157" y="13104"/>
                </a:lnTo>
                <a:lnTo>
                  <a:pt x="7143" y="13092"/>
                </a:lnTo>
                <a:lnTo>
                  <a:pt x="7129" y="13079"/>
                </a:lnTo>
                <a:lnTo>
                  <a:pt x="7117" y="13065"/>
                </a:lnTo>
                <a:lnTo>
                  <a:pt x="6315" y="12125"/>
                </a:lnTo>
                <a:close/>
                <a:moveTo>
                  <a:pt x="7375" y="10184"/>
                </a:moveTo>
                <a:lnTo>
                  <a:pt x="7420" y="10184"/>
                </a:lnTo>
                <a:lnTo>
                  <a:pt x="7465" y="10186"/>
                </a:lnTo>
                <a:lnTo>
                  <a:pt x="7509" y="10188"/>
                </a:lnTo>
                <a:lnTo>
                  <a:pt x="7553" y="10191"/>
                </a:lnTo>
                <a:lnTo>
                  <a:pt x="7597" y="10195"/>
                </a:lnTo>
                <a:lnTo>
                  <a:pt x="7640" y="10200"/>
                </a:lnTo>
                <a:lnTo>
                  <a:pt x="7684" y="10207"/>
                </a:lnTo>
                <a:lnTo>
                  <a:pt x="7727" y="10214"/>
                </a:lnTo>
                <a:lnTo>
                  <a:pt x="7769" y="10222"/>
                </a:lnTo>
                <a:lnTo>
                  <a:pt x="7812" y="10230"/>
                </a:lnTo>
                <a:lnTo>
                  <a:pt x="7854" y="10239"/>
                </a:lnTo>
                <a:lnTo>
                  <a:pt x="7896" y="10249"/>
                </a:lnTo>
                <a:lnTo>
                  <a:pt x="7937" y="10260"/>
                </a:lnTo>
                <a:lnTo>
                  <a:pt x="7978" y="10273"/>
                </a:lnTo>
                <a:lnTo>
                  <a:pt x="8019" y="10285"/>
                </a:lnTo>
                <a:lnTo>
                  <a:pt x="8059" y="10299"/>
                </a:lnTo>
                <a:lnTo>
                  <a:pt x="8100" y="10313"/>
                </a:lnTo>
                <a:lnTo>
                  <a:pt x="8138" y="10329"/>
                </a:lnTo>
                <a:lnTo>
                  <a:pt x="8178" y="10344"/>
                </a:lnTo>
                <a:lnTo>
                  <a:pt x="8217" y="10361"/>
                </a:lnTo>
                <a:lnTo>
                  <a:pt x="8256" y="10379"/>
                </a:lnTo>
                <a:lnTo>
                  <a:pt x="8293" y="10397"/>
                </a:lnTo>
                <a:lnTo>
                  <a:pt x="8331" y="10415"/>
                </a:lnTo>
                <a:lnTo>
                  <a:pt x="8368" y="10435"/>
                </a:lnTo>
                <a:lnTo>
                  <a:pt x="8404" y="10456"/>
                </a:lnTo>
                <a:lnTo>
                  <a:pt x="8441" y="10476"/>
                </a:lnTo>
                <a:lnTo>
                  <a:pt x="8477" y="10499"/>
                </a:lnTo>
                <a:lnTo>
                  <a:pt x="8512" y="10521"/>
                </a:lnTo>
                <a:lnTo>
                  <a:pt x="8547" y="10544"/>
                </a:lnTo>
                <a:lnTo>
                  <a:pt x="8581" y="10568"/>
                </a:lnTo>
                <a:lnTo>
                  <a:pt x="8615" y="10592"/>
                </a:lnTo>
                <a:lnTo>
                  <a:pt x="8648" y="10618"/>
                </a:lnTo>
                <a:lnTo>
                  <a:pt x="8216" y="11072"/>
                </a:lnTo>
                <a:lnTo>
                  <a:pt x="8193" y="11057"/>
                </a:lnTo>
                <a:lnTo>
                  <a:pt x="8171" y="11042"/>
                </a:lnTo>
                <a:lnTo>
                  <a:pt x="8148" y="11028"/>
                </a:lnTo>
                <a:lnTo>
                  <a:pt x="8124" y="11013"/>
                </a:lnTo>
                <a:lnTo>
                  <a:pt x="8101" y="10999"/>
                </a:lnTo>
                <a:lnTo>
                  <a:pt x="8076" y="10986"/>
                </a:lnTo>
                <a:lnTo>
                  <a:pt x="8053" y="10974"/>
                </a:lnTo>
                <a:lnTo>
                  <a:pt x="8028" y="10961"/>
                </a:lnTo>
                <a:lnTo>
                  <a:pt x="8003" y="10948"/>
                </a:lnTo>
                <a:lnTo>
                  <a:pt x="7978" y="10937"/>
                </a:lnTo>
                <a:lnTo>
                  <a:pt x="7953" y="10926"/>
                </a:lnTo>
                <a:lnTo>
                  <a:pt x="7927" y="10916"/>
                </a:lnTo>
                <a:lnTo>
                  <a:pt x="7902" y="10906"/>
                </a:lnTo>
                <a:lnTo>
                  <a:pt x="7876" y="10895"/>
                </a:lnTo>
                <a:lnTo>
                  <a:pt x="7850" y="10886"/>
                </a:lnTo>
                <a:lnTo>
                  <a:pt x="7823" y="10877"/>
                </a:lnTo>
                <a:lnTo>
                  <a:pt x="7797" y="10869"/>
                </a:lnTo>
                <a:lnTo>
                  <a:pt x="7770" y="10861"/>
                </a:lnTo>
                <a:lnTo>
                  <a:pt x="7743" y="10854"/>
                </a:lnTo>
                <a:lnTo>
                  <a:pt x="7715" y="10848"/>
                </a:lnTo>
                <a:lnTo>
                  <a:pt x="7688" y="10840"/>
                </a:lnTo>
                <a:lnTo>
                  <a:pt x="7660" y="10835"/>
                </a:lnTo>
                <a:lnTo>
                  <a:pt x="7633" y="10830"/>
                </a:lnTo>
                <a:lnTo>
                  <a:pt x="7605" y="10825"/>
                </a:lnTo>
                <a:lnTo>
                  <a:pt x="7577" y="10821"/>
                </a:lnTo>
                <a:lnTo>
                  <a:pt x="7548" y="10817"/>
                </a:lnTo>
                <a:lnTo>
                  <a:pt x="7520" y="10814"/>
                </a:lnTo>
                <a:lnTo>
                  <a:pt x="7491" y="10812"/>
                </a:lnTo>
                <a:lnTo>
                  <a:pt x="7463" y="10810"/>
                </a:lnTo>
                <a:lnTo>
                  <a:pt x="7433" y="10808"/>
                </a:lnTo>
                <a:lnTo>
                  <a:pt x="7405" y="10808"/>
                </a:lnTo>
                <a:lnTo>
                  <a:pt x="7375" y="10807"/>
                </a:lnTo>
                <a:lnTo>
                  <a:pt x="7337" y="10808"/>
                </a:lnTo>
                <a:lnTo>
                  <a:pt x="7300" y="10809"/>
                </a:lnTo>
                <a:lnTo>
                  <a:pt x="7263" y="10811"/>
                </a:lnTo>
                <a:lnTo>
                  <a:pt x="7225" y="10815"/>
                </a:lnTo>
                <a:lnTo>
                  <a:pt x="7189" y="10819"/>
                </a:lnTo>
                <a:lnTo>
                  <a:pt x="7153" y="10824"/>
                </a:lnTo>
                <a:lnTo>
                  <a:pt x="7116" y="10830"/>
                </a:lnTo>
                <a:lnTo>
                  <a:pt x="7081" y="10836"/>
                </a:lnTo>
                <a:lnTo>
                  <a:pt x="7045" y="10845"/>
                </a:lnTo>
                <a:lnTo>
                  <a:pt x="7010" y="10853"/>
                </a:lnTo>
                <a:lnTo>
                  <a:pt x="6976" y="10863"/>
                </a:lnTo>
                <a:lnTo>
                  <a:pt x="6941" y="10873"/>
                </a:lnTo>
                <a:lnTo>
                  <a:pt x="6906" y="10884"/>
                </a:lnTo>
                <a:lnTo>
                  <a:pt x="6873" y="10895"/>
                </a:lnTo>
                <a:lnTo>
                  <a:pt x="6840" y="10909"/>
                </a:lnTo>
                <a:lnTo>
                  <a:pt x="6806" y="10922"/>
                </a:lnTo>
                <a:lnTo>
                  <a:pt x="6774" y="10936"/>
                </a:lnTo>
                <a:lnTo>
                  <a:pt x="6742" y="10951"/>
                </a:lnTo>
                <a:lnTo>
                  <a:pt x="6711" y="10967"/>
                </a:lnTo>
                <a:lnTo>
                  <a:pt x="6679" y="10983"/>
                </a:lnTo>
                <a:lnTo>
                  <a:pt x="6648" y="11000"/>
                </a:lnTo>
                <a:lnTo>
                  <a:pt x="6618" y="11019"/>
                </a:lnTo>
                <a:lnTo>
                  <a:pt x="6588" y="11037"/>
                </a:lnTo>
                <a:lnTo>
                  <a:pt x="6559" y="11056"/>
                </a:lnTo>
                <a:lnTo>
                  <a:pt x="6529" y="11077"/>
                </a:lnTo>
                <a:lnTo>
                  <a:pt x="6502" y="11097"/>
                </a:lnTo>
                <a:lnTo>
                  <a:pt x="6473" y="11118"/>
                </a:lnTo>
                <a:lnTo>
                  <a:pt x="6446" y="11141"/>
                </a:lnTo>
                <a:lnTo>
                  <a:pt x="6419" y="11163"/>
                </a:lnTo>
                <a:lnTo>
                  <a:pt x="6393" y="11186"/>
                </a:lnTo>
                <a:lnTo>
                  <a:pt x="6367" y="11210"/>
                </a:lnTo>
                <a:lnTo>
                  <a:pt x="6343" y="11234"/>
                </a:lnTo>
                <a:lnTo>
                  <a:pt x="6318" y="11260"/>
                </a:lnTo>
                <a:lnTo>
                  <a:pt x="6294" y="11285"/>
                </a:lnTo>
                <a:lnTo>
                  <a:pt x="6270" y="11312"/>
                </a:lnTo>
                <a:lnTo>
                  <a:pt x="6248" y="11338"/>
                </a:lnTo>
                <a:lnTo>
                  <a:pt x="6227" y="11365"/>
                </a:lnTo>
                <a:lnTo>
                  <a:pt x="6205" y="11393"/>
                </a:lnTo>
                <a:lnTo>
                  <a:pt x="6184" y="11421"/>
                </a:lnTo>
                <a:lnTo>
                  <a:pt x="6164" y="11450"/>
                </a:lnTo>
                <a:lnTo>
                  <a:pt x="6145" y="11479"/>
                </a:lnTo>
                <a:lnTo>
                  <a:pt x="6126" y="11509"/>
                </a:lnTo>
                <a:lnTo>
                  <a:pt x="6108" y="11539"/>
                </a:lnTo>
                <a:lnTo>
                  <a:pt x="6091" y="11570"/>
                </a:lnTo>
                <a:lnTo>
                  <a:pt x="6075" y="11602"/>
                </a:lnTo>
                <a:lnTo>
                  <a:pt x="6058" y="11633"/>
                </a:lnTo>
                <a:lnTo>
                  <a:pt x="6044" y="11666"/>
                </a:lnTo>
                <a:lnTo>
                  <a:pt x="6030" y="11698"/>
                </a:lnTo>
                <a:lnTo>
                  <a:pt x="6016" y="11731"/>
                </a:lnTo>
                <a:lnTo>
                  <a:pt x="6003" y="11764"/>
                </a:lnTo>
                <a:lnTo>
                  <a:pt x="5991" y="11798"/>
                </a:lnTo>
                <a:lnTo>
                  <a:pt x="5980" y="11831"/>
                </a:lnTo>
                <a:lnTo>
                  <a:pt x="5970" y="11866"/>
                </a:lnTo>
                <a:lnTo>
                  <a:pt x="5961" y="11901"/>
                </a:lnTo>
                <a:lnTo>
                  <a:pt x="5952" y="11936"/>
                </a:lnTo>
                <a:lnTo>
                  <a:pt x="5944" y="11972"/>
                </a:lnTo>
                <a:lnTo>
                  <a:pt x="5937" y="12008"/>
                </a:lnTo>
                <a:lnTo>
                  <a:pt x="5931" y="12043"/>
                </a:lnTo>
                <a:lnTo>
                  <a:pt x="5926" y="12080"/>
                </a:lnTo>
                <a:lnTo>
                  <a:pt x="5922" y="12116"/>
                </a:lnTo>
                <a:lnTo>
                  <a:pt x="5919" y="12153"/>
                </a:lnTo>
                <a:lnTo>
                  <a:pt x="5917" y="12191"/>
                </a:lnTo>
                <a:lnTo>
                  <a:pt x="5915" y="12227"/>
                </a:lnTo>
                <a:lnTo>
                  <a:pt x="5915" y="12265"/>
                </a:lnTo>
                <a:lnTo>
                  <a:pt x="5915" y="12303"/>
                </a:lnTo>
                <a:lnTo>
                  <a:pt x="5917" y="12340"/>
                </a:lnTo>
                <a:lnTo>
                  <a:pt x="5919" y="12378"/>
                </a:lnTo>
                <a:lnTo>
                  <a:pt x="5922" y="12415"/>
                </a:lnTo>
                <a:lnTo>
                  <a:pt x="5926" y="12451"/>
                </a:lnTo>
                <a:lnTo>
                  <a:pt x="5931" y="12488"/>
                </a:lnTo>
                <a:lnTo>
                  <a:pt x="5937" y="12523"/>
                </a:lnTo>
                <a:lnTo>
                  <a:pt x="5944" y="12559"/>
                </a:lnTo>
                <a:lnTo>
                  <a:pt x="5952" y="12595"/>
                </a:lnTo>
                <a:lnTo>
                  <a:pt x="5961" y="12629"/>
                </a:lnTo>
                <a:lnTo>
                  <a:pt x="5970" y="12665"/>
                </a:lnTo>
                <a:lnTo>
                  <a:pt x="5980" y="12698"/>
                </a:lnTo>
                <a:lnTo>
                  <a:pt x="5991" y="12733"/>
                </a:lnTo>
                <a:lnTo>
                  <a:pt x="6003" y="12767"/>
                </a:lnTo>
                <a:lnTo>
                  <a:pt x="6016" y="12800"/>
                </a:lnTo>
                <a:lnTo>
                  <a:pt x="6030" y="12833"/>
                </a:lnTo>
                <a:lnTo>
                  <a:pt x="6044" y="12865"/>
                </a:lnTo>
                <a:lnTo>
                  <a:pt x="6058" y="12898"/>
                </a:lnTo>
                <a:lnTo>
                  <a:pt x="6075" y="12929"/>
                </a:lnTo>
                <a:lnTo>
                  <a:pt x="6091" y="12960"/>
                </a:lnTo>
                <a:lnTo>
                  <a:pt x="6108" y="12991"/>
                </a:lnTo>
                <a:lnTo>
                  <a:pt x="6126" y="13021"/>
                </a:lnTo>
                <a:lnTo>
                  <a:pt x="6145" y="13051"/>
                </a:lnTo>
                <a:lnTo>
                  <a:pt x="6164" y="13081"/>
                </a:lnTo>
                <a:lnTo>
                  <a:pt x="6184" y="13109"/>
                </a:lnTo>
                <a:lnTo>
                  <a:pt x="6205" y="13138"/>
                </a:lnTo>
                <a:lnTo>
                  <a:pt x="6227" y="13165"/>
                </a:lnTo>
                <a:lnTo>
                  <a:pt x="6248" y="13193"/>
                </a:lnTo>
                <a:lnTo>
                  <a:pt x="6270" y="13219"/>
                </a:lnTo>
                <a:lnTo>
                  <a:pt x="6294" y="13246"/>
                </a:lnTo>
                <a:lnTo>
                  <a:pt x="6318" y="13271"/>
                </a:lnTo>
                <a:lnTo>
                  <a:pt x="6343" y="13297"/>
                </a:lnTo>
                <a:lnTo>
                  <a:pt x="6367" y="13321"/>
                </a:lnTo>
                <a:lnTo>
                  <a:pt x="6393" y="13345"/>
                </a:lnTo>
                <a:lnTo>
                  <a:pt x="6419" y="13368"/>
                </a:lnTo>
                <a:lnTo>
                  <a:pt x="6446" y="13390"/>
                </a:lnTo>
                <a:lnTo>
                  <a:pt x="6473" y="13413"/>
                </a:lnTo>
                <a:lnTo>
                  <a:pt x="6502" y="13434"/>
                </a:lnTo>
                <a:lnTo>
                  <a:pt x="6529" y="13454"/>
                </a:lnTo>
                <a:lnTo>
                  <a:pt x="6559" y="13475"/>
                </a:lnTo>
                <a:lnTo>
                  <a:pt x="6588" y="13494"/>
                </a:lnTo>
                <a:lnTo>
                  <a:pt x="6618" y="13512"/>
                </a:lnTo>
                <a:lnTo>
                  <a:pt x="6648" y="13530"/>
                </a:lnTo>
                <a:lnTo>
                  <a:pt x="6679" y="13547"/>
                </a:lnTo>
                <a:lnTo>
                  <a:pt x="6711" y="13564"/>
                </a:lnTo>
                <a:lnTo>
                  <a:pt x="6742" y="13580"/>
                </a:lnTo>
                <a:lnTo>
                  <a:pt x="6774" y="13595"/>
                </a:lnTo>
                <a:lnTo>
                  <a:pt x="6806" y="13609"/>
                </a:lnTo>
                <a:lnTo>
                  <a:pt x="6840" y="13622"/>
                </a:lnTo>
                <a:lnTo>
                  <a:pt x="6873" y="13635"/>
                </a:lnTo>
                <a:lnTo>
                  <a:pt x="6906" y="13647"/>
                </a:lnTo>
                <a:lnTo>
                  <a:pt x="6941" y="13658"/>
                </a:lnTo>
                <a:lnTo>
                  <a:pt x="6976" y="13668"/>
                </a:lnTo>
                <a:lnTo>
                  <a:pt x="7010" y="13677"/>
                </a:lnTo>
                <a:lnTo>
                  <a:pt x="7045" y="13686"/>
                </a:lnTo>
                <a:lnTo>
                  <a:pt x="7081" y="13694"/>
                </a:lnTo>
                <a:lnTo>
                  <a:pt x="7116" y="13701"/>
                </a:lnTo>
                <a:lnTo>
                  <a:pt x="7153" y="13707"/>
                </a:lnTo>
                <a:lnTo>
                  <a:pt x="7189" y="13712"/>
                </a:lnTo>
                <a:lnTo>
                  <a:pt x="7225" y="13716"/>
                </a:lnTo>
                <a:lnTo>
                  <a:pt x="7263" y="13719"/>
                </a:lnTo>
                <a:lnTo>
                  <a:pt x="7300" y="13721"/>
                </a:lnTo>
                <a:lnTo>
                  <a:pt x="7337" y="13723"/>
                </a:lnTo>
                <a:lnTo>
                  <a:pt x="7375" y="13723"/>
                </a:lnTo>
                <a:lnTo>
                  <a:pt x="7413" y="13723"/>
                </a:lnTo>
                <a:lnTo>
                  <a:pt x="7450" y="13721"/>
                </a:lnTo>
                <a:lnTo>
                  <a:pt x="7487" y="13719"/>
                </a:lnTo>
                <a:lnTo>
                  <a:pt x="7524" y="13716"/>
                </a:lnTo>
                <a:lnTo>
                  <a:pt x="7561" y="13712"/>
                </a:lnTo>
                <a:lnTo>
                  <a:pt x="7597" y="13707"/>
                </a:lnTo>
                <a:lnTo>
                  <a:pt x="7634" y="13701"/>
                </a:lnTo>
                <a:lnTo>
                  <a:pt x="7670" y="13694"/>
                </a:lnTo>
                <a:lnTo>
                  <a:pt x="7705" y="13686"/>
                </a:lnTo>
                <a:lnTo>
                  <a:pt x="7740" y="13677"/>
                </a:lnTo>
                <a:lnTo>
                  <a:pt x="7775" y="13668"/>
                </a:lnTo>
                <a:lnTo>
                  <a:pt x="7809" y="13658"/>
                </a:lnTo>
                <a:lnTo>
                  <a:pt x="7844" y="13647"/>
                </a:lnTo>
                <a:lnTo>
                  <a:pt x="7877" y="13635"/>
                </a:lnTo>
                <a:lnTo>
                  <a:pt x="7910" y="13622"/>
                </a:lnTo>
                <a:lnTo>
                  <a:pt x="7944" y="13609"/>
                </a:lnTo>
                <a:lnTo>
                  <a:pt x="7976" y="13595"/>
                </a:lnTo>
                <a:lnTo>
                  <a:pt x="8008" y="13580"/>
                </a:lnTo>
                <a:lnTo>
                  <a:pt x="8040" y="13564"/>
                </a:lnTo>
                <a:lnTo>
                  <a:pt x="8071" y="13547"/>
                </a:lnTo>
                <a:lnTo>
                  <a:pt x="8102" y="13530"/>
                </a:lnTo>
                <a:lnTo>
                  <a:pt x="8132" y="13512"/>
                </a:lnTo>
                <a:lnTo>
                  <a:pt x="8162" y="13494"/>
                </a:lnTo>
                <a:lnTo>
                  <a:pt x="8191" y="13475"/>
                </a:lnTo>
                <a:lnTo>
                  <a:pt x="8221" y="13454"/>
                </a:lnTo>
                <a:lnTo>
                  <a:pt x="8248" y="13434"/>
                </a:lnTo>
                <a:lnTo>
                  <a:pt x="8277" y="13413"/>
                </a:lnTo>
                <a:lnTo>
                  <a:pt x="8304" y="13390"/>
                </a:lnTo>
                <a:lnTo>
                  <a:pt x="8331" y="13368"/>
                </a:lnTo>
                <a:lnTo>
                  <a:pt x="8356" y="13345"/>
                </a:lnTo>
                <a:lnTo>
                  <a:pt x="8383" y="13321"/>
                </a:lnTo>
                <a:lnTo>
                  <a:pt x="8407" y="13297"/>
                </a:lnTo>
                <a:lnTo>
                  <a:pt x="8432" y="13271"/>
                </a:lnTo>
                <a:lnTo>
                  <a:pt x="8456" y="13246"/>
                </a:lnTo>
                <a:lnTo>
                  <a:pt x="8480" y="13219"/>
                </a:lnTo>
                <a:lnTo>
                  <a:pt x="8502" y="13193"/>
                </a:lnTo>
                <a:lnTo>
                  <a:pt x="8524" y="13165"/>
                </a:lnTo>
                <a:lnTo>
                  <a:pt x="8545" y="13138"/>
                </a:lnTo>
                <a:lnTo>
                  <a:pt x="8566" y="13109"/>
                </a:lnTo>
                <a:lnTo>
                  <a:pt x="8586" y="13081"/>
                </a:lnTo>
                <a:lnTo>
                  <a:pt x="8605" y="13051"/>
                </a:lnTo>
                <a:lnTo>
                  <a:pt x="8624" y="13021"/>
                </a:lnTo>
                <a:lnTo>
                  <a:pt x="8642" y="12991"/>
                </a:lnTo>
                <a:lnTo>
                  <a:pt x="8659" y="12960"/>
                </a:lnTo>
                <a:lnTo>
                  <a:pt x="8675" y="12929"/>
                </a:lnTo>
                <a:lnTo>
                  <a:pt x="8692" y="12898"/>
                </a:lnTo>
                <a:lnTo>
                  <a:pt x="8706" y="12865"/>
                </a:lnTo>
                <a:lnTo>
                  <a:pt x="8720" y="12833"/>
                </a:lnTo>
                <a:lnTo>
                  <a:pt x="8735" y="12800"/>
                </a:lnTo>
                <a:lnTo>
                  <a:pt x="8747" y="12767"/>
                </a:lnTo>
                <a:lnTo>
                  <a:pt x="8759" y="12733"/>
                </a:lnTo>
                <a:lnTo>
                  <a:pt x="8770" y="12698"/>
                </a:lnTo>
                <a:lnTo>
                  <a:pt x="8780" y="12665"/>
                </a:lnTo>
                <a:lnTo>
                  <a:pt x="8790" y="12629"/>
                </a:lnTo>
                <a:lnTo>
                  <a:pt x="8798" y="12595"/>
                </a:lnTo>
                <a:lnTo>
                  <a:pt x="8806" y="12559"/>
                </a:lnTo>
                <a:lnTo>
                  <a:pt x="8813" y="12523"/>
                </a:lnTo>
                <a:lnTo>
                  <a:pt x="8819" y="12488"/>
                </a:lnTo>
                <a:lnTo>
                  <a:pt x="8824" y="12451"/>
                </a:lnTo>
                <a:lnTo>
                  <a:pt x="8828" y="12415"/>
                </a:lnTo>
                <a:lnTo>
                  <a:pt x="8831" y="12378"/>
                </a:lnTo>
                <a:lnTo>
                  <a:pt x="8833" y="12340"/>
                </a:lnTo>
                <a:lnTo>
                  <a:pt x="8835" y="12303"/>
                </a:lnTo>
                <a:lnTo>
                  <a:pt x="8835" y="12265"/>
                </a:lnTo>
                <a:lnTo>
                  <a:pt x="8835" y="12233"/>
                </a:lnTo>
                <a:lnTo>
                  <a:pt x="8834" y="12203"/>
                </a:lnTo>
                <a:lnTo>
                  <a:pt x="8832" y="12171"/>
                </a:lnTo>
                <a:lnTo>
                  <a:pt x="8830" y="12140"/>
                </a:lnTo>
                <a:lnTo>
                  <a:pt x="9357" y="11619"/>
                </a:lnTo>
                <a:lnTo>
                  <a:pt x="9369" y="11657"/>
                </a:lnTo>
                <a:lnTo>
                  <a:pt x="9381" y="11696"/>
                </a:lnTo>
                <a:lnTo>
                  <a:pt x="9391" y="11735"/>
                </a:lnTo>
                <a:lnTo>
                  <a:pt x="9401" y="11775"/>
                </a:lnTo>
                <a:lnTo>
                  <a:pt x="9410" y="11814"/>
                </a:lnTo>
                <a:lnTo>
                  <a:pt x="9418" y="11854"/>
                </a:lnTo>
                <a:lnTo>
                  <a:pt x="9426" y="11894"/>
                </a:lnTo>
                <a:lnTo>
                  <a:pt x="9434" y="11934"/>
                </a:lnTo>
                <a:lnTo>
                  <a:pt x="9440" y="11975"/>
                </a:lnTo>
                <a:lnTo>
                  <a:pt x="9445" y="12016"/>
                </a:lnTo>
                <a:lnTo>
                  <a:pt x="9449" y="12056"/>
                </a:lnTo>
                <a:lnTo>
                  <a:pt x="9453" y="12098"/>
                </a:lnTo>
                <a:lnTo>
                  <a:pt x="9456" y="12140"/>
                </a:lnTo>
                <a:lnTo>
                  <a:pt x="9458" y="12182"/>
                </a:lnTo>
                <a:lnTo>
                  <a:pt x="9459" y="12223"/>
                </a:lnTo>
                <a:lnTo>
                  <a:pt x="9459" y="12265"/>
                </a:lnTo>
                <a:lnTo>
                  <a:pt x="9459" y="12319"/>
                </a:lnTo>
                <a:lnTo>
                  <a:pt x="9457" y="12373"/>
                </a:lnTo>
                <a:lnTo>
                  <a:pt x="9453" y="12426"/>
                </a:lnTo>
                <a:lnTo>
                  <a:pt x="9449" y="12478"/>
                </a:lnTo>
                <a:lnTo>
                  <a:pt x="9443" y="12531"/>
                </a:lnTo>
                <a:lnTo>
                  <a:pt x="9436" y="12582"/>
                </a:lnTo>
                <a:lnTo>
                  <a:pt x="9426" y="12633"/>
                </a:lnTo>
                <a:lnTo>
                  <a:pt x="9417" y="12684"/>
                </a:lnTo>
                <a:lnTo>
                  <a:pt x="9406" y="12735"/>
                </a:lnTo>
                <a:lnTo>
                  <a:pt x="9394" y="12785"/>
                </a:lnTo>
                <a:lnTo>
                  <a:pt x="9381" y="12835"/>
                </a:lnTo>
                <a:lnTo>
                  <a:pt x="9365" y="12884"/>
                </a:lnTo>
                <a:lnTo>
                  <a:pt x="9350" y="12932"/>
                </a:lnTo>
                <a:lnTo>
                  <a:pt x="9333" y="12981"/>
                </a:lnTo>
                <a:lnTo>
                  <a:pt x="9315" y="13028"/>
                </a:lnTo>
                <a:lnTo>
                  <a:pt x="9296" y="13075"/>
                </a:lnTo>
                <a:lnTo>
                  <a:pt x="9276" y="13122"/>
                </a:lnTo>
                <a:lnTo>
                  <a:pt x="9254" y="13167"/>
                </a:lnTo>
                <a:lnTo>
                  <a:pt x="9232" y="13212"/>
                </a:lnTo>
                <a:lnTo>
                  <a:pt x="9207" y="13257"/>
                </a:lnTo>
                <a:lnTo>
                  <a:pt x="9183" y="13301"/>
                </a:lnTo>
                <a:lnTo>
                  <a:pt x="9157" y="13345"/>
                </a:lnTo>
                <a:lnTo>
                  <a:pt x="9131" y="13387"/>
                </a:lnTo>
                <a:lnTo>
                  <a:pt x="9103" y="13429"/>
                </a:lnTo>
                <a:lnTo>
                  <a:pt x="9075" y="13470"/>
                </a:lnTo>
                <a:lnTo>
                  <a:pt x="9045" y="13510"/>
                </a:lnTo>
                <a:lnTo>
                  <a:pt x="9015" y="13550"/>
                </a:lnTo>
                <a:lnTo>
                  <a:pt x="8983" y="13589"/>
                </a:lnTo>
                <a:lnTo>
                  <a:pt x="8952" y="13627"/>
                </a:lnTo>
                <a:lnTo>
                  <a:pt x="8918" y="13665"/>
                </a:lnTo>
                <a:lnTo>
                  <a:pt x="8884" y="13701"/>
                </a:lnTo>
                <a:lnTo>
                  <a:pt x="8849" y="13737"/>
                </a:lnTo>
                <a:lnTo>
                  <a:pt x="8813" y="13772"/>
                </a:lnTo>
                <a:lnTo>
                  <a:pt x="8776" y="13805"/>
                </a:lnTo>
                <a:lnTo>
                  <a:pt x="8739" y="13839"/>
                </a:lnTo>
                <a:lnTo>
                  <a:pt x="8701" y="13872"/>
                </a:lnTo>
                <a:lnTo>
                  <a:pt x="8662" y="13902"/>
                </a:lnTo>
                <a:lnTo>
                  <a:pt x="8622" y="13933"/>
                </a:lnTo>
                <a:lnTo>
                  <a:pt x="8582" y="13962"/>
                </a:lnTo>
                <a:lnTo>
                  <a:pt x="8541" y="13991"/>
                </a:lnTo>
                <a:lnTo>
                  <a:pt x="8498" y="14018"/>
                </a:lnTo>
                <a:lnTo>
                  <a:pt x="8456" y="14046"/>
                </a:lnTo>
                <a:lnTo>
                  <a:pt x="8412" y="14071"/>
                </a:lnTo>
                <a:lnTo>
                  <a:pt x="8369" y="14095"/>
                </a:lnTo>
                <a:lnTo>
                  <a:pt x="8324" y="14119"/>
                </a:lnTo>
                <a:lnTo>
                  <a:pt x="8279" y="14141"/>
                </a:lnTo>
                <a:lnTo>
                  <a:pt x="8233" y="14163"/>
                </a:lnTo>
                <a:lnTo>
                  <a:pt x="8186" y="14183"/>
                </a:lnTo>
                <a:lnTo>
                  <a:pt x="8139" y="14202"/>
                </a:lnTo>
                <a:lnTo>
                  <a:pt x="8091" y="14221"/>
                </a:lnTo>
                <a:lnTo>
                  <a:pt x="8044" y="14237"/>
                </a:lnTo>
                <a:lnTo>
                  <a:pt x="7995" y="14253"/>
                </a:lnTo>
                <a:lnTo>
                  <a:pt x="7946" y="14267"/>
                </a:lnTo>
                <a:lnTo>
                  <a:pt x="7896" y="14281"/>
                </a:lnTo>
                <a:lnTo>
                  <a:pt x="7846" y="14293"/>
                </a:lnTo>
                <a:lnTo>
                  <a:pt x="7795" y="14304"/>
                </a:lnTo>
                <a:lnTo>
                  <a:pt x="7744" y="14314"/>
                </a:lnTo>
                <a:lnTo>
                  <a:pt x="7692" y="14322"/>
                </a:lnTo>
                <a:lnTo>
                  <a:pt x="7640" y="14329"/>
                </a:lnTo>
                <a:lnTo>
                  <a:pt x="7588" y="14336"/>
                </a:lnTo>
                <a:lnTo>
                  <a:pt x="7535" y="14341"/>
                </a:lnTo>
                <a:lnTo>
                  <a:pt x="7482" y="14344"/>
                </a:lnTo>
                <a:lnTo>
                  <a:pt x="7429" y="14346"/>
                </a:lnTo>
                <a:lnTo>
                  <a:pt x="7375" y="14347"/>
                </a:lnTo>
                <a:lnTo>
                  <a:pt x="7321" y="14346"/>
                </a:lnTo>
                <a:lnTo>
                  <a:pt x="7268" y="14344"/>
                </a:lnTo>
                <a:lnTo>
                  <a:pt x="7215" y="14341"/>
                </a:lnTo>
                <a:lnTo>
                  <a:pt x="7162" y="14336"/>
                </a:lnTo>
                <a:lnTo>
                  <a:pt x="7109" y="14329"/>
                </a:lnTo>
                <a:lnTo>
                  <a:pt x="7058" y="14322"/>
                </a:lnTo>
                <a:lnTo>
                  <a:pt x="7006" y="14314"/>
                </a:lnTo>
                <a:lnTo>
                  <a:pt x="6955" y="14304"/>
                </a:lnTo>
                <a:lnTo>
                  <a:pt x="6904" y="14293"/>
                </a:lnTo>
                <a:lnTo>
                  <a:pt x="6854" y="14281"/>
                </a:lnTo>
                <a:lnTo>
                  <a:pt x="6804" y="14267"/>
                </a:lnTo>
                <a:lnTo>
                  <a:pt x="6755" y="14253"/>
                </a:lnTo>
                <a:lnTo>
                  <a:pt x="6707" y="14237"/>
                </a:lnTo>
                <a:lnTo>
                  <a:pt x="6659" y="14221"/>
                </a:lnTo>
                <a:lnTo>
                  <a:pt x="6611" y="14202"/>
                </a:lnTo>
                <a:lnTo>
                  <a:pt x="6564" y="14183"/>
                </a:lnTo>
                <a:lnTo>
                  <a:pt x="6517" y="14163"/>
                </a:lnTo>
                <a:lnTo>
                  <a:pt x="6471" y="14141"/>
                </a:lnTo>
                <a:lnTo>
                  <a:pt x="6426" y="14119"/>
                </a:lnTo>
                <a:lnTo>
                  <a:pt x="6381" y="14095"/>
                </a:lnTo>
                <a:lnTo>
                  <a:pt x="6338" y="14071"/>
                </a:lnTo>
                <a:lnTo>
                  <a:pt x="6294" y="14046"/>
                </a:lnTo>
                <a:lnTo>
                  <a:pt x="6252" y="14018"/>
                </a:lnTo>
                <a:lnTo>
                  <a:pt x="6209" y="13991"/>
                </a:lnTo>
                <a:lnTo>
                  <a:pt x="6168" y="13962"/>
                </a:lnTo>
                <a:lnTo>
                  <a:pt x="6128" y="13933"/>
                </a:lnTo>
                <a:lnTo>
                  <a:pt x="6088" y="13902"/>
                </a:lnTo>
                <a:lnTo>
                  <a:pt x="6049" y="13872"/>
                </a:lnTo>
                <a:lnTo>
                  <a:pt x="6011" y="13839"/>
                </a:lnTo>
                <a:lnTo>
                  <a:pt x="5974" y="13805"/>
                </a:lnTo>
                <a:lnTo>
                  <a:pt x="5937" y="13772"/>
                </a:lnTo>
                <a:lnTo>
                  <a:pt x="5901" y="13737"/>
                </a:lnTo>
                <a:lnTo>
                  <a:pt x="5866" y="13701"/>
                </a:lnTo>
                <a:lnTo>
                  <a:pt x="5832" y="13665"/>
                </a:lnTo>
                <a:lnTo>
                  <a:pt x="5799" y="13627"/>
                </a:lnTo>
                <a:lnTo>
                  <a:pt x="5767" y="13589"/>
                </a:lnTo>
                <a:lnTo>
                  <a:pt x="5735" y="13550"/>
                </a:lnTo>
                <a:lnTo>
                  <a:pt x="5705" y="13510"/>
                </a:lnTo>
                <a:lnTo>
                  <a:pt x="5675" y="13470"/>
                </a:lnTo>
                <a:lnTo>
                  <a:pt x="5647" y="13429"/>
                </a:lnTo>
                <a:lnTo>
                  <a:pt x="5619" y="13387"/>
                </a:lnTo>
                <a:lnTo>
                  <a:pt x="5593" y="13345"/>
                </a:lnTo>
                <a:lnTo>
                  <a:pt x="5567" y="13301"/>
                </a:lnTo>
                <a:lnTo>
                  <a:pt x="5542" y="13257"/>
                </a:lnTo>
                <a:lnTo>
                  <a:pt x="5518" y="13212"/>
                </a:lnTo>
                <a:lnTo>
                  <a:pt x="5496" y="13167"/>
                </a:lnTo>
                <a:lnTo>
                  <a:pt x="5474" y="13122"/>
                </a:lnTo>
                <a:lnTo>
                  <a:pt x="5454" y="13075"/>
                </a:lnTo>
                <a:lnTo>
                  <a:pt x="5435" y="13028"/>
                </a:lnTo>
                <a:lnTo>
                  <a:pt x="5417" y="12981"/>
                </a:lnTo>
                <a:lnTo>
                  <a:pt x="5400" y="12932"/>
                </a:lnTo>
                <a:lnTo>
                  <a:pt x="5385" y="12884"/>
                </a:lnTo>
                <a:lnTo>
                  <a:pt x="5370" y="12835"/>
                </a:lnTo>
                <a:lnTo>
                  <a:pt x="5356" y="12785"/>
                </a:lnTo>
                <a:lnTo>
                  <a:pt x="5344" y="12735"/>
                </a:lnTo>
                <a:lnTo>
                  <a:pt x="5333" y="12684"/>
                </a:lnTo>
                <a:lnTo>
                  <a:pt x="5323" y="12633"/>
                </a:lnTo>
                <a:lnTo>
                  <a:pt x="5314" y="12582"/>
                </a:lnTo>
                <a:lnTo>
                  <a:pt x="5307" y="12531"/>
                </a:lnTo>
                <a:lnTo>
                  <a:pt x="5301" y="12478"/>
                </a:lnTo>
                <a:lnTo>
                  <a:pt x="5297" y="12426"/>
                </a:lnTo>
                <a:lnTo>
                  <a:pt x="5293" y="12373"/>
                </a:lnTo>
                <a:lnTo>
                  <a:pt x="5291" y="12319"/>
                </a:lnTo>
                <a:lnTo>
                  <a:pt x="5291" y="12265"/>
                </a:lnTo>
                <a:lnTo>
                  <a:pt x="5291" y="12212"/>
                </a:lnTo>
                <a:lnTo>
                  <a:pt x="5293" y="12158"/>
                </a:lnTo>
                <a:lnTo>
                  <a:pt x="5297" y="12105"/>
                </a:lnTo>
                <a:lnTo>
                  <a:pt x="5301" y="12052"/>
                </a:lnTo>
                <a:lnTo>
                  <a:pt x="5307" y="12000"/>
                </a:lnTo>
                <a:lnTo>
                  <a:pt x="5314" y="11949"/>
                </a:lnTo>
                <a:lnTo>
                  <a:pt x="5323" y="11897"/>
                </a:lnTo>
                <a:lnTo>
                  <a:pt x="5333" y="11846"/>
                </a:lnTo>
                <a:lnTo>
                  <a:pt x="5344" y="11795"/>
                </a:lnTo>
                <a:lnTo>
                  <a:pt x="5356" y="11745"/>
                </a:lnTo>
                <a:lnTo>
                  <a:pt x="5370" y="11695"/>
                </a:lnTo>
                <a:lnTo>
                  <a:pt x="5385" y="11646"/>
                </a:lnTo>
                <a:lnTo>
                  <a:pt x="5400" y="11597"/>
                </a:lnTo>
                <a:lnTo>
                  <a:pt x="5417" y="11550"/>
                </a:lnTo>
                <a:lnTo>
                  <a:pt x="5435" y="11502"/>
                </a:lnTo>
                <a:lnTo>
                  <a:pt x="5454" y="11455"/>
                </a:lnTo>
                <a:lnTo>
                  <a:pt x="5474" y="11409"/>
                </a:lnTo>
                <a:lnTo>
                  <a:pt x="5496" y="11363"/>
                </a:lnTo>
                <a:lnTo>
                  <a:pt x="5518" y="11318"/>
                </a:lnTo>
                <a:lnTo>
                  <a:pt x="5542" y="11273"/>
                </a:lnTo>
                <a:lnTo>
                  <a:pt x="5567" y="11229"/>
                </a:lnTo>
                <a:lnTo>
                  <a:pt x="5593" y="11186"/>
                </a:lnTo>
                <a:lnTo>
                  <a:pt x="5619" y="11144"/>
                </a:lnTo>
                <a:lnTo>
                  <a:pt x="5647" y="11102"/>
                </a:lnTo>
                <a:lnTo>
                  <a:pt x="5675" y="11060"/>
                </a:lnTo>
                <a:lnTo>
                  <a:pt x="5705" y="11021"/>
                </a:lnTo>
                <a:lnTo>
                  <a:pt x="5735" y="10981"/>
                </a:lnTo>
                <a:lnTo>
                  <a:pt x="5767" y="10941"/>
                </a:lnTo>
                <a:lnTo>
                  <a:pt x="5799" y="10904"/>
                </a:lnTo>
                <a:lnTo>
                  <a:pt x="5832" y="10866"/>
                </a:lnTo>
                <a:lnTo>
                  <a:pt x="5866" y="10829"/>
                </a:lnTo>
                <a:lnTo>
                  <a:pt x="5901" y="10794"/>
                </a:lnTo>
                <a:lnTo>
                  <a:pt x="5937" y="10759"/>
                </a:lnTo>
                <a:lnTo>
                  <a:pt x="5974" y="10724"/>
                </a:lnTo>
                <a:lnTo>
                  <a:pt x="6011" y="10692"/>
                </a:lnTo>
                <a:lnTo>
                  <a:pt x="6049" y="10659"/>
                </a:lnTo>
                <a:lnTo>
                  <a:pt x="6088" y="10628"/>
                </a:lnTo>
                <a:lnTo>
                  <a:pt x="6128" y="10597"/>
                </a:lnTo>
                <a:lnTo>
                  <a:pt x="6168" y="10568"/>
                </a:lnTo>
                <a:lnTo>
                  <a:pt x="6209" y="10539"/>
                </a:lnTo>
                <a:lnTo>
                  <a:pt x="6252" y="10512"/>
                </a:lnTo>
                <a:lnTo>
                  <a:pt x="6294" y="10485"/>
                </a:lnTo>
                <a:lnTo>
                  <a:pt x="6338" y="10460"/>
                </a:lnTo>
                <a:lnTo>
                  <a:pt x="6381" y="10435"/>
                </a:lnTo>
                <a:lnTo>
                  <a:pt x="6426" y="10412"/>
                </a:lnTo>
                <a:lnTo>
                  <a:pt x="6471" y="10390"/>
                </a:lnTo>
                <a:lnTo>
                  <a:pt x="6517" y="10368"/>
                </a:lnTo>
                <a:lnTo>
                  <a:pt x="6564" y="10348"/>
                </a:lnTo>
                <a:lnTo>
                  <a:pt x="6611" y="10329"/>
                </a:lnTo>
                <a:lnTo>
                  <a:pt x="6659" y="10310"/>
                </a:lnTo>
                <a:lnTo>
                  <a:pt x="6707" y="10293"/>
                </a:lnTo>
                <a:lnTo>
                  <a:pt x="6755" y="10278"/>
                </a:lnTo>
                <a:lnTo>
                  <a:pt x="6804" y="10264"/>
                </a:lnTo>
                <a:lnTo>
                  <a:pt x="6854" y="10249"/>
                </a:lnTo>
                <a:lnTo>
                  <a:pt x="6904" y="10237"/>
                </a:lnTo>
                <a:lnTo>
                  <a:pt x="6955" y="10227"/>
                </a:lnTo>
                <a:lnTo>
                  <a:pt x="7006" y="10217"/>
                </a:lnTo>
                <a:lnTo>
                  <a:pt x="7058" y="10209"/>
                </a:lnTo>
                <a:lnTo>
                  <a:pt x="7109" y="10200"/>
                </a:lnTo>
                <a:lnTo>
                  <a:pt x="7162" y="10195"/>
                </a:lnTo>
                <a:lnTo>
                  <a:pt x="7215" y="10190"/>
                </a:lnTo>
                <a:lnTo>
                  <a:pt x="7268" y="10187"/>
                </a:lnTo>
                <a:lnTo>
                  <a:pt x="7321" y="10185"/>
                </a:lnTo>
                <a:lnTo>
                  <a:pt x="7375" y="10184"/>
                </a:lnTo>
                <a:close/>
                <a:moveTo>
                  <a:pt x="2683" y="8673"/>
                </a:moveTo>
                <a:lnTo>
                  <a:pt x="5892" y="8673"/>
                </a:lnTo>
                <a:lnTo>
                  <a:pt x="5892" y="9542"/>
                </a:lnTo>
                <a:lnTo>
                  <a:pt x="2683" y="9542"/>
                </a:lnTo>
                <a:lnTo>
                  <a:pt x="2683" y="8673"/>
                </a:lnTo>
                <a:close/>
                <a:moveTo>
                  <a:pt x="2683" y="6586"/>
                </a:moveTo>
                <a:lnTo>
                  <a:pt x="9171" y="6586"/>
                </a:lnTo>
                <a:lnTo>
                  <a:pt x="9171" y="7456"/>
                </a:lnTo>
                <a:lnTo>
                  <a:pt x="2683" y="7456"/>
                </a:lnTo>
                <a:lnTo>
                  <a:pt x="2683" y="6586"/>
                </a:lnTo>
                <a:close/>
                <a:moveTo>
                  <a:pt x="2683" y="4500"/>
                </a:moveTo>
                <a:lnTo>
                  <a:pt x="9171" y="4500"/>
                </a:lnTo>
                <a:lnTo>
                  <a:pt x="9171" y="5369"/>
                </a:lnTo>
                <a:lnTo>
                  <a:pt x="2683" y="5369"/>
                </a:lnTo>
                <a:lnTo>
                  <a:pt x="2683" y="4500"/>
                </a:lnTo>
                <a:close/>
                <a:moveTo>
                  <a:pt x="2683" y="2415"/>
                </a:moveTo>
                <a:lnTo>
                  <a:pt x="9171" y="2415"/>
                </a:lnTo>
                <a:lnTo>
                  <a:pt x="9171" y="3283"/>
                </a:lnTo>
                <a:lnTo>
                  <a:pt x="2683" y="3283"/>
                </a:lnTo>
                <a:lnTo>
                  <a:pt x="2683" y="2415"/>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pPr defTabSz="449171" eaLnBrk="0" fontAlgn="base" hangingPunct="0">
              <a:spcBef>
                <a:spcPct val="0"/>
              </a:spcBef>
              <a:spcAft>
                <a:spcPct val="0"/>
              </a:spcAft>
            </a:pPr>
            <a:endParaRPr lang="ru-RU" dirty="0">
              <a:solidFill>
                <a:srgbClr val="000000"/>
              </a:solidFill>
              <a:latin typeface="Arial" panose="020B0604020202020204" pitchFamily="34" charset="0"/>
              <a:ea typeface="Microsoft YaHei" panose="020B0503020204020204" pitchFamily="34" charset="-122"/>
            </a:endParaRPr>
          </a:p>
        </p:txBody>
      </p:sp>
      <p:sp>
        <p:nvSpPr>
          <p:cNvPr id="6" name="TextBox 5"/>
          <p:cNvSpPr txBox="1">
            <a:spLocks noChangeArrowheads="1"/>
          </p:cNvSpPr>
          <p:nvPr/>
        </p:nvSpPr>
        <p:spPr bwMode="auto">
          <a:xfrm>
            <a:off x="357213" y="2150284"/>
            <a:ext cx="11469686" cy="40626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20" tIns="45711" rIns="91420" bIns="45711">
            <a:spAutoFit/>
          </a:bodyPr>
          <a:lstStyle>
            <a:lvl1pPr marL="285750" indent="-285750" eaLnBrk="0" hangingPunct="0">
              <a:defRPr>
                <a:solidFill>
                  <a:schemeClr val="tx1"/>
                </a:solidFill>
                <a:latin typeface="Arial" panose="020B0604020202020204" pitchFamily="34" charset="0"/>
                <a:ea typeface="Microsoft YaHei" panose="020B0503020204020204" pitchFamily="34" charset="-122"/>
              </a:defRPr>
            </a:lvl1pPr>
            <a:lvl2pPr eaLnBrk="0" hangingPunct="0">
              <a:defRPr>
                <a:solidFill>
                  <a:schemeClr val="tx1"/>
                </a:solidFill>
                <a:latin typeface="Arial" panose="020B0604020202020204" pitchFamily="34" charset="0"/>
                <a:ea typeface="Microsoft YaHei" panose="020B0503020204020204" pitchFamily="34" charset="-122"/>
              </a:defRPr>
            </a:lvl2pPr>
            <a:lvl3pPr eaLnBrk="0" hangingPunct="0">
              <a:defRPr>
                <a:solidFill>
                  <a:schemeClr val="tx1"/>
                </a:solidFill>
                <a:latin typeface="Arial" panose="020B0604020202020204" pitchFamily="34" charset="0"/>
                <a:ea typeface="Microsoft YaHei" panose="020B0503020204020204" pitchFamily="34" charset="-122"/>
              </a:defRPr>
            </a:lvl3pPr>
            <a:lvl4pPr eaLnBrk="0" hangingPunct="0">
              <a:defRPr>
                <a:solidFill>
                  <a:schemeClr val="tx1"/>
                </a:solidFill>
                <a:latin typeface="Arial" panose="020B0604020202020204" pitchFamily="34" charset="0"/>
                <a:ea typeface="Microsoft YaHei" panose="020B0503020204020204" pitchFamily="34" charset="-122"/>
              </a:defRPr>
            </a:lvl4pPr>
            <a:lvl5pPr eaLnBrk="0" hangingPunct="0">
              <a:defRPr>
                <a:solidFill>
                  <a:schemeClr val="tx1"/>
                </a:solidFill>
                <a:latin typeface="Arial" panose="020B0604020202020204" pitchFamily="34" charset="0"/>
                <a:ea typeface="Microsoft YaHei" panose="020B0503020204020204" pitchFamily="34" charset="-122"/>
              </a:defRPr>
            </a:lvl5pPr>
            <a:lvl6pPr marL="2513013" indent="-227013" defTabSz="447675" eaLnBrk="0" fontAlgn="base" hangingPunct="0">
              <a:spcBef>
                <a:spcPct val="0"/>
              </a:spcBef>
              <a:spcAft>
                <a:spcPct val="0"/>
              </a:spcAft>
              <a:defRPr>
                <a:solidFill>
                  <a:schemeClr val="tx1"/>
                </a:solidFill>
                <a:latin typeface="Arial" panose="020B0604020202020204" pitchFamily="34" charset="0"/>
                <a:ea typeface="Microsoft YaHei" panose="020B0503020204020204" pitchFamily="34" charset="-122"/>
              </a:defRPr>
            </a:lvl6pPr>
            <a:lvl7pPr marL="2970213" indent="-227013" defTabSz="447675" eaLnBrk="0" fontAlgn="base" hangingPunct="0">
              <a:spcBef>
                <a:spcPct val="0"/>
              </a:spcBef>
              <a:spcAft>
                <a:spcPct val="0"/>
              </a:spcAft>
              <a:defRPr>
                <a:solidFill>
                  <a:schemeClr val="tx1"/>
                </a:solidFill>
                <a:latin typeface="Arial" panose="020B0604020202020204" pitchFamily="34" charset="0"/>
                <a:ea typeface="Microsoft YaHei" panose="020B0503020204020204" pitchFamily="34" charset="-122"/>
              </a:defRPr>
            </a:lvl7pPr>
            <a:lvl8pPr marL="3427413" indent="-227013" defTabSz="447675" eaLnBrk="0" fontAlgn="base" hangingPunct="0">
              <a:spcBef>
                <a:spcPct val="0"/>
              </a:spcBef>
              <a:spcAft>
                <a:spcPct val="0"/>
              </a:spcAft>
              <a:defRPr>
                <a:solidFill>
                  <a:schemeClr val="tx1"/>
                </a:solidFill>
                <a:latin typeface="Arial" panose="020B0604020202020204" pitchFamily="34" charset="0"/>
                <a:ea typeface="Microsoft YaHei" panose="020B0503020204020204" pitchFamily="34" charset="-122"/>
              </a:defRPr>
            </a:lvl8pPr>
            <a:lvl9pPr marL="3884613" indent="-227013" defTabSz="447675" eaLnBrk="0" fontAlgn="base" hangingPunct="0">
              <a:spcBef>
                <a:spcPct val="0"/>
              </a:spcBef>
              <a:spcAft>
                <a:spcPct val="0"/>
              </a:spcAft>
              <a:defRPr>
                <a:solidFill>
                  <a:schemeClr val="tx1"/>
                </a:solidFill>
                <a:latin typeface="Arial" panose="020B0604020202020204" pitchFamily="34" charset="0"/>
                <a:ea typeface="Microsoft YaHei" panose="020B0503020204020204" pitchFamily="34" charset="-122"/>
              </a:defRPr>
            </a:lvl9pPr>
          </a:lstStyle>
          <a:p>
            <a:pPr marL="0" indent="0" algn="just">
              <a:spcBef>
                <a:spcPct val="0"/>
              </a:spcBef>
              <a:spcAft>
                <a:spcPts val="1200"/>
              </a:spcAft>
            </a:pPr>
            <a:r>
              <a:rPr lang="ru-RU" dirty="0" smtClean="0">
                <a:solidFill>
                  <a:srgbClr val="444444"/>
                </a:solidFill>
                <a:latin typeface="Segoe UI" panose="020B0502040204020203" pitchFamily="34" charset="0"/>
                <a:cs typeface="Segoe UI" panose="020B0502040204020203" pitchFamily="34" charset="0"/>
              </a:rPr>
              <a:t>Согласно контракту от 3 августа 2015 г. подрядчик </a:t>
            </a:r>
            <a:r>
              <a:rPr lang="ru-RU" dirty="0">
                <a:solidFill>
                  <a:srgbClr val="444444"/>
                </a:solidFill>
                <a:latin typeface="Segoe UI" panose="020B0502040204020203" pitchFamily="34" charset="0"/>
                <a:cs typeface="Segoe UI" panose="020B0502040204020203" pitchFamily="34" charset="0"/>
              </a:rPr>
              <a:t>обязался в установленный срок выполнить </a:t>
            </a:r>
            <a:r>
              <a:rPr lang="ru-RU" dirty="0" smtClean="0">
                <a:solidFill>
                  <a:srgbClr val="444444"/>
                </a:solidFill>
                <a:latin typeface="Segoe UI" panose="020B0502040204020203" pitchFamily="34" charset="0"/>
                <a:cs typeface="Segoe UI" panose="020B0502040204020203" pitchFamily="34" charset="0"/>
              </a:rPr>
              <a:t>собственными силами </a:t>
            </a:r>
            <a:r>
              <a:rPr lang="ru-RU" dirty="0">
                <a:solidFill>
                  <a:srgbClr val="444444"/>
                </a:solidFill>
                <a:latin typeface="Segoe UI" panose="020B0502040204020203" pitchFamily="34" charset="0"/>
                <a:cs typeface="Segoe UI" panose="020B0502040204020203" pitchFamily="34" charset="0"/>
              </a:rPr>
              <a:t>и средствами строительно-монтажные работы по объекту: «Школа на 80 </a:t>
            </a:r>
            <a:r>
              <a:rPr lang="ru-RU" dirty="0" smtClean="0">
                <a:solidFill>
                  <a:srgbClr val="444444"/>
                </a:solidFill>
                <a:latin typeface="Segoe UI" panose="020B0502040204020203" pitchFamily="34" charset="0"/>
                <a:cs typeface="Segoe UI" panose="020B0502040204020203" pitchFamily="34" charset="0"/>
              </a:rPr>
              <a:t>учащихся», срок выполнения работ – </a:t>
            </a:r>
            <a:r>
              <a:rPr lang="ru-RU" b="1" dirty="0" smtClean="0">
                <a:solidFill>
                  <a:srgbClr val="E4465A"/>
                </a:solidFill>
                <a:latin typeface="Segoe UI" panose="020B0502040204020203" pitchFamily="34" charset="0"/>
                <a:cs typeface="Segoe UI" panose="020B0502040204020203" pitchFamily="34" charset="0"/>
              </a:rPr>
              <a:t>5 мес. с даты подписания контракта</a:t>
            </a:r>
            <a:r>
              <a:rPr lang="ru-RU" b="1" dirty="0">
                <a:solidFill>
                  <a:srgbClr val="E4465A"/>
                </a:solidFill>
                <a:latin typeface="Segoe UI" panose="020B0502040204020203" pitchFamily="34" charset="0"/>
                <a:cs typeface="Segoe UI" panose="020B0502040204020203" pitchFamily="34" charset="0"/>
              </a:rPr>
              <a:t>, цена контракта - 56 783 575 </a:t>
            </a:r>
            <a:r>
              <a:rPr lang="ru-RU" b="1" dirty="0" smtClean="0">
                <a:solidFill>
                  <a:srgbClr val="E4465A"/>
                </a:solidFill>
                <a:latin typeface="Segoe UI" panose="020B0502040204020203" pitchFamily="34" charset="0"/>
                <a:cs typeface="Segoe UI" panose="020B0502040204020203" pitchFamily="34" charset="0"/>
              </a:rPr>
              <a:t>руб. </a:t>
            </a:r>
            <a:r>
              <a:rPr lang="ru-RU" b="1" dirty="0">
                <a:solidFill>
                  <a:srgbClr val="E4465A"/>
                </a:solidFill>
                <a:latin typeface="Segoe UI" panose="020B0502040204020203" pitchFamily="34" charset="0"/>
                <a:cs typeface="Segoe UI" panose="020B0502040204020203" pitchFamily="34" charset="0"/>
              </a:rPr>
              <a:t>16 </a:t>
            </a:r>
            <a:r>
              <a:rPr lang="ru-RU" b="1" dirty="0" smtClean="0">
                <a:solidFill>
                  <a:srgbClr val="E4465A"/>
                </a:solidFill>
                <a:latin typeface="Segoe UI" panose="020B0502040204020203" pitchFamily="34" charset="0"/>
                <a:cs typeface="Segoe UI" panose="020B0502040204020203" pitchFamily="34" charset="0"/>
              </a:rPr>
              <a:t>коп. </a:t>
            </a:r>
            <a:r>
              <a:rPr lang="ru-RU" dirty="0" smtClean="0">
                <a:latin typeface="Segoe UI" panose="020B0502040204020203" pitchFamily="34" charset="0"/>
                <a:cs typeface="Segoe UI" panose="020B0502040204020203" pitchFamily="34" charset="0"/>
              </a:rPr>
              <a:t>Общество с нарушением сроков выполнило следующие виды работ:</a:t>
            </a:r>
          </a:p>
          <a:p>
            <a:pPr marL="342900" indent="-342900" algn="just">
              <a:spcBef>
                <a:spcPct val="0"/>
              </a:spcBef>
              <a:spcAft>
                <a:spcPts val="1200"/>
              </a:spcAft>
              <a:buAutoNum type="arabicParenR"/>
            </a:pPr>
            <a:r>
              <a:rPr lang="ru-RU" sz="1600" b="1" dirty="0" smtClean="0">
                <a:solidFill>
                  <a:srgbClr val="E4465A"/>
                </a:solidFill>
                <a:latin typeface="Segoe UI" panose="020B0502040204020203" pitchFamily="34" charset="0"/>
                <a:cs typeface="Segoe UI" panose="020B0502040204020203" pitchFamily="34" charset="0"/>
              </a:rPr>
              <a:t>наружное </a:t>
            </a:r>
            <a:r>
              <a:rPr lang="ru-RU" sz="1600" b="1" dirty="0">
                <a:solidFill>
                  <a:srgbClr val="E4465A"/>
                </a:solidFill>
                <a:latin typeface="Segoe UI" panose="020B0502040204020203" pitchFamily="34" charset="0"/>
                <a:cs typeface="Segoe UI" panose="020B0502040204020203" pitchFamily="34" charset="0"/>
              </a:rPr>
              <a:t>освещение – 40,66 % по состоянию на 15.10.2015 на </a:t>
            </a:r>
            <a:r>
              <a:rPr lang="ru-RU" sz="1600" b="1" dirty="0" smtClean="0">
                <a:solidFill>
                  <a:srgbClr val="E4465A"/>
                </a:solidFill>
                <a:latin typeface="Segoe UI" panose="020B0502040204020203" pitchFamily="34" charset="0"/>
                <a:cs typeface="Segoe UI" panose="020B0502040204020203" pitchFamily="34" charset="0"/>
              </a:rPr>
              <a:t>сумму 1 </a:t>
            </a:r>
            <a:r>
              <a:rPr lang="ru-RU" sz="1600" b="1" dirty="0">
                <a:solidFill>
                  <a:srgbClr val="E4465A"/>
                </a:solidFill>
                <a:latin typeface="Segoe UI" panose="020B0502040204020203" pitchFamily="34" charset="0"/>
                <a:cs typeface="Segoe UI" panose="020B0502040204020203" pitchFamily="34" charset="0"/>
              </a:rPr>
              <a:t>172 433 рублей 25 копеек. Срок выполнения работ по контракту – с 01.09.2015 </a:t>
            </a:r>
            <a:r>
              <a:rPr lang="ru-RU" sz="1600" b="1" dirty="0" smtClean="0">
                <a:solidFill>
                  <a:srgbClr val="E4465A"/>
                </a:solidFill>
                <a:latin typeface="Segoe UI" panose="020B0502040204020203" pitchFamily="34" charset="0"/>
                <a:cs typeface="Segoe UI" panose="020B0502040204020203" pitchFamily="34" charset="0"/>
              </a:rPr>
              <a:t>по 30.09.2015</a:t>
            </a:r>
            <a:r>
              <a:rPr lang="ru-RU" sz="1600" b="1" dirty="0">
                <a:solidFill>
                  <a:srgbClr val="E4465A"/>
                </a:solidFill>
                <a:latin typeface="Segoe UI" panose="020B0502040204020203" pitchFamily="34" charset="0"/>
                <a:cs typeface="Segoe UI" panose="020B0502040204020203" pitchFamily="34" charset="0"/>
              </a:rPr>
              <a:t>, период просрочки – с 01.10.2015 по 02.09.2016 (338 дней</a:t>
            </a:r>
            <a:r>
              <a:rPr lang="ru-RU" sz="1600" b="1" dirty="0" smtClean="0">
                <a:solidFill>
                  <a:srgbClr val="E4465A"/>
                </a:solidFill>
                <a:latin typeface="Segoe UI" panose="020B0502040204020203" pitchFamily="34" charset="0"/>
                <a:cs typeface="Segoe UI" panose="020B0502040204020203" pitchFamily="34" charset="0"/>
              </a:rPr>
              <a:t>);</a:t>
            </a:r>
          </a:p>
          <a:p>
            <a:pPr marL="342900" indent="-342900" algn="just">
              <a:spcBef>
                <a:spcPct val="0"/>
              </a:spcBef>
              <a:spcAft>
                <a:spcPts val="1200"/>
              </a:spcAft>
              <a:buAutoNum type="arabicParenR"/>
            </a:pPr>
            <a:r>
              <a:rPr lang="ru-RU" sz="1600" b="1" dirty="0" smtClean="0">
                <a:solidFill>
                  <a:srgbClr val="E4465A"/>
                </a:solidFill>
                <a:latin typeface="Segoe UI" panose="020B0502040204020203" pitchFamily="34" charset="0"/>
                <a:cs typeface="Segoe UI" panose="020B0502040204020203" pitchFamily="34" charset="0"/>
              </a:rPr>
              <a:t>проезды </a:t>
            </a:r>
            <a:r>
              <a:rPr lang="ru-RU" sz="1600" b="1" dirty="0">
                <a:solidFill>
                  <a:srgbClr val="E4465A"/>
                </a:solidFill>
                <a:latin typeface="Segoe UI" panose="020B0502040204020203" pitchFamily="34" charset="0"/>
                <a:cs typeface="Segoe UI" panose="020B0502040204020203" pitchFamily="34" charset="0"/>
              </a:rPr>
              <a:t>и площадки – 30,02 % по состоянию на 15.10.2015 на сумму 5 375 316 рублей 46 копеек. Срок выполнения работ по контракту – с 01.09.2015 </a:t>
            </a:r>
            <a:r>
              <a:rPr lang="ru-RU" sz="1600" b="1" dirty="0" smtClean="0">
                <a:solidFill>
                  <a:srgbClr val="E4465A"/>
                </a:solidFill>
                <a:latin typeface="Segoe UI" panose="020B0502040204020203" pitchFamily="34" charset="0"/>
                <a:cs typeface="Segoe UI" panose="020B0502040204020203" pitchFamily="34" charset="0"/>
              </a:rPr>
              <a:t>по 30.09.2015</a:t>
            </a:r>
            <a:r>
              <a:rPr lang="ru-RU" sz="1600" b="1" dirty="0">
                <a:solidFill>
                  <a:srgbClr val="E4465A"/>
                </a:solidFill>
                <a:latin typeface="Segoe UI" panose="020B0502040204020203" pitchFamily="34" charset="0"/>
                <a:cs typeface="Segoe UI" panose="020B0502040204020203" pitchFamily="34" charset="0"/>
              </a:rPr>
              <a:t>, период просрочки – с 01.10.2015 по 02.09.2016 (338 дней</a:t>
            </a:r>
            <a:r>
              <a:rPr lang="ru-RU" sz="1600" b="1" dirty="0" smtClean="0">
                <a:solidFill>
                  <a:srgbClr val="E4465A"/>
                </a:solidFill>
                <a:latin typeface="Segoe UI" panose="020B0502040204020203" pitchFamily="34" charset="0"/>
                <a:cs typeface="Segoe UI" panose="020B0502040204020203" pitchFamily="34" charset="0"/>
              </a:rPr>
              <a:t>);</a:t>
            </a:r>
          </a:p>
          <a:p>
            <a:pPr marL="342900" indent="-342900" algn="just">
              <a:spcBef>
                <a:spcPct val="0"/>
              </a:spcBef>
              <a:spcAft>
                <a:spcPts val="1200"/>
              </a:spcAft>
              <a:buAutoNum type="arabicParenR"/>
            </a:pPr>
            <a:r>
              <a:rPr lang="ru-RU" sz="1600" b="1" dirty="0" smtClean="0">
                <a:solidFill>
                  <a:srgbClr val="E4465A"/>
                </a:solidFill>
                <a:latin typeface="Segoe UI" panose="020B0502040204020203" pitchFamily="34" charset="0"/>
                <a:cs typeface="Segoe UI" panose="020B0502040204020203" pitchFamily="34" charset="0"/>
              </a:rPr>
              <a:t>озеленение </a:t>
            </a:r>
            <a:r>
              <a:rPr lang="ru-RU" sz="1600" b="1" dirty="0">
                <a:solidFill>
                  <a:srgbClr val="E4465A"/>
                </a:solidFill>
                <a:latin typeface="Segoe UI" panose="020B0502040204020203" pitchFamily="34" charset="0"/>
                <a:cs typeface="Segoe UI" panose="020B0502040204020203" pitchFamily="34" charset="0"/>
              </a:rPr>
              <a:t>– 2,37 % по состоянию на 15.10.2015 на сумму 585 773 </a:t>
            </a:r>
            <a:r>
              <a:rPr lang="ru-RU" sz="1600" b="1" dirty="0" smtClean="0">
                <a:solidFill>
                  <a:srgbClr val="E4465A"/>
                </a:solidFill>
                <a:latin typeface="Segoe UI" panose="020B0502040204020203" pitchFamily="34" charset="0"/>
                <a:cs typeface="Segoe UI" panose="020B0502040204020203" pitchFamily="34" charset="0"/>
              </a:rPr>
              <a:t>рублей 36 </a:t>
            </a:r>
            <a:r>
              <a:rPr lang="ru-RU" sz="1600" b="1" dirty="0">
                <a:solidFill>
                  <a:srgbClr val="E4465A"/>
                </a:solidFill>
                <a:latin typeface="Segoe UI" panose="020B0502040204020203" pitchFamily="34" charset="0"/>
                <a:cs typeface="Segoe UI" panose="020B0502040204020203" pitchFamily="34" charset="0"/>
              </a:rPr>
              <a:t>копеек. Срок выполнения работ по контракту – с 15.09.2015 по 15.10.2015, </a:t>
            </a:r>
            <a:r>
              <a:rPr lang="ru-RU" sz="1600" b="1" dirty="0" smtClean="0">
                <a:solidFill>
                  <a:srgbClr val="E4465A"/>
                </a:solidFill>
                <a:latin typeface="Segoe UI" panose="020B0502040204020203" pitchFamily="34" charset="0"/>
                <a:cs typeface="Segoe UI" panose="020B0502040204020203" pitchFamily="34" charset="0"/>
              </a:rPr>
              <a:t>период просрочки </a:t>
            </a:r>
            <a:r>
              <a:rPr lang="ru-RU" sz="1600" b="1" dirty="0">
                <a:solidFill>
                  <a:srgbClr val="E4465A"/>
                </a:solidFill>
                <a:latin typeface="Segoe UI" panose="020B0502040204020203" pitchFamily="34" charset="0"/>
                <a:cs typeface="Segoe UI" panose="020B0502040204020203" pitchFamily="34" charset="0"/>
              </a:rPr>
              <a:t>– с 16.10.2015 по 02.09.2016 (323 дня</a:t>
            </a:r>
            <a:r>
              <a:rPr lang="ru-RU" sz="1600" b="1" dirty="0" smtClean="0">
                <a:solidFill>
                  <a:srgbClr val="E4465A"/>
                </a:solidFill>
                <a:latin typeface="Segoe UI" panose="020B0502040204020203" pitchFamily="34" charset="0"/>
                <a:cs typeface="Segoe UI" panose="020B0502040204020203" pitchFamily="34" charset="0"/>
              </a:rPr>
              <a:t>).</a:t>
            </a:r>
          </a:p>
          <a:p>
            <a:pPr marL="0" indent="0" algn="just">
              <a:spcBef>
                <a:spcPct val="0"/>
              </a:spcBef>
              <a:spcAft>
                <a:spcPts val="1200"/>
              </a:spcAft>
            </a:pPr>
            <a:r>
              <a:rPr lang="ru-RU" sz="1600" dirty="0" smtClean="0">
                <a:solidFill>
                  <a:srgbClr val="001D43"/>
                </a:solidFill>
                <a:latin typeface="Segoe UI" panose="020B0502040204020203" pitchFamily="34" charset="0"/>
                <a:cs typeface="Segoe UI" panose="020B0502040204020203" pitchFamily="34" charset="0"/>
              </a:rPr>
              <a:t>Общая сумма </a:t>
            </a:r>
            <a:r>
              <a:rPr lang="ru-RU" sz="1600" dirty="0">
                <a:solidFill>
                  <a:srgbClr val="001D43"/>
                </a:solidFill>
                <a:latin typeface="Segoe UI" panose="020B0502040204020203" pitchFamily="34" charset="0"/>
                <a:cs typeface="Segoe UI" panose="020B0502040204020203" pitchFamily="34" charset="0"/>
              </a:rPr>
              <a:t>неустойки составила</a:t>
            </a:r>
            <a:r>
              <a:rPr lang="ru-RU" sz="1600" b="1" dirty="0">
                <a:solidFill>
                  <a:srgbClr val="E4465A"/>
                </a:solidFill>
                <a:latin typeface="Segoe UI" panose="020B0502040204020203" pitchFamily="34" charset="0"/>
                <a:cs typeface="Segoe UI" panose="020B0502040204020203" pitchFamily="34" charset="0"/>
              </a:rPr>
              <a:t>: 9 010 898 </a:t>
            </a:r>
            <a:r>
              <a:rPr lang="ru-RU" sz="1600" b="1" dirty="0" smtClean="0">
                <a:solidFill>
                  <a:srgbClr val="E4465A"/>
                </a:solidFill>
                <a:latin typeface="Segoe UI" panose="020B0502040204020203" pitchFamily="34" charset="0"/>
                <a:cs typeface="Segoe UI" panose="020B0502040204020203" pitchFamily="34" charset="0"/>
              </a:rPr>
              <a:t>руб. </a:t>
            </a:r>
            <a:r>
              <a:rPr lang="ru-RU" sz="1600" b="1" dirty="0">
                <a:solidFill>
                  <a:srgbClr val="E4465A"/>
                </a:solidFill>
                <a:latin typeface="Segoe UI" panose="020B0502040204020203" pitchFamily="34" charset="0"/>
                <a:cs typeface="Segoe UI" panose="020B0502040204020203" pitchFamily="34" charset="0"/>
              </a:rPr>
              <a:t>68 </a:t>
            </a:r>
            <a:r>
              <a:rPr lang="ru-RU" sz="1600" b="1" dirty="0" smtClean="0">
                <a:solidFill>
                  <a:srgbClr val="E4465A"/>
                </a:solidFill>
                <a:latin typeface="Segoe UI" panose="020B0502040204020203" pitchFamily="34" charset="0"/>
                <a:cs typeface="Segoe UI" panose="020B0502040204020203" pitchFamily="34" charset="0"/>
              </a:rPr>
              <a:t>коп.</a:t>
            </a:r>
            <a:endParaRPr lang="ru-RU" dirty="0">
              <a:solidFill>
                <a:srgbClr val="444444"/>
              </a:solidFill>
              <a:latin typeface="Segoe UI" panose="020B0502040204020203" pitchFamily="34" charset="0"/>
              <a:cs typeface="Segoe UI" panose="020B0502040204020203" pitchFamily="34" charset="0"/>
            </a:endParaRPr>
          </a:p>
        </p:txBody>
      </p:sp>
      <p:grpSp>
        <p:nvGrpSpPr>
          <p:cNvPr id="21" name="Группа 20">
            <a:extLst>
              <a:ext uri="{FF2B5EF4-FFF2-40B4-BE49-F238E27FC236}">
                <a16:creationId xmlns="" xmlns:a16="http://schemas.microsoft.com/office/drawing/2014/main" id="{20B2B207-6185-431B-A45D-38E9DA2BDC75}"/>
              </a:ext>
            </a:extLst>
          </p:cNvPr>
          <p:cNvGrpSpPr/>
          <p:nvPr/>
        </p:nvGrpSpPr>
        <p:grpSpPr>
          <a:xfrm>
            <a:off x="5808871" y="810261"/>
            <a:ext cx="573135" cy="573136"/>
            <a:chOff x="7112000" y="1417638"/>
            <a:chExt cx="552450" cy="552451"/>
          </a:xfrm>
          <a:solidFill>
            <a:srgbClr val="E4465A"/>
          </a:solidFill>
        </p:grpSpPr>
        <p:sp>
          <p:nvSpPr>
            <p:cNvPr id="22" name="Freeform 5">
              <a:extLst>
                <a:ext uri="{FF2B5EF4-FFF2-40B4-BE49-F238E27FC236}">
                  <a16:creationId xmlns="" xmlns:a16="http://schemas.microsoft.com/office/drawing/2014/main" id="{DDEC2E9B-36F9-4E6B-92BC-C4DD78F7937E}"/>
                </a:ext>
              </a:extLst>
            </p:cNvPr>
            <p:cNvSpPr>
              <a:spLocks/>
            </p:cNvSpPr>
            <p:nvPr/>
          </p:nvSpPr>
          <p:spPr bwMode="auto">
            <a:xfrm>
              <a:off x="7248525" y="1898651"/>
              <a:ext cx="276225" cy="71438"/>
            </a:xfrm>
            <a:custGeom>
              <a:avLst/>
              <a:gdLst>
                <a:gd name="T0" fmla="*/ 144 w 174"/>
                <a:gd name="T1" fmla="*/ 0 h 45"/>
                <a:gd name="T2" fmla="*/ 29 w 174"/>
                <a:gd name="T3" fmla="*/ 0 h 45"/>
                <a:gd name="T4" fmla="*/ 29 w 174"/>
                <a:gd name="T5" fmla="*/ 14 h 45"/>
                <a:gd name="T6" fmla="*/ 0 w 174"/>
                <a:gd name="T7" fmla="*/ 14 h 45"/>
                <a:gd name="T8" fmla="*/ 0 w 174"/>
                <a:gd name="T9" fmla="*/ 45 h 45"/>
                <a:gd name="T10" fmla="*/ 174 w 174"/>
                <a:gd name="T11" fmla="*/ 45 h 45"/>
                <a:gd name="T12" fmla="*/ 174 w 174"/>
                <a:gd name="T13" fmla="*/ 14 h 45"/>
                <a:gd name="T14" fmla="*/ 144 w 174"/>
                <a:gd name="T15" fmla="*/ 14 h 45"/>
                <a:gd name="T16" fmla="*/ 144 w 174"/>
                <a:gd name="T17" fmla="*/ 0 h 45"/>
                <a:gd name="T18" fmla="*/ 144 w 174"/>
                <a:gd name="T19" fmla="*/ 0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74" h="45">
                  <a:moveTo>
                    <a:pt x="144" y="0"/>
                  </a:moveTo>
                  <a:lnTo>
                    <a:pt x="29" y="0"/>
                  </a:lnTo>
                  <a:lnTo>
                    <a:pt x="29" y="14"/>
                  </a:lnTo>
                  <a:lnTo>
                    <a:pt x="0" y="14"/>
                  </a:lnTo>
                  <a:lnTo>
                    <a:pt x="0" y="45"/>
                  </a:lnTo>
                  <a:lnTo>
                    <a:pt x="174" y="45"/>
                  </a:lnTo>
                  <a:lnTo>
                    <a:pt x="174" y="14"/>
                  </a:lnTo>
                  <a:lnTo>
                    <a:pt x="144" y="14"/>
                  </a:lnTo>
                  <a:lnTo>
                    <a:pt x="144" y="0"/>
                  </a:lnTo>
                  <a:lnTo>
                    <a:pt x="144"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dirty="0">
                <a:solidFill>
                  <a:srgbClr val="444444"/>
                </a:solidFill>
              </a:endParaRPr>
            </a:p>
          </p:txBody>
        </p:sp>
        <p:sp>
          <p:nvSpPr>
            <p:cNvPr id="23" name="Freeform 6">
              <a:extLst>
                <a:ext uri="{FF2B5EF4-FFF2-40B4-BE49-F238E27FC236}">
                  <a16:creationId xmlns="" xmlns:a16="http://schemas.microsoft.com/office/drawing/2014/main" id="{C40F1CFC-4887-49B2-9FF8-E64D23DABF9D}"/>
                </a:ext>
              </a:extLst>
            </p:cNvPr>
            <p:cNvSpPr>
              <a:spLocks/>
            </p:cNvSpPr>
            <p:nvPr/>
          </p:nvSpPr>
          <p:spPr bwMode="auto">
            <a:xfrm>
              <a:off x="7204075" y="1417638"/>
              <a:ext cx="366713" cy="457200"/>
            </a:xfrm>
            <a:custGeom>
              <a:avLst/>
              <a:gdLst>
                <a:gd name="T0" fmla="*/ 100 w 231"/>
                <a:gd name="T1" fmla="*/ 288 h 288"/>
                <a:gd name="T2" fmla="*/ 129 w 231"/>
                <a:gd name="T3" fmla="*/ 288 h 288"/>
                <a:gd name="T4" fmla="*/ 129 w 231"/>
                <a:gd name="T5" fmla="*/ 86 h 288"/>
                <a:gd name="T6" fmla="*/ 231 w 231"/>
                <a:gd name="T7" fmla="*/ 86 h 288"/>
                <a:gd name="T8" fmla="*/ 129 w 231"/>
                <a:gd name="T9" fmla="*/ 61 h 288"/>
                <a:gd name="T10" fmla="*/ 129 w 231"/>
                <a:gd name="T11" fmla="*/ 43 h 288"/>
                <a:gd name="T12" fmla="*/ 114 w 231"/>
                <a:gd name="T13" fmla="*/ 0 h 288"/>
                <a:gd name="T14" fmla="*/ 100 w 231"/>
                <a:gd name="T15" fmla="*/ 43 h 288"/>
                <a:gd name="T16" fmla="*/ 100 w 231"/>
                <a:gd name="T17" fmla="*/ 61 h 288"/>
                <a:gd name="T18" fmla="*/ 0 w 231"/>
                <a:gd name="T19" fmla="*/ 86 h 288"/>
                <a:gd name="T20" fmla="*/ 100 w 231"/>
                <a:gd name="T21" fmla="*/ 86 h 288"/>
                <a:gd name="T22" fmla="*/ 100 w 231"/>
                <a:gd name="T23" fmla="*/ 288 h 288"/>
                <a:gd name="T24" fmla="*/ 100 w 231"/>
                <a:gd name="T25" fmla="*/ 288 h 2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31" h="288">
                  <a:moveTo>
                    <a:pt x="100" y="288"/>
                  </a:moveTo>
                  <a:lnTo>
                    <a:pt x="129" y="288"/>
                  </a:lnTo>
                  <a:lnTo>
                    <a:pt x="129" y="86"/>
                  </a:lnTo>
                  <a:lnTo>
                    <a:pt x="231" y="86"/>
                  </a:lnTo>
                  <a:lnTo>
                    <a:pt x="129" y="61"/>
                  </a:lnTo>
                  <a:lnTo>
                    <a:pt x="129" y="43"/>
                  </a:lnTo>
                  <a:lnTo>
                    <a:pt x="114" y="0"/>
                  </a:lnTo>
                  <a:lnTo>
                    <a:pt x="100" y="43"/>
                  </a:lnTo>
                  <a:lnTo>
                    <a:pt x="100" y="61"/>
                  </a:lnTo>
                  <a:lnTo>
                    <a:pt x="0" y="86"/>
                  </a:lnTo>
                  <a:lnTo>
                    <a:pt x="100" y="86"/>
                  </a:lnTo>
                  <a:lnTo>
                    <a:pt x="100" y="288"/>
                  </a:lnTo>
                  <a:lnTo>
                    <a:pt x="100" y="28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dirty="0">
                <a:solidFill>
                  <a:srgbClr val="444444"/>
                </a:solidFill>
              </a:endParaRPr>
            </a:p>
          </p:txBody>
        </p:sp>
        <p:sp>
          <p:nvSpPr>
            <p:cNvPr id="24" name="Freeform 7">
              <a:extLst>
                <a:ext uri="{FF2B5EF4-FFF2-40B4-BE49-F238E27FC236}">
                  <a16:creationId xmlns="" xmlns:a16="http://schemas.microsoft.com/office/drawing/2014/main" id="{4C6152A7-C182-4134-AB94-E1BB17E1B1A9}"/>
                </a:ext>
              </a:extLst>
            </p:cNvPr>
            <p:cNvSpPr>
              <a:spLocks/>
            </p:cNvSpPr>
            <p:nvPr/>
          </p:nvSpPr>
          <p:spPr bwMode="auto">
            <a:xfrm>
              <a:off x="7480300" y="1809751"/>
              <a:ext cx="184150" cy="42863"/>
            </a:xfrm>
            <a:custGeom>
              <a:avLst/>
              <a:gdLst>
                <a:gd name="T0" fmla="*/ 28 w 116"/>
                <a:gd name="T1" fmla="*/ 27 h 27"/>
                <a:gd name="T2" fmla="*/ 85 w 116"/>
                <a:gd name="T3" fmla="*/ 27 h 27"/>
                <a:gd name="T4" fmla="*/ 116 w 116"/>
                <a:gd name="T5" fmla="*/ 0 h 27"/>
                <a:gd name="T6" fmla="*/ 0 w 116"/>
                <a:gd name="T7" fmla="*/ 0 h 27"/>
                <a:gd name="T8" fmla="*/ 28 w 116"/>
                <a:gd name="T9" fmla="*/ 27 h 27"/>
                <a:gd name="T10" fmla="*/ 28 w 116"/>
                <a:gd name="T11" fmla="*/ 27 h 27"/>
              </a:gdLst>
              <a:ahLst/>
              <a:cxnLst>
                <a:cxn ang="0">
                  <a:pos x="T0" y="T1"/>
                </a:cxn>
                <a:cxn ang="0">
                  <a:pos x="T2" y="T3"/>
                </a:cxn>
                <a:cxn ang="0">
                  <a:pos x="T4" y="T5"/>
                </a:cxn>
                <a:cxn ang="0">
                  <a:pos x="T6" y="T7"/>
                </a:cxn>
                <a:cxn ang="0">
                  <a:pos x="T8" y="T9"/>
                </a:cxn>
                <a:cxn ang="0">
                  <a:pos x="T10" y="T11"/>
                </a:cxn>
              </a:cxnLst>
              <a:rect l="0" t="0" r="r" b="b"/>
              <a:pathLst>
                <a:path w="116" h="27">
                  <a:moveTo>
                    <a:pt x="28" y="27"/>
                  </a:moveTo>
                  <a:lnTo>
                    <a:pt x="85" y="27"/>
                  </a:lnTo>
                  <a:lnTo>
                    <a:pt x="116" y="0"/>
                  </a:lnTo>
                  <a:lnTo>
                    <a:pt x="0" y="0"/>
                  </a:lnTo>
                  <a:lnTo>
                    <a:pt x="28" y="27"/>
                  </a:lnTo>
                  <a:lnTo>
                    <a:pt x="28" y="2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dirty="0">
                <a:solidFill>
                  <a:srgbClr val="444444"/>
                </a:solidFill>
              </a:endParaRPr>
            </a:p>
          </p:txBody>
        </p:sp>
        <p:sp>
          <p:nvSpPr>
            <p:cNvPr id="25" name="Freeform 8">
              <a:extLst>
                <a:ext uri="{FF2B5EF4-FFF2-40B4-BE49-F238E27FC236}">
                  <a16:creationId xmlns="" xmlns:a16="http://schemas.microsoft.com/office/drawing/2014/main" id="{6CFD8898-7E65-4397-964D-FC76BD6F48BA}"/>
                </a:ext>
              </a:extLst>
            </p:cNvPr>
            <p:cNvSpPr>
              <a:spLocks/>
            </p:cNvSpPr>
            <p:nvPr/>
          </p:nvSpPr>
          <p:spPr bwMode="auto">
            <a:xfrm>
              <a:off x="7112000" y="1809751"/>
              <a:ext cx="182563" cy="42863"/>
            </a:xfrm>
            <a:custGeom>
              <a:avLst/>
              <a:gdLst>
                <a:gd name="T0" fmla="*/ 115 w 115"/>
                <a:gd name="T1" fmla="*/ 0 h 27"/>
                <a:gd name="T2" fmla="*/ 0 w 115"/>
                <a:gd name="T3" fmla="*/ 0 h 27"/>
                <a:gd name="T4" fmla="*/ 29 w 115"/>
                <a:gd name="T5" fmla="*/ 27 h 27"/>
                <a:gd name="T6" fmla="*/ 86 w 115"/>
                <a:gd name="T7" fmla="*/ 27 h 27"/>
                <a:gd name="T8" fmla="*/ 115 w 115"/>
                <a:gd name="T9" fmla="*/ 0 h 27"/>
                <a:gd name="T10" fmla="*/ 115 w 115"/>
                <a:gd name="T11" fmla="*/ 0 h 27"/>
              </a:gdLst>
              <a:ahLst/>
              <a:cxnLst>
                <a:cxn ang="0">
                  <a:pos x="T0" y="T1"/>
                </a:cxn>
                <a:cxn ang="0">
                  <a:pos x="T2" y="T3"/>
                </a:cxn>
                <a:cxn ang="0">
                  <a:pos x="T4" y="T5"/>
                </a:cxn>
                <a:cxn ang="0">
                  <a:pos x="T6" y="T7"/>
                </a:cxn>
                <a:cxn ang="0">
                  <a:pos x="T8" y="T9"/>
                </a:cxn>
                <a:cxn ang="0">
                  <a:pos x="T10" y="T11"/>
                </a:cxn>
              </a:cxnLst>
              <a:rect l="0" t="0" r="r" b="b"/>
              <a:pathLst>
                <a:path w="115" h="27">
                  <a:moveTo>
                    <a:pt x="115" y="0"/>
                  </a:moveTo>
                  <a:lnTo>
                    <a:pt x="0" y="0"/>
                  </a:lnTo>
                  <a:lnTo>
                    <a:pt x="29" y="27"/>
                  </a:lnTo>
                  <a:lnTo>
                    <a:pt x="86" y="27"/>
                  </a:lnTo>
                  <a:lnTo>
                    <a:pt x="115" y="0"/>
                  </a:lnTo>
                  <a:lnTo>
                    <a:pt x="115"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dirty="0">
                <a:solidFill>
                  <a:srgbClr val="444444"/>
                </a:solidFill>
              </a:endParaRPr>
            </a:p>
          </p:txBody>
        </p:sp>
        <p:sp>
          <p:nvSpPr>
            <p:cNvPr id="26" name="Freeform 9">
              <a:extLst>
                <a:ext uri="{FF2B5EF4-FFF2-40B4-BE49-F238E27FC236}">
                  <a16:creationId xmlns="" xmlns:a16="http://schemas.microsoft.com/office/drawing/2014/main" id="{AC4DF9DD-8956-4E8D-8CD8-00A07426442A}"/>
                </a:ext>
              </a:extLst>
            </p:cNvPr>
            <p:cNvSpPr>
              <a:spLocks/>
            </p:cNvSpPr>
            <p:nvPr/>
          </p:nvSpPr>
          <p:spPr bwMode="auto">
            <a:xfrm>
              <a:off x="7112000" y="1576388"/>
              <a:ext cx="182563" cy="207963"/>
            </a:xfrm>
            <a:custGeom>
              <a:avLst/>
              <a:gdLst>
                <a:gd name="T0" fmla="*/ 66 w 115"/>
                <a:gd name="T1" fmla="*/ 45 h 131"/>
                <a:gd name="T2" fmla="*/ 76 w 115"/>
                <a:gd name="T3" fmla="*/ 74 h 131"/>
                <a:gd name="T4" fmla="*/ 86 w 115"/>
                <a:gd name="T5" fmla="*/ 96 h 131"/>
                <a:gd name="T6" fmla="*/ 92 w 115"/>
                <a:gd name="T7" fmla="*/ 113 h 131"/>
                <a:gd name="T8" fmla="*/ 97 w 115"/>
                <a:gd name="T9" fmla="*/ 123 h 131"/>
                <a:gd name="T10" fmla="*/ 99 w 115"/>
                <a:gd name="T11" fmla="*/ 129 h 131"/>
                <a:gd name="T12" fmla="*/ 101 w 115"/>
                <a:gd name="T13" fmla="*/ 131 h 131"/>
                <a:gd name="T14" fmla="*/ 107 w 115"/>
                <a:gd name="T15" fmla="*/ 127 h 131"/>
                <a:gd name="T16" fmla="*/ 113 w 115"/>
                <a:gd name="T17" fmla="*/ 125 h 131"/>
                <a:gd name="T18" fmla="*/ 115 w 115"/>
                <a:gd name="T19" fmla="*/ 123 h 131"/>
                <a:gd name="T20" fmla="*/ 99 w 115"/>
                <a:gd name="T21" fmla="*/ 84 h 131"/>
                <a:gd name="T22" fmla="*/ 84 w 115"/>
                <a:gd name="T23" fmla="*/ 55 h 131"/>
                <a:gd name="T24" fmla="*/ 76 w 115"/>
                <a:gd name="T25" fmla="*/ 33 h 131"/>
                <a:gd name="T26" fmla="*/ 70 w 115"/>
                <a:gd name="T27" fmla="*/ 19 h 131"/>
                <a:gd name="T28" fmla="*/ 68 w 115"/>
                <a:gd name="T29" fmla="*/ 10 h 131"/>
                <a:gd name="T30" fmla="*/ 66 w 115"/>
                <a:gd name="T31" fmla="*/ 6 h 131"/>
                <a:gd name="T32" fmla="*/ 64 w 115"/>
                <a:gd name="T33" fmla="*/ 4 h 131"/>
                <a:gd name="T34" fmla="*/ 62 w 115"/>
                <a:gd name="T35" fmla="*/ 0 h 131"/>
                <a:gd name="T36" fmla="*/ 58 w 115"/>
                <a:gd name="T37" fmla="*/ 0 h 131"/>
                <a:gd name="T38" fmla="*/ 52 w 115"/>
                <a:gd name="T39" fmla="*/ 2 h 131"/>
                <a:gd name="T40" fmla="*/ 49 w 115"/>
                <a:gd name="T41" fmla="*/ 4 h 131"/>
                <a:gd name="T42" fmla="*/ 33 w 115"/>
                <a:gd name="T43" fmla="*/ 45 h 131"/>
                <a:gd name="T44" fmla="*/ 21 w 115"/>
                <a:gd name="T45" fmla="*/ 76 h 131"/>
                <a:gd name="T46" fmla="*/ 13 w 115"/>
                <a:gd name="T47" fmla="*/ 98 h 131"/>
                <a:gd name="T48" fmla="*/ 7 w 115"/>
                <a:gd name="T49" fmla="*/ 111 h 131"/>
                <a:gd name="T50" fmla="*/ 2 w 115"/>
                <a:gd name="T51" fmla="*/ 121 h 131"/>
                <a:gd name="T52" fmla="*/ 0 w 115"/>
                <a:gd name="T53" fmla="*/ 125 h 131"/>
                <a:gd name="T54" fmla="*/ 0 w 115"/>
                <a:gd name="T55" fmla="*/ 127 h 131"/>
                <a:gd name="T56" fmla="*/ 9 w 115"/>
                <a:gd name="T57" fmla="*/ 129 h 131"/>
                <a:gd name="T58" fmla="*/ 13 w 115"/>
                <a:gd name="T59" fmla="*/ 131 h 131"/>
                <a:gd name="T60" fmla="*/ 15 w 115"/>
                <a:gd name="T61" fmla="*/ 131 h 131"/>
                <a:gd name="T62" fmla="*/ 58 w 115"/>
                <a:gd name="T63" fmla="*/ 27 h 1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15" h="131">
                  <a:moveTo>
                    <a:pt x="58" y="27"/>
                  </a:moveTo>
                  <a:lnTo>
                    <a:pt x="66" y="45"/>
                  </a:lnTo>
                  <a:lnTo>
                    <a:pt x="70" y="62"/>
                  </a:lnTo>
                  <a:lnTo>
                    <a:pt x="76" y="74"/>
                  </a:lnTo>
                  <a:lnTo>
                    <a:pt x="82" y="86"/>
                  </a:lnTo>
                  <a:lnTo>
                    <a:pt x="86" y="96"/>
                  </a:lnTo>
                  <a:lnTo>
                    <a:pt x="90" y="107"/>
                  </a:lnTo>
                  <a:lnTo>
                    <a:pt x="92" y="113"/>
                  </a:lnTo>
                  <a:lnTo>
                    <a:pt x="94" y="117"/>
                  </a:lnTo>
                  <a:lnTo>
                    <a:pt x="97" y="123"/>
                  </a:lnTo>
                  <a:lnTo>
                    <a:pt x="99" y="125"/>
                  </a:lnTo>
                  <a:lnTo>
                    <a:pt x="99" y="129"/>
                  </a:lnTo>
                  <a:lnTo>
                    <a:pt x="101" y="131"/>
                  </a:lnTo>
                  <a:lnTo>
                    <a:pt x="101" y="131"/>
                  </a:lnTo>
                  <a:lnTo>
                    <a:pt x="105" y="129"/>
                  </a:lnTo>
                  <a:lnTo>
                    <a:pt x="107" y="127"/>
                  </a:lnTo>
                  <a:lnTo>
                    <a:pt x="111" y="125"/>
                  </a:lnTo>
                  <a:lnTo>
                    <a:pt x="113" y="125"/>
                  </a:lnTo>
                  <a:lnTo>
                    <a:pt x="113" y="123"/>
                  </a:lnTo>
                  <a:lnTo>
                    <a:pt x="115" y="123"/>
                  </a:lnTo>
                  <a:lnTo>
                    <a:pt x="107" y="102"/>
                  </a:lnTo>
                  <a:lnTo>
                    <a:pt x="99" y="84"/>
                  </a:lnTo>
                  <a:lnTo>
                    <a:pt x="90" y="70"/>
                  </a:lnTo>
                  <a:lnTo>
                    <a:pt x="84" y="55"/>
                  </a:lnTo>
                  <a:lnTo>
                    <a:pt x="80" y="43"/>
                  </a:lnTo>
                  <a:lnTo>
                    <a:pt x="76" y="33"/>
                  </a:lnTo>
                  <a:lnTo>
                    <a:pt x="72" y="27"/>
                  </a:lnTo>
                  <a:lnTo>
                    <a:pt x="70" y="19"/>
                  </a:lnTo>
                  <a:lnTo>
                    <a:pt x="68" y="14"/>
                  </a:lnTo>
                  <a:lnTo>
                    <a:pt x="68" y="10"/>
                  </a:lnTo>
                  <a:lnTo>
                    <a:pt x="66" y="8"/>
                  </a:lnTo>
                  <a:lnTo>
                    <a:pt x="66" y="6"/>
                  </a:lnTo>
                  <a:lnTo>
                    <a:pt x="64" y="4"/>
                  </a:lnTo>
                  <a:lnTo>
                    <a:pt x="64" y="4"/>
                  </a:lnTo>
                  <a:lnTo>
                    <a:pt x="62" y="2"/>
                  </a:lnTo>
                  <a:lnTo>
                    <a:pt x="62" y="0"/>
                  </a:lnTo>
                  <a:lnTo>
                    <a:pt x="60" y="0"/>
                  </a:lnTo>
                  <a:lnTo>
                    <a:pt x="58" y="0"/>
                  </a:lnTo>
                  <a:lnTo>
                    <a:pt x="54" y="0"/>
                  </a:lnTo>
                  <a:lnTo>
                    <a:pt x="52" y="2"/>
                  </a:lnTo>
                  <a:lnTo>
                    <a:pt x="49" y="4"/>
                  </a:lnTo>
                  <a:lnTo>
                    <a:pt x="49" y="4"/>
                  </a:lnTo>
                  <a:lnTo>
                    <a:pt x="41" y="27"/>
                  </a:lnTo>
                  <a:lnTo>
                    <a:pt x="33" y="45"/>
                  </a:lnTo>
                  <a:lnTo>
                    <a:pt x="27" y="62"/>
                  </a:lnTo>
                  <a:lnTo>
                    <a:pt x="21" y="76"/>
                  </a:lnTo>
                  <a:lnTo>
                    <a:pt x="17" y="88"/>
                  </a:lnTo>
                  <a:lnTo>
                    <a:pt x="13" y="98"/>
                  </a:lnTo>
                  <a:lnTo>
                    <a:pt x="9" y="107"/>
                  </a:lnTo>
                  <a:lnTo>
                    <a:pt x="7" y="111"/>
                  </a:lnTo>
                  <a:lnTo>
                    <a:pt x="4" y="117"/>
                  </a:lnTo>
                  <a:lnTo>
                    <a:pt x="2" y="121"/>
                  </a:lnTo>
                  <a:lnTo>
                    <a:pt x="0" y="123"/>
                  </a:lnTo>
                  <a:lnTo>
                    <a:pt x="0" y="125"/>
                  </a:lnTo>
                  <a:lnTo>
                    <a:pt x="0" y="127"/>
                  </a:lnTo>
                  <a:lnTo>
                    <a:pt x="0" y="127"/>
                  </a:lnTo>
                  <a:lnTo>
                    <a:pt x="4" y="129"/>
                  </a:lnTo>
                  <a:lnTo>
                    <a:pt x="9" y="129"/>
                  </a:lnTo>
                  <a:lnTo>
                    <a:pt x="11" y="131"/>
                  </a:lnTo>
                  <a:lnTo>
                    <a:pt x="13" y="131"/>
                  </a:lnTo>
                  <a:lnTo>
                    <a:pt x="15" y="131"/>
                  </a:lnTo>
                  <a:lnTo>
                    <a:pt x="15" y="131"/>
                  </a:lnTo>
                  <a:lnTo>
                    <a:pt x="58" y="27"/>
                  </a:lnTo>
                  <a:lnTo>
                    <a:pt x="58" y="27"/>
                  </a:lnTo>
                  <a:lnTo>
                    <a:pt x="58" y="2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dirty="0">
                <a:solidFill>
                  <a:srgbClr val="444444"/>
                </a:solidFill>
              </a:endParaRPr>
            </a:p>
          </p:txBody>
        </p:sp>
        <p:sp>
          <p:nvSpPr>
            <p:cNvPr id="27" name="Freeform 10">
              <a:extLst>
                <a:ext uri="{FF2B5EF4-FFF2-40B4-BE49-F238E27FC236}">
                  <a16:creationId xmlns="" xmlns:a16="http://schemas.microsoft.com/office/drawing/2014/main" id="{D5A964D6-1B34-414A-92B5-11BCE88ABE2F}"/>
                </a:ext>
              </a:extLst>
            </p:cNvPr>
            <p:cNvSpPr>
              <a:spLocks/>
            </p:cNvSpPr>
            <p:nvPr/>
          </p:nvSpPr>
          <p:spPr bwMode="auto">
            <a:xfrm>
              <a:off x="7480300" y="1576388"/>
              <a:ext cx="184150" cy="207963"/>
            </a:xfrm>
            <a:custGeom>
              <a:avLst/>
              <a:gdLst>
                <a:gd name="T0" fmla="*/ 40 w 116"/>
                <a:gd name="T1" fmla="*/ 27 h 131"/>
                <a:gd name="T2" fmla="*/ 26 w 116"/>
                <a:gd name="T3" fmla="*/ 62 h 131"/>
                <a:gd name="T4" fmla="*/ 16 w 116"/>
                <a:gd name="T5" fmla="*/ 88 h 131"/>
                <a:gd name="T6" fmla="*/ 8 w 116"/>
                <a:gd name="T7" fmla="*/ 107 h 131"/>
                <a:gd name="T8" fmla="*/ 4 w 116"/>
                <a:gd name="T9" fmla="*/ 117 h 131"/>
                <a:gd name="T10" fmla="*/ 0 w 116"/>
                <a:gd name="T11" fmla="*/ 123 h 131"/>
                <a:gd name="T12" fmla="*/ 0 w 116"/>
                <a:gd name="T13" fmla="*/ 127 h 131"/>
                <a:gd name="T14" fmla="*/ 4 w 116"/>
                <a:gd name="T15" fmla="*/ 129 h 131"/>
                <a:gd name="T16" fmla="*/ 10 w 116"/>
                <a:gd name="T17" fmla="*/ 131 h 131"/>
                <a:gd name="T18" fmla="*/ 14 w 116"/>
                <a:gd name="T19" fmla="*/ 131 h 131"/>
                <a:gd name="T20" fmla="*/ 22 w 116"/>
                <a:gd name="T21" fmla="*/ 113 h 131"/>
                <a:gd name="T22" fmla="*/ 32 w 116"/>
                <a:gd name="T23" fmla="*/ 82 h 131"/>
                <a:gd name="T24" fmla="*/ 43 w 116"/>
                <a:gd name="T25" fmla="*/ 59 h 131"/>
                <a:gd name="T26" fmla="*/ 49 w 116"/>
                <a:gd name="T27" fmla="*/ 45 h 131"/>
                <a:gd name="T28" fmla="*/ 53 w 116"/>
                <a:gd name="T29" fmla="*/ 35 h 131"/>
                <a:gd name="T30" fmla="*/ 57 w 116"/>
                <a:gd name="T31" fmla="*/ 29 h 131"/>
                <a:gd name="T32" fmla="*/ 57 w 116"/>
                <a:gd name="T33" fmla="*/ 27 h 131"/>
                <a:gd name="T34" fmla="*/ 73 w 116"/>
                <a:gd name="T35" fmla="*/ 62 h 131"/>
                <a:gd name="T36" fmla="*/ 81 w 116"/>
                <a:gd name="T37" fmla="*/ 86 h 131"/>
                <a:gd name="T38" fmla="*/ 90 w 116"/>
                <a:gd name="T39" fmla="*/ 107 h 131"/>
                <a:gd name="T40" fmla="*/ 96 w 116"/>
                <a:gd name="T41" fmla="*/ 117 h 131"/>
                <a:gd name="T42" fmla="*/ 100 w 116"/>
                <a:gd name="T43" fmla="*/ 125 h 131"/>
                <a:gd name="T44" fmla="*/ 102 w 116"/>
                <a:gd name="T45" fmla="*/ 131 h 131"/>
                <a:gd name="T46" fmla="*/ 106 w 116"/>
                <a:gd name="T47" fmla="*/ 129 h 131"/>
                <a:gd name="T48" fmla="*/ 112 w 116"/>
                <a:gd name="T49" fmla="*/ 125 h 131"/>
                <a:gd name="T50" fmla="*/ 114 w 116"/>
                <a:gd name="T51" fmla="*/ 123 h 131"/>
                <a:gd name="T52" fmla="*/ 108 w 116"/>
                <a:gd name="T53" fmla="*/ 102 h 131"/>
                <a:gd name="T54" fmla="*/ 92 w 116"/>
                <a:gd name="T55" fmla="*/ 70 h 131"/>
                <a:gd name="T56" fmla="*/ 81 w 116"/>
                <a:gd name="T57" fmla="*/ 43 h 131"/>
                <a:gd name="T58" fmla="*/ 73 w 116"/>
                <a:gd name="T59" fmla="*/ 27 h 131"/>
                <a:gd name="T60" fmla="*/ 69 w 116"/>
                <a:gd name="T61" fmla="*/ 14 h 131"/>
                <a:gd name="T62" fmla="*/ 67 w 116"/>
                <a:gd name="T63" fmla="*/ 8 h 131"/>
                <a:gd name="T64" fmla="*/ 65 w 116"/>
                <a:gd name="T65" fmla="*/ 4 h 131"/>
                <a:gd name="T66" fmla="*/ 63 w 116"/>
                <a:gd name="T67" fmla="*/ 2 h 131"/>
                <a:gd name="T68" fmla="*/ 59 w 116"/>
                <a:gd name="T69" fmla="*/ 0 h 131"/>
                <a:gd name="T70" fmla="*/ 55 w 116"/>
                <a:gd name="T71" fmla="*/ 0 h 131"/>
                <a:gd name="T72" fmla="*/ 51 w 116"/>
                <a:gd name="T73" fmla="*/ 4 h 131"/>
                <a:gd name="T74" fmla="*/ 51 w 116"/>
                <a:gd name="T75" fmla="*/ 4 h 1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16" h="131">
                  <a:moveTo>
                    <a:pt x="51" y="4"/>
                  </a:moveTo>
                  <a:lnTo>
                    <a:pt x="40" y="27"/>
                  </a:lnTo>
                  <a:lnTo>
                    <a:pt x="32" y="45"/>
                  </a:lnTo>
                  <a:lnTo>
                    <a:pt x="26" y="62"/>
                  </a:lnTo>
                  <a:lnTo>
                    <a:pt x="20" y="76"/>
                  </a:lnTo>
                  <a:lnTo>
                    <a:pt x="16" y="88"/>
                  </a:lnTo>
                  <a:lnTo>
                    <a:pt x="12" y="98"/>
                  </a:lnTo>
                  <a:lnTo>
                    <a:pt x="8" y="107"/>
                  </a:lnTo>
                  <a:lnTo>
                    <a:pt x="6" y="111"/>
                  </a:lnTo>
                  <a:lnTo>
                    <a:pt x="4" y="117"/>
                  </a:lnTo>
                  <a:lnTo>
                    <a:pt x="2" y="121"/>
                  </a:lnTo>
                  <a:lnTo>
                    <a:pt x="0" y="123"/>
                  </a:lnTo>
                  <a:lnTo>
                    <a:pt x="0" y="125"/>
                  </a:lnTo>
                  <a:lnTo>
                    <a:pt x="0" y="127"/>
                  </a:lnTo>
                  <a:lnTo>
                    <a:pt x="0" y="127"/>
                  </a:lnTo>
                  <a:lnTo>
                    <a:pt x="4" y="129"/>
                  </a:lnTo>
                  <a:lnTo>
                    <a:pt x="8" y="129"/>
                  </a:lnTo>
                  <a:lnTo>
                    <a:pt x="10" y="131"/>
                  </a:lnTo>
                  <a:lnTo>
                    <a:pt x="12" y="131"/>
                  </a:lnTo>
                  <a:lnTo>
                    <a:pt x="14" y="131"/>
                  </a:lnTo>
                  <a:lnTo>
                    <a:pt x="14" y="131"/>
                  </a:lnTo>
                  <a:lnTo>
                    <a:pt x="22" y="113"/>
                  </a:lnTo>
                  <a:lnTo>
                    <a:pt x="28" y="96"/>
                  </a:lnTo>
                  <a:lnTo>
                    <a:pt x="32" y="82"/>
                  </a:lnTo>
                  <a:lnTo>
                    <a:pt x="38" y="72"/>
                  </a:lnTo>
                  <a:lnTo>
                    <a:pt x="43" y="59"/>
                  </a:lnTo>
                  <a:lnTo>
                    <a:pt x="47" y="51"/>
                  </a:lnTo>
                  <a:lnTo>
                    <a:pt x="49" y="45"/>
                  </a:lnTo>
                  <a:lnTo>
                    <a:pt x="53" y="39"/>
                  </a:lnTo>
                  <a:lnTo>
                    <a:pt x="53" y="35"/>
                  </a:lnTo>
                  <a:lnTo>
                    <a:pt x="55" y="33"/>
                  </a:lnTo>
                  <a:lnTo>
                    <a:pt x="57" y="29"/>
                  </a:lnTo>
                  <a:lnTo>
                    <a:pt x="57" y="27"/>
                  </a:lnTo>
                  <a:lnTo>
                    <a:pt x="57" y="27"/>
                  </a:lnTo>
                  <a:lnTo>
                    <a:pt x="65" y="45"/>
                  </a:lnTo>
                  <a:lnTo>
                    <a:pt x="73" y="62"/>
                  </a:lnTo>
                  <a:lnTo>
                    <a:pt x="77" y="74"/>
                  </a:lnTo>
                  <a:lnTo>
                    <a:pt x="81" y="86"/>
                  </a:lnTo>
                  <a:lnTo>
                    <a:pt x="88" y="96"/>
                  </a:lnTo>
                  <a:lnTo>
                    <a:pt x="90" y="107"/>
                  </a:lnTo>
                  <a:lnTo>
                    <a:pt x="94" y="113"/>
                  </a:lnTo>
                  <a:lnTo>
                    <a:pt x="96" y="117"/>
                  </a:lnTo>
                  <a:lnTo>
                    <a:pt x="98" y="123"/>
                  </a:lnTo>
                  <a:lnTo>
                    <a:pt x="100" y="125"/>
                  </a:lnTo>
                  <a:lnTo>
                    <a:pt x="100" y="129"/>
                  </a:lnTo>
                  <a:lnTo>
                    <a:pt x="102" y="131"/>
                  </a:lnTo>
                  <a:lnTo>
                    <a:pt x="102" y="131"/>
                  </a:lnTo>
                  <a:lnTo>
                    <a:pt x="106" y="129"/>
                  </a:lnTo>
                  <a:lnTo>
                    <a:pt x="110" y="127"/>
                  </a:lnTo>
                  <a:lnTo>
                    <a:pt x="112" y="125"/>
                  </a:lnTo>
                  <a:lnTo>
                    <a:pt x="114" y="125"/>
                  </a:lnTo>
                  <a:lnTo>
                    <a:pt x="114" y="123"/>
                  </a:lnTo>
                  <a:lnTo>
                    <a:pt x="116" y="123"/>
                  </a:lnTo>
                  <a:lnTo>
                    <a:pt x="108" y="102"/>
                  </a:lnTo>
                  <a:lnTo>
                    <a:pt x="100" y="84"/>
                  </a:lnTo>
                  <a:lnTo>
                    <a:pt x="92" y="70"/>
                  </a:lnTo>
                  <a:lnTo>
                    <a:pt x="85" y="55"/>
                  </a:lnTo>
                  <a:lnTo>
                    <a:pt x="81" y="43"/>
                  </a:lnTo>
                  <a:lnTo>
                    <a:pt x="77" y="33"/>
                  </a:lnTo>
                  <a:lnTo>
                    <a:pt x="73" y="27"/>
                  </a:lnTo>
                  <a:lnTo>
                    <a:pt x="71" y="19"/>
                  </a:lnTo>
                  <a:lnTo>
                    <a:pt x="69" y="14"/>
                  </a:lnTo>
                  <a:lnTo>
                    <a:pt x="67" y="10"/>
                  </a:lnTo>
                  <a:lnTo>
                    <a:pt x="67" y="8"/>
                  </a:lnTo>
                  <a:lnTo>
                    <a:pt x="65" y="6"/>
                  </a:lnTo>
                  <a:lnTo>
                    <a:pt x="65" y="4"/>
                  </a:lnTo>
                  <a:lnTo>
                    <a:pt x="65" y="4"/>
                  </a:lnTo>
                  <a:lnTo>
                    <a:pt x="63" y="2"/>
                  </a:lnTo>
                  <a:lnTo>
                    <a:pt x="61" y="0"/>
                  </a:lnTo>
                  <a:lnTo>
                    <a:pt x="59" y="0"/>
                  </a:lnTo>
                  <a:lnTo>
                    <a:pt x="57" y="0"/>
                  </a:lnTo>
                  <a:lnTo>
                    <a:pt x="55" y="0"/>
                  </a:lnTo>
                  <a:lnTo>
                    <a:pt x="53" y="2"/>
                  </a:lnTo>
                  <a:lnTo>
                    <a:pt x="51" y="4"/>
                  </a:lnTo>
                  <a:lnTo>
                    <a:pt x="51" y="4"/>
                  </a:lnTo>
                  <a:lnTo>
                    <a:pt x="51" y="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dirty="0">
                <a:solidFill>
                  <a:srgbClr val="444444"/>
                </a:solidFill>
              </a:endParaRPr>
            </a:p>
          </p:txBody>
        </p:sp>
      </p:grpSp>
      <p:cxnSp>
        <p:nvCxnSpPr>
          <p:cNvPr id="35" name="Прямая соединительная линия 34">
            <a:extLst>
              <a:ext uri="{FF2B5EF4-FFF2-40B4-BE49-F238E27FC236}">
                <a16:creationId xmlns="" xmlns:a16="http://schemas.microsoft.com/office/drawing/2014/main" id="{3F68FAD9-F77B-4EDC-BD47-AB508E145D0C}"/>
              </a:ext>
            </a:extLst>
          </p:cNvPr>
          <p:cNvCxnSpPr>
            <a:cxnSpLocks/>
          </p:cNvCxnSpPr>
          <p:nvPr/>
        </p:nvCxnSpPr>
        <p:spPr>
          <a:xfrm>
            <a:off x="445992" y="2100090"/>
            <a:ext cx="11464536" cy="0"/>
          </a:xfrm>
          <a:prstGeom prst="line">
            <a:avLst/>
          </a:prstGeom>
          <a:ln w="28575">
            <a:solidFill>
              <a:srgbClr val="FFC000"/>
            </a:solidFill>
          </a:ln>
        </p:spPr>
        <p:style>
          <a:lnRef idx="1">
            <a:schemeClr val="accent1"/>
          </a:lnRef>
          <a:fillRef idx="0">
            <a:schemeClr val="accent1"/>
          </a:fillRef>
          <a:effectRef idx="0">
            <a:schemeClr val="accent1"/>
          </a:effectRef>
          <a:fontRef idx="minor">
            <a:schemeClr val="tx1"/>
          </a:fontRef>
        </p:style>
      </p:cxnSp>
      <p:sp>
        <p:nvSpPr>
          <p:cNvPr id="36" name="Объект 2">
            <a:extLst>
              <a:ext uri="{FF2B5EF4-FFF2-40B4-BE49-F238E27FC236}">
                <a16:creationId xmlns="" xmlns:a16="http://schemas.microsoft.com/office/drawing/2014/main" id="{A079E596-E085-462E-927C-CC1AFF31A5B4}"/>
              </a:ext>
            </a:extLst>
          </p:cNvPr>
          <p:cNvSpPr txBox="1">
            <a:spLocks/>
          </p:cNvSpPr>
          <p:nvPr/>
        </p:nvSpPr>
        <p:spPr>
          <a:xfrm>
            <a:off x="362733" y="1459707"/>
            <a:ext cx="11468100" cy="492394"/>
          </a:xfrm>
          <a:prstGeom prst="rect">
            <a:avLst/>
          </a:prstGeom>
        </p:spPr>
        <p:txBody>
          <a:bodyPr vert="horz" lIns="0" tIns="0" rIns="0" bIns="0" rtlCol="0" anchor="ctr">
            <a:noAutofit/>
          </a:bodyPr>
          <a:lstStyle>
            <a:lvl1pPr marL="0" indent="0" algn="l" defTabSz="914400" rtl="0" eaLnBrk="1" latinLnBrk="0" hangingPunct="1">
              <a:lnSpc>
                <a:spcPct val="110000"/>
              </a:lnSpc>
              <a:spcBef>
                <a:spcPts val="1000"/>
              </a:spcBef>
              <a:buFont typeface="Arial" panose="020B0500000000000000" pitchFamily="34" charset="0"/>
              <a:buNone/>
              <a:defRPr sz="2000" kern="1200">
                <a:solidFill>
                  <a:schemeClr val="tx1"/>
                </a:solidFill>
                <a:latin typeface="Segoe UI" panose="020B0502040204020203" pitchFamily="34" charset="0"/>
                <a:ea typeface="+mn-ea"/>
                <a:cs typeface="+mn-cs"/>
              </a:defRPr>
            </a:lvl1pPr>
            <a:lvl2pPr marL="360363" indent="-358775" algn="l" defTabSz="914400" rtl="0" eaLnBrk="1" latinLnBrk="0" hangingPunct="1">
              <a:lnSpc>
                <a:spcPct val="110000"/>
              </a:lnSpc>
              <a:spcBef>
                <a:spcPts val="500"/>
              </a:spcBef>
              <a:buClr>
                <a:schemeClr val="accent1"/>
              </a:buClr>
              <a:buFont typeface="Arial" panose="020B0500000000000000" pitchFamily="34" charset="0"/>
              <a:buChar char="•"/>
              <a:defRPr sz="2000" kern="1200">
                <a:solidFill>
                  <a:schemeClr val="tx1"/>
                </a:solidFill>
                <a:latin typeface="Segoe UI" panose="020B0502040204020203" pitchFamily="34" charset="0"/>
                <a:ea typeface="+mn-ea"/>
                <a:cs typeface="+mn-cs"/>
              </a:defRPr>
            </a:lvl2pPr>
            <a:lvl3pPr marL="719138" indent="-360363" algn="l" defTabSz="914400" rtl="0" eaLnBrk="1" latinLnBrk="0" hangingPunct="1">
              <a:lnSpc>
                <a:spcPct val="110000"/>
              </a:lnSpc>
              <a:spcBef>
                <a:spcPts val="500"/>
              </a:spcBef>
              <a:buClr>
                <a:schemeClr val="accent1"/>
              </a:buClr>
              <a:buFont typeface="Arial" panose="020B0500000000000000" pitchFamily="34" charset="0"/>
              <a:buChar char="•"/>
              <a:defRPr sz="2000" kern="1200">
                <a:solidFill>
                  <a:schemeClr val="tx1"/>
                </a:solidFill>
                <a:latin typeface="Segoe UI" panose="020B0502040204020203" pitchFamily="34" charset="0"/>
                <a:ea typeface="+mn-ea"/>
                <a:cs typeface="+mn-cs"/>
              </a:defRPr>
            </a:lvl3pPr>
            <a:lvl4pPr marL="1079500" indent="-358775" algn="l" defTabSz="914400" rtl="0" eaLnBrk="1" latinLnBrk="0" hangingPunct="1">
              <a:lnSpc>
                <a:spcPct val="110000"/>
              </a:lnSpc>
              <a:spcBef>
                <a:spcPts val="500"/>
              </a:spcBef>
              <a:buClr>
                <a:schemeClr val="accent1"/>
              </a:buClr>
              <a:buFont typeface="Arial" panose="020B0500000000000000" pitchFamily="34" charset="0"/>
              <a:buChar char="•"/>
              <a:tabLst/>
              <a:defRPr sz="2000" kern="1200">
                <a:solidFill>
                  <a:schemeClr val="tx1"/>
                </a:solidFill>
                <a:latin typeface="Segoe UI" panose="020B0502040204020203" pitchFamily="34" charset="0"/>
                <a:ea typeface="+mn-ea"/>
                <a:cs typeface="+mn-cs"/>
              </a:defRPr>
            </a:lvl4pPr>
            <a:lvl5pPr marL="1438275" indent="-360363" algn="l" defTabSz="914400" rtl="0" eaLnBrk="1" latinLnBrk="0" hangingPunct="1">
              <a:lnSpc>
                <a:spcPct val="110000"/>
              </a:lnSpc>
              <a:spcBef>
                <a:spcPts val="500"/>
              </a:spcBef>
              <a:buClr>
                <a:schemeClr val="accent1"/>
              </a:buClr>
              <a:buFont typeface="Arial" panose="020B0500000000000000" pitchFamily="34" charset="0"/>
              <a:buChar char="•"/>
              <a:defRPr sz="2000" kern="1200">
                <a:solidFill>
                  <a:schemeClr val="tx1"/>
                </a:solidFill>
                <a:latin typeface="Segoe UI" panose="020B0502040204020203" pitchFamily="34" charset="0"/>
                <a:ea typeface="+mn-ea"/>
                <a:cs typeface="+mn-cs"/>
              </a:defRPr>
            </a:lvl5pPr>
            <a:lvl6pPr marL="2514600" indent="-228600" algn="l" defTabSz="914400" rtl="0" eaLnBrk="1" latinLnBrk="0" hangingPunct="1">
              <a:lnSpc>
                <a:spcPct val="90000"/>
              </a:lnSpc>
              <a:spcBef>
                <a:spcPts val="500"/>
              </a:spcBef>
              <a:buFont typeface="Arial" panose="020B0500000000000000"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500000000000000"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500000000000000"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500000000000000" pitchFamily="34" charset="0"/>
              <a:buChar char="•"/>
              <a:defRPr sz="1800" kern="1200">
                <a:solidFill>
                  <a:schemeClr val="tx1"/>
                </a:solidFill>
                <a:latin typeface="+mn-lt"/>
                <a:ea typeface="+mn-ea"/>
                <a:cs typeface="+mn-cs"/>
              </a:defRPr>
            </a:lvl9pPr>
          </a:lstStyle>
          <a:p>
            <a:pPr algn="ctr">
              <a:lnSpc>
                <a:spcPct val="100000"/>
              </a:lnSpc>
              <a:spcBef>
                <a:spcPts val="600"/>
              </a:spcBef>
            </a:pPr>
            <a:endParaRPr lang="ru-RU" dirty="0">
              <a:solidFill>
                <a:srgbClr val="E4465A"/>
              </a:solidFill>
              <a:latin typeface="Segoe UI Semibold" panose="020B0702040204020203" pitchFamily="34" charset="0"/>
              <a:cs typeface="Segoe UI Semibold" panose="020B0702040204020203" pitchFamily="34" charset="0"/>
            </a:endParaRPr>
          </a:p>
        </p:txBody>
      </p:sp>
      <p:sp>
        <p:nvSpPr>
          <p:cNvPr id="30" name="Заголовок 2">
            <a:extLst>
              <a:ext uri="{FF2B5EF4-FFF2-40B4-BE49-F238E27FC236}">
                <a16:creationId xmlns:a16="http://schemas.microsoft.com/office/drawing/2014/main" xmlns="" id="{15770BC3-63B4-4EBC-BE6A-D6977273F9C1}"/>
              </a:ext>
            </a:extLst>
          </p:cNvPr>
          <p:cNvSpPr>
            <a:spLocks noGrp="1"/>
          </p:cNvSpPr>
          <p:nvPr>
            <p:ph type="title"/>
          </p:nvPr>
        </p:nvSpPr>
        <p:spPr>
          <a:xfrm>
            <a:off x="1797979" y="0"/>
            <a:ext cx="8270696" cy="694951"/>
          </a:xfrm>
        </p:spPr>
        <p:txBody>
          <a:bodyPr/>
          <a:lstStyle/>
          <a:p>
            <a:r>
              <a:rPr lang="ru-RU" dirty="0" smtClean="0"/>
              <a:t>НЕРЕАЛЬНЫЕ СРОКИ ИСПОЛНЕНИЯ ОБЯЗАТЕЛЬСТВ И ВЗЫСКАНИЕ НЕУСТОЙКИ</a:t>
            </a:r>
            <a:endParaRPr lang="ru-RU" cap="none" dirty="0">
              <a:latin typeface="Segoe UI Semibold" panose="020B0702040204020203" pitchFamily="34" charset="0"/>
              <a:cs typeface="Segoe UI Semibold" panose="020B0702040204020203" pitchFamily="34" charset="0"/>
            </a:endParaRPr>
          </a:p>
        </p:txBody>
      </p:sp>
      <p:sp>
        <p:nvSpPr>
          <p:cNvPr id="31" name="Объект 2">
            <a:extLst>
              <a:ext uri="{FF2B5EF4-FFF2-40B4-BE49-F238E27FC236}">
                <a16:creationId xmlns="" xmlns:a16="http://schemas.microsoft.com/office/drawing/2014/main" id="{A079E596-E085-462E-927C-CC1AFF31A5B4}"/>
              </a:ext>
            </a:extLst>
          </p:cNvPr>
          <p:cNvSpPr txBox="1">
            <a:spLocks/>
          </p:cNvSpPr>
          <p:nvPr/>
        </p:nvSpPr>
        <p:spPr>
          <a:xfrm>
            <a:off x="442428" y="1458534"/>
            <a:ext cx="11468100" cy="492394"/>
          </a:xfrm>
          <a:prstGeom prst="rect">
            <a:avLst/>
          </a:prstGeom>
        </p:spPr>
        <p:txBody>
          <a:bodyPr vert="horz" lIns="0" tIns="0" rIns="0" bIns="0" rtlCol="0" anchor="ctr">
            <a:noAutofit/>
          </a:bodyPr>
          <a:lstStyle>
            <a:lvl1pPr marL="0" indent="0" algn="l" defTabSz="914400" rtl="0" eaLnBrk="1" latinLnBrk="0" hangingPunct="1">
              <a:lnSpc>
                <a:spcPct val="110000"/>
              </a:lnSpc>
              <a:spcBef>
                <a:spcPts val="1000"/>
              </a:spcBef>
              <a:buFont typeface="Arial" panose="020B0500000000000000" pitchFamily="34" charset="0"/>
              <a:buNone/>
              <a:defRPr sz="2000" kern="1200">
                <a:solidFill>
                  <a:schemeClr val="tx1"/>
                </a:solidFill>
                <a:latin typeface="Segoe UI" panose="020B0502040204020203" pitchFamily="34" charset="0"/>
                <a:ea typeface="+mn-ea"/>
                <a:cs typeface="+mn-cs"/>
              </a:defRPr>
            </a:lvl1pPr>
            <a:lvl2pPr marL="360363" indent="-358775" algn="l" defTabSz="914400" rtl="0" eaLnBrk="1" latinLnBrk="0" hangingPunct="1">
              <a:lnSpc>
                <a:spcPct val="110000"/>
              </a:lnSpc>
              <a:spcBef>
                <a:spcPts val="500"/>
              </a:spcBef>
              <a:buClr>
                <a:schemeClr val="accent1"/>
              </a:buClr>
              <a:buFont typeface="Arial" panose="020B0500000000000000" pitchFamily="34" charset="0"/>
              <a:buChar char="•"/>
              <a:defRPr sz="2000" kern="1200">
                <a:solidFill>
                  <a:schemeClr val="tx1"/>
                </a:solidFill>
                <a:latin typeface="Segoe UI" panose="020B0502040204020203" pitchFamily="34" charset="0"/>
                <a:ea typeface="+mn-ea"/>
                <a:cs typeface="+mn-cs"/>
              </a:defRPr>
            </a:lvl2pPr>
            <a:lvl3pPr marL="719138" indent="-360363" algn="l" defTabSz="914400" rtl="0" eaLnBrk="1" latinLnBrk="0" hangingPunct="1">
              <a:lnSpc>
                <a:spcPct val="110000"/>
              </a:lnSpc>
              <a:spcBef>
                <a:spcPts val="500"/>
              </a:spcBef>
              <a:buClr>
                <a:schemeClr val="accent1"/>
              </a:buClr>
              <a:buFont typeface="Arial" panose="020B0500000000000000" pitchFamily="34" charset="0"/>
              <a:buChar char="•"/>
              <a:defRPr sz="2000" kern="1200">
                <a:solidFill>
                  <a:schemeClr val="tx1"/>
                </a:solidFill>
                <a:latin typeface="Segoe UI" panose="020B0502040204020203" pitchFamily="34" charset="0"/>
                <a:ea typeface="+mn-ea"/>
                <a:cs typeface="+mn-cs"/>
              </a:defRPr>
            </a:lvl3pPr>
            <a:lvl4pPr marL="1079500" indent="-358775" algn="l" defTabSz="914400" rtl="0" eaLnBrk="1" latinLnBrk="0" hangingPunct="1">
              <a:lnSpc>
                <a:spcPct val="110000"/>
              </a:lnSpc>
              <a:spcBef>
                <a:spcPts val="500"/>
              </a:spcBef>
              <a:buClr>
                <a:schemeClr val="accent1"/>
              </a:buClr>
              <a:buFont typeface="Arial" panose="020B0500000000000000" pitchFamily="34" charset="0"/>
              <a:buChar char="•"/>
              <a:tabLst/>
              <a:defRPr sz="2000" kern="1200">
                <a:solidFill>
                  <a:schemeClr val="tx1"/>
                </a:solidFill>
                <a:latin typeface="Segoe UI" panose="020B0502040204020203" pitchFamily="34" charset="0"/>
                <a:ea typeface="+mn-ea"/>
                <a:cs typeface="+mn-cs"/>
              </a:defRPr>
            </a:lvl4pPr>
            <a:lvl5pPr marL="1438275" indent="-360363" algn="l" defTabSz="914400" rtl="0" eaLnBrk="1" latinLnBrk="0" hangingPunct="1">
              <a:lnSpc>
                <a:spcPct val="110000"/>
              </a:lnSpc>
              <a:spcBef>
                <a:spcPts val="500"/>
              </a:spcBef>
              <a:buClr>
                <a:schemeClr val="accent1"/>
              </a:buClr>
              <a:buFont typeface="Arial" panose="020B0500000000000000" pitchFamily="34" charset="0"/>
              <a:buChar char="•"/>
              <a:defRPr sz="2000" kern="1200">
                <a:solidFill>
                  <a:schemeClr val="tx1"/>
                </a:solidFill>
                <a:latin typeface="Segoe UI" panose="020B0502040204020203" pitchFamily="34" charset="0"/>
                <a:ea typeface="+mn-ea"/>
                <a:cs typeface="+mn-cs"/>
              </a:defRPr>
            </a:lvl5pPr>
            <a:lvl6pPr marL="2514600" indent="-228600" algn="l" defTabSz="914400" rtl="0" eaLnBrk="1" latinLnBrk="0" hangingPunct="1">
              <a:lnSpc>
                <a:spcPct val="90000"/>
              </a:lnSpc>
              <a:spcBef>
                <a:spcPts val="500"/>
              </a:spcBef>
              <a:buFont typeface="Arial" panose="020B0500000000000000"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500000000000000"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500000000000000"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500000000000000" pitchFamily="34" charset="0"/>
              <a:buChar char="•"/>
              <a:defRPr sz="1800" kern="1200">
                <a:solidFill>
                  <a:schemeClr val="tx1"/>
                </a:solidFill>
                <a:latin typeface="+mn-lt"/>
                <a:ea typeface="+mn-ea"/>
                <a:cs typeface="+mn-cs"/>
              </a:defRPr>
            </a:lvl9pPr>
          </a:lstStyle>
          <a:p>
            <a:pPr algn="ctr">
              <a:lnSpc>
                <a:spcPct val="100000"/>
              </a:lnSpc>
              <a:spcBef>
                <a:spcPts val="600"/>
              </a:spcBef>
            </a:pPr>
            <a:r>
              <a:rPr lang="ru-RU" dirty="0">
                <a:solidFill>
                  <a:srgbClr val="E4465A"/>
                </a:solidFill>
                <a:latin typeface="Segoe UI Semibold" panose="020B0702040204020203" pitchFamily="34" charset="0"/>
                <a:cs typeface="Segoe UI Semibold" panose="020B0702040204020203" pitchFamily="34" charset="0"/>
              </a:rPr>
              <a:t>Постановление Арбитражного суда Восточно-Сибирского округа от 26 июля 2018 г. по делу </a:t>
            </a:r>
            <a:r>
              <a:rPr lang="ru-RU" dirty="0" smtClean="0">
                <a:solidFill>
                  <a:srgbClr val="E4465A"/>
                </a:solidFill>
                <a:latin typeface="Segoe UI Semibold" panose="020B0702040204020203" pitchFamily="34" charset="0"/>
                <a:cs typeface="Segoe UI Semibold" panose="020B0702040204020203" pitchFamily="34" charset="0"/>
              </a:rPr>
              <a:t>№ А58-1850/2017</a:t>
            </a:r>
            <a:r>
              <a:rPr lang="ru-RU" dirty="0">
                <a:solidFill>
                  <a:srgbClr val="E4465A"/>
                </a:solidFill>
                <a:latin typeface="Segoe UI Semibold" panose="020B0702040204020203" pitchFamily="34" charset="0"/>
                <a:cs typeface="Segoe UI Semibold" panose="020B0702040204020203" pitchFamily="34" charset="0"/>
              </a:rPr>
              <a:t>.</a:t>
            </a:r>
          </a:p>
        </p:txBody>
      </p:sp>
    </p:spTree>
    <p:extLst>
      <p:ext uri="{BB962C8B-B14F-4D97-AF65-F5344CB8AC3E}">
        <p14:creationId xmlns:p14="http://schemas.microsoft.com/office/powerpoint/2010/main" val="359377747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8" name="Прямая соединительная линия 27">
            <a:extLst>
              <a:ext uri="{FF2B5EF4-FFF2-40B4-BE49-F238E27FC236}">
                <a16:creationId xmlns="" xmlns:a16="http://schemas.microsoft.com/office/drawing/2014/main" id="{2DF8A51C-4A70-45C5-B4ED-B17789969F70}"/>
              </a:ext>
            </a:extLst>
          </p:cNvPr>
          <p:cNvCxnSpPr>
            <a:cxnSpLocks/>
          </p:cNvCxnSpPr>
          <p:nvPr/>
        </p:nvCxnSpPr>
        <p:spPr>
          <a:xfrm>
            <a:off x="458693" y="1010642"/>
            <a:ext cx="11464536" cy="0"/>
          </a:xfrm>
          <a:prstGeom prst="line">
            <a:avLst/>
          </a:prstGeom>
          <a:ln w="28575">
            <a:solidFill>
              <a:srgbClr val="FFC000"/>
            </a:solidFill>
          </a:ln>
        </p:spPr>
        <p:style>
          <a:lnRef idx="1">
            <a:schemeClr val="accent1"/>
          </a:lnRef>
          <a:fillRef idx="0">
            <a:schemeClr val="accent1"/>
          </a:fillRef>
          <a:effectRef idx="0">
            <a:schemeClr val="accent1"/>
          </a:effectRef>
          <a:fontRef idx="minor">
            <a:schemeClr val="tx1"/>
          </a:fontRef>
        </p:style>
      </p:cxnSp>
      <p:grpSp>
        <p:nvGrpSpPr>
          <p:cNvPr id="29" name="Группа 28">
            <a:extLst>
              <a:ext uri="{FF2B5EF4-FFF2-40B4-BE49-F238E27FC236}">
                <a16:creationId xmlns="" xmlns:a16="http://schemas.microsoft.com/office/drawing/2014/main" id="{0444FF46-B0FA-41C3-AECC-3CE689681411}"/>
              </a:ext>
            </a:extLst>
          </p:cNvPr>
          <p:cNvGrpSpPr/>
          <p:nvPr/>
        </p:nvGrpSpPr>
        <p:grpSpPr>
          <a:xfrm>
            <a:off x="5710680" y="776213"/>
            <a:ext cx="762753" cy="764997"/>
            <a:chOff x="5852718" y="1440569"/>
            <a:chExt cx="405909" cy="407103"/>
          </a:xfrm>
        </p:grpSpPr>
        <p:sp>
          <p:nvSpPr>
            <p:cNvPr id="37" name="Прямоугольник: скругленные углы 26">
              <a:extLst>
                <a:ext uri="{FF2B5EF4-FFF2-40B4-BE49-F238E27FC236}">
                  <a16:creationId xmlns="" xmlns:a16="http://schemas.microsoft.com/office/drawing/2014/main" id="{FA663CCB-12B7-4824-86E5-3379B021B6B6}"/>
                </a:ext>
              </a:extLst>
            </p:cNvPr>
            <p:cNvSpPr/>
            <p:nvPr/>
          </p:nvSpPr>
          <p:spPr>
            <a:xfrm>
              <a:off x="5852718" y="1444335"/>
              <a:ext cx="405909" cy="399570"/>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600" dirty="0">
                <a:solidFill>
                  <a:prstClr val="white"/>
                </a:solidFill>
                <a:latin typeface="Segoe UI" panose="020B0502040204020203" pitchFamily="34" charset="0"/>
                <a:cs typeface="Segoe UI" panose="020B0502040204020203" pitchFamily="34" charset="0"/>
              </a:endParaRPr>
            </a:p>
          </p:txBody>
        </p:sp>
        <p:sp>
          <p:nvSpPr>
            <p:cNvPr id="38" name="Правая круглая скобка 37">
              <a:extLst>
                <a:ext uri="{FF2B5EF4-FFF2-40B4-BE49-F238E27FC236}">
                  <a16:creationId xmlns="" xmlns:a16="http://schemas.microsoft.com/office/drawing/2014/main" id="{D29B132F-6B97-4859-96D9-67946B5F537A}"/>
                </a:ext>
              </a:extLst>
            </p:cNvPr>
            <p:cNvSpPr/>
            <p:nvPr/>
          </p:nvSpPr>
          <p:spPr>
            <a:xfrm rot="10800000">
              <a:off x="5852718" y="1440569"/>
              <a:ext cx="66675" cy="407103"/>
            </a:xfrm>
            <a:prstGeom prst="rightBracket">
              <a:avLst>
                <a:gd name="adj" fmla="val 100190"/>
              </a:avLst>
            </a:prstGeom>
            <a:ln w="12700">
              <a:solidFill>
                <a:srgbClr val="FFC000"/>
              </a:solidFill>
            </a:ln>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sz="1600" dirty="0">
                <a:solidFill>
                  <a:srgbClr val="444444"/>
                </a:solidFill>
                <a:latin typeface="Segoe UI" panose="020B0502040204020203" pitchFamily="34" charset="0"/>
                <a:cs typeface="Segoe UI" panose="020B0502040204020203" pitchFamily="34" charset="0"/>
              </a:endParaRPr>
            </a:p>
          </p:txBody>
        </p:sp>
        <p:sp>
          <p:nvSpPr>
            <p:cNvPr id="39" name="Правая круглая скобка 38">
              <a:extLst>
                <a:ext uri="{FF2B5EF4-FFF2-40B4-BE49-F238E27FC236}">
                  <a16:creationId xmlns="" xmlns:a16="http://schemas.microsoft.com/office/drawing/2014/main" id="{5989E683-6A41-4F63-9FBD-898148D72CBF}"/>
                </a:ext>
              </a:extLst>
            </p:cNvPr>
            <p:cNvSpPr/>
            <p:nvPr/>
          </p:nvSpPr>
          <p:spPr>
            <a:xfrm>
              <a:off x="6191952" y="1440569"/>
              <a:ext cx="66675" cy="407103"/>
            </a:xfrm>
            <a:prstGeom prst="rightBracket">
              <a:avLst>
                <a:gd name="adj" fmla="val 100190"/>
              </a:avLst>
            </a:prstGeom>
            <a:ln w="12700">
              <a:solidFill>
                <a:srgbClr val="FFC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sz="1600" dirty="0">
                <a:solidFill>
                  <a:srgbClr val="444444"/>
                </a:solidFill>
                <a:latin typeface="Segoe UI" panose="020B0502040204020203" pitchFamily="34" charset="0"/>
                <a:cs typeface="Segoe UI" panose="020B0502040204020203" pitchFamily="34" charset="0"/>
              </a:endParaRPr>
            </a:p>
          </p:txBody>
        </p:sp>
      </p:grpSp>
      <p:sp>
        <p:nvSpPr>
          <p:cNvPr id="42" name="Freeform 17"/>
          <p:cNvSpPr>
            <a:spLocks noEditPoints="1"/>
          </p:cNvSpPr>
          <p:nvPr/>
        </p:nvSpPr>
        <p:spPr bwMode="auto">
          <a:xfrm>
            <a:off x="5556251" y="1916832"/>
            <a:ext cx="1140883" cy="1174750"/>
          </a:xfrm>
          <a:custGeom>
            <a:avLst/>
            <a:gdLst>
              <a:gd name="T0" fmla="*/ 11557 w 11858"/>
              <a:gd name="T1" fmla="*/ 91 h 16280"/>
              <a:gd name="T2" fmla="*/ 11809 w 11858"/>
              <a:gd name="T3" fmla="*/ 381 h 16280"/>
              <a:gd name="T4" fmla="*/ 11846 w 11858"/>
              <a:gd name="T5" fmla="*/ 15782 h 16280"/>
              <a:gd name="T6" fmla="*/ 11653 w 11858"/>
              <a:gd name="T7" fmla="*/ 16118 h 16280"/>
              <a:gd name="T8" fmla="*/ 11298 w 11858"/>
              <a:gd name="T9" fmla="*/ 16277 h 16280"/>
              <a:gd name="T10" fmla="*/ 327 w 11858"/>
              <a:gd name="T11" fmla="*/ 16205 h 16280"/>
              <a:gd name="T12" fmla="*/ 61 w 11858"/>
              <a:gd name="T13" fmla="*/ 15927 h 16280"/>
              <a:gd name="T14" fmla="*/ 7 w 11858"/>
              <a:gd name="T15" fmla="*/ 528 h 16280"/>
              <a:gd name="T16" fmla="*/ 182 w 11858"/>
              <a:gd name="T17" fmla="*/ 182 h 16280"/>
              <a:gd name="T18" fmla="*/ 529 w 11858"/>
              <a:gd name="T19" fmla="*/ 7 h 16280"/>
              <a:gd name="T20" fmla="*/ 6272 w 11858"/>
              <a:gd name="T21" fmla="*/ 12062 h 16280"/>
              <a:gd name="T22" fmla="*/ 6229 w 11858"/>
              <a:gd name="T23" fmla="*/ 11836 h 16280"/>
              <a:gd name="T24" fmla="*/ 6328 w 11858"/>
              <a:gd name="T25" fmla="*/ 11625 h 16280"/>
              <a:gd name="T26" fmla="*/ 6538 w 11858"/>
              <a:gd name="T27" fmla="*/ 11514 h 16280"/>
              <a:gd name="T28" fmla="*/ 6766 w 11858"/>
              <a:gd name="T29" fmla="*/ 11549 h 16280"/>
              <a:gd name="T30" fmla="*/ 9247 w 11858"/>
              <a:gd name="T31" fmla="*/ 10235 h 16280"/>
              <a:gd name="T32" fmla="*/ 9464 w 11858"/>
              <a:gd name="T33" fmla="*/ 10153 h 16280"/>
              <a:gd name="T34" fmla="*/ 9687 w 11858"/>
              <a:gd name="T35" fmla="*/ 10213 h 16280"/>
              <a:gd name="T36" fmla="*/ 9834 w 11858"/>
              <a:gd name="T37" fmla="*/ 10400 h 16280"/>
              <a:gd name="T38" fmla="*/ 9840 w 11858"/>
              <a:gd name="T39" fmla="*/ 10630 h 16280"/>
              <a:gd name="T40" fmla="*/ 7656 w 11858"/>
              <a:gd name="T41" fmla="*/ 13093 h 16280"/>
              <a:gd name="T42" fmla="*/ 7443 w 11858"/>
              <a:gd name="T43" fmla="*/ 13192 h 16280"/>
              <a:gd name="T44" fmla="*/ 7217 w 11858"/>
              <a:gd name="T45" fmla="*/ 13147 h 16280"/>
              <a:gd name="T46" fmla="*/ 7553 w 11858"/>
              <a:gd name="T47" fmla="*/ 10191 h 16280"/>
              <a:gd name="T48" fmla="*/ 8100 w 11858"/>
              <a:gd name="T49" fmla="*/ 10313 h 16280"/>
              <a:gd name="T50" fmla="*/ 8581 w 11858"/>
              <a:gd name="T51" fmla="*/ 10568 h 16280"/>
              <a:gd name="T52" fmla="*/ 7978 w 11858"/>
              <a:gd name="T53" fmla="*/ 10937 h 16280"/>
              <a:gd name="T54" fmla="*/ 7633 w 11858"/>
              <a:gd name="T55" fmla="*/ 10830 h 16280"/>
              <a:gd name="T56" fmla="*/ 7225 w 11858"/>
              <a:gd name="T57" fmla="*/ 10815 h 16280"/>
              <a:gd name="T58" fmla="*/ 6774 w 11858"/>
              <a:gd name="T59" fmla="*/ 10936 h 16280"/>
              <a:gd name="T60" fmla="*/ 6393 w 11858"/>
              <a:gd name="T61" fmla="*/ 11186 h 16280"/>
              <a:gd name="T62" fmla="*/ 6108 w 11858"/>
              <a:gd name="T63" fmla="*/ 11539 h 16280"/>
              <a:gd name="T64" fmla="*/ 5944 w 11858"/>
              <a:gd name="T65" fmla="*/ 11972 h 16280"/>
              <a:gd name="T66" fmla="*/ 5926 w 11858"/>
              <a:gd name="T67" fmla="*/ 12451 h 16280"/>
              <a:gd name="T68" fmla="*/ 6058 w 11858"/>
              <a:gd name="T69" fmla="*/ 12898 h 16280"/>
              <a:gd name="T70" fmla="*/ 6318 w 11858"/>
              <a:gd name="T71" fmla="*/ 13271 h 16280"/>
              <a:gd name="T72" fmla="*/ 6679 w 11858"/>
              <a:gd name="T73" fmla="*/ 13547 h 16280"/>
              <a:gd name="T74" fmla="*/ 7116 w 11858"/>
              <a:gd name="T75" fmla="*/ 13701 h 16280"/>
              <a:gd name="T76" fmla="*/ 7597 w 11858"/>
              <a:gd name="T77" fmla="*/ 13707 h 16280"/>
              <a:gd name="T78" fmla="*/ 8040 w 11858"/>
              <a:gd name="T79" fmla="*/ 13564 h 16280"/>
              <a:gd name="T80" fmla="*/ 8407 w 11858"/>
              <a:gd name="T81" fmla="*/ 13297 h 16280"/>
              <a:gd name="T82" fmla="*/ 8675 w 11858"/>
              <a:gd name="T83" fmla="*/ 12929 h 16280"/>
              <a:gd name="T84" fmla="*/ 8819 w 11858"/>
              <a:gd name="T85" fmla="*/ 12488 h 16280"/>
              <a:gd name="T86" fmla="*/ 9381 w 11858"/>
              <a:gd name="T87" fmla="*/ 11696 h 16280"/>
              <a:gd name="T88" fmla="*/ 9459 w 11858"/>
              <a:gd name="T89" fmla="*/ 12223 h 16280"/>
              <a:gd name="T90" fmla="*/ 9365 w 11858"/>
              <a:gd name="T91" fmla="*/ 12884 h 16280"/>
              <a:gd name="T92" fmla="*/ 9075 w 11858"/>
              <a:gd name="T93" fmla="*/ 13470 h 16280"/>
              <a:gd name="T94" fmla="*/ 8622 w 11858"/>
              <a:gd name="T95" fmla="*/ 13933 h 16280"/>
              <a:gd name="T96" fmla="*/ 8044 w 11858"/>
              <a:gd name="T97" fmla="*/ 14237 h 16280"/>
              <a:gd name="T98" fmla="*/ 7375 w 11858"/>
              <a:gd name="T99" fmla="*/ 14347 h 16280"/>
              <a:gd name="T100" fmla="*/ 6707 w 11858"/>
              <a:gd name="T101" fmla="*/ 14237 h 16280"/>
              <a:gd name="T102" fmla="*/ 6128 w 11858"/>
              <a:gd name="T103" fmla="*/ 13933 h 16280"/>
              <a:gd name="T104" fmla="*/ 5675 w 11858"/>
              <a:gd name="T105" fmla="*/ 13470 h 16280"/>
              <a:gd name="T106" fmla="*/ 5385 w 11858"/>
              <a:gd name="T107" fmla="*/ 12884 h 16280"/>
              <a:gd name="T108" fmla="*/ 5291 w 11858"/>
              <a:gd name="T109" fmla="*/ 12212 h 16280"/>
              <a:gd name="T110" fmla="*/ 5417 w 11858"/>
              <a:gd name="T111" fmla="*/ 11550 h 16280"/>
              <a:gd name="T112" fmla="*/ 5735 w 11858"/>
              <a:gd name="T113" fmla="*/ 10981 h 16280"/>
              <a:gd name="T114" fmla="*/ 6209 w 11858"/>
              <a:gd name="T115" fmla="*/ 10539 h 16280"/>
              <a:gd name="T116" fmla="*/ 6804 w 11858"/>
              <a:gd name="T117" fmla="*/ 10264 h 16280"/>
              <a:gd name="T118" fmla="*/ 5892 w 11858"/>
              <a:gd name="T119" fmla="*/ 8673 h 16280"/>
              <a:gd name="T120" fmla="*/ 2683 w 11858"/>
              <a:gd name="T121" fmla="*/ 4500 h 162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1858" h="16280">
                <a:moveTo>
                  <a:pt x="624" y="0"/>
                </a:moveTo>
                <a:lnTo>
                  <a:pt x="11234" y="0"/>
                </a:lnTo>
                <a:lnTo>
                  <a:pt x="11266" y="1"/>
                </a:lnTo>
                <a:lnTo>
                  <a:pt x="11298" y="3"/>
                </a:lnTo>
                <a:lnTo>
                  <a:pt x="11329" y="7"/>
                </a:lnTo>
                <a:lnTo>
                  <a:pt x="11360" y="12"/>
                </a:lnTo>
                <a:lnTo>
                  <a:pt x="11390" y="19"/>
                </a:lnTo>
                <a:lnTo>
                  <a:pt x="11420" y="28"/>
                </a:lnTo>
                <a:lnTo>
                  <a:pt x="11448" y="38"/>
                </a:lnTo>
                <a:lnTo>
                  <a:pt x="11477" y="49"/>
                </a:lnTo>
                <a:lnTo>
                  <a:pt x="11504" y="61"/>
                </a:lnTo>
                <a:lnTo>
                  <a:pt x="11531" y="75"/>
                </a:lnTo>
                <a:lnTo>
                  <a:pt x="11557" y="91"/>
                </a:lnTo>
                <a:lnTo>
                  <a:pt x="11583" y="107"/>
                </a:lnTo>
                <a:lnTo>
                  <a:pt x="11607" y="124"/>
                </a:lnTo>
                <a:lnTo>
                  <a:pt x="11631" y="142"/>
                </a:lnTo>
                <a:lnTo>
                  <a:pt x="11653" y="162"/>
                </a:lnTo>
                <a:lnTo>
                  <a:pt x="11676" y="182"/>
                </a:lnTo>
                <a:lnTo>
                  <a:pt x="11696" y="205"/>
                </a:lnTo>
                <a:lnTo>
                  <a:pt x="11715" y="227"/>
                </a:lnTo>
                <a:lnTo>
                  <a:pt x="11734" y="250"/>
                </a:lnTo>
                <a:lnTo>
                  <a:pt x="11751" y="275"/>
                </a:lnTo>
                <a:lnTo>
                  <a:pt x="11767" y="300"/>
                </a:lnTo>
                <a:lnTo>
                  <a:pt x="11783" y="326"/>
                </a:lnTo>
                <a:lnTo>
                  <a:pt x="11797" y="353"/>
                </a:lnTo>
                <a:lnTo>
                  <a:pt x="11809" y="381"/>
                </a:lnTo>
                <a:lnTo>
                  <a:pt x="11820" y="409"/>
                </a:lnTo>
                <a:lnTo>
                  <a:pt x="11829" y="438"/>
                </a:lnTo>
                <a:lnTo>
                  <a:pt x="11839" y="467"/>
                </a:lnTo>
                <a:lnTo>
                  <a:pt x="11846" y="498"/>
                </a:lnTo>
                <a:lnTo>
                  <a:pt x="11851" y="528"/>
                </a:lnTo>
                <a:lnTo>
                  <a:pt x="11855" y="560"/>
                </a:lnTo>
                <a:lnTo>
                  <a:pt x="11857" y="591"/>
                </a:lnTo>
                <a:lnTo>
                  <a:pt x="11858" y="623"/>
                </a:lnTo>
                <a:lnTo>
                  <a:pt x="11858" y="15657"/>
                </a:lnTo>
                <a:lnTo>
                  <a:pt x="11857" y="15689"/>
                </a:lnTo>
                <a:lnTo>
                  <a:pt x="11855" y="15720"/>
                </a:lnTo>
                <a:lnTo>
                  <a:pt x="11851" y="15752"/>
                </a:lnTo>
                <a:lnTo>
                  <a:pt x="11846" y="15782"/>
                </a:lnTo>
                <a:lnTo>
                  <a:pt x="11839" y="15813"/>
                </a:lnTo>
                <a:lnTo>
                  <a:pt x="11829" y="15842"/>
                </a:lnTo>
                <a:lnTo>
                  <a:pt x="11820" y="15871"/>
                </a:lnTo>
                <a:lnTo>
                  <a:pt x="11809" y="15899"/>
                </a:lnTo>
                <a:lnTo>
                  <a:pt x="11797" y="15927"/>
                </a:lnTo>
                <a:lnTo>
                  <a:pt x="11783" y="15954"/>
                </a:lnTo>
                <a:lnTo>
                  <a:pt x="11767" y="15980"/>
                </a:lnTo>
                <a:lnTo>
                  <a:pt x="11751" y="16005"/>
                </a:lnTo>
                <a:lnTo>
                  <a:pt x="11734" y="16030"/>
                </a:lnTo>
                <a:lnTo>
                  <a:pt x="11715" y="16053"/>
                </a:lnTo>
                <a:lnTo>
                  <a:pt x="11696" y="16075"/>
                </a:lnTo>
                <a:lnTo>
                  <a:pt x="11676" y="16098"/>
                </a:lnTo>
                <a:lnTo>
                  <a:pt x="11653" y="16118"/>
                </a:lnTo>
                <a:lnTo>
                  <a:pt x="11631" y="16138"/>
                </a:lnTo>
                <a:lnTo>
                  <a:pt x="11607" y="16156"/>
                </a:lnTo>
                <a:lnTo>
                  <a:pt x="11583" y="16173"/>
                </a:lnTo>
                <a:lnTo>
                  <a:pt x="11557" y="16189"/>
                </a:lnTo>
                <a:lnTo>
                  <a:pt x="11531" y="16205"/>
                </a:lnTo>
                <a:lnTo>
                  <a:pt x="11504" y="16219"/>
                </a:lnTo>
                <a:lnTo>
                  <a:pt x="11477" y="16231"/>
                </a:lnTo>
                <a:lnTo>
                  <a:pt x="11448" y="16242"/>
                </a:lnTo>
                <a:lnTo>
                  <a:pt x="11420" y="16252"/>
                </a:lnTo>
                <a:lnTo>
                  <a:pt x="11390" y="16261"/>
                </a:lnTo>
                <a:lnTo>
                  <a:pt x="11360" y="16268"/>
                </a:lnTo>
                <a:lnTo>
                  <a:pt x="11329" y="16273"/>
                </a:lnTo>
                <a:lnTo>
                  <a:pt x="11298" y="16277"/>
                </a:lnTo>
                <a:lnTo>
                  <a:pt x="11266" y="16279"/>
                </a:lnTo>
                <a:lnTo>
                  <a:pt x="11234" y="16280"/>
                </a:lnTo>
                <a:lnTo>
                  <a:pt x="624" y="16280"/>
                </a:lnTo>
                <a:lnTo>
                  <a:pt x="592" y="16279"/>
                </a:lnTo>
                <a:lnTo>
                  <a:pt x="560" y="16277"/>
                </a:lnTo>
                <a:lnTo>
                  <a:pt x="529" y="16273"/>
                </a:lnTo>
                <a:lnTo>
                  <a:pt x="498" y="16268"/>
                </a:lnTo>
                <a:lnTo>
                  <a:pt x="468" y="16261"/>
                </a:lnTo>
                <a:lnTo>
                  <a:pt x="438" y="16252"/>
                </a:lnTo>
                <a:lnTo>
                  <a:pt x="410" y="16242"/>
                </a:lnTo>
                <a:lnTo>
                  <a:pt x="381" y="16231"/>
                </a:lnTo>
                <a:lnTo>
                  <a:pt x="354" y="16219"/>
                </a:lnTo>
                <a:lnTo>
                  <a:pt x="327" y="16205"/>
                </a:lnTo>
                <a:lnTo>
                  <a:pt x="301" y="16189"/>
                </a:lnTo>
                <a:lnTo>
                  <a:pt x="275" y="16173"/>
                </a:lnTo>
                <a:lnTo>
                  <a:pt x="251" y="16156"/>
                </a:lnTo>
                <a:lnTo>
                  <a:pt x="227" y="16138"/>
                </a:lnTo>
                <a:lnTo>
                  <a:pt x="205" y="16118"/>
                </a:lnTo>
                <a:lnTo>
                  <a:pt x="182" y="16098"/>
                </a:lnTo>
                <a:lnTo>
                  <a:pt x="162" y="16075"/>
                </a:lnTo>
                <a:lnTo>
                  <a:pt x="143" y="16053"/>
                </a:lnTo>
                <a:lnTo>
                  <a:pt x="124" y="16030"/>
                </a:lnTo>
                <a:lnTo>
                  <a:pt x="107" y="16005"/>
                </a:lnTo>
                <a:lnTo>
                  <a:pt x="91" y="15980"/>
                </a:lnTo>
                <a:lnTo>
                  <a:pt x="75" y="15954"/>
                </a:lnTo>
                <a:lnTo>
                  <a:pt x="61" y="15927"/>
                </a:lnTo>
                <a:lnTo>
                  <a:pt x="49" y="15899"/>
                </a:lnTo>
                <a:lnTo>
                  <a:pt x="38" y="15871"/>
                </a:lnTo>
                <a:lnTo>
                  <a:pt x="29" y="15842"/>
                </a:lnTo>
                <a:lnTo>
                  <a:pt x="19" y="15813"/>
                </a:lnTo>
                <a:lnTo>
                  <a:pt x="12" y="15782"/>
                </a:lnTo>
                <a:lnTo>
                  <a:pt x="7" y="15752"/>
                </a:lnTo>
                <a:lnTo>
                  <a:pt x="3" y="15720"/>
                </a:lnTo>
                <a:lnTo>
                  <a:pt x="1" y="15689"/>
                </a:lnTo>
                <a:lnTo>
                  <a:pt x="0" y="15657"/>
                </a:lnTo>
                <a:lnTo>
                  <a:pt x="0" y="623"/>
                </a:lnTo>
                <a:lnTo>
                  <a:pt x="1" y="591"/>
                </a:lnTo>
                <a:lnTo>
                  <a:pt x="3" y="560"/>
                </a:lnTo>
                <a:lnTo>
                  <a:pt x="7" y="528"/>
                </a:lnTo>
                <a:lnTo>
                  <a:pt x="12" y="498"/>
                </a:lnTo>
                <a:lnTo>
                  <a:pt x="19" y="467"/>
                </a:lnTo>
                <a:lnTo>
                  <a:pt x="29" y="438"/>
                </a:lnTo>
                <a:lnTo>
                  <a:pt x="38" y="409"/>
                </a:lnTo>
                <a:lnTo>
                  <a:pt x="49" y="381"/>
                </a:lnTo>
                <a:lnTo>
                  <a:pt x="61" y="353"/>
                </a:lnTo>
                <a:lnTo>
                  <a:pt x="75" y="326"/>
                </a:lnTo>
                <a:lnTo>
                  <a:pt x="91" y="300"/>
                </a:lnTo>
                <a:lnTo>
                  <a:pt x="107" y="275"/>
                </a:lnTo>
                <a:lnTo>
                  <a:pt x="124" y="250"/>
                </a:lnTo>
                <a:lnTo>
                  <a:pt x="143" y="227"/>
                </a:lnTo>
                <a:lnTo>
                  <a:pt x="162" y="205"/>
                </a:lnTo>
                <a:lnTo>
                  <a:pt x="182" y="182"/>
                </a:lnTo>
                <a:lnTo>
                  <a:pt x="205" y="162"/>
                </a:lnTo>
                <a:lnTo>
                  <a:pt x="227" y="142"/>
                </a:lnTo>
                <a:lnTo>
                  <a:pt x="251" y="124"/>
                </a:lnTo>
                <a:lnTo>
                  <a:pt x="275" y="107"/>
                </a:lnTo>
                <a:lnTo>
                  <a:pt x="301" y="91"/>
                </a:lnTo>
                <a:lnTo>
                  <a:pt x="327" y="75"/>
                </a:lnTo>
                <a:lnTo>
                  <a:pt x="354" y="61"/>
                </a:lnTo>
                <a:lnTo>
                  <a:pt x="381" y="49"/>
                </a:lnTo>
                <a:lnTo>
                  <a:pt x="410" y="38"/>
                </a:lnTo>
                <a:lnTo>
                  <a:pt x="438" y="28"/>
                </a:lnTo>
                <a:lnTo>
                  <a:pt x="468" y="19"/>
                </a:lnTo>
                <a:lnTo>
                  <a:pt x="498" y="12"/>
                </a:lnTo>
                <a:lnTo>
                  <a:pt x="529" y="7"/>
                </a:lnTo>
                <a:lnTo>
                  <a:pt x="560" y="3"/>
                </a:lnTo>
                <a:lnTo>
                  <a:pt x="592" y="1"/>
                </a:lnTo>
                <a:lnTo>
                  <a:pt x="624" y="0"/>
                </a:lnTo>
                <a:close/>
                <a:moveTo>
                  <a:pt x="10610" y="1246"/>
                </a:moveTo>
                <a:lnTo>
                  <a:pt x="1248" y="1246"/>
                </a:lnTo>
                <a:lnTo>
                  <a:pt x="1248" y="15034"/>
                </a:lnTo>
                <a:lnTo>
                  <a:pt x="10610" y="15034"/>
                </a:lnTo>
                <a:lnTo>
                  <a:pt x="10610" y="1246"/>
                </a:lnTo>
                <a:close/>
                <a:moveTo>
                  <a:pt x="6315" y="12125"/>
                </a:moveTo>
                <a:lnTo>
                  <a:pt x="6303" y="12110"/>
                </a:lnTo>
                <a:lnTo>
                  <a:pt x="6292" y="12095"/>
                </a:lnTo>
                <a:lnTo>
                  <a:pt x="6282" y="12079"/>
                </a:lnTo>
                <a:lnTo>
                  <a:pt x="6272" y="12062"/>
                </a:lnTo>
                <a:lnTo>
                  <a:pt x="6263" y="12046"/>
                </a:lnTo>
                <a:lnTo>
                  <a:pt x="6256" y="12030"/>
                </a:lnTo>
                <a:lnTo>
                  <a:pt x="6249" y="12013"/>
                </a:lnTo>
                <a:lnTo>
                  <a:pt x="6243" y="11995"/>
                </a:lnTo>
                <a:lnTo>
                  <a:pt x="6238" y="11978"/>
                </a:lnTo>
                <a:lnTo>
                  <a:pt x="6234" y="11961"/>
                </a:lnTo>
                <a:lnTo>
                  <a:pt x="6231" y="11943"/>
                </a:lnTo>
                <a:lnTo>
                  <a:pt x="6228" y="11925"/>
                </a:lnTo>
                <a:lnTo>
                  <a:pt x="6227" y="11907"/>
                </a:lnTo>
                <a:lnTo>
                  <a:pt x="6226" y="11889"/>
                </a:lnTo>
                <a:lnTo>
                  <a:pt x="6226" y="11871"/>
                </a:lnTo>
                <a:lnTo>
                  <a:pt x="6227" y="11854"/>
                </a:lnTo>
                <a:lnTo>
                  <a:pt x="6229" y="11836"/>
                </a:lnTo>
                <a:lnTo>
                  <a:pt x="6232" y="11818"/>
                </a:lnTo>
                <a:lnTo>
                  <a:pt x="6235" y="11801"/>
                </a:lnTo>
                <a:lnTo>
                  <a:pt x="6239" y="11783"/>
                </a:lnTo>
                <a:lnTo>
                  <a:pt x="6244" y="11766"/>
                </a:lnTo>
                <a:lnTo>
                  <a:pt x="6250" y="11749"/>
                </a:lnTo>
                <a:lnTo>
                  <a:pt x="6257" y="11732"/>
                </a:lnTo>
                <a:lnTo>
                  <a:pt x="6265" y="11715"/>
                </a:lnTo>
                <a:lnTo>
                  <a:pt x="6273" y="11699"/>
                </a:lnTo>
                <a:lnTo>
                  <a:pt x="6283" y="11684"/>
                </a:lnTo>
                <a:lnTo>
                  <a:pt x="6293" y="11669"/>
                </a:lnTo>
                <a:lnTo>
                  <a:pt x="6304" y="11653"/>
                </a:lnTo>
                <a:lnTo>
                  <a:pt x="6316" y="11639"/>
                </a:lnTo>
                <a:lnTo>
                  <a:pt x="6328" y="11625"/>
                </a:lnTo>
                <a:lnTo>
                  <a:pt x="6342" y="11612"/>
                </a:lnTo>
                <a:lnTo>
                  <a:pt x="6356" y="11600"/>
                </a:lnTo>
                <a:lnTo>
                  <a:pt x="6371" y="11587"/>
                </a:lnTo>
                <a:lnTo>
                  <a:pt x="6387" y="11576"/>
                </a:lnTo>
                <a:lnTo>
                  <a:pt x="6402" y="11566"/>
                </a:lnTo>
                <a:lnTo>
                  <a:pt x="6418" y="11556"/>
                </a:lnTo>
                <a:lnTo>
                  <a:pt x="6434" y="11548"/>
                </a:lnTo>
                <a:lnTo>
                  <a:pt x="6452" y="11539"/>
                </a:lnTo>
                <a:lnTo>
                  <a:pt x="6468" y="11533"/>
                </a:lnTo>
                <a:lnTo>
                  <a:pt x="6485" y="11527"/>
                </a:lnTo>
                <a:lnTo>
                  <a:pt x="6503" y="11522"/>
                </a:lnTo>
                <a:lnTo>
                  <a:pt x="6521" y="11518"/>
                </a:lnTo>
                <a:lnTo>
                  <a:pt x="6538" y="11514"/>
                </a:lnTo>
                <a:lnTo>
                  <a:pt x="6557" y="11512"/>
                </a:lnTo>
                <a:lnTo>
                  <a:pt x="6574" y="11510"/>
                </a:lnTo>
                <a:lnTo>
                  <a:pt x="6592" y="11510"/>
                </a:lnTo>
                <a:lnTo>
                  <a:pt x="6610" y="11510"/>
                </a:lnTo>
                <a:lnTo>
                  <a:pt x="6628" y="11511"/>
                </a:lnTo>
                <a:lnTo>
                  <a:pt x="6645" y="11513"/>
                </a:lnTo>
                <a:lnTo>
                  <a:pt x="6664" y="11515"/>
                </a:lnTo>
                <a:lnTo>
                  <a:pt x="6681" y="11519"/>
                </a:lnTo>
                <a:lnTo>
                  <a:pt x="6698" y="11523"/>
                </a:lnTo>
                <a:lnTo>
                  <a:pt x="6716" y="11528"/>
                </a:lnTo>
                <a:lnTo>
                  <a:pt x="6733" y="11534"/>
                </a:lnTo>
                <a:lnTo>
                  <a:pt x="6749" y="11542"/>
                </a:lnTo>
                <a:lnTo>
                  <a:pt x="6766" y="11549"/>
                </a:lnTo>
                <a:lnTo>
                  <a:pt x="6782" y="11558"/>
                </a:lnTo>
                <a:lnTo>
                  <a:pt x="6798" y="11567"/>
                </a:lnTo>
                <a:lnTo>
                  <a:pt x="6814" y="11577"/>
                </a:lnTo>
                <a:lnTo>
                  <a:pt x="6828" y="11588"/>
                </a:lnTo>
                <a:lnTo>
                  <a:pt x="6842" y="11600"/>
                </a:lnTo>
                <a:lnTo>
                  <a:pt x="6856" y="11613"/>
                </a:lnTo>
                <a:lnTo>
                  <a:pt x="6870" y="11626"/>
                </a:lnTo>
                <a:lnTo>
                  <a:pt x="6883" y="11640"/>
                </a:lnTo>
                <a:lnTo>
                  <a:pt x="7410" y="12257"/>
                </a:lnTo>
                <a:lnTo>
                  <a:pt x="9206" y="10274"/>
                </a:lnTo>
                <a:lnTo>
                  <a:pt x="9220" y="10260"/>
                </a:lnTo>
                <a:lnTo>
                  <a:pt x="9233" y="10247"/>
                </a:lnTo>
                <a:lnTo>
                  <a:pt x="9247" y="10235"/>
                </a:lnTo>
                <a:lnTo>
                  <a:pt x="9262" y="10224"/>
                </a:lnTo>
                <a:lnTo>
                  <a:pt x="9278" y="10213"/>
                </a:lnTo>
                <a:lnTo>
                  <a:pt x="9293" y="10203"/>
                </a:lnTo>
                <a:lnTo>
                  <a:pt x="9309" y="10194"/>
                </a:lnTo>
                <a:lnTo>
                  <a:pt x="9326" y="10186"/>
                </a:lnTo>
                <a:lnTo>
                  <a:pt x="9342" y="10179"/>
                </a:lnTo>
                <a:lnTo>
                  <a:pt x="9359" y="10173"/>
                </a:lnTo>
                <a:lnTo>
                  <a:pt x="9376" y="10167"/>
                </a:lnTo>
                <a:lnTo>
                  <a:pt x="9393" y="10163"/>
                </a:lnTo>
                <a:lnTo>
                  <a:pt x="9411" y="10159"/>
                </a:lnTo>
                <a:lnTo>
                  <a:pt x="9429" y="10156"/>
                </a:lnTo>
                <a:lnTo>
                  <a:pt x="9446" y="10154"/>
                </a:lnTo>
                <a:lnTo>
                  <a:pt x="9464" y="10153"/>
                </a:lnTo>
                <a:lnTo>
                  <a:pt x="9482" y="10152"/>
                </a:lnTo>
                <a:lnTo>
                  <a:pt x="9500" y="10153"/>
                </a:lnTo>
                <a:lnTo>
                  <a:pt x="9517" y="10154"/>
                </a:lnTo>
                <a:lnTo>
                  <a:pt x="9536" y="10156"/>
                </a:lnTo>
                <a:lnTo>
                  <a:pt x="9553" y="10159"/>
                </a:lnTo>
                <a:lnTo>
                  <a:pt x="9571" y="10162"/>
                </a:lnTo>
                <a:lnTo>
                  <a:pt x="9589" y="10167"/>
                </a:lnTo>
                <a:lnTo>
                  <a:pt x="9606" y="10172"/>
                </a:lnTo>
                <a:lnTo>
                  <a:pt x="9622" y="10179"/>
                </a:lnTo>
                <a:lnTo>
                  <a:pt x="9639" y="10186"/>
                </a:lnTo>
                <a:lnTo>
                  <a:pt x="9656" y="10194"/>
                </a:lnTo>
                <a:lnTo>
                  <a:pt x="9672" y="10203"/>
                </a:lnTo>
                <a:lnTo>
                  <a:pt x="9687" y="10213"/>
                </a:lnTo>
                <a:lnTo>
                  <a:pt x="9704" y="10224"/>
                </a:lnTo>
                <a:lnTo>
                  <a:pt x="9718" y="10235"/>
                </a:lnTo>
                <a:lnTo>
                  <a:pt x="9733" y="10248"/>
                </a:lnTo>
                <a:lnTo>
                  <a:pt x="9746" y="10261"/>
                </a:lnTo>
                <a:lnTo>
                  <a:pt x="9760" y="10275"/>
                </a:lnTo>
                <a:lnTo>
                  <a:pt x="9772" y="10289"/>
                </a:lnTo>
                <a:lnTo>
                  <a:pt x="9783" y="10304"/>
                </a:lnTo>
                <a:lnTo>
                  <a:pt x="9794" y="10319"/>
                </a:lnTo>
                <a:lnTo>
                  <a:pt x="9804" y="10335"/>
                </a:lnTo>
                <a:lnTo>
                  <a:pt x="9813" y="10350"/>
                </a:lnTo>
                <a:lnTo>
                  <a:pt x="9821" y="10367"/>
                </a:lnTo>
                <a:lnTo>
                  <a:pt x="9828" y="10384"/>
                </a:lnTo>
                <a:lnTo>
                  <a:pt x="9834" y="10400"/>
                </a:lnTo>
                <a:lnTo>
                  <a:pt x="9840" y="10417"/>
                </a:lnTo>
                <a:lnTo>
                  <a:pt x="9844" y="10434"/>
                </a:lnTo>
                <a:lnTo>
                  <a:pt x="9848" y="10452"/>
                </a:lnTo>
                <a:lnTo>
                  <a:pt x="9851" y="10470"/>
                </a:lnTo>
                <a:lnTo>
                  <a:pt x="9853" y="10487"/>
                </a:lnTo>
                <a:lnTo>
                  <a:pt x="9854" y="10506"/>
                </a:lnTo>
                <a:lnTo>
                  <a:pt x="9856" y="10523"/>
                </a:lnTo>
                <a:lnTo>
                  <a:pt x="9856" y="10541"/>
                </a:lnTo>
                <a:lnTo>
                  <a:pt x="9853" y="10559"/>
                </a:lnTo>
                <a:lnTo>
                  <a:pt x="9851" y="10577"/>
                </a:lnTo>
                <a:lnTo>
                  <a:pt x="9848" y="10594"/>
                </a:lnTo>
                <a:lnTo>
                  <a:pt x="9845" y="10612"/>
                </a:lnTo>
                <a:lnTo>
                  <a:pt x="9840" y="10630"/>
                </a:lnTo>
                <a:lnTo>
                  <a:pt x="9835" y="10646"/>
                </a:lnTo>
                <a:lnTo>
                  <a:pt x="9828" y="10663"/>
                </a:lnTo>
                <a:lnTo>
                  <a:pt x="9821" y="10681"/>
                </a:lnTo>
                <a:lnTo>
                  <a:pt x="9813" y="10697"/>
                </a:lnTo>
                <a:lnTo>
                  <a:pt x="9804" y="10713"/>
                </a:lnTo>
                <a:lnTo>
                  <a:pt x="9794" y="10729"/>
                </a:lnTo>
                <a:lnTo>
                  <a:pt x="9783" y="10744"/>
                </a:lnTo>
                <a:lnTo>
                  <a:pt x="9772" y="10759"/>
                </a:lnTo>
                <a:lnTo>
                  <a:pt x="9759" y="10773"/>
                </a:lnTo>
                <a:lnTo>
                  <a:pt x="7693" y="13055"/>
                </a:lnTo>
                <a:lnTo>
                  <a:pt x="7682" y="13068"/>
                </a:lnTo>
                <a:lnTo>
                  <a:pt x="7670" y="13081"/>
                </a:lnTo>
                <a:lnTo>
                  <a:pt x="7656" y="13093"/>
                </a:lnTo>
                <a:lnTo>
                  <a:pt x="7643" y="13105"/>
                </a:lnTo>
                <a:lnTo>
                  <a:pt x="7629" y="13118"/>
                </a:lnTo>
                <a:lnTo>
                  <a:pt x="7614" y="13129"/>
                </a:lnTo>
                <a:lnTo>
                  <a:pt x="7597" y="13139"/>
                </a:lnTo>
                <a:lnTo>
                  <a:pt x="7581" y="13148"/>
                </a:lnTo>
                <a:lnTo>
                  <a:pt x="7565" y="13157"/>
                </a:lnTo>
                <a:lnTo>
                  <a:pt x="7548" y="13164"/>
                </a:lnTo>
                <a:lnTo>
                  <a:pt x="7531" y="13172"/>
                </a:lnTo>
                <a:lnTo>
                  <a:pt x="7514" y="13178"/>
                </a:lnTo>
                <a:lnTo>
                  <a:pt x="7496" y="13183"/>
                </a:lnTo>
                <a:lnTo>
                  <a:pt x="7479" y="13187"/>
                </a:lnTo>
                <a:lnTo>
                  <a:pt x="7461" y="13190"/>
                </a:lnTo>
                <a:lnTo>
                  <a:pt x="7443" y="13192"/>
                </a:lnTo>
                <a:lnTo>
                  <a:pt x="7425" y="13194"/>
                </a:lnTo>
                <a:lnTo>
                  <a:pt x="7408" y="13195"/>
                </a:lnTo>
                <a:lnTo>
                  <a:pt x="7389" y="13195"/>
                </a:lnTo>
                <a:lnTo>
                  <a:pt x="7372" y="13194"/>
                </a:lnTo>
                <a:lnTo>
                  <a:pt x="7354" y="13192"/>
                </a:lnTo>
                <a:lnTo>
                  <a:pt x="7336" y="13189"/>
                </a:lnTo>
                <a:lnTo>
                  <a:pt x="7318" y="13186"/>
                </a:lnTo>
                <a:lnTo>
                  <a:pt x="7301" y="13182"/>
                </a:lnTo>
                <a:lnTo>
                  <a:pt x="7283" y="13176"/>
                </a:lnTo>
                <a:lnTo>
                  <a:pt x="7267" y="13171"/>
                </a:lnTo>
                <a:lnTo>
                  <a:pt x="7250" y="13163"/>
                </a:lnTo>
                <a:lnTo>
                  <a:pt x="7233" y="13155"/>
                </a:lnTo>
                <a:lnTo>
                  <a:pt x="7217" y="13147"/>
                </a:lnTo>
                <a:lnTo>
                  <a:pt x="7202" y="13138"/>
                </a:lnTo>
                <a:lnTo>
                  <a:pt x="7187" y="13128"/>
                </a:lnTo>
                <a:lnTo>
                  <a:pt x="7171" y="13117"/>
                </a:lnTo>
                <a:lnTo>
                  <a:pt x="7157" y="13104"/>
                </a:lnTo>
                <a:lnTo>
                  <a:pt x="7143" y="13092"/>
                </a:lnTo>
                <a:lnTo>
                  <a:pt x="7129" y="13079"/>
                </a:lnTo>
                <a:lnTo>
                  <a:pt x="7117" y="13065"/>
                </a:lnTo>
                <a:lnTo>
                  <a:pt x="6315" y="12125"/>
                </a:lnTo>
                <a:close/>
                <a:moveTo>
                  <a:pt x="7375" y="10184"/>
                </a:moveTo>
                <a:lnTo>
                  <a:pt x="7420" y="10184"/>
                </a:lnTo>
                <a:lnTo>
                  <a:pt x="7465" y="10186"/>
                </a:lnTo>
                <a:lnTo>
                  <a:pt x="7509" y="10188"/>
                </a:lnTo>
                <a:lnTo>
                  <a:pt x="7553" y="10191"/>
                </a:lnTo>
                <a:lnTo>
                  <a:pt x="7597" y="10195"/>
                </a:lnTo>
                <a:lnTo>
                  <a:pt x="7640" y="10200"/>
                </a:lnTo>
                <a:lnTo>
                  <a:pt x="7684" y="10207"/>
                </a:lnTo>
                <a:lnTo>
                  <a:pt x="7727" y="10214"/>
                </a:lnTo>
                <a:lnTo>
                  <a:pt x="7769" y="10222"/>
                </a:lnTo>
                <a:lnTo>
                  <a:pt x="7812" y="10230"/>
                </a:lnTo>
                <a:lnTo>
                  <a:pt x="7854" y="10239"/>
                </a:lnTo>
                <a:lnTo>
                  <a:pt x="7896" y="10249"/>
                </a:lnTo>
                <a:lnTo>
                  <a:pt x="7937" y="10260"/>
                </a:lnTo>
                <a:lnTo>
                  <a:pt x="7978" y="10273"/>
                </a:lnTo>
                <a:lnTo>
                  <a:pt x="8019" y="10285"/>
                </a:lnTo>
                <a:lnTo>
                  <a:pt x="8059" y="10299"/>
                </a:lnTo>
                <a:lnTo>
                  <a:pt x="8100" y="10313"/>
                </a:lnTo>
                <a:lnTo>
                  <a:pt x="8138" y="10329"/>
                </a:lnTo>
                <a:lnTo>
                  <a:pt x="8178" y="10344"/>
                </a:lnTo>
                <a:lnTo>
                  <a:pt x="8217" y="10361"/>
                </a:lnTo>
                <a:lnTo>
                  <a:pt x="8256" y="10379"/>
                </a:lnTo>
                <a:lnTo>
                  <a:pt x="8293" y="10397"/>
                </a:lnTo>
                <a:lnTo>
                  <a:pt x="8331" y="10415"/>
                </a:lnTo>
                <a:lnTo>
                  <a:pt x="8368" y="10435"/>
                </a:lnTo>
                <a:lnTo>
                  <a:pt x="8404" y="10456"/>
                </a:lnTo>
                <a:lnTo>
                  <a:pt x="8441" y="10476"/>
                </a:lnTo>
                <a:lnTo>
                  <a:pt x="8477" y="10499"/>
                </a:lnTo>
                <a:lnTo>
                  <a:pt x="8512" y="10521"/>
                </a:lnTo>
                <a:lnTo>
                  <a:pt x="8547" y="10544"/>
                </a:lnTo>
                <a:lnTo>
                  <a:pt x="8581" y="10568"/>
                </a:lnTo>
                <a:lnTo>
                  <a:pt x="8615" y="10592"/>
                </a:lnTo>
                <a:lnTo>
                  <a:pt x="8648" y="10618"/>
                </a:lnTo>
                <a:lnTo>
                  <a:pt x="8216" y="11072"/>
                </a:lnTo>
                <a:lnTo>
                  <a:pt x="8193" y="11057"/>
                </a:lnTo>
                <a:lnTo>
                  <a:pt x="8171" y="11042"/>
                </a:lnTo>
                <a:lnTo>
                  <a:pt x="8148" y="11028"/>
                </a:lnTo>
                <a:lnTo>
                  <a:pt x="8124" y="11013"/>
                </a:lnTo>
                <a:lnTo>
                  <a:pt x="8101" y="10999"/>
                </a:lnTo>
                <a:lnTo>
                  <a:pt x="8076" y="10986"/>
                </a:lnTo>
                <a:lnTo>
                  <a:pt x="8053" y="10974"/>
                </a:lnTo>
                <a:lnTo>
                  <a:pt x="8028" y="10961"/>
                </a:lnTo>
                <a:lnTo>
                  <a:pt x="8003" y="10948"/>
                </a:lnTo>
                <a:lnTo>
                  <a:pt x="7978" y="10937"/>
                </a:lnTo>
                <a:lnTo>
                  <a:pt x="7953" y="10926"/>
                </a:lnTo>
                <a:lnTo>
                  <a:pt x="7927" y="10916"/>
                </a:lnTo>
                <a:lnTo>
                  <a:pt x="7902" y="10906"/>
                </a:lnTo>
                <a:lnTo>
                  <a:pt x="7876" y="10895"/>
                </a:lnTo>
                <a:lnTo>
                  <a:pt x="7850" y="10886"/>
                </a:lnTo>
                <a:lnTo>
                  <a:pt x="7823" y="10877"/>
                </a:lnTo>
                <a:lnTo>
                  <a:pt x="7797" y="10869"/>
                </a:lnTo>
                <a:lnTo>
                  <a:pt x="7770" y="10861"/>
                </a:lnTo>
                <a:lnTo>
                  <a:pt x="7743" y="10854"/>
                </a:lnTo>
                <a:lnTo>
                  <a:pt x="7715" y="10848"/>
                </a:lnTo>
                <a:lnTo>
                  <a:pt x="7688" y="10840"/>
                </a:lnTo>
                <a:lnTo>
                  <a:pt x="7660" y="10835"/>
                </a:lnTo>
                <a:lnTo>
                  <a:pt x="7633" y="10830"/>
                </a:lnTo>
                <a:lnTo>
                  <a:pt x="7605" y="10825"/>
                </a:lnTo>
                <a:lnTo>
                  <a:pt x="7577" y="10821"/>
                </a:lnTo>
                <a:lnTo>
                  <a:pt x="7548" y="10817"/>
                </a:lnTo>
                <a:lnTo>
                  <a:pt x="7520" y="10814"/>
                </a:lnTo>
                <a:lnTo>
                  <a:pt x="7491" y="10812"/>
                </a:lnTo>
                <a:lnTo>
                  <a:pt x="7463" y="10810"/>
                </a:lnTo>
                <a:lnTo>
                  <a:pt x="7433" y="10808"/>
                </a:lnTo>
                <a:lnTo>
                  <a:pt x="7405" y="10808"/>
                </a:lnTo>
                <a:lnTo>
                  <a:pt x="7375" y="10807"/>
                </a:lnTo>
                <a:lnTo>
                  <a:pt x="7337" y="10808"/>
                </a:lnTo>
                <a:lnTo>
                  <a:pt x="7300" y="10809"/>
                </a:lnTo>
                <a:lnTo>
                  <a:pt x="7263" y="10811"/>
                </a:lnTo>
                <a:lnTo>
                  <a:pt x="7225" y="10815"/>
                </a:lnTo>
                <a:lnTo>
                  <a:pt x="7189" y="10819"/>
                </a:lnTo>
                <a:lnTo>
                  <a:pt x="7153" y="10824"/>
                </a:lnTo>
                <a:lnTo>
                  <a:pt x="7116" y="10830"/>
                </a:lnTo>
                <a:lnTo>
                  <a:pt x="7081" y="10836"/>
                </a:lnTo>
                <a:lnTo>
                  <a:pt x="7045" y="10845"/>
                </a:lnTo>
                <a:lnTo>
                  <a:pt x="7010" y="10853"/>
                </a:lnTo>
                <a:lnTo>
                  <a:pt x="6976" y="10863"/>
                </a:lnTo>
                <a:lnTo>
                  <a:pt x="6941" y="10873"/>
                </a:lnTo>
                <a:lnTo>
                  <a:pt x="6906" y="10884"/>
                </a:lnTo>
                <a:lnTo>
                  <a:pt x="6873" y="10895"/>
                </a:lnTo>
                <a:lnTo>
                  <a:pt x="6840" y="10909"/>
                </a:lnTo>
                <a:lnTo>
                  <a:pt x="6806" y="10922"/>
                </a:lnTo>
                <a:lnTo>
                  <a:pt x="6774" y="10936"/>
                </a:lnTo>
                <a:lnTo>
                  <a:pt x="6742" y="10951"/>
                </a:lnTo>
                <a:lnTo>
                  <a:pt x="6711" y="10967"/>
                </a:lnTo>
                <a:lnTo>
                  <a:pt x="6679" y="10983"/>
                </a:lnTo>
                <a:lnTo>
                  <a:pt x="6648" y="11000"/>
                </a:lnTo>
                <a:lnTo>
                  <a:pt x="6618" y="11019"/>
                </a:lnTo>
                <a:lnTo>
                  <a:pt x="6588" y="11037"/>
                </a:lnTo>
                <a:lnTo>
                  <a:pt x="6559" y="11056"/>
                </a:lnTo>
                <a:lnTo>
                  <a:pt x="6529" y="11077"/>
                </a:lnTo>
                <a:lnTo>
                  <a:pt x="6502" y="11097"/>
                </a:lnTo>
                <a:lnTo>
                  <a:pt x="6473" y="11118"/>
                </a:lnTo>
                <a:lnTo>
                  <a:pt x="6446" y="11141"/>
                </a:lnTo>
                <a:lnTo>
                  <a:pt x="6419" y="11163"/>
                </a:lnTo>
                <a:lnTo>
                  <a:pt x="6393" y="11186"/>
                </a:lnTo>
                <a:lnTo>
                  <a:pt x="6367" y="11210"/>
                </a:lnTo>
                <a:lnTo>
                  <a:pt x="6343" y="11234"/>
                </a:lnTo>
                <a:lnTo>
                  <a:pt x="6318" y="11260"/>
                </a:lnTo>
                <a:lnTo>
                  <a:pt x="6294" y="11285"/>
                </a:lnTo>
                <a:lnTo>
                  <a:pt x="6270" y="11312"/>
                </a:lnTo>
                <a:lnTo>
                  <a:pt x="6248" y="11338"/>
                </a:lnTo>
                <a:lnTo>
                  <a:pt x="6227" y="11365"/>
                </a:lnTo>
                <a:lnTo>
                  <a:pt x="6205" y="11393"/>
                </a:lnTo>
                <a:lnTo>
                  <a:pt x="6184" y="11421"/>
                </a:lnTo>
                <a:lnTo>
                  <a:pt x="6164" y="11450"/>
                </a:lnTo>
                <a:lnTo>
                  <a:pt x="6145" y="11479"/>
                </a:lnTo>
                <a:lnTo>
                  <a:pt x="6126" y="11509"/>
                </a:lnTo>
                <a:lnTo>
                  <a:pt x="6108" y="11539"/>
                </a:lnTo>
                <a:lnTo>
                  <a:pt x="6091" y="11570"/>
                </a:lnTo>
                <a:lnTo>
                  <a:pt x="6075" y="11602"/>
                </a:lnTo>
                <a:lnTo>
                  <a:pt x="6058" y="11633"/>
                </a:lnTo>
                <a:lnTo>
                  <a:pt x="6044" y="11666"/>
                </a:lnTo>
                <a:lnTo>
                  <a:pt x="6030" y="11698"/>
                </a:lnTo>
                <a:lnTo>
                  <a:pt x="6016" y="11731"/>
                </a:lnTo>
                <a:lnTo>
                  <a:pt x="6003" y="11764"/>
                </a:lnTo>
                <a:lnTo>
                  <a:pt x="5991" y="11798"/>
                </a:lnTo>
                <a:lnTo>
                  <a:pt x="5980" y="11831"/>
                </a:lnTo>
                <a:lnTo>
                  <a:pt x="5970" y="11866"/>
                </a:lnTo>
                <a:lnTo>
                  <a:pt x="5961" y="11901"/>
                </a:lnTo>
                <a:lnTo>
                  <a:pt x="5952" y="11936"/>
                </a:lnTo>
                <a:lnTo>
                  <a:pt x="5944" y="11972"/>
                </a:lnTo>
                <a:lnTo>
                  <a:pt x="5937" y="12008"/>
                </a:lnTo>
                <a:lnTo>
                  <a:pt x="5931" y="12043"/>
                </a:lnTo>
                <a:lnTo>
                  <a:pt x="5926" y="12080"/>
                </a:lnTo>
                <a:lnTo>
                  <a:pt x="5922" y="12116"/>
                </a:lnTo>
                <a:lnTo>
                  <a:pt x="5919" y="12153"/>
                </a:lnTo>
                <a:lnTo>
                  <a:pt x="5917" y="12191"/>
                </a:lnTo>
                <a:lnTo>
                  <a:pt x="5915" y="12227"/>
                </a:lnTo>
                <a:lnTo>
                  <a:pt x="5915" y="12265"/>
                </a:lnTo>
                <a:lnTo>
                  <a:pt x="5915" y="12303"/>
                </a:lnTo>
                <a:lnTo>
                  <a:pt x="5917" y="12340"/>
                </a:lnTo>
                <a:lnTo>
                  <a:pt x="5919" y="12378"/>
                </a:lnTo>
                <a:lnTo>
                  <a:pt x="5922" y="12415"/>
                </a:lnTo>
                <a:lnTo>
                  <a:pt x="5926" y="12451"/>
                </a:lnTo>
                <a:lnTo>
                  <a:pt x="5931" y="12488"/>
                </a:lnTo>
                <a:lnTo>
                  <a:pt x="5937" y="12523"/>
                </a:lnTo>
                <a:lnTo>
                  <a:pt x="5944" y="12559"/>
                </a:lnTo>
                <a:lnTo>
                  <a:pt x="5952" y="12595"/>
                </a:lnTo>
                <a:lnTo>
                  <a:pt x="5961" y="12629"/>
                </a:lnTo>
                <a:lnTo>
                  <a:pt x="5970" y="12665"/>
                </a:lnTo>
                <a:lnTo>
                  <a:pt x="5980" y="12698"/>
                </a:lnTo>
                <a:lnTo>
                  <a:pt x="5991" y="12733"/>
                </a:lnTo>
                <a:lnTo>
                  <a:pt x="6003" y="12767"/>
                </a:lnTo>
                <a:lnTo>
                  <a:pt x="6016" y="12800"/>
                </a:lnTo>
                <a:lnTo>
                  <a:pt x="6030" y="12833"/>
                </a:lnTo>
                <a:lnTo>
                  <a:pt x="6044" y="12865"/>
                </a:lnTo>
                <a:lnTo>
                  <a:pt x="6058" y="12898"/>
                </a:lnTo>
                <a:lnTo>
                  <a:pt x="6075" y="12929"/>
                </a:lnTo>
                <a:lnTo>
                  <a:pt x="6091" y="12960"/>
                </a:lnTo>
                <a:lnTo>
                  <a:pt x="6108" y="12991"/>
                </a:lnTo>
                <a:lnTo>
                  <a:pt x="6126" y="13021"/>
                </a:lnTo>
                <a:lnTo>
                  <a:pt x="6145" y="13051"/>
                </a:lnTo>
                <a:lnTo>
                  <a:pt x="6164" y="13081"/>
                </a:lnTo>
                <a:lnTo>
                  <a:pt x="6184" y="13109"/>
                </a:lnTo>
                <a:lnTo>
                  <a:pt x="6205" y="13138"/>
                </a:lnTo>
                <a:lnTo>
                  <a:pt x="6227" y="13165"/>
                </a:lnTo>
                <a:lnTo>
                  <a:pt x="6248" y="13193"/>
                </a:lnTo>
                <a:lnTo>
                  <a:pt x="6270" y="13219"/>
                </a:lnTo>
                <a:lnTo>
                  <a:pt x="6294" y="13246"/>
                </a:lnTo>
                <a:lnTo>
                  <a:pt x="6318" y="13271"/>
                </a:lnTo>
                <a:lnTo>
                  <a:pt x="6343" y="13297"/>
                </a:lnTo>
                <a:lnTo>
                  <a:pt x="6367" y="13321"/>
                </a:lnTo>
                <a:lnTo>
                  <a:pt x="6393" y="13345"/>
                </a:lnTo>
                <a:lnTo>
                  <a:pt x="6419" y="13368"/>
                </a:lnTo>
                <a:lnTo>
                  <a:pt x="6446" y="13390"/>
                </a:lnTo>
                <a:lnTo>
                  <a:pt x="6473" y="13413"/>
                </a:lnTo>
                <a:lnTo>
                  <a:pt x="6502" y="13434"/>
                </a:lnTo>
                <a:lnTo>
                  <a:pt x="6529" y="13454"/>
                </a:lnTo>
                <a:lnTo>
                  <a:pt x="6559" y="13475"/>
                </a:lnTo>
                <a:lnTo>
                  <a:pt x="6588" y="13494"/>
                </a:lnTo>
                <a:lnTo>
                  <a:pt x="6618" y="13512"/>
                </a:lnTo>
                <a:lnTo>
                  <a:pt x="6648" y="13530"/>
                </a:lnTo>
                <a:lnTo>
                  <a:pt x="6679" y="13547"/>
                </a:lnTo>
                <a:lnTo>
                  <a:pt x="6711" y="13564"/>
                </a:lnTo>
                <a:lnTo>
                  <a:pt x="6742" y="13580"/>
                </a:lnTo>
                <a:lnTo>
                  <a:pt x="6774" y="13595"/>
                </a:lnTo>
                <a:lnTo>
                  <a:pt x="6806" y="13609"/>
                </a:lnTo>
                <a:lnTo>
                  <a:pt x="6840" y="13622"/>
                </a:lnTo>
                <a:lnTo>
                  <a:pt x="6873" y="13635"/>
                </a:lnTo>
                <a:lnTo>
                  <a:pt x="6906" y="13647"/>
                </a:lnTo>
                <a:lnTo>
                  <a:pt x="6941" y="13658"/>
                </a:lnTo>
                <a:lnTo>
                  <a:pt x="6976" y="13668"/>
                </a:lnTo>
                <a:lnTo>
                  <a:pt x="7010" y="13677"/>
                </a:lnTo>
                <a:lnTo>
                  <a:pt x="7045" y="13686"/>
                </a:lnTo>
                <a:lnTo>
                  <a:pt x="7081" y="13694"/>
                </a:lnTo>
                <a:lnTo>
                  <a:pt x="7116" y="13701"/>
                </a:lnTo>
                <a:lnTo>
                  <a:pt x="7153" y="13707"/>
                </a:lnTo>
                <a:lnTo>
                  <a:pt x="7189" y="13712"/>
                </a:lnTo>
                <a:lnTo>
                  <a:pt x="7225" y="13716"/>
                </a:lnTo>
                <a:lnTo>
                  <a:pt x="7263" y="13719"/>
                </a:lnTo>
                <a:lnTo>
                  <a:pt x="7300" y="13721"/>
                </a:lnTo>
                <a:lnTo>
                  <a:pt x="7337" y="13723"/>
                </a:lnTo>
                <a:lnTo>
                  <a:pt x="7375" y="13723"/>
                </a:lnTo>
                <a:lnTo>
                  <a:pt x="7413" y="13723"/>
                </a:lnTo>
                <a:lnTo>
                  <a:pt x="7450" y="13721"/>
                </a:lnTo>
                <a:lnTo>
                  <a:pt x="7487" y="13719"/>
                </a:lnTo>
                <a:lnTo>
                  <a:pt x="7524" y="13716"/>
                </a:lnTo>
                <a:lnTo>
                  <a:pt x="7561" y="13712"/>
                </a:lnTo>
                <a:lnTo>
                  <a:pt x="7597" y="13707"/>
                </a:lnTo>
                <a:lnTo>
                  <a:pt x="7634" y="13701"/>
                </a:lnTo>
                <a:lnTo>
                  <a:pt x="7670" y="13694"/>
                </a:lnTo>
                <a:lnTo>
                  <a:pt x="7705" y="13686"/>
                </a:lnTo>
                <a:lnTo>
                  <a:pt x="7740" y="13677"/>
                </a:lnTo>
                <a:lnTo>
                  <a:pt x="7775" y="13668"/>
                </a:lnTo>
                <a:lnTo>
                  <a:pt x="7809" y="13658"/>
                </a:lnTo>
                <a:lnTo>
                  <a:pt x="7844" y="13647"/>
                </a:lnTo>
                <a:lnTo>
                  <a:pt x="7877" y="13635"/>
                </a:lnTo>
                <a:lnTo>
                  <a:pt x="7910" y="13622"/>
                </a:lnTo>
                <a:lnTo>
                  <a:pt x="7944" y="13609"/>
                </a:lnTo>
                <a:lnTo>
                  <a:pt x="7976" y="13595"/>
                </a:lnTo>
                <a:lnTo>
                  <a:pt x="8008" y="13580"/>
                </a:lnTo>
                <a:lnTo>
                  <a:pt x="8040" y="13564"/>
                </a:lnTo>
                <a:lnTo>
                  <a:pt x="8071" y="13547"/>
                </a:lnTo>
                <a:lnTo>
                  <a:pt x="8102" y="13530"/>
                </a:lnTo>
                <a:lnTo>
                  <a:pt x="8132" y="13512"/>
                </a:lnTo>
                <a:lnTo>
                  <a:pt x="8162" y="13494"/>
                </a:lnTo>
                <a:lnTo>
                  <a:pt x="8191" y="13475"/>
                </a:lnTo>
                <a:lnTo>
                  <a:pt x="8221" y="13454"/>
                </a:lnTo>
                <a:lnTo>
                  <a:pt x="8248" y="13434"/>
                </a:lnTo>
                <a:lnTo>
                  <a:pt x="8277" y="13413"/>
                </a:lnTo>
                <a:lnTo>
                  <a:pt x="8304" y="13390"/>
                </a:lnTo>
                <a:lnTo>
                  <a:pt x="8331" y="13368"/>
                </a:lnTo>
                <a:lnTo>
                  <a:pt x="8356" y="13345"/>
                </a:lnTo>
                <a:lnTo>
                  <a:pt x="8383" y="13321"/>
                </a:lnTo>
                <a:lnTo>
                  <a:pt x="8407" y="13297"/>
                </a:lnTo>
                <a:lnTo>
                  <a:pt x="8432" y="13271"/>
                </a:lnTo>
                <a:lnTo>
                  <a:pt x="8456" y="13246"/>
                </a:lnTo>
                <a:lnTo>
                  <a:pt x="8480" y="13219"/>
                </a:lnTo>
                <a:lnTo>
                  <a:pt x="8502" y="13193"/>
                </a:lnTo>
                <a:lnTo>
                  <a:pt x="8524" y="13165"/>
                </a:lnTo>
                <a:lnTo>
                  <a:pt x="8545" y="13138"/>
                </a:lnTo>
                <a:lnTo>
                  <a:pt x="8566" y="13109"/>
                </a:lnTo>
                <a:lnTo>
                  <a:pt x="8586" y="13081"/>
                </a:lnTo>
                <a:lnTo>
                  <a:pt x="8605" y="13051"/>
                </a:lnTo>
                <a:lnTo>
                  <a:pt x="8624" y="13021"/>
                </a:lnTo>
                <a:lnTo>
                  <a:pt x="8642" y="12991"/>
                </a:lnTo>
                <a:lnTo>
                  <a:pt x="8659" y="12960"/>
                </a:lnTo>
                <a:lnTo>
                  <a:pt x="8675" y="12929"/>
                </a:lnTo>
                <a:lnTo>
                  <a:pt x="8692" y="12898"/>
                </a:lnTo>
                <a:lnTo>
                  <a:pt x="8706" y="12865"/>
                </a:lnTo>
                <a:lnTo>
                  <a:pt x="8720" y="12833"/>
                </a:lnTo>
                <a:lnTo>
                  <a:pt x="8735" y="12800"/>
                </a:lnTo>
                <a:lnTo>
                  <a:pt x="8747" y="12767"/>
                </a:lnTo>
                <a:lnTo>
                  <a:pt x="8759" y="12733"/>
                </a:lnTo>
                <a:lnTo>
                  <a:pt x="8770" y="12698"/>
                </a:lnTo>
                <a:lnTo>
                  <a:pt x="8780" y="12665"/>
                </a:lnTo>
                <a:lnTo>
                  <a:pt x="8790" y="12629"/>
                </a:lnTo>
                <a:lnTo>
                  <a:pt x="8798" y="12595"/>
                </a:lnTo>
                <a:lnTo>
                  <a:pt x="8806" y="12559"/>
                </a:lnTo>
                <a:lnTo>
                  <a:pt x="8813" y="12523"/>
                </a:lnTo>
                <a:lnTo>
                  <a:pt x="8819" y="12488"/>
                </a:lnTo>
                <a:lnTo>
                  <a:pt x="8824" y="12451"/>
                </a:lnTo>
                <a:lnTo>
                  <a:pt x="8828" y="12415"/>
                </a:lnTo>
                <a:lnTo>
                  <a:pt x="8831" y="12378"/>
                </a:lnTo>
                <a:lnTo>
                  <a:pt x="8833" y="12340"/>
                </a:lnTo>
                <a:lnTo>
                  <a:pt x="8835" y="12303"/>
                </a:lnTo>
                <a:lnTo>
                  <a:pt x="8835" y="12265"/>
                </a:lnTo>
                <a:lnTo>
                  <a:pt x="8835" y="12233"/>
                </a:lnTo>
                <a:lnTo>
                  <a:pt x="8834" y="12203"/>
                </a:lnTo>
                <a:lnTo>
                  <a:pt x="8832" y="12171"/>
                </a:lnTo>
                <a:lnTo>
                  <a:pt x="8830" y="12140"/>
                </a:lnTo>
                <a:lnTo>
                  <a:pt x="9357" y="11619"/>
                </a:lnTo>
                <a:lnTo>
                  <a:pt x="9369" y="11657"/>
                </a:lnTo>
                <a:lnTo>
                  <a:pt x="9381" y="11696"/>
                </a:lnTo>
                <a:lnTo>
                  <a:pt x="9391" y="11735"/>
                </a:lnTo>
                <a:lnTo>
                  <a:pt x="9401" y="11775"/>
                </a:lnTo>
                <a:lnTo>
                  <a:pt x="9410" y="11814"/>
                </a:lnTo>
                <a:lnTo>
                  <a:pt x="9418" y="11854"/>
                </a:lnTo>
                <a:lnTo>
                  <a:pt x="9426" y="11894"/>
                </a:lnTo>
                <a:lnTo>
                  <a:pt x="9434" y="11934"/>
                </a:lnTo>
                <a:lnTo>
                  <a:pt x="9440" y="11975"/>
                </a:lnTo>
                <a:lnTo>
                  <a:pt x="9445" y="12016"/>
                </a:lnTo>
                <a:lnTo>
                  <a:pt x="9449" y="12056"/>
                </a:lnTo>
                <a:lnTo>
                  <a:pt x="9453" y="12098"/>
                </a:lnTo>
                <a:lnTo>
                  <a:pt x="9456" y="12140"/>
                </a:lnTo>
                <a:lnTo>
                  <a:pt x="9458" y="12182"/>
                </a:lnTo>
                <a:lnTo>
                  <a:pt x="9459" y="12223"/>
                </a:lnTo>
                <a:lnTo>
                  <a:pt x="9459" y="12265"/>
                </a:lnTo>
                <a:lnTo>
                  <a:pt x="9459" y="12319"/>
                </a:lnTo>
                <a:lnTo>
                  <a:pt x="9457" y="12373"/>
                </a:lnTo>
                <a:lnTo>
                  <a:pt x="9453" y="12426"/>
                </a:lnTo>
                <a:lnTo>
                  <a:pt x="9449" y="12478"/>
                </a:lnTo>
                <a:lnTo>
                  <a:pt x="9443" y="12531"/>
                </a:lnTo>
                <a:lnTo>
                  <a:pt x="9436" y="12582"/>
                </a:lnTo>
                <a:lnTo>
                  <a:pt x="9426" y="12633"/>
                </a:lnTo>
                <a:lnTo>
                  <a:pt x="9417" y="12684"/>
                </a:lnTo>
                <a:lnTo>
                  <a:pt x="9406" y="12735"/>
                </a:lnTo>
                <a:lnTo>
                  <a:pt x="9394" y="12785"/>
                </a:lnTo>
                <a:lnTo>
                  <a:pt x="9381" y="12835"/>
                </a:lnTo>
                <a:lnTo>
                  <a:pt x="9365" y="12884"/>
                </a:lnTo>
                <a:lnTo>
                  <a:pt x="9350" y="12932"/>
                </a:lnTo>
                <a:lnTo>
                  <a:pt x="9333" y="12981"/>
                </a:lnTo>
                <a:lnTo>
                  <a:pt x="9315" y="13028"/>
                </a:lnTo>
                <a:lnTo>
                  <a:pt x="9296" y="13075"/>
                </a:lnTo>
                <a:lnTo>
                  <a:pt x="9276" y="13122"/>
                </a:lnTo>
                <a:lnTo>
                  <a:pt x="9254" y="13167"/>
                </a:lnTo>
                <a:lnTo>
                  <a:pt x="9232" y="13212"/>
                </a:lnTo>
                <a:lnTo>
                  <a:pt x="9207" y="13257"/>
                </a:lnTo>
                <a:lnTo>
                  <a:pt x="9183" y="13301"/>
                </a:lnTo>
                <a:lnTo>
                  <a:pt x="9157" y="13345"/>
                </a:lnTo>
                <a:lnTo>
                  <a:pt x="9131" y="13387"/>
                </a:lnTo>
                <a:lnTo>
                  <a:pt x="9103" y="13429"/>
                </a:lnTo>
                <a:lnTo>
                  <a:pt x="9075" y="13470"/>
                </a:lnTo>
                <a:lnTo>
                  <a:pt x="9045" y="13510"/>
                </a:lnTo>
                <a:lnTo>
                  <a:pt x="9015" y="13550"/>
                </a:lnTo>
                <a:lnTo>
                  <a:pt x="8983" y="13589"/>
                </a:lnTo>
                <a:lnTo>
                  <a:pt x="8952" y="13627"/>
                </a:lnTo>
                <a:lnTo>
                  <a:pt x="8918" y="13665"/>
                </a:lnTo>
                <a:lnTo>
                  <a:pt x="8884" y="13701"/>
                </a:lnTo>
                <a:lnTo>
                  <a:pt x="8849" y="13737"/>
                </a:lnTo>
                <a:lnTo>
                  <a:pt x="8813" y="13772"/>
                </a:lnTo>
                <a:lnTo>
                  <a:pt x="8776" y="13805"/>
                </a:lnTo>
                <a:lnTo>
                  <a:pt x="8739" y="13839"/>
                </a:lnTo>
                <a:lnTo>
                  <a:pt x="8701" y="13872"/>
                </a:lnTo>
                <a:lnTo>
                  <a:pt x="8662" y="13902"/>
                </a:lnTo>
                <a:lnTo>
                  <a:pt x="8622" y="13933"/>
                </a:lnTo>
                <a:lnTo>
                  <a:pt x="8582" y="13962"/>
                </a:lnTo>
                <a:lnTo>
                  <a:pt x="8541" y="13991"/>
                </a:lnTo>
                <a:lnTo>
                  <a:pt x="8498" y="14018"/>
                </a:lnTo>
                <a:lnTo>
                  <a:pt x="8456" y="14046"/>
                </a:lnTo>
                <a:lnTo>
                  <a:pt x="8412" y="14071"/>
                </a:lnTo>
                <a:lnTo>
                  <a:pt x="8369" y="14095"/>
                </a:lnTo>
                <a:lnTo>
                  <a:pt x="8324" y="14119"/>
                </a:lnTo>
                <a:lnTo>
                  <a:pt x="8279" y="14141"/>
                </a:lnTo>
                <a:lnTo>
                  <a:pt x="8233" y="14163"/>
                </a:lnTo>
                <a:lnTo>
                  <a:pt x="8186" y="14183"/>
                </a:lnTo>
                <a:lnTo>
                  <a:pt x="8139" y="14202"/>
                </a:lnTo>
                <a:lnTo>
                  <a:pt x="8091" y="14221"/>
                </a:lnTo>
                <a:lnTo>
                  <a:pt x="8044" y="14237"/>
                </a:lnTo>
                <a:lnTo>
                  <a:pt x="7995" y="14253"/>
                </a:lnTo>
                <a:lnTo>
                  <a:pt x="7946" y="14267"/>
                </a:lnTo>
                <a:lnTo>
                  <a:pt x="7896" y="14281"/>
                </a:lnTo>
                <a:lnTo>
                  <a:pt x="7846" y="14293"/>
                </a:lnTo>
                <a:lnTo>
                  <a:pt x="7795" y="14304"/>
                </a:lnTo>
                <a:lnTo>
                  <a:pt x="7744" y="14314"/>
                </a:lnTo>
                <a:lnTo>
                  <a:pt x="7692" y="14322"/>
                </a:lnTo>
                <a:lnTo>
                  <a:pt x="7640" y="14329"/>
                </a:lnTo>
                <a:lnTo>
                  <a:pt x="7588" y="14336"/>
                </a:lnTo>
                <a:lnTo>
                  <a:pt x="7535" y="14341"/>
                </a:lnTo>
                <a:lnTo>
                  <a:pt x="7482" y="14344"/>
                </a:lnTo>
                <a:lnTo>
                  <a:pt x="7429" y="14346"/>
                </a:lnTo>
                <a:lnTo>
                  <a:pt x="7375" y="14347"/>
                </a:lnTo>
                <a:lnTo>
                  <a:pt x="7321" y="14346"/>
                </a:lnTo>
                <a:lnTo>
                  <a:pt x="7268" y="14344"/>
                </a:lnTo>
                <a:lnTo>
                  <a:pt x="7215" y="14341"/>
                </a:lnTo>
                <a:lnTo>
                  <a:pt x="7162" y="14336"/>
                </a:lnTo>
                <a:lnTo>
                  <a:pt x="7109" y="14329"/>
                </a:lnTo>
                <a:lnTo>
                  <a:pt x="7058" y="14322"/>
                </a:lnTo>
                <a:lnTo>
                  <a:pt x="7006" y="14314"/>
                </a:lnTo>
                <a:lnTo>
                  <a:pt x="6955" y="14304"/>
                </a:lnTo>
                <a:lnTo>
                  <a:pt x="6904" y="14293"/>
                </a:lnTo>
                <a:lnTo>
                  <a:pt x="6854" y="14281"/>
                </a:lnTo>
                <a:lnTo>
                  <a:pt x="6804" y="14267"/>
                </a:lnTo>
                <a:lnTo>
                  <a:pt x="6755" y="14253"/>
                </a:lnTo>
                <a:lnTo>
                  <a:pt x="6707" y="14237"/>
                </a:lnTo>
                <a:lnTo>
                  <a:pt x="6659" y="14221"/>
                </a:lnTo>
                <a:lnTo>
                  <a:pt x="6611" y="14202"/>
                </a:lnTo>
                <a:lnTo>
                  <a:pt x="6564" y="14183"/>
                </a:lnTo>
                <a:lnTo>
                  <a:pt x="6517" y="14163"/>
                </a:lnTo>
                <a:lnTo>
                  <a:pt x="6471" y="14141"/>
                </a:lnTo>
                <a:lnTo>
                  <a:pt x="6426" y="14119"/>
                </a:lnTo>
                <a:lnTo>
                  <a:pt x="6381" y="14095"/>
                </a:lnTo>
                <a:lnTo>
                  <a:pt x="6338" y="14071"/>
                </a:lnTo>
                <a:lnTo>
                  <a:pt x="6294" y="14046"/>
                </a:lnTo>
                <a:lnTo>
                  <a:pt x="6252" y="14018"/>
                </a:lnTo>
                <a:lnTo>
                  <a:pt x="6209" y="13991"/>
                </a:lnTo>
                <a:lnTo>
                  <a:pt x="6168" y="13962"/>
                </a:lnTo>
                <a:lnTo>
                  <a:pt x="6128" y="13933"/>
                </a:lnTo>
                <a:lnTo>
                  <a:pt x="6088" y="13902"/>
                </a:lnTo>
                <a:lnTo>
                  <a:pt x="6049" y="13872"/>
                </a:lnTo>
                <a:lnTo>
                  <a:pt x="6011" y="13839"/>
                </a:lnTo>
                <a:lnTo>
                  <a:pt x="5974" y="13805"/>
                </a:lnTo>
                <a:lnTo>
                  <a:pt x="5937" y="13772"/>
                </a:lnTo>
                <a:lnTo>
                  <a:pt x="5901" y="13737"/>
                </a:lnTo>
                <a:lnTo>
                  <a:pt x="5866" y="13701"/>
                </a:lnTo>
                <a:lnTo>
                  <a:pt x="5832" y="13665"/>
                </a:lnTo>
                <a:lnTo>
                  <a:pt x="5799" y="13627"/>
                </a:lnTo>
                <a:lnTo>
                  <a:pt x="5767" y="13589"/>
                </a:lnTo>
                <a:lnTo>
                  <a:pt x="5735" y="13550"/>
                </a:lnTo>
                <a:lnTo>
                  <a:pt x="5705" y="13510"/>
                </a:lnTo>
                <a:lnTo>
                  <a:pt x="5675" y="13470"/>
                </a:lnTo>
                <a:lnTo>
                  <a:pt x="5647" y="13429"/>
                </a:lnTo>
                <a:lnTo>
                  <a:pt x="5619" y="13387"/>
                </a:lnTo>
                <a:lnTo>
                  <a:pt x="5593" y="13345"/>
                </a:lnTo>
                <a:lnTo>
                  <a:pt x="5567" y="13301"/>
                </a:lnTo>
                <a:lnTo>
                  <a:pt x="5542" y="13257"/>
                </a:lnTo>
                <a:lnTo>
                  <a:pt x="5518" y="13212"/>
                </a:lnTo>
                <a:lnTo>
                  <a:pt x="5496" y="13167"/>
                </a:lnTo>
                <a:lnTo>
                  <a:pt x="5474" y="13122"/>
                </a:lnTo>
                <a:lnTo>
                  <a:pt x="5454" y="13075"/>
                </a:lnTo>
                <a:lnTo>
                  <a:pt x="5435" y="13028"/>
                </a:lnTo>
                <a:lnTo>
                  <a:pt x="5417" y="12981"/>
                </a:lnTo>
                <a:lnTo>
                  <a:pt x="5400" y="12932"/>
                </a:lnTo>
                <a:lnTo>
                  <a:pt x="5385" y="12884"/>
                </a:lnTo>
                <a:lnTo>
                  <a:pt x="5370" y="12835"/>
                </a:lnTo>
                <a:lnTo>
                  <a:pt x="5356" y="12785"/>
                </a:lnTo>
                <a:lnTo>
                  <a:pt x="5344" y="12735"/>
                </a:lnTo>
                <a:lnTo>
                  <a:pt x="5333" y="12684"/>
                </a:lnTo>
                <a:lnTo>
                  <a:pt x="5323" y="12633"/>
                </a:lnTo>
                <a:lnTo>
                  <a:pt x="5314" y="12582"/>
                </a:lnTo>
                <a:lnTo>
                  <a:pt x="5307" y="12531"/>
                </a:lnTo>
                <a:lnTo>
                  <a:pt x="5301" y="12478"/>
                </a:lnTo>
                <a:lnTo>
                  <a:pt x="5297" y="12426"/>
                </a:lnTo>
                <a:lnTo>
                  <a:pt x="5293" y="12373"/>
                </a:lnTo>
                <a:lnTo>
                  <a:pt x="5291" y="12319"/>
                </a:lnTo>
                <a:lnTo>
                  <a:pt x="5291" y="12265"/>
                </a:lnTo>
                <a:lnTo>
                  <a:pt x="5291" y="12212"/>
                </a:lnTo>
                <a:lnTo>
                  <a:pt x="5293" y="12158"/>
                </a:lnTo>
                <a:lnTo>
                  <a:pt x="5297" y="12105"/>
                </a:lnTo>
                <a:lnTo>
                  <a:pt x="5301" y="12052"/>
                </a:lnTo>
                <a:lnTo>
                  <a:pt x="5307" y="12000"/>
                </a:lnTo>
                <a:lnTo>
                  <a:pt x="5314" y="11949"/>
                </a:lnTo>
                <a:lnTo>
                  <a:pt x="5323" y="11897"/>
                </a:lnTo>
                <a:lnTo>
                  <a:pt x="5333" y="11846"/>
                </a:lnTo>
                <a:lnTo>
                  <a:pt x="5344" y="11795"/>
                </a:lnTo>
                <a:lnTo>
                  <a:pt x="5356" y="11745"/>
                </a:lnTo>
                <a:lnTo>
                  <a:pt x="5370" y="11695"/>
                </a:lnTo>
                <a:lnTo>
                  <a:pt x="5385" y="11646"/>
                </a:lnTo>
                <a:lnTo>
                  <a:pt x="5400" y="11597"/>
                </a:lnTo>
                <a:lnTo>
                  <a:pt x="5417" y="11550"/>
                </a:lnTo>
                <a:lnTo>
                  <a:pt x="5435" y="11502"/>
                </a:lnTo>
                <a:lnTo>
                  <a:pt x="5454" y="11455"/>
                </a:lnTo>
                <a:lnTo>
                  <a:pt x="5474" y="11409"/>
                </a:lnTo>
                <a:lnTo>
                  <a:pt x="5496" y="11363"/>
                </a:lnTo>
                <a:lnTo>
                  <a:pt x="5518" y="11318"/>
                </a:lnTo>
                <a:lnTo>
                  <a:pt x="5542" y="11273"/>
                </a:lnTo>
                <a:lnTo>
                  <a:pt x="5567" y="11229"/>
                </a:lnTo>
                <a:lnTo>
                  <a:pt x="5593" y="11186"/>
                </a:lnTo>
                <a:lnTo>
                  <a:pt x="5619" y="11144"/>
                </a:lnTo>
                <a:lnTo>
                  <a:pt x="5647" y="11102"/>
                </a:lnTo>
                <a:lnTo>
                  <a:pt x="5675" y="11060"/>
                </a:lnTo>
                <a:lnTo>
                  <a:pt x="5705" y="11021"/>
                </a:lnTo>
                <a:lnTo>
                  <a:pt x="5735" y="10981"/>
                </a:lnTo>
                <a:lnTo>
                  <a:pt x="5767" y="10941"/>
                </a:lnTo>
                <a:lnTo>
                  <a:pt x="5799" y="10904"/>
                </a:lnTo>
                <a:lnTo>
                  <a:pt x="5832" y="10866"/>
                </a:lnTo>
                <a:lnTo>
                  <a:pt x="5866" y="10829"/>
                </a:lnTo>
                <a:lnTo>
                  <a:pt x="5901" y="10794"/>
                </a:lnTo>
                <a:lnTo>
                  <a:pt x="5937" y="10759"/>
                </a:lnTo>
                <a:lnTo>
                  <a:pt x="5974" y="10724"/>
                </a:lnTo>
                <a:lnTo>
                  <a:pt x="6011" y="10692"/>
                </a:lnTo>
                <a:lnTo>
                  <a:pt x="6049" y="10659"/>
                </a:lnTo>
                <a:lnTo>
                  <a:pt x="6088" y="10628"/>
                </a:lnTo>
                <a:lnTo>
                  <a:pt x="6128" y="10597"/>
                </a:lnTo>
                <a:lnTo>
                  <a:pt x="6168" y="10568"/>
                </a:lnTo>
                <a:lnTo>
                  <a:pt x="6209" y="10539"/>
                </a:lnTo>
                <a:lnTo>
                  <a:pt x="6252" y="10512"/>
                </a:lnTo>
                <a:lnTo>
                  <a:pt x="6294" y="10485"/>
                </a:lnTo>
                <a:lnTo>
                  <a:pt x="6338" y="10460"/>
                </a:lnTo>
                <a:lnTo>
                  <a:pt x="6381" y="10435"/>
                </a:lnTo>
                <a:lnTo>
                  <a:pt x="6426" y="10412"/>
                </a:lnTo>
                <a:lnTo>
                  <a:pt x="6471" y="10390"/>
                </a:lnTo>
                <a:lnTo>
                  <a:pt x="6517" y="10368"/>
                </a:lnTo>
                <a:lnTo>
                  <a:pt x="6564" y="10348"/>
                </a:lnTo>
                <a:lnTo>
                  <a:pt x="6611" y="10329"/>
                </a:lnTo>
                <a:lnTo>
                  <a:pt x="6659" y="10310"/>
                </a:lnTo>
                <a:lnTo>
                  <a:pt x="6707" y="10293"/>
                </a:lnTo>
                <a:lnTo>
                  <a:pt x="6755" y="10278"/>
                </a:lnTo>
                <a:lnTo>
                  <a:pt x="6804" y="10264"/>
                </a:lnTo>
                <a:lnTo>
                  <a:pt x="6854" y="10249"/>
                </a:lnTo>
                <a:lnTo>
                  <a:pt x="6904" y="10237"/>
                </a:lnTo>
                <a:lnTo>
                  <a:pt x="6955" y="10227"/>
                </a:lnTo>
                <a:lnTo>
                  <a:pt x="7006" y="10217"/>
                </a:lnTo>
                <a:lnTo>
                  <a:pt x="7058" y="10209"/>
                </a:lnTo>
                <a:lnTo>
                  <a:pt x="7109" y="10200"/>
                </a:lnTo>
                <a:lnTo>
                  <a:pt x="7162" y="10195"/>
                </a:lnTo>
                <a:lnTo>
                  <a:pt x="7215" y="10190"/>
                </a:lnTo>
                <a:lnTo>
                  <a:pt x="7268" y="10187"/>
                </a:lnTo>
                <a:lnTo>
                  <a:pt x="7321" y="10185"/>
                </a:lnTo>
                <a:lnTo>
                  <a:pt x="7375" y="10184"/>
                </a:lnTo>
                <a:close/>
                <a:moveTo>
                  <a:pt x="2683" y="8673"/>
                </a:moveTo>
                <a:lnTo>
                  <a:pt x="5892" y="8673"/>
                </a:lnTo>
                <a:lnTo>
                  <a:pt x="5892" y="9542"/>
                </a:lnTo>
                <a:lnTo>
                  <a:pt x="2683" y="9542"/>
                </a:lnTo>
                <a:lnTo>
                  <a:pt x="2683" y="8673"/>
                </a:lnTo>
                <a:close/>
                <a:moveTo>
                  <a:pt x="2683" y="6586"/>
                </a:moveTo>
                <a:lnTo>
                  <a:pt x="9171" y="6586"/>
                </a:lnTo>
                <a:lnTo>
                  <a:pt x="9171" y="7456"/>
                </a:lnTo>
                <a:lnTo>
                  <a:pt x="2683" y="7456"/>
                </a:lnTo>
                <a:lnTo>
                  <a:pt x="2683" y="6586"/>
                </a:lnTo>
                <a:close/>
                <a:moveTo>
                  <a:pt x="2683" y="4500"/>
                </a:moveTo>
                <a:lnTo>
                  <a:pt x="9171" y="4500"/>
                </a:lnTo>
                <a:lnTo>
                  <a:pt x="9171" y="5369"/>
                </a:lnTo>
                <a:lnTo>
                  <a:pt x="2683" y="5369"/>
                </a:lnTo>
                <a:lnTo>
                  <a:pt x="2683" y="4500"/>
                </a:lnTo>
                <a:close/>
                <a:moveTo>
                  <a:pt x="2683" y="2415"/>
                </a:moveTo>
                <a:lnTo>
                  <a:pt x="9171" y="2415"/>
                </a:lnTo>
                <a:lnTo>
                  <a:pt x="9171" y="3283"/>
                </a:lnTo>
                <a:lnTo>
                  <a:pt x="2683" y="3283"/>
                </a:lnTo>
                <a:lnTo>
                  <a:pt x="2683" y="2415"/>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pPr defTabSz="449171" eaLnBrk="0" fontAlgn="base" hangingPunct="0">
              <a:spcBef>
                <a:spcPct val="0"/>
              </a:spcBef>
              <a:spcAft>
                <a:spcPct val="0"/>
              </a:spcAft>
            </a:pPr>
            <a:endParaRPr lang="ru-RU" dirty="0">
              <a:solidFill>
                <a:srgbClr val="000000"/>
              </a:solidFill>
              <a:latin typeface="Arial" panose="020B0604020202020204" pitchFamily="34" charset="0"/>
              <a:ea typeface="Microsoft YaHei" panose="020B0503020204020204" pitchFamily="34" charset="-122"/>
            </a:endParaRPr>
          </a:p>
        </p:txBody>
      </p:sp>
      <p:sp>
        <p:nvSpPr>
          <p:cNvPr id="6" name="TextBox 5"/>
          <p:cNvSpPr txBox="1">
            <a:spLocks noChangeArrowheads="1"/>
          </p:cNvSpPr>
          <p:nvPr/>
        </p:nvSpPr>
        <p:spPr bwMode="auto">
          <a:xfrm>
            <a:off x="357213" y="2150284"/>
            <a:ext cx="11469686" cy="38779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20" tIns="45711" rIns="91420" bIns="45711">
            <a:spAutoFit/>
          </a:bodyPr>
          <a:lstStyle>
            <a:lvl1pPr marL="285750" indent="-285750" eaLnBrk="0" hangingPunct="0">
              <a:defRPr>
                <a:solidFill>
                  <a:schemeClr val="tx1"/>
                </a:solidFill>
                <a:latin typeface="Arial" panose="020B0604020202020204" pitchFamily="34" charset="0"/>
                <a:ea typeface="Microsoft YaHei" panose="020B0503020204020204" pitchFamily="34" charset="-122"/>
              </a:defRPr>
            </a:lvl1pPr>
            <a:lvl2pPr eaLnBrk="0" hangingPunct="0">
              <a:defRPr>
                <a:solidFill>
                  <a:schemeClr val="tx1"/>
                </a:solidFill>
                <a:latin typeface="Arial" panose="020B0604020202020204" pitchFamily="34" charset="0"/>
                <a:ea typeface="Microsoft YaHei" panose="020B0503020204020204" pitchFamily="34" charset="-122"/>
              </a:defRPr>
            </a:lvl2pPr>
            <a:lvl3pPr eaLnBrk="0" hangingPunct="0">
              <a:defRPr>
                <a:solidFill>
                  <a:schemeClr val="tx1"/>
                </a:solidFill>
                <a:latin typeface="Arial" panose="020B0604020202020204" pitchFamily="34" charset="0"/>
                <a:ea typeface="Microsoft YaHei" panose="020B0503020204020204" pitchFamily="34" charset="-122"/>
              </a:defRPr>
            </a:lvl3pPr>
            <a:lvl4pPr eaLnBrk="0" hangingPunct="0">
              <a:defRPr>
                <a:solidFill>
                  <a:schemeClr val="tx1"/>
                </a:solidFill>
                <a:latin typeface="Arial" panose="020B0604020202020204" pitchFamily="34" charset="0"/>
                <a:ea typeface="Microsoft YaHei" panose="020B0503020204020204" pitchFamily="34" charset="-122"/>
              </a:defRPr>
            </a:lvl4pPr>
            <a:lvl5pPr eaLnBrk="0" hangingPunct="0">
              <a:defRPr>
                <a:solidFill>
                  <a:schemeClr val="tx1"/>
                </a:solidFill>
                <a:latin typeface="Arial" panose="020B0604020202020204" pitchFamily="34" charset="0"/>
                <a:ea typeface="Microsoft YaHei" panose="020B0503020204020204" pitchFamily="34" charset="-122"/>
              </a:defRPr>
            </a:lvl5pPr>
            <a:lvl6pPr marL="2513013" indent="-227013" defTabSz="447675" eaLnBrk="0" fontAlgn="base" hangingPunct="0">
              <a:spcBef>
                <a:spcPct val="0"/>
              </a:spcBef>
              <a:spcAft>
                <a:spcPct val="0"/>
              </a:spcAft>
              <a:defRPr>
                <a:solidFill>
                  <a:schemeClr val="tx1"/>
                </a:solidFill>
                <a:latin typeface="Arial" panose="020B0604020202020204" pitchFamily="34" charset="0"/>
                <a:ea typeface="Microsoft YaHei" panose="020B0503020204020204" pitchFamily="34" charset="-122"/>
              </a:defRPr>
            </a:lvl6pPr>
            <a:lvl7pPr marL="2970213" indent="-227013" defTabSz="447675" eaLnBrk="0" fontAlgn="base" hangingPunct="0">
              <a:spcBef>
                <a:spcPct val="0"/>
              </a:spcBef>
              <a:spcAft>
                <a:spcPct val="0"/>
              </a:spcAft>
              <a:defRPr>
                <a:solidFill>
                  <a:schemeClr val="tx1"/>
                </a:solidFill>
                <a:latin typeface="Arial" panose="020B0604020202020204" pitchFamily="34" charset="0"/>
                <a:ea typeface="Microsoft YaHei" panose="020B0503020204020204" pitchFamily="34" charset="-122"/>
              </a:defRPr>
            </a:lvl7pPr>
            <a:lvl8pPr marL="3427413" indent="-227013" defTabSz="447675" eaLnBrk="0" fontAlgn="base" hangingPunct="0">
              <a:spcBef>
                <a:spcPct val="0"/>
              </a:spcBef>
              <a:spcAft>
                <a:spcPct val="0"/>
              </a:spcAft>
              <a:defRPr>
                <a:solidFill>
                  <a:schemeClr val="tx1"/>
                </a:solidFill>
                <a:latin typeface="Arial" panose="020B0604020202020204" pitchFamily="34" charset="0"/>
                <a:ea typeface="Microsoft YaHei" panose="020B0503020204020204" pitchFamily="34" charset="-122"/>
              </a:defRPr>
            </a:lvl8pPr>
            <a:lvl9pPr marL="3884613" indent="-227013" defTabSz="447675" eaLnBrk="0" fontAlgn="base" hangingPunct="0">
              <a:spcBef>
                <a:spcPct val="0"/>
              </a:spcBef>
              <a:spcAft>
                <a:spcPct val="0"/>
              </a:spcAft>
              <a:defRPr>
                <a:solidFill>
                  <a:schemeClr val="tx1"/>
                </a:solidFill>
                <a:latin typeface="Arial" panose="020B0604020202020204" pitchFamily="34" charset="0"/>
                <a:ea typeface="Microsoft YaHei" panose="020B0503020204020204" pitchFamily="34" charset="-122"/>
              </a:defRPr>
            </a:lvl9pPr>
          </a:lstStyle>
          <a:p>
            <a:pPr marL="0" indent="0" algn="just">
              <a:spcBef>
                <a:spcPct val="0"/>
              </a:spcBef>
              <a:spcAft>
                <a:spcPts val="1200"/>
              </a:spcAft>
            </a:pPr>
            <a:r>
              <a:rPr lang="ru-RU" dirty="0">
                <a:solidFill>
                  <a:srgbClr val="444444"/>
                </a:solidFill>
                <a:latin typeface="Segoe UI" panose="020B0502040204020203" pitchFamily="34" charset="0"/>
                <a:cs typeface="Segoe UI" panose="020B0502040204020203" pitchFamily="34" charset="0"/>
              </a:rPr>
              <a:t>Рассматривая вопрос о правомерности включения в </a:t>
            </a:r>
            <a:r>
              <a:rPr lang="ru-RU" dirty="0" smtClean="0">
                <a:solidFill>
                  <a:srgbClr val="444444"/>
                </a:solidFill>
                <a:latin typeface="Segoe UI" panose="020B0502040204020203" pitchFamily="34" charset="0"/>
                <a:cs typeface="Segoe UI" panose="020B0502040204020203" pitchFamily="34" charset="0"/>
              </a:rPr>
              <a:t>контракт условия </a:t>
            </a:r>
            <a:r>
              <a:rPr lang="ru-RU" dirty="0">
                <a:solidFill>
                  <a:srgbClr val="444444"/>
                </a:solidFill>
                <a:latin typeface="Segoe UI" panose="020B0502040204020203" pitchFamily="34" charset="0"/>
                <a:cs typeface="Segoe UI" panose="020B0502040204020203" pitchFamily="34" charset="0"/>
              </a:rPr>
              <a:t>о строительстве школы и осуществлении работ по благоустройству за </a:t>
            </a:r>
            <a:r>
              <a:rPr lang="ru-RU" dirty="0" smtClean="0">
                <a:solidFill>
                  <a:srgbClr val="444444"/>
                </a:solidFill>
                <a:latin typeface="Segoe UI" panose="020B0502040204020203" pitchFamily="34" charset="0"/>
                <a:cs typeface="Segoe UI" panose="020B0502040204020203" pitchFamily="34" charset="0"/>
              </a:rPr>
              <a:t>пять месяцев</a:t>
            </a:r>
            <a:r>
              <a:rPr lang="ru-RU" dirty="0">
                <a:solidFill>
                  <a:srgbClr val="444444"/>
                </a:solidFill>
                <a:latin typeface="Segoe UI" panose="020B0502040204020203" pitchFamily="34" charset="0"/>
                <a:cs typeface="Segoe UI" panose="020B0502040204020203" pitchFamily="34" charset="0"/>
              </a:rPr>
              <a:t>, суд первой инстанции </a:t>
            </a:r>
            <a:r>
              <a:rPr lang="ru-RU" dirty="0" smtClean="0">
                <a:solidFill>
                  <a:srgbClr val="444444"/>
                </a:solidFill>
                <a:latin typeface="Segoe UI" panose="020B0502040204020203" pitchFamily="34" charset="0"/>
                <a:cs typeface="Segoe UI" panose="020B0502040204020203" pitchFamily="34" charset="0"/>
              </a:rPr>
              <a:t>назначил </a:t>
            </a:r>
            <a:r>
              <a:rPr lang="ru-RU" dirty="0">
                <a:solidFill>
                  <a:srgbClr val="444444"/>
                </a:solidFill>
                <a:latin typeface="Segoe UI" panose="020B0502040204020203" pitchFamily="34" charset="0"/>
                <a:cs typeface="Segoe UI" panose="020B0502040204020203" pitchFamily="34" charset="0"/>
              </a:rPr>
              <a:t>судебную </a:t>
            </a:r>
            <a:r>
              <a:rPr lang="ru-RU" dirty="0" smtClean="0">
                <a:solidFill>
                  <a:srgbClr val="444444"/>
                </a:solidFill>
                <a:latin typeface="Segoe UI" panose="020B0502040204020203" pitchFamily="34" charset="0"/>
                <a:cs typeface="Segoe UI" panose="020B0502040204020203" pitchFamily="34" charset="0"/>
              </a:rPr>
              <a:t>строительно-техническую экспертизу.</a:t>
            </a:r>
          </a:p>
          <a:p>
            <a:pPr marL="0" indent="0" algn="just">
              <a:spcBef>
                <a:spcPct val="0"/>
              </a:spcBef>
              <a:spcAft>
                <a:spcPts val="1200"/>
              </a:spcAft>
            </a:pPr>
            <a:r>
              <a:rPr lang="ru-RU" dirty="0">
                <a:solidFill>
                  <a:srgbClr val="444444"/>
                </a:solidFill>
                <a:latin typeface="Segoe UI" panose="020B0502040204020203" pitchFamily="34" charset="0"/>
                <a:cs typeface="Segoe UI" panose="020B0502040204020203" pitchFamily="34" charset="0"/>
              </a:rPr>
              <a:t>Согласно результатам проведенной </a:t>
            </a:r>
            <a:r>
              <a:rPr lang="ru-RU" dirty="0" smtClean="0">
                <a:solidFill>
                  <a:srgbClr val="444444"/>
                </a:solidFill>
                <a:latin typeface="Segoe UI" panose="020B0502040204020203" pitchFamily="34" charset="0"/>
                <a:cs typeface="Segoe UI" panose="020B0502040204020203" pitchFamily="34" charset="0"/>
              </a:rPr>
              <a:t>экспертизы, сроки </a:t>
            </a:r>
            <a:r>
              <a:rPr lang="ru-RU" dirty="0">
                <a:solidFill>
                  <a:srgbClr val="444444"/>
                </a:solidFill>
                <a:latin typeface="Segoe UI" panose="020B0502040204020203" pitchFamily="34" charset="0"/>
                <a:cs typeface="Segoe UI" panose="020B0502040204020203" pitchFamily="34" charset="0"/>
              </a:rPr>
              <a:t>выполнения работ, предусмотренные </a:t>
            </a:r>
            <a:r>
              <a:rPr lang="ru-RU" dirty="0" smtClean="0">
                <a:solidFill>
                  <a:srgbClr val="444444"/>
                </a:solidFill>
                <a:latin typeface="Segoe UI" panose="020B0502040204020203" pitchFamily="34" charset="0"/>
                <a:cs typeface="Segoe UI" panose="020B0502040204020203" pitchFamily="34" charset="0"/>
              </a:rPr>
              <a:t>контрактом и </a:t>
            </a:r>
            <a:r>
              <a:rPr lang="ru-RU" dirty="0">
                <a:solidFill>
                  <a:srgbClr val="444444"/>
                </a:solidFill>
                <a:latin typeface="Segoe UI" panose="020B0502040204020203" pitchFamily="34" charset="0"/>
                <a:cs typeface="Segoe UI" panose="020B0502040204020203" pitchFamily="34" charset="0"/>
              </a:rPr>
              <a:t>графиком производства работ</a:t>
            </a:r>
            <a:r>
              <a:rPr lang="ru-RU" dirty="0" smtClean="0">
                <a:solidFill>
                  <a:srgbClr val="444444"/>
                </a:solidFill>
                <a:latin typeface="Segoe UI" panose="020B0502040204020203" pitchFamily="34" charset="0"/>
                <a:cs typeface="Segoe UI" panose="020B0502040204020203" pitchFamily="34" charset="0"/>
              </a:rPr>
              <a:t>, являющимся </a:t>
            </a:r>
            <a:r>
              <a:rPr lang="ru-RU" dirty="0">
                <a:solidFill>
                  <a:srgbClr val="444444"/>
                </a:solidFill>
                <a:latin typeface="Segoe UI" panose="020B0502040204020203" pitchFamily="34" charset="0"/>
                <a:cs typeface="Segoe UI" panose="020B0502040204020203" pitchFamily="34" charset="0"/>
              </a:rPr>
              <a:t>приложением </a:t>
            </a:r>
            <a:r>
              <a:rPr lang="ru-RU" dirty="0" smtClean="0">
                <a:solidFill>
                  <a:srgbClr val="444444"/>
                </a:solidFill>
                <a:latin typeface="Segoe UI" panose="020B0502040204020203" pitchFamily="34" charset="0"/>
                <a:cs typeface="Segoe UI" panose="020B0502040204020203" pitchFamily="34" charset="0"/>
              </a:rPr>
              <a:t>к </a:t>
            </a:r>
            <a:r>
              <a:rPr lang="ru-RU" dirty="0">
                <a:solidFill>
                  <a:srgbClr val="444444"/>
                </a:solidFill>
                <a:latin typeface="Segoe UI" panose="020B0502040204020203" pitchFamily="34" charset="0"/>
                <a:cs typeface="Segoe UI" panose="020B0502040204020203" pitchFamily="34" charset="0"/>
              </a:rPr>
              <a:t>нему, </a:t>
            </a:r>
            <a:r>
              <a:rPr lang="ru-RU" b="1" dirty="0">
                <a:solidFill>
                  <a:srgbClr val="E4465A"/>
                </a:solidFill>
                <a:latin typeface="Segoe UI" panose="020B0502040204020203" pitchFamily="34" charset="0"/>
                <a:cs typeface="Segoe UI" panose="020B0502040204020203" pitchFamily="34" charset="0"/>
              </a:rPr>
              <a:t>не соответствуют строительным нормам.</a:t>
            </a:r>
            <a:r>
              <a:rPr lang="ru-RU" dirty="0">
                <a:solidFill>
                  <a:srgbClr val="444444"/>
                </a:solidFill>
                <a:latin typeface="Segoe UI" panose="020B0502040204020203" pitchFamily="34" charset="0"/>
                <a:cs typeface="Segoe UI" panose="020B0502040204020203" pitchFamily="34" charset="0"/>
              </a:rPr>
              <a:t> П</a:t>
            </a:r>
            <a:r>
              <a:rPr lang="ru-RU" dirty="0" smtClean="0">
                <a:solidFill>
                  <a:srgbClr val="444444"/>
                </a:solidFill>
                <a:latin typeface="Segoe UI" panose="020B0502040204020203" pitchFamily="34" charset="0"/>
                <a:cs typeface="Segoe UI" panose="020B0502040204020203" pitchFamily="34" charset="0"/>
              </a:rPr>
              <a:t>о </a:t>
            </a:r>
            <a:r>
              <a:rPr lang="ru-RU" dirty="0">
                <a:solidFill>
                  <a:srgbClr val="444444"/>
                </a:solidFill>
                <a:latin typeface="Segoe UI" panose="020B0502040204020203" pitchFamily="34" charset="0"/>
                <a:cs typeface="Segoe UI" panose="020B0502040204020203" pitchFamily="34" charset="0"/>
              </a:rPr>
              <a:t>выводам </a:t>
            </a:r>
            <a:r>
              <a:rPr lang="ru-RU" dirty="0" smtClean="0">
                <a:solidFill>
                  <a:srgbClr val="444444"/>
                </a:solidFill>
                <a:latin typeface="Segoe UI" panose="020B0502040204020203" pitchFamily="34" charset="0"/>
                <a:cs typeface="Segoe UI" panose="020B0502040204020203" pitchFamily="34" charset="0"/>
              </a:rPr>
              <a:t>эксперта </a:t>
            </a:r>
            <a:r>
              <a:rPr lang="ru-RU" b="1" dirty="0" smtClean="0">
                <a:solidFill>
                  <a:srgbClr val="E4465A"/>
                </a:solidFill>
                <a:latin typeface="Segoe UI" panose="020B0502040204020203" pitchFamily="34" charset="0"/>
                <a:cs typeface="Segoe UI" panose="020B0502040204020203" pitchFamily="34" charset="0"/>
              </a:rPr>
              <a:t>выполнение </a:t>
            </a:r>
            <a:r>
              <a:rPr lang="ru-RU" b="1" dirty="0">
                <a:solidFill>
                  <a:srgbClr val="E4465A"/>
                </a:solidFill>
                <a:latin typeface="Segoe UI" panose="020B0502040204020203" pitchFamily="34" charset="0"/>
                <a:cs typeface="Segoe UI" panose="020B0502040204020203" pitchFamily="34" charset="0"/>
              </a:rPr>
              <a:t>работ по благоустройству в сроки, отведенные графиком производства </a:t>
            </a:r>
            <a:r>
              <a:rPr lang="ru-RU" b="1" dirty="0" smtClean="0">
                <a:solidFill>
                  <a:srgbClr val="E4465A"/>
                </a:solidFill>
                <a:latin typeface="Segoe UI" panose="020B0502040204020203" pitchFamily="34" charset="0"/>
                <a:cs typeface="Segoe UI" panose="020B0502040204020203" pitchFamily="34" charset="0"/>
              </a:rPr>
              <a:t>работ указанного </a:t>
            </a:r>
            <a:r>
              <a:rPr lang="ru-RU" b="1" dirty="0">
                <a:solidFill>
                  <a:srgbClr val="E4465A"/>
                </a:solidFill>
                <a:latin typeface="Segoe UI" panose="020B0502040204020203" pitchFamily="34" charset="0"/>
                <a:cs typeface="Segoe UI" panose="020B0502040204020203" pitchFamily="34" charset="0"/>
              </a:rPr>
              <a:t>государственного контракта, является невозможным</a:t>
            </a:r>
            <a:r>
              <a:rPr lang="ru-RU" b="1" dirty="0" smtClean="0">
                <a:solidFill>
                  <a:srgbClr val="E4465A"/>
                </a:solidFill>
                <a:latin typeface="Segoe UI" panose="020B0502040204020203" pitchFamily="34" charset="0"/>
                <a:cs typeface="Segoe UI" panose="020B0502040204020203" pitchFamily="34" charset="0"/>
              </a:rPr>
              <a:t>.</a:t>
            </a:r>
          </a:p>
          <a:p>
            <a:pPr marL="0" indent="0" algn="just">
              <a:spcBef>
                <a:spcPct val="0"/>
              </a:spcBef>
              <a:spcAft>
                <a:spcPts val="1200"/>
              </a:spcAft>
            </a:pPr>
            <a:r>
              <a:rPr lang="ru-RU" dirty="0" smtClean="0">
                <a:latin typeface="Segoe UI" panose="020B0502040204020203" pitchFamily="34" charset="0"/>
                <a:cs typeface="Segoe UI" panose="020B0502040204020203" pitchFamily="34" charset="0"/>
              </a:rPr>
              <a:t>Суды </a:t>
            </a:r>
            <a:r>
              <a:rPr lang="ru-RU" dirty="0">
                <a:latin typeface="Segoe UI" panose="020B0502040204020203" pitchFamily="34" charset="0"/>
                <a:cs typeface="Segoe UI" panose="020B0502040204020203" pitchFamily="34" charset="0"/>
              </a:rPr>
              <a:t>обеих инстанций пришли к законным </a:t>
            </a:r>
            <a:r>
              <a:rPr lang="ru-RU" dirty="0" smtClean="0">
                <a:latin typeface="Segoe UI" panose="020B0502040204020203" pitchFamily="34" charset="0"/>
                <a:cs typeface="Segoe UI" panose="020B0502040204020203" pitchFamily="34" charset="0"/>
              </a:rPr>
              <a:t>и обоснованным </a:t>
            </a:r>
            <a:r>
              <a:rPr lang="ru-RU" dirty="0">
                <a:latin typeface="Segoe UI" panose="020B0502040204020203" pitchFamily="34" charset="0"/>
                <a:cs typeface="Segoe UI" panose="020B0502040204020203" pitchFamily="34" charset="0"/>
              </a:rPr>
              <a:t>выводам об </a:t>
            </a:r>
            <a:r>
              <a:rPr lang="ru-RU" b="1" dirty="0">
                <a:solidFill>
                  <a:srgbClr val="E4465A"/>
                </a:solidFill>
                <a:latin typeface="Segoe UI" panose="020B0502040204020203" pitchFamily="34" charset="0"/>
                <a:cs typeface="Segoe UI" panose="020B0502040204020203" pitchFamily="34" charset="0"/>
              </a:rPr>
              <a:t>отсутствии правовых оснований для взыскания с </a:t>
            </a:r>
            <a:r>
              <a:rPr lang="ru-RU" b="1" dirty="0" smtClean="0">
                <a:solidFill>
                  <a:srgbClr val="E4465A"/>
                </a:solidFill>
                <a:latin typeface="Segoe UI" panose="020B0502040204020203" pitchFamily="34" charset="0"/>
                <a:cs typeface="Segoe UI" panose="020B0502040204020203" pitchFamily="34" charset="0"/>
              </a:rPr>
              <a:t>подрядчика пени </a:t>
            </a:r>
            <a:r>
              <a:rPr lang="ru-RU" b="1" dirty="0">
                <a:solidFill>
                  <a:srgbClr val="E4465A"/>
                </a:solidFill>
                <a:latin typeface="Segoe UI" panose="020B0502040204020203" pitchFamily="34" charset="0"/>
                <a:cs typeface="Segoe UI" panose="020B0502040204020203" pitchFamily="34" charset="0"/>
              </a:rPr>
              <a:t>за нарушение сроков выполнения отдельных видов работ и о </a:t>
            </a:r>
            <a:r>
              <a:rPr lang="ru-RU" b="1" dirty="0" smtClean="0">
                <a:solidFill>
                  <a:srgbClr val="E4465A"/>
                </a:solidFill>
                <a:latin typeface="Segoe UI" panose="020B0502040204020203" pitchFamily="34" charset="0"/>
                <a:cs typeface="Segoe UI" panose="020B0502040204020203" pitchFamily="34" charset="0"/>
              </a:rPr>
              <a:t>признании соответствующего </a:t>
            </a:r>
            <a:r>
              <a:rPr lang="ru-RU" b="1" dirty="0">
                <a:solidFill>
                  <a:srgbClr val="E4465A"/>
                </a:solidFill>
                <a:latin typeface="Segoe UI" panose="020B0502040204020203" pitchFamily="34" charset="0"/>
                <a:cs typeface="Segoe UI" panose="020B0502040204020203" pitchFamily="34" charset="0"/>
              </a:rPr>
              <a:t>условия о </a:t>
            </a:r>
            <a:r>
              <a:rPr lang="ru-RU" b="1" dirty="0" smtClean="0">
                <a:solidFill>
                  <a:srgbClr val="E4465A"/>
                </a:solidFill>
                <a:latin typeface="Segoe UI" panose="020B0502040204020203" pitchFamily="34" charset="0"/>
                <a:cs typeface="Segoe UI" panose="020B0502040204020203" pitchFamily="34" charset="0"/>
              </a:rPr>
              <a:t>сроках, </a:t>
            </a:r>
            <a:r>
              <a:rPr lang="ru-RU" b="1" dirty="0">
                <a:solidFill>
                  <a:srgbClr val="E4465A"/>
                </a:solidFill>
                <a:latin typeface="Segoe UI" panose="020B0502040204020203" pitchFamily="34" charset="0"/>
                <a:cs typeface="Segoe UI" panose="020B0502040204020203" pitchFamily="34" charset="0"/>
              </a:rPr>
              <a:t>недействительным на основании </a:t>
            </a:r>
            <a:r>
              <a:rPr lang="ru-RU" b="1" dirty="0" smtClean="0">
                <a:solidFill>
                  <a:srgbClr val="E4465A"/>
                </a:solidFill>
                <a:latin typeface="Segoe UI" panose="020B0502040204020203" pitchFamily="34" charset="0"/>
                <a:cs typeface="Segoe UI" panose="020B0502040204020203" pitchFamily="34" charset="0"/>
              </a:rPr>
              <a:t>ст. </a:t>
            </a:r>
            <a:r>
              <a:rPr lang="ru-RU" b="1" dirty="0">
                <a:solidFill>
                  <a:srgbClr val="E4465A"/>
                </a:solidFill>
                <a:latin typeface="Segoe UI" panose="020B0502040204020203" pitchFamily="34" charset="0"/>
                <a:cs typeface="Segoe UI" panose="020B0502040204020203" pitchFamily="34" charset="0"/>
              </a:rPr>
              <a:t>10 и 168 </a:t>
            </a:r>
            <a:r>
              <a:rPr lang="ru-RU" b="1" dirty="0" smtClean="0">
                <a:solidFill>
                  <a:srgbClr val="E4465A"/>
                </a:solidFill>
                <a:latin typeface="Segoe UI" panose="020B0502040204020203" pitchFamily="34" charset="0"/>
                <a:cs typeface="Segoe UI" panose="020B0502040204020203" pitchFamily="34" charset="0"/>
              </a:rPr>
              <a:t>ГК РФ.</a:t>
            </a:r>
          </a:p>
          <a:p>
            <a:pPr marL="0" indent="0" algn="just">
              <a:spcBef>
                <a:spcPct val="0"/>
              </a:spcBef>
              <a:spcAft>
                <a:spcPts val="1200"/>
              </a:spcAft>
            </a:pPr>
            <a:r>
              <a:rPr lang="ru-RU" dirty="0" smtClean="0">
                <a:solidFill>
                  <a:srgbClr val="001D43"/>
                </a:solidFill>
                <a:latin typeface="Segoe UI" panose="020B0502040204020203" pitchFamily="34" charset="0"/>
                <a:cs typeface="Segoe UI" panose="020B0502040204020203" pitchFamily="34" charset="0"/>
              </a:rPr>
              <a:t>Аналогичные решения</a:t>
            </a:r>
            <a:r>
              <a:rPr lang="ru-RU" dirty="0" smtClean="0">
                <a:solidFill>
                  <a:srgbClr val="E4465A"/>
                </a:solidFill>
                <a:latin typeface="Segoe UI" panose="020B0502040204020203" pitchFamily="34" charset="0"/>
                <a:cs typeface="Segoe UI" panose="020B0502040204020203" pitchFamily="34" charset="0"/>
              </a:rPr>
              <a:t>:</a:t>
            </a:r>
            <a:r>
              <a:rPr lang="ru-RU" b="1" dirty="0" smtClean="0">
                <a:solidFill>
                  <a:srgbClr val="E4465A"/>
                </a:solidFill>
                <a:latin typeface="Segoe UI" panose="020B0502040204020203" pitchFamily="34" charset="0"/>
                <a:cs typeface="Segoe UI" panose="020B0502040204020203" pitchFamily="34" charset="0"/>
              </a:rPr>
              <a:t> </a:t>
            </a:r>
            <a:r>
              <a:rPr lang="ru-RU" dirty="0" smtClean="0">
                <a:solidFill>
                  <a:srgbClr val="E4465A"/>
                </a:solidFill>
                <a:latin typeface="Segoe UI" panose="020B0502040204020203" pitchFamily="34" charset="0"/>
                <a:cs typeface="Segoe UI" panose="020B0502040204020203" pitchFamily="34" charset="0"/>
              </a:rPr>
              <a:t>Определение ВС РФ от </a:t>
            </a:r>
            <a:r>
              <a:rPr lang="ru-RU" dirty="0">
                <a:solidFill>
                  <a:srgbClr val="E4465A"/>
                </a:solidFill>
                <a:latin typeface="Segoe UI" panose="020B0502040204020203" pitchFamily="34" charset="0"/>
                <a:cs typeface="Segoe UI" panose="020B0502040204020203" pitchFamily="34" charset="0"/>
              </a:rPr>
              <a:t>21 марта 2016 г. № </a:t>
            </a:r>
            <a:r>
              <a:rPr lang="ru-RU" dirty="0" smtClean="0">
                <a:solidFill>
                  <a:srgbClr val="E4465A"/>
                </a:solidFill>
                <a:latin typeface="Segoe UI" panose="020B0502040204020203" pitchFamily="34" charset="0"/>
                <a:cs typeface="Segoe UI" panose="020B0502040204020203" pitchFamily="34" charset="0"/>
              </a:rPr>
              <a:t>301-КГ16-715.</a:t>
            </a:r>
          </a:p>
        </p:txBody>
      </p:sp>
      <p:grpSp>
        <p:nvGrpSpPr>
          <p:cNvPr id="21" name="Группа 20">
            <a:extLst>
              <a:ext uri="{FF2B5EF4-FFF2-40B4-BE49-F238E27FC236}">
                <a16:creationId xmlns="" xmlns:a16="http://schemas.microsoft.com/office/drawing/2014/main" id="{20B2B207-6185-431B-A45D-38E9DA2BDC75}"/>
              </a:ext>
            </a:extLst>
          </p:cNvPr>
          <p:cNvGrpSpPr/>
          <p:nvPr/>
        </p:nvGrpSpPr>
        <p:grpSpPr>
          <a:xfrm>
            <a:off x="5808871" y="810261"/>
            <a:ext cx="573135" cy="573136"/>
            <a:chOff x="7112000" y="1417638"/>
            <a:chExt cx="552450" cy="552451"/>
          </a:xfrm>
          <a:solidFill>
            <a:srgbClr val="E4465A"/>
          </a:solidFill>
        </p:grpSpPr>
        <p:sp>
          <p:nvSpPr>
            <p:cNvPr id="22" name="Freeform 5">
              <a:extLst>
                <a:ext uri="{FF2B5EF4-FFF2-40B4-BE49-F238E27FC236}">
                  <a16:creationId xmlns="" xmlns:a16="http://schemas.microsoft.com/office/drawing/2014/main" id="{DDEC2E9B-36F9-4E6B-92BC-C4DD78F7937E}"/>
                </a:ext>
              </a:extLst>
            </p:cNvPr>
            <p:cNvSpPr>
              <a:spLocks/>
            </p:cNvSpPr>
            <p:nvPr/>
          </p:nvSpPr>
          <p:spPr bwMode="auto">
            <a:xfrm>
              <a:off x="7248525" y="1898651"/>
              <a:ext cx="276225" cy="71438"/>
            </a:xfrm>
            <a:custGeom>
              <a:avLst/>
              <a:gdLst>
                <a:gd name="T0" fmla="*/ 144 w 174"/>
                <a:gd name="T1" fmla="*/ 0 h 45"/>
                <a:gd name="T2" fmla="*/ 29 w 174"/>
                <a:gd name="T3" fmla="*/ 0 h 45"/>
                <a:gd name="T4" fmla="*/ 29 w 174"/>
                <a:gd name="T5" fmla="*/ 14 h 45"/>
                <a:gd name="T6" fmla="*/ 0 w 174"/>
                <a:gd name="T7" fmla="*/ 14 h 45"/>
                <a:gd name="T8" fmla="*/ 0 w 174"/>
                <a:gd name="T9" fmla="*/ 45 h 45"/>
                <a:gd name="T10" fmla="*/ 174 w 174"/>
                <a:gd name="T11" fmla="*/ 45 h 45"/>
                <a:gd name="T12" fmla="*/ 174 w 174"/>
                <a:gd name="T13" fmla="*/ 14 h 45"/>
                <a:gd name="T14" fmla="*/ 144 w 174"/>
                <a:gd name="T15" fmla="*/ 14 h 45"/>
                <a:gd name="T16" fmla="*/ 144 w 174"/>
                <a:gd name="T17" fmla="*/ 0 h 45"/>
                <a:gd name="T18" fmla="*/ 144 w 174"/>
                <a:gd name="T19" fmla="*/ 0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74" h="45">
                  <a:moveTo>
                    <a:pt x="144" y="0"/>
                  </a:moveTo>
                  <a:lnTo>
                    <a:pt x="29" y="0"/>
                  </a:lnTo>
                  <a:lnTo>
                    <a:pt x="29" y="14"/>
                  </a:lnTo>
                  <a:lnTo>
                    <a:pt x="0" y="14"/>
                  </a:lnTo>
                  <a:lnTo>
                    <a:pt x="0" y="45"/>
                  </a:lnTo>
                  <a:lnTo>
                    <a:pt x="174" y="45"/>
                  </a:lnTo>
                  <a:lnTo>
                    <a:pt x="174" y="14"/>
                  </a:lnTo>
                  <a:lnTo>
                    <a:pt x="144" y="14"/>
                  </a:lnTo>
                  <a:lnTo>
                    <a:pt x="144" y="0"/>
                  </a:lnTo>
                  <a:lnTo>
                    <a:pt x="144"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dirty="0">
                <a:solidFill>
                  <a:srgbClr val="444444"/>
                </a:solidFill>
              </a:endParaRPr>
            </a:p>
          </p:txBody>
        </p:sp>
        <p:sp>
          <p:nvSpPr>
            <p:cNvPr id="23" name="Freeform 6">
              <a:extLst>
                <a:ext uri="{FF2B5EF4-FFF2-40B4-BE49-F238E27FC236}">
                  <a16:creationId xmlns="" xmlns:a16="http://schemas.microsoft.com/office/drawing/2014/main" id="{C40F1CFC-4887-49B2-9FF8-E64D23DABF9D}"/>
                </a:ext>
              </a:extLst>
            </p:cNvPr>
            <p:cNvSpPr>
              <a:spLocks/>
            </p:cNvSpPr>
            <p:nvPr/>
          </p:nvSpPr>
          <p:spPr bwMode="auto">
            <a:xfrm>
              <a:off x="7204075" y="1417638"/>
              <a:ext cx="366713" cy="457200"/>
            </a:xfrm>
            <a:custGeom>
              <a:avLst/>
              <a:gdLst>
                <a:gd name="T0" fmla="*/ 100 w 231"/>
                <a:gd name="T1" fmla="*/ 288 h 288"/>
                <a:gd name="T2" fmla="*/ 129 w 231"/>
                <a:gd name="T3" fmla="*/ 288 h 288"/>
                <a:gd name="T4" fmla="*/ 129 w 231"/>
                <a:gd name="T5" fmla="*/ 86 h 288"/>
                <a:gd name="T6" fmla="*/ 231 w 231"/>
                <a:gd name="T7" fmla="*/ 86 h 288"/>
                <a:gd name="T8" fmla="*/ 129 w 231"/>
                <a:gd name="T9" fmla="*/ 61 h 288"/>
                <a:gd name="T10" fmla="*/ 129 w 231"/>
                <a:gd name="T11" fmla="*/ 43 h 288"/>
                <a:gd name="T12" fmla="*/ 114 w 231"/>
                <a:gd name="T13" fmla="*/ 0 h 288"/>
                <a:gd name="T14" fmla="*/ 100 w 231"/>
                <a:gd name="T15" fmla="*/ 43 h 288"/>
                <a:gd name="T16" fmla="*/ 100 w 231"/>
                <a:gd name="T17" fmla="*/ 61 h 288"/>
                <a:gd name="T18" fmla="*/ 0 w 231"/>
                <a:gd name="T19" fmla="*/ 86 h 288"/>
                <a:gd name="T20" fmla="*/ 100 w 231"/>
                <a:gd name="T21" fmla="*/ 86 h 288"/>
                <a:gd name="T22" fmla="*/ 100 w 231"/>
                <a:gd name="T23" fmla="*/ 288 h 288"/>
                <a:gd name="T24" fmla="*/ 100 w 231"/>
                <a:gd name="T25" fmla="*/ 288 h 2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31" h="288">
                  <a:moveTo>
                    <a:pt x="100" y="288"/>
                  </a:moveTo>
                  <a:lnTo>
                    <a:pt x="129" y="288"/>
                  </a:lnTo>
                  <a:lnTo>
                    <a:pt x="129" y="86"/>
                  </a:lnTo>
                  <a:lnTo>
                    <a:pt x="231" y="86"/>
                  </a:lnTo>
                  <a:lnTo>
                    <a:pt x="129" y="61"/>
                  </a:lnTo>
                  <a:lnTo>
                    <a:pt x="129" y="43"/>
                  </a:lnTo>
                  <a:lnTo>
                    <a:pt x="114" y="0"/>
                  </a:lnTo>
                  <a:lnTo>
                    <a:pt x="100" y="43"/>
                  </a:lnTo>
                  <a:lnTo>
                    <a:pt x="100" y="61"/>
                  </a:lnTo>
                  <a:lnTo>
                    <a:pt x="0" y="86"/>
                  </a:lnTo>
                  <a:lnTo>
                    <a:pt x="100" y="86"/>
                  </a:lnTo>
                  <a:lnTo>
                    <a:pt x="100" y="288"/>
                  </a:lnTo>
                  <a:lnTo>
                    <a:pt x="100" y="28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dirty="0">
                <a:solidFill>
                  <a:srgbClr val="444444"/>
                </a:solidFill>
              </a:endParaRPr>
            </a:p>
          </p:txBody>
        </p:sp>
        <p:sp>
          <p:nvSpPr>
            <p:cNvPr id="24" name="Freeform 7">
              <a:extLst>
                <a:ext uri="{FF2B5EF4-FFF2-40B4-BE49-F238E27FC236}">
                  <a16:creationId xmlns="" xmlns:a16="http://schemas.microsoft.com/office/drawing/2014/main" id="{4C6152A7-C182-4134-AB94-E1BB17E1B1A9}"/>
                </a:ext>
              </a:extLst>
            </p:cNvPr>
            <p:cNvSpPr>
              <a:spLocks/>
            </p:cNvSpPr>
            <p:nvPr/>
          </p:nvSpPr>
          <p:spPr bwMode="auto">
            <a:xfrm>
              <a:off x="7480300" y="1809751"/>
              <a:ext cx="184150" cy="42863"/>
            </a:xfrm>
            <a:custGeom>
              <a:avLst/>
              <a:gdLst>
                <a:gd name="T0" fmla="*/ 28 w 116"/>
                <a:gd name="T1" fmla="*/ 27 h 27"/>
                <a:gd name="T2" fmla="*/ 85 w 116"/>
                <a:gd name="T3" fmla="*/ 27 h 27"/>
                <a:gd name="T4" fmla="*/ 116 w 116"/>
                <a:gd name="T5" fmla="*/ 0 h 27"/>
                <a:gd name="T6" fmla="*/ 0 w 116"/>
                <a:gd name="T7" fmla="*/ 0 h 27"/>
                <a:gd name="T8" fmla="*/ 28 w 116"/>
                <a:gd name="T9" fmla="*/ 27 h 27"/>
                <a:gd name="T10" fmla="*/ 28 w 116"/>
                <a:gd name="T11" fmla="*/ 27 h 27"/>
              </a:gdLst>
              <a:ahLst/>
              <a:cxnLst>
                <a:cxn ang="0">
                  <a:pos x="T0" y="T1"/>
                </a:cxn>
                <a:cxn ang="0">
                  <a:pos x="T2" y="T3"/>
                </a:cxn>
                <a:cxn ang="0">
                  <a:pos x="T4" y="T5"/>
                </a:cxn>
                <a:cxn ang="0">
                  <a:pos x="T6" y="T7"/>
                </a:cxn>
                <a:cxn ang="0">
                  <a:pos x="T8" y="T9"/>
                </a:cxn>
                <a:cxn ang="0">
                  <a:pos x="T10" y="T11"/>
                </a:cxn>
              </a:cxnLst>
              <a:rect l="0" t="0" r="r" b="b"/>
              <a:pathLst>
                <a:path w="116" h="27">
                  <a:moveTo>
                    <a:pt x="28" y="27"/>
                  </a:moveTo>
                  <a:lnTo>
                    <a:pt x="85" y="27"/>
                  </a:lnTo>
                  <a:lnTo>
                    <a:pt x="116" y="0"/>
                  </a:lnTo>
                  <a:lnTo>
                    <a:pt x="0" y="0"/>
                  </a:lnTo>
                  <a:lnTo>
                    <a:pt x="28" y="27"/>
                  </a:lnTo>
                  <a:lnTo>
                    <a:pt x="28" y="2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dirty="0">
                <a:solidFill>
                  <a:srgbClr val="444444"/>
                </a:solidFill>
              </a:endParaRPr>
            </a:p>
          </p:txBody>
        </p:sp>
        <p:sp>
          <p:nvSpPr>
            <p:cNvPr id="25" name="Freeform 8">
              <a:extLst>
                <a:ext uri="{FF2B5EF4-FFF2-40B4-BE49-F238E27FC236}">
                  <a16:creationId xmlns="" xmlns:a16="http://schemas.microsoft.com/office/drawing/2014/main" id="{6CFD8898-7E65-4397-964D-FC76BD6F48BA}"/>
                </a:ext>
              </a:extLst>
            </p:cNvPr>
            <p:cNvSpPr>
              <a:spLocks/>
            </p:cNvSpPr>
            <p:nvPr/>
          </p:nvSpPr>
          <p:spPr bwMode="auto">
            <a:xfrm>
              <a:off x="7112000" y="1809751"/>
              <a:ext cx="182563" cy="42863"/>
            </a:xfrm>
            <a:custGeom>
              <a:avLst/>
              <a:gdLst>
                <a:gd name="T0" fmla="*/ 115 w 115"/>
                <a:gd name="T1" fmla="*/ 0 h 27"/>
                <a:gd name="T2" fmla="*/ 0 w 115"/>
                <a:gd name="T3" fmla="*/ 0 h 27"/>
                <a:gd name="T4" fmla="*/ 29 w 115"/>
                <a:gd name="T5" fmla="*/ 27 h 27"/>
                <a:gd name="T6" fmla="*/ 86 w 115"/>
                <a:gd name="T7" fmla="*/ 27 h 27"/>
                <a:gd name="T8" fmla="*/ 115 w 115"/>
                <a:gd name="T9" fmla="*/ 0 h 27"/>
                <a:gd name="T10" fmla="*/ 115 w 115"/>
                <a:gd name="T11" fmla="*/ 0 h 27"/>
              </a:gdLst>
              <a:ahLst/>
              <a:cxnLst>
                <a:cxn ang="0">
                  <a:pos x="T0" y="T1"/>
                </a:cxn>
                <a:cxn ang="0">
                  <a:pos x="T2" y="T3"/>
                </a:cxn>
                <a:cxn ang="0">
                  <a:pos x="T4" y="T5"/>
                </a:cxn>
                <a:cxn ang="0">
                  <a:pos x="T6" y="T7"/>
                </a:cxn>
                <a:cxn ang="0">
                  <a:pos x="T8" y="T9"/>
                </a:cxn>
                <a:cxn ang="0">
                  <a:pos x="T10" y="T11"/>
                </a:cxn>
              </a:cxnLst>
              <a:rect l="0" t="0" r="r" b="b"/>
              <a:pathLst>
                <a:path w="115" h="27">
                  <a:moveTo>
                    <a:pt x="115" y="0"/>
                  </a:moveTo>
                  <a:lnTo>
                    <a:pt x="0" y="0"/>
                  </a:lnTo>
                  <a:lnTo>
                    <a:pt x="29" y="27"/>
                  </a:lnTo>
                  <a:lnTo>
                    <a:pt x="86" y="27"/>
                  </a:lnTo>
                  <a:lnTo>
                    <a:pt x="115" y="0"/>
                  </a:lnTo>
                  <a:lnTo>
                    <a:pt x="115"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dirty="0">
                <a:solidFill>
                  <a:srgbClr val="444444"/>
                </a:solidFill>
              </a:endParaRPr>
            </a:p>
          </p:txBody>
        </p:sp>
        <p:sp>
          <p:nvSpPr>
            <p:cNvPr id="26" name="Freeform 9">
              <a:extLst>
                <a:ext uri="{FF2B5EF4-FFF2-40B4-BE49-F238E27FC236}">
                  <a16:creationId xmlns="" xmlns:a16="http://schemas.microsoft.com/office/drawing/2014/main" id="{AC4DF9DD-8956-4E8D-8CD8-00A07426442A}"/>
                </a:ext>
              </a:extLst>
            </p:cNvPr>
            <p:cNvSpPr>
              <a:spLocks/>
            </p:cNvSpPr>
            <p:nvPr/>
          </p:nvSpPr>
          <p:spPr bwMode="auto">
            <a:xfrm>
              <a:off x="7112000" y="1576388"/>
              <a:ext cx="182563" cy="207963"/>
            </a:xfrm>
            <a:custGeom>
              <a:avLst/>
              <a:gdLst>
                <a:gd name="T0" fmla="*/ 66 w 115"/>
                <a:gd name="T1" fmla="*/ 45 h 131"/>
                <a:gd name="T2" fmla="*/ 76 w 115"/>
                <a:gd name="T3" fmla="*/ 74 h 131"/>
                <a:gd name="T4" fmla="*/ 86 w 115"/>
                <a:gd name="T5" fmla="*/ 96 h 131"/>
                <a:gd name="T6" fmla="*/ 92 w 115"/>
                <a:gd name="T7" fmla="*/ 113 h 131"/>
                <a:gd name="T8" fmla="*/ 97 w 115"/>
                <a:gd name="T9" fmla="*/ 123 h 131"/>
                <a:gd name="T10" fmla="*/ 99 w 115"/>
                <a:gd name="T11" fmla="*/ 129 h 131"/>
                <a:gd name="T12" fmla="*/ 101 w 115"/>
                <a:gd name="T13" fmla="*/ 131 h 131"/>
                <a:gd name="T14" fmla="*/ 107 w 115"/>
                <a:gd name="T15" fmla="*/ 127 h 131"/>
                <a:gd name="T16" fmla="*/ 113 w 115"/>
                <a:gd name="T17" fmla="*/ 125 h 131"/>
                <a:gd name="T18" fmla="*/ 115 w 115"/>
                <a:gd name="T19" fmla="*/ 123 h 131"/>
                <a:gd name="T20" fmla="*/ 99 w 115"/>
                <a:gd name="T21" fmla="*/ 84 h 131"/>
                <a:gd name="T22" fmla="*/ 84 w 115"/>
                <a:gd name="T23" fmla="*/ 55 h 131"/>
                <a:gd name="T24" fmla="*/ 76 w 115"/>
                <a:gd name="T25" fmla="*/ 33 h 131"/>
                <a:gd name="T26" fmla="*/ 70 w 115"/>
                <a:gd name="T27" fmla="*/ 19 h 131"/>
                <a:gd name="T28" fmla="*/ 68 w 115"/>
                <a:gd name="T29" fmla="*/ 10 h 131"/>
                <a:gd name="T30" fmla="*/ 66 w 115"/>
                <a:gd name="T31" fmla="*/ 6 h 131"/>
                <a:gd name="T32" fmla="*/ 64 w 115"/>
                <a:gd name="T33" fmla="*/ 4 h 131"/>
                <a:gd name="T34" fmla="*/ 62 w 115"/>
                <a:gd name="T35" fmla="*/ 0 h 131"/>
                <a:gd name="T36" fmla="*/ 58 w 115"/>
                <a:gd name="T37" fmla="*/ 0 h 131"/>
                <a:gd name="T38" fmla="*/ 52 w 115"/>
                <a:gd name="T39" fmla="*/ 2 h 131"/>
                <a:gd name="T40" fmla="*/ 49 w 115"/>
                <a:gd name="T41" fmla="*/ 4 h 131"/>
                <a:gd name="T42" fmla="*/ 33 w 115"/>
                <a:gd name="T43" fmla="*/ 45 h 131"/>
                <a:gd name="T44" fmla="*/ 21 w 115"/>
                <a:gd name="T45" fmla="*/ 76 h 131"/>
                <a:gd name="T46" fmla="*/ 13 w 115"/>
                <a:gd name="T47" fmla="*/ 98 h 131"/>
                <a:gd name="T48" fmla="*/ 7 w 115"/>
                <a:gd name="T49" fmla="*/ 111 h 131"/>
                <a:gd name="T50" fmla="*/ 2 w 115"/>
                <a:gd name="T51" fmla="*/ 121 h 131"/>
                <a:gd name="T52" fmla="*/ 0 w 115"/>
                <a:gd name="T53" fmla="*/ 125 h 131"/>
                <a:gd name="T54" fmla="*/ 0 w 115"/>
                <a:gd name="T55" fmla="*/ 127 h 131"/>
                <a:gd name="T56" fmla="*/ 9 w 115"/>
                <a:gd name="T57" fmla="*/ 129 h 131"/>
                <a:gd name="T58" fmla="*/ 13 w 115"/>
                <a:gd name="T59" fmla="*/ 131 h 131"/>
                <a:gd name="T60" fmla="*/ 15 w 115"/>
                <a:gd name="T61" fmla="*/ 131 h 131"/>
                <a:gd name="T62" fmla="*/ 58 w 115"/>
                <a:gd name="T63" fmla="*/ 27 h 1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15" h="131">
                  <a:moveTo>
                    <a:pt x="58" y="27"/>
                  </a:moveTo>
                  <a:lnTo>
                    <a:pt x="66" y="45"/>
                  </a:lnTo>
                  <a:lnTo>
                    <a:pt x="70" y="62"/>
                  </a:lnTo>
                  <a:lnTo>
                    <a:pt x="76" y="74"/>
                  </a:lnTo>
                  <a:lnTo>
                    <a:pt x="82" y="86"/>
                  </a:lnTo>
                  <a:lnTo>
                    <a:pt x="86" y="96"/>
                  </a:lnTo>
                  <a:lnTo>
                    <a:pt x="90" y="107"/>
                  </a:lnTo>
                  <a:lnTo>
                    <a:pt x="92" y="113"/>
                  </a:lnTo>
                  <a:lnTo>
                    <a:pt x="94" y="117"/>
                  </a:lnTo>
                  <a:lnTo>
                    <a:pt x="97" y="123"/>
                  </a:lnTo>
                  <a:lnTo>
                    <a:pt x="99" y="125"/>
                  </a:lnTo>
                  <a:lnTo>
                    <a:pt x="99" y="129"/>
                  </a:lnTo>
                  <a:lnTo>
                    <a:pt x="101" y="131"/>
                  </a:lnTo>
                  <a:lnTo>
                    <a:pt x="101" y="131"/>
                  </a:lnTo>
                  <a:lnTo>
                    <a:pt x="105" y="129"/>
                  </a:lnTo>
                  <a:lnTo>
                    <a:pt x="107" y="127"/>
                  </a:lnTo>
                  <a:lnTo>
                    <a:pt x="111" y="125"/>
                  </a:lnTo>
                  <a:lnTo>
                    <a:pt x="113" y="125"/>
                  </a:lnTo>
                  <a:lnTo>
                    <a:pt x="113" y="123"/>
                  </a:lnTo>
                  <a:lnTo>
                    <a:pt x="115" y="123"/>
                  </a:lnTo>
                  <a:lnTo>
                    <a:pt x="107" y="102"/>
                  </a:lnTo>
                  <a:lnTo>
                    <a:pt x="99" y="84"/>
                  </a:lnTo>
                  <a:lnTo>
                    <a:pt x="90" y="70"/>
                  </a:lnTo>
                  <a:lnTo>
                    <a:pt x="84" y="55"/>
                  </a:lnTo>
                  <a:lnTo>
                    <a:pt x="80" y="43"/>
                  </a:lnTo>
                  <a:lnTo>
                    <a:pt x="76" y="33"/>
                  </a:lnTo>
                  <a:lnTo>
                    <a:pt x="72" y="27"/>
                  </a:lnTo>
                  <a:lnTo>
                    <a:pt x="70" y="19"/>
                  </a:lnTo>
                  <a:lnTo>
                    <a:pt x="68" y="14"/>
                  </a:lnTo>
                  <a:lnTo>
                    <a:pt x="68" y="10"/>
                  </a:lnTo>
                  <a:lnTo>
                    <a:pt x="66" y="8"/>
                  </a:lnTo>
                  <a:lnTo>
                    <a:pt x="66" y="6"/>
                  </a:lnTo>
                  <a:lnTo>
                    <a:pt x="64" y="4"/>
                  </a:lnTo>
                  <a:lnTo>
                    <a:pt x="64" y="4"/>
                  </a:lnTo>
                  <a:lnTo>
                    <a:pt x="62" y="2"/>
                  </a:lnTo>
                  <a:lnTo>
                    <a:pt x="62" y="0"/>
                  </a:lnTo>
                  <a:lnTo>
                    <a:pt x="60" y="0"/>
                  </a:lnTo>
                  <a:lnTo>
                    <a:pt x="58" y="0"/>
                  </a:lnTo>
                  <a:lnTo>
                    <a:pt x="54" y="0"/>
                  </a:lnTo>
                  <a:lnTo>
                    <a:pt x="52" y="2"/>
                  </a:lnTo>
                  <a:lnTo>
                    <a:pt x="49" y="4"/>
                  </a:lnTo>
                  <a:lnTo>
                    <a:pt x="49" y="4"/>
                  </a:lnTo>
                  <a:lnTo>
                    <a:pt x="41" y="27"/>
                  </a:lnTo>
                  <a:lnTo>
                    <a:pt x="33" y="45"/>
                  </a:lnTo>
                  <a:lnTo>
                    <a:pt x="27" y="62"/>
                  </a:lnTo>
                  <a:lnTo>
                    <a:pt x="21" y="76"/>
                  </a:lnTo>
                  <a:lnTo>
                    <a:pt x="17" y="88"/>
                  </a:lnTo>
                  <a:lnTo>
                    <a:pt x="13" y="98"/>
                  </a:lnTo>
                  <a:lnTo>
                    <a:pt x="9" y="107"/>
                  </a:lnTo>
                  <a:lnTo>
                    <a:pt x="7" y="111"/>
                  </a:lnTo>
                  <a:lnTo>
                    <a:pt x="4" y="117"/>
                  </a:lnTo>
                  <a:lnTo>
                    <a:pt x="2" y="121"/>
                  </a:lnTo>
                  <a:lnTo>
                    <a:pt x="0" y="123"/>
                  </a:lnTo>
                  <a:lnTo>
                    <a:pt x="0" y="125"/>
                  </a:lnTo>
                  <a:lnTo>
                    <a:pt x="0" y="127"/>
                  </a:lnTo>
                  <a:lnTo>
                    <a:pt x="0" y="127"/>
                  </a:lnTo>
                  <a:lnTo>
                    <a:pt x="4" y="129"/>
                  </a:lnTo>
                  <a:lnTo>
                    <a:pt x="9" y="129"/>
                  </a:lnTo>
                  <a:lnTo>
                    <a:pt x="11" y="131"/>
                  </a:lnTo>
                  <a:lnTo>
                    <a:pt x="13" y="131"/>
                  </a:lnTo>
                  <a:lnTo>
                    <a:pt x="15" y="131"/>
                  </a:lnTo>
                  <a:lnTo>
                    <a:pt x="15" y="131"/>
                  </a:lnTo>
                  <a:lnTo>
                    <a:pt x="58" y="27"/>
                  </a:lnTo>
                  <a:lnTo>
                    <a:pt x="58" y="27"/>
                  </a:lnTo>
                  <a:lnTo>
                    <a:pt x="58" y="2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dirty="0">
                <a:solidFill>
                  <a:srgbClr val="444444"/>
                </a:solidFill>
              </a:endParaRPr>
            </a:p>
          </p:txBody>
        </p:sp>
        <p:sp>
          <p:nvSpPr>
            <p:cNvPr id="27" name="Freeform 10">
              <a:extLst>
                <a:ext uri="{FF2B5EF4-FFF2-40B4-BE49-F238E27FC236}">
                  <a16:creationId xmlns="" xmlns:a16="http://schemas.microsoft.com/office/drawing/2014/main" id="{D5A964D6-1B34-414A-92B5-11BCE88ABE2F}"/>
                </a:ext>
              </a:extLst>
            </p:cNvPr>
            <p:cNvSpPr>
              <a:spLocks/>
            </p:cNvSpPr>
            <p:nvPr/>
          </p:nvSpPr>
          <p:spPr bwMode="auto">
            <a:xfrm>
              <a:off x="7480300" y="1576388"/>
              <a:ext cx="184150" cy="207963"/>
            </a:xfrm>
            <a:custGeom>
              <a:avLst/>
              <a:gdLst>
                <a:gd name="T0" fmla="*/ 40 w 116"/>
                <a:gd name="T1" fmla="*/ 27 h 131"/>
                <a:gd name="T2" fmla="*/ 26 w 116"/>
                <a:gd name="T3" fmla="*/ 62 h 131"/>
                <a:gd name="T4" fmla="*/ 16 w 116"/>
                <a:gd name="T5" fmla="*/ 88 h 131"/>
                <a:gd name="T6" fmla="*/ 8 w 116"/>
                <a:gd name="T7" fmla="*/ 107 h 131"/>
                <a:gd name="T8" fmla="*/ 4 w 116"/>
                <a:gd name="T9" fmla="*/ 117 h 131"/>
                <a:gd name="T10" fmla="*/ 0 w 116"/>
                <a:gd name="T11" fmla="*/ 123 h 131"/>
                <a:gd name="T12" fmla="*/ 0 w 116"/>
                <a:gd name="T13" fmla="*/ 127 h 131"/>
                <a:gd name="T14" fmla="*/ 4 w 116"/>
                <a:gd name="T15" fmla="*/ 129 h 131"/>
                <a:gd name="T16" fmla="*/ 10 w 116"/>
                <a:gd name="T17" fmla="*/ 131 h 131"/>
                <a:gd name="T18" fmla="*/ 14 w 116"/>
                <a:gd name="T19" fmla="*/ 131 h 131"/>
                <a:gd name="T20" fmla="*/ 22 w 116"/>
                <a:gd name="T21" fmla="*/ 113 h 131"/>
                <a:gd name="T22" fmla="*/ 32 w 116"/>
                <a:gd name="T23" fmla="*/ 82 h 131"/>
                <a:gd name="T24" fmla="*/ 43 w 116"/>
                <a:gd name="T25" fmla="*/ 59 h 131"/>
                <a:gd name="T26" fmla="*/ 49 w 116"/>
                <a:gd name="T27" fmla="*/ 45 h 131"/>
                <a:gd name="T28" fmla="*/ 53 w 116"/>
                <a:gd name="T29" fmla="*/ 35 h 131"/>
                <a:gd name="T30" fmla="*/ 57 w 116"/>
                <a:gd name="T31" fmla="*/ 29 h 131"/>
                <a:gd name="T32" fmla="*/ 57 w 116"/>
                <a:gd name="T33" fmla="*/ 27 h 131"/>
                <a:gd name="T34" fmla="*/ 73 w 116"/>
                <a:gd name="T35" fmla="*/ 62 h 131"/>
                <a:gd name="T36" fmla="*/ 81 w 116"/>
                <a:gd name="T37" fmla="*/ 86 h 131"/>
                <a:gd name="T38" fmla="*/ 90 w 116"/>
                <a:gd name="T39" fmla="*/ 107 h 131"/>
                <a:gd name="T40" fmla="*/ 96 w 116"/>
                <a:gd name="T41" fmla="*/ 117 h 131"/>
                <a:gd name="T42" fmla="*/ 100 w 116"/>
                <a:gd name="T43" fmla="*/ 125 h 131"/>
                <a:gd name="T44" fmla="*/ 102 w 116"/>
                <a:gd name="T45" fmla="*/ 131 h 131"/>
                <a:gd name="T46" fmla="*/ 106 w 116"/>
                <a:gd name="T47" fmla="*/ 129 h 131"/>
                <a:gd name="T48" fmla="*/ 112 w 116"/>
                <a:gd name="T49" fmla="*/ 125 h 131"/>
                <a:gd name="T50" fmla="*/ 114 w 116"/>
                <a:gd name="T51" fmla="*/ 123 h 131"/>
                <a:gd name="T52" fmla="*/ 108 w 116"/>
                <a:gd name="T53" fmla="*/ 102 h 131"/>
                <a:gd name="T54" fmla="*/ 92 w 116"/>
                <a:gd name="T55" fmla="*/ 70 h 131"/>
                <a:gd name="T56" fmla="*/ 81 w 116"/>
                <a:gd name="T57" fmla="*/ 43 h 131"/>
                <a:gd name="T58" fmla="*/ 73 w 116"/>
                <a:gd name="T59" fmla="*/ 27 h 131"/>
                <a:gd name="T60" fmla="*/ 69 w 116"/>
                <a:gd name="T61" fmla="*/ 14 h 131"/>
                <a:gd name="T62" fmla="*/ 67 w 116"/>
                <a:gd name="T63" fmla="*/ 8 h 131"/>
                <a:gd name="T64" fmla="*/ 65 w 116"/>
                <a:gd name="T65" fmla="*/ 4 h 131"/>
                <a:gd name="T66" fmla="*/ 63 w 116"/>
                <a:gd name="T67" fmla="*/ 2 h 131"/>
                <a:gd name="T68" fmla="*/ 59 w 116"/>
                <a:gd name="T69" fmla="*/ 0 h 131"/>
                <a:gd name="T70" fmla="*/ 55 w 116"/>
                <a:gd name="T71" fmla="*/ 0 h 131"/>
                <a:gd name="T72" fmla="*/ 51 w 116"/>
                <a:gd name="T73" fmla="*/ 4 h 131"/>
                <a:gd name="T74" fmla="*/ 51 w 116"/>
                <a:gd name="T75" fmla="*/ 4 h 1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16" h="131">
                  <a:moveTo>
                    <a:pt x="51" y="4"/>
                  </a:moveTo>
                  <a:lnTo>
                    <a:pt x="40" y="27"/>
                  </a:lnTo>
                  <a:lnTo>
                    <a:pt x="32" y="45"/>
                  </a:lnTo>
                  <a:lnTo>
                    <a:pt x="26" y="62"/>
                  </a:lnTo>
                  <a:lnTo>
                    <a:pt x="20" y="76"/>
                  </a:lnTo>
                  <a:lnTo>
                    <a:pt x="16" y="88"/>
                  </a:lnTo>
                  <a:lnTo>
                    <a:pt x="12" y="98"/>
                  </a:lnTo>
                  <a:lnTo>
                    <a:pt x="8" y="107"/>
                  </a:lnTo>
                  <a:lnTo>
                    <a:pt x="6" y="111"/>
                  </a:lnTo>
                  <a:lnTo>
                    <a:pt x="4" y="117"/>
                  </a:lnTo>
                  <a:lnTo>
                    <a:pt x="2" y="121"/>
                  </a:lnTo>
                  <a:lnTo>
                    <a:pt x="0" y="123"/>
                  </a:lnTo>
                  <a:lnTo>
                    <a:pt x="0" y="125"/>
                  </a:lnTo>
                  <a:lnTo>
                    <a:pt x="0" y="127"/>
                  </a:lnTo>
                  <a:lnTo>
                    <a:pt x="0" y="127"/>
                  </a:lnTo>
                  <a:lnTo>
                    <a:pt x="4" y="129"/>
                  </a:lnTo>
                  <a:lnTo>
                    <a:pt x="8" y="129"/>
                  </a:lnTo>
                  <a:lnTo>
                    <a:pt x="10" y="131"/>
                  </a:lnTo>
                  <a:lnTo>
                    <a:pt x="12" y="131"/>
                  </a:lnTo>
                  <a:lnTo>
                    <a:pt x="14" y="131"/>
                  </a:lnTo>
                  <a:lnTo>
                    <a:pt x="14" y="131"/>
                  </a:lnTo>
                  <a:lnTo>
                    <a:pt x="22" y="113"/>
                  </a:lnTo>
                  <a:lnTo>
                    <a:pt x="28" y="96"/>
                  </a:lnTo>
                  <a:lnTo>
                    <a:pt x="32" y="82"/>
                  </a:lnTo>
                  <a:lnTo>
                    <a:pt x="38" y="72"/>
                  </a:lnTo>
                  <a:lnTo>
                    <a:pt x="43" y="59"/>
                  </a:lnTo>
                  <a:lnTo>
                    <a:pt x="47" y="51"/>
                  </a:lnTo>
                  <a:lnTo>
                    <a:pt x="49" y="45"/>
                  </a:lnTo>
                  <a:lnTo>
                    <a:pt x="53" y="39"/>
                  </a:lnTo>
                  <a:lnTo>
                    <a:pt x="53" y="35"/>
                  </a:lnTo>
                  <a:lnTo>
                    <a:pt x="55" y="33"/>
                  </a:lnTo>
                  <a:lnTo>
                    <a:pt x="57" y="29"/>
                  </a:lnTo>
                  <a:lnTo>
                    <a:pt x="57" y="27"/>
                  </a:lnTo>
                  <a:lnTo>
                    <a:pt x="57" y="27"/>
                  </a:lnTo>
                  <a:lnTo>
                    <a:pt x="65" y="45"/>
                  </a:lnTo>
                  <a:lnTo>
                    <a:pt x="73" y="62"/>
                  </a:lnTo>
                  <a:lnTo>
                    <a:pt x="77" y="74"/>
                  </a:lnTo>
                  <a:lnTo>
                    <a:pt x="81" y="86"/>
                  </a:lnTo>
                  <a:lnTo>
                    <a:pt x="88" y="96"/>
                  </a:lnTo>
                  <a:lnTo>
                    <a:pt x="90" y="107"/>
                  </a:lnTo>
                  <a:lnTo>
                    <a:pt x="94" y="113"/>
                  </a:lnTo>
                  <a:lnTo>
                    <a:pt x="96" y="117"/>
                  </a:lnTo>
                  <a:lnTo>
                    <a:pt x="98" y="123"/>
                  </a:lnTo>
                  <a:lnTo>
                    <a:pt x="100" y="125"/>
                  </a:lnTo>
                  <a:lnTo>
                    <a:pt x="100" y="129"/>
                  </a:lnTo>
                  <a:lnTo>
                    <a:pt x="102" y="131"/>
                  </a:lnTo>
                  <a:lnTo>
                    <a:pt x="102" y="131"/>
                  </a:lnTo>
                  <a:lnTo>
                    <a:pt x="106" y="129"/>
                  </a:lnTo>
                  <a:lnTo>
                    <a:pt x="110" y="127"/>
                  </a:lnTo>
                  <a:lnTo>
                    <a:pt x="112" y="125"/>
                  </a:lnTo>
                  <a:lnTo>
                    <a:pt x="114" y="125"/>
                  </a:lnTo>
                  <a:lnTo>
                    <a:pt x="114" y="123"/>
                  </a:lnTo>
                  <a:lnTo>
                    <a:pt x="116" y="123"/>
                  </a:lnTo>
                  <a:lnTo>
                    <a:pt x="108" y="102"/>
                  </a:lnTo>
                  <a:lnTo>
                    <a:pt x="100" y="84"/>
                  </a:lnTo>
                  <a:lnTo>
                    <a:pt x="92" y="70"/>
                  </a:lnTo>
                  <a:lnTo>
                    <a:pt x="85" y="55"/>
                  </a:lnTo>
                  <a:lnTo>
                    <a:pt x="81" y="43"/>
                  </a:lnTo>
                  <a:lnTo>
                    <a:pt x="77" y="33"/>
                  </a:lnTo>
                  <a:lnTo>
                    <a:pt x="73" y="27"/>
                  </a:lnTo>
                  <a:lnTo>
                    <a:pt x="71" y="19"/>
                  </a:lnTo>
                  <a:lnTo>
                    <a:pt x="69" y="14"/>
                  </a:lnTo>
                  <a:lnTo>
                    <a:pt x="67" y="10"/>
                  </a:lnTo>
                  <a:lnTo>
                    <a:pt x="67" y="8"/>
                  </a:lnTo>
                  <a:lnTo>
                    <a:pt x="65" y="6"/>
                  </a:lnTo>
                  <a:lnTo>
                    <a:pt x="65" y="4"/>
                  </a:lnTo>
                  <a:lnTo>
                    <a:pt x="65" y="4"/>
                  </a:lnTo>
                  <a:lnTo>
                    <a:pt x="63" y="2"/>
                  </a:lnTo>
                  <a:lnTo>
                    <a:pt x="61" y="0"/>
                  </a:lnTo>
                  <a:lnTo>
                    <a:pt x="59" y="0"/>
                  </a:lnTo>
                  <a:lnTo>
                    <a:pt x="57" y="0"/>
                  </a:lnTo>
                  <a:lnTo>
                    <a:pt x="55" y="0"/>
                  </a:lnTo>
                  <a:lnTo>
                    <a:pt x="53" y="2"/>
                  </a:lnTo>
                  <a:lnTo>
                    <a:pt x="51" y="4"/>
                  </a:lnTo>
                  <a:lnTo>
                    <a:pt x="51" y="4"/>
                  </a:lnTo>
                  <a:lnTo>
                    <a:pt x="51" y="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dirty="0">
                <a:solidFill>
                  <a:srgbClr val="444444"/>
                </a:solidFill>
              </a:endParaRPr>
            </a:p>
          </p:txBody>
        </p:sp>
      </p:grpSp>
      <p:cxnSp>
        <p:nvCxnSpPr>
          <p:cNvPr id="35" name="Прямая соединительная линия 34">
            <a:extLst>
              <a:ext uri="{FF2B5EF4-FFF2-40B4-BE49-F238E27FC236}">
                <a16:creationId xmlns="" xmlns:a16="http://schemas.microsoft.com/office/drawing/2014/main" id="{3F68FAD9-F77B-4EDC-BD47-AB508E145D0C}"/>
              </a:ext>
            </a:extLst>
          </p:cNvPr>
          <p:cNvCxnSpPr>
            <a:cxnSpLocks/>
          </p:cNvCxnSpPr>
          <p:nvPr/>
        </p:nvCxnSpPr>
        <p:spPr>
          <a:xfrm>
            <a:off x="445992" y="2100090"/>
            <a:ext cx="11464536" cy="0"/>
          </a:xfrm>
          <a:prstGeom prst="line">
            <a:avLst/>
          </a:prstGeom>
          <a:ln w="28575">
            <a:solidFill>
              <a:srgbClr val="FFC000"/>
            </a:solidFill>
          </a:ln>
        </p:spPr>
        <p:style>
          <a:lnRef idx="1">
            <a:schemeClr val="accent1"/>
          </a:lnRef>
          <a:fillRef idx="0">
            <a:schemeClr val="accent1"/>
          </a:fillRef>
          <a:effectRef idx="0">
            <a:schemeClr val="accent1"/>
          </a:effectRef>
          <a:fontRef idx="minor">
            <a:schemeClr val="tx1"/>
          </a:fontRef>
        </p:style>
      </p:cxnSp>
      <p:sp>
        <p:nvSpPr>
          <p:cNvPr id="36" name="Объект 2">
            <a:extLst>
              <a:ext uri="{FF2B5EF4-FFF2-40B4-BE49-F238E27FC236}">
                <a16:creationId xmlns="" xmlns:a16="http://schemas.microsoft.com/office/drawing/2014/main" id="{A079E596-E085-462E-927C-CC1AFF31A5B4}"/>
              </a:ext>
            </a:extLst>
          </p:cNvPr>
          <p:cNvSpPr txBox="1">
            <a:spLocks/>
          </p:cNvSpPr>
          <p:nvPr/>
        </p:nvSpPr>
        <p:spPr>
          <a:xfrm>
            <a:off x="392642" y="1513544"/>
            <a:ext cx="11468100" cy="492394"/>
          </a:xfrm>
          <a:prstGeom prst="rect">
            <a:avLst/>
          </a:prstGeom>
        </p:spPr>
        <p:txBody>
          <a:bodyPr vert="horz" lIns="0" tIns="0" rIns="0" bIns="0" rtlCol="0" anchor="ctr">
            <a:noAutofit/>
          </a:bodyPr>
          <a:lstStyle>
            <a:lvl1pPr marL="0" indent="0" algn="l" defTabSz="914400" rtl="0" eaLnBrk="1" latinLnBrk="0" hangingPunct="1">
              <a:lnSpc>
                <a:spcPct val="110000"/>
              </a:lnSpc>
              <a:spcBef>
                <a:spcPts val="1000"/>
              </a:spcBef>
              <a:buFont typeface="Arial" panose="020B0500000000000000" pitchFamily="34" charset="0"/>
              <a:buNone/>
              <a:defRPr sz="2000" kern="1200">
                <a:solidFill>
                  <a:schemeClr val="tx1"/>
                </a:solidFill>
                <a:latin typeface="Segoe UI" panose="020B0502040204020203" pitchFamily="34" charset="0"/>
                <a:ea typeface="+mn-ea"/>
                <a:cs typeface="+mn-cs"/>
              </a:defRPr>
            </a:lvl1pPr>
            <a:lvl2pPr marL="360363" indent="-358775" algn="l" defTabSz="914400" rtl="0" eaLnBrk="1" latinLnBrk="0" hangingPunct="1">
              <a:lnSpc>
                <a:spcPct val="110000"/>
              </a:lnSpc>
              <a:spcBef>
                <a:spcPts val="500"/>
              </a:spcBef>
              <a:buClr>
                <a:schemeClr val="accent1"/>
              </a:buClr>
              <a:buFont typeface="Arial" panose="020B0500000000000000" pitchFamily="34" charset="0"/>
              <a:buChar char="•"/>
              <a:defRPr sz="2000" kern="1200">
                <a:solidFill>
                  <a:schemeClr val="tx1"/>
                </a:solidFill>
                <a:latin typeface="Segoe UI" panose="020B0502040204020203" pitchFamily="34" charset="0"/>
                <a:ea typeface="+mn-ea"/>
                <a:cs typeface="+mn-cs"/>
              </a:defRPr>
            </a:lvl2pPr>
            <a:lvl3pPr marL="719138" indent="-360363" algn="l" defTabSz="914400" rtl="0" eaLnBrk="1" latinLnBrk="0" hangingPunct="1">
              <a:lnSpc>
                <a:spcPct val="110000"/>
              </a:lnSpc>
              <a:spcBef>
                <a:spcPts val="500"/>
              </a:spcBef>
              <a:buClr>
                <a:schemeClr val="accent1"/>
              </a:buClr>
              <a:buFont typeface="Arial" panose="020B0500000000000000" pitchFamily="34" charset="0"/>
              <a:buChar char="•"/>
              <a:defRPr sz="2000" kern="1200">
                <a:solidFill>
                  <a:schemeClr val="tx1"/>
                </a:solidFill>
                <a:latin typeface="Segoe UI" panose="020B0502040204020203" pitchFamily="34" charset="0"/>
                <a:ea typeface="+mn-ea"/>
                <a:cs typeface="+mn-cs"/>
              </a:defRPr>
            </a:lvl3pPr>
            <a:lvl4pPr marL="1079500" indent="-358775" algn="l" defTabSz="914400" rtl="0" eaLnBrk="1" latinLnBrk="0" hangingPunct="1">
              <a:lnSpc>
                <a:spcPct val="110000"/>
              </a:lnSpc>
              <a:spcBef>
                <a:spcPts val="500"/>
              </a:spcBef>
              <a:buClr>
                <a:schemeClr val="accent1"/>
              </a:buClr>
              <a:buFont typeface="Arial" panose="020B0500000000000000" pitchFamily="34" charset="0"/>
              <a:buChar char="•"/>
              <a:tabLst/>
              <a:defRPr sz="2000" kern="1200">
                <a:solidFill>
                  <a:schemeClr val="tx1"/>
                </a:solidFill>
                <a:latin typeface="Segoe UI" panose="020B0502040204020203" pitchFamily="34" charset="0"/>
                <a:ea typeface="+mn-ea"/>
                <a:cs typeface="+mn-cs"/>
              </a:defRPr>
            </a:lvl4pPr>
            <a:lvl5pPr marL="1438275" indent="-360363" algn="l" defTabSz="914400" rtl="0" eaLnBrk="1" latinLnBrk="0" hangingPunct="1">
              <a:lnSpc>
                <a:spcPct val="110000"/>
              </a:lnSpc>
              <a:spcBef>
                <a:spcPts val="500"/>
              </a:spcBef>
              <a:buClr>
                <a:schemeClr val="accent1"/>
              </a:buClr>
              <a:buFont typeface="Arial" panose="020B0500000000000000" pitchFamily="34" charset="0"/>
              <a:buChar char="•"/>
              <a:defRPr sz="2000" kern="1200">
                <a:solidFill>
                  <a:schemeClr val="tx1"/>
                </a:solidFill>
                <a:latin typeface="Segoe UI" panose="020B0502040204020203" pitchFamily="34" charset="0"/>
                <a:ea typeface="+mn-ea"/>
                <a:cs typeface="+mn-cs"/>
              </a:defRPr>
            </a:lvl5pPr>
            <a:lvl6pPr marL="2514600" indent="-228600" algn="l" defTabSz="914400" rtl="0" eaLnBrk="1" latinLnBrk="0" hangingPunct="1">
              <a:lnSpc>
                <a:spcPct val="90000"/>
              </a:lnSpc>
              <a:spcBef>
                <a:spcPts val="500"/>
              </a:spcBef>
              <a:buFont typeface="Arial" panose="020B0500000000000000"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500000000000000"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500000000000000"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500000000000000" pitchFamily="34" charset="0"/>
              <a:buChar char="•"/>
              <a:defRPr sz="1800" kern="1200">
                <a:solidFill>
                  <a:schemeClr val="tx1"/>
                </a:solidFill>
                <a:latin typeface="+mn-lt"/>
                <a:ea typeface="+mn-ea"/>
                <a:cs typeface="+mn-cs"/>
              </a:defRPr>
            </a:lvl9pPr>
          </a:lstStyle>
          <a:p>
            <a:pPr algn="ctr">
              <a:lnSpc>
                <a:spcPct val="100000"/>
              </a:lnSpc>
              <a:spcBef>
                <a:spcPts val="600"/>
              </a:spcBef>
            </a:pPr>
            <a:r>
              <a:rPr lang="ru-RU" dirty="0">
                <a:solidFill>
                  <a:srgbClr val="E4465A"/>
                </a:solidFill>
                <a:latin typeface="Segoe UI Semibold" panose="020B0702040204020203" pitchFamily="34" charset="0"/>
                <a:cs typeface="Segoe UI Semibold" panose="020B0702040204020203" pitchFamily="34" charset="0"/>
              </a:rPr>
              <a:t>Постановление Арбитражного суда Восточно-Сибирского округа от 26 июля 2018 г. по делу </a:t>
            </a:r>
            <a:r>
              <a:rPr lang="ru-RU" dirty="0" smtClean="0">
                <a:solidFill>
                  <a:srgbClr val="E4465A"/>
                </a:solidFill>
                <a:latin typeface="Segoe UI Semibold" panose="020B0702040204020203" pitchFamily="34" charset="0"/>
                <a:cs typeface="Segoe UI Semibold" panose="020B0702040204020203" pitchFamily="34" charset="0"/>
              </a:rPr>
              <a:t>№ А58-1850/2017</a:t>
            </a:r>
            <a:r>
              <a:rPr lang="ru-RU" dirty="0">
                <a:solidFill>
                  <a:srgbClr val="E4465A"/>
                </a:solidFill>
                <a:latin typeface="Segoe UI Semibold" panose="020B0702040204020203" pitchFamily="34" charset="0"/>
                <a:cs typeface="Segoe UI Semibold" panose="020B0702040204020203" pitchFamily="34" charset="0"/>
              </a:rPr>
              <a:t>.</a:t>
            </a:r>
          </a:p>
        </p:txBody>
      </p:sp>
      <p:sp>
        <p:nvSpPr>
          <p:cNvPr id="30" name="Заголовок 2">
            <a:extLst>
              <a:ext uri="{FF2B5EF4-FFF2-40B4-BE49-F238E27FC236}">
                <a16:creationId xmlns:a16="http://schemas.microsoft.com/office/drawing/2014/main" xmlns="" id="{15770BC3-63B4-4EBC-BE6A-D6977273F9C1}"/>
              </a:ext>
            </a:extLst>
          </p:cNvPr>
          <p:cNvSpPr>
            <a:spLocks noGrp="1"/>
          </p:cNvSpPr>
          <p:nvPr>
            <p:ph type="title"/>
          </p:nvPr>
        </p:nvSpPr>
        <p:spPr>
          <a:xfrm>
            <a:off x="1797979" y="0"/>
            <a:ext cx="8270696" cy="694951"/>
          </a:xfrm>
        </p:spPr>
        <p:txBody>
          <a:bodyPr/>
          <a:lstStyle/>
          <a:p>
            <a:r>
              <a:rPr lang="ru-RU" dirty="0" smtClean="0"/>
              <a:t>НЕРЕАЛЬНЫЕ СРОКИ ИСПОЛНЕНИЯ ОБЯЗАТЕЛЬСТВ И ВЗЫСКАНИЕ НЕУСТОЙКИ</a:t>
            </a:r>
            <a:endParaRPr lang="ru-RU" cap="none" dirty="0">
              <a:latin typeface="Segoe UI Semibold" panose="020B0702040204020203" pitchFamily="34" charset="0"/>
              <a:cs typeface="Segoe UI Semibold" panose="020B0702040204020203" pitchFamily="34" charset="0"/>
            </a:endParaRPr>
          </a:p>
        </p:txBody>
      </p:sp>
    </p:spTree>
    <p:extLst>
      <p:ext uri="{BB962C8B-B14F-4D97-AF65-F5344CB8AC3E}">
        <p14:creationId xmlns:p14="http://schemas.microsoft.com/office/powerpoint/2010/main" val="20384819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1" name="Прямая соединительная линия 10">
            <a:extLst>
              <a:ext uri="{FF2B5EF4-FFF2-40B4-BE49-F238E27FC236}">
                <a16:creationId xmlns:a16="http://schemas.microsoft.com/office/drawing/2014/main" xmlns="" id="{2DF8A51C-4A70-45C5-B4ED-B17789969F70}"/>
              </a:ext>
            </a:extLst>
          </p:cNvPr>
          <p:cNvCxnSpPr>
            <a:cxnSpLocks/>
          </p:cNvCxnSpPr>
          <p:nvPr/>
        </p:nvCxnSpPr>
        <p:spPr>
          <a:xfrm>
            <a:off x="359788" y="6213462"/>
            <a:ext cx="11464536" cy="0"/>
          </a:xfrm>
          <a:prstGeom prst="line">
            <a:avLst/>
          </a:prstGeom>
          <a:ln w="28575">
            <a:solidFill>
              <a:srgbClr val="FFC000"/>
            </a:solidFill>
          </a:ln>
        </p:spPr>
        <p:style>
          <a:lnRef idx="1">
            <a:schemeClr val="accent1"/>
          </a:lnRef>
          <a:fillRef idx="0">
            <a:schemeClr val="accent1"/>
          </a:fillRef>
          <a:effectRef idx="0">
            <a:schemeClr val="accent1"/>
          </a:effectRef>
          <a:fontRef idx="minor">
            <a:schemeClr val="tx1"/>
          </a:fontRef>
        </p:style>
      </p:cxnSp>
      <p:sp>
        <p:nvSpPr>
          <p:cNvPr id="4" name="Прямоугольник 3">
            <a:extLst>
              <a:ext uri="{FF2B5EF4-FFF2-40B4-BE49-F238E27FC236}">
                <a16:creationId xmlns:a16="http://schemas.microsoft.com/office/drawing/2014/main" xmlns="" id="{943ABCEC-144A-438F-BA8C-915CD8AB0A20}"/>
              </a:ext>
            </a:extLst>
          </p:cNvPr>
          <p:cNvSpPr/>
          <p:nvPr/>
        </p:nvSpPr>
        <p:spPr>
          <a:xfrm>
            <a:off x="3319463" y="628650"/>
            <a:ext cx="5553075" cy="19084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solidFill>
                <a:prstClr val="white"/>
              </a:solidFill>
            </a:endParaRPr>
          </a:p>
        </p:txBody>
      </p:sp>
      <p:sp>
        <p:nvSpPr>
          <p:cNvPr id="22" name="Объект 2">
            <a:extLst>
              <a:ext uri="{FF2B5EF4-FFF2-40B4-BE49-F238E27FC236}">
                <a16:creationId xmlns:a16="http://schemas.microsoft.com/office/drawing/2014/main" xmlns="" id="{73654378-9C15-461F-99A2-CFFD6BDD55E3}"/>
              </a:ext>
            </a:extLst>
          </p:cNvPr>
          <p:cNvSpPr txBox="1">
            <a:spLocks/>
          </p:cNvSpPr>
          <p:nvPr/>
        </p:nvSpPr>
        <p:spPr>
          <a:xfrm>
            <a:off x="1633315" y="1027330"/>
            <a:ext cx="10191009" cy="1593208"/>
          </a:xfrm>
          <a:prstGeom prst="rect">
            <a:avLst/>
          </a:prstGeom>
        </p:spPr>
        <p:txBody>
          <a:bodyPr vert="horz" lIns="0" tIns="0" rIns="0" bIns="0" rtlCol="0">
            <a:noAutofit/>
          </a:bodyPr>
          <a:lstStyle>
            <a:lvl1pPr marL="0" indent="0" algn="l" defTabSz="914400" rtl="0" eaLnBrk="1" latinLnBrk="0" hangingPunct="1">
              <a:lnSpc>
                <a:spcPct val="110000"/>
              </a:lnSpc>
              <a:spcBef>
                <a:spcPts val="1000"/>
              </a:spcBef>
              <a:buFont typeface="Arial" panose="020B0500000000000000" pitchFamily="34" charset="0"/>
              <a:buNone/>
              <a:defRPr sz="2000" kern="1200">
                <a:solidFill>
                  <a:schemeClr val="tx1"/>
                </a:solidFill>
                <a:latin typeface="Segoe UI" panose="020B0502040204020203" pitchFamily="34" charset="0"/>
                <a:ea typeface="+mn-ea"/>
                <a:cs typeface="+mn-cs"/>
              </a:defRPr>
            </a:lvl1pPr>
            <a:lvl2pPr marL="360363" indent="-358775" algn="l" defTabSz="914400" rtl="0" eaLnBrk="1" latinLnBrk="0" hangingPunct="1">
              <a:lnSpc>
                <a:spcPct val="110000"/>
              </a:lnSpc>
              <a:spcBef>
                <a:spcPts val="500"/>
              </a:spcBef>
              <a:buClr>
                <a:schemeClr val="accent1"/>
              </a:buClr>
              <a:buFont typeface="Arial" panose="020B0500000000000000" pitchFamily="34" charset="0"/>
              <a:buChar char="•"/>
              <a:defRPr sz="2000" kern="1200">
                <a:solidFill>
                  <a:schemeClr val="tx1"/>
                </a:solidFill>
                <a:latin typeface="Segoe UI" panose="020B0502040204020203" pitchFamily="34" charset="0"/>
                <a:ea typeface="+mn-ea"/>
                <a:cs typeface="+mn-cs"/>
              </a:defRPr>
            </a:lvl2pPr>
            <a:lvl3pPr marL="719138" indent="-360363" algn="l" defTabSz="914400" rtl="0" eaLnBrk="1" latinLnBrk="0" hangingPunct="1">
              <a:lnSpc>
                <a:spcPct val="110000"/>
              </a:lnSpc>
              <a:spcBef>
                <a:spcPts val="500"/>
              </a:spcBef>
              <a:buClr>
                <a:schemeClr val="accent1"/>
              </a:buClr>
              <a:buFont typeface="Segoe UI" panose="020B0502040204020203" pitchFamily="34" charset="0"/>
              <a:buChar char="−"/>
              <a:defRPr sz="2000" kern="1200">
                <a:solidFill>
                  <a:schemeClr val="tx1"/>
                </a:solidFill>
                <a:latin typeface="Segoe UI" panose="020B0502040204020203" pitchFamily="34" charset="0"/>
                <a:ea typeface="+mn-ea"/>
                <a:cs typeface="+mn-cs"/>
              </a:defRPr>
            </a:lvl3pPr>
            <a:lvl4pPr marL="1079500" indent="-358775" algn="l" defTabSz="914400" rtl="0" eaLnBrk="1" latinLnBrk="0" hangingPunct="1">
              <a:lnSpc>
                <a:spcPct val="110000"/>
              </a:lnSpc>
              <a:spcBef>
                <a:spcPts val="500"/>
              </a:spcBef>
              <a:buClr>
                <a:schemeClr val="accent1"/>
              </a:buClr>
              <a:buFont typeface="Segoe UI" panose="020B0502040204020203" pitchFamily="34" charset="0"/>
              <a:buChar char="−"/>
              <a:tabLst/>
              <a:defRPr sz="2000" kern="1200">
                <a:solidFill>
                  <a:schemeClr val="tx1"/>
                </a:solidFill>
                <a:latin typeface="Segoe UI" panose="020B0502040204020203" pitchFamily="34" charset="0"/>
                <a:ea typeface="+mn-ea"/>
                <a:cs typeface="+mn-cs"/>
              </a:defRPr>
            </a:lvl4pPr>
            <a:lvl5pPr marL="1438275" indent="-360363" algn="l" defTabSz="914400" rtl="0" eaLnBrk="1" latinLnBrk="0" hangingPunct="1">
              <a:lnSpc>
                <a:spcPct val="110000"/>
              </a:lnSpc>
              <a:spcBef>
                <a:spcPts val="500"/>
              </a:spcBef>
              <a:buClr>
                <a:schemeClr val="accent1"/>
              </a:buClr>
              <a:buFont typeface="Segoe UI" panose="020B0502040204020203" pitchFamily="34" charset="0"/>
              <a:buChar char="−"/>
              <a:defRPr sz="2000" kern="1200">
                <a:solidFill>
                  <a:schemeClr val="tx1"/>
                </a:solidFill>
                <a:latin typeface="Segoe UI" panose="020B0502040204020203" pitchFamily="34" charset="0"/>
                <a:ea typeface="+mn-ea"/>
                <a:cs typeface="+mn-cs"/>
              </a:defRPr>
            </a:lvl5pPr>
            <a:lvl6pPr marL="2514600" indent="-228600" algn="l" defTabSz="914400" rtl="0" eaLnBrk="1" latinLnBrk="0" hangingPunct="1">
              <a:lnSpc>
                <a:spcPct val="90000"/>
              </a:lnSpc>
              <a:spcBef>
                <a:spcPts val="500"/>
              </a:spcBef>
              <a:buFont typeface="Arial" panose="020B0500000000000000"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500000000000000"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500000000000000"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500000000000000" pitchFamily="34" charset="0"/>
              <a:buChar char="•"/>
              <a:defRPr sz="1800" kern="1200">
                <a:solidFill>
                  <a:schemeClr val="tx1"/>
                </a:solidFill>
                <a:latin typeface="+mn-lt"/>
                <a:ea typeface="+mn-ea"/>
                <a:cs typeface="+mn-cs"/>
              </a:defRPr>
            </a:lvl9pPr>
          </a:lstStyle>
          <a:p>
            <a:pPr algn="just">
              <a:spcBef>
                <a:spcPct val="0"/>
              </a:spcBef>
              <a:spcAft>
                <a:spcPts val="1200"/>
              </a:spcAft>
            </a:pPr>
            <a:r>
              <a:rPr lang="ru-RU" sz="1800" dirty="0">
                <a:solidFill>
                  <a:srgbClr val="001D43"/>
                </a:solidFill>
                <a:cs typeface="Segoe UI" panose="020B0502040204020203" pitchFamily="34" charset="0"/>
              </a:rPr>
              <a:t>Начисленные </a:t>
            </a:r>
            <a:r>
              <a:rPr lang="ru-RU" sz="1800" dirty="0" smtClean="0">
                <a:solidFill>
                  <a:srgbClr val="001D43"/>
                </a:solidFill>
                <a:cs typeface="Segoe UI" panose="020B0502040204020203" pitchFamily="34" charset="0"/>
              </a:rPr>
              <a:t>поставщику, </a:t>
            </a:r>
            <a:r>
              <a:rPr lang="ru-RU" sz="1800" dirty="0">
                <a:solidFill>
                  <a:srgbClr val="001D43"/>
                </a:solidFill>
                <a:cs typeface="Segoe UI" panose="020B0502040204020203" pitchFamily="34" charset="0"/>
              </a:rPr>
              <a:t>но не списанные заказчиком суммы неустоек </a:t>
            </a:r>
            <a:r>
              <a:rPr lang="ru-RU" sz="1800" dirty="0" smtClean="0">
                <a:solidFill>
                  <a:srgbClr val="001D43"/>
                </a:solidFill>
                <a:cs typeface="Segoe UI" panose="020B0502040204020203" pitchFamily="34" charset="0"/>
              </a:rPr>
              <a:t>в </a:t>
            </a:r>
            <a:r>
              <a:rPr lang="ru-RU" sz="1800" dirty="0">
                <a:solidFill>
                  <a:srgbClr val="001D43"/>
                </a:solidFill>
                <a:cs typeface="Segoe UI" panose="020B0502040204020203" pitchFamily="34" charset="0"/>
              </a:rPr>
              <a:t>связи с неисполнением или ненадлежащим исполнением в 2015 и (или) 2016 </a:t>
            </a:r>
            <a:r>
              <a:rPr lang="ru-RU" sz="1800" dirty="0" smtClean="0">
                <a:solidFill>
                  <a:srgbClr val="001D43"/>
                </a:solidFill>
                <a:cs typeface="Segoe UI" panose="020B0502040204020203" pitchFamily="34" charset="0"/>
              </a:rPr>
              <a:t>г</a:t>
            </a:r>
            <a:r>
              <a:rPr lang="en-US" sz="1800" dirty="0">
                <a:solidFill>
                  <a:srgbClr val="001D43"/>
                </a:solidFill>
                <a:cs typeface="Segoe UI" panose="020B0502040204020203" pitchFamily="34" charset="0"/>
              </a:rPr>
              <a:t>.</a:t>
            </a:r>
            <a:r>
              <a:rPr lang="ru-RU" sz="1800" dirty="0" smtClean="0">
                <a:solidFill>
                  <a:srgbClr val="001D43"/>
                </a:solidFill>
                <a:cs typeface="Segoe UI" panose="020B0502040204020203" pitchFamily="34" charset="0"/>
              </a:rPr>
              <a:t> </a:t>
            </a:r>
            <a:r>
              <a:rPr lang="ru-RU" sz="1800" dirty="0">
                <a:solidFill>
                  <a:srgbClr val="001D43"/>
                </a:solidFill>
                <a:cs typeface="Segoe UI" panose="020B0502040204020203" pitchFamily="34" charset="0"/>
              </a:rPr>
              <a:t>обязательств, предусмотренных контрактом, подлежат списанию в случаях и порядке, которые установлены </a:t>
            </a:r>
            <a:r>
              <a:rPr lang="ru-RU" sz="1800" dirty="0" smtClean="0">
                <a:solidFill>
                  <a:srgbClr val="001D43"/>
                </a:solidFill>
                <a:cs typeface="Segoe UI" panose="020B0502040204020203" pitchFamily="34" charset="0"/>
              </a:rPr>
              <a:t>Правительством</a:t>
            </a:r>
            <a:r>
              <a:rPr lang="en-US" sz="1800" dirty="0" smtClean="0">
                <a:solidFill>
                  <a:srgbClr val="001D43"/>
                </a:solidFill>
                <a:cs typeface="Segoe UI" panose="020B0502040204020203" pitchFamily="34" charset="0"/>
              </a:rPr>
              <a:t> (</a:t>
            </a:r>
            <a:r>
              <a:rPr lang="ru-RU" sz="1800" dirty="0" smtClean="0">
                <a:solidFill>
                  <a:srgbClr val="001D43"/>
                </a:solidFill>
                <a:cs typeface="Segoe UI" panose="020B0502040204020203" pitchFamily="34" charset="0"/>
              </a:rPr>
              <a:t>ч. 42.1 ст. 112 Закона № 44-ФЗ в ред. ФЗ от 23.04.2018 г. № 108-ФЗ): ПП РФ от 4 июля 2018 г. № 783).</a:t>
            </a:r>
            <a:endParaRPr lang="ru-RU" sz="1800" dirty="0">
              <a:solidFill>
                <a:srgbClr val="001D43"/>
              </a:solidFill>
              <a:cs typeface="Segoe UI" panose="020B0502040204020203" pitchFamily="34" charset="0"/>
            </a:endParaRPr>
          </a:p>
          <a:p>
            <a:pPr algn="just">
              <a:spcBef>
                <a:spcPct val="0"/>
              </a:spcBef>
              <a:spcAft>
                <a:spcPts val="1200"/>
              </a:spcAft>
            </a:pPr>
            <a:endParaRPr lang="ru-RU" sz="1800" dirty="0" smtClean="0">
              <a:solidFill>
                <a:srgbClr val="001D43"/>
              </a:solidFill>
              <a:cs typeface="Segoe UI" panose="020B0502040204020203" pitchFamily="34" charset="0"/>
            </a:endParaRPr>
          </a:p>
          <a:p>
            <a:pPr marL="285750" indent="-285750" algn="just">
              <a:spcBef>
                <a:spcPct val="0"/>
              </a:spcBef>
              <a:spcAft>
                <a:spcPts val="1200"/>
              </a:spcAft>
              <a:buFontTx/>
              <a:buChar char="-"/>
            </a:pPr>
            <a:endParaRPr lang="ru-RU" sz="1800" dirty="0">
              <a:solidFill>
                <a:srgbClr val="444444"/>
              </a:solidFill>
              <a:cs typeface="Segoe UI" panose="020B0502040204020203" pitchFamily="34" charset="0"/>
            </a:endParaRPr>
          </a:p>
          <a:p>
            <a:pPr algn="just">
              <a:spcBef>
                <a:spcPct val="0"/>
              </a:spcBef>
              <a:spcAft>
                <a:spcPts val="1200"/>
              </a:spcAft>
            </a:pPr>
            <a:endParaRPr lang="ru-RU" sz="1800" dirty="0" smtClean="0">
              <a:solidFill>
                <a:srgbClr val="444444"/>
              </a:solidFill>
              <a:cs typeface="Segoe UI" panose="020B0502040204020203" pitchFamily="34" charset="0"/>
            </a:endParaRPr>
          </a:p>
          <a:p>
            <a:pPr algn="just">
              <a:spcBef>
                <a:spcPct val="0"/>
              </a:spcBef>
              <a:spcAft>
                <a:spcPts val="1200"/>
              </a:spcAft>
            </a:pPr>
            <a:endParaRPr lang="ru-RU" sz="1800" dirty="0">
              <a:solidFill>
                <a:srgbClr val="444444"/>
              </a:solidFill>
              <a:cs typeface="Segoe UI" panose="020B0502040204020203" pitchFamily="34" charset="0"/>
            </a:endParaRPr>
          </a:p>
        </p:txBody>
      </p:sp>
      <p:grpSp>
        <p:nvGrpSpPr>
          <p:cNvPr id="23" name="Группа 22">
            <a:extLst>
              <a:ext uri="{FF2B5EF4-FFF2-40B4-BE49-F238E27FC236}">
                <a16:creationId xmlns:a16="http://schemas.microsoft.com/office/drawing/2014/main" xmlns="" id="{0444FF46-B0FA-41C3-AECC-3CE689681411}"/>
              </a:ext>
            </a:extLst>
          </p:cNvPr>
          <p:cNvGrpSpPr/>
          <p:nvPr/>
        </p:nvGrpSpPr>
        <p:grpSpPr>
          <a:xfrm>
            <a:off x="70195" y="947854"/>
            <a:ext cx="1509778" cy="1438508"/>
            <a:chOff x="5852718" y="1440569"/>
            <a:chExt cx="405909" cy="407103"/>
          </a:xfrm>
        </p:grpSpPr>
        <p:sp>
          <p:nvSpPr>
            <p:cNvPr id="24" name="Прямоугольник: скругленные углы 26">
              <a:extLst>
                <a:ext uri="{FF2B5EF4-FFF2-40B4-BE49-F238E27FC236}">
                  <a16:creationId xmlns:a16="http://schemas.microsoft.com/office/drawing/2014/main" xmlns="" id="{FA663CCB-12B7-4824-86E5-3379B021B6B6}"/>
                </a:ext>
              </a:extLst>
            </p:cNvPr>
            <p:cNvSpPr/>
            <p:nvPr/>
          </p:nvSpPr>
          <p:spPr>
            <a:xfrm>
              <a:off x="5852718" y="1444335"/>
              <a:ext cx="405909" cy="399570"/>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600" dirty="0">
                <a:solidFill>
                  <a:prstClr val="white"/>
                </a:solidFill>
                <a:latin typeface="Segoe UI" panose="020B0502040204020203" pitchFamily="34" charset="0"/>
                <a:cs typeface="Segoe UI" panose="020B0502040204020203" pitchFamily="34" charset="0"/>
              </a:endParaRPr>
            </a:p>
          </p:txBody>
        </p:sp>
        <p:sp>
          <p:nvSpPr>
            <p:cNvPr id="25" name="Правая круглая скобка 24">
              <a:extLst>
                <a:ext uri="{FF2B5EF4-FFF2-40B4-BE49-F238E27FC236}">
                  <a16:creationId xmlns:a16="http://schemas.microsoft.com/office/drawing/2014/main" xmlns="" id="{D29B132F-6B97-4859-96D9-67946B5F537A}"/>
                </a:ext>
              </a:extLst>
            </p:cNvPr>
            <p:cNvSpPr/>
            <p:nvPr/>
          </p:nvSpPr>
          <p:spPr>
            <a:xfrm rot="10800000">
              <a:off x="5852718" y="1440569"/>
              <a:ext cx="66675" cy="407103"/>
            </a:xfrm>
            <a:prstGeom prst="rightBracket">
              <a:avLst>
                <a:gd name="adj" fmla="val 100190"/>
              </a:avLst>
            </a:prstGeom>
            <a:ln w="12700">
              <a:solidFill>
                <a:srgbClr val="FFC000"/>
              </a:solidFill>
            </a:ln>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sz="1600" dirty="0">
                <a:solidFill>
                  <a:srgbClr val="444444"/>
                </a:solidFill>
                <a:latin typeface="Segoe UI" panose="020B0502040204020203" pitchFamily="34" charset="0"/>
                <a:cs typeface="Segoe UI" panose="020B0502040204020203" pitchFamily="34" charset="0"/>
              </a:endParaRPr>
            </a:p>
          </p:txBody>
        </p:sp>
        <p:sp>
          <p:nvSpPr>
            <p:cNvPr id="26" name="Правая круглая скобка 25">
              <a:extLst>
                <a:ext uri="{FF2B5EF4-FFF2-40B4-BE49-F238E27FC236}">
                  <a16:creationId xmlns:a16="http://schemas.microsoft.com/office/drawing/2014/main" xmlns="" id="{5989E683-6A41-4F63-9FBD-898148D72CBF}"/>
                </a:ext>
              </a:extLst>
            </p:cNvPr>
            <p:cNvSpPr/>
            <p:nvPr/>
          </p:nvSpPr>
          <p:spPr>
            <a:xfrm>
              <a:off x="6191952" y="1440569"/>
              <a:ext cx="66675" cy="407103"/>
            </a:xfrm>
            <a:prstGeom prst="rightBracket">
              <a:avLst>
                <a:gd name="adj" fmla="val 100190"/>
              </a:avLst>
            </a:prstGeom>
            <a:ln w="12700">
              <a:solidFill>
                <a:srgbClr val="FFC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sz="1600" dirty="0">
                <a:solidFill>
                  <a:srgbClr val="444444"/>
                </a:solidFill>
                <a:latin typeface="Segoe UI" panose="020B0502040204020203" pitchFamily="34" charset="0"/>
                <a:cs typeface="Segoe UI" panose="020B0502040204020203" pitchFamily="34" charset="0"/>
              </a:endParaRPr>
            </a:p>
          </p:txBody>
        </p:sp>
      </p:grpSp>
      <p:grpSp>
        <p:nvGrpSpPr>
          <p:cNvPr id="27" name="Группа 26">
            <a:extLst>
              <a:ext uri="{FF2B5EF4-FFF2-40B4-BE49-F238E27FC236}">
                <a16:creationId xmlns:a16="http://schemas.microsoft.com/office/drawing/2014/main" xmlns="" id="{380AA571-4357-4DF5-9EAD-B17FAC382CB9}"/>
              </a:ext>
            </a:extLst>
          </p:cNvPr>
          <p:cNvGrpSpPr/>
          <p:nvPr/>
        </p:nvGrpSpPr>
        <p:grpSpPr>
          <a:xfrm>
            <a:off x="269961" y="1206793"/>
            <a:ext cx="1062014" cy="920625"/>
            <a:chOff x="2619376" y="1952625"/>
            <a:chExt cx="695325" cy="550862"/>
          </a:xfrm>
        </p:grpSpPr>
        <p:sp>
          <p:nvSpPr>
            <p:cNvPr id="28" name="Freeform 16">
              <a:extLst>
                <a:ext uri="{FF2B5EF4-FFF2-40B4-BE49-F238E27FC236}">
                  <a16:creationId xmlns:a16="http://schemas.microsoft.com/office/drawing/2014/main" xmlns="" id="{78C73E99-3DE8-4F47-AA7F-925926A9F4F3}"/>
                </a:ext>
              </a:extLst>
            </p:cNvPr>
            <p:cNvSpPr>
              <a:spLocks noEditPoints="1"/>
            </p:cNvSpPr>
            <p:nvPr/>
          </p:nvSpPr>
          <p:spPr bwMode="auto">
            <a:xfrm>
              <a:off x="2986088" y="1952625"/>
              <a:ext cx="328613" cy="258762"/>
            </a:xfrm>
            <a:custGeom>
              <a:avLst/>
              <a:gdLst>
                <a:gd name="T0" fmla="*/ 0 w 207"/>
                <a:gd name="T1" fmla="*/ 163 h 163"/>
                <a:gd name="T2" fmla="*/ 207 w 207"/>
                <a:gd name="T3" fmla="*/ 163 h 163"/>
                <a:gd name="T4" fmla="*/ 207 w 207"/>
                <a:gd name="T5" fmla="*/ 0 h 163"/>
                <a:gd name="T6" fmla="*/ 0 w 207"/>
                <a:gd name="T7" fmla="*/ 0 h 163"/>
                <a:gd name="T8" fmla="*/ 0 w 207"/>
                <a:gd name="T9" fmla="*/ 163 h 163"/>
                <a:gd name="T10" fmla="*/ 0 w 207"/>
                <a:gd name="T11" fmla="*/ 163 h 163"/>
                <a:gd name="T12" fmla="*/ 152 w 207"/>
                <a:gd name="T13" fmla="*/ 53 h 163"/>
                <a:gd name="T14" fmla="*/ 168 w 207"/>
                <a:gd name="T15" fmla="*/ 53 h 163"/>
                <a:gd name="T16" fmla="*/ 168 w 207"/>
                <a:gd name="T17" fmla="*/ 133 h 163"/>
                <a:gd name="T18" fmla="*/ 152 w 207"/>
                <a:gd name="T19" fmla="*/ 133 h 163"/>
                <a:gd name="T20" fmla="*/ 152 w 207"/>
                <a:gd name="T21" fmla="*/ 53 h 163"/>
                <a:gd name="T22" fmla="*/ 152 w 207"/>
                <a:gd name="T23" fmla="*/ 53 h 163"/>
                <a:gd name="T24" fmla="*/ 117 w 207"/>
                <a:gd name="T25" fmla="*/ 80 h 163"/>
                <a:gd name="T26" fmla="*/ 133 w 207"/>
                <a:gd name="T27" fmla="*/ 80 h 163"/>
                <a:gd name="T28" fmla="*/ 133 w 207"/>
                <a:gd name="T29" fmla="*/ 133 h 163"/>
                <a:gd name="T30" fmla="*/ 117 w 207"/>
                <a:gd name="T31" fmla="*/ 133 h 163"/>
                <a:gd name="T32" fmla="*/ 117 w 207"/>
                <a:gd name="T33" fmla="*/ 80 h 163"/>
                <a:gd name="T34" fmla="*/ 117 w 207"/>
                <a:gd name="T35" fmla="*/ 80 h 163"/>
                <a:gd name="T36" fmla="*/ 82 w 207"/>
                <a:gd name="T37" fmla="*/ 63 h 163"/>
                <a:gd name="T38" fmla="*/ 98 w 207"/>
                <a:gd name="T39" fmla="*/ 63 h 163"/>
                <a:gd name="T40" fmla="*/ 98 w 207"/>
                <a:gd name="T41" fmla="*/ 133 h 163"/>
                <a:gd name="T42" fmla="*/ 82 w 207"/>
                <a:gd name="T43" fmla="*/ 133 h 163"/>
                <a:gd name="T44" fmla="*/ 82 w 207"/>
                <a:gd name="T45" fmla="*/ 63 h 163"/>
                <a:gd name="T46" fmla="*/ 82 w 207"/>
                <a:gd name="T47" fmla="*/ 63 h 163"/>
                <a:gd name="T48" fmla="*/ 45 w 207"/>
                <a:gd name="T49" fmla="*/ 32 h 163"/>
                <a:gd name="T50" fmla="*/ 64 w 207"/>
                <a:gd name="T51" fmla="*/ 32 h 163"/>
                <a:gd name="T52" fmla="*/ 64 w 207"/>
                <a:gd name="T53" fmla="*/ 133 h 163"/>
                <a:gd name="T54" fmla="*/ 45 w 207"/>
                <a:gd name="T55" fmla="*/ 133 h 163"/>
                <a:gd name="T56" fmla="*/ 45 w 207"/>
                <a:gd name="T57" fmla="*/ 32 h 163"/>
                <a:gd name="T58" fmla="*/ 45 w 207"/>
                <a:gd name="T59" fmla="*/ 32 h 163"/>
                <a:gd name="T60" fmla="*/ 186 w 207"/>
                <a:gd name="T61" fmla="*/ 145 h 163"/>
                <a:gd name="T62" fmla="*/ 27 w 207"/>
                <a:gd name="T63" fmla="*/ 145 h 163"/>
                <a:gd name="T64" fmla="*/ 21 w 207"/>
                <a:gd name="T65" fmla="*/ 145 h 163"/>
                <a:gd name="T66" fmla="*/ 21 w 207"/>
                <a:gd name="T67" fmla="*/ 137 h 163"/>
                <a:gd name="T68" fmla="*/ 21 w 207"/>
                <a:gd name="T69" fmla="*/ 22 h 163"/>
                <a:gd name="T70" fmla="*/ 27 w 207"/>
                <a:gd name="T71" fmla="*/ 22 h 163"/>
                <a:gd name="T72" fmla="*/ 27 w 207"/>
                <a:gd name="T73" fmla="*/ 137 h 163"/>
                <a:gd name="T74" fmla="*/ 186 w 207"/>
                <a:gd name="T75" fmla="*/ 137 h 163"/>
                <a:gd name="T76" fmla="*/ 186 w 207"/>
                <a:gd name="T77" fmla="*/ 145 h 163"/>
                <a:gd name="T78" fmla="*/ 186 w 207"/>
                <a:gd name="T79" fmla="*/ 145 h 1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07" h="163">
                  <a:moveTo>
                    <a:pt x="0" y="163"/>
                  </a:moveTo>
                  <a:lnTo>
                    <a:pt x="207" y="163"/>
                  </a:lnTo>
                  <a:lnTo>
                    <a:pt x="207" y="0"/>
                  </a:lnTo>
                  <a:lnTo>
                    <a:pt x="0" y="0"/>
                  </a:lnTo>
                  <a:lnTo>
                    <a:pt x="0" y="163"/>
                  </a:lnTo>
                  <a:lnTo>
                    <a:pt x="0" y="163"/>
                  </a:lnTo>
                  <a:close/>
                  <a:moveTo>
                    <a:pt x="152" y="53"/>
                  </a:moveTo>
                  <a:lnTo>
                    <a:pt x="168" y="53"/>
                  </a:lnTo>
                  <a:lnTo>
                    <a:pt x="168" y="133"/>
                  </a:lnTo>
                  <a:lnTo>
                    <a:pt x="152" y="133"/>
                  </a:lnTo>
                  <a:lnTo>
                    <a:pt x="152" y="53"/>
                  </a:lnTo>
                  <a:lnTo>
                    <a:pt x="152" y="53"/>
                  </a:lnTo>
                  <a:close/>
                  <a:moveTo>
                    <a:pt x="117" y="80"/>
                  </a:moveTo>
                  <a:lnTo>
                    <a:pt x="133" y="80"/>
                  </a:lnTo>
                  <a:lnTo>
                    <a:pt x="133" y="133"/>
                  </a:lnTo>
                  <a:lnTo>
                    <a:pt x="117" y="133"/>
                  </a:lnTo>
                  <a:lnTo>
                    <a:pt x="117" y="80"/>
                  </a:lnTo>
                  <a:lnTo>
                    <a:pt x="117" y="80"/>
                  </a:lnTo>
                  <a:close/>
                  <a:moveTo>
                    <a:pt x="82" y="63"/>
                  </a:moveTo>
                  <a:lnTo>
                    <a:pt x="98" y="63"/>
                  </a:lnTo>
                  <a:lnTo>
                    <a:pt x="98" y="133"/>
                  </a:lnTo>
                  <a:lnTo>
                    <a:pt x="82" y="133"/>
                  </a:lnTo>
                  <a:lnTo>
                    <a:pt x="82" y="63"/>
                  </a:lnTo>
                  <a:lnTo>
                    <a:pt x="82" y="63"/>
                  </a:lnTo>
                  <a:close/>
                  <a:moveTo>
                    <a:pt x="45" y="32"/>
                  </a:moveTo>
                  <a:lnTo>
                    <a:pt x="64" y="32"/>
                  </a:lnTo>
                  <a:lnTo>
                    <a:pt x="64" y="133"/>
                  </a:lnTo>
                  <a:lnTo>
                    <a:pt x="45" y="133"/>
                  </a:lnTo>
                  <a:lnTo>
                    <a:pt x="45" y="32"/>
                  </a:lnTo>
                  <a:lnTo>
                    <a:pt x="45" y="32"/>
                  </a:lnTo>
                  <a:close/>
                  <a:moveTo>
                    <a:pt x="186" y="145"/>
                  </a:moveTo>
                  <a:lnTo>
                    <a:pt x="27" y="145"/>
                  </a:lnTo>
                  <a:lnTo>
                    <a:pt x="21" y="145"/>
                  </a:lnTo>
                  <a:lnTo>
                    <a:pt x="21" y="137"/>
                  </a:lnTo>
                  <a:lnTo>
                    <a:pt x="21" y="22"/>
                  </a:lnTo>
                  <a:lnTo>
                    <a:pt x="27" y="22"/>
                  </a:lnTo>
                  <a:lnTo>
                    <a:pt x="27" y="137"/>
                  </a:lnTo>
                  <a:lnTo>
                    <a:pt x="186" y="137"/>
                  </a:lnTo>
                  <a:lnTo>
                    <a:pt x="186" y="145"/>
                  </a:lnTo>
                  <a:lnTo>
                    <a:pt x="186" y="145"/>
                  </a:lnTo>
                  <a:close/>
                </a:path>
              </a:pathLst>
            </a:custGeom>
            <a:solidFill>
              <a:srgbClr val="E5475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dirty="0">
                <a:solidFill>
                  <a:srgbClr val="444444"/>
                </a:solidFill>
              </a:endParaRPr>
            </a:p>
          </p:txBody>
        </p:sp>
        <p:sp>
          <p:nvSpPr>
            <p:cNvPr id="29" name="Freeform 17">
              <a:extLst>
                <a:ext uri="{FF2B5EF4-FFF2-40B4-BE49-F238E27FC236}">
                  <a16:creationId xmlns:a16="http://schemas.microsoft.com/office/drawing/2014/main" xmlns="" id="{0930A33C-4B53-4C22-AF11-07ABC745AB4B}"/>
                </a:ext>
              </a:extLst>
            </p:cNvPr>
            <p:cNvSpPr>
              <a:spLocks noEditPoints="1"/>
            </p:cNvSpPr>
            <p:nvPr/>
          </p:nvSpPr>
          <p:spPr bwMode="auto">
            <a:xfrm>
              <a:off x="2619376" y="1952625"/>
              <a:ext cx="331788" cy="258762"/>
            </a:xfrm>
            <a:custGeom>
              <a:avLst/>
              <a:gdLst>
                <a:gd name="T0" fmla="*/ 209 w 209"/>
                <a:gd name="T1" fmla="*/ 163 h 163"/>
                <a:gd name="T2" fmla="*/ 0 w 209"/>
                <a:gd name="T3" fmla="*/ 0 h 163"/>
                <a:gd name="T4" fmla="*/ 0 w 209"/>
                <a:gd name="T5" fmla="*/ 163 h 163"/>
                <a:gd name="T6" fmla="*/ 170 w 209"/>
                <a:gd name="T7" fmla="*/ 88 h 163"/>
                <a:gd name="T8" fmla="*/ 168 w 209"/>
                <a:gd name="T9" fmla="*/ 98 h 163"/>
                <a:gd name="T10" fmla="*/ 164 w 209"/>
                <a:gd name="T11" fmla="*/ 108 h 163"/>
                <a:gd name="T12" fmla="*/ 158 w 209"/>
                <a:gd name="T13" fmla="*/ 118 h 163"/>
                <a:gd name="T14" fmla="*/ 113 w 209"/>
                <a:gd name="T15" fmla="*/ 82 h 163"/>
                <a:gd name="T16" fmla="*/ 158 w 209"/>
                <a:gd name="T17" fmla="*/ 47 h 163"/>
                <a:gd name="T18" fmla="*/ 164 w 209"/>
                <a:gd name="T19" fmla="*/ 55 h 163"/>
                <a:gd name="T20" fmla="*/ 168 w 209"/>
                <a:gd name="T21" fmla="*/ 65 h 163"/>
                <a:gd name="T22" fmla="*/ 170 w 209"/>
                <a:gd name="T23" fmla="*/ 75 h 163"/>
                <a:gd name="T24" fmla="*/ 170 w 209"/>
                <a:gd name="T25" fmla="*/ 82 h 163"/>
                <a:gd name="T26" fmla="*/ 102 w 209"/>
                <a:gd name="T27" fmla="*/ 24 h 163"/>
                <a:gd name="T28" fmla="*/ 113 w 209"/>
                <a:gd name="T29" fmla="*/ 26 h 163"/>
                <a:gd name="T30" fmla="*/ 123 w 209"/>
                <a:gd name="T31" fmla="*/ 32 h 163"/>
                <a:gd name="T32" fmla="*/ 133 w 209"/>
                <a:gd name="T33" fmla="*/ 37 h 163"/>
                <a:gd name="T34" fmla="*/ 96 w 209"/>
                <a:gd name="T35" fmla="*/ 82 h 163"/>
                <a:gd name="T36" fmla="*/ 133 w 209"/>
                <a:gd name="T37" fmla="*/ 127 h 163"/>
                <a:gd name="T38" fmla="*/ 123 w 209"/>
                <a:gd name="T39" fmla="*/ 133 h 163"/>
                <a:gd name="T40" fmla="*/ 113 w 209"/>
                <a:gd name="T41" fmla="*/ 137 h 163"/>
                <a:gd name="T42" fmla="*/ 102 w 209"/>
                <a:gd name="T43" fmla="*/ 139 h 163"/>
                <a:gd name="T44" fmla="*/ 90 w 209"/>
                <a:gd name="T45" fmla="*/ 139 h 163"/>
                <a:gd name="T46" fmla="*/ 80 w 209"/>
                <a:gd name="T47" fmla="*/ 137 h 163"/>
                <a:gd name="T48" fmla="*/ 70 w 209"/>
                <a:gd name="T49" fmla="*/ 133 h 163"/>
                <a:gd name="T50" fmla="*/ 59 w 209"/>
                <a:gd name="T51" fmla="*/ 127 h 163"/>
                <a:gd name="T52" fmla="*/ 51 w 209"/>
                <a:gd name="T53" fmla="*/ 118 h 163"/>
                <a:gd name="T54" fmla="*/ 45 w 209"/>
                <a:gd name="T55" fmla="*/ 110 h 163"/>
                <a:gd name="T56" fmla="*/ 41 w 209"/>
                <a:gd name="T57" fmla="*/ 100 h 163"/>
                <a:gd name="T58" fmla="*/ 39 w 209"/>
                <a:gd name="T59" fmla="*/ 88 h 163"/>
                <a:gd name="T60" fmla="*/ 39 w 209"/>
                <a:gd name="T61" fmla="*/ 75 h 163"/>
                <a:gd name="T62" fmla="*/ 41 w 209"/>
                <a:gd name="T63" fmla="*/ 65 h 163"/>
                <a:gd name="T64" fmla="*/ 45 w 209"/>
                <a:gd name="T65" fmla="*/ 55 h 163"/>
                <a:gd name="T66" fmla="*/ 51 w 209"/>
                <a:gd name="T67" fmla="*/ 45 h 163"/>
                <a:gd name="T68" fmla="*/ 59 w 209"/>
                <a:gd name="T69" fmla="*/ 39 h 163"/>
                <a:gd name="T70" fmla="*/ 70 w 209"/>
                <a:gd name="T71" fmla="*/ 32 h 163"/>
                <a:gd name="T72" fmla="*/ 80 w 209"/>
                <a:gd name="T73" fmla="*/ 26 h 163"/>
                <a:gd name="T74" fmla="*/ 90 w 209"/>
                <a:gd name="T75" fmla="*/ 24 h 163"/>
                <a:gd name="T76" fmla="*/ 96 w 209"/>
                <a:gd name="T77" fmla="*/ 24 h 1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209" h="163">
                  <a:moveTo>
                    <a:pt x="0" y="163"/>
                  </a:moveTo>
                  <a:lnTo>
                    <a:pt x="209" y="163"/>
                  </a:lnTo>
                  <a:lnTo>
                    <a:pt x="209" y="0"/>
                  </a:lnTo>
                  <a:lnTo>
                    <a:pt x="0" y="0"/>
                  </a:lnTo>
                  <a:lnTo>
                    <a:pt x="0" y="163"/>
                  </a:lnTo>
                  <a:lnTo>
                    <a:pt x="0" y="163"/>
                  </a:lnTo>
                  <a:close/>
                  <a:moveTo>
                    <a:pt x="170" y="82"/>
                  </a:moveTo>
                  <a:lnTo>
                    <a:pt x="170" y="88"/>
                  </a:lnTo>
                  <a:lnTo>
                    <a:pt x="168" y="94"/>
                  </a:lnTo>
                  <a:lnTo>
                    <a:pt x="168" y="98"/>
                  </a:lnTo>
                  <a:lnTo>
                    <a:pt x="166" y="104"/>
                  </a:lnTo>
                  <a:lnTo>
                    <a:pt x="164" y="108"/>
                  </a:lnTo>
                  <a:lnTo>
                    <a:pt x="160" y="114"/>
                  </a:lnTo>
                  <a:lnTo>
                    <a:pt x="158" y="118"/>
                  </a:lnTo>
                  <a:lnTo>
                    <a:pt x="154" y="122"/>
                  </a:lnTo>
                  <a:lnTo>
                    <a:pt x="113" y="82"/>
                  </a:lnTo>
                  <a:lnTo>
                    <a:pt x="154" y="43"/>
                  </a:lnTo>
                  <a:lnTo>
                    <a:pt x="158" y="47"/>
                  </a:lnTo>
                  <a:lnTo>
                    <a:pt x="160" y="51"/>
                  </a:lnTo>
                  <a:lnTo>
                    <a:pt x="164" y="55"/>
                  </a:lnTo>
                  <a:lnTo>
                    <a:pt x="166" y="59"/>
                  </a:lnTo>
                  <a:lnTo>
                    <a:pt x="168" y="65"/>
                  </a:lnTo>
                  <a:lnTo>
                    <a:pt x="168" y="71"/>
                  </a:lnTo>
                  <a:lnTo>
                    <a:pt x="170" y="75"/>
                  </a:lnTo>
                  <a:lnTo>
                    <a:pt x="170" y="82"/>
                  </a:lnTo>
                  <a:lnTo>
                    <a:pt x="170" y="82"/>
                  </a:lnTo>
                  <a:close/>
                  <a:moveTo>
                    <a:pt x="96" y="24"/>
                  </a:moveTo>
                  <a:lnTo>
                    <a:pt x="102" y="24"/>
                  </a:lnTo>
                  <a:lnTo>
                    <a:pt x="106" y="26"/>
                  </a:lnTo>
                  <a:lnTo>
                    <a:pt x="113" y="26"/>
                  </a:lnTo>
                  <a:lnTo>
                    <a:pt x="119" y="28"/>
                  </a:lnTo>
                  <a:lnTo>
                    <a:pt x="123" y="32"/>
                  </a:lnTo>
                  <a:lnTo>
                    <a:pt x="127" y="35"/>
                  </a:lnTo>
                  <a:lnTo>
                    <a:pt x="133" y="37"/>
                  </a:lnTo>
                  <a:lnTo>
                    <a:pt x="137" y="43"/>
                  </a:lnTo>
                  <a:lnTo>
                    <a:pt x="96" y="82"/>
                  </a:lnTo>
                  <a:lnTo>
                    <a:pt x="137" y="122"/>
                  </a:lnTo>
                  <a:lnTo>
                    <a:pt x="133" y="127"/>
                  </a:lnTo>
                  <a:lnTo>
                    <a:pt x="127" y="129"/>
                  </a:lnTo>
                  <a:lnTo>
                    <a:pt x="123" y="133"/>
                  </a:lnTo>
                  <a:lnTo>
                    <a:pt x="119" y="135"/>
                  </a:lnTo>
                  <a:lnTo>
                    <a:pt x="113" y="137"/>
                  </a:lnTo>
                  <a:lnTo>
                    <a:pt x="106" y="137"/>
                  </a:lnTo>
                  <a:lnTo>
                    <a:pt x="102" y="139"/>
                  </a:lnTo>
                  <a:lnTo>
                    <a:pt x="96" y="139"/>
                  </a:lnTo>
                  <a:lnTo>
                    <a:pt x="90" y="139"/>
                  </a:lnTo>
                  <a:lnTo>
                    <a:pt x="84" y="137"/>
                  </a:lnTo>
                  <a:lnTo>
                    <a:pt x="80" y="137"/>
                  </a:lnTo>
                  <a:lnTo>
                    <a:pt x="74" y="135"/>
                  </a:lnTo>
                  <a:lnTo>
                    <a:pt x="70" y="133"/>
                  </a:lnTo>
                  <a:lnTo>
                    <a:pt x="64" y="129"/>
                  </a:lnTo>
                  <a:lnTo>
                    <a:pt x="59" y="127"/>
                  </a:lnTo>
                  <a:lnTo>
                    <a:pt x="55" y="122"/>
                  </a:lnTo>
                  <a:lnTo>
                    <a:pt x="51" y="118"/>
                  </a:lnTo>
                  <a:lnTo>
                    <a:pt x="49" y="114"/>
                  </a:lnTo>
                  <a:lnTo>
                    <a:pt x="45" y="110"/>
                  </a:lnTo>
                  <a:lnTo>
                    <a:pt x="43" y="104"/>
                  </a:lnTo>
                  <a:lnTo>
                    <a:pt x="41" y="100"/>
                  </a:lnTo>
                  <a:lnTo>
                    <a:pt x="41" y="94"/>
                  </a:lnTo>
                  <a:lnTo>
                    <a:pt x="39" y="88"/>
                  </a:lnTo>
                  <a:lnTo>
                    <a:pt x="39" y="82"/>
                  </a:lnTo>
                  <a:lnTo>
                    <a:pt x="39" y="75"/>
                  </a:lnTo>
                  <a:lnTo>
                    <a:pt x="41" y="71"/>
                  </a:lnTo>
                  <a:lnTo>
                    <a:pt x="41" y="65"/>
                  </a:lnTo>
                  <a:lnTo>
                    <a:pt x="43" y="59"/>
                  </a:lnTo>
                  <a:lnTo>
                    <a:pt x="45" y="55"/>
                  </a:lnTo>
                  <a:lnTo>
                    <a:pt x="49" y="51"/>
                  </a:lnTo>
                  <a:lnTo>
                    <a:pt x="51" y="45"/>
                  </a:lnTo>
                  <a:lnTo>
                    <a:pt x="55" y="43"/>
                  </a:lnTo>
                  <a:lnTo>
                    <a:pt x="59" y="39"/>
                  </a:lnTo>
                  <a:lnTo>
                    <a:pt x="64" y="35"/>
                  </a:lnTo>
                  <a:lnTo>
                    <a:pt x="70" y="32"/>
                  </a:lnTo>
                  <a:lnTo>
                    <a:pt x="74" y="28"/>
                  </a:lnTo>
                  <a:lnTo>
                    <a:pt x="80" y="26"/>
                  </a:lnTo>
                  <a:lnTo>
                    <a:pt x="84" y="26"/>
                  </a:lnTo>
                  <a:lnTo>
                    <a:pt x="90" y="24"/>
                  </a:lnTo>
                  <a:lnTo>
                    <a:pt x="96" y="24"/>
                  </a:lnTo>
                  <a:lnTo>
                    <a:pt x="96" y="24"/>
                  </a:lnTo>
                  <a:close/>
                </a:path>
              </a:pathLst>
            </a:custGeom>
            <a:solidFill>
              <a:srgbClr val="E5475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dirty="0">
                <a:solidFill>
                  <a:srgbClr val="444444"/>
                </a:solidFill>
              </a:endParaRPr>
            </a:p>
          </p:txBody>
        </p:sp>
        <p:sp>
          <p:nvSpPr>
            <p:cNvPr id="30" name="Freeform 18">
              <a:extLst>
                <a:ext uri="{FF2B5EF4-FFF2-40B4-BE49-F238E27FC236}">
                  <a16:creationId xmlns:a16="http://schemas.microsoft.com/office/drawing/2014/main" xmlns="" id="{CE9AB1CE-9DFA-4CFA-B83C-A1913DB48C14}"/>
                </a:ext>
              </a:extLst>
            </p:cNvPr>
            <p:cNvSpPr>
              <a:spLocks noEditPoints="1"/>
            </p:cNvSpPr>
            <p:nvPr/>
          </p:nvSpPr>
          <p:spPr bwMode="auto">
            <a:xfrm>
              <a:off x="2619376" y="2251075"/>
              <a:ext cx="331788" cy="252412"/>
            </a:xfrm>
            <a:custGeom>
              <a:avLst/>
              <a:gdLst>
                <a:gd name="T0" fmla="*/ 209 w 209"/>
                <a:gd name="T1" fmla="*/ 159 h 159"/>
                <a:gd name="T2" fmla="*/ 0 w 209"/>
                <a:gd name="T3" fmla="*/ 0 h 159"/>
                <a:gd name="T4" fmla="*/ 0 w 209"/>
                <a:gd name="T5" fmla="*/ 159 h 159"/>
                <a:gd name="T6" fmla="*/ 178 w 209"/>
                <a:gd name="T7" fmla="*/ 41 h 159"/>
                <a:gd name="T8" fmla="*/ 182 w 209"/>
                <a:gd name="T9" fmla="*/ 41 h 159"/>
                <a:gd name="T10" fmla="*/ 188 w 209"/>
                <a:gd name="T11" fmla="*/ 43 h 159"/>
                <a:gd name="T12" fmla="*/ 190 w 209"/>
                <a:gd name="T13" fmla="*/ 47 h 159"/>
                <a:gd name="T14" fmla="*/ 190 w 209"/>
                <a:gd name="T15" fmla="*/ 53 h 159"/>
                <a:gd name="T16" fmla="*/ 190 w 209"/>
                <a:gd name="T17" fmla="*/ 57 h 159"/>
                <a:gd name="T18" fmla="*/ 188 w 209"/>
                <a:gd name="T19" fmla="*/ 61 h 159"/>
                <a:gd name="T20" fmla="*/ 182 w 209"/>
                <a:gd name="T21" fmla="*/ 63 h 159"/>
                <a:gd name="T22" fmla="*/ 178 w 209"/>
                <a:gd name="T23" fmla="*/ 65 h 159"/>
                <a:gd name="T24" fmla="*/ 29 w 209"/>
                <a:gd name="T25" fmla="*/ 63 h 159"/>
                <a:gd name="T26" fmla="*/ 25 w 209"/>
                <a:gd name="T27" fmla="*/ 61 h 159"/>
                <a:gd name="T28" fmla="*/ 21 w 209"/>
                <a:gd name="T29" fmla="*/ 59 h 159"/>
                <a:gd name="T30" fmla="*/ 19 w 209"/>
                <a:gd name="T31" fmla="*/ 55 h 159"/>
                <a:gd name="T32" fmla="*/ 19 w 209"/>
                <a:gd name="T33" fmla="*/ 49 h 159"/>
                <a:gd name="T34" fmla="*/ 21 w 209"/>
                <a:gd name="T35" fmla="*/ 45 h 159"/>
                <a:gd name="T36" fmla="*/ 25 w 209"/>
                <a:gd name="T37" fmla="*/ 41 h 159"/>
                <a:gd name="T38" fmla="*/ 29 w 209"/>
                <a:gd name="T39" fmla="*/ 41 h 159"/>
                <a:gd name="T40" fmla="*/ 31 w 209"/>
                <a:gd name="T41" fmla="*/ 41 h 159"/>
                <a:gd name="T42" fmla="*/ 178 w 209"/>
                <a:gd name="T43" fmla="*/ 80 h 159"/>
                <a:gd name="T44" fmla="*/ 182 w 209"/>
                <a:gd name="T45" fmla="*/ 80 h 159"/>
                <a:gd name="T46" fmla="*/ 188 w 209"/>
                <a:gd name="T47" fmla="*/ 82 h 159"/>
                <a:gd name="T48" fmla="*/ 190 w 209"/>
                <a:gd name="T49" fmla="*/ 86 h 159"/>
                <a:gd name="T50" fmla="*/ 190 w 209"/>
                <a:gd name="T51" fmla="*/ 92 h 159"/>
                <a:gd name="T52" fmla="*/ 190 w 209"/>
                <a:gd name="T53" fmla="*/ 96 h 159"/>
                <a:gd name="T54" fmla="*/ 188 w 209"/>
                <a:gd name="T55" fmla="*/ 100 h 159"/>
                <a:gd name="T56" fmla="*/ 182 w 209"/>
                <a:gd name="T57" fmla="*/ 102 h 159"/>
                <a:gd name="T58" fmla="*/ 178 w 209"/>
                <a:gd name="T59" fmla="*/ 104 h 159"/>
                <a:gd name="T60" fmla="*/ 29 w 209"/>
                <a:gd name="T61" fmla="*/ 104 h 159"/>
                <a:gd name="T62" fmla="*/ 25 w 209"/>
                <a:gd name="T63" fmla="*/ 102 h 159"/>
                <a:gd name="T64" fmla="*/ 21 w 209"/>
                <a:gd name="T65" fmla="*/ 98 h 159"/>
                <a:gd name="T66" fmla="*/ 19 w 209"/>
                <a:gd name="T67" fmla="*/ 94 h 159"/>
                <a:gd name="T68" fmla="*/ 19 w 209"/>
                <a:gd name="T69" fmla="*/ 90 h 159"/>
                <a:gd name="T70" fmla="*/ 21 w 209"/>
                <a:gd name="T71" fmla="*/ 84 h 159"/>
                <a:gd name="T72" fmla="*/ 25 w 209"/>
                <a:gd name="T73" fmla="*/ 82 h 159"/>
                <a:gd name="T74" fmla="*/ 29 w 209"/>
                <a:gd name="T75" fmla="*/ 80 h 159"/>
                <a:gd name="T76" fmla="*/ 31 w 209"/>
                <a:gd name="T77" fmla="*/ 80 h 159"/>
                <a:gd name="T78" fmla="*/ 178 w 209"/>
                <a:gd name="T79" fmla="*/ 118 h 159"/>
                <a:gd name="T80" fmla="*/ 182 w 209"/>
                <a:gd name="T81" fmla="*/ 118 h 159"/>
                <a:gd name="T82" fmla="*/ 188 w 209"/>
                <a:gd name="T83" fmla="*/ 123 h 159"/>
                <a:gd name="T84" fmla="*/ 190 w 209"/>
                <a:gd name="T85" fmla="*/ 127 h 159"/>
                <a:gd name="T86" fmla="*/ 190 w 209"/>
                <a:gd name="T87" fmla="*/ 131 h 159"/>
                <a:gd name="T88" fmla="*/ 190 w 209"/>
                <a:gd name="T89" fmla="*/ 135 h 159"/>
                <a:gd name="T90" fmla="*/ 188 w 209"/>
                <a:gd name="T91" fmla="*/ 139 h 159"/>
                <a:gd name="T92" fmla="*/ 182 w 209"/>
                <a:gd name="T93" fmla="*/ 143 h 159"/>
                <a:gd name="T94" fmla="*/ 178 w 209"/>
                <a:gd name="T95" fmla="*/ 143 h 159"/>
                <a:gd name="T96" fmla="*/ 29 w 209"/>
                <a:gd name="T97" fmla="*/ 143 h 159"/>
                <a:gd name="T98" fmla="*/ 25 w 209"/>
                <a:gd name="T99" fmla="*/ 141 h 159"/>
                <a:gd name="T100" fmla="*/ 21 w 209"/>
                <a:gd name="T101" fmla="*/ 137 h 159"/>
                <a:gd name="T102" fmla="*/ 19 w 209"/>
                <a:gd name="T103" fmla="*/ 133 h 159"/>
                <a:gd name="T104" fmla="*/ 19 w 209"/>
                <a:gd name="T105" fmla="*/ 129 h 159"/>
                <a:gd name="T106" fmla="*/ 21 w 209"/>
                <a:gd name="T107" fmla="*/ 123 h 159"/>
                <a:gd name="T108" fmla="*/ 25 w 209"/>
                <a:gd name="T109" fmla="*/ 121 h 159"/>
                <a:gd name="T110" fmla="*/ 29 w 209"/>
                <a:gd name="T111" fmla="*/ 118 h 159"/>
                <a:gd name="T112" fmla="*/ 31 w 209"/>
                <a:gd name="T113" fmla="*/ 118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09" h="159">
                  <a:moveTo>
                    <a:pt x="0" y="159"/>
                  </a:moveTo>
                  <a:lnTo>
                    <a:pt x="209" y="159"/>
                  </a:lnTo>
                  <a:lnTo>
                    <a:pt x="209" y="0"/>
                  </a:lnTo>
                  <a:lnTo>
                    <a:pt x="0" y="0"/>
                  </a:lnTo>
                  <a:lnTo>
                    <a:pt x="0" y="159"/>
                  </a:lnTo>
                  <a:lnTo>
                    <a:pt x="0" y="159"/>
                  </a:lnTo>
                  <a:close/>
                  <a:moveTo>
                    <a:pt x="31" y="41"/>
                  </a:moveTo>
                  <a:lnTo>
                    <a:pt x="178" y="41"/>
                  </a:lnTo>
                  <a:lnTo>
                    <a:pt x="180" y="41"/>
                  </a:lnTo>
                  <a:lnTo>
                    <a:pt x="182" y="41"/>
                  </a:lnTo>
                  <a:lnTo>
                    <a:pt x="184" y="41"/>
                  </a:lnTo>
                  <a:lnTo>
                    <a:pt x="188" y="43"/>
                  </a:lnTo>
                  <a:lnTo>
                    <a:pt x="188" y="45"/>
                  </a:lnTo>
                  <a:lnTo>
                    <a:pt x="190" y="47"/>
                  </a:lnTo>
                  <a:lnTo>
                    <a:pt x="190" y="49"/>
                  </a:lnTo>
                  <a:lnTo>
                    <a:pt x="190" y="53"/>
                  </a:lnTo>
                  <a:lnTo>
                    <a:pt x="190" y="55"/>
                  </a:lnTo>
                  <a:lnTo>
                    <a:pt x="190" y="57"/>
                  </a:lnTo>
                  <a:lnTo>
                    <a:pt x="188" y="59"/>
                  </a:lnTo>
                  <a:lnTo>
                    <a:pt x="188" y="61"/>
                  </a:lnTo>
                  <a:lnTo>
                    <a:pt x="184" y="61"/>
                  </a:lnTo>
                  <a:lnTo>
                    <a:pt x="182" y="63"/>
                  </a:lnTo>
                  <a:lnTo>
                    <a:pt x="180" y="63"/>
                  </a:lnTo>
                  <a:lnTo>
                    <a:pt x="178" y="65"/>
                  </a:lnTo>
                  <a:lnTo>
                    <a:pt x="31" y="65"/>
                  </a:lnTo>
                  <a:lnTo>
                    <a:pt x="29" y="63"/>
                  </a:lnTo>
                  <a:lnTo>
                    <a:pt x="25" y="63"/>
                  </a:lnTo>
                  <a:lnTo>
                    <a:pt x="25" y="61"/>
                  </a:lnTo>
                  <a:lnTo>
                    <a:pt x="23" y="61"/>
                  </a:lnTo>
                  <a:lnTo>
                    <a:pt x="21" y="59"/>
                  </a:lnTo>
                  <a:lnTo>
                    <a:pt x="19" y="57"/>
                  </a:lnTo>
                  <a:lnTo>
                    <a:pt x="19" y="55"/>
                  </a:lnTo>
                  <a:lnTo>
                    <a:pt x="19" y="53"/>
                  </a:lnTo>
                  <a:lnTo>
                    <a:pt x="19" y="49"/>
                  </a:lnTo>
                  <a:lnTo>
                    <a:pt x="19" y="47"/>
                  </a:lnTo>
                  <a:lnTo>
                    <a:pt x="21" y="45"/>
                  </a:lnTo>
                  <a:lnTo>
                    <a:pt x="23" y="43"/>
                  </a:lnTo>
                  <a:lnTo>
                    <a:pt x="25" y="41"/>
                  </a:lnTo>
                  <a:lnTo>
                    <a:pt x="25" y="41"/>
                  </a:lnTo>
                  <a:lnTo>
                    <a:pt x="29" y="41"/>
                  </a:lnTo>
                  <a:lnTo>
                    <a:pt x="31" y="41"/>
                  </a:lnTo>
                  <a:lnTo>
                    <a:pt x="31" y="41"/>
                  </a:lnTo>
                  <a:close/>
                  <a:moveTo>
                    <a:pt x="31" y="80"/>
                  </a:moveTo>
                  <a:lnTo>
                    <a:pt x="178" y="80"/>
                  </a:lnTo>
                  <a:lnTo>
                    <a:pt x="180" y="80"/>
                  </a:lnTo>
                  <a:lnTo>
                    <a:pt x="182" y="80"/>
                  </a:lnTo>
                  <a:lnTo>
                    <a:pt x="184" y="82"/>
                  </a:lnTo>
                  <a:lnTo>
                    <a:pt x="188" y="82"/>
                  </a:lnTo>
                  <a:lnTo>
                    <a:pt x="188" y="84"/>
                  </a:lnTo>
                  <a:lnTo>
                    <a:pt x="190" y="86"/>
                  </a:lnTo>
                  <a:lnTo>
                    <a:pt x="190" y="90"/>
                  </a:lnTo>
                  <a:lnTo>
                    <a:pt x="190" y="92"/>
                  </a:lnTo>
                  <a:lnTo>
                    <a:pt x="190" y="94"/>
                  </a:lnTo>
                  <a:lnTo>
                    <a:pt x="190" y="96"/>
                  </a:lnTo>
                  <a:lnTo>
                    <a:pt x="188" y="98"/>
                  </a:lnTo>
                  <a:lnTo>
                    <a:pt x="188" y="100"/>
                  </a:lnTo>
                  <a:lnTo>
                    <a:pt x="184" y="102"/>
                  </a:lnTo>
                  <a:lnTo>
                    <a:pt x="182" y="102"/>
                  </a:lnTo>
                  <a:lnTo>
                    <a:pt x="180" y="104"/>
                  </a:lnTo>
                  <a:lnTo>
                    <a:pt x="178" y="104"/>
                  </a:lnTo>
                  <a:lnTo>
                    <a:pt x="31" y="104"/>
                  </a:lnTo>
                  <a:lnTo>
                    <a:pt x="29" y="104"/>
                  </a:lnTo>
                  <a:lnTo>
                    <a:pt x="25" y="102"/>
                  </a:lnTo>
                  <a:lnTo>
                    <a:pt x="25" y="102"/>
                  </a:lnTo>
                  <a:lnTo>
                    <a:pt x="23" y="100"/>
                  </a:lnTo>
                  <a:lnTo>
                    <a:pt x="21" y="98"/>
                  </a:lnTo>
                  <a:lnTo>
                    <a:pt x="19" y="96"/>
                  </a:lnTo>
                  <a:lnTo>
                    <a:pt x="19" y="94"/>
                  </a:lnTo>
                  <a:lnTo>
                    <a:pt x="19" y="92"/>
                  </a:lnTo>
                  <a:lnTo>
                    <a:pt x="19" y="90"/>
                  </a:lnTo>
                  <a:lnTo>
                    <a:pt x="19" y="86"/>
                  </a:lnTo>
                  <a:lnTo>
                    <a:pt x="21" y="84"/>
                  </a:lnTo>
                  <a:lnTo>
                    <a:pt x="23" y="82"/>
                  </a:lnTo>
                  <a:lnTo>
                    <a:pt x="25" y="82"/>
                  </a:lnTo>
                  <a:lnTo>
                    <a:pt x="25" y="80"/>
                  </a:lnTo>
                  <a:lnTo>
                    <a:pt x="29" y="80"/>
                  </a:lnTo>
                  <a:lnTo>
                    <a:pt x="31" y="80"/>
                  </a:lnTo>
                  <a:lnTo>
                    <a:pt x="31" y="80"/>
                  </a:lnTo>
                  <a:close/>
                  <a:moveTo>
                    <a:pt x="31" y="118"/>
                  </a:moveTo>
                  <a:lnTo>
                    <a:pt x="178" y="118"/>
                  </a:lnTo>
                  <a:lnTo>
                    <a:pt x="180" y="118"/>
                  </a:lnTo>
                  <a:lnTo>
                    <a:pt x="182" y="118"/>
                  </a:lnTo>
                  <a:lnTo>
                    <a:pt x="184" y="121"/>
                  </a:lnTo>
                  <a:lnTo>
                    <a:pt x="188" y="123"/>
                  </a:lnTo>
                  <a:lnTo>
                    <a:pt x="188" y="123"/>
                  </a:lnTo>
                  <a:lnTo>
                    <a:pt x="190" y="127"/>
                  </a:lnTo>
                  <a:lnTo>
                    <a:pt x="190" y="129"/>
                  </a:lnTo>
                  <a:lnTo>
                    <a:pt x="190" y="131"/>
                  </a:lnTo>
                  <a:lnTo>
                    <a:pt x="190" y="133"/>
                  </a:lnTo>
                  <a:lnTo>
                    <a:pt x="190" y="135"/>
                  </a:lnTo>
                  <a:lnTo>
                    <a:pt x="188" y="137"/>
                  </a:lnTo>
                  <a:lnTo>
                    <a:pt x="188" y="139"/>
                  </a:lnTo>
                  <a:lnTo>
                    <a:pt x="184" y="141"/>
                  </a:lnTo>
                  <a:lnTo>
                    <a:pt x="182" y="143"/>
                  </a:lnTo>
                  <a:lnTo>
                    <a:pt x="180" y="143"/>
                  </a:lnTo>
                  <a:lnTo>
                    <a:pt x="178" y="143"/>
                  </a:lnTo>
                  <a:lnTo>
                    <a:pt x="31" y="143"/>
                  </a:lnTo>
                  <a:lnTo>
                    <a:pt x="29" y="143"/>
                  </a:lnTo>
                  <a:lnTo>
                    <a:pt x="25" y="143"/>
                  </a:lnTo>
                  <a:lnTo>
                    <a:pt x="25" y="141"/>
                  </a:lnTo>
                  <a:lnTo>
                    <a:pt x="23" y="139"/>
                  </a:lnTo>
                  <a:lnTo>
                    <a:pt x="21" y="137"/>
                  </a:lnTo>
                  <a:lnTo>
                    <a:pt x="19" y="135"/>
                  </a:lnTo>
                  <a:lnTo>
                    <a:pt x="19" y="133"/>
                  </a:lnTo>
                  <a:lnTo>
                    <a:pt x="19" y="131"/>
                  </a:lnTo>
                  <a:lnTo>
                    <a:pt x="19" y="129"/>
                  </a:lnTo>
                  <a:lnTo>
                    <a:pt x="19" y="127"/>
                  </a:lnTo>
                  <a:lnTo>
                    <a:pt x="21" y="123"/>
                  </a:lnTo>
                  <a:lnTo>
                    <a:pt x="23" y="123"/>
                  </a:lnTo>
                  <a:lnTo>
                    <a:pt x="25" y="121"/>
                  </a:lnTo>
                  <a:lnTo>
                    <a:pt x="25" y="118"/>
                  </a:lnTo>
                  <a:lnTo>
                    <a:pt x="29" y="118"/>
                  </a:lnTo>
                  <a:lnTo>
                    <a:pt x="31" y="118"/>
                  </a:lnTo>
                  <a:lnTo>
                    <a:pt x="31" y="118"/>
                  </a:lnTo>
                  <a:close/>
                </a:path>
              </a:pathLst>
            </a:custGeom>
            <a:solidFill>
              <a:srgbClr val="E5475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dirty="0">
                <a:solidFill>
                  <a:srgbClr val="444444"/>
                </a:solidFill>
              </a:endParaRPr>
            </a:p>
          </p:txBody>
        </p:sp>
        <p:sp>
          <p:nvSpPr>
            <p:cNvPr id="31" name="Freeform 19">
              <a:extLst>
                <a:ext uri="{FF2B5EF4-FFF2-40B4-BE49-F238E27FC236}">
                  <a16:creationId xmlns:a16="http://schemas.microsoft.com/office/drawing/2014/main" xmlns="" id="{C0544266-AB5C-4784-8A74-B003CFA9B720}"/>
                </a:ext>
              </a:extLst>
            </p:cNvPr>
            <p:cNvSpPr>
              <a:spLocks noEditPoints="1"/>
            </p:cNvSpPr>
            <p:nvPr/>
          </p:nvSpPr>
          <p:spPr bwMode="auto">
            <a:xfrm>
              <a:off x="2986088" y="2251075"/>
              <a:ext cx="328613" cy="252412"/>
            </a:xfrm>
            <a:custGeom>
              <a:avLst/>
              <a:gdLst>
                <a:gd name="T0" fmla="*/ 207 w 207"/>
                <a:gd name="T1" fmla="*/ 159 h 159"/>
                <a:gd name="T2" fmla="*/ 0 w 207"/>
                <a:gd name="T3" fmla="*/ 0 h 159"/>
                <a:gd name="T4" fmla="*/ 0 w 207"/>
                <a:gd name="T5" fmla="*/ 159 h 159"/>
                <a:gd name="T6" fmla="*/ 49 w 207"/>
                <a:gd name="T7" fmla="*/ 65 h 159"/>
                <a:gd name="T8" fmla="*/ 49 w 207"/>
                <a:gd name="T9" fmla="*/ 63 h 159"/>
                <a:gd name="T10" fmla="*/ 51 w 207"/>
                <a:gd name="T11" fmla="*/ 63 h 159"/>
                <a:gd name="T12" fmla="*/ 53 w 207"/>
                <a:gd name="T13" fmla="*/ 63 h 159"/>
                <a:gd name="T14" fmla="*/ 56 w 207"/>
                <a:gd name="T15" fmla="*/ 63 h 159"/>
                <a:gd name="T16" fmla="*/ 58 w 207"/>
                <a:gd name="T17" fmla="*/ 65 h 159"/>
                <a:gd name="T18" fmla="*/ 101 w 207"/>
                <a:gd name="T19" fmla="*/ 55 h 159"/>
                <a:gd name="T20" fmla="*/ 103 w 207"/>
                <a:gd name="T21" fmla="*/ 55 h 159"/>
                <a:gd name="T22" fmla="*/ 105 w 207"/>
                <a:gd name="T23" fmla="*/ 53 h 159"/>
                <a:gd name="T24" fmla="*/ 107 w 207"/>
                <a:gd name="T25" fmla="*/ 53 h 159"/>
                <a:gd name="T26" fmla="*/ 107 w 207"/>
                <a:gd name="T27" fmla="*/ 55 h 159"/>
                <a:gd name="T28" fmla="*/ 109 w 207"/>
                <a:gd name="T29" fmla="*/ 55 h 159"/>
                <a:gd name="T30" fmla="*/ 125 w 207"/>
                <a:gd name="T31" fmla="*/ 78 h 159"/>
                <a:gd name="T32" fmla="*/ 188 w 207"/>
                <a:gd name="T33" fmla="*/ 18 h 159"/>
                <a:gd name="T34" fmla="*/ 191 w 207"/>
                <a:gd name="T35" fmla="*/ 16 h 159"/>
                <a:gd name="T36" fmla="*/ 193 w 207"/>
                <a:gd name="T37" fmla="*/ 18 h 159"/>
                <a:gd name="T38" fmla="*/ 195 w 207"/>
                <a:gd name="T39" fmla="*/ 18 h 159"/>
                <a:gd name="T40" fmla="*/ 195 w 207"/>
                <a:gd name="T41" fmla="*/ 20 h 159"/>
                <a:gd name="T42" fmla="*/ 197 w 207"/>
                <a:gd name="T43" fmla="*/ 20 h 159"/>
                <a:gd name="T44" fmla="*/ 197 w 207"/>
                <a:gd name="T45" fmla="*/ 22 h 159"/>
                <a:gd name="T46" fmla="*/ 195 w 207"/>
                <a:gd name="T47" fmla="*/ 24 h 159"/>
                <a:gd name="T48" fmla="*/ 129 w 207"/>
                <a:gd name="T49" fmla="*/ 90 h 159"/>
                <a:gd name="T50" fmla="*/ 127 w 207"/>
                <a:gd name="T51" fmla="*/ 90 h 159"/>
                <a:gd name="T52" fmla="*/ 125 w 207"/>
                <a:gd name="T53" fmla="*/ 90 h 159"/>
                <a:gd name="T54" fmla="*/ 125 w 207"/>
                <a:gd name="T55" fmla="*/ 90 h 159"/>
                <a:gd name="T56" fmla="*/ 123 w 207"/>
                <a:gd name="T57" fmla="*/ 90 h 159"/>
                <a:gd name="T58" fmla="*/ 121 w 207"/>
                <a:gd name="T59" fmla="*/ 88 h 159"/>
                <a:gd name="T60" fmla="*/ 74 w 207"/>
                <a:gd name="T61" fmla="*/ 112 h 159"/>
                <a:gd name="T62" fmla="*/ 72 w 207"/>
                <a:gd name="T63" fmla="*/ 114 h 159"/>
                <a:gd name="T64" fmla="*/ 70 w 207"/>
                <a:gd name="T65" fmla="*/ 114 h 159"/>
                <a:gd name="T66" fmla="*/ 68 w 207"/>
                <a:gd name="T67" fmla="*/ 114 h 159"/>
                <a:gd name="T68" fmla="*/ 68 w 207"/>
                <a:gd name="T69" fmla="*/ 114 h 159"/>
                <a:gd name="T70" fmla="*/ 66 w 207"/>
                <a:gd name="T71" fmla="*/ 112 h 159"/>
                <a:gd name="T72" fmla="*/ 23 w 207"/>
                <a:gd name="T73" fmla="*/ 123 h 159"/>
                <a:gd name="T74" fmla="*/ 23 w 207"/>
                <a:gd name="T75" fmla="*/ 123 h 159"/>
                <a:gd name="T76" fmla="*/ 21 w 207"/>
                <a:gd name="T77" fmla="*/ 125 h 159"/>
                <a:gd name="T78" fmla="*/ 19 w 207"/>
                <a:gd name="T79" fmla="*/ 125 h 159"/>
                <a:gd name="T80" fmla="*/ 17 w 207"/>
                <a:gd name="T81" fmla="*/ 123 h 159"/>
                <a:gd name="T82" fmla="*/ 15 w 207"/>
                <a:gd name="T83" fmla="*/ 123 h 159"/>
                <a:gd name="T84" fmla="*/ 15 w 207"/>
                <a:gd name="T85" fmla="*/ 121 h 159"/>
                <a:gd name="T86" fmla="*/ 15 w 207"/>
                <a:gd name="T87" fmla="*/ 118 h 159"/>
                <a:gd name="T88" fmla="*/ 15 w 207"/>
                <a:gd name="T89" fmla="*/ 116 h 159"/>
                <a:gd name="T90" fmla="*/ 15 w 207"/>
                <a:gd name="T91" fmla="*/ 137 h 159"/>
                <a:gd name="T92" fmla="*/ 199 w 207"/>
                <a:gd name="T93" fmla="*/ 143 h 159"/>
                <a:gd name="T94" fmla="*/ 15 w 207"/>
                <a:gd name="T95" fmla="*/ 137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07" h="159">
                  <a:moveTo>
                    <a:pt x="0" y="159"/>
                  </a:moveTo>
                  <a:lnTo>
                    <a:pt x="207" y="159"/>
                  </a:lnTo>
                  <a:lnTo>
                    <a:pt x="207" y="0"/>
                  </a:lnTo>
                  <a:lnTo>
                    <a:pt x="0" y="0"/>
                  </a:lnTo>
                  <a:lnTo>
                    <a:pt x="0" y="159"/>
                  </a:lnTo>
                  <a:lnTo>
                    <a:pt x="0" y="159"/>
                  </a:lnTo>
                  <a:close/>
                  <a:moveTo>
                    <a:pt x="15" y="116"/>
                  </a:moveTo>
                  <a:lnTo>
                    <a:pt x="49" y="65"/>
                  </a:lnTo>
                  <a:lnTo>
                    <a:pt x="49" y="63"/>
                  </a:lnTo>
                  <a:lnTo>
                    <a:pt x="49" y="63"/>
                  </a:lnTo>
                  <a:lnTo>
                    <a:pt x="51" y="63"/>
                  </a:lnTo>
                  <a:lnTo>
                    <a:pt x="51" y="63"/>
                  </a:lnTo>
                  <a:lnTo>
                    <a:pt x="51" y="63"/>
                  </a:lnTo>
                  <a:lnTo>
                    <a:pt x="53" y="63"/>
                  </a:lnTo>
                  <a:lnTo>
                    <a:pt x="53" y="63"/>
                  </a:lnTo>
                  <a:lnTo>
                    <a:pt x="56" y="63"/>
                  </a:lnTo>
                  <a:lnTo>
                    <a:pt x="58" y="65"/>
                  </a:lnTo>
                  <a:lnTo>
                    <a:pt x="58" y="65"/>
                  </a:lnTo>
                  <a:lnTo>
                    <a:pt x="72" y="100"/>
                  </a:lnTo>
                  <a:lnTo>
                    <a:pt x="101" y="55"/>
                  </a:lnTo>
                  <a:lnTo>
                    <a:pt x="103" y="55"/>
                  </a:lnTo>
                  <a:lnTo>
                    <a:pt x="103" y="55"/>
                  </a:lnTo>
                  <a:lnTo>
                    <a:pt x="103" y="53"/>
                  </a:lnTo>
                  <a:lnTo>
                    <a:pt x="105" y="53"/>
                  </a:lnTo>
                  <a:lnTo>
                    <a:pt x="105" y="53"/>
                  </a:lnTo>
                  <a:lnTo>
                    <a:pt x="107" y="53"/>
                  </a:lnTo>
                  <a:lnTo>
                    <a:pt x="107" y="53"/>
                  </a:lnTo>
                  <a:lnTo>
                    <a:pt x="107" y="55"/>
                  </a:lnTo>
                  <a:lnTo>
                    <a:pt x="109" y="55"/>
                  </a:lnTo>
                  <a:lnTo>
                    <a:pt x="109" y="55"/>
                  </a:lnTo>
                  <a:lnTo>
                    <a:pt x="109" y="55"/>
                  </a:lnTo>
                  <a:lnTo>
                    <a:pt x="125" y="78"/>
                  </a:lnTo>
                  <a:lnTo>
                    <a:pt x="186" y="18"/>
                  </a:lnTo>
                  <a:lnTo>
                    <a:pt x="188" y="18"/>
                  </a:lnTo>
                  <a:lnTo>
                    <a:pt x="188" y="18"/>
                  </a:lnTo>
                  <a:lnTo>
                    <a:pt x="191" y="16"/>
                  </a:lnTo>
                  <a:lnTo>
                    <a:pt x="191" y="16"/>
                  </a:lnTo>
                  <a:lnTo>
                    <a:pt x="193" y="18"/>
                  </a:lnTo>
                  <a:lnTo>
                    <a:pt x="193" y="18"/>
                  </a:lnTo>
                  <a:lnTo>
                    <a:pt x="195" y="18"/>
                  </a:lnTo>
                  <a:lnTo>
                    <a:pt x="195" y="18"/>
                  </a:lnTo>
                  <a:lnTo>
                    <a:pt x="195" y="20"/>
                  </a:lnTo>
                  <a:lnTo>
                    <a:pt x="195" y="20"/>
                  </a:lnTo>
                  <a:lnTo>
                    <a:pt x="197" y="20"/>
                  </a:lnTo>
                  <a:lnTo>
                    <a:pt x="197" y="22"/>
                  </a:lnTo>
                  <a:lnTo>
                    <a:pt x="197" y="22"/>
                  </a:lnTo>
                  <a:lnTo>
                    <a:pt x="195" y="24"/>
                  </a:lnTo>
                  <a:lnTo>
                    <a:pt x="195" y="24"/>
                  </a:lnTo>
                  <a:lnTo>
                    <a:pt x="195" y="26"/>
                  </a:lnTo>
                  <a:lnTo>
                    <a:pt x="129" y="90"/>
                  </a:lnTo>
                  <a:lnTo>
                    <a:pt x="129" y="90"/>
                  </a:lnTo>
                  <a:lnTo>
                    <a:pt x="127" y="90"/>
                  </a:lnTo>
                  <a:lnTo>
                    <a:pt x="127" y="90"/>
                  </a:lnTo>
                  <a:lnTo>
                    <a:pt x="125" y="90"/>
                  </a:lnTo>
                  <a:lnTo>
                    <a:pt x="125" y="90"/>
                  </a:lnTo>
                  <a:lnTo>
                    <a:pt x="125" y="90"/>
                  </a:lnTo>
                  <a:lnTo>
                    <a:pt x="123" y="90"/>
                  </a:lnTo>
                  <a:lnTo>
                    <a:pt x="123" y="90"/>
                  </a:lnTo>
                  <a:lnTo>
                    <a:pt x="121" y="90"/>
                  </a:lnTo>
                  <a:lnTo>
                    <a:pt x="121" y="88"/>
                  </a:lnTo>
                  <a:lnTo>
                    <a:pt x="105" y="67"/>
                  </a:lnTo>
                  <a:lnTo>
                    <a:pt x="74" y="112"/>
                  </a:lnTo>
                  <a:lnTo>
                    <a:pt x="74" y="114"/>
                  </a:lnTo>
                  <a:lnTo>
                    <a:pt x="72" y="114"/>
                  </a:lnTo>
                  <a:lnTo>
                    <a:pt x="72" y="114"/>
                  </a:lnTo>
                  <a:lnTo>
                    <a:pt x="70" y="114"/>
                  </a:lnTo>
                  <a:lnTo>
                    <a:pt x="70" y="114"/>
                  </a:lnTo>
                  <a:lnTo>
                    <a:pt x="68" y="114"/>
                  </a:lnTo>
                  <a:lnTo>
                    <a:pt x="68" y="114"/>
                  </a:lnTo>
                  <a:lnTo>
                    <a:pt x="68" y="114"/>
                  </a:lnTo>
                  <a:lnTo>
                    <a:pt x="66" y="112"/>
                  </a:lnTo>
                  <a:lnTo>
                    <a:pt x="66" y="112"/>
                  </a:lnTo>
                  <a:lnTo>
                    <a:pt x="51" y="78"/>
                  </a:lnTo>
                  <a:lnTo>
                    <a:pt x="23" y="123"/>
                  </a:lnTo>
                  <a:lnTo>
                    <a:pt x="23" y="123"/>
                  </a:lnTo>
                  <a:lnTo>
                    <a:pt x="23" y="123"/>
                  </a:lnTo>
                  <a:lnTo>
                    <a:pt x="21" y="125"/>
                  </a:lnTo>
                  <a:lnTo>
                    <a:pt x="21" y="125"/>
                  </a:lnTo>
                  <a:lnTo>
                    <a:pt x="19" y="125"/>
                  </a:lnTo>
                  <a:lnTo>
                    <a:pt x="19" y="125"/>
                  </a:lnTo>
                  <a:lnTo>
                    <a:pt x="17" y="125"/>
                  </a:lnTo>
                  <a:lnTo>
                    <a:pt x="17" y="123"/>
                  </a:lnTo>
                  <a:lnTo>
                    <a:pt x="15" y="123"/>
                  </a:lnTo>
                  <a:lnTo>
                    <a:pt x="15" y="123"/>
                  </a:lnTo>
                  <a:lnTo>
                    <a:pt x="15" y="123"/>
                  </a:lnTo>
                  <a:lnTo>
                    <a:pt x="15" y="121"/>
                  </a:lnTo>
                  <a:lnTo>
                    <a:pt x="15" y="121"/>
                  </a:lnTo>
                  <a:lnTo>
                    <a:pt x="15" y="118"/>
                  </a:lnTo>
                  <a:lnTo>
                    <a:pt x="15" y="118"/>
                  </a:lnTo>
                  <a:lnTo>
                    <a:pt x="15" y="116"/>
                  </a:lnTo>
                  <a:lnTo>
                    <a:pt x="15" y="116"/>
                  </a:lnTo>
                  <a:close/>
                  <a:moveTo>
                    <a:pt x="15" y="137"/>
                  </a:moveTo>
                  <a:lnTo>
                    <a:pt x="199" y="137"/>
                  </a:lnTo>
                  <a:lnTo>
                    <a:pt x="199" y="143"/>
                  </a:lnTo>
                  <a:lnTo>
                    <a:pt x="15" y="143"/>
                  </a:lnTo>
                  <a:lnTo>
                    <a:pt x="15" y="137"/>
                  </a:lnTo>
                  <a:lnTo>
                    <a:pt x="15" y="137"/>
                  </a:lnTo>
                  <a:close/>
                </a:path>
              </a:pathLst>
            </a:custGeom>
            <a:solidFill>
              <a:srgbClr val="E5475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dirty="0">
                <a:solidFill>
                  <a:srgbClr val="444444"/>
                </a:solidFill>
              </a:endParaRPr>
            </a:p>
          </p:txBody>
        </p:sp>
      </p:grpSp>
      <p:sp>
        <p:nvSpPr>
          <p:cNvPr id="16" name="Заголовок 1"/>
          <p:cNvSpPr>
            <a:spLocks noGrp="1"/>
          </p:cNvSpPr>
          <p:nvPr>
            <p:ph type="title"/>
          </p:nvPr>
        </p:nvSpPr>
        <p:spPr>
          <a:xfrm>
            <a:off x="1505415" y="-22715"/>
            <a:ext cx="8964704" cy="694951"/>
          </a:xfrm>
        </p:spPr>
        <p:txBody>
          <a:bodyPr/>
          <a:lstStyle/>
          <a:p>
            <a:r>
              <a:rPr lang="ru-RU" dirty="0"/>
              <a:t> </a:t>
            </a:r>
            <a:r>
              <a:rPr lang="ru-RU" sz="1800" dirty="0" smtClean="0"/>
              <a:t>ОБЗОР ПРАКТИКИ В СФЕРЕ КОНТРАКТНОЙ СИСТЕМЫ, УТВЕРЖДЕННЫЙ ПРЕЗИДИУМОМ ВС РФ 28.06.2017. СПИСАНИЕ НЕУСТОЙКИ.</a:t>
            </a:r>
            <a:endParaRPr lang="ru-RU" sz="1800" dirty="0"/>
          </a:p>
        </p:txBody>
      </p:sp>
      <p:sp>
        <p:nvSpPr>
          <p:cNvPr id="17" name="Объект 2">
            <a:extLst>
              <a:ext uri="{FF2B5EF4-FFF2-40B4-BE49-F238E27FC236}">
                <a16:creationId xmlns:a16="http://schemas.microsoft.com/office/drawing/2014/main" xmlns="" id="{73654378-9C15-461F-99A2-CFFD6BDD55E3}"/>
              </a:ext>
            </a:extLst>
          </p:cNvPr>
          <p:cNvSpPr txBox="1">
            <a:spLocks/>
          </p:cNvSpPr>
          <p:nvPr/>
        </p:nvSpPr>
        <p:spPr>
          <a:xfrm>
            <a:off x="1331975" y="2696305"/>
            <a:ext cx="10492349" cy="3637588"/>
          </a:xfrm>
          <a:prstGeom prst="rect">
            <a:avLst/>
          </a:prstGeom>
        </p:spPr>
        <p:txBody>
          <a:bodyPr vert="horz" lIns="0" tIns="0" rIns="0" bIns="0" rtlCol="0">
            <a:noAutofit/>
          </a:bodyPr>
          <a:lstStyle>
            <a:lvl1pPr marL="0" indent="0" algn="l" defTabSz="914400" rtl="0" eaLnBrk="1" latinLnBrk="0" hangingPunct="1">
              <a:lnSpc>
                <a:spcPct val="110000"/>
              </a:lnSpc>
              <a:spcBef>
                <a:spcPts val="1000"/>
              </a:spcBef>
              <a:buFont typeface="Arial" panose="020B0500000000000000" pitchFamily="34" charset="0"/>
              <a:buNone/>
              <a:defRPr sz="2000" kern="1200">
                <a:solidFill>
                  <a:schemeClr val="tx1"/>
                </a:solidFill>
                <a:latin typeface="Segoe UI" panose="020B0502040204020203" pitchFamily="34" charset="0"/>
                <a:ea typeface="+mn-ea"/>
                <a:cs typeface="+mn-cs"/>
              </a:defRPr>
            </a:lvl1pPr>
            <a:lvl2pPr marL="360363" indent="-358775" algn="l" defTabSz="914400" rtl="0" eaLnBrk="1" latinLnBrk="0" hangingPunct="1">
              <a:lnSpc>
                <a:spcPct val="110000"/>
              </a:lnSpc>
              <a:spcBef>
                <a:spcPts val="500"/>
              </a:spcBef>
              <a:buClr>
                <a:schemeClr val="accent1"/>
              </a:buClr>
              <a:buFont typeface="Arial" panose="020B0500000000000000" pitchFamily="34" charset="0"/>
              <a:buChar char="•"/>
              <a:defRPr sz="2000" kern="1200">
                <a:solidFill>
                  <a:schemeClr val="tx1"/>
                </a:solidFill>
                <a:latin typeface="Segoe UI" panose="020B0502040204020203" pitchFamily="34" charset="0"/>
                <a:ea typeface="+mn-ea"/>
                <a:cs typeface="+mn-cs"/>
              </a:defRPr>
            </a:lvl2pPr>
            <a:lvl3pPr marL="719138" indent="-360363" algn="l" defTabSz="914400" rtl="0" eaLnBrk="1" latinLnBrk="0" hangingPunct="1">
              <a:lnSpc>
                <a:spcPct val="110000"/>
              </a:lnSpc>
              <a:spcBef>
                <a:spcPts val="500"/>
              </a:spcBef>
              <a:buClr>
                <a:schemeClr val="accent1"/>
              </a:buClr>
              <a:buFont typeface="Segoe UI" panose="020B0502040204020203" pitchFamily="34" charset="0"/>
              <a:buChar char="−"/>
              <a:defRPr sz="2000" kern="1200">
                <a:solidFill>
                  <a:schemeClr val="tx1"/>
                </a:solidFill>
                <a:latin typeface="Segoe UI" panose="020B0502040204020203" pitchFamily="34" charset="0"/>
                <a:ea typeface="+mn-ea"/>
                <a:cs typeface="+mn-cs"/>
              </a:defRPr>
            </a:lvl3pPr>
            <a:lvl4pPr marL="1079500" indent="-358775" algn="l" defTabSz="914400" rtl="0" eaLnBrk="1" latinLnBrk="0" hangingPunct="1">
              <a:lnSpc>
                <a:spcPct val="110000"/>
              </a:lnSpc>
              <a:spcBef>
                <a:spcPts val="500"/>
              </a:spcBef>
              <a:buClr>
                <a:schemeClr val="accent1"/>
              </a:buClr>
              <a:buFont typeface="Segoe UI" panose="020B0502040204020203" pitchFamily="34" charset="0"/>
              <a:buChar char="−"/>
              <a:tabLst/>
              <a:defRPr sz="2000" kern="1200">
                <a:solidFill>
                  <a:schemeClr val="tx1"/>
                </a:solidFill>
                <a:latin typeface="Segoe UI" panose="020B0502040204020203" pitchFamily="34" charset="0"/>
                <a:ea typeface="+mn-ea"/>
                <a:cs typeface="+mn-cs"/>
              </a:defRPr>
            </a:lvl4pPr>
            <a:lvl5pPr marL="1438275" indent="-360363" algn="l" defTabSz="914400" rtl="0" eaLnBrk="1" latinLnBrk="0" hangingPunct="1">
              <a:lnSpc>
                <a:spcPct val="110000"/>
              </a:lnSpc>
              <a:spcBef>
                <a:spcPts val="500"/>
              </a:spcBef>
              <a:buClr>
                <a:schemeClr val="accent1"/>
              </a:buClr>
              <a:buFont typeface="Segoe UI" panose="020B0502040204020203" pitchFamily="34" charset="0"/>
              <a:buChar char="−"/>
              <a:defRPr sz="2000" kern="1200">
                <a:solidFill>
                  <a:schemeClr val="tx1"/>
                </a:solidFill>
                <a:latin typeface="Segoe UI" panose="020B0502040204020203" pitchFamily="34" charset="0"/>
                <a:ea typeface="+mn-ea"/>
                <a:cs typeface="+mn-cs"/>
              </a:defRPr>
            </a:lvl5pPr>
            <a:lvl6pPr marL="2514600" indent="-228600" algn="l" defTabSz="914400" rtl="0" eaLnBrk="1" latinLnBrk="0" hangingPunct="1">
              <a:lnSpc>
                <a:spcPct val="90000"/>
              </a:lnSpc>
              <a:spcBef>
                <a:spcPts val="500"/>
              </a:spcBef>
              <a:buFont typeface="Arial" panose="020B0500000000000000"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500000000000000"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500000000000000"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500000000000000" pitchFamily="34" charset="0"/>
              <a:buChar char="•"/>
              <a:defRPr sz="1800" kern="1200">
                <a:solidFill>
                  <a:schemeClr val="tx1"/>
                </a:solidFill>
                <a:latin typeface="+mn-lt"/>
                <a:ea typeface="+mn-ea"/>
                <a:cs typeface="+mn-cs"/>
              </a:defRPr>
            </a:lvl9pPr>
          </a:lstStyle>
          <a:p>
            <a:pPr algn="just">
              <a:spcBef>
                <a:spcPct val="0"/>
              </a:spcBef>
              <a:spcAft>
                <a:spcPts val="1200"/>
              </a:spcAft>
            </a:pPr>
            <a:r>
              <a:rPr lang="ru-RU" sz="1800" b="1" dirty="0" smtClean="0">
                <a:solidFill>
                  <a:srgbClr val="E4465A"/>
                </a:solidFill>
                <a:cs typeface="Segoe UI" panose="020B0502040204020203" pitchFamily="34" charset="0"/>
              </a:rPr>
              <a:t>Отсутствие </a:t>
            </a:r>
            <a:r>
              <a:rPr lang="ru-RU" sz="1800" b="1" dirty="0">
                <a:solidFill>
                  <a:srgbClr val="E4465A"/>
                </a:solidFill>
                <a:cs typeface="Segoe UI" panose="020B0502040204020203" pitchFamily="34" charset="0"/>
              </a:rPr>
              <a:t>сверки суммы начисленной неустойки не может являться причиной отказа заказчика в списании </a:t>
            </a:r>
            <a:r>
              <a:rPr lang="ru-RU" sz="1800" b="1" dirty="0" smtClean="0">
                <a:solidFill>
                  <a:srgbClr val="E4465A"/>
                </a:solidFill>
                <a:cs typeface="Segoe UI" panose="020B0502040204020203" pitchFamily="34" charset="0"/>
              </a:rPr>
              <a:t>неустойки. </a:t>
            </a:r>
          </a:p>
          <a:p>
            <a:pPr algn="just">
              <a:spcBef>
                <a:spcPct val="0"/>
              </a:spcBef>
              <a:spcAft>
                <a:spcPts val="1200"/>
              </a:spcAft>
            </a:pPr>
            <a:r>
              <a:rPr lang="ru-RU" sz="1800" dirty="0" smtClean="0">
                <a:solidFill>
                  <a:srgbClr val="001D43"/>
                </a:solidFill>
                <a:cs typeface="Segoe UI" panose="020B0502040204020203" pitchFamily="34" charset="0"/>
              </a:rPr>
              <a:t>(см.: Определение </a:t>
            </a:r>
            <a:r>
              <a:rPr lang="ru-RU" sz="1800" dirty="0">
                <a:solidFill>
                  <a:srgbClr val="001D43"/>
                </a:solidFill>
                <a:cs typeface="Segoe UI" panose="020B0502040204020203" pitchFamily="34" charset="0"/>
              </a:rPr>
              <a:t>ВС РФ от 11 января 2018 г. № </a:t>
            </a:r>
            <a:r>
              <a:rPr lang="ru-RU" sz="1800" dirty="0" smtClean="0">
                <a:solidFill>
                  <a:srgbClr val="001D43"/>
                </a:solidFill>
                <a:cs typeface="Segoe UI" panose="020B0502040204020203" pitchFamily="34" charset="0"/>
              </a:rPr>
              <a:t>308-ЭС17-20477 + п. 40 Обзора практики).</a:t>
            </a:r>
          </a:p>
          <a:p>
            <a:pPr algn="just">
              <a:spcBef>
                <a:spcPct val="0"/>
              </a:spcBef>
              <a:spcAft>
                <a:spcPts val="1200"/>
              </a:spcAft>
            </a:pPr>
            <a:r>
              <a:rPr lang="ru-RU" sz="1800" b="1" dirty="0" smtClean="0">
                <a:solidFill>
                  <a:srgbClr val="E4465A"/>
                </a:solidFill>
                <a:cs typeface="Segoe UI" panose="020B0502040204020203" pitchFamily="34" charset="0"/>
              </a:rPr>
              <a:t>Списание неустойки – обязанность, а не право заказчика. </a:t>
            </a:r>
          </a:p>
          <a:p>
            <a:pPr algn="just">
              <a:spcBef>
                <a:spcPct val="0"/>
              </a:spcBef>
              <a:spcAft>
                <a:spcPts val="1200"/>
              </a:spcAft>
            </a:pPr>
            <a:r>
              <a:rPr lang="ru-RU" sz="1800" dirty="0" smtClean="0">
                <a:solidFill>
                  <a:srgbClr val="001D43"/>
                </a:solidFill>
                <a:cs typeface="Segoe UI" panose="020B0502040204020203" pitchFamily="34" charset="0"/>
              </a:rPr>
              <a:t>(см.: Определение ВС РФ от </a:t>
            </a:r>
            <a:r>
              <a:rPr lang="ru-RU" sz="1800" dirty="0">
                <a:solidFill>
                  <a:srgbClr val="001D43"/>
                </a:solidFill>
                <a:cs typeface="Segoe UI" panose="020B0502040204020203" pitchFamily="34" charset="0"/>
              </a:rPr>
              <a:t>31 июля 2018 г. </a:t>
            </a:r>
            <a:r>
              <a:rPr lang="ru-RU" sz="1800" dirty="0" smtClean="0">
                <a:solidFill>
                  <a:srgbClr val="001D43"/>
                </a:solidFill>
                <a:cs typeface="Segoe UI" panose="020B0502040204020203" pitchFamily="34" charset="0"/>
              </a:rPr>
              <a:t>по делу </a:t>
            </a:r>
            <a:r>
              <a:rPr lang="ru-RU" sz="1800" dirty="0">
                <a:solidFill>
                  <a:srgbClr val="001D43"/>
                </a:solidFill>
                <a:cs typeface="Segoe UI" panose="020B0502040204020203" pitchFamily="34" charset="0"/>
              </a:rPr>
              <a:t>№ </a:t>
            </a:r>
            <a:r>
              <a:rPr lang="ru-RU" sz="1800" dirty="0" smtClean="0">
                <a:solidFill>
                  <a:srgbClr val="001D43"/>
                </a:solidFill>
                <a:cs typeface="Segoe UI" panose="020B0502040204020203" pitchFamily="34" charset="0"/>
              </a:rPr>
              <a:t>305-ЭС18-5984; Определение ВС РФ от 14 августа 2018 г. № 305-ЭС18-5712 по делу № А40-179525</a:t>
            </a:r>
            <a:r>
              <a:rPr lang="en-US" sz="1800" dirty="0" smtClean="0">
                <a:solidFill>
                  <a:srgbClr val="001D43"/>
                </a:solidFill>
                <a:cs typeface="Segoe UI" panose="020B0502040204020203" pitchFamily="34" charset="0"/>
              </a:rPr>
              <a:t>/2017.</a:t>
            </a:r>
            <a:endParaRPr lang="ru-RU" sz="1800" dirty="0" smtClean="0">
              <a:solidFill>
                <a:srgbClr val="001D43"/>
              </a:solidFill>
              <a:cs typeface="Segoe UI" panose="020B0502040204020203" pitchFamily="34" charset="0"/>
            </a:endParaRPr>
          </a:p>
          <a:p>
            <a:pPr algn="just">
              <a:spcBef>
                <a:spcPct val="0"/>
              </a:spcBef>
              <a:spcAft>
                <a:spcPts val="1200"/>
              </a:spcAft>
            </a:pPr>
            <a:r>
              <a:rPr lang="ru-RU" sz="1800" b="1" dirty="0" smtClean="0">
                <a:solidFill>
                  <a:srgbClr val="E4465A"/>
                </a:solidFill>
                <a:cs typeface="Segoe UI" panose="020B0502040204020203" pitchFamily="34" charset="0"/>
              </a:rPr>
              <a:t>Отсутствие доказанного факта погашения поставщиком 50% начисленных заказчиком неустоек влечет отказ в иске о понуждении заказчика списать сумму неустойки.</a:t>
            </a:r>
          </a:p>
          <a:p>
            <a:pPr algn="just">
              <a:spcBef>
                <a:spcPct val="0"/>
              </a:spcBef>
              <a:spcAft>
                <a:spcPts val="1200"/>
              </a:spcAft>
            </a:pPr>
            <a:r>
              <a:rPr lang="ru-RU" sz="1800" dirty="0" smtClean="0">
                <a:solidFill>
                  <a:srgbClr val="001D43"/>
                </a:solidFill>
                <a:cs typeface="Segoe UI" panose="020B0502040204020203" pitchFamily="34" charset="0"/>
              </a:rPr>
              <a:t>(см</a:t>
            </a:r>
            <a:r>
              <a:rPr lang="ru-RU" sz="1800" dirty="0">
                <a:solidFill>
                  <a:srgbClr val="001D43"/>
                </a:solidFill>
                <a:cs typeface="Segoe UI" panose="020B0502040204020203" pitchFamily="34" charset="0"/>
              </a:rPr>
              <a:t>.: Определение ВС РФ от 20 июля 2018 г. № </a:t>
            </a:r>
            <a:r>
              <a:rPr lang="ru-RU" sz="1800" dirty="0" smtClean="0">
                <a:solidFill>
                  <a:srgbClr val="001D43"/>
                </a:solidFill>
                <a:cs typeface="Segoe UI" panose="020B0502040204020203" pitchFamily="34" charset="0"/>
              </a:rPr>
              <a:t>309-ЭС18-9862).</a:t>
            </a:r>
          </a:p>
          <a:p>
            <a:pPr algn="just">
              <a:spcBef>
                <a:spcPct val="0"/>
              </a:spcBef>
              <a:spcAft>
                <a:spcPts val="1200"/>
              </a:spcAft>
            </a:pPr>
            <a:endParaRPr lang="ru-RU" sz="1800" dirty="0">
              <a:solidFill>
                <a:srgbClr val="444444"/>
              </a:solidFill>
              <a:cs typeface="Segoe UI" panose="020B0502040204020203" pitchFamily="34" charset="0"/>
            </a:endParaRPr>
          </a:p>
          <a:p>
            <a:pPr algn="just">
              <a:spcBef>
                <a:spcPct val="0"/>
              </a:spcBef>
              <a:spcAft>
                <a:spcPts val="1200"/>
              </a:spcAft>
            </a:pPr>
            <a:endParaRPr lang="ru-RU" sz="1800" dirty="0" smtClean="0">
              <a:solidFill>
                <a:srgbClr val="444444"/>
              </a:solidFill>
              <a:cs typeface="Segoe UI" panose="020B0502040204020203" pitchFamily="34" charset="0"/>
            </a:endParaRPr>
          </a:p>
          <a:p>
            <a:pPr algn="just">
              <a:spcBef>
                <a:spcPct val="0"/>
              </a:spcBef>
              <a:spcAft>
                <a:spcPts val="1200"/>
              </a:spcAft>
            </a:pPr>
            <a:endParaRPr lang="ru-RU" sz="1800" dirty="0">
              <a:solidFill>
                <a:srgbClr val="444444"/>
              </a:solidFill>
              <a:cs typeface="Segoe UI" panose="020B0502040204020203" pitchFamily="34" charset="0"/>
            </a:endParaRPr>
          </a:p>
        </p:txBody>
      </p:sp>
      <p:sp>
        <p:nvSpPr>
          <p:cNvPr id="20" name="Овал 19">
            <a:extLst>
              <a:ext uri="{FF2B5EF4-FFF2-40B4-BE49-F238E27FC236}">
                <a16:creationId xmlns:a16="http://schemas.microsoft.com/office/drawing/2014/main" xmlns="" id="{42D2405C-82A6-4611-A559-487FAF862958}"/>
              </a:ext>
            </a:extLst>
          </p:cNvPr>
          <p:cNvSpPr/>
          <p:nvPr/>
        </p:nvSpPr>
        <p:spPr>
          <a:xfrm rot="5400000">
            <a:off x="410556" y="2690797"/>
            <a:ext cx="702284" cy="702284"/>
          </a:xfrm>
          <a:prstGeom prst="ellipse">
            <a:avLst/>
          </a:prstGeom>
          <a:solidFill>
            <a:schemeClr val="bg1"/>
          </a:solidFill>
          <a:ln w="38100">
            <a:solidFill>
              <a:srgbClr val="27A1AE"/>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2200" b="1" dirty="0">
              <a:solidFill>
                <a:prstClr val="white"/>
              </a:solidFill>
              <a:latin typeface="Myriad Pro Black SemiExt" panose="020B0805030403020204" pitchFamily="34" charset="0"/>
            </a:endParaRPr>
          </a:p>
        </p:txBody>
      </p:sp>
      <p:sp>
        <p:nvSpPr>
          <p:cNvPr id="21" name="Freeform 56">
            <a:extLst>
              <a:ext uri="{FF2B5EF4-FFF2-40B4-BE49-F238E27FC236}">
                <a16:creationId xmlns:a16="http://schemas.microsoft.com/office/drawing/2014/main" xmlns="" id="{6BC82D3A-A734-43DB-9C02-20CE41F321C8}"/>
              </a:ext>
            </a:extLst>
          </p:cNvPr>
          <p:cNvSpPr>
            <a:spLocks noEditPoints="1"/>
          </p:cNvSpPr>
          <p:nvPr/>
        </p:nvSpPr>
        <p:spPr bwMode="auto">
          <a:xfrm>
            <a:off x="523341" y="2800926"/>
            <a:ext cx="429850" cy="428614"/>
          </a:xfrm>
          <a:custGeom>
            <a:avLst/>
            <a:gdLst>
              <a:gd name="T0" fmla="*/ 22 w 170"/>
              <a:gd name="T1" fmla="*/ 14 h 170"/>
              <a:gd name="T2" fmla="*/ 18 w 170"/>
              <a:gd name="T3" fmla="*/ 17 h 170"/>
              <a:gd name="T4" fmla="*/ 0 w 170"/>
              <a:gd name="T5" fmla="*/ 12 h 170"/>
              <a:gd name="T6" fmla="*/ 15 w 170"/>
              <a:gd name="T7" fmla="*/ 28 h 170"/>
              <a:gd name="T8" fmla="*/ 7 w 170"/>
              <a:gd name="T9" fmla="*/ 37 h 170"/>
              <a:gd name="T10" fmla="*/ 16 w 170"/>
              <a:gd name="T11" fmla="*/ 39 h 170"/>
              <a:gd name="T12" fmla="*/ 30 w 170"/>
              <a:gd name="T13" fmla="*/ 45 h 170"/>
              <a:gd name="T14" fmla="*/ 39 w 170"/>
              <a:gd name="T15" fmla="*/ 42 h 170"/>
              <a:gd name="T16" fmla="*/ 35 w 170"/>
              <a:gd name="T17" fmla="*/ 68 h 170"/>
              <a:gd name="T18" fmla="*/ 55 w 170"/>
              <a:gd name="T19" fmla="*/ 119 h 170"/>
              <a:gd name="T20" fmla="*/ 107 w 170"/>
              <a:gd name="T21" fmla="*/ 140 h 170"/>
              <a:gd name="T22" fmla="*/ 170 w 170"/>
              <a:gd name="T23" fmla="*/ 79 h 170"/>
              <a:gd name="T24" fmla="*/ 164 w 170"/>
              <a:gd name="T25" fmla="*/ 41 h 170"/>
              <a:gd name="T26" fmla="*/ 134 w 170"/>
              <a:gd name="T27" fmla="*/ 11 h 170"/>
              <a:gd name="T28" fmla="*/ 97 w 170"/>
              <a:gd name="T29" fmla="*/ 3 h 170"/>
              <a:gd name="T30" fmla="*/ 55 w 170"/>
              <a:gd name="T31" fmla="*/ 27 h 170"/>
              <a:gd name="T32" fmla="*/ 73 w 170"/>
              <a:gd name="T33" fmla="*/ 29 h 170"/>
              <a:gd name="T34" fmla="*/ 100 w 170"/>
              <a:gd name="T35" fmla="*/ 20 h 170"/>
              <a:gd name="T36" fmla="*/ 123 w 170"/>
              <a:gd name="T37" fmla="*/ 24 h 170"/>
              <a:gd name="T38" fmla="*/ 138 w 170"/>
              <a:gd name="T39" fmla="*/ 34 h 170"/>
              <a:gd name="T40" fmla="*/ 153 w 170"/>
              <a:gd name="T41" fmla="*/ 77 h 170"/>
              <a:gd name="T42" fmla="*/ 105 w 170"/>
              <a:gd name="T43" fmla="*/ 122 h 170"/>
              <a:gd name="T44" fmla="*/ 67 w 170"/>
              <a:gd name="T45" fmla="*/ 107 h 170"/>
              <a:gd name="T46" fmla="*/ 53 w 170"/>
              <a:gd name="T47" fmla="*/ 69 h 170"/>
              <a:gd name="T48" fmla="*/ 57 w 170"/>
              <a:gd name="T49" fmla="*/ 51 h 170"/>
              <a:gd name="T50" fmla="*/ 70 w 170"/>
              <a:gd name="T51" fmla="*/ 75 h 170"/>
              <a:gd name="T52" fmla="*/ 98 w 170"/>
              <a:gd name="T53" fmla="*/ 106 h 170"/>
              <a:gd name="T54" fmla="*/ 127 w 170"/>
              <a:gd name="T55" fmla="*/ 95 h 170"/>
              <a:gd name="T56" fmla="*/ 129 w 170"/>
              <a:gd name="T57" fmla="*/ 50 h 170"/>
              <a:gd name="T58" fmla="*/ 110 w 170"/>
              <a:gd name="T59" fmla="*/ 38 h 170"/>
              <a:gd name="T60" fmla="*/ 91 w 170"/>
              <a:gd name="T61" fmla="*/ 53 h 170"/>
              <a:gd name="T62" fmla="*/ 105 w 170"/>
              <a:gd name="T63" fmla="*/ 54 h 170"/>
              <a:gd name="T64" fmla="*/ 103 w 170"/>
              <a:gd name="T65" fmla="*/ 88 h 170"/>
              <a:gd name="T66" fmla="*/ 86 w 170"/>
              <a:gd name="T67" fmla="*/ 67 h 170"/>
              <a:gd name="T68" fmla="*/ 104 w 170"/>
              <a:gd name="T69" fmla="*/ 74 h 170"/>
              <a:gd name="T70" fmla="*/ 91 w 170"/>
              <a:gd name="T71" fmla="*/ 58 h 170"/>
              <a:gd name="T72" fmla="*/ 56 w 170"/>
              <a:gd name="T73" fmla="*/ 36 h 170"/>
              <a:gd name="T74" fmla="*/ 20 w 170"/>
              <a:gd name="T75" fmla="*/ 0 h 170"/>
              <a:gd name="T76" fmla="*/ 137 w 170"/>
              <a:gd name="T77" fmla="*/ 141 h 170"/>
              <a:gd name="T78" fmla="*/ 159 w 170"/>
              <a:gd name="T79" fmla="*/ 170 h 170"/>
              <a:gd name="T80" fmla="*/ 149 w 170"/>
              <a:gd name="T81" fmla="*/ 132 h 170"/>
              <a:gd name="T82" fmla="*/ 137 w 170"/>
              <a:gd name="T83" fmla="*/ 141 h 170"/>
              <a:gd name="T84" fmla="*/ 39 w 170"/>
              <a:gd name="T85" fmla="*/ 165 h 170"/>
              <a:gd name="T86" fmla="*/ 59 w 170"/>
              <a:gd name="T87" fmla="*/ 157 h 170"/>
              <a:gd name="T88" fmla="*/ 69 w 170"/>
              <a:gd name="T89" fmla="*/ 139 h 170"/>
              <a:gd name="T90" fmla="*/ 56 w 170"/>
              <a:gd name="T91" fmla="*/ 132 h 170"/>
              <a:gd name="T92" fmla="*/ 103 w 170"/>
              <a:gd name="T93" fmla="*/ 170 h 170"/>
              <a:gd name="T94" fmla="*/ 111 w 170"/>
              <a:gd name="T95" fmla="*/ 163 h 170"/>
              <a:gd name="T96" fmla="*/ 109 w 170"/>
              <a:gd name="T97" fmla="*/ 148 h 170"/>
              <a:gd name="T98" fmla="*/ 96 w 170"/>
              <a:gd name="T99" fmla="*/ 162 h 1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70" h="170">
                <a:moveTo>
                  <a:pt x="20" y="3"/>
                </a:moveTo>
                <a:cubicBezTo>
                  <a:pt x="20" y="8"/>
                  <a:pt x="22" y="12"/>
                  <a:pt x="22" y="14"/>
                </a:cubicBezTo>
                <a:cubicBezTo>
                  <a:pt x="22" y="15"/>
                  <a:pt x="21" y="17"/>
                  <a:pt x="19" y="17"/>
                </a:cubicBezTo>
                <a:cubicBezTo>
                  <a:pt x="18" y="17"/>
                  <a:pt x="18" y="17"/>
                  <a:pt x="18" y="17"/>
                </a:cubicBezTo>
                <a:cubicBezTo>
                  <a:pt x="15" y="17"/>
                  <a:pt x="6" y="8"/>
                  <a:pt x="2" y="8"/>
                </a:cubicBezTo>
                <a:cubicBezTo>
                  <a:pt x="1" y="8"/>
                  <a:pt x="0" y="11"/>
                  <a:pt x="0" y="12"/>
                </a:cubicBezTo>
                <a:cubicBezTo>
                  <a:pt x="3" y="19"/>
                  <a:pt x="16" y="21"/>
                  <a:pt x="16" y="25"/>
                </a:cubicBezTo>
                <a:cubicBezTo>
                  <a:pt x="16" y="26"/>
                  <a:pt x="15" y="27"/>
                  <a:pt x="15" y="28"/>
                </a:cubicBezTo>
                <a:cubicBezTo>
                  <a:pt x="10" y="28"/>
                  <a:pt x="2" y="32"/>
                  <a:pt x="1" y="34"/>
                </a:cubicBezTo>
                <a:cubicBezTo>
                  <a:pt x="7" y="37"/>
                  <a:pt x="7" y="37"/>
                  <a:pt x="7" y="37"/>
                </a:cubicBezTo>
                <a:cubicBezTo>
                  <a:pt x="13" y="39"/>
                  <a:pt x="13" y="39"/>
                  <a:pt x="13" y="39"/>
                </a:cubicBezTo>
                <a:cubicBezTo>
                  <a:pt x="16" y="39"/>
                  <a:pt x="16" y="39"/>
                  <a:pt x="16" y="39"/>
                </a:cubicBezTo>
                <a:cubicBezTo>
                  <a:pt x="19" y="41"/>
                  <a:pt x="23" y="45"/>
                  <a:pt x="27" y="45"/>
                </a:cubicBezTo>
                <a:cubicBezTo>
                  <a:pt x="30" y="45"/>
                  <a:pt x="30" y="45"/>
                  <a:pt x="30" y="45"/>
                </a:cubicBezTo>
                <a:cubicBezTo>
                  <a:pt x="34" y="45"/>
                  <a:pt x="34" y="42"/>
                  <a:pt x="38" y="42"/>
                </a:cubicBezTo>
                <a:cubicBezTo>
                  <a:pt x="39" y="42"/>
                  <a:pt x="39" y="42"/>
                  <a:pt x="39" y="42"/>
                </a:cubicBezTo>
                <a:cubicBezTo>
                  <a:pt x="41" y="42"/>
                  <a:pt x="41" y="42"/>
                  <a:pt x="42" y="43"/>
                </a:cubicBezTo>
                <a:cubicBezTo>
                  <a:pt x="39" y="49"/>
                  <a:pt x="35" y="60"/>
                  <a:pt x="35" y="68"/>
                </a:cubicBezTo>
                <a:cubicBezTo>
                  <a:pt x="35" y="74"/>
                  <a:pt x="35" y="74"/>
                  <a:pt x="35" y="74"/>
                </a:cubicBezTo>
                <a:cubicBezTo>
                  <a:pt x="35" y="91"/>
                  <a:pt x="46" y="110"/>
                  <a:pt x="55" y="119"/>
                </a:cubicBezTo>
                <a:cubicBezTo>
                  <a:pt x="63" y="127"/>
                  <a:pt x="83" y="140"/>
                  <a:pt x="99" y="140"/>
                </a:cubicBezTo>
                <a:cubicBezTo>
                  <a:pt x="107" y="140"/>
                  <a:pt x="107" y="140"/>
                  <a:pt x="107" y="140"/>
                </a:cubicBezTo>
                <a:cubicBezTo>
                  <a:pt x="122" y="140"/>
                  <a:pt x="142" y="129"/>
                  <a:pt x="149" y="120"/>
                </a:cubicBezTo>
                <a:cubicBezTo>
                  <a:pt x="158" y="112"/>
                  <a:pt x="170" y="95"/>
                  <a:pt x="170" y="79"/>
                </a:cubicBezTo>
                <a:cubicBezTo>
                  <a:pt x="170" y="65"/>
                  <a:pt x="170" y="65"/>
                  <a:pt x="170" y="65"/>
                </a:cubicBezTo>
                <a:cubicBezTo>
                  <a:pt x="170" y="58"/>
                  <a:pt x="166" y="45"/>
                  <a:pt x="164" y="41"/>
                </a:cubicBezTo>
                <a:cubicBezTo>
                  <a:pt x="159" y="33"/>
                  <a:pt x="158" y="30"/>
                  <a:pt x="151" y="24"/>
                </a:cubicBezTo>
                <a:cubicBezTo>
                  <a:pt x="147" y="20"/>
                  <a:pt x="139" y="12"/>
                  <a:pt x="134" y="11"/>
                </a:cubicBezTo>
                <a:cubicBezTo>
                  <a:pt x="132" y="9"/>
                  <a:pt x="114" y="3"/>
                  <a:pt x="111" y="3"/>
                </a:cubicBezTo>
                <a:cubicBezTo>
                  <a:pt x="97" y="3"/>
                  <a:pt x="97" y="3"/>
                  <a:pt x="97" y="3"/>
                </a:cubicBezTo>
                <a:cubicBezTo>
                  <a:pt x="94" y="3"/>
                  <a:pt x="75" y="9"/>
                  <a:pt x="72" y="11"/>
                </a:cubicBezTo>
                <a:cubicBezTo>
                  <a:pt x="67" y="14"/>
                  <a:pt x="55" y="20"/>
                  <a:pt x="55" y="27"/>
                </a:cubicBezTo>
                <a:cubicBezTo>
                  <a:pt x="60" y="27"/>
                  <a:pt x="61" y="35"/>
                  <a:pt x="67" y="35"/>
                </a:cubicBezTo>
                <a:cubicBezTo>
                  <a:pt x="70" y="35"/>
                  <a:pt x="70" y="31"/>
                  <a:pt x="73" y="29"/>
                </a:cubicBezTo>
                <a:cubicBezTo>
                  <a:pt x="76" y="28"/>
                  <a:pt x="78" y="27"/>
                  <a:pt x="81" y="25"/>
                </a:cubicBezTo>
                <a:cubicBezTo>
                  <a:pt x="83" y="24"/>
                  <a:pt x="97" y="20"/>
                  <a:pt x="100" y="20"/>
                </a:cubicBezTo>
                <a:cubicBezTo>
                  <a:pt x="105" y="20"/>
                  <a:pt x="105" y="20"/>
                  <a:pt x="105" y="20"/>
                </a:cubicBezTo>
                <a:cubicBezTo>
                  <a:pt x="109" y="20"/>
                  <a:pt x="120" y="23"/>
                  <a:pt x="123" y="24"/>
                </a:cubicBezTo>
                <a:cubicBezTo>
                  <a:pt x="126" y="26"/>
                  <a:pt x="129" y="27"/>
                  <a:pt x="132" y="29"/>
                </a:cubicBezTo>
                <a:cubicBezTo>
                  <a:pt x="133" y="30"/>
                  <a:pt x="136" y="33"/>
                  <a:pt x="138" y="34"/>
                </a:cubicBezTo>
                <a:cubicBezTo>
                  <a:pt x="144" y="39"/>
                  <a:pt x="153" y="54"/>
                  <a:pt x="153" y="66"/>
                </a:cubicBezTo>
                <a:cubicBezTo>
                  <a:pt x="153" y="77"/>
                  <a:pt x="153" y="77"/>
                  <a:pt x="153" y="77"/>
                </a:cubicBezTo>
                <a:cubicBezTo>
                  <a:pt x="153" y="88"/>
                  <a:pt x="144" y="102"/>
                  <a:pt x="138" y="108"/>
                </a:cubicBezTo>
                <a:cubicBezTo>
                  <a:pt x="132" y="114"/>
                  <a:pt x="118" y="122"/>
                  <a:pt x="105" y="122"/>
                </a:cubicBezTo>
                <a:cubicBezTo>
                  <a:pt x="100" y="122"/>
                  <a:pt x="100" y="122"/>
                  <a:pt x="100" y="122"/>
                </a:cubicBezTo>
                <a:cubicBezTo>
                  <a:pt x="88" y="122"/>
                  <a:pt x="73" y="114"/>
                  <a:pt x="67" y="107"/>
                </a:cubicBezTo>
                <a:cubicBezTo>
                  <a:pt x="60" y="100"/>
                  <a:pt x="53" y="87"/>
                  <a:pt x="53" y="73"/>
                </a:cubicBezTo>
                <a:cubicBezTo>
                  <a:pt x="53" y="69"/>
                  <a:pt x="53" y="69"/>
                  <a:pt x="53" y="69"/>
                </a:cubicBezTo>
                <a:cubicBezTo>
                  <a:pt x="53" y="65"/>
                  <a:pt x="53" y="63"/>
                  <a:pt x="54" y="59"/>
                </a:cubicBezTo>
                <a:cubicBezTo>
                  <a:pt x="55" y="54"/>
                  <a:pt x="56" y="55"/>
                  <a:pt x="57" y="51"/>
                </a:cubicBezTo>
                <a:cubicBezTo>
                  <a:pt x="61" y="52"/>
                  <a:pt x="69" y="56"/>
                  <a:pt x="71" y="59"/>
                </a:cubicBezTo>
                <a:cubicBezTo>
                  <a:pt x="70" y="63"/>
                  <a:pt x="69" y="72"/>
                  <a:pt x="70" y="75"/>
                </a:cubicBezTo>
                <a:cubicBezTo>
                  <a:pt x="72" y="86"/>
                  <a:pt x="70" y="82"/>
                  <a:pt x="75" y="90"/>
                </a:cubicBezTo>
                <a:cubicBezTo>
                  <a:pt x="79" y="96"/>
                  <a:pt x="90" y="106"/>
                  <a:pt x="98" y="106"/>
                </a:cubicBezTo>
                <a:cubicBezTo>
                  <a:pt x="107" y="106"/>
                  <a:pt x="107" y="106"/>
                  <a:pt x="107" y="106"/>
                </a:cubicBezTo>
                <a:cubicBezTo>
                  <a:pt x="114" y="106"/>
                  <a:pt x="124" y="99"/>
                  <a:pt x="127" y="95"/>
                </a:cubicBezTo>
                <a:cubicBezTo>
                  <a:pt x="132" y="90"/>
                  <a:pt x="137" y="81"/>
                  <a:pt x="137" y="72"/>
                </a:cubicBezTo>
                <a:cubicBezTo>
                  <a:pt x="137" y="62"/>
                  <a:pt x="134" y="56"/>
                  <a:pt x="129" y="50"/>
                </a:cubicBezTo>
                <a:cubicBezTo>
                  <a:pt x="127" y="46"/>
                  <a:pt x="115" y="38"/>
                  <a:pt x="111" y="38"/>
                </a:cubicBezTo>
                <a:cubicBezTo>
                  <a:pt x="110" y="38"/>
                  <a:pt x="110" y="38"/>
                  <a:pt x="110" y="38"/>
                </a:cubicBezTo>
                <a:cubicBezTo>
                  <a:pt x="101" y="38"/>
                  <a:pt x="84" y="38"/>
                  <a:pt x="82" y="47"/>
                </a:cubicBezTo>
                <a:cubicBezTo>
                  <a:pt x="85" y="47"/>
                  <a:pt x="88" y="51"/>
                  <a:pt x="91" y="53"/>
                </a:cubicBezTo>
                <a:cubicBezTo>
                  <a:pt x="97" y="57"/>
                  <a:pt x="95" y="54"/>
                  <a:pt x="103" y="54"/>
                </a:cubicBezTo>
                <a:cubicBezTo>
                  <a:pt x="105" y="54"/>
                  <a:pt x="105" y="54"/>
                  <a:pt x="105" y="54"/>
                </a:cubicBezTo>
                <a:cubicBezTo>
                  <a:pt x="113" y="54"/>
                  <a:pt x="121" y="64"/>
                  <a:pt x="120" y="72"/>
                </a:cubicBezTo>
                <a:cubicBezTo>
                  <a:pt x="118" y="81"/>
                  <a:pt x="113" y="88"/>
                  <a:pt x="103" y="88"/>
                </a:cubicBezTo>
                <a:cubicBezTo>
                  <a:pt x="94" y="88"/>
                  <a:pt x="86" y="81"/>
                  <a:pt x="86" y="70"/>
                </a:cubicBezTo>
                <a:cubicBezTo>
                  <a:pt x="86" y="67"/>
                  <a:pt x="86" y="67"/>
                  <a:pt x="86" y="67"/>
                </a:cubicBezTo>
                <a:cubicBezTo>
                  <a:pt x="92" y="67"/>
                  <a:pt x="98" y="74"/>
                  <a:pt x="104" y="74"/>
                </a:cubicBezTo>
                <a:cubicBezTo>
                  <a:pt x="104" y="74"/>
                  <a:pt x="104" y="74"/>
                  <a:pt x="104" y="74"/>
                </a:cubicBezTo>
                <a:cubicBezTo>
                  <a:pt x="106" y="74"/>
                  <a:pt x="107" y="73"/>
                  <a:pt x="107" y="72"/>
                </a:cubicBezTo>
                <a:cubicBezTo>
                  <a:pt x="107" y="66"/>
                  <a:pt x="95" y="61"/>
                  <a:pt x="91" y="58"/>
                </a:cubicBezTo>
                <a:cubicBezTo>
                  <a:pt x="85" y="55"/>
                  <a:pt x="79" y="51"/>
                  <a:pt x="74" y="47"/>
                </a:cubicBezTo>
                <a:cubicBezTo>
                  <a:pt x="70" y="45"/>
                  <a:pt x="59" y="38"/>
                  <a:pt x="56" y="36"/>
                </a:cubicBezTo>
                <a:cubicBezTo>
                  <a:pt x="48" y="29"/>
                  <a:pt x="44" y="33"/>
                  <a:pt x="44" y="19"/>
                </a:cubicBezTo>
                <a:cubicBezTo>
                  <a:pt x="42" y="16"/>
                  <a:pt x="23" y="0"/>
                  <a:pt x="20" y="0"/>
                </a:cubicBezTo>
                <a:cubicBezTo>
                  <a:pt x="20" y="3"/>
                  <a:pt x="20" y="3"/>
                  <a:pt x="20" y="3"/>
                </a:cubicBezTo>
                <a:close/>
                <a:moveTo>
                  <a:pt x="137" y="141"/>
                </a:moveTo>
                <a:cubicBezTo>
                  <a:pt x="137" y="142"/>
                  <a:pt x="153" y="164"/>
                  <a:pt x="154" y="169"/>
                </a:cubicBezTo>
                <a:cubicBezTo>
                  <a:pt x="157" y="169"/>
                  <a:pt x="157" y="170"/>
                  <a:pt x="159" y="170"/>
                </a:cubicBezTo>
                <a:cubicBezTo>
                  <a:pt x="164" y="170"/>
                  <a:pt x="167" y="167"/>
                  <a:pt x="167" y="163"/>
                </a:cubicBezTo>
                <a:cubicBezTo>
                  <a:pt x="167" y="160"/>
                  <a:pt x="150" y="132"/>
                  <a:pt x="149" y="132"/>
                </a:cubicBezTo>
                <a:cubicBezTo>
                  <a:pt x="148" y="132"/>
                  <a:pt x="148" y="132"/>
                  <a:pt x="148" y="132"/>
                </a:cubicBezTo>
                <a:cubicBezTo>
                  <a:pt x="147" y="132"/>
                  <a:pt x="137" y="139"/>
                  <a:pt x="137" y="141"/>
                </a:cubicBezTo>
                <a:close/>
                <a:moveTo>
                  <a:pt x="39" y="162"/>
                </a:moveTo>
                <a:cubicBezTo>
                  <a:pt x="39" y="165"/>
                  <a:pt x="39" y="165"/>
                  <a:pt x="39" y="165"/>
                </a:cubicBezTo>
                <a:cubicBezTo>
                  <a:pt x="39" y="167"/>
                  <a:pt x="44" y="170"/>
                  <a:pt x="47" y="170"/>
                </a:cubicBezTo>
                <a:cubicBezTo>
                  <a:pt x="52" y="170"/>
                  <a:pt x="56" y="162"/>
                  <a:pt x="59" y="157"/>
                </a:cubicBezTo>
                <a:cubicBezTo>
                  <a:pt x="61" y="155"/>
                  <a:pt x="69" y="142"/>
                  <a:pt x="69" y="141"/>
                </a:cubicBezTo>
                <a:cubicBezTo>
                  <a:pt x="69" y="139"/>
                  <a:pt x="69" y="139"/>
                  <a:pt x="69" y="139"/>
                </a:cubicBezTo>
                <a:cubicBezTo>
                  <a:pt x="57" y="132"/>
                  <a:pt x="57" y="132"/>
                  <a:pt x="57" y="132"/>
                </a:cubicBezTo>
                <a:cubicBezTo>
                  <a:pt x="56" y="132"/>
                  <a:pt x="56" y="132"/>
                  <a:pt x="56" y="132"/>
                </a:cubicBezTo>
                <a:cubicBezTo>
                  <a:pt x="55" y="137"/>
                  <a:pt x="39" y="159"/>
                  <a:pt x="39" y="162"/>
                </a:cubicBezTo>
                <a:close/>
                <a:moveTo>
                  <a:pt x="103" y="170"/>
                </a:moveTo>
                <a:cubicBezTo>
                  <a:pt x="104" y="170"/>
                  <a:pt x="104" y="170"/>
                  <a:pt x="104" y="170"/>
                </a:cubicBezTo>
                <a:cubicBezTo>
                  <a:pt x="107" y="170"/>
                  <a:pt x="111" y="166"/>
                  <a:pt x="111" y="163"/>
                </a:cubicBezTo>
                <a:cubicBezTo>
                  <a:pt x="111" y="157"/>
                  <a:pt x="110" y="153"/>
                  <a:pt x="111" y="149"/>
                </a:cubicBezTo>
                <a:cubicBezTo>
                  <a:pt x="110" y="148"/>
                  <a:pt x="110" y="148"/>
                  <a:pt x="109" y="148"/>
                </a:cubicBezTo>
                <a:cubicBezTo>
                  <a:pt x="97" y="148"/>
                  <a:pt x="97" y="148"/>
                  <a:pt x="97" y="148"/>
                </a:cubicBezTo>
                <a:cubicBezTo>
                  <a:pt x="94" y="148"/>
                  <a:pt x="96" y="157"/>
                  <a:pt x="96" y="162"/>
                </a:cubicBezTo>
                <a:cubicBezTo>
                  <a:pt x="96" y="167"/>
                  <a:pt x="98" y="170"/>
                  <a:pt x="103" y="170"/>
                </a:cubicBezTo>
                <a:close/>
              </a:path>
            </a:pathLst>
          </a:custGeom>
          <a:solidFill>
            <a:srgbClr val="27A1AE"/>
          </a:solidFill>
          <a:ln>
            <a:noFill/>
          </a:ln>
          <a:extLst/>
        </p:spPr>
        <p:txBody>
          <a:bodyPr vert="horz" wrap="square" lIns="91440" tIns="45720" rIns="91440" bIns="45720" numCol="1" anchor="t" anchorCtr="0" compatLnSpc="1">
            <a:prstTxWarp prst="textNoShape">
              <a:avLst/>
            </a:prstTxWarp>
          </a:bodyPr>
          <a:lstStyle/>
          <a:p>
            <a:endParaRPr lang="ru-RU" dirty="0">
              <a:solidFill>
                <a:srgbClr val="444444"/>
              </a:solidFill>
            </a:endParaRPr>
          </a:p>
        </p:txBody>
      </p:sp>
      <p:sp>
        <p:nvSpPr>
          <p:cNvPr id="18" name="Овал 17">
            <a:extLst>
              <a:ext uri="{FF2B5EF4-FFF2-40B4-BE49-F238E27FC236}">
                <a16:creationId xmlns:a16="http://schemas.microsoft.com/office/drawing/2014/main" xmlns="" id="{42D2405C-82A6-4611-A559-487FAF862958}"/>
              </a:ext>
            </a:extLst>
          </p:cNvPr>
          <p:cNvSpPr/>
          <p:nvPr/>
        </p:nvSpPr>
        <p:spPr>
          <a:xfrm rot="5400000">
            <a:off x="425580" y="3784051"/>
            <a:ext cx="702284" cy="702284"/>
          </a:xfrm>
          <a:prstGeom prst="ellipse">
            <a:avLst/>
          </a:prstGeom>
          <a:solidFill>
            <a:schemeClr val="bg1"/>
          </a:solidFill>
          <a:ln w="38100">
            <a:solidFill>
              <a:srgbClr val="27A1AE"/>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2200" b="1" dirty="0">
              <a:solidFill>
                <a:prstClr val="white"/>
              </a:solidFill>
              <a:latin typeface="Myriad Pro Black SemiExt" panose="020B0805030403020204" pitchFamily="34" charset="0"/>
            </a:endParaRPr>
          </a:p>
        </p:txBody>
      </p:sp>
      <p:sp>
        <p:nvSpPr>
          <p:cNvPr id="19" name="Freeform 56">
            <a:extLst>
              <a:ext uri="{FF2B5EF4-FFF2-40B4-BE49-F238E27FC236}">
                <a16:creationId xmlns:a16="http://schemas.microsoft.com/office/drawing/2014/main" xmlns="" id="{6BC82D3A-A734-43DB-9C02-20CE41F321C8}"/>
              </a:ext>
            </a:extLst>
          </p:cNvPr>
          <p:cNvSpPr>
            <a:spLocks noEditPoints="1"/>
          </p:cNvSpPr>
          <p:nvPr/>
        </p:nvSpPr>
        <p:spPr bwMode="auto">
          <a:xfrm>
            <a:off x="523341" y="3938956"/>
            <a:ext cx="429850" cy="428614"/>
          </a:xfrm>
          <a:custGeom>
            <a:avLst/>
            <a:gdLst>
              <a:gd name="T0" fmla="*/ 22 w 170"/>
              <a:gd name="T1" fmla="*/ 14 h 170"/>
              <a:gd name="T2" fmla="*/ 18 w 170"/>
              <a:gd name="T3" fmla="*/ 17 h 170"/>
              <a:gd name="T4" fmla="*/ 0 w 170"/>
              <a:gd name="T5" fmla="*/ 12 h 170"/>
              <a:gd name="T6" fmla="*/ 15 w 170"/>
              <a:gd name="T7" fmla="*/ 28 h 170"/>
              <a:gd name="T8" fmla="*/ 7 w 170"/>
              <a:gd name="T9" fmla="*/ 37 h 170"/>
              <a:gd name="T10" fmla="*/ 16 w 170"/>
              <a:gd name="T11" fmla="*/ 39 h 170"/>
              <a:gd name="T12" fmla="*/ 30 w 170"/>
              <a:gd name="T13" fmla="*/ 45 h 170"/>
              <a:gd name="T14" fmla="*/ 39 w 170"/>
              <a:gd name="T15" fmla="*/ 42 h 170"/>
              <a:gd name="T16" fmla="*/ 35 w 170"/>
              <a:gd name="T17" fmla="*/ 68 h 170"/>
              <a:gd name="T18" fmla="*/ 55 w 170"/>
              <a:gd name="T19" fmla="*/ 119 h 170"/>
              <a:gd name="T20" fmla="*/ 107 w 170"/>
              <a:gd name="T21" fmla="*/ 140 h 170"/>
              <a:gd name="T22" fmla="*/ 170 w 170"/>
              <a:gd name="T23" fmla="*/ 79 h 170"/>
              <a:gd name="T24" fmla="*/ 164 w 170"/>
              <a:gd name="T25" fmla="*/ 41 h 170"/>
              <a:gd name="T26" fmla="*/ 134 w 170"/>
              <a:gd name="T27" fmla="*/ 11 h 170"/>
              <a:gd name="T28" fmla="*/ 97 w 170"/>
              <a:gd name="T29" fmla="*/ 3 h 170"/>
              <a:gd name="T30" fmla="*/ 55 w 170"/>
              <a:gd name="T31" fmla="*/ 27 h 170"/>
              <a:gd name="T32" fmla="*/ 73 w 170"/>
              <a:gd name="T33" fmla="*/ 29 h 170"/>
              <a:gd name="T34" fmla="*/ 100 w 170"/>
              <a:gd name="T35" fmla="*/ 20 h 170"/>
              <a:gd name="T36" fmla="*/ 123 w 170"/>
              <a:gd name="T37" fmla="*/ 24 h 170"/>
              <a:gd name="T38" fmla="*/ 138 w 170"/>
              <a:gd name="T39" fmla="*/ 34 h 170"/>
              <a:gd name="T40" fmla="*/ 153 w 170"/>
              <a:gd name="T41" fmla="*/ 77 h 170"/>
              <a:gd name="T42" fmla="*/ 105 w 170"/>
              <a:gd name="T43" fmla="*/ 122 h 170"/>
              <a:gd name="T44" fmla="*/ 67 w 170"/>
              <a:gd name="T45" fmla="*/ 107 h 170"/>
              <a:gd name="T46" fmla="*/ 53 w 170"/>
              <a:gd name="T47" fmla="*/ 69 h 170"/>
              <a:gd name="T48" fmla="*/ 57 w 170"/>
              <a:gd name="T49" fmla="*/ 51 h 170"/>
              <a:gd name="T50" fmla="*/ 70 w 170"/>
              <a:gd name="T51" fmla="*/ 75 h 170"/>
              <a:gd name="T52" fmla="*/ 98 w 170"/>
              <a:gd name="T53" fmla="*/ 106 h 170"/>
              <a:gd name="T54" fmla="*/ 127 w 170"/>
              <a:gd name="T55" fmla="*/ 95 h 170"/>
              <a:gd name="T56" fmla="*/ 129 w 170"/>
              <a:gd name="T57" fmla="*/ 50 h 170"/>
              <a:gd name="T58" fmla="*/ 110 w 170"/>
              <a:gd name="T59" fmla="*/ 38 h 170"/>
              <a:gd name="T60" fmla="*/ 91 w 170"/>
              <a:gd name="T61" fmla="*/ 53 h 170"/>
              <a:gd name="T62" fmla="*/ 105 w 170"/>
              <a:gd name="T63" fmla="*/ 54 h 170"/>
              <a:gd name="T64" fmla="*/ 103 w 170"/>
              <a:gd name="T65" fmla="*/ 88 h 170"/>
              <a:gd name="T66" fmla="*/ 86 w 170"/>
              <a:gd name="T67" fmla="*/ 67 h 170"/>
              <a:gd name="T68" fmla="*/ 104 w 170"/>
              <a:gd name="T69" fmla="*/ 74 h 170"/>
              <a:gd name="T70" fmla="*/ 91 w 170"/>
              <a:gd name="T71" fmla="*/ 58 h 170"/>
              <a:gd name="T72" fmla="*/ 56 w 170"/>
              <a:gd name="T73" fmla="*/ 36 h 170"/>
              <a:gd name="T74" fmla="*/ 20 w 170"/>
              <a:gd name="T75" fmla="*/ 0 h 170"/>
              <a:gd name="T76" fmla="*/ 137 w 170"/>
              <a:gd name="T77" fmla="*/ 141 h 170"/>
              <a:gd name="T78" fmla="*/ 159 w 170"/>
              <a:gd name="T79" fmla="*/ 170 h 170"/>
              <a:gd name="T80" fmla="*/ 149 w 170"/>
              <a:gd name="T81" fmla="*/ 132 h 170"/>
              <a:gd name="T82" fmla="*/ 137 w 170"/>
              <a:gd name="T83" fmla="*/ 141 h 170"/>
              <a:gd name="T84" fmla="*/ 39 w 170"/>
              <a:gd name="T85" fmla="*/ 165 h 170"/>
              <a:gd name="T86" fmla="*/ 59 w 170"/>
              <a:gd name="T87" fmla="*/ 157 h 170"/>
              <a:gd name="T88" fmla="*/ 69 w 170"/>
              <a:gd name="T89" fmla="*/ 139 h 170"/>
              <a:gd name="T90" fmla="*/ 56 w 170"/>
              <a:gd name="T91" fmla="*/ 132 h 170"/>
              <a:gd name="T92" fmla="*/ 103 w 170"/>
              <a:gd name="T93" fmla="*/ 170 h 170"/>
              <a:gd name="T94" fmla="*/ 111 w 170"/>
              <a:gd name="T95" fmla="*/ 163 h 170"/>
              <a:gd name="T96" fmla="*/ 109 w 170"/>
              <a:gd name="T97" fmla="*/ 148 h 170"/>
              <a:gd name="T98" fmla="*/ 96 w 170"/>
              <a:gd name="T99" fmla="*/ 162 h 1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70" h="170">
                <a:moveTo>
                  <a:pt x="20" y="3"/>
                </a:moveTo>
                <a:cubicBezTo>
                  <a:pt x="20" y="8"/>
                  <a:pt x="22" y="12"/>
                  <a:pt x="22" y="14"/>
                </a:cubicBezTo>
                <a:cubicBezTo>
                  <a:pt x="22" y="15"/>
                  <a:pt x="21" y="17"/>
                  <a:pt x="19" y="17"/>
                </a:cubicBezTo>
                <a:cubicBezTo>
                  <a:pt x="18" y="17"/>
                  <a:pt x="18" y="17"/>
                  <a:pt x="18" y="17"/>
                </a:cubicBezTo>
                <a:cubicBezTo>
                  <a:pt x="15" y="17"/>
                  <a:pt x="6" y="8"/>
                  <a:pt x="2" y="8"/>
                </a:cubicBezTo>
                <a:cubicBezTo>
                  <a:pt x="1" y="8"/>
                  <a:pt x="0" y="11"/>
                  <a:pt x="0" y="12"/>
                </a:cubicBezTo>
                <a:cubicBezTo>
                  <a:pt x="3" y="19"/>
                  <a:pt x="16" y="21"/>
                  <a:pt x="16" y="25"/>
                </a:cubicBezTo>
                <a:cubicBezTo>
                  <a:pt x="16" y="26"/>
                  <a:pt x="15" y="27"/>
                  <a:pt x="15" y="28"/>
                </a:cubicBezTo>
                <a:cubicBezTo>
                  <a:pt x="10" y="28"/>
                  <a:pt x="2" y="32"/>
                  <a:pt x="1" y="34"/>
                </a:cubicBezTo>
                <a:cubicBezTo>
                  <a:pt x="7" y="37"/>
                  <a:pt x="7" y="37"/>
                  <a:pt x="7" y="37"/>
                </a:cubicBezTo>
                <a:cubicBezTo>
                  <a:pt x="13" y="39"/>
                  <a:pt x="13" y="39"/>
                  <a:pt x="13" y="39"/>
                </a:cubicBezTo>
                <a:cubicBezTo>
                  <a:pt x="16" y="39"/>
                  <a:pt x="16" y="39"/>
                  <a:pt x="16" y="39"/>
                </a:cubicBezTo>
                <a:cubicBezTo>
                  <a:pt x="19" y="41"/>
                  <a:pt x="23" y="45"/>
                  <a:pt x="27" y="45"/>
                </a:cubicBezTo>
                <a:cubicBezTo>
                  <a:pt x="30" y="45"/>
                  <a:pt x="30" y="45"/>
                  <a:pt x="30" y="45"/>
                </a:cubicBezTo>
                <a:cubicBezTo>
                  <a:pt x="34" y="45"/>
                  <a:pt x="34" y="42"/>
                  <a:pt x="38" y="42"/>
                </a:cubicBezTo>
                <a:cubicBezTo>
                  <a:pt x="39" y="42"/>
                  <a:pt x="39" y="42"/>
                  <a:pt x="39" y="42"/>
                </a:cubicBezTo>
                <a:cubicBezTo>
                  <a:pt x="41" y="42"/>
                  <a:pt x="41" y="42"/>
                  <a:pt x="42" y="43"/>
                </a:cubicBezTo>
                <a:cubicBezTo>
                  <a:pt x="39" y="49"/>
                  <a:pt x="35" y="60"/>
                  <a:pt x="35" y="68"/>
                </a:cubicBezTo>
                <a:cubicBezTo>
                  <a:pt x="35" y="74"/>
                  <a:pt x="35" y="74"/>
                  <a:pt x="35" y="74"/>
                </a:cubicBezTo>
                <a:cubicBezTo>
                  <a:pt x="35" y="91"/>
                  <a:pt x="46" y="110"/>
                  <a:pt x="55" y="119"/>
                </a:cubicBezTo>
                <a:cubicBezTo>
                  <a:pt x="63" y="127"/>
                  <a:pt x="83" y="140"/>
                  <a:pt x="99" y="140"/>
                </a:cubicBezTo>
                <a:cubicBezTo>
                  <a:pt x="107" y="140"/>
                  <a:pt x="107" y="140"/>
                  <a:pt x="107" y="140"/>
                </a:cubicBezTo>
                <a:cubicBezTo>
                  <a:pt x="122" y="140"/>
                  <a:pt x="142" y="129"/>
                  <a:pt x="149" y="120"/>
                </a:cubicBezTo>
                <a:cubicBezTo>
                  <a:pt x="158" y="112"/>
                  <a:pt x="170" y="95"/>
                  <a:pt x="170" y="79"/>
                </a:cubicBezTo>
                <a:cubicBezTo>
                  <a:pt x="170" y="65"/>
                  <a:pt x="170" y="65"/>
                  <a:pt x="170" y="65"/>
                </a:cubicBezTo>
                <a:cubicBezTo>
                  <a:pt x="170" y="58"/>
                  <a:pt x="166" y="45"/>
                  <a:pt x="164" y="41"/>
                </a:cubicBezTo>
                <a:cubicBezTo>
                  <a:pt x="159" y="33"/>
                  <a:pt x="158" y="30"/>
                  <a:pt x="151" y="24"/>
                </a:cubicBezTo>
                <a:cubicBezTo>
                  <a:pt x="147" y="20"/>
                  <a:pt x="139" y="12"/>
                  <a:pt x="134" y="11"/>
                </a:cubicBezTo>
                <a:cubicBezTo>
                  <a:pt x="132" y="9"/>
                  <a:pt x="114" y="3"/>
                  <a:pt x="111" y="3"/>
                </a:cubicBezTo>
                <a:cubicBezTo>
                  <a:pt x="97" y="3"/>
                  <a:pt x="97" y="3"/>
                  <a:pt x="97" y="3"/>
                </a:cubicBezTo>
                <a:cubicBezTo>
                  <a:pt x="94" y="3"/>
                  <a:pt x="75" y="9"/>
                  <a:pt x="72" y="11"/>
                </a:cubicBezTo>
                <a:cubicBezTo>
                  <a:pt x="67" y="14"/>
                  <a:pt x="55" y="20"/>
                  <a:pt x="55" y="27"/>
                </a:cubicBezTo>
                <a:cubicBezTo>
                  <a:pt x="60" y="27"/>
                  <a:pt x="61" y="35"/>
                  <a:pt x="67" y="35"/>
                </a:cubicBezTo>
                <a:cubicBezTo>
                  <a:pt x="70" y="35"/>
                  <a:pt x="70" y="31"/>
                  <a:pt x="73" y="29"/>
                </a:cubicBezTo>
                <a:cubicBezTo>
                  <a:pt x="76" y="28"/>
                  <a:pt x="78" y="27"/>
                  <a:pt x="81" y="25"/>
                </a:cubicBezTo>
                <a:cubicBezTo>
                  <a:pt x="83" y="24"/>
                  <a:pt x="97" y="20"/>
                  <a:pt x="100" y="20"/>
                </a:cubicBezTo>
                <a:cubicBezTo>
                  <a:pt x="105" y="20"/>
                  <a:pt x="105" y="20"/>
                  <a:pt x="105" y="20"/>
                </a:cubicBezTo>
                <a:cubicBezTo>
                  <a:pt x="109" y="20"/>
                  <a:pt x="120" y="23"/>
                  <a:pt x="123" y="24"/>
                </a:cubicBezTo>
                <a:cubicBezTo>
                  <a:pt x="126" y="26"/>
                  <a:pt x="129" y="27"/>
                  <a:pt x="132" y="29"/>
                </a:cubicBezTo>
                <a:cubicBezTo>
                  <a:pt x="133" y="30"/>
                  <a:pt x="136" y="33"/>
                  <a:pt x="138" y="34"/>
                </a:cubicBezTo>
                <a:cubicBezTo>
                  <a:pt x="144" y="39"/>
                  <a:pt x="153" y="54"/>
                  <a:pt x="153" y="66"/>
                </a:cubicBezTo>
                <a:cubicBezTo>
                  <a:pt x="153" y="77"/>
                  <a:pt x="153" y="77"/>
                  <a:pt x="153" y="77"/>
                </a:cubicBezTo>
                <a:cubicBezTo>
                  <a:pt x="153" y="88"/>
                  <a:pt x="144" y="102"/>
                  <a:pt x="138" y="108"/>
                </a:cubicBezTo>
                <a:cubicBezTo>
                  <a:pt x="132" y="114"/>
                  <a:pt x="118" y="122"/>
                  <a:pt x="105" y="122"/>
                </a:cubicBezTo>
                <a:cubicBezTo>
                  <a:pt x="100" y="122"/>
                  <a:pt x="100" y="122"/>
                  <a:pt x="100" y="122"/>
                </a:cubicBezTo>
                <a:cubicBezTo>
                  <a:pt x="88" y="122"/>
                  <a:pt x="73" y="114"/>
                  <a:pt x="67" y="107"/>
                </a:cubicBezTo>
                <a:cubicBezTo>
                  <a:pt x="60" y="100"/>
                  <a:pt x="53" y="87"/>
                  <a:pt x="53" y="73"/>
                </a:cubicBezTo>
                <a:cubicBezTo>
                  <a:pt x="53" y="69"/>
                  <a:pt x="53" y="69"/>
                  <a:pt x="53" y="69"/>
                </a:cubicBezTo>
                <a:cubicBezTo>
                  <a:pt x="53" y="65"/>
                  <a:pt x="53" y="63"/>
                  <a:pt x="54" y="59"/>
                </a:cubicBezTo>
                <a:cubicBezTo>
                  <a:pt x="55" y="54"/>
                  <a:pt x="56" y="55"/>
                  <a:pt x="57" y="51"/>
                </a:cubicBezTo>
                <a:cubicBezTo>
                  <a:pt x="61" y="52"/>
                  <a:pt x="69" y="56"/>
                  <a:pt x="71" y="59"/>
                </a:cubicBezTo>
                <a:cubicBezTo>
                  <a:pt x="70" y="63"/>
                  <a:pt x="69" y="72"/>
                  <a:pt x="70" y="75"/>
                </a:cubicBezTo>
                <a:cubicBezTo>
                  <a:pt x="72" y="86"/>
                  <a:pt x="70" y="82"/>
                  <a:pt x="75" y="90"/>
                </a:cubicBezTo>
                <a:cubicBezTo>
                  <a:pt x="79" y="96"/>
                  <a:pt x="90" y="106"/>
                  <a:pt x="98" y="106"/>
                </a:cubicBezTo>
                <a:cubicBezTo>
                  <a:pt x="107" y="106"/>
                  <a:pt x="107" y="106"/>
                  <a:pt x="107" y="106"/>
                </a:cubicBezTo>
                <a:cubicBezTo>
                  <a:pt x="114" y="106"/>
                  <a:pt x="124" y="99"/>
                  <a:pt x="127" y="95"/>
                </a:cubicBezTo>
                <a:cubicBezTo>
                  <a:pt x="132" y="90"/>
                  <a:pt x="137" y="81"/>
                  <a:pt x="137" y="72"/>
                </a:cubicBezTo>
                <a:cubicBezTo>
                  <a:pt x="137" y="62"/>
                  <a:pt x="134" y="56"/>
                  <a:pt x="129" y="50"/>
                </a:cubicBezTo>
                <a:cubicBezTo>
                  <a:pt x="127" y="46"/>
                  <a:pt x="115" y="38"/>
                  <a:pt x="111" y="38"/>
                </a:cubicBezTo>
                <a:cubicBezTo>
                  <a:pt x="110" y="38"/>
                  <a:pt x="110" y="38"/>
                  <a:pt x="110" y="38"/>
                </a:cubicBezTo>
                <a:cubicBezTo>
                  <a:pt x="101" y="38"/>
                  <a:pt x="84" y="38"/>
                  <a:pt x="82" y="47"/>
                </a:cubicBezTo>
                <a:cubicBezTo>
                  <a:pt x="85" y="47"/>
                  <a:pt x="88" y="51"/>
                  <a:pt x="91" y="53"/>
                </a:cubicBezTo>
                <a:cubicBezTo>
                  <a:pt x="97" y="57"/>
                  <a:pt x="95" y="54"/>
                  <a:pt x="103" y="54"/>
                </a:cubicBezTo>
                <a:cubicBezTo>
                  <a:pt x="105" y="54"/>
                  <a:pt x="105" y="54"/>
                  <a:pt x="105" y="54"/>
                </a:cubicBezTo>
                <a:cubicBezTo>
                  <a:pt x="113" y="54"/>
                  <a:pt x="121" y="64"/>
                  <a:pt x="120" y="72"/>
                </a:cubicBezTo>
                <a:cubicBezTo>
                  <a:pt x="118" y="81"/>
                  <a:pt x="113" y="88"/>
                  <a:pt x="103" y="88"/>
                </a:cubicBezTo>
                <a:cubicBezTo>
                  <a:pt x="94" y="88"/>
                  <a:pt x="86" y="81"/>
                  <a:pt x="86" y="70"/>
                </a:cubicBezTo>
                <a:cubicBezTo>
                  <a:pt x="86" y="67"/>
                  <a:pt x="86" y="67"/>
                  <a:pt x="86" y="67"/>
                </a:cubicBezTo>
                <a:cubicBezTo>
                  <a:pt x="92" y="67"/>
                  <a:pt x="98" y="74"/>
                  <a:pt x="104" y="74"/>
                </a:cubicBezTo>
                <a:cubicBezTo>
                  <a:pt x="104" y="74"/>
                  <a:pt x="104" y="74"/>
                  <a:pt x="104" y="74"/>
                </a:cubicBezTo>
                <a:cubicBezTo>
                  <a:pt x="106" y="74"/>
                  <a:pt x="107" y="73"/>
                  <a:pt x="107" y="72"/>
                </a:cubicBezTo>
                <a:cubicBezTo>
                  <a:pt x="107" y="66"/>
                  <a:pt x="95" y="61"/>
                  <a:pt x="91" y="58"/>
                </a:cubicBezTo>
                <a:cubicBezTo>
                  <a:pt x="85" y="55"/>
                  <a:pt x="79" y="51"/>
                  <a:pt x="74" y="47"/>
                </a:cubicBezTo>
                <a:cubicBezTo>
                  <a:pt x="70" y="45"/>
                  <a:pt x="59" y="38"/>
                  <a:pt x="56" y="36"/>
                </a:cubicBezTo>
                <a:cubicBezTo>
                  <a:pt x="48" y="29"/>
                  <a:pt x="44" y="33"/>
                  <a:pt x="44" y="19"/>
                </a:cubicBezTo>
                <a:cubicBezTo>
                  <a:pt x="42" y="16"/>
                  <a:pt x="23" y="0"/>
                  <a:pt x="20" y="0"/>
                </a:cubicBezTo>
                <a:cubicBezTo>
                  <a:pt x="20" y="3"/>
                  <a:pt x="20" y="3"/>
                  <a:pt x="20" y="3"/>
                </a:cubicBezTo>
                <a:close/>
                <a:moveTo>
                  <a:pt x="137" y="141"/>
                </a:moveTo>
                <a:cubicBezTo>
                  <a:pt x="137" y="142"/>
                  <a:pt x="153" y="164"/>
                  <a:pt x="154" y="169"/>
                </a:cubicBezTo>
                <a:cubicBezTo>
                  <a:pt x="157" y="169"/>
                  <a:pt x="157" y="170"/>
                  <a:pt x="159" y="170"/>
                </a:cubicBezTo>
                <a:cubicBezTo>
                  <a:pt x="164" y="170"/>
                  <a:pt x="167" y="167"/>
                  <a:pt x="167" y="163"/>
                </a:cubicBezTo>
                <a:cubicBezTo>
                  <a:pt x="167" y="160"/>
                  <a:pt x="150" y="132"/>
                  <a:pt x="149" y="132"/>
                </a:cubicBezTo>
                <a:cubicBezTo>
                  <a:pt x="148" y="132"/>
                  <a:pt x="148" y="132"/>
                  <a:pt x="148" y="132"/>
                </a:cubicBezTo>
                <a:cubicBezTo>
                  <a:pt x="147" y="132"/>
                  <a:pt x="137" y="139"/>
                  <a:pt x="137" y="141"/>
                </a:cubicBezTo>
                <a:close/>
                <a:moveTo>
                  <a:pt x="39" y="162"/>
                </a:moveTo>
                <a:cubicBezTo>
                  <a:pt x="39" y="165"/>
                  <a:pt x="39" y="165"/>
                  <a:pt x="39" y="165"/>
                </a:cubicBezTo>
                <a:cubicBezTo>
                  <a:pt x="39" y="167"/>
                  <a:pt x="44" y="170"/>
                  <a:pt x="47" y="170"/>
                </a:cubicBezTo>
                <a:cubicBezTo>
                  <a:pt x="52" y="170"/>
                  <a:pt x="56" y="162"/>
                  <a:pt x="59" y="157"/>
                </a:cubicBezTo>
                <a:cubicBezTo>
                  <a:pt x="61" y="155"/>
                  <a:pt x="69" y="142"/>
                  <a:pt x="69" y="141"/>
                </a:cubicBezTo>
                <a:cubicBezTo>
                  <a:pt x="69" y="139"/>
                  <a:pt x="69" y="139"/>
                  <a:pt x="69" y="139"/>
                </a:cubicBezTo>
                <a:cubicBezTo>
                  <a:pt x="57" y="132"/>
                  <a:pt x="57" y="132"/>
                  <a:pt x="57" y="132"/>
                </a:cubicBezTo>
                <a:cubicBezTo>
                  <a:pt x="56" y="132"/>
                  <a:pt x="56" y="132"/>
                  <a:pt x="56" y="132"/>
                </a:cubicBezTo>
                <a:cubicBezTo>
                  <a:pt x="55" y="137"/>
                  <a:pt x="39" y="159"/>
                  <a:pt x="39" y="162"/>
                </a:cubicBezTo>
                <a:close/>
                <a:moveTo>
                  <a:pt x="103" y="170"/>
                </a:moveTo>
                <a:cubicBezTo>
                  <a:pt x="104" y="170"/>
                  <a:pt x="104" y="170"/>
                  <a:pt x="104" y="170"/>
                </a:cubicBezTo>
                <a:cubicBezTo>
                  <a:pt x="107" y="170"/>
                  <a:pt x="111" y="166"/>
                  <a:pt x="111" y="163"/>
                </a:cubicBezTo>
                <a:cubicBezTo>
                  <a:pt x="111" y="157"/>
                  <a:pt x="110" y="153"/>
                  <a:pt x="111" y="149"/>
                </a:cubicBezTo>
                <a:cubicBezTo>
                  <a:pt x="110" y="148"/>
                  <a:pt x="110" y="148"/>
                  <a:pt x="109" y="148"/>
                </a:cubicBezTo>
                <a:cubicBezTo>
                  <a:pt x="97" y="148"/>
                  <a:pt x="97" y="148"/>
                  <a:pt x="97" y="148"/>
                </a:cubicBezTo>
                <a:cubicBezTo>
                  <a:pt x="94" y="148"/>
                  <a:pt x="96" y="157"/>
                  <a:pt x="96" y="162"/>
                </a:cubicBezTo>
                <a:cubicBezTo>
                  <a:pt x="96" y="167"/>
                  <a:pt x="98" y="170"/>
                  <a:pt x="103" y="170"/>
                </a:cubicBezTo>
                <a:close/>
              </a:path>
            </a:pathLst>
          </a:custGeom>
          <a:solidFill>
            <a:srgbClr val="27A1AE"/>
          </a:solidFill>
          <a:ln>
            <a:noFill/>
          </a:ln>
          <a:extLst/>
        </p:spPr>
        <p:txBody>
          <a:bodyPr vert="horz" wrap="square" lIns="91440" tIns="45720" rIns="91440" bIns="45720" numCol="1" anchor="t" anchorCtr="0" compatLnSpc="1">
            <a:prstTxWarp prst="textNoShape">
              <a:avLst/>
            </a:prstTxWarp>
          </a:bodyPr>
          <a:lstStyle/>
          <a:p>
            <a:endParaRPr lang="ru-RU" dirty="0">
              <a:solidFill>
                <a:srgbClr val="444444"/>
              </a:solidFill>
            </a:endParaRPr>
          </a:p>
        </p:txBody>
      </p:sp>
      <p:sp>
        <p:nvSpPr>
          <p:cNvPr id="32" name="Овал 31">
            <a:extLst>
              <a:ext uri="{FF2B5EF4-FFF2-40B4-BE49-F238E27FC236}">
                <a16:creationId xmlns:a16="http://schemas.microsoft.com/office/drawing/2014/main" xmlns="" id="{42D2405C-82A6-4611-A559-487FAF862958}"/>
              </a:ext>
            </a:extLst>
          </p:cNvPr>
          <p:cNvSpPr/>
          <p:nvPr/>
        </p:nvSpPr>
        <p:spPr>
          <a:xfrm rot="5400000">
            <a:off x="425580" y="4877305"/>
            <a:ext cx="702284" cy="702284"/>
          </a:xfrm>
          <a:prstGeom prst="ellipse">
            <a:avLst/>
          </a:prstGeom>
          <a:solidFill>
            <a:schemeClr val="bg1"/>
          </a:solidFill>
          <a:ln w="38100">
            <a:solidFill>
              <a:srgbClr val="27A1AE"/>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2200" b="1" dirty="0">
              <a:solidFill>
                <a:prstClr val="white"/>
              </a:solidFill>
              <a:latin typeface="Myriad Pro Black SemiExt" panose="020B0805030403020204" pitchFamily="34" charset="0"/>
            </a:endParaRPr>
          </a:p>
        </p:txBody>
      </p:sp>
      <p:sp>
        <p:nvSpPr>
          <p:cNvPr id="33" name="Freeform 56">
            <a:extLst>
              <a:ext uri="{FF2B5EF4-FFF2-40B4-BE49-F238E27FC236}">
                <a16:creationId xmlns:a16="http://schemas.microsoft.com/office/drawing/2014/main" xmlns="" id="{6BC82D3A-A734-43DB-9C02-20CE41F321C8}"/>
              </a:ext>
            </a:extLst>
          </p:cNvPr>
          <p:cNvSpPr>
            <a:spLocks noEditPoints="1"/>
          </p:cNvSpPr>
          <p:nvPr/>
        </p:nvSpPr>
        <p:spPr bwMode="auto">
          <a:xfrm>
            <a:off x="523341" y="5037734"/>
            <a:ext cx="429850" cy="428614"/>
          </a:xfrm>
          <a:custGeom>
            <a:avLst/>
            <a:gdLst>
              <a:gd name="T0" fmla="*/ 22 w 170"/>
              <a:gd name="T1" fmla="*/ 14 h 170"/>
              <a:gd name="T2" fmla="*/ 18 w 170"/>
              <a:gd name="T3" fmla="*/ 17 h 170"/>
              <a:gd name="T4" fmla="*/ 0 w 170"/>
              <a:gd name="T5" fmla="*/ 12 h 170"/>
              <a:gd name="T6" fmla="*/ 15 w 170"/>
              <a:gd name="T7" fmla="*/ 28 h 170"/>
              <a:gd name="T8" fmla="*/ 7 w 170"/>
              <a:gd name="T9" fmla="*/ 37 h 170"/>
              <a:gd name="T10" fmla="*/ 16 w 170"/>
              <a:gd name="T11" fmla="*/ 39 h 170"/>
              <a:gd name="T12" fmla="*/ 30 w 170"/>
              <a:gd name="T13" fmla="*/ 45 h 170"/>
              <a:gd name="T14" fmla="*/ 39 w 170"/>
              <a:gd name="T15" fmla="*/ 42 h 170"/>
              <a:gd name="T16" fmla="*/ 35 w 170"/>
              <a:gd name="T17" fmla="*/ 68 h 170"/>
              <a:gd name="T18" fmla="*/ 55 w 170"/>
              <a:gd name="T19" fmla="*/ 119 h 170"/>
              <a:gd name="T20" fmla="*/ 107 w 170"/>
              <a:gd name="T21" fmla="*/ 140 h 170"/>
              <a:gd name="T22" fmla="*/ 170 w 170"/>
              <a:gd name="T23" fmla="*/ 79 h 170"/>
              <a:gd name="T24" fmla="*/ 164 w 170"/>
              <a:gd name="T25" fmla="*/ 41 h 170"/>
              <a:gd name="T26" fmla="*/ 134 w 170"/>
              <a:gd name="T27" fmla="*/ 11 h 170"/>
              <a:gd name="T28" fmla="*/ 97 w 170"/>
              <a:gd name="T29" fmla="*/ 3 h 170"/>
              <a:gd name="T30" fmla="*/ 55 w 170"/>
              <a:gd name="T31" fmla="*/ 27 h 170"/>
              <a:gd name="T32" fmla="*/ 73 w 170"/>
              <a:gd name="T33" fmla="*/ 29 h 170"/>
              <a:gd name="T34" fmla="*/ 100 w 170"/>
              <a:gd name="T35" fmla="*/ 20 h 170"/>
              <a:gd name="T36" fmla="*/ 123 w 170"/>
              <a:gd name="T37" fmla="*/ 24 h 170"/>
              <a:gd name="T38" fmla="*/ 138 w 170"/>
              <a:gd name="T39" fmla="*/ 34 h 170"/>
              <a:gd name="T40" fmla="*/ 153 w 170"/>
              <a:gd name="T41" fmla="*/ 77 h 170"/>
              <a:gd name="T42" fmla="*/ 105 w 170"/>
              <a:gd name="T43" fmla="*/ 122 h 170"/>
              <a:gd name="T44" fmla="*/ 67 w 170"/>
              <a:gd name="T45" fmla="*/ 107 h 170"/>
              <a:gd name="T46" fmla="*/ 53 w 170"/>
              <a:gd name="T47" fmla="*/ 69 h 170"/>
              <a:gd name="T48" fmla="*/ 57 w 170"/>
              <a:gd name="T49" fmla="*/ 51 h 170"/>
              <a:gd name="T50" fmla="*/ 70 w 170"/>
              <a:gd name="T51" fmla="*/ 75 h 170"/>
              <a:gd name="T52" fmla="*/ 98 w 170"/>
              <a:gd name="T53" fmla="*/ 106 h 170"/>
              <a:gd name="T54" fmla="*/ 127 w 170"/>
              <a:gd name="T55" fmla="*/ 95 h 170"/>
              <a:gd name="T56" fmla="*/ 129 w 170"/>
              <a:gd name="T57" fmla="*/ 50 h 170"/>
              <a:gd name="T58" fmla="*/ 110 w 170"/>
              <a:gd name="T59" fmla="*/ 38 h 170"/>
              <a:gd name="T60" fmla="*/ 91 w 170"/>
              <a:gd name="T61" fmla="*/ 53 h 170"/>
              <a:gd name="T62" fmla="*/ 105 w 170"/>
              <a:gd name="T63" fmla="*/ 54 h 170"/>
              <a:gd name="T64" fmla="*/ 103 w 170"/>
              <a:gd name="T65" fmla="*/ 88 h 170"/>
              <a:gd name="T66" fmla="*/ 86 w 170"/>
              <a:gd name="T67" fmla="*/ 67 h 170"/>
              <a:gd name="T68" fmla="*/ 104 w 170"/>
              <a:gd name="T69" fmla="*/ 74 h 170"/>
              <a:gd name="T70" fmla="*/ 91 w 170"/>
              <a:gd name="T71" fmla="*/ 58 h 170"/>
              <a:gd name="T72" fmla="*/ 56 w 170"/>
              <a:gd name="T73" fmla="*/ 36 h 170"/>
              <a:gd name="T74" fmla="*/ 20 w 170"/>
              <a:gd name="T75" fmla="*/ 0 h 170"/>
              <a:gd name="T76" fmla="*/ 137 w 170"/>
              <a:gd name="T77" fmla="*/ 141 h 170"/>
              <a:gd name="T78" fmla="*/ 159 w 170"/>
              <a:gd name="T79" fmla="*/ 170 h 170"/>
              <a:gd name="T80" fmla="*/ 149 w 170"/>
              <a:gd name="T81" fmla="*/ 132 h 170"/>
              <a:gd name="T82" fmla="*/ 137 w 170"/>
              <a:gd name="T83" fmla="*/ 141 h 170"/>
              <a:gd name="T84" fmla="*/ 39 w 170"/>
              <a:gd name="T85" fmla="*/ 165 h 170"/>
              <a:gd name="T86" fmla="*/ 59 w 170"/>
              <a:gd name="T87" fmla="*/ 157 h 170"/>
              <a:gd name="T88" fmla="*/ 69 w 170"/>
              <a:gd name="T89" fmla="*/ 139 h 170"/>
              <a:gd name="T90" fmla="*/ 56 w 170"/>
              <a:gd name="T91" fmla="*/ 132 h 170"/>
              <a:gd name="T92" fmla="*/ 103 w 170"/>
              <a:gd name="T93" fmla="*/ 170 h 170"/>
              <a:gd name="T94" fmla="*/ 111 w 170"/>
              <a:gd name="T95" fmla="*/ 163 h 170"/>
              <a:gd name="T96" fmla="*/ 109 w 170"/>
              <a:gd name="T97" fmla="*/ 148 h 170"/>
              <a:gd name="T98" fmla="*/ 96 w 170"/>
              <a:gd name="T99" fmla="*/ 162 h 1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70" h="170">
                <a:moveTo>
                  <a:pt x="20" y="3"/>
                </a:moveTo>
                <a:cubicBezTo>
                  <a:pt x="20" y="8"/>
                  <a:pt x="22" y="12"/>
                  <a:pt x="22" y="14"/>
                </a:cubicBezTo>
                <a:cubicBezTo>
                  <a:pt x="22" y="15"/>
                  <a:pt x="21" y="17"/>
                  <a:pt x="19" y="17"/>
                </a:cubicBezTo>
                <a:cubicBezTo>
                  <a:pt x="18" y="17"/>
                  <a:pt x="18" y="17"/>
                  <a:pt x="18" y="17"/>
                </a:cubicBezTo>
                <a:cubicBezTo>
                  <a:pt x="15" y="17"/>
                  <a:pt x="6" y="8"/>
                  <a:pt x="2" y="8"/>
                </a:cubicBezTo>
                <a:cubicBezTo>
                  <a:pt x="1" y="8"/>
                  <a:pt x="0" y="11"/>
                  <a:pt x="0" y="12"/>
                </a:cubicBezTo>
                <a:cubicBezTo>
                  <a:pt x="3" y="19"/>
                  <a:pt x="16" y="21"/>
                  <a:pt x="16" y="25"/>
                </a:cubicBezTo>
                <a:cubicBezTo>
                  <a:pt x="16" y="26"/>
                  <a:pt x="15" y="27"/>
                  <a:pt x="15" y="28"/>
                </a:cubicBezTo>
                <a:cubicBezTo>
                  <a:pt x="10" y="28"/>
                  <a:pt x="2" y="32"/>
                  <a:pt x="1" y="34"/>
                </a:cubicBezTo>
                <a:cubicBezTo>
                  <a:pt x="7" y="37"/>
                  <a:pt x="7" y="37"/>
                  <a:pt x="7" y="37"/>
                </a:cubicBezTo>
                <a:cubicBezTo>
                  <a:pt x="13" y="39"/>
                  <a:pt x="13" y="39"/>
                  <a:pt x="13" y="39"/>
                </a:cubicBezTo>
                <a:cubicBezTo>
                  <a:pt x="16" y="39"/>
                  <a:pt x="16" y="39"/>
                  <a:pt x="16" y="39"/>
                </a:cubicBezTo>
                <a:cubicBezTo>
                  <a:pt x="19" y="41"/>
                  <a:pt x="23" y="45"/>
                  <a:pt x="27" y="45"/>
                </a:cubicBezTo>
                <a:cubicBezTo>
                  <a:pt x="30" y="45"/>
                  <a:pt x="30" y="45"/>
                  <a:pt x="30" y="45"/>
                </a:cubicBezTo>
                <a:cubicBezTo>
                  <a:pt x="34" y="45"/>
                  <a:pt x="34" y="42"/>
                  <a:pt x="38" y="42"/>
                </a:cubicBezTo>
                <a:cubicBezTo>
                  <a:pt x="39" y="42"/>
                  <a:pt x="39" y="42"/>
                  <a:pt x="39" y="42"/>
                </a:cubicBezTo>
                <a:cubicBezTo>
                  <a:pt x="41" y="42"/>
                  <a:pt x="41" y="42"/>
                  <a:pt x="42" y="43"/>
                </a:cubicBezTo>
                <a:cubicBezTo>
                  <a:pt x="39" y="49"/>
                  <a:pt x="35" y="60"/>
                  <a:pt x="35" y="68"/>
                </a:cubicBezTo>
                <a:cubicBezTo>
                  <a:pt x="35" y="74"/>
                  <a:pt x="35" y="74"/>
                  <a:pt x="35" y="74"/>
                </a:cubicBezTo>
                <a:cubicBezTo>
                  <a:pt x="35" y="91"/>
                  <a:pt x="46" y="110"/>
                  <a:pt x="55" y="119"/>
                </a:cubicBezTo>
                <a:cubicBezTo>
                  <a:pt x="63" y="127"/>
                  <a:pt x="83" y="140"/>
                  <a:pt x="99" y="140"/>
                </a:cubicBezTo>
                <a:cubicBezTo>
                  <a:pt x="107" y="140"/>
                  <a:pt x="107" y="140"/>
                  <a:pt x="107" y="140"/>
                </a:cubicBezTo>
                <a:cubicBezTo>
                  <a:pt x="122" y="140"/>
                  <a:pt x="142" y="129"/>
                  <a:pt x="149" y="120"/>
                </a:cubicBezTo>
                <a:cubicBezTo>
                  <a:pt x="158" y="112"/>
                  <a:pt x="170" y="95"/>
                  <a:pt x="170" y="79"/>
                </a:cubicBezTo>
                <a:cubicBezTo>
                  <a:pt x="170" y="65"/>
                  <a:pt x="170" y="65"/>
                  <a:pt x="170" y="65"/>
                </a:cubicBezTo>
                <a:cubicBezTo>
                  <a:pt x="170" y="58"/>
                  <a:pt x="166" y="45"/>
                  <a:pt x="164" y="41"/>
                </a:cubicBezTo>
                <a:cubicBezTo>
                  <a:pt x="159" y="33"/>
                  <a:pt x="158" y="30"/>
                  <a:pt x="151" y="24"/>
                </a:cubicBezTo>
                <a:cubicBezTo>
                  <a:pt x="147" y="20"/>
                  <a:pt x="139" y="12"/>
                  <a:pt x="134" y="11"/>
                </a:cubicBezTo>
                <a:cubicBezTo>
                  <a:pt x="132" y="9"/>
                  <a:pt x="114" y="3"/>
                  <a:pt x="111" y="3"/>
                </a:cubicBezTo>
                <a:cubicBezTo>
                  <a:pt x="97" y="3"/>
                  <a:pt x="97" y="3"/>
                  <a:pt x="97" y="3"/>
                </a:cubicBezTo>
                <a:cubicBezTo>
                  <a:pt x="94" y="3"/>
                  <a:pt x="75" y="9"/>
                  <a:pt x="72" y="11"/>
                </a:cubicBezTo>
                <a:cubicBezTo>
                  <a:pt x="67" y="14"/>
                  <a:pt x="55" y="20"/>
                  <a:pt x="55" y="27"/>
                </a:cubicBezTo>
                <a:cubicBezTo>
                  <a:pt x="60" y="27"/>
                  <a:pt x="61" y="35"/>
                  <a:pt x="67" y="35"/>
                </a:cubicBezTo>
                <a:cubicBezTo>
                  <a:pt x="70" y="35"/>
                  <a:pt x="70" y="31"/>
                  <a:pt x="73" y="29"/>
                </a:cubicBezTo>
                <a:cubicBezTo>
                  <a:pt x="76" y="28"/>
                  <a:pt x="78" y="27"/>
                  <a:pt x="81" y="25"/>
                </a:cubicBezTo>
                <a:cubicBezTo>
                  <a:pt x="83" y="24"/>
                  <a:pt x="97" y="20"/>
                  <a:pt x="100" y="20"/>
                </a:cubicBezTo>
                <a:cubicBezTo>
                  <a:pt x="105" y="20"/>
                  <a:pt x="105" y="20"/>
                  <a:pt x="105" y="20"/>
                </a:cubicBezTo>
                <a:cubicBezTo>
                  <a:pt x="109" y="20"/>
                  <a:pt x="120" y="23"/>
                  <a:pt x="123" y="24"/>
                </a:cubicBezTo>
                <a:cubicBezTo>
                  <a:pt x="126" y="26"/>
                  <a:pt x="129" y="27"/>
                  <a:pt x="132" y="29"/>
                </a:cubicBezTo>
                <a:cubicBezTo>
                  <a:pt x="133" y="30"/>
                  <a:pt x="136" y="33"/>
                  <a:pt x="138" y="34"/>
                </a:cubicBezTo>
                <a:cubicBezTo>
                  <a:pt x="144" y="39"/>
                  <a:pt x="153" y="54"/>
                  <a:pt x="153" y="66"/>
                </a:cubicBezTo>
                <a:cubicBezTo>
                  <a:pt x="153" y="77"/>
                  <a:pt x="153" y="77"/>
                  <a:pt x="153" y="77"/>
                </a:cubicBezTo>
                <a:cubicBezTo>
                  <a:pt x="153" y="88"/>
                  <a:pt x="144" y="102"/>
                  <a:pt x="138" y="108"/>
                </a:cubicBezTo>
                <a:cubicBezTo>
                  <a:pt x="132" y="114"/>
                  <a:pt x="118" y="122"/>
                  <a:pt x="105" y="122"/>
                </a:cubicBezTo>
                <a:cubicBezTo>
                  <a:pt x="100" y="122"/>
                  <a:pt x="100" y="122"/>
                  <a:pt x="100" y="122"/>
                </a:cubicBezTo>
                <a:cubicBezTo>
                  <a:pt x="88" y="122"/>
                  <a:pt x="73" y="114"/>
                  <a:pt x="67" y="107"/>
                </a:cubicBezTo>
                <a:cubicBezTo>
                  <a:pt x="60" y="100"/>
                  <a:pt x="53" y="87"/>
                  <a:pt x="53" y="73"/>
                </a:cubicBezTo>
                <a:cubicBezTo>
                  <a:pt x="53" y="69"/>
                  <a:pt x="53" y="69"/>
                  <a:pt x="53" y="69"/>
                </a:cubicBezTo>
                <a:cubicBezTo>
                  <a:pt x="53" y="65"/>
                  <a:pt x="53" y="63"/>
                  <a:pt x="54" y="59"/>
                </a:cubicBezTo>
                <a:cubicBezTo>
                  <a:pt x="55" y="54"/>
                  <a:pt x="56" y="55"/>
                  <a:pt x="57" y="51"/>
                </a:cubicBezTo>
                <a:cubicBezTo>
                  <a:pt x="61" y="52"/>
                  <a:pt x="69" y="56"/>
                  <a:pt x="71" y="59"/>
                </a:cubicBezTo>
                <a:cubicBezTo>
                  <a:pt x="70" y="63"/>
                  <a:pt x="69" y="72"/>
                  <a:pt x="70" y="75"/>
                </a:cubicBezTo>
                <a:cubicBezTo>
                  <a:pt x="72" y="86"/>
                  <a:pt x="70" y="82"/>
                  <a:pt x="75" y="90"/>
                </a:cubicBezTo>
                <a:cubicBezTo>
                  <a:pt x="79" y="96"/>
                  <a:pt x="90" y="106"/>
                  <a:pt x="98" y="106"/>
                </a:cubicBezTo>
                <a:cubicBezTo>
                  <a:pt x="107" y="106"/>
                  <a:pt x="107" y="106"/>
                  <a:pt x="107" y="106"/>
                </a:cubicBezTo>
                <a:cubicBezTo>
                  <a:pt x="114" y="106"/>
                  <a:pt x="124" y="99"/>
                  <a:pt x="127" y="95"/>
                </a:cubicBezTo>
                <a:cubicBezTo>
                  <a:pt x="132" y="90"/>
                  <a:pt x="137" y="81"/>
                  <a:pt x="137" y="72"/>
                </a:cubicBezTo>
                <a:cubicBezTo>
                  <a:pt x="137" y="62"/>
                  <a:pt x="134" y="56"/>
                  <a:pt x="129" y="50"/>
                </a:cubicBezTo>
                <a:cubicBezTo>
                  <a:pt x="127" y="46"/>
                  <a:pt x="115" y="38"/>
                  <a:pt x="111" y="38"/>
                </a:cubicBezTo>
                <a:cubicBezTo>
                  <a:pt x="110" y="38"/>
                  <a:pt x="110" y="38"/>
                  <a:pt x="110" y="38"/>
                </a:cubicBezTo>
                <a:cubicBezTo>
                  <a:pt x="101" y="38"/>
                  <a:pt x="84" y="38"/>
                  <a:pt x="82" y="47"/>
                </a:cubicBezTo>
                <a:cubicBezTo>
                  <a:pt x="85" y="47"/>
                  <a:pt x="88" y="51"/>
                  <a:pt x="91" y="53"/>
                </a:cubicBezTo>
                <a:cubicBezTo>
                  <a:pt x="97" y="57"/>
                  <a:pt x="95" y="54"/>
                  <a:pt x="103" y="54"/>
                </a:cubicBezTo>
                <a:cubicBezTo>
                  <a:pt x="105" y="54"/>
                  <a:pt x="105" y="54"/>
                  <a:pt x="105" y="54"/>
                </a:cubicBezTo>
                <a:cubicBezTo>
                  <a:pt x="113" y="54"/>
                  <a:pt x="121" y="64"/>
                  <a:pt x="120" y="72"/>
                </a:cubicBezTo>
                <a:cubicBezTo>
                  <a:pt x="118" y="81"/>
                  <a:pt x="113" y="88"/>
                  <a:pt x="103" y="88"/>
                </a:cubicBezTo>
                <a:cubicBezTo>
                  <a:pt x="94" y="88"/>
                  <a:pt x="86" y="81"/>
                  <a:pt x="86" y="70"/>
                </a:cubicBezTo>
                <a:cubicBezTo>
                  <a:pt x="86" y="67"/>
                  <a:pt x="86" y="67"/>
                  <a:pt x="86" y="67"/>
                </a:cubicBezTo>
                <a:cubicBezTo>
                  <a:pt x="92" y="67"/>
                  <a:pt x="98" y="74"/>
                  <a:pt x="104" y="74"/>
                </a:cubicBezTo>
                <a:cubicBezTo>
                  <a:pt x="104" y="74"/>
                  <a:pt x="104" y="74"/>
                  <a:pt x="104" y="74"/>
                </a:cubicBezTo>
                <a:cubicBezTo>
                  <a:pt x="106" y="74"/>
                  <a:pt x="107" y="73"/>
                  <a:pt x="107" y="72"/>
                </a:cubicBezTo>
                <a:cubicBezTo>
                  <a:pt x="107" y="66"/>
                  <a:pt x="95" y="61"/>
                  <a:pt x="91" y="58"/>
                </a:cubicBezTo>
                <a:cubicBezTo>
                  <a:pt x="85" y="55"/>
                  <a:pt x="79" y="51"/>
                  <a:pt x="74" y="47"/>
                </a:cubicBezTo>
                <a:cubicBezTo>
                  <a:pt x="70" y="45"/>
                  <a:pt x="59" y="38"/>
                  <a:pt x="56" y="36"/>
                </a:cubicBezTo>
                <a:cubicBezTo>
                  <a:pt x="48" y="29"/>
                  <a:pt x="44" y="33"/>
                  <a:pt x="44" y="19"/>
                </a:cubicBezTo>
                <a:cubicBezTo>
                  <a:pt x="42" y="16"/>
                  <a:pt x="23" y="0"/>
                  <a:pt x="20" y="0"/>
                </a:cubicBezTo>
                <a:cubicBezTo>
                  <a:pt x="20" y="3"/>
                  <a:pt x="20" y="3"/>
                  <a:pt x="20" y="3"/>
                </a:cubicBezTo>
                <a:close/>
                <a:moveTo>
                  <a:pt x="137" y="141"/>
                </a:moveTo>
                <a:cubicBezTo>
                  <a:pt x="137" y="142"/>
                  <a:pt x="153" y="164"/>
                  <a:pt x="154" y="169"/>
                </a:cubicBezTo>
                <a:cubicBezTo>
                  <a:pt x="157" y="169"/>
                  <a:pt x="157" y="170"/>
                  <a:pt x="159" y="170"/>
                </a:cubicBezTo>
                <a:cubicBezTo>
                  <a:pt x="164" y="170"/>
                  <a:pt x="167" y="167"/>
                  <a:pt x="167" y="163"/>
                </a:cubicBezTo>
                <a:cubicBezTo>
                  <a:pt x="167" y="160"/>
                  <a:pt x="150" y="132"/>
                  <a:pt x="149" y="132"/>
                </a:cubicBezTo>
                <a:cubicBezTo>
                  <a:pt x="148" y="132"/>
                  <a:pt x="148" y="132"/>
                  <a:pt x="148" y="132"/>
                </a:cubicBezTo>
                <a:cubicBezTo>
                  <a:pt x="147" y="132"/>
                  <a:pt x="137" y="139"/>
                  <a:pt x="137" y="141"/>
                </a:cubicBezTo>
                <a:close/>
                <a:moveTo>
                  <a:pt x="39" y="162"/>
                </a:moveTo>
                <a:cubicBezTo>
                  <a:pt x="39" y="165"/>
                  <a:pt x="39" y="165"/>
                  <a:pt x="39" y="165"/>
                </a:cubicBezTo>
                <a:cubicBezTo>
                  <a:pt x="39" y="167"/>
                  <a:pt x="44" y="170"/>
                  <a:pt x="47" y="170"/>
                </a:cubicBezTo>
                <a:cubicBezTo>
                  <a:pt x="52" y="170"/>
                  <a:pt x="56" y="162"/>
                  <a:pt x="59" y="157"/>
                </a:cubicBezTo>
                <a:cubicBezTo>
                  <a:pt x="61" y="155"/>
                  <a:pt x="69" y="142"/>
                  <a:pt x="69" y="141"/>
                </a:cubicBezTo>
                <a:cubicBezTo>
                  <a:pt x="69" y="139"/>
                  <a:pt x="69" y="139"/>
                  <a:pt x="69" y="139"/>
                </a:cubicBezTo>
                <a:cubicBezTo>
                  <a:pt x="57" y="132"/>
                  <a:pt x="57" y="132"/>
                  <a:pt x="57" y="132"/>
                </a:cubicBezTo>
                <a:cubicBezTo>
                  <a:pt x="56" y="132"/>
                  <a:pt x="56" y="132"/>
                  <a:pt x="56" y="132"/>
                </a:cubicBezTo>
                <a:cubicBezTo>
                  <a:pt x="55" y="137"/>
                  <a:pt x="39" y="159"/>
                  <a:pt x="39" y="162"/>
                </a:cubicBezTo>
                <a:close/>
                <a:moveTo>
                  <a:pt x="103" y="170"/>
                </a:moveTo>
                <a:cubicBezTo>
                  <a:pt x="104" y="170"/>
                  <a:pt x="104" y="170"/>
                  <a:pt x="104" y="170"/>
                </a:cubicBezTo>
                <a:cubicBezTo>
                  <a:pt x="107" y="170"/>
                  <a:pt x="111" y="166"/>
                  <a:pt x="111" y="163"/>
                </a:cubicBezTo>
                <a:cubicBezTo>
                  <a:pt x="111" y="157"/>
                  <a:pt x="110" y="153"/>
                  <a:pt x="111" y="149"/>
                </a:cubicBezTo>
                <a:cubicBezTo>
                  <a:pt x="110" y="148"/>
                  <a:pt x="110" y="148"/>
                  <a:pt x="109" y="148"/>
                </a:cubicBezTo>
                <a:cubicBezTo>
                  <a:pt x="97" y="148"/>
                  <a:pt x="97" y="148"/>
                  <a:pt x="97" y="148"/>
                </a:cubicBezTo>
                <a:cubicBezTo>
                  <a:pt x="94" y="148"/>
                  <a:pt x="96" y="157"/>
                  <a:pt x="96" y="162"/>
                </a:cubicBezTo>
                <a:cubicBezTo>
                  <a:pt x="96" y="167"/>
                  <a:pt x="98" y="170"/>
                  <a:pt x="103" y="170"/>
                </a:cubicBezTo>
                <a:close/>
              </a:path>
            </a:pathLst>
          </a:custGeom>
          <a:solidFill>
            <a:srgbClr val="27A1AE"/>
          </a:solidFill>
          <a:ln>
            <a:noFill/>
          </a:ln>
          <a:extLst/>
        </p:spPr>
        <p:txBody>
          <a:bodyPr vert="horz" wrap="square" lIns="91440" tIns="45720" rIns="91440" bIns="45720" numCol="1" anchor="t" anchorCtr="0" compatLnSpc="1">
            <a:prstTxWarp prst="textNoShape">
              <a:avLst/>
            </a:prstTxWarp>
          </a:bodyPr>
          <a:lstStyle/>
          <a:p>
            <a:endParaRPr lang="ru-RU" dirty="0">
              <a:solidFill>
                <a:srgbClr val="444444"/>
              </a:solidFill>
            </a:endParaRPr>
          </a:p>
        </p:txBody>
      </p:sp>
    </p:spTree>
    <p:extLst>
      <p:ext uri="{BB962C8B-B14F-4D97-AF65-F5344CB8AC3E}">
        <p14:creationId xmlns:p14="http://schemas.microsoft.com/office/powerpoint/2010/main" val="151360538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505415" y="-22715"/>
            <a:ext cx="8964704" cy="694951"/>
          </a:xfrm>
        </p:spPr>
        <p:txBody>
          <a:bodyPr/>
          <a:lstStyle/>
          <a:p>
            <a:r>
              <a:rPr lang="ru-RU" dirty="0"/>
              <a:t> </a:t>
            </a:r>
            <a:r>
              <a:rPr lang="ru-RU" sz="1800" dirty="0" smtClean="0"/>
              <a:t>ОБЗОР ПРАКТИКИ В СФЕРЕ КОНТРАКТНОЙ СИСТЕМЫ, УТВЕРЖДЕННЫЙ ПРЕЗИДИУМОМ ВС РФ 28.06.2017. ПОРЯДОК ОПРЕДЕЛЕНИЯ СУЩЕСТВЕННОСТИ НАРУШЕНИЯ КОНТРАКТА.</a:t>
            </a:r>
            <a:endParaRPr lang="ru-RU" sz="1800" dirty="0"/>
          </a:p>
        </p:txBody>
      </p:sp>
      <p:sp>
        <p:nvSpPr>
          <p:cNvPr id="62" name="Объект 2"/>
          <p:cNvSpPr txBox="1">
            <a:spLocks/>
          </p:cNvSpPr>
          <p:nvPr/>
        </p:nvSpPr>
        <p:spPr>
          <a:xfrm>
            <a:off x="984366" y="1008245"/>
            <a:ext cx="10824775" cy="4522760"/>
          </a:xfrm>
          <a:prstGeom prst="rect">
            <a:avLst/>
          </a:prstGeom>
        </p:spPr>
        <p:txBody>
          <a:bodyPr vert="horz" lIns="0" tIns="0" rIns="0" bIns="0" rtlCol="0" anchor="t">
            <a:noAutofit/>
          </a:bodyPr>
          <a:lstStyle>
            <a:lvl1pPr marL="0" indent="0" algn="l" defTabSz="914400" rtl="0" eaLnBrk="1" latinLnBrk="0" hangingPunct="1">
              <a:lnSpc>
                <a:spcPct val="110000"/>
              </a:lnSpc>
              <a:spcBef>
                <a:spcPts val="1000"/>
              </a:spcBef>
              <a:buFont typeface="Arial" panose="020B0500000000000000" pitchFamily="34" charset="0"/>
              <a:buNone/>
              <a:defRPr sz="2000" kern="1200">
                <a:solidFill>
                  <a:schemeClr val="tx1"/>
                </a:solidFill>
                <a:latin typeface="Segoe UI" panose="020B0502040204020203" pitchFamily="34" charset="0"/>
                <a:ea typeface="+mn-ea"/>
                <a:cs typeface="+mn-cs"/>
              </a:defRPr>
            </a:lvl1pPr>
            <a:lvl2pPr marL="360363" indent="-358775" algn="l" defTabSz="914400" rtl="0" eaLnBrk="1" latinLnBrk="0" hangingPunct="1">
              <a:lnSpc>
                <a:spcPct val="110000"/>
              </a:lnSpc>
              <a:spcBef>
                <a:spcPts val="500"/>
              </a:spcBef>
              <a:buClr>
                <a:schemeClr val="accent1"/>
              </a:buClr>
              <a:buFont typeface="Arial" panose="020B0500000000000000" pitchFamily="34" charset="0"/>
              <a:buChar char="•"/>
              <a:defRPr sz="2000" kern="1200">
                <a:solidFill>
                  <a:schemeClr val="tx1"/>
                </a:solidFill>
                <a:latin typeface="Segoe UI" panose="020B0502040204020203" pitchFamily="34" charset="0"/>
                <a:ea typeface="+mn-ea"/>
                <a:cs typeface="+mn-cs"/>
              </a:defRPr>
            </a:lvl2pPr>
            <a:lvl3pPr marL="719138" indent="-360363" algn="l" defTabSz="914400" rtl="0" eaLnBrk="1" latinLnBrk="0" hangingPunct="1">
              <a:lnSpc>
                <a:spcPct val="110000"/>
              </a:lnSpc>
              <a:spcBef>
                <a:spcPts val="500"/>
              </a:spcBef>
              <a:buClr>
                <a:schemeClr val="accent1"/>
              </a:buClr>
              <a:buFont typeface="Segoe UI" panose="020B0502040204020203" pitchFamily="34" charset="0"/>
              <a:buChar char="−"/>
              <a:defRPr sz="2000" kern="1200">
                <a:solidFill>
                  <a:schemeClr val="tx1"/>
                </a:solidFill>
                <a:latin typeface="Segoe UI" panose="020B0502040204020203" pitchFamily="34" charset="0"/>
                <a:ea typeface="+mn-ea"/>
                <a:cs typeface="+mn-cs"/>
              </a:defRPr>
            </a:lvl3pPr>
            <a:lvl4pPr marL="1079500" indent="-358775" algn="l" defTabSz="914400" rtl="0" eaLnBrk="1" latinLnBrk="0" hangingPunct="1">
              <a:lnSpc>
                <a:spcPct val="110000"/>
              </a:lnSpc>
              <a:spcBef>
                <a:spcPts val="500"/>
              </a:spcBef>
              <a:buClr>
                <a:schemeClr val="accent1"/>
              </a:buClr>
              <a:buFont typeface="Segoe UI" panose="020B0502040204020203" pitchFamily="34" charset="0"/>
              <a:buChar char="−"/>
              <a:tabLst/>
              <a:defRPr sz="2000" kern="1200">
                <a:solidFill>
                  <a:schemeClr val="tx1"/>
                </a:solidFill>
                <a:latin typeface="Segoe UI" panose="020B0502040204020203" pitchFamily="34" charset="0"/>
                <a:ea typeface="+mn-ea"/>
                <a:cs typeface="+mn-cs"/>
              </a:defRPr>
            </a:lvl4pPr>
            <a:lvl5pPr marL="1438275" indent="-360363" algn="l" defTabSz="914400" rtl="0" eaLnBrk="1" latinLnBrk="0" hangingPunct="1">
              <a:lnSpc>
                <a:spcPct val="110000"/>
              </a:lnSpc>
              <a:spcBef>
                <a:spcPts val="500"/>
              </a:spcBef>
              <a:buClr>
                <a:schemeClr val="accent1"/>
              </a:buClr>
              <a:buFont typeface="Segoe UI" panose="020B0502040204020203" pitchFamily="34" charset="0"/>
              <a:buChar char="−"/>
              <a:defRPr sz="2000" kern="1200">
                <a:solidFill>
                  <a:schemeClr val="tx1"/>
                </a:solidFill>
                <a:latin typeface="Segoe UI" panose="020B0502040204020203" pitchFamily="34" charset="0"/>
                <a:ea typeface="+mn-ea"/>
                <a:cs typeface="+mn-cs"/>
              </a:defRPr>
            </a:lvl5pPr>
            <a:lvl6pPr marL="2514600" indent="-228600" algn="l" defTabSz="914400" rtl="0" eaLnBrk="1" latinLnBrk="0" hangingPunct="1">
              <a:lnSpc>
                <a:spcPct val="90000"/>
              </a:lnSpc>
              <a:spcBef>
                <a:spcPts val="500"/>
              </a:spcBef>
              <a:buFont typeface="Arial" panose="020B0500000000000000"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500000000000000"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500000000000000"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500000000000000" pitchFamily="34" charset="0"/>
              <a:buChar char="•"/>
              <a:defRPr sz="1800" kern="1200">
                <a:solidFill>
                  <a:schemeClr val="tx1"/>
                </a:solidFill>
                <a:latin typeface="+mn-lt"/>
                <a:ea typeface="+mn-ea"/>
                <a:cs typeface="+mn-cs"/>
              </a:defRPr>
            </a:lvl9pPr>
          </a:lstStyle>
          <a:p>
            <a:pPr algn="just">
              <a:buClr>
                <a:srgbClr val="E4465A"/>
              </a:buClr>
            </a:pPr>
            <a:r>
              <a:rPr lang="ru-RU" sz="1600" dirty="0" smtClean="0">
                <a:solidFill>
                  <a:srgbClr val="001D43"/>
                </a:solidFill>
              </a:rPr>
              <a:t>Отсутствие </a:t>
            </a:r>
            <a:r>
              <a:rPr lang="ru-RU" sz="1600" dirty="0">
                <a:solidFill>
                  <a:srgbClr val="001D43"/>
                </a:solidFill>
              </a:rPr>
              <a:t>в </a:t>
            </a:r>
            <a:r>
              <a:rPr lang="ru-RU" sz="1600" dirty="0" smtClean="0">
                <a:solidFill>
                  <a:srgbClr val="001D43"/>
                </a:solidFill>
              </a:rPr>
              <a:t>контракте </a:t>
            </a:r>
            <a:r>
              <a:rPr lang="ru-RU" sz="1600" b="1" dirty="0">
                <a:solidFill>
                  <a:srgbClr val="E4465A"/>
                </a:solidFill>
              </a:rPr>
              <a:t>упоминания о каком-либо конкретном существенном нарушении обязательств, являющемся основанием для одностороннего отказа, не может свидетельствовать об отсутствии у стороны такого права, если в контракте содержится общее указание на право стороны на односторонний отказ</a:t>
            </a:r>
            <a:r>
              <a:rPr lang="ru-RU" sz="1600" b="1" dirty="0" smtClean="0">
                <a:solidFill>
                  <a:srgbClr val="E4465A"/>
                </a:solidFill>
              </a:rPr>
              <a:t>.</a:t>
            </a:r>
          </a:p>
          <a:p>
            <a:pPr algn="just">
              <a:buClr>
                <a:srgbClr val="E4465A"/>
              </a:buClr>
            </a:pPr>
            <a:r>
              <a:rPr lang="ru-RU" sz="1600" dirty="0">
                <a:solidFill>
                  <a:srgbClr val="001D43"/>
                </a:solidFill>
              </a:rPr>
              <a:t>Стороны </a:t>
            </a:r>
            <a:r>
              <a:rPr lang="ru-RU" sz="1600" dirty="0" smtClean="0">
                <a:solidFill>
                  <a:srgbClr val="001D43"/>
                </a:solidFill>
              </a:rPr>
              <a:t>контракта </a:t>
            </a:r>
            <a:r>
              <a:rPr lang="ru-RU" sz="1600" b="1" dirty="0">
                <a:solidFill>
                  <a:srgbClr val="E4465A"/>
                </a:solidFill>
              </a:rPr>
              <a:t>вправе конкретизировать признаки существенного нарушения обязательства, совершение которого является надлежащим основанием для одностороннего отказа от исполнения контракта.</a:t>
            </a:r>
          </a:p>
          <a:p>
            <a:pPr algn="just">
              <a:buClr>
                <a:srgbClr val="E4465A"/>
              </a:buClr>
            </a:pPr>
            <a:r>
              <a:rPr lang="ru-RU" sz="1600" b="1" dirty="0" smtClean="0">
                <a:solidFill>
                  <a:srgbClr val="001D43"/>
                </a:solidFill>
              </a:rPr>
              <a:t>п. 14, 15 Обзора.</a:t>
            </a:r>
            <a:endParaRPr lang="ru-RU" sz="1600" b="1" dirty="0">
              <a:solidFill>
                <a:srgbClr val="001D43"/>
              </a:solidFill>
            </a:endParaRPr>
          </a:p>
          <a:p>
            <a:pPr algn="just">
              <a:buClr>
                <a:srgbClr val="E4465A"/>
              </a:buClr>
            </a:pPr>
            <a:r>
              <a:rPr lang="ru-RU" sz="1600" dirty="0">
                <a:solidFill>
                  <a:srgbClr val="001D43"/>
                </a:solidFill>
              </a:rPr>
              <a:t>Закон № 44-ФЗ указывает лишь на </a:t>
            </a:r>
            <a:r>
              <a:rPr lang="ru-RU" sz="1600" dirty="0" smtClean="0">
                <a:solidFill>
                  <a:srgbClr val="001D43"/>
                </a:solidFill>
              </a:rPr>
              <a:t>необходимость закрепить </a:t>
            </a:r>
            <a:r>
              <a:rPr lang="ru-RU" sz="1600" dirty="0">
                <a:solidFill>
                  <a:srgbClr val="001D43"/>
                </a:solidFill>
              </a:rPr>
              <a:t>в контракте саму возможность его расторжения в одностороннем порядке по правилам гражданского законодательства. </a:t>
            </a:r>
            <a:r>
              <a:rPr lang="ru-RU" sz="1600" b="1" dirty="0">
                <a:solidFill>
                  <a:srgbClr val="E4465A"/>
                </a:solidFill>
              </a:rPr>
              <a:t>При этом </a:t>
            </a:r>
            <a:r>
              <a:rPr lang="ru-RU" sz="1600" b="1" dirty="0" smtClean="0">
                <a:solidFill>
                  <a:srgbClr val="E4465A"/>
                </a:solidFill>
              </a:rPr>
              <a:t>подлежащие применению </a:t>
            </a:r>
            <a:r>
              <a:rPr lang="ru-RU" sz="1600" b="1" dirty="0">
                <a:solidFill>
                  <a:srgbClr val="E4465A"/>
                </a:solidFill>
              </a:rPr>
              <a:t>основания для принятия заказчиком решения об </a:t>
            </a:r>
            <a:r>
              <a:rPr lang="ru-RU" sz="1600" b="1" dirty="0" smtClean="0">
                <a:solidFill>
                  <a:srgbClr val="E4465A"/>
                </a:solidFill>
              </a:rPr>
              <a:t>одностороннем отказе </a:t>
            </a:r>
            <a:r>
              <a:rPr lang="ru-RU" sz="1600" b="1" dirty="0">
                <a:solidFill>
                  <a:srgbClr val="E4465A"/>
                </a:solidFill>
              </a:rPr>
              <a:t>от исполнения контракта установлены в </a:t>
            </a:r>
            <a:r>
              <a:rPr lang="ru-RU" sz="1600" b="1" dirty="0" smtClean="0">
                <a:solidFill>
                  <a:srgbClr val="E4465A"/>
                </a:solidFill>
              </a:rPr>
              <a:t>ГК РФ. </a:t>
            </a:r>
            <a:r>
              <a:rPr lang="ru-RU" sz="1600" b="1" dirty="0">
                <a:solidFill>
                  <a:srgbClr val="E4465A"/>
                </a:solidFill>
              </a:rPr>
              <a:t>Неуказание в контракте какого-либо </a:t>
            </a:r>
            <a:r>
              <a:rPr lang="ru-RU" sz="1600" b="1" dirty="0" smtClean="0">
                <a:solidFill>
                  <a:srgbClr val="E4465A"/>
                </a:solidFill>
              </a:rPr>
              <a:t>конкретного существенного </a:t>
            </a:r>
            <a:r>
              <a:rPr lang="ru-RU" sz="1600" b="1" dirty="0">
                <a:solidFill>
                  <a:srgbClr val="E4465A"/>
                </a:solidFill>
              </a:rPr>
              <a:t>нарушения обязательства, являющегося основанием </a:t>
            </a:r>
            <a:r>
              <a:rPr lang="ru-RU" sz="1600" b="1" dirty="0" smtClean="0">
                <a:solidFill>
                  <a:srgbClr val="E4465A"/>
                </a:solidFill>
              </a:rPr>
              <a:t>для заявления </a:t>
            </a:r>
            <a:r>
              <a:rPr lang="ru-RU" sz="1600" b="1" dirty="0">
                <a:solidFill>
                  <a:srgbClr val="E4465A"/>
                </a:solidFill>
              </a:rPr>
              <a:t>одностороннего отказа, не может свидетельствовать об отсутствии </a:t>
            </a:r>
            <a:r>
              <a:rPr lang="ru-RU" sz="1600" b="1" dirty="0" smtClean="0">
                <a:solidFill>
                  <a:srgbClr val="E4465A"/>
                </a:solidFill>
              </a:rPr>
              <a:t>у стороны </a:t>
            </a:r>
            <a:r>
              <a:rPr lang="ru-RU" sz="1600" b="1" dirty="0">
                <a:solidFill>
                  <a:srgbClr val="E4465A"/>
                </a:solidFill>
              </a:rPr>
              <a:t>такого права при наличии соответствующего основания в </a:t>
            </a:r>
            <a:r>
              <a:rPr lang="ru-RU" sz="1600" b="1" dirty="0" smtClean="0">
                <a:solidFill>
                  <a:srgbClr val="E4465A"/>
                </a:solidFill>
              </a:rPr>
              <a:t>Гражданском кодексе </a:t>
            </a:r>
            <a:r>
              <a:rPr lang="ru-RU" sz="1600" b="1" dirty="0">
                <a:solidFill>
                  <a:srgbClr val="E4465A"/>
                </a:solidFill>
              </a:rPr>
              <a:t>Российской Федерации.</a:t>
            </a:r>
          </a:p>
          <a:p>
            <a:pPr algn="just">
              <a:buClr>
                <a:srgbClr val="E4465A"/>
              </a:buClr>
            </a:pPr>
            <a:endParaRPr lang="ru-RU" sz="1600" dirty="0">
              <a:solidFill>
                <a:srgbClr val="001D43"/>
              </a:solidFill>
            </a:endParaRPr>
          </a:p>
        </p:txBody>
      </p:sp>
      <p:grpSp>
        <p:nvGrpSpPr>
          <p:cNvPr id="9" name="Группа 8">
            <a:extLst>
              <a:ext uri="{FF2B5EF4-FFF2-40B4-BE49-F238E27FC236}">
                <a16:creationId xmlns:a16="http://schemas.microsoft.com/office/drawing/2014/main" xmlns="" id="{5B48DDA3-4439-46C7-884A-F88542C92C49}"/>
              </a:ext>
            </a:extLst>
          </p:cNvPr>
          <p:cNvGrpSpPr/>
          <p:nvPr/>
        </p:nvGrpSpPr>
        <p:grpSpPr>
          <a:xfrm>
            <a:off x="89210" y="1008245"/>
            <a:ext cx="814040" cy="764227"/>
            <a:chOff x="360363" y="6009033"/>
            <a:chExt cx="616539" cy="616539"/>
          </a:xfrm>
        </p:grpSpPr>
        <p:sp>
          <p:nvSpPr>
            <p:cNvPr id="10" name="Овал 9">
              <a:extLst>
                <a:ext uri="{FF2B5EF4-FFF2-40B4-BE49-F238E27FC236}">
                  <a16:creationId xmlns:a16="http://schemas.microsoft.com/office/drawing/2014/main" xmlns="" id="{ADBD142F-A9CF-47BB-875C-47985C9CED1C}"/>
                </a:ext>
              </a:extLst>
            </p:cNvPr>
            <p:cNvSpPr/>
            <p:nvPr/>
          </p:nvSpPr>
          <p:spPr>
            <a:xfrm>
              <a:off x="360363" y="6009033"/>
              <a:ext cx="616539" cy="616539"/>
            </a:xfrm>
            <a:prstGeom prst="ellipse">
              <a:avLst/>
            </a:prstGeom>
            <a:solidFill>
              <a:schemeClr val="bg1"/>
            </a:solidFill>
            <a:ln w="38100">
              <a:solidFill>
                <a:schemeClr val="bg1">
                  <a:lumMod val="7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2200" b="1" dirty="0">
                <a:solidFill>
                  <a:prstClr val="white"/>
                </a:solidFill>
                <a:latin typeface="Myriad Pro Black SemiExt" panose="020B0805030403020204" pitchFamily="34" charset="0"/>
              </a:endParaRPr>
            </a:p>
          </p:txBody>
        </p:sp>
        <p:sp>
          <p:nvSpPr>
            <p:cNvPr id="11" name="Овал 10">
              <a:extLst>
                <a:ext uri="{FF2B5EF4-FFF2-40B4-BE49-F238E27FC236}">
                  <a16:creationId xmlns:a16="http://schemas.microsoft.com/office/drawing/2014/main" xmlns="" id="{BC950CA4-871D-40EA-8F60-358ED4AF4E1E}"/>
                </a:ext>
              </a:extLst>
            </p:cNvPr>
            <p:cNvSpPr/>
            <p:nvPr/>
          </p:nvSpPr>
          <p:spPr>
            <a:xfrm>
              <a:off x="380736" y="6032231"/>
              <a:ext cx="570143" cy="570142"/>
            </a:xfrm>
            <a:prstGeom prst="ellipse">
              <a:avLst/>
            </a:prstGeom>
            <a:solidFill>
              <a:schemeClr val="bg1"/>
            </a:solidFill>
            <a:ln w="38100">
              <a:solidFill>
                <a:srgbClr val="27A1AE"/>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2200" b="1" dirty="0">
                <a:solidFill>
                  <a:prstClr val="white"/>
                </a:solidFill>
                <a:latin typeface="Myriad Pro Black SemiExt" panose="020B0805030403020204" pitchFamily="34" charset="0"/>
              </a:endParaRPr>
            </a:p>
          </p:txBody>
        </p:sp>
        <p:grpSp>
          <p:nvGrpSpPr>
            <p:cNvPr id="12" name="Группа 11">
              <a:extLst>
                <a:ext uri="{FF2B5EF4-FFF2-40B4-BE49-F238E27FC236}">
                  <a16:creationId xmlns:a16="http://schemas.microsoft.com/office/drawing/2014/main" xmlns="" id="{49A35B05-9309-48A2-A5E1-2738FD00540A}"/>
                </a:ext>
              </a:extLst>
            </p:cNvPr>
            <p:cNvGrpSpPr/>
            <p:nvPr/>
          </p:nvGrpSpPr>
          <p:grpSpPr>
            <a:xfrm>
              <a:off x="439517" y="6060936"/>
              <a:ext cx="452579" cy="452580"/>
              <a:chOff x="7112000" y="1417638"/>
              <a:chExt cx="552450" cy="552451"/>
            </a:xfrm>
            <a:solidFill>
              <a:schemeClr val="accent1"/>
            </a:solidFill>
          </p:grpSpPr>
          <p:sp>
            <p:nvSpPr>
              <p:cNvPr id="13" name="Freeform 5">
                <a:extLst>
                  <a:ext uri="{FF2B5EF4-FFF2-40B4-BE49-F238E27FC236}">
                    <a16:creationId xmlns:a16="http://schemas.microsoft.com/office/drawing/2014/main" xmlns="" id="{4AA092EF-8511-4D54-B2B2-E7CF80781669}"/>
                  </a:ext>
                </a:extLst>
              </p:cNvPr>
              <p:cNvSpPr>
                <a:spLocks/>
              </p:cNvSpPr>
              <p:nvPr/>
            </p:nvSpPr>
            <p:spPr bwMode="auto">
              <a:xfrm>
                <a:off x="7248525" y="1898651"/>
                <a:ext cx="276225" cy="71438"/>
              </a:xfrm>
              <a:custGeom>
                <a:avLst/>
                <a:gdLst>
                  <a:gd name="T0" fmla="*/ 144 w 174"/>
                  <a:gd name="T1" fmla="*/ 0 h 45"/>
                  <a:gd name="T2" fmla="*/ 29 w 174"/>
                  <a:gd name="T3" fmla="*/ 0 h 45"/>
                  <a:gd name="T4" fmla="*/ 29 w 174"/>
                  <a:gd name="T5" fmla="*/ 14 h 45"/>
                  <a:gd name="T6" fmla="*/ 0 w 174"/>
                  <a:gd name="T7" fmla="*/ 14 h 45"/>
                  <a:gd name="T8" fmla="*/ 0 w 174"/>
                  <a:gd name="T9" fmla="*/ 45 h 45"/>
                  <a:gd name="T10" fmla="*/ 174 w 174"/>
                  <a:gd name="T11" fmla="*/ 45 h 45"/>
                  <a:gd name="T12" fmla="*/ 174 w 174"/>
                  <a:gd name="T13" fmla="*/ 14 h 45"/>
                  <a:gd name="T14" fmla="*/ 144 w 174"/>
                  <a:gd name="T15" fmla="*/ 14 h 45"/>
                  <a:gd name="T16" fmla="*/ 144 w 174"/>
                  <a:gd name="T17" fmla="*/ 0 h 45"/>
                  <a:gd name="T18" fmla="*/ 144 w 174"/>
                  <a:gd name="T19" fmla="*/ 0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74" h="45">
                    <a:moveTo>
                      <a:pt x="144" y="0"/>
                    </a:moveTo>
                    <a:lnTo>
                      <a:pt x="29" y="0"/>
                    </a:lnTo>
                    <a:lnTo>
                      <a:pt x="29" y="14"/>
                    </a:lnTo>
                    <a:lnTo>
                      <a:pt x="0" y="14"/>
                    </a:lnTo>
                    <a:lnTo>
                      <a:pt x="0" y="45"/>
                    </a:lnTo>
                    <a:lnTo>
                      <a:pt x="174" y="45"/>
                    </a:lnTo>
                    <a:lnTo>
                      <a:pt x="174" y="14"/>
                    </a:lnTo>
                    <a:lnTo>
                      <a:pt x="144" y="14"/>
                    </a:lnTo>
                    <a:lnTo>
                      <a:pt x="144" y="0"/>
                    </a:lnTo>
                    <a:lnTo>
                      <a:pt x="144" y="0"/>
                    </a:lnTo>
                    <a:close/>
                  </a:path>
                </a:pathLst>
              </a:custGeom>
              <a:solidFill>
                <a:srgbClr val="27A1A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dirty="0">
                  <a:solidFill>
                    <a:srgbClr val="444444"/>
                  </a:solidFill>
                </a:endParaRPr>
              </a:p>
            </p:txBody>
          </p:sp>
          <p:sp>
            <p:nvSpPr>
              <p:cNvPr id="14" name="Freeform 6">
                <a:extLst>
                  <a:ext uri="{FF2B5EF4-FFF2-40B4-BE49-F238E27FC236}">
                    <a16:creationId xmlns:a16="http://schemas.microsoft.com/office/drawing/2014/main" xmlns="" id="{15D3A18D-6B69-44F6-A532-98B1A2E6AC3B}"/>
                  </a:ext>
                </a:extLst>
              </p:cNvPr>
              <p:cNvSpPr>
                <a:spLocks/>
              </p:cNvSpPr>
              <p:nvPr/>
            </p:nvSpPr>
            <p:spPr bwMode="auto">
              <a:xfrm>
                <a:off x="7204075" y="1417638"/>
                <a:ext cx="366713" cy="457200"/>
              </a:xfrm>
              <a:custGeom>
                <a:avLst/>
                <a:gdLst>
                  <a:gd name="T0" fmla="*/ 100 w 231"/>
                  <a:gd name="T1" fmla="*/ 288 h 288"/>
                  <a:gd name="T2" fmla="*/ 129 w 231"/>
                  <a:gd name="T3" fmla="*/ 288 h 288"/>
                  <a:gd name="T4" fmla="*/ 129 w 231"/>
                  <a:gd name="T5" fmla="*/ 86 h 288"/>
                  <a:gd name="T6" fmla="*/ 231 w 231"/>
                  <a:gd name="T7" fmla="*/ 86 h 288"/>
                  <a:gd name="T8" fmla="*/ 129 w 231"/>
                  <a:gd name="T9" fmla="*/ 61 h 288"/>
                  <a:gd name="T10" fmla="*/ 129 w 231"/>
                  <a:gd name="T11" fmla="*/ 43 h 288"/>
                  <a:gd name="T12" fmla="*/ 114 w 231"/>
                  <a:gd name="T13" fmla="*/ 0 h 288"/>
                  <a:gd name="T14" fmla="*/ 100 w 231"/>
                  <a:gd name="T15" fmla="*/ 43 h 288"/>
                  <a:gd name="T16" fmla="*/ 100 w 231"/>
                  <a:gd name="T17" fmla="*/ 61 h 288"/>
                  <a:gd name="T18" fmla="*/ 0 w 231"/>
                  <a:gd name="T19" fmla="*/ 86 h 288"/>
                  <a:gd name="T20" fmla="*/ 100 w 231"/>
                  <a:gd name="T21" fmla="*/ 86 h 288"/>
                  <a:gd name="T22" fmla="*/ 100 w 231"/>
                  <a:gd name="T23" fmla="*/ 288 h 288"/>
                  <a:gd name="T24" fmla="*/ 100 w 231"/>
                  <a:gd name="T25" fmla="*/ 288 h 2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31" h="288">
                    <a:moveTo>
                      <a:pt x="100" y="288"/>
                    </a:moveTo>
                    <a:lnTo>
                      <a:pt x="129" y="288"/>
                    </a:lnTo>
                    <a:lnTo>
                      <a:pt x="129" y="86"/>
                    </a:lnTo>
                    <a:lnTo>
                      <a:pt x="231" y="86"/>
                    </a:lnTo>
                    <a:lnTo>
                      <a:pt x="129" y="61"/>
                    </a:lnTo>
                    <a:lnTo>
                      <a:pt x="129" y="43"/>
                    </a:lnTo>
                    <a:lnTo>
                      <a:pt x="114" y="0"/>
                    </a:lnTo>
                    <a:lnTo>
                      <a:pt x="100" y="43"/>
                    </a:lnTo>
                    <a:lnTo>
                      <a:pt x="100" y="61"/>
                    </a:lnTo>
                    <a:lnTo>
                      <a:pt x="0" y="86"/>
                    </a:lnTo>
                    <a:lnTo>
                      <a:pt x="100" y="86"/>
                    </a:lnTo>
                    <a:lnTo>
                      <a:pt x="100" y="288"/>
                    </a:lnTo>
                    <a:lnTo>
                      <a:pt x="100" y="288"/>
                    </a:lnTo>
                    <a:close/>
                  </a:path>
                </a:pathLst>
              </a:custGeom>
              <a:solidFill>
                <a:srgbClr val="27A1A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dirty="0">
                  <a:solidFill>
                    <a:srgbClr val="444444"/>
                  </a:solidFill>
                </a:endParaRPr>
              </a:p>
            </p:txBody>
          </p:sp>
          <p:sp>
            <p:nvSpPr>
              <p:cNvPr id="15" name="Freeform 7">
                <a:extLst>
                  <a:ext uri="{FF2B5EF4-FFF2-40B4-BE49-F238E27FC236}">
                    <a16:creationId xmlns:a16="http://schemas.microsoft.com/office/drawing/2014/main" xmlns="" id="{42E6E0F6-DD23-4CD6-94C0-50F43455570D}"/>
                  </a:ext>
                </a:extLst>
              </p:cNvPr>
              <p:cNvSpPr>
                <a:spLocks/>
              </p:cNvSpPr>
              <p:nvPr/>
            </p:nvSpPr>
            <p:spPr bwMode="auto">
              <a:xfrm>
                <a:off x="7480300" y="1809751"/>
                <a:ext cx="184150" cy="42863"/>
              </a:xfrm>
              <a:custGeom>
                <a:avLst/>
                <a:gdLst>
                  <a:gd name="T0" fmla="*/ 28 w 116"/>
                  <a:gd name="T1" fmla="*/ 27 h 27"/>
                  <a:gd name="T2" fmla="*/ 85 w 116"/>
                  <a:gd name="T3" fmla="*/ 27 h 27"/>
                  <a:gd name="T4" fmla="*/ 116 w 116"/>
                  <a:gd name="T5" fmla="*/ 0 h 27"/>
                  <a:gd name="T6" fmla="*/ 0 w 116"/>
                  <a:gd name="T7" fmla="*/ 0 h 27"/>
                  <a:gd name="T8" fmla="*/ 28 w 116"/>
                  <a:gd name="T9" fmla="*/ 27 h 27"/>
                  <a:gd name="T10" fmla="*/ 28 w 116"/>
                  <a:gd name="T11" fmla="*/ 27 h 27"/>
                </a:gdLst>
                <a:ahLst/>
                <a:cxnLst>
                  <a:cxn ang="0">
                    <a:pos x="T0" y="T1"/>
                  </a:cxn>
                  <a:cxn ang="0">
                    <a:pos x="T2" y="T3"/>
                  </a:cxn>
                  <a:cxn ang="0">
                    <a:pos x="T4" y="T5"/>
                  </a:cxn>
                  <a:cxn ang="0">
                    <a:pos x="T6" y="T7"/>
                  </a:cxn>
                  <a:cxn ang="0">
                    <a:pos x="T8" y="T9"/>
                  </a:cxn>
                  <a:cxn ang="0">
                    <a:pos x="T10" y="T11"/>
                  </a:cxn>
                </a:cxnLst>
                <a:rect l="0" t="0" r="r" b="b"/>
                <a:pathLst>
                  <a:path w="116" h="27">
                    <a:moveTo>
                      <a:pt x="28" y="27"/>
                    </a:moveTo>
                    <a:lnTo>
                      <a:pt x="85" y="27"/>
                    </a:lnTo>
                    <a:lnTo>
                      <a:pt x="116" y="0"/>
                    </a:lnTo>
                    <a:lnTo>
                      <a:pt x="0" y="0"/>
                    </a:lnTo>
                    <a:lnTo>
                      <a:pt x="28" y="27"/>
                    </a:lnTo>
                    <a:lnTo>
                      <a:pt x="28" y="27"/>
                    </a:lnTo>
                    <a:close/>
                  </a:path>
                </a:pathLst>
              </a:custGeom>
              <a:solidFill>
                <a:srgbClr val="27A1A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dirty="0">
                  <a:solidFill>
                    <a:srgbClr val="444444"/>
                  </a:solidFill>
                </a:endParaRPr>
              </a:p>
            </p:txBody>
          </p:sp>
          <p:sp>
            <p:nvSpPr>
              <p:cNvPr id="16" name="Freeform 8">
                <a:extLst>
                  <a:ext uri="{FF2B5EF4-FFF2-40B4-BE49-F238E27FC236}">
                    <a16:creationId xmlns:a16="http://schemas.microsoft.com/office/drawing/2014/main" xmlns="" id="{3D2E2B50-07F1-4F40-AC86-67A734F5D8D1}"/>
                  </a:ext>
                </a:extLst>
              </p:cNvPr>
              <p:cNvSpPr>
                <a:spLocks/>
              </p:cNvSpPr>
              <p:nvPr/>
            </p:nvSpPr>
            <p:spPr bwMode="auto">
              <a:xfrm>
                <a:off x="7112000" y="1809751"/>
                <a:ext cx="182563" cy="42863"/>
              </a:xfrm>
              <a:custGeom>
                <a:avLst/>
                <a:gdLst>
                  <a:gd name="T0" fmla="*/ 115 w 115"/>
                  <a:gd name="T1" fmla="*/ 0 h 27"/>
                  <a:gd name="T2" fmla="*/ 0 w 115"/>
                  <a:gd name="T3" fmla="*/ 0 h 27"/>
                  <a:gd name="T4" fmla="*/ 29 w 115"/>
                  <a:gd name="T5" fmla="*/ 27 h 27"/>
                  <a:gd name="T6" fmla="*/ 86 w 115"/>
                  <a:gd name="T7" fmla="*/ 27 h 27"/>
                  <a:gd name="T8" fmla="*/ 115 w 115"/>
                  <a:gd name="T9" fmla="*/ 0 h 27"/>
                  <a:gd name="T10" fmla="*/ 115 w 115"/>
                  <a:gd name="T11" fmla="*/ 0 h 27"/>
                </a:gdLst>
                <a:ahLst/>
                <a:cxnLst>
                  <a:cxn ang="0">
                    <a:pos x="T0" y="T1"/>
                  </a:cxn>
                  <a:cxn ang="0">
                    <a:pos x="T2" y="T3"/>
                  </a:cxn>
                  <a:cxn ang="0">
                    <a:pos x="T4" y="T5"/>
                  </a:cxn>
                  <a:cxn ang="0">
                    <a:pos x="T6" y="T7"/>
                  </a:cxn>
                  <a:cxn ang="0">
                    <a:pos x="T8" y="T9"/>
                  </a:cxn>
                  <a:cxn ang="0">
                    <a:pos x="T10" y="T11"/>
                  </a:cxn>
                </a:cxnLst>
                <a:rect l="0" t="0" r="r" b="b"/>
                <a:pathLst>
                  <a:path w="115" h="27">
                    <a:moveTo>
                      <a:pt x="115" y="0"/>
                    </a:moveTo>
                    <a:lnTo>
                      <a:pt x="0" y="0"/>
                    </a:lnTo>
                    <a:lnTo>
                      <a:pt x="29" y="27"/>
                    </a:lnTo>
                    <a:lnTo>
                      <a:pt x="86" y="27"/>
                    </a:lnTo>
                    <a:lnTo>
                      <a:pt x="115" y="0"/>
                    </a:lnTo>
                    <a:lnTo>
                      <a:pt x="115" y="0"/>
                    </a:lnTo>
                    <a:close/>
                  </a:path>
                </a:pathLst>
              </a:custGeom>
              <a:solidFill>
                <a:srgbClr val="27A1A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dirty="0">
                  <a:solidFill>
                    <a:srgbClr val="444444"/>
                  </a:solidFill>
                </a:endParaRPr>
              </a:p>
            </p:txBody>
          </p:sp>
          <p:sp>
            <p:nvSpPr>
              <p:cNvPr id="17" name="Freeform 9">
                <a:extLst>
                  <a:ext uri="{FF2B5EF4-FFF2-40B4-BE49-F238E27FC236}">
                    <a16:creationId xmlns:a16="http://schemas.microsoft.com/office/drawing/2014/main" xmlns="" id="{0AE410C7-E444-4240-A5EF-444B3819E988}"/>
                  </a:ext>
                </a:extLst>
              </p:cNvPr>
              <p:cNvSpPr>
                <a:spLocks/>
              </p:cNvSpPr>
              <p:nvPr/>
            </p:nvSpPr>
            <p:spPr bwMode="auto">
              <a:xfrm>
                <a:off x="7112000" y="1576388"/>
                <a:ext cx="182563" cy="207963"/>
              </a:xfrm>
              <a:custGeom>
                <a:avLst/>
                <a:gdLst>
                  <a:gd name="T0" fmla="*/ 66 w 115"/>
                  <a:gd name="T1" fmla="*/ 45 h 131"/>
                  <a:gd name="T2" fmla="*/ 76 w 115"/>
                  <a:gd name="T3" fmla="*/ 74 h 131"/>
                  <a:gd name="T4" fmla="*/ 86 w 115"/>
                  <a:gd name="T5" fmla="*/ 96 h 131"/>
                  <a:gd name="T6" fmla="*/ 92 w 115"/>
                  <a:gd name="T7" fmla="*/ 113 h 131"/>
                  <a:gd name="T8" fmla="*/ 97 w 115"/>
                  <a:gd name="T9" fmla="*/ 123 h 131"/>
                  <a:gd name="T10" fmla="*/ 99 w 115"/>
                  <a:gd name="T11" fmla="*/ 129 h 131"/>
                  <a:gd name="T12" fmla="*/ 101 w 115"/>
                  <a:gd name="T13" fmla="*/ 131 h 131"/>
                  <a:gd name="T14" fmla="*/ 107 w 115"/>
                  <a:gd name="T15" fmla="*/ 127 h 131"/>
                  <a:gd name="T16" fmla="*/ 113 w 115"/>
                  <a:gd name="T17" fmla="*/ 125 h 131"/>
                  <a:gd name="T18" fmla="*/ 115 w 115"/>
                  <a:gd name="T19" fmla="*/ 123 h 131"/>
                  <a:gd name="T20" fmla="*/ 99 w 115"/>
                  <a:gd name="T21" fmla="*/ 84 h 131"/>
                  <a:gd name="T22" fmla="*/ 84 w 115"/>
                  <a:gd name="T23" fmla="*/ 55 h 131"/>
                  <a:gd name="T24" fmla="*/ 76 w 115"/>
                  <a:gd name="T25" fmla="*/ 33 h 131"/>
                  <a:gd name="T26" fmla="*/ 70 w 115"/>
                  <a:gd name="T27" fmla="*/ 19 h 131"/>
                  <a:gd name="T28" fmla="*/ 68 w 115"/>
                  <a:gd name="T29" fmla="*/ 10 h 131"/>
                  <a:gd name="T30" fmla="*/ 66 w 115"/>
                  <a:gd name="T31" fmla="*/ 6 h 131"/>
                  <a:gd name="T32" fmla="*/ 64 w 115"/>
                  <a:gd name="T33" fmla="*/ 4 h 131"/>
                  <a:gd name="T34" fmla="*/ 62 w 115"/>
                  <a:gd name="T35" fmla="*/ 0 h 131"/>
                  <a:gd name="T36" fmla="*/ 58 w 115"/>
                  <a:gd name="T37" fmla="*/ 0 h 131"/>
                  <a:gd name="T38" fmla="*/ 52 w 115"/>
                  <a:gd name="T39" fmla="*/ 2 h 131"/>
                  <a:gd name="T40" fmla="*/ 49 w 115"/>
                  <a:gd name="T41" fmla="*/ 4 h 131"/>
                  <a:gd name="T42" fmla="*/ 33 w 115"/>
                  <a:gd name="T43" fmla="*/ 45 h 131"/>
                  <a:gd name="T44" fmla="*/ 21 w 115"/>
                  <a:gd name="T45" fmla="*/ 76 h 131"/>
                  <a:gd name="T46" fmla="*/ 13 w 115"/>
                  <a:gd name="T47" fmla="*/ 98 h 131"/>
                  <a:gd name="T48" fmla="*/ 7 w 115"/>
                  <a:gd name="T49" fmla="*/ 111 h 131"/>
                  <a:gd name="T50" fmla="*/ 2 w 115"/>
                  <a:gd name="T51" fmla="*/ 121 h 131"/>
                  <a:gd name="T52" fmla="*/ 0 w 115"/>
                  <a:gd name="T53" fmla="*/ 125 h 131"/>
                  <a:gd name="T54" fmla="*/ 0 w 115"/>
                  <a:gd name="T55" fmla="*/ 127 h 131"/>
                  <a:gd name="T56" fmla="*/ 9 w 115"/>
                  <a:gd name="T57" fmla="*/ 129 h 131"/>
                  <a:gd name="T58" fmla="*/ 13 w 115"/>
                  <a:gd name="T59" fmla="*/ 131 h 131"/>
                  <a:gd name="T60" fmla="*/ 15 w 115"/>
                  <a:gd name="T61" fmla="*/ 131 h 131"/>
                  <a:gd name="T62" fmla="*/ 58 w 115"/>
                  <a:gd name="T63" fmla="*/ 27 h 1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15" h="131">
                    <a:moveTo>
                      <a:pt x="58" y="27"/>
                    </a:moveTo>
                    <a:lnTo>
                      <a:pt x="66" y="45"/>
                    </a:lnTo>
                    <a:lnTo>
                      <a:pt x="70" y="62"/>
                    </a:lnTo>
                    <a:lnTo>
                      <a:pt x="76" y="74"/>
                    </a:lnTo>
                    <a:lnTo>
                      <a:pt x="82" y="86"/>
                    </a:lnTo>
                    <a:lnTo>
                      <a:pt x="86" y="96"/>
                    </a:lnTo>
                    <a:lnTo>
                      <a:pt x="90" y="107"/>
                    </a:lnTo>
                    <a:lnTo>
                      <a:pt x="92" y="113"/>
                    </a:lnTo>
                    <a:lnTo>
                      <a:pt x="94" y="117"/>
                    </a:lnTo>
                    <a:lnTo>
                      <a:pt x="97" y="123"/>
                    </a:lnTo>
                    <a:lnTo>
                      <a:pt x="99" y="125"/>
                    </a:lnTo>
                    <a:lnTo>
                      <a:pt x="99" y="129"/>
                    </a:lnTo>
                    <a:lnTo>
                      <a:pt x="101" y="131"/>
                    </a:lnTo>
                    <a:lnTo>
                      <a:pt x="101" y="131"/>
                    </a:lnTo>
                    <a:lnTo>
                      <a:pt x="105" y="129"/>
                    </a:lnTo>
                    <a:lnTo>
                      <a:pt x="107" y="127"/>
                    </a:lnTo>
                    <a:lnTo>
                      <a:pt x="111" y="125"/>
                    </a:lnTo>
                    <a:lnTo>
                      <a:pt x="113" y="125"/>
                    </a:lnTo>
                    <a:lnTo>
                      <a:pt x="113" y="123"/>
                    </a:lnTo>
                    <a:lnTo>
                      <a:pt x="115" y="123"/>
                    </a:lnTo>
                    <a:lnTo>
                      <a:pt x="107" y="102"/>
                    </a:lnTo>
                    <a:lnTo>
                      <a:pt x="99" y="84"/>
                    </a:lnTo>
                    <a:lnTo>
                      <a:pt x="90" y="70"/>
                    </a:lnTo>
                    <a:lnTo>
                      <a:pt x="84" y="55"/>
                    </a:lnTo>
                    <a:lnTo>
                      <a:pt x="80" y="43"/>
                    </a:lnTo>
                    <a:lnTo>
                      <a:pt x="76" y="33"/>
                    </a:lnTo>
                    <a:lnTo>
                      <a:pt x="72" y="27"/>
                    </a:lnTo>
                    <a:lnTo>
                      <a:pt x="70" y="19"/>
                    </a:lnTo>
                    <a:lnTo>
                      <a:pt x="68" y="14"/>
                    </a:lnTo>
                    <a:lnTo>
                      <a:pt x="68" y="10"/>
                    </a:lnTo>
                    <a:lnTo>
                      <a:pt x="66" y="8"/>
                    </a:lnTo>
                    <a:lnTo>
                      <a:pt x="66" y="6"/>
                    </a:lnTo>
                    <a:lnTo>
                      <a:pt x="64" y="4"/>
                    </a:lnTo>
                    <a:lnTo>
                      <a:pt x="64" y="4"/>
                    </a:lnTo>
                    <a:lnTo>
                      <a:pt x="62" y="2"/>
                    </a:lnTo>
                    <a:lnTo>
                      <a:pt x="62" y="0"/>
                    </a:lnTo>
                    <a:lnTo>
                      <a:pt x="60" y="0"/>
                    </a:lnTo>
                    <a:lnTo>
                      <a:pt x="58" y="0"/>
                    </a:lnTo>
                    <a:lnTo>
                      <a:pt x="54" y="0"/>
                    </a:lnTo>
                    <a:lnTo>
                      <a:pt x="52" y="2"/>
                    </a:lnTo>
                    <a:lnTo>
                      <a:pt x="49" y="4"/>
                    </a:lnTo>
                    <a:lnTo>
                      <a:pt x="49" y="4"/>
                    </a:lnTo>
                    <a:lnTo>
                      <a:pt x="41" y="27"/>
                    </a:lnTo>
                    <a:lnTo>
                      <a:pt x="33" y="45"/>
                    </a:lnTo>
                    <a:lnTo>
                      <a:pt x="27" y="62"/>
                    </a:lnTo>
                    <a:lnTo>
                      <a:pt x="21" y="76"/>
                    </a:lnTo>
                    <a:lnTo>
                      <a:pt x="17" y="88"/>
                    </a:lnTo>
                    <a:lnTo>
                      <a:pt x="13" y="98"/>
                    </a:lnTo>
                    <a:lnTo>
                      <a:pt x="9" y="107"/>
                    </a:lnTo>
                    <a:lnTo>
                      <a:pt x="7" y="111"/>
                    </a:lnTo>
                    <a:lnTo>
                      <a:pt x="4" y="117"/>
                    </a:lnTo>
                    <a:lnTo>
                      <a:pt x="2" y="121"/>
                    </a:lnTo>
                    <a:lnTo>
                      <a:pt x="0" y="123"/>
                    </a:lnTo>
                    <a:lnTo>
                      <a:pt x="0" y="125"/>
                    </a:lnTo>
                    <a:lnTo>
                      <a:pt x="0" y="127"/>
                    </a:lnTo>
                    <a:lnTo>
                      <a:pt x="0" y="127"/>
                    </a:lnTo>
                    <a:lnTo>
                      <a:pt x="4" y="129"/>
                    </a:lnTo>
                    <a:lnTo>
                      <a:pt x="9" y="129"/>
                    </a:lnTo>
                    <a:lnTo>
                      <a:pt x="11" y="131"/>
                    </a:lnTo>
                    <a:lnTo>
                      <a:pt x="13" y="131"/>
                    </a:lnTo>
                    <a:lnTo>
                      <a:pt x="15" y="131"/>
                    </a:lnTo>
                    <a:lnTo>
                      <a:pt x="15" y="131"/>
                    </a:lnTo>
                    <a:lnTo>
                      <a:pt x="58" y="27"/>
                    </a:lnTo>
                    <a:lnTo>
                      <a:pt x="58" y="27"/>
                    </a:lnTo>
                    <a:lnTo>
                      <a:pt x="58" y="27"/>
                    </a:lnTo>
                    <a:close/>
                  </a:path>
                </a:pathLst>
              </a:custGeom>
              <a:solidFill>
                <a:srgbClr val="27A1A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dirty="0">
                  <a:solidFill>
                    <a:srgbClr val="444444"/>
                  </a:solidFill>
                </a:endParaRPr>
              </a:p>
            </p:txBody>
          </p:sp>
          <p:sp>
            <p:nvSpPr>
              <p:cNvPr id="18" name="Freeform 10">
                <a:extLst>
                  <a:ext uri="{FF2B5EF4-FFF2-40B4-BE49-F238E27FC236}">
                    <a16:creationId xmlns:a16="http://schemas.microsoft.com/office/drawing/2014/main" xmlns="" id="{B0873FFF-4D4E-4119-93F6-51033DD056DD}"/>
                  </a:ext>
                </a:extLst>
              </p:cNvPr>
              <p:cNvSpPr>
                <a:spLocks/>
              </p:cNvSpPr>
              <p:nvPr/>
            </p:nvSpPr>
            <p:spPr bwMode="auto">
              <a:xfrm>
                <a:off x="7480300" y="1576388"/>
                <a:ext cx="184150" cy="207963"/>
              </a:xfrm>
              <a:custGeom>
                <a:avLst/>
                <a:gdLst>
                  <a:gd name="T0" fmla="*/ 40 w 116"/>
                  <a:gd name="T1" fmla="*/ 27 h 131"/>
                  <a:gd name="T2" fmla="*/ 26 w 116"/>
                  <a:gd name="T3" fmla="*/ 62 h 131"/>
                  <a:gd name="T4" fmla="*/ 16 w 116"/>
                  <a:gd name="T5" fmla="*/ 88 h 131"/>
                  <a:gd name="T6" fmla="*/ 8 w 116"/>
                  <a:gd name="T7" fmla="*/ 107 h 131"/>
                  <a:gd name="T8" fmla="*/ 4 w 116"/>
                  <a:gd name="T9" fmla="*/ 117 h 131"/>
                  <a:gd name="T10" fmla="*/ 0 w 116"/>
                  <a:gd name="T11" fmla="*/ 123 h 131"/>
                  <a:gd name="T12" fmla="*/ 0 w 116"/>
                  <a:gd name="T13" fmla="*/ 127 h 131"/>
                  <a:gd name="T14" fmla="*/ 4 w 116"/>
                  <a:gd name="T15" fmla="*/ 129 h 131"/>
                  <a:gd name="T16" fmla="*/ 10 w 116"/>
                  <a:gd name="T17" fmla="*/ 131 h 131"/>
                  <a:gd name="T18" fmla="*/ 14 w 116"/>
                  <a:gd name="T19" fmla="*/ 131 h 131"/>
                  <a:gd name="T20" fmla="*/ 22 w 116"/>
                  <a:gd name="T21" fmla="*/ 113 h 131"/>
                  <a:gd name="T22" fmla="*/ 32 w 116"/>
                  <a:gd name="T23" fmla="*/ 82 h 131"/>
                  <a:gd name="T24" fmla="*/ 43 w 116"/>
                  <a:gd name="T25" fmla="*/ 59 h 131"/>
                  <a:gd name="T26" fmla="*/ 49 w 116"/>
                  <a:gd name="T27" fmla="*/ 45 h 131"/>
                  <a:gd name="T28" fmla="*/ 53 w 116"/>
                  <a:gd name="T29" fmla="*/ 35 h 131"/>
                  <a:gd name="T30" fmla="*/ 57 w 116"/>
                  <a:gd name="T31" fmla="*/ 29 h 131"/>
                  <a:gd name="T32" fmla="*/ 57 w 116"/>
                  <a:gd name="T33" fmla="*/ 27 h 131"/>
                  <a:gd name="T34" fmla="*/ 73 w 116"/>
                  <a:gd name="T35" fmla="*/ 62 h 131"/>
                  <a:gd name="T36" fmla="*/ 81 w 116"/>
                  <a:gd name="T37" fmla="*/ 86 h 131"/>
                  <a:gd name="T38" fmla="*/ 90 w 116"/>
                  <a:gd name="T39" fmla="*/ 107 h 131"/>
                  <a:gd name="T40" fmla="*/ 96 w 116"/>
                  <a:gd name="T41" fmla="*/ 117 h 131"/>
                  <a:gd name="T42" fmla="*/ 100 w 116"/>
                  <a:gd name="T43" fmla="*/ 125 h 131"/>
                  <a:gd name="T44" fmla="*/ 102 w 116"/>
                  <a:gd name="T45" fmla="*/ 131 h 131"/>
                  <a:gd name="T46" fmla="*/ 106 w 116"/>
                  <a:gd name="T47" fmla="*/ 129 h 131"/>
                  <a:gd name="T48" fmla="*/ 112 w 116"/>
                  <a:gd name="T49" fmla="*/ 125 h 131"/>
                  <a:gd name="T50" fmla="*/ 114 w 116"/>
                  <a:gd name="T51" fmla="*/ 123 h 131"/>
                  <a:gd name="T52" fmla="*/ 108 w 116"/>
                  <a:gd name="T53" fmla="*/ 102 h 131"/>
                  <a:gd name="T54" fmla="*/ 92 w 116"/>
                  <a:gd name="T55" fmla="*/ 70 h 131"/>
                  <a:gd name="T56" fmla="*/ 81 w 116"/>
                  <a:gd name="T57" fmla="*/ 43 h 131"/>
                  <a:gd name="T58" fmla="*/ 73 w 116"/>
                  <a:gd name="T59" fmla="*/ 27 h 131"/>
                  <a:gd name="T60" fmla="*/ 69 w 116"/>
                  <a:gd name="T61" fmla="*/ 14 h 131"/>
                  <a:gd name="T62" fmla="*/ 67 w 116"/>
                  <a:gd name="T63" fmla="*/ 8 h 131"/>
                  <a:gd name="T64" fmla="*/ 65 w 116"/>
                  <a:gd name="T65" fmla="*/ 4 h 131"/>
                  <a:gd name="T66" fmla="*/ 63 w 116"/>
                  <a:gd name="T67" fmla="*/ 2 h 131"/>
                  <a:gd name="T68" fmla="*/ 59 w 116"/>
                  <a:gd name="T69" fmla="*/ 0 h 131"/>
                  <a:gd name="T70" fmla="*/ 55 w 116"/>
                  <a:gd name="T71" fmla="*/ 0 h 131"/>
                  <a:gd name="T72" fmla="*/ 51 w 116"/>
                  <a:gd name="T73" fmla="*/ 4 h 131"/>
                  <a:gd name="T74" fmla="*/ 51 w 116"/>
                  <a:gd name="T75" fmla="*/ 4 h 1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16" h="131">
                    <a:moveTo>
                      <a:pt x="51" y="4"/>
                    </a:moveTo>
                    <a:lnTo>
                      <a:pt x="40" y="27"/>
                    </a:lnTo>
                    <a:lnTo>
                      <a:pt x="32" y="45"/>
                    </a:lnTo>
                    <a:lnTo>
                      <a:pt x="26" y="62"/>
                    </a:lnTo>
                    <a:lnTo>
                      <a:pt x="20" y="76"/>
                    </a:lnTo>
                    <a:lnTo>
                      <a:pt x="16" y="88"/>
                    </a:lnTo>
                    <a:lnTo>
                      <a:pt x="12" y="98"/>
                    </a:lnTo>
                    <a:lnTo>
                      <a:pt x="8" y="107"/>
                    </a:lnTo>
                    <a:lnTo>
                      <a:pt x="6" y="111"/>
                    </a:lnTo>
                    <a:lnTo>
                      <a:pt x="4" y="117"/>
                    </a:lnTo>
                    <a:lnTo>
                      <a:pt x="2" y="121"/>
                    </a:lnTo>
                    <a:lnTo>
                      <a:pt x="0" y="123"/>
                    </a:lnTo>
                    <a:lnTo>
                      <a:pt x="0" y="125"/>
                    </a:lnTo>
                    <a:lnTo>
                      <a:pt x="0" y="127"/>
                    </a:lnTo>
                    <a:lnTo>
                      <a:pt x="0" y="127"/>
                    </a:lnTo>
                    <a:lnTo>
                      <a:pt x="4" y="129"/>
                    </a:lnTo>
                    <a:lnTo>
                      <a:pt x="8" y="129"/>
                    </a:lnTo>
                    <a:lnTo>
                      <a:pt x="10" y="131"/>
                    </a:lnTo>
                    <a:lnTo>
                      <a:pt x="12" y="131"/>
                    </a:lnTo>
                    <a:lnTo>
                      <a:pt x="14" y="131"/>
                    </a:lnTo>
                    <a:lnTo>
                      <a:pt x="14" y="131"/>
                    </a:lnTo>
                    <a:lnTo>
                      <a:pt x="22" y="113"/>
                    </a:lnTo>
                    <a:lnTo>
                      <a:pt x="28" y="96"/>
                    </a:lnTo>
                    <a:lnTo>
                      <a:pt x="32" y="82"/>
                    </a:lnTo>
                    <a:lnTo>
                      <a:pt x="38" y="72"/>
                    </a:lnTo>
                    <a:lnTo>
                      <a:pt x="43" y="59"/>
                    </a:lnTo>
                    <a:lnTo>
                      <a:pt x="47" y="51"/>
                    </a:lnTo>
                    <a:lnTo>
                      <a:pt x="49" y="45"/>
                    </a:lnTo>
                    <a:lnTo>
                      <a:pt x="53" y="39"/>
                    </a:lnTo>
                    <a:lnTo>
                      <a:pt x="53" y="35"/>
                    </a:lnTo>
                    <a:lnTo>
                      <a:pt x="55" y="33"/>
                    </a:lnTo>
                    <a:lnTo>
                      <a:pt x="57" y="29"/>
                    </a:lnTo>
                    <a:lnTo>
                      <a:pt x="57" y="27"/>
                    </a:lnTo>
                    <a:lnTo>
                      <a:pt x="57" y="27"/>
                    </a:lnTo>
                    <a:lnTo>
                      <a:pt x="65" y="45"/>
                    </a:lnTo>
                    <a:lnTo>
                      <a:pt x="73" y="62"/>
                    </a:lnTo>
                    <a:lnTo>
                      <a:pt x="77" y="74"/>
                    </a:lnTo>
                    <a:lnTo>
                      <a:pt x="81" y="86"/>
                    </a:lnTo>
                    <a:lnTo>
                      <a:pt x="88" y="96"/>
                    </a:lnTo>
                    <a:lnTo>
                      <a:pt x="90" y="107"/>
                    </a:lnTo>
                    <a:lnTo>
                      <a:pt x="94" y="113"/>
                    </a:lnTo>
                    <a:lnTo>
                      <a:pt x="96" y="117"/>
                    </a:lnTo>
                    <a:lnTo>
                      <a:pt x="98" y="123"/>
                    </a:lnTo>
                    <a:lnTo>
                      <a:pt x="100" y="125"/>
                    </a:lnTo>
                    <a:lnTo>
                      <a:pt x="100" y="129"/>
                    </a:lnTo>
                    <a:lnTo>
                      <a:pt x="102" y="131"/>
                    </a:lnTo>
                    <a:lnTo>
                      <a:pt x="102" y="131"/>
                    </a:lnTo>
                    <a:lnTo>
                      <a:pt x="106" y="129"/>
                    </a:lnTo>
                    <a:lnTo>
                      <a:pt x="110" y="127"/>
                    </a:lnTo>
                    <a:lnTo>
                      <a:pt x="112" y="125"/>
                    </a:lnTo>
                    <a:lnTo>
                      <a:pt x="114" y="125"/>
                    </a:lnTo>
                    <a:lnTo>
                      <a:pt x="114" y="123"/>
                    </a:lnTo>
                    <a:lnTo>
                      <a:pt x="116" y="123"/>
                    </a:lnTo>
                    <a:lnTo>
                      <a:pt x="108" y="102"/>
                    </a:lnTo>
                    <a:lnTo>
                      <a:pt x="100" y="84"/>
                    </a:lnTo>
                    <a:lnTo>
                      <a:pt x="92" y="70"/>
                    </a:lnTo>
                    <a:lnTo>
                      <a:pt x="85" y="55"/>
                    </a:lnTo>
                    <a:lnTo>
                      <a:pt x="81" y="43"/>
                    </a:lnTo>
                    <a:lnTo>
                      <a:pt x="77" y="33"/>
                    </a:lnTo>
                    <a:lnTo>
                      <a:pt x="73" y="27"/>
                    </a:lnTo>
                    <a:lnTo>
                      <a:pt x="71" y="19"/>
                    </a:lnTo>
                    <a:lnTo>
                      <a:pt x="69" y="14"/>
                    </a:lnTo>
                    <a:lnTo>
                      <a:pt x="67" y="10"/>
                    </a:lnTo>
                    <a:lnTo>
                      <a:pt x="67" y="8"/>
                    </a:lnTo>
                    <a:lnTo>
                      <a:pt x="65" y="6"/>
                    </a:lnTo>
                    <a:lnTo>
                      <a:pt x="65" y="4"/>
                    </a:lnTo>
                    <a:lnTo>
                      <a:pt x="65" y="4"/>
                    </a:lnTo>
                    <a:lnTo>
                      <a:pt x="63" y="2"/>
                    </a:lnTo>
                    <a:lnTo>
                      <a:pt x="61" y="0"/>
                    </a:lnTo>
                    <a:lnTo>
                      <a:pt x="59" y="0"/>
                    </a:lnTo>
                    <a:lnTo>
                      <a:pt x="57" y="0"/>
                    </a:lnTo>
                    <a:lnTo>
                      <a:pt x="55" y="0"/>
                    </a:lnTo>
                    <a:lnTo>
                      <a:pt x="53" y="2"/>
                    </a:lnTo>
                    <a:lnTo>
                      <a:pt x="51" y="4"/>
                    </a:lnTo>
                    <a:lnTo>
                      <a:pt x="51" y="4"/>
                    </a:lnTo>
                    <a:lnTo>
                      <a:pt x="51" y="4"/>
                    </a:lnTo>
                    <a:close/>
                  </a:path>
                </a:pathLst>
              </a:custGeom>
              <a:solidFill>
                <a:srgbClr val="27A1A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dirty="0">
                  <a:solidFill>
                    <a:srgbClr val="444444"/>
                  </a:solidFill>
                </a:endParaRPr>
              </a:p>
            </p:txBody>
          </p:sp>
        </p:grpSp>
      </p:grpSp>
      <p:sp>
        <p:nvSpPr>
          <p:cNvPr id="19" name="Прямоугольник: скругленные углы 3">
            <a:extLst>
              <a:ext uri="{FF2B5EF4-FFF2-40B4-BE49-F238E27FC236}">
                <a16:creationId xmlns="" xmlns:a16="http://schemas.microsoft.com/office/drawing/2014/main" id="{C3060BED-D266-4996-B2FC-CC621AD399D5}"/>
              </a:ext>
            </a:extLst>
          </p:cNvPr>
          <p:cNvSpPr/>
          <p:nvPr/>
        </p:nvSpPr>
        <p:spPr>
          <a:xfrm>
            <a:off x="391189" y="5724228"/>
            <a:ext cx="11464536" cy="665422"/>
          </a:xfrm>
          <a:prstGeom prst="roundRect">
            <a:avLst>
              <a:gd name="adj" fmla="val 15658"/>
            </a:avLst>
          </a:prstGeom>
          <a:solidFill>
            <a:schemeClr val="bg1"/>
          </a:solidFill>
          <a:ln w="190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b="1" dirty="0">
                <a:solidFill>
                  <a:srgbClr val="27A1AE"/>
                </a:solidFill>
                <a:latin typeface="Segoe UI" panose="020B0502040204020203" pitchFamily="34" charset="0"/>
                <a:cs typeface="Segoe UI" panose="020B0502040204020203" pitchFamily="34" charset="0"/>
              </a:rPr>
              <a:t>Постановление Арбитражного суда </a:t>
            </a:r>
            <a:r>
              <a:rPr lang="ru-RU" b="1" dirty="0" smtClean="0">
                <a:solidFill>
                  <a:srgbClr val="27A1AE"/>
                </a:solidFill>
                <a:latin typeface="Segoe UI" panose="020B0502040204020203" pitchFamily="34" charset="0"/>
                <a:cs typeface="Segoe UI" panose="020B0502040204020203" pitchFamily="34" charset="0"/>
              </a:rPr>
              <a:t>Северо-западного округа от 28 </a:t>
            </a:r>
            <a:r>
              <a:rPr lang="ru-RU" b="1" dirty="0">
                <a:solidFill>
                  <a:srgbClr val="27A1AE"/>
                </a:solidFill>
                <a:latin typeface="Segoe UI" panose="020B0502040204020203" pitchFamily="34" charset="0"/>
                <a:cs typeface="Segoe UI" panose="020B0502040204020203" pitchFamily="34" charset="0"/>
              </a:rPr>
              <a:t>февраля 2018 года </a:t>
            </a:r>
            <a:r>
              <a:rPr lang="ru-RU" b="1" dirty="0" smtClean="0">
                <a:solidFill>
                  <a:srgbClr val="27A1AE"/>
                </a:solidFill>
                <a:latin typeface="Segoe UI" panose="020B0502040204020203" pitchFamily="34" charset="0"/>
                <a:cs typeface="Segoe UI" panose="020B0502040204020203" pitchFamily="34" charset="0"/>
              </a:rPr>
              <a:t>по делу </a:t>
            </a:r>
            <a:r>
              <a:rPr lang="ru-RU" b="1" dirty="0">
                <a:solidFill>
                  <a:srgbClr val="27A1AE"/>
                </a:solidFill>
                <a:latin typeface="Segoe UI" panose="020B0502040204020203" pitchFamily="34" charset="0"/>
                <a:cs typeface="Segoe UI" panose="020B0502040204020203" pitchFamily="34" charset="0"/>
              </a:rPr>
              <a:t>№ А05-4544/2017</a:t>
            </a:r>
          </a:p>
        </p:txBody>
      </p:sp>
    </p:spTree>
    <p:extLst>
      <p:ext uri="{BB962C8B-B14F-4D97-AF65-F5344CB8AC3E}">
        <p14:creationId xmlns:p14="http://schemas.microsoft.com/office/powerpoint/2010/main" val="69543671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8" name="Прямая соединительная линия 27">
            <a:extLst>
              <a:ext uri="{FF2B5EF4-FFF2-40B4-BE49-F238E27FC236}">
                <a16:creationId xmlns="" xmlns:a16="http://schemas.microsoft.com/office/drawing/2014/main" id="{2DF8A51C-4A70-45C5-B4ED-B17789969F70}"/>
              </a:ext>
            </a:extLst>
          </p:cNvPr>
          <p:cNvCxnSpPr>
            <a:cxnSpLocks/>
          </p:cNvCxnSpPr>
          <p:nvPr/>
        </p:nvCxnSpPr>
        <p:spPr>
          <a:xfrm>
            <a:off x="359789" y="1674916"/>
            <a:ext cx="11464536" cy="0"/>
          </a:xfrm>
          <a:prstGeom prst="line">
            <a:avLst/>
          </a:prstGeom>
          <a:ln w="28575">
            <a:solidFill>
              <a:srgbClr val="FFC000"/>
            </a:solidFill>
          </a:ln>
        </p:spPr>
        <p:style>
          <a:lnRef idx="1">
            <a:schemeClr val="accent1"/>
          </a:lnRef>
          <a:fillRef idx="0">
            <a:schemeClr val="accent1"/>
          </a:fillRef>
          <a:effectRef idx="0">
            <a:schemeClr val="accent1"/>
          </a:effectRef>
          <a:fontRef idx="minor">
            <a:schemeClr val="tx1"/>
          </a:fontRef>
        </p:style>
      </p:cxnSp>
      <p:sp>
        <p:nvSpPr>
          <p:cNvPr id="42" name="Freeform 17"/>
          <p:cNvSpPr>
            <a:spLocks noEditPoints="1"/>
          </p:cNvSpPr>
          <p:nvPr/>
        </p:nvSpPr>
        <p:spPr bwMode="auto">
          <a:xfrm>
            <a:off x="5556251" y="1916832"/>
            <a:ext cx="1140883" cy="1174750"/>
          </a:xfrm>
          <a:custGeom>
            <a:avLst/>
            <a:gdLst>
              <a:gd name="T0" fmla="*/ 11557 w 11858"/>
              <a:gd name="T1" fmla="*/ 91 h 16280"/>
              <a:gd name="T2" fmla="*/ 11809 w 11858"/>
              <a:gd name="T3" fmla="*/ 381 h 16280"/>
              <a:gd name="T4" fmla="*/ 11846 w 11858"/>
              <a:gd name="T5" fmla="*/ 15782 h 16280"/>
              <a:gd name="T6" fmla="*/ 11653 w 11858"/>
              <a:gd name="T7" fmla="*/ 16118 h 16280"/>
              <a:gd name="T8" fmla="*/ 11298 w 11858"/>
              <a:gd name="T9" fmla="*/ 16277 h 16280"/>
              <a:gd name="T10" fmla="*/ 327 w 11858"/>
              <a:gd name="T11" fmla="*/ 16205 h 16280"/>
              <a:gd name="T12" fmla="*/ 61 w 11858"/>
              <a:gd name="T13" fmla="*/ 15927 h 16280"/>
              <a:gd name="T14" fmla="*/ 7 w 11858"/>
              <a:gd name="T15" fmla="*/ 528 h 16280"/>
              <a:gd name="T16" fmla="*/ 182 w 11858"/>
              <a:gd name="T17" fmla="*/ 182 h 16280"/>
              <a:gd name="T18" fmla="*/ 529 w 11858"/>
              <a:gd name="T19" fmla="*/ 7 h 16280"/>
              <a:gd name="T20" fmla="*/ 6272 w 11858"/>
              <a:gd name="T21" fmla="*/ 12062 h 16280"/>
              <a:gd name="T22" fmla="*/ 6229 w 11858"/>
              <a:gd name="T23" fmla="*/ 11836 h 16280"/>
              <a:gd name="T24" fmla="*/ 6328 w 11858"/>
              <a:gd name="T25" fmla="*/ 11625 h 16280"/>
              <a:gd name="T26" fmla="*/ 6538 w 11858"/>
              <a:gd name="T27" fmla="*/ 11514 h 16280"/>
              <a:gd name="T28" fmla="*/ 6766 w 11858"/>
              <a:gd name="T29" fmla="*/ 11549 h 16280"/>
              <a:gd name="T30" fmla="*/ 9247 w 11858"/>
              <a:gd name="T31" fmla="*/ 10235 h 16280"/>
              <a:gd name="T32" fmla="*/ 9464 w 11858"/>
              <a:gd name="T33" fmla="*/ 10153 h 16280"/>
              <a:gd name="T34" fmla="*/ 9687 w 11858"/>
              <a:gd name="T35" fmla="*/ 10213 h 16280"/>
              <a:gd name="T36" fmla="*/ 9834 w 11858"/>
              <a:gd name="T37" fmla="*/ 10400 h 16280"/>
              <a:gd name="T38" fmla="*/ 9840 w 11858"/>
              <a:gd name="T39" fmla="*/ 10630 h 16280"/>
              <a:gd name="T40" fmla="*/ 7656 w 11858"/>
              <a:gd name="T41" fmla="*/ 13093 h 16280"/>
              <a:gd name="T42" fmla="*/ 7443 w 11858"/>
              <a:gd name="T43" fmla="*/ 13192 h 16280"/>
              <a:gd name="T44" fmla="*/ 7217 w 11858"/>
              <a:gd name="T45" fmla="*/ 13147 h 16280"/>
              <a:gd name="T46" fmla="*/ 7553 w 11858"/>
              <a:gd name="T47" fmla="*/ 10191 h 16280"/>
              <a:gd name="T48" fmla="*/ 8100 w 11858"/>
              <a:gd name="T49" fmla="*/ 10313 h 16280"/>
              <a:gd name="T50" fmla="*/ 8581 w 11858"/>
              <a:gd name="T51" fmla="*/ 10568 h 16280"/>
              <a:gd name="T52" fmla="*/ 7978 w 11858"/>
              <a:gd name="T53" fmla="*/ 10937 h 16280"/>
              <a:gd name="T54" fmla="*/ 7633 w 11858"/>
              <a:gd name="T55" fmla="*/ 10830 h 16280"/>
              <a:gd name="T56" fmla="*/ 7225 w 11858"/>
              <a:gd name="T57" fmla="*/ 10815 h 16280"/>
              <a:gd name="T58" fmla="*/ 6774 w 11858"/>
              <a:gd name="T59" fmla="*/ 10936 h 16280"/>
              <a:gd name="T60" fmla="*/ 6393 w 11858"/>
              <a:gd name="T61" fmla="*/ 11186 h 16280"/>
              <a:gd name="T62" fmla="*/ 6108 w 11858"/>
              <a:gd name="T63" fmla="*/ 11539 h 16280"/>
              <a:gd name="T64" fmla="*/ 5944 w 11858"/>
              <a:gd name="T65" fmla="*/ 11972 h 16280"/>
              <a:gd name="T66" fmla="*/ 5926 w 11858"/>
              <a:gd name="T67" fmla="*/ 12451 h 16280"/>
              <a:gd name="T68" fmla="*/ 6058 w 11858"/>
              <a:gd name="T69" fmla="*/ 12898 h 16280"/>
              <a:gd name="T70" fmla="*/ 6318 w 11858"/>
              <a:gd name="T71" fmla="*/ 13271 h 16280"/>
              <a:gd name="T72" fmla="*/ 6679 w 11858"/>
              <a:gd name="T73" fmla="*/ 13547 h 16280"/>
              <a:gd name="T74" fmla="*/ 7116 w 11858"/>
              <a:gd name="T75" fmla="*/ 13701 h 16280"/>
              <a:gd name="T76" fmla="*/ 7597 w 11858"/>
              <a:gd name="T77" fmla="*/ 13707 h 16280"/>
              <a:gd name="T78" fmla="*/ 8040 w 11858"/>
              <a:gd name="T79" fmla="*/ 13564 h 16280"/>
              <a:gd name="T80" fmla="*/ 8407 w 11858"/>
              <a:gd name="T81" fmla="*/ 13297 h 16280"/>
              <a:gd name="T82" fmla="*/ 8675 w 11858"/>
              <a:gd name="T83" fmla="*/ 12929 h 16280"/>
              <a:gd name="T84" fmla="*/ 8819 w 11858"/>
              <a:gd name="T85" fmla="*/ 12488 h 16280"/>
              <a:gd name="T86" fmla="*/ 9381 w 11858"/>
              <a:gd name="T87" fmla="*/ 11696 h 16280"/>
              <a:gd name="T88" fmla="*/ 9459 w 11858"/>
              <a:gd name="T89" fmla="*/ 12223 h 16280"/>
              <a:gd name="T90" fmla="*/ 9365 w 11858"/>
              <a:gd name="T91" fmla="*/ 12884 h 16280"/>
              <a:gd name="T92" fmla="*/ 9075 w 11858"/>
              <a:gd name="T93" fmla="*/ 13470 h 16280"/>
              <a:gd name="T94" fmla="*/ 8622 w 11858"/>
              <a:gd name="T95" fmla="*/ 13933 h 16280"/>
              <a:gd name="T96" fmla="*/ 8044 w 11858"/>
              <a:gd name="T97" fmla="*/ 14237 h 16280"/>
              <a:gd name="T98" fmla="*/ 7375 w 11858"/>
              <a:gd name="T99" fmla="*/ 14347 h 16280"/>
              <a:gd name="T100" fmla="*/ 6707 w 11858"/>
              <a:gd name="T101" fmla="*/ 14237 h 16280"/>
              <a:gd name="T102" fmla="*/ 6128 w 11858"/>
              <a:gd name="T103" fmla="*/ 13933 h 16280"/>
              <a:gd name="T104" fmla="*/ 5675 w 11858"/>
              <a:gd name="T105" fmla="*/ 13470 h 16280"/>
              <a:gd name="T106" fmla="*/ 5385 w 11858"/>
              <a:gd name="T107" fmla="*/ 12884 h 16280"/>
              <a:gd name="T108" fmla="*/ 5291 w 11858"/>
              <a:gd name="T109" fmla="*/ 12212 h 16280"/>
              <a:gd name="T110" fmla="*/ 5417 w 11858"/>
              <a:gd name="T111" fmla="*/ 11550 h 16280"/>
              <a:gd name="T112" fmla="*/ 5735 w 11858"/>
              <a:gd name="T113" fmla="*/ 10981 h 16280"/>
              <a:gd name="T114" fmla="*/ 6209 w 11858"/>
              <a:gd name="T115" fmla="*/ 10539 h 16280"/>
              <a:gd name="T116" fmla="*/ 6804 w 11858"/>
              <a:gd name="T117" fmla="*/ 10264 h 16280"/>
              <a:gd name="T118" fmla="*/ 5892 w 11858"/>
              <a:gd name="T119" fmla="*/ 8673 h 16280"/>
              <a:gd name="T120" fmla="*/ 2683 w 11858"/>
              <a:gd name="T121" fmla="*/ 4500 h 162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1858" h="16280">
                <a:moveTo>
                  <a:pt x="624" y="0"/>
                </a:moveTo>
                <a:lnTo>
                  <a:pt x="11234" y="0"/>
                </a:lnTo>
                <a:lnTo>
                  <a:pt x="11266" y="1"/>
                </a:lnTo>
                <a:lnTo>
                  <a:pt x="11298" y="3"/>
                </a:lnTo>
                <a:lnTo>
                  <a:pt x="11329" y="7"/>
                </a:lnTo>
                <a:lnTo>
                  <a:pt x="11360" y="12"/>
                </a:lnTo>
                <a:lnTo>
                  <a:pt x="11390" y="19"/>
                </a:lnTo>
                <a:lnTo>
                  <a:pt x="11420" y="28"/>
                </a:lnTo>
                <a:lnTo>
                  <a:pt x="11448" y="38"/>
                </a:lnTo>
                <a:lnTo>
                  <a:pt x="11477" y="49"/>
                </a:lnTo>
                <a:lnTo>
                  <a:pt x="11504" y="61"/>
                </a:lnTo>
                <a:lnTo>
                  <a:pt x="11531" y="75"/>
                </a:lnTo>
                <a:lnTo>
                  <a:pt x="11557" y="91"/>
                </a:lnTo>
                <a:lnTo>
                  <a:pt x="11583" y="107"/>
                </a:lnTo>
                <a:lnTo>
                  <a:pt x="11607" y="124"/>
                </a:lnTo>
                <a:lnTo>
                  <a:pt x="11631" y="142"/>
                </a:lnTo>
                <a:lnTo>
                  <a:pt x="11653" y="162"/>
                </a:lnTo>
                <a:lnTo>
                  <a:pt x="11676" y="182"/>
                </a:lnTo>
                <a:lnTo>
                  <a:pt x="11696" y="205"/>
                </a:lnTo>
                <a:lnTo>
                  <a:pt x="11715" y="227"/>
                </a:lnTo>
                <a:lnTo>
                  <a:pt x="11734" y="250"/>
                </a:lnTo>
                <a:lnTo>
                  <a:pt x="11751" y="275"/>
                </a:lnTo>
                <a:lnTo>
                  <a:pt x="11767" y="300"/>
                </a:lnTo>
                <a:lnTo>
                  <a:pt x="11783" y="326"/>
                </a:lnTo>
                <a:lnTo>
                  <a:pt x="11797" y="353"/>
                </a:lnTo>
                <a:lnTo>
                  <a:pt x="11809" y="381"/>
                </a:lnTo>
                <a:lnTo>
                  <a:pt x="11820" y="409"/>
                </a:lnTo>
                <a:lnTo>
                  <a:pt x="11829" y="438"/>
                </a:lnTo>
                <a:lnTo>
                  <a:pt x="11839" y="467"/>
                </a:lnTo>
                <a:lnTo>
                  <a:pt x="11846" y="498"/>
                </a:lnTo>
                <a:lnTo>
                  <a:pt x="11851" y="528"/>
                </a:lnTo>
                <a:lnTo>
                  <a:pt x="11855" y="560"/>
                </a:lnTo>
                <a:lnTo>
                  <a:pt x="11857" y="591"/>
                </a:lnTo>
                <a:lnTo>
                  <a:pt x="11858" y="623"/>
                </a:lnTo>
                <a:lnTo>
                  <a:pt x="11858" y="15657"/>
                </a:lnTo>
                <a:lnTo>
                  <a:pt x="11857" y="15689"/>
                </a:lnTo>
                <a:lnTo>
                  <a:pt x="11855" y="15720"/>
                </a:lnTo>
                <a:lnTo>
                  <a:pt x="11851" y="15752"/>
                </a:lnTo>
                <a:lnTo>
                  <a:pt x="11846" y="15782"/>
                </a:lnTo>
                <a:lnTo>
                  <a:pt x="11839" y="15813"/>
                </a:lnTo>
                <a:lnTo>
                  <a:pt x="11829" y="15842"/>
                </a:lnTo>
                <a:lnTo>
                  <a:pt x="11820" y="15871"/>
                </a:lnTo>
                <a:lnTo>
                  <a:pt x="11809" y="15899"/>
                </a:lnTo>
                <a:lnTo>
                  <a:pt x="11797" y="15927"/>
                </a:lnTo>
                <a:lnTo>
                  <a:pt x="11783" y="15954"/>
                </a:lnTo>
                <a:lnTo>
                  <a:pt x="11767" y="15980"/>
                </a:lnTo>
                <a:lnTo>
                  <a:pt x="11751" y="16005"/>
                </a:lnTo>
                <a:lnTo>
                  <a:pt x="11734" y="16030"/>
                </a:lnTo>
                <a:lnTo>
                  <a:pt x="11715" y="16053"/>
                </a:lnTo>
                <a:lnTo>
                  <a:pt x="11696" y="16075"/>
                </a:lnTo>
                <a:lnTo>
                  <a:pt x="11676" y="16098"/>
                </a:lnTo>
                <a:lnTo>
                  <a:pt x="11653" y="16118"/>
                </a:lnTo>
                <a:lnTo>
                  <a:pt x="11631" y="16138"/>
                </a:lnTo>
                <a:lnTo>
                  <a:pt x="11607" y="16156"/>
                </a:lnTo>
                <a:lnTo>
                  <a:pt x="11583" y="16173"/>
                </a:lnTo>
                <a:lnTo>
                  <a:pt x="11557" y="16189"/>
                </a:lnTo>
                <a:lnTo>
                  <a:pt x="11531" y="16205"/>
                </a:lnTo>
                <a:lnTo>
                  <a:pt x="11504" y="16219"/>
                </a:lnTo>
                <a:lnTo>
                  <a:pt x="11477" y="16231"/>
                </a:lnTo>
                <a:lnTo>
                  <a:pt x="11448" y="16242"/>
                </a:lnTo>
                <a:lnTo>
                  <a:pt x="11420" y="16252"/>
                </a:lnTo>
                <a:lnTo>
                  <a:pt x="11390" y="16261"/>
                </a:lnTo>
                <a:lnTo>
                  <a:pt x="11360" y="16268"/>
                </a:lnTo>
                <a:lnTo>
                  <a:pt x="11329" y="16273"/>
                </a:lnTo>
                <a:lnTo>
                  <a:pt x="11298" y="16277"/>
                </a:lnTo>
                <a:lnTo>
                  <a:pt x="11266" y="16279"/>
                </a:lnTo>
                <a:lnTo>
                  <a:pt x="11234" y="16280"/>
                </a:lnTo>
                <a:lnTo>
                  <a:pt x="624" y="16280"/>
                </a:lnTo>
                <a:lnTo>
                  <a:pt x="592" y="16279"/>
                </a:lnTo>
                <a:lnTo>
                  <a:pt x="560" y="16277"/>
                </a:lnTo>
                <a:lnTo>
                  <a:pt x="529" y="16273"/>
                </a:lnTo>
                <a:lnTo>
                  <a:pt x="498" y="16268"/>
                </a:lnTo>
                <a:lnTo>
                  <a:pt x="468" y="16261"/>
                </a:lnTo>
                <a:lnTo>
                  <a:pt x="438" y="16252"/>
                </a:lnTo>
                <a:lnTo>
                  <a:pt x="410" y="16242"/>
                </a:lnTo>
                <a:lnTo>
                  <a:pt x="381" y="16231"/>
                </a:lnTo>
                <a:lnTo>
                  <a:pt x="354" y="16219"/>
                </a:lnTo>
                <a:lnTo>
                  <a:pt x="327" y="16205"/>
                </a:lnTo>
                <a:lnTo>
                  <a:pt x="301" y="16189"/>
                </a:lnTo>
                <a:lnTo>
                  <a:pt x="275" y="16173"/>
                </a:lnTo>
                <a:lnTo>
                  <a:pt x="251" y="16156"/>
                </a:lnTo>
                <a:lnTo>
                  <a:pt x="227" y="16138"/>
                </a:lnTo>
                <a:lnTo>
                  <a:pt x="205" y="16118"/>
                </a:lnTo>
                <a:lnTo>
                  <a:pt x="182" y="16098"/>
                </a:lnTo>
                <a:lnTo>
                  <a:pt x="162" y="16075"/>
                </a:lnTo>
                <a:lnTo>
                  <a:pt x="143" y="16053"/>
                </a:lnTo>
                <a:lnTo>
                  <a:pt x="124" y="16030"/>
                </a:lnTo>
                <a:lnTo>
                  <a:pt x="107" y="16005"/>
                </a:lnTo>
                <a:lnTo>
                  <a:pt x="91" y="15980"/>
                </a:lnTo>
                <a:lnTo>
                  <a:pt x="75" y="15954"/>
                </a:lnTo>
                <a:lnTo>
                  <a:pt x="61" y="15927"/>
                </a:lnTo>
                <a:lnTo>
                  <a:pt x="49" y="15899"/>
                </a:lnTo>
                <a:lnTo>
                  <a:pt x="38" y="15871"/>
                </a:lnTo>
                <a:lnTo>
                  <a:pt x="29" y="15842"/>
                </a:lnTo>
                <a:lnTo>
                  <a:pt x="19" y="15813"/>
                </a:lnTo>
                <a:lnTo>
                  <a:pt x="12" y="15782"/>
                </a:lnTo>
                <a:lnTo>
                  <a:pt x="7" y="15752"/>
                </a:lnTo>
                <a:lnTo>
                  <a:pt x="3" y="15720"/>
                </a:lnTo>
                <a:lnTo>
                  <a:pt x="1" y="15689"/>
                </a:lnTo>
                <a:lnTo>
                  <a:pt x="0" y="15657"/>
                </a:lnTo>
                <a:lnTo>
                  <a:pt x="0" y="623"/>
                </a:lnTo>
                <a:lnTo>
                  <a:pt x="1" y="591"/>
                </a:lnTo>
                <a:lnTo>
                  <a:pt x="3" y="560"/>
                </a:lnTo>
                <a:lnTo>
                  <a:pt x="7" y="528"/>
                </a:lnTo>
                <a:lnTo>
                  <a:pt x="12" y="498"/>
                </a:lnTo>
                <a:lnTo>
                  <a:pt x="19" y="467"/>
                </a:lnTo>
                <a:lnTo>
                  <a:pt x="29" y="438"/>
                </a:lnTo>
                <a:lnTo>
                  <a:pt x="38" y="409"/>
                </a:lnTo>
                <a:lnTo>
                  <a:pt x="49" y="381"/>
                </a:lnTo>
                <a:lnTo>
                  <a:pt x="61" y="353"/>
                </a:lnTo>
                <a:lnTo>
                  <a:pt x="75" y="326"/>
                </a:lnTo>
                <a:lnTo>
                  <a:pt x="91" y="300"/>
                </a:lnTo>
                <a:lnTo>
                  <a:pt x="107" y="275"/>
                </a:lnTo>
                <a:lnTo>
                  <a:pt x="124" y="250"/>
                </a:lnTo>
                <a:lnTo>
                  <a:pt x="143" y="227"/>
                </a:lnTo>
                <a:lnTo>
                  <a:pt x="162" y="205"/>
                </a:lnTo>
                <a:lnTo>
                  <a:pt x="182" y="182"/>
                </a:lnTo>
                <a:lnTo>
                  <a:pt x="205" y="162"/>
                </a:lnTo>
                <a:lnTo>
                  <a:pt x="227" y="142"/>
                </a:lnTo>
                <a:lnTo>
                  <a:pt x="251" y="124"/>
                </a:lnTo>
                <a:lnTo>
                  <a:pt x="275" y="107"/>
                </a:lnTo>
                <a:lnTo>
                  <a:pt x="301" y="91"/>
                </a:lnTo>
                <a:lnTo>
                  <a:pt x="327" y="75"/>
                </a:lnTo>
                <a:lnTo>
                  <a:pt x="354" y="61"/>
                </a:lnTo>
                <a:lnTo>
                  <a:pt x="381" y="49"/>
                </a:lnTo>
                <a:lnTo>
                  <a:pt x="410" y="38"/>
                </a:lnTo>
                <a:lnTo>
                  <a:pt x="438" y="28"/>
                </a:lnTo>
                <a:lnTo>
                  <a:pt x="468" y="19"/>
                </a:lnTo>
                <a:lnTo>
                  <a:pt x="498" y="12"/>
                </a:lnTo>
                <a:lnTo>
                  <a:pt x="529" y="7"/>
                </a:lnTo>
                <a:lnTo>
                  <a:pt x="560" y="3"/>
                </a:lnTo>
                <a:lnTo>
                  <a:pt x="592" y="1"/>
                </a:lnTo>
                <a:lnTo>
                  <a:pt x="624" y="0"/>
                </a:lnTo>
                <a:close/>
                <a:moveTo>
                  <a:pt x="10610" y="1246"/>
                </a:moveTo>
                <a:lnTo>
                  <a:pt x="1248" y="1246"/>
                </a:lnTo>
                <a:lnTo>
                  <a:pt x="1248" y="15034"/>
                </a:lnTo>
                <a:lnTo>
                  <a:pt x="10610" y="15034"/>
                </a:lnTo>
                <a:lnTo>
                  <a:pt x="10610" y="1246"/>
                </a:lnTo>
                <a:close/>
                <a:moveTo>
                  <a:pt x="6315" y="12125"/>
                </a:moveTo>
                <a:lnTo>
                  <a:pt x="6303" y="12110"/>
                </a:lnTo>
                <a:lnTo>
                  <a:pt x="6292" y="12095"/>
                </a:lnTo>
                <a:lnTo>
                  <a:pt x="6282" y="12079"/>
                </a:lnTo>
                <a:lnTo>
                  <a:pt x="6272" y="12062"/>
                </a:lnTo>
                <a:lnTo>
                  <a:pt x="6263" y="12046"/>
                </a:lnTo>
                <a:lnTo>
                  <a:pt x="6256" y="12030"/>
                </a:lnTo>
                <a:lnTo>
                  <a:pt x="6249" y="12013"/>
                </a:lnTo>
                <a:lnTo>
                  <a:pt x="6243" y="11995"/>
                </a:lnTo>
                <a:lnTo>
                  <a:pt x="6238" y="11978"/>
                </a:lnTo>
                <a:lnTo>
                  <a:pt x="6234" y="11961"/>
                </a:lnTo>
                <a:lnTo>
                  <a:pt x="6231" y="11943"/>
                </a:lnTo>
                <a:lnTo>
                  <a:pt x="6228" y="11925"/>
                </a:lnTo>
                <a:lnTo>
                  <a:pt x="6227" y="11907"/>
                </a:lnTo>
                <a:lnTo>
                  <a:pt x="6226" y="11889"/>
                </a:lnTo>
                <a:lnTo>
                  <a:pt x="6226" y="11871"/>
                </a:lnTo>
                <a:lnTo>
                  <a:pt x="6227" y="11854"/>
                </a:lnTo>
                <a:lnTo>
                  <a:pt x="6229" y="11836"/>
                </a:lnTo>
                <a:lnTo>
                  <a:pt x="6232" y="11818"/>
                </a:lnTo>
                <a:lnTo>
                  <a:pt x="6235" y="11801"/>
                </a:lnTo>
                <a:lnTo>
                  <a:pt x="6239" y="11783"/>
                </a:lnTo>
                <a:lnTo>
                  <a:pt x="6244" y="11766"/>
                </a:lnTo>
                <a:lnTo>
                  <a:pt x="6250" y="11749"/>
                </a:lnTo>
                <a:lnTo>
                  <a:pt x="6257" y="11732"/>
                </a:lnTo>
                <a:lnTo>
                  <a:pt x="6265" y="11715"/>
                </a:lnTo>
                <a:lnTo>
                  <a:pt x="6273" y="11699"/>
                </a:lnTo>
                <a:lnTo>
                  <a:pt x="6283" y="11684"/>
                </a:lnTo>
                <a:lnTo>
                  <a:pt x="6293" y="11669"/>
                </a:lnTo>
                <a:lnTo>
                  <a:pt x="6304" y="11653"/>
                </a:lnTo>
                <a:lnTo>
                  <a:pt x="6316" y="11639"/>
                </a:lnTo>
                <a:lnTo>
                  <a:pt x="6328" y="11625"/>
                </a:lnTo>
                <a:lnTo>
                  <a:pt x="6342" y="11612"/>
                </a:lnTo>
                <a:lnTo>
                  <a:pt x="6356" y="11600"/>
                </a:lnTo>
                <a:lnTo>
                  <a:pt x="6371" y="11587"/>
                </a:lnTo>
                <a:lnTo>
                  <a:pt x="6387" y="11576"/>
                </a:lnTo>
                <a:lnTo>
                  <a:pt x="6402" y="11566"/>
                </a:lnTo>
                <a:lnTo>
                  <a:pt x="6418" y="11556"/>
                </a:lnTo>
                <a:lnTo>
                  <a:pt x="6434" y="11548"/>
                </a:lnTo>
                <a:lnTo>
                  <a:pt x="6452" y="11539"/>
                </a:lnTo>
                <a:lnTo>
                  <a:pt x="6468" y="11533"/>
                </a:lnTo>
                <a:lnTo>
                  <a:pt x="6485" y="11527"/>
                </a:lnTo>
                <a:lnTo>
                  <a:pt x="6503" y="11522"/>
                </a:lnTo>
                <a:lnTo>
                  <a:pt x="6521" y="11518"/>
                </a:lnTo>
                <a:lnTo>
                  <a:pt x="6538" y="11514"/>
                </a:lnTo>
                <a:lnTo>
                  <a:pt x="6557" y="11512"/>
                </a:lnTo>
                <a:lnTo>
                  <a:pt x="6574" y="11510"/>
                </a:lnTo>
                <a:lnTo>
                  <a:pt x="6592" y="11510"/>
                </a:lnTo>
                <a:lnTo>
                  <a:pt x="6610" y="11510"/>
                </a:lnTo>
                <a:lnTo>
                  <a:pt x="6628" y="11511"/>
                </a:lnTo>
                <a:lnTo>
                  <a:pt x="6645" y="11513"/>
                </a:lnTo>
                <a:lnTo>
                  <a:pt x="6664" y="11515"/>
                </a:lnTo>
                <a:lnTo>
                  <a:pt x="6681" y="11519"/>
                </a:lnTo>
                <a:lnTo>
                  <a:pt x="6698" y="11523"/>
                </a:lnTo>
                <a:lnTo>
                  <a:pt x="6716" y="11528"/>
                </a:lnTo>
                <a:lnTo>
                  <a:pt x="6733" y="11534"/>
                </a:lnTo>
                <a:lnTo>
                  <a:pt x="6749" y="11542"/>
                </a:lnTo>
                <a:lnTo>
                  <a:pt x="6766" y="11549"/>
                </a:lnTo>
                <a:lnTo>
                  <a:pt x="6782" y="11558"/>
                </a:lnTo>
                <a:lnTo>
                  <a:pt x="6798" y="11567"/>
                </a:lnTo>
                <a:lnTo>
                  <a:pt x="6814" y="11577"/>
                </a:lnTo>
                <a:lnTo>
                  <a:pt x="6828" y="11588"/>
                </a:lnTo>
                <a:lnTo>
                  <a:pt x="6842" y="11600"/>
                </a:lnTo>
                <a:lnTo>
                  <a:pt x="6856" y="11613"/>
                </a:lnTo>
                <a:lnTo>
                  <a:pt x="6870" y="11626"/>
                </a:lnTo>
                <a:lnTo>
                  <a:pt x="6883" y="11640"/>
                </a:lnTo>
                <a:lnTo>
                  <a:pt x="7410" y="12257"/>
                </a:lnTo>
                <a:lnTo>
                  <a:pt x="9206" y="10274"/>
                </a:lnTo>
                <a:lnTo>
                  <a:pt x="9220" y="10260"/>
                </a:lnTo>
                <a:lnTo>
                  <a:pt x="9233" y="10247"/>
                </a:lnTo>
                <a:lnTo>
                  <a:pt x="9247" y="10235"/>
                </a:lnTo>
                <a:lnTo>
                  <a:pt x="9262" y="10224"/>
                </a:lnTo>
                <a:lnTo>
                  <a:pt x="9278" y="10213"/>
                </a:lnTo>
                <a:lnTo>
                  <a:pt x="9293" y="10203"/>
                </a:lnTo>
                <a:lnTo>
                  <a:pt x="9309" y="10194"/>
                </a:lnTo>
                <a:lnTo>
                  <a:pt x="9326" y="10186"/>
                </a:lnTo>
                <a:lnTo>
                  <a:pt x="9342" y="10179"/>
                </a:lnTo>
                <a:lnTo>
                  <a:pt x="9359" y="10173"/>
                </a:lnTo>
                <a:lnTo>
                  <a:pt x="9376" y="10167"/>
                </a:lnTo>
                <a:lnTo>
                  <a:pt x="9393" y="10163"/>
                </a:lnTo>
                <a:lnTo>
                  <a:pt x="9411" y="10159"/>
                </a:lnTo>
                <a:lnTo>
                  <a:pt x="9429" y="10156"/>
                </a:lnTo>
                <a:lnTo>
                  <a:pt x="9446" y="10154"/>
                </a:lnTo>
                <a:lnTo>
                  <a:pt x="9464" y="10153"/>
                </a:lnTo>
                <a:lnTo>
                  <a:pt x="9482" y="10152"/>
                </a:lnTo>
                <a:lnTo>
                  <a:pt x="9500" y="10153"/>
                </a:lnTo>
                <a:lnTo>
                  <a:pt x="9517" y="10154"/>
                </a:lnTo>
                <a:lnTo>
                  <a:pt x="9536" y="10156"/>
                </a:lnTo>
                <a:lnTo>
                  <a:pt x="9553" y="10159"/>
                </a:lnTo>
                <a:lnTo>
                  <a:pt x="9571" y="10162"/>
                </a:lnTo>
                <a:lnTo>
                  <a:pt x="9589" y="10167"/>
                </a:lnTo>
                <a:lnTo>
                  <a:pt x="9606" y="10172"/>
                </a:lnTo>
                <a:lnTo>
                  <a:pt x="9622" y="10179"/>
                </a:lnTo>
                <a:lnTo>
                  <a:pt x="9639" y="10186"/>
                </a:lnTo>
                <a:lnTo>
                  <a:pt x="9656" y="10194"/>
                </a:lnTo>
                <a:lnTo>
                  <a:pt x="9672" y="10203"/>
                </a:lnTo>
                <a:lnTo>
                  <a:pt x="9687" y="10213"/>
                </a:lnTo>
                <a:lnTo>
                  <a:pt x="9704" y="10224"/>
                </a:lnTo>
                <a:lnTo>
                  <a:pt x="9718" y="10235"/>
                </a:lnTo>
                <a:lnTo>
                  <a:pt x="9733" y="10248"/>
                </a:lnTo>
                <a:lnTo>
                  <a:pt x="9746" y="10261"/>
                </a:lnTo>
                <a:lnTo>
                  <a:pt x="9760" y="10275"/>
                </a:lnTo>
                <a:lnTo>
                  <a:pt x="9772" y="10289"/>
                </a:lnTo>
                <a:lnTo>
                  <a:pt x="9783" y="10304"/>
                </a:lnTo>
                <a:lnTo>
                  <a:pt x="9794" y="10319"/>
                </a:lnTo>
                <a:lnTo>
                  <a:pt x="9804" y="10335"/>
                </a:lnTo>
                <a:lnTo>
                  <a:pt x="9813" y="10350"/>
                </a:lnTo>
                <a:lnTo>
                  <a:pt x="9821" y="10367"/>
                </a:lnTo>
                <a:lnTo>
                  <a:pt x="9828" y="10384"/>
                </a:lnTo>
                <a:lnTo>
                  <a:pt x="9834" y="10400"/>
                </a:lnTo>
                <a:lnTo>
                  <a:pt x="9840" y="10417"/>
                </a:lnTo>
                <a:lnTo>
                  <a:pt x="9844" y="10434"/>
                </a:lnTo>
                <a:lnTo>
                  <a:pt x="9848" y="10452"/>
                </a:lnTo>
                <a:lnTo>
                  <a:pt x="9851" y="10470"/>
                </a:lnTo>
                <a:lnTo>
                  <a:pt x="9853" y="10487"/>
                </a:lnTo>
                <a:lnTo>
                  <a:pt x="9854" y="10506"/>
                </a:lnTo>
                <a:lnTo>
                  <a:pt x="9856" y="10523"/>
                </a:lnTo>
                <a:lnTo>
                  <a:pt x="9856" y="10541"/>
                </a:lnTo>
                <a:lnTo>
                  <a:pt x="9853" y="10559"/>
                </a:lnTo>
                <a:lnTo>
                  <a:pt x="9851" y="10577"/>
                </a:lnTo>
                <a:lnTo>
                  <a:pt x="9848" y="10594"/>
                </a:lnTo>
                <a:lnTo>
                  <a:pt x="9845" y="10612"/>
                </a:lnTo>
                <a:lnTo>
                  <a:pt x="9840" y="10630"/>
                </a:lnTo>
                <a:lnTo>
                  <a:pt x="9835" y="10646"/>
                </a:lnTo>
                <a:lnTo>
                  <a:pt x="9828" y="10663"/>
                </a:lnTo>
                <a:lnTo>
                  <a:pt x="9821" y="10681"/>
                </a:lnTo>
                <a:lnTo>
                  <a:pt x="9813" y="10697"/>
                </a:lnTo>
                <a:lnTo>
                  <a:pt x="9804" y="10713"/>
                </a:lnTo>
                <a:lnTo>
                  <a:pt x="9794" y="10729"/>
                </a:lnTo>
                <a:lnTo>
                  <a:pt x="9783" y="10744"/>
                </a:lnTo>
                <a:lnTo>
                  <a:pt x="9772" y="10759"/>
                </a:lnTo>
                <a:lnTo>
                  <a:pt x="9759" y="10773"/>
                </a:lnTo>
                <a:lnTo>
                  <a:pt x="7693" y="13055"/>
                </a:lnTo>
                <a:lnTo>
                  <a:pt x="7682" y="13068"/>
                </a:lnTo>
                <a:lnTo>
                  <a:pt x="7670" y="13081"/>
                </a:lnTo>
                <a:lnTo>
                  <a:pt x="7656" y="13093"/>
                </a:lnTo>
                <a:lnTo>
                  <a:pt x="7643" y="13105"/>
                </a:lnTo>
                <a:lnTo>
                  <a:pt x="7629" y="13118"/>
                </a:lnTo>
                <a:lnTo>
                  <a:pt x="7614" y="13129"/>
                </a:lnTo>
                <a:lnTo>
                  <a:pt x="7597" y="13139"/>
                </a:lnTo>
                <a:lnTo>
                  <a:pt x="7581" y="13148"/>
                </a:lnTo>
                <a:lnTo>
                  <a:pt x="7565" y="13157"/>
                </a:lnTo>
                <a:lnTo>
                  <a:pt x="7548" y="13164"/>
                </a:lnTo>
                <a:lnTo>
                  <a:pt x="7531" y="13172"/>
                </a:lnTo>
                <a:lnTo>
                  <a:pt x="7514" y="13178"/>
                </a:lnTo>
                <a:lnTo>
                  <a:pt x="7496" y="13183"/>
                </a:lnTo>
                <a:lnTo>
                  <a:pt x="7479" y="13187"/>
                </a:lnTo>
                <a:lnTo>
                  <a:pt x="7461" y="13190"/>
                </a:lnTo>
                <a:lnTo>
                  <a:pt x="7443" y="13192"/>
                </a:lnTo>
                <a:lnTo>
                  <a:pt x="7425" y="13194"/>
                </a:lnTo>
                <a:lnTo>
                  <a:pt x="7408" y="13195"/>
                </a:lnTo>
                <a:lnTo>
                  <a:pt x="7389" y="13195"/>
                </a:lnTo>
                <a:lnTo>
                  <a:pt x="7372" y="13194"/>
                </a:lnTo>
                <a:lnTo>
                  <a:pt x="7354" y="13192"/>
                </a:lnTo>
                <a:lnTo>
                  <a:pt x="7336" y="13189"/>
                </a:lnTo>
                <a:lnTo>
                  <a:pt x="7318" y="13186"/>
                </a:lnTo>
                <a:lnTo>
                  <a:pt x="7301" y="13182"/>
                </a:lnTo>
                <a:lnTo>
                  <a:pt x="7283" y="13176"/>
                </a:lnTo>
                <a:lnTo>
                  <a:pt x="7267" y="13171"/>
                </a:lnTo>
                <a:lnTo>
                  <a:pt x="7250" y="13163"/>
                </a:lnTo>
                <a:lnTo>
                  <a:pt x="7233" y="13155"/>
                </a:lnTo>
                <a:lnTo>
                  <a:pt x="7217" y="13147"/>
                </a:lnTo>
                <a:lnTo>
                  <a:pt x="7202" y="13138"/>
                </a:lnTo>
                <a:lnTo>
                  <a:pt x="7187" y="13128"/>
                </a:lnTo>
                <a:lnTo>
                  <a:pt x="7171" y="13117"/>
                </a:lnTo>
                <a:lnTo>
                  <a:pt x="7157" y="13104"/>
                </a:lnTo>
                <a:lnTo>
                  <a:pt x="7143" y="13092"/>
                </a:lnTo>
                <a:lnTo>
                  <a:pt x="7129" y="13079"/>
                </a:lnTo>
                <a:lnTo>
                  <a:pt x="7117" y="13065"/>
                </a:lnTo>
                <a:lnTo>
                  <a:pt x="6315" y="12125"/>
                </a:lnTo>
                <a:close/>
                <a:moveTo>
                  <a:pt x="7375" y="10184"/>
                </a:moveTo>
                <a:lnTo>
                  <a:pt x="7420" y="10184"/>
                </a:lnTo>
                <a:lnTo>
                  <a:pt x="7465" y="10186"/>
                </a:lnTo>
                <a:lnTo>
                  <a:pt x="7509" y="10188"/>
                </a:lnTo>
                <a:lnTo>
                  <a:pt x="7553" y="10191"/>
                </a:lnTo>
                <a:lnTo>
                  <a:pt x="7597" y="10195"/>
                </a:lnTo>
                <a:lnTo>
                  <a:pt x="7640" y="10200"/>
                </a:lnTo>
                <a:lnTo>
                  <a:pt x="7684" y="10207"/>
                </a:lnTo>
                <a:lnTo>
                  <a:pt x="7727" y="10214"/>
                </a:lnTo>
                <a:lnTo>
                  <a:pt x="7769" y="10222"/>
                </a:lnTo>
                <a:lnTo>
                  <a:pt x="7812" y="10230"/>
                </a:lnTo>
                <a:lnTo>
                  <a:pt x="7854" y="10239"/>
                </a:lnTo>
                <a:lnTo>
                  <a:pt x="7896" y="10249"/>
                </a:lnTo>
                <a:lnTo>
                  <a:pt x="7937" y="10260"/>
                </a:lnTo>
                <a:lnTo>
                  <a:pt x="7978" y="10273"/>
                </a:lnTo>
                <a:lnTo>
                  <a:pt x="8019" y="10285"/>
                </a:lnTo>
                <a:lnTo>
                  <a:pt x="8059" y="10299"/>
                </a:lnTo>
                <a:lnTo>
                  <a:pt x="8100" y="10313"/>
                </a:lnTo>
                <a:lnTo>
                  <a:pt x="8138" y="10329"/>
                </a:lnTo>
                <a:lnTo>
                  <a:pt x="8178" y="10344"/>
                </a:lnTo>
                <a:lnTo>
                  <a:pt x="8217" y="10361"/>
                </a:lnTo>
                <a:lnTo>
                  <a:pt x="8256" y="10379"/>
                </a:lnTo>
                <a:lnTo>
                  <a:pt x="8293" y="10397"/>
                </a:lnTo>
                <a:lnTo>
                  <a:pt x="8331" y="10415"/>
                </a:lnTo>
                <a:lnTo>
                  <a:pt x="8368" y="10435"/>
                </a:lnTo>
                <a:lnTo>
                  <a:pt x="8404" y="10456"/>
                </a:lnTo>
                <a:lnTo>
                  <a:pt x="8441" y="10476"/>
                </a:lnTo>
                <a:lnTo>
                  <a:pt x="8477" y="10499"/>
                </a:lnTo>
                <a:lnTo>
                  <a:pt x="8512" y="10521"/>
                </a:lnTo>
                <a:lnTo>
                  <a:pt x="8547" y="10544"/>
                </a:lnTo>
                <a:lnTo>
                  <a:pt x="8581" y="10568"/>
                </a:lnTo>
                <a:lnTo>
                  <a:pt x="8615" y="10592"/>
                </a:lnTo>
                <a:lnTo>
                  <a:pt x="8648" y="10618"/>
                </a:lnTo>
                <a:lnTo>
                  <a:pt x="8216" y="11072"/>
                </a:lnTo>
                <a:lnTo>
                  <a:pt x="8193" y="11057"/>
                </a:lnTo>
                <a:lnTo>
                  <a:pt x="8171" y="11042"/>
                </a:lnTo>
                <a:lnTo>
                  <a:pt x="8148" y="11028"/>
                </a:lnTo>
                <a:lnTo>
                  <a:pt x="8124" y="11013"/>
                </a:lnTo>
                <a:lnTo>
                  <a:pt x="8101" y="10999"/>
                </a:lnTo>
                <a:lnTo>
                  <a:pt x="8076" y="10986"/>
                </a:lnTo>
                <a:lnTo>
                  <a:pt x="8053" y="10974"/>
                </a:lnTo>
                <a:lnTo>
                  <a:pt x="8028" y="10961"/>
                </a:lnTo>
                <a:lnTo>
                  <a:pt x="8003" y="10948"/>
                </a:lnTo>
                <a:lnTo>
                  <a:pt x="7978" y="10937"/>
                </a:lnTo>
                <a:lnTo>
                  <a:pt x="7953" y="10926"/>
                </a:lnTo>
                <a:lnTo>
                  <a:pt x="7927" y="10916"/>
                </a:lnTo>
                <a:lnTo>
                  <a:pt x="7902" y="10906"/>
                </a:lnTo>
                <a:lnTo>
                  <a:pt x="7876" y="10895"/>
                </a:lnTo>
                <a:lnTo>
                  <a:pt x="7850" y="10886"/>
                </a:lnTo>
                <a:lnTo>
                  <a:pt x="7823" y="10877"/>
                </a:lnTo>
                <a:lnTo>
                  <a:pt x="7797" y="10869"/>
                </a:lnTo>
                <a:lnTo>
                  <a:pt x="7770" y="10861"/>
                </a:lnTo>
                <a:lnTo>
                  <a:pt x="7743" y="10854"/>
                </a:lnTo>
                <a:lnTo>
                  <a:pt x="7715" y="10848"/>
                </a:lnTo>
                <a:lnTo>
                  <a:pt x="7688" y="10840"/>
                </a:lnTo>
                <a:lnTo>
                  <a:pt x="7660" y="10835"/>
                </a:lnTo>
                <a:lnTo>
                  <a:pt x="7633" y="10830"/>
                </a:lnTo>
                <a:lnTo>
                  <a:pt x="7605" y="10825"/>
                </a:lnTo>
                <a:lnTo>
                  <a:pt x="7577" y="10821"/>
                </a:lnTo>
                <a:lnTo>
                  <a:pt x="7548" y="10817"/>
                </a:lnTo>
                <a:lnTo>
                  <a:pt x="7520" y="10814"/>
                </a:lnTo>
                <a:lnTo>
                  <a:pt x="7491" y="10812"/>
                </a:lnTo>
                <a:lnTo>
                  <a:pt x="7463" y="10810"/>
                </a:lnTo>
                <a:lnTo>
                  <a:pt x="7433" y="10808"/>
                </a:lnTo>
                <a:lnTo>
                  <a:pt x="7405" y="10808"/>
                </a:lnTo>
                <a:lnTo>
                  <a:pt x="7375" y="10807"/>
                </a:lnTo>
                <a:lnTo>
                  <a:pt x="7337" y="10808"/>
                </a:lnTo>
                <a:lnTo>
                  <a:pt x="7300" y="10809"/>
                </a:lnTo>
                <a:lnTo>
                  <a:pt x="7263" y="10811"/>
                </a:lnTo>
                <a:lnTo>
                  <a:pt x="7225" y="10815"/>
                </a:lnTo>
                <a:lnTo>
                  <a:pt x="7189" y="10819"/>
                </a:lnTo>
                <a:lnTo>
                  <a:pt x="7153" y="10824"/>
                </a:lnTo>
                <a:lnTo>
                  <a:pt x="7116" y="10830"/>
                </a:lnTo>
                <a:lnTo>
                  <a:pt x="7081" y="10836"/>
                </a:lnTo>
                <a:lnTo>
                  <a:pt x="7045" y="10845"/>
                </a:lnTo>
                <a:lnTo>
                  <a:pt x="7010" y="10853"/>
                </a:lnTo>
                <a:lnTo>
                  <a:pt x="6976" y="10863"/>
                </a:lnTo>
                <a:lnTo>
                  <a:pt x="6941" y="10873"/>
                </a:lnTo>
                <a:lnTo>
                  <a:pt x="6906" y="10884"/>
                </a:lnTo>
                <a:lnTo>
                  <a:pt x="6873" y="10895"/>
                </a:lnTo>
                <a:lnTo>
                  <a:pt x="6840" y="10909"/>
                </a:lnTo>
                <a:lnTo>
                  <a:pt x="6806" y="10922"/>
                </a:lnTo>
                <a:lnTo>
                  <a:pt x="6774" y="10936"/>
                </a:lnTo>
                <a:lnTo>
                  <a:pt x="6742" y="10951"/>
                </a:lnTo>
                <a:lnTo>
                  <a:pt x="6711" y="10967"/>
                </a:lnTo>
                <a:lnTo>
                  <a:pt x="6679" y="10983"/>
                </a:lnTo>
                <a:lnTo>
                  <a:pt x="6648" y="11000"/>
                </a:lnTo>
                <a:lnTo>
                  <a:pt x="6618" y="11019"/>
                </a:lnTo>
                <a:lnTo>
                  <a:pt x="6588" y="11037"/>
                </a:lnTo>
                <a:lnTo>
                  <a:pt x="6559" y="11056"/>
                </a:lnTo>
                <a:lnTo>
                  <a:pt x="6529" y="11077"/>
                </a:lnTo>
                <a:lnTo>
                  <a:pt x="6502" y="11097"/>
                </a:lnTo>
                <a:lnTo>
                  <a:pt x="6473" y="11118"/>
                </a:lnTo>
                <a:lnTo>
                  <a:pt x="6446" y="11141"/>
                </a:lnTo>
                <a:lnTo>
                  <a:pt x="6419" y="11163"/>
                </a:lnTo>
                <a:lnTo>
                  <a:pt x="6393" y="11186"/>
                </a:lnTo>
                <a:lnTo>
                  <a:pt x="6367" y="11210"/>
                </a:lnTo>
                <a:lnTo>
                  <a:pt x="6343" y="11234"/>
                </a:lnTo>
                <a:lnTo>
                  <a:pt x="6318" y="11260"/>
                </a:lnTo>
                <a:lnTo>
                  <a:pt x="6294" y="11285"/>
                </a:lnTo>
                <a:lnTo>
                  <a:pt x="6270" y="11312"/>
                </a:lnTo>
                <a:lnTo>
                  <a:pt x="6248" y="11338"/>
                </a:lnTo>
                <a:lnTo>
                  <a:pt x="6227" y="11365"/>
                </a:lnTo>
                <a:lnTo>
                  <a:pt x="6205" y="11393"/>
                </a:lnTo>
                <a:lnTo>
                  <a:pt x="6184" y="11421"/>
                </a:lnTo>
                <a:lnTo>
                  <a:pt x="6164" y="11450"/>
                </a:lnTo>
                <a:lnTo>
                  <a:pt x="6145" y="11479"/>
                </a:lnTo>
                <a:lnTo>
                  <a:pt x="6126" y="11509"/>
                </a:lnTo>
                <a:lnTo>
                  <a:pt x="6108" y="11539"/>
                </a:lnTo>
                <a:lnTo>
                  <a:pt x="6091" y="11570"/>
                </a:lnTo>
                <a:lnTo>
                  <a:pt x="6075" y="11602"/>
                </a:lnTo>
                <a:lnTo>
                  <a:pt x="6058" y="11633"/>
                </a:lnTo>
                <a:lnTo>
                  <a:pt x="6044" y="11666"/>
                </a:lnTo>
                <a:lnTo>
                  <a:pt x="6030" y="11698"/>
                </a:lnTo>
                <a:lnTo>
                  <a:pt x="6016" y="11731"/>
                </a:lnTo>
                <a:lnTo>
                  <a:pt x="6003" y="11764"/>
                </a:lnTo>
                <a:lnTo>
                  <a:pt x="5991" y="11798"/>
                </a:lnTo>
                <a:lnTo>
                  <a:pt x="5980" y="11831"/>
                </a:lnTo>
                <a:lnTo>
                  <a:pt x="5970" y="11866"/>
                </a:lnTo>
                <a:lnTo>
                  <a:pt x="5961" y="11901"/>
                </a:lnTo>
                <a:lnTo>
                  <a:pt x="5952" y="11936"/>
                </a:lnTo>
                <a:lnTo>
                  <a:pt x="5944" y="11972"/>
                </a:lnTo>
                <a:lnTo>
                  <a:pt x="5937" y="12008"/>
                </a:lnTo>
                <a:lnTo>
                  <a:pt x="5931" y="12043"/>
                </a:lnTo>
                <a:lnTo>
                  <a:pt x="5926" y="12080"/>
                </a:lnTo>
                <a:lnTo>
                  <a:pt x="5922" y="12116"/>
                </a:lnTo>
                <a:lnTo>
                  <a:pt x="5919" y="12153"/>
                </a:lnTo>
                <a:lnTo>
                  <a:pt x="5917" y="12191"/>
                </a:lnTo>
                <a:lnTo>
                  <a:pt x="5915" y="12227"/>
                </a:lnTo>
                <a:lnTo>
                  <a:pt x="5915" y="12265"/>
                </a:lnTo>
                <a:lnTo>
                  <a:pt x="5915" y="12303"/>
                </a:lnTo>
                <a:lnTo>
                  <a:pt x="5917" y="12340"/>
                </a:lnTo>
                <a:lnTo>
                  <a:pt x="5919" y="12378"/>
                </a:lnTo>
                <a:lnTo>
                  <a:pt x="5922" y="12415"/>
                </a:lnTo>
                <a:lnTo>
                  <a:pt x="5926" y="12451"/>
                </a:lnTo>
                <a:lnTo>
                  <a:pt x="5931" y="12488"/>
                </a:lnTo>
                <a:lnTo>
                  <a:pt x="5937" y="12523"/>
                </a:lnTo>
                <a:lnTo>
                  <a:pt x="5944" y="12559"/>
                </a:lnTo>
                <a:lnTo>
                  <a:pt x="5952" y="12595"/>
                </a:lnTo>
                <a:lnTo>
                  <a:pt x="5961" y="12629"/>
                </a:lnTo>
                <a:lnTo>
                  <a:pt x="5970" y="12665"/>
                </a:lnTo>
                <a:lnTo>
                  <a:pt x="5980" y="12698"/>
                </a:lnTo>
                <a:lnTo>
                  <a:pt x="5991" y="12733"/>
                </a:lnTo>
                <a:lnTo>
                  <a:pt x="6003" y="12767"/>
                </a:lnTo>
                <a:lnTo>
                  <a:pt x="6016" y="12800"/>
                </a:lnTo>
                <a:lnTo>
                  <a:pt x="6030" y="12833"/>
                </a:lnTo>
                <a:lnTo>
                  <a:pt x="6044" y="12865"/>
                </a:lnTo>
                <a:lnTo>
                  <a:pt x="6058" y="12898"/>
                </a:lnTo>
                <a:lnTo>
                  <a:pt x="6075" y="12929"/>
                </a:lnTo>
                <a:lnTo>
                  <a:pt x="6091" y="12960"/>
                </a:lnTo>
                <a:lnTo>
                  <a:pt x="6108" y="12991"/>
                </a:lnTo>
                <a:lnTo>
                  <a:pt x="6126" y="13021"/>
                </a:lnTo>
                <a:lnTo>
                  <a:pt x="6145" y="13051"/>
                </a:lnTo>
                <a:lnTo>
                  <a:pt x="6164" y="13081"/>
                </a:lnTo>
                <a:lnTo>
                  <a:pt x="6184" y="13109"/>
                </a:lnTo>
                <a:lnTo>
                  <a:pt x="6205" y="13138"/>
                </a:lnTo>
                <a:lnTo>
                  <a:pt x="6227" y="13165"/>
                </a:lnTo>
                <a:lnTo>
                  <a:pt x="6248" y="13193"/>
                </a:lnTo>
                <a:lnTo>
                  <a:pt x="6270" y="13219"/>
                </a:lnTo>
                <a:lnTo>
                  <a:pt x="6294" y="13246"/>
                </a:lnTo>
                <a:lnTo>
                  <a:pt x="6318" y="13271"/>
                </a:lnTo>
                <a:lnTo>
                  <a:pt x="6343" y="13297"/>
                </a:lnTo>
                <a:lnTo>
                  <a:pt x="6367" y="13321"/>
                </a:lnTo>
                <a:lnTo>
                  <a:pt x="6393" y="13345"/>
                </a:lnTo>
                <a:lnTo>
                  <a:pt x="6419" y="13368"/>
                </a:lnTo>
                <a:lnTo>
                  <a:pt x="6446" y="13390"/>
                </a:lnTo>
                <a:lnTo>
                  <a:pt x="6473" y="13413"/>
                </a:lnTo>
                <a:lnTo>
                  <a:pt x="6502" y="13434"/>
                </a:lnTo>
                <a:lnTo>
                  <a:pt x="6529" y="13454"/>
                </a:lnTo>
                <a:lnTo>
                  <a:pt x="6559" y="13475"/>
                </a:lnTo>
                <a:lnTo>
                  <a:pt x="6588" y="13494"/>
                </a:lnTo>
                <a:lnTo>
                  <a:pt x="6618" y="13512"/>
                </a:lnTo>
                <a:lnTo>
                  <a:pt x="6648" y="13530"/>
                </a:lnTo>
                <a:lnTo>
                  <a:pt x="6679" y="13547"/>
                </a:lnTo>
                <a:lnTo>
                  <a:pt x="6711" y="13564"/>
                </a:lnTo>
                <a:lnTo>
                  <a:pt x="6742" y="13580"/>
                </a:lnTo>
                <a:lnTo>
                  <a:pt x="6774" y="13595"/>
                </a:lnTo>
                <a:lnTo>
                  <a:pt x="6806" y="13609"/>
                </a:lnTo>
                <a:lnTo>
                  <a:pt x="6840" y="13622"/>
                </a:lnTo>
                <a:lnTo>
                  <a:pt x="6873" y="13635"/>
                </a:lnTo>
                <a:lnTo>
                  <a:pt x="6906" y="13647"/>
                </a:lnTo>
                <a:lnTo>
                  <a:pt x="6941" y="13658"/>
                </a:lnTo>
                <a:lnTo>
                  <a:pt x="6976" y="13668"/>
                </a:lnTo>
                <a:lnTo>
                  <a:pt x="7010" y="13677"/>
                </a:lnTo>
                <a:lnTo>
                  <a:pt x="7045" y="13686"/>
                </a:lnTo>
                <a:lnTo>
                  <a:pt x="7081" y="13694"/>
                </a:lnTo>
                <a:lnTo>
                  <a:pt x="7116" y="13701"/>
                </a:lnTo>
                <a:lnTo>
                  <a:pt x="7153" y="13707"/>
                </a:lnTo>
                <a:lnTo>
                  <a:pt x="7189" y="13712"/>
                </a:lnTo>
                <a:lnTo>
                  <a:pt x="7225" y="13716"/>
                </a:lnTo>
                <a:lnTo>
                  <a:pt x="7263" y="13719"/>
                </a:lnTo>
                <a:lnTo>
                  <a:pt x="7300" y="13721"/>
                </a:lnTo>
                <a:lnTo>
                  <a:pt x="7337" y="13723"/>
                </a:lnTo>
                <a:lnTo>
                  <a:pt x="7375" y="13723"/>
                </a:lnTo>
                <a:lnTo>
                  <a:pt x="7413" y="13723"/>
                </a:lnTo>
                <a:lnTo>
                  <a:pt x="7450" y="13721"/>
                </a:lnTo>
                <a:lnTo>
                  <a:pt x="7487" y="13719"/>
                </a:lnTo>
                <a:lnTo>
                  <a:pt x="7524" y="13716"/>
                </a:lnTo>
                <a:lnTo>
                  <a:pt x="7561" y="13712"/>
                </a:lnTo>
                <a:lnTo>
                  <a:pt x="7597" y="13707"/>
                </a:lnTo>
                <a:lnTo>
                  <a:pt x="7634" y="13701"/>
                </a:lnTo>
                <a:lnTo>
                  <a:pt x="7670" y="13694"/>
                </a:lnTo>
                <a:lnTo>
                  <a:pt x="7705" y="13686"/>
                </a:lnTo>
                <a:lnTo>
                  <a:pt x="7740" y="13677"/>
                </a:lnTo>
                <a:lnTo>
                  <a:pt x="7775" y="13668"/>
                </a:lnTo>
                <a:lnTo>
                  <a:pt x="7809" y="13658"/>
                </a:lnTo>
                <a:lnTo>
                  <a:pt x="7844" y="13647"/>
                </a:lnTo>
                <a:lnTo>
                  <a:pt x="7877" y="13635"/>
                </a:lnTo>
                <a:lnTo>
                  <a:pt x="7910" y="13622"/>
                </a:lnTo>
                <a:lnTo>
                  <a:pt x="7944" y="13609"/>
                </a:lnTo>
                <a:lnTo>
                  <a:pt x="7976" y="13595"/>
                </a:lnTo>
                <a:lnTo>
                  <a:pt x="8008" y="13580"/>
                </a:lnTo>
                <a:lnTo>
                  <a:pt x="8040" y="13564"/>
                </a:lnTo>
                <a:lnTo>
                  <a:pt x="8071" y="13547"/>
                </a:lnTo>
                <a:lnTo>
                  <a:pt x="8102" y="13530"/>
                </a:lnTo>
                <a:lnTo>
                  <a:pt x="8132" y="13512"/>
                </a:lnTo>
                <a:lnTo>
                  <a:pt x="8162" y="13494"/>
                </a:lnTo>
                <a:lnTo>
                  <a:pt x="8191" y="13475"/>
                </a:lnTo>
                <a:lnTo>
                  <a:pt x="8221" y="13454"/>
                </a:lnTo>
                <a:lnTo>
                  <a:pt x="8248" y="13434"/>
                </a:lnTo>
                <a:lnTo>
                  <a:pt x="8277" y="13413"/>
                </a:lnTo>
                <a:lnTo>
                  <a:pt x="8304" y="13390"/>
                </a:lnTo>
                <a:lnTo>
                  <a:pt x="8331" y="13368"/>
                </a:lnTo>
                <a:lnTo>
                  <a:pt x="8356" y="13345"/>
                </a:lnTo>
                <a:lnTo>
                  <a:pt x="8383" y="13321"/>
                </a:lnTo>
                <a:lnTo>
                  <a:pt x="8407" y="13297"/>
                </a:lnTo>
                <a:lnTo>
                  <a:pt x="8432" y="13271"/>
                </a:lnTo>
                <a:lnTo>
                  <a:pt x="8456" y="13246"/>
                </a:lnTo>
                <a:lnTo>
                  <a:pt x="8480" y="13219"/>
                </a:lnTo>
                <a:lnTo>
                  <a:pt x="8502" y="13193"/>
                </a:lnTo>
                <a:lnTo>
                  <a:pt x="8524" y="13165"/>
                </a:lnTo>
                <a:lnTo>
                  <a:pt x="8545" y="13138"/>
                </a:lnTo>
                <a:lnTo>
                  <a:pt x="8566" y="13109"/>
                </a:lnTo>
                <a:lnTo>
                  <a:pt x="8586" y="13081"/>
                </a:lnTo>
                <a:lnTo>
                  <a:pt x="8605" y="13051"/>
                </a:lnTo>
                <a:lnTo>
                  <a:pt x="8624" y="13021"/>
                </a:lnTo>
                <a:lnTo>
                  <a:pt x="8642" y="12991"/>
                </a:lnTo>
                <a:lnTo>
                  <a:pt x="8659" y="12960"/>
                </a:lnTo>
                <a:lnTo>
                  <a:pt x="8675" y="12929"/>
                </a:lnTo>
                <a:lnTo>
                  <a:pt x="8692" y="12898"/>
                </a:lnTo>
                <a:lnTo>
                  <a:pt x="8706" y="12865"/>
                </a:lnTo>
                <a:lnTo>
                  <a:pt x="8720" y="12833"/>
                </a:lnTo>
                <a:lnTo>
                  <a:pt x="8735" y="12800"/>
                </a:lnTo>
                <a:lnTo>
                  <a:pt x="8747" y="12767"/>
                </a:lnTo>
                <a:lnTo>
                  <a:pt x="8759" y="12733"/>
                </a:lnTo>
                <a:lnTo>
                  <a:pt x="8770" y="12698"/>
                </a:lnTo>
                <a:lnTo>
                  <a:pt x="8780" y="12665"/>
                </a:lnTo>
                <a:lnTo>
                  <a:pt x="8790" y="12629"/>
                </a:lnTo>
                <a:lnTo>
                  <a:pt x="8798" y="12595"/>
                </a:lnTo>
                <a:lnTo>
                  <a:pt x="8806" y="12559"/>
                </a:lnTo>
                <a:lnTo>
                  <a:pt x="8813" y="12523"/>
                </a:lnTo>
                <a:lnTo>
                  <a:pt x="8819" y="12488"/>
                </a:lnTo>
                <a:lnTo>
                  <a:pt x="8824" y="12451"/>
                </a:lnTo>
                <a:lnTo>
                  <a:pt x="8828" y="12415"/>
                </a:lnTo>
                <a:lnTo>
                  <a:pt x="8831" y="12378"/>
                </a:lnTo>
                <a:lnTo>
                  <a:pt x="8833" y="12340"/>
                </a:lnTo>
                <a:lnTo>
                  <a:pt x="8835" y="12303"/>
                </a:lnTo>
                <a:lnTo>
                  <a:pt x="8835" y="12265"/>
                </a:lnTo>
                <a:lnTo>
                  <a:pt x="8835" y="12233"/>
                </a:lnTo>
                <a:lnTo>
                  <a:pt x="8834" y="12203"/>
                </a:lnTo>
                <a:lnTo>
                  <a:pt x="8832" y="12171"/>
                </a:lnTo>
                <a:lnTo>
                  <a:pt x="8830" y="12140"/>
                </a:lnTo>
                <a:lnTo>
                  <a:pt x="9357" y="11619"/>
                </a:lnTo>
                <a:lnTo>
                  <a:pt x="9369" y="11657"/>
                </a:lnTo>
                <a:lnTo>
                  <a:pt x="9381" y="11696"/>
                </a:lnTo>
                <a:lnTo>
                  <a:pt x="9391" y="11735"/>
                </a:lnTo>
                <a:lnTo>
                  <a:pt x="9401" y="11775"/>
                </a:lnTo>
                <a:lnTo>
                  <a:pt x="9410" y="11814"/>
                </a:lnTo>
                <a:lnTo>
                  <a:pt x="9418" y="11854"/>
                </a:lnTo>
                <a:lnTo>
                  <a:pt x="9426" y="11894"/>
                </a:lnTo>
                <a:lnTo>
                  <a:pt x="9434" y="11934"/>
                </a:lnTo>
                <a:lnTo>
                  <a:pt x="9440" y="11975"/>
                </a:lnTo>
                <a:lnTo>
                  <a:pt x="9445" y="12016"/>
                </a:lnTo>
                <a:lnTo>
                  <a:pt x="9449" y="12056"/>
                </a:lnTo>
                <a:lnTo>
                  <a:pt x="9453" y="12098"/>
                </a:lnTo>
                <a:lnTo>
                  <a:pt x="9456" y="12140"/>
                </a:lnTo>
                <a:lnTo>
                  <a:pt x="9458" y="12182"/>
                </a:lnTo>
                <a:lnTo>
                  <a:pt x="9459" y="12223"/>
                </a:lnTo>
                <a:lnTo>
                  <a:pt x="9459" y="12265"/>
                </a:lnTo>
                <a:lnTo>
                  <a:pt x="9459" y="12319"/>
                </a:lnTo>
                <a:lnTo>
                  <a:pt x="9457" y="12373"/>
                </a:lnTo>
                <a:lnTo>
                  <a:pt x="9453" y="12426"/>
                </a:lnTo>
                <a:lnTo>
                  <a:pt x="9449" y="12478"/>
                </a:lnTo>
                <a:lnTo>
                  <a:pt x="9443" y="12531"/>
                </a:lnTo>
                <a:lnTo>
                  <a:pt x="9436" y="12582"/>
                </a:lnTo>
                <a:lnTo>
                  <a:pt x="9426" y="12633"/>
                </a:lnTo>
                <a:lnTo>
                  <a:pt x="9417" y="12684"/>
                </a:lnTo>
                <a:lnTo>
                  <a:pt x="9406" y="12735"/>
                </a:lnTo>
                <a:lnTo>
                  <a:pt x="9394" y="12785"/>
                </a:lnTo>
                <a:lnTo>
                  <a:pt x="9381" y="12835"/>
                </a:lnTo>
                <a:lnTo>
                  <a:pt x="9365" y="12884"/>
                </a:lnTo>
                <a:lnTo>
                  <a:pt x="9350" y="12932"/>
                </a:lnTo>
                <a:lnTo>
                  <a:pt x="9333" y="12981"/>
                </a:lnTo>
                <a:lnTo>
                  <a:pt x="9315" y="13028"/>
                </a:lnTo>
                <a:lnTo>
                  <a:pt x="9296" y="13075"/>
                </a:lnTo>
                <a:lnTo>
                  <a:pt x="9276" y="13122"/>
                </a:lnTo>
                <a:lnTo>
                  <a:pt x="9254" y="13167"/>
                </a:lnTo>
                <a:lnTo>
                  <a:pt x="9232" y="13212"/>
                </a:lnTo>
                <a:lnTo>
                  <a:pt x="9207" y="13257"/>
                </a:lnTo>
                <a:lnTo>
                  <a:pt x="9183" y="13301"/>
                </a:lnTo>
                <a:lnTo>
                  <a:pt x="9157" y="13345"/>
                </a:lnTo>
                <a:lnTo>
                  <a:pt x="9131" y="13387"/>
                </a:lnTo>
                <a:lnTo>
                  <a:pt x="9103" y="13429"/>
                </a:lnTo>
                <a:lnTo>
                  <a:pt x="9075" y="13470"/>
                </a:lnTo>
                <a:lnTo>
                  <a:pt x="9045" y="13510"/>
                </a:lnTo>
                <a:lnTo>
                  <a:pt x="9015" y="13550"/>
                </a:lnTo>
                <a:lnTo>
                  <a:pt x="8983" y="13589"/>
                </a:lnTo>
                <a:lnTo>
                  <a:pt x="8952" y="13627"/>
                </a:lnTo>
                <a:lnTo>
                  <a:pt x="8918" y="13665"/>
                </a:lnTo>
                <a:lnTo>
                  <a:pt x="8884" y="13701"/>
                </a:lnTo>
                <a:lnTo>
                  <a:pt x="8849" y="13737"/>
                </a:lnTo>
                <a:lnTo>
                  <a:pt x="8813" y="13772"/>
                </a:lnTo>
                <a:lnTo>
                  <a:pt x="8776" y="13805"/>
                </a:lnTo>
                <a:lnTo>
                  <a:pt x="8739" y="13839"/>
                </a:lnTo>
                <a:lnTo>
                  <a:pt x="8701" y="13872"/>
                </a:lnTo>
                <a:lnTo>
                  <a:pt x="8662" y="13902"/>
                </a:lnTo>
                <a:lnTo>
                  <a:pt x="8622" y="13933"/>
                </a:lnTo>
                <a:lnTo>
                  <a:pt x="8582" y="13962"/>
                </a:lnTo>
                <a:lnTo>
                  <a:pt x="8541" y="13991"/>
                </a:lnTo>
                <a:lnTo>
                  <a:pt x="8498" y="14018"/>
                </a:lnTo>
                <a:lnTo>
                  <a:pt x="8456" y="14046"/>
                </a:lnTo>
                <a:lnTo>
                  <a:pt x="8412" y="14071"/>
                </a:lnTo>
                <a:lnTo>
                  <a:pt x="8369" y="14095"/>
                </a:lnTo>
                <a:lnTo>
                  <a:pt x="8324" y="14119"/>
                </a:lnTo>
                <a:lnTo>
                  <a:pt x="8279" y="14141"/>
                </a:lnTo>
                <a:lnTo>
                  <a:pt x="8233" y="14163"/>
                </a:lnTo>
                <a:lnTo>
                  <a:pt x="8186" y="14183"/>
                </a:lnTo>
                <a:lnTo>
                  <a:pt x="8139" y="14202"/>
                </a:lnTo>
                <a:lnTo>
                  <a:pt x="8091" y="14221"/>
                </a:lnTo>
                <a:lnTo>
                  <a:pt x="8044" y="14237"/>
                </a:lnTo>
                <a:lnTo>
                  <a:pt x="7995" y="14253"/>
                </a:lnTo>
                <a:lnTo>
                  <a:pt x="7946" y="14267"/>
                </a:lnTo>
                <a:lnTo>
                  <a:pt x="7896" y="14281"/>
                </a:lnTo>
                <a:lnTo>
                  <a:pt x="7846" y="14293"/>
                </a:lnTo>
                <a:lnTo>
                  <a:pt x="7795" y="14304"/>
                </a:lnTo>
                <a:lnTo>
                  <a:pt x="7744" y="14314"/>
                </a:lnTo>
                <a:lnTo>
                  <a:pt x="7692" y="14322"/>
                </a:lnTo>
                <a:lnTo>
                  <a:pt x="7640" y="14329"/>
                </a:lnTo>
                <a:lnTo>
                  <a:pt x="7588" y="14336"/>
                </a:lnTo>
                <a:lnTo>
                  <a:pt x="7535" y="14341"/>
                </a:lnTo>
                <a:lnTo>
                  <a:pt x="7482" y="14344"/>
                </a:lnTo>
                <a:lnTo>
                  <a:pt x="7429" y="14346"/>
                </a:lnTo>
                <a:lnTo>
                  <a:pt x="7375" y="14347"/>
                </a:lnTo>
                <a:lnTo>
                  <a:pt x="7321" y="14346"/>
                </a:lnTo>
                <a:lnTo>
                  <a:pt x="7268" y="14344"/>
                </a:lnTo>
                <a:lnTo>
                  <a:pt x="7215" y="14341"/>
                </a:lnTo>
                <a:lnTo>
                  <a:pt x="7162" y="14336"/>
                </a:lnTo>
                <a:lnTo>
                  <a:pt x="7109" y="14329"/>
                </a:lnTo>
                <a:lnTo>
                  <a:pt x="7058" y="14322"/>
                </a:lnTo>
                <a:lnTo>
                  <a:pt x="7006" y="14314"/>
                </a:lnTo>
                <a:lnTo>
                  <a:pt x="6955" y="14304"/>
                </a:lnTo>
                <a:lnTo>
                  <a:pt x="6904" y="14293"/>
                </a:lnTo>
                <a:lnTo>
                  <a:pt x="6854" y="14281"/>
                </a:lnTo>
                <a:lnTo>
                  <a:pt x="6804" y="14267"/>
                </a:lnTo>
                <a:lnTo>
                  <a:pt x="6755" y="14253"/>
                </a:lnTo>
                <a:lnTo>
                  <a:pt x="6707" y="14237"/>
                </a:lnTo>
                <a:lnTo>
                  <a:pt x="6659" y="14221"/>
                </a:lnTo>
                <a:lnTo>
                  <a:pt x="6611" y="14202"/>
                </a:lnTo>
                <a:lnTo>
                  <a:pt x="6564" y="14183"/>
                </a:lnTo>
                <a:lnTo>
                  <a:pt x="6517" y="14163"/>
                </a:lnTo>
                <a:lnTo>
                  <a:pt x="6471" y="14141"/>
                </a:lnTo>
                <a:lnTo>
                  <a:pt x="6426" y="14119"/>
                </a:lnTo>
                <a:lnTo>
                  <a:pt x="6381" y="14095"/>
                </a:lnTo>
                <a:lnTo>
                  <a:pt x="6338" y="14071"/>
                </a:lnTo>
                <a:lnTo>
                  <a:pt x="6294" y="14046"/>
                </a:lnTo>
                <a:lnTo>
                  <a:pt x="6252" y="14018"/>
                </a:lnTo>
                <a:lnTo>
                  <a:pt x="6209" y="13991"/>
                </a:lnTo>
                <a:lnTo>
                  <a:pt x="6168" y="13962"/>
                </a:lnTo>
                <a:lnTo>
                  <a:pt x="6128" y="13933"/>
                </a:lnTo>
                <a:lnTo>
                  <a:pt x="6088" y="13902"/>
                </a:lnTo>
                <a:lnTo>
                  <a:pt x="6049" y="13872"/>
                </a:lnTo>
                <a:lnTo>
                  <a:pt x="6011" y="13839"/>
                </a:lnTo>
                <a:lnTo>
                  <a:pt x="5974" y="13805"/>
                </a:lnTo>
                <a:lnTo>
                  <a:pt x="5937" y="13772"/>
                </a:lnTo>
                <a:lnTo>
                  <a:pt x="5901" y="13737"/>
                </a:lnTo>
                <a:lnTo>
                  <a:pt x="5866" y="13701"/>
                </a:lnTo>
                <a:lnTo>
                  <a:pt x="5832" y="13665"/>
                </a:lnTo>
                <a:lnTo>
                  <a:pt x="5799" y="13627"/>
                </a:lnTo>
                <a:lnTo>
                  <a:pt x="5767" y="13589"/>
                </a:lnTo>
                <a:lnTo>
                  <a:pt x="5735" y="13550"/>
                </a:lnTo>
                <a:lnTo>
                  <a:pt x="5705" y="13510"/>
                </a:lnTo>
                <a:lnTo>
                  <a:pt x="5675" y="13470"/>
                </a:lnTo>
                <a:lnTo>
                  <a:pt x="5647" y="13429"/>
                </a:lnTo>
                <a:lnTo>
                  <a:pt x="5619" y="13387"/>
                </a:lnTo>
                <a:lnTo>
                  <a:pt x="5593" y="13345"/>
                </a:lnTo>
                <a:lnTo>
                  <a:pt x="5567" y="13301"/>
                </a:lnTo>
                <a:lnTo>
                  <a:pt x="5542" y="13257"/>
                </a:lnTo>
                <a:lnTo>
                  <a:pt x="5518" y="13212"/>
                </a:lnTo>
                <a:lnTo>
                  <a:pt x="5496" y="13167"/>
                </a:lnTo>
                <a:lnTo>
                  <a:pt x="5474" y="13122"/>
                </a:lnTo>
                <a:lnTo>
                  <a:pt x="5454" y="13075"/>
                </a:lnTo>
                <a:lnTo>
                  <a:pt x="5435" y="13028"/>
                </a:lnTo>
                <a:lnTo>
                  <a:pt x="5417" y="12981"/>
                </a:lnTo>
                <a:lnTo>
                  <a:pt x="5400" y="12932"/>
                </a:lnTo>
                <a:lnTo>
                  <a:pt x="5385" y="12884"/>
                </a:lnTo>
                <a:lnTo>
                  <a:pt x="5370" y="12835"/>
                </a:lnTo>
                <a:lnTo>
                  <a:pt x="5356" y="12785"/>
                </a:lnTo>
                <a:lnTo>
                  <a:pt x="5344" y="12735"/>
                </a:lnTo>
                <a:lnTo>
                  <a:pt x="5333" y="12684"/>
                </a:lnTo>
                <a:lnTo>
                  <a:pt x="5323" y="12633"/>
                </a:lnTo>
                <a:lnTo>
                  <a:pt x="5314" y="12582"/>
                </a:lnTo>
                <a:lnTo>
                  <a:pt x="5307" y="12531"/>
                </a:lnTo>
                <a:lnTo>
                  <a:pt x="5301" y="12478"/>
                </a:lnTo>
                <a:lnTo>
                  <a:pt x="5297" y="12426"/>
                </a:lnTo>
                <a:lnTo>
                  <a:pt x="5293" y="12373"/>
                </a:lnTo>
                <a:lnTo>
                  <a:pt x="5291" y="12319"/>
                </a:lnTo>
                <a:lnTo>
                  <a:pt x="5291" y="12265"/>
                </a:lnTo>
                <a:lnTo>
                  <a:pt x="5291" y="12212"/>
                </a:lnTo>
                <a:lnTo>
                  <a:pt x="5293" y="12158"/>
                </a:lnTo>
                <a:lnTo>
                  <a:pt x="5297" y="12105"/>
                </a:lnTo>
                <a:lnTo>
                  <a:pt x="5301" y="12052"/>
                </a:lnTo>
                <a:lnTo>
                  <a:pt x="5307" y="12000"/>
                </a:lnTo>
                <a:lnTo>
                  <a:pt x="5314" y="11949"/>
                </a:lnTo>
                <a:lnTo>
                  <a:pt x="5323" y="11897"/>
                </a:lnTo>
                <a:lnTo>
                  <a:pt x="5333" y="11846"/>
                </a:lnTo>
                <a:lnTo>
                  <a:pt x="5344" y="11795"/>
                </a:lnTo>
                <a:lnTo>
                  <a:pt x="5356" y="11745"/>
                </a:lnTo>
                <a:lnTo>
                  <a:pt x="5370" y="11695"/>
                </a:lnTo>
                <a:lnTo>
                  <a:pt x="5385" y="11646"/>
                </a:lnTo>
                <a:lnTo>
                  <a:pt x="5400" y="11597"/>
                </a:lnTo>
                <a:lnTo>
                  <a:pt x="5417" y="11550"/>
                </a:lnTo>
                <a:lnTo>
                  <a:pt x="5435" y="11502"/>
                </a:lnTo>
                <a:lnTo>
                  <a:pt x="5454" y="11455"/>
                </a:lnTo>
                <a:lnTo>
                  <a:pt x="5474" y="11409"/>
                </a:lnTo>
                <a:lnTo>
                  <a:pt x="5496" y="11363"/>
                </a:lnTo>
                <a:lnTo>
                  <a:pt x="5518" y="11318"/>
                </a:lnTo>
                <a:lnTo>
                  <a:pt x="5542" y="11273"/>
                </a:lnTo>
                <a:lnTo>
                  <a:pt x="5567" y="11229"/>
                </a:lnTo>
                <a:lnTo>
                  <a:pt x="5593" y="11186"/>
                </a:lnTo>
                <a:lnTo>
                  <a:pt x="5619" y="11144"/>
                </a:lnTo>
                <a:lnTo>
                  <a:pt x="5647" y="11102"/>
                </a:lnTo>
                <a:lnTo>
                  <a:pt x="5675" y="11060"/>
                </a:lnTo>
                <a:lnTo>
                  <a:pt x="5705" y="11021"/>
                </a:lnTo>
                <a:lnTo>
                  <a:pt x="5735" y="10981"/>
                </a:lnTo>
                <a:lnTo>
                  <a:pt x="5767" y="10941"/>
                </a:lnTo>
                <a:lnTo>
                  <a:pt x="5799" y="10904"/>
                </a:lnTo>
                <a:lnTo>
                  <a:pt x="5832" y="10866"/>
                </a:lnTo>
                <a:lnTo>
                  <a:pt x="5866" y="10829"/>
                </a:lnTo>
                <a:lnTo>
                  <a:pt x="5901" y="10794"/>
                </a:lnTo>
                <a:lnTo>
                  <a:pt x="5937" y="10759"/>
                </a:lnTo>
                <a:lnTo>
                  <a:pt x="5974" y="10724"/>
                </a:lnTo>
                <a:lnTo>
                  <a:pt x="6011" y="10692"/>
                </a:lnTo>
                <a:lnTo>
                  <a:pt x="6049" y="10659"/>
                </a:lnTo>
                <a:lnTo>
                  <a:pt x="6088" y="10628"/>
                </a:lnTo>
                <a:lnTo>
                  <a:pt x="6128" y="10597"/>
                </a:lnTo>
                <a:lnTo>
                  <a:pt x="6168" y="10568"/>
                </a:lnTo>
                <a:lnTo>
                  <a:pt x="6209" y="10539"/>
                </a:lnTo>
                <a:lnTo>
                  <a:pt x="6252" y="10512"/>
                </a:lnTo>
                <a:lnTo>
                  <a:pt x="6294" y="10485"/>
                </a:lnTo>
                <a:lnTo>
                  <a:pt x="6338" y="10460"/>
                </a:lnTo>
                <a:lnTo>
                  <a:pt x="6381" y="10435"/>
                </a:lnTo>
                <a:lnTo>
                  <a:pt x="6426" y="10412"/>
                </a:lnTo>
                <a:lnTo>
                  <a:pt x="6471" y="10390"/>
                </a:lnTo>
                <a:lnTo>
                  <a:pt x="6517" y="10368"/>
                </a:lnTo>
                <a:lnTo>
                  <a:pt x="6564" y="10348"/>
                </a:lnTo>
                <a:lnTo>
                  <a:pt x="6611" y="10329"/>
                </a:lnTo>
                <a:lnTo>
                  <a:pt x="6659" y="10310"/>
                </a:lnTo>
                <a:lnTo>
                  <a:pt x="6707" y="10293"/>
                </a:lnTo>
                <a:lnTo>
                  <a:pt x="6755" y="10278"/>
                </a:lnTo>
                <a:lnTo>
                  <a:pt x="6804" y="10264"/>
                </a:lnTo>
                <a:lnTo>
                  <a:pt x="6854" y="10249"/>
                </a:lnTo>
                <a:lnTo>
                  <a:pt x="6904" y="10237"/>
                </a:lnTo>
                <a:lnTo>
                  <a:pt x="6955" y="10227"/>
                </a:lnTo>
                <a:lnTo>
                  <a:pt x="7006" y="10217"/>
                </a:lnTo>
                <a:lnTo>
                  <a:pt x="7058" y="10209"/>
                </a:lnTo>
                <a:lnTo>
                  <a:pt x="7109" y="10200"/>
                </a:lnTo>
                <a:lnTo>
                  <a:pt x="7162" y="10195"/>
                </a:lnTo>
                <a:lnTo>
                  <a:pt x="7215" y="10190"/>
                </a:lnTo>
                <a:lnTo>
                  <a:pt x="7268" y="10187"/>
                </a:lnTo>
                <a:lnTo>
                  <a:pt x="7321" y="10185"/>
                </a:lnTo>
                <a:lnTo>
                  <a:pt x="7375" y="10184"/>
                </a:lnTo>
                <a:close/>
                <a:moveTo>
                  <a:pt x="2683" y="8673"/>
                </a:moveTo>
                <a:lnTo>
                  <a:pt x="5892" y="8673"/>
                </a:lnTo>
                <a:lnTo>
                  <a:pt x="5892" y="9542"/>
                </a:lnTo>
                <a:lnTo>
                  <a:pt x="2683" y="9542"/>
                </a:lnTo>
                <a:lnTo>
                  <a:pt x="2683" y="8673"/>
                </a:lnTo>
                <a:close/>
                <a:moveTo>
                  <a:pt x="2683" y="6586"/>
                </a:moveTo>
                <a:lnTo>
                  <a:pt x="9171" y="6586"/>
                </a:lnTo>
                <a:lnTo>
                  <a:pt x="9171" y="7456"/>
                </a:lnTo>
                <a:lnTo>
                  <a:pt x="2683" y="7456"/>
                </a:lnTo>
                <a:lnTo>
                  <a:pt x="2683" y="6586"/>
                </a:lnTo>
                <a:close/>
                <a:moveTo>
                  <a:pt x="2683" y="4500"/>
                </a:moveTo>
                <a:lnTo>
                  <a:pt x="9171" y="4500"/>
                </a:lnTo>
                <a:lnTo>
                  <a:pt x="9171" y="5369"/>
                </a:lnTo>
                <a:lnTo>
                  <a:pt x="2683" y="5369"/>
                </a:lnTo>
                <a:lnTo>
                  <a:pt x="2683" y="4500"/>
                </a:lnTo>
                <a:close/>
                <a:moveTo>
                  <a:pt x="2683" y="2415"/>
                </a:moveTo>
                <a:lnTo>
                  <a:pt x="9171" y="2415"/>
                </a:lnTo>
                <a:lnTo>
                  <a:pt x="9171" y="3283"/>
                </a:lnTo>
                <a:lnTo>
                  <a:pt x="2683" y="3283"/>
                </a:lnTo>
                <a:lnTo>
                  <a:pt x="2683" y="2415"/>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pPr defTabSz="449171" eaLnBrk="0" fontAlgn="base" hangingPunct="0">
              <a:spcBef>
                <a:spcPct val="0"/>
              </a:spcBef>
              <a:spcAft>
                <a:spcPct val="0"/>
              </a:spcAft>
            </a:pPr>
            <a:endParaRPr lang="ru-RU" dirty="0">
              <a:solidFill>
                <a:srgbClr val="000000"/>
              </a:solidFill>
              <a:latin typeface="Arial" panose="020B0604020202020204" pitchFamily="34" charset="0"/>
              <a:ea typeface="Microsoft YaHei" panose="020B0503020204020204" pitchFamily="34" charset="-122"/>
            </a:endParaRPr>
          </a:p>
        </p:txBody>
      </p:sp>
      <p:cxnSp>
        <p:nvCxnSpPr>
          <p:cNvPr id="35" name="Прямая соединительная линия 34">
            <a:extLst>
              <a:ext uri="{FF2B5EF4-FFF2-40B4-BE49-F238E27FC236}">
                <a16:creationId xmlns="" xmlns:a16="http://schemas.microsoft.com/office/drawing/2014/main" id="{3F68FAD9-F77B-4EDC-BD47-AB508E145D0C}"/>
              </a:ext>
            </a:extLst>
          </p:cNvPr>
          <p:cNvCxnSpPr>
            <a:cxnSpLocks/>
          </p:cNvCxnSpPr>
          <p:nvPr/>
        </p:nvCxnSpPr>
        <p:spPr>
          <a:xfrm>
            <a:off x="359789" y="2334266"/>
            <a:ext cx="11464536" cy="0"/>
          </a:xfrm>
          <a:prstGeom prst="line">
            <a:avLst/>
          </a:prstGeom>
          <a:ln w="28575">
            <a:solidFill>
              <a:srgbClr val="FFC000"/>
            </a:solidFill>
          </a:ln>
        </p:spPr>
        <p:style>
          <a:lnRef idx="1">
            <a:schemeClr val="accent1"/>
          </a:lnRef>
          <a:fillRef idx="0">
            <a:schemeClr val="accent1"/>
          </a:fillRef>
          <a:effectRef idx="0">
            <a:schemeClr val="accent1"/>
          </a:effectRef>
          <a:fontRef idx="minor">
            <a:schemeClr val="tx1"/>
          </a:fontRef>
        </p:style>
      </p:cxnSp>
      <p:grpSp>
        <p:nvGrpSpPr>
          <p:cNvPr id="46" name="Группа 45"/>
          <p:cNvGrpSpPr/>
          <p:nvPr/>
        </p:nvGrpSpPr>
        <p:grpSpPr>
          <a:xfrm>
            <a:off x="5556251" y="1061613"/>
            <a:ext cx="1344149" cy="1498261"/>
            <a:chOff x="325438" y="3559175"/>
            <a:chExt cx="669925" cy="774700"/>
          </a:xfrm>
        </p:grpSpPr>
        <p:sp>
          <p:nvSpPr>
            <p:cNvPr id="47" name="Freeform 88"/>
            <p:cNvSpPr>
              <a:spLocks/>
            </p:cNvSpPr>
            <p:nvPr/>
          </p:nvSpPr>
          <p:spPr bwMode="auto">
            <a:xfrm>
              <a:off x="325438" y="3559175"/>
              <a:ext cx="669925" cy="774700"/>
            </a:xfrm>
            <a:custGeom>
              <a:avLst/>
              <a:gdLst>
                <a:gd name="T0" fmla="*/ 0 w 312"/>
                <a:gd name="T1" fmla="*/ 0 h 361"/>
                <a:gd name="T2" fmla="*/ 312 w 312"/>
                <a:gd name="T3" fmla="*/ 0 h 361"/>
                <a:gd name="T4" fmla="*/ 312 w 312"/>
                <a:gd name="T5" fmla="*/ 205 h 361"/>
                <a:gd name="T6" fmla="*/ 156 w 312"/>
                <a:gd name="T7" fmla="*/ 361 h 361"/>
                <a:gd name="T8" fmla="*/ 0 w 312"/>
                <a:gd name="T9" fmla="*/ 205 h 361"/>
                <a:gd name="T10" fmla="*/ 0 w 312"/>
                <a:gd name="T11" fmla="*/ 0 h 361"/>
              </a:gdLst>
              <a:ahLst/>
              <a:cxnLst>
                <a:cxn ang="0">
                  <a:pos x="T0" y="T1"/>
                </a:cxn>
                <a:cxn ang="0">
                  <a:pos x="T2" y="T3"/>
                </a:cxn>
                <a:cxn ang="0">
                  <a:pos x="T4" y="T5"/>
                </a:cxn>
                <a:cxn ang="0">
                  <a:pos x="T6" y="T7"/>
                </a:cxn>
                <a:cxn ang="0">
                  <a:pos x="T8" y="T9"/>
                </a:cxn>
                <a:cxn ang="0">
                  <a:pos x="T10" y="T11"/>
                </a:cxn>
              </a:cxnLst>
              <a:rect l="0" t="0" r="r" b="b"/>
              <a:pathLst>
                <a:path w="312" h="361">
                  <a:moveTo>
                    <a:pt x="0" y="0"/>
                  </a:moveTo>
                  <a:cubicBezTo>
                    <a:pt x="312" y="0"/>
                    <a:pt x="312" y="0"/>
                    <a:pt x="312" y="0"/>
                  </a:cubicBezTo>
                  <a:cubicBezTo>
                    <a:pt x="312" y="205"/>
                    <a:pt x="312" y="205"/>
                    <a:pt x="312" y="205"/>
                  </a:cubicBezTo>
                  <a:cubicBezTo>
                    <a:pt x="312" y="289"/>
                    <a:pt x="243" y="361"/>
                    <a:pt x="156" y="361"/>
                  </a:cubicBezTo>
                  <a:cubicBezTo>
                    <a:pt x="69" y="361"/>
                    <a:pt x="0" y="289"/>
                    <a:pt x="0" y="205"/>
                  </a:cubicBezTo>
                  <a:cubicBezTo>
                    <a:pt x="0" y="0"/>
                    <a:pt x="0" y="0"/>
                    <a:pt x="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ru-RU" kern="0" dirty="0" smtClean="0">
                <a:solidFill>
                  <a:srgbClr val="444444"/>
                </a:solidFill>
              </a:endParaRPr>
            </a:p>
          </p:txBody>
        </p:sp>
        <p:sp>
          <p:nvSpPr>
            <p:cNvPr id="48" name="Freeform 89"/>
            <p:cNvSpPr>
              <a:spLocks/>
            </p:cNvSpPr>
            <p:nvPr/>
          </p:nvSpPr>
          <p:spPr bwMode="auto">
            <a:xfrm>
              <a:off x="407988" y="3679825"/>
              <a:ext cx="506413" cy="582613"/>
            </a:xfrm>
            <a:custGeom>
              <a:avLst/>
              <a:gdLst>
                <a:gd name="T0" fmla="*/ 0 w 236"/>
                <a:gd name="T1" fmla="*/ 0 h 272"/>
                <a:gd name="T2" fmla="*/ 236 w 236"/>
                <a:gd name="T3" fmla="*/ 0 h 272"/>
                <a:gd name="T4" fmla="*/ 236 w 236"/>
                <a:gd name="T5" fmla="*/ 154 h 272"/>
                <a:gd name="T6" fmla="*/ 118 w 236"/>
                <a:gd name="T7" fmla="*/ 272 h 272"/>
                <a:gd name="T8" fmla="*/ 0 w 236"/>
                <a:gd name="T9" fmla="*/ 154 h 272"/>
                <a:gd name="T10" fmla="*/ 0 w 236"/>
                <a:gd name="T11" fmla="*/ 0 h 272"/>
              </a:gdLst>
              <a:ahLst/>
              <a:cxnLst>
                <a:cxn ang="0">
                  <a:pos x="T0" y="T1"/>
                </a:cxn>
                <a:cxn ang="0">
                  <a:pos x="T2" y="T3"/>
                </a:cxn>
                <a:cxn ang="0">
                  <a:pos x="T4" y="T5"/>
                </a:cxn>
                <a:cxn ang="0">
                  <a:pos x="T6" y="T7"/>
                </a:cxn>
                <a:cxn ang="0">
                  <a:pos x="T8" y="T9"/>
                </a:cxn>
                <a:cxn ang="0">
                  <a:pos x="T10" y="T11"/>
                </a:cxn>
              </a:cxnLst>
              <a:rect l="0" t="0" r="r" b="b"/>
              <a:pathLst>
                <a:path w="236" h="272">
                  <a:moveTo>
                    <a:pt x="0" y="0"/>
                  </a:moveTo>
                  <a:cubicBezTo>
                    <a:pt x="236" y="0"/>
                    <a:pt x="236" y="0"/>
                    <a:pt x="236" y="0"/>
                  </a:cubicBezTo>
                  <a:cubicBezTo>
                    <a:pt x="236" y="154"/>
                    <a:pt x="236" y="154"/>
                    <a:pt x="236" y="154"/>
                  </a:cubicBezTo>
                  <a:cubicBezTo>
                    <a:pt x="236" y="218"/>
                    <a:pt x="183" y="272"/>
                    <a:pt x="118" y="272"/>
                  </a:cubicBezTo>
                  <a:cubicBezTo>
                    <a:pt x="53" y="272"/>
                    <a:pt x="0" y="218"/>
                    <a:pt x="0" y="154"/>
                  </a:cubicBezTo>
                  <a:cubicBezTo>
                    <a:pt x="0" y="0"/>
                    <a:pt x="0" y="0"/>
                    <a:pt x="0" y="0"/>
                  </a:cubicBezTo>
                  <a:close/>
                </a:path>
              </a:pathLst>
            </a:custGeom>
            <a:solidFill>
              <a:srgbClr val="E5475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ru-RU" kern="0" dirty="0" smtClean="0">
                <a:solidFill>
                  <a:srgbClr val="444444"/>
                </a:solidFill>
              </a:endParaRPr>
            </a:p>
          </p:txBody>
        </p:sp>
        <p:sp>
          <p:nvSpPr>
            <p:cNvPr id="49" name="Freeform 90"/>
            <p:cNvSpPr>
              <a:spLocks noEditPoints="1"/>
            </p:cNvSpPr>
            <p:nvPr/>
          </p:nvSpPr>
          <p:spPr bwMode="auto">
            <a:xfrm>
              <a:off x="474663" y="3709988"/>
              <a:ext cx="423863" cy="427038"/>
            </a:xfrm>
            <a:custGeom>
              <a:avLst/>
              <a:gdLst>
                <a:gd name="T0" fmla="*/ 20 w 198"/>
                <a:gd name="T1" fmla="*/ 190 h 199"/>
                <a:gd name="T2" fmla="*/ 15 w 198"/>
                <a:gd name="T3" fmla="*/ 189 h 199"/>
                <a:gd name="T4" fmla="*/ 8 w 198"/>
                <a:gd name="T5" fmla="*/ 194 h 199"/>
                <a:gd name="T6" fmla="*/ 1 w 198"/>
                <a:gd name="T7" fmla="*/ 197 h 199"/>
                <a:gd name="T8" fmla="*/ 4 w 198"/>
                <a:gd name="T9" fmla="*/ 190 h 199"/>
                <a:gd name="T10" fmla="*/ 9 w 198"/>
                <a:gd name="T11" fmla="*/ 184 h 199"/>
                <a:gd name="T12" fmla="*/ 9 w 198"/>
                <a:gd name="T13" fmla="*/ 179 h 199"/>
                <a:gd name="T14" fmla="*/ 150 w 198"/>
                <a:gd name="T15" fmla="*/ 31 h 199"/>
                <a:gd name="T16" fmla="*/ 157 w 198"/>
                <a:gd name="T17" fmla="*/ 38 h 199"/>
                <a:gd name="T18" fmla="*/ 157 w 198"/>
                <a:gd name="T19" fmla="*/ 53 h 199"/>
                <a:gd name="T20" fmla="*/ 146 w 198"/>
                <a:gd name="T21" fmla="*/ 41 h 199"/>
                <a:gd name="T22" fmla="*/ 157 w 198"/>
                <a:gd name="T23" fmla="*/ 53 h 199"/>
                <a:gd name="T24" fmla="*/ 168 w 198"/>
                <a:gd name="T25" fmla="*/ 49 h 199"/>
                <a:gd name="T26" fmla="*/ 160 w 198"/>
                <a:gd name="T27" fmla="*/ 41 h 199"/>
                <a:gd name="T28" fmla="*/ 168 w 198"/>
                <a:gd name="T29" fmla="*/ 31 h 199"/>
                <a:gd name="T30" fmla="*/ 160 w 198"/>
                <a:gd name="T31" fmla="*/ 38 h 199"/>
                <a:gd name="T32" fmla="*/ 168 w 198"/>
                <a:gd name="T33" fmla="*/ 31 h 199"/>
                <a:gd name="T34" fmla="*/ 121 w 198"/>
                <a:gd name="T35" fmla="*/ 0 h 199"/>
                <a:gd name="T36" fmla="*/ 137 w 198"/>
                <a:gd name="T37" fmla="*/ 29 h 199"/>
                <a:gd name="T38" fmla="*/ 135 w 198"/>
                <a:gd name="T39" fmla="*/ 35 h 199"/>
                <a:gd name="T40" fmla="*/ 144 w 198"/>
                <a:gd name="T41" fmla="*/ 54 h 199"/>
                <a:gd name="T42" fmla="*/ 174 w 198"/>
                <a:gd name="T43" fmla="*/ 74 h 199"/>
                <a:gd name="T44" fmla="*/ 185 w 198"/>
                <a:gd name="T45" fmla="*/ 77 h 199"/>
                <a:gd name="T46" fmla="*/ 187 w 198"/>
                <a:gd name="T47" fmla="*/ 76 h 199"/>
                <a:gd name="T48" fmla="*/ 173 w 198"/>
                <a:gd name="T49" fmla="*/ 52 h 199"/>
                <a:gd name="T50" fmla="*/ 146 w 198"/>
                <a:gd name="T51" fmla="*/ 26 h 199"/>
                <a:gd name="T52" fmla="*/ 143 w 198"/>
                <a:gd name="T53" fmla="*/ 64 h 199"/>
                <a:gd name="T54" fmla="*/ 63 w 198"/>
                <a:gd name="T55" fmla="*/ 144 h 199"/>
                <a:gd name="T56" fmla="*/ 62 w 198"/>
                <a:gd name="T57" fmla="*/ 144 h 199"/>
                <a:gd name="T58" fmla="*/ 62 w 198"/>
                <a:gd name="T59" fmla="*/ 144 h 199"/>
                <a:gd name="T60" fmla="*/ 55 w 198"/>
                <a:gd name="T61" fmla="*/ 148 h 199"/>
                <a:gd name="T62" fmla="*/ 49 w 198"/>
                <a:gd name="T63" fmla="*/ 155 h 199"/>
                <a:gd name="T64" fmla="*/ 41 w 198"/>
                <a:gd name="T65" fmla="*/ 160 h 199"/>
                <a:gd name="T66" fmla="*/ 23 w 198"/>
                <a:gd name="T67" fmla="*/ 183 h 199"/>
                <a:gd name="T68" fmla="*/ 23 w 198"/>
                <a:gd name="T69" fmla="*/ 183 h 199"/>
                <a:gd name="T70" fmla="*/ 15 w 198"/>
                <a:gd name="T71" fmla="*/ 183 h 199"/>
                <a:gd name="T72" fmla="*/ 15 w 198"/>
                <a:gd name="T73" fmla="*/ 175 h 199"/>
                <a:gd name="T74" fmla="*/ 15 w 198"/>
                <a:gd name="T75" fmla="*/ 175 h 199"/>
                <a:gd name="T76" fmla="*/ 38 w 198"/>
                <a:gd name="T77" fmla="*/ 157 h 199"/>
                <a:gd name="T78" fmla="*/ 44 w 198"/>
                <a:gd name="T79" fmla="*/ 150 h 199"/>
                <a:gd name="T80" fmla="*/ 51 w 198"/>
                <a:gd name="T81" fmla="*/ 143 h 199"/>
                <a:gd name="T82" fmla="*/ 54 w 198"/>
                <a:gd name="T83" fmla="*/ 136 h 199"/>
                <a:gd name="T84" fmla="*/ 54 w 198"/>
                <a:gd name="T85" fmla="*/ 136 h 199"/>
                <a:gd name="T86" fmla="*/ 55 w 198"/>
                <a:gd name="T87" fmla="*/ 136 h 199"/>
                <a:gd name="T88" fmla="*/ 135 w 198"/>
                <a:gd name="T89" fmla="*/ 56 h 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98" h="199">
                  <a:moveTo>
                    <a:pt x="9" y="179"/>
                  </a:moveTo>
                  <a:cubicBezTo>
                    <a:pt x="20" y="190"/>
                    <a:pt x="20" y="190"/>
                    <a:pt x="20" y="190"/>
                  </a:cubicBezTo>
                  <a:cubicBezTo>
                    <a:pt x="18" y="192"/>
                    <a:pt x="18" y="192"/>
                    <a:pt x="18" y="192"/>
                  </a:cubicBezTo>
                  <a:cubicBezTo>
                    <a:pt x="15" y="189"/>
                    <a:pt x="15" y="189"/>
                    <a:pt x="15" y="189"/>
                  </a:cubicBezTo>
                  <a:cubicBezTo>
                    <a:pt x="15" y="191"/>
                    <a:pt x="14" y="192"/>
                    <a:pt x="13" y="193"/>
                  </a:cubicBezTo>
                  <a:cubicBezTo>
                    <a:pt x="12" y="194"/>
                    <a:pt x="10" y="195"/>
                    <a:pt x="8" y="194"/>
                  </a:cubicBezTo>
                  <a:cubicBezTo>
                    <a:pt x="8" y="195"/>
                    <a:pt x="8" y="196"/>
                    <a:pt x="7" y="197"/>
                  </a:cubicBezTo>
                  <a:cubicBezTo>
                    <a:pt x="5" y="199"/>
                    <a:pt x="3" y="199"/>
                    <a:pt x="1" y="197"/>
                  </a:cubicBezTo>
                  <a:cubicBezTo>
                    <a:pt x="0" y="196"/>
                    <a:pt x="0" y="193"/>
                    <a:pt x="1" y="192"/>
                  </a:cubicBezTo>
                  <a:cubicBezTo>
                    <a:pt x="2" y="191"/>
                    <a:pt x="3" y="190"/>
                    <a:pt x="4" y="190"/>
                  </a:cubicBezTo>
                  <a:cubicBezTo>
                    <a:pt x="4" y="189"/>
                    <a:pt x="4" y="187"/>
                    <a:pt x="6" y="185"/>
                  </a:cubicBezTo>
                  <a:cubicBezTo>
                    <a:pt x="7" y="184"/>
                    <a:pt x="8" y="184"/>
                    <a:pt x="9" y="184"/>
                  </a:cubicBezTo>
                  <a:cubicBezTo>
                    <a:pt x="7" y="181"/>
                    <a:pt x="7" y="181"/>
                    <a:pt x="7" y="181"/>
                  </a:cubicBezTo>
                  <a:cubicBezTo>
                    <a:pt x="9" y="179"/>
                    <a:pt x="9" y="179"/>
                    <a:pt x="9" y="179"/>
                  </a:cubicBezTo>
                  <a:close/>
                  <a:moveTo>
                    <a:pt x="146" y="38"/>
                  </a:moveTo>
                  <a:cubicBezTo>
                    <a:pt x="146" y="36"/>
                    <a:pt x="147" y="33"/>
                    <a:pt x="150" y="31"/>
                  </a:cubicBezTo>
                  <a:cubicBezTo>
                    <a:pt x="152" y="29"/>
                    <a:pt x="154" y="28"/>
                    <a:pt x="157" y="27"/>
                  </a:cubicBezTo>
                  <a:cubicBezTo>
                    <a:pt x="157" y="38"/>
                    <a:pt x="157" y="38"/>
                    <a:pt x="157" y="38"/>
                  </a:cubicBezTo>
                  <a:cubicBezTo>
                    <a:pt x="146" y="38"/>
                    <a:pt x="146" y="38"/>
                    <a:pt x="146" y="38"/>
                  </a:cubicBezTo>
                  <a:close/>
                  <a:moveTo>
                    <a:pt x="157" y="53"/>
                  </a:moveTo>
                  <a:cubicBezTo>
                    <a:pt x="154" y="52"/>
                    <a:pt x="152" y="51"/>
                    <a:pt x="150" y="49"/>
                  </a:cubicBezTo>
                  <a:cubicBezTo>
                    <a:pt x="147" y="47"/>
                    <a:pt x="146" y="44"/>
                    <a:pt x="146" y="41"/>
                  </a:cubicBezTo>
                  <a:cubicBezTo>
                    <a:pt x="157" y="41"/>
                    <a:pt x="157" y="41"/>
                    <a:pt x="157" y="41"/>
                  </a:cubicBezTo>
                  <a:cubicBezTo>
                    <a:pt x="157" y="53"/>
                    <a:pt x="157" y="53"/>
                    <a:pt x="157" y="53"/>
                  </a:cubicBezTo>
                  <a:close/>
                  <a:moveTo>
                    <a:pt x="171" y="41"/>
                  </a:moveTo>
                  <a:cubicBezTo>
                    <a:pt x="171" y="44"/>
                    <a:pt x="170" y="47"/>
                    <a:pt x="168" y="49"/>
                  </a:cubicBezTo>
                  <a:cubicBezTo>
                    <a:pt x="166" y="51"/>
                    <a:pt x="163" y="52"/>
                    <a:pt x="160" y="53"/>
                  </a:cubicBezTo>
                  <a:cubicBezTo>
                    <a:pt x="160" y="41"/>
                    <a:pt x="160" y="41"/>
                    <a:pt x="160" y="41"/>
                  </a:cubicBezTo>
                  <a:cubicBezTo>
                    <a:pt x="171" y="41"/>
                    <a:pt x="171" y="41"/>
                    <a:pt x="171" y="41"/>
                  </a:cubicBezTo>
                  <a:close/>
                  <a:moveTo>
                    <a:pt x="168" y="31"/>
                  </a:moveTo>
                  <a:cubicBezTo>
                    <a:pt x="170" y="33"/>
                    <a:pt x="171" y="36"/>
                    <a:pt x="171" y="38"/>
                  </a:cubicBezTo>
                  <a:cubicBezTo>
                    <a:pt x="160" y="38"/>
                    <a:pt x="160" y="38"/>
                    <a:pt x="160" y="38"/>
                  </a:cubicBezTo>
                  <a:cubicBezTo>
                    <a:pt x="160" y="27"/>
                    <a:pt x="160" y="27"/>
                    <a:pt x="160" y="27"/>
                  </a:cubicBezTo>
                  <a:cubicBezTo>
                    <a:pt x="163" y="28"/>
                    <a:pt x="166" y="29"/>
                    <a:pt x="168" y="31"/>
                  </a:cubicBezTo>
                  <a:close/>
                  <a:moveTo>
                    <a:pt x="146" y="26"/>
                  </a:moveTo>
                  <a:cubicBezTo>
                    <a:pt x="121" y="0"/>
                    <a:pt x="121" y="0"/>
                    <a:pt x="121" y="0"/>
                  </a:cubicBezTo>
                  <a:cubicBezTo>
                    <a:pt x="119" y="3"/>
                    <a:pt x="120" y="9"/>
                    <a:pt x="123" y="12"/>
                  </a:cubicBezTo>
                  <a:cubicBezTo>
                    <a:pt x="125" y="15"/>
                    <a:pt x="139" y="27"/>
                    <a:pt x="137" y="29"/>
                  </a:cubicBezTo>
                  <a:cubicBezTo>
                    <a:pt x="122" y="13"/>
                    <a:pt x="122" y="13"/>
                    <a:pt x="122" y="13"/>
                  </a:cubicBezTo>
                  <a:cubicBezTo>
                    <a:pt x="118" y="22"/>
                    <a:pt x="136" y="28"/>
                    <a:pt x="135" y="35"/>
                  </a:cubicBezTo>
                  <a:cubicBezTo>
                    <a:pt x="124" y="24"/>
                    <a:pt x="124" y="24"/>
                    <a:pt x="124" y="24"/>
                  </a:cubicBezTo>
                  <a:cubicBezTo>
                    <a:pt x="123" y="32"/>
                    <a:pt x="139" y="48"/>
                    <a:pt x="144" y="54"/>
                  </a:cubicBezTo>
                  <a:cubicBezTo>
                    <a:pt x="145" y="54"/>
                    <a:pt x="145" y="54"/>
                    <a:pt x="145" y="54"/>
                  </a:cubicBezTo>
                  <a:cubicBezTo>
                    <a:pt x="150" y="60"/>
                    <a:pt x="166" y="76"/>
                    <a:pt x="174" y="74"/>
                  </a:cubicBezTo>
                  <a:cubicBezTo>
                    <a:pt x="163" y="63"/>
                    <a:pt x="163" y="63"/>
                    <a:pt x="163" y="63"/>
                  </a:cubicBezTo>
                  <a:cubicBezTo>
                    <a:pt x="167" y="60"/>
                    <a:pt x="176" y="80"/>
                    <a:pt x="185" y="77"/>
                  </a:cubicBezTo>
                  <a:cubicBezTo>
                    <a:pt x="170" y="61"/>
                    <a:pt x="170" y="61"/>
                    <a:pt x="170" y="61"/>
                  </a:cubicBezTo>
                  <a:cubicBezTo>
                    <a:pt x="172" y="59"/>
                    <a:pt x="183" y="74"/>
                    <a:pt x="187" y="76"/>
                  </a:cubicBezTo>
                  <a:cubicBezTo>
                    <a:pt x="190" y="79"/>
                    <a:pt x="196" y="80"/>
                    <a:pt x="198" y="78"/>
                  </a:cubicBezTo>
                  <a:cubicBezTo>
                    <a:pt x="173" y="52"/>
                    <a:pt x="173" y="52"/>
                    <a:pt x="173" y="52"/>
                  </a:cubicBezTo>
                  <a:cubicBezTo>
                    <a:pt x="163" y="58"/>
                    <a:pt x="152" y="59"/>
                    <a:pt x="146" y="53"/>
                  </a:cubicBezTo>
                  <a:cubicBezTo>
                    <a:pt x="140" y="47"/>
                    <a:pt x="140" y="36"/>
                    <a:pt x="146" y="26"/>
                  </a:cubicBezTo>
                  <a:close/>
                  <a:moveTo>
                    <a:pt x="143" y="56"/>
                  </a:moveTo>
                  <a:cubicBezTo>
                    <a:pt x="145" y="58"/>
                    <a:pt x="145" y="61"/>
                    <a:pt x="143" y="64"/>
                  </a:cubicBezTo>
                  <a:cubicBezTo>
                    <a:pt x="141" y="65"/>
                    <a:pt x="139" y="66"/>
                    <a:pt x="137" y="65"/>
                  </a:cubicBezTo>
                  <a:cubicBezTo>
                    <a:pt x="63" y="144"/>
                    <a:pt x="63" y="144"/>
                    <a:pt x="63" y="144"/>
                  </a:cubicBezTo>
                  <a:cubicBezTo>
                    <a:pt x="62" y="144"/>
                    <a:pt x="62" y="144"/>
                    <a:pt x="62" y="144"/>
                  </a:cubicBezTo>
                  <a:cubicBezTo>
                    <a:pt x="62" y="144"/>
                    <a:pt x="62" y="144"/>
                    <a:pt x="62" y="144"/>
                  </a:cubicBezTo>
                  <a:cubicBezTo>
                    <a:pt x="62" y="144"/>
                    <a:pt x="62" y="144"/>
                    <a:pt x="62" y="144"/>
                  </a:cubicBezTo>
                  <a:cubicBezTo>
                    <a:pt x="62" y="144"/>
                    <a:pt x="62" y="144"/>
                    <a:pt x="62" y="144"/>
                  </a:cubicBezTo>
                  <a:cubicBezTo>
                    <a:pt x="60" y="146"/>
                    <a:pt x="58" y="146"/>
                    <a:pt x="56" y="145"/>
                  </a:cubicBezTo>
                  <a:cubicBezTo>
                    <a:pt x="55" y="146"/>
                    <a:pt x="55" y="147"/>
                    <a:pt x="55" y="148"/>
                  </a:cubicBezTo>
                  <a:cubicBezTo>
                    <a:pt x="57" y="148"/>
                    <a:pt x="60" y="147"/>
                    <a:pt x="61" y="150"/>
                  </a:cubicBezTo>
                  <a:cubicBezTo>
                    <a:pt x="57" y="150"/>
                    <a:pt x="53" y="155"/>
                    <a:pt x="49" y="155"/>
                  </a:cubicBezTo>
                  <a:cubicBezTo>
                    <a:pt x="49" y="156"/>
                    <a:pt x="48" y="158"/>
                    <a:pt x="47" y="159"/>
                  </a:cubicBezTo>
                  <a:cubicBezTo>
                    <a:pt x="45" y="161"/>
                    <a:pt x="43" y="161"/>
                    <a:pt x="41" y="160"/>
                  </a:cubicBezTo>
                  <a:cubicBezTo>
                    <a:pt x="24" y="183"/>
                    <a:pt x="24" y="183"/>
                    <a:pt x="24" y="183"/>
                  </a:cubicBezTo>
                  <a:cubicBezTo>
                    <a:pt x="23" y="183"/>
                    <a:pt x="23" y="183"/>
                    <a:pt x="23" y="183"/>
                  </a:cubicBezTo>
                  <a:cubicBezTo>
                    <a:pt x="23" y="183"/>
                    <a:pt x="23" y="183"/>
                    <a:pt x="23" y="183"/>
                  </a:cubicBezTo>
                  <a:cubicBezTo>
                    <a:pt x="23" y="183"/>
                    <a:pt x="23" y="183"/>
                    <a:pt x="23" y="183"/>
                  </a:cubicBezTo>
                  <a:cubicBezTo>
                    <a:pt x="23" y="183"/>
                    <a:pt x="23" y="183"/>
                    <a:pt x="23" y="183"/>
                  </a:cubicBezTo>
                  <a:cubicBezTo>
                    <a:pt x="21" y="185"/>
                    <a:pt x="17" y="185"/>
                    <a:pt x="15" y="183"/>
                  </a:cubicBezTo>
                  <a:cubicBezTo>
                    <a:pt x="13" y="181"/>
                    <a:pt x="13" y="178"/>
                    <a:pt x="15" y="175"/>
                  </a:cubicBezTo>
                  <a:cubicBezTo>
                    <a:pt x="15" y="175"/>
                    <a:pt x="15" y="175"/>
                    <a:pt x="15" y="175"/>
                  </a:cubicBezTo>
                  <a:cubicBezTo>
                    <a:pt x="15" y="175"/>
                    <a:pt x="15" y="175"/>
                    <a:pt x="15" y="175"/>
                  </a:cubicBezTo>
                  <a:cubicBezTo>
                    <a:pt x="15" y="175"/>
                    <a:pt x="15" y="175"/>
                    <a:pt x="15" y="175"/>
                  </a:cubicBezTo>
                  <a:cubicBezTo>
                    <a:pt x="15" y="175"/>
                    <a:pt x="16" y="175"/>
                    <a:pt x="16" y="175"/>
                  </a:cubicBezTo>
                  <a:cubicBezTo>
                    <a:pt x="38" y="157"/>
                    <a:pt x="38" y="157"/>
                    <a:pt x="38" y="157"/>
                  </a:cubicBezTo>
                  <a:cubicBezTo>
                    <a:pt x="37" y="155"/>
                    <a:pt x="38" y="153"/>
                    <a:pt x="39" y="152"/>
                  </a:cubicBezTo>
                  <a:cubicBezTo>
                    <a:pt x="40" y="150"/>
                    <a:pt x="42" y="150"/>
                    <a:pt x="44" y="150"/>
                  </a:cubicBezTo>
                  <a:cubicBezTo>
                    <a:pt x="43" y="146"/>
                    <a:pt x="49" y="142"/>
                    <a:pt x="48" y="137"/>
                  </a:cubicBezTo>
                  <a:cubicBezTo>
                    <a:pt x="51" y="139"/>
                    <a:pt x="50" y="141"/>
                    <a:pt x="51" y="143"/>
                  </a:cubicBezTo>
                  <a:cubicBezTo>
                    <a:pt x="51" y="143"/>
                    <a:pt x="52" y="143"/>
                    <a:pt x="53" y="143"/>
                  </a:cubicBezTo>
                  <a:cubicBezTo>
                    <a:pt x="52" y="141"/>
                    <a:pt x="53" y="138"/>
                    <a:pt x="54" y="136"/>
                  </a:cubicBezTo>
                  <a:cubicBezTo>
                    <a:pt x="54" y="136"/>
                    <a:pt x="54" y="136"/>
                    <a:pt x="54" y="136"/>
                  </a:cubicBezTo>
                  <a:cubicBezTo>
                    <a:pt x="54" y="136"/>
                    <a:pt x="54" y="136"/>
                    <a:pt x="54" y="136"/>
                  </a:cubicBezTo>
                  <a:cubicBezTo>
                    <a:pt x="54" y="136"/>
                    <a:pt x="54" y="136"/>
                    <a:pt x="54" y="136"/>
                  </a:cubicBezTo>
                  <a:cubicBezTo>
                    <a:pt x="54" y="136"/>
                    <a:pt x="54" y="136"/>
                    <a:pt x="55" y="136"/>
                  </a:cubicBezTo>
                  <a:cubicBezTo>
                    <a:pt x="134" y="62"/>
                    <a:pt x="134" y="62"/>
                    <a:pt x="134" y="62"/>
                  </a:cubicBezTo>
                  <a:cubicBezTo>
                    <a:pt x="133" y="60"/>
                    <a:pt x="133" y="57"/>
                    <a:pt x="135" y="56"/>
                  </a:cubicBezTo>
                  <a:cubicBezTo>
                    <a:pt x="137" y="54"/>
                    <a:pt x="140" y="54"/>
                    <a:pt x="143" y="56"/>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ru-RU" kern="0" dirty="0" smtClean="0">
                <a:solidFill>
                  <a:srgbClr val="444444"/>
                </a:solidFill>
              </a:endParaRPr>
            </a:p>
          </p:txBody>
        </p:sp>
        <p:sp>
          <p:nvSpPr>
            <p:cNvPr id="50" name="Freeform 91"/>
            <p:cNvSpPr>
              <a:spLocks noEditPoints="1"/>
            </p:cNvSpPr>
            <p:nvPr/>
          </p:nvSpPr>
          <p:spPr bwMode="auto">
            <a:xfrm>
              <a:off x="422275" y="3709988"/>
              <a:ext cx="427038" cy="427038"/>
            </a:xfrm>
            <a:custGeom>
              <a:avLst/>
              <a:gdLst>
                <a:gd name="T0" fmla="*/ 190 w 199"/>
                <a:gd name="T1" fmla="*/ 179 h 199"/>
                <a:gd name="T2" fmla="*/ 189 w 199"/>
                <a:gd name="T3" fmla="*/ 184 h 199"/>
                <a:gd name="T4" fmla="*/ 194 w 199"/>
                <a:gd name="T5" fmla="*/ 190 h 199"/>
                <a:gd name="T6" fmla="*/ 197 w 199"/>
                <a:gd name="T7" fmla="*/ 197 h 199"/>
                <a:gd name="T8" fmla="*/ 190 w 199"/>
                <a:gd name="T9" fmla="*/ 194 h 199"/>
                <a:gd name="T10" fmla="*/ 184 w 199"/>
                <a:gd name="T11" fmla="*/ 189 h 199"/>
                <a:gd name="T12" fmla="*/ 179 w 199"/>
                <a:gd name="T13" fmla="*/ 190 h 199"/>
                <a:gd name="T14" fmla="*/ 31 w 199"/>
                <a:gd name="T15" fmla="*/ 49 h 199"/>
                <a:gd name="T16" fmla="*/ 38 w 199"/>
                <a:gd name="T17" fmla="*/ 41 h 199"/>
                <a:gd name="T18" fmla="*/ 53 w 199"/>
                <a:gd name="T19" fmla="*/ 41 h 199"/>
                <a:gd name="T20" fmla="*/ 41 w 199"/>
                <a:gd name="T21" fmla="*/ 53 h 199"/>
                <a:gd name="T22" fmla="*/ 53 w 199"/>
                <a:gd name="T23" fmla="*/ 41 h 199"/>
                <a:gd name="T24" fmla="*/ 49 w 199"/>
                <a:gd name="T25" fmla="*/ 31 h 199"/>
                <a:gd name="T26" fmla="*/ 41 w 199"/>
                <a:gd name="T27" fmla="*/ 38 h 199"/>
                <a:gd name="T28" fmla="*/ 31 w 199"/>
                <a:gd name="T29" fmla="*/ 31 h 199"/>
                <a:gd name="T30" fmla="*/ 38 w 199"/>
                <a:gd name="T31" fmla="*/ 38 h 199"/>
                <a:gd name="T32" fmla="*/ 31 w 199"/>
                <a:gd name="T33" fmla="*/ 31 h 199"/>
                <a:gd name="T34" fmla="*/ 0 w 199"/>
                <a:gd name="T35" fmla="*/ 78 h 199"/>
                <a:gd name="T36" fmla="*/ 29 w 199"/>
                <a:gd name="T37" fmla="*/ 61 h 199"/>
                <a:gd name="T38" fmla="*/ 35 w 199"/>
                <a:gd name="T39" fmla="*/ 63 h 199"/>
                <a:gd name="T40" fmla="*/ 54 w 199"/>
                <a:gd name="T41" fmla="*/ 54 h 199"/>
                <a:gd name="T42" fmla="*/ 74 w 199"/>
                <a:gd name="T43" fmla="*/ 24 h 199"/>
                <a:gd name="T44" fmla="*/ 77 w 199"/>
                <a:gd name="T45" fmla="*/ 13 h 199"/>
                <a:gd name="T46" fmla="*/ 76 w 199"/>
                <a:gd name="T47" fmla="*/ 12 h 199"/>
                <a:gd name="T48" fmla="*/ 52 w 199"/>
                <a:gd name="T49" fmla="*/ 26 h 199"/>
                <a:gd name="T50" fmla="*/ 26 w 199"/>
                <a:gd name="T51" fmla="*/ 52 h 199"/>
                <a:gd name="T52" fmla="*/ 64 w 199"/>
                <a:gd name="T53" fmla="*/ 56 h 199"/>
                <a:gd name="T54" fmla="*/ 144 w 199"/>
                <a:gd name="T55" fmla="*/ 136 h 199"/>
                <a:gd name="T56" fmla="*/ 144 w 199"/>
                <a:gd name="T57" fmla="*/ 136 h 199"/>
                <a:gd name="T58" fmla="*/ 144 w 199"/>
                <a:gd name="T59" fmla="*/ 136 h 199"/>
                <a:gd name="T60" fmla="*/ 148 w 199"/>
                <a:gd name="T61" fmla="*/ 143 h 199"/>
                <a:gd name="T62" fmla="*/ 155 w 199"/>
                <a:gd name="T63" fmla="*/ 150 h 199"/>
                <a:gd name="T64" fmla="*/ 160 w 199"/>
                <a:gd name="T65" fmla="*/ 157 h 199"/>
                <a:gd name="T66" fmla="*/ 183 w 199"/>
                <a:gd name="T67" fmla="*/ 175 h 199"/>
                <a:gd name="T68" fmla="*/ 183 w 199"/>
                <a:gd name="T69" fmla="*/ 175 h 199"/>
                <a:gd name="T70" fmla="*/ 183 w 199"/>
                <a:gd name="T71" fmla="*/ 183 h 199"/>
                <a:gd name="T72" fmla="*/ 175 w 199"/>
                <a:gd name="T73" fmla="*/ 183 h 199"/>
                <a:gd name="T74" fmla="*/ 175 w 199"/>
                <a:gd name="T75" fmla="*/ 183 h 199"/>
                <a:gd name="T76" fmla="*/ 157 w 199"/>
                <a:gd name="T77" fmla="*/ 160 h 199"/>
                <a:gd name="T78" fmla="*/ 150 w 199"/>
                <a:gd name="T79" fmla="*/ 155 h 199"/>
                <a:gd name="T80" fmla="*/ 143 w 199"/>
                <a:gd name="T81" fmla="*/ 148 h 199"/>
                <a:gd name="T82" fmla="*/ 136 w 199"/>
                <a:gd name="T83" fmla="*/ 144 h 199"/>
                <a:gd name="T84" fmla="*/ 136 w 199"/>
                <a:gd name="T85" fmla="*/ 144 h 199"/>
                <a:gd name="T86" fmla="*/ 136 w 199"/>
                <a:gd name="T87" fmla="*/ 144 h 199"/>
                <a:gd name="T88" fmla="*/ 56 w 199"/>
                <a:gd name="T89" fmla="*/ 64 h 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99" h="199">
                  <a:moveTo>
                    <a:pt x="179" y="190"/>
                  </a:moveTo>
                  <a:cubicBezTo>
                    <a:pt x="190" y="179"/>
                    <a:pt x="190" y="179"/>
                    <a:pt x="190" y="179"/>
                  </a:cubicBezTo>
                  <a:cubicBezTo>
                    <a:pt x="192" y="181"/>
                    <a:pt x="192" y="181"/>
                    <a:pt x="192" y="181"/>
                  </a:cubicBezTo>
                  <a:cubicBezTo>
                    <a:pt x="189" y="184"/>
                    <a:pt x="189" y="184"/>
                    <a:pt x="189" y="184"/>
                  </a:cubicBezTo>
                  <a:cubicBezTo>
                    <a:pt x="191" y="184"/>
                    <a:pt x="192" y="184"/>
                    <a:pt x="193" y="185"/>
                  </a:cubicBezTo>
                  <a:cubicBezTo>
                    <a:pt x="194" y="187"/>
                    <a:pt x="195" y="189"/>
                    <a:pt x="194" y="190"/>
                  </a:cubicBezTo>
                  <a:cubicBezTo>
                    <a:pt x="195" y="190"/>
                    <a:pt x="196" y="191"/>
                    <a:pt x="197" y="192"/>
                  </a:cubicBezTo>
                  <a:cubicBezTo>
                    <a:pt x="199" y="193"/>
                    <a:pt x="199" y="196"/>
                    <a:pt x="197" y="197"/>
                  </a:cubicBezTo>
                  <a:cubicBezTo>
                    <a:pt x="196" y="199"/>
                    <a:pt x="193" y="199"/>
                    <a:pt x="192" y="197"/>
                  </a:cubicBezTo>
                  <a:cubicBezTo>
                    <a:pt x="191" y="196"/>
                    <a:pt x="190" y="195"/>
                    <a:pt x="190" y="194"/>
                  </a:cubicBezTo>
                  <a:cubicBezTo>
                    <a:pt x="189" y="195"/>
                    <a:pt x="187" y="194"/>
                    <a:pt x="185" y="193"/>
                  </a:cubicBezTo>
                  <a:cubicBezTo>
                    <a:pt x="184" y="192"/>
                    <a:pt x="184" y="191"/>
                    <a:pt x="184" y="189"/>
                  </a:cubicBezTo>
                  <a:cubicBezTo>
                    <a:pt x="181" y="192"/>
                    <a:pt x="181" y="192"/>
                    <a:pt x="181" y="192"/>
                  </a:cubicBezTo>
                  <a:cubicBezTo>
                    <a:pt x="179" y="190"/>
                    <a:pt x="179" y="190"/>
                    <a:pt x="179" y="190"/>
                  </a:cubicBezTo>
                  <a:close/>
                  <a:moveTo>
                    <a:pt x="38" y="53"/>
                  </a:moveTo>
                  <a:cubicBezTo>
                    <a:pt x="36" y="52"/>
                    <a:pt x="33" y="51"/>
                    <a:pt x="31" y="49"/>
                  </a:cubicBezTo>
                  <a:cubicBezTo>
                    <a:pt x="29" y="47"/>
                    <a:pt x="28" y="44"/>
                    <a:pt x="27" y="41"/>
                  </a:cubicBezTo>
                  <a:cubicBezTo>
                    <a:pt x="38" y="41"/>
                    <a:pt x="38" y="41"/>
                    <a:pt x="38" y="41"/>
                  </a:cubicBezTo>
                  <a:cubicBezTo>
                    <a:pt x="38" y="53"/>
                    <a:pt x="38" y="53"/>
                    <a:pt x="38" y="53"/>
                  </a:cubicBezTo>
                  <a:close/>
                  <a:moveTo>
                    <a:pt x="53" y="41"/>
                  </a:moveTo>
                  <a:cubicBezTo>
                    <a:pt x="52" y="44"/>
                    <a:pt x="51" y="47"/>
                    <a:pt x="49" y="49"/>
                  </a:cubicBezTo>
                  <a:cubicBezTo>
                    <a:pt x="47" y="51"/>
                    <a:pt x="44" y="52"/>
                    <a:pt x="41" y="53"/>
                  </a:cubicBezTo>
                  <a:cubicBezTo>
                    <a:pt x="41" y="41"/>
                    <a:pt x="41" y="41"/>
                    <a:pt x="41" y="41"/>
                  </a:cubicBezTo>
                  <a:cubicBezTo>
                    <a:pt x="53" y="41"/>
                    <a:pt x="53" y="41"/>
                    <a:pt x="53" y="41"/>
                  </a:cubicBezTo>
                  <a:close/>
                  <a:moveTo>
                    <a:pt x="41" y="27"/>
                  </a:moveTo>
                  <a:cubicBezTo>
                    <a:pt x="44" y="28"/>
                    <a:pt x="47" y="29"/>
                    <a:pt x="49" y="31"/>
                  </a:cubicBezTo>
                  <a:cubicBezTo>
                    <a:pt x="51" y="33"/>
                    <a:pt x="52" y="36"/>
                    <a:pt x="53" y="38"/>
                  </a:cubicBezTo>
                  <a:cubicBezTo>
                    <a:pt x="41" y="38"/>
                    <a:pt x="41" y="38"/>
                    <a:pt x="41" y="38"/>
                  </a:cubicBezTo>
                  <a:cubicBezTo>
                    <a:pt x="41" y="27"/>
                    <a:pt x="41" y="27"/>
                    <a:pt x="41" y="27"/>
                  </a:cubicBezTo>
                  <a:close/>
                  <a:moveTo>
                    <a:pt x="31" y="31"/>
                  </a:moveTo>
                  <a:cubicBezTo>
                    <a:pt x="33" y="29"/>
                    <a:pt x="36" y="28"/>
                    <a:pt x="38" y="27"/>
                  </a:cubicBezTo>
                  <a:cubicBezTo>
                    <a:pt x="38" y="38"/>
                    <a:pt x="38" y="38"/>
                    <a:pt x="38" y="38"/>
                  </a:cubicBezTo>
                  <a:cubicBezTo>
                    <a:pt x="27" y="38"/>
                    <a:pt x="27" y="38"/>
                    <a:pt x="27" y="38"/>
                  </a:cubicBezTo>
                  <a:cubicBezTo>
                    <a:pt x="28" y="36"/>
                    <a:pt x="29" y="33"/>
                    <a:pt x="31" y="31"/>
                  </a:cubicBezTo>
                  <a:close/>
                  <a:moveTo>
                    <a:pt x="26" y="52"/>
                  </a:moveTo>
                  <a:cubicBezTo>
                    <a:pt x="0" y="78"/>
                    <a:pt x="0" y="78"/>
                    <a:pt x="0" y="78"/>
                  </a:cubicBezTo>
                  <a:cubicBezTo>
                    <a:pt x="3" y="80"/>
                    <a:pt x="9" y="79"/>
                    <a:pt x="12" y="76"/>
                  </a:cubicBezTo>
                  <a:cubicBezTo>
                    <a:pt x="15" y="73"/>
                    <a:pt x="27" y="59"/>
                    <a:pt x="29" y="61"/>
                  </a:cubicBezTo>
                  <a:cubicBezTo>
                    <a:pt x="13" y="77"/>
                    <a:pt x="13" y="77"/>
                    <a:pt x="13" y="77"/>
                  </a:cubicBezTo>
                  <a:cubicBezTo>
                    <a:pt x="22" y="80"/>
                    <a:pt x="28" y="63"/>
                    <a:pt x="35" y="63"/>
                  </a:cubicBezTo>
                  <a:cubicBezTo>
                    <a:pt x="24" y="74"/>
                    <a:pt x="24" y="74"/>
                    <a:pt x="24" y="74"/>
                  </a:cubicBezTo>
                  <a:cubicBezTo>
                    <a:pt x="32" y="76"/>
                    <a:pt x="48" y="60"/>
                    <a:pt x="54" y="54"/>
                  </a:cubicBezTo>
                  <a:cubicBezTo>
                    <a:pt x="54" y="54"/>
                    <a:pt x="54" y="54"/>
                    <a:pt x="54" y="54"/>
                  </a:cubicBezTo>
                  <a:cubicBezTo>
                    <a:pt x="60" y="48"/>
                    <a:pt x="76" y="32"/>
                    <a:pt x="74" y="24"/>
                  </a:cubicBezTo>
                  <a:cubicBezTo>
                    <a:pt x="63" y="35"/>
                    <a:pt x="63" y="35"/>
                    <a:pt x="63" y="35"/>
                  </a:cubicBezTo>
                  <a:cubicBezTo>
                    <a:pt x="60" y="32"/>
                    <a:pt x="80" y="22"/>
                    <a:pt x="77" y="13"/>
                  </a:cubicBezTo>
                  <a:cubicBezTo>
                    <a:pt x="61" y="29"/>
                    <a:pt x="61" y="29"/>
                    <a:pt x="61" y="29"/>
                  </a:cubicBezTo>
                  <a:cubicBezTo>
                    <a:pt x="59" y="26"/>
                    <a:pt x="74" y="15"/>
                    <a:pt x="76" y="12"/>
                  </a:cubicBezTo>
                  <a:cubicBezTo>
                    <a:pt x="79" y="9"/>
                    <a:pt x="80" y="3"/>
                    <a:pt x="78" y="0"/>
                  </a:cubicBezTo>
                  <a:cubicBezTo>
                    <a:pt x="52" y="26"/>
                    <a:pt x="52" y="26"/>
                    <a:pt x="52" y="26"/>
                  </a:cubicBezTo>
                  <a:cubicBezTo>
                    <a:pt x="58" y="36"/>
                    <a:pt x="59" y="47"/>
                    <a:pt x="53" y="53"/>
                  </a:cubicBezTo>
                  <a:cubicBezTo>
                    <a:pt x="47" y="59"/>
                    <a:pt x="36" y="58"/>
                    <a:pt x="26" y="52"/>
                  </a:cubicBezTo>
                  <a:close/>
                  <a:moveTo>
                    <a:pt x="56" y="56"/>
                  </a:moveTo>
                  <a:cubicBezTo>
                    <a:pt x="58" y="54"/>
                    <a:pt x="61" y="54"/>
                    <a:pt x="64" y="56"/>
                  </a:cubicBezTo>
                  <a:cubicBezTo>
                    <a:pt x="65" y="57"/>
                    <a:pt x="66" y="60"/>
                    <a:pt x="65" y="62"/>
                  </a:cubicBezTo>
                  <a:cubicBezTo>
                    <a:pt x="144" y="136"/>
                    <a:pt x="144" y="136"/>
                    <a:pt x="144" y="136"/>
                  </a:cubicBezTo>
                  <a:cubicBezTo>
                    <a:pt x="144" y="136"/>
                    <a:pt x="144" y="136"/>
                    <a:pt x="144" y="136"/>
                  </a:cubicBezTo>
                  <a:cubicBezTo>
                    <a:pt x="144" y="136"/>
                    <a:pt x="144" y="136"/>
                    <a:pt x="144" y="136"/>
                  </a:cubicBezTo>
                  <a:cubicBezTo>
                    <a:pt x="144" y="136"/>
                    <a:pt x="144" y="136"/>
                    <a:pt x="144" y="136"/>
                  </a:cubicBezTo>
                  <a:cubicBezTo>
                    <a:pt x="144" y="136"/>
                    <a:pt x="144" y="136"/>
                    <a:pt x="144" y="136"/>
                  </a:cubicBezTo>
                  <a:cubicBezTo>
                    <a:pt x="146" y="138"/>
                    <a:pt x="146" y="141"/>
                    <a:pt x="145" y="143"/>
                  </a:cubicBezTo>
                  <a:cubicBezTo>
                    <a:pt x="146" y="143"/>
                    <a:pt x="147" y="143"/>
                    <a:pt x="148" y="143"/>
                  </a:cubicBezTo>
                  <a:cubicBezTo>
                    <a:pt x="148" y="141"/>
                    <a:pt x="147" y="139"/>
                    <a:pt x="150" y="137"/>
                  </a:cubicBezTo>
                  <a:cubicBezTo>
                    <a:pt x="150" y="142"/>
                    <a:pt x="155" y="146"/>
                    <a:pt x="155" y="150"/>
                  </a:cubicBezTo>
                  <a:cubicBezTo>
                    <a:pt x="156" y="150"/>
                    <a:pt x="158" y="150"/>
                    <a:pt x="159" y="152"/>
                  </a:cubicBezTo>
                  <a:cubicBezTo>
                    <a:pt x="161" y="153"/>
                    <a:pt x="161" y="155"/>
                    <a:pt x="160" y="157"/>
                  </a:cubicBezTo>
                  <a:cubicBezTo>
                    <a:pt x="183" y="175"/>
                    <a:pt x="183" y="175"/>
                    <a:pt x="183" y="175"/>
                  </a:cubicBezTo>
                  <a:cubicBezTo>
                    <a:pt x="183" y="175"/>
                    <a:pt x="183" y="175"/>
                    <a:pt x="183" y="175"/>
                  </a:cubicBezTo>
                  <a:cubicBezTo>
                    <a:pt x="183" y="175"/>
                    <a:pt x="183" y="175"/>
                    <a:pt x="183" y="175"/>
                  </a:cubicBezTo>
                  <a:cubicBezTo>
                    <a:pt x="183" y="175"/>
                    <a:pt x="183" y="175"/>
                    <a:pt x="183" y="175"/>
                  </a:cubicBezTo>
                  <a:cubicBezTo>
                    <a:pt x="183" y="175"/>
                    <a:pt x="183" y="175"/>
                    <a:pt x="183" y="175"/>
                  </a:cubicBezTo>
                  <a:cubicBezTo>
                    <a:pt x="185" y="178"/>
                    <a:pt x="185" y="181"/>
                    <a:pt x="183" y="183"/>
                  </a:cubicBezTo>
                  <a:cubicBezTo>
                    <a:pt x="181" y="185"/>
                    <a:pt x="178" y="185"/>
                    <a:pt x="175" y="183"/>
                  </a:cubicBezTo>
                  <a:cubicBezTo>
                    <a:pt x="175" y="183"/>
                    <a:pt x="175" y="183"/>
                    <a:pt x="175" y="183"/>
                  </a:cubicBezTo>
                  <a:cubicBezTo>
                    <a:pt x="175" y="183"/>
                    <a:pt x="175" y="183"/>
                    <a:pt x="175" y="183"/>
                  </a:cubicBezTo>
                  <a:cubicBezTo>
                    <a:pt x="175" y="183"/>
                    <a:pt x="175" y="183"/>
                    <a:pt x="175" y="183"/>
                  </a:cubicBezTo>
                  <a:cubicBezTo>
                    <a:pt x="175" y="183"/>
                    <a:pt x="175" y="183"/>
                    <a:pt x="175" y="183"/>
                  </a:cubicBezTo>
                  <a:cubicBezTo>
                    <a:pt x="157" y="160"/>
                    <a:pt x="157" y="160"/>
                    <a:pt x="157" y="160"/>
                  </a:cubicBezTo>
                  <a:cubicBezTo>
                    <a:pt x="155" y="161"/>
                    <a:pt x="153" y="161"/>
                    <a:pt x="152" y="159"/>
                  </a:cubicBezTo>
                  <a:cubicBezTo>
                    <a:pt x="150" y="158"/>
                    <a:pt x="150" y="156"/>
                    <a:pt x="150" y="155"/>
                  </a:cubicBezTo>
                  <a:cubicBezTo>
                    <a:pt x="146" y="155"/>
                    <a:pt x="142" y="150"/>
                    <a:pt x="137" y="150"/>
                  </a:cubicBezTo>
                  <a:cubicBezTo>
                    <a:pt x="139" y="147"/>
                    <a:pt x="141" y="148"/>
                    <a:pt x="143" y="148"/>
                  </a:cubicBezTo>
                  <a:cubicBezTo>
                    <a:pt x="143" y="147"/>
                    <a:pt x="143" y="146"/>
                    <a:pt x="143" y="145"/>
                  </a:cubicBezTo>
                  <a:cubicBezTo>
                    <a:pt x="141" y="146"/>
                    <a:pt x="138" y="146"/>
                    <a:pt x="136" y="144"/>
                  </a:cubicBezTo>
                  <a:cubicBezTo>
                    <a:pt x="136" y="144"/>
                    <a:pt x="136" y="144"/>
                    <a:pt x="136" y="144"/>
                  </a:cubicBezTo>
                  <a:cubicBezTo>
                    <a:pt x="136" y="144"/>
                    <a:pt x="136" y="144"/>
                    <a:pt x="136" y="144"/>
                  </a:cubicBezTo>
                  <a:cubicBezTo>
                    <a:pt x="136" y="144"/>
                    <a:pt x="136" y="144"/>
                    <a:pt x="136" y="144"/>
                  </a:cubicBezTo>
                  <a:cubicBezTo>
                    <a:pt x="136" y="144"/>
                    <a:pt x="136" y="144"/>
                    <a:pt x="136" y="144"/>
                  </a:cubicBezTo>
                  <a:cubicBezTo>
                    <a:pt x="62" y="65"/>
                    <a:pt x="62" y="65"/>
                    <a:pt x="62" y="65"/>
                  </a:cubicBezTo>
                  <a:cubicBezTo>
                    <a:pt x="60" y="66"/>
                    <a:pt x="57" y="65"/>
                    <a:pt x="56" y="64"/>
                  </a:cubicBezTo>
                  <a:cubicBezTo>
                    <a:pt x="54" y="61"/>
                    <a:pt x="54" y="58"/>
                    <a:pt x="56" y="56"/>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ru-RU" kern="0" dirty="0" smtClean="0">
                <a:solidFill>
                  <a:srgbClr val="444444"/>
                </a:solidFill>
              </a:endParaRPr>
            </a:p>
          </p:txBody>
        </p:sp>
        <p:sp>
          <p:nvSpPr>
            <p:cNvPr id="51" name="Freeform 92"/>
            <p:cNvSpPr>
              <a:spLocks noEditPoints="1"/>
            </p:cNvSpPr>
            <p:nvPr/>
          </p:nvSpPr>
          <p:spPr bwMode="auto">
            <a:xfrm>
              <a:off x="493713" y="3779838"/>
              <a:ext cx="333375" cy="334963"/>
            </a:xfrm>
            <a:custGeom>
              <a:avLst/>
              <a:gdLst>
                <a:gd name="T0" fmla="*/ 123 w 156"/>
                <a:gd name="T1" fmla="*/ 142 h 156"/>
                <a:gd name="T2" fmla="*/ 78 w 156"/>
                <a:gd name="T3" fmla="*/ 156 h 156"/>
                <a:gd name="T4" fmla="*/ 33 w 156"/>
                <a:gd name="T5" fmla="*/ 142 h 156"/>
                <a:gd name="T6" fmla="*/ 78 w 156"/>
                <a:gd name="T7" fmla="*/ 97 h 156"/>
                <a:gd name="T8" fmla="*/ 123 w 156"/>
                <a:gd name="T9" fmla="*/ 142 h 156"/>
                <a:gd name="T10" fmla="*/ 142 w 156"/>
                <a:gd name="T11" fmla="*/ 33 h 156"/>
                <a:gd name="T12" fmla="*/ 156 w 156"/>
                <a:gd name="T13" fmla="*/ 78 h 156"/>
                <a:gd name="T14" fmla="*/ 142 w 156"/>
                <a:gd name="T15" fmla="*/ 124 h 156"/>
                <a:gd name="T16" fmla="*/ 96 w 156"/>
                <a:gd name="T17" fmla="*/ 78 h 156"/>
                <a:gd name="T18" fmla="*/ 142 w 156"/>
                <a:gd name="T19" fmla="*/ 33 h 156"/>
                <a:gd name="T20" fmla="*/ 33 w 156"/>
                <a:gd name="T21" fmla="*/ 15 h 156"/>
                <a:gd name="T22" fmla="*/ 78 w 156"/>
                <a:gd name="T23" fmla="*/ 0 h 156"/>
                <a:gd name="T24" fmla="*/ 123 w 156"/>
                <a:gd name="T25" fmla="*/ 15 h 156"/>
                <a:gd name="T26" fmla="*/ 78 w 156"/>
                <a:gd name="T27" fmla="*/ 60 h 156"/>
                <a:gd name="T28" fmla="*/ 33 w 156"/>
                <a:gd name="T29" fmla="*/ 15 h 156"/>
                <a:gd name="T30" fmla="*/ 0 w 156"/>
                <a:gd name="T31" fmla="*/ 78 h 156"/>
                <a:gd name="T32" fmla="*/ 14 w 156"/>
                <a:gd name="T33" fmla="*/ 33 h 156"/>
                <a:gd name="T34" fmla="*/ 60 w 156"/>
                <a:gd name="T35" fmla="*/ 78 h 156"/>
                <a:gd name="T36" fmla="*/ 14 w 156"/>
                <a:gd name="T37" fmla="*/ 124 h 156"/>
                <a:gd name="T38" fmla="*/ 0 w 156"/>
                <a:gd name="T39" fmla="*/ 78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56" h="156">
                  <a:moveTo>
                    <a:pt x="123" y="142"/>
                  </a:moveTo>
                  <a:cubicBezTo>
                    <a:pt x="111" y="151"/>
                    <a:pt x="95" y="156"/>
                    <a:pt x="78" y="156"/>
                  </a:cubicBezTo>
                  <a:cubicBezTo>
                    <a:pt x="61" y="156"/>
                    <a:pt x="46" y="151"/>
                    <a:pt x="33" y="142"/>
                  </a:cubicBezTo>
                  <a:cubicBezTo>
                    <a:pt x="78" y="97"/>
                    <a:pt x="78" y="97"/>
                    <a:pt x="78" y="97"/>
                  </a:cubicBezTo>
                  <a:cubicBezTo>
                    <a:pt x="123" y="142"/>
                    <a:pt x="123" y="142"/>
                    <a:pt x="123" y="142"/>
                  </a:cubicBezTo>
                  <a:close/>
                  <a:moveTo>
                    <a:pt x="142" y="33"/>
                  </a:moveTo>
                  <a:cubicBezTo>
                    <a:pt x="151" y="46"/>
                    <a:pt x="156" y="61"/>
                    <a:pt x="156" y="78"/>
                  </a:cubicBezTo>
                  <a:cubicBezTo>
                    <a:pt x="156" y="95"/>
                    <a:pt x="151" y="111"/>
                    <a:pt x="142" y="124"/>
                  </a:cubicBezTo>
                  <a:cubicBezTo>
                    <a:pt x="96" y="78"/>
                    <a:pt x="96" y="78"/>
                    <a:pt x="96" y="78"/>
                  </a:cubicBezTo>
                  <a:cubicBezTo>
                    <a:pt x="142" y="33"/>
                    <a:pt x="142" y="33"/>
                    <a:pt x="142" y="33"/>
                  </a:cubicBezTo>
                  <a:close/>
                  <a:moveTo>
                    <a:pt x="33" y="15"/>
                  </a:moveTo>
                  <a:cubicBezTo>
                    <a:pt x="46" y="6"/>
                    <a:pt x="61" y="0"/>
                    <a:pt x="78" y="0"/>
                  </a:cubicBezTo>
                  <a:cubicBezTo>
                    <a:pt x="95" y="0"/>
                    <a:pt x="111" y="6"/>
                    <a:pt x="123" y="15"/>
                  </a:cubicBezTo>
                  <a:cubicBezTo>
                    <a:pt x="78" y="60"/>
                    <a:pt x="78" y="60"/>
                    <a:pt x="78" y="60"/>
                  </a:cubicBezTo>
                  <a:cubicBezTo>
                    <a:pt x="33" y="15"/>
                    <a:pt x="33" y="15"/>
                    <a:pt x="33" y="15"/>
                  </a:cubicBezTo>
                  <a:close/>
                  <a:moveTo>
                    <a:pt x="0" y="78"/>
                  </a:moveTo>
                  <a:cubicBezTo>
                    <a:pt x="0" y="61"/>
                    <a:pt x="5" y="46"/>
                    <a:pt x="14" y="33"/>
                  </a:cubicBezTo>
                  <a:cubicBezTo>
                    <a:pt x="60" y="78"/>
                    <a:pt x="60" y="78"/>
                    <a:pt x="60" y="78"/>
                  </a:cubicBezTo>
                  <a:cubicBezTo>
                    <a:pt x="14" y="124"/>
                    <a:pt x="14" y="124"/>
                    <a:pt x="14" y="124"/>
                  </a:cubicBezTo>
                  <a:cubicBezTo>
                    <a:pt x="5" y="111"/>
                    <a:pt x="0" y="95"/>
                    <a:pt x="0" y="78"/>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ru-RU" kern="0" dirty="0" smtClean="0">
                <a:solidFill>
                  <a:srgbClr val="444444"/>
                </a:solidFill>
              </a:endParaRPr>
            </a:p>
          </p:txBody>
        </p:sp>
        <p:sp>
          <p:nvSpPr>
            <p:cNvPr id="52" name="Freeform 93"/>
            <p:cNvSpPr>
              <a:spLocks noEditPoints="1"/>
            </p:cNvSpPr>
            <p:nvPr/>
          </p:nvSpPr>
          <p:spPr bwMode="auto">
            <a:xfrm>
              <a:off x="512763" y="4114800"/>
              <a:ext cx="287338" cy="125413"/>
            </a:xfrm>
            <a:custGeom>
              <a:avLst/>
              <a:gdLst>
                <a:gd name="T0" fmla="*/ 19 w 134"/>
                <a:gd name="T1" fmla="*/ 0 h 58"/>
                <a:gd name="T2" fmla="*/ 19 w 134"/>
                <a:gd name="T3" fmla="*/ 24 h 58"/>
                <a:gd name="T4" fmla="*/ 41 w 134"/>
                <a:gd name="T5" fmla="*/ 16 h 58"/>
                <a:gd name="T6" fmla="*/ 8 w 134"/>
                <a:gd name="T7" fmla="*/ 37 h 58"/>
                <a:gd name="T8" fmla="*/ 0 w 134"/>
                <a:gd name="T9" fmla="*/ 33 h 58"/>
                <a:gd name="T10" fmla="*/ 5 w 134"/>
                <a:gd name="T11" fmla="*/ 30 h 58"/>
                <a:gd name="T12" fmla="*/ 12 w 134"/>
                <a:gd name="T13" fmla="*/ 29 h 58"/>
                <a:gd name="T14" fmla="*/ 57 w 134"/>
                <a:gd name="T15" fmla="*/ 22 h 58"/>
                <a:gd name="T16" fmla="*/ 50 w 134"/>
                <a:gd name="T17" fmla="*/ 51 h 58"/>
                <a:gd name="T18" fmla="*/ 43 w 134"/>
                <a:gd name="T19" fmla="*/ 54 h 58"/>
                <a:gd name="T20" fmla="*/ 34 w 134"/>
                <a:gd name="T21" fmla="*/ 32 h 58"/>
                <a:gd name="T22" fmla="*/ 52 w 134"/>
                <a:gd name="T23" fmla="*/ 17 h 58"/>
                <a:gd name="T24" fmla="*/ 56 w 134"/>
                <a:gd name="T25" fmla="*/ 29 h 58"/>
                <a:gd name="T26" fmla="*/ 61 w 134"/>
                <a:gd name="T27" fmla="*/ 39 h 58"/>
                <a:gd name="T28" fmla="*/ 45 w 134"/>
                <a:gd name="T29" fmla="*/ 44 h 58"/>
                <a:gd name="T30" fmla="*/ 40 w 134"/>
                <a:gd name="T31" fmla="*/ 34 h 58"/>
                <a:gd name="T32" fmla="*/ 105 w 134"/>
                <a:gd name="T33" fmla="*/ 52 h 58"/>
                <a:gd name="T34" fmla="*/ 94 w 134"/>
                <a:gd name="T35" fmla="*/ 46 h 58"/>
                <a:gd name="T36" fmla="*/ 81 w 134"/>
                <a:gd name="T37" fmla="*/ 57 h 58"/>
                <a:gd name="T38" fmla="*/ 79 w 134"/>
                <a:gd name="T39" fmla="*/ 19 h 58"/>
                <a:gd name="T40" fmla="*/ 105 w 134"/>
                <a:gd name="T41" fmla="*/ 52 h 58"/>
                <a:gd name="T42" fmla="*/ 84 w 134"/>
                <a:gd name="T43" fmla="*/ 27 h 58"/>
                <a:gd name="T44" fmla="*/ 91 w 134"/>
                <a:gd name="T45" fmla="*/ 40 h 58"/>
                <a:gd name="T46" fmla="*/ 132 w 134"/>
                <a:gd name="T47" fmla="*/ 22 h 58"/>
                <a:gd name="T48" fmla="*/ 128 w 134"/>
                <a:gd name="T49" fmla="*/ 40 h 58"/>
                <a:gd name="T50" fmla="*/ 105 w 134"/>
                <a:gd name="T51" fmla="*/ 32 h 58"/>
                <a:gd name="T52" fmla="*/ 106 w 134"/>
                <a:gd name="T53" fmla="*/ 7 h 58"/>
                <a:gd name="T54" fmla="*/ 123 w 134"/>
                <a:gd name="T55" fmla="*/ 9 h 58"/>
                <a:gd name="T56" fmla="*/ 114 w 134"/>
                <a:gd name="T57" fmla="*/ 11 h 58"/>
                <a:gd name="T58" fmla="*/ 107 w 134"/>
                <a:gd name="T59" fmla="*/ 18 h 58"/>
                <a:gd name="T60" fmla="*/ 118 w 134"/>
                <a:gd name="T61" fmla="*/ 35 h 58"/>
                <a:gd name="T62" fmla="*/ 127 w 134"/>
                <a:gd name="T63" fmla="*/ 30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34" h="58">
                  <a:moveTo>
                    <a:pt x="12" y="29"/>
                  </a:moveTo>
                  <a:cubicBezTo>
                    <a:pt x="19" y="0"/>
                    <a:pt x="19" y="0"/>
                    <a:pt x="19" y="0"/>
                  </a:cubicBezTo>
                  <a:cubicBezTo>
                    <a:pt x="25" y="4"/>
                    <a:pt x="25" y="4"/>
                    <a:pt x="25" y="4"/>
                  </a:cubicBezTo>
                  <a:cubicBezTo>
                    <a:pt x="19" y="24"/>
                    <a:pt x="19" y="24"/>
                    <a:pt x="19" y="24"/>
                  </a:cubicBezTo>
                  <a:cubicBezTo>
                    <a:pt x="36" y="12"/>
                    <a:pt x="36" y="12"/>
                    <a:pt x="36" y="12"/>
                  </a:cubicBezTo>
                  <a:cubicBezTo>
                    <a:pt x="41" y="16"/>
                    <a:pt x="41" y="16"/>
                    <a:pt x="41" y="16"/>
                  </a:cubicBezTo>
                  <a:cubicBezTo>
                    <a:pt x="15" y="33"/>
                    <a:pt x="15" y="33"/>
                    <a:pt x="15" y="33"/>
                  </a:cubicBezTo>
                  <a:cubicBezTo>
                    <a:pt x="12" y="35"/>
                    <a:pt x="10" y="36"/>
                    <a:pt x="8" y="37"/>
                  </a:cubicBezTo>
                  <a:cubicBezTo>
                    <a:pt x="6" y="37"/>
                    <a:pt x="4" y="37"/>
                    <a:pt x="3" y="36"/>
                  </a:cubicBezTo>
                  <a:cubicBezTo>
                    <a:pt x="2" y="35"/>
                    <a:pt x="1" y="34"/>
                    <a:pt x="0" y="33"/>
                  </a:cubicBezTo>
                  <a:cubicBezTo>
                    <a:pt x="3" y="28"/>
                    <a:pt x="3" y="28"/>
                    <a:pt x="3" y="28"/>
                  </a:cubicBezTo>
                  <a:cubicBezTo>
                    <a:pt x="4" y="29"/>
                    <a:pt x="5" y="30"/>
                    <a:pt x="5" y="30"/>
                  </a:cubicBezTo>
                  <a:cubicBezTo>
                    <a:pt x="6" y="31"/>
                    <a:pt x="7" y="31"/>
                    <a:pt x="8" y="31"/>
                  </a:cubicBezTo>
                  <a:cubicBezTo>
                    <a:pt x="9" y="31"/>
                    <a:pt x="10" y="30"/>
                    <a:pt x="12" y="29"/>
                  </a:cubicBezTo>
                  <a:close/>
                  <a:moveTo>
                    <a:pt x="58" y="19"/>
                  </a:moveTo>
                  <a:cubicBezTo>
                    <a:pt x="57" y="22"/>
                    <a:pt x="57" y="22"/>
                    <a:pt x="57" y="22"/>
                  </a:cubicBezTo>
                  <a:cubicBezTo>
                    <a:pt x="66" y="25"/>
                    <a:pt x="69" y="31"/>
                    <a:pt x="67" y="40"/>
                  </a:cubicBezTo>
                  <a:cubicBezTo>
                    <a:pt x="65" y="49"/>
                    <a:pt x="59" y="53"/>
                    <a:pt x="50" y="51"/>
                  </a:cubicBezTo>
                  <a:cubicBezTo>
                    <a:pt x="49" y="56"/>
                    <a:pt x="49" y="56"/>
                    <a:pt x="49" y="56"/>
                  </a:cubicBezTo>
                  <a:cubicBezTo>
                    <a:pt x="43" y="54"/>
                    <a:pt x="43" y="54"/>
                    <a:pt x="43" y="54"/>
                  </a:cubicBezTo>
                  <a:cubicBezTo>
                    <a:pt x="44" y="50"/>
                    <a:pt x="44" y="50"/>
                    <a:pt x="44" y="50"/>
                  </a:cubicBezTo>
                  <a:cubicBezTo>
                    <a:pt x="35" y="47"/>
                    <a:pt x="32" y="41"/>
                    <a:pt x="34" y="32"/>
                  </a:cubicBezTo>
                  <a:cubicBezTo>
                    <a:pt x="37" y="23"/>
                    <a:pt x="42" y="19"/>
                    <a:pt x="51" y="21"/>
                  </a:cubicBezTo>
                  <a:cubicBezTo>
                    <a:pt x="52" y="17"/>
                    <a:pt x="52" y="17"/>
                    <a:pt x="52" y="17"/>
                  </a:cubicBezTo>
                  <a:cubicBezTo>
                    <a:pt x="58" y="19"/>
                    <a:pt x="58" y="19"/>
                    <a:pt x="58" y="19"/>
                  </a:cubicBezTo>
                  <a:close/>
                  <a:moveTo>
                    <a:pt x="56" y="29"/>
                  </a:moveTo>
                  <a:cubicBezTo>
                    <a:pt x="51" y="45"/>
                    <a:pt x="51" y="45"/>
                    <a:pt x="51" y="45"/>
                  </a:cubicBezTo>
                  <a:cubicBezTo>
                    <a:pt x="56" y="46"/>
                    <a:pt x="59" y="44"/>
                    <a:pt x="61" y="39"/>
                  </a:cubicBezTo>
                  <a:cubicBezTo>
                    <a:pt x="62" y="33"/>
                    <a:pt x="60" y="30"/>
                    <a:pt x="56" y="29"/>
                  </a:cubicBezTo>
                  <a:close/>
                  <a:moveTo>
                    <a:pt x="45" y="44"/>
                  </a:moveTo>
                  <a:cubicBezTo>
                    <a:pt x="49" y="27"/>
                    <a:pt x="49" y="27"/>
                    <a:pt x="49" y="27"/>
                  </a:cubicBezTo>
                  <a:cubicBezTo>
                    <a:pt x="45" y="26"/>
                    <a:pt x="42" y="28"/>
                    <a:pt x="40" y="34"/>
                  </a:cubicBezTo>
                  <a:cubicBezTo>
                    <a:pt x="39" y="39"/>
                    <a:pt x="41" y="42"/>
                    <a:pt x="45" y="44"/>
                  </a:cubicBezTo>
                  <a:close/>
                  <a:moveTo>
                    <a:pt x="105" y="52"/>
                  </a:moveTo>
                  <a:cubicBezTo>
                    <a:pt x="98" y="54"/>
                    <a:pt x="98" y="54"/>
                    <a:pt x="98" y="54"/>
                  </a:cubicBezTo>
                  <a:cubicBezTo>
                    <a:pt x="94" y="46"/>
                    <a:pt x="94" y="46"/>
                    <a:pt x="94" y="46"/>
                  </a:cubicBezTo>
                  <a:cubicBezTo>
                    <a:pt x="82" y="48"/>
                    <a:pt x="82" y="48"/>
                    <a:pt x="82" y="48"/>
                  </a:cubicBezTo>
                  <a:cubicBezTo>
                    <a:pt x="81" y="57"/>
                    <a:pt x="81" y="57"/>
                    <a:pt x="81" y="57"/>
                  </a:cubicBezTo>
                  <a:cubicBezTo>
                    <a:pt x="74" y="58"/>
                    <a:pt x="74" y="58"/>
                    <a:pt x="74" y="58"/>
                  </a:cubicBezTo>
                  <a:cubicBezTo>
                    <a:pt x="79" y="19"/>
                    <a:pt x="79" y="19"/>
                    <a:pt x="79" y="19"/>
                  </a:cubicBezTo>
                  <a:cubicBezTo>
                    <a:pt x="86" y="17"/>
                    <a:pt x="86" y="17"/>
                    <a:pt x="86" y="17"/>
                  </a:cubicBezTo>
                  <a:cubicBezTo>
                    <a:pt x="105" y="52"/>
                    <a:pt x="105" y="52"/>
                    <a:pt x="105" y="52"/>
                  </a:cubicBezTo>
                  <a:close/>
                  <a:moveTo>
                    <a:pt x="91" y="40"/>
                  </a:moveTo>
                  <a:cubicBezTo>
                    <a:pt x="84" y="27"/>
                    <a:pt x="84" y="27"/>
                    <a:pt x="84" y="27"/>
                  </a:cubicBezTo>
                  <a:cubicBezTo>
                    <a:pt x="82" y="41"/>
                    <a:pt x="82" y="41"/>
                    <a:pt x="82" y="41"/>
                  </a:cubicBezTo>
                  <a:cubicBezTo>
                    <a:pt x="91" y="40"/>
                    <a:pt x="91" y="40"/>
                    <a:pt x="91" y="40"/>
                  </a:cubicBezTo>
                  <a:close/>
                  <a:moveTo>
                    <a:pt x="126" y="24"/>
                  </a:moveTo>
                  <a:cubicBezTo>
                    <a:pt x="132" y="22"/>
                    <a:pt x="132" y="22"/>
                    <a:pt x="132" y="22"/>
                  </a:cubicBezTo>
                  <a:cubicBezTo>
                    <a:pt x="134" y="26"/>
                    <a:pt x="134" y="30"/>
                    <a:pt x="133" y="33"/>
                  </a:cubicBezTo>
                  <a:cubicBezTo>
                    <a:pt x="133" y="35"/>
                    <a:pt x="131" y="38"/>
                    <a:pt x="128" y="40"/>
                  </a:cubicBezTo>
                  <a:cubicBezTo>
                    <a:pt x="125" y="42"/>
                    <a:pt x="121" y="42"/>
                    <a:pt x="117" y="41"/>
                  </a:cubicBezTo>
                  <a:cubicBezTo>
                    <a:pt x="113" y="40"/>
                    <a:pt x="109" y="37"/>
                    <a:pt x="105" y="32"/>
                  </a:cubicBezTo>
                  <a:cubicBezTo>
                    <a:pt x="102" y="26"/>
                    <a:pt x="100" y="21"/>
                    <a:pt x="100" y="16"/>
                  </a:cubicBezTo>
                  <a:cubicBezTo>
                    <a:pt x="101" y="12"/>
                    <a:pt x="103" y="9"/>
                    <a:pt x="106" y="7"/>
                  </a:cubicBezTo>
                  <a:cubicBezTo>
                    <a:pt x="109" y="5"/>
                    <a:pt x="112" y="4"/>
                    <a:pt x="116" y="5"/>
                  </a:cubicBezTo>
                  <a:cubicBezTo>
                    <a:pt x="118" y="5"/>
                    <a:pt x="120" y="7"/>
                    <a:pt x="123" y="9"/>
                  </a:cubicBezTo>
                  <a:cubicBezTo>
                    <a:pt x="119" y="14"/>
                    <a:pt x="119" y="14"/>
                    <a:pt x="119" y="14"/>
                  </a:cubicBezTo>
                  <a:cubicBezTo>
                    <a:pt x="117" y="12"/>
                    <a:pt x="116" y="12"/>
                    <a:pt x="114" y="11"/>
                  </a:cubicBezTo>
                  <a:cubicBezTo>
                    <a:pt x="113" y="11"/>
                    <a:pt x="111" y="11"/>
                    <a:pt x="110" y="12"/>
                  </a:cubicBezTo>
                  <a:cubicBezTo>
                    <a:pt x="108" y="14"/>
                    <a:pt x="107" y="15"/>
                    <a:pt x="107" y="18"/>
                  </a:cubicBezTo>
                  <a:cubicBezTo>
                    <a:pt x="107" y="20"/>
                    <a:pt x="108" y="24"/>
                    <a:pt x="110" y="27"/>
                  </a:cubicBezTo>
                  <a:cubicBezTo>
                    <a:pt x="113" y="31"/>
                    <a:pt x="116" y="34"/>
                    <a:pt x="118" y="35"/>
                  </a:cubicBezTo>
                  <a:cubicBezTo>
                    <a:pt x="120" y="36"/>
                    <a:pt x="122" y="35"/>
                    <a:pt x="124" y="34"/>
                  </a:cubicBezTo>
                  <a:cubicBezTo>
                    <a:pt x="126" y="33"/>
                    <a:pt x="127" y="32"/>
                    <a:pt x="127" y="30"/>
                  </a:cubicBezTo>
                  <a:cubicBezTo>
                    <a:pt x="127" y="28"/>
                    <a:pt x="127" y="26"/>
                    <a:pt x="126" y="24"/>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ru-RU" kern="0" dirty="0" smtClean="0">
                <a:solidFill>
                  <a:srgbClr val="444444"/>
                </a:solidFill>
              </a:endParaRPr>
            </a:p>
          </p:txBody>
        </p:sp>
      </p:grpSp>
      <p:sp>
        <p:nvSpPr>
          <p:cNvPr id="27" name="Прямоугольник 1"/>
          <p:cNvSpPr>
            <a:spLocks noChangeArrowheads="1"/>
          </p:cNvSpPr>
          <p:nvPr/>
        </p:nvSpPr>
        <p:spPr bwMode="auto">
          <a:xfrm>
            <a:off x="2176283" y="42663"/>
            <a:ext cx="7900818"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defTabSz="449263" fontAlgn="base" hangingPunct="0">
              <a:spcBef>
                <a:spcPct val="0"/>
              </a:spcBef>
              <a:spcAft>
                <a:spcPct val="0"/>
              </a:spcAft>
            </a:pPr>
            <a:r>
              <a:rPr lang="ru-RU" altLang="ru-RU" b="1" dirty="0" smtClean="0">
                <a:solidFill>
                  <a:srgbClr val="E4465A"/>
                </a:solidFill>
                <a:latin typeface="Segoe UI" panose="020B0502040204020203" pitchFamily="34" charset="0"/>
                <a:ea typeface="Segoe UI" panose="020B0502040204020203" pitchFamily="34" charset="0"/>
                <a:cs typeface="Segoe UI" panose="020B0502040204020203" pitchFamily="34" charset="0"/>
              </a:rPr>
              <a:t>АНТИМОНОПОЛЬНАЯ ПРАКТИКА. ПРАВОМЕРНОСТЬ ОТСУТСТВИЯ КОНКРЕТНЫХ ОСНОВАНИЙ ДЛЯ ОТКАЗА ОТ КОНТРАКТА</a:t>
            </a:r>
            <a:endParaRPr lang="ru-RU" altLang="ru-RU" b="1" dirty="0">
              <a:solidFill>
                <a:srgbClr val="E4465A"/>
              </a:solidFill>
              <a:latin typeface="Segoe UI" panose="020B0502040204020203" pitchFamily="34" charset="0"/>
              <a:ea typeface="Segoe UI" panose="020B0502040204020203" pitchFamily="34" charset="0"/>
              <a:cs typeface="Segoe UI" panose="020B0502040204020203" pitchFamily="34" charset="0"/>
            </a:endParaRPr>
          </a:p>
        </p:txBody>
      </p:sp>
      <p:sp>
        <p:nvSpPr>
          <p:cNvPr id="29" name="Текст 2"/>
          <p:cNvSpPr txBox="1">
            <a:spLocks/>
          </p:cNvSpPr>
          <p:nvPr/>
        </p:nvSpPr>
        <p:spPr bwMode="auto">
          <a:xfrm>
            <a:off x="344170" y="2408758"/>
            <a:ext cx="11480155" cy="372441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28448" rIns="0" bIns="0"/>
          <a:lstStyle>
            <a:lvl1pPr marL="342900" indent="-342900" algn="l" defTabSz="449263" rtl="0" eaLnBrk="0" fontAlgn="base" hangingPunct="0">
              <a:lnSpc>
                <a:spcPct val="93000"/>
              </a:lnSpc>
              <a:spcBef>
                <a:spcPts val="1425"/>
              </a:spcBef>
              <a:spcAft>
                <a:spcPct val="0"/>
              </a:spcAft>
              <a:buClr>
                <a:srgbClr val="000000"/>
              </a:buClr>
              <a:buSzPct val="100000"/>
              <a:buFont typeface="Times New Roman" panose="02020603050405020304" pitchFamily="18" charset="0"/>
              <a:defRPr sz="3200">
                <a:solidFill>
                  <a:srgbClr val="000000"/>
                </a:solidFill>
                <a:latin typeface="+mn-lt"/>
                <a:ea typeface="+mn-ea"/>
                <a:cs typeface="+mn-cs"/>
              </a:defRPr>
            </a:lvl1pPr>
            <a:lvl2pPr marL="742950" indent="-285750" algn="l" defTabSz="449263" rtl="0" eaLnBrk="0" fontAlgn="base" hangingPunct="0">
              <a:lnSpc>
                <a:spcPct val="93000"/>
              </a:lnSpc>
              <a:spcBef>
                <a:spcPts val="1138"/>
              </a:spcBef>
              <a:spcAft>
                <a:spcPct val="0"/>
              </a:spcAft>
              <a:buClr>
                <a:srgbClr val="000000"/>
              </a:buClr>
              <a:buSzPct val="100000"/>
              <a:buFont typeface="Times New Roman" panose="02020603050405020304" pitchFamily="18" charset="0"/>
              <a:defRPr sz="2800">
                <a:solidFill>
                  <a:srgbClr val="000000"/>
                </a:solidFill>
                <a:latin typeface="+mn-lt"/>
                <a:ea typeface="+mn-ea"/>
              </a:defRPr>
            </a:lvl2pPr>
            <a:lvl3pPr marL="1143000" indent="-228600" algn="l" defTabSz="449263" rtl="0" eaLnBrk="0" fontAlgn="base" hangingPunct="0">
              <a:lnSpc>
                <a:spcPct val="93000"/>
              </a:lnSpc>
              <a:spcBef>
                <a:spcPts val="850"/>
              </a:spcBef>
              <a:spcAft>
                <a:spcPct val="0"/>
              </a:spcAft>
              <a:buClr>
                <a:srgbClr val="000000"/>
              </a:buClr>
              <a:buSzPct val="100000"/>
              <a:buFont typeface="Times New Roman" panose="02020603050405020304" pitchFamily="18" charset="0"/>
              <a:defRPr sz="2400">
                <a:solidFill>
                  <a:srgbClr val="000000"/>
                </a:solidFill>
                <a:latin typeface="+mn-lt"/>
                <a:ea typeface="+mn-ea"/>
              </a:defRPr>
            </a:lvl3pPr>
            <a:lvl4pPr marL="1600200" indent="-228600" algn="l" defTabSz="449263" rtl="0" eaLnBrk="0" fontAlgn="base" hangingPunct="0">
              <a:lnSpc>
                <a:spcPct val="93000"/>
              </a:lnSpc>
              <a:spcBef>
                <a:spcPts val="575"/>
              </a:spcBef>
              <a:spcAft>
                <a:spcPct val="0"/>
              </a:spcAft>
              <a:buClr>
                <a:srgbClr val="000000"/>
              </a:buClr>
              <a:buSzPct val="100000"/>
              <a:buFont typeface="Times New Roman" panose="02020603050405020304" pitchFamily="18" charset="0"/>
              <a:defRPr sz="2000">
                <a:solidFill>
                  <a:srgbClr val="000000"/>
                </a:solidFill>
                <a:latin typeface="+mn-lt"/>
                <a:ea typeface="+mn-ea"/>
              </a:defRPr>
            </a:lvl4pPr>
            <a:lvl5pPr marL="2057400" indent="-228600" algn="l" defTabSz="449263" rtl="0" eaLnBrk="0" fontAlgn="base" hangingPunct="0">
              <a:lnSpc>
                <a:spcPct val="93000"/>
              </a:lnSpc>
              <a:spcBef>
                <a:spcPts val="288"/>
              </a:spcBef>
              <a:spcAft>
                <a:spcPct val="0"/>
              </a:spcAft>
              <a:buClr>
                <a:srgbClr val="000000"/>
              </a:buClr>
              <a:buSzPct val="100000"/>
              <a:buFont typeface="Times New Roman" panose="02020603050405020304" pitchFamily="18" charset="0"/>
              <a:defRPr sz="2000">
                <a:solidFill>
                  <a:srgbClr val="000000"/>
                </a:solidFill>
                <a:latin typeface="+mn-lt"/>
                <a:ea typeface="+mn-ea"/>
              </a:defRPr>
            </a:lvl5pPr>
            <a:lvl6pPr marL="2514600" indent="-228600" algn="l" defTabSz="449263" rtl="0" eaLnBrk="1" fontAlgn="base" hangingPunct="1">
              <a:lnSpc>
                <a:spcPct val="93000"/>
              </a:lnSpc>
              <a:spcBef>
                <a:spcPts val="288"/>
              </a:spcBef>
              <a:spcAft>
                <a:spcPct val="0"/>
              </a:spcAft>
              <a:buClr>
                <a:srgbClr val="000000"/>
              </a:buClr>
              <a:buSzPct val="100000"/>
              <a:buFont typeface="Times New Roman" pitchFamily="16" charset="0"/>
              <a:defRPr sz="2000">
                <a:solidFill>
                  <a:srgbClr val="000000"/>
                </a:solidFill>
                <a:latin typeface="+mn-lt"/>
                <a:ea typeface="+mn-ea"/>
              </a:defRPr>
            </a:lvl6pPr>
            <a:lvl7pPr marL="2971800" indent="-228600" algn="l" defTabSz="449263" rtl="0" eaLnBrk="1" fontAlgn="base" hangingPunct="1">
              <a:lnSpc>
                <a:spcPct val="93000"/>
              </a:lnSpc>
              <a:spcBef>
                <a:spcPts val="288"/>
              </a:spcBef>
              <a:spcAft>
                <a:spcPct val="0"/>
              </a:spcAft>
              <a:buClr>
                <a:srgbClr val="000000"/>
              </a:buClr>
              <a:buSzPct val="100000"/>
              <a:buFont typeface="Times New Roman" pitchFamily="16" charset="0"/>
              <a:defRPr sz="2000">
                <a:solidFill>
                  <a:srgbClr val="000000"/>
                </a:solidFill>
                <a:latin typeface="+mn-lt"/>
                <a:ea typeface="+mn-ea"/>
              </a:defRPr>
            </a:lvl7pPr>
            <a:lvl8pPr marL="3429000" indent="-228600" algn="l" defTabSz="449263" rtl="0" eaLnBrk="1" fontAlgn="base" hangingPunct="1">
              <a:lnSpc>
                <a:spcPct val="93000"/>
              </a:lnSpc>
              <a:spcBef>
                <a:spcPts val="288"/>
              </a:spcBef>
              <a:spcAft>
                <a:spcPct val="0"/>
              </a:spcAft>
              <a:buClr>
                <a:srgbClr val="000000"/>
              </a:buClr>
              <a:buSzPct val="100000"/>
              <a:buFont typeface="Times New Roman" pitchFamily="16" charset="0"/>
              <a:defRPr sz="2000">
                <a:solidFill>
                  <a:srgbClr val="000000"/>
                </a:solidFill>
                <a:latin typeface="+mn-lt"/>
                <a:ea typeface="+mn-ea"/>
              </a:defRPr>
            </a:lvl8pPr>
            <a:lvl9pPr marL="3886200" indent="-228600" algn="l" defTabSz="449263" rtl="0" eaLnBrk="1" fontAlgn="base" hangingPunct="1">
              <a:lnSpc>
                <a:spcPct val="93000"/>
              </a:lnSpc>
              <a:spcBef>
                <a:spcPts val="288"/>
              </a:spcBef>
              <a:spcAft>
                <a:spcPct val="0"/>
              </a:spcAft>
              <a:buClr>
                <a:srgbClr val="000000"/>
              </a:buClr>
              <a:buSzPct val="100000"/>
              <a:buFont typeface="Times New Roman" pitchFamily="16" charset="0"/>
              <a:defRPr sz="2000">
                <a:solidFill>
                  <a:srgbClr val="000000"/>
                </a:solidFill>
                <a:latin typeface="+mn-lt"/>
                <a:ea typeface="+mn-ea"/>
              </a:defRPr>
            </a:lvl9pPr>
          </a:lstStyle>
          <a:p>
            <a:pPr marL="0" indent="0" algn="just">
              <a:lnSpc>
                <a:spcPct val="100000"/>
              </a:lnSpc>
              <a:spcBef>
                <a:spcPts val="600"/>
              </a:spcBef>
              <a:defRPr/>
            </a:pPr>
            <a:r>
              <a:rPr lang="ru-RU" altLang="ru-RU" sz="1800" kern="0" dirty="0">
                <a:solidFill>
                  <a:srgbClr val="444444"/>
                </a:solidFill>
                <a:latin typeface="Segoe UI" panose="020B0502040204020203" pitchFamily="34" charset="0"/>
                <a:ea typeface="Segoe UI" panose="020B0502040204020203" pitchFamily="34" charset="0"/>
                <a:cs typeface="Segoe UI" panose="020B0502040204020203" pitchFamily="34" charset="0"/>
              </a:rPr>
              <a:t>Доводы </a:t>
            </a:r>
            <a:r>
              <a:rPr lang="ru-RU" altLang="ru-RU" sz="1800" kern="0" dirty="0" smtClean="0">
                <a:solidFill>
                  <a:srgbClr val="444444"/>
                </a:solidFill>
                <a:latin typeface="Segoe UI" panose="020B0502040204020203" pitchFamily="34" charset="0"/>
                <a:ea typeface="Segoe UI" panose="020B0502040204020203" pitchFamily="34" charset="0"/>
                <a:cs typeface="Segoe UI" panose="020B0502040204020203" pitchFamily="34" charset="0"/>
              </a:rPr>
              <a:t>Общества </a:t>
            </a:r>
            <a:r>
              <a:rPr lang="ru-RU" altLang="ru-RU" sz="1800" kern="0" dirty="0">
                <a:solidFill>
                  <a:srgbClr val="444444"/>
                </a:solidFill>
                <a:latin typeface="Segoe UI" panose="020B0502040204020203" pitchFamily="34" charset="0"/>
                <a:ea typeface="Segoe UI" panose="020B0502040204020203" pitchFamily="34" charset="0"/>
                <a:cs typeface="Segoe UI" panose="020B0502040204020203" pitchFamily="34" charset="0"/>
              </a:rPr>
              <a:t>о том, что заказчиком в проекте контракта установлено условие одностороннего расторжения контракта без указания перечня случаев такого отказа </a:t>
            </a:r>
            <a:r>
              <a:rPr lang="ru-RU" altLang="ru-RU" sz="1800" b="1" kern="0" dirty="0">
                <a:solidFill>
                  <a:srgbClr val="E4465A"/>
                </a:solidFill>
                <a:latin typeface="Segoe UI" panose="020B0502040204020203" pitchFamily="34" charset="0"/>
                <a:ea typeface="Segoe UI" panose="020B0502040204020203" pitchFamily="34" charset="0"/>
                <a:cs typeface="Segoe UI" panose="020B0502040204020203" pitchFamily="34" charset="0"/>
              </a:rPr>
              <a:t>Комиссией </a:t>
            </a:r>
            <a:r>
              <a:rPr lang="ru-RU" altLang="ru-RU" sz="1800" b="1" kern="0" dirty="0" smtClean="0">
                <a:solidFill>
                  <a:srgbClr val="E4465A"/>
                </a:solidFill>
                <a:latin typeface="Segoe UI" panose="020B0502040204020203" pitchFamily="34" charset="0"/>
                <a:ea typeface="Segoe UI" panose="020B0502040204020203" pitchFamily="34" charset="0"/>
                <a:cs typeface="Segoe UI" panose="020B0502040204020203" pitchFamily="34" charset="0"/>
              </a:rPr>
              <a:t>УФАС признаются </a:t>
            </a:r>
            <a:r>
              <a:rPr lang="ru-RU" altLang="ru-RU" sz="1800" b="1" kern="0" dirty="0">
                <a:solidFill>
                  <a:srgbClr val="E4465A"/>
                </a:solidFill>
                <a:latin typeface="Segoe UI" panose="020B0502040204020203" pitchFamily="34" charset="0"/>
                <a:ea typeface="Segoe UI" panose="020B0502040204020203" pitchFamily="34" charset="0"/>
                <a:cs typeface="Segoe UI" panose="020B0502040204020203" pitchFamily="34" charset="0"/>
              </a:rPr>
              <a:t>необоснованными ввиду следующего.</a:t>
            </a:r>
          </a:p>
          <a:p>
            <a:pPr marL="0" indent="0" algn="just">
              <a:lnSpc>
                <a:spcPct val="100000"/>
              </a:lnSpc>
              <a:spcBef>
                <a:spcPts val="600"/>
              </a:spcBef>
              <a:defRPr/>
            </a:pPr>
            <a:r>
              <a:rPr lang="ru-RU" altLang="ru-RU" sz="1800" kern="0" dirty="0">
                <a:solidFill>
                  <a:srgbClr val="444444"/>
                </a:solidFill>
                <a:latin typeface="Segoe UI" panose="020B0502040204020203" pitchFamily="34" charset="0"/>
                <a:ea typeface="Segoe UI" panose="020B0502040204020203" pitchFamily="34" charset="0"/>
                <a:cs typeface="Segoe UI" panose="020B0502040204020203" pitchFamily="34" charset="0"/>
              </a:rPr>
              <a:t>Согласно </a:t>
            </a:r>
            <a:r>
              <a:rPr lang="ru-RU" altLang="ru-RU" sz="1800" kern="0" dirty="0" smtClean="0">
                <a:solidFill>
                  <a:srgbClr val="444444"/>
                </a:solidFill>
                <a:latin typeface="Segoe UI" panose="020B0502040204020203" pitchFamily="34" charset="0"/>
                <a:ea typeface="Segoe UI" panose="020B0502040204020203" pitchFamily="34" charset="0"/>
                <a:cs typeface="Segoe UI" panose="020B0502040204020203" pitchFamily="34" charset="0"/>
              </a:rPr>
              <a:t>ч. </a:t>
            </a:r>
            <a:r>
              <a:rPr lang="ru-RU" altLang="ru-RU" sz="1800" kern="0" dirty="0">
                <a:solidFill>
                  <a:srgbClr val="444444"/>
                </a:solidFill>
                <a:latin typeface="Segoe UI" panose="020B0502040204020203" pitchFamily="34" charset="0"/>
                <a:ea typeface="Segoe UI" panose="020B0502040204020203" pitchFamily="34" charset="0"/>
                <a:cs typeface="Segoe UI" panose="020B0502040204020203" pitchFamily="34" charset="0"/>
              </a:rPr>
              <a:t>8 </a:t>
            </a:r>
            <a:r>
              <a:rPr lang="ru-RU" altLang="ru-RU" sz="1800" kern="0" dirty="0" smtClean="0">
                <a:solidFill>
                  <a:srgbClr val="444444"/>
                </a:solidFill>
                <a:latin typeface="Segoe UI" panose="020B0502040204020203" pitchFamily="34" charset="0"/>
                <a:ea typeface="Segoe UI" panose="020B0502040204020203" pitchFamily="34" charset="0"/>
                <a:cs typeface="Segoe UI" panose="020B0502040204020203" pitchFamily="34" charset="0"/>
              </a:rPr>
              <a:t>ст. </a:t>
            </a:r>
            <a:r>
              <a:rPr lang="ru-RU" altLang="ru-RU" sz="1800" kern="0" dirty="0">
                <a:solidFill>
                  <a:srgbClr val="444444"/>
                </a:solidFill>
                <a:latin typeface="Segoe UI" panose="020B0502040204020203" pitchFamily="34" charset="0"/>
                <a:ea typeface="Segoe UI" panose="020B0502040204020203" pitchFamily="34" charset="0"/>
                <a:cs typeface="Segoe UI" panose="020B0502040204020203" pitchFamily="34" charset="0"/>
              </a:rPr>
              <a:t>95 Закона </a:t>
            </a:r>
            <a:r>
              <a:rPr lang="ru-RU" altLang="ru-RU" sz="1800" kern="0" dirty="0" smtClean="0">
                <a:solidFill>
                  <a:srgbClr val="444444"/>
                </a:solidFill>
                <a:latin typeface="Segoe UI" panose="020B0502040204020203" pitchFamily="34" charset="0"/>
                <a:ea typeface="Segoe UI" panose="020B0502040204020203" pitchFamily="34" charset="0"/>
                <a:cs typeface="Segoe UI" panose="020B0502040204020203" pitchFamily="34" charset="0"/>
              </a:rPr>
              <a:t>№ 44-ФЗ расторжение </a:t>
            </a:r>
            <a:r>
              <a:rPr lang="ru-RU" altLang="ru-RU" sz="1800" kern="0" dirty="0">
                <a:solidFill>
                  <a:srgbClr val="444444"/>
                </a:solidFill>
                <a:latin typeface="Segoe UI" panose="020B0502040204020203" pitchFamily="34" charset="0"/>
                <a:ea typeface="Segoe UI" panose="020B0502040204020203" pitchFamily="34" charset="0"/>
                <a:cs typeface="Segoe UI" panose="020B0502040204020203" pitchFamily="34" charset="0"/>
              </a:rPr>
              <a:t>контракта допускается по соглашению сторон, по решению суда, в случае одностороннего отказа стороны контракта от исполнения контракта в соответствии с гражданским законодательством. </a:t>
            </a:r>
            <a:r>
              <a:rPr lang="ru-RU" altLang="ru-RU" sz="1800" kern="0" dirty="0" smtClean="0">
                <a:solidFill>
                  <a:srgbClr val="444444"/>
                </a:solidFill>
                <a:latin typeface="Segoe UI" panose="020B0502040204020203" pitchFamily="34" charset="0"/>
                <a:ea typeface="Segoe UI" panose="020B0502040204020203" pitchFamily="34" charset="0"/>
                <a:cs typeface="Segoe UI" panose="020B0502040204020203" pitchFamily="34" charset="0"/>
              </a:rPr>
              <a:t>Ч. </a:t>
            </a:r>
            <a:r>
              <a:rPr lang="ru-RU" altLang="ru-RU" sz="1800" kern="0" dirty="0">
                <a:solidFill>
                  <a:srgbClr val="444444"/>
                </a:solidFill>
                <a:latin typeface="Segoe UI" panose="020B0502040204020203" pitchFamily="34" charset="0"/>
                <a:ea typeface="Segoe UI" panose="020B0502040204020203" pitchFamily="34" charset="0"/>
                <a:cs typeface="Segoe UI" panose="020B0502040204020203" pitchFamily="34" charset="0"/>
              </a:rPr>
              <a:t>9 </a:t>
            </a:r>
            <a:r>
              <a:rPr lang="ru-RU" altLang="ru-RU" sz="1800" kern="0" dirty="0" smtClean="0">
                <a:solidFill>
                  <a:srgbClr val="444444"/>
                </a:solidFill>
                <a:latin typeface="Segoe UI" panose="020B0502040204020203" pitchFamily="34" charset="0"/>
                <a:ea typeface="Segoe UI" panose="020B0502040204020203" pitchFamily="34" charset="0"/>
                <a:cs typeface="Segoe UI" panose="020B0502040204020203" pitchFamily="34" charset="0"/>
              </a:rPr>
              <a:t>ст. </a:t>
            </a:r>
            <a:r>
              <a:rPr lang="ru-RU" altLang="ru-RU" sz="1800" kern="0" dirty="0">
                <a:solidFill>
                  <a:srgbClr val="444444"/>
                </a:solidFill>
                <a:latin typeface="Segoe UI" panose="020B0502040204020203" pitchFamily="34" charset="0"/>
                <a:ea typeface="Segoe UI" panose="020B0502040204020203" pitchFamily="34" charset="0"/>
                <a:cs typeface="Segoe UI" panose="020B0502040204020203" pitchFamily="34" charset="0"/>
              </a:rPr>
              <a:t>95 Закона </a:t>
            </a:r>
            <a:r>
              <a:rPr lang="ru-RU" altLang="ru-RU" sz="1800" kern="0" dirty="0" smtClean="0">
                <a:solidFill>
                  <a:srgbClr val="444444"/>
                </a:solidFill>
                <a:latin typeface="Segoe UI" panose="020B0502040204020203" pitchFamily="34" charset="0"/>
                <a:ea typeface="Segoe UI" panose="020B0502040204020203" pitchFamily="34" charset="0"/>
                <a:cs typeface="Segoe UI" panose="020B0502040204020203" pitchFamily="34" charset="0"/>
              </a:rPr>
              <a:t>№ 44-ФЗ предусмотрено</a:t>
            </a:r>
            <a:r>
              <a:rPr lang="ru-RU" altLang="ru-RU" sz="1800" kern="0" dirty="0">
                <a:solidFill>
                  <a:srgbClr val="444444"/>
                </a:solidFill>
                <a:latin typeface="Segoe UI" panose="020B0502040204020203" pitchFamily="34" charset="0"/>
                <a:ea typeface="Segoe UI" panose="020B0502040204020203" pitchFamily="34" charset="0"/>
                <a:cs typeface="Segoe UI" panose="020B0502040204020203" pitchFamily="34" charset="0"/>
              </a:rPr>
              <a:t>, что заказчик вправе принять решение об одностороннем отказе от исполнения контракта по основаниям, предусмотренным </a:t>
            </a:r>
            <a:r>
              <a:rPr lang="ru-RU" altLang="ru-RU" sz="1800" kern="0" dirty="0" smtClean="0">
                <a:solidFill>
                  <a:srgbClr val="444444"/>
                </a:solidFill>
                <a:latin typeface="Segoe UI" panose="020B0502040204020203" pitchFamily="34" charset="0"/>
                <a:ea typeface="Segoe UI" panose="020B0502040204020203" pitchFamily="34" charset="0"/>
                <a:cs typeface="Segoe UI" panose="020B0502040204020203" pitchFamily="34" charset="0"/>
              </a:rPr>
              <a:t>ГК РФ для </a:t>
            </a:r>
            <a:r>
              <a:rPr lang="ru-RU" altLang="ru-RU" sz="1800" kern="0" dirty="0">
                <a:solidFill>
                  <a:srgbClr val="444444"/>
                </a:solidFill>
                <a:latin typeface="Segoe UI" panose="020B0502040204020203" pitchFamily="34" charset="0"/>
                <a:ea typeface="Segoe UI" panose="020B0502040204020203" pitchFamily="34" charset="0"/>
                <a:cs typeface="Segoe UI" panose="020B0502040204020203" pitchFamily="34" charset="0"/>
              </a:rPr>
              <a:t>одностороннего отказа от исполнения отдельных видов обязательств, при условии, если это было предусмотрено контрактом. </a:t>
            </a:r>
            <a:r>
              <a:rPr lang="ru-RU" altLang="ru-RU" sz="1800" b="1" kern="0" dirty="0">
                <a:solidFill>
                  <a:srgbClr val="E4465A"/>
                </a:solidFill>
                <a:latin typeface="Segoe UI" panose="020B0502040204020203" pitchFamily="34" charset="0"/>
                <a:ea typeface="Segoe UI" panose="020B0502040204020203" pitchFamily="34" charset="0"/>
                <a:cs typeface="Segoe UI" panose="020B0502040204020203" pitchFamily="34" charset="0"/>
              </a:rPr>
              <a:t>Таким образом, Комиссия приходит к выводу, что Закон о контрактной системе не обязывает заказчика перечислять в проекте контракта перечень случаев одностороннего отказа от исполнения контракта</a:t>
            </a:r>
            <a:r>
              <a:rPr lang="ru-RU" altLang="ru-RU" sz="1800" kern="0" dirty="0" smtClean="0">
                <a:solidFill>
                  <a:srgbClr val="444444"/>
                </a:solidFill>
                <a:latin typeface="Segoe UI" panose="020B0502040204020203" pitchFamily="34" charset="0"/>
                <a:ea typeface="Segoe UI" panose="020B0502040204020203" pitchFamily="34" charset="0"/>
                <a:cs typeface="Segoe UI" panose="020B0502040204020203" pitchFamily="34" charset="0"/>
              </a:rPr>
              <a:t>.</a:t>
            </a:r>
          </a:p>
          <a:p>
            <a:pPr marL="0" indent="0" algn="just">
              <a:lnSpc>
                <a:spcPct val="100000"/>
              </a:lnSpc>
              <a:spcBef>
                <a:spcPts val="600"/>
              </a:spcBef>
              <a:defRPr/>
            </a:pPr>
            <a:r>
              <a:rPr lang="ru-RU" altLang="ru-RU" sz="1800" kern="0" dirty="0">
                <a:solidFill>
                  <a:srgbClr val="444444"/>
                </a:solidFill>
                <a:latin typeface="Segoe UI" panose="020B0502040204020203" pitchFamily="34" charset="0"/>
                <a:ea typeface="Segoe UI" panose="020B0502040204020203" pitchFamily="34" charset="0"/>
                <a:cs typeface="Segoe UI" panose="020B0502040204020203" pitchFamily="34" charset="0"/>
              </a:rPr>
              <a:t>См.: </a:t>
            </a:r>
            <a:r>
              <a:rPr lang="ru-RU" altLang="ru-RU" sz="1800" kern="0" dirty="0">
                <a:solidFill>
                  <a:srgbClr val="E4465A"/>
                </a:solidFill>
                <a:latin typeface="Segoe UI" panose="020B0502040204020203" pitchFamily="34" charset="0"/>
                <a:ea typeface="Segoe UI" panose="020B0502040204020203" pitchFamily="34" charset="0"/>
                <a:cs typeface="Segoe UI" panose="020B0502040204020203" pitchFamily="34" charset="0"/>
              </a:rPr>
              <a:t>Решение УФАС по Красноярскому краю от 14 сентября 2016 г. № </a:t>
            </a:r>
            <a:r>
              <a:rPr lang="ru-RU" altLang="ru-RU" sz="1800" kern="0" dirty="0" smtClean="0">
                <a:solidFill>
                  <a:srgbClr val="E4465A"/>
                </a:solidFill>
                <a:latin typeface="Segoe UI" panose="020B0502040204020203" pitchFamily="34" charset="0"/>
                <a:ea typeface="Segoe UI" panose="020B0502040204020203" pitchFamily="34" charset="0"/>
                <a:cs typeface="Segoe UI" panose="020B0502040204020203" pitchFamily="34" charset="0"/>
              </a:rPr>
              <a:t>1495.</a:t>
            </a:r>
            <a:endParaRPr lang="ru-RU" altLang="ru-RU" sz="1800" kern="0" dirty="0">
              <a:solidFill>
                <a:srgbClr val="E4465A"/>
              </a:solidFill>
              <a:latin typeface="Segoe UI" panose="020B0502040204020203" pitchFamily="34" charset="0"/>
              <a:ea typeface="Segoe UI" panose="020B0502040204020203" pitchFamily="34" charset="0"/>
              <a:cs typeface="Segoe UI" panose="020B0502040204020203" pitchFamily="34" charset="0"/>
            </a:endParaRPr>
          </a:p>
        </p:txBody>
      </p:sp>
    </p:spTree>
    <p:extLst>
      <p:ext uri="{BB962C8B-B14F-4D97-AF65-F5344CB8AC3E}">
        <p14:creationId xmlns:p14="http://schemas.microsoft.com/office/powerpoint/2010/main" val="427222874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8" name="Прямая соединительная линия 27">
            <a:extLst>
              <a:ext uri="{FF2B5EF4-FFF2-40B4-BE49-F238E27FC236}">
                <a16:creationId xmlns="" xmlns:a16="http://schemas.microsoft.com/office/drawing/2014/main" id="{2DF8A51C-4A70-45C5-B4ED-B17789969F70}"/>
              </a:ext>
            </a:extLst>
          </p:cNvPr>
          <p:cNvCxnSpPr>
            <a:cxnSpLocks/>
          </p:cNvCxnSpPr>
          <p:nvPr/>
        </p:nvCxnSpPr>
        <p:spPr>
          <a:xfrm>
            <a:off x="360364" y="1061613"/>
            <a:ext cx="11464536" cy="0"/>
          </a:xfrm>
          <a:prstGeom prst="line">
            <a:avLst/>
          </a:prstGeom>
          <a:ln w="28575">
            <a:solidFill>
              <a:srgbClr val="FFC000"/>
            </a:solidFill>
          </a:ln>
        </p:spPr>
        <p:style>
          <a:lnRef idx="1">
            <a:schemeClr val="accent1"/>
          </a:lnRef>
          <a:fillRef idx="0">
            <a:schemeClr val="accent1"/>
          </a:fillRef>
          <a:effectRef idx="0">
            <a:schemeClr val="accent1"/>
          </a:effectRef>
          <a:fontRef idx="minor">
            <a:schemeClr val="tx1"/>
          </a:fontRef>
        </p:style>
      </p:cxnSp>
      <p:sp>
        <p:nvSpPr>
          <p:cNvPr id="42" name="Freeform 17"/>
          <p:cNvSpPr>
            <a:spLocks noEditPoints="1"/>
          </p:cNvSpPr>
          <p:nvPr/>
        </p:nvSpPr>
        <p:spPr bwMode="auto">
          <a:xfrm>
            <a:off x="5556251" y="1916832"/>
            <a:ext cx="1140883" cy="1174750"/>
          </a:xfrm>
          <a:custGeom>
            <a:avLst/>
            <a:gdLst>
              <a:gd name="T0" fmla="*/ 11557 w 11858"/>
              <a:gd name="T1" fmla="*/ 91 h 16280"/>
              <a:gd name="T2" fmla="*/ 11809 w 11858"/>
              <a:gd name="T3" fmla="*/ 381 h 16280"/>
              <a:gd name="T4" fmla="*/ 11846 w 11858"/>
              <a:gd name="T5" fmla="*/ 15782 h 16280"/>
              <a:gd name="T6" fmla="*/ 11653 w 11858"/>
              <a:gd name="T7" fmla="*/ 16118 h 16280"/>
              <a:gd name="T8" fmla="*/ 11298 w 11858"/>
              <a:gd name="T9" fmla="*/ 16277 h 16280"/>
              <a:gd name="T10" fmla="*/ 327 w 11858"/>
              <a:gd name="T11" fmla="*/ 16205 h 16280"/>
              <a:gd name="T12" fmla="*/ 61 w 11858"/>
              <a:gd name="T13" fmla="*/ 15927 h 16280"/>
              <a:gd name="T14" fmla="*/ 7 w 11858"/>
              <a:gd name="T15" fmla="*/ 528 h 16280"/>
              <a:gd name="T16" fmla="*/ 182 w 11858"/>
              <a:gd name="T17" fmla="*/ 182 h 16280"/>
              <a:gd name="T18" fmla="*/ 529 w 11858"/>
              <a:gd name="T19" fmla="*/ 7 h 16280"/>
              <a:gd name="T20" fmla="*/ 6272 w 11858"/>
              <a:gd name="T21" fmla="*/ 12062 h 16280"/>
              <a:gd name="T22" fmla="*/ 6229 w 11858"/>
              <a:gd name="T23" fmla="*/ 11836 h 16280"/>
              <a:gd name="T24" fmla="*/ 6328 w 11858"/>
              <a:gd name="T25" fmla="*/ 11625 h 16280"/>
              <a:gd name="T26" fmla="*/ 6538 w 11858"/>
              <a:gd name="T27" fmla="*/ 11514 h 16280"/>
              <a:gd name="T28" fmla="*/ 6766 w 11858"/>
              <a:gd name="T29" fmla="*/ 11549 h 16280"/>
              <a:gd name="T30" fmla="*/ 9247 w 11858"/>
              <a:gd name="T31" fmla="*/ 10235 h 16280"/>
              <a:gd name="T32" fmla="*/ 9464 w 11858"/>
              <a:gd name="T33" fmla="*/ 10153 h 16280"/>
              <a:gd name="T34" fmla="*/ 9687 w 11858"/>
              <a:gd name="T35" fmla="*/ 10213 h 16280"/>
              <a:gd name="T36" fmla="*/ 9834 w 11858"/>
              <a:gd name="T37" fmla="*/ 10400 h 16280"/>
              <a:gd name="T38" fmla="*/ 9840 w 11858"/>
              <a:gd name="T39" fmla="*/ 10630 h 16280"/>
              <a:gd name="T40" fmla="*/ 7656 w 11858"/>
              <a:gd name="T41" fmla="*/ 13093 h 16280"/>
              <a:gd name="T42" fmla="*/ 7443 w 11858"/>
              <a:gd name="T43" fmla="*/ 13192 h 16280"/>
              <a:gd name="T44" fmla="*/ 7217 w 11858"/>
              <a:gd name="T45" fmla="*/ 13147 h 16280"/>
              <a:gd name="T46" fmla="*/ 7553 w 11858"/>
              <a:gd name="T47" fmla="*/ 10191 h 16280"/>
              <a:gd name="T48" fmla="*/ 8100 w 11858"/>
              <a:gd name="T49" fmla="*/ 10313 h 16280"/>
              <a:gd name="T50" fmla="*/ 8581 w 11858"/>
              <a:gd name="T51" fmla="*/ 10568 h 16280"/>
              <a:gd name="T52" fmla="*/ 7978 w 11858"/>
              <a:gd name="T53" fmla="*/ 10937 h 16280"/>
              <a:gd name="T54" fmla="*/ 7633 w 11858"/>
              <a:gd name="T55" fmla="*/ 10830 h 16280"/>
              <a:gd name="T56" fmla="*/ 7225 w 11858"/>
              <a:gd name="T57" fmla="*/ 10815 h 16280"/>
              <a:gd name="T58" fmla="*/ 6774 w 11858"/>
              <a:gd name="T59" fmla="*/ 10936 h 16280"/>
              <a:gd name="T60" fmla="*/ 6393 w 11858"/>
              <a:gd name="T61" fmla="*/ 11186 h 16280"/>
              <a:gd name="T62" fmla="*/ 6108 w 11858"/>
              <a:gd name="T63" fmla="*/ 11539 h 16280"/>
              <a:gd name="T64" fmla="*/ 5944 w 11858"/>
              <a:gd name="T65" fmla="*/ 11972 h 16280"/>
              <a:gd name="T66" fmla="*/ 5926 w 11858"/>
              <a:gd name="T67" fmla="*/ 12451 h 16280"/>
              <a:gd name="T68" fmla="*/ 6058 w 11858"/>
              <a:gd name="T69" fmla="*/ 12898 h 16280"/>
              <a:gd name="T70" fmla="*/ 6318 w 11858"/>
              <a:gd name="T71" fmla="*/ 13271 h 16280"/>
              <a:gd name="T72" fmla="*/ 6679 w 11858"/>
              <a:gd name="T73" fmla="*/ 13547 h 16280"/>
              <a:gd name="T74" fmla="*/ 7116 w 11858"/>
              <a:gd name="T75" fmla="*/ 13701 h 16280"/>
              <a:gd name="T76" fmla="*/ 7597 w 11858"/>
              <a:gd name="T77" fmla="*/ 13707 h 16280"/>
              <a:gd name="T78" fmla="*/ 8040 w 11858"/>
              <a:gd name="T79" fmla="*/ 13564 h 16280"/>
              <a:gd name="T80" fmla="*/ 8407 w 11858"/>
              <a:gd name="T81" fmla="*/ 13297 h 16280"/>
              <a:gd name="T82" fmla="*/ 8675 w 11858"/>
              <a:gd name="T83" fmla="*/ 12929 h 16280"/>
              <a:gd name="T84" fmla="*/ 8819 w 11858"/>
              <a:gd name="T85" fmla="*/ 12488 h 16280"/>
              <a:gd name="T86" fmla="*/ 9381 w 11858"/>
              <a:gd name="T87" fmla="*/ 11696 h 16280"/>
              <a:gd name="T88" fmla="*/ 9459 w 11858"/>
              <a:gd name="T89" fmla="*/ 12223 h 16280"/>
              <a:gd name="T90" fmla="*/ 9365 w 11858"/>
              <a:gd name="T91" fmla="*/ 12884 h 16280"/>
              <a:gd name="T92" fmla="*/ 9075 w 11858"/>
              <a:gd name="T93" fmla="*/ 13470 h 16280"/>
              <a:gd name="T94" fmla="*/ 8622 w 11858"/>
              <a:gd name="T95" fmla="*/ 13933 h 16280"/>
              <a:gd name="T96" fmla="*/ 8044 w 11858"/>
              <a:gd name="T97" fmla="*/ 14237 h 16280"/>
              <a:gd name="T98" fmla="*/ 7375 w 11858"/>
              <a:gd name="T99" fmla="*/ 14347 h 16280"/>
              <a:gd name="T100" fmla="*/ 6707 w 11858"/>
              <a:gd name="T101" fmla="*/ 14237 h 16280"/>
              <a:gd name="T102" fmla="*/ 6128 w 11858"/>
              <a:gd name="T103" fmla="*/ 13933 h 16280"/>
              <a:gd name="T104" fmla="*/ 5675 w 11858"/>
              <a:gd name="T105" fmla="*/ 13470 h 16280"/>
              <a:gd name="T106" fmla="*/ 5385 w 11858"/>
              <a:gd name="T107" fmla="*/ 12884 h 16280"/>
              <a:gd name="T108" fmla="*/ 5291 w 11858"/>
              <a:gd name="T109" fmla="*/ 12212 h 16280"/>
              <a:gd name="T110" fmla="*/ 5417 w 11858"/>
              <a:gd name="T111" fmla="*/ 11550 h 16280"/>
              <a:gd name="T112" fmla="*/ 5735 w 11858"/>
              <a:gd name="T113" fmla="*/ 10981 h 16280"/>
              <a:gd name="T114" fmla="*/ 6209 w 11858"/>
              <a:gd name="T115" fmla="*/ 10539 h 16280"/>
              <a:gd name="T116" fmla="*/ 6804 w 11858"/>
              <a:gd name="T117" fmla="*/ 10264 h 16280"/>
              <a:gd name="T118" fmla="*/ 5892 w 11858"/>
              <a:gd name="T119" fmla="*/ 8673 h 16280"/>
              <a:gd name="T120" fmla="*/ 2683 w 11858"/>
              <a:gd name="T121" fmla="*/ 4500 h 162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1858" h="16280">
                <a:moveTo>
                  <a:pt x="624" y="0"/>
                </a:moveTo>
                <a:lnTo>
                  <a:pt x="11234" y="0"/>
                </a:lnTo>
                <a:lnTo>
                  <a:pt x="11266" y="1"/>
                </a:lnTo>
                <a:lnTo>
                  <a:pt x="11298" y="3"/>
                </a:lnTo>
                <a:lnTo>
                  <a:pt x="11329" y="7"/>
                </a:lnTo>
                <a:lnTo>
                  <a:pt x="11360" y="12"/>
                </a:lnTo>
                <a:lnTo>
                  <a:pt x="11390" y="19"/>
                </a:lnTo>
                <a:lnTo>
                  <a:pt x="11420" y="28"/>
                </a:lnTo>
                <a:lnTo>
                  <a:pt x="11448" y="38"/>
                </a:lnTo>
                <a:lnTo>
                  <a:pt x="11477" y="49"/>
                </a:lnTo>
                <a:lnTo>
                  <a:pt x="11504" y="61"/>
                </a:lnTo>
                <a:lnTo>
                  <a:pt x="11531" y="75"/>
                </a:lnTo>
                <a:lnTo>
                  <a:pt x="11557" y="91"/>
                </a:lnTo>
                <a:lnTo>
                  <a:pt x="11583" y="107"/>
                </a:lnTo>
                <a:lnTo>
                  <a:pt x="11607" y="124"/>
                </a:lnTo>
                <a:lnTo>
                  <a:pt x="11631" y="142"/>
                </a:lnTo>
                <a:lnTo>
                  <a:pt x="11653" y="162"/>
                </a:lnTo>
                <a:lnTo>
                  <a:pt x="11676" y="182"/>
                </a:lnTo>
                <a:lnTo>
                  <a:pt x="11696" y="205"/>
                </a:lnTo>
                <a:lnTo>
                  <a:pt x="11715" y="227"/>
                </a:lnTo>
                <a:lnTo>
                  <a:pt x="11734" y="250"/>
                </a:lnTo>
                <a:lnTo>
                  <a:pt x="11751" y="275"/>
                </a:lnTo>
                <a:lnTo>
                  <a:pt x="11767" y="300"/>
                </a:lnTo>
                <a:lnTo>
                  <a:pt x="11783" y="326"/>
                </a:lnTo>
                <a:lnTo>
                  <a:pt x="11797" y="353"/>
                </a:lnTo>
                <a:lnTo>
                  <a:pt x="11809" y="381"/>
                </a:lnTo>
                <a:lnTo>
                  <a:pt x="11820" y="409"/>
                </a:lnTo>
                <a:lnTo>
                  <a:pt x="11829" y="438"/>
                </a:lnTo>
                <a:lnTo>
                  <a:pt x="11839" y="467"/>
                </a:lnTo>
                <a:lnTo>
                  <a:pt x="11846" y="498"/>
                </a:lnTo>
                <a:lnTo>
                  <a:pt x="11851" y="528"/>
                </a:lnTo>
                <a:lnTo>
                  <a:pt x="11855" y="560"/>
                </a:lnTo>
                <a:lnTo>
                  <a:pt x="11857" y="591"/>
                </a:lnTo>
                <a:lnTo>
                  <a:pt x="11858" y="623"/>
                </a:lnTo>
                <a:lnTo>
                  <a:pt x="11858" y="15657"/>
                </a:lnTo>
                <a:lnTo>
                  <a:pt x="11857" y="15689"/>
                </a:lnTo>
                <a:lnTo>
                  <a:pt x="11855" y="15720"/>
                </a:lnTo>
                <a:lnTo>
                  <a:pt x="11851" y="15752"/>
                </a:lnTo>
                <a:lnTo>
                  <a:pt x="11846" y="15782"/>
                </a:lnTo>
                <a:lnTo>
                  <a:pt x="11839" y="15813"/>
                </a:lnTo>
                <a:lnTo>
                  <a:pt x="11829" y="15842"/>
                </a:lnTo>
                <a:lnTo>
                  <a:pt x="11820" y="15871"/>
                </a:lnTo>
                <a:lnTo>
                  <a:pt x="11809" y="15899"/>
                </a:lnTo>
                <a:lnTo>
                  <a:pt x="11797" y="15927"/>
                </a:lnTo>
                <a:lnTo>
                  <a:pt x="11783" y="15954"/>
                </a:lnTo>
                <a:lnTo>
                  <a:pt x="11767" y="15980"/>
                </a:lnTo>
                <a:lnTo>
                  <a:pt x="11751" y="16005"/>
                </a:lnTo>
                <a:lnTo>
                  <a:pt x="11734" y="16030"/>
                </a:lnTo>
                <a:lnTo>
                  <a:pt x="11715" y="16053"/>
                </a:lnTo>
                <a:lnTo>
                  <a:pt x="11696" y="16075"/>
                </a:lnTo>
                <a:lnTo>
                  <a:pt x="11676" y="16098"/>
                </a:lnTo>
                <a:lnTo>
                  <a:pt x="11653" y="16118"/>
                </a:lnTo>
                <a:lnTo>
                  <a:pt x="11631" y="16138"/>
                </a:lnTo>
                <a:lnTo>
                  <a:pt x="11607" y="16156"/>
                </a:lnTo>
                <a:lnTo>
                  <a:pt x="11583" y="16173"/>
                </a:lnTo>
                <a:lnTo>
                  <a:pt x="11557" y="16189"/>
                </a:lnTo>
                <a:lnTo>
                  <a:pt x="11531" y="16205"/>
                </a:lnTo>
                <a:lnTo>
                  <a:pt x="11504" y="16219"/>
                </a:lnTo>
                <a:lnTo>
                  <a:pt x="11477" y="16231"/>
                </a:lnTo>
                <a:lnTo>
                  <a:pt x="11448" y="16242"/>
                </a:lnTo>
                <a:lnTo>
                  <a:pt x="11420" y="16252"/>
                </a:lnTo>
                <a:lnTo>
                  <a:pt x="11390" y="16261"/>
                </a:lnTo>
                <a:lnTo>
                  <a:pt x="11360" y="16268"/>
                </a:lnTo>
                <a:lnTo>
                  <a:pt x="11329" y="16273"/>
                </a:lnTo>
                <a:lnTo>
                  <a:pt x="11298" y="16277"/>
                </a:lnTo>
                <a:lnTo>
                  <a:pt x="11266" y="16279"/>
                </a:lnTo>
                <a:lnTo>
                  <a:pt x="11234" y="16280"/>
                </a:lnTo>
                <a:lnTo>
                  <a:pt x="624" y="16280"/>
                </a:lnTo>
                <a:lnTo>
                  <a:pt x="592" y="16279"/>
                </a:lnTo>
                <a:lnTo>
                  <a:pt x="560" y="16277"/>
                </a:lnTo>
                <a:lnTo>
                  <a:pt x="529" y="16273"/>
                </a:lnTo>
                <a:lnTo>
                  <a:pt x="498" y="16268"/>
                </a:lnTo>
                <a:lnTo>
                  <a:pt x="468" y="16261"/>
                </a:lnTo>
                <a:lnTo>
                  <a:pt x="438" y="16252"/>
                </a:lnTo>
                <a:lnTo>
                  <a:pt x="410" y="16242"/>
                </a:lnTo>
                <a:lnTo>
                  <a:pt x="381" y="16231"/>
                </a:lnTo>
                <a:lnTo>
                  <a:pt x="354" y="16219"/>
                </a:lnTo>
                <a:lnTo>
                  <a:pt x="327" y="16205"/>
                </a:lnTo>
                <a:lnTo>
                  <a:pt x="301" y="16189"/>
                </a:lnTo>
                <a:lnTo>
                  <a:pt x="275" y="16173"/>
                </a:lnTo>
                <a:lnTo>
                  <a:pt x="251" y="16156"/>
                </a:lnTo>
                <a:lnTo>
                  <a:pt x="227" y="16138"/>
                </a:lnTo>
                <a:lnTo>
                  <a:pt x="205" y="16118"/>
                </a:lnTo>
                <a:lnTo>
                  <a:pt x="182" y="16098"/>
                </a:lnTo>
                <a:lnTo>
                  <a:pt x="162" y="16075"/>
                </a:lnTo>
                <a:lnTo>
                  <a:pt x="143" y="16053"/>
                </a:lnTo>
                <a:lnTo>
                  <a:pt x="124" y="16030"/>
                </a:lnTo>
                <a:lnTo>
                  <a:pt x="107" y="16005"/>
                </a:lnTo>
                <a:lnTo>
                  <a:pt x="91" y="15980"/>
                </a:lnTo>
                <a:lnTo>
                  <a:pt x="75" y="15954"/>
                </a:lnTo>
                <a:lnTo>
                  <a:pt x="61" y="15927"/>
                </a:lnTo>
                <a:lnTo>
                  <a:pt x="49" y="15899"/>
                </a:lnTo>
                <a:lnTo>
                  <a:pt x="38" y="15871"/>
                </a:lnTo>
                <a:lnTo>
                  <a:pt x="29" y="15842"/>
                </a:lnTo>
                <a:lnTo>
                  <a:pt x="19" y="15813"/>
                </a:lnTo>
                <a:lnTo>
                  <a:pt x="12" y="15782"/>
                </a:lnTo>
                <a:lnTo>
                  <a:pt x="7" y="15752"/>
                </a:lnTo>
                <a:lnTo>
                  <a:pt x="3" y="15720"/>
                </a:lnTo>
                <a:lnTo>
                  <a:pt x="1" y="15689"/>
                </a:lnTo>
                <a:lnTo>
                  <a:pt x="0" y="15657"/>
                </a:lnTo>
                <a:lnTo>
                  <a:pt x="0" y="623"/>
                </a:lnTo>
                <a:lnTo>
                  <a:pt x="1" y="591"/>
                </a:lnTo>
                <a:lnTo>
                  <a:pt x="3" y="560"/>
                </a:lnTo>
                <a:lnTo>
                  <a:pt x="7" y="528"/>
                </a:lnTo>
                <a:lnTo>
                  <a:pt x="12" y="498"/>
                </a:lnTo>
                <a:lnTo>
                  <a:pt x="19" y="467"/>
                </a:lnTo>
                <a:lnTo>
                  <a:pt x="29" y="438"/>
                </a:lnTo>
                <a:lnTo>
                  <a:pt x="38" y="409"/>
                </a:lnTo>
                <a:lnTo>
                  <a:pt x="49" y="381"/>
                </a:lnTo>
                <a:lnTo>
                  <a:pt x="61" y="353"/>
                </a:lnTo>
                <a:lnTo>
                  <a:pt x="75" y="326"/>
                </a:lnTo>
                <a:lnTo>
                  <a:pt x="91" y="300"/>
                </a:lnTo>
                <a:lnTo>
                  <a:pt x="107" y="275"/>
                </a:lnTo>
                <a:lnTo>
                  <a:pt x="124" y="250"/>
                </a:lnTo>
                <a:lnTo>
                  <a:pt x="143" y="227"/>
                </a:lnTo>
                <a:lnTo>
                  <a:pt x="162" y="205"/>
                </a:lnTo>
                <a:lnTo>
                  <a:pt x="182" y="182"/>
                </a:lnTo>
                <a:lnTo>
                  <a:pt x="205" y="162"/>
                </a:lnTo>
                <a:lnTo>
                  <a:pt x="227" y="142"/>
                </a:lnTo>
                <a:lnTo>
                  <a:pt x="251" y="124"/>
                </a:lnTo>
                <a:lnTo>
                  <a:pt x="275" y="107"/>
                </a:lnTo>
                <a:lnTo>
                  <a:pt x="301" y="91"/>
                </a:lnTo>
                <a:lnTo>
                  <a:pt x="327" y="75"/>
                </a:lnTo>
                <a:lnTo>
                  <a:pt x="354" y="61"/>
                </a:lnTo>
                <a:lnTo>
                  <a:pt x="381" y="49"/>
                </a:lnTo>
                <a:lnTo>
                  <a:pt x="410" y="38"/>
                </a:lnTo>
                <a:lnTo>
                  <a:pt x="438" y="28"/>
                </a:lnTo>
                <a:lnTo>
                  <a:pt x="468" y="19"/>
                </a:lnTo>
                <a:lnTo>
                  <a:pt x="498" y="12"/>
                </a:lnTo>
                <a:lnTo>
                  <a:pt x="529" y="7"/>
                </a:lnTo>
                <a:lnTo>
                  <a:pt x="560" y="3"/>
                </a:lnTo>
                <a:lnTo>
                  <a:pt x="592" y="1"/>
                </a:lnTo>
                <a:lnTo>
                  <a:pt x="624" y="0"/>
                </a:lnTo>
                <a:close/>
                <a:moveTo>
                  <a:pt x="10610" y="1246"/>
                </a:moveTo>
                <a:lnTo>
                  <a:pt x="1248" y="1246"/>
                </a:lnTo>
                <a:lnTo>
                  <a:pt x="1248" y="15034"/>
                </a:lnTo>
                <a:lnTo>
                  <a:pt x="10610" y="15034"/>
                </a:lnTo>
                <a:lnTo>
                  <a:pt x="10610" y="1246"/>
                </a:lnTo>
                <a:close/>
                <a:moveTo>
                  <a:pt x="6315" y="12125"/>
                </a:moveTo>
                <a:lnTo>
                  <a:pt x="6303" y="12110"/>
                </a:lnTo>
                <a:lnTo>
                  <a:pt x="6292" y="12095"/>
                </a:lnTo>
                <a:lnTo>
                  <a:pt x="6282" y="12079"/>
                </a:lnTo>
                <a:lnTo>
                  <a:pt x="6272" y="12062"/>
                </a:lnTo>
                <a:lnTo>
                  <a:pt x="6263" y="12046"/>
                </a:lnTo>
                <a:lnTo>
                  <a:pt x="6256" y="12030"/>
                </a:lnTo>
                <a:lnTo>
                  <a:pt x="6249" y="12013"/>
                </a:lnTo>
                <a:lnTo>
                  <a:pt x="6243" y="11995"/>
                </a:lnTo>
                <a:lnTo>
                  <a:pt x="6238" y="11978"/>
                </a:lnTo>
                <a:lnTo>
                  <a:pt x="6234" y="11961"/>
                </a:lnTo>
                <a:lnTo>
                  <a:pt x="6231" y="11943"/>
                </a:lnTo>
                <a:lnTo>
                  <a:pt x="6228" y="11925"/>
                </a:lnTo>
                <a:lnTo>
                  <a:pt x="6227" y="11907"/>
                </a:lnTo>
                <a:lnTo>
                  <a:pt x="6226" y="11889"/>
                </a:lnTo>
                <a:lnTo>
                  <a:pt x="6226" y="11871"/>
                </a:lnTo>
                <a:lnTo>
                  <a:pt x="6227" y="11854"/>
                </a:lnTo>
                <a:lnTo>
                  <a:pt x="6229" y="11836"/>
                </a:lnTo>
                <a:lnTo>
                  <a:pt x="6232" y="11818"/>
                </a:lnTo>
                <a:lnTo>
                  <a:pt x="6235" y="11801"/>
                </a:lnTo>
                <a:lnTo>
                  <a:pt x="6239" y="11783"/>
                </a:lnTo>
                <a:lnTo>
                  <a:pt x="6244" y="11766"/>
                </a:lnTo>
                <a:lnTo>
                  <a:pt x="6250" y="11749"/>
                </a:lnTo>
                <a:lnTo>
                  <a:pt x="6257" y="11732"/>
                </a:lnTo>
                <a:lnTo>
                  <a:pt x="6265" y="11715"/>
                </a:lnTo>
                <a:lnTo>
                  <a:pt x="6273" y="11699"/>
                </a:lnTo>
                <a:lnTo>
                  <a:pt x="6283" y="11684"/>
                </a:lnTo>
                <a:lnTo>
                  <a:pt x="6293" y="11669"/>
                </a:lnTo>
                <a:lnTo>
                  <a:pt x="6304" y="11653"/>
                </a:lnTo>
                <a:lnTo>
                  <a:pt x="6316" y="11639"/>
                </a:lnTo>
                <a:lnTo>
                  <a:pt x="6328" y="11625"/>
                </a:lnTo>
                <a:lnTo>
                  <a:pt x="6342" y="11612"/>
                </a:lnTo>
                <a:lnTo>
                  <a:pt x="6356" y="11600"/>
                </a:lnTo>
                <a:lnTo>
                  <a:pt x="6371" y="11587"/>
                </a:lnTo>
                <a:lnTo>
                  <a:pt x="6387" y="11576"/>
                </a:lnTo>
                <a:lnTo>
                  <a:pt x="6402" y="11566"/>
                </a:lnTo>
                <a:lnTo>
                  <a:pt x="6418" y="11556"/>
                </a:lnTo>
                <a:lnTo>
                  <a:pt x="6434" y="11548"/>
                </a:lnTo>
                <a:lnTo>
                  <a:pt x="6452" y="11539"/>
                </a:lnTo>
                <a:lnTo>
                  <a:pt x="6468" y="11533"/>
                </a:lnTo>
                <a:lnTo>
                  <a:pt x="6485" y="11527"/>
                </a:lnTo>
                <a:lnTo>
                  <a:pt x="6503" y="11522"/>
                </a:lnTo>
                <a:lnTo>
                  <a:pt x="6521" y="11518"/>
                </a:lnTo>
                <a:lnTo>
                  <a:pt x="6538" y="11514"/>
                </a:lnTo>
                <a:lnTo>
                  <a:pt x="6557" y="11512"/>
                </a:lnTo>
                <a:lnTo>
                  <a:pt x="6574" y="11510"/>
                </a:lnTo>
                <a:lnTo>
                  <a:pt x="6592" y="11510"/>
                </a:lnTo>
                <a:lnTo>
                  <a:pt x="6610" y="11510"/>
                </a:lnTo>
                <a:lnTo>
                  <a:pt x="6628" y="11511"/>
                </a:lnTo>
                <a:lnTo>
                  <a:pt x="6645" y="11513"/>
                </a:lnTo>
                <a:lnTo>
                  <a:pt x="6664" y="11515"/>
                </a:lnTo>
                <a:lnTo>
                  <a:pt x="6681" y="11519"/>
                </a:lnTo>
                <a:lnTo>
                  <a:pt x="6698" y="11523"/>
                </a:lnTo>
                <a:lnTo>
                  <a:pt x="6716" y="11528"/>
                </a:lnTo>
                <a:lnTo>
                  <a:pt x="6733" y="11534"/>
                </a:lnTo>
                <a:lnTo>
                  <a:pt x="6749" y="11542"/>
                </a:lnTo>
                <a:lnTo>
                  <a:pt x="6766" y="11549"/>
                </a:lnTo>
                <a:lnTo>
                  <a:pt x="6782" y="11558"/>
                </a:lnTo>
                <a:lnTo>
                  <a:pt x="6798" y="11567"/>
                </a:lnTo>
                <a:lnTo>
                  <a:pt x="6814" y="11577"/>
                </a:lnTo>
                <a:lnTo>
                  <a:pt x="6828" y="11588"/>
                </a:lnTo>
                <a:lnTo>
                  <a:pt x="6842" y="11600"/>
                </a:lnTo>
                <a:lnTo>
                  <a:pt x="6856" y="11613"/>
                </a:lnTo>
                <a:lnTo>
                  <a:pt x="6870" y="11626"/>
                </a:lnTo>
                <a:lnTo>
                  <a:pt x="6883" y="11640"/>
                </a:lnTo>
                <a:lnTo>
                  <a:pt x="7410" y="12257"/>
                </a:lnTo>
                <a:lnTo>
                  <a:pt x="9206" y="10274"/>
                </a:lnTo>
                <a:lnTo>
                  <a:pt x="9220" y="10260"/>
                </a:lnTo>
                <a:lnTo>
                  <a:pt x="9233" y="10247"/>
                </a:lnTo>
                <a:lnTo>
                  <a:pt x="9247" y="10235"/>
                </a:lnTo>
                <a:lnTo>
                  <a:pt x="9262" y="10224"/>
                </a:lnTo>
                <a:lnTo>
                  <a:pt x="9278" y="10213"/>
                </a:lnTo>
                <a:lnTo>
                  <a:pt x="9293" y="10203"/>
                </a:lnTo>
                <a:lnTo>
                  <a:pt x="9309" y="10194"/>
                </a:lnTo>
                <a:lnTo>
                  <a:pt x="9326" y="10186"/>
                </a:lnTo>
                <a:lnTo>
                  <a:pt x="9342" y="10179"/>
                </a:lnTo>
                <a:lnTo>
                  <a:pt x="9359" y="10173"/>
                </a:lnTo>
                <a:lnTo>
                  <a:pt x="9376" y="10167"/>
                </a:lnTo>
                <a:lnTo>
                  <a:pt x="9393" y="10163"/>
                </a:lnTo>
                <a:lnTo>
                  <a:pt x="9411" y="10159"/>
                </a:lnTo>
                <a:lnTo>
                  <a:pt x="9429" y="10156"/>
                </a:lnTo>
                <a:lnTo>
                  <a:pt x="9446" y="10154"/>
                </a:lnTo>
                <a:lnTo>
                  <a:pt x="9464" y="10153"/>
                </a:lnTo>
                <a:lnTo>
                  <a:pt x="9482" y="10152"/>
                </a:lnTo>
                <a:lnTo>
                  <a:pt x="9500" y="10153"/>
                </a:lnTo>
                <a:lnTo>
                  <a:pt x="9517" y="10154"/>
                </a:lnTo>
                <a:lnTo>
                  <a:pt x="9536" y="10156"/>
                </a:lnTo>
                <a:lnTo>
                  <a:pt x="9553" y="10159"/>
                </a:lnTo>
                <a:lnTo>
                  <a:pt x="9571" y="10162"/>
                </a:lnTo>
                <a:lnTo>
                  <a:pt x="9589" y="10167"/>
                </a:lnTo>
                <a:lnTo>
                  <a:pt x="9606" y="10172"/>
                </a:lnTo>
                <a:lnTo>
                  <a:pt x="9622" y="10179"/>
                </a:lnTo>
                <a:lnTo>
                  <a:pt x="9639" y="10186"/>
                </a:lnTo>
                <a:lnTo>
                  <a:pt x="9656" y="10194"/>
                </a:lnTo>
                <a:lnTo>
                  <a:pt x="9672" y="10203"/>
                </a:lnTo>
                <a:lnTo>
                  <a:pt x="9687" y="10213"/>
                </a:lnTo>
                <a:lnTo>
                  <a:pt x="9704" y="10224"/>
                </a:lnTo>
                <a:lnTo>
                  <a:pt x="9718" y="10235"/>
                </a:lnTo>
                <a:lnTo>
                  <a:pt x="9733" y="10248"/>
                </a:lnTo>
                <a:lnTo>
                  <a:pt x="9746" y="10261"/>
                </a:lnTo>
                <a:lnTo>
                  <a:pt x="9760" y="10275"/>
                </a:lnTo>
                <a:lnTo>
                  <a:pt x="9772" y="10289"/>
                </a:lnTo>
                <a:lnTo>
                  <a:pt x="9783" y="10304"/>
                </a:lnTo>
                <a:lnTo>
                  <a:pt x="9794" y="10319"/>
                </a:lnTo>
                <a:lnTo>
                  <a:pt x="9804" y="10335"/>
                </a:lnTo>
                <a:lnTo>
                  <a:pt x="9813" y="10350"/>
                </a:lnTo>
                <a:lnTo>
                  <a:pt x="9821" y="10367"/>
                </a:lnTo>
                <a:lnTo>
                  <a:pt x="9828" y="10384"/>
                </a:lnTo>
                <a:lnTo>
                  <a:pt x="9834" y="10400"/>
                </a:lnTo>
                <a:lnTo>
                  <a:pt x="9840" y="10417"/>
                </a:lnTo>
                <a:lnTo>
                  <a:pt x="9844" y="10434"/>
                </a:lnTo>
                <a:lnTo>
                  <a:pt x="9848" y="10452"/>
                </a:lnTo>
                <a:lnTo>
                  <a:pt x="9851" y="10470"/>
                </a:lnTo>
                <a:lnTo>
                  <a:pt x="9853" y="10487"/>
                </a:lnTo>
                <a:lnTo>
                  <a:pt x="9854" y="10506"/>
                </a:lnTo>
                <a:lnTo>
                  <a:pt x="9856" y="10523"/>
                </a:lnTo>
                <a:lnTo>
                  <a:pt x="9856" y="10541"/>
                </a:lnTo>
                <a:lnTo>
                  <a:pt x="9853" y="10559"/>
                </a:lnTo>
                <a:lnTo>
                  <a:pt x="9851" y="10577"/>
                </a:lnTo>
                <a:lnTo>
                  <a:pt x="9848" y="10594"/>
                </a:lnTo>
                <a:lnTo>
                  <a:pt x="9845" y="10612"/>
                </a:lnTo>
                <a:lnTo>
                  <a:pt x="9840" y="10630"/>
                </a:lnTo>
                <a:lnTo>
                  <a:pt x="9835" y="10646"/>
                </a:lnTo>
                <a:lnTo>
                  <a:pt x="9828" y="10663"/>
                </a:lnTo>
                <a:lnTo>
                  <a:pt x="9821" y="10681"/>
                </a:lnTo>
                <a:lnTo>
                  <a:pt x="9813" y="10697"/>
                </a:lnTo>
                <a:lnTo>
                  <a:pt x="9804" y="10713"/>
                </a:lnTo>
                <a:lnTo>
                  <a:pt x="9794" y="10729"/>
                </a:lnTo>
                <a:lnTo>
                  <a:pt x="9783" y="10744"/>
                </a:lnTo>
                <a:lnTo>
                  <a:pt x="9772" y="10759"/>
                </a:lnTo>
                <a:lnTo>
                  <a:pt x="9759" y="10773"/>
                </a:lnTo>
                <a:lnTo>
                  <a:pt x="7693" y="13055"/>
                </a:lnTo>
                <a:lnTo>
                  <a:pt x="7682" y="13068"/>
                </a:lnTo>
                <a:lnTo>
                  <a:pt x="7670" y="13081"/>
                </a:lnTo>
                <a:lnTo>
                  <a:pt x="7656" y="13093"/>
                </a:lnTo>
                <a:lnTo>
                  <a:pt x="7643" y="13105"/>
                </a:lnTo>
                <a:lnTo>
                  <a:pt x="7629" y="13118"/>
                </a:lnTo>
                <a:lnTo>
                  <a:pt x="7614" y="13129"/>
                </a:lnTo>
                <a:lnTo>
                  <a:pt x="7597" y="13139"/>
                </a:lnTo>
                <a:lnTo>
                  <a:pt x="7581" y="13148"/>
                </a:lnTo>
                <a:lnTo>
                  <a:pt x="7565" y="13157"/>
                </a:lnTo>
                <a:lnTo>
                  <a:pt x="7548" y="13164"/>
                </a:lnTo>
                <a:lnTo>
                  <a:pt x="7531" y="13172"/>
                </a:lnTo>
                <a:lnTo>
                  <a:pt x="7514" y="13178"/>
                </a:lnTo>
                <a:lnTo>
                  <a:pt x="7496" y="13183"/>
                </a:lnTo>
                <a:lnTo>
                  <a:pt x="7479" y="13187"/>
                </a:lnTo>
                <a:lnTo>
                  <a:pt x="7461" y="13190"/>
                </a:lnTo>
                <a:lnTo>
                  <a:pt x="7443" y="13192"/>
                </a:lnTo>
                <a:lnTo>
                  <a:pt x="7425" y="13194"/>
                </a:lnTo>
                <a:lnTo>
                  <a:pt x="7408" y="13195"/>
                </a:lnTo>
                <a:lnTo>
                  <a:pt x="7389" y="13195"/>
                </a:lnTo>
                <a:lnTo>
                  <a:pt x="7372" y="13194"/>
                </a:lnTo>
                <a:lnTo>
                  <a:pt x="7354" y="13192"/>
                </a:lnTo>
                <a:lnTo>
                  <a:pt x="7336" y="13189"/>
                </a:lnTo>
                <a:lnTo>
                  <a:pt x="7318" y="13186"/>
                </a:lnTo>
                <a:lnTo>
                  <a:pt x="7301" y="13182"/>
                </a:lnTo>
                <a:lnTo>
                  <a:pt x="7283" y="13176"/>
                </a:lnTo>
                <a:lnTo>
                  <a:pt x="7267" y="13171"/>
                </a:lnTo>
                <a:lnTo>
                  <a:pt x="7250" y="13163"/>
                </a:lnTo>
                <a:lnTo>
                  <a:pt x="7233" y="13155"/>
                </a:lnTo>
                <a:lnTo>
                  <a:pt x="7217" y="13147"/>
                </a:lnTo>
                <a:lnTo>
                  <a:pt x="7202" y="13138"/>
                </a:lnTo>
                <a:lnTo>
                  <a:pt x="7187" y="13128"/>
                </a:lnTo>
                <a:lnTo>
                  <a:pt x="7171" y="13117"/>
                </a:lnTo>
                <a:lnTo>
                  <a:pt x="7157" y="13104"/>
                </a:lnTo>
                <a:lnTo>
                  <a:pt x="7143" y="13092"/>
                </a:lnTo>
                <a:lnTo>
                  <a:pt x="7129" y="13079"/>
                </a:lnTo>
                <a:lnTo>
                  <a:pt x="7117" y="13065"/>
                </a:lnTo>
                <a:lnTo>
                  <a:pt x="6315" y="12125"/>
                </a:lnTo>
                <a:close/>
                <a:moveTo>
                  <a:pt x="7375" y="10184"/>
                </a:moveTo>
                <a:lnTo>
                  <a:pt x="7420" y="10184"/>
                </a:lnTo>
                <a:lnTo>
                  <a:pt x="7465" y="10186"/>
                </a:lnTo>
                <a:lnTo>
                  <a:pt x="7509" y="10188"/>
                </a:lnTo>
                <a:lnTo>
                  <a:pt x="7553" y="10191"/>
                </a:lnTo>
                <a:lnTo>
                  <a:pt x="7597" y="10195"/>
                </a:lnTo>
                <a:lnTo>
                  <a:pt x="7640" y="10200"/>
                </a:lnTo>
                <a:lnTo>
                  <a:pt x="7684" y="10207"/>
                </a:lnTo>
                <a:lnTo>
                  <a:pt x="7727" y="10214"/>
                </a:lnTo>
                <a:lnTo>
                  <a:pt x="7769" y="10222"/>
                </a:lnTo>
                <a:lnTo>
                  <a:pt x="7812" y="10230"/>
                </a:lnTo>
                <a:lnTo>
                  <a:pt x="7854" y="10239"/>
                </a:lnTo>
                <a:lnTo>
                  <a:pt x="7896" y="10249"/>
                </a:lnTo>
                <a:lnTo>
                  <a:pt x="7937" y="10260"/>
                </a:lnTo>
                <a:lnTo>
                  <a:pt x="7978" y="10273"/>
                </a:lnTo>
                <a:lnTo>
                  <a:pt x="8019" y="10285"/>
                </a:lnTo>
                <a:lnTo>
                  <a:pt x="8059" y="10299"/>
                </a:lnTo>
                <a:lnTo>
                  <a:pt x="8100" y="10313"/>
                </a:lnTo>
                <a:lnTo>
                  <a:pt x="8138" y="10329"/>
                </a:lnTo>
                <a:lnTo>
                  <a:pt x="8178" y="10344"/>
                </a:lnTo>
                <a:lnTo>
                  <a:pt x="8217" y="10361"/>
                </a:lnTo>
                <a:lnTo>
                  <a:pt x="8256" y="10379"/>
                </a:lnTo>
                <a:lnTo>
                  <a:pt x="8293" y="10397"/>
                </a:lnTo>
                <a:lnTo>
                  <a:pt x="8331" y="10415"/>
                </a:lnTo>
                <a:lnTo>
                  <a:pt x="8368" y="10435"/>
                </a:lnTo>
                <a:lnTo>
                  <a:pt x="8404" y="10456"/>
                </a:lnTo>
                <a:lnTo>
                  <a:pt x="8441" y="10476"/>
                </a:lnTo>
                <a:lnTo>
                  <a:pt x="8477" y="10499"/>
                </a:lnTo>
                <a:lnTo>
                  <a:pt x="8512" y="10521"/>
                </a:lnTo>
                <a:lnTo>
                  <a:pt x="8547" y="10544"/>
                </a:lnTo>
                <a:lnTo>
                  <a:pt x="8581" y="10568"/>
                </a:lnTo>
                <a:lnTo>
                  <a:pt x="8615" y="10592"/>
                </a:lnTo>
                <a:lnTo>
                  <a:pt x="8648" y="10618"/>
                </a:lnTo>
                <a:lnTo>
                  <a:pt x="8216" y="11072"/>
                </a:lnTo>
                <a:lnTo>
                  <a:pt x="8193" y="11057"/>
                </a:lnTo>
                <a:lnTo>
                  <a:pt x="8171" y="11042"/>
                </a:lnTo>
                <a:lnTo>
                  <a:pt x="8148" y="11028"/>
                </a:lnTo>
                <a:lnTo>
                  <a:pt x="8124" y="11013"/>
                </a:lnTo>
                <a:lnTo>
                  <a:pt x="8101" y="10999"/>
                </a:lnTo>
                <a:lnTo>
                  <a:pt x="8076" y="10986"/>
                </a:lnTo>
                <a:lnTo>
                  <a:pt x="8053" y="10974"/>
                </a:lnTo>
                <a:lnTo>
                  <a:pt x="8028" y="10961"/>
                </a:lnTo>
                <a:lnTo>
                  <a:pt x="8003" y="10948"/>
                </a:lnTo>
                <a:lnTo>
                  <a:pt x="7978" y="10937"/>
                </a:lnTo>
                <a:lnTo>
                  <a:pt x="7953" y="10926"/>
                </a:lnTo>
                <a:lnTo>
                  <a:pt x="7927" y="10916"/>
                </a:lnTo>
                <a:lnTo>
                  <a:pt x="7902" y="10906"/>
                </a:lnTo>
                <a:lnTo>
                  <a:pt x="7876" y="10895"/>
                </a:lnTo>
                <a:lnTo>
                  <a:pt x="7850" y="10886"/>
                </a:lnTo>
                <a:lnTo>
                  <a:pt x="7823" y="10877"/>
                </a:lnTo>
                <a:lnTo>
                  <a:pt x="7797" y="10869"/>
                </a:lnTo>
                <a:lnTo>
                  <a:pt x="7770" y="10861"/>
                </a:lnTo>
                <a:lnTo>
                  <a:pt x="7743" y="10854"/>
                </a:lnTo>
                <a:lnTo>
                  <a:pt x="7715" y="10848"/>
                </a:lnTo>
                <a:lnTo>
                  <a:pt x="7688" y="10840"/>
                </a:lnTo>
                <a:lnTo>
                  <a:pt x="7660" y="10835"/>
                </a:lnTo>
                <a:lnTo>
                  <a:pt x="7633" y="10830"/>
                </a:lnTo>
                <a:lnTo>
                  <a:pt x="7605" y="10825"/>
                </a:lnTo>
                <a:lnTo>
                  <a:pt x="7577" y="10821"/>
                </a:lnTo>
                <a:lnTo>
                  <a:pt x="7548" y="10817"/>
                </a:lnTo>
                <a:lnTo>
                  <a:pt x="7520" y="10814"/>
                </a:lnTo>
                <a:lnTo>
                  <a:pt x="7491" y="10812"/>
                </a:lnTo>
                <a:lnTo>
                  <a:pt x="7463" y="10810"/>
                </a:lnTo>
                <a:lnTo>
                  <a:pt x="7433" y="10808"/>
                </a:lnTo>
                <a:lnTo>
                  <a:pt x="7405" y="10808"/>
                </a:lnTo>
                <a:lnTo>
                  <a:pt x="7375" y="10807"/>
                </a:lnTo>
                <a:lnTo>
                  <a:pt x="7337" y="10808"/>
                </a:lnTo>
                <a:lnTo>
                  <a:pt x="7300" y="10809"/>
                </a:lnTo>
                <a:lnTo>
                  <a:pt x="7263" y="10811"/>
                </a:lnTo>
                <a:lnTo>
                  <a:pt x="7225" y="10815"/>
                </a:lnTo>
                <a:lnTo>
                  <a:pt x="7189" y="10819"/>
                </a:lnTo>
                <a:lnTo>
                  <a:pt x="7153" y="10824"/>
                </a:lnTo>
                <a:lnTo>
                  <a:pt x="7116" y="10830"/>
                </a:lnTo>
                <a:lnTo>
                  <a:pt x="7081" y="10836"/>
                </a:lnTo>
                <a:lnTo>
                  <a:pt x="7045" y="10845"/>
                </a:lnTo>
                <a:lnTo>
                  <a:pt x="7010" y="10853"/>
                </a:lnTo>
                <a:lnTo>
                  <a:pt x="6976" y="10863"/>
                </a:lnTo>
                <a:lnTo>
                  <a:pt x="6941" y="10873"/>
                </a:lnTo>
                <a:lnTo>
                  <a:pt x="6906" y="10884"/>
                </a:lnTo>
                <a:lnTo>
                  <a:pt x="6873" y="10895"/>
                </a:lnTo>
                <a:lnTo>
                  <a:pt x="6840" y="10909"/>
                </a:lnTo>
                <a:lnTo>
                  <a:pt x="6806" y="10922"/>
                </a:lnTo>
                <a:lnTo>
                  <a:pt x="6774" y="10936"/>
                </a:lnTo>
                <a:lnTo>
                  <a:pt x="6742" y="10951"/>
                </a:lnTo>
                <a:lnTo>
                  <a:pt x="6711" y="10967"/>
                </a:lnTo>
                <a:lnTo>
                  <a:pt x="6679" y="10983"/>
                </a:lnTo>
                <a:lnTo>
                  <a:pt x="6648" y="11000"/>
                </a:lnTo>
                <a:lnTo>
                  <a:pt x="6618" y="11019"/>
                </a:lnTo>
                <a:lnTo>
                  <a:pt x="6588" y="11037"/>
                </a:lnTo>
                <a:lnTo>
                  <a:pt x="6559" y="11056"/>
                </a:lnTo>
                <a:lnTo>
                  <a:pt x="6529" y="11077"/>
                </a:lnTo>
                <a:lnTo>
                  <a:pt x="6502" y="11097"/>
                </a:lnTo>
                <a:lnTo>
                  <a:pt x="6473" y="11118"/>
                </a:lnTo>
                <a:lnTo>
                  <a:pt x="6446" y="11141"/>
                </a:lnTo>
                <a:lnTo>
                  <a:pt x="6419" y="11163"/>
                </a:lnTo>
                <a:lnTo>
                  <a:pt x="6393" y="11186"/>
                </a:lnTo>
                <a:lnTo>
                  <a:pt x="6367" y="11210"/>
                </a:lnTo>
                <a:lnTo>
                  <a:pt x="6343" y="11234"/>
                </a:lnTo>
                <a:lnTo>
                  <a:pt x="6318" y="11260"/>
                </a:lnTo>
                <a:lnTo>
                  <a:pt x="6294" y="11285"/>
                </a:lnTo>
                <a:lnTo>
                  <a:pt x="6270" y="11312"/>
                </a:lnTo>
                <a:lnTo>
                  <a:pt x="6248" y="11338"/>
                </a:lnTo>
                <a:lnTo>
                  <a:pt x="6227" y="11365"/>
                </a:lnTo>
                <a:lnTo>
                  <a:pt x="6205" y="11393"/>
                </a:lnTo>
                <a:lnTo>
                  <a:pt x="6184" y="11421"/>
                </a:lnTo>
                <a:lnTo>
                  <a:pt x="6164" y="11450"/>
                </a:lnTo>
                <a:lnTo>
                  <a:pt x="6145" y="11479"/>
                </a:lnTo>
                <a:lnTo>
                  <a:pt x="6126" y="11509"/>
                </a:lnTo>
                <a:lnTo>
                  <a:pt x="6108" y="11539"/>
                </a:lnTo>
                <a:lnTo>
                  <a:pt x="6091" y="11570"/>
                </a:lnTo>
                <a:lnTo>
                  <a:pt x="6075" y="11602"/>
                </a:lnTo>
                <a:lnTo>
                  <a:pt x="6058" y="11633"/>
                </a:lnTo>
                <a:lnTo>
                  <a:pt x="6044" y="11666"/>
                </a:lnTo>
                <a:lnTo>
                  <a:pt x="6030" y="11698"/>
                </a:lnTo>
                <a:lnTo>
                  <a:pt x="6016" y="11731"/>
                </a:lnTo>
                <a:lnTo>
                  <a:pt x="6003" y="11764"/>
                </a:lnTo>
                <a:lnTo>
                  <a:pt x="5991" y="11798"/>
                </a:lnTo>
                <a:lnTo>
                  <a:pt x="5980" y="11831"/>
                </a:lnTo>
                <a:lnTo>
                  <a:pt x="5970" y="11866"/>
                </a:lnTo>
                <a:lnTo>
                  <a:pt x="5961" y="11901"/>
                </a:lnTo>
                <a:lnTo>
                  <a:pt x="5952" y="11936"/>
                </a:lnTo>
                <a:lnTo>
                  <a:pt x="5944" y="11972"/>
                </a:lnTo>
                <a:lnTo>
                  <a:pt x="5937" y="12008"/>
                </a:lnTo>
                <a:lnTo>
                  <a:pt x="5931" y="12043"/>
                </a:lnTo>
                <a:lnTo>
                  <a:pt x="5926" y="12080"/>
                </a:lnTo>
                <a:lnTo>
                  <a:pt x="5922" y="12116"/>
                </a:lnTo>
                <a:lnTo>
                  <a:pt x="5919" y="12153"/>
                </a:lnTo>
                <a:lnTo>
                  <a:pt x="5917" y="12191"/>
                </a:lnTo>
                <a:lnTo>
                  <a:pt x="5915" y="12227"/>
                </a:lnTo>
                <a:lnTo>
                  <a:pt x="5915" y="12265"/>
                </a:lnTo>
                <a:lnTo>
                  <a:pt x="5915" y="12303"/>
                </a:lnTo>
                <a:lnTo>
                  <a:pt x="5917" y="12340"/>
                </a:lnTo>
                <a:lnTo>
                  <a:pt x="5919" y="12378"/>
                </a:lnTo>
                <a:lnTo>
                  <a:pt x="5922" y="12415"/>
                </a:lnTo>
                <a:lnTo>
                  <a:pt x="5926" y="12451"/>
                </a:lnTo>
                <a:lnTo>
                  <a:pt x="5931" y="12488"/>
                </a:lnTo>
                <a:lnTo>
                  <a:pt x="5937" y="12523"/>
                </a:lnTo>
                <a:lnTo>
                  <a:pt x="5944" y="12559"/>
                </a:lnTo>
                <a:lnTo>
                  <a:pt x="5952" y="12595"/>
                </a:lnTo>
                <a:lnTo>
                  <a:pt x="5961" y="12629"/>
                </a:lnTo>
                <a:lnTo>
                  <a:pt x="5970" y="12665"/>
                </a:lnTo>
                <a:lnTo>
                  <a:pt x="5980" y="12698"/>
                </a:lnTo>
                <a:lnTo>
                  <a:pt x="5991" y="12733"/>
                </a:lnTo>
                <a:lnTo>
                  <a:pt x="6003" y="12767"/>
                </a:lnTo>
                <a:lnTo>
                  <a:pt x="6016" y="12800"/>
                </a:lnTo>
                <a:lnTo>
                  <a:pt x="6030" y="12833"/>
                </a:lnTo>
                <a:lnTo>
                  <a:pt x="6044" y="12865"/>
                </a:lnTo>
                <a:lnTo>
                  <a:pt x="6058" y="12898"/>
                </a:lnTo>
                <a:lnTo>
                  <a:pt x="6075" y="12929"/>
                </a:lnTo>
                <a:lnTo>
                  <a:pt x="6091" y="12960"/>
                </a:lnTo>
                <a:lnTo>
                  <a:pt x="6108" y="12991"/>
                </a:lnTo>
                <a:lnTo>
                  <a:pt x="6126" y="13021"/>
                </a:lnTo>
                <a:lnTo>
                  <a:pt x="6145" y="13051"/>
                </a:lnTo>
                <a:lnTo>
                  <a:pt x="6164" y="13081"/>
                </a:lnTo>
                <a:lnTo>
                  <a:pt x="6184" y="13109"/>
                </a:lnTo>
                <a:lnTo>
                  <a:pt x="6205" y="13138"/>
                </a:lnTo>
                <a:lnTo>
                  <a:pt x="6227" y="13165"/>
                </a:lnTo>
                <a:lnTo>
                  <a:pt x="6248" y="13193"/>
                </a:lnTo>
                <a:lnTo>
                  <a:pt x="6270" y="13219"/>
                </a:lnTo>
                <a:lnTo>
                  <a:pt x="6294" y="13246"/>
                </a:lnTo>
                <a:lnTo>
                  <a:pt x="6318" y="13271"/>
                </a:lnTo>
                <a:lnTo>
                  <a:pt x="6343" y="13297"/>
                </a:lnTo>
                <a:lnTo>
                  <a:pt x="6367" y="13321"/>
                </a:lnTo>
                <a:lnTo>
                  <a:pt x="6393" y="13345"/>
                </a:lnTo>
                <a:lnTo>
                  <a:pt x="6419" y="13368"/>
                </a:lnTo>
                <a:lnTo>
                  <a:pt x="6446" y="13390"/>
                </a:lnTo>
                <a:lnTo>
                  <a:pt x="6473" y="13413"/>
                </a:lnTo>
                <a:lnTo>
                  <a:pt x="6502" y="13434"/>
                </a:lnTo>
                <a:lnTo>
                  <a:pt x="6529" y="13454"/>
                </a:lnTo>
                <a:lnTo>
                  <a:pt x="6559" y="13475"/>
                </a:lnTo>
                <a:lnTo>
                  <a:pt x="6588" y="13494"/>
                </a:lnTo>
                <a:lnTo>
                  <a:pt x="6618" y="13512"/>
                </a:lnTo>
                <a:lnTo>
                  <a:pt x="6648" y="13530"/>
                </a:lnTo>
                <a:lnTo>
                  <a:pt x="6679" y="13547"/>
                </a:lnTo>
                <a:lnTo>
                  <a:pt x="6711" y="13564"/>
                </a:lnTo>
                <a:lnTo>
                  <a:pt x="6742" y="13580"/>
                </a:lnTo>
                <a:lnTo>
                  <a:pt x="6774" y="13595"/>
                </a:lnTo>
                <a:lnTo>
                  <a:pt x="6806" y="13609"/>
                </a:lnTo>
                <a:lnTo>
                  <a:pt x="6840" y="13622"/>
                </a:lnTo>
                <a:lnTo>
                  <a:pt x="6873" y="13635"/>
                </a:lnTo>
                <a:lnTo>
                  <a:pt x="6906" y="13647"/>
                </a:lnTo>
                <a:lnTo>
                  <a:pt x="6941" y="13658"/>
                </a:lnTo>
                <a:lnTo>
                  <a:pt x="6976" y="13668"/>
                </a:lnTo>
                <a:lnTo>
                  <a:pt x="7010" y="13677"/>
                </a:lnTo>
                <a:lnTo>
                  <a:pt x="7045" y="13686"/>
                </a:lnTo>
                <a:lnTo>
                  <a:pt x="7081" y="13694"/>
                </a:lnTo>
                <a:lnTo>
                  <a:pt x="7116" y="13701"/>
                </a:lnTo>
                <a:lnTo>
                  <a:pt x="7153" y="13707"/>
                </a:lnTo>
                <a:lnTo>
                  <a:pt x="7189" y="13712"/>
                </a:lnTo>
                <a:lnTo>
                  <a:pt x="7225" y="13716"/>
                </a:lnTo>
                <a:lnTo>
                  <a:pt x="7263" y="13719"/>
                </a:lnTo>
                <a:lnTo>
                  <a:pt x="7300" y="13721"/>
                </a:lnTo>
                <a:lnTo>
                  <a:pt x="7337" y="13723"/>
                </a:lnTo>
                <a:lnTo>
                  <a:pt x="7375" y="13723"/>
                </a:lnTo>
                <a:lnTo>
                  <a:pt x="7413" y="13723"/>
                </a:lnTo>
                <a:lnTo>
                  <a:pt x="7450" y="13721"/>
                </a:lnTo>
                <a:lnTo>
                  <a:pt x="7487" y="13719"/>
                </a:lnTo>
                <a:lnTo>
                  <a:pt x="7524" y="13716"/>
                </a:lnTo>
                <a:lnTo>
                  <a:pt x="7561" y="13712"/>
                </a:lnTo>
                <a:lnTo>
                  <a:pt x="7597" y="13707"/>
                </a:lnTo>
                <a:lnTo>
                  <a:pt x="7634" y="13701"/>
                </a:lnTo>
                <a:lnTo>
                  <a:pt x="7670" y="13694"/>
                </a:lnTo>
                <a:lnTo>
                  <a:pt x="7705" y="13686"/>
                </a:lnTo>
                <a:lnTo>
                  <a:pt x="7740" y="13677"/>
                </a:lnTo>
                <a:lnTo>
                  <a:pt x="7775" y="13668"/>
                </a:lnTo>
                <a:lnTo>
                  <a:pt x="7809" y="13658"/>
                </a:lnTo>
                <a:lnTo>
                  <a:pt x="7844" y="13647"/>
                </a:lnTo>
                <a:lnTo>
                  <a:pt x="7877" y="13635"/>
                </a:lnTo>
                <a:lnTo>
                  <a:pt x="7910" y="13622"/>
                </a:lnTo>
                <a:lnTo>
                  <a:pt x="7944" y="13609"/>
                </a:lnTo>
                <a:lnTo>
                  <a:pt x="7976" y="13595"/>
                </a:lnTo>
                <a:lnTo>
                  <a:pt x="8008" y="13580"/>
                </a:lnTo>
                <a:lnTo>
                  <a:pt x="8040" y="13564"/>
                </a:lnTo>
                <a:lnTo>
                  <a:pt x="8071" y="13547"/>
                </a:lnTo>
                <a:lnTo>
                  <a:pt x="8102" y="13530"/>
                </a:lnTo>
                <a:lnTo>
                  <a:pt x="8132" y="13512"/>
                </a:lnTo>
                <a:lnTo>
                  <a:pt x="8162" y="13494"/>
                </a:lnTo>
                <a:lnTo>
                  <a:pt x="8191" y="13475"/>
                </a:lnTo>
                <a:lnTo>
                  <a:pt x="8221" y="13454"/>
                </a:lnTo>
                <a:lnTo>
                  <a:pt x="8248" y="13434"/>
                </a:lnTo>
                <a:lnTo>
                  <a:pt x="8277" y="13413"/>
                </a:lnTo>
                <a:lnTo>
                  <a:pt x="8304" y="13390"/>
                </a:lnTo>
                <a:lnTo>
                  <a:pt x="8331" y="13368"/>
                </a:lnTo>
                <a:lnTo>
                  <a:pt x="8356" y="13345"/>
                </a:lnTo>
                <a:lnTo>
                  <a:pt x="8383" y="13321"/>
                </a:lnTo>
                <a:lnTo>
                  <a:pt x="8407" y="13297"/>
                </a:lnTo>
                <a:lnTo>
                  <a:pt x="8432" y="13271"/>
                </a:lnTo>
                <a:lnTo>
                  <a:pt x="8456" y="13246"/>
                </a:lnTo>
                <a:lnTo>
                  <a:pt x="8480" y="13219"/>
                </a:lnTo>
                <a:lnTo>
                  <a:pt x="8502" y="13193"/>
                </a:lnTo>
                <a:lnTo>
                  <a:pt x="8524" y="13165"/>
                </a:lnTo>
                <a:lnTo>
                  <a:pt x="8545" y="13138"/>
                </a:lnTo>
                <a:lnTo>
                  <a:pt x="8566" y="13109"/>
                </a:lnTo>
                <a:lnTo>
                  <a:pt x="8586" y="13081"/>
                </a:lnTo>
                <a:lnTo>
                  <a:pt x="8605" y="13051"/>
                </a:lnTo>
                <a:lnTo>
                  <a:pt x="8624" y="13021"/>
                </a:lnTo>
                <a:lnTo>
                  <a:pt x="8642" y="12991"/>
                </a:lnTo>
                <a:lnTo>
                  <a:pt x="8659" y="12960"/>
                </a:lnTo>
                <a:lnTo>
                  <a:pt x="8675" y="12929"/>
                </a:lnTo>
                <a:lnTo>
                  <a:pt x="8692" y="12898"/>
                </a:lnTo>
                <a:lnTo>
                  <a:pt x="8706" y="12865"/>
                </a:lnTo>
                <a:lnTo>
                  <a:pt x="8720" y="12833"/>
                </a:lnTo>
                <a:lnTo>
                  <a:pt x="8735" y="12800"/>
                </a:lnTo>
                <a:lnTo>
                  <a:pt x="8747" y="12767"/>
                </a:lnTo>
                <a:lnTo>
                  <a:pt x="8759" y="12733"/>
                </a:lnTo>
                <a:lnTo>
                  <a:pt x="8770" y="12698"/>
                </a:lnTo>
                <a:lnTo>
                  <a:pt x="8780" y="12665"/>
                </a:lnTo>
                <a:lnTo>
                  <a:pt x="8790" y="12629"/>
                </a:lnTo>
                <a:lnTo>
                  <a:pt x="8798" y="12595"/>
                </a:lnTo>
                <a:lnTo>
                  <a:pt x="8806" y="12559"/>
                </a:lnTo>
                <a:lnTo>
                  <a:pt x="8813" y="12523"/>
                </a:lnTo>
                <a:lnTo>
                  <a:pt x="8819" y="12488"/>
                </a:lnTo>
                <a:lnTo>
                  <a:pt x="8824" y="12451"/>
                </a:lnTo>
                <a:lnTo>
                  <a:pt x="8828" y="12415"/>
                </a:lnTo>
                <a:lnTo>
                  <a:pt x="8831" y="12378"/>
                </a:lnTo>
                <a:lnTo>
                  <a:pt x="8833" y="12340"/>
                </a:lnTo>
                <a:lnTo>
                  <a:pt x="8835" y="12303"/>
                </a:lnTo>
                <a:lnTo>
                  <a:pt x="8835" y="12265"/>
                </a:lnTo>
                <a:lnTo>
                  <a:pt x="8835" y="12233"/>
                </a:lnTo>
                <a:lnTo>
                  <a:pt x="8834" y="12203"/>
                </a:lnTo>
                <a:lnTo>
                  <a:pt x="8832" y="12171"/>
                </a:lnTo>
                <a:lnTo>
                  <a:pt x="8830" y="12140"/>
                </a:lnTo>
                <a:lnTo>
                  <a:pt x="9357" y="11619"/>
                </a:lnTo>
                <a:lnTo>
                  <a:pt x="9369" y="11657"/>
                </a:lnTo>
                <a:lnTo>
                  <a:pt x="9381" y="11696"/>
                </a:lnTo>
                <a:lnTo>
                  <a:pt x="9391" y="11735"/>
                </a:lnTo>
                <a:lnTo>
                  <a:pt x="9401" y="11775"/>
                </a:lnTo>
                <a:lnTo>
                  <a:pt x="9410" y="11814"/>
                </a:lnTo>
                <a:lnTo>
                  <a:pt x="9418" y="11854"/>
                </a:lnTo>
                <a:lnTo>
                  <a:pt x="9426" y="11894"/>
                </a:lnTo>
                <a:lnTo>
                  <a:pt x="9434" y="11934"/>
                </a:lnTo>
                <a:lnTo>
                  <a:pt x="9440" y="11975"/>
                </a:lnTo>
                <a:lnTo>
                  <a:pt x="9445" y="12016"/>
                </a:lnTo>
                <a:lnTo>
                  <a:pt x="9449" y="12056"/>
                </a:lnTo>
                <a:lnTo>
                  <a:pt x="9453" y="12098"/>
                </a:lnTo>
                <a:lnTo>
                  <a:pt x="9456" y="12140"/>
                </a:lnTo>
                <a:lnTo>
                  <a:pt x="9458" y="12182"/>
                </a:lnTo>
                <a:lnTo>
                  <a:pt x="9459" y="12223"/>
                </a:lnTo>
                <a:lnTo>
                  <a:pt x="9459" y="12265"/>
                </a:lnTo>
                <a:lnTo>
                  <a:pt x="9459" y="12319"/>
                </a:lnTo>
                <a:lnTo>
                  <a:pt x="9457" y="12373"/>
                </a:lnTo>
                <a:lnTo>
                  <a:pt x="9453" y="12426"/>
                </a:lnTo>
                <a:lnTo>
                  <a:pt x="9449" y="12478"/>
                </a:lnTo>
                <a:lnTo>
                  <a:pt x="9443" y="12531"/>
                </a:lnTo>
                <a:lnTo>
                  <a:pt x="9436" y="12582"/>
                </a:lnTo>
                <a:lnTo>
                  <a:pt x="9426" y="12633"/>
                </a:lnTo>
                <a:lnTo>
                  <a:pt x="9417" y="12684"/>
                </a:lnTo>
                <a:lnTo>
                  <a:pt x="9406" y="12735"/>
                </a:lnTo>
                <a:lnTo>
                  <a:pt x="9394" y="12785"/>
                </a:lnTo>
                <a:lnTo>
                  <a:pt x="9381" y="12835"/>
                </a:lnTo>
                <a:lnTo>
                  <a:pt x="9365" y="12884"/>
                </a:lnTo>
                <a:lnTo>
                  <a:pt x="9350" y="12932"/>
                </a:lnTo>
                <a:lnTo>
                  <a:pt x="9333" y="12981"/>
                </a:lnTo>
                <a:lnTo>
                  <a:pt x="9315" y="13028"/>
                </a:lnTo>
                <a:lnTo>
                  <a:pt x="9296" y="13075"/>
                </a:lnTo>
                <a:lnTo>
                  <a:pt x="9276" y="13122"/>
                </a:lnTo>
                <a:lnTo>
                  <a:pt x="9254" y="13167"/>
                </a:lnTo>
                <a:lnTo>
                  <a:pt x="9232" y="13212"/>
                </a:lnTo>
                <a:lnTo>
                  <a:pt x="9207" y="13257"/>
                </a:lnTo>
                <a:lnTo>
                  <a:pt x="9183" y="13301"/>
                </a:lnTo>
                <a:lnTo>
                  <a:pt x="9157" y="13345"/>
                </a:lnTo>
                <a:lnTo>
                  <a:pt x="9131" y="13387"/>
                </a:lnTo>
                <a:lnTo>
                  <a:pt x="9103" y="13429"/>
                </a:lnTo>
                <a:lnTo>
                  <a:pt x="9075" y="13470"/>
                </a:lnTo>
                <a:lnTo>
                  <a:pt x="9045" y="13510"/>
                </a:lnTo>
                <a:lnTo>
                  <a:pt x="9015" y="13550"/>
                </a:lnTo>
                <a:lnTo>
                  <a:pt x="8983" y="13589"/>
                </a:lnTo>
                <a:lnTo>
                  <a:pt x="8952" y="13627"/>
                </a:lnTo>
                <a:lnTo>
                  <a:pt x="8918" y="13665"/>
                </a:lnTo>
                <a:lnTo>
                  <a:pt x="8884" y="13701"/>
                </a:lnTo>
                <a:lnTo>
                  <a:pt x="8849" y="13737"/>
                </a:lnTo>
                <a:lnTo>
                  <a:pt x="8813" y="13772"/>
                </a:lnTo>
                <a:lnTo>
                  <a:pt x="8776" y="13805"/>
                </a:lnTo>
                <a:lnTo>
                  <a:pt x="8739" y="13839"/>
                </a:lnTo>
                <a:lnTo>
                  <a:pt x="8701" y="13872"/>
                </a:lnTo>
                <a:lnTo>
                  <a:pt x="8662" y="13902"/>
                </a:lnTo>
                <a:lnTo>
                  <a:pt x="8622" y="13933"/>
                </a:lnTo>
                <a:lnTo>
                  <a:pt x="8582" y="13962"/>
                </a:lnTo>
                <a:lnTo>
                  <a:pt x="8541" y="13991"/>
                </a:lnTo>
                <a:lnTo>
                  <a:pt x="8498" y="14018"/>
                </a:lnTo>
                <a:lnTo>
                  <a:pt x="8456" y="14046"/>
                </a:lnTo>
                <a:lnTo>
                  <a:pt x="8412" y="14071"/>
                </a:lnTo>
                <a:lnTo>
                  <a:pt x="8369" y="14095"/>
                </a:lnTo>
                <a:lnTo>
                  <a:pt x="8324" y="14119"/>
                </a:lnTo>
                <a:lnTo>
                  <a:pt x="8279" y="14141"/>
                </a:lnTo>
                <a:lnTo>
                  <a:pt x="8233" y="14163"/>
                </a:lnTo>
                <a:lnTo>
                  <a:pt x="8186" y="14183"/>
                </a:lnTo>
                <a:lnTo>
                  <a:pt x="8139" y="14202"/>
                </a:lnTo>
                <a:lnTo>
                  <a:pt x="8091" y="14221"/>
                </a:lnTo>
                <a:lnTo>
                  <a:pt x="8044" y="14237"/>
                </a:lnTo>
                <a:lnTo>
                  <a:pt x="7995" y="14253"/>
                </a:lnTo>
                <a:lnTo>
                  <a:pt x="7946" y="14267"/>
                </a:lnTo>
                <a:lnTo>
                  <a:pt x="7896" y="14281"/>
                </a:lnTo>
                <a:lnTo>
                  <a:pt x="7846" y="14293"/>
                </a:lnTo>
                <a:lnTo>
                  <a:pt x="7795" y="14304"/>
                </a:lnTo>
                <a:lnTo>
                  <a:pt x="7744" y="14314"/>
                </a:lnTo>
                <a:lnTo>
                  <a:pt x="7692" y="14322"/>
                </a:lnTo>
                <a:lnTo>
                  <a:pt x="7640" y="14329"/>
                </a:lnTo>
                <a:lnTo>
                  <a:pt x="7588" y="14336"/>
                </a:lnTo>
                <a:lnTo>
                  <a:pt x="7535" y="14341"/>
                </a:lnTo>
                <a:lnTo>
                  <a:pt x="7482" y="14344"/>
                </a:lnTo>
                <a:lnTo>
                  <a:pt x="7429" y="14346"/>
                </a:lnTo>
                <a:lnTo>
                  <a:pt x="7375" y="14347"/>
                </a:lnTo>
                <a:lnTo>
                  <a:pt x="7321" y="14346"/>
                </a:lnTo>
                <a:lnTo>
                  <a:pt x="7268" y="14344"/>
                </a:lnTo>
                <a:lnTo>
                  <a:pt x="7215" y="14341"/>
                </a:lnTo>
                <a:lnTo>
                  <a:pt x="7162" y="14336"/>
                </a:lnTo>
                <a:lnTo>
                  <a:pt x="7109" y="14329"/>
                </a:lnTo>
                <a:lnTo>
                  <a:pt x="7058" y="14322"/>
                </a:lnTo>
                <a:lnTo>
                  <a:pt x="7006" y="14314"/>
                </a:lnTo>
                <a:lnTo>
                  <a:pt x="6955" y="14304"/>
                </a:lnTo>
                <a:lnTo>
                  <a:pt x="6904" y="14293"/>
                </a:lnTo>
                <a:lnTo>
                  <a:pt x="6854" y="14281"/>
                </a:lnTo>
                <a:lnTo>
                  <a:pt x="6804" y="14267"/>
                </a:lnTo>
                <a:lnTo>
                  <a:pt x="6755" y="14253"/>
                </a:lnTo>
                <a:lnTo>
                  <a:pt x="6707" y="14237"/>
                </a:lnTo>
                <a:lnTo>
                  <a:pt x="6659" y="14221"/>
                </a:lnTo>
                <a:lnTo>
                  <a:pt x="6611" y="14202"/>
                </a:lnTo>
                <a:lnTo>
                  <a:pt x="6564" y="14183"/>
                </a:lnTo>
                <a:lnTo>
                  <a:pt x="6517" y="14163"/>
                </a:lnTo>
                <a:lnTo>
                  <a:pt x="6471" y="14141"/>
                </a:lnTo>
                <a:lnTo>
                  <a:pt x="6426" y="14119"/>
                </a:lnTo>
                <a:lnTo>
                  <a:pt x="6381" y="14095"/>
                </a:lnTo>
                <a:lnTo>
                  <a:pt x="6338" y="14071"/>
                </a:lnTo>
                <a:lnTo>
                  <a:pt x="6294" y="14046"/>
                </a:lnTo>
                <a:lnTo>
                  <a:pt x="6252" y="14018"/>
                </a:lnTo>
                <a:lnTo>
                  <a:pt x="6209" y="13991"/>
                </a:lnTo>
                <a:lnTo>
                  <a:pt x="6168" y="13962"/>
                </a:lnTo>
                <a:lnTo>
                  <a:pt x="6128" y="13933"/>
                </a:lnTo>
                <a:lnTo>
                  <a:pt x="6088" y="13902"/>
                </a:lnTo>
                <a:lnTo>
                  <a:pt x="6049" y="13872"/>
                </a:lnTo>
                <a:lnTo>
                  <a:pt x="6011" y="13839"/>
                </a:lnTo>
                <a:lnTo>
                  <a:pt x="5974" y="13805"/>
                </a:lnTo>
                <a:lnTo>
                  <a:pt x="5937" y="13772"/>
                </a:lnTo>
                <a:lnTo>
                  <a:pt x="5901" y="13737"/>
                </a:lnTo>
                <a:lnTo>
                  <a:pt x="5866" y="13701"/>
                </a:lnTo>
                <a:lnTo>
                  <a:pt x="5832" y="13665"/>
                </a:lnTo>
                <a:lnTo>
                  <a:pt x="5799" y="13627"/>
                </a:lnTo>
                <a:lnTo>
                  <a:pt x="5767" y="13589"/>
                </a:lnTo>
                <a:lnTo>
                  <a:pt x="5735" y="13550"/>
                </a:lnTo>
                <a:lnTo>
                  <a:pt x="5705" y="13510"/>
                </a:lnTo>
                <a:lnTo>
                  <a:pt x="5675" y="13470"/>
                </a:lnTo>
                <a:lnTo>
                  <a:pt x="5647" y="13429"/>
                </a:lnTo>
                <a:lnTo>
                  <a:pt x="5619" y="13387"/>
                </a:lnTo>
                <a:lnTo>
                  <a:pt x="5593" y="13345"/>
                </a:lnTo>
                <a:lnTo>
                  <a:pt x="5567" y="13301"/>
                </a:lnTo>
                <a:lnTo>
                  <a:pt x="5542" y="13257"/>
                </a:lnTo>
                <a:lnTo>
                  <a:pt x="5518" y="13212"/>
                </a:lnTo>
                <a:lnTo>
                  <a:pt x="5496" y="13167"/>
                </a:lnTo>
                <a:lnTo>
                  <a:pt x="5474" y="13122"/>
                </a:lnTo>
                <a:lnTo>
                  <a:pt x="5454" y="13075"/>
                </a:lnTo>
                <a:lnTo>
                  <a:pt x="5435" y="13028"/>
                </a:lnTo>
                <a:lnTo>
                  <a:pt x="5417" y="12981"/>
                </a:lnTo>
                <a:lnTo>
                  <a:pt x="5400" y="12932"/>
                </a:lnTo>
                <a:lnTo>
                  <a:pt x="5385" y="12884"/>
                </a:lnTo>
                <a:lnTo>
                  <a:pt x="5370" y="12835"/>
                </a:lnTo>
                <a:lnTo>
                  <a:pt x="5356" y="12785"/>
                </a:lnTo>
                <a:lnTo>
                  <a:pt x="5344" y="12735"/>
                </a:lnTo>
                <a:lnTo>
                  <a:pt x="5333" y="12684"/>
                </a:lnTo>
                <a:lnTo>
                  <a:pt x="5323" y="12633"/>
                </a:lnTo>
                <a:lnTo>
                  <a:pt x="5314" y="12582"/>
                </a:lnTo>
                <a:lnTo>
                  <a:pt x="5307" y="12531"/>
                </a:lnTo>
                <a:lnTo>
                  <a:pt x="5301" y="12478"/>
                </a:lnTo>
                <a:lnTo>
                  <a:pt x="5297" y="12426"/>
                </a:lnTo>
                <a:lnTo>
                  <a:pt x="5293" y="12373"/>
                </a:lnTo>
                <a:lnTo>
                  <a:pt x="5291" y="12319"/>
                </a:lnTo>
                <a:lnTo>
                  <a:pt x="5291" y="12265"/>
                </a:lnTo>
                <a:lnTo>
                  <a:pt x="5291" y="12212"/>
                </a:lnTo>
                <a:lnTo>
                  <a:pt x="5293" y="12158"/>
                </a:lnTo>
                <a:lnTo>
                  <a:pt x="5297" y="12105"/>
                </a:lnTo>
                <a:lnTo>
                  <a:pt x="5301" y="12052"/>
                </a:lnTo>
                <a:lnTo>
                  <a:pt x="5307" y="12000"/>
                </a:lnTo>
                <a:lnTo>
                  <a:pt x="5314" y="11949"/>
                </a:lnTo>
                <a:lnTo>
                  <a:pt x="5323" y="11897"/>
                </a:lnTo>
                <a:lnTo>
                  <a:pt x="5333" y="11846"/>
                </a:lnTo>
                <a:lnTo>
                  <a:pt x="5344" y="11795"/>
                </a:lnTo>
                <a:lnTo>
                  <a:pt x="5356" y="11745"/>
                </a:lnTo>
                <a:lnTo>
                  <a:pt x="5370" y="11695"/>
                </a:lnTo>
                <a:lnTo>
                  <a:pt x="5385" y="11646"/>
                </a:lnTo>
                <a:lnTo>
                  <a:pt x="5400" y="11597"/>
                </a:lnTo>
                <a:lnTo>
                  <a:pt x="5417" y="11550"/>
                </a:lnTo>
                <a:lnTo>
                  <a:pt x="5435" y="11502"/>
                </a:lnTo>
                <a:lnTo>
                  <a:pt x="5454" y="11455"/>
                </a:lnTo>
                <a:lnTo>
                  <a:pt x="5474" y="11409"/>
                </a:lnTo>
                <a:lnTo>
                  <a:pt x="5496" y="11363"/>
                </a:lnTo>
                <a:lnTo>
                  <a:pt x="5518" y="11318"/>
                </a:lnTo>
                <a:lnTo>
                  <a:pt x="5542" y="11273"/>
                </a:lnTo>
                <a:lnTo>
                  <a:pt x="5567" y="11229"/>
                </a:lnTo>
                <a:lnTo>
                  <a:pt x="5593" y="11186"/>
                </a:lnTo>
                <a:lnTo>
                  <a:pt x="5619" y="11144"/>
                </a:lnTo>
                <a:lnTo>
                  <a:pt x="5647" y="11102"/>
                </a:lnTo>
                <a:lnTo>
                  <a:pt x="5675" y="11060"/>
                </a:lnTo>
                <a:lnTo>
                  <a:pt x="5705" y="11021"/>
                </a:lnTo>
                <a:lnTo>
                  <a:pt x="5735" y="10981"/>
                </a:lnTo>
                <a:lnTo>
                  <a:pt x="5767" y="10941"/>
                </a:lnTo>
                <a:lnTo>
                  <a:pt x="5799" y="10904"/>
                </a:lnTo>
                <a:lnTo>
                  <a:pt x="5832" y="10866"/>
                </a:lnTo>
                <a:lnTo>
                  <a:pt x="5866" y="10829"/>
                </a:lnTo>
                <a:lnTo>
                  <a:pt x="5901" y="10794"/>
                </a:lnTo>
                <a:lnTo>
                  <a:pt x="5937" y="10759"/>
                </a:lnTo>
                <a:lnTo>
                  <a:pt x="5974" y="10724"/>
                </a:lnTo>
                <a:lnTo>
                  <a:pt x="6011" y="10692"/>
                </a:lnTo>
                <a:lnTo>
                  <a:pt x="6049" y="10659"/>
                </a:lnTo>
                <a:lnTo>
                  <a:pt x="6088" y="10628"/>
                </a:lnTo>
                <a:lnTo>
                  <a:pt x="6128" y="10597"/>
                </a:lnTo>
                <a:lnTo>
                  <a:pt x="6168" y="10568"/>
                </a:lnTo>
                <a:lnTo>
                  <a:pt x="6209" y="10539"/>
                </a:lnTo>
                <a:lnTo>
                  <a:pt x="6252" y="10512"/>
                </a:lnTo>
                <a:lnTo>
                  <a:pt x="6294" y="10485"/>
                </a:lnTo>
                <a:lnTo>
                  <a:pt x="6338" y="10460"/>
                </a:lnTo>
                <a:lnTo>
                  <a:pt x="6381" y="10435"/>
                </a:lnTo>
                <a:lnTo>
                  <a:pt x="6426" y="10412"/>
                </a:lnTo>
                <a:lnTo>
                  <a:pt x="6471" y="10390"/>
                </a:lnTo>
                <a:lnTo>
                  <a:pt x="6517" y="10368"/>
                </a:lnTo>
                <a:lnTo>
                  <a:pt x="6564" y="10348"/>
                </a:lnTo>
                <a:lnTo>
                  <a:pt x="6611" y="10329"/>
                </a:lnTo>
                <a:lnTo>
                  <a:pt x="6659" y="10310"/>
                </a:lnTo>
                <a:lnTo>
                  <a:pt x="6707" y="10293"/>
                </a:lnTo>
                <a:lnTo>
                  <a:pt x="6755" y="10278"/>
                </a:lnTo>
                <a:lnTo>
                  <a:pt x="6804" y="10264"/>
                </a:lnTo>
                <a:lnTo>
                  <a:pt x="6854" y="10249"/>
                </a:lnTo>
                <a:lnTo>
                  <a:pt x="6904" y="10237"/>
                </a:lnTo>
                <a:lnTo>
                  <a:pt x="6955" y="10227"/>
                </a:lnTo>
                <a:lnTo>
                  <a:pt x="7006" y="10217"/>
                </a:lnTo>
                <a:lnTo>
                  <a:pt x="7058" y="10209"/>
                </a:lnTo>
                <a:lnTo>
                  <a:pt x="7109" y="10200"/>
                </a:lnTo>
                <a:lnTo>
                  <a:pt x="7162" y="10195"/>
                </a:lnTo>
                <a:lnTo>
                  <a:pt x="7215" y="10190"/>
                </a:lnTo>
                <a:lnTo>
                  <a:pt x="7268" y="10187"/>
                </a:lnTo>
                <a:lnTo>
                  <a:pt x="7321" y="10185"/>
                </a:lnTo>
                <a:lnTo>
                  <a:pt x="7375" y="10184"/>
                </a:lnTo>
                <a:close/>
                <a:moveTo>
                  <a:pt x="2683" y="8673"/>
                </a:moveTo>
                <a:lnTo>
                  <a:pt x="5892" y="8673"/>
                </a:lnTo>
                <a:lnTo>
                  <a:pt x="5892" y="9542"/>
                </a:lnTo>
                <a:lnTo>
                  <a:pt x="2683" y="9542"/>
                </a:lnTo>
                <a:lnTo>
                  <a:pt x="2683" y="8673"/>
                </a:lnTo>
                <a:close/>
                <a:moveTo>
                  <a:pt x="2683" y="6586"/>
                </a:moveTo>
                <a:lnTo>
                  <a:pt x="9171" y="6586"/>
                </a:lnTo>
                <a:lnTo>
                  <a:pt x="9171" y="7456"/>
                </a:lnTo>
                <a:lnTo>
                  <a:pt x="2683" y="7456"/>
                </a:lnTo>
                <a:lnTo>
                  <a:pt x="2683" y="6586"/>
                </a:lnTo>
                <a:close/>
                <a:moveTo>
                  <a:pt x="2683" y="4500"/>
                </a:moveTo>
                <a:lnTo>
                  <a:pt x="9171" y="4500"/>
                </a:lnTo>
                <a:lnTo>
                  <a:pt x="9171" y="5369"/>
                </a:lnTo>
                <a:lnTo>
                  <a:pt x="2683" y="5369"/>
                </a:lnTo>
                <a:lnTo>
                  <a:pt x="2683" y="4500"/>
                </a:lnTo>
                <a:close/>
                <a:moveTo>
                  <a:pt x="2683" y="2415"/>
                </a:moveTo>
                <a:lnTo>
                  <a:pt x="9171" y="2415"/>
                </a:lnTo>
                <a:lnTo>
                  <a:pt x="9171" y="3283"/>
                </a:lnTo>
                <a:lnTo>
                  <a:pt x="2683" y="3283"/>
                </a:lnTo>
                <a:lnTo>
                  <a:pt x="2683" y="2415"/>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pPr defTabSz="449171" eaLnBrk="0" fontAlgn="base" hangingPunct="0">
              <a:spcBef>
                <a:spcPct val="0"/>
              </a:spcBef>
              <a:spcAft>
                <a:spcPct val="0"/>
              </a:spcAft>
            </a:pPr>
            <a:endParaRPr lang="ru-RU" dirty="0">
              <a:solidFill>
                <a:srgbClr val="000000"/>
              </a:solidFill>
              <a:latin typeface="Arial" panose="020B0604020202020204" pitchFamily="34" charset="0"/>
              <a:ea typeface="Microsoft YaHei" panose="020B0503020204020204" pitchFamily="34" charset="-122"/>
            </a:endParaRPr>
          </a:p>
        </p:txBody>
      </p:sp>
      <p:sp>
        <p:nvSpPr>
          <p:cNvPr id="6" name="TextBox 5"/>
          <p:cNvSpPr txBox="1">
            <a:spLocks noChangeArrowheads="1"/>
          </p:cNvSpPr>
          <p:nvPr/>
        </p:nvSpPr>
        <p:spPr bwMode="auto">
          <a:xfrm>
            <a:off x="360364" y="2139316"/>
            <a:ext cx="11602804" cy="24929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20" tIns="45711" rIns="91420" bIns="45711">
            <a:spAutoFit/>
          </a:bodyPr>
          <a:lstStyle>
            <a:lvl1pPr marL="285750" indent="-285750" eaLnBrk="0" hangingPunct="0">
              <a:defRPr>
                <a:solidFill>
                  <a:schemeClr val="tx1"/>
                </a:solidFill>
                <a:latin typeface="Arial" panose="020B0604020202020204" pitchFamily="34" charset="0"/>
                <a:ea typeface="Microsoft YaHei" panose="020B0503020204020204" pitchFamily="34" charset="-122"/>
              </a:defRPr>
            </a:lvl1pPr>
            <a:lvl2pPr eaLnBrk="0" hangingPunct="0">
              <a:defRPr>
                <a:solidFill>
                  <a:schemeClr val="tx1"/>
                </a:solidFill>
                <a:latin typeface="Arial" panose="020B0604020202020204" pitchFamily="34" charset="0"/>
                <a:ea typeface="Microsoft YaHei" panose="020B0503020204020204" pitchFamily="34" charset="-122"/>
              </a:defRPr>
            </a:lvl2pPr>
            <a:lvl3pPr eaLnBrk="0" hangingPunct="0">
              <a:defRPr>
                <a:solidFill>
                  <a:schemeClr val="tx1"/>
                </a:solidFill>
                <a:latin typeface="Arial" panose="020B0604020202020204" pitchFamily="34" charset="0"/>
                <a:ea typeface="Microsoft YaHei" panose="020B0503020204020204" pitchFamily="34" charset="-122"/>
              </a:defRPr>
            </a:lvl3pPr>
            <a:lvl4pPr eaLnBrk="0" hangingPunct="0">
              <a:defRPr>
                <a:solidFill>
                  <a:schemeClr val="tx1"/>
                </a:solidFill>
                <a:latin typeface="Arial" panose="020B0604020202020204" pitchFamily="34" charset="0"/>
                <a:ea typeface="Microsoft YaHei" panose="020B0503020204020204" pitchFamily="34" charset="-122"/>
              </a:defRPr>
            </a:lvl4pPr>
            <a:lvl5pPr eaLnBrk="0" hangingPunct="0">
              <a:defRPr>
                <a:solidFill>
                  <a:schemeClr val="tx1"/>
                </a:solidFill>
                <a:latin typeface="Arial" panose="020B0604020202020204" pitchFamily="34" charset="0"/>
                <a:ea typeface="Microsoft YaHei" panose="020B0503020204020204" pitchFamily="34" charset="-122"/>
              </a:defRPr>
            </a:lvl5pPr>
            <a:lvl6pPr marL="2513013" indent="-227013" defTabSz="447675" eaLnBrk="0" fontAlgn="base" hangingPunct="0">
              <a:spcBef>
                <a:spcPct val="0"/>
              </a:spcBef>
              <a:spcAft>
                <a:spcPct val="0"/>
              </a:spcAft>
              <a:defRPr>
                <a:solidFill>
                  <a:schemeClr val="tx1"/>
                </a:solidFill>
                <a:latin typeface="Arial" panose="020B0604020202020204" pitchFamily="34" charset="0"/>
                <a:ea typeface="Microsoft YaHei" panose="020B0503020204020204" pitchFamily="34" charset="-122"/>
              </a:defRPr>
            </a:lvl6pPr>
            <a:lvl7pPr marL="2970213" indent="-227013" defTabSz="447675" eaLnBrk="0" fontAlgn="base" hangingPunct="0">
              <a:spcBef>
                <a:spcPct val="0"/>
              </a:spcBef>
              <a:spcAft>
                <a:spcPct val="0"/>
              </a:spcAft>
              <a:defRPr>
                <a:solidFill>
                  <a:schemeClr val="tx1"/>
                </a:solidFill>
                <a:latin typeface="Arial" panose="020B0604020202020204" pitchFamily="34" charset="0"/>
                <a:ea typeface="Microsoft YaHei" panose="020B0503020204020204" pitchFamily="34" charset="-122"/>
              </a:defRPr>
            </a:lvl7pPr>
            <a:lvl8pPr marL="3427413" indent="-227013" defTabSz="447675" eaLnBrk="0" fontAlgn="base" hangingPunct="0">
              <a:spcBef>
                <a:spcPct val="0"/>
              </a:spcBef>
              <a:spcAft>
                <a:spcPct val="0"/>
              </a:spcAft>
              <a:defRPr>
                <a:solidFill>
                  <a:schemeClr val="tx1"/>
                </a:solidFill>
                <a:latin typeface="Arial" panose="020B0604020202020204" pitchFamily="34" charset="0"/>
                <a:ea typeface="Microsoft YaHei" panose="020B0503020204020204" pitchFamily="34" charset="-122"/>
              </a:defRPr>
            </a:lvl8pPr>
            <a:lvl9pPr marL="3884613" indent="-227013" defTabSz="447675" eaLnBrk="0" fontAlgn="base" hangingPunct="0">
              <a:spcBef>
                <a:spcPct val="0"/>
              </a:spcBef>
              <a:spcAft>
                <a:spcPct val="0"/>
              </a:spcAft>
              <a:defRPr>
                <a:solidFill>
                  <a:schemeClr val="tx1"/>
                </a:solidFill>
                <a:latin typeface="Arial" panose="020B0604020202020204" pitchFamily="34" charset="0"/>
                <a:ea typeface="Microsoft YaHei" panose="020B0503020204020204" pitchFamily="34" charset="-122"/>
              </a:defRPr>
            </a:lvl9pPr>
          </a:lstStyle>
          <a:p>
            <a:pPr marL="0" indent="0" algn="just">
              <a:spcBef>
                <a:spcPct val="0"/>
              </a:spcBef>
              <a:spcAft>
                <a:spcPts val="1200"/>
              </a:spcAft>
            </a:pPr>
            <a:r>
              <a:rPr lang="ru-RU" dirty="0" smtClean="0">
                <a:solidFill>
                  <a:srgbClr val="444444"/>
                </a:solidFill>
                <a:latin typeface="Segoe UI" panose="020B0502040204020203" pitchFamily="34" charset="0"/>
                <a:cs typeface="Segoe UI" panose="020B0502040204020203" pitchFamily="34" charset="0"/>
              </a:rPr>
              <a:t>Проектом контракта установлено</a:t>
            </a:r>
            <a:r>
              <a:rPr lang="ru-RU" dirty="0">
                <a:solidFill>
                  <a:srgbClr val="444444"/>
                </a:solidFill>
                <a:latin typeface="Segoe UI" panose="020B0502040204020203" pitchFamily="34" charset="0"/>
                <a:cs typeface="Segoe UI" panose="020B0502040204020203" pitchFamily="34" charset="0"/>
              </a:rPr>
              <a:t>: </a:t>
            </a:r>
            <a:r>
              <a:rPr lang="ru-RU" dirty="0" smtClean="0">
                <a:solidFill>
                  <a:srgbClr val="444444"/>
                </a:solidFill>
                <a:latin typeface="Segoe UI" panose="020B0502040204020203" pitchFamily="34" charset="0"/>
                <a:cs typeface="Segoe UI" panose="020B0502040204020203" pitchFamily="34" charset="0"/>
              </a:rPr>
              <a:t>«заказчик </a:t>
            </a:r>
            <a:r>
              <a:rPr lang="ru-RU" dirty="0">
                <a:solidFill>
                  <a:srgbClr val="444444"/>
                </a:solidFill>
                <a:latin typeface="Segoe UI" panose="020B0502040204020203" pitchFamily="34" charset="0"/>
                <a:cs typeface="Segoe UI" panose="020B0502040204020203" pitchFamily="34" charset="0"/>
              </a:rPr>
              <a:t>не несет ответственности за просрочку исполнения обязательств по оплате выполненных </a:t>
            </a:r>
            <a:r>
              <a:rPr lang="ru-RU" dirty="0" smtClean="0">
                <a:solidFill>
                  <a:srgbClr val="444444"/>
                </a:solidFill>
                <a:latin typeface="Segoe UI" panose="020B0502040204020203" pitchFamily="34" charset="0"/>
                <a:cs typeface="Segoe UI" panose="020B0502040204020203" pitchFamily="34" charset="0"/>
              </a:rPr>
              <a:t>подрядчиком </a:t>
            </a:r>
            <a:r>
              <a:rPr lang="ru-RU" dirty="0">
                <a:solidFill>
                  <a:srgbClr val="444444"/>
                </a:solidFill>
                <a:latin typeface="Segoe UI" panose="020B0502040204020203" pitchFamily="34" charset="0"/>
                <a:cs typeface="Segoe UI" panose="020B0502040204020203" pitchFamily="34" charset="0"/>
              </a:rPr>
              <a:t>работ в случае, если такая просрочка была вызвана </a:t>
            </a:r>
            <a:r>
              <a:rPr lang="ru-RU" dirty="0" smtClean="0">
                <a:solidFill>
                  <a:srgbClr val="444444"/>
                </a:solidFill>
                <a:latin typeface="Segoe UI" panose="020B0502040204020203" pitchFamily="34" charset="0"/>
                <a:cs typeface="Segoe UI" panose="020B0502040204020203" pitchFamily="34" charset="0"/>
              </a:rPr>
              <a:t>нарушением </a:t>
            </a:r>
            <a:r>
              <a:rPr lang="ru-RU" dirty="0">
                <a:solidFill>
                  <a:srgbClr val="444444"/>
                </a:solidFill>
                <a:latin typeface="Segoe UI" panose="020B0502040204020203" pitchFamily="34" charset="0"/>
                <a:cs typeface="Segoe UI" panose="020B0502040204020203" pitchFamily="34" charset="0"/>
              </a:rPr>
              <a:t>сроков доведения до </a:t>
            </a:r>
            <a:r>
              <a:rPr lang="ru-RU" dirty="0" smtClean="0">
                <a:solidFill>
                  <a:srgbClr val="444444"/>
                </a:solidFill>
                <a:latin typeface="Segoe UI" panose="020B0502040204020203" pitchFamily="34" charset="0"/>
                <a:cs typeface="Segoe UI" panose="020B0502040204020203" pitchFamily="34" charset="0"/>
              </a:rPr>
              <a:t>заказчика </a:t>
            </a:r>
            <a:r>
              <a:rPr lang="ru-RU" dirty="0">
                <a:solidFill>
                  <a:srgbClr val="444444"/>
                </a:solidFill>
                <a:latin typeface="Segoe UI" panose="020B0502040204020203" pitchFamily="34" charset="0"/>
                <a:cs typeface="Segoe UI" panose="020B0502040204020203" pitchFamily="34" charset="0"/>
              </a:rPr>
              <a:t>средств федерального </a:t>
            </a:r>
            <a:r>
              <a:rPr lang="ru-RU" dirty="0" smtClean="0">
                <a:solidFill>
                  <a:srgbClr val="444444"/>
                </a:solidFill>
                <a:latin typeface="Segoe UI" panose="020B0502040204020203" pitchFamily="34" charset="0"/>
                <a:cs typeface="Segoe UI" panose="020B0502040204020203" pitchFamily="34" charset="0"/>
              </a:rPr>
              <a:t>бюджета».</a:t>
            </a:r>
          </a:p>
          <a:p>
            <a:pPr marL="0" indent="0" algn="just">
              <a:spcBef>
                <a:spcPct val="0"/>
              </a:spcBef>
              <a:spcAft>
                <a:spcPts val="1200"/>
              </a:spcAft>
            </a:pPr>
            <a:r>
              <a:rPr lang="ru-RU" dirty="0">
                <a:solidFill>
                  <a:srgbClr val="444444"/>
                </a:solidFill>
                <a:latin typeface="Segoe UI" panose="020B0502040204020203" pitchFamily="34" charset="0"/>
                <a:cs typeface="Segoe UI" panose="020B0502040204020203" pitchFamily="34" charset="0"/>
              </a:rPr>
              <a:t>Комиссией установлено, что вышеуказанное требование </a:t>
            </a:r>
            <a:r>
              <a:rPr lang="ru-RU" dirty="0" smtClean="0">
                <a:solidFill>
                  <a:srgbClr val="444444"/>
                </a:solidFill>
                <a:latin typeface="Segoe UI" panose="020B0502040204020203" pitchFamily="34" charset="0"/>
                <a:cs typeface="Segoe UI" panose="020B0502040204020203" pitchFamily="34" charset="0"/>
              </a:rPr>
              <a:t>нарушает ч. </a:t>
            </a:r>
            <a:r>
              <a:rPr lang="ru-RU" dirty="0">
                <a:solidFill>
                  <a:srgbClr val="444444"/>
                </a:solidFill>
                <a:latin typeface="Segoe UI" panose="020B0502040204020203" pitchFamily="34" charset="0"/>
                <a:cs typeface="Segoe UI" panose="020B0502040204020203" pitchFamily="34" charset="0"/>
              </a:rPr>
              <a:t>13 </a:t>
            </a:r>
            <a:r>
              <a:rPr lang="ru-RU" dirty="0" smtClean="0">
                <a:solidFill>
                  <a:srgbClr val="444444"/>
                </a:solidFill>
                <a:latin typeface="Segoe UI" panose="020B0502040204020203" pitchFamily="34" charset="0"/>
                <a:cs typeface="Segoe UI" panose="020B0502040204020203" pitchFamily="34" charset="0"/>
              </a:rPr>
              <a:t>ст. </a:t>
            </a:r>
            <a:r>
              <a:rPr lang="ru-RU" dirty="0">
                <a:solidFill>
                  <a:srgbClr val="444444"/>
                </a:solidFill>
                <a:latin typeface="Segoe UI" panose="020B0502040204020203" pitchFamily="34" charset="0"/>
                <a:cs typeface="Segoe UI" panose="020B0502040204020203" pitchFamily="34" charset="0"/>
              </a:rPr>
              <a:t>34 Закона </a:t>
            </a:r>
            <a:r>
              <a:rPr lang="ru-RU" dirty="0" smtClean="0">
                <a:solidFill>
                  <a:srgbClr val="444444"/>
                </a:solidFill>
                <a:latin typeface="Segoe UI" panose="020B0502040204020203" pitchFamily="34" charset="0"/>
                <a:cs typeface="Segoe UI" panose="020B0502040204020203" pitchFamily="34" charset="0"/>
              </a:rPr>
              <a:t>№ 44-ФЗ, </a:t>
            </a:r>
            <a:r>
              <a:rPr lang="ru-RU" dirty="0">
                <a:solidFill>
                  <a:srgbClr val="444444"/>
                </a:solidFill>
                <a:latin typeface="Segoe UI" panose="020B0502040204020203" pitchFamily="34" charset="0"/>
                <a:cs typeface="Segoe UI" panose="020B0502040204020203" pitchFamily="34" charset="0"/>
              </a:rPr>
              <a:t>и содержит признаки состава административного правонарушения, предусмотренного </a:t>
            </a:r>
            <a:r>
              <a:rPr lang="ru-RU" dirty="0" smtClean="0">
                <a:solidFill>
                  <a:srgbClr val="444444"/>
                </a:solidFill>
                <a:latin typeface="Segoe UI" panose="020B0502040204020203" pitchFamily="34" charset="0"/>
                <a:cs typeface="Segoe UI" panose="020B0502040204020203" pitchFamily="34" charset="0"/>
              </a:rPr>
              <a:t>ч. </a:t>
            </a:r>
            <a:r>
              <a:rPr lang="ru-RU" dirty="0">
                <a:solidFill>
                  <a:srgbClr val="444444"/>
                </a:solidFill>
                <a:latin typeface="Segoe UI" panose="020B0502040204020203" pitchFamily="34" charset="0"/>
                <a:cs typeface="Segoe UI" panose="020B0502040204020203" pitchFamily="34" charset="0"/>
              </a:rPr>
              <a:t>4.2 </a:t>
            </a:r>
            <a:r>
              <a:rPr lang="ru-RU" dirty="0" smtClean="0">
                <a:solidFill>
                  <a:srgbClr val="444444"/>
                </a:solidFill>
                <a:latin typeface="Segoe UI" panose="020B0502040204020203" pitchFamily="34" charset="0"/>
                <a:cs typeface="Segoe UI" panose="020B0502040204020203" pitchFamily="34" charset="0"/>
              </a:rPr>
              <a:t>ст. </a:t>
            </a:r>
            <a:r>
              <a:rPr lang="ru-RU" dirty="0">
                <a:solidFill>
                  <a:srgbClr val="444444"/>
                </a:solidFill>
                <a:latin typeface="Segoe UI" panose="020B0502040204020203" pitchFamily="34" charset="0"/>
                <a:cs typeface="Segoe UI" panose="020B0502040204020203" pitchFamily="34" charset="0"/>
              </a:rPr>
              <a:t>7.30 </a:t>
            </a:r>
            <a:r>
              <a:rPr lang="ru-RU" dirty="0" smtClean="0">
                <a:solidFill>
                  <a:srgbClr val="444444"/>
                </a:solidFill>
                <a:latin typeface="Segoe UI" panose="020B0502040204020203" pitchFamily="34" charset="0"/>
                <a:cs typeface="Segoe UI" panose="020B0502040204020203" pitchFamily="34" charset="0"/>
              </a:rPr>
              <a:t>КоАП РФ.</a:t>
            </a:r>
          </a:p>
          <a:p>
            <a:pPr marL="0" indent="0" algn="just">
              <a:spcBef>
                <a:spcPct val="0"/>
              </a:spcBef>
              <a:spcAft>
                <a:spcPts val="1200"/>
              </a:spcAft>
            </a:pPr>
            <a:endParaRPr lang="ru-RU" dirty="0" smtClean="0">
              <a:solidFill>
                <a:srgbClr val="444444"/>
              </a:solidFill>
              <a:latin typeface="Segoe UI" panose="020B0502040204020203" pitchFamily="34" charset="0"/>
              <a:cs typeface="Segoe UI" panose="020B0502040204020203" pitchFamily="34" charset="0"/>
            </a:endParaRPr>
          </a:p>
          <a:p>
            <a:pPr marL="0" indent="0" algn="just">
              <a:spcBef>
                <a:spcPct val="0"/>
              </a:spcBef>
              <a:spcAft>
                <a:spcPts val="1200"/>
              </a:spcAft>
            </a:pPr>
            <a:endParaRPr lang="ru-RU" b="1" dirty="0">
              <a:solidFill>
                <a:srgbClr val="E4465A"/>
              </a:solidFill>
              <a:latin typeface="Segoe UI" panose="020B0502040204020203" pitchFamily="34" charset="0"/>
              <a:cs typeface="Segoe UI" panose="020B0502040204020203" pitchFamily="34" charset="0"/>
            </a:endParaRPr>
          </a:p>
        </p:txBody>
      </p:sp>
      <p:sp>
        <p:nvSpPr>
          <p:cNvPr id="10" name="TextBox 9"/>
          <p:cNvSpPr txBox="1">
            <a:spLocks noChangeArrowheads="1"/>
          </p:cNvSpPr>
          <p:nvPr/>
        </p:nvSpPr>
        <p:spPr bwMode="auto">
          <a:xfrm>
            <a:off x="2637037" y="4372071"/>
            <a:ext cx="9409047" cy="3693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20" tIns="45711" rIns="91420" bIns="45711">
            <a:spAutoFit/>
          </a:bodyPr>
          <a:lstStyle>
            <a:lvl1pPr marL="285750" indent="-285750" eaLnBrk="0" hangingPunct="0">
              <a:defRPr>
                <a:solidFill>
                  <a:schemeClr val="tx1"/>
                </a:solidFill>
                <a:latin typeface="Arial" panose="020B0604020202020204" pitchFamily="34" charset="0"/>
                <a:ea typeface="Microsoft YaHei" panose="020B0503020204020204" pitchFamily="34" charset="-122"/>
              </a:defRPr>
            </a:lvl1pPr>
            <a:lvl2pPr eaLnBrk="0" hangingPunct="0">
              <a:defRPr>
                <a:solidFill>
                  <a:schemeClr val="tx1"/>
                </a:solidFill>
                <a:latin typeface="Arial" panose="020B0604020202020204" pitchFamily="34" charset="0"/>
                <a:ea typeface="Microsoft YaHei" panose="020B0503020204020204" pitchFamily="34" charset="-122"/>
              </a:defRPr>
            </a:lvl2pPr>
            <a:lvl3pPr eaLnBrk="0" hangingPunct="0">
              <a:defRPr>
                <a:solidFill>
                  <a:schemeClr val="tx1"/>
                </a:solidFill>
                <a:latin typeface="Arial" panose="020B0604020202020204" pitchFamily="34" charset="0"/>
                <a:ea typeface="Microsoft YaHei" panose="020B0503020204020204" pitchFamily="34" charset="-122"/>
              </a:defRPr>
            </a:lvl3pPr>
            <a:lvl4pPr eaLnBrk="0" hangingPunct="0">
              <a:defRPr>
                <a:solidFill>
                  <a:schemeClr val="tx1"/>
                </a:solidFill>
                <a:latin typeface="Arial" panose="020B0604020202020204" pitchFamily="34" charset="0"/>
                <a:ea typeface="Microsoft YaHei" panose="020B0503020204020204" pitchFamily="34" charset="-122"/>
              </a:defRPr>
            </a:lvl4pPr>
            <a:lvl5pPr eaLnBrk="0" hangingPunct="0">
              <a:defRPr>
                <a:solidFill>
                  <a:schemeClr val="tx1"/>
                </a:solidFill>
                <a:latin typeface="Arial" panose="020B0604020202020204" pitchFamily="34" charset="0"/>
                <a:ea typeface="Microsoft YaHei" panose="020B0503020204020204" pitchFamily="34" charset="-122"/>
              </a:defRPr>
            </a:lvl5pPr>
            <a:lvl6pPr marL="2513013" indent="-227013" defTabSz="447675" eaLnBrk="0" fontAlgn="base" hangingPunct="0">
              <a:spcBef>
                <a:spcPct val="0"/>
              </a:spcBef>
              <a:spcAft>
                <a:spcPct val="0"/>
              </a:spcAft>
              <a:defRPr>
                <a:solidFill>
                  <a:schemeClr val="tx1"/>
                </a:solidFill>
                <a:latin typeface="Arial" panose="020B0604020202020204" pitchFamily="34" charset="0"/>
                <a:ea typeface="Microsoft YaHei" panose="020B0503020204020204" pitchFamily="34" charset="-122"/>
              </a:defRPr>
            </a:lvl6pPr>
            <a:lvl7pPr marL="2970213" indent="-227013" defTabSz="447675" eaLnBrk="0" fontAlgn="base" hangingPunct="0">
              <a:spcBef>
                <a:spcPct val="0"/>
              </a:spcBef>
              <a:spcAft>
                <a:spcPct val="0"/>
              </a:spcAft>
              <a:defRPr>
                <a:solidFill>
                  <a:schemeClr val="tx1"/>
                </a:solidFill>
                <a:latin typeface="Arial" panose="020B0604020202020204" pitchFamily="34" charset="0"/>
                <a:ea typeface="Microsoft YaHei" panose="020B0503020204020204" pitchFamily="34" charset="-122"/>
              </a:defRPr>
            </a:lvl7pPr>
            <a:lvl8pPr marL="3427413" indent="-227013" defTabSz="447675" eaLnBrk="0" fontAlgn="base" hangingPunct="0">
              <a:spcBef>
                <a:spcPct val="0"/>
              </a:spcBef>
              <a:spcAft>
                <a:spcPct val="0"/>
              </a:spcAft>
              <a:defRPr>
                <a:solidFill>
                  <a:schemeClr val="tx1"/>
                </a:solidFill>
                <a:latin typeface="Arial" panose="020B0604020202020204" pitchFamily="34" charset="0"/>
                <a:ea typeface="Microsoft YaHei" panose="020B0503020204020204" pitchFamily="34" charset="-122"/>
              </a:defRPr>
            </a:lvl8pPr>
            <a:lvl9pPr marL="3884613" indent="-227013" defTabSz="447675" eaLnBrk="0" fontAlgn="base" hangingPunct="0">
              <a:spcBef>
                <a:spcPct val="0"/>
              </a:spcBef>
              <a:spcAft>
                <a:spcPct val="0"/>
              </a:spcAft>
              <a:defRPr>
                <a:solidFill>
                  <a:schemeClr val="tx1"/>
                </a:solidFill>
                <a:latin typeface="Arial" panose="020B0604020202020204" pitchFamily="34" charset="0"/>
                <a:ea typeface="Microsoft YaHei" panose="020B0503020204020204" pitchFamily="34" charset="-122"/>
              </a:defRPr>
            </a:lvl9pPr>
          </a:lstStyle>
          <a:p>
            <a:pPr marL="0" indent="0" algn="just">
              <a:spcBef>
                <a:spcPct val="0"/>
              </a:spcBef>
              <a:spcAft>
                <a:spcPts val="1200"/>
              </a:spcAft>
            </a:pPr>
            <a:r>
              <a:rPr lang="ru-RU" dirty="0" smtClean="0">
                <a:solidFill>
                  <a:srgbClr val="444444"/>
                </a:solidFill>
                <a:latin typeface="Segoe UI" panose="020B0502040204020203" pitchFamily="34" charset="0"/>
                <a:cs typeface="Segoe UI" panose="020B0502040204020203" pitchFamily="34" charset="0"/>
              </a:rPr>
              <a:t>См.: </a:t>
            </a:r>
            <a:r>
              <a:rPr lang="ru-RU" dirty="0">
                <a:solidFill>
                  <a:srgbClr val="E4465A"/>
                </a:solidFill>
                <a:latin typeface="Segoe UI" panose="020B0502040204020203" pitchFamily="34" charset="0"/>
                <a:cs typeface="Segoe UI" panose="020B0502040204020203" pitchFamily="34" charset="0"/>
              </a:rPr>
              <a:t>решение </a:t>
            </a:r>
            <a:r>
              <a:rPr lang="ru-RU" dirty="0" smtClean="0">
                <a:solidFill>
                  <a:srgbClr val="E4465A"/>
                </a:solidFill>
                <a:latin typeface="Segoe UI" panose="020B0502040204020203" pitchFamily="34" charset="0"/>
                <a:cs typeface="Segoe UI" panose="020B0502040204020203" pitchFamily="34" charset="0"/>
              </a:rPr>
              <a:t>ФАС России от 5 </a:t>
            </a:r>
            <a:r>
              <a:rPr lang="ru-RU" dirty="0">
                <a:solidFill>
                  <a:srgbClr val="E4465A"/>
                </a:solidFill>
                <a:latin typeface="Segoe UI" panose="020B0502040204020203" pitchFamily="34" charset="0"/>
                <a:cs typeface="Segoe UI" panose="020B0502040204020203" pitchFamily="34" charset="0"/>
              </a:rPr>
              <a:t>декабря 2014 г. по делу N К-1798/14</a:t>
            </a:r>
            <a:endParaRPr lang="ru-RU" dirty="0" smtClean="0">
              <a:solidFill>
                <a:srgbClr val="E4465A"/>
              </a:solidFill>
              <a:latin typeface="Segoe UI" panose="020B0502040204020203" pitchFamily="34" charset="0"/>
              <a:cs typeface="Segoe UI" panose="020B0502040204020203" pitchFamily="34" charset="0"/>
            </a:endParaRPr>
          </a:p>
        </p:txBody>
      </p:sp>
      <p:sp>
        <p:nvSpPr>
          <p:cNvPr id="12" name="Стрелка: пятиугольник 11">
            <a:extLst>
              <a:ext uri="{FF2B5EF4-FFF2-40B4-BE49-F238E27FC236}">
                <a16:creationId xmlns="" xmlns:a16="http://schemas.microsoft.com/office/drawing/2014/main" id="{20E707A1-9625-4914-9A42-B17FE9DAB145}"/>
              </a:ext>
            </a:extLst>
          </p:cNvPr>
          <p:cNvSpPr/>
          <p:nvPr/>
        </p:nvSpPr>
        <p:spPr>
          <a:xfrm>
            <a:off x="487199" y="4192927"/>
            <a:ext cx="1296987" cy="730107"/>
          </a:xfrm>
          <a:prstGeom prst="homePlate">
            <a:avLst>
              <a:gd name="adj" fmla="val 28340"/>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b="1" dirty="0" smtClean="0">
                <a:solidFill>
                  <a:prstClr val="white"/>
                </a:solidFill>
                <a:latin typeface="Segoe UI" panose="020B0502040204020203" pitchFamily="34" charset="0"/>
                <a:cs typeface="Segoe UI" panose="020B0502040204020203" pitchFamily="34" charset="0"/>
              </a:rPr>
              <a:t>Позиция ФАС</a:t>
            </a:r>
            <a:endParaRPr lang="ru-RU" b="1" dirty="0">
              <a:solidFill>
                <a:prstClr val="white"/>
              </a:solidFill>
              <a:latin typeface="Segoe UI" panose="020B0502040204020203" pitchFamily="34" charset="0"/>
              <a:cs typeface="Segoe UI" panose="020B0502040204020203" pitchFamily="34" charset="0"/>
            </a:endParaRPr>
          </a:p>
        </p:txBody>
      </p:sp>
      <p:grpSp>
        <p:nvGrpSpPr>
          <p:cNvPr id="17" name="Группа 16">
            <a:extLst>
              <a:ext uri="{FF2B5EF4-FFF2-40B4-BE49-F238E27FC236}">
                <a16:creationId xmlns="" xmlns:a16="http://schemas.microsoft.com/office/drawing/2014/main" id="{F6966F49-7FD8-4FD4-A5A8-91F6F5357B0C}"/>
              </a:ext>
            </a:extLst>
          </p:cNvPr>
          <p:cNvGrpSpPr/>
          <p:nvPr/>
        </p:nvGrpSpPr>
        <p:grpSpPr>
          <a:xfrm rot="10800000">
            <a:off x="1911021" y="4201613"/>
            <a:ext cx="514739" cy="712734"/>
            <a:chOff x="6909583" y="1900903"/>
            <a:chExt cx="620086" cy="408996"/>
          </a:xfrm>
          <a:solidFill>
            <a:schemeClr val="bg1">
              <a:lumMod val="75000"/>
            </a:schemeClr>
          </a:solidFill>
        </p:grpSpPr>
        <p:sp>
          <p:nvSpPr>
            <p:cNvPr id="18" name="Нашивка 96">
              <a:extLst>
                <a:ext uri="{FF2B5EF4-FFF2-40B4-BE49-F238E27FC236}">
                  <a16:creationId xmlns="" xmlns:a16="http://schemas.microsoft.com/office/drawing/2014/main" id="{B925232F-FDB7-4960-A286-95F02F1D772E}"/>
                </a:ext>
              </a:extLst>
            </p:cNvPr>
            <p:cNvSpPr/>
            <p:nvPr/>
          </p:nvSpPr>
          <p:spPr>
            <a:xfrm rot="10800000">
              <a:off x="7113762" y="1900903"/>
              <a:ext cx="210157" cy="407559"/>
            </a:xfrm>
            <a:prstGeom prst="chevron">
              <a:avLst>
                <a:gd name="adj" fmla="val 5983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solidFill>
                  <a:srgbClr val="444444"/>
                </a:solidFill>
              </a:endParaRPr>
            </a:p>
          </p:txBody>
        </p:sp>
        <p:sp>
          <p:nvSpPr>
            <p:cNvPr id="19" name="Нашивка 141">
              <a:extLst>
                <a:ext uri="{FF2B5EF4-FFF2-40B4-BE49-F238E27FC236}">
                  <a16:creationId xmlns="" xmlns:a16="http://schemas.microsoft.com/office/drawing/2014/main" id="{0534F66D-6670-446F-AC8A-A69C509B0983}"/>
                </a:ext>
              </a:extLst>
            </p:cNvPr>
            <p:cNvSpPr/>
            <p:nvPr/>
          </p:nvSpPr>
          <p:spPr>
            <a:xfrm rot="10800000">
              <a:off x="6909583" y="1902340"/>
              <a:ext cx="210157" cy="407559"/>
            </a:xfrm>
            <a:prstGeom prst="chevron">
              <a:avLst>
                <a:gd name="adj" fmla="val 5983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solidFill>
                  <a:srgbClr val="444444"/>
                </a:solidFill>
              </a:endParaRPr>
            </a:p>
          </p:txBody>
        </p:sp>
        <p:sp>
          <p:nvSpPr>
            <p:cNvPr id="20" name="Нашивка 142">
              <a:extLst>
                <a:ext uri="{FF2B5EF4-FFF2-40B4-BE49-F238E27FC236}">
                  <a16:creationId xmlns="" xmlns:a16="http://schemas.microsoft.com/office/drawing/2014/main" id="{620D7751-9912-43DE-B55F-4A3C3BE92328}"/>
                </a:ext>
              </a:extLst>
            </p:cNvPr>
            <p:cNvSpPr/>
            <p:nvPr/>
          </p:nvSpPr>
          <p:spPr>
            <a:xfrm rot="10800000">
              <a:off x="7319512" y="1902340"/>
              <a:ext cx="210157" cy="407559"/>
            </a:xfrm>
            <a:prstGeom prst="chevron">
              <a:avLst>
                <a:gd name="adj" fmla="val 5983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solidFill>
                  <a:srgbClr val="444444"/>
                </a:solidFill>
              </a:endParaRPr>
            </a:p>
          </p:txBody>
        </p:sp>
      </p:grpSp>
      <p:grpSp>
        <p:nvGrpSpPr>
          <p:cNvPr id="46" name="Группа 45"/>
          <p:cNvGrpSpPr/>
          <p:nvPr/>
        </p:nvGrpSpPr>
        <p:grpSpPr>
          <a:xfrm>
            <a:off x="5556251" y="821226"/>
            <a:ext cx="1344149" cy="1304523"/>
            <a:chOff x="325438" y="3559175"/>
            <a:chExt cx="669925" cy="774700"/>
          </a:xfrm>
        </p:grpSpPr>
        <p:sp>
          <p:nvSpPr>
            <p:cNvPr id="47" name="Freeform 88"/>
            <p:cNvSpPr>
              <a:spLocks/>
            </p:cNvSpPr>
            <p:nvPr/>
          </p:nvSpPr>
          <p:spPr bwMode="auto">
            <a:xfrm>
              <a:off x="325438" y="3559175"/>
              <a:ext cx="669925" cy="774700"/>
            </a:xfrm>
            <a:custGeom>
              <a:avLst/>
              <a:gdLst>
                <a:gd name="T0" fmla="*/ 0 w 312"/>
                <a:gd name="T1" fmla="*/ 0 h 361"/>
                <a:gd name="T2" fmla="*/ 312 w 312"/>
                <a:gd name="T3" fmla="*/ 0 h 361"/>
                <a:gd name="T4" fmla="*/ 312 w 312"/>
                <a:gd name="T5" fmla="*/ 205 h 361"/>
                <a:gd name="T6" fmla="*/ 156 w 312"/>
                <a:gd name="T7" fmla="*/ 361 h 361"/>
                <a:gd name="T8" fmla="*/ 0 w 312"/>
                <a:gd name="T9" fmla="*/ 205 h 361"/>
                <a:gd name="T10" fmla="*/ 0 w 312"/>
                <a:gd name="T11" fmla="*/ 0 h 361"/>
              </a:gdLst>
              <a:ahLst/>
              <a:cxnLst>
                <a:cxn ang="0">
                  <a:pos x="T0" y="T1"/>
                </a:cxn>
                <a:cxn ang="0">
                  <a:pos x="T2" y="T3"/>
                </a:cxn>
                <a:cxn ang="0">
                  <a:pos x="T4" y="T5"/>
                </a:cxn>
                <a:cxn ang="0">
                  <a:pos x="T6" y="T7"/>
                </a:cxn>
                <a:cxn ang="0">
                  <a:pos x="T8" y="T9"/>
                </a:cxn>
                <a:cxn ang="0">
                  <a:pos x="T10" y="T11"/>
                </a:cxn>
              </a:cxnLst>
              <a:rect l="0" t="0" r="r" b="b"/>
              <a:pathLst>
                <a:path w="312" h="361">
                  <a:moveTo>
                    <a:pt x="0" y="0"/>
                  </a:moveTo>
                  <a:cubicBezTo>
                    <a:pt x="312" y="0"/>
                    <a:pt x="312" y="0"/>
                    <a:pt x="312" y="0"/>
                  </a:cubicBezTo>
                  <a:cubicBezTo>
                    <a:pt x="312" y="205"/>
                    <a:pt x="312" y="205"/>
                    <a:pt x="312" y="205"/>
                  </a:cubicBezTo>
                  <a:cubicBezTo>
                    <a:pt x="312" y="289"/>
                    <a:pt x="243" y="361"/>
                    <a:pt x="156" y="361"/>
                  </a:cubicBezTo>
                  <a:cubicBezTo>
                    <a:pt x="69" y="361"/>
                    <a:pt x="0" y="289"/>
                    <a:pt x="0" y="205"/>
                  </a:cubicBezTo>
                  <a:cubicBezTo>
                    <a:pt x="0" y="0"/>
                    <a:pt x="0" y="0"/>
                    <a:pt x="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ru-RU" kern="0" dirty="0" smtClean="0">
                <a:solidFill>
                  <a:srgbClr val="444444"/>
                </a:solidFill>
              </a:endParaRPr>
            </a:p>
          </p:txBody>
        </p:sp>
        <p:sp>
          <p:nvSpPr>
            <p:cNvPr id="48" name="Freeform 89"/>
            <p:cNvSpPr>
              <a:spLocks/>
            </p:cNvSpPr>
            <p:nvPr/>
          </p:nvSpPr>
          <p:spPr bwMode="auto">
            <a:xfrm>
              <a:off x="407988" y="3679825"/>
              <a:ext cx="506413" cy="582613"/>
            </a:xfrm>
            <a:custGeom>
              <a:avLst/>
              <a:gdLst>
                <a:gd name="T0" fmla="*/ 0 w 236"/>
                <a:gd name="T1" fmla="*/ 0 h 272"/>
                <a:gd name="T2" fmla="*/ 236 w 236"/>
                <a:gd name="T3" fmla="*/ 0 h 272"/>
                <a:gd name="T4" fmla="*/ 236 w 236"/>
                <a:gd name="T5" fmla="*/ 154 h 272"/>
                <a:gd name="T6" fmla="*/ 118 w 236"/>
                <a:gd name="T7" fmla="*/ 272 h 272"/>
                <a:gd name="T8" fmla="*/ 0 w 236"/>
                <a:gd name="T9" fmla="*/ 154 h 272"/>
                <a:gd name="T10" fmla="*/ 0 w 236"/>
                <a:gd name="T11" fmla="*/ 0 h 272"/>
              </a:gdLst>
              <a:ahLst/>
              <a:cxnLst>
                <a:cxn ang="0">
                  <a:pos x="T0" y="T1"/>
                </a:cxn>
                <a:cxn ang="0">
                  <a:pos x="T2" y="T3"/>
                </a:cxn>
                <a:cxn ang="0">
                  <a:pos x="T4" y="T5"/>
                </a:cxn>
                <a:cxn ang="0">
                  <a:pos x="T6" y="T7"/>
                </a:cxn>
                <a:cxn ang="0">
                  <a:pos x="T8" y="T9"/>
                </a:cxn>
                <a:cxn ang="0">
                  <a:pos x="T10" y="T11"/>
                </a:cxn>
              </a:cxnLst>
              <a:rect l="0" t="0" r="r" b="b"/>
              <a:pathLst>
                <a:path w="236" h="272">
                  <a:moveTo>
                    <a:pt x="0" y="0"/>
                  </a:moveTo>
                  <a:cubicBezTo>
                    <a:pt x="236" y="0"/>
                    <a:pt x="236" y="0"/>
                    <a:pt x="236" y="0"/>
                  </a:cubicBezTo>
                  <a:cubicBezTo>
                    <a:pt x="236" y="154"/>
                    <a:pt x="236" y="154"/>
                    <a:pt x="236" y="154"/>
                  </a:cubicBezTo>
                  <a:cubicBezTo>
                    <a:pt x="236" y="218"/>
                    <a:pt x="183" y="272"/>
                    <a:pt x="118" y="272"/>
                  </a:cubicBezTo>
                  <a:cubicBezTo>
                    <a:pt x="53" y="272"/>
                    <a:pt x="0" y="218"/>
                    <a:pt x="0" y="154"/>
                  </a:cubicBezTo>
                  <a:cubicBezTo>
                    <a:pt x="0" y="0"/>
                    <a:pt x="0" y="0"/>
                    <a:pt x="0" y="0"/>
                  </a:cubicBezTo>
                  <a:close/>
                </a:path>
              </a:pathLst>
            </a:custGeom>
            <a:solidFill>
              <a:srgbClr val="E5475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ru-RU" kern="0" dirty="0" smtClean="0">
                <a:solidFill>
                  <a:srgbClr val="444444"/>
                </a:solidFill>
              </a:endParaRPr>
            </a:p>
          </p:txBody>
        </p:sp>
        <p:sp>
          <p:nvSpPr>
            <p:cNvPr id="49" name="Freeform 90"/>
            <p:cNvSpPr>
              <a:spLocks noEditPoints="1"/>
            </p:cNvSpPr>
            <p:nvPr/>
          </p:nvSpPr>
          <p:spPr bwMode="auto">
            <a:xfrm>
              <a:off x="474663" y="3709988"/>
              <a:ext cx="423863" cy="427038"/>
            </a:xfrm>
            <a:custGeom>
              <a:avLst/>
              <a:gdLst>
                <a:gd name="T0" fmla="*/ 20 w 198"/>
                <a:gd name="T1" fmla="*/ 190 h 199"/>
                <a:gd name="T2" fmla="*/ 15 w 198"/>
                <a:gd name="T3" fmla="*/ 189 h 199"/>
                <a:gd name="T4" fmla="*/ 8 w 198"/>
                <a:gd name="T5" fmla="*/ 194 h 199"/>
                <a:gd name="T6" fmla="*/ 1 w 198"/>
                <a:gd name="T7" fmla="*/ 197 h 199"/>
                <a:gd name="T8" fmla="*/ 4 w 198"/>
                <a:gd name="T9" fmla="*/ 190 h 199"/>
                <a:gd name="T10" fmla="*/ 9 w 198"/>
                <a:gd name="T11" fmla="*/ 184 h 199"/>
                <a:gd name="T12" fmla="*/ 9 w 198"/>
                <a:gd name="T13" fmla="*/ 179 h 199"/>
                <a:gd name="T14" fmla="*/ 150 w 198"/>
                <a:gd name="T15" fmla="*/ 31 h 199"/>
                <a:gd name="T16" fmla="*/ 157 w 198"/>
                <a:gd name="T17" fmla="*/ 38 h 199"/>
                <a:gd name="T18" fmla="*/ 157 w 198"/>
                <a:gd name="T19" fmla="*/ 53 h 199"/>
                <a:gd name="T20" fmla="*/ 146 w 198"/>
                <a:gd name="T21" fmla="*/ 41 h 199"/>
                <a:gd name="T22" fmla="*/ 157 w 198"/>
                <a:gd name="T23" fmla="*/ 53 h 199"/>
                <a:gd name="T24" fmla="*/ 168 w 198"/>
                <a:gd name="T25" fmla="*/ 49 h 199"/>
                <a:gd name="T26" fmla="*/ 160 w 198"/>
                <a:gd name="T27" fmla="*/ 41 h 199"/>
                <a:gd name="T28" fmla="*/ 168 w 198"/>
                <a:gd name="T29" fmla="*/ 31 h 199"/>
                <a:gd name="T30" fmla="*/ 160 w 198"/>
                <a:gd name="T31" fmla="*/ 38 h 199"/>
                <a:gd name="T32" fmla="*/ 168 w 198"/>
                <a:gd name="T33" fmla="*/ 31 h 199"/>
                <a:gd name="T34" fmla="*/ 121 w 198"/>
                <a:gd name="T35" fmla="*/ 0 h 199"/>
                <a:gd name="T36" fmla="*/ 137 w 198"/>
                <a:gd name="T37" fmla="*/ 29 h 199"/>
                <a:gd name="T38" fmla="*/ 135 w 198"/>
                <a:gd name="T39" fmla="*/ 35 h 199"/>
                <a:gd name="T40" fmla="*/ 144 w 198"/>
                <a:gd name="T41" fmla="*/ 54 h 199"/>
                <a:gd name="T42" fmla="*/ 174 w 198"/>
                <a:gd name="T43" fmla="*/ 74 h 199"/>
                <a:gd name="T44" fmla="*/ 185 w 198"/>
                <a:gd name="T45" fmla="*/ 77 h 199"/>
                <a:gd name="T46" fmla="*/ 187 w 198"/>
                <a:gd name="T47" fmla="*/ 76 h 199"/>
                <a:gd name="T48" fmla="*/ 173 w 198"/>
                <a:gd name="T49" fmla="*/ 52 h 199"/>
                <a:gd name="T50" fmla="*/ 146 w 198"/>
                <a:gd name="T51" fmla="*/ 26 h 199"/>
                <a:gd name="T52" fmla="*/ 143 w 198"/>
                <a:gd name="T53" fmla="*/ 64 h 199"/>
                <a:gd name="T54" fmla="*/ 63 w 198"/>
                <a:gd name="T55" fmla="*/ 144 h 199"/>
                <a:gd name="T56" fmla="*/ 62 w 198"/>
                <a:gd name="T57" fmla="*/ 144 h 199"/>
                <a:gd name="T58" fmla="*/ 62 w 198"/>
                <a:gd name="T59" fmla="*/ 144 h 199"/>
                <a:gd name="T60" fmla="*/ 55 w 198"/>
                <a:gd name="T61" fmla="*/ 148 h 199"/>
                <a:gd name="T62" fmla="*/ 49 w 198"/>
                <a:gd name="T63" fmla="*/ 155 h 199"/>
                <a:gd name="T64" fmla="*/ 41 w 198"/>
                <a:gd name="T65" fmla="*/ 160 h 199"/>
                <a:gd name="T66" fmla="*/ 23 w 198"/>
                <a:gd name="T67" fmla="*/ 183 h 199"/>
                <a:gd name="T68" fmla="*/ 23 w 198"/>
                <a:gd name="T69" fmla="*/ 183 h 199"/>
                <a:gd name="T70" fmla="*/ 15 w 198"/>
                <a:gd name="T71" fmla="*/ 183 h 199"/>
                <a:gd name="T72" fmla="*/ 15 w 198"/>
                <a:gd name="T73" fmla="*/ 175 h 199"/>
                <a:gd name="T74" fmla="*/ 15 w 198"/>
                <a:gd name="T75" fmla="*/ 175 h 199"/>
                <a:gd name="T76" fmla="*/ 38 w 198"/>
                <a:gd name="T77" fmla="*/ 157 h 199"/>
                <a:gd name="T78" fmla="*/ 44 w 198"/>
                <a:gd name="T79" fmla="*/ 150 h 199"/>
                <a:gd name="T80" fmla="*/ 51 w 198"/>
                <a:gd name="T81" fmla="*/ 143 h 199"/>
                <a:gd name="T82" fmla="*/ 54 w 198"/>
                <a:gd name="T83" fmla="*/ 136 h 199"/>
                <a:gd name="T84" fmla="*/ 54 w 198"/>
                <a:gd name="T85" fmla="*/ 136 h 199"/>
                <a:gd name="T86" fmla="*/ 55 w 198"/>
                <a:gd name="T87" fmla="*/ 136 h 199"/>
                <a:gd name="T88" fmla="*/ 135 w 198"/>
                <a:gd name="T89" fmla="*/ 56 h 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98" h="199">
                  <a:moveTo>
                    <a:pt x="9" y="179"/>
                  </a:moveTo>
                  <a:cubicBezTo>
                    <a:pt x="20" y="190"/>
                    <a:pt x="20" y="190"/>
                    <a:pt x="20" y="190"/>
                  </a:cubicBezTo>
                  <a:cubicBezTo>
                    <a:pt x="18" y="192"/>
                    <a:pt x="18" y="192"/>
                    <a:pt x="18" y="192"/>
                  </a:cubicBezTo>
                  <a:cubicBezTo>
                    <a:pt x="15" y="189"/>
                    <a:pt x="15" y="189"/>
                    <a:pt x="15" y="189"/>
                  </a:cubicBezTo>
                  <a:cubicBezTo>
                    <a:pt x="15" y="191"/>
                    <a:pt x="14" y="192"/>
                    <a:pt x="13" y="193"/>
                  </a:cubicBezTo>
                  <a:cubicBezTo>
                    <a:pt x="12" y="194"/>
                    <a:pt x="10" y="195"/>
                    <a:pt x="8" y="194"/>
                  </a:cubicBezTo>
                  <a:cubicBezTo>
                    <a:pt x="8" y="195"/>
                    <a:pt x="8" y="196"/>
                    <a:pt x="7" y="197"/>
                  </a:cubicBezTo>
                  <a:cubicBezTo>
                    <a:pt x="5" y="199"/>
                    <a:pt x="3" y="199"/>
                    <a:pt x="1" y="197"/>
                  </a:cubicBezTo>
                  <a:cubicBezTo>
                    <a:pt x="0" y="196"/>
                    <a:pt x="0" y="193"/>
                    <a:pt x="1" y="192"/>
                  </a:cubicBezTo>
                  <a:cubicBezTo>
                    <a:pt x="2" y="191"/>
                    <a:pt x="3" y="190"/>
                    <a:pt x="4" y="190"/>
                  </a:cubicBezTo>
                  <a:cubicBezTo>
                    <a:pt x="4" y="189"/>
                    <a:pt x="4" y="187"/>
                    <a:pt x="6" y="185"/>
                  </a:cubicBezTo>
                  <a:cubicBezTo>
                    <a:pt x="7" y="184"/>
                    <a:pt x="8" y="184"/>
                    <a:pt x="9" y="184"/>
                  </a:cubicBezTo>
                  <a:cubicBezTo>
                    <a:pt x="7" y="181"/>
                    <a:pt x="7" y="181"/>
                    <a:pt x="7" y="181"/>
                  </a:cubicBezTo>
                  <a:cubicBezTo>
                    <a:pt x="9" y="179"/>
                    <a:pt x="9" y="179"/>
                    <a:pt x="9" y="179"/>
                  </a:cubicBezTo>
                  <a:close/>
                  <a:moveTo>
                    <a:pt x="146" y="38"/>
                  </a:moveTo>
                  <a:cubicBezTo>
                    <a:pt x="146" y="36"/>
                    <a:pt x="147" y="33"/>
                    <a:pt x="150" y="31"/>
                  </a:cubicBezTo>
                  <a:cubicBezTo>
                    <a:pt x="152" y="29"/>
                    <a:pt x="154" y="28"/>
                    <a:pt x="157" y="27"/>
                  </a:cubicBezTo>
                  <a:cubicBezTo>
                    <a:pt x="157" y="38"/>
                    <a:pt x="157" y="38"/>
                    <a:pt x="157" y="38"/>
                  </a:cubicBezTo>
                  <a:cubicBezTo>
                    <a:pt x="146" y="38"/>
                    <a:pt x="146" y="38"/>
                    <a:pt x="146" y="38"/>
                  </a:cubicBezTo>
                  <a:close/>
                  <a:moveTo>
                    <a:pt x="157" y="53"/>
                  </a:moveTo>
                  <a:cubicBezTo>
                    <a:pt x="154" y="52"/>
                    <a:pt x="152" y="51"/>
                    <a:pt x="150" y="49"/>
                  </a:cubicBezTo>
                  <a:cubicBezTo>
                    <a:pt x="147" y="47"/>
                    <a:pt x="146" y="44"/>
                    <a:pt x="146" y="41"/>
                  </a:cubicBezTo>
                  <a:cubicBezTo>
                    <a:pt x="157" y="41"/>
                    <a:pt x="157" y="41"/>
                    <a:pt x="157" y="41"/>
                  </a:cubicBezTo>
                  <a:cubicBezTo>
                    <a:pt x="157" y="53"/>
                    <a:pt x="157" y="53"/>
                    <a:pt x="157" y="53"/>
                  </a:cubicBezTo>
                  <a:close/>
                  <a:moveTo>
                    <a:pt x="171" y="41"/>
                  </a:moveTo>
                  <a:cubicBezTo>
                    <a:pt x="171" y="44"/>
                    <a:pt x="170" y="47"/>
                    <a:pt x="168" y="49"/>
                  </a:cubicBezTo>
                  <a:cubicBezTo>
                    <a:pt x="166" y="51"/>
                    <a:pt x="163" y="52"/>
                    <a:pt x="160" y="53"/>
                  </a:cubicBezTo>
                  <a:cubicBezTo>
                    <a:pt x="160" y="41"/>
                    <a:pt x="160" y="41"/>
                    <a:pt x="160" y="41"/>
                  </a:cubicBezTo>
                  <a:cubicBezTo>
                    <a:pt x="171" y="41"/>
                    <a:pt x="171" y="41"/>
                    <a:pt x="171" y="41"/>
                  </a:cubicBezTo>
                  <a:close/>
                  <a:moveTo>
                    <a:pt x="168" y="31"/>
                  </a:moveTo>
                  <a:cubicBezTo>
                    <a:pt x="170" y="33"/>
                    <a:pt x="171" y="36"/>
                    <a:pt x="171" y="38"/>
                  </a:cubicBezTo>
                  <a:cubicBezTo>
                    <a:pt x="160" y="38"/>
                    <a:pt x="160" y="38"/>
                    <a:pt x="160" y="38"/>
                  </a:cubicBezTo>
                  <a:cubicBezTo>
                    <a:pt x="160" y="27"/>
                    <a:pt x="160" y="27"/>
                    <a:pt x="160" y="27"/>
                  </a:cubicBezTo>
                  <a:cubicBezTo>
                    <a:pt x="163" y="28"/>
                    <a:pt x="166" y="29"/>
                    <a:pt x="168" y="31"/>
                  </a:cubicBezTo>
                  <a:close/>
                  <a:moveTo>
                    <a:pt x="146" y="26"/>
                  </a:moveTo>
                  <a:cubicBezTo>
                    <a:pt x="121" y="0"/>
                    <a:pt x="121" y="0"/>
                    <a:pt x="121" y="0"/>
                  </a:cubicBezTo>
                  <a:cubicBezTo>
                    <a:pt x="119" y="3"/>
                    <a:pt x="120" y="9"/>
                    <a:pt x="123" y="12"/>
                  </a:cubicBezTo>
                  <a:cubicBezTo>
                    <a:pt x="125" y="15"/>
                    <a:pt x="139" y="27"/>
                    <a:pt x="137" y="29"/>
                  </a:cubicBezTo>
                  <a:cubicBezTo>
                    <a:pt x="122" y="13"/>
                    <a:pt x="122" y="13"/>
                    <a:pt x="122" y="13"/>
                  </a:cubicBezTo>
                  <a:cubicBezTo>
                    <a:pt x="118" y="22"/>
                    <a:pt x="136" y="28"/>
                    <a:pt x="135" y="35"/>
                  </a:cubicBezTo>
                  <a:cubicBezTo>
                    <a:pt x="124" y="24"/>
                    <a:pt x="124" y="24"/>
                    <a:pt x="124" y="24"/>
                  </a:cubicBezTo>
                  <a:cubicBezTo>
                    <a:pt x="123" y="32"/>
                    <a:pt x="139" y="48"/>
                    <a:pt x="144" y="54"/>
                  </a:cubicBezTo>
                  <a:cubicBezTo>
                    <a:pt x="145" y="54"/>
                    <a:pt x="145" y="54"/>
                    <a:pt x="145" y="54"/>
                  </a:cubicBezTo>
                  <a:cubicBezTo>
                    <a:pt x="150" y="60"/>
                    <a:pt x="166" y="76"/>
                    <a:pt x="174" y="74"/>
                  </a:cubicBezTo>
                  <a:cubicBezTo>
                    <a:pt x="163" y="63"/>
                    <a:pt x="163" y="63"/>
                    <a:pt x="163" y="63"/>
                  </a:cubicBezTo>
                  <a:cubicBezTo>
                    <a:pt x="167" y="60"/>
                    <a:pt x="176" y="80"/>
                    <a:pt x="185" y="77"/>
                  </a:cubicBezTo>
                  <a:cubicBezTo>
                    <a:pt x="170" y="61"/>
                    <a:pt x="170" y="61"/>
                    <a:pt x="170" y="61"/>
                  </a:cubicBezTo>
                  <a:cubicBezTo>
                    <a:pt x="172" y="59"/>
                    <a:pt x="183" y="74"/>
                    <a:pt x="187" y="76"/>
                  </a:cubicBezTo>
                  <a:cubicBezTo>
                    <a:pt x="190" y="79"/>
                    <a:pt x="196" y="80"/>
                    <a:pt x="198" y="78"/>
                  </a:cubicBezTo>
                  <a:cubicBezTo>
                    <a:pt x="173" y="52"/>
                    <a:pt x="173" y="52"/>
                    <a:pt x="173" y="52"/>
                  </a:cubicBezTo>
                  <a:cubicBezTo>
                    <a:pt x="163" y="58"/>
                    <a:pt x="152" y="59"/>
                    <a:pt x="146" y="53"/>
                  </a:cubicBezTo>
                  <a:cubicBezTo>
                    <a:pt x="140" y="47"/>
                    <a:pt x="140" y="36"/>
                    <a:pt x="146" y="26"/>
                  </a:cubicBezTo>
                  <a:close/>
                  <a:moveTo>
                    <a:pt x="143" y="56"/>
                  </a:moveTo>
                  <a:cubicBezTo>
                    <a:pt x="145" y="58"/>
                    <a:pt x="145" y="61"/>
                    <a:pt x="143" y="64"/>
                  </a:cubicBezTo>
                  <a:cubicBezTo>
                    <a:pt x="141" y="65"/>
                    <a:pt x="139" y="66"/>
                    <a:pt x="137" y="65"/>
                  </a:cubicBezTo>
                  <a:cubicBezTo>
                    <a:pt x="63" y="144"/>
                    <a:pt x="63" y="144"/>
                    <a:pt x="63" y="144"/>
                  </a:cubicBezTo>
                  <a:cubicBezTo>
                    <a:pt x="62" y="144"/>
                    <a:pt x="62" y="144"/>
                    <a:pt x="62" y="144"/>
                  </a:cubicBezTo>
                  <a:cubicBezTo>
                    <a:pt x="62" y="144"/>
                    <a:pt x="62" y="144"/>
                    <a:pt x="62" y="144"/>
                  </a:cubicBezTo>
                  <a:cubicBezTo>
                    <a:pt x="62" y="144"/>
                    <a:pt x="62" y="144"/>
                    <a:pt x="62" y="144"/>
                  </a:cubicBezTo>
                  <a:cubicBezTo>
                    <a:pt x="62" y="144"/>
                    <a:pt x="62" y="144"/>
                    <a:pt x="62" y="144"/>
                  </a:cubicBezTo>
                  <a:cubicBezTo>
                    <a:pt x="60" y="146"/>
                    <a:pt x="58" y="146"/>
                    <a:pt x="56" y="145"/>
                  </a:cubicBezTo>
                  <a:cubicBezTo>
                    <a:pt x="55" y="146"/>
                    <a:pt x="55" y="147"/>
                    <a:pt x="55" y="148"/>
                  </a:cubicBezTo>
                  <a:cubicBezTo>
                    <a:pt x="57" y="148"/>
                    <a:pt x="60" y="147"/>
                    <a:pt x="61" y="150"/>
                  </a:cubicBezTo>
                  <a:cubicBezTo>
                    <a:pt x="57" y="150"/>
                    <a:pt x="53" y="155"/>
                    <a:pt x="49" y="155"/>
                  </a:cubicBezTo>
                  <a:cubicBezTo>
                    <a:pt x="49" y="156"/>
                    <a:pt x="48" y="158"/>
                    <a:pt x="47" y="159"/>
                  </a:cubicBezTo>
                  <a:cubicBezTo>
                    <a:pt x="45" y="161"/>
                    <a:pt x="43" y="161"/>
                    <a:pt x="41" y="160"/>
                  </a:cubicBezTo>
                  <a:cubicBezTo>
                    <a:pt x="24" y="183"/>
                    <a:pt x="24" y="183"/>
                    <a:pt x="24" y="183"/>
                  </a:cubicBezTo>
                  <a:cubicBezTo>
                    <a:pt x="23" y="183"/>
                    <a:pt x="23" y="183"/>
                    <a:pt x="23" y="183"/>
                  </a:cubicBezTo>
                  <a:cubicBezTo>
                    <a:pt x="23" y="183"/>
                    <a:pt x="23" y="183"/>
                    <a:pt x="23" y="183"/>
                  </a:cubicBezTo>
                  <a:cubicBezTo>
                    <a:pt x="23" y="183"/>
                    <a:pt x="23" y="183"/>
                    <a:pt x="23" y="183"/>
                  </a:cubicBezTo>
                  <a:cubicBezTo>
                    <a:pt x="23" y="183"/>
                    <a:pt x="23" y="183"/>
                    <a:pt x="23" y="183"/>
                  </a:cubicBezTo>
                  <a:cubicBezTo>
                    <a:pt x="21" y="185"/>
                    <a:pt x="17" y="185"/>
                    <a:pt x="15" y="183"/>
                  </a:cubicBezTo>
                  <a:cubicBezTo>
                    <a:pt x="13" y="181"/>
                    <a:pt x="13" y="178"/>
                    <a:pt x="15" y="175"/>
                  </a:cubicBezTo>
                  <a:cubicBezTo>
                    <a:pt x="15" y="175"/>
                    <a:pt x="15" y="175"/>
                    <a:pt x="15" y="175"/>
                  </a:cubicBezTo>
                  <a:cubicBezTo>
                    <a:pt x="15" y="175"/>
                    <a:pt x="15" y="175"/>
                    <a:pt x="15" y="175"/>
                  </a:cubicBezTo>
                  <a:cubicBezTo>
                    <a:pt x="15" y="175"/>
                    <a:pt x="15" y="175"/>
                    <a:pt x="15" y="175"/>
                  </a:cubicBezTo>
                  <a:cubicBezTo>
                    <a:pt x="15" y="175"/>
                    <a:pt x="16" y="175"/>
                    <a:pt x="16" y="175"/>
                  </a:cubicBezTo>
                  <a:cubicBezTo>
                    <a:pt x="38" y="157"/>
                    <a:pt x="38" y="157"/>
                    <a:pt x="38" y="157"/>
                  </a:cubicBezTo>
                  <a:cubicBezTo>
                    <a:pt x="37" y="155"/>
                    <a:pt x="38" y="153"/>
                    <a:pt x="39" y="152"/>
                  </a:cubicBezTo>
                  <a:cubicBezTo>
                    <a:pt x="40" y="150"/>
                    <a:pt x="42" y="150"/>
                    <a:pt x="44" y="150"/>
                  </a:cubicBezTo>
                  <a:cubicBezTo>
                    <a:pt x="43" y="146"/>
                    <a:pt x="49" y="142"/>
                    <a:pt x="48" y="137"/>
                  </a:cubicBezTo>
                  <a:cubicBezTo>
                    <a:pt x="51" y="139"/>
                    <a:pt x="50" y="141"/>
                    <a:pt x="51" y="143"/>
                  </a:cubicBezTo>
                  <a:cubicBezTo>
                    <a:pt x="51" y="143"/>
                    <a:pt x="52" y="143"/>
                    <a:pt x="53" y="143"/>
                  </a:cubicBezTo>
                  <a:cubicBezTo>
                    <a:pt x="52" y="141"/>
                    <a:pt x="53" y="138"/>
                    <a:pt x="54" y="136"/>
                  </a:cubicBezTo>
                  <a:cubicBezTo>
                    <a:pt x="54" y="136"/>
                    <a:pt x="54" y="136"/>
                    <a:pt x="54" y="136"/>
                  </a:cubicBezTo>
                  <a:cubicBezTo>
                    <a:pt x="54" y="136"/>
                    <a:pt x="54" y="136"/>
                    <a:pt x="54" y="136"/>
                  </a:cubicBezTo>
                  <a:cubicBezTo>
                    <a:pt x="54" y="136"/>
                    <a:pt x="54" y="136"/>
                    <a:pt x="54" y="136"/>
                  </a:cubicBezTo>
                  <a:cubicBezTo>
                    <a:pt x="54" y="136"/>
                    <a:pt x="54" y="136"/>
                    <a:pt x="55" y="136"/>
                  </a:cubicBezTo>
                  <a:cubicBezTo>
                    <a:pt x="134" y="62"/>
                    <a:pt x="134" y="62"/>
                    <a:pt x="134" y="62"/>
                  </a:cubicBezTo>
                  <a:cubicBezTo>
                    <a:pt x="133" y="60"/>
                    <a:pt x="133" y="57"/>
                    <a:pt x="135" y="56"/>
                  </a:cubicBezTo>
                  <a:cubicBezTo>
                    <a:pt x="137" y="54"/>
                    <a:pt x="140" y="54"/>
                    <a:pt x="143" y="56"/>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ru-RU" kern="0" dirty="0" smtClean="0">
                <a:solidFill>
                  <a:srgbClr val="444444"/>
                </a:solidFill>
              </a:endParaRPr>
            </a:p>
          </p:txBody>
        </p:sp>
        <p:sp>
          <p:nvSpPr>
            <p:cNvPr id="50" name="Freeform 91"/>
            <p:cNvSpPr>
              <a:spLocks noEditPoints="1"/>
            </p:cNvSpPr>
            <p:nvPr/>
          </p:nvSpPr>
          <p:spPr bwMode="auto">
            <a:xfrm>
              <a:off x="422275" y="3709988"/>
              <a:ext cx="427038" cy="427038"/>
            </a:xfrm>
            <a:custGeom>
              <a:avLst/>
              <a:gdLst>
                <a:gd name="T0" fmla="*/ 190 w 199"/>
                <a:gd name="T1" fmla="*/ 179 h 199"/>
                <a:gd name="T2" fmla="*/ 189 w 199"/>
                <a:gd name="T3" fmla="*/ 184 h 199"/>
                <a:gd name="T4" fmla="*/ 194 w 199"/>
                <a:gd name="T5" fmla="*/ 190 h 199"/>
                <a:gd name="T6" fmla="*/ 197 w 199"/>
                <a:gd name="T7" fmla="*/ 197 h 199"/>
                <a:gd name="T8" fmla="*/ 190 w 199"/>
                <a:gd name="T9" fmla="*/ 194 h 199"/>
                <a:gd name="T10" fmla="*/ 184 w 199"/>
                <a:gd name="T11" fmla="*/ 189 h 199"/>
                <a:gd name="T12" fmla="*/ 179 w 199"/>
                <a:gd name="T13" fmla="*/ 190 h 199"/>
                <a:gd name="T14" fmla="*/ 31 w 199"/>
                <a:gd name="T15" fmla="*/ 49 h 199"/>
                <a:gd name="T16" fmla="*/ 38 w 199"/>
                <a:gd name="T17" fmla="*/ 41 h 199"/>
                <a:gd name="T18" fmla="*/ 53 w 199"/>
                <a:gd name="T19" fmla="*/ 41 h 199"/>
                <a:gd name="T20" fmla="*/ 41 w 199"/>
                <a:gd name="T21" fmla="*/ 53 h 199"/>
                <a:gd name="T22" fmla="*/ 53 w 199"/>
                <a:gd name="T23" fmla="*/ 41 h 199"/>
                <a:gd name="T24" fmla="*/ 49 w 199"/>
                <a:gd name="T25" fmla="*/ 31 h 199"/>
                <a:gd name="T26" fmla="*/ 41 w 199"/>
                <a:gd name="T27" fmla="*/ 38 h 199"/>
                <a:gd name="T28" fmla="*/ 31 w 199"/>
                <a:gd name="T29" fmla="*/ 31 h 199"/>
                <a:gd name="T30" fmla="*/ 38 w 199"/>
                <a:gd name="T31" fmla="*/ 38 h 199"/>
                <a:gd name="T32" fmla="*/ 31 w 199"/>
                <a:gd name="T33" fmla="*/ 31 h 199"/>
                <a:gd name="T34" fmla="*/ 0 w 199"/>
                <a:gd name="T35" fmla="*/ 78 h 199"/>
                <a:gd name="T36" fmla="*/ 29 w 199"/>
                <a:gd name="T37" fmla="*/ 61 h 199"/>
                <a:gd name="T38" fmla="*/ 35 w 199"/>
                <a:gd name="T39" fmla="*/ 63 h 199"/>
                <a:gd name="T40" fmla="*/ 54 w 199"/>
                <a:gd name="T41" fmla="*/ 54 h 199"/>
                <a:gd name="T42" fmla="*/ 74 w 199"/>
                <a:gd name="T43" fmla="*/ 24 h 199"/>
                <a:gd name="T44" fmla="*/ 77 w 199"/>
                <a:gd name="T45" fmla="*/ 13 h 199"/>
                <a:gd name="T46" fmla="*/ 76 w 199"/>
                <a:gd name="T47" fmla="*/ 12 h 199"/>
                <a:gd name="T48" fmla="*/ 52 w 199"/>
                <a:gd name="T49" fmla="*/ 26 h 199"/>
                <a:gd name="T50" fmla="*/ 26 w 199"/>
                <a:gd name="T51" fmla="*/ 52 h 199"/>
                <a:gd name="T52" fmla="*/ 64 w 199"/>
                <a:gd name="T53" fmla="*/ 56 h 199"/>
                <a:gd name="T54" fmla="*/ 144 w 199"/>
                <a:gd name="T55" fmla="*/ 136 h 199"/>
                <a:gd name="T56" fmla="*/ 144 w 199"/>
                <a:gd name="T57" fmla="*/ 136 h 199"/>
                <a:gd name="T58" fmla="*/ 144 w 199"/>
                <a:gd name="T59" fmla="*/ 136 h 199"/>
                <a:gd name="T60" fmla="*/ 148 w 199"/>
                <a:gd name="T61" fmla="*/ 143 h 199"/>
                <a:gd name="T62" fmla="*/ 155 w 199"/>
                <a:gd name="T63" fmla="*/ 150 h 199"/>
                <a:gd name="T64" fmla="*/ 160 w 199"/>
                <a:gd name="T65" fmla="*/ 157 h 199"/>
                <a:gd name="T66" fmla="*/ 183 w 199"/>
                <a:gd name="T67" fmla="*/ 175 h 199"/>
                <a:gd name="T68" fmla="*/ 183 w 199"/>
                <a:gd name="T69" fmla="*/ 175 h 199"/>
                <a:gd name="T70" fmla="*/ 183 w 199"/>
                <a:gd name="T71" fmla="*/ 183 h 199"/>
                <a:gd name="T72" fmla="*/ 175 w 199"/>
                <a:gd name="T73" fmla="*/ 183 h 199"/>
                <a:gd name="T74" fmla="*/ 175 w 199"/>
                <a:gd name="T75" fmla="*/ 183 h 199"/>
                <a:gd name="T76" fmla="*/ 157 w 199"/>
                <a:gd name="T77" fmla="*/ 160 h 199"/>
                <a:gd name="T78" fmla="*/ 150 w 199"/>
                <a:gd name="T79" fmla="*/ 155 h 199"/>
                <a:gd name="T80" fmla="*/ 143 w 199"/>
                <a:gd name="T81" fmla="*/ 148 h 199"/>
                <a:gd name="T82" fmla="*/ 136 w 199"/>
                <a:gd name="T83" fmla="*/ 144 h 199"/>
                <a:gd name="T84" fmla="*/ 136 w 199"/>
                <a:gd name="T85" fmla="*/ 144 h 199"/>
                <a:gd name="T86" fmla="*/ 136 w 199"/>
                <a:gd name="T87" fmla="*/ 144 h 199"/>
                <a:gd name="T88" fmla="*/ 56 w 199"/>
                <a:gd name="T89" fmla="*/ 64 h 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99" h="199">
                  <a:moveTo>
                    <a:pt x="179" y="190"/>
                  </a:moveTo>
                  <a:cubicBezTo>
                    <a:pt x="190" y="179"/>
                    <a:pt x="190" y="179"/>
                    <a:pt x="190" y="179"/>
                  </a:cubicBezTo>
                  <a:cubicBezTo>
                    <a:pt x="192" y="181"/>
                    <a:pt x="192" y="181"/>
                    <a:pt x="192" y="181"/>
                  </a:cubicBezTo>
                  <a:cubicBezTo>
                    <a:pt x="189" y="184"/>
                    <a:pt x="189" y="184"/>
                    <a:pt x="189" y="184"/>
                  </a:cubicBezTo>
                  <a:cubicBezTo>
                    <a:pt x="191" y="184"/>
                    <a:pt x="192" y="184"/>
                    <a:pt x="193" y="185"/>
                  </a:cubicBezTo>
                  <a:cubicBezTo>
                    <a:pt x="194" y="187"/>
                    <a:pt x="195" y="189"/>
                    <a:pt x="194" y="190"/>
                  </a:cubicBezTo>
                  <a:cubicBezTo>
                    <a:pt x="195" y="190"/>
                    <a:pt x="196" y="191"/>
                    <a:pt x="197" y="192"/>
                  </a:cubicBezTo>
                  <a:cubicBezTo>
                    <a:pt x="199" y="193"/>
                    <a:pt x="199" y="196"/>
                    <a:pt x="197" y="197"/>
                  </a:cubicBezTo>
                  <a:cubicBezTo>
                    <a:pt x="196" y="199"/>
                    <a:pt x="193" y="199"/>
                    <a:pt x="192" y="197"/>
                  </a:cubicBezTo>
                  <a:cubicBezTo>
                    <a:pt x="191" y="196"/>
                    <a:pt x="190" y="195"/>
                    <a:pt x="190" y="194"/>
                  </a:cubicBezTo>
                  <a:cubicBezTo>
                    <a:pt x="189" y="195"/>
                    <a:pt x="187" y="194"/>
                    <a:pt x="185" y="193"/>
                  </a:cubicBezTo>
                  <a:cubicBezTo>
                    <a:pt x="184" y="192"/>
                    <a:pt x="184" y="191"/>
                    <a:pt x="184" y="189"/>
                  </a:cubicBezTo>
                  <a:cubicBezTo>
                    <a:pt x="181" y="192"/>
                    <a:pt x="181" y="192"/>
                    <a:pt x="181" y="192"/>
                  </a:cubicBezTo>
                  <a:cubicBezTo>
                    <a:pt x="179" y="190"/>
                    <a:pt x="179" y="190"/>
                    <a:pt x="179" y="190"/>
                  </a:cubicBezTo>
                  <a:close/>
                  <a:moveTo>
                    <a:pt x="38" y="53"/>
                  </a:moveTo>
                  <a:cubicBezTo>
                    <a:pt x="36" y="52"/>
                    <a:pt x="33" y="51"/>
                    <a:pt x="31" y="49"/>
                  </a:cubicBezTo>
                  <a:cubicBezTo>
                    <a:pt x="29" y="47"/>
                    <a:pt x="28" y="44"/>
                    <a:pt x="27" y="41"/>
                  </a:cubicBezTo>
                  <a:cubicBezTo>
                    <a:pt x="38" y="41"/>
                    <a:pt x="38" y="41"/>
                    <a:pt x="38" y="41"/>
                  </a:cubicBezTo>
                  <a:cubicBezTo>
                    <a:pt x="38" y="53"/>
                    <a:pt x="38" y="53"/>
                    <a:pt x="38" y="53"/>
                  </a:cubicBezTo>
                  <a:close/>
                  <a:moveTo>
                    <a:pt x="53" y="41"/>
                  </a:moveTo>
                  <a:cubicBezTo>
                    <a:pt x="52" y="44"/>
                    <a:pt x="51" y="47"/>
                    <a:pt x="49" y="49"/>
                  </a:cubicBezTo>
                  <a:cubicBezTo>
                    <a:pt x="47" y="51"/>
                    <a:pt x="44" y="52"/>
                    <a:pt x="41" y="53"/>
                  </a:cubicBezTo>
                  <a:cubicBezTo>
                    <a:pt x="41" y="41"/>
                    <a:pt x="41" y="41"/>
                    <a:pt x="41" y="41"/>
                  </a:cubicBezTo>
                  <a:cubicBezTo>
                    <a:pt x="53" y="41"/>
                    <a:pt x="53" y="41"/>
                    <a:pt x="53" y="41"/>
                  </a:cubicBezTo>
                  <a:close/>
                  <a:moveTo>
                    <a:pt x="41" y="27"/>
                  </a:moveTo>
                  <a:cubicBezTo>
                    <a:pt x="44" y="28"/>
                    <a:pt x="47" y="29"/>
                    <a:pt x="49" y="31"/>
                  </a:cubicBezTo>
                  <a:cubicBezTo>
                    <a:pt x="51" y="33"/>
                    <a:pt x="52" y="36"/>
                    <a:pt x="53" y="38"/>
                  </a:cubicBezTo>
                  <a:cubicBezTo>
                    <a:pt x="41" y="38"/>
                    <a:pt x="41" y="38"/>
                    <a:pt x="41" y="38"/>
                  </a:cubicBezTo>
                  <a:cubicBezTo>
                    <a:pt x="41" y="27"/>
                    <a:pt x="41" y="27"/>
                    <a:pt x="41" y="27"/>
                  </a:cubicBezTo>
                  <a:close/>
                  <a:moveTo>
                    <a:pt x="31" y="31"/>
                  </a:moveTo>
                  <a:cubicBezTo>
                    <a:pt x="33" y="29"/>
                    <a:pt x="36" y="28"/>
                    <a:pt x="38" y="27"/>
                  </a:cubicBezTo>
                  <a:cubicBezTo>
                    <a:pt x="38" y="38"/>
                    <a:pt x="38" y="38"/>
                    <a:pt x="38" y="38"/>
                  </a:cubicBezTo>
                  <a:cubicBezTo>
                    <a:pt x="27" y="38"/>
                    <a:pt x="27" y="38"/>
                    <a:pt x="27" y="38"/>
                  </a:cubicBezTo>
                  <a:cubicBezTo>
                    <a:pt x="28" y="36"/>
                    <a:pt x="29" y="33"/>
                    <a:pt x="31" y="31"/>
                  </a:cubicBezTo>
                  <a:close/>
                  <a:moveTo>
                    <a:pt x="26" y="52"/>
                  </a:moveTo>
                  <a:cubicBezTo>
                    <a:pt x="0" y="78"/>
                    <a:pt x="0" y="78"/>
                    <a:pt x="0" y="78"/>
                  </a:cubicBezTo>
                  <a:cubicBezTo>
                    <a:pt x="3" y="80"/>
                    <a:pt x="9" y="79"/>
                    <a:pt x="12" y="76"/>
                  </a:cubicBezTo>
                  <a:cubicBezTo>
                    <a:pt x="15" y="73"/>
                    <a:pt x="27" y="59"/>
                    <a:pt x="29" y="61"/>
                  </a:cubicBezTo>
                  <a:cubicBezTo>
                    <a:pt x="13" y="77"/>
                    <a:pt x="13" y="77"/>
                    <a:pt x="13" y="77"/>
                  </a:cubicBezTo>
                  <a:cubicBezTo>
                    <a:pt x="22" y="80"/>
                    <a:pt x="28" y="63"/>
                    <a:pt x="35" y="63"/>
                  </a:cubicBezTo>
                  <a:cubicBezTo>
                    <a:pt x="24" y="74"/>
                    <a:pt x="24" y="74"/>
                    <a:pt x="24" y="74"/>
                  </a:cubicBezTo>
                  <a:cubicBezTo>
                    <a:pt x="32" y="76"/>
                    <a:pt x="48" y="60"/>
                    <a:pt x="54" y="54"/>
                  </a:cubicBezTo>
                  <a:cubicBezTo>
                    <a:pt x="54" y="54"/>
                    <a:pt x="54" y="54"/>
                    <a:pt x="54" y="54"/>
                  </a:cubicBezTo>
                  <a:cubicBezTo>
                    <a:pt x="60" y="48"/>
                    <a:pt x="76" y="32"/>
                    <a:pt x="74" y="24"/>
                  </a:cubicBezTo>
                  <a:cubicBezTo>
                    <a:pt x="63" y="35"/>
                    <a:pt x="63" y="35"/>
                    <a:pt x="63" y="35"/>
                  </a:cubicBezTo>
                  <a:cubicBezTo>
                    <a:pt x="60" y="32"/>
                    <a:pt x="80" y="22"/>
                    <a:pt x="77" y="13"/>
                  </a:cubicBezTo>
                  <a:cubicBezTo>
                    <a:pt x="61" y="29"/>
                    <a:pt x="61" y="29"/>
                    <a:pt x="61" y="29"/>
                  </a:cubicBezTo>
                  <a:cubicBezTo>
                    <a:pt x="59" y="26"/>
                    <a:pt x="74" y="15"/>
                    <a:pt x="76" y="12"/>
                  </a:cubicBezTo>
                  <a:cubicBezTo>
                    <a:pt x="79" y="9"/>
                    <a:pt x="80" y="3"/>
                    <a:pt x="78" y="0"/>
                  </a:cubicBezTo>
                  <a:cubicBezTo>
                    <a:pt x="52" y="26"/>
                    <a:pt x="52" y="26"/>
                    <a:pt x="52" y="26"/>
                  </a:cubicBezTo>
                  <a:cubicBezTo>
                    <a:pt x="58" y="36"/>
                    <a:pt x="59" y="47"/>
                    <a:pt x="53" y="53"/>
                  </a:cubicBezTo>
                  <a:cubicBezTo>
                    <a:pt x="47" y="59"/>
                    <a:pt x="36" y="58"/>
                    <a:pt x="26" y="52"/>
                  </a:cubicBezTo>
                  <a:close/>
                  <a:moveTo>
                    <a:pt x="56" y="56"/>
                  </a:moveTo>
                  <a:cubicBezTo>
                    <a:pt x="58" y="54"/>
                    <a:pt x="61" y="54"/>
                    <a:pt x="64" y="56"/>
                  </a:cubicBezTo>
                  <a:cubicBezTo>
                    <a:pt x="65" y="57"/>
                    <a:pt x="66" y="60"/>
                    <a:pt x="65" y="62"/>
                  </a:cubicBezTo>
                  <a:cubicBezTo>
                    <a:pt x="144" y="136"/>
                    <a:pt x="144" y="136"/>
                    <a:pt x="144" y="136"/>
                  </a:cubicBezTo>
                  <a:cubicBezTo>
                    <a:pt x="144" y="136"/>
                    <a:pt x="144" y="136"/>
                    <a:pt x="144" y="136"/>
                  </a:cubicBezTo>
                  <a:cubicBezTo>
                    <a:pt x="144" y="136"/>
                    <a:pt x="144" y="136"/>
                    <a:pt x="144" y="136"/>
                  </a:cubicBezTo>
                  <a:cubicBezTo>
                    <a:pt x="144" y="136"/>
                    <a:pt x="144" y="136"/>
                    <a:pt x="144" y="136"/>
                  </a:cubicBezTo>
                  <a:cubicBezTo>
                    <a:pt x="144" y="136"/>
                    <a:pt x="144" y="136"/>
                    <a:pt x="144" y="136"/>
                  </a:cubicBezTo>
                  <a:cubicBezTo>
                    <a:pt x="146" y="138"/>
                    <a:pt x="146" y="141"/>
                    <a:pt x="145" y="143"/>
                  </a:cubicBezTo>
                  <a:cubicBezTo>
                    <a:pt x="146" y="143"/>
                    <a:pt x="147" y="143"/>
                    <a:pt x="148" y="143"/>
                  </a:cubicBezTo>
                  <a:cubicBezTo>
                    <a:pt x="148" y="141"/>
                    <a:pt x="147" y="139"/>
                    <a:pt x="150" y="137"/>
                  </a:cubicBezTo>
                  <a:cubicBezTo>
                    <a:pt x="150" y="142"/>
                    <a:pt x="155" y="146"/>
                    <a:pt x="155" y="150"/>
                  </a:cubicBezTo>
                  <a:cubicBezTo>
                    <a:pt x="156" y="150"/>
                    <a:pt x="158" y="150"/>
                    <a:pt x="159" y="152"/>
                  </a:cubicBezTo>
                  <a:cubicBezTo>
                    <a:pt x="161" y="153"/>
                    <a:pt x="161" y="155"/>
                    <a:pt x="160" y="157"/>
                  </a:cubicBezTo>
                  <a:cubicBezTo>
                    <a:pt x="183" y="175"/>
                    <a:pt x="183" y="175"/>
                    <a:pt x="183" y="175"/>
                  </a:cubicBezTo>
                  <a:cubicBezTo>
                    <a:pt x="183" y="175"/>
                    <a:pt x="183" y="175"/>
                    <a:pt x="183" y="175"/>
                  </a:cubicBezTo>
                  <a:cubicBezTo>
                    <a:pt x="183" y="175"/>
                    <a:pt x="183" y="175"/>
                    <a:pt x="183" y="175"/>
                  </a:cubicBezTo>
                  <a:cubicBezTo>
                    <a:pt x="183" y="175"/>
                    <a:pt x="183" y="175"/>
                    <a:pt x="183" y="175"/>
                  </a:cubicBezTo>
                  <a:cubicBezTo>
                    <a:pt x="183" y="175"/>
                    <a:pt x="183" y="175"/>
                    <a:pt x="183" y="175"/>
                  </a:cubicBezTo>
                  <a:cubicBezTo>
                    <a:pt x="185" y="178"/>
                    <a:pt x="185" y="181"/>
                    <a:pt x="183" y="183"/>
                  </a:cubicBezTo>
                  <a:cubicBezTo>
                    <a:pt x="181" y="185"/>
                    <a:pt x="178" y="185"/>
                    <a:pt x="175" y="183"/>
                  </a:cubicBezTo>
                  <a:cubicBezTo>
                    <a:pt x="175" y="183"/>
                    <a:pt x="175" y="183"/>
                    <a:pt x="175" y="183"/>
                  </a:cubicBezTo>
                  <a:cubicBezTo>
                    <a:pt x="175" y="183"/>
                    <a:pt x="175" y="183"/>
                    <a:pt x="175" y="183"/>
                  </a:cubicBezTo>
                  <a:cubicBezTo>
                    <a:pt x="175" y="183"/>
                    <a:pt x="175" y="183"/>
                    <a:pt x="175" y="183"/>
                  </a:cubicBezTo>
                  <a:cubicBezTo>
                    <a:pt x="175" y="183"/>
                    <a:pt x="175" y="183"/>
                    <a:pt x="175" y="183"/>
                  </a:cubicBezTo>
                  <a:cubicBezTo>
                    <a:pt x="157" y="160"/>
                    <a:pt x="157" y="160"/>
                    <a:pt x="157" y="160"/>
                  </a:cubicBezTo>
                  <a:cubicBezTo>
                    <a:pt x="155" y="161"/>
                    <a:pt x="153" y="161"/>
                    <a:pt x="152" y="159"/>
                  </a:cubicBezTo>
                  <a:cubicBezTo>
                    <a:pt x="150" y="158"/>
                    <a:pt x="150" y="156"/>
                    <a:pt x="150" y="155"/>
                  </a:cubicBezTo>
                  <a:cubicBezTo>
                    <a:pt x="146" y="155"/>
                    <a:pt x="142" y="150"/>
                    <a:pt x="137" y="150"/>
                  </a:cubicBezTo>
                  <a:cubicBezTo>
                    <a:pt x="139" y="147"/>
                    <a:pt x="141" y="148"/>
                    <a:pt x="143" y="148"/>
                  </a:cubicBezTo>
                  <a:cubicBezTo>
                    <a:pt x="143" y="147"/>
                    <a:pt x="143" y="146"/>
                    <a:pt x="143" y="145"/>
                  </a:cubicBezTo>
                  <a:cubicBezTo>
                    <a:pt x="141" y="146"/>
                    <a:pt x="138" y="146"/>
                    <a:pt x="136" y="144"/>
                  </a:cubicBezTo>
                  <a:cubicBezTo>
                    <a:pt x="136" y="144"/>
                    <a:pt x="136" y="144"/>
                    <a:pt x="136" y="144"/>
                  </a:cubicBezTo>
                  <a:cubicBezTo>
                    <a:pt x="136" y="144"/>
                    <a:pt x="136" y="144"/>
                    <a:pt x="136" y="144"/>
                  </a:cubicBezTo>
                  <a:cubicBezTo>
                    <a:pt x="136" y="144"/>
                    <a:pt x="136" y="144"/>
                    <a:pt x="136" y="144"/>
                  </a:cubicBezTo>
                  <a:cubicBezTo>
                    <a:pt x="136" y="144"/>
                    <a:pt x="136" y="144"/>
                    <a:pt x="136" y="144"/>
                  </a:cubicBezTo>
                  <a:cubicBezTo>
                    <a:pt x="62" y="65"/>
                    <a:pt x="62" y="65"/>
                    <a:pt x="62" y="65"/>
                  </a:cubicBezTo>
                  <a:cubicBezTo>
                    <a:pt x="60" y="66"/>
                    <a:pt x="57" y="65"/>
                    <a:pt x="56" y="64"/>
                  </a:cubicBezTo>
                  <a:cubicBezTo>
                    <a:pt x="54" y="61"/>
                    <a:pt x="54" y="58"/>
                    <a:pt x="56" y="56"/>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ru-RU" kern="0" dirty="0" smtClean="0">
                <a:solidFill>
                  <a:srgbClr val="444444"/>
                </a:solidFill>
              </a:endParaRPr>
            </a:p>
          </p:txBody>
        </p:sp>
        <p:sp>
          <p:nvSpPr>
            <p:cNvPr id="51" name="Freeform 92"/>
            <p:cNvSpPr>
              <a:spLocks noEditPoints="1"/>
            </p:cNvSpPr>
            <p:nvPr/>
          </p:nvSpPr>
          <p:spPr bwMode="auto">
            <a:xfrm>
              <a:off x="493713" y="3779838"/>
              <a:ext cx="333375" cy="334963"/>
            </a:xfrm>
            <a:custGeom>
              <a:avLst/>
              <a:gdLst>
                <a:gd name="T0" fmla="*/ 123 w 156"/>
                <a:gd name="T1" fmla="*/ 142 h 156"/>
                <a:gd name="T2" fmla="*/ 78 w 156"/>
                <a:gd name="T3" fmla="*/ 156 h 156"/>
                <a:gd name="T4" fmla="*/ 33 w 156"/>
                <a:gd name="T5" fmla="*/ 142 h 156"/>
                <a:gd name="T6" fmla="*/ 78 w 156"/>
                <a:gd name="T7" fmla="*/ 97 h 156"/>
                <a:gd name="T8" fmla="*/ 123 w 156"/>
                <a:gd name="T9" fmla="*/ 142 h 156"/>
                <a:gd name="T10" fmla="*/ 142 w 156"/>
                <a:gd name="T11" fmla="*/ 33 h 156"/>
                <a:gd name="T12" fmla="*/ 156 w 156"/>
                <a:gd name="T13" fmla="*/ 78 h 156"/>
                <a:gd name="T14" fmla="*/ 142 w 156"/>
                <a:gd name="T15" fmla="*/ 124 h 156"/>
                <a:gd name="T16" fmla="*/ 96 w 156"/>
                <a:gd name="T17" fmla="*/ 78 h 156"/>
                <a:gd name="T18" fmla="*/ 142 w 156"/>
                <a:gd name="T19" fmla="*/ 33 h 156"/>
                <a:gd name="T20" fmla="*/ 33 w 156"/>
                <a:gd name="T21" fmla="*/ 15 h 156"/>
                <a:gd name="T22" fmla="*/ 78 w 156"/>
                <a:gd name="T23" fmla="*/ 0 h 156"/>
                <a:gd name="T24" fmla="*/ 123 w 156"/>
                <a:gd name="T25" fmla="*/ 15 h 156"/>
                <a:gd name="T26" fmla="*/ 78 w 156"/>
                <a:gd name="T27" fmla="*/ 60 h 156"/>
                <a:gd name="T28" fmla="*/ 33 w 156"/>
                <a:gd name="T29" fmla="*/ 15 h 156"/>
                <a:gd name="T30" fmla="*/ 0 w 156"/>
                <a:gd name="T31" fmla="*/ 78 h 156"/>
                <a:gd name="T32" fmla="*/ 14 w 156"/>
                <a:gd name="T33" fmla="*/ 33 h 156"/>
                <a:gd name="T34" fmla="*/ 60 w 156"/>
                <a:gd name="T35" fmla="*/ 78 h 156"/>
                <a:gd name="T36" fmla="*/ 14 w 156"/>
                <a:gd name="T37" fmla="*/ 124 h 156"/>
                <a:gd name="T38" fmla="*/ 0 w 156"/>
                <a:gd name="T39" fmla="*/ 78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56" h="156">
                  <a:moveTo>
                    <a:pt x="123" y="142"/>
                  </a:moveTo>
                  <a:cubicBezTo>
                    <a:pt x="111" y="151"/>
                    <a:pt x="95" y="156"/>
                    <a:pt x="78" y="156"/>
                  </a:cubicBezTo>
                  <a:cubicBezTo>
                    <a:pt x="61" y="156"/>
                    <a:pt x="46" y="151"/>
                    <a:pt x="33" y="142"/>
                  </a:cubicBezTo>
                  <a:cubicBezTo>
                    <a:pt x="78" y="97"/>
                    <a:pt x="78" y="97"/>
                    <a:pt x="78" y="97"/>
                  </a:cubicBezTo>
                  <a:cubicBezTo>
                    <a:pt x="123" y="142"/>
                    <a:pt x="123" y="142"/>
                    <a:pt x="123" y="142"/>
                  </a:cubicBezTo>
                  <a:close/>
                  <a:moveTo>
                    <a:pt x="142" y="33"/>
                  </a:moveTo>
                  <a:cubicBezTo>
                    <a:pt x="151" y="46"/>
                    <a:pt x="156" y="61"/>
                    <a:pt x="156" y="78"/>
                  </a:cubicBezTo>
                  <a:cubicBezTo>
                    <a:pt x="156" y="95"/>
                    <a:pt x="151" y="111"/>
                    <a:pt x="142" y="124"/>
                  </a:cubicBezTo>
                  <a:cubicBezTo>
                    <a:pt x="96" y="78"/>
                    <a:pt x="96" y="78"/>
                    <a:pt x="96" y="78"/>
                  </a:cubicBezTo>
                  <a:cubicBezTo>
                    <a:pt x="142" y="33"/>
                    <a:pt x="142" y="33"/>
                    <a:pt x="142" y="33"/>
                  </a:cubicBezTo>
                  <a:close/>
                  <a:moveTo>
                    <a:pt x="33" y="15"/>
                  </a:moveTo>
                  <a:cubicBezTo>
                    <a:pt x="46" y="6"/>
                    <a:pt x="61" y="0"/>
                    <a:pt x="78" y="0"/>
                  </a:cubicBezTo>
                  <a:cubicBezTo>
                    <a:pt x="95" y="0"/>
                    <a:pt x="111" y="6"/>
                    <a:pt x="123" y="15"/>
                  </a:cubicBezTo>
                  <a:cubicBezTo>
                    <a:pt x="78" y="60"/>
                    <a:pt x="78" y="60"/>
                    <a:pt x="78" y="60"/>
                  </a:cubicBezTo>
                  <a:cubicBezTo>
                    <a:pt x="33" y="15"/>
                    <a:pt x="33" y="15"/>
                    <a:pt x="33" y="15"/>
                  </a:cubicBezTo>
                  <a:close/>
                  <a:moveTo>
                    <a:pt x="0" y="78"/>
                  </a:moveTo>
                  <a:cubicBezTo>
                    <a:pt x="0" y="61"/>
                    <a:pt x="5" y="46"/>
                    <a:pt x="14" y="33"/>
                  </a:cubicBezTo>
                  <a:cubicBezTo>
                    <a:pt x="60" y="78"/>
                    <a:pt x="60" y="78"/>
                    <a:pt x="60" y="78"/>
                  </a:cubicBezTo>
                  <a:cubicBezTo>
                    <a:pt x="14" y="124"/>
                    <a:pt x="14" y="124"/>
                    <a:pt x="14" y="124"/>
                  </a:cubicBezTo>
                  <a:cubicBezTo>
                    <a:pt x="5" y="111"/>
                    <a:pt x="0" y="95"/>
                    <a:pt x="0" y="78"/>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ru-RU" kern="0" dirty="0" smtClean="0">
                <a:solidFill>
                  <a:srgbClr val="444444"/>
                </a:solidFill>
              </a:endParaRPr>
            </a:p>
          </p:txBody>
        </p:sp>
      </p:grpSp>
      <p:sp>
        <p:nvSpPr>
          <p:cNvPr id="26" name="Заголовок 1"/>
          <p:cNvSpPr>
            <a:spLocks noGrp="1"/>
          </p:cNvSpPr>
          <p:nvPr>
            <p:ph type="title"/>
          </p:nvPr>
        </p:nvSpPr>
        <p:spPr>
          <a:xfrm>
            <a:off x="1484011" y="24249"/>
            <a:ext cx="8819739" cy="694951"/>
          </a:xfrm>
        </p:spPr>
        <p:txBody>
          <a:bodyPr/>
          <a:lstStyle/>
          <a:p>
            <a:r>
              <a:rPr lang="ru-RU" dirty="0"/>
              <a:t> </a:t>
            </a:r>
            <a:r>
              <a:rPr lang="ru-RU" sz="1600" dirty="0" smtClean="0"/>
              <a:t>АНТИМОНОПОЛЬНАЯ ПРАКТИКА В ОТНОШЕНИИ ОТСУТСТВИЯ ФИНАНСИРОВАНИЯ КАК ОСНОВАНИЯ ОСВОБОЖДЕНИЯ ЗАКАЗЧИКА ОТ ОТВЕТСТВЕННОСТИ В СВЯЗИ С ПРОСРОЧКОЙ ОПЛАТЫ</a:t>
            </a:r>
            <a:endParaRPr lang="ru-RU" sz="1600" dirty="0"/>
          </a:p>
        </p:txBody>
      </p:sp>
    </p:spTree>
    <p:extLst>
      <p:ext uri="{BB962C8B-B14F-4D97-AF65-F5344CB8AC3E}">
        <p14:creationId xmlns:p14="http://schemas.microsoft.com/office/powerpoint/2010/main" val="304795319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 name="Таблица 10"/>
          <p:cNvGraphicFramePr>
            <a:graphicFrameLocks noGrp="1"/>
          </p:cNvGraphicFramePr>
          <p:nvPr>
            <p:extLst>
              <p:ext uri="{D42A27DB-BD31-4B8C-83A1-F6EECF244321}">
                <p14:modId xmlns:p14="http://schemas.microsoft.com/office/powerpoint/2010/main" val="2625023589"/>
              </p:ext>
            </p:extLst>
          </p:nvPr>
        </p:nvGraphicFramePr>
        <p:xfrm>
          <a:off x="334537" y="868596"/>
          <a:ext cx="11485755" cy="5487600"/>
        </p:xfrm>
        <a:graphic>
          <a:graphicData uri="http://schemas.openxmlformats.org/drawingml/2006/table">
            <a:tbl>
              <a:tblPr/>
              <a:tblGrid>
                <a:gridCol w="7910561"/>
                <a:gridCol w="3575194"/>
              </a:tblGrid>
              <a:tr h="679354">
                <a:tc>
                  <a:txBody>
                    <a:bodyPr/>
                    <a:lstStyle>
                      <a:lvl1pPr marL="0" algn="l" defTabSz="914400" rtl="0" eaLnBrk="1" latinLnBrk="0" hangingPunct="1">
                        <a:defRPr sz="1800" kern="1200">
                          <a:solidFill>
                            <a:schemeClr val="tx1"/>
                          </a:solidFill>
                          <a:latin typeface="Trebuchet MS"/>
                          <a:cs typeface="Arial Unicode MS"/>
                        </a:defRPr>
                      </a:lvl1pPr>
                      <a:lvl2pPr marL="457200" algn="l" defTabSz="914400" rtl="0" eaLnBrk="1" latinLnBrk="0" hangingPunct="1">
                        <a:defRPr sz="1800" kern="1200">
                          <a:solidFill>
                            <a:schemeClr val="tx1"/>
                          </a:solidFill>
                          <a:latin typeface="Trebuchet MS"/>
                          <a:cs typeface="Arial Unicode MS"/>
                        </a:defRPr>
                      </a:lvl2pPr>
                      <a:lvl3pPr marL="914400" algn="l" defTabSz="914400" rtl="0" eaLnBrk="1" latinLnBrk="0" hangingPunct="1">
                        <a:defRPr sz="1800" kern="1200">
                          <a:solidFill>
                            <a:schemeClr val="tx1"/>
                          </a:solidFill>
                          <a:latin typeface="Trebuchet MS"/>
                          <a:cs typeface="Arial Unicode MS"/>
                        </a:defRPr>
                      </a:lvl3pPr>
                      <a:lvl4pPr marL="1371600" algn="l" defTabSz="914400" rtl="0" eaLnBrk="1" latinLnBrk="0" hangingPunct="1">
                        <a:defRPr sz="1800" kern="1200">
                          <a:solidFill>
                            <a:schemeClr val="tx1"/>
                          </a:solidFill>
                          <a:latin typeface="Trebuchet MS"/>
                          <a:cs typeface="Arial Unicode MS"/>
                        </a:defRPr>
                      </a:lvl4pPr>
                      <a:lvl5pPr marL="1828800" algn="l" defTabSz="914400" rtl="0" eaLnBrk="1" latinLnBrk="0" hangingPunct="1">
                        <a:defRPr sz="1800" kern="1200">
                          <a:solidFill>
                            <a:schemeClr val="tx1"/>
                          </a:solidFill>
                          <a:latin typeface="Trebuchet MS"/>
                          <a:cs typeface="Arial Unicode MS"/>
                        </a:defRPr>
                      </a:lvl5pPr>
                      <a:lvl6pPr marL="2286000" algn="l" defTabSz="914400" rtl="0" eaLnBrk="1" latinLnBrk="0" hangingPunct="1">
                        <a:defRPr sz="1800" kern="1200">
                          <a:solidFill>
                            <a:schemeClr val="tx1"/>
                          </a:solidFill>
                          <a:latin typeface="Trebuchet MS"/>
                          <a:cs typeface="Arial Unicode MS"/>
                        </a:defRPr>
                      </a:lvl6pPr>
                      <a:lvl7pPr marL="2743200" algn="l" defTabSz="914400" rtl="0" eaLnBrk="1" latinLnBrk="0" hangingPunct="1">
                        <a:defRPr sz="1800" kern="1200">
                          <a:solidFill>
                            <a:schemeClr val="tx1"/>
                          </a:solidFill>
                          <a:latin typeface="Trebuchet MS"/>
                          <a:cs typeface="Arial Unicode MS"/>
                        </a:defRPr>
                      </a:lvl7pPr>
                      <a:lvl8pPr marL="3200400" algn="l" defTabSz="914400" rtl="0" eaLnBrk="1" latinLnBrk="0" hangingPunct="1">
                        <a:defRPr sz="1800" kern="1200">
                          <a:solidFill>
                            <a:schemeClr val="tx1"/>
                          </a:solidFill>
                          <a:latin typeface="Trebuchet MS"/>
                          <a:cs typeface="Arial Unicode MS"/>
                        </a:defRPr>
                      </a:lvl8pPr>
                      <a:lvl9pPr marL="3657600" algn="l" defTabSz="914400" rtl="0" eaLnBrk="1" latinLnBrk="0" hangingPunct="1">
                        <a:defRPr sz="1800" kern="1200">
                          <a:solidFill>
                            <a:schemeClr val="tx1"/>
                          </a:solidFill>
                          <a:latin typeface="Trebuchet MS"/>
                          <a:cs typeface="Arial Unicode MS"/>
                        </a:defRPr>
                      </a:lvl9pPr>
                    </a:lstStyle>
                    <a:p>
                      <a:pPr algn="ctr">
                        <a:lnSpc>
                          <a:spcPct val="100000"/>
                        </a:lnSpc>
                        <a:spcAft>
                          <a:spcPts val="0"/>
                        </a:spcAft>
                      </a:pPr>
                      <a:r>
                        <a:rPr lang="ru-RU" sz="1600" b="1" dirty="0" smtClean="0">
                          <a:solidFill>
                            <a:schemeClr val="bg1"/>
                          </a:solidFill>
                          <a:effectLst/>
                          <a:latin typeface="Segoe UI" panose="020B0502040204020203" pitchFamily="34" charset="0"/>
                          <a:ea typeface="Segoe UI" panose="020B0502040204020203" pitchFamily="34" charset="0"/>
                          <a:cs typeface="Segoe UI" panose="020B0502040204020203" pitchFamily="34" charset="0"/>
                        </a:rPr>
                        <a:t>Отсутствие</a:t>
                      </a:r>
                      <a:r>
                        <a:rPr lang="ru-RU" sz="1600" b="1" baseline="0" dirty="0" smtClean="0">
                          <a:solidFill>
                            <a:schemeClr val="bg1"/>
                          </a:solidFill>
                          <a:effectLst/>
                          <a:latin typeface="Segoe UI" panose="020B0502040204020203" pitchFamily="34" charset="0"/>
                          <a:ea typeface="Segoe UI" panose="020B0502040204020203" pitchFamily="34" charset="0"/>
                          <a:cs typeface="Segoe UI" panose="020B0502040204020203" pitchFamily="34" charset="0"/>
                        </a:rPr>
                        <a:t> финансирования освобождает заказчика от обязанности платить неустойку в связи с просрочкой оплаты</a:t>
                      </a:r>
                      <a:endParaRPr lang="ru-RU" sz="1600" dirty="0">
                        <a:solidFill>
                          <a:schemeClr val="bg1"/>
                        </a:solidFill>
                        <a:effectLst/>
                        <a:latin typeface="Segoe UI" panose="020B0502040204020203" pitchFamily="34" charset="0"/>
                        <a:ea typeface="Segoe UI" panose="020B0502040204020203" pitchFamily="34" charset="0"/>
                        <a:cs typeface="Segoe UI" panose="020B0502040204020203" pitchFamily="34" charset="0"/>
                      </a:endParaRPr>
                    </a:p>
                  </a:txBody>
                  <a:tcPr marL="68586" marR="68586" marT="0" marB="0" anchor="ctr">
                    <a:lnL w="12700"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E4465A"/>
                    </a:solidFill>
                  </a:tcPr>
                </a:tc>
                <a:tc>
                  <a:txBody>
                    <a:bodyPr/>
                    <a:lstStyle>
                      <a:lvl1pPr marL="0" algn="l" defTabSz="914400" rtl="0" eaLnBrk="1" latinLnBrk="0" hangingPunct="1">
                        <a:defRPr sz="1800" kern="1200">
                          <a:solidFill>
                            <a:schemeClr val="tx1"/>
                          </a:solidFill>
                          <a:latin typeface="Trebuchet MS"/>
                          <a:cs typeface="Arial Unicode MS"/>
                        </a:defRPr>
                      </a:lvl1pPr>
                      <a:lvl2pPr marL="457200" algn="l" defTabSz="914400" rtl="0" eaLnBrk="1" latinLnBrk="0" hangingPunct="1">
                        <a:defRPr sz="1800" kern="1200">
                          <a:solidFill>
                            <a:schemeClr val="tx1"/>
                          </a:solidFill>
                          <a:latin typeface="Trebuchet MS"/>
                          <a:cs typeface="Arial Unicode MS"/>
                        </a:defRPr>
                      </a:lvl2pPr>
                      <a:lvl3pPr marL="914400" algn="l" defTabSz="914400" rtl="0" eaLnBrk="1" latinLnBrk="0" hangingPunct="1">
                        <a:defRPr sz="1800" kern="1200">
                          <a:solidFill>
                            <a:schemeClr val="tx1"/>
                          </a:solidFill>
                          <a:latin typeface="Trebuchet MS"/>
                          <a:cs typeface="Arial Unicode MS"/>
                        </a:defRPr>
                      </a:lvl3pPr>
                      <a:lvl4pPr marL="1371600" algn="l" defTabSz="914400" rtl="0" eaLnBrk="1" latinLnBrk="0" hangingPunct="1">
                        <a:defRPr sz="1800" kern="1200">
                          <a:solidFill>
                            <a:schemeClr val="tx1"/>
                          </a:solidFill>
                          <a:latin typeface="Trebuchet MS"/>
                          <a:cs typeface="Arial Unicode MS"/>
                        </a:defRPr>
                      </a:lvl4pPr>
                      <a:lvl5pPr marL="1828800" algn="l" defTabSz="914400" rtl="0" eaLnBrk="1" latinLnBrk="0" hangingPunct="1">
                        <a:defRPr sz="1800" kern="1200">
                          <a:solidFill>
                            <a:schemeClr val="tx1"/>
                          </a:solidFill>
                          <a:latin typeface="Trebuchet MS"/>
                          <a:cs typeface="Arial Unicode MS"/>
                        </a:defRPr>
                      </a:lvl5pPr>
                      <a:lvl6pPr marL="2286000" algn="l" defTabSz="914400" rtl="0" eaLnBrk="1" latinLnBrk="0" hangingPunct="1">
                        <a:defRPr sz="1800" kern="1200">
                          <a:solidFill>
                            <a:schemeClr val="tx1"/>
                          </a:solidFill>
                          <a:latin typeface="Trebuchet MS"/>
                          <a:cs typeface="Arial Unicode MS"/>
                        </a:defRPr>
                      </a:lvl6pPr>
                      <a:lvl7pPr marL="2743200" algn="l" defTabSz="914400" rtl="0" eaLnBrk="1" latinLnBrk="0" hangingPunct="1">
                        <a:defRPr sz="1800" kern="1200">
                          <a:solidFill>
                            <a:schemeClr val="tx1"/>
                          </a:solidFill>
                          <a:latin typeface="Trebuchet MS"/>
                          <a:cs typeface="Arial Unicode MS"/>
                        </a:defRPr>
                      </a:lvl7pPr>
                      <a:lvl8pPr marL="3200400" algn="l" defTabSz="914400" rtl="0" eaLnBrk="1" latinLnBrk="0" hangingPunct="1">
                        <a:defRPr sz="1800" kern="1200">
                          <a:solidFill>
                            <a:schemeClr val="tx1"/>
                          </a:solidFill>
                          <a:latin typeface="Trebuchet MS"/>
                          <a:cs typeface="Arial Unicode MS"/>
                        </a:defRPr>
                      </a:lvl8pPr>
                      <a:lvl9pPr marL="3657600" algn="l" defTabSz="914400" rtl="0" eaLnBrk="1" latinLnBrk="0" hangingPunct="1">
                        <a:defRPr sz="1800" kern="1200">
                          <a:solidFill>
                            <a:schemeClr val="tx1"/>
                          </a:solidFill>
                          <a:latin typeface="Trebuchet MS"/>
                          <a:cs typeface="Arial Unicode MS"/>
                        </a:defRPr>
                      </a:lvl9pPr>
                    </a:lstStyle>
                    <a:p>
                      <a:pPr algn="ctr">
                        <a:lnSpc>
                          <a:spcPct val="100000"/>
                        </a:lnSpc>
                        <a:spcAft>
                          <a:spcPts val="0"/>
                        </a:spcAft>
                      </a:pPr>
                      <a:r>
                        <a:rPr lang="ru-RU" sz="1600" b="1" dirty="0" smtClean="0">
                          <a:solidFill>
                            <a:schemeClr val="bg1"/>
                          </a:solidFill>
                          <a:effectLst/>
                          <a:latin typeface="Segoe UI" panose="020B0502040204020203" pitchFamily="34" charset="0"/>
                          <a:ea typeface="Segoe UI" panose="020B0502040204020203" pitchFamily="34" charset="0"/>
                          <a:cs typeface="Segoe UI" panose="020B0502040204020203" pitchFamily="34" charset="0"/>
                        </a:rPr>
                        <a:t>Решение суда</a:t>
                      </a:r>
                      <a:endParaRPr lang="ru-RU" sz="1600" b="1" dirty="0">
                        <a:solidFill>
                          <a:schemeClr val="bg1"/>
                        </a:solidFill>
                        <a:effectLst/>
                        <a:latin typeface="Segoe UI" panose="020B0502040204020203" pitchFamily="34" charset="0"/>
                        <a:ea typeface="Segoe UI" panose="020B0502040204020203" pitchFamily="34" charset="0"/>
                        <a:cs typeface="Segoe UI" panose="020B0502040204020203" pitchFamily="34" charset="0"/>
                      </a:endParaRPr>
                    </a:p>
                  </a:txBody>
                  <a:tcPr marL="68586" marR="68586" marT="0" marB="0" anchor="ctr">
                    <a:lnL w="381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E4465A"/>
                    </a:solidFill>
                  </a:tcPr>
                </a:tc>
              </a:tr>
              <a:tr h="4808246">
                <a:tc>
                  <a:txBody>
                    <a:bodyPr/>
                    <a:lstStyle>
                      <a:lvl1pPr marL="0" algn="l" defTabSz="914400" rtl="0" eaLnBrk="1" latinLnBrk="0" hangingPunct="1">
                        <a:defRPr sz="1800" kern="1200">
                          <a:solidFill>
                            <a:schemeClr val="tx1"/>
                          </a:solidFill>
                          <a:latin typeface="Trebuchet MS"/>
                          <a:cs typeface="Arial Unicode MS"/>
                        </a:defRPr>
                      </a:lvl1pPr>
                      <a:lvl2pPr marL="457200" algn="l" defTabSz="914400" rtl="0" eaLnBrk="1" latinLnBrk="0" hangingPunct="1">
                        <a:defRPr sz="1800" kern="1200">
                          <a:solidFill>
                            <a:schemeClr val="tx1"/>
                          </a:solidFill>
                          <a:latin typeface="Trebuchet MS"/>
                          <a:cs typeface="Arial Unicode MS"/>
                        </a:defRPr>
                      </a:lvl2pPr>
                      <a:lvl3pPr marL="914400" algn="l" defTabSz="914400" rtl="0" eaLnBrk="1" latinLnBrk="0" hangingPunct="1">
                        <a:defRPr sz="1800" kern="1200">
                          <a:solidFill>
                            <a:schemeClr val="tx1"/>
                          </a:solidFill>
                          <a:latin typeface="Trebuchet MS"/>
                          <a:cs typeface="Arial Unicode MS"/>
                        </a:defRPr>
                      </a:lvl3pPr>
                      <a:lvl4pPr marL="1371600" algn="l" defTabSz="914400" rtl="0" eaLnBrk="1" latinLnBrk="0" hangingPunct="1">
                        <a:defRPr sz="1800" kern="1200">
                          <a:solidFill>
                            <a:schemeClr val="tx1"/>
                          </a:solidFill>
                          <a:latin typeface="Trebuchet MS"/>
                          <a:cs typeface="Arial Unicode MS"/>
                        </a:defRPr>
                      </a:lvl4pPr>
                      <a:lvl5pPr marL="1828800" algn="l" defTabSz="914400" rtl="0" eaLnBrk="1" latinLnBrk="0" hangingPunct="1">
                        <a:defRPr sz="1800" kern="1200">
                          <a:solidFill>
                            <a:schemeClr val="tx1"/>
                          </a:solidFill>
                          <a:latin typeface="Trebuchet MS"/>
                          <a:cs typeface="Arial Unicode MS"/>
                        </a:defRPr>
                      </a:lvl5pPr>
                      <a:lvl6pPr marL="2286000" algn="l" defTabSz="914400" rtl="0" eaLnBrk="1" latinLnBrk="0" hangingPunct="1">
                        <a:defRPr sz="1800" kern="1200">
                          <a:solidFill>
                            <a:schemeClr val="tx1"/>
                          </a:solidFill>
                          <a:latin typeface="Trebuchet MS"/>
                          <a:cs typeface="Arial Unicode MS"/>
                        </a:defRPr>
                      </a:lvl6pPr>
                      <a:lvl7pPr marL="2743200" algn="l" defTabSz="914400" rtl="0" eaLnBrk="1" latinLnBrk="0" hangingPunct="1">
                        <a:defRPr sz="1800" kern="1200">
                          <a:solidFill>
                            <a:schemeClr val="tx1"/>
                          </a:solidFill>
                          <a:latin typeface="Trebuchet MS"/>
                          <a:cs typeface="Arial Unicode MS"/>
                        </a:defRPr>
                      </a:lvl7pPr>
                      <a:lvl8pPr marL="3200400" algn="l" defTabSz="914400" rtl="0" eaLnBrk="1" latinLnBrk="0" hangingPunct="1">
                        <a:defRPr sz="1800" kern="1200">
                          <a:solidFill>
                            <a:schemeClr val="tx1"/>
                          </a:solidFill>
                          <a:latin typeface="Trebuchet MS"/>
                          <a:cs typeface="Arial Unicode MS"/>
                        </a:defRPr>
                      </a:lvl8pPr>
                      <a:lvl9pPr marL="3657600" algn="l" defTabSz="914400" rtl="0" eaLnBrk="1" latinLnBrk="0" hangingPunct="1">
                        <a:defRPr sz="1800" kern="1200">
                          <a:solidFill>
                            <a:schemeClr val="tx1"/>
                          </a:solidFill>
                          <a:latin typeface="Trebuchet MS"/>
                          <a:cs typeface="Arial Unicode MS"/>
                        </a:defRPr>
                      </a:lvl9pPr>
                    </a:lstStyle>
                    <a:p>
                      <a:pPr algn="just">
                        <a:lnSpc>
                          <a:spcPct val="100000"/>
                        </a:lnSpc>
                        <a:spcAft>
                          <a:spcPts val="0"/>
                        </a:spcAft>
                      </a:pPr>
                      <a:r>
                        <a:rPr lang="ru-RU" sz="1600" b="0" i="0" dirty="0" smtClean="0">
                          <a:solidFill>
                            <a:srgbClr val="444444"/>
                          </a:solidFill>
                          <a:effectLst/>
                          <a:latin typeface="Segoe UI" panose="020B0502040204020203" pitchFamily="34" charset="0"/>
                          <a:ea typeface="Segoe UI" panose="020B0502040204020203" pitchFamily="34" charset="0"/>
                          <a:cs typeface="Segoe UI" panose="020B0502040204020203" pitchFamily="34" charset="0"/>
                        </a:rPr>
                        <a:t>Согласно контракту </a:t>
                      </a:r>
                      <a:r>
                        <a:rPr lang="ru-RU" sz="1600" b="1" i="0" dirty="0" smtClean="0">
                          <a:solidFill>
                            <a:srgbClr val="E4465A"/>
                          </a:solidFill>
                          <a:effectLst/>
                          <a:latin typeface="Segoe UI" panose="020B0502040204020203" pitchFamily="34" charset="0"/>
                          <a:ea typeface="Segoe UI" panose="020B0502040204020203" pitchFamily="34" charset="0"/>
                          <a:cs typeface="Segoe UI" panose="020B0502040204020203" pitchFamily="34" charset="0"/>
                        </a:rPr>
                        <a:t>заказчик не несет ответственность за несвоевременную оплату выполненных работ, связанную с несвоевременным поступлением денежных средств из бюджета на цели, предусмотренные контрактом.</a:t>
                      </a:r>
                    </a:p>
                    <a:p>
                      <a:pPr algn="just">
                        <a:lnSpc>
                          <a:spcPct val="100000"/>
                        </a:lnSpc>
                        <a:spcAft>
                          <a:spcPts val="0"/>
                        </a:spcAft>
                      </a:pPr>
                      <a:r>
                        <a:rPr lang="ru-RU" sz="1600" b="0" i="0" dirty="0" smtClean="0">
                          <a:solidFill>
                            <a:srgbClr val="444444"/>
                          </a:solidFill>
                          <a:effectLst/>
                          <a:latin typeface="Segoe UI" panose="020B0502040204020203" pitchFamily="34" charset="0"/>
                          <a:ea typeface="Segoe UI" panose="020B0502040204020203" pitchFamily="34" charset="0"/>
                          <a:cs typeface="Segoe UI" panose="020B0502040204020203" pitchFamily="34" charset="0"/>
                        </a:rPr>
                        <a:t>Такое договорное условие подчинено принципу свободы договора (ст. 421 ГК РФ), в установленном законом порядке не оспорено и не признано недействительным, п. 1 ст. 314 и п. 1 ст. 746 ГК РФ не противоречит.</a:t>
                      </a:r>
                    </a:p>
                    <a:p>
                      <a:pPr algn="just">
                        <a:lnSpc>
                          <a:spcPct val="100000"/>
                        </a:lnSpc>
                        <a:spcAft>
                          <a:spcPts val="0"/>
                        </a:spcAft>
                      </a:pPr>
                      <a:endParaRPr lang="ru-RU" sz="1600" b="0" i="0" baseline="0" dirty="0" smtClean="0">
                        <a:solidFill>
                          <a:srgbClr val="E4465A"/>
                        </a:solidFill>
                        <a:effectLst/>
                        <a:latin typeface="Segoe UI" panose="020B0502040204020203" pitchFamily="34" charset="0"/>
                        <a:ea typeface="Segoe UI" panose="020B0502040204020203" pitchFamily="34" charset="0"/>
                        <a:cs typeface="Segoe UI" panose="020B0502040204020203" pitchFamily="34" charset="0"/>
                      </a:endParaRPr>
                    </a:p>
                    <a:p>
                      <a:pPr algn="just">
                        <a:lnSpc>
                          <a:spcPct val="100000"/>
                        </a:lnSpc>
                        <a:spcAft>
                          <a:spcPts val="0"/>
                        </a:spcAft>
                      </a:pPr>
                      <a:r>
                        <a:rPr lang="ru-RU" sz="1600" b="0" i="0" dirty="0" smtClean="0">
                          <a:solidFill>
                            <a:schemeClr val="tx1"/>
                          </a:solidFill>
                          <a:effectLst/>
                          <a:latin typeface="Segoe UI" panose="020B0502040204020203" pitchFamily="34" charset="0"/>
                          <a:ea typeface="Segoe UI" panose="020B0502040204020203" pitchFamily="34" charset="0"/>
                          <a:cs typeface="Segoe UI" panose="020B0502040204020203" pitchFamily="34" charset="0"/>
                        </a:rPr>
                        <a:t>Предусмотренное контрактом </a:t>
                      </a:r>
                      <a:r>
                        <a:rPr lang="ru-RU" sz="1600" b="1" i="0" dirty="0" smtClean="0">
                          <a:solidFill>
                            <a:srgbClr val="E4465A"/>
                          </a:solidFill>
                          <a:effectLst/>
                          <a:latin typeface="Segoe UI" panose="020B0502040204020203" pitchFamily="34" charset="0"/>
                          <a:ea typeface="Segoe UI" panose="020B0502040204020203" pitchFamily="34" charset="0"/>
                          <a:cs typeface="Segoe UI" panose="020B0502040204020203" pitchFamily="34" charset="0"/>
                        </a:rPr>
                        <a:t>условие об оплате работ </a:t>
                      </a:r>
                      <a:r>
                        <a:rPr lang="ru-RU" sz="1600" b="1" i="0" dirty="0" smtClean="0">
                          <a:solidFill>
                            <a:srgbClr val="E4465A"/>
                          </a:solidFill>
                          <a:effectLst/>
                          <a:latin typeface="Segoe UI" panose="020B0502040204020203" pitchFamily="34" charset="0"/>
                          <a:ea typeface="Segoe UI" panose="020B0502040204020203" pitchFamily="34" charset="0"/>
                          <a:cs typeface="Segoe UI" panose="020B0502040204020203" pitchFamily="34" charset="0"/>
                        </a:rPr>
                        <a:t>«по </a:t>
                      </a:r>
                      <a:r>
                        <a:rPr lang="ru-RU" sz="1600" b="1" i="0" dirty="0" smtClean="0">
                          <a:solidFill>
                            <a:srgbClr val="E4465A"/>
                          </a:solidFill>
                          <a:effectLst/>
                          <a:latin typeface="Segoe UI" panose="020B0502040204020203" pitchFamily="34" charset="0"/>
                          <a:ea typeface="Segoe UI" panose="020B0502040204020203" pitchFamily="34" charset="0"/>
                          <a:cs typeface="Segoe UI" panose="020B0502040204020203" pitchFamily="34" charset="0"/>
                        </a:rPr>
                        <a:t>мере поступления денежных средств из </a:t>
                      </a:r>
                      <a:r>
                        <a:rPr lang="ru-RU" sz="1600" b="1" i="0" dirty="0" smtClean="0">
                          <a:solidFill>
                            <a:srgbClr val="E4465A"/>
                          </a:solidFill>
                          <a:effectLst/>
                          <a:latin typeface="Segoe UI" panose="020B0502040204020203" pitchFamily="34" charset="0"/>
                          <a:ea typeface="Segoe UI" panose="020B0502040204020203" pitchFamily="34" charset="0"/>
                          <a:cs typeface="Segoe UI" panose="020B0502040204020203" pitchFamily="34" charset="0"/>
                        </a:rPr>
                        <a:t>бюджета» </a:t>
                      </a:r>
                      <a:r>
                        <a:rPr lang="ru-RU" sz="1600" b="0" i="0" dirty="0" smtClean="0">
                          <a:solidFill>
                            <a:schemeClr val="tx1"/>
                          </a:solidFill>
                          <a:effectLst/>
                          <a:latin typeface="Segoe UI" panose="020B0502040204020203" pitchFamily="34" charset="0"/>
                          <a:ea typeface="Segoe UI" panose="020B0502040204020203" pitchFamily="34" charset="0"/>
                          <a:cs typeface="Segoe UI" panose="020B0502040204020203" pitchFamily="34" charset="0"/>
                        </a:rPr>
                        <a:t>не нарушает публичные интересы, а также права и охраняемые законом интересы неопределенного круга лиц.</a:t>
                      </a:r>
                    </a:p>
                    <a:p>
                      <a:pPr algn="just">
                        <a:lnSpc>
                          <a:spcPct val="100000"/>
                        </a:lnSpc>
                        <a:spcAft>
                          <a:spcPts val="0"/>
                        </a:spcAft>
                      </a:pPr>
                      <a:r>
                        <a:rPr lang="ru-RU" sz="1600" b="0" i="0" dirty="0" smtClean="0">
                          <a:solidFill>
                            <a:schemeClr val="tx1"/>
                          </a:solidFill>
                          <a:effectLst/>
                          <a:latin typeface="Segoe UI" panose="020B0502040204020203" pitchFamily="34" charset="0"/>
                          <a:ea typeface="Segoe UI" panose="020B0502040204020203" pitchFamily="34" charset="0"/>
                          <a:cs typeface="Segoe UI" panose="020B0502040204020203" pitchFamily="34" charset="0"/>
                        </a:rPr>
                        <a:t>Толкование</a:t>
                      </a:r>
                      <a:r>
                        <a:rPr lang="ru-RU" sz="1600" b="0" i="0" baseline="0" dirty="0" smtClean="0">
                          <a:solidFill>
                            <a:schemeClr val="tx1"/>
                          </a:solidFill>
                          <a:effectLst/>
                          <a:latin typeface="Segoe UI" panose="020B0502040204020203" pitchFamily="34" charset="0"/>
                          <a:ea typeface="Segoe UI" panose="020B0502040204020203" pitchFamily="34" charset="0"/>
                          <a:cs typeface="Segoe UI" panose="020B0502040204020203" pitchFamily="34" charset="0"/>
                        </a:rPr>
                        <a:t> спорного условия показывает</a:t>
                      </a:r>
                      <a:r>
                        <a:rPr lang="ru-RU" sz="1600" b="0" i="0" dirty="0" smtClean="0">
                          <a:solidFill>
                            <a:schemeClr val="tx1"/>
                          </a:solidFill>
                          <a:effectLst/>
                          <a:latin typeface="Segoe UI" panose="020B0502040204020203" pitchFamily="34" charset="0"/>
                          <a:ea typeface="Segoe UI" panose="020B0502040204020203" pitchFamily="34" charset="0"/>
                          <a:cs typeface="Segoe UI" panose="020B0502040204020203" pitchFamily="34" charset="0"/>
                        </a:rPr>
                        <a:t>, что обязательство заказчика по оплате выполненных работ должно быть реализовано не позднее 30 дней с момента подписания заказчиком документа о приемке; </a:t>
                      </a:r>
                      <a:r>
                        <a:rPr lang="ru-RU" sz="1600" b="1" i="0" dirty="0" smtClean="0">
                          <a:solidFill>
                            <a:srgbClr val="E4465A"/>
                          </a:solidFill>
                          <a:effectLst/>
                          <a:latin typeface="Segoe UI" panose="020B0502040204020203" pitchFamily="34" charset="0"/>
                          <a:ea typeface="Segoe UI" panose="020B0502040204020203" pitchFamily="34" charset="0"/>
                          <a:cs typeface="Segoe UI" panose="020B0502040204020203" pitchFamily="34" charset="0"/>
                        </a:rPr>
                        <a:t>спорное условие </a:t>
                      </a:r>
                      <a:r>
                        <a:rPr lang="ru-RU" sz="1600" b="1" i="0" dirty="0" smtClean="0">
                          <a:solidFill>
                            <a:srgbClr val="E4465A"/>
                          </a:solidFill>
                          <a:effectLst/>
                          <a:latin typeface="Segoe UI" panose="020B0502040204020203" pitchFamily="34" charset="0"/>
                          <a:ea typeface="Segoe UI" panose="020B0502040204020203" pitchFamily="34" charset="0"/>
                          <a:cs typeface="Segoe UI" panose="020B0502040204020203" pitchFamily="34" charset="0"/>
                        </a:rPr>
                        <a:t>«по </a:t>
                      </a:r>
                      <a:r>
                        <a:rPr lang="ru-RU" sz="1600" b="1" i="0" dirty="0" smtClean="0">
                          <a:solidFill>
                            <a:srgbClr val="E4465A"/>
                          </a:solidFill>
                          <a:effectLst/>
                          <a:latin typeface="Segoe UI" panose="020B0502040204020203" pitchFamily="34" charset="0"/>
                          <a:ea typeface="Segoe UI" panose="020B0502040204020203" pitchFamily="34" charset="0"/>
                          <a:cs typeface="Segoe UI" panose="020B0502040204020203" pitchFamily="34" charset="0"/>
                        </a:rPr>
                        <a:t>мере поступления денежных средств из </a:t>
                      </a:r>
                      <a:r>
                        <a:rPr lang="ru-RU" sz="1600" b="1" i="0" dirty="0" smtClean="0">
                          <a:solidFill>
                            <a:srgbClr val="E4465A"/>
                          </a:solidFill>
                          <a:effectLst/>
                          <a:latin typeface="Segoe UI" panose="020B0502040204020203" pitchFamily="34" charset="0"/>
                          <a:ea typeface="Segoe UI" panose="020B0502040204020203" pitchFamily="34" charset="0"/>
                          <a:cs typeface="Segoe UI" panose="020B0502040204020203" pitchFamily="34" charset="0"/>
                        </a:rPr>
                        <a:t>бюджета» относится </a:t>
                      </a:r>
                      <a:r>
                        <a:rPr lang="ru-RU" sz="1600" b="1" i="0" dirty="0" smtClean="0">
                          <a:solidFill>
                            <a:srgbClr val="E4465A"/>
                          </a:solidFill>
                          <a:effectLst/>
                          <a:latin typeface="Segoe UI" panose="020B0502040204020203" pitchFamily="34" charset="0"/>
                          <a:ea typeface="Segoe UI" panose="020B0502040204020203" pitchFamily="34" charset="0"/>
                          <a:cs typeface="Segoe UI" panose="020B0502040204020203" pitchFamily="34" charset="0"/>
                        </a:rPr>
                        <a:t>к тридцатидневному периоду оплаты и свидетельствует о возможности заказчика производить расчеты как единовременной суммой, так и отдельными частями при поступлении денежных средств в пределах 30 дней.</a:t>
                      </a:r>
                    </a:p>
                  </a:txBody>
                  <a:tcPr marL="72006" marR="72006" marT="72014" marB="72014">
                    <a:lnL w="38100"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lvl1pPr marL="0" algn="l" defTabSz="914400" rtl="0" eaLnBrk="1" latinLnBrk="0" hangingPunct="1">
                        <a:defRPr sz="1800" kern="1200">
                          <a:solidFill>
                            <a:schemeClr val="tx1"/>
                          </a:solidFill>
                          <a:latin typeface="Trebuchet MS"/>
                          <a:cs typeface="Arial Unicode MS"/>
                        </a:defRPr>
                      </a:lvl1pPr>
                      <a:lvl2pPr marL="457200" algn="l" defTabSz="914400" rtl="0" eaLnBrk="1" latinLnBrk="0" hangingPunct="1">
                        <a:defRPr sz="1800" kern="1200">
                          <a:solidFill>
                            <a:schemeClr val="tx1"/>
                          </a:solidFill>
                          <a:latin typeface="Trebuchet MS"/>
                          <a:cs typeface="Arial Unicode MS"/>
                        </a:defRPr>
                      </a:lvl2pPr>
                      <a:lvl3pPr marL="914400" algn="l" defTabSz="914400" rtl="0" eaLnBrk="1" latinLnBrk="0" hangingPunct="1">
                        <a:defRPr sz="1800" kern="1200">
                          <a:solidFill>
                            <a:schemeClr val="tx1"/>
                          </a:solidFill>
                          <a:latin typeface="Trebuchet MS"/>
                          <a:cs typeface="Arial Unicode MS"/>
                        </a:defRPr>
                      </a:lvl3pPr>
                      <a:lvl4pPr marL="1371600" algn="l" defTabSz="914400" rtl="0" eaLnBrk="1" latinLnBrk="0" hangingPunct="1">
                        <a:defRPr sz="1800" kern="1200">
                          <a:solidFill>
                            <a:schemeClr val="tx1"/>
                          </a:solidFill>
                          <a:latin typeface="Trebuchet MS"/>
                          <a:cs typeface="Arial Unicode MS"/>
                        </a:defRPr>
                      </a:lvl4pPr>
                      <a:lvl5pPr marL="1828800" algn="l" defTabSz="914400" rtl="0" eaLnBrk="1" latinLnBrk="0" hangingPunct="1">
                        <a:defRPr sz="1800" kern="1200">
                          <a:solidFill>
                            <a:schemeClr val="tx1"/>
                          </a:solidFill>
                          <a:latin typeface="Trebuchet MS"/>
                          <a:cs typeface="Arial Unicode MS"/>
                        </a:defRPr>
                      </a:lvl5pPr>
                      <a:lvl6pPr marL="2286000" algn="l" defTabSz="914400" rtl="0" eaLnBrk="1" latinLnBrk="0" hangingPunct="1">
                        <a:defRPr sz="1800" kern="1200">
                          <a:solidFill>
                            <a:schemeClr val="tx1"/>
                          </a:solidFill>
                          <a:latin typeface="Trebuchet MS"/>
                          <a:cs typeface="Arial Unicode MS"/>
                        </a:defRPr>
                      </a:lvl6pPr>
                      <a:lvl7pPr marL="2743200" algn="l" defTabSz="914400" rtl="0" eaLnBrk="1" latinLnBrk="0" hangingPunct="1">
                        <a:defRPr sz="1800" kern="1200">
                          <a:solidFill>
                            <a:schemeClr val="tx1"/>
                          </a:solidFill>
                          <a:latin typeface="Trebuchet MS"/>
                          <a:cs typeface="Arial Unicode MS"/>
                        </a:defRPr>
                      </a:lvl7pPr>
                      <a:lvl8pPr marL="3200400" algn="l" defTabSz="914400" rtl="0" eaLnBrk="1" latinLnBrk="0" hangingPunct="1">
                        <a:defRPr sz="1800" kern="1200">
                          <a:solidFill>
                            <a:schemeClr val="tx1"/>
                          </a:solidFill>
                          <a:latin typeface="Trebuchet MS"/>
                          <a:cs typeface="Arial Unicode MS"/>
                        </a:defRPr>
                      </a:lvl8pPr>
                      <a:lvl9pPr marL="3657600" algn="l" defTabSz="914400" rtl="0" eaLnBrk="1" latinLnBrk="0" hangingPunct="1">
                        <a:defRPr sz="1800" kern="1200">
                          <a:solidFill>
                            <a:schemeClr val="tx1"/>
                          </a:solidFill>
                          <a:latin typeface="Trebuchet MS"/>
                          <a:cs typeface="Arial Unicode MS"/>
                        </a:defRPr>
                      </a:lvl9pPr>
                    </a:lstStyle>
                    <a:p>
                      <a:pPr algn="just">
                        <a:lnSpc>
                          <a:spcPct val="100000"/>
                        </a:lnSpc>
                        <a:spcAft>
                          <a:spcPts val="0"/>
                        </a:spcAft>
                      </a:pPr>
                      <a:r>
                        <a:rPr lang="ru-RU" sz="1600" b="0" i="0" dirty="0" smtClean="0">
                          <a:solidFill>
                            <a:schemeClr val="tx1"/>
                          </a:solidFill>
                          <a:effectLst/>
                          <a:latin typeface="Segoe UI" panose="020B0502040204020203" pitchFamily="34" charset="0"/>
                          <a:ea typeface="Segoe UI" panose="020B0502040204020203" pitchFamily="34" charset="0"/>
                          <a:cs typeface="Segoe UI" panose="020B0502040204020203" pitchFamily="34" charset="0"/>
                        </a:rPr>
                        <a:t>Постановление Арбитражного суда Восточно-Сибирского округа от 7 февраля 2018 г. по делу № А33-771/2017.</a:t>
                      </a:r>
                    </a:p>
                    <a:p>
                      <a:pPr algn="just">
                        <a:lnSpc>
                          <a:spcPct val="100000"/>
                        </a:lnSpc>
                        <a:spcAft>
                          <a:spcPts val="0"/>
                        </a:spcAft>
                      </a:pPr>
                      <a:endParaRPr lang="ru-RU" sz="1600" b="0" i="0" dirty="0" smtClean="0">
                        <a:solidFill>
                          <a:srgbClr val="E4465A"/>
                        </a:solidFill>
                        <a:effectLst/>
                        <a:latin typeface="Segoe UI" panose="020B0502040204020203" pitchFamily="34" charset="0"/>
                        <a:ea typeface="Segoe UI" panose="020B0502040204020203" pitchFamily="34" charset="0"/>
                        <a:cs typeface="Segoe UI" panose="020B0502040204020203" pitchFamily="34" charset="0"/>
                      </a:endParaRPr>
                    </a:p>
                    <a:p>
                      <a:pPr algn="just">
                        <a:lnSpc>
                          <a:spcPct val="100000"/>
                        </a:lnSpc>
                        <a:spcAft>
                          <a:spcPts val="0"/>
                        </a:spcAft>
                      </a:pPr>
                      <a:endParaRPr lang="ru-RU" sz="1600" b="1" i="1" dirty="0" smtClean="0">
                        <a:solidFill>
                          <a:srgbClr val="444444"/>
                        </a:solidFill>
                        <a:effectLst/>
                        <a:latin typeface="Segoe UI" panose="020B0502040204020203" pitchFamily="34" charset="0"/>
                        <a:ea typeface="Segoe UI" panose="020B0502040204020203" pitchFamily="34" charset="0"/>
                        <a:cs typeface="Segoe UI" panose="020B0502040204020203" pitchFamily="34" charset="0"/>
                      </a:endParaRPr>
                    </a:p>
                    <a:p>
                      <a:pPr algn="just">
                        <a:lnSpc>
                          <a:spcPct val="100000"/>
                        </a:lnSpc>
                        <a:spcAft>
                          <a:spcPts val="0"/>
                        </a:spcAft>
                      </a:pPr>
                      <a:endParaRPr lang="ru-RU" sz="1600" b="1" i="1" dirty="0" smtClean="0">
                        <a:solidFill>
                          <a:srgbClr val="444444"/>
                        </a:solidFill>
                        <a:effectLst/>
                        <a:latin typeface="Segoe UI" panose="020B0502040204020203" pitchFamily="34" charset="0"/>
                        <a:ea typeface="Segoe UI" panose="020B0502040204020203" pitchFamily="34" charset="0"/>
                        <a:cs typeface="Segoe UI" panose="020B0502040204020203" pitchFamily="34" charset="0"/>
                      </a:endParaRPr>
                    </a:p>
                    <a:p>
                      <a:pPr algn="just">
                        <a:lnSpc>
                          <a:spcPct val="100000"/>
                        </a:lnSpc>
                        <a:spcAft>
                          <a:spcPts val="0"/>
                        </a:spcAft>
                      </a:pPr>
                      <a:r>
                        <a:rPr lang="ru-RU" sz="1600" b="0" i="0" dirty="0" smtClean="0">
                          <a:solidFill>
                            <a:schemeClr val="tx1"/>
                          </a:solidFill>
                          <a:effectLst/>
                          <a:latin typeface="Segoe UI" panose="020B0502040204020203" pitchFamily="34" charset="0"/>
                          <a:ea typeface="Segoe UI" panose="020B0502040204020203" pitchFamily="34" charset="0"/>
                          <a:cs typeface="Segoe UI" panose="020B0502040204020203" pitchFamily="34" charset="0"/>
                        </a:rPr>
                        <a:t>Постановление</a:t>
                      </a:r>
                      <a:r>
                        <a:rPr lang="ru-RU" sz="1600" b="0" i="0" baseline="0" dirty="0" smtClean="0">
                          <a:solidFill>
                            <a:schemeClr val="tx1"/>
                          </a:solidFill>
                          <a:effectLst/>
                          <a:latin typeface="Segoe UI" panose="020B0502040204020203" pitchFamily="34" charset="0"/>
                          <a:ea typeface="Segoe UI" panose="020B0502040204020203" pitchFamily="34" charset="0"/>
                          <a:cs typeface="Segoe UI" panose="020B0502040204020203" pitchFamily="34" charset="0"/>
                        </a:rPr>
                        <a:t> </a:t>
                      </a:r>
                      <a:r>
                        <a:rPr lang="ru-RU" sz="1600" b="0" i="0" baseline="0" dirty="0" smtClean="0">
                          <a:solidFill>
                            <a:schemeClr val="tx1"/>
                          </a:solidFill>
                          <a:effectLst/>
                          <a:latin typeface="Segoe UI" panose="020B0502040204020203" pitchFamily="34" charset="0"/>
                          <a:ea typeface="Segoe UI" panose="020B0502040204020203" pitchFamily="34" charset="0"/>
                          <a:cs typeface="Segoe UI" panose="020B0502040204020203" pitchFamily="34" charset="0"/>
                        </a:rPr>
                        <a:t>Арбитражного суда Западно-сибирского округа от 22 июня 2016 г. по делу № А27-23461/2015.</a:t>
                      </a:r>
                      <a:endParaRPr lang="ru-RU" sz="1600" b="0" i="0" dirty="0" smtClean="0">
                        <a:solidFill>
                          <a:schemeClr val="tx1"/>
                        </a:solidFill>
                        <a:effectLst/>
                        <a:latin typeface="Segoe UI" panose="020B0502040204020203" pitchFamily="34" charset="0"/>
                        <a:ea typeface="Segoe UI" panose="020B0502040204020203" pitchFamily="34" charset="0"/>
                        <a:cs typeface="Segoe UI" panose="020B0502040204020203" pitchFamily="34" charset="0"/>
                      </a:endParaRPr>
                    </a:p>
                  </a:txBody>
                  <a:tcPr marL="72006" marR="72006" marT="72014" marB="72014">
                    <a:lnL w="38100"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F2F2F2"/>
                    </a:solidFill>
                  </a:tcPr>
                </a:tc>
              </a:tr>
            </a:tbl>
          </a:graphicData>
        </a:graphic>
      </p:graphicFrame>
      <p:sp>
        <p:nvSpPr>
          <p:cNvPr id="5" name="Заголовок 1"/>
          <p:cNvSpPr>
            <a:spLocks noGrp="1"/>
          </p:cNvSpPr>
          <p:nvPr>
            <p:ph type="title"/>
          </p:nvPr>
        </p:nvSpPr>
        <p:spPr>
          <a:xfrm>
            <a:off x="1484011" y="24249"/>
            <a:ext cx="8819739" cy="694951"/>
          </a:xfrm>
        </p:spPr>
        <p:txBody>
          <a:bodyPr/>
          <a:lstStyle/>
          <a:p>
            <a:r>
              <a:rPr lang="ru-RU" dirty="0"/>
              <a:t> </a:t>
            </a:r>
            <a:r>
              <a:rPr lang="ru-RU" sz="1600" dirty="0" smtClean="0"/>
              <a:t>СУДЕБНАЯ ПРАКТИКА В ОТНОШЕНИИ ОТСУТСТВИЯ ФИНАНСИРОВАНИЯ КАК ОСНОВАНИЯ ОСВОБОЖДЕНИЯ ЗАКАЗЧИКА ОТ ОТВЕТСТВЕННОСТИ В СВЯЗИ С ПРОСРОЧКОЙ ОПЛАТЫ</a:t>
            </a:r>
            <a:endParaRPr lang="ru-RU" sz="1600" dirty="0"/>
          </a:p>
        </p:txBody>
      </p:sp>
    </p:spTree>
    <p:extLst>
      <p:ext uri="{BB962C8B-B14F-4D97-AF65-F5344CB8AC3E}">
        <p14:creationId xmlns:p14="http://schemas.microsoft.com/office/powerpoint/2010/main" val="228656921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up)">
                                      <p:cBhvr>
                                        <p:cTn id="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1. Шаблон РТС">
  <a:themeElements>
    <a:clrScheme name="РТС-тендер">
      <a:dk1>
        <a:srgbClr val="444444"/>
      </a:dk1>
      <a:lt1>
        <a:sysClr val="window" lastClr="FFFFFF"/>
      </a:lt1>
      <a:dk2>
        <a:srgbClr val="444444"/>
      </a:dk2>
      <a:lt2>
        <a:srgbClr val="E7E6E6"/>
      </a:lt2>
      <a:accent1>
        <a:srgbClr val="E4465A"/>
      </a:accent1>
      <a:accent2>
        <a:srgbClr val="546670"/>
      </a:accent2>
      <a:accent3>
        <a:srgbClr val="0291A0"/>
      </a:accent3>
      <a:accent4>
        <a:srgbClr val="F1C900"/>
      </a:accent4>
      <a:accent5>
        <a:srgbClr val="0291A0"/>
      </a:accent5>
      <a:accent6>
        <a:srgbClr val="F1C900"/>
      </a:accent6>
      <a:hlink>
        <a:srgbClr val="0291A0"/>
      </a:hlink>
      <a:folHlink>
        <a:srgbClr val="AEABAB"/>
      </a:folHlink>
    </a:clrScheme>
    <a:fontScheme name="Стандартная">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Стандартная">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8084</TotalTime>
  <Words>3753</Words>
  <Application>Microsoft Office PowerPoint</Application>
  <PresentationFormat>Широкоэкранный</PresentationFormat>
  <Paragraphs>174</Paragraphs>
  <Slides>22</Slides>
  <Notes>8</Notes>
  <HiddenSlides>0</HiddenSlides>
  <MMClips>0</MMClips>
  <ScaleCrop>false</ScaleCrop>
  <HeadingPairs>
    <vt:vector size="6" baseType="variant">
      <vt:variant>
        <vt:lpstr>Использованные шрифты</vt:lpstr>
      </vt:variant>
      <vt:variant>
        <vt:i4>12</vt:i4>
      </vt:variant>
      <vt:variant>
        <vt:lpstr>Тема</vt:lpstr>
      </vt:variant>
      <vt:variant>
        <vt:i4>1</vt:i4>
      </vt:variant>
      <vt:variant>
        <vt:lpstr>Заголовки слайдов</vt:lpstr>
      </vt:variant>
      <vt:variant>
        <vt:i4>22</vt:i4>
      </vt:variant>
    </vt:vector>
  </HeadingPairs>
  <TitlesOfParts>
    <vt:vector size="35" baseType="lpstr">
      <vt:lpstr>Arial Unicode MS</vt:lpstr>
      <vt:lpstr>Microsoft YaHei</vt:lpstr>
      <vt:lpstr>Adobe Arabic</vt:lpstr>
      <vt:lpstr>Arial</vt:lpstr>
      <vt:lpstr>Calibri</vt:lpstr>
      <vt:lpstr>Myriad Pro Black SemiExt</vt:lpstr>
      <vt:lpstr>Roboto</vt:lpstr>
      <vt:lpstr>Segoe UI</vt:lpstr>
      <vt:lpstr>Segoe UI Black</vt:lpstr>
      <vt:lpstr>Segoe UI Semibold</vt:lpstr>
      <vt:lpstr>Times New Roman</vt:lpstr>
      <vt:lpstr>Wingdings</vt:lpstr>
      <vt:lpstr>1. Шаблон РТС</vt:lpstr>
      <vt:lpstr>ВОПРОСЫ ИСПОЛНЕНИЯ ОБЯЗАТЕЛЬСТВ В ПРАКТИКЕ КОНТРОЛЬНЫХ ОРГАНОВ И СУДОВ</vt:lpstr>
      <vt:lpstr> ОБЗОР ПРАКТИКИ В СФЕРЕ КОНТРАКТНОЙ СИСТЕМЫ, УТВЕРЖДЕННЫЙ ПРЕЗИДИУМОМ ВС РФ 28.06.2017. ВЗЫСКАНИЕ ШТРАФА И ПЕНИ.</vt:lpstr>
      <vt:lpstr>НЕРЕАЛЬНЫЕ СРОКИ ИСПОЛНЕНИЯ ОБЯЗАТЕЛЬСТВ И ВЗЫСКАНИЕ НЕУСТОЙКИ</vt:lpstr>
      <vt:lpstr>НЕРЕАЛЬНЫЕ СРОКИ ИСПОЛНЕНИЯ ОБЯЗАТЕЛЬСТВ И ВЗЫСКАНИЕ НЕУСТОЙКИ</vt:lpstr>
      <vt:lpstr> ОБЗОР ПРАКТИКИ В СФЕРЕ КОНТРАКТНОЙ СИСТЕМЫ, УТВЕРЖДЕННЫЙ ПРЕЗИДИУМОМ ВС РФ 28.06.2017. СПИСАНИЕ НЕУСТОЙКИ.</vt:lpstr>
      <vt:lpstr> ОБЗОР ПРАКТИКИ В СФЕРЕ КОНТРАКТНОЙ СИСТЕМЫ, УТВЕРЖДЕННЫЙ ПРЕЗИДИУМОМ ВС РФ 28.06.2017. ПОРЯДОК ОПРЕДЕЛЕНИЯ СУЩЕСТВЕННОСТИ НАРУШЕНИЯ КОНТРАКТА.</vt:lpstr>
      <vt:lpstr>Презентация PowerPoint</vt:lpstr>
      <vt:lpstr> АНТИМОНОПОЛЬНАЯ ПРАКТИКА В ОТНОШЕНИИ ОТСУТСТВИЯ ФИНАНСИРОВАНИЯ КАК ОСНОВАНИЯ ОСВОБОЖДЕНИЯ ЗАКАЗЧИКА ОТ ОТВЕТСТВЕННОСТИ В СВЯЗИ С ПРОСРОЧКОЙ ОПЛАТЫ</vt:lpstr>
      <vt:lpstr> СУДЕБНАЯ ПРАКТИКА В ОТНОШЕНИИ ОТСУТСТВИЯ ФИНАНСИРОВАНИЯ КАК ОСНОВАНИЯ ОСВОБОЖДЕНИЯ ЗАКАЗЧИКА ОТ ОТВЕТСТВЕННОСТИ В СВЯЗИ С ПРОСРОЧКОЙ ОПЛАТЫ</vt:lpstr>
      <vt:lpstr> СУДЕБНАЯ ПРАКТИКА В ОТНОШЕНИИ ОТСУТСТВИЯ ФИНАНСИРОВАНИЯ КАК ОСНОВАНИЯ ОСВОБОЖДЕНИЯ ЗАКАЗЧИКА ОТ ОТВЕТСТВЕННОСТИ В СВЯЗИ С ПРОСРОЧКОЙ ОПЛАТЫ</vt:lpstr>
      <vt:lpstr> ИЗМЕНЕНИЕ УСЛОВИЯ О СРОКЕ ИСПОЛНЕНИЯ ОБЯЗАТЕЛЬСТВА. СУЩЕСТВЕННОЕ ИЗМЕНЕНИЕ ОБСТОЯТЕЛЬСТВ. ПОЛОЖИТЕЛЬНАЯ СУДЕБНАЯ ПРАКТИКА.</vt:lpstr>
      <vt:lpstr> ИЗМЕНЕНИЕ УСЛОВИЯ О СРОКЕ ИСПОЛНЕНИЯ ОБЯЗАТЕЛЬСТВА. СУЩЕСТВЕННОЕ ИЗМЕНЕНИЕ ОБСТОЯТЕЛЬСТВ. НЕГАТИВНАЯ СУДЕБНАЯ ПРАКТИКА</vt:lpstr>
      <vt:lpstr>Презентация PowerPoint</vt:lpstr>
      <vt:lpstr> ИЗМЕНЕНИЕ УСЛОВИЯ О СРОКЕ ИСПОЛНЕНИЯ ОБЯЗАТЕЛЬСТВА.  СУДЕБНАЯ ПРАКТИКА</vt:lpstr>
      <vt:lpstr> ИЗМЕНЕНИЕ УСЛОВИЯ О СРОКЕ ИСПОЛНЕНИЯ ОБЯЗАТЕЛЬСТВА.  СУДЕБНАЯ ПРАКТИКА.</vt:lpstr>
      <vt:lpstr> ИЗМЕНЕНИЕ УСЛОВИЯ О СРОКЕ ИСПОЛНЕНИЯ ОБЯЗАТЕЛЬСТВА. НЕПРЕОДОЛИМЫЕ ОБСТОЯТЕЛЬСТВА. НЕГАТИВНАЯ СУДЕБНАЯ ПРАКТИКА.</vt:lpstr>
      <vt:lpstr>СОГЛАСОВАНИЕ И ОПЛАТА ЗАКАЗЧИКОМ ДОПОЛНИТЕЛЬНЫХ РАБОТ В РАМКАХ КОНТРАКТА. ПОЛОЖИТЕЛЬНАЯ СУДЕБНАЯ ПРАКТИКА.</vt:lpstr>
      <vt:lpstr>СОГЛАСОВАНИЕ И ОПЛАТА ЗАКАЗЧИКОМ ДОПОЛНИТЕЛЬНЫХ РАБОТ В РАМКАХ КОНТРАКТА. ПОЛОЖИТЕЛЬНАЯ СУДЕБНАЯ ПРАКТИКА.</vt:lpstr>
      <vt:lpstr>СОГЛАСОВАНИЕ И ОПЛАТА ЗАКАЗЧИКОМ ДОПОЛНИТЕЛЬНЫХ РАБОТ В РАМКАХ КОНТРАКТА. ПОЛОЖИТЕЛЬНАЯ СУДЕБНАЯ ПРАКТИКА.</vt:lpstr>
      <vt:lpstr>СОГЛАСОВАНИЕ И ОПЛАТА ЗАКАЗЧИКОМ ДОПОЛНИТЕЛЬНЫХ РАБОТ В РАМКАХ КОНТРАКТА. ПОЛОЖИТЕЛЬНАЯ СУДЕБНАЯ ПРАКТИКА.</vt:lpstr>
      <vt:lpstr>СОГЛАСОВАНИЕ И ОПЛАТА ЗАКАЗЧИКОМ ДОПОЛНИТЕЛЬНЫХ РАБОТ В РАМКАХ КОНТРАКТА. ОТРИЦАТЕЛЬНАЯ СУДЕБНАЯ ПРАКТИКА.</vt:lpstr>
      <vt:lpstr>Презентация PowerPoint</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Пацевич Екатерина Александровна</dc:creator>
  <cp:lastModifiedBy>Тасалов Филипп Артемьевич</cp:lastModifiedBy>
  <cp:revision>595</cp:revision>
  <cp:lastPrinted>2017-01-25T16:02:31Z</cp:lastPrinted>
  <dcterms:created xsi:type="dcterms:W3CDTF">2017-01-09T12:57:11Z</dcterms:created>
  <dcterms:modified xsi:type="dcterms:W3CDTF">2018-08-20T09:00:58Z</dcterms:modified>
</cp:coreProperties>
</file>