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03" r:id="rId2"/>
    <p:sldId id="466" r:id="rId3"/>
    <p:sldId id="516" r:id="rId4"/>
    <p:sldId id="517" r:id="rId5"/>
    <p:sldId id="513" r:id="rId6"/>
    <p:sldId id="498" r:id="rId7"/>
    <p:sldId id="507" r:id="rId8"/>
    <p:sldId id="519" r:id="rId9"/>
    <p:sldId id="522" r:id="rId10"/>
    <p:sldId id="524" r:id="rId11"/>
    <p:sldId id="525" r:id="rId12"/>
    <p:sldId id="529" r:id="rId13"/>
    <p:sldId id="535" r:id="rId14"/>
    <p:sldId id="526" r:id="rId15"/>
    <p:sldId id="528" r:id="rId16"/>
    <p:sldId id="527" r:id="rId17"/>
    <p:sldId id="536" r:id="rId18"/>
    <p:sldId id="537" r:id="rId19"/>
    <p:sldId id="538" r:id="rId20"/>
    <p:sldId id="539" r:id="rId21"/>
    <p:sldId id="540" r:id="rId22"/>
    <p:sldId id="534" r:id="rId23"/>
  </p:sldIdLst>
  <p:sldSz cx="12192000" cy="6858000"/>
  <p:notesSz cx="7010400" cy="92360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465A"/>
    <a:srgbClr val="001D43"/>
    <a:srgbClr val="27A1AE"/>
    <a:srgbClr val="15585F"/>
    <a:srgbClr val="FFEBAB"/>
    <a:srgbClr val="F1C900"/>
    <a:srgbClr val="90CD59"/>
    <a:srgbClr val="546670"/>
    <a:srgbClr val="D85734"/>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67" autoAdjust="0"/>
    <p:restoredTop sz="93960" autoAdjust="0"/>
  </p:normalViewPr>
  <p:slideViewPr>
    <p:cSldViewPr snapToGrid="0">
      <p:cViewPr varScale="1">
        <p:scale>
          <a:sx n="86" d="100"/>
          <a:sy n="86"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37840" cy="46340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970938" y="0"/>
            <a:ext cx="3037840" cy="463408"/>
          </a:xfrm>
          <a:prstGeom prst="rect">
            <a:avLst/>
          </a:prstGeom>
        </p:spPr>
        <p:txBody>
          <a:bodyPr vert="horz" lIns="91440" tIns="45720" rIns="91440" bIns="45720" rtlCol="0"/>
          <a:lstStyle>
            <a:lvl1pPr algn="r">
              <a:defRPr sz="1200"/>
            </a:lvl1pPr>
          </a:lstStyle>
          <a:p>
            <a:fld id="{7C0EC9E1-5E33-485A-B7B1-8C918E2DBEB8}" type="datetimeFigureOut">
              <a:rPr lang="ru-RU" smtClean="0"/>
              <a:t>20.08.2018</a:t>
            </a:fld>
            <a:endParaRPr lang="ru-RU" dirty="0"/>
          </a:p>
        </p:txBody>
      </p:sp>
      <p:sp>
        <p:nvSpPr>
          <p:cNvPr id="4" name="Образ слайда 3"/>
          <p:cNvSpPr>
            <a:spLocks noGrp="1" noRot="1" noChangeAspect="1"/>
          </p:cNvSpPr>
          <p:nvPr>
            <p:ph type="sldImg" idx="2"/>
          </p:nvPr>
        </p:nvSpPr>
        <p:spPr>
          <a:xfrm>
            <a:off x="735013" y="1155700"/>
            <a:ext cx="5540375" cy="3116263"/>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701041" y="4444860"/>
            <a:ext cx="5608320" cy="363670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772669"/>
            <a:ext cx="3037840" cy="46340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970938" y="8772669"/>
            <a:ext cx="3037840" cy="463407"/>
          </a:xfrm>
          <a:prstGeom prst="rect">
            <a:avLst/>
          </a:prstGeom>
        </p:spPr>
        <p:txBody>
          <a:bodyPr vert="horz" lIns="91440" tIns="45720" rIns="91440" bIns="45720" rtlCol="0" anchor="b"/>
          <a:lstStyle>
            <a:lvl1pPr algn="r">
              <a:defRPr sz="1200"/>
            </a:lvl1pPr>
          </a:lstStyle>
          <a:p>
            <a:fld id="{5BF8985D-2733-41E1-BE43-7D4EFB2DDABD}" type="slidenum">
              <a:rPr lang="ru-RU" smtClean="0"/>
              <a:t>‹#›</a:t>
            </a:fld>
            <a:endParaRPr lang="ru-RU" dirty="0"/>
          </a:p>
        </p:txBody>
      </p:sp>
    </p:spTree>
    <p:extLst>
      <p:ext uri="{BB962C8B-B14F-4D97-AF65-F5344CB8AC3E}">
        <p14:creationId xmlns:p14="http://schemas.microsoft.com/office/powerpoint/2010/main" val="132615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a:t>
            </a:fld>
            <a:endParaRPr lang="ru-RU" dirty="0">
              <a:solidFill>
                <a:prstClr val="black"/>
              </a:solidFill>
            </a:endParaRPr>
          </a:p>
        </p:txBody>
      </p:sp>
    </p:spTree>
    <p:extLst>
      <p:ext uri="{BB962C8B-B14F-4D97-AF65-F5344CB8AC3E}">
        <p14:creationId xmlns:p14="http://schemas.microsoft.com/office/powerpoint/2010/main" val="404475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a:t>
            </a:fld>
            <a:endParaRPr lang="ru-RU" dirty="0">
              <a:solidFill>
                <a:prstClr val="black"/>
              </a:solidFill>
            </a:endParaRPr>
          </a:p>
        </p:txBody>
      </p:sp>
    </p:spTree>
    <p:extLst>
      <p:ext uri="{BB962C8B-B14F-4D97-AF65-F5344CB8AC3E}">
        <p14:creationId xmlns:p14="http://schemas.microsoft.com/office/powerpoint/2010/main" val="2814490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7</a:t>
            </a:fld>
            <a:endParaRPr lang="ru-RU" dirty="0">
              <a:solidFill>
                <a:prstClr val="black"/>
              </a:solidFill>
            </a:endParaRPr>
          </a:p>
        </p:txBody>
      </p:sp>
    </p:spTree>
    <p:extLst>
      <p:ext uri="{BB962C8B-B14F-4D97-AF65-F5344CB8AC3E}">
        <p14:creationId xmlns:p14="http://schemas.microsoft.com/office/powerpoint/2010/main" val="2253809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8</a:t>
            </a:fld>
            <a:endParaRPr lang="ru-RU" dirty="0">
              <a:solidFill>
                <a:prstClr val="black"/>
              </a:solidFill>
            </a:endParaRPr>
          </a:p>
        </p:txBody>
      </p:sp>
    </p:spTree>
    <p:extLst>
      <p:ext uri="{BB962C8B-B14F-4D97-AF65-F5344CB8AC3E}">
        <p14:creationId xmlns:p14="http://schemas.microsoft.com/office/powerpoint/2010/main" val="2408773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17</a:t>
            </a:fld>
            <a:endParaRPr lang="ru-RU" dirty="0">
              <a:solidFill>
                <a:prstClr val="black"/>
              </a:solidFill>
            </a:endParaRPr>
          </a:p>
        </p:txBody>
      </p:sp>
    </p:spTree>
    <p:extLst>
      <p:ext uri="{BB962C8B-B14F-4D97-AF65-F5344CB8AC3E}">
        <p14:creationId xmlns:p14="http://schemas.microsoft.com/office/powerpoint/2010/main" val="2099888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18</a:t>
            </a:fld>
            <a:endParaRPr lang="ru-RU" dirty="0">
              <a:solidFill>
                <a:prstClr val="black"/>
              </a:solidFill>
            </a:endParaRPr>
          </a:p>
        </p:txBody>
      </p:sp>
    </p:spTree>
    <p:extLst>
      <p:ext uri="{BB962C8B-B14F-4D97-AF65-F5344CB8AC3E}">
        <p14:creationId xmlns:p14="http://schemas.microsoft.com/office/powerpoint/2010/main" val="234315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19</a:t>
            </a:fld>
            <a:endParaRPr lang="ru-RU" dirty="0">
              <a:solidFill>
                <a:prstClr val="black"/>
              </a:solidFill>
            </a:endParaRPr>
          </a:p>
        </p:txBody>
      </p:sp>
    </p:spTree>
    <p:extLst>
      <p:ext uri="{BB962C8B-B14F-4D97-AF65-F5344CB8AC3E}">
        <p14:creationId xmlns:p14="http://schemas.microsoft.com/office/powerpoint/2010/main" val="1152289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21</a:t>
            </a:fld>
            <a:endParaRPr lang="ru-RU" dirty="0">
              <a:solidFill>
                <a:prstClr val="black"/>
              </a:solidFill>
            </a:endParaRPr>
          </a:p>
        </p:txBody>
      </p:sp>
    </p:spTree>
    <p:extLst>
      <p:ext uri="{BB962C8B-B14F-4D97-AF65-F5344CB8AC3E}">
        <p14:creationId xmlns:p14="http://schemas.microsoft.com/office/powerpoint/2010/main" val="3371819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30" name="Рисунок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29939"/>
            <a:ext cx="12192000" cy="5734733"/>
          </a:xfrm>
          <a:prstGeom prst="rect">
            <a:avLst/>
          </a:prstGeom>
        </p:spPr>
      </p:pic>
      <p:sp>
        <p:nvSpPr>
          <p:cNvPr id="2" name="Заголовок 1"/>
          <p:cNvSpPr>
            <a:spLocks noGrp="1"/>
          </p:cNvSpPr>
          <p:nvPr userDrawn="1">
            <p:ph type="ctrTitle"/>
          </p:nvPr>
        </p:nvSpPr>
        <p:spPr>
          <a:xfrm>
            <a:off x="1524000" y="3848100"/>
            <a:ext cx="9144000" cy="1881188"/>
          </a:xfrm>
          <a:noFill/>
        </p:spPr>
        <p:txBody>
          <a:bodyPr anchor="b"/>
          <a:lstStyle>
            <a:lvl1pPr marL="0" algn="ctr" defTabSz="914400" rtl="0" eaLnBrk="1" latinLnBrk="0" hangingPunct="1">
              <a:defRPr lang="ru-RU" sz="2800" b="1" kern="1200" cap="all" dirty="0">
                <a:solidFill>
                  <a:schemeClr val="bg1"/>
                </a:solidFill>
                <a:latin typeface="Segoe UI" panose="020B0502040204020203" pitchFamily="34" charset="0"/>
                <a:ea typeface="Arial Unicode MS" pitchFamily="34" charset="-128"/>
                <a:cs typeface="Segoe UI" panose="020B0502040204020203" pitchFamily="34" charset="0"/>
              </a:defRPr>
            </a:lvl1pPr>
          </a:lstStyle>
          <a:p>
            <a:r>
              <a:rPr lang="ru-RU" dirty="0"/>
              <a:t>Образец заголовка</a:t>
            </a:r>
          </a:p>
        </p:txBody>
      </p:sp>
      <p:sp>
        <p:nvSpPr>
          <p:cNvPr id="3" name="Подзаголовок 2"/>
          <p:cNvSpPr>
            <a:spLocks noGrp="1"/>
          </p:cNvSpPr>
          <p:nvPr userDrawn="1">
            <p:ph type="subTitle" idx="1"/>
          </p:nvPr>
        </p:nvSpPr>
        <p:spPr>
          <a:xfrm>
            <a:off x="1524000" y="5729288"/>
            <a:ext cx="9144000" cy="738187"/>
          </a:xfrm>
          <a:noFill/>
        </p:spPr>
        <p:txBody>
          <a:bodyPr>
            <a:normAutofit/>
          </a:bodyPr>
          <a:lstStyle>
            <a:lvl1pPr marL="0" indent="0" algn="ctr" defTabSz="914400" rtl="0" eaLnBrk="1" latinLnBrk="0" hangingPunct="1">
              <a:buNone/>
              <a:defRPr lang="ru-RU" sz="1800" b="1" kern="1200" cap="all" baseline="0" dirty="0">
                <a:solidFill>
                  <a:schemeClr val="bg1"/>
                </a:solidFill>
                <a:latin typeface="Segoe UI" panose="020B05020402040202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 name="Прямоугольник 3"/>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6" name="Группа 5"/>
          <p:cNvGrpSpPr/>
          <p:nvPr userDrawn="1"/>
        </p:nvGrpSpPr>
        <p:grpSpPr>
          <a:xfrm>
            <a:off x="-10275" y="740565"/>
            <a:ext cx="4137658" cy="3642745"/>
            <a:chOff x="-10275" y="740565"/>
            <a:chExt cx="4137658" cy="3642745"/>
          </a:xfrm>
        </p:grpSpPr>
        <p:sp>
          <p:nvSpPr>
            <p:cNvPr id="17" name="Прямоугольник: скругленные верхние углы 16"/>
            <p:cNvSpPr/>
            <p:nvPr/>
          </p:nvSpPr>
          <p:spPr>
            <a:xfrm rot="5400000">
              <a:off x="-873801" y="1604101"/>
              <a:ext cx="3642737" cy="1915682"/>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5400000">
              <a:off x="-538206" y="1268506"/>
              <a:ext cx="3348541" cy="2292676"/>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p:nvSpPr>
          <p:spPr>
            <a:xfrm rot="5400000">
              <a:off x="-209667" y="939966"/>
              <a:ext cx="3058957" cy="2660171"/>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p:nvSpPr>
          <p:spPr>
            <a:xfrm rot="5400000">
              <a:off x="126607" y="603693"/>
              <a:ext cx="2745422" cy="3019180"/>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8" name="Прямоугольник: скругленные верхние углы 27"/>
            <p:cNvSpPr/>
            <p:nvPr userDrawn="1"/>
          </p:nvSpPr>
          <p:spPr>
            <a:xfrm rot="10800000">
              <a:off x="-10275" y="740570"/>
              <a:ext cx="3769945" cy="2158227"/>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9" name="Прямоугольник: скругленные верхние углы 28"/>
            <p:cNvSpPr/>
            <p:nvPr userDrawn="1"/>
          </p:nvSpPr>
          <p:spPr>
            <a:xfrm rot="10800000">
              <a:off x="-10275" y="740565"/>
              <a:ext cx="3402456" cy="2449233"/>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6" name="Прямоугольник: скругленные верхние углы 25"/>
            <p:cNvSpPr/>
            <p:nvPr userDrawn="1"/>
          </p:nvSpPr>
          <p:spPr>
            <a:xfrm rot="10800000">
              <a:off x="-10274" y="740569"/>
              <a:ext cx="4137657" cy="1852728"/>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pic>
        <p:nvPicPr>
          <p:cNvPr id="24" name="Рисунок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363" y="1434301"/>
            <a:ext cx="2561830" cy="1105139"/>
          </a:xfrm>
          <a:prstGeom prst="rect">
            <a:avLst/>
          </a:prstGeom>
        </p:spPr>
      </p:pic>
      <p:grpSp>
        <p:nvGrpSpPr>
          <p:cNvPr id="48" name="Группа 47"/>
          <p:cNvGrpSpPr/>
          <p:nvPr userDrawn="1"/>
        </p:nvGrpSpPr>
        <p:grpSpPr>
          <a:xfrm>
            <a:off x="9588614" y="4383309"/>
            <a:ext cx="2603386" cy="2084166"/>
            <a:chOff x="9588614" y="4383309"/>
            <a:chExt cx="2603386" cy="2084166"/>
          </a:xfrm>
        </p:grpSpPr>
        <p:sp>
          <p:nvSpPr>
            <p:cNvPr id="33" name="Прямоугольник: скругленные верхние углы 32"/>
            <p:cNvSpPr/>
            <p:nvPr/>
          </p:nvSpPr>
          <p:spPr>
            <a:xfrm rot="16200000">
              <a:off x="10959211" y="5234686"/>
              <a:ext cx="2084165" cy="381411"/>
            </a:xfrm>
            <a:prstGeom prst="round2SameRect">
              <a:avLst>
                <a:gd name="adj1" fmla="val 191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4" name="Прямоугольник: скругленные верхние углы 33"/>
            <p:cNvSpPr/>
            <p:nvPr/>
          </p:nvSpPr>
          <p:spPr>
            <a:xfrm rot="16200000">
              <a:off x="10917814" y="5193288"/>
              <a:ext cx="1789968" cy="758404"/>
            </a:xfrm>
            <a:prstGeom prst="round2SameRect">
              <a:avLst>
                <a:gd name="adj1" fmla="val 11723"/>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5" name="Прямоугольник: скругленные верхние углы 34"/>
            <p:cNvSpPr/>
            <p:nvPr/>
          </p:nvSpPr>
          <p:spPr>
            <a:xfrm rot="16200000">
              <a:off x="10878857" y="5154333"/>
              <a:ext cx="1500383" cy="1125898"/>
            </a:xfrm>
            <a:prstGeom prst="round2SameRect">
              <a:avLst>
                <a:gd name="adj1" fmla="val 75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6" name="Прямоугольник: скругленные верхние углы 35"/>
            <p:cNvSpPr/>
            <p:nvPr/>
          </p:nvSpPr>
          <p:spPr>
            <a:xfrm rot="16200000">
              <a:off x="10856120" y="5131596"/>
              <a:ext cx="1186847" cy="1484908"/>
            </a:xfrm>
            <a:prstGeom prst="round2SameRect">
              <a:avLst>
                <a:gd name="adj1" fmla="val 8467"/>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7" name="Прямоугольник: скругленные верхние углы 36"/>
            <p:cNvSpPr/>
            <p:nvPr userDrawn="1"/>
          </p:nvSpPr>
          <p:spPr>
            <a:xfrm>
              <a:off x="9956327" y="5867825"/>
              <a:ext cx="2235670" cy="599650"/>
            </a:xfrm>
            <a:prstGeom prst="round2SameRect">
              <a:avLst>
                <a:gd name="adj1" fmla="val 1371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8" name="Прямоугольник: скругленные верхние углы 37"/>
            <p:cNvSpPr/>
            <p:nvPr userDrawn="1"/>
          </p:nvSpPr>
          <p:spPr>
            <a:xfrm>
              <a:off x="10323815" y="5576823"/>
              <a:ext cx="1868182" cy="890651"/>
            </a:xfrm>
            <a:prstGeom prst="round2SameRect">
              <a:avLst>
                <a:gd name="adj1" fmla="val 917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9" name="Прямоугольник: скругленные верхние углы 38"/>
            <p:cNvSpPr/>
            <p:nvPr userDrawn="1"/>
          </p:nvSpPr>
          <p:spPr>
            <a:xfrm>
              <a:off x="9588614" y="6173324"/>
              <a:ext cx="2603384" cy="294150"/>
            </a:xfrm>
            <a:prstGeom prst="round2SameRect">
              <a:avLst>
                <a:gd name="adj1" fmla="val 3656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sp>
        <p:nvSpPr>
          <p:cNvPr id="42" name="Прямоугольник 41"/>
          <p:cNvSpPr/>
          <p:nvPr userDrawn="1"/>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3" name="Прямоугольник 42"/>
          <p:cNvSpPr/>
          <p:nvPr userDrawn="1"/>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4" name="Прямоугольник 43"/>
          <p:cNvSpPr/>
          <p:nvPr userDrawn="1"/>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5" name="Прямоугольник 44"/>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6" name="Прямоугольник 45"/>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7" name="Прямоугольник 46"/>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9" name="Прямоугольник 48"/>
          <p:cNvSpPr/>
          <p:nvPr userDrawn="1"/>
        </p:nvSpPr>
        <p:spPr>
          <a:xfrm>
            <a:off x="4127383" y="6515475"/>
            <a:ext cx="3905965" cy="334542"/>
          </a:xfrm>
          <a:prstGeom prst="rect">
            <a:avLst/>
          </a:prstGeom>
        </p:spPr>
        <p:txBody>
          <a:bodyPr wrap="square" lIns="0" tIns="0" rIns="0" bIns="0" anchor="ctr">
            <a:noAutofit/>
          </a:bodyPr>
          <a:lstStyle/>
          <a:p>
            <a:pPr algn="ctr"/>
            <a:r>
              <a:rPr lang="ru-RU" altLang="ru-RU" sz="1400" b="0" dirty="0" smtClean="0">
                <a:solidFill>
                  <a:schemeClr val="bg1">
                    <a:lumMod val="65000"/>
                  </a:schemeClr>
                </a:solidFill>
                <a:latin typeface="Segoe UI" panose="020B0502040204020203" pitchFamily="34" charset="0"/>
                <a:ea typeface="Roboto" panose="02000000000000000000" pitchFamily="2" charset="0"/>
              </a:rPr>
              <a:t>2018</a:t>
            </a:r>
            <a:endParaRPr lang="ru-RU" sz="1400" b="0" dirty="0">
              <a:solidFill>
                <a:schemeClr val="bg1">
                  <a:lumMod val="65000"/>
                </a:schemeClr>
              </a:solidFill>
              <a:latin typeface="Segoe UI" panose="020B0502040204020203" pitchFamily="34" charset="0"/>
            </a:endParaRPr>
          </a:p>
        </p:txBody>
      </p:sp>
    </p:spTree>
    <p:extLst>
      <p:ext uri="{BB962C8B-B14F-4D97-AF65-F5344CB8AC3E}">
        <p14:creationId xmlns:p14="http://schemas.microsoft.com/office/powerpoint/2010/main" val="131612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4" name="Нижний колонтитул 3"/>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5" name="Номер слайда 4"/>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319453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Адресный блок">
    <p:spTree>
      <p:nvGrpSpPr>
        <p:cNvPr id="1" name=""/>
        <p:cNvGrpSpPr/>
        <p:nvPr/>
      </p:nvGrpSpPr>
      <p:grpSpPr>
        <a:xfrm>
          <a:off x="0" y="0"/>
          <a:ext cx="0" cy="0"/>
          <a:chOff x="0" y="0"/>
          <a:chExt cx="0" cy="0"/>
        </a:xfrm>
      </p:grpSpPr>
      <p:grpSp>
        <p:nvGrpSpPr>
          <p:cNvPr id="2" name="Группа 1"/>
          <p:cNvGrpSpPr/>
          <p:nvPr userDrawn="1"/>
        </p:nvGrpSpPr>
        <p:grpSpPr>
          <a:xfrm>
            <a:off x="9588614" y="4404560"/>
            <a:ext cx="2603386" cy="2084166"/>
            <a:chOff x="9588614" y="4404560"/>
            <a:chExt cx="2603386" cy="2084166"/>
          </a:xfrm>
        </p:grpSpPr>
        <p:sp>
          <p:nvSpPr>
            <p:cNvPr id="15" name="Прямоугольник: скругленные верхние углы 14"/>
            <p:cNvSpPr/>
            <p:nvPr/>
          </p:nvSpPr>
          <p:spPr>
            <a:xfrm rot="16200000">
              <a:off x="10959211" y="5255937"/>
              <a:ext cx="2084165" cy="381411"/>
            </a:xfrm>
            <a:prstGeom prst="round2SameRect">
              <a:avLst>
                <a:gd name="adj1" fmla="val 191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6" name="Прямоугольник: скругленные верхние углы 15"/>
            <p:cNvSpPr/>
            <p:nvPr/>
          </p:nvSpPr>
          <p:spPr>
            <a:xfrm rot="16200000">
              <a:off x="10917814" y="5214539"/>
              <a:ext cx="1789968" cy="758404"/>
            </a:xfrm>
            <a:prstGeom prst="round2SameRect">
              <a:avLst>
                <a:gd name="adj1" fmla="val 11723"/>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скругленные верхние углы 16"/>
            <p:cNvSpPr/>
            <p:nvPr/>
          </p:nvSpPr>
          <p:spPr>
            <a:xfrm rot="16200000">
              <a:off x="10878857" y="5175584"/>
              <a:ext cx="1500383" cy="1125898"/>
            </a:xfrm>
            <a:prstGeom prst="round2SameRect">
              <a:avLst>
                <a:gd name="adj1" fmla="val 75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16200000">
              <a:off x="10856120" y="5152847"/>
              <a:ext cx="1186847" cy="1484908"/>
            </a:xfrm>
            <a:prstGeom prst="round2SameRect">
              <a:avLst>
                <a:gd name="adj1" fmla="val 8467"/>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userDrawn="1"/>
          </p:nvSpPr>
          <p:spPr>
            <a:xfrm>
              <a:off x="9956327" y="5889076"/>
              <a:ext cx="2235670" cy="599650"/>
            </a:xfrm>
            <a:prstGeom prst="round2SameRect">
              <a:avLst>
                <a:gd name="adj1" fmla="val 1371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userDrawn="1"/>
          </p:nvSpPr>
          <p:spPr>
            <a:xfrm>
              <a:off x="10323815" y="5598074"/>
              <a:ext cx="1868182" cy="890651"/>
            </a:xfrm>
            <a:prstGeom prst="round2SameRect">
              <a:avLst>
                <a:gd name="adj1" fmla="val 917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1" name="Прямоугольник: скругленные верхние углы 20"/>
            <p:cNvSpPr/>
            <p:nvPr userDrawn="1"/>
          </p:nvSpPr>
          <p:spPr>
            <a:xfrm>
              <a:off x="9588614" y="6194575"/>
              <a:ext cx="2603384" cy="294150"/>
            </a:xfrm>
            <a:prstGeom prst="round2SameRect">
              <a:avLst>
                <a:gd name="adj1" fmla="val 3656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grpSp>
        <p:nvGrpSpPr>
          <p:cNvPr id="53" name="Группа 52"/>
          <p:cNvGrpSpPr/>
          <p:nvPr userDrawn="1"/>
        </p:nvGrpSpPr>
        <p:grpSpPr>
          <a:xfrm>
            <a:off x="2955925" y="4045986"/>
            <a:ext cx="6278563" cy="1305539"/>
            <a:chOff x="2955925" y="4199076"/>
            <a:chExt cx="6278563" cy="130553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4200" dirty="0">
                  <a:solidFill>
                    <a:schemeClr val="accent3"/>
                  </a:solidFill>
                  <a:latin typeface="Segoe UI" panose="020B0502040204020203" pitchFamily="34" charset="0"/>
                </a:rPr>
                <a:t>www.rts-tender.ru</a:t>
              </a:r>
              <a:endParaRPr lang="ru-RU" altLang="ru-RU" sz="4200" u="sng" dirty="0">
                <a:solidFill>
                  <a:schemeClr val="accent3"/>
                </a:solidFill>
                <a:latin typeface="Segoe UI" panose="020B0502040204020203" pitchFamily="34" charset="0"/>
              </a:endParaRPr>
            </a:p>
          </p:txBody>
        </p:sp>
        <p:sp>
          <p:nvSpPr>
            <p:cNvPr id="25" name="Прямоугольник 24"/>
            <p:cNvSpPr/>
            <p:nvPr userDrawn="1"/>
          </p:nvSpPr>
          <p:spPr>
            <a:xfrm>
              <a:off x="2955925" y="4638081"/>
              <a:ext cx="6278563" cy="619190"/>
            </a:xfrm>
            <a:prstGeom prst="rect">
              <a:avLst/>
            </a:prstGeom>
          </p:spPr>
          <p:txBody>
            <a:bodyPr lIns="0" tIns="0" rIns="0" bIns="0">
              <a:noAutofit/>
            </a:bodyPr>
            <a:lstStyle/>
            <a:p>
              <a:pPr algn="ctr">
                <a:buClr>
                  <a:srgbClr val="000000"/>
                </a:buClr>
                <a:buSzPct val="100000"/>
              </a:pPr>
              <a:r>
                <a:rPr lang="en-US" altLang="ru-RU" sz="3800" b="1" dirty="0">
                  <a:solidFill>
                    <a:schemeClr val="accent1"/>
                  </a:solidFill>
                  <a:latin typeface="Segoe UI" panose="020B0502040204020203" pitchFamily="34" charset="0"/>
                </a:rPr>
                <a:t>8  800  77  55  800</a:t>
              </a:r>
              <a:endParaRPr lang="ru-RU" altLang="ru-RU" sz="3800" b="1" u="sng" dirty="0">
                <a:solidFill>
                  <a:schemeClr val="accent1"/>
                </a:solidFill>
                <a:latin typeface="Segoe UI" panose="020B0502040204020203" pitchFamily="34" charset="0"/>
              </a:endParaRPr>
            </a:p>
          </p:txBody>
        </p:sp>
        <p:sp>
          <p:nvSpPr>
            <p:cNvPr id="26" name="Прямоугольник 25"/>
            <p:cNvSpPr/>
            <p:nvPr userDrawn="1"/>
          </p:nvSpPr>
          <p:spPr>
            <a:xfrm>
              <a:off x="2955925" y="5212227"/>
              <a:ext cx="6278563" cy="292388"/>
            </a:xfrm>
            <a:prstGeom prst="rect">
              <a:avLst/>
            </a:prstGeom>
          </p:spPr>
          <p:txBody>
            <a:bodyPr lIns="0" tIns="0" rIns="0" bIns="0">
              <a:noAutofit/>
            </a:bodyPr>
            <a:lstStyle/>
            <a:p>
              <a:pPr algn="ctr">
                <a:buClr>
                  <a:srgbClr val="000000"/>
                </a:buClr>
                <a:buSzPct val="100000"/>
              </a:pPr>
              <a:r>
                <a:rPr lang="ru-RU" altLang="ru-RU" sz="1950" dirty="0">
                  <a:solidFill>
                    <a:schemeClr val="accent4"/>
                  </a:solidFill>
                  <a:latin typeface="Segoe UI" panose="020B0502040204020203" pitchFamily="34" charset="0"/>
                </a:rPr>
                <a:t>ЗВОНОК ПО РОССИИ БЕСПЛАТНЫЙ</a:t>
              </a:r>
              <a:endParaRPr lang="ru-RU" altLang="ru-RU" sz="1950" u="sng" dirty="0">
                <a:solidFill>
                  <a:schemeClr val="accent4"/>
                </a:solidFill>
                <a:latin typeface="Segoe UI" panose="020B0502040204020203" pitchFamily="34" charset="0"/>
              </a:endParaRPr>
            </a:p>
          </p:txBody>
        </p:sp>
      </p:grpSp>
      <p:sp>
        <p:nvSpPr>
          <p:cNvPr id="27" name="Прямоугольник 26"/>
          <p:cNvSpPr/>
          <p:nvPr userDrawn="1"/>
        </p:nvSpPr>
        <p:spPr>
          <a:xfrm>
            <a:off x="2955925" y="5889077"/>
            <a:ext cx="6278563" cy="523656"/>
          </a:xfrm>
          <a:prstGeom prst="rect">
            <a:avLst/>
          </a:prstGeom>
        </p:spPr>
        <p:txBody>
          <a:bodyPr lIns="0" tIns="0" rIns="0" bIns="0" anchor="b">
            <a:noAutofit/>
          </a:bodyPr>
          <a:lstStyle/>
          <a:p>
            <a:pPr algn="ctr">
              <a:buClr>
                <a:srgbClr val="000000"/>
              </a:buClr>
              <a:buSzPct val="100000"/>
            </a:pPr>
            <a:r>
              <a:rPr lang="en-US" altLang="ru-RU" dirty="0">
                <a:solidFill>
                  <a:schemeClr val="accent3"/>
                </a:solidFill>
                <a:latin typeface="Segoe UI" panose="020B0502040204020203" pitchFamily="34" charset="0"/>
              </a:rPr>
              <a:t>info@rts-tender.ru</a:t>
            </a:r>
          </a:p>
          <a:p>
            <a:pPr algn="ctr">
              <a:buClr>
                <a:srgbClr val="000000"/>
              </a:buClr>
              <a:buSzPct val="100000"/>
            </a:pPr>
            <a:r>
              <a:rPr lang="en-US" altLang="ru-RU" dirty="0">
                <a:solidFill>
                  <a:schemeClr val="accent3"/>
                </a:solidFill>
                <a:latin typeface="Segoe UI" panose="020B0502040204020203" pitchFamily="34" charset="0"/>
              </a:rPr>
              <a:t>support@rts-tender.ru</a:t>
            </a: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32" name="Group 4"/>
          <p:cNvGrpSpPr>
            <a:grpSpLocks noChangeAspect="1"/>
          </p:cNvGrpSpPr>
          <p:nvPr userDrawn="1"/>
        </p:nvGrpSpPr>
        <p:grpSpPr bwMode="auto">
          <a:xfrm>
            <a:off x="5248524" y="2118070"/>
            <a:ext cx="1644152" cy="1640843"/>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grpSp>
      <p:sp>
        <p:nvSpPr>
          <p:cNvPr id="4" name="Текст 3"/>
          <p:cNvSpPr>
            <a:spLocks noGrp="1"/>
          </p:cNvSpPr>
          <p:nvPr>
            <p:ph type="body" sz="quarter" idx="10"/>
          </p:nvPr>
        </p:nvSpPr>
        <p:spPr>
          <a:xfrm>
            <a:off x="360363" y="1082675"/>
            <a:ext cx="11469687" cy="923925"/>
          </a:xfrm>
        </p:spPr>
        <p:txBody>
          <a:bodyPr lIns="0" tIns="0" rIns="0" bIns="0" anchor="t">
            <a:noAutofit/>
          </a:bodyPr>
          <a:lstStyle>
            <a:lvl1pPr>
              <a:defRPr lang="ru-RU" sz="1800" smtClean="0">
                <a:solidFill>
                  <a:srgbClr val="444444"/>
                </a:solidFill>
                <a:cs typeface="Segoe UI" panose="020B0502040204020203" pitchFamily="34" charset="0"/>
              </a:defRPr>
            </a:lvl1pPr>
            <a:lvl2pPr>
              <a:defRPr lang="ru-RU" sz="1800" smtClean="0">
                <a:latin typeface="+mn-lt"/>
              </a:defRPr>
            </a:lvl2pPr>
            <a:lvl3pPr>
              <a:defRPr lang="ru-RU" sz="1800" smtClean="0">
                <a:latin typeface="+mn-lt"/>
              </a:defRPr>
            </a:lvl3pPr>
            <a:lvl4pPr>
              <a:defRPr lang="ru-RU" sz="1800" smtClean="0">
                <a:latin typeface="+mn-lt"/>
              </a:defRPr>
            </a:lvl4pPr>
            <a:lvl5pPr>
              <a:defRPr lang="ru-RU" sz="1800">
                <a:latin typeface="+mn-lt"/>
              </a:defRPr>
            </a:lvl5pPr>
          </a:lstStyle>
          <a:p>
            <a:pPr lvl="0" algn="ctr" defTabSz="449171" fontAlgn="base">
              <a:spcBef>
                <a:spcPct val="0"/>
              </a:spcBef>
              <a:spcAft>
                <a:spcPct val="0"/>
              </a:spcAft>
              <a:buClr>
                <a:srgbClr val="000000"/>
              </a:buClr>
              <a:buSzPct val="100000"/>
            </a:pPr>
            <a:r>
              <a:rPr lang="ru-RU" dirty="0"/>
              <a:t>Образец текста</a:t>
            </a:r>
          </a:p>
        </p:txBody>
      </p:sp>
    </p:spTree>
    <p:extLst>
      <p:ext uri="{BB962C8B-B14F-4D97-AF65-F5344CB8AC3E}">
        <p14:creationId xmlns:p14="http://schemas.microsoft.com/office/powerpoint/2010/main" val="99255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Адресный блок">
    <p:spTree>
      <p:nvGrpSpPr>
        <p:cNvPr id="1" name=""/>
        <p:cNvGrpSpPr/>
        <p:nvPr/>
      </p:nvGrpSpPr>
      <p:grpSpPr>
        <a:xfrm>
          <a:off x="0" y="0"/>
          <a:ext cx="0" cy="0"/>
          <a:chOff x="0" y="0"/>
          <a:chExt cx="0" cy="0"/>
        </a:xfrm>
      </p:grpSpPr>
      <p:grpSp>
        <p:nvGrpSpPr>
          <p:cNvPr id="2" name="Группа 1"/>
          <p:cNvGrpSpPr/>
          <p:nvPr userDrawn="1"/>
        </p:nvGrpSpPr>
        <p:grpSpPr>
          <a:xfrm>
            <a:off x="9588614" y="4404560"/>
            <a:ext cx="2603386" cy="2084166"/>
            <a:chOff x="9588614" y="4404560"/>
            <a:chExt cx="2603386" cy="2084166"/>
          </a:xfrm>
        </p:grpSpPr>
        <p:sp>
          <p:nvSpPr>
            <p:cNvPr id="15" name="Прямоугольник: скругленные верхние углы 14"/>
            <p:cNvSpPr/>
            <p:nvPr/>
          </p:nvSpPr>
          <p:spPr>
            <a:xfrm rot="16200000">
              <a:off x="10959211" y="5255937"/>
              <a:ext cx="2084165" cy="381411"/>
            </a:xfrm>
            <a:prstGeom prst="round2SameRect">
              <a:avLst>
                <a:gd name="adj1" fmla="val 191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6" name="Прямоугольник: скругленные верхние углы 15"/>
            <p:cNvSpPr/>
            <p:nvPr/>
          </p:nvSpPr>
          <p:spPr>
            <a:xfrm rot="16200000">
              <a:off x="10917814" y="5214539"/>
              <a:ext cx="1789968" cy="758404"/>
            </a:xfrm>
            <a:prstGeom prst="round2SameRect">
              <a:avLst>
                <a:gd name="adj1" fmla="val 11723"/>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скругленные верхние углы 16"/>
            <p:cNvSpPr/>
            <p:nvPr/>
          </p:nvSpPr>
          <p:spPr>
            <a:xfrm rot="16200000">
              <a:off x="10878857" y="5175584"/>
              <a:ext cx="1500383" cy="1125898"/>
            </a:xfrm>
            <a:prstGeom prst="round2SameRect">
              <a:avLst>
                <a:gd name="adj1" fmla="val 75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16200000">
              <a:off x="10856120" y="5152847"/>
              <a:ext cx="1186847" cy="1484908"/>
            </a:xfrm>
            <a:prstGeom prst="round2SameRect">
              <a:avLst>
                <a:gd name="adj1" fmla="val 8467"/>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userDrawn="1"/>
          </p:nvSpPr>
          <p:spPr>
            <a:xfrm>
              <a:off x="9956327" y="5889076"/>
              <a:ext cx="2235670" cy="599650"/>
            </a:xfrm>
            <a:prstGeom prst="round2SameRect">
              <a:avLst>
                <a:gd name="adj1" fmla="val 1371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userDrawn="1"/>
          </p:nvSpPr>
          <p:spPr>
            <a:xfrm>
              <a:off x="10323815" y="5598074"/>
              <a:ext cx="1868182" cy="890651"/>
            </a:xfrm>
            <a:prstGeom prst="round2SameRect">
              <a:avLst>
                <a:gd name="adj1" fmla="val 917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1" name="Прямоугольник: скругленные верхние углы 20"/>
            <p:cNvSpPr/>
            <p:nvPr userDrawn="1"/>
          </p:nvSpPr>
          <p:spPr>
            <a:xfrm>
              <a:off x="9588614" y="6194575"/>
              <a:ext cx="2603384" cy="294150"/>
            </a:xfrm>
            <a:prstGeom prst="round2SameRect">
              <a:avLst>
                <a:gd name="adj1" fmla="val 3656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grpSp>
        <p:nvGrpSpPr>
          <p:cNvPr id="53" name="Группа 52"/>
          <p:cNvGrpSpPr/>
          <p:nvPr userDrawn="1"/>
        </p:nvGrpSpPr>
        <p:grpSpPr>
          <a:xfrm>
            <a:off x="2955925" y="4045986"/>
            <a:ext cx="6278563" cy="1305539"/>
            <a:chOff x="2955925" y="4199076"/>
            <a:chExt cx="6278563" cy="130553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4200" dirty="0">
                  <a:solidFill>
                    <a:schemeClr val="accent3"/>
                  </a:solidFill>
                  <a:latin typeface="Segoe UI" panose="020B0502040204020203" pitchFamily="34" charset="0"/>
                </a:rPr>
                <a:t>www.rts-tender.ru</a:t>
              </a:r>
              <a:endParaRPr lang="ru-RU" altLang="ru-RU" sz="4200" u="sng" dirty="0">
                <a:solidFill>
                  <a:schemeClr val="accent3"/>
                </a:solidFill>
                <a:latin typeface="Segoe UI" panose="020B0502040204020203" pitchFamily="34" charset="0"/>
              </a:endParaRPr>
            </a:p>
          </p:txBody>
        </p:sp>
        <p:sp>
          <p:nvSpPr>
            <p:cNvPr id="25" name="Прямоугольник 24"/>
            <p:cNvSpPr/>
            <p:nvPr userDrawn="1"/>
          </p:nvSpPr>
          <p:spPr>
            <a:xfrm>
              <a:off x="2955925" y="4638081"/>
              <a:ext cx="6278563" cy="619190"/>
            </a:xfrm>
            <a:prstGeom prst="rect">
              <a:avLst/>
            </a:prstGeom>
          </p:spPr>
          <p:txBody>
            <a:bodyPr lIns="0" tIns="0" rIns="0" bIns="0">
              <a:noAutofit/>
            </a:bodyPr>
            <a:lstStyle/>
            <a:p>
              <a:pPr algn="ctr">
                <a:buClr>
                  <a:srgbClr val="000000"/>
                </a:buClr>
                <a:buSzPct val="100000"/>
              </a:pPr>
              <a:r>
                <a:rPr lang="ru-RU" sz="3800" b="1" dirty="0">
                  <a:solidFill>
                    <a:srgbClr val="E4465A"/>
                  </a:solidFill>
                  <a:latin typeface="Segoe UI" panose="020B0502040204020203" pitchFamily="34" charset="0"/>
                </a:rPr>
                <a:t>+7 (499) 653-9-900</a:t>
              </a:r>
              <a:endParaRPr lang="ru-RU" altLang="ru-RU" sz="3800" b="1" u="sng" dirty="0">
                <a:solidFill>
                  <a:schemeClr val="accent1"/>
                </a:solidFill>
                <a:latin typeface="Segoe UI" panose="020B0502040204020203" pitchFamily="34" charset="0"/>
              </a:endParaRPr>
            </a:p>
          </p:txBody>
        </p:sp>
        <p:sp>
          <p:nvSpPr>
            <p:cNvPr id="26" name="Прямоугольник 25"/>
            <p:cNvSpPr/>
            <p:nvPr userDrawn="1"/>
          </p:nvSpPr>
          <p:spPr>
            <a:xfrm>
              <a:off x="2955925" y="5212227"/>
              <a:ext cx="6278563" cy="292388"/>
            </a:xfrm>
            <a:prstGeom prst="rect">
              <a:avLst/>
            </a:prstGeom>
          </p:spPr>
          <p:txBody>
            <a:bodyPr lIns="0" tIns="0" rIns="0" bIns="0">
              <a:noAutofit/>
            </a:bodyPr>
            <a:lstStyle/>
            <a:p>
              <a:pPr algn="ctr">
                <a:buClr>
                  <a:srgbClr val="000000"/>
                </a:buClr>
                <a:buSzPct val="100000"/>
              </a:pPr>
              <a:r>
                <a:rPr lang="ru-RU" altLang="ru-RU" sz="1950" dirty="0">
                  <a:solidFill>
                    <a:schemeClr val="accent4"/>
                  </a:solidFill>
                  <a:latin typeface="Segoe UI" panose="020B0502040204020203" pitchFamily="34" charset="0"/>
                </a:rPr>
                <a:t>ЗВОНОК ПО РОССИИ БЕСПЛАТНЫЙ</a:t>
              </a:r>
              <a:endParaRPr lang="ru-RU" altLang="ru-RU" sz="1950" u="sng" dirty="0">
                <a:solidFill>
                  <a:schemeClr val="accent4"/>
                </a:solidFill>
                <a:latin typeface="Segoe UI" panose="020B0502040204020203" pitchFamily="34" charset="0"/>
              </a:endParaRPr>
            </a:p>
          </p:txBody>
        </p:sp>
      </p:grpSp>
      <p:sp>
        <p:nvSpPr>
          <p:cNvPr id="27" name="Прямоугольник 26"/>
          <p:cNvSpPr/>
          <p:nvPr userDrawn="1"/>
        </p:nvSpPr>
        <p:spPr>
          <a:xfrm>
            <a:off x="2955925" y="5889077"/>
            <a:ext cx="6278563" cy="523656"/>
          </a:xfrm>
          <a:prstGeom prst="rect">
            <a:avLst/>
          </a:prstGeom>
        </p:spPr>
        <p:txBody>
          <a:bodyPr lIns="0" tIns="0" rIns="0" bIns="0" anchor="b">
            <a:noAutofit/>
          </a:bodyPr>
          <a:lstStyle/>
          <a:p>
            <a:pPr algn="ctr">
              <a:buClr>
                <a:srgbClr val="000000"/>
              </a:buClr>
              <a:buSzPct val="100000"/>
            </a:pPr>
            <a:r>
              <a:rPr lang="en-US" altLang="ru-RU" dirty="0">
                <a:solidFill>
                  <a:srgbClr val="0291A0"/>
                </a:solidFill>
                <a:latin typeface="Segoe UI" panose="020B0502040204020203" pitchFamily="34" charset="0"/>
              </a:rPr>
              <a:t>support223@rts-tender.ru</a:t>
            </a:r>
          </a:p>
          <a:p>
            <a:pPr algn="ctr">
              <a:buClr>
                <a:srgbClr val="000000"/>
              </a:buClr>
              <a:buSzPct val="100000"/>
            </a:pPr>
            <a:r>
              <a:rPr lang="en-US" altLang="ru-RU" dirty="0">
                <a:solidFill>
                  <a:srgbClr val="0291A0"/>
                </a:solidFill>
                <a:latin typeface="Segoe UI" panose="020B0502040204020203" pitchFamily="34" charset="0"/>
              </a:rPr>
              <a:t>info223@rts-tender.ru</a:t>
            </a: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32" name="Group 4"/>
          <p:cNvGrpSpPr>
            <a:grpSpLocks noChangeAspect="1"/>
          </p:cNvGrpSpPr>
          <p:nvPr userDrawn="1"/>
        </p:nvGrpSpPr>
        <p:grpSpPr bwMode="auto">
          <a:xfrm>
            <a:off x="5248524" y="2118070"/>
            <a:ext cx="1644152" cy="1640843"/>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grpSp>
      <p:sp>
        <p:nvSpPr>
          <p:cNvPr id="30" name="Текст 3"/>
          <p:cNvSpPr>
            <a:spLocks noGrp="1"/>
          </p:cNvSpPr>
          <p:nvPr>
            <p:ph type="body" sz="quarter" idx="10"/>
          </p:nvPr>
        </p:nvSpPr>
        <p:spPr>
          <a:xfrm>
            <a:off x="360363" y="1082675"/>
            <a:ext cx="11469687" cy="923925"/>
          </a:xfrm>
        </p:spPr>
        <p:txBody>
          <a:bodyPr lIns="0" tIns="0" rIns="0" bIns="0" anchor="t">
            <a:noAutofit/>
          </a:bodyPr>
          <a:lstStyle>
            <a:lvl1pPr>
              <a:defRPr lang="ru-RU" sz="1800" smtClean="0">
                <a:solidFill>
                  <a:srgbClr val="444444"/>
                </a:solidFill>
                <a:cs typeface="Segoe UI" panose="020B0502040204020203" pitchFamily="34" charset="0"/>
              </a:defRPr>
            </a:lvl1pPr>
            <a:lvl2pPr>
              <a:defRPr lang="ru-RU" sz="1800" smtClean="0">
                <a:latin typeface="+mn-lt"/>
              </a:defRPr>
            </a:lvl2pPr>
            <a:lvl3pPr>
              <a:defRPr lang="ru-RU" sz="1800" smtClean="0">
                <a:latin typeface="+mn-lt"/>
              </a:defRPr>
            </a:lvl3pPr>
            <a:lvl4pPr>
              <a:defRPr lang="ru-RU" sz="1800" smtClean="0">
                <a:latin typeface="+mn-lt"/>
              </a:defRPr>
            </a:lvl4pPr>
            <a:lvl5pPr>
              <a:defRPr lang="ru-RU" sz="1800">
                <a:latin typeface="+mn-lt"/>
              </a:defRPr>
            </a:lvl5pPr>
          </a:lstStyle>
          <a:p>
            <a:pPr lvl="0" algn="ctr" defTabSz="449171" fontAlgn="base">
              <a:spcBef>
                <a:spcPct val="0"/>
              </a:spcBef>
              <a:spcAft>
                <a:spcPct val="0"/>
              </a:spcAft>
              <a:buClr>
                <a:srgbClr val="000000"/>
              </a:buClr>
              <a:buSzPct val="100000"/>
            </a:pPr>
            <a:r>
              <a:rPr lang="ru-RU" dirty="0"/>
              <a:t>Образец текста</a:t>
            </a:r>
          </a:p>
        </p:txBody>
      </p:sp>
    </p:spTree>
    <p:extLst>
      <p:ext uri="{BB962C8B-B14F-4D97-AF65-F5344CB8AC3E}">
        <p14:creationId xmlns:p14="http://schemas.microsoft.com/office/powerpoint/2010/main" val="30473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p:spPr>
        <p:txBody>
          <a:bodyPr/>
          <a:lstStyle>
            <a:lvl1pPr>
              <a:defRPr/>
            </a:lvl1pPr>
          </a:lstStyle>
          <a:p>
            <a:r>
              <a:rPr lang="ru-RU" dirty="0"/>
              <a:t>Образец заголовка</a:t>
            </a:r>
          </a:p>
        </p:txBody>
      </p:sp>
      <p:sp>
        <p:nvSpPr>
          <p:cNvPr id="3" name="Объект 2"/>
          <p:cNvSpPr>
            <a:spLocks noGrp="1"/>
          </p:cNvSpPr>
          <p:nvPr>
            <p:ph idx="1"/>
          </p:nvPr>
        </p:nvSpPr>
        <p:spPr>
          <a:xfrm>
            <a:off x="360363" y="1082675"/>
            <a:ext cx="11469687" cy="5232400"/>
          </a:xfrm>
        </p:spPr>
        <p:txBody>
          <a:bodyPr/>
          <a:lstStyle>
            <a:lvl1pPr>
              <a:defRPr>
                <a:solidFill>
                  <a:schemeClr val="tx1"/>
                </a:solidFill>
                <a:latin typeface="Segoe UI" panose="020B0502040204020203" pitchFamily="34" charset="0"/>
              </a:defRPr>
            </a:lvl1pPr>
            <a:lvl2pPr>
              <a:buClr>
                <a:schemeClr val="accent1"/>
              </a:buClr>
              <a:defRPr>
                <a:solidFill>
                  <a:schemeClr val="tx1"/>
                </a:solidFill>
                <a:latin typeface="Segoe UI" panose="020B0502040204020203" pitchFamily="34" charset="0"/>
              </a:defRPr>
            </a:lvl2pPr>
            <a:lvl3pPr>
              <a:buClr>
                <a:schemeClr val="accent1"/>
              </a:buClr>
              <a:defRPr>
                <a:solidFill>
                  <a:schemeClr val="tx1"/>
                </a:solidFill>
                <a:latin typeface="Segoe UI" panose="020B0502040204020203" pitchFamily="34" charset="0"/>
              </a:defRPr>
            </a:lvl3pPr>
            <a:lvl4pPr>
              <a:buClr>
                <a:schemeClr val="accent1"/>
              </a:buClr>
              <a:defRPr>
                <a:solidFill>
                  <a:schemeClr val="tx1"/>
                </a:solidFill>
                <a:latin typeface="Segoe UI" panose="020B0502040204020203" pitchFamily="34" charset="0"/>
              </a:defRPr>
            </a:lvl4pPr>
            <a:lvl5pPr>
              <a:buClr>
                <a:schemeClr val="accent1"/>
              </a:buClr>
              <a:defRPr>
                <a:solidFill>
                  <a:schemeClr val="tx1"/>
                </a:solidFill>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6" name="Номер слайда 5"/>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307063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3" name="Объект 2"/>
          <p:cNvSpPr>
            <a:spLocks noGrp="1"/>
          </p:cNvSpPr>
          <p:nvPr>
            <p:ph sz="half" idx="1"/>
          </p:nvPr>
        </p:nvSpPr>
        <p:spPr>
          <a:xfrm>
            <a:off x="360364" y="1082675"/>
            <a:ext cx="5549899" cy="5232400"/>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6276974" y="1082675"/>
            <a:ext cx="5553075" cy="5232400"/>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Нижний колонтитул 5"/>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7" name="Номер слайда 6"/>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56569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200" y="1"/>
            <a:ext cx="8166100" cy="698499"/>
          </a:xfrm>
        </p:spPr>
        <p:txBody>
          <a:bodyPr/>
          <a:lstStyle>
            <a:lvl1pPr>
              <a:defRPr/>
            </a:lvl1pPr>
          </a:lstStyle>
          <a:p>
            <a:r>
              <a:rPr lang="ru-RU" dirty="0"/>
              <a:t>Образец заголовка</a:t>
            </a:r>
          </a:p>
        </p:txBody>
      </p:sp>
      <p:sp>
        <p:nvSpPr>
          <p:cNvPr id="3" name="Текст 2"/>
          <p:cNvSpPr>
            <a:spLocks noGrp="1"/>
          </p:cNvSpPr>
          <p:nvPr>
            <p:ph type="body" idx="1"/>
          </p:nvPr>
        </p:nvSpPr>
        <p:spPr>
          <a:xfrm>
            <a:off x="360364" y="1082675"/>
            <a:ext cx="5549899" cy="349250"/>
          </a:xfrm>
        </p:spPr>
        <p:txBody>
          <a:bodyPr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360364" y="1816099"/>
            <a:ext cx="5549899" cy="4498975"/>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6276974" y="1082675"/>
            <a:ext cx="5553075" cy="349250"/>
          </a:xfrm>
        </p:spPr>
        <p:txBody>
          <a:bodyPr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6276974" y="1816099"/>
            <a:ext cx="5553075" cy="4498975"/>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Нижний колонтитул 7"/>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9" name="Номер слайда 8"/>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25297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4" name="Номер слайда 3"/>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347835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a:prstGeom prst="rect">
            <a:avLst/>
          </a:prstGeom>
          <a:noFill/>
        </p:spPr>
        <p:txBody>
          <a:bodyPr wrap="square" rtlCol="0" anchor="ctr">
            <a:noAutofit/>
          </a:bodyPr>
          <a:lstStyle/>
          <a:p>
            <a:pPr lvl="0"/>
            <a:endParaRPr lang="ru-RU" dirty="0"/>
          </a:p>
        </p:txBody>
      </p:sp>
      <p:sp>
        <p:nvSpPr>
          <p:cNvPr id="3" name="Текст 2"/>
          <p:cNvSpPr>
            <a:spLocks noGrp="1"/>
          </p:cNvSpPr>
          <p:nvPr>
            <p:ph type="body" idx="1"/>
          </p:nvPr>
        </p:nvSpPr>
        <p:spPr>
          <a:xfrm>
            <a:off x="360363" y="1082675"/>
            <a:ext cx="11469687" cy="5232400"/>
          </a:xfrm>
          <a:prstGeom prst="rect">
            <a:avLst/>
          </a:prstGeom>
        </p:spPr>
        <p:txBody>
          <a:bodyPr vert="horz" lIns="0" tIns="0" rIns="0" bIns="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3"/>
          </p:nvPr>
        </p:nvSpPr>
        <p:spPr>
          <a:xfrm>
            <a:off x="360362" y="6520816"/>
            <a:ext cx="7712075" cy="333462"/>
          </a:xfrm>
          <a:prstGeom prst="rect">
            <a:avLst/>
          </a:prstGeom>
        </p:spPr>
        <p:txBody>
          <a:bodyPr vert="horz" lIns="0" tIns="0" rIns="0" bIns="0" rtlCol="0" anchor="ctr"/>
          <a:lstStyle>
            <a:lvl1pPr algn="l">
              <a:defRPr sz="1200">
                <a:solidFill>
                  <a:schemeClr val="tx1">
                    <a:lumMod val="60000"/>
                    <a:lumOff val="40000"/>
                  </a:schemeClr>
                </a:solidFill>
                <a:latin typeface="Segoe UI" panose="020B0502040204020203" pitchFamily="34" charset="0"/>
              </a:defRPr>
            </a:lvl1pPr>
          </a:lstStyle>
          <a:p>
            <a:endParaRPr lang="ru-RU" dirty="0"/>
          </a:p>
        </p:txBody>
      </p:sp>
      <p:sp>
        <p:nvSpPr>
          <p:cNvPr id="6" name="Номер слайда 5"/>
          <p:cNvSpPr>
            <a:spLocks noGrp="1"/>
          </p:cNvSpPr>
          <p:nvPr>
            <p:ph type="sldNum" sz="quarter" idx="4"/>
          </p:nvPr>
        </p:nvSpPr>
        <p:spPr>
          <a:xfrm>
            <a:off x="9086849" y="6520815"/>
            <a:ext cx="2743200" cy="333462"/>
          </a:xfrm>
          <a:prstGeom prst="rect">
            <a:avLst/>
          </a:prstGeom>
        </p:spPr>
        <p:txBody>
          <a:bodyPr vert="horz" lIns="0" tIns="0" rIns="0" bIns="0" rtlCol="0" anchor="ctr"/>
          <a:lstStyle>
            <a:lvl1pPr algn="r">
              <a:defRPr sz="1200">
                <a:solidFill>
                  <a:schemeClr val="tx1">
                    <a:lumMod val="60000"/>
                    <a:lumOff val="40000"/>
                  </a:schemeClr>
                </a:solidFill>
                <a:latin typeface="Segoe UI" panose="020B0502040204020203" pitchFamily="34" charset="0"/>
              </a:defRPr>
            </a:lvl1pPr>
          </a:lstStyle>
          <a:p>
            <a:fld id="{01D45CEE-34A4-4662-B092-562F1FC220D0}" type="slidenum">
              <a:rPr lang="ru-RU" smtClean="0"/>
              <a:pPr/>
              <a:t>‹#›</a:t>
            </a:fld>
            <a:endParaRPr lang="ru-RU" dirty="0"/>
          </a:p>
        </p:txBody>
      </p:sp>
      <p:pic>
        <p:nvPicPr>
          <p:cNvPr id="11" name="Рисунок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0363" y="76579"/>
            <a:ext cx="1254125" cy="541013"/>
          </a:xfrm>
          <a:prstGeom prst="rect">
            <a:avLst/>
          </a:prstGeom>
        </p:spPr>
      </p:pic>
      <p:sp>
        <p:nvSpPr>
          <p:cNvPr id="16" name="Прямоугольник 15"/>
          <p:cNvSpPr/>
          <p:nvPr/>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16"/>
          <p:cNvSpPr/>
          <p:nvPr/>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17"/>
          <p:cNvSpPr/>
          <p:nvPr/>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3" name="Прямоугольник 32"/>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4" name="Прямоугольник 33"/>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5" name="Прямоугольник 34"/>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pic>
        <p:nvPicPr>
          <p:cNvPr id="25" name="Рисунок 2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0470" y="115674"/>
            <a:ext cx="1496287" cy="462822"/>
          </a:xfrm>
          <a:prstGeom prst="rect">
            <a:avLst/>
          </a:prstGeom>
        </p:spPr>
      </p:pic>
    </p:spTree>
    <p:extLst>
      <p:ext uri="{BB962C8B-B14F-4D97-AF65-F5344CB8AC3E}">
        <p14:creationId xmlns:p14="http://schemas.microsoft.com/office/powerpoint/2010/main" val="200217062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70" r:id="rId4"/>
    <p:sldLayoutId id="2147483650" r:id="rId5"/>
    <p:sldLayoutId id="2147483652" r:id="rId6"/>
    <p:sldLayoutId id="2147483653" r:id="rId7"/>
    <p:sldLayoutId id="2147483655" r:id="rId8"/>
  </p:sldLayoutIdLst>
  <p:txStyles>
    <p:titleStyle>
      <a:lvl1pPr marL="0" algn="ctr" defTabSz="449263" rtl="0" eaLnBrk="1" fontAlgn="base" latinLnBrk="0" hangingPunct="0">
        <a:lnSpc>
          <a:spcPct val="90000"/>
        </a:lnSpc>
        <a:spcBef>
          <a:spcPct val="0"/>
        </a:spcBef>
        <a:spcAft>
          <a:spcPct val="0"/>
        </a:spcAft>
        <a:buNone/>
        <a:defRPr lang="ru-RU" sz="2000" b="1" kern="1200" cap="all" baseline="0" dirty="0" smtClean="0">
          <a:solidFill>
            <a:srgbClr val="E4465A"/>
          </a:solidFill>
          <a:latin typeface="Segoe UI" panose="020B0502040204020203" pitchFamily="34" charset="0"/>
          <a:ea typeface="Segoe UI Black" panose="020B0A02040204020203" pitchFamily="34" charset="0"/>
          <a:cs typeface="Adobe Arabic" panose="02040503050201020203" pitchFamily="18" charset="-78"/>
        </a:defRPr>
      </a:lvl1pPr>
    </p:titleStyle>
    <p:body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7">
          <p15:clr>
            <a:srgbClr val="F26B43"/>
          </p15:clr>
        </p15:guide>
        <p15:guide id="2" orient="horz" pos="682">
          <p15:clr>
            <a:srgbClr val="F26B43"/>
          </p15:clr>
        </p15:guide>
        <p15:guide id="3" pos="7452">
          <p15:clr>
            <a:srgbClr val="F26B43"/>
          </p15:clr>
        </p15:guide>
        <p15:guide id="4" pos="3723">
          <p15:clr>
            <a:srgbClr val="F26B43"/>
          </p15:clr>
        </p15:guide>
        <p15:guide id="5" pos="3954">
          <p15:clr>
            <a:srgbClr val="F26B43"/>
          </p15:clr>
        </p15:guide>
        <p15:guide id="6" pos="2712">
          <p15:clr>
            <a:srgbClr val="F26B43"/>
          </p15:clr>
        </p15:guide>
        <p15:guide id="7" pos="2482">
          <p15:clr>
            <a:srgbClr val="F26B43"/>
          </p15:clr>
        </p15:guide>
        <p15:guide id="8" pos="4968">
          <p15:clr>
            <a:srgbClr val="F26B43"/>
          </p15:clr>
        </p15:guide>
        <p15:guide id="9" pos="5198">
          <p15:clr>
            <a:srgbClr val="F26B43"/>
          </p15:clr>
        </p15:guide>
        <p15:guide id="10" pos="2091">
          <p15:clr>
            <a:srgbClr val="F26B43"/>
          </p15:clr>
        </p15:guide>
        <p15:guide id="11" pos="1862">
          <p15:clr>
            <a:srgbClr val="F26B43"/>
          </p15:clr>
        </p15:guide>
        <p15:guide id="12" pos="5589">
          <p15:clr>
            <a:srgbClr val="F26B43"/>
          </p15:clr>
        </p15:guide>
        <p15:guide id="13" pos="5817">
          <p15:clr>
            <a:srgbClr val="F26B43"/>
          </p15:clr>
        </p15:guide>
        <p15:guide id="14" orient="horz" pos="3978">
          <p15:clr>
            <a:srgbClr val="F26B43"/>
          </p15:clr>
        </p15:guide>
        <p15:guide id="15" orient="horz" pos="902" userDrawn="1">
          <p15:clr>
            <a:srgbClr val="F26B43"/>
          </p15:clr>
        </p15:guide>
        <p15:guide id="16" orient="horz" pos="13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t.me/zakupkinew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a16="http://schemas.microsoft.com/office/drawing/2014/main" xmlns="" id="{AD2744E6-91F7-44F4-B695-949EEAB993DB}"/>
              </a:ext>
            </a:extLst>
          </p:cNvPr>
          <p:cNvSpPr>
            <a:spLocks noGrp="1"/>
          </p:cNvSpPr>
          <p:nvPr>
            <p:ph type="subTitle" idx="1"/>
          </p:nvPr>
        </p:nvSpPr>
        <p:spPr>
          <a:xfrm>
            <a:off x="1524000" y="5872479"/>
            <a:ext cx="9144000" cy="645795"/>
          </a:xfrm>
        </p:spPr>
        <p:txBody>
          <a:bodyPr/>
          <a:lstStyle/>
          <a:p>
            <a:pPr>
              <a:lnSpc>
                <a:spcPct val="100000"/>
              </a:lnSpc>
              <a:spcBef>
                <a:spcPts val="0"/>
              </a:spcBef>
            </a:pPr>
            <a:r>
              <a:rPr lang="ru-RU" dirty="0">
                <a:solidFill>
                  <a:srgbClr val="27A1AE"/>
                </a:solidFill>
              </a:rPr>
              <a:t>Тасалов Филипп Артемьевич</a:t>
            </a:r>
            <a:endParaRPr lang="en-US" dirty="0">
              <a:solidFill>
                <a:srgbClr val="27A1AE"/>
              </a:solidFill>
            </a:endParaRPr>
          </a:p>
          <a:p>
            <a:pPr>
              <a:lnSpc>
                <a:spcPct val="100000"/>
              </a:lnSpc>
              <a:spcBef>
                <a:spcPts val="0"/>
              </a:spcBef>
            </a:pPr>
            <a:r>
              <a:rPr lang="ru-RU" b="0" cap="none" dirty="0">
                <a:solidFill>
                  <a:schemeClr val="tx1"/>
                </a:solidFill>
              </a:rPr>
              <a:t>Руководитель отдела по нормотворческой работе РТС-тендер</a:t>
            </a:r>
            <a:r>
              <a:rPr lang="ru-RU" b="0" dirty="0">
                <a:solidFill>
                  <a:schemeClr val="tx1"/>
                </a:solidFill>
              </a:rPr>
              <a:t>, к.ю.н.</a:t>
            </a:r>
          </a:p>
        </p:txBody>
      </p:sp>
      <p:sp>
        <p:nvSpPr>
          <p:cNvPr id="5" name="Заголовок 2"/>
          <p:cNvSpPr>
            <a:spLocks noGrp="1"/>
          </p:cNvSpPr>
          <p:nvPr>
            <p:ph type="ctrTitle"/>
          </p:nvPr>
        </p:nvSpPr>
        <p:spPr>
          <a:effectLst/>
        </p:spPr>
        <p:txBody>
          <a:bodyPr/>
          <a:lstStyle/>
          <a:p>
            <a:r>
              <a:rPr lang="ru-RU" sz="3200" dirty="0" smtClean="0">
                <a:solidFill>
                  <a:srgbClr val="001D43"/>
                </a:solidFill>
              </a:rPr>
              <a:t>ВОПРОСЫ ИСПОЛНЕНИЯ ОБЯЗАТЕЛЬСТВ В ПРАКТИКЕ КОНТРОЛЬНЫХ ОРГАНОВ И СУДОВ</a:t>
            </a:r>
            <a:endParaRPr lang="ru-RU" sz="3200" dirty="0">
              <a:solidFill>
                <a:srgbClr val="001D43"/>
              </a:solidFill>
            </a:endParaRPr>
          </a:p>
        </p:txBody>
      </p:sp>
    </p:spTree>
    <p:extLst>
      <p:ext uri="{BB962C8B-B14F-4D97-AF65-F5344CB8AC3E}">
        <p14:creationId xmlns:p14="http://schemas.microsoft.com/office/powerpoint/2010/main" val="545218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800" dirty="0" smtClean="0"/>
              <a:t>ОБЗОР ПРАКТИКИ В СФЕРЕ КОНТРАКТНОЙ СИСТЕМЫ, УТВЕРЖДЕННЫЙ ПРЕЗИДИУМОМ ВС РФ 28.06.2017. ВЗЫСКАНИЕ ШТРАФА И ПЕНИ.</a:t>
            </a:r>
            <a:endParaRPr lang="ru-RU" sz="1800" dirty="0"/>
          </a:p>
        </p:txBody>
      </p:sp>
      <p:sp>
        <p:nvSpPr>
          <p:cNvPr id="62" name="Объект 2"/>
          <p:cNvSpPr txBox="1">
            <a:spLocks/>
          </p:cNvSpPr>
          <p:nvPr/>
        </p:nvSpPr>
        <p:spPr>
          <a:xfrm>
            <a:off x="799148" y="762851"/>
            <a:ext cx="10796353" cy="579406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a:solidFill>
                  <a:srgbClr val="001D43"/>
                </a:solidFill>
              </a:rPr>
              <a:t>Пеня за просрочку исполнения обязательств по </a:t>
            </a:r>
            <a:r>
              <a:rPr lang="ru-RU" sz="1600" dirty="0" smtClean="0">
                <a:solidFill>
                  <a:srgbClr val="001D43"/>
                </a:solidFill>
              </a:rPr>
              <a:t>контракту </a:t>
            </a:r>
            <a:r>
              <a:rPr lang="ru-RU" sz="1600" dirty="0">
                <a:solidFill>
                  <a:srgbClr val="001D43"/>
                </a:solidFill>
              </a:rPr>
              <a:t>подлежит начислению до момента прекращения договора в результате одностороннего отказа заказчика от его исполнения. </a:t>
            </a:r>
            <a:r>
              <a:rPr lang="ru-RU" sz="1600" b="1" dirty="0">
                <a:solidFill>
                  <a:srgbClr val="E4465A"/>
                </a:solidFill>
              </a:rPr>
              <a:t>Одновременно за факт неисполнения </a:t>
            </a:r>
            <a:r>
              <a:rPr lang="ru-RU" sz="1600" b="1" dirty="0" smtClean="0">
                <a:solidFill>
                  <a:srgbClr val="E4465A"/>
                </a:solidFill>
              </a:rPr>
              <a:t>контракта</a:t>
            </a:r>
            <a:r>
              <a:rPr lang="ru-RU" sz="1600" b="1" dirty="0">
                <a:solidFill>
                  <a:srgbClr val="E4465A"/>
                </a:solidFill>
              </a:rPr>
              <a:t>, послужившего основанием для одностороннего отказа от договора, может быть взыскан штраф в виде фиксированной суммы.</a:t>
            </a:r>
          </a:p>
          <a:p>
            <a:pPr algn="just">
              <a:buClr>
                <a:srgbClr val="E4465A"/>
              </a:buClr>
            </a:pPr>
            <a:r>
              <a:rPr lang="ru-RU" sz="1600" b="1" dirty="0" smtClean="0">
                <a:solidFill>
                  <a:srgbClr val="001D43"/>
                </a:solidFill>
              </a:rPr>
              <a:t>п. 36 Обзора.</a:t>
            </a:r>
          </a:p>
          <a:p>
            <a:pPr algn="just">
              <a:lnSpc>
                <a:spcPct val="100000"/>
              </a:lnSpc>
              <a:buClr>
                <a:srgbClr val="E4465A"/>
              </a:buClr>
            </a:pPr>
            <a:r>
              <a:rPr lang="ru-RU" sz="1600" dirty="0">
                <a:solidFill>
                  <a:srgbClr val="001D43"/>
                </a:solidFill>
              </a:rPr>
              <a:t>Из правовой позиции, изложенной в определении </a:t>
            </a:r>
            <a:r>
              <a:rPr lang="ru-RU" sz="1600" dirty="0" smtClean="0">
                <a:solidFill>
                  <a:srgbClr val="001D43"/>
                </a:solidFill>
              </a:rPr>
              <a:t>ВС РФ от 9 марта 2017 г. </a:t>
            </a:r>
            <a:r>
              <a:rPr lang="ru-RU" sz="1600" dirty="0">
                <a:solidFill>
                  <a:srgbClr val="001D43"/>
                </a:solidFill>
              </a:rPr>
              <a:t>№ 302-ЭС16-14360, следует, что </a:t>
            </a:r>
            <a:r>
              <a:rPr lang="ru-RU" sz="1600" dirty="0" smtClean="0">
                <a:solidFill>
                  <a:srgbClr val="001D43"/>
                </a:solidFill>
              </a:rPr>
              <a:t>неисполнение обязательства </a:t>
            </a:r>
            <a:r>
              <a:rPr lang="ru-RU" sz="1600" b="1" dirty="0">
                <a:solidFill>
                  <a:srgbClr val="E4465A"/>
                </a:solidFill>
              </a:rPr>
              <a:t>не означает невозможность начисления пени за </a:t>
            </a:r>
            <a:r>
              <a:rPr lang="ru-RU" sz="1600" b="1" dirty="0" smtClean="0">
                <a:solidFill>
                  <a:srgbClr val="E4465A"/>
                </a:solidFill>
              </a:rPr>
              <a:t>просрочку исполнения</a:t>
            </a:r>
            <a:r>
              <a:rPr lang="ru-RU" sz="1600" b="1" dirty="0">
                <a:solidFill>
                  <a:srgbClr val="E4465A"/>
                </a:solidFill>
              </a:rPr>
              <a:t>, поскольку неисполнение поставщиком </a:t>
            </a:r>
            <a:r>
              <a:rPr lang="ru-RU" sz="1600" b="1" dirty="0" smtClean="0">
                <a:solidFill>
                  <a:srgbClr val="E4465A"/>
                </a:solidFill>
              </a:rPr>
              <a:t>обязательств </a:t>
            </a:r>
            <a:r>
              <a:rPr lang="ru-RU" sz="1600" b="1" dirty="0">
                <a:solidFill>
                  <a:srgbClr val="E4465A"/>
                </a:solidFill>
              </a:rPr>
              <a:t>в установленный срок свидетельствует как о нарушении </a:t>
            </a:r>
            <a:r>
              <a:rPr lang="ru-RU" sz="1600" b="1" dirty="0" smtClean="0">
                <a:solidFill>
                  <a:srgbClr val="E4465A"/>
                </a:solidFill>
              </a:rPr>
              <a:t>условий договора </a:t>
            </a:r>
            <a:r>
              <a:rPr lang="ru-RU" sz="1600" b="1" dirty="0">
                <a:solidFill>
                  <a:srgbClr val="E4465A"/>
                </a:solidFill>
              </a:rPr>
              <a:t>в целом, так и о просрочке исполнения обязательства, которая имела </a:t>
            </a:r>
            <a:r>
              <a:rPr lang="ru-RU" sz="1600" b="1" dirty="0" smtClean="0">
                <a:solidFill>
                  <a:srgbClr val="E4465A"/>
                </a:solidFill>
              </a:rPr>
              <a:t>место с </a:t>
            </a:r>
            <a:r>
              <a:rPr lang="ru-RU" sz="1600" b="1" dirty="0">
                <a:solidFill>
                  <a:srgbClr val="E4465A"/>
                </a:solidFill>
              </a:rPr>
              <a:t>момента наступления срока исполнения до момента расторжения контракта в связи с односторонним отказом заказчика от него</a:t>
            </a:r>
            <a:r>
              <a:rPr lang="ru-RU" sz="1600" dirty="0">
                <a:solidFill>
                  <a:srgbClr val="001D43"/>
                </a:solidFill>
              </a:rPr>
              <a:t>. </a:t>
            </a:r>
            <a:endParaRPr lang="ru-RU" sz="1600" dirty="0" smtClean="0">
              <a:solidFill>
                <a:srgbClr val="001D43"/>
              </a:solidFill>
            </a:endParaRPr>
          </a:p>
          <a:p>
            <a:pPr algn="just">
              <a:lnSpc>
                <a:spcPct val="100000"/>
              </a:lnSpc>
              <a:buClr>
                <a:srgbClr val="E4465A"/>
              </a:buClr>
            </a:pPr>
            <a:r>
              <a:rPr lang="ru-RU" sz="1600" dirty="0" smtClean="0">
                <a:solidFill>
                  <a:srgbClr val="001D43"/>
                </a:solidFill>
              </a:rPr>
              <a:t>Таким </a:t>
            </a:r>
            <a:r>
              <a:rPr lang="ru-RU" sz="1600" dirty="0">
                <a:solidFill>
                  <a:srgbClr val="001D43"/>
                </a:solidFill>
              </a:rPr>
              <a:t>образом, </a:t>
            </a:r>
            <a:r>
              <a:rPr lang="ru-RU" sz="1600" b="1" dirty="0">
                <a:solidFill>
                  <a:srgbClr val="E4465A"/>
                </a:solidFill>
              </a:rPr>
              <a:t>взыскание судами с ответчика как штрафа за </a:t>
            </a:r>
            <a:r>
              <a:rPr lang="ru-RU" sz="1600" b="1" dirty="0" smtClean="0">
                <a:solidFill>
                  <a:srgbClr val="E4465A"/>
                </a:solidFill>
              </a:rPr>
              <a:t>неисполнение обязательств </a:t>
            </a:r>
            <a:r>
              <a:rPr lang="ru-RU" sz="1600" b="1" dirty="0">
                <a:solidFill>
                  <a:srgbClr val="E4465A"/>
                </a:solidFill>
              </a:rPr>
              <a:t>по </a:t>
            </a:r>
            <a:r>
              <a:rPr lang="ru-RU" sz="1600" b="1" dirty="0" smtClean="0">
                <a:solidFill>
                  <a:srgbClr val="E4465A"/>
                </a:solidFill>
              </a:rPr>
              <a:t>контракту</a:t>
            </a:r>
            <a:r>
              <a:rPr lang="ru-RU" sz="1600" b="1" dirty="0">
                <a:solidFill>
                  <a:srgbClr val="E4465A"/>
                </a:solidFill>
              </a:rPr>
              <a:t>, так и неустойки за просрочку выполнения работ </a:t>
            </a:r>
            <a:r>
              <a:rPr lang="ru-RU" sz="1600" b="1" dirty="0" smtClean="0">
                <a:solidFill>
                  <a:srgbClr val="E4465A"/>
                </a:solidFill>
              </a:rPr>
              <a:t>является правомерным.</a:t>
            </a:r>
          </a:p>
          <a:p>
            <a:pPr algn="just">
              <a:lnSpc>
                <a:spcPct val="100000"/>
              </a:lnSpc>
              <a:buClr>
                <a:srgbClr val="E4465A"/>
              </a:buClr>
            </a:pPr>
            <a:r>
              <a:rPr lang="ru-RU" sz="1600" dirty="0" smtClean="0">
                <a:solidFill>
                  <a:srgbClr val="001D43"/>
                </a:solidFill>
              </a:rPr>
              <a:t>(см.: </a:t>
            </a:r>
            <a:r>
              <a:rPr lang="ru-RU" sz="1600" dirty="0" smtClean="0">
                <a:solidFill>
                  <a:srgbClr val="E4465A"/>
                </a:solidFill>
              </a:rPr>
              <a:t>Постановление Арбитражного суда Северо-западного округа от 24 апреля 2018 г. по </a:t>
            </a:r>
            <a:r>
              <a:rPr lang="ru-RU" sz="1600" dirty="0">
                <a:solidFill>
                  <a:srgbClr val="E4465A"/>
                </a:solidFill>
              </a:rPr>
              <a:t>делу </a:t>
            </a:r>
            <a:r>
              <a:rPr lang="ru-RU" sz="1600" dirty="0" smtClean="0">
                <a:solidFill>
                  <a:srgbClr val="E4465A"/>
                </a:solidFill>
              </a:rPr>
              <a:t>№ А42-2634/2017, Постановление Арбитражного суда Уральского округа от 16 мая 2018 г. </a:t>
            </a:r>
            <a:r>
              <a:rPr lang="ru-RU" sz="1600" dirty="0">
                <a:solidFill>
                  <a:srgbClr val="E4465A"/>
                </a:solidFill>
              </a:rPr>
              <a:t>по делу № </a:t>
            </a:r>
            <a:r>
              <a:rPr lang="ru-RU" sz="1600" dirty="0" smtClean="0">
                <a:solidFill>
                  <a:srgbClr val="E4465A"/>
                </a:solidFill>
              </a:rPr>
              <a:t>А47-7200/2017</a:t>
            </a:r>
            <a:r>
              <a:rPr lang="ru-RU" sz="1600" dirty="0" smtClean="0">
                <a:solidFill>
                  <a:srgbClr val="001D43"/>
                </a:solidFill>
              </a:rPr>
              <a:t>).</a:t>
            </a:r>
          </a:p>
          <a:p>
            <a:pPr algn="just">
              <a:lnSpc>
                <a:spcPct val="100000"/>
              </a:lnSpc>
              <a:buClr>
                <a:srgbClr val="E4465A"/>
              </a:buClr>
            </a:pPr>
            <a:endParaRPr lang="ru-RU" sz="1600" b="1" dirty="0">
              <a:solidFill>
                <a:srgbClr val="E4465A"/>
              </a:solidFill>
            </a:endParaRPr>
          </a:p>
          <a:p>
            <a:pPr algn="just">
              <a:lnSpc>
                <a:spcPct val="100000"/>
              </a:lnSpc>
              <a:buClr>
                <a:srgbClr val="E4465A"/>
              </a:buClr>
            </a:pPr>
            <a:endParaRPr lang="ru-RU" sz="1600" b="1" dirty="0">
              <a:solidFill>
                <a:srgbClr val="E4465A"/>
              </a:solidFill>
            </a:endParaRPr>
          </a:p>
          <a:p>
            <a:pPr algn="just">
              <a:buClr>
                <a:srgbClr val="E4465A"/>
              </a:buClr>
            </a:pPr>
            <a:endParaRPr lang="ru-RU" sz="1600" b="1" dirty="0">
              <a:solidFill>
                <a:srgbClr val="001D43"/>
              </a:solidFill>
            </a:endParaRPr>
          </a:p>
          <a:p>
            <a:pPr algn="just">
              <a:buClr>
                <a:srgbClr val="E4465A"/>
              </a:buClr>
            </a:pPr>
            <a:endParaRPr lang="ru-RU" sz="1600" dirty="0">
              <a:solidFill>
                <a:srgbClr val="001D43"/>
              </a:solidFill>
            </a:endParaRP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34" name="Группа 33">
            <a:extLst>
              <a:ext uri="{FF2B5EF4-FFF2-40B4-BE49-F238E27FC236}">
                <a16:creationId xmlns:a16="http://schemas.microsoft.com/office/drawing/2014/main" xmlns="" id="{A5F22AA3-CF3B-4368-9E90-1215E68EA214}"/>
              </a:ext>
            </a:extLst>
          </p:cNvPr>
          <p:cNvGrpSpPr/>
          <p:nvPr/>
        </p:nvGrpSpPr>
        <p:grpSpPr>
          <a:xfrm>
            <a:off x="284904" y="1097388"/>
            <a:ext cx="405909" cy="407103"/>
            <a:chOff x="160578" y="1440569"/>
            <a:chExt cx="405909" cy="407103"/>
          </a:xfrm>
        </p:grpSpPr>
        <p:sp>
          <p:nvSpPr>
            <p:cNvPr id="35" name="Прямоугольник: скругленные углы 37">
              <a:extLst>
                <a:ext uri="{FF2B5EF4-FFF2-40B4-BE49-F238E27FC236}">
                  <a16:creationId xmlns:a16="http://schemas.microsoft.com/office/drawing/2014/main" xmlns="" id="{139AD89B-D6ED-4E16-8383-258D024DBF52}"/>
                </a:ext>
              </a:extLst>
            </p:cNvPr>
            <p:cNvSpPr/>
            <p:nvPr/>
          </p:nvSpPr>
          <p:spPr>
            <a:xfrm>
              <a:off x="160578" y="1444335"/>
              <a:ext cx="399570"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E4465A"/>
                  </a:solidFill>
                  <a:latin typeface="Segoe UI" panose="020B0502040204020203" pitchFamily="34" charset="0"/>
                  <a:cs typeface="Segoe UI" panose="020B0502040204020203" pitchFamily="34" charset="0"/>
                </a:rPr>
                <a:t>!</a:t>
              </a:r>
              <a:endParaRPr lang="ru-RU" sz="1600" b="1" dirty="0">
                <a:solidFill>
                  <a:srgbClr val="E4465A"/>
                </a:solidFill>
                <a:latin typeface="Segoe UI" panose="020B0502040204020203" pitchFamily="34" charset="0"/>
                <a:cs typeface="Segoe UI" panose="020B0502040204020203" pitchFamily="34" charset="0"/>
              </a:endParaRPr>
            </a:p>
          </p:txBody>
        </p:sp>
        <p:sp>
          <p:nvSpPr>
            <p:cNvPr id="36" name="Правая круглая скобка 35">
              <a:extLst>
                <a:ext uri="{FF2B5EF4-FFF2-40B4-BE49-F238E27FC236}">
                  <a16:creationId xmlns:a16="http://schemas.microsoft.com/office/drawing/2014/main" xmlns="" id="{38ECD59B-347E-4463-A0B6-250FB7EA0EB6}"/>
                </a:ext>
              </a:extLst>
            </p:cNvPr>
            <p:cNvSpPr/>
            <p:nvPr/>
          </p:nvSpPr>
          <p:spPr>
            <a:xfrm rot="10800000">
              <a:off x="16057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7" name="Правая круглая скобка 36">
              <a:extLst>
                <a:ext uri="{FF2B5EF4-FFF2-40B4-BE49-F238E27FC236}">
                  <a16:creationId xmlns:a16="http://schemas.microsoft.com/office/drawing/2014/main" xmlns="" id="{408A8E55-38BE-4A2E-A8A3-1F7CEE46765E}"/>
                </a:ext>
              </a:extLst>
            </p:cNvPr>
            <p:cNvSpPr/>
            <p:nvPr/>
          </p:nvSpPr>
          <p:spPr>
            <a:xfrm>
              <a:off x="49981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grpSp>
        <p:nvGrpSpPr>
          <p:cNvPr id="10" name="Группа 9">
            <a:extLst>
              <a:ext uri="{FF2B5EF4-FFF2-40B4-BE49-F238E27FC236}">
                <a16:creationId xmlns:a16="http://schemas.microsoft.com/office/drawing/2014/main" xmlns="" id="{31998DEE-C2CE-4BE6-A6EE-3ABCB4274A38}"/>
              </a:ext>
            </a:extLst>
          </p:cNvPr>
          <p:cNvGrpSpPr/>
          <p:nvPr/>
        </p:nvGrpSpPr>
        <p:grpSpPr>
          <a:xfrm rot="5400000">
            <a:off x="11139" y="2191561"/>
            <a:ext cx="759434" cy="759434"/>
            <a:chOff x="360363" y="1439376"/>
            <a:chExt cx="759434" cy="759434"/>
          </a:xfrm>
        </p:grpSpPr>
        <p:sp>
          <p:nvSpPr>
            <p:cNvPr id="11" name="Овал 10">
              <a:extLst>
                <a:ext uri="{FF2B5EF4-FFF2-40B4-BE49-F238E27FC236}">
                  <a16:creationId xmlns:a16="http://schemas.microsoft.com/office/drawing/2014/main" xmlns=""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schemeClr val="bg1"/>
                </a:solidFill>
                <a:latin typeface="Myriad Pro Black SemiExt" panose="020B0805030403020204" pitchFamily="34" charset="0"/>
              </a:endParaRPr>
            </a:p>
          </p:txBody>
        </p:sp>
        <p:sp>
          <p:nvSpPr>
            <p:cNvPr id="12" name="Овал 11">
              <a:extLst>
                <a:ext uri="{FF2B5EF4-FFF2-40B4-BE49-F238E27FC236}">
                  <a16:creationId xmlns:a16="http://schemas.microsoft.com/office/drawing/2014/main" xmlns=""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schemeClr val="bg1"/>
                </a:solidFill>
                <a:latin typeface="Myriad Pro Black SemiExt" panose="020B0805030403020204" pitchFamily="34" charset="0"/>
              </a:endParaRPr>
            </a:p>
          </p:txBody>
        </p:sp>
      </p:grpSp>
      <p:sp>
        <p:nvSpPr>
          <p:cNvPr id="13" name="Freeform 56">
            <a:extLst>
              <a:ext uri="{FF2B5EF4-FFF2-40B4-BE49-F238E27FC236}">
                <a16:creationId xmlns:a16="http://schemas.microsoft.com/office/drawing/2014/main" xmlns="" id="{6BC82D3A-A734-43DB-9C02-20CE41F321C8}"/>
              </a:ext>
            </a:extLst>
          </p:cNvPr>
          <p:cNvSpPr>
            <a:spLocks noEditPoints="1"/>
          </p:cNvSpPr>
          <p:nvPr/>
        </p:nvSpPr>
        <p:spPr bwMode="auto">
          <a:xfrm>
            <a:off x="190819" y="2353491"/>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p14="http://schemas.microsoft.com/office/powerpoint/2010/main" val="542125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 xmlns:a16="http://schemas.microsoft.com/office/drawing/2014/main"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57213" y="2150284"/>
            <a:ext cx="11469686" cy="406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Согласно контракту от 3 августа 2015 г. подрядчик </a:t>
            </a:r>
            <a:r>
              <a:rPr lang="ru-RU" dirty="0">
                <a:solidFill>
                  <a:srgbClr val="444444"/>
                </a:solidFill>
                <a:latin typeface="Segoe UI" panose="020B0502040204020203" pitchFamily="34" charset="0"/>
                <a:cs typeface="Segoe UI" panose="020B0502040204020203" pitchFamily="34" charset="0"/>
              </a:rPr>
              <a:t>обязался в установленный срок выполнить </a:t>
            </a:r>
            <a:r>
              <a:rPr lang="ru-RU" dirty="0" smtClean="0">
                <a:solidFill>
                  <a:srgbClr val="444444"/>
                </a:solidFill>
                <a:latin typeface="Segoe UI" panose="020B0502040204020203" pitchFamily="34" charset="0"/>
                <a:cs typeface="Segoe UI" panose="020B0502040204020203" pitchFamily="34" charset="0"/>
              </a:rPr>
              <a:t>собственными силами </a:t>
            </a:r>
            <a:r>
              <a:rPr lang="ru-RU" dirty="0">
                <a:solidFill>
                  <a:srgbClr val="444444"/>
                </a:solidFill>
                <a:latin typeface="Segoe UI" panose="020B0502040204020203" pitchFamily="34" charset="0"/>
                <a:cs typeface="Segoe UI" panose="020B0502040204020203" pitchFamily="34" charset="0"/>
              </a:rPr>
              <a:t>и средствами строительно-монтажные работы по объекту: «Школа на 80 </a:t>
            </a:r>
            <a:r>
              <a:rPr lang="ru-RU" dirty="0" smtClean="0">
                <a:solidFill>
                  <a:srgbClr val="444444"/>
                </a:solidFill>
                <a:latin typeface="Segoe UI" panose="020B0502040204020203" pitchFamily="34" charset="0"/>
                <a:cs typeface="Segoe UI" panose="020B0502040204020203" pitchFamily="34" charset="0"/>
              </a:rPr>
              <a:t>учащихся», срок выполнения работ – </a:t>
            </a:r>
            <a:r>
              <a:rPr lang="ru-RU" b="1" dirty="0" smtClean="0">
                <a:solidFill>
                  <a:srgbClr val="E4465A"/>
                </a:solidFill>
                <a:latin typeface="Segoe UI" panose="020B0502040204020203" pitchFamily="34" charset="0"/>
                <a:cs typeface="Segoe UI" panose="020B0502040204020203" pitchFamily="34" charset="0"/>
              </a:rPr>
              <a:t>5 мес. с даты подписания контракта</a:t>
            </a:r>
            <a:r>
              <a:rPr lang="ru-RU" b="1" dirty="0">
                <a:solidFill>
                  <a:srgbClr val="E4465A"/>
                </a:solidFill>
                <a:latin typeface="Segoe UI" panose="020B0502040204020203" pitchFamily="34" charset="0"/>
                <a:cs typeface="Segoe UI" panose="020B0502040204020203" pitchFamily="34" charset="0"/>
              </a:rPr>
              <a:t>, цена контракта - 56 783 575 </a:t>
            </a:r>
            <a:r>
              <a:rPr lang="ru-RU" b="1" dirty="0" smtClean="0">
                <a:solidFill>
                  <a:srgbClr val="E4465A"/>
                </a:solidFill>
                <a:latin typeface="Segoe UI" panose="020B0502040204020203" pitchFamily="34" charset="0"/>
                <a:cs typeface="Segoe UI" panose="020B0502040204020203" pitchFamily="34" charset="0"/>
              </a:rPr>
              <a:t>руб. </a:t>
            </a:r>
            <a:r>
              <a:rPr lang="ru-RU" b="1" dirty="0">
                <a:solidFill>
                  <a:srgbClr val="E4465A"/>
                </a:solidFill>
                <a:latin typeface="Segoe UI" panose="020B0502040204020203" pitchFamily="34" charset="0"/>
                <a:cs typeface="Segoe UI" panose="020B0502040204020203" pitchFamily="34" charset="0"/>
              </a:rPr>
              <a:t>16 </a:t>
            </a:r>
            <a:r>
              <a:rPr lang="ru-RU" b="1" dirty="0" smtClean="0">
                <a:solidFill>
                  <a:srgbClr val="E4465A"/>
                </a:solidFill>
                <a:latin typeface="Segoe UI" panose="020B0502040204020203" pitchFamily="34" charset="0"/>
                <a:cs typeface="Segoe UI" panose="020B0502040204020203" pitchFamily="34" charset="0"/>
              </a:rPr>
              <a:t>коп. </a:t>
            </a:r>
            <a:r>
              <a:rPr lang="ru-RU" dirty="0" smtClean="0">
                <a:latin typeface="Segoe UI" panose="020B0502040204020203" pitchFamily="34" charset="0"/>
                <a:cs typeface="Segoe UI" panose="020B0502040204020203" pitchFamily="34" charset="0"/>
              </a:rPr>
              <a:t>Общество с нарушением сроков выполнило следующие виды работ:</a:t>
            </a:r>
          </a:p>
          <a:p>
            <a:pPr marL="342900" indent="-342900" algn="just">
              <a:spcBef>
                <a:spcPct val="0"/>
              </a:spcBef>
              <a:spcAft>
                <a:spcPts val="1200"/>
              </a:spcAft>
              <a:buAutoNum type="arabicParenR"/>
            </a:pPr>
            <a:r>
              <a:rPr lang="ru-RU" sz="1600" b="1" dirty="0" smtClean="0">
                <a:solidFill>
                  <a:srgbClr val="E4465A"/>
                </a:solidFill>
                <a:latin typeface="Segoe UI" panose="020B0502040204020203" pitchFamily="34" charset="0"/>
                <a:cs typeface="Segoe UI" panose="020B0502040204020203" pitchFamily="34" charset="0"/>
              </a:rPr>
              <a:t>наружное </a:t>
            </a:r>
            <a:r>
              <a:rPr lang="ru-RU" sz="1600" b="1" dirty="0">
                <a:solidFill>
                  <a:srgbClr val="E4465A"/>
                </a:solidFill>
                <a:latin typeface="Segoe UI" panose="020B0502040204020203" pitchFamily="34" charset="0"/>
                <a:cs typeface="Segoe UI" panose="020B0502040204020203" pitchFamily="34" charset="0"/>
              </a:rPr>
              <a:t>освещение – 40,66 % по состоянию на 15.10.2015 на </a:t>
            </a:r>
            <a:r>
              <a:rPr lang="ru-RU" sz="1600" b="1" dirty="0" smtClean="0">
                <a:solidFill>
                  <a:srgbClr val="E4465A"/>
                </a:solidFill>
                <a:latin typeface="Segoe UI" panose="020B0502040204020203" pitchFamily="34" charset="0"/>
                <a:cs typeface="Segoe UI" panose="020B0502040204020203" pitchFamily="34" charset="0"/>
              </a:rPr>
              <a:t>сумму 1 </a:t>
            </a:r>
            <a:r>
              <a:rPr lang="ru-RU" sz="1600" b="1" dirty="0">
                <a:solidFill>
                  <a:srgbClr val="E4465A"/>
                </a:solidFill>
                <a:latin typeface="Segoe UI" panose="020B0502040204020203" pitchFamily="34" charset="0"/>
                <a:cs typeface="Segoe UI" panose="020B0502040204020203" pitchFamily="34" charset="0"/>
              </a:rPr>
              <a:t>172 433 рублей 25 копеек. Срок выполнения работ по контракту – с 01.09.2015 </a:t>
            </a:r>
            <a:r>
              <a:rPr lang="ru-RU" sz="1600" b="1" dirty="0" smtClean="0">
                <a:solidFill>
                  <a:srgbClr val="E4465A"/>
                </a:solidFill>
                <a:latin typeface="Segoe UI" panose="020B0502040204020203" pitchFamily="34" charset="0"/>
                <a:cs typeface="Segoe UI" panose="020B0502040204020203" pitchFamily="34" charset="0"/>
              </a:rPr>
              <a:t>по 30.09.2015</a:t>
            </a:r>
            <a:r>
              <a:rPr lang="ru-RU" sz="1600" b="1" dirty="0">
                <a:solidFill>
                  <a:srgbClr val="E4465A"/>
                </a:solidFill>
                <a:latin typeface="Segoe UI" panose="020B0502040204020203" pitchFamily="34" charset="0"/>
                <a:cs typeface="Segoe UI" panose="020B0502040204020203" pitchFamily="34" charset="0"/>
              </a:rPr>
              <a:t>, период просрочки – с 01.10.2015 по 02.09.2016 (338 дней</a:t>
            </a:r>
            <a:r>
              <a:rPr lang="ru-RU" sz="1600" b="1" dirty="0" smtClean="0">
                <a:solidFill>
                  <a:srgbClr val="E4465A"/>
                </a:solidFill>
                <a:latin typeface="Segoe UI" panose="020B0502040204020203" pitchFamily="34" charset="0"/>
                <a:cs typeface="Segoe UI" panose="020B0502040204020203" pitchFamily="34" charset="0"/>
              </a:rPr>
              <a:t>);</a:t>
            </a:r>
          </a:p>
          <a:p>
            <a:pPr marL="342900" indent="-342900" algn="just">
              <a:spcBef>
                <a:spcPct val="0"/>
              </a:spcBef>
              <a:spcAft>
                <a:spcPts val="1200"/>
              </a:spcAft>
              <a:buAutoNum type="arabicParenR"/>
            </a:pPr>
            <a:r>
              <a:rPr lang="ru-RU" sz="1600" b="1" dirty="0" smtClean="0">
                <a:solidFill>
                  <a:srgbClr val="E4465A"/>
                </a:solidFill>
                <a:latin typeface="Segoe UI" panose="020B0502040204020203" pitchFamily="34" charset="0"/>
                <a:cs typeface="Segoe UI" panose="020B0502040204020203" pitchFamily="34" charset="0"/>
              </a:rPr>
              <a:t>проезды </a:t>
            </a:r>
            <a:r>
              <a:rPr lang="ru-RU" sz="1600" b="1" dirty="0">
                <a:solidFill>
                  <a:srgbClr val="E4465A"/>
                </a:solidFill>
                <a:latin typeface="Segoe UI" panose="020B0502040204020203" pitchFamily="34" charset="0"/>
                <a:cs typeface="Segoe UI" panose="020B0502040204020203" pitchFamily="34" charset="0"/>
              </a:rPr>
              <a:t>и площадки – 30,02 % по состоянию на 15.10.2015 на сумму 5 375 316 рублей 46 копеек. Срок выполнения работ по контракту – с 01.09.2015 </a:t>
            </a:r>
            <a:r>
              <a:rPr lang="ru-RU" sz="1600" b="1" dirty="0" smtClean="0">
                <a:solidFill>
                  <a:srgbClr val="E4465A"/>
                </a:solidFill>
                <a:latin typeface="Segoe UI" panose="020B0502040204020203" pitchFamily="34" charset="0"/>
                <a:cs typeface="Segoe UI" panose="020B0502040204020203" pitchFamily="34" charset="0"/>
              </a:rPr>
              <a:t>по 30.09.2015</a:t>
            </a:r>
            <a:r>
              <a:rPr lang="ru-RU" sz="1600" b="1" dirty="0">
                <a:solidFill>
                  <a:srgbClr val="E4465A"/>
                </a:solidFill>
                <a:latin typeface="Segoe UI" panose="020B0502040204020203" pitchFamily="34" charset="0"/>
                <a:cs typeface="Segoe UI" panose="020B0502040204020203" pitchFamily="34" charset="0"/>
              </a:rPr>
              <a:t>, период просрочки – с 01.10.2015 по 02.09.2016 (338 дней</a:t>
            </a:r>
            <a:r>
              <a:rPr lang="ru-RU" sz="1600" b="1" dirty="0" smtClean="0">
                <a:solidFill>
                  <a:srgbClr val="E4465A"/>
                </a:solidFill>
                <a:latin typeface="Segoe UI" panose="020B0502040204020203" pitchFamily="34" charset="0"/>
                <a:cs typeface="Segoe UI" panose="020B0502040204020203" pitchFamily="34" charset="0"/>
              </a:rPr>
              <a:t>);</a:t>
            </a:r>
          </a:p>
          <a:p>
            <a:pPr marL="342900" indent="-342900" algn="just">
              <a:spcBef>
                <a:spcPct val="0"/>
              </a:spcBef>
              <a:spcAft>
                <a:spcPts val="1200"/>
              </a:spcAft>
              <a:buAutoNum type="arabicParenR"/>
            </a:pPr>
            <a:r>
              <a:rPr lang="ru-RU" sz="1600" b="1" dirty="0" smtClean="0">
                <a:solidFill>
                  <a:srgbClr val="E4465A"/>
                </a:solidFill>
                <a:latin typeface="Segoe UI" panose="020B0502040204020203" pitchFamily="34" charset="0"/>
                <a:cs typeface="Segoe UI" panose="020B0502040204020203" pitchFamily="34" charset="0"/>
              </a:rPr>
              <a:t>озеленение </a:t>
            </a:r>
            <a:r>
              <a:rPr lang="ru-RU" sz="1600" b="1" dirty="0">
                <a:solidFill>
                  <a:srgbClr val="E4465A"/>
                </a:solidFill>
                <a:latin typeface="Segoe UI" panose="020B0502040204020203" pitchFamily="34" charset="0"/>
                <a:cs typeface="Segoe UI" panose="020B0502040204020203" pitchFamily="34" charset="0"/>
              </a:rPr>
              <a:t>– 2,37 % по состоянию на 15.10.2015 на сумму 585 773 </a:t>
            </a:r>
            <a:r>
              <a:rPr lang="ru-RU" sz="1600" b="1" dirty="0" smtClean="0">
                <a:solidFill>
                  <a:srgbClr val="E4465A"/>
                </a:solidFill>
                <a:latin typeface="Segoe UI" panose="020B0502040204020203" pitchFamily="34" charset="0"/>
                <a:cs typeface="Segoe UI" panose="020B0502040204020203" pitchFamily="34" charset="0"/>
              </a:rPr>
              <a:t>рублей 36 </a:t>
            </a:r>
            <a:r>
              <a:rPr lang="ru-RU" sz="1600" b="1" dirty="0">
                <a:solidFill>
                  <a:srgbClr val="E4465A"/>
                </a:solidFill>
                <a:latin typeface="Segoe UI" panose="020B0502040204020203" pitchFamily="34" charset="0"/>
                <a:cs typeface="Segoe UI" panose="020B0502040204020203" pitchFamily="34" charset="0"/>
              </a:rPr>
              <a:t>копеек. Срок выполнения работ по контракту – с 15.09.2015 по 15.10.2015, </a:t>
            </a:r>
            <a:r>
              <a:rPr lang="ru-RU" sz="1600" b="1" dirty="0" smtClean="0">
                <a:solidFill>
                  <a:srgbClr val="E4465A"/>
                </a:solidFill>
                <a:latin typeface="Segoe UI" panose="020B0502040204020203" pitchFamily="34" charset="0"/>
                <a:cs typeface="Segoe UI" panose="020B0502040204020203" pitchFamily="34" charset="0"/>
              </a:rPr>
              <a:t>период просрочки </a:t>
            </a:r>
            <a:r>
              <a:rPr lang="ru-RU" sz="1600" b="1" dirty="0">
                <a:solidFill>
                  <a:srgbClr val="E4465A"/>
                </a:solidFill>
                <a:latin typeface="Segoe UI" panose="020B0502040204020203" pitchFamily="34" charset="0"/>
                <a:cs typeface="Segoe UI" panose="020B0502040204020203" pitchFamily="34" charset="0"/>
              </a:rPr>
              <a:t>– с 16.10.2015 по 02.09.2016 (323 дня</a:t>
            </a:r>
            <a:r>
              <a:rPr lang="ru-RU" sz="1600" b="1" dirty="0" smtClean="0">
                <a:solidFill>
                  <a:srgbClr val="E4465A"/>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sz="1600" dirty="0" smtClean="0">
                <a:solidFill>
                  <a:srgbClr val="001D43"/>
                </a:solidFill>
                <a:latin typeface="Segoe UI" panose="020B0502040204020203" pitchFamily="34" charset="0"/>
                <a:cs typeface="Segoe UI" panose="020B0502040204020203" pitchFamily="34" charset="0"/>
              </a:rPr>
              <a:t>Общая сумма </a:t>
            </a:r>
            <a:r>
              <a:rPr lang="ru-RU" sz="1600" dirty="0">
                <a:solidFill>
                  <a:srgbClr val="001D43"/>
                </a:solidFill>
                <a:latin typeface="Segoe UI" panose="020B0502040204020203" pitchFamily="34" charset="0"/>
                <a:cs typeface="Segoe UI" panose="020B0502040204020203" pitchFamily="34" charset="0"/>
              </a:rPr>
              <a:t>неустойки составила</a:t>
            </a:r>
            <a:r>
              <a:rPr lang="ru-RU" sz="1600" b="1" dirty="0">
                <a:solidFill>
                  <a:srgbClr val="E4465A"/>
                </a:solidFill>
                <a:latin typeface="Segoe UI" panose="020B0502040204020203" pitchFamily="34" charset="0"/>
                <a:cs typeface="Segoe UI" panose="020B0502040204020203" pitchFamily="34" charset="0"/>
              </a:rPr>
              <a:t>: 9 010 898 </a:t>
            </a:r>
            <a:r>
              <a:rPr lang="ru-RU" sz="1600" b="1" dirty="0" smtClean="0">
                <a:solidFill>
                  <a:srgbClr val="E4465A"/>
                </a:solidFill>
                <a:latin typeface="Segoe UI" panose="020B0502040204020203" pitchFamily="34" charset="0"/>
                <a:cs typeface="Segoe UI" panose="020B0502040204020203" pitchFamily="34" charset="0"/>
              </a:rPr>
              <a:t>руб. </a:t>
            </a:r>
            <a:r>
              <a:rPr lang="ru-RU" sz="1600" b="1" dirty="0">
                <a:solidFill>
                  <a:srgbClr val="E4465A"/>
                </a:solidFill>
                <a:latin typeface="Segoe UI" panose="020B0502040204020203" pitchFamily="34" charset="0"/>
                <a:cs typeface="Segoe UI" panose="020B0502040204020203" pitchFamily="34" charset="0"/>
              </a:rPr>
              <a:t>68 </a:t>
            </a:r>
            <a:r>
              <a:rPr lang="ru-RU" sz="1600" b="1" dirty="0" smtClean="0">
                <a:solidFill>
                  <a:srgbClr val="E4465A"/>
                </a:solidFill>
                <a:latin typeface="Segoe UI" panose="020B0502040204020203" pitchFamily="34" charset="0"/>
                <a:cs typeface="Segoe UI" panose="020B0502040204020203" pitchFamily="34" charset="0"/>
              </a:rPr>
              <a:t>коп.</a:t>
            </a:r>
            <a:endParaRPr lang="ru-RU" dirty="0">
              <a:solidFill>
                <a:srgbClr val="444444"/>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 xmlns:a16="http://schemas.microsoft.com/office/drawing/2014/main"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 xmlns:a16="http://schemas.microsoft.com/office/drawing/2014/main" id="{3F68FAD9-F77B-4EDC-BD47-AB508E145D0C}"/>
              </a:ext>
            </a:extLst>
          </p:cNvPr>
          <p:cNvCxnSpPr>
            <a:cxnSpLocks/>
          </p:cNvCxnSpPr>
          <p:nvPr/>
        </p:nvCxnSpPr>
        <p:spPr>
          <a:xfrm>
            <a:off x="445992" y="21000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 xmlns:a16="http://schemas.microsoft.com/office/drawing/2014/main" id="{A079E596-E085-462E-927C-CC1AFF31A5B4}"/>
              </a:ext>
            </a:extLst>
          </p:cNvPr>
          <p:cNvSpPr txBox="1">
            <a:spLocks/>
          </p:cNvSpPr>
          <p:nvPr/>
        </p:nvSpPr>
        <p:spPr>
          <a:xfrm>
            <a:off x="362733" y="145970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0"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dirty="0" smtClean="0"/>
              <a:t>НЕРЕАЛЬНЫЕ СРОКИ ИСПОЛНЕНИЯ ОБЯЗАТЕЛЬСТВ И ВЗЫСКАНИЕ НЕУСТОЙКИ</a:t>
            </a:r>
            <a:endParaRPr lang="ru-RU" cap="none" dirty="0">
              <a:latin typeface="Segoe UI Semibold" panose="020B0702040204020203" pitchFamily="34" charset="0"/>
              <a:cs typeface="Segoe UI Semibold" panose="020B0702040204020203" pitchFamily="34" charset="0"/>
            </a:endParaRPr>
          </a:p>
        </p:txBody>
      </p:sp>
      <p:sp>
        <p:nvSpPr>
          <p:cNvPr id="31" name="Объект 2">
            <a:extLst>
              <a:ext uri="{FF2B5EF4-FFF2-40B4-BE49-F238E27FC236}">
                <a16:creationId xmlns="" xmlns:a16="http://schemas.microsoft.com/office/drawing/2014/main" id="{A079E596-E085-462E-927C-CC1AFF31A5B4}"/>
              </a:ext>
            </a:extLst>
          </p:cNvPr>
          <p:cNvSpPr txBox="1">
            <a:spLocks/>
          </p:cNvSpPr>
          <p:nvPr/>
        </p:nvSpPr>
        <p:spPr>
          <a:xfrm>
            <a:off x="442428" y="145853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Восточно-Сибирского округа от 26 июля 2018 г. по делу </a:t>
            </a:r>
            <a:r>
              <a:rPr lang="ru-RU" dirty="0" smtClean="0">
                <a:solidFill>
                  <a:srgbClr val="E4465A"/>
                </a:solidFill>
                <a:latin typeface="Segoe UI Semibold" panose="020B0702040204020203" pitchFamily="34" charset="0"/>
                <a:cs typeface="Segoe UI Semibold" panose="020B0702040204020203" pitchFamily="34" charset="0"/>
              </a:rPr>
              <a:t>№ А58-1850/2017</a:t>
            </a:r>
            <a:r>
              <a:rPr lang="ru-RU" dirty="0">
                <a:solidFill>
                  <a:srgbClr val="E4465A"/>
                </a:solidFill>
                <a:latin typeface="Segoe UI Semibold" panose="020B0702040204020203" pitchFamily="34" charset="0"/>
                <a:cs typeface="Segoe UI Semibold" panose="020B0702040204020203" pitchFamily="34" charset="0"/>
              </a:rPr>
              <a:t>.</a:t>
            </a:r>
          </a:p>
        </p:txBody>
      </p:sp>
    </p:spTree>
    <p:extLst>
      <p:ext uri="{BB962C8B-B14F-4D97-AF65-F5344CB8AC3E}">
        <p14:creationId xmlns:p14="http://schemas.microsoft.com/office/powerpoint/2010/main" val="3593777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 xmlns:a16="http://schemas.microsoft.com/office/drawing/2014/main"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57213" y="2150284"/>
            <a:ext cx="11469686" cy="387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Рассматривая вопрос о правомерности включения в </a:t>
            </a:r>
            <a:r>
              <a:rPr lang="ru-RU" dirty="0" smtClean="0">
                <a:solidFill>
                  <a:srgbClr val="444444"/>
                </a:solidFill>
                <a:latin typeface="Segoe UI" panose="020B0502040204020203" pitchFamily="34" charset="0"/>
                <a:cs typeface="Segoe UI" panose="020B0502040204020203" pitchFamily="34" charset="0"/>
              </a:rPr>
              <a:t>контракт условия </a:t>
            </a:r>
            <a:r>
              <a:rPr lang="ru-RU" dirty="0">
                <a:solidFill>
                  <a:srgbClr val="444444"/>
                </a:solidFill>
                <a:latin typeface="Segoe UI" panose="020B0502040204020203" pitchFamily="34" charset="0"/>
                <a:cs typeface="Segoe UI" panose="020B0502040204020203" pitchFamily="34" charset="0"/>
              </a:rPr>
              <a:t>о строительстве школы и осуществлении работ по благоустройству за </a:t>
            </a:r>
            <a:r>
              <a:rPr lang="ru-RU" dirty="0" smtClean="0">
                <a:solidFill>
                  <a:srgbClr val="444444"/>
                </a:solidFill>
                <a:latin typeface="Segoe UI" panose="020B0502040204020203" pitchFamily="34" charset="0"/>
                <a:cs typeface="Segoe UI" panose="020B0502040204020203" pitchFamily="34" charset="0"/>
              </a:rPr>
              <a:t>пять месяцев</a:t>
            </a:r>
            <a:r>
              <a:rPr lang="ru-RU" dirty="0">
                <a:solidFill>
                  <a:srgbClr val="444444"/>
                </a:solidFill>
                <a:latin typeface="Segoe UI" panose="020B0502040204020203" pitchFamily="34" charset="0"/>
                <a:cs typeface="Segoe UI" panose="020B0502040204020203" pitchFamily="34" charset="0"/>
              </a:rPr>
              <a:t>, суд первой инстанции </a:t>
            </a:r>
            <a:r>
              <a:rPr lang="ru-RU" dirty="0" smtClean="0">
                <a:solidFill>
                  <a:srgbClr val="444444"/>
                </a:solidFill>
                <a:latin typeface="Segoe UI" panose="020B0502040204020203" pitchFamily="34" charset="0"/>
                <a:cs typeface="Segoe UI" panose="020B0502040204020203" pitchFamily="34" charset="0"/>
              </a:rPr>
              <a:t>назначил </a:t>
            </a:r>
            <a:r>
              <a:rPr lang="ru-RU" dirty="0">
                <a:solidFill>
                  <a:srgbClr val="444444"/>
                </a:solidFill>
                <a:latin typeface="Segoe UI" panose="020B0502040204020203" pitchFamily="34" charset="0"/>
                <a:cs typeface="Segoe UI" panose="020B0502040204020203" pitchFamily="34" charset="0"/>
              </a:rPr>
              <a:t>судебную </a:t>
            </a:r>
            <a:r>
              <a:rPr lang="ru-RU" dirty="0" smtClean="0">
                <a:solidFill>
                  <a:srgbClr val="444444"/>
                </a:solidFill>
                <a:latin typeface="Segoe UI" panose="020B0502040204020203" pitchFamily="34" charset="0"/>
                <a:cs typeface="Segoe UI" panose="020B0502040204020203" pitchFamily="34" charset="0"/>
              </a:rPr>
              <a:t>строительно-техническую экспертизу.</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Согласно результатам проведенной </a:t>
            </a:r>
            <a:r>
              <a:rPr lang="ru-RU" dirty="0" smtClean="0">
                <a:solidFill>
                  <a:srgbClr val="444444"/>
                </a:solidFill>
                <a:latin typeface="Segoe UI" panose="020B0502040204020203" pitchFamily="34" charset="0"/>
                <a:cs typeface="Segoe UI" panose="020B0502040204020203" pitchFamily="34" charset="0"/>
              </a:rPr>
              <a:t>экспертизы, сроки </a:t>
            </a:r>
            <a:r>
              <a:rPr lang="ru-RU" dirty="0">
                <a:solidFill>
                  <a:srgbClr val="444444"/>
                </a:solidFill>
                <a:latin typeface="Segoe UI" panose="020B0502040204020203" pitchFamily="34" charset="0"/>
                <a:cs typeface="Segoe UI" panose="020B0502040204020203" pitchFamily="34" charset="0"/>
              </a:rPr>
              <a:t>выполнения работ, предусмотренные </a:t>
            </a:r>
            <a:r>
              <a:rPr lang="ru-RU" dirty="0" smtClean="0">
                <a:solidFill>
                  <a:srgbClr val="444444"/>
                </a:solidFill>
                <a:latin typeface="Segoe UI" panose="020B0502040204020203" pitchFamily="34" charset="0"/>
                <a:cs typeface="Segoe UI" panose="020B0502040204020203" pitchFamily="34" charset="0"/>
              </a:rPr>
              <a:t>контрактом и </a:t>
            </a:r>
            <a:r>
              <a:rPr lang="ru-RU" dirty="0">
                <a:solidFill>
                  <a:srgbClr val="444444"/>
                </a:solidFill>
                <a:latin typeface="Segoe UI" panose="020B0502040204020203" pitchFamily="34" charset="0"/>
                <a:cs typeface="Segoe UI" panose="020B0502040204020203" pitchFamily="34" charset="0"/>
              </a:rPr>
              <a:t>графиком производства работ</a:t>
            </a:r>
            <a:r>
              <a:rPr lang="ru-RU" dirty="0" smtClean="0">
                <a:solidFill>
                  <a:srgbClr val="444444"/>
                </a:solidFill>
                <a:latin typeface="Segoe UI" panose="020B0502040204020203" pitchFamily="34" charset="0"/>
                <a:cs typeface="Segoe UI" panose="020B0502040204020203" pitchFamily="34" charset="0"/>
              </a:rPr>
              <a:t>, являющимся </a:t>
            </a:r>
            <a:r>
              <a:rPr lang="ru-RU" dirty="0">
                <a:solidFill>
                  <a:srgbClr val="444444"/>
                </a:solidFill>
                <a:latin typeface="Segoe UI" panose="020B0502040204020203" pitchFamily="34" charset="0"/>
                <a:cs typeface="Segoe UI" panose="020B0502040204020203" pitchFamily="34" charset="0"/>
              </a:rPr>
              <a:t>приложением </a:t>
            </a:r>
            <a:r>
              <a:rPr lang="ru-RU" dirty="0" smtClean="0">
                <a:solidFill>
                  <a:srgbClr val="444444"/>
                </a:solidFill>
                <a:latin typeface="Segoe UI" panose="020B0502040204020203" pitchFamily="34" charset="0"/>
                <a:cs typeface="Segoe UI" panose="020B0502040204020203" pitchFamily="34" charset="0"/>
              </a:rPr>
              <a:t>к </a:t>
            </a:r>
            <a:r>
              <a:rPr lang="ru-RU" dirty="0">
                <a:solidFill>
                  <a:srgbClr val="444444"/>
                </a:solidFill>
                <a:latin typeface="Segoe UI" panose="020B0502040204020203" pitchFamily="34" charset="0"/>
                <a:cs typeface="Segoe UI" panose="020B0502040204020203" pitchFamily="34" charset="0"/>
              </a:rPr>
              <a:t>нему, </a:t>
            </a:r>
            <a:r>
              <a:rPr lang="ru-RU" b="1" dirty="0">
                <a:solidFill>
                  <a:srgbClr val="E4465A"/>
                </a:solidFill>
                <a:latin typeface="Segoe UI" panose="020B0502040204020203" pitchFamily="34" charset="0"/>
                <a:cs typeface="Segoe UI" panose="020B0502040204020203" pitchFamily="34" charset="0"/>
              </a:rPr>
              <a:t>не соответствуют строительным нормам.</a:t>
            </a:r>
            <a:r>
              <a:rPr lang="ru-RU" dirty="0">
                <a:solidFill>
                  <a:srgbClr val="444444"/>
                </a:solidFill>
                <a:latin typeface="Segoe UI" panose="020B0502040204020203" pitchFamily="34" charset="0"/>
                <a:cs typeface="Segoe UI" panose="020B0502040204020203" pitchFamily="34" charset="0"/>
              </a:rPr>
              <a:t> П</a:t>
            </a:r>
            <a:r>
              <a:rPr lang="ru-RU" dirty="0" smtClean="0">
                <a:solidFill>
                  <a:srgbClr val="444444"/>
                </a:solidFill>
                <a:latin typeface="Segoe UI" panose="020B0502040204020203" pitchFamily="34" charset="0"/>
                <a:cs typeface="Segoe UI" panose="020B0502040204020203" pitchFamily="34" charset="0"/>
              </a:rPr>
              <a:t>о </a:t>
            </a:r>
            <a:r>
              <a:rPr lang="ru-RU" dirty="0">
                <a:solidFill>
                  <a:srgbClr val="444444"/>
                </a:solidFill>
                <a:latin typeface="Segoe UI" panose="020B0502040204020203" pitchFamily="34" charset="0"/>
                <a:cs typeface="Segoe UI" panose="020B0502040204020203" pitchFamily="34" charset="0"/>
              </a:rPr>
              <a:t>выводам </a:t>
            </a:r>
            <a:r>
              <a:rPr lang="ru-RU" dirty="0" smtClean="0">
                <a:solidFill>
                  <a:srgbClr val="444444"/>
                </a:solidFill>
                <a:latin typeface="Segoe UI" panose="020B0502040204020203" pitchFamily="34" charset="0"/>
                <a:cs typeface="Segoe UI" panose="020B0502040204020203" pitchFamily="34" charset="0"/>
              </a:rPr>
              <a:t>эксперта </a:t>
            </a:r>
            <a:r>
              <a:rPr lang="ru-RU" b="1" dirty="0" smtClean="0">
                <a:solidFill>
                  <a:srgbClr val="E4465A"/>
                </a:solidFill>
                <a:latin typeface="Segoe UI" panose="020B0502040204020203" pitchFamily="34" charset="0"/>
                <a:cs typeface="Segoe UI" panose="020B0502040204020203" pitchFamily="34" charset="0"/>
              </a:rPr>
              <a:t>выполнение </a:t>
            </a:r>
            <a:r>
              <a:rPr lang="ru-RU" b="1" dirty="0">
                <a:solidFill>
                  <a:srgbClr val="E4465A"/>
                </a:solidFill>
                <a:latin typeface="Segoe UI" panose="020B0502040204020203" pitchFamily="34" charset="0"/>
                <a:cs typeface="Segoe UI" panose="020B0502040204020203" pitchFamily="34" charset="0"/>
              </a:rPr>
              <a:t>работ по благоустройству в сроки, отведенные графиком производства </a:t>
            </a:r>
            <a:r>
              <a:rPr lang="ru-RU" b="1" dirty="0" smtClean="0">
                <a:solidFill>
                  <a:srgbClr val="E4465A"/>
                </a:solidFill>
                <a:latin typeface="Segoe UI" panose="020B0502040204020203" pitchFamily="34" charset="0"/>
                <a:cs typeface="Segoe UI" panose="020B0502040204020203" pitchFamily="34" charset="0"/>
              </a:rPr>
              <a:t>работ указанного </a:t>
            </a:r>
            <a:r>
              <a:rPr lang="ru-RU" b="1" dirty="0">
                <a:solidFill>
                  <a:srgbClr val="E4465A"/>
                </a:solidFill>
                <a:latin typeface="Segoe UI" panose="020B0502040204020203" pitchFamily="34" charset="0"/>
                <a:cs typeface="Segoe UI" panose="020B0502040204020203" pitchFamily="34" charset="0"/>
              </a:rPr>
              <a:t>государственного контракта, является невозможным</a:t>
            </a:r>
            <a:r>
              <a:rPr lang="ru-RU" b="1" dirty="0" smtClean="0">
                <a:solidFill>
                  <a:srgbClr val="E4465A"/>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dirty="0" smtClean="0">
                <a:latin typeface="Segoe UI" panose="020B0502040204020203" pitchFamily="34" charset="0"/>
                <a:cs typeface="Segoe UI" panose="020B0502040204020203" pitchFamily="34" charset="0"/>
              </a:rPr>
              <a:t>Суды </a:t>
            </a:r>
            <a:r>
              <a:rPr lang="ru-RU" dirty="0">
                <a:latin typeface="Segoe UI" panose="020B0502040204020203" pitchFamily="34" charset="0"/>
                <a:cs typeface="Segoe UI" panose="020B0502040204020203" pitchFamily="34" charset="0"/>
              </a:rPr>
              <a:t>обеих инстанций пришли к законным </a:t>
            </a:r>
            <a:r>
              <a:rPr lang="ru-RU" dirty="0" smtClean="0">
                <a:latin typeface="Segoe UI" panose="020B0502040204020203" pitchFamily="34" charset="0"/>
                <a:cs typeface="Segoe UI" panose="020B0502040204020203" pitchFamily="34" charset="0"/>
              </a:rPr>
              <a:t>и обоснованным </a:t>
            </a:r>
            <a:r>
              <a:rPr lang="ru-RU" dirty="0">
                <a:latin typeface="Segoe UI" panose="020B0502040204020203" pitchFamily="34" charset="0"/>
                <a:cs typeface="Segoe UI" panose="020B0502040204020203" pitchFamily="34" charset="0"/>
              </a:rPr>
              <a:t>выводам об </a:t>
            </a:r>
            <a:r>
              <a:rPr lang="ru-RU" b="1" dirty="0">
                <a:solidFill>
                  <a:srgbClr val="E4465A"/>
                </a:solidFill>
                <a:latin typeface="Segoe UI" panose="020B0502040204020203" pitchFamily="34" charset="0"/>
                <a:cs typeface="Segoe UI" panose="020B0502040204020203" pitchFamily="34" charset="0"/>
              </a:rPr>
              <a:t>отсутствии правовых оснований для взыскания с </a:t>
            </a:r>
            <a:r>
              <a:rPr lang="ru-RU" b="1" dirty="0" smtClean="0">
                <a:solidFill>
                  <a:srgbClr val="E4465A"/>
                </a:solidFill>
                <a:latin typeface="Segoe UI" panose="020B0502040204020203" pitchFamily="34" charset="0"/>
                <a:cs typeface="Segoe UI" panose="020B0502040204020203" pitchFamily="34" charset="0"/>
              </a:rPr>
              <a:t>подрядчика пени </a:t>
            </a:r>
            <a:r>
              <a:rPr lang="ru-RU" b="1" dirty="0">
                <a:solidFill>
                  <a:srgbClr val="E4465A"/>
                </a:solidFill>
                <a:latin typeface="Segoe UI" panose="020B0502040204020203" pitchFamily="34" charset="0"/>
                <a:cs typeface="Segoe UI" panose="020B0502040204020203" pitchFamily="34" charset="0"/>
              </a:rPr>
              <a:t>за нарушение сроков выполнения отдельных видов работ и о </a:t>
            </a:r>
            <a:r>
              <a:rPr lang="ru-RU" b="1" dirty="0" smtClean="0">
                <a:solidFill>
                  <a:srgbClr val="E4465A"/>
                </a:solidFill>
                <a:latin typeface="Segoe UI" panose="020B0502040204020203" pitchFamily="34" charset="0"/>
                <a:cs typeface="Segoe UI" panose="020B0502040204020203" pitchFamily="34" charset="0"/>
              </a:rPr>
              <a:t>признании соответствующего </a:t>
            </a:r>
            <a:r>
              <a:rPr lang="ru-RU" b="1" dirty="0">
                <a:solidFill>
                  <a:srgbClr val="E4465A"/>
                </a:solidFill>
                <a:latin typeface="Segoe UI" panose="020B0502040204020203" pitchFamily="34" charset="0"/>
                <a:cs typeface="Segoe UI" panose="020B0502040204020203" pitchFamily="34" charset="0"/>
              </a:rPr>
              <a:t>условия о </a:t>
            </a:r>
            <a:r>
              <a:rPr lang="ru-RU" b="1" dirty="0" smtClean="0">
                <a:solidFill>
                  <a:srgbClr val="E4465A"/>
                </a:solidFill>
                <a:latin typeface="Segoe UI" panose="020B0502040204020203" pitchFamily="34" charset="0"/>
                <a:cs typeface="Segoe UI" panose="020B0502040204020203" pitchFamily="34" charset="0"/>
              </a:rPr>
              <a:t>сроках, </a:t>
            </a:r>
            <a:r>
              <a:rPr lang="ru-RU" b="1" dirty="0">
                <a:solidFill>
                  <a:srgbClr val="E4465A"/>
                </a:solidFill>
                <a:latin typeface="Segoe UI" panose="020B0502040204020203" pitchFamily="34" charset="0"/>
                <a:cs typeface="Segoe UI" panose="020B0502040204020203" pitchFamily="34" charset="0"/>
              </a:rPr>
              <a:t>недействительным на основании </a:t>
            </a:r>
            <a:r>
              <a:rPr lang="ru-RU" b="1" dirty="0" smtClean="0">
                <a:solidFill>
                  <a:srgbClr val="E4465A"/>
                </a:solidFill>
                <a:latin typeface="Segoe UI" panose="020B0502040204020203" pitchFamily="34" charset="0"/>
                <a:cs typeface="Segoe UI" panose="020B0502040204020203" pitchFamily="34" charset="0"/>
              </a:rPr>
              <a:t>ст. </a:t>
            </a:r>
            <a:r>
              <a:rPr lang="ru-RU" b="1" dirty="0">
                <a:solidFill>
                  <a:srgbClr val="E4465A"/>
                </a:solidFill>
                <a:latin typeface="Segoe UI" panose="020B0502040204020203" pitchFamily="34" charset="0"/>
                <a:cs typeface="Segoe UI" panose="020B0502040204020203" pitchFamily="34" charset="0"/>
              </a:rPr>
              <a:t>10 и 168 </a:t>
            </a:r>
            <a:r>
              <a:rPr lang="ru-RU" b="1" dirty="0" smtClean="0">
                <a:solidFill>
                  <a:srgbClr val="E4465A"/>
                </a:solidFill>
                <a:latin typeface="Segoe UI" panose="020B0502040204020203" pitchFamily="34" charset="0"/>
                <a:cs typeface="Segoe UI" panose="020B0502040204020203" pitchFamily="34" charset="0"/>
              </a:rPr>
              <a:t>ГК РФ.</a:t>
            </a:r>
          </a:p>
          <a:p>
            <a:pPr marL="0" indent="0" algn="just">
              <a:spcBef>
                <a:spcPct val="0"/>
              </a:spcBef>
              <a:spcAft>
                <a:spcPts val="1200"/>
              </a:spcAft>
            </a:pPr>
            <a:r>
              <a:rPr lang="ru-RU" dirty="0" smtClean="0">
                <a:solidFill>
                  <a:srgbClr val="001D43"/>
                </a:solidFill>
                <a:latin typeface="Segoe UI" panose="020B0502040204020203" pitchFamily="34" charset="0"/>
                <a:cs typeface="Segoe UI" panose="020B0502040204020203" pitchFamily="34" charset="0"/>
              </a:rPr>
              <a:t>Аналогичные решения</a:t>
            </a:r>
            <a:r>
              <a:rPr lang="ru-RU" dirty="0" smtClean="0">
                <a:solidFill>
                  <a:srgbClr val="E4465A"/>
                </a:solidFill>
                <a:latin typeface="Segoe UI" panose="020B0502040204020203" pitchFamily="34" charset="0"/>
                <a:cs typeface="Segoe UI" panose="020B0502040204020203" pitchFamily="34" charset="0"/>
              </a:rPr>
              <a:t>:</a:t>
            </a:r>
            <a:r>
              <a:rPr lang="ru-RU" b="1" dirty="0" smtClean="0">
                <a:solidFill>
                  <a:srgbClr val="E4465A"/>
                </a:solidFill>
                <a:latin typeface="Segoe UI" panose="020B0502040204020203" pitchFamily="34" charset="0"/>
                <a:cs typeface="Segoe UI" panose="020B0502040204020203" pitchFamily="34" charset="0"/>
              </a:rPr>
              <a:t> </a:t>
            </a:r>
            <a:r>
              <a:rPr lang="ru-RU" dirty="0" smtClean="0">
                <a:solidFill>
                  <a:srgbClr val="E4465A"/>
                </a:solidFill>
                <a:latin typeface="Segoe UI" panose="020B0502040204020203" pitchFamily="34" charset="0"/>
                <a:cs typeface="Segoe UI" panose="020B0502040204020203" pitchFamily="34" charset="0"/>
              </a:rPr>
              <a:t>Определение ВС РФ от </a:t>
            </a:r>
            <a:r>
              <a:rPr lang="ru-RU" dirty="0">
                <a:solidFill>
                  <a:srgbClr val="E4465A"/>
                </a:solidFill>
                <a:latin typeface="Segoe UI" panose="020B0502040204020203" pitchFamily="34" charset="0"/>
                <a:cs typeface="Segoe UI" panose="020B0502040204020203" pitchFamily="34" charset="0"/>
              </a:rPr>
              <a:t>21 марта 2016 г. № </a:t>
            </a:r>
            <a:r>
              <a:rPr lang="ru-RU" dirty="0" smtClean="0">
                <a:solidFill>
                  <a:srgbClr val="E4465A"/>
                </a:solidFill>
                <a:latin typeface="Segoe UI" panose="020B0502040204020203" pitchFamily="34" charset="0"/>
                <a:cs typeface="Segoe UI" panose="020B0502040204020203" pitchFamily="34" charset="0"/>
              </a:rPr>
              <a:t>301-КГ16-715.</a:t>
            </a:r>
          </a:p>
        </p:txBody>
      </p:sp>
      <p:grpSp>
        <p:nvGrpSpPr>
          <p:cNvPr id="21" name="Группа 20">
            <a:extLst>
              <a:ext uri="{FF2B5EF4-FFF2-40B4-BE49-F238E27FC236}">
                <a16:creationId xmlns="" xmlns:a16="http://schemas.microsoft.com/office/drawing/2014/main"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 xmlns:a16="http://schemas.microsoft.com/office/drawing/2014/main" id="{3F68FAD9-F77B-4EDC-BD47-AB508E145D0C}"/>
              </a:ext>
            </a:extLst>
          </p:cNvPr>
          <p:cNvCxnSpPr>
            <a:cxnSpLocks/>
          </p:cNvCxnSpPr>
          <p:nvPr/>
        </p:nvCxnSpPr>
        <p:spPr>
          <a:xfrm>
            <a:off x="445992" y="21000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 xmlns:a16="http://schemas.microsoft.com/office/drawing/2014/main" id="{A079E596-E085-462E-927C-CC1AFF31A5B4}"/>
              </a:ext>
            </a:extLst>
          </p:cNvPr>
          <p:cNvSpPr txBox="1">
            <a:spLocks/>
          </p:cNvSpPr>
          <p:nvPr/>
        </p:nvSpPr>
        <p:spPr>
          <a:xfrm>
            <a:off x="392642" y="151354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Восточно-Сибирского округа от 26 июля 2018 г. по делу </a:t>
            </a:r>
            <a:r>
              <a:rPr lang="ru-RU" dirty="0" smtClean="0">
                <a:solidFill>
                  <a:srgbClr val="E4465A"/>
                </a:solidFill>
                <a:latin typeface="Segoe UI Semibold" panose="020B0702040204020203" pitchFamily="34" charset="0"/>
                <a:cs typeface="Segoe UI Semibold" panose="020B0702040204020203" pitchFamily="34" charset="0"/>
              </a:rPr>
              <a:t>№ А58-1850/2017</a:t>
            </a:r>
            <a:r>
              <a:rPr lang="ru-RU" dirty="0">
                <a:solidFill>
                  <a:srgbClr val="E4465A"/>
                </a:solidFill>
                <a:latin typeface="Segoe UI Semibold" panose="020B0702040204020203" pitchFamily="34" charset="0"/>
                <a:cs typeface="Segoe UI Semibold" panose="020B0702040204020203" pitchFamily="34" charset="0"/>
              </a:rPr>
              <a:t>.</a:t>
            </a:r>
          </a:p>
        </p:txBody>
      </p:sp>
      <p:sp>
        <p:nvSpPr>
          <p:cNvPr id="30"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dirty="0" smtClean="0"/>
              <a:t>НЕРЕАЛЬНЫЕ СРОКИ ИСПОЛНЕНИЯ ОБЯЗАТЕЛЬСТВ И ВЗЫСКАНИЕ НЕУСТОЙКИ</a:t>
            </a:r>
            <a:endParaRPr lang="ru-RU"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3848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a16="http://schemas.microsoft.com/office/drawing/2014/main" xmlns=""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Прямоугольник 3">
            <a:extLst>
              <a:ext uri="{FF2B5EF4-FFF2-40B4-BE49-F238E27FC236}">
                <a16:creationId xmlns:a16="http://schemas.microsoft.com/office/drawing/2014/main" xmlns="" id="{943ABCEC-144A-438F-BA8C-915CD8AB0A20}"/>
              </a:ext>
            </a:extLst>
          </p:cNvPr>
          <p:cNvSpPr/>
          <p:nvPr/>
        </p:nvSpPr>
        <p:spPr>
          <a:xfrm>
            <a:off x="3319463" y="628650"/>
            <a:ext cx="5553075"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endParaRPr>
          </a:p>
        </p:txBody>
      </p:sp>
      <p:sp>
        <p:nvSpPr>
          <p:cNvPr id="22" name="Объект 2">
            <a:extLst>
              <a:ext uri="{FF2B5EF4-FFF2-40B4-BE49-F238E27FC236}">
                <a16:creationId xmlns:a16="http://schemas.microsoft.com/office/drawing/2014/main" xmlns="" id="{73654378-9C15-461F-99A2-CFFD6BDD55E3}"/>
              </a:ext>
            </a:extLst>
          </p:cNvPr>
          <p:cNvSpPr txBox="1">
            <a:spLocks/>
          </p:cNvSpPr>
          <p:nvPr/>
        </p:nvSpPr>
        <p:spPr>
          <a:xfrm>
            <a:off x="1633315" y="1027330"/>
            <a:ext cx="10191009" cy="1593208"/>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dirty="0">
                <a:solidFill>
                  <a:srgbClr val="001D43"/>
                </a:solidFill>
                <a:cs typeface="Segoe UI" panose="020B0502040204020203" pitchFamily="34" charset="0"/>
              </a:rPr>
              <a:t>Начисленные </a:t>
            </a:r>
            <a:r>
              <a:rPr lang="ru-RU" sz="1800" dirty="0" smtClean="0">
                <a:solidFill>
                  <a:srgbClr val="001D43"/>
                </a:solidFill>
                <a:cs typeface="Segoe UI" panose="020B0502040204020203" pitchFamily="34" charset="0"/>
              </a:rPr>
              <a:t>поставщику, </a:t>
            </a:r>
            <a:r>
              <a:rPr lang="ru-RU" sz="1800" dirty="0">
                <a:solidFill>
                  <a:srgbClr val="001D43"/>
                </a:solidFill>
                <a:cs typeface="Segoe UI" panose="020B0502040204020203" pitchFamily="34" charset="0"/>
              </a:rPr>
              <a:t>но не списанные заказчиком суммы неустоек </a:t>
            </a:r>
            <a:r>
              <a:rPr lang="ru-RU" sz="1800" dirty="0" smtClean="0">
                <a:solidFill>
                  <a:srgbClr val="001D43"/>
                </a:solidFill>
                <a:cs typeface="Segoe UI" panose="020B0502040204020203" pitchFamily="34" charset="0"/>
              </a:rPr>
              <a:t>в </a:t>
            </a:r>
            <a:r>
              <a:rPr lang="ru-RU" sz="1800" dirty="0">
                <a:solidFill>
                  <a:srgbClr val="001D43"/>
                </a:solidFill>
                <a:cs typeface="Segoe UI" panose="020B0502040204020203" pitchFamily="34" charset="0"/>
              </a:rPr>
              <a:t>связи с неисполнением или ненадлежащим исполнением в 2015 и (или) 2016 </a:t>
            </a:r>
            <a:r>
              <a:rPr lang="ru-RU" sz="1800" dirty="0" smtClean="0">
                <a:solidFill>
                  <a:srgbClr val="001D43"/>
                </a:solidFill>
                <a:cs typeface="Segoe UI" panose="020B0502040204020203" pitchFamily="34" charset="0"/>
              </a:rPr>
              <a:t>г</a:t>
            </a:r>
            <a:r>
              <a:rPr lang="en-US" sz="1800" dirty="0">
                <a:solidFill>
                  <a:srgbClr val="001D43"/>
                </a:solidFill>
                <a:cs typeface="Segoe UI" panose="020B0502040204020203" pitchFamily="34" charset="0"/>
              </a:rPr>
              <a:t>.</a:t>
            </a:r>
            <a:r>
              <a:rPr lang="ru-RU" sz="1800" dirty="0" smtClean="0">
                <a:solidFill>
                  <a:srgbClr val="001D43"/>
                </a:solidFill>
                <a:cs typeface="Segoe UI" panose="020B0502040204020203" pitchFamily="34" charset="0"/>
              </a:rPr>
              <a:t> </a:t>
            </a:r>
            <a:r>
              <a:rPr lang="ru-RU" sz="1800" dirty="0">
                <a:solidFill>
                  <a:srgbClr val="001D43"/>
                </a:solidFill>
                <a:cs typeface="Segoe UI" panose="020B0502040204020203" pitchFamily="34" charset="0"/>
              </a:rPr>
              <a:t>обязательств, предусмотренных контрактом, подлежат списанию в случаях и порядке, которые установлены </a:t>
            </a:r>
            <a:r>
              <a:rPr lang="ru-RU" sz="1800" dirty="0" smtClean="0">
                <a:solidFill>
                  <a:srgbClr val="001D43"/>
                </a:solidFill>
                <a:cs typeface="Segoe UI" panose="020B0502040204020203" pitchFamily="34" charset="0"/>
              </a:rPr>
              <a:t>Правительством</a:t>
            </a:r>
            <a:r>
              <a:rPr lang="en-US" sz="1800" dirty="0" smtClean="0">
                <a:solidFill>
                  <a:srgbClr val="001D43"/>
                </a:solidFill>
                <a:cs typeface="Segoe UI" panose="020B0502040204020203" pitchFamily="34" charset="0"/>
              </a:rPr>
              <a:t> (</a:t>
            </a:r>
            <a:r>
              <a:rPr lang="ru-RU" sz="1800" dirty="0" smtClean="0">
                <a:solidFill>
                  <a:srgbClr val="001D43"/>
                </a:solidFill>
                <a:cs typeface="Segoe UI" panose="020B0502040204020203" pitchFamily="34" charset="0"/>
              </a:rPr>
              <a:t>ч. 42.1 ст. 112 Закона № 44-ФЗ в ред. ФЗ от 23.04.2018 г. № 108-ФЗ): ПП РФ от 4 июля 2018 г. № 783).</a:t>
            </a: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001D43"/>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grpSp>
        <p:nvGrpSpPr>
          <p:cNvPr id="23" name="Группа 22">
            <a:extLst>
              <a:ext uri="{FF2B5EF4-FFF2-40B4-BE49-F238E27FC236}">
                <a16:creationId xmlns:a16="http://schemas.microsoft.com/office/drawing/2014/main" xmlns="" id="{0444FF46-B0FA-41C3-AECC-3CE689681411}"/>
              </a:ext>
            </a:extLst>
          </p:cNvPr>
          <p:cNvGrpSpPr/>
          <p:nvPr/>
        </p:nvGrpSpPr>
        <p:grpSpPr>
          <a:xfrm>
            <a:off x="70195" y="947854"/>
            <a:ext cx="1509778" cy="1438508"/>
            <a:chOff x="5852718" y="1440569"/>
            <a:chExt cx="405909" cy="407103"/>
          </a:xfrm>
        </p:grpSpPr>
        <p:sp>
          <p:nvSpPr>
            <p:cNvPr id="24"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5" name="Правая круглая скобка 24">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6" name="Правая круглая скобка 25">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grpSp>
        <p:nvGrpSpPr>
          <p:cNvPr id="27" name="Группа 26">
            <a:extLst>
              <a:ext uri="{FF2B5EF4-FFF2-40B4-BE49-F238E27FC236}">
                <a16:creationId xmlns:a16="http://schemas.microsoft.com/office/drawing/2014/main" xmlns="" id="{380AA571-4357-4DF5-9EAD-B17FAC382CB9}"/>
              </a:ext>
            </a:extLst>
          </p:cNvPr>
          <p:cNvGrpSpPr/>
          <p:nvPr/>
        </p:nvGrpSpPr>
        <p:grpSpPr>
          <a:xfrm>
            <a:off x="269961" y="1206793"/>
            <a:ext cx="1062014" cy="920625"/>
            <a:chOff x="2619376" y="1952625"/>
            <a:chExt cx="695325" cy="550862"/>
          </a:xfrm>
        </p:grpSpPr>
        <p:sp>
          <p:nvSpPr>
            <p:cNvPr id="28" name="Freeform 16">
              <a:extLst>
                <a:ext uri="{FF2B5EF4-FFF2-40B4-BE49-F238E27FC236}">
                  <a16:creationId xmlns:a16="http://schemas.microsoft.com/office/drawing/2014/main" xmlns="" id="{78C73E99-3DE8-4F47-AA7F-925926A9F4F3}"/>
                </a:ext>
              </a:extLst>
            </p:cNvPr>
            <p:cNvSpPr>
              <a:spLocks noEditPoints="1"/>
            </p:cNvSpPr>
            <p:nvPr/>
          </p:nvSpPr>
          <p:spPr bwMode="auto">
            <a:xfrm>
              <a:off x="2986088" y="1952625"/>
              <a:ext cx="328613" cy="258762"/>
            </a:xfrm>
            <a:custGeom>
              <a:avLst/>
              <a:gdLst>
                <a:gd name="T0" fmla="*/ 0 w 207"/>
                <a:gd name="T1" fmla="*/ 163 h 163"/>
                <a:gd name="T2" fmla="*/ 207 w 207"/>
                <a:gd name="T3" fmla="*/ 163 h 163"/>
                <a:gd name="T4" fmla="*/ 207 w 207"/>
                <a:gd name="T5" fmla="*/ 0 h 163"/>
                <a:gd name="T6" fmla="*/ 0 w 207"/>
                <a:gd name="T7" fmla="*/ 0 h 163"/>
                <a:gd name="T8" fmla="*/ 0 w 207"/>
                <a:gd name="T9" fmla="*/ 163 h 163"/>
                <a:gd name="T10" fmla="*/ 0 w 207"/>
                <a:gd name="T11" fmla="*/ 163 h 163"/>
                <a:gd name="T12" fmla="*/ 152 w 207"/>
                <a:gd name="T13" fmla="*/ 53 h 163"/>
                <a:gd name="T14" fmla="*/ 168 w 207"/>
                <a:gd name="T15" fmla="*/ 53 h 163"/>
                <a:gd name="T16" fmla="*/ 168 w 207"/>
                <a:gd name="T17" fmla="*/ 133 h 163"/>
                <a:gd name="T18" fmla="*/ 152 w 207"/>
                <a:gd name="T19" fmla="*/ 133 h 163"/>
                <a:gd name="T20" fmla="*/ 152 w 207"/>
                <a:gd name="T21" fmla="*/ 53 h 163"/>
                <a:gd name="T22" fmla="*/ 152 w 207"/>
                <a:gd name="T23" fmla="*/ 53 h 163"/>
                <a:gd name="T24" fmla="*/ 117 w 207"/>
                <a:gd name="T25" fmla="*/ 80 h 163"/>
                <a:gd name="T26" fmla="*/ 133 w 207"/>
                <a:gd name="T27" fmla="*/ 80 h 163"/>
                <a:gd name="T28" fmla="*/ 133 w 207"/>
                <a:gd name="T29" fmla="*/ 133 h 163"/>
                <a:gd name="T30" fmla="*/ 117 w 207"/>
                <a:gd name="T31" fmla="*/ 133 h 163"/>
                <a:gd name="T32" fmla="*/ 117 w 207"/>
                <a:gd name="T33" fmla="*/ 80 h 163"/>
                <a:gd name="T34" fmla="*/ 117 w 207"/>
                <a:gd name="T35" fmla="*/ 80 h 163"/>
                <a:gd name="T36" fmla="*/ 82 w 207"/>
                <a:gd name="T37" fmla="*/ 63 h 163"/>
                <a:gd name="T38" fmla="*/ 98 w 207"/>
                <a:gd name="T39" fmla="*/ 63 h 163"/>
                <a:gd name="T40" fmla="*/ 98 w 207"/>
                <a:gd name="T41" fmla="*/ 133 h 163"/>
                <a:gd name="T42" fmla="*/ 82 w 207"/>
                <a:gd name="T43" fmla="*/ 133 h 163"/>
                <a:gd name="T44" fmla="*/ 82 w 207"/>
                <a:gd name="T45" fmla="*/ 63 h 163"/>
                <a:gd name="T46" fmla="*/ 82 w 207"/>
                <a:gd name="T47" fmla="*/ 63 h 163"/>
                <a:gd name="T48" fmla="*/ 45 w 207"/>
                <a:gd name="T49" fmla="*/ 32 h 163"/>
                <a:gd name="T50" fmla="*/ 64 w 207"/>
                <a:gd name="T51" fmla="*/ 32 h 163"/>
                <a:gd name="T52" fmla="*/ 64 w 207"/>
                <a:gd name="T53" fmla="*/ 133 h 163"/>
                <a:gd name="T54" fmla="*/ 45 w 207"/>
                <a:gd name="T55" fmla="*/ 133 h 163"/>
                <a:gd name="T56" fmla="*/ 45 w 207"/>
                <a:gd name="T57" fmla="*/ 32 h 163"/>
                <a:gd name="T58" fmla="*/ 45 w 207"/>
                <a:gd name="T59" fmla="*/ 32 h 163"/>
                <a:gd name="T60" fmla="*/ 186 w 207"/>
                <a:gd name="T61" fmla="*/ 145 h 163"/>
                <a:gd name="T62" fmla="*/ 27 w 207"/>
                <a:gd name="T63" fmla="*/ 145 h 163"/>
                <a:gd name="T64" fmla="*/ 21 w 207"/>
                <a:gd name="T65" fmla="*/ 145 h 163"/>
                <a:gd name="T66" fmla="*/ 21 w 207"/>
                <a:gd name="T67" fmla="*/ 137 h 163"/>
                <a:gd name="T68" fmla="*/ 21 w 207"/>
                <a:gd name="T69" fmla="*/ 22 h 163"/>
                <a:gd name="T70" fmla="*/ 27 w 207"/>
                <a:gd name="T71" fmla="*/ 22 h 163"/>
                <a:gd name="T72" fmla="*/ 27 w 207"/>
                <a:gd name="T73" fmla="*/ 137 h 163"/>
                <a:gd name="T74" fmla="*/ 186 w 207"/>
                <a:gd name="T75" fmla="*/ 137 h 163"/>
                <a:gd name="T76" fmla="*/ 186 w 207"/>
                <a:gd name="T77" fmla="*/ 145 h 163"/>
                <a:gd name="T78" fmla="*/ 186 w 207"/>
                <a:gd name="T79" fmla="*/ 14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7" h="163">
                  <a:moveTo>
                    <a:pt x="0" y="163"/>
                  </a:moveTo>
                  <a:lnTo>
                    <a:pt x="207" y="163"/>
                  </a:lnTo>
                  <a:lnTo>
                    <a:pt x="207" y="0"/>
                  </a:lnTo>
                  <a:lnTo>
                    <a:pt x="0" y="0"/>
                  </a:lnTo>
                  <a:lnTo>
                    <a:pt x="0" y="163"/>
                  </a:lnTo>
                  <a:lnTo>
                    <a:pt x="0" y="163"/>
                  </a:lnTo>
                  <a:close/>
                  <a:moveTo>
                    <a:pt x="152" y="53"/>
                  </a:moveTo>
                  <a:lnTo>
                    <a:pt x="168" y="53"/>
                  </a:lnTo>
                  <a:lnTo>
                    <a:pt x="168" y="133"/>
                  </a:lnTo>
                  <a:lnTo>
                    <a:pt x="152" y="133"/>
                  </a:lnTo>
                  <a:lnTo>
                    <a:pt x="152" y="53"/>
                  </a:lnTo>
                  <a:lnTo>
                    <a:pt x="152" y="53"/>
                  </a:lnTo>
                  <a:close/>
                  <a:moveTo>
                    <a:pt x="117" y="80"/>
                  </a:moveTo>
                  <a:lnTo>
                    <a:pt x="133" y="80"/>
                  </a:lnTo>
                  <a:lnTo>
                    <a:pt x="133" y="133"/>
                  </a:lnTo>
                  <a:lnTo>
                    <a:pt x="117" y="133"/>
                  </a:lnTo>
                  <a:lnTo>
                    <a:pt x="117" y="80"/>
                  </a:lnTo>
                  <a:lnTo>
                    <a:pt x="117" y="80"/>
                  </a:lnTo>
                  <a:close/>
                  <a:moveTo>
                    <a:pt x="82" y="63"/>
                  </a:moveTo>
                  <a:lnTo>
                    <a:pt x="98" y="63"/>
                  </a:lnTo>
                  <a:lnTo>
                    <a:pt x="98" y="133"/>
                  </a:lnTo>
                  <a:lnTo>
                    <a:pt x="82" y="133"/>
                  </a:lnTo>
                  <a:lnTo>
                    <a:pt x="82" y="63"/>
                  </a:lnTo>
                  <a:lnTo>
                    <a:pt x="82" y="63"/>
                  </a:lnTo>
                  <a:close/>
                  <a:moveTo>
                    <a:pt x="45" y="32"/>
                  </a:moveTo>
                  <a:lnTo>
                    <a:pt x="64" y="32"/>
                  </a:lnTo>
                  <a:lnTo>
                    <a:pt x="64" y="133"/>
                  </a:lnTo>
                  <a:lnTo>
                    <a:pt x="45" y="133"/>
                  </a:lnTo>
                  <a:lnTo>
                    <a:pt x="45" y="32"/>
                  </a:lnTo>
                  <a:lnTo>
                    <a:pt x="45" y="32"/>
                  </a:lnTo>
                  <a:close/>
                  <a:moveTo>
                    <a:pt x="186" y="145"/>
                  </a:moveTo>
                  <a:lnTo>
                    <a:pt x="27" y="145"/>
                  </a:lnTo>
                  <a:lnTo>
                    <a:pt x="21" y="145"/>
                  </a:lnTo>
                  <a:lnTo>
                    <a:pt x="21" y="137"/>
                  </a:lnTo>
                  <a:lnTo>
                    <a:pt x="21" y="22"/>
                  </a:lnTo>
                  <a:lnTo>
                    <a:pt x="27" y="22"/>
                  </a:lnTo>
                  <a:lnTo>
                    <a:pt x="27" y="137"/>
                  </a:lnTo>
                  <a:lnTo>
                    <a:pt x="186" y="137"/>
                  </a:lnTo>
                  <a:lnTo>
                    <a:pt x="186" y="145"/>
                  </a:lnTo>
                  <a:lnTo>
                    <a:pt x="186" y="145"/>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9" name="Freeform 17">
              <a:extLst>
                <a:ext uri="{FF2B5EF4-FFF2-40B4-BE49-F238E27FC236}">
                  <a16:creationId xmlns:a16="http://schemas.microsoft.com/office/drawing/2014/main" xmlns="" id="{0930A33C-4B53-4C22-AF11-07ABC745AB4B}"/>
                </a:ext>
              </a:extLst>
            </p:cNvPr>
            <p:cNvSpPr>
              <a:spLocks noEditPoints="1"/>
            </p:cNvSpPr>
            <p:nvPr/>
          </p:nvSpPr>
          <p:spPr bwMode="auto">
            <a:xfrm>
              <a:off x="2619376" y="1952625"/>
              <a:ext cx="331788" cy="258762"/>
            </a:xfrm>
            <a:custGeom>
              <a:avLst/>
              <a:gdLst>
                <a:gd name="T0" fmla="*/ 209 w 209"/>
                <a:gd name="T1" fmla="*/ 163 h 163"/>
                <a:gd name="T2" fmla="*/ 0 w 209"/>
                <a:gd name="T3" fmla="*/ 0 h 163"/>
                <a:gd name="T4" fmla="*/ 0 w 209"/>
                <a:gd name="T5" fmla="*/ 163 h 163"/>
                <a:gd name="T6" fmla="*/ 170 w 209"/>
                <a:gd name="T7" fmla="*/ 88 h 163"/>
                <a:gd name="T8" fmla="*/ 168 w 209"/>
                <a:gd name="T9" fmla="*/ 98 h 163"/>
                <a:gd name="T10" fmla="*/ 164 w 209"/>
                <a:gd name="T11" fmla="*/ 108 h 163"/>
                <a:gd name="T12" fmla="*/ 158 w 209"/>
                <a:gd name="T13" fmla="*/ 118 h 163"/>
                <a:gd name="T14" fmla="*/ 113 w 209"/>
                <a:gd name="T15" fmla="*/ 82 h 163"/>
                <a:gd name="T16" fmla="*/ 158 w 209"/>
                <a:gd name="T17" fmla="*/ 47 h 163"/>
                <a:gd name="T18" fmla="*/ 164 w 209"/>
                <a:gd name="T19" fmla="*/ 55 h 163"/>
                <a:gd name="T20" fmla="*/ 168 w 209"/>
                <a:gd name="T21" fmla="*/ 65 h 163"/>
                <a:gd name="T22" fmla="*/ 170 w 209"/>
                <a:gd name="T23" fmla="*/ 75 h 163"/>
                <a:gd name="T24" fmla="*/ 170 w 209"/>
                <a:gd name="T25" fmla="*/ 82 h 163"/>
                <a:gd name="T26" fmla="*/ 102 w 209"/>
                <a:gd name="T27" fmla="*/ 24 h 163"/>
                <a:gd name="T28" fmla="*/ 113 w 209"/>
                <a:gd name="T29" fmla="*/ 26 h 163"/>
                <a:gd name="T30" fmla="*/ 123 w 209"/>
                <a:gd name="T31" fmla="*/ 32 h 163"/>
                <a:gd name="T32" fmla="*/ 133 w 209"/>
                <a:gd name="T33" fmla="*/ 37 h 163"/>
                <a:gd name="T34" fmla="*/ 96 w 209"/>
                <a:gd name="T35" fmla="*/ 82 h 163"/>
                <a:gd name="T36" fmla="*/ 133 w 209"/>
                <a:gd name="T37" fmla="*/ 127 h 163"/>
                <a:gd name="T38" fmla="*/ 123 w 209"/>
                <a:gd name="T39" fmla="*/ 133 h 163"/>
                <a:gd name="T40" fmla="*/ 113 w 209"/>
                <a:gd name="T41" fmla="*/ 137 h 163"/>
                <a:gd name="T42" fmla="*/ 102 w 209"/>
                <a:gd name="T43" fmla="*/ 139 h 163"/>
                <a:gd name="T44" fmla="*/ 90 w 209"/>
                <a:gd name="T45" fmla="*/ 139 h 163"/>
                <a:gd name="T46" fmla="*/ 80 w 209"/>
                <a:gd name="T47" fmla="*/ 137 h 163"/>
                <a:gd name="T48" fmla="*/ 70 w 209"/>
                <a:gd name="T49" fmla="*/ 133 h 163"/>
                <a:gd name="T50" fmla="*/ 59 w 209"/>
                <a:gd name="T51" fmla="*/ 127 h 163"/>
                <a:gd name="T52" fmla="*/ 51 w 209"/>
                <a:gd name="T53" fmla="*/ 118 h 163"/>
                <a:gd name="T54" fmla="*/ 45 w 209"/>
                <a:gd name="T55" fmla="*/ 110 h 163"/>
                <a:gd name="T56" fmla="*/ 41 w 209"/>
                <a:gd name="T57" fmla="*/ 100 h 163"/>
                <a:gd name="T58" fmla="*/ 39 w 209"/>
                <a:gd name="T59" fmla="*/ 88 h 163"/>
                <a:gd name="T60" fmla="*/ 39 w 209"/>
                <a:gd name="T61" fmla="*/ 75 h 163"/>
                <a:gd name="T62" fmla="*/ 41 w 209"/>
                <a:gd name="T63" fmla="*/ 65 h 163"/>
                <a:gd name="T64" fmla="*/ 45 w 209"/>
                <a:gd name="T65" fmla="*/ 55 h 163"/>
                <a:gd name="T66" fmla="*/ 51 w 209"/>
                <a:gd name="T67" fmla="*/ 45 h 163"/>
                <a:gd name="T68" fmla="*/ 59 w 209"/>
                <a:gd name="T69" fmla="*/ 39 h 163"/>
                <a:gd name="T70" fmla="*/ 70 w 209"/>
                <a:gd name="T71" fmla="*/ 32 h 163"/>
                <a:gd name="T72" fmla="*/ 80 w 209"/>
                <a:gd name="T73" fmla="*/ 26 h 163"/>
                <a:gd name="T74" fmla="*/ 90 w 209"/>
                <a:gd name="T75" fmla="*/ 24 h 163"/>
                <a:gd name="T76" fmla="*/ 96 w 209"/>
                <a:gd name="T77" fmla="*/ 2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9" h="163">
                  <a:moveTo>
                    <a:pt x="0" y="163"/>
                  </a:moveTo>
                  <a:lnTo>
                    <a:pt x="209" y="163"/>
                  </a:lnTo>
                  <a:lnTo>
                    <a:pt x="209" y="0"/>
                  </a:lnTo>
                  <a:lnTo>
                    <a:pt x="0" y="0"/>
                  </a:lnTo>
                  <a:lnTo>
                    <a:pt x="0" y="163"/>
                  </a:lnTo>
                  <a:lnTo>
                    <a:pt x="0" y="163"/>
                  </a:lnTo>
                  <a:close/>
                  <a:moveTo>
                    <a:pt x="170" y="82"/>
                  </a:moveTo>
                  <a:lnTo>
                    <a:pt x="170" y="88"/>
                  </a:lnTo>
                  <a:lnTo>
                    <a:pt x="168" y="94"/>
                  </a:lnTo>
                  <a:lnTo>
                    <a:pt x="168" y="98"/>
                  </a:lnTo>
                  <a:lnTo>
                    <a:pt x="166" y="104"/>
                  </a:lnTo>
                  <a:lnTo>
                    <a:pt x="164" y="108"/>
                  </a:lnTo>
                  <a:lnTo>
                    <a:pt x="160" y="114"/>
                  </a:lnTo>
                  <a:lnTo>
                    <a:pt x="158" y="118"/>
                  </a:lnTo>
                  <a:lnTo>
                    <a:pt x="154" y="122"/>
                  </a:lnTo>
                  <a:lnTo>
                    <a:pt x="113" y="82"/>
                  </a:lnTo>
                  <a:lnTo>
                    <a:pt x="154" y="43"/>
                  </a:lnTo>
                  <a:lnTo>
                    <a:pt x="158" y="47"/>
                  </a:lnTo>
                  <a:lnTo>
                    <a:pt x="160" y="51"/>
                  </a:lnTo>
                  <a:lnTo>
                    <a:pt x="164" y="55"/>
                  </a:lnTo>
                  <a:lnTo>
                    <a:pt x="166" y="59"/>
                  </a:lnTo>
                  <a:lnTo>
                    <a:pt x="168" y="65"/>
                  </a:lnTo>
                  <a:lnTo>
                    <a:pt x="168" y="71"/>
                  </a:lnTo>
                  <a:lnTo>
                    <a:pt x="170" y="75"/>
                  </a:lnTo>
                  <a:lnTo>
                    <a:pt x="170" y="82"/>
                  </a:lnTo>
                  <a:lnTo>
                    <a:pt x="170" y="82"/>
                  </a:lnTo>
                  <a:close/>
                  <a:moveTo>
                    <a:pt x="96" y="24"/>
                  </a:moveTo>
                  <a:lnTo>
                    <a:pt x="102" y="24"/>
                  </a:lnTo>
                  <a:lnTo>
                    <a:pt x="106" y="26"/>
                  </a:lnTo>
                  <a:lnTo>
                    <a:pt x="113" y="26"/>
                  </a:lnTo>
                  <a:lnTo>
                    <a:pt x="119" y="28"/>
                  </a:lnTo>
                  <a:lnTo>
                    <a:pt x="123" y="32"/>
                  </a:lnTo>
                  <a:lnTo>
                    <a:pt x="127" y="35"/>
                  </a:lnTo>
                  <a:lnTo>
                    <a:pt x="133" y="37"/>
                  </a:lnTo>
                  <a:lnTo>
                    <a:pt x="137" y="43"/>
                  </a:lnTo>
                  <a:lnTo>
                    <a:pt x="96" y="82"/>
                  </a:lnTo>
                  <a:lnTo>
                    <a:pt x="137" y="122"/>
                  </a:lnTo>
                  <a:lnTo>
                    <a:pt x="133" y="127"/>
                  </a:lnTo>
                  <a:lnTo>
                    <a:pt x="127" y="129"/>
                  </a:lnTo>
                  <a:lnTo>
                    <a:pt x="123" y="133"/>
                  </a:lnTo>
                  <a:lnTo>
                    <a:pt x="119" y="135"/>
                  </a:lnTo>
                  <a:lnTo>
                    <a:pt x="113" y="137"/>
                  </a:lnTo>
                  <a:lnTo>
                    <a:pt x="106" y="137"/>
                  </a:lnTo>
                  <a:lnTo>
                    <a:pt x="102" y="139"/>
                  </a:lnTo>
                  <a:lnTo>
                    <a:pt x="96" y="139"/>
                  </a:lnTo>
                  <a:lnTo>
                    <a:pt x="90" y="139"/>
                  </a:lnTo>
                  <a:lnTo>
                    <a:pt x="84" y="137"/>
                  </a:lnTo>
                  <a:lnTo>
                    <a:pt x="80" y="137"/>
                  </a:lnTo>
                  <a:lnTo>
                    <a:pt x="74" y="135"/>
                  </a:lnTo>
                  <a:lnTo>
                    <a:pt x="70" y="133"/>
                  </a:lnTo>
                  <a:lnTo>
                    <a:pt x="64" y="129"/>
                  </a:lnTo>
                  <a:lnTo>
                    <a:pt x="59" y="127"/>
                  </a:lnTo>
                  <a:lnTo>
                    <a:pt x="55" y="122"/>
                  </a:lnTo>
                  <a:lnTo>
                    <a:pt x="51" y="118"/>
                  </a:lnTo>
                  <a:lnTo>
                    <a:pt x="49" y="114"/>
                  </a:lnTo>
                  <a:lnTo>
                    <a:pt x="45" y="110"/>
                  </a:lnTo>
                  <a:lnTo>
                    <a:pt x="43" y="104"/>
                  </a:lnTo>
                  <a:lnTo>
                    <a:pt x="41" y="100"/>
                  </a:lnTo>
                  <a:lnTo>
                    <a:pt x="41" y="94"/>
                  </a:lnTo>
                  <a:lnTo>
                    <a:pt x="39" y="88"/>
                  </a:lnTo>
                  <a:lnTo>
                    <a:pt x="39" y="82"/>
                  </a:lnTo>
                  <a:lnTo>
                    <a:pt x="39" y="75"/>
                  </a:lnTo>
                  <a:lnTo>
                    <a:pt x="41" y="71"/>
                  </a:lnTo>
                  <a:lnTo>
                    <a:pt x="41" y="65"/>
                  </a:lnTo>
                  <a:lnTo>
                    <a:pt x="43" y="59"/>
                  </a:lnTo>
                  <a:lnTo>
                    <a:pt x="45" y="55"/>
                  </a:lnTo>
                  <a:lnTo>
                    <a:pt x="49" y="51"/>
                  </a:lnTo>
                  <a:lnTo>
                    <a:pt x="51" y="45"/>
                  </a:lnTo>
                  <a:lnTo>
                    <a:pt x="55" y="43"/>
                  </a:lnTo>
                  <a:lnTo>
                    <a:pt x="59" y="39"/>
                  </a:lnTo>
                  <a:lnTo>
                    <a:pt x="64" y="35"/>
                  </a:lnTo>
                  <a:lnTo>
                    <a:pt x="70" y="32"/>
                  </a:lnTo>
                  <a:lnTo>
                    <a:pt x="74" y="28"/>
                  </a:lnTo>
                  <a:lnTo>
                    <a:pt x="80" y="26"/>
                  </a:lnTo>
                  <a:lnTo>
                    <a:pt x="84" y="26"/>
                  </a:lnTo>
                  <a:lnTo>
                    <a:pt x="90" y="24"/>
                  </a:lnTo>
                  <a:lnTo>
                    <a:pt x="96" y="24"/>
                  </a:lnTo>
                  <a:lnTo>
                    <a:pt x="96" y="24"/>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0" name="Freeform 18">
              <a:extLst>
                <a:ext uri="{FF2B5EF4-FFF2-40B4-BE49-F238E27FC236}">
                  <a16:creationId xmlns:a16="http://schemas.microsoft.com/office/drawing/2014/main" xmlns="" id="{CE9AB1CE-9DFA-4CFA-B83C-A1913DB48C14}"/>
                </a:ext>
              </a:extLst>
            </p:cNvPr>
            <p:cNvSpPr>
              <a:spLocks noEditPoints="1"/>
            </p:cNvSpPr>
            <p:nvPr/>
          </p:nvSpPr>
          <p:spPr bwMode="auto">
            <a:xfrm>
              <a:off x="2619376" y="2251075"/>
              <a:ext cx="331788" cy="252412"/>
            </a:xfrm>
            <a:custGeom>
              <a:avLst/>
              <a:gdLst>
                <a:gd name="T0" fmla="*/ 209 w 209"/>
                <a:gd name="T1" fmla="*/ 159 h 159"/>
                <a:gd name="T2" fmla="*/ 0 w 209"/>
                <a:gd name="T3" fmla="*/ 0 h 159"/>
                <a:gd name="T4" fmla="*/ 0 w 209"/>
                <a:gd name="T5" fmla="*/ 159 h 159"/>
                <a:gd name="T6" fmla="*/ 178 w 209"/>
                <a:gd name="T7" fmla="*/ 41 h 159"/>
                <a:gd name="T8" fmla="*/ 182 w 209"/>
                <a:gd name="T9" fmla="*/ 41 h 159"/>
                <a:gd name="T10" fmla="*/ 188 w 209"/>
                <a:gd name="T11" fmla="*/ 43 h 159"/>
                <a:gd name="T12" fmla="*/ 190 w 209"/>
                <a:gd name="T13" fmla="*/ 47 h 159"/>
                <a:gd name="T14" fmla="*/ 190 w 209"/>
                <a:gd name="T15" fmla="*/ 53 h 159"/>
                <a:gd name="T16" fmla="*/ 190 w 209"/>
                <a:gd name="T17" fmla="*/ 57 h 159"/>
                <a:gd name="T18" fmla="*/ 188 w 209"/>
                <a:gd name="T19" fmla="*/ 61 h 159"/>
                <a:gd name="T20" fmla="*/ 182 w 209"/>
                <a:gd name="T21" fmla="*/ 63 h 159"/>
                <a:gd name="T22" fmla="*/ 178 w 209"/>
                <a:gd name="T23" fmla="*/ 65 h 159"/>
                <a:gd name="T24" fmla="*/ 29 w 209"/>
                <a:gd name="T25" fmla="*/ 63 h 159"/>
                <a:gd name="T26" fmla="*/ 25 w 209"/>
                <a:gd name="T27" fmla="*/ 61 h 159"/>
                <a:gd name="T28" fmla="*/ 21 w 209"/>
                <a:gd name="T29" fmla="*/ 59 h 159"/>
                <a:gd name="T30" fmla="*/ 19 w 209"/>
                <a:gd name="T31" fmla="*/ 55 h 159"/>
                <a:gd name="T32" fmla="*/ 19 w 209"/>
                <a:gd name="T33" fmla="*/ 49 h 159"/>
                <a:gd name="T34" fmla="*/ 21 w 209"/>
                <a:gd name="T35" fmla="*/ 45 h 159"/>
                <a:gd name="T36" fmla="*/ 25 w 209"/>
                <a:gd name="T37" fmla="*/ 41 h 159"/>
                <a:gd name="T38" fmla="*/ 29 w 209"/>
                <a:gd name="T39" fmla="*/ 41 h 159"/>
                <a:gd name="T40" fmla="*/ 31 w 209"/>
                <a:gd name="T41" fmla="*/ 41 h 159"/>
                <a:gd name="T42" fmla="*/ 178 w 209"/>
                <a:gd name="T43" fmla="*/ 80 h 159"/>
                <a:gd name="T44" fmla="*/ 182 w 209"/>
                <a:gd name="T45" fmla="*/ 80 h 159"/>
                <a:gd name="T46" fmla="*/ 188 w 209"/>
                <a:gd name="T47" fmla="*/ 82 h 159"/>
                <a:gd name="T48" fmla="*/ 190 w 209"/>
                <a:gd name="T49" fmla="*/ 86 h 159"/>
                <a:gd name="T50" fmla="*/ 190 w 209"/>
                <a:gd name="T51" fmla="*/ 92 h 159"/>
                <a:gd name="T52" fmla="*/ 190 w 209"/>
                <a:gd name="T53" fmla="*/ 96 h 159"/>
                <a:gd name="T54" fmla="*/ 188 w 209"/>
                <a:gd name="T55" fmla="*/ 100 h 159"/>
                <a:gd name="T56" fmla="*/ 182 w 209"/>
                <a:gd name="T57" fmla="*/ 102 h 159"/>
                <a:gd name="T58" fmla="*/ 178 w 209"/>
                <a:gd name="T59" fmla="*/ 104 h 159"/>
                <a:gd name="T60" fmla="*/ 29 w 209"/>
                <a:gd name="T61" fmla="*/ 104 h 159"/>
                <a:gd name="T62" fmla="*/ 25 w 209"/>
                <a:gd name="T63" fmla="*/ 102 h 159"/>
                <a:gd name="T64" fmla="*/ 21 w 209"/>
                <a:gd name="T65" fmla="*/ 98 h 159"/>
                <a:gd name="T66" fmla="*/ 19 w 209"/>
                <a:gd name="T67" fmla="*/ 94 h 159"/>
                <a:gd name="T68" fmla="*/ 19 w 209"/>
                <a:gd name="T69" fmla="*/ 90 h 159"/>
                <a:gd name="T70" fmla="*/ 21 w 209"/>
                <a:gd name="T71" fmla="*/ 84 h 159"/>
                <a:gd name="T72" fmla="*/ 25 w 209"/>
                <a:gd name="T73" fmla="*/ 82 h 159"/>
                <a:gd name="T74" fmla="*/ 29 w 209"/>
                <a:gd name="T75" fmla="*/ 80 h 159"/>
                <a:gd name="T76" fmla="*/ 31 w 209"/>
                <a:gd name="T77" fmla="*/ 80 h 159"/>
                <a:gd name="T78" fmla="*/ 178 w 209"/>
                <a:gd name="T79" fmla="*/ 118 h 159"/>
                <a:gd name="T80" fmla="*/ 182 w 209"/>
                <a:gd name="T81" fmla="*/ 118 h 159"/>
                <a:gd name="T82" fmla="*/ 188 w 209"/>
                <a:gd name="T83" fmla="*/ 123 h 159"/>
                <a:gd name="T84" fmla="*/ 190 w 209"/>
                <a:gd name="T85" fmla="*/ 127 h 159"/>
                <a:gd name="T86" fmla="*/ 190 w 209"/>
                <a:gd name="T87" fmla="*/ 131 h 159"/>
                <a:gd name="T88" fmla="*/ 190 w 209"/>
                <a:gd name="T89" fmla="*/ 135 h 159"/>
                <a:gd name="T90" fmla="*/ 188 w 209"/>
                <a:gd name="T91" fmla="*/ 139 h 159"/>
                <a:gd name="T92" fmla="*/ 182 w 209"/>
                <a:gd name="T93" fmla="*/ 143 h 159"/>
                <a:gd name="T94" fmla="*/ 178 w 209"/>
                <a:gd name="T95" fmla="*/ 143 h 159"/>
                <a:gd name="T96" fmla="*/ 29 w 209"/>
                <a:gd name="T97" fmla="*/ 143 h 159"/>
                <a:gd name="T98" fmla="*/ 25 w 209"/>
                <a:gd name="T99" fmla="*/ 141 h 159"/>
                <a:gd name="T100" fmla="*/ 21 w 209"/>
                <a:gd name="T101" fmla="*/ 137 h 159"/>
                <a:gd name="T102" fmla="*/ 19 w 209"/>
                <a:gd name="T103" fmla="*/ 133 h 159"/>
                <a:gd name="T104" fmla="*/ 19 w 209"/>
                <a:gd name="T105" fmla="*/ 129 h 159"/>
                <a:gd name="T106" fmla="*/ 21 w 209"/>
                <a:gd name="T107" fmla="*/ 123 h 159"/>
                <a:gd name="T108" fmla="*/ 25 w 209"/>
                <a:gd name="T109" fmla="*/ 121 h 159"/>
                <a:gd name="T110" fmla="*/ 29 w 209"/>
                <a:gd name="T111" fmla="*/ 118 h 159"/>
                <a:gd name="T112" fmla="*/ 31 w 209"/>
                <a:gd name="T113" fmla="*/ 11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9" h="159">
                  <a:moveTo>
                    <a:pt x="0" y="159"/>
                  </a:moveTo>
                  <a:lnTo>
                    <a:pt x="209" y="159"/>
                  </a:lnTo>
                  <a:lnTo>
                    <a:pt x="209" y="0"/>
                  </a:lnTo>
                  <a:lnTo>
                    <a:pt x="0" y="0"/>
                  </a:lnTo>
                  <a:lnTo>
                    <a:pt x="0" y="159"/>
                  </a:lnTo>
                  <a:lnTo>
                    <a:pt x="0" y="159"/>
                  </a:lnTo>
                  <a:close/>
                  <a:moveTo>
                    <a:pt x="31" y="41"/>
                  </a:moveTo>
                  <a:lnTo>
                    <a:pt x="178" y="41"/>
                  </a:lnTo>
                  <a:lnTo>
                    <a:pt x="180" y="41"/>
                  </a:lnTo>
                  <a:lnTo>
                    <a:pt x="182" y="41"/>
                  </a:lnTo>
                  <a:lnTo>
                    <a:pt x="184" y="41"/>
                  </a:lnTo>
                  <a:lnTo>
                    <a:pt x="188" y="43"/>
                  </a:lnTo>
                  <a:lnTo>
                    <a:pt x="188" y="45"/>
                  </a:lnTo>
                  <a:lnTo>
                    <a:pt x="190" y="47"/>
                  </a:lnTo>
                  <a:lnTo>
                    <a:pt x="190" y="49"/>
                  </a:lnTo>
                  <a:lnTo>
                    <a:pt x="190" y="53"/>
                  </a:lnTo>
                  <a:lnTo>
                    <a:pt x="190" y="55"/>
                  </a:lnTo>
                  <a:lnTo>
                    <a:pt x="190" y="57"/>
                  </a:lnTo>
                  <a:lnTo>
                    <a:pt x="188" y="59"/>
                  </a:lnTo>
                  <a:lnTo>
                    <a:pt x="188" y="61"/>
                  </a:lnTo>
                  <a:lnTo>
                    <a:pt x="184" y="61"/>
                  </a:lnTo>
                  <a:lnTo>
                    <a:pt x="182" y="63"/>
                  </a:lnTo>
                  <a:lnTo>
                    <a:pt x="180" y="63"/>
                  </a:lnTo>
                  <a:lnTo>
                    <a:pt x="178" y="65"/>
                  </a:lnTo>
                  <a:lnTo>
                    <a:pt x="31" y="65"/>
                  </a:lnTo>
                  <a:lnTo>
                    <a:pt x="29" y="63"/>
                  </a:lnTo>
                  <a:lnTo>
                    <a:pt x="25" y="63"/>
                  </a:lnTo>
                  <a:lnTo>
                    <a:pt x="25" y="61"/>
                  </a:lnTo>
                  <a:lnTo>
                    <a:pt x="23" y="61"/>
                  </a:lnTo>
                  <a:lnTo>
                    <a:pt x="21" y="59"/>
                  </a:lnTo>
                  <a:lnTo>
                    <a:pt x="19" y="57"/>
                  </a:lnTo>
                  <a:lnTo>
                    <a:pt x="19" y="55"/>
                  </a:lnTo>
                  <a:lnTo>
                    <a:pt x="19" y="53"/>
                  </a:lnTo>
                  <a:lnTo>
                    <a:pt x="19" y="49"/>
                  </a:lnTo>
                  <a:lnTo>
                    <a:pt x="19" y="47"/>
                  </a:lnTo>
                  <a:lnTo>
                    <a:pt x="21" y="45"/>
                  </a:lnTo>
                  <a:lnTo>
                    <a:pt x="23" y="43"/>
                  </a:lnTo>
                  <a:lnTo>
                    <a:pt x="25" y="41"/>
                  </a:lnTo>
                  <a:lnTo>
                    <a:pt x="25" y="41"/>
                  </a:lnTo>
                  <a:lnTo>
                    <a:pt x="29" y="41"/>
                  </a:lnTo>
                  <a:lnTo>
                    <a:pt x="31" y="41"/>
                  </a:lnTo>
                  <a:lnTo>
                    <a:pt x="31" y="41"/>
                  </a:lnTo>
                  <a:close/>
                  <a:moveTo>
                    <a:pt x="31" y="80"/>
                  </a:moveTo>
                  <a:lnTo>
                    <a:pt x="178" y="80"/>
                  </a:lnTo>
                  <a:lnTo>
                    <a:pt x="180" y="80"/>
                  </a:lnTo>
                  <a:lnTo>
                    <a:pt x="182" y="80"/>
                  </a:lnTo>
                  <a:lnTo>
                    <a:pt x="184" y="82"/>
                  </a:lnTo>
                  <a:lnTo>
                    <a:pt x="188" y="82"/>
                  </a:lnTo>
                  <a:lnTo>
                    <a:pt x="188" y="84"/>
                  </a:lnTo>
                  <a:lnTo>
                    <a:pt x="190" y="86"/>
                  </a:lnTo>
                  <a:lnTo>
                    <a:pt x="190" y="90"/>
                  </a:lnTo>
                  <a:lnTo>
                    <a:pt x="190" y="92"/>
                  </a:lnTo>
                  <a:lnTo>
                    <a:pt x="190" y="94"/>
                  </a:lnTo>
                  <a:lnTo>
                    <a:pt x="190" y="96"/>
                  </a:lnTo>
                  <a:lnTo>
                    <a:pt x="188" y="98"/>
                  </a:lnTo>
                  <a:lnTo>
                    <a:pt x="188" y="100"/>
                  </a:lnTo>
                  <a:lnTo>
                    <a:pt x="184" y="102"/>
                  </a:lnTo>
                  <a:lnTo>
                    <a:pt x="182" y="102"/>
                  </a:lnTo>
                  <a:lnTo>
                    <a:pt x="180" y="104"/>
                  </a:lnTo>
                  <a:lnTo>
                    <a:pt x="178" y="104"/>
                  </a:lnTo>
                  <a:lnTo>
                    <a:pt x="31" y="104"/>
                  </a:lnTo>
                  <a:lnTo>
                    <a:pt x="29" y="104"/>
                  </a:lnTo>
                  <a:lnTo>
                    <a:pt x="25" y="102"/>
                  </a:lnTo>
                  <a:lnTo>
                    <a:pt x="25" y="102"/>
                  </a:lnTo>
                  <a:lnTo>
                    <a:pt x="23" y="100"/>
                  </a:lnTo>
                  <a:lnTo>
                    <a:pt x="21" y="98"/>
                  </a:lnTo>
                  <a:lnTo>
                    <a:pt x="19" y="96"/>
                  </a:lnTo>
                  <a:lnTo>
                    <a:pt x="19" y="94"/>
                  </a:lnTo>
                  <a:lnTo>
                    <a:pt x="19" y="92"/>
                  </a:lnTo>
                  <a:lnTo>
                    <a:pt x="19" y="90"/>
                  </a:lnTo>
                  <a:lnTo>
                    <a:pt x="19" y="86"/>
                  </a:lnTo>
                  <a:lnTo>
                    <a:pt x="21" y="84"/>
                  </a:lnTo>
                  <a:lnTo>
                    <a:pt x="23" y="82"/>
                  </a:lnTo>
                  <a:lnTo>
                    <a:pt x="25" y="82"/>
                  </a:lnTo>
                  <a:lnTo>
                    <a:pt x="25" y="80"/>
                  </a:lnTo>
                  <a:lnTo>
                    <a:pt x="29" y="80"/>
                  </a:lnTo>
                  <a:lnTo>
                    <a:pt x="31" y="80"/>
                  </a:lnTo>
                  <a:lnTo>
                    <a:pt x="31" y="80"/>
                  </a:lnTo>
                  <a:close/>
                  <a:moveTo>
                    <a:pt x="31" y="118"/>
                  </a:moveTo>
                  <a:lnTo>
                    <a:pt x="178" y="118"/>
                  </a:lnTo>
                  <a:lnTo>
                    <a:pt x="180" y="118"/>
                  </a:lnTo>
                  <a:lnTo>
                    <a:pt x="182" y="118"/>
                  </a:lnTo>
                  <a:lnTo>
                    <a:pt x="184" y="121"/>
                  </a:lnTo>
                  <a:lnTo>
                    <a:pt x="188" y="123"/>
                  </a:lnTo>
                  <a:lnTo>
                    <a:pt x="188" y="123"/>
                  </a:lnTo>
                  <a:lnTo>
                    <a:pt x="190" y="127"/>
                  </a:lnTo>
                  <a:lnTo>
                    <a:pt x="190" y="129"/>
                  </a:lnTo>
                  <a:lnTo>
                    <a:pt x="190" y="131"/>
                  </a:lnTo>
                  <a:lnTo>
                    <a:pt x="190" y="133"/>
                  </a:lnTo>
                  <a:lnTo>
                    <a:pt x="190" y="135"/>
                  </a:lnTo>
                  <a:lnTo>
                    <a:pt x="188" y="137"/>
                  </a:lnTo>
                  <a:lnTo>
                    <a:pt x="188" y="139"/>
                  </a:lnTo>
                  <a:lnTo>
                    <a:pt x="184" y="141"/>
                  </a:lnTo>
                  <a:lnTo>
                    <a:pt x="182" y="143"/>
                  </a:lnTo>
                  <a:lnTo>
                    <a:pt x="180" y="143"/>
                  </a:lnTo>
                  <a:lnTo>
                    <a:pt x="178" y="143"/>
                  </a:lnTo>
                  <a:lnTo>
                    <a:pt x="31" y="143"/>
                  </a:lnTo>
                  <a:lnTo>
                    <a:pt x="29" y="143"/>
                  </a:lnTo>
                  <a:lnTo>
                    <a:pt x="25" y="143"/>
                  </a:lnTo>
                  <a:lnTo>
                    <a:pt x="25" y="141"/>
                  </a:lnTo>
                  <a:lnTo>
                    <a:pt x="23" y="139"/>
                  </a:lnTo>
                  <a:lnTo>
                    <a:pt x="21" y="137"/>
                  </a:lnTo>
                  <a:lnTo>
                    <a:pt x="19" y="135"/>
                  </a:lnTo>
                  <a:lnTo>
                    <a:pt x="19" y="133"/>
                  </a:lnTo>
                  <a:lnTo>
                    <a:pt x="19" y="131"/>
                  </a:lnTo>
                  <a:lnTo>
                    <a:pt x="19" y="129"/>
                  </a:lnTo>
                  <a:lnTo>
                    <a:pt x="19" y="127"/>
                  </a:lnTo>
                  <a:lnTo>
                    <a:pt x="21" y="123"/>
                  </a:lnTo>
                  <a:lnTo>
                    <a:pt x="23" y="123"/>
                  </a:lnTo>
                  <a:lnTo>
                    <a:pt x="25" y="121"/>
                  </a:lnTo>
                  <a:lnTo>
                    <a:pt x="25" y="118"/>
                  </a:lnTo>
                  <a:lnTo>
                    <a:pt x="29" y="118"/>
                  </a:lnTo>
                  <a:lnTo>
                    <a:pt x="31" y="118"/>
                  </a:lnTo>
                  <a:lnTo>
                    <a:pt x="31" y="118"/>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1" name="Freeform 19">
              <a:extLst>
                <a:ext uri="{FF2B5EF4-FFF2-40B4-BE49-F238E27FC236}">
                  <a16:creationId xmlns:a16="http://schemas.microsoft.com/office/drawing/2014/main" xmlns="" id="{C0544266-AB5C-4784-8A74-B003CFA9B720}"/>
                </a:ext>
              </a:extLst>
            </p:cNvPr>
            <p:cNvSpPr>
              <a:spLocks noEditPoints="1"/>
            </p:cNvSpPr>
            <p:nvPr/>
          </p:nvSpPr>
          <p:spPr bwMode="auto">
            <a:xfrm>
              <a:off x="2986088" y="2251075"/>
              <a:ext cx="328613" cy="252412"/>
            </a:xfrm>
            <a:custGeom>
              <a:avLst/>
              <a:gdLst>
                <a:gd name="T0" fmla="*/ 207 w 207"/>
                <a:gd name="T1" fmla="*/ 159 h 159"/>
                <a:gd name="T2" fmla="*/ 0 w 207"/>
                <a:gd name="T3" fmla="*/ 0 h 159"/>
                <a:gd name="T4" fmla="*/ 0 w 207"/>
                <a:gd name="T5" fmla="*/ 159 h 159"/>
                <a:gd name="T6" fmla="*/ 49 w 207"/>
                <a:gd name="T7" fmla="*/ 65 h 159"/>
                <a:gd name="T8" fmla="*/ 49 w 207"/>
                <a:gd name="T9" fmla="*/ 63 h 159"/>
                <a:gd name="T10" fmla="*/ 51 w 207"/>
                <a:gd name="T11" fmla="*/ 63 h 159"/>
                <a:gd name="T12" fmla="*/ 53 w 207"/>
                <a:gd name="T13" fmla="*/ 63 h 159"/>
                <a:gd name="T14" fmla="*/ 56 w 207"/>
                <a:gd name="T15" fmla="*/ 63 h 159"/>
                <a:gd name="T16" fmla="*/ 58 w 207"/>
                <a:gd name="T17" fmla="*/ 65 h 159"/>
                <a:gd name="T18" fmla="*/ 101 w 207"/>
                <a:gd name="T19" fmla="*/ 55 h 159"/>
                <a:gd name="T20" fmla="*/ 103 w 207"/>
                <a:gd name="T21" fmla="*/ 55 h 159"/>
                <a:gd name="T22" fmla="*/ 105 w 207"/>
                <a:gd name="T23" fmla="*/ 53 h 159"/>
                <a:gd name="T24" fmla="*/ 107 w 207"/>
                <a:gd name="T25" fmla="*/ 53 h 159"/>
                <a:gd name="T26" fmla="*/ 107 w 207"/>
                <a:gd name="T27" fmla="*/ 55 h 159"/>
                <a:gd name="T28" fmla="*/ 109 w 207"/>
                <a:gd name="T29" fmla="*/ 55 h 159"/>
                <a:gd name="T30" fmla="*/ 125 w 207"/>
                <a:gd name="T31" fmla="*/ 78 h 159"/>
                <a:gd name="T32" fmla="*/ 188 w 207"/>
                <a:gd name="T33" fmla="*/ 18 h 159"/>
                <a:gd name="T34" fmla="*/ 191 w 207"/>
                <a:gd name="T35" fmla="*/ 16 h 159"/>
                <a:gd name="T36" fmla="*/ 193 w 207"/>
                <a:gd name="T37" fmla="*/ 18 h 159"/>
                <a:gd name="T38" fmla="*/ 195 w 207"/>
                <a:gd name="T39" fmla="*/ 18 h 159"/>
                <a:gd name="T40" fmla="*/ 195 w 207"/>
                <a:gd name="T41" fmla="*/ 20 h 159"/>
                <a:gd name="T42" fmla="*/ 197 w 207"/>
                <a:gd name="T43" fmla="*/ 20 h 159"/>
                <a:gd name="T44" fmla="*/ 197 w 207"/>
                <a:gd name="T45" fmla="*/ 22 h 159"/>
                <a:gd name="T46" fmla="*/ 195 w 207"/>
                <a:gd name="T47" fmla="*/ 24 h 159"/>
                <a:gd name="T48" fmla="*/ 129 w 207"/>
                <a:gd name="T49" fmla="*/ 90 h 159"/>
                <a:gd name="T50" fmla="*/ 127 w 207"/>
                <a:gd name="T51" fmla="*/ 90 h 159"/>
                <a:gd name="T52" fmla="*/ 125 w 207"/>
                <a:gd name="T53" fmla="*/ 90 h 159"/>
                <a:gd name="T54" fmla="*/ 125 w 207"/>
                <a:gd name="T55" fmla="*/ 90 h 159"/>
                <a:gd name="T56" fmla="*/ 123 w 207"/>
                <a:gd name="T57" fmla="*/ 90 h 159"/>
                <a:gd name="T58" fmla="*/ 121 w 207"/>
                <a:gd name="T59" fmla="*/ 88 h 159"/>
                <a:gd name="T60" fmla="*/ 74 w 207"/>
                <a:gd name="T61" fmla="*/ 112 h 159"/>
                <a:gd name="T62" fmla="*/ 72 w 207"/>
                <a:gd name="T63" fmla="*/ 114 h 159"/>
                <a:gd name="T64" fmla="*/ 70 w 207"/>
                <a:gd name="T65" fmla="*/ 114 h 159"/>
                <a:gd name="T66" fmla="*/ 68 w 207"/>
                <a:gd name="T67" fmla="*/ 114 h 159"/>
                <a:gd name="T68" fmla="*/ 68 w 207"/>
                <a:gd name="T69" fmla="*/ 114 h 159"/>
                <a:gd name="T70" fmla="*/ 66 w 207"/>
                <a:gd name="T71" fmla="*/ 112 h 159"/>
                <a:gd name="T72" fmla="*/ 23 w 207"/>
                <a:gd name="T73" fmla="*/ 123 h 159"/>
                <a:gd name="T74" fmla="*/ 23 w 207"/>
                <a:gd name="T75" fmla="*/ 123 h 159"/>
                <a:gd name="T76" fmla="*/ 21 w 207"/>
                <a:gd name="T77" fmla="*/ 125 h 159"/>
                <a:gd name="T78" fmla="*/ 19 w 207"/>
                <a:gd name="T79" fmla="*/ 125 h 159"/>
                <a:gd name="T80" fmla="*/ 17 w 207"/>
                <a:gd name="T81" fmla="*/ 123 h 159"/>
                <a:gd name="T82" fmla="*/ 15 w 207"/>
                <a:gd name="T83" fmla="*/ 123 h 159"/>
                <a:gd name="T84" fmla="*/ 15 w 207"/>
                <a:gd name="T85" fmla="*/ 121 h 159"/>
                <a:gd name="T86" fmla="*/ 15 w 207"/>
                <a:gd name="T87" fmla="*/ 118 h 159"/>
                <a:gd name="T88" fmla="*/ 15 w 207"/>
                <a:gd name="T89" fmla="*/ 116 h 159"/>
                <a:gd name="T90" fmla="*/ 15 w 207"/>
                <a:gd name="T91" fmla="*/ 137 h 159"/>
                <a:gd name="T92" fmla="*/ 199 w 207"/>
                <a:gd name="T93" fmla="*/ 143 h 159"/>
                <a:gd name="T94" fmla="*/ 15 w 207"/>
                <a:gd name="T95" fmla="*/ 13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159">
                  <a:moveTo>
                    <a:pt x="0" y="159"/>
                  </a:moveTo>
                  <a:lnTo>
                    <a:pt x="207" y="159"/>
                  </a:lnTo>
                  <a:lnTo>
                    <a:pt x="207" y="0"/>
                  </a:lnTo>
                  <a:lnTo>
                    <a:pt x="0" y="0"/>
                  </a:lnTo>
                  <a:lnTo>
                    <a:pt x="0" y="159"/>
                  </a:lnTo>
                  <a:lnTo>
                    <a:pt x="0" y="159"/>
                  </a:lnTo>
                  <a:close/>
                  <a:moveTo>
                    <a:pt x="15" y="116"/>
                  </a:moveTo>
                  <a:lnTo>
                    <a:pt x="49" y="65"/>
                  </a:lnTo>
                  <a:lnTo>
                    <a:pt x="49" y="63"/>
                  </a:lnTo>
                  <a:lnTo>
                    <a:pt x="49" y="63"/>
                  </a:lnTo>
                  <a:lnTo>
                    <a:pt x="51" y="63"/>
                  </a:lnTo>
                  <a:lnTo>
                    <a:pt x="51" y="63"/>
                  </a:lnTo>
                  <a:lnTo>
                    <a:pt x="51" y="63"/>
                  </a:lnTo>
                  <a:lnTo>
                    <a:pt x="53" y="63"/>
                  </a:lnTo>
                  <a:lnTo>
                    <a:pt x="53" y="63"/>
                  </a:lnTo>
                  <a:lnTo>
                    <a:pt x="56" y="63"/>
                  </a:lnTo>
                  <a:lnTo>
                    <a:pt x="58" y="65"/>
                  </a:lnTo>
                  <a:lnTo>
                    <a:pt x="58" y="65"/>
                  </a:lnTo>
                  <a:lnTo>
                    <a:pt x="72" y="100"/>
                  </a:lnTo>
                  <a:lnTo>
                    <a:pt x="101" y="55"/>
                  </a:lnTo>
                  <a:lnTo>
                    <a:pt x="103" y="55"/>
                  </a:lnTo>
                  <a:lnTo>
                    <a:pt x="103" y="55"/>
                  </a:lnTo>
                  <a:lnTo>
                    <a:pt x="103" y="53"/>
                  </a:lnTo>
                  <a:lnTo>
                    <a:pt x="105" y="53"/>
                  </a:lnTo>
                  <a:lnTo>
                    <a:pt x="105" y="53"/>
                  </a:lnTo>
                  <a:lnTo>
                    <a:pt x="107" y="53"/>
                  </a:lnTo>
                  <a:lnTo>
                    <a:pt x="107" y="53"/>
                  </a:lnTo>
                  <a:lnTo>
                    <a:pt x="107" y="55"/>
                  </a:lnTo>
                  <a:lnTo>
                    <a:pt x="109" y="55"/>
                  </a:lnTo>
                  <a:lnTo>
                    <a:pt x="109" y="55"/>
                  </a:lnTo>
                  <a:lnTo>
                    <a:pt x="109" y="55"/>
                  </a:lnTo>
                  <a:lnTo>
                    <a:pt x="125" y="78"/>
                  </a:lnTo>
                  <a:lnTo>
                    <a:pt x="186" y="18"/>
                  </a:lnTo>
                  <a:lnTo>
                    <a:pt x="188" y="18"/>
                  </a:lnTo>
                  <a:lnTo>
                    <a:pt x="188" y="18"/>
                  </a:lnTo>
                  <a:lnTo>
                    <a:pt x="191" y="16"/>
                  </a:lnTo>
                  <a:lnTo>
                    <a:pt x="191" y="16"/>
                  </a:lnTo>
                  <a:lnTo>
                    <a:pt x="193" y="18"/>
                  </a:lnTo>
                  <a:lnTo>
                    <a:pt x="193" y="18"/>
                  </a:lnTo>
                  <a:lnTo>
                    <a:pt x="195" y="18"/>
                  </a:lnTo>
                  <a:lnTo>
                    <a:pt x="195" y="18"/>
                  </a:lnTo>
                  <a:lnTo>
                    <a:pt x="195" y="20"/>
                  </a:lnTo>
                  <a:lnTo>
                    <a:pt x="195" y="20"/>
                  </a:lnTo>
                  <a:lnTo>
                    <a:pt x="197" y="20"/>
                  </a:lnTo>
                  <a:lnTo>
                    <a:pt x="197" y="22"/>
                  </a:lnTo>
                  <a:lnTo>
                    <a:pt x="197" y="22"/>
                  </a:lnTo>
                  <a:lnTo>
                    <a:pt x="195" y="24"/>
                  </a:lnTo>
                  <a:lnTo>
                    <a:pt x="195" y="24"/>
                  </a:lnTo>
                  <a:lnTo>
                    <a:pt x="195" y="26"/>
                  </a:lnTo>
                  <a:lnTo>
                    <a:pt x="129" y="90"/>
                  </a:lnTo>
                  <a:lnTo>
                    <a:pt x="129" y="90"/>
                  </a:lnTo>
                  <a:lnTo>
                    <a:pt x="127" y="90"/>
                  </a:lnTo>
                  <a:lnTo>
                    <a:pt x="127" y="90"/>
                  </a:lnTo>
                  <a:lnTo>
                    <a:pt x="125" y="90"/>
                  </a:lnTo>
                  <a:lnTo>
                    <a:pt x="125" y="90"/>
                  </a:lnTo>
                  <a:lnTo>
                    <a:pt x="125" y="90"/>
                  </a:lnTo>
                  <a:lnTo>
                    <a:pt x="123" y="90"/>
                  </a:lnTo>
                  <a:lnTo>
                    <a:pt x="123" y="90"/>
                  </a:lnTo>
                  <a:lnTo>
                    <a:pt x="121" y="90"/>
                  </a:lnTo>
                  <a:lnTo>
                    <a:pt x="121" y="88"/>
                  </a:lnTo>
                  <a:lnTo>
                    <a:pt x="105" y="67"/>
                  </a:lnTo>
                  <a:lnTo>
                    <a:pt x="74" y="112"/>
                  </a:lnTo>
                  <a:lnTo>
                    <a:pt x="74" y="114"/>
                  </a:lnTo>
                  <a:lnTo>
                    <a:pt x="72" y="114"/>
                  </a:lnTo>
                  <a:lnTo>
                    <a:pt x="72" y="114"/>
                  </a:lnTo>
                  <a:lnTo>
                    <a:pt x="70" y="114"/>
                  </a:lnTo>
                  <a:lnTo>
                    <a:pt x="70" y="114"/>
                  </a:lnTo>
                  <a:lnTo>
                    <a:pt x="68" y="114"/>
                  </a:lnTo>
                  <a:lnTo>
                    <a:pt x="68" y="114"/>
                  </a:lnTo>
                  <a:lnTo>
                    <a:pt x="68" y="114"/>
                  </a:lnTo>
                  <a:lnTo>
                    <a:pt x="66" y="112"/>
                  </a:lnTo>
                  <a:lnTo>
                    <a:pt x="66" y="112"/>
                  </a:lnTo>
                  <a:lnTo>
                    <a:pt x="51" y="78"/>
                  </a:lnTo>
                  <a:lnTo>
                    <a:pt x="23" y="123"/>
                  </a:lnTo>
                  <a:lnTo>
                    <a:pt x="23" y="123"/>
                  </a:lnTo>
                  <a:lnTo>
                    <a:pt x="23" y="123"/>
                  </a:lnTo>
                  <a:lnTo>
                    <a:pt x="21" y="125"/>
                  </a:lnTo>
                  <a:lnTo>
                    <a:pt x="21" y="125"/>
                  </a:lnTo>
                  <a:lnTo>
                    <a:pt x="19" y="125"/>
                  </a:lnTo>
                  <a:lnTo>
                    <a:pt x="19" y="125"/>
                  </a:lnTo>
                  <a:lnTo>
                    <a:pt x="17" y="125"/>
                  </a:lnTo>
                  <a:lnTo>
                    <a:pt x="17" y="123"/>
                  </a:lnTo>
                  <a:lnTo>
                    <a:pt x="15" y="123"/>
                  </a:lnTo>
                  <a:lnTo>
                    <a:pt x="15" y="123"/>
                  </a:lnTo>
                  <a:lnTo>
                    <a:pt x="15" y="123"/>
                  </a:lnTo>
                  <a:lnTo>
                    <a:pt x="15" y="121"/>
                  </a:lnTo>
                  <a:lnTo>
                    <a:pt x="15" y="121"/>
                  </a:lnTo>
                  <a:lnTo>
                    <a:pt x="15" y="118"/>
                  </a:lnTo>
                  <a:lnTo>
                    <a:pt x="15" y="118"/>
                  </a:lnTo>
                  <a:lnTo>
                    <a:pt x="15" y="116"/>
                  </a:lnTo>
                  <a:lnTo>
                    <a:pt x="15" y="116"/>
                  </a:lnTo>
                  <a:close/>
                  <a:moveTo>
                    <a:pt x="15" y="137"/>
                  </a:moveTo>
                  <a:lnTo>
                    <a:pt x="199" y="137"/>
                  </a:lnTo>
                  <a:lnTo>
                    <a:pt x="199" y="143"/>
                  </a:lnTo>
                  <a:lnTo>
                    <a:pt x="15" y="143"/>
                  </a:lnTo>
                  <a:lnTo>
                    <a:pt x="15" y="137"/>
                  </a:lnTo>
                  <a:lnTo>
                    <a:pt x="15" y="137"/>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16" name="Заголовок 1"/>
          <p:cNvSpPr>
            <a:spLocks noGrp="1"/>
          </p:cNvSpPr>
          <p:nvPr>
            <p:ph type="title"/>
          </p:nvPr>
        </p:nvSpPr>
        <p:spPr>
          <a:xfrm>
            <a:off x="1505415" y="-22715"/>
            <a:ext cx="8964704" cy="694951"/>
          </a:xfrm>
        </p:spPr>
        <p:txBody>
          <a:bodyPr/>
          <a:lstStyle/>
          <a:p>
            <a:r>
              <a:rPr lang="ru-RU" dirty="0"/>
              <a:t> </a:t>
            </a:r>
            <a:r>
              <a:rPr lang="ru-RU" sz="1800" dirty="0" smtClean="0"/>
              <a:t>ОБЗОР ПРАКТИКИ В СФЕРЕ КОНТРАКТНОЙ СИСТЕМЫ, УТВЕРЖДЕННЫЙ ПРЕЗИДИУМОМ ВС РФ 28.06.2017. СПИСАНИЕ НЕУСТОЙКИ.</a:t>
            </a:r>
            <a:endParaRPr lang="ru-RU" sz="1800" dirty="0"/>
          </a:p>
        </p:txBody>
      </p:sp>
      <p:sp>
        <p:nvSpPr>
          <p:cNvPr id="17" name="Объект 2">
            <a:extLst>
              <a:ext uri="{FF2B5EF4-FFF2-40B4-BE49-F238E27FC236}">
                <a16:creationId xmlns:a16="http://schemas.microsoft.com/office/drawing/2014/main" xmlns="" id="{73654378-9C15-461F-99A2-CFFD6BDD55E3}"/>
              </a:ext>
            </a:extLst>
          </p:cNvPr>
          <p:cNvSpPr txBox="1">
            <a:spLocks/>
          </p:cNvSpPr>
          <p:nvPr/>
        </p:nvSpPr>
        <p:spPr>
          <a:xfrm>
            <a:off x="1331975" y="2696305"/>
            <a:ext cx="10492349" cy="3637588"/>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b="1" dirty="0" smtClean="0">
                <a:solidFill>
                  <a:srgbClr val="E4465A"/>
                </a:solidFill>
                <a:cs typeface="Segoe UI" panose="020B0502040204020203" pitchFamily="34" charset="0"/>
              </a:rPr>
              <a:t>Отсутствие </a:t>
            </a:r>
            <a:r>
              <a:rPr lang="ru-RU" sz="1800" b="1" dirty="0">
                <a:solidFill>
                  <a:srgbClr val="E4465A"/>
                </a:solidFill>
                <a:cs typeface="Segoe UI" panose="020B0502040204020203" pitchFamily="34" charset="0"/>
              </a:rPr>
              <a:t>сверки суммы начисленной неустойки не может являться причиной отказа заказчика в списании </a:t>
            </a:r>
            <a:r>
              <a:rPr lang="ru-RU" sz="1800" b="1" dirty="0" smtClean="0">
                <a:solidFill>
                  <a:srgbClr val="E4465A"/>
                </a:solidFill>
                <a:cs typeface="Segoe UI" panose="020B0502040204020203" pitchFamily="34" charset="0"/>
              </a:rPr>
              <a:t>неустойки. </a:t>
            </a:r>
          </a:p>
          <a:p>
            <a:pPr algn="just">
              <a:spcBef>
                <a:spcPct val="0"/>
              </a:spcBef>
              <a:spcAft>
                <a:spcPts val="1200"/>
              </a:spcAft>
            </a:pPr>
            <a:r>
              <a:rPr lang="ru-RU" sz="1800" dirty="0" smtClean="0">
                <a:solidFill>
                  <a:srgbClr val="001D43"/>
                </a:solidFill>
                <a:cs typeface="Segoe UI" panose="020B0502040204020203" pitchFamily="34" charset="0"/>
              </a:rPr>
              <a:t>(см.: Определение </a:t>
            </a:r>
            <a:r>
              <a:rPr lang="ru-RU" sz="1800" dirty="0">
                <a:solidFill>
                  <a:srgbClr val="001D43"/>
                </a:solidFill>
                <a:cs typeface="Segoe UI" panose="020B0502040204020203" pitchFamily="34" charset="0"/>
              </a:rPr>
              <a:t>ВС РФ от 11 января 2018 г. № </a:t>
            </a:r>
            <a:r>
              <a:rPr lang="ru-RU" sz="1800" dirty="0" smtClean="0">
                <a:solidFill>
                  <a:srgbClr val="001D43"/>
                </a:solidFill>
                <a:cs typeface="Segoe UI" panose="020B0502040204020203" pitchFamily="34" charset="0"/>
              </a:rPr>
              <a:t>308-ЭС17-20477 + п. 40 Обзора практики).</a:t>
            </a:r>
          </a:p>
          <a:p>
            <a:pPr algn="just">
              <a:spcBef>
                <a:spcPct val="0"/>
              </a:spcBef>
              <a:spcAft>
                <a:spcPts val="1200"/>
              </a:spcAft>
            </a:pPr>
            <a:r>
              <a:rPr lang="ru-RU" sz="1800" b="1" dirty="0" smtClean="0">
                <a:solidFill>
                  <a:srgbClr val="E4465A"/>
                </a:solidFill>
                <a:cs typeface="Segoe UI" panose="020B0502040204020203" pitchFamily="34" charset="0"/>
              </a:rPr>
              <a:t>Списание неустойки – обязанность, а не право заказчика. </a:t>
            </a:r>
          </a:p>
          <a:p>
            <a:pPr algn="just">
              <a:spcBef>
                <a:spcPct val="0"/>
              </a:spcBef>
              <a:spcAft>
                <a:spcPts val="1200"/>
              </a:spcAft>
            </a:pPr>
            <a:r>
              <a:rPr lang="ru-RU" sz="1800" dirty="0" smtClean="0">
                <a:solidFill>
                  <a:srgbClr val="001D43"/>
                </a:solidFill>
                <a:cs typeface="Segoe UI" panose="020B0502040204020203" pitchFamily="34" charset="0"/>
              </a:rPr>
              <a:t>(см.: Определение ВС РФ от </a:t>
            </a:r>
            <a:r>
              <a:rPr lang="ru-RU" sz="1800" dirty="0">
                <a:solidFill>
                  <a:srgbClr val="001D43"/>
                </a:solidFill>
                <a:cs typeface="Segoe UI" panose="020B0502040204020203" pitchFamily="34" charset="0"/>
              </a:rPr>
              <a:t>31 июля 2018 г. </a:t>
            </a:r>
            <a:r>
              <a:rPr lang="ru-RU" sz="1800" dirty="0" smtClean="0">
                <a:solidFill>
                  <a:srgbClr val="001D43"/>
                </a:solidFill>
                <a:cs typeface="Segoe UI" panose="020B0502040204020203" pitchFamily="34" charset="0"/>
              </a:rPr>
              <a:t>по делу </a:t>
            </a:r>
            <a:r>
              <a:rPr lang="ru-RU" sz="1800" dirty="0">
                <a:solidFill>
                  <a:srgbClr val="001D43"/>
                </a:solidFill>
                <a:cs typeface="Segoe UI" panose="020B0502040204020203" pitchFamily="34" charset="0"/>
              </a:rPr>
              <a:t>№ </a:t>
            </a:r>
            <a:r>
              <a:rPr lang="ru-RU" sz="1800" dirty="0" smtClean="0">
                <a:solidFill>
                  <a:srgbClr val="001D43"/>
                </a:solidFill>
                <a:cs typeface="Segoe UI" panose="020B0502040204020203" pitchFamily="34" charset="0"/>
              </a:rPr>
              <a:t>305-ЭС18-5984; Определение ВС РФ от 14 августа 2018 г. № 305-ЭС18-5712 по делу № А40-179525</a:t>
            </a:r>
            <a:r>
              <a:rPr lang="en-US" sz="1800" dirty="0" smtClean="0">
                <a:solidFill>
                  <a:srgbClr val="001D43"/>
                </a:solidFill>
                <a:cs typeface="Segoe UI" panose="020B0502040204020203" pitchFamily="34" charset="0"/>
              </a:rPr>
              <a:t>/2017.</a:t>
            </a:r>
            <a:endParaRPr lang="ru-RU" sz="1800" dirty="0" smtClean="0">
              <a:solidFill>
                <a:srgbClr val="001D43"/>
              </a:solidFill>
              <a:cs typeface="Segoe UI" panose="020B0502040204020203" pitchFamily="34" charset="0"/>
            </a:endParaRPr>
          </a:p>
          <a:p>
            <a:pPr algn="just">
              <a:spcBef>
                <a:spcPct val="0"/>
              </a:spcBef>
              <a:spcAft>
                <a:spcPts val="1200"/>
              </a:spcAft>
            </a:pPr>
            <a:r>
              <a:rPr lang="ru-RU" sz="1800" b="1" dirty="0" smtClean="0">
                <a:solidFill>
                  <a:srgbClr val="E4465A"/>
                </a:solidFill>
                <a:cs typeface="Segoe UI" panose="020B0502040204020203" pitchFamily="34" charset="0"/>
              </a:rPr>
              <a:t>Отсутствие доказанного факта погашения поставщиком 50% начисленных заказчиком неустоек влечет отказ в иске о понуждении заказчика списать сумму неустойки.</a:t>
            </a:r>
          </a:p>
          <a:p>
            <a:pPr algn="just">
              <a:spcBef>
                <a:spcPct val="0"/>
              </a:spcBef>
              <a:spcAft>
                <a:spcPts val="1200"/>
              </a:spcAft>
            </a:pPr>
            <a:r>
              <a:rPr lang="ru-RU" sz="1800" dirty="0" smtClean="0">
                <a:solidFill>
                  <a:srgbClr val="001D43"/>
                </a:solidFill>
                <a:cs typeface="Segoe UI" panose="020B0502040204020203" pitchFamily="34" charset="0"/>
              </a:rPr>
              <a:t>(см</a:t>
            </a:r>
            <a:r>
              <a:rPr lang="ru-RU" sz="1800" dirty="0">
                <a:solidFill>
                  <a:srgbClr val="001D43"/>
                </a:solidFill>
                <a:cs typeface="Segoe UI" panose="020B0502040204020203" pitchFamily="34" charset="0"/>
              </a:rPr>
              <a:t>.: Определение ВС РФ от 20 июля 2018 г. № </a:t>
            </a:r>
            <a:r>
              <a:rPr lang="ru-RU" sz="1800" dirty="0" smtClean="0">
                <a:solidFill>
                  <a:srgbClr val="001D43"/>
                </a:solidFill>
                <a:cs typeface="Segoe UI" panose="020B0502040204020203" pitchFamily="34" charset="0"/>
              </a:rPr>
              <a:t>309-ЭС18-9862).</a:t>
            </a:r>
          </a:p>
          <a:p>
            <a:pPr algn="just">
              <a:spcBef>
                <a:spcPct val="0"/>
              </a:spcBef>
              <a:spcAft>
                <a:spcPts val="1200"/>
              </a:spcAft>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20" name="Овал 19">
            <a:extLst>
              <a:ext uri="{FF2B5EF4-FFF2-40B4-BE49-F238E27FC236}">
                <a16:creationId xmlns:a16="http://schemas.microsoft.com/office/drawing/2014/main" xmlns="" id="{42D2405C-82A6-4611-A559-487FAF862958}"/>
              </a:ext>
            </a:extLst>
          </p:cNvPr>
          <p:cNvSpPr/>
          <p:nvPr/>
        </p:nvSpPr>
        <p:spPr>
          <a:xfrm rot="5400000">
            <a:off x="410556" y="2690797"/>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1" name="Freeform 56">
            <a:extLst>
              <a:ext uri="{FF2B5EF4-FFF2-40B4-BE49-F238E27FC236}">
                <a16:creationId xmlns:a16="http://schemas.microsoft.com/office/drawing/2014/main" xmlns="" id="{6BC82D3A-A734-43DB-9C02-20CE41F321C8}"/>
              </a:ext>
            </a:extLst>
          </p:cNvPr>
          <p:cNvSpPr>
            <a:spLocks noEditPoints="1"/>
          </p:cNvSpPr>
          <p:nvPr/>
        </p:nvSpPr>
        <p:spPr bwMode="auto">
          <a:xfrm>
            <a:off x="523341" y="2800926"/>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Овал 17">
            <a:extLst>
              <a:ext uri="{FF2B5EF4-FFF2-40B4-BE49-F238E27FC236}">
                <a16:creationId xmlns:a16="http://schemas.microsoft.com/office/drawing/2014/main" xmlns="" id="{42D2405C-82A6-4611-A559-487FAF862958}"/>
              </a:ext>
            </a:extLst>
          </p:cNvPr>
          <p:cNvSpPr/>
          <p:nvPr/>
        </p:nvSpPr>
        <p:spPr>
          <a:xfrm rot="5400000">
            <a:off x="425580" y="37840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9" name="Freeform 56">
            <a:extLst>
              <a:ext uri="{FF2B5EF4-FFF2-40B4-BE49-F238E27FC236}">
                <a16:creationId xmlns:a16="http://schemas.microsoft.com/office/drawing/2014/main" xmlns="" id="{6BC82D3A-A734-43DB-9C02-20CE41F321C8}"/>
              </a:ext>
            </a:extLst>
          </p:cNvPr>
          <p:cNvSpPr>
            <a:spLocks noEditPoints="1"/>
          </p:cNvSpPr>
          <p:nvPr/>
        </p:nvSpPr>
        <p:spPr bwMode="auto">
          <a:xfrm>
            <a:off x="523341" y="3938956"/>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2" name="Овал 31">
            <a:extLst>
              <a:ext uri="{FF2B5EF4-FFF2-40B4-BE49-F238E27FC236}">
                <a16:creationId xmlns:a16="http://schemas.microsoft.com/office/drawing/2014/main" xmlns="" id="{42D2405C-82A6-4611-A559-487FAF862958}"/>
              </a:ext>
            </a:extLst>
          </p:cNvPr>
          <p:cNvSpPr/>
          <p:nvPr/>
        </p:nvSpPr>
        <p:spPr>
          <a:xfrm rot="5400000">
            <a:off x="425580" y="4877305"/>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33" name="Freeform 56">
            <a:extLst>
              <a:ext uri="{FF2B5EF4-FFF2-40B4-BE49-F238E27FC236}">
                <a16:creationId xmlns:a16="http://schemas.microsoft.com/office/drawing/2014/main" xmlns="" id="{6BC82D3A-A734-43DB-9C02-20CE41F321C8}"/>
              </a:ext>
            </a:extLst>
          </p:cNvPr>
          <p:cNvSpPr>
            <a:spLocks noEditPoints="1"/>
          </p:cNvSpPr>
          <p:nvPr/>
        </p:nvSpPr>
        <p:spPr bwMode="auto">
          <a:xfrm>
            <a:off x="523341" y="5037734"/>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Tree>
    <p:extLst>
      <p:ext uri="{BB962C8B-B14F-4D97-AF65-F5344CB8AC3E}">
        <p14:creationId xmlns:p14="http://schemas.microsoft.com/office/powerpoint/2010/main" val="1513605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800" dirty="0" smtClean="0"/>
              <a:t>ОБЗОР ПРАКТИКИ В СФЕРЕ КОНТРАКТНОЙ СИСТЕМЫ, УТВЕРЖДЕННЫЙ ПРЕЗИДИУМОМ ВС РФ 28.06.2017. ПОРЯДОК ОПРЕДЕЛЕНИЯ СУЩЕСТВЕННОСТИ НАРУШЕНИЯ КОНТРАКТА.</a:t>
            </a:r>
            <a:endParaRPr lang="ru-RU" sz="1800" dirty="0"/>
          </a:p>
        </p:txBody>
      </p:sp>
      <p:sp>
        <p:nvSpPr>
          <p:cNvPr id="62" name="Объект 2"/>
          <p:cNvSpPr txBox="1">
            <a:spLocks/>
          </p:cNvSpPr>
          <p:nvPr/>
        </p:nvSpPr>
        <p:spPr>
          <a:xfrm>
            <a:off x="984366" y="1008245"/>
            <a:ext cx="10824775" cy="452276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001D43"/>
                </a:solidFill>
              </a:rPr>
              <a:t>Отсутствие </a:t>
            </a:r>
            <a:r>
              <a:rPr lang="ru-RU" sz="1600" dirty="0">
                <a:solidFill>
                  <a:srgbClr val="001D43"/>
                </a:solidFill>
              </a:rPr>
              <a:t>в </a:t>
            </a:r>
            <a:r>
              <a:rPr lang="ru-RU" sz="1600" dirty="0" smtClean="0">
                <a:solidFill>
                  <a:srgbClr val="001D43"/>
                </a:solidFill>
              </a:rPr>
              <a:t>контракте </a:t>
            </a:r>
            <a:r>
              <a:rPr lang="ru-RU" sz="1600" b="1" dirty="0">
                <a:solidFill>
                  <a:srgbClr val="E4465A"/>
                </a:solidFill>
              </a:rPr>
              <a:t>упоминания о каком-либо конкретном существенном нарушении обязательств, являющемся основанием для одностороннего отказа, не может свидетельствовать об отсутствии у стороны такого права, если в контракте содержится общее указание на право стороны на односторонний отказ</a:t>
            </a:r>
            <a:r>
              <a:rPr lang="ru-RU" sz="1600" b="1" dirty="0" smtClean="0">
                <a:solidFill>
                  <a:srgbClr val="E4465A"/>
                </a:solidFill>
              </a:rPr>
              <a:t>.</a:t>
            </a:r>
          </a:p>
          <a:p>
            <a:pPr algn="just">
              <a:buClr>
                <a:srgbClr val="E4465A"/>
              </a:buClr>
            </a:pPr>
            <a:r>
              <a:rPr lang="ru-RU" sz="1600" dirty="0">
                <a:solidFill>
                  <a:srgbClr val="001D43"/>
                </a:solidFill>
              </a:rPr>
              <a:t>Стороны </a:t>
            </a:r>
            <a:r>
              <a:rPr lang="ru-RU" sz="1600" dirty="0" smtClean="0">
                <a:solidFill>
                  <a:srgbClr val="001D43"/>
                </a:solidFill>
              </a:rPr>
              <a:t>контракта </a:t>
            </a:r>
            <a:r>
              <a:rPr lang="ru-RU" sz="1600" b="1" dirty="0">
                <a:solidFill>
                  <a:srgbClr val="E4465A"/>
                </a:solidFill>
              </a:rPr>
              <a:t>вправе конкретизировать признаки существенного нарушения обязательства, совершение которого является надлежащим основанием для одностороннего отказа от исполнения контракта.</a:t>
            </a:r>
          </a:p>
          <a:p>
            <a:pPr algn="just">
              <a:buClr>
                <a:srgbClr val="E4465A"/>
              </a:buClr>
            </a:pPr>
            <a:r>
              <a:rPr lang="ru-RU" sz="1600" b="1" dirty="0" smtClean="0">
                <a:solidFill>
                  <a:srgbClr val="001D43"/>
                </a:solidFill>
              </a:rPr>
              <a:t>п. 14, 15 Обзора.</a:t>
            </a:r>
            <a:endParaRPr lang="ru-RU" sz="1600" b="1" dirty="0">
              <a:solidFill>
                <a:srgbClr val="001D43"/>
              </a:solidFill>
            </a:endParaRPr>
          </a:p>
          <a:p>
            <a:pPr algn="just">
              <a:buClr>
                <a:srgbClr val="E4465A"/>
              </a:buClr>
            </a:pPr>
            <a:r>
              <a:rPr lang="ru-RU" sz="1600" dirty="0">
                <a:solidFill>
                  <a:srgbClr val="001D43"/>
                </a:solidFill>
              </a:rPr>
              <a:t>Закон № 44-ФЗ указывает лишь на </a:t>
            </a:r>
            <a:r>
              <a:rPr lang="ru-RU" sz="1600" dirty="0" smtClean="0">
                <a:solidFill>
                  <a:srgbClr val="001D43"/>
                </a:solidFill>
              </a:rPr>
              <a:t>необходимость закрепить </a:t>
            </a:r>
            <a:r>
              <a:rPr lang="ru-RU" sz="1600" dirty="0">
                <a:solidFill>
                  <a:srgbClr val="001D43"/>
                </a:solidFill>
              </a:rPr>
              <a:t>в контракте саму возможность его расторжения в одностороннем порядке по правилам гражданского законодательства. </a:t>
            </a:r>
            <a:r>
              <a:rPr lang="ru-RU" sz="1600" b="1" dirty="0">
                <a:solidFill>
                  <a:srgbClr val="E4465A"/>
                </a:solidFill>
              </a:rPr>
              <a:t>При этом </a:t>
            </a:r>
            <a:r>
              <a:rPr lang="ru-RU" sz="1600" b="1" dirty="0" smtClean="0">
                <a:solidFill>
                  <a:srgbClr val="E4465A"/>
                </a:solidFill>
              </a:rPr>
              <a:t>подлежащие применению </a:t>
            </a:r>
            <a:r>
              <a:rPr lang="ru-RU" sz="1600" b="1" dirty="0">
                <a:solidFill>
                  <a:srgbClr val="E4465A"/>
                </a:solidFill>
              </a:rPr>
              <a:t>основания для принятия заказчиком решения об </a:t>
            </a:r>
            <a:r>
              <a:rPr lang="ru-RU" sz="1600" b="1" dirty="0" smtClean="0">
                <a:solidFill>
                  <a:srgbClr val="E4465A"/>
                </a:solidFill>
              </a:rPr>
              <a:t>одностороннем отказе </a:t>
            </a:r>
            <a:r>
              <a:rPr lang="ru-RU" sz="1600" b="1" dirty="0">
                <a:solidFill>
                  <a:srgbClr val="E4465A"/>
                </a:solidFill>
              </a:rPr>
              <a:t>от исполнения контракта установлены в </a:t>
            </a:r>
            <a:r>
              <a:rPr lang="ru-RU" sz="1600" b="1" dirty="0" smtClean="0">
                <a:solidFill>
                  <a:srgbClr val="E4465A"/>
                </a:solidFill>
              </a:rPr>
              <a:t>ГК РФ. </a:t>
            </a:r>
            <a:r>
              <a:rPr lang="ru-RU" sz="1600" b="1" dirty="0">
                <a:solidFill>
                  <a:srgbClr val="E4465A"/>
                </a:solidFill>
              </a:rPr>
              <a:t>Неуказание в контракте какого-либо </a:t>
            </a:r>
            <a:r>
              <a:rPr lang="ru-RU" sz="1600" b="1" dirty="0" smtClean="0">
                <a:solidFill>
                  <a:srgbClr val="E4465A"/>
                </a:solidFill>
              </a:rPr>
              <a:t>конкретного существенного </a:t>
            </a:r>
            <a:r>
              <a:rPr lang="ru-RU" sz="1600" b="1" dirty="0">
                <a:solidFill>
                  <a:srgbClr val="E4465A"/>
                </a:solidFill>
              </a:rPr>
              <a:t>нарушения обязательства, являющегося основанием </a:t>
            </a:r>
            <a:r>
              <a:rPr lang="ru-RU" sz="1600" b="1" dirty="0" smtClean="0">
                <a:solidFill>
                  <a:srgbClr val="E4465A"/>
                </a:solidFill>
              </a:rPr>
              <a:t>для заявления </a:t>
            </a:r>
            <a:r>
              <a:rPr lang="ru-RU" sz="1600" b="1" dirty="0">
                <a:solidFill>
                  <a:srgbClr val="E4465A"/>
                </a:solidFill>
              </a:rPr>
              <a:t>одностороннего отказа, не может свидетельствовать об отсутствии </a:t>
            </a:r>
            <a:r>
              <a:rPr lang="ru-RU" sz="1600" b="1" dirty="0" smtClean="0">
                <a:solidFill>
                  <a:srgbClr val="E4465A"/>
                </a:solidFill>
              </a:rPr>
              <a:t>у стороны </a:t>
            </a:r>
            <a:r>
              <a:rPr lang="ru-RU" sz="1600" b="1" dirty="0">
                <a:solidFill>
                  <a:srgbClr val="E4465A"/>
                </a:solidFill>
              </a:rPr>
              <a:t>такого права при наличии соответствующего основания в </a:t>
            </a:r>
            <a:r>
              <a:rPr lang="ru-RU" sz="1600" b="1" dirty="0" smtClean="0">
                <a:solidFill>
                  <a:srgbClr val="E4465A"/>
                </a:solidFill>
              </a:rPr>
              <a:t>Гражданском кодексе </a:t>
            </a:r>
            <a:r>
              <a:rPr lang="ru-RU" sz="1600" b="1" dirty="0">
                <a:solidFill>
                  <a:srgbClr val="E4465A"/>
                </a:solidFill>
              </a:rPr>
              <a:t>Российской Федерации.</a:t>
            </a:r>
          </a:p>
          <a:p>
            <a:pPr algn="just">
              <a:buClr>
                <a:srgbClr val="E4465A"/>
              </a:buClr>
            </a:pPr>
            <a:endParaRPr lang="ru-RU" sz="1600" dirty="0">
              <a:solidFill>
                <a:srgbClr val="001D43"/>
              </a:solidFill>
            </a:endParaRPr>
          </a:p>
        </p:txBody>
      </p:sp>
      <p:grpSp>
        <p:nvGrpSpPr>
          <p:cNvPr id="9" name="Группа 8">
            <a:extLst>
              <a:ext uri="{FF2B5EF4-FFF2-40B4-BE49-F238E27FC236}">
                <a16:creationId xmlns:a16="http://schemas.microsoft.com/office/drawing/2014/main" xmlns="" id="{5B48DDA3-4439-46C7-884A-F88542C92C49}"/>
              </a:ext>
            </a:extLst>
          </p:cNvPr>
          <p:cNvGrpSpPr/>
          <p:nvPr/>
        </p:nvGrpSpPr>
        <p:grpSpPr>
          <a:xfrm>
            <a:off x="89210" y="1008245"/>
            <a:ext cx="814040" cy="764227"/>
            <a:chOff x="360363" y="6009033"/>
            <a:chExt cx="616539" cy="616539"/>
          </a:xfrm>
        </p:grpSpPr>
        <p:sp>
          <p:nvSpPr>
            <p:cNvPr id="10" name="Овал 9">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sp>
        <p:nvSpPr>
          <p:cNvPr id="19" name="Прямоугольник: скругленные углы 3">
            <a:extLst>
              <a:ext uri="{FF2B5EF4-FFF2-40B4-BE49-F238E27FC236}">
                <a16:creationId xmlns="" xmlns:a16="http://schemas.microsoft.com/office/drawing/2014/main" id="{C3060BED-D266-4996-B2FC-CC621AD399D5}"/>
              </a:ext>
            </a:extLst>
          </p:cNvPr>
          <p:cNvSpPr/>
          <p:nvPr/>
        </p:nvSpPr>
        <p:spPr>
          <a:xfrm>
            <a:off x="391189" y="5724228"/>
            <a:ext cx="11464536" cy="665422"/>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Постановление Арбитражного суда </a:t>
            </a:r>
            <a:r>
              <a:rPr lang="ru-RU" b="1" dirty="0" smtClean="0">
                <a:solidFill>
                  <a:srgbClr val="27A1AE"/>
                </a:solidFill>
                <a:latin typeface="Segoe UI" panose="020B0502040204020203" pitchFamily="34" charset="0"/>
                <a:cs typeface="Segoe UI" panose="020B0502040204020203" pitchFamily="34" charset="0"/>
              </a:rPr>
              <a:t>Северо-западного округа от 28 </a:t>
            </a:r>
            <a:r>
              <a:rPr lang="ru-RU" b="1" dirty="0">
                <a:solidFill>
                  <a:srgbClr val="27A1AE"/>
                </a:solidFill>
                <a:latin typeface="Segoe UI" panose="020B0502040204020203" pitchFamily="34" charset="0"/>
                <a:cs typeface="Segoe UI" panose="020B0502040204020203" pitchFamily="34" charset="0"/>
              </a:rPr>
              <a:t>февраля 2018 года </a:t>
            </a:r>
            <a:r>
              <a:rPr lang="ru-RU" b="1" dirty="0" smtClean="0">
                <a:solidFill>
                  <a:srgbClr val="27A1AE"/>
                </a:solidFill>
                <a:latin typeface="Segoe UI" panose="020B0502040204020203" pitchFamily="34" charset="0"/>
                <a:cs typeface="Segoe UI" panose="020B0502040204020203" pitchFamily="34" charset="0"/>
              </a:rPr>
              <a:t>по делу </a:t>
            </a:r>
            <a:r>
              <a:rPr lang="ru-RU" b="1" dirty="0">
                <a:solidFill>
                  <a:srgbClr val="27A1AE"/>
                </a:solidFill>
                <a:latin typeface="Segoe UI" panose="020B0502040204020203" pitchFamily="34" charset="0"/>
                <a:cs typeface="Segoe UI" panose="020B0502040204020203" pitchFamily="34" charset="0"/>
              </a:rPr>
              <a:t>№ А05-4544/2017</a:t>
            </a:r>
          </a:p>
        </p:txBody>
      </p:sp>
    </p:spTree>
    <p:extLst>
      <p:ext uri="{BB962C8B-B14F-4D97-AF65-F5344CB8AC3E}">
        <p14:creationId xmlns:p14="http://schemas.microsoft.com/office/powerpoint/2010/main" val="695436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cxnSp>
        <p:nvCxnSpPr>
          <p:cNvPr id="35" name="Прямая соединительная линия 34">
            <a:extLst>
              <a:ext uri="{FF2B5EF4-FFF2-40B4-BE49-F238E27FC236}">
                <a16:creationId xmlns="" xmlns:a16="http://schemas.microsoft.com/office/drawing/2014/main"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6" name="Группа 45"/>
          <p:cNvGrpSpPr/>
          <p:nvPr/>
        </p:nvGrpSpPr>
        <p:grpSpPr>
          <a:xfrm>
            <a:off x="5556251" y="1061613"/>
            <a:ext cx="1344149" cy="1498261"/>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2"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7" name="Прямоугольник 1"/>
          <p:cNvSpPr>
            <a:spLocks noChangeArrowheads="1"/>
          </p:cNvSpPr>
          <p:nvPr/>
        </p:nvSpPr>
        <p:spPr bwMode="auto">
          <a:xfrm>
            <a:off x="2176283" y="42663"/>
            <a:ext cx="79008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9263" fontAlgn="base" hangingPunct="0">
              <a:spcBef>
                <a:spcPct val="0"/>
              </a:spcBef>
              <a:spcAft>
                <a:spcPct val="0"/>
              </a:spcAft>
            </a:pPr>
            <a:r>
              <a:rPr lang="ru-RU" alt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АНТИМОНОПОЛЬНАЯ ПРАКТИКА. ПРАВОМЕРНОСТЬ ОТСУТСТВИЯ КОНКРЕТНЫХ ОСНОВАНИЙ ДЛЯ ОТКАЗА ОТ КОНТРАКТА</a:t>
            </a:r>
            <a:endParaRPr lang="ru-RU" altLang="ru-RU" b="1" dirty="0">
              <a:solidFill>
                <a:srgbClr val="E4465A"/>
              </a:solidFill>
              <a:latin typeface="Segoe UI" panose="020B0502040204020203" pitchFamily="34" charset="0"/>
              <a:ea typeface="Segoe UI" panose="020B0502040204020203" pitchFamily="34" charset="0"/>
              <a:cs typeface="Segoe UI" panose="020B0502040204020203" pitchFamily="34" charset="0"/>
            </a:endParaRPr>
          </a:p>
        </p:txBody>
      </p:sp>
      <p:sp>
        <p:nvSpPr>
          <p:cNvPr id="29" name="Текст 2"/>
          <p:cNvSpPr txBox="1">
            <a:spLocks/>
          </p:cNvSpPr>
          <p:nvPr/>
        </p:nvSpPr>
        <p:spPr bwMode="auto">
          <a:xfrm>
            <a:off x="344170" y="2408758"/>
            <a:ext cx="11480155" cy="3724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28448" rIns="0" bIns="0"/>
          <a:lstStyle>
            <a:lvl1pPr marL="342900" indent="-342900" algn="l" defTabSz="449263" rtl="0" eaLnBrk="0" fontAlgn="base" hangingPunct="0">
              <a:lnSpc>
                <a:spcPct val="93000"/>
              </a:lnSpc>
              <a:spcBef>
                <a:spcPts val="1425"/>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49263" rtl="0" eaLnBrk="0" fontAlgn="base" hangingPunct="0">
              <a:lnSpc>
                <a:spcPct val="93000"/>
              </a:lnSpc>
              <a:spcBef>
                <a:spcPts val="1138"/>
              </a:spcBef>
              <a:spcAft>
                <a:spcPct val="0"/>
              </a:spcAft>
              <a:buClr>
                <a:srgbClr val="000000"/>
              </a:buClr>
              <a:buSzPct val="100000"/>
              <a:buFont typeface="Times New Roman" panose="02020603050405020304" pitchFamily="18" charset="0"/>
              <a:defRPr sz="2800">
                <a:solidFill>
                  <a:srgbClr val="000000"/>
                </a:solidFill>
                <a:latin typeface="+mn-lt"/>
                <a:ea typeface="+mn-ea"/>
              </a:defRPr>
            </a:lvl2pPr>
            <a:lvl3pPr marL="1143000" indent="-228600" algn="l" defTabSz="449263" rtl="0" eaLnBrk="0" fontAlgn="base" hangingPunct="0">
              <a:lnSpc>
                <a:spcPct val="93000"/>
              </a:lnSpc>
              <a:spcBef>
                <a:spcPts val="850"/>
              </a:spcBef>
              <a:spcAft>
                <a:spcPct val="0"/>
              </a:spcAft>
              <a:buClr>
                <a:srgbClr val="000000"/>
              </a:buClr>
              <a:buSzPct val="100000"/>
              <a:buFont typeface="Times New Roman" panose="02020603050405020304" pitchFamily="18" charset="0"/>
              <a:defRPr sz="2400">
                <a:solidFill>
                  <a:srgbClr val="000000"/>
                </a:solidFill>
                <a:latin typeface="+mn-lt"/>
                <a:ea typeface="+mn-ea"/>
              </a:defRPr>
            </a:lvl3pPr>
            <a:lvl4pPr marL="1600200" indent="-228600" algn="l" defTabSz="449263" rtl="0" eaLnBrk="0" fontAlgn="base" hangingPunct="0">
              <a:lnSpc>
                <a:spcPct val="93000"/>
              </a:lnSpc>
              <a:spcBef>
                <a:spcPts val="575"/>
              </a:spcBef>
              <a:spcAft>
                <a:spcPct val="0"/>
              </a:spcAft>
              <a:buClr>
                <a:srgbClr val="000000"/>
              </a:buClr>
              <a:buSzPct val="100000"/>
              <a:buFont typeface="Times New Roman" panose="02020603050405020304" pitchFamily="18" charset="0"/>
              <a:defRPr sz="2000">
                <a:solidFill>
                  <a:srgbClr val="000000"/>
                </a:solidFill>
                <a:latin typeface="+mn-lt"/>
                <a:ea typeface="+mn-ea"/>
              </a:defRPr>
            </a:lvl4pPr>
            <a:lvl5pPr marL="2057400" indent="-228600" algn="l" defTabSz="449263" rtl="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mn-lt"/>
                <a:ea typeface="+mn-ea"/>
              </a:defRPr>
            </a:lvl5pPr>
            <a:lvl6pPr marL="25146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a:lstStyle>
          <a:p>
            <a:pPr marL="0" indent="0" algn="just">
              <a:lnSpc>
                <a:spcPct val="100000"/>
              </a:lnSpc>
              <a:spcBef>
                <a:spcPts val="600"/>
              </a:spcBef>
              <a:defRPr/>
            </a:pP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Доводы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Общества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о том, что заказчиком в проекте контракта установлено условие одностороннего расторжения контракта без указания перечня случаев такого отказа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Комиссией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УФАС признаются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необоснованными ввиду следующего.</a:t>
            </a:r>
          </a:p>
          <a:p>
            <a:pPr marL="0" indent="0" algn="just">
              <a:lnSpc>
                <a:spcPct val="100000"/>
              </a:lnSpc>
              <a:spcBef>
                <a:spcPts val="600"/>
              </a:spcBef>
              <a:defRPr/>
            </a:pP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Согласно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ч.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8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ст.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95 Закона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 44-ФЗ расторжение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контракта допускается по соглашению сторон, по решению суда, в случае одностороннего отказа стороны контракта от исполнения контракта в соответствии с гражданским законодательством.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Ч.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9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ст.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95 Закона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 44-ФЗ предусмотрено</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 что заказчик вправе принять решение об одностороннем отказе от исполнения контракта по основаниям, предусмотренным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ГК РФ для </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одностороннего отказа от исполнения отдельных видов обязательств, при условии, если это было предусмотрено контрактом.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Таким образом, Комиссия приходит к выводу, что Закон о контрактной системе не обязывает заказчика перечислять в проекте контракта перечень случаев одностороннего отказа от исполнения контракта</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a:t>
            </a:r>
          </a:p>
          <a:p>
            <a:pPr marL="0" indent="0" algn="just">
              <a:lnSpc>
                <a:spcPct val="100000"/>
              </a:lnSpc>
              <a:spcBef>
                <a:spcPts val="600"/>
              </a:spcBef>
              <a:defRPr/>
            </a:pP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См.: </a:t>
            </a:r>
            <a:r>
              <a:rPr lang="ru-RU" altLang="ru-RU" sz="1800"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Решение УФАС по Красноярскому краю от 14 сентября 2016 г. № </a:t>
            </a:r>
            <a:r>
              <a:rPr lang="ru-RU" altLang="ru-RU" sz="1800"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1495.</a:t>
            </a:r>
            <a:endParaRPr lang="ru-RU" altLang="ru-RU" sz="1800" kern="0" dirty="0">
              <a:solidFill>
                <a:srgbClr val="E4465A"/>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72228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360364" y="1061613"/>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139316"/>
            <a:ext cx="11602804" cy="2492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Проектом контракта установлено</a:t>
            </a:r>
            <a:r>
              <a:rPr lang="ru-RU" dirty="0">
                <a:solidFill>
                  <a:srgbClr val="444444"/>
                </a:solidFill>
                <a:latin typeface="Segoe UI" panose="020B0502040204020203" pitchFamily="34" charset="0"/>
                <a:cs typeface="Segoe UI" panose="020B0502040204020203" pitchFamily="34" charset="0"/>
              </a:rPr>
              <a:t>: </a:t>
            </a:r>
            <a:r>
              <a:rPr lang="ru-RU" dirty="0" smtClean="0">
                <a:solidFill>
                  <a:srgbClr val="444444"/>
                </a:solidFill>
                <a:latin typeface="Segoe UI" panose="020B0502040204020203" pitchFamily="34" charset="0"/>
                <a:cs typeface="Segoe UI" panose="020B0502040204020203" pitchFamily="34" charset="0"/>
              </a:rPr>
              <a:t>«заказчик </a:t>
            </a:r>
            <a:r>
              <a:rPr lang="ru-RU" dirty="0">
                <a:solidFill>
                  <a:srgbClr val="444444"/>
                </a:solidFill>
                <a:latin typeface="Segoe UI" panose="020B0502040204020203" pitchFamily="34" charset="0"/>
                <a:cs typeface="Segoe UI" panose="020B0502040204020203" pitchFamily="34" charset="0"/>
              </a:rPr>
              <a:t>не несет ответственности за просрочку исполнения обязательств по оплате выполненных </a:t>
            </a:r>
            <a:r>
              <a:rPr lang="ru-RU" dirty="0" smtClean="0">
                <a:solidFill>
                  <a:srgbClr val="444444"/>
                </a:solidFill>
                <a:latin typeface="Segoe UI" panose="020B0502040204020203" pitchFamily="34" charset="0"/>
                <a:cs typeface="Segoe UI" panose="020B0502040204020203" pitchFamily="34" charset="0"/>
              </a:rPr>
              <a:t>подрядчиком </a:t>
            </a:r>
            <a:r>
              <a:rPr lang="ru-RU" dirty="0">
                <a:solidFill>
                  <a:srgbClr val="444444"/>
                </a:solidFill>
                <a:latin typeface="Segoe UI" panose="020B0502040204020203" pitchFamily="34" charset="0"/>
                <a:cs typeface="Segoe UI" panose="020B0502040204020203" pitchFamily="34" charset="0"/>
              </a:rPr>
              <a:t>работ в случае, если такая просрочка была вызвана </a:t>
            </a:r>
            <a:r>
              <a:rPr lang="ru-RU" dirty="0" smtClean="0">
                <a:solidFill>
                  <a:srgbClr val="444444"/>
                </a:solidFill>
                <a:latin typeface="Segoe UI" panose="020B0502040204020203" pitchFamily="34" charset="0"/>
                <a:cs typeface="Segoe UI" panose="020B0502040204020203" pitchFamily="34" charset="0"/>
              </a:rPr>
              <a:t>нарушением </a:t>
            </a:r>
            <a:r>
              <a:rPr lang="ru-RU" dirty="0">
                <a:solidFill>
                  <a:srgbClr val="444444"/>
                </a:solidFill>
                <a:latin typeface="Segoe UI" panose="020B0502040204020203" pitchFamily="34" charset="0"/>
                <a:cs typeface="Segoe UI" panose="020B0502040204020203" pitchFamily="34" charset="0"/>
              </a:rPr>
              <a:t>сроков доведения до </a:t>
            </a:r>
            <a:r>
              <a:rPr lang="ru-RU" dirty="0" smtClean="0">
                <a:solidFill>
                  <a:srgbClr val="444444"/>
                </a:solidFill>
                <a:latin typeface="Segoe UI" panose="020B0502040204020203" pitchFamily="34" charset="0"/>
                <a:cs typeface="Segoe UI" panose="020B0502040204020203" pitchFamily="34" charset="0"/>
              </a:rPr>
              <a:t>заказчика </a:t>
            </a:r>
            <a:r>
              <a:rPr lang="ru-RU" dirty="0">
                <a:solidFill>
                  <a:srgbClr val="444444"/>
                </a:solidFill>
                <a:latin typeface="Segoe UI" panose="020B0502040204020203" pitchFamily="34" charset="0"/>
                <a:cs typeface="Segoe UI" panose="020B0502040204020203" pitchFamily="34" charset="0"/>
              </a:rPr>
              <a:t>средств федерального </a:t>
            </a:r>
            <a:r>
              <a:rPr lang="ru-RU" dirty="0" smtClean="0">
                <a:solidFill>
                  <a:srgbClr val="444444"/>
                </a:solidFill>
                <a:latin typeface="Segoe UI" panose="020B0502040204020203" pitchFamily="34" charset="0"/>
                <a:cs typeface="Segoe UI" panose="020B0502040204020203" pitchFamily="34" charset="0"/>
              </a:rPr>
              <a:t>бюджета».</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Комиссией установлено, что вышеуказанное требование </a:t>
            </a:r>
            <a:r>
              <a:rPr lang="ru-RU" dirty="0" smtClean="0">
                <a:solidFill>
                  <a:srgbClr val="444444"/>
                </a:solidFill>
                <a:latin typeface="Segoe UI" panose="020B0502040204020203" pitchFamily="34" charset="0"/>
                <a:cs typeface="Segoe UI" panose="020B0502040204020203" pitchFamily="34" charset="0"/>
              </a:rPr>
              <a:t>нарушает ч. </a:t>
            </a:r>
            <a:r>
              <a:rPr lang="ru-RU" dirty="0">
                <a:solidFill>
                  <a:srgbClr val="444444"/>
                </a:solidFill>
                <a:latin typeface="Segoe UI" panose="020B0502040204020203" pitchFamily="34" charset="0"/>
                <a:cs typeface="Segoe UI" panose="020B0502040204020203" pitchFamily="34" charset="0"/>
              </a:rPr>
              <a:t>13 </a:t>
            </a:r>
            <a:r>
              <a:rPr lang="ru-RU" dirty="0" smtClean="0">
                <a:solidFill>
                  <a:srgbClr val="444444"/>
                </a:solidFill>
                <a:latin typeface="Segoe UI" panose="020B0502040204020203" pitchFamily="34" charset="0"/>
                <a:cs typeface="Segoe UI" panose="020B0502040204020203" pitchFamily="34" charset="0"/>
              </a:rPr>
              <a:t>ст. </a:t>
            </a:r>
            <a:r>
              <a:rPr lang="ru-RU" dirty="0">
                <a:solidFill>
                  <a:srgbClr val="444444"/>
                </a:solidFill>
                <a:latin typeface="Segoe UI" panose="020B0502040204020203" pitchFamily="34" charset="0"/>
                <a:cs typeface="Segoe UI" panose="020B0502040204020203" pitchFamily="34" charset="0"/>
              </a:rPr>
              <a:t>34 Закона </a:t>
            </a:r>
            <a:r>
              <a:rPr lang="ru-RU" dirty="0" smtClean="0">
                <a:solidFill>
                  <a:srgbClr val="444444"/>
                </a:solidFill>
                <a:latin typeface="Segoe UI" panose="020B0502040204020203" pitchFamily="34" charset="0"/>
                <a:cs typeface="Segoe UI" panose="020B0502040204020203" pitchFamily="34" charset="0"/>
              </a:rPr>
              <a:t>№ 44-ФЗ, </a:t>
            </a:r>
            <a:r>
              <a:rPr lang="ru-RU" dirty="0">
                <a:solidFill>
                  <a:srgbClr val="444444"/>
                </a:solidFill>
                <a:latin typeface="Segoe UI" panose="020B0502040204020203" pitchFamily="34" charset="0"/>
                <a:cs typeface="Segoe UI" panose="020B0502040204020203" pitchFamily="34" charset="0"/>
              </a:rPr>
              <a:t>и содержит признаки состава административного правонарушения, предусмотренного </a:t>
            </a:r>
            <a:r>
              <a:rPr lang="ru-RU" dirty="0" smtClean="0">
                <a:solidFill>
                  <a:srgbClr val="444444"/>
                </a:solidFill>
                <a:latin typeface="Segoe UI" panose="020B0502040204020203" pitchFamily="34" charset="0"/>
                <a:cs typeface="Segoe UI" panose="020B0502040204020203" pitchFamily="34" charset="0"/>
              </a:rPr>
              <a:t>ч. </a:t>
            </a:r>
            <a:r>
              <a:rPr lang="ru-RU" dirty="0">
                <a:solidFill>
                  <a:srgbClr val="444444"/>
                </a:solidFill>
                <a:latin typeface="Segoe UI" panose="020B0502040204020203" pitchFamily="34" charset="0"/>
                <a:cs typeface="Segoe UI" panose="020B0502040204020203" pitchFamily="34" charset="0"/>
              </a:rPr>
              <a:t>4.2 </a:t>
            </a:r>
            <a:r>
              <a:rPr lang="ru-RU" dirty="0" smtClean="0">
                <a:solidFill>
                  <a:srgbClr val="444444"/>
                </a:solidFill>
                <a:latin typeface="Segoe UI" panose="020B0502040204020203" pitchFamily="34" charset="0"/>
                <a:cs typeface="Segoe UI" panose="020B0502040204020203" pitchFamily="34" charset="0"/>
              </a:rPr>
              <a:t>ст. </a:t>
            </a:r>
            <a:r>
              <a:rPr lang="ru-RU" dirty="0">
                <a:solidFill>
                  <a:srgbClr val="444444"/>
                </a:solidFill>
                <a:latin typeface="Segoe UI" panose="020B0502040204020203" pitchFamily="34" charset="0"/>
                <a:cs typeface="Segoe UI" panose="020B0502040204020203" pitchFamily="34" charset="0"/>
              </a:rPr>
              <a:t>7.30 </a:t>
            </a:r>
            <a:r>
              <a:rPr lang="ru-RU" dirty="0" smtClean="0">
                <a:solidFill>
                  <a:srgbClr val="444444"/>
                </a:solidFill>
                <a:latin typeface="Segoe UI" panose="020B0502040204020203" pitchFamily="34" charset="0"/>
                <a:cs typeface="Segoe UI" panose="020B0502040204020203" pitchFamily="34" charset="0"/>
              </a:rPr>
              <a:t>КоАП РФ.</a:t>
            </a:r>
          </a:p>
          <a:p>
            <a:pPr marL="0" indent="0" algn="just">
              <a:spcBef>
                <a:spcPct val="0"/>
              </a:spcBef>
              <a:spcAft>
                <a:spcPts val="1200"/>
              </a:spcAft>
            </a:pPr>
            <a:endParaRPr lang="ru-RU" dirty="0" smtClean="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endParaRPr lang="ru-RU" b="1" dirty="0">
              <a:solidFill>
                <a:srgbClr val="E4465A"/>
              </a:solidFill>
              <a:latin typeface="Segoe UI" panose="020B0502040204020203" pitchFamily="34" charset="0"/>
              <a:cs typeface="Segoe UI" panose="020B0502040204020203" pitchFamily="34" charset="0"/>
            </a:endParaRPr>
          </a:p>
        </p:txBody>
      </p:sp>
      <p:sp>
        <p:nvSpPr>
          <p:cNvPr id="10" name="TextBox 9"/>
          <p:cNvSpPr txBox="1">
            <a:spLocks noChangeArrowheads="1"/>
          </p:cNvSpPr>
          <p:nvPr/>
        </p:nvSpPr>
        <p:spPr bwMode="auto">
          <a:xfrm>
            <a:off x="2637037" y="4372071"/>
            <a:ext cx="9409047"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См.: </a:t>
            </a:r>
            <a:r>
              <a:rPr lang="ru-RU" dirty="0">
                <a:solidFill>
                  <a:srgbClr val="E4465A"/>
                </a:solidFill>
                <a:latin typeface="Segoe UI" panose="020B0502040204020203" pitchFamily="34" charset="0"/>
                <a:cs typeface="Segoe UI" panose="020B0502040204020203" pitchFamily="34" charset="0"/>
              </a:rPr>
              <a:t>решение </a:t>
            </a:r>
            <a:r>
              <a:rPr lang="ru-RU" dirty="0" smtClean="0">
                <a:solidFill>
                  <a:srgbClr val="E4465A"/>
                </a:solidFill>
                <a:latin typeface="Segoe UI" panose="020B0502040204020203" pitchFamily="34" charset="0"/>
                <a:cs typeface="Segoe UI" panose="020B0502040204020203" pitchFamily="34" charset="0"/>
              </a:rPr>
              <a:t>ФАС России от 5 </a:t>
            </a:r>
            <a:r>
              <a:rPr lang="ru-RU" dirty="0">
                <a:solidFill>
                  <a:srgbClr val="E4465A"/>
                </a:solidFill>
                <a:latin typeface="Segoe UI" panose="020B0502040204020203" pitchFamily="34" charset="0"/>
                <a:cs typeface="Segoe UI" panose="020B0502040204020203" pitchFamily="34" charset="0"/>
              </a:rPr>
              <a:t>декабря 2014 г. по делу N К-1798/14</a:t>
            </a:r>
            <a:endParaRPr lang="ru-RU" dirty="0" smtClean="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 xmlns:a16="http://schemas.microsoft.com/office/drawing/2014/main" id="{20E707A1-9625-4914-9A42-B17FE9DAB145}"/>
              </a:ext>
            </a:extLst>
          </p:cNvPr>
          <p:cNvSpPr/>
          <p:nvPr/>
        </p:nvSpPr>
        <p:spPr>
          <a:xfrm>
            <a:off x="487199" y="4192927"/>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 xmlns:a16="http://schemas.microsoft.com/office/drawing/2014/main" id="{F6966F49-7FD8-4FD4-A5A8-91F6F5357B0C}"/>
              </a:ext>
            </a:extLst>
          </p:cNvPr>
          <p:cNvGrpSpPr/>
          <p:nvPr/>
        </p:nvGrpSpPr>
        <p:grpSpPr>
          <a:xfrm rot="10800000">
            <a:off x="1911021" y="4201613"/>
            <a:ext cx="514739" cy="712734"/>
            <a:chOff x="6909583" y="1900903"/>
            <a:chExt cx="620086" cy="408996"/>
          </a:xfrm>
          <a:solidFill>
            <a:schemeClr val="bg1">
              <a:lumMod val="75000"/>
            </a:schemeClr>
          </a:solidFill>
        </p:grpSpPr>
        <p:sp>
          <p:nvSpPr>
            <p:cNvPr id="18" name="Нашивка 96">
              <a:extLst>
                <a:ext uri="{FF2B5EF4-FFF2-40B4-BE49-F238E27FC236}">
                  <a16:creationId xmlns="" xmlns:a16="http://schemas.microsoft.com/office/drawing/2014/main"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 xmlns:a16="http://schemas.microsoft.com/office/drawing/2014/main"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 xmlns:a16="http://schemas.microsoft.com/office/drawing/2014/main"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46" name="Группа 45"/>
          <p:cNvGrpSpPr/>
          <p:nvPr/>
        </p:nvGrpSpPr>
        <p:grpSpPr>
          <a:xfrm>
            <a:off x="5556251" y="821226"/>
            <a:ext cx="1344149" cy="1304523"/>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6" name="Заголовок 1"/>
          <p:cNvSpPr>
            <a:spLocks noGrp="1"/>
          </p:cNvSpPr>
          <p:nvPr>
            <p:ph type="title"/>
          </p:nvPr>
        </p:nvSpPr>
        <p:spPr>
          <a:xfrm>
            <a:off x="1484011" y="24249"/>
            <a:ext cx="8819739" cy="694951"/>
          </a:xfrm>
        </p:spPr>
        <p:txBody>
          <a:bodyPr/>
          <a:lstStyle/>
          <a:p>
            <a:r>
              <a:rPr lang="ru-RU" dirty="0"/>
              <a:t> </a:t>
            </a:r>
            <a:r>
              <a:rPr lang="ru-RU" sz="1600" dirty="0" smtClean="0"/>
              <a:t>АНТИМОНОПОЛЬНАЯ ПРАКТИКА В ОТНОШЕНИИ ОТСУТСТВИЯ ФИНАНСИРОВАНИЯ КАК ОСНОВАНИЯ ОСВОБОЖДЕНИЯ ЗАКАЗЧИКА ОТ ОТВЕТСТВЕННОСТИ В СВЯЗИ С ПРОСРОЧКОЙ ОПЛАТЫ</a:t>
            </a:r>
            <a:endParaRPr lang="ru-RU" sz="1600" dirty="0"/>
          </a:p>
        </p:txBody>
      </p:sp>
    </p:spTree>
    <p:extLst>
      <p:ext uri="{BB962C8B-B14F-4D97-AF65-F5344CB8AC3E}">
        <p14:creationId xmlns:p14="http://schemas.microsoft.com/office/powerpoint/2010/main" val="3047953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Таблица 10"/>
          <p:cNvGraphicFramePr>
            <a:graphicFrameLocks noGrp="1"/>
          </p:cNvGraphicFramePr>
          <p:nvPr>
            <p:extLst>
              <p:ext uri="{D42A27DB-BD31-4B8C-83A1-F6EECF244321}">
                <p14:modId xmlns:p14="http://schemas.microsoft.com/office/powerpoint/2010/main" val="2625023589"/>
              </p:ext>
            </p:extLst>
          </p:nvPr>
        </p:nvGraphicFramePr>
        <p:xfrm>
          <a:off x="334537" y="868596"/>
          <a:ext cx="11485755" cy="5487600"/>
        </p:xfrm>
        <a:graphic>
          <a:graphicData uri="http://schemas.openxmlformats.org/drawingml/2006/table">
            <a:tbl>
              <a:tblPr/>
              <a:tblGrid>
                <a:gridCol w="7910561"/>
                <a:gridCol w="3575194"/>
              </a:tblGrid>
              <a:tr h="679354">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ctr">
                        <a:lnSpc>
                          <a:spcPct val="100000"/>
                        </a:lnSpc>
                        <a:spcAft>
                          <a:spcPts val="0"/>
                        </a:spcAft>
                      </a:pP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Отсутствие</a:t>
                      </a:r>
                      <a:r>
                        <a:rPr lang="ru-RU" sz="1600" b="1" baseline="0"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 финансирования освобождает заказчика от обязанности платить неустойку в связи с просрочкой оплаты</a:t>
                      </a:r>
                      <a:endParaRPr lang="ru-RU" sz="1600"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8586" marR="68586"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4465A"/>
                    </a:solidFill>
                  </a:tcPr>
                </a:tc>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ctr">
                        <a:lnSpc>
                          <a:spcPct val="100000"/>
                        </a:lnSpc>
                        <a:spcAft>
                          <a:spcPts val="0"/>
                        </a:spcAft>
                      </a:pP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Решение суда</a:t>
                      </a:r>
                      <a:endParaRPr lang="ru-RU" sz="1600" b="1"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8586" marR="68586"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4465A"/>
                    </a:solidFill>
                  </a:tcPr>
                </a:tc>
              </a:tr>
              <a:tr h="4808246">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just">
                        <a:lnSpc>
                          <a:spcPct val="100000"/>
                        </a:lnSpc>
                        <a:spcAft>
                          <a:spcPts val="0"/>
                        </a:spcAft>
                      </a:pPr>
                      <a:r>
                        <a:rPr lang="ru-RU" sz="1600" b="0" i="0"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rPr>
                        <a:t>Согласно контракту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заказчик не несет ответственность за несвоевременную оплату выполненных работ, связанную с несвоевременным поступлением денежных средств из бюджета на цели, предусмотренные контрактом.</a:t>
                      </a:r>
                    </a:p>
                    <a:p>
                      <a:pPr algn="just">
                        <a:lnSpc>
                          <a:spcPct val="100000"/>
                        </a:lnSpc>
                        <a:spcAft>
                          <a:spcPts val="0"/>
                        </a:spcAft>
                      </a:pPr>
                      <a:r>
                        <a:rPr lang="ru-RU" sz="1600" b="0" i="0"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rPr>
                        <a:t>Такое договорное условие подчинено принципу свободы договора (ст. 421 ГК РФ), в установленном законом порядке не оспорено и не признано недействительным, п. 1 ст. 314 и п. 1 ст. 746 ГК РФ не противоречит.</a:t>
                      </a:r>
                    </a:p>
                    <a:p>
                      <a:pPr algn="just">
                        <a:lnSpc>
                          <a:spcPct val="100000"/>
                        </a:lnSpc>
                        <a:spcAft>
                          <a:spcPts val="0"/>
                        </a:spcAft>
                      </a:pPr>
                      <a:endParaRPr lang="ru-RU" sz="1600" b="0" i="0" baseline="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Предусмотренное контрактом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условие об оплате работ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«по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мере поступления денежных средств из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бюджета» </a:t>
                      </a: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не нарушает публичные интересы, а также права и охраняемые законом интересы неопределенного круга лиц.</a:t>
                      </a: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Толкование</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спорного условия показывает</a:t>
                      </a: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что обязательство заказчика по оплате выполненных работ должно быть реализовано не позднее 30 дней с момента подписания заказчиком документа о приемке;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спорное условие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«по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мере поступления денежных средств из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бюджета» относится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к тридцатидневному периоду оплаты и свидетельствует о возможности заказчика производить расчеты как единовременной суммой, так и отдельными частями при поступлении денежных средств в пределах 30 дней.</a:t>
                      </a:r>
                    </a:p>
                  </a:txBody>
                  <a:tcPr marL="72006" marR="72006" marT="72014" marB="72014">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Постановление Арбитражного суда Восточно-Сибирского округа от 7 февраля 2018 г. по делу № А33-771/2017.</a:t>
                      </a:r>
                    </a:p>
                    <a:p>
                      <a:pPr algn="just">
                        <a:lnSpc>
                          <a:spcPct val="100000"/>
                        </a:lnSpc>
                        <a:spcAft>
                          <a:spcPts val="0"/>
                        </a:spcAft>
                      </a:pPr>
                      <a:endPar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Постановление</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Арбитражного суда Западно-сибирского округа от 22 июня 2016 г. по делу № А27-23461/2015.</a:t>
                      </a:r>
                      <a:endPar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txBody>
                  <a:tcPr marL="72006" marR="72006" marT="72014" marB="72014">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r>
            </a:tbl>
          </a:graphicData>
        </a:graphic>
      </p:graphicFrame>
      <p:sp>
        <p:nvSpPr>
          <p:cNvPr id="5" name="Заголовок 1"/>
          <p:cNvSpPr>
            <a:spLocks noGrp="1"/>
          </p:cNvSpPr>
          <p:nvPr>
            <p:ph type="title"/>
          </p:nvPr>
        </p:nvSpPr>
        <p:spPr>
          <a:xfrm>
            <a:off x="1484011" y="24249"/>
            <a:ext cx="8819739" cy="694951"/>
          </a:xfrm>
        </p:spPr>
        <p:txBody>
          <a:bodyPr/>
          <a:lstStyle/>
          <a:p>
            <a:r>
              <a:rPr lang="ru-RU" dirty="0"/>
              <a:t> </a:t>
            </a:r>
            <a:r>
              <a:rPr lang="ru-RU" sz="1600" dirty="0" smtClean="0"/>
              <a:t>СУДЕБНАЯ ПРАКТИКА В ОТНОШЕНИИ ОТСУТСТВИЯ ФИНАНСИРОВАНИЯ КАК ОСНОВАНИЯ ОСВОБОЖДЕНИЯ ЗАКАЗЧИКА ОТ ОТВЕТСТВЕННОСТИ В СВЯЗИ С ПРОСРОЧКОЙ ОПЛАТЫ</a:t>
            </a:r>
            <a:endParaRPr lang="ru-RU" sz="1600" dirty="0"/>
          </a:p>
        </p:txBody>
      </p:sp>
    </p:spTree>
    <p:extLst>
      <p:ext uri="{BB962C8B-B14F-4D97-AF65-F5344CB8AC3E}">
        <p14:creationId xmlns:p14="http://schemas.microsoft.com/office/powerpoint/2010/main" val="2286569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Таблица 10"/>
          <p:cNvGraphicFramePr>
            <a:graphicFrameLocks noGrp="1"/>
          </p:cNvGraphicFramePr>
          <p:nvPr>
            <p:extLst>
              <p:ext uri="{D42A27DB-BD31-4B8C-83A1-F6EECF244321}">
                <p14:modId xmlns:p14="http://schemas.microsoft.com/office/powerpoint/2010/main" val="2055455441"/>
              </p:ext>
            </p:extLst>
          </p:nvPr>
        </p:nvGraphicFramePr>
        <p:xfrm>
          <a:off x="334538" y="868596"/>
          <a:ext cx="11106614" cy="5539766"/>
        </p:xfrm>
        <a:graphic>
          <a:graphicData uri="http://schemas.openxmlformats.org/drawingml/2006/table">
            <a:tbl>
              <a:tblPr/>
              <a:tblGrid>
                <a:gridCol w="7649436"/>
                <a:gridCol w="3457178"/>
              </a:tblGrid>
              <a:tr h="679354">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ctr">
                        <a:lnSpc>
                          <a:spcPct val="100000"/>
                        </a:lnSpc>
                        <a:spcAft>
                          <a:spcPts val="0"/>
                        </a:spcAft>
                      </a:pP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Отсутствие финансирования не освобождает заказчика от обязанности платить неустойку</a:t>
                      </a:r>
                      <a:r>
                        <a:rPr lang="en-US"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a:t>
                      </a: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проценты</a:t>
                      </a:r>
                      <a:r>
                        <a:rPr lang="ru-RU" sz="1600" b="1" baseline="0"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 за пользование чужими денежными средствами </a:t>
                      </a: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в связи с просрочкой оплаты</a:t>
                      </a:r>
                    </a:p>
                  </a:txBody>
                  <a:tcPr marL="68586" marR="68586"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4465A"/>
                    </a:solidFill>
                  </a:tcPr>
                </a:tc>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ctr">
                        <a:lnSpc>
                          <a:spcPct val="100000"/>
                        </a:lnSpc>
                        <a:spcAft>
                          <a:spcPts val="0"/>
                        </a:spcAft>
                      </a:pP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Решение суда</a:t>
                      </a:r>
                      <a:endParaRPr lang="ru-RU" sz="1600" b="1"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8586" marR="68586"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4465A"/>
                    </a:solidFill>
                  </a:tcPr>
                </a:tc>
              </a:tr>
              <a:tr h="4808246">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just">
                        <a:lnSpc>
                          <a:spcPct val="100000"/>
                        </a:lnSpc>
                        <a:spcAft>
                          <a:spcPts val="0"/>
                        </a:spcAft>
                      </a:pPr>
                      <a:r>
                        <a:rPr lang="ru-RU" sz="1600" b="0" i="0"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rPr>
                        <a:t>Заказчик, ссылаясь на контракт, указывает, что не несет ответственность за несвоевременную оплату услуг теплоснабжения, связанную с задержкой поступления денежных средств из бюджета. </a:t>
                      </a: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Суд, удовлетворяя исковые требования поставщика, исходил из того, что в связи с нарушением условий контракта по срокам оплаты поставленной тепловой энергии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заказчик обязан уплатить проценты за пользование чужими денежными средствами.</a:t>
                      </a:r>
                    </a:p>
                    <a:p>
                      <a:pPr algn="just">
                        <a:lnSpc>
                          <a:spcPct val="100000"/>
                        </a:lnSpc>
                        <a:spcAft>
                          <a:spcPts val="0"/>
                        </a:spcAft>
                      </a:pPr>
                      <a:endPar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В контракте указано, что заказчик не несет ответственность перед подрядчиком за не произведенные расчеты при отсутствии на счете целевых средств бюджета либо превышении подрядчиком объемов выполненных работ на финансовый год. Работы были выполнены в конце 2014 - начале 2015 г., а оплата работ произведена только в мае 2016 г. </a:t>
                      </a:r>
                    </a:p>
                    <a:p>
                      <a:pPr algn="just">
                        <a:lnSpc>
                          <a:spcPct val="100000"/>
                        </a:lnSpc>
                        <a:spcAft>
                          <a:spcPts val="0"/>
                        </a:spcAft>
                      </a:pP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Включение в контракт условия об освобождении заказчика от ответственности за просрочку оплаты выполненных работ ввиду недофинансирования заказчика - учреждения само по себе не освобождает заказчика от уплаты законной неустойки.</a:t>
                      </a:r>
                    </a:p>
                  </a:txBody>
                  <a:tcPr marL="72006" marR="72006" marT="72014" marB="72014">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Постановление Арбитражного суда Уральского округа от 29 июня 2016 г. № Ф09-3219/16 по делу №</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А76-17708/2015.</a:t>
                      </a:r>
                      <a:endPar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Постановление</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Арбитражного суда Уральского округа от 7 декабря 2016 г. № Ф09-9810/16 по делу №</a:t>
                      </a:r>
                      <a:r>
                        <a:rPr lang="en-US"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А71-3716/2015.</a:t>
                      </a:r>
                      <a:endPar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txBody>
                  <a:tcPr marL="72006" marR="72006" marT="72014" marB="72014">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r>
            </a:tbl>
          </a:graphicData>
        </a:graphic>
      </p:graphicFrame>
      <p:sp>
        <p:nvSpPr>
          <p:cNvPr id="5" name="Заголовок 1"/>
          <p:cNvSpPr>
            <a:spLocks noGrp="1"/>
          </p:cNvSpPr>
          <p:nvPr>
            <p:ph type="title"/>
          </p:nvPr>
        </p:nvSpPr>
        <p:spPr>
          <a:xfrm>
            <a:off x="1484011" y="24249"/>
            <a:ext cx="8819739" cy="694951"/>
          </a:xfrm>
        </p:spPr>
        <p:txBody>
          <a:bodyPr/>
          <a:lstStyle/>
          <a:p>
            <a:r>
              <a:rPr lang="ru-RU" dirty="0"/>
              <a:t> </a:t>
            </a:r>
            <a:r>
              <a:rPr lang="ru-RU" sz="1600" dirty="0" smtClean="0"/>
              <a:t>СУДЕБНАЯ ПРАКТИКА В ОТНОШЕНИИ ОТСУТСТВИЯ ФИНАНСИРОВАНИЯ КАК ОСНОВАНИЯ ОСВОБОЖДЕНИЯ ЗАКАЗЧИКА ОТ ОТВЕТСТВЕННОСТИ В СВЯЗИ С ПРОСРОЧКОЙ ОПЛАТЫ</a:t>
            </a:r>
            <a:endParaRPr lang="ru-RU" sz="1600" dirty="0"/>
          </a:p>
        </p:txBody>
      </p:sp>
    </p:spTree>
    <p:extLst>
      <p:ext uri="{BB962C8B-B14F-4D97-AF65-F5344CB8AC3E}">
        <p14:creationId xmlns:p14="http://schemas.microsoft.com/office/powerpoint/2010/main" val="2524688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600" dirty="0" smtClean="0"/>
              <a:t>ИЗМЕНЕНИЕ УСЛОВИЯ О СРОКЕ ИСПОЛНЕНИЯ ОБЯЗАТЕЛЬСТВА. СУЩЕСТВЕННОЕ ИЗМЕНЕНИЕ ОБСТОЯТЕЛЬСТВ. ПОЛОЖИТЕЛЬНАЯ СУДЕБНАЯ ПРАКТИКА.</a:t>
            </a:r>
            <a:endParaRPr lang="ru-RU" sz="1600" dirty="0"/>
          </a:p>
        </p:txBody>
      </p:sp>
      <p:sp>
        <p:nvSpPr>
          <p:cNvPr id="62" name="Объект 2"/>
          <p:cNvSpPr txBox="1">
            <a:spLocks/>
          </p:cNvSpPr>
          <p:nvPr/>
        </p:nvSpPr>
        <p:spPr>
          <a:xfrm>
            <a:off x="1204147" y="795634"/>
            <a:ext cx="10727657" cy="489148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444444"/>
                </a:solidFill>
              </a:rPr>
              <a:t>Контракт на капремонт фасада заключен </a:t>
            </a:r>
            <a:r>
              <a:rPr lang="ru-RU" sz="1600" dirty="0" smtClean="0">
                <a:solidFill>
                  <a:srgbClr val="E4465A"/>
                </a:solidFill>
              </a:rPr>
              <a:t>30.06.2016</a:t>
            </a:r>
            <a:r>
              <a:rPr lang="ru-RU" sz="1600" dirty="0" smtClean="0">
                <a:solidFill>
                  <a:srgbClr val="444444"/>
                </a:solidFill>
              </a:rPr>
              <a:t>, срок исполнения работ – до </a:t>
            </a:r>
            <a:r>
              <a:rPr lang="ru-RU" sz="1600" dirty="0" smtClean="0">
                <a:solidFill>
                  <a:srgbClr val="E4465A"/>
                </a:solidFill>
              </a:rPr>
              <a:t>31.08.2016</a:t>
            </a:r>
            <a:r>
              <a:rPr lang="ru-RU" sz="1600" dirty="0" smtClean="0">
                <a:solidFill>
                  <a:srgbClr val="444444"/>
                </a:solidFill>
              </a:rPr>
              <a:t> г.</a:t>
            </a:r>
          </a:p>
          <a:p>
            <a:pPr algn="just">
              <a:buClr>
                <a:srgbClr val="E4465A"/>
              </a:buClr>
            </a:pPr>
            <a:r>
              <a:rPr lang="ru-RU" sz="1600" dirty="0" smtClean="0">
                <a:solidFill>
                  <a:srgbClr val="444444"/>
                </a:solidFill>
              </a:rPr>
              <a:t>Протокол итогов аукциона опубликован </a:t>
            </a:r>
            <a:r>
              <a:rPr lang="ru-RU" sz="1600" dirty="0" smtClean="0">
                <a:solidFill>
                  <a:srgbClr val="E4465A"/>
                </a:solidFill>
              </a:rPr>
              <a:t>13.05.2016</a:t>
            </a:r>
            <a:r>
              <a:rPr lang="ru-RU" sz="1600" dirty="0" smtClean="0">
                <a:solidFill>
                  <a:srgbClr val="444444"/>
                </a:solidFill>
              </a:rPr>
              <a:t>, вследствие жалобы </a:t>
            </a:r>
            <a:r>
              <a:rPr lang="ru-RU" sz="1600" dirty="0" smtClean="0">
                <a:solidFill>
                  <a:srgbClr val="E4465A"/>
                </a:solidFill>
              </a:rPr>
              <a:t>контракт был заключен намного позже планируемых сроков.  </a:t>
            </a:r>
          </a:p>
          <a:p>
            <a:pPr algn="just">
              <a:buClr>
                <a:srgbClr val="E4465A"/>
              </a:buClr>
            </a:pPr>
            <a:r>
              <a:rPr lang="ru-RU" sz="1600" dirty="0">
                <a:solidFill>
                  <a:srgbClr val="001D43"/>
                </a:solidFill>
              </a:rPr>
              <a:t>В случае заключения контракта 24.05.2016 период выполнения работ составлял бы 99 календарных дней (с 24.05.2016 по 31.08.2016). С учетом заключения контракта 30.06.2016 подрядчику было предоставлено лишь 62 календарных дня на выполнение работ до 31.08.2016. На основании изложенного суд пришел к выводу о переносе заключения контракта по объективным причинам, не зависящим от воли сторон, на срок 37 дней.</a:t>
            </a:r>
          </a:p>
          <a:p>
            <a:pPr algn="just">
              <a:buClr>
                <a:srgbClr val="E4465A"/>
              </a:buClr>
            </a:pPr>
            <a:r>
              <a:rPr lang="ru-RU" sz="1600" dirty="0" smtClean="0">
                <a:solidFill>
                  <a:srgbClr val="001D43"/>
                </a:solidFill>
              </a:rPr>
              <a:t>Судом учтено</a:t>
            </a:r>
            <a:r>
              <a:rPr lang="ru-RU" sz="1600" dirty="0">
                <a:solidFill>
                  <a:srgbClr val="001D43"/>
                </a:solidFill>
              </a:rPr>
              <a:t>, что </a:t>
            </a:r>
            <a:r>
              <a:rPr lang="ru-RU" sz="1600" dirty="0" smtClean="0">
                <a:solidFill>
                  <a:srgbClr val="001D43"/>
                </a:solidFill>
              </a:rPr>
              <a:t>согласно описанию объекта </a:t>
            </a:r>
            <a:r>
              <a:rPr lang="ru-RU" sz="1600" dirty="0">
                <a:solidFill>
                  <a:srgbClr val="001D43"/>
                </a:solidFill>
              </a:rPr>
              <a:t>закупки </a:t>
            </a:r>
            <a:r>
              <a:rPr lang="ru-RU" sz="1600" dirty="0" smtClean="0">
                <a:solidFill>
                  <a:srgbClr val="001D43"/>
                </a:solidFill>
              </a:rPr>
              <a:t>устройство </a:t>
            </a:r>
            <a:r>
              <a:rPr lang="ru-RU" sz="1600" dirty="0">
                <a:solidFill>
                  <a:srgbClr val="001D43"/>
                </a:solidFill>
              </a:rPr>
              <a:t>навесного вентилируемого фасада должно быть выполнено </a:t>
            </a:r>
            <a:r>
              <a:rPr lang="ru-RU" sz="1600" b="1" dirty="0">
                <a:solidFill>
                  <a:srgbClr val="E4465A"/>
                </a:solidFill>
              </a:rPr>
              <a:t>посредством композитного материала</a:t>
            </a:r>
            <a:r>
              <a:rPr lang="ru-RU" sz="1600" dirty="0" smtClean="0">
                <a:solidFill>
                  <a:srgbClr val="001D43"/>
                </a:solidFill>
              </a:rPr>
              <a:t>. Между </a:t>
            </a:r>
            <a:r>
              <a:rPr lang="ru-RU" sz="1600" dirty="0">
                <a:solidFill>
                  <a:srgbClr val="001D43"/>
                </a:solidFill>
              </a:rPr>
              <a:t>контрагентами 30.08.2016 заключено дополнительное соглашение </a:t>
            </a:r>
            <a:r>
              <a:rPr lang="ru-RU" sz="1600" dirty="0" smtClean="0">
                <a:solidFill>
                  <a:srgbClr val="001D43"/>
                </a:solidFill>
              </a:rPr>
              <a:t>в </a:t>
            </a:r>
            <a:r>
              <a:rPr lang="ru-RU" sz="1600" dirty="0">
                <a:solidFill>
                  <a:srgbClr val="001D43"/>
                </a:solidFill>
              </a:rPr>
              <a:t>связи с заменой материала для облицовки фасада здания кардиологического корпуса, пристроя к кардиологическому корпусу и морга </a:t>
            </a:r>
            <a:r>
              <a:rPr lang="ru-RU" sz="1600" b="1" dirty="0">
                <a:solidFill>
                  <a:srgbClr val="E4465A"/>
                </a:solidFill>
              </a:rPr>
              <a:t>на керамогранит</a:t>
            </a:r>
            <a:r>
              <a:rPr lang="ru-RU" sz="1600" dirty="0" smtClean="0">
                <a:solidFill>
                  <a:srgbClr val="001D43"/>
                </a:solidFill>
              </a:rPr>
              <a:t>. Таким </a:t>
            </a:r>
            <a:r>
              <a:rPr lang="ru-RU" sz="1600" dirty="0">
                <a:solidFill>
                  <a:srgbClr val="001D43"/>
                </a:solidFill>
              </a:rPr>
              <a:t>образом, условие контракта о применяемом при выполнении работ строительном материале изменено за один день до окончания срока выполнения </a:t>
            </a:r>
            <a:r>
              <a:rPr lang="ru-RU" sz="1600" dirty="0" smtClean="0">
                <a:solidFill>
                  <a:srgbClr val="001D43"/>
                </a:solidFill>
              </a:rPr>
              <a:t>работ.  Проектная документация была согласована 31.08.2016.</a:t>
            </a:r>
          </a:p>
          <a:p>
            <a:pPr algn="just">
              <a:buClr>
                <a:srgbClr val="E4465A"/>
              </a:buClr>
            </a:pPr>
            <a:r>
              <a:rPr lang="ru-RU" sz="1600" dirty="0">
                <a:solidFill>
                  <a:srgbClr val="001D43"/>
                </a:solidFill>
              </a:rPr>
              <a:t>На основании изложенного суд пришел к обоснованному выводу об отсутствии у истца реальной возможности выполнения работ по облицовке фасада зданий керамогранитом в срок до </a:t>
            </a:r>
            <a:r>
              <a:rPr lang="ru-RU" sz="1600" dirty="0" smtClean="0">
                <a:solidFill>
                  <a:srgbClr val="001D43"/>
                </a:solidFill>
              </a:rPr>
              <a:t>31.08.2016 и удовлетворил требование компании о продлении срока выполнения работ до 7 декабря 2016 г. (</a:t>
            </a:r>
            <a:r>
              <a:rPr lang="ru-RU" sz="1600" b="1" dirty="0" smtClean="0">
                <a:solidFill>
                  <a:srgbClr val="E4465A"/>
                </a:solidFill>
              </a:rPr>
              <a:t>ст. 451 ГК РФ</a:t>
            </a:r>
            <a:r>
              <a:rPr lang="ru-RU" sz="1600" dirty="0" smtClean="0">
                <a:solidFill>
                  <a:srgbClr val="001D43"/>
                </a:solidFill>
              </a:rPr>
              <a:t>).</a:t>
            </a:r>
            <a:endParaRPr lang="ru-RU" sz="1600" dirty="0">
              <a:solidFill>
                <a:srgbClr val="001D43"/>
              </a:solidFill>
            </a:endParaRPr>
          </a:p>
        </p:txBody>
      </p:sp>
      <p:grpSp>
        <p:nvGrpSpPr>
          <p:cNvPr id="9" name="Группа 8">
            <a:extLst>
              <a:ext uri="{FF2B5EF4-FFF2-40B4-BE49-F238E27FC236}">
                <a16:creationId xmlns:a16="http://schemas.microsoft.com/office/drawing/2014/main" xmlns="" id="{5B48DDA3-4439-46C7-884A-F88542C92C49}"/>
              </a:ext>
            </a:extLst>
          </p:cNvPr>
          <p:cNvGrpSpPr/>
          <p:nvPr/>
        </p:nvGrpSpPr>
        <p:grpSpPr>
          <a:xfrm>
            <a:off x="273433" y="4737124"/>
            <a:ext cx="764227" cy="764227"/>
            <a:chOff x="360363" y="6009033"/>
            <a:chExt cx="616539" cy="616539"/>
          </a:xfrm>
        </p:grpSpPr>
        <p:sp>
          <p:nvSpPr>
            <p:cNvPr id="10" name="Овал 9">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20" name="Группа 19">
            <a:extLst>
              <a:ext uri="{FF2B5EF4-FFF2-40B4-BE49-F238E27FC236}">
                <a16:creationId xmlns:a16="http://schemas.microsoft.com/office/drawing/2014/main" xmlns="" id="{31998DEE-C2CE-4BE6-A6EE-3ABCB4274A38}"/>
              </a:ext>
            </a:extLst>
          </p:cNvPr>
          <p:cNvGrpSpPr/>
          <p:nvPr/>
        </p:nvGrpSpPr>
        <p:grpSpPr>
          <a:xfrm rot="5400000">
            <a:off x="196038" y="799598"/>
            <a:ext cx="759434" cy="759434"/>
            <a:chOff x="360363" y="1439376"/>
            <a:chExt cx="759434" cy="759434"/>
          </a:xfrm>
        </p:grpSpPr>
        <p:sp>
          <p:nvSpPr>
            <p:cNvPr id="21" name="Овал 20">
              <a:extLst>
                <a:ext uri="{FF2B5EF4-FFF2-40B4-BE49-F238E27FC236}">
                  <a16:creationId xmlns:a16="http://schemas.microsoft.com/office/drawing/2014/main" xmlns=""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a16="http://schemas.microsoft.com/office/drawing/2014/main" xmlns=""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sp>
        <p:nvSpPr>
          <p:cNvPr id="24" name="Freeform 56">
            <a:extLst>
              <a:ext uri="{FF2B5EF4-FFF2-40B4-BE49-F238E27FC236}">
                <a16:creationId xmlns:a16="http://schemas.microsoft.com/office/drawing/2014/main" xmlns="" id="{6BC82D3A-A734-43DB-9C02-20CE41F321C8}"/>
              </a:ext>
            </a:extLst>
          </p:cNvPr>
          <p:cNvSpPr>
            <a:spLocks noEditPoints="1"/>
          </p:cNvSpPr>
          <p:nvPr/>
        </p:nvSpPr>
        <p:spPr bwMode="auto">
          <a:xfrm>
            <a:off x="360830" y="965008"/>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Прямоугольник: скругленные углы 3">
            <a:extLst>
              <a:ext uri="{FF2B5EF4-FFF2-40B4-BE49-F238E27FC236}">
                <a16:creationId xmlns="" xmlns:a16="http://schemas.microsoft.com/office/drawing/2014/main" id="{C3060BED-D266-4996-B2FC-CC621AD399D5}"/>
              </a:ext>
            </a:extLst>
          </p:cNvPr>
          <p:cNvSpPr/>
          <p:nvPr/>
        </p:nvSpPr>
        <p:spPr>
          <a:xfrm>
            <a:off x="360830" y="5687121"/>
            <a:ext cx="11464536" cy="668637"/>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Постановление Арбитражного суда Уральского округа от 27 июня 2017 г. №</a:t>
            </a:r>
            <a:r>
              <a:rPr lang="en-US" b="1" dirty="0" smtClean="0">
                <a:solidFill>
                  <a:srgbClr val="27A1AE"/>
                </a:solidFill>
                <a:latin typeface="Segoe UI" panose="020B0502040204020203" pitchFamily="34" charset="0"/>
                <a:cs typeface="Segoe UI" panose="020B0502040204020203" pitchFamily="34" charset="0"/>
              </a:rPr>
              <a:t> </a:t>
            </a:r>
            <a:r>
              <a:rPr lang="ru-RU" b="1" dirty="0">
                <a:solidFill>
                  <a:srgbClr val="27A1AE"/>
                </a:solidFill>
                <a:latin typeface="Segoe UI" panose="020B0502040204020203" pitchFamily="34" charset="0"/>
                <a:cs typeface="Segoe UI" panose="020B0502040204020203" pitchFamily="34" charset="0"/>
              </a:rPr>
              <a:t>Ф09-2947/17 по делу № </a:t>
            </a:r>
            <a:r>
              <a:rPr lang="ru-RU" b="1" dirty="0" smtClean="0">
                <a:solidFill>
                  <a:srgbClr val="27A1AE"/>
                </a:solidFill>
                <a:latin typeface="Segoe UI" panose="020B0502040204020203" pitchFamily="34" charset="0"/>
                <a:cs typeface="Segoe UI" panose="020B0502040204020203" pitchFamily="34" charset="0"/>
              </a:rPr>
              <a:t>А60-46488/2016.</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24803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600" dirty="0" smtClean="0"/>
              <a:t>ИЗМЕНЕНИЕ УСЛОВИЯ О СРОКЕ ИСПОЛНЕНИЯ ОБЯЗАТЕЛЬСТВА. СУЩЕСТВЕННОЕ ИЗМЕНЕНИЕ ОБСТОЯТЕЛЬСТВ. НЕГАТИВНАЯ СУДЕБНАЯ ПРАКТИКА</a:t>
            </a:r>
            <a:endParaRPr lang="ru-RU" sz="1600" dirty="0"/>
          </a:p>
        </p:txBody>
      </p:sp>
      <p:sp>
        <p:nvSpPr>
          <p:cNvPr id="62" name="Объект 2"/>
          <p:cNvSpPr txBox="1">
            <a:spLocks/>
          </p:cNvSpPr>
          <p:nvPr/>
        </p:nvSpPr>
        <p:spPr>
          <a:xfrm>
            <a:off x="1204147" y="795634"/>
            <a:ext cx="10727657" cy="489148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444444"/>
                </a:solidFill>
              </a:rPr>
              <a:t>Контракт на строительно-монтажные работы заключен </a:t>
            </a:r>
            <a:r>
              <a:rPr lang="ru-RU" sz="1600" dirty="0" smtClean="0">
                <a:solidFill>
                  <a:srgbClr val="E4465A"/>
                </a:solidFill>
              </a:rPr>
              <a:t>25.11.2016.</a:t>
            </a:r>
          </a:p>
          <a:p>
            <a:pPr algn="just">
              <a:buClr>
                <a:srgbClr val="E4465A"/>
              </a:buClr>
            </a:pPr>
            <a:r>
              <a:rPr lang="ru-RU" sz="1600" dirty="0" smtClean="0"/>
              <a:t>Дата выполнения работ – начало работ – </a:t>
            </a:r>
            <a:r>
              <a:rPr lang="ru-RU" sz="1600" dirty="0" smtClean="0">
                <a:solidFill>
                  <a:srgbClr val="E4465A"/>
                </a:solidFill>
              </a:rPr>
              <a:t>дата заключения контракта</a:t>
            </a:r>
            <a:r>
              <a:rPr lang="ru-RU" sz="1600" dirty="0" smtClean="0"/>
              <a:t>, окончание – </a:t>
            </a:r>
            <a:r>
              <a:rPr lang="ru-RU" sz="1600" dirty="0" smtClean="0">
                <a:solidFill>
                  <a:srgbClr val="E4465A"/>
                </a:solidFill>
              </a:rPr>
              <a:t>истечение 4 месяцев с даты заключения контракта.</a:t>
            </a:r>
          </a:p>
          <a:p>
            <a:pPr algn="just">
              <a:buClr>
                <a:srgbClr val="E4465A"/>
              </a:buClr>
            </a:pPr>
            <a:r>
              <a:rPr lang="ru-RU" sz="1600" dirty="0"/>
              <a:t>Дополнительным соглашением от </a:t>
            </a:r>
            <a:r>
              <a:rPr lang="ru-RU" sz="1600" dirty="0">
                <a:solidFill>
                  <a:srgbClr val="E4465A"/>
                </a:solidFill>
              </a:rPr>
              <a:t>30.06.2017 </a:t>
            </a:r>
            <a:r>
              <a:rPr lang="ru-RU" sz="1600" dirty="0" smtClean="0"/>
              <a:t>стороны </a:t>
            </a:r>
            <a:r>
              <a:rPr lang="ru-RU" sz="1600" dirty="0"/>
              <a:t>продлили срок действия контракта до</a:t>
            </a:r>
            <a:r>
              <a:rPr lang="ru-RU" sz="1600" dirty="0">
                <a:solidFill>
                  <a:srgbClr val="E4465A"/>
                </a:solidFill>
              </a:rPr>
              <a:t> </a:t>
            </a:r>
            <a:r>
              <a:rPr lang="ru-RU" sz="1600" dirty="0" smtClean="0">
                <a:solidFill>
                  <a:srgbClr val="E4465A"/>
                </a:solidFill>
              </a:rPr>
              <a:t>15.08.2017.</a:t>
            </a:r>
          </a:p>
          <a:p>
            <a:pPr algn="just">
              <a:buClr>
                <a:srgbClr val="E4465A"/>
              </a:buClr>
            </a:pPr>
            <a:r>
              <a:rPr lang="ru-RU" sz="1600" dirty="0" smtClean="0"/>
              <a:t>Подрядчик, сославшись на отсутствие </a:t>
            </a:r>
            <a:r>
              <a:rPr lang="ru-RU" sz="1600" dirty="0"/>
              <a:t>согласования проекта прохождения трассы трубопровода с </a:t>
            </a:r>
            <a:r>
              <a:rPr lang="ru-RU" sz="1600" dirty="0" smtClean="0"/>
              <a:t>«Ростелеком» </a:t>
            </a:r>
            <a:r>
              <a:rPr lang="ru-RU" sz="1600" dirty="0"/>
              <a:t>и </a:t>
            </a:r>
            <a:r>
              <a:rPr lang="ru-RU" sz="1600" dirty="0" smtClean="0"/>
              <a:t>«Росавтодор», в </a:t>
            </a:r>
            <a:r>
              <a:rPr lang="ru-RU" sz="1600" dirty="0"/>
              <a:t>письме от </a:t>
            </a:r>
            <a:r>
              <a:rPr lang="ru-RU" sz="1600" dirty="0">
                <a:solidFill>
                  <a:srgbClr val="E4465A"/>
                </a:solidFill>
              </a:rPr>
              <a:t>01.02.2017</a:t>
            </a:r>
            <a:r>
              <a:rPr lang="ru-RU" sz="1600" dirty="0"/>
              <a:t> </a:t>
            </a:r>
            <a:r>
              <a:rPr lang="ru-RU" sz="1600" dirty="0" smtClean="0"/>
              <a:t>обратился </a:t>
            </a:r>
            <a:r>
              <a:rPr lang="ru-RU" sz="1600" dirty="0"/>
              <a:t>к заказчику с просьбой продлить сроки выполнения </a:t>
            </a:r>
            <a:r>
              <a:rPr lang="ru-RU" sz="1600" dirty="0" smtClean="0"/>
              <a:t>работ </a:t>
            </a:r>
            <a:r>
              <a:rPr lang="ru-RU" sz="1600" dirty="0" smtClean="0">
                <a:solidFill>
                  <a:srgbClr val="E4465A"/>
                </a:solidFill>
              </a:rPr>
              <a:t>до 1 </a:t>
            </a:r>
            <a:r>
              <a:rPr lang="ru-RU" sz="1600" dirty="0">
                <a:solidFill>
                  <a:srgbClr val="E4465A"/>
                </a:solidFill>
              </a:rPr>
              <a:t>июня 2017 </a:t>
            </a:r>
            <a:r>
              <a:rPr lang="ru-RU" sz="1600" dirty="0" smtClean="0">
                <a:solidFill>
                  <a:srgbClr val="E4465A"/>
                </a:solidFill>
              </a:rPr>
              <a:t>г. </a:t>
            </a:r>
            <a:r>
              <a:rPr lang="ru-RU" sz="1600" dirty="0" smtClean="0"/>
              <a:t>Заказчик предложение отклонил со ссылкой на ст. 95 Закона № 44-ФЗ.</a:t>
            </a:r>
          </a:p>
          <a:p>
            <a:pPr algn="just">
              <a:buClr>
                <a:srgbClr val="E4465A"/>
              </a:buClr>
            </a:pPr>
            <a:r>
              <a:rPr lang="ru-RU" sz="1600" dirty="0"/>
              <a:t>Согласно </a:t>
            </a:r>
            <a:r>
              <a:rPr lang="ru-RU" sz="1600" dirty="0" smtClean="0"/>
              <a:t>п. </a:t>
            </a:r>
            <a:r>
              <a:rPr lang="ru-RU" sz="1600" dirty="0"/>
              <a:t>1 </a:t>
            </a:r>
            <a:r>
              <a:rPr lang="ru-RU" sz="1600" dirty="0" smtClean="0"/>
              <a:t>ст. </a:t>
            </a:r>
            <a:r>
              <a:rPr lang="ru-RU" sz="1600" dirty="0"/>
              <a:t>451 </a:t>
            </a:r>
            <a:r>
              <a:rPr lang="ru-RU" sz="1600" dirty="0" smtClean="0"/>
              <a:t>ГК РФ изменение </a:t>
            </a:r>
            <a:r>
              <a:rPr lang="ru-RU" sz="1600" dirty="0"/>
              <a:t>обстоятельств признается существенным, когда они изменились настолько, что, если бы стороны могли это разумно предвидеть, договор вообще не был бы ими заключен или был бы заключен на значительно отличающихся условиях.</a:t>
            </a:r>
          </a:p>
          <a:p>
            <a:pPr algn="just">
              <a:buClr>
                <a:srgbClr val="E4465A"/>
              </a:buClr>
            </a:pPr>
            <a:r>
              <a:rPr lang="ru-RU" sz="1600" dirty="0"/>
              <a:t>В качестве существенного изменения </a:t>
            </a:r>
            <a:r>
              <a:rPr lang="ru-RU" sz="1600" dirty="0" smtClean="0"/>
              <a:t>обстоятельств подрядчик  указал на </a:t>
            </a:r>
            <a:r>
              <a:rPr lang="ru-RU" sz="1600" b="1" dirty="0" smtClean="0">
                <a:solidFill>
                  <a:srgbClr val="E4465A"/>
                </a:solidFill>
              </a:rPr>
              <a:t>выявленное в </a:t>
            </a:r>
            <a:r>
              <a:rPr lang="ru-RU" sz="1600" b="1" dirty="0">
                <a:solidFill>
                  <a:srgbClr val="E4465A"/>
                </a:solidFill>
              </a:rPr>
              <a:t>процессе выполнения работ несоответствие </a:t>
            </a:r>
            <a:r>
              <a:rPr lang="ru-RU" sz="1600" b="1" dirty="0" smtClean="0">
                <a:solidFill>
                  <a:srgbClr val="E4465A"/>
                </a:solidFill>
              </a:rPr>
              <a:t>ПСД, </a:t>
            </a:r>
            <a:r>
              <a:rPr lang="ru-RU" sz="1600" b="1" dirty="0">
                <a:solidFill>
                  <a:srgbClr val="E4465A"/>
                </a:solidFill>
              </a:rPr>
              <a:t>требовавшее проведение корректировки</a:t>
            </a:r>
            <a:r>
              <a:rPr lang="ru-RU" sz="1600" dirty="0"/>
              <a:t>. В связи с чем, выполнение работ </a:t>
            </a:r>
            <a:r>
              <a:rPr lang="ru-RU" sz="1600" dirty="0" smtClean="0"/>
              <a:t>не </a:t>
            </a:r>
            <a:r>
              <a:rPr lang="ru-RU" sz="1600" dirty="0"/>
              <a:t>могло быть произведено к согласованному в контракте </a:t>
            </a:r>
            <a:r>
              <a:rPr lang="ru-RU" sz="1600" dirty="0" smtClean="0"/>
              <a:t>сроку.</a:t>
            </a:r>
          </a:p>
          <a:p>
            <a:pPr algn="just">
              <a:buClr>
                <a:srgbClr val="E4465A"/>
              </a:buClr>
            </a:pPr>
            <a:r>
              <a:rPr lang="ru-RU" sz="1600" dirty="0" smtClean="0"/>
              <a:t>Указанные компанией </a:t>
            </a:r>
            <a:r>
              <a:rPr lang="ru-RU" sz="1600" dirty="0"/>
              <a:t>основания для внесения изменений в контракт в части увеличения срока выполнения работ </a:t>
            </a:r>
            <a:r>
              <a:rPr lang="ru-RU" sz="1600" b="1" dirty="0">
                <a:solidFill>
                  <a:srgbClr val="E4465A"/>
                </a:solidFill>
              </a:rPr>
              <a:t>не отвечают установленным </a:t>
            </a:r>
            <a:r>
              <a:rPr lang="ru-RU" sz="1600" b="1" dirty="0" smtClean="0">
                <a:solidFill>
                  <a:srgbClr val="E4465A"/>
                </a:solidFill>
              </a:rPr>
              <a:t>ст. 451 ГК РФ признакам </a:t>
            </a:r>
            <a:r>
              <a:rPr lang="ru-RU" sz="1600" b="1" dirty="0">
                <a:solidFill>
                  <a:srgbClr val="E4465A"/>
                </a:solidFill>
              </a:rPr>
              <a:t>существенного изменения обстоятельств.</a:t>
            </a:r>
          </a:p>
        </p:txBody>
      </p:sp>
      <p:grpSp>
        <p:nvGrpSpPr>
          <p:cNvPr id="9" name="Группа 8">
            <a:extLst>
              <a:ext uri="{FF2B5EF4-FFF2-40B4-BE49-F238E27FC236}">
                <a16:creationId xmlns:a16="http://schemas.microsoft.com/office/drawing/2014/main" xmlns="" id="{5B48DDA3-4439-46C7-884A-F88542C92C49}"/>
              </a:ext>
            </a:extLst>
          </p:cNvPr>
          <p:cNvGrpSpPr/>
          <p:nvPr/>
        </p:nvGrpSpPr>
        <p:grpSpPr>
          <a:xfrm>
            <a:off x="273433" y="4737124"/>
            <a:ext cx="764227" cy="764227"/>
            <a:chOff x="360363" y="6009033"/>
            <a:chExt cx="616539" cy="616539"/>
          </a:xfrm>
        </p:grpSpPr>
        <p:sp>
          <p:nvSpPr>
            <p:cNvPr id="10" name="Овал 9">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20" name="Группа 19">
            <a:extLst>
              <a:ext uri="{FF2B5EF4-FFF2-40B4-BE49-F238E27FC236}">
                <a16:creationId xmlns:a16="http://schemas.microsoft.com/office/drawing/2014/main" xmlns="" id="{31998DEE-C2CE-4BE6-A6EE-3ABCB4274A38}"/>
              </a:ext>
            </a:extLst>
          </p:cNvPr>
          <p:cNvGrpSpPr/>
          <p:nvPr/>
        </p:nvGrpSpPr>
        <p:grpSpPr>
          <a:xfrm rot="5400000">
            <a:off x="196038" y="799598"/>
            <a:ext cx="759434" cy="759434"/>
            <a:chOff x="360363" y="1439376"/>
            <a:chExt cx="759434" cy="759434"/>
          </a:xfrm>
        </p:grpSpPr>
        <p:sp>
          <p:nvSpPr>
            <p:cNvPr id="21" name="Овал 20">
              <a:extLst>
                <a:ext uri="{FF2B5EF4-FFF2-40B4-BE49-F238E27FC236}">
                  <a16:creationId xmlns:a16="http://schemas.microsoft.com/office/drawing/2014/main" xmlns=""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a16="http://schemas.microsoft.com/office/drawing/2014/main" xmlns=""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sp>
        <p:nvSpPr>
          <p:cNvPr id="24" name="Freeform 56">
            <a:extLst>
              <a:ext uri="{FF2B5EF4-FFF2-40B4-BE49-F238E27FC236}">
                <a16:creationId xmlns:a16="http://schemas.microsoft.com/office/drawing/2014/main" xmlns="" id="{6BC82D3A-A734-43DB-9C02-20CE41F321C8}"/>
              </a:ext>
            </a:extLst>
          </p:cNvPr>
          <p:cNvSpPr>
            <a:spLocks noEditPoints="1"/>
          </p:cNvSpPr>
          <p:nvPr/>
        </p:nvSpPr>
        <p:spPr bwMode="auto">
          <a:xfrm>
            <a:off x="360830" y="965008"/>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Прямоугольник: скругленные углы 3">
            <a:extLst>
              <a:ext uri="{FF2B5EF4-FFF2-40B4-BE49-F238E27FC236}">
                <a16:creationId xmlns="" xmlns:a16="http://schemas.microsoft.com/office/drawing/2014/main" id="{C3060BED-D266-4996-B2FC-CC621AD399D5}"/>
              </a:ext>
            </a:extLst>
          </p:cNvPr>
          <p:cNvSpPr/>
          <p:nvPr/>
        </p:nvSpPr>
        <p:spPr>
          <a:xfrm>
            <a:off x="360830" y="5687121"/>
            <a:ext cx="11464536" cy="668637"/>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Постановление Арбитражного суда Северо-кавказского округа от </a:t>
            </a:r>
            <a:r>
              <a:rPr lang="ru-RU" b="1" dirty="0" smtClean="0">
                <a:solidFill>
                  <a:srgbClr val="27A1AE"/>
                </a:solidFill>
                <a:latin typeface="Segoe UI" panose="020B0502040204020203" pitchFamily="34" charset="0"/>
                <a:cs typeface="Segoe UI" panose="020B0502040204020203" pitchFamily="34" charset="0"/>
              </a:rPr>
              <a:t>30 </a:t>
            </a:r>
            <a:r>
              <a:rPr lang="ru-RU" b="1" dirty="0">
                <a:solidFill>
                  <a:srgbClr val="27A1AE"/>
                </a:solidFill>
                <a:latin typeface="Segoe UI" panose="020B0502040204020203" pitchFamily="34" charset="0"/>
                <a:cs typeface="Segoe UI" panose="020B0502040204020203" pitchFamily="34" charset="0"/>
              </a:rPr>
              <a:t>ноября 2017 г. по делу </a:t>
            </a:r>
            <a:r>
              <a:rPr lang="ru-RU" b="1" dirty="0" smtClean="0">
                <a:solidFill>
                  <a:srgbClr val="27A1AE"/>
                </a:solidFill>
                <a:latin typeface="Segoe UI" panose="020B0502040204020203" pitchFamily="34" charset="0"/>
                <a:cs typeface="Segoe UI" panose="020B0502040204020203" pitchFamily="34" charset="0"/>
              </a:rPr>
              <a:t>№ </a:t>
            </a:r>
            <a:r>
              <a:rPr lang="ru-RU" b="1" dirty="0">
                <a:solidFill>
                  <a:srgbClr val="27A1AE"/>
                </a:solidFill>
                <a:latin typeface="Segoe UI" panose="020B0502040204020203" pitchFamily="34" charset="0"/>
                <a:cs typeface="Segoe UI" panose="020B0502040204020203" pitchFamily="34" charset="0"/>
              </a:rPr>
              <a:t>А32-24624/2017    </a:t>
            </a:r>
          </a:p>
        </p:txBody>
      </p:sp>
    </p:spTree>
    <p:extLst>
      <p:ext uri="{BB962C8B-B14F-4D97-AF65-F5344CB8AC3E}">
        <p14:creationId xmlns:p14="http://schemas.microsoft.com/office/powerpoint/2010/main" val="3829720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a16="http://schemas.microsoft.com/office/drawing/2014/main" xmlns=""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3" name="Группа 22">
            <a:extLst>
              <a:ext uri="{FF2B5EF4-FFF2-40B4-BE49-F238E27FC236}">
                <a16:creationId xmlns:a16="http://schemas.microsoft.com/office/drawing/2014/main" xmlns="" id="{0444FF46-B0FA-41C3-AECC-3CE689681411}"/>
              </a:ext>
            </a:extLst>
          </p:cNvPr>
          <p:cNvGrpSpPr/>
          <p:nvPr/>
        </p:nvGrpSpPr>
        <p:grpSpPr>
          <a:xfrm>
            <a:off x="70195" y="947854"/>
            <a:ext cx="1509778" cy="1438508"/>
            <a:chOff x="5852718" y="1440569"/>
            <a:chExt cx="405909" cy="407103"/>
          </a:xfrm>
        </p:grpSpPr>
        <p:sp>
          <p:nvSpPr>
            <p:cNvPr id="24"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5" name="Правая круглая скобка 24">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6" name="Правая круглая скобка 25">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grpSp>
        <p:nvGrpSpPr>
          <p:cNvPr id="27" name="Группа 26">
            <a:extLst>
              <a:ext uri="{FF2B5EF4-FFF2-40B4-BE49-F238E27FC236}">
                <a16:creationId xmlns:a16="http://schemas.microsoft.com/office/drawing/2014/main" xmlns="" id="{380AA571-4357-4DF5-9EAD-B17FAC382CB9}"/>
              </a:ext>
            </a:extLst>
          </p:cNvPr>
          <p:cNvGrpSpPr/>
          <p:nvPr/>
        </p:nvGrpSpPr>
        <p:grpSpPr>
          <a:xfrm>
            <a:off x="269961" y="1206793"/>
            <a:ext cx="1062014" cy="920625"/>
            <a:chOff x="2619376" y="1952625"/>
            <a:chExt cx="695325" cy="550862"/>
          </a:xfrm>
        </p:grpSpPr>
        <p:sp>
          <p:nvSpPr>
            <p:cNvPr id="28" name="Freeform 16">
              <a:extLst>
                <a:ext uri="{FF2B5EF4-FFF2-40B4-BE49-F238E27FC236}">
                  <a16:creationId xmlns:a16="http://schemas.microsoft.com/office/drawing/2014/main" xmlns="" id="{78C73E99-3DE8-4F47-AA7F-925926A9F4F3}"/>
                </a:ext>
              </a:extLst>
            </p:cNvPr>
            <p:cNvSpPr>
              <a:spLocks noEditPoints="1"/>
            </p:cNvSpPr>
            <p:nvPr/>
          </p:nvSpPr>
          <p:spPr bwMode="auto">
            <a:xfrm>
              <a:off x="2986088" y="1952625"/>
              <a:ext cx="328613" cy="258762"/>
            </a:xfrm>
            <a:custGeom>
              <a:avLst/>
              <a:gdLst>
                <a:gd name="T0" fmla="*/ 0 w 207"/>
                <a:gd name="T1" fmla="*/ 163 h 163"/>
                <a:gd name="T2" fmla="*/ 207 w 207"/>
                <a:gd name="T3" fmla="*/ 163 h 163"/>
                <a:gd name="T4" fmla="*/ 207 w 207"/>
                <a:gd name="T5" fmla="*/ 0 h 163"/>
                <a:gd name="T6" fmla="*/ 0 w 207"/>
                <a:gd name="T7" fmla="*/ 0 h 163"/>
                <a:gd name="T8" fmla="*/ 0 w 207"/>
                <a:gd name="T9" fmla="*/ 163 h 163"/>
                <a:gd name="T10" fmla="*/ 0 w 207"/>
                <a:gd name="T11" fmla="*/ 163 h 163"/>
                <a:gd name="T12" fmla="*/ 152 w 207"/>
                <a:gd name="T13" fmla="*/ 53 h 163"/>
                <a:gd name="T14" fmla="*/ 168 w 207"/>
                <a:gd name="T15" fmla="*/ 53 h 163"/>
                <a:gd name="T16" fmla="*/ 168 w 207"/>
                <a:gd name="T17" fmla="*/ 133 h 163"/>
                <a:gd name="T18" fmla="*/ 152 w 207"/>
                <a:gd name="T19" fmla="*/ 133 h 163"/>
                <a:gd name="T20" fmla="*/ 152 w 207"/>
                <a:gd name="T21" fmla="*/ 53 h 163"/>
                <a:gd name="T22" fmla="*/ 152 w 207"/>
                <a:gd name="T23" fmla="*/ 53 h 163"/>
                <a:gd name="T24" fmla="*/ 117 w 207"/>
                <a:gd name="T25" fmla="*/ 80 h 163"/>
                <a:gd name="T26" fmla="*/ 133 w 207"/>
                <a:gd name="T27" fmla="*/ 80 h 163"/>
                <a:gd name="T28" fmla="*/ 133 w 207"/>
                <a:gd name="T29" fmla="*/ 133 h 163"/>
                <a:gd name="T30" fmla="*/ 117 w 207"/>
                <a:gd name="T31" fmla="*/ 133 h 163"/>
                <a:gd name="T32" fmla="*/ 117 w 207"/>
                <a:gd name="T33" fmla="*/ 80 h 163"/>
                <a:gd name="T34" fmla="*/ 117 w 207"/>
                <a:gd name="T35" fmla="*/ 80 h 163"/>
                <a:gd name="T36" fmla="*/ 82 w 207"/>
                <a:gd name="T37" fmla="*/ 63 h 163"/>
                <a:gd name="T38" fmla="*/ 98 w 207"/>
                <a:gd name="T39" fmla="*/ 63 h 163"/>
                <a:gd name="T40" fmla="*/ 98 w 207"/>
                <a:gd name="T41" fmla="*/ 133 h 163"/>
                <a:gd name="T42" fmla="*/ 82 w 207"/>
                <a:gd name="T43" fmla="*/ 133 h 163"/>
                <a:gd name="T44" fmla="*/ 82 w 207"/>
                <a:gd name="T45" fmla="*/ 63 h 163"/>
                <a:gd name="T46" fmla="*/ 82 w 207"/>
                <a:gd name="T47" fmla="*/ 63 h 163"/>
                <a:gd name="T48" fmla="*/ 45 w 207"/>
                <a:gd name="T49" fmla="*/ 32 h 163"/>
                <a:gd name="T50" fmla="*/ 64 w 207"/>
                <a:gd name="T51" fmla="*/ 32 h 163"/>
                <a:gd name="T52" fmla="*/ 64 w 207"/>
                <a:gd name="T53" fmla="*/ 133 h 163"/>
                <a:gd name="T54" fmla="*/ 45 w 207"/>
                <a:gd name="T55" fmla="*/ 133 h 163"/>
                <a:gd name="T56" fmla="*/ 45 w 207"/>
                <a:gd name="T57" fmla="*/ 32 h 163"/>
                <a:gd name="T58" fmla="*/ 45 w 207"/>
                <a:gd name="T59" fmla="*/ 32 h 163"/>
                <a:gd name="T60" fmla="*/ 186 w 207"/>
                <a:gd name="T61" fmla="*/ 145 h 163"/>
                <a:gd name="T62" fmla="*/ 27 w 207"/>
                <a:gd name="T63" fmla="*/ 145 h 163"/>
                <a:gd name="T64" fmla="*/ 21 w 207"/>
                <a:gd name="T65" fmla="*/ 145 h 163"/>
                <a:gd name="T66" fmla="*/ 21 w 207"/>
                <a:gd name="T67" fmla="*/ 137 h 163"/>
                <a:gd name="T68" fmla="*/ 21 w 207"/>
                <a:gd name="T69" fmla="*/ 22 h 163"/>
                <a:gd name="T70" fmla="*/ 27 w 207"/>
                <a:gd name="T71" fmla="*/ 22 h 163"/>
                <a:gd name="T72" fmla="*/ 27 w 207"/>
                <a:gd name="T73" fmla="*/ 137 h 163"/>
                <a:gd name="T74" fmla="*/ 186 w 207"/>
                <a:gd name="T75" fmla="*/ 137 h 163"/>
                <a:gd name="T76" fmla="*/ 186 w 207"/>
                <a:gd name="T77" fmla="*/ 145 h 163"/>
                <a:gd name="T78" fmla="*/ 186 w 207"/>
                <a:gd name="T79" fmla="*/ 14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7" h="163">
                  <a:moveTo>
                    <a:pt x="0" y="163"/>
                  </a:moveTo>
                  <a:lnTo>
                    <a:pt x="207" y="163"/>
                  </a:lnTo>
                  <a:lnTo>
                    <a:pt x="207" y="0"/>
                  </a:lnTo>
                  <a:lnTo>
                    <a:pt x="0" y="0"/>
                  </a:lnTo>
                  <a:lnTo>
                    <a:pt x="0" y="163"/>
                  </a:lnTo>
                  <a:lnTo>
                    <a:pt x="0" y="163"/>
                  </a:lnTo>
                  <a:close/>
                  <a:moveTo>
                    <a:pt x="152" y="53"/>
                  </a:moveTo>
                  <a:lnTo>
                    <a:pt x="168" y="53"/>
                  </a:lnTo>
                  <a:lnTo>
                    <a:pt x="168" y="133"/>
                  </a:lnTo>
                  <a:lnTo>
                    <a:pt x="152" y="133"/>
                  </a:lnTo>
                  <a:lnTo>
                    <a:pt x="152" y="53"/>
                  </a:lnTo>
                  <a:lnTo>
                    <a:pt x="152" y="53"/>
                  </a:lnTo>
                  <a:close/>
                  <a:moveTo>
                    <a:pt x="117" y="80"/>
                  </a:moveTo>
                  <a:lnTo>
                    <a:pt x="133" y="80"/>
                  </a:lnTo>
                  <a:lnTo>
                    <a:pt x="133" y="133"/>
                  </a:lnTo>
                  <a:lnTo>
                    <a:pt x="117" y="133"/>
                  </a:lnTo>
                  <a:lnTo>
                    <a:pt x="117" y="80"/>
                  </a:lnTo>
                  <a:lnTo>
                    <a:pt x="117" y="80"/>
                  </a:lnTo>
                  <a:close/>
                  <a:moveTo>
                    <a:pt x="82" y="63"/>
                  </a:moveTo>
                  <a:lnTo>
                    <a:pt x="98" y="63"/>
                  </a:lnTo>
                  <a:lnTo>
                    <a:pt x="98" y="133"/>
                  </a:lnTo>
                  <a:lnTo>
                    <a:pt x="82" y="133"/>
                  </a:lnTo>
                  <a:lnTo>
                    <a:pt x="82" y="63"/>
                  </a:lnTo>
                  <a:lnTo>
                    <a:pt x="82" y="63"/>
                  </a:lnTo>
                  <a:close/>
                  <a:moveTo>
                    <a:pt x="45" y="32"/>
                  </a:moveTo>
                  <a:lnTo>
                    <a:pt x="64" y="32"/>
                  </a:lnTo>
                  <a:lnTo>
                    <a:pt x="64" y="133"/>
                  </a:lnTo>
                  <a:lnTo>
                    <a:pt x="45" y="133"/>
                  </a:lnTo>
                  <a:lnTo>
                    <a:pt x="45" y="32"/>
                  </a:lnTo>
                  <a:lnTo>
                    <a:pt x="45" y="32"/>
                  </a:lnTo>
                  <a:close/>
                  <a:moveTo>
                    <a:pt x="186" y="145"/>
                  </a:moveTo>
                  <a:lnTo>
                    <a:pt x="27" y="145"/>
                  </a:lnTo>
                  <a:lnTo>
                    <a:pt x="21" y="145"/>
                  </a:lnTo>
                  <a:lnTo>
                    <a:pt x="21" y="137"/>
                  </a:lnTo>
                  <a:lnTo>
                    <a:pt x="21" y="22"/>
                  </a:lnTo>
                  <a:lnTo>
                    <a:pt x="27" y="22"/>
                  </a:lnTo>
                  <a:lnTo>
                    <a:pt x="27" y="137"/>
                  </a:lnTo>
                  <a:lnTo>
                    <a:pt x="186" y="137"/>
                  </a:lnTo>
                  <a:lnTo>
                    <a:pt x="186" y="145"/>
                  </a:lnTo>
                  <a:lnTo>
                    <a:pt x="186" y="145"/>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9" name="Freeform 17">
              <a:extLst>
                <a:ext uri="{FF2B5EF4-FFF2-40B4-BE49-F238E27FC236}">
                  <a16:creationId xmlns:a16="http://schemas.microsoft.com/office/drawing/2014/main" xmlns="" id="{0930A33C-4B53-4C22-AF11-07ABC745AB4B}"/>
                </a:ext>
              </a:extLst>
            </p:cNvPr>
            <p:cNvSpPr>
              <a:spLocks noEditPoints="1"/>
            </p:cNvSpPr>
            <p:nvPr/>
          </p:nvSpPr>
          <p:spPr bwMode="auto">
            <a:xfrm>
              <a:off x="2619376" y="1952625"/>
              <a:ext cx="331788" cy="258762"/>
            </a:xfrm>
            <a:custGeom>
              <a:avLst/>
              <a:gdLst>
                <a:gd name="T0" fmla="*/ 209 w 209"/>
                <a:gd name="T1" fmla="*/ 163 h 163"/>
                <a:gd name="T2" fmla="*/ 0 w 209"/>
                <a:gd name="T3" fmla="*/ 0 h 163"/>
                <a:gd name="T4" fmla="*/ 0 w 209"/>
                <a:gd name="T5" fmla="*/ 163 h 163"/>
                <a:gd name="T6" fmla="*/ 170 w 209"/>
                <a:gd name="T7" fmla="*/ 88 h 163"/>
                <a:gd name="T8" fmla="*/ 168 w 209"/>
                <a:gd name="T9" fmla="*/ 98 h 163"/>
                <a:gd name="T10" fmla="*/ 164 w 209"/>
                <a:gd name="T11" fmla="*/ 108 h 163"/>
                <a:gd name="T12" fmla="*/ 158 w 209"/>
                <a:gd name="T13" fmla="*/ 118 h 163"/>
                <a:gd name="T14" fmla="*/ 113 w 209"/>
                <a:gd name="T15" fmla="*/ 82 h 163"/>
                <a:gd name="T16" fmla="*/ 158 w 209"/>
                <a:gd name="T17" fmla="*/ 47 h 163"/>
                <a:gd name="T18" fmla="*/ 164 w 209"/>
                <a:gd name="T19" fmla="*/ 55 h 163"/>
                <a:gd name="T20" fmla="*/ 168 w 209"/>
                <a:gd name="T21" fmla="*/ 65 h 163"/>
                <a:gd name="T22" fmla="*/ 170 w 209"/>
                <a:gd name="T23" fmla="*/ 75 h 163"/>
                <a:gd name="T24" fmla="*/ 170 w 209"/>
                <a:gd name="T25" fmla="*/ 82 h 163"/>
                <a:gd name="T26" fmla="*/ 102 w 209"/>
                <a:gd name="T27" fmla="*/ 24 h 163"/>
                <a:gd name="T28" fmla="*/ 113 w 209"/>
                <a:gd name="T29" fmla="*/ 26 h 163"/>
                <a:gd name="T30" fmla="*/ 123 w 209"/>
                <a:gd name="T31" fmla="*/ 32 h 163"/>
                <a:gd name="T32" fmla="*/ 133 w 209"/>
                <a:gd name="T33" fmla="*/ 37 h 163"/>
                <a:gd name="T34" fmla="*/ 96 w 209"/>
                <a:gd name="T35" fmla="*/ 82 h 163"/>
                <a:gd name="T36" fmla="*/ 133 w 209"/>
                <a:gd name="T37" fmla="*/ 127 h 163"/>
                <a:gd name="T38" fmla="*/ 123 w 209"/>
                <a:gd name="T39" fmla="*/ 133 h 163"/>
                <a:gd name="T40" fmla="*/ 113 w 209"/>
                <a:gd name="T41" fmla="*/ 137 h 163"/>
                <a:gd name="T42" fmla="*/ 102 w 209"/>
                <a:gd name="T43" fmla="*/ 139 h 163"/>
                <a:gd name="T44" fmla="*/ 90 w 209"/>
                <a:gd name="T45" fmla="*/ 139 h 163"/>
                <a:gd name="T46" fmla="*/ 80 w 209"/>
                <a:gd name="T47" fmla="*/ 137 h 163"/>
                <a:gd name="T48" fmla="*/ 70 w 209"/>
                <a:gd name="T49" fmla="*/ 133 h 163"/>
                <a:gd name="T50" fmla="*/ 59 w 209"/>
                <a:gd name="T51" fmla="*/ 127 h 163"/>
                <a:gd name="T52" fmla="*/ 51 w 209"/>
                <a:gd name="T53" fmla="*/ 118 h 163"/>
                <a:gd name="T54" fmla="*/ 45 w 209"/>
                <a:gd name="T55" fmla="*/ 110 h 163"/>
                <a:gd name="T56" fmla="*/ 41 w 209"/>
                <a:gd name="T57" fmla="*/ 100 h 163"/>
                <a:gd name="T58" fmla="*/ 39 w 209"/>
                <a:gd name="T59" fmla="*/ 88 h 163"/>
                <a:gd name="T60" fmla="*/ 39 w 209"/>
                <a:gd name="T61" fmla="*/ 75 h 163"/>
                <a:gd name="T62" fmla="*/ 41 w 209"/>
                <a:gd name="T63" fmla="*/ 65 h 163"/>
                <a:gd name="T64" fmla="*/ 45 w 209"/>
                <a:gd name="T65" fmla="*/ 55 h 163"/>
                <a:gd name="T66" fmla="*/ 51 w 209"/>
                <a:gd name="T67" fmla="*/ 45 h 163"/>
                <a:gd name="T68" fmla="*/ 59 w 209"/>
                <a:gd name="T69" fmla="*/ 39 h 163"/>
                <a:gd name="T70" fmla="*/ 70 w 209"/>
                <a:gd name="T71" fmla="*/ 32 h 163"/>
                <a:gd name="T72" fmla="*/ 80 w 209"/>
                <a:gd name="T73" fmla="*/ 26 h 163"/>
                <a:gd name="T74" fmla="*/ 90 w 209"/>
                <a:gd name="T75" fmla="*/ 24 h 163"/>
                <a:gd name="T76" fmla="*/ 96 w 209"/>
                <a:gd name="T77" fmla="*/ 2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9" h="163">
                  <a:moveTo>
                    <a:pt x="0" y="163"/>
                  </a:moveTo>
                  <a:lnTo>
                    <a:pt x="209" y="163"/>
                  </a:lnTo>
                  <a:lnTo>
                    <a:pt x="209" y="0"/>
                  </a:lnTo>
                  <a:lnTo>
                    <a:pt x="0" y="0"/>
                  </a:lnTo>
                  <a:lnTo>
                    <a:pt x="0" y="163"/>
                  </a:lnTo>
                  <a:lnTo>
                    <a:pt x="0" y="163"/>
                  </a:lnTo>
                  <a:close/>
                  <a:moveTo>
                    <a:pt x="170" y="82"/>
                  </a:moveTo>
                  <a:lnTo>
                    <a:pt x="170" y="88"/>
                  </a:lnTo>
                  <a:lnTo>
                    <a:pt x="168" y="94"/>
                  </a:lnTo>
                  <a:lnTo>
                    <a:pt x="168" y="98"/>
                  </a:lnTo>
                  <a:lnTo>
                    <a:pt x="166" y="104"/>
                  </a:lnTo>
                  <a:lnTo>
                    <a:pt x="164" y="108"/>
                  </a:lnTo>
                  <a:lnTo>
                    <a:pt x="160" y="114"/>
                  </a:lnTo>
                  <a:lnTo>
                    <a:pt x="158" y="118"/>
                  </a:lnTo>
                  <a:lnTo>
                    <a:pt x="154" y="122"/>
                  </a:lnTo>
                  <a:lnTo>
                    <a:pt x="113" y="82"/>
                  </a:lnTo>
                  <a:lnTo>
                    <a:pt x="154" y="43"/>
                  </a:lnTo>
                  <a:lnTo>
                    <a:pt x="158" y="47"/>
                  </a:lnTo>
                  <a:lnTo>
                    <a:pt x="160" y="51"/>
                  </a:lnTo>
                  <a:lnTo>
                    <a:pt x="164" y="55"/>
                  </a:lnTo>
                  <a:lnTo>
                    <a:pt x="166" y="59"/>
                  </a:lnTo>
                  <a:lnTo>
                    <a:pt x="168" y="65"/>
                  </a:lnTo>
                  <a:lnTo>
                    <a:pt x="168" y="71"/>
                  </a:lnTo>
                  <a:lnTo>
                    <a:pt x="170" y="75"/>
                  </a:lnTo>
                  <a:lnTo>
                    <a:pt x="170" y="82"/>
                  </a:lnTo>
                  <a:lnTo>
                    <a:pt x="170" y="82"/>
                  </a:lnTo>
                  <a:close/>
                  <a:moveTo>
                    <a:pt x="96" y="24"/>
                  </a:moveTo>
                  <a:lnTo>
                    <a:pt x="102" y="24"/>
                  </a:lnTo>
                  <a:lnTo>
                    <a:pt x="106" y="26"/>
                  </a:lnTo>
                  <a:lnTo>
                    <a:pt x="113" y="26"/>
                  </a:lnTo>
                  <a:lnTo>
                    <a:pt x="119" y="28"/>
                  </a:lnTo>
                  <a:lnTo>
                    <a:pt x="123" y="32"/>
                  </a:lnTo>
                  <a:lnTo>
                    <a:pt x="127" y="35"/>
                  </a:lnTo>
                  <a:lnTo>
                    <a:pt x="133" y="37"/>
                  </a:lnTo>
                  <a:lnTo>
                    <a:pt x="137" y="43"/>
                  </a:lnTo>
                  <a:lnTo>
                    <a:pt x="96" y="82"/>
                  </a:lnTo>
                  <a:lnTo>
                    <a:pt x="137" y="122"/>
                  </a:lnTo>
                  <a:lnTo>
                    <a:pt x="133" y="127"/>
                  </a:lnTo>
                  <a:lnTo>
                    <a:pt x="127" y="129"/>
                  </a:lnTo>
                  <a:lnTo>
                    <a:pt x="123" y="133"/>
                  </a:lnTo>
                  <a:lnTo>
                    <a:pt x="119" y="135"/>
                  </a:lnTo>
                  <a:lnTo>
                    <a:pt x="113" y="137"/>
                  </a:lnTo>
                  <a:lnTo>
                    <a:pt x="106" y="137"/>
                  </a:lnTo>
                  <a:lnTo>
                    <a:pt x="102" y="139"/>
                  </a:lnTo>
                  <a:lnTo>
                    <a:pt x="96" y="139"/>
                  </a:lnTo>
                  <a:lnTo>
                    <a:pt x="90" y="139"/>
                  </a:lnTo>
                  <a:lnTo>
                    <a:pt x="84" y="137"/>
                  </a:lnTo>
                  <a:lnTo>
                    <a:pt x="80" y="137"/>
                  </a:lnTo>
                  <a:lnTo>
                    <a:pt x="74" y="135"/>
                  </a:lnTo>
                  <a:lnTo>
                    <a:pt x="70" y="133"/>
                  </a:lnTo>
                  <a:lnTo>
                    <a:pt x="64" y="129"/>
                  </a:lnTo>
                  <a:lnTo>
                    <a:pt x="59" y="127"/>
                  </a:lnTo>
                  <a:lnTo>
                    <a:pt x="55" y="122"/>
                  </a:lnTo>
                  <a:lnTo>
                    <a:pt x="51" y="118"/>
                  </a:lnTo>
                  <a:lnTo>
                    <a:pt x="49" y="114"/>
                  </a:lnTo>
                  <a:lnTo>
                    <a:pt x="45" y="110"/>
                  </a:lnTo>
                  <a:lnTo>
                    <a:pt x="43" y="104"/>
                  </a:lnTo>
                  <a:lnTo>
                    <a:pt x="41" y="100"/>
                  </a:lnTo>
                  <a:lnTo>
                    <a:pt x="41" y="94"/>
                  </a:lnTo>
                  <a:lnTo>
                    <a:pt x="39" y="88"/>
                  </a:lnTo>
                  <a:lnTo>
                    <a:pt x="39" y="82"/>
                  </a:lnTo>
                  <a:lnTo>
                    <a:pt x="39" y="75"/>
                  </a:lnTo>
                  <a:lnTo>
                    <a:pt x="41" y="71"/>
                  </a:lnTo>
                  <a:lnTo>
                    <a:pt x="41" y="65"/>
                  </a:lnTo>
                  <a:lnTo>
                    <a:pt x="43" y="59"/>
                  </a:lnTo>
                  <a:lnTo>
                    <a:pt x="45" y="55"/>
                  </a:lnTo>
                  <a:lnTo>
                    <a:pt x="49" y="51"/>
                  </a:lnTo>
                  <a:lnTo>
                    <a:pt x="51" y="45"/>
                  </a:lnTo>
                  <a:lnTo>
                    <a:pt x="55" y="43"/>
                  </a:lnTo>
                  <a:lnTo>
                    <a:pt x="59" y="39"/>
                  </a:lnTo>
                  <a:lnTo>
                    <a:pt x="64" y="35"/>
                  </a:lnTo>
                  <a:lnTo>
                    <a:pt x="70" y="32"/>
                  </a:lnTo>
                  <a:lnTo>
                    <a:pt x="74" y="28"/>
                  </a:lnTo>
                  <a:lnTo>
                    <a:pt x="80" y="26"/>
                  </a:lnTo>
                  <a:lnTo>
                    <a:pt x="84" y="26"/>
                  </a:lnTo>
                  <a:lnTo>
                    <a:pt x="90" y="24"/>
                  </a:lnTo>
                  <a:lnTo>
                    <a:pt x="96" y="24"/>
                  </a:lnTo>
                  <a:lnTo>
                    <a:pt x="96" y="24"/>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0" name="Freeform 18">
              <a:extLst>
                <a:ext uri="{FF2B5EF4-FFF2-40B4-BE49-F238E27FC236}">
                  <a16:creationId xmlns:a16="http://schemas.microsoft.com/office/drawing/2014/main" xmlns="" id="{CE9AB1CE-9DFA-4CFA-B83C-A1913DB48C14}"/>
                </a:ext>
              </a:extLst>
            </p:cNvPr>
            <p:cNvSpPr>
              <a:spLocks noEditPoints="1"/>
            </p:cNvSpPr>
            <p:nvPr/>
          </p:nvSpPr>
          <p:spPr bwMode="auto">
            <a:xfrm>
              <a:off x="2619376" y="2251075"/>
              <a:ext cx="331788" cy="252412"/>
            </a:xfrm>
            <a:custGeom>
              <a:avLst/>
              <a:gdLst>
                <a:gd name="T0" fmla="*/ 209 w 209"/>
                <a:gd name="T1" fmla="*/ 159 h 159"/>
                <a:gd name="T2" fmla="*/ 0 w 209"/>
                <a:gd name="T3" fmla="*/ 0 h 159"/>
                <a:gd name="T4" fmla="*/ 0 w 209"/>
                <a:gd name="T5" fmla="*/ 159 h 159"/>
                <a:gd name="T6" fmla="*/ 178 w 209"/>
                <a:gd name="T7" fmla="*/ 41 h 159"/>
                <a:gd name="T8" fmla="*/ 182 w 209"/>
                <a:gd name="T9" fmla="*/ 41 h 159"/>
                <a:gd name="T10" fmla="*/ 188 w 209"/>
                <a:gd name="T11" fmla="*/ 43 h 159"/>
                <a:gd name="T12" fmla="*/ 190 w 209"/>
                <a:gd name="T13" fmla="*/ 47 h 159"/>
                <a:gd name="T14" fmla="*/ 190 w 209"/>
                <a:gd name="T15" fmla="*/ 53 h 159"/>
                <a:gd name="T16" fmla="*/ 190 w 209"/>
                <a:gd name="T17" fmla="*/ 57 h 159"/>
                <a:gd name="T18" fmla="*/ 188 w 209"/>
                <a:gd name="T19" fmla="*/ 61 h 159"/>
                <a:gd name="T20" fmla="*/ 182 w 209"/>
                <a:gd name="T21" fmla="*/ 63 h 159"/>
                <a:gd name="T22" fmla="*/ 178 w 209"/>
                <a:gd name="T23" fmla="*/ 65 h 159"/>
                <a:gd name="T24" fmla="*/ 29 w 209"/>
                <a:gd name="T25" fmla="*/ 63 h 159"/>
                <a:gd name="T26" fmla="*/ 25 w 209"/>
                <a:gd name="T27" fmla="*/ 61 h 159"/>
                <a:gd name="T28" fmla="*/ 21 w 209"/>
                <a:gd name="T29" fmla="*/ 59 h 159"/>
                <a:gd name="T30" fmla="*/ 19 w 209"/>
                <a:gd name="T31" fmla="*/ 55 h 159"/>
                <a:gd name="T32" fmla="*/ 19 w 209"/>
                <a:gd name="T33" fmla="*/ 49 h 159"/>
                <a:gd name="T34" fmla="*/ 21 w 209"/>
                <a:gd name="T35" fmla="*/ 45 h 159"/>
                <a:gd name="T36" fmla="*/ 25 w 209"/>
                <a:gd name="T37" fmla="*/ 41 h 159"/>
                <a:gd name="T38" fmla="*/ 29 w 209"/>
                <a:gd name="T39" fmla="*/ 41 h 159"/>
                <a:gd name="T40" fmla="*/ 31 w 209"/>
                <a:gd name="T41" fmla="*/ 41 h 159"/>
                <a:gd name="T42" fmla="*/ 178 w 209"/>
                <a:gd name="T43" fmla="*/ 80 h 159"/>
                <a:gd name="T44" fmla="*/ 182 w 209"/>
                <a:gd name="T45" fmla="*/ 80 h 159"/>
                <a:gd name="T46" fmla="*/ 188 w 209"/>
                <a:gd name="T47" fmla="*/ 82 h 159"/>
                <a:gd name="T48" fmla="*/ 190 w 209"/>
                <a:gd name="T49" fmla="*/ 86 h 159"/>
                <a:gd name="T50" fmla="*/ 190 w 209"/>
                <a:gd name="T51" fmla="*/ 92 h 159"/>
                <a:gd name="T52" fmla="*/ 190 w 209"/>
                <a:gd name="T53" fmla="*/ 96 h 159"/>
                <a:gd name="T54" fmla="*/ 188 w 209"/>
                <a:gd name="T55" fmla="*/ 100 h 159"/>
                <a:gd name="T56" fmla="*/ 182 w 209"/>
                <a:gd name="T57" fmla="*/ 102 h 159"/>
                <a:gd name="T58" fmla="*/ 178 w 209"/>
                <a:gd name="T59" fmla="*/ 104 h 159"/>
                <a:gd name="T60" fmla="*/ 29 w 209"/>
                <a:gd name="T61" fmla="*/ 104 h 159"/>
                <a:gd name="T62" fmla="*/ 25 w 209"/>
                <a:gd name="T63" fmla="*/ 102 h 159"/>
                <a:gd name="T64" fmla="*/ 21 w 209"/>
                <a:gd name="T65" fmla="*/ 98 h 159"/>
                <a:gd name="T66" fmla="*/ 19 w 209"/>
                <a:gd name="T67" fmla="*/ 94 h 159"/>
                <a:gd name="T68" fmla="*/ 19 w 209"/>
                <a:gd name="T69" fmla="*/ 90 h 159"/>
                <a:gd name="T70" fmla="*/ 21 w 209"/>
                <a:gd name="T71" fmla="*/ 84 h 159"/>
                <a:gd name="T72" fmla="*/ 25 w 209"/>
                <a:gd name="T73" fmla="*/ 82 h 159"/>
                <a:gd name="T74" fmla="*/ 29 w 209"/>
                <a:gd name="T75" fmla="*/ 80 h 159"/>
                <a:gd name="T76" fmla="*/ 31 w 209"/>
                <a:gd name="T77" fmla="*/ 80 h 159"/>
                <a:gd name="T78" fmla="*/ 178 w 209"/>
                <a:gd name="T79" fmla="*/ 118 h 159"/>
                <a:gd name="T80" fmla="*/ 182 w 209"/>
                <a:gd name="T81" fmla="*/ 118 h 159"/>
                <a:gd name="T82" fmla="*/ 188 w 209"/>
                <a:gd name="T83" fmla="*/ 123 h 159"/>
                <a:gd name="T84" fmla="*/ 190 w 209"/>
                <a:gd name="T85" fmla="*/ 127 h 159"/>
                <a:gd name="T86" fmla="*/ 190 w 209"/>
                <a:gd name="T87" fmla="*/ 131 h 159"/>
                <a:gd name="T88" fmla="*/ 190 w 209"/>
                <a:gd name="T89" fmla="*/ 135 h 159"/>
                <a:gd name="T90" fmla="*/ 188 w 209"/>
                <a:gd name="T91" fmla="*/ 139 h 159"/>
                <a:gd name="T92" fmla="*/ 182 w 209"/>
                <a:gd name="T93" fmla="*/ 143 h 159"/>
                <a:gd name="T94" fmla="*/ 178 w 209"/>
                <a:gd name="T95" fmla="*/ 143 h 159"/>
                <a:gd name="T96" fmla="*/ 29 w 209"/>
                <a:gd name="T97" fmla="*/ 143 h 159"/>
                <a:gd name="T98" fmla="*/ 25 w 209"/>
                <a:gd name="T99" fmla="*/ 141 h 159"/>
                <a:gd name="T100" fmla="*/ 21 w 209"/>
                <a:gd name="T101" fmla="*/ 137 h 159"/>
                <a:gd name="T102" fmla="*/ 19 w 209"/>
                <a:gd name="T103" fmla="*/ 133 h 159"/>
                <a:gd name="T104" fmla="*/ 19 w 209"/>
                <a:gd name="T105" fmla="*/ 129 h 159"/>
                <a:gd name="T106" fmla="*/ 21 w 209"/>
                <a:gd name="T107" fmla="*/ 123 h 159"/>
                <a:gd name="T108" fmla="*/ 25 w 209"/>
                <a:gd name="T109" fmla="*/ 121 h 159"/>
                <a:gd name="T110" fmla="*/ 29 w 209"/>
                <a:gd name="T111" fmla="*/ 118 h 159"/>
                <a:gd name="T112" fmla="*/ 31 w 209"/>
                <a:gd name="T113" fmla="*/ 11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9" h="159">
                  <a:moveTo>
                    <a:pt x="0" y="159"/>
                  </a:moveTo>
                  <a:lnTo>
                    <a:pt x="209" y="159"/>
                  </a:lnTo>
                  <a:lnTo>
                    <a:pt x="209" y="0"/>
                  </a:lnTo>
                  <a:lnTo>
                    <a:pt x="0" y="0"/>
                  </a:lnTo>
                  <a:lnTo>
                    <a:pt x="0" y="159"/>
                  </a:lnTo>
                  <a:lnTo>
                    <a:pt x="0" y="159"/>
                  </a:lnTo>
                  <a:close/>
                  <a:moveTo>
                    <a:pt x="31" y="41"/>
                  </a:moveTo>
                  <a:lnTo>
                    <a:pt x="178" y="41"/>
                  </a:lnTo>
                  <a:lnTo>
                    <a:pt x="180" y="41"/>
                  </a:lnTo>
                  <a:lnTo>
                    <a:pt x="182" y="41"/>
                  </a:lnTo>
                  <a:lnTo>
                    <a:pt x="184" y="41"/>
                  </a:lnTo>
                  <a:lnTo>
                    <a:pt x="188" y="43"/>
                  </a:lnTo>
                  <a:lnTo>
                    <a:pt x="188" y="45"/>
                  </a:lnTo>
                  <a:lnTo>
                    <a:pt x="190" y="47"/>
                  </a:lnTo>
                  <a:lnTo>
                    <a:pt x="190" y="49"/>
                  </a:lnTo>
                  <a:lnTo>
                    <a:pt x="190" y="53"/>
                  </a:lnTo>
                  <a:lnTo>
                    <a:pt x="190" y="55"/>
                  </a:lnTo>
                  <a:lnTo>
                    <a:pt x="190" y="57"/>
                  </a:lnTo>
                  <a:lnTo>
                    <a:pt x="188" y="59"/>
                  </a:lnTo>
                  <a:lnTo>
                    <a:pt x="188" y="61"/>
                  </a:lnTo>
                  <a:lnTo>
                    <a:pt x="184" y="61"/>
                  </a:lnTo>
                  <a:lnTo>
                    <a:pt x="182" y="63"/>
                  </a:lnTo>
                  <a:lnTo>
                    <a:pt x="180" y="63"/>
                  </a:lnTo>
                  <a:lnTo>
                    <a:pt x="178" y="65"/>
                  </a:lnTo>
                  <a:lnTo>
                    <a:pt x="31" y="65"/>
                  </a:lnTo>
                  <a:lnTo>
                    <a:pt x="29" y="63"/>
                  </a:lnTo>
                  <a:lnTo>
                    <a:pt x="25" y="63"/>
                  </a:lnTo>
                  <a:lnTo>
                    <a:pt x="25" y="61"/>
                  </a:lnTo>
                  <a:lnTo>
                    <a:pt x="23" y="61"/>
                  </a:lnTo>
                  <a:lnTo>
                    <a:pt x="21" y="59"/>
                  </a:lnTo>
                  <a:lnTo>
                    <a:pt x="19" y="57"/>
                  </a:lnTo>
                  <a:lnTo>
                    <a:pt x="19" y="55"/>
                  </a:lnTo>
                  <a:lnTo>
                    <a:pt x="19" y="53"/>
                  </a:lnTo>
                  <a:lnTo>
                    <a:pt x="19" y="49"/>
                  </a:lnTo>
                  <a:lnTo>
                    <a:pt x="19" y="47"/>
                  </a:lnTo>
                  <a:lnTo>
                    <a:pt x="21" y="45"/>
                  </a:lnTo>
                  <a:lnTo>
                    <a:pt x="23" y="43"/>
                  </a:lnTo>
                  <a:lnTo>
                    <a:pt x="25" y="41"/>
                  </a:lnTo>
                  <a:lnTo>
                    <a:pt x="25" y="41"/>
                  </a:lnTo>
                  <a:lnTo>
                    <a:pt x="29" y="41"/>
                  </a:lnTo>
                  <a:lnTo>
                    <a:pt x="31" y="41"/>
                  </a:lnTo>
                  <a:lnTo>
                    <a:pt x="31" y="41"/>
                  </a:lnTo>
                  <a:close/>
                  <a:moveTo>
                    <a:pt x="31" y="80"/>
                  </a:moveTo>
                  <a:lnTo>
                    <a:pt x="178" y="80"/>
                  </a:lnTo>
                  <a:lnTo>
                    <a:pt x="180" y="80"/>
                  </a:lnTo>
                  <a:lnTo>
                    <a:pt x="182" y="80"/>
                  </a:lnTo>
                  <a:lnTo>
                    <a:pt x="184" y="82"/>
                  </a:lnTo>
                  <a:lnTo>
                    <a:pt x="188" y="82"/>
                  </a:lnTo>
                  <a:lnTo>
                    <a:pt x="188" y="84"/>
                  </a:lnTo>
                  <a:lnTo>
                    <a:pt x="190" y="86"/>
                  </a:lnTo>
                  <a:lnTo>
                    <a:pt x="190" y="90"/>
                  </a:lnTo>
                  <a:lnTo>
                    <a:pt x="190" y="92"/>
                  </a:lnTo>
                  <a:lnTo>
                    <a:pt x="190" y="94"/>
                  </a:lnTo>
                  <a:lnTo>
                    <a:pt x="190" y="96"/>
                  </a:lnTo>
                  <a:lnTo>
                    <a:pt x="188" y="98"/>
                  </a:lnTo>
                  <a:lnTo>
                    <a:pt x="188" y="100"/>
                  </a:lnTo>
                  <a:lnTo>
                    <a:pt x="184" y="102"/>
                  </a:lnTo>
                  <a:lnTo>
                    <a:pt x="182" y="102"/>
                  </a:lnTo>
                  <a:lnTo>
                    <a:pt x="180" y="104"/>
                  </a:lnTo>
                  <a:lnTo>
                    <a:pt x="178" y="104"/>
                  </a:lnTo>
                  <a:lnTo>
                    <a:pt x="31" y="104"/>
                  </a:lnTo>
                  <a:lnTo>
                    <a:pt x="29" y="104"/>
                  </a:lnTo>
                  <a:lnTo>
                    <a:pt x="25" y="102"/>
                  </a:lnTo>
                  <a:lnTo>
                    <a:pt x="25" y="102"/>
                  </a:lnTo>
                  <a:lnTo>
                    <a:pt x="23" y="100"/>
                  </a:lnTo>
                  <a:lnTo>
                    <a:pt x="21" y="98"/>
                  </a:lnTo>
                  <a:lnTo>
                    <a:pt x="19" y="96"/>
                  </a:lnTo>
                  <a:lnTo>
                    <a:pt x="19" y="94"/>
                  </a:lnTo>
                  <a:lnTo>
                    <a:pt x="19" y="92"/>
                  </a:lnTo>
                  <a:lnTo>
                    <a:pt x="19" y="90"/>
                  </a:lnTo>
                  <a:lnTo>
                    <a:pt x="19" y="86"/>
                  </a:lnTo>
                  <a:lnTo>
                    <a:pt x="21" y="84"/>
                  </a:lnTo>
                  <a:lnTo>
                    <a:pt x="23" y="82"/>
                  </a:lnTo>
                  <a:lnTo>
                    <a:pt x="25" y="82"/>
                  </a:lnTo>
                  <a:lnTo>
                    <a:pt x="25" y="80"/>
                  </a:lnTo>
                  <a:lnTo>
                    <a:pt x="29" y="80"/>
                  </a:lnTo>
                  <a:lnTo>
                    <a:pt x="31" y="80"/>
                  </a:lnTo>
                  <a:lnTo>
                    <a:pt x="31" y="80"/>
                  </a:lnTo>
                  <a:close/>
                  <a:moveTo>
                    <a:pt x="31" y="118"/>
                  </a:moveTo>
                  <a:lnTo>
                    <a:pt x="178" y="118"/>
                  </a:lnTo>
                  <a:lnTo>
                    <a:pt x="180" y="118"/>
                  </a:lnTo>
                  <a:lnTo>
                    <a:pt x="182" y="118"/>
                  </a:lnTo>
                  <a:lnTo>
                    <a:pt x="184" y="121"/>
                  </a:lnTo>
                  <a:lnTo>
                    <a:pt x="188" y="123"/>
                  </a:lnTo>
                  <a:lnTo>
                    <a:pt x="188" y="123"/>
                  </a:lnTo>
                  <a:lnTo>
                    <a:pt x="190" y="127"/>
                  </a:lnTo>
                  <a:lnTo>
                    <a:pt x="190" y="129"/>
                  </a:lnTo>
                  <a:lnTo>
                    <a:pt x="190" y="131"/>
                  </a:lnTo>
                  <a:lnTo>
                    <a:pt x="190" y="133"/>
                  </a:lnTo>
                  <a:lnTo>
                    <a:pt x="190" y="135"/>
                  </a:lnTo>
                  <a:lnTo>
                    <a:pt x="188" y="137"/>
                  </a:lnTo>
                  <a:lnTo>
                    <a:pt x="188" y="139"/>
                  </a:lnTo>
                  <a:lnTo>
                    <a:pt x="184" y="141"/>
                  </a:lnTo>
                  <a:lnTo>
                    <a:pt x="182" y="143"/>
                  </a:lnTo>
                  <a:lnTo>
                    <a:pt x="180" y="143"/>
                  </a:lnTo>
                  <a:lnTo>
                    <a:pt x="178" y="143"/>
                  </a:lnTo>
                  <a:lnTo>
                    <a:pt x="31" y="143"/>
                  </a:lnTo>
                  <a:lnTo>
                    <a:pt x="29" y="143"/>
                  </a:lnTo>
                  <a:lnTo>
                    <a:pt x="25" y="143"/>
                  </a:lnTo>
                  <a:lnTo>
                    <a:pt x="25" y="141"/>
                  </a:lnTo>
                  <a:lnTo>
                    <a:pt x="23" y="139"/>
                  </a:lnTo>
                  <a:lnTo>
                    <a:pt x="21" y="137"/>
                  </a:lnTo>
                  <a:lnTo>
                    <a:pt x="19" y="135"/>
                  </a:lnTo>
                  <a:lnTo>
                    <a:pt x="19" y="133"/>
                  </a:lnTo>
                  <a:lnTo>
                    <a:pt x="19" y="131"/>
                  </a:lnTo>
                  <a:lnTo>
                    <a:pt x="19" y="129"/>
                  </a:lnTo>
                  <a:lnTo>
                    <a:pt x="19" y="127"/>
                  </a:lnTo>
                  <a:lnTo>
                    <a:pt x="21" y="123"/>
                  </a:lnTo>
                  <a:lnTo>
                    <a:pt x="23" y="123"/>
                  </a:lnTo>
                  <a:lnTo>
                    <a:pt x="25" y="121"/>
                  </a:lnTo>
                  <a:lnTo>
                    <a:pt x="25" y="118"/>
                  </a:lnTo>
                  <a:lnTo>
                    <a:pt x="29" y="118"/>
                  </a:lnTo>
                  <a:lnTo>
                    <a:pt x="31" y="118"/>
                  </a:lnTo>
                  <a:lnTo>
                    <a:pt x="31" y="118"/>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1" name="Freeform 19">
              <a:extLst>
                <a:ext uri="{FF2B5EF4-FFF2-40B4-BE49-F238E27FC236}">
                  <a16:creationId xmlns:a16="http://schemas.microsoft.com/office/drawing/2014/main" xmlns="" id="{C0544266-AB5C-4784-8A74-B003CFA9B720}"/>
                </a:ext>
              </a:extLst>
            </p:cNvPr>
            <p:cNvSpPr>
              <a:spLocks noEditPoints="1"/>
            </p:cNvSpPr>
            <p:nvPr/>
          </p:nvSpPr>
          <p:spPr bwMode="auto">
            <a:xfrm>
              <a:off x="2986088" y="2251075"/>
              <a:ext cx="328613" cy="252412"/>
            </a:xfrm>
            <a:custGeom>
              <a:avLst/>
              <a:gdLst>
                <a:gd name="T0" fmla="*/ 207 w 207"/>
                <a:gd name="T1" fmla="*/ 159 h 159"/>
                <a:gd name="T2" fmla="*/ 0 w 207"/>
                <a:gd name="T3" fmla="*/ 0 h 159"/>
                <a:gd name="T4" fmla="*/ 0 w 207"/>
                <a:gd name="T5" fmla="*/ 159 h 159"/>
                <a:gd name="T6" fmla="*/ 49 w 207"/>
                <a:gd name="T7" fmla="*/ 65 h 159"/>
                <a:gd name="T8" fmla="*/ 49 w 207"/>
                <a:gd name="T9" fmla="*/ 63 h 159"/>
                <a:gd name="T10" fmla="*/ 51 w 207"/>
                <a:gd name="T11" fmla="*/ 63 h 159"/>
                <a:gd name="T12" fmla="*/ 53 w 207"/>
                <a:gd name="T13" fmla="*/ 63 h 159"/>
                <a:gd name="T14" fmla="*/ 56 w 207"/>
                <a:gd name="T15" fmla="*/ 63 h 159"/>
                <a:gd name="T16" fmla="*/ 58 w 207"/>
                <a:gd name="T17" fmla="*/ 65 h 159"/>
                <a:gd name="T18" fmla="*/ 101 w 207"/>
                <a:gd name="T19" fmla="*/ 55 h 159"/>
                <a:gd name="T20" fmla="*/ 103 w 207"/>
                <a:gd name="T21" fmla="*/ 55 h 159"/>
                <a:gd name="T22" fmla="*/ 105 w 207"/>
                <a:gd name="T23" fmla="*/ 53 h 159"/>
                <a:gd name="T24" fmla="*/ 107 w 207"/>
                <a:gd name="T25" fmla="*/ 53 h 159"/>
                <a:gd name="T26" fmla="*/ 107 w 207"/>
                <a:gd name="T27" fmla="*/ 55 h 159"/>
                <a:gd name="T28" fmla="*/ 109 w 207"/>
                <a:gd name="T29" fmla="*/ 55 h 159"/>
                <a:gd name="T30" fmla="*/ 125 w 207"/>
                <a:gd name="T31" fmla="*/ 78 h 159"/>
                <a:gd name="T32" fmla="*/ 188 w 207"/>
                <a:gd name="T33" fmla="*/ 18 h 159"/>
                <a:gd name="T34" fmla="*/ 191 w 207"/>
                <a:gd name="T35" fmla="*/ 16 h 159"/>
                <a:gd name="T36" fmla="*/ 193 w 207"/>
                <a:gd name="T37" fmla="*/ 18 h 159"/>
                <a:gd name="T38" fmla="*/ 195 w 207"/>
                <a:gd name="T39" fmla="*/ 18 h 159"/>
                <a:gd name="T40" fmla="*/ 195 w 207"/>
                <a:gd name="T41" fmla="*/ 20 h 159"/>
                <a:gd name="T42" fmla="*/ 197 w 207"/>
                <a:gd name="T43" fmla="*/ 20 h 159"/>
                <a:gd name="T44" fmla="*/ 197 w 207"/>
                <a:gd name="T45" fmla="*/ 22 h 159"/>
                <a:gd name="T46" fmla="*/ 195 w 207"/>
                <a:gd name="T47" fmla="*/ 24 h 159"/>
                <a:gd name="T48" fmla="*/ 129 w 207"/>
                <a:gd name="T49" fmla="*/ 90 h 159"/>
                <a:gd name="T50" fmla="*/ 127 w 207"/>
                <a:gd name="T51" fmla="*/ 90 h 159"/>
                <a:gd name="T52" fmla="*/ 125 w 207"/>
                <a:gd name="T53" fmla="*/ 90 h 159"/>
                <a:gd name="T54" fmla="*/ 125 w 207"/>
                <a:gd name="T55" fmla="*/ 90 h 159"/>
                <a:gd name="T56" fmla="*/ 123 w 207"/>
                <a:gd name="T57" fmla="*/ 90 h 159"/>
                <a:gd name="T58" fmla="*/ 121 w 207"/>
                <a:gd name="T59" fmla="*/ 88 h 159"/>
                <a:gd name="T60" fmla="*/ 74 w 207"/>
                <a:gd name="T61" fmla="*/ 112 h 159"/>
                <a:gd name="T62" fmla="*/ 72 w 207"/>
                <a:gd name="T63" fmla="*/ 114 h 159"/>
                <a:gd name="T64" fmla="*/ 70 w 207"/>
                <a:gd name="T65" fmla="*/ 114 h 159"/>
                <a:gd name="T66" fmla="*/ 68 w 207"/>
                <a:gd name="T67" fmla="*/ 114 h 159"/>
                <a:gd name="T68" fmla="*/ 68 w 207"/>
                <a:gd name="T69" fmla="*/ 114 h 159"/>
                <a:gd name="T70" fmla="*/ 66 w 207"/>
                <a:gd name="T71" fmla="*/ 112 h 159"/>
                <a:gd name="T72" fmla="*/ 23 w 207"/>
                <a:gd name="T73" fmla="*/ 123 h 159"/>
                <a:gd name="T74" fmla="*/ 23 w 207"/>
                <a:gd name="T75" fmla="*/ 123 h 159"/>
                <a:gd name="T76" fmla="*/ 21 w 207"/>
                <a:gd name="T77" fmla="*/ 125 h 159"/>
                <a:gd name="T78" fmla="*/ 19 w 207"/>
                <a:gd name="T79" fmla="*/ 125 h 159"/>
                <a:gd name="T80" fmla="*/ 17 w 207"/>
                <a:gd name="T81" fmla="*/ 123 h 159"/>
                <a:gd name="T82" fmla="*/ 15 w 207"/>
                <a:gd name="T83" fmla="*/ 123 h 159"/>
                <a:gd name="T84" fmla="*/ 15 w 207"/>
                <a:gd name="T85" fmla="*/ 121 h 159"/>
                <a:gd name="T86" fmla="*/ 15 w 207"/>
                <a:gd name="T87" fmla="*/ 118 h 159"/>
                <a:gd name="T88" fmla="*/ 15 w 207"/>
                <a:gd name="T89" fmla="*/ 116 h 159"/>
                <a:gd name="T90" fmla="*/ 15 w 207"/>
                <a:gd name="T91" fmla="*/ 137 h 159"/>
                <a:gd name="T92" fmla="*/ 199 w 207"/>
                <a:gd name="T93" fmla="*/ 143 h 159"/>
                <a:gd name="T94" fmla="*/ 15 w 207"/>
                <a:gd name="T95" fmla="*/ 13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159">
                  <a:moveTo>
                    <a:pt x="0" y="159"/>
                  </a:moveTo>
                  <a:lnTo>
                    <a:pt x="207" y="159"/>
                  </a:lnTo>
                  <a:lnTo>
                    <a:pt x="207" y="0"/>
                  </a:lnTo>
                  <a:lnTo>
                    <a:pt x="0" y="0"/>
                  </a:lnTo>
                  <a:lnTo>
                    <a:pt x="0" y="159"/>
                  </a:lnTo>
                  <a:lnTo>
                    <a:pt x="0" y="159"/>
                  </a:lnTo>
                  <a:close/>
                  <a:moveTo>
                    <a:pt x="15" y="116"/>
                  </a:moveTo>
                  <a:lnTo>
                    <a:pt x="49" y="65"/>
                  </a:lnTo>
                  <a:lnTo>
                    <a:pt x="49" y="63"/>
                  </a:lnTo>
                  <a:lnTo>
                    <a:pt x="49" y="63"/>
                  </a:lnTo>
                  <a:lnTo>
                    <a:pt x="51" y="63"/>
                  </a:lnTo>
                  <a:lnTo>
                    <a:pt x="51" y="63"/>
                  </a:lnTo>
                  <a:lnTo>
                    <a:pt x="51" y="63"/>
                  </a:lnTo>
                  <a:lnTo>
                    <a:pt x="53" y="63"/>
                  </a:lnTo>
                  <a:lnTo>
                    <a:pt x="53" y="63"/>
                  </a:lnTo>
                  <a:lnTo>
                    <a:pt x="56" y="63"/>
                  </a:lnTo>
                  <a:lnTo>
                    <a:pt x="58" y="65"/>
                  </a:lnTo>
                  <a:lnTo>
                    <a:pt x="58" y="65"/>
                  </a:lnTo>
                  <a:lnTo>
                    <a:pt x="72" y="100"/>
                  </a:lnTo>
                  <a:lnTo>
                    <a:pt x="101" y="55"/>
                  </a:lnTo>
                  <a:lnTo>
                    <a:pt x="103" y="55"/>
                  </a:lnTo>
                  <a:lnTo>
                    <a:pt x="103" y="55"/>
                  </a:lnTo>
                  <a:lnTo>
                    <a:pt x="103" y="53"/>
                  </a:lnTo>
                  <a:lnTo>
                    <a:pt x="105" y="53"/>
                  </a:lnTo>
                  <a:lnTo>
                    <a:pt x="105" y="53"/>
                  </a:lnTo>
                  <a:lnTo>
                    <a:pt x="107" y="53"/>
                  </a:lnTo>
                  <a:lnTo>
                    <a:pt x="107" y="53"/>
                  </a:lnTo>
                  <a:lnTo>
                    <a:pt x="107" y="55"/>
                  </a:lnTo>
                  <a:lnTo>
                    <a:pt x="109" y="55"/>
                  </a:lnTo>
                  <a:lnTo>
                    <a:pt x="109" y="55"/>
                  </a:lnTo>
                  <a:lnTo>
                    <a:pt x="109" y="55"/>
                  </a:lnTo>
                  <a:lnTo>
                    <a:pt x="125" y="78"/>
                  </a:lnTo>
                  <a:lnTo>
                    <a:pt x="186" y="18"/>
                  </a:lnTo>
                  <a:lnTo>
                    <a:pt x="188" y="18"/>
                  </a:lnTo>
                  <a:lnTo>
                    <a:pt x="188" y="18"/>
                  </a:lnTo>
                  <a:lnTo>
                    <a:pt x="191" y="16"/>
                  </a:lnTo>
                  <a:lnTo>
                    <a:pt x="191" y="16"/>
                  </a:lnTo>
                  <a:lnTo>
                    <a:pt x="193" y="18"/>
                  </a:lnTo>
                  <a:lnTo>
                    <a:pt x="193" y="18"/>
                  </a:lnTo>
                  <a:lnTo>
                    <a:pt x="195" y="18"/>
                  </a:lnTo>
                  <a:lnTo>
                    <a:pt x="195" y="18"/>
                  </a:lnTo>
                  <a:lnTo>
                    <a:pt x="195" y="20"/>
                  </a:lnTo>
                  <a:lnTo>
                    <a:pt x="195" y="20"/>
                  </a:lnTo>
                  <a:lnTo>
                    <a:pt x="197" y="20"/>
                  </a:lnTo>
                  <a:lnTo>
                    <a:pt x="197" y="22"/>
                  </a:lnTo>
                  <a:lnTo>
                    <a:pt x="197" y="22"/>
                  </a:lnTo>
                  <a:lnTo>
                    <a:pt x="195" y="24"/>
                  </a:lnTo>
                  <a:lnTo>
                    <a:pt x="195" y="24"/>
                  </a:lnTo>
                  <a:lnTo>
                    <a:pt x="195" y="26"/>
                  </a:lnTo>
                  <a:lnTo>
                    <a:pt x="129" y="90"/>
                  </a:lnTo>
                  <a:lnTo>
                    <a:pt x="129" y="90"/>
                  </a:lnTo>
                  <a:lnTo>
                    <a:pt x="127" y="90"/>
                  </a:lnTo>
                  <a:lnTo>
                    <a:pt x="127" y="90"/>
                  </a:lnTo>
                  <a:lnTo>
                    <a:pt x="125" y="90"/>
                  </a:lnTo>
                  <a:lnTo>
                    <a:pt x="125" y="90"/>
                  </a:lnTo>
                  <a:lnTo>
                    <a:pt x="125" y="90"/>
                  </a:lnTo>
                  <a:lnTo>
                    <a:pt x="123" y="90"/>
                  </a:lnTo>
                  <a:lnTo>
                    <a:pt x="123" y="90"/>
                  </a:lnTo>
                  <a:lnTo>
                    <a:pt x="121" y="90"/>
                  </a:lnTo>
                  <a:lnTo>
                    <a:pt x="121" y="88"/>
                  </a:lnTo>
                  <a:lnTo>
                    <a:pt x="105" y="67"/>
                  </a:lnTo>
                  <a:lnTo>
                    <a:pt x="74" y="112"/>
                  </a:lnTo>
                  <a:lnTo>
                    <a:pt x="74" y="114"/>
                  </a:lnTo>
                  <a:lnTo>
                    <a:pt x="72" y="114"/>
                  </a:lnTo>
                  <a:lnTo>
                    <a:pt x="72" y="114"/>
                  </a:lnTo>
                  <a:lnTo>
                    <a:pt x="70" y="114"/>
                  </a:lnTo>
                  <a:lnTo>
                    <a:pt x="70" y="114"/>
                  </a:lnTo>
                  <a:lnTo>
                    <a:pt x="68" y="114"/>
                  </a:lnTo>
                  <a:lnTo>
                    <a:pt x="68" y="114"/>
                  </a:lnTo>
                  <a:lnTo>
                    <a:pt x="68" y="114"/>
                  </a:lnTo>
                  <a:lnTo>
                    <a:pt x="66" y="112"/>
                  </a:lnTo>
                  <a:lnTo>
                    <a:pt x="66" y="112"/>
                  </a:lnTo>
                  <a:lnTo>
                    <a:pt x="51" y="78"/>
                  </a:lnTo>
                  <a:lnTo>
                    <a:pt x="23" y="123"/>
                  </a:lnTo>
                  <a:lnTo>
                    <a:pt x="23" y="123"/>
                  </a:lnTo>
                  <a:lnTo>
                    <a:pt x="23" y="123"/>
                  </a:lnTo>
                  <a:lnTo>
                    <a:pt x="21" y="125"/>
                  </a:lnTo>
                  <a:lnTo>
                    <a:pt x="21" y="125"/>
                  </a:lnTo>
                  <a:lnTo>
                    <a:pt x="19" y="125"/>
                  </a:lnTo>
                  <a:lnTo>
                    <a:pt x="19" y="125"/>
                  </a:lnTo>
                  <a:lnTo>
                    <a:pt x="17" y="125"/>
                  </a:lnTo>
                  <a:lnTo>
                    <a:pt x="17" y="123"/>
                  </a:lnTo>
                  <a:lnTo>
                    <a:pt x="15" y="123"/>
                  </a:lnTo>
                  <a:lnTo>
                    <a:pt x="15" y="123"/>
                  </a:lnTo>
                  <a:lnTo>
                    <a:pt x="15" y="123"/>
                  </a:lnTo>
                  <a:lnTo>
                    <a:pt x="15" y="121"/>
                  </a:lnTo>
                  <a:lnTo>
                    <a:pt x="15" y="121"/>
                  </a:lnTo>
                  <a:lnTo>
                    <a:pt x="15" y="118"/>
                  </a:lnTo>
                  <a:lnTo>
                    <a:pt x="15" y="118"/>
                  </a:lnTo>
                  <a:lnTo>
                    <a:pt x="15" y="116"/>
                  </a:lnTo>
                  <a:lnTo>
                    <a:pt x="15" y="116"/>
                  </a:lnTo>
                  <a:close/>
                  <a:moveTo>
                    <a:pt x="15" y="137"/>
                  </a:moveTo>
                  <a:lnTo>
                    <a:pt x="199" y="137"/>
                  </a:lnTo>
                  <a:lnTo>
                    <a:pt x="199" y="143"/>
                  </a:lnTo>
                  <a:lnTo>
                    <a:pt x="15" y="143"/>
                  </a:lnTo>
                  <a:lnTo>
                    <a:pt x="15" y="137"/>
                  </a:lnTo>
                  <a:lnTo>
                    <a:pt x="15" y="137"/>
                  </a:ln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16" name="Заголовок 1"/>
          <p:cNvSpPr txBox="1">
            <a:spLocks/>
          </p:cNvSpPr>
          <p:nvPr/>
        </p:nvSpPr>
        <p:spPr>
          <a:xfrm>
            <a:off x="2519213" y="71477"/>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КРИТЕРИИ ИЗМЕНЕНИЯ КОНТРАКТА В СВЯЗИ С СУЩЕСТВЕННЫМ ИЗМЕНЕНИЕМ ОБСТОЯТЕЛЬСТВ</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sp>
        <p:nvSpPr>
          <p:cNvPr id="17" name="Текст 2"/>
          <p:cNvSpPr txBox="1">
            <a:spLocks/>
          </p:cNvSpPr>
          <p:nvPr/>
        </p:nvSpPr>
        <p:spPr bwMode="auto">
          <a:xfrm>
            <a:off x="1633315" y="971878"/>
            <a:ext cx="10376547" cy="5138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lvl1pPr marL="0" indent="0" algn="l" defTabSz="449263" rtl="0" eaLnBrk="0" fontAlgn="base" hangingPunct="0">
              <a:lnSpc>
                <a:spcPct val="93000"/>
              </a:lnSpc>
              <a:spcBef>
                <a:spcPts val="1425"/>
              </a:spcBef>
              <a:spcAft>
                <a:spcPct val="0"/>
              </a:spcAft>
              <a:buClr>
                <a:srgbClr val="000000"/>
              </a:buClr>
              <a:buSzPct val="100000"/>
              <a:buFont typeface="Times New Roman" pitchFamily="18" charset="0"/>
              <a:buNone/>
              <a:defRPr sz="2000">
                <a:solidFill>
                  <a:srgbClr val="000000"/>
                </a:solidFill>
                <a:latin typeface="+mn-lt"/>
                <a:ea typeface="+mn-ea"/>
                <a:cs typeface="+mn-cs"/>
              </a:defRPr>
            </a:lvl1pPr>
            <a:lvl2pPr marL="457200" indent="0" algn="l" defTabSz="449263" rtl="0" eaLnBrk="0" fontAlgn="base" hangingPunct="0">
              <a:lnSpc>
                <a:spcPct val="93000"/>
              </a:lnSpc>
              <a:spcBef>
                <a:spcPts val="1138"/>
              </a:spcBef>
              <a:spcAft>
                <a:spcPct val="0"/>
              </a:spcAft>
              <a:buClr>
                <a:srgbClr val="000000"/>
              </a:buClr>
              <a:buSzPct val="100000"/>
              <a:buFont typeface="Times New Roman" pitchFamily="18" charset="0"/>
              <a:buNone/>
              <a:defRPr sz="1800">
                <a:solidFill>
                  <a:srgbClr val="000000"/>
                </a:solidFill>
                <a:latin typeface="+mn-lt"/>
                <a:ea typeface="+mn-ea"/>
              </a:defRPr>
            </a:lvl2pPr>
            <a:lvl3pPr marL="914400" indent="0" algn="l" defTabSz="449263" rtl="0" eaLnBrk="0" fontAlgn="base" hangingPunct="0">
              <a:lnSpc>
                <a:spcPct val="93000"/>
              </a:lnSpc>
              <a:spcBef>
                <a:spcPts val="850"/>
              </a:spcBef>
              <a:spcAft>
                <a:spcPct val="0"/>
              </a:spcAft>
              <a:buClr>
                <a:srgbClr val="000000"/>
              </a:buClr>
              <a:buSzPct val="100000"/>
              <a:buFont typeface="Times New Roman" pitchFamily="18" charset="0"/>
              <a:buNone/>
              <a:defRPr sz="1600">
                <a:solidFill>
                  <a:srgbClr val="000000"/>
                </a:solidFill>
                <a:latin typeface="+mn-lt"/>
                <a:ea typeface="+mn-ea"/>
              </a:defRPr>
            </a:lvl3pPr>
            <a:lvl4pPr marL="1371600" indent="0" algn="l" defTabSz="449263" rtl="0" eaLnBrk="0" fontAlgn="base" hangingPunct="0">
              <a:lnSpc>
                <a:spcPct val="93000"/>
              </a:lnSpc>
              <a:spcBef>
                <a:spcPts val="575"/>
              </a:spcBef>
              <a:spcAft>
                <a:spcPct val="0"/>
              </a:spcAft>
              <a:buClr>
                <a:srgbClr val="000000"/>
              </a:buClr>
              <a:buSzPct val="100000"/>
              <a:buFont typeface="Times New Roman" pitchFamily="18" charset="0"/>
              <a:buNone/>
              <a:defRPr sz="1400">
                <a:solidFill>
                  <a:srgbClr val="000000"/>
                </a:solidFill>
                <a:latin typeface="+mn-lt"/>
                <a:ea typeface="+mn-ea"/>
              </a:defRPr>
            </a:lvl4pPr>
            <a:lvl5pPr marL="1828800" indent="0" algn="l" defTabSz="449263" rtl="0" eaLnBrk="0" fontAlgn="base" hangingPunct="0">
              <a:lnSpc>
                <a:spcPct val="93000"/>
              </a:lnSpc>
              <a:spcBef>
                <a:spcPts val="288"/>
              </a:spcBef>
              <a:spcAft>
                <a:spcPct val="0"/>
              </a:spcAft>
              <a:buClr>
                <a:srgbClr val="000000"/>
              </a:buClr>
              <a:buSzPct val="100000"/>
              <a:buFont typeface="Times New Roman" pitchFamily="18" charset="0"/>
              <a:buNone/>
              <a:defRPr sz="1400">
                <a:solidFill>
                  <a:srgbClr val="000000"/>
                </a:solidFill>
                <a:latin typeface="+mn-lt"/>
                <a:ea typeface="+mn-ea"/>
              </a:defRPr>
            </a:lvl5pPr>
            <a:lvl6pPr marL="22860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6pPr>
            <a:lvl7pPr marL="27432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7pPr>
            <a:lvl8pPr marL="32004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8pPr>
            <a:lvl9pPr marL="36576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9pPr>
          </a:lstStyle>
          <a:p>
            <a:pPr algn="just">
              <a:lnSpc>
                <a:spcPct val="100000"/>
              </a:lnSpc>
              <a:spcBef>
                <a:spcPts val="12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Если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стороны не достигли соглашения о приведении договора в соответствие с существенно изменившимися обстоятельствами или о его расторжении, договор может быть расторгнут, а по основаниям, предусмотренным пунктом 4 настоящей статьи, изменен судом по требованию заинтересованной стороны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при наличии одновременно следующих условий:</a:t>
            </a:r>
            <a:endPar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endParaRPr>
          </a:p>
          <a:p>
            <a:pPr marL="285750" indent="-285750" algn="just">
              <a:lnSpc>
                <a:spcPct val="100000"/>
              </a:lnSpc>
              <a:spcBef>
                <a:spcPts val="1200"/>
              </a:spcBef>
              <a:buFont typeface="Wingdings" panose="05000000000000000000" pitchFamily="2" charset="2"/>
              <a:buChar char="q"/>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В момент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заключения договора стороны исходили из того, что такого изменения обстоятельств не произойдет;</a:t>
            </a:r>
          </a:p>
          <a:p>
            <a:pPr marL="285750" indent="-285750" algn="just">
              <a:lnSpc>
                <a:spcPct val="100000"/>
              </a:lnSpc>
              <a:spcBef>
                <a:spcPts val="1200"/>
              </a:spcBef>
              <a:buFont typeface="Wingdings" panose="05000000000000000000" pitchFamily="2" charset="2"/>
              <a:buChar char="q"/>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Изменение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обстоятельств вызвано причинами, которые заинтересованная сторона не могла преодолеть после их возникновения при той степени заботливости и осмотрительности, какая от нее требовалась по характеру договора и условиям оборота;</a:t>
            </a:r>
          </a:p>
          <a:p>
            <a:pPr marL="285750" indent="-285750" algn="just">
              <a:lnSpc>
                <a:spcPct val="100000"/>
              </a:lnSpc>
              <a:spcBef>
                <a:spcPts val="1200"/>
              </a:spcBef>
              <a:buFont typeface="Wingdings" panose="05000000000000000000" pitchFamily="2" charset="2"/>
              <a:buChar char="q"/>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Исполнение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договора без изменения его условий настолько нарушило бы соответствующее договору соотношение имущественных интересов сторон и повлекло бы для заинтересованной стороны такой ущерб, что она в значительной степени лишилась бы того, на что была вправе рассчитывать при заключении договора;</a:t>
            </a:r>
          </a:p>
          <a:p>
            <a:pPr marL="285750" indent="-285750" algn="just">
              <a:lnSpc>
                <a:spcPct val="100000"/>
              </a:lnSpc>
              <a:spcBef>
                <a:spcPts val="1200"/>
              </a:spcBef>
              <a:buFont typeface="Wingdings" panose="05000000000000000000" pitchFamily="2" charset="2"/>
              <a:buChar char="q"/>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Из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обычаев или существа договора не вытекает, что риск изменения обстоятельств несет заинтересованная сторона</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a:t>
            </a:r>
          </a:p>
          <a:p>
            <a:pPr algn="just">
              <a:lnSpc>
                <a:spcPct val="100000"/>
              </a:lnSpc>
              <a:spcBef>
                <a:spcPts val="12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(п. 2 ст. 451 ГК РФ). </a:t>
            </a:r>
            <a:endPar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85777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800" dirty="0" smtClean="0"/>
              <a:t>ИЗМЕНЕНИЕ УСЛОВИЯ О СРОКЕ ИСПОЛНЕНИЯ ОБЯЗАТЕЛЬСТВА. </a:t>
            </a:r>
            <a:br>
              <a:rPr lang="ru-RU" sz="1800" dirty="0" smtClean="0"/>
            </a:br>
            <a:r>
              <a:rPr lang="ru-RU" sz="1800" dirty="0" smtClean="0"/>
              <a:t>СУДЕБНАЯ ПРАКТИКА</a:t>
            </a:r>
            <a:endParaRPr lang="ru-RU" sz="1800" dirty="0"/>
          </a:p>
        </p:txBody>
      </p:sp>
      <p:sp>
        <p:nvSpPr>
          <p:cNvPr id="62" name="Объект 2"/>
          <p:cNvSpPr txBox="1">
            <a:spLocks/>
          </p:cNvSpPr>
          <p:nvPr/>
        </p:nvSpPr>
        <p:spPr>
          <a:xfrm>
            <a:off x="926897" y="733935"/>
            <a:ext cx="11086608" cy="4931235"/>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444444"/>
                </a:solidFill>
              </a:rPr>
              <a:t>Контракт </a:t>
            </a:r>
            <a:r>
              <a:rPr lang="ru-RU" sz="1600" dirty="0">
                <a:solidFill>
                  <a:srgbClr val="444444"/>
                </a:solidFill>
              </a:rPr>
              <a:t>от </a:t>
            </a:r>
            <a:r>
              <a:rPr lang="ru-RU" sz="1600" dirty="0">
                <a:solidFill>
                  <a:srgbClr val="E4465A"/>
                </a:solidFill>
              </a:rPr>
              <a:t>09.01.2014</a:t>
            </a:r>
            <a:r>
              <a:rPr lang="ru-RU" sz="1600" dirty="0">
                <a:solidFill>
                  <a:srgbClr val="444444"/>
                </a:solidFill>
              </a:rPr>
              <a:t> </a:t>
            </a:r>
            <a:r>
              <a:rPr lang="ru-RU" sz="1600" dirty="0" smtClean="0">
                <a:solidFill>
                  <a:srgbClr val="444444"/>
                </a:solidFill>
              </a:rPr>
              <a:t>на </a:t>
            </a:r>
            <a:r>
              <a:rPr lang="ru-RU" sz="1600" dirty="0">
                <a:solidFill>
                  <a:srgbClr val="444444"/>
                </a:solidFill>
              </a:rPr>
              <a:t>выполнение работ по ремонту водопропускных труб </a:t>
            </a:r>
            <a:r>
              <a:rPr lang="ru-RU" sz="1600" dirty="0" smtClean="0">
                <a:solidFill>
                  <a:srgbClr val="444444"/>
                </a:solidFill>
              </a:rPr>
              <a:t>автомобильной дороги. </a:t>
            </a:r>
            <a:endParaRPr lang="ru-RU" sz="1600" dirty="0">
              <a:solidFill>
                <a:srgbClr val="444444"/>
              </a:solidFill>
            </a:endParaRPr>
          </a:p>
          <a:p>
            <a:pPr algn="just">
              <a:buClr>
                <a:srgbClr val="E4465A"/>
              </a:buClr>
            </a:pPr>
            <a:r>
              <a:rPr lang="ru-RU" sz="1600" dirty="0" smtClean="0">
                <a:solidFill>
                  <a:srgbClr val="444444"/>
                </a:solidFill>
              </a:rPr>
              <a:t>Сроки выполнения работ </a:t>
            </a:r>
            <a:r>
              <a:rPr lang="ru-RU" sz="1600" dirty="0">
                <a:solidFill>
                  <a:srgbClr val="444444"/>
                </a:solidFill>
              </a:rPr>
              <a:t>- </a:t>
            </a:r>
            <a:r>
              <a:rPr lang="ru-RU" sz="1600" dirty="0" smtClean="0">
                <a:solidFill>
                  <a:srgbClr val="444444"/>
                </a:solidFill>
              </a:rPr>
              <a:t>начало </a:t>
            </a:r>
            <a:r>
              <a:rPr lang="ru-RU" sz="1600" dirty="0">
                <a:solidFill>
                  <a:srgbClr val="444444"/>
                </a:solidFill>
              </a:rPr>
              <a:t>работ – </a:t>
            </a:r>
            <a:r>
              <a:rPr lang="ru-RU" sz="1600" dirty="0">
                <a:solidFill>
                  <a:srgbClr val="E4465A"/>
                </a:solidFill>
              </a:rPr>
              <a:t>26 апреля </a:t>
            </a:r>
            <a:r>
              <a:rPr lang="ru-RU" sz="1600" dirty="0" smtClean="0">
                <a:solidFill>
                  <a:srgbClr val="E4465A"/>
                </a:solidFill>
              </a:rPr>
              <a:t>2014 г</a:t>
            </a:r>
            <a:r>
              <a:rPr lang="ru-RU" sz="1600" dirty="0">
                <a:solidFill>
                  <a:srgbClr val="444444"/>
                </a:solidFill>
              </a:rPr>
              <a:t>., окончание работ – </a:t>
            </a:r>
            <a:r>
              <a:rPr lang="ru-RU" sz="1600" dirty="0">
                <a:solidFill>
                  <a:srgbClr val="E4465A"/>
                </a:solidFill>
              </a:rPr>
              <a:t>25 июля 2014 </a:t>
            </a:r>
            <a:r>
              <a:rPr lang="ru-RU" sz="1600" dirty="0" smtClean="0">
                <a:solidFill>
                  <a:srgbClr val="E4465A"/>
                </a:solidFill>
              </a:rPr>
              <a:t>г.</a:t>
            </a:r>
          </a:p>
          <a:p>
            <a:pPr algn="just">
              <a:buClr>
                <a:srgbClr val="E4465A"/>
              </a:buClr>
            </a:pPr>
            <a:r>
              <a:rPr lang="ru-RU" sz="1600" dirty="0" smtClean="0">
                <a:solidFill>
                  <a:srgbClr val="001D43"/>
                </a:solidFill>
              </a:rPr>
              <a:t>Фактически работы выполнены </a:t>
            </a:r>
            <a:r>
              <a:rPr lang="ru-RU" sz="1600" dirty="0" smtClean="0">
                <a:solidFill>
                  <a:srgbClr val="E4465A"/>
                </a:solidFill>
              </a:rPr>
              <a:t>25.08.2014 г. </a:t>
            </a:r>
          </a:p>
          <a:p>
            <a:pPr algn="just">
              <a:buClr>
                <a:srgbClr val="E4465A"/>
              </a:buClr>
            </a:pPr>
            <a:r>
              <a:rPr lang="ru-RU" sz="1600" dirty="0" smtClean="0">
                <a:solidFill>
                  <a:srgbClr val="001D43"/>
                </a:solidFill>
              </a:rPr>
              <a:t>Подрядчик письмом от 06.05.2014 г. предупредил </a:t>
            </a:r>
            <a:r>
              <a:rPr lang="ru-RU" sz="1600" dirty="0">
                <a:solidFill>
                  <a:srgbClr val="001D43"/>
                </a:solidFill>
              </a:rPr>
              <a:t>заказчика о том, что в связи с заболоченностью местности в проектной документации отсутствует необходимые ресурсы для выполнения работ по устройству земляного полотна на объездных дорогах, и просил решить вопрос по увеличению продольного уклона на съездах временных объездных дорог</a:t>
            </a:r>
            <a:r>
              <a:rPr lang="ru-RU" sz="1600" dirty="0" smtClean="0">
                <a:solidFill>
                  <a:srgbClr val="001D43"/>
                </a:solidFill>
              </a:rPr>
              <a:t>. </a:t>
            </a:r>
            <a:r>
              <a:rPr lang="ru-RU" sz="1600" dirty="0" smtClean="0">
                <a:solidFill>
                  <a:srgbClr val="E4465A"/>
                </a:solidFill>
              </a:rPr>
              <a:t>По </a:t>
            </a:r>
            <a:r>
              <a:rPr lang="ru-RU" sz="1600" dirty="0">
                <a:solidFill>
                  <a:srgbClr val="E4465A"/>
                </a:solidFill>
              </a:rPr>
              <a:t>согласованию </a:t>
            </a:r>
            <a:r>
              <a:rPr lang="ru-RU" sz="1600" dirty="0" smtClean="0">
                <a:solidFill>
                  <a:srgbClr val="E4465A"/>
                </a:solidFill>
              </a:rPr>
              <a:t>заказчика </a:t>
            </a:r>
            <a:r>
              <a:rPr lang="ru-RU" sz="1600" dirty="0">
                <a:solidFill>
                  <a:srgbClr val="E4465A"/>
                </a:solidFill>
              </a:rPr>
              <a:t>работы по контракту были продолжены с учетом дополнительных работ по устройству полотна объездных дорог из скального грунта, но без изменения стоимости работ</a:t>
            </a:r>
            <a:r>
              <a:rPr lang="ru-RU" sz="1600" dirty="0" smtClean="0">
                <a:solidFill>
                  <a:srgbClr val="E4465A"/>
                </a:solidFill>
              </a:rPr>
              <a:t>.</a:t>
            </a:r>
          </a:p>
          <a:p>
            <a:pPr algn="just">
              <a:buClr>
                <a:srgbClr val="E4465A"/>
              </a:buClr>
            </a:pPr>
            <a:r>
              <a:rPr lang="ru-RU" sz="1600" dirty="0" smtClean="0">
                <a:solidFill>
                  <a:srgbClr val="001D43"/>
                </a:solidFill>
              </a:rPr>
              <a:t>Судом сделан </a:t>
            </a:r>
            <a:r>
              <a:rPr lang="ru-RU" sz="1600" dirty="0">
                <a:solidFill>
                  <a:srgbClr val="001D43"/>
                </a:solidFill>
              </a:rPr>
              <a:t>верный вывод относительно того, что выполнение дополнительных объемов работ по устройству рабочего слоя земляного полотна из скального грунта, предшествовавших выполнению остальных работ по контракту, окончено по объекту </a:t>
            </a:r>
            <a:r>
              <a:rPr lang="ru-RU" sz="1600" dirty="0" smtClean="0">
                <a:solidFill>
                  <a:srgbClr val="001D43"/>
                </a:solidFill>
              </a:rPr>
              <a:t>№ 1 - </a:t>
            </a:r>
            <a:r>
              <a:rPr lang="ru-RU" sz="1600" dirty="0">
                <a:solidFill>
                  <a:srgbClr val="001D43"/>
                </a:solidFill>
              </a:rPr>
              <a:t>23.05.2014, по объекту </a:t>
            </a:r>
            <a:r>
              <a:rPr lang="ru-RU" sz="1600" dirty="0" smtClean="0">
                <a:solidFill>
                  <a:srgbClr val="001D43"/>
                </a:solidFill>
              </a:rPr>
              <a:t>№ 2 - </a:t>
            </a:r>
            <a:r>
              <a:rPr lang="ru-RU" sz="1600" dirty="0">
                <a:solidFill>
                  <a:srgbClr val="001D43"/>
                </a:solidFill>
              </a:rPr>
              <a:t>14.06.2014, а потому </a:t>
            </a:r>
            <a:r>
              <a:rPr lang="ru-RU" sz="1600" b="1" dirty="0">
                <a:solidFill>
                  <a:srgbClr val="E4465A"/>
                </a:solidFill>
              </a:rPr>
              <a:t>промежуточные, а также конечный сроки выполнения работ подлежат продлению на 50 дней (период согласования и осуществления </a:t>
            </a:r>
            <a:r>
              <a:rPr lang="ru-RU" sz="1600" b="1" dirty="0" smtClean="0">
                <a:solidFill>
                  <a:srgbClr val="E4465A"/>
                </a:solidFill>
              </a:rPr>
              <a:t>допработ </a:t>
            </a:r>
            <a:r>
              <a:rPr lang="ru-RU" sz="1600" b="1" dirty="0">
                <a:solidFill>
                  <a:srgbClr val="E4465A"/>
                </a:solidFill>
              </a:rPr>
              <a:t>по устройству рабочего слоя земляного полотна из скального грунта с 26.04.2014 до 14.06.2014).</a:t>
            </a:r>
          </a:p>
          <a:p>
            <a:pPr algn="just">
              <a:buClr>
                <a:srgbClr val="E4465A"/>
              </a:buClr>
            </a:pPr>
            <a:r>
              <a:rPr lang="ru-RU" sz="1600" dirty="0" smtClean="0">
                <a:solidFill>
                  <a:srgbClr val="001D43"/>
                </a:solidFill>
              </a:rPr>
              <a:t>С </a:t>
            </a:r>
            <a:r>
              <a:rPr lang="ru-RU" sz="1600" dirty="0">
                <a:solidFill>
                  <a:srgbClr val="001D43"/>
                </a:solidFill>
              </a:rPr>
              <a:t>учетом вынужденного проведения подрядчиком </a:t>
            </a:r>
            <a:r>
              <a:rPr lang="ru-RU" sz="1600" dirty="0" smtClean="0">
                <a:solidFill>
                  <a:srgbClr val="001D43"/>
                </a:solidFill>
              </a:rPr>
              <a:t>допработ</a:t>
            </a:r>
            <a:r>
              <a:rPr lang="ru-RU" sz="1600" dirty="0">
                <a:solidFill>
                  <a:srgbClr val="001D43"/>
                </a:solidFill>
              </a:rPr>
              <a:t>, не предусмотренных заказчиком при заключении договора, </a:t>
            </a:r>
            <a:r>
              <a:rPr lang="ru-RU" sz="1600" b="1" dirty="0">
                <a:solidFill>
                  <a:srgbClr val="E4465A"/>
                </a:solidFill>
              </a:rPr>
              <a:t>подрядчиком не была допущена просрочка при выполнении работ, что исключает начисление неустойки.</a:t>
            </a:r>
          </a:p>
          <a:p>
            <a:pPr algn="just">
              <a:buClr>
                <a:srgbClr val="E4465A"/>
              </a:buClr>
            </a:pPr>
            <a:endParaRPr lang="ru-RU" sz="1600" b="1" dirty="0">
              <a:solidFill>
                <a:srgbClr val="E4465A"/>
              </a:solidFill>
            </a:endParaRPr>
          </a:p>
          <a:p>
            <a:pPr algn="just">
              <a:buClr>
                <a:srgbClr val="E4465A"/>
              </a:buClr>
            </a:pPr>
            <a:endParaRPr lang="ru-RU" sz="1600" dirty="0">
              <a:solidFill>
                <a:srgbClr val="E4465A"/>
              </a:solidFill>
            </a:endParaRPr>
          </a:p>
        </p:txBody>
      </p:sp>
      <p:grpSp>
        <p:nvGrpSpPr>
          <p:cNvPr id="9" name="Группа 8">
            <a:extLst>
              <a:ext uri="{FF2B5EF4-FFF2-40B4-BE49-F238E27FC236}">
                <a16:creationId xmlns:a16="http://schemas.microsoft.com/office/drawing/2014/main" xmlns="" id="{5B48DDA3-4439-46C7-884A-F88542C92C49}"/>
              </a:ext>
            </a:extLst>
          </p:cNvPr>
          <p:cNvGrpSpPr/>
          <p:nvPr/>
        </p:nvGrpSpPr>
        <p:grpSpPr>
          <a:xfrm>
            <a:off x="97099" y="4770578"/>
            <a:ext cx="764227" cy="764227"/>
            <a:chOff x="360363" y="6009033"/>
            <a:chExt cx="616539" cy="616539"/>
          </a:xfrm>
        </p:grpSpPr>
        <p:sp>
          <p:nvSpPr>
            <p:cNvPr id="10" name="Овал 9">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20" name="Группа 19">
            <a:extLst>
              <a:ext uri="{FF2B5EF4-FFF2-40B4-BE49-F238E27FC236}">
                <a16:creationId xmlns:a16="http://schemas.microsoft.com/office/drawing/2014/main" xmlns="" id="{31998DEE-C2CE-4BE6-A6EE-3ABCB4274A38}"/>
              </a:ext>
            </a:extLst>
          </p:cNvPr>
          <p:cNvGrpSpPr/>
          <p:nvPr/>
        </p:nvGrpSpPr>
        <p:grpSpPr>
          <a:xfrm rot="5400000">
            <a:off x="130467" y="796118"/>
            <a:ext cx="759434" cy="759434"/>
            <a:chOff x="360363" y="1439376"/>
            <a:chExt cx="759434" cy="759434"/>
          </a:xfrm>
        </p:grpSpPr>
        <p:sp>
          <p:nvSpPr>
            <p:cNvPr id="21" name="Овал 20">
              <a:extLst>
                <a:ext uri="{FF2B5EF4-FFF2-40B4-BE49-F238E27FC236}">
                  <a16:creationId xmlns:a16="http://schemas.microsoft.com/office/drawing/2014/main" xmlns=""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a16="http://schemas.microsoft.com/office/drawing/2014/main" xmlns=""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sp>
        <p:nvSpPr>
          <p:cNvPr id="24" name="Freeform 56">
            <a:extLst>
              <a:ext uri="{FF2B5EF4-FFF2-40B4-BE49-F238E27FC236}">
                <a16:creationId xmlns:a16="http://schemas.microsoft.com/office/drawing/2014/main" xmlns="" id="{6BC82D3A-A734-43DB-9C02-20CE41F321C8}"/>
              </a:ext>
            </a:extLst>
          </p:cNvPr>
          <p:cNvSpPr>
            <a:spLocks noEditPoints="1"/>
          </p:cNvSpPr>
          <p:nvPr/>
        </p:nvSpPr>
        <p:spPr bwMode="auto">
          <a:xfrm>
            <a:off x="281610" y="961528"/>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Прямоугольник: скругленные углы 3">
            <a:extLst>
              <a:ext uri="{FF2B5EF4-FFF2-40B4-BE49-F238E27FC236}">
                <a16:creationId xmlns="" xmlns:a16="http://schemas.microsoft.com/office/drawing/2014/main" id="{C3060BED-D266-4996-B2FC-CC621AD399D5}"/>
              </a:ext>
            </a:extLst>
          </p:cNvPr>
          <p:cNvSpPr/>
          <p:nvPr/>
        </p:nvSpPr>
        <p:spPr>
          <a:xfrm>
            <a:off x="195214" y="5726869"/>
            <a:ext cx="11464536" cy="668637"/>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Постановление Арбитражного суда Уральского округа от 12 </a:t>
            </a:r>
            <a:r>
              <a:rPr lang="ru-RU" b="1" dirty="0">
                <a:solidFill>
                  <a:srgbClr val="27A1AE"/>
                </a:solidFill>
                <a:latin typeface="Segoe UI" panose="020B0502040204020203" pitchFamily="34" charset="0"/>
                <a:cs typeface="Segoe UI" panose="020B0502040204020203" pitchFamily="34" charset="0"/>
              </a:rPr>
              <a:t>июля 2017 г. N </a:t>
            </a:r>
            <a:r>
              <a:rPr lang="ru-RU" b="1" dirty="0" smtClean="0">
                <a:solidFill>
                  <a:srgbClr val="27A1AE"/>
                </a:solidFill>
                <a:latin typeface="Segoe UI" panose="020B0502040204020203" pitchFamily="34" charset="0"/>
                <a:cs typeface="Segoe UI" panose="020B0502040204020203" pitchFamily="34" charset="0"/>
              </a:rPr>
              <a:t>Ф09-3733/17 </a:t>
            </a:r>
            <a:r>
              <a:rPr lang="ru-RU" b="1" dirty="0">
                <a:solidFill>
                  <a:srgbClr val="27A1AE"/>
                </a:solidFill>
                <a:latin typeface="Segoe UI" panose="020B0502040204020203" pitchFamily="34" charset="0"/>
                <a:cs typeface="Segoe UI" panose="020B0502040204020203" pitchFamily="34" charset="0"/>
              </a:rPr>
              <a:t>по делу № </a:t>
            </a:r>
            <a:r>
              <a:rPr lang="ru-RU" b="1" dirty="0" smtClean="0">
                <a:solidFill>
                  <a:srgbClr val="27A1AE"/>
                </a:solidFill>
                <a:latin typeface="Segoe UI" panose="020B0502040204020203" pitchFamily="34" charset="0"/>
                <a:cs typeface="Segoe UI" panose="020B0502040204020203" pitchFamily="34" charset="0"/>
              </a:rPr>
              <a:t>А76-24641/2016</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17526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800" dirty="0" smtClean="0"/>
              <a:t>ИЗМЕНЕНИЕ УСЛОВИЯ О СРОКЕ ИСПОЛНЕНИЯ ОБЯЗАТЕЛЬСТВА. </a:t>
            </a:r>
            <a:br>
              <a:rPr lang="ru-RU" sz="1800" dirty="0" smtClean="0"/>
            </a:br>
            <a:r>
              <a:rPr lang="ru-RU" sz="1800" dirty="0" smtClean="0"/>
              <a:t>СУДЕБНАЯ ПРАКТИКА.</a:t>
            </a:r>
            <a:endParaRPr lang="ru-RU" sz="1800" dirty="0"/>
          </a:p>
        </p:txBody>
      </p:sp>
      <p:sp>
        <p:nvSpPr>
          <p:cNvPr id="62" name="Объект 2"/>
          <p:cNvSpPr txBox="1">
            <a:spLocks/>
          </p:cNvSpPr>
          <p:nvPr/>
        </p:nvSpPr>
        <p:spPr>
          <a:xfrm>
            <a:off x="926897" y="733935"/>
            <a:ext cx="11086608" cy="386036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444444"/>
                </a:solidFill>
              </a:rPr>
              <a:t>Контракт </a:t>
            </a:r>
            <a:r>
              <a:rPr lang="ru-RU" sz="1600" dirty="0">
                <a:solidFill>
                  <a:srgbClr val="444444"/>
                </a:solidFill>
              </a:rPr>
              <a:t>от </a:t>
            </a:r>
            <a:r>
              <a:rPr lang="ru-RU" sz="1600" dirty="0" smtClean="0">
                <a:solidFill>
                  <a:srgbClr val="E4465A"/>
                </a:solidFill>
              </a:rPr>
              <a:t>18.10.2013</a:t>
            </a:r>
            <a:r>
              <a:rPr lang="ru-RU" sz="1600" dirty="0" smtClean="0">
                <a:solidFill>
                  <a:srgbClr val="444444"/>
                </a:solidFill>
              </a:rPr>
              <a:t> на </a:t>
            </a:r>
            <a:r>
              <a:rPr lang="ru-RU" sz="1600" dirty="0">
                <a:solidFill>
                  <a:srgbClr val="444444"/>
                </a:solidFill>
              </a:rPr>
              <a:t>выполнение </a:t>
            </a:r>
            <a:r>
              <a:rPr lang="ru-RU" sz="1600" dirty="0" smtClean="0">
                <a:solidFill>
                  <a:srgbClr val="444444"/>
                </a:solidFill>
              </a:rPr>
              <a:t>проектных работ.</a:t>
            </a:r>
            <a:endParaRPr lang="ru-RU" sz="1600" dirty="0">
              <a:solidFill>
                <a:srgbClr val="444444"/>
              </a:solidFill>
            </a:endParaRPr>
          </a:p>
          <a:p>
            <a:pPr algn="just">
              <a:buClr>
                <a:srgbClr val="E4465A"/>
              </a:buClr>
            </a:pPr>
            <a:r>
              <a:rPr lang="ru-RU" sz="1600" dirty="0" smtClean="0">
                <a:solidFill>
                  <a:srgbClr val="444444"/>
                </a:solidFill>
              </a:rPr>
              <a:t>Сроки выполнения работ </a:t>
            </a:r>
            <a:r>
              <a:rPr lang="ru-RU" sz="1600" dirty="0">
                <a:solidFill>
                  <a:srgbClr val="444444"/>
                </a:solidFill>
              </a:rPr>
              <a:t>- </a:t>
            </a:r>
            <a:r>
              <a:rPr lang="ru-RU" sz="1600" dirty="0" smtClean="0">
                <a:solidFill>
                  <a:srgbClr val="444444"/>
                </a:solidFill>
              </a:rPr>
              <a:t>начало </a:t>
            </a:r>
            <a:r>
              <a:rPr lang="ru-RU" sz="1600" dirty="0">
                <a:solidFill>
                  <a:srgbClr val="444444"/>
                </a:solidFill>
              </a:rPr>
              <a:t>работ – </a:t>
            </a:r>
            <a:r>
              <a:rPr lang="ru-RU" sz="1600" dirty="0" smtClean="0">
                <a:solidFill>
                  <a:srgbClr val="E4465A"/>
                </a:solidFill>
              </a:rPr>
              <a:t>18 октября 2013 г</a:t>
            </a:r>
            <a:r>
              <a:rPr lang="ru-RU" sz="1600" dirty="0">
                <a:solidFill>
                  <a:srgbClr val="444444"/>
                </a:solidFill>
              </a:rPr>
              <a:t>., окончание работ – </a:t>
            </a:r>
            <a:r>
              <a:rPr lang="ru-RU" sz="1600" dirty="0" smtClean="0">
                <a:solidFill>
                  <a:srgbClr val="E4465A"/>
                </a:solidFill>
              </a:rPr>
              <a:t>31 января </a:t>
            </a:r>
            <a:r>
              <a:rPr lang="ru-RU" sz="1600" dirty="0">
                <a:solidFill>
                  <a:srgbClr val="E4465A"/>
                </a:solidFill>
              </a:rPr>
              <a:t>2014 </a:t>
            </a:r>
            <a:r>
              <a:rPr lang="ru-RU" sz="1600" dirty="0" smtClean="0">
                <a:solidFill>
                  <a:srgbClr val="E4465A"/>
                </a:solidFill>
              </a:rPr>
              <a:t>г.</a:t>
            </a:r>
          </a:p>
          <a:p>
            <a:pPr algn="just">
              <a:buClr>
                <a:srgbClr val="E4465A"/>
              </a:buClr>
            </a:pPr>
            <a:r>
              <a:rPr lang="ru-RU" sz="1600" dirty="0" smtClean="0">
                <a:solidFill>
                  <a:srgbClr val="001D43"/>
                </a:solidFill>
              </a:rPr>
              <a:t>Подтверждением </a:t>
            </a:r>
            <a:r>
              <a:rPr lang="ru-RU" sz="1600" dirty="0">
                <a:solidFill>
                  <a:srgbClr val="001D43"/>
                </a:solidFill>
              </a:rPr>
              <a:t>невозможности выполнения работ по контракту в установленный срок не по вине </a:t>
            </a:r>
            <a:r>
              <a:rPr lang="ru-RU" sz="1600" dirty="0" smtClean="0">
                <a:solidFill>
                  <a:srgbClr val="001D43"/>
                </a:solidFill>
              </a:rPr>
              <a:t>предприятия </a:t>
            </a:r>
            <a:r>
              <a:rPr lang="ru-RU" sz="1600" dirty="0">
                <a:solidFill>
                  <a:srgbClr val="001D43"/>
                </a:solidFill>
              </a:rPr>
              <a:t>является письмо </a:t>
            </a:r>
            <a:r>
              <a:rPr lang="ru-RU" sz="1600" dirty="0" smtClean="0">
                <a:solidFill>
                  <a:srgbClr val="001D43"/>
                </a:solidFill>
              </a:rPr>
              <a:t>заказчика о </a:t>
            </a:r>
            <a:r>
              <a:rPr lang="ru-RU" sz="1600" dirty="0">
                <a:solidFill>
                  <a:srgbClr val="001D43"/>
                </a:solidFill>
              </a:rPr>
              <a:t>необходимости продолжить проектирование в соответствии с календарным планом и проводить работы, выполнение которых невозможно до момента утверждения планировки территории</a:t>
            </a:r>
            <a:r>
              <a:rPr lang="ru-RU" sz="1600" dirty="0" smtClean="0">
                <a:solidFill>
                  <a:srgbClr val="001D43"/>
                </a:solidFill>
              </a:rPr>
              <a:t>. </a:t>
            </a:r>
          </a:p>
          <a:p>
            <a:pPr algn="just">
              <a:buClr>
                <a:srgbClr val="E4465A"/>
              </a:buClr>
            </a:pPr>
            <a:r>
              <a:rPr lang="ru-RU" sz="1600" dirty="0"/>
              <a:t>По состоянию на </a:t>
            </a:r>
            <a:r>
              <a:rPr lang="ru-RU" sz="1600" dirty="0">
                <a:solidFill>
                  <a:srgbClr val="E4465A"/>
                </a:solidFill>
              </a:rPr>
              <a:t>20.01.2015</a:t>
            </a:r>
            <a:r>
              <a:rPr lang="ru-RU" sz="1600" dirty="0"/>
              <a:t> выяснилось отсутствие решения </a:t>
            </a:r>
            <a:r>
              <a:rPr lang="ru-RU" sz="1600" dirty="0" smtClean="0"/>
              <a:t>заказчиком вопросов </a:t>
            </a:r>
            <a:r>
              <a:rPr lang="ru-RU" sz="1600" dirty="0"/>
              <a:t>по изъятию земельных участков для разработки проектной документации по объектам, определению источника финансирования на затраты, связанные с изъятием земельных участков и сносу объектов недвижимости для размещения коллектора и очистных </a:t>
            </a:r>
            <a:r>
              <a:rPr lang="ru-RU" sz="1600" dirty="0" smtClean="0"/>
              <a:t>сооружений.</a:t>
            </a:r>
          </a:p>
          <a:p>
            <a:pPr algn="just">
              <a:buClr>
                <a:srgbClr val="E4465A"/>
              </a:buClr>
            </a:pPr>
            <a:r>
              <a:rPr lang="ru-RU" sz="1600" dirty="0"/>
              <a:t>Указанные обстоятельства свидетельствуют о том, что </a:t>
            </a:r>
            <a:r>
              <a:rPr lang="ru-RU" sz="1600" b="1" dirty="0">
                <a:solidFill>
                  <a:srgbClr val="E4465A"/>
                </a:solidFill>
              </a:rPr>
              <a:t>нарушение сроков выполнения работ </a:t>
            </a:r>
            <a:r>
              <a:rPr lang="ru-RU" sz="1600" b="1" dirty="0" smtClean="0">
                <a:solidFill>
                  <a:srgbClr val="E4465A"/>
                </a:solidFill>
              </a:rPr>
              <a:t>предприятием </a:t>
            </a:r>
            <a:r>
              <a:rPr lang="ru-RU" sz="1600" b="1" dirty="0">
                <a:solidFill>
                  <a:srgbClr val="E4465A"/>
                </a:solidFill>
              </a:rPr>
              <a:t>обусловлено объективными, то есть не зависящими от </a:t>
            </a:r>
            <a:r>
              <a:rPr lang="ru-RU" sz="1600" b="1" dirty="0" smtClean="0">
                <a:solidFill>
                  <a:srgbClr val="E4465A"/>
                </a:solidFill>
              </a:rPr>
              <a:t>предприятия</a:t>
            </a:r>
            <a:r>
              <a:rPr lang="ru-RU" sz="1600" b="1" dirty="0">
                <a:solidFill>
                  <a:srgbClr val="E4465A"/>
                </a:solidFill>
              </a:rPr>
              <a:t>, причинами и не может быть поставлено в вину </a:t>
            </a:r>
            <a:r>
              <a:rPr lang="ru-RU" sz="1600" b="1" dirty="0" smtClean="0">
                <a:solidFill>
                  <a:srgbClr val="E4465A"/>
                </a:solidFill>
              </a:rPr>
              <a:t>предприятию</a:t>
            </a:r>
            <a:r>
              <a:rPr lang="ru-RU" sz="1600" b="1" dirty="0">
                <a:solidFill>
                  <a:srgbClr val="E4465A"/>
                </a:solidFill>
              </a:rPr>
              <a:t>.</a:t>
            </a:r>
          </a:p>
          <a:p>
            <a:pPr algn="just">
              <a:buClr>
                <a:srgbClr val="E4465A"/>
              </a:buClr>
            </a:pPr>
            <a:endParaRPr lang="ru-RU" sz="1600" dirty="0">
              <a:solidFill>
                <a:srgbClr val="E4465A"/>
              </a:solidFill>
            </a:endParaRPr>
          </a:p>
        </p:txBody>
      </p:sp>
      <p:grpSp>
        <p:nvGrpSpPr>
          <p:cNvPr id="9" name="Группа 8">
            <a:extLst>
              <a:ext uri="{FF2B5EF4-FFF2-40B4-BE49-F238E27FC236}">
                <a16:creationId xmlns:a16="http://schemas.microsoft.com/office/drawing/2014/main" xmlns="" id="{5B48DDA3-4439-46C7-884A-F88542C92C49}"/>
              </a:ext>
            </a:extLst>
          </p:cNvPr>
          <p:cNvGrpSpPr/>
          <p:nvPr/>
        </p:nvGrpSpPr>
        <p:grpSpPr>
          <a:xfrm>
            <a:off x="108746" y="4594302"/>
            <a:ext cx="764227" cy="764227"/>
            <a:chOff x="360363" y="6009033"/>
            <a:chExt cx="616539" cy="616539"/>
          </a:xfrm>
        </p:grpSpPr>
        <p:sp>
          <p:nvSpPr>
            <p:cNvPr id="10" name="Овал 9">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20" name="Группа 19">
            <a:extLst>
              <a:ext uri="{FF2B5EF4-FFF2-40B4-BE49-F238E27FC236}">
                <a16:creationId xmlns:a16="http://schemas.microsoft.com/office/drawing/2014/main" xmlns="" id="{31998DEE-C2CE-4BE6-A6EE-3ABCB4274A38}"/>
              </a:ext>
            </a:extLst>
          </p:cNvPr>
          <p:cNvGrpSpPr/>
          <p:nvPr/>
        </p:nvGrpSpPr>
        <p:grpSpPr>
          <a:xfrm rot="5400000">
            <a:off x="130467" y="796118"/>
            <a:ext cx="759434" cy="759434"/>
            <a:chOff x="360363" y="1439376"/>
            <a:chExt cx="759434" cy="759434"/>
          </a:xfrm>
        </p:grpSpPr>
        <p:sp>
          <p:nvSpPr>
            <p:cNvPr id="21" name="Овал 20">
              <a:extLst>
                <a:ext uri="{FF2B5EF4-FFF2-40B4-BE49-F238E27FC236}">
                  <a16:creationId xmlns:a16="http://schemas.microsoft.com/office/drawing/2014/main" xmlns=""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a16="http://schemas.microsoft.com/office/drawing/2014/main" xmlns=""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sp>
        <p:nvSpPr>
          <p:cNvPr id="24" name="Freeform 56">
            <a:extLst>
              <a:ext uri="{FF2B5EF4-FFF2-40B4-BE49-F238E27FC236}">
                <a16:creationId xmlns:a16="http://schemas.microsoft.com/office/drawing/2014/main" xmlns="" id="{6BC82D3A-A734-43DB-9C02-20CE41F321C8}"/>
              </a:ext>
            </a:extLst>
          </p:cNvPr>
          <p:cNvSpPr>
            <a:spLocks noEditPoints="1"/>
          </p:cNvSpPr>
          <p:nvPr/>
        </p:nvSpPr>
        <p:spPr bwMode="auto">
          <a:xfrm>
            <a:off x="281610" y="961528"/>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Прямоугольник: скругленные углы 3">
            <a:extLst>
              <a:ext uri="{FF2B5EF4-FFF2-40B4-BE49-F238E27FC236}">
                <a16:creationId xmlns="" xmlns:a16="http://schemas.microsoft.com/office/drawing/2014/main" id="{C3060BED-D266-4996-B2FC-CC621AD399D5}"/>
              </a:ext>
            </a:extLst>
          </p:cNvPr>
          <p:cNvSpPr/>
          <p:nvPr/>
        </p:nvSpPr>
        <p:spPr>
          <a:xfrm>
            <a:off x="1007076" y="4722495"/>
            <a:ext cx="10793138" cy="668637"/>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Постановление Арбитражного суда </a:t>
            </a:r>
            <a:r>
              <a:rPr lang="ru-RU" b="1" dirty="0">
                <a:solidFill>
                  <a:srgbClr val="27A1AE"/>
                </a:solidFill>
                <a:latin typeface="Segoe UI" panose="020B0502040204020203" pitchFamily="34" charset="0"/>
                <a:cs typeface="Segoe UI" panose="020B0502040204020203" pitchFamily="34" charset="0"/>
              </a:rPr>
              <a:t>Поволжского округа от 27 сентября 2017 г. № Ф06-24376/2017 по делу № </a:t>
            </a:r>
            <a:r>
              <a:rPr lang="ru-RU" b="1" dirty="0" smtClean="0">
                <a:solidFill>
                  <a:srgbClr val="27A1AE"/>
                </a:solidFill>
                <a:latin typeface="Segoe UI" panose="020B0502040204020203" pitchFamily="34" charset="0"/>
                <a:cs typeface="Segoe UI" panose="020B0502040204020203" pitchFamily="34" charset="0"/>
              </a:rPr>
              <a:t>А55-1445/2017</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33873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Таблица 10"/>
          <p:cNvGraphicFramePr>
            <a:graphicFrameLocks noGrp="1"/>
          </p:cNvGraphicFramePr>
          <p:nvPr>
            <p:extLst>
              <p:ext uri="{D42A27DB-BD31-4B8C-83A1-F6EECF244321}">
                <p14:modId xmlns:p14="http://schemas.microsoft.com/office/powerpoint/2010/main" val="199722800"/>
              </p:ext>
            </p:extLst>
          </p:nvPr>
        </p:nvGraphicFramePr>
        <p:xfrm>
          <a:off x="334538" y="868596"/>
          <a:ext cx="11106614" cy="5487600"/>
        </p:xfrm>
        <a:graphic>
          <a:graphicData uri="http://schemas.openxmlformats.org/drawingml/2006/table">
            <a:tbl>
              <a:tblPr/>
              <a:tblGrid>
                <a:gridCol w="7649436"/>
                <a:gridCol w="3457178"/>
              </a:tblGrid>
              <a:tr h="679354">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ctr">
                        <a:lnSpc>
                          <a:spcPct val="100000"/>
                        </a:lnSpc>
                        <a:spcAft>
                          <a:spcPts val="0"/>
                        </a:spcAft>
                      </a:pP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Наличие непреодолимых обстоятельств не является</a:t>
                      </a:r>
                      <a:r>
                        <a:rPr lang="ru-RU" sz="1600" b="1" baseline="0"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 основанием для изменения срока выполнения работ</a:t>
                      </a:r>
                      <a:endPar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8586" marR="68586" marT="0" marB="0" anchor="ctr">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4465A"/>
                    </a:solidFill>
                  </a:tcPr>
                </a:tc>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ctr">
                        <a:lnSpc>
                          <a:spcPct val="100000"/>
                        </a:lnSpc>
                        <a:spcAft>
                          <a:spcPts val="0"/>
                        </a:spcAft>
                      </a:pPr>
                      <a:r>
                        <a:rPr lang="ru-RU" sz="1600" b="1" dirty="0" smtClean="0">
                          <a:solidFill>
                            <a:schemeClr val="bg1"/>
                          </a:solidFill>
                          <a:effectLst/>
                          <a:latin typeface="Segoe UI" panose="020B0502040204020203" pitchFamily="34" charset="0"/>
                          <a:ea typeface="Segoe UI" panose="020B0502040204020203" pitchFamily="34" charset="0"/>
                          <a:cs typeface="Segoe UI" panose="020B0502040204020203" pitchFamily="34" charset="0"/>
                        </a:rPr>
                        <a:t>Решение суда</a:t>
                      </a:r>
                      <a:endParaRPr lang="ru-RU" sz="1600" b="1" dirty="0">
                        <a:solidFill>
                          <a:schemeClr val="bg1"/>
                        </a:solidFill>
                        <a:effectLst/>
                        <a:latin typeface="Segoe UI" panose="020B0502040204020203" pitchFamily="34" charset="0"/>
                        <a:ea typeface="Segoe UI" panose="020B0502040204020203" pitchFamily="34" charset="0"/>
                        <a:cs typeface="Segoe UI" panose="020B0502040204020203" pitchFamily="34" charset="0"/>
                      </a:endParaRPr>
                    </a:p>
                  </a:txBody>
                  <a:tcPr marL="68586" marR="68586" marT="0" marB="0" anchor="ct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4465A"/>
                    </a:solidFill>
                  </a:tcPr>
                </a:tc>
              </a:tr>
              <a:tr h="4808246">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just">
                        <a:lnSpc>
                          <a:spcPct val="100000"/>
                        </a:lnSpc>
                        <a:spcAft>
                          <a:spcPts val="0"/>
                        </a:spcAft>
                      </a:pPr>
                      <a:r>
                        <a:rPr lang="ru-RU" sz="1600" b="0" i="0"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rPr>
                        <a:t>Как установлено судами и следует из материалов дела, </a:t>
                      </a:r>
                      <a:r>
                        <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27.06.2017</a:t>
                      </a:r>
                      <a:r>
                        <a:rPr lang="ru-RU" sz="1600" b="0" i="0"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rPr>
                        <a:t> заключен контракт, по условиям которого заказчик поручает, а подрядчик принимает на себя обязательства выполнить работы по капитальному ремонту.</a:t>
                      </a: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Срок начала выполнения работ – с момента заключения контракта. </a:t>
                      </a: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Срок завершения работ – до </a:t>
                      </a:r>
                      <a:r>
                        <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31.10.2017.</a:t>
                      </a:r>
                    </a:p>
                    <a:p>
                      <a:pPr algn="just">
                        <a:lnSpc>
                          <a:spcPct val="100000"/>
                        </a:lnSpc>
                        <a:spcAft>
                          <a:spcPts val="0"/>
                        </a:spcAft>
                      </a:pPr>
                      <a:endPar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В процессе выполнения работ возникли обстоятельства, свидетельствующие о наличии объективных причин (</a:t>
                      </a: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режим чрезвычайной ситуации в связи с неблагоприятными погодными условиями (проливные дожди</a:t>
                      </a: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не зависящих от действий либо бездействия подрядчика, в совокупности обусловившие невозможность завершения обязательств по выполнению работ, предусмотренных контрактом, в установленный срок.</a:t>
                      </a:r>
                    </a:p>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Письмом от 12.10.2017 заказчику предложено продлить срок выполнения работ по контракту и установить срок завершения всех работ </a:t>
                      </a:r>
                      <a:r>
                        <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до 31.12.2017.</a:t>
                      </a:r>
                    </a:p>
                    <a:p>
                      <a:pPr algn="just">
                        <a:lnSpc>
                          <a:spcPct val="100000"/>
                        </a:lnSpc>
                        <a:spcAft>
                          <a:spcPts val="0"/>
                        </a:spcAft>
                      </a:pPr>
                      <a:endPar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r>
                        <a:rPr lang="ru-RU" sz="1600" b="1"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rPr>
                        <a:t>Временная невозможность исполнения обязательств исполнителем не предусмотрена пунктом 1 статьи 95 Закона № 44-ФЗ в числе случаев, в которых возможно изменение существенных условий контракта.</a:t>
                      </a:r>
                    </a:p>
                  </a:txBody>
                  <a:tcPr marL="72006" marR="72006" marT="72014" marB="72014">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Trebuchet MS"/>
                          <a:cs typeface="Arial Unicode MS"/>
                        </a:defRPr>
                      </a:lvl1pPr>
                      <a:lvl2pPr marL="457200" algn="l" defTabSz="914400" rtl="0" eaLnBrk="1" latinLnBrk="0" hangingPunct="1">
                        <a:defRPr sz="1800" kern="1200">
                          <a:solidFill>
                            <a:schemeClr val="tx1"/>
                          </a:solidFill>
                          <a:latin typeface="Trebuchet MS"/>
                          <a:cs typeface="Arial Unicode MS"/>
                        </a:defRPr>
                      </a:lvl2pPr>
                      <a:lvl3pPr marL="914400" algn="l" defTabSz="914400" rtl="0" eaLnBrk="1" latinLnBrk="0" hangingPunct="1">
                        <a:defRPr sz="1800" kern="1200">
                          <a:solidFill>
                            <a:schemeClr val="tx1"/>
                          </a:solidFill>
                          <a:latin typeface="Trebuchet MS"/>
                          <a:cs typeface="Arial Unicode MS"/>
                        </a:defRPr>
                      </a:lvl3pPr>
                      <a:lvl4pPr marL="1371600" algn="l" defTabSz="914400" rtl="0" eaLnBrk="1" latinLnBrk="0" hangingPunct="1">
                        <a:defRPr sz="1800" kern="1200">
                          <a:solidFill>
                            <a:schemeClr val="tx1"/>
                          </a:solidFill>
                          <a:latin typeface="Trebuchet MS"/>
                          <a:cs typeface="Arial Unicode MS"/>
                        </a:defRPr>
                      </a:lvl4pPr>
                      <a:lvl5pPr marL="1828800" algn="l" defTabSz="914400" rtl="0" eaLnBrk="1" latinLnBrk="0" hangingPunct="1">
                        <a:defRPr sz="1800" kern="1200">
                          <a:solidFill>
                            <a:schemeClr val="tx1"/>
                          </a:solidFill>
                          <a:latin typeface="Trebuchet MS"/>
                          <a:cs typeface="Arial Unicode MS"/>
                        </a:defRPr>
                      </a:lvl5pPr>
                      <a:lvl6pPr marL="2286000" algn="l" defTabSz="914400" rtl="0" eaLnBrk="1" latinLnBrk="0" hangingPunct="1">
                        <a:defRPr sz="1800" kern="1200">
                          <a:solidFill>
                            <a:schemeClr val="tx1"/>
                          </a:solidFill>
                          <a:latin typeface="Trebuchet MS"/>
                          <a:cs typeface="Arial Unicode MS"/>
                        </a:defRPr>
                      </a:lvl6pPr>
                      <a:lvl7pPr marL="2743200" algn="l" defTabSz="914400" rtl="0" eaLnBrk="1" latinLnBrk="0" hangingPunct="1">
                        <a:defRPr sz="1800" kern="1200">
                          <a:solidFill>
                            <a:schemeClr val="tx1"/>
                          </a:solidFill>
                          <a:latin typeface="Trebuchet MS"/>
                          <a:cs typeface="Arial Unicode MS"/>
                        </a:defRPr>
                      </a:lvl7pPr>
                      <a:lvl8pPr marL="3200400" algn="l" defTabSz="914400" rtl="0" eaLnBrk="1" latinLnBrk="0" hangingPunct="1">
                        <a:defRPr sz="1800" kern="1200">
                          <a:solidFill>
                            <a:schemeClr val="tx1"/>
                          </a:solidFill>
                          <a:latin typeface="Trebuchet MS"/>
                          <a:cs typeface="Arial Unicode MS"/>
                        </a:defRPr>
                      </a:lvl8pPr>
                      <a:lvl9pPr marL="3657600" algn="l" defTabSz="914400" rtl="0" eaLnBrk="1" latinLnBrk="0" hangingPunct="1">
                        <a:defRPr sz="1800" kern="1200">
                          <a:solidFill>
                            <a:schemeClr val="tx1"/>
                          </a:solidFill>
                          <a:latin typeface="Trebuchet MS"/>
                          <a:cs typeface="Arial Unicode MS"/>
                        </a:defRPr>
                      </a:lvl9pPr>
                    </a:lstStyle>
                    <a:p>
                      <a:pPr algn="just">
                        <a:lnSpc>
                          <a:spcPct val="100000"/>
                        </a:lnSpc>
                        <a:spcAft>
                          <a:spcPts val="0"/>
                        </a:spcAft>
                      </a:pPr>
                      <a:r>
                        <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Постановление Арбитражного суда Восточно-Сибирского</a:t>
                      </a:r>
                      <a:r>
                        <a:rPr lang="ru-RU" sz="1600" b="0" i="0" baseline="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rPr>
                        <a:t> округа от 24 июля 2018 г. по делу №А33-27529/2017. </a:t>
                      </a:r>
                      <a:endParaRPr lang="ru-RU" sz="1600" b="0" i="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0" i="0" dirty="0" smtClean="0">
                        <a:solidFill>
                          <a:srgbClr val="E4465A"/>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Aft>
                          <a:spcPts val="0"/>
                        </a:spcAft>
                      </a:pPr>
                      <a:endParaRPr lang="ru-RU" sz="1600" b="1" i="1" dirty="0" smtClean="0">
                        <a:solidFill>
                          <a:srgbClr val="444444"/>
                        </a:solidFill>
                        <a:effectLst/>
                        <a:latin typeface="Segoe UI" panose="020B0502040204020203" pitchFamily="34" charset="0"/>
                        <a:ea typeface="Segoe UI" panose="020B0502040204020203" pitchFamily="34" charset="0"/>
                        <a:cs typeface="Segoe UI" panose="020B0502040204020203" pitchFamily="34" charset="0"/>
                      </a:endParaRPr>
                    </a:p>
                  </a:txBody>
                  <a:tcPr marL="72006" marR="72006" marT="72014" marB="72014">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r>
            </a:tbl>
          </a:graphicData>
        </a:graphic>
      </p:graphicFrame>
      <p:sp>
        <p:nvSpPr>
          <p:cNvPr id="6" name="Заголовок 1"/>
          <p:cNvSpPr>
            <a:spLocks noGrp="1"/>
          </p:cNvSpPr>
          <p:nvPr>
            <p:ph type="title"/>
          </p:nvPr>
        </p:nvSpPr>
        <p:spPr>
          <a:xfrm>
            <a:off x="1393902" y="-22715"/>
            <a:ext cx="9076217" cy="694951"/>
          </a:xfrm>
        </p:spPr>
        <p:txBody>
          <a:bodyPr/>
          <a:lstStyle/>
          <a:p>
            <a:r>
              <a:rPr lang="ru-RU" sz="1600" dirty="0"/>
              <a:t> </a:t>
            </a:r>
            <a:r>
              <a:rPr lang="ru-RU" sz="1600" dirty="0" smtClean="0"/>
              <a:t>ИЗМЕНЕНИЕ УСЛОВИЯ О СРОКЕ ИСПОЛНЕНИЯ ОБЯЗАТЕЛЬСТВА. НЕПРЕОДОЛИМЫЕ ОБСТОЯТЕЛЬСТВА.</a:t>
            </a:r>
            <a:br>
              <a:rPr lang="ru-RU" sz="1600" dirty="0" smtClean="0"/>
            </a:br>
            <a:r>
              <a:rPr lang="ru-RU" sz="1600" dirty="0" smtClean="0"/>
              <a:t>НЕГАТИВНАЯ СУДЕБНАЯ ПРАКТИКА.</a:t>
            </a:r>
            <a:endParaRPr lang="ru-RU" sz="1600" dirty="0"/>
          </a:p>
        </p:txBody>
      </p:sp>
    </p:spTree>
    <p:extLst>
      <p:ext uri="{BB962C8B-B14F-4D97-AF65-F5344CB8AC3E}">
        <p14:creationId xmlns:p14="http://schemas.microsoft.com/office/powerpoint/2010/main" val="2170568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 xmlns:a16="http://schemas.microsoft.com/office/drawing/2014/main"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57213" y="2150284"/>
            <a:ext cx="11469686" cy="28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В </a:t>
            </a:r>
            <a:r>
              <a:rPr lang="ru-RU" dirty="0">
                <a:solidFill>
                  <a:srgbClr val="444444"/>
                </a:solidFill>
                <a:latin typeface="Segoe UI" panose="020B0502040204020203" pitchFamily="34" charset="0"/>
                <a:cs typeface="Segoe UI" panose="020B0502040204020203" pitchFamily="34" charset="0"/>
              </a:rPr>
              <a:t>предмет доказывания по </a:t>
            </a:r>
            <a:r>
              <a:rPr lang="ru-RU" dirty="0" smtClean="0">
                <a:solidFill>
                  <a:srgbClr val="444444"/>
                </a:solidFill>
                <a:latin typeface="Segoe UI" panose="020B0502040204020203" pitchFamily="34" charset="0"/>
                <a:cs typeface="Segoe UI" panose="020B0502040204020203" pitchFamily="34" charset="0"/>
              </a:rPr>
              <a:t>спору в отношении оплаты заказчиком дополнительных работ </a:t>
            </a:r>
          </a:p>
          <a:p>
            <a:pPr marL="0" indent="0" algn="ctr">
              <a:spcBef>
                <a:spcPct val="0"/>
              </a:spcBef>
              <a:spcAft>
                <a:spcPts val="1200"/>
              </a:spcAft>
            </a:pPr>
            <a:r>
              <a:rPr lang="ru-RU" b="1" u="sng" dirty="0" smtClean="0">
                <a:solidFill>
                  <a:srgbClr val="E4465A"/>
                </a:solidFill>
                <a:latin typeface="Segoe UI" panose="020B0502040204020203" pitchFamily="34" charset="0"/>
                <a:cs typeface="Segoe UI" panose="020B0502040204020203" pitchFamily="34" charset="0"/>
              </a:rPr>
              <a:t>входят следующие </a:t>
            </a:r>
            <a:r>
              <a:rPr lang="ru-RU" b="1" u="sng" dirty="0">
                <a:solidFill>
                  <a:srgbClr val="E4465A"/>
                </a:solidFill>
                <a:latin typeface="Segoe UI" panose="020B0502040204020203" pitchFamily="34" charset="0"/>
                <a:cs typeface="Segoe UI" panose="020B0502040204020203" pitchFamily="34" charset="0"/>
              </a:rPr>
              <a:t>факты: </a:t>
            </a:r>
            <a:endParaRPr lang="ru-RU" b="1" u="sng" dirty="0" smtClean="0">
              <a:solidFill>
                <a:srgbClr val="E4465A"/>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1) предусмотренная </a:t>
            </a:r>
            <a:r>
              <a:rPr lang="ru-RU" dirty="0">
                <a:solidFill>
                  <a:srgbClr val="444444"/>
                </a:solidFill>
                <a:latin typeface="Segoe UI" panose="020B0502040204020203" pitchFamily="34" charset="0"/>
                <a:cs typeface="Segoe UI" panose="020B0502040204020203" pitchFamily="34" charset="0"/>
              </a:rPr>
              <a:t>документацией о закупке и </a:t>
            </a:r>
            <a:r>
              <a:rPr lang="ru-RU" dirty="0" smtClean="0">
                <a:solidFill>
                  <a:srgbClr val="444444"/>
                </a:solidFill>
                <a:latin typeface="Segoe UI" panose="020B0502040204020203" pitchFamily="34" charset="0"/>
                <a:cs typeface="Segoe UI" panose="020B0502040204020203" pitchFamily="34" charset="0"/>
              </a:rPr>
              <a:t>контрактом </a:t>
            </a:r>
            <a:r>
              <a:rPr lang="ru-RU" dirty="0">
                <a:solidFill>
                  <a:srgbClr val="444444"/>
                </a:solidFill>
                <a:latin typeface="Segoe UI" panose="020B0502040204020203" pitchFamily="34" charset="0"/>
                <a:cs typeface="Segoe UI" panose="020B0502040204020203" pitchFamily="34" charset="0"/>
              </a:rPr>
              <a:t>возможность изменения его существенных </a:t>
            </a:r>
            <a:r>
              <a:rPr lang="ru-RU" dirty="0" smtClean="0">
                <a:solidFill>
                  <a:srgbClr val="444444"/>
                </a:solidFill>
                <a:latin typeface="Segoe UI" panose="020B0502040204020203" pitchFamily="34" charset="0"/>
                <a:cs typeface="Segoe UI" panose="020B0502040204020203" pitchFamily="34" charset="0"/>
              </a:rPr>
              <a:t>условий;</a:t>
            </a: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2) согласование сторонами таких изменений;</a:t>
            </a: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3) выполнение </a:t>
            </a:r>
            <a:r>
              <a:rPr lang="ru-RU" dirty="0">
                <a:solidFill>
                  <a:srgbClr val="444444"/>
                </a:solidFill>
                <a:latin typeface="Segoe UI" panose="020B0502040204020203" pitchFamily="34" charset="0"/>
                <a:cs typeface="Segoe UI" panose="020B0502040204020203" pitchFamily="34" charset="0"/>
              </a:rPr>
              <a:t>согласованных работ </a:t>
            </a:r>
            <a:r>
              <a:rPr lang="ru-RU" dirty="0" smtClean="0">
                <a:solidFill>
                  <a:srgbClr val="444444"/>
                </a:solidFill>
                <a:latin typeface="Segoe UI" panose="020B0502040204020203" pitchFamily="34" charset="0"/>
                <a:cs typeface="Segoe UI" panose="020B0502040204020203" pitchFamily="34" charset="0"/>
              </a:rPr>
              <a:t>подрядчиком;</a:t>
            </a: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4) сдача работ </a:t>
            </a:r>
            <a:r>
              <a:rPr lang="ru-RU" dirty="0">
                <a:solidFill>
                  <a:srgbClr val="444444"/>
                </a:solidFill>
                <a:latin typeface="Segoe UI" panose="020B0502040204020203" pitchFamily="34" charset="0"/>
                <a:cs typeface="Segoe UI" panose="020B0502040204020203" pitchFamily="34" charset="0"/>
              </a:rPr>
              <a:t>заказчику.</a:t>
            </a:r>
            <a:endParaRPr lang="ru-RU" dirty="0" smtClean="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 xmlns:a16="http://schemas.microsoft.com/office/drawing/2014/main"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 xmlns:a16="http://schemas.microsoft.com/office/drawing/2014/main" id="{3F68FAD9-F77B-4EDC-BD47-AB508E145D0C}"/>
              </a:ext>
            </a:extLst>
          </p:cNvPr>
          <p:cNvCxnSpPr>
            <a:cxnSpLocks/>
          </p:cNvCxnSpPr>
          <p:nvPr/>
        </p:nvCxnSpPr>
        <p:spPr>
          <a:xfrm>
            <a:off x="445992" y="21000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 xmlns:a16="http://schemas.microsoft.com/office/drawing/2014/main" id="{A079E596-E085-462E-927C-CC1AFF31A5B4}"/>
              </a:ext>
            </a:extLst>
          </p:cNvPr>
          <p:cNvSpPr txBox="1">
            <a:spLocks/>
          </p:cNvSpPr>
          <p:nvPr/>
        </p:nvSpPr>
        <p:spPr>
          <a:xfrm>
            <a:off x="392642" y="151354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Восточно-Сибирского округа от </a:t>
            </a:r>
            <a:r>
              <a:rPr lang="ru-RU" dirty="0" smtClean="0">
                <a:solidFill>
                  <a:srgbClr val="E4465A"/>
                </a:solidFill>
                <a:latin typeface="Segoe UI Semibold" panose="020B0702040204020203" pitchFamily="34" charset="0"/>
                <a:cs typeface="Segoe UI Semibold" panose="020B0702040204020203" pitchFamily="34" charset="0"/>
              </a:rPr>
              <a:t>9 апреля </a:t>
            </a:r>
            <a:r>
              <a:rPr lang="ru-RU" dirty="0">
                <a:solidFill>
                  <a:srgbClr val="E4465A"/>
                </a:solidFill>
                <a:latin typeface="Segoe UI Semibold" panose="020B0702040204020203" pitchFamily="34" charset="0"/>
                <a:cs typeface="Segoe UI Semibold" panose="020B0702040204020203" pitchFamily="34" charset="0"/>
              </a:rPr>
              <a:t>2018 г. по делу </a:t>
            </a:r>
            <a:r>
              <a:rPr lang="ru-RU" dirty="0" smtClean="0">
                <a:solidFill>
                  <a:srgbClr val="E4465A"/>
                </a:solidFill>
                <a:latin typeface="Segoe UI Semibold" panose="020B0702040204020203" pitchFamily="34" charset="0"/>
                <a:cs typeface="Segoe UI Semibold" panose="020B0702040204020203" pitchFamily="34" charset="0"/>
              </a:rPr>
              <a:t>№ А33-11269/2017</a:t>
            </a:r>
            <a:r>
              <a:rPr lang="ru-RU" dirty="0">
                <a:solidFill>
                  <a:srgbClr val="E4465A"/>
                </a:solidFill>
                <a:latin typeface="Segoe UI Semibold" panose="020B0702040204020203" pitchFamily="34" charset="0"/>
                <a:cs typeface="Segoe UI Semibold" panose="020B0702040204020203" pitchFamily="34" charset="0"/>
              </a:rPr>
              <a:t>.</a:t>
            </a:r>
          </a:p>
        </p:txBody>
      </p:sp>
      <p:sp>
        <p:nvSpPr>
          <p:cNvPr id="30"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sz="1800" dirty="0" smtClean="0"/>
              <a:t>СОГЛАСОВАНИЕ И ОПЛАТА ЗАКАЗЧИКОМ ДОПОЛНИТЕЛЬНЫХ РАБОТ В РАМКАХ КОНТРАКТА. ПОЛОЖИТЕЛЬНАЯ СУДЕБНАЯ ПРАКТИКА.</a:t>
            </a:r>
            <a:endParaRPr lang="ru-RU" sz="1800" cap="none" dirty="0">
              <a:latin typeface="Segoe UI Semibold" panose="020B0702040204020203" pitchFamily="34" charset="0"/>
              <a:cs typeface="Segoe UI Semibold" panose="020B0702040204020203" pitchFamily="34" charset="0"/>
            </a:endParaRPr>
          </a:p>
        </p:txBody>
      </p:sp>
      <p:sp>
        <p:nvSpPr>
          <p:cNvPr id="19" name="Стрелка вправо 1"/>
          <p:cNvSpPr>
            <a:spLocks noChangeArrowheads="1"/>
          </p:cNvSpPr>
          <p:nvPr/>
        </p:nvSpPr>
        <p:spPr bwMode="auto">
          <a:xfrm rot="5400000">
            <a:off x="5901861" y="5161438"/>
            <a:ext cx="693973" cy="825754"/>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Tree>
    <p:extLst>
      <p:ext uri="{BB962C8B-B14F-4D97-AF65-F5344CB8AC3E}">
        <p14:creationId xmlns:p14="http://schemas.microsoft.com/office/powerpoint/2010/main" val="2960701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 xmlns:a16="http://schemas.microsoft.com/office/drawing/2014/main"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91849" y="1302509"/>
            <a:ext cx="11469686" cy="501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algn="just">
              <a:spcBef>
                <a:spcPct val="0"/>
              </a:spcBef>
              <a:spcAft>
                <a:spcPts val="1200"/>
              </a:spcAft>
              <a:buFont typeface="Wingdings" panose="05000000000000000000" pitchFamily="2" charset="2"/>
              <a:buChar char="q"/>
            </a:pPr>
            <a:r>
              <a:rPr lang="ru-RU" dirty="0" smtClean="0">
                <a:solidFill>
                  <a:srgbClr val="444444"/>
                </a:solidFill>
                <a:latin typeface="Segoe UI" panose="020B0502040204020203" pitchFamily="34" charset="0"/>
                <a:cs typeface="Segoe UI" panose="020B0502040204020203" pitchFamily="34" charset="0"/>
              </a:rPr>
              <a:t>Заключен контракт на </a:t>
            </a:r>
            <a:r>
              <a:rPr lang="ru-RU" dirty="0">
                <a:solidFill>
                  <a:srgbClr val="444444"/>
                </a:solidFill>
                <a:latin typeface="Segoe UI" panose="020B0502040204020203" pitchFamily="34" charset="0"/>
                <a:cs typeface="Segoe UI" panose="020B0502040204020203" pitchFamily="34" charset="0"/>
              </a:rPr>
              <a:t>аварийно-восстановительные работы жилого </a:t>
            </a:r>
            <a:r>
              <a:rPr lang="ru-RU" dirty="0" smtClean="0">
                <a:solidFill>
                  <a:srgbClr val="444444"/>
                </a:solidFill>
                <a:latin typeface="Segoe UI" panose="020B0502040204020203" pitchFamily="34" charset="0"/>
                <a:cs typeface="Segoe UI" panose="020B0502040204020203" pitchFamily="34" charset="0"/>
              </a:rPr>
              <a:t>дома после пожара.</a:t>
            </a:r>
          </a:p>
          <a:p>
            <a:pPr algn="just">
              <a:spcBef>
                <a:spcPct val="0"/>
              </a:spcBef>
              <a:spcAft>
                <a:spcPts val="1200"/>
              </a:spcAft>
              <a:buFont typeface="Wingdings" panose="05000000000000000000" pitchFamily="2" charset="2"/>
              <a:buChar char="q"/>
            </a:pPr>
            <a:r>
              <a:rPr lang="ru-RU" dirty="0">
                <a:solidFill>
                  <a:srgbClr val="444444"/>
                </a:solidFill>
                <a:latin typeface="Segoe UI" panose="020B0502040204020203" pitchFamily="34" charset="0"/>
                <a:cs typeface="Segoe UI" panose="020B0502040204020203" pitchFamily="34" charset="0"/>
              </a:rPr>
              <a:t>Контрактом </a:t>
            </a:r>
            <a:r>
              <a:rPr lang="ru-RU" dirty="0" smtClean="0">
                <a:solidFill>
                  <a:srgbClr val="E4465A"/>
                </a:solidFill>
                <a:latin typeface="Segoe UI" panose="020B0502040204020203" pitchFamily="34" charset="0"/>
                <a:cs typeface="Segoe UI" panose="020B0502040204020203" pitchFamily="34" charset="0"/>
              </a:rPr>
              <a:t>предусмотрена </a:t>
            </a:r>
            <a:r>
              <a:rPr lang="ru-RU" dirty="0">
                <a:solidFill>
                  <a:srgbClr val="E4465A"/>
                </a:solidFill>
                <a:latin typeface="Segoe UI" panose="020B0502040204020203" pitchFamily="34" charset="0"/>
                <a:cs typeface="Segoe UI" panose="020B0502040204020203" pitchFamily="34" charset="0"/>
              </a:rPr>
              <a:t>возможность увеличения цены не более чем на 10%.</a:t>
            </a:r>
          </a:p>
          <a:p>
            <a:pPr algn="just">
              <a:spcBef>
                <a:spcPct val="0"/>
              </a:spcBef>
              <a:spcAft>
                <a:spcPts val="1200"/>
              </a:spcAft>
              <a:buFont typeface="Wingdings" panose="05000000000000000000" pitchFamily="2" charset="2"/>
              <a:buChar char="q"/>
            </a:pPr>
            <a:r>
              <a:rPr lang="ru-RU" dirty="0" smtClean="0">
                <a:solidFill>
                  <a:srgbClr val="444444"/>
                </a:solidFill>
                <a:latin typeface="Segoe UI" panose="020B0502040204020203" pitchFamily="34" charset="0"/>
                <a:cs typeface="Segoe UI" panose="020B0502040204020203" pitchFamily="34" charset="0"/>
              </a:rPr>
              <a:t>Общество</a:t>
            </a:r>
            <a:r>
              <a:rPr lang="ru-RU" dirty="0">
                <a:solidFill>
                  <a:srgbClr val="444444"/>
                </a:solidFill>
                <a:latin typeface="Segoe UI" panose="020B0502040204020203" pitchFamily="34" charset="0"/>
                <a:cs typeface="Segoe UI" panose="020B0502040204020203" pitchFamily="34" charset="0"/>
              </a:rPr>
              <a:t>, выявив при производстве работы, не учтенные проектом, </a:t>
            </a:r>
            <a:r>
              <a:rPr lang="ru-RU" dirty="0" smtClean="0">
                <a:solidFill>
                  <a:srgbClr val="444444"/>
                </a:solidFill>
                <a:latin typeface="Segoe UI" panose="020B0502040204020203" pitchFamily="34" charset="0"/>
                <a:cs typeface="Segoe UI" panose="020B0502040204020203" pitchFamily="34" charset="0"/>
              </a:rPr>
              <a:t>без выполнения </a:t>
            </a:r>
            <a:r>
              <a:rPr lang="ru-RU" dirty="0">
                <a:solidFill>
                  <a:srgbClr val="444444"/>
                </a:solidFill>
                <a:latin typeface="Segoe UI" panose="020B0502040204020203" pitchFamily="34" charset="0"/>
                <a:cs typeface="Segoe UI" panose="020B0502040204020203" pitchFamily="34" charset="0"/>
              </a:rPr>
              <a:t>которых невозможно выполнить работы по контракту, </a:t>
            </a:r>
            <a:r>
              <a:rPr lang="ru-RU" dirty="0" smtClean="0">
                <a:solidFill>
                  <a:srgbClr val="E4465A"/>
                </a:solidFill>
                <a:latin typeface="Segoe UI" panose="020B0502040204020203" pitchFamily="34" charset="0"/>
                <a:cs typeface="Segoe UI" panose="020B0502040204020203" pitchFamily="34" charset="0"/>
              </a:rPr>
              <a:t>известило </a:t>
            </a:r>
            <a:r>
              <a:rPr lang="ru-RU" dirty="0">
                <a:solidFill>
                  <a:srgbClr val="E4465A"/>
                </a:solidFill>
                <a:latin typeface="Segoe UI" panose="020B0502040204020203" pitchFamily="34" charset="0"/>
                <a:cs typeface="Segoe UI" panose="020B0502040204020203" pitchFamily="34" charset="0"/>
              </a:rPr>
              <a:t>об </a:t>
            </a:r>
            <a:r>
              <a:rPr lang="ru-RU" dirty="0" smtClean="0">
                <a:solidFill>
                  <a:srgbClr val="E4465A"/>
                </a:solidFill>
                <a:latin typeface="Segoe UI" panose="020B0502040204020203" pitchFamily="34" charset="0"/>
                <a:cs typeface="Segoe UI" panose="020B0502040204020203" pitchFamily="34" charset="0"/>
              </a:rPr>
              <a:t>этом учреждение письмами.</a:t>
            </a:r>
          </a:p>
          <a:p>
            <a:pPr algn="just">
              <a:spcBef>
                <a:spcPct val="0"/>
              </a:spcBef>
              <a:spcAft>
                <a:spcPts val="1200"/>
              </a:spcAft>
              <a:buFont typeface="Wingdings" panose="05000000000000000000" pitchFamily="2" charset="2"/>
              <a:buChar char="q"/>
            </a:pPr>
            <a:r>
              <a:rPr lang="ru-RU" dirty="0">
                <a:solidFill>
                  <a:srgbClr val="444444"/>
                </a:solidFill>
                <a:latin typeface="Segoe UI" panose="020B0502040204020203" pitchFamily="34" charset="0"/>
                <a:cs typeface="Segoe UI" panose="020B0502040204020203" pitchFamily="34" charset="0"/>
              </a:rPr>
              <a:t>Между заказчиком и подрядчиком был подписан акт </a:t>
            </a:r>
            <a:r>
              <a:rPr lang="ru-RU" dirty="0" smtClean="0">
                <a:solidFill>
                  <a:srgbClr val="444444"/>
                </a:solidFill>
                <a:latin typeface="Segoe UI" panose="020B0502040204020203" pitchFamily="34" charset="0"/>
                <a:cs typeface="Segoe UI" panose="020B0502040204020203" pitchFamily="34" charset="0"/>
              </a:rPr>
              <a:t>комиссионного осмотра необходимости </a:t>
            </a:r>
            <a:r>
              <a:rPr lang="ru-RU" dirty="0">
                <a:solidFill>
                  <a:srgbClr val="444444"/>
                </a:solidFill>
                <a:latin typeface="Segoe UI" panose="020B0502040204020203" pitchFamily="34" charset="0"/>
                <a:cs typeface="Segoe UI" panose="020B0502040204020203" pitchFamily="34" charset="0"/>
              </a:rPr>
              <a:t>выполнения </a:t>
            </a:r>
            <a:r>
              <a:rPr lang="ru-RU" dirty="0" smtClean="0">
                <a:solidFill>
                  <a:srgbClr val="444444"/>
                </a:solidFill>
                <a:latin typeface="Segoe UI" panose="020B0502040204020203" pitchFamily="34" charset="0"/>
                <a:cs typeface="Segoe UI" panose="020B0502040204020203" pitchFamily="34" charset="0"/>
              </a:rPr>
              <a:t>допработ </a:t>
            </a:r>
            <a:r>
              <a:rPr lang="ru-RU" dirty="0">
                <a:solidFill>
                  <a:srgbClr val="444444"/>
                </a:solidFill>
                <a:latin typeface="Segoe UI" panose="020B0502040204020203" pitchFamily="34" charset="0"/>
                <a:cs typeface="Segoe UI" panose="020B0502040204020203" pitchFamily="34" charset="0"/>
              </a:rPr>
              <a:t>на </a:t>
            </a:r>
            <a:r>
              <a:rPr lang="ru-RU" dirty="0" smtClean="0">
                <a:solidFill>
                  <a:srgbClr val="444444"/>
                </a:solidFill>
                <a:latin typeface="Segoe UI" panose="020B0502040204020203" pitchFamily="34" charset="0"/>
                <a:cs typeface="Segoe UI" panose="020B0502040204020203" pitchFamily="34" charset="0"/>
              </a:rPr>
              <a:t>объекте, </a:t>
            </a:r>
            <a:r>
              <a:rPr lang="ru-RU" dirty="0">
                <a:solidFill>
                  <a:srgbClr val="E4465A"/>
                </a:solidFill>
                <a:latin typeface="Segoe UI" panose="020B0502040204020203" pitchFamily="34" charset="0"/>
                <a:cs typeface="Segoe UI" panose="020B0502040204020203" pitchFamily="34" charset="0"/>
              </a:rPr>
              <a:t>согласно которому заказчиком подтверждена необходимость производства работ, перечисленных в </a:t>
            </a:r>
            <a:r>
              <a:rPr lang="ru-RU" dirty="0" smtClean="0">
                <a:solidFill>
                  <a:srgbClr val="E4465A"/>
                </a:solidFill>
                <a:latin typeface="Segoe UI" panose="020B0502040204020203" pitchFamily="34" charset="0"/>
                <a:cs typeface="Segoe UI" panose="020B0502040204020203" pitchFamily="34" charset="0"/>
              </a:rPr>
              <a:t>акте, их выполнение поручается обществу. </a:t>
            </a:r>
          </a:p>
          <a:p>
            <a:pPr algn="just">
              <a:spcBef>
                <a:spcPct val="0"/>
              </a:spcBef>
              <a:spcAft>
                <a:spcPts val="1200"/>
              </a:spcAft>
              <a:buFont typeface="Wingdings" panose="05000000000000000000" pitchFamily="2" charset="2"/>
              <a:buChar char="q"/>
            </a:pPr>
            <a:r>
              <a:rPr lang="ru-RU" dirty="0" smtClean="0">
                <a:solidFill>
                  <a:srgbClr val="444444"/>
                </a:solidFill>
                <a:latin typeface="Segoe UI" panose="020B0502040204020203" pitchFamily="34" charset="0"/>
                <a:cs typeface="Segoe UI" panose="020B0502040204020203" pitchFamily="34" charset="0"/>
              </a:rPr>
              <a:t>Подрядчик </a:t>
            </a:r>
            <a:r>
              <a:rPr lang="ru-RU" dirty="0">
                <a:solidFill>
                  <a:srgbClr val="444444"/>
                </a:solidFill>
                <a:latin typeface="Segoe UI" panose="020B0502040204020203" pitchFamily="34" charset="0"/>
                <a:cs typeface="Segoe UI" panose="020B0502040204020203" pitchFamily="34" charset="0"/>
              </a:rPr>
              <a:t>представил в материалы дела акт о </a:t>
            </a:r>
            <a:r>
              <a:rPr lang="ru-RU" dirty="0" smtClean="0">
                <a:solidFill>
                  <a:srgbClr val="444444"/>
                </a:solidFill>
                <a:latin typeface="Segoe UI" panose="020B0502040204020203" pitchFamily="34" charset="0"/>
                <a:cs typeface="Segoe UI" panose="020B0502040204020203" pitchFamily="34" charset="0"/>
              </a:rPr>
              <a:t>приемке выполненных работ, </a:t>
            </a:r>
            <a:r>
              <a:rPr lang="ru-RU" dirty="0">
                <a:solidFill>
                  <a:srgbClr val="444444"/>
                </a:solidFill>
                <a:latin typeface="Segoe UI" panose="020B0502040204020203" pitchFamily="34" charset="0"/>
                <a:cs typeface="Segoe UI" panose="020B0502040204020203" pitchFamily="34" charset="0"/>
              </a:rPr>
              <a:t>справку о стоимости выполненных работ и </a:t>
            </a:r>
            <a:r>
              <a:rPr lang="ru-RU" dirty="0" smtClean="0">
                <a:solidFill>
                  <a:srgbClr val="444444"/>
                </a:solidFill>
                <a:latin typeface="Segoe UI" panose="020B0502040204020203" pitchFamily="34" charset="0"/>
                <a:cs typeface="Segoe UI" panose="020B0502040204020203" pitchFamily="34" charset="0"/>
              </a:rPr>
              <a:t>затрат, </a:t>
            </a:r>
            <a:r>
              <a:rPr lang="ru-RU" dirty="0">
                <a:solidFill>
                  <a:srgbClr val="444444"/>
                </a:solidFill>
                <a:latin typeface="Segoe UI" panose="020B0502040204020203" pitchFamily="34" charset="0"/>
                <a:cs typeface="Segoe UI" panose="020B0502040204020203" pitchFamily="34" charset="0"/>
              </a:rPr>
              <a:t>подписанные подрядчиком в одностороннем порядке</a:t>
            </a:r>
            <a:r>
              <a:rPr lang="ru-RU" dirty="0">
                <a:solidFill>
                  <a:srgbClr val="E4465A"/>
                </a:solidFill>
                <a:latin typeface="Segoe UI" panose="020B0502040204020203" pitchFamily="34" charset="0"/>
                <a:cs typeface="Segoe UI" panose="020B0502040204020203" pitchFamily="34" charset="0"/>
              </a:rPr>
              <a:t>. </a:t>
            </a:r>
            <a:r>
              <a:rPr lang="ru-RU" dirty="0" smtClean="0">
                <a:solidFill>
                  <a:srgbClr val="E4465A"/>
                </a:solidFill>
                <a:latin typeface="Segoe UI" panose="020B0502040204020203" pitchFamily="34" charset="0"/>
                <a:cs typeface="Segoe UI" panose="020B0502040204020203" pitchFamily="34" charset="0"/>
              </a:rPr>
              <a:t>Цена </a:t>
            </a:r>
            <a:r>
              <a:rPr lang="ru-RU" dirty="0">
                <a:solidFill>
                  <a:srgbClr val="E4465A"/>
                </a:solidFill>
                <a:latin typeface="Segoe UI" panose="020B0502040204020203" pitchFamily="34" charset="0"/>
                <a:cs typeface="Segoe UI" panose="020B0502040204020203" pitchFamily="34" charset="0"/>
              </a:rPr>
              <a:t>подлежащих оплате </a:t>
            </a:r>
            <a:r>
              <a:rPr lang="ru-RU" dirty="0" smtClean="0">
                <a:solidFill>
                  <a:srgbClr val="E4465A"/>
                </a:solidFill>
                <a:latin typeface="Segoe UI" panose="020B0502040204020203" pitchFamily="34" charset="0"/>
                <a:cs typeface="Segoe UI" panose="020B0502040204020203" pitchFamily="34" charset="0"/>
              </a:rPr>
              <a:t>работ (</a:t>
            </a:r>
            <a:r>
              <a:rPr lang="ru-RU" dirty="0">
                <a:solidFill>
                  <a:srgbClr val="E4465A"/>
                </a:solidFill>
                <a:latin typeface="Segoe UI" panose="020B0502040204020203" pitchFamily="34" charset="0"/>
                <a:cs typeface="Segoe UI" panose="020B0502040204020203" pitchFamily="34" charset="0"/>
              </a:rPr>
              <a:t>1 860 660 </a:t>
            </a:r>
            <a:r>
              <a:rPr lang="ru-RU" dirty="0" smtClean="0">
                <a:solidFill>
                  <a:srgbClr val="E4465A"/>
                </a:solidFill>
                <a:latin typeface="Segoe UI" panose="020B0502040204020203" pitchFamily="34" charset="0"/>
                <a:cs typeface="Segoe UI" panose="020B0502040204020203" pitchFamily="34" charset="0"/>
              </a:rPr>
              <a:t>руб. </a:t>
            </a:r>
            <a:r>
              <a:rPr lang="ru-RU" dirty="0">
                <a:solidFill>
                  <a:srgbClr val="E4465A"/>
                </a:solidFill>
                <a:latin typeface="Segoe UI" panose="020B0502040204020203" pitchFamily="34" charset="0"/>
                <a:cs typeface="Segoe UI" panose="020B0502040204020203" pitchFamily="34" charset="0"/>
              </a:rPr>
              <a:t>58 </a:t>
            </a:r>
            <a:r>
              <a:rPr lang="ru-RU" dirty="0" smtClean="0">
                <a:solidFill>
                  <a:srgbClr val="E4465A"/>
                </a:solidFill>
                <a:latin typeface="Segoe UI" panose="020B0502040204020203" pitchFamily="34" charset="0"/>
                <a:cs typeface="Segoe UI" panose="020B0502040204020203" pitchFamily="34" charset="0"/>
              </a:rPr>
              <a:t>коп.) </a:t>
            </a:r>
            <a:r>
              <a:rPr lang="ru-RU" dirty="0">
                <a:solidFill>
                  <a:srgbClr val="E4465A"/>
                </a:solidFill>
                <a:latin typeface="Segoe UI" panose="020B0502040204020203" pitchFamily="34" charset="0"/>
                <a:cs typeface="Segoe UI" panose="020B0502040204020203" pitchFamily="34" charset="0"/>
              </a:rPr>
              <a:t>не превышает 10% от цены контракта (20 747 264 </a:t>
            </a:r>
            <a:r>
              <a:rPr lang="ru-RU" dirty="0" smtClean="0">
                <a:solidFill>
                  <a:srgbClr val="E4465A"/>
                </a:solidFill>
                <a:latin typeface="Segoe UI" panose="020B0502040204020203" pitchFamily="34" charset="0"/>
                <a:cs typeface="Segoe UI" panose="020B0502040204020203" pitchFamily="34" charset="0"/>
              </a:rPr>
              <a:t>руб.).</a:t>
            </a:r>
          </a:p>
          <a:p>
            <a:pPr algn="just">
              <a:spcBef>
                <a:spcPct val="0"/>
              </a:spcBef>
              <a:spcAft>
                <a:spcPts val="1200"/>
              </a:spcAft>
              <a:buFont typeface="Wingdings" panose="05000000000000000000" pitchFamily="2" charset="2"/>
              <a:buChar char="q"/>
            </a:pPr>
            <a:r>
              <a:rPr lang="ru-RU" dirty="0">
                <a:latin typeface="Segoe UI" panose="020B0502040204020203" pitchFamily="34" charset="0"/>
                <a:cs typeface="Segoe UI" panose="020B0502040204020203" pitchFamily="34" charset="0"/>
              </a:rPr>
              <a:t>В силу </a:t>
            </a:r>
            <a:r>
              <a:rPr lang="ru-RU" dirty="0" smtClean="0">
                <a:latin typeface="Segoe UI" panose="020B0502040204020203" pitchFamily="34" charset="0"/>
                <a:cs typeface="Segoe UI" panose="020B0502040204020203" pitchFamily="34" charset="0"/>
              </a:rPr>
              <a:t>п. </a:t>
            </a:r>
            <a:r>
              <a:rPr lang="ru-RU" dirty="0">
                <a:latin typeface="Segoe UI" panose="020B0502040204020203" pitchFamily="34" charset="0"/>
                <a:cs typeface="Segoe UI" panose="020B0502040204020203" pitchFamily="34" charset="0"/>
              </a:rPr>
              <a:t>4 </a:t>
            </a:r>
            <a:r>
              <a:rPr lang="ru-RU" dirty="0" smtClean="0">
                <a:latin typeface="Segoe UI" panose="020B0502040204020203" pitchFamily="34" charset="0"/>
                <a:cs typeface="Segoe UI" panose="020B0502040204020203" pitchFamily="34" charset="0"/>
              </a:rPr>
              <a:t>ст. </a:t>
            </a:r>
            <a:r>
              <a:rPr lang="ru-RU" dirty="0">
                <a:latin typeface="Segoe UI" panose="020B0502040204020203" pitchFamily="34" charset="0"/>
                <a:cs typeface="Segoe UI" panose="020B0502040204020203" pitchFamily="34" charset="0"/>
              </a:rPr>
              <a:t>753 </a:t>
            </a:r>
            <a:r>
              <a:rPr lang="ru-RU" dirty="0" smtClean="0">
                <a:latin typeface="Segoe UI" panose="020B0502040204020203" pitchFamily="34" charset="0"/>
                <a:cs typeface="Segoe UI" panose="020B0502040204020203" pitchFamily="34" charset="0"/>
              </a:rPr>
              <a:t>ГК РФ сдача результата </a:t>
            </a:r>
            <a:r>
              <a:rPr lang="ru-RU" dirty="0">
                <a:latin typeface="Segoe UI" panose="020B0502040204020203" pitchFamily="34" charset="0"/>
                <a:cs typeface="Segoe UI" panose="020B0502040204020203" pitchFamily="34" charset="0"/>
              </a:rPr>
              <a:t>работ подрядчиком и приемка его заказчиком оформляются актом</a:t>
            </a:r>
            <a:r>
              <a:rPr lang="ru-RU" dirty="0" smtClean="0">
                <a:latin typeface="Segoe UI" panose="020B0502040204020203" pitchFamily="34" charset="0"/>
                <a:cs typeface="Segoe UI" panose="020B0502040204020203" pitchFamily="34" charset="0"/>
              </a:rPr>
              <a:t>, подписанным </a:t>
            </a:r>
            <a:r>
              <a:rPr lang="ru-RU" dirty="0">
                <a:latin typeface="Segoe UI" panose="020B0502040204020203" pitchFamily="34" charset="0"/>
                <a:cs typeface="Segoe UI" panose="020B0502040204020203" pitchFamily="34" charset="0"/>
              </a:rPr>
              <a:t>обеими сторонами. </a:t>
            </a:r>
            <a:r>
              <a:rPr lang="ru-RU" dirty="0">
                <a:solidFill>
                  <a:srgbClr val="E4465A"/>
                </a:solidFill>
                <a:latin typeface="Segoe UI" panose="020B0502040204020203" pitchFamily="34" charset="0"/>
                <a:cs typeface="Segoe UI" panose="020B0502040204020203" pitchFamily="34" charset="0"/>
              </a:rPr>
              <a:t>При отказе одной из сторон от подписания акта в </a:t>
            </a:r>
            <a:r>
              <a:rPr lang="ru-RU" dirty="0" smtClean="0">
                <a:solidFill>
                  <a:srgbClr val="E4465A"/>
                </a:solidFill>
                <a:latin typeface="Segoe UI" panose="020B0502040204020203" pitchFamily="34" charset="0"/>
                <a:cs typeface="Segoe UI" panose="020B0502040204020203" pitchFamily="34" charset="0"/>
              </a:rPr>
              <a:t>нем делается </a:t>
            </a:r>
            <a:r>
              <a:rPr lang="ru-RU" dirty="0">
                <a:solidFill>
                  <a:srgbClr val="E4465A"/>
                </a:solidFill>
                <a:latin typeface="Segoe UI" panose="020B0502040204020203" pitchFamily="34" charset="0"/>
                <a:cs typeface="Segoe UI" panose="020B0502040204020203" pitchFamily="34" charset="0"/>
              </a:rPr>
              <a:t>отметка об этом и акт подписывается другой стороной</a:t>
            </a:r>
            <a:r>
              <a:rPr lang="ru-RU" dirty="0">
                <a:latin typeface="Segoe UI" panose="020B0502040204020203" pitchFamily="34" charset="0"/>
                <a:cs typeface="Segoe UI" panose="020B0502040204020203" pitchFamily="34" charset="0"/>
              </a:rPr>
              <a:t>. Односторонний акт </a:t>
            </a:r>
            <a:r>
              <a:rPr lang="ru-RU" dirty="0" smtClean="0">
                <a:latin typeface="Segoe UI" panose="020B0502040204020203" pitchFamily="34" charset="0"/>
                <a:cs typeface="Segoe UI" panose="020B0502040204020203" pitchFamily="34" charset="0"/>
              </a:rPr>
              <a:t>сдачи или </a:t>
            </a:r>
            <a:r>
              <a:rPr lang="ru-RU" dirty="0">
                <a:latin typeface="Segoe UI" panose="020B0502040204020203" pitchFamily="34" charset="0"/>
                <a:cs typeface="Segoe UI" panose="020B0502040204020203" pitchFamily="34" charset="0"/>
              </a:rPr>
              <a:t>приемки результата работ может быть признан судом недействительным лишь </a:t>
            </a:r>
            <a:r>
              <a:rPr lang="ru-RU" dirty="0" smtClean="0">
                <a:latin typeface="Segoe UI" panose="020B0502040204020203" pitchFamily="34" charset="0"/>
                <a:cs typeface="Segoe UI" panose="020B0502040204020203" pitchFamily="34" charset="0"/>
              </a:rPr>
              <a:t>в случае</a:t>
            </a:r>
            <a:r>
              <a:rPr lang="ru-RU" dirty="0">
                <a:latin typeface="Segoe UI" panose="020B0502040204020203" pitchFamily="34" charset="0"/>
                <a:cs typeface="Segoe UI" panose="020B0502040204020203" pitchFamily="34" charset="0"/>
              </a:rPr>
              <a:t>, если мотивы отказа от подписания акта признаны им </a:t>
            </a:r>
            <a:r>
              <a:rPr lang="ru-RU" dirty="0" smtClean="0">
                <a:latin typeface="Segoe UI" panose="020B0502040204020203" pitchFamily="34" charset="0"/>
                <a:cs typeface="Segoe UI" panose="020B0502040204020203" pitchFamily="34" charset="0"/>
              </a:rPr>
              <a:t>обоснованными.</a:t>
            </a:r>
            <a:endParaRPr lang="ru-RU" dirty="0" smtClean="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 xmlns:a16="http://schemas.microsoft.com/office/drawing/2014/main"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30"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sz="1800" dirty="0" smtClean="0"/>
              <a:t>СОГЛАСОВАНИЕ И ОПЛАТА ЗАКАЗЧИКОМ ДОПОЛНИТЕЛЬНЫХ РАБОТ В РАМКАХ КОНТРАКТА. ПОЛОЖИТЕЛЬНАЯ СУДЕБНАЯ ПРАКТИКА.</a:t>
            </a:r>
            <a:endParaRPr lang="ru-RU" sz="1800"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629143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 xmlns:a16="http://schemas.microsoft.com/office/drawing/2014/main" id="{0444FF46-B0FA-41C3-AECC-3CE689681411}"/>
              </a:ext>
            </a:extLst>
          </p:cNvPr>
          <p:cNvGrpSpPr/>
          <p:nvPr/>
        </p:nvGrpSpPr>
        <p:grpSpPr>
          <a:xfrm>
            <a:off x="5710687" y="712511"/>
            <a:ext cx="797384" cy="768225"/>
            <a:chOff x="5852718" y="1438851"/>
            <a:chExt cx="424338" cy="408821"/>
          </a:xfrm>
        </p:grpSpPr>
        <p:sp>
          <p:nvSpPr>
            <p:cNvPr id="3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71147" y="1438851"/>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47361" y="2004012"/>
            <a:ext cx="11887200" cy="449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algn="just">
              <a:spcBef>
                <a:spcPct val="0"/>
              </a:spcBef>
              <a:spcAft>
                <a:spcPts val="1200"/>
              </a:spcAft>
              <a:buFont typeface="Wingdings" panose="05000000000000000000" pitchFamily="2" charset="2"/>
              <a:buChar char="q"/>
            </a:pPr>
            <a:r>
              <a:rPr lang="ru-RU" sz="1600" dirty="0" smtClean="0">
                <a:latin typeface="Segoe UI" panose="020B0502040204020203" pitchFamily="34" charset="0"/>
                <a:cs typeface="Segoe UI" panose="020B0502040204020203" pitchFamily="34" charset="0"/>
              </a:rPr>
              <a:t>Заключен контракт, </a:t>
            </a:r>
            <a:r>
              <a:rPr lang="ru-RU" sz="1600" dirty="0">
                <a:latin typeface="Segoe UI" panose="020B0502040204020203" pitchFamily="34" charset="0"/>
                <a:cs typeface="Segoe UI" panose="020B0502040204020203" pitchFamily="34" charset="0"/>
              </a:rPr>
              <a:t>по условиям которого заказчик поручает, а исполнитель принимает </a:t>
            </a:r>
            <a:r>
              <a:rPr lang="ru-RU" sz="1600" dirty="0" smtClean="0">
                <a:latin typeface="Segoe UI" panose="020B0502040204020203" pitchFamily="34" charset="0"/>
                <a:cs typeface="Segoe UI" panose="020B0502040204020203" pitchFamily="34" charset="0"/>
              </a:rPr>
              <a:t>на себя </a:t>
            </a:r>
            <a:r>
              <a:rPr lang="ru-RU" sz="1600" dirty="0">
                <a:latin typeface="Segoe UI" panose="020B0502040204020203" pitchFamily="34" charset="0"/>
                <a:cs typeface="Segoe UI" panose="020B0502040204020203" pitchFamily="34" charset="0"/>
              </a:rPr>
              <a:t>обязательство выполнить и сдать в полном объеме </a:t>
            </a:r>
            <a:r>
              <a:rPr lang="ru-RU" sz="1600" dirty="0" smtClean="0">
                <a:latin typeface="Segoe UI" panose="020B0502040204020203" pitchFamily="34" charset="0"/>
                <a:cs typeface="Segoe UI" panose="020B0502040204020203" pitchFamily="34" charset="0"/>
              </a:rPr>
              <a:t>неотложные аварийно-восстановительные </a:t>
            </a:r>
            <a:r>
              <a:rPr lang="ru-RU" sz="1600" dirty="0">
                <a:latin typeface="Segoe UI" panose="020B0502040204020203" pitchFamily="34" charset="0"/>
                <a:cs typeface="Segoe UI" panose="020B0502040204020203" pitchFamily="34" charset="0"/>
              </a:rPr>
              <a:t>работы по восстановлению </a:t>
            </a:r>
            <a:r>
              <a:rPr lang="ru-RU" sz="1600" dirty="0" smtClean="0">
                <a:latin typeface="Segoe UI" panose="020B0502040204020203" pitchFamily="34" charset="0"/>
                <a:cs typeface="Segoe UI" panose="020B0502040204020203" pitchFamily="34" charset="0"/>
              </a:rPr>
              <a:t>разрушенных береговых </a:t>
            </a:r>
            <a:r>
              <a:rPr lang="ru-RU" sz="1600" dirty="0">
                <a:latin typeface="Segoe UI" panose="020B0502040204020203" pitchFamily="34" charset="0"/>
                <a:cs typeface="Segoe UI" panose="020B0502040204020203" pitchFamily="34" charset="0"/>
              </a:rPr>
              <a:t>линий реки Магаданки в городе Магадане, очистке русла </a:t>
            </a:r>
            <a:r>
              <a:rPr lang="ru-RU" sz="1600" dirty="0" smtClean="0">
                <a:latin typeface="Segoe UI" panose="020B0502040204020203" pitchFamily="34" charset="0"/>
                <a:cs typeface="Segoe UI" panose="020B0502040204020203" pitchFamily="34" charset="0"/>
              </a:rPr>
              <a:t>от мусора</a:t>
            </a:r>
            <a:r>
              <a:rPr lang="ru-RU" sz="1600" dirty="0">
                <a:latin typeface="Segoe UI" panose="020B0502040204020203" pitchFamily="34" charset="0"/>
                <a:cs typeface="Segoe UI" panose="020B0502040204020203" pitchFamily="34" charset="0"/>
              </a:rPr>
              <a:t>, нанесенного паводком, топляка, наносов собственными </a:t>
            </a:r>
            <a:r>
              <a:rPr lang="ru-RU" sz="1600" dirty="0" smtClean="0">
                <a:latin typeface="Segoe UI" panose="020B0502040204020203" pitchFamily="34" charset="0"/>
                <a:cs typeface="Segoe UI" panose="020B0502040204020203" pitchFamily="34" charset="0"/>
              </a:rPr>
              <a:t>силами. </a:t>
            </a:r>
            <a:r>
              <a:rPr lang="ru-RU" sz="1600" dirty="0" smtClean="0">
                <a:solidFill>
                  <a:srgbClr val="E4465A"/>
                </a:solidFill>
                <a:latin typeface="Segoe UI" panose="020B0502040204020203" pitchFamily="34" charset="0"/>
                <a:cs typeface="Segoe UI" panose="020B0502040204020203" pitchFamily="34" charset="0"/>
              </a:rPr>
              <a:t>Цена контракта составляет 74 340 755 руб., срок выполнения работ – 31.12.2014, работы оплачены заказчиком в полном объеме 31.12.2014.</a:t>
            </a:r>
          </a:p>
          <a:p>
            <a:pPr algn="just">
              <a:spcBef>
                <a:spcPct val="0"/>
              </a:spcBef>
              <a:spcAft>
                <a:spcPts val="1200"/>
              </a:spcAft>
              <a:buFont typeface="Wingdings" panose="05000000000000000000" pitchFamily="2" charset="2"/>
              <a:buChar char="q"/>
            </a:pPr>
            <a:r>
              <a:rPr lang="ru-RU" sz="1600" dirty="0">
                <a:solidFill>
                  <a:srgbClr val="E4465A"/>
                </a:solidFill>
                <a:latin typeface="Segoe UI" panose="020B0502040204020203" pitchFamily="34" charset="0"/>
                <a:cs typeface="Segoe UI" panose="020B0502040204020203" pitchFamily="34" charset="0"/>
              </a:rPr>
              <a:t>09.12.2014</a:t>
            </a:r>
            <a:r>
              <a:rPr lang="ru-RU" sz="1600" dirty="0">
                <a:latin typeface="Segoe UI" panose="020B0502040204020203" pitchFamily="34" charset="0"/>
                <a:cs typeface="Segoe UI" panose="020B0502040204020203" pitchFamily="34" charset="0"/>
              </a:rPr>
              <a:t> </a:t>
            </a:r>
            <a:r>
              <a:rPr lang="ru-RU" sz="1600" dirty="0" smtClean="0">
                <a:latin typeface="Segoe UI" panose="020B0502040204020203" pitchFamily="34" charset="0"/>
                <a:cs typeface="Segoe UI" panose="020B0502040204020203" pitchFamily="34" charset="0"/>
              </a:rPr>
              <a:t>подрядчик направил </a:t>
            </a:r>
            <a:r>
              <a:rPr lang="ru-RU" sz="1600" dirty="0">
                <a:latin typeface="Segoe UI" panose="020B0502040204020203" pitchFamily="34" charset="0"/>
                <a:cs typeface="Segoe UI" panose="020B0502040204020203" pitchFamily="34" charset="0"/>
              </a:rPr>
              <a:t>в адрес </a:t>
            </a:r>
            <a:r>
              <a:rPr lang="ru-RU" sz="1600" dirty="0" smtClean="0">
                <a:latin typeface="Segoe UI" panose="020B0502040204020203" pitchFamily="34" charset="0"/>
                <a:cs typeface="Segoe UI" panose="020B0502040204020203" pitchFamily="34" charset="0"/>
              </a:rPr>
              <a:t>заказчика письмо, </a:t>
            </a:r>
            <a:r>
              <a:rPr lang="ru-RU" sz="1600" dirty="0">
                <a:latin typeface="Segoe UI" panose="020B0502040204020203" pitchFamily="34" charset="0"/>
                <a:cs typeface="Segoe UI" panose="020B0502040204020203" pitchFamily="34" charset="0"/>
              </a:rPr>
              <a:t>в котором </a:t>
            </a:r>
            <a:r>
              <a:rPr lang="ru-RU" sz="1600" dirty="0" smtClean="0">
                <a:latin typeface="Segoe UI" panose="020B0502040204020203" pitchFamily="34" charset="0"/>
                <a:cs typeface="Segoe UI" panose="020B0502040204020203" pitchFamily="34" charset="0"/>
              </a:rPr>
              <a:t>сообщил о </a:t>
            </a:r>
            <a:r>
              <a:rPr lang="ru-RU" sz="1600" dirty="0">
                <a:latin typeface="Segoe UI" panose="020B0502040204020203" pitchFamily="34" charset="0"/>
                <a:cs typeface="Segoe UI" panose="020B0502040204020203" pitchFamily="34" charset="0"/>
              </a:rPr>
              <a:t>выполнении в полном </a:t>
            </a:r>
            <a:r>
              <a:rPr lang="ru-RU" sz="1600" dirty="0" smtClean="0">
                <a:latin typeface="Segoe UI" panose="020B0502040204020203" pitchFamily="34" charset="0"/>
                <a:cs typeface="Segoe UI" panose="020B0502040204020203" pitchFamily="34" charset="0"/>
              </a:rPr>
              <a:t>объеме работ</a:t>
            </a:r>
            <a:r>
              <a:rPr lang="ru-RU" sz="1600" dirty="0">
                <a:latin typeface="Segoe UI" panose="020B0502040204020203" pitchFamily="34" charset="0"/>
                <a:cs typeface="Segoe UI" panose="020B0502040204020203" pitchFamily="34" charset="0"/>
              </a:rPr>
              <a:t>, предусмотренных сметным расчетом и ведомостью объемов работ</a:t>
            </a:r>
            <a:r>
              <a:rPr lang="ru-RU" sz="1600" dirty="0" smtClean="0">
                <a:latin typeface="Segoe UI" panose="020B0502040204020203" pitchFamily="34" charset="0"/>
                <a:cs typeface="Segoe UI" panose="020B0502040204020203" pitchFamily="34" charset="0"/>
              </a:rPr>
              <a:t>, указав </a:t>
            </a:r>
            <a:r>
              <a:rPr lang="ru-RU" sz="1600" dirty="0">
                <a:latin typeface="Segoe UI" panose="020B0502040204020203" pitchFamily="34" charset="0"/>
                <a:cs typeface="Segoe UI" panose="020B0502040204020203" pitchFamily="34" charset="0"/>
              </a:rPr>
              <a:t>при этом, что для полного завершения работ необходимо </a:t>
            </a:r>
            <a:r>
              <a:rPr lang="ru-RU" sz="1600" dirty="0" smtClean="0">
                <a:latin typeface="Segoe UI" panose="020B0502040204020203" pitchFamily="34" charset="0"/>
                <a:cs typeface="Segoe UI" panose="020B0502040204020203" pitchFamily="34" charset="0"/>
              </a:rPr>
              <a:t>произвести отсыпку </a:t>
            </a:r>
            <a:r>
              <a:rPr lang="ru-RU" sz="1600" dirty="0">
                <a:latin typeface="Segoe UI" panose="020B0502040204020203" pitchFamily="34" charset="0"/>
                <a:cs typeface="Segoe UI" panose="020B0502040204020203" pitchFamily="34" charset="0"/>
              </a:rPr>
              <a:t>камнем (предварительно 10 000 куб.м), поскольку на </a:t>
            </a:r>
            <a:r>
              <a:rPr lang="ru-RU" sz="1600" dirty="0" smtClean="0">
                <a:latin typeface="Segoe UI" panose="020B0502040204020203" pitchFamily="34" charset="0"/>
                <a:cs typeface="Segoe UI" panose="020B0502040204020203" pitchFamily="34" charset="0"/>
              </a:rPr>
              <a:t>участке остались </a:t>
            </a:r>
            <a:r>
              <a:rPr lang="ru-RU" sz="1600" dirty="0">
                <a:latin typeface="Segoe UI" panose="020B0502040204020203" pitchFamily="34" charset="0"/>
                <a:cs typeface="Segoe UI" panose="020B0502040204020203" pitchFamily="34" charset="0"/>
              </a:rPr>
              <a:t>неукрепленные береговые </a:t>
            </a:r>
            <a:r>
              <a:rPr lang="ru-RU" sz="1600" dirty="0" smtClean="0">
                <a:latin typeface="Segoe UI" panose="020B0502040204020203" pitchFamily="34" charset="0"/>
                <a:cs typeface="Segoe UI" panose="020B0502040204020203" pitchFamily="34" charset="0"/>
              </a:rPr>
              <a:t>линии и просил составить дополнительное </a:t>
            </a:r>
            <a:r>
              <a:rPr lang="ru-RU" sz="1600" dirty="0">
                <a:latin typeface="Segoe UI" panose="020B0502040204020203" pitchFamily="34" charset="0"/>
                <a:cs typeface="Segoe UI" panose="020B0502040204020203" pitchFamily="34" charset="0"/>
              </a:rPr>
              <a:t>соглашение к </a:t>
            </a:r>
            <a:r>
              <a:rPr lang="ru-RU" sz="1600" dirty="0" smtClean="0">
                <a:latin typeface="Segoe UI" panose="020B0502040204020203" pitchFamily="34" charset="0"/>
                <a:cs typeface="Segoe UI" panose="020B0502040204020203" pitchFamily="34" charset="0"/>
              </a:rPr>
              <a:t>контракту </a:t>
            </a:r>
            <a:r>
              <a:rPr lang="ru-RU" sz="1600" dirty="0">
                <a:latin typeface="Segoe UI" panose="020B0502040204020203" pitchFamily="34" charset="0"/>
                <a:cs typeface="Segoe UI" panose="020B0502040204020203" pitchFamily="34" charset="0"/>
              </a:rPr>
              <a:t>на </a:t>
            </a:r>
            <a:r>
              <a:rPr lang="ru-RU" sz="1600" dirty="0" smtClean="0">
                <a:latin typeface="Segoe UI" panose="020B0502040204020203" pitchFamily="34" charset="0"/>
                <a:cs typeface="Segoe UI" panose="020B0502040204020203" pitchFamily="34" charset="0"/>
              </a:rPr>
              <a:t>необходимый дополнительный </a:t>
            </a:r>
            <a:r>
              <a:rPr lang="ru-RU" sz="1600" dirty="0">
                <a:latin typeface="Segoe UI" panose="020B0502040204020203" pitchFamily="34" charset="0"/>
                <a:cs typeface="Segoe UI" panose="020B0502040204020203" pitchFamily="34" charset="0"/>
              </a:rPr>
              <a:t>объем работ</a:t>
            </a:r>
            <a:r>
              <a:rPr lang="ru-RU" sz="1600" dirty="0" smtClean="0">
                <a:latin typeface="Segoe UI" panose="020B0502040204020203" pitchFamily="34" charset="0"/>
                <a:cs typeface="Segoe UI" panose="020B0502040204020203" pitchFamily="34" charset="0"/>
              </a:rPr>
              <a:t>.</a:t>
            </a:r>
          </a:p>
          <a:p>
            <a:pPr algn="just">
              <a:spcBef>
                <a:spcPct val="0"/>
              </a:spcBef>
              <a:spcAft>
                <a:spcPts val="1200"/>
              </a:spcAft>
              <a:buFont typeface="Wingdings" panose="05000000000000000000" pitchFamily="2" charset="2"/>
              <a:buChar char="q"/>
            </a:pPr>
            <a:r>
              <a:rPr lang="ru-RU" sz="1600" dirty="0">
                <a:latin typeface="Segoe UI" panose="020B0502040204020203" pitchFamily="34" charset="0"/>
                <a:cs typeface="Segoe UI" panose="020B0502040204020203" pitchFamily="34" charset="0"/>
              </a:rPr>
              <a:t>Письмом от </a:t>
            </a:r>
            <a:r>
              <a:rPr lang="ru-RU" sz="1600" dirty="0">
                <a:solidFill>
                  <a:srgbClr val="E4465A"/>
                </a:solidFill>
                <a:latin typeface="Segoe UI" panose="020B0502040204020203" pitchFamily="34" charset="0"/>
                <a:cs typeface="Segoe UI" panose="020B0502040204020203" pitchFamily="34" charset="0"/>
              </a:rPr>
              <a:t>12.12.2014</a:t>
            </a:r>
            <a:r>
              <a:rPr lang="ru-RU" sz="1600" dirty="0">
                <a:latin typeface="Segoe UI" panose="020B0502040204020203" pitchFamily="34" charset="0"/>
                <a:cs typeface="Segoe UI" panose="020B0502040204020203" pitchFamily="34" charset="0"/>
              </a:rPr>
              <a:t> </a:t>
            </a:r>
            <a:r>
              <a:rPr lang="ru-RU" sz="1600" dirty="0" smtClean="0">
                <a:latin typeface="Segoe UI" panose="020B0502040204020203" pitchFamily="34" charset="0"/>
                <a:cs typeface="Segoe UI" panose="020B0502040204020203" pitchFamily="34" charset="0"/>
              </a:rPr>
              <a:t>заказчик сообщил подрядчику о возникновении </a:t>
            </a:r>
            <a:r>
              <a:rPr lang="ru-RU" sz="1600" dirty="0">
                <a:latin typeface="Segoe UI" panose="020B0502040204020203" pitchFamily="34" charset="0"/>
                <a:cs typeface="Segoe UI" panose="020B0502040204020203" pitchFamily="34" charset="0"/>
              </a:rPr>
              <a:t>необходимости в выполнении дополнительного объема </a:t>
            </a:r>
            <a:r>
              <a:rPr lang="ru-RU" sz="1600" dirty="0" smtClean="0">
                <a:latin typeface="Segoe UI" panose="020B0502040204020203" pitchFamily="34" charset="0"/>
                <a:cs typeface="Segoe UI" panose="020B0502040204020203" pitchFamily="34" charset="0"/>
              </a:rPr>
              <a:t>работ по </a:t>
            </a:r>
            <a:r>
              <a:rPr lang="ru-RU" sz="1600" dirty="0">
                <a:latin typeface="Segoe UI" panose="020B0502040204020203" pitchFamily="34" charset="0"/>
                <a:cs typeface="Segoe UI" panose="020B0502040204020203" pitchFamily="34" charset="0"/>
              </a:rPr>
              <a:t>отсыпке скальным грунтом берега реки Магаданки в районе моста </a:t>
            </a:r>
            <a:r>
              <a:rPr lang="ru-RU" sz="1600" dirty="0" smtClean="0">
                <a:latin typeface="Segoe UI" panose="020B0502040204020203" pitchFamily="34" charset="0"/>
                <a:cs typeface="Segoe UI" panose="020B0502040204020203" pitchFamily="34" charset="0"/>
              </a:rPr>
              <a:t>по Магаданскому </a:t>
            </a:r>
            <a:r>
              <a:rPr lang="ru-RU" sz="1600" dirty="0">
                <a:latin typeface="Segoe UI" panose="020B0502040204020203" pitchFamily="34" charset="0"/>
                <a:cs typeface="Segoe UI" panose="020B0502040204020203" pitchFamily="34" charset="0"/>
              </a:rPr>
              <a:t>шоссе (около 3 000 куб.м), предложив рассмотреть вопрос </a:t>
            </a:r>
            <a:r>
              <a:rPr lang="ru-RU" sz="1600" dirty="0" smtClean="0">
                <a:latin typeface="Segoe UI" panose="020B0502040204020203" pitchFamily="34" charset="0"/>
                <a:cs typeface="Segoe UI" panose="020B0502040204020203" pitchFamily="34" charset="0"/>
              </a:rPr>
              <a:t>об их </a:t>
            </a:r>
            <a:r>
              <a:rPr lang="ru-RU" sz="1600" dirty="0">
                <a:latin typeface="Segoe UI" panose="020B0502040204020203" pitchFamily="34" charset="0"/>
                <a:cs typeface="Segoe UI" panose="020B0502040204020203" pitchFamily="34" charset="0"/>
              </a:rPr>
              <a:t>выполнении. При этом указал, что цена контракта будет </a:t>
            </a:r>
            <a:r>
              <a:rPr lang="ru-RU" sz="1600" dirty="0" smtClean="0">
                <a:latin typeface="Segoe UI" panose="020B0502040204020203" pitchFamily="34" charset="0"/>
                <a:cs typeface="Segoe UI" panose="020B0502040204020203" pitchFamily="34" charset="0"/>
              </a:rPr>
              <a:t>изменена пропорционально </a:t>
            </a:r>
            <a:r>
              <a:rPr lang="ru-RU" sz="1600" dirty="0">
                <a:latin typeface="Segoe UI" panose="020B0502040204020203" pitchFamily="34" charset="0"/>
                <a:cs typeface="Segoe UI" panose="020B0502040204020203" pitchFamily="34" charset="0"/>
              </a:rPr>
              <a:t>дополнительному объему работ, но не более чем на </a:t>
            </a:r>
            <a:r>
              <a:rPr lang="ru-RU" sz="1600" dirty="0" smtClean="0">
                <a:latin typeface="Segoe UI" panose="020B0502040204020203" pitchFamily="34" charset="0"/>
                <a:cs typeface="Segoe UI" panose="020B0502040204020203" pitchFamily="34" charset="0"/>
              </a:rPr>
              <a:t>10%.</a:t>
            </a:r>
          </a:p>
          <a:p>
            <a:pPr algn="just">
              <a:spcBef>
                <a:spcPct val="0"/>
              </a:spcBef>
              <a:spcAft>
                <a:spcPts val="1200"/>
              </a:spcAft>
              <a:buFont typeface="Wingdings" panose="05000000000000000000" pitchFamily="2" charset="2"/>
              <a:buChar char="q"/>
            </a:pPr>
            <a:r>
              <a:rPr lang="ru-RU" sz="1600" dirty="0" smtClean="0">
                <a:latin typeface="Segoe UI" panose="020B0502040204020203" pitchFamily="34" charset="0"/>
                <a:cs typeface="Segoe UI" panose="020B0502040204020203" pitchFamily="34" charset="0"/>
              </a:rPr>
              <a:t>Общество выполнило допработы на сумму 7 433 364 руб. 86 коп. в пределах 10%. </a:t>
            </a:r>
            <a:r>
              <a:rPr lang="ru-RU" sz="1600" dirty="0" smtClean="0">
                <a:solidFill>
                  <a:srgbClr val="E4465A"/>
                </a:solidFill>
                <a:latin typeface="Segoe UI" panose="020B0502040204020203" pitchFamily="34" charset="0"/>
                <a:cs typeface="Segoe UI" panose="020B0502040204020203" pitchFamily="34" charset="0"/>
              </a:rPr>
              <a:t>От подписания актов приемки заказчик отказался.</a:t>
            </a:r>
            <a:endParaRPr lang="ru-RU" dirty="0" smtClean="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 xmlns:a16="http://schemas.microsoft.com/office/drawing/2014/main"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 xmlns:a16="http://schemas.microsoft.com/office/drawing/2014/main" id="{3F68FAD9-F77B-4EDC-BD47-AB508E145D0C}"/>
              </a:ext>
            </a:extLst>
          </p:cNvPr>
          <p:cNvCxnSpPr>
            <a:cxnSpLocks/>
          </p:cNvCxnSpPr>
          <p:nvPr/>
        </p:nvCxnSpPr>
        <p:spPr>
          <a:xfrm>
            <a:off x="458693" y="2010881"/>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 xmlns:a16="http://schemas.microsoft.com/office/drawing/2014/main" id="{A079E596-E085-462E-927C-CC1AFF31A5B4}"/>
              </a:ext>
            </a:extLst>
          </p:cNvPr>
          <p:cNvSpPr txBox="1">
            <a:spLocks/>
          </p:cNvSpPr>
          <p:nvPr/>
        </p:nvSpPr>
        <p:spPr>
          <a:xfrm>
            <a:off x="392642" y="1433590"/>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a:t>
            </a:r>
            <a:r>
              <a:rPr lang="ru-RU" dirty="0" smtClean="0">
                <a:solidFill>
                  <a:srgbClr val="E4465A"/>
                </a:solidFill>
                <a:latin typeface="Segoe UI Semibold" panose="020B0702040204020203" pitchFamily="34" charset="0"/>
                <a:cs typeface="Segoe UI Semibold" panose="020B0702040204020203" pitchFamily="34" charset="0"/>
              </a:rPr>
              <a:t>Дальневосточного </a:t>
            </a:r>
            <a:r>
              <a:rPr lang="ru-RU" dirty="0">
                <a:solidFill>
                  <a:srgbClr val="E4465A"/>
                </a:solidFill>
                <a:latin typeface="Segoe UI Semibold" panose="020B0702040204020203" pitchFamily="34" charset="0"/>
                <a:cs typeface="Segoe UI Semibold" panose="020B0702040204020203" pitchFamily="34" charset="0"/>
              </a:rPr>
              <a:t>округа от </a:t>
            </a:r>
            <a:r>
              <a:rPr lang="ru-RU" dirty="0" smtClean="0">
                <a:solidFill>
                  <a:srgbClr val="E4465A"/>
                </a:solidFill>
                <a:latin typeface="Segoe UI Semibold" panose="020B0702040204020203" pitchFamily="34" charset="0"/>
                <a:cs typeface="Segoe UI Semibold" panose="020B0702040204020203" pitchFamily="34" charset="0"/>
              </a:rPr>
              <a:t>7 февраля </a:t>
            </a:r>
            <a:r>
              <a:rPr lang="ru-RU" dirty="0">
                <a:solidFill>
                  <a:srgbClr val="E4465A"/>
                </a:solidFill>
                <a:latin typeface="Segoe UI Semibold" panose="020B0702040204020203" pitchFamily="34" charset="0"/>
                <a:cs typeface="Segoe UI Semibold" panose="020B0702040204020203" pitchFamily="34" charset="0"/>
              </a:rPr>
              <a:t>2018 г. по делу </a:t>
            </a:r>
            <a:r>
              <a:rPr lang="ru-RU" dirty="0" smtClean="0">
                <a:solidFill>
                  <a:srgbClr val="E4465A"/>
                </a:solidFill>
                <a:latin typeface="Segoe UI Semibold" panose="020B0702040204020203" pitchFamily="34" charset="0"/>
                <a:cs typeface="Segoe UI Semibold" panose="020B0702040204020203" pitchFamily="34" charset="0"/>
              </a:rPr>
              <a:t>№ Ф03-127</a:t>
            </a:r>
            <a:r>
              <a:rPr lang="en-US" dirty="0" smtClean="0">
                <a:solidFill>
                  <a:srgbClr val="E4465A"/>
                </a:solidFill>
                <a:latin typeface="Segoe UI Semibold" panose="020B0702040204020203" pitchFamily="34" charset="0"/>
                <a:cs typeface="Segoe UI Semibold" panose="020B0702040204020203" pitchFamily="34" charset="0"/>
              </a:rPr>
              <a:t>/</a:t>
            </a:r>
            <a:r>
              <a:rPr lang="ru-RU" dirty="0" smtClean="0">
                <a:solidFill>
                  <a:srgbClr val="E4465A"/>
                </a:solidFill>
                <a:latin typeface="Segoe UI Semibold" panose="020B0702040204020203" pitchFamily="34" charset="0"/>
                <a:cs typeface="Segoe UI Semibold" panose="020B0702040204020203" pitchFamily="34" charset="0"/>
              </a:rPr>
              <a:t>2018.</a:t>
            </a: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0"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sz="1800" dirty="0" smtClean="0"/>
              <a:t>СОГЛАСОВАНИЕ И ОПЛАТА ЗАКАЗЧИКОМ ДОПОЛНИТЕЛЬНЫХ РАБОТ В РАМКАХ КОНТРАКТА. ПОЛОЖИТЕЛЬНАЯ СУДЕБНАЯ ПРАКТИКА.</a:t>
            </a:r>
            <a:endParaRPr lang="ru-RU" sz="1800"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665223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a16="http://schemas.microsoft.com/office/drawing/2014/main" xmlns=""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Текст 2"/>
          <p:cNvSpPr txBox="1">
            <a:spLocks/>
          </p:cNvSpPr>
          <p:nvPr/>
        </p:nvSpPr>
        <p:spPr bwMode="auto">
          <a:xfrm>
            <a:off x="1797979" y="2310024"/>
            <a:ext cx="10175977" cy="34217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lvl1pPr marL="0" indent="0" algn="l" defTabSz="449263" rtl="0" eaLnBrk="0" fontAlgn="base" hangingPunct="0">
              <a:lnSpc>
                <a:spcPct val="93000"/>
              </a:lnSpc>
              <a:spcBef>
                <a:spcPts val="1425"/>
              </a:spcBef>
              <a:spcAft>
                <a:spcPct val="0"/>
              </a:spcAft>
              <a:buClr>
                <a:srgbClr val="000000"/>
              </a:buClr>
              <a:buSzPct val="100000"/>
              <a:buFont typeface="Times New Roman" pitchFamily="18" charset="0"/>
              <a:buNone/>
              <a:defRPr sz="2000">
                <a:solidFill>
                  <a:srgbClr val="000000"/>
                </a:solidFill>
                <a:latin typeface="+mn-lt"/>
                <a:ea typeface="+mn-ea"/>
                <a:cs typeface="+mn-cs"/>
              </a:defRPr>
            </a:lvl1pPr>
            <a:lvl2pPr marL="457200" indent="0" algn="l" defTabSz="449263" rtl="0" eaLnBrk="0" fontAlgn="base" hangingPunct="0">
              <a:lnSpc>
                <a:spcPct val="93000"/>
              </a:lnSpc>
              <a:spcBef>
                <a:spcPts val="1138"/>
              </a:spcBef>
              <a:spcAft>
                <a:spcPct val="0"/>
              </a:spcAft>
              <a:buClr>
                <a:srgbClr val="000000"/>
              </a:buClr>
              <a:buSzPct val="100000"/>
              <a:buFont typeface="Times New Roman" pitchFamily="18" charset="0"/>
              <a:buNone/>
              <a:defRPr sz="1800">
                <a:solidFill>
                  <a:srgbClr val="000000"/>
                </a:solidFill>
                <a:latin typeface="+mn-lt"/>
                <a:ea typeface="+mn-ea"/>
              </a:defRPr>
            </a:lvl2pPr>
            <a:lvl3pPr marL="914400" indent="0" algn="l" defTabSz="449263" rtl="0" eaLnBrk="0" fontAlgn="base" hangingPunct="0">
              <a:lnSpc>
                <a:spcPct val="93000"/>
              </a:lnSpc>
              <a:spcBef>
                <a:spcPts val="850"/>
              </a:spcBef>
              <a:spcAft>
                <a:spcPct val="0"/>
              </a:spcAft>
              <a:buClr>
                <a:srgbClr val="000000"/>
              </a:buClr>
              <a:buSzPct val="100000"/>
              <a:buFont typeface="Times New Roman" pitchFamily="18" charset="0"/>
              <a:buNone/>
              <a:defRPr sz="1600">
                <a:solidFill>
                  <a:srgbClr val="000000"/>
                </a:solidFill>
                <a:latin typeface="+mn-lt"/>
                <a:ea typeface="+mn-ea"/>
              </a:defRPr>
            </a:lvl3pPr>
            <a:lvl4pPr marL="1371600" indent="0" algn="l" defTabSz="449263" rtl="0" eaLnBrk="0" fontAlgn="base" hangingPunct="0">
              <a:lnSpc>
                <a:spcPct val="93000"/>
              </a:lnSpc>
              <a:spcBef>
                <a:spcPts val="575"/>
              </a:spcBef>
              <a:spcAft>
                <a:spcPct val="0"/>
              </a:spcAft>
              <a:buClr>
                <a:srgbClr val="000000"/>
              </a:buClr>
              <a:buSzPct val="100000"/>
              <a:buFont typeface="Times New Roman" pitchFamily="18" charset="0"/>
              <a:buNone/>
              <a:defRPr sz="1400">
                <a:solidFill>
                  <a:srgbClr val="000000"/>
                </a:solidFill>
                <a:latin typeface="+mn-lt"/>
                <a:ea typeface="+mn-ea"/>
              </a:defRPr>
            </a:lvl4pPr>
            <a:lvl5pPr marL="1828800" indent="0" algn="l" defTabSz="449263" rtl="0" eaLnBrk="0" fontAlgn="base" hangingPunct="0">
              <a:lnSpc>
                <a:spcPct val="93000"/>
              </a:lnSpc>
              <a:spcBef>
                <a:spcPts val="288"/>
              </a:spcBef>
              <a:spcAft>
                <a:spcPct val="0"/>
              </a:spcAft>
              <a:buClr>
                <a:srgbClr val="000000"/>
              </a:buClr>
              <a:buSzPct val="100000"/>
              <a:buFont typeface="Times New Roman" pitchFamily="18" charset="0"/>
              <a:buNone/>
              <a:defRPr sz="1400">
                <a:solidFill>
                  <a:srgbClr val="000000"/>
                </a:solidFill>
                <a:latin typeface="+mn-lt"/>
                <a:ea typeface="+mn-ea"/>
              </a:defRPr>
            </a:lvl5pPr>
            <a:lvl6pPr marL="22860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6pPr>
            <a:lvl7pPr marL="27432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7pPr>
            <a:lvl8pPr marL="32004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8pPr>
            <a:lvl9pPr marL="36576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9pPr>
          </a:lstStyle>
          <a:p>
            <a:pPr algn="just">
              <a:lnSpc>
                <a:spcPct val="100000"/>
              </a:lnSpc>
              <a:spcBef>
                <a:spcPts val="1200"/>
              </a:spcBef>
              <a:defRPr/>
            </a:pP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Судами установлено, что условиями спорного </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контракта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предусмотрена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возможность его изменения, в том числе в части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увеличения объемов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выполняемых работ по инициативе заказчика и по согласованию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с исполнителем.</a:t>
            </a:r>
          </a:p>
          <a:p>
            <a:pPr algn="just">
              <a:lnSpc>
                <a:spcPct val="100000"/>
              </a:lnSpc>
              <a:spcBef>
                <a:spcPts val="1200"/>
              </a:spcBef>
              <a:defRPr/>
            </a:pPr>
            <a:endParaRPr lang="ru-RU" altLang="ru-RU" sz="1800" kern="0" dirty="0">
              <a:solidFill>
                <a:srgbClr val="E4465A"/>
              </a:solidFill>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На основании оценки исследованных доказательств, в том </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числе письма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от </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12.12.2014,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направленного в адрес общества, в </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котором департамент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указал на необходимость увеличения </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предусмотренного контрактом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объема работ не более чем на десять процентов,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судами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обеих инстанций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сделан обоснованный вывод об изменении соглашением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сторон существенных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условий спорного контракта в пределах,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предусмотренных Законом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 44-ФЗ, увеличивающего цену контракта в связи с </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проведением дополнительных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работ.</a:t>
            </a:r>
            <a:endPar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endParaRPr>
          </a:p>
        </p:txBody>
      </p:sp>
      <p:sp>
        <p:nvSpPr>
          <p:cNvPr id="14" name="Стрелка вправо 1"/>
          <p:cNvSpPr>
            <a:spLocks noChangeArrowheads="1"/>
          </p:cNvSpPr>
          <p:nvPr/>
        </p:nvSpPr>
        <p:spPr bwMode="auto">
          <a:xfrm>
            <a:off x="465953" y="4202236"/>
            <a:ext cx="644422" cy="484188"/>
          </a:xfrm>
          <a:prstGeom prst="rightArrow">
            <a:avLst>
              <a:gd name="adj1" fmla="val 50000"/>
              <a:gd name="adj2" fmla="val 50046"/>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19"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sz="1800" dirty="0" smtClean="0"/>
              <a:t>СОГЛАСОВАНИЕ И ОПЛАТА ЗАКАЗЧИКОМ ДОПОЛНИТЕЛЬНЫХ РАБОТ В РАМКАХ КОНТРАКТА. ПОЛОЖИТЕЛЬНАЯ СУДЕБНАЯ ПРАКТИКА.</a:t>
            </a:r>
            <a:endParaRPr lang="ru-RU" sz="1800" cap="none" dirty="0">
              <a:latin typeface="Segoe UI Semibold" panose="020B0702040204020203" pitchFamily="34" charset="0"/>
              <a:cs typeface="Segoe UI Semibold" panose="020B0702040204020203" pitchFamily="34" charset="0"/>
            </a:endParaRPr>
          </a:p>
        </p:txBody>
      </p:sp>
      <p:grpSp>
        <p:nvGrpSpPr>
          <p:cNvPr id="20" name="Группа 19">
            <a:extLst>
              <a:ext uri="{FF2B5EF4-FFF2-40B4-BE49-F238E27FC236}">
                <a16:creationId xmlns:a16="http://schemas.microsoft.com/office/drawing/2014/main" xmlns="" id="{5B48DDA3-4439-46C7-884A-F88542C92C49}"/>
              </a:ext>
            </a:extLst>
          </p:cNvPr>
          <p:cNvGrpSpPr/>
          <p:nvPr/>
        </p:nvGrpSpPr>
        <p:grpSpPr>
          <a:xfrm>
            <a:off x="406050" y="2432071"/>
            <a:ext cx="764227" cy="764227"/>
            <a:chOff x="360363" y="6009033"/>
            <a:chExt cx="616539" cy="616539"/>
          </a:xfrm>
        </p:grpSpPr>
        <p:sp>
          <p:nvSpPr>
            <p:cNvPr id="21" name="Овал 20">
              <a:extLst>
                <a:ext uri="{FF2B5EF4-FFF2-40B4-BE49-F238E27FC236}">
                  <a16:creationId xmlns:a16="http://schemas.microsoft.com/office/drawing/2014/main" xmlns=""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a16="http://schemas.microsoft.com/office/drawing/2014/main" xmlns=""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32" name="Группа 31">
              <a:extLst>
                <a:ext uri="{FF2B5EF4-FFF2-40B4-BE49-F238E27FC236}">
                  <a16:creationId xmlns:a16="http://schemas.microsoft.com/office/drawing/2014/main" xmlns="" id="{49A35B05-9309-48A2-A5E1-2738FD00540A}"/>
                </a:ext>
              </a:extLst>
            </p:cNvPr>
            <p:cNvGrpSpPr/>
            <p:nvPr/>
          </p:nvGrpSpPr>
          <p:grpSpPr>
            <a:xfrm>
              <a:off x="439517" y="6060936"/>
              <a:ext cx="452579" cy="452580"/>
              <a:chOff x="7112000" y="1417638"/>
              <a:chExt cx="552450" cy="552451"/>
            </a:xfrm>
            <a:solidFill>
              <a:schemeClr val="accent1"/>
            </a:solidFill>
          </p:grpSpPr>
          <p:sp>
            <p:nvSpPr>
              <p:cNvPr id="33" name="Freeform 5">
                <a:extLst>
                  <a:ext uri="{FF2B5EF4-FFF2-40B4-BE49-F238E27FC236}">
                    <a16:creationId xmlns:a16="http://schemas.microsoft.com/office/drawing/2014/main" xmlns=""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4" name="Freeform 6">
                <a:extLst>
                  <a:ext uri="{FF2B5EF4-FFF2-40B4-BE49-F238E27FC236}">
                    <a16:creationId xmlns:a16="http://schemas.microsoft.com/office/drawing/2014/main" xmlns=""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5" name="Freeform 7">
                <a:extLst>
                  <a:ext uri="{FF2B5EF4-FFF2-40B4-BE49-F238E27FC236}">
                    <a16:creationId xmlns:a16="http://schemas.microsoft.com/office/drawing/2014/main" xmlns=""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6" name="Freeform 8">
                <a:extLst>
                  <a:ext uri="{FF2B5EF4-FFF2-40B4-BE49-F238E27FC236}">
                    <a16:creationId xmlns:a16="http://schemas.microsoft.com/office/drawing/2014/main" xmlns=""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7" name="Freeform 9">
                <a:extLst>
                  <a:ext uri="{FF2B5EF4-FFF2-40B4-BE49-F238E27FC236}">
                    <a16:creationId xmlns:a16="http://schemas.microsoft.com/office/drawing/2014/main" xmlns=""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8" name="Freeform 10">
                <a:extLst>
                  <a:ext uri="{FF2B5EF4-FFF2-40B4-BE49-F238E27FC236}">
                    <a16:creationId xmlns:a16="http://schemas.microsoft.com/office/drawing/2014/main" xmlns=""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cxnSp>
        <p:nvCxnSpPr>
          <p:cNvPr id="39" name="Прямая соединительная линия 38">
            <a:extLst>
              <a:ext uri="{FF2B5EF4-FFF2-40B4-BE49-F238E27FC236}">
                <a16:creationId xmlns="" xmlns:a16="http://schemas.microsoft.com/office/drawing/2014/main" id="{2DF8A51C-4A70-45C5-B4ED-B17789969F70}"/>
              </a:ext>
            </a:extLst>
          </p:cNvPr>
          <p:cNvCxnSpPr>
            <a:cxnSpLocks/>
          </p:cNvCxnSpPr>
          <p:nvPr/>
        </p:nvCxnSpPr>
        <p:spPr>
          <a:xfrm flipV="1">
            <a:off x="1797979" y="3421781"/>
            <a:ext cx="10175977" cy="1557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Объект 2">
            <a:extLst>
              <a:ext uri="{FF2B5EF4-FFF2-40B4-BE49-F238E27FC236}">
                <a16:creationId xmlns="" xmlns:a16="http://schemas.microsoft.com/office/drawing/2014/main" id="{A079E596-E085-462E-927C-CC1AFF31A5B4}"/>
              </a:ext>
            </a:extLst>
          </p:cNvPr>
          <p:cNvSpPr txBox="1">
            <a:spLocks/>
          </p:cNvSpPr>
          <p:nvPr/>
        </p:nvSpPr>
        <p:spPr>
          <a:xfrm>
            <a:off x="359788" y="1568073"/>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a:t>
            </a:r>
            <a:r>
              <a:rPr lang="ru-RU" dirty="0" smtClean="0">
                <a:solidFill>
                  <a:srgbClr val="E4465A"/>
                </a:solidFill>
                <a:latin typeface="Segoe UI Semibold" panose="020B0702040204020203" pitchFamily="34" charset="0"/>
                <a:cs typeface="Segoe UI Semibold" panose="020B0702040204020203" pitchFamily="34" charset="0"/>
              </a:rPr>
              <a:t>Дальневосточного </a:t>
            </a:r>
            <a:r>
              <a:rPr lang="ru-RU" dirty="0">
                <a:solidFill>
                  <a:srgbClr val="E4465A"/>
                </a:solidFill>
                <a:latin typeface="Segoe UI Semibold" panose="020B0702040204020203" pitchFamily="34" charset="0"/>
                <a:cs typeface="Segoe UI Semibold" panose="020B0702040204020203" pitchFamily="34" charset="0"/>
              </a:rPr>
              <a:t>округа от </a:t>
            </a:r>
            <a:r>
              <a:rPr lang="ru-RU" dirty="0" smtClean="0">
                <a:solidFill>
                  <a:srgbClr val="E4465A"/>
                </a:solidFill>
                <a:latin typeface="Segoe UI Semibold" panose="020B0702040204020203" pitchFamily="34" charset="0"/>
                <a:cs typeface="Segoe UI Semibold" panose="020B0702040204020203" pitchFamily="34" charset="0"/>
              </a:rPr>
              <a:t>7 февраля </a:t>
            </a:r>
            <a:r>
              <a:rPr lang="ru-RU" dirty="0">
                <a:solidFill>
                  <a:srgbClr val="E4465A"/>
                </a:solidFill>
                <a:latin typeface="Segoe UI Semibold" panose="020B0702040204020203" pitchFamily="34" charset="0"/>
                <a:cs typeface="Segoe UI Semibold" panose="020B0702040204020203" pitchFamily="34" charset="0"/>
              </a:rPr>
              <a:t>2018 г. по делу </a:t>
            </a:r>
            <a:r>
              <a:rPr lang="ru-RU" dirty="0" smtClean="0">
                <a:solidFill>
                  <a:srgbClr val="E4465A"/>
                </a:solidFill>
                <a:latin typeface="Segoe UI Semibold" panose="020B0702040204020203" pitchFamily="34" charset="0"/>
                <a:cs typeface="Segoe UI Semibold" panose="020B0702040204020203" pitchFamily="34" charset="0"/>
              </a:rPr>
              <a:t>№ Ф03-127</a:t>
            </a:r>
            <a:r>
              <a:rPr lang="en-US" dirty="0" smtClean="0">
                <a:solidFill>
                  <a:srgbClr val="E4465A"/>
                </a:solidFill>
                <a:latin typeface="Segoe UI Semibold" panose="020B0702040204020203" pitchFamily="34" charset="0"/>
                <a:cs typeface="Segoe UI Semibold" panose="020B0702040204020203" pitchFamily="34" charset="0"/>
              </a:rPr>
              <a:t>/</a:t>
            </a:r>
            <a:r>
              <a:rPr lang="ru-RU" dirty="0" smtClean="0">
                <a:solidFill>
                  <a:srgbClr val="E4465A"/>
                </a:solidFill>
                <a:latin typeface="Segoe UI Semibold" panose="020B0702040204020203" pitchFamily="34" charset="0"/>
                <a:cs typeface="Segoe UI Semibold" panose="020B0702040204020203" pitchFamily="34" charset="0"/>
              </a:rPr>
              <a:t>2018.</a:t>
            </a:r>
            <a:endParaRPr lang="ru-RU" dirty="0">
              <a:solidFill>
                <a:srgbClr val="E4465A"/>
              </a:solidFill>
              <a:latin typeface="Segoe UI Semibold" panose="020B0702040204020203" pitchFamily="34" charset="0"/>
              <a:cs typeface="Segoe UI Semibold" panose="020B0702040204020203" pitchFamily="34" charset="0"/>
            </a:endParaRPr>
          </a:p>
        </p:txBody>
      </p:sp>
      <p:grpSp>
        <p:nvGrpSpPr>
          <p:cNvPr id="23" name="Группа 22">
            <a:extLst>
              <a:ext uri="{FF2B5EF4-FFF2-40B4-BE49-F238E27FC236}">
                <a16:creationId xmlns="" xmlns:a16="http://schemas.microsoft.com/office/drawing/2014/main" id="{20B2B207-6185-431B-A45D-38E9DA2BDC75}"/>
              </a:ext>
            </a:extLst>
          </p:cNvPr>
          <p:cNvGrpSpPr/>
          <p:nvPr/>
        </p:nvGrpSpPr>
        <p:grpSpPr>
          <a:xfrm>
            <a:off x="5805488" y="870159"/>
            <a:ext cx="573135" cy="573136"/>
            <a:chOff x="7112000" y="1417638"/>
            <a:chExt cx="552450" cy="552451"/>
          </a:xfrm>
          <a:solidFill>
            <a:srgbClr val="E4465A"/>
          </a:solidFill>
        </p:grpSpPr>
        <p:sp>
          <p:nvSpPr>
            <p:cNvPr id="24"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8"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9"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0" name="Прямая соединительная линия 29">
            <a:extLst>
              <a:ext uri="{FF2B5EF4-FFF2-40B4-BE49-F238E27FC236}">
                <a16:creationId xmlns="" xmlns:a16="http://schemas.microsoft.com/office/drawing/2014/main" id="{2DF8A51C-4A70-45C5-B4ED-B17789969F70}"/>
              </a:ext>
            </a:extLst>
          </p:cNvPr>
          <p:cNvCxnSpPr>
            <a:cxnSpLocks/>
          </p:cNvCxnSpPr>
          <p:nvPr/>
        </p:nvCxnSpPr>
        <p:spPr>
          <a:xfrm>
            <a:off x="455310" y="2192671"/>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a:extLst>
              <a:ext uri="{FF2B5EF4-FFF2-40B4-BE49-F238E27FC236}">
                <a16:creationId xmlns="" xmlns:a16="http://schemas.microsoft.com/office/drawing/2014/main" id="{2DF8A51C-4A70-45C5-B4ED-B17789969F70}"/>
              </a:ext>
            </a:extLst>
          </p:cNvPr>
          <p:cNvCxnSpPr>
            <a:cxnSpLocks/>
          </p:cNvCxnSpPr>
          <p:nvPr/>
        </p:nvCxnSpPr>
        <p:spPr>
          <a:xfrm>
            <a:off x="504165" y="86604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1" name="Правая круглая скобка 40">
            <a:extLst>
              <a:ext uri="{FF2B5EF4-FFF2-40B4-BE49-F238E27FC236}">
                <a16:creationId xmlns="" xmlns:a16="http://schemas.microsoft.com/office/drawing/2014/main" id="{5989E683-6A41-4F63-9FBD-898148D72CBF}"/>
              </a:ext>
            </a:extLst>
          </p:cNvPr>
          <p:cNvSpPr/>
          <p:nvPr/>
        </p:nvSpPr>
        <p:spPr>
          <a:xfrm>
            <a:off x="6338107" y="817116"/>
            <a:ext cx="125291" cy="764997"/>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43" name="Правая круглая скобка 42">
            <a:extLst>
              <a:ext uri="{FF2B5EF4-FFF2-40B4-BE49-F238E27FC236}">
                <a16:creationId xmlns="" xmlns:a16="http://schemas.microsoft.com/office/drawing/2014/main" id="{D29B132F-6B97-4859-96D9-67946B5F537A}"/>
              </a:ext>
            </a:extLst>
          </p:cNvPr>
          <p:cNvSpPr/>
          <p:nvPr/>
        </p:nvSpPr>
        <p:spPr>
          <a:xfrm rot="10800000">
            <a:off x="5675407" y="803076"/>
            <a:ext cx="125291" cy="764997"/>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3668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 xmlns:a16="http://schemas.microsoft.com/office/drawing/2014/main"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 xmlns:a16="http://schemas.microsoft.com/office/drawing/2014/main"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57213" y="2358845"/>
            <a:ext cx="11469686" cy="304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Отсутствуют основания для удовлетворения требований подрядчика об оплате заказчиком дополнительных работ, поскольку:</a:t>
            </a:r>
          </a:p>
          <a:p>
            <a:pPr marL="342900" indent="-342900" algn="just">
              <a:spcBef>
                <a:spcPct val="0"/>
              </a:spcBef>
              <a:spcAft>
                <a:spcPts val="1200"/>
              </a:spcAft>
              <a:buAutoNum type="arabicParenR"/>
            </a:pPr>
            <a:r>
              <a:rPr lang="ru-RU" dirty="0" smtClean="0">
                <a:solidFill>
                  <a:srgbClr val="444444"/>
                </a:solidFill>
                <a:latin typeface="Segoe UI" panose="020B0502040204020203" pitchFamily="34" charset="0"/>
                <a:cs typeface="Segoe UI" panose="020B0502040204020203" pitchFamily="34" charset="0"/>
              </a:rPr>
              <a:t>соглашение об изменении условий контракта не заключено;</a:t>
            </a:r>
          </a:p>
          <a:p>
            <a:pPr marL="342900" indent="-342900" algn="just">
              <a:spcBef>
                <a:spcPct val="0"/>
              </a:spcBef>
              <a:spcAft>
                <a:spcPts val="1200"/>
              </a:spcAft>
              <a:buAutoNum type="arabicParenR"/>
            </a:pPr>
            <a:r>
              <a:rPr lang="ru-RU" dirty="0" smtClean="0">
                <a:solidFill>
                  <a:srgbClr val="444444"/>
                </a:solidFill>
                <a:latin typeface="Segoe UI" panose="020B0502040204020203" pitchFamily="34" charset="0"/>
                <a:cs typeface="Segoe UI" panose="020B0502040204020203" pitchFamily="34" charset="0"/>
              </a:rPr>
              <a:t>только после выполнения дополнительных работ подрядчик предложил заказчику заключить дополнительное соглашение;</a:t>
            </a:r>
          </a:p>
          <a:p>
            <a:pPr marL="342900" indent="-342900" algn="just">
              <a:spcBef>
                <a:spcPct val="0"/>
              </a:spcBef>
              <a:spcAft>
                <a:spcPts val="1200"/>
              </a:spcAft>
              <a:buAutoNum type="arabicParenR"/>
            </a:pPr>
            <a:r>
              <a:rPr lang="ru-RU" dirty="0" smtClean="0">
                <a:solidFill>
                  <a:srgbClr val="444444"/>
                </a:solidFill>
                <a:latin typeface="Segoe UI" panose="020B0502040204020203" pitchFamily="34" charset="0"/>
                <a:cs typeface="Segoe UI" panose="020B0502040204020203" pitchFamily="34" charset="0"/>
              </a:rPr>
              <a:t>подрядчик в нарушение ст. </a:t>
            </a:r>
            <a:r>
              <a:rPr lang="ru-RU" dirty="0">
                <a:solidFill>
                  <a:srgbClr val="444444"/>
                </a:solidFill>
                <a:latin typeface="Segoe UI" panose="020B0502040204020203" pitchFamily="34" charset="0"/>
                <a:cs typeface="Segoe UI" panose="020B0502040204020203" pitchFamily="34" charset="0"/>
              </a:rPr>
              <a:t>743 ГК </a:t>
            </a:r>
            <a:r>
              <a:rPr lang="ru-RU" dirty="0" smtClean="0">
                <a:solidFill>
                  <a:srgbClr val="444444"/>
                </a:solidFill>
                <a:latin typeface="Segoe UI" panose="020B0502040204020203" pitchFamily="34" charset="0"/>
                <a:cs typeface="Segoe UI" panose="020B0502040204020203" pitchFamily="34" charset="0"/>
              </a:rPr>
              <a:t>РФ, </a:t>
            </a:r>
            <a:r>
              <a:rPr lang="ru-RU" dirty="0">
                <a:solidFill>
                  <a:srgbClr val="444444"/>
                </a:solidFill>
                <a:latin typeface="Segoe UI" panose="020B0502040204020203" pitchFamily="34" charset="0"/>
                <a:cs typeface="Segoe UI" panose="020B0502040204020203" pitchFamily="34" charset="0"/>
              </a:rPr>
              <a:t>обнаруживший в ходе строительства не учтенные в технической документации работы и в связи с этим необходимость проведения дополнительных работ и увеличения сметной стоимости строительства, </a:t>
            </a:r>
            <a:r>
              <a:rPr lang="ru-RU" dirty="0" smtClean="0">
                <a:solidFill>
                  <a:srgbClr val="444444"/>
                </a:solidFill>
                <a:latin typeface="Segoe UI" panose="020B0502040204020203" pitchFamily="34" charset="0"/>
                <a:cs typeface="Segoe UI" panose="020B0502040204020203" pitchFamily="34" charset="0"/>
              </a:rPr>
              <a:t>не сообщил об этом предварительно заказчику, работы не приостановил.</a:t>
            </a:r>
            <a:endParaRPr lang="ru-RU" dirty="0" smtClean="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 xmlns:a16="http://schemas.microsoft.com/office/drawing/2014/main"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 xmlns:a16="http://schemas.microsoft.com/office/drawing/2014/main"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 xmlns:a16="http://schemas.microsoft.com/office/drawing/2014/main"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 xmlns:a16="http://schemas.microsoft.com/office/drawing/2014/main"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 xmlns:a16="http://schemas.microsoft.com/office/drawing/2014/main"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 xmlns:a16="http://schemas.microsoft.com/office/drawing/2014/main"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 xmlns:a16="http://schemas.microsoft.com/office/drawing/2014/main"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 xmlns:a16="http://schemas.microsoft.com/office/drawing/2014/main" id="{3F68FAD9-F77B-4EDC-BD47-AB508E145D0C}"/>
              </a:ext>
            </a:extLst>
          </p:cNvPr>
          <p:cNvCxnSpPr>
            <a:cxnSpLocks/>
          </p:cNvCxnSpPr>
          <p:nvPr/>
        </p:nvCxnSpPr>
        <p:spPr>
          <a:xfrm>
            <a:off x="445992" y="21000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 xmlns:a16="http://schemas.microsoft.com/office/drawing/2014/main" id="{A079E596-E085-462E-927C-CC1AFF31A5B4}"/>
              </a:ext>
            </a:extLst>
          </p:cNvPr>
          <p:cNvSpPr txBox="1">
            <a:spLocks/>
          </p:cNvSpPr>
          <p:nvPr/>
        </p:nvSpPr>
        <p:spPr>
          <a:xfrm>
            <a:off x="392642" y="151354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a:t>
            </a:r>
            <a:r>
              <a:rPr lang="ru-RU" dirty="0" smtClean="0">
                <a:solidFill>
                  <a:srgbClr val="E4465A"/>
                </a:solidFill>
                <a:latin typeface="Segoe UI Semibold" panose="020B0702040204020203" pitchFamily="34" charset="0"/>
                <a:cs typeface="Segoe UI Semibold" panose="020B0702040204020203" pitchFamily="34" charset="0"/>
              </a:rPr>
              <a:t>Поволжского округа от 20 июля 2018 г. Ф06-35017</a:t>
            </a:r>
            <a:r>
              <a:rPr lang="en-US" dirty="0" smtClean="0">
                <a:solidFill>
                  <a:srgbClr val="E4465A"/>
                </a:solidFill>
                <a:latin typeface="Segoe UI Semibold" panose="020B0702040204020203" pitchFamily="34" charset="0"/>
                <a:cs typeface="Segoe UI Semibold" panose="020B0702040204020203" pitchFamily="34" charset="0"/>
              </a:rPr>
              <a:t>/2018 </a:t>
            </a:r>
            <a:r>
              <a:rPr lang="ru-RU" dirty="0" smtClean="0">
                <a:solidFill>
                  <a:srgbClr val="E4465A"/>
                </a:solidFill>
                <a:latin typeface="Segoe UI Semibold" panose="020B0702040204020203" pitchFamily="34" charset="0"/>
                <a:cs typeface="Segoe UI Semibold" panose="020B0702040204020203" pitchFamily="34" charset="0"/>
              </a:rPr>
              <a:t>по делу № А06-7028</a:t>
            </a:r>
            <a:r>
              <a:rPr lang="en-US" dirty="0" smtClean="0">
                <a:solidFill>
                  <a:srgbClr val="E4465A"/>
                </a:solidFill>
                <a:latin typeface="Segoe UI Semibold" panose="020B0702040204020203" pitchFamily="34" charset="0"/>
                <a:cs typeface="Segoe UI Semibold" panose="020B0702040204020203" pitchFamily="34" charset="0"/>
              </a:rPr>
              <a:t>/2017</a:t>
            </a: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0" name="Заголовок 2">
            <a:extLst>
              <a:ext uri="{FF2B5EF4-FFF2-40B4-BE49-F238E27FC236}">
                <a16:creationId xmlns:a16="http://schemas.microsoft.com/office/drawing/2014/main" xmlns="" id="{15770BC3-63B4-4EBC-BE6A-D6977273F9C1}"/>
              </a:ext>
            </a:extLst>
          </p:cNvPr>
          <p:cNvSpPr>
            <a:spLocks noGrp="1"/>
          </p:cNvSpPr>
          <p:nvPr>
            <p:ph type="title"/>
          </p:nvPr>
        </p:nvSpPr>
        <p:spPr>
          <a:xfrm>
            <a:off x="1797979" y="0"/>
            <a:ext cx="8270696" cy="694951"/>
          </a:xfrm>
        </p:spPr>
        <p:txBody>
          <a:bodyPr/>
          <a:lstStyle/>
          <a:p>
            <a:r>
              <a:rPr lang="ru-RU" sz="1800" dirty="0" smtClean="0"/>
              <a:t>СОГЛАСОВАНИЕ И ОПЛАТА ЗАКАЗЧИКОМ ДОПОЛНИТЕЛЬНЫХ РАБОТ В РАМКАХ КОНТРАКТА. ОТРИЦАТЕЛЬНАЯ СУДЕБНАЯ ПРАКТИКА.</a:t>
            </a:r>
            <a:endParaRPr lang="ru-RU" sz="1800"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4274326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Прямоугольник 33"/>
          <p:cNvSpPr/>
          <p:nvPr/>
        </p:nvSpPr>
        <p:spPr>
          <a:xfrm>
            <a:off x="1986684" y="2631018"/>
            <a:ext cx="4588885" cy="1077218"/>
          </a:xfrm>
          <a:prstGeom prst="rect">
            <a:avLst/>
          </a:prstGeom>
        </p:spPr>
        <p:txBody>
          <a:bodyPr wrap="none">
            <a:spAutoFit/>
          </a:bodyPr>
          <a:lstStyle/>
          <a:p>
            <a:pPr>
              <a:defRPr/>
            </a:pPr>
            <a:r>
              <a:rPr lang="en-US" sz="3200" kern="0" dirty="0" smtClean="0">
                <a:solidFill>
                  <a:srgbClr val="E4465A"/>
                </a:solidFill>
                <a:hlinkClick r:id="rId2"/>
              </a:rPr>
              <a:t>https://t.me/zakupkinews</a:t>
            </a:r>
            <a:endParaRPr lang="ru-RU" sz="3200" kern="0" dirty="0" smtClean="0">
              <a:solidFill>
                <a:srgbClr val="E4465A"/>
              </a:solidFill>
            </a:endParaRPr>
          </a:p>
          <a:p>
            <a:pPr algn="ctr">
              <a:defRPr/>
            </a:pPr>
            <a:r>
              <a:rPr lang="ru-RU" sz="3200" b="1" kern="0" dirty="0" smtClean="0">
                <a:solidFill>
                  <a:srgbClr val="E4465A"/>
                </a:solidFill>
              </a:rPr>
              <a:t>Закупки и госзаказ</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034" y="1277270"/>
            <a:ext cx="3210607" cy="4309491"/>
          </a:xfrm>
          <a:prstGeom prst="rect">
            <a:avLst/>
          </a:prstGeom>
        </p:spPr>
      </p:pic>
    </p:spTree>
    <p:extLst>
      <p:ext uri="{BB962C8B-B14F-4D97-AF65-F5344CB8AC3E}">
        <p14:creationId xmlns:p14="http://schemas.microsoft.com/office/powerpoint/2010/main" val="2843718104"/>
      </p:ext>
    </p:extLst>
  </p:cSld>
  <p:clrMapOvr>
    <a:masterClrMapping/>
  </p:clrMapOvr>
</p:sld>
</file>

<file path=ppt/theme/theme1.xml><?xml version="1.0" encoding="utf-8"?>
<a:theme xmlns:a="http://schemas.openxmlformats.org/drawingml/2006/main" name="1. Шаблон РТС">
  <a:themeElements>
    <a:clrScheme name="РТС-тендер">
      <a:dk1>
        <a:srgbClr val="444444"/>
      </a:dk1>
      <a:lt1>
        <a:sysClr val="window" lastClr="FFFFFF"/>
      </a:lt1>
      <a:dk2>
        <a:srgbClr val="444444"/>
      </a:dk2>
      <a:lt2>
        <a:srgbClr val="E7E6E6"/>
      </a:lt2>
      <a:accent1>
        <a:srgbClr val="E4465A"/>
      </a:accent1>
      <a:accent2>
        <a:srgbClr val="546670"/>
      </a:accent2>
      <a:accent3>
        <a:srgbClr val="0291A0"/>
      </a:accent3>
      <a:accent4>
        <a:srgbClr val="F1C900"/>
      </a:accent4>
      <a:accent5>
        <a:srgbClr val="0291A0"/>
      </a:accent5>
      <a:accent6>
        <a:srgbClr val="F1C900"/>
      </a:accent6>
      <a:hlink>
        <a:srgbClr val="0291A0"/>
      </a:hlink>
      <a:folHlink>
        <a:srgbClr val="AEABAB"/>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8084</TotalTime>
  <Words>3753</Words>
  <Application>Microsoft Office PowerPoint</Application>
  <PresentationFormat>Широкоэкранный</PresentationFormat>
  <Paragraphs>174</Paragraphs>
  <Slides>22</Slides>
  <Notes>8</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22</vt:i4>
      </vt:variant>
    </vt:vector>
  </HeadingPairs>
  <TitlesOfParts>
    <vt:vector size="35" baseType="lpstr">
      <vt:lpstr>Arial Unicode MS</vt:lpstr>
      <vt:lpstr>Microsoft YaHei</vt:lpstr>
      <vt:lpstr>Adobe Arabic</vt:lpstr>
      <vt:lpstr>Arial</vt:lpstr>
      <vt:lpstr>Calibri</vt:lpstr>
      <vt:lpstr>Myriad Pro Black SemiExt</vt:lpstr>
      <vt:lpstr>Roboto</vt:lpstr>
      <vt:lpstr>Segoe UI</vt:lpstr>
      <vt:lpstr>Segoe UI Black</vt:lpstr>
      <vt:lpstr>Segoe UI Semibold</vt:lpstr>
      <vt:lpstr>Times New Roman</vt:lpstr>
      <vt:lpstr>Wingdings</vt:lpstr>
      <vt:lpstr>1. Шаблон РТС</vt:lpstr>
      <vt:lpstr>ВОПРОСЫ ИСПОЛНЕНИЯ ОБЯЗАТЕЛЬСТВ В ПРАКТИКЕ КОНТРОЛЬНЫХ ОРГАНОВ И СУДОВ</vt:lpstr>
      <vt:lpstr> ОБЗОР ПРАКТИКИ В СФЕРЕ КОНТРАКТНОЙ СИСТЕМЫ, УТВЕРЖДЕННЫЙ ПРЕЗИДИУМОМ ВС РФ 28.06.2017. ВЗЫСКАНИЕ ШТРАФА И ПЕНИ.</vt:lpstr>
      <vt:lpstr>НЕРЕАЛЬНЫЕ СРОКИ ИСПОЛНЕНИЯ ОБЯЗАТЕЛЬСТВ И ВЗЫСКАНИЕ НЕУСТОЙКИ</vt:lpstr>
      <vt:lpstr>НЕРЕАЛЬНЫЕ СРОКИ ИСПОЛНЕНИЯ ОБЯЗАТЕЛЬСТВ И ВЗЫСКАНИЕ НЕУСТОЙКИ</vt:lpstr>
      <vt:lpstr> ОБЗОР ПРАКТИКИ В СФЕРЕ КОНТРАКТНОЙ СИСТЕМЫ, УТВЕРЖДЕННЫЙ ПРЕЗИДИУМОМ ВС РФ 28.06.2017. СПИСАНИЕ НЕУСТОЙКИ.</vt:lpstr>
      <vt:lpstr> ОБЗОР ПРАКТИКИ В СФЕРЕ КОНТРАКТНОЙ СИСТЕМЫ, УТВЕРЖДЕННЫЙ ПРЕЗИДИУМОМ ВС РФ 28.06.2017. ПОРЯДОК ОПРЕДЕЛЕНИЯ СУЩЕСТВЕННОСТИ НАРУШЕНИЯ КОНТРАКТА.</vt:lpstr>
      <vt:lpstr>Презентация PowerPoint</vt:lpstr>
      <vt:lpstr> АНТИМОНОПОЛЬНАЯ ПРАКТИКА В ОТНОШЕНИИ ОТСУТСТВИЯ ФИНАНСИРОВАНИЯ КАК ОСНОВАНИЯ ОСВОБОЖДЕНИЯ ЗАКАЗЧИКА ОТ ОТВЕТСТВЕННОСТИ В СВЯЗИ С ПРОСРОЧКОЙ ОПЛАТЫ</vt:lpstr>
      <vt:lpstr> СУДЕБНАЯ ПРАКТИКА В ОТНОШЕНИИ ОТСУТСТВИЯ ФИНАНСИРОВАНИЯ КАК ОСНОВАНИЯ ОСВОБОЖДЕНИЯ ЗАКАЗЧИКА ОТ ОТВЕТСТВЕННОСТИ В СВЯЗИ С ПРОСРОЧКОЙ ОПЛАТЫ</vt:lpstr>
      <vt:lpstr> СУДЕБНАЯ ПРАКТИКА В ОТНОШЕНИИ ОТСУТСТВИЯ ФИНАНСИРОВАНИЯ КАК ОСНОВАНИЯ ОСВОБОЖДЕНИЯ ЗАКАЗЧИКА ОТ ОТВЕТСТВЕННОСТИ В СВЯЗИ С ПРОСРОЧКОЙ ОПЛАТЫ</vt:lpstr>
      <vt:lpstr> ИЗМЕНЕНИЕ УСЛОВИЯ О СРОКЕ ИСПОЛНЕНИЯ ОБЯЗАТЕЛЬСТВА. СУЩЕСТВЕННОЕ ИЗМЕНЕНИЕ ОБСТОЯТЕЛЬСТВ. ПОЛОЖИТЕЛЬНАЯ СУДЕБНАЯ ПРАКТИКА.</vt:lpstr>
      <vt:lpstr> ИЗМЕНЕНИЕ УСЛОВИЯ О СРОКЕ ИСПОЛНЕНИЯ ОБЯЗАТЕЛЬСТВА. СУЩЕСТВЕННОЕ ИЗМЕНЕНИЕ ОБСТОЯТЕЛЬСТВ. НЕГАТИВНАЯ СУДЕБНАЯ ПРАКТИКА</vt:lpstr>
      <vt:lpstr>Презентация PowerPoint</vt:lpstr>
      <vt:lpstr> ИЗМЕНЕНИЕ УСЛОВИЯ О СРОКЕ ИСПОЛНЕНИЯ ОБЯЗАТЕЛЬСТВА.  СУДЕБНАЯ ПРАКТИКА</vt:lpstr>
      <vt:lpstr> ИЗМЕНЕНИЕ УСЛОВИЯ О СРОКЕ ИСПОЛНЕНИЯ ОБЯЗАТЕЛЬСТВА.  СУДЕБНАЯ ПРАКТИКА.</vt:lpstr>
      <vt:lpstr> ИЗМЕНЕНИЕ УСЛОВИЯ О СРОКЕ ИСПОЛНЕНИЯ ОБЯЗАТЕЛЬСТВА. НЕПРЕОДОЛИМЫЕ ОБСТОЯТЕЛЬСТВА. НЕГАТИВНАЯ СУДЕБНАЯ ПРАКТИКА.</vt:lpstr>
      <vt:lpstr>СОГЛАСОВАНИЕ И ОПЛАТА ЗАКАЗЧИКОМ ДОПОЛНИТЕЛЬНЫХ РАБОТ В РАМКАХ КОНТРАКТА. ПОЛОЖИТЕЛЬНАЯ СУДЕБНАЯ ПРАКТИКА.</vt:lpstr>
      <vt:lpstr>СОГЛАСОВАНИЕ И ОПЛАТА ЗАКАЗЧИКОМ ДОПОЛНИТЕЛЬНЫХ РАБОТ В РАМКАХ КОНТРАКТА. ПОЛОЖИТЕЛЬНАЯ СУДЕБНАЯ ПРАКТИКА.</vt:lpstr>
      <vt:lpstr>СОГЛАСОВАНИЕ И ОПЛАТА ЗАКАЗЧИКОМ ДОПОЛНИТЕЛЬНЫХ РАБОТ В РАМКАХ КОНТРАКТА. ПОЛОЖИТЕЛЬНАЯ СУДЕБНАЯ ПРАКТИКА.</vt:lpstr>
      <vt:lpstr>СОГЛАСОВАНИЕ И ОПЛАТА ЗАКАЗЧИКОМ ДОПОЛНИТЕЛЬНЫХ РАБОТ В РАМКАХ КОНТРАКТА. ПОЛОЖИТЕЛЬНАЯ СУДЕБНАЯ ПРАКТИКА.</vt:lpstr>
      <vt:lpstr>СОГЛАСОВАНИЕ И ОПЛАТА ЗАКАЗЧИКОМ ДОПОЛНИТЕЛЬНЫХ РАБОТ В РАМКАХ КОНТРАКТА. ОТРИЦАТЕЛЬНАЯ СУДЕБНАЯ ПРАКТИКА.</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Пацевич Екатерина Александровна</dc:creator>
  <cp:lastModifiedBy>Тасалов Филипп Артемьевич</cp:lastModifiedBy>
  <cp:revision>595</cp:revision>
  <cp:lastPrinted>2017-01-25T16:02:31Z</cp:lastPrinted>
  <dcterms:created xsi:type="dcterms:W3CDTF">2017-01-09T12:57:11Z</dcterms:created>
  <dcterms:modified xsi:type="dcterms:W3CDTF">2018-08-20T09:00:58Z</dcterms:modified>
</cp:coreProperties>
</file>