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37"/>
  </p:notesMasterIdLst>
  <p:sldIdLst>
    <p:sldId id="303" r:id="rId3"/>
    <p:sldId id="396" r:id="rId4"/>
    <p:sldId id="398" r:id="rId5"/>
    <p:sldId id="465" r:id="rId6"/>
    <p:sldId id="466" r:id="rId7"/>
    <p:sldId id="489" r:id="rId8"/>
    <p:sldId id="490" r:id="rId9"/>
    <p:sldId id="470" r:id="rId10"/>
    <p:sldId id="492" r:id="rId11"/>
    <p:sldId id="463" r:id="rId12"/>
    <p:sldId id="393" r:id="rId13"/>
    <p:sldId id="410" r:id="rId14"/>
    <p:sldId id="411" r:id="rId15"/>
    <p:sldId id="419" r:id="rId16"/>
    <p:sldId id="413" r:id="rId17"/>
    <p:sldId id="414" r:id="rId18"/>
    <p:sldId id="415" r:id="rId19"/>
    <p:sldId id="416" r:id="rId20"/>
    <p:sldId id="417" r:id="rId21"/>
    <p:sldId id="508" r:id="rId22"/>
    <p:sldId id="509" r:id="rId23"/>
    <p:sldId id="495" r:id="rId24"/>
    <p:sldId id="496" r:id="rId25"/>
    <p:sldId id="497" r:id="rId26"/>
    <p:sldId id="498" r:id="rId27"/>
    <p:sldId id="499" r:id="rId28"/>
    <p:sldId id="500" r:id="rId29"/>
    <p:sldId id="502" r:id="rId30"/>
    <p:sldId id="503" r:id="rId31"/>
    <p:sldId id="504" r:id="rId32"/>
    <p:sldId id="505" r:id="rId33"/>
    <p:sldId id="506" r:id="rId34"/>
    <p:sldId id="507" r:id="rId35"/>
    <p:sldId id="453" r:id="rId3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65A"/>
    <a:srgbClr val="D85734"/>
    <a:srgbClr val="001D43"/>
    <a:srgbClr val="15585F"/>
    <a:srgbClr val="27A1AE"/>
    <a:srgbClr val="FFEBAB"/>
    <a:srgbClr val="F1C900"/>
    <a:srgbClr val="90CD59"/>
    <a:srgbClr val="54667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7" autoAdjust="0"/>
    <p:restoredTop sz="93960" autoAdjust="0"/>
  </p:normalViewPr>
  <p:slideViewPr>
    <p:cSldViewPr snapToGrid="0">
      <p:cViewPr varScale="1">
        <p:scale>
          <a:sx n="66" d="100"/>
          <a:sy n="66" d="100"/>
        </p:scale>
        <p:origin x="8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7C0EC9E1-5E33-485A-B7B1-8C918E2DBEB8}" type="datetimeFigureOut">
              <a:rPr lang="ru-RU" smtClean="0"/>
              <a:t>20.08.2018</a:t>
            </a:fld>
            <a:endParaRPr lang="ru-RU" dirty="0"/>
          </a:p>
        </p:txBody>
      </p:sp>
      <p:sp>
        <p:nvSpPr>
          <p:cNvPr id="4" name="Образ слайда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a:lvl1pPr>
          </a:lstStyle>
          <a:p>
            <a:fld id="{5BF8985D-2733-41E1-BE43-7D4EFB2DDABD}" type="slidenum">
              <a:rPr lang="ru-RU" smtClean="0"/>
              <a:t>‹#›</a:t>
            </a:fld>
            <a:endParaRPr lang="ru-RU" dirty="0"/>
          </a:p>
        </p:txBody>
      </p:sp>
    </p:spTree>
    <p:extLst>
      <p:ext uri="{BB962C8B-B14F-4D97-AF65-F5344CB8AC3E}">
        <p14:creationId xmlns:p14="http://schemas.microsoft.com/office/powerpoint/2010/main" val="13261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24</a:t>
            </a:fld>
            <a:endParaRPr lang="ru-RU" dirty="0">
              <a:solidFill>
                <a:prstClr val="black"/>
              </a:solidFill>
            </a:endParaRPr>
          </a:p>
        </p:txBody>
      </p:sp>
    </p:spTree>
    <p:extLst>
      <p:ext uri="{BB962C8B-B14F-4D97-AF65-F5344CB8AC3E}">
        <p14:creationId xmlns:p14="http://schemas.microsoft.com/office/powerpoint/2010/main" val="313504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25</a:t>
            </a:fld>
            <a:endParaRPr lang="ru-RU" dirty="0">
              <a:solidFill>
                <a:prstClr val="black"/>
              </a:solidFill>
            </a:endParaRPr>
          </a:p>
        </p:txBody>
      </p:sp>
    </p:spTree>
    <p:extLst>
      <p:ext uri="{BB962C8B-B14F-4D97-AF65-F5344CB8AC3E}">
        <p14:creationId xmlns:p14="http://schemas.microsoft.com/office/powerpoint/2010/main" val="359554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27</a:t>
            </a:fld>
            <a:endParaRPr lang="ru-RU" dirty="0">
              <a:solidFill>
                <a:prstClr val="black"/>
              </a:solidFill>
            </a:endParaRPr>
          </a:p>
        </p:txBody>
      </p:sp>
    </p:spTree>
    <p:extLst>
      <p:ext uri="{BB962C8B-B14F-4D97-AF65-F5344CB8AC3E}">
        <p14:creationId xmlns:p14="http://schemas.microsoft.com/office/powerpoint/2010/main" val="401536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28</a:t>
            </a:fld>
            <a:endParaRPr lang="ru-RU" dirty="0">
              <a:solidFill>
                <a:prstClr val="black"/>
              </a:solidFill>
            </a:endParaRPr>
          </a:p>
        </p:txBody>
      </p:sp>
    </p:spTree>
    <p:extLst>
      <p:ext uri="{BB962C8B-B14F-4D97-AF65-F5344CB8AC3E}">
        <p14:creationId xmlns:p14="http://schemas.microsoft.com/office/powerpoint/2010/main" val="316410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29</a:t>
            </a:fld>
            <a:endParaRPr lang="ru-RU" dirty="0">
              <a:solidFill>
                <a:prstClr val="black"/>
              </a:solidFill>
            </a:endParaRPr>
          </a:p>
        </p:txBody>
      </p:sp>
    </p:spTree>
    <p:extLst>
      <p:ext uri="{BB962C8B-B14F-4D97-AF65-F5344CB8AC3E}">
        <p14:creationId xmlns:p14="http://schemas.microsoft.com/office/powerpoint/2010/main" val="31997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30</a:t>
            </a:fld>
            <a:endParaRPr lang="ru-RU" dirty="0">
              <a:solidFill>
                <a:prstClr val="black"/>
              </a:solidFill>
            </a:endParaRPr>
          </a:p>
        </p:txBody>
      </p:sp>
    </p:spTree>
    <p:extLst>
      <p:ext uri="{BB962C8B-B14F-4D97-AF65-F5344CB8AC3E}">
        <p14:creationId xmlns:p14="http://schemas.microsoft.com/office/powerpoint/2010/main" val="208845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31</a:t>
            </a:fld>
            <a:endParaRPr lang="ru-RU" dirty="0">
              <a:solidFill>
                <a:prstClr val="black"/>
              </a:solidFill>
            </a:endParaRPr>
          </a:p>
        </p:txBody>
      </p:sp>
    </p:spTree>
    <p:extLst>
      <p:ext uri="{BB962C8B-B14F-4D97-AF65-F5344CB8AC3E}">
        <p14:creationId xmlns:p14="http://schemas.microsoft.com/office/powerpoint/2010/main" val="324715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F9A4A8C8-E52E-450B-90EC-EDBE73D79FD2}" type="slidenum">
              <a:rPr lang="ru-RU" smtClean="0">
                <a:solidFill>
                  <a:prstClr val="black"/>
                </a:solidFill>
              </a:rPr>
              <a:pPr/>
              <a:t>32</a:t>
            </a:fld>
            <a:endParaRPr lang="ru-RU" dirty="0">
              <a:solidFill>
                <a:prstClr val="black"/>
              </a:solidFill>
            </a:endParaRPr>
          </a:p>
        </p:txBody>
      </p:sp>
    </p:spTree>
    <p:extLst>
      <p:ext uri="{BB962C8B-B14F-4D97-AF65-F5344CB8AC3E}">
        <p14:creationId xmlns:p14="http://schemas.microsoft.com/office/powerpoint/2010/main" val="419596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9939"/>
            <a:ext cx="12192000" cy="5734733"/>
          </a:xfrm>
          <a:prstGeom prst="rect">
            <a:avLst/>
          </a:prstGeom>
        </p:spPr>
      </p:pic>
      <p:sp>
        <p:nvSpPr>
          <p:cNvPr id="2" name="Заголовок 1"/>
          <p:cNvSpPr>
            <a:spLocks noGrp="1"/>
          </p:cNvSpPr>
          <p:nvPr userDrawn="1">
            <p:ph type="ctrTitle"/>
          </p:nvPr>
        </p:nvSpPr>
        <p:spPr>
          <a:xfrm>
            <a:off x="1524000" y="3848100"/>
            <a:ext cx="9144000" cy="1881188"/>
          </a:xfrm>
          <a:noFill/>
        </p:spPr>
        <p:txBody>
          <a:bodyPr anchor="b"/>
          <a:lstStyle>
            <a:lvl1pPr marL="0" algn="ctr" defTabSz="914400" rtl="0" eaLnBrk="1" latinLnBrk="0" hangingPunct="1">
              <a:defRPr lang="ru-RU" sz="2800" b="1" kern="1200" cap="all" dirty="0">
                <a:solidFill>
                  <a:schemeClr val="bg1"/>
                </a:solidFill>
                <a:latin typeface="Segoe UI" panose="020B0502040204020203" pitchFamily="34" charset="0"/>
                <a:ea typeface="Arial Unicode MS" pitchFamily="34" charset="-128"/>
                <a:cs typeface="Segoe UI" panose="020B0502040204020203" pitchFamily="34" charset="0"/>
              </a:defRPr>
            </a:lvl1pPr>
          </a:lstStyle>
          <a:p>
            <a:r>
              <a:rPr lang="ru-RU" dirty="0"/>
              <a:t>Образец заголовка</a:t>
            </a:r>
          </a:p>
        </p:txBody>
      </p:sp>
      <p:sp>
        <p:nvSpPr>
          <p:cNvPr id="3" name="Подзаголовок 2"/>
          <p:cNvSpPr>
            <a:spLocks noGrp="1"/>
          </p:cNvSpPr>
          <p:nvPr userDrawn="1">
            <p:ph type="subTitle" idx="1"/>
          </p:nvPr>
        </p:nvSpPr>
        <p:spPr>
          <a:xfrm>
            <a:off x="1524000" y="5729288"/>
            <a:ext cx="9144000" cy="738187"/>
          </a:xfrm>
          <a:noFill/>
        </p:spPr>
        <p:txBody>
          <a:bodyPr>
            <a:normAutofit/>
          </a:bodyPr>
          <a:lstStyle>
            <a:lvl1pPr marL="0" indent="0" algn="ctr" defTabSz="914400" rtl="0" eaLnBrk="1" latinLnBrk="0" hangingPunct="1">
              <a:buNone/>
              <a:defRPr lang="ru-RU" sz="1800" b="1" kern="1200" cap="all" baseline="0" dirty="0">
                <a:solidFill>
                  <a:schemeClr val="bg1"/>
                </a:solidFill>
                <a:latin typeface="Segoe UI" panose="020B0502040204020203"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Прямоугольник 3"/>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6" name="Группа 5"/>
          <p:cNvGrpSpPr/>
          <p:nvPr userDrawn="1"/>
        </p:nvGrpSpPr>
        <p:grpSpPr>
          <a:xfrm>
            <a:off x="-10275" y="740565"/>
            <a:ext cx="4137658" cy="3642745"/>
            <a:chOff x="-10275" y="740565"/>
            <a:chExt cx="4137658" cy="3642745"/>
          </a:xfrm>
        </p:grpSpPr>
        <p:sp>
          <p:nvSpPr>
            <p:cNvPr id="17" name="Прямоугольник: скругленные верхние углы 16"/>
            <p:cNvSpPr/>
            <p:nvPr/>
          </p:nvSpPr>
          <p:spPr>
            <a:xfrm rot="5400000">
              <a:off x="-873801" y="1604101"/>
              <a:ext cx="3642737" cy="1915682"/>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5400000">
              <a:off x="-538206" y="1268506"/>
              <a:ext cx="3348541" cy="2292676"/>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p:nvSpPr>
          <p:spPr>
            <a:xfrm rot="5400000">
              <a:off x="-209667" y="939966"/>
              <a:ext cx="3058957" cy="2660171"/>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p:nvSpPr>
          <p:spPr>
            <a:xfrm rot="5400000">
              <a:off x="126607" y="603693"/>
              <a:ext cx="2745422" cy="3019180"/>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8" name="Прямоугольник: скругленные верхние углы 27"/>
            <p:cNvSpPr/>
            <p:nvPr userDrawn="1"/>
          </p:nvSpPr>
          <p:spPr>
            <a:xfrm rot="10800000">
              <a:off x="-10275" y="740570"/>
              <a:ext cx="3769945" cy="2158227"/>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9" name="Прямоугольник: скругленные верхние углы 28"/>
            <p:cNvSpPr/>
            <p:nvPr userDrawn="1"/>
          </p:nvSpPr>
          <p:spPr>
            <a:xfrm rot="10800000">
              <a:off x="-10275" y="740565"/>
              <a:ext cx="3402456" cy="2449233"/>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6" name="Прямоугольник: скругленные верхние углы 25"/>
            <p:cNvSpPr/>
            <p:nvPr userDrawn="1"/>
          </p:nvSpPr>
          <p:spPr>
            <a:xfrm rot="10800000">
              <a:off x="-10274" y="740569"/>
              <a:ext cx="4137657" cy="1852728"/>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363" y="1434301"/>
            <a:ext cx="2561830" cy="1105139"/>
          </a:xfrm>
          <a:prstGeom prst="rect">
            <a:avLst/>
          </a:prstGeom>
        </p:spPr>
      </p:pic>
      <p:grpSp>
        <p:nvGrpSpPr>
          <p:cNvPr id="48" name="Группа 47"/>
          <p:cNvGrpSpPr/>
          <p:nvPr userDrawn="1"/>
        </p:nvGrpSpPr>
        <p:grpSpPr>
          <a:xfrm>
            <a:off x="9588614" y="4383309"/>
            <a:ext cx="2603386" cy="2084166"/>
            <a:chOff x="9588614" y="4383309"/>
            <a:chExt cx="2603386" cy="2084166"/>
          </a:xfrm>
        </p:grpSpPr>
        <p:sp>
          <p:nvSpPr>
            <p:cNvPr id="33" name="Прямоугольник: скругленные верхние углы 32"/>
            <p:cNvSpPr/>
            <p:nvPr/>
          </p:nvSpPr>
          <p:spPr>
            <a:xfrm rot="16200000">
              <a:off x="10959211" y="5234686"/>
              <a:ext cx="2084165" cy="381411"/>
            </a:xfrm>
            <a:prstGeom prst="round2SameRect">
              <a:avLst>
                <a:gd name="adj1" fmla="val 191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4" name="Прямоугольник: скругленные верхние углы 33"/>
            <p:cNvSpPr/>
            <p:nvPr/>
          </p:nvSpPr>
          <p:spPr>
            <a:xfrm rot="16200000">
              <a:off x="10917814" y="5193288"/>
              <a:ext cx="1789968" cy="758404"/>
            </a:xfrm>
            <a:prstGeom prst="round2SameRect">
              <a:avLst>
                <a:gd name="adj1" fmla="val 11723"/>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5" name="Прямоугольник: скругленные верхние углы 34"/>
            <p:cNvSpPr/>
            <p:nvPr/>
          </p:nvSpPr>
          <p:spPr>
            <a:xfrm rot="16200000">
              <a:off x="10878857" y="5154333"/>
              <a:ext cx="1500383" cy="1125898"/>
            </a:xfrm>
            <a:prstGeom prst="round2SameRect">
              <a:avLst>
                <a:gd name="adj1" fmla="val 75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6" name="Прямоугольник: скругленные верхние углы 35"/>
            <p:cNvSpPr/>
            <p:nvPr/>
          </p:nvSpPr>
          <p:spPr>
            <a:xfrm rot="16200000">
              <a:off x="10856120" y="5131596"/>
              <a:ext cx="1186847" cy="1484908"/>
            </a:xfrm>
            <a:prstGeom prst="round2SameRect">
              <a:avLst>
                <a:gd name="adj1" fmla="val 8467"/>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7" name="Прямоугольник: скругленные верхние углы 36"/>
            <p:cNvSpPr/>
            <p:nvPr userDrawn="1"/>
          </p:nvSpPr>
          <p:spPr>
            <a:xfrm>
              <a:off x="9956327" y="5867825"/>
              <a:ext cx="2235670" cy="599650"/>
            </a:xfrm>
            <a:prstGeom prst="round2SameRect">
              <a:avLst>
                <a:gd name="adj1" fmla="val 1371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8" name="Прямоугольник: скругленные верхние углы 37"/>
            <p:cNvSpPr/>
            <p:nvPr userDrawn="1"/>
          </p:nvSpPr>
          <p:spPr>
            <a:xfrm>
              <a:off x="10323815" y="5576823"/>
              <a:ext cx="1868182" cy="890651"/>
            </a:xfrm>
            <a:prstGeom prst="round2SameRect">
              <a:avLst>
                <a:gd name="adj1" fmla="val 917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9" name="Прямоугольник: скругленные верхние углы 38"/>
            <p:cNvSpPr/>
            <p:nvPr userDrawn="1"/>
          </p:nvSpPr>
          <p:spPr>
            <a:xfrm>
              <a:off x="9588614" y="6173324"/>
              <a:ext cx="2603384" cy="294150"/>
            </a:xfrm>
            <a:prstGeom prst="round2SameRect">
              <a:avLst>
                <a:gd name="adj1" fmla="val 3656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sp>
        <p:nvSpPr>
          <p:cNvPr id="42" name="Прямоугольник 41"/>
          <p:cNvSpPr/>
          <p:nvPr userDrawn="1"/>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3" name="Прямоугольник 42"/>
          <p:cNvSpPr/>
          <p:nvPr userDrawn="1"/>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4" name="Прямоугольник 43"/>
          <p:cNvSpPr/>
          <p:nvPr userDrawn="1"/>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5" name="Прямоугольник 44"/>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6" name="Прямоугольник 45"/>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7" name="Прямоугольник 46"/>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49" name="Прямоугольник 48"/>
          <p:cNvSpPr/>
          <p:nvPr userDrawn="1"/>
        </p:nvSpPr>
        <p:spPr>
          <a:xfrm>
            <a:off x="4127383" y="6515475"/>
            <a:ext cx="3905965" cy="334542"/>
          </a:xfrm>
          <a:prstGeom prst="rect">
            <a:avLst/>
          </a:prstGeom>
        </p:spPr>
        <p:txBody>
          <a:bodyPr wrap="square" lIns="0" tIns="0" rIns="0" bIns="0" anchor="ctr">
            <a:noAutofit/>
          </a:bodyPr>
          <a:lstStyle/>
          <a:p>
            <a:pPr algn="ctr"/>
            <a:r>
              <a:rPr lang="ru-RU" altLang="ru-RU" sz="1400" b="0" dirty="0" smtClean="0">
                <a:solidFill>
                  <a:schemeClr val="bg1">
                    <a:lumMod val="65000"/>
                  </a:schemeClr>
                </a:solidFill>
                <a:latin typeface="Segoe UI" panose="020B0502040204020203" pitchFamily="34" charset="0"/>
                <a:ea typeface="Roboto" panose="02000000000000000000" pitchFamily="2" charset="0"/>
              </a:rPr>
              <a:t>2018</a:t>
            </a:r>
            <a:endParaRPr lang="ru-RU" sz="1400" b="0" dirty="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131612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7780" y="62140"/>
            <a:ext cx="8270696" cy="694951"/>
          </a:xfrm>
        </p:spPr>
        <p:txBody>
          <a:bodyPr/>
          <a:lstStyle>
            <a:lvl1pPr>
              <a:defRPr/>
            </a:lvl1pPr>
          </a:lstStyle>
          <a:p>
            <a:r>
              <a:rPr lang="ru-RU" dirty="0"/>
              <a:t>Образец заголовка</a:t>
            </a:r>
          </a:p>
        </p:txBody>
      </p:sp>
      <p:sp>
        <p:nvSpPr>
          <p:cNvPr id="4" name="Нижний колонтитул 3"/>
          <p:cNvSpPr>
            <a:spLocks noGrp="1"/>
          </p:cNvSpPr>
          <p:nvPr>
            <p:ph type="ftr" sz="quarter" idx="11"/>
          </p:nvPr>
        </p:nvSpPr>
        <p:spPr/>
        <p:txBody>
          <a:bodyPr/>
          <a:lstStyle>
            <a:lvl1pPr>
              <a:defRPr>
                <a:latin typeface="Segoe UI" panose="020B0502040204020203" pitchFamily="34" charset="0"/>
              </a:defRPr>
            </a:lvl1pPr>
          </a:lstStyle>
          <a:p>
            <a:endParaRPr lang="ru-RU" dirty="0">
              <a:solidFill>
                <a:srgbClr val="444444">
                  <a:lumMod val="60000"/>
                  <a:lumOff val="40000"/>
                </a:srgbClr>
              </a:solidFill>
            </a:endParaRPr>
          </a:p>
        </p:txBody>
      </p:sp>
      <p:sp>
        <p:nvSpPr>
          <p:cNvPr id="5" name="Номер слайда 4"/>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solidFill>
                  <a:srgbClr val="444444">
                    <a:lumMod val="60000"/>
                    <a:lumOff val="40000"/>
                  </a:srgbClr>
                </a:solidFill>
              </a:rPr>
              <a:pPr/>
              <a:t>‹#›</a:t>
            </a:fld>
            <a:endParaRPr lang="ru-RU" dirty="0">
              <a:solidFill>
                <a:srgbClr val="444444">
                  <a:lumMod val="60000"/>
                  <a:lumOff val="40000"/>
                </a:srgbClr>
              </a:solidFill>
            </a:endParaRPr>
          </a:p>
        </p:txBody>
      </p:sp>
    </p:spTree>
    <p:extLst>
      <p:ext uri="{BB962C8B-B14F-4D97-AF65-F5344CB8AC3E}">
        <p14:creationId xmlns:p14="http://schemas.microsoft.com/office/powerpoint/2010/main" val="407912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Адресный блок">
    <p:spTree>
      <p:nvGrpSpPr>
        <p:cNvPr id="1" name=""/>
        <p:cNvGrpSpPr/>
        <p:nvPr/>
      </p:nvGrpSpPr>
      <p:grpSpPr>
        <a:xfrm>
          <a:off x="0" y="0"/>
          <a:ext cx="0" cy="0"/>
          <a:chOff x="0" y="0"/>
          <a:chExt cx="0" cy="0"/>
        </a:xfrm>
      </p:grpSpPr>
      <p:grpSp>
        <p:nvGrpSpPr>
          <p:cNvPr id="44" name="Группа 43"/>
          <p:cNvGrpSpPr/>
          <p:nvPr userDrawn="1"/>
        </p:nvGrpSpPr>
        <p:grpSpPr>
          <a:xfrm>
            <a:off x="9588614" y="4404560"/>
            <a:ext cx="2603386" cy="2084166"/>
            <a:chOff x="9588614" y="4383309"/>
            <a:chExt cx="2603386" cy="2084166"/>
          </a:xfrm>
        </p:grpSpPr>
        <p:sp>
          <p:nvSpPr>
            <p:cNvPr id="15" name="Прямоугольник: скругленные верхние углы 14"/>
            <p:cNvSpPr/>
            <p:nvPr/>
          </p:nvSpPr>
          <p:spPr>
            <a:xfrm rot="16200000">
              <a:off x="10959211" y="5234686"/>
              <a:ext cx="2084165" cy="381411"/>
            </a:xfrm>
            <a:prstGeom prst="round2SameRect">
              <a:avLst>
                <a:gd name="adj1" fmla="val 19171"/>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6" name="Прямоугольник: скругленные верхние углы 15"/>
            <p:cNvSpPr/>
            <p:nvPr/>
          </p:nvSpPr>
          <p:spPr>
            <a:xfrm rot="16200000">
              <a:off x="10917814" y="5193288"/>
              <a:ext cx="1789968" cy="758404"/>
            </a:xfrm>
            <a:prstGeom prst="round2SameRect">
              <a:avLst>
                <a:gd name="adj1" fmla="val 11723"/>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7" name="Прямоугольник: скругленные верхние углы 16"/>
            <p:cNvSpPr/>
            <p:nvPr/>
          </p:nvSpPr>
          <p:spPr>
            <a:xfrm rot="16200000">
              <a:off x="10878857" y="5154333"/>
              <a:ext cx="1500383" cy="1125898"/>
            </a:xfrm>
            <a:prstGeom prst="round2SameRect">
              <a:avLst>
                <a:gd name="adj1" fmla="val 7571"/>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8" name="Прямоугольник: скругленные верхние углы 17"/>
            <p:cNvSpPr/>
            <p:nvPr/>
          </p:nvSpPr>
          <p:spPr>
            <a:xfrm rot="16200000">
              <a:off x="10856120" y="5131596"/>
              <a:ext cx="1186847" cy="1484908"/>
            </a:xfrm>
            <a:prstGeom prst="round2SameRect">
              <a:avLst>
                <a:gd name="adj1" fmla="val 8467"/>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9" name="Прямоугольник: скругленные верхние углы 18"/>
            <p:cNvSpPr/>
            <p:nvPr userDrawn="1"/>
          </p:nvSpPr>
          <p:spPr>
            <a:xfrm>
              <a:off x="9956327" y="5867825"/>
              <a:ext cx="2235670" cy="599650"/>
            </a:xfrm>
            <a:prstGeom prst="round2SameRect">
              <a:avLst>
                <a:gd name="adj1" fmla="val 13718"/>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20" name="Прямоугольник: скругленные верхние углы 19"/>
            <p:cNvSpPr/>
            <p:nvPr userDrawn="1"/>
          </p:nvSpPr>
          <p:spPr>
            <a:xfrm>
              <a:off x="10323815" y="5576823"/>
              <a:ext cx="1868182" cy="890651"/>
            </a:xfrm>
            <a:prstGeom prst="round2SameRect">
              <a:avLst>
                <a:gd name="adj1" fmla="val 9178"/>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21" name="Прямоугольник: скругленные верхние углы 20"/>
            <p:cNvSpPr/>
            <p:nvPr userDrawn="1"/>
          </p:nvSpPr>
          <p:spPr>
            <a:xfrm>
              <a:off x="9588614" y="6173324"/>
              <a:ext cx="2603384" cy="294150"/>
            </a:xfrm>
            <a:prstGeom prst="round2SameRect">
              <a:avLst>
                <a:gd name="adj1" fmla="val 36568"/>
                <a:gd name="adj2" fmla="val 0"/>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grpSp>
      <p:grpSp>
        <p:nvGrpSpPr>
          <p:cNvPr id="53" name="Группа 52"/>
          <p:cNvGrpSpPr/>
          <p:nvPr userDrawn="1"/>
        </p:nvGrpSpPr>
        <p:grpSpPr>
          <a:xfrm>
            <a:off x="2955925" y="4045986"/>
            <a:ext cx="6319054" cy="1120409"/>
            <a:chOff x="2955925" y="4199076"/>
            <a:chExt cx="6319054" cy="112040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3000" u="sng" dirty="0" smtClean="0">
                  <a:solidFill>
                    <a:srgbClr val="444444"/>
                  </a:solidFill>
                  <a:latin typeface="Trebuchet MS"/>
                </a:rPr>
                <a:t>www.rts-tender.ru</a:t>
              </a:r>
              <a:endParaRPr lang="ru-RU" altLang="ru-RU" sz="3000" u="sng" dirty="0" smtClean="0">
                <a:solidFill>
                  <a:srgbClr val="444444"/>
                </a:solidFill>
                <a:latin typeface="Trebuchet MS"/>
              </a:endParaRPr>
            </a:p>
            <a:p>
              <a:pPr algn="ctr">
                <a:buClr>
                  <a:srgbClr val="000000"/>
                </a:buClr>
                <a:buSzPct val="100000"/>
              </a:pPr>
              <a:endParaRPr lang="ru-RU" altLang="ru-RU" sz="4000" u="sng" dirty="0">
                <a:solidFill>
                  <a:srgbClr val="546670"/>
                </a:solidFill>
                <a:latin typeface="Trebuchet MS" panose="020B0603020202020204" pitchFamily="34" charset="0"/>
              </a:endParaRPr>
            </a:p>
          </p:txBody>
        </p:sp>
        <p:sp>
          <p:nvSpPr>
            <p:cNvPr id="25" name="Прямоугольник 24"/>
            <p:cNvSpPr/>
            <p:nvPr userDrawn="1"/>
          </p:nvSpPr>
          <p:spPr>
            <a:xfrm>
              <a:off x="2964803" y="4584813"/>
              <a:ext cx="6278563" cy="619190"/>
            </a:xfrm>
            <a:prstGeom prst="rect">
              <a:avLst/>
            </a:prstGeom>
          </p:spPr>
          <p:txBody>
            <a:bodyPr lIns="0" tIns="0" rIns="0" bIns="0">
              <a:noAutofit/>
            </a:bodyPr>
            <a:lstStyle/>
            <a:p>
              <a:pPr algn="ctr" defTabSz="449171">
                <a:buClr>
                  <a:srgbClr val="000000"/>
                </a:buClr>
                <a:buSzPct val="100000"/>
              </a:pPr>
              <a:r>
                <a:rPr lang="ru-RU" sz="2800" dirty="0" smtClean="0">
                  <a:solidFill>
                    <a:srgbClr val="E4465A"/>
                  </a:solidFill>
                  <a:latin typeface="Trebuchet MS" panose="020B0603020202020204" pitchFamily="34" charset="0"/>
                </a:rPr>
                <a:t>+7 (499) 653-99-00</a:t>
              </a:r>
              <a:endParaRPr lang="ru-RU" altLang="ru-RU" sz="2800" dirty="0" smtClean="0">
                <a:solidFill>
                  <a:srgbClr val="E4465A"/>
                </a:solidFill>
                <a:latin typeface="Trebuchet MS" panose="020B0603020202020204" pitchFamily="34" charset="0"/>
              </a:endParaRPr>
            </a:p>
          </p:txBody>
        </p:sp>
        <p:sp>
          <p:nvSpPr>
            <p:cNvPr id="26" name="Прямоугольник 25"/>
            <p:cNvSpPr/>
            <p:nvPr userDrawn="1"/>
          </p:nvSpPr>
          <p:spPr>
            <a:xfrm>
              <a:off x="2996416" y="5027097"/>
              <a:ext cx="6278563" cy="292388"/>
            </a:xfrm>
            <a:prstGeom prst="rect">
              <a:avLst/>
            </a:prstGeom>
          </p:spPr>
          <p:txBody>
            <a:bodyPr lIns="0" tIns="0" rIns="0" bIns="0">
              <a:noAutofit/>
            </a:bodyPr>
            <a:lstStyle/>
            <a:p>
              <a:pPr algn="ctr">
                <a:buClr>
                  <a:srgbClr val="000000"/>
                </a:buClr>
                <a:buSzPct val="100000"/>
              </a:pPr>
              <a:r>
                <a:rPr lang="ru-RU" altLang="ru-RU" sz="1400" dirty="0">
                  <a:solidFill>
                    <a:srgbClr val="E4465A"/>
                  </a:solidFill>
                  <a:latin typeface="Trebuchet MS" panose="020B0603020202020204" pitchFamily="34" charset="0"/>
                </a:rPr>
                <a:t>ЗВОНОК ПО РОССИИ БЕСПЛАТНЫЙ</a:t>
              </a:r>
              <a:endParaRPr lang="ru-RU" altLang="ru-RU" sz="1400" u="sng" dirty="0">
                <a:solidFill>
                  <a:srgbClr val="E4465A"/>
                </a:solidFill>
                <a:latin typeface="Trebuchet MS" panose="020B0603020202020204" pitchFamily="34" charset="0"/>
              </a:endParaRPr>
            </a:p>
          </p:txBody>
        </p:sp>
      </p:grpSp>
      <p:sp>
        <p:nvSpPr>
          <p:cNvPr id="27" name="Прямоугольник 26"/>
          <p:cNvSpPr/>
          <p:nvPr userDrawn="1"/>
        </p:nvSpPr>
        <p:spPr>
          <a:xfrm>
            <a:off x="2964803" y="5010180"/>
            <a:ext cx="6278563" cy="276999"/>
          </a:xfrm>
          <a:prstGeom prst="rect">
            <a:avLst/>
          </a:prstGeom>
        </p:spPr>
        <p:txBody>
          <a:bodyPr lIns="0" tIns="0" rIns="0" bIns="0">
            <a:noAutofit/>
          </a:bodyPr>
          <a:lstStyle/>
          <a:p>
            <a:pPr algn="ctr" defTabSz="449171" fontAlgn="base">
              <a:spcBef>
                <a:spcPct val="0"/>
              </a:spcBef>
              <a:spcAft>
                <a:spcPct val="0"/>
              </a:spcAft>
              <a:buClr>
                <a:srgbClr val="000000"/>
              </a:buClr>
              <a:buSzPct val="100000"/>
            </a:pPr>
            <a:endParaRPr lang="ru-RU" altLang="ru-RU" sz="800" dirty="0" smtClean="0">
              <a:solidFill>
                <a:srgbClr val="546670"/>
              </a:solidFill>
              <a:latin typeface="Trebuchet MS" panose="020B0603020202020204" pitchFamily="34" charset="0"/>
            </a:endParaRPr>
          </a:p>
          <a:p>
            <a:pPr algn="ctr" defTabSz="449171" fontAlgn="base">
              <a:spcBef>
                <a:spcPct val="0"/>
              </a:spcBef>
              <a:spcAft>
                <a:spcPct val="0"/>
              </a:spcAft>
              <a:buClr>
                <a:srgbClr val="000000"/>
              </a:buClr>
              <a:buSzPct val="100000"/>
            </a:pPr>
            <a:r>
              <a:rPr lang="en-US" altLang="ru-RU" u="sng" dirty="0" smtClean="0">
                <a:solidFill>
                  <a:srgbClr val="444444"/>
                </a:solidFill>
                <a:latin typeface="Trebuchet MS"/>
              </a:rPr>
              <a:t>education@rts-tender.ru</a:t>
            </a:r>
            <a:endParaRPr lang="en-US" altLang="ru-RU" u="sng" dirty="0">
              <a:solidFill>
                <a:srgbClr val="444444"/>
              </a:solidFill>
              <a:latin typeface="Trebuchet MS"/>
            </a:endParaRP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grpSp>
        <p:nvGrpSpPr>
          <p:cNvPr id="32" name="Group 4"/>
          <p:cNvGrpSpPr>
            <a:grpSpLocks noChangeAspect="1"/>
          </p:cNvGrpSpPr>
          <p:nvPr userDrawn="1"/>
        </p:nvGrpSpPr>
        <p:grpSpPr bwMode="auto">
          <a:xfrm>
            <a:off x="5469231" y="2120380"/>
            <a:ext cx="1260041" cy="1257505"/>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latin typeface="Segoe UI" panose="020B0502040204020203" pitchFamily="34" charset="0"/>
              </a:endParaRPr>
            </a:p>
          </p:txBody>
        </p:sp>
      </p:grpSp>
    </p:spTree>
    <p:extLst>
      <p:ext uri="{BB962C8B-B14F-4D97-AF65-F5344CB8AC3E}">
        <p14:creationId xmlns:p14="http://schemas.microsoft.com/office/powerpoint/2010/main" val="339492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p:spPr>
        <p:txBody>
          <a:bodyPr/>
          <a:lstStyle>
            <a:lvl1pPr>
              <a:defRPr/>
            </a:lvl1pPr>
          </a:lstStyle>
          <a:p>
            <a:r>
              <a:rPr lang="ru-RU" dirty="0"/>
              <a:t>Образец заголовка</a:t>
            </a:r>
          </a:p>
        </p:txBody>
      </p:sp>
      <p:sp>
        <p:nvSpPr>
          <p:cNvPr id="3" name="Объект 2"/>
          <p:cNvSpPr>
            <a:spLocks noGrp="1"/>
          </p:cNvSpPr>
          <p:nvPr>
            <p:ph idx="1"/>
          </p:nvPr>
        </p:nvSpPr>
        <p:spPr>
          <a:xfrm>
            <a:off x="360363" y="1082675"/>
            <a:ext cx="11469687" cy="5232400"/>
          </a:xfrm>
        </p:spPr>
        <p:txBody>
          <a:bodyPr>
            <a:normAutofit/>
          </a:bodyPr>
          <a:lstStyle>
            <a:lvl1pPr algn="l" defTabSz="914400" rtl="0" eaLnBrk="1" latinLnBrk="0" hangingPunct="1">
              <a:lnSpc>
                <a:spcPct val="100000"/>
              </a:lnSpc>
              <a:spcBef>
                <a:spcPts val="500"/>
              </a:spcBef>
              <a:buFont typeface="Arial" panose="020B0500000000000000" pitchFamily="34" charset="0"/>
              <a:defRPr lang="ru-RU" sz="2000" kern="1200" dirty="0">
                <a:solidFill>
                  <a:schemeClr val="tx1"/>
                </a:solidFill>
                <a:latin typeface="Trebuchet MS" panose="020B0603020202020204" pitchFamily="34" charset="0"/>
                <a:ea typeface="+mn-ea"/>
                <a:cs typeface="+mn-cs"/>
              </a:defRPr>
            </a:lvl1pPr>
            <a:lvl2pPr algn="l" defTabSz="914400" rtl="0" eaLnBrk="1" latinLnBrk="0" hangingPunct="1">
              <a:lnSpc>
                <a:spcPct val="100000"/>
              </a:lnSpc>
              <a:spcBef>
                <a:spcPts val="500"/>
              </a:spcBef>
              <a:buClr>
                <a:schemeClr val="accent1"/>
              </a:buClr>
              <a:buFont typeface="Arial" panose="020B0500000000000000" pitchFamily="34" charset="0"/>
              <a:defRPr lang="ru-RU" sz="2000" kern="1200" dirty="0">
                <a:solidFill>
                  <a:schemeClr val="tx1"/>
                </a:solidFill>
                <a:latin typeface="Trebuchet MS" panose="020B0603020202020204" pitchFamily="34" charset="0"/>
                <a:ea typeface="+mn-ea"/>
                <a:cs typeface="+mn-cs"/>
              </a:defRPr>
            </a:lvl2pPr>
            <a:lvl3pPr algn="l" defTabSz="914400" rtl="0" eaLnBrk="1" latinLnBrk="0" hangingPunct="1">
              <a:lnSpc>
                <a:spcPct val="100000"/>
              </a:lnSpc>
              <a:spcBef>
                <a:spcPts val="500"/>
              </a:spcBef>
              <a:buClr>
                <a:schemeClr val="accent1"/>
              </a:buClr>
              <a:buFont typeface="Arial" panose="020B0500000000000000" pitchFamily="34" charset="0"/>
              <a:defRPr lang="ru-RU" sz="2000" kern="1200" dirty="0">
                <a:solidFill>
                  <a:schemeClr val="tx1"/>
                </a:solidFill>
                <a:latin typeface="Trebuchet MS" panose="020B0603020202020204" pitchFamily="34" charset="0"/>
                <a:ea typeface="+mn-ea"/>
                <a:cs typeface="+mn-cs"/>
              </a:defRPr>
            </a:lvl3pPr>
            <a:lvl4pPr algn="l" defTabSz="914400" rtl="0" eaLnBrk="1" latinLnBrk="0" hangingPunct="1">
              <a:lnSpc>
                <a:spcPct val="100000"/>
              </a:lnSpc>
              <a:spcBef>
                <a:spcPts val="500"/>
              </a:spcBef>
              <a:buClr>
                <a:schemeClr val="accent1"/>
              </a:buClr>
              <a:buFont typeface="Arial" panose="020B0500000000000000" pitchFamily="34" charset="0"/>
              <a:defRPr lang="ru-RU" sz="2000" kern="1200" dirty="0">
                <a:solidFill>
                  <a:schemeClr val="tx1"/>
                </a:solidFill>
                <a:latin typeface="Trebuchet MS" panose="020B0603020202020204" pitchFamily="34" charset="0"/>
                <a:ea typeface="+mn-ea"/>
                <a:cs typeface="+mn-cs"/>
              </a:defRPr>
            </a:lvl4pPr>
            <a:lvl5pPr algn="l" defTabSz="914400" rtl="0" eaLnBrk="1" latinLnBrk="0" hangingPunct="1">
              <a:lnSpc>
                <a:spcPct val="100000"/>
              </a:lnSpc>
              <a:spcBef>
                <a:spcPts val="500"/>
              </a:spcBef>
              <a:buClr>
                <a:schemeClr val="accent1"/>
              </a:buClr>
              <a:buFont typeface="Arial" panose="020B0500000000000000" pitchFamily="34" charset="0"/>
              <a:defRPr lang="ru-RU" sz="2000" kern="1200" dirty="0">
                <a:solidFill>
                  <a:schemeClr val="tx1"/>
                </a:solidFill>
                <a:latin typeface="Trebuchet MS" panose="020B0603020202020204" pitchFamily="34" charset="0"/>
                <a:ea typeface="+mn-ea"/>
                <a:cs typeface="+mn-cs"/>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p:txBody>
          <a:bodyPr/>
          <a:lstStyle>
            <a:lvl1pPr>
              <a:defRPr>
                <a:latin typeface="Segoe UI" panose="020B0502040204020203" pitchFamily="34" charset="0"/>
              </a:defRPr>
            </a:lvl1pPr>
          </a:lstStyle>
          <a:p>
            <a:endParaRPr lang="ru-RU" dirty="0">
              <a:solidFill>
                <a:srgbClr val="444444">
                  <a:lumMod val="60000"/>
                  <a:lumOff val="40000"/>
                </a:srgbClr>
              </a:solidFill>
            </a:endParaRPr>
          </a:p>
        </p:txBody>
      </p:sp>
      <p:sp>
        <p:nvSpPr>
          <p:cNvPr id="6" name="Номер слайда 5"/>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solidFill>
                  <a:srgbClr val="444444">
                    <a:lumMod val="60000"/>
                    <a:lumOff val="40000"/>
                  </a:srgbClr>
                </a:solidFill>
              </a:rPr>
              <a:pPr/>
              <a:t>‹#›</a:t>
            </a:fld>
            <a:endParaRPr lang="ru-RU" dirty="0">
              <a:solidFill>
                <a:srgbClr val="444444">
                  <a:lumMod val="60000"/>
                  <a:lumOff val="40000"/>
                </a:srgbClr>
              </a:solidFill>
            </a:endParaRPr>
          </a:p>
        </p:txBody>
      </p:sp>
    </p:spTree>
    <p:extLst>
      <p:ext uri="{BB962C8B-B14F-4D97-AF65-F5344CB8AC3E}">
        <p14:creationId xmlns:p14="http://schemas.microsoft.com/office/powerpoint/2010/main" val="52635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3" name="Объект 2"/>
          <p:cNvSpPr>
            <a:spLocks noGrp="1"/>
          </p:cNvSpPr>
          <p:nvPr>
            <p:ph sz="half" idx="1"/>
          </p:nvPr>
        </p:nvSpPr>
        <p:spPr>
          <a:xfrm>
            <a:off x="360364" y="1082675"/>
            <a:ext cx="5549899" cy="5232400"/>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276974" y="1082675"/>
            <a:ext cx="5553075" cy="5232400"/>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11"/>
          </p:nvPr>
        </p:nvSpPr>
        <p:spPr/>
        <p:txBody>
          <a:bodyPr/>
          <a:lstStyle>
            <a:lvl1pPr>
              <a:defRPr>
                <a:latin typeface="Segoe UI" panose="020B0502040204020203" pitchFamily="34" charset="0"/>
              </a:defRPr>
            </a:lvl1pPr>
          </a:lstStyle>
          <a:p>
            <a:endParaRPr lang="ru-RU" dirty="0">
              <a:solidFill>
                <a:srgbClr val="444444">
                  <a:lumMod val="60000"/>
                  <a:lumOff val="40000"/>
                </a:srgbClr>
              </a:solidFill>
            </a:endParaRPr>
          </a:p>
        </p:txBody>
      </p:sp>
      <p:sp>
        <p:nvSpPr>
          <p:cNvPr id="7" name="Номер слайда 6"/>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solidFill>
                  <a:srgbClr val="444444">
                    <a:lumMod val="60000"/>
                    <a:lumOff val="40000"/>
                  </a:srgbClr>
                </a:solidFill>
              </a:rPr>
              <a:pPr/>
              <a:t>‹#›</a:t>
            </a:fld>
            <a:endParaRPr lang="ru-RU" dirty="0">
              <a:solidFill>
                <a:srgbClr val="444444">
                  <a:lumMod val="60000"/>
                  <a:lumOff val="40000"/>
                </a:srgbClr>
              </a:solidFill>
            </a:endParaRPr>
          </a:p>
        </p:txBody>
      </p:sp>
    </p:spTree>
    <p:extLst>
      <p:ext uri="{BB962C8B-B14F-4D97-AF65-F5344CB8AC3E}">
        <p14:creationId xmlns:p14="http://schemas.microsoft.com/office/powerpoint/2010/main" val="175748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200" y="1"/>
            <a:ext cx="8166100" cy="698499"/>
          </a:xfrm>
        </p:spPr>
        <p:txBody>
          <a:bodyPr/>
          <a:lstStyle>
            <a:lvl1pPr>
              <a:defRPr/>
            </a:lvl1pPr>
          </a:lstStyle>
          <a:p>
            <a:r>
              <a:rPr lang="ru-RU" dirty="0"/>
              <a:t>Образец заголовка</a:t>
            </a:r>
          </a:p>
        </p:txBody>
      </p:sp>
      <p:sp>
        <p:nvSpPr>
          <p:cNvPr id="3" name="Текст 2"/>
          <p:cNvSpPr>
            <a:spLocks noGrp="1"/>
          </p:cNvSpPr>
          <p:nvPr>
            <p:ph type="body" idx="1"/>
          </p:nvPr>
        </p:nvSpPr>
        <p:spPr>
          <a:xfrm>
            <a:off x="360364" y="1082675"/>
            <a:ext cx="5549899" cy="349250"/>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360364" y="1816099"/>
            <a:ext cx="5549899" cy="44989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76974" y="1082675"/>
            <a:ext cx="5553075" cy="349250"/>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76974" y="1816099"/>
            <a:ext cx="5553075" cy="44989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Нижний колонтитул 7"/>
          <p:cNvSpPr>
            <a:spLocks noGrp="1"/>
          </p:cNvSpPr>
          <p:nvPr>
            <p:ph type="ftr" sz="quarter" idx="11"/>
          </p:nvPr>
        </p:nvSpPr>
        <p:spPr/>
        <p:txBody>
          <a:bodyPr/>
          <a:lstStyle>
            <a:lvl1pPr>
              <a:defRPr>
                <a:latin typeface="Segoe UI" panose="020B0502040204020203" pitchFamily="34" charset="0"/>
              </a:defRPr>
            </a:lvl1pPr>
          </a:lstStyle>
          <a:p>
            <a:endParaRPr lang="ru-RU" dirty="0">
              <a:solidFill>
                <a:srgbClr val="444444">
                  <a:lumMod val="60000"/>
                  <a:lumOff val="40000"/>
                </a:srgbClr>
              </a:solidFill>
            </a:endParaRPr>
          </a:p>
        </p:txBody>
      </p:sp>
      <p:sp>
        <p:nvSpPr>
          <p:cNvPr id="9" name="Номер слайда 8"/>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solidFill>
                  <a:srgbClr val="444444">
                    <a:lumMod val="60000"/>
                    <a:lumOff val="40000"/>
                  </a:srgbClr>
                </a:solidFill>
              </a:rPr>
              <a:pPr/>
              <a:t>‹#›</a:t>
            </a:fld>
            <a:endParaRPr lang="ru-RU" dirty="0">
              <a:solidFill>
                <a:srgbClr val="444444">
                  <a:lumMod val="60000"/>
                  <a:lumOff val="40000"/>
                </a:srgbClr>
              </a:solidFill>
            </a:endParaRPr>
          </a:p>
        </p:txBody>
      </p:sp>
    </p:spTree>
    <p:extLst>
      <p:ext uri="{BB962C8B-B14F-4D97-AF65-F5344CB8AC3E}">
        <p14:creationId xmlns:p14="http://schemas.microsoft.com/office/powerpoint/2010/main" val="131935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lvl1pPr>
              <a:defRPr>
                <a:latin typeface="Segoe UI" panose="020B0502040204020203" pitchFamily="34" charset="0"/>
              </a:defRPr>
            </a:lvl1pPr>
          </a:lstStyle>
          <a:p>
            <a:endParaRPr lang="ru-RU" dirty="0">
              <a:solidFill>
                <a:srgbClr val="444444">
                  <a:lumMod val="60000"/>
                  <a:lumOff val="40000"/>
                </a:srgbClr>
              </a:solidFill>
            </a:endParaRPr>
          </a:p>
        </p:txBody>
      </p:sp>
      <p:sp>
        <p:nvSpPr>
          <p:cNvPr id="4" name="Номер слайда 3"/>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solidFill>
                  <a:srgbClr val="444444">
                    <a:lumMod val="60000"/>
                    <a:lumOff val="40000"/>
                  </a:srgbClr>
                </a:solidFill>
              </a:rPr>
              <a:pPr/>
              <a:t>‹#›</a:t>
            </a:fld>
            <a:endParaRPr lang="ru-RU" dirty="0">
              <a:solidFill>
                <a:srgbClr val="444444">
                  <a:lumMod val="60000"/>
                  <a:lumOff val="40000"/>
                </a:srgbClr>
              </a:solidFill>
            </a:endParaRPr>
          </a:p>
        </p:txBody>
      </p:sp>
    </p:spTree>
    <p:extLst>
      <p:ext uri="{BB962C8B-B14F-4D97-AF65-F5344CB8AC3E}">
        <p14:creationId xmlns:p14="http://schemas.microsoft.com/office/powerpoint/2010/main" val="177841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7EC47F1C-9115-4ED0-95F1-0E3C4E04FC99}" type="slidenum">
              <a:rPr lang="ru-RU" altLang="ru-RU">
                <a:solidFill>
                  <a:srgbClr val="444444">
                    <a:lumMod val="60000"/>
                    <a:lumOff val="40000"/>
                  </a:srgbClr>
                </a:solidFill>
              </a:rPr>
              <a:pPr>
                <a:defRPr/>
              </a:pPr>
              <a:t>‹#›</a:t>
            </a:fld>
            <a:endParaRPr lang="ru-RU" altLang="ru-RU" dirty="0">
              <a:solidFill>
                <a:srgbClr val="444444">
                  <a:lumMod val="60000"/>
                  <a:lumOff val="40000"/>
                </a:srgbClr>
              </a:solidFill>
            </a:endParaRPr>
          </a:p>
        </p:txBody>
      </p:sp>
    </p:spTree>
    <p:extLst>
      <p:ext uri="{BB962C8B-B14F-4D97-AF65-F5344CB8AC3E}">
        <p14:creationId xmlns:p14="http://schemas.microsoft.com/office/powerpoint/2010/main" val="22382432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4" name="Нижний колонтитул 3"/>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5" name="Номер слайда 4"/>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31945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Адресный блок">
    <p:spTree>
      <p:nvGrpSpPr>
        <p:cNvPr id="1" name=""/>
        <p:cNvGrpSpPr/>
        <p:nvPr/>
      </p:nvGrpSpPr>
      <p:grpSpPr>
        <a:xfrm>
          <a:off x="0" y="0"/>
          <a:ext cx="0" cy="0"/>
          <a:chOff x="0" y="0"/>
          <a:chExt cx="0" cy="0"/>
        </a:xfrm>
      </p:grpSpPr>
      <p:grpSp>
        <p:nvGrpSpPr>
          <p:cNvPr id="2" name="Группа 1"/>
          <p:cNvGrpSpPr/>
          <p:nvPr userDrawn="1"/>
        </p:nvGrpSpPr>
        <p:grpSpPr>
          <a:xfrm>
            <a:off x="9588614" y="4404560"/>
            <a:ext cx="2603386" cy="2084166"/>
            <a:chOff x="9588614" y="4404560"/>
            <a:chExt cx="2603386" cy="2084166"/>
          </a:xfrm>
        </p:grpSpPr>
        <p:sp>
          <p:nvSpPr>
            <p:cNvPr id="15" name="Прямоугольник: скругленные верхние углы 14"/>
            <p:cNvSpPr/>
            <p:nvPr/>
          </p:nvSpPr>
          <p:spPr>
            <a:xfrm rot="16200000">
              <a:off x="10959211" y="5255937"/>
              <a:ext cx="2084165" cy="381411"/>
            </a:xfrm>
            <a:prstGeom prst="round2SameRect">
              <a:avLst>
                <a:gd name="adj1" fmla="val 191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6" name="Прямоугольник: скругленные верхние углы 15"/>
            <p:cNvSpPr/>
            <p:nvPr/>
          </p:nvSpPr>
          <p:spPr>
            <a:xfrm rot="16200000">
              <a:off x="10917814" y="5214539"/>
              <a:ext cx="1789968" cy="758404"/>
            </a:xfrm>
            <a:prstGeom prst="round2SameRect">
              <a:avLst>
                <a:gd name="adj1" fmla="val 11723"/>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скругленные верхние углы 16"/>
            <p:cNvSpPr/>
            <p:nvPr/>
          </p:nvSpPr>
          <p:spPr>
            <a:xfrm rot="16200000">
              <a:off x="10878857" y="5175584"/>
              <a:ext cx="1500383" cy="1125898"/>
            </a:xfrm>
            <a:prstGeom prst="round2SameRect">
              <a:avLst>
                <a:gd name="adj1" fmla="val 75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16200000">
              <a:off x="10856120" y="5152847"/>
              <a:ext cx="1186847" cy="1484908"/>
            </a:xfrm>
            <a:prstGeom prst="round2SameRect">
              <a:avLst>
                <a:gd name="adj1" fmla="val 8467"/>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userDrawn="1"/>
          </p:nvSpPr>
          <p:spPr>
            <a:xfrm>
              <a:off x="9956327" y="5889076"/>
              <a:ext cx="2235670" cy="599650"/>
            </a:xfrm>
            <a:prstGeom prst="round2SameRect">
              <a:avLst>
                <a:gd name="adj1" fmla="val 1371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userDrawn="1"/>
          </p:nvSpPr>
          <p:spPr>
            <a:xfrm>
              <a:off x="10323815" y="5598074"/>
              <a:ext cx="1868182" cy="890651"/>
            </a:xfrm>
            <a:prstGeom prst="round2SameRect">
              <a:avLst>
                <a:gd name="adj1" fmla="val 917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1" name="Прямоугольник: скругленные верхние углы 20"/>
            <p:cNvSpPr/>
            <p:nvPr userDrawn="1"/>
          </p:nvSpPr>
          <p:spPr>
            <a:xfrm>
              <a:off x="9588614" y="6194575"/>
              <a:ext cx="2603384" cy="294150"/>
            </a:xfrm>
            <a:prstGeom prst="round2SameRect">
              <a:avLst>
                <a:gd name="adj1" fmla="val 3656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grpSp>
        <p:nvGrpSpPr>
          <p:cNvPr id="53" name="Группа 52"/>
          <p:cNvGrpSpPr/>
          <p:nvPr userDrawn="1"/>
        </p:nvGrpSpPr>
        <p:grpSpPr>
          <a:xfrm>
            <a:off x="2955925" y="4045986"/>
            <a:ext cx="6278563" cy="1305539"/>
            <a:chOff x="2955925" y="4199076"/>
            <a:chExt cx="6278563" cy="130553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4200" dirty="0">
                  <a:solidFill>
                    <a:schemeClr val="accent3"/>
                  </a:solidFill>
                  <a:latin typeface="Segoe UI" panose="020B0502040204020203" pitchFamily="34" charset="0"/>
                </a:rPr>
                <a:t>www.rts-tender.ru</a:t>
              </a:r>
              <a:endParaRPr lang="ru-RU" altLang="ru-RU" sz="4200" u="sng" dirty="0">
                <a:solidFill>
                  <a:schemeClr val="accent3"/>
                </a:solidFill>
                <a:latin typeface="Segoe UI" panose="020B0502040204020203" pitchFamily="34" charset="0"/>
              </a:endParaRPr>
            </a:p>
          </p:txBody>
        </p:sp>
        <p:sp>
          <p:nvSpPr>
            <p:cNvPr id="25" name="Прямоугольник 24"/>
            <p:cNvSpPr/>
            <p:nvPr userDrawn="1"/>
          </p:nvSpPr>
          <p:spPr>
            <a:xfrm>
              <a:off x="2955925" y="4638081"/>
              <a:ext cx="6278563" cy="619190"/>
            </a:xfrm>
            <a:prstGeom prst="rect">
              <a:avLst/>
            </a:prstGeom>
          </p:spPr>
          <p:txBody>
            <a:bodyPr lIns="0" tIns="0" rIns="0" bIns="0">
              <a:noAutofit/>
            </a:bodyPr>
            <a:lstStyle/>
            <a:p>
              <a:pPr algn="ctr">
                <a:buClr>
                  <a:srgbClr val="000000"/>
                </a:buClr>
                <a:buSzPct val="100000"/>
              </a:pPr>
              <a:r>
                <a:rPr lang="en-US" altLang="ru-RU" sz="3800" b="1" dirty="0">
                  <a:solidFill>
                    <a:schemeClr val="accent1"/>
                  </a:solidFill>
                  <a:latin typeface="Segoe UI" panose="020B0502040204020203" pitchFamily="34" charset="0"/>
                </a:rPr>
                <a:t>8  800  77  55  800</a:t>
              </a:r>
              <a:endParaRPr lang="ru-RU" altLang="ru-RU" sz="3800" b="1" u="sng" dirty="0">
                <a:solidFill>
                  <a:schemeClr val="accent1"/>
                </a:solidFill>
                <a:latin typeface="Segoe UI" panose="020B0502040204020203" pitchFamily="34" charset="0"/>
              </a:endParaRPr>
            </a:p>
          </p:txBody>
        </p:sp>
        <p:sp>
          <p:nvSpPr>
            <p:cNvPr id="26" name="Прямоугольник 25"/>
            <p:cNvSpPr/>
            <p:nvPr userDrawn="1"/>
          </p:nvSpPr>
          <p:spPr>
            <a:xfrm>
              <a:off x="2955925" y="5212227"/>
              <a:ext cx="6278563" cy="292388"/>
            </a:xfrm>
            <a:prstGeom prst="rect">
              <a:avLst/>
            </a:prstGeom>
          </p:spPr>
          <p:txBody>
            <a:bodyPr lIns="0" tIns="0" rIns="0" bIns="0">
              <a:noAutofit/>
            </a:bodyPr>
            <a:lstStyle/>
            <a:p>
              <a:pPr algn="ctr">
                <a:buClr>
                  <a:srgbClr val="000000"/>
                </a:buClr>
                <a:buSzPct val="100000"/>
              </a:pPr>
              <a:r>
                <a:rPr lang="ru-RU" altLang="ru-RU" sz="1950" dirty="0">
                  <a:solidFill>
                    <a:schemeClr val="accent4"/>
                  </a:solidFill>
                  <a:latin typeface="Segoe UI" panose="020B0502040204020203" pitchFamily="34" charset="0"/>
                </a:rPr>
                <a:t>ЗВОНОК ПО РОССИИ БЕСПЛАТНЫЙ</a:t>
              </a:r>
              <a:endParaRPr lang="ru-RU" altLang="ru-RU" sz="1950" u="sng" dirty="0">
                <a:solidFill>
                  <a:schemeClr val="accent4"/>
                </a:solidFill>
                <a:latin typeface="Segoe UI" panose="020B0502040204020203" pitchFamily="34" charset="0"/>
              </a:endParaRPr>
            </a:p>
          </p:txBody>
        </p:sp>
      </p:grpSp>
      <p:sp>
        <p:nvSpPr>
          <p:cNvPr id="27" name="Прямоугольник 26"/>
          <p:cNvSpPr/>
          <p:nvPr userDrawn="1"/>
        </p:nvSpPr>
        <p:spPr>
          <a:xfrm>
            <a:off x="2955925" y="5889077"/>
            <a:ext cx="6278563" cy="523656"/>
          </a:xfrm>
          <a:prstGeom prst="rect">
            <a:avLst/>
          </a:prstGeom>
        </p:spPr>
        <p:txBody>
          <a:bodyPr lIns="0" tIns="0" rIns="0" bIns="0" anchor="b">
            <a:noAutofit/>
          </a:bodyPr>
          <a:lstStyle/>
          <a:p>
            <a:pPr algn="ctr">
              <a:buClr>
                <a:srgbClr val="000000"/>
              </a:buClr>
              <a:buSzPct val="100000"/>
            </a:pPr>
            <a:r>
              <a:rPr lang="en-US" altLang="ru-RU" dirty="0">
                <a:solidFill>
                  <a:schemeClr val="accent3"/>
                </a:solidFill>
                <a:latin typeface="Segoe UI" panose="020B0502040204020203" pitchFamily="34" charset="0"/>
              </a:rPr>
              <a:t>info@rts-tender.ru</a:t>
            </a:r>
          </a:p>
          <a:p>
            <a:pPr algn="ctr">
              <a:buClr>
                <a:srgbClr val="000000"/>
              </a:buClr>
              <a:buSzPct val="100000"/>
            </a:pPr>
            <a:r>
              <a:rPr lang="en-US" altLang="ru-RU" dirty="0">
                <a:solidFill>
                  <a:schemeClr val="accent3"/>
                </a:solidFill>
                <a:latin typeface="Segoe UI" panose="020B0502040204020203" pitchFamily="34" charset="0"/>
              </a:rPr>
              <a:t>support@rts-tender.ru</a:t>
            </a: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32" name="Group 4"/>
          <p:cNvGrpSpPr>
            <a:grpSpLocks noChangeAspect="1"/>
          </p:cNvGrpSpPr>
          <p:nvPr userDrawn="1"/>
        </p:nvGrpSpPr>
        <p:grpSpPr bwMode="auto">
          <a:xfrm>
            <a:off x="5248524" y="2118070"/>
            <a:ext cx="1644152" cy="1640843"/>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grpSp>
      <p:sp>
        <p:nvSpPr>
          <p:cNvPr id="4" name="Текст 3"/>
          <p:cNvSpPr>
            <a:spLocks noGrp="1"/>
          </p:cNvSpPr>
          <p:nvPr>
            <p:ph type="body" sz="quarter" idx="10"/>
          </p:nvPr>
        </p:nvSpPr>
        <p:spPr>
          <a:xfrm>
            <a:off x="360363" y="1082675"/>
            <a:ext cx="11469687" cy="923925"/>
          </a:xfrm>
        </p:spPr>
        <p:txBody>
          <a:bodyPr lIns="0" tIns="0" rIns="0" bIns="0" anchor="t">
            <a:noAutofit/>
          </a:bodyPr>
          <a:lstStyle>
            <a:lvl1pPr>
              <a:defRPr lang="ru-RU" sz="1800" smtClean="0">
                <a:solidFill>
                  <a:srgbClr val="444444"/>
                </a:solidFill>
                <a:cs typeface="Segoe UI" panose="020B0502040204020203" pitchFamily="34" charset="0"/>
              </a:defRPr>
            </a:lvl1pPr>
            <a:lvl2pPr>
              <a:defRPr lang="ru-RU" sz="1800" smtClean="0">
                <a:latin typeface="+mn-lt"/>
              </a:defRPr>
            </a:lvl2pPr>
            <a:lvl3pPr>
              <a:defRPr lang="ru-RU" sz="1800" smtClean="0">
                <a:latin typeface="+mn-lt"/>
              </a:defRPr>
            </a:lvl3pPr>
            <a:lvl4pPr>
              <a:defRPr lang="ru-RU" sz="1800" smtClean="0">
                <a:latin typeface="+mn-lt"/>
              </a:defRPr>
            </a:lvl4pPr>
            <a:lvl5pPr>
              <a:defRPr lang="ru-RU" sz="1800">
                <a:latin typeface="+mn-lt"/>
              </a:defRPr>
            </a:lvl5pPr>
          </a:lstStyle>
          <a:p>
            <a:pPr lvl="0" algn="ctr" defTabSz="449171" fontAlgn="base">
              <a:spcBef>
                <a:spcPct val="0"/>
              </a:spcBef>
              <a:spcAft>
                <a:spcPct val="0"/>
              </a:spcAft>
              <a:buClr>
                <a:srgbClr val="000000"/>
              </a:buClr>
              <a:buSzPct val="100000"/>
            </a:pPr>
            <a:r>
              <a:rPr lang="ru-RU" dirty="0"/>
              <a:t>Образец текста</a:t>
            </a:r>
          </a:p>
        </p:txBody>
      </p:sp>
    </p:spTree>
    <p:extLst>
      <p:ext uri="{BB962C8B-B14F-4D97-AF65-F5344CB8AC3E}">
        <p14:creationId xmlns:p14="http://schemas.microsoft.com/office/powerpoint/2010/main" val="99255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Адресный блок">
    <p:spTree>
      <p:nvGrpSpPr>
        <p:cNvPr id="1" name=""/>
        <p:cNvGrpSpPr/>
        <p:nvPr/>
      </p:nvGrpSpPr>
      <p:grpSpPr>
        <a:xfrm>
          <a:off x="0" y="0"/>
          <a:ext cx="0" cy="0"/>
          <a:chOff x="0" y="0"/>
          <a:chExt cx="0" cy="0"/>
        </a:xfrm>
      </p:grpSpPr>
      <p:grpSp>
        <p:nvGrpSpPr>
          <p:cNvPr id="2" name="Группа 1"/>
          <p:cNvGrpSpPr/>
          <p:nvPr userDrawn="1"/>
        </p:nvGrpSpPr>
        <p:grpSpPr>
          <a:xfrm>
            <a:off x="9588614" y="4404560"/>
            <a:ext cx="2603386" cy="2084166"/>
            <a:chOff x="9588614" y="4404560"/>
            <a:chExt cx="2603386" cy="2084166"/>
          </a:xfrm>
        </p:grpSpPr>
        <p:sp>
          <p:nvSpPr>
            <p:cNvPr id="15" name="Прямоугольник: скругленные верхние углы 14"/>
            <p:cNvSpPr/>
            <p:nvPr/>
          </p:nvSpPr>
          <p:spPr>
            <a:xfrm rot="16200000">
              <a:off x="10959211" y="5255937"/>
              <a:ext cx="2084165" cy="381411"/>
            </a:xfrm>
            <a:prstGeom prst="round2SameRect">
              <a:avLst>
                <a:gd name="adj1" fmla="val 191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6" name="Прямоугольник: скругленные верхние углы 15"/>
            <p:cNvSpPr/>
            <p:nvPr/>
          </p:nvSpPr>
          <p:spPr>
            <a:xfrm rot="16200000">
              <a:off x="10917814" y="5214539"/>
              <a:ext cx="1789968" cy="758404"/>
            </a:xfrm>
            <a:prstGeom prst="round2SameRect">
              <a:avLst>
                <a:gd name="adj1" fmla="val 11723"/>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скругленные верхние углы 16"/>
            <p:cNvSpPr/>
            <p:nvPr/>
          </p:nvSpPr>
          <p:spPr>
            <a:xfrm rot="16200000">
              <a:off x="10878857" y="5175584"/>
              <a:ext cx="1500383" cy="1125898"/>
            </a:xfrm>
            <a:prstGeom prst="round2SameRect">
              <a:avLst>
                <a:gd name="adj1" fmla="val 7571"/>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скругленные верхние углы 17"/>
            <p:cNvSpPr/>
            <p:nvPr/>
          </p:nvSpPr>
          <p:spPr>
            <a:xfrm rot="16200000">
              <a:off x="10856120" y="5152847"/>
              <a:ext cx="1186847" cy="1484908"/>
            </a:xfrm>
            <a:prstGeom prst="round2SameRect">
              <a:avLst>
                <a:gd name="adj1" fmla="val 8467"/>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9" name="Прямоугольник: скругленные верхние углы 18"/>
            <p:cNvSpPr/>
            <p:nvPr userDrawn="1"/>
          </p:nvSpPr>
          <p:spPr>
            <a:xfrm>
              <a:off x="9956327" y="5889076"/>
              <a:ext cx="2235670" cy="599650"/>
            </a:xfrm>
            <a:prstGeom prst="round2SameRect">
              <a:avLst>
                <a:gd name="adj1" fmla="val 1371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0" name="Прямоугольник: скругленные верхние углы 19"/>
            <p:cNvSpPr/>
            <p:nvPr userDrawn="1"/>
          </p:nvSpPr>
          <p:spPr>
            <a:xfrm>
              <a:off x="10323815" y="5598074"/>
              <a:ext cx="1868182" cy="890651"/>
            </a:xfrm>
            <a:prstGeom prst="round2SameRect">
              <a:avLst>
                <a:gd name="adj1" fmla="val 917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21" name="Прямоугольник: скругленные верхние углы 20"/>
            <p:cNvSpPr/>
            <p:nvPr userDrawn="1"/>
          </p:nvSpPr>
          <p:spPr>
            <a:xfrm>
              <a:off x="9588614" y="6194575"/>
              <a:ext cx="2603384" cy="294150"/>
            </a:xfrm>
            <a:prstGeom prst="round2SameRect">
              <a:avLst>
                <a:gd name="adj1" fmla="val 36568"/>
                <a:gd name="adj2" fmla="val 0"/>
              </a:avLst>
            </a:pr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grpSp>
        <p:nvGrpSpPr>
          <p:cNvPr id="53" name="Группа 52"/>
          <p:cNvGrpSpPr/>
          <p:nvPr userDrawn="1"/>
        </p:nvGrpSpPr>
        <p:grpSpPr>
          <a:xfrm>
            <a:off x="2955925" y="4045986"/>
            <a:ext cx="6278563" cy="1305539"/>
            <a:chOff x="2955925" y="4199076"/>
            <a:chExt cx="6278563" cy="1305539"/>
          </a:xfrm>
        </p:grpSpPr>
        <p:sp>
          <p:nvSpPr>
            <p:cNvPr id="23" name="Прямоугольник 22"/>
            <p:cNvSpPr/>
            <p:nvPr userDrawn="1"/>
          </p:nvSpPr>
          <p:spPr>
            <a:xfrm>
              <a:off x="2955925" y="4199076"/>
              <a:ext cx="6278563" cy="410965"/>
            </a:xfrm>
            <a:prstGeom prst="rect">
              <a:avLst/>
            </a:prstGeom>
          </p:spPr>
          <p:txBody>
            <a:bodyPr lIns="0" tIns="0" rIns="0" bIns="0" anchor="ctr">
              <a:noAutofit/>
            </a:bodyPr>
            <a:lstStyle/>
            <a:p>
              <a:pPr algn="ctr">
                <a:buClr>
                  <a:srgbClr val="000000"/>
                </a:buClr>
                <a:buSzPct val="100000"/>
              </a:pPr>
              <a:r>
                <a:rPr lang="en-US" altLang="ru-RU" sz="4200" dirty="0">
                  <a:solidFill>
                    <a:schemeClr val="accent3"/>
                  </a:solidFill>
                  <a:latin typeface="Segoe UI" panose="020B0502040204020203" pitchFamily="34" charset="0"/>
                </a:rPr>
                <a:t>www.rts-tender.ru</a:t>
              </a:r>
              <a:endParaRPr lang="ru-RU" altLang="ru-RU" sz="4200" u="sng" dirty="0">
                <a:solidFill>
                  <a:schemeClr val="accent3"/>
                </a:solidFill>
                <a:latin typeface="Segoe UI" panose="020B0502040204020203" pitchFamily="34" charset="0"/>
              </a:endParaRPr>
            </a:p>
          </p:txBody>
        </p:sp>
        <p:sp>
          <p:nvSpPr>
            <p:cNvPr id="25" name="Прямоугольник 24"/>
            <p:cNvSpPr/>
            <p:nvPr userDrawn="1"/>
          </p:nvSpPr>
          <p:spPr>
            <a:xfrm>
              <a:off x="2955925" y="4638081"/>
              <a:ext cx="6278563" cy="619190"/>
            </a:xfrm>
            <a:prstGeom prst="rect">
              <a:avLst/>
            </a:prstGeom>
          </p:spPr>
          <p:txBody>
            <a:bodyPr lIns="0" tIns="0" rIns="0" bIns="0">
              <a:noAutofit/>
            </a:bodyPr>
            <a:lstStyle/>
            <a:p>
              <a:pPr algn="ctr">
                <a:buClr>
                  <a:srgbClr val="000000"/>
                </a:buClr>
                <a:buSzPct val="100000"/>
              </a:pPr>
              <a:r>
                <a:rPr lang="ru-RU" sz="3800" b="1" dirty="0">
                  <a:solidFill>
                    <a:srgbClr val="E4465A"/>
                  </a:solidFill>
                  <a:latin typeface="Segoe UI" panose="020B0502040204020203" pitchFamily="34" charset="0"/>
                </a:rPr>
                <a:t>+7 (499) 653-9-900</a:t>
              </a:r>
              <a:endParaRPr lang="ru-RU" altLang="ru-RU" sz="3800" b="1" u="sng" dirty="0">
                <a:solidFill>
                  <a:schemeClr val="accent1"/>
                </a:solidFill>
                <a:latin typeface="Segoe UI" panose="020B0502040204020203" pitchFamily="34" charset="0"/>
              </a:endParaRPr>
            </a:p>
          </p:txBody>
        </p:sp>
        <p:sp>
          <p:nvSpPr>
            <p:cNvPr id="26" name="Прямоугольник 25"/>
            <p:cNvSpPr/>
            <p:nvPr userDrawn="1"/>
          </p:nvSpPr>
          <p:spPr>
            <a:xfrm>
              <a:off x="2955925" y="5212227"/>
              <a:ext cx="6278563" cy="292388"/>
            </a:xfrm>
            <a:prstGeom prst="rect">
              <a:avLst/>
            </a:prstGeom>
          </p:spPr>
          <p:txBody>
            <a:bodyPr lIns="0" tIns="0" rIns="0" bIns="0">
              <a:noAutofit/>
            </a:bodyPr>
            <a:lstStyle/>
            <a:p>
              <a:pPr algn="ctr">
                <a:buClr>
                  <a:srgbClr val="000000"/>
                </a:buClr>
                <a:buSzPct val="100000"/>
              </a:pPr>
              <a:r>
                <a:rPr lang="ru-RU" altLang="ru-RU" sz="1950" dirty="0">
                  <a:solidFill>
                    <a:schemeClr val="accent4"/>
                  </a:solidFill>
                  <a:latin typeface="Segoe UI" panose="020B0502040204020203" pitchFamily="34" charset="0"/>
                </a:rPr>
                <a:t>ЗВОНОК ПО РОССИИ БЕСПЛАТНЫЙ</a:t>
              </a:r>
              <a:endParaRPr lang="ru-RU" altLang="ru-RU" sz="1950" u="sng" dirty="0">
                <a:solidFill>
                  <a:schemeClr val="accent4"/>
                </a:solidFill>
                <a:latin typeface="Segoe UI" panose="020B0502040204020203" pitchFamily="34" charset="0"/>
              </a:endParaRPr>
            </a:p>
          </p:txBody>
        </p:sp>
      </p:grpSp>
      <p:sp>
        <p:nvSpPr>
          <p:cNvPr id="27" name="Прямоугольник 26"/>
          <p:cNvSpPr/>
          <p:nvPr userDrawn="1"/>
        </p:nvSpPr>
        <p:spPr>
          <a:xfrm>
            <a:off x="2955925" y="5889077"/>
            <a:ext cx="6278563" cy="523656"/>
          </a:xfrm>
          <a:prstGeom prst="rect">
            <a:avLst/>
          </a:prstGeom>
        </p:spPr>
        <p:txBody>
          <a:bodyPr lIns="0" tIns="0" rIns="0" bIns="0" anchor="b">
            <a:noAutofit/>
          </a:bodyPr>
          <a:lstStyle/>
          <a:p>
            <a:pPr algn="ctr">
              <a:buClr>
                <a:srgbClr val="000000"/>
              </a:buClr>
              <a:buSzPct val="100000"/>
            </a:pPr>
            <a:r>
              <a:rPr lang="en-US" altLang="ru-RU" dirty="0">
                <a:solidFill>
                  <a:srgbClr val="0291A0"/>
                </a:solidFill>
                <a:latin typeface="Segoe UI" panose="020B0502040204020203" pitchFamily="34" charset="0"/>
              </a:rPr>
              <a:t>support223@rts-tender.ru</a:t>
            </a:r>
          </a:p>
          <a:p>
            <a:pPr algn="ctr">
              <a:buClr>
                <a:srgbClr val="000000"/>
              </a:buClr>
              <a:buSzPct val="100000"/>
            </a:pPr>
            <a:r>
              <a:rPr lang="en-US" altLang="ru-RU" dirty="0">
                <a:solidFill>
                  <a:srgbClr val="0291A0"/>
                </a:solidFill>
                <a:latin typeface="Segoe UI" panose="020B0502040204020203" pitchFamily="34" charset="0"/>
              </a:rPr>
              <a:t>info223@rts-tender.ru</a:t>
            </a:r>
          </a:p>
        </p:txBody>
      </p:sp>
      <p:sp>
        <p:nvSpPr>
          <p:cNvPr id="28" name="Прямоугольник 27"/>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grpSp>
        <p:nvGrpSpPr>
          <p:cNvPr id="32" name="Group 4"/>
          <p:cNvGrpSpPr>
            <a:grpSpLocks noChangeAspect="1"/>
          </p:cNvGrpSpPr>
          <p:nvPr userDrawn="1"/>
        </p:nvGrpSpPr>
        <p:grpSpPr bwMode="auto">
          <a:xfrm>
            <a:off x="5248524" y="2118070"/>
            <a:ext cx="1644152" cy="1640843"/>
            <a:chOff x="3322" y="1632"/>
            <a:chExt cx="497" cy="496"/>
          </a:xfrm>
        </p:grpSpPr>
        <p:sp>
          <p:nvSpPr>
            <p:cNvPr id="33" name="AutoShape 3"/>
            <p:cNvSpPr>
              <a:spLocks noChangeAspect="1" noChangeArrowheads="1" noTextEdit="1"/>
            </p:cNvSpPr>
            <p:nvPr userDrawn="1"/>
          </p:nvSpPr>
          <p:spPr bwMode="auto">
            <a:xfrm>
              <a:off x="3322" y="1632"/>
              <a:ext cx="49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4" name="Freeform 5"/>
            <p:cNvSpPr>
              <a:spLocks/>
            </p:cNvSpPr>
            <p:nvPr userDrawn="1"/>
          </p:nvSpPr>
          <p:spPr bwMode="auto">
            <a:xfrm>
              <a:off x="3324" y="1634"/>
              <a:ext cx="495" cy="494"/>
            </a:xfrm>
            <a:custGeom>
              <a:avLst/>
              <a:gdLst>
                <a:gd name="T0" fmla="*/ 239 w 239"/>
                <a:gd name="T1" fmla="*/ 219 h 239"/>
                <a:gd name="T2" fmla="*/ 219 w 239"/>
                <a:gd name="T3" fmla="*/ 239 h 239"/>
                <a:gd name="T4" fmla="*/ 20 w 239"/>
                <a:gd name="T5" fmla="*/ 239 h 239"/>
                <a:gd name="T6" fmla="*/ 0 w 239"/>
                <a:gd name="T7" fmla="*/ 219 h 239"/>
                <a:gd name="T8" fmla="*/ 0 w 239"/>
                <a:gd name="T9" fmla="*/ 20 h 239"/>
                <a:gd name="T10" fmla="*/ 20 w 239"/>
                <a:gd name="T11" fmla="*/ 0 h 239"/>
                <a:gd name="T12" fmla="*/ 219 w 239"/>
                <a:gd name="T13" fmla="*/ 0 h 239"/>
                <a:gd name="T14" fmla="*/ 239 w 239"/>
                <a:gd name="T15" fmla="*/ 20 h 239"/>
                <a:gd name="T16" fmla="*/ 239 w 239"/>
                <a:gd name="T17"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239">
                  <a:moveTo>
                    <a:pt x="239" y="219"/>
                  </a:moveTo>
                  <a:cubicBezTo>
                    <a:pt x="239" y="230"/>
                    <a:pt x="230" y="239"/>
                    <a:pt x="219" y="239"/>
                  </a:cubicBezTo>
                  <a:cubicBezTo>
                    <a:pt x="20" y="239"/>
                    <a:pt x="20" y="239"/>
                    <a:pt x="20" y="239"/>
                  </a:cubicBezTo>
                  <a:cubicBezTo>
                    <a:pt x="9" y="239"/>
                    <a:pt x="0" y="230"/>
                    <a:pt x="0" y="219"/>
                  </a:cubicBezTo>
                  <a:cubicBezTo>
                    <a:pt x="0" y="20"/>
                    <a:pt x="0" y="20"/>
                    <a:pt x="0" y="20"/>
                  </a:cubicBezTo>
                  <a:cubicBezTo>
                    <a:pt x="0" y="9"/>
                    <a:pt x="9" y="0"/>
                    <a:pt x="20" y="0"/>
                  </a:cubicBezTo>
                  <a:cubicBezTo>
                    <a:pt x="219" y="0"/>
                    <a:pt x="219" y="0"/>
                    <a:pt x="219" y="0"/>
                  </a:cubicBezTo>
                  <a:cubicBezTo>
                    <a:pt x="230" y="0"/>
                    <a:pt x="239" y="9"/>
                    <a:pt x="239" y="20"/>
                  </a:cubicBezTo>
                  <a:lnTo>
                    <a:pt x="239" y="219"/>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5" name="Freeform 6"/>
            <p:cNvSpPr>
              <a:spLocks noEditPoints="1"/>
            </p:cNvSpPr>
            <p:nvPr userDrawn="1"/>
          </p:nvSpPr>
          <p:spPr bwMode="auto">
            <a:xfrm>
              <a:off x="3432" y="1830"/>
              <a:ext cx="93" cy="116"/>
            </a:xfrm>
            <a:custGeom>
              <a:avLst/>
              <a:gdLst>
                <a:gd name="T0" fmla="*/ 0 w 45"/>
                <a:gd name="T1" fmla="*/ 0 h 56"/>
                <a:gd name="T2" fmla="*/ 24 w 45"/>
                <a:gd name="T3" fmla="*/ 0 h 56"/>
                <a:gd name="T4" fmla="*/ 45 w 45"/>
                <a:gd name="T5" fmla="*/ 18 h 56"/>
                <a:gd name="T6" fmla="*/ 24 w 45"/>
                <a:gd name="T7" fmla="*/ 37 h 56"/>
                <a:gd name="T8" fmla="*/ 16 w 45"/>
                <a:gd name="T9" fmla="*/ 37 h 56"/>
                <a:gd name="T10" fmla="*/ 16 w 45"/>
                <a:gd name="T11" fmla="*/ 56 h 56"/>
                <a:gd name="T12" fmla="*/ 0 w 45"/>
                <a:gd name="T13" fmla="*/ 56 h 56"/>
                <a:gd name="T14" fmla="*/ 0 w 45"/>
                <a:gd name="T15" fmla="*/ 0 h 56"/>
                <a:gd name="T16" fmla="*/ 16 w 45"/>
                <a:gd name="T17" fmla="*/ 25 h 56"/>
                <a:gd name="T18" fmla="*/ 21 w 45"/>
                <a:gd name="T19" fmla="*/ 25 h 56"/>
                <a:gd name="T20" fmla="*/ 28 w 45"/>
                <a:gd name="T21" fmla="*/ 18 h 56"/>
                <a:gd name="T22" fmla="*/ 21 w 45"/>
                <a:gd name="T23" fmla="*/ 12 h 56"/>
                <a:gd name="T24" fmla="*/ 16 w 45"/>
                <a:gd name="T25" fmla="*/ 12 h 56"/>
                <a:gd name="T26" fmla="*/ 16 w 45"/>
                <a:gd name="T2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6">
                  <a:moveTo>
                    <a:pt x="0" y="0"/>
                  </a:moveTo>
                  <a:cubicBezTo>
                    <a:pt x="24" y="0"/>
                    <a:pt x="24" y="0"/>
                    <a:pt x="24" y="0"/>
                  </a:cubicBezTo>
                  <a:cubicBezTo>
                    <a:pt x="40" y="0"/>
                    <a:pt x="45" y="11"/>
                    <a:pt x="45" y="18"/>
                  </a:cubicBezTo>
                  <a:cubicBezTo>
                    <a:pt x="45" y="26"/>
                    <a:pt x="40" y="37"/>
                    <a:pt x="24" y="37"/>
                  </a:cubicBezTo>
                  <a:cubicBezTo>
                    <a:pt x="16" y="37"/>
                    <a:pt x="16" y="37"/>
                    <a:pt x="16" y="37"/>
                  </a:cubicBezTo>
                  <a:cubicBezTo>
                    <a:pt x="16" y="56"/>
                    <a:pt x="16" y="56"/>
                    <a:pt x="16" y="56"/>
                  </a:cubicBezTo>
                  <a:cubicBezTo>
                    <a:pt x="0" y="56"/>
                    <a:pt x="0" y="56"/>
                    <a:pt x="0" y="56"/>
                  </a:cubicBezTo>
                  <a:lnTo>
                    <a:pt x="0" y="0"/>
                  </a:lnTo>
                  <a:close/>
                  <a:moveTo>
                    <a:pt x="16" y="25"/>
                  </a:moveTo>
                  <a:cubicBezTo>
                    <a:pt x="21" y="25"/>
                    <a:pt x="21" y="25"/>
                    <a:pt x="21" y="25"/>
                  </a:cubicBezTo>
                  <a:cubicBezTo>
                    <a:pt x="28" y="25"/>
                    <a:pt x="28" y="21"/>
                    <a:pt x="28" y="18"/>
                  </a:cubicBezTo>
                  <a:cubicBezTo>
                    <a:pt x="28" y="16"/>
                    <a:pt x="27" y="12"/>
                    <a:pt x="21" y="12"/>
                  </a:cubicBezTo>
                  <a:cubicBezTo>
                    <a:pt x="16" y="12"/>
                    <a:pt x="16" y="12"/>
                    <a:pt x="16" y="12"/>
                  </a:cubicBezTo>
                  <a:lnTo>
                    <a:pt x="16" y="25"/>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6" name="Freeform 7"/>
            <p:cNvSpPr>
              <a:spLocks/>
            </p:cNvSpPr>
            <p:nvPr userDrawn="1"/>
          </p:nvSpPr>
          <p:spPr bwMode="auto">
            <a:xfrm>
              <a:off x="3531" y="1830"/>
              <a:ext cx="83" cy="116"/>
            </a:xfrm>
            <a:custGeom>
              <a:avLst/>
              <a:gdLst>
                <a:gd name="T0" fmla="*/ 25 w 83"/>
                <a:gd name="T1" fmla="*/ 27 h 116"/>
                <a:gd name="T2" fmla="*/ 0 w 83"/>
                <a:gd name="T3" fmla="*/ 27 h 116"/>
                <a:gd name="T4" fmla="*/ 0 w 83"/>
                <a:gd name="T5" fmla="*/ 0 h 116"/>
                <a:gd name="T6" fmla="*/ 83 w 83"/>
                <a:gd name="T7" fmla="*/ 0 h 116"/>
                <a:gd name="T8" fmla="*/ 83 w 83"/>
                <a:gd name="T9" fmla="*/ 27 h 116"/>
                <a:gd name="T10" fmla="*/ 58 w 83"/>
                <a:gd name="T11" fmla="*/ 27 h 116"/>
                <a:gd name="T12" fmla="*/ 58 w 83"/>
                <a:gd name="T13" fmla="*/ 116 h 116"/>
                <a:gd name="T14" fmla="*/ 25 w 83"/>
                <a:gd name="T15" fmla="*/ 116 h 116"/>
                <a:gd name="T16" fmla="*/ 25 w 83"/>
                <a:gd name="T17"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25" y="27"/>
                  </a:moveTo>
                  <a:lnTo>
                    <a:pt x="0" y="27"/>
                  </a:lnTo>
                  <a:lnTo>
                    <a:pt x="0" y="0"/>
                  </a:lnTo>
                  <a:lnTo>
                    <a:pt x="83" y="0"/>
                  </a:lnTo>
                  <a:lnTo>
                    <a:pt x="83" y="27"/>
                  </a:lnTo>
                  <a:lnTo>
                    <a:pt x="58" y="27"/>
                  </a:lnTo>
                  <a:lnTo>
                    <a:pt x="58" y="116"/>
                  </a:lnTo>
                  <a:lnTo>
                    <a:pt x="25" y="116"/>
                  </a:lnTo>
                  <a:lnTo>
                    <a:pt x="25" y="2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7" name="Freeform 8"/>
            <p:cNvSpPr>
              <a:spLocks/>
            </p:cNvSpPr>
            <p:nvPr userDrawn="1"/>
          </p:nvSpPr>
          <p:spPr bwMode="auto">
            <a:xfrm>
              <a:off x="3620" y="1826"/>
              <a:ext cx="93" cy="124"/>
            </a:xfrm>
            <a:custGeom>
              <a:avLst/>
              <a:gdLst>
                <a:gd name="T0" fmla="*/ 45 w 45"/>
                <a:gd name="T1" fmla="*/ 56 h 60"/>
                <a:gd name="T2" fmla="*/ 29 w 45"/>
                <a:gd name="T3" fmla="*/ 60 h 60"/>
                <a:gd name="T4" fmla="*/ 0 w 45"/>
                <a:gd name="T5" fmla="*/ 30 h 60"/>
                <a:gd name="T6" fmla="*/ 29 w 45"/>
                <a:gd name="T7" fmla="*/ 0 h 60"/>
                <a:gd name="T8" fmla="*/ 45 w 45"/>
                <a:gd name="T9" fmla="*/ 4 h 60"/>
                <a:gd name="T10" fmla="*/ 45 w 45"/>
                <a:gd name="T11" fmla="*/ 21 h 60"/>
                <a:gd name="T12" fmla="*/ 31 w 45"/>
                <a:gd name="T13" fmla="*/ 14 h 60"/>
                <a:gd name="T14" fmla="*/ 17 w 45"/>
                <a:gd name="T15" fmla="*/ 30 h 60"/>
                <a:gd name="T16" fmla="*/ 31 w 45"/>
                <a:gd name="T17" fmla="*/ 46 h 60"/>
                <a:gd name="T18" fmla="*/ 45 w 45"/>
                <a:gd name="T19" fmla="*/ 39 h 60"/>
                <a:gd name="T20" fmla="*/ 45 w 45"/>
                <a:gd name="T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0">
                  <a:moveTo>
                    <a:pt x="45" y="56"/>
                  </a:moveTo>
                  <a:cubicBezTo>
                    <a:pt x="40" y="59"/>
                    <a:pt x="34" y="60"/>
                    <a:pt x="29" y="60"/>
                  </a:cubicBezTo>
                  <a:cubicBezTo>
                    <a:pt x="13" y="60"/>
                    <a:pt x="0" y="48"/>
                    <a:pt x="0" y="30"/>
                  </a:cubicBezTo>
                  <a:cubicBezTo>
                    <a:pt x="0" y="11"/>
                    <a:pt x="14" y="0"/>
                    <a:pt x="29" y="0"/>
                  </a:cubicBezTo>
                  <a:cubicBezTo>
                    <a:pt x="34" y="0"/>
                    <a:pt x="40" y="1"/>
                    <a:pt x="45" y="4"/>
                  </a:cubicBezTo>
                  <a:cubicBezTo>
                    <a:pt x="45" y="21"/>
                    <a:pt x="45" y="21"/>
                    <a:pt x="45" y="21"/>
                  </a:cubicBezTo>
                  <a:cubicBezTo>
                    <a:pt x="42" y="17"/>
                    <a:pt x="37" y="14"/>
                    <a:pt x="31" y="14"/>
                  </a:cubicBezTo>
                  <a:cubicBezTo>
                    <a:pt x="22" y="14"/>
                    <a:pt x="17" y="21"/>
                    <a:pt x="17" y="30"/>
                  </a:cubicBezTo>
                  <a:cubicBezTo>
                    <a:pt x="17" y="39"/>
                    <a:pt x="22" y="46"/>
                    <a:pt x="31" y="46"/>
                  </a:cubicBezTo>
                  <a:cubicBezTo>
                    <a:pt x="37" y="46"/>
                    <a:pt x="42" y="42"/>
                    <a:pt x="45" y="39"/>
                  </a:cubicBezTo>
                  <a:lnTo>
                    <a:pt x="45" y="56"/>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8" name="Freeform 9"/>
            <p:cNvSpPr>
              <a:spLocks/>
            </p:cNvSpPr>
            <p:nvPr userDrawn="1"/>
          </p:nvSpPr>
          <p:spPr bwMode="auto">
            <a:xfrm>
              <a:off x="3492" y="1764"/>
              <a:ext cx="29" cy="33"/>
            </a:xfrm>
            <a:custGeom>
              <a:avLst/>
              <a:gdLst>
                <a:gd name="T0" fmla="*/ 12 w 29"/>
                <a:gd name="T1" fmla="*/ 4 h 33"/>
                <a:gd name="T2" fmla="*/ 0 w 29"/>
                <a:gd name="T3" fmla="*/ 4 h 33"/>
                <a:gd name="T4" fmla="*/ 0 w 29"/>
                <a:gd name="T5" fmla="*/ 0 h 33"/>
                <a:gd name="T6" fmla="*/ 29 w 29"/>
                <a:gd name="T7" fmla="*/ 0 h 33"/>
                <a:gd name="T8" fmla="*/ 29 w 29"/>
                <a:gd name="T9" fmla="*/ 4 h 33"/>
                <a:gd name="T10" fmla="*/ 16 w 29"/>
                <a:gd name="T11" fmla="*/ 4 h 33"/>
                <a:gd name="T12" fmla="*/ 16 w 29"/>
                <a:gd name="T13" fmla="*/ 33 h 33"/>
                <a:gd name="T14" fmla="*/ 12 w 29"/>
                <a:gd name="T15" fmla="*/ 33 h 33"/>
                <a:gd name="T16" fmla="*/ 12 w 29"/>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3">
                  <a:moveTo>
                    <a:pt x="12" y="4"/>
                  </a:moveTo>
                  <a:lnTo>
                    <a:pt x="0" y="4"/>
                  </a:lnTo>
                  <a:lnTo>
                    <a:pt x="0" y="0"/>
                  </a:lnTo>
                  <a:lnTo>
                    <a:pt x="29" y="0"/>
                  </a:lnTo>
                  <a:lnTo>
                    <a:pt x="29" y="4"/>
                  </a:lnTo>
                  <a:lnTo>
                    <a:pt x="16" y="4"/>
                  </a:lnTo>
                  <a:lnTo>
                    <a:pt x="16" y="33"/>
                  </a:lnTo>
                  <a:lnTo>
                    <a:pt x="12" y="33"/>
                  </a:lnTo>
                  <a:lnTo>
                    <a:pt x="12" y="4"/>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39" name="Freeform 10"/>
            <p:cNvSpPr>
              <a:spLocks noEditPoints="1"/>
            </p:cNvSpPr>
            <p:nvPr userDrawn="1"/>
          </p:nvSpPr>
          <p:spPr bwMode="auto">
            <a:xfrm>
              <a:off x="3525" y="1762"/>
              <a:ext cx="33" cy="37"/>
            </a:xfrm>
            <a:custGeom>
              <a:avLst/>
              <a:gdLst>
                <a:gd name="T0" fmla="*/ 16 w 16"/>
                <a:gd name="T1" fmla="*/ 13 h 18"/>
                <a:gd name="T2" fmla="*/ 8 w 16"/>
                <a:gd name="T3" fmla="*/ 18 h 18"/>
                <a:gd name="T4" fmla="*/ 0 w 16"/>
                <a:gd name="T5" fmla="*/ 9 h 18"/>
                <a:gd name="T6" fmla="*/ 8 w 16"/>
                <a:gd name="T7" fmla="*/ 0 h 18"/>
                <a:gd name="T8" fmla="*/ 16 w 16"/>
                <a:gd name="T9" fmla="*/ 8 h 18"/>
                <a:gd name="T10" fmla="*/ 16 w 16"/>
                <a:gd name="T11" fmla="*/ 9 h 18"/>
                <a:gd name="T12" fmla="*/ 2 w 16"/>
                <a:gd name="T13" fmla="*/ 9 h 18"/>
                <a:gd name="T14" fmla="*/ 8 w 16"/>
                <a:gd name="T15" fmla="*/ 16 h 18"/>
                <a:gd name="T16" fmla="*/ 14 w 16"/>
                <a:gd name="T17" fmla="*/ 12 h 18"/>
                <a:gd name="T18" fmla="*/ 16 w 16"/>
                <a:gd name="T19" fmla="*/ 13 h 18"/>
                <a:gd name="T20" fmla="*/ 14 w 16"/>
                <a:gd name="T21" fmla="*/ 7 h 18"/>
                <a:gd name="T22" fmla="*/ 8 w 16"/>
                <a:gd name="T23" fmla="*/ 2 h 18"/>
                <a:gd name="T24" fmla="*/ 3 w 16"/>
                <a:gd name="T25" fmla="*/ 7 h 18"/>
                <a:gd name="T26" fmla="*/ 14 w 16"/>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16" y="13"/>
                  </a:moveTo>
                  <a:cubicBezTo>
                    <a:pt x="15" y="16"/>
                    <a:pt x="12" y="18"/>
                    <a:pt x="8" y="18"/>
                  </a:cubicBezTo>
                  <a:cubicBezTo>
                    <a:pt x="3" y="18"/>
                    <a:pt x="0" y="14"/>
                    <a:pt x="0" y="9"/>
                  </a:cubicBezTo>
                  <a:cubicBezTo>
                    <a:pt x="0" y="4"/>
                    <a:pt x="3" y="0"/>
                    <a:pt x="8" y="0"/>
                  </a:cubicBezTo>
                  <a:cubicBezTo>
                    <a:pt x="14" y="0"/>
                    <a:pt x="16" y="5"/>
                    <a:pt x="16" y="8"/>
                  </a:cubicBezTo>
                  <a:cubicBezTo>
                    <a:pt x="16" y="9"/>
                    <a:pt x="16" y="9"/>
                    <a:pt x="16" y="9"/>
                  </a:cubicBezTo>
                  <a:cubicBezTo>
                    <a:pt x="2" y="9"/>
                    <a:pt x="2" y="9"/>
                    <a:pt x="2" y="9"/>
                  </a:cubicBezTo>
                  <a:cubicBezTo>
                    <a:pt x="2" y="12"/>
                    <a:pt x="4" y="16"/>
                    <a:pt x="8" y="16"/>
                  </a:cubicBezTo>
                  <a:cubicBezTo>
                    <a:pt x="10" y="16"/>
                    <a:pt x="12" y="16"/>
                    <a:pt x="14" y="12"/>
                  </a:cubicBezTo>
                  <a:lnTo>
                    <a:pt x="16" y="13"/>
                  </a:lnTo>
                  <a:close/>
                  <a:moveTo>
                    <a:pt x="14" y="7"/>
                  </a:moveTo>
                  <a:cubicBezTo>
                    <a:pt x="14" y="5"/>
                    <a:pt x="12" y="2"/>
                    <a:pt x="8" y="2"/>
                  </a:cubicBezTo>
                  <a:cubicBezTo>
                    <a:pt x="5"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0" name="Freeform 11"/>
            <p:cNvSpPr>
              <a:spLocks/>
            </p:cNvSpPr>
            <p:nvPr userDrawn="1"/>
          </p:nvSpPr>
          <p:spPr bwMode="auto">
            <a:xfrm>
              <a:off x="3568" y="1764"/>
              <a:ext cx="29" cy="33"/>
            </a:xfrm>
            <a:custGeom>
              <a:avLst/>
              <a:gdLst>
                <a:gd name="T0" fmla="*/ 0 w 29"/>
                <a:gd name="T1" fmla="*/ 0 h 33"/>
                <a:gd name="T2" fmla="*/ 5 w 29"/>
                <a:gd name="T3" fmla="*/ 0 h 33"/>
                <a:gd name="T4" fmla="*/ 5 w 29"/>
                <a:gd name="T5" fmla="*/ 15 h 33"/>
                <a:gd name="T6" fmla="*/ 23 w 29"/>
                <a:gd name="T7" fmla="*/ 15 h 33"/>
                <a:gd name="T8" fmla="*/ 23 w 29"/>
                <a:gd name="T9" fmla="*/ 0 h 33"/>
                <a:gd name="T10" fmla="*/ 29 w 29"/>
                <a:gd name="T11" fmla="*/ 0 h 33"/>
                <a:gd name="T12" fmla="*/ 29 w 29"/>
                <a:gd name="T13" fmla="*/ 33 h 33"/>
                <a:gd name="T14" fmla="*/ 23 w 29"/>
                <a:gd name="T15" fmla="*/ 33 h 33"/>
                <a:gd name="T16" fmla="*/ 23 w 29"/>
                <a:gd name="T17" fmla="*/ 19 h 33"/>
                <a:gd name="T18" fmla="*/ 5 w 29"/>
                <a:gd name="T19" fmla="*/ 19 h 33"/>
                <a:gd name="T20" fmla="*/ 5 w 29"/>
                <a:gd name="T21" fmla="*/ 33 h 33"/>
                <a:gd name="T22" fmla="*/ 0 w 29"/>
                <a:gd name="T23" fmla="*/ 33 h 33"/>
                <a:gd name="T24" fmla="*/ 0 w 29"/>
                <a:gd name="T25" fmla="*/ 0 h 33"/>
                <a:gd name="connsiteX0" fmla="*/ 0 w 10000"/>
                <a:gd name="connsiteY0" fmla="*/ 0 h 10000"/>
                <a:gd name="connsiteX1" fmla="*/ 1724 w 10000"/>
                <a:gd name="connsiteY1" fmla="*/ 0 h 10000"/>
                <a:gd name="connsiteX2" fmla="*/ 1724 w 10000"/>
                <a:gd name="connsiteY2" fmla="*/ 4545 h 10000"/>
                <a:gd name="connsiteX3" fmla="*/ 7931 w 10000"/>
                <a:gd name="connsiteY3" fmla="*/ 4545 h 10000"/>
                <a:gd name="connsiteX4" fmla="*/ 7931 w 10000"/>
                <a:gd name="connsiteY4" fmla="*/ 0 h 10000"/>
                <a:gd name="connsiteX5" fmla="*/ 9851 w 10000"/>
                <a:gd name="connsiteY5" fmla="*/ 0 h 10000"/>
                <a:gd name="connsiteX6" fmla="*/ 10000 w 10000"/>
                <a:gd name="connsiteY6" fmla="*/ 10000 h 10000"/>
                <a:gd name="connsiteX7" fmla="*/ 7931 w 10000"/>
                <a:gd name="connsiteY7" fmla="*/ 10000 h 10000"/>
                <a:gd name="connsiteX8" fmla="*/ 7931 w 10000"/>
                <a:gd name="connsiteY8" fmla="*/ 5758 h 10000"/>
                <a:gd name="connsiteX9" fmla="*/ 1724 w 10000"/>
                <a:gd name="connsiteY9" fmla="*/ 5758 h 10000"/>
                <a:gd name="connsiteX10" fmla="*/ 1724 w 10000"/>
                <a:gd name="connsiteY10" fmla="*/ 10000 h 10000"/>
                <a:gd name="connsiteX11" fmla="*/ 0 w 10000"/>
                <a:gd name="connsiteY11" fmla="*/ 10000 h 10000"/>
                <a:gd name="connsiteX12" fmla="*/ 0 w 10000"/>
                <a:gd name="connsiteY12" fmla="*/ 0 h 10000"/>
                <a:gd name="connsiteX0" fmla="*/ 0 w 9857"/>
                <a:gd name="connsiteY0" fmla="*/ 0 h 10000"/>
                <a:gd name="connsiteX1" fmla="*/ 1724 w 9857"/>
                <a:gd name="connsiteY1" fmla="*/ 0 h 10000"/>
                <a:gd name="connsiteX2" fmla="*/ 1724 w 9857"/>
                <a:gd name="connsiteY2" fmla="*/ 4545 h 10000"/>
                <a:gd name="connsiteX3" fmla="*/ 7931 w 9857"/>
                <a:gd name="connsiteY3" fmla="*/ 4545 h 10000"/>
                <a:gd name="connsiteX4" fmla="*/ 7931 w 9857"/>
                <a:gd name="connsiteY4" fmla="*/ 0 h 10000"/>
                <a:gd name="connsiteX5" fmla="*/ 9851 w 9857"/>
                <a:gd name="connsiteY5" fmla="*/ 0 h 10000"/>
                <a:gd name="connsiteX6" fmla="*/ 9703 w 9857"/>
                <a:gd name="connsiteY6" fmla="*/ 10000 h 10000"/>
                <a:gd name="connsiteX7" fmla="*/ 7931 w 9857"/>
                <a:gd name="connsiteY7" fmla="*/ 10000 h 10000"/>
                <a:gd name="connsiteX8" fmla="*/ 7931 w 9857"/>
                <a:gd name="connsiteY8" fmla="*/ 5758 h 10000"/>
                <a:gd name="connsiteX9" fmla="*/ 1724 w 9857"/>
                <a:gd name="connsiteY9" fmla="*/ 5758 h 10000"/>
                <a:gd name="connsiteX10" fmla="*/ 1724 w 9857"/>
                <a:gd name="connsiteY10" fmla="*/ 10000 h 10000"/>
                <a:gd name="connsiteX11" fmla="*/ 0 w 9857"/>
                <a:gd name="connsiteY11" fmla="*/ 10000 h 10000"/>
                <a:gd name="connsiteX12" fmla="*/ 0 w 9857"/>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7" h="10000">
                  <a:moveTo>
                    <a:pt x="0" y="0"/>
                  </a:moveTo>
                  <a:lnTo>
                    <a:pt x="1724" y="0"/>
                  </a:lnTo>
                  <a:lnTo>
                    <a:pt x="1724" y="4545"/>
                  </a:lnTo>
                  <a:lnTo>
                    <a:pt x="7931" y="4545"/>
                  </a:lnTo>
                  <a:lnTo>
                    <a:pt x="7931" y="0"/>
                  </a:lnTo>
                  <a:lnTo>
                    <a:pt x="9851" y="0"/>
                  </a:lnTo>
                  <a:cubicBezTo>
                    <a:pt x="9901" y="3333"/>
                    <a:pt x="9653" y="6667"/>
                    <a:pt x="9703" y="10000"/>
                  </a:cubicBezTo>
                  <a:lnTo>
                    <a:pt x="7931" y="10000"/>
                  </a:lnTo>
                  <a:lnTo>
                    <a:pt x="7931" y="5758"/>
                  </a:lnTo>
                  <a:lnTo>
                    <a:pt x="1724" y="5758"/>
                  </a:lnTo>
                  <a:lnTo>
                    <a:pt x="1724" y="10000"/>
                  </a:lnTo>
                  <a:lnTo>
                    <a:pt x="0" y="10000"/>
                  </a:lnTo>
                  <a:lnTo>
                    <a:pt x="0" y="0"/>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1" name="Freeform 12"/>
            <p:cNvSpPr>
              <a:spLocks noEditPoints="1"/>
            </p:cNvSpPr>
            <p:nvPr userDrawn="1"/>
          </p:nvSpPr>
          <p:spPr bwMode="auto">
            <a:xfrm>
              <a:off x="3604" y="1764"/>
              <a:ext cx="35" cy="44"/>
            </a:xfrm>
            <a:custGeom>
              <a:avLst/>
              <a:gdLst>
                <a:gd name="T0" fmla="*/ 14 w 17"/>
                <a:gd name="T1" fmla="*/ 0 h 21"/>
                <a:gd name="T2" fmla="*/ 14 w 17"/>
                <a:gd name="T3" fmla="*/ 14 h 21"/>
                <a:gd name="T4" fmla="*/ 17 w 17"/>
                <a:gd name="T5" fmla="*/ 14 h 21"/>
                <a:gd name="T6" fmla="*/ 17 w 17"/>
                <a:gd name="T7" fmla="*/ 21 h 21"/>
                <a:gd name="T8" fmla="*/ 15 w 17"/>
                <a:gd name="T9" fmla="*/ 21 h 21"/>
                <a:gd name="T10" fmla="*/ 15 w 17"/>
                <a:gd name="T11" fmla="*/ 16 h 21"/>
                <a:gd name="T12" fmla="*/ 2 w 17"/>
                <a:gd name="T13" fmla="*/ 16 h 21"/>
                <a:gd name="T14" fmla="*/ 2 w 17"/>
                <a:gd name="T15" fmla="*/ 21 h 21"/>
                <a:gd name="T16" fmla="*/ 0 w 17"/>
                <a:gd name="T17" fmla="*/ 21 h 21"/>
                <a:gd name="T18" fmla="*/ 0 w 17"/>
                <a:gd name="T19" fmla="*/ 14 h 21"/>
                <a:gd name="T20" fmla="*/ 4 w 17"/>
                <a:gd name="T21" fmla="*/ 8 h 21"/>
                <a:gd name="T22" fmla="*/ 4 w 17"/>
                <a:gd name="T23" fmla="*/ 0 h 21"/>
                <a:gd name="T24" fmla="*/ 14 w 17"/>
                <a:gd name="T25" fmla="*/ 0 h 21"/>
                <a:gd name="T26" fmla="*/ 12 w 17"/>
                <a:gd name="T27" fmla="*/ 2 h 21"/>
                <a:gd name="T28" fmla="*/ 6 w 17"/>
                <a:gd name="T29" fmla="*/ 2 h 21"/>
                <a:gd name="T30" fmla="*/ 6 w 17"/>
                <a:gd name="T31" fmla="*/ 9 h 21"/>
                <a:gd name="T32" fmla="*/ 4 w 17"/>
                <a:gd name="T33" fmla="*/ 14 h 21"/>
                <a:gd name="T34" fmla="*/ 12 w 17"/>
                <a:gd name="T35" fmla="*/ 14 h 21"/>
                <a:gd name="T36" fmla="*/ 12 w 1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14" y="0"/>
                  </a:moveTo>
                  <a:cubicBezTo>
                    <a:pt x="14" y="14"/>
                    <a:pt x="14" y="14"/>
                    <a:pt x="14" y="14"/>
                  </a:cubicBezTo>
                  <a:cubicBezTo>
                    <a:pt x="17" y="14"/>
                    <a:pt x="17" y="14"/>
                    <a:pt x="17" y="14"/>
                  </a:cubicBezTo>
                  <a:cubicBezTo>
                    <a:pt x="17" y="21"/>
                    <a:pt x="17" y="21"/>
                    <a:pt x="17" y="21"/>
                  </a:cubicBezTo>
                  <a:cubicBezTo>
                    <a:pt x="15" y="21"/>
                    <a:pt x="15" y="21"/>
                    <a:pt x="15" y="21"/>
                  </a:cubicBezTo>
                  <a:cubicBezTo>
                    <a:pt x="15" y="16"/>
                    <a:pt x="15" y="16"/>
                    <a:pt x="15" y="16"/>
                  </a:cubicBezTo>
                  <a:cubicBezTo>
                    <a:pt x="2" y="16"/>
                    <a:pt x="2" y="16"/>
                    <a:pt x="2" y="16"/>
                  </a:cubicBezTo>
                  <a:cubicBezTo>
                    <a:pt x="2" y="21"/>
                    <a:pt x="2" y="21"/>
                    <a:pt x="2" y="21"/>
                  </a:cubicBezTo>
                  <a:cubicBezTo>
                    <a:pt x="0" y="21"/>
                    <a:pt x="0" y="21"/>
                    <a:pt x="0" y="21"/>
                  </a:cubicBezTo>
                  <a:cubicBezTo>
                    <a:pt x="0" y="14"/>
                    <a:pt x="0" y="14"/>
                    <a:pt x="0" y="14"/>
                  </a:cubicBezTo>
                  <a:cubicBezTo>
                    <a:pt x="3" y="14"/>
                    <a:pt x="4" y="11"/>
                    <a:pt x="4" y="8"/>
                  </a:cubicBezTo>
                  <a:cubicBezTo>
                    <a:pt x="4" y="0"/>
                    <a:pt x="4" y="0"/>
                    <a:pt x="4" y="0"/>
                  </a:cubicBezTo>
                  <a:lnTo>
                    <a:pt x="14" y="0"/>
                  </a:lnTo>
                  <a:close/>
                  <a:moveTo>
                    <a:pt x="12" y="2"/>
                  </a:moveTo>
                  <a:cubicBezTo>
                    <a:pt x="6" y="2"/>
                    <a:pt x="6" y="2"/>
                    <a:pt x="6" y="2"/>
                  </a:cubicBezTo>
                  <a:cubicBezTo>
                    <a:pt x="6" y="9"/>
                    <a:pt x="6" y="9"/>
                    <a:pt x="6" y="9"/>
                  </a:cubicBezTo>
                  <a:cubicBezTo>
                    <a:pt x="6" y="12"/>
                    <a:pt x="5" y="13"/>
                    <a:pt x="4" y="14"/>
                  </a:cubicBezTo>
                  <a:cubicBezTo>
                    <a:pt x="12" y="14"/>
                    <a:pt x="12" y="14"/>
                    <a:pt x="12" y="14"/>
                  </a:cubicBezTo>
                  <a:lnTo>
                    <a:pt x="12" y="2"/>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2" name="Freeform 13"/>
            <p:cNvSpPr>
              <a:spLocks noEditPoints="1"/>
            </p:cNvSpPr>
            <p:nvPr userDrawn="1"/>
          </p:nvSpPr>
          <p:spPr bwMode="auto">
            <a:xfrm>
              <a:off x="3643" y="1762"/>
              <a:ext cx="35" cy="37"/>
            </a:xfrm>
            <a:custGeom>
              <a:avLst/>
              <a:gdLst>
                <a:gd name="T0" fmla="*/ 17 w 17"/>
                <a:gd name="T1" fmla="*/ 13 h 18"/>
                <a:gd name="T2" fmla="*/ 9 w 17"/>
                <a:gd name="T3" fmla="*/ 18 h 18"/>
                <a:gd name="T4" fmla="*/ 0 w 17"/>
                <a:gd name="T5" fmla="*/ 9 h 18"/>
                <a:gd name="T6" fmla="*/ 9 w 17"/>
                <a:gd name="T7" fmla="*/ 0 h 18"/>
                <a:gd name="T8" fmla="*/ 17 w 17"/>
                <a:gd name="T9" fmla="*/ 8 h 18"/>
                <a:gd name="T10" fmla="*/ 17 w 17"/>
                <a:gd name="T11" fmla="*/ 9 h 18"/>
                <a:gd name="T12" fmla="*/ 3 w 17"/>
                <a:gd name="T13" fmla="*/ 9 h 18"/>
                <a:gd name="T14" fmla="*/ 9 w 17"/>
                <a:gd name="T15" fmla="*/ 16 h 18"/>
                <a:gd name="T16" fmla="*/ 15 w 17"/>
                <a:gd name="T17" fmla="*/ 12 h 18"/>
                <a:gd name="T18" fmla="*/ 17 w 17"/>
                <a:gd name="T19" fmla="*/ 13 h 18"/>
                <a:gd name="T20" fmla="*/ 14 w 17"/>
                <a:gd name="T21" fmla="*/ 7 h 18"/>
                <a:gd name="T22" fmla="*/ 9 w 17"/>
                <a:gd name="T23" fmla="*/ 2 h 18"/>
                <a:gd name="T24" fmla="*/ 3 w 17"/>
                <a:gd name="T25" fmla="*/ 7 h 18"/>
                <a:gd name="T26" fmla="*/ 14 w 17"/>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17" y="13"/>
                  </a:moveTo>
                  <a:cubicBezTo>
                    <a:pt x="15" y="16"/>
                    <a:pt x="13" y="18"/>
                    <a:pt x="9" y="18"/>
                  </a:cubicBezTo>
                  <a:cubicBezTo>
                    <a:pt x="3" y="18"/>
                    <a:pt x="0" y="14"/>
                    <a:pt x="0" y="9"/>
                  </a:cubicBezTo>
                  <a:cubicBezTo>
                    <a:pt x="0" y="4"/>
                    <a:pt x="3" y="0"/>
                    <a:pt x="9" y="0"/>
                  </a:cubicBezTo>
                  <a:cubicBezTo>
                    <a:pt x="15" y="0"/>
                    <a:pt x="17" y="5"/>
                    <a:pt x="17" y="8"/>
                  </a:cubicBezTo>
                  <a:cubicBezTo>
                    <a:pt x="17" y="9"/>
                    <a:pt x="17" y="9"/>
                    <a:pt x="17" y="9"/>
                  </a:cubicBezTo>
                  <a:cubicBezTo>
                    <a:pt x="3" y="9"/>
                    <a:pt x="3" y="9"/>
                    <a:pt x="3" y="9"/>
                  </a:cubicBezTo>
                  <a:cubicBezTo>
                    <a:pt x="3" y="12"/>
                    <a:pt x="5" y="16"/>
                    <a:pt x="9" y="16"/>
                  </a:cubicBezTo>
                  <a:cubicBezTo>
                    <a:pt x="10" y="16"/>
                    <a:pt x="13" y="16"/>
                    <a:pt x="15" y="12"/>
                  </a:cubicBezTo>
                  <a:lnTo>
                    <a:pt x="17" y="13"/>
                  </a:lnTo>
                  <a:close/>
                  <a:moveTo>
                    <a:pt x="14" y="7"/>
                  </a:moveTo>
                  <a:cubicBezTo>
                    <a:pt x="14" y="5"/>
                    <a:pt x="12" y="2"/>
                    <a:pt x="9" y="2"/>
                  </a:cubicBezTo>
                  <a:cubicBezTo>
                    <a:pt x="6" y="2"/>
                    <a:pt x="3" y="4"/>
                    <a:pt x="3" y="7"/>
                  </a:cubicBezTo>
                  <a:lnTo>
                    <a:pt x="14" y="7"/>
                  </a:ln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sp>
          <p:nvSpPr>
            <p:cNvPr id="43" name="Freeform 14"/>
            <p:cNvSpPr>
              <a:spLocks noEditPoints="1"/>
            </p:cNvSpPr>
            <p:nvPr userDrawn="1"/>
          </p:nvSpPr>
          <p:spPr bwMode="auto">
            <a:xfrm>
              <a:off x="3686" y="1762"/>
              <a:ext cx="36" cy="52"/>
            </a:xfrm>
            <a:custGeom>
              <a:avLst/>
              <a:gdLst>
                <a:gd name="T0" fmla="*/ 2 w 17"/>
                <a:gd name="T1" fmla="*/ 1 h 25"/>
                <a:gd name="T2" fmla="*/ 2 w 17"/>
                <a:gd name="T3" fmla="*/ 4 h 25"/>
                <a:gd name="T4" fmla="*/ 8 w 17"/>
                <a:gd name="T5" fmla="*/ 0 h 25"/>
                <a:gd name="T6" fmla="*/ 17 w 17"/>
                <a:gd name="T7" fmla="*/ 9 h 25"/>
                <a:gd name="T8" fmla="*/ 9 w 17"/>
                <a:gd name="T9" fmla="*/ 18 h 25"/>
                <a:gd name="T10" fmla="*/ 2 w 17"/>
                <a:gd name="T11" fmla="*/ 15 h 25"/>
                <a:gd name="T12" fmla="*/ 2 w 17"/>
                <a:gd name="T13" fmla="*/ 25 h 25"/>
                <a:gd name="T14" fmla="*/ 0 w 17"/>
                <a:gd name="T15" fmla="*/ 25 h 25"/>
                <a:gd name="T16" fmla="*/ 0 w 17"/>
                <a:gd name="T17" fmla="*/ 1 h 25"/>
                <a:gd name="T18" fmla="*/ 2 w 17"/>
                <a:gd name="T19" fmla="*/ 1 h 25"/>
                <a:gd name="T20" fmla="*/ 15 w 17"/>
                <a:gd name="T21" fmla="*/ 9 h 25"/>
                <a:gd name="T22" fmla="*/ 8 w 17"/>
                <a:gd name="T23" fmla="*/ 2 h 25"/>
                <a:gd name="T24" fmla="*/ 2 w 17"/>
                <a:gd name="T25" fmla="*/ 9 h 25"/>
                <a:gd name="T26" fmla="*/ 9 w 17"/>
                <a:gd name="T27" fmla="*/ 16 h 25"/>
                <a:gd name="T28" fmla="*/ 15 w 17"/>
                <a:gd name="T2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5">
                  <a:moveTo>
                    <a:pt x="2" y="1"/>
                  </a:moveTo>
                  <a:cubicBezTo>
                    <a:pt x="2" y="4"/>
                    <a:pt x="2" y="4"/>
                    <a:pt x="2" y="4"/>
                  </a:cubicBezTo>
                  <a:cubicBezTo>
                    <a:pt x="3" y="2"/>
                    <a:pt x="5" y="0"/>
                    <a:pt x="8" y="0"/>
                  </a:cubicBezTo>
                  <a:cubicBezTo>
                    <a:pt x="14" y="0"/>
                    <a:pt x="17" y="4"/>
                    <a:pt x="17" y="9"/>
                  </a:cubicBezTo>
                  <a:cubicBezTo>
                    <a:pt x="17" y="14"/>
                    <a:pt x="14" y="18"/>
                    <a:pt x="9" y="18"/>
                  </a:cubicBezTo>
                  <a:cubicBezTo>
                    <a:pt x="5" y="18"/>
                    <a:pt x="3" y="16"/>
                    <a:pt x="2" y="15"/>
                  </a:cubicBezTo>
                  <a:cubicBezTo>
                    <a:pt x="2" y="25"/>
                    <a:pt x="2" y="25"/>
                    <a:pt x="2" y="25"/>
                  </a:cubicBezTo>
                  <a:cubicBezTo>
                    <a:pt x="0" y="25"/>
                    <a:pt x="0" y="25"/>
                    <a:pt x="0" y="25"/>
                  </a:cubicBezTo>
                  <a:cubicBezTo>
                    <a:pt x="0" y="1"/>
                    <a:pt x="0" y="1"/>
                    <a:pt x="0" y="1"/>
                  </a:cubicBezTo>
                  <a:lnTo>
                    <a:pt x="2" y="1"/>
                  </a:lnTo>
                  <a:close/>
                  <a:moveTo>
                    <a:pt x="15" y="9"/>
                  </a:moveTo>
                  <a:cubicBezTo>
                    <a:pt x="15" y="6"/>
                    <a:pt x="13" y="2"/>
                    <a:pt x="8" y="2"/>
                  </a:cubicBezTo>
                  <a:cubicBezTo>
                    <a:pt x="5" y="2"/>
                    <a:pt x="2" y="5"/>
                    <a:pt x="2" y="9"/>
                  </a:cubicBezTo>
                  <a:cubicBezTo>
                    <a:pt x="2" y="14"/>
                    <a:pt x="5" y="16"/>
                    <a:pt x="9" y="16"/>
                  </a:cubicBezTo>
                  <a:cubicBezTo>
                    <a:pt x="12" y="16"/>
                    <a:pt x="15" y="13"/>
                    <a:pt x="15" y="9"/>
                  </a:cubicBezTo>
                  <a:close/>
                </a:path>
              </a:pathLst>
            </a:custGeom>
            <a:solidFill>
              <a:srgbClr val="EB1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Segoe UI" panose="020B0502040204020203" pitchFamily="34" charset="0"/>
              </a:endParaRPr>
            </a:p>
          </p:txBody>
        </p:sp>
      </p:grpSp>
      <p:sp>
        <p:nvSpPr>
          <p:cNvPr id="30" name="Текст 3"/>
          <p:cNvSpPr>
            <a:spLocks noGrp="1"/>
          </p:cNvSpPr>
          <p:nvPr>
            <p:ph type="body" sz="quarter" idx="10"/>
          </p:nvPr>
        </p:nvSpPr>
        <p:spPr>
          <a:xfrm>
            <a:off x="360363" y="1082675"/>
            <a:ext cx="11469687" cy="923925"/>
          </a:xfrm>
        </p:spPr>
        <p:txBody>
          <a:bodyPr lIns="0" tIns="0" rIns="0" bIns="0" anchor="t">
            <a:noAutofit/>
          </a:bodyPr>
          <a:lstStyle>
            <a:lvl1pPr>
              <a:defRPr lang="ru-RU" sz="1800" smtClean="0">
                <a:solidFill>
                  <a:srgbClr val="444444"/>
                </a:solidFill>
                <a:cs typeface="Segoe UI" panose="020B0502040204020203" pitchFamily="34" charset="0"/>
              </a:defRPr>
            </a:lvl1pPr>
            <a:lvl2pPr>
              <a:defRPr lang="ru-RU" sz="1800" smtClean="0">
                <a:latin typeface="+mn-lt"/>
              </a:defRPr>
            </a:lvl2pPr>
            <a:lvl3pPr>
              <a:defRPr lang="ru-RU" sz="1800" smtClean="0">
                <a:latin typeface="+mn-lt"/>
              </a:defRPr>
            </a:lvl3pPr>
            <a:lvl4pPr>
              <a:defRPr lang="ru-RU" sz="1800" smtClean="0">
                <a:latin typeface="+mn-lt"/>
              </a:defRPr>
            </a:lvl4pPr>
            <a:lvl5pPr>
              <a:defRPr lang="ru-RU" sz="1800">
                <a:latin typeface="+mn-lt"/>
              </a:defRPr>
            </a:lvl5pPr>
          </a:lstStyle>
          <a:p>
            <a:pPr lvl="0" algn="ctr" defTabSz="449171" fontAlgn="base">
              <a:spcBef>
                <a:spcPct val="0"/>
              </a:spcBef>
              <a:spcAft>
                <a:spcPct val="0"/>
              </a:spcAft>
              <a:buClr>
                <a:srgbClr val="000000"/>
              </a:buClr>
              <a:buSzPct val="100000"/>
            </a:pPr>
            <a:r>
              <a:rPr lang="ru-RU" dirty="0"/>
              <a:t>Образец текста</a:t>
            </a:r>
          </a:p>
        </p:txBody>
      </p:sp>
    </p:spTree>
    <p:extLst>
      <p:ext uri="{BB962C8B-B14F-4D97-AF65-F5344CB8AC3E}">
        <p14:creationId xmlns:p14="http://schemas.microsoft.com/office/powerpoint/2010/main" val="3047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p:spPr>
        <p:txBody>
          <a:bodyPr/>
          <a:lstStyle>
            <a:lvl1pPr>
              <a:defRPr/>
            </a:lvl1pPr>
          </a:lstStyle>
          <a:p>
            <a:r>
              <a:rPr lang="ru-RU" dirty="0"/>
              <a:t>Образец заголовка</a:t>
            </a:r>
          </a:p>
        </p:txBody>
      </p:sp>
      <p:sp>
        <p:nvSpPr>
          <p:cNvPr id="3" name="Объект 2"/>
          <p:cNvSpPr>
            <a:spLocks noGrp="1"/>
          </p:cNvSpPr>
          <p:nvPr>
            <p:ph idx="1"/>
          </p:nvPr>
        </p:nvSpPr>
        <p:spPr>
          <a:xfrm>
            <a:off x="360363" y="1082675"/>
            <a:ext cx="11469687" cy="5232400"/>
          </a:xfrm>
        </p:spPr>
        <p:txBody>
          <a:bodyPr/>
          <a:lstStyle>
            <a:lvl1pPr>
              <a:defRPr>
                <a:solidFill>
                  <a:schemeClr val="tx1"/>
                </a:solidFill>
                <a:latin typeface="Segoe UI" panose="020B0502040204020203" pitchFamily="34" charset="0"/>
              </a:defRPr>
            </a:lvl1pPr>
            <a:lvl2pPr>
              <a:buClr>
                <a:schemeClr val="accent1"/>
              </a:buClr>
              <a:defRPr>
                <a:solidFill>
                  <a:schemeClr val="tx1"/>
                </a:solidFill>
                <a:latin typeface="Segoe UI" panose="020B0502040204020203" pitchFamily="34" charset="0"/>
              </a:defRPr>
            </a:lvl2pPr>
            <a:lvl3pPr>
              <a:buClr>
                <a:schemeClr val="accent1"/>
              </a:buClr>
              <a:defRPr>
                <a:solidFill>
                  <a:schemeClr val="tx1"/>
                </a:solidFill>
                <a:latin typeface="Segoe UI" panose="020B0502040204020203" pitchFamily="34" charset="0"/>
              </a:defRPr>
            </a:lvl3pPr>
            <a:lvl4pPr>
              <a:buClr>
                <a:schemeClr val="accent1"/>
              </a:buClr>
              <a:defRPr>
                <a:solidFill>
                  <a:schemeClr val="tx1"/>
                </a:solidFill>
                <a:latin typeface="Segoe UI" panose="020B0502040204020203" pitchFamily="34" charset="0"/>
              </a:defRPr>
            </a:lvl4pPr>
            <a:lvl5pPr>
              <a:buClr>
                <a:schemeClr val="accent1"/>
              </a:buClr>
              <a:defRPr>
                <a:solidFill>
                  <a:schemeClr val="tx1"/>
                </a:solidFill>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6" name="Номер слайда 5"/>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3070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a:t>Образец заголовка</a:t>
            </a:r>
          </a:p>
        </p:txBody>
      </p:sp>
      <p:sp>
        <p:nvSpPr>
          <p:cNvPr id="3" name="Объект 2"/>
          <p:cNvSpPr>
            <a:spLocks noGrp="1"/>
          </p:cNvSpPr>
          <p:nvPr>
            <p:ph sz="half" idx="1"/>
          </p:nvPr>
        </p:nvSpPr>
        <p:spPr>
          <a:xfrm>
            <a:off x="360364" y="1082675"/>
            <a:ext cx="5549899" cy="52324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276974" y="1082675"/>
            <a:ext cx="5553075" cy="52324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7" name="Номер слайда 6"/>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56569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200" y="1"/>
            <a:ext cx="8166100" cy="698499"/>
          </a:xfrm>
        </p:spPr>
        <p:txBody>
          <a:bodyPr/>
          <a:lstStyle>
            <a:lvl1pPr>
              <a:defRPr/>
            </a:lvl1pPr>
          </a:lstStyle>
          <a:p>
            <a:r>
              <a:rPr lang="ru-RU" dirty="0"/>
              <a:t>Образец заголовка</a:t>
            </a:r>
          </a:p>
        </p:txBody>
      </p:sp>
      <p:sp>
        <p:nvSpPr>
          <p:cNvPr id="3" name="Текст 2"/>
          <p:cNvSpPr>
            <a:spLocks noGrp="1"/>
          </p:cNvSpPr>
          <p:nvPr>
            <p:ph type="body" idx="1"/>
          </p:nvPr>
        </p:nvSpPr>
        <p:spPr>
          <a:xfrm>
            <a:off x="360364" y="1082675"/>
            <a:ext cx="5549899" cy="349250"/>
          </a:xfr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360364" y="1816099"/>
            <a:ext cx="5549899" cy="449897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76974" y="1082675"/>
            <a:ext cx="5553075" cy="349250"/>
          </a:xfr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76974" y="1816099"/>
            <a:ext cx="5553075" cy="449897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Нижний колонтитул 7"/>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9" name="Номер слайда 8"/>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25297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lvl1pPr>
              <a:defRPr>
                <a:latin typeface="Segoe UI" panose="020B0502040204020203" pitchFamily="34" charset="0"/>
              </a:defRPr>
            </a:lvl1pPr>
          </a:lstStyle>
          <a:p>
            <a:endParaRPr lang="ru-RU" dirty="0"/>
          </a:p>
        </p:txBody>
      </p:sp>
      <p:sp>
        <p:nvSpPr>
          <p:cNvPr id="4" name="Номер слайда 3"/>
          <p:cNvSpPr>
            <a:spLocks noGrp="1"/>
          </p:cNvSpPr>
          <p:nvPr>
            <p:ph type="sldNum" sz="quarter" idx="12"/>
          </p:nvPr>
        </p:nvSpPr>
        <p:spPr/>
        <p:txBody>
          <a:bodyPr/>
          <a:lstStyle>
            <a:lvl1pPr>
              <a:defRPr>
                <a:latin typeface="Segoe UI" panose="020B0502040204020203" pitchFamily="34" charset="0"/>
              </a:defRPr>
            </a:lvl1pPr>
          </a:lstStyle>
          <a:p>
            <a:fld id="{01D45CEE-34A4-4662-B092-562F1FC220D0}" type="slidenum">
              <a:rPr lang="ru-RU" smtClean="0"/>
              <a:pPr/>
              <a:t>‹#›</a:t>
            </a:fld>
            <a:endParaRPr lang="ru-RU" dirty="0"/>
          </a:p>
        </p:txBody>
      </p:sp>
    </p:spTree>
    <p:extLst>
      <p:ext uri="{BB962C8B-B14F-4D97-AF65-F5344CB8AC3E}">
        <p14:creationId xmlns:p14="http://schemas.microsoft.com/office/powerpoint/2010/main" val="234783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01" t="372" r="12689" b="7004"/>
          <a:stretch/>
        </p:blipFill>
        <p:spPr>
          <a:xfrm>
            <a:off x="-10277" y="716756"/>
            <a:ext cx="12202277" cy="5776913"/>
          </a:xfrm>
          <a:prstGeom prst="rect">
            <a:avLst/>
          </a:prstGeom>
        </p:spPr>
      </p:pic>
      <p:sp>
        <p:nvSpPr>
          <p:cNvPr id="2" name="Заголовок 1"/>
          <p:cNvSpPr>
            <a:spLocks noGrp="1"/>
          </p:cNvSpPr>
          <p:nvPr userDrawn="1">
            <p:ph type="ctrTitle"/>
          </p:nvPr>
        </p:nvSpPr>
        <p:spPr>
          <a:xfrm>
            <a:off x="1524000" y="3848100"/>
            <a:ext cx="9144000" cy="1881188"/>
          </a:xfrm>
          <a:noFill/>
        </p:spPr>
        <p:txBody>
          <a:bodyPr anchor="b"/>
          <a:lstStyle>
            <a:lvl1pPr marL="0" algn="ctr" defTabSz="914400" rtl="0" eaLnBrk="1" latinLnBrk="0" hangingPunct="1">
              <a:defRPr lang="ru-RU" sz="2800" b="1" kern="1200" cap="all" dirty="0">
                <a:solidFill>
                  <a:schemeClr val="bg1"/>
                </a:solidFill>
                <a:latin typeface="Trebuchet MS" panose="020B0603020202020204" pitchFamily="34" charset="0"/>
                <a:ea typeface="Arial Unicode MS" pitchFamily="34" charset="-128"/>
                <a:cs typeface="Segoe UI" panose="020B0502040204020203" pitchFamily="34" charset="0"/>
              </a:defRPr>
            </a:lvl1pPr>
          </a:lstStyle>
          <a:p>
            <a:r>
              <a:rPr lang="ru-RU" dirty="0"/>
              <a:t>Образец заголовка</a:t>
            </a:r>
          </a:p>
        </p:txBody>
      </p:sp>
      <p:sp>
        <p:nvSpPr>
          <p:cNvPr id="3" name="Подзаголовок 2"/>
          <p:cNvSpPr>
            <a:spLocks noGrp="1"/>
          </p:cNvSpPr>
          <p:nvPr userDrawn="1">
            <p:ph type="subTitle" idx="1"/>
          </p:nvPr>
        </p:nvSpPr>
        <p:spPr>
          <a:xfrm>
            <a:off x="1524000" y="5729288"/>
            <a:ext cx="9144000" cy="738187"/>
          </a:xfrm>
          <a:noFill/>
        </p:spPr>
        <p:txBody>
          <a:bodyPr>
            <a:normAutofit/>
          </a:bodyPr>
          <a:lstStyle>
            <a:lvl1pPr marL="0" indent="0" algn="ctr" defTabSz="914400" rtl="0" eaLnBrk="1" latinLnBrk="0" hangingPunct="1">
              <a:buNone/>
              <a:defRPr lang="ru-RU" sz="1800" b="1" kern="1200" cap="all" baseline="0" dirty="0">
                <a:solidFill>
                  <a:schemeClr val="bg1"/>
                </a:solidFill>
                <a:latin typeface="Trebuchet MS" panose="020B0603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Прямоугольник 3"/>
          <p:cNvSpPr/>
          <p:nvPr userDrawn="1"/>
        </p:nvSpPr>
        <p:spPr>
          <a:xfrm>
            <a:off x="0" y="0"/>
            <a:ext cx="18002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grpSp>
        <p:nvGrpSpPr>
          <p:cNvPr id="6" name="Группа 5"/>
          <p:cNvGrpSpPr/>
          <p:nvPr userDrawn="1"/>
        </p:nvGrpSpPr>
        <p:grpSpPr>
          <a:xfrm>
            <a:off x="-10275" y="740565"/>
            <a:ext cx="4137658" cy="3642745"/>
            <a:chOff x="-10275" y="740565"/>
            <a:chExt cx="4137658" cy="3642745"/>
          </a:xfrm>
        </p:grpSpPr>
        <p:sp>
          <p:nvSpPr>
            <p:cNvPr id="17" name="Прямоугольник: скругленные верхние углы 16"/>
            <p:cNvSpPr/>
            <p:nvPr/>
          </p:nvSpPr>
          <p:spPr>
            <a:xfrm rot="5400000">
              <a:off x="-873801" y="1604101"/>
              <a:ext cx="3642737" cy="1915682"/>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8" name="Прямоугольник: скругленные верхние углы 17"/>
            <p:cNvSpPr/>
            <p:nvPr/>
          </p:nvSpPr>
          <p:spPr>
            <a:xfrm rot="5400000">
              <a:off x="-538206" y="1268506"/>
              <a:ext cx="3348541" cy="2292676"/>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9" name="Прямоугольник: скругленные верхние углы 18"/>
            <p:cNvSpPr/>
            <p:nvPr/>
          </p:nvSpPr>
          <p:spPr>
            <a:xfrm rot="5400000">
              <a:off x="-209667" y="939966"/>
              <a:ext cx="3058957" cy="2660171"/>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20" name="Прямоугольник: скругленные верхние углы 19"/>
            <p:cNvSpPr/>
            <p:nvPr/>
          </p:nvSpPr>
          <p:spPr>
            <a:xfrm rot="5400000">
              <a:off x="126607" y="603693"/>
              <a:ext cx="2745422" cy="3019180"/>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28" name="Прямоугольник: скругленные верхние углы 27"/>
            <p:cNvSpPr/>
            <p:nvPr userDrawn="1"/>
          </p:nvSpPr>
          <p:spPr>
            <a:xfrm rot="10800000">
              <a:off x="-10275" y="740570"/>
              <a:ext cx="3769945" cy="2158227"/>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29" name="Прямоугольник: скругленные верхние углы 28"/>
            <p:cNvSpPr/>
            <p:nvPr userDrawn="1"/>
          </p:nvSpPr>
          <p:spPr>
            <a:xfrm rot="10800000">
              <a:off x="-10275" y="740565"/>
              <a:ext cx="3402456" cy="2449233"/>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26" name="Прямоугольник: скругленные верхние углы 25"/>
            <p:cNvSpPr/>
            <p:nvPr userDrawn="1"/>
          </p:nvSpPr>
          <p:spPr>
            <a:xfrm rot="10800000">
              <a:off x="-10274" y="740569"/>
              <a:ext cx="4137657" cy="1852728"/>
            </a:xfrm>
            <a:prstGeom prst="round2SameRect">
              <a:avLst>
                <a:gd name="adj1" fmla="val 4187"/>
                <a:gd name="adj2" fmla="val 0"/>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grpSp>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363" y="1434301"/>
            <a:ext cx="2561830" cy="1105139"/>
          </a:xfrm>
          <a:prstGeom prst="rect">
            <a:avLst/>
          </a:prstGeom>
        </p:spPr>
      </p:pic>
      <p:grpSp>
        <p:nvGrpSpPr>
          <p:cNvPr id="48" name="Группа 47"/>
          <p:cNvGrpSpPr/>
          <p:nvPr userDrawn="1"/>
        </p:nvGrpSpPr>
        <p:grpSpPr>
          <a:xfrm>
            <a:off x="9588614" y="4383309"/>
            <a:ext cx="2603386" cy="2084166"/>
            <a:chOff x="9588614" y="4383309"/>
            <a:chExt cx="2603386" cy="2084166"/>
          </a:xfrm>
        </p:grpSpPr>
        <p:sp>
          <p:nvSpPr>
            <p:cNvPr id="33" name="Прямоугольник: скругленные верхние углы 32"/>
            <p:cNvSpPr/>
            <p:nvPr/>
          </p:nvSpPr>
          <p:spPr>
            <a:xfrm rot="16200000">
              <a:off x="10959211" y="5234686"/>
              <a:ext cx="2084165" cy="381411"/>
            </a:xfrm>
            <a:prstGeom prst="round2SameRect">
              <a:avLst>
                <a:gd name="adj1" fmla="val 191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4" name="Прямоугольник: скругленные верхние углы 33"/>
            <p:cNvSpPr/>
            <p:nvPr/>
          </p:nvSpPr>
          <p:spPr>
            <a:xfrm rot="16200000">
              <a:off x="10917814" y="5193288"/>
              <a:ext cx="1789968" cy="758404"/>
            </a:xfrm>
            <a:prstGeom prst="round2SameRect">
              <a:avLst>
                <a:gd name="adj1" fmla="val 11723"/>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5" name="Прямоугольник: скругленные верхние углы 34"/>
            <p:cNvSpPr/>
            <p:nvPr/>
          </p:nvSpPr>
          <p:spPr>
            <a:xfrm rot="16200000">
              <a:off x="10878857" y="5154333"/>
              <a:ext cx="1500383" cy="1125898"/>
            </a:xfrm>
            <a:prstGeom prst="round2SameRect">
              <a:avLst>
                <a:gd name="adj1" fmla="val 7571"/>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6" name="Прямоугольник: скругленные верхние углы 35"/>
            <p:cNvSpPr/>
            <p:nvPr/>
          </p:nvSpPr>
          <p:spPr>
            <a:xfrm rot="16200000">
              <a:off x="10856120" y="5131596"/>
              <a:ext cx="1186847" cy="1484908"/>
            </a:xfrm>
            <a:prstGeom prst="round2SameRect">
              <a:avLst>
                <a:gd name="adj1" fmla="val 8467"/>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7" name="Прямоугольник: скругленные верхние углы 36"/>
            <p:cNvSpPr/>
            <p:nvPr userDrawn="1"/>
          </p:nvSpPr>
          <p:spPr>
            <a:xfrm>
              <a:off x="9956327" y="5867825"/>
              <a:ext cx="2235670" cy="599650"/>
            </a:xfrm>
            <a:prstGeom prst="round2SameRect">
              <a:avLst>
                <a:gd name="adj1" fmla="val 1371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8" name="Прямоугольник: скругленные верхние углы 37"/>
            <p:cNvSpPr/>
            <p:nvPr userDrawn="1"/>
          </p:nvSpPr>
          <p:spPr>
            <a:xfrm>
              <a:off x="10323815" y="5576823"/>
              <a:ext cx="1868182" cy="890651"/>
            </a:xfrm>
            <a:prstGeom prst="round2SameRect">
              <a:avLst>
                <a:gd name="adj1" fmla="val 917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9" name="Прямоугольник: скругленные верхние углы 38"/>
            <p:cNvSpPr/>
            <p:nvPr userDrawn="1"/>
          </p:nvSpPr>
          <p:spPr>
            <a:xfrm>
              <a:off x="9588614" y="6173324"/>
              <a:ext cx="2603384" cy="294150"/>
            </a:xfrm>
            <a:prstGeom prst="round2SameRect">
              <a:avLst>
                <a:gd name="adj1" fmla="val 36568"/>
                <a:gd name="adj2"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grpSp>
      <p:sp>
        <p:nvSpPr>
          <p:cNvPr id="42" name="Прямоугольник 41"/>
          <p:cNvSpPr/>
          <p:nvPr userDrawn="1"/>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43" name="Прямоугольник 42"/>
          <p:cNvSpPr/>
          <p:nvPr userDrawn="1"/>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44" name="Прямоугольник 43"/>
          <p:cNvSpPr/>
          <p:nvPr userDrawn="1"/>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45" name="Прямоугольник 44"/>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46" name="Прямоугольник 45"/>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47" name="Прямоугольник 46"/>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49" name="Прямоугольник 48"/>
          <p:cNvSpPr/>
          <p:nvPr userDrawn="1"/>
        </p:nvSpPr>
        <p:spPr>
          <a:xfrm>
            <a:off x="4127383" y="6515475"/>
            <a:ext cx="3905965" cy="334542"/>
          </a:xfrm>
          <a:prstGeom prst="rect">
            <a:avLst/>
          </a:prstGeom>
        </p:spPr>
        <p:txBody>
          <a:bodyPr wrap="square" lIns="0" tIns="0" rIns="0" bIns="0" anchor="ctr">
            <a:noAutofit/>
          </a:bodyPr>
          <a:lstStyle/>
          <a:p>
            <a:pPr algn="ctr"/>
            <a:r>
              <a:rPr lang="en-US" altLang="ru-RU" sz="1400" dirty="0">
                <a:solidFill>
                  <a:srgbClr val="E4465A"/>
                </a:solidFill>
                <a:latin typeface="Segoe UI" panose="020B0502040204020203" pitchFamily="34" charset="0"/>
                <a:ea typeface="Roboto" panose="02000000000000000000" pitchFamily="2" charset="0"/>
              </a:rPr>
              <a:t>2017</a:t>
            </a:r>
            <a:endParaRPr lang="ru-RU" sz="1400" dirty="0">
              <a:solidFill>
                <a:srgbClr val="E4465A"/>
              </a:solidFill>
              <a:latin typeface="Segoe UI" panose="020B0502040204020203" pitchFamily="34" charset="0"/>
            </a:endParaRPr>
          </a:p>
        </p:txBody>
      </p:sp>
    </p:spTree>
    <p:extLst>
      <p:ext uri="{BB962C8B-B14F-4D97-AF65-F5344CB8AC3E}">
        <p14:creationId xmlns:p14="http://schemas.microsoft.com/office/powerpoint/2010/main" val="322647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a:prstGeom prst="rect">
            <a:avLst/>
          </a:prstGeom>
          <a:noFill/>
        </p:spPr>
        <p:txBody>
          <a:bodyPr wrap="square" rtlCol="0" anchor="ctr">
            <a:noAutofit/>
          </a:bodyPr>
          <a:lstStyle/>
          <a:p>
            <a:pPr lvl="0"/>
            <a:endParaRPr lang="ru-RU" dirty="0"/>
          </a:p>
        </p:txBody>
      </p:sp>
      <p:sp>
        <p:nvSpPr>
          <p:cNvPr id="3" name="Текст 2"/>
          <p:cNvSpPr>
            <a:spLocks noGrp="1"/>
          </p:cNvSpPr>
          <p:nvPr>
            <p:ph type="body" idx="1"/>
          </p:nvPr>
        </p:nvSpPr>
        <p:spPr>
          <a:xfrm>
            <a:off x="360363" y="1082675"/>
            <a:ext cx="11469687" cy="5232400"/>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3"/>
          </p:nvPr>
        </p:nvSpPr>
        <p:spPr>
          <a:xfrm>
            <a:off x="360362" y="6520816"/>
            <a:ext cx="7712075" cy="333462"/>
          </a:xfrm>
          <a:prstGeom prst="rect">
            <a:avLst/>
          </a:prstGeom>
        </p:spPr>
        <p:txBody>
          <a:bodyPr vert="horz" lIns="0" tIns="0" rIns="0" bIns="0" rtlCol="0" anchor="ctr"/>
          <a:lstStyle>
            <a:lvl1pPr algn="l">
              <a:defRPr sz="1200">
                <a:solidFill>
                  <a:schemeClr val="tx1">
                    <a:lumMod val="60000"/>
                    <a:lumOff val="40000"/>
                  </a:schemeClr>
                </a:solidFill>
                <a:latin typeface="Segoe UI" panose="020B0502040204020203" pitchFamily="34" charset="0"/>
              </a:defRPr>
            </a:lvl1pPr>
          </a:lstStyle>
          <a:p>
            <a:endParaRPr lang="ru-RU" dirty="0"/>
          </a:p>
        </p:txBody>
      </p:sp>
      <p:sp>
        <p:nvSpPr>
          <p:cNvPr id="6" name="Номер слайда 5"/>
          <p:cNvSpPr>
            <a:spLocks noGrp="1"/>
          </p:cNvSpPr>
          <p:nvPr>
            <p:ph type="sldNum" sz="quarter" idx="4"/>
          </p:nvPr>
        </p:nvSpPr>
        <p:spPr>
          <a:xfrm>
            <a:off x="9086849" y="6520815"/>
            <a:ext cx="2743200" cy="333462"/>
          </a:xfrm>
          <a:prstGeom prst="rect">
            <a:avLst/>
          </a:prstGeom>
        </p:spPr>
        <p:txBody>
          <a:bodyPr vert="horz" lIns="0" tIns="0" rIns="0" bIns="0" rtlCol="0" anchor="ctr"/>
          <a:lstStyle>
            <a:lvl1pPr algn="r">
              <a:defRPr sz="1200">
                <a:solidFill>
                  <a:schemeClr val="tx1">
                    <a:lumMod val="60000"/>
                    <a:lumOff val="40000"/>
                  </a:schemeClr>
                </a:solidFill>
                <a:latin typeface="Segoe UI" panose="020B0502040204020203" pitchFamily="34" charset="0"/>
              </a:defRPr>
            </a:lvl1pPr>
          </a:lstStyle>
          <a:p>
            <a:fld id="{01D45CEE-34A4-4662-B092-562F1FC220D0}" type="slidenum">
              <a:rPr lang="ru-RU" smtClean="0"/>
              <a:pPr/>
              <a:t>‹#›</a:t>
            </a:fld>
            <a:endParaRPr lang="ru-RU" dirty="0"/>
          </a:p>
        </p:txBody>
      </p:sp>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363" y="76579"/>
            <a:ext cx="1254125" cy="541013"/>
          </a:xfrm>
          <a:prstGeom prst="rect">
            <a:avLst/>
          </a:prstGeom>
        </p:spPr>
      </p:pic>
      <p:sp>
        <p:nvSpPr>
          <p:cNvPr id="16" name="Прямоугольник 15"/>
          <p:cNvSpPr/>
          <p:nvPr/>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7" name="Прямоугольник 16"/>
          <p:cNvSpPr/>
          <p:nvPr/>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18" name="Прямоугольник 17"/>
          <p:cNvSpPr/>
          <p:nvPr/>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3" name="Прямоугольник 32"/>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4" name="Прямоугольник 33"/>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sp>
        <p:nvSpPr>
          <p:cNvPr id="35" name="Прямоугольник 34"/>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Segoe UI" panose="020B0502040204020203" pitchFamily="34" charset="0"/>
            </a:endParaRPr>
          </a:p>
        </p:txBody>
      </p:sp>
      <p:pic>
        <p:nvPicPr>
          <p:cNvPr id="25" name="Рисунок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0470" y="115674"/>
            <a:ext cx="1496287" cy="462822"/>
          </a:xfrm>
          <a:prstGeom prst="rect">
            <a:avLst/>
          </a:prstGeom>
        </p:spPr>
      </p:pic>
    </p:spTree>
    <p:extLst>
      <p:ext uri="{BB962C8B-B14F-4D97-AF65-F5344CB8AC3E}">
        <p14:creationId xmlns:p14="http://schemas.microsoft.com/office/powerpoint/2010/main" val="200217062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70" r:id="rId4"/>
    <p:sldLayoutId id="2147483650" r:id="rId5"/>
    <p:sldLayoutId id="2147483652" r:id="rId6"/>
    <p:sldLayoutId id="2147483653" r:id="rId7"/>
    <p:sldLayoutId id="2147483655" r:id="rId8"/>
  </p:sldLayoutIdLst>
  <p:txStyles>
    <p:titleStyle>
      <a:lvl1pPr marL="0" algn="ctr" defTabSz="449263" rtl="0" eaLnBrk="1" fontAlgn="base" latinLnBrk="0" hangingPunct="0">
        <a:lnSpc>
          <a:spcPct val="90000"/>
        </a:lnSpc>
        <a:spcBef>
          <a:spcPct val="0"/>
        </a:spcBef>
        <a:spcAft>
          <a:spcPct val="0"/>
        </a:spcAft>
        <a:buNone/>
        <a:defRPr lang="ru-RU" sz="2000" b="1" kern="1200" cap="all" baseline="0" dirty="0" smtClean="0">
          <a:solidFill>
            <a:srgbClr val="E4465A"/>
          </a:solidFill>
          <a:latin typeface="Segoe UI" panose="020B0502040204020203" pitchFamily="34" charset="0"/>
          <a:ea typeface="Segoe UI Black" panose="020B0A02040204020203" pitchFamily="34" charset="0"/>
          <a:cs typeface="Adobe Arabic" panose="02040503050201020203" pitchFamily="18" charset="-78"/>
        </a:defRPr>
      </a:lvl1pPr>
    </p:titleStyle>
    <p:body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p15:clr>
            <a:srgbClr val="F26B43"/>
          </p15:clr>
        </p15:guide>
        <p15:guide id="2" orient="horz" pos="682">
          <p15:clr>
            <a:srgbClr val="F26B43"/>
          </p15:clr>
        </p15:guide>
        <p15:guide id="3" pos="7452">
          <p15:clr>
            <a:srgbClr val="F26B43"/>
          </p15:clr>
        </p15:guide>
        <p15:guide id="4" pos="3723">
          <p15:clr>
            <a:srgbClr val="F26B43"/>
          </p15:clr>
        </p15:guide>
        <p15:guide id="5" pos="3954">
          <p15:clr>
            <a:srgbClr val="F26B43"/>
          </p15:clr>
        </p15:guide>
        <p15:guide id="6" pos="2712">
          <p15:clr>
            <a:srgbClr val="F26B43"/>
          </p15:clr>
        </p15:guide>
        <p15:guide id="7" pos="2482">
          <p15:clr>
            <a:srgbClr val="F26B43"/>
          </p15:clr>
        </p15:guide>
        <p15:guide id="8" pos="4968">
          <p15:clr>
            <a:srgbClr val="F26B43"/>
          </p15:clr>
        </p15:guide>
        <p15:guide id="9" pos="5198">
          <p15:clr>
            <a:srgbClr val="F26B43"/>
          </p15:clr>
        </p15:guide>
        <p15:guide id="10" pos="2091">
          <p15:clr>
            <a:srgbClr val="F26B43"/>
          </p15:clr>
        </p15:guide>
        <p15:guide id="11" pos="1862">
          <p15:clr>
            <a:srgbClr val="F26B43"/>
          </p15:clr>
        </p15:guide>
        <p15:guide id="12" pos="5589">
          <p15:clr>
            <a:srgbClr val="F26B43"/>
          </p15:clr>
        </p15:guide>
        <p15:guide id="13" pos="5817">
          <p15:clr>
            <a:srgbClr val="F26B43"/>
          </p15:clr>
        </p15:guide>
        <p15:guide id="14" orient="horz" pos="3978">
          <p15:clr>
            <a:srgbClr val="F26B43"/>
          </p15:clr>
        </p15:guide>
        <p15:guide id="15" orient="horz" pos="902" userDrawn="1">
          <p15:clr>
            <a:srgbClr val="F26B43"/>
          </p15:clr>
        </p15:guide>
        <p15:guide id="16" orient="horz" pos="13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979" y="0"/>
            <a:ext cx="8270696" cy="694951"/>
          </a:xfrm>
          <a:prstGeom prst="rect">
            <a:avLst/>
          </a:prstGeom>
          <a:noFill/>
        </p:spPr>
        <p:txBody>
          <a:bodyPr wrap="square" rtlCol="0" anchor="ctr">
            <a:noAutofit/>
          </a:bodyPr>
          <a:lstStyle/>
          <a:p>
            <a:pPr lvl="0"/>
            <a:endParaRPr lang="ru-RU" dirty="0"/>
          </a:p>
        </p:txBody>
      </p:sp>
      <p:sp>
        <p:nvSpPr>
          <p:cNvPr id="3" name="Текст 2"/>
          <p:cNvSpPr>
            <a:spLocks noGrp="1"/>
          </p:cNvSpPr>
          <p:nvPr>
            <p:ph type="body" idx="1"/>
          </p:nvPr>
        </p:nvSpPr>
        <p:spPr>
          <a:xfrm>
            <a:off x="360363" y="1082675"/>
            <a:ext cx="11469687" cy="5232400"/>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3"/>
          </p:nvPr>
        </p:nvSpPr>
        <p:spPr>
          <a:xfrm>
            <a:off x="360362" y="6520816"/>
            <a:ext cx="7712075" cy="333462"/>
          </a:xfrm>
          <a:prstGeom prst="rect">
            <a:avLst/>
          </a:prstGeom>
        </p:spPr>
        <p:txBody>
          <a:bodyPr vert="horz" lIns="0" tIns="0" rIns="0" bIns="0" rtlCol="0" anchor="ctr"/>
          <a:lstStyle>
            <a:lvl1pPr algn="l">
              <a:defRPr sz="1200">
                <a:solidFill>
                  <a:schemeClr val="tx1">
                    <a:lumMod val="60000"/>
                    <a:lumOff val="40000"/>
                  </a:schemeClr>
                </a:solidFill>
                <a:latin typeface="Segoe UI" panose="020B0502040204020203" pitchFamily="34" charset="0"/>
              </a:defRPr>
            </a:lvl1pPr>
          </a:lstStyle>
          <a:p>
            <a:endParaRPr lang="ru-RU" dirty="0">
              <a:solidFill>
                <a:srgbClr val="444444">
                  <a:lumMod val="60000"/>
                  <a:lumOff val="40000"/>
                </a:srgbClr>
              </a:solidFill>
            </a:endParaRPr>
          </a:p>
        </p:txBody>
      </p:sp>
      <p:sp>
        <p:nvSpPr>
          <p:cNvPr id="6" name="Номер слайда 5"/>
          <p:cNvSpPr>
            <a:spLocks noGrp="1"/>
          </p:cNvSpPr>
          <p:nvPr>
            <p:ph type="sldNum" sz="quarter" idx="4"/>
          </p:nvPr>
        </p:nvSpPr>
        <p:spPr>
          <a:xfrm>
            <a:off x="9086849" y="6520815"/>
            <a:ext cx="2743200" cy="333462"/>
          </a:xfrm>
          <a:prstGeom prst="rect">
            <a:avLst/>
          </a:prstGeom>
        </p:spPr>
        <p:txBody>
          <a:bodyPr vert="horz" lIns="0" tIns="0" rIns="0" bIns="0" rtlCol="0" anchor="ctr"/>
          <a:lstStyle>
            <a:lvl1pPr algn="r">
              <a:defRPr sz="1200">
                <a:solidFill>
                  <a:schemeClr val="tx1">
                    <a:lumMod val="60000"/>
                    <a:lumOff val="40000"/>
                  </a:schemeClr>
                </a:solidFill>
                <a:latin typeface="Segoe UI" panose="020B0502040204020203" pitchFamily="34" charset="0"/>
              </a:defRPr>
            </a:lvl1pPr>
          </a:lstStyle>
          <a:p>
            <a:fld id="{01D45CEE-34A4-4662-B092-562F1FC220D0}" type="slidenum">
              <a:rPr lang="ru-RU" smtClean="0">
                <a:solidFill>
                  <a:srgbClr val="444444">
                    <a:lumMod val="60000"/>
                    <a:lumOff val="40000"/>
                  </a:srgbClr>
                </a:solidFill>
              </a:rPr>
              <a:pPr/>
              <a:t>‹#›</a:t>
            </a:fld>
            <a:endParaRPr lang="ru-RU" dirty="0">
              <a:solidFill>
                <a:srgbClr val="444444">
                  <a:lumMod val="60000"/>
                  <a:lumOff val="40000"/>
                </a:srgbClr>
              </a:solidFill>
            </a:endParaRPr>
          </a:p>
        </p:txBody>
      </p:sp>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363" y="76579"/>
            <a:ext cx="1254125" cy="541013"/>
          </a:xfrm>
          <a:prstGeom prst="rect">
            <a:avLst/>
          </a:prstGeom>
        </p:spPr>
      </p:pic>
      <p:sp>
        <p:nvSpPr>
          <p:cNvPr id="12" name="TextBox 11"/>
          <p:cNvSpPr txBox="1"/>
          <p:nvPr/>
        </p:nvSpPr>
        <p:spPr>
          <a:xfrm>
            <a:off x="10209400" y="0"/>
            <a:ext cx="1620649" cy="694951"/>
          </a:xfrm>
          <a:prstGeom prst="rect">
            <a:avLst/>
          </a:prstGeom>
          <a:noFill/>
        </p:spPr>
        <p:txBody>
          <a:bodyPr wrap="square" lIns="0" tIns="0" rIns="0" bIns="0" rtlCol="0" anchor="ctr">
            <a:noAutofit/>
          </a:bodyPr>
          <a:lstStyle/>
          <a:p>
            <a:pPr algn="r"/>
            <a:r>
              <a:rPr lang="ru-RU" altLang="ru-RU" sz="1500" dirty="0">
                <a:solidFill>
                  <a:srgbClr val="444444">
                    <a:lumMod val="60000"/>
                    <a:lumOff val="40000"/>
                  </a:srgbClr>
                </a:solidFill>
                <a:latin typeface="Segoe UI" panose="020B0502040204020203" pitchFamily="34" charset="0"/>
                <a:ea typeface="Roboto" panose="02000000000000000000" pitchFamily="2" charset="0"/>
              </a:rPr>
              <a:t>ГРУППА </a:t>
            </a:r>
            <a:r>
              <a:rPr lang="en-US" altLang="ru-RU" sz="1500" dirty="0">
                <a:solidFill>
                  <a:srgbClr val="444444">
                    <a:lumMod val="60000"/>
                    <a:lumOff val="40000"/>
                  </a:srgbClr>
                </a:solidFill>
                <a:latin typeface="Segoe UI" panose="020B0502040204020203" pitchFamily="34" charset="0"/>
                <a:ea typeface="Roboto" panose="02000000000000000000" pitchFamily="2" charset="0"/>
              </a:rPr>
              <a:t>FINTENDER</a:t>
            </a:r>
            <a:endParaRPr lang="ru-RU" sz="1500" dirty="0">
              <a:solidFill>
                <a:srgbClr val="444444">
                  <a:lumMod val="60000"/>
                  <a:lumOff val="40000"/>
                </a:srgbClr>
              </a:solidFill>
              <a:latin typeface="Segoe UI" panose="020B0502040204020203" pitchFamily="34" charset="0"/>
              <a:ea typeface="Roboto" panose="02000000000000000000" pitchFamily="2" charset="0"/>
            </a:endParaRPr>
          </a:p>
        </p:txBody>
      </p:sp>
      <p:sp>
        <p:nvSpPr>
          <p:cNvPr id="16" name="Прямоугольник 15"/>
          <p:cNvSpPr/>
          <p:nvPr/>
        </p:nvSpPr>
        <p:spPr>
          <a:xfrm>
            <a:off x="-1" y="694951"/>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7" name="Прямоугольник 16"/>
          <p:cNvSpPr/>
          <p:nvPr/>
        </p:nvSpPr>
        <p:spPr>
          <a:xfrm>
            <a:off x="8072438" y="694951"/>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18" name="Прямоугольник 17"/>
          <p:cNvSpPr/>
          <p:nvPr/>
        </p:nvSpPr>
        <p:spPr>
          <a:xfrm>
            <a:off x="4129088" y="694951"/>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3" name="Прямоугольник 32"/>
          <p:cNvSpPr/>
          <p:nvPr userDrawn="1"/>
        </p:nvSpPr>
        <p:spPr>
          <a:xfrm>
            <a:off x="-1" y="6472125"/>
            <a:ext cx="4129089"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4" name="Прямоугольник 33"/>
          <p:cNvSpPr/>
          <p:nvPr userDrawn="1"/>
        </p:nvSpPr>
        <p:spPr>
          <a:xfrm>
            <a:off x="8072438" y="6472125"/>
            <a:ext cx="4119863" cy="4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
        <p:nvSpPr>
          <p:cNvPr id="35" name="Прямоугольник 34"/>
          <p:cNvSpPr/>
          <p:nvPr userDrawn="1"/>
        </p:nvSpPr>
        <p:spPr>
          <a:xfrm>
            <a:off x="4129088" y="6472125"/>
            <a:ext cx="3943350" cy="486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latin typeface="Segoe UI" panose="020B0502040204020203" pitchFamily="34" charset="0"/>
            </a:endParaRPr>
          </a:p>
        </p:txBody>
      </p:sp>
    </p:spTree>
    <p:extLst>
      <p:ext uri="{BB962C8B-B14F-4D97-AF65-F5344CB8AC3E}">
        <p14:creationId xmlns:p14="http://schemas.microsoft.com/office/powerpoint/2010/main" val="31336407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marL="0" algn="ctr" defTabSz="449263" rtl="0" eaLnBrk="1" fontAlgn="base" latinLnBrk="0" hangingPunct="0">
        <a:lnSpc>
          <a:spcPct val="90000"/>
        </a:lnSpc>
        <a:spcBef>
          <a:spcPct val="0"/>
        </a:spcBef>
        <a:spcAft>
          <a:spcPct val="0"/>
        </a:spcAft>
        <a:buNone/>
        <a:defRPr lang="ru-RU" sz="2000" b="1" kern="1200" cap="all" baseline="0" dirty="0" smtClean="0">
          <a:solidFill>
            <a:srgbClr val="E4465A"/>
          </a:solidFill>
          <a:latin typeface="Trebuchet MS" panose="020B0603020202020204" pitchFamily="34" charset="0"/>
          <a:ea typeface="Segoe UI Black" panose="020B0A02040204020203" pitchFamily="34" charset="0"/>
          <a:cs typeface="Adobe Arabic" panose="02040503050201020203" pitchFamily="18" charset="-78"/>
        </a:defRPr>
      </a:lvl1pPr>
    </p:titleStyle>
    <p:bodyStyle>
      <a:lvl1pPr marL="0" indent="0" algn="l" defTabSz="914400" rtl="0" eaLnBrk="1" latinLnBrk="0" hangingPunct="1">
        <a:lnSpc>
          <a:spcPct val="100000"/>
        </a:lnSpc>
        <a:spcBef>
          <a:spcPts val="1000"/>
        </a:spcBef>
        <a:buFont typeface="Arial" panose="020B0500000000000000" pitchFamily="34" charset="0"/>
        <a:buNone/>
        <a:defRPr sz="2000" kern="1200">
          <a:solidFill>
            <a:schemeClr val="tx1"/>
          </a:solidFill>
          <a:latin typeface="Trebuchet MS" panose="020B0603020202020204" pitchFamily="34" charset="0"/>
          <a:ea typeface="+mn-ea"/>
          <a:cs typeface="+mn-cs"/>
        </a:defRPr>
      </a:lvl1pPr>
      <a:lvl2pPr marL="360363" indent="-358775" algn="l" defTabSz="914400" rtl="0" eaLnBrk="1" latinLnBrk="0" hangingPunct="1">
        <a:lnSpc>
          <a:spcPct val="100000"/>
        </a:lnSpc>
        <a:spcBef>
          <a:spcPts val="500"/>
        </a:spcBef>
        <a:buClr>
          <a:schemeClr val="accent1"/>
        </a:buClr>
        <a:buFont typeface="Arial" panose="020B0500000000000000" pitchFamily="34" charset="0"/>
        <a:buChar char="•"/>
        <a:defRPr sz="2000" kern="1200">
          <a:solidFill>
            <a:schemeClr val="tx1"/>
          </a:solidFill>
          <a:latin typeface="Trebuchet MS" panose="020B0603020202020204" pitchFamily="34" charset="0"/>
          <a:ea typeface="+mn-ea"/>
          <a:cs typeface="+mn-cs"/>
        </a:defRPr>
      </a:lvl2pPr>
      <a:lvl3pPr marL="719138" indent="-360363" algn="l" defTabSz="914400" rtl="0" eaLnBrk="1" latinLnBrk="0" hangingPunct="1">
        <a:lnSpc>
          <a:spcPct val="100000"/>
        </a:lnSpc>
        <a:spcBef>
          <a:spcPts val="500"/>
        </a:spcBef>
        <a:buClr>
          <a:schemeClr val="accent1"/>
        </a:buClr>
        <a:buFont typeface="Arial" panose="020B0500000000000000" pitchFamily="34" charset="0"/>
        <a:buChar char="•"/>
        <a:defRPr sz="2000" kern="1200">
          <a:solidFill>
            <a:schemeClr val="tx1"/>
          </a:solidFill>
          <a:latin typeface="Trebuchet MS" panose="020B0603020202020204" pitchFamily="34" charset="0"/>
          <a:ea typeface="+mn-ea"/>
          <a:cs typeface="+mn-cs"/>
        </a:defRPr>
      </a:lvl3pPr>
      <a:lvl4pPr marL="1079500" indent="-358775" algn="l" defTabSz="914400" rtl="0" eaLnBrk="1" latinLnBrk="0" hangingPunct="1">
        <a:lnSpc>
          <a:spcPct val="100000"/>
        </a:lnSpc>
        <a:spcBef>
          <a:spcPts val="500"/>
        </a:spcBef>
        <a:buClr>
          <a:schemeClr val="accent1"/>
        </a:buClr>
        <a:buFont typeface="Arial" panose="020B0500000000000000" pitchFamily="34" charset="0"/>
        <a:buChar char="•"/>
        <a:tabLst/>
        <a:defRPr sz="2000" kern="1200">
          <a:solidFill>
            <a:schemeClr val="tx1"/>
          </a:solidFill>
          <a:latin typeface="Trebuchet MS" panose="020B0603020202020204" pitchFamily="34" charset="0"/>
          <a:ea typeface="+mn-ea"/>
          <a:cs typeface="+mn-cs"/>
        </a:defRPr>
      </a:lvl4pPr>
      <a:lvl5pPr marL="1438275" indent="-360363" algn="l" defTabSz="914400" rtl="0" eaLnBrk="1" latinLnBrk="0" hangingPunct="1">
        <a:lnSpc>
          <a:spcPct val="100000"/>
        </a:lnSpc>
        <a:spcBef>
          <a:spcPts val="500"/>
        </a:spcBef>
        <a:buClr>
          <a:schemeClr val="accent1"/>
        </a:buClr>
        <a:buFont typeface="Arial" panose="020B0500000000000000"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p15:clr>
            <a:srgbClr val="F26B43"/>
          </p15:clr>
        </p15:guide>
        <p15:guide id="2" orient="horz" pos="682">
          <p15:clr>
            <a:srgbClr val="F26B43"/>
          </p15:clr>
        </p15:guide>
        <p15:guide id="3" pos="7452">
          <p15:clr>
            <a:srgbClr val="F26B43"/>
          </p15:clr>
        </p15:guide>
        <p15:guide id="4" pos="3723">
          <p15:clr>
            <a:srgbClr val="F26B43"/>
          </p15:clr>
        </p15:guide>
        <p15:guide id="5" pos="3954">
          <p15:clr>
            <a:srgbClr val="F26B43"/>
          </p15:clr>
        </p15:guide>
        <p15:guide id="6" pos="2712">
          <p15:clr>
            <a:srgbClr val="F26B43"/>
          </p15:clr>
        </p15:guide>
        <p15:guide id="7" pos="2482">
          <p15:clr>
            <a:srgbClr val="F26B43"/>
          </p15:clr>
        </p15:guide>
        <p15:guide id="8" pos="4968">
          <p15:clr>
            <a:srgbClr val="F26B43"/>
          </p15:clr>
        </p15:guide>
        <p15:guide id="9" pos="5198">
          <p15:clr>
            <a:srgbClr val="F26B43"/>
          </p15:clr>
        </p15:guide>
        <p15:guide id="10" pos="2091">
          <p15:clr>
            <a:srgbClr val="F26B43"/>
          </p15:clr>
        </p15:guide>
        <p15:guide id="11" pos="1862">
          <p15:clr>
            <a:srgbClr val="F26B43"/>
          </p15:clr>
        </p15:guide>
        <p15:guide id="12" pos="5589">
          <p15:clr>
            <a:srgbClr val="F26B43"/>
          </p15:clr>
        </p15:guide>
        <p15:guide id="13" pos="5817">
          <p15:clr>
            <a:srgbClr val="F26B43"/>
          </p15:clr>
        </p15:guide>
        <p15:guide id="14" orient="horz" pos="3978">
          <p15:clr>
            <a:srgbClr val="F26B43"/>
          </p15:clr>
        </p15:guide>
        <p15:guide id="15" orient="horz" pos="9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groups/1089011034457244/" TargetMode="External"/><Relationship Id="rId2" Type="http://schemas.openxmlformats.org/officeDocument/2006/relationships/hyperlink" Target="https://vk.com/rts223"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95799" y="4034833"/>
            <a:ext cx="11800402" cy="1881188"/>
          </a:xfrm>
          <a:effectLst/>
        </p:spPr>
        <p:txBody>
          <a:bodyPr/>
          <a:lstStyle/>
          <a:p>
            <a:r>
              <a:rPr lang="ru-RU" sz="3200" dirty="0" smtClean="0">
                <a:solidFill>
                  <a:srgbClr val="001D43"/>
                </a:solidFill>
              </a:rPr>
              <a:t>ИЗМЕНЕНИЯ В ПОРЯДКЕ ПРОВЕДЕНИЯ КОНКУРСА, ЗАПРОСОВ КОТИРОВОК И ПРЕДЛОЖЕНИЙ. НОВЫЕ ПРАВИЛА РАБОТЫ С БАНКОВСКИМИ ГАРАНТИЯМИ.</a:t>
            </a:r>
            <a:endParaRPr lang="ru-RU" sz="3200" dirty="0">
              <a:solidFill>
                <a:srgbClr val="001D43"/>
              </a:solidFill>
            </a:endParaRPr>
          </a:p>
        </p:txBody>
      </p:sp>
      <p:sp>
        <p:nvSpPr>
          <p:cNvPr id="4" name="Подзаголовок 3">
            <a:extLst>
              <a:ext uri="{FF2B5EF4-FFF2-40B4-BE49-F238E27FC236}">
                <a16:creationId xmlns:a16="http://schemas.microsoft.com/office/drawing/2014/main" xmlns="" id="{AD2744E6-91F7-44F4-B695-949EEAB993DB}"/>
              </a:ext>
            </a:extLst>
          </p:cNvPr>
          <p:cNvSpPr>
            <a:spLocks noGrp="1"/>
          </p:cNvSpPr>
          <p:nvPr>
            <p:ph type="subTitle" idx="1"/>
          </p:nvPr>
        </p:nvSpPr>
        <p:spPr>
          <a:xfrm>
            <a:off x="1524000" y="5872479"/>
            <a:ext cx="9144000" cy="645795"/>
          </a:xfrm>
        </p:spPr>
        <p:txBody>
          <a:bodyPr/>
          <a:lstStyle/>
          <a:p>
            <a:pPr>
              <a:lnSpc>
                <a:spcPct val="100000"/>
              </a:lnSpc>
              <a:spcBef>
                <a:spcPts val="0"/>
              </a:spcBef>
            </a:pPr>
            <a:r>
              <a:rPr lang="ru-RU" dirty="0">
                <a:solidFill>
                  <a:srgbClr val="27A1AE"/>
                </a:solidFill>
              </a:rPr>
              <a:t>Тасалов Филипп Артемьевич</a:t>
            </a:r>
            <a:endParaRPr lang="en-US" dirty="0">
              <a:solidFill>
                <a:srgbClr val="27A1AE"/>
              </a:solidFill>
            </a:endParaRPr>
          </a:p>
          <a:p>
            <a:pPr>
              <a:lnSpc>
                <a:spcPct val="100000"/>
              </a:lnSpc>
              <a:spcBef>
                <a:spcPts val="0"/>
              </a:spcBef>
            </a:pPr>
            <a:r>
              <a:rPr lang="ru-RU" b="0" cap="none" dirty="0">
                <a:solidFill>
                  <a:schemeClr val="tx1"/>
                </a:solidFill>
              </a:rPr>
              <a:t>Руководитель отдела по нормотворческой работе РТС-тендер</a:t>
            </a:r>
            <a:r>
              <a:rPr lang="ru-RU" b="0" dirty="0">
                <a:solidFill>
                  <a:schemeClr val="tx1"/>
                </a:solidFill>
              </a:rPr>
              <a:t>, к.ю.н.</a:t>
            </a:r>
          </a:p>
        </p:txBody>
      </p:sp>
    </p:spTree>
    <p:extLst>
      <p:ext uri="{BB962C8B-B14F-4D97-AF65-F5344CB8AC3E}">
        <p14:creationId xmlns:p14="http://schemas.microsoft.com/office/powerpoint/2010/main" val="54521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C9BBCFC-A4C8-4FE4-95FB-31E6DE828557}"/>
              </a:ext>
            </a:extLst>
          </p:cNvPr>
          <p:cNvSpPr>
            <a:spLocks noGrp="1"/>
          </p:cNvSpPr>
          <p:nvPr>
            <p:ph type="title"/>
          </p:nvPr>
        </p:nvSpPr>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cap="none" dirty="0">
                <a:latin typeface="Segoe UI Semibold" panose="020B0702040204020203" pitchFamily="34" charset="0"/>
                <a:cs typeface="Segoe UI Semibold" panose="020B0702040204020203" pitchFamily="34" charset="0"/>
              </a:rPr>
              <a:t>Новое требование к участникам закупки.</a:t>
            </a:r>
          </a:p>
        </p:txBody>
      </p:sp>
      <p:sp>
        <p:nvSpPr>
          <p:cNvPr id="3" name="Объект 2">
            <a:extLst>
              <a:ext uri="{FF2B5EF4-FFF2-40B4-BE49-F238E27FC236}">
                <a16:creationId xmlns="" xmlns:a16="http://schemas.microsoft.com/office/drawing/2014/main" id="{73654378-9C15-461F-99A2-CFFD6BDD55E3}"/>
              </a:ext>
            </a:extLst>
          </p:cNvPr>
          <p:cNvSpPr>
            <a:spLocks noGrp="1"/>
          </p:cNvSpPr>
          <p:nvPr>
            <p:ph idx="1"/>
          </p:nvPr>
        </p:nvSpPr>
        <p:spPr>
          <a:xfrm>
            <a:off x="360363" y="1930989"/>
            <a:ext cx="11469687" cy="1516990"/>
          </a:xfrm>
        </p:spPr>
        <p:txBody>
          <a:bodyPr>
            <a:normAutofit/>
          </a:bodyPr>
          <a:lstStyle/>
          <a:p>
            <a:pPr algn="just">
              <a:lnSpc>
                <a:spcPct val="100000"/>
              </a:lnSpc>
              <a:spcBef>
                <a:spcPct val="0"/>
              </a:spcBef>
              <a:spcAft>
                <a:spcPts val="1200"/>
              </a:spcAft>
            </a:pPr>
            <a:r>
              <a:rPr lang="ru-RU" sz="1800" b="1" dirty="0">
                <a:solidFill>
                  <a:schemeClr val="accent1"/>
                </a:solidFill>
                <a:cs typeface="Segoe UI" panose="020B0502040204020203" pitchFamily="34" charset="0"/>
              </a:rPr>
              <a:t>Отсутствие ограничений для участия в закупках</a:t>
            </a:r>
            <a:r>
              <a:rPr lang="ru-RU" sz="1800" b="1" dirty="0">
                <a:solidFill>
                  <a:srgbClr val="444444"/>
                </a:solidFill>
                <a:cs typeface="Segoe UI" panose="020B0502040204020203" pitchFamily="34" charset="0"/>
              </a:rPr>
              <a:t> </a:t>
            </a:r>
            <a:r>
              <a:rPr lang="ru-RU" sz="1800" dirty="0">
                <a:solidFill>
                  <a:srgbClr val="444444"/>
                </a:solidFill>
                <a:cs typeface="Segoe UI" panose="020B0502040204020203" pitchFamily="34" charset="0"/>
              </a:rPr>
              <a:t>– новое требование к </a:t>
            </a:r>
            <a:r>
              <a:rPr lang="ru-RU" sz="1800" dirty="0" smtClean="0">
                <a:solidFill>
                  <a:srgbClr val="444444"/>
                </a:solidFill>
                <a:cs typeface="Segoe UI" panose="020B0502040204020203" pitchFamily="34" charset="0"/>
              </a:rPr>
              <a:t>поставщикам.</a:t>
            </a:r>
            <a:endParaRPr lang="ru-RU" sz="1800" dirty="0">
              <a:solidFill>
                <a:srgbClr val="444444"/>
              </a:solidFill>
              <a:cs typeface="Segoe UI" panose="020B0502040204020203" pitchFamily="34" charset="0"/>
            </a:endParaRPr>
          </a:p>
          <a:p>
            <a:pPr algn="just">
              <a:lnSpc>
                <a:spcPct val="100000"/>
              </a:lnSpc>
              <a:spcBef>
                <a:spcPct val="0"/>
              </a:spcBef>
              <a:spcAft>
                <a:spcPts val="1200"/>
              </a:spcAft>
            </a:pPr>
            <a:r>
              <a:rPr lang="ru-RU" sz="1800" dirty="0">
                <a:solidFill>
                  <a:srgbClr val="444444"/>
                </a:solidFill>
                <a:cs typeface="Segoe UI" panose="020B0502040204020203" pitchFamily="34" charset="0"/>
              </a:rPr>
              <a:t>Законодатель дополнил перечень требований к участникам закупки отсутствием у участника закупки ограничений в участии в закупках, предусмотренных законодательством (новый пункт 11 части 1 статьи 31 Закона № 44-ФЗ). </a:t>
            </a:r>
          </a:p>
        </p:txBody>
      </p:sp>
      <p:cxnSp>
        <p:nvCxnSpPr>
          <p:cNvPr id="13" name="Прямая соединительная линия 12">
            <a:extLst>
              <a:ext uri="{FF2B5EF4-FFF2-40B4-BE49-F238E27FC236}">
                <a16:creationId xmlns="" xmlns:a16="http://schemas.microsoft.com/office/drawing/2014/main" id="{BC5315C7-D803-4339-8238-5210BFBF41C4}"/>
              </a:ext>
            </a:extLst>
          </p:cNvPr>
          <p:cNvCxnSpPr>
            <a:cxnSpLocks/>
          </p:cNvCxnSpPr>
          <p:nvPr/>
        </p:nvCxnSpPr>
        <p:spPr>
          <a:xfrm>
            <a:off x="359789" y="3484921"/>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C064C335-7E5C-42AE-B2D3-6B6253DAC64D}"/>
              </a:ext>
            </a:extLst>
          </p:cNvPr>
          <p:cNvSpPr txBox="1">
            <a:spLocks/>
          </p:cNvSpPr>
          <p:nvPr/>
        </p:nvSpPr>
        <p:spPr>
          <a:xfrm>
            <a:off x="360363" y="4178807"/>
            <a:ext cx="11469687" cy="1011351"/>
          </a:xfrm>
          <a:prstGeom prst="rect">
            <a:avLst/>
          </a:prstGeom>
          <a:noFill/>
        </p:spPr>
        <p:txBody>
          <a:bodyPr vert="horz" lIns="0" tIns="0" rIns="0" bIns="0" rtlCol="0" anchor="ctr">
            <a:normAutofit/>
          </a:bodyPr>
          <a:lstStyle>
            <a:defPPr>
              <a:defRPr lang="ru-RU"/>
            </a:defPPr>
            <a:lvl1pPr indent="0" algn="ctr">
              <a:lnSpc>
                <a:spcPct val="110000"/>
              </a:lnSpc>
              <a:spcBef>
                <a:spcPts val="1000"/>
              </a:spcBef>
              <a:buFont typeface="Arial" panose="020B0500000000000000" pitchFamily="34" charset="0"/>
              <a:buNone/>
              <a:defRPr b="1">
                <a:solidFill>
                  <a:schemeClr val="accent1"/>
                </a:solidFill>
                <a:latin typeface="Segoe UI" panose="020B0502040204020203" pitchFamily="34" charset="0"/>
                <a:cs typeface="Segoe UI" panose="020B0502040204020203" pitchFamily="34" charset="0"/>
              </a:defRPr>
            </a:lvl1pPr>
            <a:lvl2pPr marL="360363" indent="-358775">
              <a:lnSpc>
                <a:spcPct val="110000"/>
              </a:lnSpc>
              <a:spcBef>
                <a:spcPts val="500"/>
              </a:spcBef>
              <a:buClr>
                <a:schemeClr val="accent1"/>
              </a:buClr>
              <a:buFont typeface="Arial" panose="020B0500000000000000" pitchFamily="34" charset="0"/>
              <a:buChar char="•"/>
              <a:defRPr sz="2000">
                <a:latin typeface="Segoe UI" panose="020B0502040204020203" pitchFamily="34" charset="0"/>
              </a:defRPr>
            </a:lvl2pPr>
            <a:lvl3pPr marL="719138" indent="-360363">
              <a:lnSpc>
                <a:spcPct val="110000"/>
              </a:lnSpc>
              <a:spcBef>
                <a:spcPts val="500"/>
              </a:spcBef>
              <a:buClr>
                <a:schemeClr val="accent1"/>
              </a:buClr>
              <a:buFont typeface="Segoe UI" panose="020B0502040204020203" pitchFamily="34" charset="0"/>
              <a:buChar char="−"/>
              <a:defRPr sz="2000">
                <a:latin typeface="Segoe UI" panose="020B0502040204020203" pitchFamily="34" charset="0"/>
              </a:defRPr>
            </a:lvl3pPr>
            <a:lvl4pPr marL="1079500" indent="-358775">
              <a:lnSpc>
                <a:spcPct val="110000"/>
              </a:lnSpc>
              <a:spcBef>
                <a:spcPts val="500"/>
              </a:spcBef>
              <a:buClr>
                <a:schemeClr val="accent1"/>
              </a:buClr>
              <a:buFont typeface="Segoe UI" panose="020B0502040204020203" pitchFamily="34" charset="0"/>
              <a:buChar char="−"/>
              <a:tabLst/>
              <a:defRPr sz="2000">
                <a:latin typeface="Segoe UI" panose="020B0502040204020203" pitchFamily="34" charset="0"/>
              </a:defRPr>
            </a:lvl4pPr>
            <a:lvl5pPr marL="1438275" indent="-360363">
              <a:lnSpc>
                <a:spcPct val="110000"/>
              </a:lnSpc>
              <a:spcBef>
                <a:spcPts val="500"/>
              </a:spcBef>
              <a:buClr>
                <a:schemeClr val="accent1"/>
              </a:buClr>
              <a:buFont typeface="Segoe UI" panose="020B0502040204020203" pitchFamily="34" charset="0"/>
              <a:buChar char="−"/>
              <a:defRPr sz="2000">
                <a:latin typeface="Segoe UI" panose="020B0502040204020203" pitchFamily="34" charset="0"/>
              </a:defRPr>
            </a:lvl5pPr>
            <a:lvl6pPr marL="2514600" indent="-228600">
              <a:lnSpc>
                <a:spcPct val="90000"/>
              </a:lnSpc>
              <a:spcBef>
                <a:spcPts val="500"/>
              </a:spcBef>
              <a:buFont typeface="Arial" panose="020B0500000000000000" pitchFamily="34" charset="0"/>
              <a:buChar char="•"/>
            </a:lvl6pPr>
            <a:lvl7pPr marL="2971800" indent="-228600">
              <a:lnSpc>
                <a:spcPct val="90000"/>
              </a:lnSpc>
              <a:spcBef>
                <a:spcPts val="500"/>
              </a:spcBef>
              <a:buFont typeface="Arial" panose="020B0500000000000000" pitchFamily="34" charset="0"/>
              <a:buChar char="•"/>
            </a:lvl7pPr>
            <a:lvl8pPr marL="3429000" indent="-228600">
              <a:lnSpc>
                <a:spcPct val="90000"/>
              </a:lnSpc>
              <a:spcBef>
                <a:spcPts val="500"/>
              </a:spcBef>
              <a:buFont typeface="Arial" panose="020B0500000000000000" pitchFamily="34" charset="0"/>
              <a:buChar char="•"/>
            </a:lvl8pPr>
            <a:lvl9pPr marL="3886200" indent="-228600">
              <a:lnSpc>
                <a:spcPct val="90000"/>
              </a:lnSpc>
              <a:spcBef>
                <a:spcPts val="500"/>
              </a:spcBef>
              <a:buFont typeface="Arial" panose="020B0500000000000000" pitchFamily="34" charset="0"/>
              <a:buChar char="•"/>
            </a:lvl9pPr>
          </a:lstStyle>
          <a:p>
            <a:r>
              <a:rPr lang="ru-RU" dirty="0">
                <a:solidFill>
                  <a:srgbClr val="E4465A"/>
                </a:solidFill>
              </a:rPr>
              <a:t>Речь идет о возможности установления таких ограничений Президентом РФ </a:t>
            </a:r>
            <a:br>
              <a:rPr lang="ru-RU" dirty="0">
                <a:solidFill>
                  <a:srgbClr val="E4465A"/>
                </a:solidFill>
              </a:rPr>
            </a:br>
            <a:r>
              <a:rPr lang="ru-RU" dirty="0">
                <a:solidFill>
                  <a:srgbClr val="E4465A"/>
                </a:solidFill>
              </a:rPr>
              <a:t>или Правительством РФ как это имело место в отношении турецких компаний </a:t>
            </a:r>
            <a:br>
              <a:rPr lang="ru-RU" dirty="0">
                <a:solidFill>
                  <a:srgbClr val="E4465A"/>
                </a:solidFill>
              </a:rPr>
            </a:br>
            <a:r>
              <a:rPr lang="ru-RU" b="0" dirty="0">
                <a:solidFill>
                  <a:srgbClr val="E4465A"/>
                </a:solidFill>
              </a:rPr>
              <a:t>(см.: Постановление Правительства РФ от 29 декабря 2015 г. № </a:t>
            </a:r>
            <a:r>
              <a:rPr lang="ru-RU" b="0" dirty="0" smtClean="0">
                <a:solidFill>
                  <a:srgbClr val="E4465A"/>
                </a:solidFill>
              </a:rPr>
              <a:t>1457, утратило силу).</a:t>
            </a:r>
            <a:endParaRPr lang="ru-RU" b="0" dirty="0">
              <a:solidFill>
                <a:srgbClr val="E4465A"/>
              </a:solidFill>
            </a:endParaRPr>
          </a:p>
        </p:txBody>
      </p:sp>
      <p:cxnSp>
        <p:nvCxnSpPr>
          <p:cNvPr id="25" name="Прямая соединительная линия 24">
            <a:extLst>
              <a:ext uri="{FF2B5EF4-FFF2-40B4-BE49-F238E27FC236}">
                <a16:creationId xmlns="" xmlns:a16="http://schemas.microsoft.com/office/drawing/2014/main" id="{2DF8A51C-4A70-45C5-B4ED-B17789969F70}"/>
              </a:ext>
            </a:extLst>
          </p:cNvPr>
          <p:cNvCxnSpPr>
            <a:cxnSpLocks/>
          </p:cNvCxnSpPr>
          <p:nvPr/>
        </p:nvCxnSpPr>
        <p:spPr>
          <a:xfrm>
            <a:off x="359789" y="1667839"/>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6" name="Группа 25">
            <a:extLst>
              <a:ext uri="{FF2B5EF4-FFF2-40B4-BE49-F238E27FC236}">
                <a16:creationId xmlns="" xmlns:a16="http://schemas.microsoft.com/office/drawing/2014/main" id="{0444FF46-B0FA-41C3-AECC-3CE689681411}"/>
              </a:ext>
            </a:extLst>
          </p:cNvPr>
          <p:cNvGrpSpPr/>
          <p:nvPr/>
        </p:nvGrpSpPr>
        <p:grpSpPr>
          <a:xfrm>
            <a:off x="5710680" y="1082675"/>
            <a:ext cx="762753" cy="764997"/>
            <a:chOff x="5852718" y="1440569"/>
            <a:chExt cx="405909" cy="407103"/>
          </a:xfrm>
        </p:grpSpPr>
        <p:sp>
          <p:nvSpPr>
            <p:cNvPr id="2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8" name="Правая круглая скобка 2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9" name="Правая круглая скобка 2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grpSp>
        <p:nvGrpSpPr>
          <p:cNvPr id="4" name="Группа 3">
            <a:extLst>
              <a:ext uri="{FF2B5EF4-FFF2-40B4-BE49-F238E27FC236}">
                <a16:creationId xmlns="" xmlns:a16="http://schemas.microsoft.com/office/drawing/2014/main" id="{76C104BD-A43F-4383-A3D3-966B4AD28452}"/>
              </a:ext>
            </a:extLst>
          </p:cNvPr>
          <p:cNvGrpSpPr/>
          <p:nvPr/>
        </p:nvGrpSpPr>
        <p:grpSpPr>
          <a:xfrm>
            <a:off x="5713356" y="3293952"/>
            <a:ext cx="762753" cy="907214"/>
            <a:chOff x="5713356" y="3293952"/>
            <a:chExt cx="762753" cy="907214"/>
          </a:xfrm>
        </p:grpSpPr>
        <p:grpSp>
          <p:nvGrpSpPr>
            <p:cNvPr id="14" name="Группа 13">
              <a:extLst>
                <a:ext uri="{FF2B5EF4-FFF2-40B4-BE49-F238E27FC236}">
                  <a16:creationId xmlns="" xmlns:a16="http://schemas.microsoft.com/office/drawing/2014/main" id="{2E9404C7-DF35-4A11-9C9F-EBDF04F25593}"/>
                </a:ext>
              </a:extLst>
            </p:cNvPr>
            <p:cNvGrpSpPr/>
            <p:nvPr/>
          </p:nvGrpSpPr>
          <p:grpSpPr>
            <a:xfrm>
              <a:off x="5713356" y="3293952"/>
              <a:ext cx="762753" cy="764997"/>
              <a:chOff x="5852718" y="1440569"/>
              <a:chExt cx="405909" cy="407103"/>
            </a:xfrm>
          </p:grpSpPr>
          <p:sp>
            <p:nvSpPr>
              <p:cNvPr id="15" name="Прямоугольник: скругленные углы 14">
                <a:extLst>
                  <a:ext uri="{FF2B5EF4-FFF2-40B4-BE49-F238E27FC236}">
                    <a16:creationId xmlns="" xmlns:a16="http://schemas.microsoft.com/office/drawing/2014/main" id="{D54960F3-B374-4AD3-8C31-CAB00167BA80}"/>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16" name="Правая круглая скобка 15">
                <a:extLst>
                  <a:ext uri="{FF2B5EF4-FFF2-40B4-BE49-F238E27FC236}">
                    <a16:creationId xmlns="" xmlns:a16="http://schemas.microsoft.com/office/drawing/2014/main" id="{F8A8B49E-6B05-4F6E-B4FD-7A213FAD45D3}"/>
                  </a:ext>
                </a:extLst>
              </p:cNvPr>
              <p:cNvSpPr/>
              <p:nvPr/>
            </p:nvSpPr>
            <p:spPr>
              <a:xfrm rot="10800000">
                <a:off x="5852718"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17" name="Правая круглая скобка 16">
                <a:extLst>
                  <a:ext uri="{FF2B5EF4-FFF2-40B4-BE49-F238E27FC236}">
                    <a16:creationId xmlns="" xmlns:a16="http://schemas.microsoft.com/office/drawing/2014/main" id="{F4BD55A0-70CE-4289-BB70-50688521573E}"/>
                  </a:ext>
                </a:extLst>
              </p:cNvPr>
              <p:cNvSpPr/>
              <p:nvPr/>
            </p:nvSpPr>
            <p:spPr>
              <a:xfrm>
                <a:off x="6191952"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grpSp>
          <p:nvGrpSpPr>
            <p:cNvPr id="18" name="Группа 17">
              <a:extLst>
                <a:ext uri="{FF2B5EF4-FFF2-40B4-BE49-F238E27FC236}">
                  <a16:creationId xmlns="" xmlns:a16="http://schemas.microsoft.com/office/drawing/2014/main" id="{B210004E-1EEB-4185-9E70-819651FCC56F}"/>
                </a:ext>
              </a:extLst>
            </p:cNvPr>
            <p:cNvGrpSpPr/>
            <p:nvPr/>
          </p:nvGrpSpPr>
          <p:grpSpPr>
            <a:xfrm rot="16200000">
              <a:off x="5958319" y="3917910"/>
              <a:ext cx="275411" cy="291102"/>
              <a:chOff x="6909584" y="1900903"/>
              <a:chExt cx="414335" cy="408996"/>
            </a:xfrm>
            <a:solidFill>
              <a:schemeClr val="accent6"/>
            </a:solidFill>
          </p:grpSpPr>
          <p:sp>
            <p:nvSpPr>
              <p:cNvPr id="19" name="Нашивка 96">
                <a:extLst>
                  <a:ext uri="{FF2B5EF4-FFF2-40B4-BE49-F238E27FC236}">
                    <a16:creationId xmlns="" xmlns:a16="http://schemas.microsoft.com/office/drawing/2014/main" id="{E2A16785-E7A3-469E-A08A-3AF991712254}"/>
                  </a:ext>
                </a:extLst>
              </p:cNvPr>
              <p:cNvSpPr/>
              <p:nvPr/>
            </p:nvSpPr>
            <p:spPr>
              <a:xfrm rot="10800000">
                <a:off x="7113762" y="1900903"/>
                <a:ext cx="210157" cy="407559"/>
              </a:xfrm>
              <a:prstGeom prst="chevron">
                <a:avLst>
                  <a:gd name="adj" fmla="val 5983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1">
                <a:extLst>
                  <a:ext uri="{FF2B5EF4-FFF2-40B4-BE49-F238E27FC236}">
                    <a16:creationId xmlns="" xmlns:a16="http://schemas.microsoft.com/office/drawing/2014/main" id="{CD1A89C0-BC5C-48D5-9D22-4735B1ADF94A}"/>
                  </a:ext>
                </a:extLst>
              </p:cNvPr>
              <p:cNvSpPr/>
              <p:nvPr/>
            </p:nvSpPr>
            <p:spPr>
              <a:xfrm rot="10800000">
                <a:off x="6909584" y="1902340"/>
                <a:ext cx="210157" cy="407559"/>
              </a:xfrm>
              <a:prstGeom prst="chevron">
                <a:avLst>
                  <a:gd name="adj" fmla="val 5983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30" name="Группа 29">
              <a:extLst>
                <a:ext uri="{FF2B5EF4-FFF2-40B4-BE49-F238E27FC236}">
                  <a16:creationId xmlns="" xmlns:a16="http://schemas.microsoft.com/office/drawing/2014/main" id="{5CB2C400-4E4D-4116-9F74-A550D1ECF8CA}"/>
                </a:ext>
              </a:extLst>
            </p:cNvPr>
            <p:cNvGrpSpPr/>
            <p:nvPr/>
          </p:nvGrpSpPr>
          <p:grpSpPr>
            <a:xfrm>
              <a:off x="5862459" y="3326581"/>
              <a:ext cx="471488" cy="539750"/>
              <a:chOff x="5318125" y="3082925"/>
              <a:chExt cx="471488" cy="539750"/>
            </a:xfrm>
            <a:solidFill>
              <a:schemeClr val="accent4"/>
            </a:solidFill>
          </p:grpSpPr>
          <p:sp>
            <p:nvSpPr>
              <p:cNvPr id="31" name="Freeform 48">
                <a:extLst>
                  <a:ext uri="{FF2B5EF4-FFF2-40B4-BE49-F238E27FC236}">
                    <a16:creationId xmlns="" xmlns:a16="http://schemas.microsoft.com/office/drawing/2014/main" id="{F896ED87-978E-498B-9262-D03D6FE01E81}"/>
                  </a:ext>
                </a:extLst>
              </p:cNvPr>
              <p:cNvSpPr>
                <a:spLocks/>
              </p:cNvSpPr>
              <p:nvPr/>
            </p:nvSpPr>
            <p:spPr bwMode="auto">
              <a:xfrm>
                <a:off x="5318125" y="3082925"/>
                <a:ext cx="471488" cy="123825"/>
              </a:xfrm>
              <a:custGeom>
                <a:avLst/>
                <a:gdLst>
                  <a:gd name="T0" fmla="*/ 124 w 145"/>
                  <a:gd name="T1" fmla="*/ 11 h 38"/>
                  <a:gd name="T2" fmla="*/ 120 w 145"/>
                  <a:gd name="T3" fmla="*/ 11 h 38"/>
                  <a:gd name="T4" fmla="*/ 120 w 145"/>
                  <a:gd name="T5" fmla="*/ 0 h 38"/>
                  <a:gd name="T6" fmla="*/ 103 w 145"/>
                  <a:gd name="T7" fmla="*/ 0 h 38"/>
                  <a:gd name="T8" fmla="*/ 103 w 145"/>
                  <a:gd name="T9" fmla="*/ 11 h 38"/>
                  <a:gd name="T10" fmla="*/ 43 w 145"/>
                  <a:gd name="T11" fmla="*/ 11 h 38"/>
                  <a:gd name="T12" fmla="*/ 43 w 145"/>
                  <a:gd name="T13" fmla="*/ 0 h 38"/>
                  <a:gd name="T14" fmla="*/ 26 w 145"/>
                  <a:gd name="T15" fmla="*/ 0 h 38"/>
                  <a:gd name="T16" fmla="*/ 26 w 145"/>
                  <a:gd name="T17" fmla="*/ 11 h 38"/>
                  <a:gd name="T18" fmla="*/ 22 w 145"/>
                  <a:gd name="T19" fmla="*/ 11 h 38"/>
                  <a:gd name="T20" fmla="*/ 0 w 145"/>
                  <a:gd name="T21" fmla="*/ 33 h 38"/>
                  <a:gd name="T22" fmla="*/ 0 w 145"/>
                  <a:gd name="T23" fmla="*/ 38 h 38"/>
                  <a:gd name="T24" fmla="*/ 145 w 145"/>
                  <a:gd name="T25" fmla="*/ 38 h 38"/>
                  <a:gd name="T26" fmla="*/ 145 w 145"/>
                  <a:gd name="T27" fmla="*/ 33 h 38"/>
                  <a:gd name="T28" fmla="*/ 124 w 145"/>
                  <a:gd name="T29"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38">
                    <a:moveTo>
                      <a:pt x="124" y="11"/>
                    </a:moveTo>
                    <a:cubicBezTo>
                      <a:pt x="120" y="11"/>
                      <a:pt x="120" y="11"/>
                      <a:pt x="120" y="11"/>
                    </a:cubicBezTo>
                    <a:cubicBezTo>
                      <a:pt x="120" y="0"/>
                      <a:pt x="120" y="0"/>
                      <a:pt x="120" y="0"/>
                    </a:cubicBezTo>
                    <a:cubicBezTo>
                      <a:pt x="103" y="0"/>
                      <a:pt x="103" y="0"/>
                      <a:pt x="103" y="0"/>
                    </a:cubicBezTo>
                    <a:cubicBezTo>
                      <a:pt x="103" y="11"/>
                      <a:pt x="103" y="11"/>
                      <a:pt x="103" y="11"/>
                    </a:cubicBezTo>
                    <a:cubicBezTo>
                      <a:pt x="43" y="11"/>
                      <a:pt x="43" y="11"/>
                      <a:pt x="43" y="11"/>
                    </a:cubicBezTo>
                    <a:cubicBezTo>
                      <a:pt x="43" y="0"/>
                      <a:pt x="43" y="0"/>
                      <a:pt x="43" y="0"/>
                    </a:cubicBezTo>
                    <a:cubicBezTo>
                      <a:pt x="26" y="0"/>
                      <a:pt x="26" y="0"/>
                      <a:pt x="26" y="0"/>
                    </a:cubicBezTo>
                    <a:cubicBezTo>
                      <a:pt x="26" y="11"/>
                      <a:pt x="26" y="11"/>
                      <a:pt x="26" y="11"/>
                    </a:cubicBezTo>
                    <a:cubicBezTo>
                      <a:pt x="22" y="11"/>
                      <a:pt x="22" y="11"/>
                      <a:pt x="22" y="11"/>
                    </a:cubicBezTo>
                    <a:cubicBezTo>
                      <a:pt x="10" y="11"/>
                      <a:pt x="0" y="21"/>
                      <a:pt x="0" y="33"/>
                    </a:cubicBezTo>
                    <a:cubicBezTo>
                      <a:pt x="0" y="38"/>
                      <a:pt x="0" y="38"/>
                      <a:pt x="0" y="38"/>
                    </a:cubicBezTo>
                    <a:cubicBezTo>
                      <a:pt x="145" y="38"/>
                      <a:pt x="145" y="38"/>
                      <a:pt x="145" y="38"/>
                    </a:cubicBezTo>
                    <a:cubicBezTo>
                      <a:pt x="145" y="33"/>
                      <a:pt x="145" y="33"/>
                      <a:pt x="145" y="33"/>
                    </a:cubicBezTo>
                    <a:cubicBezTo>
                      <a:pt x="145" y="21"/>
                      <a:pt x="136" y="11"/>
                      <a:pt x="124" y="11"/>
                    </a:cubicBez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2" name="Freeform 49">
                <a:extLst>
                  <a:ext uri="{FF2B5EF4-FFF2-40B4-BE49-F238E27FC236}">
                    <a16:creationId xmlns="" xmlns:a16="http://schemas.microsoft.com/office/drawing/2014/main" id="{12745702-57C6-4E4B-9016-4102B6EAF49D}"/>
                  </a:ext>
                </a:extLst>
              </p:cNvPr>
              <p:cNvSpPr>
                <a:spLocks noEditPoints="1"/>
              </p:cNvSpPr>
              <p:nvPr/>
            </p:nvSpPr>
            <p:spPr bwMode="auto">
              <a:xfrm>
                <a:off x="5318125" y="3244850"/>
                <a:ext cx="471488" cy="377825"/>
              </a:xfrm>
              <a:custGeom>
                <a:avLst/>
                <a:gdLst>
                  <a:gd name="T0" fmla="*/ 0 w 145"/>
                  <a:gd name="T1" fmla="*/ 94 h 116"/>
                  <a:gd name="T2" fmla="*/ 22 w 145"/>
                  <a:gd name="T3" fmla="*/ 116 h 116"/>
                  <a:gd name="T4" fmla="*/ 124 w 145"/>
                  <a:gd name="T5" fmla="*/ 116 h 116"/>
                  <a:gd name="T6" fmla="*/ 145 w 145"/>
                  <a:gd name="T7" fmla="*/ 94 h 116"/>
                  <a:gd name="T8" fmla="*/ 145 w 145"/>
                  <a:gd name="T9" fmla="*/ 0 h 116"/>
                  <a:gd name="T10" fmla="*/ 0 w 145"/>
                  <a:gd name="T11" fmla="*/ 0 h 116"/>
                  <a:gd name="T12" fmla="*/ 0 w 145"/>
                  <a:gd name="T13" fmla="*/ 94 h 116"/>
                  <a:gd name="T14" fmla="*/ 49 w 145"/>
                  <a:gd name="T15" fmla="*/ 79 h 116"/>
                  <a:gd name="T16" fmla="*/ 64 w 145"/>
                  <a:gd name="T17" fmla="*/ 79 h 116"/>
                  <a:gd name="T18" fmla="*/ 64 w 145"/>
                  <a:gd name="T19" fmla="*/ 40 h 116"/>
                  <a:gd name="T20" fmla="*/ 49 w 145"/>
                  <a:gd name="T21" fmla="*/ 40 h 116"/>
                  <a:gd name="T22" fmla="*/ 49 w 145"/>
                  <a:gd name="T23" fmla="*/ 28 h 116"/>
                  <a:gd name="T24" fmla="*/ 56 w 145"/>
                  <a:gd name="T25" fmla="*/ 28 h 116"/>
                  <a:gd name="T26" fmla="*/ 61 w 145"/>
                  <a:gd name="T27" fmla="*/ 27 h 116"/>
                  <a:gd name="T28" fmla="*/ 65 w 145"/>
                  <a:gd name="T29" fmla="*/ 23 h 116"/>
                  <a:gd name="T30" fmla="*/ 66 w 145"/>
                  <a:gd name="T31" fmla="*/ 19 h 116"/>
                  <a:gd name="T32" fmla="*/ 82 w 145"/>
                  <a:gd name="T33" fmla="*/ 19 h 116"/>
                  <a:gd name="T34" fmla="*/ 82 w 145"/>
                  <a:gd name="T35" fmla="*/ 79 h 116"/>
                  <a:gd name="T36" fmla="*/ 97 w 145"/>
                  <a:gd name="T37" fmla="*/ 79 h 116"/>
                  <a:gd name="T38" fmla="*/ 97 w 145"/>
                  <a:gd name="T39" fmla="*/ 91 h 116"/>
                  <a:gd name="T40" fmla="*/ 49 w 145"/>
                  <a:gd name="T41" fmla="*/ 91 h 116"/>
                  <a:gd name="T42" fmla="*/ 49 w 145"/>
                  <a:gd name="T43" fmla="*/ 7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6">
                    <a:moveTo>
                      <a:pt x="0" y="94"/>
                    </a:moveTo>
                    <a:cubicBezTo>
                      <a:pt x="0" y="106"/>
                      <a:pt x="10" y="116"/>
                      <a:pt x="22" y="116"/>
                    </a:cubicBezTo>
                    <a:cubicBezTo>
                      <a:pt x="124" y="116"/>
                      <a:pt x="124" y="116"/>
                      <a:pt x="124" y="116"/>
                    </a:cubicBezTo>
                    <a:cubicBezTo>
                      <a:pt x="136" y="116"/>
                      <a:pt x="145" y="106"/>
                      <a:pt x="145" y="94"/>
                    </a:cubicBezTo>
                    <a:cubicBezTo>
                      <a:pt x="145" y="0"/>
                      <a:pt x="145" y="0"/>
                      <a:pt x="145" y="0"/>
                    </a:cubicBezTo>
                    <a:cubicBezTo>
                      <a:pt x="0" y="0"/>
                      <a:pt x="0" y="0"/>
                      <a:pt x="0" y="0"/>
                    </a:cubicBezTo>
                    <a:lnTo>
                      <a:pt x="0" y="94"/>
                    </a:lnTo>
                    <a:close/>
                    <a:moveTo>
                      <a:pt x="49" y="79"/>
                    </a:moveTo>
                    <a:cubicBezTo>
                      <a:pt x="64" y="79"/>
                      <a:pt x="64" y="79"/>
                      <a:pt x="64" y="79"/>
                    </a:cubicBezTo>
                    <a:cubicBezTo>
                      <a:pt x="64" y="40"/>
                      <a:pt x="64" y="40"/>
                      <a:pt x="64" y="40"/>
                    </a:cubicBezTo>
                    <a:cubicBezTo>
                      <a:pt x="49" y="40"/>
                      <a:pt x="49" y="40"/>
                      <a:pt x="49" y="40"/>
                    </a:cubicBezTo>
                    <a:cubicBezTo>
                      <a:pt x="49" y="28"/>
                      <a:pt x="49" y="28"/>
                      <a:pt x="49" y="28"/>
                    </a:cubicBezTo>
                    <a:cubicBezTo>
                      <a:pt x="51" y="28"/>
                      <a:pt x="53" y="28"/>
                      <a:pt x="56" y="28"/>
                    </a:cubicBezTo>
                    <a:cubicBezTo>
                      <a:pt x="58" y="28"/>
                      <a:pt x="60" y="27"/>
                      <a:pt x="61" y="27"/>
                    </a:cubicBezTo>
                    <a:cubicBezTo>
                      <a:pt x="62" y="26"/>
                      <a:pt x="64" y="25"/>
                      <a:pt x="65" y="23"/>
                    </a:cubicBezTo>
                    <a:cubicBezTo>
                      <a:pt x="65" y="22"/>
                      <a:pt x="66" y="21"/>
                      <a:pt x="66" y="19"/>
                    </a:cubicBezTo>
                    <a:cubicBezTo>
                      <a:pt x="82" y="19"/>
                      <a:pt x="82" y="19"/>
                      <a:pt x="82" y="19"/>
                    </a:cubicBezTo>
                    <a:cubicBezTo>
                      <a:pt x="82" y="79"/>
                      <a:pt x="82" y="79"/>
                      <a:pt x="82" y="79"/>
                    </a:cubicBezTo>
                    <a:cubicBezTo>
                      <a:pt x="97" y="79"/>
                      <a:pt x="97" y="79"/>
                      <a:pt x="97" y="79"/>
                    </a:cubicBezTo>
                    <a:cubicBezTo>
                      <a:pt x="97" y="91"/>
                      <a:pt x="97" y="91"/>
                      <a:pt x="97" y="91"/>
                    </a:cubicBezTo>
                    <a:cubicBezTo>
                      <a:pt x="49" y="91"/>
                      <a:pt x="49" y="91"/>
                      <a:pt x="49" y="91"/>
                    </a:cubicBezTo>
                    <a:lnTo>
                      <a:pt x="49" y="79"/>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33" name="Группа 32">
            <a:extLst>
              <a:ext uri="{FF2B5EF4-FFF2-40B4-BE49-F238E27FC236}">
                <a16:creationId xmlns="" xmlns:a16="http://schemas.microsoft.com/office/drawing/2014/main" id="{71935392-9B8B-486F-9C65-33FB0FE31240}"/>
              </a:ext>
            </a:extLst>
          </p:cNvPr>
          <p:cNvGrpSpPr/>
          <p:nvPr/>
        </p:nvGrpSpPr>
        <p:grpSpPr>
          <a:xfrm>
            <a:off x="5895797" y="1187361"/>
            <a:ext cx="438150" cy="555624"/>
            <a:chOff x="6538913" y="1014413"/>
            <a:chExt cx="438150" cy="555624"/>
          </a:xfrm>
          <a:solidFill>
            <a:schemeClr val="accent1"/>
          </a:solidFill>
        </p:grpSpPr>
        <p:sp>
          <p:nvSpPr>
            <p:cNvPr id="34" name="Freeform 74">
              <a:extLst>
                <a:ext uri="{FF2B5EF4-FFF2-40B4-BE49-F238E27FC236}">
                  <a16:creationId xmlns="" xmlns:a16="http://schemas.microsoft.com/office/drawing/2014/main" id="{2CE724E4-E862-42DF-A9AE-B71239CB6C0A}"/>
                </a:ext>
              </a:extLst>
            </p:cNvPr>
            <p:cNvSpPr>
              <a:spLocks noEditPoints="1"/>
            </p:cNvSpPr>
            <p:nvPr/>
          </p:nvSpPr>
          <p:spPr bwMode="auto">
            <a:xfrm>
              <a:off x="6708776" y="1306513"/>
              <a:ext cx="255588" cy="258762"/>
            </a:xfrm>
            <a:custGeom>
              <a:avLst/>
              <a:gdLst>
                <a:gd name="T0" fmla="*/ 72 w 79"/>
                <a:gd name="T1" fmla="*/ 33 h 80"/>
                <a:gd name="T2" fmla="*/ 68 w 79"/>
                <a:gd name="T3" fmla="*/ 23 h 80"/>
                <a:gd name="T4" fmla="*/ 74 w 79"/>
                <a:gd name="T5" fmla="*/ 17 h 80"/>
                <a:gd name="T6" fmla="*/ 65 w 79"/>
                <a:gd name="T7" fmla="*/ 8 h 80"/>
                <a:gd name="T8" fmla="*/ 53 w 79"/>
                <a:gd name="T9" fmla="*/ 10 h 80"/>
                <a:gd name="T10" fmla="*/ 47 w 79"/>
                <a:gd name="T11" fmla="*/ 8 h 80"/>
                <a:gd name="T12" fmla="*/ 47 w 79"/>
                <a:gd name="T13" fmla="*/ 0 h 80"/>
                <a:gd name="T14" fmla="*/ 34 w 79"/>
                <a:gd name="T15" fmla="*/ 0 h 80"/>
                <a:gd name="T16" fmla="*/ 28 w 79"/>
                <a:gd name="T17" fmla="*/ 10 h 80"/>
                <a:gd name="T18" fmla="*/ 17 w 79"/>
                <a:gd name="T19" fmla="*/ 7 h 80"/>
                <a:gd name="T20" fmla="*/ 8 w 79"/>
                <a:gd name="T21" fmla="*/ 15 h 80"/>
                <a:gd name="T22" fmla="*/ 13 w 79"/>
                <a:gd name="T23" fmla="*/ 21 h 80"/>
                <a:gd name="T24" fmla="*/ 12 w 79"/>
                <a:gd name="T25" fmla="*/ 24 h 80"/>
                <a:gd name="T26" fmla="*/ 10 w 79"/>
                <a:gd name="T27" fmla="*/ 26 h 80"/>
                <a:gd name="T28" fmla="*/ 1 w 79"/>
                <a:gd name="T29" fmla="*/ 32 h 80"/>
                <a:gd name="T30" fmla="*/ 0 w 79"/>
                <a:gd name="T31" fmla="*/ 33 h 80"/>
                <a:gd name="T32" fmla="*/ 0 w 79"/>
                <a:gd name="T33" fmla="*/ 45 h 80"/>
                <a:gd name="T34" fmla="*/ 9 w 79"/>
                <a:gd name="T35" fmla="*/ 51 h 80"/>
                <a:gd name="T36" fmla="*/ 12 w 79"/>
                <a:gd name="T37" fmla="*/ 57 h 80"/>
                <a:gd name="T38" fmla="*/ 6 w 79"/>
                <a:gd name="T39" fmla="*/ 62 h 80"/>
                <a:gd name="T40" fmla="*/ 15 w 79"/>
                <a:gd name="T41" fmla="*/ 71 h 80"/>
                <a:gd name="T42" fmla="*/ 20 w 79"/>
                <a:gd name="T43" fmla="*/ 67 h 80"/>
                <a:gd name="T44" fmla="*/ 24 w 79"/>
                <a:gd name="T45" fmla="*/ 69 h 80"/>
                <a:gd name="T46" fmla="*/ 31 w 79"/>
                <a:gd name="T47" fmla="*/ 72 h 80"/>
                <a:gd name="T48" fmla="*/ 32 w 79"/>
                <a:gd name="T49" fmla="*/ 79 h 80"/>
                <a:gd name="T50" fmla="*/ 44 w 79"/>
                <a:gd name="T51" fmla="*/ 80 h 80"/>
                <a:gd name="T52" fmla="*/ 44 w 79"/>
                <a:gd name="T53" fmla="*/ 78 h 80"/>
                <a:gd name="T54" fmla="*/ 50 w 79"/>
                <a:gd name="T55" fmla="*/ 71 h 80"/>
                <a:gd name="T56" fmla="*/ 58 w 79"/>
                <a:gd name="T57" fmla="*/ 68 h 80"/>
                <a:gd name="T58" fmla="*/ 61 w 79"/>
                <a:gd name="T59" fmla="*/ 73 h 80"/>
                <a:gd name="T60" fmla="*/ 73 w 79"/>
                <a:gd name="T61" fmla="*/ 64 h 80"/>
                <a:gd name="T62" fmla="*/ 68 w 79"/>
                <a:gd name="T63" fmla="*/ 61 h 80"/>
                <a:gd name="T64" fmla="*/ 68 w 79"/>
                <a:gd name="T65" fmla="*/ 57 h 80"/>
                <a:gd name="T66" fmla="*/ 72 w 79"/>
                <a:gd name="T67" fmla="*/ 48 h 80"/>
                <a:gd name="T68" fmla="*/ 79 w 79"/>
                <a:gd name="T69" fmla="*/ 48 h 80"/>
                <a:gd name="T70" fmla="*/ 79 w 79"/>
                <a:gd name="T71" fmla="*/ 42 h 80"/>
                <a:gd name="T72" fmla="*/ 79 w 79"/>
                <a:gd name="T73" fmla="*/ 35 h 80"/>
                <a:gd name="T74" fmla="*/ 74 w 79"/>
                <a:gd name="T75" fmla="*/ 35 h 80"/>
                <a:gd name="T76" fmla="*/ 72 w 79"/>
                <a:gd name="T77" fmla="*/ 33 h 80"/>
                <a:gd name="T78" fmla="*/ 39 w 79"/>
                <a:gd name="T79" fmla="*/ 61 h 80"/>
                <a:gd name="T80" fmla="*/ 18 w 79"/>
                <a:gd name="T81" fmla="*/ 39 h 80"/>
                <a:gd name="T82" fmla="*/ 40 w 79"/>
                <a:gd name="T83" fmla="*/ 19 h 80"/>
                <a:gd name="T84" fmla="*/ 60 w 79"/>
                <a:gd name="T85" fmla="*/ 40 h 80"/>
                <a:gd name="T86" fmla="*/ 39 w 79"/>
                <a:gd name="T8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0">
                  <a:moveTo>
                    <a:pt x="72" y="33"/>
                  </a:moveTo>
                  <a:cubicBezTo>
                    <a:pt x="70" y="30"/>
                    <a:pt x="70" y="27"/>
                    <a:pt x="68" y="23"/>
                  </a:cubicBezTo>
                  <a:cubicBezTo>
                    <a:pt x="70" y="21"/>
                    <a:pt x="71" y="20"/>
                    <a:pt x="74" y="17"/>
                  </a:cubicBezTo>
                  <a:cubicBezTo>
                    <a:pt x="71" y="14"/>
                    <a:pt x="68" y="11"/>
                    <a:pt x="65" y="8"/>
                  </a:cubicBezTo>
                  <a:cubicBezTo>
                    <a:pt x="59" y="13"/>
                    <a:pt x="59" y="13"/>
                    <a:pt x="53" y="10"/>
                  </a:cubicBezTo>
                  <a:cubicBezTo>
                    <a:pt x="51" y="10"/>
                    <a:pt x="49" y="9"/>
                    <a:pt x="47" y="8"/>
                  </a:cubicBezTo>
                  <a:cubicBezTo>
                    <a:pt x="47" y="6"/>
                    <a:pt x="47" y="3"/>
                    <a:pt x="47" y="0"/>
                  </a:cubicBezTo>
                  <a:cubicBezTo>
                    <a:pt x="43" y="0"/>
                    <a:pt x="39" y="0"/>
                    <a:pt x="34" y="0"/>
                  </a:cubicBezTo>
                  <a:cubicBezTo>
                    <a:pt x="35" y="5"/>
                    <a:pt x="33" y="8"/>
                    <a:pt x="28" y="10"/>
                  </a:cubicBezTo>
                  <a:cubicBezTo>
                    <a:pt x="23" y="13"/>
                    <a:pt x="20" y="10"/>
                    <a:pt x="17" y="7"/>
                  </a:cubicBezTo>
                  <a:cubicBezTo>
                    <a:pt x="14" y="10"/>
                    <a:pt x="11" y="12"/>
                    <a:pt x="8" y="15"/>
                  </a:cubicBezTo>
                  <a:cubicBezTo>
                    <a:pt x="10" y="17"/>
                    <a:pt x="12" y="19"/>
                    <a:pt x="13" y="21"/>
                  </a:cubicBezTo>
                  <a:cubicBezTo>
                    <a:pt x="13" y="22"/>
                    <a:pt x="12" y="23"/>
                    <a:pt x="12" y="24"/>
                  </a:cubicBezTo>
                  <a:cubicBezTo>
                    <a:pt x="11" y="25"/>
                    <a:pt x="10" y="25"/>
                    <a:pt x="10" y="26"/>
                  </a:cubicBezTo>
                  <a:cubicBezTo>
                    <a:pt x="9" y="32"/>
                    <a:pt x="6" y="33"/>
                    <a:pt x="1" y="32"/>
                  </a:cubicBezTo>
                  <a:cubicBezTo>
                    <a:pt x="1" y="32"/>
                    <a:pt x="0" y="33"/>
                    <a:pt x="0" y="33"/>
                  </a:cubicBezTo>
                  <a:cubicBezTo>
                    <a:pt x="0" y="37"/>
                    <a:pt x="0" y="41"/>
                    <a:pt x="0" y="45"/>
                  </a:cubicBezTo>
                  <a:cubicBezTo>
                    <a:pt x="6" y="44"/>
                    <a:pt x="8" y="47"/>
                    <a:pt x="9" y="51"/>
                  </a:cubicBezTo>
                  <a:cubicBezTo>
                    <a:pt x="9" y="53"/>
                    <a:pt x="11" y="55"/>
                    <a:pt x="12" y="57"/>
                  </a:cubicBezTo>
                  <a:cubicBezTo>
                    <a:pt x="10" y="59"/>
                    <a:pt x="8" y="60"/>
                    <a:pt x="6" y="62"/>
                  </a:cubicBezTo>
                  <a:cubicBezTo>
                    <a:pt x="9" y="65"/>
                    <a:pt x="12" y="68"/>
                    <a:pt x="15" y="71"/>
                  </a:cubicBezTo>
                  <a:cubicBezTo>
                    <a:pt x="17" y="70"/>
                    <a:pt x="19" y="68"/>
                    <a:pt x="20" y="67"/>
                  </a:cubicBezTo>
                  <a:cubicBezTo>
                    <a:pt x="22" y="68"/>
                    <a:pt x="23" y="69"/>
                    <a:pt x="24" y="69"/>
                  </a:cubicBezTo>
                  <a:cubicBezTo>
                    <a:pt x="26" y="70"/>
                    <a:pt x="29" y="70"/>
                    <a:pt x="31" y="72"/>
                  </a:cubicBezTo>
                  <a:cubicBezTo>
                    <a:pt x="32" y="74"/>
                    <a:pt x="32" y="77"/>
                    <a:pt x="32" y="79"/>
                  </a:cubicBezTo>
                  <a:cubicBezTo>
                    <a:pt x="36" y="80"/>
                    <a:pt x="40" y="80"/>
                    <a:pt x="44" y="80"/>
                  </a:cubicBezTo>
                  <a:cubicBezTo>
                    <a:pt x="44" y="79"/>
                    <a:pt x="44" y="79"/>
                    <a:pt x="44" y="78"/>
                  </a:cubicBezTo>
                  <a:cubicBezTo>
                    <a:pt x="44" y="74"/>
                    <a:pt x="45" y="71"/>
                    <a:pt x="50" y="71"/>
                  </a:cubicBezTo>
                  <a:cubicBezTo>
                    <a:pt x="52" y="71"/>
                    <a:pt x="55" y="69"/>
                    <a:pt x="58" y="68"/>
                  </a:cubicBezTo>
                  <a:cubicBezTo>
                    <a:pt x="59" y="70"/>
                    <a:pt x="60" y="72"/>
                    <a:pt x="61" y="73"/>
                  </a:cubicBezTo>
                  <a:cubicBezTo>
                    <a:pt x="65" y="70"/>
                    <a:pt x="68" y="68"/>
                    <a:pt x="73" y="64"/>
                  </a:cubicBezTo>
                  <a:cubicBezTo>
                    <a:pt x="71" y="63"/>
                    <a:pt x="69" y="62"/>
                    <a:pt x="68" y="61"/>
                  </a:cubicBezTo>
                  <a:cubicBezTo>
                    <a:pt x="68" y="60"/>
                    <a:pt x="67" y="58"/>
                    <a:pt x="68" y="57"/>
                  </a:cubicBezTo>
                  <a:cubicBezTo>
                    <a:pt x="69" y="54"/>
                    <a:pt x="71" y="51"/>
                    <a:pt x="72" y="48"/>
                  </a:cubicBezTo>
                  <a:cubicBezTo>
                    <a:pt x="74" y="48"/>
                    <a:pt x="77" y="48"/>
                    <a:pt x="79" y="48"/>
                  </a:cubicBezTo>
                  <a:cubicBezTo>
                    <a:pt x="79" y="45"/>
                    <a:pt x="79" y="43"/>
                    <a:pt x="79" y="42"/>
                  </a:cubicBezTo>
                  <a:cubicBezTo>
                    <a:pt x="79" y="39"/>
                    <a:pt x="79" y="37"/>
                    <a:pt x="79" y="35"/>
                  </a:cubicBezTo>
                  <a:cubicBezTo>
                    <a:pt x="77" y="35"/>
                    <a:pt x="76" y="35"/>
                    <a:pt x="74" y="35"/>
                  </a:cubicBezTo>
                  <a:cubicBezTo>
                    <a:pt x="73" y="35"/>
                    <a:pt x="72" y="34"/>
                    <a:pt x="72" y="33"/>
                  </a:cubicBezTo>
                  <a:close/>
                  <a:moveTo>
                    <a:pt x="39" y="61"/>
                  </a:moveTo>
                  <a:cubicBezTo>
                    <a:pt x="29" y="61"/>
                    <a:pt x="18" y="51"/>
                    <a:pt x="18" y="39"/>
                  </a:cubicBezTo>
                  <a:cubicBezTo>
                    <a:pt x="19" y="28"/>
                    <a:pt x="29" y="19"/>
                    <a:pt x="40" y="19"/>
                  </a:cubicBezTo>
                  <a:cubicBezTo>
                    <a:pt x="51" y="19"/>
                    <a:pt x="61" y="29"/>
                    <a:pt x="60" y="40"/>
                  </a:cubicBezTo>
                  <a:cubicBezTo>
                    <a:pt x="60" y="53"/>
                    <a:pt x="52" y="60"/>
                    <a:pt x="3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5" name="Freeform 75">
              <a:extLst>
                <a:ext uri="{FF2B5EF4-FFF2-40B4-BE49-F238E27FC236}">
                  <a16:creationId xmlns="" xmlns:a16="http://schemas.microsoft.com/office/drawing/2014/main" id="{84C2BF59-8339-42EC-8B84-F675CA7C41A0}"/>
                </a:ext>
              </a:extLst>
            </p:cNvPr>
            <p:cNvSpPr>
              <a:spLocks/>
            </p:cNvSpPr>
            <p:nvPr/>
          </p:nvSpPr>
          <p:spPr bwMode="auto">
            <a:xfrm>
              <a:off x="6538913" y="1101725"/>
              <a:ext cx="182563" cy="295275"/>
            </a:xfrm>
            <a:custGeom>
              <a:avLst/>
              <a:gdLst>
                <a:gd name="T0" fmla="*/ 8 w 56"/>
                <a:gd name="T1" fmla="*/ 22 h 91"/>
                <a:gd name="T2" fmla="*/ 17 w 56"/>
                <a:gd name="T3" fmla="*/ 15 h 91"/>
                <a:gd name="T4" fmla="*/ 30 w 56"/>
                <a:gd name="T5" fmla="*/ 12 h 91"/>
                <a:gd name="T6" fmla="*/ 29 w 56"/>
                <a:gd name="T7" fmla="*/ 14 h 91"/>
                <a:gd name="T8" fmla="*/ 23 w 56"/>
                <a:gd name="T9" fmla="*/ 36 h 91"/>
                <a:gd name="T10" fmla="*/ 27 w 56"/>
                <a:gd name="T11" fmla="*/ 47 h 91"/>
                <a:gd name="T12" fmla="*/ 38 w 56"/>
                <a:gd name="T13" fmla="*/ 57 h 91"/>
                <a:gd name="T14" fmla="*/ 42 w 56"/>
                <a:gd name="T15" fmla="*/ 60 h 91"/>
                <a:gd name="T16" fmla="*/ 44 w 56"/>
                <a:gd name="T17" fmla="*/ 67 h 91"/>
                <a:gd name="T18" fmla="*/ 41 w 56"/>
                <a:gd name="T19" fmla="*/ 84 h 91"/>
                <a:gd name="T20" fmla="*/ 46 w 56"/>
                <a:gd name="T21" fmla="*/ 90 h 91"/>
                <a:gd name="T22" fmla="*/ 53 w 56"/>
                <a:gd name="T23" fmla="*/ 85 h 91"/>
                <a:gd name="T24" fmla="*/ 55 w 56"/>
                <a:gd name="T25" fmla="*/ 69 h 91"/>
                <a:gd name="T26" fmla="*/ 55 w 56"/>
                <a:gd name="T27" fmla="*/ 59 h 91"/>
                <a:gd name="T28" fmla="*/ 46 w 56"/>
                <a:gd name="T29" fmla="*/ 46 h 91"/>
                <a:gd name="T30" fmla="*/ 44 w 56"/>
                <a:gd name="T31" fmla="*/ 40 h 91"/>
                <a:gd name="T32" fmla="*/ 51 w 56"/>
                <a:gd name="T33" fmla="*/ 17 h 91"/>
                <a:gd name="T34" fmla="*/ 50 w 56"/>
                <a:gd name="T35" fmla="*/ 6 h 91"/>
                <a:gd name="T36" fmla="*/ 48 w 56"/>
                <a:gd name="T37" fmla="*/ 17 h 91"/>
                <a:gd name="T38" fmla="*/ 47 w 56"/>
                <a:gd name="T39" fmla="*/ 17 h 91"/>
                <a:gd name="T40" fmla="*/ 47 w 56"/>
                <a:gd name="T41" fmla="*/ 4 h 91"/>
                <a:gd name="T42" fmla="*/ 46 w 56"/>
                <a:gd name="T43" fmla="*/ 4 h 91"/>
                <a:gd name="T44" fmla="*/ 44 w 56"/>
                <a:gd name="T45" fmla="*/ 14 h 91"/>
                <a:gd name="T46" fmla="*/ 43 w 56"/>
                <a:gd name="T47" fmla="*/ 6 h 91"/>
                <a:gd name="T48" fmla="*/ 36 w 56"/>
                <a:gd name="T49" fmla="*/ 1 h 91"/>
                <a:gd name="T50" fmla="*/ 25 w 56"/>
                <a:gd name="T51" fmla="*/ 2 h 91"/>
                <a:gd name="T52" fmla="*/ 18 w 56"/>
                <a:gd name="T53" fmla="*/ 3 h 91"/>
                <a:gd name="T54" fmla="*/ 2 w 56"/>
                <a:gd name="T55" fmla="*/ 15 h 91"/>
                <a:gd name="T56" fmla="*/ 3 w 56"/>
                <a:gd name="T57" fmla="*/ 21 h 91"/>
                <a:gd name="T58" fmla="*/ 8 w 56"/>
                <a:gd name="T5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91">
                  <a:moveTo>
                    <a:pt x="8" y="22"/>
                  </a:moveTo>
                  <a:cubicBezTo>
                    <a:pt x="11" y="20"/>
                    <a:pt x="14" y="18"/>
                    <a:pt x="17" y="15"/>
                  </a:cubicBezTo>
                  <a:cubicBezTo>
                    <a:pt x="21" y="12"/>
                    <a:pt x="25" y="10"/>
                    <a:pt x="30" y="12"/>
                  </a:cubicBezTo>
                  <a:cubicBezTo>
                    <a:pt x="29" y="13"/>
                    <a:pt x="29" y="13"/>
                    <a:pt x="29" y="14"/>
                  </a:cubicBezTo>
                  <a:cubicBezTo>
                    <a:pt x="27" y="22"/>
                    <a:pt x="25" y="29"/>
                    <a:pt x="23" y="36"/>
                  </a:cubicBezTo>
                  <a:cubicBezTo>
                    <a:pt x="22" y="41"/>
                    <a:pt x="24" y="44"/>
                    <a:pt x="27" y="47"/>
                  </a:cubicBezTo>
                  <a:cubicBezTo>
                    <a:pt x="31" y="50"/>
                    <a:pt x="35" y="54"/>
                    <a:pt x="38" y="57"/>
                  </a:cubicBezTo>
                  <a:cubicBezTo>
                    <a:pt x="39" y="58"/>
                    <a:pt x="40" y="60"/>
                    <a:pt x="42" y="60"/>
                  </a:cubicBezTo>
                  <a:cubicBezTo>
                    <a:pt x="45" y="61"/>
                    <a:pt x="44" y="64"/>
                    <a:pt x="44" y="67"/>
                  </a:cubicBezTo>
                  <a:cubicBezTo>
                    <a:pt x="43" y="72"/>
                    <a:pt x="42" y="78"/>
                    <a:pt x="41" y="84"/>
                  </a:cubicBezTo>
                  <a:cubicBezTo>
                    <a:pt x="40" y="88"/>
                    <a:pt x="42" y="90"/>
                    <a:pt x="46" y="90"/>
                  </a:cubicBezTo>
                  <a:cubicBezTo>
                    <a:pt x="50" y="91"/>
                    <a:pt x="52" y="89"/>
                    <a:pt x="53" y="85"/>
                  </a:cubicBezTo>
                  <a:cubicBezTo>
                    <a:pt x="53" y="79"/>
                    <a:pt x="54" y="74"/>
                    <a:pt x="55" y="69"/>
                  </a:cubicBezTo>
                  <a:cubicBezTo>
                    <a:pt x="55" y="65"/>
                    <a:pt x="56" y="61"/>
                    <a:pt x="55" y="59"/>
                  </a:cubicBezTo>
                  <a:cubicBezTo>
                    <a:pt x="53" y="54"/>
                    <a:pt x="49" y="50"/>
                    <a:pt x="46" y="46"/>
                  </a:cubicBezTo>
                  <a:cubicBezTo>
                    <a:pt x="44" y="44"/>
                    <a:pt x="43" y="42"/>
                    <a:pt x="44" y="40"/>
                  </a:cubicBezTo>
                  <a:cubicBezTo>
                    <a:pt x="46" y="32"/>
                    <a:pt x="48" y="24"/>
                    <a:pt x="51" y="17"/>
                  </a:cubicBezTo>
                  <a:cubicBezTo>
                    <a:pt x="52" y="13"/>
                    <a:pt x="52" y="10"/>
                    <a:pt x="50" y="6"/>
                  </a:cubicBezTo>
                  <a:cubicBezTo>
                    <a:pt x="49" y="10"/>
                    <a:pt x="49" y="14"/>
                    <a:pt x="48" y="17"/>
                  </a:cubicBezTo>
                  <a:cubicBezTo>
                    <a:pt x="48" y="17"/>
                    <a:pt x="48" y="17"/>
                    <a:pt x="47" y="17"/>
                  </a:cubicBezTo>
                  <a:cubicBezTo>
                    <a:pt x="48" y="13"/>
                    <a:pt x="49" y="8"/>
                    <a:pt x="47" y="4"/>
                  </a:cubicBezTo>
                  <a:cubicBezTo>
                    <a:pt x="47" y="4"/>
                    <a:pt x="46" y="4"/>
                    <a:pt x="46" y="4"/>
                  </a:cubicBezTo>
                  <a:cubicBezTo>
                    <a:pt x="45" y="7"/>
                    <a:pt x="45" y="11"/>
                    <a:pt x="44" y="14"/>
                  </a:cubicBezTo>
                  <a:cubicBezTo>
                    <a:pt x="43" y="11"/>
                    <a:pt x="43" y="9"/>
                    <a:pt x="43" y="6"/>
                  </a:cubicBezTo>
                  <a:cubicBezTo>
                    <a:pt x="42" y="3"/>
                    <a:pt x="41" y="0"/>
                    <a:pt x="36" y="1"/>
                  </a:cubicBezTo>
                  <a:cubicBezTo>
                    <a:pt x="33" y="1"/>
                    <a:pt x="29" y="2"/>
                    <a:pt x="25" y="2"/>
                  </a:cubicBezTo>
                  <a:cubicBezTo>
                    <a:pt x="22" y="2"/>
                    <a:pt x="20" y="2"/>
                    <a:pt x="18" y="3"/>
                  </a:cubicBezTo>
                  <a:cubicBezTo>
                    <a:pt x="12" y="7"/>
                    <a:pt x="7" y="11"/>
                    <a:pt x="2" y="15"/>
                  </a:cubicBezTo>
                  <a:cubicBezTo>
                    <a:pt x="0" y="17"/>
                    <a:pt x="1" y="20"/>
                    <a:pt x="3" y="21"/>
                  </a:cubicBezTo>
                  <a:cubicBezTo>
                    <a:pt x="4" y="22"/>
                    <a:pt x="7" y="22"/>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6" name="Freeform 76">
              <a:extLst>
                <a:ext uri="{FF2B5EF4-FFF2-40B4-BE49-F238E27FC236}">
                  <a16:creationId xmlns="" xmlns:a16="http://schemas.microsoft.com/office/drawing/2014/main" id="{E7D8FC88-225B-431C-94C5-549B480478D7}"/>
                </a:ext>
              </a:extLst>
            </p:cNvPr>
            <p:cNvSpPr>
              <a:spLocks noEditPoints="1"/>
            </p:cNvSpPr>
            <p:nvPr/>
          </p:nvSpPr>
          <p:spPr bwMode="auto">
            <a:xfrm>
              <a:off x="6818313" y="1154113"/>
              <a:ext cx="158750" cy="155575"/>
            </a:xfrm>
            <a:custGeom>
              <a:avLst/>
              <a:gdLst>
                <a:gd name="T0" fmla="*/ 42 w 49"/>
                <a:gd name="T1" fmla="*/ 14 h 48"/>
                <a:gd name="T2" fmla="*/ 46 w 49"/>
                <a:gd name="T3" fmla="*/ 11 h 48"/>
                <a:gd name="T4" fmla="*/ 40 w 49"/>
                <a:gd name="T5" fmla="*/ 5 h 48"/>
                <a:gd name="T6" fmla="*/ 37 w 49"/>
                <a:gd name="T7" fmla="*/ 7 h 48"/>
                <a:gd name="T8" fmla="*/ 31 w 49"/>
                <a:gd name="T9" fmla="*/ 4 h 48"/>
                <a:gd name="T10" fmla="*/ 30 w 49"/>
                <a:gd name="T11" fmla="*/ 0 h 48"/>
                <a:gd name="T12" fmla="*/ 23 w 49"/>
                <a:gd name="T13" fmla="*/ 0 h 48"/>
                <a:gd name="T14" fmla="*/ 22 w 49"/>
                <a:gd name="T15" fmla="*/ 3 h 48"/>
                <a:gd name="T16" fmla="*/ 12 w 49"/>
                <a:gd name="T17" fmla="*/ 2 h 48"/>
                <a:gd name="T18" fmla="*/ 7 w 49"/>
                <a:gd name="T19" fmla="*/ 7 h 48"/>
                <a:gd name="T20" fmla="*/ 8 w 49"/>
                <a:gd name="T21" fmla="*/ 12 h 48"/>
                <a:gd name="T22" fmla="*/ 2 w 49"/>
                <a:gd name="T23" fmla="*/ 17 h 48"/>
                <a:gd name="T24" fmla="*/ 0 w 49"/>
                <a:gd name="T25" fmla="*/ 19 h 48"/>
                <a:gd name="T26" fmla="*/ 0 w 49"/>
                <a:gd name="T27" fmla="*/ 25 h 48"/>
                <a:gd name="T28" fmla="*/ 4 w 49"/>
                <a:gd name="T29" fmla="*/ 26 h 48"/>
                <a:gd name="T30" fmla="*/ 7 w 49"/>
                <a:gd name="T31" fmla="*/ 33 h 48"/>
                <a:gd name="T32" fmla="*/ 3 w 49"/>
                <a:gd name="T33" fmla="*/ 36 h 48"/>
                <a:gd name="T34" fmla="*/ 9 w 49"/>
                <a:gd name="T35" fmla="*/ 42 h 48"/>
                <a:gd name="T36" fmla="*/ 12 w 49"/>
                <a:gd name="T37" fmla="*/ 39 h 48"/>
                <a:gd name="T38" fmla="*/ 19 w 49"/>
                <a:gd name="T39" fmla="*/ 43 h 48"/>
                <a:gd name="T40" fmla="*/ 19 w 49"/>
                <a:gd name="T41" fmla="*/ 47 h 48"/>
                <a:gd name="T42" fmla="*/ 22 w 49"/>
                <a:gd name="T43" fmla="*/ 47 h 48"/>
                <a:gd name="T44" fmla="*/ 25 w 49"/>
                <a:gd name="T45" fmla="*/ 48 h 48"/>
                <a:gd name="T46" fmla="*/ 36 w 49"/>
                <a:gd name="T47" fmla="*/ 43 h 48"/>
                <a:gd name="T48" fmla="*/ 39 w 49"/>
                <a:gd name="T49" fmla="*/ 43 h 48"/>
                <a:gd name="T50" fmla="*/ 42 w 49"/>
                <a:gd name="T51" fmla="*/ 40 h 48"/>
                <a:gd name="T52" fmla="*/ 41 w 49"/>
                <a:gd name="T53" fmla="*/ 35 h 48"/>
                <a:gd name="T54" fmla="*/ 48 w 49"/>
                <a:gd name="T55" fmla="*/ 30 h 48"/>
                <a:gd name="T56" fmla="*/ 49 w 49"/>
                <a:gd name="T57" fmla="*/ 21 h 48"/>
                <a:gd name="T58" fmla="*/ 42 w 49"/>
                <a:gd name="T59" fmla="*/ 14 h 48"/>
                <a:gd name="T60" fmla="*/ 25 w 49"/>
                <a:gd name="T61" fmla="*/ 36 h 48"/>
                <a:gd name="T62" fmla="*/ 12 w 49"/>
                <a:gd name="T63" fmla="*/ 23 h 48"/>
                <a:gd name="T64" fmla="*/ 25 w 49"/>
                <a:gd name="T65" fmla="*/ 11 h 48"/>
                <a:gd name="T66" fmla="*/ 38 w 49"/>
                <a:gd name="T67" fmla="*/ 24 h 48"/>
                <a:gd name="T68" fmla="*/ 25 w 49"/>
                <a:gd name="T6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48">
                  <a:moveTo>
                    <a:pt x="42" y="14"/>
                  </a:moveTo>
                  <a:cubicBezTo>
                    <a:pt x="43" y="13"/>
                    <a:pt x="44" y="12"/>
                    <a:pt x="46" y="11"/>
                  </a:cubicBezTo>
                  <a:cubicBezTo>
                    <a:pt x="44" y="9"/>
                    <a:pt x="42" y="7"/>
                    <a:pt x="40" y="5"/>
                  </a:cubicBezTo>
                  <a:cubicBezTo>
                    <a:pt x="39" y="6"/>
                    <a:pt x="38" y="7"/>
                    <a:pt x="37" y="7"/>
                  </a:cubicBezTo>
                  <a:cubicBezTo>
                    <a:pt x="35" y="6"/>
                    <a:pt x="33" y="5"/>
                    <a:pt x="31" y="4"/>
                  </a:cubicBezTo>
                  <a:cubicBezTo>
                    <a:pt x="30" y="2"/>
                    <a:pt x="30" y="1"/>
                    <a:pt x="30" y="0"/>
                  </a:cubicBezTo>
                  <a:cubicBezTo>
                    <a:pt x="28" y="0"/>
                    <a:pt x="25" y="0"/>
                    <a:pt x="23" y="0"/>
                  </a:cubicBezTo>
                  <a:cubicBezTo>
                    <a:pt x="23" y="1"/>
                    <a:pt x="23" y="2"/>
                    <a:pt x="22" y="3"/>
                  </a:cubicBezTo>
                  <a:cubicBezTo>
                    <a:pt x="15" y="5"/>
                    <a:pt x="15" y="5"/>
                    <a:pt x="12" y="2"/>
                  </a:cubicBezTo>
                  <a:cubicBezTo>
                    <a:pt x="10" y="4"/>
                    <a:pt x="8" y="6"/>
                    <a:pt x="7" y="7"/>
                  </a:cubicBezTo>
                  <a:cubicBezTo>
                    <a:pt x="7" y="9"/>
                    <a:pt x="8" y="11"/>
                    <a:pt x="8" y="12"/>
                  </a:cubicBezTo>
                  <a:cubicBezTo>
                    <a:pt x="7" y="15"/>
                    <a:pt x="6" y="18"/>
                    <a:pt x="2" y="17"/>
                  </a:cubicBezTo>
                  <a:cubicBezTo>
                    <a:pt x="2" y="17"/>
                    <a:pt x="0" y="18"/>
                    <a:pt x="0" y="19"/>
                  </a:cubicBezTo>
                  <a:cubicBezTo>
                    <a:pt x="0" y="21"/>
                    <a:pt x="0" y="23"/>
                    <a:pt x="0" y="25"/>
                  </a:cubicBezTo>
                  <a:cubicBezTo>
                    <a:pt x="2" y="25"/>
                    <a:pt x="3" y="25"/>
                    <a:pt x="4" y="26"/>
                  </a:cubicBezTo>
                  <a:cubicBezTo>
                    <a:pt x="5" y="28"/>
                    <a:pt x="6" y="30"/>
                    <a:pt x="7" y="33"/>
                  </a:cubicBezTo>
                  <a:cubicBezTo>
                    <a:pt x="6" y="34"/>
                    <a:pt x="5" y="35"/>
                    <a:pt x="3" y="36"/>
                  </a:cubicBezTo>
                  <a:cubicBezTo>
                    <a:pt x="5" y="38"/>
                    <a:pt x="7" y="40"/>
                    <a:pt x="9" y="42"/>
                  </a:cubicBezTo>
                  <a:cubicBezTo>
                    <a:pt x="10" y="41"/>
                    <a:pt x="11" y="40"/>
                    <a:pt x="12" y="39"/>
                  </a:cubicBezTo>
                  <a:cubicBezTo>
                    <a:pt x="14" y="41"/>
                    <a:pt x="16" y="42"/>
                    <a:pt x="19" y="43"/>
                  </a:cubicBezTo>
                  <a:cubicBezTo>
                    <a:pt x="19" y="44"/>
                    <a:pt x="19" y="46"/>
                    <a:pt x="19" y="47"/>
                  </a:cubicBezTo>
                  <a:cubicBezTo>
                    <a:pt x="20" y="47"/>
                    <a:pt x="21" y="47"/>
                    <a:pt x="22" y="47"/>
                  </a:cubicBezTo>
                  <a:cubicBezTo>
                    <a:pt x="23" y="47"/>
                    <a:pt x="24" y="47"/>
                    <a:pt x="25" y="48"/>
                  </a:cubicBezTo>
                  <a:cubicBezTo>
                    <a:pt x="27" y="43"/>
                    <a:pt x="32" y="41"/>
                    <a:pt x="36" y="43"/>
                  </a:cubicBezTo>
                  <a:cubicBezTo>
                    <a:pt x="36" y="44"/>
                    <a:pt x="38" y="44"/>
                    <a:pt x="39" y="43"/>
                  </a:cubicBezTo>
                  <a:cubicBezTo>
                    <a:pt x="40" y="42"/>
                    <a:pt x="41" y="41"/>
                    <a:pt x="42" y="40"/>
                  </a:cubicBezTo>
                  <a:cubicBezTo>
                    <a:pt x="41" y="38"/>
                    <a:pt x="40" y="36"/>
                    <a:pt x="41" y="35"/>
                  </a:cubicBezTo>
                  <a:cubicBezTo>
                    <a:pt x="42" y="32"/>
                    <a:pt x="43" y="28"/>
                    <a:pt x="48" y="30"/>
                  </a:cubicBezTo>
                  <a:cubicBezTo>
                    <a:pt x="49" y="27"/>
                    <a:pt x="49" y="24"/>
                    <a:pt x="49" y="21"/>
                  </a:cubicBezTo>
                  <a:cubicBezTo>
                    <a:pt x="42" y="23"/>
                    <a:pt x="45" y="17"/>
                    <a:pt x="42" y="14"/>
                  </a:cubicBezTo>
                  <a:close/>
                  <a:moveTo>
                    <a:pt x="25" y="36"/>
                  </a:moveTo>
                  <a:cubicBezTo>
                    <a:pt x="18" y="36"/>
                    <a:pt x="12" y="30"/>
                    <a:pt x="12" y="23"/>
                  </a:cubicBezTo>
                  <a:cubicBezTo>
                    <a:pt x="12" y="17"/>
                    <a:pt x="18" y="10"/>
                    <a:pt x="25" y="11"/>
                  </a:cubicBezTo>
                  <a:cubicBezTo>
                    <a:pt x="31" y="11"/>
                    <a:pt x="38" y="16"/>
                    <a:pt x="38" y="24"/>
                  </a:cubicBezTo>
                  <a:cubicBezTo>
                    <a:pt x="39" y="30"/>
                    <a:pt x="30" y="36"/>
                    <a:pt x="2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7" name="Freeform 77">
              <a:extLst>
                <a:ext uri="{FF2B5EF4-FFF2-40B4-BE49-F238E27FC236}">
                  <a16:creationId xmlns="" xmlns:a16="http://schemas.microsoft.com/office/drawing/2014/main" id="{9A04D0D3-318F-457C-ABFC-585456D36673}"/>
                </a:ext>
              </a:extLst>
            </p:cNvPr>
            <p:cNvSpPr>
              <a:spLocks noEditPoints="1"/>
            </p:cNvSpPr>
            <p:nvPr/>
          </p:nvSpPr>
          <p:spPr bwMode="auto">
            <a:xfrm>
              <a:off x="6548438" y="1409700"/>
              <a:ext cx="160338" cy="160337"/>
            </a:xfrm>
            <a:custGeom>
              <a:avLst/>
              <a:gdLst>
                <a:gd name="T0" fmla="*/ 49 w 49"/>
                <a:gd name="T1" fmla="*/ 25 h 49"/>
                <a:gd name="T2" fmla="*/ 48 w 49"/>
                <a:gd name="T3" fmla="*/ 18 h 49"/>
                <a:gd name="T4" fmla="*/ 39 w 49"/>
                <a:gd name="T5" fmla="*/ 12 h 49"/>
                <a:gd name="T6" fmla="*/ 42 w 49"/>
                <a:gd name="T7" fmla="*/ 8 h 49"/>
                <a:gd name="T8" fmla="*/ 36 w 49"/>
                <a:gd name="T9" fmla="*/ 3 h 49"/>
                <a:gd name="T10" fmla="*/ 34 w 49"/>
                <a:gd name="T11" fmla="*/ 7 h 49"/>
                <a:gd name="T12" fmla="*/ 27 w 49"/>
                <a:gd name="T13" fmla="*/ 4 h 49"/>
                <a:gd name="T14" fmla="*/ 25 w 49"/>
                <a:gd name="T15" fmla="*/ 0 h 49"/>
                <a:gd name="T16" fmla="*/ 18 w 49"/>
                <a:gd name="T17" fmla="*/ 0 h 49"/>
                <a:gd name="T18" fmla="*/ 12 w 49"/>
                <a:gd name="T19" fmla="*/ 9 h 49"/>
                <a:gd name="T20" fmla="*/ 8 w 49"/>
                <a:gd name="T21" fmla="*/ 6 h 49"/>
                <a:gd name="T22" fmla="*/ 3 w 49"/>
                <a:gd name="T23" fmla="*/ 11 h 49"/>
                <a:gd name="T24" fmla="*/ 0 w 49"/>
                <a:gd name="T25" fmla="*/ 23 h 49"/>
                <a:gd name="T26" fmla="*/ 0 w 49"/>
                <a:gd name="T27" fmla="*/ 30 h 49"/>
                <a:gd name="T28" fmla="*/ 5 w 49"/>
                <a:gd name="T29" fmla="*/ 30 h 49"/>
                <a:gd name="T30" fmla="*/ 8 w 49"/>
                <a:gd name="T31" fmla="*/ 37 h 49"/>
                <a:gd name="T32" fmla="*/ 11 w 49"/>
                <a:gd name="T33" fmla="*/ 44 h 49"/>
                <a:gd name="T34" fmla="*/ 16 w 49"/>
                <a:gd name="T35" fmla="*/ 43 h 49"/>
                <a:gd name="T36" fmla="*/ 22 w 49"/>
                <a:gd name="T37" fmla="*/ 49 h 49"/>
                <a:gd name="T38" fmla="*/ 30 w 49"/>
                <a:gd name="T39" fmla="*/ 48 h 49"/>
                <a:gd name="T40" fmla="*/ 36 w 49"/>
                <a:gd name="T41" fmla="*/ 40 h 49"/>
                <a:gd name="T42" fmla="*/ 40 w 49"/>
                <a:gd name="T43" fmla="*/ 42 h 49"/>
                <a:gd name="T44" fmla="*/ 45 w 49"/>
                <a:gd name="T45" fmla="*/ 37 h 49"/>
                <a:gd name="T46" fmla="*/ 49 w 49"/>
                <a:gd name="T47" fmla="*/ 25 h 49"/>
                <a:gd name="T48" fmla="*/ 24 w 49"/>
                <a:gd name="T49" fmla="*/ 37 h 49"/>
                <a:gd name="T50" fmla="*/ 11 w 49"/>
                <a:gd name="T51" fmla="*/ 24 h 49"/>
                <a:gd name="T52" fmla="*/ 24 w 49"/>
                <a:gd name="T53" fmla="*/ 11 h 49"/>
                <a:gd name="T54" fmla="*/ 36 w 49"/>
                <a:gd name="T55" fmla="*/ 24 h 49"/>
                <a:gd name="T56" fmla="*/ 24 w 49"/>
                <a:gd name="T5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9">
                  <a:moveTo>
                    <a:pt x="49" y="25"/>
                  </a:moveTo>
                  <a:cubicBezTo>
                    <a:pt x="48" y="23"/>
                    <a:pt x="48" y="21"/>
                    <a:pt x="48" y="18"/>
                  </a:cubicBezTo>
                  <a:cubicBezTo>
                    <a:pt x="41" y="21"/>
                    <a:pt x="43" y="13"/>
                    <a:pt x="39" y="12"/>
                  </a:cubicBezTo>
                  <a:cubicBezTo>
                    <a:pt x="41" y="10"/>
                    <a:pt x="41" y="9"/>
                    <a:pt x="42" y="8"/>
                  </a:cubicBezTo>
                  <a:cubicBezTo>
                    <a:pt x="40" y="6"/>
                    <a:pt x="38" y="5"/>
                    <a:pt x="36" y="3"/>
                  </a:cubicBezTo>
                  <a:cubicBezTo>
                    <a:pt x="35" y="5"/>
                    <a:pt x="34" y="6"/>
                    <a:pt x="34" y="7"/>
                  </a:cubicBezTo>
                  <a:cubicBezTo>
                    <a:pt x="31" y="6"/>
                    <a:pt x="29" y="5"/>
                    <a:pt x="27" y="4"/>
                  </a:cubicBezTo>
                  <a:cubicBezTo>
                    <a:pt x="26" y="3"/>
                    <a:pt x="26" y="1"/>
                    <a:pt x="25" y="0"/>
                  </a:cubicBezTo>
                  <a:cubicBezTo>
                    <a:pt x="23" y="0"/>
                    <a:pt x="21" y="0"/>
                    <a:pt x="18" y="0"/>
                  </a:cubicBezTo>
                  <a:cubicBezTo>
                    <a:pt x="20" y="7"/>
                    <a:pt x="14" y="6"/>
                    <a:pt x="12" y="9"/>
                  </a:cubicBezTo>
                  <a:cubicBezTo>
                    <a:pt x="10" y="8"/>
                    <a:pt x="9" y="7"/>
                    <a:pt x="8" y="6"/>
                  </a:cubicBezTo>
                  <a:cubicBezTo>
                    <a:pt x="6" y="8"/>
                    <a:pt x="5" y="10"/>
                    <a:pt x="3" y="11"/>
                  </a:cubicBezTo>
                  <a:cubicBezTo>
                    <a:pt x="8" y="16"/>
                    <a:pt x="6" y="21"/>
                    <a:pt x="0" y="23"/>
                  </a:cubicBezTo>
                  <a:cubicBezTo>
                    <a:pt x="0" y="26"/>
                    <a:pt x="0" y="28"/>
                    <a:pt x="0" y="30"/>
                  </a:cubicBezTo>
                  <a:cubicBezTo>
                    <a:pt x="2" y="30"/>
                    <a:pt x="4" y="30"/>
                    <a:pt x="5" y="30"/>
                  </a:cubicBezTo>
                  <a:cubicBezTo>
                    <a:pt x="6" y="32"/>
                    <a:pt x="7" y="35"/>
                    <a:pt x="8" y="37"/>
                  </a:cubicBezTo>
                  <a:cubicBezTo>
                    <a:pt x="5" y="40"/>
                    <a:pt x="5" y="40"/>
                    <a:pt x="11" y="44"/>
                  </a:cubicBezTo>
                  <a:cubicBezTo>
                    <a:pt x="13" y="44"/>
                    <a:pt x="15" y="42"/>
                    <a:pt x="16" y="43"/>
                  </a:cubicBezTo>
                  <a:cubicBezTo>
                    <a:pt x="19" y="43"/>
                    <a:pt x="23" y="44"/>
                    <a:pt x="22" y="49"/>
                  </a:cubicBezTo>
                  <a:cubicBezTo>
                    <a:pt x="25" y="48"/>
                    <a:pt x="27" y="48"/>
                    <a:pt x="30" y="48"/>
                  </a:cubicBezTo>
                  <a:cubicBezTo>
                    <a:pt x="28" y="42"/>
                    <a:pt x="34" y="42"/>
                    <a:pt x="36" y="40"/>
                  </a:cubicBezTo>
                  <a:cubicBezTo>
                    <a:pt x="38" y="41"/>
                    <a:pt x="39" y="41"/>
                    <a:pt x="40" y="42"/>
                  </a:cubicBezTo>
                  <a:cubicBezTo>
                    <a:pt x="41" y="40"/>
                    <a:pt x="43" y="39"/>
                    <a:pt x="45" y="37"/>
                  </a:cubicBezTo>
                  <a:cubicBezTo>
                    <a:pt x="40" y="32"/>
                    <a:pt x="42" y="27"/>
                    <a:pt x="49" y="25"/>
                  </a:cubicBezTo>
                  <a:close/>
                  <a:moveTo>
                    <a:pt x="24" y="37"/>
                  </a:moveTo>
                  <a:cubicBezTo>
                    <a:pt x="17" y="37"/>
                    <a:pt x="11" y="31"/>
                    <a:pt x="11" y="24"/>
                  </a:cubicBezTo>
                  <a:cubicBezTo>
                    <a:pt x="11" y="18"/>
                    <a:pt x="18" y="11"/>
                    <a:pt x="24" y="11"/>
                  </a:cubicBezTo>
                  <a:cubicBezTo>
                    <a:pt x="31" y="11"/>
                    <a:pt x="36" y="17"/>
                    <a:pt x="36"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8" name="Freeform 78">
              <a:extLst>
                <a:ext uri="{FF2B5EF4-FFF2-40B4-BE49-F238E27FC236}">
                  <a16:creationId xmlns="" xmlns:a16="http://schemas.microsoft.com/office/drawing/2014/main" id="{64ED901B-5D00-4ED6-BE6D-2D010A3A8DA9}"/>
                </a:ext>
              </a:extLst>
            </p:cNvPr>
            <p:cNvSpPr>
              <a:spLocks/>
            </p:cNvSpPr>
            <p:nvPr/>
          </p:nvSpPr>
          <p:spPr bwMode="auto">
            <a:xfrm>
              <a:off x="6548438" y="1260475"/>
              <a:ext cx="107950" cy="149225"/>
            </a:xfrm>
            <a:custGeom>
              <a:avLst/>
              <a:gdLst>
                <a:gd name="T0" fmla="*/ 23 w 33"/>
                <a:gd name="T1" fmla="*/ 0 h 46"/>
                <a:gd name="T2" fmla="*/ 22 w 33"/>
                <a:gd name="T3" fmla="*/ 6 h 46"/>
                <a:gd name="T4" fmla="*/ 15 w 33"/>
                <a:gd name="T5" fmla="*/ 23 h 46"/>
                <a:gd name="T6" fmla="*/ 3 w 33"/>
                <a:gd name="T7" fmla="*/ 36 h 46"/>
                <a:gd name="T8" fmla="*/ 3 w 33"/>
                <a:gd name="T9" fmla="*/ 44 h 46"/>
                <a:gd name="T10" fmla="*/ 11 w 33"/>
                <a:gd name="T11" fmla="*/ 43 h 46"/>
                <a:gd name="T12" fmla="*/ 22 w 33"/>
                <a:gd name="T13" fmla="*/ 31 h 46"/>
                <a:gd name="T14" fmla="*/ 32 w 33"/>
                <a:gd name="T15" fmla="*/ 13 h 46"/>
                <a:gd name="T16" fmla="*/ 29 w 33"/>
                <a:gd name="T17" fmla="*/ 4 h 46"/>
                <a:gd name="T18" fmla="*/ 23 w 3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6">
                  <a:moveTo>
                    <a:pt x="23" y="0"/>
                  </a:moveTo>
                  <a:cubicBezTo>
                    <a:pt x="22" y="2"/>
                    <a:pt x="22" y="4"/>
                    <a:pt x="22" y="6"/>
                  </a:cubicBezTo>
                  <a:cubicBezTo>
                    <a:pt x="21" y="12"/>
                    <a:pt x="20" y="18"/>
                    <a:pt x="15" y="23"/>
                  </a:cubicBezTo>
                  <a:cubicBezTo>
                    <a:pt x="10" y="27"/>
                    <a:pt x="7" y="31"/>
                    <a:pt x="3" y="36"/>
                  </a:cubicBezTo>
                  <a:cubicBezTo>
                    <a:pt x="0" y="39"/>
                    <a:pt x="0" y="42"/>
                    <a:pt x="3" y="44"/>
                  </a:cubicBezTo>
                  <a:cubicBezTo>
                    <a:pt x="5" y="46"/>
                    <a:pt x="8" y="46"/>
                    <a:pt x="11" y="43"/>
                  </a:cubicBezTo>
                  <a:cubicBezTo>
                    <a:pt x="15" y="39"/>
                    <a:pt x="18" y="35"/>
                    <a:pt x="22" y="31"/>
                  </a:cubicBezTo>
                  <a:cubicBezTo>
                    <a:pt x="27" y="26"/>
                    <a:pt x="31" y="20"/>
                    <a:pt x="32" y="13"/>
                  </a:cubicBezTo>
                  <a:cubicBezTo>
                    <a:pt x="33" y="9"/>
                    <a:pt x="32" y="6"/>
                    <a:pt x="29" y="4"/>
                  </a:cubicBezTo>
                  <a:cubicBezTo>
                    <a:pt x="27" y="3"/>
                    <a:pt x="2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39" name="Freeform 79">
              <a:extLst>
                <a:ext uri="{FF2B5EF4-FFF2-40B4-BE49-F238E27FC236}">
                  <a16:creationId xmlns="" xmlns:a16="http://schemas.microsoft.com/office/drawing/2014/main" id="{5CE99EEF-7605-41DF-BDAC-A3334532500A}"/>
                </a:ext>
              </a:extLst>
            </p:cNvPr>
            <p:cNvSpPr>
              <a:spLocks/>
            </p:cNvSpPr>
            <p:nvPr/>
          </p:nvSpPr>
          <p:spPr bwMode="auto">
            <a:xfrm>
              <a:off x="6653213" y="1014413"/>
              <a:ext cx="71438" cy="90487"/>
            </a:xfrm>
            <a:custGeom>
              <a:avLst/>
              <a:gdLst>
                <a:gd name="T0" fmla="*/ 11 w 22"/>
                <a:gd name="T1" fmla="*/ 27 h 28"/>
                <a:gd name="T2" fmla="*/ 18 w 22"/>
                <a:gd name="T3" fmla="*/ 24 h 28"/>
                <a:gd name="T4" fmla="*/ 22 w 22"/>
                <a:gd name="T5" fmla="*/ 13 h 28"/>
                <a:gd name="T6" fmla="*/ 22 w 22"/>
                <a:gd name="T7" fmla="*/ 13 h 28"/>
                <a:gd name="T8" fmla="*/ 22 w 22"/>
                <a:gd name="T9" fmla="*/ 9 h 28"/>
                <a:gd name="T10" fmla="*/ 15 w 22"/>
                <a:gd name="T11" fmla="*/ 1 h 28"/>
                <a:gd name="T12" fmla="*/ 4 w 22"/>
                <a:gd name="T13" fmla="*/ 5 h 28"/>
                <a:gd name="T14" fmla="*/ 11 w 22"/>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1" y="27"/>
                  </a:moveTo>
                  <a:cubicBezTo>
                    <a:pt x="14" y="28"/>
                    <a:pt x="17" y="28"/>
                    <a:pt x="18" y="24"/>
                  </a:cubicBezTo>
                  <a:cubicBezTo>
                    <a:pt x="20" y="21"/>
                    <a:pt x="21" y="17"/>
                    <a:pt x="22" y="13"/>
                  </a:cubicBezTo>
                  <a:cubicBezTo>
                    <a:pt x="22" y="13"/>
                    <a:pt x="22" y="13"/>
                    <a:pt x="22" y="13"/>
                  </a:cubicBezTo>
                  <a:cubicBezTo>
                    <a:pt x="22" y="11"/>
                    <a:pt x="22" y="10"/>
                    <a:pt x="22" y="9"/>
                  </a:cubicBezTo>
                  <a:cubicBezTo>
                    <a:pt x="21" y="5"/>
                    <a:pt x="18" y="1"/>
                    <a:pt x="15" y="1"/>
                  </a:cubicBezTo>
                  <a:cubicBezTo>
                    <a:pt x="11" y="0"/>
                    <a:pt x="6" y="2"/>
                    <a:pt x="4" y="5"/>
                  </a:cubicBezTo>
                  <a:cubicBezTo>
                    <a:pt x="0" y="12"/>
                    <a:pt x="4" y="24"/>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0" name="Freeform 80">
              <a:extLst>
                <a:ext uri="{FF2B5EF4-FFF2-40B4-BE49-F238E27FC236}">
                  <a16:creationId xmlns="" xmlns:a16="http://schemas.microsoft.com/office/drawing/2014/main" id="{4CA4C2E6-B835-4A49-A521-8EBF1E3C4727}"/>
                </a:ext>
              </a:extLst>
            </p:cNvPr>
            <p:cNvSpPr>
              <a:spLocks/>
            </p:cNvSpPr>
            <p:nvPr/>
          </p:nvSpPr>
          <p:spPr bwMode="auto">
            <a:xfrm>
              <a:off x="6708776" y="1108075"/>
              <a:ext cx="96838" cy="65087"/>
            </a:xfrm>
            <a:custGeom>
              <a:avLst/>
              <a:gdLst>
                <a:gd name="T0" fmla="*/ 0 w 30"/>
                <a:gd name="T1" fmla="*/ 16 h 20"/>
                <a:gd name="T2" fmla="*/ 11 w 30"/>
                <a:gd name="T3" fmla="*/ 20 h 20"/>
                <a:gd name="T4" fmla="*/ 14 w 30"/>
                <a:gd name="T5" fmla="*/ 19 h 20"/>
                <a:gd name="T6" fmla="*/ 27 w 30"/>
                <a:gd name="T7" fmla="*/ 10 h 20"/>
                <a:gd name="T8" fmla="*/ 29 w 30"/>
                <a:gd name="T9" fmla="*/ 3 h 20"/>
                <a:gd name="T10" fmla="*/ 21 w 30"/>
                <a:gd name="T11" fmla="*/ 2 h 20"/>
                <a:gd name="T12" fmla="*/ 14 w 30"/>
                <a:gd name="T13" fmla="*/ 8 h 20"/>
                <a:gd name="T14" fmla="*/ 9 w 30"/>
                <a:gd name="T15" fmla="*/ 10 h 20"/>
                <a:gd name="T16" fmla="*/ 1 w 30"/>
                <a:gd name="T17" fmla="*/ 7 h 20"/>
                <a:gd name="T18" fmla="*/ 0 w 3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6"/>
                  </a:moveTo>
                  <a:cubicBezTo>
                    <a:pt x="4" y="18"/>
                    <a:pt x="7" y="19"/>
                    <a:pt x="11" y="20"/>
                  </a:cubicBezTo>
                  <a:cubicBezTo>
                    <a:pt x="12" y="20"/>
                    <a:pt x="13" y="20"/>
                    <a:pt x="14" y="19"/>
                  </a:cubicBezTo>
                  <a:cubicBezTo>
                    <a:pt x="18" y="16"/>
                    <a:pt x="23" y="13"/>
                    <a:pt x="27" y="10"/>
                  </a:cubicBezTo>
                  <a:cubicBezTo>
                    <a:pt x="30" y="8"/>
                    <a:pt x="30" y="5"/>
                    <a:pt x="29" y="3"/>
                  </a:cubicBezTo>
                  <a:cubicBezTo>
                    <a:pt x="27" y="0"/>
                    <a:pt x="24" y="1"/>
                    <a:pt x="21" y="2"/>
                  </a:cubicBezTo>
                  <a:cubicBezTo>
                    <a:pt x="19" y="4"/>
                    <a:pt x="17" y="7"/>
                    <a:pt x="14" y="8"/>
                  </a:cubicBezTo>
                  <a:cubicBezTo>
                    <a:pt x="12" y="9"/>
                    <a:pt x="10" y="10"/>
                    <a:pt x="9" y="10"/>
                  </a:cubicBezTo>
                  <a:cubicBezTo>
                    <a:pt x="6" y="9"/>
                    <a:pt x="3" y="8"/>
                    <a:pt x="1" y="7"/>
                  </a:cubicBezTo>
                  <a:cubicBezTo>
                    <a:pt x="1" y="10"/>
                    <a:pt x="0"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Tree>
    <p:extLst>
      <p:ext uri="{BB962C8B-B14F-4D97-AF65-F5344CB8AC3E}">
        <p14:creationId xmlns:p14="http://schemas.microsoft.com/office/powerpoint/2010/main" val="258716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cap="none" dirty="0">
                <a:latin typeface="Segoe UI Semibold" panose="020B0702040204020203" pitchFamily="34" charset="0"/>
                <a:cs typeface="Segoe UI Semibold" panose="020B0702040204020203" pitchFamily="34" charset="0"/>
              </a:rPr>
              <a:t>Новое требование к участникам закупки.</a:t>
            </a:r>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360363" y="1930989"/>
            <a:ext cx="11469687" cy="624547"/>
          </a:xfrm>
        </p:spPr>
        <p:txBody>
          <a:bodyPr>
            <a:normAutofit/>
          </a:bodyPr>
          <a:lstStyle/>
          <a:p>
            <a:pPr algn="just">
              <a:lnSpc>
                <a:spcPct val="100000"/>
              </a:lnSpc>
              <a:spcBef>
                <a:spcPct val="0"/>
              </a:spcBef>
              <a:spcAft>
                <a:spcPts val="1200"/>
              </a:spcAft>
            </a:pPr>
            <a:r>
              <a:rPr lang="ru-RU" sz="1800" b="1" dirty="0">
                <a:solidFill>
                  <a:schemeClr val="accent1"/>
                </a:solidFill>
                <a:cs typeface="Segoe UI" panose="020B0502040204020203" pitchFamily="34" charset="0"/>
              </a:rPr>
              <a:t>Отсутствие ограничений для участия в закупках</a:t>
            </a:r>
            <a:r>
              <a:rPr lang="ru-RU" sz="1800" b="1" dirty="0">
                <a:solidFill>
                  <a:srgbClr val="444444"/>
                </a:solidFill>
                <a:cs typeface="Segoe UI" panose="020B0502040204020203" pitchFamily="34" charset="0"/>
              </a:rPr>
              <a:t> </a:t>
            </a:r>
            <a:r>
              <a:rPr lang="ru-RU" sz="1800" dirty="0">
                <a:solidFill>
                  <a:srgbClr val="444444"/>
                </a:solidFill>
                <a:cs typeface="Segoe UI" panose="020B0502040204020203" pitchFamily="34" charset="0"/>
              </a:rPr>
              <a:t>– </a:t>
            </a:r>
            <a:r>
              <a:rPr lang="ru-RU" sz="1800" dirty="0" smtClean="0">
                <a:solidFill>
                  <a:srgbClr val="444444"/>
                </a:solidFill>
                <a:cs typeface="Segoe UI" panose="020B0502040204020203" pitchFamily="34" charset="0"/>
              </a:rPr>
              <a:t>(</a:t>
            </a:r>
            <a:r>
              <a:rPr lang="ru-RU" sz="1800" dirty="0">
                <a:solidFill>
                  <a:srgbClr val="444444"/>
                </a:solidFill>
                <a:cs typeface="Segoe UI" panose="020B0502040204020203" pitchFamily="34" charset="0"/>
              </a:rPr>
              <a:t>новый пункт 11 части 1 статьи 31 Закона № 44-ФЗ). </a:t>
            </a:r>
          </a:p>
        </p:txBody>
      </p:sp>
      <p:cxnSp>
        <p:nvCxnSpPr>
          <p:cNvPr id="13" name="Прямая соединительная линия 12">
            <a:extLst>
              <a:ext uri="{FF2B5EF4-FFF2-40B4-BE49-F238E27FC236}">
                <a16:creationId xmlns:a16="http://schemas.microsoft.com/office/drawing/2014/main" xmlns="" id="{BC5315C7-D803-4339-8238-5210BFBF41C4}"/>
              </a:ext>
            </a:extLst>
          </p:cNvPr>
          <p:cNvCxnSpPr>
            <a:cxnSpLocks/>
          </p:cNvCxnSpPr>
          <p:nvPr/>
        </p:nvCxnSpPr>
        <p:spPr>
          <a:xfrm>
            <a:off x="359789" y="2555536"/>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59789" y="1667839"/>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6" name="Группа 25">
            <a:extLst>
              <a:ext uri="{FF2B5EF4-FFF2-40B4-BE49-F238E27FC236}">
                <a16:creationId xmlns:a16="http://schemas.microsoft.com/office/drawing/2014/main" xmlns="" id="{0444FF46-B0FA-41C3-AECC-3CE689681411}"/>
              </a:ext>
            </a:extLst>
          </p:cNvPr>
          <p:cNvGrpSpPr/>
          <p:nvPr/>
        </p:nvGrpSpPr>
        <p:grpSpPr>
          <a:xfrm>
            <a:off x="5710680" y="1082675"/>
            <a:ext cx="762753" cy="764997"/>
            <a:chOff x="5852718" y="1440569"/>
            <a:chExt cx="405909" cy="407103"/>
          </a:xfrm>
        </p:grpSpPr>
        <p:sp>
          <p:nvSpPr>
            <p:cNvPr id="2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28" name="Правая круглая скобка 2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29" name="Правая круглая скобка 2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grpSp>
        <p:nvGrpSpPr>
          <p:cNvPr id="33" name="Группа 32">
            <a:extLst>
              <a:ext uri="{FF2B5EF4-FFF2-40B4-BE49-F238E27FC236}">
                <a16:creationId xmlns:a16="http://schemas.microsoft.com/office/drawing/2014/main" xmlns="" id="{71935392-9B8B-486F-9C65-33FB0FE31240}"/>
              </a:ext>
            </a:extLst>
          </p:cNvPr>
          <p:cNvGrpSpPr/>
          <p:nvPr/>
        </p:nvGrpSpPr>
        <p:grpSpPr>
          <a:xfrm>
            <a:off x="5895797" y="1187361"/>
            <a:ext cx="438150" cy="555624"/>
            <a:chOff x="6538913" y="1014413"/>
            <a:chExt cx="438150" cy="555624"/>
          </a:xfrm>
          <a:solidFill>
            <a:schemeClr val="accent1"/>
          </a:solidFill>
        </p:grpSpPr>
        <p:sp>
          <p:nvSpPr>
            <p:cNvPr id="34" name="Freeform 74">
              <a:extLst>
                <a:ext uri="{FF2B5EF4-FFF2-40B4-BE49-F238E27FC236}">
                  <a16:creationId xmlns:a16="http://schemas.microsoft.com/office/drawing/2014/main" xmlns="" id="{2CE724E4-E862-42DF-A9AE-B71239CB6C0A}"/>
                </a:ext>
              </a:extLst>
            </p:cNvPr>
            <p:cNvSpPr>
              <a:spLocks noEditPoints="1"/>
            </p:cNvSpPr>
            <p:nvPr/>
          </p:nvSpPr>
          <p:spPr bwMode="auto">
            <a:xfrm>
              <a:off x="6708776" y="1306513"/>
              <a:ext cx="255588" cy="258762"/>
            </a:xfrm>
            <a:custGeom>
              <a:avLst/>
              <a:gdLst>
                <a:gd name="T0" fmla="*/ 72 w 79"/>
                <a:gd name="T1" fmla="*/ 33 h 80"/>
                <a:gd name="T2" fmla="*/ 68 w 79"/>
                <a:gd name="T3" fmla="*/ 23 h 80"/>
                <a:gd name="T4" fmla="*/ 74 w 79"/>
                <a:gd name="T5" fmla="*/ 17 h 80"/>
                <a:gd name="T6" fmla="*/ 65 w 79"/>
                <a:gd name="T7" fmla="*/ 8 h 80"/>
                <a:gd name="T8" fmla="*/ 53 w 79"/>
                <a:gd name="T9" fmla="*/ 10 h 80"/>
                <a:gd name="T10" fmla="*/ 47 w 79"/>
                <a:gd name="T11" fmla="*/ 8 h 80"/>
                <a:gd name="T12" fmla="*/ 47 w 79"/>
                <a:gd name="T13" fmla="*/ 0 h 80"/>
                <a:gd name="T14" fmla="*/ 34 w 79"/>
                <a:gd name="T15" fmla="*/ 0 h 80"/>
                <a:gd name="T16" fmla="*/ 28 w 79"/>
                <a:gd name="T17" fmla="*/ 10 h 80"/>
                <a:gd name="T18" fmla="*/ 17 w 79"/>
                <a:gd name="T19" fmla="*/ 7 h 80"/>
                <a:gd name="T20" fmla="*/ 8 w 79"/>
                <a:gd name="T21" fmla="*/ 15 h 80"/>
                <a:gd name="T22" fmla="*/ 13 w 79"/>
                <a:gd name="T23" fmla="*/ 21 h 80"/>
                <a:gd name="T24" fmla="*/ 12 w 79"/>
                <a:gd name="T25" fmla="*/ 24 h 80"/>
                <a:gd name="T26" fmla="*/ 10 w 79"/>
                <a:gd name="T27" fmla="*/ 26 h 80"/>
                <a:gd name="T28" fmla="*/ 1 w 79"/>
                <a:gd name="T29" fmla="*/ 32 h 80"/>
                <a:gd name="T30" fmla="*/ 0 w 79"/>
                <a:gd name="T31" fmla="*/ 33 h 80"/>
                <a:gd name="T32" fmla="*/ 0 w 79"/>
                <a:gd name="T33" fmla="*/ 45 h 80"/>
                <a:gd name="T34" fmla="*/ 9 w 79"/>
                <a:gd name="T35" fmla="*/ 51 h 80"/>
                <a:gd name="T36" fmla="*/ 12 w 79"/>
                <a:gd name="T37" fmla="*/ 57 h 80"/>
                <a:gd name="T38" fmla="*/ 6 w 79"/>
                <a:gd name="T39" fmla="*/ 62 h 80"/>
                <a:gd name="T40" fmla="*/ 15 w 79"/>
                <a:gd name="T41" fmla="*/ 71 h 80"/>
                <a:gd name="T42" fmla="*/ 20 w 79"/>
                <a:gd name="T43" fmla="*/ 67 h 80"/>
                <a:gd name="T44" fmla="*/ 24 w 79"/>
                <a:gd name="T45" fmla="*/ 69 h 80"/>
                <a:gd name="T46" fmla="*/ 31 w 79"/>
                <a:gd name="T47" fmla="*/ 72 h 80"/>
                <a:gd name="T48" fmla="*/ 32 w 79"/>
                <a:gd name="T49" fmla="*/ 79 h 80"/>
                <a:gd name="T50" fmla="*/ 44 w 79"/>
                <a:gd name="T51" fmla="*/ 80 h 80"/>
                <a:gd name="T52" fmla="*/ 44 w 79"/>
                <a:gd name="T53" fmla="*/ 78 h 80"/>
                <a:gd name="T54" fmla="*/ 50 w 79"/>
                <a:gd name="T55" fmla="*/ 71 h 80"/>
                <a:gd name="T56" fmla="*/ 58 w 79"/>
                <a:gd name="T57" fmla="*/ 68 h 80"/>
                <a:gd name="T58" fmla="*/ 61 w 79"/>
                <a:gd name="T59" fmla="*/ 73 h 80"/>
                <a:gd name="T60" fmla="*/ 73 w 79"/>
                <a:gd name="T61" fmla="*/ 64 h 80"/>
                <a:gd name="T62" fmla="*/ 68 w 79"/>
                <a:gd name="T63" fmla="*/ 61 h 80"/>
                <a:gd name="T64" fmla="*/ 68 w 79"/>
                <a:gd name="T65" fmla="*/ 57 h 80"/>
                <a:gd name="T66" fmla="*/ 72 w 79"/>
                <a:gd name="T67" fmla="*/ 48 h 80"/>
                <a:gd name="T68" fmla="*/ 79 w 79"/>
                <a:gd name="T69" fmla="*/ 48 h 80"/>
                <a:gd name="T70" fmla="*/ 79 w 79"/>
                <a:gd name="T71" fmla="*/ 42 h 80"/>
                <a:gd name="T72" fmla="*/ 79 w 79"/>
                <a:gd name="T73" fmla="*/ 35 h 80"/>
                <a:gd name="T74" fmla="*/ 74 w 79"/>
                <a:gd name="T75" fmla="*/ 35 h 80"/>
                <a:gd name="T76" fmla="*/ 72 w 79"/>
                <a:gd name="T77" fmla="*/ 33 h 80"/>
                <a:gd name="T78" fmla="*/ 39 w 79"/>
                <a:gd name="T79" fmla="*/ 61 h 80"/>
                <a:gd name="T80" fmla="*/ 18 w 79"/>
                <a:gd name="T81" fmla="*/ 39 h 80"/>
                <a:gd name="T82" fmla="*/ 40 w 79"/>
                <a:gd name="T83" fmla="*/ 19 h 80"/>
                <a:gd name="T84" fmla="*/ 60 w 79"/>
                <a:gd name="T85" fmla="*/ 40 h 80"/>
                <a:gd name="T86" fmla="*/ 39 w 79"/>
                <a:gd name="T8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0">
                  <a:moveTo>
                    <a:pt x="72" y="33"/>
                  </a:moveTo>
                  <a:cubicBezTo>
                    <a:pt x="70" y="30"/>
                    <a:pt x="70" y="27"/>
                    <a:pt x="68" y="23"/>
                  </a:cubicBezTo>
                  <a:cubicBezTo>
                    <a:pt x="70" y="21"/>
                    <a:pt x="71" y="20"/>
                    <a:pt x="74" y="17"/>
                  </a:cubicBezTo>
                  <a:cubicBezTo>
                    <a:pt x="71" y="14"/>
                    <a:pt x="68" y="11"/>
                    <a:pt x="65" y="8"/>
                  </a:cubicBezTo>
                  <a:cubicBezTo>
                    <a:pt x="59" y="13"/>
                    <a:pt x="59" y="13"/>
                    <a:pt x="53" y="10"/>
                  </a:cubicBezTo>
                  <a:cubicBezTo>
                    <a:pt x="51" y="10"/>
                    <a:pt x="49" y="9"/>
                    <a:pt x="47" y="8"/>
                  </a:cubicBezTo>
                  <a:cubicBezTo>
                    <a:pt x="47" y="6"/>
                    <a:pt x="47" y="3"/>
                    <a:pt x="47" y="0"/>
                  </a:cubicBezTo>
                  <a:cubicBezTo>
                    <a:pt x="43" y="0"/>
                    <a:pt x="39" y="0"/>
                    <a:pt x="34" y="0"/>
                  </a:cubicBezTo>
                  <a:cubicBezTo>
                    <a:pt x="35" y="5"/>
                    <a:pt x="33" y="8"/>
                    <a:pt x="28" y="10"/>
                  </a:cubicBezTo>
                  <a:cubicBezTo>
                    <a:pt x="23" y="13"/>
                    <a:pt x="20" y="10"/>
                    <a:pt x="17" y="7"/>
                  </a:cubicBezTo>
                  <a:cubicBezTo>
                    <a:pt x="14" y="10"/>
                    <a:pt x="11" y="12"/>
                    <a:pt x="8" y="15"/>
                  </a:cubicBezTo>
                  <a:cubicBezTo>
                    <a:pt x="10" y="17"/>
                    <a:pt x="12" y="19"/>
                    <a:pt x="13" y="21"/>
                  </a:cubicBezTo>
                  <a:cubicBezTo>
                    <a:pt x="13" y="22"/>
                    <a:pt x="12" y="23"/>
                    <a:pt x="12" y="24"/>
                  </a:cubicBezTo>
                  <a:cubicBezTo>
                    <a:pt x="11" y="25"/>
                    <a:pt x="10" y="25"/>
                    <a:pt x="10" y="26"/>
                  </a:cubicBezTo>
                  <a:cubicBezTo>
                    <a:pt x="9" y="32"/>
                    <a:pt x="6" y="33"/>
                    <a:pt x="1" y="32"/>
                  </a:cubicBezTo>
                  <a:cubicBezTo>
                    <a:pt x="1" y="32"/>
                    <a:pt x="0" y="33"/>
                    <a:pt x="0" y="33"/>
                  </a:cubicBezTo>
                  <a:cubicBezTo>
                    <a:pt x="0" y="37"/>
                    <a:pt x="0" y="41"/>
                    <a:pt x="0" y="45"/>
                  </a:cubicBezTo>
                  <a:cubicBezTo>
                    <a:pt x="6" y="44"/>
                    <a:pt x="8" y="47"/>
                    <a:pt x="9" y="51"/>
                  </a:cubicBezTo>
                  <a:cubicBezTo>
                    <a:pt x="9" y="53"/>
                    <a:pt x="11" y="55"/>
                    <a:pt x="12" y="57"/>
                  </a:cubicBezTo>
                  <a:cubicBezTo>
                    <a:pt x="10" y="59"/>
                    <a:pt x="8" y="60"/>
                    <a:pt x="6" y="62"/>
                  </a:cubicBezTo>
                  <a:cubicBezTo>
                    <a:pt x="9" y="65"/>
                    <a:pt x="12" y="68"/>
                    <a:pt x="15" y="71"/>
                  </a:cubicBezTo>
                  <a:cubicBezTo>
                    <a:pt x="17" y="70"/>
                    <a:pt x="19" y="68"/>
                    <a:pt x="20" y="67"/>
                  </a:cubicBezTo>
                  <a:cubicBezTo>
                    <a:pt x="22" y="68"/>
                    <a:pt x="23" y="69"/>
                    <a:pt x="24" y="69"/>
                  </a:cubicBezTo>
                  <a:cubicBezTo>
                    <a:pt x="26" y="70"/>
                    <a:pt x="29" y="70"/>
                    <a:pt x="31" y="72"/>
                  </a:cubicBezTo>
                  <a:cubicBezTo>
                    <a:pt x="32" y="74"/>
                    <a:pt x="32" y="77"/>
                    <a:pt x="32" y="79"/>
                  </a:cubicBezTo>
                  <a:cubicBezTo>
                    <a:pt x="36" y="80"/>
                    <a:pt x="40" y="80"/>
                    <a:pt x="44" y="80"/>
                  </a:cubicBezTo>
                  <a:cubicBezTo>
                    <a:pt x="44" y="79"/>
                    <a:pt x="44" y="79"/>
                    <a:pt x="44" y="78"/>
                  </a:cubicBezTo>
                  <a:cubicBezTo>
                    <a:pt x="44" y="74"/>
                    <a:pt x="45" y="71"/>
                    <a:pt x="50" y="71"/>
                  </a:cubicBezTo>
                  <a:cubicBezTo>
                    <a:pt x="52" y="71"/>
                    <a:pt x="55" y="69"/>
                    <a:pt x="58" y="68"/>
                  </a:cubicBezTo>
                  <a:cubicBezTo>
                    <a:pt x="59" y="70"/>
                    <a:pt x="60" y="72"/>
                    <a:pt x="61" y="73"/>
                  </a:cubicBezTo>
                  <a:cubicBezTo>
                    <a:pt x="65" y="70"/>
                    <a:pt x="68" y="68"/>
                    <a:pt x="73" y="64"/>
                  </a:cubicBezTo>
                  <a:cubicBezTo>
                    <a:pt x="71" y="63"/>
                    <a:pt x="69" y="62"/>
                    <a:pt x="68" y="61"/>
                  </a:cubicBezTo>
                  <a:cubicBezTo>
                    <a:pt x="68" y="60"/>
                    <a:pt x="67" y="58"/>
                    <a:pt x="68" y="57"/>
                  </a:cubicBezTo>
                  <a:cubicBezTo>
                    <a:pt x="69" y="54"/>
                    <a:pt x="71" y="51"/>
                    <a:pt x="72" y="48"/>
                  </a:cubicBezTo>
                  <a:cubicBezTo>
                    <a:pt x="74" y="48"/>
                    <a:pt x="77" y="48"/>
                    <a:pt x="79" y="48"/>
                  </a:cubicBezTo>
                  <a:cubicBezTo>
                    <a:pt x="79" y="45"/>
                    <a:pt x="79" y="43"/>
                    <a:pt x="79" y="42"/>
                  </a:cubicBezTo>
                  <a:cubicBezTo>
                    <a:pt x="79" y="39"/>
                    <a:pt x="79" y="37"/>
                    <a:pt x="79" y="35"/>
                  </a:cubicBezTo>
                  <a:cubicBezTo>
                    <a:pt x="77" y="35"/>
                    <a:pt x="76" y="35"/>
                    <a:pt x="74" y="35"/>
                  </a:cubicBezTo>
                  <a:cubicBezTo>
                    <a:pt x="73" y="35"/>
                    <a:pt x="72" y="34"/>
                    <a:pt x="72" y="33"/>
                  </a:cubicBezTo>
                  <a:close/>
                  <a:moveTo>
                    <a:pt x="39" y="61"/>
                  </a:moveTo>
                  <a:cubicBezTo>
                    <a:pt x="29" y="61"/>
                    <a:pt x="18" y="51"/>
                    <a:pt x="18" y="39"/>
                  </a:cubicBezTo>
                  <a:cubicBezTo>
                    <a:pt x="19" y="28"/>
                    <a:pt x="29" y="19"/>
                    <a:pt x="40" y="19"/>
                  </a:cubicBezTo>
                  <a:cubicBezTo>
                    <a:pt x="51" y="19"/>
                    <a:pt x="61" y="29"/>
                    <a:pt x="60" y="40"/>
                  </a:cubicBezTo>
                  <a:cubicBezTo>
                    <a:pt x="60" y="53"/>
                    <a:pt x="52" y="60"/>
                    <a:pt x="3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Freeform 75">
              <a:extLst>
                <a:ext uri="{FF2B5EF4-FFF2-40B4-BE49-F238E27FC236}">
                  <a16:creationId xmlns:a16="http://schemas.microsoft.com/office/drawing/2014/main" xmlns="" id="{84C2BF59-8339-42EC-8B84-F675CA7C41A0}"/>
                </a:ext>
              </a:extLst>
            </p:cNvPr>
            <p:cNvSpPr>
              <a:spLocks/>
            </p:cNvSpPr>
            <p:nvPr/>
          </p:nvSpPr>
          <p:spPr bwMode="auto">
            <a:xfrm>
              <a:off x="6538913" y="1101725"/>
              <a:ext cx="182563" cy="295275"/>
            </a:xfrm>
            <a:custGeom>
              <a:avLst/>
              <a:gdLst>
                <a:gd name="T0" fmla="*/ 8 w 56"/>
                <a:gd name="T1" fmla="*/ 22 h 91"/>
                <a:gd name="T2" fmla="*/ 17 w 56"/>
                <a:gd name="T3" fmla="*/ 15 h 91"/>
                <a:gd name="T4" fmla="*/ 30 w 56"/>
                <a:gd name="T5" fmla="*/ 12 h 91"/>
                <a:gd name="T6" fmla="*/ 29 w 56"/>
                <a:gd name="T7" fmla="*/ 14 h 91"/>
                <a:gd name="T8" fmla="*/ 23 w 56"/>
                <a:gd name="T9" fmla="*/ 36 h 91"/>
                <a:gd name="T10" fmla="*/ 27 w 56"/>
                <a:gd name="T11" fmla="*/ 47 h 91"/>
                <a:gd name="T12" fmla="*/ 38 w 56"/>
                <a:gd name="T13" fmla="*/ 57 h 91"/>
                <a:gd name="T14" fmla="*/ 42 w 56"/>
                <a:gd name="T15" fmla="*/ 60 h 91"/>
                <a:gd name="T16" fmla="*/ 44 w 56"/>
                <a:gd name="T17" fmla="*/ 67 h 91"/>
                <a:gd name="T18" fmla="*/ 41 w 56"/>
                <a:gd name="T19" fmla="*/ 84 h 91"/>
                <a:gd name="T20" fmla="*/ 46 w 56"/>
                <a:gd name="T21" fmla="*/ 90 h 91"/>
                <a:gd name="T22" fmla="*/ 53 w 56"/>
                <a:gd name="T23" fmla="*/ 85 h 91"/>
                <a:gd name="T24" fmla="*/ 55 w 56"/>
                <a:gd name="T25" fmla="*/ 69 h 91"/>
                <a:gd name="T26" fmla="*/ 55 w 56"/>
                <a:gd name="T27" fmla="*/ 59 h 91"/>
                <a:gd name="T28" fmla="*/ 46 w 56"/>
                <a:gd name="T29" fmla="*/ 46 h 91"/>
                <a:gd name="T30" fmla="*/ 44 w 56"/>
                <a:gd name="T31" fmla="*/ 40 h 91"/>
                <a:gd name="T32" fmla="*/ 51 w 56"/>
                <a:gd name="T33" fmla="*/ 17 h 91"/>
                <a:gd name="T34" fmla="*/ 50 w 56"/>
                <a:gd name="T35" fmla="*/ 6 h 91"/>
                <a:gd name="T36" fmla="*/ 48 w 56"/>
                <a:gd name="T37" fmla="*/ 17 h 91"/>
                <a:gd name="T38" fmla="*/ 47 w 56"/>
                <a:gd name="T39" fmla="*/ 17 h 91"/>
                <a:gd name="T40" fmla="*/ 47 w 56"/>
                <a:gd name="T41" fmla="*/ 4 h 91"/>
                <a:gd name="T42" fmla="*/ 46 w 56"/>
                <a:gd name="T43" fmla="*/ 4 h 91"/>
                <a:gd name="T44" fmla="*/ 44 w 56"/>
                <a:gd name="T45" fmla="*/ 14 h 91"/>
                <a:gd name="T46" fmla="*/ 43 w 56"/>
                <a:gd name="T47" fmla="*/ 6 h 91"/>
                <a:gd name="T48" fmla="*/ 36 w 56"/>
                <a:gd name="T49" fmla="*/ 1 h 91"/>
                <a:gd name="T50" fmla="*/ 25 w 56"/>
                <a:gd name="T51" fmla="*/ 2 h 91"/>
                <a:gd name="T52" fmla="*/ 18 w 56"/>
                <a:gd name="T53" fmla="*/ 3 h 91"/>
                <a:gd name="T54" fmla="*/ 2 w 56"/>
                <a:gd name="T55" fmla="*/ 15 h 91"/>
                <a:gd name="T56" fmla="*/ 3 w 56"/>
                <a:gd name="T57" fmla="*/ 21 h 91"/>
                <a:gd name="T58" fmla="*/ 8 w 56"/>
                <a:gd name="T5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91">
                  <a:moveTo>
                    <a:pt x="8" y="22"/>
                  </a:moveTo>
                  <a:cubicBezTo>
                    <a:pt x="11" y="20"/>
                    <a:pt x="14" y="18"/>
                    <a:pt x="17" y="15"/>
                  </a:cubicBezTo>
                  <a:cubicBezTo>
                    <a:pt x="21" y="12"/>
                    <a:pt x="25" y="10"/>
                    <a:pt x="30" y="12"/>
                  </a:cubicBezTo>
                  <a:cubicBezTo>
                    <a:pt x="29" y="13"/>
                    <a:pt x="29" y="13"/>
                    <a:pt x="29" y="14"/>
                  </a:cubicBezTo>
                  <a:cubicBezTo>
                    <a:pt x="27" y="22"/>
                    <a:pt x="25" y="29"/>
                    <a:pt x="23" y="36"/>
                  </a:cubicBezTo>
                  <a:cubicBezTo>
                    <a:pt x="22" y="41"/>
                    <a:pt x="24" y="44"/>
                    <a:pt x="27" y="47"/>
                  </a:cubicBezTo>
                  <a:cubicBezTo>
                    <a:pt x="31" y="50"/>
                    <a:pt x="35" y="54"/>
                    <a:pt x="38" y="57"/>
                  </a:cubicBezTo>
                  <a:cubicBezTo>
                    <a:pt x="39" y="58"/>
                    <a:pt x="40" y="60"/>
                    <a:pt x="42" y="60"/>
                  </a:cubicBezTo>
                  <a:cubicBezTo>
                    <a:pt x="45" y="61"/>
                    <a:pt x="44" y="64"/>
                    <a:pt x="44" y="67"/>
                  </a:cubicBezTo>
                  <a:cubicBezTo>
                    <a:pt x="43" y="72"/>
                    <a:pt x="42" y="78"/>
                    <a:pt x="41" y="84"/>
                  </a:cubicBezTo>
                  <a:cubicBezTo>
                    <a:pt x="40" y="88"/>
                    <a:pt x="42" y="90"/>
                    <a:pt x="46" y="90"/>
                  </a:cubicBezTo>
                  <a:cubicBezTo>
                    <a:pt x="50" y="91"/>
                    <a:pt x="52" y="89"/>
                    <a:pt x="53" y="85"/>
                  </a:cubicBezTo>
                  <a:cubicBezTo>
                    <a:pt x="53" y="79"/>
                    <a:pt x="54" y="74"/>
                    <a:pt x="55" y="69"/>
                  </a:cubicBezTo>
                  <a:cubicBezTo>
                    <a:pt x="55" y="65"/>
                    <a:pt x="56" y="61"/>
                    <a:pt x="55" y="59"/>
                  </a:cubicBezTo>
                  <a:cubicBezTo>
                    <a:pt x="53" y="54"/>
                    <a:pt x="49" y="50"/>
                    <a:pt x="46" y="46"/>
                  </a:cubicBezTo>
                  <a:cubicBezTo>
                    <a:pt x="44" y="44"/>
                    <a:pt x="43" y="42"/>
                    <a:pt x="44" y="40"/>
                  </a:cubicBezTo>
                  <a:cubicBezTo>
                    <a:pt x="46" y="32"/>
                    <a:pt x="48" y="24"/>
                    <a:pt x="51" y="17"/>
                  </a:cubicBezTo>
                  <a:cubicBezTo>
                    <a:pt x="52" y="13"/>
                    <a:pt x="52" y="10"/>
                    <a:pt x="50" y="6"/>
                  </a:cubicBezTo>
                  <a:cubicBezTo>
                    <a:pt x="49" y="10"/>
                    <a:pt x="49" y="14"/>
                    <a:pt x="48" y="17"/>
                  </a:cubicBezTo>
                  <a:cubicBezTo>
                    <a:pt x="48" y="17"/>
                    <a:pt x="48" y="17"/>
                    <a:pt x="47" y="17"/>
                  </a:cubicBezTo>
                  <a:cubicBezTo>
                    <a:pt x="48" y="13"/>
                    <a:pt x="49" y="8"/>
                    <a:pt x="47" y="4"/>
                  </a:cubicBezTo>
                  <a:cubicBezTo>
                    <a:pt x="47" y="4"/>
                    <a:pt x="46" y="4"/>
                    <a:pt x="46" y="4"/>
                  </a:cubicBezTo>
                  <a:cubicBezTo>
                    <a:pt x="45" y="7"/>
                    <a:pt x="45" y="11"/>
                    <a:pt x="44" y="14"/>
                  </a:cubicBezTo>
                  <a:cubicBezTo>
                    <a:pt x="43" y="11"/>
                    <a:pt x="43" y="9"/>
                    <a:pt x="43" y="6"/>
                  </a:cubicBezTo>
                  <a:cubicBezTo>
                    <a:pt x="42" y="3"/>
                    <a:pt x="41" y="0"/>
                    <a:pt x="36" y="1"/>
                  </a:cubicBezTo>
                  <a:cubicBezTo>
                    <a:pt x="33" y="1"/>
                    <a:pt x="29" y="2"/>
                    <a:pt x="25" y="2"/>
                  </a:cubicBezTo>
                  <a:cubicBezTo>
                    <a:pt x="22" y="2"/>
                    <a:pt x="20" y="2"/>
                    <a:pt x="18" y="3"/>
                  </a:cubicBezTo>
                  <a:cubicBezTo>
                    <a:pt x="12" y="7"/>
                    <a:pt x="7" y="11"/>
                    <a:pt x="2" y="15"/>
                  </a:cubicBezTo>
                  <a:cubicBezTo>
                    <a:pt x="0" y="17"/>
                    <a:pt x="1" y="20"/>
                    <a:pt x="3" y="21"/>
                  </a:cubicBezTo>
                  <a:cubicBezTo>
                    <a:pt x="4" y="22"/>
                    <a:pt x="7" y="22"/>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Freeform 76">
              <a:extLst>
                <a:ext uri="{FF2B5EF4-FFF2-40B4-BE49-F238E27FC236}">
                  <a16:creationId xmlns:a16="http://schemas.microsoft.com/office/drawing/2014/main" xmlns="" id="{E7D8FC88-225B-431C-94C5-549B480478D7}"/>
                </a:ext>
              </a:extLst>
            </p:cNvPr>
            <p:cNvSpPr>
              <a:spLocks noEditPoints="1"/>
            </p:cNvSpPr>
            <p:nvPr/>
          </p:nvSpPr>
          <p:spPr bwMode="auto">
            <a:xfrm>
              <a:off x="6818313" y="1154113"/>
              <a:ext cx="158750" cy="155575"/>
            </a:xfrm>
            <a:custGeom>
              <a:avLst/>
              <a:gdLst>
                <a:gd name="T0" fmla="*/ 42 w 49"/>
                <a:gd name="T1" fmla="*/ 14 h 48"/>
                <a:gd name="T2" fmla="*/ 46 w 49"/>
                <a:gd name="T3" fmla="*/ 11 h 48"/>
                <a:gd name="T4" fmla="*/ 40 w 49"/>
                <a:gd name="T5" fmla="*/ 5 h 48"/>
                <a:gd name="T6" fmla="*/ 37 w 49"/>
                <a:gd name="T7" fmla="*/ 7 h 48"/>
                <a:gd name="T8" fmla="*/ 31 w 49"/>
                <a:gd name="T9" fmla="*/ 4 h 48"/>
                <a:gd name="T10" fmla="*/ 30 w 49"/>
                <a:gd name="T11" fmla="*/ 0 h 48"/>
                <a:gd name="T12" fmla="*/ 23 w 49"/>
                <a:gd name="T13" fmla="*/ 0 h 48"/>
                <a:gd name="T14" fmla="*/ 22 w 49"/>
                <a:gd name="T15" fmla="*/ 3 h 48"/>
                <a:gd name="T16" fmla="*/ 12 w 49"/>
                <a:gd name="T17" fmla="*/ 2 h 48"/>
                <a:gd name="T18" fmla="*/ 7 w 49"/>
                <a:gd name="T19" fmla="*/ 7 h 48"/>
                <a:gd name="T20" fmla="*/ 8 w 49"/>
                <a:gd name="T21" fmla="*/ 12 h 48"/>
                <a:gd name="T22" fmla="*/ 2 w 49"/>
                <a:gd name="T23" fmla="*/ 17 h 48"/>
                <a:gd name="T24" fmla="*/ 0 w 49"/>
                <a:gd name="T25" fmla="*/ 19 h 48"/>
                <a:gd name="T26" fmla="*/ 0 w 49"/>
                <a:gd name="T27" fmla="*/ 25 h 48"/>
                <a:gd name="T28" fmla="*/ 4 w 49"/>
                <a:gd name="T29" fmla="*/ 26 h 48"/>
                <a:gd name="T30" fmla="*/ 7 w 49"/>
                <a:gd name="T31" fmla="*/ 33 h 48"/>
                <a:gd name="T32" fmla="*/ 3 w 49"/>
                <a:gd name="T33" fmla="*/ 36 h 48"/>
                <a:gd name="T34" fmla="*/ 9 w 49"/>
                <a:gd name="T35" fmla="*/ 42 h 48"/>
                <a:gd name="T36" fmla="*/ 12 w 49"/>
                <a:gd name="T37" fmla="*/ 39 h 48"/>
                <a:gd name="T38" fmla="*/ 19 w 49"/>
                <a:gd name="T39" fmla="*/ 43 h 48"/>
                <a:gd name="T40" fmla="*/ 19 w 49"/>
                <a:gd name="T41" fmla="*/ 47 h 48"/>
                <a:gd name="T42" fmla="*/ 22 w 49"/>
                <a:gd name="T43" fmla="*/ 47 h 48"/>
                <a:gd name="T44" fmla="*/ 25 w 49"/>
                <a:gd name="T45" fmla="*/ 48 h 48"/>
                <a:gd name="T46" fmla="*/ 36 w 49"/>
                <a:gd name="T47" fmla="*/ 43 h 48"/>
                <a:gd name="T48" fmla="*/ 39 w 49"/>
                <a:gd name="T49" fmla="*/ 43 h 48"/>
                <a:gd name="T50" fmla="*/ 42 w 49"/>
                <a:gd name="T51" fmla="*/ 40 h 48"/>
                <a:gd name="T52" fmla="*/ 41 w 49"/>
                <a:gd name="T53" fmla="*/ 35 h 48"/>
                <a:gd name="T54" fmla="*/ 48 w 49"/>
                <a:gd name="T55" fmla="*/ 30 h 48"/>
                <a:gd name="T56" fmla="*/ 49 w 49"/>
                <a:gd name="T57" fmla="*/ 21 h 48"/>
                <a:gd name="T58" fmla="*/ 42 w 49"/>
                <a:gd name="T59" fmla="*/ 14 h 48"/>
                <a:gd name="T60" fmla="*/ 25 w 49"/>
                <a:gd name="T61" fmla="*/ 36 h 48"/>
                <a:gd name="T62" fmla="*/ 12 w 49"/>
                <a:gd name="T63" fmla="*/ 23 h 48"/>
                <a:gd name="T64" fmla="*/ 25 w 49"/>
                <a:gd name="T65" fmla="*/ 11 h 48"/>
                <a:gd name="T66" fmla="*/ 38 w 49"/>
                <a:gd name="T67" fmla="*/ 24 h 48"/>
                <a:gd name="T68" fmla="*/ 25 w 49"/>
                <a:gd name="T6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48">
                  <a:moveTo>
                    <a:pt x="42" y="14"/>
                  </a:moveTo>
                  <a:cubicBezTo>
                    <a:pt x="43" y="13"/>
                    <a:pt x="44" y="12"/>
                    <a:pt x="46" y="11"/>
                  </a:cubicBezTo>
                  <a:cubicBezTo>
                    <a:pt x="44" y="9"/>
                    <a:pt x="42" y="7"/>
                    <a:pt x="40" y="5"/>
                  </a:cubicBezTo>
                  <a:cubicBezTo>
                    <a:pt x="39" y="6"/>
                    <a:pt x="38" y="7"/>
                    <a:pt x="37" y="7"/>
                  </a:cubicBezTo>
                  <a:cubicBezTo>
                    <a:pt x="35" y="6"/>
                    <a:pt x="33" y="5"/>
                    <a:pt x="31" y="4"/>
                  </a:cubicBezTo>
                  <a:cubicBezTo>
                    <a:pt x="30" y="2"/>
                    <a:pt x="30" y="1"/>
                    <a:pt x="30" y="0"/>
                  </a:cubicBezTo>
                  <a:cubicBezTo>
                    <a:pt x="28" y="0"/>
                    <a:pt x="25" y="0"/>
                    <a:pt x="23" y="0"/>
                  </a:cubicBezTo>
                  <a:cubicBezTo>
                    <a:pt x="23" y="1"/>
                    <a:pt x="23" y="2"/>
                    <a:pt x="22" y="3"/>
                  </a:cubicBezTo>
                  <a:cubicBezTo>
                    <a:pt x="15" y="5"/>
                    <a:pt x="15" y="5"/>
                    <a:pt x="12" y="2"/>
                  </a:cubicBezTo>
                  <a:cubicBezTo>
                    <a:pt x="10" y="4"/>
                    <a:pt x="8" y="6"/>
                    <a:pt x="7" y="7"/>
                  </a:cubicBezTo>
                  <a:cubicBezTo>
                    <a:pt x="7" y="9"/>
                    <a:pt x="8" y="11"/>
                    <a:pt x="8" y="12"/>
                  </a:cubicBezTo>
                  <a:cubicBezTo>
                    <a:pt x="7" y="15"/>
                    <a:pt x="6" y="18"/>
                    <a:pt x="2" y="17"/>
                  </a:cubicBezTo>
                  <a:cubicBezTo>
                    <a:pt x="2" y="17"/>
                    <a:pt x="0" y="18"/>
                    <a:pt x="0" y="19"/>
                  </a:cubicBezTo>
                  <a:cubicBezTo>
                    <a:pt x="0" y="21"/>
                    <a:pt x="0" y="23"/>
                    <a:pt x="0" y="25"/>
                  </a:cubicBezTo>
                  <a:cubicBezTo>
                    <a:pt x="2" y="25"/>
                    <a:pt x="3" y="25"/>
                    <a:pt x="4" y="26"/>
                  </a:cubicBezTo>
                  <a:cubicBezTo>
                    <a:pt x="5" y="28"/>
                    <a:pt x="6" y="30"/>
                    <a:pt x="7" y="33"/>
                  </a:cubicBezTo>
                  <a:cubicBezTo>
                    <a:pt x="6" y="34"/>
                    <a:pt x="5" y="35"/>
                    <a:pt x="3" y="36"/>
                  </a:cubicBezTo>
                  <a:cubicBezTo>
                    <a:pt x="5" y="38"/>
                    <a:pt x="7" y="40"/>
                    <a:pt x="9" y="42"/>
                  </a:cubicBezTo>
                  <a:cubicBezTo>
                    <a:pt x="10" y="41"/>
                    <a:pt x="11" y="40"/>
                    <a:pt x="12" y="39"/>
                  </a:cubicBezTo>
                  <a:cubicBezTo>
                    <a:pt x="14" y="41"/>
                    <a:pt x="16" y="42"/>
                    <a:pt x="19" y="43"/>
                  </a:cubicBezTo>
                  <a:cubicBezTo>
                    <a:pt x="19" y="44"/>
                    <a:pt x="19" y="46"/>
                    <a:pt x="19" y="47"/>
                  </a:cubicBezTo>
                  <a:cubicBezTo>
                    <a:pt x="20" y="47"/>
                    <a:pt x="21" y="47"/>
                    <a:pt x="22" y="47"/>
                  </a:cubicBezTo>
                  <a:cubicBezTo>
                    <a:pt x="23" y="47"/>
                    <a:pt x="24" y="47"/>
                    <a:pt x="25" y="48"/>
                  </a:cubicBezTo>
                  <a:cubicBezTo>
                    <a:pt x="27" y="43"/>
                    <a:pt x="32" y="41"/>
                    <a:pt x="36" y="43"/>
                  </a:cubicBezTo>
                  <a:cubicBezTo>
                    <a:pt x="36" y="44"/>
                    <a:pt x="38" y="44"/>
                    <a:pt x="39" y="43"/>
                  </a:cubicBezTo>
                  <a:cubicBezTo>
                    <a:pt x="40" y="42"/>
                    <a:pt x="41" y="41"/>
                    <a:pt x="42" y="40"/>
                  </a:cubicBezTo>
                  <a:cubicBezTo>
                    <a:pt x="41" y="38"/>
                    <a:pt x="40" y="36"/>
                    <a:pt x="41" y="35"/>
                  </a:cubicBezTo>
                  <a:cubicBezTo>
                    <a:pt x="42" y="32"/>
                    <a:pt x="43" y="28"/>
                    <a:pt x="48" y="30"/>
                  </a:cubicBezTo>
                  <a:cubicBezTo>
                    <a:pt x="49" y="27"/>
                    <a:pt x="49" y="24"/>
                    <a:pt x="49" y="21"/>
                  </a:cubicBezTo>
                  <a:cubicBezTo>
                    <a:pt x="42" y="23"/>
                    <a:pt x="45" y="17"/>
                    <a:pt x="42" y="14"/>
                  </a:cubicBezTo>
                  <a:close/>
                  <a:moveTo>
                    <a:pt x="25" y="36"/>
                  </a:moveTo>
                  <a:cubicBezTo>
                    <a:pt x="18" y="36"/>
                    <a:pt x="12" y="30"/>
                    <a:pt x="12" y="23"/>
                  </a:cubicBezTo>
                  <a:cubicBezTo>
                    <a:pt x="12" y="17"/>
                    <a:pt x="18" y="10"/>
                    <a:pt x="25" y="11"/>
                  </a:cubicBezTo>
                  <a:cubicBezTo>
                    <a:pt x="31" y="11"/>
                    <a:pt x="38" y="16"/>
                    <a:pt x="38" y="24"/>
                  </a:cubicBezTo>
                  <a:cubicBezTo>
                    <a:pt x="39" y="30"/>
                    <a:pt x="30" y="36"/>
                    <a:pt x="2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Freeform 77">
              <a:extLst>
                <a:ext uri="{FF2B5EF4-FFF2-40B4-BE49-F238E27FC236}">
                  <a16:creationId xmlns:a16="http://schemas.microsoft.com/office/drawing/2014/main" xmlns="" id="{9A04D0D3-318F-457C-ABFC-585456D36673}"/>
                </a:ext>
              </a:extLst>
            </p:cNvPr>
            <p:cNvSpPr>
              <a:spLocks noEditPoints="1"/>
            </p:cNvSpPr>
            <p:nvPr/>
          </p:nvSpPr>
          <p:spPr bwMode="auto">
            <a:xfrm>
              <a:off x="6548438" y="1409700"/>
              <a:ext cx="160338" cy="160337"/>
            </a:xfrm>
            <a:custGeom>
              <a:avLst/>
              <a:gdLst>
                <a:gd name="T0" fmla="*/ 49 w 49"/>
                <a:gd name="T1" fmla="*/ 25 h 49"/>
                <a:gd name="T2" fmla="*/ 48 w 49"/>
                <a:gd name="T3" fmla="*/ 18 h 49"/>
                <a:gd name="T4" fmla="*/ 39 w 49"/>
                <a:gd name="T5" fmla="*/ 12 h 49"/>
                <a:gd name="T6" fmla="*/ 42 w 49"/>
                <a:gd name="T7" fmla="*/ 8 h 49"/>
                <a:gd name="T8" fmla="*/ 36 w 49"/>
                <a:gd name="T9" fmla="*/ 3 h 49"/>
                <a:gd name="T10" fmla="*/ 34 w 49"/>
                <a:gd name="T11" fmla="*/ 7 h 49"/>
                <a:gd name="T12" fmla="*/ 27 w 49"/>
                <a:gd name="T13" fmla="*/ 4 h 49"/>
                <a:gd name="T14" fmla="*/ 25 w 49"/>
                <a:gd name="T15" fmla="*/ 0 h 49"/>
                <a:gd name="T16" fmla="*/ 18 w 49"/>
                <a:gd name="T17" fmla="*/ 0 h 49"/>
                <a:gd name="T18" fmla="*/ 12 w 49"/>
                <a:gd name="T19" fmla="*/ 9 h 49"/>
                <a:gd name="T20" fmla="*/ 8 w 49"/>
                <a:gd name="T21" fmla="*/ 6 h 49"/>
                <a:gd name="T22" fmla="*/ 3 w 49"/>
                <a:gd name="T23" fmla="*/ 11 h 49"/>
                <a:gd name="T24" fmla="*/ 0 w 49"/>
                <a:gd name="T25" fmla="*/ 23 h 49"/>
                <a:gd name="T26" fmla="*/ 0 w 49"/>
                <a:gd name="T27" fmla="*/ 30 h 49"/>
                <a:gd name="T28" fmla="*/ 5 w 49"/>
                <a:gd name="T29" fmla="*/ 30 h 49"/>
                <a:gd name="T30" fmla="*/ 8 w 49"/>
                <a:gd name="T31" fmla="*/ 37 h 49"/>
                <a:gd name="T32" fmla="*/ 11 w 49"/>
                <a:gd name="T33" fmla="*/ 44 h 49"/>
                <a:gd name="T34" fmla="*/ 16 w 49"/>
                <a:gd name="T35" fmla="*/ 43 h 49"/>
                <a:gd name="T36" fmla="*/ 22 w 49"/>
                <a:gd name="T37" fmla="*/ 49 h 49"/>
                <a:gd name="T38" fmla="*/ 30 w 49"/>
                <a:gd name="T39" fmla="*/ 48 h 49"/>
                <a:gd name="T40" fmla="*/ 36 w 49"/>
                <a:gd name="T41" fmla="*/ 40 h 49"/>
                <a:gd name="T42" fmla="*/ 40 w 49"/>
                <a:gd name="T43" fmla="*/ 42 h 49"/>
                <a:gd name="T44" fmla="*/ 45 w 49"/>
                <a:gd name="T45" fmla="*/ 37 h 49"/>
                <a:gd name="T46" fmla="*/ 49 w 49"/>
                <a:gd name="T47" fmla="*/ 25 h 49"/>
                <a:gd name="T48" fmla="*/ 24 w 49"/>
                <a:gd name="T49" fmla="*/ 37 h 49"/>
                <a:gd name="T50" fmla="*/ 11 w 49"/>
                <a:gd name="T51" fmla="*/ 24 h 49"/>
                <a:gd name="T52" fmla="*/ 24 w 49"/>
                <a:gd name="T53" fmla="*/ 11 h 49"/>
                <a:gd name="T54" fmla="*/ 36 w 49"/>
                <a:gd name="T55" fmla="*/ 24 h 49"/>
                <a:gd name="T56" fmla="*/ 24 w 49"/>
                <a:gd name="T5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9">
                  <a:moveTo>
                    <a:pt x="49" y="25"/>
                  </a:moveTo>
                  <a:cubicBezTo>
                    <a:pt x="48" y="23"/>
                    <a:pt x="48" y="21"/>
                    <a:pt x="48" y="18"/>
                  </a:cubicBezTo>
                  <a:cubicBezTo>
                    <a:pt x="41" y="21"/>
                    <a:pt x="43" y="13"/>
                    <a:pt x="39" y="12"/>
                  </a:cubicBezTo>
                  <a:cubicBezTo>
                    <a:pt x="41" y="10"/>
                    <a:pt x="41" y="9"/>
                    <a:pt x="42" y="8"/>
                  </a:cubicBezTo>
                  <a:cubicBezTo>
                    <a:pt x="40" y="6"/>
                    <a:pt x="38" y="5"/>
                    <a:pt x="36" y="3"/>
                  </a:cubicBezTo>
                  <a:cubicBezTo>
                    <a:pt x="35" y="5"/>
                    <a:pt x="34" y="6"/>
                    <a:pt x="34" y="7"/>
                  </a:cubicBezTo>
                  <a:cubicBezTo>
                    <a:pt x="31" y="6"/>
                    <a:pt x="29" y="5"/>
                    <a:pt x="27" y="4"/>
                  </a:cubicBezTo>
                  <a:cubicBezTo>
                    <a:pt x="26" y="3"/>
                    <a:pt x="26" y="1"/>
                    <a:pt x="25" y="0"/>
                  </a:cubicBezTo>
                  <a:cubicBezTo>
                    <a:pt x="23" y="0"/>
                    <a:pt x="21" y="0"/>
                    <a:pt x="18" y="0"/>
                  </a:cubicBezTo>
                  <a:cubicBezTo>
                    <a:pt x="20" y="7"/>
                    <a:pt x="14" y="6"/>
                    <a:pt x="12" y="9"/>
                  </a:cubicBezTo>
                  <a:cubicBezTo>
                    <a:pt x="10" y="8"/>
                    <a:pt x="9" y="7"/>
                    <a:pt x="8" y="6"/>
                  </a:cubicBezTo>
                  <a:cubicBezTo>
                    <a:pt x="6" y="8"/>
                    <a:pt x="5" y="10"/>
                    <a:pt x="3" y="11"/>
                  </a:cubicBezTo>
                  <a:cubicBezTo>
                    <a:pt x="8" y="16"/>
                    <a:pt x="6" y="21"/>
                    <a:pt x="0" y="23"/>
                  </a:cubicBezTo>
                  <a:cubicBezTo>
                    <a:pt x="0" y="26"/>
                    <a:pt x="0" y="28"/>
                    <a:pt x="0" y="30"/>
                  </a:cubicBezTo>
                  <a:cubicBezTo>
                    <a:pt x="2" y="30"/>
                    <a:pt x="4" y="30"/>
                    <a:pt x="5" y="30"/>
                  </a:cubicBezTo>
                  <a:cubicBezTo>
                    <a:pt x="6" y="32"/>
                    <a:pt x="7" y="35"/>
                    <a:pt x="8" y="37"/>
                  </a:cubicBezTo>
                  <a:cubicBezTo>
                    <a:pt x="5" y="40"/>
                    <a:pt x="5" y="40"/>
                    <a:pt x="11" y="44"/>
                  </a:cubicBezTo>
                  <a:cubicBezTo>
                    <a:pt x="13" y="44"/>
                    <a:pt x="15" y="42"/>
                    <a:pt x="16" y="43"/>
                  </a:cubicBezTo>
                  <a:cubicBezTo>
                    <a:pt x="19" y="43"/>
                    <a:pt x="23" y="44"/>
                    <a:pt x="22" y="49"/>
                  </a:cubicBezTo>
                  <a:cubicBezTo>
                    <a:pt x="25" y="48"/>
                    <a:pt x="27" y="48"/>
                    <a:pt x="30" y="48"/>
                  </a:cubicBezTo>
                  <a:cubicBezTo>
                    <a:pt x="28" y="42"/>
                    <a:pt x="34" y="42"/>
                    <a:pt x="36" y="40"/>
                  </a:cubicBezTo>
                  <a:cubicBezTo>
                    <a:pt x="38" y="41"/>
                    <a:pt x="39" y="41"/>
                    <a:pt x="40" y="42"/>
                  </a:cubicBezTo>
                  <a:cubicBezTo>
                    <a:pt x="41" y="40"/>
                    <a:pt x="43" y="39"/>
                    <a:pt x="45" y="37"/>
                  </a:cubicBezTo>
                  <a:cubicBezTo>
                    <a:pt x="40" y="32"/>
                    <a:pt x="42" y="27"/>
                    <a:pt x="49" y="25"/>
                  </a:cubicBezTo>
                  <a:close/>
                  <a:moveTo>
                    <a:pt x="24" y="37"/>
                  </a:moveTo>
                  <a:cubicBezTo>
                    <a:pt x="17" y="37"/>
                    <a:pt x="11" y="31"/>
                    <a:pt x="11" y="24"/>
                  </a:cubicBezTo>
                  <a:cubicBezTo>
                    <a:pt x="11" y="18"/>
                    <a:pt x="18" y="11"/>
                    <a:pt x="24" y="11"/>
                  </a:cubicBezTo>
                  <a:cubicBezTo>
                    <a:pt x="31" y="11"/>
                    <a:pt x="36" y="17"/>
                    <a:pt x="36"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Freeform 78">
              <a:extLst>
                <a:ext uri="{FF2B5EF4-FFF2-40B4-BE49-F238E27FC236}">
                  <a16:creationId xmlns:a16="http://schemas.microsoft.com/office/drawing/2014/main" xmlns="" id="{64ED901B-5D00-4ED6-BE6D-2D010A3A8DA9}"/>
                </a:ext>
              </a:extLst>
            </p:cNvPr>
            <p:cNvSpPr>
              <a:spLocks/>
            </p:cNvSpPr>
            <p:nvPr/>
          </p:nvSpPr>
          <p:spPr bwMode="auto">
            <a:xfrm>
              <a:off x="6548438" y="1260475"/>
              <a:ext cx="107950" cy="149225"/>
            </a:xfrm>
            <a:custGeom>
              <a:avLst/>
              <a:gdLst>
                <a:gd name="T0" fmla="*/ 23 w 33"/>
                <a:gd name="T1" fmla="*/ 0 h 46"/>
                <a:gd name="T2" fmla="*/ 22 w 33"/>
                <a:gd name="T3" fmla="*/ 6 h 46"/>
                <a:gd name="T4" fmla="*/ 15 w 33"/>
                <a:gd name="T5" fmla="*/ 23 h 46"/>
                <a:gd name="T6" fmla="*/ 3 w 33"/>
                <a:gd name="T7" fmla="*/ 36 h 46"/>
                <a:gd name="T8" fmla="*/ 3 w 33"/>
                <a:gd name="T9" fmla="*/ 44 h 46"/>
                <a:gd name="T10" fmla="*/ 11 w 33"/>
                <a:gd name="T11" fmla="*/ 43 h 46"/>
                <a:gd name="T12" fmla="*/ 22 w 33"/>
                <a:gd name="T13" fmla="*/ 31 h 46"/>
                <a:gd name="T14" fmla="*/ 32 w 33"/>
                <a:gd name="T15" fmla="*/ 13 h 46"/>
                <a:gd name="T16" fmla="*/ 29 w 33"/>
                <a:gd name="T17" fmla="*/ 4 h 46"/>
                <a:gd name="T18" fmla="*/ 23 w 3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6">
                  <a:moveTo>
                    <a:pt x="23" y="0"/>
                  </a:moveTo>
                  <a:cubicBezTo>
                    <a:pt x="22" y="2"/>
                    <a:pt x="22" y="4"/>
                    <a:pt x="22" y="6"/>
                  </a:cubicBezTo>
                  <a:cubicBezTo>
                    <a:pt x="21" y="12"/>
                    <a:pt x="20" y="18"/>
                    <a:pt x="15" y="23"/>
                  </a:cubicBezTo>
                  <a:cubicBezTo>
                    <a:pt x="10" y="27"/>
                    <a:pt x="7" y="31"/>
                    <a:pt x="3" y="36"/>
                  </a:cubicBezTo>
                  <a:cubicBezTo>
                    <a:pt x="0" y="39"/>
                    <a:pt x="0" y="42"/>
                    <a:pt x="3" y="44"/>
                  </a:cubicBezTo>
                  <a:cubicBezTo>
                    <a:pt x="5" y="46"/>
                    <a:pt x="8" y="46"/>
                    <a:pt x="11" y="43"/>
                  </a:cubicBezTo>
                  <a:cubicBezTo>
                    <a:pt x="15" y="39"/>
                    <a:pt x="18" y="35"/>
                    <a:pt x="22" y="31"/>
                  </a:cubicBezTo>
                  <a:cubicBezTo>
                    <a:pt x="27" y="26"/>
                    <a:pt x="31" y="20"/>
                    <a:pt x="32" y="13"/>
                  </a:cubicBezTo>
                  <a:cubicBezTo>
                    <a:pt x="33" y="9"/>
                    <a:pt x="32" y="6"/>
                    <a:pt x="29" y="4"/>
                  </a:cubicBezTo>
                  <a:cubicBezTo>
                    <a:pt x="27" y="3"/>
                    <a:pt x="2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Freeform 79">
              <a:extLst>
                <a:ext uri="{FF2B5EF4-FFF2-40B4-BE49-F238E27FC236}">
                  <a16:creationId xmlns:a16="http://schemas.microsoft.com/office/drawing/2014/main" xmlns="" id="{5CE99EEF-7605-41DF-BDAC-A3334532500A}"/>
                </a:ext>
              </a:extLst>
            </p:cNvPr>
            <p:cNvSpPr>
              <a:spLocks/>
            </p:cNvSpPr>
            <p:nvPr/>
          </p:nvSpPr>
          <p:spPr bwMode="auto">
            <a:xfrm>
              <a:off x="6653213" y="1014413"/>
              <a:ext cx="71438" cy="90487"/>
            </a:xfrm>
            <a:custGeom>
              <a:avLst/>
              <a:gdLst>
                <a:gd name="T0" fmla="*/ 11 w 22"/>
                <a:gd name="T1" fmla="*/ 27 h 28"/>
                <a:gd name="T2" fmla="*/ 18 w 22"/>
                <a:gd name="T3" fmla="*/ 24 h 28"/>
                <a:gd name="T4" fmla="*/ 22 w 22"/>
                <a:gd name="T5" fmla="*/ 13 h 28"/>
                <a:gd name="T6" fmla="*/ 22 w 22"/>
                <a:gd name="T7" fmla="*/ 13 h 28"/>
                <a:gd name="T8" fmla="*/ 22 w 22"/>
                <a:gd name="T9" fmla="*/ 9 h 28"/>
                <a:gd name="T10" fmla="*/ 15 w 22"/>
                <a:gd name="T11" fmla="*/ 1 h 28"/>
                <a:gd name="T12" fmla="*/ 4 w 22"/>
                <a:gd name="T13" fmla="*/ 5 h 28"/>
                <a:gd name="T14" fmla="*/ 11 w 22"/>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1" y="27"/>
                  </a:moveTo>
                  <a:cubicBezTo>
                    <a:pt x="14" y="28"/>
                    <a:pt x="17" y="28"/>
                    <a:pt x="18" y="24"/>
                  </a:cubicBezTo>
                  <a:cubicBezTo>
                    <a:pt x="20" y="21"/>
                    <a:pt x="21" y="17"/>
                    <a:pt x="22" y="13"/>
                  </a:cubicBezTo>
                  <a:cubicBezTo>
                    <a:pt x="22" y="13"/>
                    <a:pt x="22" y="13"/>
                    <a:pt x="22" y="13"/>
                  </a:cubicBezTo>
                  <a:cubicBezTo>
                    <a:pt x="22" y="11"/>
                    <a:pt x="22" y="10"/>
                    <a:pt x="22" y="9"/>
                  </a:cubicBezTo>
                  <a:cubicBezTo>
                    <a:pt x="21" y="5"/>
                    <a:pt x="18" y="1"/>
                    <a:pt x="15" y="1"/>
                  </a:cubicBezTo>
                  <a:cubicBezTo>
                    <a:pt x="11" y="0"/>
                    <a:pt x="6" y="2"/>
                    <a:pt x="4" y="5"/>
                  </a:cubicBezTo>
                  <a:cubicBezTo>
                    <a:pt x="0" y="12"/>
                    <a:pt x="4" y="24"/>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Freeform 80">
              <a:extLst>
                <a:ext uri="{FF2B5EF4-FFF2-40B4-BE49-F238E27FC236}">
                  <a16:creationId xmlns:a16="http://schemas.microsoft.com/office/drawing/2014/main" xmlns="" id="{4CA4C2E6-B835-4A49-A521-8EBF1E3C4727}"/>
                </a:ext>
              </a:extLst>
            </p:cNvPr>
            <p:cNvSpPr>
              <a:spLocks/>
            </p:cNvSpPr>
            <p:nvPr/>
          </p:nvSpPr>
          <p:spPr bwMode="auto">
            <a:xfrm>
              <a:off x="6708776" y="1108075"/>
              <a:ext cx="96838" cy="65087"/>
            </a:xfrm>
            <a:custGeom>
              <a:avLst/>
              <a:gdLst>
                <a:gd name="T0" fmla="*/ 0 w 30"/>
                <a:gd name="T1" fmla="*/ 16 h 20"/>
                <a:gd name="T2" fmla="*/ 11 w 30"/>
                <a:gd name="T3" fmla="*/ 20 h 20"/>
                <a:gd name="T4" fmla="*/ 14 w 30"/>
                <a:gd name="T5" fmla="*/ 19 h 20"/>
                <a:gd name="T6" fmla="*/ 27 w 30"/>
                <a:gd name="T7" fmla="*/ 10 h 20"/>
                <a:gd name="T8" fmla="*/ 29 w 30"/>
                <a:gd name="T9" fmla="*/ 3 h 20"/>
                <a:gd name="T10" fmla="*/ 21 w 30"/>
                <a:gd name="T11" fmla="*/ 2 h 20"/>
                <a:gd name="T12" fmla="*/ 14 w 30"/>
                <a:gd name="T13" fmla="*/ 8 h 20"/>
                <a:gd name="T14" fmla="*/ 9 w 30"/>
                <a:gd name="T15" fmla="*/ 10 h 20"/>
                <a:gd name="T16" fmla="*/ 1 w 30"/>
                <a:gd name="T17" fmla="*/ 7 h 20"/>
                <a:gd name="T18" fmla="*/ 0 w 3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6"/>
                  </a:moveTo>
                  <a:cubicBezTo>
                    <a:pt x="4" y="18"/>
                    <a:pt x="7" y="19"/>
                    <a:pt x="11" y="20"/>
                  </a:cubicBezTo>
                  <a:cubicBezTo>
                    <a:pt x="12" y="20"/>
                    <a:pt x="13" y="20"/>
                    <a:pt x="14" y="19"/>
                  </a:cubicBezTo>
                  <a:cubicBezTo>
                    <a:pt x="18" y="16"/>
                    <a:pt x="23" y="13"/>
                    <a:pt x="27" y="10"/>
                  </a:cubicBezTo>
                  <a:cubicBezTo>
                    <a:pt x="30" y="8"/>
                    <a:pt x="30" y="5"/>
                    <a:pt x="29" y="3"/>
                  </a:cubicBezTo>
                  <a:cubicBezTo>
                    <a:pt x="27" y="0"/>
                    <a:pt x="24" y="1"/>
                    <a:pt x="21" y="2"/>
                  </a:cubicBezTo>
                  <a:cubicBezTo>
                    <a:pt x="19" y="4"/>
                    <a:pt x="17" y="7"/>
                    <a:pt x="14" y="8"/>
                  </a:cubicBezTo>
                  <a:cubicBezTo>
                    <a:pt x="12" y="9"/>
                    <a:pt x="10" y="10"/>
                    <a:pt x="9" y="10"/>
                  </a:cubicBezTo>
                  <a:cubicBezTo>
                    <a:pt x="6" y="9"/>
                    <a:pt x="3" y="8"/>
                    <a:pt x="1" y="7"/>
                  </a:cubicBezTo>
                  <a:cubicBezTo>
                    <a:pt x="1" y="10"/>
                    <a:pt x="0"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18" name="Объект 2">
            <a:extLst>
              <a:ext uri="{FF2B5EF4-FFF2-40B4-BE49-F238E27FC236}">
                <a16:creationId xmlns:a16="http://schemas.microsoft.com/office/drawing/2014/main" xmlns="" id="{73654378-9C15-461F-99A2-CFFD6BDD55E3}"/>
              </a:ext>
            </a:extLst>
          </p:cNvPr>
          <p:cNvSpPr txBox="1">
            <a:spLocks/>
          </p:cNvSpPr>
          <p:nvPr/>
        </p:nvSpPr>
        <p:spPr>
          <a:xfrm>
            <a:off x="359789" y="2820560"/>
            <a:ext cx="11469687" cy="2982346"/>
          </a:xfrm>
          <a:prstGeom prst="rect">
            <a:avLst/>
          </a:prstGeom>
        </p:spPr>
        <p:txBody>
          <a:bodyPr vert="horz" lIns="0" tIns="0" rIns="0" bIns="0" rtlCol="0">
            <a:norm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lnSpc>
                <a:spcPct val="100000"/>
              </a:lnSpc>
              <a:spcBef>
                <a:spcPct val="0"/>
              </a:spcBef>
              <a:spcAft>
                <a:spcPts val="1200"/>
              </a:spcAft>
            </a:pPr>
            <a:r>
              <a:rPr lang="ru-RU" sz="1800" dirty="0" smtClean="0">
                <a:solidFill>
                  <a:schemeClr val="tx2"/>
                </a:solidFill>
                <a:cs typeface="Segoe UI" panose="020B0502040204020203" pitchFamily="34" charset="0"/>
              </a:rPr>
              <a:t>При проведении </a:t>
            </a:r>
            <a:r>
              <a:rPr lang="ru-RU" sz="1800" b="1" dirty="0" smtClean="0">
                <a:solidFill>
                  <a:srgbClr val="E4465A"/>
                </a:solidFill>
                <a:cs typeface="Segoe UI" panose="020B0502040204020203" pitchFamily="34" charset="0"/>
              </a:rPr>
              <a:t>электронного конкурса </a:t>
            </a:r>
            <a:r>
              <a:rPr lang="ru-RU" sz="1800" dirty="0" smtClean="0">
                <a:solidFill>
                  <a:schemeClr val="tx2"/>
                </a:solidFill>
                <a:cs typeface="Segoe UI" panose="020B0502040204020203" pitchFamily="34" charset="0"/>
              </a:rPr>
              <a:t>участник обязан представить декларацию о соответствии требованиям:</a:t>
            </a:r>
          </a:p>
          <a:p>
            <a:pPr algn="just">
              <a:lnSpc>
                <a:spcPct val="100000"/>
              </a:lnSpc>
              <a:spcBef>
                <a:spcPct val="0"/>
              </a:spcBef>
              <a:spcAft>
                <a:spcPts val="1200"/>
              </a:spcAft>
            </a:pPr>
            <a:r>
              <a:rPr lang="ru-RU" sz="1800" b="1" dirty="0" smtClean="0">
                <a:solidFill>
                  <a:srgbClr val="E4465A"/>
                </a:solidFill>
                <a:cs typeface="Segoe UI" panose="020B0502040204020203" pitchFamily="34" charset="0"/>
              </a:rPr>
              <a:t>        </a:t>
            </a:r>
            <a:r>
              <a:rPr lang="ru-RU" sz="1800" dirty="0" smtClean="0">
                <a:solidFill>
                  <a:srgbClr val="001D43"/>
                </a:solidFill>
                <a:cs typeface="Segoe UI" panose="020B0502040204020203" pitchFamily="34" charset="0"/>
              </a:rPr>
              <a:t>пунктов 3-9, </a:t>
            </a:r>
            <a:r>
              <a:rPr lang="ru-RU" sz="1800" b="1" dirty="0" smtClean="0">
                <a:solidFill>
                  <a:srgbClr val="E4465A"/>
                </a:solidFill>
                <a:cs typeface="Segoe UI" panose="020B0502040204020203" pitchFamily="34" charset="0"/>
              </a:rPr>
              <a:t>11 </a:t>
            </a:r>
            <a:r>
              <a:rPr lang="ru-RU" sz="1800" dirty="0" smtClean="0">
                <a:solidFill>
                  <a:srgbClr val="001D43"/>
                </a:solidFill>
                <a:cs typeface="Segoe UI" panose="020B0502040204020203" pitchFamily="34" charset="0"/>
              </a:rPr>
              <a:t>части 1 статьи 31 Закона № 44-ФЗ (п. 3 ч. 6 ст. 54.4).</a:t>
            </a:r>
          </a:p>
          <a:p>
            <a:pPr algn="just">
              <a:lnSpc>
                <a:spcPct val="100000"/>
              </a:lnSpc>
              <a:spcBef>
                <a:spcPct val="0"/>
              </a:spcBef>
              <a:spcAft>
                <a:spcPts val="1200"/>
              </a:spcAft>
            </a:pPr>
            <a:endParaRPr lang="ru-RU" sz="1800" b="1" dirty="0" smtClean="0">
              <a:solidFill>
                <a:srgbClr val="E4465A"/>
              </a:solidFill>
              <a:cs typeface="Segoe UI" panose="020B0502040204020203" pitchFamily="34" charset="0"/>
            </a:endParaRPr>
          </a:p>
          <a:p>
            <a:pPr algn="just">
              <a:lnSpc>
                <a:spcPct val="100000"/>
              </a:lnSpc>
              <a:spcBef>
                <a:spcPct val="0"/>
              </a:spcBef>
              <a:spcAft>
                <a:spcPts val="1200"/>
              </a:spcAft>
            </a:pPr>
            <a:r>
              <a:rPr lang="ru-RU" sz="1800" dirty="0" smtClean="0">
                <a:solidFill>
                  <a:srgbClr val="001D43"/>
                </a:solidFill>
                <a:cs typeface="Segoe UI" panose="020B0502040204020203" pitchFamily="34" charset="0"/>
              </a:rPr>
              <a:t>При проведении электронного аукциона, электронного запроса котировок, запроса предложений в электронной форме участник обязан представить декларацию о соответствии требованиям:</a:t>
            </a:r>
          </a:p>
          <a:p>
            <a:pPr algn="just">
              <a:lnSpc>
                <a:spcPct val="100000"/>
              </a:lnSpc>
              <a:spcBef>
                <a:spcPct val="0"/>
              </a:spcBef>
              <a:spcAft>
                <a:spcPts val="1200"/>
              </a:spcAft>
            </a:pPr>
            <a:r>
              <a:rPr lang="ru-RU" sz="1800" b="1" dirty="0" smtClean="0">
                <a:solidFill>
                  <a:srgbClr val="E4465A"/>
                </a:solidFill>
                <a:cs typeface="Segoe UI" panose="020B0502040204020203" pitchFamily="34" charset="0"/>
              </a:rPr>
              <a:t>        пунктов 3-9 </a:t>
            </a:r>
            <a:r>
              <a:rPr lang="ru-RU" sz="1800" dirty="0" smtClean="0">
                <a:solidFill>
                  <a:srgbClr val="001D43"/>
                </a:solidFill>
                <a:cs typeface="Segoe UI" panose="020B0502040204020203" pitchFamily="34" charset="0"/>
              </a:rPr>
              <a:t>части 1 статьи 31 Закона № 44-ФЗ (п. 2 ч. 5 ст. 66, п. 7 ч. 3 ст. 73, п. 3 ч. 9 ст. 83.1).</a:t>
            </a:r>
            <a:endParaRPr lang="ru-RU" sz="1800" dirty="0">
              <a:solidFill>
                <a:srgbClr val="001D43"/>
              </a:solidFill>
              <a:cs typeface="Segoe UI" panose="020B0502040204020203" pitchFamily="34" charset="0"/>
            </a:endParaRPr>
          </a:p>
        </p:txBody>
      </p:sp>
      <p:cxnSp>
        <p:nvCxnSpPr>
          <p:cNvPr id="19" name="Прямая соединительная линия 18">
            <a:extLst>
              <a:ext uri="{FF2B5EF4-FFF2-40B4-BE49-F238E27FC236}">
                <a16:creationId xmlns:a16="http://schemas.microsoft.com/office/drawing/2014/main" xmlns="" id="{2DF8A51C-4A70-45C5-B4ED-B17789969F70}"/>
              </a:ext>
            </a:extLst>
          </p:cNvPr>
          <p:cNvCxnSpPr>
            <a:cxnSpLocks/>
          </p:cNvCxnSpPr>
          <p:nvPr/>
        </p:nvCxnSpPr>
        <p:spPr>
          <a:xfrm>
            <a:off x="333392" y="411739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4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Прямая соединительная линия 28">
            <a:extLst>
              <a:ext uri="{FF2B5EF4-FFF2-40B4-BE49-F238E27FC236}">
                <a16:creationId xmlns:a16="http://schemas.microsoft.com/office/drawing/2014/main" xmlns="" id="{2DF8A51C-4A70-45C5-B4ED-B17789969F70}"/>
              </a:ext>
            </a:extLst>
          </p:cNvPr>
          <p:cNvCxnSpPr>
            <a:cxnSpLocks/>
          </p:cNvCxnSpPr>
          <p:nvPr/>
        </p:nvCxnSpPr>
        <p:spPr>
          <a:xfrm>
            <a:off x="6279576" y="2850573"/>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2DF8A51C-4A70-45C5-B4ED-B17789969F70}"/>
              </a:ext>
            </a:extLst>
          </p:cNvPr>
          <p:cNvCxnSpPr>
            <a:cxnSpLocks/>
          </p:cNvCxnSpPr>
          <p:nvPr/>
        </p:nvCxnSpPr>
        <p:spPr>
          <a:xfrm>
            <a:off x="359790" y="2850573"/>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8" name="Группа 37">
            <a:extLst>
              <a:ext uri="{FF2B5EF4-FFF2-40B4-BE49-F238E27FC236}">
                <a16:creationId xmlns:a16="http://schemas.microsoft.com/office/drawing/2014/main" xmlns="" id="{0444FF46-B0FA-41C3-AECC-3CE689681411}"/>
              </a:ext>
            </a:extLst>
          </p:cNvPr>
          <p:cNvGrpSpPr/>
          <p:nvPr/>
        </p:nvGrpSpPr>
        <p:grpSpPr>
          <a:xfrm>
            <a:off x="2754257" y="2265409"/>
            <a:ext cx="762753" cy="764997"/>
            <a:chOff x="5852718" y="1440569"/>
            <a:chExt cx="405909" cy="407103"/>
          </a:xfrm>
        </p:grpSpPr>
        <p:sp>
          <p:nvSpPr>
            <p:cNvPr id="39"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40" name="Правая круглая скобка 39">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49" name="Правая круглая скобка 4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конкурса.</a:t>
            </a:r>
            <a:endParaRPr lang="ru-RU" altLang="ru-RU"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59790" y="3167278"/>
            <a:ext cx="5550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Указывать страну происхождения товара в заявке на участие в конкурсе поставщику придется только в том случае, </a:t>
            </a:r>
            <a:r>
              <a:rPr lang="ru-RU" sz="1600" b="1" dirty="0">
                <a:solidFill>
                  <a:schemeClr val="accent1"/>
                </a:solidFill>
                <a:latin typeface="Segoe UI" panose="020B0502040204020203" pitchFamily="34" charset="0"/>
                <a:cs typeface="Segoe UI" panose="020B0502040204020203" pitchFamily="34" charset="0"/>
              </a:rPr>
              <a:t>если конкурс будет предусматривать ограничения или запрет допуска иностранной продукции</a:t>
            </a:r>
            <a:r>
              <a:rPr lang="ru-RU" sz="1600" b="1" dirty="0">
                <a:solidFill>
                  <a:srgbClr val="444444"/>
                </a:solidFill>
                <a:latin typeface="Segoe UI" panose="020B0502040204020203" pitchFamily="34" charset="0"/>
                <a:cs typeface="Segoe UI" panose="020B0502040204020203" pitchFamily="34" charset="0"/>
              </a:rPr>
              <a:t> </a:t>
            </a:r>
            <a:r>
              <a:rPr lang="ru-RU" sz="1600" dirty="0">
                <a:solidFill>
                  <a:srgbClr val="444444"/>
                </a:solidFill>
                <a:latin typeface="Segoe UI" panose="020B0502040204020203" pitchFamily="34" charset="0"/>
                <a:cs typeface="Segoe UI" panose="020B0502040204020203" pitchFamily="34" charset="0"/>
              </a:rPr>
              <a:t>(пункт 2 части 2 статьи 51 Закона № 44-ФЗ в новой редакции).</a:t>
            </a:r>
            <a:endParaRPr lang="ru-RU" sz="1600" dirty="0">
              <a:solidFill>
                <a:srgbClr val="E4465A"/>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xmlns="" id="{1A555A6C-92BD-4228-8739-6733986D00CD}"/>
              </a:ext>
            </a:extLst>
          </p:cNvPr>
          <p:cNvSpPr txBox="1">
            <a:spLocks noChangeArrowheads="1"/>
          </p:cNvSpPr>
          <p:nvPr/>
        </p:nvSpPr>
        <p:spPr bwMode="auto">
          <a:xfrm>
            <a:off x="6281739" y="3167278"/>
            <a:ext cx="5550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Если в конкурсной заявке нет документов, подтверждающих ее </a:t>
            </a:r>
            <a:r>
              <a:rPr lang="ru-RU" sz="1600" dirty="0" smtClean="0">
                <a:solidFill>
                  <a:srgbClr val="444444"/>
                </a:solidFill>
                <a:latin typeface="Segoe UI" panose="020B0502040204020203" pitchFamily="34" charset="0"/>
                <a:cs typeface="Segoe UI" panose="020B0502040204020203" pitchFamily="34" charset="0"/>
              </a:rPr>
              <a:t>соответствие </a:t>
            </a:r>
            <a:r>
              <a:rPr lang="ru-RU" sz="1600" dirty="0">
                <a:solidFill>
                  <a:srgbClr val="444444"/>
                </a:solidFill>
                <a:latin typeface="Segoe UI" panose="020B0502040204020203" pitchFamily="34" charset="0"/>
                <a:cs typeface="Segoe UI" panose="020B0502040204020203" pitchFamily="34" charset="0"/>
              </a:rPr>
              <a:t>требованиям актов об импортозамещении, </a:t>
            </a:r>
            <a:r>
              <a:rPr lang="ru-RU" sz="1600" b="1" dirty="0" smtClean="0">
                <a:solidFill>
                  <a:schemeClr val="accent1"/>
                </a:solidFill>
                <a:latin typeface="Segoe UI" panose="020B0502040204020203" pitchFamily="34" charset="0"/>
                <a:cs typeface="Segoe UI" panose="020B0502040204020203" pitchFamily="34" charset="0"/>
              </a:rPr>
              <a:t>то такая заявка признается содержащей предложение с иностранной продукцией</a:t>
            </a:r>
            <a:r>
              <a:rPr lang="ru-RU" sz="1600" b="1" dirty="0" smtClean="0">
                <a:solidFill>
                  <a:srgbClr val="444444"/>
                </a:solidFill>
                <a:latin typeface="Segoe UI" panose="020B0502040204020203" pitchFamily="34" charset="0"/>
                <a:cs typeface="Segoe UI" panose="020B0502040204020203" pitchFamily="34" charset="0"/>
              </a:rPr>
              <a:t> </a:t>
            </a:r>
            <a:r>
              <a:rPr lang="ru-RU" sz="1600" dirty="0" smtClean="0">
                <a:solidFill>
                  <a:srgbClr val="444444"/>
                </a:solidFill>
                <a:latin typeface="Segoe UI" panose="020B0502040204020203" pitchFamily="34" charset="0"/>
                <a:cs typeface="Segoe UI" panose="020B0502040204020203" pitchFamily="34" charset="0"/>
              </a:rPr>
              <a:t>(подпункт «з» пункта 1 части 2 статьи 51 Закона № 44-ФЗ в </a:t>
            </a:r>
            <a:r>
              <a:rPr lang="ru-RU" sz="1600" dirty="0">
                <a:solidFill>
                  <a:srgbClr val="444444"/>
                </a:solidFill>
                <a:latin typeface="Segoe UI" panose="020B0502040204020203" pitchFamily="34" charset="0"/>
                <a:cs typeface="Segoe UI" panose="020B0502040204020203" pitchFamily="34" charset="0"/>
              </a:rPr>
              <a:t>новой редакции). </a:t>
            </a:r>
            <a:r>
              <a:rPr lang="ru-RU" sz="1600" dirty="0">
                <a:solidFill>
                  <a:srgbClr val="E4465A"/>
                </a:solidFill>
                <a:latin typeface="Segoe UI" panose="020B0502040204020203" pitchFamily="34" charset="0"/>
                <a:cs typeface="Segoe UI" panose="020B0502040204020203" pitchFamily="34" charset="0"/>
              </a:rPr>
              <a:t> </a:t>
            </a:r>
          </a:p>
        </p:txBody>
      </p:sp>
      <p:grpSp>
        <p:nvGrpSpPr>
          <p:cNvPr id="22" name="Группа 21">
            <a:extLst>
              <a:ext uri="{FF2B5EF4-FFF2-40B4-BE49-F238E27FC236}">
                <a16:creationId xmlns:a16="http://schemas.microsoft.com/office/drawing/2014/main" xmlns="" id="{2334EC3F-5EE2-464D-9E2C-4D2E59A79500}"/>
              </a:ext>
            </a:extLst>
          </p:cNvPr>
          <p:cNvGrpSpPr/>
          <p:nvPr/>
        </p:nvGrpSpPr>
        <p:grpSpPr>
          <a:xfrm>
            <a:off x="8673030" y="2258332"/>
            <a:ext cx="762753" cy="764997"/>
            <a:chOff x="5852718" y="1440569"/>
            <a:chExt cx="405909" cy="407103"/>
          </a:xfrm>
        </p:grpSpPr>
        <p:sp>
          <p:nvSpPr>
            <p:cNvPr id="23" name="Прямоугольник: скругленные углы 22">
              <a:extLst>
                <a:ext uri="{FF2B5EF4-FFF2-40B4-BE49-F238E27FC236}">
                  <a16:creationId xmlns:a16="http://schemas.microsoft.com/office/drawing/2014/main" xmlns="" id="{DE7FE184-9655-499F-984F-6E108566D96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24" name="Правая круглая скобка 23">
              <a:extLst>
                <a:ext uri="{FF2B5EF4-FFF2-40B4-BE49-F238E27FC236}">
                  <a16:creationId xmlns:a16="http://schemas.microsoft.com/office/drawing/2014/main" xmlns="" id="{FFE85C27-2453-4044-B57B-5ADE6A3B0024}"/>
                </a:ext>
              </a:extLst>
            </p:cNvPr>
            <p:cNvSpPr/>
            <p:nvPr/>
          </p:nvSpPr>
          <p:spPr>
            <a:xfrm rot="10800000">
              <a:off x="5852718"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25" name="Правая круглая скобка 24">
              <a:extLst>
                <a:ext uri="{FF2B5EF4-FFF2-40B4-BE49-F238E27FC236}">
                  <a16:creationId xmlns:a16="http://schemas.microsoft.com/office/drawing/2014/main" xmlns="" id="{15E7C3DF-CD55-4FEC-B999-1A3A8FBAE6CF}"/>
                </a:ext>
              </a:extLst>
            </p:cNvPr>
            <p:cNvSpPr/>
            <p:nvPr/>
          </p:nvSpPr>
          <p:spPr>
            <a:xfrm>
              <a:off x="6191952"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grpSp>
        <p:nvGrpSpPr>
          <p:cNvPr id="26" name="Группа 25">
            <a:extLst>
              <a:ext uri="{FF2B5EF4-FFF2-40B4-BE49-F238E27FC236}">
                <a16:creationId xmlns:a16="http://schemas.microsoft.com/office/drawing/2014/main" xmlns="" id="{B9991D4C-C1CC-425A-95F4-E313A727F457}"/>
              </a:ext>
            </a:extLst>
          </p:cNvPr>
          <p:cNvGrpSpPr/>
          <p:nvPr/>
        </p:nvGrpSpPr>
        <p:grpSpPr>
          <a:xfrm>
            <a:off x="2857322" y="2388531"/>
            <a:ext cx="552450" cy="552450"/>
            <a:chOff x="6405563" y="4156075"/>
            <a:chExt cx="552450" cy="552450"/>
          </a:xfrm>
        </p:grpSpPr>
        <p:sp>
          <p:nvSpPr>
            <p:cNvPr id="27" name="Freeform 44">
              <a:extLst>
                <a:ext uri="{FF2B5EF4-FFF2-40B4-BE49-F238E27FC236}">
                  <a16:creationId xmlns:a16="http://schemas.microsoft.com/office/drawing/2014/main" xmlns="" id="{EE6C41C6-B82B-476F-9793-C29A12F051B8}"/>
                </a:ext>
              </a:extLst>
            </p:cNvPr>
            <p:cNvSpPr>
              <a:spLocks noEditPoints="1"/>
            </p:cNvSpPr>
            <p:nvPr/>
          </p:nvSpPr>
          <p:spPr bwMode="auto">
            <a:xfrm>
              <a:off x="6678613" y="4156075"/>
              <a:ext cx="279400" cy="334963"/>
            </a:xfrm>
            <a:custGeom>
              <a:avLst/>
              <a:gdLst>
                <a:gd name="T0" fmla="*/ 9 w 86"/>
                <a:gd name="T1" fmla="*/ 71 h 103"/>
                <a:gd name="T2" fmla="*/ 43 w 86"/>
                <a:gd name="T3" fmla="*/ 103 h 103"/>
                <a:gd name="T4" fmla="*/ 77 w 86"/>
                <a:gd name="T5" fmla="*/ 71 h 103"/>
                <a:gd name="T6" fmla="*/ 86 w 86"/>
                <a:gd name="T7" fmla="*/ 44 h 103"/>
                <a:gd name="T8" fmla="*/ 43 w 86"/>
                <a:gd name="T9" fmla="*/ 0 h 103"/>
                <a:gd name="T10" fmla="*/ 0 w 86"/>
                <a:gd name="T11" fmla="*/ 44 h 103"/>
                <a:gd name="T12" fmla="*/ 9 w 86"/>
                <a:gd name="T13" fmla="*/ 71 h 103"/>
                <a:gd name="T14" fmla="*/ 43 w 86"/>
                <a:gd name="T15" fmla="*/ 13 h 103"/>
                <a:gd name="T16" fmla="*/ 73 w 86"/>
                <a:gd name="T17" fmla="*/ 44 h 103"/>
                <a:gd name="T18" fmla="*/ 43 w 86"/>
                <a:gd name="T19" fmla="*/ 74 h 103"/>
                <a:gd name="T20" fmla="*/ 13 w 86"/>
                <a:gd name="T21" fmla="*/ 44 h 103"/>
                <a:gd name="T22" fmla="*/ 43 w 86"/>
                <a:gd name="T23"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03">
                  <a:moveTo>
                    <a:pt x="9" y="71"/>
                  </a:moveTo>
                  <a:cubicBezTo>
                    <a:pt x="19" y="82"/>
                    <a:pt x="32" y="92"/>
                    <a:pt x="43" y="103"/>
                  </a:cubicBezTo>
                  <a:cubicBezTo>
                    <a:pt x="54" y="92"/>
                    <a:pt x="67" y="82"/>
                    <a:pt x="77" y="71"/>
                  </a:cubicBezTo>
                  <a:cubicBezTo>
                    <a:pt x="83" y="65"/>
                    <a:pt x="86" y="57"/>
                    <a:pt x="86" y="44"/>
                  </a:cubicBezTo>
                  <a:cubicBezTo>
                    <a:pt x="86" y="25"/>
                    <a:pt x="67" y="0"/>
                    <a:pt x="43" y="0"/>
                  </a:cubicBezTo>
                  <a:cubicBezTo>
                    <a:pt x="19" y="0"/>
                    <a:pt x="0" y="25"/>
                    <a:pt x="0" y="44"/>
                  </a:cubicBezTo>
                  <a:cubicBezTo>
                    <a:pt x="0" y="55"/>
                    <a:pt x="3" y="63"/>
                    <a:pt x="9" y="71"/>
                  </a:cubicBezTo>
                  <a:close/>
                  <a:moveTo>
                    <a:pt x="43" y="13"/>
                  </a:moveTo>
                  <a:cubicBezTo>
                    <a:pt x="60" y="13"/>
                    <a:pt x="73" y="27"/>
                    <a:pt x="73" y="44"/>
                  </a:cubicBezTo>
                  <a:cubicBezTo>
                    <a:pt x="73" y="60"/>
                    <a:pt x="60" y="74"/>
                    <a:pt x="43" y="74"/>
                  </a:cubicBezTo>
                  <a:cubicBezTo>
                    <a:pt x="26" y="74"/>
                    <a:pt x="13" y="60"/>
                    <a:pt x="13" y="44"/>
                  </a:cubicBezTo>
                  <a:cubicBezTo>
                    <a:pt x="13" y="27"/>
                    <a:pt x="26" y="13"/>
                    <a:pt x="43" y="13"/>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Oval 45">
              <a:extLst>
                <a:ext uri="{FF2B5EF4-FFF2-40B4-BE49-F238E27FC236}">
                  <a16:creationId xmlns:a16="http://schemas.microsoft.com/office/drawing/2014/main" xmlns="" id="{6541D5DA-9039-49E7-A07F-4C312EC70381}"/>
                </a:ext>
              </a:extLst>
            </p:cNvPr>
            <p:cNvSpPr>
              <a:spLocks noChangeArrowheads="1"/>
            </p:cNvSpPr>
            <p:nvPr/>
          </p:nvSpPr>
          <p:spPr bwMode="auto">
            <a:xfrm>
              <a:off x="6764338" y="4240213"/>
              <a:ext cx="109538" cy="114300"/>
            </a:xfrm>
            <a:prstGeom prst="ellipse">
              <a:avLst/>
            </a:pr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 name="Freeform 46">
              <a:extLst>
                <a:ext uri="{FF2B5EF4-FFF2-40B4-BE49-F238E27FC236}">
                  <a16:creationId xmlns:a16="http://schemas.microsoft.com/office/drawing/2014/main" xmlns="" id="{F6A01228-5749-4938-A97C-84D951130218}"/>
                </a:ext>
              </a:extLst>
            </p:cNvPr>
            <p:cNvSpPr>
              <a:spLocks/>
            </p:cNvSpPr>
            <p:nvPr/>
          </p:nvSpPr>
          <p:spPr bwMode="auto">
            <a:xfrm>
              <a:off x="6497638" y="4314825"/>
              <a:ext cx="161925" cy="82550"/>
            </a:xfrm>
            <a:custGeom>
              <a:avLst/>
              <a:gdLst>
                <a:gd name="T0" fmla="*/ 23 w 50"/>
                <a:gd name="T1" fmla="*/ 25 h 25"/>
                <a:gd name="T2" fmla="*/ 25 w 50"/>
                <a:gd name="T3" fmla="*/ 7 h 25"/>
                <a:gd name="T4" fmla="*/ 45 w 50"/>
                <a:gd name="T5" fmla="*/ 7 h 25"/>
                <a:gd name="T6" fmla="*/ 45 w 50"/>
                <a:gd name="T7" fmla="*/ 0 h 25"/>
                <a:gd name="T8" fmla="*/ 5 w 50"/>
                <a:gd name="T9" fmla="*/ 0 h 25"/>
                <a:gd name="T10" fmla="*/ 5 w 50"/>
                <a:gd name="T11" fmla="*/ 7 h 25"/>
                <a:gd name="T12" fmla="*/ 17 w 50"/>
                <a:gd name="T13" fmla="*/ 7 h 25"/>
                <a:gd name="T14" fmla="*/ 15 w 50"/>
                <a:gd name="T15" fmla="*/ 25 h 25"/>
                <a:gd name="T16" fmla="*/ 23 w 50"/>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5">
                  <a:moveTo>
                    <a:pt x="23" y="25"/>
                  </a:moveTo>
                  <a:cubicBezTo>
                    <a:pt x="23" y="18"/>
                    <a:pt x="24" y="13"/>
                    <a:pt x="25" y="7"/>
                  </a:cubicBezTo>
                  <a:cubicBezTo>
                    <a:pt x="45" y="7"/>
                    <a:pt x="45" y="7"/>
                    <a:pt x="45" y="7"/>
                  </a:cubicBezTo>
                  <a:cubicBezTo>
                    <a:pt x="50" y="7"/>
                    <a:pt x="50" y="0"/>
                    <a:pt x="45" y="0"/>
                  </a:cubicBezTo>
                  <a:cubicBezTo>
                    <a:pt x="5" y="0"/>
                    <a:pt x="5" y="0"/>
                    <a:pt x="5" y="0"/>
                  </a:cubicBezTo>
                  <a:cubicBezTo>
                    <a:pt x="0" y="0"/>
                    <a:pt x="0" y="7"/>
                    <a:pt x="5" y="7"/>
                  </a:cubicBezTo>
                  <a:cubicBezTo>
                    <a:pt x="17" y="7"/>
                    <a:pt x="17" y="7"/>
                    <a:pt x="17" y="7"/>
                  </a:cubicBezTo>
                  <a:cubicBezTo>
                    <a:pt x="16" y="13"/>
                    <a:pt x="15" y="18"/>
                    <a:pt x="15" y="25"/>
                  </a:cubicBezTo>
                  <a:lnTo>
                    <a:pt x="23" y="25"/>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Freeform 47">
              <a:extLst>
                <a:ext uri="{FF2B5EF4-FFF2-40B4-BE49-F238E27FC236}">
                  <a16:creationId xmlns:a16="http://schemas.microsoft.com/office/drawing/2014/main" xmlns="" id="{FA8427F3-99DD-4939-AE17-D56DB641A66E}"/>
                </a:ext>
              </a:extLst>
            </p:cNvPr>
            <p:cNvSpPr>
              <a:spLocks noEditPoints="1"/>
            </p:cNvSpPr>
            <p:nvPr/>
          </p:nvSpPr>
          <p:spPr bwMode="auto">
            <a:xfrm>
              <a:off x="6405563" y="4156075"/>
              <a:ext cx="552450" cy="552450"/>
            </a:xfrm>
            <a:custGeom>
              <a:avLst/>
              <a:gdLst>
                <a:gd name="T0" fmla="*/ 170 w 170"/>
                <a:gd name="T1" fmla="*/ 92 h 170"/>
                <a:gd name="T2" fmla="*/ 170 w 170"/>
                <a:gd name="T3" fmla="*/ 92 h 170"/>
                <a:gd name="T4" fmla="*/ 164 w 170"/>
                <a:gd name="T5" fmla="*/ 86 h 170"/>
                <a:gd name="T6" fmla="*/ 158 w 170"/>
                <a:gd name="T7" fmla="*/ 92 h 170"/>
                <a:gd name="T8" fmla="*/ 158 w 170"/>
                <a:gd name="T9" fmla="*/ 92 h 170"/>
                <a:gd name="T10" fmla="*/ 108 w 170"/>
                <a:gd name="T11" fmla="*/ 154 h 170"/>
                <a:gd name="T12" fmla="*/ 124 w 170"/>
                <a:gd name="T13" fmla="*/ 122 h 170"/>
                <a:gd name="T14" fmla="*/ 138 w 170"/>
                <a:gd name="T15" fmla="*/ 122 h 170"/>
                <a:gd name="T16" fmla="*/ 138 w 170"/>
                <a:gd name="T17" fmla="*/ 115 h 170"/>
                <a:gd name="T18" fmla="*/ 34 w 170"/>
                <a:gd name="T19" fmla="*/ 115 h 170"/>
                <a:gd name="T20" fmla="*/ 34 w 170"/>
                <a:gd name="T21" fmla="*/ 122 h 170"/>
                <a:gd name="T22" fmla="*/ 47 w 170"/>
                <a:gd name="T23" fmla="*/ 122 h 170"/>
                <a:gd name="T24" fmla="*/ 63 w 170"/>
                <a:gd name="T25" fmla="*/ 154 h 170"/>
                <a:gd name="T26" fmla="*/ 13 w 170"/>
                <a:gd name="T27" fmla="*/ 89 h 170"/>
                <a:gd name="T28" fmla="*/ 43 w 170"/>
                <a:gd name="T29" fmla="*/ 89 h 170"/>
                <a:gd name="T30" fmla="*/ 44 w 170"/>
                <a:gd name="T31" fmla="*/ 107 h 170"/>
                <a:gd name="T32" fmla="*/ 52 w 170"/>
                <a:gd name="T33" fmla="*/ 107 h 170"/>
                <a:gd name="T34" fmla="*/ 50 w 170"/>
                <a:gd name="T35" fmla="*/ 89 h 170"/>
                <a:gd name="T36" fmla="*/ 82 w 170"/>
                <a:gd name="T37" fmla="*/ 89 h 170"/>
                <a:gd name="T38" fmla="*/ 82 w 170"/>
                <a:gd name="T39" fmla="*/ 107 h 170"/>
                <a:gd name="T40" fmla="*/ 89 w 170"/>
                <a:gd name="T41" fmla="*/ 107 h 170"/>
                <a:gd name="T42" fmla="*/ 89 w 170"/>
                <a:gd name="T43" fmla="*/ 85 h 170"/>
                <a:gd name="T44" fmla="*/ 89 w 170"/>
                <a:gd name="T45" fmla="*/ 85 h 170"/>
                <a:gd name="T46" fmla="*/ 88 w 170"/>
                <a:gd name="T47" fmla="*/ 82 h 170"/>
                <a:gd name="T48" fmla="*/ 88 w 170"/>
                <a:gd name="T49" fmla="*/ 82 h 170"/>
                <a:gd name="T50" fmla="*/ 85 w 170"/>
                <a:gd name="T51" fmla="*/ 81 h 170"/>
                <a:gd name="T52" fmla="*/ 85 w 170"/>
                <a:gd name="T53" fmla="*/ 81 h 170"/>
                <a:gd name="T54" fmla="*/ 13 w 170"/>
                <a:gd name="T55" fmla="*/ 81 h 170"/>
                <a:gd name="T56" fmla="*/ 64 w 170"/>
                <a:gd name="T57" fmla="*/ 16 h 170"/>
                <a:gd name="T58" fmla="*/ 49 w 170"/>
                <a:gd name="T59" fmla="*/ 42 h 170"/>
                <a:gd name="T60" fmla="*/ 57 w 170"/>
                <a:gd name="T61" fmla="*/ 42 h 170"/>
                <a:gd name="T62" fmla="*/ 79 w 170"/>
                <a:gd name="T63" fmla="*/ 12 h 170"/>
                <a:gd name="T64" fmla="*/ 80 w 170"/>
                <a:gd name="T65" fmla="*/ 12 h 170"/>
                <a:gd name="T66" fmla="*/ 80 w 170"/>
                <a:gd name="T67" fmla="*/ 12 h 170"/>
                <a:gd name="T68" fmla="*/ 85 w 170"/>
                <a:gd name="T69" fmla="*/ 6 h 170"/>
                <a:gd name="T70" fmla="*/ 79 w 170"/>
                <a:gd name="T71" fmla="*/ 0 h 170"/>
                <a:gd name="T72" fmla="*/ 78 w 170"/>
                <a:gd name="T73" fmla="*/ 0 h 170"/>
                <a:gd name="T74" fmla="*/ 78 w 170"/>
                <a:gd name="T75" fmla="*/ 0 h 170"/>
                <a:gd name="T76" fmla="*/ 78 w 170"/>
                <a:gd name="T77" fmla="*/ 0 h 170"/>
                <a:gd name="T78" fmla="*/ 0 w 170"/>
                <a:gd name="T79" fmla="*/ 85 h 170"/>
                <a:gd name="T80" fmla="*/ 86 w 170"/>
                <a:gd name="T81" fmla="*/ 170 h 170"/>
                <a:gd name="T82" fmla="*/ 170 w 170"/>
                <a:gd name="T83" fmla="*/ 93 h 170"/>
                <a:gd name="T84" fmla="*/ 170 w 170"/>
                <a:gd name="T85" fmla="*/ 92 h 170"/>
                <a:gd name="T86" fmla="*/ 82 w 170"/>
                <a:gd name="T87" fmla="*/ 157 h 170"/>
                <a:gd name="T88" fmla="*/ 79 w 170"/>
                <a:gd name="T89" fmla="*/ 157 h 170"/>
                <a:gd name="T90" fmla="*/ 55 w 170"/>
                <a:gd name="T91" fmla="*/ 122 h 170"/>
                <a:gd name="T92" fmla="*/ 82 w 170"/>
                <a:gd name="T93" fmla="*/ 122 h 170"/>
                <a:gd name="T94" fmla="*/ 82 w 170"/>
                <a:gd name="T95" fmla="*/ 157 h 170"/>
                <a:gd name="T96" fmla="*/ 93 w 170"/>
                <a:gd name="T97" fmla="*/ 157 h 170"/>
                <a:gd name="T98" fmla="*/ 89 w 170"/>
                <a:gd name="T99" fmla="*/ 157 h 170"/>
                <a:gd name="T100" fmla="*/ 89 w 170"/>
                <a:gd name="T101" fmla="*/ 122 h 170"/>
                <a:gd name="T102" fmla="*/ 116 w 170"/>
                <a:gd name="T103" fmla="*/ 122 h 170"/>
                <a:gd name="T104" fmla="*/ 93 w 170"/>
                <a:gd name="T105" fmla="*/ 1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0">
                  <a:moveTo>
                    <a:pt x="170" y="92"/>
                  </a:moveTo>
                  <a:cubicBezTo>
                    <a:pt x="170" y="92"/>
                    <a:pt x="170" y="92"/>
                    <a:pt x="170" y="92"/>
                  </a:cubicBezTo>
                  <a:cubicBezTo>
                    <a:pt x="170" y="89"/>
                    <a:pt x="168" y="86"/>
                    <a:pt x="164" y="86"/>
                  </a:cubicBezTo>
                  <a:cubicBezTo>
                    <a:pt x="161" y="86"/>
                    <a:pt x="158" y="89"/>
                    <a:pt x="158" y="92"/>
                  </a:cubicBezTo>
                  <a:cubicBezTo>
                    <a:pt x="158" y="92"/>
                    <a:pt x="158" y="92"/>
                    <a:pt x="158" y="92"/>
                  </a:cubicBezTo>
                  <a:cubicBezTo>
                    <a:pt x="155" y="121"/>
                    <a:pt x="135" y="145"/>
                    <a:pt x="108" y="154"/>
                  </a:cubicBezTo>
                  <a:cubicBezTo>
                    <a:pt x="115" y="146"/>
                    <a:pt x="120" y="135"/>
                    <a:pt x="124" y="122"/>
                  </a:cubicBezTo>
                  <a:cubicBezTo>
                    <a:pt x="138" y="122"/>
                    <a:pt x="138" y="122"/>
                    <a:pt x="138" y="122"/>
                  </a:cubicBezTo>
                  <a:cubicBezTo>
                    <a:pt x="142" y="122"/>
                    <a:pt x="142" y="115"/>
                    <a:pt x="138" y="115"/>
                  </a:cubicBezTo>
                  <a:cubicBezTo>
                    <a:pt x="34" y="115"/>
                    <a:pt x="34" y="115"/>
                    <a:pt x="34" y="115"/>
                  </a:cubicBezTo>
                  <a:cubicBezTo>
                    <a:pt x="29" y="115"/>
                    <a:pt x="29" y="122"/>
                    <a:pt x="34" y="122"/>
                  </a:cubicBezTo>
                  <a:cubicBezTo>
                    <a:pt x="47" y="122"/>
                    <a:pt x="47" y="122"/>
                    <a:pt x="47" y="122"/>
                  </a:cubicBezTo>
                  <a:cubicBezTo>
                    <a:pt x="51" y="135"/>
                    <a:pt x="56" y="146"/>
                    <a:pt x="63" y="154"/>
                  </a:cubicBezTo>
                  <a:cubicBezTo>
                    <a:pt x="35" y="145"/>
                    <a:pt x="15" y="119"/>
                    <a:pt x="13" y="89"/>
                  </a:cubicBezTo>
                  <a:cubicBezTo>
                    <a:pt x="43" y="89"/>
                    <a:pt x="43" y="89"/>
                    <a:pt x="43" y="89"/>
                  </a:cubicBezTo>
                  <a:cubicBezTo>
                    <a:pt x="43" y="95"/>
                    <a:pt x="43" y="101"/>
                    <a:pt x="44" y="107"/>
                  </a:cubicBezTo>
                  <a:cubicBezTo>
                    <a:pt x="52" y="107"/>
                    <a:pt x="52" y="107"/>
                    <a:pt x="52" y="107"/>
                  </a:cubicBezTo>
                  <a:cubicBezTo>
                    <a:pt x="51" y="101"/>
                    <a:pt x="51" y="95"/>
                    <a:pt x="50" y="89"/>
                  </a:cubicBezTo>
                  <a:cubicBezTo>
                    <a:pt x="82" y="89"/>
                    <a:pt x="82" y="89"/>
                    <a:pt x="82" y="89"/>
                  </a:cubicBezTo>
                  <a:cubicBezTo>
                    <a:pt x="82" y="107"/>
                    <a:pt x="82" y="107"/>
                    <a:pt x="82" y="107"/>
                  </a:cubicBezTo>
                  <a:cubicBezTo>
                    <a:pt x="89" y="107"/>
                    <a:pt x="89" y="107"/>
                    <a:pt x="89" y="107"/>
                  </a:cubicBezTo>
                  <a:cubicBezTo>
                    <a:pt x="89" y="85"/>
                    <a:pt x="89" y="85"/>
                    <a:pt x="89" y="85"/>
                  </a:cubicBezTo>
                  <a:cubicBezTo>
                    <a:pt x="89" y="85"/>
                    <a:pt x="89" y="85"/>
                    <a:pt x="89" y="85"/>
                  </a:cubicBezTo>
                  <a:cubicBezTo>
                    <a:pt x="89" y="84"/>
                    <a:pt x="88" y="83"/>
                    <a:pt x="88" y="82"/>
                  </a:cubicBezTo>
                  <a:cubicBezTo>
                    <a:pt x="88" y="82"/>
                    <a:pt x="88" y="82"/>
                    <a:pt x="88" y="82"/>
                  </a:cubicBezTo>
                  <a:cubicBezTo>
                    <a:pt x="87" y="82"/>
                    <a:pt x="86" y="81"/>
                    <a:pt x="85" y="81"/>
                  </a:cubicBezTo>
                  <a:cubicBezTo>
                    <a:pt x="85" y="81"/>
                    <a:pt x="85" y="81"/>
                    <a:pt x="85" y="81"/>
                  </a:cubicBezTo>
                  <a:cubicBezTo>
                    <a:pt x="13" y="81"/>
                    <a:pt x="13" y="81"/>
                    <a:pt x="13" y="81"/>
                  </a:cubicBezTo>
                  <a:cubicBezTo>
                    <a:pt x="15" y="51"/>
                    <a:pt x="35" y="25"/>
                    <a:pt x="64" y="16"/>
                  </a:cubicBezTo>
                  <a:cubicBezTo>
                    <a:pt x="58" y="22"/>
                    <a:pt x="53" y="31"/>
                    <a:pt x="49" y="42"/>
                  </a:cubicBezTo>
                  <a:cubicBezTo>
                    <a:pt x="57" y="42"/>
                    <a:pt x="57" y="42"/>
                    <a:pt x="57" y="42"/>
                  </a:cubicBezTo>
                  <a:cubicBezTo>
                    <a:pt x="62" y="27"/>
                    <a:pt x="70" y="16"/>
                    <a:pt x="79" y="12"/>
                  </a:cubicBezTo>
                  <a:cubicBezTo>
                    <a:pt x="79" y="12"/>
                    <a:pt x="79" y="12"/>
                    <a:pt x="80" y="12"/>
                  </a:cubicBezTo>
                  <a:cubicBezTo>
                    <a:pt x="80" y="12"/>
                    <a:pt x="80" y="12"/>
                    <a:pt x="80" y="12"/>
                  </a:cubicBezTo>
                  <a:cubicBezTo>
                    <a:pt x="83" y="12"/>
                    <a:pt x="85" y="9"/>
                    <a:pt x="85" y="6"/>
                  </a:cubicBezTo>
                  <a:cubicBezTo>
                    <a:pt x="85" y="3"/>
                    <a:pt x="82" y="0"/>
                    <a:pt x="79" y="0"/>
                  </a:cubicBezTo>
                  <a:cubicBezTo>
                    <a:pt x="79" y="0"/>
                    <a:pt x="79" y="0"/>
                    <a:pt x="78" y="0"/>
                  </a:cubicBezTo>
                  <a:cubicBezTo>
                    <a:pt x="78" y="0"/>
                    <a:pt x="78" y="0"/>
                    <a:pt x="78" y="0"/>
                  </a:cubicBezTo>
                  <a:cubicBezTo>
                    <a:pt x="78" y="0"/>
                    <a:pt x="78" y="0"/>
                    <a:pt x="78" y="0"/>
                  </a:cubicBezTo>
                  <a:cubicBezTo>
                    <a:pt x="35" y="4"/>
                    <a:pt x="0" y="40"/>
                    <a:pt x="0" y="85"/>
                  </a:cubicBezTo>
                  <a:cubicBezTo>
                    <a:pt x="0" y="132"/>
                    <a:pt x="39" y="170"/>
                    <a:pt x="86" y="170"/>
                  </a:cubicBezTo>
                  <a:cubicBezTo>
                    <a:pt x="130" y="170"/>
                    <a:pt x="166" y="136"/>
                    <a:pt x="170" y="93"/>
                  </a:cubicBezTo>
                  <a:cubicBezTo>
                    <a:pt x="170" y="93"/>
                    <a:pt x="170" y="93"/>
                    <a:pt x="170" y="92"/>
                  </a:cubicBezTo>
                  <a:close/>
                  <a:moveTo>
                    <a:pt x="82" y="157"/>
                  </a:moveTo>
                  <a:cubicBezTo>
                    <a:pt x="81" y="157"/>
                    <a:pt x="80" y="157"/>
                    <a:pt x="79" y="157"/>
                  </a:cubicBezTo>
                  <a:cubicBezTo>
                    <a:pt x="68" y="153"/>
                    <a:pt x="60" y="140"/>
                    <a:pt x="55" y="122"/>
                  </a:cubicBezTo>
                  <a:cubicBezTo>
                    <a:pt x="82" y="122"/>
                    <a:pt x="82" y="122"/>
                    <a:pt x="82" y="122"/>
                  </a:cubicBezTo>
                  <a:lnTo>
                    <a:pt x="82" y="157"/>
                  </a:lnTo>
                  <a:close/>
                  <a:moveTo>
                    <a:pt x="93" y="157"/>
                  </a:moveTo>
                  <a:cubicBezTo>
                    <a:pt x="91" y="157"/>
                    <a:pt x="90" y="157"/>
                    <a:pt x="89" y="157"/>
                  </a:cubicBezTo>
                  <a:cubicBezTo>
                    <a:pt x="89" y="122"/>
                    <a:pt x="89" y="122"/>
                    <a:pt x="89" y="122"/>
                  </a:cubicBezTo>
                  <a:cubicBezTo>
                    <a:pt x="116" y="122"/>
                    <a:pt x="116" y="122"/>
                    <a:pt x="116" y="122"/>
                  </a:cubicBezTo>
                  <a:cubicBezTo>
                    <a:pt x="111" y="140"/>
                    <a:pt x="103" y="153"/>
                    <a:pt x="93" y="157"/>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3" name="Группа 42">
            <a:extLst>
              <a:ext uri="{FF2B5EF4-FFF2-40B4-BE49-F238E27FC236}">
                <a16:creationId xmlns:a16="http://schemas.microsoft.com/office/drawing/2014/main" xmlns="" id="{1F0B93CE-9D80-41BC-A050-4F439C8BFB76}"/>
              </a:ext>
            </a:extLst>
          </p:cNvPr>
          <p:cNvGrpSpPr/>
          <p:nvPr/>
        </p:nvGrpSpPr>
        <p:grpSpPr>
          <a:xfrm>
            <a:off x="8819405" y="2325233"/>
            <a:ext cx="515273" cy="609195"/>
            <a:chOff x="8248650" y="4084638"/>
            <a:chExt cx="627063" cy="741362"/>
          </a:xfrm>
        </p:grpSpPr>
        <p:sp>
          <p:nvSpPr>
            <p:cNvPr id="44" name="Freeform 25">
              <a:extLst>
                <a:ext uri="{FF2B5EF4-FFF2-40B4-BE49-F238E27FC236}">
                  <a16:creationId xmlns:a16="http://schemas.microsoft.com/office/drawing/2014/main" xmlns="" id="{4C83E3A3-EFDC-428C-A59C-FB44958719BA}"/>
                </a:ext>
              </a:extLst>
            </p:cNvPr>
            <p:cNvSpPr>
              <a:spLocks/>
            </p:cNvSpPr>
            <p:nvPr/>
          </p:nvSpPr>
          <p:spPr bwMode="auto">
            <a:xfrm>
              <a:off x="8615363" y="4410075"/>
              <a:ext cx="182563" cy="103188"/>
            </a:xfrm>
            <a:custGeom>
              <a:avLst/>
              <a:gdLst>
                <a:gd name="T0" fmla="*/ 17 w 115"/>
                <a:gd name="T1" fmla="*/ 6 h 65"/>
                <a:gd name="T2" fmla="*/ 17 w 115"/>
                <a:gd name="T3" fmla="*/ 4 h 65"/>
                <a:gd name="T4" fmla="*/ 17 w 115"/>
                <a:gd name="T5" fmla="*/ 4 h 65"/>
                <a:gd name="T6" fmla="*/ 14 w 115"/>
                <a:gd name="T7" fmla="*/ 2 h 65"/>
                <a:gd name="T8" fmla="*/ 12 w 115"/>
                <a:gd name="T9" fmla="*/ 2 h 65"/>
                <a:gd name="T10" fmla="*/ 12 w 115"/>
                <a:gd name="T11" fmla="*/ 0 h 65"/>
                <a:gd name="T12" fmla="*/ 10 w 115"/>
                <a:gd name="T13" fmla="*/ 0 h 65"/>
                <a:gd name="T14" fmla="*/ 8 w 115"/>
                <a:gd name="T15" fmla="*/ 0 h 65"/>
                <a:gd name="T16" fmla="*/ 6 w 115"/>
                <a:gd name="T17" fmla="*/ 0 h 65"/>
                <a:gd name="T18" fmla="*/ 4 w 115"/>
                <a:gd name="T19" fmla="*/ 0 h 65"/>
                <a:gd name="T20" fmla="*/ 4 w 115"/>
                <a:gd name="T21" fmla="*/ 2 h 65"/>
                <a:gd name="T22" fmla="*/ 2 w 115"/>
                <a:gd name="T23" fmla="*/ 2 h 65"/>
                <a:gd name="T24" fmla="*/ 2 w 115"/>
                <a:gd name="T25" fmla="*/ 4 h 65"/>
                <a:gd name="T26" fmla="*/ 0 w 115"/>
                <a:gd name="T27" fmla="*/ 4 h 65"/>
                <a:gd name="T28" fmla="*/ 0 w 115"/>
                <a:gd name="T29" fmla="*/ 6 h 65"/>
                <a:gd name="T30" fmla="*/ 0 w 115"/>
                <a:gd name="T31" fmla="*/ 8 h 65"/>
                <a:gd name="T32" fmla="*/ 0 w 115"/>
                <a:gd name="T33" fmla="*/ 57 h 65"/>
                <a:gd name="T34" fmla="*/ 0 w 115"/>
                <a:gd name="T35" fmla="*/ 59 h 65"/>
                <a:gd name="T36" fmla="*/ 2 w 115"/>
                <a:gd name="T37" fmla="*/ 61 h 65"/>
                <a:gd name="T38" fmla="*/ 2 w 115"/>
                <a:gd name="T39" fmla="*/ 61 h 65"/>
                <a:gd name="T40" fmla="*/ 4 w 115"/>
                <a:gd name="T41" fmla="*/ 63 h 65"/>
                <a:gd name="T42" fmla="*/ 4 w 115"/>
                <a:gd name="T43" fmla="*/ 63 h 65"/>
                <a:gd name="T44" fmla="*/ 6 w 115"/>
                <a:gd name="T45" fmla="*/ 65 h 65"/>
                <a:gd name="T46" fmla="*/ 8 w 115"/>
                <a:gd name="T47" fmla="*/ 65 h 65"/>
                <a:gd name="T48" fmla="*/ 10 w 115"/>
                <a:gd name="T49" fmla="*/ 65 h 65"/>
                <a:gd name="T50" fmla="*/ 12 w 115"/>
                <a:gd name="T51" fmla="*/ 63 h 65"/>
                <a:gd name="T52" fmla="*/ 105 w 115"/>
                <a:gd name="T53" fmla="*/ 65 h 65"/>
                <a:gd name="T54" fmla="*/ 105 w 115"/>
                <a:gd name="T55" fmla="*/ 65 h 65"/>
                <a:gd name="T56" fmla="*/ 107 w 115"/>
                <a:gd name="T57" fmla="*/ 65 h 65"/>
                <a:gd name="T58" fmla="*/ 109 w 115"/>
                <a:gd name="T59" fmla="*/ 65 h 65"/>
                <a:gd name="T60" fmla="*/ 111 w 115"/>
                <a:gd name="T61" fmla="*/ 63 h 65"/>
                <a:gd name="T62" fmla="*/ 111 w 115"/>
                <a:gd name="T63" fmla="*/ 63 h 65"/>
                <a:gd name="T64" fmla="*/ 113 w 115"/>
                <a:gd name="T65" fmla="*/ 61 h 65"/>
                <a:gd name="T66" fmla="*/ 115 w 115"/>
                <a:gd name="T67" fmla="*/ 61 h 65"/>
                <a:gd name="T68" fmla="*/ 115 w 115"/>
                <a:gd name="T69" fmla="*/ 59 h 65"/>
                <a:gd name="T70" fmla="*/ 115 w 115"/>
                <a:gd name="T71" fmla="*/ 57 h 65"/>
                <a:gd name="T72" fmla="*/ 115 w 115"/>
                <a:gd name="T73" fmla="*/ 8 h 65"/>
                <a:gd name="T74" fmla="*/ 115 w 115"/>
                <a:gd name="T75" fmla="*/ 6 h 65"/>
                <a:gd name="T76" fmla="*/ 115 w 115"/>
                <a:gd name="T77" fmla="*/ 4 h 65"/>
                <a:gd name="T78" fmla="*/ 113 w 115"/>
                <a:gd name="T79" fmla="*/ 4 h 65"/>
                <a:gd name="T80" fmla="*/ 113 w 115"/>
                <a:gd name="T81" fmla="*/ 2 h 65"/>
                <a:gd name="T82" fmla="*/ 111 w 115"/>
                <a:gd name="T83" fmla="*/ 2 h 65"/>
                <a:gd name="T84" fmla="*/ 111 w 115"/>
                <a:gd name="T85" fmla="*/ 0 h 65"/>
                <a:gd name="T86" fmla="*/ 109 w 115"/>
                <a:gd name="T87" fmla="*/ 0 h 65"/>
                <a:gd name="T88" fmla="*/ 107 w 115"/>
                <a:gd name="T89" fmla="*/ 0 h 65"/>
                <a:gd name="T90" fmla="*/ 105 w 115"/>
                <a:gd name="T91" fmla="*/ 0 h 65"/>
                <a:gd name="T92" fmla="*/ 102 w 115"/>
                <a:gd name="T93" fmla="*/ 0 h 65"/>
                <a:gd name="T94" fmla="*/ 102 w 115"/>
                <a:gd name="T95" fmla="*/ 2 h 65"/>
                <a:gd name="T96" fmla="*/ 100 w 115"/>
                <a:gd name="T97" fmla="*/ 2 h 65"/>
                <a:gd name="T98" fmla="*/ 100 w 115"/>
                <a:gd name="T99" fmla="*/ 4 h 65"/>
                <a:gd name="T100" fmla="*/ 98 w 115"/>
                <a:gd name="T101" fmla="*/ 4 h 65"/>
                <a:gd name="T102" fmla="*/ 98 w 115"/>
                <a:gd name="T103" fmla="*/ 6 h 65"/>
                <a:gd name="T104" fmla="*/ 98 w 115"/>
                <a:gd name="T105" fmla="*/ 8 h 65"/>
                <a:gd name="T106" fmla="*/ 59 w 115"/>
                <a:gd name="T107" fmla="*/ 28 h 65"/>
                <a:gd name="T108" fmla="*/ 59 w 115"/>
                <a:gd name="T109" fmla="*/ 28 h 65"/>
                <a:gd name="T110" fmla="*/ 57 w 115"/>
                <a:gd name="T111" fmla="*/ 28 h 65"/>
                <a:gd name="T112" fmla="*/ 55 w 115"/>
                <a:gd name="T113" fmla="*/ 28 h 65"/>
                <a:gd name="T114" fmla="*/ 17 w 115"/>
                <a:gd name="T11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65">
                  <a:moveTo>
                    <a:pt x="17" y="8"/>
                  </a:moveTo>
                  <a:lnTo>
                    <a:pt x="17" y="8"/>
                  </a:lnTo>
                  <a:lnTo>
                    <a:pt x="17" y="6"/>
                  </a:lnTo>
                  <a:lnTo>
                    <a:pt x="17" y="6"/>
                  </a:lnTo>
                  <a:lnTo>
                    <a:pt x="17" y="6"/>
                  </a:lnTo>
                  <a:lnTo>
                    <a:pt x="17" y="6"/>
                  </a:lnTo>
                  <a:lnTo>
                    <a:pt x="17" y="6"/>
                  </a:lnTo>
                  <a:lnTo>
                    <a:pt x="17" y="4"/>
                  </a:lnTo>
                  <a:lnTo>
                    <a:pt x="17" y="4"/>
                  </a:lnTo>
                  <a:lnTo>
                    <a:pt x="17" y="4"/>
                  </a:lnTo>
                  <a:lnTo>
                    <a:pt x="17" y="4"/>
                  </a:lnTo>
                  <a:lnTo>
                    <a:pt x="17" y="4"/>
                  </a:lnTo>
                  <a:lnTo>
                    <a:pt x="14" y="4"/>
                  </a:lnTo>
                  <a:lnTo>
                    <a:pt x="14" y="2"/>
                  </a:lnTo>
                  <a:lnTo>
                    <a:pt x="14" y="2"/>
                  </a:lnTo>
                  <a:lnTo>
                    <a:pt x="14" y="2"/>
                  </a:lnTo>
                  <a:lnTo>
                    <a:pt x="14" y="2"/>
                  </a:lnTo>
                  <a:lnTo>
                    <a:pt x="14" y="2"/>
                  </a:lnTo>
                  <a:lnTo>
                    <a:pt x="14" y="2"/>
                  </a:lnTo>
                  <a:lnTo>
                    <a:pt x="12" y="2"/>
                  </a:lnTo>
                  <a:lnTo>
                    <a:pt x="12" y="0"/>
                  </a:lnTo>
                  <a:lnTo>
                    <a:pt x="12" y="0"/>
                  </a:lnTo>
                  <a:lnTo>
                    <a:pt x="12" y="0"/>
                  </a:lnTo>
                  <a:lnTo>
                    <a:pt x="12" y="0"/>
                  </a:lnTo>
                  <a:lnTo>
                    <a:pt x="12" y="0"/>
                  </a:lnTo>
                  <a:lnTo>
                    <a:pt x="10" y="0"/>
                  </a:lnTo>
                  <a:lnTo>
                    <a:pt x="10" y="0"/>
                  </a:lnTo>
                  <a:lnTo>
                    <a:pt x="10" y="0"/>
                  </a:lnTo>
                  <a:lnTo>
                    <a:pt x="10" y="0"/>
                  </a:lnTo>
                  <a:lnTo>
                    <a:pt x="8" y="0"/>
                  </a:lnTo>
                  <a:lnTo>
                    <a:pt x="8" y="0"/>
                  </a:lnTo>
                  <a:lnTo>
                    <a:pt x="8" y="0"/>
                  </a:lnTo>
                  <a:lnTo>
                    <a:pt x="8" y="0"/>
                  </a:lnTo>
                  <a:lnTo>
                    <a:pt x="8" y="0"/>
                  </a:lnTo>
                  <a:lnTo>
                    <a:pt x="6" y="0"/>
                  </a:lnTo>
                  <a:lnTo>
                    <a:pt x="6" y="0"/>
                  </a:lnTo>
                  <a:lnTo>
                    <a:pt x="6" y="0"/>
                  </a:lnTo>
                  <a:lnTo>
                    <a:pt x="6" y="0"/>
                  </a:lnTo>
                  <a:lnTo>
                    <a:pt x="6" y="0"/>
                  </a:lnTo>
                  <a:lnTo>
                    <a:pt x="4" y="0"/>
                  </a:lnTo>
                  <a:lnTo>
                    <a:pt x="4" y="0"/>
                  </a:lnTo>
                  <a:lnTo>
                    <a:pt x="4" y="0"/>
                  </a:lnTo>
                  <a:lnTo>
                    <a:pt x="4" y="0"/>
                  </a:lnTo>
                  <a:lnTo>
                    <a:pt x="4" y="2"/>
                  </a:lnTo>
                  <a:lnTo>
                    <a:pt x="4" y="2"/>
                  </a:lnTo>
                  <a:lnTo>
                    <a:pt x="2" y="2"/>
                  </a:lnTo>
                  <a:lnTo>
                    <a:pt x="2" y="2"/>
                  </a:lnTo>
                  <a:lnTo>
                    <a:pt x="2" y="2"/>
                  </a:lnTo>
                  <a:lnTo>
                    <a:pt x="2" y="2"/>
                  </a:lnTo>
                  <a:lnTo>
                    <a:pt x="2" y="2"/>
                  </a:lnTo>
                  <a:lnTo>
                    <a:pt x="2" y="4"/>
                  </a:lnTo>
                  <a:lnTo>
                    <a:pt x="2" y="4"/>
                  </a:lnTo>
                  <a:lnTo>
                    <a:pt x="2" y="4"/>
                  </a:lnTo>
                  <a:lnTo>
                    <a:pt x="0" y="4"/>
                  </a:lnTo>
                  <a:lnTo>
                    <a:pt x="0" y="4"/>
                  </a:lnTo>
                  <a:lnTo>
                    <a:pt x="0" y="4"/>
                  </a:lnTo>
                  <a:lnTo>
                    <a:pt x="0" y="6"/>
                  </a:lnTo>
                  <a:lnTo>
                    <a:pt x="0" y="6"/>
                  </a:lnTo>
                  <a:lnTo>
                    <a:pt x="0" y="6"/>
                  </a:lnTo>
                  <a:lnTo>
                    <a:pt x="0" y="6"/>
                  </a:lnTo>
                  <a:lnTo>
                    <a:pt x="0" y="6"/>
                  </a:lnTo>
                  <a:lnTo>
                    <a:pt x="0" y="8"/>
                  </a:lnTo>
                  <a:lnTo>
                    <a:pt x="0" y="8"/>
                  </a:lnTo>
                  <a:lnTo>
                    <a:pt x="0" y="8"/>
                  </a:lnTo>
                  <a:lnTo>
                    <a:pt x="0" y="57"/>
                  </a:lnTo>
                  <a:lnTo>
                    <a:pt x="0" y="57"/>
                  </a:lnTo>
                  <a:lnTo>
                    <a:pt x="0" y="57"/>
                  </a:lnTo>
                  <a:lnTo>
                    <a:pt x="0" y="57"/>
                  </a:lnTo>
                  <a:lnTo>
                    <a:pt x="0" y="57"/>
                  </a:lnTo>
                  <a:lnTo>
                    <a:pt x="0" y="59"/>
                  </a:lnTo>
                  <a:lnTo>
                    <a:pt x="0" y="59"/>
                  </a:lnTo>
                  <a:lnTo>
                    <a:pt x="0" y="59"/>
                  </a:lnTo>
                  <a:lnTo>
                    <a:pt x="0" y="59"/>
                  </a:lnTo>
                  <a:lnTo>
                    <a:pt x="0" y="59"/>
                  </a:lnTo>
                  <a:lnTo>
                    <a:pt x="0" y="61"/>
                  </a:lnTo>
                  <a:lnTo>
                    <a:pt x="2" y="61"/>
                  </a:lnTo>
                  <a:lnTo>
                    <a:pt x="2" y="61"/>
                  </a:lnTo>
                  <a:lnTo>
                    <a:pt x="2" y="61"/>
                  </a:lnTo>
                  <a:lnTo>
                    <a:pt x="2" y="61"/>
                  </a:lnTo>
                  <a:lnTo>
                    <a:pt x="2" y="61"/>
                  </a:lnTo>
                  <a:lnTo>
                    <a:pt x="2" y="63"/>
                  </a:lnTo>
                  <a:lnTo>
                    <a:pt x="2" y="63"/>
                  </a:lnTo>
                  <a:lnTo>
                    <a:pt x="2" y="63"/>
                  </a:lnTo>
                  <a:lnTo>
                    <a:pt x="4" y="63"/>
                  </a:lnTo>
                  <a:lnTo>
                    <a:pt x="4" y="63"/>
                  </a:lnTo>
                  <a:lnTo>
                    <a:pt x="4" y="63"/>
                  </a:lnTo>
                  <a:lnTo>
                    <a:pt x="4" y="63"/>
                  </a:lnTo>
                  <a:lnTo>
                    <a:pt x="4" y="63"/>
                  </a:lnTo>
                  <a:lnTo>
                    <a:pt x="4" y="63"/>
                  </a:lnTo>
                  <a:lnTo>
                    <a:pt x="6" y="65"/>
                  </a:lnTo>
                  <a:lnTo>
                    <a:pt x="6" y="65"/>
                  </a:lnTo>
                  <a:lnTo>
                    <a:pt x="6" y="65"/>
                  </a:lnTo>
                  <a:lnTo>
                    <a:pt x="6" y="65"/>
                  </a:lnTo>
                  <a:lnTo>
                    <a:pt x="6" y="65"/>
                  </a:lnTo>
                  <a:lnTo>
                    <a:pt x="8" y="65"/>
                  </a:lnTo>
                  <a:lnTo>
                    <a:pt x="8" y="65"/>
                  </a:lnTo>
                  <a:lnTo>
                    <a:pt x="8" y="65"/>
                  </a:lnTo>
                  <a:lnTo>
                    <a:pt x="8" y="65"/>
                  </a:lnTo>
                  <a:lnTo>
                    <a:pt x="10" y="65"/>
                  </a:lnTo>
                  <a:lnTo>
                    <a:pt x="10" y="65"/>
                  </a:lnTo>
                  <a:lnTo>
                    <a:pt x="10" y="65"/>
                  </a:lnTo>
                  <a:lnTo>
                    <a:pt x="10" y="65"/>
                  </a:lnTo>
                  <a:lnTo>
                    <a:pt x="10" y="65"/>
                  </a:lnTo>
                  <a:lnTo>
                    <a:pt x="12" y="63"/>
                  </a:lnTo>
                  <a:lnTo>
                    <a:pt x="12" y="63"/>
                  </a:lnTo>
                  <a:lnTo>
                    <a:pt x="57" y="45"/>
                  </a:lnTo>
                  <a:lnTo>
                    <a:pt x="102" y="63"/>
                  </a:lnTo>
                  <a:lnTo>
                    <a:pt x="105" y="65"/>
                  </a:lnTo>
                  <a:lnTo>
                    <a:pt x="105" y="65"/>
                  </a:lnTo>
                  <a:lnTo>
                    <a:pt x="105" y="65"/>
                  </a:lnTo>
                  <a:lnTo>
                    <a:pt x="105" y="65"/>
                  </a:lnTo>
                  <a:lnTo>
                    <a:pt x="105" y="65"/>
                  </a:lnTo>
                  <a:lnTo>
                    <a:pt x="107" y="65"/>
                  </a:lnTo>
                  <a:lnTo>
                    <a:pt x="107" y="65"/>
                  </a:lnTo>
                  <a:lnTo>
                    <a:pt x="107" y="65"/>
                  </a:lnTo>
                  <a:lnTo>
                    <a:pt x="107" y="65"/>
                  </a:lnTo>
                  <a:lnTo>
                    <a:pt x="107" y="65"/>
                  </a:lnTo>
                  <a:lnTo>
                    <a:pt x="109" y="65"/>
                  </a:lnTo>
                  <a:lnTo>
                    <a:pt x="109" y="65"/>
                  </a:lnTo>
                  <a:lnTo>
                    <a:pt x="109" y="65"/>
                  </a:lnTo>
                  <a:lnTo>
                    <a:pt x="109" y="65"/>
                  </a:lnTo>
                  <a:lnTo>
                    <a:pt x="109" y="65"/>
                  </a:lnTo>
                  <a:lnTo>
                    <a:pt x="111" y="63"/>
                  </a:lnTo>
                  <a:lnTo>
                    <a:pt x="111" y="63"/>
                  </a:lnTo>
                  <a:lnTo>
                    <a:pt x="111" y="63"/>
                  </a:lnTo>
                  <a:lnTo>
                    <a:pt x="111" y="63"/>
                  </a:lnTo>
                  <a:lnTo>
                    <a:pt x="111" y="63"/>
                  </a:lnTo>
                  <a:lnTo>
                    <a:pt x="111" y="63"/>
                  </a:lnTo>
                  <a:lnTo>
                    <a:pt x="113" y="63"/>
                  </a:lnTo>
                  <a:lnTo>
                    <a:pt x="113" y="63"/>
                  </a:lnTo>
                  <a:lnTo>
                    <a:pt x="113" y="63"/>
                  </a:lnTo>
                  <a:lnTo>
                    <a:pt x="113" y="61"/>
                  </a:lnTo>
                  <a:lnTo>
                    <a:pt x="113" y="61"/>
                  </a:lnTo>
                  <a:lnTo>
                    <a:pt x="113" y="61"/>
                  </a:lnTo>
                  <a:lnTo>
                    <a:pt x="113" y="61"/>
                  </a:lnTo>
                  <a:lnTo>
                    <a:pt x="115" y="61"/>
                  </a:lnTo>
                  <a:lnTo>
                    <a:pt x="115" y="61"/>
                  </a:lnTo>
                  <a:lnTo>
                    <a:pt x="115" y="59"/>
                  </a:lnTo>
                  <a:lnTo>
                    <a:pt x="115" y="59"/>
                  </a:lnTo>
                  <a:lnTo>
                    <a:pt x="115" y="59"/>
                  </a:lnTo>
                  <a:lnTo>
                    <a:pt x="115" y="59"/>
                  </a:lnTo>
                  <a:lnTo>
                    <a:pt x="115" y="59"/>
                  </a:lnTo>
                  <a:lnTo>
                    <a:pt x="115" y="57"/>
                  </a:lnTo>
                  <a:lnTo>
                    <a:pt x="115" y="57"/>
                  </a:lnTo>
                  <a:lnTo>
                    <a:pt x="115" y="57"/>
                  </a:lnTo>
                  <a:lnTo>
                    <a:pt x="115" y="57"/>
                  </a:lnTo>
                  <a:lnTo>
                    <a:pt x="115" y="57"/>
                  </a:lnTo>
                  <a:lnTo>
                    <a:pt x="115" y="8"/>
                  </a:lnTo>
                  <a:lnTo>
                    <a:pt x="115" y="8"/>
                  </a:lnTo>
                  <a:lnTo>
                    <a:pt x="115" y="8"/>
                  </a:lnTo>
                  <a:lnTo>
                    <a:pt x="115" y="6"/>
                  </a:lnTo>
                  <a:lnTo>
                    <a:pt x="115" y="6"/>
                  </a:lnTo>
                  <a:lnTo>
                    <a:pt x="115" y="6"/>
                  </a:lnTo>
                  <a:lnTo>
                    <a:pt x="115" y="6"/>
                  </a:lnTo>
                  <a:lnTo>
                    <a:pt x="115" y="6"/>
                  </a:lnTo>
                  <a:lnTo>
                    <a:pt x="115" y="4"/>
                  </a:lnTo>
                  <a:lnTo>
                    <a:pt x="115" y="4"/>
                  </a:lnTo>
                  <a:lnTo>
                    <a:pt x="115" y="4"/>
                  </a:lnTo>
                  <a:lnTo>
                    <a:pt x="115" y="4"/>
                  </a:lnTo>
                  <a:lnTo>
                    <a:pt x="113" y="4"/>
                  </a:lnTo>
                  <a:lnTo>
                    <a:pt x="113" y="4"/>
                  </a:lnTo>
                  <a:lnTo>
                    <a:pt x="113" y="2"/>
                  </a:lnTo>
                  <a:lnTo>
                    <a:pt x="113" y="2"/>
                  </a:lnTo>
                  <a:lnTo>
                    <a:pt x="113" y="2"/>
                  </a:lnTo>
                  <a:lnTo>
                    <a:pt x="113" y="2"/>
                  </a:lnTo>
                  <a:lnTo>
                    <a:pt x="113" y="2"/>
                  </a:lnTo>
                  <a:lnTo>
                    <a:pt x="111" y="2"/>
                  </a:lnTo>
                  <a:lnTo>
                    <a:pt x="111" y="2"/>
                  </a:lnTo>
                  <a:lnTo>
                    <a:pt x="111" y="0"/>
                  </a:lnTo>
                  <a:lnTo>
                    <a:pt x="111" y="0"/>
                  </a:lnTo>
                  <a:lnTo>
                    <a:pt x="111" y="0"/>
                  </a:lnTo>
                  <a:lnTo>
                    <a:pt x="111" y="0"/>
                  </a:lnTo>
                  <a:lnTo>
                    <a:pt x="109" y="0"/>
                  </a:lnTo>
                  <a:lnTo>
                    <a:pt x="109" y="0"/>
                  </a:lnTo>
                  <a:lnTo>
                    <a:pt x="109" y="0"/>
                  </a:lnTo>
                  <a:lnTo>
                    <a:pt x="109" y="0"/>
                  </a:lnTo>
                  <a:lnTo>
                    <a:pt x="109" y="0"/>
                  </a:lnTo>
                  <a:lnTo>
                    <a:pt x="107" y="0"/>
                  </a:lnTo>
                  <a:lnTo>
                    <a:pt x="107" y="0"/>
                  </a:lnTo>
                  <a:lnTo>
                    <a:pt x="107" y="0"/>
                  </a:lnTo>
                  <a:lnTo>
                    <a:pt x="107" y="0"/>
                  </a:lnTo>
                  <a:lnTo>
                    <a:pt x="107" y="0"/>
                  </a:lnTo>
                  <a:lnTo>
                    <a:pt x="105" y="0"/>
                  </a:lnTo>
                  <a:lnTo>
                    <a:pt x="105" y="0"/>
                  </a:lnTo>
                  <a:lnTo>
                    <a:pt x="105" y="0"/>
                  </a:lnTo>
                  <a:lnTo>
                    <a:pt x="105" y="0"/>
                  </a:lnTo>
                  <a:lnTo>
                    <a:pt x="105" y="0"/>
                  </a:lnTo>
                  <a:lnTo>
                    <a:pt x="102" y="0"/>
                  </a:lnTo>
                  <a:lnTo>
                    <a:pt x="102" y="0"/>
                  </a:lnTo>
                  <a:lnTo>
                    <a:pt x="102" y="0"/>
                  </a:lnTo>
                  <a:lnTo>
                    <a:pt x="102" y="0"/>
                  </a:lnTo>
                  <a:lnTo>
                    <a:pt x="102" y="2"/>
                  </a:lnTo>
                  <a:lnTo>
                    <a:pt x="100" y="2"/>
                  </a:lnTo>
                  <a:lnTo>
                    <a:pt x="100" y="2"/>
                  </a:lnTo>
                  <a:lnTo>
                    <a:pt x="100" y="2"/>
                  </a:lnTo>
                  <a:lnTo>
                    <a:pt x="100" y="2"/>
                  </a:lnTo>
                  <a:lnTo>
                    <a:pt x="100" y="2"/>
                  </a:lnTo>
                  <a:lnTo>
                    <a:pt x="100" y="2"/>
                  </a:lnTo>
                  <a:lnTo>
                    <a:pt x="100" y="4"/>
                  </a:lnTo>
                  <a:lnTo>
                    <a:pt x="100" y="4"/>
                  </a:lnTo>
                  <a:lnTo>
                    <a:pt x="98" y="4"/>
                  </a:lnTo>
                  <a:lnTo>
                    <a:pt x="98" y="4"/>
                  </a:lnTo>
                  <a:lnTo>
                    <a:pt x="98" y="4"/>
                  </a:lnTo>
                  <a:lnTo>
                    <a:pt x="98" y="4"/>
                  </a:lnTo>
                  <a:lnTo>
                    <a:pt x="98" y="6"/>
                  </a:lnTo>
                  <a:lnTo>
                    <a:pt x="98" y="6"/>
                  </a:lnTo>
                  <a:lnTo>
                    <a:pt x="98" y="6"/>
                  </a:lnTo>
                  <a:lnTo>
                    <a:pt x="98" y="6"/>
                  </a:lnTo>
                  <a:lnTo>
                    <a:pt x="98" y="6"/>
                  </a:lnTo>
                  <a:lnTo>
                    <a:pt x="98" y="8"/>
                  </a:lnTo>
                  <a:lnTo>
                    <a:pt x="98" y="8"/>
                  </a:lnTo>
                  <a:lnTo>
                    <a:pt x="98" y="8"/>
                  </a:lnTo>
                  <a:lnTo>
                    <a:pt x="98" y="43"/>
                  </a:lnTo>
                  <a:lnTo>
                    <a:pt x="62" y="28"/>
                  </a:lnTo>
                  <a:lnTo>
                    <a:pt x="62" y="28"/>
                  </a:lnTo>
                  <a:lnTo>
                    <a:pt x="59" y="28"/>
                  </a:lnTo>
                  <a:lnTo>
                    <a:pt x="59" y="28"/>
                  </a:lnTo>
                  <a:lnTo>
                    <a:pt x="59" y="28"/>
                  </a:lnTo>
                  <a:lnTo>
                    <a:pt x="59" y="28"/>
                  </a:lnTo>
                  <a:lnTo>
                    <a:pt x="59" y="28"/>
                  </a:lnTo>
                  <a:lnTo>
                    <a:pt x="57" y="28"/>
                  </a:lnTo>
                  <a:lnTo>
                    <a:pt x="57" y="28"/>
                  </a:lnTo>
                  <a:lnTo>
                    <a:pt x="57" y="28"/>
                  </a:lnTo>
                  <a:lnTo>
                    <a:pt x="57" y="28"/>
                  </a:lnTo>
                  <a:lnTo>
                    <a:pt x="55" y="28"/>
                  </a:lnTo>
                  <a:lnTo>
                    <a:pt x="55" y="28"/>
                  </a:lnTo>
                  <a:lnTo>
                    <a:pt x="55" y="28"/>
                  </a:lnTo>
                  <a:lnTo>
                    <a:pt x="55" y="28"/>
                  </a:lnTo>
                  <a:lnTo>
                    <a:pt x="55" y="28"/>
                  </a:lnTo>
                  <a:lnTo>
                    <a:pt x="53" y="28"/>
                  </a:lnTo>
                  <a:lnTo>
                    <a:pt x="17" y="43"/>
                  </a:lnTo>
                  <a:lnTo>
                    <a:pt x="17" y="8"/>
                  </a:lnTo>
                  <a:lnTo>
                    <a:pt x="17" y="8"/>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Freeform 26">
              <a:extLst>
                <a:ext uri="{FF2B5EF4-FFF2-40B4-BE49-F238E27FC236}">
                  <a16:creationId xmlns:a16="http://schemas.microsoft.com/office/drawing/2014/main" xmlns="" id="{B0278F98-2E08-46F3-81B0-0FF28B073266}"/>
                </a:ext>
              </a:extLst>
            </p:cNvPr>
            <p:cNvSpPr>
              <a:spLocks noEditPoints="1"/>
            </p:cNvSpPr>
            <p:nvPr/>
          </p:nvSpPr>
          <p:spPr bwMode="auto">
            <a:xfrm>
              <a:off x="8540750" y="4084638"/>
              <a:ext cx="334963" cy="334963"/>
            </a:xfrm>
            <a:custGeom>
              <a:avLst/>
              <a:gdLst>
                <a:gd name="T0" fmla="*/ 197 w 211"/>
                <a:gd name="T1" fmla="*/ 51 h 211"/>
                <a:gd name="T2" fmla="*/ 127 w 211"/>
                <a:gd name="T3" fmla="*/ 22 h 211"/>
                <a:gd name="T4" fmla="*/ 51 w 211"/>
                <a:gd name="T5" fmla="*/ 14 h 211"/>
                <a:gd name="T6" fmla="*/ 23 w 211"/>
                <a:gd name="T7" fmla="*/ 82 h 211"/>
                <a:gd name="T8" fmla="*/ 14 w 211"/>
                <a:gd name="T9" fmla="*/ 158 h 211"/>
                <a:gd name="T10" fmla="*/ 82 w 211"/>
                <a:gd name="T11" fmla="*/ 186 h 211"/>
                <a:gd name="T12" fmla="*/ 158 w 211"/>
                <a:gd name="T13" fmla="*/ 197 h 211"/>
                <a:gd name="T14" fmla="*/ 188 w 211"/>
                <a:gd name="T15" fmla="*/ 127 h 211"/>
                <a:gd name="T16" fmla="*/ 172 w 211"/>
                <a:gd name="T17" fmla="*/ 113 h 211"/>
                <a:gd name="T18" fmla="*/ 170 w 211"/>
                <a:gd name="T19" fmla="*/ 121 h 211"/>
                <a:gd name="T20" fmla="*/ 166 w 211"/>
                <a:gd name="T21" fmla="*/ 131 h 211"/>
                <a:gd name="T22" fmla="*/ 162 w 211"/>
                <a:gd name="T23" fmla="*/ 139 h 211"/>
                <a:gd name="T24" fmla="*/ 158 w 211"/>
                <a:gd name="T25" fmla="*/ 147 h 211"/>
                <a:gd name="T26" fmla="*/ 149 w 211"/>
                <a:gd name="T27" fmla="*/ 154 h 211"/>
                <a:gd name="T28" fmla="*/ 143 w 211"/>
                <a:gd name="T29" fmla="*/ 160 h 211"/>
                <a:gd name="T30" fmla="*/ 133 w 211"/>
                <a:gd name="T31" fmla="*/ 166 h 211"/>
                <a:gd name="T32" fmla="*/ 125 w 211"/>
                <a:gd name="T33" fmla="*/ 170 h 211"/>
                <a:gd name="T34" fmla="*/ 115 w 211"/>
                <a:gd name="T35" fmla="*/ 172 h 211"/>
                <a:gd name="T36" fmla="*/ 104 w 211"/>
                <a:gd name="T37" fmla="*/ 172 h 211"/>
                <a:gd name="T38" fmla="*/ 94 w 211"/>
                <a:gd name="T39" fmla="*/ 172 h 211"/>
                <a:gd name="T40" fmla="*/ 84 w 211"/>
                <a:gd name="T41" fmla="*/ 170 h 211"/>
                <a:gd name="T42" fmla="*/ 76 w 211"/>
                <a:gd name="T43" fmla="*/ 166 h 211"/>
                <a:gd name="T44" fmla="*/ 68 w 211"/>
                <a:gd name="T45" fmla="*/ 160 h 211"/>
                <a:gd name="T46" fmla="*/ 59 w 211"/>
                <a:gd name="T47" fmla="*/ 154 h 211"/>
                <a:gd name="T48" fmla="*/ 53 w 211"/>
                <a:gd name="T49" fmla="*/ 147 h 211"/>
                <a:gd name="T50" fmla="*/ 47 w 211"/>
                <a:gd name="T51" fmla="*/ 139 h 211"/>
                <a:gd name="T52" fmla="*/ 43 w 211"/>
                <a:gd name="T53" fmla="*/ 131 h 211"/>
                <a:gd name="T54" fmla="*/ 39 w 211"/>
                <a:gd name="T55" fmla="*/ 121 h 211"/>
                <a:gd name="T56" fmla="*/ 39 w 211"/>
                <a:gd name="T57" fmla="*/ 113 h 211"/>
                <a:gd name="T58" fmla="*/ 37 w 211"/>
                <a:gd name="T59" fmla="*/ 102 h 211"/>
                <a:gd name="T60" fmla="*/ 39 w 211"/>
                <a:gd name="T61" fmla="*/ 92 h 211"/>
                <a:gd name="T62" fmla="*/ 41 w 211"/>
                <a:gd name="T63" fmla="*/ 82 h 211"/>
                <a:gd name="T64" fmla="*/ 45 w 211"/>
                <a:gd name="T65" fmla="*/ 74 h 211"/>
                <a:gd name="T66" fmla="*/ 51 w 211"/>
                <a:gd name="T67" fmla="*/ 65 h 211"/>
                <a:gd name="T68" fmla="*/ 57 w 211"/>
                <a:gd name="T69" fmla="*/ 57 h 211"/>
                <a:gd name="T70" fmla="*/ 66 w 211"/>
                <a:gd name="T71" fmla="*/ 51 h 211"/>
                <a:gd name="T72" fmla="*/ 74 w 211"/>
                <a:gd name="T73" fmla="*/ 45 h 211"/>
                <a:gd name="T74" fmla="*/ 82 w 211"/>
                <a:gd name="T75" fmla="*/ 41 h 211"/>
                <a:gd name="T76" fmla="*/ 92 w 211"/>
                <a:gd name="T77" fmla="*/ 39 h 211"/>
                <a:gd name="T78" fmla="*/ 102 w 211"/>
                <a:gd name="T79" fmla="*/ 37 h 211"/>
                <a:gd name="T80" fmla="*/ 113 w 211"/>
                <a:gd name="T81" fmla="*/ 39 h 211"/>
                <a:gd name="T82" fmla="*/ 121 w 211"/>
                <a:gd name="T83" fmla="*/ 39 h 211"/>
                <a:gd name="T84" fmla="*/ 131 w 211"/>
                <a:gd name="T85" fmla="*/ 43 h 211"/>
                <a:gd name="T86" fmla="*/ 139 w 211"/>
                <a:gd name="T87" fmla="*/ 47 h 211"/>
                <a:gd name="T88" fmla="*/ 147 w 211"/>
                <a:gd name="T89" fmla="*/ 53 h 211"/>
                <a:gd name="T90" fmla="*/ 156 w 211"/>
                <a:gd name="T91" fmla="*/ 59 h 211"/>
                <a:gd name="T92" fmla="*/ 160 w 211"/>
                <a:gd name="T93" fmla="*/ 67 h 211"/>
                <a:gd name="T94" fmla="*/ 166 w 211"/>
                <a:gd name="T95" fmla="*/ 76 h 211"/>
                <a:gd name="T96" fmla="*/ 170 w 211"/>
                <a:gd name="T97" fmla="*/ 84 h 211"/>
                <a:gd name="T98" fmla="*/ 172 w 211"/>
                <a:gd name="T99" fmla="*/ 94 h 211"/>
                <a:gd name="T100" fmla="*/ 172 w 211"/>
                <a:gd name="T101" fmla="*/ 1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 h="211">
                  <a:moveTo>
                    <a:pt x="211" y="104"/>
                  </a:moveTo>
                  <a:lnTo>
                    <a:pt x="188" y="82"/>
                  </a:lnTo>
                  <a:lnTo>
                    <a:pt x="197" y="51"/>
                  </a:lnTo>
                  <a:lnTo>
                    <a:pt x="166" y="45"/>
                  </a:lnTo>
                  <a:lnTo>
                    <a:pt x="158" y="14"/>
                  </a:lnTo>
                  <a:lnTo>
                    <a:pt x="127" y="22"/>
                  </a:lnTo>
                  <a:lnTo>
                    <a:pt x="104" y="0"/>
                  </a:lnTo>
                  <a:lnTo>
                    <a:pt x="82" y="22"/>
                  </a:lnTo>
                  <a:lnTo>
                    <a:pt x="51" y="14"/>
                  </a:lnTo>
                  <a:lnTo>
                    <a:pt x="45" y="45"/>
                  </a:lnTo>
                  <a:lnTo>
                    <a:pt x="14" y="51"/>
                  </a:lnTo>
                  <a:lnTo>
                    <a:pt x="23" y="82"/>
                  </a:lnTo>
                  <a:lnTo>
                    <a:pt x="0" y="104"/>
                  </a:lnTo>
                  <a:lnTo>
                    <a:pt x="23" y="127"/>
                  </a:lnTo>
                  <a:lnTo>
                    <a:pt x="14" y="158"/>
                  </a:lnTo>
                  <a:lnTo>
                    <a:pt x="45" y="166"/>
                  </a:lnTo>
                  <a:lnTo>
                    <a:pt x="51" y="197"/>
                  </a:lnTo>
                  <a:lnTo>
                    <a:pt x="82" y="186"/>
                  </a:lnTo>
                  <a:lnTo>
                    <a:pt x="104" y="211"/>
                  </a:lnTo>
                  <a:lnTo>
                    <a:pt x="127" y="186"/>
                  </a:lnTo>
                  <a:lnTo>
                    <a:pt x="158" y="197"/>
                  </a:lnTo>
                  <a:lnTo>
                    <a:pt x="166" y="166"/>
                  </a:lnTo>
                  <a:lnTo>
                    <a:pt x="197" y="158"/>
                  </a:lnTo>
                  <a:lnTo>
                    <a:pt x="188" y="127"/>
                  </a:lnTo>
                  <a:lnTo>
                    <a:pt x="211" y="104"/>
                  </a:lnTo>
                  <a:close/>
                  <a:moveTo>
                    <a:pt x="172" y="108"/>
                  </a:moveTo>
                  <a:lnTo>
                    <a:pt x="172" y="113"/>
                  </a:lnTo>
                  <a:lnTo>
                    <a:pt x="172" y="115"/>
                  </a:lnTo>
                  <a:lnTo>
                    <a:pt x="170" y="119"/>
                  </a:lnTo>
                  <a:lnTo>
                    <a:pt x="170" y="121"/>
                  </a:lnTo>
                  <a:lnTo>
                    <a:pt x="170" y="125"/>
                  </a:lnTo>
                  <a:lnTo>
                    <a:pt x="168" y="127"/>
                  </a:lnTo>
                  <a:lnTo>
                    <a:pt x="166" y="131"/>
                  </a:lnTo>
                  <a:lnTo>
                    <a:pt x="166" y="133"/>
                  </a:lnTo>
                  <a:lnTo>
                    <a:pt x="164" y="137"/>
                  </a:lnTo>
                  <a:lnTo>
                    <a:pt x="162" y="139"/>
                  </a:lnTo>
                  <a:lnTo>
                    <a:pt x="160" y="143"/>
                  </a:lnTo>
                  <a:lnTo>
                    <a:pt x="160" y="145"/>
                  </a:lnTo>
                  <a:lnTo>
                    <a:pt x="158" y="147"/>
                  </a:lnTo>
                  <a:lnTo>
                    <a:pt x="156" y="149"/>
                  </a:lnTo>
                  <a:lnTo>
                    <a:pt x="152" y="151"/>
                  </a:lnTo>
                  <a:lnTo>
                    <a:pt x="149" y="154"/>
                  </a:lnTo>
                  <a:lnTo>
                    <a:pt x="147" y="158"/>
                  </a:lnTo>
                  <a:lnTo>
                    <a:pt x="145" y="158"/>
                  </a:lnTo>
                  <a:lnTo>
                    <a:pt x="143" y="160"/>
                  </a:lnTo>
                  <a:lnTo>
                    <a:pt x="139" y="162"/>
                  </a:lnTo>
                  <a:lnTo>
                    <a:pt x="137" y="164"/>
                  </a:lnTo>
                  <a:lnTo>
                    <a:pt x="133" y="166"/>
                  </a:lnTo>
                  <a:lnTo>
                    <a:pt x="131" y="166"/>
                  </a:lnTo>
                  <a:lnTo>
                    <a:pt x="129" y="168"/>
                  </a:lnTo>
                  <a:lnTo>
                    <a:pt x="125" y="170"/>
                  </a:lnTo>
                  <a:lnTo>
                    <a:pt x="121" y="170"/>
                  </a:lnTo>
                  <a:lnTo>
                    <a:pt x="119" y="170"/>
                  </a:lnTo>
                  <a:lnTo>
                    <a:pt x="115" y="172"/>
                  </a:lnTo>
                  <a:lnTo>
                    <a:pt x="113" y="172"/>
                  </a:lnTo>
                  <a:lnTo>
                    <a:pt x="109" y="172"/>
                  </a:lnTo>
                  <a:lnTo>
                    <a:pt x="104" y="172"/>
                  </a:lnTo>
                  <a:lnTo>
                    <a:pt x="102" y="172"/>
                  </a:lnTo>
                  <a:lnTo>
                    <a:pt x="98" y="172"/>
                  </a:lnTo>
                  <a:lnTo>
                    <a:pt x="94" y="172"/>
                  </a:lnTo>
                  <a:lnTo>
                    <a:pt x="92" y="170"/>
                  </a:lnTo>
                  <a:lnTo>
                    <a:pt x="88" y="170"/>
                  </a:lnTo>
                  <a:lnTo>
                    <a:pt x="84" y="170"/>
                  </a:lnTo>
                  <a:lnTo>
                    <a:pt x="82" y="168"/>
                  </a:lnTo>
                  <a:lnTo>
                    <a:pt x="78" y="166"/>
                  </a:lnTo>
                  <a:lnTo>
                    <a:pt x="76" y="166"/>
                  </a:lnTo>
                  <a:lnTo>
                    <a:pt x="74" y="164"/>
                  </a:lnTo>
                  <a:lnTo>
                    <a:pt x="70" y="162"/>
                  </a:lnTo>
                  <a:lnTo>
                    <a:pt x="68" y="160"/>
                  </a:lnTo>
                  <a:lnTo>
                    <a:pt x="66" y="158"/>
                  </a:lnTo>
                  <a:lnTo>
                    <a:pt x="61" y="158"/>
                  </a:lnTo>
                  <a:lnTo>
                    <a:pt x="59" y="154"/>
                  </a:lnTo>
                  <a:lnTo>
                    <a:pt x="57" y="151"/>
                  </a:lnTo>
                  <a:lnTo>
                    <a:pt x="55" y="149"/>
                  </a:lnTo>
                  <a:lnTo>
                    <a:pt x="53" y="147"/>
                  </a:lnTo>
                  <a:lnTo>
                    <a:pt x="51" y="145"/>
                  </a:lnTo>
                  <a:lnTo>
                    <a:pt x="49" y="143"/>
                  </a:lnTo>
                  <a:lnTo>
                    <a:pt x="47" y="139"/>
                  </a:lnTo>
                  <a:lnTo>
                    <a:pt x="45" y="137"/>
                  </a:lnTo>
                  <a:lnTo>
                    <a:pt x="45" y="133"/>
                  </a:lnTo>
                  <a:lnTo>
                    <a:pt x="43" y="131"/>
                  </a:lnTo>
                  <a:lnTo>
                    <a:pt x="41" y="127"/>
                  </a:lnTo>
                  <a:lnTo>
                    <a:pt x="41" y="125"/>
                  </a:lnTo>
                  <a:lnTo>
                    <a:pt x="39" y="121"/>
                  </a:lnTo>
                  <a:lnTo>
                    <a:pt x="39" y="119"/>
                  </a:lnTo>
                  <a:lnTo>
                    <a:pt x="39" y="115"/>
                  </a:lnTo>
                  <a:lnTo>
                    <a:pt x="39" y="113"/>
                  </a:lnTo>
                  <a:lnTo>
                    <a:pt x="37" y="108"/>
                  </a:lnTo>
                  <a:lnTo>
                    <a:pt x="37" y="104"/>
                  </a:lnTo>
                  <a:lnTo>
                    <a:pt x="37" y="102"/>
                  </a:lnTo>
                  <a:lnTo>
                    <a:pt x="39" y="98"/>
                  </a:lnTo>
                  <a:lnTo>
                    <a:pt x="39" y="94"/>
                  </a:lnTo>
                  <a:lnTo>
                    <a:pt x="39" y="92"/>
                  </a:lnTo>
                  <a:lnTo>
                    <a:pt x="39" y="88"/>
                  </a:lnTo>
                  <a:lnTo>
                    <a:pt x="41" y="84"/>
                  </a:lnTo>
                  <a:lnTo>
                    <a:pt x="41" y="82"/>
                  </a:lnTo>
                  <a:lnTo>
                    <a:pt x="43" y="78"/>
                  </a:lnTo>
                  <a:lnTo>
                    <a:pt x="45" y="76"/>
                  </a:lnTo>
                  <a:lnTo>
                    <a:pt x="45" y="74"/>
                  </a:lnTo>
                  <a:lnTo>
                    <a:pt x="47" y="70"/>
                  </a:lnTo>
                  <a:lnTo>
                    <a:pt x="49" y="67"/>
                  </a:lnTo>
                  <a:lnTo>
                    <a:pt x="51" y="65"/>
                  </a:lnTo>
                  <a:lnTo>
                    <a:pt x="53" y="61"/>
                  </a:lnTo>
                  <a:lnTo>
                    <a:pt x="55" y="59"/>
                  </a:lnTo>
                  <a:lnTo>
                    <a:pt x="57" y="57"/>
                  </a:lnTo>
                  <a:lnTo>
                    <a:pt x="59" y="55"/>
                  </a:lnTo>
                  <a:lnTo>
                    <a:pt x="61" y="53"/>
                  </a:lnTo>
                  <a:lnTo>
                    <a:pt x="66" y="51"/>
                  </a:lnTo>
                  <a:lnTo>
                    <a:pt x="68" y="49"/>
                  </a:lnTo>
                  <a:lnTo>
                    <a:pt x="70" y="47"/>
                  </a:lnTo>
                  <a:lnTo>
                    <a:pt x="74" y="45"/>
                  </a:lnTo>
                  <a:lnTo>
                    <a:pt x="76" y="45"/>
                  </a:lnTo>
                  <a:lnTo>
                    <a:pt x="78" y="43"/>
                  </a:lnTo>
                  <a:lnTo>
                    <a:pt x="82" y="41"/>
                  </a:lnTo>
                  <a:lnTo>
                    <a:pt x="84" y="41"/>
                  </a:lnTo>
                  <a:lnTo>
                    <a:pt x="88" y="39"/>
                  </a:lnTo>
                  <a:lnTo>
                    <a:pt x="92" y="39"/>
                  </a:lnTo>
                  <a:lnTo>
                    <a:pt x="94" y="39"/>
                  </a:lnTo>
                  <a:lnTo>
                    <a:pt x="98" y="39"/>
                  </a:lnTo>
                  <a:lnTo>
                    <a:pt x="102" y="37"/>
                  </a:lnTo>
                  <a:lnTo>
                    <a:pt x="104" y="37"/>
                  </a:lnTo>
                  <a:lnTo>
                    <a:pt x="109" y="37"/>
                  </a:lnTo>
                  <a:lnTo>
                    <a:pt x="113" y="39"/>
                  </a:lnTo>
                  <a:lnTo>
                    <a:pt x="115" y="39"/>
                  </a:lnTo>
                  <a:lnTo>
                    <a:pt x="119" y="39"/>
                  </a:lnTo>
                  <a:lnTo>
                    <a:pt x="121" y="39"/>
                  </a:lnTo>
                  <a:lnTo>
                    <a:pt x="125" y="41"/>
                  </a:lnTo>
                  <a:lnTo>
                    <a:pt x="129" y="41"/>
                  </a:lnTo>
                  <a:lnTo>
                    <a:pt x="131" y="43"/>
                  </a:lnTo>
                  <a:lnTo>
                    <a:pt x="133" y="45"/>
                  </a:lnTo>
                  <a:lnTo>
                    <a:pt x="137" y="45"/>
                  </a:lnTo>
                  <a:lnTo>
                    <a:pt x="139" y="47"/>
                  </a:lnTo>
                  <a:lnTo>
                    <a:pt x="143" y="49"/>
                  </a:lnTo>
                  <a:lnTo>
                    <a:pt x="145" y="51"/>
                  </a:lnTo>
                  <a:lnTo>
                    <a:pt x="147" y="53"/>
                  </a:lnTo>
                  <a:lnTo>
                    <a:pt x="149" y="55"/>
                  </a:lnTo>
                  <a:lnTo>
                    <a:pt x="152" y="57"/>
                  </a:lnTo>
                  <a:lnTo>
                    <a:pt x="156" y="59"/>
                  </a:lnTo>
                  <a:lnTo>
                    <a:pt x="158" y="61"/>
                  </a:lnTo>
                  <a:lnTo>
                    <a:pt x="160" y="65"/>
                  </a:lnTo>
                  <a:lnTo>
                    <a:pt x="160" y="67"/>
                  </a:lnTo>
                  <a:lnTo>
                    <a:pt x="162" y="70"/>
                  </a:lnTo>
                  <a:lnTo>
                    <a:pt x="164" y="74"/>
                  </a:lnTo>
                  <a:lnTo>
                    <a:pt x="166" y="76"/>
                  </a:lnTo>
                  <a:lnTo>
                    <a:pt x="166" y="78"/>
                  </a:lnTo>
                  <a:lnTo>
                    <a:pt x="168" y="82"/>
                  </a:lnTo>
                  <a:lnTo>
                    <a:pt x="170" y="84"/>
                  </a:lnTo>
                  <a:lnTo>
                    <a:pt x="170" y="88"/>
                  </a:lnTo>
                  <a:lnTo>
                    <a:pt x="170" y="92"/>
                  </a:lnTo>
                  <a:lnTo>
                    <a:pt x="172" y="94"/>
                  </a:lnTo>
                  <a:lnTo>
                    <a:pt x="172" y="98"/>
                  </a:lnTo>
                  <a:lnTo>
                    <a:pt x="172" y="102"/>
                  </a:lnTo>
                  <a:lnTo>
                    <a:pt x="172" y="104"/>
                  </a:lnTo>
                  <a:lnTo>
                    <a:pt x="172" y="108"/>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Freeform 27">
              <a:extLst>
                <a:ext uri="{FF2B5EF4-FFF2-40B4-BE49-F238E27FC236}">
                  <a16:creationId xmlns:a16="http://schemas.microsoft.com/office/drawing/2014/main" xmlns="" id="{3C36E9B7-BE53-409F-B705-7AB0386B4380}"/>
                </a:ext>
              </a:extLst>
            </p:cNvPr>
            <p:cNvSpPr>
              <a:spLocks/>
            </p:cNvSpPr>
            <p:nvPr/>
          </p:nvSpPr>
          <p:spPr bwMode="auto">
            <a:xfrm>
              <a:off x="8648700" y="4198938"/>
              <a:ext cx="119063" cy="103188"/>
            </a:xfrm>
            <a:custGeom>
              <a:avLst/>
              <a:gdLst>
                <a:gd name="T0" fmla="*/ 75 w 75"/>
                <a:gd name="T1" fmla="*/ 6 h 65"/>
                <a:gd name="T2" fmla="*/ 75 w 75"/>
                <a:gd name="T3" fmla="*/ 4 h 65"/>
                <a:gd name="T4" fmla="*/ 75 w 75"/>
                <a:gd name="T5" fmla="*/ 4 h 65"/>
                <a:gd name="T6" fmla="*/ 75 w 75"/>
                <a:gd name="T7" fmla="*/ 2 h 65"/>
                <a:gd name="T8" fmla="*/ 73 w 75"/>
                <a:gd name="T9" fmla="*/ 2 h 65"/>
                <a:gd name="T10" fmla="*/ 73 w 75"/>
                <a:gd name="T11" fmla="*/ 2 h 65"/>
                <a:gd name="T12" fmla="*/ 71 w 75"/>
                <a:gd name="T13" fmla="*/ 0 h 65"/>
                <a:gd name="T14" fmla="*/ 71 w 75"/>
                <a:gd name="T15" fmla="*/ 0 h 65"/>
                <a:gd name="T16" fmla="*/ 69 w 75"/>
                <a:gd name="T17" fmla="*/ 0 h 65"/>
                <a:gd name="T18" fmla="*/ 67 w 75"/>
                <a:gd name="T19" fmla="*/ 0 h 65"/>
                <a:gd name="T20" fmla="*/ 67 w 75"/>
                <a:gd name="T21" fmla="*/ 0 h 65"/>
                <a:gd name="T22" fmla="*/ 65 w 75"/>
                <a:gd name="T23" fmla="*/ 0 h 65"/>
                <a:gd name="T24" fmla="*/ 65 w 75"/>
                <a:gd name="T25" fmla="*/ 0 h 65"/>
                <a:gd name="T26" fmla="*/ 63 w 75"/>
                <a:gd name="T27" fmla="*/ 0 h 65"/>
                <a:gd name="T28" fmla="*/ 63 w 75"/>
                <a:gd name="T29" fmla="*/ 2 h 65"/>
                <a:gd name="T30" fmla="*/ 61 w 75"/>
                <a:gd name="T31" fmla="*/ 2 h 65"/>
                <a:gd name="T32" fmla="*/ 14 w 75"/>
                <a:gd name="T33" fmla="*/ 26 h 65"/>
                <a:gd name="T34" fmla="*/ 12 w 75"/>
                <a:gd name="T35" fmla="*/ 24 h 65"/>
                <a:gd name="T36" fmla="*/ 12 w 75"/>
                <a:gd name="T37" fmla="*/ 24 h 65"/>
                <a:gd name="T38" fmla="*/ 10 w 75"/>
                <a:gd name="T39" fmla="*/ 22 h 65"/>
                <a:gd name="T40" fmla="*/ 10 w 75"/>
                <a:gd name="T41" fmla="*/ 22 h 65"/>
                <a:gd name="T42" fmla="*/ 8 w 75"/>
                <a:gd name="T43" fmla="*/ 22 h 65"/>
                <a:gd name="T44" fmla="*/ 8 w 75"/>
                <a:gd name="T45" fmla="*/ 22 h 65"/>
                <a:gd name="T46" fmla="*/ 6 w 75"/>
                <a:gd name="T47" fmla="*/ 22 h 65"/>
                <a:gd name="T48" fmla="*/ 4 w 75"/>
                <a:gd name="T49" fmla="*/ 22 h 65"/>
                <a:gd name="T50" fmla="*/ 4 w 75"/>
                <a:gd name="T51" fmla="*/ 24 h 65"/>
                <a:gd name="T52" fmla="*/ 2 w 75"/>
                <a:gd name="T53" fmla="*/ 24 h 65"/>
                <a:gd name="T54" fmla="*/ 2 w 75"/>
                <a:gd name="T55" fmla="*/ 24 h 65"/>
                <a:gd name="T56" fmla="*/ 0 w 75"/>
                <a:gd name="T57" fmla="*/ 26 h 65"/>
                <a:gd name="T58" fmla="*/ 0 w 75"/>
                <a:gd name="T59" fmla="*/ 26 h 65"/>
                <a:gd name="T60" fmla="*/ 0 w 75"/>
                <a:gd name="T61" fmla="*/ 28 h 65"/>
                <a:gd name="T62" fmla="*/ 0 w 75"/>
                <a:gd name="T63" fmla="*/ 28 h 65"/>
                <a:gd name="T64" fmla="*/ 0 w 75"/>
                <a:gd name="T65" fmla="*/ 30 h 65"/>
                <a:gd name="T66" fmla="*/ 0 w 75"/>
                <a:gd name="T67" fmla="*/ 32 h 65"/>
                <a:gd name="T68" fmla="*/ 0 w 75"/>
                <a:gd name="T69" fmla="*/ 32 h 65"/>
                <a:gd name="T70" fmla="*/ 0 w 75"/>
                <a:gd name="T71" fmla="*/ 34 h 65"/>
                <a:gd name="T72" fmla="*/ 0 w 75"/>
                <a:gd name="T73" fmla="*/ 34 h 65"/>
                <a:gd name="T74" fmla="*/ 0 w 75"/>
                <a:gd name="T75" fmla="*/ 36 h 65"/>
                <a:gd name="T76" fmla="*/ 24 w 75"/>
                <a:gd name="T77" fmla="*/ 63 h 65"/>
                <a:gd name="T78" fmla="*/ 24 w 75"/>
                <a:gd name="T79" fmla="*/ 63 h 65"/>
                <a:gd name="T80" fmla="*/ 26 w 75"/>
                <a:gd name="T81" fmla="*/ 65 h 65"/>
                <a:gd name="T82" fmla="*/ 26 w 75"/>
                <a:gd name="T83" fmla="*/ 65 h 65"/>
                <a:gd name="T84" fmla="*/ 28 w 75"/>
                <a:gd name="T85" fmla="*/ 65 h 65"/>
                <a:gd name="T86" fmla="*/ 30 w 75"/>
                <a:gd name="T87" fmla="*/ 65 h 65"/>
                <a:gd name="T88" fmla="*/ 30 w 75"/>
                <a:gd name="T89" fmla="*/ 65 h 65"/>
                <a:gd name="T90" fmla="*/ 32 w 75"/>
                <a:gd name="T91" fmla="*/ 65 h 65"/>
                <a:gd name="T92" fmla="*/ 34 w 75"/>
                <a:gd name="T93" fmla="*/ 63 h 65"/>
                <a:gd name="T94" fmla="*/ 34 w 75"/>
                <a:gd name="T95" fmla="*/ 63 h 65"/>
                <a:gd name="T96" fmla="*/ 36 w 75"/>
                <a:gd name="T97" fmla="*/ 63 h 65"/>
                <a:gd name="T98" fmla="*/ 75 w 75"/>
                <a:gd name="T99" fmla="*/ 12 h 65"/>
                <a:gd name="T100" fmla="*/ 75 w 75"/>
                <a:gd name="T101" fmla="*/ 12 h 65"/>
                <a:gd name="T102" fmla="*/ 75 w 75"/>
                <a:gd name="T103" fmla="*/ 10 h 65"/>
                <a:gd name="T104" fmla="*/ 75 w 75"/>
                <a:gd name="T105" fmla="*/ 10 h 65"/>
                <a:gd name="T106" fmla="*/ 75 w 75"/>
                <a:gd name="T107" fmla="*/ 8 h 65"/>
                <a:gd name="T108" fmla="*/ 75 w 75"/>
                <a:gd name="T109"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 h="65">
                  <a:moveTo>
                    <a:pt x="75" y="6"/>
                  </a:moveTo>
                  <a:lnTo>
                    <a:pt x="75" y="6"/>
                  </a:lnTo>
                  <a:lnTo>
                    <a:pt x="75" y="6"/>
                  </a:lnTo>
                  <a:lnTo>
                    <a:pt x="75" y="6"/>
                  </a:lnTo>
                  <a:lnTo>
                    <a:pt x="75" y="6"/>
                  </a:lnTo>
                  <a:lnTo>
                    <a:pt x="75" y="4"/>
                  </a:lnTo>
                  <a:lnTo>
                    <a:pt x="75" y="4"/>
                  </a:lnTo>
                  <a:lnTo>
                    <a:pt x="75" y="4"/>
                  </a:lnTo>
                  <a:lnTo>
                    <a:pt x="75" y="4"/>
                  </a:lnTo>
                  <a:lnTo>
                    <a:pt x="75" y="4"/>
                  </a:lnTo>
                  <a:lnTo>
                    <a:pt x="75" y="4"/>
                  </a:lnTo>
                  <a:lnTo>
                    <a:pt x="75" y="2"/>
                  </a:lnTo>
                  <a:lnTo>
                    <a:pt x="73" y="2"/>
                  </a:lnTo>
                  <a:lnTo>
                    <a:pt x="73" y="2"/>
                  </a:lnTo>
                  <a:lnTo>
                    <a:pt x="73" y="2"/>
                  </a:lnTo>
                  <a:lnTo>
                    <a:pt x="73" y="2"/>
                  </a:lnTo>
                  <a:lnTo>
                    <a:pt x="73" y="2"/>
                  </a:lnTo>
                  <a:lnTo>
                    <a:pt x="73" y="2"/>
                  </a:lnTo>
                  <a:lnTo>
                    <a:pt x="73" y="0"/>
                  </a:lnTo>
                  <a:lnTo>
                    <a:pt x="71" y="0"/>
                  </a:lnTo>
                  <a:lnTo>
                    <a:pt x="71" y="0"/>
                  </a:lnTo>
                  <a:lnTo>
                    <a:pt x="71" y="0"/>
                  </a:lnTo>
                  <a:lnTo>
                    <a:pt x="71" y="0"/>
                  </a:lnTo>
                  <a:lnTo>
                    <a:pt x="71" y="0"/>
                  </a:lnTo>
                  <a:lnTo>
                    <a:pt x="69" y="0"/>
                  </a:lnTo>
                  <a:lnTo>
                    <a:pt x="69" y="0"/>
                  </a:lnTo>
                  <a:lnTo>
                    <a:pt x="69" y="0"/>
                  </a:lnTo>
                  <a:lnTo>
                    <a:pt x="69" y="0"/>
                  </a:lnTo>
                  <a:lnTo>
                    <a:pt x="69" y="0"/>
                  </a:lnTo>
                  <a:lnTo>
                    <a:pt x="67" y="0"/>
                  </a:lnTo>
                  <a:lnTo>
                    <a:pt x="67" y="0"/>
                  </a:lnTo>
                  <a:lnTo>
                    <a:pt x="67" y="0"/>
                  </a:lnTo>
                  <a:lnTo>
                    <a:pt x="67" y="0"/>
                  </a:lnTo>
                  <a:lnTo>
                    <a:pt x="67" y="0"/>
                  </a:lnTo>
                  <a:lnTo>
                    <a:pt x="65" y="0"/>
                  </a:lnTo>
                  <a:lnTo>
                    <a:pt x="65" y="0"/>
                  </a:lnTo>
                  <a:lnTo>
                    <a:pt x="65" y="0"/>
                  </a:lnTo>
                  <a:lnTo>
                    <a:pt x="65" y="0"/>
                  </a:lnTo>
                  <a:lnTo>
                    <a:pt x="65" y="0"/>
                  </a:lnTo>
                  <a:lnTo>
                    <a:pt x="63" y="0"/>
                  </a:lnTo>
                  <a:lnTo>
                    <a:pt x="63" y="0"/>
                  </a:lnTo>
                  <a:lnTo>
                    <a:pt x="63" y="0"/>
                  </a:lnTo>
                  <a:lnTo>
                    <a:pt x="63" y="2"/>
                  </a:lnTo>
                  <a:lnTo>
                    <a:pt x="63" y="2"/>
                  </a:lnTo>
                  <a:lnTo>
                    <a:pt x="63" y="2"/>
                  </a:lnTo>
                  <a:lnTo>
                    <a:pt x="61" y="2"/>
                  </a:lnTo>
                  <a:lnTo>
                    <a:pt x="61" y="2"/>
                  </a:lnTo>
                  <a:lnTo>
                    <a:pt x="61" y="2"/>
                  </a:lnTo>
                  <a:lnTo>
                    <a:pt x="61" y="2"/>
                  </a:lnTo>
                  <a:lnTo>
                    <a:pt x="28" y="43"/>
                  </a:lnTo>
                  <a:lnTo>
                    <a:pt x="14" y="26"/>
                  </a:lnTo>
                  <a:lnTo>
                    <a:pt x="14" y="24"/>
                  </a:lnTo>
                  <a:lnTo>
                    <a:pt x="14" y="24"/>
                  </a:lnTo>
                  <a:lnTo>
                    <a:pt x="12" y="24"/>
                  </a:lnTo>
                  <a:lnTo>
                    <a:pt x="12" y="24"/>
                  </a:lnTo>
                  <a:lnTo>
                    <a:pt x="12" y="24"/>
                  </a:lnTo>
                  <a:lnTo>
                    <a:pt x="12" y="24"/>
                  </a:lnTo>
                  <a:lnTo>
                    <a:pt x="12" y="24"/>
                  </a:lnTo>
                  <a:lnTo>
                    <a:pt x="12" y="24"/>
                  </a:lnTo>
                  <a:lnTo>
                    <a:pt x="10" y="22"/>
                  </a:lnTo>
                  <a:lnTo>
                    <a:pt x="10" y="22"/>
                  </a:lnTo>
                  <a:lnTo>
                    <a:pt x="10" y="22"/>
                  </a:lnTo>
                  <a:lnTo>
                    <a:pt x="10" y="22"/>
                  </a:lnTo>
                  <a:lnTo>
                    <a:pt x="10" y="22"/>
                  </a:lnTo>
                  <a:lnTo>
                    <a:pt x="8" y="22"/>
                  </a:lnTo>
                  <a:lnTo>
                    <a:pt x="8" y="22"/>
                  </a:lnTo>
                  <a:lnTo>
                    <a:pt x="8" y="22"/>
                  </a:lnTo>
                  <a:lnTo>
                    <a:pt x="8" y="22"/>
                  </a:lnTo>
                  <a:lnTo>
                    <a:pt x="8" y="22"/>
                  </a:lnTo>
                  <a:lnTo>
                    <a:pt x="6" y="22"/>
                  </a:lnTo>
                  <a:lnTo>
                    <a:pt x="6" y="22"/>
                  </a:lnTo>
                  <a:lnTo>
                    <a:pt x="6" y="22"/>
                  </a:lnTo>
                  <a:lnTo>
                    <a:pt x="6" y="22"/>
                  </a:lnTo>
                  <a:lnTo>
                    <a:pt x="6" y="22"/>
                  </a:lnTo>
                  <a:lnTo>
                    <a:pt x="4" y="22"/>
                  </a:lnTo>
                  <a:lnTo>
                    <a:pt x="4" y="22"/>
                  </a:lnTo>
                  <a:lnTo>
                    <a:pt x="4" y="22"/>
                  </a:lnTo>
                  <a:lnTo>
                    <a:pt x="4" y="24"/>
                  </a:lnTo>
                  <a:lnTo>
                    <a:pt x="4" y="24"/>
                  </a:lnTo>
                  <a:lnTo>
                    <a:pt x="4" y="24"/>
                  </a:lnTo>
                  <a:lnTo>
                    <a:pt x="2" y="24"/>
                  </a:lnTo>
                  <a:lnTo>
                    <a:pt x="2" y="24"/>
                  </a:lnTo>
                  <a:lnTo>
                    <a:pt x="2" y="24"/>
                  </a:lnTo>
                  <a:lnTo>
                    <a:pt x="2" y="24"/>
                  </a:lnTo>
                  <a:lnTo>
                    <a:pt x="2" y="24"/>
                  </a:lnTo>
                  <a:lnTo>
                    <a:pt x="2" y="26"/>
                  </a:lnTo>
                  <a:lnTo>
                    <a:pt x="0" y="26"/>
                  </a:lnTo>
                  <a:lnTo>
                    <a:pt x="0" y="26"/>
                  </a:lnTo>
                  <a:lnTo>
                    <a:pt x="0" y="26"/>
                  </a:lnTo>
                  <a:lnTo>
                    <a:pt x="0" y="26"/>
                  </a:lnTo>
                  <a:lnTo>
                    <a:pt x="0" y="26"/>
                  </a:lnTo>
                  <a:lnTo>
                    <a:pt x="0" y="28"/>
                  </a:lnTo>
                  <a:lnTo>
                    <a:pt x="0" y="28"/>
                  </a:lnTo>
                  <a:lnTo>
                    <a:pt x="0" y="28"/>
                  </a:lnTo>
                  <a:lnTo>
                    <a:pt x="0" y="28"/>
                  </a:lnTo>
                  <a:lnTo>
                    <a:pt x="0" y="28"/>
                  </a:lnTo>
                  <a:lnTo>
                    <a:pt x="0" y="30"/>
                  </a:lnTo>
                  <a:lnTo>
                    <a:pt x="0" y="30"/>
                  </a:lnTo>
                  <a:lnTo>
                    <a:pt x="0" y="30"/>
                  </a:lnTo>
                  <a:lnTo>
                    <a:pt x="0" y="30"/>
                  </a:lnTo>
                  <a:lnTo>
                    <a:pt x="0" y="30"/>
                  </a:lnTo>
                  <a:lnTo>
                    <a:pt x="0" y="32"/>
                  </a:lnTo>
                  <a:lnTo>
                    <a:pt x="0" y="32"/>
                  </a:lnTo>
                  <a:lnTo>
                    <a:pt x="0" y="32"/>
                  </a:lnTo>
                  <a:lnTo>
                    <a:pt x="0" y="32"/>
                  </a:lnTo>
                  <a:lnTo>
                    <a:pt x="0" y="32"/>
                  </a:lnTo>
                  <a:lnTo>
                    <a:pt x="0" y="34"/>
                  </a:lnTo>
                  <a:lnTo>
                    <a:pt x="0" y="34"/>
                  </a:lnTo>
                  <a:lnTo>
                    <a:pt x="0" y="34"/>
                  </a:lnTo>
                  <a:lnTo>
                    <a:pt x="0" y="34"/>
                  </a:lnTo>
                  <a:lnTo>
                    <a:pt x="0" y="34"/>
                  </a:lnTo>
                  <a:lnTo>
                    <a:pt x="0" y="34"/>
                  </a:lnTo>
                  <a:lnTo>
                    <a:pt x="0" y="36"/>
                  </a:lnTo>
                  <a:lnTo>
                    <a:pt x="0" y="36"/>
                  </a:lnTo>
                  <a:lnTo>
                    <a:pt x="2" y="36"/>
                  </a:lnTo>
                  <a:lnTo>
                    <a:pt x="22" y="63"/>
                  </a:lnTo>
                  <a:lnTo>
                    <a:pt x="24" y="63"/>
                  </a:lnTo>
                  <a:lnTo>
                    <a:pt x="24" y="63"/>
                  </a:lnTo>
                  <a:lnTo>
                    <a:pt x="24" y="63"/>
                  </a:lnTo>
                  <a:lnTo>
                    <a:pt x="24" y="63"/>
                  </a:lnTo>
                  <a:lnTo>
                    <a:pt x="24" y="63"/>
                  </a:lnTo>
                  <a:lnTo>
                    <a:pt x="24" y="63"/>
                  </a:lnTo>
                  <a:lnTo>
                    <a:pt x="26" y="65"/>
                  </a:lnTo>
                  <a:lnTo>
                    <a:pt x="26" y="65"/>
                  </a:lnTo>
                  <a:lnTo>
                    <a:pt x="26" y="65"/>
                  </a:lnTo>
                  <a:lnTo>
                    <a:pt x="26" y="65"/>
                  </a:lnTo>
                  <a:lnTo>
                    <a:pt x="26" y="65"/>
                  </a:lnTo>
                  <a:lnTo>
                    <a:pt x="28" y="65"/>
                  </a:lnTo>
                  <a:lnTo>
                    <a:pt x="28" y="65"/>
                  </a:lnTo>
                  <a:lnTo>
                    <a:pt x="28" y="65"/>
                  </a:lnTo>
                  <a:lnTo>
                    <a:pt x="28" y="65"/>
                  </a:lnTo>
                  <a:lnTo>
                    <a:pt x="30" y="65"/>
                  </a:lnTo>
                  <a:lnTo>
                    <a:pt x="30" y="65"/>
                  </a:lnTo>
                  <a:lnTo>
                    <a:pt x="30" y="65"/>
                  </a:lnTo>
                  <a:lnTo>
                    <a:pt x="30" y="65"/>
                  </a:lnTo>
                  <a:lnTo>
                    <a:pt x="30" y="65"/>
                  </a:lnTo>
                  <a:lnTo>
                    <a:pt x="32" y="65"/>
                  </a:lnTo>
                  <a:lnTo>
                    <a:pt x="32" y="65"/>
                  </a:lnTo>
                  <a:lnTo>
                    <a:pt x="32" y="65"/>
                  </a:lnTo>
                  <a:lnTo>
                    <a:pt x="32" y="63"/>
                  </a:lnTo>
                  <a:lnTo>
                    <a:pt x="34" y="63"/>
                  </a:lnTo>
                  <a:lnTo>
                    <a:pt x="34" y="63"/>
                  </a:lnTo>
                  <a:lnTo>
                    <a:pt x="34" y="63"/>
                  </a:lnTo>
                  <a:lnTo>
                    <a:pt x="34" y="63"/>
                  </a:lnTo>
                  <a:lnTo>
                    <a:pt x="34" y="63"/>
                  </a:lnTo>
                  <a:lnTo>
                    <a:pt x="36" y="63"/>
                  </a:lnTo>
                  <a:lnTo>
                    <a:pt x="36" y="63"/>
                  </a:lnTo>
                  <a:lnTo>
                    <a:pt x="36" y="61"/>
                  </a:lnTo>
                  <a:lnTo>
                    <a:pt x="75" y="12"/>
                  </a:lnTo>
                  <a:lnTo>
                    <a:pt x="75" y="12"/>
                  </a:lnTo>
                  <a:lnTo>
                    <a:pt x="75" y="12"/>
                  </a:lnTo>
                  <a:lnTo>
                    <a:pt x="75" y="12"/>
                  </a:lnTo>
                  <a:lnTo>
                    <a:pt x="75" y="12"/>
                  </a:lnTo>
                  <a:lnTo>
                    <a:pt x="75" y="12"/>
                  </a:lnTo>
                  <a:lnTo>
                    <a:pt x="75" y="10"/>
                  </a:lnTo>
                  <a:lnTo>
                    <a:pt x="75" y="10"/>
                  </a:lnTo>
                  <a:lnTo>
                    <a:pt x="75" y="10"/>
                  </a:lnTo>
                  <a:lnTo>
                    <a:pt x="75" y="10"/>
                  </a:lnTo>
                  <a:lnTo>
                    <a:pt x="75" y="10"/>
                  </a:lnTo>
                  <a:lnTo>
                    <a:pt x="75" y="8"/>
                  </a:lnTo>
                  <a:lnTo>
                    <a:pt x="75" y="8"/>
                  </a:lnTo>
                  <a:lnTo>
                    <a:pt x="75" y="8"/>
                  </a:lnTo>
                  <a:lnTo>
                    <a:pt x="75" y="8"/>
                  </a:lnTo>
                  <a:lnTo>
                    <a:pt x="75" y="8"/>
                  </a:lnTo>
                  <a:lnTo>
                    <a:pt x="75" y="6"/>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Freeform 28">
              <a:extLst>
                <a:ext uri="{FF2B5EF4-FFF2-40B4-BE49-F238E27FC236}">
                  <a16:creationId xmlns:a16="http://schemas.microsoft.com/office/drawing/2014/main" xmlns="" id="{A032485F-6D69-47E3-AE44-531BD7676308}"/>
                </a:ext>
              </a:extLst>
            </p:cNvPr>
            <p:cNvSpPr>
              <a:spLocks noEditPoints="1"/>
            </p:cNvSpPr>
            <p:nvPr/>
          </p:nvSpPr>
          <p:spPr bwMode="auto">
            <a:xfrm>
              <a:off x="8248650" y="4273550"/>
              <a:ext cx="552450" cy="552450"/>
            </a:xfrm>
            <a:custGeom>
              <a:avLst/>
              <a:gdLst>
                <a:gd name="T0" fmla="*/ 170 w 170"/>
                <a:gd name="T1" fmla="*/ 92 h 170"/>
                <a:gd name="T2" fmla="*/ 164 w 170"/>
                <a:gd name="T3" fmla="*/ 86 h 170"/>
                <a:gd name="T4" fmla="*/ 158 w 170"/>
                <a:gd name="T5" fmla="*/ 92 h 170"/>
                <a:gd name="T6" fmla="*/ 158 w 170"/>
                <a:gd name="T7" fmla="*/ 92 h 170"/>
                <a:gd name="T8" fmla="*/ 108 w 170"/>
                <a:gd name="T9" fmla="*/ 154 h 170"/>
                <a:gd name="T10" fmla="*/ 124 w 170"/>
                <a:gd name="T11" fmla="*/ 122 h 170"/>
                <a:gd name="T12" fmla="*/ 138 w 170"/>
                <a:gd name="T13" fmla="*/ 122 h 170"/>
                <a:gd name="T14" fmla="*/ 138 w 170"/>
                <a:gd name="T15" fmla="*/ 115 h 170"/>
                <a:gd name="T16" fmla="*/ 34 w 170"/>
                <a:gd name="T17" fmla="*/ 115 h 170"/>
                <a:gd name="T18" fmla="*/ 34 w 170"/>
                <a:gd name="T19" fmla="*/ 122 h 170"/>
                <a:gd name="T20" fmla="*/ 47 w 170"/>
                <a:gd name="T21" fmla="*/ 122 h 170"/>
                <a:gd name="T22" fmla="*/ 63 w 170"/>
                <a:gd name="T23" fmla="*/ 154 h 170"/>
                <a:gd name="T24" fmla="*/ 13 w 170"/>
                <a:gd name="T25" fmla="*/ 89 h 170"/>
                <a:gd name="T26" fmla="*/ 42 w 170"/>
                <a:gd name="T27" fmla="*/ 89 h 170"/>
                <a:gd name="T28" fmla="*/ 44 w 170"/>
                <a:gd name="T29" fmla="*/ 108 h 170"/>
                <a:gd name="T30" fmla="*/ 52 w 170"/>
                <a:gd name="T31" fmla="*/ 108 h 170"/>
                <a:gd name="T32" fmla="*/ 50 w 170"/>
                <a:gd name="T33" fmla="*/ 89 h 170"/>
                <a:gd name="T34" fmla="*/ 82 w 170"/>
                <a:gd name="T35" fmla="*/ 89 h 170"/>
                <a:gd name="T36" fmla="*/ 82 w 170"/>
                <a:gd name="T37" fmla="*/ 108 h 170"/>
                <a:gd name="T38" fmla="*/ 89 w 170"/>
                <a:gd name="T39" fmla="*/ 108 h 170"/>
                <a:gd name="T40" fmla="*/ 89 w 170"/>
                <a:gd name="T41" fmla="*/ 85 h 170"/>
                <a:gd name="T42" fmla="*/ 89 w 170"/>
                <a:gd name="T43" fmla="*/ 85 h 170"/>
                <a:gd name="T44" fmla="*/ 88 w 170"/>
                <a:gd name="T45" fmla="*/ 83 h 170"/>
                <a:gd name="T46" fmla="*/ 88 w 170"/>
                <a:gd name="T47" fmla="*/ 83 h 170"/>
                <a:gd name="T48" fmla="*/ 85 w 170"/>
                <a:gd name="T49" fmla="*/ 82 h 170"/>
                <a:gd name="T50" fmla="*/ 85 w 170"/>
                <a:gd name="T51" fmla="*/ 82 h 170"/>
                <a:gd name="T52" fmla="*/ 13 w 170"/>
                <a:gd name="T53" fmla="*/ 82 h 170"/>
                <a:gd name="T54" fmla="*/ 64 w 170"/>
                <a:gd name="T55" fmla="*/ 16 h 170"/>
                <a:gd name="T56" fmla="*/ 49 w 170"/>
                <a:gd name="T57" fmla="*/ 42 h 170"/>
                <a:gd name="T58" fmla="*/ 57 w 170"/>
                <a:gd name="T59" fmla="*/ 42 h 170"/>
                <a:gd name="T60" fmla="*/ 79 w 170"/>
                <a:gd name="T61" fmla="*/ 13 h 170"/>
                <a:gd name="T62" fmla="*/ 80 w 170"/>
                <a:gd name="T63" fmla="*/ 13 h 170"/>
                <a:gd name="T64" fmla="*/ 80 w 170"/>
                <a:gd name="T65" fmla="*/ 13 h 170"/>
                <a:gd name="T66" fmla="*/ 85 w 170"/>
                <a:gd name="T67" fmla="*/ 6 h 170"/>
                <a:gd name="T68" fmla="*/ 79 w 170"/>
                <a:gd name="T69" fmla="*/ 0 h 170"/>
                <a:gd name="T70" fmla="*/ 78 w 170"/>
                <a:gd name="T71" fmla="*/ 0 h 170"/>
                <a:gd name="T72" fmla="*/ 78 w 170"/>
                <a:gd name="T73" fmla="*/ 0 h 170"/>
                <a:gd name="T74" fmla="*/ 78 w 170"/>
                <a:gd name="T75" fmla="*/ 0 h 170"/>
                <a:gd name="T76" fmla="*/ 0 w 170"/>
                <a:gd name="T77" fmla="*/ 85 h 170"/>
                <a:gd name="T78" fmla="*/ 86 w 170"/>
                <a:gd name="T79" fmla="*/ 170 h 170"/>
                <a:gd name="T80" fmla="*/ 170 w 170"/>
                <a:gd name="T81" fmla="*/ 93 h 170"/>
                <a:gd name="T82" fmla="*/ 170 w 170"/>
                <a:gd name="T83" fmla="*/ 93 h 170"/>
                <a:gd name="T84" fmla="*/ 170 w 170"/>
                <a:gd name="T85" fmla="*/ 92 h 170"/>
                <a:gd name="T86" fmla="*/ 82 w 170"/>
                <a:gd name="T87" fmla="*/ 158 h 170"/>
                <a:gd name="T88" fmla="*/ 79 w 170"/>
                <a:gd name="T89" fmla="*/ 157 h 170"/>
                <a:gd name="T90" fmla="*/ 55 w 170"/>
                <a:gd name="T91" fmla="*/ 122 h 170"/>
                <a:gd name="T92" fmla="*/ 82 w 170"/>
                <a:gd name="T93" fmla="*/ 122 h 170"/>
                <a:gd name="T94" fmla="*/ 82 w 170"/>
                <a:gd name="T95" fmla="*/ 158 h 170"/>
                <a:gd name="T96" fmla="*/ 93 w 170"/>
                <a:gd name="T97" fmla="*/ 157 h 170"/>
                <a:gd name="T98" fmla="*/ 89 w 170"/>
                <a:gd name="T99" fmla="*/ 158 h 170"/>
                <a:gd name="T100" fmla="*/ 89 w 170"/>
                <a:gd name="T101" fmla="*/ 122 h 170"/>
                <a:gd name="T102" fmla="*/ 116 w 170"/>
                <a:gd name="T103" fmla="*/ 122 h 170"/>
                <a:gd name="T104" fmla="*/ 93 w 170"/>
                <a:gd name="T105" fmla="*/ 1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0">
                  <a:moveTo>
                    <a:pt x="170" y="92"/>
                  </a:moveTo>
                  <a:cubicBezTo>
                    <a:pt x="170" y="89"/>
                    <a:pt x="168" y="86"/>
                    <a:pt x="164" y="86"/>
                  </a:cubicBezTo>
                  <a:cubicBezTo>
                    <a:pt x="161" y="86"/>
                    <a:pt x="158" y="89"/>
                    <a:pt x="158" y="92"/>
                  </a:cubicBezTo>
                  <a:cubicBezTo>
                    <a:pt x="158" y="92"/>
                    <a:pt x="158" y="92"/>
                    <a:pt x="158" y="92"/>
                  </a:cubicBezTo>
                  <a:cubicBezTo>
                    <a:pt x="155" y="121"/>
                    <a:pt x="135" y="145"/>
                    <a:pt x="108" y="154"/>
                  </a:cubicBezTo>
                  <a:cubicBezTo>
                    <a:pt x="115" y="146"/>
                    <a:pt x="120" y="135"/>
                    <a:pt x="124" y="122"/>
                  </a:cubicBezTo>
                  <a:cubicBezTo>
                    <a:pt x="138" y="122"/>
                    <a:pt x="138" y="122"/>
                    <a:pt x="138" y="122"/>
                  </a:cubicBezTo>
                  <a:cubicBezTo>
                    <a:pt x="142" y="122"/>
                    <a:pt x="142" y="115"/>
                    <a:pt x="138" y="115"/>
                  </a:cubicBezTo>
                  <a:cubicBezTo>
                    <a:pt x="34" y="115"/>
                    <a:pt x="34" y="115"/>
                    <a:pt x="34" y="115"/>
                  </a:cubicBezTo>
                  <a:cubicBezTo>
                    <a:pt x="29" y="115"/>
                    <a:pt x="29" y="122"/>
                    <a:pt x="34" y="122"/>
                  </a:cubicBezTo>
                  <a:cubicBezTo>
                    <a:pt x="47" y="122"/>
                    <a:pt x="47" y="122"/>
                    <a:pt x="47" y="122"/>
                  </a:cubicBezTo>
                  <a:cubicBezTo>
                    <a:pt x="51" y="135"/>
                    <a:pt x="56" y="146"/>
                    <a:pt x="63" y="154"/>
                  </a:cubicBezTo>
                  <a:cubicBezTo>
                    <a:pt x="35" y="145"/>
                    <a:pt x="15" y="119"/>
                    <a:pt x="13" y="89"/>
                  </a:cubicBezTo>
                  <a:cubicBezTo>
                    <a:pt x="42" y="89"/>
                    <a:pt x="42" y="89"/>
                    <a:pt x="42" y="89"/>
                  </a:cubicBezTo>
                  <a:cubicBezTo>
                    <a:pt x="43" y="95"/>
                    <a:pt x="43" y="102"/>
                    <a:pt x="44" y="108"/>
                  </a:cubicBezTo>
                  <a:cubicBezTo>
                    <a:pt x="52" y="108"/>
                    <a:pt x="52" y="108"/>
                    <a:pt x="52" y="108"/>
                  </a:cubicBezTo>
                  <a:cubicBezTo>
                    <a:pt x="51" y="102"/>
                    <a:pt x="51" y="95"/>
                    <a:pt x="50" y="89"/>
                  </a:cubicBezTo>
                  <a:cubicBezTo>
                    <a:pt x="82" y="89"/>
                    <a:pt x="82" y="89"/>
                    <a:pt x="82" y="89"/>
                  </a:cubicBezTo>
                  <a:cubicBezTo>
                    <a:pt x="82" y="108"/>
                    <a:pt x="82" y="108"/>
                    <a:pt x="82" y="108"/>
                  </a:cubicBezTo>
                  <a:cubicBezTo>
                    <a:pt x="89" y="108"/>
                    <a:pt x="89" y="108"/>
                    <a:pt x="89" y="108"/>
                  </a:cubicBezTo>
                  <a:cubicBezTo>
                    <a:pt x="89" y="85"/>
                    <a:pt x="89" y="85"/>
                    <a:pt x="89" y="85"/>
                  </a:cubicBezTo>
                  <a:cubicBezTo>
                    <a:pt x="89" y="85"/>
                    <a:pt x="89" y="85"/>
                    <a:pt x="89" y="85"/>
                  </a:cubicBezTo>
                  <a:cubicBezTo>
                    <a:pt x="89" y="84"/>
                    <a:pt x="88" y="83"/>
                    <a:pt x="88" y="83"/>
                  </a:cubicBezTo>
                  <a:cubicBezTo>
                    <a:pt x="88" y="83"/>
                    <a:pt x="88" y="83"/>
                    <a:pt x="88" y="83"/>
                  </a:cubicBezTo>
                  <a:cubicBezTo>
                    <a:pt x="87" y="82"/>
                    <a:pt x="86" y="82"/>
                    <a:pt x="85" y="82"/>
                  </a:cubicBezTo>
                  <a:cubicBezTo>
                    <a:pt x="85" y="82"/>
                    <a:pt x="85" y="82"/>
                    <a:pt x="85" y="82"/>
                  </a:cubicBezTo>
                  <a:cubicBezTo>
                    <a:pt x="13" y="82"/>
                    <a:pt x="13" y="82"/>
                    <a:pt x="13" y="82"/>
                  </a:cubicBezTo>
                  <a:cubicBezTo>
                    <a:pt x="15" y="51"/>
                    <a:pt x="35" y="25"/>
                    <a:pt x="64" y="16"/>
                  </a:cubicBezTo>
                  <a:cubicBezTo>
                    <a:pt x="58" y="22"/>
                    <a:pt x="53" y="31"/>
                    <a:pt x="49" y="42"/>
                  </a:cubicBezTo>
                  <a:cubicBezTo>
                    <a:pt x="57" y="42"/>
                    <a:pt x="57" y="42"/>
                    <a:pt x="57" y="42"/>
                  </a:cubicBezTo>
                  <a:cubicBezTo>
                    <a:pt x="62" y="27"/>
                    <a:pt x="70" y="16"/>
                    <a:pt x="79" y="13"/>
                  </a:cubicBezTo>
                  <a:cubicBezTo>
                    <a:pt x="79" y="13"/>
                    <a:pt x="79" y="13"/>
                    <a:pt x="80" y="13"/>
                  </a:cubicBezTo>
                  <a:cubicBezTo>
                    <a:pt x="80" y="13"/>
                    <a:pt x="80" y="13"/>
                    <a:pt x="80" y="13"/>
                  </a:cubicBezTo>
                  <a:cubicBezTo>
                    <a:pt x="83" y="12"/>
                    <a:pt x="85" y="10"/>
                    <a:pt x="85" y="6"/>
                  </a:cubicBezTo>
                  <a:cubicBezTo>
                    <a:pt x="85" y="3"/>
                    <a:pt x="82" y="0"/>
                    <a:pt x="79" y="0"/>
                  </a:cubicBezTo>
                  <a:cubicBezTo>
                    <a:pt x="79" y="0"/>
                    <a:pt x="79" y="0"/>
                    <a:pt x="78" y="0"/>
                  </a:cubicBezTo>
                  <a:cubicBezTo>
                    <a:pt x="78" y="0"/>
                    <a:pt x="78" y="0"/>
                    <a:pt x="78" y="0"/>
                  </a:cubicBezTo>
                  <a:cubicBezTo>
                    <a:pt x="78" y="0"/>
                    <a:pt x="78" y="0"/>
                    <a:pt x="78" y="0"/>
                  </a:cubicBezTo>
                  <a:cubicBezTo>
                    <a:pt x="35" y="4"/>
                    <a:pt x="0" y="41"/>
                    <a:pt x="0" y="85"/>
                  </a:cubicBezTo>
                  <a:cubicBezTo>
                    <a:pt x="0" y="132"/>
                    <a:pt x="39" y="170"/>
                    <a:pt x="86" y="170"/>
                  </a:cubicBezTo>
                  <a:cubicBezTo>
                    <a:pt x="130" y="170"/>
                    <a:pt x="166" y="136"/>
                    <a:pt x="170" y="93"/>
                  </a:cubicBezTo>
                  <a:cubicBezTo>
                    <a:pt x="170" y="93"/>
                    <a:pt x="170" y="93"/>
                    <a:pt x="170" y="93"/>
                  </a:cubicBezTo>
                  <a:lnTo>
                    <a:pt x="170" y="92"/>
                  </a:lnTo>
                  <a:close/>
                  <a:moveTo>
                    <a:pt x="82" y="158"/>
                  </a:moveTo>
                  <a:cubicBezTo>
                    <a:pt x="81" y="158"/>
                    <a:pt x="80" y="157"/>
                    <a:pt x="79" y="157"/>
                  </a:cubicBezTo>
                  <a:cubicBezTo>
                    <a:pt x="68" y="153"/>
                    <a:pt x="60" y="140"/>
                    <a:pt x="55" y="122"/>
                  </a:cubicBezTo>
                  <a:cubicBezTo>
                    <a:pt x="82" y="122"/>
                    <a:pt x="82" y="122"/>
                    <a:pt x="82" y="122"/>
                  </a:cubicBezTo>
                  <a:lnTo>
                    <a:pt x="82" y="158"/>
                  </a:lnTo>
                  <a:close/>
                  <a:moveTo>
                    <a:pt x="93" y="157"/>
                  </a:moveTo>
                  <a:cubicBezTo>
                    <a:pt x="91" y="157"/>
                    <a:pt x="90" y="158"/>
                    <a:pt x="89" y="158"/>
                  </a:cubicBezTo>
                  <a:cubicBezTo>
                    <a:pt x="89" y="122"/>
                    <a:pt x="89" y="122"/>
                    <a:pt x="89" y="122"/>
                  </a:cubicBezTo>
                  <a:cubicBezTo>
                    <a:pt x="116" y="122"/>
                    <a:pt x="116" y="122"/>
                    <a:pt x="116" y="122"/>
                  </a:cubicBezTo>
                  <a:cubicBezTo>
                    <a:pt x="111" y="140"/>
                    <a:pt x="103" y="153"/>
                    <a:pt x="93" y="157"/>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Freeform 29">
              <a:extLst>
                <a:ext uri="{FF2B5EF4-FFF2-40B4-BE49-F238E27FC236}">
                  <a16:creationId xmlns:a16="http://schemas.microsoft.com/office/drawing/2014/main" xmlns="" id="{E164DE59-8691-41C3-B0C7-517BEDB3A8A4}"/>
                </a:ext>
              </a:extLst>
            </p:cNvPr>
            <p:cNvSpPr>
              <a:spLocks/>
            </p:cNvSpPr>
            <p:nvPr/>
          </p:nvSpPr>
          <p:spPr bwMode="auto">
            <a:xfrm>
              <a:off x="8339138" y="4432300"/>
              <a:ext cx="163513" cy="84138"/>
            </a:xfrm>
            <a:custGeom>
              <a:avLst/>
              <a:gdLst>
                <a:gd name="T0" fmla="*/ 23 w 50"/>
                <a:gd name="T1" fmla="*/ 26 h 26"/>
                <a:gd name="T2" fmla="*/ 25 w 50"/>
                <a:gd name="T3" fmla="*/ 8 h 26"/>
                <a:gd name="T4" fmla="*/ 45 w 50"/>
                <a:gd name="T5" fmla="*/ 8 h 26"/>
                <a:gd name="T6" fmla="*/ 45 w 50"/>
                <a:gd name="T7" fmla="*/ 0 h 26"/>
                <a:gd name="T8" fmla="*/ 5 w 50"/>
                <a:gd name="T9" fmla="*/ 0 h 26"/>
                <a:gd name="T10" fmla="*/ 5 w 50"/>
                <a:gd name="T11" fmla="*/ 8 h 26"/>
                <a:gd name="T12" fmla="*/ 17 w 50"/>
                <a:gd name="T13" fmla="*/ 8 h 26"/>
                <a:gd name="T14" fmla="*/ 15 w 50"/>
                <a:gd name="T15" fmla="*/ 26 h 26"/>
                <a:gd name="T16" fmla="*/ 23 w 50"/>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6">
                  <a:moveTo>
                    <a:pt x="23" y="26"/>
                  </a:moveTo>
                  <a:cubicBezTo>
                    <a:pt x="23" y="18"/>
                    <a:pt x="24" y="13"/>
                    <a:pt x="25" y="8"/>
                  </a:cubicBezTo>
                  <a:cubicBezTo>
                    <a:pt x="45" y="8"/>
                    <a:pt x="45" y="8"/>
                    <a:pt x="45" y="8"/>
                  </a:cubicBezTo>
                  <a:cubicBezTo>
                    <a:pt x="50" y="8"/>
                    <a:pt x="50" y="0"/>
                    <a:pt x="45" y="0"/>
                  </a:cubicBezTo>
                  <a:cubicBezTo>
                    <a:pt x="5" y="0"/>
                    <a:pt x="5" y="0"/>
                    <a:pt x="5" y="0"/>
                  </a:cubicBezTo>
                  <a:cubicBezTo>
                    <a:pt x="0" y="0"/>
                    <a:pt x="0" y="8"/>
                    <a:pt x="5" y="8"/>
                  </a:cubicBezTo>
                  <a:cubicBezTo>
                    <a:pt x="17" y="8"/>
                    <a:pt x="17" y="8"/>
                    <a:pt x="17" y="8"/>
                  </a:cubicBezTo>
                  <a:cubicBezTo>
                    <a:pt x="16" y="13"/>
                    <a:pt x="15" y="18"/>
                    <a:pt x="15" y="26"/>
                  </a:cubicBezTo>
                  <a:lnTo>
                    <a:pt x="23" y="26"/>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41354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Прямая соединительная линия 39">
            <a:extLst>
              <a:ext uri="{FF2B5EF4-FFF2-40B4-BE49-F238E27FC236}">
                <a16:creationId xmlns:a16="http://schemas.microsoft.com/office/drawing/2014/main" xmlns="" id="{2DF8A51C-4A70-45C5-B4ED-B17789969F70}"/>
              </a:ext>
            </a:extLst>
          </p:cNvPr>
          <p:cNvCxnSpPr>
            <a:cxnSpLocks/>
          </p:cNvCxnSpPr>
          <p:nvPr/>
        </p:nvCxnSpPr>
        <p:spPr>
          <a:xfrm>
            <a:off x="6279576" y="2313904"/>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1" name="Группа 40">
            <a:extLst>
              <a:ext uri="{FF2B5EF4-FFF2-40B4-BE49-F238E27FC236}">
                <a16:creationId xmlns:a16="http://schemas.microsoft.com/office/drawing/2014/main" xmlns="" id="{0444FF46-B0FA-41C3-AECC-3CE689681411}"/>
              </a:ext>
            </a:extLst>
          </p:cNvPr>
          <p:cNvGrpSpPr/>
          <p:nvPr/>
        </p:nvGrpSpPr>
        <p:grpSpPr>
          <a:xfrm>
            <a:off x="8674043" y="1728740"/>
            <a:ext cx="762753" cy="764997"/>
            <a:chOff x="5852718" y="1440569"/>
            <a:chExt cx="405909" cy="407103"/>
          </a:xfrm>
        </p:grpSpPr>
        <p:sp>
          <p:nvSpPr>
            <p:cNvPr id="42"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43" name="Правая круглая скобка 42">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44" name="Правая круглая скобка 43">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cxnSp>
        <p:nvCxnSpPr>
          <p:cNvPr id="45" name="Прямая соединительная линия 44">
            <a:extLst>
              <a:ext uri="{FF2B5EF4-FFF2-40B4-BE49-F238E27FC236}">
                <a16:creationId xmlns:a16="http://schemas.microsoft.com/office/drawing/2014/main" xmlns="" id="{2DF8A51C-4A70-45C5-B4ED-B17789969F70}"/>
              </a:ext>
            </a:extLst>
          </p:cNvPr>
          <p:cNvCxnSpPr>
            <a:cxnSpLocks/>
          </p:cNvCxnSpPr>
          <p:nvPr/>
        </p:nvCxnSpPr>
        <p:spPr>
          <a:xfrm>
            <a:off x="359790" y="2313904"/>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6" name="Группа 45">
            <a:extLst>
              <a:ext uri="{FF2B5EF4-FFF2-40B4-BE49-F238E27FC236}">
                <a16:creationId xmlns:a16="http://schemas.microsoft.com/office/drawing/2014/main" xmlns="" id="{0444FF46-B0FA-41C3-AECC-3CE689681411}"/>
              </a:ext>
            </a:extLst>
          </p:cNvPr>
          <p:cNvGrpSpPr/>
          <p:nvPr/>
        </p:nvGrpSpPr>
        <p:grpSpPr>
          <a:xfrm>
            <a:off x="2754257" y="1728740"/>
            <a:ext cx="762753" cy="764997"/>
            <a:chOff x="5852718" y="1440569"/>
            <a:chExt cx="405909" cy="407103"/>
          </a:xfrm>
        </p:grpSpPr>
        <p:sp>
          <p:nvSpPr>
            <p:cNvPr id="4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48" name="Правая круглая скобка 4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49" name="Правая круглая скобка 4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конкурса.</a:t>
            </a:r>
            <a:endParaRPr lang="ru-RU" altLang="ru-RU"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59790" y="2644764"/>
            <a:ext cx="555047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Конкурсная комиссия сможет отклонить конкурсную заявку на основании отсутствия в ее составе документов, подтверждающих соответствие требованиям актов об импортозамещении, </a:t>
            </a:r>
            <a:r>
              <a:rPr lang="ru-RU" sz="1600" b="1" dirty="0">
                <a:solidFill>
                  <a:schemeClr val="accent1"/>
                </a:solidFill>
                <a:latin typeface="Segoe UI" panose="020B0502040204020203" pitchFamily="34" charset="0"/>
                <a:cs typeface="Segoe UI" panose="020B0502040204020203" pitchFamily="34" charset="0"/>
              </a:rPr>
              <a:t>только если такими актами предусмотрен запрет допуска иностранной продукции</a:t>
            </a:r>
            <a:r>
              <a:rPr lang="ru-RU" sz="1600" b="1" dirty="0">
                <a:solidFill>
                  <a:srgbClr val="444444"/>
                </a:solidFill>
                <a:latin typeface="Segoe UI" panose="020B0502040204020203" pitchFamily="34" charset="0"/>
                <a:cs typeface="Segoe UI" panose="020B0502040204020203" pitchFamily="34" charset="0"/>
              </a:rPr>
              <a:t> </a:t>
            </a:r>
            <a:r>
              <a:rPr lang="ru-RU" sz="1600" dirty="0">
                <a:solidFill>
                  <a:srgbClr val="444444"/>
                </a:solidFill>
                <a:latin typeface="Segoe UI" panose="020B0502040204020203" pitchFamily="34" charset="0"/>
                <a:cs typeface="Segoe UI" panose="020B0502040204020203" pitchFamily="34" charset="0"/>
              </a:rPr>
              <a:t>(часть 3 статьи 53 Закона № 44-ФЗ в новой редакции) (по аналогии с электронным аукционом</a:t>
            </a:r>
            <a:r>
              <a:rPr lang="ru-RU" sz="1600" dirty="0" smtClean="0">
                <a:solidFill>
                  <a:srgbClr val="444444"/>
                </a:solidFill>
                <a:latin typeface="Segoe UI" panose="020B0502040204020203" pitchFamily="34" charset="0"/>
                <a:cs typeface="Segoe UI" panose="020B0502040204020203" pitchFamily="34" charset="0"/>
              </a:rPr>
              <a:t>).</a:t>
            </a:r>
            <a:endParaRPr lang="ru-RU" sz="1600" dirty="0">
              <a:solidFill>
                <a:srgbClr val="E4465A"/>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xmlns="" id="{1A555A6C-92BD-4228-8739-6733986D00CD}"/>
              </a:ext>
            </a:extLst>
          </p:cNvPr>
          <p:cNvSpPr txBox="1">
            <a:spLocks noChangeArrowheads="1"/>
          </p:cNvSpPr>
          <p:nvPr/>
        </p:nvSpPr>
        <p:spPr bwMode="auto">
          <a:xfrm>
            <a:off x="6281739" y="2644764"/>
            <a:ext cx="555047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Новым основанием отклонения заявки будет </a:t>
            </a:r>
            <a:r>
              <a:rPr lang="ru-RU" sz="1600" b="1" dirty="0">
                <a:solidFill>
                  <a:schemeClr val="accent1"/>
                </a:solidFill>
                <a:latin typeface="Segoe UI" panose="020B0502040204020203" pitchFamily="34" charset="0"/>
                <a:cs typeface="Segoe UI" panose="020B0502040204020203" pitchFamily="34" charset="0"/>
              </a:rPr>
              <a:t>отклонение на основании актов об импортозамещении, принятых в развитие ст. 14 Закона № 44-ФЗ </a:t>
            </a:r>
            <a:r>
              <a:rPr lang="ru-RU" sz="1600" dirty="0">
                <a:solidFill>
                  <a:srgbClr val="444444"/>
                </a:solidFill>
                <a:latin typeface="Segoe UI" panose="020B0502040204020203" pitchFamily="34" charset="0"/>
                <a:cs typeface="Segoe UI" panose="020B0502040204020203" pitchFamily="34" charset="0"/>
              </a:rPr>
              <a:t>(часть 3 статьи 53 Закона № 44-ФЗ в новой редакции).</a:t>
            </a:r>
            <a:endParaRPr lang="ru-RU" sz="1600" dirty="0">
              <a:solidFill>
                <a:srgbClr val="E4465A"/>
              </a:solidFill>
              <a:latin typeface="Segoe UI" panose="020B0502040204020203" pitchFamily="34" charset="0"/>
              <a:cs typeface="Segoe UI" panose="020B0502040204020203" pitchFamily="34" charset="0"/>
            </a:endParaRPr>
          </a:p>
        </p:txBody>
      </p:sp>
      <p:sp>
        <p:nvSpPr>
          <p:cNvPr id="54" name="Freeform 49">
            <a:extLst>
              <a:ext uri="{FF2B5EF4-FFF2-40B4-BE49-F238E27FC236}">
                <a16:creationId xmlns:a16="http://schemas.microsoft.com/office/drawing/2014/main" xmlns="" id="{68F420A2-7702-4254-A8BA-7C04D0B076BA}"/>
              </a:ext>
            </a:extLst>
          </p:cNvPr>
          <p:cNvSpPr>
            <a:spLocks noEditPoints="1"/>
          </p:cNvSpPr>
          <p:nvPr/>
        </p:nvSpPr>
        <p:spPr bwMode="auto">
          <a:xfrm>
            <a:off x="8872538" y="1835831"/>
            <a:ext cx="388938" cy="552450"/>
          </a:xfrm>
          <a:custGeom>
            <a:avLst/>
            <a:gdLst>
              <a:gd name="T0" fmla="*/ 5 w 120"/>
              <a:gd name="T1" fmla="*/ 157 h 170"/>
              <a:gd name="T2" fmla="*/ 17 w 120"/>
              <a:gd name="T3" fmla="*/ 170 h 170"/>
              <a:gd name="T4" fmla="*/ 32 w 120"/>
              <a:gd name="T5" fmla="*/ 160 h 170"/>
              <a:gd name="T6" fmla="*/ 61 w 120"/>
              <a:gd name="T7" fmla="*/ 160 h 170"/>
              <a:gd name="T8" fmla="*/ 91 w 120"/>
              <a:gd name="T9" fmla="*/ 160 h 170"/>
              <a:gd name="T10" fmla="*/ 119 w 120"/>
              <a:gd name="T11" fmla="*/ 155 h 170"/>
              <a:gd name="T12" fmla="*/ 105 w 120"/>
              <a:gd name="T13" fmla="*/ 163 h 170"/>
              <a:gd name="T14" fmla="*/ 92 w 120"/>
              <a:gd name="T15" fmla="*/ 153 h 170"/>
              <a:gd name="T16" fmla="*/ 75 w 120"/>
              <a:gd name="T17" fmla="*/ 163 h 170"/>
              <a:gd name="T18" fmla="*/ 59 w 120"/>
              <a:gd name="T19" fmla="*/ 153 h 170"/>
              <a:gd name="T20" fmla="*/ 34 w 120"/>
              <a:gd name="T21" fmla="*/ 153 h 170"/>
              <a:gd name="T22" fmla="*/ 18 w 120"/>
              <a:gd name="T23" fmla="*/ 163 h 170"/>
              <a:gd name="T24" fmla="*/ 63 w 120"/>
              <a:gd name="T25" fmla="*/ 0 h 170"/>
              <a:gd name="T26" fmla="*/ 91 w 120"/>
              <a:gd name="T27" fmla="*/ 1 h 170"/>
              <a:gd name="T28" fmla="*/ 90 w 120"/>
              <a:gd name="T29" fmla="*/ 28 h 170"/>
              <a:gd name="T30" fmla="*/ 62 w 120"/>
              <a:gd name="T31" fmla="*/ 27 h 170"/>
              <a:gd name="T32" fmla="*/ 63 w 120"/>
              <a:gd name="T33" fmla="*/ 0 h 170"/>
              <a:gd name="T34" fmla="*/ 58 w 120"/>
              <a:gd name="T35" fmla="*/ 0 h 170"/>
              <a:gd name="T36" fmla="*/ 59 w 120"/>
              <a:gd name="T37" fmla="*/ 27 h 170"/>
              <a:gd name="T38" fmla="*/ 31 w 120"/>
              <a:gd name="T39" fmla="*/ 28 h 170"/>
              <a:gd name="T40" fmla="*/ 30 w 120"/>
              <a:gd name="T41" fmla="*/ 1 h 170"/>
              <a:gd name="T42" fmla="*/ 79 w 120"/>
              <a:gd name="T43" fmla="*/ 30 h 170"/>
              <a:gd name="T44" fmla="*/ 107 w 120"/>
              <a:gd name="T45" fmla="*/ 31 h 170"/>
              <a:gd name="T46" fmla="*/ 78 w 120"/>
              <a:gd name="T47" fmla="*/ 48 h 170"/>
              <a:gd name="T48" fmla="*/ 79 w 120"/>
              <a:gd name="T49" fmla="*/ 30 h 170"/>
              <a:gd name="T50" fmla="*/ 74 w 120"/>
              <a:gd name="T51" fmla="*/ 30 h 170"/>
              <a:gd name="T52" fmla="*/ 75 w 120"/>
              <a:gd name="T53" fmla="*/ 48 h 170"/>
              <a:gd name="T54" fmla="*/ 46 w 120"/>
              <a:gd name="T55" fmla="*/ 48 h 170"/>
              <a:gd name="T56" fmla="*/ 47 w 120"/>
              <a:gd name="T57" fmla="*/ 30 h 170"/>
              <a:gd name="T58" fmla="*/ 54 w 120"/>
              <a:gd name="T59" fmla="*/ 58 h 170"/>
              <a:gd name="T60" fmla="*/ 67 w 120"/>
              <a:gd name="T61" fmla="*/ 58 h 170"/>
              <a:gd name="T62" fmla="*/ 42 w 120"/>
              <a:gd name="T63" fmla="*/ 30 h 170"/>
              <a:gd name="T64" fmla="*/ 44 w 120"/>
              <a:gd name="T65" fmla="*/ 48 h 170"/>
              <a:gd name="T66" fmla="*/ 14 w 120"/>
              <a:gd name="T67" fmla="*/ 31 h 170"/>
              <a:gd name="T68" fmla="*/ 4 w 120"/>
              <a:gd name="T69" fmla="*/ 62 h 170"/>
              <a:gd name="T70" fmla="*/ 118 w 120"/>
              <a:gd name="T71" fmla="*/ 62 h 170"/>
              <a:gd name="T72" fmla="*/ 119 w 120"/>
              <a:gd name="T73" fmla="*/ 74 h 170"/>
              <a:gd name="T74" fmla="*/ 61 w 120"/>
              <a:gd name="T75" fmla="*/ 60 h 170"/>
              <a:gd name="T76" fmla="*/ 3 w 120"/>
              <a:gd name="T77" fmla="*/ 74 h 170"/>
              <a:gd name="T78" fmla="*/ 4 w 120"/>
              <a:gd name="T79" fmla="*/ 62 h 170"/>
              <a:gd name="T80" fmla="*/ 59 w 120"/>
              <a:gd name="T81" fmla="*/ 146 h 170"/>
              <a:gd name="T82" fmla="*/ 58 w 120"/>
              <a:gd name="T83" fmla="*/ 64 h 170"/>
              <a:gd name="T84" fmla="*/ 3 w 120"/>
              <a:gd name="T85" fmla="*/ 79 h 170"/>
              <a:gd name="T86" fmla="*/ 28 w 120"/>
              <a:gd name="T87" fmla="*/ 148 h 170"/>
              <a:gd name="T88" fmla="*/ 53 w 120"/>
              <a:gd name="T89" fmla="*/ 152 h 170"/>
              <a:gd name="T90" fmla="*/ 64 w 120"/>
              <a:gd name="T91" fmla="*/ 147 h 170"/>
              <a:gd name="T92" fmla="*/ 63 w 120"/>
              <a:gd name="T93" fmla="*/ 65 h 170"/>
              <a:gd name="T94" fmla="*/ 118 w 120"/>
              <a:gd name="T95" fmla="*/ 78 h 170"/>
              <a:gd name="T96" fmla="*/ 97 w 120"/>
              <a:gd name="T97" fmla="*/ 148 h 170"/>
              <a:gd name="T98" fmla="*/ 78 w 120"/>
              <a:gd name="T99" fmla="*/ 157 h 170"/>
              <a:gd name="T100" fmla="*/ 64 w 120"/>
              <a:gd name="T101"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70">
                <a:moveTo>
                  <a:pt x="0" y="154"/>
                </a:moveTo>
                <a:cubicBezTo>
                  <a:pt x="2" y="156"/>
                  <a:pt x="3" y="154"/>
                  <a:pt x="5" y="157"/>
                </a:cubicBezTo>
                <a:cubicBezTo>
                  <a:pt x="6" y="159"/>
                  <a:pt x="7" y="160"/>
                  <a:pt x="8" y="162"/>
                </a:cubicBezTo>
                <a:cubicBezTo>
                  <a:pt x="10" y="164"/>
                  <a:pt x="14" y="170"/>
                  <a:pt x="17" y="170"/>
                </a:cubicBezTo>
                <a:cubicBezTo>
                  <a:pt x="20" y="169"/>
                  <a:pt x="20" y="169"/>
                  <a:pt x="20" y="169"/>
                </a:cubicBezTo>
                <a:cubicBezTo>
                  <a:pt x="21" y="169"/>
                  <a:pt x="30" y="160"/>
                  <a:pt x="32" y="160"/>
                </a:cubicBezTo>
                <a:cubicBezTo>
                  <a:pt x="36" y="160"/>
                  <a:pt x="40" y="170"/>
                  <a:pt x="47" y="170"/>
                </a:cubicBezTo>
                <a:cubicBezTo>
                  <a:pt x="53" y="170"/>
                  <a:pt x="56" y="160"/>
                  <a:pt x="61" y="160"/>
                </a:cubicBezTo>
                <a:cubicBezTo>
                  <a:pt x="64" y="160"/>
                  <a:pt x="70" y="170"/>
                  <a:pt x="76" y="170"/>
                </a:cubicBezTo>
                <a:cubicBezTo>
                  <a:pt x="82" y="170"/>
                  <a:pt x="86" y="160"/>
                  <a:pt x="91" y="160"/>
                </a:cubicBezTo>
                <a:cubicBezTo>
                  <a:pt x="93" y="160"/>
                  <a:pt x="98" y="170"/>
                  <a:pt x="104" y="170"/>
                </a:cubicBezTo>
                <a:cubicBezTo>
                  <a:pt x="112" y="170"/>
                  <a:pt x="113" y="155"/>
                  <a:pt x="119" y="155"/>
                </a:cubicBezTo>
                <a:cubicBezTo>
                  <a:pt x="118" y="154"/>
                  <a:pt x="119" y="154"/>
                  <a:pt x="118" y="154"/>
                </a:cubicBezTo>
                <a:cubicBezTo>
                  <a:pt x="112" y="154"/>
                  <a:pt x="108" y="163"/>
                  <a:pt x="105" y="163"/>
                </a:cubicBezTo>
                <a:cubicBezTo>
                  <a:pt x="104" y="163"/>
                  <a:pt x="104" y="163"/>
                  <a:pt x="104" y="163"/>
                </a:cubicBezTo>
                <a:cubicBezTo>
                  <a:pt x="102" y="163"/>
                  <a:pt x="95" y="153"/>
                  <a:pt x="92" y="153"/>
                </a:cubicBezTo>
                <a:cubicBezTo>
                  <a:pt x="88" y="153"/>
                  <a:pt x="88" y="153"/>
                  <a:pt x="88" y="153"/>
                </a:cubicBezTo>
                <a:cubicBezTo>
                  <a:pt x="84" y="153"/>
                  <a:pt x="80" y="163"/>
                  <a:pt x="75" y="163"/>
                </a:cubicBezTo>
                <a:cubicBezTo>
                  <a:pt x="72" y="163"/>
                  <a:pt x="66" y="153"/>
                  <a:pt x="62" y="153"/>
                </a:cubicBezTo>
                <a:cubicBezTo>
                  <a:pt x="59" y="153"/>
                  <a:pt x="59" y="153"/>
                  <a:pt x="59" y="153"/>
                </a:cubicBezTo>
                <a:cubicBezTo>
                  <a:pt x="56" y="153"/>
                  <a:pt x="50" y="163"/>
                  <a:pt x="47" y="163"/>
                </a:cubicBezTo>
                <a:cubicBezTo>
                  <a:pt x="43" y="163"/>
                  <a:pt x="37" y="153"/>
                  <a:pt x="34" y="153"/>
                </a:cubicBezTo>
                <a:cubicBezTo>
                  <a:pt x="30" y="153"/>
                  <a:pt x="30" y="153"/>
                  <a:pt x="30" y="153"/>
                </a:cubicBezTo>
                <a:cubicBezTo>
                  <a:pt x="27" y="153"/>
                  <a:pt x="20" y="163"/>
                  <a:pt x="18" y="163"/>
                </a:cubicBezTo>
                <a:cubicBezTo>
                  <a:pt x="12" y="163"/>
                  <a:pt x="8" y="149"/>
                  <a:pt x="0" y="154"/>
                </a:cubicBezTo>
                <a:close/>
                <a:moveTo>
                  <a:pt x="63" y="0"/>
                </a:moveTo>
                <a:cubicBezTo>
                  <a:pt x="90" y="0"/>
                  <a:pt x="90" y="0"/>
                  <a:pt x="90" y="0"/>
                </a:cubicBezTo>
                <a:cubicBezTo>
                  <a:pt x="91" y="0"/>
                  <a:pt x="91" y="1"/>
                  <a:pt x="91" y="1"/>
                </a:cubicBezTo>
                <a:cubicBezTo>
                  <a:pt x="91" y="27"/>
                  <a:pt x="91" y="27"/>
                  <a:pt x="91" y="27"/>
                </a:cubicBezTo>
                <a:cubicBezTo>
                  <a:pt x="91" y="27"/>
                  <a:pt x="91" y="28"/>
                  <a:pt x="90" y="28"/>
                </a:cubicBezTo>
                <a:cubicBezTo>
                  <a:pt x="63" y="28"/>
                  <a:pt x="63" y="28"/>
                  <a:pt x="63" y="28"/>
                </a:cubicBezTo>
                <a:cubicBezTo>
                  <a:pt x="62" y="28"/>
                  <a:pt x="62" y="27"/>
                  <a:pt x="62" y="27"/>
                </a:cubicBezTo>
                <a:cubicBezTo>
                  <a:pt x="62" y="1"/>
                  <a:pt x="62" y="1"/>
                  <a:pt x="62" y="1"/>
                </a:cubicBezTo>
                <a:cubicBezTo>
                  <a:pt x="62" y="1"/>
                  <a:pt x="62" y="0"/>
                  <a:pt x="63" y="0"/>
                </a:cubicBezTo>
                <a:close/>
                <a:moveTo>
                  <a:pt x="31" y="0"/>
                </a:moveTo>
                <a:cubicBezTo>
                  <a:pt x="58" y="0"/>
                  <a:pt x="58" y="0"/>
                  <a:pt x="58" y="0"/>
                </a:cubicBezTo>
                <a:cubicBezTo>
                  <a:pt x="59" y="0"/>
                  <a:pt x="59" y="1"/>
                  <a:pt x="59" y="1"/>
                </a:cubicBezTo>
                <a:cubicBezTo>
                  <a:pt x="59" y="27"/>
                  <a:pt x="59" y="27"/>
                  <a:pt x="59" y="27"/>
                </a:cubicBezTo>
                <a:cubicBezTo>
                  <a:pt x="59" y="27"/>
                  <a:pt x="59" y="28"/>
                  <a:pt x="58" y="28"/>
                </a:cubicBezTo>
                <a:cubicBezTo>
                  <a:pt x="31" y="28"/>
                  <a:pt x="31" y="28"/>
                  <a:pt x="31" y="28"/>
                </a:cubicBezTo>
                <a:cubicBezTo>
                  <a:pt x="31" y="28"/>
                  <a:pt x="30" y="27"/>
                  <a:pt x="30" y="27"/>
                </a:cubicBezTo>
                <a:cubicBezTo>
                  <a:pt x="30" y="1"/>
                  <a:pt x="30" y="1"/>
                  <a:pt x="30" y="1"/>
                </a:cubicBezTo>
                <a:cubicBezTo>
                  <a:pt x="30" y="1"/>
                  <a:pt x="31" y="0"/>
                  <a:pt x="31" y="0"/>
                </a:cubicBezTo>
                <a:close/>
                <a:moveTo>
                  <a:pt x="79" y="30"/>
                </a:moveTo>
                <a:cubicBezTo>
                  <a:pt x="106" y="30"/>
                  <a:pt x="106" y="30"/>
                  <a:pt x="106" y="30"/>
                </a:cubicBezTo>
                <a:cubicBezTo>
                  <a:pt x="106" y="30"/>
                  <a:pt x="107" y="31"/>
                  <a:pt x="107" y="31"/>
                </a:cubicBezTo>
                <a:cubicBezTo>
                  <a:pt x="107" y="56"/>
                  <a:pt x="107" y="56"/>
                  <a:pt x="107" y="56"/>
                </a:cubicBezTo>
                <a:cubicBezTo>
                  <a:pt x="78" y="48"/>
                  <a:pt x="78" y="48"/>
                  <a:pt x="78" y="48"/>
                </a:cubicBezTo>
                <a:cubicBezTo>
                  <a:pt x="78" y="31"/>
                  <a:pt x="78" y="31"/>
                  <a:pt x="78" y="31"/>
                </a:cubicBezTo>
                <a:cubicBezTo>
                  <a:pt x="78" y="31"/>
                  <a:pt x="78" y="30"/>
                  <a:pt x="79" y="30"/>
                </a:cubicBezTo>
                <a:close/>
                <a:moveTo>
                  <a:pt x="47" y="30"/>
                </a:moveTo>
                <a:cubicBezTo>
                  <a:pt x="74" y="30"/>
                  <a:pt x="74" y="30"/>
                  <a:pt x="74" y="30"/>
                </a:cubicBezTo>
                <a:cubicBezTo>
                  <a:pt x="75" y="30"/>
                  <a:pt x="75" y="31"/>
                  <a:pt x="75" y="31"/>
                </a:cubicBezTo>
                <a:cubicBezTo>
                  <a:pt x="75" y="48"/>
                  <a:pt x="75" y="48"/>
                  <a:pt x="75" y="48"/>
                </a:cubicBezTo>
                <a:cubicBezTo>
                  <a:pt x="61" y="44"/>
                  <a:pt x="61" y="44"/>
                  <a:pt x="61" y="44"/>
                </a:cubicBezTo>
                <a:cubicBezTo>
                  <a:pt x="46" y="48"/>
                  <a:pt x="46" y="48"/>
                  <a:pt x="46" y="48"/>
                </a:cubicBezTo>
                <a:cubicBezTo>
                  <a:pt x="46" y="31"/>
                  <a:pt x="46" y="31"/>
                  <a:pt x="46" y="31"/>
                </a:cubicBezTo>
                <a:cubicBezTo>
                  <a:pt x="46" y="31"/>
                  <a:pt x="47" y="30"/>
                  <a:pt x="47" y="30"/>
                </a:cubicBezTo>
                <a:close/>
                <a:moveTo>
                  <a:pt x="67" y="58"/>
                </a:moveTo>
                <a:cubicBezTo>
                  <a:pt x="54" y="58"/>
                  <a:pt x="54" y="58"/>
                  <a:pt x="54" y="58"/>
                </a:cubicBezTo>
                <a:cubicBezTo>
                  <a:pt x="61" y="57"/>
                  <a:pt x="61" y="57"/>
                  <a:pt x="61" y="57"/>
                </a:cubicBezTo>
                <a:cubicBezTo>
                  <a:pt x="67" y="58"/>
                  <a:pt x="67" y="58"/>
                  <a:pt x="67" y="58"/>
                </a:cubicBezTo>
                <a:close/>
                <a:moveTo>
                  <a:pt x="16" y="30"/>
                </a:moveTo>
                <a:cubicBezTo>
                  <a:pt x="42" y="30"/>
                  <a:pt x="42" y="30"/>
                  <a:pt x="42" y="30"/>
                </a:cubicBezTo>
                <a:cubicBezTo>
                  <a:pt x="43" y="30"/>
                  <a:pt x="44" y="31"/>
                  <a:pt x="44" y="31"/>
                </a:cubicBezTo>
                <a:cubicBezTo>
                  <a:pt x="44" y="48"/>
                  <a:pt x="44" y="48"/>
                  <a:pt x="44" y="48"/>
                </a:cubicBezTo>
                <a:cubicBezTo>
                  <a:pt x="14" y="56"/>
                  <a:pt x="14" y="56"/>
                  <a:pt x="14" y="56"/>
                </a:cubicBezTo>
                <a:cubicBezTo>
                  <a:pt x="14" y="31"/>
                  <a:pt x="14" y="31"/>
                  <a:pt x="14" y="31"/>
                </a:cubicBezTo>
                <a:cubicBezTo>
                  <a:pt x="14" y="31"/>
                  <a:pt x="15" y="30"/>
                  <a:pt x="16" y="30"/>
                </a:cubicBezTo>
                <a:close/>
                <a:moveTo>
                  <a:pt x="4" y="62"/>
                </a:moveTo>
                <a:cubicBezTo>
                  <a:pt x="61" y="47"/>
                  <a:pt x="61" y="47"/>
                  <a:pt x="61" y="47"/>
                </a:cubicBezTo>
                <a:cubicBezTo>
                  <a:pt x="118" y="62"/>
                  <a:pt x="118" y="62"/>
                  <a:pt x="118" y="62"/>
                </a:cubicBezTo>
                <a:cubicBezTo>
                  <a:pt x="118" y="63"/>
                  <a:pt x="119" y="63"/>
                  <a:pt x="119" y="64"/>
                </a:cubicBezTo>
                <a:cubicBezTo>
                  <a:pt x="119" y="74"/>
                  <a:pt x="119" y="74"/>
                  <a:pt x="119" y="74"/>
                </a:cubicBezTo>
                <a:cubicBezTo>
                  <a:pt x="119" y="75"/>
                  <a:pt x="118" y="76"/>
                  <a:pt x="118" y="75"/>
                </a:cubicBezTo>
                <a:cubicBezTo>
                  <a:pt x="61" y="60"/>
                  <a:pt x="61" y="60"/>
                  <a:pt x="61" y="60"/>
                </a:cubicBezTo>
                <a:cubicBezTo>
                  <a:pt x="4" y="75"/>
                  <a:pt x="4" y="75"/>
                  <a:pt x="4" y="75"/>
                </a:cubicBezTo>
                <a:cubicBezTo>
                  <a:pt x="3" y="76"/>
                  <a:pt x="3" y="75"/>
                  <a:pt x="3" y="74"/>
                </a:cubicBezTo>
                <a:cubicBezTo>
                  <a:pt x="3" y="64"/>
                  <a:pt x="3" y="64"/>
                  <a:pt x="3" y="64"/>
                </a:cubicBezTo>
                <a:cubicBezTo>
                  <a:pt x="3" y="63"/>
                  <a:pt x="3" y="63"/>
                  <a:pt x="4" y="62"/>
                </a:cubicBezTo>
                <a:close/>
                <a:moveTo>
                  <a:pt x="59" y="147"/>
                </a:moveTo>
                <a:cubicBezTo>
                  <a:pt x="59" y="147"/>
                  <a:pt x="59" y="147"/>
                  <a:pt x="59" y="146"/>
                </a:cubicBezTo>
                <a:cubicBezTo>
                  <a:pt x="59" y="65"/>
                  <a:pt x="59" y="65"/>
                  <a:pt x="59" y="65"/>
                </a:cubicBezTo>
                <a:cubicBezTo>
                  <a:pt x="59" y="64"/>
                  <a:pt x="59" y="64"/>
                  <a:pt x="58" y="64"/>
                </a:cubicBezTo>
                <a:cubicBezTo>
                  <a:pt x="4" y="78"/>
                  <a:pt x="4" y="78"/>
                  <a:pt x="4" y="78"/>
                </a:cubicBezTo>
                <a:cubicBezTo>
                  <a:pt x="4" y="78"/>
                  <a:pt x="3" y="78"/>
                  <a:pt x="3" y="79"/>
                </a:cubicBezTo>
                <a:cubicBezTo>
                  <a:pt x="26" y="148"/>
                  <a:pt x="26" y="148"/>
                  <a:pt x="26" y="148"/>
                </a:cubicBezTo>
                <a:cubicBezTo>
                  <a:pt x="26" y="149"/>
                  <a:pt x="28" y="149"/>
                  <a:pt x="28" y="148"/>
                </a:cubicBezTo>
                <a:cubicBezTo>
                  <a:pt x="35" y="144"/>
                  <a:pt x="40" y="154"/>
                  <a:pt x="45" y="157"/>
                </a:cubicBezTo>
                <a:cubicBezTo>
                  <a:pt x="48" y="159"/>
                  <a:pt x="52" y="154"/>
                  <a:pt x="53" y="152"/>
                </a:cubicBezTo>
                <a:cubicBezTo>
                  <a:pt x="55" y="150"/>
                  <a:pt x="58" y="148"/>
                  <a:pt x="59" y="147"/>
                </a:cubicBezTo>
                <a:close/>
                <a:moveTo>
                  <a:pt x="64" y="147"/>
                </a:moveTo>
                <a:cubicBezTo>
                  <a:pt x="64" y="147"/>
                  <a:pt x="63" y="147"/>
                  <a:pt x="63" y="146"/>
                </a:cubicBezTo>
                <a:cubicBezTo>
                  <a:pt x="63" y="65"/>
                  <a:pt x="63" y="65"/>
                  <a:pt x="63" y="65"/>
                </a:cubicBezTo>
                <a:cubicBezTo>
                  <a:pt x="63" y="64"/>
                  <a:pt x="64" y="64"/>
                  <a:pt x="65" y="64"/>
                </a:cubicBezTo>
                <a:cubicBezTo>
                  <a:pt x="118" y="78"/>
                  <a:pt x="118" y="78"/>
                  <a:pt x="118" y="78"/>
                </a:cubicBezTo>
                <a:cubicBezTo>
                  <a:pt x="119" y="78"/>
                  <a:pt x="120" y="78"/>
                  <a:pt x="119" y="79"/>
                </a:cubicBezTo>
                <a:cubicBezTo>
                  <a:pt x="97" y="148"/>
                  <a:pt x="97" y="148"/>
                  <a:pt x="97" y="148"/>
                </a:cubicBezTo>
                <a:cubicBezTo>
                  <a:pt x="96" y="149"/>
                  <a:pt x="95" y="149"/>
                  <a:pt x="94" y="148"/>
                </a:cubicBezTo>
                <a:cubicBezTo>
                  <a:pt x="88" y="144"/>
                  <a:pt x="82" y="154"/>
                  <a:pt x="78" y="157"/>
                </a:cubicBezTo>
                <a:cubicBezTo>
                  <a:pt x="75" y="159"/>
                  <a:pt x="71" y="154"/>
                  <a:pt x="69" y="152"/>
                </a:cubicBezTo>
                <a:cubicBezTo>
                  <a:pt x="68" y="150"/>
                  <a:pt x="65" y="148"/>
                  <a:pt x="64" y="1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55" name="Группа 54">
            <a:extLst>
              <a:ext uri="{FF2B5EF4-FFF2-40B4-BE49-F238E27FC236}">
                <a16:creationId xmlns:a16="http://schemas.microsoft.com/office/drawing/2014/main" xmlns="" id="{76C12D11-7E63-4F2D-BA51-6C31704F9C3D}"/>
              </a:ext>
            </a:extLst>
          </p:cNvPr>
          <p:cNvGrpSpPr/>
          <p:nvPr/>
        </p:nvGrpSpPr>
        <p:grpSpPr>
          <a:xfrm>
            <a:off x="2857463" y="1808843"/>
            <a:ext cx="593725" cy="552450"/>
            <a:chOff x="8129279" y="5487537"/>
            <a:chExt cx="593725" cy="552450"/>
          </a:xfrm>
        </p:grpSpPr>
        <p:grpSp>
          <p:nvGrpSpPr>
            <p:cNvPr id="56" name="Группа 55">
              <a:extLst>
                <a:ext uri="{FF2B5EF4-FFF2-40B4-BE49-F238E27FC236}">
                  <a16:creationId xmlns:a16="http://schemas.microsoft.com/office/drawing/2014/main" xmlns="" id="{68E1A548-BFDB-4C22-9EA8-CE5C699C4009}"/>
                </a:ext>
              </a:extLst>
            </p:cNvPr>
            <p:cNvGrpSpPr/>
            <p:nvPr/>
          </p:nvGrpSpPr>
          <p:grpSpPr>
            <a:xfrm>
              <a:off x="8207861" y="5687563"/>
              <a:ext cx="498547" cy="342104"/>
              <a:chOff x="8207861" y="5687563"/>
              <a:chExt cx="498547" cy="342104"/>
            </a:xfrm>
          </p:grpSpPr>
          <p:sp>
            <p:nvSpPr>
              <p:cNvPr id="64" name="Блок-схема: данные 63">
                <a:extLst>
                  <a:ext uri="{FF2B5EF4-FFF2-40B4-BE49-F238E27FC236}">
                    <a16:creationId xmlns:a16="http://schemas.microsoft.com/office/drawing/2014/main" xmlns="" id="{4CF7B630-69E3-4686-AA0D-3DB95A8B7B1B}"/>
                  </a:ext>
                </a:extLst>
              </p:cNvPr>
              <p:cNvSpPr/>
              <p:nvPr/>
            </p:nvSpPr>
            <p:spPr>
              <a:xfrm>
                <a:off x="8207861" y="5687563"/>
                <a:ext cx="188118" cy="334167"/>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5" name="Блок-схема: данные 64">
                <a:extLst>
                  <a:ext uri="{FF2B5EF4-FFF2-40B4-BE49-F238E27FC236}">
                    <a16:creationId xmlns:a16="http://schemas.microsoft.com/office/drawing/2014/main" xmlns="" id="{490D65DB-96CA-4F34-B622-FB0477C525FC}"/>
                  </a:ext>
                </a:extLst>
              </p:cNvPr>
              <p:cNvSpPr/>
              <p:nvPr/>
            </p:nvSpPr>
            <p:spPr>
              <a:xfrm>
                <a:off x="8334860" y="5687563"/>
                <a:ext cx="188118" cy="334167"/>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6" name="Блок-схема: данные 65">
                <a:extLst>
                  <a:ext uri="{FF2B5EF4-FFF2-40B4-BE49-F238E27FC236}">
                    <a16:creationId xmlns:a16="http://schemas.microsoft.com/office/drawing/2014/main" xmlns="" id="{B793010B-6D50-4751-A44E-42C7578E5624}"/>
                  </a:ext>
                </a:extLst>
              </p:cNvPr>
              <p:cNvSpPr/>
              <p:nvPr/>
            </p:nvSpPr>
            <p:spPr>
              <a:xfrm>
                <a:off x="8478548" y="5687563"/>
                <a:ext cx="188118" cy="334167"/>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7" name="Блок-схема: данные 66">
                <a:extLst>
                  <a:ext uri="{FF2B5EF4-FFF2-40B4-BE49-F238E27FC236}">
                    <a16:creationId xmlns:a16="http://schemas.microsoft.com/office/drawing/2014/main" xmlns="" id="{1013DC77-35DE-4E86-9165-73A0D8B1FCE9}"/>
                  </a:ext>
                </a:extLst>
              </p:cNvPr>
              <p:cNvSpPr/>
              <p:nvPr/>
            </p:nvSpPr>
            <p:spPr>
              <a:xfrm>
                <a:off x="8518290" y="5695500"/>
                <a:ext cx="188118" cy="334167"/>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57" name="Freeform 223">
              <a:extLst>
                <a:ext uri="{FF2B5EF4-FFF2-40B4-BE49-F238E27FC236}">
                  <a16:creationId xmlns:a16="http://schemas.microsoft.com/office/drawing/2014/main" xmlns="" id="{963F77CB-D546-484C-85F4-7259C05E30BD}"/>
                </a:ext>
              </a:extLst>
            </p:cNvPr>
            <p:cNvSpPr>
              <a:spLocks noEditPoints="1"/>
            </p:cNvSpPr>
            <p:nvPr/>
          </p:nvSpPr>
          <p:spPr bwMode="auto">
            <a:xfrm>
              <a:off x="8129279" y="5487537"/>
              <a:ext cx="593725" cy="552450"/>
            </a:xfrm>
            <a:custGeom>
              <a:avLst/>
              <a:gdLst>
                <a:gd name="T0" fmla="*/ 175 w 183"/>
                <a:gd name="T1" fmla="*/ 61 h 170"/>
                <a:gd name="T2" fmla="*/ 169 w 183"/>
                <a:gd name="T3" fmla="*/ 49 h 170"/>
                <a:gd name="T4" fmla="*/ 161 w 183"/>
                <a:gd name="T5" fmla="*/ 30 h 170"/>
                <a:gd name="T6" fmla="*/ 134 w 183"/>
                <a:gd name="T7" fmla="*/ 3 h 170"/>
                <a:gd name="T8" fmla="*/ 126 w 183"/>
                <a:gd name="T9" fmla="*/ 0 h 170"/>
                <a:gd name="T10" fmla="*/ 79 w 183"/>
                <a:gd name="T11" fmla="*/ 0 h 170"/>
                <a:gd name="T12" fmla="*/ 66 w 183"/>
                <a:gd name="T13" fmla="*/ 12 h 170"/>
                <a:gd name="T14" fmla="*/ 66 w 183"/>
                <a:gd name="T15" fmla="*/ 38 h 170"/>
                <a:gd name="T16" fmla="*/ 66 w 183"/>
                <a:gd name="T17" fmla="*/ 57 h 170"/>
                <a:gd name="T18" fmla="*/ 45 w 183"/>
                <a:gd name="T19" fmla="*/ 57 h 170"/>
                <a:gd name="T20" fmla="*/ 29 w 183"/>
                <a:gd name="T21" fmla="*/ 70 h 170"/>
                <a:gd name="T22" fmla="*/ 27 w 183"/>
                <a:gd name="T23" fmla="*/ 94 h 170"/>
                <a:gd name="T24" fmla="*/ 21 w 183"/>
                <a:gd name="T25" fmla="*/ 144 h 170"/>
                <a:gd name="T26" fmla="*/ 19 w 183"/>
                <a:gd name="T27" fmla="*/ 154 h 170"/>
                <a:gd name="T28" fmla="*/ 13 w 183"/>
                <a:gd name="T29" fmla="*/ 159 h 170"/>
                <a:gd name="T30" fmla="*/ 8 w 183"/>
                <a:gd name="T31" fmla="*/ 153 h 170"/>
                <a:gd name="T32" fmla="*/ 8 w 183"/>
                <a:gd name="T33" fmla="*/ 150 h 170"/>
                <a:gd name="T34" fmla="*/ 8 w 183"/>
                <a:gd name="T35" fmla="*/ 41 h 170"/>
                <a:gd name="T36" fmla="*/ 19 w 183"/>
                <a:gd name="T37" fmla="*/ 30 h 170"/>
                <a:gd name="T38" fmla="*/ 51 w 183"/>
                <a:gd name="T39" fmla="*/ 30 h 170"/>
                <a:gd name="T40" fmla="*/ 60 w 183"/>
                <a:gd name="T41" fmla="*/ 30 h 170"/>
                <a:gd name="T42" fmla="*/ 60 w 183"/>
                <a:gd name="T43" fmla="*/ 22 h 170"/>
                <a:gd name="T44" fmla="*/ 19 w 183"/>
                <a:gd name="T45" fmla="*/ 22 h 170"/>
                <a:gd name="T46" fmla="*/ 0 w 183"/>
                <a:gd name="T47" fmla="*/ 41 h 170"/>
                <a:gd name="T48" fmla="*/ 0 w 183"/>
                <a:gd name="T49" fmla="*/ 151 h 170"/>
                <a:gd name="T50" fmla="*/ 19 w 183"/>
                <a:gd name="T51" fmla="*/ 170 h 170"/>
                <a:gd name="T52" fmla="*/ 155 w 183"/>
                <a:gd name="T53" fmla="*/ 170 h 170"/>
                <a:gd name="T54" fmla="*/ 172 w 183"/>
                <a:gd name="T55" fmla="*/ 156 h 170"/>
                <a:gd name="T56" fmla="*/ 177 w 183"/>
                <a:gd name="T57" fmla="*/ 115 h 170"/>
                <a:gd name="T58" fmla="*/ 180 w 183"/>
                <a:gd name="T59" fmla="*/ 82 h 170"/>
                <a:gd name="T60" fmla="*/ 175 w 183"/>
                <a:gd name="T61" fmla="*/ 61 h 170"/>
                <a:gd name="T62" fmla="*/ 132 w 183"/>
                <a:gd name="T63" fmla="*/ 10 h 170"/>
                <a:gd name="T64" fmla="*/ 159 w 183"/>
                <a:gd name="T65" fmla="*/ 38 h 170"/>
                <a:gd name="T66" fmla="*/ 158 w 183"/>
                <a:gd name="T67" fmla="*/ 39 h 170"/>
                <a:gd name="T68" fmla="*/ 137 w 183"/>
                <a:gd name="T69" fmla="*/ 39 h 170"/>
                <a:gd name="T70" fmla="*/ 131 w 183"/>
                <a:gd name="T71" fmla="*/ 33 h 170"/>
                <a:gd name="T72" fmla="*/ 132 w 183"/>
                <a:gd name="T73" fmla="*/ 10 h 170"/>
                <a:gd name="T74" fmla="*/ 72 w 183"/>
                <a:gd name="T75" fmla="*/ 14 h 170"/>
                <a:gd name="T76" fmla="*/ 79 w 183"/>
                <a:gd name="T77" fmla="*/ 6 h 170"/>
                <a:gd name="T78" fmla="*/ 124 w 183"/>
                <a:gd name="T79" fmla="*/ 6 h 170"/>
                <a:gd name="T80" fmla="*/ 124 w 183"/>
                <a:gd name="T81" fmla="*/ 32 h 170"/>
                <a:gd name="T82" fmla="*/ 137 w 183"/>
                <a:gd name="T83" fmla="*/ 45 h 170"/>
                <a:gd name="T84" fmla="*/ 163 w 183"/>
                <a:gd name="T85" fmla="*/ 45 h 170"/>
                <a:gd name="T86" fmla="*/ 163 w 183"/>
                <a:gd name="T87" fmla="*/ 57 h 170"/>
                <a:gd name="T88" fmla="*/ 72 w 183"/>
                <a:gd name="T89" fmla="*/ 57 h 170"/>
                <a:gd name="T90" fmla="*/ 72 w 183"/>
                <a:gd name="T91" fmla="*/ 27 h 170"/>
                <a:gd name="T92" fmla="*/ 72 w 183"/>
                <a:gd name="T93" fmla="*/ 14 h 170"/>
                <a:gd name="T94" fmla="*/ 173 w 183"/>
                <a:gd name="T95" fmla="*/ 75 h 170"/>
                <a:gd name="T96" fmla="*/ 168 w 183"/>
                <a:gd name="T97" fmla="*/ 133 h 170"/>
                <a:gd name="T98" fmla="*/ 166 w 183"/>
                <a:gd name="T99" fmla="*/ 156 h 170"/>
                <a:gd name="T100" fmla="*/ 159 w 183"/>
                <a:gd name="T101" fmla="*/ 161 h 170"/>
                <a:gd name="T102" fmla="*/ 27 w 183"/>
                <a:gd name="T103" fmla="*/ 161 h 170"/>
                <a:gd name="T104" fmla="*/ 27 w 183"/>
                <a:gd name="T105" fmla="*/ 161 h 170"/>
                <a:gd name="T106" fmla="*/ 30 w 183"/>
                <a:gd name="T107" fmla="*/ 119 h 170"/>
                <a:gd name="T108" fmla="*/ 34 w 183"/>
                <a:gd name="T109" fmla="*/ 82 h 170"/>
                <a:gd name="T110" fmla="*/ 36 w 183"/>
                <a:gd name="T111" fmla="*/ 71 h 170"/>
                <a:gd name="T112" fmla="*/ 42 w 183"/>
                <a:gd name="T113" fmla="*/ 65 h 170"/>
                <a:gd name="T114" fmla="*/ 45 w 183"/>
                <a:gd name="T115" fmla="*/ 65 h 170"/>
                <a:gd name="T116" fmla="*/ 165 w 183"/>
                <a:gd name="T117" fmla="*/ 65 h 170"/>
                <a:gd name="T118" fmla="*/ 173 w 183"/>
                <a:gd name="T119" fmla="*/ 7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70">
                  <a:moveTo>
                    <a:pt x="175" y="61"/>
                  </a:moveTo>
                  <a:cubicBezTo>
                    <a:pt x="169" y="58"/>
                    <a:pt x="169" y="54"/>
                    <a:pt x="169" y="49"/>
                  </a:cubicBezTo>
                  <a:cubicBezTo>
                    <a:pt x="171" y="41"/>
                    <a:pt x="167" y="35"/>
                    <a:pt x="161" y="30"/>
                  </a:cubicBezTo>
                  <a:cubicBezTo>
                    <a:pt x="152" y="21"/>
                    <a:pt x="143" y="12"/>
                    <a:pt x="134" y="3"/>
                  </a:cubicBezTo>
                  <a:cubicBezTo>
                    <a:pt x="132" y="2"/>
                    <a:pt x="129" y="0"/>
                    <a:pt x="126" y="0"/>
                  </a:cubicBezTo>
                  <a:cubicBezTo>
                    <a:pt x="110" y="0"/>
                    <a:pt x="95" y="0"/>
                    <a:pt x="79" y="0"/>
                  </a:cubicBezTo>
                  <a:cubicBezTo>
                    <a:pt x="72" y="0"/>
                    <a:pt x="67" y="5"/>
                    <a:pt x="66" y="12"/>
                  </a:cubicBezTo>
                  <a:cubicBezTo>
                    <a:pt x="66" y="21"/>
                    <a:pt x="66" y="30"/>
                    <a:pt x="66" y="38"/>
                  </a:cubicBezTo>
                  <a:cubicBezTo>
                    <a:pt x="66" y="45"/>
                    <a:pt x="66" y="51"/>
                    <a:pt x="66" y="57"/>
                  </a:cubicBezTo>
                  <a:cubicBezTo>
                    <a:pt x="58" y="57"/>
                    <a:pt x="52" y="57"/>
                    <a:pt x="45" y="57"/>
                  </a:cubicBezTo>
                  <a:cubicBezTo>
                    <a:pt x="37" y="57"/>
                    <a:pt x="31" y="62"/>
                    <a:pt x="29" y="70"/>
                  </a:cubicBezTo>
                  <a:cubicBezTo>
                    <a:pt x="28" y="78"/>
                    <a:pt x="27" y="86"/>
                    <a:pt x="27" y="94"/>
                  </a:cubicBezTo>
                  <a:cubicBezTo>
                    <a:pt x="25" y="110"/>
                    <a:pt x="23" y="127"/>
                    <a:pt x="21" y="144"/>
                  </a:cubicBezTo>
                  <a:cubicBezTo>
                    <a:pt x="20" y="147"/>
                    <a:pt x="20" y="151"/>
                    <a:pt x="19" y="154"/>
                  </a:cubicBezTo>
                  <a:cubicBezTo>
                    <a:pt x="18" y="156"/>
                    <a:pt x="15" y="158"/>
                    <a:pt x="13" y="159"/>
                  </a:cubicBezTo>
                  <a:cubicBezTo>
                    <a:pt x="11" y="157"/>
                    <a:pt x="10" y="155"/>
                    <a:pt x="8" y="153"/>
                  </a:cubicBezTo>
                  <a:cubicBezTo>
                    <a:pt x="8" y="152"/>
                    <a:pt x="8" y="151"/>
                    <a:pt x="8" y="150"/>
                  </a:cubicBezTo>
                  <a:cubicBezTo>
                    <a:pt x="8" y="114"/>
                    <a:pt x="8" y="77"/>
                    <a:pt x="8" y="41"/>
                  </a:cubicBezTo>
                  <a:cubicBezTo>
                    <a:pt x="8" y="33"/>
                    <a:pt x="11" y="30"/>
                    <a:pt x="19" y="30"/>
                  </a:cubicBezTo>
                  <a:cubicBezTo>
                    <a:pt x="29" y="30"/>
                    <a:pt x="40" y="30"/>
                    <a:pt x="51" y="30"/>
                  </a:cubicBezTo>
                  <a:cubicBezTo>
                    <a:pt x="54" y="30"/>
                    <a:pt x="57" y="30"/>
                    <a:pt x="60" y="30"/>
                  </a:cubicBezTo>
                  <a:cubicBezTo>
                    <a:pt x="60" y="27"/>
                    <a:pt x="60" y="25"/>
                    <a:pt x="60" y="22"/>
                  </a:cubicBezTo>
                  <a:cubicBezTo>
                    <a:pt x="46" y="22"/>
                    <a:pt x="33" y="22"/>
                    <a:pt x="19" y="22"/>
                  </a:cubicBezTo>
                  <a:cubicBezTo>
                    <a:pt x="7" y="22"/>
                    <a:pt x="0" y="29"/>
                    <a:pt x="0" y="41"/>
                  </a:cubicBezTo>
                  <a:cubicBezTo>
                    <a:pt x="0" y="78"/>
                    <a:pt x="0" y="114"/>
                    <a:pt x="0" y="151"/>
                  </a:cubicBezTo>
                  <a:cubicBezTo>
                    <a:pt x="0" y="163"/>
                    <a:pt x="7" y="170"/>
                    <a:pt x="19" y="170"/>
                  </a:cubicBezTo>
                  <a:cubicBezTo>
                    <a:pt x="64" y="170"/>
                    <a:pt x="109" y="170"/>
                    <a:pt x="155" y="170"/>
                  </a:cubicBezTo>
                  <a:cubicBezTo>
                    <a:pt x="165" y="170"/>
                    <a:pt x="170" y="166"/>
                    <a:pt x="172" y="156"/>
                  </a:cubicBezTo>
                  <a:cubicBezTo>
                    <a:pt x="174" y="142"/>
                    <a:pt x="175" y="128"/>
                    <a:pt x="177" y="115"/>
                  </a:cubicBezTo>
                  <a:cubicBezTo>
                    <a:pt x="178" y="104"/>
                    <a:pt x="179" y="93"/>
                    <a:pt x="180" y="82"/>
                  </a:cubicBezTo>
                  <a:cubicBezTo>
                    <a:pt x="181" y="75"/>
                    <a:pt x="183" y="66"/>
                    <a:pt x="175" y="61"/>
                  </a:cubicBezTo>
                  <a:close/>
                  <a:moveTo>
                    <a:pt x="132" y="10"/>
                  </a:moveTo>
                  <a:cubicBezTo>
                    <a:pt x="141" y="19"/>
                    <a:pt x="150" y="29"/>
                    <a:pt x="159" y="38"/>
                  </a:cubicBezTo>
                  <a:cubicBezTo>
                    <a:pt x="159" y="38"/>
                    <a:pt x="159" y="39"/>
                    <a:pt x="158" y="39"/>
                  </a:cubicBezTo>
                  <a:cubicBezTo>
                    <a:pt x="151" y="39"/>
                    <a:pt x="144" y="39"/>
                    <a:pt x="137" y="39"/>
                  </a:cubicBezTo>
                  <a:cubicBezTo>
                    <a:pt x="134" y="39"/>
                    <a:pt x="131" y="36"/>
                    <a:pt x="131" y="33"/>
                  </a:cubicBezTo>
                  <a:cubicBezTo>
                    <a:pt x="131" y="26"/>
                    <a:pt x="131" y="18"/>
                    <a:pt x="132" y="10"/>
                  </a:cubicBezTo>
                  <a:close/>
                  <a:moveTo>
                    <a:pt x="72" y="14"/>
                  </a:moveTo>
                  <a:cubicBezTo>
                    <a:pt x="72" y="10"/>
                    <a:pt x="75" y="6"/>
                    <a:pt x="79" y="6"/>
                  </a:cubicBezTo>
                  <a:cubicBezTo>
                    <a:pt x="94" y="6"/>
                    <a:pt x="109" y="6"/>
                    <a:pt x="124" y="6"/>
                  </a:cubicBezTo>
                  <a:cubicBezTo>
                    <a:pt x="124" y="15"/>
                    <a:pt x="124" y="23"/>
                    <a:pt x="124" y="32"/>
                  </a:cubicBezTo>
                  <a:cubicBezTo>
                    <a:pt x="124" y="40"/>
                    <a:pt x="129" y="45"/>
                    <a:pt x="137" y="45"/>
                  </a:cubicBezTo>
                  <a:cubicBezTo>
                    <a:pt x="146" y="45"/>
                    <a:pt x="154" y="45"/>
                    <a:pt x="163" y="45"/>
                  </a:cubicBezTo>
                  <a:cubicBezTo>
                    <a:pt x="163" y="49"/>
                    <a:pt x="163" y="53"/>
                    <a:pt x="163" y="57"/>
                  </a:cubicBezTo>
                  <a:cubicBezTo>
                    <a:pt x="133" y="57"/>
                    <a:pt x="103" y="57"/>
                    <a:pt x="72" y="57"/>
                  </a:cubicBezTo>
                  <a:cubicBezTo>
                    <a:pt x="72" y="47"/>
                    <a:pt x="72" y="37"/>
                    <a:pt x="72" y="27"/>
                  </a:cubicBezTo>
                  <a:cubicBezTo>
                    <a:pt x="72" y="23"/>
                    <a:pt x="72" y="18"/>
                    <a:pt x="72" y="14"/>
                  </a:cubicBezTo>
                  <a:close/>
                  <a:moveTo>
                    <a:pt x="173" y="75"/>
                  </a:moveTo>
                  <a:cubicBezTo>
                    <a:pt x="171" y="94"/>
                    <a:pt x="170" y="114"/>
                    <a:pt x="168" y="133"/>
                  </a:cubicBezTo>
                  <a:cubicBezTo>
                    <a:pt x="168" y="141"/>
                    <a:pt x="166" y="148"/>
                    <a:pt x="166" y="156"/>
                  </a:cubicBezTo>
                  <a:cubicBezTo>
                    <a:pt x="165" y="159"/>
                    <a:pt x="163" y="161"/>
                    <a:pt x="159" y="161"/>
                  </a:cubicBezTo>
                  <a:cubicBezTo>
                    <a:pt x="115" y="161"/>
                    <a:pt x="71" y="161"/>
                    <a:pt x="27" y="161"/>
                  </a:cubicBezTo>
                  <a:cubicBezTo>
                    <a:pt x="27" y="161"/>
                    <a:pt x="26" y="161"/>
                    <a:pt x="27" y="161"/>
                  </a:cubicBezTo>
                  <a:cubicBezTo>
                    <a:pt x="28" y="147"/>
                    <a:pt x="29" y="133"/>
                    <a:pt x="30" y="119"/>
                  </a:cubicBezTo>
                  <a:cubicBezTo>
                    <a:pt x="32" y="106"/>
                    <a:pt x="33" y="94"/>
                    <a:pt x="34" y="82"/>
                  </a:cubicBezTo>
                  <a:cubicBezTo>
                    <a:pt x="35" y="78"/>
                    <a:pt x="36" y="75"/>
                    <a:pt x="36" y="71"/>
                  </a:cubicBezTo>
                  <a:cubicBezTo>
                    <a:pt x="36" y="67"/>
                    <a:pt x="39" y="66"/>
                    <a:pt x="42" y="65"/>
                  </a:cubicBezTo>
                  <a:cubicBezTo>
                    <a:pt x="43" y="65"/>
                    <a:pt x="44" y="65"/>
                    <a:pt x="45" y="65"/>
                  </a:cubicBezTo>
                  <a:cubicBezTo>
                    <a:pt x="85" y="65"/>
                    <a:pt x="125" y="65"/>
                    <a:pt x="165" y="65"/>
                  </a:cubicBezTo>
                  <a:cubicBezTo>
                    <a:pt x="172" y="65"/>
                    <a:pt x="174" y="67"/>
                    <a:pt x="173"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Freeform 226">
              <a:extLst>
                <a:ext uri="{FF2B5EF4-FFF2-40B4-BE49-F238E27FC236}">
                  <a16:creationId xmlns:a16="http://schemas.microsoft.com/office/drawing/2014/main" xmlns="" id="{1782E089-02A8-499A-BC67-D910DEEC5078}"/>
                </a:ext>
              </a:extLst>
            </p:cNvPr>
            <p:cNvSpPr>
              <a:spLocks/>
            </p:cNvSpPr>
            <p:nvPr/>
          </p:nvSpPr>
          <p:spPr bwMode="auto">
            <a:xfrm>
              <a:off x="8399154" y="5641525"/>
              <a:ext cx="223838" cy="22225"/>
            </a:xfrm>
            <a:custGeom>
              <a:avLst/>
              <a:gdLst>
                <a:gd name="T0" fmla="*/ 0 w 69"/>
                <a:gd name="T1" fmla="*/ 4 h 7"/>
                <a:gd name="T2" fmla="*/ 5 w 69"/>
                <a:gd name="T3" fmla="*/ 6 h 7"/>
                <a:gd name="T4" fmla="*/ 34 w 69"/>
                <a:gd name="T5" fmla="*/ 7 h 7"/>
                <a:gd name="T6" fmla="*/ 34 w 69"/>
                <a:gd name="T7" fmla="*/ 7 h 7"/>
                <a:gd name="T8" fmla="*/ 64 w 69"/>
                <a:gd name="T9" fmla="*/ 7 h 7"/>
                <a:gd name="T10" fmla="*/ 69 w 69"/>
                <a:gd name="T11" fmla="*/ 3 h 7"/>
                <a:gd name="T12" fmla="*/ 64 w 69"/>
                <a:gd name="T13" fmla="*/ 1 h 7"/>
                <a:gd name="T14" fmla="*/ 5 w 69"/>
                <a:gd name="T15" fmla="*/ 1 h 7"/>
                <a:gd name="T16" fmla="*/ 0 w 69"/>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
                  <a:moveTo>
                    <a:pt x="0" y="4"/>
                  </a:moveTo>
                  <a:cubicBezTo>
                    <a:pt x="0" y="7"/>
                    <a:pt x="3" y="6"/>
                    <a:pt x="5" y="6"/>
                  </a:cubicBezTo>
                  <a:cubicBezTo>
                    <a:pt x="15" y="7"/>
                    <a:pt x="25" y="7"/>
                    <a:pt x="34" y="7"/>
                  </a:cubicBezTo>
                  <a:cubicBezTo>
                    <a:pt x="34" y="7"/>
                    <a:pt x="34" y="7"/>
                    <a:pt x="34" y="7"/>
                  </a:cubicBezTo>
                  <a:cubicBezTo>
                    <a:pt x="44" y="7"/>
                    <a:pt x="54" y="7"/>
                    <a:pt x="64" y="7"/>
                  </a:cubicBezTo>
                  <a:cubicBezTo>
                    <a:pt x="66" y="7"/>
                    <a:pt x="69" y="7"/>
                    <a:pt x="69" y="3"/>
                  </a:cubicBezTo>
                  <a:cubicBezTo>
                    <a:pt x="69" y="0"/>
                    <a:pt x="66" y="1"/>
                    <a:pt x="64" y="1"/>
                  </a:cubicBezTo>
                  <a:cubicBezTo>
                    <a:pt x="44" y="1"/>
                    <a:pt x="25" y="1"/>
                    <a:pt x="5" y="1"/>
                  </a:cubicBezTo>
                  <a:cubicBezTo>
                    <a:pt x="3" y="1"/>
                    <a:pt x="0" y="0"/>
                    <a:pt x="0" y="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Freeform 227">
              <a:extLst>
                <a:ext uri="{FF2B5EF4-FFF2-40B4-BE49-F238E27FC236}">
                  <a16:creationId xmlns:a16="http://schemas.microsoft.com/office/drawing/2014/main" xmlns="" id="{068EC800-72BA-4A37-AFFF-3DD1114FAA5F}"/>
                </a:ext>
              </a:extLst>
            </p:cNvPr>
            <p:cNvSpPr>
              <a:spLocks/>
            </p:cNvSpPr>
            <p:nvPr/>
          </p:nvSpPr>
          <p:spPr bwMode="auto">
            <a:xfrm>
              <a:off x="8395979" y="5592312"/>
              <a:ext cx="123825" cy="25400"/>
            </a:xfrm>
            <a:custGeom>
              <a:avLst/>
              <a:gdLst>
                <a:gd name="T0" fmla="*/ 5 w 38"/>
                <a:gd name="T1" fmla="*/ 8 h 8"/>
                <a:gd name="T2" fmla="*/ 33 w 38"/>
                <a:gd name="T3" fmla="*/ 8 h 8"/>
                <a:gd name="T4" fmla="*/ 37 w 38"/>
                <a:gd name="T5" fmla="*/ 5 h 8"/>
                <a:gd name="T6" fmla="*/ 33 w 38"/>
                <a:gd name="T7" fmla="*/ 1 h 8"/>
                <a:gd name="T8" fmla="*/ 19 w 38"/>
                <a:gd name="T9" fmla="*/ 1 h 8"/>
                <a:gd name="T10" fmla="*/ 5 w 38"/>
                <a:gd name="T11" fmla="*/ 1 h 8"/>
                <a:gd name="T12" fmla="*/ 1 w 38"/>
                <a:gd name="T13" fmla="*/ 4 h 8"/>
                <a:gd name="T14" fmla="*/ 5 w 3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
                  <a:moveTo>
                    <a:pt x="5" y="8"/>
                  </a:moveTo>
                  <a:cubicBezTo>
                    <a:pt x="15" y="8"/>
                    <a:pt x="24" y="8"/>
                    <a:pt x="33" y="8"/>
                  </a:cubicBezTo>
                  <a:cubicBezTo>
                    <a:pt x="34" y="8"/>
                    <a:pt x="37" y="6"/>
                    <a:pt x="37" y="5"/>
                  </a:cubicBezTo>
                  <a:cubicBezTo>
                    <a:pt x="38" y="2"/>
                    <a:pt x="36" y="1"/>
                    <a:pt x="33" y="1"/>
                  </a:cubicBezTo>
                  <a:cubicBezTo>
                    <a:pt x="28" y="1"/>
                    <a:pt x="23" y="1"/>
                    <a:pt x="19" y="1"/>
                  </a:cubicBezTo>
                  <a:cubicBezTo>
                    <a:pt x="14" y="1"/>
                    <a:pt x="10" y="0"/>
                    <a:pt x="5" y="1"/>
                  </a:cubicBezTo>
                  <a:cubicBezTo>
                    <a:pt x="4" y="1"/>
                    <a:pt x="1" y="3"/>
                    <a:pt x="1" y="4"/>
                  </a:cubicBezTo>
                  <a:cubicBezTo>
                    <a:pt x="0" y="7"/>
                    <a:pt x="3" y="8"/>
                    <a:pt x="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60" name="Группа 59">
              <a:extLst>
                <a:ext uri="{FF2B5EF4-FFF2-40B4-BE49-F238E27FC236}">
                  <a16:creationId xmlns:a16="http://schemas.microsoft.com/office/drawing/2014/main" xmlns="" id="{7111961E-2FD0-4262-B322-863CF8EEF58D}"/>
                </a:ext>
              </a:extLst>
            </p:cNvPr>
            <p:cNvGrpSpPr/>
            <p:nvPr/>
          </p:nvGrpSpPr>
          <p:grpSpPr>
            <a:xfrm>
              <a:off x="8334860" y="5717135"/>
              <a:ext cx="212677" cy="273329"/>
              <a:chOff x="7583488" y="2278063"/>
              <a:chExt cx="428625" cy="550862"/>
            </a:xfrm>
            <a:solidFill>
              <a:schemeClr val="bg1"/>
            </a:solidFill>
          </p:grpSpPr>
          <p:sp>
            <p:nvSpPr>
              <p:cNvPr id="61" name="Freeform 157">
                <a:extLst>
                  <a:ext uri="{FF2B5EF4-FFF2-40B4-BE49-F238E27FC236}">
                    <a16:creationId xmlns:a16="http://schemas.microsoft.com/office/drawing/2014/main" xmlns="" id="{D671327A-F0A5-4BD0-9F4F-584BEB90241B}"/>
                  </a:ext>
                </a:extLst>
              </p:cNvPr>
              <p:cNvSpPr>
                <a:spLocks/>
              </p:cNvSpPr>
              <p:nvPr/>
            </p:nvSpPr>
            <p:spPr bwMode="auto">
              <a:xfrm>
                <a:off x="7678738" y="2692400"/>
                <a:ext cx="236538" cy="136525"/>
              </a:xfrm>
              <a:custGeom>
                <a:avLst/>
                <a:gdLst>
                  <a:gd name="T0" fmla="*/ 149 w 149"/>
                  <a:gd name="T1" fmla="*/ 9 h 86"/>
                  <a:gd name="T2" fmla="*/ 147 w 149"/>
                  <a:gd name="T3" fmla="*/ 6 h 86"/>
                  <a:gd name="T4" fmla="*/ 147 w 149"/>
                  <a:gd name="T5" fmla="*/ 4 h 86"/>
                  <a:gd name="T6" fmla="*/ 145 w 149"/>
                  <a:gd name="T7" fmla="*/ 4 h 86"/>
                  <a:gd name="T8" fmla="*/ 143 w 149"/>
                  <a:gd name="T9" fmla="*/ 2 h 86"/>
                  <a:gd name="T10" fmla="*/ 141 w 149"/>
                  <a:gd name="T11" fmla="*/ 2 h 86"/>
                  <a:gd name="T12" fmla="*/ 139 w 149"/>
                  <a:gd name="T13" fmla="*/ 2 h 86"/>
                  <a:gd name="T14" fmla="*/ 137 w 149"/>
                  <a:gd name="T15" fmla="*/ 2 h 86"/>
                  <a:gd name="T16" fmla="*/ 135 w 149"/>
                  <a:gd name="T17" fmla="*/ 2 h 86"/>
                  <a:gd name="T18" fmla="*/ 133 w 149"/>
                  <a:gd name="T19" fmla="*/ 2 h 86"/>
                  <a:gd name="T20" fmla="*/ 131 w 149"/>
                  <a:gd name="T21" fmla="*/ 4 h 86"/>
                  <a:gd name="T22" fmla="*/ 129 w 149"/>
                  <a:gd name="T23" fmla="*/ 4 h 86"/>
                  <a:gd name="T24" fmla="*/ 129 w 149"/>
                  <a:gd name="T25" fmla="*/ 6 h 86"/>
                  <a:gd name="T26" fmla="*/ 127 w 149"/>
                  <a:gd name="T27" fmla="*/ 9 h 86"/>
                  <a:gd name="T28" fmla="*/ 127 w 149"/>
                  <a:gd name="T29" fmla="*/ 11 h 86"/>
                  <a:gd name="T30" fmla="*/ 80 w 149"/>
                  <a:gd name="T31" fmla="*/ 39 h 86"/>
                  <a:gd name="T32" fmla="*/ 78 w 149"/>
                  <a:gd name="T33" fmla="*/ 37 h 86"/>
                  <a:gd name="T34" fmla="*/ 75 w 149"/>
                  <a:gd name="T35" fmla="*/ 37 h 86"/>
                  <a:gd name="T36" fmla="*/ 73 w 149"/>
                  <a:gd name="T37" fmla="*/ 37 h 86"/>
                  <a:gd name="T38" fmla="*/ 71 w 149"/>
                  <a:gd name="T39" fmla="*/ 39 h 86"/>
                  <a:gd name="T40" fmla="*/ 22 w 149"/>
                  <a:gd name="T41" fmla="*/ 11 h 86"/>
                  <a:gd name="T42" fmla="*/ 22 w 149"/>
                  <a:gd name="T43" fmla="*/ 9 h 86"/>
                  <a:gd name="T44" fmla="*/ 22 w 149"/>
                  <a:gd name="T45" fmla="*/ 6 h 86"/>
                  <a:gd name="T46" fmla="*/ 20 w 149"/>
                  <a:gd name="T47" fmla="*/ 4 h 86"/>
                  <a:gd name="T48" fmla="*/ 18 w 149"/>
                  <a:gd name="T49" fmla="*/ 4 h 86"/>
                  <a:gd name="T50" fmla="*/ 16 w 149"/>
                  <a:gd name="T51" fmla="*/ 2 h 86"/>
                  <a:gd name="T52" fmla="*/ 14 w 149"/>
                  <a:gd name="T53" fmla="*/ 2 h 86"/>
                  <a:gd name="T54" fmla="*/ 12 w 149"/>
                  <a:gd name="T55" fmla="*/ 2 h 86"/>
                  <a:gd name="T56" fmla="*/ 10 w 149"/>
                  <a:gd name="T57" fmla="*/ 2 h 86"/>
                  <a:gd name="T58" fmla="*/ 8 w 149"/>
                  <a:gd name="T59" fmla="*/ 2 h 86"/>
                  <a:gd name="T60" fmla="*/ 6 w 149"/>
                  <a:gd name="T61" fmla="*/ 2 h 86"/>
                  <a:gd name="T62" fmla="*/ 4 w 149"/>
                  <a:gd name="T63" fmla="*/ 4 h 86"/>
                  <a:gd name="T64" fmla="*/ 4 w 149"/>
                  <a:gd name="T65" fmla="*/ 4 h 86"/>
                  <a:gd name="T66" fmla="*/ 2 w 149"/>
                  <a:gd name="T67" fmla="*/ 6 h 86"/>
                  <a:gd name="T68" fmla="*/ 2 w 149"/>
                  <a:gd name="T69" fmla="*/ 9 h 86"/>
                  <a:gd name="T70" fmla="*/ 2 w 149"/>
                  <a:gd name="T71" fmla="*/ 11 h 86"/>
                  <a:gd name="T72" fmla="*/ 0 w 149"/>
                  <a:gd name="T73" fmla="*/ 76 h 86"/>
                  <a:gd name="T74" fmla="*/ 2 w 149"/>
                  <a:gd name="T75" fmla="*/ 78 h 86"/>
                  <a:gd name="T76" fmla="*/ 2 w 149"/>
                  <a:gd name="T77" fmla="*/ 80 h 86"/>
                  <a:gd name="T78" fmla="*/ 4 w 149"/>
                  <a:gd name="T79" fmla="*/ 80 h 86"/>
                  <a:gd name="T80" fmla="*/ 4 w 149"/>
                  <a:gd name="T81" fmla="*/ 82 h 86"/>
                  <a:gd name="T82" fmla="*/ 6 w 149"/>
                  <a:gd name="T83" fmla="*/ 84 h 86"/>
                  <a:gd name="T84" fmla="*/ 8 w 149"/>
                  <a:gd name="T85" fmla="*/ 84 h 86"/>
                  <a:gd name="T86" fmla="*/ 10 w 149"/>
                  <a:gd name="T87" fmla="*/ 86 h 86"/>
                  <a:gd name="T88" fmla="*/ 12 w 149"/>
                  <a:gd name="T89" fmla="*/ 86 h 86"/>
                  <a:gd name="T90" fmla="*/ 14 w 149"/>
                  <a:gd name="T91" fmla="*/ 84 h 86"/>
                  <a:gd name="T92" fmla="*/ 75 w 149"/>
                  <a:gd name="T93" fmla="*/ 60 h 86"/>
                  <a:gd name="T94" fmla="*/ 135 w 149"/>
                  <a:gd name="T95" fmla="*/ 84 h 86"/>
                  <a:gd name="T96" fmla="*/ 137 w 149"/>
                  <a:gd name="T97" fmla="*/ 86 h 86"/>
                  <a:gd name="T98" fmla="*/ 139 w 149"/>
                  <a:gd name="T99" fmla="*/ 86 h 86"/>
                  <a:gd name="T100" fmla="*/ 141 w 149"/>
                  <a:gd name="T101" fmla="*/ 84 h 86"/>
                  <a:gd name="T102" fmla="*/ 143 w 149"/>
                  <a:gd name="T103" fmla="*/ 84 h 86"/>
                  <a:gd name="T104" fmla="*/ 145 w 149"/>
                  <a:gd name="T105" fmla="*/ 82 h 86"/>
                  <a:gd name="T106" fmla="*/ 147 w 149"/>
                  <a:gd name="T107" fmla="*/ 80 h 86"/>
                  <a:gd name="T108" fmla="*/ 147 w 149"/>
                  <a:gd name="T109" fmla="*/ 80 h 86"/>
                  <a:gd name="T110" fmla="*/ 149 w 149"/>
                  <a:gd name="T111" fmla="*/ 78 h 86"/>
                  <a:gd name="T112" fmla="*/ 149 w 149"/>
                  <a:gd name="T113" fmla="*/ 76 h 86"/>
                  <a:gd name="T114" fmla="*/ 149 w 149"/>
                  <a:gd name="T115" fmla="*/ 1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 h="86">
                    <a:moveTo>
                      <a:pt x="149" y="11"/>
                    </a:moveTo>
                    <a:lnTo>
                      <a:pt x="149" y="11"/>
                    </a:lnTo>
                    <a:lnTo>
                      <a:pt x="149" y="11"/>
                    </a:lnTo>
                    <a:lnTo>
                      <a:pt x="149" y="9"/>
                    </a:lnTo>
                    <a:lnTo>
                      <a:pt x="149" y="9"/>
                    </a:lnTo>
                    <a:lnTo>
                      <a:pt x="149" y="9"/>
                    </a:lnTo>
                    <a:lnTo>
                      <a:pt x="147" y="9"/>
                    </a:lnTo>
                    <a:lnTo>
                      <a:pt x="147" y="6"/>
                    </a:lnTo>
                    <a:lnTo>
                      <a:pt x="147" y="6"/>
                    </a:lnTo>
                    <a:lnTo>
                      <a:pt x="147" y="6"/>
                    </a:lnTo>
                    <a:lnTo>
                      <a:pt x="147" y="6"/>
                    </a:lnTo>
                    <a:lnTo>
                      <a:pt x="147" y="4"/>
                    </a:lnTo>
                    <a:lnTo>
                      <a:pt x="147" y="4"/>
                    </a:lnTo>
                    <a:lnTo>
                      <a:pt x="145" y="4"/>
                    </a:lnTo>
                    <a:lnTo>
                      <a:pt x="145" y="4"/>
                    </a:lnTo>
                    <a:lnTo>
                      <a:pt x="145" y="4"/>
                    </a:lnTo>
                    <a:lnTo>
                      <a:pt x="145" y="4"/>
                    </a:lnTo>
                    <a:lnTo>
                      <a:pt x="145" y="2"/>
                    </a:lnTo>
                    <a:lnTo>
                      <a:pt x="143" y="2"/>
                    </a:lnTo>
                    <a:lnTo>
                      <a:pt x="143" y="2"/>
                    </a:lnTo>
                    <a:lnTo>
                      <a:pt x="143" y="2"/>
                    </a:lnTo>
                    <a:lnTo>
                      <a:pt x="143" y="2"/>
                    </a:lnTo>
                    <a:lnTo>
                      <a:pt x="141" y="2"/>
                    </a:lnTo>
                    <a:lnTo>
                      <a:pt x="141" y="2"/>
                    </a:lnTo>
                    <a:lnTo>
                      <a:pt x="141" y="2"/>
                    </a:lnTo>
                    <a:lnTo>
                      <a:pt x="141" y="2"/>
                    </a:lnTo>
                    <a:lnTo>
                      <a:pt x="139" y="2"/>
                    </a:lnTo>
                    <a:lnTo>
                      <a:pt x="139" y="2"/>
                    </a:lnTo>
                    <a:lnTo>
                      <a:pt x="139" y="0"/>
                    </a:lnTo>
                    <a:lnTo>
                      <a:pt x="139" y="0"/>
                    </a:lnTo>
                    <a:lnTo>
                      <a:pt x="137" y="0"/>
                    </a:lnTo>
                    <a:lnTo>
                      <a:pt x="137" y="2"/>
                    </a:lnTo>
                    <a:lnTo>
                      <a:pt x="137" y="2"/>
                    </a:lnTo>
                    <a:lnTo>
                      <a:pt x="137" y="2"/>
                    </a:lnTo>
                    <a:lnTo>
                      <a:pt x="135" y="2"/>
                    </a:lnTo>
                    <a:lnTo>
                      <a:pt x="135" y="2"/>
                    </a:lnTo>
                    <a:lnTo>
                      <a:pt x="135" y="2"/>
                    </a:lnTo>
                    <a:lnTo>
                      <a:pt x="133" y="2"/>
                    </a:lnTo>
                    <a:lnTo>
                      <a:pt x="133" y="2"/>
                    </a:lnTo>
                    <a:lnTo>
                      <a:pt x="133" y="2"/>
                    </a:lnTo>
                    <a:lnTo>
                      <a:pt x="133" y="2"/>
                    </a:lnTo>
                    <a:lnTo>
                      <a:pt x="133" y="2"/>
                    </a:lnTo>
                    <a:lnTo>
                      <a:pt x="131" y="4"/>
                    </a:lnTo>
                    <a:lnTo>
                      <a:pt x="131" y="4"/>
                    </a:lnTo>
                    <a:lnTo>
                      <a:pt x="131" y="4"/>
                    </a:lnTo>
                    <a:lnTo>
                      <a:pt x="131" y="4"/>
                    </a:lnTo>
                    <a:lnTo>
                      <a:pt x="131" y="4"/>
                    </a:lnTo>
                    <a:lnTo>
                      <a:pt x="129" y="4"/>
                    </a:lnTo>
                    <a:lnTo>
                      <a:pt x="129" y="6"/>
                    </a:lnTo>
                    <a:lnTo>
                      <a:pt x="129" y="6"/>
                    </a:lnTo>
                    <a:lnTo>
                      <a:pt x="129" y="6"/>
                    </a:lnTo>
                    <a:lnTo>
                      <a:pt x="129" y="6"/>
                    </a:lnTo>
                    <a:lnTo>
                      <a:pt x="129" y="9"/>
                    </a:lnTo>
                    <a:lnTo>
                      <a:pt x="129" y="9"/>
                    </a:lnTo>
                    <a:lnTo>
                      <a:pt x="129" y="9"/>
                    </a:lnTo>
                    <a:lnTo>
                      <a:pt x="127" y="9"/>
                    </a:lnTo>
                    <a:lnTo>
                      <a:pt x="127" y="11"/>
                    </a:lnTo>
                    <a:lnTo>
                      <a:pt x="127" y="11"/>
                    </a:lnTo>
                    <a:lnTo>
                      <a:pt x="127" y="11"/>
                    </a:lnTo>
                    <a:lnTo>
                      <a:pt x="127" y="11"/>
                    </a:lnTo>
                    <a:lnTo>
                      <a:pt x="127" y="13"/>
                    </a:lnTo>
                    <a:lnTo>
                      <a:pt x="127" y="13"/>
                    </a:lnTo>
                    <a:lnTo>
                      <a:pt x="127" y="58"/>
                    </a:lnTo>
                    <a:lnTo>
                      <a:pt x="80" y="39"/>
                    </a:lnTo>
                    <a:lnTo>
                      <a:pt x="80" y="39"/>
                    </a:lnTo>
                    <a:lnTo>
                      <a:pt x="78" y="37"/>
                    </a:lnTo>
                    <a:lnTo>
                      <a:pt x="78" y="37"/>
                    </a:lnTo>
                    <a:lnTo>
                      <a:pt x="78" y="37"/>
                    </a:lnTo>
                    <a:lnTo>
                      <a:pt x="78" y="37"/>
                    </a:lnTo>
                    <a:lnTo>
                      <a:pt x="75" y="37"/>
                    </a:lnTo>
                    <a:lnTo>
                      <a:pt x="75" y="37"/>
                    </a:lnTo>
                    <a:lnTo>
                      <a:pt x="75" y="37"/>
                    </a:lnTo>
                    <a:lnTo>
                      <a:pt x="75" y="37"/>
                    </a:lnTo>
                    <a:lnTo>
                      <a:pt x="73" y="37"/>
                    </a:lnTo>
                    <a:lnTo>
                      <a:pt x="73" y="37"/>
                    </a:lnTo>
                    <a:lnTo>
                      <a:pt x="73" y="37"/>
                    </a:lnTo>
                    <a:lnTo>
                      <a:pt x="71" y="37"/>
                    </a:lnTo>
                    <a:lnTo>
                      <a:pt x="71" y="37"/>
                    </a:lnTo>
                    <a:lnTo>
                      <a:pt x="71" y="37"/>
                    </a:lnTo>
                    <a:lnTo>
                      <a:pt x="71" y="39"/>
                    </a:lnTo>
                    <a:lnTo>
                      <a:pt x="22" y="58"/>
                    </a:lnTo>
                    <a:lnTo>
                      <a:pt x="22" y="13"/>
                    </a:lnTo>
                    <a:lnTo>
                      <a:pt x="22" y="13"/>
                    </a:lnTo>
                    <a:lnTo>
                      <a:pt x="22" y="11"/>
                    </a:lnTo>
                    <a:lnTo>
                      <a:pt x="22" y="11"/>
                    </a:lnTo>
                    <a:lnTo>
                      <a:pt x="22" y="11"/>
                    </a:lnTo>
                    <a:lnTo>
                      <a:pt x="22" y="11"/>
                    </a:lnTo>
                    <a:lnTo>
                      <a:pt x="22" y="9"/>
                    </a:lnTo>
                    <a:lnTo>
                      <a:pt x="22" y="9"/>
                    </a:lnTo>
                    <a:lnTo>
                      <a:pt x="22" y="9"/>
                    </a:lnTo>
                    <a:lnTo>
                      <a:pt x="22" y="9"/>
                    </a:lnTo>
                    <a:lnTo>
                      <a:pt x="22" y="6"/>
                    </a:lnTo>
                    <a:lnTo>
                      <a:pt x="20" y="6"/>
                    </a:lnTo>
                    <a:lnTo>
                      <a:pt x="20" y="6"/>
                    </a:lnTo>
                    <a:lnTo>
                      <a:pt x="20" y="6"/>
                    </a:lnTo>
                    <a:lnTo>
                      <a:pt x="20" y="4"/>
                    </a:lnTo>
                    <a:lnTo>
                      <a:pt x="20" y="4"/>
                    </a:lnTo>
                    <a:lnTo>
                      <a:pt x="20" y="4"/>
                    </a:lnTo>
                    <a:lnTo>
                      <a:pt x="18" y="4"/>
                    </a:lnTo>
                    <a:lnTo>
                      <a:pt x="18" y="4"/>
                    </a:lnTo>
                    <a:lnTo>
                      <a:pt x="18" y="4"/>
                    </a:lnTo>
                    <a:lnTo>
                      <a:pt x="18" y="2"/>
                    </a:lnTo>
                    <a:lnTo>
                      <a:pt x="18" y="2"/>
                    </a:lnTo>
                    <a:lnTo>
                      <a:pt x="16" y="2"/>
                    </a:lnTo>
                    <a:lnTo>
                      <a:pt x="16" y="2"/>
                    </a:lnTo>
                    <a:lnTo>
                      <a:pt x="16" y="2"/>
                    </a:lnTo>
                    <a:lnTo>
                      <a:pt x="16" y="2"/>
                    </a:lnTo>
                    <a:lnTo>
                      <a:pt x="14" y="2"/>
                    </a:lnTo>
                    <a:lnTo>
                      <a:pt x="14" y="2"/>
                    </a:lnTo>
                    <a:lnTo>
                      <a:pt x="14" y="2"/>
                    </a:lnTo>
                    <a:lnTo>
                      <a:pt x="14" y="2"/>
                    </a:lnTo>
                    <a:lnTo>
                      <a:pt x="12" y="2"/>
                    </a:lnTo>
                    <a:lnTo>
                      <a:pt x="12" y="0"/>
                    </a:lnTo>
                    <a:lnTo>
                      <a:pt x="12" y="0"/>
                    </a:lnTo>
                    <a:lnTo>
                      <a:pt x="12" y="0"/>
                    </a:lnTo>
                    <a:lnTo>
                      <a:pt x="10" y="2"/>
                    </a:lnTo>
                    <a:lnTo>
                      <a:pt x="10" y="2"/>
                    </a:lnTo>
                    <a:lnTo>
                      <a:pt x="10" y="2"/>
                    </a:lnTo>
                    <a:lnTo>
                      <a:pt x="10" y="2"/>
                    </a:lnTo>
                    <a:lnTo>
                      <a:pt x="8" y="2"/>
                    </a:lnTo>
                    <a:lnTo>
                      <a:pt x="8" y="2"/>
                    </a:lnTo>
                    <a:lnTo>
                      <a:pt x="8" y="2"/>
                    </a:lnTo>
                    <a:lnTo>
                      <a:pt x="8" y="2"/>
                    </a:lnTo>
                    <a:lnTo>
                      <a:pt x="6" y="2"/>
                    </a:lnTo>
                    <a:lnTo>
                      <a:pt x="6" y="2"/>
                    </a:lnTo>
                    <a:lnTo>
                      <a:pt x="6" y="2"/>
                    </a:lnTo>
                    <a:lnTo>
                      <a:pt x="6" y="4"/>
                    </a:lnTo>
                    <a:lnTo>
                      <a:pt x="4" y="4"/>
                    </a:lnTo>
                    <a:lnTo>
                      <a:pt x="4" y="4"/>
                    </a:lnTo>
                    <a:lnTo>
                      <a:pt x="4" y="4"/>
                    </a:lnTo>
                    <a:lnTo>
                      <a:pt x="4" y="4"/>
                    </a:lnTo>
                    <a:lnTo>
                      <a:pt x="4" y="4"/>
                    </a:lnTo>
                    <a:lnTo>
                      <a:pt x="4" y="6"/>
                    </a:lnTo>
                    <a:lnTo>
                      <a:pt x="2" y="6"/>
                    </a:lnTo>
                    <a:lnTo>
                      <a:pt x="2" y="6"/>
                    </a:lnTo>
                    <a:lnTo>
                      <a:pt x="2" y="6"/>
                    </a:lnTo>
                    <a:lnTo>
                      <a:pt x="2" y="9"/>
                    </a:lnTo>
                    <a:lnTo>
                      <a:pt x="2" y="9"/>
                    </a:lnTo>
                    <a:lnTo>
                      <a:pt x="2" y="9"/>
                    </a:lnTo>
                    <a:lnTo>
                      <a:pt x="2" y="9"/>
                    </a:lnTo>
                    <a:lnTo>
                      <a:pt x="2" y="11"/>
                    </a:lnTo>
                    <a:lnTo>
                      <a:pt x="2" y="11"/>
                    </a:lnTo>
                    <a:lnTo>
                      <a:pt x="2" y="11"/>
                    </a:lnTo>
                    <a:lnTo>
                      <a:pt x="2" y="11"/>
                    </a:lnTo>
                    <a:lnTo>
                      <a:pt x="0" y="13"/>
                    </a:lnTo>
                    <a:lnTo>
                      <a:pt x="0" y="13"/>
                    </a:lnTo>
                    <a:lnTo>
                      <a:pt x="0" y="74"/>
                    </a:lnTo>
                    <a:lnTo>
                      <a:pt x="0" y="76"/>
                    </a:lnTo>
                    <a:lnTo>
                      <a:pt x="2" y="76"/>
                    </a:lnTo>
                    <a:lnTo>
                      <a:pt x="2" y="76"/>
                    </a:lnTo>
                    <a:lnTo>
                      <a:pt x="2" y="76"/>
                    </a:lnTo>
                    <a:lnTo>
                      <a:pt x="2" y="78"/>
                    </a:lnTo>
                    <a:lnTo>
                      <a:pt x="2" y="78"/>
                    </a:lnTo>
                    <a:lnTo>
                      <a:pt x="2" y="78"/>
                    </a:lnTo>
                    <a:lnTo>
                      <a:pt x="2" y="78"/>
                    </a:lnTo>
                    <a:lnTo>
                      <a:pt x="2" y="80"/>
                    </a:lnTo>
                    <a:lnTo>
                      <a:pt x="2" y="80"/>
                    </a:lnTo>
                    <a:lnTo>
                      <a:pt x="2" y="80"/>
                    </a:lnTo>
                    <a:lnTo>
                      <a:pt x="2" y="80"/>
                    </a:lnTo>
                    <a:lnTo>
                      <a:pt x="4" y="80"/>
                    </a:lnTo>
                    <a:lnTo>
                      <a:pt x="4" y="82"/>
                    </a:lnTo>
                    <a:lnTo>
                      <a:pt x="4" y="82"/>
                    </a:lnTo>
                    <a:lnTo>
                      <a:pt x="4" y="82"/>
                    </a:lnTo>
                    <a:lnTo>
                      <a:pt x="4" y="82"/>
                    </a:lnTo>
                    <a:lnTo>
                      <a:pt x="4" y="82"/>
                    </a:lnTo>
                    <a:lnTo>
                      <a:pt x="6" y="84"/>
                    </a:lnTo>
                    <a:lnTo>
                      <a:pt x="6" y="84"/>
                    </a:lnTo>
                    <a:lnTo>
                      <a:pt x="6" y="84"/>
                    </a:lnTo>
                    <a:lnTo>
                      <a:pt x="6" y="84"/>
                    </a:lnTo>
                    <a:lnTo>
                      <a:pt x="8" y="84"/>
                    </a:lnTo>
                    <a:lnTo>
                      <a:pt x="8" y="84"/>
                    </a:lnTo>
                    <a:lnTo>
                      <a:pt x="8" y="84"/>
                    </a:lnTo>
                    <a:lnTo>
                      <a:pt x="8" y="84"/>
                    </a:lnTo>
                    <a:lnTo>
                      <a:pt x="10" y="84"/>
                    </a:lnTo>
                    <a:lnTo>
                      <a:pt x="10" y="86"/>
                    </a:lnTo>
                    <a:lnTo>
                      <a:pt x="10" y="86"/>
                    </a:lnTo>
                    <a:lnTo>
                      <a:pt x="10" y="86"/>
                    </a:lnTo>
                    <a:lnTo>
                      <a:pt x="12" y="86"/>
                    </a:lnTo>
                    <a:lnTo>
                      <a:pt x="12" y="86"/>
                    </a:lnTo>
                    <a:lnTo>
                      <a:pt x="12" y="86"/>
                    </a:lnTo>
                    <a:lnTo>
                      <a:pt x="14" y="86"/>
                    </a:lnTo>
                    <a:lnTo>
                      <a:pt x="14" y="86"/>
                    </a:lnTo>
                    <a:lnTo>
                      <a:pt x="14" y="84"/>
                    </a:lnTo>
                    <a:lnTo>
                      <a:pt x="14" y="84"/>
                    </a:lnTo>
                    <a:lnTo>
                      <a:pt x="16" y="84"/>
                    </a:lnTo>
                    <a:lnTo>
                      <a:pt x="16" y="84"/>
                    </a:lnTo>
                    <a:lnTo>
                      <a:pt x="16" y="84"/>
                    </a:lnTo>
                    <a:lnTo>
                      <a:pt x="75" y="60"/>
                    </a:lnTo>
                    <a:lnTo>
                      <a:pt x="135" y="84"/>
                    </a:lnTo>
                    <a:lnTo>
                      <a:pt x="135" y="84"/>
                    </a:lnTo>
                    <a:lnTo>
                      <a:pt x="135" y="84"/>
                    </a:lnTo>
                    <a:lnTo>
                      <a:pt x="135" y="84"/>
                    </a:lnTo>
                    <a:lnTo>
                      <a:pt x="137" y="86"/>
                    </a:lnTo>
                    <a:lnTo>
                      <a:pt x="137" y="86"/>
                    </a:lnTo>
                    <a:lnTo>
                      <a:pt x="137" y="86"/>
                    </a:lnTo>
                    <a:lnTo>
                      <a:pt x="137" y="86"/>
                    </a:lnTo>
                    <a:lnTo>
                      <a:pt x="139" y="86"/>
                    </a:lnTo>
                    <a:lnTo>
                      <a:pt x="139" y="86"/>
                    </a:lnTo>
                    <a:lnTo>
                      <a:pt x="139" y="86"/>
                    </a:lnTo>
                    <a:lnTo>
                      <a:pt x="139" y="86"/>
                    </a:lnTo>
                    <a:lnTo>
                      <a:pt x="141" y="86"/>
                    </a:lnTo>
                    <a:lnTo>
                      <a:pt x="141" y="84"/>
                    </a:lnTo>
                    <a:lnTo>
                      <a:pt x="141" y="84"/>
                    </a:lnTo>
                    <a:lnTo>
                      <a:pt x="141" y="84"/>
                    </a:lnTo>
                    <a:lnTo>
                      <a:pt x="143" y="84"/>
                    </a:lnTo>
                    <a:lnTo>
                      <a:pt x="143" y="84"/>
                    </a:lnTo>
                    <a:lnTo>
                      <a:pt x="143" y="84"/>
                    </a:lnTo>
                    <a:lnTo>
                      <a:pt x="143" y="84"/>
                    </a:lnTo>
                    <a:lnTo>
                      <a:pt x="145" y="84"/>
                    </a:lnTo>
                    <a:lnTo>
                      <a:pt x="145" y="84"/>
                    </a:lnTo>
                    <a:lnTo>
                      <a:pt x="145" y="82"/>
                    </a:lnTo>
                    <a:lnTo>
                      <a:pt x="145" y="82"/>
                    </a:lnTo>
                    <a:lnTo>
                      <a:pt x="145" y="82"/>
                    </a:lnTo>
                    <a:lnTo>
                      <a:pt x="147" y="82"/>
                    </a:lnTo>
                    <a:lnTo>
                      <a:pt x="147" y="82"/>
                    </a:lnTo>
                    <a:lnTo>
                      <a:pt x="147" y="80"/>
                    </a:lnTo>
                    <a:lnTo>
                      <a:pt x="147" y="80"/>
                    </a:lnTo>
                    <a:lnTo>
                      <a:pt x="147" y="80"/>
                    </a:lnTo>
                    <a:lnTo>
                      <a:pt x="147" y="80"/>
                    </a:lnTo>
                    <a:lnTo>
                      <a:pt x="147" y="80"/>
                    </a:lnTo>
                    <a:lnTo>
                      <a:pt x="149" y="78"/>
                    </a:lnTo>
                    <a:lnTo>
                      <a:pt x="149" y="78"/>
                    </a:lnTo>
                    <a:lnTo>
                      <a:pt x="149" y="78"/>
                    </a:lnTo>
                    <a:lnTo>
                      <a:pt x="149" y="78"/>
                    </a:lnTo>
                    <a:lnTo>
                      <a:pt x="149" y="76"/>
                    </a:lnTo>
                    <a:lnTo>
                      <a:pt x="149" y="76"/>
                    </a:lnTo>
                    <a:lnTo>
                      <a:pt x="149" y="76"/>
                    </a:lnTo>
                    <a:lnTo>
                      <a:pt x="149" y="76"/>
                    </a:lnTo>
                    <a:lnTo>
                      <a:pt x="149" y="74"/>
                    </a:lnTo>
                    <a:lnTo>
                      <a:pt x="149" y="13"/>
                    </a:lnTo>
                    <a:lnTo>
                      <a:pt x="149" y="13"/>
                    </a:lnTo>
                    <a:lnTo>
                      <a:pt x="149" y="11"/>
                    </a:lnTo>
                    <a:lnTo>
                      <a:pt x="149" y="11"/>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2" name="Freeform 158">
                <a:extLst>
                  <a:ext uri="{FF2B5EF4-FFF2-40B4-BE49-F238E27FC236}">
                    <a16:creationId xmlns:a16="http://schemas.microsoft.com/office/drawing/2014/main" xmlns="" id="{5968EE47-3B7F-4C18-8E92-C39423B85341}"/>
                  </a:ext>
                </a:extLst>
              </p:cNvPr>
              <p:cNvSpPr>
                <a:spLocks noEditPoints="1"/>
              </p:cNvSpPr>
              <p:nvPr/>
            </p:nvSpPr>
            <p:spPr bwMode="auto">
              <a:xfrm>
                <a:off x="7583488" y="2278063"/>
                <a:ext cx="428625" cy="428625"/>
              </a:xfrm>
              <a:custGeom>
                <a:avLst/>
                <a:gdLst>
                  <a:gd name="T0" fmla="*/ 252 w 270"/>
                  <a:gd name="T1" fmla="*/ 67 h 270"/>
                  <a:gd name="T2" fmla="*/ 164 w 270"/>
                  <a:gd name="T3" fmla="*/ 28 h 270"/>
                  <a:gd name="T4" fmla="*/ 68 w 270"/>
                  <a:gd name="T5" fmla="*/ 16 h 270"/>
                  <a:gd name="T6" fmla="*/ 29 w 270"/>
                  <a:gd name="T7" fmla="*/ 106 h 270"/>
                  <a:gd name="T8" fmla="*/ 19 w 270"/>
                  <a:gd name="T9" fmla="*/ 202 h 270"/>
                  <a:gd name="T10" fmla="*/ 107 w 270"/>
                  <a:gd name="T11" fmla="*/ 241 h 270"/>
                  <a:gd name="T12" fmla="*/ 203 w 270"/>
                  <a:gd name="T13" fmla="*/ 251 h 270"/>
                  <a:gd name="T14" fmla="*/ 242 w 270"/>
                  <a:gd name="T15" fmla="*/ 163 h 270"/>
                  <a:gd name="T16" fmla="*/ 221 w 270"/>
                  <a:gd name="T17" fmla="*/ 143 h 270"/>
                  <a:gd name="T18" fmla="*/ 219 w 270"/>
                  <a:gd name="T19" fmla="*/ 155 h 270"/>
                  <a:gd name="T20" fmla="*/ 215 w 270"/>
                  <a:gd name="T21" fmla="*/ 167 h 270"/>
                  <a:gd name="T22" fmla="*/ 209 w 270"/>
                  <a:gd name="T23" fmla="*/ 180 h 270"/>
                  <a:gd name="T24" fmla="*/ 203 w 270"/>
                  <a:gd name="T25" fmla="*/ 190 h 270"/>
                  <a:gd name="T26" fmla="*/ 193 w 270"/>
                  <a:gd name="T27" fmla="*/ 198 h 270"/>
                  <a:gd name="T28" fmla="*/ 185 w 270"/>
                  <a:gd name="T29" fmla="*/ 206 h 270"/>
                  <a:gd name="T30" fmla="*/ 172 w 270"/>
                  <a:gd name="T31" fmla="*/ 212 h 270"/>
                  <a:gd name="T32" fmla="*/ 162 w 270"/>
                  <a:gd name="T33" fmla="*/ 216 h 270"/>
                  <a:gd name="T34" fmla="*/ 148 w 270"/>
                  <a:gd name="T35" fmla="*/ 220 h 270"/>
                  <a:gd name="T36" fmla="*/ 135 w 270"/>
                  <a:gd name="T37" fmla="*/ 220 h 270"/>
                  <a:gd name="T38" fmla="*/ 123 w 270"/>
                  <a:gd name="T39" fmla="*/ 220 h 270"/>
                  <a:gd name="T40" fmla="*/ 109 w 270"/>
                  <a:gd name="T41" fmla="*/ 216 h 270"/>
                  <a:gd name="T42" fmla="*/ 99 w 270"/>
                  <a:gd name="T43" fmla="*/ 212 h 270"/>
                  <a:gd name="T44" fmla="*/ 86 w 270"/>
                  <a:gd name="T45" fmla="*/ 206 h 270"/>
                  <a:gd name="T46" fmla="*/ 78 w 270"/>
                  <a:gd name="T47" fmla="*/ 198 h 270"/>
                  <a:gd name="T48" fmla="*/ 68 w 270"/>
                  <a:gd name="T49" fmla="*/ 190 h 270"/>
                  <a:gd name="T50" fmla="*/ 62 w 270"/>
                  <a:gd name="T51" fmla="*/ 180 h 270"/>
                  <a:gd name="T52" fmla="*/ 56 w 270"/>
                  <a:gd name="T53" fmla="*/ 167 h 270"/>
                  <a:gd name="T54" fmla="*/ 52 w 270"/>
                  <a:gd name="T55" fmla="*/ 155 h 270"/>
                  <a:gd name="T56" fmla="*/ 50 w 270"/>
                  <a:gd name="T57" fmla="*/ 143 h 270"/>
                  <a:gd name="T58" fmla="*/ 50 w 270"/>
                  <a:gd name="T59" fmla="*/ 130 h 270"/>
                  <a:gd name="T60" fmla="*/ 52 w 270"/>
                  <a:gd name="T61" fmla="*/ 116 h 270"/>
                  <a:gd name="T62" fmla="*/ 54 w 270"/>
                  <a:gd name="T63" fmla="*/ 104 h 270"/>
                  <a:gd name="T64" fmla="*/ 60 w 270"/>
                  <a:gd name="T65" fmla="*/ 94 h 270"/>
                  <a:gd name="T66" fmla="*/ 66 w 270"/>
                  <a:gd name="T67" fmla="*/ 83 h 270"/>
                  <a:gd name="T68" fmla="*/ 74 w 270"/>
                  <a:gd name="T69" fmla="*/ 73 h 270"/>
                  <a:gd name="T70" fmla="*/ 84 w 270"/>
                  <a:gd name="T71" fmla="*/ 65 h 270"/>
                  <a:gd name="T72" fmla="*/ 95 w 270"/>
                  <a:gd name="T73" fmla="*/ 59 h 270"/>
                  <a:gd name="T74" fmla="*/ 105 w 270"/>
                  <a:gd name="T75" fmla="*/ 53 h 270"/>
                  <a:gd name="T76" fmla="*/ 117 w 270"/>
                  <a:gd name="T77" fmla="*/ 49 h 270"/>
                  <a:gd name="T78" fmla="*/ 131 w 270"/>
                  <a:gd name="T79" fmla="*/ 49 h 270"/>
                  <a:gd name="T80" fmla="*/ 144 w 270"/>
                  <a:gd name="T81" fmla="*/ 49 h 270"/>
                  <a:gd name="T82" fmla="*/ 158 w 270"/>
                  <a:gd name="T83" fmla="*/ 51 h 270"/>
                  <a:gd name="T84" fmla="*/ 168 w 270"/>
                  <a:gd name="T85" fmla="*/ 55 h 270"/>
                  <a:gd name="T86" fmla="*/ 180 w 270"/>
                  <a:gd name="T87" fmla="*/ 61 h 270"/>
                  <a:gd name="T88" fmla="*/ 191 w 270"/>
                  <a:gd name="T89" fmla="*/ 67 h 270"/>
                  <a:gd name="T90" fmla="*/ 199 w 270"/>
                  <a:gd name="T91" fmla="*/ 75 h 270"/>
                  <a:gd name="T92" fmla="*/ 207 w 270"/>
                  <a:gd name="T93" fmla="*/ 85 h 270"/>
                  <a:gd name="T94" fmla="*/ 213 w 270"/>
                  <a:gd name="T95" fmla="*/ 98 h 270"/>
                  <a:gd name="T96" fmla="*/ 217 w 270"/>
                  <a:gd name="T97" fmla="*/ 108 h 270"/>
                  <a:gd name="T98" fmla="*/ 221 w 270"/>
                  <a:gd name="T99" fmla="*/ 120 h 270"/>
                  <a:gd name="T100" fmla="*/ 221 w 270"/>
                  <a:gd name="T101" fmla="*/ 13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0" h="270">
                    <a:moveTo>
                      <a:pt x="270" y="135"/>
                    </a:moveTo>
                    <a:lnTo>
                      <a:pt x="242" y="106"/>
                    </a:lnTo>
                    <a:lnTo>
                      <a:pt x="252" y="67"/>
                    </a:lnTo>
                    <a:lnTo>
                      <a:pt x="213" y="57"/>
                    </a:lnTo>
                    <a:lnTo>
                      <a:pt x="203" y="16"/>
                    </a:lnTo>
                    <a:lnTo>
                      <a:pt x="164" y="28"/>
                    </a:lnTo>
                    <a:lnTo>
                      <a:pt x="135" y="0"/>
                    </a:lnTo>
                    <a:lnTo>
                      <a:pt x="107" y="28"/>
                    </a:lnTo>
                    <a:lnTo>
                      <a:pt x="68" y="16"/>
                    </a:lnTo>
                    <a:lnTo>
                      <a:pt x="58" y="57"/>
                    </a:lnTo>
                    <a:lnTo>
                      <a:pt x="19" y="67"/>
                    </a:lnTo>
                    <a:lnTo>
                      <a:pt x="29" y="106"/>
                    </a:lnTo>
                    <a:lnTo>
                      <a:pt x="0" y="135"/>
                    </a:lnTo>
                    <a:lnTo>
                      <a:pt x="29" y="163"/>
                    </a:lnTo>
                    <a:lnTo>
                      <a:pt x="19" y="202"/>
                    </a:lnTo>
                    <a:lnTo>
                      <a:pt x="58" y="212"/>
                    </a:lnTo>
                    <a:lnTo>
                      <a:pt x="68" y="251"/>
                    </a:lnTo>
                    <a:lnTo>
                      <a:pt x="107" y="241"/>
                    </a:lnTo>
                    <a:lnTo>
                      <a:pt x="135" y="270"/>
                    </a:lnTo>
                    <a:lnTo>
                      <a:pt x="164" y="241"/>
                    </a:lnTo>
                    <a:lnTo>
                      <a:pt x="203" y="251"/>
                    </a:lnTo>
                    <a:lnTo>
                      <a:pt x="213" y="212"/>
                    </a:lnTo>
                    <a:lnTo>
                      <a:pt x="252" y="202"/>
                    </a:lnTo>
                    <a:lnTo>
                      <a:pt x="242" y="163"/>
                    </a:lnTo>
                    <a:lnTo>
                      <a:pt x="270" y="135"/>
                    </a:lnTo>
                    <a:close/>
                    <a:moveTo>
                      <a:pt x="221" y="139"/>
                    </a:moveTo>
                    <a:lnTo>
                      <a:pt x="221" y="143"/>
                    </a:lnTo>
                    <a:lnTo>
                      <a:pt x="221" y="147"/>
                    </a:lnTo>
                    <a:lnTo>
                      <a:pt x="219" y="151"/>
                    </a:lnTo>
                    <a:lnTo>
                      <a:pt x="219" y="155"/>
                    </a:lnTo>
                    <a:lnTo>
                      <a:pt x="217" y="159"/>
                    </a:lnTo>
                    <a:lnTo>
                      <a:pt x="217" y="163"/>
                    </a:lnTo>
                    <a:lnTo>
                      <a:pt x="215" y="167"/>
                    </a:lnTo>
                    <a:lnTo>
                      <a:pt x="213" y="171"/>
                    </a:lnTo>
                    <a:lnTo>
                      <a:pt x="211" y="175"/>
                    </a:lnTo>
                    <a:lnTo>
                      <a:pt x="209" y="180"/>
                    </a:lnTo>
                    <a:lnTo>
                      <a:pt x="207" y="182"/>
                    </a:lnTo>
                    <a:lnTo>
                      <a:pt x="205" y="186"/>
                    </a:lnTo>
                    <a:lnTo>
                      <a:pt x="203" y="190"/>
                    </a:lnTo>
                    <a:lnTo>
                      <a:pt x="199" y="192"/>
                    </a:lnTo>
                    <a:lnTo>
                      <a:pt x="197" y="196"/>
                    </a:lnTo>
                    <a:lnTo>
                      <a:pt x="193" y="198"/>
                    </a:lnTo>
                    <a:lnTo>
                      <a:pt x="191" y="200"/>
                    </a:lnTo>
                    <a:lnTo>
                      <a:pt x="187" y="204"/>
                    </a:lnTo>
                    <a:lnTo>
                      <a:pt x="185" y="206"/>
                    </a:lnTo>
                    <a:lnTo>
                      <a:pt x="180" y="208"/>
                    </a:lnTo>
                    <a:lnTo>
                      <a:pt x="176" y="210"/>
                    </a:lnTo>
                    <a:lnTo>
                      <a:pt x="172" y="212"/>
                    </a:lnTo>
                    <a:lnTo>
                      <a:pt x="168" y="214"/>
                    </a:lnTo>
                    <a:lnTo>
                      <a:pt x="166" y="216"/>
                    </a:lnTo>
                    <a:lnTo>
                      <a:pt x="162" y="216"/>
                    </a:lnTo>
                    <a:lnTo>
                      <a:pt x="158" y="218"/>
                    </a:lnTo>
                    <a:lnTo>
                      <a:pt x="154" y="218"/>
                    </a:lnTo>
                    <a:lnTo>
                      <a:pt x="148" y="220"/>
                    </a:lnTo>
                    <a:lnTo>
                      <a:pt x="144" y="220"/>
                    </a:lnTo>
                    <a:lnTo>
                      <a:pt x="140" y="220"/>
                    </a:lnTo>
                    <a:lnTo>
                      <a:pt x="135" y="220"/>
                    </a:lnTo>
                    <a:lnTo>
                      <a:pt x="131" y="220"/>
                    </a:lnTo>
                    <a:lnTo>
                      <a:pt x="127" y="220"/>
                    </a:lnTo>
                    <a:lnTo>
                      <a:pt x="123" y="220"/>
                    </a:lnTo>
                    <a:lnTo>
                      <a:pt x="117" y="218"/>
                    </a:lnTo>
                    <a:lnTo>
                      <a:pt x="113" y="218"/>
                    </a:lnTo>
                    <a:lnTo>
                      <a:pt x="109" y="216"/>
                    </a:lnTo>
                    <a:lnTo>
                      <a:pt x="105" y="216"/>
                    </a:lnTo>
                    <a:lnTo>
                      <a:pt x="103" y="214"/>
                    </a:lnTo>
                    <a:lnTo>
                      <a:pt x="99" y="212"/>
                    </a:lnTo>
                    <a:lnTo>
                      <a:pt x="95" y="210"/>
                    </a:lnTo>
                    <a:lnTo>
                      <a:pt x="90" y="208"/>
                    </a:lnTo>
                    <a:lnTo>
                      <a:pt x="86" y="206"/>
                    </a:lnTo>
                    <a:lnTo>
                      <a:pt x="84" y="204"/>
                    </a:lnTo>
                    <a:lnTo>
                      <a:pt x="80" y="200"/>
                    </a:lnTo>
                    <a:lnTo>
                      <a:pt x="78" y="198"/>
                    </a:lnTo>
                    <a:lnTo>
                      <a:pt x="74" y="196"/>
                    </a:lnTo>
                    <a:lnTo>
                      <a:pt x="72" y="192"/>
                    </a:lnTo>
                    <a:lnTo>
                      <a:pt x="68" y="190"/>
                    </a:lnTo>
                    <a:lnTo>
                      <a:pt x="66" y="186"/>
                    </a:lnTo>
                    <a:lnTo>
                      <a:pt x="64" y="182"/>
                    </a:lnTo>
                    <a:lnTo>
                      <a:pt x="62" y="180"/>
                    </a:lnTo>
                    <a:lnTo>
                      <a:pt x="60" y="175"/>
                    </a:lnTo>
                    <a:lnTo>
                      <a:pt x="58" y="171"/>
                    </a:lnTo>
                    <a:lnTo>
                      <a:pt x="56" y="167"/>
                    </a:lnTo>
                    <a:lnTo>
                      <a:pt x="54" y="163"/>
                    </a:lnTo>
                    <a:lnTo>
                      <a:pt x="54" y="159"/>
                    </a:lnTo>
                    <a:lnTo>
                      <a:pt x="52" y="155"/>
                    </a:lnTo>
                    <a:lnTo>
                      <a:pt x="52" y="151"/>
                    </a:lnTo>
                    <a:lnTo>
                      <a:pt x="50" y="147"/>
                    </a:lnTo>
                    <a:lnTo>
                      <a:pt x="50" y="143"/>
                    </a:lnTo>
                    <a:lnTo>
                      <a:pt x="50" y="139"/>
                    </a:lnTo>
                    <a:lnTo>
                      <a:pt x="50" y="135"/>
                    </a:lnTo>
                    <a:lnTo>
                      <a:pt x="50" y="130"/>
                    </a:lnTo>
                    <a:lnTo>
                      <a:pt x="50" y="126"/>
                    </a:lnTo>
                    <a:lnTo>
                      <a:pt x="50" y="120"/>
                    </a:lnTo>
                    <a:lnTo>
                      <a:pt x="52" y="116"/>
                    </a:lnTo>
                    <a:lnTo>
                      <a:pt x="52" y="112"/>
                    </a:lnTo>
                    <a:lnTo>
                      <a:pt x="54" y="108"/>
                    </a:lnTo>
                    <a:lnTo>
                      <a:pt x="54" y="104"/>
                    </a:lnTo>
                    <a:lnTo>
                      <a:pt x="56" y="100"/>
                    </a:lnTo>
                    <a:lnTo>
                      <a:pt x="58" y="98"/>
                    </a:lnTo>
                    <a:lnTo>
                      <a:pt x="60" y="94"/>
                    </a:lnTo>
                    <a:lnTo>
                      <a:pt x="62" y="90"/>
                    </a:lnTo>
                    <a:lnTo>
                      <a:pt x="64" y="85"/>
                    </a:lnTo>
                    <a:lnTo>
                      <a:pt x="66" y="83"/>
                    </a:lnTo>
                    <a:lnTo>
                      <a:pt x="68" y="79"/>
                    </a:lnTo>
                    <a:lnTo>
                      <a:pt x="72" y="75"/>
                    </a:lnTo>
                    <a:lnTo>
                      <a:pt x="74" y="73"/>
                    </a:lnTo>
                    <a:lnTo>
                      <a:pt x="78" y="71"/>
                    </a:lnTo>
                    <a:lnTo>
                      <a:pt x="80" y="67"/>
                    </a:lnTo>
                    <a:lnTo>
                      <a:pt x="84" y="65"/>
                    </a:lnTo>
                    <a:lnTo>
                      <a:pt x="86" y="63"/>
                    </a:lnTo>
                    <a:lnTo>
                      <a:pt x="90" y="61"/>
                    </a:lnTo>
                    <a:lnTo>
                      <a:pt x="95" y="59"/>
                    </a:lnTo>
                    <a:lnTo>
                      <a:pt x="99" y="57"/>
                    </a:lnTo>
                    <a:lnTo>
                      <a:pt x="103" y="55"/>
                    </a:lnTo>
                    <a:lnTo>
                      <a:pt x="105" y="53"/>
                    </a:lnTo>
                    <a:lnTo>
                      <a:pt x="109" y="53"/>
                    </a:lnTo>
                    <a:lnTo>
                      <a:pt x="113" y="51"/>
                    </a:lnTo>
                    <a:lnTo>
                      <a:pt x="117" y="49"/>
                    </a:lnTo>
                    <a:lnTo>
                      <a:pt x="123" y="49"/>
                    </a:lnTo>
                    <a:lnTo>
                      <a:pt x="127" y="49"/>
                    </a:lnTo>
                    <a:lnTo>
                      <a:pt x="131" y="49"/>
                    </a:lnTo>
                    <a:lnTo>
                      <a:pt x="135" y="49"/>
                    </a:lnTo>
                    <a:lnTo>
                      <a:pt x="140" y="49"/>
                    </a:lnTo>
                    <a:lnTo>
                      <a:pt x="144" y="49"/>
                    </a:lnTo>
                    <a:lnTo>
                      <a:pt x="148" y="49"/>
                    </a:lnTo>
                    <a:lnTo>
                      <a:pt x="154" y="49"/>
                    </a:lnTo>
                    <a:lnTo>
                      <a:pt x="158" y="51"/>
                    </a:lnTo>
                    <a:lnTo>
                      <a:pt x="162" y="53"/>
                    </a:lnTo>
                    <a:lnTo>
                      <a:pt x="166" y="53"/>
                    </a:lnTo>
                    <a:lnTo>
                      <a:pt x="168" y="55"/>
                    </a:lnTo>
                    <a:lnTo>
                      <a:pt x="172" y="57"/>
                    </a:lnTo>
                    <a:lnTo>
                      <a:pt x="176" y="59"/>
                    </a:lnTo>
                    <a:lnTo>
                      <a:pt x="180" y="61"/>
                    </a:lnTo>
                    <a:lnTo>
                      <a:pt x="185" y="63"/>
                    </a:lnTo>
                    <a:lnTo>
                      <a:pt x="187" y="65"/>
                    </a:lnTo>
                    <a:lnTo>
                      <a:pt x="191" y="67"/>
                    </a:lnTo>
                    <a:lnTo>
                      <a:pt x="193" y="71"/>
                    </a:lnTo>
                    <a:lnTo>
                      <a:pt x="197" y="73"/>
                    </a:lnTo>
                    <a:lnTo>
                      <a:pt x="199" y="75"/>
                    </a:lnTo>
                    <a:lnTo>
                      <a:pt x="203" y="79"/>
                    </a:lnTo>
                    <a:lnTo>
                      <a:pt x="205" y="83"/>
                    </a:lnTo>
                    <a:lnTo>
                      <a:pt x="207" y="85"/>
                    </a:lnTo>
                    <a:lnTo>
                      <a:pt x="209" y="90"/>
                    </a:lnTo>
                    <a:lnTo>
                      <a:pt x="211" y="94"/>
                    </a:lnTo>
                    <a:lnTo>
                      <a:pt x="213" y="98"/>
                    </a:lnTo>
                    <a:lnTo>
                      <a:pt x="215" y="100"/>
                    </a:lnTo>
                    <a:lnTo>
                      <a:pt x="217" y="104"/>
                    </a:lnTo>
                    <a:lnTo>
                      <a:pt x="217" y="108"/>
                    </a:lnTo>
                    <a:lnTo>
                      <a:pt x="219" y="112"/>
                    </a:lnTo>
                    <a:lnTo>
                      <a:pt x="219" y="116"/>
                    </a:lnTo>
                    <a:lnTo>
                      <a:pt x="221" y="120"/>
                    </a:lnTo>
                    <a:lnTo>
                      <a:pt x="221" y="126"/>
                    </a:lnTo>
                    <a:lnTo>
                      <a:pt x="221" y="130"/>
                    </a:lnTo>
                    <a:lnTo>
                      <a:pt x="221" y="135"/>
                    </a:lnTo>
                    <a:lnTo>
                      <a:pt x="221" y="139"/>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3" name="Freeform 159">
                <a:extLst>
                  <a:ext uri="{FF2B5EF4-FFF2-40B4-BE49-F238E27FC236}">
                    <a16:creationId xmlns:a16="http://schemas.microsoft.com/office/drawing/2014/main" xmlns="" id="{E22C7645-E38A-4870-8B98-CD11A1A48084}"/>
                  </a:ext>
                </a:extLst>
              </p:cNvPr>
              <p:cNvSpPr>
                <a:spLocks/>
              </p:cNvSpPr>
              <p:nvPr/>
            </p:nvSpPr>
            <p:spPr bwMode="auto">
              <a:xfrm>
                <a:off x="7720013" y="2424113"/>
                <a:ext cx="160338" cy="131762"/>
              </a:xfrm>
              <a:custGeom>
                <a:avLst/>
                <a:gdLst>
                  <a:gd name="T0" fmla="*/ 101 w 101"/>
                  <a:gd name="T1" fmla="*/ 8 h 83"/>
                  <a:gd name="T2" fmla="*/ 99 w 101"/>
                  <a:gd name="T3" fmla="*/ 6 h 83"/>
                  <a:gd name="T4" fmla="*/ 99 w 101"/>
                  <a:gd name="T5" fmla="*/ 4 h 83"/>
                  <a:gd name="T6" fmla="*/ 99 w 101"/>
                  <a:gd name="T7" fmla="*/ 4 h 83"/>
                  <a:gd name="T8" fmla="*/ 97 w 101"/>
                  <a:gd name="T9" fmla="*/ 2 h 83"/>
                  <a:gd name="T10" fmla="*/ 97 w 101"/>
                  <a:gd name="T11" fmla="*/ 2 h 83"/>
                  <a:gd name="T12" fmla="*/ 94 w 101"/>
                  <a:gd name="T13" fmla="*/ 0 h 83"/>
                  <a:gd name="T14" fmla="*/ 92 w 101"/>
                  <a:gd name="T15" fmla="*/ 0 h 83"/>
                  <a:gd name="T16" fmla="*/ 90 w 101"/>
                  <a:gd name="T17" fmla="*/ 0 h 83"/>
                  <a:gd name="T18" fmla="*/ 90 w 101"/>
                  <a:gd name="T19" fmla="*/ 0 h 83"/>
                  <a:gd name="T20" fmla="*/ 88 w 101"/>
                  <a:gd name="T21" fmla="*/ 0 h 83"/>
                  <a:gd name="T22" fmla="*/ 86 w 101"/>
                  <a:gd name="T23" fmla="*/ 0 h 83"/>
                  <a:gd name="T24" fmla="*/ 84 w 101"/>
                  <a:gd name="T25" fmla="*/ 0 h 83"/>
                  <a:gd name="T26" fmla="*/ 84 w 101"/>
                  <a:gd name="T27" fmla="*/ 0 h 83"/>
                  <a:gd name="T28" fmla="*/ 82 w 101"/>
                  <a:gd name="T29" fmla="*/ 2 h 83"/>
                  <a:gd name="T30" fmla="*/ 80 w 101"/>
                  <a:gd name="T31" fmla="*/ 2 h 83"/>
                  <a:gd name="T32" fmla="*/ 19 w 101"/>
                  <a:gd name="T33" fmla="*/ 32 h 83"/>
                  <a:gd name="T34" fmla="*/ 19 w 101"/>
                  <a:gd name="T35" fmla="*/ 32 h 83"/>
                  <a:gd name="T36" fmla="*/ 17 w 101"/>
                  <a:gd name="T37" fmla="*/ 30 h 83"/>
                  <a:gd name="T38" fmla="*/ 15 w 101"/>
                  <a:gd name="T39" fmla="*/ 30 h 83"/>
                  <a:gd name="T40" fmla="*/ 15 w 101"/>
                  <a:gd name="T41" fmla="*/ 28 h 83"/>
                  <a:gd name="T42" fmla="*/ 13 w 101"/>
                  <a:gd name="T43" fmla="*/ 28 h 83"/>
                  <a:gd name="T44" fmla="*/ 11 w 101"/>
                  <a:gd name="T45" fmla="*/ 28 h 83"/>
                  <a:gd name="T46" fmla="*/ 9 w 101"/>
                  <a:gd name="T47" fmla="*/ 28 h 83"/>
                  <a:gd name="T48" fmla="*/ 9 w 101"/>
                  <a:gd name="T49" fmla="*/ 28 h 83"/>
                  <a:gd name="T50" fmla="*/ 7 w 101"/>
                  <a:gd name="T51" fmla="*/ 30 h 83"/>
                  <a:gd name="T52" fmla="*/ 4 w 101"/>
                  <a:gd name="T53" fmla="*/ 30 h 83"/>
                  <a:gd name="T54" fmla="*/ 4 w 101"/>
                  <a:gd name="T55" fmla="*/ 32 h 83"/>
                  <a:gd name="T56" fmla="*/ 2 w 101"/>
                  <a:gd name="T57" fmla="*/ 32 h 83"/>
                  <a:gd name="T58" fmla="*/ 2 w 101"/>
                  <a:gd name="T59" fmla="*/ 34 h 83"/>
                  <a:gd name="T60" fmla="*/ 0 w 101"/>
                  <a:gd name="T61" fmla="*/ 36 h 83"/>
                  <a:gd name="T62" fmla="*/ 0 w 101"/>
                  <a:gd name="T63" fmla="*/ 36 h 83"/>
                  <a:gd name="T64" fmla="*/ 0 w 101"/>
                  <a:gd name="T65" fmla="*/ 38 h 83"/>
                  <a:gd name="T66" fmla="*/ 0 w 101"/>
                  <a:gd name="T67" fmla="*/ 40 h 83"/>
                  <a:gd name="T68" fmla="*/ 0 w 101"/>
                  <a:gd name="T69" fmla="*/ 43 h 83"/>
                  <a:gd name="T70" fmla="*/ 0 w 101"/>
                  <a:gd name="T71" fmla="*/ 43 h 83"/>
                  <a:gd name="T72" fmla="*/ 2 w 101"/>
                  <a:gd name="T73" fmla="*/ 45 h 83"/>
                  <a:gd name="T74" fmla="*/ 2 w 101"/>
                  <a:gd name="T75" fmla="*/ 47 h 83"/>
                  <a:gd name="T76" fmla="*/ 31 w 101"/>
                  <a:gd name="T77" fmla="*/ 81 h 83"/>
                  <a:gd name="T78" fmla="*/ 33 w 101"/>
                  <a:gd name="T79" fmla="*/ 81 h 83"/>
                  <a:gd name="T80" fmla="*/ 35 w 101"/>
                  <a:gd name="T81" fmla="*/ 83 h 83"/>
                  <a:gd name="T82" fmla="*/ 35 w 101"/>
                  <a:gd name="T83" fmla="*/ 83 h 83"/>
                  <a:gd name="T84" fmla="*/ 37 w 101"/>
                  <a:gd name="T85" fmla="*/ 83 h 83"/>
                  <a:gd name="T86" fmla="*/ 39 w 101"/>
                  <a:gd name="T87" fmla="*/ 83 h 83"/>
                  <a:gd name="T88" fmla="*/ 41 w 101"/>
                  <a:gd name="T89" fmla="*/ 83 h 83"/>
                  <a:gd name="T90" fmla="*/ 43 w 101"/>
                  <a:gd name="T91" fmla="*/ 83 h 83"/>
                  <a:gd name="T92" fmla="*/ 45 w 101"/>
                  <a:gd name="T93" fmla="*/ 81 h 83"/>
                  <a:gd name="T94" fmla="*/ 47 w 101"/>
                  <a:gd name="T95" fmla="*/ 81 h 83"/>
                  <a:gd name="T96" fmla="*/ 47 w 101"/>
                  <a:gd name="T97" fmla="*/ 79 h 83"/>
                  <a:gd name="T98" fmla="*/ 99 w 101"/>
                  <a:gd name="T99" fmla="*/ 16 h 83"/>
                  <a:gd name="T100" fmla="*/ 99 w 101"/>
                  <a:gd name="T101" fmla="*/ 14 h 83"/>
                  <a:gd name="T102" fmla="*/ 101 w 101"/>
                  <a:gd name="T103" fmla="*/ 14 h 83"/>
                  <a:gd name="T104" fmla="*/ 101 w 101"/>
                  <a:gd name="T105" fmla="*/ 12 h 83"/>
                  <a:gd name="T106" fmla="*/ 101 w 101"/>
                  <a:gd name="T107" fmla="*/ 10 h 83"/>
                  <a:gd name="T108" fmla="*/ 101 w 101"/>
                  <a:gd name="T109"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 h="83">
                    <a:moveTo>
                      <a:pt x="101" y="8"/>
                    </a:moveTo>
                    <a:lnTo>
                      <a:pt x="101" y="8"/>
                    </a:lnTo>
                    <a:lnTo>
                      <a:pt x="101" y="8"/>
                    </a:lnTo>
                    <a:lnTo>
                      <a:pt x="101" y="8"/>
                    </a:lnTo>
                    <a:lnTo>
                      <a:pt x="101" y="6"/>
                    </a:lnTo>
                    <a:lnTo>
                      <a:pt x="99" y="6"/>
                    </a:lnTo>
                    <a:lnTo>
                      <a:pt x="99" y="6"/>
                    </a:lnTo>
                    <a:lnTo>
                      <a:pt x="99" y="6"/>
                    </a:lnTo>
                    <a:lnTo>
                      <a:pt x="99" y="4"/>
                    </a:lnTo>
                    <a:lnTo>
                      <a:pt x="99" y="4"/>
                    </a:lnTo>
                    <a:lnTo>
                      <a:pt x="99" y="4"/>
                    </a:lnTo>
                    <a:lnTo>
                      <a:pt x="99" y="4"/>
                    </a:lnTo>
                    <a:lnTo>
                      <a:pt x="99" y="4"/>
                    </a:lnTo>
                    <a:lnTo>
                      <a:pt x="97" y="2"/>
                    </a:lnTo>
                    <a:lnTo>
                      <a:pt x="97" y="2"/>
                    </a:lnTo>
                    <a:lnTo>
                      <a:pt x="97" y="2"/>
                    </a:lnTo>
                    <a:lnTo>
                      <a:pt x="97" y="2"/>
                    </a:lnTo>
                    <a:lnTo>
                      <a:pt x="97" y="2"/>
                    </a:lnTo>
                    <a:lnTo>
                      <a:pt x="94" y="0"/>
                    </a:lnTo>
                    <a:lnTo>
                      <a:pt x="94" y="0"/>
                    </a:lnTo>
                    <a:lnTo>
                      <a:pt x="94" y="0"/>
                    </a:lnTo>
                    <a:lnTo>
                      <a:pt x="94" y="0"/>
                    </a:lnTo>
                    <a:lnTo>
                      <a:pt x="92" y="0"/>
                    </a:lnTo>
                    <a:lnTo>
                      <a:pt x="92" y="0"/>
                    </a:lnTo>
                    <a:lnTo>
                      <a:pt x="92" y="0"/>
                    </a:lnTo>
                    <a:lnTo>
                      <a:pt x="92" y="0"/>
                    </a:lnTo>
                    <a:lnTo>
                      <a:pt x="90" y="0"/>
                    </a:lnTo>
                    <a:lnTo>
                      <a:pt x="90" y="0"/>
                    </a:lnTo>
                    <a:lnTo>
                      <a:pt x="90" y="0"/>
                    </a:lnTo>
                    <a:lnTo>
                      <a:pt x="90" y="0"/>
                    </a:lnTo>
                    <a:lnTo>
                      <a:pt x="88" y="0"/>
                    </a:lnTo>
                    <a:lnTo>
                      <a:pt x="88" y="0"/>
                    </a:lnTo>
                    <a:lnTo>
                      <a:pt x="88" y="0"/>
                    </a:lnTo>
                    <a:lnTo>
                      <a:pt x="88" y="0"/>
                    </a:lnTo>
                    <a:lnTo>
                      <a:pt x="86" y="0"/>
                    </a:lnTo>
                    <a:lnTo>
                      <a:pt x="86" y="0"/>
                    </a:lnTo>
                    <a:lnTo>
                      <a:pt x="86" y="0"/>
                    </a:lnTo>
                    <a:lnTo>
                      <a:pt x="86" y="0"/>
                    </a:lnTo>
                    <a:lnTo>
                      <a:pt x="84" y="0"/>
                    </a:lnTo>
                    <a:lnTo>
                      <a:pt x="84" y="0"/>
                    </a:lnTo>
                    <a:lnTo>
                      <a:pt x="84" y="0"/>
                    </a:lnTo>
                    <a:lnTo>
                      <a:pt x="84" y="0"/>
                    </a:lnTo>
                    <a:lnTo>
                      <a:pt x="82" y="2"/>
                    </a:lnTo>
                    <a:lnTo>
                      <a:pt x="82" y="2"/>
                    </a:lnTo>
                    <a:lnTo>
                      <a:pt x="82" y="2"/>
                    </a:lnTo>
                    <a:lnTo>
                      <a:pt x="82" y="2"/>
                    </a:lnTo>
                    <a:lnTo>
                      <a:pt x="82" y="2"/>
                    </a:lnTo>
                    <a:lnTo>
                      <a:pt x="80" y="2"/>
                    </a:lnTo>
                    <a:lnTo>
                      <a:pt x="80" y="4"/>
                    </a:lnTo>
                    <a:lnTo>
                      <a:pt x="39" y="57"/>
                    </a:lnTo>
                    <a:lnTo>
                      <a:pt x="19" y="32"/>
                    </a:lnTo>
                    <a:lnTo>
                      <a:pt x="19" y="32"/>
                    </a:lnTo>
                    <a:lnTo>
                      <a:pt x="19" y="32"/>
                    </a:lnTo>
                    <a:lnTo>
                      <a:pt x="19" y="32"/>
                    </a:lnTo>
                    <a:lnTo>
                      <a:pt x="19" y="30"/>
                    </a:lnTo>
                    <a:lnTo>
                      <a:pt x="17" y="30"/>
                    </a:lnTo>
                    <a:lnTo>
                      <a:pt x="17" y="30"/>
                    </a:lnTo>
                    <a:lnTo>
                      <a:pt x="17" y="30"/>
                    </a:lnTo>
                    <a:lnTo>
                      <a:pt x="17" y="30"/>
                    </a:lnTo>
                    <a:lnTo>
                      <a:pt x="15" y="30"/>
                    </a:lnTo>
                    <a:lnTo>
                      <a:pt x="15" y="30"/>
                    </a:lnTo>
                    <a:lnTo>
                      <a:pt x="15" y="28"/>
                    </a:lnTo>
                    <a:lnTo>
                      <a:pt x="15" y="28"/>
                    </a:lnTo>
                    <a:lnTo>
                      <a:pt x="13" y="28"/>
                    </a:lnTo>
                    <a:lnTo>
                      <a:pt x="13" y="28"/>
                    </a:lnTo>
                    <a:lnTo>
                      <a:pt x="13" y="28"/>
                    </a:lnTo>
                    <a:lnTo>
                      <a:pt x="13" y="28"/>
                    </a:lnTo>
                    <a:lnTo>
                      <a:pt x="11" y="28"/>
                    </a:lnTo>
                    <a:lnTo>
                      <a:pt x="11" y="28"/>
                    </a:lnTo>
                    <a:lnTo>
                      <a:pt x="11" y="28"/>
                    </a:lnTo>
                    <a:lnTo>
                      <a:pt x="11" y="28"/>
                    </a:lnTo>
                    <a:lnTo>
                      <a:pt x="9" y="28"/>
                    </a:lnTo>
                    <a:lnTo>
                      <a:pt x="9" y="28"/>
                    </a:lnTo>
                    <a:lnTo>
                      <a:pt x="9" y="28"/>
                    </a:lnTo>
                    <a:lnTo>
                      <a:pt x="9" y="28"/>
                    </a:lnTo>
                    <a:lnTo>
                      <a:pt x="7" y="30"/>
                    </a:lnTo>
                    <a:lnTo>
                      <a:pt x="7" y="30"/>
                    </a:lnTo>
                    <a:lnTo>
                      <a:pt x="7" y="30"/>
                    </a:lnTo>
                    <a:lnTo>
                      <a:pt x="7" y="30"/>
                    </a:lnTo>
                    <a:lnTo>
                      <a:pt x="4" y="30"/>
                    </a:lnTo>
                    <a:lnTo>
                      <a:pt x="4" y="30"/>
                    </a:lnTo>
                    <a:lnTo>
                      <a:pt x="4" y="30"/>
                    </a:lnTo>
                    <a:lnTo>
                      <a:pt x="4" y="32"/>
                    </a:lnTo>
                    <a:lnTo>
                      <a:pt x="4" y="32"/>
                    </a:lnTo>
                    <a:lnTo>
                      <a:pt x="2" y="32"/>
                    </a:lnTo>
                    <a:lnTo>
                      <a:pt x="2" y="32"/>
                    </a:lnTo>
                    <a:lnTo>
                      <a:pt x="2" y="32"/>
                    </a:lnTo>
                    <a:lnTo>
                      <a:pt x="2" y="34"/>
                    </a:lnTo>
                    <a:lnTo>
                      <a:pt x="2" y="34"/>
                    </a:lnTo>
                    <a:lnTo>
                      <a:pt x="2" y="34"/>
                    </a:lnTo>
                    <a:lnTo>
                      <a:pt x="0" y="34"/>
                    </a:lnTo>
                    <a:lnTo>
                      <a:pt x="0" y="34"/>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3"/>
                    </a:lnTo>
                    <a:lnTo>
                      <a:pt x="0" y="43"/>
                    </a:lnTo>
                    <a:lnTo>
                      <a:pt x="0" y="43"/>
                    </a:lnTo>
                    <a:lnTo>
                      <a:pt x="0" y="43"/>
                    </a:lnTo>
                    <a:lnTo>
                      <a:pt x="0" y="45"/>
                    </a:lnTo>
                    <a:lnTo>
                      <a:pt x="0" y="45"/>
                    </a:lnTo>
                    <a:lnTo>
                      <a:pt x="2" y="45"/>
                    </a:lnTo>
                    <a:lnTo>
                      <a:pt x="2" y="45"/>
                    </a:lnTo>
                    <a:lnTo>
                      <a:pt x="2" y="47"/>
                    </a:lnTo>
                    <a:lnTo>
                      <a:pt x="2" y="47"/>
                    </a:lnTo>
                    <a:lnTo>
                      <a:pt x="2" y="47"/>
                    </a:lnTo>
                    <a:lnTo>
                      <a:pt x="31" y="79"/>
                    </a:lnTo>
                    <a:lnTo>
                      <a:pt x="31" y="81"/>
                    </a:lnTo>
                    <a:lnTo>
                      <a:pt x="33" y="81"/>
                    </a:lnTo>
                    <a:lnTo>
                      <a:pt x="33" y="81"/>
                    </a:lnTo>
                    <a:lnTo>
                      <a:pt x="33" y="81"/>
                    </a:lnTo>
                    <a:lnTo>
                      <a:pt x="33" y="81"/>
                    </a:lnTo>
                    <a:lnTo>
                      <a:pt x="33" y="81"/>
                    </a:lnTo>
                    <a:lnTo>
                      <a:pt x="35" y="83"/>
                    </a:lnTo>
                    <a:lnTo>
                      <a:pt x="35" y="83"/>
                    </a:lnTo>
                    <a:lnTo>
                      <a:pt x="35" y="83"/>
                    </a:lnTo>
                    <a:lnTo>
                      <a:pt x="35" y="83"/>
                    </a:lnTo>
                    <a:lnTo>
                      <a:pt x="37" y="83"/>
                    </a:lnTo>
                    <a:lnTo>
                      <a:pt x="37" y="83"/>
                    </a:lnTo>
                    <a:lnTo>
                      <a:pt x="37" y="83"/>
                    </a:lnTo>
                    <a:lnTo>
                      <a:pt x="39" y="83"/>
                    </a:lnTo>
                    <a:lnTo>
                      <a:pt x="39" y="83"/>
                    </a:lnTo>
                    <a:lnTo>
                      <a:pt x="39" y="83"/>
                    </a:lnTo>
                    <a:lnTo>
                      <a:pt x="41" y="83"/>
                    </a:lnTo>
                    <a:lnTo>
                      <a:pt x="41" y="83"/>
                    </a:lnTo>
                    <a:lnTo>
                      <a:pt x="41" y="83"/>
                    </a:lnTo>
                    <a:lnTo>
                      <a:pt x="41" y="83"/>
                    </a:lnTo>
                    <a:lnTo>
                      <a:pt x="43" y="83"/>
                    </a:lnTo>
                    <a:lnTo>
                      <a:pt x="43" y="83"/>
                    </a:lnTo>
                    <a:lnTo>
                      <a:pt x="43" y="83"/>
                    </a:lnTo>
                    <a:lnTo>
                      <a:pt x="45" y="83"/>
                    </a:lnTo>
                    <a:lnTo>
                      <a:pt x="45" y="81"/>
                    </a:lnTo>
                    <a:lnTo>
                      <a:pt x="45" y="81"/>
                    </a:lnTo>
                    <a:lnTo>
                      <a:pt x="45" y="81"/>
                    </a:lnTo>
                    <a:lnTo>
                      <a:pt x="47" y="81"/>
                    </a:lnTo>
                    <a:lnTo>
                      <a:pt x="47" y="81"/>
                    </a:lnTo>
                    <a:lnTo>
                      <a:pt x="47" y="81"/>
                    </a:lnTo>
                    <a:lnTo>
                      <a:pt x="47" y="79"/>
                    </a:lnTo>
                    <a:lnTo>
                      <a:pt x="49" y="79"/>
                    </a:lnTo>
                    <a:lnTo>
                      <a:pt x="99" y="16"/>
                    </a:lnTo>
                    <a:lnTo>
                      <a:pt x="99" y="16"/>
                    </a:lnTo>
                    <a:lnTo>
                      <a:pt x="99" y="16"/>
                    </a:lnTo>
                    <a:lnTo>
                      <a:pt x="99" y="16"/>
                    </a:lnTo>
                    <a:lnTo>
                      <a:pt x="99" y="14"/>
                    </a:lnTo>
                    <a:lnTo>
                      <a:pt x="99" y="14"/>
                    </a:lnTo>
                    <a:lnTo>
                      <a:pt x="99" y="14"/>
                    </a:lnTo>
                    <a:lnTo>
                      <a:pt x="101" y="14"/>
                    </a:lnTo>
                    <a:lnTo>
                      <a:pt x="101" y="12"/>
                    </a:lnTo>
                    <a:lnTo>
                      <a:pt x="101" y="12"/>
                    </a:lnTo>
                    <a:lnTo>
                      <a:pt x="101" y="12"/>
                    </a:lnTo>
                    <a:lnTo>
                      <a:pt x="101" y="12"/>
                    </a:lnTo>
                    <a:lnTo>
                      <a:pt x="101" y="10"/>
                    </a:lnTo>
                    <a:lnTo>
                      <a:pt x="101" y="10"/>
                    </a:lnTo>
                    <a:lnTo>
                      <a:pt x="101" y="10"/>
                    </a:lnTo>
                    <a:lnTo>
                      <a:pt x="101" y="10"/>
                    </a:lnTo>
                    <a:lnTo>
                      <a:pt x="101" y="8"/>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sp>
        <p:nvSpPr>
          <p:cNvPr id="29" name="Стрелка: пятиугольник 8"/>
          <p:cNvSpPr/>
          <p:nvPr/>
        </p:nvSpPr>
        <p:spPr>
          <a:xfrm>
            <a:off x="359790" y="5007245"/>
            <a:ext cx="980610" cy="816829"/>
          </a:xfrm>
          <a:prstGeom prst="homePlate">
            <a:avLst>
              <a:gd name="adj" fmla="val 61111"/>
            </a:avLst>
          </a:prstGeom>
          <a:solidFill>
            <a:srgbClr val="E44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E4465A"/>
              </a:solidFill>
              <a:effectLst/>
              <a:uLnTx/>
              <a:uFillTx/>
            </a:endParaRPr>
          </a:p>
        </p:txBody>
      </p:sp>
      <p:sp>
        <p:nvSpPr>
          <p:cNvPr id="30" name="Прямоугольник: скругленные углы 3"/>
          <p:cNvSpPr/>
          <p:nvPr/>
        </p:nvSpPr>
        <p:spPr>
          <a:xfrm>
            <a:off x="1340400" y="5007245"/>
            <a:ext cx="9966453" cy="816829"/>
          </a:xfrm>
          <a:prstGeom prst="roundRect">
            <a:avLst>
              <a:gd name="adj" fmla="val 1111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rPr>
              <a:t>ПП РФ № 1236 (ПО);</a:t>
            </a:r>
          </a:p>
          <a:p>
            <a:pPr algn="ctr"/>
            <a:r>
              <a:rPr lang="ru-RU" b="1" dirty="0" smtClean="0">
                <a:solidFill>
                  <a:srgbClr val="27A1AE"/>
                </a:solidFill>
              </a:rPr>
              <a:t>ПП РФ № 791 (легкая промышленность)</a:t>
            </a:r>
            <a:endParaRPr lang="ru-RU" b="1" dirty="0">
              <a:solidFill>
                <a:srgbClr val="27A1AE"/>
              </a:solidFill>
            </a:endParaRPr>
          </a:p>
        </p:txBody>
      </p:sp>
    </p:spTree>
    <p:extLst>
      <p:ext uri="{BB962C8B-B14F-4D97-AF65-F5344CB8AC3E}">
        <p14:creationId xmlns:p14="http://schemas.microsoft.com/office/powerpoint/2010/main" val="3817099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a:extLst>
              <a:ext uri="{FF2B5EF4-FFF2-40B4-BE49-F238E27FC236}">
                <a16:creationId xmlns:a16="http://schemas.microsoft.com/office/drawing/2014/main" xmlns="" id="{2DF8A51C-4A70-45C5-B4ED-B17789969F70}"/>
              </a:ext>
            </a:extLst>
          </p:cNvPr>
          <p:cNvCxnSpPr>
            <a:cxnSpLocks/>
          </p:cNvCxnSpPr>
          <p:nvPr/>
        </p:nvCxnSpPr>
        <p:spPr>
          <a:xfrm>
            <a:off x="6279576" y="2195624"/>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2" name="Группа 41">
            <a:extLst>
              <a:ext uri="{FF2B5EF4-FFF2-40B4-BE49-F238E27FC236}">
                <a16:creationId xmlns:a16="http://schemas.microsoft.com/office/drawing/2014/main" xmlns="" id="{0444FF46-B0FA-41C3-AECC-3CE689681411}"/>
              </a:ext>
            </a:extLst>
          </p:cNvPr>
          <p:cNvGrpSpPr/>
          <p:nvPr/>
        </p:nvGrpSpPr>
        <p:grpSpPr>
          <a:xfrm>
            <a:off x="8674043" y="1610460"/>
            <a:ext cx="762753" cy="764997"/>
            <a:chOff x="5852718" y="1440569"/>
            <a:chExt cx="405909" cy="407103"/>
          </a:xfrm>
        </p:grpSpPr>
        <p:sp>
          <p:nvSpPr>
            <p:cNvPr id="43"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44" name="Правая круглая скобка 43">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45" name="Правая круглая скобка 44">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cxnSp>
        <p:nvCxnSpPr>
          <p:cNvPr id="46" name="Прямая соединительная линия 45">
            <a:extLst>
              <a:ext uri="{FF2B5EF4-FFF2-40B4-BE49-F238E27FC236}">
                <a16:creationId xmlns:a16="http://schemas.microsoft.com/office/drawing/2014/main" xmlns="" id="{2DF8A51C-4A70-45C5-B4ED-B17789969F70}"/>
              </a:ext>
            </a:extLst>
          </p:cNvPr>
          <p:cNvCxnSpPr>
            <a:cxnSpLocks/>
          </p:cNvCxnSpPr>
          <p:nvPr/>
        </p:nvCxnSpPr>
        <p:spPr>
          <a:xfrm>
            <a:off x="359790" y="2195624"/>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7" name="Группа 46">
            <a:extLst>
              <a:ext uri="{FF2B5EF4-FFF2-40B4-BE49-F238E27FC236}">
                <a16:creationId xmlns:a16="http://schemas.microsoft.com/office/drawing/2014/main" xmlns="" id="{0444FF46-B0FA-41C3-AECC-3CE689681411}"/>
              </a:ext>
            </a:extLst>
          </p:cNvPr>
          <p:cNvGrpSpPr/>
          <p:nvPr/>
        </p:nvGrpSpPr>
        <p:grpSpPr>
          <a:xfrm>
            <a:off x="2754257" y="1610460"/>
            <a:ext cx="762753" cy="764997"/>
            <a:chOff x="5852718" y="1440569"/>
            <a:chExt cx="405909" cy="407103"/>
          </a:xfrm>
        </p:grpSpPr>
        <p:sp>
          <p:nvSpPr>
            <p:cNvPr id="48"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49" name="Правая круглая скобка 48">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50" name="Правая круглая скобка 49">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запроса котировок.</a:t>
            </a:r>
            <a:endParaRPr lang="ru-RU" altLang="ru-RU"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59790" y="2499621"/>
            <a:ext cx="555047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При проведении запроса котировок, если в котировочной заявке поставщиком не будет представлен документ, предусмотренный актами импортозамещения, </a:t>
            </a:r>
            <a:r>
              <a:rPr lang="ru-RU" sz="1600" b="1" dirty="0">
                <a:solidFill>
                  <a:schemeClr val="accent1"/>
                </a:solidFill>
                <a:latin typeface="Segoe UI" panose="020B0502040204020203" pitchFamily="34" charset="0"/>
                <a:cs typeface="Segoe UI" panose="020B0502040204020203" pitchFamily="34" charset="0"/>
              </a:rPr>
              <a:t>то такая заявка приравнивается к заявке, содержащей предложение о поставке иностранной продукции </a:t>
            </a:r>
            <a:r>
              <a:rPr lang="ru-RU" sz="1600" dirty="0">
                <a:solidFill>
                  <a:srgbClr val="444444"/>
                </a:solidFill>
                <a:latin typeface="Segoe UI" panose="020B0502040204020203" pitchFamily="34" charset="0"/>
                <a:cs typeface="Segoe UI" panose="020B0502040204020203" pitchFamily="34" charset="0"/>
              </a:rPr>
              <a:t>(пункт 6 части 3 статьи 73 Закона № 44-ФЗ в новой редакции).</a:t>
            </a:r>
            <a:endParaRPr lang="ru-RU" sz="1600" dirty="0">
              <a:solidFill>
                <a:srgbClr val="E4465A"/>
              </a:solidFill>
              <a:latin typeface="Segoe UI" panose="020B0502040204020203" pitchFamily="34" charset="0"/>
              <a:cs typeface="Segoe UI" panose="020B0502040204020203" pitchFamily="34" charset="0"/>
            </a:endParaRPr>
          </a:p>
        </p:txBody>
      </p:sp>
      <p:sp>
        <p:nvSpPr>
          <p:cNvPr id="32" name="Прямоугольник: скругленные углы 31">
            <a:extLst>
              <a:ext uri="{FF2B5EF4-FFF2-40B4-BE49-F238E27FC236}">
                <a16:creationId xmlns:a16="http://schemas.microsoft.com/office/drawing/2014/main" xmlns="" id="{62D23348-01CC-4DA3-9FED-BAD5EAF76C1A}"/>
              </a:ext>
            </a:extLst>
          </p:cNvPr>
          <p:cNvSpPr/>
          <p:nvPr/>
        </p:nvSpPr>
        <p:spPr>
          <a:xfrm>
            <a:off x="2854645" y="1619524"/>
            <a:ext cx="659189" cy="7508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xmlns="" id="{1A555A6C-92BD-4228-8739-6733986D00CD}"/>
              </a:ext>
            </a:extLst>
          </p:cNvPr>
          <p:cNvSpPr txBox="1">
            <a:spLocks noChangeArrowheads="1"/>
          </p:cNvSpPr>
          <p:nvPr/>
        </p:nvSpPr>
        <p:spPr bwMode="auto">
          <a:xfrm>
            <a:off x="6281739" y="2499621"/>
            <a:ext cx="55504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Отклонение такой заявки на основании отсутствия документов в рамках режима импортозамещения будет допускаться </a:t>
            </a:r>
            <a:r>
              <a:rPr lang="ru-RU" sz="1600" b="1" dirty="0">
                <a:solidFill>
                  <a:schemeClr val="accent1"/>
                </a:solidFill>
                <a:latin typeface="Segoe UI" panose="020B0502040204020203" pitchFamily="34" charset="0"/>
                <a:cs typeface="Segoe UI" panose="020B0502040204020203" pitchFamily="34" charset="0"/>
              </a:rPr>
              <a:t>только в случае, если в отношении продукции установлен запрет допуска (часть 7 статьи 78 Закона </a:t>
            </a:r>
            <a:br>
              <a:rPr lang="ru-RU" sz="1600" b="1" dirty="0">
                <a:solidFill>
                  <a:schemeClr val="accent1"/>
                </a:solidFill>
                <a:latin typeface="Segoe UI" panose="020B0502040204020203" pitchFamily="34" charset="0"/>
                <a:cs typeface="Segoe UI" panose="020B0502040204020203" pitchFamily="34" charset="0"/>
              </a:rPr>
            </a:br>
            <a:r>
              <a:rPr lang="ru-RU" sz="1600" b="1" dirty="0">
                <a:solidFill>
                  <a:schemeClr val="accent1"/>
                </a:solidFill>
                <a:latin typeface="Segoe UI" panose="020B0502040204020203" pitchFamily="34" charset="0"/>
                <a:cs typeface="Segoe UI" panose="020B0502040204020203" pitchFamily="34" charset="0"/>
              </a:rPr>
              <a:t>№ 44-ФЗ).</a:t>
            </a:r>
          </a:p>
        </p:txBody>
      </p:sp>
      <p:sp>
        <p:nvSpPr>
          <p:cNvPr id="36" name="Freeform 14">
            <a:extLst>
              <a:ext uri="{FF2B5EF4-FFF2-40B4-BE49-F238E27FC236}">
                <a16:creationId xmlns:a16="http://schemas.microsoft.com/office/drawing/2014/main" xmlns="" id="{03310BA7-48D3-4AE1-9748-17C692EC802D}"/>
              </a:ext>
            </a:extLst>
          </p:cNvPr>
          <p:cNvSpPr>
            <a:spLocks noEditPoints="1"/>
          </p:cNvSpPr>
          <p:nvPr/>
        </p:nvSpPr>
        <p:spPr bwMode="auto">
          <a:xfrm>
            <a:off x="2854645" y="1715364"/>
            <a:ext cx="561655" cy="534033"/>
          </a:xfrm>
          <a:custGeom>
            <a:avLst/>
            <a:gdLst>
              <a:gd name="T0" fmla="*/ 79 w 366"/>
              <a:gd name="T1" fmla="*/ 344 h 348"/>
              <a:gd name="T2" fmla="*/ 0 w 366"/>
              <a:gd name="T3" fmla="*/ 344 h 348"/>
              <a:gd name="T4" fmla="*/ 290 w 366"/>
              <a:gd name="T5" fmla="*/ 0 h 348"/>
              <a:gd name="T6" fmla="*/ 366 w 366"/>
              <a:gd name="T7" fmla="*/ 29 h 348"/>
              <a:gd name="T8" fmla="*/ 286 w 366"/>
              <a:gd name="T9" fmla="*/ 27 h 348"/>
              <a:gd name="T10" fmla="*/ 362 w 366"/>
              <a:gd name="T11" fmla="*/ 45 h 348"/>
              <a:gd name="T12" fmla="*/ 366 w 366"/>
              <a:gd name="T13" fmla="*/ 74 h 348"/>
              <a:gd name="T14" fmla="*/ 286 w 366"/>
              <a:gd name="T15" fmla="*/ 72 h 348"/>
              <a:gd name="T16" fmla="*/ 364 w 366"/>
              <a:gd name="T17" fmla="*/ 90 h 348"/>
              <a:gd name="T18" fmla="*/ 364 w 366"/>
              <a:gd name="T19" fmla="*/ 121 h 348"/>
              <a:gd name="T20" fmla="*/ 286 w 366"/>
              <a:gd name="T21" fmla="*/ 94 h 348"/>
              <a:gd name="T22" fmla="*/ 364 w 366"/>
              <a:gd name="T23" fmla="*/ 137 h 348"/>
              <a:gd name="T24" fmla="*/ 364 w 366"/>
              <a:gd name="T25" fmla="*/ 166 h 348"/>
              <a:gd name="T26" fmla="*/ 286 w 366"/>
              <a:gd name="T27" fmla="*/ 139 h 348"/>
              <a:gd name="T28" fmla="*/ 364 w 366"/>
              <a:gd name="T29" fmla="*/ 182 h 348"/>
              <a:gd name="T30" fmla="*/ 364 w 366"/>
              <a:gd name="T31" fmla="*/ 211 h 348"/>
              <a:gd name="T32" fmla="*/ 286 w 366"/>
              <a:gd name="T33" fmla="*/ 184 h 348"/>
              <a:gd name="T34" fmla="*/ 366 w 366"/>
              <a:gd name="T35" fmla="*/ 227 h 348"/>
              <a:gd name="T36" fmla="*/ 362 w 366"/>
              <a:gd name="T37" fmla="*/ 258 h 348"/>
              <a:gd name="T38" fmla="*/ 286 w 366"/>
              <a:gd name="T39" fmla="*/ 229 h 348"/>
              <a:gd name="T40" fmla="*/ 366 w 366"/>
              <a:gd name="T41" fmla="*/ 274 h 348"/>
              <a:gd name="T42" fmla="*/ 290 w 366"/>
              <a:gd name="T43" fmla="*/ 303 h 348"/>
              <a:gd name="T44" fmla="*/ 286 w 366"/>
              <a:gd name="T45" fmla="*/ 272 h 348"/>
              <a:gd name="T46" fmla="*/ 272 w 366"/>
              <a:gd name="T47" fmla="*/ 180 h 348"/>
              <a:gd name="T48" fmla="*/ 194 w 366"/>
              <a:gd name="T49" fmla="*/ 209 h 348"/>
              <a:gd name="T50" fmla="*/ 192 w 366"/>
              <a:gd name="T51" fmla="*/ 178 h 348"/>
              <a:gd name="T52" fmla="*/ 272 w 366"/>
              <a:gd name="T53" fmla="*/ 229 h 348"/>
              <a:gd name="T54" fmla="*/ 194 w 366"/>
              <a:gd name="T55" fmla="*/ 254 h 348"/>
              <a:gd name="T56" fmla="*/ 194 w 366"/>
              <a:gd name="T57" fmla="*/ 225 h 348"/>
              <a:gd name="T58" fmla="*/ 272 w 366"/>
              <a:gd name="T59" fmla="*/ 276 h 348"/>
              <a:gd name="T60" fmla="*/ 192 w 366"/>
              <a:gd name="T61" fmla="*/ 301 h 348"/>
              <a:gd name="T62" fmla="*/ 194 w 366"/>
              <a:gd name="T63" fmla="*/ 270 h 348"/>
              <a:gd name="T64" fmla="*/ 178 w 366"/>
              <a:gd name="T65" fmla="*/ 111 h 348"/>
              <a:gd name="T66" fmla="*/ 96 w 366"/>
              <a:gd name="T67" fmla="*/ 115 h 348"/>
              <a:gd name="T68" fmla="*/ 100 w 366"/>
              <a:gd name="T69" fmla="*/ 86 h 348"/>
              <a:gd name="T70" fmla="*/ 178 w 366"/>
              <a:gd name="T71" fmla="*/ 158 h 348"/>
              <a:gd name="T72" fmla="*/ 96 w 366"/>
              <a:gd name="T73" fmla="*/ 160 h 348"/>
              <a:gd name="T74" fmla="*/ 100 w 366"/>
              <a:gd name="T75" fmla="*/ 131 h 348"/>
              <a:gd name="T76" fmla="*/ 175 w 366"/>
              <a:gd name="T77" fmla="*/ 207 h 348"/>
              <a:gd name="T78" fmla="*/ 96 w 366"/>
              <a:gd name="T79" fmla="*/ 207 h 348"/>
              <a:gd name="T80" fmla="*/ 100 w 366"/>
              <a:gd name="T81" fmla="*/ 225 h 348"/>
              <a:gd name="T82" fmla="*/ 175 w 366"/>
              <a:gd name="T83" fmla="*/ 254 h 348"/>
              <a:gd name="T84" fmla="*/ 96 w 366"/>
              <a:gd name="T85" fmla="*/ 252 h 348"/>
              <a:gd name="T86" fmla="*/ 171 w 366"/>
              <a:gd name="T87" fmla="*/ 270 h 348"/>
              <a:gd name="T88" fmla="*/ 175 w 366"/>
              <a:gd name="T89" fmla="*/ 301 h 348"/>
              <a:gd name="T90" fmla="*/ 96 w 366"/>
              <a:gd name="T91" fmla="*/ 297 h 348"/>
              <a:gd name="T92" fmla="*/ 77 w 366"/>
              <a:gd name="T93" fmla="*/ 225 h 348"/>
              <a:gd name="T94" fmla="*/ 79 w 366"/>
              <a:gd name="T95" fmla="*/ 254 h 348"/>
              <a:gd name="T96" fmla="*/ 0 w 366"/>
              <a:gd name="T97" fmla="*/ 229 h 348"/>
              <a:gd name="T98" fmla="*/ 77 w 366"/>
              <a:gd name="T99" fmla="*/ 270 h 348"/>
              <a:gd name="T100" fmla="*/ 77 w 366"/>
              <a:gd name="T101" fmla="*/ 301 h 348"/>
              <a:gd name="T102" fmla="*/ 0 w 366"/>
              <a:gd name="T103" fmla="*/ 274 h 348"/>
              <a:gd name="T104" fmla="*/ 364 w 366"/>
              <a:gd name="T105" fmla="*/ 317 h 348"/>
              <a:gd name="T106" fmla="*/ 364 w 366"/>
              <a:gd name="T107" fmla="*/ 348 h 348"/>
              <a:gd name="T108" fmla="*/ 286 w 366"/>
              <a:gd name="T109" fmla="*/ 319 h 348"/>
              <a:gd name="T110" fmla="*/ 272 w 366"/>
              <a:gd name="T111" fmla="*/ 319 h 348"/>
              <a:gd name="T112" fmla="*/ 268 w 366"/>
              <a:gd name="T113" fmla="*/ 348 h 348"/>
              <a:gd name="T114" fmla="*/ 192 w 366"/>
              <a:gd name="T115" fmla="*/ 319 h 348"/>
              <a:gd name="T116" fmla="*/ 175 w 366"/>
              <a:gd name="T117" fmla="*/ 319 h 348"/>
              <a:gd name="T118" fmla="*/ 100 w 366"/>
              <a:gd name="T119" fmla="*/ 348 h 348"/>
              <a:gd name="T120" fmla="*/ 96 w 366"/>
              <a:gd name="T121" fmla="*/ 31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348">
                <a:moveTo>
                  <a:pt x="4" y="317"/>
                </a:moveTo>
                <a:lnTo>
                  <a:pt x="75" y="317"/>
                </a:lnTo>
                <a:lnTo>
                  <a:pt x="77" y="317"/>
                </a:lnTo>
                <a:lnTo>
                  <a:pt x="77" y="317"/>
                </a:lnTo>
                <a:lnTo>
                  <a:pt x="79" y="317"/>
                </a:lnTo>
                <a:lnTo>
                  <a:pt x="79" y="319"/>
                </a:lnTo>
                <a:lnTo>
                  <a:pt x="79" y="319"/>
                </a:lnTo>
                <a:lnTo>
                  <a:pt x="79" y="319"/>
                </a:lnTo>
                <a:lnTo>
                  <a:pt x="81" y="321"/>
                </a:lnTo>
                <a:lnTo>
                  <a:pt x="81" y="321"/>
                </a:lnTo>
                <a:lnTo>
                  <a:pt x="81" y="344"/>
                </a:lnTo>
                <a:lnTo>
                  <a:pt x="81" y="344"/>
                </a:lnTo>
                <a:lnTo>
                  <a:pt x="79" y="344"/>
                </a:lnTo>
                <a:lnTo>
                  <a:pt x="79" y="346"/>
                </a:lnTo>
                <a:lnTo>
                  <a:pt x="79" y="346"/>
                </a:lnTo>
                <a:lnTo>
                  <a:pt x="79" y="348"/>
                </a:lnTo>
                <a:lnTo>
                  <a:pt x="77" y="348"/>
                </a:lnTo>
                <a:lnTo>
                  <a:pt x="77" y="348"/>
                </a:lnTo>
                <a:lnTo>
                  <a:pt x="75" y="348"/>
                </a:lnTo>
                <a:lnTo>
                  <a:pt x="4" y="348"/>
                </a:lnTo>
                <a:lnTo>
                  <a:pt x="4" y="348"/>
                </a:lnTo>
                <a:lnTo>
                  <a:pt x="2" y="348"/>
                </a:lnTo>
                <a:lnTo>
                  <a:pt x="2" y="348"/>
                </a:lnTo>
                <a:lnTo>
                  <a:pt x="0" y="346"/>
                </a:lnTo>
                <a:lnTo>
                  <a:pt x="0" y="346"/>
                </a:lnTo>
                <a:lnTo>
                  <a:pt x="0" y="344"/>
                </a:lnTo>
                <a:lnTo>
                  <a:pt x="0" y="344"/>
                </a:lnTo>
                <a:lnTo>
                  <a:pt x="0" y="344"/>
                </a:lnTo>
                <a:lnTo>
                  <a:pt x="0" y="321"/>
                </a:lnTo>
                <a:lnTo>
                  <a:pt x="0" y="321"/>
                </a:lnTo>
                <a:lnTo>
                  <a:pt x="0" y="319"/>
                </a:lnTo>
                <a:lnTo>
                  <a:pt x="0" y="319"/>
                </a:lnTo>
                <a:lnTo>
                  <a:pt x="0" y="319"/>
                </a:lnTo>
                <a:lnTo>
                  <a:pt x="2" y="317"/>
                </a:lnTo>
                <a:lnTo>
                  <a:pt x="2" y="317"/>
                </a:lnTo>
                <a:lnTo>
                  <a:pt x="4" y="317"/>
                </a:lnTo>
                <a:lnTo>
                  <a:pt x="4" y="317"/>
                </a:lnTo>
                <a:lnTo>
                  <a:pt x="4" y="317"/>
                </a:lnTo>
                <a:close/>
                <a:moveTo>
                  <a:pt x="290" y="0"/>
                </a:moveTo>
                <a:lnTo>
                  <a:pt x="362" y="0"/>
                </a:lnTo>
                <a:lnTo>
                  <a:pt x="364" y="0"/>
                </a:lnTo>
                <a:lnTo>
                  <a:pt x="364" y="0"/>
                </a:lnTo>
                <a:lnTo>
                  <a:pt x="364" y="0"/>
                </a:lnTo>
                <a:lnTo>
                  <a:pt x="366" y="2"/>
                </a:lnTo>
                <a:lnTo>
                  <a:pt x="366" y="2"/>
                </a:lnTo>
                <a:lnTo>
                  <a:pt x="366" y="2"/>
                </a:lnTo>
                <a:lnTo>
                  <a:pt x="366" y="4"/>
                </a:lnTo>
                <a:lnTo>
                  <a:pt x="366" y="4"/>
                </a:lnTo>
                <a:lnTo>
                  <a:pt x="366" y="25"/>
                </a:lnTo>
                <a:lnTo>
                  <a:pt x="366" y="27"/>
                </a:lnTo>
                <a:lnTo>
                  <a:pt x="366" y="27"/>
                </a:lnTo>
                <a:lnTo>
                  <a:pt x="366" y="29"/>
                </a:lnTo>
                <a:lnTo>
                  <a:pt x="366" y="29"/>
                </a:lnTo>
                <a:lnTo>
                  <a:pt x="364" y="29"/>
                </a:lnTo>
                <a:lnTo>
                  <a:pt x="364" y="31"/>
                </a:lnTo>
                <a:lnTo>
                  <a:pt x="364" y="31"/>
                </a:lnTo>
                <a:lnTo>
                  <a:pt x="362" y="31"/>
                </a:lnTo>
                <a:lnTo>
                  <a:pt x="290" y="31"/>
                </a:lnTo>
                <a:lnTo>
                  <a:pt x="288" y="31"/>
                </a:lnTo>
                <a:lnTo>
                  <a:pt x="288" y="31"/>
                </a:lnTo>
                <a:lnTo>
                  <a:pt x="288" y="29"/>
                </a:lnTo>
                <a:lnTo>
                  <a:pt x="286" y="29"/>
                </a:lnTo>
                <a:lnTo>
                  <a:pt x="286" y="29"/>
                </a:lnTo>
                <a:lnTo>
                  <a:pt x="286" y="27"/>
                </a:lnTo>
                <a:lnTo>
                  <a:pt x="286" y="27"/>
                </a:lnTo>
                <a:lnTo>
                  <a:pt x="286" y="25"/>
                </a:lnTo>
                <a:lnTo>
                  <a:pt x="286" y="4"/>
                </a:lnTo>
                <a:lnTo>
                  <a:pt x="286" y="4"/>
                </a:lnTo>
                <a:lnTo>
                  <a:pt x="286" y="2"/>
                </a:lnTo>
                <a:lnTo>
                  <a:pt x="286" y="2"/>
                </a:lnTo>
                <a:lnTo>
                  <a:pt x="286" y="2"/>
                </a:lnTo>
                <a:lnTo>
                  <a:pt x="288" y="0"/>
                </a:lnTo>
                <a:lnTo>
                  <a:pt x="288" y="0"/>
                </a:lnTo>
                <a:lnTo>
                  <a:pt x="288" y="0"/>
                </a:lnTo>
                <a:lnTo>
                  <a:pt x="290" y="0"/>
                </a:lnTo>
                <a:lnTo>
                  <a:pt x="290" y="0"/>
                </a:lnTo>
                <a:close/>
                <a:moveTo>
                  <a:pt x="290" y="45"/>
                </a:moveTo>
                <a:lnTo>
                  <a:pt x="362" y="45"/>
                </a:lnTo>
                <a:lnTo>
                  <a:pt x="364" y="45"/>
                </a:lnTo>
                <a:lnTo>
                  <a:pt x="364" y="45"/>
                </a:lnTo>
                <a:lnTo>
                  <a:pt x="364" y="45"/>
                </a:lnTo>
                <a:lnTo>
                  <a:pt x="366" y="47"/>
                </a:lnTo>
                <a:lnTo>
                  <a:pt x="366" y="47"/>
                </a:lnTo>
                <a:lnTo>
                  <a:pt x="366" y="47"/>
                </a:lnTo>
                <a:lnTo>
                  <a:pt x="366" y="49"/>
                </a:lnTo>
                <a:lnTo>
                  <a:pt x="366" y="49"/>
                </a:lnTo>
                <a:lnTo>
                  <a:pt x="366" y="72"/>
                </a:lnTo>
                <a:lnTo>
                  <a:pt x="366" y="72"/>
                </a:lnTo>
                <a:lnTo>
                  <a:pt x="366" y="74"/>
                </a:lnTo>
                <a:lnTo>
                  <a:pt x="366" y="74"/>
                </a:lnTo>
                <a:lnTo>
                  <a:pt x="366" y="74"/>
                </a:lnTo>
                <a:lnTo>
                  <a:pt x="364" y="76"/>
                </a:lnTo>
                <a:lnTo>
                  <a:pt x="364" y="76"/>
                </a:lnTo>
                <a:lnTo>
                  <a:pt x="364" y="76"/>
                </a:lnTo>
                <a:lnTo>
                  <a:pt x="362" y="76"/>
                </a:lnTo>
                <a:lnTo>
                  <a:pt x="290" y="76"/>
                </a:lnTo>
                <a:lnTo>
                  <a:pt x="288" y="76"/>
                </a:lnTo>
                <a:lnTo>
                  <a:pt x="288" y="76"/>
                </a:lnTo>
                <a:lnTo>
                  <a:pt x="288" y="76"/>
                </a:lnTo>
                <a:lnTo>
                  <a:pt x="286" y="74"/>
                </a:lnTo>
                <a:lnTo>
                  <a:pt x="286" y="74"/>
                </a:lnTo>
                <a:lnTo>
                  <a:pt x="286" y="74"/>
                </a:lnTo>
                <a:lnTo>
                  <a:pt x="286" y="72"/>
                </a:lnTo>
                <a:lnTo>
                  <a:pt x="286" y="72"/>
                </a:lnTo>
                <a:lnTo>
                  <a:pt x="286" y="49"/>
                </a:lnTo>
                <a:lnTo>
                  <a:pt x="286" y="49"/>
                </a:lnTo>
                <a:lnTo>
                  <a:pt x="286" y="47"/>
                </a:lnTo>
                <a:lnTo>
                  <a:pt x="286" y="47"/>
                </a:lnTo>
                <a:lnTo>
                  <a:pt x="286" y="47"/>
                </a:lnTo>
                <a:lnTo>
                  <a:pt x="288" y="45"/>
                </a:lnTo>
                <a:lnTo>
                  <a:pt x="288" y="45"/>
                </a:lnTo>
                <a:lnTo>
                  <a:pt x="288" y="45"/>
                </a:lnTo>
                <a:lnTo>
                  <a:pt x="290" y="45"/>
                </a:lnTo>
                <a:lnTo>
                  <a:pt x="290" y="45"/>
                </a:lnTo>
                <a:close/>
                <a:moveTo>
                  <a:pt x="290" y="90"/>
                </a:moveTo>
                <a:lnTo>
                  <a:pt x="362" y="90"/>
                </a:lnTo>
                <a:lnTo>
                  <a:pt x="364" y="90"/>
                </a:lnTo>
                <a:lnTo>
                  <a:pt x="364" y="90"/>
                </a:lnTo>
                <a:lnTo>
                  <a:pt x="364" y="92"/>
                </a:lnTo>
                <a:lnTo>
                  <a:pt x="366" y="92"/>
                </a:lnTo>
                <a:lnTo>
                  <a:pt x="366" y="92"/>
                </a:lnTo>
                <a:lnTo>
                  <a:pt x="366" y="94"/>
                </a:lnTo>
                <a:lnTo>
                  <a:pt x="366" y="94"/>
                </a:lnTo>
                <a:lnTo>
                  <a:pt x="366" y="94"/>
                </a:lnTo>
                <a:lnTo>
                  <a:pt x="366" y="117"/>
                </a:lnTo>
                <a:lnTo>
                  <a:pt x="366" y="117"/>
                </a:lnTo>
                <a:lnTo>
                  <a:pt x="366" y="119"/>
                </a:lnTo>
                <a:lnTo>
                  <a:pt x="366" y="119"/>
                </a:lnTo>
                <a:lnTo>
                  <a:pt x="366" y="119"/>
                </a:lnTo>
                <a:lnTo>
                  <a:pt x="364" y="121"/>
                </a:lnTo>
                <a:lnTo>
                  <a:pt x="364" y="121"/>
                </a:lnTo>
                <a:lnTo>
                  <a:pt x="364" y="121"/>
                </a:lnTo>
                <a:lnTo>
                  <a:pt x="362" y="121"/>
                </a:lnTo>
                <a:lnTo>
                  <a:pt x="290" y="121"/>
                </a:lnTo>
                <a:lnTo>
                  <a:pt x="288" y="121"/>
                </a:lnTo>
                <a:lnTo>
                  <a:pt x="288" y="121"/>
                </a:lnTo>
                <a:lnTo>
                  <a:pt x="288" y="121"/>
                </a:lnTo>
                <a:lnTo>
                  <a:pt x="286" y="119"/>
                </a:lnTo>
                <a:lnTo>
                  <a:pt x="286" y="119"/>
                </a:lnTo>
                <a:lnTo>
                  <a:pt x="286" y="119"/>
                </a:lnTo>
                <a:lnTo>
                  <a:pt x="286" y="117"/>
                </a:lnTo>
                <a:lnTo>
                  <a:pt x="286" y="117"/>
                </a:lnTo>
                <a:lnTo>
                  <a:pt x="286" y="94"/>
                </a:lnTo>
                <a:lnTo>
                  <a:pt x="286" y="94"/>
                </a:lnTo>
                <a:lnTo>
                  <a:pt x="286" y="94"/>
                </a:lnTo>
                <a:lnTo>
                  <a:pt x="286" y="92"/>
                </a:lnTo>
                <a:lnTo>
                  <a:pt x="286" y="92"/>
                </a:lnTo>
                <a:lnTo>
                  <a:pt x="288" y="92"/>
                </a:lnTo>
                <a:lnTo>
                  <a:pt x="288" y="90"/>
                </a:lnTo>
                <a:lnTo>
                  <a:pt x="288" y="90"/>
                </a:lnTo>
                <a:lnTo>
                  <a:pt x="290" y="90"/>
                </a:lnTo>
                <a:lnTo>
                  <a:pt x="290" y="90"/>
                </a:lnTo>
                <a:close/>
                <a:moveTo>
                  <a:pt x="290" y="135"/>
                </a:moveTo>
                <a:lnTo>
                  <a:pt x="362" y="135"/>
                </a:lnTo>
                <a:lnTo>
                  <a:pt x="364" y="135"/>
                </a:lnTo>
                <a:lnTo>
                  <a:pt x="364" y="137"/>
                </a:lnTo>
                <a:lnTo>
                  <a:pt x="364" y="137"/>
                </a:lnTo>
                <a:lnTo>
                  <a:pt x="366" y="137"/>
                </a:lnTo>
                <a:lnTo>
                  <a:pt x="366" y="137"/>
                </a:lnTo>
                <a:lnTo>
                  <a:pt x="366" y="139"/>
                </a:lnTo>
                <a:lnTo>
                  <a:pt x="366" y="139"/>
                </a:lnTo>
                <a:lnTo>
                  <a:pt x="366" y="141"/>
                </a:lnTo>
                <a:lnTo>
                  <a:pt x="366" y="162"/>
                </a:lnTo>
                <a:lnTo>
                  <a:pt x="366" y="162"/>
                </a:lnTo>
                <a:lnTo>
                  <a:pt x="366" y="164"/>
                </a:lnTo>
                <a:lnTo>
                  <a:pt x="366" y="164"/>
                </a:lnTo>
                <a:lnTo>
                  <a:pt x="366" y="166"/>
                </a:lnTo>
                <a:lnTo>
                  <a:pt x="364" y="166"/>
                </a:lnTo>
                <a:lnTo>
                  <a:pt x="364" y="166"/>
                </a:lnTo>
                <a:lnTo>
                  <a:pt x="364" y="166"/>
                </a:lnTo>
                <a:lnTo>
                  <a:pt x="362" y="166"/>
                </a:lnTo>
                <a:lnTo>
                  <a:pt x="290" y="166"/>
                </a:lnTo>
                <a:lnTo>
                  <a:pt x="288" y="166"/>
                </a:lnTo>
                <a:lnTo>
                  <a:pt x="288" y="166"/>
                </a:lnTo>
                <a:lnTo>
                  <a:pt x="288" y="166"/>
                </a:lnTo>
                <a:lnTo>
                  <a:pt x="286" y="166"/>
                </a:lnTo>
                <a:lnTo>
                  <a:pt x="286" y="164"/>
                </a:lnTo>
                <a:lnTo>
                  <a:pt x="286" y="164"/>
                </a:lnTo>
                <a:lnTo>
                  <a:pt x="286" y="162"/>
                </a:lnTo>
                <a:lnTo>
                  <a:pt x="286" y="162"/>
                </a:lnTo>
                <a:lnTo>
                  <a:pt x="286" y="141"/>
                </a:lnTo>
                <a:lnTo>
                  <a:pt x="286" y="139"/>
                </a:lnTo>
                <a:lnTo>
                  <a:pt x="286" y="139"/>
                </a:lnTo>
                <a:lnTo>
                  <a:pt x="286" y="137"/>
                </a:lnTo>
                <a:lnTo>
                  <a:pt x="286" y="137"/>
                </a:lnTo>
                <a:lnTo>
                  <a:pt x="288" y="137"/>
                </a:lnTo>
                <a:lnTo>
                  <a:pt x="288" y="137"/>
                </a:lnTo>
                <a:lnTo>
                  <a:pt x="288" y="135"/>
                </a:lnTo>
                <a:lnTo>
                  <a:pt x="290" y="135"/>
                </a:lnTo>
                <a:lnTo>
                  <a:pt x="290" y="135"/>
                </a:lnTo>
                <a:close/>
                <a:moveTo>
                  <a:pt x="290" y="180"/>
                </a:moveTo>
                <a:lnTo>
                  <a:pt x="362" y="180"/>
                </a:lnTo>
                <a:lnTo>
                  <a:pt x="364" y="182"/>
                </a:lnTo>
                <a:lnTo>
                  <a:pt x="364" y="182"/>
                </a:lnTo>
                <a:lnTo>
                  <a:pt x="364" y="182"/>
                </a:lnTo>
                <a:lnTo>
                  <a:pt x="366" y="182"/>
                </a:lnTo>
                <a:lnTo>
                  <a:pt x="366" y="182"/>
                </a:lnTo>
                <a:lnTo>
                  <a:pt x="366" y="184"/>
                </a:lnTo>
                <a:lnTo>
                  <a:pt x="366" y="184"/>
                </a:lnTo>
                <a:lnTo>
                  <a:pt x="366" y="186"/>
                </a:lnTo>
                <a:lnTo>
                  <a:pt x="366" y="207"/>
                </a:lnTo>
                <a:lnTo>
                  <a:pt x="366" y="207"/>
                </a:lnTo>
                <a:lnTo>
                  <a:pt x="366" y="209"/>
                </a:lnTo>
                <a:lnTo>
                  <a:pt x="366" y="209"/>
                </a:lnTo>
                <a:lnTo>
                  <a:pt x="366" y="211"/>
                </a:lnTo>
                <a:lnTo>
                  <a:pt x="364" y="211"/>
                </a:lnTo>
                <a:lnTo>
                  <a:pt x="364" y="211"/>
                </a:lnTo>
                <a:lnTo>
                  <a:pt x="364" y="211"/>
                </a:lnTo>
                <a:lnTo>
                  <a:pt x="362" y="211"/>
                </a:lnTo>
                <a:lnTo>
                  <a:pt x="290" y="211"/>
                </a:lnTo>
                <a:lnTo>
                  <a:pt x="288" y="211"/>
                </a:lnTo>
                <a:lnTo>
                  <a:pt x="288" y="211"/>
                </a:lnTo>
                <a:lnTo>
                  <a:pt x="288" y="211"/>
                </a:lnTo>
                <a:lnTo>
                  <a:pt x="286" y="211"/>
                </a:lnTo>
                <a:lnTo>
                  <a:pt x="286" y="209"/>
                </a:lnTo>
                <a:lnTo>
                  <a:pt x="286" y="209"/>
                </a:lnTo>
                <a:lnTo>
                  <a:pt x="286" y="207"/>
                </a:lnTo>
                <a:lnTo>
                  <a:pt x="286" y="207"/>
                </a:lnTo>
                <a:lnTo>
                  <a:pt x="286" y="186"/>
                </a:lnTo>
                <a:lnTo>
                  <a:pt x="286" y="184"/>
                </a:lnTo>
                <a:lnTo>
                  <a:pt x="286" y="184"/>
                </a:lnTo>
                <a:lnTo>
                  <a:pt x="286" y="182"/>
                </a:lnTo>
                <a:lnTo>
                  <a:pt x="286" y="182"/>
                </a:lnTo>
                <a:lnTo>
                  <a:pt x="288" y="182"/>
                </a:lnTo>
                <a:lnTo>
                  <a:pt x="288" y="182"/>
                </a:lnTo>
                <a:lnTo>
                  <a:pt x="288" y="182"/>
                </a:lnTo>
                <a:lnTo>
                  <a:pt x="290" y="180"/>
                </a:lnTo>
                <a:lnTo>
                  <a:pt x="290" y="180"/>
                </a:lnTo>
                <a:close/>
                <a:moveTo>
                  <a:pt x="290" y="227"/>
                </a:moveTo>
                <a:lnTo>
                  <a:pt x="362" y="227"/>
                </a:lnTo>
                <a:lnTo>
                  <a:pt x="364" y="227"/>
                </a:lnTo>
                <a:lnTo>
                  <a:pt x="364" y="227"/>
                </a:lnTo>
                <a:lnTo>
                  <a:pt x="364" y="227"/>
                </a:lnTo>
                <a:lnTo>
                  <a:pt x="366" y="227"/>
                </a:lnTo>
                <a:lnTo>
                  <a:pt x="366" y="229"/>
                </a:lnTo>
                <a:lnTo>
                  <a:pt x="366" y="229"/>
                </a:lnTo>
                <a:lnTo>
                  <a:pt x="366" y="231"/>
                </a:lnTo>
                <a:lnTo>
                  <a:pt x="366" y="231"/>
                </a:lnTo>
                <a:lnTo>
                  <a:pt x="366" y="252"/>
                </a:lnTo>
                <a:lnTo>
                  <a:pt x="366" y="254"/>
                </a:lnTo>
                <a:lnTo>
                  <a:pt x="366" y="254"/>
                </a:lnTo>
                <a:lnTo>
                  <a:pt x="366" y="256"/>
                </a:lnTo>
                <a:lnTo>
                  <a:pt x="366" y="256"/>
                </a:lnTo>
                <a:lnTo>
                  <a:pt x="364" y="256"/>
                </a:lnTo>
                <a:lnTo>
                  <a:pt x="364" y="256"/>
                </a:lnTo>
                <a:lnTo>
                  <a:pt x="364" y="258"/>
                </a:lnTo>
                <a:lnTo>
                  <a:pt x="362" y="258"/>
                </a:lnTo>
                <a:lnTo>
                  <a:pt x="290" y="258"/>
                </a:lnTo>
                <a:lnTo>
                  <a:pt x="288" y="258"/>
                </a:lnTo>
                <a:lnTo>
                  <a:pt x="288" y="256"/>
                </a:lnTo>
                <a:lnTo>
                  <a:pt x="288" y="256"/>
                </a:lnTo>
                <a:lnTo>
                  <a:pt x="286" y="256"/>
                </a:lnTo>
                <a:lnTo>
                  <a:pt x="286" y="256"/>
                </a:lnTo>
                <a:lnTo>
                  <a:pt x="286" y="254"/>
                </a:lnTo>
                <a:lnTo>
                  <a:pt x="286" y="254"/>
                </a:lnTo>
                <a:lnTo>
                  <a:pt x="286" y="252"/>
                </a:lnTo>
                <a:lnTo>
                  <a:pt x="286" y="231"/>
                </a:lnTo>
                <a:lnTo>
                  <a:pt x="286" y="231"/>
                </a:lnTo>
                <a:lnTo>
                  <a:pt x="286" y="229"/>
                </a:lnTo>
                <a:lnTo>
                  <a:pt x="286" y="229"/>
                </a:lnTo>
                <a:lnTo>
                  <a:pt x="286" y="227"/>
                </a:lnTo>
                <a:lnTo>
                  <a:pt x="288" y="227"/>
                </a:lnTo>
                <a:lnTo>
                  <a:pt x="288" y="227"/>
                </a:lnTo>
                <a:lnTo>
                  <a:pt x="288" y="227"/>
                </a:lnTo>
                <a:lnTo>
                  <a:pt x="290" y="227"/>
                </a:lnTo>
                <a:lnTo>
                  <a:pt x="290" y="227"/>
                </a:lnTo>
                <a:close/>
                <a:moveTo>
                  <a:pt x="290" y="272"/>
                </a:moveTo>
                <a:lnTo>
                  <a:pt x="362" y="272"/>
                </a:lnTo>
                <a:lnTo>
                  <a:pt x="364" y="272"/>
                </a:lnTo>
                <a:lnTo>
                  <a:pt x="364" y="272"/>
                </a:lnTo>
                <a:lnTo>
                  <a:pt x="364" y="272"/>
                </a:lnTo>
                <a:lnTo>
                  <a:pt x="366" y="272"/>
                </a:lnTo>
                <a:lnTo>
                  <a:pt x="366" y="274"/>
                </a:lnTo>
                <a:lnTo>
                  <a:pt x="366" y="274"/>
                </a:lnTo>
                <a:lnTo>
                  <a:pt x="366" y="276"/>
                </a:lnTo>
                <a:lnTo>
                  <a:pt x="366" y="276"/>
                </a:lnTo>
                <a:lnTo>
                  <a:pt x="366" y="297"/>
                </a:lnTo>
                <a:lnTo>
                  <a:pt x="366" y="299"/>
                </a:lnTo>
                <a:lnTo>
                  <a:pt x="366" y="299"/>
                </a:lnTo>
                <a:lnTo>
                  <a:pt x="366" y="301"/>
                </a:lnTo>
                <a:lnTo>
                  <a:pt x="366" y="301"/>
                </a:lnTo>
                <a:lnTo>
                  <a:pt x="364" y="301"/>
                </a:lnTo>
                <a:lnTo>
                  <a:pt x="364" y="303"/>
                </a:lnTo>
                <a:lnTo>
                  <a:pt x="364" y="303"/>
                </a:lnTo>
                <a:lnTo>
                  <a:pt x="362" y="303"/>
                </a:lnTo>
                <a:lnTo>
                  <a:pt x="290" y="303"/>
                </a:lnTo>
                <a:lnTo>
                  <a:pt x="288" y="303"/>
                </a:lnTo>
                <a:lnTo>
                  <a:pt x="288" y="303"/>
                </a:lnTo>
                <a:lnTo>
                  <a:pt x="288" y="301"/>
                </a:lnTo>
                <a:lnTo>
                  <a:pt x="286" y="301"/>
                </a:lnTo>
                <a:lnTo>
                  <a:pt x="286" y="301"/>
                </a:lnTo>
                <a:lnTo>
                  <a:pt x="286" y="299"/>
                </a:lnTo>
                <a:lnTo>
                  <a:pt x="286" y="299"/>
                </a:lnTo>
                <a:lnTo>
                  <a:pt x="286" y="297"/>
                </a:lnTo>
                <a:lnTo>
                  <a:pt x="286" y="276"/>
                </a:lnTo>
                <a:lnTo>
                  <a:pt x="286" y="276"/>
                </a:lnTo>
                <a:lnTo>
                  <a:pt x="286" y="274"/>
                </a:lnTo>
                <a:lnTo>
                  <a:pt x="286" y="274"/>
                </a:lnTo>
                <a:lnTo>
                  <a:pt x="286" y="272"/>
                </a:lnTo>
                <a:lnTo>
                  <a:pt x="288" y="272"/>
                </a:lnTo>
                <a:lnTo>
                  <a:pt x="288" y="272"/>
                </a:lnTo>
                <a:lnTo>
                  <a:pt x="288" y="272"/>
                </a:lnTo>
                <a:lnTo>
                  <a:pt x="290" y="272"/>
                </a:lnTo>
                <a:lnTo>
                  <a:pt x="290" y="272"/>
                </a:lnTo>
                <a:close/>
                <a:moveTo>
                  <a:pt x="196" y="178"/>
                </a:moveTo>
                <a:lnTo>
                  <a:pt x="268" y="178"/>
                </a:lnTo>
                <a:lnTo>
                  <a:pt x="268" y="178"/>
                </a:lnTo>
                <a:lnTo>
                  <a:pt x="270" y="178"/>
                </a:lnTo>
                <a:lnTo>
                  <a:pt x="270" y="178"/>
                </a:lnTo>
                <a:lnTo>
                  <a:pt x="272" y="180"/>
                </a:lnTo>
                <a:lnTo>
                  <a:pt x="272" y="180"/>
                </a:lnTo>
                <a:lnTo>
                  <a:pt x="272" y="180"/>
                </a:lnTo>
                <a:lnTo>
                  <a:pt x="272" y="182"/>
                </a:lnTo>
                <a:lnTo>
                  <a:pt x="272" y="182"/>
                </a:lnTo>
                <a:lnTo>
                  <a:pt x="272" y="205"/>
                </a:lnTo>
                <a:lnTo>
                  <a:pt x="272" y="205"/>
                </a:lnTo>
                <a:lnTo>
                  <a:pt x="272" y="207"/>
                </a:lnTo>
                <a:lnTo>
                  <a:pt x="272" y="207"/>
                </a:lnTo>
                <a:lnTo>
                  <a:pt x="272" y="207"/>
                </a:lnTo>
                <a:lnTo>
                  <a:pt x="270" y="209"/>
                </a:lnTo>
                <a:lnTo>
                  <a:pt x="270" y="209"/>
                </a:lnTo>
                <a:lnTo>
                  <a:pt x="268" y="209"/>
                </a:lnTo>
                <a:lnTo>
                  <a:pt x="268" y="209"/>
                </a:lnTo>
                <a:lnTo>
                  <a:pt x="196" y="209"/>
                </a:lnTo>
                <a:lnTo>
                  <a:pt x="194" y="209"/>
                </a:lnTo>
                <a:lnTo>
                  <a:pt x="194" y="209"/>
                </a:lnTo>
                <a:lnTo>
                  <a:pt x="192" y="209"/>
                </a:lnTo>
                <a:lnTo>
                  <a:pt x="192" y="207"/>
                </a:lnTo>
                <a:lnTo>
                  <a:pt x="192" y="207"/>
                </a:lnTo>
                <a:lnTo>
                  <a:pt x="192" y="207"/>
                </a:lnTo>
                <a:lnTo>
                  <a:pt x="190" y="205"/>
                </a:lnTo>
                <a:lnTo>
                  <a:pt x="190" y="205"/>
                </a:lnTo>
                <a:lnTo>
                  <a:pt x="190" y="182"/>
                </a:lnTo>
                <a:lnTo>
                  <a:pt x="190" y="182"/>
                </a:lnTo>
                <a:lnTo>
                  <a:pt x="192" y="180"/>
                </a:lnTo>
                <a:lnTo>
                  <a:pt x="192" y="180"/>
                </a:lnTo>
                <a:lnTo>
                  <a:pt x="192" y="180"/>
                </a:lnTo>
                <a:lnTo>
                  <a:pt x="192" y="178"/>
                </a:lnTo>
                <a:lnTo>
                  <a:pt x="194" y="178"/>
                </a:lnTo>
                <a:lnTo>
                  <a:pt x="194" y="178"/>
                </a:lnTo>
                <a:lnTo>
                  <a:pt x="196" y="178"/>
                </a:lnTo>
                <a:lnTo>
                  <a:pt x="196" y="178"/>
                </a:lnTo>
                <a:close/>
                <a:moveTo>
                  <a:pt x="196" y="225"/>
                </a:moveTo>
                <a:lnTo>
                  <a:pt x="268" y="225"/>
                </a:lnTo>
                <a:lnTo>
                  <a:pt x="268" y="225"/>
                </a:lnTo>
                <a:lnTo>
                  <a:pt x="270" y="225"/>
                </a:lnTo>
                <a:lnTo>
                  <a:pt x="270" y="225"/>
                </a:lnTo>
                <a:lnTo>
                  <a:pt x="272" y="225"/>
                </a:lnTo>
                <a:lnTo>
                  <a:pt x="272" y="227"/>
                </a:lnTo>
                <a:lnTo>
                  <a:pt x="272" y="227"/>
                </a:lnTo>
                <a:lnTo>
                  <a:pt x="272" y="229"/>
                </a:lnTo>
                <a:lnTo>
                  <a:pt x="272" y="229"/>
                </a:lnTo>
                <a:lnTo>
                  <a:pt x="272" y="250"/>
                </a:lnTo>
                <a:lnTo>
                  <a:pt x="272" y="252"/>
                </a:lnTo>
                <a:lnTo>
                  <a:pt x="272" y="252"/>
                </a:lnTo>
                <a:lnTo>
                  <a:pt x="272" y="254"/>
                </a:lnTo>
                <a:lnTo>
                  <a:pt x="272" y="254"/>
                </a:lnTo>
                <a:lnTo>
                  <a:pt x="270" y="254"/>
                </a:lnTo>
                <a:lnTo>
                  <a:pt x="270" y="254"/>
                </a:lnTo>
                <a:lnTo>
                  <a:pt x="268" y="256"/>
                </a:lnTo>
                <a:lnTo>
                  <a:pt x="268" y="256"/>
                </a:lnTo>
                <a:lnTo>
                  <a:pt x="196" y="256"/>
                </a:lnTo>
                <a:lnTo>
                  <a:pt x="194" y="256"/>
                </a:lnTo>
                <a:lnTo>
                  <a:pt x="194" y="254"/>
                </a:lnTo>
                <a:lnTo>
                  <a:pt x="192" y="254"/>
                </a:lnTo>
                <a:lnTo>
                  <a:pt x="192" y="254"/>
                </a:lnTo>
                <a:lnTo>
                  <a:pt x="192" y="254"/>
                </a:lnTo>
                <a:lnTo>
                  <a:pt x="192" y="252"/>
                </a:lnTo>
                <a:lnTo>
                  <a:pt x="190" y="252"/>
                </a:lnTo>
                <a:lnTo>
                  <a:pt x="190" y="250"/>
                </a:lnTo>
                <a:lnTo>
                  <a:pt x="190" y="229"/>
                </a:lnTo>
                <a:lnTo>
                  <a:pt x="190" y="229"/>
                </a:lnTo>
                <a:lnTo>
                  <a:pt x="192" y="227"/>
                </a:lnTo>
                <a:lnTo>
                  <a:pt x="192" y="227"/>
                </a:lnTo>
                <a:lnTo>
                  <a:pt x="192" y="225"/>
                </a:lnTo>
                <a:lnTo>
                  <a:pt x="192" y="225"/>
                </a:lnTo>
                <a:lnTo>
                  <a:pt x="194" y="225"/>
                </a:lnTo>
                <a:lnTo>
                  <a:pt x="194" y="225"/>
                </a:lnTo>
                <a:lnTo>
                  <a:pt x="196" y="225"/>
                </a:lnTo>
                <a:lnTo>
                  <a:pt x="196" y="225"/>
                </a:lnTo>
                <a:close/>
                <a:moveTo>
                  <a:pt x="196" y="270"/>
                </a:moveTo>
                <a:lnTo>
                  <a:pt x="268" y="270"/>
                </a:lnTo>
                <a:lnTo>
                  <a:pt x="268" y="270"/>
                </a:lnTo>
                <a:lnTo>
                  <a:pt x="270" y="270"/>
                </a:lnTo>
                <a:lnTo>
                  <a:pt x="270" y="272"/>
                </a:lnTo>
                <a:lnTo>
                  <a:pt x="272" y="272"/>
                </a:lnTo>
                <a:lnTo>
                  <a:pt x="272" y="272"/>
                </a:lnTo>
                <a:lnTo>
                  <a:pt x="272" y="274"/>
                </a:lnTo>
                <a:lnTo>
                  <a:pt x="272" y="274"/>
                </a:lnTo>
                <a:lnTo>
                  <a:pt x="272" y="276"/>
                </a:lnTo>
                <a:lnTo>
                  <a:pt x="272" y="297"/>
                </a:lnTo>
                <a:lnTo>
                  <a:pt x="272" y="297"/>
                </a:lnTo>
                <a:lnTo>
                  <a:pt x="272" y="299"/>
                </a:lnTo>
                <a:lnTo>
                  <a:pt x="272" y="299"/>
                </a:lnTo>
                <a:lnTo>
                  <a:pt x="272" y="301"/>
                </a:lnTo>
                <a:lnTo>
                  <a:pt x="270" y="301"/>
                </a:lnTo>
                <a:lnTo>
                  <a:pt x="270" y="301"/>
                </a:lnTo>
                <a:lnTo>
                  <a:pt x="268" y="301"/>
                </a:lnTo>
                <a:lnTo>
                  <a:pt x="268" y="301"/>
                </a:lnTo>
                <a:lnTo>
                  <a:pt x="196" y="301"/>
                </a:lnTo>
                <a:lnTo>
                  <a:pt x="194" y="301"/>
                </a:lnTo>
                <a:lnTo>
                  <a:pt x="194" y="301"/>
                </a:lnTo>
                <a:lnTo>
                  <a:pt x="192" y="301"/>
                </a:lnTo>
                <a:lnTo>
                  <a:pt x="192" y="301"/>
                </a:lnTo>
                <a:lnTo>
                  <a:pt x="192" y="299"/>
                </a:lnTo>
                <a:lnTo>
                  <a:pt x="192" y="299"/>
                </a:lnTo>
                <a:lnTo>
                  <a:pt x="190" y="297"/>
                </a:lnTo>
                <a:lnTo>
                  <a:pt x="190" y="297"/>
                </a:lnTo>
                <a:lnTo>
                  <a:pt x="190" y="276"/>
                </a:lnTo>
                <a:lnTo>
                  <a:pt x="190" y="274"/>
                </a:lnTo>
                <a:lnTo>
                  <a:pt x="192" y="274"/>
                </a:lnTo>
                <a:lnTo>
                  <a:pt x="192" y="272"/>
                </a:lnTo>
                <a:lnTo>
                  <a:pt x="192" y="272"/>
                </a:lnTo>
                <a:lnTo>
                  <a:pt x="192" y="272"/>
                </a:lnTo>
                <a:lnTo>
                  <a:pt x="194" y="270"/>
                </a:lnTo>
                <a:lnTo>
                  <a:pt x="194" y="270"/>
                </a:lnTo>
                <a:lnTo>
                  <a:pt x="196" y="270"/>
                </a:lnTo>
                <a:lnTo>
                  <a:pt x="196" y="270"/>
                </a:lnTo>
                <a:close/>
                <a:moveTo>
                  <a:pt x="100" y="86"/>
                </a:moveTo>
                <a:lnTo>
                  <a:pt x="171" y="86"/>
                </a:lnTo>
                <a:lnTo>
                  <a:pt x="173" y="86"/>
                </a:lnTo>
                <a:lnTo>
                  <a:pt x="173" y="86"/>
                </a:lnTo>
                <a:lnTo>
                  <a:pt x="175" y="86"/>
                </a:lnTo>
                <a:lnTo>
                  <a:pt x="175" y="86"/>
                </a:lnTo>
                <a:lnTo>
                  <a:pt x="175" y="88"/>
                </a:lnTo>
                <a:lnTo>
                  <a:pt x="175" y="88"/>
                </a:lnTo>
                <a:lnTo>
                  <a:pt x="178" y="90"/>
                </a:lnTo>
                <a:lnTo>
                  <a:pt x="178" y="90"/>
                </a:lnTo>
                <a:lnTo>
                  <a:pt x="178" y="111"/>
                </a:lnTo>
                <a:lnTo>
                  <a:pt x="178" y="113"/>
                </a:lnTo>
                <a:lnTo>
                  <a:pt x="175" y="113"/>
                </a:lnTo>
                <a:lnTo>
                  <a:pt x="175" y="115"/>
                </a:lnTo>
                <a:lnTo>
                  <a:pt x="175" y="115"/>
                </a:lnTo>
                <a:lnTo>
                  <a:pt x="175" y="115"/>
                </a:lnTo>
                <a:lnTo>
                  <a:pt x="173" y="115"/>
                </a:lnTo>
                <a:lnTo>
                  <a:pt x="173" y="117"/>
                </a:lnTo>
                <a:lnTo>
                  <a:pt x="171" y="117"/>
                </a:lnTo>
                <a:lnTo>
                  <a:pt x="100" y="117"/>
                </a:lnTo>
                <a:lnTo>
                  <a:pt x="100" y="117"/>
                </a:lnTo>
                <a:lnTo>
                  <a:pt x="98" y="115"/>
                </a:lnTo>
                <a:lnTo>
                  <a:pt x="98" y="115"/>
                </a:lnTo>
                <a:lnTo>
                  <a:pt x="96" y="115"/>
                </a:lnTo>
                <a:lnTo>
                  <a:pt x="96" y="115"/>
                </a:lnTo>
                <a:lnTo>
                  <a:pt x="96" y="113"/>
                </a:lnTo>
                <a:lnTo>
                  <a:pt x="96" y="113"/>
                </a:lnTo>
                <a:lnTo>
                  <a:pt x="96" y="111"/>
                </a:lnTo>
                <a:lnTo>
                  <a:pt x="96" y="90"/>
                </a:lnTo>
                <a:lnTo>
                  <a:pt x="96" y="90"/>
                </a:lnTo>
                <a:lnTo>
                  <a:pt x="96" y="88"/>
                </a:lnTo>
                <a:lnTo>
                  <a:pt x="96" y="88"/>
                </a:lnTo>
                <a:lnTo>
                  <a:pt x="96" y="86"/>
                </a:lnTo>
                <a:lnTo>
                  <a:pt x="98" y="86"/>
                </a:lnTo>
                <a:lnTo>
                  <a:pt x="98" y="86"/>
                </a:lnTo>
                <a:lnTo>
                  <a:pt x="100" y="86"/>
                </a:lnTo>
                <a:lnTo>
                  <a:pt x="100" y="86"/>
                </a:lnTo>
                <a:lnTo>
                  <a:pt x="100" y="86"/>
                </a:lnTo>
                <a:close/>
                <a:moveTo>
                  <a:pt x="100" y="131"/>
                </a:moveTo>
                <a:lnTo>
                  <a:pt x="171" y="131"/>
                </a:lnTo>
                <a:lnTo>
                  <a:pt x="173" y="131"/>
                </a:lnTo>
                <a:lnTo>
                  <a:pt x="173" y="133"/>
                </a:lnTo>
                <a:lnTo>
                  <a:pt x="175" y="133"/>
                </a:lnTo>
                <a:lnTo>
                  <a:pt x="175" y="133"/>
                </a:lnTo>
                <a:lnTo>
                  <a:pt x="175" y="133"/>
                </a:lnTo>
                <a:lnTo>
                  <a:pt x="175" y="135"/>
                </a:lnTo>
                <a:lnTo>
                  <a:pt x="178" y="135"/>
                </a:lnTo>
                <a:lnTo>
                  <a:pt x="178" y="137"/>
                </a:lnTo>
                <a:lnTo>
                  <a:pt x="178" y="158"/>
                </a:lnTo>
                <a:lnTo>
                  <a:pt x="178" y="158"/>
                </a:lnTo>
                <a:lnTo>
                  <a:pt x="175" y="160"/>
                </a:lnTo>
                <a:lnTo>
                  <a:pt x="175" y="160"/>
                </a:lnTo>
                <a:lnTo>
                  <a:pt x="175" y="162"/>
                </a:lnTo>
                <a:lnTo>
                  <a:pt x="175" y="162"/>
                </a:lnTo>
                <a:lnTo>
                  <a:pt x="173" y="162"/>
                </a:lnTo>
                <a:lnTo>
                  <a:pt x="173" y="162"/>
                </a:lnTo>
                <a:lnTo>
                  <a:pt x="171" y="162"/>
                </a:lnTo>
                <a:lnTo>
                  <a:pt x="100" y="162"/>
                </a:lnTo>
                <a:lnTo>
                  <a:pt x="100" y="162"/>
                </a:lnTo>
                <a:lnTo>
                  <a:pt x="98" y="162"/>
                </a:lnTo>
                <a:lnTo>
                  <a:pt x="98" y="162"/>
                </a:lnTo>
                <a:lnTo>
                  <a:pt x="96" y="162"/>
                </a:lnTo>
                <a:lnTo>
                  <a:pt x="96" y="160"/>
                </a:lnTo>
                <a:lnTo>
                  <a:pt x="96" y="160"/>
                </a:lnTo>
                <a:lnTo>
                  <a:pt x="96" y="158"/>
                </a:lnTo>
                <a:lnTo>
                  <a:pt x="96" y="158"/>
                </a:lnTo>
                <a:lnTo>
                  <a:pt x="96" y="137"/>
                </a:lnTo>
                <a:lnTo>
                  <a:pt x="96" y="135"/>
                </a:lnTo>
                <a:lnTo>
                  <a:pt x="96" y="135"/>
                </a:lnTo>
                <a:lnTo>
                  <a:pt x="96" y="133"/>
                </a:lnTo>
                <a:lnTo>
                  <a:pt x="96" y="133"/>
                </a:lnTo>
                <a:lnTo>
                  <a:pt x="98" y="133"/>
                </a:lnTo>
                <a:lnTo>
                  <a:pt x="98" y="133"/>
                </a:lnTo>
                <a:lnTo>
                  <a:pt x="100" y="131"/>
                </a:lnTo>
                <a:lnTo>
                  <a:pt x="100" y="131"/>
                </a:lnTo>
                <a:lnTo>
                  <a:pt x="100" y="131"/>
                </a:lnTo>
                <a:close/>
                <a:moveTo>
                  <a:pt x="100" y="178"/>
                </a:moveTo>
                <a:lnTo>
                  <a:pt x="171" y="178"/>
                </a:lnTo>
                <a:lnTo>
                  <a:pt x="173" y="178"/>
                </a:lnTo>
                <a:lnTo>
                  <a:pt x="173" y="178"/>
                </a:lnTo>
                <a:lnTo>
                  <a:pt x="175" y="178"/>
                </a:lnTo>
                <a:lnTo>
                  <a:pt x="175" y="180"/>
                </a:lnTo>
                <a:lnTo>
                  <a:pt x="175" y="180"/>
                </a:lnTo>
                <a:lnTo>
                  <a:pt x="175" y="180"/>
                </a:lnTo>
                <a:lnTo>
                  <a:pt x="178" y="182"/>
                </a:lnTo>
                <a:lnTo>
                  <a:pt x="178" y="182"/>
                </a:lnTo>
                <a:lnTo>
                  <a:pt x="178" y="205"/>
                </a:lnTo>
                <a:lnTo>
                  <a:pt x="178" y="205"/>
                </a:lnTo>
                <a:lnTo>
                  <a:pt x="175" y="207"/>
                </a:lnTo>
                <a:lnTo>
                  <a:pt x="175" y="207"/>
                </a:lnTo>
                <a:lnTo>
                  <a:pt x="175" y="207"/>
                </a:lnTo>
                <a:lnTo>
                  <a:pt x="175" y="209"/>
                </a:lnTo>
                <a:lnTo>
                  <a:pt x="173" y="209"/>
                </a:lnTo>
                <a:lnTo>
                  <a:pt x="173" y="209"/>
                </a:lnTo>
                <a:lnTo>
                  <a:pt x="171" y="209"/>
                </a:lnTo>
                <a:lnTo>
                  <a:pt x="100" y="209"/>
                </a:lnTo>
                <a:lnTo>
                  <a:pt x="100" y="209"/>
                </a:lnTo>
                <a:lnTo>
                  <a:pt x="98" y="209"/>
                </a:lnTo>
                <a:lnTo>
                  <a:pt x="98" y="209"/>
                </a:lnTo>
                <a:lnTo>
                  <a:pt x="96" y="207"/>
                </a:lnTo>
                <a:lnTo>
                  <a:pt x="96" y="207"/>
                </a:lnTo>
                <a:lnTo>
                  <a:pt x="96" y="207"/>
                </a:lnTo>
                <a:lnTo>
                  <a:pt x="96" y="205"/>
                </a:lnTo>
                <a:lnTo>
                  <a:pt x="96" y="205"/>
                </a:lnTo>
                <a:lnTo>
                  <a:pt x="96" y="182"/>
                </a:lnTo>
                <a:lnTo>
                  <a:pt x="96" y="182"/>
                </a:lnTo>
                <a:lnTo>
                  <a:pt x="96" y="180"/>
                </a:lnTo>
                <a:lnTo>
                  <a:pt x="96" y="180"/>
                </a:lnTo>
                <a:lnTo>
                  <a:pt x="96" y="180"/>
                </a:lnTo>
                <a:lnTo>
                  <a:pt x="98" y="178"/>
                </a:lnTo>
                <a:lnTo>
                  <a:pt x="98" y="178"/>
                </a:lnTo>
                <a:lnTo>
                  <a:pt x="100" y="178"/>
                </a:lnTo>
                <a:lnTo>
                  <a:pt x="100" y="178"/>
                </a:lnTo>
                <a:lnTo>
                  <a:pt x="100" y="178"/>
                </a:lnTo>
                <a:close/>
                <a:moveTo>
                  <a:pt x="100" y="225"/>
                </a:moveTo>
                <a:lnTo>
                  <a:pt x="171" y="225"/>
                </a:lnTo>
                <a:lnTo>
                  <a:pt x="173" y="225"/>
                </a:lnTo>
                <a:lnTo>
                  <a:pt x="173" y="225"/>
                </a:lnTo>
                <a:lnTo>
                  <a:pt x="175" y="225"/>
                </a:lnTo>
                <a:lnTo>
                  <a:pt x="175" y="225"/>
                </a:lnTo>
                <a:lnTo>
                  <a:pt x="175" y="227"/>
                </a:lnTo>
                <a:lnTo>
                  <a:pt x="175" y="227"/>
                </a:lnTo>
                <a:lnTo>
                  <a:pt x="178" y="229"/>
                </a:lnTo>
                <a:lnTo>
                  <a:pt x="178" y="229"/>
                </a:lnTo>
                <a:lnTo>
                  <a:pt x="178" y="250"/>
                </a:lnTo>
                <a:lnTo>
                  <a:pt x="178" y="252"/>
                </a:lnTo>
                <a:lnTo>
                  <a:pt x="175" y="252"/>
                </a:lnTo>
                <a:lnTo>
                  <a:pt x="175" y="254"/>
                </a:lnTo>
                <a:lnTo>
                  <a:pt x="175" y="254"/>
                </a:lnTo>
                <a:lnTo>
                  <a:pt x="175" y="254"/>
                </a:lnTo>
                <a:lnTo>
                  <a:pt x="173" y="254"/>
                </a:lnTo>
                <a:lnTo>
                  <a:pt x="173" y="256"/>
                </a:lnTo>
                <a:lnTo>
                  <a:pt x="171" y="256"/>
                </a:lnTo>
                <a:lnTo>
                  <a:pt x="100" y="256"/>
                </a:lnTo>
                <a:lnTo>
                  <a:pt x="100" y="256"/>
                </a:lnTo>
                <a:lnTo>
                  <a:pt x="98" y="254"/>
                </a:lnTo>
                <a:lnTo>
                  <a:pt x="98" y="254"/>
                </a:lnTo>
                <a:lnTo>
                  <a:pt x="96" y="254"/>
                </a:lnTo>
                <a:lnTo>
                  <a:pt x="96" y="254"/>
                </a:lnTo>
                <a:lnTo>
                  <a:pt x="96" y="252"/>
                </a:lnTo>
                <a:lnTo>
                  <a:pt x="96" y="252"/>
                </a:lnTo>
                <a:lnTo>
                  <a:pt x="96" y="250"/>
                </a:lnTo>
                <a:lnTo>
                  <a:pt x="96" y="229"/>
                </a:lnTo>
                <a:lnTo>
                  <a:pt x="96" y="229"/>
                </a:lnTo>
                <a:lnTo>
                  <a:pt x="96" y="227"/>
                </a:lnTo>
                <a:lnTo>
                  <a:pt x="96" y="227"/>
                </a:lnTo>
                <a:lnTo>
                  <a:pt x="96" y="225"/>
                </a:lnTo>
                <a:lnTo>
                  <a:pt x="98" y="225"/>
                </a:lnTo>
                <a:lnTo>
                  <a:pt x="98" y="225"/>
                </a:lnTo>
                <a:lnTo>
                  <a:pt x="100" y="225"/>
                </a:lnTo>
                <a:lnTo>
                  <a:pt x="100" y="225"/>
                </a:lnTo>
                <a:lnTo>
                  <a:pt x="100" y="225"/>
                </a:lnTo>
                <a:close/>
                <a:moveTo>
                  <a:pt x="100" y="270"/>
                </a:moveTo>
                <a:lnTo>
                  <a:pt x="171" y="270"/>
                </a:lnTo>
                <a:lnTo>
                  <a:pt x="173" y="270"/>
                </a:lnTo>
                <a:lnTo>
                  <a:pt x="173" y="270"/>
                </a:lnTo>
                <a:lnTo>
                  <a:pt x="175" y="272"/>
                </a:lnTo>
                <a:lnTo>
                  <a:pt x="175" y="272"/>
                </a:lnTo>
                <a:lnTo>
                  <a:pt x="175" y="272"/>
                </a:lnTo>
                <a:lnTo>
                  <a:pt x="175" y="274"/>
                </a:lnTo>
                <a:lnTo>
                  <a:pt x="178" y="274"/>
                </a:lnTo>
                <a:lnTo>
                  <a:pt x="178" y="276"/>
                </a:lnTo>
                <a:lnTo>
                  <a:pt x="178" y="297"/>
                </a:lnTo>
                <a:lnTo>
                  <a:pt x="178" y="297"/>
                </a:lnTo>
                <a:lnTo>
                  <a:pt x="175" y="299"/>
                </a:lnTo>
                <a:lnTo>
                  <a:pt x="175" y="299"/>
                </a:lnTo>
                <a:lnTo>
                  <a:pt x="175" y="301"/>
                </a:lnTo>
                <a:lnTo>
                  <a:pt x="175" y="301"/>
                </a:lnTo>
                <a:lnTo>
                  <a:pt x="173" y="301"/>
                </a:lnTo>
                <a:lnTo>
                  <a:pt x="173" y="301"/>
                </a:lnTo>
                <a:lnTo>
                  <a:pt x="171" y="301"/>
                </a:lnTo>
                <a:lnTo>
                  <a:pt x="100" y="301"/>
                </a:lnTo>
                <a:lnTo>
                  <a:pt x="100" y="301"/>
                </a:lnTo>
                <a:lnTo>
                  <a:pt x="98" y="301"/>
                </a:lnTo>
                <a:lnTo>
                  <a:pt x="98" y="301"/>
                </a:lnTo>
                <a:lnTo>
                  <a:pt x="96" y="301"/>
                </a:lnTo>
                <a:lnTo>
                  <a:pt x="96" y="299"/>
                </a:lnTo>
                <a:lnTo>
                  <a:pt x="96" y="299"/>
                </a:lnTo>
                <a:lnTo>
                  <a:pt x="96" y="297"/>
                </a:lnTo>
                <a:lnTo>
                  <a:pt x="96" y="297"/>
                </a:lnTo>
                <a:lnTo>
                  <a:pt x="96" y="276"/>
                </a:lnTo>
                <a:lnTo>
                  <a:pt x="96" y="274"/>
                </a:lnTo>
                <a:lnTo>
                  <a:pt x="96" y="274"/>
                </a:lnTo>
                <a:lnTo>
                  <a:pt x="96" y="272"/>
                </a:lnTo>
                <a:lnTo>
                  <a:pt x="96" y="272"/>
                </a:lnTo>
                <a:lnTo>
                  <a:pt x="98" y="272"/>
                </a:lnTo>
                <a:lnTo>
                  <a:pt x="98" y="270"/>
                </a:lnTo>
                <a:lnTo>
                  <a:pt x="100" y="270"/>
                </a:lnTo>
                <a:lnTo>
                  <a:pt x="100" y="270"/>
                </a:lnTo>
                <a:lnTo>
                  <a:pt x="100" y="270"/>
                </a:lnTo>
                <a:close/>
                <a:moveTo>
                  <a:pt x="4" y="225"/>
                </a:moveTo>
                <a:lnTo>
                  <a:pt x="75" y="225"/>
                </a:lnTo>
                <a:lnTo>
                  <a:pt x="77" y="225"/>
                </a:lnTo>
                <a:lnTo>
                  <a:pt x="77" y="225"/>
                </a:lnTo>
                <a:lnTo>
                  <a:pt x="79" y="225"/>
                </a:lnTo>
                <a:lnTo>
                  <a:pt x="79" y="225"/>
                </a:lnTo>
                <a:lnTo>
                  <a:pt x="79" y="227"/>
                </a:lnTo>
                <a:lnTo>
                  <a:pt x="79" y="227"/>
                </a:lnTo>
                <a:lnTo>
                  <a:pt x="81" y="229"/>
                </a:lnTo>
                <a:lnTo>
                  <a:pt x="81" y="229"/>
                </a:lnTo>
                <a:lnTo>
                  <a:pt x="81" y="250"/>
                </a:lnTo>
                <a:lnTo>
                  <a:pt x="81" y="252"/>
                </a:lnTo>
                <a:lnTo>
                  <a:pt x="79" y="252"/>
                </a:lnTo>
                <a:lnTo>
                  <a:pt x="79" y="254"/>
                </a:lnTo>
                <a:lnTo>
                  <a:pt x="79" y="254"/>
                </a:lnTo>
                <a:lnTo>
                  <a:pt x="79" y="254"/>
                </a:lnTo>
                <a:lnTo>
                  <a:pt x="77" y="254"/>
                </a:lnTo>
                <a:lnTo>
                  <a:pt x="77" y="256"/>
                </a:lnTo>
                <a:lnTo>
                  <a:pt x="75" y="256"/>
                </a:lnTo>
                <a:lnTo>
                  <a:pt x="4" y="256"/>
                </a:lnTo>
                <a:lnTo>
                  <a:pt x="4" y="256"/>
                </a:lnTo>
                <a:lnTo>
                  <a:pt x="2" y="254"/>
                </a:lnTo>
                <a:lnTo>
                  <a:pt x="2" y="254"/>
                </a:lnTo>
                <a:lnTo>
                  <a:pt x="0" y="254"/>
                </a:lnTo>
                <a:lnTo>
                  <a:pt x="0" y="254"/>
                </a:lnTo>
                <a:lnTo>
                  <a:pt x="0" y="252"/>
                </a:lnTo>
                <a:lnTo>
                  <a:pt x="0" y="252"/>
                </a:lnTo>
                <a:lnTo>
                  <a:pt x="0" y="250"/>
                </a:lnTo>
                <a:lnTo>
                  <a:pt x="0" y="229"/>
                </a:lnTo>
                <a:lnTo>
                  <a:pt x="0" y="229"/>
                </a:lnTo>
                <a:lnTo>
                  <a:pt x="0" y="227"/>
                </a:lnTo>
                <a:lnTo>
                  <a:pt x="0" y="227"/>
                </a:lnTo>
                <a:lnTo>
                  <a:pt x="0" y="225"/>
                </a:lnTo>
                <a:lnTo>
                  <a:pt x="2" y="225"/>
                </a:lnTo>
                <a:lnTo>
                  <a:pt x="2" y="225"/>
                </a:lnTo>
                <a:lnTo>
                  <a:pt x="4" y="225"/>
                </a:lnTo>
                <a:lnTo>
                  <a:pt x="4" y="225"/>
                </a:lnTo>
                <a:lnTo>
                  <a:pt x="4" y="225"/>
                </a:lnTo>
                <a:close/>
                <a:moveTo>
                  <a:pt x="4" y="270"/>
                </a:moveTo>
                <a:lnTo>
                  <a:pt x="75" y="270"/>
                </a:lnTo>
                <a:lnTo>
                  <a:pt x="77" y="270"/>
                </a:lnTo>
                <a:lnTo>
                  <a:pt x="77" y="270"/>
                </a:lnTo>
                <a:lnTo>
                  <a:pt x="79" y="272"/>
                </a:lnTo>
                <a:lnTo>
                  <a:pt x="79" y="272"/>
                </a:lnTo>
                <a:lnTo>
                  <a:pt x="79" y="272"/>
                </a:lnTo>
                <a:lnTo>
                  <a:pt x="79" y="274"/>
                </a:lnTo>
                <a:lnTo>
                  <a:pt x="81" y="274"/>
                </a:lnTo>
                <a:lnTo>
                  <a:pt x="81" y="276"/>
                </a:lnTo>
                <a:lnTo>
                  <a:pt x="81" y="297"/>
                </a:lnTo>
                <a:lnTo>
                  <a:pt x="81" y="297"/>
                </a:lnTo>
                <a:lnTo>
                  <a:pt x="79" y="299"/>
                </a:lnTo>
                <a:lnTo>
                  <a:pt x="79" y="299"/>
                </a:lnTo>
                <a:lnTo>
                  <a:pt x="79" y="301"/>
                </a:lnTo>
                <a:lnTo>
                  <a:pt x="79" y="301"/>
                </a:lnTo>
                <a:lnTo>
                  <a:pt x="77" y="301"/>
                </a:lnTo>
                <a:lnTo>
                  <a:pt x="77" y="301"/>
                </a:lnTo>
                <a:lnTo>
                  <a:pt x="75" y="301"/>
                </a:lnTo>
                <a:lnTo>
                  <a:pt x="4" y="301"/>
                </a:lnTo>
                <a:lnTo>
                  <a:pt x="4" y="301"/>
                </a:lnTo>
                <a:lnTo>
                  <a:pt x="2" y="301"/>
                </a:lnTo>
                <a:lnTo>
                  <a:pt x="2" y="301"/>
                </a:lnTo>
                <a:lnTo>
                  <a:pt x="0" y="301"/>
                </a:lnTo>
                <a:lnTo>
                  <a:pt x="0" y="299"/>
                </a:lnTo>
                <a:lnTo>
                  <a:pt x="0" y="299"/>
                </a:lnTo>
                <a:lnTo>
                  <a:pt x="0" y="297"/>
                </a:lnTo>
                <a:lnTo>
                  <a:pt x="0" y="297"/>
                </a:lnTo>
                <a:lnTo>
                  <a:pt x="0" y="276"/>
                </a:lnTo>
                <a:lnTo>
                  <a:pt x="0" y="274"/>
                </a:lnTo>
                <a:lnTo>
                  <a:pt x="0" y="274"/>
                </a:lnTo>
                <a:lnTo>
                  <a:pt x="0" y="272"/>
                </a:lnTo>
                <a:lnTo>
                  <a:pt x="0" y="272"/>
                </a:lnTo>
                <a:lnTo>
                  <a:pt x="2" y="272"/>
                </a:lnTo>
                <a:lnTo>
                  <a:pt x="2" y="270"/>
                </a:lnTo>
                <a:lnTo>
                  <a:pt x="4" y="270"/>
                </a:lnTo>
                <a:lnTo>
                  <a:pt x="4" y="270"/>
                </a:lnTo>
                <a:lnTo>
                  <a:pt x="4" y="270"/>
                </a:lnTo>
                <a:close/>
                <a:moveTo>
                  <a:pt x="290" y="317"/>
                </a:moveTo>
                <a:lnTo>
                  <a:pt x="362" y="317"/>
                </a:lnTo>
                <a:lnTo>
                  <a:pt x="364" y="317"/>
                </a:lnTo>
                <a:lnTo>
                  <a:pt x="364" y="317"/>
                </a:lnTo>
                <a:lnTo>
                  <a:pt x="364" y="317"/>
                </a:lnTo>
                <a:lnTo>
                  <a:pt x="366" y="319"/>
                </a:lnTo>
                <a:lnTo>
                  <a:pt x="366" y="319"/>
                </a:lnTo>
                <a:lnTo>
                  <a:pt x="366" y="319"/>
                </a:lnTo>
                <a:lnTo>
                  <a:pt x="366" y="321"/>
                </a:lnTo>
                <a:lnTo>
                  <a:pt x="366" y="321"/>
                </a:lnTo>
                <a:lnTo>
                  <a:pt x="366" y="344"/>
                </a:lnTo>
                <a:lnTo>
                  <a:pt x="366" y="344"/>
                </a:lnTo>
                <a:lnTo>
                  <a:pt x="366" y="344"/>
                </a:lnTo>
                <a:lnTo>
                  <a:pt x="366" y="346"/>
                </a:lnTo>
                <a:lnTo>
                  <a:pt x="366" y="346"/>
                </a:lnTo>
                <a:lnTo>
                  <a:pt x="364" y="348"/>
                </a:lnTo>
                <a:lnTo>
                  <a:pt x="364" y="348"/>
                </a:lnTo>
                <a:lnTo>
                  <a:pt x="364" y="348"/>
                </a:lnTo>
                <a:lnTo>
                  <a:pt x="362" y="348"/>
                </a:lnTo>
                <a:lnTo>
                  <a:pt x="290" y="348"/>
                </a:lnTo>
                <a:lnTo>
                  <a:pt x="288" y="348"/>
                </a:lnTo>
                <a:lnTo>
                  <a:pt x="288" y="348"/>
                </a:lnTo>
                <a:lnTo>
                  <a:pt x="288" y="348"/>
                </a:lnTo>
                <a:lnTo>
                  <a:pt x="286" y="346"/>
                </a:lnTo>
                <a:lnTo>
                  <a:pt x="286" y="346"/>
                </a:lnTo>
                <a:lnTo>
                  <a:pt x="286" y="344"/>
                </a:lnTo>
                <a:lnTo>
                  <a:pt x="286" y="344"/>
                </a:lnTo>
                <a:lnTo>
                  <a:pt x="286" y="344"/>
                </a:lnTo>
                <a:lnTo>
                  <a:pt x="286" y="321"/>
                </a:lnTo>
                <a:lnTo>
                  <a:pt x="286" y="321"/>
                </a:lnTo>
                <a:lnTo>
                  <a:pt x="286" y="319"/>
                </a:lnTo>
                <a:lnTo>
                  <a:pt x="286" y="319"/>
                </a:lnTo>
                <a:lnTo>
                  <a:pt x="286" y="319"/>
                </a:lnTo>
                <a:lnTo>
                  <a:pt x="288" y="317"/>
                </a:lnTo>
                <a:lnTo>
                  <a:pt x="288" y="317"/>
                </a:lnTo>
                <a:lnTo>
                  <a:pt x="288" y="317"/>
                </a:lnTo>
                <a:lnTo>
                  <a:pt x="290" y="317"/>
                </a:lnTo>
                <a:lnTo>
                  <a:pt x="290" y="317"/>
                </a:lnTo>
                <a:close/>
                <a:moveTo>
                  <a:pt x="196" y="317"/>
                </a:moveTo>
                <a:lnTo>
                  <a:pt x="268" y="317"/>
                </a:lnTo>
                <a:lnTo>
                  <a:pt x="268" y="317"/>
                </a:lnTo>
                <a:lnTo>
                  <a:pt x="270" y="317"/>
                </a:lnTo>
                <a:lnTo>
                  <a:pt x="270" y="317"/>
                </a:lnTo>
                <a:lnTo>
                  <a:pt x="272" y="319"/>
                </a:lnTo>
                <a:lnTo>
                  <a:pt x="272" y="319"/>
                </a:lnTo>
                <a:lnTo>
                  <a:pt x="272" y="319"/>
                </a:lnTo>
                <a:lnTo>
                  <a:pt x="272" y="321"/>
                </a:lnTo>
                <a:lnTo>
                  <a:pt x="272" y="321"/>
                </a:lnTo>
                <a:lnTo>
                  <a:pt x="272" y="344"/>
                </a:lnTo>
                <a:lnTo>
                  <a:pt x="272" y="344"/>
                </a:lnTo>
                <a:lnTo>
                  <a:pt x="272" y="344"/>
                </a:lnTo>
                <a:lnTo>
                  <a:pt x="272" y="346"/>
                </a:lnTo>
                <a:lnTo>
                  <a:pt x="272" y="346"/>
                </a:lnTo>
                <a:lnTo>
                  <a:pt x="270" y="348"/>
                </a:lnTo>
                <a:lnTo>
                  <a:pt x="270" y="348"/>
                </a:lnTo>
                <a:lnTo>
                  <a:pt x="268" y="348"/>
                </a:lnTo>
                <a:lnTo>
                  <a:pt x="268" y="348"/>
                </a:lnTo>
                <a:lnTo>
                  <a:pt x="196" y="348"/>
                </a:lnTo>
                <a:lnTo>
                  <a:pt x="194" y="348"/>
                </a:lnTo>
                <a:lnTo>
                  <a:pt x="194" y="348"/>
                </a:lnTo>
                <a:lnTo>
                  <a:pt x="192" y="348"/>
                </a:lnTo>
                <a:lnTo>
                  <a:pt x="192" y="346"/>
                </a:lnTo>
                <a:lnTo>
                  <a:pt x="192" y="346"/>
                </a:lnTo>
                <a:lnTo>
                  <a:pt x="192" y="344"/>
                </a:lnTo>
                <a:lnTo>
                  <a:pt x="190" y="344"/>
                </a:lnTo>
                <a:lnTo>
                  <a:pt x="190" y="344"/>
                </a:lnTo>
                <a:lnTo>
                  <a:pt x="190" y="321"/>
                </a:lnTo>
                <a:lnTo>
                  <a:pt x="190" y="321"/>
                </a:lnTo>
                <a:lnTo>
                  <a:pt x="192" y="319"/>
                </a:lnTo>
                <a:lnTo>
                  <a:pt x="192" y="319"/>
                </a:lnTo>
                <a:lnTo>
                  <a:pt x="192" y="319"/>
                </a:lnTo>
                <a:lnTo>
                  <a:pt x="192" y="317"/>
                </a:lnTo>
                <a:lnTo>
                  <a:pt x="194" y="317"/>
                </a:lnTo>
                <a:lnTo>
                  <a:pt x="194" y="317"/>
                </a:lnTo>
                <a:lnTo>
                  <a:pt x="196" y="317"/>
                </a:lnTo>
                <a:lnTo>
                  <a:pt x="196" y="317"/>
                </a:lnTo>
                <a:close/>
                <a:moveTo>
                  <a:pt x="100" y="317"/>
                </a:moveTo>
                <a:lnTo>
                  <a:pt x="171" y="317"/>
                </a:lnTo>
                <a:lnTo>
                  <a:pt x="173" y="317"/>
                </a:lnTo>
                <a:lnTo>
                  <a:pt x="173" y="317"/>
                </a:lnTo>
                <a:lnTo>
                  <a:pt x="175" y="317"/>
                </a:lnTo>
                <a:lnTo>
                  <a:pt x="175" y="319"/>
                </a:lnTo>
                <a:lnTo>
                  <a:pt x="175" y="319"/>
                </a:lnTo>
                <a:lnTo>
                  <a:pt x="175" y="319"/>
                </a:lnTo>
                <a:lnTo>
                  <a:pt x="178" y="321"/>
                </a:lnTo>
                <a:lnTo>
                  <a:pt x="178" y="321"/>
                </a:lnTo>
                <a:lnTo>
                  <a:pt x="178" y="344"/>
                </a:lnTo>
                <a:lnTo>
                  <a:pt x="178" y="344"/>
                </a:lnTo>
                <a:lnTo>
                  <a:pt x="175" y="344"/>
                </a:lnTo>
                <a:lnTo>
                  <a:pt x="175" y="346"/>
                </a:lnTo>
                <a:lnTo>
                  <a:pt x="175" y="346"/>
                </a:lnTo>
                <a:lnTo>
                  <a:pt x="175" y="348"/>
                </a:lnTo>
                <a:lnTo>
                  <a:pt x="173" y="348"/>
                </a:lnTo>
                <a:lnTo>
                  <a:pt x="173" y="348"/>
                </a:lnTo>
                <a:lnTo>
                  <a:pt x="171" y="348"/>
                </a:lnTo>
                <a:lnTo>
                  <a:pt x="100" y="348"/>
                </a:lnTo>
                <a:lnTo>
                  <a:pt x="100" y="348"/>
                </a:lnTo>
                <a:lnTo>
                  <a:pt x="98" y="348"/>
                </a:lnTo>
                <a:lnTo>
                  <a:pt x="98" y="348"/>
                </a:lnTo>
                <a:lnTo>
                  <a:pt x="96" y="346"/>
                </a:lnTo>
                <a:lnTo>
                  <a:pt x="96" y="346"/>
                </a:lnTo>
                <a:lnTo>
                  <a:pt x="96" y="344"/>
                </a:lnTo>
                <a:lnTo>
                  <a:pt x="96" y="344"/>
                </a:lnTo>
                <a:lnTo>
                  <a:pt x="96" y="344"/>
                </a:lnTo>
                <a:lnTo>
                  <a:pt x="96" y="321"/>
                </a:lnTo>
                <a:lnTo>
                  <a:pt x="96" y="321"/>
                </a:lnTo>
                <a:lnTo>
                  <a:pt x="96" y="319"/>
                </a:lnTo>
                <a:lnTo>
                  <a:pt x="96" y="319"/>
                </a:lnTo>
                <a:lnTo>
                  <a:pt x="96" y="319"/>
                </a:lnTo>
                <a:lnTo>
                  <a:pt x="98" y="317"/>
                </a:lnTo>
                <a:lnTo>
                  <a:pt x="98" y="317"/>
                </a:lnTo>
                <a:lnTo>
                  <a:pt x="100" y="317"/>
                </a:lnTo>
                <a:lnTo>
                  <a:pt x="100" y="317"/>
                </a:lnTo>
                <a:lnTo>
                  <a:pt x="100" y="317"/>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nvGrpSpPr>
          <p:cNvPr id="37" name="Группа 36">
            <a:extLst>
              <a:ext uri="{FF2B5EF4-FFF2-40B4-BE49-F238E27FC236}">
                <a16:creationId xmlns:a16="http://schemas.microsoft.com/office/drawing/2014/main" xmlns="" id="{4D2BB33B-83B9-48E3-9279-A51E437D52F0}"/>
              </a:ext>
            </a:extLst>
          </p:cNvPr>
          <p:cNvGrpSpPr/>
          <p:nvPr/>
        </p:nvGrpSpPr>
        <p:grpSpPr>
          <a:xfrm>
            <a:off x="8822712" y="1734231"/>
            <a:ext cx="579438" cy="528637"/>
            <a:chOff x="7123113" y="4854575"/>
            <a:chExt cx="579438" cy="528637"/>
          </a:xfrm>
          <a:solidFill>
            <a:schemeClr val="accent1"/>
          </a:solidFill>
        </p:grpSpPr>
        <p:sp>
          <p:nvSpPr>
            <p:cNvPr id="38" name="Freeform 101">
              <a:extLst>
                <a:ext uri="{FF2B5EF4-FFF2-40B4-BE49-F238E27FC236}">
                  <a16:creationId xmlns:a16="http://schemas.microsoft.com/office/drawing/2014/main" xmlns="" id="{2BAC7885-2373-4523-9825-0ED8CE8C76E1}"/>
                </a:ext>
              </a:extLst>
            </p:cNvPr>
            <p:cNvSpPr>
              <a:spLocks/>
            </p:cNvSpPr>
            <p:nvPr/>
          </p:nvSpPr>
          <p:spPr bwMode="auto">
            <a:xfrm>
              <a:off x="7212013" y="4854575"/>
              <a:ext cx="490538" cy="441325"/>
            </a:xfrm>
            <a:custGeom>
              <a:avLst/>
              <a:gdLst>
                <a:gd name="T0" fmla="*/ 148 w 151"/>
                <a:gd name="T1" fmla="*/ 42 h 136"/>
                <a:gd name="T2" fmla="*/ 108 w 151"/>
                <a:gd name="T3" fmla="*/ 3 h 136"/>
                <a:gd name="T4" fmla="*/ 106 w 151"/>
                <a:gd name="T5" fmla="*/ 1 h 136"/>
                <a:gd name="T6" fmla="*/ 102 w 151"/>
                <a:gd name="T7" fmla="*/ 0 h 136"/>
                <a:gd name="T8" fmla="*/ 96 w 151"/>
                <a:gd name="T9" fmla="*/ 7 h 136"/>
                <a:gd name="T10" fmla="*/ 96 w 151"/>
                <a:gd name="T11" fmla="*/ 26 h 136"/>
                <a:gd name="T12" fmla="*/ 96 w 151"/>
                <a:gd name="T13" fmla="*/ 27 h 136"/>
                <a:gd name="T14" fmla="*/ 94 w 151"/>
                <a:gd name="T15" fmla="*/ 27 h 136"/>
                <a:gd name="T16" fmla="*/ 81 w 151"/>
                <a:gd name="T17" fmla="*/ 27 h 136"/>
                <a:gd name="T18" fmla="*/ 50 w 151"/>
                <a:gd name="T19" fmla="*/ 29 h 136"/>
                <a:gd name="T20" fmla="*/ 22 w 151"/>
                <a:gd name="T21" fmla="*/ 40 h 136"/>
                <a:gd name="T22" fmla="*/ 4 w 151"/>
                <a:gd name="T23" fmla="*/ 63 h 136"/>
                <a:gd name="T24" fmla="*/ 1 w 151"/>
                <a:gd name="T25" fmla="*/ 80 h 136"/>
                <a:gd name="T26" fmla="*/ 2 w 151"/>
                <a:gd name="T27" fmla="*/ 101 h 136"/>
                <a:gd name="T28" fmla="*/ 18 w 151"/>
                <a:gd name="T29" fmla="*/ 134 h 136"/>
                <a:gd name="T30" fmla="*/ 22 w 151"/>
                <a:gd name="T31" fmla="*/ 136 h 136"/>
                <a:gd name="T32" fmla="*/ 24 w 151"/>
                <a:gd name="T33" fmla="*/ 132 h 136"/>
                <a:gd name="T34" fmla="*/ 23 w 151"/>
                <a:gd name="T35" fmla="*/ 120 h 136"/>
                <a:gd name="T36" fmla="*/ 26 w 151"/>
                <a:gd name="T37" fmla="*/ 94 h 136"/>
                <a:gd name="T38" fmla="*/ 33 w 151"/>
                <a:gd name="T39" fmla="*/ 81 h 136"/>
                <a:gd name="T40" fmla="*/ 47 w 151"/>
                <a:gd name="T41" fmla="*/ 72 h 136"/>
                <a:gd name="T42" fmla="*/ 74 w 151"/>
                <a:gd name="T43" fmla="*/ 68 h 136"/>
                <a:gd name="T44" fmla="*/ 94 w 151"/>
                <a:gd name="T45" fmla="*/ 68 h 136"/>
                <a:gd name="T46" fmla="*/ 96 w 151"/>
                <a:gd name="T47" fmla="*/ 68 h 136"/>
                <a:gd name="T48" fmla="*/ 96 w 151"/>
                <a:gd name="T49" fmla="*/ 69 h 136"/>
                <a:gd name="T50" fmla="*/ 96 w 151"/>
                <a:gd name="T51" fmla="*/ 88 h 136"/>
                <a:gd name="T52" fmla="*/ 97 w 151"/>
                <a:gd name="T53" fmla="*/ 92 h 136"/>
                <a:gd name="T54" fmla="*/ 107 w 151"/>
                <a:gd name="T55" fmla="*/ 93 h 136"/>
                <a:gd name="T56" fmla="*/ 148 w 151"/>
                <a:gd name="T57" fmla="*/ 52 h 136"/>
                <a:gd name="T58" fmla="*/ 148 w 151"/>
                <a:gd name="T59"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36">
                  <a:moveTo>
                    <a:pt x="148" y="42"/>
                  </a:moveTo>
                  <a:cubicBezTo>
                    <a:pt x="134" y="29"/>
                    <a:pt x="121" y="16"/>
                    <a:pt x="108" y="3"/>
                  </a:cubicBezTo>
                  <a:cubicBezTo>
                    <a:pt x="107" y="2"/>
                    <a:pt x="107" y="2"/>
                    <a:pt x="106" y="1"/>
                  </a:cubicBezTo>
                  <a:cubicBezTo>
                    <a:pt x="105" y="0"/>
                    <a:pt x="103" y="0"/>
                    <a:pt x="102" y="0"/>
                  </a:cubicBezTo>
                  <a:cubicBezTo>
                    <a:pt x="98" y="0"/>
                    <a:pt x="96" y="3"/>
                    <a:pt x="96" y="7"/>
                  </a:cubicBezTo>
                  <a:cubicBezTo>
                    <a:pt x="96" y="13"/>
                    <a:pt x="96" y="20"/>
                    <a:pt x="96" y="26"/>
                  </a:cubicBezTo>
                  <a:cubicBezTo>
                    <a:pt x="96" y="26"/>
                    <a:pt x="96" y="27"/>
                    <a:pt x="96" y="27"/>
                  </a:cubicBezTo>
                  <a:cubicBezTo>
                    <a:pt x="95" y="27"/>
                    <a:pt x="95" y="27"/>
                    <a:pt x="94" y="27"/>
                  </a:cubicBezTo>
                  <a:cubicBezTo>
                    <a:pt x="90" y="27"/>
                    <a:pt x="85" y="27"/>
                    <a:pt x="81" y="27"/>
                  </a:cubicBezTo>
                  <a:cubicBezTo>
                    <a:pt x="70" y="27"/>
                    <a:pt x="60" y="28"/>
                    <a:pt x="50" y="29"/>
                  </a:cubicBezTo>
                  <a:cubicBezTo>
                    <a:pt x="40" y="31"/>
                    <a:pt x="31" y="34"/>
                    <a:pt x="22" y="40"/>
                  </a:cubicBezTo>
                  <a:cubicBezTo>
                    <a:pt x="14" y="45"/>
                    <a:pt x="8" y="53"/>
                    <a:pt x="4" y="63"/>
                  </a:cubicBezTo>
                  <a:cubicBezTo>
                    <a:pt x="2" y="68"/>
                    <a:pt x="1" y="74"/>
                    <a:pt x="1" y="80"/>
                  </a:cubicBezTo>
                  <a:cubicBezTo>
                    <a:pt x="0" y="87"/>
                    <a:pt x="0" y="94"/>
                    <a:pt x="2" y="101"/>
                  </a:cubicBezTo>
                  <a:cubicBezTo>
                    <a:pt x="5" y="113"/>
                    <a:pt x="11" y="124"/>
                    <a:pt x="18" y="134"/>
                  </a:cubicBezTo>
                  <a:cubicBezTo>
                    <a:pt x="19" y="136"/>
                    <a:pt x="20" y="136"/>
                    <a:pt x="22" y="136"/>
                  </a:cubicBezTo>
                  <a:cubicBezTo>
                    <a:pt x="23" y="135"/>
                    <a:pt x="24" y="134"/>
                    <a:pt x="24" y="132"/>
                  </a:cubicBezTo>
                  <a:cubicBezTo>
                    <a:pt x="24" y="128"/>
                    <a:pt x="23" y="124"/>
                    <a:pt x="23" y="120"/>
                  </a:cubicBezTo>
                  <a:cubicBezTo>
                    <a:pt x="22" y="111"/>
                    <a:pt x="23" y="102"/>
                    <a:pt x="26" y="94"/>
                  </a:cubicBezTo>
                  <a:cubicBezTo>
                    <a:pt x="27" y="89"/>
                    <a:pt x="29" y="85"/>
                    <a:pt x="33" y="81"/>
                  </a:cubicBezTo>
                  <a:cubicBezTo>
                    <a:pt x="37" y="77"/>
                    <a:pt x="42" y="74"/>
                    <a:pt x="47" y="72"/>
                  </a:cubicBezTo>
                  <a:cubicBezTo>
                    <a:pt x="56" y="69"/>
                    <a:pt x="65" y="68"/>
                    <a:pt x="74" y="68"/>
                  </a:cubicBezTo>
                  <a:cubicBezTo>
                    <a:pt x="81" y="68"/>
                    <a:pt x="88" y="68"/>
                    <a:pt x="94" y="68"/>
                  </a:cubicBezTo>
                  <a:cubicBezTo>
                    <a:pt x="95" y="68"/>
                    <a:pt x="95" y="68"/>
                    <a:pt x="96" y="68"/>
                  </a:cubicBezTo>
                  <a:cubicBezTo>
                    <a:pt x="96" y="68"/>
                    <a:pt x="96" y="69"/>
                    <a:pt x="96" y="69"/>
                  </a:cubicBezTo>
                  <a:cubicBezTo>
                    <a:pt x="96" y="75"/>
                    <a:pt x="96" y="82"/>
                    <a:pt x="96" y="88"/>
                  </a:cubicBezTo>
                  <a:cubicBezTo>
                    <a:pt x="96" y="90"/>
                    <a:pt x="96" y="91"/>
                    <a:pt x="97" y="92"/>
                  </a:cubicBezTo>
                  <a:cubicBezTo>
                    <a:pt x="99" y="95"/>
                    <a:pt x="104" y="97"/>
                    <a:pt x="107" y="93"/>
                  </a:cubicBezTo>
                  <a:cubicBezTo>
                    <a:pt x="121" y="79"/>
                    <a:pt x="134" y="66"/>
                    <a:pt x="148" y="52"/>
                  </a:cubicBezTo>
                  <a:cubicBezTo>
                    <a:pt x="151" y="49"/>
                    <a:pt x="151" y="45"/>
                    <a:pt x="14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Freeform 102">
              <a:extLst>
                <a:ext uri="{FF2B5EF4-FFF2-40B4-BE49-F238E27FC236}">
                  <a16:creationId xmlns:a16="http://schemas.microsoft.com/office/drawing/2014/main" xmlns="" id="{0524CDA1-61B0-4944-AD47-AE28F5726175}"/>
                </a:ext>
              </a:extLst>
            </p:cNvPr>
            <p:cNvSpPr>
              <a:spLocks/>
            </p:cNvSpPr>
            <p:nvPr/>
          </p:nvSpPr>
          <p:spPr bwMode="auto">
            <a:xfrm>
              <a:off x="7123113" y="4895850"/>
              <a:ext cx="487363" cy="487362"/>
            </a:xfrm>
            <a:custGeom>
              <a:avLst/>
              <a:gdLst>
                <a:gd name="T0" fmla="*/ 149 w 150"/>
                <a:gd name="T1" fmla="*/ 90 h 150"/>
                <a:gd name="T2" fmla="*/ 144 w 150"/>
                <a:gd name="T3" fmla="*/ 90 h 150"/>
                <a:gd name="T4" fmla="*/ 139 w 150"/>
                <a:gd name="T5" fmla="*/ 93 h 150"/>
                <a:gd name="T6" fmla="*/ 136 w 150"/>
                <a:gd name="T7" fmla="*/ 98 h 150"/>
                <a:gd name="T8" fmla="*/ 136 w 150"/>
                <a:gd name="T9" fmla="*/ 120 h 150"/>
                <a:gd name="T10" fmla="*/ 123 w 150"/>
                <a:gd name="T11" fmla="*/ 136 h 150"/>
                <a:gd name="T12" fmla="*/ 116 w 150"/>
                <a:gd name="T13" fmla="*/ 137 h 150"/>
                <a:gd name="T14" fmla="*/ 31 w 150"/>
                <a:gd name="T15" fmla="*/ 137 h 150"/>
                <a:gd name="T16" fmla="*/ 24 w 150"/>
                <a:gd name="T17" fmla="*/ 135 h 150"/>
                <a:gd name="T18" fmla="*/ 14 w 150"/>
                <a:gd name="T19" fmla="*/ 119 h 150"/>
                <a:gd name="T20" fmla="*/ 14 w 150"/>
                <a:gd name="T21" fmla="*/ 32 h 150"/>
                <a:gd name="T22" fmla="*/ 14 w 150"/>
                <a:gd name="T23" fmla="*/ 28 h 150"/>
                <a:gd name="T24" fmla="*/ 29 w 150"/>
                <a:gd name="T25" fmla="*/ 14 h 150"/>
                <a:gd name="T26" fmla="*/ 42 w 150"/>
                <a:gd name="T27" fmla="*/ 14 h 150"/>
                <a:gd name="T28" fmla="*/ 45 w 150"/>
                <a:gd name="T29" fmla="*/ 13 h 150"/>
                <a:gd name="T30" fmla="*/ 59 w 150"/>
                <a:gd name="T31" fmla="*/ 7 h 150"/>
                <a:gd name="T32" fmla="*/ 61 w 150"/>
                <a:gd name="T33" fmla="*/ 4 h 150"/>
                <a:gd name="T34" fmla="*/ 57 w 150"/>
                <a:gd name="T35" fmla="*/ 0 h 150"/>
                <a:gd name="T36" fmla="*/ 31 w 150"/>
                <a:gd name="T37" fmla="*/ 0 h 150"/>
                <a:gd name="T38" fmla="*/ 24 w 150"/>
                <a:gd name="T39" fmla="*/ 1 h 150"/>
                <a:gd name="T40" fmla="*/ 9 w 150"/>
                <a:gd name="T41" fmla="*/ 9 h 150"/>
                <a:gd name="T42" fmla="*/ 1 w 150"/>
                <a:gd name="T43" fmla="*/ 23 h 150"/>
                <a:gd name="T44" fmla="*/ 0 w 150"/>
                <a:gd name="T45" fmla="*/ 32 h 150"/>
                <a:gd name="T46" fmla="*/ 0 w 150"/>
                <a:gd name="T47" fmla="*/ 94 h 150"/>
                <a:gd name="T48" fmla="*/ 0 w 150"/>
                <a:gd name="T49" fmla="*/ 119 h 150"/>
                <a:gd name="T50" fmla="*/ 1 w 150"/>
                <a:gd name="T51" fmla="*/ 125 h 150"/>
                <a:gd name="T52" fmla="*/ 14 w 150"/>
                <a:gd name="T53" fmla="*/ 145 h 150"/>
                <a:gd name="T54" fmla="*/ 31 w 150"/>
                <a:gd name="T55" fmla="*/ 150 h 150"/>
                <a:gd name="T56" fmla="*/ 75 w 150"/>
                <a:gd name="T57" fmla="*/ 150 h 150"/>
                <a:gd name="T58" fmla="*/ 119 w 150"/>
                <a:gd name="T59" fmla="*/ 150 h 150"/>
                <a:gd name="T60" fmla="*/ 131 w 150"/>
                <a:gd name="T61" fmla="*/ 148 h 150"/>
                <a:gd name="T62" fmla="*/ 150 w 150"/>
                <a:gd name="T63" fmla="*/ 120 h 150"/>
                <a:gd name="T64" fmla="*/ 150 w 150"/>
                <a:gd name="T65" fmla="*/ 115 h 150"/>
                <a:gd name="T66" fmla="*/ 150 w 150"/>
                <a:gd name="T67" fmla="*/ 92 h 150"/>
                <a:gd name="T68" fmla="*/ 149 w 150"/>
                <a:gd name="T69" fmla="*/ 9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0">
                  <a:moveTo>
                    <a:pt x="149" y="90"/>
                  </a:moveTo>
                  <a:cubicBezTo>
                    <a:pt x="148" y="88"/>
                    <a:pt x="146" y="88"/>
                    <a:pt x="144" y="90"/>
                  </a:cubicBezTo>
                  <a:cubicBezTo>
                    <a:pt x="142" y="91"/>
                    <a:pt x="141" y="92"/>
                    <a:pt x="139" y="93"/>
                  </a:cubicBezTo>
                  <a:cubicBezTo>
                    <a:pt x="137" y="94"/>
                    <a:pt x="136" y="96"/>
                    <a:pt x="136" y="98"/>
                  </a:cubicBezTo>
                  <a:cubicBezTo>
                    <a:pt x="136" y="105"/>
                    <a:pt x="136" y="113"/>
                    <a:pt x="136" y="120"/>
                  </a:cubicBezTo>
                  <a:cubicBezTo>
                    <a:pt x="136" y="128"/>
                    <a:pt x="130" y="134"/>
                    <a:pt x="123" y="136"/>
                  </a:cubicBezTo>
                  <a:cubicBezTo>
                    <a:pt x="121" y="136"/>
                    <a:pt x="118" y="137"/>
                    <a:pt x="116" y="137"/>
                  </a:cubicBezTo>
                  <a:cubicBezTo>
                    <a:pt x="87" y="137"/>
                    <a:pt x="59" y="137"/>
                    <a:pt x="31" y="137"/>
                  </a:cubicBezTo>
                  <a:cubicBezTo>
                    <a:pt x="29" y="137"/>
                    <a:pt x="26" y="136"/>
                    <a:pt x="24" y="135"/>
                  </a:cubicBezTo>
                  <a:cubicBezTo>
                    <a:pt x="17" y="132"/>
                    <a:pt x="14" y="127"/>
                    <a:pt x="14" y="119"/>
                  </a:cubicBezTo>
                  <a:cubicBezTo>
                    <a:pt x="14" y="90"/>
                    <a:pt x="14" y="61"/>
                    <a:pt x="14" y="32"/>
                  </a:cubicBezTo>
                  <a:cubicBezTo>
                    <a:pt x="14" y="31"/>
                    <a:pt x="14" y="29"/>
                    <a:pt x="14" y="28"/>
                  </a:cubicBezTo>
                  <a:cubicBezTo>
                    <a:pt x="15" y="21"/>
                    <a:pt x="22" y="14"/>
                    <a:pt x="29" y="14"/>
                  </a:cubicBezTo>
                  <a:cubicBezTo>
                    <a:pt x="33" y="14"/>
                    <a:pt x="38" y="14"/>
                    <a:pt x="42" y="14"/>
                  </a:cubicBezTo>
                  <a:cubicBezTo>
                    <a:pt x="43" y="14"/>
                    <a:pt x="44" y="14"/>
                    <a:pt x="45" y="13"/>
                  </a:cubicBezTo>
                  <a:cubicBezTo>
                    <a:pt x="49" y="11"/>
                    <a:pt x="54" y="9"/>
                    <a:pt x="59" y="7"/>
                  </a:cubicBezTo>
                  <a:cubicBezTo>
                    <a:pt x="60" y="7"/>
                    <a:pt x="61" y="6"/>
                    <a:pt x="61" y="4"/>
                  </a:cubicBezTo>
                  <a:cubicBezTo>
                    <a:pt x="61" y="2"/>
                    <a:pt x="60" y="0"/>
                    <a:pt x="57" y="0"/>
                  </a:cubicBezTo>
                  <a:cubicBezTo>
                    <a:pt x="49" y="0"/>
                    <a:pt x="40" y="0"/>
                    <a:pt x="31" y="0"/>
                  </a:cubicBezTo>
                  <a:cubicBezTo>
                    <a:pt x="29" y="0"/>
                    <a:pt x="27" y="1"/>
                    <a:pt x="24" y="1"/>
                  </a:cubicBezTo>
                  <a:cubicBezTo>
                    <a:pt x="18" y="2"/>
                    <a:pt x="13" y="5"/>
                    <a:pt x="9" y="9"/>
                  </a:cubicBezTo>
                  <a:cubicBezTo>
                    <a:pt x="5" y="13"/>
                    <a:pt x="2" y="18"/>
                    <a:pt x="1" y="23"/>
                  </a:cubicBezTo>
                  <a:cubicBezTo>
                    <a:pt x="0" y="26"/>
                    <a:pt x="0" y="29"/>
                    <a:pt x="0" y="32"/>
                  </a:cubicBezTo>
                  <a:cubicBezTo>
                    <a:pt x="0" y="53"/>
                    <a:pt x="0" y="73"/>
                    <a:pt x="0" y="94"/>
                  </a:cubicBezTo>
                  <a:cubicBezTo>
                    <a:pt x="0" y="102"/>
                    <a:pt x="0" y="110"/>
                    <a:pt x="0" y="119"/>
                  </a:cubicBezTo>
                  <a:cubicBezTo>
                    <a:pt x="0" y="121"/>
                    <a:pt x="0" y="123"/>
                    <a:pt x="1" y="125"/>
                  </a:cubicBezTo>
                  <a:cubicBezTo>
                    <a:pt x="2" y="134"/>
                    <a:pt x="7" y="141"/>
                    <a:pt x="14" y="145"/>
                  </a:cubicBezTo>
                  <a:cubicBezTo>
                    <a:pt x="19" y="149"/>
                    <a:pt x="25" y="150"/>
                    <a:pt x="31" y="150"/>
                  </a:cubicBezTo>
                  <a:cubicBezTo>
                    <a:pt x="46" y="150"/>
                    <a:pt x="60" y="150"/>
                    <a:pt x="75" y="150"/>
                  </a:cubicBezTo>
                  <a:cubicBezTo>
                    <a:pt x="89" y="150"/>
                    <a:pt x="104" y="150"/>
                    <a:pt x="119" y="150"/>
                  </a:cubicBezTo>
                  <a:cubicBezTo>
                    <a:pt x="123" y="150"/>
                    <a:pt x="127" y="150"/>
                    <a:pt x="131" y="148"/>
                  </a:cubicBezTo>
                  <a:cubicBezTo>
                    <a:pt x="143" y="142"/>
                    <a:pt x="149" y="133"/>
                    <a:pt x="150" y="120"/>
                  </a:cubicBezTo>
                  <a:cubicBezTo>
                    <a:pt x="150" y="118"/>
                    <a:pt x="150" y="117"/>
                    <a:pt x="150" y="115"/>
                  </a:cubicBezTo>
                  <a:cubicBezTo>
                    <a:pt x="150" y="107"/>
                    <a:pt x="150" y="100"/>
                    <a:pt x="150" y="92"/>
                  </a:cubicBezTo>
                  <a:cubicBezTo>
                    <a:pt x="150" y="92"/>
                    <a:pt x="149" y="91"/>
                    <a:pt x="14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0" name="Стрелка: пятиугольник 8"/>
          <p:cNvSpPr/>
          <p:nvPr/>
        </p:nvSpPr>
        <p:spPr>
          <a:xfrm>
            <a:off x="359790" y="5007245"/>
            <a:ext cx="980610" cy="816829"/>
          </a:xfrm>
          <a:prstGeom prst="homePlate">
            <a:avLst>
              <a:gd name="adj" fmla="val 61111"/>
            </a:avLst>
          </a:prstGeom>
          <a:solidFill>
            <a:srgbClr val="27A1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E4465A"/>
              </a:solidFill>
              <a:effectLst/>
              <a:uLnTx/>
              <a:uFillTx/>
            </a:endParaRPr>
          </a:p>
        </p:txBody>
      </p:sp>
      <p:sp>
        <p:nvSpPr>
          <p:cNvPr id="22" name="Прямоугольник: скругленные углы 3"/>
          <p:cNvSpPr/>
          <p:nvPr/>
        </p:nvSpPr>
        <p:spPr>
          <a:xfrm>
            <a:off x="1340400" y="5007245"/>
            <a:ext cx="9966453" cy="816829"/>
          </a:xfrm>
          <a:prstGeom prst="roundRect">
            <a:avLst>
              <a:gd name="adj" fmla="val 1111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E4465A"/>
                </a:solidFill>
              </a:rPr>
              <a:t>ПП РФ № 1236 (ПО);</a:t>
            </a:r>
          </a:p>
          <a:p>
            <a:pPr algn="ctr"/>
            <a:r>
              <a:rPr lang="ru-RU" b="1" dirty="0" smtClean="0">
                <a:solidFill>
                  <a:srgbClr val="E4465A"/>
                </a:solidFill>
              </a:rPr>
              <a:t>ПП РФ № 791 (легкая промышленность)</a:t>
            </a:r>
            <a:endParaRPr lang="ru-RU" b="1" dirty="0">
              <a:solidFill>
                <a:srgbClr val="E4465A"/>
              </a:solidFill>
            </a:endParaRPr>
          </a:p>
        </p:txBody>
      </p:sp>
    </p:spTree>
    <p:extLst>
      <p:ext uri="{BB962C8B-B14F-4D97-AF65-F5344CB8AC3E}">
        <p14:creationId xmlns:p14="http://schemas.microsoft.com/office/powerpoint/2010/main" val="33940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Прямая соединительная линия 23">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5" name="Группа 24">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29"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30" name="Правая круглая скобка 29">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31" name="Правая круглая скобка 30">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запроса котировок.</a:t>
            </a:r>
            <a:endParaRPr lang="ru-RU" altLang="ru-RU" cap="none"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59790" y="4463448"/>
            <a:ext cx="35803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сведения об ограничениях и запретах допуска иностранной продукции</a:t>
            </a:r>
            <a:endParaRPr lang="ru-RU" sz="1600" b="1" dirty="0">
              <a:solidFill>
                <a:srgbClr val="E4465A"/>
              </a:solidFill>
              <a:latin typeface="Segoe UI" panose="020B0502040204020203" pitchFamily="34" charset="0"/>
              <a:cs typeface="Segoe UI" panose="020B0502040204020203" pitchFamily="34" charset="0"/>
            </a:endParaRPr>
          </a:p>
        </p:txBody>
      </p:sp>
      <p:cxnSp>
        <p:nvCxnSpPr>
          <p:cNvPr id="19" name="Прямая соединительная линия 18">
            <a:extLst>
              <a:ext uri="{FF2B5EF4-FFF2-40B4-BE49-F238E27FC236}">
                <a16:creationId xmlns:a16="http://schemas.microsoft.com/office/drawing/2014/main" xmlns="" id="{74E477D6-D0B7-4E29-8422-810DDB0A1873}"/>
              </a:ext>
            </a:extLst>
          </p:cNvPr>
          <p:cNvCxnSpPr>
            <a:cxnSpLocks/>
          </p:cNvCxnSpPr>
          <p:nvPr/>
        </p:nvCxnSpPr>
        <p:spPr>
          <a:xfrm>
            <a:off x="359789" y="2837193"/>
            <a:ext cx="35803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CC63C2FF-4FC0-4755-AE5F-AB38B31B166D}"/>
              </a:ext>
            </a:extLst>
          </p:cNvPr>
          <p:cNvSpPr txBox="1">
            <a:spLocks noChangeArrowheads="1"/>
          </p:cNvSpPr>
          <p:nvPr/>
        </p:nvSpPr>
        <p:spPr bwMode="auto">
          <a:xfrm>
            <a:off x="4298950" y="4463448"/>
            <a:ext cx="35803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информацию о преимуществах в отношении участников закупки</a:t>
            </a:r>
            <a:endParaRPr lang="ru-RU" sz="1600" b="1" dirty="0">
              <a:solidFill>
                <a:srgbClr val="E4465A"/>
              </a:solidFill>
              <a:latin typeface="Segoe UI" panose="020B0502040204020203" pitchFamily="34" charset="0"/>
              <a:cs typeface="Segoe UI" panose="020B0502040204020203" pitchFamily="34" charset="0"/>
            </a:endParaRPr>
          </a:p>
        </p:txBody>
      </p:sp>
      <p:cxnSp>
        <p:nvCxnSpPr>
          <p:cNvPr id="37" name="Прямая соединительная линия 36">
            <a:extLst>
              <a:ext uri="{FF2B5EF4-FFF2-40B4-BE49-F238E27FC236}">
                <a16:creationId xmlns:a16="http://schemas.microsoft.com/office/drawing/2014/main" xmlns="" id="{ACEB7775-5C0E-46C4-A0B8-7C57781107E8}"/>
              </a:ext>
            </a:extLst>
          </p:cNvPr>
          <p:cNvCxnSpPr>
            <a:cxnSpLocks/>
          </p:cNvCxnSpPr>
          <p:nvPr/>
        </p:nvCxnSpPr>
        <p:spPr>
          <a:xfrm>
            <a:off x="4298949" y="2837193"/>
            <a:ext cx="35803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E3B1566D-AAE7-4212-9CC5-8BA5CD26811B}"/>
              </a:ext>
            </a:extLst>
          </p:cNvPr>
          <p:cNvSpPr txBox="1">
            <a:spLocks noChangeArrowheads="1"/>
          </p:cNvSpPr>
          <p:nvPr/>
        </p:nvSpPr>
        <p:spPr bwMode="auto">
          <a:xfrm>
            <a:off x="8238110" y="4463448"/>
            <a:ext cx="35803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указание на то, что закупка проводится в рамках государственного оборонного заказа</a:t>
            </a:r>
            <a:endParaRPr lang="ru-RU" sz="1600" b="1" dirty="0">
              <a:solidFill>
                <a:srgbClr val="E4465A"/>
              </a:solidFill>
              <a:latin typeface="Segoe UI" panose="020B0502040204020203" pitchFamily="34" charset="0"/>
              <a:cs typeface="Segoe UI" panose="020B0502040204020203" pitchFamily="34" charset="0"/>
            </a:endParaRPr>
          </a:p>
        </p:txBody>
      </p:sp>
      <p:cxnSp>
        <p:nvCxnSpPr>
          <p:cNvPr id="43" name="Прямая соединительная линия 42">
            <a:extLst>
              <a:ext uri="{FF2B5EF4-FFF2-40B4-BE49-F238E27FC236}">
                <a16:creationId xmlns:a16="http://schemas.microsoft.com/office/drawing/2014/main" xmlns="" id="{FE6F669A-8F51-4A3C-85E9-F4ACA5C8F2AF}"/>
              </a:ext>
            </a:extLst>
          </p:cNvPr>
          <p:cNvCxnSpPr>
            <a:cxnSpLocks/>
          </p:cNvCxnSpPr>
          <p:nvPr/>
        </p:nvCxnSpPr>
        <p:spPr>
          <a:xfrm>
            <a:off x="8238109" y="2837193"/>
            <a:ext cx="35803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Стрелка: пятиугольник 47">
            <a:extLst>
              <a:ext uri="{FF2B5EF4-FFF2-40B4-BE49-F238E27FC236}">
                <a16:creationId xmlns:a16="http://schemas.microsoft.com/office/drawing/2014/main" xmlns="" id="{3ED8B54E-2D1D-4B1A-9D33-CCC55AAB9B0B}"/>
              </a:ext>
            </a:extLst>
          </p:cNvPr>
          <p:cNvSpPr/>
          <p:nvPr/>
        </p:nvSpPr>
        <p:spPr>
          <a:xfrm rot="5400000">
            <a:off x="1947770" y="2558143"/>
            <a:ext cx="463564" cy="510678"/>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1</a:t>
            </a:r>
          </a:p>
        </p:txBody>
      </p:sp>
      <p:sp>
        <p:nvSpPr>
          <p:cNvPr id="26" name="Стрелка: пятиугольник 25">
            <a:extLst>
              <a:ext uri="{FF2B5EF4-FFF2-40B4-BE49-F238E27FC236}">
                <a16:creationId xmlns:a16="http://schemas.microsoft.com/office/drawing/2014/main" xmlns="" id="{95BFDDA5-1C17-4C93-A7A1-58E275D84CE0}"/>
              </a:ext>
            </a:extLst>
          </p:cNvPr>
          <p:cNvSpPr/>
          <p:nvPr/>
        </p:nvSpPr>
        <p:spPr>
          <a:xfrm rot="5400000">
            <a:off x="5867308" y="2558143"/>
            <a:ext cx="463564" cy="510678"/>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2</a:t>
            </a:r>
          </a:p>
        </p:txBody>
      </p:sp>
      <p:sp>
        <p:nvSpPr>
          <p:cNvPr id="27" name="Стрелка: пятиугольник 26">
            <a:extLst>
              <a:ext uri="{FF2B5EF4-FFF2-40B4-BE49-F238E27FC236}">
                <a16:creationId xmlns:a16="http://schemas.microsoft.com/office/drawing/2014/main" xmlns="" id="{C2062C97-13BF-4814-B501-B57DA0C031FC}"/>
              </a:ext>
            </a:extLst>
          </p:cNvPr>
          <p:cNvSpPr/>
          <p:nvPr/>
        </p:nvSpPr>
        <p:spPr>
          <a:xfrm rot="5400000">
            <a:off x="9830958" y="2558143"/>
            <a:ext cx="463564" cy="510678"/>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3</a:t>
            </a:r>
          </a:p>
        </p:txBody>
      </p:sp>
      <p:sp>
        <p:nvSpPr>
          <p:cNvPr id="28" name="Объект 2">
            <a:extLst>
              <a:ext uri="{FF2B5EF4-FFF2-40B4-BE49-F238E27FC236}">
                <a16:creationId xmlns:a16="http://schemas.microsoft.com/office/drawing/2014/main" xmlns="" id="{92BC4396-2C87-447F-A8CA-BB9306A7593A}"/>
              </a:ext>
            </a:extLst>
          </p:cNvPr>
          <p:cNvSpPr>
            <a:spLocks noGrp="1"/>
          </p:cNvSpPr>
          <p:nvPr>
            <p:ph idx="1"/>
          </p:nvPr>
        </p:nvSpPr>
        <p:spPr>
          <a:xfrm>
            <a:off x="360363" y="1930989"/>
            <a:ext cx="11469687" cy="463564"/>
          </a:xfrm>
        </p:spPr>
        <p:txBody>
          <a:bodyPr>
            <a:noAutofit/>
          </a:bodyPr>
          <a:lstStyle/>
          <a:p>
            <a:pPr algn="ctr">
              <a:spcBef>
                <a:spcPct val="0"/>
              </a:spcBef>
              <a:spcAft>
                <a:spcPts val="1200"/>
              </a:spcAft>
            </a:pPr>
            <a:r>
              <a:rPr lang="ru-RU" sz="1800" b="1" dirty="0">
                <a:solidFill>
                  <a:srgbClr val="27A1AE"/>
                </a:solidFill>
                <a:cs typeface="Segoe UI" panose="020B0502040204020203" pitchFamily="34" charset="0"/>
              </a:rPr>
              <a:t>В извещение о запросе котировок </a:t>
            </a:r>
            <a:r>
              <a:rPr lang="ru-RU" sz="1800" b="1" dirty="0" smtClean="0">
                <a:solidFill>
                  <a:srgbClr val="27A1AE"/>
                </a:solidFill>
                <a:cs typeface="Segoe UI" panose="020B0502040204020203" pitchFamily="34" charset="0"/>
              </a:rPr>
              <a:t>требуется включать:</a:t>
            </a:r>
            <a:endParaRPr lang="ru-RU" sz="1800" b="1" dirty="0">
              <a:solidFill>
                <a:srgbClr val="27A1AE"/>
              </a:solidFill>
              <a:cs typeface="Segoe UI" panose="020B0502040204020203" pitchFamily="34" charset="0"/>
            </a:endParaRPr>
          </a:p>
        </p:txBody>
      </p:sp>
      <p:sp>
        <p:nvSpPr>
          <p:cNvPr id="55" name="Freeform 188">
            <a:extLst>
              <a:ext uri="{FF2B5EF4-FFF2-40B4-BE49-F238E27FC236}">
                <a16:creationId xmlns:a16="http://schemas.microsoft.com/office/drawing/2014/main" xmlns="" id="{D69A73EF-FB6D-45AE-9FF4-010CC8B74B44}"/>
              </a:ext>
            </a:extLst>
          </p:cNvPr>
          <p:cNvSpPr>
            <a:spLocks noEditPoints="1"/>
          </p:cNvSpPr>
          <p:nvPr/>
        </p:nvSpPr>
        <p:spPr bwMode="auto">
          <a:xfrm>
            <a:off x="5875050" y="1222050"/>
            <a:ext cx="512763" cy="552450"/>
          </a:xfrm>
          <a:custGeom>
            <a:avLst/>
            <a:gdLst>
              <a:gd name="T0" fmla="*/ 87 w 158"/>
              <a:gd name="T1" fmla="*/ 134 h 170"/>
              <a:gd name="T2" fmla="*/ 148 w 158"/>
              <a:gd name="T3" fmla="*/ 125 h 170"/>
              <a:gd name="T4" fmla="*/ 114 w 158"/>
              <a:gd name="T5" fmla="*/ 157 h 170"/>
              <a:gd name="T6" fmla="*/ 96 w 158"/>
              <a:gd name="T7" fmla="*/ 137 h 170"/>
              <a:gd name="T8" fmla="*/ 140 w 158"/>
              <a:gd name="T9" fmla="*/ 116 h 170"/>
              <a:gd name="T10" fmla="*/ 129 w 158"/>
              <a:gd name="T11" fmla="*/ 1 h 170"/>
              <a:gd name="T12" fmla="*/ 129 w 158"/>
              <a:gd name="T13" fmla="*/ 0 h 170"/>
              <a:gd name="T14" fmla="*/ 129 w 158"/>
              <a:gd name="T15" fmla="*/ 0 h 170"/>
              <a:gd name="T16" fmla="*/ 129 w 158"/>
              <a:gd name="T17" fmla="*/ 0 h 170"/>
              <a:gd name="T18" fmla="*/ 129 w 158"/>
              <a:gd name="T19" fmla="*/ 0 h 170"/>
              <a:gd name="T20" fmla="*/ 129 w 158"/>
              <a:gd name="T21" fmla="*/ 0 h 170"/>
              <a:gd name="T22" fmla="*/ 129 w 158"/>
              <a:gd name="T23" fmla="*/ 0 h 170"/>
              <a:gd name="T24" fmla="*/ 129 w 158"/>
              <a:gd name="T25" fmla="*/ 0 h 170"/>
              <a:gd name="T26" fmla="*/ 129 w 158"/>
              <a:gd name="T27" fmla="*/ 0 h 170"/>
              <a:gd name="T28" fmla="*/ 129 w 158"/>
              <a:gd name="T29" fmla="*/ 0 h 170"/>
              <a:gd name="T30" fmla="*/ 128 w 158"/>
              <a:gd name="T31" fmla="*/ 0 h 170"/>
              <a:gd name="T32" fmla="*/ 128 w 158"/>
              <a:gd name="T33" fmla="*/ 0 h 170"/>
              <a:gd name="T34" fmla="*/ 128 w 158"/>
              <a:gd name="T35" fmla="*/ 0 h 170"/>
              <a:gd name="T36" fmla="*/ 128 w 158"/>
              <a:gd name="T37" fmla="*/ 0 h 170"/>
              <a:gd name="T38" fmla="*/ 128 w 158"/>
              <a:gd name="T39" fmla="*/ 0 h 170"/>
              <a:gd name="T40" fmla="*/ 128 w 158"/>
              <a:gd name="T41" fmla="*/ 0 h 170"/>
              <a:gd name="T42" fmla="*/ 128 w 158"/>
              <a:gd name="T43" fmla="*/ 0 h 170"/>
              <a:gd name="T44" fmla="*/ 128 w 158"/>
              <a:gd name="T45" fmla="*/ 0 h 170"/>
              <a:gd name="T46" fmla="*/ 128 w 158"/>
              <a:gd name="T47" fmla="*/ 0 h 170"/>
              <a:gd name="T48" fmla="*/ 128 w 158"/>
              <a:gd name="T49" fmla="*/ 0 h 170"/>
              <a:gd name="T50" fmla="*/ 128 w 158"/>
              <a:gd name="T51" fmla="*/ 0 h 170"/>
              <a:gd name="T52" fmla="*/ 128 w 158"/>
              <a:gd name="T53" fmla="*/ 0 h 170"/>
              <a:gd name="T54" fmla="*/ 121 w 158"/>
              <a:gd name="T55" fmla="*/ 0 h 170"/>
              <a:gd name="T56" fmla="*/ 1 w 158"/>
              <a:gd name="T57" fmla="*/ 41 h 170"/>
              <a:gd name="T58" fmla="*/ 0 w 158"/>
              <a:gd name="T59" fmla="*/ 46 h 170"/>
              <a:gd name="T60" fmla="*/ 0 w 158"/>
              <a:gd name="T61" fmla="*/ 160 h 170"/>
              <a:gd name="T62" fmla="*/ 0 w 158"/>
              <a:gd name="T63" fmla="*/ 160 h 170"/>
              <a:gd name="T64" fmla="*/ 0 w 158"/>
              <a:gd name="T65" fmla="*/ 160 h 170"/>
              <a:gd name="T66" fmla="*/ 0 w 158"/>
              <a:gd name="T67" fmla="*/ 160 h 170"/>
              <a:gd name="T68" fmla="*/ 0 w 158"/>
              <a:gd name="T69" fmla="*/ 160 h 170"/>
              <a:gd name="T70" fmla="*/ 0 w 158"/>
              <a:gd name="T71" fmla="*/ 160 h 170"/>
              <a:gd name="T72" fmla="*/ 0 w 158"/>
              <a:gd name="T73" fmla="*/ 160 h 170"/>
              <a:gd name="T74" fmla="*/ 0 w 158"/>
              <a:gd name="T75" fmla="*/ 160 h 170"/>
              <a:gd name="T76" fmla="*/ 0 w 158"/>
              <a:gd name="T77" fmla="*/ 160 h 170"/>
              <a:gd name="T78" fmla="*/ 0 w 158"/>
              <a:gd name="T79" fmla="*/ 160 h 170"/>
              <a:gd name="T80" fmla="*/ 0 w 158"/>
              <a:gd name="T81" fmla="*/ 160 h 170"/>
              <a:gd name="T82" fmla="*/ 1 w 158"/>
              <a:gd name="T83" fmla="*/ 160 h 170"/>
              <a:gd name="T84" fmla="*/ 1 w 158"/>
              <a:gd name="T85" fmla="*/ 160 h 170"/>
              <a:gd name="T86" fmla="*/ 1 w 158"/>
              <a:gd name="T87" fmla="*/ 160 h 170"/>
              <a:gd name="T88" fmla="*/ 1 w 158"/>
              <a:gd name="T89" fmla="*/ 161 h 170"/>
              <a:gd name="T90" fmla="*/ 1 w 158"/>
              <a:gd name="T91" fmla="*/ 161 h 170"/>
              <a:gd name="T92" fmla="*/ 1 w 158"/>
              <a:gd name="T93" fmla="*/ 161 h 170"/>
              <a:gd name="T94" fmla="*/ 1 w 158"/>
              <a:gd name="T95" fmla="*/ 161 h 170"/>
              <a:gd name="T96" fmla="*/ 1 w 158"/>
              <a:gd name="T97" fmla="*/ 161 h 170"/>
              <a:gd name="T98" fmla="*/ 1 w 158"/>
              <a:gd name="T99" fmla="*/ 161 h 170"/>
              <a:gd name="T100" fmla="*/ 1 w 158"/>
              <a:gd name="T101" fmla="*/ 161 h 170"/>
              <a:gd name="T102" fmla="*/ 8 w 158"/>
              <a:gd name="T103" fmla="*/ 161 h 170"/>
              <a:gd name="T104" fmla="*/ 9 w 158"/>
              <a:gd name="T105" fmla="*/ 47 h 170"/>
              <a:gd name="T106" fmla="*/ 47 w 158"/>
              <a:gd name="T107" fmla="*/ 39 h 170"/>
              <a:gd name="T108" fmla="*/ 123 w 158"/>
              <a:gd name="T109" fmla="*/ 90 h 170"/>
              <a:gd name="T110" fmla="*/ 79 w 158"/>
              <a:gd name="T111" fmla="*/ 132 h 170"/>
              <a:gd name="T112" fmla="*/ 24 w 158"/>
              <a:gd name="T113" fmla="*/ 122 h 170"/>
              <a:gd name="T114" fmla="*/ 24 w 158"/>
              <a:gd name="T115" fmla="*/ 109 h 170"/>
              <a:gd name="T116" fmla="*/ 24 w 158"/>
              <a:gd name="T117" fmla="*/ 77 h 170"/>
              <a:gd name="T118" fmla="*/ 104 w 158"/>
              <a:gd name="T119" fmla="*/ 87 h 170"/>
              <a:gd name="T120" fmla="*/ 24 w 158"/>
              <a:gd name="T121" fmla="*/ 77 h 170"/>
              <a:gd name="T122" fmla="*/ 38 w 158"/>
              <a:gd name="T123"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70">
                <a:moveTo>
                  <a:pt x="123" y="99"/>
                </a:moveTo>
                <a:cubicBezTo>
                  <a:pt x="142" y="99"/>
                  <a:pt x="158" y="115"/>
                  <a:pt x="158" y="134"/>
                </a:cubicBezTo>
                <a:cubicBezTo>
                  <a:pt x="158" y="154"/>
                  <a:pt x="142" y="170"/>
                  <a:pt x="123" y="170"/>
                </a:cubicBezTo>
                <a:cubicBezTo>
                  <a:pt x="103" y="170"/>
                  <a:pt x="87" y="154"/>
                  <a:pt x="87" y="134"/>
                </a:cubicBezTo>
                <a:cubicBezTo>
                  <a:pt x="87" y="115"/>
                  <a:pt x="103" y="99"/>
                  <a:pt x="123" y="99"/>
                </a:cubicBezTo>
                <a:close/>
                <a:moveTo>
                  <a:pt x="142" y="116"/>
                </a:moveTo>
                <a:cubicBezTo>
                  <a:pt x="148" y="123"/>
                  <a:pt x="148" y="123"/>
                  <a:pt x="148" y="123"/>
                </a:cubicBezTo>
                <a:cubicBezTo>
                  <a:pt x="149" y="123"/>
                  <a:pt x="149" y="124"/>
                  <a:pt x="148" y="125"/>
                </a:cubicBezTo>
                <a:cubicBezTo>
                  <a:pt x="123" y="150"/>
                  <a:pt x="123" y="150"/>
                  <a:pt x="123" y="150"/>
                </a:cubicBezTo>
                <a:cubicBezTo>
                  <a:pt x="116" y="157"/>
                  <a:pt x="116" y="157"/>
                  <a:pt x="116" y="157"/>
                </a:cubicBezTo>
                <a:cubicBezTo>
                  <a:pt x="116" y="157"/>
                  <a:pt x="116" y="157"/>
                  <a:pt x="116" y="157"/>
                </a:cubicBezTo>
                <a:cubicBezTo>
                  <a:pt x="116" y="157"/>
                  <a:pt x="115" y="157"/>
                  <a:pt x="114" y="157"/>
                </a:cubicBezTo>
                <a:cubicBezTo>
                  <a:pt x="114" y="157"/>
                  <a:pt x="114" y="157"/>
                  <a:pt x="114" y="157"/>
                </a:cubicBezTo>
                <a:cubicBezTo>
                  <a:pt x="107" y="150"/>
                  <a:pt x="107" y="150"/>
                  <a:pt x="107" y="150"/>
                </a:cubicBezTo>
                <a:cubicBezTo>
                  <a:pt x="96" y="139"/>
                  <a:pt x="96" y="139"/>
                  <a:pt x="96" y="139"/>
                </a:cubicBezTo>
                <a:cubicBezTo>
                  <a:pt x="95" y="138"/>
                  <a:pt x="95" y="137"/>
                  <a:pt x="96" y="137"/>
                </a:cubicBezTo>
                <a:cubicBezTo>
                  <a:pt x="103" y="130"/>
                  <a:pt x="103" y="130"/>
                  <a:pt x="103" y="130"/>
                </a:cubicBezTo>
                <a:cubicBezTo>
                  <a:pt x="103" y="130"/>
                  <a:pt x="104" y="130"/>
                  <a:pt x="105" y="130"/>
                </a:cubicBezTo>
                <a:cubicBezTo>
                  <a:pt x="115" y="140"/>
                  <a:pt x="115" y="140"/>
                  <a:pt x="115" y="140"/>
                </a:cubicBezTo>
                <a:cubicBezTo>
                  <a:pt x="140" y="116"/>
                  <a:pt x="140" y="116"/>
                  <a:pt x="140" y="116"/>
                </a:cubicBezTo>
                <a:cubicBezTo>
                  <a:pt x="140" y="115"/>
                  <a:pt x="141" y="115"/>
                  <a:pt x="142" y="116"/>
                </a:cubicBezTo>
                <a:close/>
                <a:moveTo>
                  <a:pt x="129" y="91"/>
                </a:moveTo>
                <a:cubicBezTo>
                  <a:pt x="129" y="7"/>
                  <a:pt x="129" y="7"/>
                  <a:pt x="129" y="7"/>
                </a:cubicBezTo>
                <a:cubicBezTo>
                  <a:pt x="129" y="1"/>
                  <a:pt x="129" y="1"/>
                  <a:pt x="129" y="1"/>
                </a:cubicBezTo>
                <a:cubicBezTo>
                  <a:pt x="129" y="1"/>
                  <a:pt x="129" y="1"/>
                  <a:pt x="129" y="1"/>
                </a:cubicBezTo>
                <a:cubicBezTo>
                  <a:pt x="129" y="1"/>
                  <a:pt x="129" y="1"/>
                  <a:pt x="129" y="1"/>
                </a:cubicBezTo>
                <a:cubicBezTo>
                  <a:pt x="129" y="1"/>
                  <a:pt x="129" y="1"/>
                  <a:pt x="129" y="1"/>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9" y="0"/>
                  <a:pt x="129" y="0"/>
                  <a:pt x="129"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8" y="0"/>
                  <a:pt x="128" y="0"/>
                  <a:pt x="128" y="0"/>
                </a:cubicBezTo>
                <a:cubicBezTo>
                  <a:pt x="121" y="0"/>
                  <a:pt x="121" y="0"/>
                  <a:pt x="121" y="0"/>
                </a:cubicBezTo>
                <a:cubicBezTo>
                  <a:pt x="46" y="0"/>
                  <a:pt x="46" y="0"/>
                  <a:pt x="46" y="0"/>
                </a:cubicBezTo>
                <a:cubicBezTo>
                  <a:pt x="42" y="0"/>
                  <a:pt x="42" y="0"/>
                  <a:pt x="42" y="0"/>
                </a:cubicBezTo>
                <a:cubicBezTo>
                  <a:pt x="42" y="0"/>
                  <a:pt x="42" y="0"/>
                  <a:pt x="42" y="0"/>
                </a:cubicBezTo>
                <a:cubicBezTo>
                  <a:pt x="1" y="41"/>
                  <a:pt x="1" y="41"/>
                  <a:pt x="1" y="41"/>
                </a:cubicBezTo>
                <a:cubicBezTo>
                  <a:pt x="0" y="41"/>
                  <a:pt x="0" y="42"/>
                  <a:pt x="0" y="42"/>
                </a:cubicBezTo>
                <a:cubicBezTo>
                  <a:pt x="0" y="43"/>
                  <a:pt x="0" y="43"/>
                  <a:pt x="0" y="43"/>
                </a:cubicBezTo>
                <a:cubicBezTo>
                  <a:pt x="0" y="43"/>
                  <a:pt x="0" y="43"/>
                  <a:pt x="0" y="43"/>
                </a:cubicBezTo>
                <a:cubicBezTo>
                  <a:pt x="0" y="46"/>
                  <a:pt x="0" y="46"/>
                  <a:pt x="0" y="46"/>
                </a:cubicBezTo>
                <a:cubicBezTo>
                  <a:pt x="0" y="153"/>
                  <a:pt x="0" y="153"/>
                  <a:pt x="0" y="153"/>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0" y="160"/>
                  <a:pt x="0" y="160"/>
                  <a:pt x="0"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0"/>
                  <a:pt x="1" y="160"/>
                  <a:pt x="1" y="160"/>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8" y="161"/>
                  <a:pt x="8" y="161"/>
                  <a:pt x="8" y="161"/>
                </a:cubicBezTo>
                <a:cubicBezTo>
                  <a:pt x="88" y="161"/>
                  <a:pt x="88" y="161"/>
                  <a:pt x="88" y="161"/>
                </a:cubicBezTo>
                <a:cubicBezTo>
                  <a:pt x="86" y="158"/>
                  <a:pt x="84" y="155"/>
                  <a:pt x="83" y="152"/>
                </a:cubicBezTo>
                <a:cubicBezTo>
                  <a:pt x="9" y="152"/>
                  <a:pt x="9" y="152"/>
                  <a:pt x="9" y="152"/>
                </a:cubicBezTo>
                <a:cubicBezTo>
                  <a:pt x="9" y="47"/>
                  <a:pt x="9" y="47"/>
                  <a:pt x="9" y="47"/>
                </a:cubicBezTo>
                <a:cubicBezTo>
                  <a:pt x="39" y="47"/>
                  <a:pt x="39" y="47"/>
                  <a:pt x="39" y="47"/>
                </a:cubicBezTo>
                <a:cubicBezTo>
                  <a:pt x="46" y="47"/>
                  <a:pt x="46" y="47"/>
                  <a:pt x="46" y="47"/>
                </a:cubicBezTo>
                <a:cubicBezTo>
                  <a:pt x="46" y="47"/>
                  <a:pt x="47" y="46"/>
                  <a:pt x="47" y="46"/>
                </a:cubicBezTo>
                <a:cubicBezTo>
                  <a:pt x="47" y="39"/>
                  <a:pt x="47" y="39"/>
                  <a:pt x="47" y="39"/>
                </a:cubicBezTo>
                <a:cubicBezTo>
                  <a:pt x="47" y="8"/>
                  <a:pt x="47" y="8"/>
                  <a:pt x="47" y="8"/>
                </a:cubicBezTo>
                <a:cubicBezTo>
                  <a:pt x="120" y="8"/>
                  <a:pt x="120" y="8"/>
                  <a:pt x="120" y="8"/>
                </a:cubicBezTo>
                <a:cubicBezTo>
                  <a:pt x="120" y="90"/>
                  <a:pt x="120" y="90"/>
                  <a:pt x="120" y="90"/>
                </a:cubicBezTo>
                <a:cubicBezTo>
                  <a:pt x="121" y="90"/>
                  <a:pt x="122" y="90"/>
                  <a:pt x="123" y="90"/>
                </a:cubicBezTo>
                <a:cubicBezTo>
                  <a:pt x="125" y="90"/>
                  <a:pt x="127" y="90"/>
                  <a:pt x="129" y="91"/>
                </a:cubicBezTo>
                <a:close/>
                <a:moveTo>
                  <a:pt x="24" y="122"/>
                </a:moveTo>
                <a:cubicBezTo>
                  <a:pt x="80" y="122"/>
                  <a:pt x="80" y="122"/>
                  <a:pt x="80" y="122"/>
                </a:cubicBezTo>
                <a:cubicBezTo>
                  <a:pt x="80" y="126"/>
                  <a:pt x="79" y="129"/>
                  <a:pt x="79" y="132"/>
                </a:cubicBezTo>
                <a:cubicBezTo>
                  <a:pt x="24" y="132"/>
                  <a:pt x="24" y="132"/>
                  <a:pt x="24" y="132"/>
                </a:cubicBezTo>
                <a:cubicBezTo>
                  <a:pt x="23" y="132"/>
                  <a:pt x="22" y="132"/>
                  <a:pt x="22" y="131"/>
                </a:cubicBezTo>
                <a:cubicBezTo>
                  <a:pt x="22" y="124"/>
                  <a:pt x="22" y="124"/>
                  <a:pt x="22" y="124"/>
                </a:cubicBezTo>
                <a:cubicBezTo>
                  <a:pt x="22" y="123"/>
                  <a:pt x="23" y="122"/>
                  <a:pt x="24" y="122"/>
                </a:cubicBezTo>
                <a:close/>
                <a:moveTo>
                  <a:pt x="24" y="99"/>
                </a:moveTo>
                <a:cubicBezTo>
                  <a:pt x="96" y="99"/>
                  <a:pt x="96" y="99"/>
                  <a:pt x="96" y="99"/>
                </a:cubicBezTo>
                <a:cubicBezTo>
                  <a:pt x="93" y="102"/>
                  <a:pt x="89" y="105"/>
                  <a:pt x="87" y="109"/>
                </a:cubicBezTo>
                <a:cubicBezTo>
                  <a:pt x="24" y="109"/>
                  <a:pt x="24" y="109"/>
                  <a:pt x="24" y="109"/>
                </a:cubicBezTo>
                <a:cubicBezTo>
                  <a:pt x="23" y="109"/>
                  <a:pt x="22" y="109"/>
                  <a:pt x="22" y="108"/>
                </a:cubicBezTo>
                <a:cubicBezTo>
                  <a:pt x="22" y="100"/>
                  <a:pt x="22" y="100"/>
                  <a:pt x="22" y="100"/>
                </a:cubicBezTo>
                <a:cubicBezTo>
                  <a:pt x="22" y="100"/>
                  <a:pt x="23" y="99"/>
                  <a:pt x="24" y="99"/>
                </a:cubicBezTo>
                <a:close/>
                <a:moveTo>
                  <a:pt x="24" y="77"/>
                </a:moveTo>
                <a:cubicBezTo>
                  <a:pt x="104" y="77"/>
                  <a:pt x="104" y="77"/>
                  <a:pt x="104" y="77"/>
                </a:cubicBezTo>
                <a:cubicBezTo>
                  <a:pt x="105" y="77"/>
                  <a:pt x="106" y="77"/>
                  <a:pt x="106" y="78"/>
                </a:cubicBezTo>
                <a:cubicBezTo>
                  <a:pt x="106" y="85"/>
                  <a:pt x="106" y="85"/>
                  <a:pt x="106" y="85"/>
                </a:cubicBezTo>
                <a:cubicBezTo>
                  <a:pt x="106" y="86"/>
                  <a:pt x="105" y="87"/>
                  <a:pt x="104" y="87"/>
                </a:cubicBezTo>
                <a:cubicBezTo>
                  <a:pt x="24" y="87"/>
                  <a:pt x="24" y="87"/>
                  <a:pt x="24" y="87"/>
                </a:cubicBezTo>
                <a:cubicBezTo>
                  <a:pt x="23" y="87"/>
                  <a:pt x="22" y="86"/>
                  <a:pt x="22" y="85"/>
                </a:cubicBezTo>
                <a:cubicBezTo>
                  <a:pt x="22" y="78"/>
                  <a:pt x="22" y="78"/>
                  <a:pt x="22" y="78"/>
                </a:cubicBezTo>
                <a:cubicBezTo>
                  <a:pt x="22" y="77"/>
                  <a:pt x="23" y="77"/>
                  <a:pt x="24" y="77"/>
                </a:cubicBezTo>
                <a:close/>
                <a:moveTo>
                  <a:pt x="38" y="38"/>
                </a:moveTo>
                <a:cubicBezTo>
                  <a:pt x="15" y="38"/>
                  <a:pt x="15" y="38"/>
                  <a:pt x="15" y="38"/>
                </a:cubicBezTo>
                <a:cubicBezTo>
                  <a:pt x="38" y="15"/>
                  <a:pt x="38" y="15"/>
                  <a:pt x="38" y="15"/>
                </a:cubicBezTo>
                <a:cubicBezTo>
                  <a:pt x="38" y="38"/>
                  <a:pt x="38" y="38"/>
                  <a:pt x="38" y="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6" name="Freeform 15">
            <a:extLst>
              <a:ext uri="{FF2B5EF4-FFF2-40B4-BE49-F238E27FC236}">
                <a16:creationId xmlns:a16="http://schemas.microsoft.com/office/drawing/2014/main" xmlns="" id="{DA8B1652-451F-414D-8CAD-AD9E6041B7A2}"/>
              </a:ext>
            </a:extLst>
          </p:cNvPr>
          <p:cNvSpPr>
            <a:spLocks noEditPoints="1"/>
          </p:cNvSpPr>
          <p:nvPr/>
        </p:nvSpPr>
        <p:spPr bwMode="auto">
          <a:xfrm>
            <a:off x="5679824" y="3345382"/>
            <a:ext cx="832351" cy="934710"/>
          </a:xfrm>
          <a:custGeom>
            <a:avLst/>
            <a:gdLst>
              <a:gd name="T0" fmla="*/ 108 w 151"/>
              <a:gd name="T1" fmla="*/ 112 h 170"/>
              <a:gd name="T2" fmla="*/ 110 w 151"/>
              <a:gd name="T3" fmla="*/ 164 h 170"/>
              <a:gd name="T4" fmla="*/ 123 w 151"/>
              <a:gd name="T5" fmla="*/ 148 h 170"/>
              <a:gd name="T6" fmla="*/ 124 w 151"/>
              <a:gd name="T7" fmla="*/ 120 h 170"/>
              <a:gd name="T8" fmla="*/ 130 w 151"/>
              <a:gd name="T9" fmla="*/ 170 h 170"/>
              <a:gd name="T10" fmla="*/ 137 w 151"/>
              <a:gd name="T11" fmla="*/ 114 h 170"/>
              <a:gd name="T12" fmla="*/ 151 w 151"/>
              <a:gd name="T13" fmla="*/ 91 h 170"/>
              <a:gd name="T14" fmla="*/ 128 w 151"/>
              <a:gd name="T15" fmla="*/ 65 h 170"/>
              <a:gd name="T16" fmla="*/ 112 w 151"/>
              <a:gd name="T17" fmla="*/ 69 h 170"/>
              <a:gd name="T18" fmla="*/ 71 w 151"/>
              <a:gd name="T19" fmla="*/ 164 h 170"/>
              <a:gd name="T20" fmla="*/ 72 w 151"/>
              <a:gd name="T21" fmla="*/ 152 h 170"/>
              <a:gd name="T22" fmla="*/ 83 w 151"/>
              <a:gd name="T23" fmla="*/ 155 h 170"/>
              <a:gd name="T24" fmla="*/ 88 w 151"/>
              <a:gd name="T25" fmla="*/ 119 h 170"/>
              <a:gd name="T26" fmla="*/ 75 w 151"/>
              <a:gd name="T27" fmla="*/ 83 h 170"/>
              <a:gd name="T28" fmla="*/ 69 w 151"/>
              <a:gd name="T29" fmla="*/ 83 h 170"/>
              <a:gd name="T30" fmla="*/ 50 w 151"/>
              <a:gd name="T31" fmla="*/ 109 h 170"/>
              <a:gd name="T32" fmla="*/ 61 w 151"/>
              <a:gd name="T33" fmla="*/ 129 h 170"/>
              <a:gd name="T34" fmla="*/ 66 w 151"/>
              <a:gd name="T35" fmla="*/ 170 h 170"/>
              <a:gd name="T36" fmla="*/ 13 w 151"/>
              <a:gd name="T37" fmla="*/ 134 h 170"/>
              <a:gd name="T38" fmla="*/ 18 w 151"/>
              <a:gd name="T39" fmla="*/ 170 h 170"/>
              <a:gd name="T40" fmla="*/ 28 w 151"/>
              <a:gd name="T41" fmla="*/ 170 h 170"/>
              <a:gd name="T42" fmla="*/ 31 w 151"/>
              <a:gd name="T43" fmla="*/ 135 h 170"/>
              <a:gd name="T44" fmla="*/ 26 w 151"/>
              <a:gd name="T45" fmla="*/ 105 h 170"/>
              <a:gd name="T46" fmla="*/ 96 w 151"/>
              <a:gd name="T47" fmla="*/ 8 h 170"/>
              <a:gd name="T48" fmla="*/ 92 w 151"/>
              <a:gd name="T49" fmla="*/ 33 h 170"/>
              <a:gd name="T50" fmla="*/ 39 w 151"/>
              <a:gd name="T51" fmla="*/ 54 h 170"/>
              <a:gd name="T52" fmla="*/ 1 w 151"/>
              <a:gd name="T53" fmla="*/ 56 h 170"/>
              <a:gd name="T54" fmla="*/ 16 w 151"/>
              <a:gd name="T55" fmla="*/ 58 h 170"/>
              <a:gd name="T56" fmla="*/ 102 w 151"/>
              <a:gd name="T57" fmla="*/ 37 h 170"/>
              <a:gd name="T58" fmla="*/ 134 w 151"/>
              <a:gd name="T59" fmla="*/ 30 h 170"/>
              <a:gd name="T60" fmla="*/ 129 w 151"/>
              <a:gd name="T61" fmla="*/ 7 h 170"/>
              <a:gd name="T62" fmla="*/ 111 w 151"/>
              <a:gd name="T63" fmla="*/ 4 h 170"/>
              <a:gd name="T64" fmla="*/ 110 w 151"/>
              <a:gd name="T65" fmla="*/ 51 h 170"/>
              <a:gd name="T66" fmla="*/ 138 w 151"/>
              <a:gd name="T67" fmla="*/ 50 h 170"/>
              <a:gd name="T68" fmla="*/ 114 w 151"/>
              <a:gd name="T69" fmla="*/ 40 h 170"/>
              <a:gd name="T70" fmla="*/ 73 w 151"/>
              <a:gd name="T71" fmla="*/ 82 h 170"/>
              <a:gd name="T72" fmla="*/ 71 w 151"/>
              <a:gd name="T73" fmla="*/ 59 h 170"/>
              <a:gd name="T74" fmla="*/ 23 w 151"/>
              <a:gd name="T75" fmla="*/ 104 h 170"/>
              <a:gd name="T76" fmla="*/ 15 w 151"/>
              <a:gd name="T77" fmla="*/ 94 h 170"/>
              <a:gd name="T78" fmla="*/ 127 w 151"/>
              <a:gd name="T79" fmla="*/ 90 h 170"/>
              <a:gd name="T80" fmla="*/ 120 w 151"/>
              <a:gd name="T81" fmla="*/ 91 h 170"/>
              <a:gd name="T82" fmla="*/ 75 w 151"/>
              <a:gd name="T83" fmla="*/ 104 h 170"/>
              <a:gd name="T84" fmla="*/ 69 w 151"/>
              <a:gd name="T85" fmla="*/ 104 h 170"/>
              <a:gd name="T86" fmla="*/ 25 w 151"/>
              <a:gd name="T87" fmla="*/ 121 h 170"/>
              <a:gd name="T88" fmla="*/ 21 w 151"/>
              <a:gd name="T89" fmla="*/ 120 h 170"/>
              <a:gd name="T90" fmla="*/ 140 w 151"/>
              <a:gd name="T91" fmla="*/ 91 h 170"/>
              <a:gd name="T92" fmla="*/ 109 w 151"/>
              <a:gd name="T93" fmla="*/ 95 h 170"/>
              <a:gd name="T94" fmla="*/ 107 w 151"/>
              <a:gd name="T95" fmla="*/ 91 h 170"/>
              <a:gd name="T96" fmla="*/ 86 w 151"/>
              <a:gd name="T97" fmla="*/ 105 h 170"/>
              <a:gd name="T98" fmla="*/ 83 w 151"/>
              <a:gd name="T99" fmla="*/ 103 h 170"/>
              <a:gd name="T100" fmla="*/ 60 w 151"/>
              <a:gd name="T101" fmla="*/ 10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170">
                <a:moveTo>
                  <a:pt x="97" y="91"/>
                </a:moveTo>
                <a:cubicBezTo>
                  <a:pt x="97" y="92"/>
                  <a:pt x="97" y="92"/>
                  <a:pt x="97" y="92"/>
                </a:cubicBezTo>
                <a:cubicBezTo>
                  <a:pt x="97" y="95"/>
                  <a:pt x="103" y="106"/>
                  <a:pt x="104" y="109"/>
                </a:cubicBezTo>
                <a:cubicBezTo>
                  <a:pt x="105" y="110"/>
                  <a:pt x="106" y="111"/>
                  <a:pt x="108" y="112"/>
                </a:cubicBezTo>
                <a:cubicBezTo>
                  <a:pt x="110" y="113"/>
                  <a:pt x="110" y="111"/>
                  <a:pt x="110" y="115"/>
                </a:cubicBezTo>
                <a:cubicBezTo>
                  <a:pt x="110" y="119"/>
                  <a:pt x="110" y="123"/>
                  <a:pt x="110" y="127"/>
                </a:cubicBezTo>
                <a:cubicBezTo>
                  <a:pt x="110" y="136"/>
                  <a:pt x="110" y="144"/>
                  <a:pt x="110" y="152"/>
                </a:cubicBezTo>
                <a:cubicBezTo>
                  <a:pt x="110" y="156"/>
                  <a:pt x="110" y="161"/>
                  <a:pt x="110" y="164"/>
                </a:cubicBezTo>
                <a:cubicBezTo>
                  <a:pt x="111" y="168"/>
                  <a:pt x="113" y="170"/>
                  <a:pt x="117" y="170"/>
                </a:cubicBezTo>
                <a:cubicBezTo>
                  <a:pt x="119" y="170"/>
                  <a:pt x="120" y="169"/>
                  <a:pt x="121" y="168"/>
                </a:cubicBezTo>
                <a:cubicBezTo>
                  <a:pt x="123" y="166"/>
                  <a:pt x="123" y="165"/>
                  <a:pt x="123" y="162"/>
                </a:cubicBezTo>
                <a:cubicBezTo>
                  <a:pt x="123" y="158"/>
                  <a:pt x="123" y="153"/>
                  <a:pt x="123" y="148"/>
                </a:cubicBezTo>
                <a:cubicBezTo>
                  <a:pt x="123" y="143"/>
                  <a:pt x="123" y="139"/>
                  <a:pt x="123" y="134"/>
                </a:cubicBezTo>
                <a:cubicBezTo>
                  <a:pt x="123" y="132"/>
                  <a:pt x="123" y="129"/>
                  <a:pt x="123" y="127"/>
                </a:cubicBezTo>
                <a:cubicBezTo>
                  <a:pt x="123" y="126"/>
                  <a:pt x="122" y="120"/>
                  <a:pt x="124" y="120"/>
                </a:cubicBezTo>
                <a:cubicBezTo>
                  <a:pt x="124" y="120"/>
                  <a:pt x="124" y="120"/>
                  <a:pt x="124" y="120"/>
                </a:cubicBezTo>
                <a:cubicBezTo>
                  <a:pt x="124" y="130"/>
                  <a:pt x="124" y="139"/>
                  <a:pt x="124" y="148"/>
                </a:cubicBezTo>
                <a:cubicBezTo>
                  <a:pt x="124" y="153"/>
                  <a:pt x="124" y="158"/>
                  <a:pt x="124" y="163"/>
                </a:cubicBezTo>
                <a:cubicBezTo>
                  <a:pt x="124" y="166"/>
                  <a:pt x="124" y="166"/>
                  <a:pt x="125" y="168"/>
                </a:cubicBezTo>
                <a:cubicBezTo>
                  <a:pt x="126" y="169"/>
                  <a:pt x="128" y="170"/>
                  <a:pt x="130" y="170"/>
                </a:cubicBezTo>
                <a:cubicBezTo>
                  <a:pt x="134" y="170"/>
                  <a:pt x="136" y="167"/>
                  <a:pt x="137" y="164"/>
                </a:cubicBezTo>
                <a:cubicBezTo>
                  <a:pt x="137" y="161"/>
                  <a:pt x="137" y="155"/>
                  <a:pt x="137" y="152"/>
                </a:cubicBezTo>
                <a:cubicBezTo>
                  <a:pt x="137" y="143"/>
                  <a:pt x="137" y="135"/>
                  <a:pt x="137" y="127"/>
                </a:cubicBezTo>
                <a:cubicBezTo>
                  <a:pt x="137" y="123"/>
                  <a:pt x="137" y="118"/>
                  <a:pt x="137" y="114"/>
                </a:cubicBezTo>
                <a:cubicBezTo>
                  <a:pt x="137" y="111"/>
                  <a:pt x="138" y="112"/>
                  <a:pt x="140" y="112"/>
                </a:cubicBezTo>
                <a:cubicBezTo>
                  <a:pt x="142" y="111"/>
                  <a:pt x="142" y="110"/>
                  <a:pt x="143" y="109"/>
                </a:cubicBezTo>
                <a:cubicBezTo>
                  <a:pt x="145" y="106"/>
                  <a:pt x="151" y="95"/>
                  <a:pt x="151" y="91"/>
                </a:cubicBezTo>
                <a:cubicBezTo>
                  <a:pt x="151" y="91"/>
                  <a:pt x="151" y="91"/>
                  <a:pt x="151" y="91"/>
                </a:cubicBezTo>
                <a:cubicBezTo>
                  <a:pt x="151" y="86"/>
                  <a:pt x="145" y="78"/>
                  <a:pt x="142" y="75"/>
                </a:cubicBezTo>
                <a:cubicBezTo>
                  <a:pt x="140" y="73"/>
                  <a:pt x="138" y="71"/>
                  <a:pt x="136" y="69"/>
                </a:cubicBezTo>
                <a:cubicBezTo>
                  <a:pt x="135" y="68"/>
                  <a:pt x="129" y="65"/>
                  <a:pt x="128" y="65"/>
                </a:cubicBezTo>
                <a:cubicBezTo>
                  <a:pt x="128" y="65"/>
                  <a:pt x="128" y="65"/>
                  <a:pt x="128" y="65"/>
                </a:cubicBezTo>
                <a:cubicBezTo>
                  <a:pt x="126" y="65"/>
                  <a:pt x="125" y="68"/>
                  <a:pt x="124" y="68"/>
                </a:cubicBezTo>
                <a:cubicBezTo>
                  <a:pt x="122" y="68"/>
                  <a:pt x="122" y="65"/>
                  <a:pt x="120" y="65"/>
                </a:cubicBezTo>
                <a:cubicBezTo>
                  <a:pt x="120" y="65"/>
                  <a:pt x="120" y="65"/>
                  <a:pt x="120" y="65"/>
                </a:cubicBezTo>
                <a:cubicBezTo>
                  <a:pt x="118" y="65"/>
                  <a:pt x="113" y="68"/>
                  <a:pt x="112" y="69"/>
                </a:cubicBezTo>
                <a:cubicBezTo>
                  <a:pt x="109" y="71"/>
                  <a:pt x="108" y="73"/>
                  <a:pt x="106" y="75"/>
                </a:cubicBezTo>
                <a:cubicBezTo>
                  <a:pt x="103" y="78"/>
                  <a:pt x="97" y="86"/>
                  <a:pt x="97" y="91"/>
                </a:cubicBezTo>
                <a:close/>
                <a:moveTo>
                  <a:pt x="66" y="170"/>
                </a:moveTo>
                <a:cubicBezTo>
                  <a:pt x="69" y="170"/>
                  <a:pt x="71" y="168"/>
                  <a:pt x="71" y="164"/>
                </a:cubicBezTo>
                <a:cubicBezTo>
                  <a:pt x="71" y="160"/>
                  <a:pt x="71" y="156"/>
                  <a:pt x="71" y="152"/>
                </a:cubicBezTo>
                <a:cubicBezTo>
                  <a:pt x="71" y="148"/>
                  <a:pt x="71" y="132"/>
                  <a:pt x="71" y="129"/>
                </a:cubicBezTo>
                <a:cubicBezTo>
                  <a:pt x="72" y="129"/>
                  <a:pt x="72" y="129"/>
                  <a:pt x="72" y="129"/>
                </a:cubicBezTo>
                <a:cubicBezTo>
                  <a:pt x="73" y="132"/>
                  <a:pt x="72" y="148"/>
                  <a:pt x="72" y="152"/>
                </a:cubicBezTo>
                <a:cubicBezTo>
                  <a:pt x="72" y="156"/>
                  <a:pt x="72" y="160"/>
                  <a:pt x="72" y="164"/>
                </a:cubicBezTo>
                <a:cubicBezTo>
                  <a:pt x="72" y="168"/>
                  <a:pt x="74" y="170"/>
                  <a:pt x="77" y="170"/>
                </a:cubicBezTo>
                <a:cubicBezTo>
                  <a:pt x="80" y="170"/>
                  <a:pt x="83" y="168"/>
                  <a:pt x="83" y="165"/>
                </a:cubicBezTo>
                <a:cubicBezTo>
                  <a:pt x="83" y="162"/>
                  <a:pt x="83" y="158"/>
                  <a:pt x="83" y="155"/>
                </a:cubicBezTo>
                <a:cubicBezTo>
                  <a:pt x="83" y="148"/>
                  <a:pt x="83" y="141"/>
                  <a:pt x="83" y="134"/>
                </a:cubicBezTo>
                <a:cubicBezTo>
                  <a:pt x="83" y="131"/>
                  <a:pt x="83" y="127"/>
                  <a:pt x="83" y="124"/>
                </a:cubicBezTo>
                <a:cubicBezTo>
                  <a:pt x="83" y="121"/>
                  <a:pt x="83" y="122"/>
                  <a:pt x="85" y="121"/>
                </a:cubicBezTo>
                <a:cubicBezTo>
                  <a:pt x="87" y="121"/>
                  <a:pt x="87" y="120"/>
                  <a:pt x="88" y="119"/>
                </a:cubicBezTo>
                <a:cubicBezTo>
                  <a:pt x="90" y="117"/>
                  <a:pt x="95" y="108"/>
                  <a:pt x="95" y="105"/>
                </a:cubicBezTo>
                <a:cubicBezTo>
                  <a:pt x="95" y="105"/>
                  <a:pt x="95" y="105"/>
                  <a:pt x="95" y="105"/>
                </a:cubicBezTo>
                <a:cubicBezTo>
                  <a:pt x="95" y="100"/>
                  <a:pt x="90" y="94"/>
                  <a:pt x="87" y="91"/>
                </a:cubicBezTo>
                <a:cubicBezTo>
                  <a:pt x="86" y="89"/>
                  <a:pt x="78" y="83"/>
                  <a:pt x="75" y="83"/>
                </a:cubicBezTo>
                <a:cubicBezTo>
                  <a:pt x="75" y="83"/>
                  <a:pt x="75" y="83"/>
                  <a:pt x="75" y="83"/>
                </a:cubicBezTo>
                <a:cubicBezTo>
                  <a:pt x="74" y="83"/>
                  <a:pt x="73" y="85"/>
                  <a:pt x="72" y="85"/>
                </a:cubicBezTo>
                <a:cubicBezTo>
                  <a:pt x="72" y="85"/>
                  <a:pt x="72" y="85"/>
                  <a:pt x="72" y="85"/>
                </a:cubicBezTo>
                <a:cubicBezTo>
                  <a:pt x="71" y="85"/>
                  <a:pt x="70" y="83"/>
                  <a:pt x="69" y="83"/>
                </a:cubicBezTo>
                <a:cubicBezTo>
                  <a:pt x="68" y="83"/>
                  <a:pt x="68" y="83"/>
                  <a:pt x="68" y="83"/>
                </a:cubicBezTo>
                <a:cubicBezTo>
                  <a:pt x="66" y="83"/>
                  <a:pt x="60" y="87"/>
                  <a:pt x="59" y="89"/>
                </a:cubicBezTo>
                <a:cubicBezTo>
                  <a:pt x="56" y="91"/>
                  <a:pt x="54" y="94"/>
                  <a:pt x="52" y="97"/>
                </a:cubicBezTo>
                <a:cubicBezTo>
                  <a:pt x="50" y="101"/>
                  <a:pt x="48" y="104"/>
                  <a:pt x="50" y="109"/>
                </a:cubicBezTo>
                <a:cubicBezTo>
                  <a:pt x="52" y="112"/>
                  <a:pt x="54" y="116"/>
                  <a:pt x="56" y="119"/>
                </a:cubicBezTo>
                <a:cubicBezTo>
                  <a:pt x="56" y="119"/>
                  <a:pt x="57" y="120"/>
                  <a:pt x="57" y="121"/>
                </a:cubicBezTo>
                <a:cubicBezTo>
                  <a:pt x="58" y="122"/>
                  <a:pt x="59" y="121"/>
                  <a:pt x="60" y="122"/>
                </a:cubicBezTo>
                <a:cubicBezTo>
                  <a:pt x="61" y="123"/>
                  <a:pt x="61" y="127"/>
                  <a:pt x="61" y="129"/>
                </a:cubicBezTo>
                <a:cubicBezTo>
                  <a:pt x="61" y="134"/>
                  <a:pt x="61" y="139"/>
                  <a:pt x="61" y="144"/>
                </a:cubicBezTo>
                <a:cubicBezTo>
                  <a:pt x="61" y="150"/>
                  <a:pt x="61" y="155"/>
                  <a:pt x="61" y="160"/>
                </a:cubicBezTo>
                <a:cubicBezTo>
                  <a:pt x="61" y="162"/>
                  <a:pt x="60" y="166"/>
                  <a:pt x="61" y="167"/>
                </a:cubicBezTo>
                <a:cubicBezTo>
                  <a:pt x="62" y="169"/>
                  <a:pt x="64" y="170"/>
                  <a:pt x="66" y="170"/>
                </a:cubicBezTo>
                <a:close/>
                <a:moveTo>
                  <a:pt x="6" y="120"/>
                </a:moveTo>
                <a:cubicBezTo>
                  <a:pt x="6" y="121"/>
                  <a:pt x="6" y="121"/>
                  <a:pt x="6" y="121"/>
                </a:cubicBezTo>
                <a:cubicBezTo>
                  <a:pt x="6" y="124"/>
                  <a:pt x="10" y="129"/>
                  <a:pt x="11" y="132"/>
                </a:cubicBezTo>
                <a:cubicBezTo>
                  <a:pt x="11" y="132"/>
                  <a:pt x="12" y="133"/>
                  <a:pt x="13" y="134"/>
                </a:cubicBezTo>
                <a:cubicBezTo>
                  <a:pt x="14" y="134"/>
                  <a:pt x="14" y="134"/>
                  <a:pt x="15" y="135"/>
                </a:cubicBezTo>
                <a:cubicBezTo>
                  <a:pt x="15" y="137"/>
                  <a:pt x="15" y="141"/>
                  <a:pt x="15" y="143"/>
                </a:cubicBezTo>
                <a:cubicBezTo>
                  <a:pt x="15" y="148"/>
                  <a:pt x="15" y="153"/>
                  <a:pt x="15" y="158"/>
                </a:cubicBezTo>
                <a:cubicBezTo>
                  <a:pt x="15" y="163"/>
                  <a:pt x="14" y="170"/>
                  <a:pt x="18" y="170"/>
                </a:cubicBezTo>
                <a:cubicBezTo>
                  <a:pt x="19" y="170"/>
                  <a:pt x="19" y="170"/>
                  <a:pt x="19" y="170"/>
                </a:cubicBezTo>
                <a:cubicBezTo>
                  <a:pt x="22" y="170"/>
                  <a:pt x="22" y="167"/>
                  <a:pt x="23" y="167"/>
                </a:cubicBezTo>
                <a:cubicBezTo>
                  <a:pt x="24" y="167"/>
                  <a:pt x="24" y="170"/>
                  <a:pt x="26" y="170"/>
                </a:cubicBezTo>
                <a:cubicBezTo>
                  <a:pt x="28" y="170"/>
                  <a:pt x="28" y="170"/>
                  <a:pt x="28" y="170"/>
                </a:cubicBezTo>
                <a:cubicBezTo>
                  <a:pt x="30" y="170"/>
                  <a:pt x="31" y="168"/>
                  <a:pt x="31" y="166"/>
                </a:cubicBezTo>
                <a:cubicBezTo>
                  <a:pt x="31" y="163"/>
                  <a:pt x="31" y="161"/>
                  <a:pt x="31" y="158"/>
                </a:cubicBezTo>
                <a:cubicBezTo>
                  <a:pt x="31" y="153"/>
                  <a:pt x="31" y="148"/>
                  <a:pt x="31" y="143"/>
                </a:cubicBezTo>
                <a:cubicBezTo>
                  <a:pt x="31" y="141"/>
                  <a:pt x="31" y="136"/>
                  <a:pt x="31" y="135"/>
                </a:cubicBezTo>
                <a:cubicBezTo>
                  <a:pt x="31" y="134"/>
                  <a:pt x="32" y="134"/>
                  <a:pt x="33" y="133"/>
                </a:cubicBezTo>
                <a:cubicBezTo>
                  <a:pt x="34" y="133"/>
                  <a:pt x="35" y="132"/>
                  <a:pt x="35" y="131"/>
                </a:cubicBezTo>
                <a:cubicBezTo>
                  <a:pt x="37" y="129"/>
                  <a:pt x="40" y="123"/>
                  <a:pt x="40" y="121"/>
                </a:cubicBezTo>
                <a:cubicBezTo>
                  <a:pt x="40" y="116"/>
                  <a:pt x="30" y="105"/>
                  <a:pt x="26" y="105"/>
                </a:cubicBezTo>
                <a:cubicBezTo>
                  <a:pt x="25" y="105"/>
                  <a:pt x="24" y="106"/>
                  <a:pt x="23" y="106"/>
                </a:cubicBezTo>
                <a:cubicBezTo>
                  <a:pt x="22" y="106"/>
                  <a:pt x="22" y="105"/>
                  <a:pt x="20" y="105"/>
                </a:cubicBezTo>
                <a:cubicBezTo>
                  <a:pt x="17" y="105"/>
                  <a:pt x="6" y="116"/>
                  <a:pt x="6" y="120"/>
                </a:cubicBezTo>
                <a:close/>
                <a:moveTo>
                  <a:pt x="96" y="8"/>
                </a:moveTo>
                <a:cubicBezTo>
                  <a:pt x="96" y="9"/>
                  <a:pt x="109" y="15"/>
                  <a:pt x="109" y="16"/>
                </a:cubicBezTo>
                <a:cubicBezTo>
                  <a:pt x="109" y="16"/>
                  <a:pt x="109" y="16"/>
                  <a:pt x="109" y="16"/>
                </a:cubicBezTo>
                <a:cubicBezTo>
                  <a:pt x="109" y="18"/>
                  <a:pt x="102" y="24"/>
                  <a:pt x="101" y="25"/>
                </a:cubicBezTo>
                <a:cubicBezTo>
                  <a:pt x="98" y="28"/>
                  <a:pt x="95" y="30"/>
                  <a:pt x="92" y="33"/>
                </a:cubicBezTo>
                <a:cubicBezTo>
                  <a:pt x="87" y="37"/>
                  <a:pt x="77" y="42"/>
                  <a:pt x="71" y="45"/>
                </a:cubicBezTo>
                <a:cubicBezTo>
                  <a:pt x="67" y="47"/>
                  <a:pt x="63" y="49"/>
                  <a:pt x="59" y="50"/>
                </a:cubicBezTo>
                <a:cubicBezTo>
                  <a:pt x="55" y="51"/>
                  <a:pt x="50" y="52"/>
                  <a:pt x="46" y="53"/>
                </a:cubicBezTo>
                <a:cubicBezTo>
                  <a:pt x="44" y="53"/>
                  <a:pt x="41" y="54"/>
                  <a:pt x="39" y="54"/>
                </a:cubicBezTo>
                <a:cubicBezTo>
                  <a:pt x="36" y="55"/>
                  <a:pt x="34" y="55"/>
                  <a:pt x="31" y="55"/>
                </a:cubicBezTo>
                <a:cubicBezTo>
                  <a:pt x="27" y="56"/>
                  <a:pt x="21" y="56"/>
                  <a:pt x="16" y="56"/>
                </a:cubicBezTo>
                <a:cubicBezTo>
                  <a:pt x="10" y="56"/>
                  <a:pt x="10" y="56"/>
                  <a:pt x="10" y="56"/>
                </a:cubicBezTo>
                <a:cubicBezTo>
                  <a:pt x="1" y="56"/>
                  <a:pt x="1" y="56"/>
                  <a:pt x="1" y="56"/>
                </a:cubicBezTo>
                <a:cubicBezTo>
                  <a:pt x="0" y="56"/>
                  <a:pt x="0" y="56"/>
                  <a:pt x="0" y="56"/>
                </a:cubicBezTo>
                <a:cubicBezTo>
                  <a:pt x="0" y="57"/>
                  <a:pt x="3" y="57"/>
                  <a:pt x="4" y="57"/>
                </a:cubicBezTo>
                <a:cubicBezTo>
                  <a:pt x="7" y="57"/>
                  <a:pt x="8" y="58"/>
                  <a:pt x="10" y="58"/>
                </a:cubicBezTo>
                <a:cubicBezTo>
                  <a:pt x="11" y="58"/>
                  <a:pt x="15" y="58"/>
                  <a:pt x="16" y="58"/>
                </a:cubicBezTo>
                <a:cubicBezTo>
                  <a:pt x="18" y="58"/>
                  <a:pt x="20" y="59"/>
                  <a:pt x="22" y="59"/>
                </a:cubicBezTo>
                <a:cubicBezTo>
                  <a:pt x="28" y="59"/>
                  <a:pt x="28" y="59"/>
                  <a:pt x="28" y="59"/>
                </a:cubicBezTo>
                <a:cubicBezTo>
                  <a:pt x="49" y="59"/>
                  <a:pt x="66" y="54"/>
                  <a:pt x="81" y="48"/>
                </a:cubicBezTo>
                <a:cubicBezTo>
                  <a:pt x="88" y="45"/>
                  <a:pt x="97" y="41"/>
                  <a:pt x="102" y="37"/>
                </a:cubicBezTo>
                <a:cubicBezTo>
                  <a:pt x="105" y="35"/>
                  <a:pt x="108" y="32"/>
                  <a:pt x="111" y="30"/>
                </a:cubicBezTo>
                <a:cubicBezTo>
                  <a:pt x="111" y="29"/>
                  <a:pt x="118" y="22"/>
                  <a:pt x="119" y="22"/>
                </a:cubicBezTo>
                <a:cubicBezTo>
                  <a:pt x="119" y="22"/>
                  <a:pt x="119" y="22"/>
                  <a:pt x="119" y="22"/>
                </a:cubicBezTo>
                <a:cubicBezTo>
                  <a:pt x="120" y="22"/>
                  <a:pt x="133" y="30"/>
                  <a:pt x="134" y="30"/>
                </a:cubicBezTo>
                <a:cubicBezTo>
                  <a:pt x="134" y="30"/>
                  <a:pt x="134" y="30"/>
                  <a:pt x="134" y="30"/>
                </a:cubicBezTo>
                <a:cubicBezTo>
                  <a:pt x="134" y="30"/>
                  <a:pt x="134" y="30"/>
                  <a:pt x="134" y="30"/>
                </a:cubicBezTo>
                <a:cubicBezTo>
                  <a:pt x="134" y="29"/>
                  <a:pt x="131" y="16"/>
                  <a:pt x="131" y="15"/>
                </a:cubicBezTo>
                <a:cubicBezTo>
                  <a:pt x="130" y="12"/>
                  <a:pt x="129" y="9"/>
                  <a:pt x="129" y="7"/>
                </a:cubicBezTo>
                <a:cubicBezTo>
                  <a:pt x="129" y="6"/>
                  <a:pt x="128" y="5"/>
                  <a:pt x="128" y="3"/>
                </a:cubicBezTo>
                <a:cubicBezTo>
                  <a:pt x="128" y="2"/>
                  <a:pt x="128" y="0"/>
                  <a:pt x="126" y="0"/>
                </a:cubicBezTo>
                <a:cubicBezTo>
                  <a:pt x="125" y="0"/>
                  <a:pt x="120" y="2"/>
                  <a:pt x="118" y="2"/>
                </a:cubicBezTo>
                <a:cubicBezTo>
                  <a:pt x="117" y="3"/>
                  <a:pt x="112" y="4"/>
                  <a:pt x="111" y="4"/>
                </a:cubicBezTo>
                <a:cubicBezTo>
                  <a:pt x="108" y="4"/>
                  <a:pt x="105" y="5"/>
                  <a:pt x="103" y="6"/>
                </a:cubicBezTo>
                <a:cubicBezTo>
                  <a:pt x="102" y="6"/>
                  <a:pt x="96" y="7"/>
                  <a:pt x="96" y="8"/>
                </a:cubicBezTo>
                <a:close/>
                <a:moveTo>
                  <a:pt x="110" y="49"/>
                </a:moveTo>
                <a:cubicBezTo>
                  <a:pt x="110" y="51"/>
                  <a:pt x="110" y="51"/>
                  <a:pt x="110" y="51"/>
                </a:cubicBezTo>
                <a:cubicBezTo>
                  <a:pt x="110" y="55"/>
                  <a:pt x="112" y="58"/>
                  <a:pt x="114" y="60"/>
                </a:cubicBezTo>
                <a:cubicBezTo>
                  <a:pt x="116" y="62"/>
                  <a:pt x="120" y="64"/>
                  <a:pt x="124" y="64"/>
                </a:cubicBezTo>
                <a:cubicBezTo>
                  <a:pt x="124" y="64"/>
                  <a:pt x="124" y="64"/>
                  <a:pt x="124" y="64"/>
                </a:cubicBezTo>
                <a:cubicBezTo>
                  <a:pt x="131" y="64"/>
                  <a:pt x="138" y="58"/>
                  <a:pt x="138" y="50"/>
                </a:cubicBezTo>
                <a:cubicBezTo>
                  <a:pt x="138" y="50"/>
                  <a:pt x="138" y="50"/>
                  <a:pt x="138" y="50"/>
                </a:cubicBezTo>
                <a:cubicBezTo>
                  <a:pt x="138" y="43"/>
                  <a:pt x="132" y="36"/>
                  <a:pt x="125" y="36"/>
                </a:cubicBezTo>
                <a:cubicBezTo>
                  <a:pt x="124" y="36"/>
                  <a:pt x="124" y="36"/>
                  <a:pt x="124" y="36"/>
                </a:cubicBezTo>
                <a:cubicBezTo>
                  <a:pt x="120" y="36"/>
                  <a:pt x="116" y="38"/>
                  <a:pt x="114" y="40"/>
                </a:cubicBezTo>
                <a:cubicBezTo>
                  <a:pt x="113" y="42"/>
                  <a:pt x="110" y="45"/>
                  <a:pt x="110" y="49"/>
                </a:cubicBezTo>
                <a:close/>
                <a:moveTo>
                  <a:pt x="60" y="70"/>
                </a:moveTo>
                <a:cubicBezTo>
                  <a:pt x="60" y="76"/>
                  <a:pt x="65" y="82"/>
                  <a:pt x="71" y="82"/>
                </a:cubicBezTo>
                <a:cubicBezTo>
                  <a:pt x="73" y="82"/>
                  <a:pt x="73" y="82"/>
                  <a:pt x="73" y="82"/>
                </a:cubicBezTo>
                <a:cubicBezTo>
                  <a:pt x="78" y="82"/>
                  <a:pt x="83" y="76"/>
                  <a:pt x="83" y="71"/>
                </a:cubicBezTo>
                <a:cubicBezTo>
                  <a:pt x="83" y="69"/>
                  <a:pt x="83" y="69"/>
                  <a:pt x="83" y="69"/>
                </a:cubicBezTo>
                <a:cubicBezTo>
                  <a:pt x="83" y="64"/>
                  <a:pt x="78" y="59"/>
                  <a:pt x="72" y="59"/>
                </a:cubicBezTo>
                <a:cubicBezTo>
                  <a:pt x="71" y="59"/>
                  <a:pt x="71" y="59"/>
                  <a:pt x="71" y="59"/>
                </a:cubicBezTo>
                <a:cubicBezTo>
                  <a:pt x="66" y="59"/>
                  <a:pt x="60" y="64"/>
                  <a:pt x="60" y="70"/>
                </a:cubicBezTo>
                <a:close/>
                <a:moveTo>
                  <a:pt x="15" y="94"/>
                </a:moveTo>
                <a:cubicBezTo>
                  <a:pt x="15" y="95"/>
                  <a:pt x="15" y="95"/>
                  <a:pt x="15" y="95"/>
                </a:cubicBezTo>
                <a:cubicBezTo>
                  <a:pt x="15" y="100"/>
                  <a:pt x="18" y="104"/>
                  <a:pt x="23" y="104"/>
                </a:cubicBezTo>
                <a:cubicBezTo>
                  <a:pt x="23" y="104"/>
                  <a:pt x="23" y="104"/>
                  <a:pt x="23" y="104"/>
                </a:cubicBezTo>
                <a:cubicBezTo>
                  <a:pt x="28" y="104"/>
                  <a:pt x="32" y="100"/>
                  <a:pt x="32" y="95"/>
                </a:cubicBezTo>
                <a:cubicBezTo>
                  <a:pt x="32" y="90"/>
                  <a:pt x="28" y="86"/>
                  <a:pt x="23" y="86"/>
                </a:cubicBezTo>
                <a:cubicBezTo>
                  <a:pt x="19" y="86"/>
                  <a:pt x="15" y="90"/>
                  <a:pt x="15" y="94"/>
                </a:cubicBezTo>
                <a:close/>
                <a:moveTo>
                  <a:pt x="120" y="91"/>
                </a:moveTo>
                <a:cubicBezTo>
                  <a:pt x="120" y="91"/>
                  <a:pt x="123" y="95"/>
                  <a:pt x="124" y="95"/>
                </a:cubicBezTo>
                <a:cubicBezTo>
                  <a:pt x="124" y="95"/>
                  <a:pt x="127" y="92"/>
                  <a:pt x="127" y="91"/>
                </a:cubicBezTo>
                <a:cubicBezTo>
                  <a:pt x="127" y="90"/>
                  <a:pt x="127" y="90"/>
                  <a:pt x="127" y="90"/>
                </a:cubicBezTo>
                <a:cubicBezTo>
                  <a:pt x="127" y="88"/>
                  <a:pt x="126" y="83"/>
                  <a:pt x="125" y="80"/>
                </a:cubicBezTo>
                <a:cubicBezTo>
                  <a:pt x="125" y="79"/>
                  <a:pt x="125" y="77"/>
                  <a:pt x="125" y="75"/>
                </a:cubicBezTo>
                <a:cubicBezTo>
                  <a:pt x="125" y="74"/>
                  <a:pt x="125" y="71"/>
                  <a:pt x="124" y="71"/>
                </a:cubicBezTo>
                <a:cubicBezTo>
                  <a:pt x="120" y="91"/>
                  <a:pt x="120" y="91"/>
                  <a:pt x="120" y="91"/>
                </a:cubicBezTo>
                <a:close/>
                <a:moveTo>
                  <a:pt x="69" y="104"/>
                </a:moveTo>
                <a:cubicBezTo>
                  <a:pt x="69" y="104"/>
                  <a:pt x="69" y="104"/>
                  <a:pt x="69" y="104"/>
                </a:cubicBezTo>
                <a:cubicBezTo>
                  <a:pt x="69" y="105"/>
                  <a:pt x="71" y="108"/>
                  <a:pt x="72" y="108"/>
                </a:cubicBezTo>
                <a:cubicBezTo>
                  <a:pt x="73" y="108"/>
                  <a:pt x="75" y="105"/>
                  <a:pt x="75" y="104"/>
                </a:cubicBezTo>
                <a:cubicBezTo>
                  <a:pt x="75" y="102"/>
                  <a:pt x="74" y="98"/>
                  <a:pt x="73" y="96"/>
                </a:cubicBezTo>
                <a:cubicBezTo>
                  <a:pt x="73" y="95"/>
                  <a:pt x="72" y="88"/>
                  <a:pt x="72" y="88"/>
                </a:cubicBezTo>
                <a:cubicBezTo>
                  <a:pt x="71" y="88"/>
                  <a:pt x="71" y="94"/>
                  <a:pt x="70" y="96"/>
                </a:cubicBezTo>
                <a:cubicBezTo>
                  <a:pt x="70" y="97"/>
                  <a:pt x="69" y="103"/>
                  <a:pt x="69" y="104"/>
                </a:cubicBezTo>
                <a:close/>
                <a:moveTo>
                  <a:pt x="21" y="120"/>
                </a:moveTo>
                <a:cubicBezTo>
                  <a:pt x="21" y="120"/>
                  <a:pt x="21" y="120"/>
                  <a:pt x="21" y="120"/>
                </a:cubicBezTo>
                <a:cubicBezTo>
                  <a:pt x="21" y="121"/>
                  <a:pt x="22" y="123"/>
                  <a:pt x="23" y="123"/>
                </a:cubicBezTo>
                <a:cubicBezTo>
                  <a:pt x="24" y="123"/>
                  <a:pt x="25" y="121"/>
                  <a:pt x="25" y="121"/>
                </a:cubicBezTo>
                <a:cubicBezTo>
                  <a:pt x="25" y="120"/>
                  <a:pt x="25" y="117"/>
                  <a:pt x="25" y="117"/>
                </a:cubicBezTo>
                <a:cubicBezTo>
                  <a:pt x="24" y="115"/>
                  <a:pt x="24" y="110"/>
                  <a:pt x="23" y="109"/>
                </a:cubicBezTo>
                <a:cubicBezTo>
                  <a:pt x="22" y="110"/>
                  <a:pt x="22" y="113"/>
                  <a:pt x="22" y="114"/>
                </a:cubicBezTo>
                <a:cubicBezTo>
                  <a:pt x="22" y="115"/>
                  <a:pt x="21" y="119"/>
                  <a:pt x="21" y="120"/>
                </a:cubicBezTo>
                <a:close/>
                <a:moveTo>
                  <a:pt x="138" y="89"/>
                </a:moveTo>
                <a:cubicBezTo>
                  <a:pt x="138" y="94"/>
                  <a:pt x="138" y="94"/>
                  <a:pt x="138" y="94"/>
                </a:cubicBezTo>
                <a:cubicBezTo>
                  <a:pt x="138" y="94"/>
                  <a:pt x="138" y="95"/>
                  <a:pt x="138" y="95"/>
                </a:cubicBezTo>
                <a:cubicBezTo>
                  <a:pt x="139" y="95"/>
                  <a:pt x="140" y="92"/>
                  <a:pt x="140" y="91"/>
                </a:cubicBezTo>
                <a:cubicBezTo>
                  <a:pt x="140" y="90"/>
                  <a:pt x="139" y="88"/>
                  <a:pt x="139" y="88"/>
                </a:cubicBezTo>
                <a:cubicBezTo>
                  <a:pt x="138" y="88"/>
                  <a:pt x="138" y="89"/>
                  <a:pt x="138" y="89"/>
                </a:cubicBezTo>
                <a:close/>
                <a:moveTo>
                  <a:pt x="107" y="91"/>
                </a:moveTo>
                <a:cubicBezTo>
                  <a:pt x="107" y="92"/>
                  <a:pt x="109" y="95"/>
                  <a:pt x="109" y="95"/>
                </a:cubicBezTo>
                <a:cubicBezTo>
                  <a:pt x="110" y="95"/>
                  <a:pt x="110" y="95"/>
                  <a:pt x="110" y="94"/>
                </a:cubicBezTo>
                <a:cubicBezTo>
                  <a:pt x="110" y="89"/>
                  <a:pt x="110" y="89"/>
                  <a:pt x="110" y="89"/>
                </a:cubicBezTo>
                <a:cubicBezTo>
                  <a:pt x="110" y="88"/>
                  <a:pt x="110" y="88"/>
                  <a:pt x="109" y="88"/>
                </a:cubicBezTo>
                <a:cubicBezTo>
                  <a:pt x="109" y="88"/>
                  <a:pt x="107" y="90"/>
                  <a:pt x="107" y="91"/>
                </a:cubicBezTo>
                <a:close/>
                <a:moveTo>
                  <a:pt x="83" y="103"/>
                </a:moveTo>
                <a:cubicBezTo>
                  <a:pt x="83" y="107"/>
                  <a:pt x="83" y="107"/>
                  <a:pt x="83" y="107"/>
                </a:cubicBezTo>
                <a:cubicBezTo>
                  <a:pt x="83" y="107"/>
                  <a:pt x="84" y="107"/>
                  <a:pt x="84" y="107"/>
                </a:cubicBezTo>
                <a:cubicBezTo>
                  <a:pt x="85" y="107"/>
                  <a:pt x="86" y="105"/>
                  <a:pt x="86" y="105"/>
                </a:cubicBezTo>
                <a:cubicBezTo>
                  <a:pt x="86" y="104"/>
                  <a:pt x="86" y="104"/>
                  <a:pt x="86" y="104"/>
                </a:cubicBezTo>
                <a:cubicBezTo>
                  <a:pt x="86" y="104"/>
                  <a:pt x="85" y="102"/>
                  <a:pt x="84" y="102"/>
                </a:cubicBezTo>
                <a:cubicBezTo>
                  <a:pt x="84" y="102"/>
                  <a:pt x="84" y="102"/>
                  <a:pt x="84" y="102"/>
                </a:cubicBezTo>
                <a:cubicBezTo>
                  <a:pt x="84" y="103"/>
                  <a:pt x="83" y="103"/>
                  <a:pt x="83" y="103"/>
                </a:cubicBezTo>
                <a:close/>
                <a:moveTo>
                  <a:pt x="58" y="104"/>
                </a:moveTo>
                <a:cubicBezTo>
                  <a:pt x="58" y="105"/>
                  <a:pt x="59" y="107"/>
                  <a:pt x="60" y="107"/>
                </a:cubicBezTo>
                <a:cubicBezTo>
                  <a:pt x="60" y="107"/>
                  <a:pt x="60" y="107"/>
                  <a:pt x="60" y="107"/>
                </a:cubicBezTo>
                <a:cubicBezTo>
                  <a:pt x="60" y="103"/>
                  <a:pt x="60" y="103"/>
                  <a:pt x="60" y="103"/>
                </a:cubicBezTo>
                <a:cubicBezTo>
                  <a:pt x="60" y="103"/>
                  <a:pt x="60" y="102"/>
                  <a:pt x="60" y="102"/>
                </a:cubicBezTo>
                <a:cubicBezTo>
                  <a:pt x="59" y="102"/>
                  <a:pt x="58" y="104"/>
                  <a:pt x="58" y="104"/>
                </a:cubicBezTo>
                <a:close/>
              </a:path>
            </a:pathLst>
          </a:custGeom>
          <a:solidFill>
            <a:srgbClr val="15585F"/>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7" name="Freeform 49">
            <a:extLst>
              <a:ext uri="{FF2B5EF4-FFF2-40B4-BE49-F238E27FC236}">
                <a16:creationId xmlns:a16="http://schemas.microsoft.com/office/drawing/2014/main" xmlns="" id="{ADF4C298-CF08-42D7-8E28-52DB9B89E2B7}"/>
              </a:ext>
            </a:extLst>
          </p:cNvPr>
          <p:cNvSpPr>
            <a:spLocks noEditPoints="1"/>
          </p:cNvSpPr>
          <p:nvPr/>
        </p:nvSpPr>
        <p:spPr bwMode="auto">
          <a:xfrm>
            <a:off x="1806235" y="3345382"/>
            <a:ext cx="659955" cy="937404"/>
          </a:xfrm>
          <a:custGeom>
            <a:avLst/>
            <a:gdLst>
              <a:gd name="T0" fmla="*/ 5 w 120"/>
              <a:gd name="T1" fmla="*/ 157 h 170"/>
              <a:gd name="T2" fmla="*/ 17 w 120"/>
              <a:gd name="T3" fmla="*/ 170 h 170"/>
              <a:gd name="T4" fmla="*/ 32 w 120"/>
              <a:gd name="T5" fmla="*/ 160 h 170"/>
              <a:gd name="T6" fmla="*/ 61 w 120"/>
              <a:gd name="T7" fmla="*/ 160 h 170"/>
              <a:gd name="T8" fmla="*/ 91 w 120"/>
              <a:gd name="T9" fmla="*/ 160 h 170"/>
              <a:gd name="T10" fmla="*/ 119 w 120"/>
              <a:gd name="T11" fmla="*/ 155 h 170"/>
              <a:gd name="T12" fmla="*/ 105 w 120"/>
              <a:gd name="T13" fmla="*/ 163 h 170"/>
              <a:gd name="T14" fmla="*/ 92 w 120"/>
              <a:gd name="T15" fmla="*/ 153 h 170"/>
              <a:gd name="T16" fmla="*/ 75 w 120"/>
              <a:gd name="T17" fmla="*/ 163 h 170"/>
              <a:gd name="T18" fmla="*/ 59 w 120"/>
              <a:gd name="T19" fmla="*/ 153 h 170"/>
              <a:gd name="T20" fmla="*/ 34 w 120"/>
              <a:gd name="T21" fmla="*/ 153 h 170"/>
              <a:gd name="T22" fmla="*/ 18 w 120"/>
              <a:gd name="T23" fmla="*/ 163 h 170"/>
              <a:gd name="T24" fmla="*/ 63 w 120"/>
              <a:gd name="T25" fmla="*/ 0 h 170"/>
              <a:gd name="T26" fmla="*/ 91 w 120"/>
              <a:gd name="T27" fmla="*/ 1 h 170"/>
              <a:gd name="T28" fmla="*/ 90 w 120"/>
              <a:gd name="T29" fmla="*/ 28 h 170"/>
              <a:gd name="T30" fmla="*/ 62 w 120"/>
              <a:gd name="T31" fmla="*/ 27 h 170"/>
              <a:gd name="T32" fmla="*/ 63 w 120"/>
              <a:gd name="T33" fmla="*/ 0 h 170"/>
              <a:gd name="T34" fmla="*/ 58 w 120"/>
              <a:gd name="T35" fmla="*/ 0 h 170"/>
              <a:gd name="T36" fmla="*/ 59 w 120"/>
              <a:gd name="T37" fmla="*/ 27 h 170"/>
              <a:gd name="T38" fmla="*/ 31 w 120"/>
              <a:gd name="T39" fmla="*/ 28 h 170"/>
              <a:gd name="T40" fmla="*/ 30 w 120"/>
              <a:gd name="T41" fmla="*/ 1 h 170"/>
              <a:gd name="T42" fmla="*/ 79 w 120"/>
              <a:gd name="T43" fmla="*/ 30 h 170"/>
              <a:gd name="T44" fmla="*/ 107 w 120"/>
              <a:gd name="T45" fmla="*/ 31 h 170"/>
              <a:gd name="T46" fmla="*/ 78 w 120"/>
              <a:gd name="T47" fmla="*/ 48 h 170"/>
              <a:gd name="T48" fmla="*/ 79 w 120"/>
              <a:gd name="T49" fmla="*/ 30 h 170"/>
              <a:gd name="T50" fmla="*/ 74 w 120"/>
              <a:gd name="T51" fmla="*/ 30 h 170"/>
              <a:gd name="T52" fmla="*/ 75 w 120"/>
              <a:gd name="T53" fmla="*/ 48 h 170"/>
              <a:gd name="T54" fmla="*/ 46 w 120"/>
              <a:gd name="T55" fmla="*/ 48 h 170"/>
              <a:gd name="T56" fmla="*/ 47 w 120"/>
              <a:gd name="T57" fmla="*/ 30 h 170"/>
              <a:gd name="T58" fmla="*/ 54 w 120"/>
              <a:gd name="T59" fmla="*/ 58 h 170"/>
              <a:gd name="T60" fmla="*/ 67 w 120"/>
              <a:gd name="T61" fmla="*/ 58 h 170"/>
              <a:gd name="T62" fmla="*/ 42 w 120"/>
              <a:gd name="T63" fmla="*/ 30 h 170"/>
              <a:gd name="T64" fmla="*/ 44 w 120"/>
              <a:gd name="T65" fmla="*/ 48 h 170"/>
              <a:gd name="T66" fmla="*/ 14 w 120"/>
              <a:gd name="T67" fmla="*/ 31 h 170"/>
              <a:gd name="T68" fmla="*/ 4 w 120"/>
              <a:gd name="T69" fmla="*/ 62 h 170"/>
              <a:gd name="T70" fmla="*/ 118 w 120"/>
              <a:gd name="T71" fmla="*/ 62 h 170"/>
              <a:gd name="T72" fmla="*/ 119 w 120"/>
              <a:gd name="T73" fmla="*/ 74 h 170"/>
              <a:gd name="T74" fmla="*/ 61 w 120"/>
              <a:gd name="T75" fmla="*/ 60 h 170"/>
              <a:gd name="T76" fmla="*/ 3 w 120"/>
              <a:gd name="T77" fmla="*/ 74 h 170"/>
              <a:gd name="T78" fmla="*/ 4 w 120"/>
              <a:gd name="T79" fmla="*/ 62 h 170"/>
              <a:gd name="T80" fmla="*/ 59 w 120"/>
              <a:gd name="T81" fmla="*/ 146 h 170"/>
              <a:gd name="T82" fmla="*/ 58 w 120"/>
              <a:gd name="T83" fmla="*/ 64 h 170"/>
              <a:gd name="T84" fmla="*/ 3 w 120"/>
              <a:gd name="T85" fmla="*/ 79 h 170"/>
              <a:gd name="T86" fmla="*/ 28 w 120"/>
              <a:gd name="T87" fmla="*/ 148 h 170"/>
              <a:gd name="T88" fmla="*/ 53 w 120"/>
              <a:gd name="T89" fmla="*/ 152 h 170"/>
              <a:gd name="T90" fmla="*/ 64 w 120"/>
              <a:gd name="T91" fmla="*/ 147 h 170"/>
              <a:gd name="T92" fmla="*/ 63 w 120"/>
              <a:gd name="T93" fmla="*/ 65 h 170"/>
              <a:gd name="T94" fmla="*/ 118 w 120"/>
              <a:gd name="T95" fmla="*/ 78 h 170"/>
              <a:gd name="T96" fmla="*/ 97 w 120"/>
              <a:gd name="T97" fmla="*/ 148 h 170"/>
              <a:gd name="T98" fmla="*/ 78 w 120"/>
              <a:gd name="T99" fmla="*/ 157 h 170"/>
              <a:gd name="T100" fmla="*/ 64 w 120"/>
              <a:gd name="T101"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70">
                <a:moveTo>
                  <a:pt x="0" y="154"/>
                </a:moveTo>
                <a:cubicBezTo>
                  <a:pt x="2" y="156"/>
                  <a:pt x="3" y="154"/>
                  <a:pt x="5" y="157"/>
                </a:cubicBezTo>
                <a:cubicBezTo>
                  <a:pt x="6" y="159"/>
                  <a:pt x="7" y="160"/>
                  <a:pt x="8" y="162"/>
                </a:cubicBezTo>
                <a:cubicBezTo>
                  <a:pt x="10" y="164"/>
                  <a:pt x="14" y="170"/>
                  <a:pt x="17" y="170"/>
                </a:cubicBezTo>
                <a:cubicBezTo>
                  <a:pt x="20" y="169"/>
                  <a:pt x="20" y="169"/>
                  <a:pt x="20" y="169"/>
                </a:cubicBezTo>
                <a:cubicBezTo>
                  <a:pt x="21" y="169"/>
                  <a:pt x="30" y="160"/>
                  <a:pt x="32" y="160"/>
                </a:cubicBezTo>
                <a:cubicBezTo>
                  <a:pt x="36" y="160"/>
                  <a:pt x="40" y="170"/>
                  <a:pt x="47" y="170"/>
                </a:cubicBezTo>
                <a:cubicBezTo>
                  <a:pt x="53" y="170"/>
                  <a:pt x="56" y="160"/>
                  <a:pt x="61" y="160"/>
                </a:cubicBezTo>
                <a:cubicBezTo>
                  <a:pt x="64" y="160"/>
                  <a:pt x="70" y="170"/>
                  <a:pt x="76" y="170"/>
                </a:cubicBezTo>
                <a:cubicBezTo>
                  <a:pt x="82" y="170"/>
                  <a:pt x="86" y="160"/>
                  <a:pt x="91" y="160"/>
                </a:cubicBezTo>
                <a:cubicBezTo>
                  <a:pt x="93" y="160"/>
                  <a:pt x="98" y="170"/>
                  <a:pt x="104" y="170"/>
                </a:cubicBezTo>
                <a:cubicBezTo>
                  <a:pt x="112" y="170"/>
                  <a:pt x="113" y="155"/>
                  <a:pt x="119" y="155"/>
                </a:cubicBezTo>
                <a:cubicBezTo>
                  <a:pt x="118" y="154"/>
                  <a:pt x="119" y="154"/>
                  <a:pt x="118" y="154"/>
                </a:cubicBezTo>
                <a:cubicBezTo>
                  <a:pt x="112" y="154"/>
                  <a:pt x="108" y="163"/>
                  <a:pt x="105" y="163"/>
                </a:cubicBezTo>
                <a:cubicBezTo>
                  <a:pt x="104" y="163"/>
                  <a:pt x="104" y="163"/>
                  <a:pt x="104" y="163"/>
                </a:cubicBezTo>
                <a:cubicBezTo>
                  <a:pt x="102" y="163"/>
                  <a:pt x="95" y="153"/>
                  <a:pt x="92" y="153"/>
                </a:cubicBezTo>
                <a:cubicBezTo>
                  <a:pt x="88" y="153"/>
                  <a:pt x="88" y="153"/>
                  <a:pt x="88" y="153"/>
                </a:cubicBezTo>
                <a:cubicBezTo>
                  <a:pt x="84" y="153"/>
                  <a:pt x="80" y="163"/>
                  <a:pt x="75" y="163"/>
                </a:cubicBezTo>
                <a:cubicBezTo>
                  <a:pt x="72" y="163"/>
                  <a:pt x="66" y="153"/>
                  <a:pt x="62" y="153"/>
                </a:cubicBezTo>
                <a:cubicBezTo>
                  <a:pt x="59" y="153"/>
                  <a:pt x="59" y="153"/>
                  <a:pt x="59" y="153"/>
                </a:cubicBezTo>
                <a:cubicBezTo>
                  <a:pt x="56" y="153"/>
                  <a:pt x="50" y="163"/>
                  <a:pt x="47" y="163"/>
                </a:cubicBezTo>
                <a:cubicBezTo>
                  <a:pt x="43" y="163"/>
                  <a:pt x="37" y="153"/>
                  <a:pt x="34" y="153"/>
                </a:cubicBezTo>
                <a:cubicBezTo>
                  <a:pt x="30" y="153"/>
                  <a:pt x="30" y="153"/>
                  <a:pt x="30" y="153"/>
                </a:cubicBezTo>
                <a:cubicBezTo>
                  <a:pt x="27" y="153"/>
                  <a:pt x="20" y="163"/>
                  <a:pt x="18" y="163"/>
                </a:cubicBezTo>
                <a:cubicBezTo>
                  <a:pt x="12" y="163"/>
                  <a:pt x="8" y="149"/>
                  <a:pt x="0" y="154"/>
                </a:cubicBezTo>
                <a:close/>
                <a:moveTo>
                  <a:pt x="63" y="0"/>
                </a:moveTo>
                <a:cubicBezTo>
                  <a:pt x="90" y="0"/>
                  <a:pt x="90" y="0"/>
                  <a:pt x="90" y="0"/>
                </a:cubicBezTo>
                <a:cubicBezTo>
                  <a:pt x="91" y="0"/>
                  <a:pt x="91" y="1"/>
                  <a:pt x="91" y="1"/>
                </a:cubicBezTo>
                <a:cubicBezTo>
                  <a:pt x="91" y="27"/>
                  <a:pt x="91" y="27"/>
                  <a:pt x="91" y="27"/>
                </a:cubicBezTo>
                <a:cubicBezTo>
                  <a:pt x="91" y="27"/>
                  <a:pt x="91" y="28"/>
                  <a:pt x="90" y="28"/>
                </a:cubicBezTo>
                <a:cubicBezTo>
                  <a:pt x="63" y="28"/>
                  <a:pt x="63" y="28"/>
                  <a:pt x="63" y="28"/>
                </a:cubicBezTo>
                <a:cubicBezTo>
                  <a:pt x="62" y="28"/>
                  <a:pt x="62" y="27"/>
                  <a:pt x="62" y="27"/>
                </a:cubicBezTo>
                <a:cubicBezTo>
                  <a:pt x="62" y="1"/>
                  <a:pt x="62" y="1"/>
                  <a:pt x="62" y="1"/>
                </a:cubicBezTo>
                <a:cubicBezTo>
                  <a:pt x="62" y="1"/>
                  <a:pt x="62" y="0"/>
                  <a:pt x="63" y="0"/>
                </a:cubicBezTo>
                <a:close/>
                <a:moveTo>
                  <a:pt x="31" y="0"/>
                </a:moveTo>
                <a:cubicBezTo>
                  <a:pt x="58" y="0"/>
                  <a:pt x="58" y="0"/>
                  <a:pt x="58" y="0"/>
                </a:cubicBezTo>
                <a:cubicBezTo>
                  <a:pt x="59" y="0"/>
                  <a:pt x="59" y="1"/>
                  <a:pt x="59" y="1"/>
                </a:cubicBezTo>
                <a:cubicBezTo>
                  <a:pt x="59" y="27"/>
                  <a:pt x="59" y="27"/>
                  <a:pt x="59" y="27"/>
                </a:cubicBezTo>
                <a:cubicBezTo>
                  <a:pt x="59" y="27"/>
                  <a:pt x="59" y="28"/>
                  <a:pt x="58" y="28"/>
                </a:cubicBezTo>
                <a:cubicBezTo>
                  <a:pt x="31" y="28"/>
                  <a:pt x="31" y="28"/>
                  <a:pt x="31" y="28"/>
                </a:cubicBezTo>
                <a:cubicBezTo>
                  <a:pt x="31" y="28"/>
                  <a:pt x="30" y="27"/>
                  <a:pt x="30" y="27"/>
                </a:cubicBezTo>
                <a:cubicBezTo>
                  <a:pt x="30" y="1"/>
                  <a:pt x="30" y="1"/>
                  <a:pt x="30" y="1"/>
                </a:cubicBezTo>
                <a:cubicBezTo>
                  <a:pt x="30" y="1"/>
                  <a:pt x="31" y="0"/>
                  <a:pt x="31" y="0"/>
                </a:cubicBezTo>
                <a:close/>
                <a:moveTo>
                  <a:pt x="79" y="30"/>
                </a:moveTo>
                <a:cubicBezTo>
                  <a:pt x="106" y="30"/>
                  <a:pt x="106" y="30"/>
                  <a:pt x="106" y="30"/>
                </a:cubicBezTo>
                <a:cubicBezTo>
                  <a:pt x="106" y="30"/>
                  <a:pt x="107" y="31"/>
                  <a:pt x="107" y="31"/>
                </a:cubicBezTo>
                <a:cubicBezTo>
                  <a:pt x="107" y="56"/>
                  <a:pt x="107" y="56"/>
                  <a:pt x="107" y="56"/>
                </a:cubicBezTo>
                <a:cubicBezTo>
                  <a:pt x="78" y="48"/>
                  <a:pt x="78" y="48"/>
                  <a:pt x="78" y="48"/>
                </a:cubicBezTo>
                <a:cubicBezTo>
                  <a:pt x="78" y="31"/>
                  <a:pt x="78" y="31"/>
                  <a:pt x="78" y="31"/>
                </a:cubicBezTo>
                <a:cubicBezTo>
                  <a:pt x="78" y="31"/>
                  <a:pt x="78" y="30"/>
                  <a:pt x="79" y="30"/>
                </a:cubicBezTo>
                <a:close/>
                <a:moveTo>
                  <a:pt x="47" y="30"/>
                </a:moveTo>
                <a:cubicBezTo>
                  <a:pt x="74" y="30"/>
                  <a:pt x="74" y="30"/>
                  <a:pt x="74" y="30"/>
                </a:cubicBezTo>
                <a:cubicBezTo>
                  <a:pt x="75" y="30"/>
                  <a:pt x="75" y="31"/>
                  <a:pt x="75" y="31"/>
                </a:cubicBezTo>
                <a:cubicBezTo>
                  <a:pt x="75" y="48"/>
                  <a:pt x="75" y="48"/>
                  <a:pt x="75" y="48"/>
                </a:cubicBezTo>
                <a:cubicBezTo>
                  <a:pt x="61" y="44"/>
                  <a:pt x="61" y="44"/>
                  <a:pt x="61" y="44"/>
                </a:cubicBezTo>
                <a:cubicBezTo>
                  <a:pt x="46" y="48"/>
                  <a:pt x="46" y="48"/>
                  <a:pt x="46" y="48"/>
                </a:cubicBezTo>
                <a:cubicBezTo>
                  <a:pt x="46" y="31"/>
                  <a:pt x="46" y="31"/>
                  <a:pt x="46" y="31"/>
                </a:cubicBezTo>
                <a:cubicBezTo>
                  <a:pt x="46" y="31"/>
                  <a:pt x="47" y="30"/>
                  <a:pt x="47" y="30"/>
                </a:cubicBezTo>
                <a:close/>
                <a:moveTo>
                  <a:pt x="67" y="58"/>
                </a:moveTo>
                <a:cubicBezTo>
                  <a:pt x="54" y="58"/>
                  <a:pt x="54" y="58"/>
                  <a:pt x="54" y="58"/>
                </a:cubicBezTo>
                <a:cubicBezTo>
                  <a:pt x="61" y="57"/>
                  <a:pt x="61" y="57"/>
                  <a:pt x="61" y="57"/>
                </a:cubicBezTo>
                <a:cubicBezTo>
                  <a:pt x="67" y="58"/>
                  <a:pt x="67" y="58"/>
                  <a:pt x="67" y="58"/>
                </a:cubicBezTo>
                <a:close/>
                <a:moveTo>
                  <a:pt x="16" y="30"/>
                </a:moveTo>
                <a:cubicBezTo>
                  <a:pt x="42" y="30"/>
                  <a:pt x="42" y="30"/>
                  <a:pt x="42" y="30"/>
                </a:cubicBezTo>
                <a:cubicBezTo>
                  <a:pt x="43" y="30"/>
                  <a:pt x="44" y="31"/>
                  <a:pt x="44" y="31"/>
                </a:cubicBezTo>
                <a:cubicBezTo>
                  <a:pt x="44" y="48"/>
                  <a:pt x="44" y="48"/>
                  <a:pt x="44" y="48"/>
                </a:cubicBezTo>
                <a:cubicBezTo>
                  <a:pt x="14" y="56"/>
                  <a:pt x="14" y="56"/>
                  <a:pt x="14" y="56"/>
                </a:cubicBezTo>
                <a:cubicBezTo>
                  <a:pt x="14" y="31"/>
                  <a:pt x="14" y="31"/>
                  <a:pt x="14" y="31"/>
                </a:cubicBezTo>
                <a:cubicBezTo>
                  <a:pt x="14" y="31"/>
                  <a:pt x="15" y="30"/>
                  <a:pt x="16" y="30"/>
                </a:cubicBezTo>
                <a:close/>
                <a:moveTo>
                  <a:pt x="4" y="62"/>
                </a:moveTo>
                <a:cubicBezTo>
                  <a:pt x="61" y="47"/>
                  <a:pt x="61" y="47"/>
                  <a:pt x="61" y="47"/>
                </a:cubicBezTo>
                <a:cubicBezTo>
                  <a:pt x="118" y="62"/>
                  <a:pt x="118" y="62"/>
                  <a:pt x="118" y="62"/>
                </a:cubicBezTo>
                <a:cubicBezTo>
                  <a:pt x="118" y="63"/>
                  <a:pt x="119" y="63"/>
                  <a:pt x="119" y="64"/>
                </a:cubicBezTo>
                <a:cubicBezTo>
                  <a:pt x="119" y="74"/>
                  <a:pt x="119" y="74"/>
                  <a:pt x="119" y="74"/>
                </a:cubicBezTo>
                <a:cubicBezTo>
                  <a:pt x="119" y="75"/>
                  <a:pt x="118" y="76"/>
                  <a:pt x="118" y="75"/>
                </a:cubicBezTo>
                <a:cubicBezTo>
                  <a:pt x="61" y="60"/>
                  <a:pt x="61" y="60"/>
                  <a:pt x="61" y="60"/>
                </a:cubicBezTo>
                <a:cubicBezTo>
                  <a:pt x="4" y="75"/>
                  <a:pt x="4" y="75"/>
                  <a:pt x="4" y="75"/>
                </a:cubicBezTo>
                <a:cubicBezTo>
                  <a:pt x="3" y="76"/>
                  <a:pt x="3" y="75"/>
                  <a:pt x="3" y="74"/>
                </a:cubicBezTo>
                <a:cubicBezTo>
                  <a:pt x="3" y="64"/>
                  <a:pt x="3" y="64"/>
                  <a:pt x="3" y="64"/>
                </a:cubicBezTo>
                <a:cubicBezTo>
                  <a:pt x="3" y="63"/>
                  <a:pt x="3" y="63"/>
                  <a:pt x="4" y="62"/>
                </a:cubicBezTo>
                <a:close/>
                <a:moveTo>
                  <a:pt x="59" y="147"/>
                </a:moveTo>
                <a:cubicBezTo>
                  <a:pt x="59" y="147"/>
                  <a:pt x="59" y="147"/>
                  <a:pt x="59" y="146"/>
                </a:cubicBezTo>
                <a:cubicBezTo>
                  <a:pt x="59" y="65"/>
                  <a:pt x="59" y="65"/>
                  <a:pt x="59" y="65"/>
                </a:cubicBezTo>
                <a:cubicBezTo>
                  <a:pt x="59" y="64"/>
                  <a:pt x="59" y="64"/>
                  <a:pt x="58" y="64"/>
                </a:cubicBezTo>
                <a:cubicBezTo>
                  <a:pt x="4" y="78"/>
                  <a:pt x="4" y="78"/>
                  <a:pt x="4" y="78"/>
                </a:cubicBezTo>
                <a:cubicBezTo>
                  <a:pt x="4" y="78"/>
                  <a:pt x="3" y="78"/>
                  <a:pt x="3" y="79"/>
                </a:cubicBezTo>
                <a:cubicBezTo>
                  <a:pt x="26" y="148"/>
                  <a:pt x="26" y="148"/>
                  <a:pt x="26" y="148"/>
                </a:cubicBezTo>
                <a:cubicBezTo>
                  <a:pt x="26" y="149"/>
                  <a:pt x="28" y="149"/>
                  <a:pt x="28" y="148"/>
                </a:cubicBezTo>
                <a:cubicBezTo>
                  <a:pt x="35" y="144"/>
                  <a:pt x="40" y="154"/>
                  <a:pt x="45" y="157"/>
                </a:cubicBezTo>
                <a:cubicBezTo>
                  <a:pt x="48" y="159"/>
                  <a:pt x="52" y="154"/>
                  <a:pt x="53" y="152"/>
                </a:cubicBezTo>
                <a:cubicBezTo>
                  <a:pt x="55" y="150"/>
                  <a:pt x="58" y="148"/>
                  <a:pt x="59" y="147"/>
                </a:cubicBezTo>
                <a:close/>
                <a:moveTo>
                  <a:pt x="64" y="147"/>
                </a:moveTo>
                <a:cubicBezTo>
                  <a:pt x="64" y="147"/>
                  <a:pt x="63" y="147"/>
                  <a:pt x="63" y="146"/>
                </a:cubicBezTo>
                <a:cubicBezTo>
                  <a:pt x="63" y="65"/>
                  <a:pt x="63" y="65"/>
                  <a:pt x="63" y="65"/>
                </a:cubicBezTo>
                <a:cubicBezTo>
                  <a:pt x="63" y="64"/>
                  <a:pt x="64" y="64"/>
                  <a:pt x="65" y="64"/>
                </a:cubicBezTo>
                <a:cubicBezTo>
                  <a:pt x="118" y="78"/>
                  <a:pt x="118" y="78"/>
                  <a:pt x="118" y="78"/>
                </a:cubicBezTo>
                <a:cubicBezTo>
                  <a:pt x="119" y="78"/>
                  <a:pt x="120" y="78"/>
                  <a:pt x="119" y="79"/>
                </a:cubicBezTo>
                <a:cubicBezTo>
                  <a:pt x="97" y="148"/>
                  <a:pt x="97" y="148"/>
                  <a:pt x="97" y="148"/>
                </a:cubicBezTo>
                <a:cubicBezTo>
                  <a:pt x="96" y="149"/>
                  <a:pt x="95" y="149"/>
                  <a:pt x="94" y="148"/>
                </a:cubicBezTo>
                <a:cubicBezTo>
                  <a:pt x="88" y="144"/>
                  <a:pt x="82" y="154"/>
                  <a:pt x="78" y="157"/>
                </a:cubicBezTo>
                <a:cubicBezTo>
                  <a:pt x="75" y="159"/>
                  <a:pt x="71" y="154"/>
                  <a:pt x="69" y="152"/>
                </a:cubicBezTo>
                <a:cubicBezTo>
                  <a:pt x="68" y="150"/>
                  <a:pt x="65" y="148"/>
                  <a:pt x="64" y="147"/>
                </a:cubicBezTo>
                <a:close/>
              </a:path>
            </a:pathLst>
          </a:custGeom>
          <a:solidFill>
            <a:srgbClr val="E4465A"/>
          </a:solidFill>
          <a:ln>
            <a:noFill/>
          </a:ln>
        </p:spPr>
        <p:txBody>
          <a:bodyPr vert="horz" wrap="square" lIns="91440" tIns="45720" rIns="91440" bIns="45720" numCol="1" anchor="t" anchorCtr="0" compatLnSpc="1">
            <a:prstTxWarp prst="textNoShape">
              <a:avLst/>
            </a:prstTxWarp>
          </a:bodyPr>
          <a:lstStyle/>
          <a:p>
            <a:endParaRPr lang="ru-RU" dirty="0">
              <a:solidFill>
                <a:srgbClr val="E4465A"/>
              </a:solidFill>
            </a:endParaRPr>
          </a:p>
        </p:txBody>
      </p:sp>
      <p:grpSp>
        <p:nvGrpSpPr>
          <p:cNvPr id="58" name="Группа 57">
            <a:extLst>
              <a:ext uri="{FF2B5EF4-FFF2-40B4-BE49-F238E27FC236}">
                <a16:creationId xmlns:a16="http://schemas.microsoft.com/office/drawing/2014/main" xmlns="" id="{FDB1E051-C78C-4627-AB0B-B683AF7929A7}"/>
              </a:ext>
            </a:extLst>
          </p:cNvPr>
          <p:cNvGrpSpPr/>
          <p:nvPr/>
        </p:nvGrpSpPr>
        <p:grpSpPr>
          <a:xfrm>
            <a:off x="9699092" y="3345382"/>
            <a:ext cx="727296" cy="953566"/>
            <a:chOff x="7297738" y="2446338"/>
            <a:chExt cx="428625" cy="561975"/>
          </a:xfrm>
          <a:solidFill>
            <a:srgbClr val="D85734"/>
          </a:solidFill>
        </p:grpSpPr>
        <p:sp>
          <p:nvSpPr>
            <p:cNvPr id="59" name="Freeform 96">
              <a:extLst>
                <a:ext uri="{FF2B5EF4-FFF2-40B4-BE49-F238E27FC236}">
                  <a16:creationId xmlns:a16="http://schemas.microsoft.com/office/drawing/2014/main" xmlns="" id="{0DF931DF-98B2-4298-A5E3-22513FE36937}"/>
                </a:ext>
              </a:extLst>
            </p:cNvPr>
            <p:cNvSpPr>
              <a:spLocks/>
            </p:cNvSpPr>
            <p:nvPr/>
          </p:nvSpPr>
          <p:spPr bwMode="auto">
            <a:xfrm>
              <a:off x="7356475" y="2511426"/>
              <a:ext cx="311150" cy="425450"/>
            </a:xfrm>
            <a:custGeom>
              <a:avLst/>
              <a:gdLst>
                <a:gd name="T0" fmla="*/ 62 w 96"/>
                <a:gd name="T1" fmla="*/ 2 h 131"/>
                <a:gd name="T2" fmla="*/ 34 w 96"/>
                <a:gd name="T3" fmla="*/ 3 h 131"/>
                <a:gd name="T4" fmla="*/ 0 w 96"/>
                <a:gd name="T5" fmla="*/ 41 h 131"/>
                <a:gd name="T6" fmla="*/ 21 w 96"/>
                <a:gd name="T7" fmla="*/ 101 h 131"/>
                <a:gd name="T8" fmla="*/ 48 w 96"/>
                <a:gd name="T9" fmla="*/ 131 h 131"/>
                <a:gd name="T10" fmla="*/ 75 w 96"/>
                <a:gd name="T11" fmla="*/ 101 h 131"/>
                <a:gd name="T12" fmla="*/ 96 w 96"/>
                <a:gd name="T13" fmla="*/ 41 h 131"/>
                <a:gd name="T14" fmla="*/ 62 w 96"/>
                <a:gd name="T15" fmla="*/ 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1">
                  <a:moveTo>
                    <a:pt x="62" y="2"/>
                  </a:moveTo>
                  <a:cubicBezTo>
                    <a:pt x="52" y="0"/>
                    <a:pt x="43" y="0"/>
                    <a:pt x="34" y="3"/>
                  </a:cubicBezTo>
                  <a:cubicBezTo>
                    <a:pt x="30" y="21"/>
                    <a:pt x="18" y="35"/>
                    <a:pt x="0" y="41"/>
                  </a:cubicBezTo>
                  <a:cubicBezTo>
                    <a:pt x="0" y="61"/>
                    <a:pt x="11" y="84"/>
                    <a:pt x="21" y="101"/>
                  </a:cubicBezTo>
                  <a:cubicBezTo>
                    <a:pt x="29" y="112"/>
                    <a:pt x="38" y="123"/>
                    <a:pt x="48" y="131"/>
                  </a:cubicBezTo>
                  <a:cubicBezTo>
                    <a:pt x="58" y="123"/>
                    <a:pt x="67" y="112"/>
                    <a:pt x="75" y="101"/>
                  </a:cubicBezTo>
                  <a:cubicBezTo>
                    <a:pt x="85" y="84"/>
                    <a:pt x="96" y="61"/>
                    <a:pt x="96" y="41"/>
                  </a:cubicBezTo>
                  <a:cubicBezTo>
                    <a:pt x="77" y="35"/>
                    <a:pt x="66" y="21"/>
                    <a:pt x="6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Freeform 97">
              <a:extLst>
                <a:ext uri="{FF2B5EF4-FFF2-40B4-BE49-F238E27FC236}">
                  <a16:creationId xmlns:a16="http://schemas.microsoft.com/office/drawing/2014/main" xmlns="" id="{E941A77B-520E-4227-A055-94CF7F821450}"/>
                </a:ext>
              </a:extLst>
            </p:cNvPr>
            <p:cNvSpPr>
              <a:spLocks noEditPoints="1"/>
            </p:cNvSpPr>
            <p:nvPr/>
          </p:nvSpPr>
          <p:spPr bwMode="auto">
            <a:xfrm>
              <a:off x="7297738" y="2446338"/>
              <a:ext cx="428625" cy="561975"/>
            </a:xfrm>
            <a:custGeom>
              <a:avLst/>
              <a:gdLst>
                <a:gd name="T0" fmla="*/ 130 w 132"/>
                <a:gd name="T1" fmla="*/ 45 h 173"/>
                <a:gd name="T2" fmla="*/ 97 w 132"/>
                <a:gd name="T3" fmla="*/ 10 h 173"/>
                <a:gd name="T4" fmla="*/ 35 w 132"/>
                <a:gd name="T5" fmla="*/ 10 h 173"/>
                <a:gd name="T6" fmla="*/ 2 w 132"/>
                <a:gd name="T7" fmla="*/ 45 h 173"/>
                <a:gd name="T8" fmla="*/ 0 w 132"/>
                <a:gd name="T9" fmla="*/ 60 h 173"/>
                <a:gd name="T10" fmla="*/ 66 w 132"/>
                <a:gd name="T11" fmla="*/ 173 h 173"/>
                <a:gd name="T12" fmla="*/ 132 w 132"/>
                <a:gd name="T13" fmla="*/ 60 h 173"/>
                <a:gd name="T14" fmla="*/ 130 w 132"/>
                <a:gd name="T15" fmla="*/ 45 h 173"/>
                <a:gd name="T16" fmla="*/ 101 w 132"/>
                <a:gd name="T17" fmla="*/ 36 h 173"/>
                <a:gd name="T18" fmla="*/ 105 w 132"/>
                <a:gd name="T19" fmla="*/ 40 h 173"/>
                <a:gd name="T20" fmla="*/ 101 w 132"/>
                <a:gd name="T21" fmla="*/ 45 h 173"/>
                <a:gd name="T22" fmla="*/ 96 w 132"/>
                <a:gd name="T23" fmla="*/ 40 h 173"/>
                <a:gd name="T24" fmla="*/ 101 w 132"/>
                <a:gd name="T25" fmla="*/ 36 h 173"/>
                <a:gd name="T26" fmla="*/ 66 w 132"/>
                <a:gd name="T27" fmla="*/ 5 h 173"/>
                <a:gd name="T28" fmla="*/ 70 w 132"/>
                <a:gd name="T29" fmla="*/ 9 h 173"/>
                <a:gd name="T30" fmla="*/ 66 w 132"/>
                <a:gd name="T31" fmla="*/ 14 h 173"/>
                <a:gd name="T32" fmla="*/ 61 w 132"/>
                <a:gd name="T33" fmla="*/ 9 h 173"/>
                <a:gd name="T34" fmla="*/ 66 w 132"/>
                <a:gd name="T35" fmla="*/ 5 h 173"/>
                <a:gd name="T36" fmla="*/ 31 w 132"/>
                <a:gd name="T37" fmla="*/ 36 h 173"/>
                <a:gd name="T38" fmla="*/ 36 w 132"/>
                <a:gd name="T39" fmla="*/ 40 h 173"/>
                <a:gd name="T40" fmla="*/ 31 w 132"/>
                <a:gd name="T41" fmla="*/ 45 h 173"/>
                <a:gd name="T42" fmla="*/ 27 w 132"/>
                <a:gd name="T43" fmla="*/ 40 h 173"/>
                <a:gd name="T44" fmla="*/ 31 w 132"/>
                <a:gd name="T45" fmla="*/ 36 h 173"/>
                <a:gd name="T46" fmla="*/ 11 w 132"/>
                <a:gd name="T47" fmla="*/ 87 h 173"/>
                <a:gd name="T48" fmla="*/ 6 w 132"/>
                <a:gd name="T49" fmla="*/ 82 h 173"/>
                <a:gd name="T50" fmla="*/ 11 w 132"/>
                <a:gd name="T51" fmla="*/ 78 h 173"/>
                <a:gd name="T52" fmla="*/ 15 w 132"/>
                <a:gd name="T53" fmla="*/ 82 h 173"/>
                <a:gd name="T54" fmla="*/ 11 w 132"/>
                <a:gd name="T55" fmla="*/ 87 h 173"/>
                <a:gd name="T56" fmla="*/ 29 w 132"/>
                <a:gd name="T57" fmla="*/ 129 h 173"/>
                <a:gd name="T58" fmla="*/ 25 w 132"/>
                <a:gd name="T59" fmla="*/ 124 h 173"/>
                <a:gd name="T60" fmla="*/ 29 w 132"/>
                <a:gd name="T61" fmla="*/ 119 h 173"/>
                <a:gd name="T62" fmla="*/ 34 w 132"/>
                <a:gd name="T63" fmla="*/ 124 h 173"/>
                <a:gd name="T64" fmla="*/ 29 w 132"/>
                <a:gd name="T65" fmla="*/ 129 h 173"/>
                <a:gd name="T66" fmla="*/ 66 w 132"/>
                <a:gd name="T67" fmla="*/ 168 h 173"/>
                <a:gd name="T68" fmla="*/ 61 w 132"/>
                <a:gd name="T69" fmla="*/ 163 h 173"/>
                <a:gd name="T70" fmla="*/ 66 w 132"/>
                <a:gd name="T71" fmla="*/ 159 h 173"/>
                <a:gd name="T72" fmla="*/ 70 w 132"/>
                <a:gd name="T73" fmla="*/ 163 h 173"/>
                <a:gd name="T74" fmla="*/ 66 w 132"/>
                <a:gd name="T75" fmla="*/ 168 h 173"/>
                <a:gd name="T76" fmla="*/ 66 w 132"/>
                <a:gd name="T77" fmla="*/ 156 h 173"/>
                <a:gd name="T78" fmla="*/ 36 w 132"/>
                <a:gd name="T79" fmla="*/ 123 h 173"/>
                <a:gd name="T80" fmla="*/ 15 w 132"/>
                <a:gd name="T81" fmla="*/ 60 h 173"/>
                <a:gd name="T82" fmla="*/ 15 w 132"/>
                <a:gd name="T83" fmla="*/ 58 h 173"/>
                <a:gd name="T84" fmla="*/ 48 w 132"/>
                <a:gd name="T85" fmla="*/ 20 h 173"/>
                <a:gd name="T86" fmla="*/ 84 w 132"/>
                <a:gd name="T87" fmla="*/ 20 h 173"/>
                <a:gd name="T88" fmla="*/ 117 w 132"/>
                <a:gd name="T89" fmla="*/ 58 h 173"/>
                <a:gd name="T90" fmla="*/ 117 w 132"/>
                <a:gd name="T91" fmla="*/ 60 h 173"/>
                <a:gd name="T92" fmla="*/ 96 w 132"/>
                <a:gd name="T93" fmla="*/ 123 h 173"/>
                <a:gd name="T94" fmla="*/ 66 w 132"/>
                <a:gd name="T95" fmla="*/ 156 h 173"/>
                <a:gd name="T96" fmla="*/ 103 w 132"/>
                <a:gd name="T97" fmla="*/ 129 h 173"/>
                <a:gd name="T98" fmla="*/ 99 w 132"/>
                <a:gd name="T99" fmla="*/ 124 h 173"/>
                <a:gd name="T100" fmla="*/ 103 w 132"/>
                <a:gd name="T101" fmla="*/ 119 h 173"/>
                <a:gd name="T102" fmla="*/ 108 w 132"/>
                <a:gd name="T103" fmla="*/ 124 h 173"/>
                <a:gd name="T104" fmla="*/ 103 w 132"/>
                <a:gd name="T105" fmla="*/ 129 h 173"/>
                <a:gd name="T106" fmla="*/ 122 w 132"/>
                <a:gd name="T107" fmla="*/ 87 h 173"/>
                <a:gd name="T108" fmla="*/ 117 w 132"/>
                <a:gd name="T109" fmla="*/ 82 h 173"/>
                <a:gd name="T110" fmla="*/ 122 w 132"/>
                <a:gd name="T111" fmla="*/ 78 h 173"/>
                <a:gd name="T112" fmla="*/ 126 w 132"/>
                <a:gd name="T113" fmla="*/ 82 h 173"/>
                <a:gd name="T114" fmla="*/ 122 w 132"/>
                <a:gd name="T11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73">
                  <a:moveTo>
                    <a:pt x="130" y="45"/>
                  </a:moveTo>
                  <a:cubicBezTo>
                    <a:pt x="108" y="44"/>
                    <a:pt x="97" y="31"/>
                    <a:pt x="97" y="10"/>
                  </a:cubicBezTo>
                  <a:cubicBezTo>
                    <a:pt x="76" y="0"/>
                    <a:pt x="58" y="0"/>
                    <a:pt x="35" y="10"/>
                  </a:cubicBezTo>
                  <a:cubicBezTo>
                    <a:pt x="35" y="31"/>
                    <a:pt x="24" y="44"/>
                    <a:pt x="2" y="45"/>
                  </a:cubicBezTo>
                  <a:cubicBezTo>
                    <a:pt x="1" y="50"/>
                    <a:pt x="0" y="55"/>
                    <a:pt x="0" y="60"/>
                  </a:cubicBezTo>
                  <a:cubicBezTo>
                    <a:pt x="0" y="98"/>
                    <a:pt x="29" y="151"/>
                    <a:pt x="66" y="173"/>
                  </a:cubicBezTo>
                  <a:cubicBezTo>
                    <a:pt x="103" y="151"/>
                    <a:pt x="132" y="98"/>
                    <a:pt x="132" y="60"/>
                  </a:cubicBezTo>
                  <a:cubicBezTo>
                    <a:pt x="132" y="55"/>
                    <a:pt x="131" y="50"/>
                    <a:pt x="130" y="45"/>
                  </a:cubicBezTo>
                  <a:close/>
                  <a:moveTo>
                    <a:pt x="101" y="36"/>
                  </a:moveTo>
                  <a:cubicBezTo>
                    <a:pt x="103" y="36"/>
                    <a:pt x="105" y="38"/>
                    <a:pt x="105" y="40"/>
                  </a:cubicBezTo>
                  <a:cubicBezTo>
                    <a:pt x="105" y="43"/>
                    <a:pt x="103" y="45"/>
                    <a:pt x="101" y="45"/>
                  </a:cubicBezTo>
                  <a:cubicBezTo>
                    <a:pt x="98" y="45"/>
                    <a:pt x="96" y="43"/>
                    <a:pt x="96" y="40"/>
                  </a:cubicBezTo>
                  <a:cubicBezTo>
                    <a:pt x="96" y="38"/>
                    <a:pt x="98" y="36"/>
                    <a:pt x="101" y="36"/>
                  </a:cubicBezTo>
                  <a:close/>
                  <a:moveTo>
                    <a:pt x="66" y="5"/>
                  </a:moveTo>
                  <a:cubicBezTo>
                    <a:pt x="68" y="5"/>
                    <a:pt x="70" y="7"/>
                    <a:pt x="70" y="9"/>
                  </a:cubicBezTo>
                  <a:cubicBezTo>
                    <a:pt x="70" y="12"/>
                    <a:pt x="68" y="14"/>
                    <a:pt x="66" y="14"/>
                  </a:cubicBezTo>
                  <a:cubicBezTo>
                    <a:pt x="63" y="14"/>
                    <a:pt x="61" y="12"/>
                    <a:pt x="61" y="9"/>
                  </a:cubicBezTo>
                  <a:cubicBezTo>
                    <a:pt x="61" y="7"/>
                    <a:pt x="63" y="5"/>
                    <a:pt x="66" y="5"/>
                  </a:cubicBezTo>
                  <a:close/>
                  <a:moveTo>
                    <a:pt x="31" y="36"/>
                  </a:moveTo>
                  <a:cubicBezTo>
                    <a:pt x="34" y="36"/>
                    <a:pt x="36" y="38"/>
                    <a:pt x="36" y="40"/>
                  </a:cubicBezTo>
                  <a:cubicBezTo>
                    <a:pt x="36" y="43"/>
                    <a:pt x="34" y="45"/>
                    <a:pt x="31" y="45"/>
                  </a:cubicBezTo>
                  <a:cubicBezTo>
                    <a:pt x="29" y="45"/>
                    <a:pt x="27" y="43"/>
                    <a:pt x="27" y="40"/>
                  </a:cubicBezTo>
                  <a:cubicBezTo>
                    <a:pt x="27" y="38"/>
                    <a:pt x="29" y="36"/>
                    <a:pt x="31" y="36"/>
                  </a:cubicBezTo>
                  <a:close/>
                  <a:moveTo>
                    <a:pt x="11" y="87"/>
                  </a:moveTo>
                  <a:cubicBezTo>
                    <a:pt x="8" y="87"/>
                    <a:pt x="6" y="85"/>
                    <a:pt x="6" y="82"/>
                  </a:cubicBezTo>
                  <a:cubicBezTo>
                    <a:pt x="6" y="80"/>
                    <a:pt x="8" y="78"/>
                    <a:pt x="11" y="78"/>
                  </a:cubicBezTo>
                  <a:cubicBezTo>
                    <a:pt x="13" y="78"/>
                    <a:pt x="15" y="80"/>
                    <a:pt x="15" y="82"/>
                  </a:cubicBezTo>
                  <a:cubicBezTo>
                    <a:pt x="15" y="85"/>
                    <a:pt x="13" y="87"/>
                    <a:pt x="11" y="87"/>
                  </a:cubicBezTo>
                  <a:close/>
                  <a:moveTo>
                    <a:pt x="29" y="129"/>
                  </a:moveTo>
                  <a:cubicBezTo>
                    <a:pt x="27" y="129"/>
                    <a:pt x="25" y="126"/>
                    <a:pt x="25" y="124"/>
                  </a:cubicBezTo>
                  <a:cubicBezTo>
                    <a:pt x="25" y="121"/>
                    <a:pt x="27" y="119"/>
                    <a:pt x="29" y="119"/>
                  </a:cubicBezTo>
                  <a:cubicBezTo>
                    <a:pt x="32" y="119"/>
                    <a:pt x="34" y="121"/>
                    <a:pt x="34" y="124"/>
                  </a:cubicBezTo>
                  <a:cubicBezTo>
                    <a:pt x="34" y="126"/>
                    <a:pt x="32" y="129"/>
                    <a:pt x="29" y="129"/>
                  </a:cubicBezTo>
                  <a:close/>
                  <a:moveTo>
                    <a:pt x="66" y="168"/>
                  </a:moveTo>
                  <a:cubicBezTo>
                    <a:pt x="63" y="168"/>
                    <a:pt x="61" y="166"/>
                    <a:pt x="61" y="163"/>
                  </a:cubicBezTo>
                  <a:cubicBezTo>
                    <a:pt x="61" y="161"/>
                    <a:pt x="63" y="159"/>
                    <a:pt x="66" y="159"/>
                  </a:cubicBezTo>
                  <a:cubicBezTo>
                    <a:pt x="68" y="159"/>
                    <a:pt x="70" y="161"/>
                    <a:pt x="70" y="163"/>
                  </a:cubicBezTo>
                  <a:cubicBezTo>
                    <a:pt x="70" y="166"/>
                    <a:pt x="68" y="168"/>
                    <a:pt x="66" y="168"/>
                  </a:cubicBezTo>
                  <a:close/>
                  <a:moveTo>
                    <a:pt x="66" y="156"/>
                  </a:moveTo>
                  <a:cubicBezTo>
                    <a:pt x="54" y="147"/>
                    <a:pt x="44" y="135"/>
                    <a:pt x="36" y="123"/>
                  </a:cubicBezTo>
                  <a:cubicBezTo>
                    <a:pt x="25" y="106"/>
                    <a:pt x="15" y="81"/>
                    <a:pt x="15" y="60"/>
                  </a:cubicBezTo>
                  <a:cubicBezTo>
                    <a:pt x="15" y="60"/>
                    <a:pt x="15" y="59"/>
                    <a:pt x="15" y="58"/>
                  </a:cubicBezTo>
                  <a:cubicBezTo>
                    <a:pt x="34" y="53"/>
                    <a:pt x="45" y="39"/>
                    <a:pt x="48" y="20"/>
                  </a:cubicBezTo>
                  <a:cubicBezTo>
                    <a:pt x="60" y="16"/>
                    <a:pt x="71" y="16"/>
                    <a:pt x="84" y="20"/>
                  </a:cubicBezTo>
                  <a:cubicBezTo>
                    <a:pt x="86" y="39"/>
                    <a:pt x="98" y="53"/>
                    <a:pt x="117" y="58"/>
                  </a:cubicBezTo>
                  <a:cubicBezTo>
                    <a:pt x="117" y="59"/>
                    <a:pt x="117" y="60"/>
                    <a:pt x="117" y="60"/>
                  </a:cubicBezTo>
                  <a:cubicBezTo>
                    <a:pt x="117" y="81"/>
                    <a:pt x="107" y="106"/>
                    <a:pt x="96" y="123"/>
                  </a:cubicBezTo>
                  <a:cubicBezTo>
                    <a:pt x="88" y="135"/>
                    <a:pt x="78" y="147"/>
                    <a:pt x="66" y="156"/>
                  </a:cubicBezTo>
                  <a:close/>
                  <a:moveTo>
                    <a:pt x="103" y="129"/>
                  </a:moveTo>
                  <a:cubicBezTo>
                    <a:pt x="101" y="129"/>
                    <a:pt x="99" y="126"/>
                    <a:pt x="99" y="124"/>
                  </a:cubicBezTo>
                  <a:cubicBezTo>
                    <a:pt x="99" y="121"/>
                    <a:pt x="101" y="119"/>
                    <a:pt x="103" y="119"/>
                  </a:cubicBezTo>
                  <a:cubicBezTo>
                    <a:pt x="106" y="119"/>
                    <a:pt x="108" y="121"/>
                    <a:pt x="108" y="124"/>
                  </a:cubicBezTo>
                  <a:cubicBezTo>
                    <a:pt x="108" y="126"/>
                    <a:pt x="106" y="129"/>
                    <a:pt x="103" y="129"/>
                  </a:cubicBezTo>
                  <a:close/>
                  <a:moveTo>
                    <a:pt x="122" y="87"/>
                  </a:moveTo>
                  <a:cubicBezTo>
                    <a:pt x="119" y="87"/>
                    <a:pt x="117" y="85"/>
                    <a:pt x="117" y="82"/>
                  </a:cubicBezTo>
                  <a:cubicBezTo>
                    <a:pt x="117" y="80"/>
                    <a:pt x="119" y="78"/>
                    <a:pt x="122" y="78"/>
                  </a:cubicBezTo>
                  <a:cubicBezTo>
                    <a:pt x="124" y="78"/>
                    <a:pt x="126" y="80"/>
                    <a:pt x="126" y="82"/>
                  </a:cubicBezTo>
                  <a:cubicBezTo>
                    <a:pt x="126" y="85"/>
                    <a:pt x="124" y="87"/>
                    <a:pt x="12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423523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Прямая соединительная линия 1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запроса котировок.</a:t>
            </a:r>
            <a:endParaRPr lang="ru-RU" altLang="ru-RU"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464204" y="3085176"/>
            <a:ext cx="11464536"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800"/>
              </a:spcAft>
            </a:pPr>
            <a:r>
              <a:rPr lang="ru-RU" b="1" dirty="0">
                <a:solidFill>
                  <a:srgbClr val="27A1AE"/>
                </a:solidFill>
                <a:latin typeface="Segoe UI" panose="020B0502040204020203" pitchFamily="34" charset="0"/>
                <a:cs typeface="Segoe UI" panose="020B0502040204020203" pitchFamily="34" charset="0"/>
              </a:rPr>
              <a:t>Внесены изменения в ч. 5 ст. 77 Закона № 44-ФЗ. </a:t>
            </a:r>
          </a:p>
          <a:p>
            <a:pPr marL="0" indent="0" algn="just">
              <a:spcBef>
                <a:spcPct val="0"/>
              </a:spcBef>
              <a:spcAft>
                <a:spcPts val="800"/>
              </a:spcAft>
            </a:pPr>
            <a:r>
              <a:rPr lang="ru-RU" dirty="0" smtClean="0">
                <a:solidFill>
                  <a:srgbClr val="444444"/>
                </a:solidFill>
                <a:latin typeface="Segoe UI" panose="020B0502040204020203" pitchFamily="34" charset="0"/>
                <a:cs typeface="Segoe UI" panose="020B0502040204020203" pitchFamily="34" charset="0"/>
              </a:rPr>
              <a:t>Ранее норма содержала </a:t>
            </a:r>
            <a:r>
              <a:rPr lang="ru-RU" dirty="0">
                <a:solidFill>
                  <a:srgbClr val="444444"/>
                </a:solidFill>
                <a:latin typeface="Segoe UI" panose="020B0502040204020203" pitchFamily="34" charset="0"/>
                <a:cs typeface="Segoe UI" panose="020B0502040204020203" pitchFamily="34" charset="0"/>
              </a:rPr>
              <a:t>правило о том, что заявки на участие в запросе котировок, поданные после окончания срока подачи таких заявок, указанного в извещении о проведении запроса котировок, не рассматриваются и в день их поступления возвращаются лицам, подавшим такие заявки.</a:t>
            </a:r>
          </a:p>
          <a:p>
            <a:pPr marL="0" indent="0" algn="just">
              <a:spcBef>
                <a:spcPct val="0"/>
              </a:spcBef>
              <a:spcAft>
                <a:spcPts val="800"/>
              </a:spcAft>
            </a:pPr>
            <a:r>
              <a:rPr lang="ru-RU" dirty="0">
                <a:solidFill>
                  <a:schemeClr val="tx2"/>
                </a:solidFill>
                <a:latin typeface="Segoe UI" panose="020B0502040204020203" pitchFamily="34" charset="0"/>
                <a:cs typeface="Segoe UI" panose="020B0502040204020203" pitchFamily="34" charset="0"/>
              </a:rPr>
              <a:t>Часть 5 статьи 77 Закона № 44-ФЗ </a:t>
            </a:r>
            <a:r>
              <a:rPr lang="ru-RU" dirty="0" smtClean="0">
                <a:solidFill>
                  <a:srgbClr val="444444"/>
                </a:solidFill>
                <a:latin typeface="Segoe UI" panose="020B0502040204020203" pitchFamily="34" charset="0"/>
                <a:cs typeface="Segoe UI" panose="020B0502040204020203" pitchFamily="34" charset="0"/>
              </a:rPr>
              <a:t>дополнена </a:t>
            </a:r>
            <a:r>
              <a:rPr lang="ru-RU" dirty="0">
                <a:solidFill>
                  <a:srgbClr val="444444"/>
                </a:solidFill>
                <a:latin typeface="Segoe UI" panose="020B0502040204020203" pitchFamily="34" charset="0"/>
                <a:cs typeface="Segoe UI" panose="020B0502040204020203" pitchFamily="34" charset="0"/>
              </a:rPr>
              <a:t>требованием о том, что </a:t>
            </a:r>
            <a:r>
              <a:rPr lang="ru-RU" dirty="0">
                <a:solidFill>
                  <a:srgbClr val="27A1AE"/>
                </a:solidFill>
                <a:latin typeface="Segoe UI" panose="020B0502040204020203" pitchFamily="34" charset="0"/>
                <a:cs typeface="Segoe UI" panose="020B0502040204020203" pitchFamily="34" charset="0"/>
              </a:rPr>
              <a:t>если на конверте с заявкой не указан адрес, то конверт вскрывается и заявка возвращается заказчиком по почтовому адресу поставщика. </a:t>
            </a:r>
          </a:p>
          <a:p>
            <a:pPr marL="0" indent="0" algn="just">
              <a:spcBef>
                <a:spcPct val="0"/>
              </a:spcBef>
              <a:spcAft>
                <a:spcPts val="800"/>
              </a:spcAft>
            </a:pPr>
            <a:r>
              <a:rPr lang="ru-RU" dirty="0">
                <a:solidFill>
                  <a:schemeClr val="tx2"/>
                </a:solidFill>
                <a:latin typeface="Segoe UI" panose="020B0502040204020203" pitchFamily="34" charset="0"/>
                <a:cs typeface="Segoe UI" panose="020B0502040204020203" pitchFamily="34" charset="0"/>
              </a:rPr>
              <a:t>Если адреса поставщика не окажется и внутри заявки, </a:t>
            </a:r>
            <a:r>
              <a:rPr lang="ru-RU" b="1" dirty="0">
                <a:solidFill>
                  <a:srgbClr val="E4465A"/>
                </a:solidFill>
                <a:latin typeface="Segoe UI" panose="020B0502040204020203" pitchFamily="34" charset="0"/>
                <a:cs typeface="Segoe UI" panose="020B0502040204020203" pitchFamily="34" charset="0"/>
              </a:rPr>
              <a:t>то заказчик обязан хранить заявку в составе документации о </a:t>
            </a:r>
            <a:r>
              <a:rPr lang="ru-RU" b="1" dirty="0" smtClean="0">
                <a:solidFill>
                  <a:srgbClr val="E4465A"/>
                </a:solidFill>
                <a:latin typeface="Segoe UI" panose="020B0502040204020203" pitchFamily="34" charset="0"/>
                <a:cs typeface="Segoe UI" panose="020B0502040204020203" pitchFamily="34" charset="0"/>
              </a:rPr>
              <a:t>закупке.</a:t>
            </a:r>
            <a:endParaRPr lang="ru-RU" b="1" dirty="0">
              <a:solidFill>
                <a:srgbClr val="E4465A"/>
              </a:solidFill>
              <a:latin typeface="Segoe UI" panose="020B0502040204020203" pitchFamily="34" charset="0"/>
              <a:cs typeface="Segoe UI" panose="020B0502040204020203" pitchFamily="34" charset="0"/>
            </a:endParaRPr>
          </a:p>
        </p:txBody>
      </p:sp>
      <p:sp>
        <p:nvSpPr>
          <p:cNvPr id="36" name="Объект 2">
            <a:extLst>
              <a:ext uri="{FF2B5EF4-FFF2-40B4-BE49-F238E27FC236}">
                <a16:creationId xmlns:a16="http://schemas.microsoft.com/office/drawing/2014/main" xmlns="" id="{641D39FA-0F5E-4A3B-B5B9-F1F507A47712}"/>
              </a:ext>
            </a:extLst>
          </p:cNvPr>
          <p:cNvSpPr>
            <a:spLocks noGrp="1"/>
          </p:cNvSpPr>
          <p:nvPr>
            <p:ph idx="1"/>
          </p:nvPr>
        </p:nvSpPr>
        <p:spPr>
          <a:xfrm>
            <a:off x="360363" y="1930989"/>
            <a:ext cx="11469687" cy="722410"/>
          </a:xfrm>
        </p:spPr>
        <p:txBody>
          <a:bodyPr>
            <a:noAutofit/>
          </a:bodyPr>
          <a:lstStyle/>
          <a:p>
            <a:pPr algn="ctr">
              <a:lnSpc>
                <a:spcPct val="100000"/>
              </a:lnSpc>
              <a:spcBef>
                <a:spcPct val="0"/>
              </a:spcBef>
              <a:spcAft>
                <a:spcPts val="800"/>
              </a:spcAft>
            </a:pPr>
            <a:r>
              <a:rPr lang="ru-RU" sz="1800" dirty="0">
                <a:solidFill>
                  <a:srgbClr val="444444"/>
                </a:solidFill>
                <a:cs typeface="Segoe UI" panose="020B0502040204020203" pitchFamily="34" charset="0"/>
              </a:rPr>
              <a:t>В составе заявки на участие в запросе котировок поставщики </a:t>
            </a:r>
            <a:br>
              <a:rPr lang="ru-RU" sz="1800" dirty="0">
                <a:solidFill>
                  <a:srgbClr val="444444"/>
                </a:solidFill>
                <a:cs typeface="Segoe UI" panose="020B0502040204020203" pitchFamily="34" charset="0"/>
              </a:rPr>
            </a:br>
            <a:r>
              <a:rPr lang="ru-RU" sz="1800" b="1" dirty="0">
                <a:solidFill>
                  <a:schemeClr val="accent1"/>
                </a:solidFill>
                <a:cs typeface="Segoe UI" panose="020B0502040204020203" pitchFamily="34" charset="0"/>
              </a:rPr>
              <a:t>должны </a:t>
            </a:r>
            <a:r>
              <a:rPr lang="ru-RU" sz="1800" b="1" dirty="0" smtClean="0">
                <a:solidFill>
                  <a:schemeClr val="accent1"/>
                </a:solidFill>
                <a:cs typeface="Segoe UI" panose="020B0502040204020203" pitchFamily="34" charset="0"/>
              </a:rPr>
              <a:t>указывать </a:t>
            </a:r>
            <a:r>
              <a:rPr lang="ru-RU" sz="1800" b="1" dirty="0">
                <a:solidFill>
                  <a:schemeClr val="accent1"/>
                </a:solidFill>
                <a:cs typeface="Segoe UI" panose="020B0502040204020203" pitchFamily="34" charset="0"/>
              </a:rPr>
              <a:t>свой почтовый адрес. </a:t>
            </a:r>
          </a:p>
        </p:txBody>
      </p:sp>
      <p:cxnSp>
        <p:nvCxnSpPr>
          <p:cNvPr id="43" name="Прямая соединительная линия 42">
            <a:extLst>
              <a:ext uri="{FF2B5EF4-FFF2-40B4-BE49-F238E27FC236}">
                <a16:creationId xmlns:a16="http://schemas.microsoft.com/office/drawing/2014/main" xmlns="" id="{04936761-B1DD-4161-BE12-6079ECEA1337}"/>
              </a:ext>
            </a:extLst>
          </p:cNvPr>
          <p:cNvCxnSpPr>
            <a:cxnSpLocks/>
          </p:cNvCxnSpPr>
          <p:nvPr/>
        </p:nvCxnSpPr>
        <p:spPr>
          <a:xfrm>
            <a:off x="389637" y="2823212"/>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376" y="825344"/>
            <a:ext cx="1017902" cy="1017902"/>
          </a:xfrm>
          <a:prstGeom prst="rect">
            <a:avLst/>
          </a:prstGeom>
        </p:spPr>
      </p:pic>
    </p:spTree>
    <p:extLst>
      <p:ext uri="{BB962C8B-B14F-4D97-AF65-F5344CB8AC3E}">
        <p14:creationId xmlns:p14="http://schemas.microsoft.com/office/powerpoint/2010/main" val="3686608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Прямая соединительная линия 26">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Группа 27">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29"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30" name="Правая круглая скобка 29">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31" name="Правая круглая скобка 30">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3" name="Прямоугольник 2">
            <a:extLst>
              <a:ext uri="{FF2B5EF4-FFF2-40B4-BE49-F238E27FC236}">
                <a16:creationId xmlns:a16="http://schemas.microsoft.com/office/drawing/2014/main" xmlns="" id="{10A3BA22-4B5A-4A18-9E1A-993F3553E9F4}"/>
              </a:ext>
            </a:extLst>
          </p:cNvPr>
          <p:cNvSpPr/>
          <p:nvPr/>
        </p:nvSpPr>
        <p:spPr>
          <a:xfrm>
            <a:off x="359789" y="4779257"/>
            <a:ext cx="11471274" cy="726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запроса котировок.</a:t>
            </a:r>
            <a:endParaRPr lang="ru-RU" altLang="ru-RU"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2449165" y="5039532"/>
            <a:ext cx="910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Письмо Минфина России от 29 ноября 2017 г. № </a:t>
            </a:r>
            <a:r>
              <a:rPr lang="ru-RU" dirty="0" smtClean="0">
                <a:solidFill>
                  <a:srgbClr val="444444"/>
                </a:solidFill>
                <a:latin typeface="Segoe UI" panose="020B0502040204020203" pitchFamily="34" charset="0"/>
                <a:cs typeface="Segoe UI" panose="020B0502040204020203" pitchFamily="34" charset="0"/>
              </a:rPr>
              <a:t>24-02-07/79270.</a:t>
            </a:r>
            <a:endParaRPr lang="ru-RU" b="1" dirty="0">
              <a:solidFill>
                <a:schemeClr val="accent1"/>
              </a:solidFill>
              <a:latin typeface="Segoe UI" panose="020B0502040204020203" pitchFamily="34" charset="0"/>
              <a:cs typeface="Segoe UI" panose="020B0502040204020203" pitchFamily="34" charset="0"/>
            </a:endParaRPr>
          </a:p>
        </p:txBody>
      </p:sp>
      <p:sp>
        <p:nvSpPr>
          <p:cNvPr id="36" name="Объект 2">
            <a:extLst>
              <a:ext uri="{FF2B5EF4-FFF2-40B4-BE49-F238E27FC236}">
                <a16:creationId xmlns:a16="http://schemas.microsoft.com/office/drawing/2014/main" xmlns="" id="{641D39FA-0F5E-4A3B-B5B9-F1F507A47712}"/>
              </a:ext>
            </a:extLst>
          </p:cNvPr>
          <p:cNvSpPr>
            <a:spLocks noGrp="1"/>
          </p:cNvSpPr>
          <p:nvPr>
            <p:ph idx="1"/>
          </p:nvPr>
        </p:nvSpPr>
        <p:spPr>
          <a:xfrm>
            <a:off x="360363" y="1930989"/>
            <a:ext cx="11469687" cy="1198057"/>
          </a:xfrm>
        </p:spPr>
        <p:txBody>
          <a:bodyPr>
            <a:noAutofit/>
          </a:bodyPr>
          <a:lstStyle/>
          <a:p>
            <a:pPr algn="ctr">
              <a:spcBef>
                <a:spcPct val="0"/>
              </a:spcBef>
              <a:spcAft>
                <a:spcPts val="1200"/>
              </a:spcAft>
            </a:pPr>
            <a:r>
              <a:rPr lang="ru-RU" sz="1800" dirty="0">
                <a:solidFill>
                  <a:srgbClr val="444444"/>
                </a:solidFill>
                <a:cs typeface="Segoe UI" panose="020B0502040204020203" pitchFamily="34" charset="0"/>
              </a:rPr>
              <a:t>Участники запроса котировок </a:t>
            </a:r>
            <a:r>
              <a:rPr lang="ru-RU" sz="1800" b="1" dirty="0">
                <a:solidFill>
                  <a:schemeClr val="accent1"/>
                </a:solidFill>
                <a:cs typeface="Segoe UI" panose="020B0502040204020203" pitchFamily="34" charset="0"/>
              </a:rPr>
              <a:t>должны </a:t>
            </a:r>
            <a:r>
              <a:rPr lang="ru-RU" sz="1800" b="1" dirty="0" smtClean="0">
                <a:solidFill>
                  <a:schemeClr val="accent1"/>
                </a:solidFill>
                <a:cs typeface="Segoe UI" panose="020B0502040204020203" pitchFamily="34" charset="0"/>
              </a:rPr>
              <a:t>декларировать </a:t>
            </a:r>
            <a:r>
              <a:rPr lang="ru-RU" sz="1800" b="1" dirty="0">
                <a:solidFill>
                  <a:schemeClr val="accent1"/>
                </a:solidFill>
                <a:cs typeface="Segoe UI" panose="020B0502040204020203" pitchFamily="34" charset="0"/>
              </a:rPr>
              <a:t>соответствие требованиям пунктов 3-9 </a:t>
            </a:r>
            <a:br>
              <a:rPr lang="ru-RU" sz="1800" b="1" dirty="0">
                <a:solidFill>
                  <a:schemeClr val="accent1"/>
                </a:solidFill>
                <a:cs typeface="Segoe UI" panose="020B0502040204020203" pitchFamily="34" charset="0"/>
              </a:rPr>
            </a:br>
            <a:r>
              <a:rPr lang="ru-RU" sz="1800" b="1" dirty="0">
                <a:solidFill>
                  <a:schemeClr val="accent1"/>
                </a:solidFill>
                <a:cs typeface="Segoe UI" panose="020B0502040204020203" pitchFamily="34" charset="0"/>
              </a:rPr>
              <a:t>части 1 статьи 31 Закона № 44-ФЗ </a:t>
            </a:r>
          </a:p>
          <a:p>
            <a:pPr algn="ctr">
              <a:spcBef>
                <a:spcPct val="0"/>
              </a:spcBef>
              <a:spcAft>
                <a:spcPts val="1200"/>
              </a:spcAft>
            </a:pPr>
            <a:r>
              <a:rPr lang="ru-RU" sz="1800" dirty="0">
                <a:solidFill>
                  <a:srgbClr val="444444"/>
                </a:solidFill>
                <a:cs typeface="Segoe UI" panose="020B0502040204020203" pitchFamily="34" charset="0"/>
              </a:rPr>
              <a:t>(новая редакция статьи 73 Закона № 44-ФЗ). </a:t>
            </a:r>
            <a:endParaRPr lang="ru-RU" sz="1800" dirty="0">
              <a:solidFill>
                <a:srgbClr val="E4465A"/>
              </a:solidFill>
              <a:cs typeface="Segoe UI" panose="020B0502040204020203" pitchFamily="34" charset="0"/>
            </a:endParaRPr>
          </a:p>
        </p:txBody>
      </p:sp>
      <p:cxnSp>
        <p:nvCxnSpPr>
          <p:cNvPr id="43" name="Прямая соединительная линия 42">
            <a:extLst>
              <a:ext uri="{FF2B5EF4-FFF2-40B4-BE49-F238E27FC236}">
                <a16:creationId xmlns:a16="http://schemas.microsoft.com/office/drawing/2014/main" xmlns="" id="{04936761-B1DD-4161-BE12-6079ECEA1337}"/>
              </a:ext>
            </a:extLst>
          </p:cNvPr>
          <p:cNvCxnSpPr>
            <a:cxnSpLocks/>
          </p:cNvCxnSpPr>
          <p:nvPr/>
        </p:nvCxnSpPr>
        <p:spPr>
          <a:xfrm>
            <a:off x="359789" y="3358471"/>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Группа 43">
            <a:extLst>
              <a:ext uri="{FF2B5EF4-FFF2-40B4-BE49-F238E27FC236}">
                <a16:creationId xmlns:a16="http://schemas.microsoft.com/office/drawing/2014/main" xmlns="" id="{1BFAEC66-91EC-45F6-9A09-217C27A5CAB5}"/>
              </a:ext>
            </a:extLst>
          </p:cNvPr>
          <p:cNvGrpSpPr/>
          <p:nvPr/>
        </p:nvGrpSpPr>
        <p:grpSpPr>
          <a:xfrm>
            <a:off x="5855020" y="1161256"/>
            <a:ext cx="553567" cy="629444"/>
            <a:chOff x="3282950" y="4075113"/>
            <a:chExt cx="509588" cy="579437"/>
          </a:xfrm>
        </p:grpSpPr>
        <p:sp>
          <p:nvSpPr>
            <p:cNvPr id="45" name="Freeform 323">
              <a:extLst>
                <a:ext uri="{FF2B5EF4-FFF2-40B4-BE49-F238E27FC236}">
                  <a16:creationId xmlns:a16="http://schemas.microsoft.com/office/drawing/2014/main" xmlns="" id="{BF7385FE-6F7F-484A-98AE-5ED7736F47EB}"/>
                </a:ext>
              </a:extLst>
            </p:cNvPr>
            <p:cNvSpPr>
              <a:spLocks/>
            </p:cNvSpPr>
            <p:nvPr/>
          </p:nvSpPr>
          <p:spPr bwMode="auto">
            <a:xfrm>
              <a:off x="3335338" y="4391025"/>
              <a:ext cx="112713" cy="104775"/>
            </a:xfrm>
            <a:custGeom>
              <a:avLst/>
              <a:gdLst>
                <a:gd name="T0" fmla="*/ 28 w 34"/>
                <a:gd name="T1" fmla="*/ 1 h 32"/>
                <a:gd name="T2" fmla="*/ 2 w 34"/>
                <a:gd name="T3" fmla="*/ 26 h 32"/>
                <a:gd name="T4" fmla="*/ 2 w 34"/>
                <a:gd name="T5" fmla="*/ 31 h 32"/>
                <a:gd name="T6" fmla="*/ 7 w 34"/>
                <a:gd name="T7" fmla="*/ 31 h 32"/>
                <a:gd name="T8" fmla="*/ 33 w 34"/>
                <a:gd name="T9" fmla="*/ 7 h 32"/>
                <a:gd name="T10" fmla="*/ 33 w 34"/>
                <a:gd name="T11" fmla="*/ 2 h 32"/>
                <a:gd name="T12" fmla="*/ 28 w 34"/>
                <a:gd name="T13" fmla="*/ 1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28" y="1"/>
                  </a:moveTo>
                  <a:cubicBezTo>
                    <a:pt x="2" y="26"/>
                    <a:pt x="2" y="26"/>
                    <a:pt x="2" y="26"/>
                  </a:cubicBezTo>
                  <a:cubicBezTo>
                    <a:pt x="0" y="27"/>
                    <a:pt x="0" y="29"/>
                    <a:pt x="2" y="31"/>
                  </a:cubicBezTo>
                  <a:cubicBezTo>
                    <a:pt x="3" y="32"/>
                    <a:pt x="5" y="32"/>
                    <a:pt x="7" y="31"/>
                  </a:cubicBezTo>
                  <a:cubicBezTo>
                    <a:pt x="33" y="7"/>
                    <a:pt x="33" y="7"/>
                    <a:pt x="33" y="7"/>
                  </a:cubicBezTo>
                  <a:cubicBezTo>
                    <a:pt x="34" y="5"/>
                    <a:pt x="34" y="3"/>
                    <a:pt x="33" y="2"/>
                  </a:cubicBezTo>
                  <a:cubicBezTo>
                    <a:pt x="31" y="0"/>
                    <a:pt x="29" y="0"/>
                    <a:pt x="28" y="1"/>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Freeform 324">
              <a:extLst>
                <a:ext uri="{FF2B5EF4-FFF2-40B4-BE49-F238E27FC236}">
                  <a16:creationId xmlns:a16="http://schemas.microsoft.com/office/drawing/2014/main" xmlns="" id="{855EB24A-3DB4-4C16-9C65-2A53BD8F9886}"/>
                </a:ext>
              </a:extLst>
            </p:cNvPr>
            <p:cNvSpPr>
              <a:spLocks noEditPoints="1"/>
            </p:cNvSpPr>
            <p:nvPr/>
          </p:nvSpPr>
          <p:spPr bwMode="auto">
            <a:xfrm>
              <a:off x="3282950" y="4075113"/>
              <a:ext cx="446088" cy="471487"/>
            </a:xfrm>
            <a:custGeom>
              <a:avLst/>
              <a:gdLst>
                <a:gd name="T0" fmla="*/ 12 w 135"/>
                <a:gd name="T1" fmla="*/ 131 h 143"/>
                <a:gd name="T2" fmla="*/ 12 w 135"/>
                <a:gd name="T3" fmla="*/ 61 h 143"/>
                <a:gd name="T4" fmla="*/ 66 w 135"/>
                <a:gd name="T5" fmla="*/ 103 h 143"/>
                <a:gd name="T6" fmla="*/ 70 w 135"/>
                <a:gd name="T7" fmla="*/ 103 h 143"/>
                <a:gd name="T8" fmla="*/ 123 w 135"/>
                <a:gd name="T9" fmla="*/ 61 h 143"/>
                <a:gd name="T10" fmla="*/ 123 w 135"/>
                <a:gd name="T11" fmla="*/ 94 h 143"/>
                <a:gd name="T12" fmla="*/ 126 w 135"/>
                <a:gd name="T13" fmla="*/ 93 h 143"/>
                <a:gd name="T14" fmla="*/ 135 w 135"/>
                <a:gd name="T15" fmla="*/ 95 h 143"/>
                <a:gd name="T16" fmla="*/ 135 w 135"/>
                <a:gd name="T17" fmla="*/ 54 h 143"/>
                <a:gd name="T18" fmla="*/ 135 w 135"/>
                <a:gd name="T19" fmla="*/ 54 h 143"/>
                <a:gd name="T20" fmla="*/ 133 w 135"/>
                <a:gd name="T21" fmla="*/ 50 h 143"/>
                <a:gd name="T22" fmla="*/ 72 w 135"/>
                <a:gd name="T23" fmla="*/ 2 h 143"/>
                <a:gd name="T24" fmla="*/ 64 w 135"/>
                <a:gd name="T25" fmla="*/ 2 h 143"/>
                <a:gd name="T26" fmla="*/ 3 w 135"/>
                <a:gd name="T27" fmla="*/ 49 h 143"/>
                <a:gd name="T28" fmla="*/ 0 w 135"/>
                <a:gd name="T29" fmla="*/ 54 h 143"/>
                <a:gd name="T30" fmla="*/ 0 w 135"/>
                <a:gd name="T31" fmla="*/ 137 h 143"/>
                <a:gd name="T32" fmla="*/ 6 w 135"/>
                <a:gd name="T33" fmla="*/ 143 h 143"/>
                <a:gd name="T34" fmla="*/ 93 w 135"/>
                <a:gd name="T35" fmla="*/ 143 h 143"/>
                <a:gd name="T36" fmla="*/ 90 w 135"/>
                <a:gd name="T37" fmla="*/ 131 h 143"/>
                <a:gd name="T38" fmla="*/ 12 w 135"/>
                <a:gd name="T39" fmla="*/ 131 h 143"/>
                <a:gd name="T40" fmla="*/ 68 w 135"/>
                <a:gd name="T41" fmla="*/ 14 h 143"/>
                <a:gd name="T42" fmla="*/ 120 w 135"/>
                <a:gd name="T43" fmla="*/ 55 h 143"/>
                <a:gd name="T44" fmla="*/ 68 w 135"/>
                <a:gd name="T45" fmla="*/ 95 h 143"/>
                <a:gd name="T46" fmla="*/ 16 w 135"/>
                <a:gd name="T47" fmla="*/ 55 h 143"/>
                <a:gd name="T48" fmla="*/ 68 w 135"/>
                <a:gd name="T49" fmla="*/ 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43">
                  <a:moveTo>
                    <a:pt x="12" y="131"/>
                  </a:moveTo>
                  <a:cubicBezTo>
                    <a:pt x="12" y="61"/>
                    <a:pt x="12" y="61"/>
                    <a:pt x="12" y="61"/>
                  </a:cubicBezTo>
                  <a:cubicBezTo>
                    <a:pt x="66" y="103"/>
                    <a:pt x="66" y="103"/>
                    <a:pt x="66" y="103"/>
                  </a:cubicBezTo>
                  <a:cubicBezTo>
                    <a:pt x="67" y="104"/>
                    <a:pt x="69" y="104"/>
                    <a:pt x="70" y="103"/>
                  </a:cubicBezTo>
                  <a:cubicBezTo>
                    <a:pt x="123" y="61"/>
                    <a:pt x="123" y="61"/>
                    <a:pt x="123" y="61"/>
                  </a:cubicBezTo>
                  <a:cubicBezTo>
                    <a:pt x="123" y="94"/>
                    <a:pt x="123" y="94"/>
                    <a:pt x="123" y="94"/>
                  </a:cubicBezTo>
                  <a:cubicBezTo>
                    <a:pt x="124" y="94"/>
                    <a:pt x="125" y="93"/>
                    <a:pt x="126" y="93"/>
                  </a:cubicBezTo>
                  <a:cubicBezTo>
                    <a:pt x="129" y="93"/>
                    <a:pt x="132" y="94"/>
                    <a:pt x="135" y="95"/>
                  </a:cubicBezTo>
                  <a:cubicBezTo>
                    <a:pt x="135" y="54"/>
                    <a:pt x="135" y="54"/>
                    <a:pt x="135" y="54"/>
                  </a:cubicBezTo>
                  <a:cubicBezTo>
                    <a:pt x="135" y="54"/>
                    <a:pt x="135" y="54"/>
                    <a:pt x="135" y="54"/>
                  </a:cubicBezTo>
                  <a:cubicBezTo>
                    <a:pt x="135" y="53"/>
                    <a:pt x="134" y="51"/>
                    <a:pt x="133" y="50"/>
                  </a:cubicBezTo>
                  <a:cubicBezTo>
                    <a:pt x="72" y="2"/>
                    <a:pt x="72" y="2"/>
                    <a:pt x="72" y="2"/>
                  </a:cubicBezTo>
                  <a:cubicBezTo>
                    <a:pt x="69" y="0"/>
                    <a:pt x="66" y="0"/>
                    <a:pt x="64" y="2"/>
                  </a:cubicBezTo>
                  <a:cubicBezTo>
                    <a:pt x="3" y="49"/>
                    <a:pt x="3" y="49"/>
                    <a:pt x="3" y="49"/>
                  </a:cubicBezTo>
                  <a:cubicBezTo>
                    <a:pt x="1" y="50"/>
                    <a:pt x="0" y="52"/>
                    <a:pt x="0" y="54"/>
                  </a:cubicBezTo>
                  <a:cubicBezTo>
                    <a:pt x="0" y="137"/>
                    <a:pt x="0" y="137"/>
                    <a:pt x="0" y="137"/>
                  </a:cubicBezTo>
                  <a:cubicBezTo>
                    <a:pt x="0" y="140"/>
                    <a:pt x="3" y="143"/>
                    <a:pt x="6" y="143"/>
                  </a:cubicBezTo>
                  <a:cubicBezTo>
                    <a:pt x="93" y="143"/>
                    <a:pt x="93" y="143"/>
                    <a:pt x="93" y="143"/>
                  </a:cubicBezTo>
                  <a:cubicBezTo>
                    <a:pt x="92" y="139"/>
                    <a:pt x="91" y="135"/>
                    <a:pt x="90" y="131"/>
                  </a:cubicBezTo>
                  <a:lnTo>
                    <a:pt x="12" y="131"/>
                  </a:lnTo>
                  <a:close/>
                  <a:moveTo>
                    <a:pt x="68" y="14"/>
                  </a:moveTo>
                  <a:cubicBezTo>
                    <a:pt x="120" y="55"/>
                    <a:pt x="120" y="55"/>
                    <a:pt x="120" y="55"/>
                  </a:cubicBezTo>
                  <a:cubicBezTo>
                    <a:pt x="68" y="95"/>
                    <a:pt x="68" y="95"/>
                    <a:pt x="68" y="95"/>
                  </a:cubicBezTo>
                  <a:cubicBezTo>
                    <a:pt x="16" y="55"/>
                    <a:pt x="16" y="55"/>
                    <a:pt x="16" y="55"/>
                  </a:cubicBezTo>
                  <a:lnTo>
                    <a:pt x="68" y="14"/>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Freeform 325">
              <a:extLst>
                <a:ext uri="{FF2B5EF4-FFF2-40B4-BE49-F238E27FC236}">
                  <a16:creationId xmlns:a16="http://schemas.microsoft.com/office/drawing/2014/main" xmlns="" id="{A5088478-2E8C-473E-96DA-C62ABF3B615F}"/>
                </a:ext>
              </a:extLst>
            </p:cNvPr>
            <p:cNvSpPr>
              <a:spLocks/>
            </p:cNvSpPr>
            <p:nvPr/>
          </p:nvSpPr>
          <p:spPr bwMode="auto">
            <a:xfrm>
              <a:off x="3563938" y="4391025"/>
              <a:ext cx="46038" cy="49212"/>
            </a:xfrm>
            <a:custGeom>
              <a:avLst/>
              <a:gdLst>
                <a:gd name="T0" fmla="*/ 1 w 14"/>
                <a:gd name="T1" fmla="*/ 2 h 15"/>
                <a:gd name="T2" fmla="*/ 1 w 14"/>
                <a:gd name="T3" fmla="*/ 7 h 15"/>
                <a:gd name="T4" fmla="*/ 10 w 14"/>
                <a:gd name="T5" fmla="*/ 15 h 15"/>
                <a:gd name="T6" fmla="*/ 14 w 14"/>
                <a:gd name="T7" fmla="*/ 9 h 15"/>
                <a:gd name="T8" fmla="*/ 6 w 14"/>
                <a:gd name="T9" fmla="*/ 1 h 15"/>
                <a:gd name="T10" fmla="*/ 1 w 14"/>
                <a:gd name="T11" fmla="*/ 2 h 15"/>
              </a:gdLst>
              <a:ahLst/>
              <a:cxnLst>
                <a:cxn ang="0">
                  <a:pos x="T0" y="T1"/>
                </a:cxn>
                <a:cxn ang="0">
                  <a:pos x="T2" y="T3"/>
                </a:cxn>
                <a:cxn ang="0">
                  <a:pos x="T4" y="T5"/>
                </a:cxn>
                <a:cxn ang="0">
                  <a:pos x="T6" y="T7"/>
                </a:cxn>
                <a:cxn ang="0">
                  <a:pos x="T8" y="T9"/>
                </a:cxn>
                <a:cxn ang="0">
                  <a:pos x="T10" y="T11"/>
                </a:cxn>
              </a:cxnLst>
              <a:rect l="0" t="0" r="r" b="b"/>
              <a:pathLst>
                <a:path w="14" h="15">
                  <a:moveTo>
                    <a:pt x="1" y="2"/>
                  </a:moveTo>
                  <a:cubicBezTo>
                    <a:pt x="0" y="3"/>
                    <a:pt x="0" y="5"/>
                    <a:pt x="1" y="7"/>
                  </a:cubicBezTo>
                  <a:cubicBezTo>
                    <a:pt x="10" y="15"/>
                    <a:pt x="10" y="15"/>
                    <a:pt x="10" y="15"/>
                  </a:cubicBezTo>
                  <a:cubicBezTo>
                    <a:pt x="11" y="13"/>
                    <a:pt x="13" y="11"/>
                    <a:pt x="14" y="9"/>
                  </a:cubicBezTo>
                  <a:cubicBezTo>
                    <a:pt x="6" y="1"/>
                    <a:pt x="6" y="1"/>
                    <a:pt x="6" y="1"/>
                  </a:cubicBezTo>
                  <a:cubicBezTo>
                    <a:pt x="5" y="0"/>
                    <a:pt x="2" y="0"/>
                    <a:pt x="1" y="2"/>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Freeform 326">
              <a:extLst>
                <a:ext uri="{FF2B5EF4-FFF2-40B4-BE49-F238E27FC236}">
                  <a16:creationId xmlns:a16="http://schemas.microsoft.com/office/drawing/2014/main" xmlns="" id="{D8648F95-FF98-496F-818C-8F74FAF3BF2D}"/>
                </a:ext>
              </a:extLst>
            </p:cNvPr>
            <p:cNvSpPr>
              <a:spLocks/>
            </p:cNvSpPr>
            <p:nvPr/>
          </p:nvSpPr>
          <p:spPr bwMode="auto">
            <a:xfrm>
              <a:off x="3640138" y="4595813"/>
              <a:ext cx="109538" cy="58737"/>
            </a:xfrm>
            <a:custGeom>
              <a:avLst/>
              <a:gdLst>
                <a:gd name="T0" fmla="*/ 69 w 69"/>
                <a:gd name="T1" fmla="*/ 4 h 37"/>
                <a:gd name="T2" fmla="*/ 69 w 69"/>
                <a:gd name="T3" fmla="*/ 2 h 37"/>
                <a:gd name="T4" fmla="*/ 67 w 69"/>
                <a:gd name="T5" fmla="*/ 2 h 37"/>
                <a:gd name="T6" fmla="*/ 67 w 69"/>
                <a:gd name="T7" fmla="*/ 0 h 37"/>
                <a:gd name="T8" fmla="*/ 67 w 69"/>
                <a:gd name="T9" fmla="*/ 0 h 37"/>
                <a:gd name="T10" fmla="*/ 65 w 69"/>
                <a:gd name="T11" fmla="*/ 0 h 37"/>
                <a:gd name="T12" fmla="*/ 65 w 69"/>
                <a:gd name="T13" fmla="*/ 0 h 37"/>
                <a:gd name="T14" fmla="*/ 63 w 69"/>
                <a:gd name="T15" fmla="*/ 0 h 37"/>
                <a:gd name="T16" fmla="*/ 63 w 69"/>
                <a:gd name="T17" fmla="*/ 0 h 37"/>
                <a:gd name="T18" fmla="*/ 61 w 69"/>
                <a:gd name="T19" fmla="*/ 0 h 37"/>
                <a:gd name="T20" fmla="*/ 61 w 69"/>
                <a:gd name="T21" fmla="*/ 0 h 37"/>
                <a:gd name="T22" fmla="*/ 61 w 69"/>
                <a:gd name="T23" fmla="*/ 2 h 37"/>
                <a:gd name="T24" fmla="*/ 58 w 69"/>
                <a:gd name="T25" fmla="*/ 2 h 37"/>
                <a:gd name="T26" fmla="*/ 58 w 69"/>
                <a:gd name="T27" fmla="*/ 4 h 37"/>
                <a:gd name="T28" fmla="*/ 58 w 69"/>
                <a:gd name="T29" fmla="*/ 4 h 37"/>
                <a:gd name="T30" fmla="*/ 36 w 69"/>
                <a:gd name="T31" fmla="*/ 16 h 37"/>
                <a:gd name="T32" fmla="*/ 36 w 69"/>
                <a:gd name="T33" fmla="*/ 16 h 37"/>
                <a:gd name="T34" fmla="*/ 36 w 69"/>
                <a:gd name="T35" fmla="*/ 16 h 37"/>
                <a:gd name="T36" fmla="*/ 33 w 69"/>
                <a:gd name="T37" fmla="*/ 16 h 37"/>
                <a:gd name="T38" fmla="*/ 33 w 69"/>
                <a:gd name="T39" fmla="*/ 16 h 37"/>
                <a:gd name="T40" fmla="*/ 11 w 69"/>
                <a:gd name="T41" fmla="*/ 4 h 37"/>
                <a:gd name="T42" fmla="*/ 11 w 69"/>
                <a:gd name="T43" fmla="*/ 4 h 37"/>
                <a:gd name="T44" fmla="*/ 11 w 69"/>
                <a:gd name="T45" fmla="*/ 2 h 37"/>
                <a:gd name="T46" fmla="*/ 8 w 69"/>
                <a:gd name="T47" fmla="*/ 2 h 37"/>
                <a:gd name="T48" fmla="*/ 8 w 69"/>
                <a:gd name="T49" fmla="*/ 0 h 37"/>
                <a:gd name="T50" fmla="*/ 8 w 69"/>
                <a:gd name="T51" fmla="*/ 0 h 37"/>
                <a:gd name="T52" fmla="*/ 6 w 69"/>
                <a:gd name="T53" fmla="*/ 0 h 37"/>
                <a:gd name="T54" fmla="*/ 6 w 69"/>
                <a:gd name="T55" fmla="*/ 0 h 37"/>
                <a:gd name="T56" fmla="*/ 4 w 69"/>
                <a:gd name="T57" fmla="*/ 0 h 37"/>
                <a:gd name="T58" fmla="*/ 4 w 69"/>
                <a:gd name="T59" fmla="*/ 0 h 37"/>
                <a:gd name="T60" fmla="*/ 2 w 69"/>
                <a:gd name="T61" fmla="*/ 0 h 37"/>
                <a:gd name="T62" fmla="*/ 2 w 69"/>
                <a:gd name="T63" fmla="*/ 0 h 37"/>
                <a:gd name="T64" fmla="*/ 2 w 69"/>
                <a:gd name="T65" fmla="*/ 2 h 37"/>
                <a:gd name="T66" fmla="*/ 0 w 69"/>
                <a:gd name="T67" fmla="*/ 2 h 37"/>
                <a:gd name="T68" fmla="*/ 0 w 69"/>
                <a:gd name="T69" fmla="*/ 4 h 37"/>
                <a:gd name="T70" fmla="*/ 0 w 69"/>
                <a:gd name="T71" fmla="*/ 4 h 37"/>
                <a:gd name="T72" fmla="*/ 0 w 69"/>
                <a:gd name="T73" fmla="*/ 33 h 37"/>
                <a:gd name="T74" fmla="*/ 0 w 69"/>
                <a:gd name="T75" fmla="*/ 35 h 37"/>
                <a:gd name="T76" fmla="*/ 0 w 69"/>
                <a:gd name="T77" fmla="*/ 35 h 37"/>
                <a:gd name="T78" fmla="*/ 2 w 69"/>
                <a:gd name="T79" fmla="*/ 35 h 37"/>
                <a:gd name="T80" fmla="*/ 2 w 69"/>
                <a:gd name="T81" fmla="*/ 37 h 37"/>
                <a:gd name="T82" fmla="*/ 2 w 69"/>
                <a:gd name="T83" fmla="*/ 37 h 37"/>
                <a:gd name="T84" fmla="*/ 4 w 69"/>
                <a:gd name="T85" fmla="*/ 37 h 37"/>
                <a:gd name="T86" fmla="*/ 4 w 69"/>
                <a:gd name="T87" fmla="*/ 37 h 37"/>
                <a:gd name="T88" fmla="*/ 6 w 69"/>
                <a:gd name="T89" fmla="*/ 37 h 37"/>
                <a:gd name="T90" fmla="*/ 6 w 69"/>
                <a:gd name="T91" fmla="*/ 37 h 37"/>
                <a:gd name="T92" fmla="*/ 33 w 69"/>
                <a:gd name="T93" fmla="*/ 27 h 37"/>
                <a:gd name="T94" fmla="*/ 63 w 69"/>
                <a:gd name="T95" fmla="*/ 37 h 37"/>
                <a:gd name="T96" fmla="*/ 63 w 69"/>
                <a:gd name="T97" fmla="*/ 37 h 37"/>
                <a:gd name="T98" fmla="*/ 65 w 69"/>
                <a:gd name="T99" fmla="*/ 37 h 37"/>
                <a:gd name="T100" fmla="*/ 65 w 69"/>
                <a:gd name="T101" fmla="*/ 37 h 37"/>
                <a:gd name="T102" fmla="*/ 67 w 69"/>
                <a:gd name="T103" fmla="*/ 37 h 37"/>
                <a:gd name="T104" fmla="*/ 67 w 69"/>
                <a:gd name="T105" fmla="*/ 37 h 37"/>
                <a:gd name="T106" fmla="*/ 67 w 69"/>
                <a:gd name="T107" fmla="*/ 35 h 37"/>
                <a:gd name="T108" fmla="*/ 69 w 69"/>
                <a:gd name="T109" fmla="*/ 35 h 37"/>
                <a:gd name="T110" fmla="*/ 69 w 69"/>
                <a:gd name="T111" fmla="*/ 35 h 37"/>
                <a:gd name="T112" fmla="*/ 69 w 69"/>
                <a:gd name="T113" fmla="*/ 33 h 37"/>
                <a:gd name="T114" fmla="*/ 69 w 69"/>
                <a:gd name="T11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 h="37">
                  <a:moveTo>
                    <a:pt x="69" y="4"/>
                  </a:moveTo>
                  <a:lnTo>
                    <a:pt x="69" y="4"/>
                  </a:lnTo>
                  <a:lnTo>
                    <a:pt x="69" y="4"/>
                  </a:lnTo>
                  <a:lnTo>
                    <a:pt x="69" y="4"/>
                  </a:lnTo>
                  <a:lnTo>
                    <a:pt x="69" y="2"/>
                  </a:lnTo>
                  <a:lnTo>
                    <a:pt x="69" y="2"/>
                  </a:lnTo>
                  <a:lnTo>
                    <a:pt x="69" y="2"/>
                  </a:lnTo>
                  <a:lnTo>
                    <a:pt x="69" y="2"/>
                  </a:lnTo>
                  <a:lnTo>
                    <a:pt x="67" y="2"/>
                  </a:lnTo>
                  <a:lnTo>
                    <a:pt x="67" y="2"/>
                  </a:lnTo>
                  <a:lnTo>
                    <a:pt x="67" y="2"/>
                  </a:lnTo>
                  <a:lnTo>
                    <a:pt x="67" y="2"/>
                  </a:lnTo>
                  <a:lnTo>
                    <a:pt x="67" y="2"/>
                  </a:lnTo>
                  <a:lnTo>
                    <a:pt x="67" y="2"/>
                  </a:lnTo>
                  <a:lnTo>
                    <a:pt x="67" y="2"/>
                  </a:lnTo>
                  <a:lnTo>
                    <a:pt x="67" y="0"/>
                  </a:lnTo>
                  <a:lnTo>
                    <a:pt x="67" y="0"/>
                  </a:lnTo>
                  <a:lnTo>
                    <a:pt x="67" y="0"/>
                  </a:lnTo>
                  <a:lnTo>
                    <a:pt x="67" y="0"/>
                  </a:lnTo>
                  <a:lnTo>
                    <a:pt x="67" y="0"/>
                  </a:lnTo>
                  <a:lnTo>
                    <a:pt x="65" y="0"/>
                  </a:lnTo>
                  <a:lnTo>
                    <a:pt x="65" y="0"/>
                  </a:lnTo>
                  <a:lnTo>
                    <a:pt x="65" y="0"/>
                  </a:lnTo>
                  <a:lnTo>
                    <a:pt x="65" y="0"/>
                  </a:lnTo>
                  <a:lnTo>
                    <a:pt x="65" y="0"/>
                  </a:lnTo>
                  <a:lnTo>
                    <a:pt x="65" y="0"/>
                  </a:lnTo>
                  <a:lnTo>
                    <a:pt x="65" y="0"/>
                  </a:lnTo>
                  <a:lnTo>
                    <a:pt x="65" y="0"/>
                  </a:lnTo>
                  <a:lnTo>
                    <a:pt x="65" y="0"/>
                  </a:lnTo>
                  <a:lnTo>
                    <a:pt x="63" y="0"/>
                  </a:lnTo>
                  <a:lnTo>
                    <a:pt x="63" y="0"/>
                  </a:lnTo>
                  <a:lnTo>
                    <a:pt x="63" y="0"/>
                  </a:lnTo>
                  <a:lnTo>
                    <a:pt x="63" y="0"/>
                  </a:lnTo>
                  <a:lnTo>
                    <a:pt x="63" y="0"/>
                  </a:lnTo>
                  <a:lnTo>
                    <a:pt x="63" y="0"/>
                  </a:lnTo>
                  <a:lnTo>
                    <a:pt x="63" y="0"/>
                  </a:lnTo>
                  <a:lnTo>
                    <a:pt x="63" y="0"/>
                  </a:lnTo>
                  <a:lnTo>
                    <a:pt x="61" y="0"/>
                  </a:lnTo>
                  <a:lnTo>
                    <a:pt x="61" y="0"/>
                  </a:lnTo>
                  <a:lnTo>
                    <a:pt x="61" y="0"/>
                  </a:lnTo>
                  <a:lnTo>
                    <a:pt x="61" y="0"/>
                  </a:lnTo>
                  <a:lnTo>
                    <a:pt x="61" y="0"/>
                  </a:lnTo>
                  <a:lnTo>
                    <a:pt x="61" y="0"/>
                  </a:lnTo>
                  <a:lnTo>
                    <a:pt x="61" y="0"/>
                  </a:lnTo>
                  <a:lnTo>
                    <a:pt x="61" y="2"/>
                  </a:lnTo>
                  <a:lnTo>
                    <a:pt x="61" y="2"/>
                  </a:lnTo>
                  <a:lnTo>
                    <a:pt x="61" y="2"/>
                  </a:lnTo>
                  <a:lnTo>
                    <a:pt x="61" y="2"/>
                  </a:lnTo>
                  <a:lnTo>
                    <a:pt x="58" y="2"/>
                  </a:lnTo>
                  <a:lnTo>
                    <a:pt x="58" y="2"/>
                  </a:lnTo>
                  <a:lnTo>
                    <a:pt x="58" y="2"/>
                  </a:lnTo>
                  <a:lnTo>
                    <a:pt x="58" y="2"/>
                  </a:lnTo>
                  <a:lnTo>
                    <a:pt x="58" y="2"/>
                  </a:lnTo>
                  <a:lnTo>
                    <a:pt x="58" y="2"/>
                  </a:lnTo>
                  <a:lnTo>
                    <a:pt x="58" y="2"/>
                  </a:lnTo>
                  <a:lnTo>
                    <a:pt x="58" y="4"/>
                  </a:lnTo>
                  <a:lnTo>
                    <a:pt x="58" y="4"/>
                  </a:lnTo>
                  <a:lnTo>
                    <a:pt x="58" y="4"/>
                  </a:lnTo>
                  <a:lnTo>
                    <a:pt x="58" y="4"/>
                  </a:lnTo>
                  <a:lnTo>
                    <a:pt x="58" y="4"/>
                  </a:lnTo>
                  <a:lnTo>
                    <a:pt x="58" y="4"/>
                  </a:lnTo>
                  <a:lnTo>
                    <a:pt x="58" y="4"/>
                  </a:lnTo>
                  <a:lnTo>
                    <a:pt x="58" y="25"/>
                  </a:lnTo>
                  <a:lnTo>
                    <a:pt x="36" y="16"/>
                  </a:lnTo>
                  <a:lnTo>
                    <a:pt x="36" y="16"/>
                  </a:lnTo>
                  <a:lnTo>
                    <a:pt x="36" y="16"/>
                  </a:lnTo>
                  <a:lnTo>
                    <a:pt x="36" y="16"/>
                  </a:lnTo>
                  <a:lnTo>
                    <a:pt x="36" y="16"/>
                  </a:lnTo>
                  <a:lnTo>
                    <a:pt x="36" y="16"/>
                  </a:lnTo>
                  <a:lnTo>
                    <a:pt x="36" y="16"/>
                  </a:lnTo>
                  <a:lnTo>
                    <a:pt x="36" y="16"/>
                  </a:lnTo>
                  <a:lnTo>
                    <a:pt x="36" y="16"/>
                  </a:lnTo>
                  <a:lnTo>
                    <a:pt x="33" y="16"/>
                  </a:lnTo>
                  <a:lnTo>
                    <a:pt x="33" y="16"/>
                  </a:lnTo>
                  <a:lnTo>
                    <a:pt x="33" y="16"/>
                  </a:lnTo>
                  <a:lnTo>
                    <a:pt x="33" y="16"/>
                  </a:lnTo>
                  <a:lnTo>
                    <a:pt x="33" y="16"/>
                  </a:lnTo>
                  <a:lnTo>
                    <a:pt x="33" y="16"/>
                  </a:lnTo>
                  <a:lnTo>
                    <a:pt x="33" y="16"/>
                  </a:lnTo>
                  <a:lnTo>
                    <a:pt x="33" y="16"/>
                  </a:lnTo>
                  <a:lnTo>
                    <a:pt x="11" y="25"/>
                  </a:lnTo>
                  <a:lnTo>
                    <a:pt x="11" y="4"/>
                  </a:lnTo>
                  <a:lnTo>
                    <a:pt x="11" y="4"/>
                  </a:lnTo>
                  <a:lnTo>
                    <a:pt x="11" y="4"/>
                  </a:lnTo>
                  <a:lnTo>
                    <a:pt x="11" y="4"/>
                  </a:lnTo>
                  <a:lnTo>
                    <a:pt x="11" y="4"/>
                  </a:lnTo>
                  <a:lnTo>
                    <a:pt x="11" y="4"/>
                  </a:lnTo>
                  <a:lnTo>
                    <a:pt x="11" y="4"/>
                  </a:lnTo>
                  <a:lnTo>
                    <a:pt x="11" y="2"/>
                  </a:lnTo>
                  <a:lnTo>
                    <a:pt x="11" y="2"/>
                  </a:lnTo>
                  <a:lnTo>
                    <a:pt x="11" y="2"/>
                  </a:lnTo>
                  <a:lnTo>
                    <a:pt x="11" y="2"/>
                  </a:lnTo>
                  <a:lnTo>
                    <a:pt x="11" y="2"/>
                  </a:lnTo>
                  <a:lnTo>
                    <a:pt x="11" y="2"/>
                  </a:lnTo>
                  <a:lnTo>
                    <a:pt x="11" y="2"/>
                  </a:lnTo>
                  <a:lnTo>
                    <a:pt x="8" y="2"/>
                  </a:lnTo>
                  <a:lnTo>
                    <a:pt x="8" y="2"/>
                  </a:lnTo>
                  <a:lnTo>
                    <a:pt x="8" y="2"/>
                  </a:lnTo>
                  <a:lnTo>
                    <a:pt x="8" y="2"/>
                  </a:lnTo>
                  <a:lnTo>
                    <a:pt x="8" y="0"/>
                  </a:lnTo>
                  <a:lnTo>
                    <a:pt x="8" y="0"/>
                  </a:lnTo>
                  <a:lnTo>
                    <a:pt x="8" y="0"/>
                  </a:lnTo>
                  <a:lnTo>
                    <a:pt x="8" y="0"/>
                  </a:lnTo>
                  <a:lnTo>
                    <a:pt x="8" y="0"/>
                  </a:lnTo>
                  <a:lnTo>
                    <a:pt x="8" y="0"/>
                  </a:lnTo>
                  <a:lnTo>
                    <a:pt x="8"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2" y="2"/>
                  </a:lnTo>
                  <a:lnTo>
                    <a:pt x="2" y="2"/>
                  </a:lnTo>
                  <a:lnTo>
                    <a:pt x="2" y="2"/>
                  </a:lnTo>
                  <a:lnTo>
                    <a:pt x="2" y="2"/>
                  </a:lnTo>
                  <a:lnTo>
                    <a:pt x="2" y="2"/>
                  </a:lnTo>
                  <a:lnTo>
                    <a:pt x="2" y="2"/>
                  </a:lnTo>
                  <a:lnTo>
                    <a:pt x="2" y="2"/>
                  </a:lnTo>
                  <a:lnTo>
                    <a:pt x="0" y="2"/>
                  </a:lnTo>
                  <a:lnTo>
                    <a:pt x="0" y="2"/>
                  </a:lnTo>
                  <a:lnTo>
                    <a:pt x="0" y="2"/>
                  </a:lnTo>
                  <a:lnTo>
                    <a:pt x="0" y="2"/>
                  </a:lnTo>
                  <a:lnTo>
                    <a:pt x="0" y="4"/>
                  </a:lnTo>
                  <a:lnTo>
                    <a:pt x="0" y="4"/>
                  </a:lnTo>
                  <a:lnTo>
                    <a:pt x="0" y="4"/>
                  </a:lnTo>
                  <a:lnTo>
                    <a:pt x="0" y="4"/>
                  </a:lnTo>
                  <a:lnTo>
                    <a:pt x="0" y="4"/>
                  </a:lnTo>
                  <a:lnTo>
                    <a:pt x="0" y="4"/>
                  </a:lnTo>
                  <a:lnTo>
                    <a:pt x="0" y="4"/>
                  </a:lnTo>
                  <a:lnTo>
                    <a:pt x="0" y="33"/>
                  </a:lnTo>
                  <a:lnTo>
                    <a:pt x="0" y="33"/>
                  </a:lnTo>
                  <a:lnTo>
                    <a:pt x="0" y="33"/>
                  </a:lnTo>
                  <a:lnTo>
                    <a:pt x="0" y="33"/>
                  </a:lnTo>
                  <a:lnTo>
                    <a:pt x="0" y="33"/>
                  </a:lnTo>
                  <a:lnTo>
                    <a:pt x="0" y="35"/>
                  </a:lnTo>
                  <a:lnTo>
                    <a:pt x="0" y="35"/>
                  </a:lnTo>
                  <a:lnTo>
                    <a:pt x="0" y="35"/>
                  </a:lnTo>
                  <a:lnTo>
                    <a:pt x="0" y="35"/>
                  </a:lnTo>
                  <a:lnTo>
                    <a:pt x="0" y="35"/>
                  </a:lnTo>
                  <a:lnTo>
                    <a:pt x="0" y="35"/>
                  </a:lnTo>
                  <a:lnTo>
                    <a:pt x="2" y="35"/>
                  </a:lnTo>
                  <a:lnTo>
                    <a:pt x="2" y="35"/>
                  </a:lnTo>
                  <a:lnTo>
                    <a:pt x="2" y="35"/>
                  </a:lnTo>
                  <a:lnTo>
                    <a:pt x="2" y="37"/>
                  </a:lnTo>
                  <a:lnTo>
                    <a:pt x="2" y="37"/>
                  </a:lnTo>
                  <a:lnTo>
                    <a:pt x="2" y="37"/>
                  </a:lnTo>
                  <a:lnTo>
                    <a:pt x="2" y="37"/>
                  </a:lnTo>
                  <a:lnTo>
                    <a:pt x="2" y="37"/>
                  </a:lnTo>
                  <a:lnTo>
                    <a:pt x="2" y="37"/>
                  </a:lnTo>
                  <a:lnTo>
                    <a:pt x="2" y="37"/>
                  </a:lnTo>
                  <a:lnTo>
                    <a:pt x="2" y="37"/>
                  </a:lnTo>
                  <a:lnTo>
                    <a:pt x="2" y="37"/>
                  </a:lnTo>
                  <a:lnTo>
                    <a:pt x="4" y="37"/>
                  </a:lnTo>
                  <a:lnTo>
                    <a:pt x="4" y="37"/>
                  </a:lnTo>
                  <a:lnTo>
                    <a:pt x="4" y="37"/>
                  </a:lnTo>
                  <a:lnTo>
                    <a:pt x="4" y="37"/>
                  </a:lnTo>
                  <a:lnTo>
                    <a:pt x="4" y="37"/>
                  </a:lnTo>
                  <a:lnTo>
                    <a:pt x="4" y="37"/>
                  </a:lnTo>
                  <a:lnTo>
                    <a:pt x="4" y="37"/>
                  </a:lnTo>
                  <a:lnTo>
                    <a:pt x="4" y="37"/>
                  </a:lnTo>
                  <a:lnTo>
                    <a:pt x="4" y="37"/>
                  </a:lnTo>
                  <a:lnTo>
                    <a:pt x="6" y="37"/>
                  </a:lnTo>
                  <a:lnTo>
                    <a:pt x="6" y="37"/>
                  </a:lnTo>
                  <a:lnTo>
                    <a:pt x="6" y="37"/>
                  </a:lnTo>
                  <a:lnTo>
                    <a:pt x="6" y="37"/>
                  </a:lnTo>
                  <a:lnTo>
                    <a:pt x="6" y="37"/>
                  </a:lnTo>
                  <a:lnTo>
                    <a:pt x="6" y="37"/>
                  </a:lnTo>
                  <a:lnTo>
                    <a:pt x="6" y="37"/>
                  </a:lnTo>
                  <a:lnTo>
                    <a:pt x="8" y="37"/>
                  </a:lnTo>
                  <a:lnTo>
                    <a:pt x="8" y="37"/>
                  </a:lnTo>
                  <a:lnTo>
                    <a:pt x="33" y="27"/>
                  </a:lnTo>
                  <a:lnTo>
                    <a:pt x="61" y="37"/>
                  </a:lnTo>
                  <a:lnTo>
                    <a:pt x="63" y="37"/>
                  </a:lnTo>
                  <a:lnTo>
                    <a:pt x="63" y="37"/>
                  </a:lnTo>
                  <a:lnTo>
                    <a:pt x="63" y="37"/>
                  </a:lnTo>
                  <a:lnTo>
                    <a:pt x="63" y="37"/>
                  </a:lnTo>
                  <a:lnTo>
                    <a:pt x="63" y="37"/>
                  </a:lnTo>
                  <a:lnTo>
                    <a:pt x="63" y="37"/>
                  </a:lnTo>
                  <a:lnTo>
                    <a:pt x="63" y="37"/>
                  </a:lnTo>
                  <a:lnTo>
                    <a:pt x="63" y="37"/>
                  </a:lnTo>
                  <a:lnTo>
                    <a:pt x="65" y="37"/>
                  </a:lnTo>
                  <a:lnTo>
                    <a:pt x="65" y="37"/>
                  </a:lnTo>
                  <a:lnTo>
                    <a:pt x="65" y="37"/>
                  </a:lnTo>
                  <a:lnTo>
                    <a:pt x="65" y="37"/>
                  </a:lnTo>
                  <a:lnTo>
                    <a:pt x="65" y="37"/>
                  </a:lnTo>
                  <a:lnTo>
                    <a:pt x="65" y="37"/>
                  </a:lnTo>
                  <a:lnTo>
                    <a:pt x="65" y="37"/>
                  </a:lnTo>
                  <a:lnTo>
                    <a:pt x="65" y="37"/>
                  </a:lnTo>
                  <a:lnTo>
                    <a:pt x="65" y="37"/>
                  </a:lnTo>
                  <a:lnTo>
                    <a:pt x="67" y="37"/>
                  </a:lnTo>
                  <a:lnTo>
                    <a:pt x="67" y="37"/>
                  </a:lnTo>
                  <a:lnTo>
                    <a:pt x="67" y="37"/>
                  </a:lnTo>
                  <a:lnTo>
                    <a:pt x="67" y="37"/>
                  </a:lnTo>
                  <a:lnTo>
                    <a:pt x="67" y="37"/>
                  </a:lnTo>
                  <a:lnTo>
                    <a:pt x="67" y="37"/>
                  </a:lnTo>
                  <a:lnTo>
                    <a:pt x="67" y="37"/>
                  </a:lnTo>
                  <a:lnTo>
                    <a:pt x="67" y="37"/>
                  </a:lnTo>
                  <a:lnTo>
                    <a:pt x="67" y="37"/>
                  </a:lnTo>
                  <a:lnTo>
                    <a:pt x="67" y="35"/>
                  </a:lnTo>
                  <a:lnTo>
                    <a:pt x="67" y="35"/>
                  </a:lnTo>
                  <a:lnTo>
                    <a:pt x="67" y="35"/>
                  </a:lnTo>
                  <a:lnTo>
                    <a:pt x="69" y="35"/>
                  </a:lnTo>
                  <a:lnTo>
                    <a:pt x="69" y="35"/>
                  </a:lnTo>
                  <a:lnTo>
                    <a:pt x="69" y="35"/>
                  </a:lnTo>
                  <a:lnTo>
                    <a:pt x="69" y="35"/>
                  </a:lnTo>
                  <a:lnTo>
                    <a:pt x="69" y="35"/>
                  </a:lnTo>
                  <a:lnTo>
                    <a:pt x="69" y="35"/>
                  </a:lnTo>
                  <a:lnTo>
                    <a:pt x="69" y="33"/>
                  </a:lnTo>
                  <a:lnTo>
                    <a:pt x="69" y="33"/>
                  </a:lnTo>
                  <a:lnTo>
                    <a:pt x="69" y="33"/>
                  </a:lnTo>
                  <a:lnTo>
                    <a:pt x="69" y="33"/>
                  </a:lnTo>
                  <a:lnTo>
                    <a:pt x="69" y="33"/>
                  </a:lnTo>
                  <a:lnTo>
                    <a:pt x="69" y="4"/>
                  </a:lnTo>
                  <a:lnTo>
                    <a:pt x="69" y="4"/>
                  </a:lnTo>
                  <a:lnTo>
                    <a:pt x="69" y="4"/>
                  </a:lnTo>
                  <a:lnTo>
                    <a:pt x="69" y="4"/>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Freeform 327">
              <a:extLst>
                <a:ext uri="{FF2B5EF4-FFF2-40B4-BE49-F238E27FC236}">
                  <a16:creationId xmlns:a16="http://schemas.microsoft.com/office/drawing/2014/main" xmlns="" id="{7593717F-FAD4-40FF-BD03-C60FD3AEE53D}"/>
                </a:ext>
              </a:extLst>
            </p:cNvPr>
            <p:cNvSpPr>
              <a:spLocks noEditPoints="1"/>
            </p:cNvSpPr>
            <p:nvPr/>
          </p:nvSpPr>
          <p:spPr bwMode="auto">
            <a:xfrm>
              <a:off x="3597275" y="4403725"/>
              <a:ext cx="195263" cy="198437"/>
            </a:xfrm>
            <a:custGeom>
              <a:avLst/>
              <a:gdLst>
                <a:gd name="T0" fmla="*/ 115 w 123"/>
                <a:gd name="T1" fmla="*/ 31 h 125"/>
                <a:gd name="T2" fmla="*/ 75 w 123"/>
                <a:gd name="T3" fmla="*/ 13 h 125"/>
                <a:gd name="T4" fmla="*/ 31 w 123"/>
                <a:gd name="T5" fmla="*/ 9 h 125"/>
                <a:gd name="T6" fmla="*/ 13 w 123"/>
                <a:gd name="T7" fmla="*/ 48 h 125"/>
                <a:gd name="T8" fmla="*/ 8 w 123"/>
                <a:gd name="T9" fmla="*/ 94 h 125"/>
                <a:gd name="T10" fmla="*/ 48 w 123"/>
                <a:gd name="T11" fmla="*/ 110 h 125"/>
                <a:gd name="T12" fmla="*/ 94 w 123"/>
                <a:gd name="T13" fmla="*/ 116 h 125"/>
                <a:gd name="T14" fmla="*/ 110 w 123"/>
                <a:gd name="T15" fmla="*/ 75 h 125"/>
                <a:gd name="T16" fmla="*/ 102 w 123"/>
                <a:gd name="T17" fmla="*/ 67 h 125"/>
                <a:gd name="T18" fmla="*/ 100 w 123"/>
                <a:gd name="T19" fmla="*/ 71 h 125"/>
                <a:gd name="T20" fmla="*/ 98 w 123"/>
                <a:gd name="T21" fmla="*/ 77 h 125"/>
                <a:gd name="T22" fmla="*/ 96 w 123"/>
                <a:gd name="T23" fmla="*/ 83 h 125"/>
                <a:gd name="T24" fmla="*/ 92 w 123"/>
                <a:gd name="T25" fmla="*/ 87 h 125"/>
                <a:gd name="T26" fmla="*/ 88 w 123"/>
                <a:gd name="T27" fmla="*/ 92 h 125"/>
                <a:gd name="T28" fmla="*/ 83 w 123"/>
                <a:gd name="T29" fmla="*/ 94 h 125"/>
                <a:gd name="T30" fmla="*/ 79 w 123"/>
                <a:gd name="T31" fmla="*/ 98 h 125"/>
                <a:gd name="T32" fmla="*/ 73 w 123"/>
                <a:gd name="T33" fmla="*/ 100 h 125"/>
                <a:gd name="T34" fmla="*/ 69 w 123"/>
                <a:gd name="T35" fmla="*/ 100 h 125"/>
                <a:gd name="T36" fmla="*/ 63 w 123"/>
                <a:gd name="T37" fmla="*/ 102 h 125"/>
                <a:gd name="T38" fmla="*/ 56 w 123"/>
                <a:gd name="T39" fmla="*/ 100 h 125"/>
                <a:gd name="T40" fmla="*/ 50 w 123"/>
                <a:gd name="T41" fmla="*/ 100 h 125"/>
                <a:gd name="T42" fmla="*/ 44 w 123"/>
                <a:gd name="T43" fmla="*/ 98 h 125"/>
                <a:gd name="T44" fmla="*/ 40 w 123"/>
                <a:gd name="T45" fmla="*/ 94 h 125"/>
                <a:gd name="T46" fmla="*/ 35 w 123"/>
                <a:gd name="T47" fmla="*/ 92 h 125"/>
                <a:gd name="T48" fmla="*/ 31 w 123"/>
                <a:gd name="T49" fmla="*/ 87 h 125"/>
                <a:gd name="T50" fmla="*/ 27 w 123"/>
                <a:gd name="T51" fmla="*/ 83 h 125"/>
                <a:gd name="T52" fmla="*/ 25 w 123"/>
                <a:gd name="T53" fmla="*/ 77 h 125"/>
                <a:gd name="T54" fmla="*/ 23 w 123"/>
                <a:gd name="T55" fmla="*/ 71 h 125"/>
                <a:gd name="T56" fmla="*/ 23 w 123"/>
                <a:gd name="T57" fmla="*/ 67 h 125"/>
                <a:gd name="T58" fmla="*/ 23 w 123"/>
                <a:gd name="T59" fmla="*/ 60 h 125"/>
                <a:gd name="T60" fmla="*/ 23 w 123"/>
                <a:gd name="T61" fmla="*/ 54 h 125"/>
                <a:gd name="T62" fmla="*/ 25 w 123"/>
                <a:gd name="T63" fmla="*/ 48 h 125"/>
                <a:gd name="T64" fmla="*/ 27 w 123"/>
                <a:gd name="T65" fmla="*/ 44 h 125"/>
                <a:gd name="T66" fmla="*/ 29 w 123"/>
                <a:gd name="T67" fmla="*/ 38 h 125"/>
                <a:gd name="T68" fmla="*/ 33 w 123"/>
                <a:gd name="T69" fmla="*/ 34 h 125"/>
                <a:gd name="T70" fmla="*/ 38 w 123"/>
                <a:gd name="T71" fmla="*/ 29 h 125"/>
                <a:gd name="T72" fmla="*/ 44 w 123"/>
                <a:gd name="T73" fmla="*/ 27 h 125"/>
                <a:gd name="T74" fmla="*/ 48 w 123"/>
                <a:gd name="T75" fmla="*/ 25 h 125"/>
                <a:gd name="T76" fmla="*/ 54 w 123"/>
                <a:gd name="T77" fmla="*/ 23 h 125"/>
                <a:gd name="T78" fmla="*/ 60 w 123"/>
                <a:gd name="T79" fmla="*/ 23 h 125"/>
                <a:gd name="T80" fmla="*/ 67 w 123"/>
                <a:gd name="T81" fmla="*/ 23 h 125"/>
                <a:gd name="T82" fmla="*/ 71 w 123"/>
                <a:gd name="T83" fmla="*/ 23 h 125"/>
                <a:gd name="T84" fmla="*/ 77 w 123"/>
                <a:gd name="T85" fmla="*/ 25 h 125"/>
                <a:gd name="T86" fmla="*/ 81 w 123"/>
                <a:gd name="T87" fmla="*/ 27 h 125"/>
                <a:gd name="T88" fmla="*/ 88 w 123"/>
                <a:gd name="T89" fmla="*/ 31 h 125"/>
                <a:gd name="T90" fmla="*/ 92 w 123"/>
                <a:gd name="T91" fmla="*/ 36 h 125"/>
                <a:gd name="T92" fmla="*/ 94 w 123"/>
                <a:gd name="T93" fmla="*/ 40 h 125"/>
                <a:gd name="T94" fmla="*/ 98 w 123"/>
                <a:gd name="T95" fmla="*/ 44 h 125"/>
                <a:gd name="T96" fmla="*/ 100 w 123"/>
                <a:gd name="T97" fmla="*/ 50 h 125"/>
                <a:gd name="T98" fmla="*/ 100 w 123"/>
                <a:gd name="T99" fmla="*/ 56 h 125"/>
                <a:gd name="T100" fmla="*/ 102 w 123"/>
                <a:gd name="T10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125">
                  <a:moveTo>
                    <a:pt x="123" y="63"/>
                  </a:moveTo>
                  <a:lnTo>
                    <a:pt x="110" y="48"/>
                  </a:lnTo>
                  <a:lnTo>
                    <a:pt x="115" y="31"/>
                  </a:lnTo>
                  <a:lnTo>
                    <a:pt x="98" y="27"/>
                  </a:lnTo>
                  <a:lnTo>
                    <a:pt x="94" y="9"/>
                  </a:lnTo>
                  <a:lnTo>
                    <a:pt x="75" y="13"/>
                  </a:lnTo>
                  <a:lnTo>
                    <a:pt x="63" y="0"/>
                  </a:lnTo>
                  <a:lnTo>
                    <a:pt x="48" y="13"/>
                  </a:lnTo>
                  <a:lnTo>
                    <a:pt x="31" y="9"/>
                  </a:lnTo>
                  <a:lnTo>
                    <a:pt x="25" y="27"/>
                  </a:lnTo>
                  <a:lnTo>
                    <a:pt x="8" y="31"/>
                  </a:lnTo>
                  <a:lnTo>
                    <a:pt x="13" y="48"/>
                  </a:lnTo>
                  <a:lnTo>
                    <a:pt x="0" y="63"/>
                  </a:lnTo>
                  <a:lnTo>
                    <a:pt x="13" y="75"/>
                  </a:lnTo>
                  <a:lnTo>
                    <a:pt x="8" y="94"/>
                  </a:lnTo>
                  <a:lnTo>
                    <a:pt x="25" y="98"/>
                  </a:lnTo>
                  <a:lnTo>
                    <a:pt x="31" y="116"/>
                  </a:lnTo>
                  <a:lnTo>
                    <a:pt x="48" y="110"/>
                  </a:lnTo>
                  <a:lnTo>
                    <a:pt x="63" y="125"/>
                  </a:lnTo>
                  <a:lnTo>
                    <a:pt x="75" y="110"/>
                  </a:lnTo>
                  <a:lnTo>
                    <a:pt x="94" y="116"/>
                  </a:lnTo>
                  <a:lnTo>
                    <a:pt x="98" y="98"/>
                  </a:lnTo>
                  <a:lnTo>
                    <a:pt x="115" y="94"/>
                  </a:lnTo>
                  <a:lnTo>
                    <a:pt x="110" y="75"/>
                  </a:lnTo>
                  <a:lnTo>
                    <a:pt x="123" y="63"/>
                  </a:lnTo>
                  <a:close/>
                  <a:moveTo>
                    <a:pt x="102" y="65"/>
                  </a:moveTo>
                  <a:lnTo>
                    <a:pt x="102" y="67"/>
                  </a:lnTo>
                  <a:lnTo>
                    <a:pt x="100" y="69"/>
                  </a:lnTo>
                  <a:lnTo>
                    <a:pt x="100" y="71"/>
                  </a:lnTo>
                  <a:lnTo>
                    <a:pt x="100" y="71"/>
                  </a:lnTo>
                  <a:lnTo>
                    <a:pt x="100" y="73"/>
                  </a:lnTo>
                  <a:lnTo>
                    <a:pt x="98" y="75"/>
                  </a:lnTo>
                  <a:lnTo>
                    <a:pt x="98" y="77"/>
                  </a:lnTo>
                  <a:lnTo>
                    <a:pt x="98" y="79"/>
                  </a:lnTo>
                  <a:lnTo>
                    <a:pt x="96" y="81"/>
                  </a:lnTo>
                  <a:lnTo>
                    <a:pt x="96" y="83"/>
                  </a:lnTo>
                  <a:lnTo>
                    <a:pt x="94" y="83"/>
                  </a:lnTo>
                  <a:lnTo>
                    <a:pt x="94" y="85"/>
                  </a:lnTo>
                  <a:lnTo>
                    <a:pt x="92" y="87"/>
                  </a:lnTo>
                  <a:lnTo>
                    <a:pt x="92" y="87"/>
                  </a:lnTo>
                  <a:lnTo>
                    <a:pt x="90" y="90"/>
                  </a:lnTo>
                  <a:lnTo>
                    <a:pt x="88" y="92"/>
                  </a:lnTo>
                  <a:lnTo>
                    <a:pt x="88" y="92"/>
                  </a:lnTo>
                  <a:lnTo>
                    <a:pt x="85" y="94"/>
                  </a:lnTo>
                  <a:lnTo>
                    <a:pt x="83" y="94"/>
                  </a:lnTo>
                  <a:lnTo>
                    <a:pt x="81" y="96"/>
                  </a:lnTo>
                  <a:lnTo>
                    <a:pt x="81" y="96"/>
                  </a:lnTo>
                  <a:lnTo>
                    <a:pt x="79" y="98"/>
                  </a:lnTo>
                  <a:lnTo>
                    <a:pt x="77" y="98"/>
                  </a:lnTo>
                  <a:lnTo>
                    <a:pt x="75" y="100"/>
                  </a:lnTo>
                  <a:lnTo>
                    <a:pt x="73" y="100"/>
                  </a:lnTo>
                  <a:lnTo>
                    <a:pt x="71" y="100"/>
                  </a:lnTo>
                  <a:lnTo>
                    <a:pt x="69" y="100"/>
                  </a:lnTo>
                  <a:lnTo>
                    <a:pt x="69" y="100"/>
                  </a:lnTo>
                  <a:lnTo>
                    <a:pt x="67" y="102"/>
                  </a:lnTo>
                  <a:lnTo>
                    <a:pt x="65" y="102"/>
                  </a:lnTo>
                  <a:lnTo>
                    <a:pt x="63" y="102"/>
                  </a:lnTo>
                  <a:lnTo>
                    <a:pt x="60" y="102"/>
                  </a:lnTo>
                  <a:lnTo>
                    <a:pt x="58" y="102"/>
                  </a:lnTo>
                  <a:lnTo>
                    <a:pt x="56" y="100"/>
                  </a:lnTo>
                  <a:lnTo>
                    <a:pt x="54" y="100"/>
                  </a:lnTo>
                  <a:lnTo>
                    <a:pt x="52" y="100"/>
                  </a:lnTo>
                  <a:lnTo>
                    <a:pt x="50" y="100"/>
                  </a:lnTo>
                  <a:lnTo>
                    <a:pt x="48" y="100"/>
                  </a:lnTo>
                  <a:lnTo>
                    <a:pt x="46" y="98"/>
                  </a:lnTo>
                  <a:lnTo>
                    <a:pt x="44" y="98"/>
                  </a:lnTo>
                  <a:lnTo>
                    <a:pt x="44" y="96"/>
                  </a:lnTo>
                  <a:lnTo>
                    <a:pt x="42" y="96"/>
                  </a:lnTo>
                  <a:lnTo>
                    <a:pt x="40" y="94"/>
                  </a:lnTo>
                  <a:lnTo>
                    <a:pt x="38" y="94"/>
                  </a:lnTo>
                  <a:lnTo>
                    <a:pt x="35" y="92"/>
                  </a:lnTo>
                  <a:lnTo>
                    <a:pt x="35" y="92"/>
                  </a:lnTo>
                  <a:lnTo>
                    <a:pt x="33" y="90"/>
                  </a:lnTo>
                  <a:lnTo>
                    <a:pt x="31" y="87"/>
                  </a:lnTo>
                  <a:lnTo>
                    <a:pt x="31" y="87"/>
                  </a:lnTo>
                  <a:lnTo>
                    <a:pt x="29" y="85"/>
                  </a:lnTo>
                  <a:lnTo>
                    <a:pt x="29" y="83"/>
                  </a:lnTo>
                  <a:lnTo>
                    <a:pt x="27" y="83"/>
                  </a:lnTo>
                  <a:lnTo>
                    <a:pt x="27" y="81"/>
                  </a:lnTo>
                  <a:lnTo>
                    <a:pt x="25" y="79"/>
                  </a:lnTo>
                  <a:lnTo>
                    <a:pt x="25" y="77"/>
                  </a:lnTo>
                  <a:lnTo>
                    <a:pt x="25" y="75"/>
                  </a:lnTo>
                  <a:lnTo>
                    <a:pt x="23" y="73"/>
                  </a:lnTo>
                  <a:lnTo>
                    <a:pt x="23" y="71"/>
                  </a:lnTo>
                  <a:lnTo>
                    <a:pt x="23" y="71"/>
                  </a:lnTo>
                  <a:lnTo>
                    <a:pt x="23" y="69"/>
                  </a:lnTo>
                  <a:lnTo>
                    <a:pt x="23" y="67"/>
                  </a:lnTo>
                  <a:lnTo>
                    <a:pt x="23" y="65"/>
                  </a:lnTo>
                  <a:lnTo>
                    <a:pt x="23" y="63"/>
                  </a:lnTo>
                  <a:lnTo>
                    <a:pt x="23" y="60"/>
                  </a:lnTo>
                  <a:lnTo>
                    <a:pt x="23" y="58"/>
                  </a:lnTo>
                  <a:lnTo>
                    <a:pt x="23" y="56"/>
                  </a:lnTo>
                  <a:lnTo>
                    <a:pt x="23" y="54"/>
                  </a:lnTo>
                  <a:lnTo>
                    <a:pt x="23" y="52"/>
                  </a:lnTo>
                  <a:lnTo>
                    <a:pt x="23" y="50"/>
                  </a:lnTo>
                  <a:lnTo>
                    <a:pt x="25" y="48"/>
                  </a:lnTo>
                  <a:lnTo>
                    <a:pt x="25" y="46"/>
                  </a:lnTo>
                  <a:lnTo>
                    <a:pt x="25" y="44"/>
                  </a:lnTo>
                  <a:lnTo>
                    <a:pt x="27" y="44"/>
                  </a:lnTo>
                  <a:lnTo>
                    <a:pt x="27" y="42"/>
                  </a:lnTo>
                  <a:lnTo>
                    <a:pt x="29" y="40"/>
                  </a:lnTo>
                  <a:lnTo>
                    <a:pt x="29" y="38"/>
                  </a:lnTo>
                  <a:lnTo>
                    <a:pt x="31" y="38"/>
                  </a:lnTo>
                  <a:lnTo>
                    <a:pt x="31" y="36"/>
                  </a:lnTo>
                  <a:lnTo>
                    <a:pt x="33" y="34"/>
                  </a:lnTo>
                  <a:lnTo>
                    <a:pt x="35" y="34"/>
                  </a:lnTo>
                  <a:lnTo>
                    <a:pt x="35" y="31"/>
                  </a:lnTo>
                  <a:lnTo>
                    <a:pt x="38" y="29"/>
                  </a:lnTo>
                  <a:lnTo>
                    <a:pt x="40" y="29"/>
                  </a:lnTo>
                  <a:lnTo>
                    <a:pt x="42" y="27"/>
                  </a:lnTo>
                  <a:lnTo>
                    <a:pt x="44" y="27"/>
                  </a:lnTo>
                  <a:lnTo>
                    <a:pt x="44" y="27"/>
                  </a:lnTo>
                  <a:lnTo>
                    <a:pt x="46" y="25"/>
                  </a:lnTo>
                  <a:lnTo>
                    <a:pt x="48" y="25"/>
                  </a:lnTo>
                  <a:lnTo>
                    <a:pt x="50" y="25"/>
                  </a:lnTo>
                  <a:lnTo>
                    <a:pt x="52" y="23"/>
                  </a:lnTo>
                  <a:lnTo>
                    <a:pt x="54" y="23"/>
                  </a:lnTo>
                  <a:lnTo>
                    <a:pt x="56" y="23"/>
                  </a:lnTo>
                  <a:lnTo>
                    <a:pt x="58" y="23"/>
                  </a:lnTo>
                  <a:lnTo>
                    <a:pt x="60" y="23"/>
                  </a:lnTo>
                  <a:lnTo>
                    <a:pt x="63" y="23"/>
                  </a:lnTo>
                  <a:lnTo>
                    <a:pt x="65" y="23"/>
                  </a:lnTo>
                  <a:lnTo>
                    <a:pt x="67" y="23"/>
                  </a:lnTo>
                  <a:lnTo>
                    <a:pt x="69" y="23"/>
                  </a:lnTo>
                  <a:lnTo>
                    <a:pt x="69" y="23"/>
                  </a:lnTo>
                  <a:lnTo>
                    <a:pt x="71" y="23"/>
                  </a:lnTo>
                  <a:lnTo>
                    <a:pt x="73" y="25"/>
                  </a:lnTo>
                  <a:lnTo>
                    <a:pt x="75" y="25"/>
                  </a:lnTo>
                  <a:lnTo>
                    <a:pt x="77" y="25"/>
                  </a:lnTo>
                  <a:lnTo>
                    <a:pt x="79" y="27"/>
                  </a:lnTo>
                  <a:lnTo>
                    <a:pt x="81" y="27"/>
                  </a:lnTo>
                  <a:lnTo>
                    <a:pt x="81" y="27"/>
                  </a:lnTo>
                  <a:lnTo>
                    <a:pt x="83" y="29"/>
                  </a:lnTo>
                  <a:lnTo>
                    <a:pt x="85" y="29"/>
                  </a:lnTo>
                  <a:lnTo>
                    <a:pt x="88" y="31"/>
                  </a:lnTo>
                  <a:lnTo>
                    <a:pt x="88" y="34"/>
                  </a:lnTo>
                  <a:lnTo>
                    <a:pt x="90" y="34"/>
                  </a:lnTo>
                  <a:lnTo>
                    <a:pt x="92" y="36"/>
                  </a:lnTo>
                  <a:lnTo>
                    <a:pt x="92" y="38"/>
                  </a:lnTo>
                  <a:lnTo>
                    <a:pt x="94" y="38"/>
                  </a:lnTo>
                  <a:lnTo>
                    <a:pt x="94" y="40"/>
                  </a:lnTo>
                  <a:lnTo>
                    <a:pt x="96" y="42"/>
                  </a:lnTo>
                  <a:lnTo>
                    <a:pt x="96" y="44"/>
                  </a:lnTo>
                  <a:lnTo>
                    <a:pt x="98" y="44"/>
                  </a:lnTo>
                  <a:lnTo>
                    <a:pt x="98" y="46"/>
                  </a:lnTo>
                  <a:lnTo>
                    <a:pt x="98" y="48"/>
                  </a:lnTo>
                  <a:lnTo>
                    <a:pt x="100" y="50"/>
                  </a:lnTo>
                  <a:lnTo>
                    <a:pt x="100" y="52"/>
                  </a:lnTo>
                  <a:lnTo>
                    <a:pt x="100" y="54"/>
                  </a:lnTo>
                  <a:lnTo>
                    <a:pt x="100" y="56"/>
                  </a:lnTo>
                  <a:lnTo>
                    <a:pt x="102" y="58"/>
                  </a:lnTo>
                  <a:lnTo>
                    <a:pt x="102" y="60"/>
                  </a:lnTo>
                  <a:lnTo>
                    <a:pt x="102" y="63"/>
                  </a:lnTo>
                  <a:lnTo>
                    <a:pt x="102" y="65"/>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Freeform 328">
              <a:extLst>
                <a:ext uri="{FF2B5EF4-FFF2-40B4-BE49-F238E27FC236}">
                  <a16:creationId xmlns:a16="http://schemas.microsoft.com/office/drawing/2014/main" xmlns="" id="{D33F348A-97CE-4B69-93A2-BCE22D518FC8}"/>
                </a:ext>
              </a:extLst>
            </p:cNvPr>
            <p:cNvSpPr>
              <a:spLocks/>
            </p:cNvSpPr>
            <p:nvPr/>
          </p:nvSpPr>
          <p:spPr bwMode="auto">
            <a:xfrm>
              <a:off x="3660775" y="4470400"/>
              <a:ext cx="71438" cy="61912"/>
            </a:xfrm>
            <a:custGeom>
              <a:avLst/>
              <a:gdLst>
                <a:gd name="T0" fmla="*/ 45 w 45"/>
                <a:gd name="T1" fmla="*/ 4 h 39"/>
                <a:gd name="T2" fmla="*/ 45 w 45"/>
                <a:gd name="T3" fmla="*/ 4 h 39"/>
                <a:gd name="T4" fmla="*/ 43 w 45"/>
                <a:gd name="T5" fmla="*/ 2 h 39"/>
                <a:gd name="T6" fmla="*/ 43 w 45"/>
                <a:gd name="T7" fmla="*/ 2 h 39"/>
                <a:gd name="T8" fmla="*/ 43 w 45"/>
                <a:gd name="T9" fmla="*/ 2 h 39"/>
                <a:gd name="T10" fmla="*/ 43 w 45"/>
                <a:gd name="T11" fmla="*/ 2 h 39"/>
                <a:gd name="T12" fmla="*/ 41 w 45"/>
                <a:gd name="T13" fmla="*/ 0 h 39"/>
                <a:gd name="T14" fmla="*/ 41 w 45"/>
                <a:gd name="T15" fmla="*/ 0 h 39"/>
                <a:gd name="T16" fmla="*/ 41 w 45"/>
                <a:gd name="T17" fmla="*/ 0 h 39"/>
                <a:gd name="T18" fmla="*/ 39 w 45"/>
                <a:gd name="T19" fmla="*/ 0 h 39"/>
                <a:gd name="T20" fmla="*/ 39 w 45"/>
                <a:gd name="T21" fmla="*/ 0 h 39"/>
                <a:gd name="T22" fmla="*/ 39 w 45"/>
                <a:gd name="T23" fmla="*/ 0 h 39"/>
                <a:gd name="T24" fmla="*/ 37 w 45"/>
                <a:gd name="T25" fmla="*/ 0 h 39"/>
                <a:gd name="T26" fmla="*/ 37 w 45"/>
                <a:gd name="T27" fmla="*/ 2 h 39"/>
                <a:gd name="T28" fmla="*/ 37 w 45"/>
                <a:gd name="T29" fmla="*/ 2 h 39"/>
                <a:gd name="T30" fmla="*/ 37 w 45"/>
                <a:gd name="T31" fmla="*/ 2 h 39"/>
                <a:gd name="T32" fmla="*/ 8 w 45"/>
                <a:gd name="T33" fmla="*/ 16 h 39"/>
                <a:gd name="T34" fmla="*/ 8 w 45"/>
                <a:gd name="T35" fmla="*/ 14 h 39"/>
                <a:gd name="T36" fmla="*/ 6 w 45"/>
                <a:gd name="T37" fmla="*/ 14 h 39"/>
                <a:gd name="T38" fmla="*/ 6 w 45"/>
                <a:gd name="T39" fmla="*/ 14 h 39"/>
                <a:gd name="T40" fmla="*/ 6 w 45"/>
                <a:gd name="T41" fmla="*/ 14 h 39"/>
                <a:gd name="T42" fmla="*/ 4 w 45"/>
                <a:gd name="T43" fmla="*/ 14 h 39"/>
                <a:gd name="T44" fmla="*/ 4 w 45"/>
                <a:gd name="T45" fmla="*/ 14 h 39"/>
                <a:gd name="T46" fmla="*/ 4 w 45"/>
                <a:gd name="T47" fmla="*/ 14 h 39"/>
                <a:gd name="T48" fmla="*/ 2 w 45"/>
                <a:gd name="T49" fmla="*/ 14 h 39"/>
                <a:gd name="T50" fmla="*/ 2 w 45"/>
                <a:gd name="T51" fmla="*/ 14 h 39"/>
                <a:gd name="T52" fmla="*/ 2 w 45"/>
                <a:gd name="T53" fmla="*/ 14 h 39"/>
                <a:gd name="T54" fmla="*/ 2 w 45"/>
                <a:gd name="T55" fmla="*/ 14 h 39"/>
                <a:gd name="T56" fmla="*/ 0 w 45"/>
                <a:gd name="T57" fmla="*/ 16 h 39"/>
                <a:gd name="T58" fmla="*/ 0 w 45"/>
                <a:gd name="T59" fmla="*/ 16 h 39"/>
                <a:gd name="T60" fmla="*/ 0 w 45"/>
                <a:gd name="T61" fmla="*/ 16 h 39"/>
                <a:gd name="T62" fmla="*/ 0 w 45"/>
                <a:gd name="T63" fmla="*/ 18 h 39"/>
                <a:gd name="T64" fmla="*/ 0 w 45"/>
                <a:gd name="T65" fmla="*/ 18 h 39"/>
                <a:gd name="T66" fmla="*/ 0 w 45"/>
                <a:gd name="T67" fmla="*/ 18 h 39"/>
                <a:gd name="T68" fmla="*/ 0 w 45"/>
                <a:gd name="T69" fmla="*/ 21 h 39"/>
                <a:gd name="T70" fmla="*/ 0 w 45"/>
                <a:gd name="T71" fmla="*/ 21 h 39"/>
                <a:gd name="T72" fmla="*/ 0 w 45"/>
                <a:gd name="T73" fmla="*/ 21 h 39"/>
                <a:gd name="T74" fmla="*/ 0 w 45"/>
                <a:gd name="T75" fmla="*/ 23 h 39"/>
                <a:gd name="T76" fmla="*/ 14 w 45"/>
                <a:gd name="T77" fmla="*/ 37 h 39"/>
                <a:gd name="T78" fmla="*/ 14 w 45"/>
                <a:gd name="T79" fmla="*/ 37 h 39"/>
                <a:gd name="T80" fmla="*/ 14 w 45"/>
                <a:gd name="T81" fmla="*/ 39 h 39"/>
                <a:gd name="T82" fmla="*/ 16 w 45"/>
                <a:gd name="T83" fmla="*/ 39 h 39"/>
                <a:gd name="T84" fmla="*/ 16 w 45"/>
                <a:gd name="T85" fmla="*/ 39 h 39"/>
                <a:gd name="T86" fmla="*/ 16 w 45"/>
                <a:gd name="T87" fmla="*/ 39 h 39"/>
                <a:gd name="T88" fmla="*/ 18 w 45"/>
                <a:gd name="T89" fmla="*/ 39 h 39"/>
                <a:gd name="T90" fmla="*/ 18 w 45"/>
                <a:gd name="T91" fmla="*/ 39 h 39"/>
                <a:gd name="T92" fmla="*/ 20 w 45"/>
                <a:gd name="T93" fmla="*/ 37 h 39"/>
                <a:gd name="T94" fmla="*/ 20 w 45"/>
                <a:gd name="T95" fmla="*/ 37 h 39"/>
                <a:gd name="T96" fmla="*/ 20 w 45"/>
                <a:gd name="T97" fmla="*/ 37 h 39"/>
                <a:gd name="T98" fmla="*/ 43 w 45"/>
                <a:gd name="T99" fmla="*/ 8 h 39"/>
                <a:gd name="T100" fmla="*/ 45 w 45"/>
                <a:gd name="T101" fmla="*/ 8 h 39"/>
                <a:gd name="T102" fmla="*/ 45 w 45"/>
                <a:gd name="T103" fmla="*/ 6 h 39"/>
                <a:gd name="T104" fmla="*/ 45 w 45"/>
                <a:gd name="T105" fmla="*/ 6 h 39"/>
                <a:gd name="T106" fmla="*/ 45 w 45"/>
                <a:gd name="T107" fmla="*/ 6 h 39"/>
                <a:gd name="T108" fmla="*/ 45 w 45"/>
                <a:gd name="T10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39">
                  <a:moveTo>
                    <a:pt x="45" y="4"/>
                  </a:moveTo>
                  <a:lnTo>
                    <a:pt x="45" y="4"/>
                  </a:lnTo>
                  <a:lnTo>
                    <a:pt x="45" y="4"/>
                  </a:lnTo>
                  <a:lnTo>
                    <a:pt x="45" y="4"/>
                  </a:lnTo>
                  <a:lnTo>
                    <a:pt x="45" y="4"/>
                  </a:lnTo>
                  <a:lnTo>
                    <a:pt x="45" y="4"/>
                  </a:lnTo>
                  <a:lnTo>
                    <a:pt x="45" y="4"/>
                  </a:lnTo>
                  <a:lnTo>
                    <a:pt x="45" y="2"/>
                  </a:lnTo>
                  <a:lnTo>
                    <a:pt x="43" y="2"/>
                  </a:lnTo>
                  <a:lnTo>
                    <a:pt x="43" y="2"/>
                  </a:lnTo>
                  <a:lnTo>
                    <a:pt x="43" y="2"/>
                  </a:lnTo>
                  <a:lnTo>
                    <a:pt x="43" y="2"/>
                  </a:lnTo>
                  <a:lnTo>
                    <a:pt x="43" y="2"/>
                  </a:lnTo>
                  <a:lnTo>
                    <a:pt x="43" y="2"/>
                  </a:lnTo>
                  <a:lnTo>
                    <a:pt x="43" y="2"/>
                  </a:lnTo>
                  <a:lnTo>
                    <a:pt x="43" y="2"/>
                  </a:lnTo>
                  <a:lnTo>
                    <a:pt x="43" y="2"/>
                  </a:lnTo>
                  <a:lnTo>
                    <a:pt x="43" y="2"/>
                  </a:lnTo>
                  <a:lnTo>
                    <a:pt x="43" y="2"/>
                  </a:lnTo>
                  <a:lnTo>
                    <a:pt x="43" y="0"/>
                  </a:lnTo>
                  <a:lnTo>
                    <a:pt x="41" y="0"/>
                  </a:lnTo>
                  <a:lnTo>
                    <a:pt x="41" y="0"/>
                  </a:lnTo>
                  <a:lnTo>
                    <a:pt x="41" y="0"/>
                  </a:lnTo>
                  <a:lnTo>
                    <a:pt x="41" y="0"/>
                  </a:lnTo>
                  <a:lnTo>
                    <a:pt x="41" y="0"/>
                  </a:lnTo>
                  <a:lnTo>
                    <a:pt x="41" y="0"/>
                  </a:lnTo>
                  <a:lnTo>
                    <a:pt x="41" y="0"/>
                  </a:lnTo>
                  <a:lnTo>
                    <a:pt x="41" y="0"/>
                  </a:lnTo>
                  <a:lnTo>
                    <a:pt x="41" y="0"/>
                  </a:lnTo>
                  <a:lnTo>
                    <a:pt x="39" y="0"/>
                  </a:lnTo>
                  <a:lnTo>
                    <a:pt x="39" y="0"/>
                  </a:lnTo>
                  <a:lnTo>
                    <a:pt x="39" y="0"/>
                  </a:lnTo>
                  <a:lnTo>
                    <a:pt x="39" y="0"/>
                  </a:lnTo>
                  <a:lnTo>
                    <a:pt x="39" y="0"/>
                  </a:lnTo>
                  <a:lnTo>
                    <a:pt x="39" y="0"/>
                  </a:lnTo>
                  <a:lnTo>
                    <a:pt x="39" y="0"/>
                  </a:lnTo>
                  <a:lnTo>
                    <a:pt x="39" y="0"/>
                  </a:lnTo>
                  <a:lnTo>
                    <a:pt x="37" y="0"/>
                  </a:lnTo>
                  <a:lnTo>
                    <a:pt x="37" y="0"/>
                  </a:lnTo>
                  <a:lnTo>
                    <a:pt x="37" y="0"/>
                  </a:lnTo>
                  <a:lnTo>
                    <a:pt x="37" y="0"/>
                  </a:lnTo>
                  <a:lnTo>
                    <a:pt x="37" y="2"/>
                  </a:lnTo>
                  <a:lnTo>
                    <a:pt x="37" y="2"/>
                  </a:lnTo>
                  <a:lnTo>
                    <a:pt x="37" y="2"/>
                  </a:lnTo>
                  <a:lnTo>
                    <a:pt x="37" y="2"/>
                  </a:lnTo>
                  <a:lnTo>
                    <a:pt x="37" y="2"/>
                  </a:lnTo>
                  <a:lnTo>
                    <a:pt x="37" y="2"/>
                  </a:lnTo>
                  <a:lnTo>
                    <a:pt x="37" y="2"/>
                  </a:lnTo>
                  <a:lnTo>
                    <a:pt x="35" y="2"/>
                  </a:lnTo>
                  <a:lnTo>
                    <a:pt x="16" y="27"/>
                  </a:lnTo>
                  <a:lnTo>
                    <a:pt x="8" y="16"/>
                  </a:lnTo>
                  <a:lnTo>
                    <a:pt x="8" y="14"/>
                  </a:lnTo>
                  <a:lnTo>
                    <a:pt x="8" y="14"/>
                  </a:lnTo>
                  <a:lnTo>
                    <a:pt x="8" y="14"/>
                  </a:lnTo>
                  <a:lnTo>
                    <a:pt x="8" y="14"/>
                  </a:lnTo>
                  <a:lnTo>
                    <a:pt x="8" y="14"/>
                  </a:lnTo>
                  <a:lnTo>
                    <a:pt x="6" y="14"/>
                  </a:lnTo>
                  <a:lnTo>
                    <a:pt x="6" y="14"/>
                  </a:lnTo>
                  <a:lnTo>
                    <a:pt x="6" y="14"/>
                  </a:lnTo>
                  <a:lnTo>
                    <a:pt x="6" y="14"/>
                  </a:lnTo>
                  <a:lnTo>
                    <a:pt x="6" y="14"/>
                  </a:lnTo>
                  <a:lnTo>
                    <a:pt x="6" y="14"/>
                  </a:lnTo>
                  <a:lnTo>
                    <a:pt x="6" y="14"/>
                  </a:lnTo>
                  <a:lnTo>
                    <a:pt x="6" y="14"/>
                  </a:lnTo>
                  <a:lnTo>
                    <a:pt x="6" y="14"/>
                  </a:lnTo>
                  <a:lnTo>
                    <a:pt x="4" y="14"/>
                  </a:lnTo>
                  <a:lnTo>
                    <a:pt x="4" y="14"/>
                  </a:lnTo>
                  <a:lnTo>
                    <a:pt x="4" y="14"/>
                  </a:lnTo>
                  <a:lnTo>
                    <a:pt x="4" y="14"/>
                  </a:lnTo>
                  <a:lnTo>
                    <a:pt x="4" y="14"/>
                  </a:lnTo>
                  <a:lnTo>
                    <a:pt x="4" y="14"/>
                  </a:lnTo>
                  <a:lnTo>
                    <a:pt x="4" y="14"/>
                  </a:lnTo>
                  <a:lnTo>
                    <a:pt x="4" y="14"/>
                  </a:lnTo>
                  <a:lnTo>
                    <a:pt x="4" y="14"/>
                  </a:lnTo>
                  <a:lnTo>
                    <a:pt x="2" y="14"/>
                  </a:lnTo>
                  <a:lnTo>
                    <a:pt x="2" y="14"/>
                  </a:lnTo>
                  <a:lnTo>
                    <a:pt x="2" y="14"/>
                  </a:lnTo>
                  <a:lnTo>
                    <a:pt x="2" y="14"/>
                  </a:lnTo>
                  <a:lnTo>
                    <a:pt x="2" y="14"/>
                  </a:lnTo>
                  <a:lnTo>
                    <a:pt x="2" y="14"/>
                  </a:lnTo>
                  <a:lnTo>
                    <a:pt x="2" y="14"/>
                  </a:lnTo>
                  <a:lnTo>
                    <a:pt x="2" y="14"/>
                  </a:lnTo>
                  <a:lnTo>
                    <a:pt x="2" y="14"/>
                  </a:lnTo>
                  <a:lnTo>
                    <a:pt x="2" y="14"/>
                  </a:lnTo>
                  <a:lnTo>
                    <a:pt x="0" y="14"/>
                  </a:lnTo>
                  <a:lnTo>
                    <a:pt x="0" y="16"/>
                  </a:lnTo>
                  <a:lnTo>
                    <a:pt x="0" y="16"/>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0" y="18"/>
                  </a:lnTo>
                  <a:lnTo>
                    <a:pt x="0" y="21"/>
                  </a:lnTo>
                  <a:lnTo>
                    <a:pt x="0" y="21"/>
                  </a:lnTo>
                  <a:lnTo>
                    <a:pt x="0" y="21"/>
                  </a:lnTo>
                  <a:lnTo>
                    <a:pt x="0" y="21"/>
                  </a:lnTo>
                  <a:lnTo>
                    <a:pt x="0" y="21"/>
                  </a:lnTo>
                  <a:lnTo>
                    <a:pt x="0" y="21"/>
                  </a:lnTo>
                  <a:lnTo>
                    <a:pt x="0" y="21"/>
                  </a:lnTo>
                  <a:lnTo>
                    <a:pt x="0" y="21"/>
                  </a:lnTo>
                  <a:lnTo>
                    <a:pt x="0" y="21"/>
                  </a:lnTo>
                  <a:lnTo>
                    <a:pt x="0" y="21"/>
                  </a:lnTo>
                  <a:lnTo>
                    <a:pt x="0" y="23"/>
                  </a:lnTo>
                  <a:lnTo>
                    <a:pt x="0" y="23"/>
                  </a:lnTo>
                  <a:lnTo>
                    <a:pt x="14" y="37"/>
                  </a:lnTo>
                  <a:lnTo>
                    <a:pt x="14" y="37"/>
                  </a:lnTo>
                  <a:lnTo>
                    <a:pt x="14" y="37"/>
                  </a:lnTo>
                  <a:lnTo>
                    <a:pt x="14" y="37"/>
                  </a:lnTo>
                  <a:lnTo>
                    <a:pt x="14" y="37"/>
                  </a:lnTo>
                  <a:lnTo>
                    <a:pt x="14" y="37"/>
                  </a:lnTo>
                  <a:lnTo>
                    <a:pt x="14" y="39"/>
                  </a:lnTo>
                  <a:lnTo>
                    <a:pt x="14" y="39"/>
                  </a:lnTo>
                  <a:lnTo>
                    <a:pt x="14" y="39"/>
                  </a:lnTo>
                  <a:lnTo>
                    <a:pt x="16" y="39"/>
                  </a:lnTo>
                  <a:lnTo>
                    <a:pt x="16" y="39"/>
                  </a:lnTo>
                  <a:lnTo>
                    <a:pt x="16" y="39"/>
                  </a:lnTo>
                  <a:lnTo>
                    <a:pt x="16" y="39"/>
                  </a:lnTo>
                  <a:lnTo>
                    <a:pt x="16" y="39"/>
                  </a:lnTo>
                  <a:lnTo>
                    <a:pt x="16" y="39"/>
                  </a:lnTo>
                  <a:lnTo>
                    <a:pt x="16" y="39"/>
                  </a:lnTo>
                  <a:lnTo>
                    <a:pt x="16" y="39"/>
                  </a:lnTo>
                  <a:lnTo>
                    <a:pt x="18" y="39"/>
                  </a:lnTo>
                  <a:lnTo>
                    <a:pt x="18" y="39"/>
                  </a:lnTo>
                  <a:lnTo>
                    <a:pt x="18" y="39"/>
                  </a:lnTo>
                  <a:lnTo>
                    <a:pt x="18" y="39"/>
                  </a:lnTo>
                  <a:lnTo>
                    <a:pt x="18" y="39"/>
                  </a:lnTo>
                  <a:lnTo>
                    <a:pt x="18" y="39"/>
                  </a:lnTo>
                  <a:lnTo>
                    <a:pt x="18" y="39"/>
                  </a:lnTo>
                  <a:lnTo>
                    <a:pt x="20" y="39"/>
                  </a:lnTo>
                  <a:lnTo>
                    <a:pt x="20" y="37"/>
                  </a:lnTo>
                  <a:lnTo>
                    <a:pt x="20" y="37"/>
                  </a:lnTo>
                  <a:lnTo>
                    <a:pt x="20" y="37"/>
                  </a:lnTo>
                  <a:lnTo>
                    <a:pt x="20" y="37"/>
                  </a:lnTo>
                  <a:lnTo>
                    <a:pt x="20" y="37"/>
                  </a:lnTo>
                  <a:lnTo>
                    <a:pt x="20" y="37"/>
                  </a:lnTo>
                  <a:lnTo>
                    <a:pt x="20" y="37"/>
                  </a:lnTo>
                  <a:lnTo>
                    <a:pt x="20" y="37"/>
                  </a:lnTo>
                  <a:lnTo>
                    <a:pt x="43" y="8"/>
                  </a:lnTo>
                  <a:lnTo>
                    <a:pt x="43" y="8"/>
                  </a:lnTo>
                  <a:lnTo>
                    <a:pt x="43" y="8"/>
                  </a:lnTo>
                  <a:lnTo>
                    <a:pt x="43" y="8"/>
                  </a:lnTo>
                  <a:lnTo>
                    <a:pt x="45" y="8"/>
                  </a:lnTo>
                  <a:lnTo>
                    <a:pt x="45" y="8"/>
                  </a:lnTo>
                  <a:lnTo>
                    <a:pt x="45" y="6"/>
                  </a:lnTo>
                  <a:lnTo>
                    <a:pt x="45" y="6"/>
                  </a:lnTo>
                  <a:lnTo>
                    <a:pt x="45" y="6"/>
                  </a:lnTo>
                  <a:lnTo>
                    <a:pt x="45" y="6"/>
                  </a:lnTo>
                  <a:lnTo>
                    <a:pt x="45" y="6"/>
                  </a:lnTo>
                  <a:lnTo>
                    <a:pt x="45" y="6"/>
                  </a:lnTo>
                  <a:lnTo>
                    <a:pt x="45" y="6"/>
                  </a:lnTo>
                  <a:lnTo>
                    <a:pt x="45" y="6"/>
                  </a:lnTo>
                  <a:lnTo>
                    <a:pt x="45" y="4"/>
                  </a:lnTo>
                  <a:lnTo>
                    <a:pt x="45" y="4"/>
                  </a:lnTo>
                  <a:lnTo>
                    <a:pt x="45" y="4"/>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18" name="TextBox 17">
            <a:extLst>
              <a:ext uri="{FF2B5EF4-FFF2-40B4-BE49-F238E27FC236}">
                <a16:creationId xmlns:a16="http://schemas.microsoft.com/office/drawing/2014/main" xmlns="" id="{3B165279-09E9-4816-9EEC-908225ED3B41}"/>
              </a:ext>
            </a:extLst>
          </p:cNvPr>
          <p:cNvSpPr txBox="1">
            <a:spLocks noChangeArrowheads="1"/>
          </p:cNvSpPr>
          <p:nvPr/>
        </p:nvSpPr>
        <p:spPr bwMode="auto">
          <a:xfrm>
            <a:off x="2299629" y="3538303"/>
            <a:ext cx="9409047"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Отклонение </a:t>
            </a:r>
            <a:r>
              <a:rPr lang="ru-RU" dirty="0">
                <a:solidFill>
                  <a:srgbClr val="444444"/>
                </a:solidFill>
                <a:latin typeface="Segoe UI" panose="020B0502040204020203" pitchFamily="34" charset="0"/>
                <a:cs typeface="Segoe UI" panose="020B0502040204020203" pitchFamily="34" charset="0"/>
              </a:rPr>
              <a:t>котировочной комиссией заявки участника за отсутствие декларации о соответствии требованиям, установленным пунктами 3 - 10 части 1 статьи 31 Закона о контрактной системе, </a:t>
            </a:r>
            <a:r>
              <a:rPr lang="ru-RU" b="1" dirty="0">
                <a:solidFill>
                  <a:schemeClr val="accent1"/>
                </a:solidFill>
                <a:latin typeface="Segoe UI" panose="020B0502040204020203" pitchFamily="34" charset="0"/>
                <a:cs typeface="Segoe UI" panose="020B0502040204020203" pitchFamily="34" charset="0"/>
              </a:rPr>
              <a:t>положениями Закона о контрактной системе не предусмотрено.</a:t>
            </a:r>
          </a:p>
        </p:txBody>
      </p:sp>
      <p:sp>
        <p:nvSpPr>
          <p:cNvPr id="19" name="Стрелка: пятиугольник 18">
            <a:extLst>
              <a:ext uri="{FF2B5EF4-FFF2-40B4-BE49-F238E27FC236}">
                <a16:creationId xmlns:a16="http://schemas.microsoft.com/office/drawing/2014/main" xmlns="" id="{A83DD66B-5EC0-44E9-8618-FE72450D2ED6}"/>
              </a:ext>
            </a:extLst>
          </p:cNvPr>
          <p:cNvSpPr/>
          <p:nvPr/>
        </p:nvSpPr>
        <p:spPr>
          <a:xfrm>
            <a:off x="360363" y="3550676"/>
            <a:ext cx="1296987" cy="1099383"/>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Segoe UI" panose="020B0502040204020203" pitchFamily="34" charset="0"/>
                <a:cs typeface="Segoe UI" panose="020B0502040204020203" pitchFamily="34" charset="0"/>
              </a:rPr>
              <a:t>Ранее</a:t>
            </a:r>
            <a:endParaRPr lang="ru-RU" b="1" dirty="0">
              <a:latin typeface="Segoe UI" panose="020B0502040204020203" pitchFamily="34" charset="0"/>
              <a:cs typeface="Segoe UI" panose="020B0502040204020203" pitchFamily="34" charset="0"/>
            </a:endParaRPr>
          </a:p>
        </p:txBody>
      </p:sp>
      <p:grpSp>
        <p:nvGrpSpPr>
          <p:cNvPr id="20" name="Группа 19">
            <a:extLst>
              <a:ext uri="{FF2B5EF4-FFF2-40B4-BE49-F238E27FC236}">
                <a16:creationId xmlns:a16="http://schemas.microsoft.com/office/drawing/2014/main" xmlns="" id="{9011E413-DAB6-48F5-A947-F30C73FB79C2}"/>
              </a:ext>
            </a:extLst>
          </p:cNvPr>
          <p:cNvGrpSpPr/>
          <p:nvPr/>
        </p:nvGrpSpPr>
        <p:grpSpPr>
          <a:xfrm rot="10800000">
            <a:off x="1711497" y="3894997"/>
            <a:ext cx="514739" cy="363538"/>
            <a:chOff x="6909583" y="1900903"/>
            <a:chExt cx="620086" cy="408996"/>
          </a:xfrm>
          <a:solidFill>
            <a:schemeClr val="bg1">
              <a:lumMod val="75000"/>
            </a:schemeClr>
          </a:solidFill>
        </p:grpSpPr>
        <p:sp>
          <p:nvSpPr>
            <p:cNvPr id="22" name="Нашивка 96">
              <a:extLst>
                <a:ext uri="{FF2B5EF4-FFF2-40B4-BE49-F238E27FC236}">
                  <a16:creationId xmlns:a16="http://schemas.microsoft.com/office/drawing/2014/main" xmlns="" id="{E3A3F30D-6870-4E1B-8E77-F0E5CC4E7EE5}"/>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3" name="Нашивка 141">
              <a:extLst>
                <a:ext uri="{FF2B5EF4-FFF2-40B4-BE49-F238E27FC236}">
                  <a16:creationId xmlns:a16="http://schemas.microsoft.com/office/drawing/2014/main" xmlns="" id="{EBF19032-2B4E-458E-B299-2EA44B4A4C58}"/>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4" name="Нашивка 142">
              <a:extLst>
                <a:ext uri="{FF2B5EF4-FFF2-40B4-BE49-F238E27FC236}">
                  <a16:creationId xmlns:a16="http://schemas.microsoft.com/office/drawing/2014/main" xmlns="" id="{8C20E5F3-FD2D-49FF-8B50-08FD2220B723}"/>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sp>
        <p:nvSpPr>
          <p:cNvPr id="25" name="Стрелка: пятиугольник 24">
            <a:extLst>
              <a:ext uri="{FF2B5EF4-FFF2-40B4-BE49-F238E27FC236}">
                <a16:creationId xmlns:a16="http://schemas.microsoft.com/office/drawing/2014/main" xmlns="" id="{2F86F62B-4F80-4B76-BBD7-F4121B59299B}"/>
              </a:ext>
            </a:extLst>
          </p:cNvPr>
          <p:cNvSpPr/>
          <p:nvPr/>
        </p:nvSpPr>
        <p:spPr>
          <a:xfrm>
            <a:off x="373399" y="5039532"/>
            <a:ext cx="1296987" cy="410439"/>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Segoe UI" panose="020B0502040204020203" pitchFamily="34" charset="0"/>
                <a:cs typeface="Segoe UI" panose="020B0502040204020203" pitchFamily="34" charset="0"/>
              </a:rPr>
              <a:t>См.</a:t>
            </a:r>
          </a:p>
        </p:txBody>
      </p:sp>
      <p:sp>
        <p:nvSpPr>
          <p:cNvPr id="26" name="Freeform 168">
            <a:extLst>
              <a:ext uri="{FF2B5EF4-FFF2-40B4-BE49-F238E27FC236}">
                <a16:creationId xmlns:a16="http://schemas.microsoft.com/office/drawing/2014/main" xmlns="" id="{6A8D715D-DE92-4A17-97ED-D05DFD6AE068}"/>
              </a:ext>
            </a:extLst>
          </p:cNvPr>
          <p:cNvSpPr>
            <a:spLocks noEditPoints="1"/>
          </p:cNvSpPr>
          <p:nvPr/>
        </p:nvSpPr>
        <p:spPr bwMode="auto">
          <a:xfrm>
            <a:off x="1750443" y="4977302"/>
            <a:ext cx="438150" cy="465137"/>
          </a:xfrm>
          <a:custGeom>
            <a:avLst/>
            <a:gdLst>
              <a:gd name="T0" fmla="*/ 3 w 135"/>
              <a:gd name="T1" fmla="*/ 50 h 143"/>
              <a:gd name="T2" fmla="*/ 64 w 135"/>
              <a:gd name="T3" fmla="*/ 2 h 143"/>
              <a:gd name="T4" fmla="*/ 71 w 135"/>
              <a:gd name="T5" fmla="*/ 2 h 143"/>
              <a:gd name="T6" fmla="*/ 133 w 135"/>
              <a:gd name="T7" fmla="*/ 50 h 143"/>
              <a:gd name="T8" fmla="*/ 135 w 135"/>
              <a:gd name="T9" fmla="*/ 55 h 143"/>
              <a:gd name="T10" fmla="*/ 135 w 135"/>
              <a:gd name="T11" fmla="*/ 55 h 143"/>
              <a:gd name="T12" fmla="*/ 135 w 135"/>
              <a:gd name="T13" fmla="*/ 137 h 143"/>
              <a:gd name="T14" fmla="*/ 129 w 135"/>
              <a:gd name="T15" fmla="*/ 143 h 143"/>
              <a:gd name="T16" fmla="*/ 6 w 135"/>
              <a:gd name="T17" fmla="*/ 143 h 143"/>
              <a:gd name="T18" fmla="*/ 0 w 135"/>
              <a:gd name="T19" fmla="*/ 137 h 143"/>
              <a:gd name="T20" fmla="*/ 0 w 135"/>
              <a:gd name="T21" fmla="*/ 55 h 143"/>
              <a:gd name="T22" fmla="*/ 3 w 135"/>
              <a:gd name="T23" fmla="*/ 50 h 143"/>
              <a:gd name="T24" fmla="*/ 16 w 135"/>
              <a:gd name="T25" fmla="*/ 55 h 143"/>
              <a:gd name="T26" fmla="*/ 68 w 135"/>
              <a:gd name="T27" fmla="*/ 96 h 143"/>
              <a:gd name="T28" fmla="*/ 120 w 135"/>
              <a:gd name="T29" fmla="*/ 55 h 143"/>
              <a:gd name="T30" fmla="*/ 68 w 135"/>
              <a:gd name="T31" fmla="*/ 14 h 143"/>
              <a:gd name="T32" fmla="*/ 16 w 135"/>
              <a:gd name="T33" fmla="*/ 55 h 143"/>
              <a:gd name="T34" fmla="*/ 123 w 135"/>
              <a:gd name="T35" fmla="*/ 62 h 143"/>
              <a:gd name="T36" fmla="*/ 70 w 135"/>
              <a:gd name="T37" fmla="*/ 103 h 143"/>
              <a:gd name="T38" fmla="*/ 65 w 135"/>
              <a:gd name="T39" fmla="*/ 103 h 143"/>
              <a:gd name="T40" fmla="*/ 12 w 135"/>
              <a:gd name="T41" fmla="*/ 62 h 143"/>
              <a:gd name="T42" fmla="*/ 12 w 135"/>
              <a:gd name="T43" fmla="*/ 131 h 143"/>
              <a:gd name="T44" fmla="*/ 123 w 135"/>
              <a:gd name="T45" fmla="*/ 131 h 143"/>
              <a:gd name="T46" fmla="*/ 123 w 135"/>
              <a:gd name="T47" fmla="*/ 62 h 143"/>
              <a:gd name="T48" fmla="*/ 117 w 135"/>
              <a:gd name="T49" fmla="*/ 122 h 143"/>
              <a:gd name="T50" fmla="*/ 117 w 135"/>
              <a:gd name="T51" fmla="*/ 127 h 143"/>
              <a:gd name="T52" fmla="*/ 112 w 135"/>
              <a:gd name="T53" fmla="*/ 127 h 143"/>
              <a:gd name="T54" fmla="*/ 86 w 135"/>
              <a:gd name="T55" fmla="*/ 103 h 143"/>
              <a:gd name="T56" fmla="*/ 86 w 135"/>
              <a:gd name="T57" fmla="*/ 98 h 143"/>
              <a:gd name="T58" fmla="*/ 91 w 135"/>
              <a:gd name="T59" fmla="*/ 98 h 143"/>
              <a:gd name="T60" fmla="*/ 117 w 135"/>
              <a:gd name="T61" fmla="*/ 122 h 143"/>
              <a:gd name="T62" fmla="*/ 22 w 135"/>
              <a:gd name="T63" fmla="*/ 127 h 143"/>
              <a:gd name="T64" fmla="*/ 17 w 135"/>
              <a:gd name="T65" fmla="*/ 127 h 143"/>
              <a:gd name="T66" fmla="*/ 18 w 135"/>
              <a:gd name="T67" fmla="*/ 122 h 143"/>
              <a:gd name="T68" fmla="*/ 43 w 135"/>
              <a:gd name="T69" fmla="*/ 98 h 143"/>
              <a:gd name="T70" fmla="*/ 49 w 135"/>
              <a:gd name="T71" fmla="*/ 98 h 143"/>
              <a:gd name="T72" fmla="*/ 48 w 135"/>
              <a:gd name="T73" fmla="*/ 103 h 143"/>
              <a:gd name="T74" fmla="*/ 22 w 135"/>
              <a:gd name="T75" fmla="*/ 1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43">
                <a:moveTo>
                  <a:pt x="3" y="50"/>
                </a:moveTo>
                <a:cubicBezTo>
                  <a:pt x="64" y="2"/>
                  <a:pt x="64" y="2"/>
                  <a:pt x="64" y="2"/>
                </a:cubicBezTo>
                <a:cubicBezTo>
                  <a:pt x="66" y="0"/>
                  <a:pt x="69" y="0"/>
                  <a:pt x="71" y="2"/>
                </a:cubicBezTo>
                <a:cubicBezTo>
                  <a:pt x="133" y="50"/>
                  <a:pt x="133" y="50"/>
                  <a:pt x="133" y="50"/>
                </a:cubicBezTo>
                <a:cubicBezTo>
                  <a:pt x="134" y="51"/>
                  <a:pt x="135" y="53"/>
                  <a:pt x="135" y="55"/>
                </a:cubicBezTo>
                <a:cubicBezTo>
                  <a:pt x="135" y="55"/>
                  <a:pt x="135" y="55"/>
                  <a:pt x="135" y="55"/>
                </a:cubicBezTo>
                <a:cubicBezTo>
                  <a:pt x="135" y="137"/>
                  <a:pt x="135" y="137"/>
                  <a:pt x="135" y="137"/>
                </a:cubicBezTo>
                <a:cubicBezTo>
                  <a:pt x="135" y="141"/>
                  <a:pt x="132" y="143"/>
                  <a:pt x="129" y="143"/>
                </a:cubicBezTo>
                <a:cubicBezTo>
                  <a:pt x="6" y="143"/>
                  <a:pt x="6" y="143"/>
                  <a:pt x="6" y="143"/>
                </a:cubicBezTo>
                <a:cubicBezTo>
                  <a:pt x="3" y="143"/>
                  <a:pt x="0" y="141"/>
                  <a:pt x="0" y="137"/>
                </a:cubicBezTo>
                <a:cubicBezTo>
                  <a:pt x="0" y="55"/>
                  <a:pt x="0" y="55"/>
                  <a:pt x="0" y="55"/>
                </a:cubicBezTo>
                <a:cubicBezTo>
                  <a:pt x="0" y="53"/>
                  <a:pt x="1" y="51"/>
                  <a:pt x="3" y="50"/>
                </a:cubicBezTo>
                <a:close/>
                <a:moveTo>
                  <a:pt x="16" y="55"/>
                </a:moveTo>
                <a:cubicBezTo>
                  <a:pt x="68" y="96"/>
                  <a:pt x="68" y="96"/>
                  <a:pt x="68" y="96"/>
                </a:cubicBezTo>
                <a:cubicBezTo>
                  <a:pt x="120" y="55"/>
                  <a:pt x="120" y="55"/>
                  <a:pt x="120" y="55"/>
                </a:cubicBezTo>
                <a:cubicBezTo>
                  <a:pt x="68" y="14"/>
                  <a:pt x="68" y="14"/>
                  <a:pt x="68" y="14"/>
                </a:cubicBezTo>
                <a:cubicBezTo>
                  <a:pt x="16" y="55"/>
                  <a:pt x="16" y="55"/>
                  <a:pt x="16" y="55"/>
                </a:cubicBezTo>
                <a:close/>
                <a:moveTo>
                  <a:pt x="123" y="62"/>
                </a:moveTo>
                <a:cubicBezTo>
                  <a:pt x="70" y="103"/>
                  <a:pt x="70" y="103"/>
                  <a:pt x="70" y="103"/>
                </a:cubicBezTo>
                <a:cubicBezTo>
                  <a:pt x="69" y="104"/>
                  <a:pt x="67" y="104"/>
                  <a:pt x="65" y="103"/>
                </a:cubicBezTo>
                <a:cubicBezTo>
                  <a:pt x="12" y="62"/>
                  <a:pt x="12" y="62"/>
                  <a:pt x="12" y="62"/>
                </a:cubicBezTo>
                <a:cubicBezTo>
                  <a:pt x="12" y="131"/>
                  <a:pt x="12" y="131"/>
                  <a:pt x="12" y="131"/>
                </a:cubicBezTo>
                <a:cubicBezTo>
                  <a:pt x="123" y="131"/>
                  <a:pt x="123" y="131"/>
                  <a:pt x="123" y="131"/>
                </a:cubicBezTo>
                <a:cubicBezTo>
                  <a:pt x="123" y="62"/>
                  <a:pt x="123" y="62"/>
                  <a:pt x="123" y="62"/>
                </a:cubicBezTo>
                <a:close/>
                <a:moveTo>
                  <a:pt x="117" y="122"/>
                </a:moveTo>
                <a:cubicBezTo>
                  <a:pt x="118" y="123"/>
                  <a:pt x="118" y="126"/>
                  <a:pt x="117" y="127"/>
                </a:cubicBezTo>
                <a:cubicBezTo>
                  <a:pt x="116" y="129"/>
                  <a:pt x="113" y="129"/>
                  <a:pt x="112" y="127"/>
                </a:cubicBezTo>
                <a:cubicBezTo>
                  <a:pt x="86" y="103"/>
                  <a:pt x="86" y="103"/>
                  <a:pt x="86" y="103"/>
                </a:cubicBezTo>
                <a:cubicBezTo>
                  <a:pt x="84" y="102"/>
                  <a:pt x="84" y="100"/>
                  <a:pt x="86" y="98"/>
                </a:cubicBezTo>
                <a:cubicBezTo>
                  <a:pt x="87" y="97"/>
                  <a:pt x="89" y="97"/>
                  <a:pt x="91" y="98"/>
                </a:cubicBezTo>
                <a:cubicBezTo>
                  <a:pt x="117" y="122"/>
                  <a:pt x="117" y="122"/>
                  <a:pt x="117" y="122"/>
                </a:cubicBezTo>
                <a:close/>
                <a:moveTo>
                  <a:pt x="22" y="127"/>
                </a:moveTo>
                <a:cubicBezTo>
                  <a:pt x="21" y="129"/>
                  <a:pt x="19" y="129"/>
                  <a:pt x="17" y="127"/>
                </a:cubicBezTo>
                <a:cubicBezTo>
                  <a:pt x="16" y="126"/>
                  <a:pt x="16" y="123"/>
                  <a:pt x="18" y="122"/>
                </a:cubicBezTo>
                <a:cubicBezTo>
                  <a:pt x="43" y="98"/>
                  <a:pt x="43" y="98"/>
                  <a:pt x="43" y="98"/>
                </a:cubicBezTo>
                <a:cubicBezTo>
                  <a:pt x="45" y="97"/>
                  <a:pt x="47" y="97"/>
                  <a:pt x="49" y="98"/>
                </a:cubicBezTo>
                <a:cubicBezTo>
                  <a:pt x="50" y="100"/>
                  <a:pt x="50" y="102"/>
                  <a:pt x="48" y="103"/>
                </a:cubicBezTo>
                <a:cubicBezTo>
                  <a:pt x="22" y="127"/>
                  <a:pt x="22" y="127"/>
                  <a:pt x="22" y="12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p14="http://schemas.microsoft.com/office/powerpoint/2010/main" val="1846045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30"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31" name="Правая круглая скобка 30">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32" name="Правая круглая скобка 31">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запроса предложений.</a:t>
            </a:r>
            <a:endParaRPr lang="ru-RU" altLang="ru-RU" cap="none" dirty="0"/>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59790" y="4463448"/>
            <a:ext cx="35803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об ограничениях или запретах допуска в отношении иностранной продукции</a:t>
            </a:r>
            <a:endParaRPr lang="ru-RU" sz="1600" b="1" dirty="0">
              <a:solidFill>
                <a:srgbClr val="E4465A"/>
              </a:solidFill>
              <a:latin typeface="Segoe UI" panose="020B0502040204020203" pitchFamily="34" charset="0"/>
              <a:cs typeface="Segoe UI" panose="020B0502040204020203" pitchFamily="34" charset="0"/>
            </a:endParaRPr>
          </a:p>
        </p:txBody>
      </p:sp>
      <p:cxnSp>
        <p:nvCxnSpPr>
          <p:cNvPr id="19" name="Прямая соединительная линия 18">
            <a:extLst>
              <a:ext uri="{FF2B5EF4-FFF2-40B4-BE49-F238E27FC236}">
                <a16:creationId xmlns:a16="http://schemas.microsoft.com/office/drawing/2014/main" xmlns="" id="{74E477D6-D0B7-4E29-8422-810DDB0A1873}"/>
              </a:ext>
            </a:extLst>
          </p:cNvPr>
          <p:cNvCxnSpPr>
            <a:cxnSpLocks/>
          </p:cNvCxnSpPr>
          <p:nvPr/>
        </p:nvCxnSpPr>
        <p:spPr>
          <a:xfrm>
            <a:off x="359789" y="2837193"/>
            <a:ext cx="35803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CC63C2FF-4FC0-4755-AE5F-AB38B31B166D}"/>
              </a:ext>
            </a:extLst>
          </p:cNvPr>
          <p:cNvSpPr txBox="1">
            <a:spLocks noChangeArrowheads="1"/>
          </p:cNvSpPr>
          <p:nvPr/>
        </p:nvSpPr>
        <p:spPr bwMode="auto">
          <a:xfrm>
            <a:off x="4298950" y="4463448"/>
            <a:ext cx="35803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информацию о возможных предоставляемых преимуществах</a:t>
            </a:r>
            <a:endParaRPr lang="ru-RU" sz="1600" b="1" dirty="0">
              <a:solidFill>
                <a:srgbClr val="E4465A"/>
              </a:solidFill>
              <a:latin typeface="Segoe UI" panose="020B0502040204020203" pitchFamily="34" charset="0"/>
              <a:cs typeface="Segoe UI" panose="020B0502040204020203" pitchFamily="34" charset="0"/>
            </a:endParaRPr>
          </a:p>
        </p:txBody>
      </p:sp>
      <p:cxnSp>
        <p:nvCxnSpPr>
          <p:cNvPr id="37" name="Прямая соединительная линия 36">
            <a:extLst>
              <a:ext uri="{FF2B5EF4-FFF2-40B4-BE49-F238E27FC236}">
                <a16:creationId xmlns:a16="http://schemas.microsoft.com/office/drawing/2014/main" xmlns="" id="{ACEB7775-5C0E-46C4-A0B8-7C57781107E8}"/>
              </a:ext>
            </a:extLst>
          </p:cNvPr>
          <p:cNvCxnSpPr>
            <a:cxnSpLocks/>
          </p:cNvCxnSpPr>
          <p:nvPr/>
        </p:nvCxnSpPr>
        <p:spPr>
          <a:xfrm>
            <a:off x="4298949" y="2837193"/>
            <a:ext cx="35803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E3B1566D-AAE7-4212-9CC5-8BA5CD26811B}"/>
              </a:ext>
            </a:extLst>
          </p:cNvPr>
          <p:cNvSpPr txBox="1">
            <a:spLocks noChangeArrowheads="1"/>
          </p:cNvSpPr>
          <p:nvPr/>
        </p:nvSpPr>
        <p:spPr bwMode="auto">
          <a:xfrm>
            <a:off x="8238110" y="4463448"/>
            <a:ext cx="35803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и данные о том, что процедура проводится заказчиком в рамках государственного оборонного заказа </a:t>
            </a:r>
          </a:p>
          <a:p>
            <a:pPr marL="0" indent="0" algn="ctr">
              <a:spcBef>
                <a:spcPct val="0"/>
              </a:spcBef>
              <a:spcAft>
                <a:spcPts val="1200"/>
              </a:spcAft>
            </a:pPr>
            <a:r>
              <a:rPr lang="ru-RU" sz="1600" dirty="0">
                <a:solidFill>
                  <a:schemeClr val="accent1"/>
                </a:solidFill>
                <a:latin typeface="Segoe UI" panose="020B0502040204020203" pitchFamily="34" charset="0"/>
                <a:cs typeface="Segoe UI" panose="020B0502040204020203" pitchFamily="34" charset="0"/>
              </a:rPr>
              <a:t>(новая редакция пункта 1 части 4 статьи 83 Закона № 44-ФЗ)</a:t>
            </a:r>
            <a:endParaRPr lang="ru-RU" sz="1600" b="1" dirty="0">
              <a:solidFill>
                <a:schemeClr val="accent1"/>
              </a:solidFill>
              <a:latin typeface="Segoe UI" panose="020B0502040204020203" pitchFamily="34" charset="0"/>
              <a:cs typeface="Segoe UI" panose="020B0502040204020203" pitchFamily="34" charset="0"/>
            </a:endParaRPr>
          </a:p>
        </p:txBody>
      </p:sp>
      <p:cxnSp>
        <p:nvCxnSpPr>
          <p:cNvPr id="43" name="Прямая соединительная линия 42">
            <a:extLst>
              <a:ext uri="{FF2B5EF4-FFF2-40B4-BE49-F238E27FC236}">
                <a16:creationId xmlns:a16="http://schemas.microsoft.com/office/drawing/2014/main" xmlns="" id="{FE6F669A-8F51-4A3C-85E9-F4ACA5C8F2AF}"/>
              </a:ext>
            </a:extLst>
          </p:cNvPr>
          <p:cNvCxnSpPr>
            <a:cxnSpLocks/>
          </p:cNvCxnSpPr>
          <p:nvPr/>
        </p:nvCxnSpPr>
        <p:spPr>
          <a:xfrm>
            <a:off x="8238109" y="2837193"/>
            <a:ext cx="358038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Стрелка: пятиугольник 47">
            <a:extLst>
              <a:ext uri="{FF2B5EF4-FFF2-40B4-BE49-F238E27FC236}">
                <a16:creationId xmlns:a16="http://schemas.microsoft.com/office/drawing/2014/main" xmlns="" id="{3ED8B54E-2D1D-4B1A-9D33-CCC55AAB9B0B}"/>
              </a:ext>
            </a:extLst>
          </p:cNvPr>
          <p:cNvSpPr/>
          <p:nvPr/>
        </p:nvSpPr>
        <p:spPr>
          <a:xfrm rot="5400000">
            <a:off x="1947770" y="2558143"/>
            <a:ext cx="463564" cy="510678"/>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1</a:t>
            </a:r>
          </a:p>
        </p:txBody>
      </p:sp>
      <p:sp>
        <p:nvSpPr>
          <p:cNvPr id="26" name="Стрелка: пятиугольник 25">
            <a:extLst>
              <a:ext uri="{FF2B5EF4-FFF2-40B4-BE49-F238E27FC236}">
                <a16:creationId xmlns:a16="http://schemas.microsoft.com/office/drawing/2014/main" xmlns="" id="{95BFDDA5-1C17-4C93-A7A1-58E275D84CE0}"/>
              </a:ext>
            </a:extLst>
          </p:cNvPr>
          <p:cNvSpPr/>
          <p:nvPr/>
        </p:nvSpPr>
        <p:spPr>
          <a:xfrm rot="5400000">
            <a:off x="5867308" y="2558143"/>
            <a:ext cx="463564" cy="510678"/>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2</a:t>
            </a:r>
          </a:p>
        </p:txBody>
      </p:sp>
      <p:sp>
        <p:nvSpPr>
          <p:cNvPr id="27" name="Стрелка: пятиугольник 26">
            <a:extLst>
              <a:ext uri="{FF2B5EF4-FFF2-40B4-BE49-F238E27FC236}">
                <a16:creationId xmlns:a16="http://schemas.microsoft.com/office/drawing/2014/main" xmlns="" id="{C2062C97-13BF-4814-B501-B57DA0C031FC}"/>
              </a:ext>
            </a:extLst>
          </p:cNvPr>
          <p:cNvSpPr/>
          <p:nvPr/>
        </p:nvSpPr>
        <p:spPr>
          <a:xfrm rot="5400000">
            <a:off x="9830958" y="2558143"/>
            <a:ext cx="463564" cy="510678"/>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3</a:t>
            </a:r>
          </a:p>
        </p:txBody>
      </p:sp>
      <p:sp>
        <p:nvSpPr>
          <p:cNvPr id="28" name="Объект 2">
            <a:extLst>
              <a:ext uri="{FF2B5EF4-FFF2-40B4-BE49-F238E27FC236}">
                <a16:creationId xmlns:a16="http://schemas.microsoft.com/office/drawing/2014/main" xmlns="" id="{92BC4396-2C87-447F-A8CA-BB9306A7593A}"/>
              </a:ext>
            </a:extLst>
          </p:cNvPr>
          <p:cNvSpPr>
            <a:spLocks noGrp="1"/>
          </p:cNvSpPr>
          <p:nvPr>
            <p:ph idx="1"/>
          </p:nvPr>
        </p:nvSpPr>
        <p:spPr>
          <a:xfrm>
            <a:off x="360363" y="1930989"/>
            <a:ext cx="11469687" cy="463564"/>
          </a:xfrm>
        </p:spPr>
        <p:txBody>
          <a:bodyPr>
            <a:noAutofit/>
          </a:bodyPr>
          <a:lstStyle/>
          <a:p>
            <a:pPr algn="ctr">
              <a:spcBef>
                <a:spcPct val="0"/>
              </a:spcBef>
              <a:spcAft>
                <a:spcPts val="1200"/>
              </a:spcAft>
            </a:pPr>
            <a:r>
              <a:rPr lang="ru-RU" sz="1800" b="1" dirty="0">
                <a:solidFill>
                  <a:srgbClr val="27A1AE"/>
                </a:solidFill>
                <a:cs typeface="Segoe UI" panose="020B0502040204020203" pitchFamily="34" charset="0"/>
              </a:rPr>
              <a:t>Извещение о запросе предложений должно </a:t>
            </a:r>
            <a:r>
              <a:rPr lang="ru-RU" sz="1800" b="1" dirty="0" smtClean="0">
                <a:solidFill>
                  <a:srgbClr val="27A1AE"/>
                </a:solidFill>
                <a:cs typeface="Segoe UI" panose="020B0502040204020203" pitchFamily="34" charset="0"/>
              </a:rPr>
              <a:t>содержать сведения:</a:t>
            </a:r>
            <a:endParaRPr lang="ru-RU" sz="1800" b="1" dirty="0">
              <a:solidFill>
                <a:srgbClr val="27A1AE"/>
              </a:solidFill>
              <a:cs typeface="Segoe UI" panose="020B0502040204020203" pitchFamily="34" charset="0"/>
            </a:endParaRPr>
          </a:p>
        </p:txBody>
      </p:sp>
      <p:sp>
        <p:nvSpPr>
          <p:cNvPr id="56" name="Freeform 15">
            <a:extLst>
              <a:ext uri="{FF2B5EF4-FFF2-40B4-BE49-F238E27FC236}">
                <a16:creationId xmlns:a16="http://schemas.microsoft.com/office/drawing/2014/main" xmlns="" id="{DA8B1652-451F-414D-8CAD-AD9E6041B7A2}"/>
              </a:ext>
            </a:extLst>
          </p:cNvPr>
          <p:cNvSpPr>
            <a:spLocks noEditPoints="1"/>
          </p:cNvSpPr>
          <p:nvPr/>
        </p:nvSpPr>
        <p:spPr bwMode="auto">
          <a:xfrm>
            <a:off x="5679824" y="3345382"/>
            <a:ext cx="832351" cy="934710"/>
          </a:xfrm>
          <a:custGeom>
            <a:avLst/>
            <a:gdLst>
              <a:gd name="T0" fmla="*/ 108 w 151"/>
              <a:gd name="T1" fmla="*/ 112 h 170"/>
              <a:gd name="T2" fmla="*/ 110 w 151"/>
              <a:gd name="T3" fmla="*/ 164 h 170"/>
              <a:gd name="T4" fmla="*/ 123 w 151"/>
              <a:gd name="T5" fmla="*/ 148 h 170"/>
              <a:gd name="T6" fmla="*/ 124 w 151"/>
              <a:gd name="T7" fmla="*/ 120 h 170"/>
              <a:gd name="T8" fmla="*/ 130 w 151"/>
              <a:gd name="T9" fmla="*/ 170 h 170"/>
              <a:gd name="T10" fmla="*/ 137 w 151"/>
              <a:gd name="T11" fmla="*/ 114 h 170"/>
              <a:gd name="T12" fmla="*/ 151 w 151"/>
              <a:gd name="T13" fmla="*/ 91 h 170"/>
              <a:gd name="T14" fmla="*/ 128 w 151"/>
              <a:gd name="T15" fmla="*/ 65 h 170"/>
              <a:gd name="T16" fmla="*/ 112 w 151"/>
              <a:gd name="T17" fmla="*/ 69 h 170"/>
              <a:gd name="T18" fmla="*/ 71 w 151"/>
              <a:gd name="T19" fmla="*/ 164 h 170"/>
              <a:gd name="T20" fmla="*/ 72 w 151"/>
              <a:gd name="T21" fmla="*/ 152 h 170"/>
              <a:gd name="T22" fmla="*/ 83 w 151"/>
              <a:gd name="T23" fmla="*/ 155 h 170"/>
              <a:gd name="T24" fmla="*/ 88 w 151"/>
              <a:gd name="T25" fmla="*/ 119 h 170"/>
              <a:gd name="T26" fmla="*/ 75 w 151"/>
              <a:gd name="T27" fmla="*/ 83 h 170"/>
              <a:gd name="T28" fmla="*/ 69 w 151"/>
              <a:gd name="T29" fmla="*/ 83 h 170"/>
              <a:gd name="T30" fmla="*/ 50 w 151"/>
              <a:gd name="T31" fmla="*/ 109 h 170"/>
              <a:gd name="T32" fmla="*/ 61 w 151"/>
              <a:gd name="T33" fmla="*/ 129 h 170"/>
              <a:gd name="T34" fmla="*/ 66 w 151"/>
              <a:gd name="T35" fmla="*/ 170 h 170"/>
              <a:gd name="T36" fmla="*/ 13 w 151"/>
              <a:gd name="T37" fmla="*/ 134 h 170"/>
              <a:gd name="T38" fmla="*/ 18 w 151"/>
              <a:gd name="T39" fmla="*/ 170 h 170"/>
              <a:gd name="T40" fmla="*/ 28 w 151"/>
              <a:gd name="T41" fmla="*/ 170 h 170"/>
              <a:gd name="T42" fmla="*/ 31 w 151"/>
              <a:gd name="T43" fmla="*/ 135 h 170"/>
              <a:gd name="T44" fmla="*/ 26 w 151"/>
              <a:gd name="T45" fmla="*/ 105 h 170"/>
              <a:gd name="T46" fmla="*/ 96 w 151"/>
              <a:gd name="T47" fmla="*/ 8 h 170"/>
              <a:gd name="T48" fmla="*/ 92 w 151"/>
              <a:gd name="T49" fmla="*/ 33 h 170"/>
              <a:gd name="T50" fmla="*/ 39 w 151"/>
              <a:gd name="T51" fmla="*/ 54 h 170"/>
              <a:gd name="T52" fmla="*/ 1 w 151"/>
              <a:gd name="T53" fmla="*/ 56 h 170"/>
              <a:gd name="T54" fmla="*/ 16 w 151"/>
              <a:gd name="T55" fmla="*/ 58 h 170"/>
              <a:gd name="T56" fmla="*/ 102 w 151"/>
              <a:gd name="T57" fmla="*/ 37 h 170"/>
              <a:gd name="T58" fmla="*/ 134 w 151"/>
              <a:gd name="T59" fmla="*/ 30 h 170"/>
              <a:gd name="T60" fmla="*/ 129 w 151"/>
              <a:gd name="T61" fmla="*/ 7 h 170"/>
              <a:gd name="T62" fmla="*/ 111 w 151"/>
              <a:gd name="T63" fmla="*/ 4 h 170"/>
              <a:gd name="T64" fmla="*/ 110 w 151"/>
              <a:gd name="T65" fmla="*/ 51 h 170"/>
              <a:gd name="T66" fmla="*/ 138 w 151"/>
              <a:gd name="T67" fmla="*/ 50 h 170"/>
              <a:gd name="T68" fmla="*/ 114 w 151"/>
              <a:gd name="T69" fmla="*/ 40 h 170"/>
              <a:gd name="T70" fmla="*/ 73 w 151"/>
              <a:gd name="T71" fmla="*/ 82 h 170"/>
              <a:gd name="T72" fmla="*/ 71 w 151"/>
              <a:gd name="T73" fmla="*/ 59 h 170"/>
              <a:gd name="T74" fmla="*/ 23 w 151"/>
              <a:gd name="T75" fmla="*/ 104 h 170"/>
              <a:gd name="T76" fmla="*/ 15 w 151"/>
              <a:gd name="T77" fmla="*/ 94 h 170"/>
              <a:gd name="T78" fmla="*/ 127 w 151"/>
              <a:gd name="T79" fmla="*/ 90 h 170"/>
              <a:gd name="T80" fmla="*/ 120 w 151"/>
              <a:gd name="T81" fmla="*/ 91 h 170"/>
              <a:gd name="T82" fmla="*/ 75 w 151"/>
              <a:gd name="T83" fmla="*/ 104 h 170"/>
              <a:gd name="T84" fmla="*/ 69 w 151"/>
              <a:gd name="T85" fmla="*/ 104 h 170"/>
              <a:gd name="T86" fmla="*/ 25 w 151"/>
              <a:gd name="T87" fmla="*/ 121 h 170"/>
              <a:gd name="T88" fmla="*/ 21 w 151"/>
              <a:gd name="T89" fmla="*/ 120 h 170"/>
              <a:gd name="T90" fmla="*/ 140 w 151"/>
              <a:gd name="T91" fmla="*/ 91 h 170"/>
              <a:gd name="T92" fmla="*/ 109 w 151"/>
              <a:gd name="T93" fmla="*/ 95 h 170"/>
              <a:gd name="T94" fmla="*/ 107 w 151"/>
              <a:gd name="T95" fmla="*/ 91 h 170"/>
              <a:gd name="T96" fmla="*/ 86 w 151"/>
              <a:gd name="T97" fmla="*/ 105 h 170"/>
              <a:gd name="T98" fmla="*/ 83 w 151"/>
              <a:gd name="T99" fmla="*/ 103 h 170"/>
              <a:gd name="T100" fmla="*/ 60 w 151"/>
              <a:gd name="T101" fmla="*/ 10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170">
                <a:moveTo>
                  <a:pt x="97" y="91"/>
                </a:moveTo>
                <a:cubicBezTo>
                  <a:pt x="97" y="92"/>
                  <a:pt x="97" y="92"/>
                  <a:pt x="97" y="92"/>
                </a:cubicBezTo>
                <a:cubicBezTo>
                  <a:pt x="97" y="95"/>
                  <a:pt x="103" y="106"/>
                  <a:pt x="104" y="109"/>
                </a:cubicBezTo>
                <a:cubicBezTo>
                  <a:pt x="105" y="110"/>
                  <a:pt x="106" y="111"/>
                  <a:pt x="108" y="112"/>
                </a:cubicBezTo>
                <a:cubicBezTo>
                  <a:pt x="110" y="113"/>
                  <a:pt x="110" y="111"/>
                  <a:pt x="110" y="115"/>
                </a:cubicBezTo>
                <a:cubicBezTo>
                  <a:pt x="110" y="119"/>
                  <a:pt x="110" y="123"/>
                  <a:pt x="110" y="127"/>
                </a:cubicBezTo>
                <a:cubicBezTo>
                  <a:pt x="110" y="136"/>
                  <a:pt x="110" y="144"/>
                  <a:pt x="110" y="152"/>
                </a:cubicBezTo>
                <a:cubicBezTo>
                  <a:pt x="110" y="156"/>
                  <a:pt x="110" y="161"/>
                  <a:pt x="110" y="164"/>
                </a:cubicBezTo>
                <a:cubicBezTo>
                  <a:pt x="111" y="168"/>
                  <a:pt x="113" y="170"/>
                  <a:pt x="117" y="170"/>
                </a:cubicBezTo>
                <a:cubicBezTo>
                  <a:pt x="119" y="170"/>
                  <a:pt x="120" y="169"/>
                  <a:pt x="121" y="168"/>
                </a:cubicBezTo>
                <a:cubicBezTo>
                  <a:pt x="123" y="166"/>
                  <a:pt x="123" y="165"/>
                  <a:pt x="123" y="162"/>
                </a:cubicBezTo>
                <a:cubicBezTo>
                  <a:pt x="123" y="158"/>
                  <a:pt x="123" y="153"/>
                  <a:pt x="123" y="148"/>
                </a:cubicBezTo>
                <a:cubicBezTo>
                  <a:pt x="123" y="143"/>
                  <a:pt x="123" y="139"/>
                  <a:pt x="123" y="134"/>
                </a:cubicBezTo>
                <a:cubicBezTo>
                  <a:pt x="123" y="132"/>
                  <a:pt x="123" y="129"/>
                  <a:pt x="123" y="127"/>
                </a:cubicBezTo>
                <a:cubicBezTo>
                  <a:pt x="123" y="126"/>
                  <a:pt x="122" y="120"/>
                  <a:pt x="124" y="120"/>
                </a:cubicBezTo>
                <a:cubicBezTo>
                  <a:pt x="124" y="120"/>
                  <a:pt x="124" y="120"/>
                  <a:pt x="124" y="120"/>
                </a:cubicBezTo>
                <a:cubicBezTo>
                  <a:pt x="124" y="130"/>
                  <a:pt x="124" y="139"/>
                  <a:pt x="124" y="148"/>
                </a:cubicBezTo>
                <a:cubicBezTo>
                  <a:pt x="124" y="153"/>
                  <a:pt x="124" y="158"/>
                  <a:pt x="124" y="163"/>
                </a:cubicBezTo>
                <a:cubicBezTo>
                  <a:pt x="124" y="166"/>
                  <a:pt x="124" y="166"/>
                  <a:pt x="125" y="168"/>
                </a:cubicBezTo>
                <a:cubicBezTo>
                  <a:pt x="126" y="169"/>
                  <a:pt x="128" y="170"/>
                  <a:pt x="130" y="170"/>
                </a:cubicBezTo>
                <a:cubicBezTo>
                  <a:pt x="134" y="170"/>
                  <a:pt x="136" y="167"/>
                  <a:pt x="137" y="164"/>
                </a:cubicBezTo>
                <a:cubicBezTo>
                  <a:pt x="137" y="161"/>
                  <a:pt x="137" y="155"/>
                  <a:pt x="137" y="152"/>
                </a:cubicBezTo>
                <a:cubicBezTo>
                  <a:pt x="137" y="143"/>
                  <a:pt x="137" y="135"/>
                  <a:pt x="137" y="127"/>
                </a:cubicBezTo>
                <a:cubicBezTo>
                  <a:pt x="137" y="123"/>
                  <a:pt x="137" y="118"/>
                  <a:pt x="137" y="114"/>
                </a:cubicBezTo>
                <a:cubicBezTo>
                  <a:pt x="137" y="111"/>
                  <a:pt x="138" y="112"/>
                  <a:pt x="140" y="112"/>
                </a:cubicBezTo>
                <a:cubicBezTo>
                  <a:pt x="142" y="111"/>
                  <a:pt x="142" y="110"/>
                  <a:pt x="143" y="109"/>
                </a:cubicBezTo>
                <a:cubicBezTo>
                  <a:pt x="145" y="106"/>
                  <a:pt x="151" y="95"/>
                  <a:pt x="151" y="91"/>
                </a:cubicBezTo>
                <a:cubicBezTo>
                  <a:pt x="151" y="91"/>
                  <a:pt x="151" y="91"/>
                  <a:pt x="151" y="91"/>
                </a:cubicBezTo>
                <a:cubicBezTo>
                  <a:pt x="151" y="86"/>
                  <a:pt x="145" y="78"/>
                  <a:pt x="142" y="75"/>
                </a:cubicBezTo>
                <a:cubicBezTo>
                  <a:pt x="140" y="73"/>
                  <a:pt x="138" y="71"/>
                  <a:pt x="136" y="69"/>
                </a:cubicBezTo>
                <a:cubicBezTo>
                  <a:pt x="135" y="68"/>
                  <a:pt x="129" y="65"/>
                  <a:pt x="128" y="65"/>
                </a:cubicBezTo>
                <a:cubicBezTo>
                  <a:pt x="128" y="65"/>
                  <a:pt x="128" y="65"/>
                  <a:pt x="128" y="65"/>
                </a:cubicBezTo>
                <a:cubicBezTo>
                  <a:pt x="126" y="65"/>
                  <a:pt x="125" y="68"/>
                  <a:pt x="124" y="68"/>
                </a:cubicBezTo>
                <a:cubicBezTo>
                  <a:pt x="122" y="68"/>
                  <a:pt x="122" y="65"/>
                  <a:pt x="120" y="65"/>
                </a:cubicBezTo>
                <a:cubicBezTo>
                  <a:pt x="120" y="65"/>
                  <a:pt x="120" y="65"/>
                  <a:pt x="120" y="65"/>
                </a:cubicBezTo>
                <a:cubicBezTo>
                  <a:pt x="118" y="65"/>
                  <a:pt x="113" y="68"/>
                  <a:pt x="112" y="69"/>
                </a:cubicBezTo>
                <a:cubicBezTo>
                  <a:pt x="109" y="71"/>
                  <a:pt x="108" y="73"/>
                  <a:pt x="106" y="75"/>
                </a:cubicBezTo>
                <a:cubicBezTo>
                  <a:pt x="103" y="78"/>
                  <a:pt x="97" y="86"/>
                  <a:pt x="97" y="91"/>
                </a:cubicBezTo>
                <a:close/>
                <a:moveTo>
                  <a:pt x="66" y="170"/>
                </a:moveTo>
                <a:cubicBezTo>
                  <a:pt x="69" y="170"/>
                  <a:pt x="71" y="168"/>
                  <a:pt x="71" y="164"/>
                </a:cubicBezTo>
                <a:cubicBezTo>
                  <a:pt x="71" y="160"/>
                  <a:pt x="71" y="156"/>
                  <a:pt x="71" y="152"/>
                </a:cubicBezTo>
                <a:cubicBezTo>
                  <a:pt x="71" y="148"/>
                  <a:pt x="71" y="132"/>
                  <a:pt x="71" y="129"/>
                </a:cubicBezTo>
                <a:cubicBezTo>
                  <a:pt x="72" y="129"/>
                  <a:pt x="72" y="129"/>
                  <a:pt x="72" y="129"/>
                </a:cubicBezTo>
                <a:cubicBezTo>
                  <a:pt x="73" y="132"/>
                  <a:pt x="72" y="148"/>
                  <a:pt x="72" y="152"/>
                </a:cubicBezTo>
                <a:cubicBezTo>
                  <a:pt x="72" y="156"/>
                  <a:pt x="72" y="160"/>
                  <a:pt x="72" y="164"/>
                </a:cubicBezTo>
                <a:cubicBezTo>
                  <a:pt x="72" y="168"/>
                  <a:pt x="74" y="170"/>
                  <a:pt x="77" y="170"/>
                </a:cubicBezTo>
                <a:cubicBezTo>
                  <a:pt x="80" y="170"/>
                  <a:pt x="83" y="168"/>
                  <a:pt x="83" y="165"/>
                </a:cubicBezTo>
                <a:cubicBezTo>
                  <a:pt x="83" y="162"/>
                  <a:pt x="83" y="158"/>
                  <a:pt x="83" y="155"/>
                </a:cubicBezTo>
                <a:cubicBezTo>
                  <a:pt x="83" y="148"/>
                  <a:pt x="83" y="141"/>
                  <a:pt x="83" y="134"/>
                </a:cubicBezTo>
                <a:cubicBezTo>
                  <a:pt x="83" y="131"/>
                  <a:pt x="83" y="127"/>
                  <a:pt x="83" y="124"/>
                </a:cubicBezTo>
                <a:cubicBezTo>
                  <a:pt x="83" y="121"/>
                  <a:pt x="83" y="122"/>
                  <a:pt x="85" y="121"/>
                </a:cubicBezTo>
                <a:cubicBezTo>
                  <a:pt x="87" y="121"/>
                  <a:pt x="87" y="120"/>
                  <a:pt x="88" y="119"/>
                </a:cubicBezTo>
                <a:cubicBezTo>
                  <a:pt x="90" y="117"/>
                  <a:pt x="95" y="108"/>
                  <a:pt x="95" y="105"/>
                </a:cubicBezTo>
                <a:cubicBezTo>
                  <a:pt x="95" y="105"/>
                  <a:pt x="95" y="105"/>
                  <a:pt x="95" y="105"/>
                </a:cubicBezTo>
                <a:cubicBezTo>
                  <a:pt x="95" y="100"/>
                  <a:pt x="90" y="94"/>
                  <a:pt x="87" y="91"/>
                </a:cubicBezTo>
                <a:cubicBezTo>
                  <a:pt x="86" y="89"/>
                  <a:pt x="78" y="83"/>
                  <a:pt x="75" y="83"/>
                </a:cubicBezTo>
                <a:cubicBezTo>
                  <a:pt x="75" y="83"/>
                  <a:pt x="75" y="83"/>
                  <a:pt x="75" y="83"/>
                </a:cubicBezTo>
                <a:cubicBezTo>
                  <a:pt x="74" y="83"/>
                  <a:pt x="73" y="85"/>
                  <a:pt x="72" y="85"/>
                </a:cubicBezTo>
                <a:cubicBezTo>
                  <a:pt x="72" y="85"/>
                  <a:pt x="72" y="85"/>
                  <a:pt x="72" y="85"/>
                </a:cubicBezTo>
                <a:cubicBezTo>
                  <a:pt x="71" y="85"/>
                  <a:pt x="70" y="83"/>
                  <a:pt x="69" y="83"/>
                </a:cubicBezTo>
                <a:cubicBezTo>
                  <a:pt x="68" y="83"/>
                  <a:pt x="68" y="83"/>
                  <a:pt x="68" y="83"/>
                </a:cubicBezTo>
                <a:cubicBezTo>
                  <a:pt x="66" y="83"/>
                  <a:pt x="60" y="87"/>
                  <a:pt x="59" y="89"/>
                </a:cubicBezTo>
                <a:cubicBezTo>
                  <a:pt x="56" y="91"/>
                  <a:pt x="54" y="94"/>
                  <a:pt x="52" y="97"/>
                </a:cubicBezTo>
                <a:cubicBezTo>
                  <a:pt x="50" y="101"/>
                  <a:pt x="48" y="104"/>
                  <a:pt x="50" y="109"/>
                </a:cubicBezTo>
                <a:cubicBezTo>
                  <a:pt x="52" y="112"/>
                  <a:pt x="54" y="116"/>
                  <a:pt x="56" y="119"/>
                </a:cubicBezTo>
                <a:cubicBezTo>
                  <a:pt x="56" y="119"/>
                  <a:pt x="57" y="120"/>
                  <a:pt x="57" y="121"/>
                </a:cubicBezTo>
                <a:cubicBezTo>
                  <a:pt x="58" y="122"/>
                  <a:pt x="59" y="121"/>
                  <a:pt x="60" y="122"/>
                </a:cubicBezTo>
                <a:cubicBezTo>
                  <a:pt x="61" y="123"/>
                  <a:pt x="61" y="127"/>
                  <a:pt x="61" y="129"/>
                </a:cubicBezTo>
                <a:cubicBezTo>
                  <a:pt x="61" y="134"/>
                  <a:pt x="61" y="139"/>
                  <a:pt x="61" y="144"/>
                </a:cubicBezTo>
                <a:cubicBezTo>
                  <a:pt x="61" y="150"/>
                  <a:pt x="61" y="155"/>
                  <a:pt x="61" y="160"/>
                </a:cubicBezTo>
                <a:cubicBezTo>
                  <a:pt x="61" y="162"/>
                  <a:pt x="60" y="166"/>
                  <a:pt x="61" y="167"/>
                </a:cubicBezTo>
                <a:cubicBezTo>
                  <a:pt x="62" y="169"/>
                  <a:pt x="64" y="170"/>
                  <a:pt x="66" y="170"/>
                </a:cubicBezTo>
                <a:close/>
                <a:moveTo>
                  <a:pt x="6" y="120"/>
                </a:moveTo>
                <a:cubicBezTo>
                  <a:pt x="6" y="121"/>
                  <a:pt x="6" y="121"/>
                  <a:pt x="6" y="121"/>
                </a:cubicBezTo>
                <a:cubicBezTo>
                  <a:pt x="6" y="124"/>
                  <a:pt x="10" y="129"/>
                  <a:pt x="11" y="132"/>
                </a:cubicBezTo>
                <a:cubicBezTo>
                  <a:pt x="11" y="132"/>
                  <a:pt x="12" y="133"/>
                  <a:pt x="13" y="134"/>
                </a:cubicBezTo>
                <a:cubicBezTo>
                  <a:pt x="14" y="134"/>
                  <a:pt x="14" y="134"/>
                  <a:pt x="15" y="135"/>
                </a:cubicBezTo>
                <a:cubicBezTo>
                  <a:pt x="15" y="137"/>
                  <a:pt x="15" y="141"/>
                  <a:pt x="15" y="143"/>
                </a:cubicBezTo>
                <a:cubicBezTo>
                  <a:pt x="15" y="148"/>
                  <a:pt x="15" y="153"/>
                  <a:pt x="15" y="158"/>
                </a:cubicBezTo>
                <a:cubicBezTo>
                  <a:pt x="15" y="163"/>
                  <a:pt x="14" y="170"/>
                  <a:pt x="18" y="170"/>
                </a:cubicBezTo>
                <a:cubicBezTo>
                  <a:pt x="19" y="170"/>
                  <a:pt x="19" y="170"/>
                  <a:pt x="19" y="170"/>
                </a:cubicBezTo>
                <a:cubicBezTo>
                  <a:pt x="22" y="170"/>
                  <a:pt x="22" y="167"/>
                  <a:pt x="23" y="167"/>
                </a:cubicBezTo>
                <a:cubicBezTo>
                  <a:pt x="24" y="167"/>
                  <a:pt x="24" y="170"/>
                  <a:pt x="26" y="170"/>
                </a:cubicBezTo>
                <a:cubicBezTo>
                  <a:pt x="28" y="170"/>
                  <a:pt x="28" y="170"/>
                  <a:pt x="28" y="170"/>
                </a:cubicBezTo>
                <a:cubicBezTo>
                  <a:pt x="30" y="170"/>
                  <a:pt x="31" y="168"/>
                  <a:pt x="31" y="166"/>
                </a:cubicBezTo>
                <a:cubicBezTo>
                  <a:pt x="31" y="163"/>
                  <a:pt x="31" y="161"/>
                  <a:pt x="31" y="158"/>
                </a:cubicBezTo>
                <a:cubicBezTo>
                  <a:pt x="31" y="153"/>
                  <a:pt x="31" y="148"/>
                  <a:pt x="31" y="143"/>
                </a:cubicBezTo>
                <a:cubicBezTo>
                  <a:pt x="31" y="141"/>
                  <a:pt x="31" y="136"/>
                  <a:pt x="31" y="135"/>
                </a:cubicBezTo>
                <a:cubicBezTo>
                  <a:pt x="31" y="134"/>
                  <a:pt x="32" y="134"/>
                  <a:pt x="33" y="133"/>
                </a:cubicBezTo>
                <a:cubicBezTo>
                  <a:pt x="34" y="133"/>
                  <a:pt x="35" y="132"/>
                  <a:pt x="35" y="131"/>
                </a:cubicBezTo>
                <a:cubicBezTo>
                  <a:pt x="37" y="129"/>
                  <a:pt x="40" y="123"/>
                  <a:pt x="40" y="121"/>
                </a:cubicBezTo>
                <a:cubicBezTo>
                  <a:pt x="40" y="116"/>
                  <a:pt x="30" y="105"/>
                  <a:pt x="26" y="105"/>
                </a:cubicBezTo>
                <a:cubicBezTo>
                  <a:pt x="25" y="105"/>
                  <a:pt x="24" y="106"/>
                  <a:pt x="23" y="106"/>
                </a:cubicBezTo>
                <a:cubicBezTo>
                  <a:pt x="22" y="106"/>
                  <a:pt x="22" y="105"/>
                  <a:pt x="20" y="105"/>
                </a:cubicBezTo>
                <a:cubicBezTo>
                  <a:pt x="17" y="105"/>
                  <a:pt x="6" y="116"/>
                  <a:pt x="6" y="120"/>
                </a:cubicBezTo>
                <a:close/>
                <a:moveTo>
                  <a:pt x="96" y="8"/>
                </a:moveTo>
                <a:cubicBezTo>
                  <a:pt x="96" y="9"/>
                  <a:pt x="109" y="15"/>
                  <a:pt x="109" y="16"/>
                </a:cubicBezTo>
                <a:cubicBezTo>
                  <a:pt x="109" y="16"/>
                  <a:pt x="109" y="16"/>
                  <a:pt x="109" y="16"/>
                </a:cubicBezTo>
                <a:cubicBezTo>
                  <a:pt x="109" y="18"/>
                  <a:pt x="102" y="24"/>
                  <a:pt x="101" y="25"/>
                </a:cubicBezTo>
                <a:cubicBezTo>
                  <a:pt x="98" y="28"/>
                  <a:pt x="95" y="30"/>
                  <a:pt x="92" y="33"/>
                </a:cubicBezTo>
                <a:cubicBezTo>
                  <a:pt x="87" y="37"/>
                  <a:pt x="77" y="42"/>
                  <a:pt x="71" y="45"/>
                </a:cubicBezTo>
                <a:cubicBezTo>
                  <a:pt x="67" y="47"/>
                  <a:pt x="63" y="49"/>
                  <a:pt x="59" y="50"/>
                </a:cubicBezTo>
                <a:cubicBezTo>
                  <a:pt x="55" y="51"/>
                  <a:pt x="50" y="52"/>
                  <a:pt x="46" y="53"/>
                </a:cubicBezTo>
                <a:cubicBezTo>
                  <a:pt x="44" y="53"/>
                  <a:pt x="41" y="54"/>
                  <a:pt x="39" y="54"/>
                </a:cubicBezTo>
                <a:cubicBezTo>
                  <a:pt x="36" y="55"/>
                  <a:pt x="34" y="55"/>
                  <a:pt x="31" y="55"/>
                </a:cubicBezTo>
                <a:cubicBezTo>
                  <a:pt x="27" y="56"/>
                  <a:pt x="21" y="56"/>
                  <a:pt x="16" y="56"/>
                </a:cubicBezTo>
                <a:cubicBezTo>
                  <a:pt x="10" y="56"/>
                  <a:pt x="10" y="56"/>
                  <a:pt x="10" y="56"/>
                </a:cubicBezTo>
                <a:cubicBezTo>
                  <a:pt x="1" y="56"/>
                  <a:pt x="1" y="56"/>
                  <a:pt x="1" y="56"/>
                </a:cubicBezTo>
                <a:cubicBezTo>
                  <a:pt x="0" y="56"/>
                  <a:pt x="0" y="56"/>
                  <a:pt x="0" y="56"/>
                </a:cubicBezTo>
                <a:cubicBezTo>
                  <a:pt x="0" y="57"/>
                  <a:pt x="3" y="57"/>
                  <a:pt x="4" y="57"/>
                </a:cubicBezTo>
                <a:cubicBezTo>
                  <a:pt x="7" y="57"/>
                  <a:pt x="8" y="58"/>
                  <a:pt x="10" y="58"/>
                </a:cubicBezTo>
                <a:cubicBezTo>
                  <a:pt x="11" y="58"/>
                  <a:pt x="15" y="58"/>
                  <a:pt x="16" y="58"/>
                </a:cubicBezTo>
                <a:cubicBezTo>
                  <a:pt x="18" y="58"/>
                  <a:pt x="20" y="59"/>
                  <a:pt x="22" y="59"/>
                </a:cubicBezTo>
                <a:cubicBezTo>
                  <a:pt x="28" y="59"/>
                  <a:pt x="28" y="59"/>
                  <a:pt x="28" y="59"/>
                </a:cubicBezTo>
                <a:cubicBezTo>
                  <a:pt x="49" y="59"/>
                  <a:pt x="66" y="54"/>
                  <a:pt x="81" y="48"/>
                </a:cubicBezTo>
                <a:cubicBezTo>
                  <a:pt x="88" y="45"/>
                  <a:pt x="97" y="41"/>
                  <a:pt x="102" y="37"/>
                </a:cubicBezTo>
                <a:cubicBezTo>
                  <a:pt x="105" y="35"/>
                  <a:pt x="108" y="32"/>
                  <a:pt x="111" y="30"/>
                </a:cubicBezTo>
                <a:cubicBezTo>
                  <a:pt x="111" y="29"/>
                  <a:pt x="118" y="22"/>
                  <a:pt x="119" y="22"/>
                </a:cubicBezTo>
                <a:cubicBezTo>
                  <a:pt x="119" y="22"/>
                  <a:pt x="119" y="22"/>
                  <a:pt x="119" y="22"/>
                </a:cubicBezTo>
                <a:cubicBezTo>
                  <a:pt x="120" y="22"/>
                  <a:pt x="133" y="30"/>
                  <a:pt x="134" y="30"/>
                </a:cubicBezTo>
                <a:cubicBezTo>
                  <a:pt x="134" y="30"/>
                  <a:pt x="134" y="30"/>
                  <a:pt x="134" y="30"/>
                </a:cubicBezTo>
                <a:cubicBezTo>
                  <a:pt x="134" y="30"/>
                  <a:pt x="134" y="30"/>
                  <a:pt x="134" y="30"/>
                </a:cubicBezTo>
                <a:cubicBezTo>
                  <a:pt x="134" y="29"/>
                  <a:pt x="131" y="16"/>
                  <a:pt x="131" y="15"/>
                </a:cubicBezTo>
                <a:cubicBezTo>
                  <a:pt x="130" y="12"/>
                  <a:pt x="129" y="9"/>
                  <a:pt x="129" y="7"/>
                </a:cubicBezTo>
                <a:cubicBezTo>
                  <a:pt x="129" y="6"/>
                  <a:pt x="128" y="5"/>
                  <a:pt x="128" y="3"/>
                </a:cubicBezTo>
                <a:cubicBezTo>
                  <a:pt x="128" y="2"/>
                  <a:pt x="128" y="0"/>
                  <a:pt x="126" y="0"/>
                </a:cubicBezTo>
                <a:cubicBezTo>
                  <a:pt x="125" y="0"/>
                  <a:pt x="120" y="2"/>
                  <a:pt x="118" y="2"/>
                </a:cubicBezTo>
                <a:cubicBezTo>
                  <a:pt x="117" y="3"/>
                  <a:pt x="112" y="4"/>
                  <a:pt x="111" y="4"/>
                </a:cubicBezTo>
                <a:cubicBezTo>
                  <a:pt x="108" y="4"/>
                  <a:pt x="105" y="5"/>
                  <a:pt x="103" y="6"/>
                </a:cubicBezTo>
                <a:cubicBezTo>
                  <a:pt x="102" y="6"/>
                  <a:pt x="96" y="7"/>
                  <a:pt x="96" y="8"/>
                </a:cubicBezTo>
                <a:close/>
                <a:moveTo>
                  <a:pt x="110" y="49"/>
                </a:moveTo>
                <a:cubicBezTo>
                  <a:pt x="110" y="51"/>
                  <a:pt x="110" y="51"/>
                  <a:pt x="110" y="51"/>
                </a:cubicBezTo>
                <a:cubicBezTo>
                  <a:pt x="110" y="55"/>
                  <a:pt x="112" y="58"/>
                  <a:pt x="114" y="60"/>
                </a:cubicBezTo>
                <a:cubicBezTo>
                  <a:pt x="116" y="62"/>
                  <a:pt x="120" y="64"/>
                  <a:pt x="124" y="64"/>
                </a:cubicBezTo>
                <a:cubicBezTo>
                  <a:pt x="124" y="64"/>
                  <a:pt x="124" y="64"/>
                  <a:pt x="124" y="64"/>
                </a:cubicBezTo>
                <a:cubicBezTo>
                  <a:pt x="131" y="64"/>
                  <a:pt x="138" y="58"/>
                  <a:pt x="138" y="50"/>
                </a:cubicBezTo>
                <a:cubicBezTo>
                  <a:pt x="138" y="50"/>
                  <a:pt x="138" y="50"/>
                  <a:pt x="138" y="50"/>
                </a:cubicBezTo>
                <a:cubicBezTo>
                  <a:pt x="138" y="43"/>
                  <a:pt x="132" y="36"/>
                  <a:pt x="125" y="36"/>
                </a:cubicBezTo>
                <a:cubicBezTo>
                  <a:pt x="124" y="36"/>
                  <a:pt x="124" y="36"/>
                  <a:pt x="124" y="36"/>
                </a:cubicBezTo>
                <a:cubicBezTo>
                  <a:pt x="120" y="36"/>
                  <a:pt x="116" y="38"/>
                  <a:pt x="114" y="40"/>
                </a:cubicBezTo>
                <a:cubicBezTo>
                  <a:pt x="113" y="42"/>
                  <a:pt x="110" y="45"/>
                  <a:pt x="110" y="49"/>
                </a:cubicBezTo>
                <a:close/>
                <a:moveTo>
                  <a:pt x="60" y="70"/>
                </a:moveTo>
                <a:cubicBezTo>
                  <a:pt x="60" y="76"/>
                  <a:pt x="65" y="82"/>
                  <a:pt x="71" y="82"/>
                </a:cubicBezTo>
                <a:cubicBezTo>
                  <a:pt x="73" y="82"/>
                  <a:pt x="73" y="82"/>
                  <a:pt x="73" y="82"/>
                </a:cubicBezTo>
                <a:cubicBezTo>
                  <a:pt x="78" y="82"/>
                  <a:pt x="83" y="76"/>
                  <a:pt x="83" y="71"/>
                </a:cubicBezTo>
                <a:cubicBezTo>
                  <a:pt x="83" y="69"/>
                  <a:pt x="83" y="69"/>
                  <a:pt x="83" y="69"/>
                </a:cubicBezTo>
                <a:cubicBezTo>
                  <a:pt x="83" y="64"/>
                  <a:pt x="78" y="59"/>
                  <a:pt x="72" y="59"/>
                </a:cubicBezTo>
                <a:cubicBezTo>
                  <a:pt x="71" y="59"/>
                  <a:pt x="71" y="59"/>
                  <a:pt x="71" y="59"/>
                </a:cubicBezTo>
                <a:cubicBezTo>
                  <a:pt x="66" y="59"/>
                  <a:pt x="60" y="64"/>
                  <a:pt x="60" y="70"/>
                </a:cubicBezTo>
                <a:close/>
                <a:moveTo>
                  <a:pt x="15" y="94"/>
                </a:moveTo>
                <a:cubicBezTo>
                  <a:pt x="15" y="95"/>
                  <a:pt x="15" y="95"/>
                  <a:pt x="15" y="95"/>
                </a:cubicBezTo>
                <a:cubicBezTo>
                  <a:pt x="15" y="100"/>
                  <a:pt x="18" y="104"/>
                  <a:pt x="23" y="104"/>
                </a:cubicBezTo>
                <a:cubicBezTo>
                  <a:pt x="23" y="104"/>
                  <a:pt x="23" y="104"/>
                  <a:pt x="23" y="104"/>
                </a:cubicBezTo>
                <a:cubicBezTo>
                  <a:pt x="28" y="104"/>
                  <a:pt x="32" y="100"/>
                  <a:pt x="32" y="95"/>
                </a:cubicBezTo>
                <a:cubicBezTo>
                  <a:pt x="32" y="90"/>
                  <a:pt x="28" y="86"/>
                  <a:pt x="23" y="86"/>
                </a:cubicBezTo>
                <a:cubicBezTo>
                  <a:pt x="19" y="86"/>
                  <a:pt x="15" y="90"/>
                  <a:pt x="15" y="94"/>
                </a:cubicBezTo>
                <a:close/>
                <a:moveTo>
                  <a:pt x="120" y="91"/>
                </a:moveTo>
                <a:cubicBezTo>
                  <a:pt x="120" y="91"/>
                  <a:pt x="123" y="95"/>
                  <a:pt x="124" y="95"/>
                </a:cubicBezTo>
                <a:cubicBezTo>
                  <a:pt x="124" y="95"/>
                  <a:pt x="127" y="92"/>
                  <a:pt x="127" y="91"/>
                </a:cubicBezTo>
                <a:cubicBezTo>
                  <a:pt x="127" y="90"/>
                  <a:pt x="127" y="90"/>
                  <a:pt x="127" y="90"/>
                </a:cubicBezTo>
                <a:cubicBezTo>
                  <a:pt x="127" y="88"/>
                  <a:pt x="126" y="83"/>
                  <a:pt x="125" y="80"/>
                </a:cubicBezTo>
                <a:cubicBezTo>
                  <a:pt x="125" y="79"/>
                  <a:pt x="125" y="77"/>
                  <a:pt x="125" y="75"/>
                </a:cubicBezTo>
                <a:cubicBezTo>
                  <a:pt x="125" y="74"/>
                  <a:pt x="125" y="71"/>
                  <a:pt x="124" y="71"/>
                </a:cubicBezTo>
                <a:cubicBezTo>
                  <a:pt x="120" y="91"/>
                  <a:pt x="120" y="91"/>
                  <a:pt x="120" y="91"/>
                </a:cubicBezTo>
                <a:close/>
                <a:moveTo>
                  <a:pt x="69" y="104"/>
                </a:moveTo>
                <a:cubicBezTo>
                  <a:pt x="69" y="104"/>
                  <a:pt x="69" y="104"/>
                  <a:pt x="69" y="104"/>
                </a:cubicBezTo>
                <a:cubicBezTo>
                  <a:pt x="69" y="105"/>
                  <a:pt x="71" y="108"/>
                  <a:pt x="72" y="108"/>
                </a:cubicBezTo>
                <a:cubicBezTo>
                  <a:pt x="73" y="108"/>
                  <a:pt x="75" y="105"/>
                  <a:pt x="75" y="104"/>
                </a:cubicBezTo>
                <a:cubicBezTo>
                  <a:pt x="75" y="102"/>
                  <a:pt x="74" y="98"/>
                  <a:pt x="73" y="96"/>
                </a:cubicBezTo>
                <a:cubicBezTo>
                  <a:pt x="73" y="95"/>
                  <a:pt x="72" y="88"/>
                  <a:pt x="72" y="88"/>
                </a:cubicBezTo>
                <a:cubicBezTo>
                  <a:pt x="71" y="88"/>
                  <a:pt x="71" y="94"/>
                  <a:pt x="70" y="96"/>
                </a:cubicBezTo>
                <a:cubicBezTo>
                  <a:pt x="70" y="97"/>
                  <a:pt x="69" y="103"/>
                  <a:pt x="69" y="104"/>
                </a:cubicBezTo>
                <a:close/>
                <a:moveTo>
                  <a:pt x="21" y="120"/>
                </a:moveTo>
                <a:cubicBezTo>
                  <a:pt x="21" y="120"/>
                  <a:pt x="21" y="120"/>
                  <a:pt x="21" y="120"/>
                </a:cubicBezTo>
                <a:cubicBezTo>
                  <a:pt x="21" y="121"/>
                  <a:pt x="22" y="123"/>
                  <a:pt x="23" y="123"/>
                </a:cubicBezTo>
                <a:cubicBezTo>
                  <a:pt x="24" y="123"/>
                  <a:pt x="25" y="121"/>
                  <a:pt x="25" y="121"/>
                </a:cubicBezTo>
                <a:cubicBezTo>
                  <a:pt x="25" y="120"/>
                  <a:pt x="25" y="117"/>
                  <a:pt x="25" y="117"/>
                </a:cubicBezTo>
                <a:cubicBezTo>
                  <a:pt x="24" y="115"/>
                  <a:pt x="24" y="110"/>
                  <a:pt x="23" y="109"/>
                </a:cubicBezTo>
                <a:cubicBezTo>
                  <a:pt x="22" y="110"/>
                  <a:pt x="22" y="113"/>
                  <a:pt x="22" y="114"/>
                </a:cubicBezTo>
                <a:cubicBezTo>
                  <a:pt x="22" y="115"/>
                  <a:pt x="21" y="119"/>
                  <a:pt x="21" y="120"/>
                </a:cubicBezTo>
                <a:close/>
                <a:moveTo>
                  <a:pt x="138" y="89"/>
                </a:moveTo>
                <a:cubicBezTo>
                  <a:pt x="138" y="94"/>
                  <a:pt x="138" y="94"/>
                  <a:pt x="138" y="94"/>
                </a:cubicBezTo>
                <a:cubicBezTo>
                  <a:pt x="138" y="94"/>
                  <a:pt x="138" y="95"/>
                  <a:pt x="138" y="95"/>
                </a:cubicBezTo>
                <a:cubicBezTo>
                  <a:pt x="139" y="95"/>
                  <a:pt x="140" y="92"/>
                  <a:pt x="140" y="91"/>
                </a:cubicBezTo>
                <a:cubicBezTo>
                  <a:pt x="140" y="90"/>
                  <a:pt x="139" y="88"/>
                  <a:pt x="139" y="88"/>
                </a:cubicBezTo>
                <a:cubicBezTo>
                  <a:pt x="138" y="88"/>
                  <a:pt x="138" y="89"/>
                  <a:pt x="138" y="89"/>
                </a:cubicBezTo>
                <a:close/>
                <a:moveTo>
                  <a:pt x="107" y="91"/>
                </a:moveTo>
                <a:cubicBezTo>
                  <a:pt x="107" y="92"/>
                  <a:pt x="109" y="95"/>
                  <a:pt x="109" y="95"/>
                </a:cubicBezTo>
                <a:cubicBezTo>
                  <a:pt x="110" y="95"/>
                  <a:pt x="110" y="95"/>
                  <a:pt x="110" y="94"/>
                </a:cubicBezTo>
                <a:cubicBezTo>
                  <a:pt x="110" y="89"/>
                  <a:pt x="110" y="89"/>
                  <a:pt x="110" y="89"/>
                </a:cubicBezTo>
                <a:cubicBezTo>
                  <a:pt x="110" y="88"/>
                  <a:pt x="110" y="88"/>
                  <a:pt x="109" y="88"/>
                </a:cubicBezTo>
                <a:cubicBezTo>
                  <a:pt x="109" y="88"/>
                  <a:pt x="107" y="90"/>
                  <a:pt x="107" y="91"/>
                </a:cubicBezTo>
                <a:close/>
                <a:moveTo>
                  <a:pt x="83" y="103"/>
                </a:moveTo>
                <a:cubicBezTo>
                  <a:pt x="83" y="107"/>
                  <a:pt x="83" y="107"/>
                  <a:pt x="83" y="107"/>
                </a:cubicBezTo>
                <a:cubicBezTo>
                  <a:pt x="83" y="107"/>
                  <a:pt x="84" y="107"/>
                  <a:pt x="84" y="107"/>
                </a:cubicBezTo>
                <a:cubicBezTo>
                  <a:pt x="85" y="107"/>
                  <a:pt x="86" y="105"/>
                  <a:pt x="86" y="105"/>
                </a:cubicBezTo>
                <a:cubicBezTo>
                  <a:pt x="86" y="104"/>
                  <a:pt x="86" y="104"/>
                  <a:pt x="86" y="104"/>
                </a:cubicBezTo>
                <a:cubicBezTo>
                  <a:pt x="86" y="104"/>
                  <a:pt x="85" y="102"/>
                  <a:pt x="84" y="102"/>
                </a:cubicBezTo>
                <a:cubicBezTo>
                  <a:pt x="84" y="102"/>
                  <a:pt x="84" y="102"/>
                  <a:pt x="84" y="102"/>
                </a:cubicBezTo>
                <a:cubicBezTo>
                  <a:pt x="84" y="103"/>
                  <a:pt x="83" y="103"/>
                  <a:pt x="83" y="103"/>
                </a:cubicBezTo>
                <a:close/>
                <a:moveTo>
                  <a:pt x="58" y="104"/>
                </a:moveTo>
                <a:cubicBezTo>
                  <a:pt x="58" y="105"/>
                  <a:pt x="59" y="107"/>
                  <a:pt x="60" y="107"/>
                </a:cubicBezTo>
                <a:cubicBezTo>
                  <a:pt x="60" y="107"/>
                  <a:pt x="60" y="107"/>
                  <a:pt x="60" y="107"/>
                </a:cubicBezTo>
                <a:cubicBezTo>
                  <a:pt x="60" y="103"/>
                  <a:pt x="60" y="103"/>
                  <a:pt x="60" y="103"/>
                </a:cubicBezTo>
                <a:cubicBezTo>
                  <a:pt x="60" y="103"/>
                  <a:pt x="60" y="102"/>
                  <a:pt x="60" y="102"/>
                </a:cubicBezTo>
                <a:cubicBezTo>
                  <a:pt x="59" y="102"/>
                  <a:pt x="58" y="104"/>
                  <a:pt x="58" y="104"/>
                </a:cubicBezTo>
                <a:close/>
              </a:path>
            </a:pathLst>
          </a:custGeom>
          <a:solidFill>
            <a:srgbClr val="001D43"/>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57" name="Freeform 49">
            <a:extLst>
              <a:ext uri="{FF2B5EF4-FFF2-40B4-BE49-F238E27FC236}">
                <a16:creationId xmlns:a16="http://schemas.microsoft.com/office/drawing/2014/main" xmlns="" id="{ADF4C298-CF08-42D7-8E28-52DB9B89E2B7}"/>
              </a:ext>
            </a:extLst>
          </p:cNvPr>
          <p:cNvSpPr>
            <a:spLocks noEditPoints="1"/>
          </p:cNvSpPr>
          <p:nvPr/>
        </p:nvSpPr>
        <p:spPr bwMode="auto">
          <a:xfrm>
            <a:off x="1806235" y="3345382"/>
            <a:ext cx="659955" cy="937404"/>
          </a:xfrm>
          <a:custGeom>
            <a:avLst/>
            <a:gdLst>
              <a:gd name="T0" fmla="*/ 5 w 120"/>
              <a:gd name="T1" fmla="*/ 157 h 170"/>
              <a:gd name="T2" fmla="*/ 17 w 120"/>
              <a:gd name="T3" fmla="*/ 170 h 170"/>
              <a:gd name="T4" fmla="*/ 32 w 120"/>
              <a:gd name="T5" fmla="*/ 160 h 170"/>
              <a:gd name="T6" fmla="*/ 61 w 120"/>
              <a:gd name="T7" fmla="*/ 160 h 170"/>
              <a:gd name="T8" fmla="*/ 91 w 120"/>
              <a:gd name="T9" fmla="*/ 160 h 170"/>
              <a:gd name="T10" fmla="*/ 119 w 120"/>
              <a:gd name="T11" fmla="*/ 155 h 170"/>
              <a:gd name="T12" fmla="*/ 105 w 120"/>
              <a:gd name="T13" fmla="*/ 163 h 170"/>
              <a:gd name="T14" fmla="*/ 92 w 120"/>
              <a:gd name="T15" fmla="*/ 153 h 170"/>
              <a:gd name="T16" fmla="*/ 75 w 120"/>
              <a:gd name="T17" fmla="*/ 163 h 170"/>
              <a:gd name="T18" fmla="*/ 59 w 120"/>
              <a:gd name="T19" fmla="*/ 153 h 170"/>
              <a:gd name="T20" fmla="*/ 34 w 120"/>
              <a:gd name="T21" fmla="*/ 153 h 170"/>
              <a:gd name="T22" fmla="*/ 18 w 120"/>
              <a:gd name="T23" fmla="*/ 163 h 170"/>
              <a:gd name="T24" fmla="*/ 63 w 120"/>
              <a:gd name="T25" fmla="*/ 0 h 170"/>
              <a:gd name="T26" fmla="*/ 91 w 120"/>
              <a:gd name="T27" fmla="*/ 1 h 170"/>
              <a:gd name="T28" fmla="*/ 90 w 120"/>
              <a:gd name="T29" fmla="*/ 28 h 170"/>
              <a:gd name="T30" fmla="*/ 62 w 120"/>
              <a:gd name="T31" fmla="*/ 27 h 170"/>
              <a:gd name="T32" fmla="*/ 63 w 120"/>
              <a:gd name="T33" fmla="*/ 0 h 170"/>
              <a:gd name="T34" fmla="*/ 58 w 120"/>
              <a:gd name="T35" fmla="*/ 0 h 170"/>
              <a:gd name="T36" fmla="*/ 59 w 120"/>
              <a:gd name="T37" fmla="*/ 27 h 170"/>
              <a:gd name="T38" fmla="*/ 31 w 120"/>
              <a:gd name="T39" fmla="*/ 28 h 170"/>
              <a:gd name="T40" fmla="*/ 30 w 120"/>
              <a:gd name="T41" fmla="*/ 1 h 170"/>
              <a:gd name="T42" fmla="*/ 79 w 120"/>
              <a:gd name="T43" fmla="*/ 30 h 170"/>
              <a:gd name="T44" fmla="*/ 107 w 120"/>
              <a:gd name="T45" fmla="*/ 31 h 170"/>
              <a:gd name="T46" fmla="*/ 78 w 120"/>
              <a:gd name="T47" fmla="*/ 48 h 170"/>
              <a:gd name="T48" fmla="*/ 79 w 120"/>
              <a:gd name="T49" fmla="*/ 30 h 170"/>
              <a:gd name="T50" fmla="*/ 74 w 120"/>
              <a:gd name="T51" fmla="*/ 30 h 170"/>
              <a:gd name="T52" fmla="*/ 75 w 120"/>
              <a:gd name="T53" fmla="*/ 48 h 170"/>
              <a:gd name="T54" fmla="*/ 46 w 120"/>
              <a:gd name="T55" fmla="*/ 48 h 170"/>
              <a:gd name="T56" fmla="*/ 47 w 120"/>
              <a:gd name="T57" fmla="*/ 30 h 170"/>
              <a:gd name="T58" fmla="*/ 54 w 120"/>
              <a:gd name="T59" fmla="*/ 58 h 170"/>
              <a:gd name="T60" fmla="*/ 67 w 120"/>
              <a:gd name="T61" fmla="*/ 58 h 170"/>
              <a:gd name="T62" fmla="*/ 42 w 120"/>
              <a:gd name="T63" fmla="*/ 30 h 170"/>
              <a:gd name="T64" fmla="*/ 44 w 120"/>
              <a:gd name="T65" fmla="*/ 48 h 170"/>
              <a:gd name="T66" fmla="*/ 14 w 120"/>
              <a:gd name="T67" fmla="*/ 31 h 170"/>
              <a:gd name="T68" fmla="*/ 4 w 120"/>
              <a:gd name="T69" fmla="*/ 62 h 170"/>
              <a:gd name="T70" fmla="*/ 118 w 120"/>
              <a:gd name="T71" fmla="*/ 62 h 170"/>
              <a:gd name="T72" fmla="*/ 119 w 120"/>
              <a:gd name="T73" fmla="*/ 74 h 170"/>
              <a:gd name="T74" fmla="*/ 61 w 120"/>
              <a:gd name="T75" fmla="*/ 60 h 170"/>
              <a:gd name="T76" fmla="*/ 3 w 120"/>
              <a:gd name="T77" fmla="*/ 74 h 170"/>
              <a:gd name="T78" fmla="*/ 4 w 120"/>
              <a:gd name="T79" fmla="*/ 62 h 170"/>
              <a:gd name="T80" fmla="*/ 59 w 120"/>
              <a:gd name="T81" fmla="*/ 146 h 170"/>
              <a:gd name="T82" fmla="*/ 58 w 120"/>
              <a:gd name="T83" fmla="*/ 64 h 170"/>
              <a:gd name="T84" fmla="*/ 3 w 120"/>
              <a:gd name="T85" fmla="*/ 79 h 170"/>
              <a:gd name="T86" fmla="*/ 28 w 120"/>
              <a:gd name="T87" fmla="*/ 148 h 170"/>
              <a:gd name="T88" fmla="*/ 53 w 120"/>
              <a:gd name="T89" fmla="*/ 152 h 170"/>
              <a:gd name="T90" fmla="*/ 64 w 120"/>
              <a:gd name="T91" fmla="*/ 147 h 170"/>
              <a:gd name="T92" fmla="*/ 63 w 120"/>
              <a:gd name="T93" fmla="*/ 65 h 170"/>
              <a:gd name="T94" fmla="*/ 118 w 120"/>
              <a:gd name="T95" fmla="*/ 78 h 170"/>
              <a:gd name="T96" fmla="*/ 97 w 120"/>
              <a:gd name="T97" fmla="*/ 148 h 170"/>
              <a:gd name="T98" fmla="*/ 78 w 120"/>
              <a:gd name="T99" fmla="*/ 157 h 170"/>
              <a:gd name="T100" fmla="*/ 64 w 120"/>
              <a:gd name="T101"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70">
                <a:moveTo>
                  <a:pt x="0" y="154"/>
                </a:moveTo>
                <a:cubicBezTo>
                  <a:pt x="2" y="156"/>
                  <a:pt x="3" y="154"/>
                  <a:pt x="5" y="157"/>
                </a:cubicBezTo>
                <a:cubicBezTo>
                  <a:pt x="6" y="159"/>
                  <a:pt x="7" y="160"/>
                  <a:pt x="8" y="162"/>
                </a:cubicBezTo>
                <a:cubicBezTo>
                  <a:pt x="10" y="164"/>
                  <a:pt x="14" y="170"/>
                  <a:pt x="17" y="170"/>
                </a:cubicBezTo>
                <a:cubicBezTo>
                  <a:pt x="20" y="169"/>
                  <a:pt x="20" y="169"/>
                  <a:pt x="20" y="169"/>
                </a:cubicBezTo>
                <a:cubicBezTo>
                  <a:pt x="21" y="169"/>
                  <a:pt x="30" y="160"/>
                  <a:pt x="32" y="160"/>
                </a:cubicBezTo>
                <a:cubicBezTo>
                  <a:pt x="36" y="160"/>
                  <a:pt x="40" y="170"/>
                  <a:pt x="47" y="170"/>
                </a:cubicBezTo>
                <a:cubicBezTo>
                  <a:pt x="53" y="170"/>
                  <a:pt x="56" y="160"/>
                  <a:pt x="61" y="160"/>
                </a:cubicBezTo>
                <a:cubicBezTo>
                  <a:pt x="64" y="160"/>
                  <a:pt x="70" y="170"/>
                  <a:pt x="76" y="170"/>
                </a:cubicBezTo>
                <a:cubicBezTo>
                  <a:pt x="82" y="170"/>
                  <a:pt x="86" y="160"/>
                  <a:pt x="91" y="160"/>
                </a:cubicBezTo>
                <a:cubicBezTo>
                  <a:pt x="93" y="160"/>
                  <a:pt x="98" y="170"/>
                  <a:pt x="104" y="170"/>
                </a:cubicBezTo>
                <a:cubicBezTo>
                  <a:pt x="112" y="170"/>
                  <a:pt x="113" y="155"/>
                  <a:pt x="119" y="155"/>
                </a:cubicBezTo>
                <a:cubicBezTo>
                  <a:pt x="118" y="154"/>
                  <a:pt x="119" y="154"/>
                  <a:pt x="118" y="154"/>
                </a:cubicBezTo>
                <a:cubicBezTo>
                  <a:pt x="112" y="154"/>
                  <a:pt x="108" y="163"/>
                  <a:pt x="105" y="163"/>
                </a:cubicBezTo>
                <a:cubicBezTo>
                  <a:pt x="104" y="163"/>
                  <a:pt x="104" y="163"/>
                  <a:pt x="104" y="163"/>
                </a:cubicBezTo>
                <a:cubicBezTo>
                  <a:pt x="102" y="163"/>
                  <a:pt x="95" y="153"/>
                  <a:pt x="92" y="153"/>
                </a:cubicBezTo>
                <a:cubicBezTo>
                  <a:pt x="88" y="153"/>
                  <a:pt x="88" y="153"/>
                  <a:pt x="88" y="153"/>
                </a:cubicBezTo>
                <a:cubicBezTo>
                  <a:pt x="84" y="153"/>
                  <a:pt x="80" y="163"/>
                  <a:pt x="75" y="163"/>
                </a:cubicBezTo>
                <a:cubicBezTo>
                  <a:pt x="72" y="163"/>
                  <a:pt x="66" y="153"/>
                  <a:pt x="62" y="153"/>
                </a:cubicBezTo>
                <a:cubicBezTo>
                  <a:pt x="59" y="153"/>
                  <a:pt x="59" y="153"/>
                  <a:pt x="59" y="153"/>
                </a:cubicBezTo>
                <a:cubicBezTo>
                  <a:pt x="56" y="153"/>
                  <a:pt x="50" y="163"/>
                  <a:pt x="47" y="163"/>
                </a:cubicBezTo>
                <a:cubicBezTo>
                  <a:pt x="43" y="163"/>
                  <a:pt x="37" y="153"/>
                  <a:pt x="34" y="153"/>
                </a:cubicBezTo>
                <a:cubicBezTo>
                  <a:pt x="30" y="153"/>
                  <a:pt x="30" y="153"/>
                  <a:pt x="30" y="153"/>
                </a:cubicBezTo>
                <a:cubicBezTo>
                  <a:pt x="27" y="153"/>
                  <a:pt x="20" y="163"/>
                  <a:pt x="18" y="163"/>
                </a:cubicBezTo>
                <a:cubicBezTo>
                  <a:pt x="12" y="163"/>
                  <a:pt x="8" y="149"/>
                  <a:pt x="0" y="154"/>
                </a:cubicBezTo>
                <a:close/>
                <a:moveTo>
                  <a:pt x="63" y="0"/>
                </a:moveTo>
                <a:cubicBezTo>
                  <a:pt x="90" y="0"/>
                  <a:pt x="90" y="0"/>
                  <a:pt x="90" y="0"/>
                </a:cubicBezTo>
                <a:cubicBezTo>
                  <a:pt x="91" y="0"/>
                  <a:pt x="91" y="1"/>
                  <a:pt x="91" y="1"/>
                </a:cubicBezTo>
                <a:cubicBezTo>
                  <a:pt x="91" y="27"/>
                  <a:pt x="91" y="27"/>
                  <a:pt x="91" y="27"/>
                </a:cubicBezTo>
                <a:cubicBezTo>
                  <a:pt x="91" y="27"/>
                  <a:pt x="91" y="28"/>
                  <a:pt x="90" y="28"/>
                </a:cubicBezTo>
                <a:cubicBezTo>
                  <a:pt x="63" y="28"/>
                  <a:pt x="63" y="28"/>
                  <a:pt x="63" y="28"/>
                </a:cubicBezTo>
                <a:cubicBezTo>
                  <a:pt x="62" y="28"/>
                  <a:pt x="62" y="27"/>
                  <a:pt x="62" y="27"/>
                </a:cubicBezTo>
                <a:cubicBezTo>
                  <a:pt x="62" y="1"/>
                  <a:pt x="62" y="1"/>
                  <a:pt x="62" y="1"/>
                </a:cubicBezTo>
                <a:cubicBezTo>
                  <a:pt x="62" y="1"/>
                  <a:pt x="62" y="0"/>
                  <a:pt x="63" y="0"/>
                </a:cubicBezTo>
                <a:close/>
                <a:moveTo>
                  <a:pt x="31" y="0"/>
                </a:moveTo>
                <a:cubicBezTo>
                  <a:pt x="58" y="0"/>
                  <a:pt x="58" y="0"/>
                  <a:pt x="58" y="0"/>
                </a:cubicBezTo>
                <a:cubicBezTo>
                  <a:pt x="59" y="0"/>
                  <a:pt x="59" y="1"/>
                  <a:pt x="59" y="1"/>
                </a:cubicBezTo>
                <a:cubicBezTo>
                  <a:pt x="59" y="27"/>
                  <a:pt x="59" y="27"/>
                  <a:pt x="59" y="27"/>
                </a:cubicBezTo>
                <a:cubicBezTo>
                  <a:pt x="59" y="27"/>
                  <a:pt x="59" y="28"/>
                  <a:pt x="58" y="28"/>
                </a:cubicBezTo>
                <a:cubicBezTo>
                  <a:pt x="31" y="28"/>
                  <a:pt x="31" y="28"/>
                  <a:pt x="31" y="28"/>
                </a:cubicBezTo>
                <a:cubicBezTo>
                  <a:pt x="31" y="28"/>
                  <a:pt x="30" y="27"/>
                  <a:pt x="30" y="27"/>
                </a:cubicBezTo>
                <a:cubicBezTo>
                  <a:pt x="30" y="1"/>
                  <a:pt x="30" y="1"/>
                  <a:pt x="30" y="1"/>
                </a:cubicBezTo>
                <a:cubicBezTo>
                  <a:pt x="30" y="1"/>
                  <a:pt x="31" y="0"/>
                  <a:pt x="31" y="0"/>
                </a:cubicBezTo>
                <a:close/>
                <a:moveTo>
                  <a:pt x="79" y="30"/>
                </a:moveTo>
                <a:cubicBezTo>
                  <a:pt x="106" y="30"/>
                  <a:pt x="106" y="30"/>
                  <a:pt x="106" y="30"/>
                </a:cubicBezTo>
                <a:cubicBezTo>
                  <a:pt x="106" y="30"/>
                  <a:pt x="107" y="31"/>
                  <a:pt x="107" y="31"/>
                </a:cubicBezTo>
                <a:cubicBezTo>
                  <a:pt x="107" y="56"/>
                  <a:pt x="107" y="56"/>
                  <a:pt x="107" y="56"/>
                </a:cubicBezTo>
                <a:cubicBezTo>
                  <a:pt x="78" y="48"/>
                  <a:pt x="78" y="48"/>
                  <a:pt x="78" y="48"/>
                </a:cubicBezTo>
                <a:cubicBezTo>
                  <a:pt x="78" y="31"/>
                  <a:pt x="78" y="31"/>
                  <a:pt x="78" y="31"/>
                </a:cubicBezTo>
                <a:cubicBezTo>
                  <a:pt x="78" y="31"/>
                  <a:pt x="78" y="30"/>
                  <a:pt x="79" y="30"/>
                </a:cubicBezTo>
                <a:close/>
                <a:moveTo>
                  <a:pt x="47" y="30"/>
                </a:moveTo>
                <a:cubicBezTo>
                  <a:pt x="74" y="30"/>
                  <a:pt x="74" y="30"/>
                  <a:pt x="74" y="30"/>
                </a:cubicBezTo>
                <a:cubicBezTo>
                  <a:pt x="75" y="30"/>
                  <a:pt x="75" y="31"/>
                  <a:pt x="75" y="31"/>
                </a:cubicBezTo>
                <a:cubicBezTo>
                  <a:pt x="75" y="48"/>
                  <a:pt x="75" y="48"/>
                  <a:pt x="75" y="48"/>
                </a:cubicBezTo>
                <a:cubicBezTo>
                  <a:pt x="61" y="44"/>
                  <a:pt x="61" y="44"/>
                  <a:pt x="61" y="44"/>
                </a:cubicBezTo>
                <a:cubicBezTo>
                  <a:pt x="46" y="48"/>
                  <a:pt x="46" y="48"/>
                  <a:pt x="46" y="48"/>
                </a:cubicBezTo>
                <a:cubicBezTo>
                  <a:pt x="46" y="31"/>
                  <a:pt x="46" y="31"/>
                  <a:pt x="46" y="31"/>
                </a:cubicBezTo>
                <a:cubicBezTo>
                  <a:pt x="46" y="31"/>
                  <a:pt x="47" y="30"/>
                  <a:pt x="47" y="30"/>
                </a:cubicBezTo>
                <a:close/>
                <a:moveTo>
                  <a:pt x="67" y="58"/>
                </a:moveTo>
                <a:cubicBezTo>
                  <a:pt x="54" y="58"/>
                  <a:pt x="54" y="58"/>
                  <a:pt x="54" y="58"/>
                </a:cubicBezTo>
                <a:cubicBezTo>
                  <a:pt x="61" y="57"/>
                  <a:pt x="61" y="57"/>
                  <a:pt x="61" y="57"/>
                </a:cubicBezTo>
                <a:cubicBezTo>
                  <a:pt x="67" y="58"/>
                  <a:pt x="67" y="58"/>
                  <a:pt x="67" y="58"/>
                </a:cubicBezTo>
                <a:close/>
                <a:moveTo>
                  <a:pt x="16" y="30"/>
                </a:moveTo>
                <a:cubicBezTo>
                  <a:pt x="42" y="30"/>
                  <a:pt x="42" y="30"/>
                  <a:pt x="42" y="30"/>
                </a:cubicBezTo>
                <a:cubicBezTo>
                  <a:pt x="43" y="30"/>
                  <a:pt x="44" y="31"/>
                  <a:pt x="44" y="31"/>
                </a:cubicBezTo>
                <a:cubicBezTo>
                  <a:pt x="44" y="48"/>
                  <a:pt x="44" y="48"/>
                  <a:pt x="44" y="48"/>
                </a:cubicBezTo>
                <a:cubicBezTo>
                  <a:pt x="14" y="56"/>
                  <a:pt x="14" y="56"/>
                  <a:pt x="14" y="56"/>
                </a:cubicBezTo>
                <a:cubicBezTo>
                  <a:pt x="14" y="31"/>
                  <a:pt x="14" y="31"/>
                  <a:pt x="14" y="31"/>
                </a:cubicBezTo>
                <a:cubicBezTo>
                  <a:pt x="14" y="31"/>
                  <a:pt x="15" y="30"/>
                  <a:pt x="16" y="30"/>
                </a:cubicBezTo>
                <a:close/>
                <a:moveTo>
                  <a:pt x="4" y="62"/>
                </a:moveTo>
                <a:cubicBezTo>
                  <a:pt x="61" y="47"/>
                  <a:pt x="61" y="47"/>
                  <a:pt x="61" y="47"/>
                </a:cubicBezTo>
                <a:cubicBezTo>
                  <a:pt x="118" y="62"/>
                  <a:pt x="118" y="62"/>
                  <a:pt x="118" y="62"/>
                </a:cubicBezTo>
                <a:cubicBezTo>
                  <a:pt x="118" y="63"/>
                  <a:pt x="119" y="63"/>
                  <a:pt x="119" y="64"/>
                </a:cubicBezTo>
                <a:cubicBezTo>
                  <a:pt x="119" y="74"/>
                  <a:pt x="119" y="74"/>
                  <a:pt x="119" y="74"/>
                </a:cubicBezTo>
                <a:cubicBezTo>
                  <a:pt x="119" y="75"/>
                  <a:pt x="118" y="76"/>
                  <a:pt x="118" y="75"/>
                </a:cubicBezTo>
                <a:cubicBezTo>
                  <a:pt x="61" y="60"/>
                  <a:pt x="61" y="60"/>
                  <a:pt x="61" y="60"/>
                </a:cubicBezTo>
                <a:cubicBezTo>
                  <a:pt x="4" y="75"/>
                  <a:pt x="4" y="75"/>
                  <a:pt x="4" y="75"/>
                </a:cubicBezTo>
                <a:cubicBezTo>
                  <a:pt x="3" y="76"/>
                  <a:pt x="3" y="75"/>
                  <a:pt x="3" y="74"/>
                </a:cubicBezTo>
                <a:cubicBezTo>
                  <a:pt x="3" y="64"/>
                  <a:pt x="3" y="64"/>
                  <a:pt x="3" y="64"/>
                </a:cubicBezTo>
                <a:cubicBezTo>
                  <a:pt x="3" y="63"/>
                  <a:pt x="3" y="63"/>
                  <a:pt x="4" y="62"/>
                </a:cubicBezTo>
                <a:close/>
                <a:moveTo>
                  <a:pt x="59" y="147"/>
                </a:moveTo>
                <a:cubicBezTo>
                  <a:pt x="59" y="147"/>
                  <a:pt x="59" y="147"/>
                  <a:pt x="59" y="146"/>
                </a:cubicBezTo>
                <a:cubicBezTo>
                  <a:pt x="59" y="65"/>
                  <a:pt x="59" y="65"/>
                  <a:pt x="59" y="65"/>
                </a:cubicBezTo>
                <a:cubicBezTo>
                  <a:pt x="59" y="64"/>
                  <a:pt x="59" y="64"/>
                  <a:pt x="58" y="64"/>
                </a:cubicBezTo>
                <a:cubicBezTo>
                  <a:pt x="4" y="78"/>
                  <a:pt x="4" y="78"/>
                  <a:pt x="4" y="78"/>
                </a:cubicBezTo>
                <a:cubicBezTo>
                  <a:pt x="4" y="78"/>
                  <a:pt x="3" y="78"/>
                  <a:pt x="3" y="79"/>
                </a:cubicBezTo>
                <a:cubicBezTo>
                  <a:pt x="26" y="148"/>
                  <a:pt x="26" y="148"/>
                  <a:pt x="26" y="148"/>
                </a:cubicBezTo>
                <a:cubicBezTo>
                  <a:pt x="26" y="149"/>
                  <a:pt x="28" y="149"/>
                  <a:pt x="28" y="148"/>
                </a:cubicBezTo>
                <a:cubicBezTo>
                  <a:pt x="35" y="144"/>
                  <a:pt x="40" y="154"/>
                  <a:pt x="45" y="157"/>
                </a:cubicBezTo>
                <a:cubicBezTo>
                  <a:pt x="48" y="159"/>
                  <a:pt x="52" y="154"/>
                  <a:pt x="53" y="152"/>
                </a:cubicBezTo>
                <a:cubicBezTo>
                  <a:pt x="55" y="150"/>
                  <a:pt x="58" y="148"/>
                  <a:pt x="59" y="147"/>
                </a:cubicBezTo>
                <a:close/>
                <a:moveTo>
                  <a:pt x="64" y="147"/>
                </a:moveTo>
                <a:cubicBezTo>
                  <a:pt x="64" y="147"/>
                  <a:pt x="63" y="147"/>
                  <a:pt x="63" y="146"/>
                </a:cubicBezTo>
                <a:cubicBezTo>
                  <a:pt x="63" y="65"/>
                  <a:pt x="63" y="65"/>
                  <a:pt x="63" y="65"/>
                </a:cubicBezTo>
                <a:cubicBezTo>
                  <a:pt x="63" y="64"/>
                  <a:pt x="64" y="64"/>
                  <a:pt x="65" y="64"/>
                </a:cubicBezTo>
                <a:cubicBezTo>
                  <a:pt x="118" y="78"/>
                  <a:pt x="118" y="78"/>
                  <a:pt x="118" y="78"/>
                </a:cubicBezTo>
                <a:cubicBezTo>
                  <a:pt x="119" y="78"/>
                  <a:pt x="120" y="78"/>
                  <a:pt x="119" y="79"/>
                </a:cubicBezTo>
                <a:cubicBezTo>
                  <a:pt x="97" y="148"/>
                  <a:pt x="97" y="148"/>
                  <a:pt x="97" y="148"/>
                </a:cubicBezTo>
                <a:cubicBezTo>
                  <a:pt x="96" y="149"/>
                  <a:pt x="95" y="149"/>
                  <a:pt x="94" y="148"/>
                </a:cubicBezTo>
                <a:cubicBezTo>
                  <a:pt x="88" y="144"/>
                  <a:pt x="82" y="154"/>
                  <a:pt x="78" y="157"/>
                </a:cubicBezTo>
                <a:cubicBezTo>
                  <a:pt x="75" y="159"/>
                  <a:pt x="71" y="154"/>
                  <a:pt x="69" y="152"/>
                </a:cubicBezTo>
                <a:cubicBezTo>
                  <a:pt x="68" y="150"/>
                  <a:pt x="65" y="148"/>
                  <a:pt x="64" y="147"/>
                </a:cubicBezTo>
                <a:close/>
              </a:path>
            </a:pathLst>
          </a:custGeom>
          <a:solidFill>
            <a:srgbClr val="E4465A"/>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58" name="Группа 57">
            <a:extLst>
              <a:ext uri="{FF2B5EF4-FFF2-40B4-BE49-F238E27FC236}">
                <a16:creationId xmlns:a16="http://schemas.microsoft.com/office/drawing/2014/main" xmlns="" id="{FDB1E051-C78C-4627-AB0B-B683AF7929A7}"/>
              </a:ext>
            </a:extLst>
          </p:cNvPr>
          <p:cNvGrpSpPr/>
          <p:nvPr/>
        </p:nvGrpSpPr>
        <p:grpSpPr>
          <a:xfrm>
            <a:off x="9699092" y="3345382"/>
            <a:ext cx="727296" cy="953566"/>
            <a:chOff x="7297738" y="2446338"/>
            <a:chExt cx="428625" cy="561975"/>
          </a:xfrm>
          <a:solidFill>
            <a:srgbClr val="D85734"/>
          </a:solidFill>
        </p:grpSpPr>
        <p:sp>
          <p:nvSpPr>
            <p:cNvPr id="59" name="Freeform 96">
              <a:extLst>
                <a:ext uri="{FF2B5EF4-FFF2-40B4-BE49-F238E27FC236}">
                  <a16:creationId xmlns:a16="http://schemas.microsoft.com/office/drawing/2014/main" xmlns="" id="{0DF931DF-98B2-4298-A5E3-22513FE36937}"/>
                </a:ext>
              </a:extLst>
            </p:cNvPr>
            <p:cNvSpPr>
              <a:spLocks/>
            </p:cNvSpPr>
            <p:nvPr/>
          </p:nvSpPr>
          <p:spPr bwMode="auto">
            <a:xfrm>
              <a:off x="7356475" y="2511426"/>
              <a:ext cx="311150" cy="425450"/>
            </a:xfrm>
            <a:custGeom>
              <a:avLst/>
              <a:gdLst>
                <a:gd name="T0" fmla="*/ 62 w 96"/>
                <a:gd name="T1" fmla="*/ 2 h 131"/>
                <a:gd name="T2" fmla="*/ 34 w 96"/>
                <a:gd name="T3" fmla="*/ 3 h 131"/>
                <a:gd name="T4" fmla="*/ 0 w 96"/>
                <a:gd name="T5" fmla="*/ 41 h 131"/>
                <a:gd name="T6" fmla="*/ 21 w 96"/>
                <a:gd name="T7" fmla="*/ 101 h 131"/>
                <a:gd name="T8" fmla="*/ 48 w 96"/>
                <a:gd name="T9" fmla="*/ 131 h 131"/>
                <a:gd name="T10" fmla="*/ 75 w 96"/>
                <a:gd name="T11" fmla="*/ 101 h 131"/>
                <a:gd name="T12" fmla="*/ 96 w 96"/>
                <a:gd name="T13" fmla="*/ 41 h 131"/>
                <a:gd name="T14" fmla="*/ 62 w 96"/>
                <a:gd name="T15" fmla="*/ 2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1">
                  <a:moveTo>
                    <a:pt x="62" y="2"/>
                  </a:moveTo>
                  <a:cubicBezTo>
                    <a:pt x="52" y="0"/>
                    <a:pt x="43" y="0"/>
                    <a:pt x="34" y="3"/>
                  </a:cubicBezTo>
                  <a:cubicBezTo>
                    <a:pt x="30" y="21"/>
                    <a:pt x="18" y="35"/>
                    <a:pt x="0" y="41"/>
                  </a:cubicBezTo>
                  <a:cubicBezTo>
                    <a:pt x="0" y="61"/>
                    <a:pt x="11" y="84"/>
                    <a:pt x="21" y="101"/>
                  </a:cubicBezTo>
                  <a:cubicBezTo>
                    <a:pt x="29" y="112"/>
                    <a:pt x="38" y="123"/>
                    <a:pt x="48" y="131"/>
                  </a:cubicBezTo>
                  <a:cubicBezTo>
                    <a:pt x="58" y="123"/>
                    <a:pt x="67" y="112"/>
                    <a:pt x="75" y="101"/>
                  </a:cubicBezTo>
                  <a:cubicBezTo>
                    <a:pt x="85" y="84"/>
                    <a:pt x="96" y="61"/>
                    <a:pt x="96" y="41"/>
                  </a:cubicBezTo>
                  <a:cubicBezTo>
                    <a:pt x="77" y="35"/>
                    <a:pt x="66" y="21"/>
                    <a:pt x="6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Freeform 97">
              <a:extLst>
                <a:ext uri="{FF2B5EF4-FFF2-40B4-BE49-F238E27FC236}">
                  <a16:creationId xmlns:a16="http://schemas.microsoft.com/office/drawing/2014/main" xmlns="" id="{E941A77B-520E-4227-A055-94CF7F821450}"/>
                </a:ext>
              </a:extLst>
            </p:cNvPr>
            <p:cNvSpPr>
              <a:spLocks noEditPoints="1"/>
            </p:cNvSpPr>
            <p:nvPr/>
          </p:nvSpPr>
          <p:spPr bwMode="auto">
            <a:xfrm>
              <a:off x="7297738" y="2446338"/>
              <a:ext cx="428625" cy="561975"/>
            </a:xfrm>
            <a:custGeom>
              <a:avLst/>
              <a:gdLst>
                <a:gd name="T0" fmla="*/ 130 w 132"/>
                <a:gd name="T1" fmla="*/ 45 h 173"/>
                <a:gd name="T2" fmla="*/ 97 w 132"/>
                <a:gd name="T3" fmla="*/ 10 h 173"/>
                <a:gd name="T4" fmla="*/ 35 w 132"/>
                <a:gd name="T5" fmla="*/ 10 h 173"/>
                <a:gd name="T6" fmla="*/ 2 w 132"/>
                <a:gd name="T7" fmla="*/ 45 h 173"/>
                <a:gd name="T8" fmla="*/ 0 w 132"/>
                <a:gd name="T9" fmla="*/ 60 h 173"/>
                <a:gd name="T10" fmla="*/ 66 w 132"/>
                <a:gd name="T11" fmla="*/ 173 h 173"/>
                <a:gd name="T12" fmla="*/ 132 w 132"/>
                <a:gd name="T13" fmla="*/ 60 h 173"/>
                <a:gd name="T14" fmla="*/ 130 w 132"/>
                <a:gd name="T15" fmla="*/ 45 h 173"/>
                <a:gd name="T16" fmla="*/ 101 w 132"/>
                <a:gd name="T17" fmla="*/ 36 h 173"/>
                <a:gd name="T18" fmla="*/ 105 w 132"/>
                <a:gd name="T19" fmla="*/ 40 h 173"/>
                <a:gd name="T20" fmla="*/ 101 w 132"/>
                <a:gd name="T21" fmla="*/ 45 h 173"/>
                <a:gd name="T22" fmla="*/ 96 w 132"/>
                <a:gd name="T23" fmla="*/ 40 h 173"/>
                <a:gd name="T24" fmla="*/ 101 w 132"/>
                <a:gd name="T25" fmla="*/ 36 h 173"/>
                <a:gd name="T26" fmla="*/ 66 w 132"/>
                <a:gd name="T27" fmla="*/ 5 h 173"/>
                <a:gd name="T28" fmla="*/ 70 w 132"/>
                <a:gd name="T29" fmla="*/ 9 h 173"/>
                <a:gd name="T30" fmla="*/ 66 w 132"/>
                <a:gd name="T31" fmla="*/ 14 h 173"/>
                <a:gd name="T32" fmla="*/ 61 w 132"/>
                <a:gd name="T33" fmla="*/ 9 h 173"/>
                <a:gd name="T34" fmla="*/ 66 w 132"/>
                <a:gd name="T35" fmla="*/ 5 h 173"/>
                <a:gd name="T36" fmla="*/ 31 w 132"/>
                <a:gd name="T37" fmla="*/ 36 h 173"/>
                <a:gd name="T38" fmla="*/ 36 w 132"/>
                <a:gd name="T39" fmla="*/ 40 h 173"/>
                <a:gd name="T40" fmla="*/ 31 w 132"/>
                <a:gd name="T41" fmla="*/ 45 h 173"/>
                <a:gd name="T42" fmla="*/ 27 w 132"/>
                <a:gd name="T43" fmla="*/ 40 h 173"/>
                <a:gd name="T44" fmla="*/ 31 w 132"/>
                <a:gd name="T45" fmla="*/ 36 h 173"/>
                <a:gd name="T46" fmla="*/ 11 w 132"/>
                <a:gd name="T47" fmla="*/ 87 h 173"/>
                <a:gd name="T48" fmla="*/ 6 w 132"/>
                <a:gd name="T49" fmla="*/ 82 h 173"/>
                <a:gd name="T50" fmla="*/ 11 w 132"/>
                <a:gd name="T51" fmla="*/ 78 h 173"/>
                <a:gd name="T52" fmla="*/ 15 w 132"/>
                <a:gd name="T53" fmla="*/ 82 h 173"/>
                <a:gd name="T54" fmla="*/ 11 w 132"/>
                <a:gd name="T55" fmla="*/ 87 h 173"/>
                <a:gd name="T56" fmla="*/ 29 w 132"/>
                <a:gd name="T57" fmla="*/ 129 h 173"/>
                <a:gd name="T58" fmla="*/ 25 w 132"/>
                <a:gd name="T59" fmla="*/ 124 h 173"/>
                <a:gd name="T60" fmla="*/ 29 w 132"/>
                <a:gd name="T61" fmla="*/ 119 h 173"/>
                <a:gd name="T62" fmla="*/ 34 w 132"/>
                <a:gd name="T63" fmla="*/ 124 h 173"/>
                <a:gd name="T64" fmla="*/ 29 w 132"/>
                <a:gd name="T65" fmla="*/ 129 h 173"/>
                <a:gd name="T66" fmla="*/ 66 w 132"/>
                <a:gd name="T67" fmla="*/ 168 h 173"/>
                <a:gd name="T68" fmla="*/ 61 w 132"/>
                <a:gd name="T69" fmla="*/ 163 h 173"/>
                <a:gd name="T70" fmla="*/ 66 w 132"/>
                <a:gd name="T71" fmla="*/ 159 h 173"/>
                <a:gd name="T72" fmla="*/ 70 w 132"/>
                <a:gd name="T73" fmla="*/ 163 h 173"/>
                <a:gd name="T74" fmla="*/ 66 w 132"/>
                <a:gd name="T75" fmla="*/ 168 h 173"/>
                <a:gd name="T76" fmla="*/ 66 w 132"/>
                <a:gd name="T77" fmla="*/ 156 h 173"/>
                <a:gd name="T78" fmla="*/ 36 w 132"/>
                <a:gd name="T79" fmla="*/ 123 h 173"/>
                <a:gd name="T80" fmla="*/ 15 w 132"/>
                <a:gd name="T81" fmla="*/ 60 h 173"/>
                <a:gd name="T82" fmla="*/ 15 w 132"/>
                <a:gd name="T83" fmla="*/ 58 h 173"/>
                <a:gd name="T84" fmla="*/ 48 w 132"/>
                <a:gd name="T85" fmla="*/ 20 h 173"/>
                <a:gd name="T86" fmla="*/ 84 w 132"/>
                <a:gd name="T87" fmla="*/ 20 h 173"/>
                <a:gd name="T88" fmla="*/ 117 w 132"/>
                <a:gd name="T89" fmla="*/ 58 h 173"/>
                <a:gd name="T90" fmla="*/ 117 w 132"/>
                <a:gd name="T91" fmla="*/ 60 h 173"/>
                <a:gd name="T92" fmla="*/ 96 w 132"/>
                <a:gd name="T93" fmla="*/ 123 h 173"/>
                <a:gd name="T94" fmla="*/ 66 w 132"/>
                <a:gd name="T95" fmla="*/ 156 h 173"/>
                <a:gd name="T96" fmla="*/ 103 w 132"/>
                <a:gd name="T97" fmla="*/ 129 h 173"/>
                <a:gd name="T98" fmla="*/ 99 w 132"/>
                <a:gd name="T99" fmla="*/ 124 h 173"/>
                <a:gd name="T100" fmla="*/ 103 w 132"/>
                <a:gd name="T101" fmla="*/ 119 h 173"/>
                <a:gd name="T102" fmla="*/ 108 w 132"/>
                <a:gd name="T103" fmla="*/ 124 h 173"/>
                <a:gd name="T104" fmla="*/ 103 w 132"/>
                <a:gd name="T105" fmla="*/ 129 h 173"/>
                <a:gd name="T106" fmla="*/ 122 w 132"/>
                <a:gd name="T107" fmla="*/ 87 h 173"/>
                <a:gd name="T108" fmla="*/ 117 w 132"/>
                <a:gd name="T109" fmla="*/ 82 h 173"/>
                <a:gd name="T110" fmla="*/ 122 w 132"/>
                <a:gd name="T111" fmla="*/ 78 h 173"/>
                <a:gd name="T112" fmla="*/ 126 w 132"/>
                <a:gd name="T113" fmla="*/ 82 h 173"/>
                <a:gd name="T114" fmla="*/ 122 w 132"/>
                <a:gd name="T11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73">
                  <a:moveTo>
                    <a:pt x="130" y="45"/>
                  </a:moveTo>
                  <a:cubicBezTo>
                    <a:pt x="108" y="44"/>
                    <a:pt x="97" y="31"/>
                    <a:pt x="97" y="10"/>
                  </a:cubicBezTo>
                  <a:cubicBezTo>
                    <a:pt x="76" y="0"/>
                    <a:pt x="58" y="0"/>
                    <a:pt x="35" y="10"/>
                  </a:cubicBezTo>
                  <a:cubicBezTo>
                    <a:pt x="35" y="31"/>
                    <a:pt x="24" y="44"/>
                    <a:pt x="2" y="45"/>
                  </a:cubicBezTo>
                  <a:cubicBezTo>
                    <a:pt x="1" y="50"/>
                    <a:pt x="0" y="55"/>
                    <a:pt x="0" y="60"/>
                  </a:cubicBezTo>
                  <a:cubicBezTo>
                    <a:pt x="0" y="98"/>
                    <a:pt x="29" y="151"/>
                    <a:pt x="66" y="173"/>
                  </a:cubicBezTo>
                  <a:cubicBezTo>
                    <a:pt x="103" y="151"/>
                    <a:pt x="132" y="98"/>
                    <a:pt x="132" y="60"/>
                  </a:cubicBezTo>
                  <a:cubicBezTo>
                    <a:pt x="132" y="55"/>
                    <a:pt x="131" y="50"/>
                    <a:pt x="130" y="45"/>
                  </a:cubicBezTo>
                  <a:close/>
                  <a:moveTo>
                    <a:pt x="101" y="36"/>
                  </a:moveTo>
                  <a:cubicBezTo>
                    <a:pt x="103" y="36"/>
                    <a:pt x="105" y="38"/>
                    <a:pt x="105" y="40"/>
                  </a:cubicBezTo>
                  <a:cubicBezTo>
                    <a:pt x="105" y="43"/>
                    <a:pt x="103" y="45"/>
                    <a:pt x="101" y="45"/>
                  </a:cubicBezTo>
                  <a:cubicBezTo>
                    <a:pt x="98" y="45"/>
                    <a:pt x="96" y="43"/>
                    <a:pt x="96" y="40"/>
                  </a:cubicBezTo>
                  <a:cubicBezTo>
                    <a:pt x="96" y="38"/>
                    <a:pt x="98" y="36"/>
                    <a:pt x="101" y="36"/>
                  </a:cubicBezTo>
                  <a:close/>
                  <a:moveTo>
                    <a:pt x="66" y="5"/>
                  </a:moveTo>
                  <a:cubicBezTo>
                    <a:pt x="68" y="5"/>
                    <a:pt x="70" y="7"/>
                    <a:pt x="70" y="9"/>
                  </a:cubicBezTo>
                  <a:cubicBezTo>
                    <a:pt x="70" y="12"/>
                    <a:pt x="68" y="14"/>
                    <a:pt x="66" y="14"/>
                  </a:cubicBezTo>
                  <a:cubicBezTo>
                    <a:pt x="63" y="14"/>
                    <a:pt x="61" y="12"/>
                    <a:pt x="61" y="9"/>
                  </a:cubicBezTo>
                  <a:cubicBezTo>
                    <a:pt x="61" y="7"/>
                    <a:pt x="63" y="5"/>
                    <a:pt x="66" y="5"/>
                  </a:cubicBezTo>
                  <a:close/>
                  <a:moveTo>
                    <a:pt x="31" y="36"/>
                  </a:moveTo>
                  <a:cubicBezTo>
                    <a:pt x="34" y="36"/>
                    <a:pt x="36" y="38"/>
                    <a:pt x="36" y="40"/>
                  </a:cubicBezTo>
                  <a:cubicBezTo>
                    <a:pt x="36" y="43"/>
                    <a:pt x="34" y="45"/>
                    <a:pt x="31" y="45"/>
                  </a:cubicBezTo>
                  <a:cubicBezTo>
                    <a:pt x="29" y="45"/>
                    <a:pt x="27" y="43"/>
                    <a:pt x="27" y="40"/>
                  </a:cubicBezTo>
                  <a:cubicBezTo>
                    <a:pt x="27" y="38"/>
                    <a:pt x="29" y="36"/>
                    <a:pt x="31" y="36"/>
                  </a:cubicBezTo>
                  <a:close/>
                  <a:moveTo>
                    <a:pt x="11" y="87"/>
                  </a:moveTo>
                  <a:cubicBezTo>
                    <a:pt x="8" y="87"/>
                    <a:pt x="6" y="85"/>
                    <a:pt x="6" y="82"/>
                  </a:cubicBezTo>
                  <a:cubicBezTo>
                    <a:pt x="6" y="80"/>
                    <a:pt x="8" y="78"/>
                    <a:pt x="11" y="78"/>
                  </a:cubicBezTo>
                  <a:cubicBezTo>
                    <a:pt x="13" y="78"/>
                    <a:pt x="15" y="80"/>
                    <a:pt x="15" y="82"/>
                  </a:cubicBezTo>
                  <a:cubicBezTo>
                    <a:pt x="15" y="85"/>
                    <a:pt x="13" y="87"/>
                    <a:pt x="11" y="87"/>
                  </a:cubicBezTo>
                  <a:close/>
                  <a:moveTo>
                    <a:pt x="29" y="129"/>
                  </a:moveTo>
                  <a:cubicBezTo>
                    <a:pt x="27" y="129"/>
                    <a:pt x="25" y="126"/>
                    <a:pt x="25" y="124"/>
                  </a:cubicBezTo>
                  <a:cubicBezTo>
                    <a:pt x="25" y="121"/>
                    <a:pt x="27" y="119"/>
                    <a:pt x="29" y="119"/>
                  </a:cubicBezTo>
                  <a:cubicBezTo>
                    <a:pt x="32" y="119"/>
                    <a:pt x="34" y="121"/>
                    <a:pt x="34" y="124"/>
                  </a:cubicBezTo>
                  <a:cubicBezTo>
                    <a:pt x="34" y="126"/>
                    <a:pt x="32" y="129"/>
                    <a:pt x="29" y="129"/>
                  </a:cubicBezTo>
                  <a:close/>
                  <a:moveTo>
                    <a:pt x="66" y="168"/>
                  </a:moveTo>
                  <a:cubicBezTo>
                    <a:pt x="63" y="168"/>
                    <a:pt x="61" y="166"/>
                    <a:pt x="61" y="163"/>
                  </a:cubicBezTo>
                  <a:cubicBezTo>
                    <a:pt x="61" y="161"/>
                    <a:pt x="63" y="159"/>
                    <a:pt x="66" y="159"/>
                  </a:cubicBezTo>
                  <a:cubicBezTo>
                    <a:pt x="68" y="159"/>
                    <a:pt x="70" y="161"/>
                    <a:pt x="70" y="163"/>
                  </a:cubicBezTo>
                  <a:cubicBezTo>
                    <a:pt x="70" y="166"/>
                    <a:pt x="68" y="168"/>
                    <a:pt x="66" y="168"/>
                  </a:cubicBezTo>
                  <a:close/>
                  <a:moveTo>
                    <a:pt x="66" y="156"/>
                  </a:moveTo>
                  <a:cubicBezTo>
                    <a:pt x="54" y="147"/>
                    <a:pt x="44" y="135"/>
                    <a:pt x="36" y="123"/>
                  </a:cubicBezTo>
                  <a:cubicBezTo>
                    <a:pt x="25" y="106"/>
                    <a:pt x="15" y="81"/>
                    <a:pt x="15" y="60"/>
                  </a:cubicBezTo>
                  <a:cubicBezTo>
                    <a:pt x="15" y="60"/>
                    <a:pt x="15" y="59"/>
                    <a:pt x="15" y="58"/>
                  </a:cubicBezTo>
                  <a:cubicBezTo>
                    <a:pt x="34" y="53"/>
                    <a:pt x="45" y="39"/>
                    <a:pt x="48" y="20"/>
                  </a:cubicBezTo>
                  <a:cubicBezTo>
                    <a:pt x="60" y="16"/>
                    <a:pt x="71" y="16"/>
                    <a:pt x="84" y="20"/>
                  </a:cubicBezTo>
                  <a:cubicBezTo>
                    <a:pt x="86" y="39"/>
                    <a:pt x="98" y="53"/>
                    <a:pt x="117" y="58"/>
                  </a:cubicBezTo>
                  <a:cubicBezTo>
                    <a:pt x="117" y="59"/>
                    <a:pt x="117" y="60"/>
                    <a:pt x="117" y="60"/>
                  </a:cubicBezTo>
                  <a:cubicBezTo>
                    <a:pt x="117" y="81"/>
                    <a:pt x="107" y="106"/>
                    <a:pt x="96" y="123"/>
                  </a:cubicBezTo>
                  <a:cubicBezTo>
                    <a:pt x="88" y="135"/>
                    <a:pt x="78" y="147"/>
                    <a:pt x="66" y="156"/>
                  </a:cubicBezTo>
                  <a:close/>
                  <a:moveTo>
                    <a:pt x="103" y="129"/>
                  </a:moveTo>
                  <a:cubicBezTo>
                    <a:pt x="101" y="129"/>
                    <a:pt x="99" y="126"/>
                    <a:pt x="99" y="124"/>
                  </a:cubicBezTo>
                  <a:cubicBezTo>
                    <a:pt x="99" y="121"/>
                    <a:pt x="101" y="119"/>
                    <a:pt x="103" y="119"/>
                  </a:cubicBezTo>
                  <a:cubicBezTo>
                    <a:pt x="106" y="119"/>
                    <a:pt x="108" y="121"/>
                    <a:pt x="108" y="124"/>
                  </a:cubicBezTo>
                  <a:cubicBezTo>
                    <a:pt x="108" y="126"/>
                    <a:pt x="106" y="129"/>
                    <a:pt x="103" y="129"/>
                  </a:cubicBezTo>
                  <a:close/>
                  <a:moveTo>
                    <a:pt x="122" y="87"/>
                  </a:moveTo>
                  <a:cubicBezTo>
                    <a:pt x="119" y="87"/>
                    <a:pt x="117" y="85"/>
                    <a:pt x="117" y="82"/>
                  </a:cubicBezTo>
                  <a:cubicBezTo>
                    <a:pt x="117" y="80"/>
                    <a:pt x="119" y="78"/>
                    <a:pt x="122" y="78"/>
                  </a:cubicBezTo>
                  <a:cubicBezTo>
                    <a:pt x="124" y="78"/>
                    <a:pt x="126" y="80"/>
                    <a:pt x="126" y="82"/>
                  </a:cubicBezTo>
                  <a:cubicBezTo>
                    <a:pt x="126" y="85"/>
                    <a:pt x="124" y="87"/>
                    <a:pt x="12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4" name="Freeform 67">
            <a:extLst>
              <a:ext uri="{FF2B5EF4-FFF2-40B4-BE49-F238E27FC236}">
                <a16:creationId xmlns:a16="http://schemas.microsoft.com/office/drawing/2014/main" xmlns="" id="{FCFBCFFC-08E1-47A4-BE8E-1ABABA7B5B12}"/>
              </a:ext>
            </a:extLst>
          </p:cNvPr>
          <p:cNvSpPr>
            <a:spLocks noEditPoints="1"/>
          </p:cNvSpPr>
          <p:nvPr/>
        </p:nvSpPr>
        <p:spPr bwMode="auto">
          <a:xfrm>
            <a:off x="5774933" y="1231080"/>
            <a:ext cx="629700" cy="483420"/>
          </a:xfrm>
          <a:custGeom>
            <a:avLst/>
            <a:gdLst>
              <a:gd name="T0" fmla="*/ 155 w 221"/>
              <a:gd name="T1" fmla="*/ 95 h 170"/>
              <a:gd name="T2" fmla="*/ 180 w 221"/>
              <a:gd name="T3" fmla="*/ 153 h 170"/>
              <a:gd name="T4" fmla="*/ 145 w 221"/>
              <a:gd name="T5" fmla="*/ 162 h 170"/>
              <a:gd name="T6" fmla="*/ 53 w 221"/>
              <a:gd name="T7" fmla="*/ 155 h 170"/>
              <a:gd name="T8" fmla="*/ 7 w 221"/>
              <a:gd name="T9" fmla="*/ 107 h 170"/>
              <a:gd name="T10" fmla="*/ 57 w 221"/>
              <a:gd name="T11" fmla="*/ 131 h 170"/>
              <a:gd name="T12" fmla="*/ 134 w 221"/>
              <a:gd name="T13" fmla="*/ 145 h 170"/>
              <a:gd name="T14" fmla="*/ 81 w 221"/>
              <a:gd name="T15" fmla="*/ 139 h 170"/>
              <a:gd name="T16" fmla="*/ 66 w 221"/>
              <a:gd name="T17" fmla="*/ 133 h 170"/>
              <a:gd name="T18" fmla="*/ 66 w 221"/>
              <a:gd name="T19" fmla="*/ 133 h 170"/>
              <a:gd name="T20" fmla="*/ 66 w 221"/>
              <a:gd name="T21" fmla="*/ 133 h 170"/>
              <a:gd name="T22" fmla="*/ 66 w 221"/>
              <a:gd name="T23" fmla="*/ 133 h 170"/>
              <a:gd name="T24" fmla="*/ 66 w 221"/>
              <a:gd name="T25" fmla="*/ 132 h 170"/>
              <a:gd name="T26" fmla="*/ 65 w 221"/>
              <a:gd name="T27" fmla="*/ 132 h 170"/>
              <a:gd name="T28" fmla="*/ 65 w 221"/>
              <a:gd name="T29" fmla="*/ 132 h 170"/>
              <a:gd name="T30" fmla="*/ 63 w 221"/>
              <a:gd name="T31" fmla="*/ 126 h 170"/>
              <a:gd name="T32" fmla="*/ 62 w 221"/>
              <a:gd name="T33" fmla="*/ 122 h 170"/>
              <a:gd name="T34" fmla="*/ 79 w 221"/>
              <a:gd name="T35" fmla="*/ 106 h 170"/>
              <a:gd name="T36" fmla="*/ 194 w 221"/>
              <a:gd name="T37" fmla="*/ 86 h 170"/>
              <a:gd name="T38" fmla="*/ 221 w 221"/>
              <a:gd name="T39" fmla="*/ 90 h 170"/>
              <a:gd name="T40" fmla="*/ 216 w 221"/>
              <a:gd name="T41" fmla="*/ 166 h 170"/>
              <a:gd name="T42" fmla="*/ 189 w 221"/>
              <a:gd name="T43" fmla="*/ 161 h 170"/>
              <a:gd name="T44" fmla="*/ 194 w 221"/>
              <a:gd name="T45" fmla="*/ 86 h 170"/>
              <a:gd name="T46" fmla="*/ 52 w 221"/>
              <a:gd name="T47" fmla="*/ 117 h 170"/>
              <a:gd name="T48" fmla="*/ 32 w 221"/>
              <a:gd name="T49" fmla="*/ 90 h 170"/>
              <a:gd name="T50" fmla="*/ 37 w 221"/>
              <a:gd name="T51" fmla="*/ 87 h 170"/>
              <a:gd name="T52" fmla="*/ 63 w 221"/>
              <a:gd name="T53" fmla="*/ 99 h 170"/>
              <a:gd name="T54" fmla="*/ 37 w 221"/>
              <a:gd name="T55" fmla="*/ 87 h 170"/>
              <a:gd name="T56" fmla="*/ 105 w 221"/>
              <a:gd name="T57" fmla="*/ 0 h 170"/>
              <a:gd name="T58" fmla="*/ 116 w 221"/>
              <a:gd name="T59" fmla="*/ 14 h 170"/>
              <a:gd name="T60" fmla="*/ 136 w 221"/>
              <a:gd name="T61" fmla="*/ 0 h 170"/>
              <a:gd name="T62" fmla="*/ 153 w 221"/>
              <a:gd name="T63" fmla="*/ 68 h 170"/>
              <a:gd name="T64" fmla="*/ 85 w 221"/>
              <a:gd name="T65" fmla="*/ 85 h 170"/>
              <a:gd name="T66" fmla="*/ 68 w 221"/>
              <a:gd name="T67" fmla="*/ 17 h 170"/>
              <a:gd name="T68" fmla="*/ 118 w 221"/>
              <a:gd name="T69" fmla="*/ 69 h 170"/>
              <a:gd name="T70" fmla="*/ 125 w 221"/>
              <a:gd name="T71" fmla="*/ 47 h 170"/>
              <a:gd name="T72" fmla="*/ 95 w 221"/>
              <a:gd name="T73" fmla="*/ 47 h 170"/>
              <a:gd name="T74" fmla="*/ 103 w 221"/>
              <a:gd name="T75"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170">
                <a:moveTo>
                  <a:pt x="123" y="106"/>
                </a:moveTo>
                <a:cubicBezTo>
                  <a:pt x="130" y="99"/>
                  <a:pt x="142" y="95"/>
                  <a:pt x="155" y="95"/>
                </a:cubicBezTo>
                <a:cubicBezTo>
                  <a:pt x="165" y="95"/>
                  <a:pt x="173" y="97"/>
                  <a:pt x="180" y="100"/>
                </a:cubicBezTo>
                <a:cubicBezTo>
                  <a:pt x="180" y="153"/>
                  <a:pt x="180" y="153"/>
                  <a:pt x="180" y="153"/>
                </a:cubicBezTo>
                <a:cubicBezTo>
                  <a:pt x="166" y="154"/>
                  <a:pt x="153" y="157"/>
                  <a:pt x="145" y="162"/>
                </a:cubicBezTo>
                <a:cubicBezTo>
                  <a:pt x="145" y="162"/>
                  <a:pt x="145" y="162"/>
                  <a:pt x="145" y="162"/>
                </a:cubicBezTo>
                <a:cubicBezTo>
                  <a:pt x="135" y="166"/>
                  <a:pt x="126" y="170"/>
                  <a:pt x="109" y="170"/>
                </a:cubicBezTo>
                <a:cubicBezTo>
                  <a:pt x="88" y="170"/>
                  <a:pt x="61" y="163"/>
                  <a:pt x="53" y="155"/>
                </a:cubicBezTo>
                <a:cubicBezTo>
                  <a:pt x="53" y="155"/>
                  <a:pt x="51" y="154"/>
                  <a:pt x="49" y="151"/>
                </a:cubicBezTo>
                <a:cubicBezTo>
                  <a:pt x="38" y="140"/>
                  <a:pt x="10" y="112"/>
                  <a:pt x="7" y="107"/>
                </a:cubicBezTo>
                <a:cubicBezTo>
                  <a:pt x="0" y="98"/>
                  <a:pt x="9" y="88"/>
                  <a:pt x="18" y="95"/>
                </a:cubicBezTo>
                <a:cubicBezTo>
                  <a:pt x="57" y="131"/>
                  <a:pt x="57" y="131"/>
                  <a:pt x="57" y="131"/>
                </a:cubicBezTo>
                <a:cubicBezTo>
                  <a:pt x="63" y="138"/>
                  <a:pt x="70" y="145"/>
                  <a:pt x="80" y="145"/>
                </a:cubicBezTo>
                <a:cubicBezTo>
                  <a:pt x="134" y="145"/>
                  <a:pt x="134" y="145"/>
                  <a:pt x="134" y="145"/>
                </a:cubicBezTo>
                <a:cubicBezTo>
                  <a:pt x="139" y="145"/>
                  <a:pt x="130" y="139"/>
                  <a:pt x="126" y="139"/>
                </a:cubicBezTo>
                <a:cubicBezTo>
                  <a:pt x="81" y="139"/>
                  <a:pt x="81" y="139"/>
                  <a:pt x="81" y="139"/>
                </a:cubicBezTo>
                <a:cubicBezTo>
                  <a:pt x="79" y="139"/>
                  <a:pt x="79" y="139"/>
                  <a:pt x="79" y="139"/>
                </a:cubicBezTo>
                <a:cubicBezTo>
                  <a:pt x="74" y="139"/>
                  <a:pt x="70" y="137"/>
                  <a:pt x="66" y="133"/>
                </a:cubicBezTo>
                <a:cubicBezTo>
                  <a:pt x="66" y="133"/>
                  <a:pt x="66" y="133"/>
                  <a:pt x="66" y="133"/>
                </a:cubicBezTo>
                <a:cubicBezTo>
                  <a:pt x="66" y="133"/>
                  <a:pt x="66" y="133"/>
                  <a:pt x="66" y="133"/>
                </a:cubicBezTo>
                <a:cubicBezTo>
                  <a:pt x="66" y="133"/>
                  <a:pt x="66" y="133"/>
                  <a:pt x="66" y="133"/>
                </a:cubicBezTo>
                <a:cubicBezTo>
                  <a:pt x="66" y="133"/>
                  <a:pt x="66" y="133"/>
                  <a:pt x="66" y="133"/>
                </a:cubicBezTo>
                <a:cubicBezTo>
                  <a:pt x="66" y="133"/>
                  <a:pt x="66" y="133"/>
                  <a:pt x="66" y="133"/>
                </a:cubicBezTo>
                <a:cubicBezTo>
                  <a:pt x="66" y="133"/>
                  <a:pt x="66" y="133"/>
                  <a:pt x="66" y="133"/>
                </a:cubicBezTo>
                <a:cubicBezTo>
                  <a:pt x="66" y="133"/>
                  <a:pt x="66" y="133"/>
                  <a:pt x="66" y="133"/>
                </a:cubicBezTo>
                <a:cubicBezTo>
                  <a:pt x="66" y="132"/>
                  <a:pt x="66" y="132"/>
                  <a:pt x="66" y="132"/>
                </a:cubicBezTo>
                <a:cubicBezTo>
                  <a:pt x="66" y="132"/>
                  <a:pt x="66" y="132"/>
                  <a:pt x="66" y="132"/>
                </a:cubicBezTo>
                <a:cubicBezTo>
                  <a:pt x="66" y="132"/>
                  <a:pt x="65" y="132"/>
                  <a:pt x="65" y="132"/>
                </a:cubicBezTo>
                <a:cubicBezTo>
                  <a:pt x="65" y="132"/>
                  <a:pt x="65" y="132"/>
                  <a:pt x="65" y="132"/>
                </a:cubicBezTo>
                <a:cubicBezTo>
                  <a:pt x="65" y="132"/>
                  <a:pt x="65" y="132"/>
                  <a:pt x="65" y="132"/>
                </a:cubicBezTo>
                <a:cubicBezTo>
                  <a:pt x="65" y="132"/>
                  <a:pt x="65" y="132"/>
                  <a:pt x="65" y="132"/>
                </a:cubicBezTo>
                <a:cubicBezTo>
                  <a:pt x="64" y="130"/>
                  <a:pt x="63" y="128"/>
                  <a:pt x="63" y="126"/>
                </a:cubicBezTo>
                <a:cubicBezTo>
                  <a:pt x="63" y="126"/>
                  <a:pt x="63" y="126"/>
                  <a:pt x="63" y="126"/>
                </a:cubicBezTo>
                <a:cubicBezTo>
                  <a:pt x="63" y="125"/>
                  <a:pt x="62" y="124"/>
                  <a:pt x="62" y="122"/>
                </a:cubicBezTo>
                <a:cubicBezTo>
                  <a:pt x="62" y="122"/>
                  <a:pt x="62" y="122"/>
                  <a:pt x="62" y="122"/>
                </a:cubicBezTo>
                <a:cubicBezTo>
                  <a:pt x="62" y="113"/>
                  <a:pt x="70" y="106"/>
                  <a:pt x="79" y="106"/>
                </a:cubicBezTo>
                <a:cubicBezTo>
                  <a:pt x="123" y="106"/>
                  <a:pt x="123" y="106"/>
                  <a:pt x="123" y="106"/>
                </a:cubicBezTo>
                <a:close/>
                <a:moveTo>
                  <a:pt x="194" y="86"/>
                </a:moveTo>
                <a:cubicBezTo>
                  <a:pt x="216" y="86"/>
                  <a:pt x="216" y="86"/>
                  <a:pt x="216" y="86"/>
                </a:cubicBezTo>
                <a:cubicBezTo>
                  <a:pt x="219" y="86"/>
                  <a:pt x="221" y="88"/>
                  <a:pt x="221" y="90"/>
                </a:cubicBezTo>
                <a:cubicBezTo>
                  <a:pt x="221" y="161"/>
                  <a:pt x="221" y="161"/>
                  <a:pt x="221" y="161"/>
                </a:cubicBezTo>
                <a:cubicBezTo>
                  <a:pt x="221" y="164"/>
                  <a:pt x="219" y="166"/>
                  <a:pt x="216" y="166"/>
                </a:cubicBezTo>
                <a:cubicBezTo>
                  <a:pt x="194" y="166"/>
                  <a:pt x="194" y="166"/>
                  <a:pt x="194" y="166"/>
                </a:cubicBezTo>
                <a:cubicBezTo>
                  <a:pt x="191" y="166"/>
                  <a:pt x="189" y="164"/>
                  <a:pt x="189" y="161"/>
                </a:cubicBezTo>
                <a:cubicBezTo>
                  <a:pt x="189" y="90"/>
                  <a:pt x="189" y="90"/>
                  <a:pt x="189" y="90"/>
                </a:cubicBezTo>
                <a:cubicBezTo>
                  <a:pt x="189" y="88"/>
                  <a:pt x="191" y="86"/>
                  <a:pt x="194" y="86"/>
                </a:cubicBezTo>
                <a:close/>
                <a:moveTo>
                  <a:pt x="25" y="93"/>
                </a:moveTo>
                <a:cubicBezTo>
                  <a:pt x="52" y="117"/>
                  <a:pt x="52" y="117"/>
                  <a:pt x="52" y="117"/>
                </a:cubicBezTo>
                <a:cubicBezTo>
                  <a:pt x="57" y="122"/>
                  <a:pt x="62" y="115"/>
                  <a:pt x="57" y="111"/>
                </a:cubicBezTo>
                <a:cubicBezTo>
                  <a:pt x="49" y="103"/>
                  <a:pt x="41" y="96"/>
                  <a:pt x="32" y="90"/>
                </a:cubicBezTo>
                <a:cubicBezTo>
                  <a:pt x="26" y="87"/>
                  <a:pt x="20" y="89"/>
                  <a:pt x="25" y="93"/>
                </a:cubicBezTo>
                <a:close/>
                <a:moveTo>
                  <a:pt x="37" y="87"/>
                </a:moveTo>
                <a:cubicBezTo>
                  <a:pt x="58" y="105"/>
                  <a:pt x="58" y="105"/>
                  <a:pt x="58" y="105"/>
                </a:cubicBezTo>
                <a:cubicBezTo>
                  <a:pt x="63" y="109"/>
                  <a:pt x="67" y="103"/>
                  <a:pt x="63" y="99"/>
                </a:cubicBezTo>
                <a:cubicBezTo>
                  <a:pt x="56" y="92"/>
                  <a:pt x="50" y="88"/>
                  <a:pt x="42" y="84"/>
                </a:cubicBezTo>
                <a:cubicBezTo>
                  <a:pt x="37" y="81"/>
                  <a:pt x="32" y="84"/>
                  <a:pt x="37" y="87"/>
                </a:cubicBezTo>
                <a:close/>
                <a:moveTo>
                  <a:pt x="85" y="0"/>
                </a:moveTo>
                <a:cubicBezTo>
                  <a:pt x="105" y="0"/>
                  <a:pt x="105" y="0"/>
                  <a:pt x="105" y="0"/>
                </a:cubicBezTo>
                <a:cubicBezTo>
                  <a:pt x="105" y="14"/>
                  <a:pt x="105" y="14"/>
                  <a:pt x="105" y="14"/>
                </a:cubicBezTo>
                <a:cubicBezTo>
                  <a:pt x="116" y="14"/>
                  <a:pt x="116" y="14"/>
                  <a:pt x="116" y="14"/>
                </a:cubicBezTo>
                <a:cubicBezTo>
                  <a:pt x="116" y="0"/>
                  <a:pt x="116" y="0"/>
                  <a:pt x="116" y="0"/>
                </a:cubicBezTo>
                <a:cubicBezTo>
                  <a:pt x="136" y="0"/>
                  <a:pt x="136" y="0"/>
                  <a:pt x="136" y="0"/>
                </a:cubicBezTo>
                <a:cubicBezTo>
                  <a:pt x="145" y="0"/>
                  <a:pt x="153" y="8"/>
                  <a:pt x="153" y="17"/>
                </a:cubicBezTo>
                <a:cubicBezTo>
                  <a:pt x="153" y="68"/>
                  <a:pt x="153" y="68"/>
                  <a:pt x="153" y="68"/>
                </a:cubicBezTo>
                <a:cubicBezTo>
                  <a:pt x="153" y="77"/>
                  <a:pt x="145" y="85"/>
                  <a:pt x="136" y="85"/>
                </a:cubicBezTo>
                <a:cubicBezTo>
                  <a:pt x="85" y="85"/>
                  <a:pt x="85" y="85"/>
                  <a:pt x="85" y="85"/>
                </a:cubicBezTo>
                <a:cubicBezTo>
                  <a:pt x="76" y="85"/>
                  <a:pt x="68" y="77"/>
                  <a:pt x="68" y="68"/>
                </a:cubicBezTo>
                <a:cubicBezTo>
                  <a:pt x="68" y="17"/>
                  <a:pt x="68" y="17"/>
                  <a:pt x="68" y="17"/>
                </a:cubicBezTo>
                <a:cubicBezTo>
                  <a:pt x="68" y="8"/>
                  <a:pt x="76" y="0"/>
                  <a:pt x="85" y="0"/>
                </a:cubicBezTo>
                <a:close/>
                <a:moveTo>
                  <a:pt x="118" y="69"/>
                </a:moveTo>
                <a:cubicBezTo>
                  <a:pt x="118" y="47"/>
                  <a:pt x="118" y="47"/>
                  <a:pt x="118" y="47"/>
                </a:cubicBezTo>
                <a:cubicBezTo>
                  <a:pt x="125" y="47"/>
                  <a:pt x="125" y="47"/>
                  <a:pt x="125" y="47"/>
                </a:cubicBezTo>
                <a:cubicBezTo>
                  <a:pt x="110" y="27"/>
                  <a:pt x="110" y="27"/>
                  <a:pt x="110" y="27"/>
                </a:cubicBezTo>
                <a:cubicBezTo>
                  <a:pt x="95" y="47"/>
                  <a:pt x="95" y="47"/>
                  <a:pt x="95" y="47"/>
                </a:cubicBezTo>
                <a:cubicBezTo>
                  <a:pt x="103" y="47"/>
                  <a:pt x="103" y="47"/>
                  <a:pt x="103" y="47"/>
                </a:cubicBezTo>
                <a:cubicBezTo>
                  <a:pt x="103" y="69"/>
                  <a:pt x="103" y="69"/>
                  <a:pt x="103" y="69"/>
                </a:cubicBezTo>
                <a:cubicBezTo>
                  <a:pt x="118" y="69"/>
                  <a:pt x="118" y="69"/>
                  <a:pt x="118"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p14="http://schemas.microsoft.com/office/powerpoint/2010/main" val="495873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Прямая соединительная линия 42">
            <a:extLst>
              <a:ext uri="{FF2B5EF4-FFF2-40B4-BE49-F238E27FC236}">
                <a16:creationId xmlns:a16="http://schemas.microsoft.com/office/drawing/2014/main" xmlns="" id="{31B75A2E-C437-4333-94B8-F7E6373360BA}"/>
              </a:ext>
            </a:extLst>
          </p:cNvPr>
          <p:cNvCxnSpPr>
            <a:cxnSpLocks/>
          </p:cNvCxnSpPr>
          <p:nvPr/>
        </p:nvCxnSpPr>
        <p:spPr>
          <a:xfrm>
            <a:off x="359789" y="2306348"/>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6" name="Группа 45">
            <a:extLst>
              <a:ext uri="{FF2B5EF4-FFF2-40B4-BE49-F238E27FC236}">
                <a16:creationId xmlns:a16="http://schemas.microsoft.com/office/drawing/2014/main" xmlns="" id="{0444FF46-B0FA-41C3-AECC-3CE689681411}"/>
              </a:ext>
            </a:extLst>
          </p:cNvPr>
          <p:cNvGrpSpPr/>
          <p:nvPr/>
        </p:nvGrpSpPr>
        <p:grpSpPr>
          <a:xfrm>
            <a:off x="8674043" y="2133786"/>
            <a:ext cx="762753" cy="764997"/>
            <a:chOff x="5852718" y="1440569"/>
            <a:chExt cx="405909" cy="407103"/>
          </a:xfrm>
        </p:grpSpPr>
        <p:sp>
          <p:nvSpPr>
            <p:cNvPr id="4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48" name="Правая круглая скобка 4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49" name="Правая круглая скобка 4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grpSp>
        <p:nvGrpSpPr>
          <p:cNvPr id="51" name="Группа 50">
            <a:extLst>
              <a:ext uri="{FF2B5EF4-FFF2-40B4-BE49-F238E27FC236}">
                <a16:creationId xmlns:a16="http://schemas.microsoft.com/office/drawing/2014/main" xmlns="" id="{0444FF46-B0FA-41C3-AECC-3CE689681411}"/>
              </a:ext>
            </a:extLst>
          </p:cNvPr>
          <p:cNvGrpSpPr/>
          <p:nvPr/>
        </p:nvGrpSpPr>
        <p:grpSpPr>
          <a:xfrm>
            <a:off x="2754257" y="2133786"/>
            <a:ext cx="762753" cy="764997"/>
            <a:chOff x="5852718" y="1440569"/>
            <a:chExt cx="405909" cy="407103"/>
          </a:xfrm>
        </p:grpSpPr>
        <p:sp>
          <p:nvSpPr>
            <p:cNvPr id="52"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53" name="Правая круглая скобка 52">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54" name="Правая круглая скобка 53">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97979" y="0"/>
            <a:ext cx="827069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правила проведения запроса предложений.</a:t>
            </a:r>
            <a:endParaRPr lang="ru-RU" altLang="ru-RU" dirty="0"/>
          </a:p>
        </p:txBody>
      </p:sp>
      <p:sp>
        <p:nvSpPr>
          <p:cNvPr id="59" name="TextBox 58">
            <a:extLst>
              <a:ext uri="{FF2B5EF4-FFF2-40B4-BE49-F238E27FC236}">
                <a16:creationId xmlns:a16="http://schemas.microsoft.com/office/drawing/2014/main" xmlns="" id="{054FDFF2-7DF0-4BB9-8591-DE84521C40EC}"/>
              </a:ext>
            </a:extLst>
          </p:cNvPr>
          <p:cNvSpPr txBox="1">
            <a:spLocks noChangeArrowheads="1"/>
          </p:cNvSpPr>
          <p:nvPr/>
        </p:nvSpPr>
        <p:spPr bwMode="auto">
          <a:xfrm>
            <a:off x="360364" y="4071815"/>
            <a:ext cx="1146968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chemeClr val="tx2"/>
                </a:solidFill>
                <a:latin typeface="Segoe UI" panose="020B0502040204020203" pitchFamily="34" charset="0"/>
                <a:cs typeface="Segoe UI" panose="020B0502040204020203" pitchFamily="34" charset="0"/>
              </a:rPr>
              <a:t>Как и в случаях проведения конкурсов, аукционов и запросов котировок </a:t>
            </a:r>
            <a:r>
              <a:rPr lang="ru-RU" sz="1600" b="1" dirty="0">
                <a:solidFill>
                  <a:schemeClr val="accent1"/>
                </a:solidFill>
                <a:latin typeface="Segoe UI" panose="020B0502040204020203" pitchFamily="34" charset="0"/>
                <a:cs typeface="Segoe UI" panose="020B0502040204020203" pitchFamily="34" charset="0"/>
              </a:rPr>
              <a:t>не отклоняется заявка за отсутствие в ее составе документов в рамках режима импортозамещения, за исключением ситуаций, когда в отношении продукции действует запрет допуска иностранной продукции (новая редакция части 10 статьи 83 Закона № 44-ФЗ).</a:t>
            </a:r>
            <a:endParaRPr lang="ru-RU" sz="1600" b="1" dirty="0">
              <a:solidFill>
                <a:srgbClr val="444444"/>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59790" y="3259467"/>
            <a:ext cx="55504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Trebuchet MS" panose="020B0603020202020204" pitchFamily="34" charset="0"/>
              </a:rPr>
              <a:t>представления участниками </a:t>
            </a:r>
            <a:r>
              <a:rPr lang="en-US" sz="1600" dirty="0">
                <a:solidFill>
                  <a:srgbClr val="444444"/>
                </a:solidFill>
                <a:latin typeface="Trebuchet MS" panose="020B0603020202020204" pitchFamily="34" charset="0"/>
              </a:rPr>
              <a:t/>
            </a:r>
            <a:br>
              <a:rPr lang="en-US" sz="1600" dirty="0">
                <a:solidFill>
                  <a:srgbClr val="444444"/>
                </a:solidFill>
                <a:latin typeface="Trebuchet MS" panose="020B0603020202020204" pitchFamily="34" charset="0"/>
              </a:rPr>
            </a:br>
            <a:r>
              <a:rPr lang="ru-RU" sz="1600" b="1" dirty="0">
                <a:solidFill>
                  <a:srgbClr val="444444"/>
                </a:solidFill>
                <a:latin typeface="Trebuchet MS" panose="020B0603020202020204" pitchFamily="34" charset="0"/>
              </a:rPr>
              <a:t>недостоверной информации</a:t>
            </a:r>
            <a:endParaRPr lang="ru-RU" sz="1600" dirty="0">
              <a:solidFill>
                <a:srgbClr val="E4465A"/>
              </a:solidFill>
              <a:latin typeface="Segoe UI" panose="020B0502040204020203" pitchFamily="34" charset="0"/>
              <a:cs typeface="Segoe UI" panose="020B0502040204020203" pitchFamily="34" charset="0"/>
            </a:endParaRPr>
          </a:p>
        </p:txBody>
      </p:sp>
      <p:cxnSp>
        <p:nvCxnSpPr>
          <p:cNvPr id="19" name="Прямая соединительная линия 18">
            <a:extLst>
              <a:ext uri="{FF2B5EF4-FFF2-40B4-BE49-F238E27FC236}">
                <a16:creationId xmlns:a16="http://schemas.microsoft.com/office/drawing/2014/main" xmlns="" id="{74E477D6-D0B7-4E29-8422-810DDB0A1873}"/>
              </a:ext>
            </a:extLst>
          </p:cNvPr>
          <p:cNvCxnSpPr>
            <a:cxnSpLocks/>
          </p:cNvCxnSpPr>
          <p:nvPr/>
        </p:nvCxnSpPr>
        <p:spPr>
          <a:xfrm>
            <a:off x="359789" y="3056818"/>
            <a:ext cx="55504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1A555A6C-92BD-4228-8739-6733986D00CD}"/>
              </a:ext>
            </a:extLst>
          </p:cNvPr>
          <p:cNvSpPr txBox="1">
            <a:spLocks noChangeArrowheads="1"/>
          </p:cNvSpPr>
          <p:nvPr/>
        </p:nvSpPr>
        <p:spPr bwMode="auto">
          <a:xfrm>
            <a:off x="6281739" y="3259467"/>
            <a:ext cx="55504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sz="1600" dirty="0">
                <a:solidFill>
                  <a:srgbClr val="444444"/>
                </a:solidFill>
                <a:latin typeface="Trebuchet MS" panose="020B0603020202020204" pitchFamily="34" charset="0"/>
              </a:rPr>
              <a:t>отклонения по правилам </a:t>
            </a:r>
            <a:r>
              <a:rPr lang="en-US" sz="1600" dirty="0">
                <a:solidFill>
                  <a:srgbClr val="444444"/>
                </a:solidFill>
                <a:latin typeface="Trebuchet MS" panose="020B0603020202020204" pitchFamily="34" charset="0"/>
              </a:rPr>
              <a:t/>
            </a:r>
            <a:br>
              <a:rPr lang="en-US" sz="1600" dirty="0">
                <a:solidFill>
                  <a:srgbClr val="444444"/>
                </a:solidFill>
                <a:latin typeface="Trebuchet MS" panose="020B0603020202020204" pitchFamily="34" charset="0"/>
              </a:rPr>
            </a:br>
            <a:r>
              <a:rPr lang="ru-RU" sz="1600" dirty="0">
                <a:solidFill>
                  <a:srgbClr val="444444"/>
                </a:solidFill>
                <a:latin typeface="Trebuchet MS" panose="020B0603020202020204" pitchFamily="34" charset="0"/>
              </a:rPr>
              <a:t>импортозамещения</a:t>
            </a:r>
            <a:endParaRPr lang="ru-RU" sz="1600" dirty="0">
              <a:solidFill>
                <a:srgbClr val="E4465A"/>
              </a:solidFill>
              <a:latin typeface="Segoe UI" panose="020B0502040204020203" pitchFamily="34" charset="0"/>
              <a:cs typeface="Segoe UI" panose="020B0502040204020203" pitchFamily="34" charset="0"/>
            </a:endParaRPr>
          </a:p>
        </p:txBody>
      </p:sp>
      <p:cxnSp>
        <p:nvCxnSpPr>
          <p:cNvPr id="15" name="Прямая соединительная линия 14">
            <a:extLst>
              <a:ext uri="{FF2B5EF4-FFF2-40B4-BE49-F238E27FC236}">
                <a16:creationId xmlns:a16="http://schemas.microsoft.com/office/drawing/2014/main" xmlns="" id="{9686D6FA-391B-4B26-998E-B25016C079FF}"/>
              </a:ext>
            </a:extLst>
          </p:cNvPr>
          <p:cNvCxnSpPr>
            <a:cxnSpLocks/>
          </p:cNvCxnSpPr>
          <p:nvPr/>
        </p:nvCxnSpPr>
        <p:spPr>
          <a:xfrm>
            <a:off x="6281738" y="3056818"/>
            <a:ext cx="55504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Прямоугольник: скругленные углы 22">
            <a:extLst>
              <a:ext uri="{FF2B5EF4-FFF2-40B4-BE49-F238E27FC236}">
                <a16:creationId xmlns:a16="http://schemas.microsoft.com/office/drawing/2014/main" xmlns="" id="{DE7FE184-9655-499F-984F-6E108566D966}"/>
              </a:ext>
            </a:extLst>
          </p:cNvPr>
          <p:cNvSpPr/>
          <p:nvPr/>
        </p:nvSpPr>
        <p:spPr>
          <a:xfrm>
            <a:off x="8670868" y="2144376"/>
            <a:ext cx="764916" cy="7508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cxnSp>
        <p:nvCxnSpPr>
          <p:cNvPr id="29" name="Прямая соединительная линия 28">
            <a:extLst>
              <a:ext uri="{FF2B5EF4-FFF2-40B4-BE49-F238E27FC236}">
                <a16:creationId xmlns:a16="http://schemas.microsoft.com/office/drawing/2014/main" xmlns="" id="{B759028D-FAD0-4939-8D3A-BC8439EE256F}"/>
              </a:ext>
            </a:extLst>
          </p:cNvPr>
          <p:cNvCxnSpPr>
            <a:cxnSpLocks/>
          </p:cNvCxnSpPr>
          <p:nvPr/>
        </p:nvCxnSpPr>
        <p:spPr>
          <a:xfrm>
            <a:off x="359789" y="3890557"/>
            <a:ext cx="1147026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Freeform 78">
            <a:extLst>
              <a:ext uri="{FF2B5EF4-FFF2-40B4-BE49-F238E27FC236}">
                <a16:creationId xmlns:a16="http://schemas.microsoft.com/office/drawing/2014/main" xmlns="" id="{D80F8BF3-C793-4037-9D3E-FD05A02E1836}"/>
              </a:ext>
            </a:extLst>
          </p:cNvPr>
          <p:cNvSpPr>
            <a:spLocks noEditPoints="1"/>
          </p:cNvSpPr>
          <p:nvPr/>
        </p:nvSpPr>
        <p:spPr bwMode="auto">
          <a:xfrm>
            <a:off x="8880029" y="2209861"/>
            <a:ext cx="387796" cy="646326"/>
          </a:xfrm>
          <a:custGeom>
            <a:avLst/>
            <a:gdLst>
              <a:gd name="T0" fmla="*/ 104 w 104"/>
              <a:gd name="T1" fmla="*/ 84 h 173"/>
              <a:gd name="T2" fmla="*/ 88 w 104"/>
              <a:gd name="T3" fmla="*/ 84 h 173"/>
              <a:gd name="T4" fmla="*/ 88 w 104"/>
              <a:gd name="T5" fmla="*/ 117 h 173"/>
              <a:gd name="T6" fmla="*/ 82 w 104"/>
              <a:gd name="T7" fmla="*/ 112 h 173"/>
              <a:gd name="T8" fmla="*/ 82 w 104"/>
              <a:gd name="T9" fmla="*/ 86 h 173"/>
              <a:gd name="T10" fmla="*/ 82 w 104"/>
              <a:gd name="T11" fmla="*/ 79 h 173"/>
              <a:gd name="T12" fmla="*/ 82 w 104"/>
              <a:gd name="T13" fmla="*/ 19 h 173"/>
              <a:gd name="T14" fmla="*/ 66 w 104"/>
              <a:gd name="T15" fmla="*/ 19 h 173"/>
              <a:gd name="T16" fmla="*/ 66 w 104"/>
              <a:gd name="T17" fmla="*/ 76 h 173"/>
              <a:gd name="T18" fmla="*/ 60 w 104"/>
              <a:gd name="T19" fmla="*/ 76 h 173"/>
              <a:gd name="T20" fmla="*/ 60 w 104"/>
              <a:gd name="T21" fmla="*/ 11 h 173"/>
              <a:gd name="T22" fmla="*/ 44 w 104"/>
              <a:gd name="T23" fmla="*/ 11 h 173"/>
              <a:gd name="T24" fmla="*/ 44 w 104"/>
              <a:gd name="T25" fmla="*/ 77 h 173"/>
              <a:gd name="T26" fmla="*/ 38 w 104"/>
              <a:gd name="T27" fmla="*/ 79 h 173"/>
              <a:gd name="T28" fmla="*/ 38 w 104"/>
              <a:gd name="T29" fmla="*/ 17 h 173"/>
              <a:gd name="T30" fmla="*/ 22 w 104"/>
              <a:gd name="T31" fmla="*/ 17 h 173"/>
              <a:gd name="T32" fmla="*/ 22 w 104"/>
              <a:gd name="T33" fmla="*/ 84 h 173"/>
              <a:gd name="T34" fmla="*/ 22 w 104"/>
              <a:gd name="T35" fmla="*/ 85 h 173"/>
              <a:gd name="T36" fmla="*/ 16 w 104"/>
              <a:gd name="T37" fmla="*/ 88 h 173"/>
              <a:gd name="T38" fmla="*/ 16 w 104"/>
              <a:gd name="T39" fmla="*/ 34 h 173"/>
              <a:gd name="T40" fmla="*/ 0 w 104"/>
              <a:gd name="T41" fmla="*/ 34 h 173"/>
              <a:gd name="T42" fmla="*/ 0 w 104"/>
              <a:gd name="T43" fmla="*/ 121 h 173"/>
              <a:gd name="T44" fmla="*/ 0 w 104"/>
              <a:gd name="T45" fmla="*/ 123 h 173"/>
              <a:gd name="T46" fmla="*/ 52 w 104"/>
              <a:gd name="T47" fmla="*/ 173 h 173"/>
              <a:gd name="T48" fmla="*/ 104 w 104"/>
              <a:gd name="T49" fmla="*/ 121 h 173"/>
              <a:gd name="T50" fmla="*/ 104 w 104"/>
              <a:gd name="T51" fmla="*/ 119 h 173"/>
              <a:gd name="T52" fmla="*/ 104 w 104"/>
              <a:gd name="T53" fmla="*/ 118 h 173"/>
              <a:gd name="T54" fmla="*/ 104 w 104"/>
              <a:gd name="T55" fmla="*/ 84 h 173"/>
              <a:gd name="T56" fmla="*/ 56 w 104"/>
              <a:gd name="T57" fmla="*/ 152 h 173"/>
              <a:gd name="T58" fmla="*/ 46 w 104"/>
              <a:gd name="T59" fmla="*/ 152 h 173"/>
              <a:gd name="T60" fmla="*/ 46 w 104"/>
              <a:gd name="T61" fmla="*/ 141 h 173"/>
              <a:gd name="T62" fmla="*/ 56 w 104"/>
              <a:gd name="T63" fmla="*/ 141 h 173"/>
              <a:gd name="T64" fmla="*/ 56 w 104"/>
              <a:gd name="T65" fmla="*/ 152 h 173"/>
              <a:gd name="T66" fmla="*/ 57 w 104"/>
              <a:gd name="T67" fmla="*/ 110 h 173"/>
              <a:gd name="T68" fmla="*/ 54 w 104"/>
              <a:gd name="T69" fmla="*/ 138 h 173"/>
              <a:gd name="T70" fmla="*/ 48 w 104"/>
              <a:gd name="T71" fmla="*/ 138 h 173"/>
              <a:gd name="T72" fmla="*/ 45 w 104"/>
              <a:gd name="T73" fmla="*/ 110 h 173"/>
              <a:gd name="T74" fmla="*/ 45 w 104"/>
              <a:gd name="T75" fmla="*/ 97 h 173"/>
              <a:gd name="T76" fmla="*/ 57 w 104"/>
              <a:gd name="T77" fmla="*/ 97 h 173"/>
              <a:gd name="T78" fmla="*/ 57 w 104"/>
              <a:gd name="T79" fmla="*/ 1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73">
                <a:moveTo>
                  <a:pt x="104" y="84"/>
                </a:moveTo>
                <a:cubicBezTo>
                  <a:pt x="104" y="74"/>
                  <a:pt x="88" y="74"/>
                  <a:pt x="88" y="84"/>
                </a:cubicBezTo>
                <a:cubicBezTo>
                  <a:pt x="88" y="117"/>
                  <a:pt x="88" y="117"/>
                  <a:pt x="88" y="117"/>
                </a:cubicBezTo>
                <a:cubicBezTo>
                  <a:pt x="86" y="115"/>
                  <a:pt x="85" y="114"/>
                  <a:pt x="82" y="112"/>
                </a:cubicBezTo>
                <a:cubicBezTo>
                  <a:pt x="82" y="86"/>
                  <a:pt x="82" y="86"/>
                  <a:pt x="82" y="86"/>
                </a:cubicBezTo>
                <a:cubicBezTo>
                  <a:pt x="82" y="79"/>
                  <a:pt x="82" y="79"/>
                  <a:pt x="82" y="79"/>
                </a:cubicBezTo>
                <a:cubicBezTo>
                  <a:pt x="82" y="19"/>
                  <a:pt x="82" y="19"/>
                  <a:pt x="82" y="19"/>
                </a:cubicBezTo>
                <a:cubicBezTo>
                  <a:pt x="82" y="8"/>
                  <a:pt x="66" y="8"/>
                  <a:pt x="66" y="19"/>
                </a:cubicBezTo>
                <a:cubicBezTo>
                  <a:pt x="66" y="76"/>
                  <a:pt x="66" y="76"/>
                  <a:pt x="66" y="76"/>
                </a:cubicBezTo>
                <a:cubicBezTo>
                  <a:pt x="64" y="76"/>
                  <a:pt x="62" y="76"/>
                  <a:pt x="60" y="76"/>
                </a:cubicBezTo>
                <a:cubicBezTo>
                  <a:pt x="60" y="11"/>
                  <a:pt x="60" y="11"/>
                  <a:pt x="60" y="11"/>
                </a:cubicBezTo>
                <a:cubicBezTo>
                  <a:pt x="60" y="0"/>
                  <a:pt x="44" y="0"/>
                  <a:pt x="44" y="11"/>
                </a:cubicBezTo>
                <a:cubicBezTo>
                  <a:pt x="44" y="77"/>
                  <a:pt x="44" y="77"/>
                  <a:pt x="44" y="77"/>
                </a:cubicBezTo>
                <a:cubicBezTo>
                  <a:pt x="42" y="78"/>
                  <a:pt x="40" y="78"/>
                  <a:pt x="38" y="79"/>
                </a:cubicBezTo>
                <a:cubicBezTo>
                  <a:pt x="38" y="17"/>
                  <a:pt x="38" y="17"/>
                  <a:pt x="38" y="17"/>
                </a:cubicBezTo>
                <a:cubicBezTo>
                  <a:pt x="38" y="6"/>
                  <a:pt x="22" y="6"/>
                  <a:pt x="22" y="17"/>
                </a:cubicBezTo>
                <a:cubicBezTo>
                  <a:pt x="22" y="84"/>
                  <a:pt x="22" y="84"/>
                  <a:pt x="22" y="84"/>
                </a:cubicBezTo>
                <a:cubicBezTo>
                  <a:pt x="22" y="84"/>
                  <a:pt x="22" y="84"/>
                  <a:pt x="22" y="85"/>
                </a:cubicBezTo>
                <a:cubicBezTo>
                  <a:pt x="20" y="86"/>
                  <a:pt x="18" y="87"/>
                  <a:pt x="16" y="88"/>
                </a:cubicBezTo>
                <a:cubicBezTo>
                  <a:pt x="16" y="34"/>
                  <a:pt x="16" y="34"/>
                  <a:pt x="16" y="34"/>
                </a:cubicBezTo>
                <a:cubicBezTo>
                  <a:pt x="16" y="24"/>
                  <a:pt x="0" y="24"/>
                  <a:pt x="0" y="34"/>
                </a:cubicBezTo>
                <a:cubicBezTo>
                  <a:pt x="0" y="121"/>
                  <a:pt x="0" y="121"/>
                  <a:pt x="0" y="121"/>
                </a:cubicBezTo>
                <a:cubicBezTo>
                  <a:pt x="0" y="122"/>
                  <a:pt x="0" y="122"/>
                  <a:pt x="0" y="123"/>
                </a:cubicBezTo>
                <a:cubicBezTo>
                  <a:pt x="1" y="151"/>
                  <a:pt x="24" y="173"/>
                  <a:pt x="52" y="173"/>
                </a:cubicBezTo>
                <a:cubicBezTo>
                  <a:pt x="81" y="173"/>
                  <a:pt x="104" y="150"/>
                  <a:pt x="104" y="121"/>
                </a:cubicBezTo>
                <a:cubicBezTo>
                  <a:pt x="104" y="120"/>
                  <a:pt x="104" y="120"/>
                  <a:pt x="104" y="119"/>
                </a:cubicBezTo>
                <a:cubicBezTo>
                  <a:pt x="104" y="119"/>
                  <a:pt x="104" y="118"/>
                  <a:pt x="104" y="118"/>
                </a:cubicBezTo>
                <a:lnTo>
                  <a:pt x="104" y="84"/>
                </a:lnTo>
                <a:close/>
                <a:moveTo>
                  <a:pt x="56" y="152"/>
                </a:moveTo>
                <a:cubicBezTo>
                  <a:pt x="46" y="152"/>
                  <a:pt x="46" y="152"/>
                  <a:pt x="46" y="152"/>
                </a:cubicBezTo>
                <a:cubicBezTo>
                  <a:pt x="46" y="141"/>
                  <a:pt x="46" y="141"/>
                  <a:pt x="46" y="141"/>
                </a:cubicBezTo>
                <a:cubicBezTo>
                  <a:pt x="56" y="141"/>
                  <a:pt x="56" y="141"/>
                  <a:pt x="56" y="141"/>
                </a:cubicBezTo>
                <a:lnTo>
                  <a:pt x="56" y="152"/>
                </a:lnTo>
                <a:close/>
                <a:moveTo>
                  <a:pt x="57" y="110"/>
                </a:moveTo>
                <a:cubicBezTo>
                  <a:pt x="54" y="138"/>
                  <a:pt x="54" y="138"/>
                  <a:pt x="54" y="138"/>
                </a:cubicBezTo>
                <a:cubicBezTo>
                  <a:pt x="48" y="138"/>
                  <a:pt x="48" y="138"/>
                  <a:pt x="48" y="138"/>
                </a:cubicBezTo>
                <a:cubicBezTo>
                  <a:pt x="45" y="110"/>
                  <a:pt x="45" y="110"/>
                  <a:pt x="45" y="110"/>
                </a:cubicBezTo>
                <a:cubicBezTo>
                  <a:pt x="45" y="97"/>
                  <a:pt x="45" y="97"/>
                  <a:pt x="45" y="97"/>
                </a:cubicBezTo>
                <a:cubicBezTo>
                  <a:pt x="57" y="97"/>
                  <a:pt x="57" y="97"/>
                  <a:pt x="57" y="97"/>
                </a:cubicBezTo>
                <a:lnTo>
                  <a:pt x="57" y="110"/>
                </a:ln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Freeform 81">
            <a:extLst>
              <a:ext uri="{FF2B5EF4-FFF2-40B4-BE49-F238E27FC236}">
                <a16:creationId xmlns:a16="http://schemas.microsoft.com/office/drawing/2014/main" xmlns="" id="{1D501830-7635-4317-9DB7-477DCFC55B39}"/>
              </a:ext>
            </a:extLst>
          </p:cNvPr>
          <p:cNvSpPr>
            <a:spLocks noEditPoints="1"/>
          </p:cNvSpPr>
          <p:nvPr/>
        </p:nvSpPr>
        <p:spPr bwMode="auto">
          <a:xfrm>
            <a:off x="2913182" y="2311423"/>
            <a:ext cx="454027" cy="469549"/>
          </a:xfrm>
          <a:custGeom>
            <a:avLst/>
            <a:gdLst>
              <a:gd name="T0" fmla="*/ 85 w 171"/>
              <a:gd name="T1" fmla="*/ 7 h 177"/>
              <a:gd name="T2" fmla="*/ 0 w 171"/>
              <a:gd name="T3" fmla="*/ 92 h 177"/>
              <a:gd name="T4" fmla="*/ 85 w 171"/>
              <a:gd name="T5" fmla="*/ 177 h 177"/>
              <a:gd name="T6" fmla="*/ 170 w 171"/>
              <a:gd name="T7" fmla="*/ 92 h 177"/>
              <a:gd name="T8" fmla="*/ 85 w 171"/>
              <a:gd name="T9" fmla="*/ 7 h 177"/>
              <a:gd name="T10" fmla="*/ 140 w 171"/>
              <a:gd name="T11" fmla="*/ 127 h 177"/>
              <a:gd name="T12" fmla="*/ 120 w 171"/>
              <a:gd name="T13" fmla="*/ 147 h 177"/>
              <a:gd name="T14" fmla="*/ 85 w 171"/>
              <a:gd name="T15" fmla="*/ 111 h 177"/>
              <a:gd name="T16" fmla="*/ 50 w 171"/>
              <a:gd name="T17" fmla="*/ 147 h 177"/>
              <a:gd name="T18" fmla="*/ 30 w 171"/>
              <a:gd name="T19" fmla="*/ 127 h 177"/>
              <a:gd name="T20" fmla="*/ 65 w 171"/>
              <a:gd name="T21" fmla="*/ 92 h 177"/>
              <a:gd name="T22" fmla="*/ 30 w 171"/>
              <a:gd name="T23" fmla="*/ 56 h 177"/>
              <a:gd name="T24" fmla="*/ 50 w 171"/>
              <a:gd name="T25" fmla="*/ 37 h 177"/>
              <a:gd name="T26" fmla="*/ 85 w 171"/>
              <a:gd name="T27" fmla="*/ 72 h 177"/>
              <a:gd name="T28" fmla="*/ 120 w 171"/>
              <a:gd name="T29" fmla="*/ 37 h 177"/>
              <a:gd name="T30" fmla="*/ 140 w 171"/>
              <a:gd name="T31" fmla="*/ 56 h 177"/>
              <a:gd name="T32" fmla="*/ 105 w 171"/>
              <a:gd name="T33" fmla="*/ 92 h 177"/>
              <a:gd name="T34" fmla="*/ 140 w 171"/>
              <a:gd name="T35" fmla="*/ 12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77">
                <a:moveTo>
                  <a:pt x="85" y="7"/>
                </a:moveTo>
                <a:cubicBezTo>
                  <a:pt x="38" y="7"/>
                  <a:pt x="0" y="45"/>
                  <a:pt x="0" y="92"/>
                </a:cubicBezTo>
                <a:cubicBezTo>
                  <a:pt x="0" y="139"/>
                  <a:pt x="38" y="177"/>
                  <a:pt x="85" y="177"/>
                </a:cubicBezTo>
                <a:cubicBezTo>
                  <a:pt x="132" y="177"/>
                  <a:pt x="170" y="139"/>
                  <a:pt x="170" y="92"/>
                </a:cubicBezTo>
                <a:cubicBezTo>
                  <a:pt x="171" y="44"/>
                  <a:pt x="135" y="0"/>
                  <a:pt x="85" y="7"/>
                </a:cubicBezTo>
                <a:close/>
                <a:moveTo>
                  <a:pt x="140" y="127"/>
                </a:moveTo>
                <a:cubicBezTo>
                  <a:pt x="120" y="147"/>
                  <a:pt x="120" y="147"/>
                  <a:pt x="120" y="147"/>
                </a:cubicBezTo>
                <a:cubicBezTo>
                  <a:pt x="85" y="111"/>
                  <a:pt x="85" y="111"/>
                  <a:pt x="85" y="111"/>
                </a:cubicBezTo>
                <a:cubicBezTo>
                  <a:pt x="50" y="147"/>
                  <a:pt x="50" y="147"/>
                  <a:pt x="50" y="147"/>
                </a:cubicBezTo>
                <a:cubicBezTo>
                  <a:pt x="30" y="127"/>
                  <a:pt x="30" y="127"/>
                  <a:pt x="30" y="127"/>
                </a:cubicBezTo>
                <a:cubicBezTo>
                  <a:pt x="65" y="92"/>
                  <a:pt x="65" y="92"/>
                  <a:pt x="65" y="92"/>
                </a:cubicBezTo>
                <a:cubicBezTo>
                  <a:pt x="30" y="56"/>
                  <a:pt x="30" y="56"/>
                  <a:pt x="30" y="56"/>
                </a:cubicBezTo>
                <a:cubicBezTo>
                  <a:pt x="50" y="37"/>
                  <a:pt x="50" y="37"/>
                  <a:pt x="50" y="37"/>
                </a:cubicBezTo>
                <a:cubicBezTo>
                  <a:pt x="85" y="72"/>
                  <a:pt x="85" y="72"/>
                  <a:pt x="85" y="72"/>
                </a:cubicBezTo>
                <a:cubicBezTo>
                  <a:pt x="120" y="37"/>
                  <a:pt x="120" y="37"/>
                  <a:pt x="120" y="37"/>
                </a:cubicBezTo>
                <a:cubicBezTo>
                  <a:pt x="140" y="56"/>
                  <a:pt x="140" y="56"/>
                  <a:pt x="140" y="56"/>
                </a:cubicBezTo>
                <a:cubicBezTo>
                  <a:pt x="105" y="92"/>
                  <a:pt x="105" y="92"/>
                  <a:pt x="105" y="92"/>
                </a:cubicBezTo>
                <a:lnTo>
                  <a:pt x="140" y="1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Стрелка: пятиугольник 27">
            <a:extLst>
              <a:ext uri="{FF2B5EF4-FFF2-40B4-BE49-F238E27FC236}">
                <a16:creationId xmlns:a16="http://schemas.microsoft.com/office/drawing/2014/main" xmlns="" id="{5EF21342-88FE-4F41-86AE-C6D92D60FD2D}"/>
              </a:ext>
            </a:extLst>
          </p:cNvPr>
          <p:cNvSpPr/>
          <p:nvPr/>
        </p:nvSpPr>
        <p:spPr>
          <a:xfrm rot="5400000">
            <a:off x="2974630" y="2844830"/>
            <a:ext cx="314162" cy="434870"/>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а</a:t>
            </a:r>
          </a:p>
        </p:txBody>
      </p:sp>
      <p:sp>
        <p:nvSpPr>
          <p:cNvPr id="41" name="Стрелка: пятиугольник 40">
            <a:extLst>
              <a:ext uri="{FF2B5EF4-FFF2-40B4-BE49-F238E27FC236}">
                <a16:creationId xmlns:a16="http://schemas.microsoft.com/office/drawing/2014/main" xmlns="" id="{DDC0A3E7-D6C4-4F7C-9038-49CC714C9F6B}"/>
              </a:ext>
            </a:extLst>
          </p:cNvPr>
          <p:cNvSpPr/>
          <p:nvPr/>
        </p:nvSpPr>
        <p:spPr>
          <a:xfrm rot="5400000">
            <a:off x="8898072" y="2844830"/>
            <a:ext cx="314162" cy="434870"/>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000" b="1" dirty="0">
                <a:latin typeface="Segoe UI" panose="020B0502040204020203" pitchFamily="34" charset="0"/>
                <a:cs typeface="Segoe UI" panose="020B0502040204020203" pitchFamily="34" charset="0"/>
              </a:rPr>
              <a:t>б</a:t>
            </a:r>
          </a:p>
        </p:txBody>
      </p:sp>
      <p:sp>
        <p:nvSpPr>
          <p:cNvPr id="42" name="Объект 2">
            <a:extLst>
              <a:ext uri="{FF2B5EF4-FFF2-40B4-BE49-F238E27FC236}">
                <a16:creationId xmlns:a16="http://schemas.microsoft.com/office/drawing/2014/main" xmlns="" id="{37F46A8D-95C7-43F1-97F7-5385F53037A9}"/>
              </a:ext>
            </a:extLst>
          </p:cNvPr>
          <p:cNvSpPr>
            <a:spLocks noGrp="1"/>
          </p:cNvSpPr>
          <p:nvPr>
            <p:ph idx="1"/>
          </p:nvPr>
        </p:nvSpPr>
        <p:spPr>
          <a:xfrm>
            <a:off x="360363" y="2371627"/>
            <a:ext cx="11469687" cy="648558"/>
          </a:xfrm>
        </p:spPr>
        <p:txBody>
          <a:bodyPr>
            <a:noAutofit/>
          </a:bodyPr>
          <a:lstStyle/>
          <a:p>
            <a:pPr algn="ctr">
              <a:spcBef>
                <a:spcPct val="0"/>
              </a:spcBef>
              <a:spcAft>
                <a:spcPts val="1200"/>
              </a:spcAft>
            </a:pPr>
            <a:r>
              <a:rPr lang="ru-RU" sz="1800" b="1" dirty="0">
                <a:solidFill>
                  <a:schemeClr val="accent1"/>
                </a:solidFill>
                <a:latin typeface="Trebuchet MS" panose="020B0603020202020204" pitchFamily="34" charset="0"/>
              </a:rPr>
              <a:t>К новым основанием отклонения </a:t>
            </a:r>
            <a:br>
              <a:rPr lang="ru-RU" sz="1800" b="1" dirty="0">
                <a:solidFill>
                  <a:schemeClr val="accent1"/>
                </a:solidFill>
                <a:latin typeface="Trebuchet MS" panose="020B0603020202020204" pitchFamily="34" charset="0"/>
              </a:rPr>
            </a:br>
            <a:r>
              <a:rPr lang="ru-RU" sz="1800" b="1" dirty="0" smtClean="0">
                <a:solidFill>
                  <a:schemeClr val="accent1"/>
                </a:solidFill>
                <a:latin typeface="Trebuchet MS" panose="020B0603020202020204" pitchFamily="34" charset="0"/>
              </a:rPr>
              <a:t>добавлены </a:t>
            </a:r>
            <a:r>
              <a:rPr lang="ru-RU" sz="1800" b="1" dirty="0">
                <a:solidFill>
                  <a:schemeClr val="accent1"/>
                </a:solidFill>
                <a:latin typeface="Trebuchet MS" panose="020B0603020202020204" pitchFamily="34" charset="0"/>
              </a:rPr>
              <a:t>случаи</a:t>
            </a:r>
            <a:endParaRPr lang="ru-RU" sz="1800" dirty="0">
              <a:solidFill>
                <a:srgbClr val="E4465A"/>
              </a:solidFill>
              <a:cs typeface="Segoe UI" panose="020B0502040204020203" pitchFamily="34" charset="0"/>
            </a:endParaRPr>
          </a:p>
        </p:txBody>
      </p:sp>
      <p:sp>
        <p:nvSpPr>
          <p:cNvPr id="55" name="TextBox 54">
            <a:extLst>
              <a:ext uri="{FF2B5EF4-FFF2-40B4-BE49-F238E27FC236}">
                <a16:creationId xmlns:a16="http://schemas.microsoft.com/office/drawing/2014/main" xmlns="" id="{26841913-FB27-4ED5-929D-7C36E98CC22C}"/>
              </a:ext>
            </a:extLst>
          </p:cNvPr>
          <p:cNvSpPr txBox="1">
            <a:spLocks noChangeArrowheads="1"/>
          </p:cNvSpPr>
          <p:nvPr/>
        </p:nvSpPr>
        <p:spPr bwMode="auto">
          <a:xfrm>
            <a:off x="360364" y="1101905"/>
            <a:ext cx="114696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a:solidFill>
                  <a:srgbClr val="444444"/>
                </a:solidFill>
                <a:latin typeface="Segoe UI" panose="020B0502040204020203" pitchFamily="34" charset="0"/>
                <a:cs typeface="Segoe UI" panose="020B0502040204020203" pitchFamily="34" charset="0"/>
              </a:rPr>
              <a:t>В </a:t>
            </a:r>
            <a:r>
              <a:rPr lang="ru-RU" sz="1600" dirty="0" smtClean="0">
                <a:solidFill>
                  <a:srgbClr val="444444"/>
                </a:solidFill>
                <a:latin typeface="Segoe UI" panose="020B0502040204020203" pitchFamily="34" charset="0"/>
                <a:cs typeface="Segoe UI" panose="020B0502040204020203" pitchFamily="34" charset="0"/>
              </a:rPr>
              <a:t>ранее действовавшей </a:t>
            </a:r>
            <a:r>
              <a:rPr lang="ru-RU" sz="1600" dirty="0">
                <a:solidFill>
                  <a:srgbClr val="444444"/>
                </a:solidFill>
                <a:latin typeface="Segoe UI" panose="020B0502040204020203" pitchFamily="34" charset="0"/>
                <a:cs typeface="Segoe UI" panose="020B0502040204020203" pitchFamily="34" charset="0"/>
              </a:rPr>
              <a:t>редакции статьи 83 Закона № 44-ФЗ </a:t>
            </a:r>
            <a:r>
              <a:rPr lang="ru-RU" sz="1600" dirty="0" smtClean="0">
                <a:solidFill>
                  <a:srgbClr val="444444"/>
                </a:solidFill>
                <a:latin typeface="Segoe UI" panose="020B0502040204020203" pitchFamily="34" charset="0"/>
                <a:cs typeface="Segoe UI" panose="020B0502040204020203" pitchFamily="34" charset="0"/>
              </a:rPr>
              <a:t>были установлены </a:t>
            </a:r>
            <a:r>
              <a:rPr lang="ru-RU" sz="1600" dirty="0">
                <a:solidFill>
                  <a:srgbClr val="444444"/>
                </a:solidFill>
                <a:latin typeface="Segoe UI" panose="020B0502040204020203" pitchFamily="34" charset="0"/>
                <a:cs typeface="Segoe UI" panose="020B0502040204020203" pitchFamily="34" charset="0"/>
              </a:rPr>
              <a:t>следующие основания отклонения заявок на участие в запросе предложений: </a:t>
            </a:r>
            <a:r>
              <a:rPr lang="ru-RU" sz="1600" b="1" dirty="0">
                <a:solidFill>
                  <a:schemeClr val="accent1"/>
                </a:solidFill>
                <a:latin typeface="Segoe UI" panose="020B0502040204020203" pitchFamily="34" charset="0"/>
                <a:cs typeface="Segoe UI" panose="020B0502040204020203" pitchFamily="34" charset="0"/>
              </a:rPr>
              <a:t>участники запроса предложений, подавшие заявки, не соответствующие требованиям, установленным документацией, отстраняются, их заявки не оцениваются.</a:t>
            </a:r>
          </a:p>
        </p:txBody>
      </p:sp>
      <p:sp>
        <p:nvSpPr>
          <p:cNvPr id="25" name="Стрелка: пятиугольник 8"/>
          <p:cNvSpPr/>
          <p:nvPr/>
        </p:nvSpPr>
        <p:spPr>
          <a:xfrm>
            <a:off x="359789" y="5330630"/>
            <a:ext cx="980610" cy="816829"/>
          </a:xfrm>
          <a:prstGeom prst="homePlate">
            <a:avLst>
              <a:gd name="adj" fmla="val 61111"/>
            </a:avLst>
          </a:prstGeom>
          <a:solidFill>
            <a:srgbClr val="27A1A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E4465A"/>
              </a:solidFill>
              <a:effectLst/>
              <a:uLnTx/>
              <a:uFillTx/>
            </a:endParaRPr>
          </a:p>
        </p:txBody>
      </p:sp>
      <p:sp>
        <p:nvSpPr>
          <p:cNvPr id="26" name="Прямоугольник: скругленные углы 3"/>
          <p:cNvSpPr/>
          <p:nvPr/>
        </p:nvSpPr>
        <p:spPr>
          <a:xfrm>
            <a:off x="1340399" y="5330630"/>
            <a:ext cx="9966453" cy="816829"/>
          </a:xfrm>
          <a:prstGeom prst="roundRect">
            <a:avLst>
              <a:gd name="adj" fmla="val 1111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ПП РФ № 1236 (ПО);</a:t>
            </a:r>
          </a:p>
          <a:p>
            <a:pPr algn="ctr"/>
            <a:r>
              <a:rPr lang="ru-RU" dirty="0" smtClean="0">
                <a:solidFill>
                  <a:schemeClr val="tx1"/>
                </a:solidFill>
              </a:rPr>
              <a:t>ПП РФ № 791 (легкая промышленность)</a:t>
            </a:r>
            <a:endParaRPr lang="ru-RU" dirty="0">
              <a:solidFill>
                <a:schemeClr val="tx1"/>
              </a:solidFill>
            </a:endParaRPr>
          </a:p>
        </p:txBody>
      </p:sp>
    </p:spTree>
    <p:extLst>
      <p:ext uri="{BB962C8B-B14F-4D97-AF65-F5344CB8AC3E}">
        <p14:creationId xmlns:p14="http://schemas.microsoft.com/office/powerpoint/2010/main" val="2199755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484404" y="0"/>
            <a:ext cx="8897846" cy="694951"/>
          </a:xfrm>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обязательные условия контрактов. Налоговая специфика.</a:t>
            </a:r>
            <a:endParaRPr lang="ru-RU" altLang="ru-RU" sz="1800" dirty="0">
              <a:latin typeface="Segoe UI Semibold" panose="020B0702040204020203" pitchFamily="34" charset="0"/>
              <a:cs typeface="Segoe UI Semibold" panose="020B0702040204020203" pitchFamily="34" charset="0"/>
            </a:endParaRPr>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360363" y="2004224"/>
            <a:ext cx="11469687" cy="1516990"/>
          </a:xfrm>
        </p:spPr>
        <p:txBody>
          <a:bodyPr>
            <a:noAutofit/>
          </a:bodyPr>
          <a:lstStyle/>
          <a:p>
            <a:pPr algn="ctr">
              <a:lnSpc>
                <a:spcPct val="100000"/>
              </a:lnSpc>
              <a:spcBef>
                <a:spcPct val="0"/>
              </a:spcBef>
              <a:spcAft>
                <a:spcPts val="1200"/>
              </a:spcAft>
            </a:pPr>
            <a:r>
              <a:rPr lang="ru-RU" sz="1800" b="1" dirty="0">
                <a:solidFill>
                  <a:srgbClr val="27A1AE"/>
                </a:solidFill>
                <a:cs typeface="Segoe UI" panose="020B0502040204020203" pitchFamily="34" charset="0"/>
              </a:rPr>
              <a:t>С 1 июля 2018 г. в контракт включаются обязательные условия:</a:t>
            </a:r>
          </a:p>
        </p:txBody>
      </p:sp>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59789" y="1667839"/>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Группа 13">
            <a:extLst>
              <a:ext uri="{FF2B5EF4-FFF2-40B4-BE49-F238E27FC236}">
                <a16:creationId xmlns:a16="http://schemas.microsoft.com/office/drawing/2014/main" xmlns="" id="{2E9404C7-DF35-4A11-9C9F-EBDF04F25593}"/>
              </a:ext>
            </a:extLst>
          </p:cNvPr>
          <p:cNvGrpSpPr/>
          <p:nvPr/>
        </p:nvGrpSpPr>
        <p:grpSpPr>
          <a:xfrm>
            <a:off x="5713356" y="1089752"/>
            <a:ext cx="762753" cy="764997"/>
            <a:chOff x="5852718" y="1440569"/>
            <a:chExt cx="405909" cy="407103"/>
          </a:xfrm>
        </p:grpSpPr>
        <p:sp>
          <p:nvSpPr>
            <p:cNvPr id="15" name="Прямоугольник: скругленные углы 14">
              <a:extLst>
                <a:ext uri="{FF2B5EF4-FFF2-40B4-BE49-F238E27FC236}">
                  <a16:creationId xmlns:a16="http://schemas.microsoft.com/office/drawing/2014/main" xmlns="" id="{D54960F3-B374-4AD3-8C31-CAB00167BA80}"/>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16" name="Правая круглая скобка 15">
              <a:extLst>
                <a:ext uri="{FF2B5EF4-FFF2-40B4-BE49-F238E27FC236}">
                  <a16:creationId xmlns:a16="http://schemas.microsoft.com/office/drawing/2014/main" xmlns="" id="{F8A8B49E-6B05-4F6E-B4FD-7A213FAD45D3}"/>
                </a:ext>
              </a:extLst>
            </p:cNvPr>
            <p:cNvSpPr/>
            <p:nvPr/>
          </p:nvSpPr>
          <p:spPr>
            <a:xfrm rot="10800000">
              <a:off x="5852718"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17" name="Правая круглая скобка 16">
              <a:extLst>
                <a:ext uri="{FF2B5EF4-FFF2-40B4-BE49-F238E27FC236}">
                  <a16:creationId xmlns:a16="http://schemas.microsoft.com/office/drawing/2014/main" xmlns="" id="{F4BD55A0-70CE-4289-BB70-50688521573E}"/>
                </a:ext>
              </a:extLst>
            </p:cNvPr>
            <p:cNvSpPr/>
            <p:nvPr/>
          </p:nvSpPr>
          <p:spPr>
            <a:xfrm>
              <a:off x="6191952" y="1440569"/>
              <a:ext cx="66675" cy="407103"/>
            </a:xfrm>
            <a:prstGeom prst="rightBracket">
              <a:avLst>
                <a:gd name="adj" fmla="val 100190"/>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grpSp>
        <p:nvGrpSpPr>
          <p:cNvPr id="18" name="Группа 17">
            <a:extLst>
              <a:ext uri="{FF2B5EF4-FFF2-40B4-BE49-F238E27FC236}">
                <a16:creationId xmlns:a16="http://schemas.microsoft.com/office/drawing/2014/main" xmlns="" id="{B210004E-1EEB-4185-9E70-819651FCC56F}"/>
              </a:ext>
            </a:extLst>
          </p:cNvPr>
          <p:cNvGrpSpPr/>
          <p:nvPr/>
        </p:nvGrpSpPr>
        <p:grpSpPr>
          <a:xfrm rot="16200000">
            <a:off x="5958319" y="1713710"/>
            <a:ext cx="275411" cy="291102"/>
            <a:chOff x="6909584" y="1900903"/>
            <a:chExt cx="414335" cy="408996"/>
          </a:xfrm>
          <a:solidFill>
            <a:srgbClr val="27A1AE"/>
          </a:solidFill>
        </p:grpSpPr>
        <p:sp>
          <p:nvSpPr>
            <p:cNvPr id="19" name="Нашивка 96">
              <a:extLst>
                <a:ext uri="{FF2B5EF4-FFF2-40B4-BE49-F238E27FC236}">
                  <a16:creationId xmlns:a16="http://schemas.microsoft.com/office/drawing/2014/main" xmlns="" id="{E2A16785-E7A3-469E-A08A-3AF991712254}"/>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Нашивка 141">
              <a:extLst>
                <a:ext uri="{FF2B5EF4-FFF2-40B4-BE49-F238E27FC236}">
                  <a16:creationId xmlns:a16="http://schemas.microsoft.com/office/drawing/2014/main" xmlns="" id="{CD1A89C0-BC5C-48D5-9D22-4735B1ADF94A}"/>
                </a:ext>
              </a:extLst>
            </p:cNvPr>
            <p:cNvSpPr/>
            <p:nvPr/>
          </p:nvSpPr>
          <p:spPr>
            <a:xfrm rot="10800000">
              <a:off x="6909584"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grpSp>
        <p:nvGrpSpPr>
          <p:cNvPr id="30" name="Группа 29">
            <a:extLst>
              <a:ext uri="{FF2B5EF4-FFF2-40B4-BE49-F238E27FC236}">
                <a16:creationId xmlns:a16="http://schemas.microsoft.com/office/drawing/2014/main" xmlns="" id="{5CB2C400-4E4D-4116-9F74-A550D1ECF8CA}"/>
              </a:ext>
            </a:extLst>
          </p:cNvPr>
          <p:cNvGrpSpPr/>
          <p:nvPr/>
        </p:nvGrpSpPr>
        <p:grpSpPr>
          <a:xfrm>
            <a:off x="5862459" y="1122381"/>
            <a:ext cx="471488" cy="539750"/>
            <a:chOff x="5318125" y="3082925"/>
            <a:chExt cx="471488" cy="539750"/>
          </a:xfrm>
          <a:solidFill>
            <a:srgbClr val="27A1AE"/>
          </a:solidFill>
        </p:grpSpPr>
        <p:sp>
          <p:nvSpPr>
            <p:cNvPr id="31" name="Freeform 48">
              <a:extLst>
                <a:ext uri="{FF2B5EF4-FFF2-40B4-BE49-F238E27FC236}">
                  <a16:creationId xmlns:a16="http://schemas.microsoft.com/office/drawing/2014/main" xmlns="" id="{F896ED87-978E-498B-9262-D03D6FE01E81}"/>
                </a:ext>
              </a:extLst>
            </p:cNvPr>
            <p:cNvSpPr>
              <a:spLocks/>
            </p:cNvSpPr>
            <p:nvPr/>
          </p:nvSpPr>
          <p:spPr bwMode="auto">
            <a:xfrm>
              <a:off x="5318125" y="3082925"/>
              <a:ext cx="471488" cy="123825"/>
            </a:xfrm>
            <a:custGeom>
              <a:avLst/>
              <a:gdLst>
                <a:gd name="T0" fmla="*/ 124 w 145"/>
                <a:gd name="T1" fmla="*/ 11 h 38"/>
                <a:gd name="T2" fmla="*/ 120 w 145"/>
                <a:gd name="T3" fmla="*/ 11 h 38"/>
                <a:gd name="T4" fmla="*/ 120 w 145"/>
                <a:gd name="T5" fmla="*/ 0 h 38"/>
                <a:gd name="T6" fmla="*/ 103 w 145"/>
                <a:gd name="T7" fmla="*/ 0 h 38"/>
                <a:gd name="T8" fmla="*/ 103 w 145"/>
                <a:gd name="T9" fmla="*/ 11 h 38"/>
                <a:gd name="T10" fmla="*/ 43 w 145"/>
                <a:gd name="T11" fmla="*/ 11 h 38"/>
                <a:gd name="T12" fmla="*/ 43 w 145"/>
                <a:gd name="T13" fmla="*/ 0 h 38"/>
                <a:gd name="T14" fmla="*/ 26 w 145"/>
                <a:gd name="T15" fmla="*/ 0 h 38"/>
                <a:gd name="T16" fmla="*/ 26 w 145"/>
                <a:gd name="T17" fmla="*/ 11 h 38"/>
                <a:gd name="T18" fmla="*/ 22 w 145"/>
                <a:gd name="T19" fmla="*/ 11 h 38"/>
                <a:gd name="T20" fmla="*/ 0 w 145"/>
                <a:gd name="T21" fmla="*/ 33 h 38"/>
                <a:gd name="T22" fmla="*/ 0 w 145"/>
                <a:gd name="T23" fmla="*/ 38 h 38"/>
                <a:gd name="T24" fmla="*/ 145 w 145"/>
                <a:gd name="T25" fmla="*/ 38 h 38"/>
                <a:gd name="T26" fmla="*/ 145 w 145"/>
                <a:gd name="T27" fmla="*/ 33 h 38"/>
                <a:gd name="T28" fmla="*/ 124 w 145"/>
                <a:gd name="T29"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38">
                  <a:moveTo>
                    <a:pt x="124" y="11"/>
                  </a:moveTo>
                  <a:cubicBezTo>
                    <a:pt x="120" y="11"/>
                    <a:pt x="120" y="11"/>
                    <a:pt x="120" y="11"/>
                  </a:cubicBezTo>
                  <a:cubicBezTo>
                    <a:pt x="120" y="0"/>
                    <a:pt x="120" y="0"/>
                    <a:pt x="120" y="0"/>
                  </a:cubicBezTo>
                  <a:cubicBezTo>
                    <a:pt x="103" y="0"/>
                    <a:pt x="103" y="0"/>
                    <a:pt x="103" y="0"/>
                  </a:cubicBezTo>
                  <a:cubicBezTo>
                    <a:pt x="103" y="11"/>
                    <a:pt x="103" y="11"/>
                    <a:pt x="103" y="11"/>
                  </a:cubicBezTo>
                  <a:cubicBezTo>
                    <a:pt x="43" y="11"/>
                    <a:pt x="43" y="11"/>
                    <a:pt x="43" y="11"/>
                  </a:cubicBezTo>
                  <a:cubicBezTo>
                    <a:pt x="43" y="0"/>
                    <a:pt x="43" y="0"/>
                    <a:pt x="43" y="0"/>
                  </a:cubicBezTo>
                  <a:cubicBezTo>
                    <a:pt x="26" y="0"/>
                    <a:pt x="26" y="0"/>
                    <a:pt x="26" y="0"/>
                  </a:cubicBezTo>
                  <a:cubicBezTo>
                    <a:pt x="26" y="11"/>
                    <a:pt x="26" y="11"/>
                    <a:pt x="26" y="11"/>
                  </a:cubicBezTo>
                  <a:cubicBezTo>
                    <a:pt x="22" y="11"/>
                    <a:pt x="22" y="11"/>
                    <a:pt x="22" y="11"/>
                  </a:cubicBezTo>
                  <a:cubicBezTo>
                    <a:pt x="10" y="11"/>
                    <a:pt x="0" y="21"/>
                    <a:pt x="0" y="33"/>
                  </a:cubicBezTo>
                  <a:cubicBezTo>
                    <a:pt x="0" y="38"/>
                    <a:pt x="0" y="38"/>
                    <a:pt x="0" y="38"/>
                  </a:cubicBezTo>
                  <a:cubicBezTo>
                    <a:pt x="145" y="38"/>
                    <a:pt x="145" y="38"/>
                    <a:pt x="145" y="38"/>
                  </a:cubicBezTo>
                  <a:cubicBezTo>
                    <a:pt x="145" y="33"/>
                    <a:pt x="145" y="33"/>
                    <a:pt x="145" y="33"/>
                  </a:cubicBezTo>
                  <a:cubicBezTo>
                    <a:pt x="145" y="21"/>
                    <a:pt x="136" y="11"/>
                    <a:pt x="1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Freeform 49">
              <a:extLst>
                <a:ext uri="{FF2B5EF4-FFF2-40B4-BE49-F238E27FC236}">
                  <a16:creationId xmlns:a16="http://schemas.microsoft.com/office/drawing/2014/main" xmlns="" id="{12745702-57C6-4E4B-9016-4102B6EAF49D}"/>
                </a:ext>
              </a:extLst>
            </p:cNvPr>
            <p:cNvSpPr>
              <a:spLocks noEditPoints="1"/>
            </p:cNvSpPr>
            <p:nvPr/>
          </p:nvSpPr>
          <p:spPr bwMode="auto">
            <a:xfrm>
              <a:off x="5318125" y="3244850"/>
              <a:ext cx="471488" cy="377825"/>
            </a:xfrm>
            <a:custGeom>
              <a:avLst/>
              <a:gdLst>
                <a:gd name="T0" fmla="*/ 0 w 145"/>
                <a:gd name="T1" fmla="*/ 94 h 116"/>
                <a:gd name="T2" fmla="*/ 22 w 145"/>
                <a:gd name="T3" fmla="*/ 116 h 116"/>
                <a:gd name="T4" fmla="*/ 124 w 145"/>
                <a:gd name="T5" fmla="*/ 116 h 116"/>
                <a:gd name="T6" fmla="*/ 145 w 145"/>
                <a:gd name="T7" fmla="*/ 94 h 116"/>
                <a:gd name="T8" fmla="*/ 145 w 145"/>
                <a:gd name="T9" fmla="*/ 0 h 116"/>
                <a:gd name="T10" fmla="*/ 0 w 145"/>
                <a:gd name="T11" fmla="*/ 0 h 116"/>
                <a:gd name="T12" fmla="*/ 0 w 145"/>
                <a:gd name="T13" fmla="*/ 94 h 116"/>
                <a:gd name="T14" fmla="*/ 49 w 145"/>
                <a:gd name="T15" fmla="*/ 79 h 116"/>
                <a:gd name="T16" fmla="*/ 64 w 145"/>
                <a:gd name="T17" fmla="*/ 79 h 116"/>
                <a:gd name="T18" fmla="*/ 64 w 145"/>
                <a:gd name="T19" fmla="*/ 40 h 116"/>
                <a:gd name="T20" fmla="*/ 49 w 145"/>
                <a:gd name="T21" fmla="*/ 40 h 116"/>
                <a:gd name="T22" fmla="*/ 49 w 145"/>
                <a:gd name="T23" fmla="*/ 28 h 116"/>
                <a:gd name="T24" fmla="*/ 56 w 145"/>
                <a:gd name="T25" fmla="*/ 28 h 116"/>
                <a:gd name="T26" fmla="*/ 61 w 145"/>
                <a:gd name="T27" fmla="*/ 27 h 116"/>
                <a:gd name="T28" fmla="*/ 65 w 145"/>
                <a:gd name="T29" fmla="*/ 23 h 116"/>
                <a:gd name="T30" fmla="*/ 66 w 145"/>
                <a:gd name="T31" fmla="*/ 19 h 116"/>
                <a:gd name="T32" fmla="*/ 82 w 145"/>
                <a:gd name="T33" fmla="*/ 19 h 116"/>
                <a:gd name="T34" fmla="*/ 82 w 145"/>
                <a:gd name="T35" fmla="*/ 79 h 116"/>
                <a:gd name="T36" fmla="*/ 97 w 145"/>
                <a:gd name="T37" fmla="*/ 79 h 116"/>
                <a:gd name="T38" fmla="*/ 97 w 145"/>
                <a:gd name="T39" fmla="*/ 91 h 116"/>
                <a:gd name="T40" fmla="*/ 49 w 145"/>
                <a:gd name="T41" fmla="*/ 91 h 116"/>
                <a:gd name="T42" fmla="*/ 49 w 145"/>
                <a:gd name="T43" fmla="*/ 7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6">
                  <a:moveTo>
                    <a:pt x="0" y="94"/>
                  </a:moveTo>
                  <a:cubicBezTo>
                    <a:pt x="0" y="106"/>
                    <a:pt x="10" y="116"/>
                    <a:pt x="22" y="116"/>
                  </a:cubicBezTo>
                  <a:cubicBezTo>
                    <a:pt x="124" y="116"/>
                    <a:pt x="124" y="116"/>
                    <a:pt x="124" y="116"/>
                  </a:cubicBezTo>
                  <a:cubicBezTo>
                    <a:pt x="136" y="116"/>
                    <a:pt x="145" y="106"/>
                    <a:pt x="145" y="94"/>
                  </a:cubicBezTo>
                  <a:cubicBezTo>
                    <a:pt x="145" y="0"/>
                    <a:pt x="145" y="0"/>
                    <a:pt x="145" y="0"/>
                  </a:cubicBezTo>
                  <a:cubicBezTo>
                    <a:pt x="0" y="0"/>
                    <a:pt x="0" y="0"/>
                    <a:pt x="0" y="0"/>
                  </a:cubicBezTo>
                  <a:lnTo>
                    <a:pt x="0" y="94"/>
                  </a:lnTo>
                  <a:close/>
                  <a:moveTo>
                    <a:pt x="49" y="79"/>
                  </a:moveTo>
                  <a:cubicBezTo>
                    <a:pt x="64" y="79"/>
                    <a:pt x="64" y="79"/>
                    <a:pt x="64" y="79"/>
                  </a:cubicBezTo>
                  <a:cubicBezTo>
                    <a:pt x="64" y="40"/>
                    <a:pt x="64" y="40"/>
                    <a:pt x="64" y="40"/>
                  </a:cubicBezTo>
                  <a:cubicBezTo>
                    <a:pt x="49" y="40"/>
                    <a:pt x="49" y="40"/>
                    <a:pt x="49" y="40"/>
                  </a:cubicBezTo>
                  <a:cubicBezTo>
                    <a:pt x="49" y="28"/>
                    <a:pt x="49" y="28"/>
                    <a:pt x="49" y="28"/>
                  </a:cubicBezTo>
                  <a:cubicBezTo>
                    <a:pt x="51" y="28"/>
                    <a:pt x="53" y="28"/>
                    <a:pt x="56" y="28"/>
                  </a:cubicBezTo>
                  <a:cubicBezTo>
                    <a:pt x="58" y="28"/>
                    <a:pt x="60" y="27"/>
                    <a:pt x="61" y="27"/>
                  </a:cubicBezTo>
                  <a:cubicBezTo>
                    <a:pt x="62" y="26"/>
                    <a:pt x="64" y="25"/>
                    <a:pt x="65" y="23"/>
                  </a:cubicBezTo>
                  <a:cubicBezTo>
                    <a:pt x="65" y="22"/>
                    <a:pt x="66" y="21"/>
                    <a:pt x="66" y="19"/>
                  </a:cubicBezTo>
                  <a:cubicBezTo>
                    <a:pt x="82" y="19"/>
                    <a:pt x="82" y="19"/>
                    <a:pt x="82" y="19"/>
                  </a:cubicBezTo>
                  <a:cubicBezTo>
                    <a:pt x="82" y="79"/>
                    <a:pt x="82" y="79"/>
                    <a:pt x="82" y="79"/>
                  </a:cubicBezTo>
                  <a:cubicBezTo>
                    <a:pt x="97" y="79"/>
                    <a:pt x="97" y="79"/>
                    <a:pt x="97" y="79"/>
                  </a:cubicBezTo>
                  <a:cubicBezTo>
                    <a:pt x="97" y="91"/>
                    <a:pt x="97" y="91"/>
                    <a:pt x="97" y="91"/>
                  </a:cubicBezTo>
                  <a:cubicBezTo>
                    <a:pt x="49" y="91"/>
                    <a:pt x="49" y="91"/>
                    <a:pt x="49" y="91"/>
                  </a:cubicBezTo>
                  <a:lnTo>
                    <a:pt x="4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cxnSp>
        <p:nvCxnSpPr>
          <p:cNvPr id="41" name="Прямая соединительная линия 40">
            <a:extLst>
              <a:ext uri="{FF2B5EF4-FFF2-40B4-BE49-F238E27FC236}">
                <a16:creationId xmlns:a16="http://schemas.microsoft.com/office/drawing/2014/main" xmlns="" id="{4358F09D-9175-4696-A9CB-3C406046727D}"/>
              </a:ext>
            </a:extLst>
          </p:cNvPr>
          <p:cNvCxnSpPr>
            <a:cxnSpLocks/>
          </p:cNvCxnSpPr>
          <p:nvPr/>
        </p:nvCxnSpPr>
        <p:spPr>
          <a:xfrm>
            <a:off x="359789" y="2496514"/>
            <a:ext cx="1146453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2" name="Объект 2">
            <a:extLst>
              <a:ext uri="{FF2B5EF4-FFF2-40B4-BE49-F238E27FC236}">
                <a16:creationId xmlns:a16="http://schemas.microsoft.com/office/drawing/2014/main" xmlns="" id="{E9E4D41E-50F4-43EF-912D-E216BDD6F82B}"/>
              </a:ext>
            </a:extLst>
          </p:cNvPr>
          <p:cNvSpPr txBox="1">
            <a:spLocks/>
          </p:cNvSpPr>
          <p:nvPr/>
        </p:nvSpPr>
        <p:spPr>
          <a:xfrm>
            <a:off x="360363" y="2689922"/>
            <a:ext cx="11469687" cy="3625153"/>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marL="266700" indent="-266700" algn="just">
              <a:lnSpc>
                <a:spcPct val="100000"/>
              </a:lnSpc>
              <a:spcBef>
                <a:spcPct val="0"/>
              </a:spcBef>
              <a:spcAft>
                <a:spcPts val="1200"/>
              </a:spcAft>
              <a:buClr>
                <a:schemeClr val="accent1"/>
              </a:buClr>
              <a:buFont typeface="+mj-lt"/>
              <a:buAutoNum type="arabicPeriod"/>
            </a:pPr>
            <a:r>
              <a:rPr lang="ru-RU" sz="1800" dirty="0" smtClean="0">
                <a:solidFill>
                  <a:schemeClr val="tx2"/>
                </a:solidFill>
                <a:cs typeface="Segoe UI" panose="020B0502040204020203" pitchFamily="34" charset="0"/>
              </a:rPr>
              <a:t>О </a:t>
            </a:r>
            <a:r>
              <a:rPr lang="ru-RU" sz="1800" dirty="0">
                <a:solidFill>
                  <a:schemeClr val="tx2"/>
                </a:solidFill>
                <a:cs typeface="Segoe UI" panose="020B0502040204020203" pitchFamily="34" charset="0"/>
              </a:rPr>
              <a:t>порядке и сроках оплаты товара, работы или услуги, о порядке и сроках осуществления заказчиком приемки 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а также о порядке и сроках оформления результатов такой приемки;</a:t>
            </a:r>
          </a:p>
          <a:p>
            <a:pPr marL="266700" indent="-266700" algn="just">
              <a:lnSpc>
                <a:spcPct val="100000"/>
              </a:lnSpc>
              <a:spcBef>
                <a:spcPct val="0"/>
              </a:spcBef>
              <a:spcAft>
                <a:spcPts val="1200"/>
              </a:spcAft>
              <a:buClr>
                <a:schemeClr val="accent1"/>
              </a:buClr>
              <a:buFont typeface="+mj-lt"/>
              <a:buAutoNum type="arabicPeriod"/>
            </a:pPr>
            <a:r>
              <a:rPr lang="ru-RU" sz="1800" dirty="0" smtClean="0">
                <a:solidFill>
                  <a:schemeClr val="tx2"/>
                </a:solidFill>
                <a:cs typeface="Segoe UI" panose="020B0502040204020203" pitchFamily="34" charset="0"/>
              </a:rPr>
              <a:t>Об </a:t>
            </a:r>
            <a:r>
              <a:rPr lang="ru-RU" sz="1800" dirty="0">
                <a:solidFill>
                  <a:schemeClr val="tx2"/>
                </a:solidFill>
                <a:cs typeface="Segoe UI" panose="020B0502040204020203" pitchFamily="34" charset="0"/>
              </a:rPr>
              <a:t>уменьшении суммы, подлежащей уплате заказчиком </a:t>
            </a:r>
            <a:r>
              <a:rPr lang="ru-RU" sz="1800" b="1" dirty="0">
                <a:solidFill>
                  <a:schemeClr val="accent1"/>
                </a:solidFill>
                <a:cs typeface="Segoe UI" panose="020B0502040204020203" pitchFamily="34" charset="0"/>
              </a:rPr>
              <a:t>юридическому лицу </a:t>
            </a:r>
            <a:r>
              <a:rPr lang="ru-RU" sz="1800" dirty="0">
                <a:solidFill>
                  <a:schemeClr val="tx2"/>
                </a:solidFill>
                <a:cs typeface="Segoe UI" panose="020B0502040204020203" pitchFamily="34" charset="0"/>
              </a:rPr>
              <a:t>или физическому лицу, в том числе зарегистрированному в качестве индивидуального предпринимателя, на размер налогов, </a:t>
            </a:r>
            <a:r>
              <a:rPr lang="ru-RU" sz="1800" b="1" dirty="0">
                <a:solidFill>
                  <a:schemeClr val="accent1"/>
                </a:solidFill>
                <a:cs typeface="Segoe UI" panose="020B0502040204020203" pitchFamily="34" charset="0"/>
              </a:rPr>
              <a:t>сборов и иных обязательных платежей в бюджеты бюджетной системы Российской Федерации</a:t>
            </a:r>
            <a:r>
              <a:rPr lang="ru-RU" sz="1800" dirty="0">
                <a:solidFill>
                  <a:schemeClr val="tx2"/>
                </a:solidFill>
                <a:cs typeface="Segoe UI" panose="020B0502040204020203" pitchFamily="34" charset="0"/>
              </a:rPr>
              <a:t>, связанных с оплатой контракта</a:t>
            </a:r>
            <a:r>
              <a:rPr lang="ru-RU" sz="1800" b="1" dirty="0">
                <a:solidFill>
                  <a:schemeClr val="tx2"/>
                </a:solidFill>
                <a:cs typeface="Segoe UI" panose="020B0502040204020203" pitchFamily="34" charset="0"/>
              </a:rPr>
              <a:t>, </a:t>
            </a:r>
            <a:r>
              <a:rPr lang="ru-RU" sz="1800" b="1" dirty="0">
                <a:solidFill>
                  <a:schemeClr val="accent1"/>
                </a:solidFill>
                <a:cs typeface="Segoe UI" panose="020B0502040204020203" pitchFamily="34" charset="0"/>
              </a:rPr>
              <a:t>если в соответствии с законодательством Российской Федерации о налогах и сборах такие налоги, сборы и иные обязательные платежи подлежат уплате в бюджеты бюджетной системы Российской Федерации заказчиком.</a:t>
            </a:r>
          </a:p>
        </p:txBody>
      </p:sp>
    </p:spTree>
    <p:extLst>
      <p:ext uri="{BB962C8B-B14F-4D97-AF65-F5344CB8AC3E}">
        <p14:creationId xmlns:p14="http://schemas.microsoft.com/office/powerpoint/2010/main" val="257752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359788" y="970156"/>
            <a:ext cx="8862271" cy="5243306"/>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dirty="0" smtClean="0">
                <a:solidFill>
                  <a:srgbClr val="E4465A"/>
                </a:solidFill>
                <a:cs typeface="Segoe UI" panose="020B0502040204020203" pitchFamily="34" charset="0"/>
              </a:rPr>
              <a:t>Изменение требований к уполномоченным банкам, выдающим банковские гарантии для целей 44-ФЗ:</a:t>
            </a:r>
          </a:p>
          <a:p>
            <a:pPr marL="285750" indent="-285750" algn="just">
              <a:spcBef>
                <a:spcPct val="0"/>
              </a:spcBef>
              <a:spcAft>
                <a:spcPts val="1200"/>
              </a:spcAft>
              <a:buFont typeface="Wingdings" panose="05000000000000000000" pitchFamily="2" charset="2"/>
              <a:buChar char="q"/>
            </a:pPr>
            <a:r>
              <a:rPr lang="ru-RU" sz="1800" dirty="0">
                <a:solidFill>
                  <a:srgbClr val="001D43"/>
                </a:solidFill>
                <a:cs typeface="Segoe UI" panose="020B0502040204020203" pitchFamily="34" charset="0"/>
              </a:rPr>
              <a:t>При установлении требований к банкам Правительство </a:t>
            </a:r>
            <a:r>
              <a:rPr lang="ru-RU" sz="1800" dirty="0" smtClean="0">
                <a:solidFill>
                  <a:srgbClr val="001D43"/>
                </a:solidFill>
                <a:cs typeface="Segoe UI" panose="020B0502040204020203" pitchFamily="34" charset="0"/>
              </a:rPr>
              <a:t>устанавливает </a:t>
            </a:r>
            <a:r>
              <a:rPr lang="ru-RU" sz="1800" dirty="0">
                <a:solidFill>
                  <a:srgbClr val="001D43"/>
                </a:solidFill>
                <a:cs typeface="Segoe UI" panose="020B0502040204020203" pitchFamily="34" charset="0"/>
              </a:rPr>
              <a:t>требования к размеру </a:t>
            </a:r>
            <a:r>
              <a:rPr lang="ru-RU" sz="1800" dirty="0" smtClean="0">
                <a:solidFill>
                  <a:srgbClr val="001D43"/>
                </a:solidFill>
                <a:cs typeface="Segoe UI" panose="020B0502040204020203" pitchFamily="34" charset="0"/>
              </a:rPr>
              <a:t>капитала банка </a:t>
            </a:r>
            <a:r>
              <a:rPr lang="ru-RU" sz="1800" dirty="0">
                <a:solidFill>
                  <a:srgbClr val="001D43"/>
                </a:solidFill>
                <a:cs typeface="Segoe UI" panose="020B0502040204020203" pitchFamily="34" charset="0"/>
              </a:rPr>
              <a:t>и уровню кредитного рейтинга, присвоенного российской кредитной организации одним или несколькими кредитными рейтинговыми агентствами, сведения о которых внесены Центральным банком </a:t>
            </a:r>
            <a:r>
              <a:rPr lang="ru-RU" sz="1800" dirty="0" smtClean="0">
                <a:solidFill>
                  <a:srgbClr val="001D43"/>
                </a:solidFill>
                <a:cs typeface="Segoe UI" panose="020B0502040204020203" pitchFamily="34" charset="0"/>
              </a:rPr>
              <a:t>в </a:t>
            </a:r>
            <a:r>
              <a:rPr lang="ru-RU" sz="1800" dirty="0">
                <a:solidFill>
                  <a:srgbClr val="001D43"/>
                </a:solidFill>
                <a:cs typeface="Segoe UI" panose="020B0502040204020203" pitchFamily="34" charset="0"/>
              </a:rPr>
              <a:t>реестр кредитных рейтинговых агентств, по национальной рейтинговой </a:t>
            </a:r>
            <a:r>
              <a:rPr lang="ru-RU" sz="1800" dirty="0" smtClean="0">
                <a:solidFill>
                  <a:srgbClr val="001D43"/>
                </a:solidFill>
                <a:cs typeface="Segoe UI" panose="020B0502040204020203" pitchFamily="34" charset="0"/>
              </a:rPr>
              <a:t>шкале.</a:t>
            </a:r>
          </a:p>
          <a:p>
            <a:pPr marL="285750" indent="-285750" algn="just">
              <a:spcBef>
                <a:spcPct val="0"/>
              </a:spcBef>
              <a:spcAft>
                <a:spcPts val="1200"/>
              </a:spcAft>
              <a:buFont typeface="Wingdings" panose="05000000000000000000" pitchFamily="2" charset="2"/>
              <a:buChar char="q"/>
            </a:pPr>
            <a:r>
              <a:rPr lang="ru-RU" sz="1800" dirty="0">
                <a:solidFill>
                  <a:srgbClr val="001D43"/>
                </a:solidFill>
                <a:cs typeface="Segoe UI" panose="020B0502040204020203" pitchFamily="34" charset="0"/>
              </a:rPr>
              <a:t>Перечень банков, соответствующих установленным требованиям, </a:t>
            </a:r>
            <a:r>
              <a:rPr lang="ru-RU" sz="1800" b="1" dirty="0">
                <a:solidFill>
                  <a:srgbClr val="E4465A"/>
                </a:solidFill>
                <a:cs typeface="Segoe UI" panose="020B0502040204020203" pitchFamily="34" charset="0"/>
              </a:rPr>
              <a:t>ведется </a:t>
            </a:r>
            <a:r>
              <a:rPr lang="ru-RU" sz="1800" b="1" dirty="0" smtClean="0">
                <a:solidFill>
                  <a:srgbClr val="E4465A"/>
                </a:solidFill>
                <a:cs typeface="Segoe UI" panose="020B0502040204020203" pitchFamily="34" charset="0"/>
              </a:rPr>
              <a:t>Минфином на </a:t>
            </a:r>
            <a:r>
              <a:rPr lang="ru-RU" sz="1800" b="1" dirty="0">
                <a:solidFill>
                  <a:srgbClr val="E4465A"/>
                </a:solidFill>
                <a:cs typeface="Segoe UI" panose="020B0502040204020203" pitchFamily="34" charset="0"/>
              </a:rPr>
              <a:t>основании сведений, полученных от Центрального </a:t>
            </a:r>
            <a:r>
              <a:rPr lang="ru-RU" sz="1800" b="1" dirty="0" smtClean="0">
                <a:solidFill>
                  <a:srgbClr val="E4465A"/>
                </a:solidFill>
                <a:cs typeface="Segoe UI" panose="020B0502040204020203" pitchFamily="34" charset="0"/>
              </a:rPr>
              <a:t>банка, </a:t>
            </a:r>
            <a:r>
              <a:rPr lang="ru-RU" sz="1800" b="1" dirty="0">
                <a:solidFill>
                  <a:srgbClr val="E4465A"/>
                </a:solidFill>
                <a:cs typeface="Segoe UI" panose="020B0502040204020203" pitchFamily="34" charset="0"/>
              </a:rPr>
              <a:t>и подлежит размещению на официальном сайте </a:t>
            </a:r>
            <a:r>
              <a:rPr lang="ru-RU" sz="1800" b="1" dirty="0" smtClean="0">
                <a:solidFill>
                  <a:srgbClr val="E4465A"/>
                </a:solidFill>
                <a:cs typeface="Segoe UI" panose="020B0502040204020203" pitchFamily="34" charset="0"/>
              </a:rPr>
              <a:t>Минфина России </a:t>
            </a:r>
            <a:r>
              <a:rPr lang="ru-RU" sz="1800" dirty="0" smtClean="0">
                <a:solidFill>
                  <a:srgbClr val="001D43"/>
                </a:solidFill>
                <a:cs typeface="Segoe UI" panose="020B0502040204020203" pitchFamily="34" charset="0"/>
              </a:rPr>
              <a:t>(ч. 1..1, 1.2 ст. 45 Закона № 44-ФЗ).</a:t>
            </a:r>
          </a:p>
          <a:p>
            <a:pPr algn="just">
              <a:spcBef>
                <a:spcPct val="0"/>
              </a:spcBef>
              <a:spcAft>
                <a:spcPts val="1200"/>
              </a:spcAft>
            </a:pPr>
            <a:r>
              <a:rPr lang="ru-RU" sz="1800" dirty="0" smtClean="0">
                <a:solidFill>
                  <a:srgbClr val="001D43"/>
                </a:solidFill>
                <a:cs typeface="Segoe UI" panose="020B0502040204020203" pitchFamily="34" charset="0"/>
              </a:rPr>
              <a:t>(см.: Федеральный </a:t>
            </a:r>
            <a:r>
              <a:rPr lang="ru-RU" sz="1800" dirty="0">
                <a:solidFill>
                  <a:srgbClr val="001D43"/>
                </a:solidFill>
                <a:cs typeface="Segoe UI" panose="020B0502040204020203" pitchFamily="34" charset="0"/>
              </a:rPr>
              <a:t>закон 29.07.2017 </a:t>
            </a:r>
            <a:r>
              <a:rPr lang="ru-RU" sz="1800" dirty="0" smtClean="0">
                <a:solidFill>
                  <a:srgbClr val="001D43"/>
                </a:solidFill>
                <a:cs typeface="Segoe UI" panose="020B0502040204020203" pitchFamily="34" charset="0"/>
              </a:rPr>
              <a:t>№ 267-ФЗ «О </a:t>
            </a:r>
            <a:r>
              <a:rPr lang="ru-RU" sz="1800" dirty="0">
                <a:solidFill>
                  <a:srgbClr val="001D43"/>
                </a:solidFill>
                <a:cs typeface="Segoe UI" panose="020B0502040204020203" pitchFamily="34" charset="0"/>
              </a:rPr>
              <a:t>внесении изменений в отдельные законодательные акты Российской </a:t>
            </a:r>
            <a:r>
              <a:rPr lang="ru-RU" sz="1800" dirty="0" smtClean="0">
                <a:solidFill>
                  <a:srgbClr val="001D43"/>
                </a:solidFill>
                <a:cs typeface="Segoe UI" panose="020B0502040204020203" pitchFamily="34" charset="0"/>
              </a:rPr>
              <a:t>Федерации»).</a:t>
            </a:r>
          </a:p>
          <a:p>
            <a:pPr algn="just">
              <a:spcBef>
                <a:spcPct val="0"/>
              </a:spcBef>
              <a:spcAft>
                <a:spcPts val="1200"/>
              </a:spcAft>
            </a:pPr>
            <a:r>
              <a:rPr lang="ru-RU" sz="1800" dirty="0" smtClean="0">
                <a:solidFill>
                  <a:srgbClr val="001D43"/>
                </a:solidFill>
                <a:cs typeface="Segoe UI" panose="020B0502040204020203" pitchFamily="34" charset="0"/>
              </a:rPr>
              <a:t>Изменения вступили в силу </a:t>
            </a:r>
            <a:r>
              <a:rPr lang="ru-RU" sz="1800" b="1" dirty="0" smtClean="0">
                <a:solidFill>
                  <a:srgbClr val="E4465A"/>
                </a:solidFill>
                <a:cs typeface="Segoe UI" panose="020B0502040204020203" pitchFamily="34" charset="0"/>
              </a:rPr>
              <a:t>с 1 июня 2018 г. </a:t>
            </a:r>
            <a:endParaRPr lang="ru-RU" sz="1800" b="1" dirty="0">
              <a:solidFill>
                <a:srgbClr val="E4465A"/>
              </a:solidFill>
              <a:cs typeface="Segoe UI" panose="020B0502040204020203" pitchFamily="34" charset="0"/>
            </a:endParaRPr>
          </a:p>
          <a:p>
            <a:pPr algn="just">
              <a:spcBef>
                <a:spcPct val="0"/>
              </a:spcBef>
              <a:spcAft>
                <a:spcPts val="1200"/>
              </a:spcAft>
            </a:pP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7"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Новые требования к банкам для целей выдачи банковских гарантий</a:t>
            </a:r>
            <a:endParaRPr lang="ru-RU" cap="none" dirty="0">
              <a:latin typeface="Segoe UI Semibold" panose="020B0702040204020203" pitchFamily="34" charset="0"/>
              <a:cs typeface="Segoe UI Semibold" panose="020B0702040204020203"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573" y="1030941"/>
            <a:ext cx="2734510" cy="1615510"/>
          </a:xfrm>
          <a:prstGeom prst="rect">
            <a:avLst/>
          </a:prstGeom>
        </p:spPr>
      </p:pic>
    </p:spTree>
    <p:extLst>
      <p:ext uri="{BB962C8B-B14F-4D97-AF65-F5344CB8AC3E}">
        <p14:creationId xmlns:p14="http://schemas.microsoft.com/office/powerpoint/2010/main" val="147952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3014757" y="870709"/>
            <a:ext cx="6154597" cy="511539"/>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b="1" dirty="0" smtClean="0">
                <a:solidFill>
                  <a:srgbClr val="E4465A"/>
                </a:solidFill>
                <a:cs typeface="Segoe UI" panose="020B0502040204020203" pitchFamily="34" charset="0"/>
              </a:rPr>
              <a:t>В настоящее время 187 кредитных организаций:</a:t>
            </a: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marL="285750" indent="-285750" algn="just">
              <a:spcBef>
                <a:spcPct val="0"/>
              </a:spcBef>
              <a:spcAft>
                <a:spcPts val="1200"/>
              </a:spcAft>
              <a:buFont typeface="Wingdings" panose="05000000000000000000" pitchFamily="2" charset="2"/>
              <a:buChar char="q"/>
            </a:pP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7"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УСТАНОВЛЕНИЯ И ИЗМЕНЕНИЯ ПЕРЕЧНЯ УПОЛНОМОЧЕННЫХ БАНКОВ</a:t>
            </a:r>
            <a:endParaRPr lang="ru-RU" cap="none" dirty="0">
              <a:latin typeface="Segoe UI Semibold" panose="020B0702040204020203" pitchFamily="34" charset="0"/>
              <a:cs typeface="Segoe UI Semibold" panose="020B0702040204020203"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423" y="1265080"/>
            <a:ext cx="7449015" cy="4948382"/>
          </a:xfrm>
          <a:prstGeom prst="rect">
            <a:avLst/>
          </a:prstGeom>
        </p:spPr>
      </p:pic>
      <p:sp>
        <p:nvSpPr>
          <p:cNvPr id="8" name="Стрелка вправо 1"/>
          <p:cNvSpPr>
            <a:spLocks noChangeArrowheads="1"/>
          </p:cNvSpPr>
          <p:nvPr/>
        </p:nvSpPr>
        <p:spPr bwMode="auto">
          <a:xfrm rot="10800000">
            <a:off x="9846527" y="3871728"/>
            <a:ext cx="1008492"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Tree>
    <p:extLst>
      <p:ext uri="{BB962C8B-B14F-4D97-AF65-F5344CB8AC3E}">
        <p14:creationId xmlns:p14="http://schemas.microsoft.com/office/powerpoint/2010/main" val="4175757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Прямая соединительная линия 14">
            <a:extLst>
              <a:ext uri="{FF2B5EF4-FFF2-40B4-BE49-F238E27FC236}">
                <a16:creationId xmlns="" xmlns:a16="http://schemas.microsoft.com/office/drawing/2014/main" id="{2DF8A51C-4A70-45C5-B4ED-B17789969F70}"/>
              </a:ext>
            </a:extLst>
          </p:cNvPr>
          <p:cNvCxnSpPr>
            <a:cxnSpLocks/>
          </p:cNvCxnSpPr>
          <p:nvPr/>
        </p:nvCxnSpPr>
        <p:spPr>
          <a:xfrm>
            <a:off x="352297" y="168850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6" name="Группа 15">
            <a:extLst>
              <a:ext uri="{FF2B5EF4-FFF2-40B4-BE49-F238E27FC236}">
                <a16:creationId xmlns="" xmlns:a16="http://schemas.microsoft.com/office/drawing/2014/main" id="{0444FF46-B0FA-41C3-AECC-3CE689681411}"/>
              </a:ext>
            </a:extLst>
          </p:cNvPr>
          <p:cNvGrpSpPr/>
          <p:nvPr/>
        </p:nvGrpSpPr>
        <p:grpSpPr>
          <a:xfrm>
            <a:off x="5710680" y="788396"/>
            <a:ext cx="762753" cy="764997"/>
            <a:chOff x="5852718" y="1440569"/>
            <a:chExt cx="405909" cy="407103"/>
          </a:xfrm>
        </p:grpSpPr>
        <p:sp>
          <p:nvSpPr>
            <p:cNvPr id="1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18" name="Правая круглая скобка 1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19" name="Правая круглая скобка 1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3" name="Объект 2">
            <a:extLst>
              <a:ext uri="{FF2B5EF4-FFF2-40B4-BE49-F238E27FC236}">
                <a16:creationId xmlns="" xmlns:a16="http://schemas.microsoft.com/office/drawing/2014/main" id="{73654378-9C15-461F-99A2-CFFD6BDD55E3}"/>
              </a:ext>
            </a:extLst>
          </p:cNvPr>
          <p:cNvSpPr>
            <a:spLocks noGrp="1"/>
          </p:cNvSpPr>
          <p:nvPr>
            <p:ph idx="1"/>
          </p:nvPr>
        </p:nvSpPr>
        <p:spPr>
          <a:xfrm>
            <a:off x="506089" y="1830693"/>
            <a:ext cx="11469687" cy="4436291"/>
          </a:xfrm>
        </p:spPr>
        <p:txBody>
          <a:bodyPr>
            <a:noAutofit/>
          </a:bodyPr>
          <a:lstStyle/>
          <a:p>
            <a:pPr algn="just">
              <a:spcBef>
                <a:spcPct val="0"/>
              </a:spcBef>
              <a:spcAft>
                <a:spcPts val="1200"/>
              </a:spcAft>
            </a:pPr>
            <a:r>
              <a:rPr lang="ru-RU" sz="1800" dirty="0" smtClean="0">
                <a:solidFill>
                  <a:srgbClr val="001D43"/>
                </a:solidFill>
                <a:cs typeface="Segoe UI" panose="020B0502040204020203" pitchFamily="34" charset="0"/>
              </a:rPr>
              <a:t>Во </a:t>
            </a:r>
            <a:r>
              <a:rPr lang="ru-RU" sz="1800" dirty="0">
                <a:solidFill>
                  <a:srgbClr val="001D43"/>
                </a:solidFill>
                <a:cs typeface="Segoe UI" panose="020B0502040204020203" pitchFamily="34" charset="0"/>
              </a:rPr>
              <a:t>многих контрактах, заключаемых в соответствии Законом № </a:t>
            </a:r>
            <a:r>
              <a:rPr lang="ru-RU" sz="1800" dirty="0" smtClean="0">
                <a:solidFill>
                  <a:srgbClr val="001D43"/>
                </a:solidFill>
                <a:cs typeface="Segoe UI" panose="020B0502040204020203" pitchFamily="34" charset="0"/>
              </a:rPr>
              <a:t>44-ФЗ, </a:t>
            </a:r>
            <a:r>
              <a:rPr lang="ru-RU" sz="1800" dirty="0">
                <a:solidFill>
                  <a:srgbClr val="001D43"/>
                </a:solidFill>
                <a:cs typeface="Segoe UI" panose="020B0502040204020203" pitchFamily="34" charset="0"/>
              </a:rPr>
              <a:t>до сих пор можно встретить условие о том, что </a:t>
            </a:r>
            <a:r>
              <a:rPr lang="ru-RU" sz="1800" b="1" dirty="0">
                <a:solidFill>
                  <a:srgbClr val="E4465A"/>
                </a:solidFill>
                <a:cs typeface="Segoe UI" panose="020B0502040204020203" pitchFamily="34" charset="0"/>
              </a:rPr>
              <a:t>контракт вступает в силу с момента его подписания и действует до полного исполнения сторонами своих </a:t>
            </a:r>
            <a:r>
              <a:rPr lang="ru-RU" sz="1800" b="1" dirty="0" smtClean="0">
                <a:solidFill>
                  <a:srgbClr val="E4465A"/>
                </a:solidFill>
                <a:cs typeface="Segoe UI" panose="020B0502040204020203" pitchFamily="34" charset="0"/>
              </a:rPr>
              <a:t>обязательств.</a:t>
            </a:r>
          </a:p>
          <a:p>
            <a:pPr algn="just">
              <a:spcBef>
                <a:spcPct val="0"/>
              </a:spcBef>
              <a:spcAft>
                <a:spcPts val="1200"/>
              </a:spcAft>
            </a:pPr>
            <a:r>
              <a:rPr lang="ru-RU" sz="1800" dirty="0">
                <a:solidFill>
                  <a:srgbClr val="001D43"/>
                </a:solidFill>
                <a:cs typeface="Segoe UI" panose="020B0502040204020203" pitchFamily="34" charset="0"/>
              </a:rPr>
              <a:t>ФАС России верно указала, что определение заказчиком срока окончания действия контракта – «до полного исполнения сторонами обязательств по настоящему контракту» – </a:t>
            </a:r>
            <a:r>
              <a:rPr lang="ru-RU" sz="1800" b="1" dirty="0">
                <a:solidFill>
                  <a:srgbClr val="E4465A"/>
                </a:solidFill>
                <a:cs typeface="Segoe UI" panose="020B0502040204020203" pitchFamily="34" charset="0"/>
              </a:rPr>
              <a:t>не позволяет сделать вывод о сроках исполнения сторонами своих обязательств и влечет фактическое отсутствие в документации требований к обеспечению по контракту </a:t>
            </a:r>
            <a:endParaRPr lang="ru-RU" sz="1800" b="1" dirty="0" smtClean="0">
              <a:solidFill>
                <a:srgbClr val="E4465A"/>
              </a:solidFill>
              <a:cs typeface="Segoe UI" panose="020B0502040204020203" pitchFamily="34" charset="0"/>
            </a:endParaRPr>
          </a:p>
          <a:p>
            <a:pPr algn="ctr">
              <a:spcBef>
                <a:spcPct val="0"/>
              </a:spcBef>
              <a:spcAft>
                <a:spcPts val="1200"/>
              </a:spcAft>
            </a:pPr>
            <a:r>
              <a:rPr lang="ru-RU" sz="1800" dirty="0" smtClean="0">
                <a:solidFill>
                  <a:srgbClr val="001D43"/>
                </a:solidFill>
                <a:cs typeface="Segoe UI" panose="020B0502040204020203" pitchFamily="34" charset="0"/>
              </a:rPr>
              <a:t>См</a:t>
            </a:r>
            <a:r>
              <a:rPr lang="ru-RU" sz="1800" dirty="0">
                <a:solidFill>
                  <a:srgbClr val="001D43"/>
                </a:solidFill>
                <a:cs typeface="Segoe UI" panose="020B0502040204020203" pitchFamily="34" charset="0"/>
              </a:rPr>
              <a:t>.: </a:t>
            </a:r>
            <a:r>
              <a:rPr lang="ru-RU" sz="1800" dirty="0">
                <a:solidFill>
                  <a:srgbClr val="E4465A"/>
                </a:solidFill>
                <a:cs typeface="Segoe UI" panose="020B0502040204020203" pitchFamily="34" charset="0"/>
              </a:rPr>
              <a:t>решение ФАС России от 15 июля 2015 г. по делу №</a:t>
            </a:r>
            <a:r>
              <a:rPr lang="ru-RU" sz="1800" dirty="0" smtClean="0">
                <a:solidFill>
                  <a:srgbClr val="E4465A"/>
                </a:solidFill>
                <a:cs typeface="Segoe UI" panose="020B0502040204020203" pitchFamily="34" charset="0"/>
              </a:rPr>
              <a:t>К-840/15. </a:t>
            </a:r>
          </a:p>
          <a:p>
            <a:pPr algn="ctr">
              <a:spcBef>
                <a:spcPct val="0"/>
              </a:spcBef>
              <a:spcAft>
                <a:spcPts val="1200"/>
              </a:spcAft>
            </a:pPr>
            <a:r>
              <a:rPr lang="ru-RU" sz="4800" dirty="0">
                <a:solidFill>
                  <a:srgbClr val="E4465A"/>
                </a:solidFill>
                <a:cs typeface="Segoe UI" panose="020B0502040204020203" pitchFamily="34" charset="0"/>
              </a:rPr>
              <a:t>+</a:t>
            </a:r>
            <a:endParaRPr lang="ru-RU" sz="4800" dirty="0" smtClean="0">
              <a:solidFill>
                <a:srgbClr val="E4465A"/>
              </a:solidFill>
              <a:cs typeface="Segoe UI" panose="020B0502040204020203" pitchFamily="34" charset="0"/>
            </a:endParaRPr>
          </a:p>
          <a:p>
            <a:pPr algn="ctr">
              <a:spcBef>
                <a:spcPct val="0"/>
              </a:spcBef>
              <a:spcAft>
                <a:spcPts val="1200"/>
              </a:spcAft>
            </a:pPr>
            <a:r>
              <a:rPr lang="ru-RU" sz="1800" dirty="0">
                <a:solidFill>
                  <a:srgbClr val="001D43"/>
                </a:solidFill>
                <a:cs typeface="Segoe UI" panose="020B0502040204020203" pitchFamily="34" charset="0"/>
              </a:rPr>
              <a:t>См.: </a:t>
            </a:r>
            <a:r>
              <a:rPr lang="ru-RU" sz="1800" dirty="0" smtClean="0">
                <a:solidFill>
                  <a:srgbClr val="E4465A"/>
                </a:solidFill>
                <a:cs typeface="Segoe UI" panose="020B0502040204020203" pitchFamily="34" charset="0"/>
              </a:rPr>
              <a:t>определение </a:t>
            </a:r>
            <a:r>
              <a:rPr lang="ru-RU" sz="1800" dirty="0">
                <a:solidFill>
                  <a:srgbClr val="E4465A"/>
                </a:solidFill>
                <a:cs typeface="Segoe UI" panose="020B0502040204020203" pitchFamily="34" charset="0"/>
              </a:rPr>
              <a:t>Верховного Суда РФ от 12 мая 2017 г. № 305-КГ17-4248. </a:t>
            </a:r>
            <a:r>
              <a:rPr lang="ru-RU" sz="1800" dirty="0" smtClean="0">
                <a:solidFill>
                  <a:srgbClr val="E4465A"/>
                </a:solidFill>
                <a:cs typeface="Segoe UI" panose="020B0502040204020203" pitchFamily="34" charset="0"/>
              </a:rPr>
              <a:t> </a:t>
            </a:r>
            <a:endParaRPr lang="ru-RU" sz="1800" dirty="0">
              <a:solidFill>
                <a:srgbClr val="E4465A"/>
              </a:solidFill>
              <a:cs typeface="Segoe UI" panose="020B0502040204020203" pitchFamily="34" charset="0"/>
            </a:endParaRPr>
          </a:p>
          <a:p>
            <a:pPr algn="just">
              <a:spcBef>
                <a:spcPct val="0"/>
              </a:spcBef>
              <a:spcAft>
                <a:spcPts val="1200"/>
              </a:spcAft>
            </a:pPr>
            <a:endParaRPr lang="ru-RU" sz="1800" b="1" dirty="0" smtClean="0">
              <a:solidFill>
                <a:srgbClr val="E4465A"/>
              </a:solidFill>
              <a:cs typeface="Segoe UI" panose="020B0502040204020203" pitchFamily="34" charset="0"/>
            </a:endParaRPr>
          </a:p>
          <a:p>
            <a:pPr algn="just">
              <a:spcBef>
                <a:spcPct val="0"/>
              </a:spcBef>
              <a:spcAft>
                <a:spcPts val="1200"/>
              </a:spcAft>
            </a:pPr>
            <a:endParaRPr lang="ru-RU" sz="1800" b="1" dirty="0">
              <a:solidFill>
                <a:srgbClr val="E4465A"/>
              </a:solidFill>
              <a:cs typeface="Segoe UI" panose="020B0502040204020203" pitchFamily="34" charset="0"/>
            </a:endParaRPr>
          </a:p>
          <a:p>
            <a:pPr algn="just">
              <a:spcBef>
                <a:spcPct val="0"/>
              </a:spcBef>
              <a:spcAft>
                <a:spcPts val="1200"/>
              </a:spcAft>
            </a:pPr>
            <a:r>
              <a:rPr lang="ru-RU" sz="1800" b="1" dirty="0" smtClean="0">
                <a:solidFill>
                  <a:srgbClr val="E4465A"/>
                </a:solidFill>
                <a:cs typeface="Segoe UI" panose="020B0502040204020203" pitchFamily="34" charset="0"/>
              </a:rPr>
              <a:t> </a:t>
            </a: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chemeClr val="accent1"/>
              </a:solidFill>
              <a:latin typeface="Segoe UI" panose="020B0502040204020203" pitchFamily="34" charset="0"/>
              <a:cs typeface="Segoe UI" panose="020B0502040204020203" pitchFamily="34" charset="0"/>
            </a:endParaRPr>
          </a:p>
        </p:txBody>
      </p:sp>
      <p:sp>
        <p:nvSpPr>
          <p:cNvPr id="2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671397" y="853299"/>
            <a:ext cx="762753" cy="737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grpSp>
        <p:nvGrpSpPr>
          <p:cNvPr id="10" name="Группа 9">
            <a:extLst>
              <a:ext uri="{FF2B5EF4-FFF2-40B4-BE49-F238E27FC236}">
                <a16:creationId xmlns="" xmlns:a16="http://schemas.microsoft.com/office/drawing/2014/main" id="{00210A03-D9BE-49EE-98C1-438766F9A85D}"/>
              </a:ext>
            </a:extLst>
          </p:cNvPr>
          <p:cNvGrpSpPr/>
          <p:nvPr/>
        </p:nvGrpSpPr>
        <p:grpSpPr>
          <a:xfrm>
            <a:off x="5801990" y="906906"/>
            <a:ext cx="601663" cy="552450"/>
            <a:chOff x="606426" y="3195638"/>
            <a:chExt cx="601663" cy="552450"/>
          </a:xfrm>
        </p:grpSpPr>
        <p:sp>
          <p:nvSpPr>
            <p:cNvPr id="11" name="Freeform 301">
              <a:extLst>
                <a:ext uri="{FF2B5EF4-FFF2-40B4-BE49-F238E27FC236}">
                  <a16:creationId xmlns="" xmlns:a16="http://schemas.microsoft.com/office/drawing/2014/main" id="{9EA1CF23-A98B-42E7-B281-53F7278F55FE}"/>
                </a:ext>
              </a:extLst>
            </p:cNvPr>
            <p:cNvSpPr>
              <a:spLocks/>
            </p:cNvSpPr>
            <p:nvPr/>
          </p:nvSpPr>
          <p:spPr bwMode="auto">
            <a:xfrm>
              <a:off x="606426" y="3195638"/>
              <a:ext cx="319088" cy="458787"/>
            </a:xfrm>
            <a:custGeom>
              <a:avLst/>
              <a:gdLst>
                <a:gd name="T0" fmla="*/ 62 w 98"/>
                <a:gd name="T1" fmla="*/ 102 h 141"/>
                <a:gd name="T2" fmla="*/ 62 w 98"/>
                <a:gd name="T3" fmla="*/ 131 h 141"/>
                <a:gd name="T4" fmla="*/ 11 w 98"/>
                <a:gd name="T5" fmla="*/ 131 h 141"/>
                <a:gd name="T6" fmla="*/ 11 w 98"/>
                <a:gd name="T7" fmla="*/ 10 h 141"/>
                <a:gd name="T8" fmla="*/ 87 w 98"/>
                <a:gd name="T9" fmla="*/ 10 h 141"/>
                <a:gd name="T10" fmla="*/ 87 w 98"/>
                <a:gd name="T11" fmla="*/ 23 h 141"/>
                <a:gd name="T12" fmla="*/ 98 w 98"/>
                <a:gd name="T13" fmla="*/ 23 h 141"/>
                <a:gd name="T14" fmla="*/ 98 w 98"/>
                <a:gd name="T15" fmla="*/ 4 h 141"/>
                <a:gd name="T16" fmla="*/ 94 w 98"/>
                <a:gd name="T17" fmla="*/ 0 h 141"/>
                <a:gd name="T18" fmla="*/ 5 w 98"/>
                <a:gd name="T19" fmla="*/ 0 h 141"/>
                <a:gd name="T20" fmla="*/ 0 w 98"/>
                <a:gd name="T21" fmla="*/ 4 h 141"/>
                <a:gd name="T22" fmla="*/ 0 w 98"/>
                <a:gd name="T23" fmla="*/ 137 h 141"/>
                <a:gd name="T24" fmla="*/ 5 w 98"/>
                <a:gd name="T25" fmla="*/ 141 h 141"/>
                <a:gd name="T26" fmla="*/ 72 w 98"/>
                <a:gd name="T27" fmla="*/ 141 h 141"/>
                <a:gd name="T28" fmla="*/ 83 w 98"/>
                <a:gd name="T29" fmla="*/ 127 h 141"/>
                <a:gd name="T30" fmla="*/ 83 w 98"/>
                <a:gd name="T31" fmla="*/ 97 h 141"/>
                <a:gd name="T32" fmla="*/ 66 w 98"/>
                <a:gd name="T33" fmla="*/ 97 h 141"/>
                <a:gd name="T34" fmla="*/ 62 w 98"/>
                <a:gd name="T35" fmla="*/ 10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41">
                  <a:moveTo>
                    <a:pt x="62" y="102"/>
                  </a:moveTo>
                  <a:cubicBezTo>
                    <a:pt x="62" y="131"/>
                    <a:pt x="62" y="131"/>
                    <a:pt x="62" y="131"/>
                  </a:cubicBezTo>
                  <a:cubicBezTo>
                    <a:pt x="11" y="131"/>
                    <a:pt x="11" y="131"/>
                    <a:pt x="11" y="131"/>
                  </a:cubicBezTo>
                  <a:cubicBezTo>
                    <a:pt x="11" y="10"/>
                    <a:pt x="11" y="10"/>
                    <a:pt x="11" y="10"/>
                  </a:cubicBezTo>
                  <a:cubicBezTo>
                    <a:pt x="87" y="10"/>
                    <a:pt x="87" y="10"/>
                    <a:pt x="87" y="10"/>
                  </a:cubicBezTo>
                  <a:cubicBezTo>
                    <a:pt x="87" y="23"/>
                    <a:pt x="87" y="23"/>
                    <a:pt x="87" y="23"/>
                  </a:cubicBezTo>
                  <a:cubicBezTo>
                    <a:pt x="98" y="23"/>
                    <a:pt x="98" y="23"/>
                    <a:pt x="98" y="23"/>
                  </a:cubicBezTo>
                  <a:cubicBezTo>
                    <a:pt x="98" y="4"/>
                    <a:pt x="98" y="4"/>
                    <a:pt x="98" y="4"/>
                  </a:cubicBezTo>
                  <a:cubicBezTo>
                    <a:pt x="98" y="2"/>
                    <a:pt x="96" y="0"/>
                    <a:pt x="94" y="0"/>
                  </a:cubicBezTo>
                  <a:cubicBezTo>
                    <a:pt x="5" y="0"/>
                    <a:pt x="5" y="0"/>
                    <a:pt x="5" y="0"/>
                  </a:cubicBezTo>
                  <a:cubicBezTo>
                    <a:pt x="2" y="0"/>
                    <a:pt x="0" y="2"/>
                    <a:pt x="0" y="4"/>
                  </a:cubicBezTo>
                  <a:cubicBezTo>
                    <a:pt x="0" y="137"/>
                    <a:pt x="0" y="137"/>
                    <a:pt x="0" y="137"/>
                  </a:cubicBezTo>
                  <a:cubicBezTo>
                    <a:pt x="0" y="139"/>
                    <a:pt x="2" y="141"/>
                    <a:pt x="5" y="141"/>
                  </a:cubicBezTo>
                  <a:cubicBezTo>
                    <a:pt x="72" y="141"/>
                    <a:pt x="72" y="141"/>
                    <a:pt x="72" y="141"/>
                  </a:cubicBezTo>
                  <a:cubicBezTo>
                    <a:pt x="83" y="127"/>
                    <a:pt x="83" y="127"/>
                    <a:pt x="83" y="127"/>
                  </a:cubicBezTo>
                  <a:cubicBezTo>
                    <a:pt x="83" y="97"/>
                    <a:pt x="83" y="97"/>
                    <a:pt x="83" y="97"/>
                  </a:cubicBezTo>
                  <a:cubicBezTo>
                    <a:pt x="66" y="97"/>
                    <a:pt x="66" y="97"/>
                    <a:pt x="66" y="97"/>
                  </a:cubicBezTo>
                  <a:cubicBezTo>
                    <a:pt x="64" y="97"/>
                    <a:pt x="62" y="99"/>
                    <a:pt x="62" y="1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2" name="Freeform 302">
              <a:extLst>
                <a:ext uri="{FF2B5EF4-FFF2-40B4-BE49-F238E27FC236}">
                  <a16:creationId xmlns="" xmlns:a16="http://schemas.microsoft.com/office/drawing/2014/main" id="{A6D8D550-3DD2-453A-850E-51E08FEC5806}"/>
                </a:ext>
              </a:extLst>
            </p:cNvPr>
            <p:cNvSpPr>
              <a:spLocks/>
            </p:cNvSpPr>
            <p:nvPr/>
          </p:nvSpPr>
          <p:spPr bwMode="auto">
            <a:xfrm>
              <a:off x="671513" y="3328988"/>
              <a:ext cx="201613" cy="152400"/>
            </a:xfrm>
            <a:custGeom>
              <a:avLst/>
              <a:gdLst>
                <a:gd name="T0" fmla="*/ 127 w 127"/>
                <a:gd name="T1" fmla="*/ 47 h 96"/>
                <a:gd name="T2" fmla="*/ 70 w 127"/>
                <a:gd name="T3" fmla="*/ 0 h 96"/>
                <a:gd name="T4" fmla="*/ 70 w 127"/>
                <a:gd name="T5" fmla="*/ 27 h 96"/>
                <a:gd name="T6" fmla="*/ 0 w 127"/>
                <a:gd name="T7" fmla="*/ 27 h 96"/>
                <a:gd name="T8" fmla="*/ 0 w 127"/>
                <a:gd name="T9" fmla="*/ 70 h 96"/>
                <a:gd name="T10" fmla="*/ 70 w 127"/>
                <a:gd name="T11" fmla="*/ 70 h 96"/>
                <a:gd name="T12" fmla="*/ 70 w 127"/>
                <a:gd name="T13" fmla="*/ 96 h 96"/>
                <a:gd name="T14" fmla="*/ 127 w 127"/>
                <a:gd name="T15" fmla="*/ 4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6">
                  <a:moveTo>
                    <a:pt x="127" y="47"/>
                  </a:moveTo>
                  <a:lnTo>
                    <a:pt x="70" y="0"/>
                  </a:lnTo>
                  <a:lnTo>
                    <a:pt x="70" y="27"/>
                  </a:lnTo>
                  <a:lnTo>
                    <a:pt x="0" y="27"/>
                  </a:lnTo>
                  <a:lnTo>
                    <a:pt x="0" y="70"/>
                  </a:lnTo>
                  <a:lnTo>
                    <a:pt x="70" y="70"/>
                  </a:lnTo>
                  <a:lnTo>
                    <a:pt x="70" y="96"/>
                  </a:lnTo>
                  <a:lnTo>
                    <a:pt x="127" y="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3" name="Freeform 303">
              <a:extLst>
                <a:ext uri="{FF2B5EF4-FFF2-40B4-BE49-F238E27FC236}">
                  <a16:creationId xmlns="" xmlns:a16="http://schemas.microsoft.com/office/drawing/2014/main" id="{D26CD1E2-D9AB-4FFE-8930-3517A928BAA8}"/>
                </a:ext>
              </a:extLst>
            </p:cNvPr>
            <p:cNvSpPr>
              <a:spLocks noEditPoints="1"/>
            </p:cNvSpPr>
            <p:nvPr/>
          </p:nvSpPr>
          <p:spPr bwMode="auto">
            <a:xfrm>
              <a:off x="889001" y="3287713"/>
              <a:ext cx="319088" cy="460375"/>
            </a:xfrm>
            <a:custGeom>
              <a:avLst/>
              <a:gdLst>
                <a:gd name="T0" fmla="*/ 94 w 98"/>
                <a:gd name="T1" fmla="*/ 0 h 142"/>
                <a:gd name="T2" fmla="*/ 5 w 98"/>
                <a:gd name="T3" fmla="*/ 0 h 142"/>
                <a:gd name="T4" fmla="*/ 0 w 98"/>
                <a:gd name="T5" fmla="*/ 5 h 142"/>
                <a:gd name="T6" fmla="*/ 0 w 98"/>
                <a:gd name="T7" fmla="*/ 137 h 142"/>
                <a:gd name="T8" fmla="*/ 5 w 98"/>
                <a:gd name="T9" fmla="*/ 142 h 142"/>
                <a:gd name="T10" fmla="*/ 72 w 98"/>
                <a:gd name="T11" fmla="*/ 142 h 142"/>
                <a:gd name="T12" fmla="*/ 98 w 98"/>
                <a:gd name="T13" fmla="*/ 109 h 142"/>
                <a:gd name="T14" fmla="*/ 98 w 98"/>
                <a:gd name="T15" fmla="*/ 5 h 142"/>
                <a:gd name="T16" fmla="*/ 94 w 98"/>
                <a:gd name="T17" fmla="*/ 0 h 142"/>
                <a:gd name="T18" fmla="*/ 87 w 98"/>
                <a:gd name="T19" fmla="*/ 98 h 142"/>
                <a:gd name="T20" fmla="*/ 66 w 98"/>
                <a:gd name="T21" fmla="*/ 98 h 142"/>
                <a:gd name="T22" fmla="*/ 62 w 98"/>
                <a:gd name="T23" fmla="*/ 102 h 142"/>
                <a:gd name="T24" fmla="*/ 62 w 98"/>
                <a:gd name="T25" fmla="*/ 131 h 142"/>
                <a:gd name="T26" fmla="*/ 11 w 98"/>
                <a:gd name="T27" fmla="*/ 131 h 142"/>
                <a:gd name="T28" fmla="*/ 11 w 98"/>
                <a:gd name="T29" fmla="*/ 10 h 142"/>
                <a:gd name="T30" fmla="*/ 87 w 98"/>
                <a:gd name="T31" fmla="*/ 10 h 142"/>
                <a:gd name="T32" fmla="*/ 87 w 98"/>
                <a:gd name="T33" fmla="*/ 9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2">
                  <a:moveTo>
                    <a:pt x="94" y="0"/>
                  </a:moveTo>
                  <a:cubicBezTo>
                    <a:pt x="5" y="0"/>
                    <a:pt x="5" y="0"/>
                    <a:pt x="5" y="0"/>
                  </a:cubicBezTo>
                  <a:cubicBezTo>
                    <a:pt x="2" y="0"/>
                    <a:pt x="0" y="2"/>
                    <a:pt x="0" y="5"/>
                  </a:cubicBezTo>
                  <a:cubicBezTo>
                    <a:pt x="0" y="137"/>
                    <a:pt x="0" y="137"/>
                    <a:pt x="0" y="137"/>
                  </a:cubicBezTo>
                  <a:cubicBezTo>
                    <a:pt x="0" y="140"/>
                    <a:pt x="2" y="142"/>
                    <a:pt x="5" y="142"/>
                  </a:cubicBezTo>
                  <a:cubicBezTo>
                    <a:pt x="72" y="142"/>
                    <a:pt x="72" y="142"/>
                    <a:pt x="72" y="142"/>
                  </a:cubicBezTo>
                  <a:cubicBezTo>
                    <a:pt x="98" y="109"/>
                    <a:pt x="98" y="109"/>
                    <a:pt x="98" y="109"/>
                  </a:cubicBezTo>
                  <a:cubicBezTo>
                    <a:pt x="98" y="5"/>
                    <a:pt x="98" y="5"/>
                    <a:pt x="98" y="5"/>
                  </a:cubicBezTo>
                  <a:cubicBezTo>
                    <a:pt x="98" y="2"/>
                    <a:pt x="96" y="0"/>
                    <a:pt x="94" y="0"/>
                  </a:cubicBezTo>
                  <a:close/>
                  <a:moveTo>
                    <a:pt x="87" y="98"/>
                  </a:moveTo>
                  <a:cubicBezTo>
                    <a:pt x="66" y="98"/>
                    <a:pt x="66" y="98"/>
                    <a:pt x="66" y="98"/>
                  </a:cubicBezTo>
                  <a:cubicBezTo>
                    <a:pt x="64" y="98"/>
                    <a:pt x="62" y="100"/>
                    <a:pt x="62" y="102"/>
                  </a:cubicBezTo>
                  <a:cubicBezTo>
                    <a:pt x="62" y="131"/>
                    <a:pt x="62" y="131"/>
                    <a:pt x="62" y="131"/>
                  </a:cubicBezTo>
                  <a:cubicBezTo>
                    <a:pt x="11" y="131"/>
                    <a:pt x="11" y="131"/>
                    <a:pt x="11" y="131"/>
                  </a:cubicBezTo>
                  <a:cubicBezTo>
                    <a:pt x="11" y="10"/>
                    <a:pt x="11" y="10"/>
                    <a:pt x="11" y="10"/>
                  </a:cubicBezTo>
                  <a:cubicBezTo>
                    <a:pt x="87" y="10"/>
                    <a:pt x="87" y="10"/>
                    <a:pt x="87" y="10"/>
                  </a:cubicBezTo>
                  <a:lnTo>
                    <a:pt x="87" y="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304">
              <a:extLst>
                <a:ext uri="{FF2B5EF4-FFF2-40B4-BE49-F238E27FC236}">
                  <a16:creationId xmlns="" xmlns:a16="http://schemas.microsoft.com/office/drawing/2014/main" id="{3A86E5E0-437D-4343-A3BB-01DBAD78619A}"/>
                </a:ext>
              </a:extLst>
            </p:cNvPr>
            <p:cNvSpPr>
              <a:spLocks/>
            </p:cNvSpPr>
            <p:nvPr/>
          </p:nvSpPr>
          <p:spPr bwMode="auto">
            <a:xfrm>
              <a:off x="944563" y="3440113"/>
              <a:ext cx="201613" cy="152400"/>
            </a:xfrm>
            <a:custGeom>
              <a:avLst/>
              <a:gdLst>
                <a:gd name="T0" fmla="*/ 57 w 127"/>
                <a:gd name="T1" fmla="*/ 69 h 96"/>
                <a:gd name="T2" fmla="*/ 127 w 127"/>
                <a:gd name="T3" fmla="*/ 69 h 96"/>
                <a:gd name="T4" fmla="*/ 127 w 127"/>
                <a:gd name="T5" fmla="*/ 26 h 96"/>
                <a:gd name="T6" fmla="*/ 57 w 127"/>
                <a:gd name="T7" fmla="*/ 26 h 96"/>
                <a:gd name="T8" fmla="*/ 57 w 127"/>
                <a:gd name="T9" fmla="*/ 0 h 96"/>
                <a:gd name="T10" fmla="*/ 0 w 127"/>
                <a:gd name="T11" fmla="*/ 47 h 96"/>
                <a:gd name="T12" fmla="*/ 57 w 127"/>
                <a:gd name="T13" fmla="*/ 96 h 96"/>
                <a:gd name="T14" fmla="*/ 57 w 127"/>
                <a:gd name="T15" fmla="*/ 69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6">
                  <a:moveTo>
                    <a:pt x="57" y="69"/>
                  </a:moveTo>
                  <a:lnTo>
                    <a:pt x="127" y="69"/>
                  </a:lnTo>
                  <a:lnTo>
                    <a:pt x="127" y="26"/>
                  </a:lnTo>
                  <a:lnTo>
                    <a:pt x="57" y="26"/>
                  </a:lnTo>
                  <a:lnTo>
                    <a:pt x="57" y="0"/>
                  </a:lnTo>
                  <a:lnTo>
                    <a:pt x="0" y="47"/>
                  </a:lnTo>
                  <a:lnTo>
                    <a:pt x="57" y="96"/>
                  </a:lnTo>
                  <a:lnTo>
                    <a:pt x="57" y="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98534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Прямая соединительная линия 14">
            <a:extLst>
              <a:ext uri="{FF2B5EF4-FFF2-40B4-BE49-F238E27FC236}">
                <a16:creationId xmlns="" xmlns:a16="http://schemas.microsoft.com/office/drawing/2014/main" id="{2DF8A51C-4A70-45C5-B4ED-B17789969F70}"/>
              </a:ext>
            </a:extLst>
          </p:cNvPr>
          <p:cNvCxnSpPr>
            <a:cxnSpLocks/>
          </p:cNvCxnSpPr>
          <p:nvPr/>
        </p:nvCxnSpPr>
        <p:spPr>
          <a:xfrm>
            <a:off x="352297" y="168850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6" name="Группа 15">
            <a:extLst>
              <a:ext uri="{FF2B5EF4-FFF2-40B4-BE49-F238E27FC236}">
                <a16:creationId xmlns="" xmlns:a16="http://schemas.microsoft.com/office/drawing/2014/main" id="{0444FF46-B0FA-41C3-AECC-3CE689681411}"/>
              </a:ext>
            </a:extLst>
          </p:cNvPr>
          <p:cNvGrpSpPr/>
          <p:nvPr/>
        </p:nvGrpSpPr>
        <p:grpSpPr>
          <a:xfrm>
            <a:off x="5710680" y="788396"/>
            <a:ext cx="762753" cy="764997"/>
            <a:chOff x="5852718" y="1440569"/>
            <a:chExt cx="405909" cy="407103"/>
          </a:xfrm>
        </p:grpSpPr>
        <p:sp>
          <p:nvSpPr>
            <p:cNvPr id="1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18" name="Правая круглая скобка 17">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19" name="Правая круглая скобка 18">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3" name="Объект 2">
            <a:extLst>
              <a:ext uri="{FF2B5EF4-FFF2-40B4-BE49-F238E27FC236}">
                <a16:creationId xmlns="" xmlns:a16="http://schemas.microsoft.com/office/drawing/2014/main" id="{73654378-9C15-461F-99A2-CFFD6BDD55E3}"/>
              </a:ext>
            </a:extLst>
          </p:cNvPr>
          <p:cNvSpPr>
            <a:spLocks noGrp="1"/>
          </p:cNvSpPr>
          <p:nvPr>
            <p:ph idx="1"/>
          </p:nvPr>
        </p:nvSpPr>
        <p:spPr>
          <a:xfrm>
            <a:off x="506089" y="1830693"/>
            <a:ext cx="11469687" cy="4436291"/>
          </a:xfrm>
        </p:spPr>
        <p:txBody>
          <a:bodyPr>
            <a:noAutofit/>
          </a:bodyPr>
          <a:lstStyle/>
          <a:p>
            <a:pPr algn="just">
              <a:spcBef>
                <a:spcPct val="0"/>
              </a:spcBef>
              <a:spcAft>
                <a:spcPts val="1200"/>
              </a:spcAft>
            </a:pPr>
            <a:r>
              <a:rPr lang="ru-RU" sz="1800" dirty="0">
                <a:solidFill>
                  <a:srgbClr val="001D43"/>
                </a:solidFill>
                <a:cs typeface="Segoe UI" panose="020B0502040204020203" pitchFamily="34" charset="0"/>
              </a:rPr>
              <a:t>Закон № 44-ФЗ содержит требование о превышении срока действия банковской гарантии не менее, чем на один месяц срока действия контракта (ч. 3 ст. 96). </a:t>
            </a:r>
            <a:endParaRPr lang="ru-RU" sz="1800" dirty="0" smtClean="0">
              <a:solidFill>
                <a:srgbClr val="001D43"/>
              </a:solidFill>
              <a:cs typeface="Segoe UI" panose="020B0502040204020203" pitchFamily="34" charset="0"/>
            </a:endParaRPr>
          </a:p>
          <a:p>
            <a:pPr algn="just">
              <a:spcBef>
                <a:spcPct val="0"/>
              </a:spcBef>
              <a:spcAft>
                <a:spcPts val="1200"/>
              </a:spcAft>
            </a:pPr>
            <a:r>
              <a:rPr lang="ru-RU" sz="1800" dirty="0">
                <a:solidFill>
                  <a:srgbClr val="001D43"/>
                </a:solidFill>
                <a:cs typeface="Segoe UI" panose="020B0502040204020203" pitchFamily="34" charset="0"/>
              </a:rPr>
              <a:t>Судебная коллегия по экономическим спорам Верховного Суда РФ подтвердила, что установление заказчиком в документации об аукционе срока действия банковской гарантии </a:t>
            </a:r>
            <a:r>
              <a:rPr lang="ru-RU" sz="1800" b="1" dirty="0">
                <a:solidFill>
                  <a:srgbClr val="E4465A"/>
                </a:solidFill>
                <a:cs typeface="Segoe UI" panose="020B0502040204020203" pitchFamily="34" charset="0"/>
              </a:rPr>
              <a:t>не менее 60 дней с даты окончания срока действия контракта не нарушает ч. 3 ст. 96 Закона № 44-ФЗ.</a:t>
            </a:r>
          </a:p>
          <a:p>
            <a:pPr algn="just">
              <a:spcBef>
                <a:spcPct val="0"/>
              </a:spcBef>
              <a:spcAft>
                <a:spcPts val="1200"/>
              </a:spcAft>
            </a:pPr>
            <a:r>
              <a:rPr lang="ru-RU" sz="1800" dirty="0">
                <a:solidFill>
                  <a:srgbClr val="001D43"/>
                </a:solidFill>
                <a:cs typeface="Segoe UI" panose="020B0502040204020203" pitchFamily="34" charset="0"/>
              </a:rPr>
              <a:t>Суд исходил из того, что закон в рассматриваемой части </a:t>
            </a:r>
            <a:r>
              <a:rPr lang="ru-RU" sz="1800" b="1" dirty="0">
                <a:solidFill>
                  <a:srgbClr val="E4465A"/>
                </a:solidFill>
                <a:cs typeface="Segoe UI" panose="020B0502040204020203" pitchFamily="34" charset="0"/>
              </a:rPr>
              <a:t>не содержит ограничения максимального срока действия гарантии. </a:t>
            </a:r>
            <a:endParaRPr lang="ru-RU" sz="1800" b="1" dirty="0" smtClean="0">
              <a:solidFill>
                <a:srgbClr val="E4465A"/>
              </a:solidFill>
              <a:cs typeface="Segoe UI" panose="020B0502040204020203" pitchFamily="34" charset="0"/>
            </a:endParaRPr>
          </a:p>
          <a:p>
            <a:pPr algn="just">
              <a:spcBef>
                <a:spcPct val="0"/>
              </a:spcBef>
              <a:spcAft>
                <a:spcPts val="1200"/>
              </a:spcAft>
            </a:pPr>
            <a:r>
              <a:rPr lang="ru-RU" sz="1800" dirty="0" smtClean="0">
                <a:solidFill>
                  <a:srgbClr val="001D43"/>
                </a:solidFill>
                <a:cs typeface="Segoe UI" panose="020B0502040204020203" pitchFamily="34" charset="0"/>
              </a:rPr>
              <a:t>        См</a:t>
            </a:r>
            <a:r>
              <a:rPr lang="ru-RU" sz="1800" dirty="0">
                <a:solidFill>
                  <a:srgbClr val="001D43"/>
                </a:solidFill>
                <a:cs typeface="Segoe UI" panose="020B0502040204020203" pitchFamily="34" charset="0"/>
              </a:rPr>
              <a:t>.: </a:t>
            </a:r>
            <a:r>
              <a:rPr lang="ru-RU" sz="1800" dirty="0">
                <a:solidFill>
                  <a:srgbClr val="E4465A"/>
                </a:solidFill>
                <a:cs typeface="Segoe UI" panose="020B0502040204020203" pitchFamily="34" charset="0"/>
              </a:rPr>
              <a:t>Определение Верховного Суда РФ от 2 мая 2017 г. № 305-ЭС16-20341 по делу № А40-227679/2015. </a:t>
            </a:r>
          </a:p>
          <a:p>
            <a:pPr algn="just">
              <a:spcBef>
                <a:spcPct val="0"/>
              </a:spcBef>
              <a:spcAft>
                <a:spcPts val="1200"/>
              </a:spcAft>
            </a:pPr>
            <a:r>
              <a:rPr lang="ru-RU" sz="1800" b="1" dirty="0" smtClean="0">
                <a:solidFill>
                  <a:srgbClr val="E4465A"/>
                </a:solidFill>
                <a:cs typeface="Segoe UI" panose="020B0502040204020203" pitchFamily="34" charset="0"/>
              </a:rPr>
              <a:t>         </a:t>
            </a:r>
          </a:p>
          <a:p>
            <a:pPr algn="just">
              <a:spcBef>
                <a:spcPct val="0"/>
              </a:spcBef>
              <a:spcAft>
                <a:spcPts val="1200"/>
              </a:spcAft>
            </a:pPr>
            <a:r>
              <a:rPr lang="ru-RU" sz="1800" b="1" dirty="0">
                <a:solidFill>
                  <a:srgbClr val="E4465A"/>
                </a:solidFill>
                <a:cs typeface="Segoe UI" panose="020B0502040204020203" pitchFamily="34" charset="0"/>
              </a:rPr>
              <a:t>        </a:t>
            </a:r>
            <a:r>
              <a:rPr lang="ru-RU" sz="1800" dirty="0" smtClean="0">
                <a:solidFill>
                  <a:srgbClr val="001D43"/>
                </a:solidFill>
                <a:cs typeface="Segoe UI" panose="020B0502040204020203" pitchFamily="34" charset="0"/>
              </a:rPr>
              <a:t>См</a:t>
            </a:r>
            <a:r>
              <a:rPr lang="ru-RU" sz="1800" dirty="0">
                <a:solidFill>
                  <a:srgbClr val="001D43"/>
                </a:solidFill>
                <a:cs typeface="Segoe UI" panose="020B0502040204020203" pitchFamily="34" charset="0"/>
              </a:rPr>
              <a:t>.: </a:t>
            </a:r>
            <a:r>
              <a:rPr lang="ru-RU" sz="1800" dirty="0" smtClean="0">
                <a:solidFill>
                  <a:srgbClr val="E4465A"/>
                </a:solidFill>
                <a:cs typeface="Segoe UI" panose="020B0502040204020203" pitchFamily="34" charset="0"/>
              </a:rPr>
              <a:t>Определение </a:t>
            </a:r>
            <a:r>
              <a:rPr lang="ru-RU" sz="1800" dirty="0">
                <a:solidFill>
                  <a:srgbClr val="E4465A"/>
                </a:solidFill>
                <a:cs typeface="Segoe UI" panose="020B0502040204020203" pitchFamily="34" charset="0"/>
              </a:rPr>
              <a:t>Верховного Суда РФ от 27 июня 2017 г. № 305-ЭС17-1132 по делу № А40-8638/2016.</a:t>
            </a:r>
            <a:endParaRPr lang="ru-RU" sz="1800" dirty="0" smtClean="0">
              <a:solidFill>
                <a:srgbClr val="E4465A"/>
              </a:solidFill>
              <a:cs typeface="Segoe UI" panose="020B0502040204020203" pitchFamily="34" charset="0"/>
            </a:endParaRPr>
          </a:p>
          <a:p>
            <a:pPr algn="just">
              <a:spcBef>
                <a:spcPct val="0"/>
              </a:spcBef>
              <a:spcAft>
                <a:spcPts val="1200"/>
              </a:spcAft>
            </a:pPr>
            <a:endParaRPr lang="ru-RU" sz="1800" b="1" dirty="0" smtClean="0">
              <a:solidFill>
                <a:srgbClr val="E4465A"/>
              </a:solidFill>
              <a:cs typeface="Segoe UI" panose="020B0502040204020203" pitchFamily="34" charset="0"/>
            </a:endParaRPr>
          </a:p>
          <a:p>
            <a:pPr algn="just">
              <a:spcBef>
                <a:spcPct val="0"/>
              </a:spcBef>
              <a:spcAft>
                <a:spcPts val="1200"/>
              </a:spcAft>
            </a:pPr>
            <a:endParaRPr lang="ru-RU" sz="1800" b="1" dirty="0">
              <a:solidFill>
                <a:srgbClr val="E4465A"/>
              </a:solidFill>
              <a:cs typeface="Segoe UI" panose="020B0502040204020203" pitchFamily="34" charset="0"/>
            </a:endParaRPr>
          </a:p>
          <a:p>
            <a:pPr algn="just">
              <a:spcBef>
                <a:spcPct val="0"/>
              </a:spcBef>
              <a:spcAft>
                <a:spcPts val="1200"/>
              </a:spcAft>
            </a:pPr>
            <a:r>
              <a:rPr lang="ru-RU" sz="1800" b="1" dirty="0" smtClean="0">
                <a:solidFill>
                  <a:srgbClr val="E4465A"/>
                </a:solidFill>
                <a:cs typeface="Segoe UI" panose="020B0502040204020203" pitchFamily="34" charset="0"/>
              </a:rPr>
              <a:t> </a:t>
            </a: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chemeClr val="accent1"/>
              </a:solidFill>
              <a:latin typeface="Segoe UI" panose="020B0502040204020203" pitchFamily="34" charset="0"/>
              <a:cs typeface="Segoe UI" panose="020B0502040204020203" pitchFamily="34" charset="0"/>
            </a:endParaRPr>
          </a:p>
        </p:txBody>
      </p:sp>
      <p:sp>
        <p:nvSpPr>
          <p:cNvPr id="27"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671397" y="853299"/>
            <a:ext cx="762753" cy="737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grpSp>
        <p:nvGrpSpPr>
          <p:cNvPr id="10" name="Группа 9">
            <a:extLst>
              <a:ext uri="{FF2B5EF4-FFF2-40B4-BE49-F238E27FC236}">
                <a16:creationId xmlns="" xmlns:a16="http://schemas.microsoft.com/office/drawing/2014/main" id="{00210A03-D9BE-49EE-98C1-438766F9A85D}"/>
              </a:ext>
            </a:extLst>
          </p:cNvPr>
          <p:cNvGrpSpPr/>
          <p:nvPr/>
        </p:nvGrpSpPr>
        <p:grpSpPr>
          <a:xfrm>
            <a:off x="5801990" y="906906"/>
            <a:ext cx="601663" cy="552450"/>
            <a:chOff x="606426" y="3195638"/>
            <a:chExt cx="601663" cy="552450"/>
          </a:xfrm>
        </p:grpSpPr>
        <p:sp>
          <p:nvSpPr>
            <p:cNvPr id="11" name="Freeform 301">
              <a:extLst>
                <a:ext uri="{FF2B5EF4-FFF2-40B4-BE49-F238E27FC236}">
                  <a16:creationId xmlns="" xmlns:a16="http://schemas.microsoft.com/office/drawing/2014/main" id="{9EA1CF23-A98B-42E7-B281-53F7278F55FE}"/>
                </a:ext>
              </a:extLst>
            </p:cNvPr>
            <p:cNvSpPr>
              <a:spLocks/>
            </p:cNvSpPr>
            <p:nvPr/>
          </p:nvSpPr>
          <p:spPr bwMode="auto">
            <a:xfrm>
              <a:off x="606426" y="3195638"/>
              <a:ext cx="319088" cy="458787"/>
            </a:xfrm>
            <a:custGeom>
              <a:avLst/>
              <a:gdLst>
                <a:gd name="T0" fmla="*/ 62 w 98"/>
                <a:gd name="T1" fmla="*/ 102 h 141"/>
                <a:gd name="T2" fmla="*/ 62 w 98"/>
                <a:gd name="T3" fmla="*/ 131 h 141"/>
                <a:gd name="T4" fmla="*/ 11 w 98"/>
                <a:gd name="T5" fmla="*/ 131 h 141"/>
                <a:gd name="T6" fmla="*/ 11 w 98"/>
                <a:gd name="T7" fmla="*/ 10 h 141"/>
                <a:gd name="T8" fmla="*/ 87 w 98"/>
                <a:gd name="T9" fmla="*/ 10 h 141"/>
                <a:gd name="T10" fmla="*/ 87 w 98"/>
                <a:gd name="T11" fmla="*/ 23 h 141"/>
                <a:gd name="T12" fmla="*/ 98 w 98"/>
                <a:gd name="T13" fmla="*/ 23 h 141"/>
                <a:gd name="T14" fmla="*/ 98 w 98"/>
                <a:gd name="T15" fmla="*/ 4 h 141"/>
                <a:gd name="T16" fmla="*/ 94 w 98"/>
                <a:gd name="T17" fmla="*/ 0 h 141"/>
                <a:gd name="T18" fmla="*/ 5 w 98"/>
                <a:gd name="T19" fmla="*/ 0 h 141"/>
                <a:gd name="T20" fmla="*/ 0 w 98"/>
                <a:gd name="T21" fmla="*/ 4 h 141"/>
                <a:gd name="T22" fmla="*/ 0 w 98"/>
                <a:gd name="T23" fmla="*/ 137 h 141"/>
                <a:gd name="T24" fmla="*/ 5 w 98"/>
                <a:gd name="T25" fmla="*/ 141 h 141"/>
                <a:gd name="T26" fmla="*/ 72 w 98"/>
                <a:gd name="T27" fmla="*/ 141 h 141"/>
                <a:gd name="T28" fmla="*/ 83 w 98"/>
                <a:gd name="T29" fmla="*/ 127 h 141"/>
                <a:gd name="T30" fmla="*/ 83 w 98"/>
                <a:gd name="T31" fmla="*/ 97 h 141"/>
                <a:gd name="T32" fmla="*/ 66 w 98"/>
                <a:gd name="T33" fmla="*/ 97 h 141"/>
                <a:gd name="T34" fmla="*/ 62 w 98"/>
                <a:gd name="T35" fmla="*/ 10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141">
                  <a:moveTo>
                    <a:pt x="62" y="102"/>
                  </a:moveTo>
                  <a:cubicBezTo>
                    <a:pt x="62" y="131"/>
                    <a:pt x="62" y="131"/>
                    <a:pt x="62" y="131"/>
                  </a:cubicBezTo>
                  <a:cubicBezTo>
                    <a:pt x="11" y="131"/>
                    <a:pt x="11" y="131"/>
                    <a:pt x="11" y="131"/>
                  </a:cubicBezTo>
                  <a:cubicBezTo>
                    <a:pt x="11" y="10"/>
                    <a:pt x="11" y="10"/>
                    <a:pt x="11" y="10"/>
                  </a:cubicBezTo>
                  <a:cubicBezTo>
                    <a:pt x="87" y="10"/>
                    <a:pt x="87" y="10"/>
                    <a:pt x="87" y="10"/>
                  </a:cubicBezTo>
                  <a:cubicBezTo>
                    <a:pt x="87" y="23"/>
                    <a:pt x="87" y="23"/>
                    <a:pt x="87" y="23"/>
                  </a:cubicBezTo>
                  <a:cubicBezTo>
                    <a:pt x="98" y="23"/>
                    <a:pt x="98" y="23"/>
                    <a:pt x="98" y="23"/>
                  </a:cubicBezTo>
                  <a:cubicBezTo>
                    <a:pt x="98" y="4"/>
                    <a:pt x="98" y="4"/>
                    <a:pt x="98" y="4"/>
                  </a:cubicBezTo>
                  <a:cubicBezTo>
                    <a:pt x="98" y="2"/>
                    <a:pt x="96" y="0"/>
                    <a:pt x="94" y="0"/>
                  </a:cubicBezTo>
                  <a:cubicBezTo>
                    <a:pt x="5" y="0"/>
                    <a:pt x="5" y="0"/>
                    <a:pt x="5" y="0"/>
                  </a:cubicBezTo>
                  <a:cubicBezTo>
                    <a:pt x="2" y="0"/>
                    <a:pt x="0" y="2"/>
                    <a:pt x="0" y="4"/>
                  </a:cubicBezTo>
                  <a:cubicBezTo>
                    <a:pt x="0" y="137"/>
                    <a:pt x="0" y="137"/>
                    <a:pt x="0" y="137"/>
                  </a:cubicBezTo>
                  <a:cubicBezTo>
                    <a:pt x="0" y="139"/>
                    <a:pt x="2" y="141"/>
                    <a:pt x="5" y="141"/>
                  </a:cubicBezTo>
                  <a:cubicBezTo>
                    <a:pt x="72" y="141"/>
                    <a:pt x="72" y="141"/>
                    <a:pt x="72" y="141"/>
                  </a:cubicBezTo>
                  <a:cubicBezTo>
                    <a:pt x="83" y="127"/>
                    <a:pt x="83" y="127"/>
                    <a:pt x="83" y="127"/>
                  </a:cubicBezTo>
                  <a:cubicBezTo>
                    <a:pt x="83" y="97"/>
                    <a:pt x="83" y="97"/>
                    <a:pt x="83" y="97"/>
                  </a:cubicBezTo>
                  <a:cubicBezTo>
                    <a:pt x="66" y="97"/>
                    <a:pt x="66" y="97"/>
                    <a:pt x="66" y="97"/>
                  </a:cubicBezTo>
                  <a:cubicBezTo>
                    <a:pt x="64" y="97"/>
                    <a:pt x="62" y="99"/>
                    <a:pt x="62" y="1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2" name="Freeform 302">
              <a:extLst>
                <a:ext uri="{FF2B5EF4-FFF2-40B4-BE49-F238E27FC236}">
                  <a16:creationId xmlns="" xmlns:a16="http://schemas.microsoft.com/office/drawing/2014/main" id="{A6D8D550-3DD2-453A-850E-51E08FEC5806}"/>
                </a:ext>
              </a:extLst>
            </p:cNvPr>
            <p:cNvSpPr>
              <a:spLocks/>
            </p:cNvSpPr>
            <p:nvPr/>
          </p:nvSpPr>
          <p:spPr bwMode="auto">
            <a:xfrm>
              <a:off x="671513" y="3328988"/>
              <a:ext cx="201613" cy="152400"/>
            </a:xfrm>
            <a:custGeom>
              <a:avLst/>
              <a:gdLst>
                <a:gd name="T0" fmla="*/ 127 w 127"/>
                <a:gd name="T1" fmla="*/ 47 h 96"/>
                <a:gd name="T2" fmla="*/ 70 w 127"/>
                <a:gd name="T3" fmla="*/ 0 h 96"/>
                <a:gd name="T4" fmla="*/ 70 w 127"/>
                <a:gd name="T5" fmla="*/ 27 h 96"/>
                <a:gd name="T6" fmla="*/ 0 w 127"/>
                <a:gd name="T7" fmla="*/ 27 h 96"/>
                <a:gd name="T8" fmla="*/ 0 w 127"/>
                <a:gd name="T9" fmla="*/ 70 h 96"/>
                <a:gd name="T10" fmla="*/ 70 w 127"/>
                <a:gd name="T11" fmla="*/ 70 h 96"/>
                <a:gd name="T12" fmla="*/ 70 w 127"/>
                <a:gd name="T13" fmla="*/ 96 h 96"/>
                <a:gd name="T14" fmla="*/ 127 w 127"/>
                <a:gd name="T15" fmla="*/ 4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6">
                  <a:moveTo>
                    <a:pt x="127" y="47"/>
                  </a:moveTo>
                  <a:lnTo>
                    <a:pt x="70" y="0"/>
                  </a:lnTo>
                  <a:lnTo>
                    <a:pt x="70" y="27"/>
                  </a:lnTo>
                  <a:lnTo>
                    <a:pt x="0" y="27"/>
                  </a:lnTo>
                  <a:lnTo>
                    <a:pt x="0" y="70"/>
                  </a:lnTo>
                  <a:lnTo>
                    <a:pt x="70" y="70"/>
                  </a:lnTo>
                  <a:lnTo>
                    <a:pt x="70" y="96"/>
                  </a:lnTo>
                  <a:lnTo>
                    <a:pt x="127" y="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3" name="Freeform 303">
              <a:extLst>
                <a:ext uri="{FF2B5EF4-FFF2-40B4-BE49-F238E27FC236}">
                  <a16:creationId xmlns="" xmlns:a16="http://schemas.microsoft.com/office/drawing/2014/main" id="{D26CD1E2-D9AB-4FFE-8930-3517A928BAA8}"/>
                </a:ext>
              </a:extLst>
            </p:cNvPr>
            <p:cNvSpPr>
              <a:spLocks noEditPoints="1"/>
            </p:cNvSpPr>
            <p:nvPr/>
          </p:nvSpPr>
          <p:spPr bwMode="auto">
            <a:xfrm>
              <a:off x="889001" y="3287713"/>
              <a:ext cx="319088" cy="460375"/>
            </a:xfrm>
            <a:custGeom>
              <a:avLst/>
              <a:gdLst>
                <a:gd name="T0" fmla="*/ 94 w 98"/>
                <a:gd name="T1" fmla="*/ 0 h 142"/>
                <a:gd name="T2" fmla="*/ 5 w 98"/>
                <a:gd name="T3" fmla="*/ 0 h 142"/>
                <a:gd name="T4" fmla="*/ 0 w 98"/>
                <a:gd name="T5" fmla="*/ 5 h 142"/>
                <a:gd name="T6" fmla="*/ 0 w 98"/>
                <a:gd name="T7" fmla="*/ 137 h 142"/>
                <a:gd name="T8" fmla="*/ 5 w 98"/>
                <a:gd name="T9" fmla="*/ 142 h 142"/>
                <a:gd name="T10" fmla="*/ 72 w 98"/>
                <a:gd name="T11" fmla="*/ 142 h 142"/>
                <a:gd name="T12" fmla="*/ 98 w 98"/>
                <a:gd name="T13" fmla="*/ 109 h 142"/>
                <a:gd name="T14" fmla="*/ 98 w 98"/>
                <a:gd name="T15" fmla="*/ 5 h 142"/>
                <a:gd name="T16" fmla="*/ 94 w 98"/>
                <a:gd name="T17" fmla="*/ 0 h 142"/>
                <a:gd name="T18" fmla="*/ 87 w 98"/>
                <a:gd name="T19" fmla="*/ 98 h 142"/>
                <a:gd name="T20" fmla="*/ 66 w 98"/>
                <a:gd name="T21" fmla="*/ 98 h 142"/>
                <a:gd name="T22" fmla="*/ 62 w 98"/>
                <a:gd name="T23" fmla="*/ 102 h 142"/>
                <a:gd name="T24" fmla="*/ 62 w 98"/>
                <a:gd name="T25" fmla="*/ 131 h 142"/>
                <a:gd name="T26" fmla="*/ 11 w 98"/>
                <a:gd name="T27" fmla="*/ 131 h 142"/>
                <a:gd name="T28" fmla="*/ 11 w 98"/>
                <a:gd name="T29" fmla="*/ 10 h 142"/>
                <a:gd name="T30" fmla="*/ 87 w 98"/>
                <a:gd name="T31" fmla="*/ 10 h 142"/>
                <a:gd name="T32" fmla="*/ 87 w 98"/>
                <a:gd name="T33" fmla="*/ 9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42">
                  <a:moveTo>
                    <a:pt x="94" y="0"/>
                  </a:moveTo>
                  <a:cubicBezTo>
                    <a:pt x="5" y="0"/>
                    <a:pt x="5" y="0"/>
                    <a:pt x="5" y="0"/>
                  </a:cubicBezTo>
                  <a:cubicBezTo>
                    <a:pt x="2" y="0"/>
                    <a:pt x="0" y="2"/>
                    <a:pt x="0" y="5"/>
                  </a:cubicBezTo>
                  <a:cubicBezTo>
                    <a:pt x="0" y="137"/>
                    <a:pt x="0" y="137"/>
                    <a:pt x="0" y="137"/>
                  </a:cubicBezTo>
                  <a:cubicBezTo>
                    <a:pt x="0" y="140"/>
                    <a:pt x="2" y="142"/>
                    <a:pt x="5" y="142"/>
                  </a:cubicBezTo>
                  <a:cubicBezTo>
                    <a:pt x="72" y="142"/>
                    <a:pt x="72" y="142"/>
                    <a:pt x="72" y="142"/>
                  </a:cubicBezTo>
                  <a:cubicBezTo>
                    <a:pt x="98" y="109"/>
                    <a:pt x="98" y="109"/>
                    <a:pt x="98" y="109"/>
                  </a:cubicBezTo>
                  <a:cubicBezTo>
                    <a:pt x="98" y="5"/>
                    <a:pt x="98" y="5"/>
                    <a:pt x="98" y="5"/>
                  </a:cubicBezTo>
                  <a:cubicBezTo>
                    <a:pt x="98" y="2"/>
                    <a:pt x="96" y="0"/>
                    <a:pt x="94" y="0"/>
                  </a:cubicBezTo>
                  <a:close/>
                  <a:moveTo>
                    <a:pt x="87" y="98"/>
                  </a:moveTo>
                  <a:cubicBezTo>
                    <a:pt x="66" y="98"/>
                    <a:pt x="66" y="98"/>
                    <a:pt x="66" y="98"/>
                  </a:cubicBezTo>
                  <a:cubicBezTo>
                    <a:pt x="64" y="98"/>
                    <a:pt x="62" y="100"/>
                    <a:pt x="62" y="102"/>
                  </a:cubicBezTo>
                  <a:cubicBezTo>
                    <a:pt x="62" y="131"/>
                    <a:pt x="62" y="131"/>
                    <a:pt x="62" y="131"/>
                  </a:cubicBezTo>
                  <a:cubicBezTo>
                    <a:pt x="11" y="131"/>
                    <a:pt x="11" y="131"/>
                    <a:pt x="11" y="131"/>
                  </a:cubicBezTo>
                  <a:cubicBezTo>
                    <a:pt x="11" y="10"/>
                    <a:pt x="11" y="10"/>
                    <a:pt x="11" y="10"/>
                  </a:cubicBezTo>
                  <a:cubicBezTo>
                    <a:pt x="87" y="10"/>
                    <a:pt x="87" y="10"/>
                    <a:pt x="87" y="10"/>
                  </a:cubicBezTo>
                  <a:lnTo>
                    <a:pt x="87" y="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304">
              <a:extLst>
                <a:ext uri="{FF2B5EF4-FFF2-40B4-BE49-F238E27FC236}">
                  <a16:creationId xmlns="" xmlns:a16="http://schemas.microsoft.com/office/drawing/2014/main" id="{3A86E5E0-437D-4343-A3BB-01DBAD78619A}"/>
                </a:ext>
              </a:extLst>
            </p:cNvPr>
            <p:cNvSpPr>
              <a:spLocks/>
            </p:cNvSpPr>
            <p:nvPr/>
          </p:nvSpPr>
          <p:spPr bwMode="auto">
            <a:xfrm>
              <a:off x="944563" y="3440113"/>
              <a:ext cx="201613" cy="152400"/>
            </a:xfrm>
            <a:custGeom>
              <a:avLst/>
              <a:gdLst>
                <a:gd name="T0" fmla="*/ 57 w 127"/>
                <a:gd name="T1" fmla="*/ 69 h 96"/>
                <a:gd name="T2" fmla="*/ 127 w 127"/>
                <a:gd name="T3" fmla="*/ 69 h 96"/>
                <a:gd name="T4" fmla="*/ 127 w 127"/>
                <a:gd name="T5" fmla="*/ 26 h 96"/>
                <a:gd name="T6" fmla="*/ 57 w 127"/>
                <a:gd name="T7" fmla="*/ 26 h 96"/>
                <a:gd name="T8" fmla="*/ 57 w 127"/>
                <a:gd name="T9" fmla="*/ 0 h 96"/>
                <a:gd name="T10" fmla="*/ 0 w 127"/>
                <a:gd name="T11" fmla="*/ 47 h 96"/>
                <a:gd name="T12" fmla="*/ 57 w 127"/>
                <a:gd name="T13" fmla="*/ 96 h 96"/>
                <a:gd name="T14" fmla="*/ 57 w 127"/>
                <a:gd name="T15" fmla="*/ 69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96">
                  <a:moveTo>
                    <a:pt x="57" y="69"/>
                  </a:moveTo>
                  <a:lnTo>
                    <a:pt x="127" y="69"/>
                  </a:lnTo>
                  <a:lnTo>
                    <a:pt x="127" y="26"/>
                  </a:lnTo>
                  <a:lnTo>
                    <a:pt x="57" y="26"/>
                  </a:lnTo>
                  <a:lnTo>
                    <a:pt x="57" y="0"/>
                  </a:lnTo>
                  <a:lnTo>
                    <a:pt x="0" y="47"/>
                  </a:lnTo>
                  <a:lnTo>
                    <a:pt x="57" y="96"/>
                  </a:lnTo>
                  <a:lnTo>
                    <a:pt x="57" y="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grpSp>
        <p:nvGrpSpPr>
          <p:cNvPr id="25" name="Группа 24">
            <a:extLst>
              <a:ext uri="{FF2B5EF4-FFF2-40B4-BE49-F238E27FC236}">
                <a16:creationId xmlns:a16="http://schemas.microsoft.com/office/drawing/2014/main" xmlns="" id="{F6966F49-7FD8-4FD4-A5A8-91F6F5357B0C}"/>
              </a:ext>
            </a:extLst>
          </p:cNvPr>
          <p:cNvGrpSpPr/>
          <p:nvPr/>
        </p:nvGrpSpPr>
        <p:grpSpPr>
          <a:xfrm rot="10800000">
            <a:off x="479245" y="4349920"/>
            <a:ext cx="514739" cy="363538"/>
            <a:chOff x="6909583" y="1900903"/>
            <a:chExt cx="620086" cy="408996"/>
          </a:xfrm>
          <a:solidFill>
            <a:srgbClr val="E4465A"/>
          </a:solidFill>
        </p:grpSpPr>
        <p:sp>
          <p:nvSpPr>
            <p:cNvPr id="26"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28"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29"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grpSp>
      <p:grpSp>
        <p:nvGrpSpPr>
          <p:cNvPr id="30" name="Группа 29">
            <a:extLst>
              <a:ext uri="{FF2B5EF4-FFF2-40B4-BE49-F238E27FC236}">
                <a16:creationId xmlns:a16="http://schemas.microsoft.com/office/drawing/2014/main" xmlns="" id="{F6966F49-7FD8-4FD4-A5A8-91F6F5357B0C}"/>
              </a:ext>
            </a:extLst>
          </p:cNvPr>
          <p:cNvGrpSpPr/>
          <p:nvPr/>
        </p:nvGrpSpPr>
        <p:grpSpPr>
          <a:xfrm rot="10800000">
            <a:off x="479245" y="5307175"/>
            <a:ext cx="514739" cy="363538"/>
            <a:chOff x="6909583" y="1900903"/>
            <a:chExt cx="620086" cy="408996"/>
          </a:xfrm>
          <a:solidFill>
            <a:srgbClr val="E4465A"/>
          </a:solidFill>
        </p:grpSpPr>
        <p:sp>
          <p:nvSpPr>
            <p:cNvPr id="31"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32"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sp>
          <p:nvSpPr>
            <p:cNvPr id="33"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1D43"/>
                </a:solidFill>
              </a:endParaRPr>
            </a:p>
          </p:txBody>
        </p:sp>
      </p:grpSp>
    </p:spTree>
    <p:extLst>
      <p:ext uri="{BB962C8B-B14F-4D97-AF65-F5344CB8AC3E}">
        <p14:creationId xmlns:p14="http://schemas.microsoft.com/office/powerpoint/2010/main" val="427041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По одному из дел, рассмотренных арбитражным судом кассационной инстанции, коллегия судей прямо указала, что «заказчики </a:t>
            </a:r>
            <a:r>
              <a:rPr lang="ru-RU" b="1" dirty="0">
                <a:solidFill>
                  <a:srgbClr val="E4465A"/>
                </a:solidFill>
                <a:latin typeface="Segoe UI" panose="020B0502040204020203" pitchFamily="34" charset="0"/>
                <a:cs typeface="Segoe UI" panose="020B0502040204020203" pitchFamily="34" charset="0"/>
              </a:rPr>
              <a:t>вправе устанавливать повышенные требования к сроку действия банковской гарантии, в том числе включать в данный срок гарантийные обязательства </a:t>
            </a:r>
            <a:r>
              <a:rPr lang="ru-RU" b="1" dirty="0" smtClean="0">
                <a:solidFill>
                  <a:srgbClr val="E4465A"/>
                </a:solidFill>
                <a:latin typeface="Segoe UI" panose="020B0502040204020203" pitchFamily="34" charset="0"/>
                <a:cs typeface="Segoe UI" panose="020B0502040204020203" pitchFamily="34" charset="0"/>
              </a:rPr>
              <a:t>исполнителя</a:t>
            </a:r>
            <a:r>
              <a:rPr lang="ru-RU" dirty="0" smtClean="0">
                <a:solidFill>
                  <a:srgbClr val="444444"/>
                </a:solidFill>
                <a:latin typeface="Segoe UI" panose="020B0502040204020203" pitchFamily="34" charset="0"/>
                <a:cs typeface="Segoe UI" panose="020B0502040204020203" pitchFamily="34" charset="0"/>
              </a:rPr>
              <a:t>, </a:t>
            </a:r>
            <a:r>
              <a:rPr lang="ru-RU" dirty="0">
                <a:solidFill>
                  <a:srgbClr val="444444"/>
                </a:solidFill>
                <a:latin typeface="Segoe UI" panose="020B0502040204020203" pitchFamily="34" charset="0"/>
                <a:cs typeface="Segoe UI" panose="020B0502040204020203" pitchFamily="34" charset="0"/>
              </a:rPr>
              <a:t>что способствует защите государственных заказчиков от действий недобросовестных участников размещения </a:t>
            </a:r>
            <a:r>
              <a:rPr lang="ru-RU" dirty="0" smtClean="0">
                <a:solidFill>
                  <a:srgbClr val="444444"/>
                </a:solidFill>
                <a:latin typeface="Segoe UI" panose="020B0502040204020203" pitchFamily="34" charset="0"/>
                <a:cs typeface="Segoe UI" panose="020B0502040204020203" pitchFamily="34" charset="0"/>
              </a:rPr>
              <a:t>заказов».</a:t>
            </a:r>
            <a:endParaRPr lang="ru-RU" dirty="0">
              <a:solidFill>
                <a:srgbClr val="444444"/>
              </a:solidFill>
              <a:latin typeface="Segoe UI" panose="020B0502040204020203" pitchFamily="34" charset="0"/>
              <a:cs typeface="Segoe UI" panose="020B0502040204020203" pitchFamily="34" charset="0"/>
            </a:endParaRPr>
          </a:p>
        </p:txBody>
      </p:sp>
      <p:sp>
        <p:nvSpPr>
          <p:cNvPr id="10" name="TextBox 9"/>
          <p:cNvSpPr txBox="1">
            <a:spLocks noChangeArrowheads="1"/>
          </p:cNvSpPr>
          <p:nvPr/>
        </p:nvSpPr>
        <p:spPr bwMode="auto">
          <a:xfrm>
            <a:off x="2347447" y="4387081"/>
            <a:ext cx="9409047" cy="17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Верховный Суд РФ в одном </a:t>
            </a:r>
            <a:r>
              <a:rPr lang="ru-RU" dirty="0" smtClean="0">
                <a:solidFill>
                  <a:srgbClr val="444444"/>
                </a:solidFill>
                <a:latin typeface="Segoe UI" panose="020B0502040204020203" pitchFamily="34" charset="0"/>
                <a:cs typeface="Segoe UI" panose="020B0502040204020203" pitchFamily="34" charset="0"/>
              </a:rPr>
              <a:t>из определений </a:t>
            </a:r>
            <a:r>
              <a:rPr lang="ru-RU" dirty="0">
                <a:solidFill>
                  <a:srgbClr val="444444"/>
                </a:solidFill>
                <a:latin typeface="Segoe UI" panose="020B0502040204020203" pitchFamily="34" charset="0"/>
                <a:cs typeface="Segoe UI" panose="020B0502040204020203" pitchFamily="34" charset="0"/>
              </a:rPr>
              <a:t>поддержал позицию нижестоящих арбитражных судов о том, что отсутствие в банковской гарантии условий об обеспечении гарантийных обязательств (если такое требование было установлено заказчиком в документации) является основанием для отказа в ее принятии заказчиком (см.: </a:t>
            </a:r>
            <a:r>
              <a:rPr lang="ru-RU" dirty="0">
                <a:solidFill>
                  <a:srgbClr val="E4465A"/>
                </a:solidFill>
                <a:latin typeface="Segoe UI" panose="020B0502040204020203" pitchFamily="34" charset="0"/>
                <a:cs typeface="Segoe UI" panose="020B0502040204020203" pitchFamily="34" charset="0"/>
              </a:rPr>
              <a:t>Определение Верховного Суда РФ от 21 марта 2017 г. № </a:t>
            </a:r>
            <a:r>
              <a:rPr lang="ru-RU" dirty="0" smtClean="0">
                <a:solidFill>
                  <a:srgbClr val="E4465A"/>
                </a:solidFill>
                <a:latin typeface="Segoe UI" panose="020B0502040204020203" pitchFamily="34" charset="0"/>
                <a:cs typeface="Segoe UI" panose="020B0502040204020203" pitchFamily="34" charset="0"/>
              </a:rPr>
              <a:t>305-ЭС17-1681</a:t>
            </a:r>
            <a:r>
              <a:rPr lang="ru-RU" dirty="0" smtClean="0">
                <a:solidFill>
                  <a:srgbClr val="444444"/>
                </a:solidFill>
                <a:latin typeface="Segoe UI" panose="020B0502040204020203" pitchFamily="34" charset="0"/>
                <a:cs typeface="Segoe UI" panose="020B0502040204020203" pitchFamily="34" charset="0"/>
              </a:rPr>
              <a:t>). </a:t>
            </a:r>
            <a:endParaRPr lang="ru-RU" dirty="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ВС РФ</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24780" y="11572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61951" y="1760610"/>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Дальневосточного округа от 7 августа 2017 г. № Ф03-2866/2017 по делу № А04-11676/2016</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18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9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Требование </a:t>
            </a:r>
            <a:r>
              <a:rPr lang="ru-RU" dirty="0">
                <a:solidFill>
                  <a:srgbClr val="444444"/>
                </a:solidFill>
                <a:latin typeface="Segoe UI" panose="020B0502040204020203" pitchFamily="34" charset="0"/>
                <a:cs typeface="Segoe UI" panose="020B0502040204020203" pitchFamily="34" charset="0"/>
              </a:rPr>
              <a:t>заказчика о </a:t>
            </a:r>
            <a:r>
              <a:rPr lang="ru-RU" b="1" dirty="0">
                <a:solidFill>
                  <a:srgbClr val="E4465A"/>
                </a:solidFill>
                <a:latin typeface="Segoe UI" panose="020B0502040204020203" pitchFamily="34" charset="0"/>
                <a:cs typeface="Segoe UI" panose="020B0502040204020203" pitchFamily="34" charset="0"/>
              </a:rPr>
              <a:t>предоставлении поставщиком нового обеспечения, если по независящим от поставщика причинам действие банковской гарантии прекратится до предусмотренного контрактом срока.</a:t>
            </a:r>
            <a:r>
              <a:rPr lang="ru-RU" dirty="0">
                <a:solidFill>
                  <a:srgbClr val="444444"/>
                </a:solidFill>
                <a:latin typeface="Segoe UI" panose="020B0502040204020203" pitchFamily="34" charset="0"/>
                <a:cs typeface="Segoe UI" panose="020B0502040204020203" pitchFamily="34" charset="0"/>
              </a:rPr>
              <a:t> </a:t>
            </a:r>
          </a:p>
        </p:txBody>
      </p:sp>
      <p:sp>
        <p:nvSpPr>
          <p:cNvPr id="10" name="TextBox 9"/>
          <p:cNvSpPr txBox="1">
            <a:spLocks noChangeArrowheads="1"/>
          </p:cNvSpPr>
          <p:nvPr/>
        </p:nvSpPr>
        <p:spPr bwMode="auto">
          <a:xfrm>
            <a:off x="2331936" y="3443936"/>
            <a:ext cx="9409047"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Закон № 44-ФЗ не предусматривает обязанность подрядчика предоставлять новое обеспечение на стадии исполнения контракта и установление таких требований означает нарушение заказчиком ч. 7 ст. 96 Закона № 44-ФЗ (см.: </a:t>
            </a:r>
            <a:r>
              <a:rPr lang="ru-RU" dirty="0">
                <a:solidFill>
                  <a:srgbClr val="E4465A"/>
                </a:solidFill>
                <a:latin typeface="Segoe UI" panose="020B0502040204020203" pitchFamily="34" charset="0"/>
                <a:cs typeface="Segoe UI" panose="020B0502040204020203" pitchFamily="34" charset="0"/>
              </a:rPr>
              <a:t>решение Челябинского УФАС России от 19 сентября 2016 г. по делу № </a:t>
            </a:r>
            <a:r>
              <a:rPr lang="ru-RU" dirty="0" smtClean="0">
                <a:solidFill>
                  <a:srgbClr val="E4465A"/>
                </a:solidFill>
                <a:latin typeface="Segoe UI" panose="020B0502040204020203" pitchFamily="34" charset="0"/>
                <a:cs typeface="Segoe UI" panose="020B0502040204020203" pitchFamily="34" charset="0"/>
              </a:rPr>
              <a:t>673-ж/2016</a:t>
            </a:r>
            <a:r>
              <a:rPr lang="ru-RU" dirty="0" smtClean="0">
                <a:solidFill>
                  <a:srgbClr val="444444"/>
                </a:solidFill>
                <a:latin typeface="Segoe UI" panose="020B0502040204020203" pitchFamily="34" charset="0"/>
                <a:cs typeface="Segoe UI" panose="020B0502040204020203" pitchFamily="34" charset="0"/>
              </a:rPr>
              <a:t>).</a:t>
            </a:r>
            <a:endParaRPr lang="ru-RU" dirty="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472785" y="3563767"/>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УФАС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765506" y="3607210"/>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TextBox 30"/>
          <p:cNvSpPr txBox="1">
            <a:spLocks noChangeArrowheads="1"/>
          </p:cNvSpPr>
          <p:nvPr/>
        </p:nvSpPr>
        <p:spPr bwMode="auto">
          <a:xfrm>
            <a:off x="2331936" y="4856424"/>
            <a:ext cx="9409047"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Поскольку </a:t>
            </a:r>
            <a:r>
              <a:rPr lang="ru-RU" dirty="0">
                <a:solidFill>
                  <a:srgbClr val="444444"/>
                </a:solidFill>
                <a:latin typeface="Segoe UI" panose="020B0502040204020203" pitchFamily="34" charset="0"/>
                <a:cs typeface="Segoe UI" panose="020B0502040204020203" pitchFamily="34" charset="0"/>
              </a:rPr>
              <a:t>банковская гарантия должна обеспечивать весь срок исполнения обязательств по контракту, то заказчик вправе требовать от поставщика замены «неработающего» обеспечения в виде банковской гарантии (см.: </a:t>
            </a:r>
            <a:r>
              <a:rPr lang="ru-RU" dirty="0" smtClean="0">
                <a:solidFill>
                  <a:srgbClr val="E4465A"/>
                </a:solidFill>
                <a:latin typeface="Segoe UI" panose="020B0502040204020203" pitchFamily="34" charset="0"/>
                <a:cs typeface="Segoe UI" panose="020B0502040204020203" pitchFamily="34" charset="0"/>
              </a:rPr>
              <a:t>решение </a:t>
            </a:r>
            <a:r>
              <a:rPr lang="ru-RU" dirty="0">
                <a:solidFill>
                  <a:srgbClr val="E4465A"/>
                </a:solidFill>
                <a:latin typeface="Segoe UI" panose="020B0502040204020203" pitchFamily="34" charset="0"/>
                <a:cs typeface="Segoe UI" panose="020B0502040204020203" pitchFamily="34" charset="0"/>
              </a:rPr>
              <a:t>Санкт-Петербургского УФАС России от 4 декабря 2015 г. по делу № 44-3626/15; решение Санкт-Петербургского УФАС России от 4 октября 2016 г. по делу № 44-3640/16</a:t>
            </a:r>
            <a:r>
              <a:rPr lang="ru-RU" dirty="0">
                <a:solidFill>
                  <a:srgbClr val="444444"/>
                </a:solidFill>
                <a:latin typeface="Segoe UI" panose="020B0502040204020203" pitchFamily="34" charset="0"/>
                <a:cs typeface="Segoe UI" panose="020B0502040204020203" pitchFamily="34" charset="0"/>
              </a:rPr>
              <a:t>).</a:t>
            </a:r>
            <a:endParaRPr lang="ru-RU" dirty="0">
              <a:solidFill>
                <a:srgbClr val="E4465A"/>
              </a:solidFill>
              <a:latin typeface="Segoe UI" panose="020B0502040204020203" pitchFamily="34" charset="0"/>
              <a:cs typeface="Segoe UI" panose="020B0502040204020203" pitchFamily="34" charset="0"/>
            </a:endParaRPr>
          </a:p>
        </p:txBody>
      </p:sp>
      <p:grpSp>
        <p:nvGrpSpPr>
          <p:cNvPr id="32" name="Группа 31">
            <a:extLst>
              <a:ext uri="{FF2B5EF4-FFF2-40B4-BE49-F238E27FC236}">
                <a16:creationId xmlns:a16="http://schemas.microsoft.com/office/drawing/2014/main" xmlns="" id="{F6966F49-7FD8-4FD4-A5A8-91F6F5357B0C}"/>
              </a:ext>
            </a:extLst>
          </p:cNvPr>
          <p:cNvGrpSpPr/>
          <p:nvPr/>
        </p:nvGrpSpPr>
        <p:grpSpPr>
          <a:xfrm>
            <a:off x="1766157" y="5100212"/>
            <a:ext cx="514739" cy="712734"/>
            <a:chOff x="6909583" y="1900903"/>
            <a:chExt cx="620086" cy="408996"/>
          </a:xfrm>
          <a:solidFill>
            <a:schemeClr val="bg1">
              <a:lumMod val="75000"/>
            </a:schemeClr>
          </a:solidFill>
        </p:grpSpPr>
        <p:sp>
          <p:nvSpPr>
            <p:cNvPr id="33"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34"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4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
        <p:nvSpPr>
          <p:cNvPr id="41" name="Стрелка: пятиугольник 11">
            <a:extLst>
              <a:ext uri="{FF2B5EF4-FFF2-40B4-BE49-F238E27FC236}">
                <a16:creationId xmlns:a16="http://schemas.microsoft.com/office/drawing/2014/main" xmlns="" id="{20E707A1-9625-4914-9A42-B17FE9DAB145}"/>
              </a:ext>
            </a:extLst>
          </p:cNvPr>
          <p:cNvSpPr/>
          <p:nvPr/>
        </p:nvSpPr>
        <p:spPr>
          <a:xfrm rot="10800000">
            <a:off x="374812" y="5080335"/>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УФАС</a:t>
            </a:r>
            <a:endParaRPr lang="ru-RU" b="1" dirty="0">
              <a:solidFill>
                <a:prstClr val="white"/>
              </a:solidFill>
              <a:latin typeface="Segoe UI" panose="020B0502040204020203" pitchFamily="34" charset="0"/>
              <a:cs typeface="Segoe UI" panose="020B0502040204020203" pitchFamily="34" charset="0"/>
            </a:endParaRPr>
          </a:p>
        </p:txBody>
      </p:sp>
      <p:grpSp>
        <p:nvGrpSpPr>
          <p:cNvPr id="46" name="Группа 45"/>
          <p:cNvGrpSpPr/>
          <p:nvPr/>
        </p:nvGrpSpPr>
        <p:grpSpPr>
          <a:xfrm>
            <a:off x="5556251" y="1061613"/>
            <a:ext cx="1344149" cy="1498261"/>
            <a:chOff x="325438" y="3559175"/>
            <a:chExt cx="669925" cy="774700"/>
          </a:xfrm>
        </p:grpSpPr>
        <p:sp>
          <p:nvSpPr>
            <p:cNvPr id="47"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8"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9"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0"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1"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52"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119261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я соединительная линия 40">
            <a:extLst>
              <a:ext uri="{FF2B5EF4-FFF2-40B4-BE49-F238E27FC236}">
                <a16:creationId xmlns:a16="http://schemas.microsoft.com/office/drawing/2014/main" xmlns="" id="{2DF8A51C-4A70-45C5-B4ED-B17789969F70}"/>
              </a:ext>
            </a:extLst>
          </p:cNvPr>
          <p:cNvCxnSpPr>
            <a:cxnSpLocks/>
          </p:cNvCxnSpPr>
          <p:nvPr/>
        </p:nvCxnSpPr>
        <p:spPr>
          <a:xfrm>
            <a:off x="6251347" y="2375457"/>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2" name="Группа 41">
            <a:extLst>
              <a:ext uri="{FF2B5EF4-FFF2-40B4-BE49-F238E27FC236}">
                <a16:creationId xmlns:a16="http://schemas.microsoft.com/office/drawing/2014/main" xmlns="" id="{0444FF46-B0FA-41C3-AECC-3CE689681411}"/>
              </a:ext>
            </a:extLst>
          </p:cNvPr>
          <p:cNvGrpSpPr/>
          <p:nvPr/>
        </p:nvGrpSpPr>
        <p:grpSpPr>
          <a:xfrm>
            <a:off x="8674043" y="1610460"/>
            <a:ext cx="762753" cy="764997"/>
            <a:chOff x="5852718" y="1440569"/>
            <a:chExt cx="405909" cy="407103"/>
          </a:xfrm>
        </p:grpSpPr>
        <p:sp>
          <p:nvSpPr>
            <p:cNvPr id="43"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44" name="Правая круглая скобка 43">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45" name="Правая круглая скобка 44">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cxnSp>
        <p:nvCxnSpPr>
          <p:cNvPr id="46" name="Прямая соединительная линия 45">
            <a:extLst>
              <a:ext uri="{FF2B5EF4-FFF2-40B4-BE49-F238E27FC236}">
                <a16:creationId xmlns:a16="http://schemas.microsoft.com/office/drawing/2014/main" xmlns="" id="{2DF8A51C-4A70-45C5-B4ED-B17789969F70}"/>
              </a:ext>
            </a:extLst>
          </p:cNvPr>
          <p:cNvCxnSpPr>
            <a:cxnSpLocks/>
          </p:cNvCxnSpPr>
          <p:nvPr/>
        </p:nvCxnSpPr>
        <p:spPr>
          <a:xfrm>
            <a:off x="359790" y="2375457"/>
            <a:ext cx="55504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7" name="Группа 46">
            <a:extLst>
              <a:ext uri="{FF2B5EF4-FFF2-40B4-BE49-F238E27FC236}">
                <a16:creationId xmlns:a16="http://schemas.microsoft.com/office/drawing/2014/main" xmlns="" id="{0444FF46-B0FA-41C3-AECC-3CE689681411}"/>
              </a:ext>
            </a:extLst>
          </p:cNvPr>
          <p:cNvGrpSpPr/>
          <p:nvPr/>
        </p:nvGrpSpPr>
        <p:grpSpPr>
          <a:xfrm>
            <a:off x="2754257" y="1610460"/>
            <a:ext cx="762753" cy="764997"/>
            <a:chOff x="5852718" y="1440569"/>
            <a:chExt cx="405909" cy="407103"/>
          </a:xfrm>
        </p:grpSpPr>
        <p:sp>
          <p:nvSpPr>
            <p:cNvPr id="49" name="Правая круглая скобка 48">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50" name="Правая круглая скобка 49">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21" name="TextBox 20">
            <a:extLst>
              <a:ext uri="{FF2B5EF4-FFF2-40B4-BE49-F238E27FC236}">
                <a16:creationId xmlns:a16="http://schemas.microsoft.com/office/drawing/2014/main" xmlns="" id="{7EBDF1F3-C223-4A65-AF05-CBE690068954}"/>
              </a:ext>
            </a:extLst>
          </p:cNvPr>
          <p:cNvSpPr txBox="1">
            <a:spLocks noChangeArrowheads="1"/>
          </p:cNvSpPr>
          <p:nvPr/>
        </p:nvSpPr>
        <p:spPr bwMode="auto">
          <a:xfrm>
            <a:off x="382853" y="2494865"/>
            <a:ext cx="55504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smtClean="0">
                <a:solidFill>
                  <a:srgbClr val="444444"/>
                </a:solidFill>
                <a:latin typeface="Segoe UI" panose="020B0502040204020203" pitchFamily="34" charset="0"/>
                <a:cs typeface="Segoe UI" panose="020B0502040204020203" pitchFamily="34" charset="0"/>
              </a:rPr>
              <a:t>Арбитражный </a:t>
            </a:r>
            <a:r>
              <a:rPr lang="ru-RU" sz="1600" dirty="0">
                <a:solidFill>
                  <a:srgbClr val="444444"/>
                </a:solidFill>
                <a:latin typeface="Segoe UI" panose="020B0502040204020203" pitchFamily="34" charset="0"/>
                <a:cs typeface="Segoe UI" panose="020B0502040204020203" pitchFamily="34" charset="0"/>
              </a:rPr>
              <a:t>суд кассационной инстанции, изучив условия контракта, в силу которых подрядная организация была обязана предоставить заказчику новое обеспечение контракта в случае отзыва регулятором у банка лицензии, </a:t>
            </a:r>
            <a:r>
              <a:rPr lang="ru-RU" sz="1600" b="1" dirty="0">
                <a:solidFill>
                  <a:srgbClr val="E4465A"/>
                </a:solidFill>
                <a:latin typeface="Segoe UI" panose="020B0502040204020203" pitchFamily="34" charset="0"/>
                <a:cs typeface="Segoe UI" panose="020B0502040204020203" pitchFamily="34" charset="0"/>
              </a:rPr>
              <a:t>подтвердил правомерность такого условия </a:t>
            </a:r>
            <a:r>
              <a:rPr lang="ru-RU" sz="1600" dirty="0">
                <a:solidFill>
                  <a:srgbClr val="444444"/>
                </a:solidFill>
                <a:latin typeface="Segoe UI" panose="020B0502040204020203" pitchFamily="34" charset="0"/>
                <a:cs typeface="Segoe UI" panose="020B0502040204020203" pitchFamily="34" charset="0"/>
              </a:rPr>
              <a:t>и не поддержал выводы апелляционной инстанции о том, что в таком случае подрядная организация будет обязана предоставить заказчику два обеспечения исполнения контракта вместо </a:t>
            </a:r>
            <a:r>
              <a:rPr lang="ru-RU" sz="1600" dirty="0" smtClean="0">
                <a:solidFill>
                  <a:srgbClr val="444444"/>
                </a:solidFill>
                <a:latin typeface="Segoe UI" panose="020B0502040204020203" pitchFamily="34" charset="0"/>
                <a:cs typeface="Segoe UI" panose="020B0502040204020203" pitchFamily="34" charset="0"/>
              </a:rPr>
              <a:t>одного.</a:t>
            </a:r>
            <a:endParaRPr lang="ru-RU" sz="1600" dirty="0">
              <a:solidFill>
                <a:srgbClr val="E4465A"/>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xmlns="" id="{1A555A6C-92BD-4228-8739-6733986D00CD}"/>
              </a:ext>
            </a:extLst>
          </p:cNvPr>
          <p:cNvSpPr txBox="1">
            <a:spLocks noChangeArrowheads="1"/>
          </p:cNvSpPr>
          <p:nvPr/>
        </p:nvSpPr>
        <p:spPr bwMode="auto">
          <a:xfrm>
            <a:off x="6281739" y="2499621"/>
            <a:ext cx="55504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sz="1600" dirty="0" smtClean="0">
                <a:solidFill>
                  <a:srgbClr val="444444"/>
                </a:solidFill>
                <a:latin typeface="Segoe UI" panose="020B0502040204020203" pitchFamily="34" charset="0"/>
                <a:cs typeface="Segoe UI" panose="020B0502040204020203" pitchFamily="34" charset="0"/>
              </a:rPr>
              <a:t>Арбитражный </a:t>
            </a:r>
            <a:r>
              <a:rPr lang="ru-RU" sz="1600" dirty="0">
                <a:solidFill>
                  <a:srgbClr val="444444"/>
                </a:solidFill>
                <a:latin typeface="Segoe UI" panose="020B0502040204020203" pitchFamily="34" charset="0"/>
                <a:cs typeface="Segoe UI" panose="020B0502040204020203" pitchFamily="34" charset="0"/>
              </a:rPr>
              <a:t>суд кассационной инстанции признал условие контракта о том, что в случае, если по каким-либо причинам обеспечение исполнения контракта перестало быть действительным, подрядчик обязуется в течение десяти банковских дней представить заказчику новое надлежащее обеспечение исполнения контракта на тех же условиях и в том же размере, что указаны в данном разделе контракта, </a:t>
            </a:r>
            <a:r>
              <a:rPr lang="ru-RU" sz="1600" b="1" dirty="0">
                <a:solidFill>
                  <a:srgbClr val="E4465A"/>
                </a:solidFill>
                <a:latin typeface="Segoe UI" panose="020B0502040204020203" pitchFamily="34" charset="0"/>
                <a:cs typeface="Segoe UI" panose="020B0502040204020203" pitchFamily="34" charset="0"/>
              </a:rPr>
              <a:t>не соответствующим ч. 3 ст. 96 Закона № </a:t>
            </a:r>
            <a:r>
              <a:rPr lang="ru-RU" sz="1600" b="1" dirty="0" smtClean="0">
                <a:solidFill>
                  <a:srgbClr val="E4465A"/>
                </a:solidFill>
                <a:latin typeface="Segoe UI" panose="020B0502040204020203" pitchFamily="34" charset="0"/>
                <a:cs typeface="Segoe UI" panose="020B0502040204020203" pitchFamily="34" charset="0"/>
              </a:rPr>
              <a:t>44-ФЗ.</a:t>
            </a:r>
            <a:endParaRPr lang="ru-RU" sz="1600" b="1" dirty="0">
              <a:solidFill>
                <a:srgbClr val="E4465A"/>
              </a:solidFill>
              <a:latin typeface="Segoe UI" panose="020B0502040204020203" pitchFamily="34" charset="0"/>
              <a:cs typeface="Segoe UI" panose="020B0502040204020203" pitchFamily="34" charset="0"/>
            </a:endParaRPr>
          </a:p>
        </p:txBody>
      </p:sp>
      <p:sp>
        <p:nvSpPr>
          <p:cNvPr id="26"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1021776" y="866848"/>
            <a:ext cx="10515600" cy="6284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о замене обеспечения исполнения контракта в случае отзыва у банка лицензии</a:t>
            </a:r>
            <a:endParaRPr lang="ru-RU" b="1" dirty="0">
              <a:solidFill>
                <a:srgbClr val="27A1AE"/>
              </a:solidFill>
              <a:latin typeface="Segoe UI" panose="020B0502040204020203" pitchFamily="34" charset="0"/>
              <a:cs typeface="Segoe UI" panose="020B0502040204020203" pitchFamily="34" charset="0"/>
            </a:endParaRPr>
          </a:p>
        </p:txBody>
      </p:sp>
      <p:grpSp>
        <p:nvGrpSpPr>
          <p:cNvPr id="27" name="Группа 26">
            <a:extLst>
              <a:ext uri="{FF2B5EF4-FFF2-40B4-BE49-F238E27FC236}">
                <a16:creationId xmlns:a16="http://schemas.microsoft.com/office/drawing/2014/main" xmlns="" id="{16E7DBB5-BFB8-45CB-BDEF-A10A604E205F}"/>
              </a:ext>
            </a:extLst>
          </p:cNvPr>
          <p:cNvGrpSpPr/>
          <p:nvPr/>
        </p:nvGrpSpPr>
        <p:grpSpPr>
          <a:xfrm>
            <a:off x="359790" y="5149507"/>
            <a:ext cx="761504" cy="662701"/>
            <a:chOff x="5524500" y="4868863"/>
            <a:chExt cx="501650" cy="436562"/>
          </a:xfrm>
          <a:solidFill>
            <a:schemeClr val="bg1">
              <a:lumMod val="50000"/>
            </a:schemeClr>
          </a:solidFill>
        </p:grpSpPr>
        <p:sp>
          <p:nvSpPr>
            <p:cNvPr id="28" name="Freeform 233">
              <a:extLst>
                <a:ext uri="{FF2B5EF4-FFF2-40B4-BE49-F238E27FC236}">
                  <a16:creationId xmlns:a16="http://schemas.microsoft.com/office/drawing/2014/main" xmlns="" id="{52C0BA3D-605E-4D03-94F3-E5C00B76D73E}"/>
                </a:ext>
              </a:extLst>
            </p:cNvPr>
            <p:cNvSpPr>
              <a:spLocks noEditPoints="1"/>
            </p:cNvSpPr>
            <p:nvPr/>
          </p:nvSpPr>
          <p:spPr bwMode="auto">
            <a:xfrm>
              <a:off x="5524500" y="4868863"/>
              <a:ext cx="501650" cy="436562"/>
            </a:xfrm>
            <a:custGeom>
              <a:avLst/>
              <a:gdLst>
                <a:gd name="T0" fmla="*/ 134 w 154"/>
                <a:gd name="T1" fmla="*/ 0 h 133"/>
                <a:gd name="T2" fmla="*/ 19 w 154"/>
                <a:gd name="T3" fmla="*/ 0 h 133"/>
                <a:gd name="T4" fmla="*/ 6 w 154"/>
                <a:gd name="T5" fmla="*/ 23 h 133"/>
                <a:gd name="T6" fmla="*/ 63 w 154"/>
                <a:gd name="T7" fmla="*/ 122 h 133"/>
                <a:gd name="T8" fmla="*/ 90 w 154"/>
                <a:gd name="T9" fmla="*/ 122 h 133"/>
                <a:gd name="T10" fmla="*/ 148 w 154"/>
                <a:gd name="T11" fmla="*/ 23 h 133"/>
                <a:gd name="T12" fmla="*/ 134 w 154"/>
                <a:gd name="T13" fmla="*/ 0 h 133"/>
                <a:gd name="T14" fmla="*/ 139 w 154"/>
                <a:gd name="T15" fmla="*/ 22 h 133"/>
                <a:gd name="T16" fmla="*/ 84 w 154"/>
                <a:gd name="T17" fmla="*/ 117 h 133"/>
                <a:gd name="T18" fmla="*/ 69 w 154"/>
                <a:gd name="T19" fmla="*/ 117 h 133"/>
                <a:gd name="T20" fmla="*/ 14 w 154"/>
                <a:gd name="T21" fmla="*/ 22 h 133"/>
                <a:gd name="T22" fmla="*/ 22 w 154"/>
                <a:gd name="T23" fmla="*/ 8 h 133"/>
                <a:gd name="T24" fmla="*/ 132 w 154"/>
                <a:gd name="T25" fmla="*/ 8 h 133"/>
                <a:gd name="T26" fmla="*/ 139 w 154"/>
                <a:gd name="T2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33">
                  <a:moveTo>
                    <a:pt x="134" y="0"/>
                  </a:moveTo>
                  <a:cubicBezTo>
                    <a:pt x="19" y="0"/>
                    <a:pt x="19" y="0"/>
                    <a:pt x="19" y="0"/>
                  </a:cubicBezTo>
                  <a:cubicBezTo>
                    <a:pt x="7" y="0"/>
                    <a:pt x="0" y="12"/>
                    <a:pt x="6" y="23"/>
                  </a:cubicBezTo>
                  <a:cubicBezTo>
                    <a:pt x="63" y="122"/>
                    <a:pt x="63" y="122"/>
                    <a:pt x="63" y="122"/>
                  </a:cubicBezTo>
                  <a:cubicBezTo>
                    <a:pt x="69" y="133"/>
                    <a:pt x="84" y="133"/>
                    <a:pt x="90" y="122"/>
                  </a:cubicBezTo>
                  <a:cubicBezTo>
                    <a:pt x="148" y="23"/>
                    <a:pt x="148" y="23"/>
                    <a:pt x="148" y="23"/>
                  </a:cubicBezTo>
                  <a:cubicBezTo>
                    <a:pt x="154" y="12"/>
                    <a:pt x="146" y="0"/>
                    <a:pt x="134" y="0"/>
                  </a:cubicBezTo>
                  <a:close/>
                  <a:moveTo>
                    <a:pt x="139" y="22"/>
                  </a:moveTo>
                  <a:cubicBezTo>
                    <a:pt x="84" y="117"/>
                    <a:pt x="84" y="117"/>
                    <a:pt x="84" y="117"/>
                  </a:cubicBezTo>
                  <a:cubicBezTo>
                    <a:pt x="81" y="123"/>
                    <a:pt x="72" y="123"/>
                    <a:pt x="69" y="117"/>
                  </a:cubicBezTo>
                  <a:cubicBezTo>
                    <a:pt x="14" y="22"/>
                    <a:pt x="14" y="22"/>
                    <a:pt x="14" y="22"/>
                  </a:cubicBezTo>
                  <a:cubicBezTo>
                    <a:pt x="10" y="16"/>
                    <a:pt x="15" y="8"/>
                    <a:pt x="22" y="8"/>
                  </a:cubicBezTo>
                  <a:cubicBezTo>
                    <a:pt x="132" y="8"/>
                    <a:pt x="132" y="8"/>
                    <a:pt x="132" y="8"/>
                  </a:cubicBezTo>
                  <a:cubicBezTo>
                    <a:pt x="138" y="8"/>
                    <a:pt x="143" y="16"/>
                    <a:pt x="13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0" name="Freeform 234">
              <a:extLst>
                <a:ext uri="{FF2B5EF4-FFF2-40B4-BE49-F238E27FC236}">
                  <a16:creationId xmlns:a16="http://schemas.microsoft.com/office/drawing/2014/main" xmlns="" id="{79F19311-D7E9-4E1C-AA01-430D34C9AE91}"/>
                </a:ext>
              </a:extLst>
            </p:cNvPr>
            <p:cNvSpPr>
              <a:spLocks noEditPoints="1"/>
            </p:cNvSpPr>
            <p:nvPr/>
          </p:nvSpPr>
          <p:spPr bwMode="auto">
            <a:xfrm>
              <a:off x="5576888" y="4911725"/>
              <a:ext cx="393700" cy="344487"/>
            </a:xfrm>
            <a:custGeom>
              <a:avLst/>
              <a:gdLst>
                <a:gd name="T0" fmla="*/ 115 w 121"/>
                <a:gd name="T1" fmla="*/ 0 h 105"/>
                <a:gd name="T2" fmla="*/ 7 w 121"/>
                <a:gd name="T3" fmla="*/ 0 h 105"/>
                <a:gd name="T4" fmla="*/ 2 w 121"/>
                <a:gd name="T5" fmla="*/ 8 h 105"/>
                <a:gd name="T6" fmla="*/ 56 w 121"/>
                <a:gd name="T7" fmla="*/ 101 h 105"/>
                <a:gd name="T8" fmla="*/ 65 w 121"/>
                <a:gd name="T9" fmla="*/ 101 h 105"/>
                <a:gd name="T10" fmla="*/ 119 w 121"/>
                <a:gd name="T11" fmla="*/ 8 h 105"/>
                <a:gd name="T12" fmla="*/ 115 w 121"/>
                <a:gd name="T13" fmla="*/ 0 h 105"/>
                <a:gd name="T14" fmla="*/ 68 w 121"/>
                <a:gd name="T15" fmla="*/ 82 h 105"/>
                <a:gd name="T16" fmla="*/ 53 w 121"/>
                <a:gd name="T17" fmla="*/ 82 h 105"/>
                <a:gd name="T18" fmla="*/ 53 w 121"/>
                <a:gd name="T19" fmla="*/ 68 h 105"/>
                <a:gd name="T20" fmla="*/ 68 w 121"/>
                <a:gd name="T21" fmla="*/ 68 h 105"/>
                <a:gd name="T22" fmla="*/ 68 w 121"/>
                <a:gd name="T23" fmla="*/ 82 h 105"/>
                <a:gd name="T24" fmla="*/ 68 w 121"/>
                <a:gd name="T25" fmla="*/ 25 h 105"/>
                <a:gd name="T26" fmla="*/ 65 w 121"/>
                <a:gd name="T27" fmla="*/ 63 h 105"/>
                <a:gd name="T28" fmla="*/ 57 w 121"/>
                <a:gd name="T29" fmla="*/ 63 h 105"/>
                <a:gd name="T30" fmla="*/ 53 w 121"/>
                <a:gd name="T31" fmla="*/ 25 h 105"/>
                <a:gd name="T32" fmla="*/ 53 w 121"/>
                <a:gd name="T33" fmla="*/ 8 h 105"/>
                <a:gd name="T34" fmla="*/ 68 w 121"/>
                <a:gd name="T35" fmla="*/ 8 h 105"/>
                <a:gd name="T36" fmla="*/ 68 w 121"/>
                <a:gd name="T37" fmla="*/ 2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5">
                  <a:moveTo>
                    <a:pt x="115" y="0"/>
                  </a:moveTo>
                  <a:cubicBezTo>
                    <a:pt x="7" y="0"/>
                    <a:pt x="7" y="0"/>
                    <a:pt x="7" y="0"/>
                  </a:cubicBezTo>
                  <a:cubicBezTo>
                    <a:pt x="3" y="0"/>
                    <a:pt x="0" y="4"/>
                    <a:pt x="2" y="8"/>
                  </a:cubicBezTo>
                  <a:cubicBezTo>
                    <a:pt x="56" y="101"/>
                    <a:pt x="56" y="101"/>
                    <a:pt x="56" y="101"/>
                  </a:cubicBezTo>
                  <a:cubicBezTo>
                    <a:pt x="58" y="105"/>
                    <a:pt x="63" y="105"/>
                    <a:pt x="65" y="101"/>
                  </a:cubicBezTo>
                  <a:cubicBezTo>
                    <a:pt x="119" y="8"/>
                    <a:pt x="119" y="8"/>
                    <a:pt x="119" y="8"/>
                  </a:cubicBezTo>
                  <a:cubicBezTo>
                    <a:pt x="121" y="4"/>
                    <a:pt x="118" y="0"/>
                    <a:pt x="115" y="0"/>
                  </a:cubicBezTo>
                  <a:close/>
                  <a:moveTo>
                    <a:pt x="68" y="82"/>
                  </a:moveTo>
                  <a:cubicBezTo>
                    <a:pt x="53" y="82"/>
                    <a:pt x="53" y="82"/>
                    <a:pt x="53" y="82"/>
                  </a:cubicBezTo>
                  <a:cubicBezTo>
                    <a:pt x="53" y="68"/>
                    <a:pt x="53" y="68"/>
                    <a:pt x="53" y="68"/>
                  </a:cubicBezTo>
                  <a:cubicBezTo>
                    <a:pt x="68" y="68"/>
                    <a:pt x="68" y="68"/>
                    <a:pt x="68" y="68"/>
                  </a:cubicBezTo>
                  <a:lnTo>
                    <a:pt x="68" y="82"/>
                  </a:lnTo>
                  <a:close/>
                  <a:moveTo>
                    <a:pt x="68" y="25"/>
                  </a:moveTo>
                  <a:cubicBezTo>
                    <a:pt x="65" y="63"/>
                    <a:pt x="65" y="63"/>
                    <a:pt x="65" y="63"/>
                  </a:cubicBezTo>
                  <a:cubicBezTo>
                    <a:pt x="57" y="63"/>
                    <a:pt x="57" y="63"/>
                    <a:pt x="57" y="63"/>
                  </a:cubicBezTo>
                  <a:cubicBezTo>
                    <a:pt x="53" y="25"/>
                    <a:pt x="53" y="25"/>
                    <a:pt x="53" y="25"/>
                  </a:cubicBezTo>
                  <a:cubicBezTo>
                    <a:pt x="53" y="8"/>
                    <a:pt x="53" y="8"/>
                    <a:pt x="53" y="8"/>
                  </a:cubicBezTo>
                  <a:cubicBezTo>
                    <a:pt x="68" y="8"/>
                    <a:pt x="68" y="8"/>
                    <a:pt x="68" y="8"/>
                  </a:cubicBezTo>
                  <a:lnTo>
                    <a:pt x="68" y="2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5"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5" name="Freeform 6">
            <a:extLst>
              <a:ext uri="{FF2B5EF4-FFF2-40B4-BE49-F238E27FC236}">
                <a16:creationId xmlns:a16="http://schemas.microsoft.com/office/drawing/2014/main" xmlns="" id="{C40F1CFC-4887-49B2-9FF8-E64D23DABF9D}"/>
              </a:ext>
            </a:extLst>
          </p:cNvPr>
          <p:cNvSpPr>
            <a:spLocks/>
          </p:cNvSpPr>
          <p:nvPr/>
        </p:nvSpPr>
        <p:spPr bwMode="auto">
          <a:xfrm>
            <a:off x="2952237" y="1556181"/>
            <a:ext cx="380444" cy="474319"/>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1" name="Freeform 9">
            <a:extLst>
              <a:ext uri="{FF2B5EF4-FFF2-40B4-BE49-F238E27FC236}">
                <a16:creationId xmlns:a16="http://schemas.microsoft.com/office/drawing/2014/main" xmlns="" id="{AC4DF9DD-8956-4E8D-8CD8-00A07426442A}"/>
              </a:ext>
            </a:extLst>
          </p:cNvPr>
          <p:cNvSpPr>
            <a:spLocks/>
          </p:cNvSpPr>
          <p:nvPr/>
        </p:nvSpPr>
        <p:spPr bwMode="auto">
          <a:xfrm>
            <a:off x="2860653" y="1745740"/>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2" name="Freeform 9">
            <a:extLst>
              <a:ext uri="{FF2B5EF4-FFF2-40B4-BE49-F238E27FC236}">
                <a16:creationId xmlns:a16="http://schemas.microsoft.com/office/drawing/2014/main" xmlns="" id="{AC4DF9DD-8956-4E8D-8CD8-00A07426442A}"/>
              </a:ext>
            </a:extLst>
          </p:cNvPr>
          <p:cNvSpPr>
            <a:spLocks/>
          </p:cNvSpPr>
          <p:nvPr/>
        </p:nvSpPr>
        <p:spPr bwMode="auto">
          <a:xfrm>
            <a:off x="8758446" y="1741661"/>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4" name="Freeform 6">
            <a:extLst>
              <a:ext uri="{FF2B5EF4-FFF2-40B4-BE49-F238E27FC236}">
                <a16:creationId xmlns:a16="http://schemas.microsoft.com/office/drawing/2014/main" xmlns="" id="{C40F1CFC-4887-49B2-9FF8-E64D23DABF9D}"/>
              </a:ext>
            </a:extLst>
          </p:cNvPr>
          <p:cNvSpPr>
            <a:spLocks/>
          </p:cNvSpPr>
          <p:nvPr/>
        </p:nvSpPr>
        <p:spPr bwMode="auto">
          <a:xfrm>
            <a:off x="8836362" y="1590063"/>
            <a:ext cx="380444" cy="474319"/>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5" name="Freeform 9">
            <a:extLst>
              <a:ext uri="{FF2B5EF4-FFF2-40B4-BE49-F238E27FC236}">
                <a16:creationId xmlns:a16="http://schemas.microsoft.com/office/drawing/2014/main" xmlns="" id="{AC4DF9DD-8956-4E8D-8CD8-00A07426442A}"/>
              </a:ext>
            </a:extLst>
          </p:cNvPr>
          <p:cNvSpPr>
            <a:spLocks/>
          </p:cNvSpPr>
          <p:nvPr/>
        </p:nvSpPr>
        <p:spPr bwMode="auto">
          <a:xfrm>
            <a:off x="3232083" y="1741661"/>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6" name="Freeform 9">
            <a:extLst>
              <a:ext uri="{FF2B5EF4-FFF2-40B4-BE49-F238E27FC236}">
                <a16:creationId xmlns:a16="http://schemas.microsoft.com/office/drawing/2014/main" xmlns="" id="{AC4DF9DD-8956-4E8D-8CD8-00A07426442A}"/>
              </a:ext>
            </a:extLst>
          </p:cNvPr>
          <p:cNvSpPr>
            <a:spLocks/>
          </p:cNvSpPr>
          <p:nvPr/>
        </p:nvSpPr>
        <p:spPr bwMode="auto">
          <a:xfrm>
            <a:off x="9122106" y="1741661"/>
            <a:ext cx="189399" cy="215750"/>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7" name="Freeform 5">
            <a:extLst>
              <a:ext uri="{FF2B5EF4-FFF2-40B4-BE49-F238E27FC236}">
                <a16:creationId xmlns:a16="http://schemas.microsoft.com/office/drawing/2014/main" xmlns="" id="{DDEC2E9B-36F9-4E6B-92BC-C4DD78F7937E}"/>
              </a:ext>
            </a:extLst>
          </p:cNvPr>
          <p:cNvSpPr>
            <a:spLocks/>
          </p:cNvSpPr>
          <p:nvPr/>
        </p:nvSpPr>
        <p:spPr bwMode="auto">
          <a:xfrm>
            <a:off x="2999175" y="2048422"/>
            <a:ext cx="286568" cy="74113"/>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8" name="Freeform 5">
            <a:extLst>
              <a:ext uri="{FF2B5EF4-FFF2-40B4-BE49-F238E27FC236}">
                <a16:creationId xmlns:a16="http://schemas.microsoft.com/office/drawing/2014/main" xmlns="" id="{DDEC2E9B-36F9-4E6B-92BC-C4DD78F7937E}"/>
              </a:ext>
            </a:extLst>
          </p:cNvPr>
          <p:cNvSpPr>
            <a:spLocks/>
          </p:cNvSpPr>
          <p:nvPr/>
        </p:nvSpPr>
        <p:spPr bwMode="auto">
          <a:xfrm>
            <a:off x="8883300" y="2080811"/>
            <a:ext cx="286568" cy="74113"/>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E44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9"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1116476" y="5183771"/>
            <a:ext cx="4816851" cy="1172423"/>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Верховный Суд РФ </a:t>
            </a:r>
            <a:r>
              <a:rPr lang="ru-RU" b="1" dirty="0" smtClean="0">
                <a:solidFill>
                  <a:srgbClr val="E4465A"/>
                </a:solidFill>
                <a:latin typeface="Segoe UI" panose="020B0502040204020203" pitchFamily="34" charset="0"/>
                <a:cs typeface="Segoe UI" panose="020B0502040204020203" pitchFamily="34" charset="0"/>
              </a:rPr>
              <a:t>поддержал </a:t>
            </a:r>
            <a:r>
              <a:rPr lang="ru-RU" b="1" dirty="0" smtClean="0">
                <a:solidFill>
                  <a:srgbClr val="27A1AE"/>
                </a:solidFill>
                <a:latin typeface="Segoe UI" panose="020B0502040204020203" pitchFamily="34" charset="0"/>
                <a:cs typeface="Segoe UI" panose="020B0502040204020203" pitchFamily="34" charset="0"/>
              </a:rPr>
              <a:t>позицию </a:t>
            </a:r>
            <a:r>
              <a:rPr lang="ru-RU" b="1" dirty="0">
                <a:solidFill>
                  <a:srgbClr val="27A1AE"/>
                </a:solidFill>
                <a:latin typeface="Segoe UI" panose="020B0502040204020203" pitchFamily="34" charset="0"/>
                <a:cs typeface="Segoe UI" panose="020B0502040204020203" pitchFamily="34" charset="0"/>
              </a:rPr>
              <a:t>кассационной инстанции </a:t>
            </a:r>
            <a:r>
              <a:rPr lang="ru-RU" dirty="0">
                <a:solidFill>
                  <a:srgbClr val="001D43"/>
                </a:solidFill>
                <a:latin typeface="Segoe UI" panose="020B0502040204020203" pitchFamily="34" charset="0"/>
                <a:cs typeface="Segoe UI" panose="020B0502040204020203" pitchFamily="34" charset="0"/>
              </a:rPr>
              <a:t>(см.: </a:t>
            </a:r>
            <a:r>
              <a:rPr lang="ru-RU" dirty="0">
                <a:solidFill>
                  <a:srgbClr val="E4465A"/>
                </a:solidFill>
                <a:latin typeface="Segoe UI" panose="020B0502040204020203" pitchFamily="34" charset="0"/>
                <a:cs typeface="Segoe UI" panose="020B0502040204020203" pitchFamily="34" charset="0"/>
              </a:rPr>
              <a:t>Определение Верховного Суда РФ от 14 декабря 2016 г. № </a:t>
            </a:r>
            <a:r>
              <a:rPr lang="ru-RU" dirty="0" smtClean="0">
                <a:solidFill>
                  <a:srgbClr val="E4465A"/>
                </a:solidFill>
                <a:latin typeface="Segoe UI" panose="020B0502040204020203" pitchFamily="34" charset="0"/>
                <a:cs typeface="Segoe UI" panose="020B0502040204020203" pitchFamily="34" charset="0"/>
              </a:rPr>
              <a:t>305-ЭС16-16540</a:t>
            </a:r>
            <a:r>
              <a:rPr lang="ru-RU" dirty="0" smtClean="0">
                <a:solidFill>
                  <a:srgbClr val="001D43"/>
                </a:solidFill>
                <a:latin typeface="Segoe UI" panose="020B0502040204020203" pitchFamily="34" charset="0"/>
                <a:cs typeface="Segoe UI" panose="020B0502040204020203" pitchFamily="34" charset="0"/>
              </a:rPr>
              <a:t>)</a:t>
            </a:r>
            <a:endParaRPr lang="ru-RU" dirty="0">
              <a:solidFill>
                <a:srgbClr val="001D43"/>
              </a:solidFill>
              <a:latin typeface="Segoe UI" panose="020B0502040204020203" pitchFamily="34" charset="0"/>
              <a:cs typeface="Segoe UI" panose="020B0502040204020203" pitchFamily="34" charset="0"/>
            </a:endParaRPr>
          </a:p>
        </p:txBody>
      </p:sp>
      <p:sp>
        <p:nvSpPr>
          <p:cNvPr id="60"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6939209" y="5183770"/>
            <a:ext cx="4816851" cy="1172423"/>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Верховный Суд РФ </a:t>
            </a:r>
            <a:r>
              <a:rPr lang="ru-RU" b="1" dirty="0" smtClean="0">
                <a:solidFill>
                  <a:srgbClr val="E4465A"/>
                </a:solidFill>
                <a:latin typeface="Segoe UI" panose="020B0502040204020203" pitchFamily="34" charset="0"/>
                <a:cs typeface="Segoe UI" panose="020B0502040204020203" pitchFamily="34" charset="0"/>
              </a:rPr>
              <a:t>поддержал </a:t>
            </a:r>
            <a:r>
              <a:rPr lang="ru-RU" b="1" dirty="0" smtClean="0">
                <a:solidFill>
                  <a:srgbClr val="27A1AE"/>
                </a:solidFill>
                <a:latin typeface="Segoe UI" panose="020B0502040204020203" pitchFamily="34" charset="0"/>
                <a:cs typeface="Segoe UI" panose="020B0502040204020203" pitchFamily="34" charset="0"/>
              </a:rPr>
              <a:t>позицию </a:t>
            </a:r>
            <a:r>
              <a:rPr lang="ru-RU" b="1" dirty="0">
                <a:solidFill>
                  <a:srgbClr val="27A1AE"/>
                </a:solidFill>
                <a:latin typeface="Segoe UI" panose="020B0502040204020203" pitchFamily="34" charset="0"/>
                <a:cs typeface="Segoe UI" panose="020B0502040204020203" pitchFamily="34" charset="0"/>
              </a:rPr>
              <a:t>кассационной инстанции </a:t>
            </a:r>
            <a:r>
              <a:rPr lang="ru-RU" dirty="0">
                <a:solidFill>
                  <a:srgbClr val="001D43"/>
                </a:solidFill>
                <a:latin typeface="Segoe UI" panose="020B0502040204020203" pitchFamily="34" charset="0"/>
                <a:cs typeface="Segoe UI" panose="020B0502040204020203" pitchFamily="34" charset="0"/>
              </a:rPr>
              <a:t>(см.: </a:t>
            </a:r>
            <a:r>
              <a:rPr lang="ru-RU" dirty="0">
                <a:solidFill>
                  <a:srgbClr val="E4465A"/>
                </a:solidFill>
                <a:latin typeface="Segoe UI" panose="020B0502040204020203" pitchFamily="34" charset="0"/>
                <a:cs typeface="Segoe UI" panose="020B0502040204020203" pitchFamily="34" charset="0"/>
              </a:rPr>
              <a:t>Определение Верховного Суда РФ от 1 марта 2017 г. № </a:t>
            </a:r>
            <a:r>
              <a:rPr lang="ru-RU" dirty="0" smtClean="0">
                <a:solidFill>
                  <a:srgbClr val="E4465A"/>
                </a:solidFill>
                <a:latin typeface="Segoe UI" panose="020B0502040204020203" pitchFamily="34" charset="0"/>
                <a:cs typeface="Segoe UI" panose="020B0502040204020203" pitchFamily="34" charset="0"/>
              </a:rPr>
              <a:t>308-КГ17-127</a:t>
            </a:r>
            <a:r>
              <a:rPr lang="ru-RU" dirty="0" smtClean="0">
                <a:solidFill>
                  <a:srgbClr val="001D43"/>
                </a:solidFill>
                <a:latin typeface="Segoe UI" panose="020B0502040204020203" pitchFamily="34" charset="0"/>
                <a:cs typeface="Segoe UI" panose="020B0502040204020203" pitchFamily="34" charset="0"/>
              </a:rPr>
              <a:t>)</a:t>
            </a:r>
            <a:endParaRPr lang="ru-RU" dirty="0">
              <a:solidFill>
                <a:srgbClr val="001D43"/>
              </a:solidFill>
              <a:latin typeface="Segoe UI" panose="020B0502040204020203" pitchFamily="34" charset="0"/>
              <a:cs typeface="Segoe UI" panose="020B0502040204020203" pitchFamily="34" charset="0"/>
            </a:endParaRPr>
          </a:p>
        </p:txBody>
      </p:sp>
      <p:grpSp>
        <p:nvGrpSpPr>
          <p:cNvPr id="61" name="Группа 60">
            <a:extLst>
              <a:ext uri="{FF2B5EF4-FFF2-40B4-BE49-F238E27FC236}">
                <a16:creationId xmlns:a16="http://schemas.microsoft.com/office/drawing/2014/main" xmlns="" id="{16E7DBB5-BFB8-45CB-BDEF-A10A604E205F}"/>
              </a:ext>
            </a:extLst>
          </p:cNvPr>
          <p:cNvGrpSpPr/>
          <p:nvPr/>
        </p:nvGrpSpPr>
        <p:grpSpPr>
          <a:xfrm>
            <a:off x="6182523" y="5183770"/>
            <a:ext cx="761504" cy="662701"/>
            <a:chOff x="5524500" y="4868863"/>
            <a:chExt cx="501650" cy="436562"/>
          </a:xfrm>
          <a:solidFill>
            <a:schemeClr val="bg1">
              <a:lumMod val="50000"/>
            </a:schemeClr>
          </a:solidFill>
        </p:grpSpPr>
        <p:sp>
          <p:nvSpPr>
            <p:cNvPr id="62" name="Freeform 233">
              <a:extLst>
                <a:ext uri="{FF2B5EF4-FFF2-40B4-BE49-F238E27FC236}">
                  <a16:creationId xmlns:a16="http://schemas.microsoft.com/office/drawing/2014/main" xmlns="" id="{52C0BA3D-605E-4D03-94F3-E5C00B76D73E}"/>
                </a:ext>
              </a:extLst>
            </p:cNvPr>
            <p:cNvSpPr>
              <a:spLocks noEditPoints="1"/>
            </p:cNvSpPr>
            <p:nvPr/>
          </p:nvSpPr>
          <p:spPr bwMode="auto">
            <a:xfrm>
              <a:off x="5524500" y="4868863"/>
              <a:ext cx="501650" cy="436562"/>
            </a:xfrm>
            <a:custGeom>
              <a:avLst/>
              <a:gdLst>
                <a:gd name="T0" fmla="*/ 134 w 154"/>
                <a:gd name="T1" fmla="*/ 0 h 133"/>
                <a:gd name="T2" fmla="*/ 19 w 154"/>
                <a:gd name="T3" fmla="*/ 0 h 133"/>
                <a:gd name="T4" fmla="*/ 6 w 154"/>
                <a:gd name="T5" fmla="*/ 23 h 133"/>
                <a:gd name="T6" fmla="*/ 63 w 154"/>
                <a:gd name="T7" fmla="*/ 122 h 133"/>
                <a:gd name="T8" fmla="*/ 90 w 154"/>
                <a:gd name="T9" fmla="*/ 122 h 133"/>
                <a:gd name="T10" fmla="*/ 148 w 154"/>
                <a:gd name="T11" fmla="*/ 23 h 133"/>
                <a:gd name="T12" fmla="*/ 134 w 154"/>
                <a:gd name="T13" fmla="*/ 0 h 133"/>
                <a:gd name="T14" fmla="*/ 139 w 154"/>
                <a:gd name="T15" fmla="*/ 22 h 133"/>
                <a:gd name="T16" fmla="*/ 84 w 154"/>
                <a:gd name="T17" fmla="*/ 117 h 133"/>
                <a:gd name="T18" fmla="*/ 69 w 154"/>
                <a:gd name="T19" fmla="*/ 117 h 133"/>
                <a:gd name="T20" fmla="*/ 14 w 154"/>
                <a:gd name="T21" fmla="*/ 22 h 133"/>
                <a:gd name="T22" fmla="*/ 22 w 154"/>
                <a:gd name="T23" fmla="*/ 8 h 133"/>
                <a:gd name="T24" fmla="*/ 132 w 154"/>
                <a:gd name="T25" fmla="*/ 8 h 133"/>
                <a:gd name="T26" fmla="*/ 139 w 154"/>
                <a:gd name="T2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33">
                  <a:moveTo>
                    <a:pt x="134" y="0"/>
                  </a:moveTo>
                  <a:cubicBezTo>
                    <a:pt x="19" y="0"/>
                    <a:pt x="19" y="0"/>
                    <a:pt x="19" y="0"/>
                  </a:cubicBezTo>
                  <a:cubicBezTo>
                    <a:pt x="7" y="0"/>
                    <a:pt x="0" y="12"/>
                    <a:pt x="6" y="23"/>
                  </a:cubicBezTo>
                  <a:cubicBezTo>
                    <a:pt x="63" y="122"/>
                    <a:pt x="63" y="122"/>
                    <a:pt x="63" y="122"/>
                  </a:cubicBezTo>
                  <a:cubicBezTo>
                    <a:pt x="69" y="133"/>
                    <a:pt x="84" y="133"/>
                    <a:pt x="90" y="122"/>
                  </a:cubicBezTo>
                  <a:cubicBezTo>
                    <a:pt x="148" y="23"/>
                    <a:pt x="148" y="23"/>
                    <a:pt x="148" y="23"/>
                  </a:cubicBezTo>
                  <a:cubicBezTo>
                    <a:pt x="154" y="12"/>
                    <a:pt x="146" y="0"/>
                    <a:pt x="134" y="0"/>
                  </a:cubicBezTo>
                  <a:close/>
                  <a:moveTo>
                    <a:pt x="139" y="22"/>
                  </a:moveTo>
                  <a:cubicBezTo>
                    <a:pt x="84" y="117"/>
                    <a:pt x="84" y="117"/>
                    <a:pt x="84" y="117"/>
                  </a:cubicBezTo>
                  <a:cubicBezTo>
                    <a:pt x="81" y="123"/>
                    <a:pt x="72" y="123"/>
                    <a:pt x="69" y="117"/>
                  </a:cubicBezTo>
                  <a:cubicBezTo>
                    <a:pt x="14" y="22"/>
                    <a:pt x="14" y="22"/>
                    <a:pt x="14" y="22"/>
                  </a:cubicBezTo>
                  <a:cubicBezTo>
                    <a:pt x="10" y="16"/>
                    <a:pt x="15" y="8"/>
                    <a:pt x="22" y="8"/>
                  </a:cubicBezTo>
                  <a:cubicBezTo>
                    <a:pt x="132" y="8"/>
                    <a:pt x="132" y="8"/>
                    <a:pt x="132" y="8"/>
                  </a:cubicBezTo>
                  <a:cubicBezTo>
                    <a:pt x="138" y="8"/>
                    <a:pt x="143" y="16"/>
                    <a:pt x="13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3" name="Freeform 234">
              <a:extLst>
                <a:ext uri="{FF2B5EF4-FFF2-40B4-BE49-F238E27FC236}">
                  <a16:creationId xmlns:a16="http://schemas.microsoft.com/office/drawing/2014/main" xmlns="" id="{79F19311-D7E9-4E1C-AA01-430D34C9AE91}"/>
                </a:ext>
              </a:extLst>
            </p:cNvPr>
            <p:cNvSpPr>
              <a:spLocks noEditPoints="1"/>
            </p:cNvSpPr>
            <p:nvPr/>
          </p:nvSpPr>
          <p:spPr bwMode="auto">
            <a:xfrm>
              <a:off x="5576888" y="4911725"/>
              <a:ext cx="393700" cy="344487"/>
            </a:xfrm>
            <a:custGeom>
              <a:avLst/>
              <a:gdLst>
                <a:gd name="T0" fmla="*/ 115 w 121"/>
                <a:gd name="T1" fmla="*/ 0 h 105"/>
                <a:gd name="T2" fmla="*/ 7 w 121"/>
                <a:gd name="T3" fmla="*/ 0 h 105"/>
                <a:gd name="T4" fmla="*/ 2 w 121"/>
                <a:gd name="T5" fmla="*/ 8 h 105"/>
                <a:gd name="T6" fmla="*/ 56 w 121"/>
                <a:gd name="T7" fmla="*/ 101 h 105"/>
                <a:gd name="T8" fmla="*/ 65 w 121"/>
                <a:gd name="T9" fmla="*/ 101 h 105"/>
                <a:gd name="T10" fmla="*/ 119 w 121"/>
                <a:gd name="T11" fmla="*/ 8 h 105"/>
                <a:gd name="T12" fmla="*/ 115 w 121"/>
                <a:gd name="T13" fmla="*/ 0 h 105"/>
                <a:gd name="T14" fmla="*/ 68 w 121"/>
                <a:gd name="T15" fmla="*/ 82 h 105"/>
                <a:gd name="T16" fmla="*/ 53 w 121"/>
                <a:gd name="T17" fmla="*/ 82 h 105"/>
                <a:gd name="T18" fmla="*/ 53 w 121"/>
                <a:gd name="T19" fmla="*/ 68 h 105"/>
                <a:gd name="T20" fmla="*/ 68 w 121"/>
                <a:gd name="T21" fmla="*/ 68 h 105"/>
                <a:gd name="T22" fmla="*/ 68 w 121"/>
                <a:gd name="T23" fmla="*/ 82 h 105"/>
                <a:gd name="T24" fmla="*/ 68 w 121"/>
                <a:gd name="T25" fmla="*/ 25 h 105"/>
                <a:gd name="T26" fmla="*/ 65 w 121"/>
                <a:gd name="T27" fmla="*/ 63 h 105"/>
                <a:gd name="T28" fmla="*/ 57 w 121"/>
                <a:gd name="T29" fmla="*/ 63 h 105"/>
                <a:gd name="T30" fmla="*/ 53 w 121"/>
                <a:gd name="T31" fmla="*/ 25 h 105"/>
                <a:gd name="T32" fmla="*/ 53 w 121"/>
                <a:gd name="T33" fmla="*/ 8 h 105"/>
                <a:gd name="T34" fmla="*/ 68 w 121"/>
                <a:gd name="T35" fmla="*/ 8 h 105"/>
                <a:gd name="T36" fmla="*/ 68 w 121"/>
                <a:gd name="T37" fmla="*/ 2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5">
                  <a:moveTo>
                    <a:pt x="115" y="0"/>
                  </a:moveTo>
                  <a:cubicBezTo>
                    <a:pt x="7" y="0"/>
                    <a:pt x="7" y="0"/>
                    <a:pt x="7" y="0"/>
                  </a:cubicBezTo>
                  <a:cubicBezTo>
                    <a:pt x="3" y="0"/>
                    <a:pt x="0" y="4"/>
                    <a:pt x="2" y="8"/>
                  </a:cubicBezTo>
                  <a:cubicBezTo>
                    <a:pt x="56" y="101"/>
                    <a:pt x="56" y="101"/>
                    <a:pt x="56" y="101"/>
                  </a:cubicBezTo>
                  <a:cubicBezTo>
                    <a:pt x="58" y="105"/>
                    <a:pt x="63" y="105"/>
                    <a:pt x="65" y="101"/>
                  </a:cubicBezTo>
                  <a:cubicBezTo>
                    <a:pt x="119" y="8"/>
                    <a:pt x="119" y="8"/>
                    <a:pt x="119" y="8"/>
                  </a:cubicBezTo>
                  <a:cubicBezTo>
                    <a:pt x="121" y="4"/>
                    <a:pt x="118" y="0"/>
                    <a:pt x="115" y="0"/>
                  </a:cubicBezTo>
                  <a:close/>
                  <a:moveTo>
                    <a:pt x="68" y="82"/>
                  </a:moveTo>
                  <a:cubicBezTo>
                    <a:pt x="53" y="82"/>
                    <a:pt x="53" y="82"/>
                    <a:pt x="53" y="82"/>
                  </a:cubicBezTo>
                  <a:cubicBezTo>
                    <a:pt x="53" y="68"/>
                    <a:pt x="53" y="68"/>
                    <a:pt x="53" y="68"/>
                  </a:cubicBezTo>
                  <a:cubicBezTo>
                    <a:pt x="68" y="68"/>
                    <a:pt x="68" y="68"/>
                    <a:pt x="68" y="68"/>
                  </a:cubicBezTo>
                  <a:lnTo>
                    <a:pt x="68" y="82"/>
                  </a:lnTo>
                  <a:close/>
                  <a:moveTo>
                    <a:pt x="68" y="25"/>
                  </a:moveTo>
                  <a:cubicBezTo>
                    <a:pt x="65" y="63"/>
                    <a:pt x="65" y="63"/>
                    <a:pt x="65" y="63"/>
                  </a:cubicBezTo>
                  <a:cubicBezTo>
                    <a:pt x="57" y="63"/>
                    <a:pt x="57" y="63"/>
                    <a:pt x="57" y="63"/>
                  </a:cubicBezTo>
                  <a:cubicBezTo>
                    <a:pt x="53" y="25"/>
                    <a:pt x="53" y="25"/>
                    <a:pt x="53" y="25"/>
                  </a:cubicBezTo>
                  <a:cubicBezTo>
                    <a:pt x="53" y="8"/>
                    <a:pt x="53" y="8"/>
                    <a:pt x="53" y="8"/>
                  </a:cubicBezTo>
                  <a:cubicBezTo>
                    <a:pt x="68" y="8"/>
                    <a:pt x="68" y="8"/>
                    <a:pt x="68" y="8"/>
                  </a:cubicBezTo>
                  <a:lnTo>
                    <a:pt x="68" y="2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Tree>
    <p:extLst>
      <p:ext uri="{BB962C8B-B14F-4D97-AF65-F5344CB8AC3E}">
        <p14:creationId xmlns:p14="http://schemas.microsoft.com/office/powerpoint/2010/main" val="2983333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360364" y="2520624"/>
            <a:ext cx="11469686"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Требование </a:t>
            </a:r>
            <a:r>
              <a:rPr lang="ru-RU" dirty="0">
                <a:solidFill>
                  <a:srgbClr val="444444"/>
                </a:solidFill>
                <a:latin typeface="Segoe UI" panose="020B0502040204020203" pitchFamily="34" charset="0"/>
                <a:cs typeface="Segoe UI" panose="020B0502040204020203" pitchFamily="34" charset="0"/>
              </a:rPr>
              <a:t>замены поставщиком обеспечения исполнения контракта </a:t>
            </a:r>
            <a:r>
              <a:rPr lang="ru-RU" b="1" dirty="0">
                <a:solidFill>
                  <a:srgbClr val="E4465A"/>
                </a:solidFill>
                <a:latin typeface="Segoe UI" panose="020B0502040204020203" pitchFamily="34" charset="0"/>
                <a:cs typeface="Segoe UI" panose="020B0502040204020203" pitchFamily="34" charset="0"/>
              </a:rPr>
              <a:t>имеет широкое толкование и может создавать условия для злоупотребления заказчиком своими правами. </a:t>
            </a:r>
            <a:r>
              <a:rPr lang="ru-RU" b="1" dirty="0" smtClean="0">
                <a:solidFill>
                  <a:srgbClr val="E4465A"/>
                </a:solidFill>
                <a:latin typeface="Segoe UI" panose="020B0502040204020203" pitchFamily="34" charset="0"/>
                <a:cs typeface="Segoe UI" panose="020B0502040204020203" pitchFamily="34" charset="0"/>
              </a:rPr>
              <a:t>Подобные </a:t>
            </a:r>
            <a:r>
              <a:rPr lang="ru-RU" b="1" dirty="0">
                <a:solidFill>
                  <a:srgbClr val="E4465A"/>
                </a:solidFill>
                <a:latin typeface="Segoe UI" panose="020B0502040204020203" pitchFamily="34" charset="0"/>
                <a:cs typeface="Segoe UI" panose="020B0502040204020203" pitchFamily="34" charset="0"/>
              </a:rPr>
              <a:t>условия контрактов следует квалифицировать как создающие дополнительную обязанность для поставщиков, не предусмотренную Законом № 44-ФЗ. </a:t>
            </a:r>
          </a:p>
        </p:txBody>
      </p:sp>
      <p:sp>
        <p:nvSpPr>
          <p:cNvPr id="10" name="TextBox 9"/>
          <p:cNvSpPr txBox="1">
            <a:spLocks noChangeArrowheads="1"/>
          </p:cNvSpPr>
          <p:nvPr/>
        </p:nvSpPr>
        <p:spPr bwMode="auto">
          <a:xfrm>
            <a:off x="2347446" y="4566641"/>
            <a:ext cx="9409047"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См.: </a:t>
            </a:r>
            <a:r>
              <a:rPr lang="ru-RU" dirty="0" smtClean="0">
                <a:solidFill>
                  <a:srgbClr val="E4465A"/>
                </a:solidFill>
                <a:latin typeface="Segoe UI" panose="020B0502040204020203" pitchFamily="34" charset="0"/>
                <a:cs typeface="Segoe UI" panose="020B0502040204020203" pitchFamily="34" charset="0"/>
              </a:rPr>
              <a:t>Определение </a:t>
            </a:r>
            <a:r>
              <a:rPr lang="ru-RU" dirty="0">
                <a:solidFill>
                  <a:srgbClr val="E4465A"/>
                </a:solidFill>
                <a:latin typeface="Segoe UI" panose="020B0502040204020203" pitchFamily="34" charset="0"/>
                <a:cs typeface="Segoe UI" panose="020B0502040204020203" pitchFamily="34" charset="0"/>
              </a:rPr>
              <a:t>Верховного Суда РФ от 22 марта 2017 г. № 308-КГ17-1217. </a:t>
            </a: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latin typeface="Segoe UI" panose="020B0502040204020203" pitchFamily="34" charset="0"/>
                <a:cs typeface="Segoe UI" panose="020B0502040204020203" pitchFamily="34" charset="0"/>
              </a:rPr>
              <a:t>Позиция ВС РФ</a:t>
            </a: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24780" y="1157207"/>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359789" y="233426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831069" y="19822"/>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1090342" y="1680999"/>
            <a:ext cx="10515600" cy="6284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о замене обеспечения исполнения контракта в случае отзыва у банка лицензии</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82925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201059" y="238859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39515" y="1695853"/>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333446" y="4092759"/>
            <a:ext cx="9295754" cy="147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Арбитражный </a:t>
            </a:r>
            <a:r>
              <a:rPr lang="ru-RU" dirty="0">
                <a:solidFill>
                  <a:srgbClr val="444444"/>
                </a:solidFill>
                <a:latin typeface="Segoe UI" panose="020B0502040204020203" pitchFamily="34" charset="0"/>
                <a:cs typeface="Segoe UI" panose="020B0502040204020203" pitchFamily="34" charset="0"/>
              </a:rPr>
              <a:t>суд кассационной инстанции подтвердил аргументацию антимонопольного органа о том, что </a:t>
            </a:r>
            <a:r>
              <a:rPr lang="ru-RU" b="1" dirty="0">
                <a:solidFill>
                  <a:srgbClr val="E4465A"/>
                </a:solidFill>
                <a:latin typeface="Segoe UI" panose="020B0502040204020203" pitchFamily="34" charset="0"/>
                <a:cs typeface="Segoe UI" panose="020B0502040204020203" pitchFamily="34" charset="0"/>
              </a:rPr>
              <a:t>отказ заказчика в принятии банковской гарантии, содержащей условие о возможности уменьшения суммы обязательств гаранта по мере исполнения контракта, соответствует Закону о контрактной системе и </a:t>
            </a:r>
            <a:r>
              <a:rPr lang="ru-RU" b="1" dirty="0" smtClean="0">
                <a:solidFill>
                  <a:srgbClr val="E4465A"/>
                </a:solidFill>
                <a:latin typeface="Segoe UI" panose="020B0502040204020203" pitchFamily="34" charset="0"/>
                <a:cs typeface="Segoe UI" panose="020B0502040204020203" pitchFamily="34" charset="0"/>
              </a:rPr>
              <a:t>ГК РФ.</a:t>
            </a:r>
            <a:endParaRPr lang="ru-RU" b="1" dirty="0">
              <a:solidFill>
                <a:srgbClr val="E4465A"/>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835971" y="1748596"/>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201059" y="3259818"/>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92642" y="2563283"/>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Арбитражного суда Московского округа от 14 февраля 2017 г. № Ф05-29/2017 по делу № А40-76873/16. </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874243" y="829266"/>
            <a:ext cx="10515600" cy="8651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Условие </a:t>
            </a:r>
            <a:r>
              <a:rPr lang="ru-RU" b="1" dirty="0" smtClean="0">
                <a:solidFill>
                  <a:srgbClr val="27A1AE"/>
                </a:solidFill>
                <a:latin typeface="Segoe UI" panose="020B0502040204020203" pitchFamily="34" charset="0"/>
                <a:cs typeface="Segoe UI" panose="020B0502040204020203" pitchFamily="34" charset="0"/>
              </a:rPr>
              <a:t>БГ о </a:t>
            </a:r>
            <a:r>
              <a:rPr lang="ru-RU" b="1" dirty="0">
                <a:solidFill>
                  <a:srgbClr val="27A1AE"/>
                </a:solidFill>
                <a:latin typeface="Segoe UI" panose="020B0502040204020203" pitchFamily="34" charset="0"/>
                <a:cs typeface="Segoe UI" panose="020B0502040204020203" pitchFamily="34" charset="0"/>
              </a:rPr>
              <a:t>том, что обязательство </a:t>
            </a:r>
            <a:r>
              <a:rPr lang="ru-RU" b="1" dirty="0" smtClean="0">
                <a:solidFill>
                  <a:srgbClr val="27A1AE"/>
                </a:solidFill>
                <a:latin typeface="Segoe UI" panose="020B0502040204020203" pitchFamily="34" charset="0"/>
                <a:cs typeface="Segoe UI" panose="020B0502040204020203" pitchFamily="34" charset="0"/>
              </a:rPr>
              <a:t>банка перед заказчиком </a:t>
            </a:r>
            <a:r>
              <a:rPr lang="ru-RU" b="1" dirty="0" smtClean="0">
                <a:solidFill>
                  <a:srgbClr val="27A1AE"/>
                </a:solidFill>
                <a:latin typeface="Segoe UI" panose="020B0502040204020203" pitchFamily="34" charset="0"/>
                <a:cs typeface="Segoe UI" panose="020B0502040204020203" pitchFamily="34" charset="0"/>
              </a:rPr>
              <a:t>уменьшается по мере исполнения поставщиком обязательств по контракту</a:t>
            </a:r>
            <a:endParaRPr lang="ru-RU" b="1" dirty="0">
              <a:solidFill>
                <a:srgbClr val="27A1A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797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201059" y="238859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739515" y="1695853"/>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42" name="Freeform 17"/>
          <p:cNvSpPr>
            <a:spLocks noEditPoints="1"/>
          </p:cNvSpPr>
          <p:nvPr/>
        </p:nvSpPr>
        <p:spPr bwMode="auto">
          <a:xfrm>
            <a:off x="5556251" y="1916832"/>
            <a:ext cx="1140883" cy="1174750"/>
          </a:xfrm>
          <a:custGeom>
            <a:avLst/>
            <a:gdLst>
              <a:gd name="T0" fmla="*/ 11557 w 11858"/>
              <a:gd name="T1" fmla="*/ 91 h 16280"/>
              <a:gd name="T2" fmla="*/ 11809 w 11858"/>
              <a:gd name="T3" fmla="*/ 381 h 16280"/>
              <a:gd name="T4" fmla="*/ 11846 w 11858"/>
              <a:gd name="T5" fmla="*/ 15782 h 16280"/>
              <a:gd name="T6" fmla="*/ 11653 w 11858"/>
              <a:gd name="T7" fmla="*/ 16118 h 16280"/>
              <a:gd name="T8" fmla="*/ 11298 w 11858"/>
              <a:gd name="T9" fmla="*/ 16277 h 16280"/>
              <a:gd name="T10" fmla="*/ 327 w 11858"/>
              <a:gd name="T11" fmla="*/ 16205 h 16280"/>
              <a:gd name="T12" fmla="*/ 61 w 11858"/>
              <a:gd name="T13" fmla="*/ 15927 h 16280"/>
              <a:gd name="T14" fmla="*/ 7 w 11858"/>
              <a:gd name="T15" fmla="*/ 528 h 16280"/>
              <a:gd name="T16" fmla="*/ 182 w 11858"/>
              <a:gd name="T17" fmla="*/ 182 h 16280"/>
              <a:gd name="T18" fmla="*/ 529 w 11858"/>
              <a:gd name="T19" fmla="*/ 7 h 16280"/>
              <a:gd name="T20" fmla="*/ 6272 w 11858"/>
              <a:gd name="T21" fmla="*/ 12062 h 16280"/>
              <a:gd name="T22" fmla="*/ 6229 w 11858"/>
              <a:gd name="T23" fmla="*/ 11836 h 16280"/>
              <a:gd name="T24" fmla="*/ 6328 w 11858"/>
              <a:gd name="T25" fmla="*/ 11625 h 16280"/>
              <a:gd name="T26" fmla="*/ 6538 w 11858"/>
              <a:gd name="T27" fmla="*/ 11514 h 16280"/>
              <a:gd name="T28" fmla="*/ 6766 w 11858"/>
              <a:gd name="T29" fmla="*/ 11549 h 16280"/>
              <a:gd name="T30" fmla="*/ 9247 w 11858"/>
              <a:gd name="T31" fmla="*/ 10235 h 16280"/>
              <a:gd name="T32" fmla="*/ 9464 w 11858"/>
              <a:gd name="T33" fmla="*/ 10153 h 16280"/>
              <a:gd name="T34" fmla="*/ 9687 w 11858"/>
              <a:gd name="T35" fmla="*/ 10213 h 16280"/>
              <a:gd name="T36" fmla="*/ 9834 w 11858"/>
              <a:gd name="T37" fmla="*/ 10400 h 16280"/>
              <a:gd name="T38" fmla="*/ 9840 w 11858"/>
              <a:gd name="T39" fmla="*/ 10630 h 16280"/>
              <a:gd name="T40" fmla="*/ 7656 w 11858"/>
              <a:gd name="T41" fmla="*/ 13093 h 16280"/>
              <a:gd name="T42" fmla="*/ 7443 w 11858"/>
              <a:gd name="T43" fmla="*/ 13192 h 16280"/>
              <a:gd name="T44" fmla="*/ 7217 w 11858"/>
              <a:gd name="T45" fmla="*/ 13147 h 16280"/>
              <a:gd name="T46" fmla="*/ 7553 w 11858"/>
              <a:gd name="T47" fmla="*/ 10191 h 16280"/>
              <a:gd name="T48" fmla="*/ 8100 w 11858"/>
              <a:gd name="T49" fmla="*/ 10313 h 16280"/>
              <a:gd name="T50" fmla="*/ 8581 w 11858"/>
              <a:gd name="T51" fmla="*/ 10568 h 16280"/>
              <a:gd name="T52" fmla="*/ 7978 w 11858"/>
              <a:gd name="T53" fmla="*/ 10937 h 16280"/>
              <a:gd name="T54" fmla="*/ 7633 w 11858"/>
              <a:gd name="T55" fmla="*/ 10830 h 16280"/>
              <a:gd name="T56" fmla="*/ 7225 w 11858"/>
              <a:gd name="T57" fmla="*/ 10815 h 16280"/>
              <a:gd name="T58" fmla="*/ 6774 w 11858"/>
              <a:gd name="T59" fmla="*/ 10936 h 16280"/>
              <a:gd name="T60" fmla="*/ 6393 w 11858"/>
              <a:gd name="T61" fmla="*/ 11186 h 16280"/>
              <a:gd name="T62" fmla="*/ 6108 w 11858"/>
              <a:gd name="T63" fmla="*/ 11539 h 16280"/>
              <a:gd name="T64" fmla="*/ 5944 w 11858"/>
              <a:gd name="T65" fmla="*/ 11972 h 16280"/>
              <a:gd name="T66" fmla="*/ 5926 w 11858"/>
              <a:gd name="T67" fmla="*/ 12451 h 16280"/>
              <a:gd name="T68" fmla="*/ 6058 w 11858"/>
              <a:gd name="T69" fmla="*/ 12898 h 16280"/>
              <a:gd name="T70" fmla="*/ 6318 w 11858"/>
              <a:gd name="T71" fmla="*/ 13271 h 16280"/>
              <a:gd name="T72" fmla="*/ 6679 w 11858"/>
              <a:gd name="T73" fmla="*/ 13547 h 16280"/>
              <a:gd name="T74" fmla="*/ 7116 w 11858"/>
              <a:gd name="T75" fmla="*/ 13701 h 16280"/>
              <a:gd name="T76" fmla="*/ 7597 w 11858"/>
              <a:gd name="T77" fmla="*/ 13707 h 16280"/>
              <a:gd name="T78" fmla="*/ 8040 w 11858"/>
              <a:gd name="T79" fmla="*/ 13564 h 16280"/>
              <a:gd name="T80" fmla="*/ 8407 w 11858"/>
              <a:gd name="T81" fmla="*/ 13297 h 16280"/>
              <a:gd name="T82" fmla="*/ 8675 w 11858"/>
              <a:gd name="T83" fmla="*/ 12929 h 16280"/>
              <a:gd name="T84" fmla="*/ 8819 w 11858"/>
              <a:gd name="T85" fmla="*/ 12488 h 16280"/>
              <a:gd name="T86" fmla="*/ 9381 w 11858"/>
              <a:gd name="T87" fmla="*/ 11696 h 16280"/>
              <a:gd name="T88" fmla="*/ 9459 w 11858"/>
              <a:gd name="T89" fmla="*/ 12223 h 16280"/>
              <a:gd name="T90" fmla="*/ 9365 w 11858"/>
              <a:gd name="T91" fmla="*/ 12884 h 16280"/>
              <a:gd name="T92" fmla="*/ 9075 w 11858"/>
              <a:gd name="T93" fmla="*/ 13470 h 16280"/>
              <a:gd name="T94" fmla="*/ 8622 w 11858"/>
              <a:gd name="T95" fmla="*/ 13933 h 16280"/>
              <a:gd name="T96" fmla="*/ 8044 w 11858"/>
              <a:gd name="T97" fmla="*/ 14237 h 16280"/>
              <a:gd name="T98" fmla="*/ 7375 w 11858"/>
              <a:gd name="T99" fmla="*/ 14347 h 16280"/>
              <a:gd name="T100" fmla="*/ 6707 w 11858"/>
              <a:gd name="T101" fmla="*/ 14237 h 16280"/>
              <a:gd name="T102" fmla="*/ 6128 w 11858"/>
              <a:gd name="T103" fmla="*/ 13933 h 16280"/>
              <a:gd name="T104" fmla="*/ 5675 w 11858"/>
              <a:gd name="T105" fmla="*/ 13470 h 16280"/>
              <a:gd name="T106" fmla="*/ 5385 w 11858"/>
              <a:gd name="T107" fmla="*/ 12884 h 16280"/>
              <a:gd name="T108" fmla="*/ 5291 w 11858"/>
              <a:gd name="T109" fmla="*/ 12212 h 16280"/>
              <a:gd name="T110" fmla="*/ 5417 w 11858"/>
              <a:gd name="T111" fmla="*/ 11550 h 16280"/>
              <a:gd name="T112" fmla="*/ 5735 w 11858"/>
              <a:gd name="T113" fmla="*/ 10981 h 16280"/>
              <a:gd name="T114" fmla="*/ 6209 w 11858"/>
              <a:gd name="T115" fmla="*/ 10539 h 16280"/>
              <a:gd name="T116" fmla="*/ 6804 w 11858"/>
              <a:gd name="T117" fmla="*/ 10264 h 16280"/>
              <a:gd name="T118" fmla="*/ 5892 w 11858"/>
              <a:gd name="T119" fmla="*/ 8673 h 16280"/>
              <a:gd name="T120" fmla="*/ 2683 w 11858"/>
              <a:gd name="T121" fmla="*/ 4500 h 1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8" h="16280">
                <a:moveTo>
                  <a:pt x="624" y="0"/>
                </a:moveTo>
                <a:lnTo>
                  <a:pt x="11234" y="0"/>
                </a:lnTo>
                <a:lnTo>
                  <a:pt x="11266" y="1"/>
                </a:lnTo>
                <a:lnTo>
                  <a:pt x="11298" y="3"/>
                </a:lnTo>
                <a:lnTo>
                  <a:pt x="11329" y="7"/>
                </a:lnTo>
                <a:lnTo>
                  <a:pt x="11360" y="12"/>
                </a:lnTo>
                <a:lnTo>
                  <a:pt x="11390" y="19"/>
                </a:lnTo>
                <a:lnTo>
                  <a:pt x="11420" y="28"/>
                </a:lnTo>
                <a:lnTo>
                  <a:pt x="11448" y="38"/>
                </a:lnTo>
                <a:lnTo>
                  <a:pt x="11477" y="49"/>
                </a:lnTo>
                <a:lnTo>
                  <a:pt x="11504" y="61"/>
                </a:lnTo>
                <a:lnTo>
                  <a:pt x="11531" y="75"/>
                </a:lnTo>
                <a:lnTo>
                  <a:pt x="11557" y="91"/>
                </a:lnTo>
                <a:lnTo>
                  <a:pt x="11583" y="107"/>
                </a:lnTo>
                <a:lnTo>
                  <a:pt x="11607" y="124"/>
                </a:lnTo>
                <a:lnTo>
                  <a:pt x="11631" y="142"/>
                </a:lnTo>
                <a:lnTo>
                  <a:pt x="11653" y="162"/>
                </a:lnTo>
                <a:lnTo>
                  <a:pt x="11676" y="182"/>
                </a:lnTo>
                <a:lnTo>
                  <a:pt x="11696" y="205"/>
                </a:lnTo>
                <a:lnTo>
                  <a:pt x="11715" y="227"/>
                </a:lnTo>
                <a:lnTo>
                  <a:pt x="11734" y="250"/>
                </a:lnTo>
                <a:lnTo>
                  <a:pt x="11751" y="275"/>
                </a:lnTo>
                <a:lnTo>
                  <a:pt x="11767" y="300"/>
                </a:lnTo>
                <a:lnTo>
                  <a:pt x="11783" y="326"/>
                </a:lnTo>
                <a:lnTo>
                  <a:pt x="11797" y="353"/>
                </a:lnTo>
                <a:lnTo>
                  <a:pt x="11809" y="381"/>
                </a:lnTo>
                <a:lnTo>
                  <a:pt x="11820" y="409"/>
                </a:lnTo>
                <a:lnTo>
                  <a:pt x="11829" y="438"/>
                </a:lnTo>
                <a:lnTo>
                  <a:pt x="11839" y="467"/>
                </a:lnTo>
                <a:lnTo>
                  <a:pt x="11846" y="498"/>
                </a:lnTo>
                <a:lnTo>
                  <a:pt x="11851" y="528"/>
                </a:lnTo>
                <a:lnTo>
                  <a:pt x="11855" y="560"/>
                </a:lnTo>
                <a:lnTo>
                  <a:pt x="11857" y="591"/>
                </a:lnTo>
                <a:lnTo>
                  <a:pt x="11858" y="623"/>
                </a:lnTo>
                <a:lnTo>
                  <a:pt x="11858" y="15657"/>
                </a:lnTo>
                <a:lnTo>
                  <a:pt x="11857" y="15689"/>
                </a:lnTo>
                <a:lnTo>
                  <a:pt x="11855" y="15720"/>
                </a:lnTo>
                <a:lnTo>
                  <a:pt x="11851" y="15752"/>
                </a:lnTo>
                <a:lnTo>
                  <a:pt x="11846" y="15782"/>
                </a:lnTo>
                <a:lnTo>
                  <a:pt x="11839" y="15813"/>
                </a:lnTo>
                <a:lnTo>
                  <a:pt x="11829" y="15842"/>
                </a:lnTo>
                <a:lnTo>
                  <a:pt x="11820" y="15871"/>
                </a:lnTo>
                <a:lnTo>
                  <a:pt x="11809" y="15899"/>
                </a:lnTo>
                <a:lnTo>
                  <a:pt x="11797" y="15927"/>
                </a:lnTo>
                <a:lnTo>
                  <a:pt x="11783" y="15954"/>
                </a:lnTo>
                <a:lnTo>
                  <a:pt x="11767" y="15980"/>
                </a:lnTo>
                <a:lnTo>
                  <a:pt x="11751" y="16005"/>
                </a:lnTo>
                <a:lnTo>
                  <a:pt x="11734" y="16030"/>
                </a:lnTo>
                <a:lnTo>
                  <a:pt x="11715" y="16053"/>
                </a:lnTo>
                <a:lnTo>
                  <a:pt x="11696" y="16075"/>
                </a:lnTo>
                <a:lnTo>
                  <a:pt x="11676" y="16098"/>
                </a:lnTo>
                <a:lnTo>
                  <a:pt x="11653" y="16118"/>
                </a:lnTo>
                <a:lnTo>
                  <a:pt x="11631" y="16138"/>
                </a:lnTo>
                <a:lnTo>
                  <a:pt x="11607" y="16156"/>
                </a:lnTo>
                <a:lnTo>
                  <a:pt x="11583" y="16173"/>
                </a:lnTo>
                <a:lnTo>
                  <a:pt x="11557" y="16189"/>
                </a:lnTo>
                <a:lnTo>
                  <a:pt x="11531" y="16205"/>
                </a:lnTo>
                <a:lnTo>
                  <a:pt x="11504" y="16219"/>
                </a:lnTo>
                <a:lnTo>
                  <a:pt x="11477" y="16231"/>
                </a:lnTo>
                <a:lnTo>
                  <a:pt x="11448" y="16242"/>
                </a:lnTo>
                <a:lnTo>
                  <a:pt x="11420" y="16252"/>
                </a:lnTo>
                <a:lnTo>
                  <a:pt x="11390" y="16261"/>
                </a:lnTo>
                <a:lnTo>
                  <a:pt x="11360" y="16268"/>
                </a:lnTo>
                <a:lnTo>
                  <a:pt x="11329" y="16273"/>
                </a:lnTo>
                <a:lnTo>
                  <a:pt x="11298" y="16277"/>
                </a:lnTo>
                <a:lnTo>
                  <a:pt x="11266" y="16279"/>
                </a:lnTo>
                <a:lnTo>
                  <a:pt x="11234" y="16280"/>
                </a:lnTo>
                <a:lnTo>
                  <a:pt x="624" y="16280"/>
                </a:lnTo>
                <a:lnTo>
                  <a:pt x="592" y="16279"/>
                </a:lnTo>
                <a:lnTo>
                  <a:pt x="560" y="16277"/>
                </a:lnTo>
                <a:lnTo>
                  <a:pt x="529" y="16273"/>
                </a:lnTo>
                <a:lnTo>
                  <a:pt x="498" y="16268"/>
                </a:lnTo>
                <a:lnTo>
                  <a:pt x="468" y="16261"/>
                </a:lnTo>
                <a:lnTo>
                  <a:pt x="438" y="16252"/>
                </a:lnTo>
                <a:lnTo>
                  <a:pt x="410" y="16242"/>
                </a:lnTo>
                <a:lnTo>
                  <a:pt x="381" y="16231"/>
                </a:lnTo>
                <a:lnTo>
                  <a:pt x="354" y="16219"/>
                </a:lnTo>
                <a:lnTo>
                  <a:pt x="327" y="16205"/>
                </a:lnTo>
                <a:lnTo>
                  <a:pt x="301" y="16189"/>
                </a:lnTo>
                <a:lnTo>
                  <a:pt x="275" y="16173"/>
                </a:lnTo>
                <a:lnTo>
                  <a:pt x="251" y="16156"/>
                </a:lnTo>
                <a:lnTo>
                  <a:pt x="227" y="16138"/>
                </a:lnTo>
                <a:lnTo>
                  <a:pt x="205" y="16118"/>
                </a:lnTo>
                <a:lnTo>
                  <a:pt x="182" y="16098"/>
                </a:lnTo>
                <a:lnTo>
                  <a:pt x="162" y="16075"/>
                </a:lnTo>
                <a:lnTo>
                  <a:pt x="143" y="16053"/>
                </a:lnTo>
                <a:lnTo>
                  <a:pt x="124" y="16030"/>
                </a:lnTo>
                <a:lnTo>
                  <a:pt x="107" y="16005"/>
                </a:lnTo>
                <a:lnTo>
                  <a:pt x="91" y="15980"/>
                </a:lnTo>
                <a:lnTo>
                  <a:pt x="75" y="15954"/>
                </a:lnTo>
                <a:lnTo>
                  <a:pt x="61" y="15927"/>
                </a:lnTo>
                <a:lnTo>
                  <a:pt x="49" y="15899"/>
                </a:lnTo>
                <a:lnTo>
                  <a:pt x="38" y="15871"/>
                </a:lnTo>
                <a:lnTo>
                  <a:pt x="29" y="15842"/>
                </a:lnTo>
                <a:lnTo>
                  <a:pt x="19" y="15813"/>
                </a:lnTo>
                <a:lnTo>
                  <a:pt x="12" y="15782"/>
                </a:lnTo>
                <a:lnTo>
                  <a:pt x="7" y="15752"/>
                </a:lnTo>
                <a:lnTo>
                  <a:pt x="3" y="15720"/>
                </a:lnTo>
                <a:lnTo>
                  <a:pt x="1" y="15689"/>
                </a:lnTo>
                <a:lnTo>
                  <a:pt x="0" y="15657"/>
                </a:lnTo>
                <a:lnTo>
                  <a:pt x="0" y="623"/>
                </a:lnTo>
                <a:lnTo>
                  <a:pt x="1" y="591"/>
                </a:lnTo>
                <a:lnTo>
                  <a:pt x="3" y="560"/>
                </a:lnTo>
                <a:lnTo>
                  <a:pt x="7" y="528"/>
                </a:lnTo>
                <a:lnTo>
                  <a:pt x="12" y="498"/>
                </a:lnTo>
                <a:lnTo>
                  <a:pt x="19" y="467"/>
                </a:lnTo>
                <a:lnTo>
                  <a:pt x="29" y="438"/>
                </a:lnTo>
                <a:lnTo>
                  <a:pt x="38" y="409"/>
                </a:lnTo>
                <a:lnTo>
                  <a:pt x="49" y="381"/>
                </a:lnTo>
                <a:lnTo>
                  <a:pt x="61" y="353"/>
                </a:lnTo>
                <a:lnTo>
                  <a:pt x="75" y="326"/>
                </a:lnTo>
                <a:lnTo>
                  <a:pt x="91" y="300"/>
                </a:lnTo>
                <a:lnTo>
                  <a:pt x="107" y="275"/>
                </a:lnTo>
                <a:lnTo>
                  <a:pt x="124" y="250"/>
                </a:lnTo>
                <a:lnTo>
                  <a:pt x="143" y="227"/>
                </a:lnTo>
                <a:lnTo>
                  <a:pt x="162" y="205"/>
                </a:lnTo>
                <a:lnTo>
                  <a:pt x="182" y="182"/>
                </a:lnTo>
                <a:lnTo>
                  <a:pt x="205" y="162"/>
                </a:lnTo>
                <a:lnTo>
                  <a:pt x="227" y="142"/>
                </a:lnTo>
                <a:lnTo>
                  <a:pt x="251" y="124"/>
                </a:lnTo>
                <a:lnTo>
                  <a:pt x="275" y="107"/>
                </a:lnTo>
                <a:lnTo>
                  <a:pt x="301" y="91"/>
                </a:lnTo>
                <a:lnTo>
                  <a:pt x="327" y="75"/>
                </a:lnTo>
                <a:lnTo>
                  <a:pt x="354" y="61"/>
                </a:lnTo>
                <a:lnTo>
                  <a:pt x="381" y="49"/>
                </a:lnTo>
                <a:lnTo>
                  <a:pt x="410" y="38"/>
                </a:lnTo>
                <a:lnTo>
                  <a:pt x="438" y="28"/>
                </a:lnTo>
                <a:lnTo>
                  <a:pt x="468" y="19"/>
                </a:lnTo>
                <a:lnTo>
                  <a:pt x="498" y="12"/>
                </a:lnTo>
                <a:lnTo>
                  <a:pt x="529" y="7"/>
                </a:lnTo>
                <a:lnTo>
                  <a:pt x="560" y="3"/>
                </a:lnTo>
                <a:lnTo>
                  <a:pt x="592" y="1"/>
                </a:lnTo>
                <a:lnTo>
                  <a:pt x="624" y="0"/>
                </a:lnTo>
                <a:close/>
                <a:moveTo>
                  <a:pt x="10610" y="1246"/>
                </a:moveTo>
                <a:lnTo>
                  <a:pt x="1248" y="1246"/>
                </a:lnTo>
                <a:lnTo>
                  <a:pt x="1248" y="15034"/>
                </a:lnTo>
                <a:lnTo>
                  <a:pt x="10610" y="15034"/>
                </a:lnTo>
                <a:lnTo>
                  <a:pt x="10610" y="1246"/>
                </a:lnTo>
                <a:close/>
                <a:moveTo>
                  <a:pt x="6315" y="12125"/>
                </a:moveTo>
                <a:lnTo>
                  <a:pt x="6303" y="12110"/>
                </a:lnTo>
                <a:lnTo>
                  <a:pt x="6292" y="12095"/>
                </a:lnTo>
                <a:lnTo>
                  <a:pt x="6282" y="12079"/>
                </a:lnTo>
                <a:lnTo>
                  <a:pt x="6272" y="12062"/>
                </a:lnTo>
                <a:lnTo>
                  <a:pt x="6263" y="12046"/>
                </a:lnTo>
                <a:lnTo>
                  <a:pt x="6256" y="12030"/>
                </a:lnTo>
                <a:lnTo>
                  <a:pt x="6249" y="12013"/>
                </a:lnTo>
                <a:lnTo>
                  <a:pt x="6243" y="11995"/>
                </a:lnTo>
                <a:lnTo>
                  <a:pt x="6238" y="11978"/>
                </a:lnTo>
                <a:lnTo>
                  <a:pt x="6234" y="11961"/>
                </a:lnTo>
                <a:lnTo>
                  <a:pt x="6231" y="11943"/>
                </a:lnTo>
                <a:lnTo>
                  <a:pt x="6228" y="11925"/>
                </a:lnTo>
                <a:lnTo>
                  <a:pt x="6227" y="11907"/>
                </a:lnTo>
                <a:lnTo>
                  <a:pt x="6226" y="11889"/>
                </a:lnTo>
                <a:lnTo>
                  <a:pt x="6226" y="11871"/>
                </a:lnTo>
                <a:lnTo>
                  <a:pt x="6227" y="11854"/>
                </a:lnTo>
                <a:lnTo>
                  <a:pt x="6229" y="11836"/>
                </a:lnTo>
                <a:lnTo>
                  <a:pt x="6232" y="11818"/>
                </a:lnTo>
                <a:lnTo>
                  <a:pt x="6235" y="11801"/>
                </a:lnTo>
                <a:lnTo>
                  <a:pt x="6239" y="11783"/>
                </a:lnTo>
                <a:lnTo>
                  <a:pt x="6244" y="11766"/>
                </a:lnTo>
                <a:lnTo>
                  <a:pt x="6250" y="11749"/>
                </a:lnTo>
                <a:lnTo>
                  <a:pt x="6257" y="11732"/>
                </a:lnTo>
                <a:lnTo>
                  <a:pt x="6265" y="11715"/>
                </a:lnTo>
                <a:lnTo>
                  <a:pt x="6273" y="11699"/>
                </a:lnTo>
                <a:lnTo>
                  <a:pt x="6283" y="11684"/>
                </a:lnTo>
                <a:lnTo>
                  <a:pt x="6293" y="11669"/>
                </a:lnTo>
                <a:lnTo>
                  <a:pt x="6304" y="11653"/>
                </a:lnTo>
                <a:lnTo>
                  <a:pt x="6316" y="11639"/>
                </a:lnTo>
                <a:lnTo>
                  <a:pt x="6328" y="11625"/>
                </a:lnTo>
                <a:lnTo>
                  <a:pt x="6342" y="11612"/>
                </a:lnTo>
                <a:lnTo>
                  <a:pt x="6356" y="11600"/>
                </a:lnTo>
                <a:lnTo>
                  <a:pt x="6371" y="11587"/>
                </a:lnTo>
                <a:lnTo>
                  <a:pt x="6387" y="11576"/>
                </a:lnTo>
                <a:lnTo>
                  <a:pt x="6402" y="11566"/>
                </a:lnTo>
                <a:lnTo>
                  <a:pt x="6418" y="11556"/>
                </a:lnTo>
                <a:lnTo>
                  <a:pt x="6434" y="11548"/>
                </a:lnTo>
                <a:lnTo>
                  <a:pt x="6452" y="11539"/>
                </a:lnTo>
                <a:lnTo>
                  <a:pt x="6468" y="11533"/>
                </a:lnTo>
                <a:lnTo>
                  <a:pt x="6485" y="11527"/>
                </a:lnTo>
                <a:lnTo>
                  <a:pt x="6503" y="11522"/>
                </a:lnTo>
                <a:lnTo>
                  <a:pt x="6521" y="11518"/>
                </a:lnTo>
                <a:lnTo>
                  <a:pt x="6538" y="11514"/>
                </a:lnTo>
                <a:lnTo>
                  <a:pt x="6557" y="11512"/>
                </a:lnTo>
                <a:lnTo>
                  <a:pt x="6574" y="11510"/>
                </a:lnTo>
                <a:lnTo>
                  <a:pt x="6592" y="11510"/>
                </a:lnTo>
                <a:lnTo>
                  <a:pt x="6610" y="11510"/>
                </a:lnTo>
                <a:lnTo>
                  <a:pt x="6628" y="11511"/>
                </a:lnTo>
                <a:lnTo>
                  <a:pt x="6645" y="11513"/>
                </a:lnTo>
                <a:lnTo>
                  <a:pt x="6664" y="11515"/>
                </a:lnTo>
                <a:lnTo>
                  <a:pt x="6681" y="11519"/>
                </a:lnTo>
                <a:lnTo>
                  <a:pt x="6698" y="11523"/>
                </a:lnTo>
                <a:lnTo>
                  <a:pt x="6716" y="11528"/>
                </a:lnTo>
                <a:lnTo>
                  <a:pt x="6733" y="11534"/>
                </a:lnTo>
                <a:lnTo>
                  <a:pt x="6749" y="11542"/>
                </a:lnTo>
                <a:lnTo>
                  <a:pt x="6766" y="11549"/>
                </a:lnTo>
                <a:lnTo>
                  <a:pt x="6782" y="11558"/>
                </a:lnTo>
                <a:lnTo>
                  <a:pt x="6798" y="11567"/>
                </a:lnTo>
                <a:lnTo>
                  <a:pt x="6814" y="11577"/>
                </a:lnTo>
                <a:lnTo>
                  <a:pt x="6828" y="11588"/>
                </a:lnTo>
                <a:lnTo>
                  <a:pt x="6842" y="11600"/>
                </a:lnTo>
                <a:lnTo>
                  <a:pt x="6856" y="11613"/>
                </a:lnTo>
                <a:lnTo>
                  <a:pt x="6870" y="11626"/>
                </a:lnTo>
                <a:lnTo>
                  <a:pt x="6883" y="11640"/>
                </a:lnTo>
                <a:lnTo>
                  <a:pt x="7410" y="12257"/>
                </a:lnTo>
                <a:lnTo>
                  <a:pt x="9206" y="10274"/>
                </a:lnTo>
                <a:lnTo>
                  <a:pt x="9220" y="10260"/>
                </a:lnTo>
                <a:lnTo>
                  <a:pt x="9233" y="10247"/>
                </a:lnTo>
                <a:lnTo>
                  <a:pt x="9247" y="10235"/>
                </a:lnTo>
                <a:lnTo>
                  <a:pt x="9262" y="10224"/>
                </a:lnTo>
                <a:lnTo>
                  <a:pt x="9278" y="10213"/>
                </a:lnTo>
                <a:lnTo>
                  <a:pt x="9293" y="10203"/>
                </a:lnTo>
                <a:lnTo>
                  <a:pt x="9309" y="10194"/>
                </a:lnTo>
                <a:lnTo>
                  <a:pt x="9326" y="10186"/>
                </a:lnTo>
                <a:lnTo>
                  <a:pt x="9342" y="10179"/>
                </a:lnTo>
                <a:lnTo>
                  <a:pt x="9359" y="10173"/>
                </a:lnTo>
                <a:lnTo>
                  <a:pt x="9376" y="10167"/>
                </a:lnTo>
                <a:lnTo>
                  <a:pt x="9393" y="10163"/>
                </a:lnTo>
                <a:lnTo>
                  <a:pt x="9411" y="10159"/>
                </a:lnTo>
                <a:lnTo>
                  <a:pt x="9429" y="10156"/>
                </a:lnTo>
                <a:lnTo>
                  <a:pt x="9446" y="10154"/>
                </a:lnTo>
                <a:lnTo>
                  <a:pt x="9464" y="10153"/>
                </a:lnTo>
                <a:lnTo>
                  <a:pt x="9482" y="10152"/>
                </a:lnTo>
                <a:lnTo>
                  <a:pt x="9500" y="10153"/>
                </a:lnTo>
                <a:lnTo>
                  <a:pt x="9517" y="10154"/>
                </a:lnTo>
                <a:lnTo>
                  <a:pt x="9536" y="10156"/>
                </a:lnTo>
                <a:lnTo>
                  <a:pt x="9553" y="10159"/>
                </a:lnTo>
                <a:lnTo>
                  <a:pt x="9571" y="10162"/>
                </a:lnTo>
                <a:lnTo>
                  <a:pt x="9589" y="10167"/>
                </a:lnTo>
                <a:lnTo>
                  <a:pt x="9606" y="10172"/>
                </a:lnTo>
                <a:lnTo>
                  <a:pt x="9622" y="10179"/>
                </a:lnTo>
                <a:lnTo>
                  <a:pt x="9639" y="10186"/>
                </a:lnTo>
                <a:lnTo>
                  <a:pt x="9656" y="10194"/>
                </a:lnTo>
                <a:lnTo>
                  <a:pt x="9672" y="10203"/>
                </a:lnTo>
                <a:lnTo>
                  <a:pt x="9687" y="10213"/>
                </a:lnTo>
                <a:lnTo>
                  <a:pt x="9704" y="10224"/>
                </a:lnTo>
                <a:lnTo>
                  <a:pt x="9718" y="10235"/>
                </a:lnTo>
                <a:lnTo>
                  <a:pt x="9733" y="10248"/>
                </a:lnTo>
                <a:lnTo>
                  <a:pt x="9746" y="10261"/>
                </a:lnTo>
                <a:lnTo>
                  <a:pt x="9760" y="10275"/>
                </a:lnTo>
                <a:lnTo>
                  <a:pt x="9772" y="10289"/>
                </a:lnTo>
                <a:lnTo>
                  <a:pt x="9783" y="10304"/>
                </a:lnTo>
                <a:lnTo>
                  <a:pt x="9794" y="10319"/>
                </a:lnTo>
                <a:lnTo>
                  <a:pt x="9804" y="10335"/>
                </a:lnTo>
                <a:lnTo>
                  <a:pt x="9813" y="10350"/>
                </a:lnTo>
                <a:lnTo>
                  <a:pt x="9821" y="10367"/>
                </a:lnTo>
                <a:lnTo>
                  <a:pt x="9828" y="10384"/>
                </a:lnTo>
                <a:lnTo>
                  <a:pt x="9834" y="10400"/>
                </a:lnTo>
                <a:lnTo>
                  <a:pt x="9840" y="10417"/>
                </a:lnTo>
                <a:lnTo>
                  <a:pt x="9844" y="10434"/>
                </a:lnTo>
                <a:lnTo>
                  <a:pt x="9848" y="10452"/>
                </a:lnTo>
                <a:lnTo>
                  <a:pt x="9851" y="10470"/>
                </a:lnTo>
                <a:lnTo>
                  <a:pt x="9853" y="10487"/>
                </a:lnTo>
                <a:lnTo>
                  <a:pt x="9854" y="10506"/>
                </a:lnTo>
                <a:lnTo>
                  <a:pt x="9856" y="10523"/>
                </a:lnTo>
                <a:lnTo>
                  <a:pt x="9856" y="10541"/>
                </a:lnTo>
                <a:lnTo>
                  <a:pt x="9853" y="10559"/>
                </a:lnTo>
                <a:lnTo>
                  <a:pt x="9851" y="10577"/>
                </a:lnTo>
                <a:lnTo>
                  <a:pt x="9848" y="10594"/>
                </a:lnTo>
                <a:lnTo>
                  <a:pt x="9845" y="10612"/>
                </a:lnTo>
                <a:lnTo>
                  <a:pt x="9840" y="10630"/>
                </a:lnTo>
                <a:lnTo>
                  <a:pt x="9835" y="10646"/>
                </a:lnTo>
                <a:lnTo>
                  <a:pt x="9828" y="10663"/>
                </a:lnTo>
                <a:lnTo>
                  <a:pt x="9821" y="10681"/>
                </a:lnTo>
                <a:lnTo>
                  <a:pt x="9813" y="10697"/>
                </a:lnTo>
                <a:lnTo>
                  <a:pt x="9804" y="10713"/>
                </a:lnTo>
                <a:lnTo>
                  <a:pt x="9794" y="10729"/>
                </a:lnTo>
                <a:lnTo>
                  <a:pt x="9783" y="10744"/>
                </a:lnTo>
                <a:lnTo>
                  <a:pt x="9772" y="10759"/>
                </a:lnTo>
                <a:lnTo>
                  <a:pt x="9759" y="10773"/>
                </a:lnTo>
                <a:lnTo>
                  <a:pt x="7693" y="13055"/>
                </a:lnTo>
                <a:lnTo>
                  <a:pt x="7682" y="13068"/>
                </a:lnTo>
                <a:lnTo>
                  <a:pt x="7670" y="13081"/>
                </a:lnTo>
                <a:lnTo>
                  <a:pt x="7656" y="13093"/>
                </a:lnTo>
                <a:lnTo>
                  <a:pt x="7643" y="13105"/>
                </a:lnTo>
                <a:lnTo>
                  <a:pt x="7629" y="13118"/>
                </a:lnTo>
                <a:lnTo>
                  <a:pt x="7614" y="13129"/>
                </a:lnTo>
                <a:lnTo>
                  <a:pt x="7597" y="13139"/>
                </a:lnTo>
                <a:lnTo>
                  <a:pt x="7581" y="13148"/>
                </a:lnTo>
                <a:lnTo>
                  <a:pt x="7565" y="13157"/>
                </a:lnTo>
                <a:lnTo>
                  <a:pt x="7548" y="13164"/>
                </a:lnTo>
                <a:lnTo>
                  <a:pt x="7531" y="13172"/>
                </a:lnTo>
                <a:lnTo>
                  <a:pt x="7514" y="13178"/>
                </a:lnTo>
                <a:lnTo>
                  <a:pt x="7496" y="13183"/>
                </a:lnTo>
                <a:lnTo>
                  <a:pt x="7479" y="13187"/>
                </a:lnTo>
                <a:lnTo>
                  <a:pt x="7461" y="13190"/>
                </a:lnTo>
                <a:lnTo>
                  <a:pt x="7443" y="13192"/>
                </a:lnTo>
                <a:lnTo>
                  <a:pt x="7425" y="13194"/>
                </a:lnTo>
                <a:lnTo>
                  <a:pt x="7408" y="13195"/>
                </a:lnTo>
                <a:lnTo>
                  <a:pt x="7389" y="13195"/>
                </a:lnTo>
                <a:lnTo>
                  <a:pt x="7372" y="13194"/>
                </a:lnTo>
                <a:lnTo>
                  <a:pt x="7354" y="13192"/>
                </a:lnTo>
                <a:lnTo>
                  <a:pt x="7336" y="13189"/>
                </a:lnTo>
                <a:lnTo>
                  <a:pt x="7318" y="13186"/>
                </a:lnTo>
                <a:lnTo>
                  <a:pt x="7301" y="13182"/>
                </a:lnTo>
                <a:lnTo>
                  <a:pt x="7283" y="13176"/>
                </a:lnTo>
                <a:lnTo>
                  <a:pt x="7267" y="13171"/>
                </a:lnTo>
                <a:lnTo>
                  <a:pt x="7250" y="13163"/>
                </a:lnTo>
                <a:lnTo>
                  <a:pt x="7233" y="13155"/>
                </a:lnTo>
                <a:lnTo>
                  <a:pt x="7217" y="13147"/>
                </a:lnTo>
                <a:lnTo>
                  <a:pt x="7202" y="13138"/>
                </a:lnTo>
                <a:lnTo>
                  <a:pt x="7187" y="13128"/>
                </a:lnTo>
                <a:lnTo>
                  <a:pt x="7171" y="13117"/>
                </a:lnTo>
                <a:lnTo>
                  <a:pt x="7157" y="13104"/>
                </a:lnTo>
                <a:lnTo>
                  <a:pt x="7143" y="13092"/>
                </a:lnTo>
                <a:lnTo>
                  <a:pt x="7129" y="13079"/>
                </a:lnTo>
                <a:lnTo>
                  <a:pt x="7117" y="13065"/>
                </a:lnTo>
                <a:lnTo>
                  <a:pt x="6315" y="12125"/>
                </a:lnTo>
                <a:close/>
                <a:moveTo>
                  <a:pt x="7375" y="10184"/>
                </a:moveTo>
                <a:lnTo>
                  <a:pt x="7420" y="10184"/>
                </a:lnTo>
                <a:lnTo>
                  <a:pt x="7465" y="10186"/>
                </a:lnTo>
                <a:lnTo>
                  <a:pt x="7509" y="10188"/>
                </a:lnTo>
                <a:lnTo>
                  <a:pt x="7553" y="10191"/>
                </a:lnTo>
                <a:lnTo>
                  <a:pt x="7597" y="10195"/>
                </a:lnTo>
                <a:lnTo>
                  <a:pt x="7640" y="10200"/>
                </a:lnTo>
                <a:lnTo>
                  <a:pt x="7684" y="10207"/>
                </a:lnTo>
                <a:lnTo>
                  <a:pt x="7727" y="10214"/>
                </a:lnTo>
                <a:lnTo>
                  <a:pt x="7769" y="10222"/>
                </a:lnTo>
                <a:lnTo>
                  <a:pt x="7812" y="10230"/>
                </a:lnTo>
                <a:lnTo>
                  <a:pt x="7854" y="10239"/>
                </a:lnTo>
                <a:lnTo>
                  <a:pt x="7896" y="10249"/>
                </a:lnTo>
                <a:lnTo>
                  <a:pt x="7937" y="10260"/>
                </a:lnTo>
                <a:lnTo>
                  <a:pt x="7978" y="10273"/>
                </a:lnTo>
                <a:lnTo>
                  <a:pt x="8019" y="10285"/>
                </a:lnTo>
                <a:lnTo>
                  <a:pt x="8059" y="10299"/>
                </a:lnTo>
                <a:lnTo>
                  <a:pt x="8100" y="10313"/>
                </a:lnTo>
                <a:lnTo>
                  <a:pt x="8138" y="10329"/>
                </a:lnTo>
                <a:lnTo>
                  <a:pt x="8178" y="10344"/>
                </a:lnTo>
                <a:lnTo>
                  <a:pt x="8217" y="10361"/>
                </a:lnTo>
                <a:lnTo>
                  <a:pt x="8256" y="10379"/>
                </a:lnTo>
                <a:lnTo>
                  <a:pt x="8293" y="10397"/>
                </a:lnTo>
                <a:lnTo>
                  <a:pt x="8331" y="10415"/>
                </a:lnTo>
                <a:lnTo>
                  <a:pt x="8368" y="10435"/>
                </a:lnTo>
                <a:lnTo>
                  <a:pt x="8404" y="10456"/>
                </a:lnTo>
                <a:lnTo>
                  <a:pt x="8441" y="10476"/>
                </a:lnTo>
                <a:lnTo>
                  <a:pt x="8477" y="10499"/>
                </a:lnTo>
                <a:lnTo>
                  <a:pt x="8512" y="10521"/>
                </a:lnTo>
                <a:lnTo>
                  <a:pt x="8547" y="10544"/>
                </a:lnTo>
                <a:lnTo>
                  <a:pt x="8581" y="10568"/>
                </a:lnTo>
                <a:lnTo>
                  <a:pt x="8615" y="10592"/>
                </a:lnTo>
                <a:lnTo>
                  <a:pt x="8648" y="10618"/>
                </a:lnTo>
                <a:lnTo>
                  <a:pt x="8216" y="11072"/>
                </a:lnTo>
                <a:lnTo>
                  <a:pt x="8193" y="11057"/>
                </a:lnTo>
                <a:lnTo>
                  <a:pt x="8171" y="11042"/>
                </a:lnTo>
                <a:lnTo>
                  <a:pt x="8148" y="11028"/>
                </a:lnTo>
                <a:lnTo>
                  <a:pt x="8124" y="11013"/>
                </a:lnTo>
                <a:lnTo>
                  <a:pt x="8101" y="10999"/>
                </a:lnTo>
                <a:lnTo>
                  <a:pt x="8076" y="10986"/>
                </a:lnTo>
                <a:lnTo>
                  <a:pt x="8053" y="10974"/>
                </a:lnTo>
                <a:lnTo>
                  <a:pt x="8028" y="10961"/>
                </a:lnTo>
                <a:lnTo>
                  <a:pt x="8003" y="10948"/>
                </a:lnTo>
                <a:lnTo>
                  <a:pt x="7978" y="10937"/>
                </a:lnTo>
                <a:lnTo>
                  <a:pt x="7953" y="10926"/>
                </a:lnTo>
                <a:lnTo>
                  <a:pt x="7927" y="10916"/>
                </a:lnTo>
                <a:lnTo>
                  <a:pt x="7902" y="10906"/>
                </a:lnTo>
                <a:lnTo>
                  <a:pt x="7876" y="10895"/>
                </a:lnTo>
                <a:lnTo>
                  <a:pt x="7850" y="10886"/>
                </a:lnTo>
                <a:lnTo>
                  <a:pt x="7823" y="10877"/>
                </a:lnTo>
                <a:lnTo>
                  <a:pt x="7797" y="10869"/>
                </a:lnTo>
                <a:lnTo>
                  <a:pt x="7770" y="10861"/>
                </a:lnTo>
                <a:lnTo>
                  <a:pt x="7743" y="10854"/>
                </a:lnTo>
                <a:lnTo>
                  <a:pt x="7715" y="10848"/>
                </a:lnTo>
                <a:lnTo>
                  <a:pt x="7688" y="10840"/>
                </a:lnTo>
                <a:lnTo>
                  <a:pt x="7660" y="10835"/>
                </a:lnTo>
                <a:lnTo>
                  <a:pt x="7633" y="10830"/>
                </a:lnTo>
                <a:lnTo>
                  <a:pt x="7605" y="10825"/>
                </a:lnTo>
                <a:lnTo>
                  <a:pt x="7577" y="10821"/>
                </a:lnTo>
                <a:lnTo>
                  <a:pt x="7548" y="10817"/>
                </a:lnTo>
                <a:lnTo>
                  <a:pt x="7520" y="10814"/>
                </a:lnTo>
                <a:lnTo>
                  <a:pt x="7491" y="10812"/>
                </a:lnTo>
                <a:lnTo>
                  <a:pt x="7463" y="10810"/>
                </a:lnTo>
                <a:lnTo>
                  <a:pt x="7433" y="10808"/>
                </a:lnTo>
                <a:lnTo>
                  <a:pt x="7405" y="10808"/>
                </a:lnTo>
                <a:lnTo>
                  <a:pt x="7375" y="10807"/>
                </a:lnTo>
                <a:lnTo>
                  <a:pt x="7337" y="10808"/>
                </a:lnTo>
                <a:lnTo>
                  <a:pt x="7300" y="10809"/>
                </a:lnTo>
                <a:lnTo>
                  <a:pt x="7263" y="10811"/>
                </a:lnTo>
                <a:lnTo>
                  <a:pt x="7225" y="10815"/>
                </a:lnTo>
                <a:lnTo>
                  <a:pt x="7189" y="10819"/>
                </a:lnTo>
                <a:lnTo>
                  <a:pt x="7153" y="10824"/>
                </a:lnTo>
                <a:lnTo>
                  <a:pt x="7116" y="10830"/>
                </a:lnTo>
                <a:lnTo>
                  <a:pt x="7081" y="10836"/>
                </a:lnTo>
                <a:lnTo>
                  <a:pt x="7045" y="10845"/>
                </a:lnTo>
                <a:lnTo>
                  <a:pt x="7010" y="10853"/>
                </a:lnTo>
                <a:lnTo>
                  <a:pt x="6976" y="10863"/>
                </a:lnTo>
                <a:lnTo>
                  <a:pt x="6941" y="10873"/>
                </a:lnTo>
                <a:lnTo>
                  <a:pt x="6906" y="10884"/>
                </a:lnTo>
                <a:lnTo>
                  <a:pt x="6873" y="10895"/>
                </a:lnTo>
                <a:lnTo>
                  <a:pt x="6840" y="10909"/>
                </a:lnTo>
                <a:lnTo>
                  <a:pt x="6806" y="10922"/>
                </a:lnTo>
                <a:lnTo>
                  <a:pt x="6774" y="10936"/>
                </a:lnTo>
                <a:lnTo>
                  <a:pt x="6742" y="10951"/>
                </a:lnTo>
                <a:lnTo>
                  <a:pt x="6711" y="10967"/>
                </a:lnTo>
                <a:lnTo>
                  <a:pt x="6679" y="10983"/>
                </a:lnTo>
                <a:lnTo>
                  <a:pt x="6648" y="11000"/>
                </a:lnTo>
                <a:lnTo>
                  <a:pt x="6618" y="11019"/>
                </a:lnTo>
                <a:lnTo>
                  <a:pt x="6588" y="11037"/>
                </a:lnTo>
                <a:lnTo>
                  <a:pt x="6559" y="11056"/>
                </a:lnTo>
                <a:lnTo>
                  <a:pt x="6529" y="11077"/>
                </a:lnTo>
                <a:lnTo>
                  <a:pt x="6502" y="11097"/>
                </a:lnTo>
                <a:lnTo>
                  <a:pt x="6473" y="11118"/>
                </a:lnTo>
                <a:lnTo>
                  <a:pt x="6446" y="11141"/>
                </a:lnTo>
                <a:lnTo>
                  <a:pt x="6419" y="11163"/>
                </a:lnTo>
                <a:lnTo>
                  <a:pt x="6393" y="11186"/>
                </a:lnTo>
                <a:lnTo>
                  <a:pt x="6367" y="11210"/>
                </a:lnTo>
                <a:lnTo>
                  <a:pt x="6343" y="11234"/>
                </a:lnTo>
                <a:lnTo>
                  <a:pt x="6318" y="11260"/>
                </a:lnTo>
                <a:lnTo>
                  <a:pt x="6294" y="11285"/>
                </a:lnTo>
                <a:lnTo>
                  <a:pt x="6270" y="11312"/>
                </a:lnTo>
                <a:lnTo>
                  <a:pt x="6248" y="11338"/>
                </a:lnTo>
                <a:lnTo>
                  <a:pt x="6227" y="11365"/>
                </a:lnTo>
                <a:lnTo>
                  <a:pt x="6205" y="11393"/>
                </a:lnTo>
                <a:lnTo>
                  <a:pt x="6184" y="11421"/>
                </a:lnTo>
                <a:lnTo>
                  <a:pt x="6164" y="11450"/>
                </a:lnTo>
                <a:lnTo>
                  <a:pt x="6145" y="11479"/>
                </a:lnTo>
                <a:lnTo>
                  <a:pt x="6126" y="11509"/>
                </a:lnTo>
                <a:lnTo>
                  <a:pt x="6108" y="11539"/>
                </a:lnTo>
                <a:lnTo>
                  <a:pt x="6091" y="11570"/>
                </a:lnTo>
                <a:lnTo>
                  <a:pt x="6075" y="11602"/>
                </a:lnTo>
                <a:lnTo>
                  <a:pt x="6058" y="11633"/>
                </a:lnTo>
                <a:lnTo>
                  <a:pt x="6044" y="11666"/>
                </a:lnTo>
                <a:lnTo>
                  <a:pt x="6030" y="11698"/>
                </a:lnTo>
                <a:lnTo>
                  <a:pt x="6016" y="11731"/>
                </a:lnTo>
                <a:lnTo>
                  <a:pt x="6003" y="11764"/>
                </a:lnTo>
                <a:lnTo>
                  <a:pt x="5991" y="11798"/>
                </a:lnTo>
                <a:lnTo>
                  <a:pt x="5980" y="11831"/>
                </a:lnTo>
                <a:lnTo>
                  <a:pt x="5970" y="11866"/>
                </a:lnTo>
                <a:lnTo>
                  <a:pt x="5961" y="11901"/>
                </a:lnTo>
                <a:lnTo>
                  <a:pt x="5952" y="11936"/>
                </a:lnTo>
                <a:lnTo>
                  <a:pt x="5944" y="11972"/>
                </a:lnTo>
                <a:lnTo>
                  <a:pt x="5937" y="12008"/>
                </a:lnTo>
                <a:lnTo>
                  <a:pt x="5931" y="12043"/>
                </a:lnTo>
                <a:lnTo>
                  <a:pt x="5926" y="12080"/>
                </a:lnTo>
                <a:lnTo>
                  <a:pt x="5922" y="12116"/>
                </a:lnTo>
                <a:lnTo>
                  <a:pt x="5919" y="12153"/>
                </a:lnTo>
                <a:lnTo>
                  <a:pt x="5917" y="12191"/>
                </a:lnTo>
                <a:lnTo>
                  <a:pt x="5915" y="12227"/>
                </a:lnTo>
                <a:lnTo>
                  <a:pt x="5915" y="12265"/>
                </a:lnTo>
                <a:lnTo>
                  <a:pt x="5915" y="12303"/>
                </a:lnTo>
                <a:lnTo>
                  <a:pt x="5917" y="12340"/>
                </a:lnTo>
                <a:lnTo>
                  <a:pt x="5919" y="12378"/>
                </a:lnTo>
                <a:lnTo>
                  <a:pt x="5922" y="12415"/>
                </a:lnTo>
                <a:lnTo>
                  <a:pt x="5926" y="12451"/>
                </a:lnTo>
                <a:lnTo>
                  <a:pt x="5931" y="12488"/>
                </a:lnTo>
                <a:lnTo>
                  <a:pt x="5937" y="12523"/>
                </a:lnTo>
                <a:lnTo>
                  <a:pt x="5944" y="12559"/>
                </a:lnTo>
                <a:lnTo>
                  <a:pt x="5952" y="12595"/>
                </a:lnTo>
                <a:lnTo>
                  <a:pt x="5961" y="12629"/>
                </a:lnTo>
                <a:lnTo>
                  <a:pt x="5970" y="12665"/>
                </a:lnTo>
                <a:lnTo>
                  <a:pt x="5980" y="12698"/>
                </a:lnTo>
                <a:lnTo>
                  <a:pt x="5991" y="12733"/>
                </a:lnTo>
                <a:lnTo>
                  <a:pt x="6003" y="12767"/>
                </a:lnTo>
                <a:lnTo>
                  <a:pt x="6016" y="12800"/>
                </a:lnTo>
                <a:lnTo>
                  <a:pt x="6030" y="12833"/>
                </a:lnTo>
                <a:lnTo>
                  <a:pt x="6044" y="12865"/>
                </a:lnTo>
                <a:lnTo>
                  <a:pt x="6058" y="12898"/>
                </a:lnTo>
                <a:lnTo>
                  <a:pt x="6075" y="12929"/>
                </a:lnTo>
                <a:lnTo>
                  <a:pt x="6091" y="12960"/>
                </a:lnTo>
                <a:lnTo>
                  <a:pt x="6108" y="12991"/>
                </a:lnTo>
                <a:lnTo>
                  <a:pt x="6126" y="13021"/>
                </a:lnTo>
                <a:lnTo>
                  <a:pt x="6145" y="13051"/>
                </a:lnTo>
                <a:lnTo>
                  <a:pt x="6164" y="13081"/>
                </a:lnTo>
                <a:lnTo>
                  <a:pt x="6184" y="13109"/>
                </a:lnTo>
                <a:lnTo>
                  <a:pt x="6205" y="13138"/>
                </a:lnTo>
                <a:lnTo>
                  <a:pt x="6227" y="13165"/>
                </a:lnTo>
                <a:lnTo>
                  <a:pt x="6248" y="13193"/>
                </a:lnTo>
                <a:lnTo>
                  <a:pt x="6270" y="13219"/>
                </a:lnTo>
                <a:lnTo>
                  <a:pt x="6294" y="13246"/>
                </a:lnTo>
                <a:lnTo>
                  <a:pt x="6318" y="13271"/>
                </a:lnTo>
                <a:lnTo>
                  <a:pt x="6343" y="13297"/>
                </a:lnTo>
                <a:lnTo>
                  <a:pt x="6367" y="13321"/>
                </a:lnTo>
                <a:lnTo>
                  <a:pt x="6393" y="13345"/>
                </a:lnTo>
                <a:lnTo>
                  <a:pt x="6419" y="13368"/>
                </a:lnTo>
                <a:lnTo>
                  <a:pt x="6446" y="13390"/>
                </a:lnTo>
                <a:lnTo>
                  <a:pt x="6473" y="13413"/>
                </a:lnTo>
                <a:lnTo>
                  <a:pt x="6502" y="13434"/>
                </a:lnTo>
                <a:lnTo>
                  <a:pt x="6529" y="13454"/>
                </a:lnTo>
                <a:lnTo>
                  <a:pt x="6559" y="13475"/>
                </a:lnTo>
                <a:lnTo>
                  <a:pt x="6588" y="13494"/>
                </a:lnTo>
                <a:lnTo>
                  <a:pt x="6618" y="13512"/>
                </a:lnTo>
                <a:lnTo>
                  <a:pt x="6648" y="13530"/>
                </a:lnTo>
                <a:lnTo>
                  <a:pt x="6679" y="13547"/>
                </a:lnTo>
                <a:lnTo>
                  <a:pt x="6711" y="13564"/>
                </a:lnTo>
                <a:lnTo>
                  <a:pt x="6742" y="13580"/>
                </a:lnTo>
                <a:lnTo>
                  <a:pt x="6774" y="13595"/>
                </a:lnTo>
                <a:lnTo>
                  <a:pt x="6806" y="13609"/>
                </a:lnTo>
                <a:lnTo>
                  <a:pt x="6840" y="13622"/>
                </a:lnTo>
                <a:lnTo>
                  <a:pt x="6873" y="13635"/>
                </a:lnTo>
                <a:lnTo>
                  <a:pt x="6906" y="13647"/>
                </a:lnTo>
                <a:lnTo>
                  <a:pt x="6941" y="13658"/>
                </a:lnTo>
                <a:lnTo>
                  <a:pt x="6976" y="13668"/>
                </a:lnTo>
                <a:lnTo>
                  <a:pt x="7010" y="13677"/>
                </a:lnTo>
                <a:lnTo>
                  <a:pt x="7045" y="13686"/>
                </a:lnTo>
                <a:lnTo>
                  <a:pt x="7081" y="13694"/>
                </a:lnTo>
                <a:lnTo>
                  <a:pt x="7116" y="13701"/>
                </a:lnTo>
                <a:lnTo>
                  <a:pt x="7153" y="13707"/>
                </a:lnTo>
                <a:lnTo>
                  <a:pt x="7189" y="13712"/>
                </a:lnTo>
                <a:lnTo>
                  <a:pt x="7225" y="13716"/>
                </a:lnTo>
                <a:lnTo>
                  <a:pt x="7263" y="13719"/>
                </a:lnTo>
                <a:lnTo>
                  <a:pt x="7300" y="13721"/>
                </a:lnTo>
                <a:lnTo>
                  <a:pt x="7337" y="13723"/>
                </a:lnTo>
                <a:lnTo>
                  <a:pt x="7375" y="13723"/>
                </a:lnTo>
                <a:lnTo>
                  <a:pt x="7413" y="13723"/>
                </a:lnTo>
                <a:lnTo>
                  <a:pt x="7450" y="13721"/>
                </a:lnTo>
                <a:lnTo>
                  <a:pt x="7487" y="13719"/>
                </a:lnTo>
                <a:lnTo>
                  <a:pt x="7524" y="13716"/>
                </a:lnTo>
                <a:lnTo>
                  <a:pt x="7561" y="13712"/>
                </a:lnTo>
                <a:lnTo>
                  <a:pt x="7597" y="13707"/>
                </a:lnTo>
                <a:lnTo>
                  <a:pt x="7634" y="13701"/>
                </a:lnTo>
                <a:lnTo>
                  <a:pt x="7670" y="13694"/>
                </a:lnTo>
                <a:lnTo>
                  <a:pt x="7705" y="13686"/>
                </a:lnTo>
                <a:lnTo>
                  <a:pt x="7740" y="13677"/>
                </a:lnTo>
                <a:lnTo>
                  <a:pt x="7775" y="13668"/>
                </a:lnTo>
                <a:lnTo>
                  <a:pt x="7809" y="13658"/>
                </a:lnTo>
                <a:lnTo>
                  <a:pt x="7844" y="13647"/>
                </a:lnTo>
                <a:lnTo>
                  <a:pt x="7877" y="13635"/>
                </a:lnTo>
                <a:lnTo>
                  <a:pt x="7910" y="13622"/>
                </a:lnTo>
                <a:lnTo>
                  <a:pt x="7944" y="13609"/>
                </a:lnTo>
                <a:lnTo>
                  <a:pt x="7976" y="13595"/>
                </a:lnTo>
                <a:lnTo>
                  <a:pt x="8008" y="13580"/>
                </a:lnTo>
                <a:lnTo>
                  <a:pt x="8040" y="13564"/>
                </a:lnTo>
                <a:lnTo>
                  <a:pt x="8071" y="13547"/>
                </a:lnTo>
                <a:lnTo>
                  <a:pt x="8102" y="13530"/>
                </a:lnTo>
                <a:lnTo>
                  <a:pt x="8132" y="13512"/>
                </a:lnTo>
                <a:lnTo>
                  <a:pt x="8162" y="13494"/>
                </a:lnTo>
                <a:lnTo>
                  <a:pt x="8191" y="13475"/>
                </a:lnTo>
                <a:lnTo>
                  <a:pt x="8221" y="13454"/>
                </a:lnTo>
                <a:lnTo>
                  <a:pt x="8248" y="13434"/>
                </a:lnTo>
                <a:lnTo>
                  <a:pt x="8277" y="13413"/>
                </a:lnTo>
                <a:lnTo>
                  <a:pt x="8304" y="13390"/>
                </a:lnTo>
                <a:lnTo>
                  <a:pt x="8331" y="13368"/>
                </a:lnTo>
                <a:lnTo>
                  <a:pt x="8356" y="13345"/>
                </a:lnTo>
                <a:lnTo>
                  <a:pt x="8383" y="13321"/>
                </a:lnTo>
                <a:lnTo>
                  <a:pt x="8407" y="13297"/>
                </a:lnTo>
                <a:lnTo>
                  <a:pt x="8432" y="13271"/>
                </a:lnTo>
                <a:lnTo>
                  <a:pt x="8456" y="13246"/>
                </a:lnTo>
                <a:lnTo>
                  <a:pt x="8480" y="13219"/>
                </a:lnTo>
                <a:lnTo>
                  <a:pt x="8502" y="13193"/>
                </a:lnTo>
                <a:lnTo>
                  <a:pt x="8524" y="13165"/>
                </a:lnTo>
                <a:lnTo>
                  <a:pt x="8545" y="13138"/>
                </a:lnTo>
                <a:lnTo>
                  <a:pt x="8566" y="13109"/>
                </a:lnTo>
                <a:lnTo>
                  <a:pt x="8586" y="13081"/>
                </a:lnTo>
                <a:lnTo>
                  <a:pt x="8605" y="13051"/>
                </a:lnTo>
                <a:lnTo>
                  <a:pt x="8624" y="13021"/>
                </a:lnTo>
                <a:lnTo>
                  <a:pt x="8642" y="12991"/>
                </a:lnTo>
                <a:lnTo>
                  <a:pt x="8659" y="12960"/>
                </a:lnTo>
                <a:lnTo>
                  <a:pt x="8675" y="12929"/>
                </a:lnTo>
                <a:lnTo>
                  <a:pt x="8692" y="12898"/>
                </a:lnTo>
                <a:lnTo>
                  <a:pt x="8706" y="12865"/>
                </a:lnTo>
                <a:lnTo>
                  <a:pt x="8720" y="12833"/>
                </a:lnTo>
                <a:lnTo>
                  <a:pt x="8735" y="12800"/>
                </a:lnTo>
                <a:lnTo>
                  <a:pt x="8747" y="12767"/>
                </a:lnTo>
                <a:lnTo>
                  <a:pt x="8759" y="12733"/>
                </a:lnTo>
                <a:lnTo>
                  <a:pt x="8770" y="12698"/>
                </a:lnTo>
                <a:lnTo>
                  <a:pt x="8780" y="12665"/>
                </a:lnTo>
                <a:lnTo>
                  <a:pt x="8790" y="12629"/>
                </a:lnTo>
                <a:lnTo>
                  <a:pt x="8798" y="12595"/>
                </a:lnTo>
                <a:lnTo>
                  <a:pt x="8806" y="12559"/>
                </a:lnTo>
                <a:lnTo>
                  <a:pt x="8813" y="12523"/>
                </a:lnTo>
                <a:lnTo>
                  <a:pt x="8819" y="12488"/>
                </a:lnTo>
                <a:lnTo>
                  <a:pt x="8824" y="12451"/>
                </a:lnTo>
                <a:lnTo>
                  <a:pt x="8828" y="12415"/>
                </a:lnTo>
                <a:lnTo>
                  <a:pt x="8831" y="12378"/>
                </a:lnTo>
                <a:lnTo>
                  <a:pt x="8833" y="12340"/>
                </a:lnTo>
                <a:lnTo>
                  <a:pt x="8835" y="12303"/>
                </a:lnTo>
                <a:lnTo>
                  <a:pt x="8835" y="12265"/>
                </a:lnTo>
                <a:lnTo>
                  <a:pt x="8835" y="12233"/>
                </a:lnTo>
                <a:lnTo>
                  <a:pt x="8834" y="12203"/>
                </a:lnTo>
                <a:lnTo>
                  <a:pt x="8832" y="12171"/>
                </a:lnTo>
                <a:lnTo>
                  <a:pt x="8830" y="12140"/>
                </a:lnTo>
                <a:lnTo>
                  <a:pt x="9357" y="11619"/>
                </a:lnTo>
                <a:lnTo>
                  <a:pt x="9369" y="11657"/>
                </a:lnTo>
                <a:lnTo>
                  <a:pt x="9381" y="11696"/>
                </a:lnTo>
                <a:lnTo>
                  <a:pt x="9391" y="11735"/>
                </a:lnTo>
                <a:lnTo>
                  <a:pt x="9401" y="11775"/>
                </a:lnTo>
                <a:lnTo>
                  <a:pt x="9410" y="11814"/>
                </a:lnTo>
                <a:lnTo>
                  <a:pt x="9418" y="11854"/>
                </a:lnTo>
                <a:lnTo>
                  <a:pt x="9426" y="11894"/>
                </a:lnTo>
                <a:lnTo>
                  <a:pt x="9434" y="11934"/>
                </a:lnTo>
                <a:lnTo>
                  <a:pt x="9440" y="11975"/>
                </a:lnTo>
                <a:lnTo>
                  <a:pt x="9445" y="12016"/>
                </a:lnTo>
                <a:lnTo>
                  <a:pt x="9449" y="12056"/>
                </a:lnTo>
                <a:lnTo>
                  <a:pt x="9453" y="12098"/>
                </a:lnTo>
                <a:lnTo>
                  <a:pt x="9456" y="12140"/>
                </a:lnTo>
                <a:lnTo>
                  <a:pt x="9458" y="12182"/>
                </a:lnTo>
                <a:lnTo>
                  <a:pt x="9459" y="12223"/>
                </a:lnTo>
                <a:lnTo>
                  <a:pt x="9459" y="12265"/>
                </a:lnTo>
                <a:lnTo>
                  <a:pt x="9459" y="12319"/>
                </a:lnTo>
                <a:lnTo>
                  <a:pt x="9457" y="12373"/>
                </a:lnTo>
                <a:lnTo>
                  <a:pt x="9453" y="12426"/>
                </a:lnTo>
                <a:lnTo>
                  <a:pt x="9449" y="12478"/>
                </a:lnTo>
                <a:lnTo>
                  <a:pt x="9443" y="12531"/>
                </a:lnTo>
                <a:lnTo>
                  <a:pt x="9436" y="12582"/>
                </a:lnTo>
                <a:lnTo>
                  <a:pt x="9426" y="12633"/>
                </a:lnTo>
                <a:lnTo>
                  <a:pt x="9417" y="12684"/>
                </a:lnTo>
                <a:lnTo>
                  <a:pt x="9406" y="12735"/>
                </a:lnTo>
                <a:lnTo>
                  <a:pt x="9394" y="12785"/>
                </a:lnTo>
                <a:lnTo>
                  <a:pt x="9381" y="12835"/>
                </a:lnTo>
                <a:lnTo>
                  <a:pt x="9365" y="12884"/>
                </a:lnTo>
                <a:lnTo>
                  <a:pt x="9350" y="12932"/>
                </a:lnTo>
                <a:lnTo>
                  <a:pt x="9333" y="12981"/>
                </a:lnTo>
                <a:lnTo>
                  <a:pt x="9315" y="13028"/>
                </a:lnTo>
                <a:lnTo>
                  <a:pt x="9296" y="13075"/>
                </a:lnTo>
                <a:lnTo>
                  <a:pt x="9276" y="13122"/>
                </a:lnTo>
                <a:lnTo>
                  <a:pt x="9254" y="13167"/>
                </a:lnTo>
                <a:lnTo>
                  <a:pt x="9232" y="13212"/>
                </a:lnTo>
                <a:lnTo>
                  <a:pt x="9207" y="13257"/>
                </a:lnTo>
                <a:lnTo>
                  <a:pt x="9183" y="13301"/>
                </a:lnTo>
                <a:lnTo>
                  <a:pt x="9157" y="13345"/>
                </a:lnTo>
                <a:lnTo>
                  <a:pt x="9131" y="13387"/>
                </a:lnTo>
                <a:lnTo>
                  <a:pt x="9103" y="13429"/>
                </a:lnTo>
                <a:lnTo>
                  <a:pt x="9075" y="13470"/>
                </a:lnTo>
                <a:lnTo>
                  <a:pt x="9045" y="13510"/>
                </a:lnTo>
                <a:lnTo>
                  <a:pt x="9015" y="13550"/>
                </a:lnTo>
                <a:lnTo>
                  <a:pt x="8983" y="13589"/>
                </a:lnTo>
                <a:lnTo>
                  <a:pt x="8952" y="13627"/>
                </a:lnTo>
                <a:lnTo>
                  <a:pt x="8918" y="13665"/>
                </a:lnTo>
                <a:lnTo>
                  <a:pt x="8884" y="13701"/>
                </a:lnTo>
                <a:lnTo>
                  <a:pt x="8849" y="13737"/>
                </a:lnTo>
                <a:lnTo>
                  <a:pt x="8813" y="13772"/>
                </a:lnTo>
                <a:lnTo>
                  <a:pt x="8776" y="13805"/>
                </a:lnTo>
                <a:lnTo>
                  <a:pt x="8739" y="13839"/>
                </a:lnTo>
                <a:lnTo>
                  <a:pt x="8701" y="13872"/>
                </a:lnTo>
                <a:lnTo>
                  <a:pt x="8662" y="13902"/>
                </a:lnTo>
                <a:lnTo>
                  <a:pt x="8622" y="13933"/>
                </a:lnTo>
                <a:lnTo>
                  <a:pt x="8582" y="13962"/>
                </a:lnTo>
                <a:lnTo>
                  <a:pt x="8541" y="13991"/>
                </a:lnTo>
                <a:lnTo>
                  <a:pt x="8498" y="14018"/>
                </a:lnTo>
                <a:lnTo>
                  <a:pt x="8456" y="14046"/>
                </a:lnTo>
                <a:lnTo>
                  <a:pt x="8412" y="14071"/>
                </a:lnTo>
                <a:lnTo>
                  <a:pt x="8369" y="14095"/>
                </a:lnTo>
                <a:lnTo>
                  <a:pt x="8324" y="14119"/>
                </a:lnTo>
                <a:lnTo>
                  <a:pt x="8279" y="14141"/>
                </a:lnTo>
                <a:lnTo>
                  <a:pt x="8233" y="14163"/>
                </a:lnTo>
                <a:lnTo>
                  <a:pt x="8186" y="14183"/>
                </a:lnTo>
                <a:lnTo>
                  <a:pt x="8139" y="14202"/>
                </a:lnTo>
                <a:lnTo>
                  <a:pt x="8091" y="14221"/>
                </a:lnTo>
                <a:lnTo>
                  <a:pt x="8044" y="14237"/>
                </a:lnTo>
                <a:lnTo>
                  <a:pt x="7995" y="14253"/>
                </a:lnTo>
                <a:lnTo>
                  <a:pt x="7946" y="14267"/>
                </a:lnTo>
                <a:lnTo>
                  <a:pt x="7896" y="14281"/>
                </a:lnTo>
                <a:lnTo>
                  <a:pt x="7846" y="14293"/>
                </a:lnTo>
                <a:lnTo>
                  <a:pt x="7795" y="14304"/>
                </a:lnTo>
                <a:lnTo>
                  <a:pt x="7744" y="14314"/>
                </a:lnTo>
                <a:lnTo>
                  <a:pt x="7692" y="14322"/>
                </a:lnTo>
                <a:lnTo>
                  <a:pt x="7640" y="14329"/>
                </a:lnTo>
                <a:lnTo>
                  <a:pt x="7588" y="14336"/>
                </a:lnTo>
                <a:lnTo>
                  <a:pt x="7535" y="14341"/>
                </a:lnTo>
                <a:lnTo>
                  <a:pt x="7482" y="14344"/>
                </a:lnTo>
                <a:lnTo>
                  <a:pt x="7429" y="14346"/>
                </a:lnTo>
                <a:lnTo>
                  <a:pt x="7375" y="14347"/>
                </a:lnTo>
                <a:lnTo>
                  <a:pt x="7321" y="14346"/>
                </a:lnTo>
                <a:lnTo>
                  <a:pt x="7268" y="14344"/>
                </a:lnTo>
                <a:lnTo>
                  <a:pt x="7215" y="14341"/>
                </a:lnTo>
                <a:lnTo>
                  <a:pt x="7162" y="14336"/>
                </a:lnTo>
                <a:lnTo>
                  <a:pt x="7109" y="14329"/>
                </a:lnTo>
                <a:lnTo>
                  <a:pt x="7058" y="14322"/>
                </a:lnTo>
                <a:lnTo>
                  <a:pt x="7006" y="14314"/>
                </a:lnTo>
                <a:lnTo>
                  <a:pt x="6955" y="14304"/>
                </a:lnTo>
                <a:lnTo>
                  <a:pt x="6904" y="14293"/>
                </a:lnTo>
                <a:lnTo>
                  <a:pt x="6854" y="14281"/>
                </a:lnTo>
                <a:lnTo>
                  <a:pt x="6804" y="14267"/>
                </a:lnTo>
                <a:lnTo>
                  <a:pt x="6755" y="14253"/>
                </a:lnTo>
                <a:lnTo>
                  <a:pt x="6707" y="14237"/>
                </a:lnTo>
                <a:lnTo>
                  <a:pt x="6659" y="14221"/>
                </a:lnTo>
                <a:lnTo>
                  <a:pt x="6611" y="14202"/>
                </a:lnTo>
                <a:lnTo>
                  <a:pt x="6564" y="14183"/>
                </a:lnTo>
                <a:lnTo>
                  <a:pt x="6517" y="14163"/>
                </a:lnTo>
                <a:lnTo>
                  <a:pt x="6471" y="14141"/>
                </a:lnTo>
                <a:lnTo>
                  <a:pt x="6426" y="14119"/>
                </a:lnTo>
                <a:lnTo>
                  <a:pt x="6381" y="14095"/>
                </a:lnTo>
                <a:lnTo>
                  <a:pt x="6338" y="14071"/>
                </a:lnTo>
                <a:lnTo>
                  <a:pt x="6294" y="14046"/>
                </a:lnTo>
                <a:lnTo>
                  <a:pt x="6252" y="14018"/>
                </a:lnTo>
                <a:lnTo>
                  <a:pt x="6209" y="13991"/>
                </a:lnTo>
                <a:lnTo>
                  <a:pt x="6168" y="13962"/>
                </a:lnTo>
                <a:lnTo>
                  <a:pt x="6128" y="13933"/>
                </a:lnTo>
                <a:lnTo>
                  <a:pt x="6088" y="13902"/>
                </a:lnTo>
                <a:lnTo>
                  <a:pt x="6049" y="13872"/>
                </a:lnTo>
                <a:lnTo>
                  <a:pt x="6011" y="13839"/>
                </a:lnTo>
                <a:lnTo>
                  <a:pt x="5974" y="13805"/>
                </a:lnTo>
                <a:lnTo>
                  <a:pt x="5937" y="13772"/>
                </a:lnTo>
                <a:lnTo>
                  <a:pt x="5901" y="13737"/>
                </a:lnTo>
                <a:lnTo>
                  <a:pt x="5866" y="13701"/>
                </a:lnTo>
                <a:lnTo>
                  <a:pt x="5832" y="13665"/>
                </a:lnTo>
                <a:lnTo>
                  <a:pt x="5799" y="13627"/>
                </a:lnTo>
                <a:lnTo>
                  <a:pt x="5767" y="13589"/>
                </a:lnTo>
                <a:lnTo>
                  <a:pt x="5735" y="13550"/>
                </a:lnTo>
                <a:lnTo>
                  <a:pt x="5705" y="13510"/>
                </a:lnTo>
                <a:lnTo>
                  <a:pt x="5675" y="13470"/>
                </a:lnTo>
                <a:lnTo>
                  <a:pt x="5647" y="13429"/>
                </a:lnTo>
                <a:lnTo>
                  <a:pt x="5619" y="13387"/>
                </a:lnTo>
                <a:lnTo>
                  <a:pt x="5593" y="13345"/>
                </a:lnTo>
                <a:lnTo>
                  <a:pt x="5567" y="13301"/>
                </a:lnTo>
                <a:lnTo>
                  <a:pt x="5542" y="13257"/>
                </a:lnTo>
                <a:lnTo>
                  <a:pt x="5518" y="13212"/>
                </a:lnTo>
                <a:lnTo>
                  <a:pt x="5496" y="13167"/>
                </a:lnTo>
                <a:lnTo>
                  <a:pt x="5474" y="13122"/>
                </a:lnTo>
                <a:lnTo>
                  <a:pt x="5454" y="13075"/>
                </a:lnTo>
                <a:lnTo>
                  <a:pt x="5435" y="13028"/>
                </a:lnTo>
                <a:lnTo>
                  <a:pt x="5417" y="12981"/>
                </a:lnTo>
                <a:lnTo>
                  <a:pt x="5400" y="12932"/>
                </a:lnTo>
                <a:lnTo>
                  <a:pt x="5385" y="12884"/>
                </a:lnTo>
                <a:lnTo>
                  <a:pt x="5370" y="12835"/>
                </a:lnTo>
                <a:lnTo>
                  <a:pt x="5356" y="12785"/>
                </a:lnTo>
                <a:lnTo>
                  <a:pt x="5344" y="12735"/>
                </a:lnTo>
                <a:lnTo>
                  <a:pt x="5333" y="12684"/>
                </a:lnTo>
                <a:lnTo>
                  <a:pt x="5323" y="12633"/>
                </a:lnTo>
                <a:lnTo>
                  <a:pt x="5314" y="12582"/>
                </a:lnTo>
                <a:lnTo>
                  <a:pt x="5307" y="12531"/>
                </a:lnTo>
                <a:lnTo>
                  <a:pt x="5301" y="12478"/>
                </a:lnTo>
                <a:lnTo>
                  <a:pt x="5297" y="12426"/>
                </a:lnTo>
                <a:lnTo>
                  <a:pt x="5293" y="12373"/>
                </a:lnTo>
                <a:lnTo>
                  <a:pt x="5291" y="12319"/>
                </a:lnTo>
                <a:lnTo>
                  <a:pt x="5291" y="12265"/>
                </a:lnTo>
                <a:lnTo>
                  <a:pt x="5291" y="12212"/>
                </a:lnTo>
                <a:lnTo>
                  <a:pt x="5293" y="12158"/>
                </a:lnTo>
                <a:lnTo>
                  <a:pt x="5297" y="12105"/>
                </a:lnTo>
                <a:lnTo>
                  <a:pt x="5301" y="12052"/>
                </a:lnTo>
                <a:lnTo>
                  <a:pt x="5307" y="12000"/>
                </a:lnTo>
                <a:lnTo>
                  <a:pt x="5314" y="11949"/>
                </a:lnTo>
                <a:lnTo>
                  <a:pt x="5323" y="11897"/>
                </a:lnTo>
                <a:lnTo>
                  <a:pt x="5333" y="11846"/>
                </a:lnTo>
                <a:lnTo>
                  <a:pt x="5344" y="11795"/>
                </a:lnTo>
                <a:lnTo>
                  <a:pt x="5356" y="11745"/>
                </a:lnTo>
                <a:lnTo>
                  <a:pt x="5370" y="11695"/>
                </a:lnTo>
                <a:lnTo>
                  <a:pt x="5385" y="11646"/>
                </a:lnTo>
                <a:lnTo>
                  <a:pt x="5400" y="11597"/>
                </a:lnTo>
                <a:lnTo>
                  <a:pt x="5417" y="11550"/>
                </a:lnTo>
                <a:lnTo>
                  <a:pt x="5435" y="11502"/>
                </a:lnTo>
                <a:lnTo>
                  <a:pt x="5454" y="11455"/>
                </a:lnTo>
                <a:lnTo>
                  <a:pt x="5474" y="11409"/>
                </a:lnTo>
                <a:lnTo>
                  <a:pt x="5496" y="11363"/>
                </a:lnTo>
                <a:lnTo>
                  <a:pt x="5518" y="11318"/>
                </a:lnTo>
                <a:lnTo>
                  <a:pt x="5542" y="11273"/>
                </a:lnTo>
                <a:lnTo>
                  <a:pt x="5567" y="11229"/>
                </a:lnTo>
                <a:lnTo>
                  <a:pt x="5593" y="11186"/>
                </a:lnTo>
                <a:lnTo>
                  <a:pt x="5619" y="11144"/>
                </a:lnTo>
                <a:lnTo>
                  <a:pt x="5647" y="11102"/>
                </a:lnTo>
                <a:lnTo>
                  <a:pt x="5675" y="11060"/>
                </a:lnTo>
                <a:lnTo>
                  <a:pt x="5705" y="11021"/>
                </a:lnTo>
                <a:lnTo>
                  <a:pt x="5735" y="10981"/>
                </a:lnTo>
                <a:lnTo>
                  <a:pt x="5767" y="10941"/>
                </a:lnTo>
                <a:lnTo>
                  <a:pt x="5799" y="10904"/>
                </a:lnTo>
                <a:lnTo>
                  <a:pt x="5832" y="10866"/>
                </a:lnTo>
                <a:lnTo>
                  <a:pt x="5866" y="10829"/>
                </a:lnTo>
                <a:lnTo>
                  <a:pt x="5901" y="10794"/>
                </a:lnTo>
                <a:lnTo>
                  <a:pt x="5937" y="10759"/>
                </a:lnTo>
                <a:lnTo>
                  <a:pt x="5974" y="10724"/>
                </a:lnTo>
                <a:lnTo>
                  <a:pt x="6011" y="10692"/>
                </a:lnTo>
                <a:lnTo>
                  <a:pt x="6049" y="10659"/>
                </a:lnTo>
                <a:lnTo>
                  <a:pt x="6088" y="10628"/>
                </a:lnTo>
                <a:lnTo>
                  <a:pt x="6128" y="10597"/>
                </a:lnTo>
                <a:lnTo>
                  <a:pt x="6168" y="10568"/>
                </a:lnTo>
                <a:lnTo>
                  <a:pt x="6209" y="10539"/>
                </a:lnTo>
                <a:lnTo>
                  <a:pt x="6252" y="10512"/>
                </a:lnTo>
                <a:lnTo>
                  <a:pt x="6294" y="10485"/>
                </a:lnTo>
                <a:lnTo>
                  <a:pt x="6338" y="10460"/>
                </a:lnTo>
                <a:lnTo>
                  <a:pt x="6381" y="10435"/>
                </a:lnTo>
                <a:lnTo>
                  <a:pt x="6426" y="10412"/>
                </a:lnTo>
                <a:lnTo>
                  <a:pt x="6471" y="10390"/>
                </a:lnTo>
                <a:lnTo>
                  <a:pt x="6517" y="10368"/>
                </a:lnTo>
                <a:lnTo>
                  <a:pt x="6564" y="10348"/>
                </a:lnTo>
                <a:lnTo>
                  <a:pt x="6611" y="10329"/>
                </a:lnTo>
                <a:lnTo>
                  <a:pt x="6659" y="10310"/>
                </a:lnTo>
                <a:lnTo>
                  <a:pt x="6707" y="10293"/>
                </a:lnTo>
                <a:lnTo>
                  <a:pt x="6755" y="10278"/>
                </a:lnTo>
                <a:lnTo>
                  <a:pt x="6804" y="10264"/>
                </a:lnTo>
                <a:lnTo>
                  <a:pt x="6854" y="10249"/>
                </a:lnTo>
                <a:lnTo>
                  <a:pt x="6904" y="10237"/>
                </a:lnTo>
                <a:lnTo>
                  <a:pt x="6955" y="10227"/>
                </a:lnTo>
                <a:lnTo>
                  <a:pt x="7006" y="10217"/>
                </a:lnTo>
                <a:lnTo>
                  <a:pt x="7058" y="10209"/>
                </a:lnTo>
                <a:lnTo>
                  <a:pt x="7109" y="10200"/>
                </a:lnTo>
                <a:lnTo>
                  <a:pt x="7162" y="10195"/>
                </a:lnTo>
                <a:lnTo>
                  <a:pt x="7215" y="10190"/>
                </a:lnTo>
                <a:lnTo>
                  <a:pt x="7268" y="10187"/>
                </a:lnTo>
                <a:lnTo>
                  <a:pt x="7321" y="10185"/>
                </a:lnTo>
                <a:lnTo>
                  <a:pt x="7375" y="10184"/>
                </a:lnTo>
                <a:close/>
                <a:moveTo>
                  <a:pt x="2683" y="8673"/>
                </a:moveTo>
                <a:lnTo>
                  <a:pt x="5892" y="8673"/>
                </a:lnTo>
                <a:lnTo>
                  <a:pt x="5892" y="9542"/>
                </a:lnTo>
                <a:lnTo>
                  <a:pt x="2683" y="9542"/>
                </a:lnTo>
                <a:lnTo>
                  <a:pt x="2683" y="8673"/>
                </a:lnTo>
                <a:close/>
                <a:moveTo>
                  <a:pt x="2683" y="6586"/>
                </a:moveTo>
                <a:lnTo>
                  <a:pt x="9171" y="6586"/>
                </a:lnTo>
                <a:lnTo>
                  <a:pt x="9171" y="7456"/>
                </a:lnTo>
                <a:lnTo>
                  <a:pt x="2683" y="7456"/>
                </a:lnTo>
                <a:lnTo>
                  <a:pt x="2683" y="6586"/>
                </a:lnTo>
                <a:close/>
                <a:moveTo>
                  <a:pt x="2683" y="4500"/>
                </a:moveTo>
                <a:lnTo>
                  <a:pt x="9171" y="4500"/>
                </a:lnTo>
                <a:lnTo>
                  <a:pt x="9171" y="5369"/>
                </a:lnTo>
                <a:lnTo>
                  <a:pt x="2683" y="5369"/>
                </a:lnTo>
                <a:lnTo>
                  <a:pt x="2683" y="4500"/>
                </a:lnTo>
                <a:close/>
                <a:moveTo>
                  <a:pt x="2683" y="2415"/>
                </a:moveTo>
                <a:lnTo>
                  <a:pt x="9171" y="2415"/>
                </a:lnTo>
                <a:lnTo>
                  <a:pt x="9171" y="3283"/>
                </a:lnTo>
                <a:lnTo>
                  <a:pt x="2683" y="3283"/>
                </a:lnTo>
                <a:lnTo>
                  <a:pt x="2683" y="24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49171" eaLnBrk="0" fontAlgn="base" hangingPunct="0">
              <a:spcBef>
                <a:spcPct val="0"/>
              </a:spcBef>
              <a:spcAft>
                <a:spcPct val="0"/>
              </a:spcAft>
            </a:pPr>
            <a:endParaRPr lang="ru-RU" dirty="0">
              <a:solidFill>
                <a:srgbClr val="000000"/>
              </a:solidFill>
              <a:latin typeface="Arial" panose="020B0604020202020204" pitchFamily="34" charset="0"/>
              <a:ea typeface="Microsoft YaHei" panose="020B0503020204020204" pitchFamily="34" charset="-122"/>
            </a:endParaRPr>
          </a:p>
        </p:txBody>
      </p:sp>
      <p:sp>
        <p:nvSpPr>
          <p:cNvPr id="6" name="TextBox 5"/>
          <p:cNvSpPr txBox="1">
            <a:spLocks noChangeArrowheads="1"/>
          </p:cNvSpPr>
          <p:nvPr/>
        </p:nvSpPr>
        <p:spPr bwMode="auto">
          <a:xfrm>
            <a:off x="2333446" y="4092759"/>
            <a:ext cx="9295754" cy="17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Антимонопольный </a:t>
            </a:r>
            <a:r>
              <a:rPr lang="ru-RU" dirty="0">
                <a:solidFill>
                  <a:srgbClr val="444444"/>
                </a:solidFill>
                <a:latin typeface="Segoe UI" panose="020B0502040204020203" pitchFamily="34" charset="0"/>
                <a:cs typeface="Segoe UI" panose="020B0502040204020203" pitchFamily="34" charset="0"/>
              </a:rPr>
              <a:t>орган признал жалобу поставщика на отказ заказчика от принятия банковской гарантии необоснованной, поскольку представленная поставщиком заказчику банковская гарантия не покрывала все обязательства принципала, предусмотренные проектом контракта, </a:t>
            </a:r>
            <a:r>
              <a:rPr lang="ru-RU" b="1" dirty="0">
                <a:solidFill>
                  <a:srgbClr val="E4465A"/>
                </a:solidFill>
                <a:latin typeface="Segoe UI" panose="020B0502040204020203" pitchFamily="34" charset="0"/>
                <a:cs typeface="Segoe UI" panose="020B0502040204020203" pitchFamily="34" charset="0"/>
              </a:rPr>
              <a:t>а именно, не обеспечивала обязательства по возмещению убытков, которые могут возникнуть в процессе исполнения контракта без его </a:t>
            </a:r>
            <a:r>
              <a:rPr lang="ru-RU" b="1" dirty="0" smtClean="0">
                <a:solidFill>
                  <a:srgbClr val="E4465A"/>
                </a:solidFill>
                <a:latin typeface="Segoe UI" panose="020B0502040204020203" pitchFamily="34" charset="0"/>
                <a:cs typeface="Segoe UI" panose="020B0502040204020203" pitchFamily="34" charset="0"/>
              </a:rPr>
              <a:t>расторжения.</a:t>
            </a:r>
            <a:endParaRPr lang="ru-RU" dirty="0">
              <a:solidFill>
                <a:srgbClr val="001D43"/>
              </a:solidFill>
              <a:latin typeface="Segoe UI" panose="020B0502040204020203" pitchFamily="34" charset="0"/>
              <a:cs typeface="Segoe UI" panose="020B0502040204020203" pitchFamily="34" charset="0"/>
            </a:endParaRPr>
          </a:p>
        </p:txBody>
      </p:sp>
      <p:sp>
        <p:nvSpPr>
          <p:cNvPr id="12" name="Стрелка: пятиугольник 11">
            <a:extLst>
              <a:ext uri="{FF2B5EF4-FFF2-40B4-BE49-F238E27FC236}">
                <a16:creationId xmlns:a16="http://schemas.microsoft.com/office/drawing/2014/main" xmlns="" id="{20E707A1-9625-4914-9A42-B17FE9DAB145}"/>
              </a:ext>
            </a:extLst>
          </p:cNvPr>
          <p:cNvSpPr/>
          <p:nvPr/>
        </p:nvSpPr>
        <p:spPr>
          <a:xfrm>
            <a:off x="360363" y="4466361"/>
            <a:ext cx="1296987" cy="730107"/>
          </a:xfrm>
          <a:prstGeom prst="homePlate">
            <a:avLst>
              <a:gd name="adj" fmla="val 283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prstClr val="white"/>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0800000">
            <a:off x="1666874" y="4483734"/>
            <a:ext cx="514739" cy="712734"/>
            <a:chOff x="6909583" y="1900903"/>
            <a:chExt cx="620086" cy="408996"/>
          </a:xfrm>
          <a:solidFill>
            <a:schemeClr val="bg1">
              <a:lumMod val="75000"/>
            </a:schemeClr>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199835" y="397349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386841" y="3125565"/>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Решение Архангельского УФАС России от 20 апреля 2016 г. № 04-05/2059</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9" y="829266"/>
            <a:ext cx="11464536" cy="8651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Условие </a:t>
            </a:r>
            <a:r>
              <a:rPr lang="ru-RU" b="1" dirty="0" smtClean="0">
                <a:solidFill>
                  <a:srgbClr val="27A1AE"/>
                </a:solidFill>
                <a:latin typeface="Segoe UI" panose="020B0502040204020203" pitchFamily="34" charset="0"/>
                <a:cs typeface="Segoe UI" panose="020B0502040204020203" pitchFamily="34" charset="0"/>
              </a:rPr>
              <a:t>БГ о том, что </a:t>
            </a:r>
            <a:r>
              <a:rPr lang="ru-RU" b="1" dirty="0">
                <a:solidFill>
                  <a:srgbClr val="27A1AE"/>
                </a:solidFill>
                <a:latin typeface="Segoe UI" panose="020B0502040204020203" pitchFamily="34" charset="0"/>
                <a:cs typeface="Segoe UI" panose="020B0502040204020203" pitchFamily="34" charset="0"/>
              </a:rPr>
              <a:t>обязанность гаранта по возмещению бенефициару убытков (за исключением упущенной выгоды) ограничена только случаями расторжения контракта вследствие его ненадлежащего исполнения или неисполнения поставщиком (принципалом). </a:t>
            </a:r>
          </a:p>
        </p:txBody>
      </p:sp>
      <p:grpSp>
        <p:nvGrpSpPr>
          <p:cNvPr id="32" name="Группа 31"/>
          <p:cNvGrpSpPr/>
          <p:nvPr/>
        </p:nvGrpSpPr>
        <p:grpSpPr>
          <a:xfrm>
            <a:off x="5599335" y="1738612"/>
            <a:ext cx="1344149" cy="1498261"/>
            <a:chOff x="325438" y="3559175"/>
            <a:chExt cx="669925" cy="774700"/>
          </a:xfrm>
        </p:grpSpPr>
        <p:sp>
          <p:nvSpPr>
            <p:cNvPr id="33" name="Freeform 88"/>
            <p:cNvSpPr>
              <a:spLocks/>
            </p:cNvSpPr>
            <p:nvPr/>
          </p:nvSpPr>
          <p:spPr bwMode="auto">
            <a:xfrm>
              <a:off x="325438" y="3559175"/>
              <a:ext cx="669925" cy="774700"/>
            </a:xfrm>
            <a:custGeom>
              <a:avLst/>
              <a:gdLst>
                <a:gd name="T0" fmla="*/ 0 w 312"/>
                <a:gd name="T1" fmla="*/ 0 h 361"/>
                <a:gd name="T2" fmla="*/ 312 w 312"/>
                <a:gd name="T3" fmla="*/ 0 h 361"/>
                <a:gd name="T4" fmla="*/ 312 w 312"/>
                <a:gd name="T5" fmla="*/ 205 h 361"/>
                <a:gd name="T6" fmla="*/ 156 w 312"/>
                <a:gd name="T7" fmla="*/ 361 h 361"/>
                <a:gd name="T8" fmla="*/ 0 w 312"/>
                <a:gd name="T9" fmla="*/ 205 h 361"/>
                <a:gd name="T10" fmla="*/ 0 w 312"/>
                <a:gd name="T11" fmla="*/ 0 h 361"/>
              </a:gdLst>
              <a:ahLst/>
              <a:cxnLst>
                <a:cxn ang="0">
                  <a:pos x="T0" y="T1"/>
                </a:cxn>
                <a:cxn ang="0">
                  <a:pos x="T2" y="T3"/>
                </a:cxn>
                <a:cxn ang="0">
                  <a:pos x="T4" y="T5"/>
                </a:cxn>
                <a:cxn ang="0">
                  <a:pos x="T6" y="T7"/>
                </a:cxn>
                <a:cxn ang="0">
                  <a:pos x="T8" y="T9"/>
                </a:cxn>
                <a:cxn ang="0">
                  <a:pos x="T10" y="T11"/>
                </a:cxn>
              </a:cxnLst>
              <a:rect l="0" t="0" r="r" b="b"/>
              <a:pathLst>
                <a:path w="312" h="361">
                  <a:moveTo>
                    <a:pt x="0" y="0"/>
                  </a:moveTo>
                  <a:cubicBezTo>
                    <a:pt x="312" y="0"/>
                    <a:pt x="312" y="0"/>
                    <a:pt x="312" y="0"/>
                  </a:cubicBezTo>
                  <a:cubicBezTo>
                    <a:pt x="312" y="205"/>
                    <a:pt x="312" y="205"/>
                    <a:pt x="312" y="205"/>
                  </a:cubicBezTo>
                  <a:cubicBezTo>
                    <a:pt x="312" y="289"/>
                    <a:pt x="243" y="361"/>
                    <a:pt x="156" y="361"/>
                  </a:cubicBezTo>
                  <a:cubicBezTo>
                    <a:pt x="69" y="361"/>
                    <a:pt x="0" y="289"/>
                    <a:pt x="0" y="205"/>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34" name="Freeform 89"/>
            <p:cNvSpPr>
              <a:spLocks/>
            </p:cNvSpPr>
            <p:nvPr/>
          </p:nvSpPr>
          <p:spPr bwMode="auto">
            <a:xfrm>
              <a:off x="407988" y="3679825"/>
              <a:ext cx="506413" cy="582613"/>
            </a:xfrm>
            <a:custGeom>
              <a:avLst/>
              <a:gdLst>
                <a:gd name="T0" fmla="*/ 0 w 236"/>
                <a:gd name="T1" fmla="*/ 0 h 272"/>
                <a:gd name="T2" fmla="*/ 236 w 236"/>
                <a:gd name="T3" fmla="*/ 0 h 272"/>
                <a:gd name="T4" fmla="*/ 236 w 236"/>
                <a:gd name="T5" fmla="*/ 154 h 272"/>
                <a:gd name="T6" fmla="*/ 118 w 236"/>
                <a:gd name="T7" fmla="*/ 272 h 272"/>
                <a:gd name="T8" fmla="*/ 0 w 236"/>
                <a:gd name="T9" fmla="*/ 154 h 272"/>
                <a:gd name="T10" fmla="*/ 0 w 236"/>
                <a:gd name="T11" fmla="*/ 0 h 272"/>
              </a:gdLst>
              <a:ahLst/>
              <a:cxnLst>
                <a:cxn ang="0">
                  <a:pos x="T0" y="T1"/>
                </a:cxn>
                <a:cxn ang="0">
                  <a:pos x="T2" y="T3"/>
                </a:cxn>
                <a:cxn ang="0">
                  <a:pos x="T4" y="T5"/>
                </a:cxn>
                <a:cxn ang="0">
                  <a:pos x="T6" y="T7"/>
                </a:cxn>
                <a:cxn ang="0">
                  <a:pos x="T8" y="T9"/>
                </a:cxn>
                <a:cxn ang="0">
                  <a:pos x="T10" y="T11"/>
                </a:cxn>
              </a:cxnLst>
              <a:rect l="0" t="0" r="r" b="b"/>
              <a:pathLst>
                <a:path w="236" h="272">
                  <a:moveTo>
                    <a:pt x="0" y="0"/>
                  </a:moveTo>
                  <a:cubicBezTo>
                    <a:pt x="236" y="0"/>
                    <a:pt x="236" y="0"/>
                    <a:pt x="236" y="0"/>
                  </a:cubicBezTo>
                  <a:cubicBezTo>
                    <a:pt x="236" y="154"/>
                    <a:pt x="236" y="154"/>
                    <a:pt x="236" y="154"/>
                  </a:cubicBezTo>
                  <a:cubicBezTo>
                    <a:pt x="236" y="218"/>
                    <a:pt x="183" y="272"/>
                    <a:pt x="118" y="272"/>
                  </a:cubicBezTo>
                  <a:cubicBezTo>
                    <a:pt x="53" y="272"/>
                    <a:pt x="0" y="218"/>
                    <a:pt x="0" y="154"/>
                  </a:cubicBezTo>
                  <a:cubicBezTo>
                    <a:pt x="0" y="0"/>
                    <a:pt x="0" y="0"/>
                    <a:pt x="0" y="0"/>
                  </a:cubicBezTo>
                  <a:close/>
                </a:path>
              </a:pathLst>
            </a:custGeom>
            <a:solidFill>
              <a:srgbClr val="E54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0" name="Freeform 90"/>
            <p:cNvSpPr>
              <a:spLocks noEditPoints="1"/>
            </p:cNvSpPr>
            <p:nvPr/>
          </p:nvSpPr>
          <p:spPr bwMode="auto">
            <a:xfrm>
              <a:off x="474663" y="3709988"/>
              <a:ext cx="423863" cy="427038"/>
            </a:xfrm>
            <a:custGeom>
              <a:avLst/>
              <a:gdLst>
                <a:gd name="T0" fmla="*/ 20 w 198"/>
                <a:gd name="T1" fmla="*/ 190 h 199"/>
                <a:gd name="T2" fmla="*/ 15 w 198"/>
                <a:gd name="T3" fmla="*/ 189 h 199"/>
                <a:gd name="T4" fmla="*/ 8 w 198"/>
                <a:gd name="T5" fmla="*/ 194 h 199"/>
                <a:gd name="T6" fmla="*/ 1 w 198"/>
                <a:gd name="T7" fmla="*/ 197 h 199"/>
                <a:gd name="T8" fmla="*/ 4 w 198"/>
                <a:gd name="T9" fmla="*/ 190 h 199"/>
                <a:gd name="T10" fmla="*/ 9 w 198"/>
                <a:gd name="T11" fmla="*/ 184 h 199"/>
                <a:gd name="T12" fmla="*/ 9 w 198"/>
                <a:gd name="T13" fmla="*/ 179 h 199"/>
                <a:gd name="T14" fmla="*/ 150 w 198"/>
                <a:gd name="T15" fmla="*/ 31 h 199"/>
                <a:gd name="T16" fmla="*/ 157 w 198"/>
                <a:gd name="T17" fmla="*/ 38 h 199"/>
                <a:gd name="T18" fmla="*/ 157 w 198"/>
                <a:gd name="T19" fmla="*/ 53 h 199"/>
                <a:gd name="T20" fmla="*/ 146 w 198"/>
                <a:gd name="T21" fmla="*/ 41 h 199"/>
                <a:gd name="T22" fmla="*/ 157 w 198"/>
                <a:gd name="T23" fmla="*/ 53 h 199"/>
                <a:gd name="T24" fmla="*/ 168 w 198"/>
                <a:gd name="T25" fmla="*/ 49 h 199"/>
                <a:gd name="T26" fmla="*/ 160 w 198"/>
                <a:gd name="T27" fmla="*/ 41 h 199"/>
                <a:gd name="T28" fmla="*/ 168 w 198"/>
                <a:gd name="T29" fmla="*/ 31 h 199"/>
                <a:gd name="T30" fmla="*/ 160 w 198"/>
                <a:gd name="T31" fmla="*/ 38 h 199"/>
                <a:gd name="T32" fmla="*/ 168 w 198"/>
                <a:gd name="T33" fmla="*/ 31 h 199"/>
                <a:gd name="T34" fmla="*/ 121 w 198"/>
                <a:gd name="T35" fmla="*/ 0 h 199"/>
                <a:gd name="T36" fmla="*/ 137 w 198"/>
                <a:gd name="T37" fmla="*/ 29 h 199"/>
                <a:gd name="T38" fmla="*/ 135 w 198"/>
                <a:gd name="T39" fmla="*/ 35 h 199"/>
                <a:gd name="T40" fmla="*/ 144 w 198"/>
                <a:gd name="T41" fmla="*/ 54 h 199"/>
                <a:gd name="T42" fmla="*/ 174 w 198"/>
                <a:gd name="T43" fmla="*/ 74 h 199"/>
                <a:gd name="T44" fmla="*/ 185 w 198"/>
                <a:gd name="T45" fmla="*/ 77 h 199"/>
                <a:gd name="T46" fmla="*/ 187 w 198"/>
                <a:gd name="T47" fmla="*/ 76 h 199"/>
                <a:gd name="T48" fmla="*/ 173 w 198"/>
                <a:gd name="T49" fmla="*/ 52 h 199"/>
                <a:gd name="T50" fmla="*/ 146 w 198"/>
                <a:gd name="T51" fmla="*/ 26 h 199"/>
                <a:gd name="T52" fmla="*/ 143 w 198"/>
                <a:gd name="T53" fmla="*/ 64 h 199"/>
                <a:gd name="T54" fmla="*/ 63 w 198"/>
                <a:gd name="T55" fmla="*/ 144 h 199"/>
                <a:gd name="T56" fmla="*/ 62 w 198"/>
                <a:gd name="T57" fmla="*/ 144 h 199"/>
                <a:gd name="T58" fmla="*/ 62 w 198"/>
                <a:gd name="T59" fmla="*/ 144 h 199"/>
                <a:gd name="T60" fmla="*/ 55 w 198"/>
                <a:gd name="T61" fmla="*/ 148 h 199"/>
                <a:gd name="T62" fmla="*/ 49 w 198"/>
                <a:gd name="T63" fmla="*/ 155 h 199"/>
                <a:gd name="T64" fmla="*/ 41 w 198"/>
                <a:gd name="T65" fmla="*/ 160 h 199"/>
                <a:gd name="T66" fmla="*/ 23 w 198"/>
                <a:gd name="T67" fmla="*/ 183 h 199"/>
                <a:gd name="T68" fmla="*/ 23 w 198"/>
                <a:gd name="T69" fmla="*/ 183 h 199"/>
                <a:gd name="T70" fmla="*/ 15 w 198"/>
                <a:gd name="T71" fmla="*/ 183 h 199"/>
                <a:gd name="T72" fmla="*/ 15 w 198"/>
                <a:gd name="T73" fmla="*/ 175 h 199"/>
                <a:gd name="T74" fmla="*/ 15 w 198"/>
                <a:gd name="T75" fmla="*/ 175 h 199"/>
                <a:gd name="T76" fmla="*/ 38 w 198"/>
                <a:gd name="T77" fmla="*/ 157 h 199"/>
                <a:gd name="T78" fmla="*/ 44 w 198"/>
                <a:gd name="T79" fmla="*/ 150 h 199"/>
                <a:gd name="T80" fmla="*/ 51 w 198"/>
                <a:gd name="T81" fmla="*/ 143 h 199"/>
                <a:gd name="T82" fmla="*/ 54 w 198"/>
                <a:gd name="T83" fmla="*/ 136 h 199"/>
                <a:gd name="T84" fmla="*/ 54 w 198"/>
                <a:gd name="T85" fmla="*/ 136 h 199"/>
                <a:gd name="T86" fmla="*/ 55 w 198"/>
                <a:gd name="T87" fmla="*/ 136 h 199"/>
                <a:gd name="T88" fmla="*/ 135 w 198"/>
                <a:gd name="T89"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9">
                  <a:moveTo>
                    <a:pt x="9" y="179"/>
                  </a:moveTo>
                  <a:cubicBezTo>
                    <a:pt x="20" y="190"/>
                    <a:pt x="20" y="190"/>
                    <a:pt x="20" y="190"/>
                  </a:cubicBezTo>
                  <a:cubicBezTo>
                    <a:pt x="18" y="192"/>
                    <a:pt x="18" y="192"/>
                    <a:pt x="18" y="192"/>
                  </a:cubicBezTo>
                  <a:cubicBezTo>
                    <a:pt x="15" y="189"/>
                    <a:pt x="15" y="189"/>
                    <a:pt x="15" y="189"/>
                  </a:cubicBezTo>
                  <a:cubicBezTo>
                    <a:pt x="15" y="191"/>
                    <a:pt x="14" y="192"/>
                    <a:pt x="13" y="193"/>
                  </a:cubicBezTo>
                  <a:cubicBezTo>
                    <a:pt x="12" y="194"/>
                    <a:pt x="10" y="195"/>
                    <a:pt x="8" y="194"/>
                  </a:cubicBezTo>
                  <a:cubicBezTo>
                    <a:pt x="8" y="195"/>
                    <a:pt x="8" y="196"/>
                    <a:pt x="7" y="197"/>
                  </a:cubicBezTo>
                  <a:cubicBezTo>
                    <a:pt x="5" y="199"/>
                    <a:pt x="3" y="199"/>
                    <a:pt x="1" y="197"/>
                  </a:cubicBezTo>
                  <a:cubicBezTo>
                    <a:pt x="0" y="196"/>
                    <a:pt x="0" y="193"/>
                    <a:pt x="1" y="192"/>
                  </a:cubicBezTo>
                  <a:cubicBezTo>
                    <a:pt x="2" y="191"/>
                    <a:pt x="3" y="190"/>
                    <a:pt x="4" y="190"/>
                  </a:cubicBezTo>
                  <a:cubicBezTo>
                    <a:pt x="4" y="189"/>
                    <a:pt x="4" y="187"/>
                    <a:pt x="6" y="185"/>
                  </a:cubicBezTo>
                  <a:cubicBezTo>
                    <a:pt x="7" y="184"/>
                    <a:pt x="8" y="184"/>
                    <a:pt x="9" y="184"/>
                  </a:cubicBezTo>
                  <a:cubicBezTo>
                    <a:pt x="7" y="181"/>
                    <a:pt x="7" y="181"/>
                    <a:pt x="7" y="181"/>
                  </a:cubicBezTo>
                  <a:cubicBezTo>
                    <a:pt x="9" y="179"/>
                    <a:pt x="9" y="179"/>
                    <a:pt x="9" y="179"/>
                  </a:cubicBezTo>
                  <a:close/>
                  <a:moveTo>
                    <a:pt x="146" y="38"/>
                  </a:moveTo>
                  <a:cubicBezTo>
                    <a:pt x="146" y="36"/>
                    <a:pt x="147" y="33"/>
                    <a:pt x="150" y="31"/>
                  </a:cubicBezTo>
                  <a:cubicBezTo>
                    <a:pt x="152" y="29"/>
                    <a:pt x="154" y="28"/>
                    <a:pt x="157" y="27"/>
                  </a:cubicBezTo>
                  <a:cubicBezTo>
                    <a:pt x="157" y="38"/>
                    <a:pt x="157" y="38"/>
                    <a:pt x="157" y="38"/>
                  </a:cubicBezTo>
                  <a:cubicBezTo>
                    <a:pt x="146" y="38"/>
                    <a:pt x="146" y="38"/>
                    <a:pt x="146" y="38"/>
                  </a:cubicBezTo>
                  <a:close/>
                  <a:moveTo>
                    <a:pt x="157" y="53"/>
                  </a:moveTo>
                  <a:cubicBezTo>
                    <a:pt x="154" y="52"/>
                    <a:pt x="152" y="51"/>
                    <a:pt x="150" y="49"/>
                  </a:cubicBezTo>
                  <a:cubicBezTo>
                    <a:pt x="147" y="47"/>
                    <a:pt x="146" y="44"/>
                    <a:pt x="146" y="41"/>
                  </a:cubicBezTo>
                  <a:cubicBezTo>
                    <a:pt x="157" y="41"/>
                    <a:pt x="157" y="41"/>
                    <a:pt x="157" y="41"/>
                  </a:cubicBezTo>
                  <a:cubicBezTo>
                    <a:pt x="157" y="53"/>
                    <a:pt x="157" y="53"/>
                    <a:pt x="157" y="53"/>
                  </a:cubicBezTo>
                  <a:close/>
                  <a:moveTo>
                    <a:pt x="171" y="41"/>
                  </a:moveTo>
                  <a:cubicBezTo>
                    <a:pt x="171" y="44"/>
                    <a:pt x="170" y="47"/>
                    <a:pt x="168" y="49"/>
                  </a:cubicBezTo>
                  <a:cubicBezTo>
                    <a:pt x="166" y="51"/>
                    <a:pt x="163" y="52"/>
                    <a:pt x="160" y="53"/>
                  </a:cubicBezTo>
                  <a:cubicBezTo>
                    <a:pt x="160" y="41"/>
                    <a:pt x="160" y="41"/>
                    <a:pt x="160" y="41"/>
                  </a:cubicBezTo>
                  <a:cubicBezTo>
                    <a:pt x="171" y="41"/>
                    <a:pt x="171" y="41"/>
                    <a:pt x="171" y="41"/>
                  </a:cubicBezTo>
                  <a:close/>
                  <a:moveTo>
                    <a:pt x="168" y="31"/>
                  </a:moveTo>
                  <a:cubicBezTo>
                    <a:pt x="170" y="33"/>
                    <a:pt x="171" y="36"/>
                    <a:pt x="171" y="38"/>
                  </a:cubicBezTo>
                  <a:cubicBezTo>
                    <a:pt x="160" y="38"/>
                    <a:pt x="160" y="38"/>
                    <a:pt x="160" y="38"/>
                  </a:cubicBezTo>
                  <a:cubicBezTo>
                    <a:pt x="160" y="27"/>
                    <a:pt x="160" y="27"/>
                    <a:pt x="160" y="27"/>
                  </a:cubicBezTo>
                  <a:cubicBezTo>
                    <a:pt x="163" y="28"/>
                    <a:pt x="166" y="29"/>
                    <a:pt x="168" y="31"/>
                  </a:cubicBezTo>
                  <a:close/>
                  <a:moveTo>
                    <a:pt x="146" y="26"/>
                  </a:moveTo>
                  <a:cubicBezTo>
                    <a:pt x="121" y="0"/>
                    <a:pt x="121" y="0"/>
                    <a:pt x="121" y="0"/>
                  </a:cubicBezTo>
                  <a:cubicBezTo>
                    <a:pt x="119" y="3"/>
                    <a:pt x="120" y="9"/>
                    <a:pt x="123" y="12"/>
                  </a:cubicBezTo>
                  <a:cubicBezTo>
                    <a:pt x="125" y="15"/>
                    <a:pt x="139" y="27"/>
                    <a:pt x="137" y="29"/>
                  </a:cubicBezTo>
                  <a:cubicBezTo>
                    <a:pt x="122" y="13"/>
                    <a:pt x="122" y="13"/>
                    <a:pt x="122" y="13"/>
                  </a:cubicBezTo>
                  <a:cubicBezTo>
                    <a:pt x="118" y="22"/>
                    <a:pt x="136" y="28"/>
                    <a:pt x="135" y="35"/>
                  </a:cubicBezTo>
                  <a:cubicBezTo>
                    <a:pt x="124" y="24"/>
                    <a:pt x="124" y="24"/>
                    <a:pt x="124" y="24"/>
                  </a:cubicBezTo>
                  <a:cubicBezTo>
                    <a:pt x="123" y="32"/>
                    <a:pt x="139" y="48"/>
                    <a:pt x="144" y="54"/>
                  </a:cubicBezTo>
                  <a:cubicBezTo>
                    <a:pt x="145" y="54"/>
                    <a:pt x="145" y="54"/>
                    <a:pt x="145" y="54"/>
                  </a:cubicBezTo>
                  <a:cubicBezTo>
                    <a:pt x="150" y="60"/>
                    <a:pt x="166" y="76"/>
                    <a:pt x="174" y="74"/>
                  </a:cubicBezTo>
                  <a:cubicBezTo>
                    <a:pt x="163" y="63"/>
                    <a:pt x="163" y="63"/>
                    <a:pt x="163" y="63"/>
                  </a:cubicBezTo>
                  <a:cubicBezTo>
                    <a:pt x="167" y="60"/>
                    <a:pt x="176" y="80"/>
                    <a:pt x="185" y="77"/>
                  </a:cubicBezTo>
                  <a:cubicBezTo>
                    <a:pt x="170" y="61"/>
                    <a:pt x="170" y="61"/>
                    <a:pt x="170" y="61"/>
                  </a:cubicBezTo>
                  <a:cubicBezTo>
                    <a:pt x="172" y="59"/>
                    <a:pt x="183" y="74"/>
                    <a:pt x="187" y="76"/>
                  </a:cubicBezTo>
                  <a:cubicBezTo>
                    <a:pt x="190" y="79"/>
                    <a:pt x="196" y="80"/>
                    <a:pt x="198" y="78"/>
                  </a:cubicBezTo>
                  <a:cubicBezTo>
                    <a:pt x="173" y="52"/>
                    <a:pt x="173" y="52"/>
                    <a:pt x="173" y="52"/>
                  </a:cubicBezTo>
                  <a:cubicBezTo>
                    <a:pt x="163" y="58"/>
                    <a:pt x="152" y="59"/>
                    <a:pt x="146" y="53"/>
                  </a:cubicBezTo>
                  <a:cubicBezTo>
                    <a:pt x="140" y="47"/>
                    <a:pt x="140" y="36"/>
                    <a:pt x="146" y="26"/>
                  </a:cubicBezTo>
                  <a:close/>
                  <a:moveTo>
                    <a:pt x="143" y="56"/>
                  </a:moveTo>
                  <a:cubicBezTo>
                    <a:pt x="145" y="58"/>
                    <a:pt x="145" y="61"/>
                    <a:pt x="143" y="64"/>
                  </a:cubicBezTo>
                  <a:cubicBezTo>
                    <a:pt x="141" y="65"/>
                    <a:pt x="139" y="66"/>
                    <a:pt x="137" y="65"/>
                  </a:cubicBezTo>
                  <a:cubicBezTo>
                    <a:pt x="63" y="144"/>
                    <a:pt x="63" y="144"/>
                    <a:pt x="63" y="144"/>
                  </a:cubicBezTo>
                  <a:cubicBezTo>
                    <a:pt x="62" y="144"/>
                    <a:pt x="62" y="144"/>
                    <a:pt x="62" y="144"/>
                  </a:cubicBezTo>
                  <a:cubicBezTo>
                    <a:pt x="62" y="144"/>
                    <a:pt x="62" y="144"/>
                    <a:pt x="62" y="144"/>
                  </a:cubicBezTo>
                  <a:cubicBezTo>
                    <a:pt x="62" y="144"/>
                    <a:pt x="62" y="144"/>
                    <a:pt x="62" y="144"/>
                  </a:cubicBezTo>
                  <a:cubicBezTo>
                    <a:pt x="62" y="144"/>
                    <a:pt x="62" y="144"/>
                    <a:pt x="62" y="144"/>
                  </a:cubicBezTo>
                  <a:cubicBezTo>
                    <a:pt x="60" y="146"/>
                    <a:pt x="58" y="146"/>
                    <a:pt x="56" y="145"/>
                  </a:cubicBezTo>
                  <a:cubicBezTo>
                    <a:pt x="55" y="146"/>
                    <a:pt x="55" y="147"/>
                    <a:pt x="55" y="148"/>
                  </a:cubicBezTo>
                  <a:cubicBezTo>
                    <a:pt x="57" y="148"/>
                    <a:pt x="60" y="147"/>
                    <a:pt x="61" y="150"/>
                  </a:cubicBezTo>
                  <a:cubicBezTo>
                    <a:pt x="57" y="150"/>
                    <a:pt x="53" y="155"/>
                    <a:pt x="49" y="155"/>
                  </a:cubicBezTo>
                  <a:cubicBezTo>
                    <a:pt x="49" y="156"/>
                    <a:pt x="48" y="158"/>
                    <a:pt x="47" y="159"/>
                  </a:cubicBezTo>
                  <a:cubicBezTo>
                    <a:pt x="45" y="161"/>
                    <a:pt x="43" y="161"/>
                    <a:pt x="41" y="160"/>
                  </a:cubicBezTo>
                  <a:cubicBezTo>
                    <a:pt x="24" y="183"/>
                    <a:pt x="24" y="183"/>
                    <a:pt x="24" y="183"/>
                  </a:cubicBezTo>
                  <a:cubicBezTo>
                    <a:pt x="23" y="183"/>
                    <a:pt x="23" y="183"/>
                    <a:pt x="23" y="183"/>
                  </a:cubicBezTo>
                  <a:cubicBezTo>
                    <a:pt x="23" y="183"/>
                    <a:pt x="23" y="183"/>
                    <a:pt x="23" y="183"/>
                  </a:cubicBezTo>
                  <a:cubicBezTo>
                    <a:pt x="23" y="183"/>
                    <a:pt x="23" y="183"/>
                    <a:pt x="23" y="183"/>
                  </a:cubicBezTo>
                  <a:cubicBezTo>
                    <a:pt x="23" y="183"/>
                    <a:pt x="23" y="183"/>
                    <a:pt x="23" y="183"/>
                  </a:cubicBezTo>
                  <a:cubicBezTo>
                    <a:pt x="21" y="185"/>
                    <a:pt x="17" y="185"/>
                    <a:pt x="15" y="183"/>
                  </a:cubicBezTo>
                  <a:cubicBezTo>
                    <a:pt x="13" y="181"/>
                    <a:pt x="13" y="178"/>
                    <a:pt x="15" y="175"/>
                  </a:cubicBezTo>
                  <a:cubicBezTo>
                    <a:pt x="15" y="175"/>
                    <a:pt x="15" y="175"/>
                    <a:pt x="15" y="175"/>
                  </a:cubicBezTo>
                  <a:cubicBezTo>
                    <a:pt x="15" y="175"/>
                    <a:pt x="15" y="175"/>
                    <a:pt x="15" y="175"/>
                  </a:cubicBezTo>
                  <a:cubicBezTo>
                    <a:pt x="15" y="175"/>
                    <a:pt x="15" y="175"/>
                    <a:pt x="15" y="175"/>
                  </a:cubicBezTo>
                  <a:cubicBezTo>
                    <a:pt x="15" y="175"/>
                    <a:pt x="16" y="175"/>
                    <a:pt x="16" y="175"/>
                  </a:cubicBezTo>
                  <a:cubicBezTo>
                    <a:pt x="38" y="157"/>
                    <a:pt x="38" y="157"/>
                    <a:pt x="38" y="157"/>
                  </a:cubicBezTo>
                  <a:cubicBezTo>
                    <a:pt x="37" y="155"/>
                    <a:pt x="38" y="153"/>
                    <a:pt x="39" y="152"/>
                  </a:cubicBezTo>
                  <a:cubicBezTo>
                    <a:pt x="40" y="150"/>
                    <a:pt x="42" y="150"/>
                    <a:pt x="44" y="150"/>
                  </a:cubicBezTo>
                  <a:cubicBezTo>
                    <a:pt x="43" y="146"/>
                    <a:pt x="49" y="142"/>
                    <a:pt x="48" y="137"/>
                  </a:cubicBezTo>
                  <a:cubicBezTo>
                    <a:pt x="51" y="139"/>
                    <a:pt x="50" y="141"/>
                    <a:pt x="51" y="143"/>
                  </a:cubicBezTo>
                  <a:cubicBezTo>
                    <a:pt x="51" y="143"/>
                    <a:pt x="52" y="143"/>
                    <a:pt x="53" y="143"/>
                  </a:cubicBezTo>
                  <a:cubicBezTo>
                    <a:pt x="52" y="141"/>
                    <a:pt x="53" y="138"/>
                    <a:pt x="54" y="136"/>
                  </a:cubicBezTo>
                  <a:cubicBezTo>
                    <a:pt x="54" y="136"/>
                    <a:pt x="54" y="136"/>
                    <a:pt x="54" y="136"/>
                  </a:cubicBezTo>
                  <a:cubicBezTo>
                    <a:pt x="54" y="136"/>
                    <a:pt x="54" y="136"/>
                    <a:pt x="54" y="136"/>
                  </a:cubicBezTo>
                  <a:cubicBezTo>
                    <a:pt x="54" y="136"/>
                    <a:pt x="54" y="136"/>
                    <a:pt x="54" y="136"/>
                  </a:cubicBezTo>
                  <a:cubicBezTo>
                    <a:pt x="54" y="136"/>
                    <a:pt x="54" y="136"/>
                    <a:pt x="55" y="136"/>
                  </a:cubicBezTo>
                  <a:cubicBezTo>
                    <a:pt x="134" y="62"/>
                    <a:pt x="134" y="62"/>
                    <a:pt x="134" y="62"/>
                  </a:cubicBezTo>
                  <a:cubicBezTo>
                    <a:pt x="133" y="60"/>
                    <a:pt x="133" y="57"/>
                    <a:pt x="135" y="56"/>
                  </a:cubicBezTo>
                  <a:cubicBezTo>
                    <a:pt x="137" y="54"/>
                    <a:pt x="140" y="54"/>
                    <a:pt x="14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1" name="Freeform 91"/>
            <p:cNvSpPr>
              <a:spLocks noEditPoints="1"/>
            </p:cNvSpPr>
            <p:nvPr/>
          </p:nvSpPr>
          <p:spPr bwMode="auto">
            <a:xfrm>
              <a:off x="422275" y="3709988"/>
              <a:ext cx="427038" cy="427038"/>
            </a:xfrm>
            <a:custGeom>
              <a:avLst/>
              <a:gdLst>
                <a:gd name="T0" fmla="*/ 190 w 199"/>
                <a:gd name="T1" fmla="*/ 179 h 199"/>
                <a:gd name="T2" fmla="*/ 189 w 199"/>
                <a:gd name="T3" fmla="*/ 184 h 199"/>
                <a:gd name="T4" fmla="*/ 194 w 199"/>
                <a:gd name="T5" fmla="*/ 190 h 199"/>
                <a:gd name="T6" fmla="*/ 197 w 199"/>
                <a:gd name="T7" fmla="*/ 197 h 199"/>
                <a:gd name="T8" fmla="*/ 190 w 199"/>
                <a:gd name="T9" fmla="*/ 194 h 199"/>
                <a:gd name="T10" fmla="*/ 184 w 199"/>
                <a:gd name="T11" fmla="*/ 189 h 199"/>
                <a:gd name="T12" fmla="*/ 179 w 199"/>
                <a:gd name="T13" fmla="*/ 190 h 199"/>
                <a:gd name="T14" fmla="*/ 31 w 199"/>
                <a:gd name="T15" fmla="*/ 49 h 199"/>
                <a:gd name="T16" fmla="*/ 38 w 199"/>
                <a:gd name="T17" fmla="*/ 41 h 199"/>
                <a:gd name="T18" fmla="*/ 53 w 199"/>
                <a:gd name="T19" fmla="*/ 41 h 199"/>
                <a:gd name="T20" fmla="*/ 41 w 199"/>
                <a:gd name="T21" fmla="*/ 53 h 199"/>
                <a:gd name="T22" fmla="*/ 53 w 199"/>
                <a:gd name="T23" fmla="*/ 41 h 199"/>
                <a:gd name="T24" fmla="*/ 49 w 199"/>
                <a:gd name="T25" fmla="*/ 31 h 199"/>
                <a:gd name="T26" fmla="*/ 41 w 199"/>
                <a:gd name="T27" fmla="*/ 38 h 199"/>
                <a:gd name="T28" fmla="*/ 31 w 199"/>
                <a:gd name="T29" fmla="*/ 31 h 199"/>
                <a:gd name="T30" fmla="*/ 38 w 199"/>
                <a:gd name="T31" fmla="*/ 38 h 199"/>
                <a:gd name="T32" fmla="*/ 31 w 199"/>
                <a:gd name="T33" fmla="*/ 31 h 199"/>
                <a:gd name="T34" fmla="*/ 0 w 199"/>
                <a:gd name="T35" fmla="*/ 78 h 199"/>
                <a:gd name="T36" fmla="*/ 29 w 199"/>
                <a:gd name="T37" fmla="*/ 61 h 199"/>
                <a:gd name="T38" fmla="*/ 35 w 199"/>
                <a:gd name="T39" fmla="*/ 63 h 199"/>
                <a:gd name="T40" fmla="*/ 54 w 199"/>
                <a:gd name="T41" fmla="*/ 54 h 199"/>
                <a:gd name="T42" fmla="*/ 74 w 199"/>
                <a:gd name="T43" fmla="*/ 24 h 199"/>
                <a:gd name="T44" fmla="*/ 77 w 199"/>
                <a:gd name="T45" fmla="*/ 13 h 199"/>
                <a:gd name="T46" fmla="*/ 76 w 199"/>
                <a:gd name="T47" fmla="*/ 12 h 199"/>
                <a:gd name="T48" fmla="*/ 52 w 199"/>
                <a:gd name="T49" fmla="*/ 26 h 199"/>
                <a:gd name="T50" fmla="*/ 26 w 199"/>
                <a:gd name="T51" fmla="*/ 52 h 199"/>
                <a:gd name="T52" fmla="*/ 64 w 199"/>
                <a:gd name="T53" fmla="*/ 56 h 199"/>
                <a:gd name="T54" fmla="*/ 144 w 199"/>
                <a:gd name="T55" fmla="*/ 136 h 199"/>
                <a:gd name="T56" fmla="*/ 144 w 199"/>
                <a:gd name="T57" fmla="*/ 136 h 199"/>
                <a:gd name="T58" fmla="*/ 144 w 199"/>
                <a:gd name="T59" fmla="*/ 136 h 199"/>
                <a:gd name="T60" fmla="*/ 148 w 199"/>
                <a:gd name="T61" fmla="*/ 143 h 199"/>
                <a:gd name="T62" fmla="*/ 155 w 199"/>
                <a:gd name="T63" fmla="*/ 150 h 199"/>
                <a:gd name="T64" fmla="*/ 160 w 199"/>
                <a:gd name="T65" fmla="*/ 157 h 199"/>
                <a:gd name="T66" fmla="*/ 183 w 199"/>
                <a:gd name="T67" fmla="*/ 175 h 199"/>
                <a:gd name="T68" fmla="*/ 183 w 199"/>
                <a:gd name="T69" fmla="*/ 175 h 199"/>
                <a:gd name="T70" fmla="*/ 183 w 199"/>
                <a:gd name="T71" fmla="*/ 183 h 199"/>
                <a:gd name="T72" fmla="*/ 175 w 199"/>
                <a:gd name="T73" fmla="*/ 183 h 199"/>
                <a:gd name="T74" fmla="*/ 175 w 199"/>
                <a:gd name="T75" fmla="*/ 183 h 199"/>
                <a:gd name="T76" fmla="*/ 157 w 199"/>
                <a:gd name="T77" fmla="*/ 160 h 199"/>
                <a:gd name="T78" fmla="*/ 150 w 199"/>
                <a:gd name="T79" fmla="*/ 155 h 199"/>
                <a:gd name="T80" fmla="*/ 143 w 199"/>
                <a:gd name="T81" fmla="*/ 148 h 199"/>
                <a:gd name="T82" fmla="*/ 136 w 199"/>
                <a:gd name="T83" fmla="*/ 144 h 199"/>
                <a:gd name="T84" fmla="*/ 136 w 199"/>
                <a:gd name="T85" fmla="*/ 144 h 199"/>
                <a:gd name="T86" fmla="*/ 136 w 199"/>
                <a:gd name="T87" fmla="*/ 144 h 199"/>
                <a:gd name="T88" fmla="*/ 56 w 199"/>
                <a:gd name="T89" fmla="*/ 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99">
                  <a:moveTo>
                    <a:pt x="179" y="190"/>
                  </a:moveTo>
                  <a:cubicBezTo>
                    <a:pt x="190" y="179"/>
                    <a:pt x="190" y="179"/>
                    <a:pt x="190" y="179"/>
                  </a:cubicBezTo>
                  <a:cubicBezTo>
                    <a:pt x="192" y="181"/>
                    <a:pt x="192" y="181"/>
                    <a:pt x="192" y="181"/>
                  </a:cubicBezTo>
                  <a:cubicBezTo>
                    <a:pt x="189" y="184"/>
                    <a:pt x="189" y="184"/>
                    <a:pt x="189" y="184"/>
                  </a:cubicBezTo>
                  <a:cubicBezTo>
                    <a:pt x="191" y="184"/>
                    <a:pt x="192" y="184"/>
                    <a:pt x="193" y="185"/>
                  </a:cubicBezTo>
                  <a:cubicBezTo>
                    <a:pt x="194" y="187"/>
                    <a:pt x="195" y="189"/>
                    <a:pt x="194" y="190"/>
                  </a:cubicBezTo>
                  <a:cubicBezTo>
                    <a:pt x="195" y="190"/>
                    <a:pt x="196" y="191"/>
                    <a:pt x="197" y="192"/>
                  </a:cubicBezTo>
                  <a:cubicBezTo>
                    <a:pt x="199" y="193"/>
                    <a:pt x="199" y="196"/>
                    <a:pt x="197" y="197"/>
                  </a:cubicBezTo>
                  <a:cubicBezTo>
                    <a:pt x="196" y="199"/>
                    <a:pt x="193" y="199"/>
                    <a:pt x="192" y="197"/>
                  </a:cubicBezTo>
                  <a:cubicBezTo>
                    <a:pt x="191" y="196"/>
                    <a:pt x="190" y="195"/>
                    <a:pt x="190" y="194"/>
                  </a:cubicBezTo>
                  <a:cubicBezTo>
                    <a:pt x="189" y="195"/>
                    <a:pt x="187" y="194"/>
                    <a:pt x="185" y="193"/>
                  </a:cubicBezTo>
                  <a:cubicBezTo>
                    <a:pt x="184" y="192"/>
                    <a:pt x="184" y="191"/>
                    <a:pt x="184" y="189"/>
                  </a:cubicBezTo>
                  <a:cubicBezTo>
                    <a:pt x="181" y="192"/>
                    <a:pt x="181" y="192"/>
                    <a:pt x="181" y="192"/>
                  </a:cubicBezTo>
                  <a:cubicBezTo>
                    <a:pt x="179" y="190"/>
                    <a:pt x="179" y="190"/>
                    <a:pt x="179" y="190"/>
                  </a:cubicBezTo>
                  <a:close/>
                  <a:moveTo>
                    <a:pt x="38" y="53"/>
                  </a:moveTo>
                  <a:cubicBezTo>
                    <a:pt x="36" y="52"/>
                    <a:pt x="33" y="51"/>
                    <a:pt x="31" y="49"/>
                  </a:cubicBezTo>
                  <a:cubicBezTo>
                    <a:pt x="29" y="47"/>
                    <a:pt x="28" y="44"/>
                    <a:pt x="27" y="41"/>
                  </a:cubicBezTo>
                  <a:cubicBezTo>
                    <a:pt x="38" y="41"/>
                    <a:pt x="38" y="41"/>
                    <a:pt x="38" y="41"/>
                  </a:cubicBezTo>
                  <a:cubicBezTo>
                    <a:pt x="38" y="53"/>
                    <a:pt x="38" y="53"/>
                    <a:pt x="38" y="53"/>
                  </a:cubicBezTo>
                  <a:close/>
                  <a:moveTo>
                    <a:pt x="53" y="41"/>
                  </a:moveTo>
                  <a:cubicBezTo>
                    <a:pt x="52" y="44"/>
                    <a:pt x="51" y="47"/>
                    <a:pt x="49" y="49"/>
                  </a:cubicBezTo>
                  <a:cubicBezTo>
                    <a:pt x="47" y="51"/>
                    <a:pt x="44" y="52"/>
                    <a:pt x="41" y="53"/>
                  </a:cubicBezTo>
                  <a:cubicBezTo>
                    <a:pt x="41" y="41"/>
                    <a:pt x="41" y="41"/>
                    <a:pt x="41" y="41"/>
                  </a:cubicBezTo>
                  <a:cubicBezTo>
                    <a:pt x="53" y="41"/>
                    <a:pt x="53" y="41"/>
                    <a:pt x="53" y="41"/>
                  </a:cubicBezTo>
                  <a:close/>
                  <a:moveTo>
                    <a:pt x="41" y="27"/>
                  </a:moveTo>
                  <a:cubicBezTo>
                    <a:pt x="44" y="28"/>
                    <a:pt x="47" y="29"/>
                    <a:pt x="49" y="31"/>
                  </a:cubicBezTo>
                  <a:cubicBezTo>
                    <a:pt x="51" y="33"/>
                    <a:pt x="52" y="36"/>
                    <a:pt x="53" y="38"/>
                  </a:cubicBezTo>
                  <a:cubicBezTo>
                    <a:pt x="41" y="38"/>
                    <a:pt x="41" y="38"/>
                    <a:pt x="41" y="38"/>
                  </a:cubicBezTo>
                  <a:cubicBezTo>
                    <a:pt x="41" y="27"/>
                    <a:pt x="41" y="27"/>
                    <a:pt x="41" y="27"/>
                  </a:cubicBezTo>
                  <a:close/>
                  <a:moveTo>
                    <a:pt x="31" y="31"/>
                  </a:moveTo>
                  <a:cubicBezTo>
                    <a:pt x="33" y="29"/>
                    <a:pt x="36" y="28"/>
                    <a:pt x="38" y="27"/>
                  </a:cubicBezTo>
                  <a:cubicBezTo>
                    <a:pt x="38" y="38"/>
                    <a:pt x="38" y="38"/>
                    <a:pt x="38" y="38"/>
                  </a:cubicBezTo>
                  <a:cubicBezTo>
                    <a:pt x="27" y="38"/>
                    <a:pt x="27" y="38"/>
                    <a:pt x="27" y="38"/>
                  </a:cubicBezTo>
                  <a:cubicBezTo>
                    <a:pt x="28" y="36"/>
                    <a:pt x="29" y="33"/>
                    <a:pt x="31" y="31"/>
                  </a:cubicBezTo>
                  <a:close/>
                  <a:moveTo>
                    <a:pt x="26" y="52"/>
                  </a:moveTo>
                  <a:cubicBezTo>
                    <a:pt x="0" y="78"/>
                    <a:pt x="0" y="78"/>
                    <a:pt x="0" y="78"/>
                  </a:cubicBezTo>
                  <a:cubicBezTo>
                    <a:pt x="3" y="80"/>
                    <a:pt x="9" y="79"/>
                    <a:pt x="12" y="76"/>
                  </a:cubicBezTo>
                  <a:cubicBezTo>
                    <a:pt x="15" y="73"/>
                    <a:pt x="27" y="59"/>
                    <a:pt x="29" y="61"/>
                  </a:cubicBezTo>
                  <a:cubicBezTo>
                    <a:pt x="13" y="77"/>
                    <a:pt x="13" y="77"/>
                    <a:pt x="13" y="77"/>
                  </a:cubicBezTo>
                  <a:cubicBezTo>
                    <a:pt x="22" y="80"/>
                    <a:pt x="28" y="63"/>
                    <a:pt x="35" y="63"/>
                  </a:cubicBezTo>
                  <a:cubicBezTo>
                    <a:pt x="24" y="74"/>
                    <a:pt x="24" y="74"/>
                    <a:pt x="24" y="74"/>
                  </a:cubicBezTo>
                  <a:cubicBezTo>
                    <a:pt x="32" y="76"/>
                    <a:pt x="48" y="60"/>
                    <a:pt x="54" y="54"/>
                  </a:cubicBezTo>
                  <a:cubicBezTo>
                    <a:pt x="54" y="54"/>
                    <a:pt x="54" y="54"/>
                    <a:pt x="54" y="54"/>
                  </a:cubicBezTo>
                  <a:cubicBezTo>
                    <a:pt x="60" y="48"/>
                    <a:pt x="76" y="32"/>
                    <a:pt x="74" y="24"/>
                  </a:cubicBezTo>
                  <a:cubicBezTo>
                    <a:pt x="63" y="35"/>
                    <a:pt x="63" y="35"/>
                    <a:pt x="63" y="35"/>
                  </a:cubicBezTo>
                  <a:cubicBezTo>
                    <a:pt x="60" y="32"/>
                    <a:pt x="80" y="22"/>
                    <a:pt x="77" y="13"/>
                  </a:cubicBezTo>
                  <a:cubicBezTo>
                    <a:pt x="61" y="29"/>
                    <a:pt x="61" y="29"/>
                    <a:pt x="61" y="29"/>
                  </a:cubicBezTo>
                  <a:cubicBezTo>
                    <a:pt x="59" y="26"/>
                    <a:pt x="74" y="15"/>
                    <a:pt x="76" y="12"/>
                  </a:cubicBezTo>
                  <a:cubicBezTo>
                    <a:pt x="79" y="9"/>
                    <a:pt x="80" y="3"/>
                    <a:pt x="78" y="0"/>
                  </a:cubicBezTo>
                  <a:cubicBezTo>
                    <a:pt x="52" y="26"/>
                    <a:pt x="52" y="26"/>
                    <a:pt x="52" y="26"/>
                  </a:cubicBezTo>
                  <a:cubicBezTo>
                    <a:pt x="58" y="36"/>
                    <a:pt x="59" y="47"/>
                    <a:pt x="53" y="53"/>
                  </a:cubicBezTo>
                  <a:cubicBezTo>
                    <a:pt x="47" y="59"/>
                    <a:pt x="36" y="58"/>
                    <a:pt x="26" y="52"/>
                  </a:cubicBezTo>
                  <a:close/>
                  <a:moveTo>
                    <a:pt x="56" y="56"/>
                  </a:moveTo>
                  <a:cubicBezTo>
                    <a:pt x="58" y="54"/>
                    <a:pt x="61" y="54"/>
                    <a:pt x="64" y="56"/>
                  </a:cubicBezTo>
                  <a:cubicBezTo>
                    <a:pt x="65" y="57"/>
                    <a:pt x="66" y="60"/>
                    <a:pt x="65" y="62"/>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4" y="136"/>
                    <a:pt x="144" y="136"/>
                    <a:pt x="144" y="136"/>
                  </a:cubicBezTo>
                  <a:cubicBezTo>
                    <a:pt x="146" y="138"/>
                    <a:pt x="146" y="141"/>
                    <a:pt x="145" y="143"/>
                  </a:cubicBezTo>
                  <a:cubicBezTo>
                    <a:pt x="146" y="143"/>
                    <a:pt x="147" y="143"/>
                    <a:pt x="148" y="143"/>
                  </a:cubicBezTo>
                  <a:cubicBezTo>
                    <a:pt x="148" y="141"/>
                    <a:pt x="147" y="139"/>
                    <a:pt x="150" y="137"/>
                  </a:cubicBezTo>
                  <a:cubicBezTo>
                    <a:pt x="150" y="142"/>
                    <a:pt x="155" y="146"/>
                    <a:pt x="155" y="150"/>
                  </a:cubicBezTo>
                  <a:cubicBezTo>
                    <a:pt x="156" y="150"/>
                    <a:pt x="158" y="150"/>
                    <a:pt x="159" y="152"/>
                  </a:cubicBezTo>
                  <a:cubicBezTo>
                    <a:pt x="161" y="153"/>
                    <a:pt x="161" y="155"/>
                    <a:pt x="160" y="157"/>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3" y="175"/>
                    <a:pt x="183" y="175"/>
                    <a:pt x="183" y="175"/>
                  </a:cubicBezTo>
                  <a:cubicBezTo>
                    <a:pt x="185" y="178"/>
                    <a:pt x="185" y="181"/>
                    <a:pt x="183" y="183"/>
                  </a:cubicBezTo>
                  <a:cubicBezTo>
                    <a:pt x="181" y="185"/>
                    <a:pt x="178" y="185"/>
                    <a:pt x="175" y="183"/>
                  </a:cubicBezTo>
                  <a:cubicBezTo>
                    <a:pt x="175" y="183"/>
                    <a:pt x="175" y="183"/>
                    <a:pt x="175" y="183"/>
                  </a:cubicBezTo>
                  <a:cubicBezTo>
                    <a:pt x="175" y="183"/>
                    <a:pt x="175" y="183"/>
                    <a:pt x="175" y="183"/>
                  </a:cubicBezTo>
                  <a:cubicBezTo>
                    <a:pt x="175" y="183"/>
                    <a:pt x="175" y="183"/>
                    <a:pt x="175" y="183"/>
                  </a:cubicBezTo>
                  <a:cubicBezTo>
                    <a:pt x="175" y="183"/>
                    <a:pt x="175" y="183"/>
                    <a:pt x="175" y="183"/>
                  </a:cubicBezTo>
                  <a:cubicBezTo>
                    <a:pt x="157" y="160"/>
                    <a:pt x="157" y="160"/>
                    <a:pt x="157" y="160"/>
                  </a:cubicBezTo>
                  <a:cubicBezTo>
                    <a:pt x="155" y="161"/>
                    <a:pt x="153" y="161"/>
                    <a:pt x="152" y="159"/>
                  </a:cubicBezTo>
                  <a:cubicBezTo>
                    <a:pt x="150" y="158"/>
                    <a:pt x="150" y="156"/>
                    <a:pt x="150" y="155"/>
                  </a:cubicBezTo>
                  <a:cubicBezTo>
                    <a:pt x="146" y="155"/>
                    <a:pt x="142" y="150"/>
                    <a:pt x="137" y="150"/>
                  </a:cubicBezTo>
                  <a:cubicBezTo>
                    <a:pt x="139" y="147"/>
                    <a:pt x="141" y="148"/>
                    <a:pt x="143" y="148"/>
                  </a:cubicBezTo>
                  <a:cubicBezTo>
                    <a:pt x="143" y="147"/>
                    <a:pt x="143" y="146"/>
                    <a:pt x="143" y="145"/>
                  </a:cubicBezTo>
                  <a:cubicBezTo>
                    <a:pt x="141" y="146"/>
                    <a:pt x="138" y="146"/>
                    <a:pt x="136" y="144"/>
                  </a:cubicBezTo>
                  <a:cubicBezTo>
                    <a:pt x="136" y="144"/>
                    <a:pt x="136" y="144"/>
                    <a:pt x="136" y="144"/>
                  </a:cubicBezTo>
                  <a:cubicBezTo>
                    <a:pt x="136" y="144"/>
                    <a:pt x="136" y="144"/>
                    <a:pt x="136" y="144"/>
                  </a:cubicBezTo>
                  <a:cubicBezTo>
                    <a:pt x="136" y="144"/>
                    <a:pt x="136" y="144"/>
                    <a:pt x="136" y="144"/>
                  </a:cubicBezTo>
                  <a:cubicBezTo>
                    <a:pt x="136" y="144"/>
                    <a:pt x="136" y="144"/>
                    <a:pt x="136" y="144"/>
                  </a:cubicBezTo>
                  <a:cubicBezTo>
                    <a:pt x="62" y="65"/>
                    <a:pt x="62" y="65"/>
                    <a:pt x="62" y="65"/>
                  </a:cubicBezTo>
                  <a:cubicBezTo>
                    <a:pt x="60" y="66"/>
                    <a:pt x="57" y="65"/>
                    <a:pt x="56" y="64"/>
                  </a:cubicBezTo>
                  <a:cubicBezTo>
                    <a:pt x="54" y="61"/>
                    <a:pt x="54" y="58"/>
                    <a:pt x="5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3" name="Freeform 92"/>
            <p:cNvSpPr>
              <a:spLocks noEditPoints="1"/>
            </p:cNvSpPr>
            <p:nvPr/>
          </p:nvSpPr>
          <p:spPr bwMode="auto">
            <a:xfrm>
              <a:off x="493713" y="3779838"/>
              <a:ext cx="333375" cy="334963"/>
            </a:xfrm>
            <a:custGeom>
              <a:avLst/>
              <a:gdLst>
                <a:gd name="T0" fmla="*/ 123 w 156"/>
                <a:gd name="T1" fmla="*/ 142 h 156"/>
                <a:gd name="T2" fmla="*/ 78 w 156"/>
                <a:gd name="T3" fmla="*/ 156 h 156"/>
                <a:gd name="T4" fmla="*/ 33 w 156"/>
                <a:gd name="T5" fmla="*/ 142 h 156"/>
                <a:gd name="T6" fmla="*/ 78 w 156"/>
                <a:gd name="T7" fmla="*/ 97 h 156"/>
                <a:gd name="T8" fmla="*/ 123 w 156"/>
                <a:gd name="T9" fmla="*/ 142 h 156"/>
                <a:gd name="T10" fmla="*/ 142 w 156"/>
                <a:gd name="T11" fmla="*/ 33 h 156"/>
                <a:gd name="T12" fmla="*/ 156 w 156"/>
                <a:gd name="T13" fmla="*/ 78 h 156"/>
                <a:gd name="T14" fmla="*/ 142 w 156"/>
                <a:gd name="T15" fmla="*/ 124 h 156"/>
                <a:gd name="T16" fmla="*/ 96 w 156"/>
                <a:gd name="T17" fmla="*/ 78 h 156"/>
                <a:gd name="T18" fmla="*/ 142 w 156"/>
                <a:gd name="T19" fmla="*/ 33 h 156"/>
                <a:gd name="T20" fmla="*/ 33 w 156"/>
                <a:gd name="T21" fmla="*/ 15 h 156"/>
                <a:gd name="T22" fmla="*/ 78 w 156"/>
                <a:gd name="T23" fmla="*/ 0 h 156"/>
                <a:gd name="T24" fmla="*/ 123 w 156"/>
                <a:gd name="T25" fmla="*/ 15 h 156"/>
                <a:gd name="T26" fmla="*/ 78 w 156"/>
                <a:gd name="T27" fmla="*/ 60 h 156"/>
                <a:gd name="T28" fmla="*/ 33 w 156"/>
                <a:gd name="T29" fmla="*/ 15 h 156"/>
                <a:gd name="T30" fmla="*/ 0 w 156"/>
                <a:gd name="T31" fmla="*/ 78 h 156"/>
                <a:gd name="T32" fmla="*/ 14 w 156"/>
                <a:gd name="T33" fmla="*/ 33 h 156"/>
                <a:gd name="T34" fmla="*/ 60 w 156"/>
                <a:gd name="T35" fmla="*/ 78 h 156"/>
                <a:gd name="T36" fmla="*/ 14 w 156"/>
                <a:gd name="T37" fmla="*/ 124 h 156"/>
                <a:gd name="T38" fmla="*/ 0 w 156"/>
                <a:gd name="T3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6">
                  <a:moveTo>
                    <a:pt x="123" y="142"/>
                  </a:moveTo>
                  <a:cubicBezTo>
                    <a:pt x="111" y="151"/>
                    <a:pt x="95" y="156"/>
                    <a:pt x="78" y="156"/>
                  </a:cubicBezTo>
                  <a:cubicBezTo>
                    <a:pt x="61" y="156"/>
                    <a:pt x="46" y="151"/>
                    <a:pt x="33" y="142"/>
                  </a:cubicBezTo>
                  <a:cubicBezTo>
                    <a:pt x="78" y="97"/>
                    <a:pt x="78" y="97"/>
                    <a:pt x="78" y="97"/>
                  </a:cubicBezTo>
                  <a:cubicBezTo>
                    <a:pt x="123" y="142"/>
                    <a:pt x="123" y="142"/>
                    <a:pt x="123" y="142"/>
                  </a:cubicBezTo>
                  <a:close/>
                  <a:moveTo>
                    <a:pt x="142" y="33"/>
                  </a:moveTo>
                  <a:cubicBezTo>
                    <a:pt x="151" y="46"/>
                    <a:pt x="156" y="61"/>
                    <a:pt x="156" y="78"/>
                  </a:cubicBezTo>
                  <a:cubicBezTo>
                    <a:pt x="156" y="95"/>
                    <a:pt x="151" y="111"/>
                    <a:pt x="142" y="124"/>
                  </a:cubicBezTo>
                  <a:cubicBezTo>
                    <a:pt x="96" y="78"/>
                    <a:pt x="96" y="78"/>
                    <a:pt x="96" y="78"/>
                  </a:cubicBezTo>
                  <a:cubicBezTo>
                    <a:pt x="142" y="33"/>
                    <a:pt x="142" y="33"/>
                    <a:pt x="142" y="33"/>
                  </a:cubicBezTo>
                  <a:close/>
                  <a:moveTo>
                    <a:pt x="33" y="15"/>
                  </a:moveTo>
                  <a:cubicBezTo>
                    <a:pt x="46" y="6"/>
                    <a:pt x="61" y="0"/>
                    <a:pt x="78" y="0"/>
                  </a:cubicBezTo>
                  <a:cubicBezTo>
                    <a:pt x="95" y="0"/>
                    <a:pt x="111" y="6"/>
                    <a:pt x="123" y="15"/>
                  </a:cubicBezTo>
                  <a:cubicBezTo>
                    <a:pt x="78" y="60"/>
                    <a:pt x="78" y="60"/>
                    <a:pt x="78" y="60"/>
                  </a:cubicBezTo>
                  <a:cubicBezTo>
                    <a:pt x="33" y="15"/>
                    <a:pt x="33" y="15"/>
                    <a:pt x="33" y="15"/>
                  </a:cubicBezTo>
                  <a:close/>
                  <a:moveTo>
                    <a:pt x="0" y="78"/>
                  </a:moveTo>
                  <a:cubicBezTo>
                    <a:pt x="0" y="61"/>
                    <a:pt x="5" y="46"/>
                    <a:pt x="14" y="33"/>
                  </a:cubicBezTo>
                  <a:cubicBezTo>
                    <a:pt x="60" y="78"/>
                    <a:pt x="60" y="78"/>
                    <a:pt x="60" y="78"/>
                  </a:cubicBezTo>
                  <a:cubicBezTo>
                    <a:pt x="14" y="124"/>
                    <a:pt x="14" y="124"/>
                    <a:pt x="14" y="124"/>
                  </a:cubicBezTo>
                  <a:cubicBezTo>
                    <a:pt x="5" y="111"/>
                    <a:pt x="0" y="95"/>
                    <a:pt x="0"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sp>
          <p:nvSpPr>
            <p:cNvPr id="44" name="Freeform 93"/>
            <p:cNvSpPr>
              <a:spLocks noEditPoints="1"/>
            </p:cNvSpPr>
            <p:nvPr/>
          </p:nvSpPr>
          <p:spPr bwMode="auto">
            <a:xfrm>
              <a:off x="512763" y="4114800"/>
              <a:ext cx="287338" cy="125413"/>
            </a:xfrm>
            <a:custGeom>
              <a:avLst/>
              <a:gdLst>
                <a:gd name="T0" fmla="*/ 19 w 134"/>
                <a:gd name="T1" fmla="*/ 0 h 58"/>
                <a:gd name="T2" fmla="*/ 19 w 134"/>
                <a:gd name="T3" fmla="*/ 24 h 58"/>
                <a:gd name="T4" fmla="*/ 41 w 134"/>
                <a:gd name="T5" fmla="*/ 16 h 58"/>
                <a:gd name="T6" fmla="*/ 8 w 134"/>
                <a:gd name="T7" fmla="*/ 37 h 58"/>
                <a:gd name="T8" fmla="*/ 0 w 134"/>
                <a:gd name="T9" fmla="*/ 33 h 58"/>
                <a:gd name="T10" fmla="*/ 5 w 134"/>
                <a:gd name="T11" fmla="*/ 30 h 58"/>
                <a:gd name="T12" fmla="*/ 12 w 134"/>
                <a:gd name="T13" fmla="*/ 29 h 58"/>
                <a:gd name="T14" fmla="*/ 57 w 134"/>
                <a:gd name="T15" fmla="*/ 22 h 58"/>
                <a:gd name="T16" fmla="*/ 50 w 134"/>
                <a:gd name="T17" fmla="*/ 51 h 58"/>
                <a:gd name="T18" fmla="*/ 43 w 134"/>
                <a:gd name="T19" fmla="*/ 54 h 58"/>
                <a:gd name="T20" fmla="*/ 34 w 134"/>
                <a:gd name="T21" fmla="*/ 32 h 58"/>
                <a:gd name="T22" fmla="*/ 52 w 134"/>
                <a:gd name="T23" fmla="*/ 17 h 58"/>
                <a:gd name="T24" fmla="*/ 56 w 134"/>
                <a:gd name="T25" fmla="*/ 29 h 58"/>
                <a:gd name="T26" fmla="*/ 61 w 134"/>
                <a:gd name="T27" fmla="*/ 39 h 58"/>
                <a:gd name="T28" fmla="*/ 45 w 134"/>
                <a:gd name="T29" fmla="*/ 44 h 58"/>
                <a:gd name="T30" fmla="*/ 40 w 134"/>
                <a:gd name="T31" fmla="*/ 34 h 58"/>
                <a:gd name="T32" fmla="*/ 105 w 134"/>
                <a:gd name="T33" fmla="*/ 52 h 58"/>
                <a:gd name="T34" fmla="*/ 94 w 134"/>
                <a:gd name="T35" fmla="*/ 46 h 58"/>
                <a:gd name="T36" fmla="*/ 81 w 134"/>
                <a:gd name="T37" fmla="*/ 57 h 58"/>
                <a:gd name="T38" fmla="*/ 79 w 134"/>
                <a:gd name="T39" fmla="*/ 19 h 58"/>
                <a:gd name="T40" fmla="*/ 105 w 134"/>
                <a:gd name="T41" fmla="*/ 52 h 58"/>
                <a:gd name="T42" fmla="*/ 84 w 134"/>
                <a:gd name="T43" fmla="*/ 27 h 58"/>
                <a:gd name="T44" fmla="*/ 91 w 134"/>
                <a:gd name="T45" fmla="*/ 40 h 58"/>
                <a:gd name="T46" fmla="*/ 132 w 134"/>
                <a:gd name="T47" fmla="*/ 22 h 58"/>
                <a:gd name="T48" fmla="*/ 128 w 134"/>
                <a:gd name="T49" fmla="*/ 40 h 58"/>
                <a:gd name="T50" fmla="*/ 105 w 134"/>
                <a:gd name="T51" fmla="*/ 32 h 58"/>
                <a:gd name="T52" fmla="*/ 106 w 134"/>
                <a:gd name="T53" fmla="*/ 7 h 58"/>
                <a:gd name="T54" fmla="*/ 123 w 134"/>
                <a:gd name="T55" fmla="*/ 9 h 58"/>
                <a:gd name="T56" fmla="*/ 114 w 134"/>
                <a:gd name="T57" fmla="*/ 11 h 58"/>
                <a:gd name="T58" fmla="*/ 107 w 134"/>
                <a:gd name="T59" fmla="*/ 18 h 58"/>
                <a:gd name="T60" fmla="*/ 118 w 134"/>
                <a:gd name="T61" fmla="*/ 35 h 58"/>
                <a:gd name="T62" fmla="*/ 127 w 134"/>
                <a:gd name="T6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58">
                  <a:moveTo>
                    <a:pt x="12" y="29"/>
                  </a:moveTo>
                  <a:cubicBezTo>
                    <a:pt x="19" y="0"/>
                    <a:pt x="19" y="0"/>
                    <a:pt x="19" y="0"/>
                  </a:cubicBezTo>
                  <a:cubicBezTo>
                    <a:pt x="25" y="4"/>
                    <a:pt x="25" y="4"/>
                    <a:pt x="25" y="4"/>
                  </a:cubicBezTo>
                  <a:cubicBezTo>
                    <a:pt x="19" y="24"/>
                    <a:pt x="19" y="24"/>
                    <a:pt x="19" y="24"/>
                  </a:cubicBezTo>
                  <a:cubicBezTo>
                    <a:pt x="36" y="12"/>
                    <a:pt x="36" y="12"/>
                    <a:pt x="36" y="12"/>
                  </a:cubicBezTo>
                  <a:cubicBezTo>
                    <a:pt x="41" y="16"/>
                    <a:pt x="41" y="16"/>
                    <a:pt x="41" y="16"/>
                  </a:cubicBezTo>
                  <a:cubicBezTo>
                    <a:pt x="15" y="33"/>
                    <a:pt x="15" y="33"/>
                    <a:pt x="15" y="33"/>
                  </a:cubicBezTo>
                  <a:cubicBezTo>
                    <a:pt x="12" y="35"/>
                    <a:pt x="10" y="36"/>
                    <a:pt x="8" y="37"/>
                  </a:cubicBezTo>
                  <a:cubicBezTo>
                    <a:pt x="6" y="37"/>
                    <a:pt x="4" y="37"/>
                    <a:pt x="3" y="36"/>
                  </a:cubicBezTo>
                  <a:cubicBezTo>
                    <a:pt x="2" y="35"/>
                    <a:pt x="1" y="34"/>
                    <a:pt x="0" y="33"/>
                  </a:cubicBezTo>
                  <a:cubicBezTo>
                    <a:pt x="3" y="28"/>
                    <a:pt x="3" y="28"/>
                    <a:pt x="3" y="28"/>
                  </a:cubicBezTo>
                  <a:cubicBezTo>
                    <a:pt x="4" y="29"/>
                    <a:pt x="5" y="30"/>
                    <a:pt x="5" y="30"/>
                  </a:cubicBezTo>
                  <a:cubicBezTo>
                    <a:pt x="6" y="31"/>
                    <a:pt x="7" y="31"/>
                    <a:pt x="8" y="31"/>
                  </a:cubicBezTo>
                  <a:cubicBezTo>
                    <a:pt x="9" y="31"/>
                    <a:pt x="10" y="30"/>
                    <a:pt x="12" y="29"/>
                  </a:cubicBezTo>
                  <a:close/>
                  <a:moveTo>
                    <a:pt x="58" y="19"/>
                  </a:moveTo>
                  <a:cubicBezTo>
                    <a:pt x="57" y="22"/>
                    <a:pt x="57" y="22"/>
                    <a:pt x="57" y="22"/>
                  </a:cubicBezTo>
                  <a:cubicBezTo>
                    <a:pt x="66" y="25"/>
                    <a:pt x="69" y="31"/>
                    <a:pt x="67" y="40"/>
                  </a:cubicBezTo>
                  <a:cubicBezTo>
                    <a:pt x="65" y="49"/>
                    <a:pt x="59" y="53"/>
                    <a:pt x="50" y="51"/>
                  </a:cubicBezTo>
                  <a:cubicBezTo>
                    <a:pt x="49" y="56"/>
                    <a:pt x="49" y="56"/>
                    <a:pt x="49" y="56"/>
                  </a:cubicBezTo>
                  <a:cubicBezTo>
                    <a:pt x="43" y="54"/>
                    <a:pt x="43" y="54"/>
                    <a:pt x="43" y="54"/>
                  </a:cubicBezTo>
                  <a:cubicBezTo>
                    <a:pt x="44" y="50"/>
                    <a:pt x="44" y="50"/>
                    <a:pt x="44" y="50"/>
                  </a:cubicBezTo>
                  <a:cubicBezTo>
                    <a:pt x="35" y="47"/>
                    <a:pt x="32" y="41"/>
                    <a:pt x="34" y="32"/>
                  </a:cubicBezTo>
                  <a:cubicBezTo>
                    <a:pt x="37" y="23"/>
                    <a:pt x="42" y="19"/>
                    <a:pt x="51" y="21"/>
                  </a:cubicBezTo>
                  <a:cubicBezTo>
                    <a:pt x="52" y="17"/>
                    <a:pt x="52" y="17"/>
                    <a:pt x="52" y="17"/>
                  </a:cubicBezTo>
                  <a:cubicBezTo>
                    <a:pt x="58" y="19"/>
                    <a:pt x="58" y="19"/>
                    <a:pt x="58" y="19"/>
                  </a:cubicBezTo>
                  <a:close/>
                  <a:moveTo>
                    <a:pt x="56" y="29"/>
                  </a:moveTo>
                  <a:cubicBezTo>
                    <a:pt x="51" y="45"/>
                    <a:pt x="51" y="45"/>
                    <a:pt x="51" y="45"/>
                  </a:cubicBezTo>
                  <a:cubicBezTo>
                    <a:pt x="56" y="46"/>
                    <a:pt x="59" y="44"/>
                    <a:pt x="61" y="39"/>
                  </a:cubicBezTo>
                  <a:cubicBezTo>
                    <a:pt x="62" y="33"/>
                    <a:pt x="60" y="30"/>
                    <a:pt x="56" y="29"/>
                  </a:cubicBezTo>
                  <a:close/>
                  <a:moveTo>
                    <a:pt x="45" y="44"/>
                  </a:moveTo>
                  <a:cubicBezTo>
                    <a:pt x="49" y="27"/>
                    <a:pt x="49" y="27"/>
                    <a:pt x="49" y="27"/>
                  </a:cubicBezTo>
                  <a:cubicBezTo>
                    <a:pt x="45" y="26"/>
                    <a:pt x="42" y="28"/>
                    <a:pt x="40" y="34"/>
                  </a:cubicBezTo>
                  <a:cubicBezTo>
                    <a:pt x="39" y="39"/>
                    <a:pt x="41" y="42"/>
                    <a:pt x="45" y="44"/>
                  </a:cubicBezTo>
                  <a:close/>
                  <a:moveTo>
                    <a:pt x="105" y="52"/>
                  </a:moveTo>
                  <a:cubicBezTo>
                    <a:pt x="98" y="54"/>
                    <a:pt x="98" y="54"/>
                    <a:pt x="98" y="54"/>
                  </a:cubicBezTo>
                  <a:cubicBezTo>
                    <a:pt x="94" y="46"/>
                    <a:pt x="94" y="46"/>
                    <a:pt x="94" y="46"/>
                  </a:cubicBezTo>
                  <a:cubicBezTo>
                    <a:pt x="82" y="48"/>
                    <a:pt x="82" y="48"/>
                    <a:pt x="82" y="48"/>
                  </a:cubicBezTo>
                  <a:cubicBezTo>
                    <a:pt x="81" y="57"/>
                    <a:pt x="81" y="57"/>
                    <a:pt x="81" y="57"/>
                  </a:cubicBezTo>
                  <a:cubicBezTo>
                    <a:pt x="74" y="58"/>
                    <a:pt x="74" y="58"/>
                    <a:pt x="74" y="58"/>
                  </a:cubicBezTo>
                  <a:cubicBezTo>
                    <a:pt x="79" y="19"/>
                    <a:pt x="79" y="19"/>
                    <a:pt x="79" y="19"/>
                  </a:cubicBezTo>
                  <a:cubicBezTo>
                    <a:pt x="86" y="17"/>
                    <a:pt x="86" y="17"/>
                    <a:pt x="86" y="17"/>
                  </a:cubicBezTo>
                  <a:cubicBezTo>
                    <a:pt x="105" y="52"/>
                    <a:pt x="105" y="52"/>
                    <a:pt x="105" y="52"/>
                  </a:cubicBezTo>
                  <a:close/>
                  <a:moveTo>
                    <a:pt x="91" y="40"/>
                  </a:moveTo>
                  <a:cubicBezTo>
                    <a:pt x="84" y="27"/>
                    <a:pt x="84" y="27"/>
                    <a:pt x="84" y="27"/>
                  </a:cubicBezTo>
                  <a:cubicBezTo>
                    <a:pt x="82" y="41"/>
                    <a:pt x="82" y="41"/>
                    <a:pt x="82" y="41"/>
                  </a:cubicBezTo>
                  <a:cubicBezTo>
                    <a:pt x="91" y="40"/>
                    <a:pt x="91" y="40"/>
                    <a:pt x="91" y="40"/>
                  </a:cubicBezTo>
                  <a:close/>
                  <a:moveTo>
                    <a:pt x="126" y="24"/>
                  </a:moveTo>
                  <a:cubicBezTo>
                    <a:pt x="132" y="22"/>
                    <a:pt x="132" y="22"/>
                    <a:pt x="132" y="22"/>
                  </a:cubicBezTo>
                  <a:cubicBezTo>
                    <a:pt x="134" y="26"/>
                    <a:pt x="134" y="30"/>
                    <a:pt x="133" y="33"/>
                  </a:cubicBezTo>
                  <a:cubicBezTo>
                    <a:pt x="133" y="35"/>
                    <a:pt x="131" y="38"/>
                    <a:pt x="128" y="40"/>
                  </a:cubicBezTo>
                  <a:cubicBezTo>
                    <a:pt x="125" y="42"/>
                    <a:pt x="121" y="42"/>
                    <a:pt x="117" y="41"/>
                  </a:cubicBezTo>
                  <a:cubicBezTo>
                    <a:pt x="113" y="40"/>
                    <a:pt x="109" y="37"/>
                    <a:pt x="105" y="32"/>
                  </a:cubicBezTo>
                  <a:cubicBezTo>
                    <a:pt x="102" y="26"/>
                    <a:pt x="100" y="21"/>
                    <a:pt x="100" y="16"/>
                  </a:cubicBezTo>
                  <a:cubicBezTo>
                    <a:pt x="101" y="12"/>
                    <a:pt x="103" y="9"/>
                    <a:pt x="106" y="7"/>
                  </a:cubicBezTo>
                  <a:cubicBezTo>
                    <a:pt x="109" y="5"/>
                    <a:pt x="112" y="4"/>
                    <a:pt x="116" y="5"/>
                  </a:cubicBezTo>
                  <a:cubicBezTo>
                    <a:pt x="118" y="5"/>
                    <a:pt x="120" y="7"/>
                    <a:pt x="123" y="9"/>
                  </a:cubicBezTo>
                  <a:cubicBezTo>
                    <a:pt x="119" y="14"/>
                    <a:pt x="119" y="14"/>
                    <a:pt x="119" y="14"/>
                  </a:cubicBezTo>
                  <a:cubicBezTo>
                    <a:pt x="117" y="12"/>
                    <a:pt x="116" y="12"/>
                    <a:pt x="114" y="11"/>
                  </a:cubicBezTo>
                  <a:cubicBezTo>
                    <a:pt x="113" y="11"/>
                    <a:pt x="111" y="11"/>
                    <a:pt x="110" y="12"/>
                  </a:cubicBezTo>
                  <a:cubicBezTo>
                    <a:pt x="108" y="14"/>
                    <a:pt x="107" y="15"/>
                    <a:pt x="107" y="18"/>
                  </a:cubicBezTo>
                  <a:cubicBezTo>
                    <a:pt x="107" y="20"/>
                    <a:pt x="108" y="24"/>
                    <a:pt x="110" y="27"/>
                  </a:cubicBezTo>
                  <a:cubicBezTo>
                    <a:pt x="113" y="31"/>
                    <a:pt x="116" y="34"/>
                    <a:pt x="118" y="35"/>
                  </a:cubicBezTo>
                  <a:cubicBezTo>
                    <a:pt x="120" y="36"/>
                    <a:pt x="122" y="35"/>
                    <a:pt x="124" y="34"/>
                  </a:cubicBezTo>
                  <a:cubicBezTo>
                    <a:pt x="126" y="33"/>
                    <a:pt x="127" y="32"/>
                    <a:pt x="127" y="30"/>
                  </a:cubicBezTo>
                  <a:cubicBezTo>
                    <a:pt x="127" y="28"/>
                    <a:pt x="127" y="26"/>
                    <a:pt x="12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ru-RU" kern="0" dirty="0" smtClean="0">
                <a:solidFill>
                  <a:srgbClr val="444444"/>
                </a:solidFill>
              </a:endParaRPr>
            </a:p>
          </p:txBody>
        </p:sp>
      </p:grpSp>
    </p:spTree>
    <p:extLst>
      <p:ext uri="{BB962C8B-B14F-4D97-AF65-F5344CB8AC3E}">
        <p14:creationId xmlns:p14="http://schemas.microsoft.com/office/powerpoint/2010/main" val="3225743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1" name="Группа 20">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22"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sp>
          <p:nvSpPr>
            <p:cNvPr id="23" name="Правая круглая скобка 22">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latin typeface="Segoe UI" panose="020B0502040204020203" pitchFamily="34" charset="0"/>
                <a:cs typeface="Segoe UI" panose="020B0502040204020203" pitchFamily="34" charset="0"/>
              </a:endParaRPr>
            </a:p>
          </p:txBody>
        </p:sp>
        <p:sp>
          <p:nvSpPr>
            <p:cNvPr id="24" name="Правая круглая скобка 23">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обязательные условия контрактов. Налоговая специфика.</a:t>
            </a:r>
            <a:endParaRPr lang="ru-RU" altLang="ru-RU" dirty="0"/>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360363" y="1930989"/>
            <a:ext cx="11469687" cy="1516990"/>
          </a:xfrm>
        </p:spPr>
        <p:txBody>
          <a:bodyPr>
            <a:noAutofit/>
          </a:bodyPr>
          <a:lstStyle/>
          <a:p>
            <a:pPr algn="just">
              <a:lnSpc>
                <a:spcPct val="100000"/>
              </a:lnSpc>
              <a:spcBef>
                <a:spcPct val="0"/>
              </a:spcBef>
              <a:spcAft>
                <a:spcPts val="1200"/>
              </a:spcAft>
            </a:pPr>
            <a:r>
              <a:rPr lang="ru-RU" sz="1800" dirty="0">
                <a:solidFill>
                  <a:srgbClr val="444444"/>
                </a:solidFill>
                <a:cs typeface="Segoe UI" panose="020B0502040204020203" pitchFamily="34" charset="0"/>
              </a:rPr>
              <a:t>Если по отношению к физическому лицу – исполнителю по контракту – заказчик выступает в качестве налогового агента в рамках удержания 13% налога на доходы физических лиц, то удержание заказчиком суммы налога из цены контракта в отношении юридического лица – исполнителя по контракту – </a:t>
            </a:r>
            <a:r>
              <a:rPr lang="ru-RU" sz="1800" b="1" dirty="0">
                <a:solidFill>
                  <a:schemeClr val="accent1"/>
                </a:solidFill>
                <a:cs typeface="Segoe UI" panose="020B0502040204020203" pitchFamily="34" charset="0"/>
              </a:rPr>
              <a:t>действующим налоговым законодательством предусмотрено только в отношении ограниченного круга операций.</a:t>
            </a:r>
          </a:p>
          <a:p>
            <a:pPr algn="just">
              <a:lnSpc>
                <a:spcPct val="100000"/>
              </a:lnSpc>
              <a:spcBef>
                <a:spcPct val="0"/>
              </a:spcBef>
              <a:spcAft>
                <a:spcPts val="1200"/>
              </a:spcAft>
            </a:pPr>
            <a:r>
              <a:rPr lang="ru-RU" sz="1800" dirty="0">
                <a:solidFill>
                  <a:srgbClr val="444444"/>
                </a:solidFill>
                <a:cs typeface="Segoe UI" panose="020B0502040204020203" pitchFamily="34" charset="0"/>
              </a:rPr>
              <a:t>Указанная норма может применяться по отношению к иностранным юридическим лицам, не образовавшим постоянное представительство в России, и получающим доходы от реализации недвижимого имущества, расположенного на территории Российской Федерации (пп. 6 п. 1 ст. 309 НК РФ). В отношении таких поставщиков заказчик будет выступать налоговым агентом в части налога на прибыль организаций. </a:t>
            </a:r>
          </a:p>
          <a:p>
            <a:pPr algn="just">
              <a:lnSpc>
                <a:spcPct val="100000"/>
              </a:lnSpc>
              <a:spcBef>
                <a:spcPct val="0"/>
              </a:spcBef>
              <a:spcAft>
                <a:spcPts val="1200"/>
              </a:spcAft>
            </a:pPr>
            <a:r>
              <a:rPr lang="ru-RU" sz="1800" dirty="0">
                <a:solidFill>
                  <a:srgbClr val="444444"/>
                </a:solidFill>
                <a:cs typeface="Segoe UI" panose="020B0502040204020203" pitchFamily="34" charset="0"/>
              </a:rPr>
              <a:t>Однако указанное положение НК РФ </a:t>
            </a:r>
            <a:r>
              <a:rPr lang="ru-RU" sz="1800" b="1" dirty="0">
                <a:solidFill>
                  <a:schemeClr val="accent1"/>
                </a:solidFill>
                <a:cs typeface="Segoe UI" panose="020B0502040204020203" pitchFamily="34" charset="0"/>
              </a:rPr>
              <a:t>не будет применяться в силу того, что иностранные компании не могут выступать участниками закупок в соответствии с Законом № 44-ФЗ</a:t>
            </a:r>
            <a:r>
              <a:rPr lang="ru-RU" sz="1800" b="1" dirty="0" smtClean="0">
                <a:solidFill>
                  <a:schemeClr val="accent1"/>
                </a:solidFill>
                <a:cs typeface="Segoe UI" panose="020B0502040204020203" pitchFamily="34" charset="0"/>
              </a:rPr>
              <a:t>.</a:t>
            </a:r>
            <a:endParaRPr lang="ru-RU" sz="1800" b="1" dirty="0">
              <a:solidFill>
                <a:schemeClr val="accent1"/>
              </a:solidFill>
              <a:cs typeface="Segoe UI" panose="020B0502040204020203" pitchFamily="34" charset="0"/>
            </a:endParaRPr>
          </a:p>
        </p:txBody>
      </p:sp>
      <p:grpSp>
        <p:nvGrpSpPr>
          <p:cNvPr id="41" name="Группа 40">
            <a:extLst>
              <a:ext uri="{FF2B5EF4-FFF2-40B4-BE49-F238E27FC236}">
                <a16:creationId xmlns:a16="http://schemas.microsoft.com/office/drawing/2014/main" xmlns="" id="{1D9EE1A8-F029-4957-A5EE-191FBF2FFD6D}"/>
              </a:ext>
            </a:extLst>
          </p:cNvPr>
          <p:cNvGrpSpPr/>
          <p:nvPr/>
        </p:nvGrpSpPr>
        <p:grpSpPr>
          <a:xfrm>
            <a:off x="5856312" y="1184979"/>
            <a:ext cx="471488" cy="560388"/>
            <a:chOff x="5391712" y="4383939"/>
            <a:chExt cx="471488" cy="560388"/>
          </a:xfrm>
          <a:solidFill>
            <a:schemeClr val="accent1"/>
          </a:solidFill>
        </p:grpSpPr>
        <p:sp>
          <p:nvSpPr>
            <p:cNvPr id="42" name="Freeform 206">
              <a:extLst>
                <a:ext uri="{FF2B5EF4-FFF2-40B4-BE49-F238E27FC236}">
                  <a16:creationId xmlns:a16="http://schemas.microsoft.com/office/drawing/2014/main" xmlns=""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Freeform 207">
              <a:extLst>
                <a:ext uri="{FF2B5EF4-FFF2-40B4-BE49-F238E27FC236}">
                  <a16:creationId xmlns:a16="http://schemas.microsoft.com/office/drawing/2014/main" xmlns=""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Rectangle 208">
              <a:extLst>
                <a:ext uri="{FF2B5EF4-FFF2-40B4-BE49-F238E27FC236}">
                  <a16:creationId xmlns:a16="http://schemas.microsoft.com/office/drawing/2014/main" xmlns=""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Oval 209">
              <a:extLst>
                <a:ext uri="{FF2B5EF4-FFF2-40B4-BE49-F238E27FC236}">
                  <a16:creationId xmlns:a16="http://schemas.microsoft.com/office/drawing/2014/main" xmlns=""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6" name="Freeform 210">
              <a:extLst>
                <a:ext uri="{FF2B5EF4-FFF2-40B4-BE49-F238E27FC236}">
                  <a16:creationId xmlns:a16="http://schemas.microsoft.com/office/drawing/2014/main" xmlns=""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Rectangle 211">
              <a:extLst>
                <a:ext uri="{FF2B5EF4-FFF2-40B4-BE49-F238E27FC236}">
                  <a16:creationId xmlns:a16="http://schemas.microsoft.com/office/drawing/2014/main" xmlns=""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Freeform 212">
              <a:extLst>
                <a:ext uri="{FF2B5EF4-FFF2-40B4-BE49-F238E27FC236}">
                  <a16:creationId xmlns:a16="http://schemas.microsoft.com/office/drawing/2014/main" xmlns=""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Rectangle 213">
              <a:extLst>
                <a:ext uri="{FF2B5EF4-FFF2-40B4-BE49-F238E27FC236}">
                  <a16:creationId xmlns:a16="http://schemas.microsoft.com/office/drawing/2014/main" xmlns=""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Rectangle 214">
              <a:extLst>
                <a:ext uri="{FF2B5EF4-FFF2-40B4-BE49-F238E27FC236}">
                  <a16:creationId xmlns:a16="http://schemas.microsoft.com/office/drawing/2014/main" xmlns=""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Oval 215">
              <a:extLst>
                <a:ext uri="{FF2B5EF4-FFF2-40B4-BE49-F238E27FC236}">
                  <a16:creationId xmlns:a16="http://schemas.microsoft.com/office/drawing/2014/main" xmlns=""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28294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01059" y="1828717"/>
            <a:ext cx="11464536"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В пункте 2 статьи 374 ГК РФ законодатель предусмотрел, что требование бенефициара </a:t>
            </a:r>
            <a:r>
              <a:rPr lang="ru-RU" b="1" dirty="0">
                <a:solidFill>
                  <a:srgbClr val="E4465A"/>
                </a:solidFill>
                <a:latin typeface="Segoe UI" panose="020B0502040204020203" pitchFamily="34" charset="0"/>
                <a:cs typeface="Segoe UI" panose="020B0502040204020203" pitchFamily="34" charset="0"/>
              </a:rPr>
              <a:t>должно быть представлено гаранту до окончания срока действия независимой </a:t>
            </a:r>
            <a:r>
              <a:rPr lang="ru-RU" b="1" dirty="0" smtClean="0">
                <a:solidFill>
                  <a:srgbClr val="E4465A"/>
                </a:solidFill>
                <a:latin typeface="Segoe UI" panose="020B0502040204020203" pitchFamily="34" charset="0"/>
                <a:cs typeface="Segoe UI" panose="020B0502040204020203" pitchFamily="34" charset="0"/>
              </a:rPr>
              <a:t>гарантии.</a:t>
            </a:r>
            <a:endParaRPr lang="ru-RU" b="1" dirty="0">
              <a:solidFill>
                <a:srgbClr val="E4465A"/>
              </a:solidFill>
              <a:latin typeface="Segoe UI" panose="020B0502040204020203" pitchFamily="34" charset="0"/>
              <a:cs typeface="Segoe UI" panose="020B0502040204020203" pitchFamily="34" charset="0"/>
            </a:endParaRPr>
          </a:p>
        </p:txBody>
      </p:sp>
      <p:grpSp>
        <p:nvGrpSpPr>
          <p:cNvPr id="17" name="Группа 16">
            <a:extLst>
              <a:ext uri="{FF2B5EF4-FFF2-40B4-BE49-F238E27FC236}">
                <a16:creationId xmlns:a16="http://schemas.microsoft.com/office/drawing/2014/main" xmlns="" id="{F6966F49-7FD8-4FD4-A5A8-91F6F5357B0C}"/>
              </a:ext>
            </a:extLst>
          </p:cNvPr>
          <p:cNvGrpSpPr/>
          <p:nvPr/>
        </p:nvGrpSpPr>
        <p:grpSpPr>
          <a:xfrm rot="16200000">
            <a:off x="5675958" y="2510348"/>
            <a:ext cx="514739" cy="712734"/>
            <a:chOff x="6909583" y="1900903"/>
            <a:chExt cx="620086" cy="408996"/>
          </a:xfrm>
          <a:solidFill>
            <a:srgbClr val="001D43"/>
          </a:solidFill>
        </p:grpSpPr>
        <p:sp>
          <p:nvSpPr>
            <p:cNvPr id="18"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19"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20"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9" y="829266"/>
            <a:ext cx="11464536" cy="865136"/>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a:t>
            </a:r>
            <a:r>
              <a:rPr lang="ru-RU" b="1" dirty="0">
                <a:solidFill>
                  <a:srgbClr val="27A1AE"/>
                </a:solidFill>
                <a:latin typeface="Segoe UI" panose="020B0502040204020203" pitchFamily="34" charset="0"/>
                <a:cs typeface="Segoe UI" panose="020B0502040204020203" pitchFamily="34" charset="0"/>
              </a:rPr>
              <a:t>о порядке получения банком требования бенефициара</a:t>
            </a:r>
          </a:p>
        </p:txBody>
      </p:sp>
      <p:sp>
        <p:nvSpPr>
          <p:cNvPr id="25" name="TextBox 24"/>
          <p:cNvSpPr txBox="1">
            <a:spLocks noChangeArrowheads="1"/>
          </p:cNvSpPr>
          <p:nvPr/>
        </p:nvSpPr>
        <p:spPr bwMode="auto">
          <a:xfrm>
            <a:off x="199807" y="3243301"/>
            <a:ext cx="11464536"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Банки могут </a:t>
            </a:r>
            <a:r>
              <a:rPr lang="ru-RU" dirty="0">
                <a:solidFill>
                  <a:srgbClr val="444444"/>
                </a:solidFill>
                <a:latin typeface="Segoe UI" panose="020B0502040204020203" pitchFamily="34" charset="0"/>
                <a:cs typeface="Segoe UI" panose="020B0502040204020203" pitchFamily="34" charset="0"/>
              </a:rPr>
              <a:t>включать в банковские гарантии условие о том, что требование платежа </a:t>
            </a:r>
            <a:r>
              <a:rPr lang="ru-RU" b="1" dirty="0">
                <a:solidFill>
                  <a:srgbClr val="E4465A"/>
                </a:solidFill>
                <a:latin typeface="Segoe UI" panose="020B0502040204020203" pitchFamily="34" charset="0"/>
                <a:cs typeface="Segoe UI" panose="020B0502040204020203" pitchFamily="34" charset="0"/>
              </a:rPr>
              <a:t>должно быть получено банком до истечения срока действия банковской </a:t>
            </a:r>
            <a:r>
              <a:rPr lang="ru-RU" b="1" dirty="0" smtClean="0">
                <a:solidFill>
                  <a:srgbClr val="E4465A"/>
                </a:solidFill>
                <a:latin typeface="Segoe UI" panose="020B0502040204020203" pitchFamily="34" charset="0"/>
                <a:cs typeface="Segoe UI" panose="020B0502040204020203" pitchFamily="34" charset="0"/>
              </a:rPr>
              <a:t>гарантии. </a:t>
            </a:r>
            <a:endParaRPr lang="ru-RU" b="1" dirty="0">
              <a:solidFill>
                <a:srgbClr val="E4465A"/>
              </a:solidFill>
              <a:latin typeface="Segoe UI" panose="020B0502040204020203" pitchFamily="34" charset="0"/>
              <a:cs typeface="Segoe UI" panose="020B0502040204020203" pitchFamily="34" charset="0"/>
            </a:endParaRPr>
          </a:p>
        </p:txBody>
      </p:sp>
      <p:sp>
        <p:nvSpPr>
          <p:cNvPr id="26" name="TextBox 25"/>
          <p:cNvSpPr txBox="1">
            <a:spLocks noChangeArrowheads="1"/>
          </p:cNvSpPr>
          <p:nvPr/>
        </p:nvSpPr>
        <p:spPr bwMode="auto">
          <a:xfrm>
            <a:off x="199807" y="4681042"/>
            <a:ext cx="11464536"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Формулируя требование получения требования бенефициара до окончания срока действия банковской гарантии, банки не учитывают, что </a:t>
            </a:r>
            <a:r>
              <a:rPr lang="ru-RU" b="1" dirty="0">
                <a:solidFill>
                  <a:srgbClr val="E4465A"/>
                </a:solidFill>
                <a:latin typeface="Segoe UI" panose="020B0502040204020203" pitchFamily="34" charset="0"/>
                <a:cs typeface="Segoe UI" panose="020B0502040204020203" pitchFamily="34" charset="0"/>
              </a:rPr>
              <a:t>в силу п. 2 ст. 194 ГК РФ письменные заявления и извещения, сданные в организацию связи до двадцати четырех часов последнего дня срока, считаются сделанными в срок. </a:t>
            </a:r>
          </a:p>
        </p:txBody>
      </p:sp>
      <p:grpSp>
        <p:nvGrpSpPr>
          <p:cNvPr id="27" name="Группа 26">
            <a:extLst>
              <a:ext uri="{FF2B5EF4-FFF2-40B4-BE49-F238E27FC236}">
                <a16:creationId xmlns:a16="http://schemas.microsoft.com/office/drawing/2014/main" xmlns="" id="{F6966F49-7FD8-4FD4-A5A8-91F6F5357B0C}"/>
              </a:ext>
            </a:extLst>
          </p:cNvPr>
          <p:cNvGrpSpPr/>
          <p:nvPr/>
        </p:nvGrpSpPr>
        <p:grpSpPr>
          <a:xfrm rot="16200000">
            <a:off x="5675958" y="3928961"/>
            <a:ext cx="514739" cy="712734"/>
            <a:chOff x="6909583" y="1900903"/>
            <a:chExt cx="620086" cy="408996"/>
          </a:xfrm>
          <a:solidFill>
            <a:srgbClr val="E4465A"/>
          </a:solidFill>
        </p:grpSpPr>
        <p:sp>
          <p:nvSpPr>
            <p:cNvPr id="45" name="Нашивка 96">
              <a:extLst>
                <a:ext uri="{FF2B5EF4-FFF2-40B4-BE49-F238E27FC236}">
                  <a16:creationId xmlns:a16="http://schemas.microsoft.com/office/drawing/2014/main" xmlns="" id="{B925232F-FDB7-4960-A286-95F02F1D772E}"/>
                </a:ext>
              </a:extLst>
            </p:cNvPr>
            <p:cNvSpPr/>
            <p:nvPr/>
          </p:nvSpPr>
          <p:spPr>
            <a:xfrm rot="10800000">
              <a:off x="7113762" y="1900903"/>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46" name="Нашивка 141">
              <a:extLst>
                <a:ext uri="{FF2B5EF4-FFF2-40B4-BE49-F238E27FC236}">
                  <a16:creationId xmlns:a16="http://schemas.microsoft.com/office/drawing/2014/main" xmlns="" id="{0534F66D-6670-446F-AC8A-A69C509B0983}"/>
                </a:ext>
              </a:extLst>
            </p:cNvPr>
            <p:cNvSpPr/>
            <p:nvPr/>
          </p:nvSpPr>
          <p:spPr>
            <a:xfrm rot="10800000">
              <a:off x="6909583"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sp>
          <p:nvSpPr>
            <p:cNvPr id="47" name="Нашивка 142">
              <a:extLst>
                <a:ext uri="{FF2B5EF4-FFF2-40B4-BE49-F238E27FC236}">
                  <a16:creationId xmlns:a16="http://schemas.microsoft.com/office/drawing/2014/main" xmlns="" id="{620D7751-9912-43DE-B55F-4A3C3BE92328}"/>
                </a:ext>
              </a:extLst>
            </p:cNvPr>
            <p:cNvSpPr/>
            <p:nvPr/>
          </p:nvSpPr>
          <p:spPr>
            <a:xfrm rot="10800000">
              <a:off x="7319512" y="1902340"/>
              <a:ext cx="210157" cy="407559"/>
            </a:xfrm>
            <a:prstGeom prst="chevron">
              <a:avLst>
                <a:gd name="adj" fmla="val 5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444444"/>
                </a:solidFill>
              </a:endParaRPr>
            </a:p>
          </p:txBody>
        </p:sp>
      </p:grpSp>
    </p:spTree>
    <p:extLst>
      <p:ext uri="{BB962C8B-B14F-4D97-AF65-F5344CB8AC3E}">
        <p14:creationId xmlns:p14="http://schemas.microsoft.com/office/powerpoint/2010/main" val="402900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a:extLst>
              <a:ext uri="{FF2B5EF4-FFF2-40B4-BE49-F238E27FC236}">
                <a16:creationId xmlns:a16="http://schemas.microsoft.com/office/drawing/2014/main" xmlns="" id="{2DF8A51C-4A70-45C5-B4ED-B17789969F70}"/>
              </a:ext>
            </a:extLst>
          </p:cNvPr>
          <p:cNvCxnSpPr>
            <a:cxnSpLocks/>
          </p:cNvCxnSpPr>
          <p:nvPr/>
        </p:nvCxnSpPr>
        <p:spPr>
          <a:xfrm>
            <a:off x="210360" y="227708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Группа 28">
            <a:extLst>
              <a:ext uri="{FF2B5EF4-FFF2-40B4-BE49-F238E27FC236}">
                <a16:creationId xmlns:a16="http://schemas.microsoft.com/office/drawing/2014/main" xmlns="" id="{0444FF46-B0FA-41C3-AECC-3CE689681411}"/>
              </a:ext>
            </a:extLst>
          </p:cNvPr>
          <p:cNvGrpSpPr/>
          <p:nvPr/>
        </p:nvGrpSpPr>
        <p:grpSpPr>
          <a:xfrm>
            <a:off x="5632802" y="1379541"/>
            <a:ext cx="762753" cy="764997"/>
            <a:chOff x="5852718" y="1440569"/>
            <a:chExt cx="405909" cy="407103"/>
          </a:xfrm>
        </p:grpSpPr>
        <p:sp>
          <p:nvSpPr>
            <p:cNvPr id="37"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38" name="Правая круглая скобка 37">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39" name="Правая круглая скобка 38">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6" name="TextBox 5"/>
          <p:cNvSpPr txBox="1">
            <a:spLocks noChangeArrowheads="1"/>
          </p:cNvSpPr>
          <p:nvPr/>
        </p:nvSpPr>
        <p:spPr bwMode="auto">
          <a:xfrm>
            <a:off x="210360" y="3183640"/>
            <a:ext cx="11469686" cy="289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smtClean="0">
                <a:solidFill>
                  <a:srgbClr val="444444"/>
                </a:solidFill>
                <a:latin typeface="Segoe UI" panose="020B0502040204020203" pitchFamily="34" charset="0"/>
                <a:cs typeface="Segoe UI" panose="020B0502040204020203" pitchFamily="34" charset="0"/>
              </a:rPr>
              <a:t>Заказчик направил требование в банк по БГ 24 января 2012 г., срок </a:t>
            </a:r>
            <a:r>
              <a:rPr lang="ru-RU" dirty="0">
                <a:solidFill>
                  <a:srgbClr val="444444"/>
                </a:solidFill>
                <a:latin typeface="Segoe UI" panose="020B0502040204020203" pitchFamily="34" charset="0"/>
                <a:cs typeface="Segoe UI" panose="020B0502040204020203" pitchFamily="34" charset="0"/>
              </a:rPr>
              <a:t>действия </a:t>
            </a:r>
            <a:r>
              <a:rPr lang="ru-RU" dirty="0" smtClean="0">
                <a:solidFill>
                  <a:srgbClr val="444444"/>
                </a:solidFill>
                <a:latin typeface="Segoe UI" panose="020B0502040204020203" pitchFamily="34" charset="0"/>
                <a:cs typeface="Segoe UI" panose="020B0502040204020203" pitchFamily="34" charset="0"/>
              </a:rPr>
              <a:t>БГ </a:t>
            </a:r>
            <a:r>
              <a:rPr lang="ru-RU" dirty="0">
                <a:solidFill>
                  <a:srgbClr val="444444"/>
                </a:solidFill>
                <a:latin typeface="Segoe UI" panose="020B0502040204020203" pitchFamily="34" charset="0"/>
                <a:cs typeface="Segoe UI" panose="020B0502040204020203" pitchFamily="34" charset="0"/>
              </a:rPr>
              <a:t>был ограничен банком 29 января 2012 г.; требование заказчика банк получил 30 января. </a:t>
            </a:r>
          </a:p>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Основываясь на этом факте, </a:t>
            </a:r>
            <a:r>
              <a:rPr lang="ru-RU" b="1" dirty="0">
                <a:solidFill>
                  <a:srgbClr val="E4465A"/>
                </a:solidFill>
                <a:latin typeface="Segoe UI" panose="020B0502040204020203" pitchFamily="34" charset="0"/>
                <a:cs typeface="Segoe UI" panose="020B0502040204020203" pitchFamily="34" charset="0"/>
              </a:rPr>
              <a:t>банк отказал заказчику в требовании платежа по гарантии, поскольку требование, по мнению банка, было заявлено бенефициаром за рамками срока действия обеспечения. </a:t>
            </a:r>
            <a:endParaRPr lang="ru-RU" b="1" dirty="0" smtClean="0">
              <a:solidFill>
                <a:srgbClr val="E4465A"/>
              </a:solidFill>
              <a:latin typeface="Segoe UI" panose="020B0502040204020203" pitchFamily="34" charset="0"/>
              <a:cs typeface="Segoe UI" panose="020B0502040204020203" pitchFamily="34" charset="0"/>
            </a:endParaRPr>
          </a:p>
          <a:p>
            <a:pPr marL="0" indent="0" algn="just">
              <a:spcBef>
                <a:spcPct val="0"/>
              </a:spcBef>
              <a:spcAft>
                <a:spcPts val="1200"/>
              </a:spcAft>
            </a:pPr>
            <a:r>
              <a:rPr lang="ru-RU" dirty="0" smtClean="0">
                <a:solidFill>
                  <a:srgbClr val="001D43"/>
                </a:solidFill>
                <a:latin typeface="Segoe UI" panose="020B0502040204020203" pitchFamily="34" charset="0"/>
                <a:cs typeface="Segoe UI" panose="020B0502040204020203" pitchFamily="34" charset="0"/>
              </a:rPr>
              <a:t>Суд применил </a:t>
            </a:r>
            <a:r>
              <a:rPr lang="ru-RU" dirty="0">
                <a:solidFill>
                  <a:srgbClr val="001D43"/>
                </a:solidFill>
                <a:latin typeface="Segoe UI" panose="020B0502040204020203" pitchFamily="34" charset="0"/>
                <a:cs typeface="Segoe UI" panose="020B0502040204020203" pitchFamily="34" charset="0"/>
              </a:rPr>
              <a:t>п. 2 ст. 194 ГК РФ, признал </a:t>
            </a:r>
            <a:r>
              <a:rPr lang="ru-RU" dirty="0" smtClean="0">
                <a:solidFill>
                  <a:srgbClr val="001D43"/>
                </a:solidFill>
                <a:latin typeface="Segoe UI" panose="020B0502040204020203" pitchFamily="34" charset="0"/>
                <a:cs typeface="Segoe UI" panose="020B0502040204020203" pitchFamily="34" charset="0"/>
              </a:rPr>
              <a:t>действия банка не </a:t>
            </a:r>
            <a:r>
              <a:rPr lang="ru-RU" dirty="0">
                <a:solidFill>
                  <a:srgbClr val="001D43"/>
                </a:solidFill>
                <a:latin typeface="Segoe UI" panose="020B0502040204020203" pitchFamily="34" charset="0"/>
                <a:cs typeface="Segoe UI" panose="020B0502040204020203" pitchFamily="34" charset="0"/>
              </a:rPr>
              <a:t>соответствующими гражданскому законодательству и указал, что </a:t>
            </a:r>
            <a:r>
              <a:rPr lang="ru-RU" b="1" dirty="0">
                <a:solidFill>
                  <a:srgbClr val="E4465A"/>
                </a:solidFill>
                <a:latin typeface="Segoe UI" panose="020B0502040204020203" pitchFamily="34" charset="0"/>
                <a:cs typeface="Segoe UI" panose="020B0502040204020203" pitchFamily="34" charset="0"/>
              </a:rPr>
              <a:t>юридически значимым является именно момент передачи бенефициаром требования в орган почтовой связи, получение же гарантом данного требования после истечения срока гарантии не влияет на его </a:t>
            </a:r>
            <a:r>
              <a:rPr lang="ru-RU" b="1" dirty="0" smtClean="0">
                <a:solidFill>
                  <a:srgbClr val="E4465A"/>
                </a:solidFill>
                <a:latin typeface="Segoe UI" panose="020B0502040204020203" pitchFamily="34" charset="0"/>
                <a:cs typeface="Segoe UI" panose="020B0502040204020203" pitchFamily="34" charset="0"/>
              </a:rPr>
              <a:t>правомерность.</a:t>
            </a:r>
            <a:endParaRPr lang="ru-RU" b="1" dirty="0">
              <a:solidFill>
                <a:srgbClr val="E4465A"/>
              </a:solidFill>
              <a:latin typeface="Segoe UI" panose="020B0502040204020203" pitchFamily="34" charset="0"/>
              <a:cs typeface="Segoe UI" panose="020B0502040204020203" pitchFamily="34" charset="0"/>
            </a:endParaRPr>
          </a:p>
        </p:txBody>
      </p:sp>
      <p:grpSp>
        <p:nvGrpSpPr>
          <p:cNvPr id="21" name="Группа 20">
            <a:extLst>
              <a:ext uri="{FF2B5EF4-FFF2-40B4-BE49-F238E27FC236}">
                <a16:creationId xmlns:a16="http://schemas.microsoft.com/office/drawing/2014/main" xmlns="" id="{20B2B207-6185-431B-A45D-38E9DA2BDC75}"/>
              </a:ext>
            </a:extLst>
          </p:cNvPr>
          <p:cNvGrpSpPr/>
          <p:nvPr/>
        </p:nvGrpSpPr>
        <p:grpSpPr>
          <a:xfrm>
            <a:off x="5719227" y="1438858"/>
            <a:ext cx="573135" cy="573136"/>
            <a:chOff x="7112000" y="1417638"/>
            <a:chExt cx="552450" cy="552451"/>
          </a:xfrm>
          <a:solidFill>
            <a:srgbClr val="E4465A"/>
          </a:solidFill>
        </p:grpSpPr>
        <p:sp>
          <p:nvSpPr>
            <p:cNvPr id="22" name="Freeform 5">
              <a:extLst>
                <a:ext uri="{FF2B5EF4-FFF2-40B4-BE49-F238E27FC236}">
                  <a16:creationId xmlns:a16="http://schemas.microsoft.com/office/drawing/2014/main" xmlns="" id="{DDEC2E9B-36F9-4E6B-92BC-C4DD78F7937E}"/>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6">
              <a:extLst>
                <a:ext uri="{FF2B5EF4-FFF2-40B4-BE49-F238E27FC236}">
                  <a16:creationId xmlns:a16="http://schemas.microsoft.com/office/drawing/2014/main" xmlns="" id="{C40F1CFC-4887-49B2-9FF8-E64D23DABF9D}"/>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Freeform 7">
              <a:extLst>
                <a:ext uri="{FF2B5EF4-FFF2-40B4-BE49-F238E27FC236}">
                  <a16:creationId xmlns:a16="http://schemas.microsoft.com/office/drawing/2014/main" xmlns="" id="{4C6152A7-C182-4134-AB94-E1BB17E1B1A9}"/>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8">
              <a:extLst>
                <a:ext uri="{FF2B5EF4-FFF2-40B4-BE49-F238E27FC236}">
                  <a16:creationId xmlns:a16="http://schemas.microsoft.com/office/drawing/2014/main" xmlns="" id="{6CFD8898-7E65-4397-964D-FC76BD6F48BA}"/>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Freeform 9">
              <a:extLst>
                <a:ext uri="{FF2B5EF4-FFF2-40B4-BE49-F238E27FC236}">
                  <a16:creationId xmlns:a16="http://schemas.microsoft.com/office/drawing/2014/main" xmlns="" id="{AC4DF9DD-8956-4E8D-8CD8-00A07426442A}"/>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Freeform 10">
              <a:extLst>
                <a:ext uri="{FF2B5EF4-FFF2-40B4-BE49-F238E27FC236}">
                  <a16:creationId xmlns:a16="http://schemas.microsoft.com/office/drawing/2014/main" xmlns="" id="{D5A964D6-1B34-414A-92B5-11BCE88ABE2F}"/>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236724" y="305909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Объект 2">
            <a:extLst>
              <a:ext uri="{FF2B5EF4-FFF2-40B4-BE49-F238E27FC236}">
                <a16:creationId xmlns:a16="http://schemas.microsoft.com/office/drawing/2014/main" xmlns="" id="{A079E596-E085-462E-927C-CC1AFF31A5B4}"/>
              </a:ext>
            </a:extLst>
          </p:cNvPr>
          <p:cNvSpPr txBox="1">
            <a:spLocks/>
          </p:cNvSpPr>
          <p:nvPr/>
        </p:nvSpPr>
        <p:spPr>
          <a:xfrm>
            <a:off x="206796" y="2375901"/>
            <a:ext cx="11468100" cy="492394"/>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Arial" panose="020B0500000000000000"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pPr>
            <a:r>
              <a:rPr lang="ru-RU" dirty="0">
                <a:solidFill>
                  <a:srgbClr val="E4465A"/>
                </a:solidFill>
                <a:latin typeface="Segoe UI Semibold" panose="020B0702040204020203" pitchFamily="34" charset="0"/>
                <a:cs typeface="Segoe UI Semibold" panose="020B0702040204020203" pitchFamily="34" charset="0"/>
              </a:rPr>
              <a:t>Постановление Федерального арбитражного суда Московского округа от 14 июня 2013 г. по делу № А40-106170/12-156-1001. </a:t>
            </a:r>
          </a:p>
        </p:txBody>
      </p: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9" y="829266"/>
            <a:ext cx="11464536" cy="492635"/>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a:t>
            </a:r>
            <a:r>
              <a:rPr lang="ru-RU" b="1" dirty="0">
                <a:solidFill>
                  <a:srgbClr val="27A1AE"/>
                </a:solidFill>
                <a:latin typeface="Segoe UI" panose="020B0502040204020203" pitchFamily="34" charset="0"/>
                <a:cs typeface="Segoe UI" panose="020B0502040204020203" pitchFamily="34" charset="0"/>
              </a:rPr>
              <a:t>о порядке получения банком требования бенефициара</a:t>
            </a:r>
          </a:p>
        </p:txBody>
      </p:sp>
    </p:spTree>
    <p:extLst>
      <p:ext uri="{BB962C8B-B14F-4D97-AF65-F5344CB8AC3E}">
        <p14:creationId xmlns:p14="http://schemas.microsoft.com/office/powerpoint/2010/main" val="2704202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95909" y="1919278"/>
            <a:ext cx="5346248" cy="452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just">
              <a:spcBef>
                <a:spcPct val="0"/>
              </a:spcBef>
              <a:spcAft>
                <a:spcPts val="1200"/>
              </a:spcAft>
            </a:pPr>
            <a:r>
              <a:rPr lang="ru-RU" dirty="0">
                <a:solidFill>
                  <a:srgbClr val="444444"/>
                </a:solidFill>
                <a:latin typeface="Segoe UI" panose="020B0502040204020203" pitchFamily="34" charset="0"/>
                <a:cs typeface="Segoe UI" panose="020B0502040204020203" pitchFamily="34" charset="0"/>
              </a:rPr>
              <a:t>Примечанием к Постановлению Правительства РФ от 8 ноября 2013 г. № 1005 «О банковских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(далее – Постановление Правительства РФ № 1005) установлено, что </a:t>
            </a:r>
            <a:r>
              <a:rPr lang="ru-RU" b="1" dirty="0">
                <a:solidFill>
                  <a:srgbClr val="E4465A"/>
                </a:solidFill>
                <a:latin typeface="Segoe UI" panose="020B0502040204020203" pitchFamily="34" charset="0"/>
                <a:cs typeface="Segoe UI" panose="020B0502040204020203" pitchFamily="34" charset="0"/>
              </a:rPr>
              <a:t>требование об осуществлении уплаты денежной суммы по банковской гарантии и направляемые вместе с ним документы и (или) их копии оформляются в письменной форме на бумажном носителе или в форме электронного документа в порядке, предусмотренном законодательством Российской </a:t>
            </a:r>
            <a:r>
              <a:rPr lang="ru-RU" b="1" dirty="0" smtClean="0">
                <a:solidFill>
                  <a:srgbClr val="E4465A"/>
                </a:solidFill>
                <a:latin typeface="Segoe UI" panose="020B0502040204020203" pitchFamily="34" charset="0"/>
                <a:cs typeface="Segoe UI" panose="020B0502040204020203" pitchFamily="34" charset="0"/>
              </a:rPr>
              <a:t>Федерации.</a:t>
            </a:r>
            <a:endParaRPr lang="ru-RU" b="1" dirty="0">
              <a:solidFill>
                <a:srgbClr val="E4465A"/>
              </a:solidFill>
              <a:latin typeface="Segoe UI" panose="020B0502040204020203" pitchFamily="34" charset="0"/>
              <a:cs typeface="Segoe UI" panose="020B0502040204020203" pitchFamily="34" charset="0"/>
            </a:endParaRPr>
          </a:p>
        </p:txBody>
      </p:sp>
      <p:cxnSp>
        <p:nvCxnSpPr>
          <p:cNvPr id="35" name="Прямая соединительная линия 34">
            <a:extLst>
              <a:ext uri="{FF2B5EF4-FFF2-40B4-BE49-F238E27FC236}">
                <a16:creationId xmlns:a16="http://schemas.microsoft.com/office/drawing/2014/main" xmlns="" id="{3F68FAD9-F77B-4EDC-BD47-AB508E145D0C}"/>
              </a:ext>
            </a:extLst>
          </p:cNvPr>
          <p:cNvCxnSpPr>
            <a:cxnSpLocks/>
          </p:cNvCxnSpPr>
          <p:nvPr/>
        </p:nvCxnSpPr>
        <p:spPr>
          <a:xfrm>
            <a:off x="215510" y="1620589"/>
            <a:ext cx="11722094" cy="748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Заголовок 2">
            <a:extLst>
              <a:ext uri="{FF2B5EF4-FFF2-40B4-BE49-F238E27FC236}">
                <a16:creationId xmlns="" xmlns:a16="http://schemas.microsoft.com/office/drawing/2014/main" id="{15770BC3-63B4-4EBC-BE6A-D6977273F9C1}"/>
              </a:ext>
            </a:extLst>
          </p:cNvPr>
          <p:cNvSpPr>
            <a:spLocks noGrp="1"/>
          </p:cNvSpPr>
          <p:nvPr>
            <p:ph type="title"/>
          </p:nvPr>
        </p:nvSpPr>
        <p:spPr>
          <a:xfrm>
            <a:off x="1797979" y="0"/>
            <a:ext cx="8270696" cy="694951"/>
          </a:xfrm>
        </p:spPr>
        <p:txBody>
          <a:bodyPr/>
          <a:lstStyle/>
          <a:p>
            <a:r>
              <a:rPr lang="ru-RU" altLang="ru-RU" dirty="0" smtClean="0"/>
              <a:t>ПРАКТИКА ИСПОЛЬЗОВАНИЯ БАНКОВСКИХ ГАРАНТИЙ В КАЧЕСТВЕ СПОСОБА ОБЕСПЕЧЕНИЯ ИСПОЛНЕНИЯ КОНТРАКТА</a:t>
            </a:r>
            <a:endParaRPr lang="ru-RU" cap="none" dirty="0">
              <a:latin typeface="Segoe UI Semibold" panose="020B0702040204020203" pitchFamily="34" charset="0"/>
              <a:cs typeface="Segoe UI Semibold" panose="020B0702040204020203" pitchFamily="34" charset="0"/>
            </a:endParaRPr>
          </a:p>
        </p:txBody>
      </p:sp>
      <p:sp>
        <p:nvSpPr>
          <p:cNvPr id="31"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201058" y="829266"/>
            <a:ext cx="11736545" cy="492635"/>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A1AE"/>
                </a:solidFill>
                <a:latin typeface="Segoe UI" panose="020B0502040204020203" pitchFamily="34" charset="0"/>
                <a:cs typeface="Segoe UI" panose="020B0502040204020203" pitchFamily="34" charset="0"/>
              </a:rPr>
              <a:t>Условие </a:t>
            </a:r>
            <a:r>
              <a:rPr lang="ru-RU" b="1" dirty="0">
                <a:solidFill>
                  <a:srgbClr val="27A1AE"/>
                </a:solidFill>
                <a:latin typeface="Segoe UI" panose="020B0502040204020203" pitchFamily="34" charset="0"/>
                <a:cs typeface="Segoe UI" panose="020B0502040204020203" pitchFamily="34" charset="0"/>
              </a:rPr>
              <a:t>о </a:t>
            </a:r>
            <a:r>
              <a:rPr lang="ru-RU" b="1" dirty="0" smtClean="0">
                <a:solidFill>
                  <a:srgbClr val="27A1AE"/>
                </a:solidFill>
                <a:latin typeface="Segoe UI" panose="020B0502040204020203" pitchFamily="34" charset="0"/>
                <a:cs typeface="Segoe UI" panose="020B0502040204020203" pitchFamily="34" charset="0"/>
              </a:rPr>
              <a:t>форме </a:t>
            </a:r>
            <a:r>
              <a:rPr lang="ru-RU" b="1" dirty="0">
                <a:solidFill>
                  <a:srgbClr val="27A1AE"/>
                </a:solidFill>
                <a:latin typeface="Segoe UI" panose="020B0502040204020203" pitchFamily="34" charset="0"/>
                <a:cs typeface="Segoe UI" panose="020B0502040204020203" pitchFamily="34" charset="0"/>
              </a:rPr>
              <a:t>требования бенефициара к гаранту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157" y="1919278"/>
            <a:ext cx="6395447" cy="1405054"/>
          </a:xfrm>
          <a:prstGeom prst="rect">
            <a:avLst/>
          </a:prstGeom>
        </p:spPr>
      </p:pic>
      <p:sp>
        <p:nvSpPr>
          <p:cNvPr id="8" name="Стрелка вправо 1"/>
          <p:cNvSpPr>
            <a:spLocks noChangeArrowheads="1"/>
          </p:cNvSpPr>
          <p:nvPr/>
        </p:nvSpPr>
        <p:spPr bwMode="auto">
          <a:xfrm rot="5400000">
            <a:off x="8517031" y="3452377"/>
            <a:ext cx="634353"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9" name="Объект 2">
            <a:extLst>
              <a:ext uri="{FF2B5EF4-FFF2-40B4-BE49-F238E27FC236}">
                <a16:creationId xmlns="" xmlns:a16="http://schemas.microsoft.com/office/drawing/2014/main" id="{01C355C5-17CC-4466-8272-8741EEE48D7A}"/>
              </a:ext>
            </a:extLst>
          </p:cNvPr>
          <p:cNvSpPr txBox="1">
            <a:spLocks/>
          </p:cNvSpPr>
          <p:nvPr/>
        </p:nvSpPr>
        <p:spPr>
          <a:xfrm>
            <a:off x="5933327" y="3881683"/>
            <a:ext cx="5825560" cy="2484889"/>
          </a:xfrm>
          <a:prstGeom prst="rect">
            <a:avLst/>
          </a:prstGeom>
        </p:spPr>
        <p:txBody>
          <a:bodyPr>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lnSpc>
                <a:spcPct val="100000"/>
              </a:lnSpc>
              <a:spcBef>
                <a:spcPts val="600"/>
              </a:spcBef>
              <a:buClr>
                <a:schemeClr val="accent1"/>
              </a:buClr>
            </a:pPr>
            <a:r>
              <a:rPr lang="ru-RU" sz="1800" dirty="0">
                <a:solidFill>
                  <a:schemeClr val="tx2"/>
                </a:solidFill>
                <a:cs typeface="Segoe UI" panose="020B0502040204020203" pitchFamily="34" charset="0"/>
              </a:rPr>
              <a:t>О</a:t>
            </a:r>
            <a:r>
              <a:rPr lang="ru-RU" sz="1800" dirty="0" smtClean="0">
                <a:solidFill>
                  <a:schemeClr val="tx2"/>
                </a:solidFill>
                <a:cs typeface="Segoe UI" panose="020B0502040204020203" pitchFamily="34" charset="0"/>
              </a:rPr>
              <a:t>бязательное </a:t>
            </a:r>
            <a:r>
              <a:rPr lang="ru-RU" sz="1800" dirty="0">
                <a:solidFill>
                  <a:schemeClr val="tx2"/>
                </a:solidFill>
                <a:cs typeface="Segoe UI" panose="020B0502040204020203" pitchFamily="34" charset="0"/>
              </a:rPr>
              <a:t>закрепление в банковской </a:t>
            </a:r>
            <a:r>
              <a:rPr lang="ru-RU" sz="1800" dirty="0" smtClean="0">
                <a:solidFill>
                  <a:schemeClr val="tx2"/>
                </a:solidFill>
                <a:cs typeface="Segoe UI" panose="020B0502040204020203" pitchFamily="34" charset="0"/>
              </a:rPr>
              <a:t>гарантии права </a:t>
            </a:r>
            <a:r>
              <a:rPr lang="ru-RU" sz="1800" dirty="0">
                <a:solidFill>
                  <a:schemeClr val="tx2"/>
                </a:solidFill>
                <a:cs typeface="Segoe UI" panose="020B0502040204020203" pitchFamily="34" charset="0"/>
              </a:rPr>
              <a:t>заказчика в случае ненадлежащего выполнения или невыполнения поставщиком </a:t>
            </a:r>
            <a:r>
              <a:rPr lang="ru-RU" sz="1800" dirty="0" smtClean="0">
                <a:solidFill>
                  <a:schemeClr val="tx2"/>
                </a:solidFill>
                <a:cs typeface="Segoe UI" panose="020B0502040204020203" pitchFamily="34" charset="0"/>
              </a:rPr>
              <a:t>обязательств</a:t>
            </a:r>
            <a:r>
              <a:rPr lang="ru-RU" sz="1800" dirty="0">
                <a:solidFill>
                  <a:schemeClr val="tx2"/>
                </a:solidFill>
                <a:cs typeface="Segoe UI" panose="020B0502040204020203" pitchFamily="34" charset="0"/>
              </a:rPr>
              <a:t>, обеспеченных </a:t>
            </a:r>
            <a:r>
              <a:rPr lang="ru-RU" sz="1800" dirty="0" smtClean="0">
                <a:solidFill>
                  <a:schemeClr val="tx2"/>
                </a:solidFill>
                <a:cs typeface="Segoe UI" panose="020B0502040204020203" pitchFamily="34" charset="0"/>
              </a:rPr>
              <a:t>гарантией</a:t>
            </a:r>
            <a:r>
              <a:rPr lang="ru-RU" sz="1800" dirty="0">
                <a:solidFill>
                  <a:schemeClr val="tx2"/>
                </a:solidFill>
                <a:cs typeface="Segoe UI" panose="020B0502040204020203" pitchFamily="34" charset="0"/>
              </a:rPr>
              <a:t>, </a:t>
            </a:r>
            <a:r>
              <a:rPr lang="ru-RU" sz="1800" b="1" dirty="0">
                <a:solidFill>
                  <a:srgbClr val="E4465A"/>
                </a:solidFill>
                <a:cs typeface="Segoe UI" panose="020B0502040204020203" pitchFamily="34" charset="0"/>
              </a:rPr>
              <a:t>представлять на бумажном носителе или в форме электронного документа требование об уплате денежной суммы по банковской </a:t>
            </a:r>
            <a:r>
              <a:rPr lang="ru-RU" sz="1800" b="1" dirty="0" smtClean="0">
                <a:solidFill>
                  <a:srgbClr val="E4465A"/>
                </a:solidFill>
                <a:cs typeface="Segoe UI" panose="020B0502040204020203" pitchFamily="34" charset="0"/>
              </a:rPr>
              <a:t>гарантии </a:t>
            </a:r>
            <a:r>
              <a:rPr lang="ru-RU" sz="1800" dirty="0" smtClean="0">
                <a:solidFill>
                  <a:schemeClr val="tx2"/>
                </a:solidFill>
                <a:cs typeface="Segoe UI" panose="020B0502040204020203" pitchFamily="34" charset="0"/>
              </a:rPr>
              <a:t>(подпункт «а» дополнительных требований к банковской гарантии)</a:t>
            </a:r>
            <a:endParaRPr lang="ru-RU" sz="1800" dirty="0">
              <a:solidFill>
                <a:schemeClr val="tx2"/>
              </a:solidFill>
              <a:cs typeface="Segoe UI" panose="020B0502040204020203" pitchFamily="34" charset="0"/>
            </a:endParaRPr>
          </a:p>
        </p:txBody>
      </p:sp>
    </p:spTree>
    <p:extLst>
      <p:ext uri="{BB962C8B-B14F-4D97-AF65-F5344CB8AC3E}">
        <p14:creationId xmlns:p14="http://schemas.microsoft.com/office/powerpoint/2010/main" val="2779161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единительная линия 16">
            <a:extLst>
              <a:ext uri="{FF2B5EF4-FFF2-40B4-BE49-F238E27FC236}">
                <a16:creationId xmlns="" xmlns:a16="http://schemas.microsoft.com/office/drawing/2014/main"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8" name="Группа 17">
            <a:extLst>
              <a:ext uri="{FF2B5EF4-FFF2-40B4-BE49-F238E27FC236}">
                <a16:creationId xmlns="" xmlns:a16="http://schemas.microsoft.com/office/drawing/2014/main" id="{0444FF46-B0FA-41C3-AECC-3CE689681411}"/>
              </a:ext>
            </a:extLst>
          </p:cNvPr>
          <p:cNvGrpSpPr/>
          <p:nvPr/>
        </p:nvGrpSpPr>
        <p:grpSpPr>
          <a:xfrm>
            <a:off x="5710680" y="1089752"/>
            <a:ext cx="762753" cy="764997"/>
            <a:chOff x="5852718" y="1440569"/>
            <a:chExt cx="405909" cy="407103"/>
          </a:xfrm>
        </p:grpSpPr>
        <p:sp>
          <p:nvSpPr>
            <p:cNvPr id="19" name="Прямоугольник: скругленные углы 26">
              <a:extLst>
                <a:ext uri="{FF2B5EF4-FFF2-40B4-BE49-F238E27FC236}">
                  <a16:creationId xmlns="" xmlns:a16="http://schemas.microsoft.com/office/drawing/2014/main"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0" name="Правая круглая скобка 19">
              <a:extLst>
                <a:ext uri="{FF2B5EF4-FFF2-40B4-BE49-F238E27FC236}">
                  <a16:creationId xmlns="" xmlns:a16="http://schemas.microsoft.com/office/drawing/2014/main"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1" name="Правая круглая скобка 20">
              <a:extLst>
                <a:ext uri="{FF2B5EF4-FFF2-40B4-BE49-F238E27FC236}">
                  <a16:creationId xmlns="" xmlns:a16="http://schemas.microsoft.com/office/drawing/2014/main"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 xmlns:a16="http://schemas.microsoft.com/office/drawing/2014/main" id="{8B56D216-085F-4F0A-BFFB-C6B8390C7DD4}"/>
              </a:ext>
            </a:extLst>
          </p:cNvPr>
          <p:cNvSpPr>
            <a:spLocks noGrp="1"/>
          </p:cNvSpPr>
          <p:nvPr>
            <p:ph type="title"/>
          </p:nvPr>
        </p:nvSpPr>
        <p:spPr/>
        <p:txBody>
          <a:bodyPr/>
          <a:lstStyle/>
          <a:p>
            <a:r>
              <a:rPr lang="ru-RU" dirty="0"/>
              <a:t>ИЗМЕНЕНИЯ, </a:t>
            </a:r>
            <a:r>
              <a:rPr lang="ru-RU" dirty="0" smtClean="0"/>
              <a:t>ВСТУПИВШИЕ </a:t>
            </a:r>
            <a:r>
              <a:rPr lang="ru-RU" dirty="0"/>
              <a:t>В СИЛУ С </a:t>
            </a:r>
            <a:r>
              <a:rPr lang="ru-RU" dirty="0" smtClean="0"/>
              <a:t>19 МАРТА </a:t>
            </a:r>
            <a:r>
              <a:rPr lang="ru-RU" dirty="0"/>
              <a:t>2018 года. </a:t>
            </a:r>
            <a:r>
              <a:rPr lang="ru-RU" cap="none" dirty="0" smtClean="0">
                <a:latin typeface="Segoe UI Semibold" panose="020B0702040204020203" pitchFamily="34" charset="0"/>
                <a:cs typeface="Segoe UI Semibold" panose="020B0702040204020203" pitchFamily="34" charset="0"/>
              </a:rPr>
              <a:t>Изменения правил использования банковской гарантии</a:t>
            </a:r>
            <a:endParaRPr lang="ru-RU" cap="none" dirty="0">
              <a:latin typeface="Segoe UI Semibold" panose="020B0702040204020203" pitchFamily="34" charset="0"/>
              <a:cs typeface="Segoe UI Semibold" panose="020B0702040204020203" pitchFamily="34" charset="0"/>
            </a:endParaRPr>
          </a:p>
        </p:txBody>
      </p:sp>
      <p:sp>
        <p:nvSpPr>
          <p:cNvPr id="3" name="Объект 2">
            <a:extLst>
              <a:ext uri="{FF2B5EF4-FFF2-40B4-BE49-F238E27FC236}">
                <a16:creationId xmlns="" xmlns:a16="http://schemas.microsoft.com/office/drawing/2014/main" id="{01C355C5-17CC-4466-8272-8741EEE48D7A}"/>
              </a:ext>
            </a:extLst>
          </p:cNvPr>
          <p:cNvSpPr>
            <a:spLocks noGrp="1"/>
          </p:cNvSpPr>
          <p:nvPr>
            <p:ph idx="1"/>
          </p:nvPr>
        </p:nvSpPr>
        <p:spPr>
          <a:xfrm>
            <a:off x="360363" y="1923427"/>
            <a:ext cx="11469687" cy="1533451"/>
          </a:xfrm>
        </p:spPr>
        <p:txBody>
          <a:bodyPr>
            <a:noAutofit/>
          </a:bodyPr>
          <a:lstStyle/>
          <a:p>
            <a:pPr marL="285750" indent="-285750" algn="just">
              <a:lnSpc>
                <a:spcPct val="100000"/>
              </a:lnSpc>
              <a:spcBef>
                <a:spcPts val="600"/>
              </a:spcBef>
              <a:buClr>
                <a:schemeClr val="accent1"/>
              </a:buClr>
              <a:buFont typeface="Arial" panose="020B0604020202020204" pitchFamily="34" charset="0"/>
              <a:buChar char="•"/>
            </a:pPr>
            <a:r>
              <a:rPr lang="ru-RU" sz="1800" dirty="0" smtClean="0">
                <a:solidFill>
                  <a:srgbClr val="444444"/>
                </a:solidFill>
                <a:cs typeface="Segoe UI" panose="020B0502040204020203" pitchFamily="34" charset="0"/>
              </a:rPr>
              <a:t>Размер суммы требования должен быть определен в </a:t>
            </a:r>
            <a:r>
              <a:rPr lang="ru-RU" sz="1800" b="1" dirty="0" smtClean="0">
                <a:solidFill>
                  <a:srgbClr val="E4465A"/>
                </a:solidFill>
                <a:cs typeface="Segoe UI" panose="020B0502040204020203" pitchFamily="34" charset="0"/>
              </a:rPr>
              <a:t>размере </a:t>
            </a:r>
            <a:r>
              <a:rPr lang="ru-RU" sz="1800" b="1" dirty="0">
                <a:solidFill>
                  <a:srgbClr val="E4465A"/>
                </a:solidFill>
                <a:cs typeface="Segoe UI" panose="020B0502040204020203" pitchFamily="34" charset="0"/>
              </a:rPr>
              <a:t>цены контракта, уменьшенном на сумму, пропорциональную объему фактически исполненных поставщиком </a:t>
            </a:r>
            <a:r>
              <a:rPr lang="ru-RU" sz="1800" b="1" dirty="0" smtClean="0">
                <a:solidFill>
                  <a:srgbClr val="E4465A"/>
                </a:solidFill>
                <a:cs typeface="Segoe UI" panose="020B0502040204020203" pitchFamily="34" charset="0"/>
              </a:rPr>
              <a:t>обязательств</a:t>
            </a:r>
            <a:r>
              <a:rPr lang="ru-RU" sz="1800" b="1" dirty="0">
                <a:solidFill>
                  <a:srgbClr val="E4465A"/>
                </a:solidFill>
                <a:cs typeface="Segoe UI" panose="020B0502040204020203" pitchFamily="34" charset="0"/>
              </a:rPr>
              <a:t>, предусмотренных контрактом и оплаченных заказчиком, но не превышающем размер обеспечения исполнения </a:t>
            </a:r>
            <a:r>
              <a:rPr lang="ru-RU" sz="1800" b="1" dirty="0" smtClean="0">
                <a:solidFill>
                  <a:srgbClr val="E4465A"/>
                </a:solidFill>
                <a:cs typeface="Segoe UI" panose="020B0502040204020203" pitchFamily="34" charset="0"/>
              </a:rPr>
              <a:t>контракта</a:t>
            </a:r>
            <a:r>
              <a:rPr lang="ru-RU" sz="1800" b="1" dirty="0" smtClean="0">
                <a:solidFill>
                  <a:srgbClr val="444444"/>
                </a:solidFill>
                <a:cs typeface="Segoe UI" panose="020B0502040204020203" pitchFamily="34" charset="0"/>
              </a:rPr>
              <a:t>.</a:t>
            </a:r>
            <a:endParaRPr lang="ru-RU" sz="1800" b="1" dirty="0">
              <a:solidFill>
                <a:srgbClr val="444444"/>
              </a:solidFill>
              <a:cs typeface="Segoe UI" panose="020B0502040204020203" pitchFamily="34" charset="0"/>
            </a:endParaRPr>
          </a:p>
          <a:p>
            <a:pPr marL="285750" indent="-285750" algn="just">
              <a:lnSpc>
                <a:spcPct val="100000"/>
              </a:lnSpc>
              <a:spcBef>
                <a:spcPts val="600"/>
              </a:spcBef>
              <a:buClr>
                <a:schemeClr val="accent1"/>
              </a:buClr>
              <a:buFont typeface="Arial" panose="020B0604020202020204" pitchFamily="34" charset="0"/>
              <a:buChar char="•"/>
            </a:pPr>
            <a:endParaRPr lang="ru-RU" sz="1800" b="1" dirty="0" smtClean="0">
              <a:solidFill>
                <a:srgbClr val="444444"/>
              </a:solidFill>
              <a:cs typeface="Segoe UI" panose="020B0502040204020203" pitchFamily="34" charset="0"/>
            </a:endParaRPr>
          </a:p>
          <a:p>
            <a:pPr marL="285750" indent="-285750" algn="just">
              <a:lnSpc>
                <a:spcPct val="100000"/>
              </a:lnSpc>
              <a:spcBef>
                <a:spcPts val="600"/>
              </a:spcBef>
              <a:buClr>
                <a:schemeClr val="accent1"/>
              </a:buClr>
              <a:buFont typeface="Arial" panose="020B0604020202020204" pitchFamily="34" charset="0"/>
              <a:buChar char="•"/>
            </a:pPr>
            <a:endParaRPr lang="ru-RU" sz="1800" dirty="0">
              <a:solidFill>
                <a:srgbClr val="444444"/>
              </a:solidFill>
              <a:cs typeface="Segoe UI" panose="020B0502040204020203" pitchFamily="34" charset="0"/>
            </a:endParaRPr>
          </a:p>
        </p:txBody>
      </p:sp>
      <p:grpSp>
        <p:nvGrpSpPr>
          <p:cNvPr id="9" name="Группа 8">
            <a:extLst>
              <a:ext uri="{FF2B5EF4-FFF2-40B4-BE49-F238E27FC236}">
                <a16:creationId xmlns="" xmlns:a16="http://schemas.microsoft.com/office/drawing/2014/main" id="{1DFB4A69-C153-4257-A826-4B277C31D6D5}"/>
              </a:ext>
            </a:extLst>
          </p:cNvPr>
          <p:cNvGrpSpPr/>
          <p:nvPr/>
        </p:nvGrpSpPr>
        <p:grpSpPr>
          <a:xfrm>
            <a:off x="5895797" y="1187361"/>
            <a:ext cx="438150" cy="555624"/>
            <a:chOff x="6538913" y="1014413"/>
            <a:chExt cx="438150" cy="555624"/>
          </a:xfrm>
          <a:solidFill>
            <a:schemeClr val="accent1"/>
          </a:solidFill>
        </p:grpSpPr>
        <p:sp>
          <p:nvSpPr>
            <p:cNvPr id="10" name="Freeform 74">
              <a:extLst>
                <a:ext uri="{FF2B5EF4-FFF2-40B4-BE49-F238E27FC236}">
                  <a16:creationId xmlns="" xmlns:a16="http://schemas.microsoft.com/office/drawing/2014/main" id="{71396277-28E2-4910-8BBE-CE9B52A9B39B}"/>
                </a:ext>
              </a:extLst>
            </p:cNvPr>
            <p:cNvSpPr>
              <a:spLocks noEditPoints="1"/>
            </p:cNvSpPr>
            <p:nvPr/>
          </p:nvSpPr>
          <p:spPr bwMode="auto">
            <a:xfrm>
              <a:off x="6708776" y="1306513"/>
              <a:ext cx="255588" cy="258762"/>
            </a:xfrm>
            <a:custGeom>
              <a:avLst/>
              <a:gdLst>
                <a:gd name="T0" fmla="*/ 72 w 79"/>
                <a:gd name="T1" fmla="*/ 33 h 80"/>
                <a:gd name="T2" fmla="*/ 68 w 79"/>
                <a:gd name="T3" fmla="*/ 23 h 80"/>
                <a:gd name="T4" fmla="*/ 74 w 79"/>
                <a:gd name="T5" fmla="*/ 17 h 80"/>
                <a:gd name="T6" fmla="*/ 65 w 79"/>
                <a:gd name="T7" fmla="*/ 8 h 80"/>
                <a:gd name="T8" fmla="*/ 53 w 79"/>
                <a:gd name="T9" fmla="*/ 10 h 80"/>
                <a:gd name="T10" fmla="*/ 47 w 79"/>
                <a:gd name="T11" fmla="*/ 8 h 80"/>
                <a:gd name="T12" fmla="*/ 47 w 79"/>
                <a:gd name="T13" fmla="*/ 0 h 80"/>
                <a:gd name="T14" fmla="*/ 34 w 79"/>
                <a:gd name="T15" fmla="*/ 0 h 80"/>
                <a:gd name="T16" fmla="*/ 28 w 79"/>
                <a:gd name="T17" fmla="*/ 10 h 80"/>
                <a:gd name="T18" fmla="*/ 17 w 79"/>
                <a:gd name="T19" fmla="*/ 7 h 80"/>
                <a:gd name="T20" fmla="*/ 8 w 79"/>
                <a:gd name="T21" fmla="*/ 15 h 80"/>
                <a:gd name="T22" fmla="*/ 13 w 79"/>
                <a:gd name="T23" fmla="*/ 21 h 80"/>
                <a:gd name="T24" fmla="*/ 12 w 79"/>
                <a:gd name="T25" fmla="*/ 24 h 80"/>
                <a:gd name="T26" fmla="*/ 10 w 79"/>
                <a:gd name="T27" fmla="*/ 26 h 80"/>
                <a:gd name="T28" fmla="*/ 1 w 79"/>
                <a:gd name="T29" fmla="*/ 32 h 80"/>
                <a:gd name="T30" fmla="*/ 0 w 79"/>
                <a:gd name="T31" fmla="*/ 33 h 80"/>
                <a:gd name="T32" fmla="*/ 0 w 79"/>
                <a:gd name="T33" fmla="*/ 45 h 80"/>
                <a:gd name="T34" fmla="*/ 9 w 79"/>
                <a:gd name="T35" fmla="*/ 51 h 80"/>
                <a:gd name="T36" fmla="*/ 12 w 79"/>
                <a:gd name="T37" fmla="*/ 57 h 80"/>
                <a:gd name="T38" fmla="*/ 6 w 79"/>
                <a:gd name="T39" fmla="*/ 62 h 80"/>
                <a:gd name="T40" fmla="*/ 15 w 79"/>
                <a:gd name="T41" fmla="*/ 71 h 80"/>
                <a:gd name="T42" fmla="*/ 20 w 79"/>
                <a:gd name="T43" fmla="*/ 67 h 80"/>
                <a:gd name="T44" fmla="*/ 24 w 79"/>
                <a:gd name="T45" fmla="*/ 69 h 80"/>
                <a:gd name="T46" fmla="*/ 31 w 79"/>
                <a:gd name="T47" fmla="*/ 72 h 80"/>
                <a:gd name="T48" fmla="*/ 32 w 79"/>
                <a:gd name="T49" fmla="*/ 79 h 80"/>
                <a:gd name="T50" fmla="*/ 44 w 79"/>
                <a:gd name="T51" fmla="*/ 80 h 80"/>
                <a:gd name="T52" fmla="*/ 44 w 79"/>
                <a:gd name="T53" fmla="*/ 78 h 80"/>
                <a:gd name="T54" fmla="*/ 50 w 79"/>
                <a:gd name="T55" fmla="*/ 71 h 80"/>
                <a:gd name="T56" fmla="*/ 58 w 79"/>
                <a:gd name="T57" fmla="*/ 68 h 80"/>
                <a:gd name="T58" fmla="*/ 61 w 79"/>
                <a:gd name="T59" fmla="*/ 73 h 80"/>
                <a:gd name="T60" fmla="*/ 73 w 79"/>
                <a:gd name="T61" fmla="*/ 64 h 80"/>
                <a:gd name="T62" fmla="*/ 68 w 79"/>
                <a:gd name="T63" fmla="*/ 61 h 80"/>
                <a:gd name="T64" fmla="*/ 68 w 79"/>
                <a:gd name="T65" fmla="*/ 57 h 80"/>
                <a:gd name="T66" fmla="*/ 72 w 79"/>
                <a:gd name="T67" fmla="*/ 48 h 80"/>
                <a:gd name="T68" fmla="*/ 79 w 79"/>
                <a:gd name="T69" fmla="*/ 48 h 80"/>
                <a:gd name="T70" fmla="*/ 79 w 79"/>
                <a:gd name="T71" fmla="*/ 42 h 80"/>
                <a:gd name="T72" fmla="*/ 79 w 79"/>
                <a:gd name="T73" fmla="*/ 35 h 80"/>
                <a:gd name="T74" fmla="*/ 74 w 79"/>
                <a:gd name="T75" fmla="*/ 35 h 80"/>
                <a:gd name="T76" fmla="*/ 72 w 79"/>
                <a:gd name="T77" fmla="*/ 33 h 80"/>
                <a:gd name="T78" fmla="*/ 39 w 79"/>
                <a:gd name="T79" fmla="*/ 61 h 80"/>
                <a:gd name="T80" fmla="*/ 18 w 79"/>
                <a:gd name="T81" fmla="*/ 39 h 80"/>
                <a:gd name="T82" fmla="*/ 40 w 79"/>
                <a:gd name="T83" fmla="*/ 19 h 80"/>
                <a:gd name="T84" fmla="*/ 60 w 79"/>
                <a:gd name="T85" fmla="*/ 40 h 80"/>
                <a:gd name="T86" fmla="*/ 39 w 79"/>
                <a:gd name="T8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80">
                  <a:moveTo>
                    <a:pt x="72" y="33"/>
                  </a:moveTo>
                  <a:cubicBezTo>
                    <a:pt x="70" y="30"/>
                    <a:pt x="70" y="27"/>
                    <a:pt x="68" y="23"/>
                  </a:cubicBezTo>
                  <a:cubicBezTo>
                    <a:pt x="70" y="21"/>
                    <a:pt x="71" y="20"/>
                    <a:pt x="74" y="17"/>
                  </a:cubicBezTo>
                  <a:cubicBezTo>
                    <a:pt x="71" y="14"/>
                    <a:pt x="68" y="11"/>
                    <a:pt x="65" y="8"/>
                  </a:cubicBezTo>
                  <a:cubicBezTo>
                    <a:pt x="59" y="13"/>
                    <a:pt x="59" y="13"/>
                    <a:pt x="53" y="10"/>
                  </a:cubicBezTo>
                  <a:cubicBezTo>
                    <a:pt x="51" y="10"/>
                    <a:pt x="49" y="9"/>
                    <a:pt x="47" y="8"/>
                  </a:cubicBezTo>
                  <a:cubicBezTo>
                    <a:pt x="47" y="6"/>
                    <a:pt x="47" y="3"/>
                    <a:pt x="47" y="0"/>
                  </a:cubicBezTo>
                  <a:cubicBezTo>
                    <a:pt x="43" y="0"/>
                    <a:pt x="39" y="0"/>
                    <a:pt x="34" y="0"/>
                  </a:cubicBezTo>
                  <a:cubicBezTo>
                    <a:pt x="35" y="5"/>
                    <a:pt x="33" y="8"/>
                    <a:pt x="28" y="10"/>
                  </a:cubicBezTo>
                  <a:cubicBezTo>
                    <a:pt x="23" y="13"/>
                    <a:pt x="20" y="10"/>
                    <a:pt x="17" y="7"/>
                  </a:cubicBezTo>
                  <a:cubicBezTo>
                    <a:pt x="14" y="10"/>
                    <a:pt x="11" y="12"/>
                    <a:pt x="8" y="15"/>
                  </a:cubicBezTo>
                  <a:cubicBezTo>
                    <a:pt x="10" y="17"/>
                    <a:pt x="12" y="19"/>
                    <a:pt x="13" y="21"/>
                  </a:cubicBezTo>
                  <a:cubicBezTo>
                    <a:pt x="13" y="22"/>
                    <a:pt x="12" y="23"/>
                    <a:pt x="12" y="24"/>
                  </a:cubicBezTo>
                  <a:cubicBezTo>
                    <a:pt x="11" y="25"/>
                    <a:pt x="10" y="25"/>
                    <a:pt x="10" y="26"/>
                  </a:cubicBezTo>
                  <a:cubicBezTo>
                    <a:pt x="9" y="32"/>
                    <a:pt x="6" y="33"/>
                    <a:pt x="1" y="32"/>
                  </a:cubicBezTo>
                  <a:cubicBezTo>
                    <a:pt x="1" y="32"/>
                    <a:pt x="0" y="33"/>
                    <a:pt x="0" y="33"/>
                  </a:cubicBezTo>
                  <a:cubicBezTo>
                    <a:pt x="0" y="37"/>
                    <a:pt x="0" y="41"/>
                    <a:pt x="0" y="45"/>
                  </a:cubicBezTo>
                  <a:cubicBezTo>
                    <a:pt x="6" y="44"/>
                    <a:pt x="8" y="47"/>
                    <a:pt x="9" y="51"/>
                  </a:cubicBezTo>
                  <a:cubicBezTo>
                    <a:pt x="9" y="53"/>
                    <a:pt x="11" y="55"/>
                    <a:pt x="12" y="57"/>
                  </a:cubicBezTo>
                  <a:cubicBezTo>
                    <a:pt x="10" y="59"/>
                    <a:pt x="8" y="60"/>
                    <a:pt x="6" y="62"/>
                  </a:cubicBezTo>
                  <a:cubicBezTo>
                    <a:pt x="9" y="65"/>
                    <a:pt x="12" y="68"/>
                    <a:pt x="15" y="71"/>
                  </a:cubicBezTo>
                  <a:cubicBezTo>
                    <a:pt x="17" y="70"/>
                    <a:pt x="19" y="68"/>
                    <a:pt x="20" y="67"/>
                  </a:cubicBezTo>
                  <a:cubicBezTo>
                    <a:pt x="22" y="68"/>
                    <a:pt x="23" y="69"/>
                    <a:pt x="24" y="69"/>
                  </a:cubicBezTo>
                  <a:cubicBezTo>
                    <a:pt x="26" y="70"/>
                    <a:pt x="29" y="70"/>
                    <a:pt x="31" y="72"/>
                  </a:cubicBezTo>
                  <a:cubicBezTo>
                    <a:pt x="32" y="74"/>
                    <a:pt x="32" y="77"/>
                    <a:pt x="32" y="79"/>
                  </a:cubicBezTo>
                  <a:cubicBezTo>
                    <a:pt x="36" y="80"/>
                    <a:pt x="40" y="80"/>
                    <a:pt x="44" y="80"/>
                  </a:cubicBezTo>
                  <a:cubicBezTo>
                    <a:pt x="44" y="79"/>
                    <a:pt x="44" y="79"/>
                    <a:pt x="44" y="78"/>
                  </a:cubicBezTo>
                  <a:cubicBezTo>
                    <a:pt x="44" y="74"/>
                    <a:pt x="45" y="71"/>
                    <a:pt x="50" y="71"/>
                  </a:cubicBezTo>
                  <a:cubicBezTo>
                    <a:pt x="52" y="71"/>
                    <a:pt x="55" y="69"/>
                    <a:pt x="58" y="68"/>
                  </a:cubicBezTo>
                  <a:cubicBezTo>
                    <a:pt x="59" y="70"/>
                    <a:pt x="60" y="72"/>
                    <a:pt x="61" y="73"/>
                  </a:cubicBezTo>
                  <a:cubicBezTo>
                    <a:pt x="65" y="70"/>
                    <a:pt x="68" y="68"/>
                    <a:pt x="73" y="64"/>
                  </a:cubicBezTo>
                  <a:cubicBezTo>
                    <a:pt x="71" y="63"/>
                    <a:pt x="69" y="62"/>
                    <a:pt x="68" y="61"/>
                  </a:cubicBezTo>
                  <a:cubicBezTo>
                    <a:pt x="68" y="60"/>
                    <a:pt x="67" y="58"/>
                    <a:pt x="68" y="57"/>
                  </a:cubicBezTo>
                  <a:cubicBezTo>
                    <a:pt x="69" y="54"/>
                    <a:pt x="71" y="51"/>
                    <a:pt x="72" y="48"/>
                  </a:cubicBezTo>
                  <a:cubicBezTo>
                    <a:pt x="74" y="48"/>
                    <a:pt x="77" y="48"/>
                    <a:pt x="79" y="48"/>
                  </a:cubicBezTo>
                  <a:cubicBezTo>
                    <a:pt x="79" y="45"/>
                    <a:pt x="79" y="43"/>
                    <a:pt x="79" y="42"/>
                  </a:cubicBezTo>
                  <a:cubicBezTo>
                    <a:pt x="79" y="39"/>
                    <a:pt x="79" y="37"/>
                    <a:pt x="79" y="35"/>
                  </a:cubicBezTo>
                  <a:cubicBezTo>
                    <a:pt x="77" y="35"/>
                    <a:pt x="76" y="35"/>
                    <a:pt x="74" y="35"/>
                  </a:cubicBezTo>
                  <a:cubicBezTo>
                    <a:pt x="73" y="35"/>
                    <a:pt x="72" y="34"/>
                    <a:pt x="72" y="33"/>
                  </a:cubicBezTo>
                  <a:close/>
                  <a:moveTo>
                    <a:pt x="39" y="61"/>
                  </a:moveTo>
                  <a:cubicBezTo>
                    <a:pt x="29" y="61"/>
                    <a:pt x="18" y="51"/>
                    <a:pt x="18" y="39"/>
                  </a:cubicBezTo>
                  <a:cubicBezTo>
                    <a:pt x="19" y="28"/>
                    <a:pt x="29" y="19"/>
                    <a:pt x="40" y="19"/>
                  </a:cubicBezTo>
                  <a:cubicBezTo>
                    <a:pt x="51" y="19"/>
                    <a:pt x="61" y="29"/>
                    <a:pt x="60" y="40"/>
                  </a:cubicBezTo>
                  <a:cubicBezTo>
                    <a:pt x="60" y="53"/>
                    <a:pt x="52" y="60"/>
                    <a:pt x="3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1" name="Freeform 75">
              <a:extLst>
                <a:ext uri="{FF2B5EF4-FFF2-40B4-BE49-F238E27FC236}">
                  <a16:creationId xmlns="" xmlns:a16="http://schemas.microsoft.com/office/drawing/2014/main" id="{82EFDB98-CA96-4A84-AFD3-3491D6584DD4}"/>
                </a:ext>
              </a:extLst>
            </p:cNvPr>
            <p:cNvSpPr>
              <a:spLocks/>
            </p:cNvSpPr>
            <p:nvPr/>
          </p:nvSpPr>
          <p:spPr bwMode="auto">
            <a:xfrm>
              <a:off x="6538913" y="1101725"/>
              <a:ext cx="182563" cy="295275"/>
            </a:xfrm>
            <a:custGeom>
              <a:avLst/>
              <a:gdLst>
                <a:gd name="T0" fmla="*/ 8 w 56"/>
                <a:gd name="T1" fmla="*/ 22 h 91"/>
                <a:gd name="T2" fmla="*/ 17 w 56"/>
                <a:gd name="T3" fmla="*/ 15 h 91"/>
                <a:gd name="T4" fmla="*/ 30 w 56"/>
                <a:gd name="T5" fmla="*/ 12 h 91"/>
                <a:gd name="T6" fmla="*/ 29 w 56"/>
                <a:gd name="T7" fmla="*/ 14 h 91"/>
                <a:gd name="T8" fmla="*/ 23 w 56"/>
                <a:gd name="T9" fmla="*/ 36 h 91"/>
                <a:gd name="T10" fmla="*/ 27 w 56"/>
                <a:gd name="T11" fmla="*/ 47 h 91"/>
                <a:gd name="T12" fmla="*/ 38 w 56"/>
                <a:gd name="T13" fmla="*/ 57 h 91"/>
                <a:gd name="T14" fmla="*/ 42 w 56"/>
                <a:gd name="T15" fmla="*/ 60 h 91"/>
                <a:gd name="T16" fmla="*/ 44 w 56"/>
                <a:gd name="T17" fmla="*/ 67 h 91"/>
                <a:gd name="T18" fmla="*/ 41 w 56"/>
                <a:gd name="T19" fmla="*/ 84 h 91"/>
                <a:gd name="T20" fmla="*/ 46 w 56"/>
                <a:gd name="T21" fmla="*/ 90 h 91"/>
                <a:gd name="T22" fmla="*/ 53 w 56"/>
                <a:gd name="T23" fmla="*/ 85 h 91"/>
                <a:gd name="T24" fmla="*/ 55 w 56"/>
                <a:gd name="T25" fmla="*/ 69 h 91"/>
                <a:gd name="T26" fmla="*/ 55 w 56"/>
                <a:gd name="T27" fmla="*/ 59 h 91"/>
                <a:gd name="T28" fmla="*/ 46 w 56"/>
                <a:gd name="T29" fmla="*/ 46 h 91"/>
                <a:gd name="T30" fmla="*/ 44 w 56"/>
                <a:gd name="T31" fmla="*/ 40 h 91"/>
                <a:gd name="T32" fmla="*/ 51 w 56"/>
                <a:gd name="T33" fmla="*/ 17 h 91"/>
                <a:gd name="T34" fmla="*/ 50 w 56"/>
                <a:gd name="T35" fmla="*/ 6 h 91"/>
                <a:gd name="T36" fmla="*/ 48 w 56"/>
                <a:gd name="T37" fmla="*/ 17 h 91"/>
                <a:gd name="T38" fmla="*/ 47 w 56"/>
                <a:gd name="T39" fmla="*/ 17 h 91"/>
                <a:gd name="T40" fmla="*/ 47 w 56"/>
                <a:gd name="T41" fmla="*/ 4 h 91"/>
                <a:gd name="T42" fmla="*/ 46 w 56"/>
                <a:gd name="T43" fmla="*/ 4 h 91"/>
                <a:gd name="T44" fmla="*/ 44 w 56"/>
                <a:gd name="T45" fmla="*/ 14 h 91"/>
                <a:gd name="T46" fmla="*/ 43 w 56"/>
                <a:gd name="T47" fmla="*/ 6 h 91"/>
                <a:gd name="T48" fmla="*/ 36 w 56"/>
                <a:gd name="T49" fmla="*/ 1 h 91"/>
                <a:gd name="T50" fmla="*/ 25 w 56"/>
                <a:gd name="T51" fmla="*/ 2 h 91"/>
                <a:gd name="T52" fmla="*/ 18 w 56"/>
                <a:gd name="T53" fmla="*/ 3 h 91"/>
                <a:gd name="T54" fmla="*/ 2 w 56"/>
                <a:gd name="T55" fmla="*/ 15 h 91"/>
                <a:gd name="T56" fmla="*/ 3 w 56"/>
                <a:gd name="T57" fmla="*/ 21 h 91"/>
                <a:gd name="T58" fmla="*/ 8 w 56"/>
                <a:gd name="T59"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91">
                  <a:moveTo>
                    <a:pt x="8" y="22"/>
                  </a:moveTo>
                  <a:cubicBezTo>
                    <a:pt x="11" y="20"/>
                    <a:pt x="14" y="18"/>
                    <a:pt x="17" y="15"/>
                  </a:cubicBezTo>
                  <a:cubicBezTo>
                    <a:pt x="21" y="12"/>
                    <a:pt x="25" y="10"/>
                    <a:pt x="30" y="12"/>
                  </a:cubicBezTo>
                  <a:cubicBezTo>
                    <a:pt x="29" y="13"/>
                    <a:pt x="29" y="13"/>
                    <a:pt x="29" y="14"/>
                  </a:cubicBezTo>
                  <a:cubicBezTo>
                    <a:pt x="27" y="22"/>
                    <a:pt x="25" y="29"/>
                    <a:pt x="23" y="36"/>
                  </a:cubicBezTo>
                  <a:cubicBezTo>
                    <a:pt x="22" y="41"/>
                    <a:pt x="24" y="44"/>
                    <a:pt x="27" y="47"/>
                  </a:cubicBezTo>
                  <a:cubicBezTo>
                    <a:pt x="31" y="50"/>
                    <a:pt x="35" y="54"/>
                    <a:pt x="38" y="57"/>
                  </a:cubicBezTo>
                  <a:cubicBezTo>
                    <a:pt x="39" y="58"/>
                    <a:pt x="40" y="60"/>
                    <a:pt x="42" y="60"/>
                  </a:cubicBezTo>
                  <a:cubicBezTo>
                    <a:pt x="45" y="61"/>
                    <a:pt x="44" y="64"/>
                    <a:pt x="44" y="67"/>
                  </a:cubicBezTo>
                  <a:cubicBezTo>
                    <a:pt x="43" y="72"/>
                    <a:pt x="42" y="78"/>
                    <a:pt x="41" y="84"/>
                  </a:cubicBezTo>
                  <a:cubicBezTo>
                    <a:pt x="40" y="88"/>
                    <a:pt x="42" y="90"/>
                    <a:pt x="46" y="90"/>
                  </a:cubicBezTo>
                  <a:cubicBezTo>
                    <a:pt x="50" y="91"/>
                    <a:pt x="52" y="89"/>
                    <a:pt x="53" y="85"/>
                  </a:cubicBezTo>
                  <a:cubicBezTo>
                    <a:pt x="53" y="79"/>
                    <a:pt x="54" y="74"/>
                    <a:pt x="55" y="69"/>
                  </a:cubicBezTo>
                  <a:cubicBezTo>
                    <a:pt x="55" y="65"/>
                    <a:pt x="56" y="61"/>
                    <a:pt x="55" y="59"/>
                  </a:cubicBezTo>
                  <a:cubicBezTo>
                    <a:pt x="53" y="54"/>
                    <a:pt x="49" y="50"/>
                    <a:pt x="46" y="46"/>
                  </a:cubicBezTo>
                  <a:cubicBezTo>
                    <a:pt x="44" y="44"/>
                    <a:pt x="43" y="42"/>
                    <a:pt x="44" y="40"/>
                  </a:cubicBezTo>
                  <a:cubicBezTo>
                    <a:pt x="46" y="32"/>
                    <a:pt x="48" y="24"/>
                    <a:pt x="51" y="17"/>
                  </a:cubicBezTo>
                  <a:cubicBezTo>
                    <a:pt x="52" y="13"/>
                    <a:pt x="52" y="10"/>
                    <a:pt x="50" y="6"/>
                  </a:cubicBezTo>
                  <a:cubicBezTo>
                    <a:pt x="49" y="10"/>
                    <a:pt x="49" y="14"/>
                    <a:pt x="48" y="17"/>
                  </a:cubicBezTo>
                  <a:cubicBezTo>
                    <a:pt x="48" y="17"/>
                    <a:pt x="48" y="17"/>
                    <a:pt x="47" y="17"/>
                  </a:cubicBezTo>
                  <a:cubicBezTo>
                    <a:pt x="48" y="13"/>
                    <a:pt x="49" y="8"/>
                    <a:pt x="47" y="4"/>
                  </a:cubicBezTo>
                  <a:cubicBezTo>
                    <a:pt x="47" y="4"/>
                    <a:pt x="46" y="4"/>
                    <a:pt x="46" y="4"/>
                  </a:cubicBezTo>
                  <a:cubicBezTo>
                    <a:pt x="45" y="7"/>
                    <a:pt x="45" y="11"/>
                    <a:pt x="44" y="14"/>
                  </a:cubicBezTo>
                  <a:cubicBezTo>
                    <a:pt x="43" y="11"/>
                    <a:pt x="43" y="9"/>
                    <a:pt x="43" y="6"/>
                  </a:cubicBezTo>
                  <a:cubicBezTo>
                    <a:pt x="42" y="3"/>
                    <a:pt x="41" y="0"/>
                    <a:pt x="36" y="1"/>
                  </a:cubicBezTo>
                  <a:cubicBezTo>
                    <a:pt x="33" y="1"/>
                    <a:pt x="29" y="2"/>
                    <a:pt x="25" y="2"/>
                  </a:cubicBezTo>
                  <a:cubicBezTo>
                    <a:pt x="22" y="2"/>
                    <a:pt x="20" y="2"/>
                    <a:pt x="18" y="3"/>
                  </a:cubicBezTo>
                  <a:cubicBezTo>
                    <a:pt x="12" y="7"/>
                    <a:pt x="7" y="11"/>
                    <a:pt x="2" y="15"/>
                  </a:cubicBezTo>
                  <a:cubicBezTo>
                    <a:pt x="0" y="17"/>
                    <a:pt x="1" y="20"/>
                    <a:pt x="3" y="21"/>
                  </a:cubicBezTo>
                  <a:cubicBezTo>
                    <a:pt x="4" y="22"/>
                    <a:pt x="7" y="22"/>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2" name="Freeform 76">
              <a:extLst>
                <a:ext uri="{FF2B5EF4-FFF2-40B4-BE49-F238E27FC236}">
                  <a16:creationId xmlns="" xmlns:a16="http://schemas.microsoft.com/office/drawing/2014/main" id="{848E542D-9296-40B3-82B1-22EB5B793BF5}"/>
                </a:ext>
              </a:extLst>
            </p:cNvPr>
            <p:cNvSpPr>
              <a:spLocks noEditPoints="1"/>
            </p:cNvSpPr>
            <p:nvPr/>
          </p:nvSpPr>
          <p:spPr bwMode="auto">
            <a:xfrm>
              <a:off x="6818313" y="1154113"/>
              <a:ext cx="158750" cy="155575"/>
            </a:xfrm>
            <a:custGeom>
              <a:avLst/>
              <a:gdLst>
                <a:gd name="T0" fmla="*/ 42 w 49"/>
                <a:gd name="T1" fmla="*/ 14 h 48"/>
                <a:gd name="T2" fmla="*/ 46 w 49"/>
                <a:gd name="T3" fmla="*/ 11 h 48"/>
                <a:gd name="T4" fmla="*/ 40 w 49"/>
                <a:gd name="T5" fmla="*/ 5 h 48"/>
                <a:gd name="T6" fmla="*/ 37 w 49"/>
                <a:gd name="T7" fmla="*/ 7 h 48"/>
                <a:gd name="T8" fmla="*/ 31 w 49"/>
                <a:gd name="T9" fmla="*/ 4 h 48"/>
                <a:gd name="T10" fmla="*/ 30 w 49"/>
                <a:gd name="T11" fmla="*/ 0 h 48"/>
                <a:gd name="T12" fmla="*/ 23 w 49"/>
                <a:gd name="T13" fmla="*/ 0 h 48"/>
                <a:gd name="T14" fmla="*/ 22 w 49"/>
                <a:gd name="T15" fmla="*/ 3 h 48"/>
                <a:gd name="T16" fmla="*/ 12 w 49"/>
                <a:gd name="T17" fmla="*/ 2 h 48"/>
                <a:gd name="T18" fmla="*/ 7 w 49"/>
                <a:gd name="T19" fmla="*/ 7 h 48"/>
                <a:gd name="T20" fmla="*/ 8 w 49"/>
                <a:gd name="T21" fmla="*/ 12 h 48"/>
                <a:gd name="T22" fmla="*/ 2 w 49"/>
                <a:gd name="T23" fmla="*/ 17 h 48"/>
                <a:gd name="T24" fmla="*/ 0 w 49"/>
                <a:gd name="T25" fmla="*/ 19 h 48"/>
                <a:gd name="T26" fmla="*/ 0 w 49"/>
                <a:gd name="T27" fmla="*/ 25 h 48"/>
                <a:gd name="T28" fmla="*/ 4 w 49"/>
                <a:gd name="T29" fmla="*/ 26 h 48"/>
                <a:gd name="T30" fmla="*/ 7 w 49"/>
                <a:gd name="T31" fmla="*/ 33 h 48"/>
                <a:gd name="T32" fmla="*/ 3 w 49"/>
                <a:gd name="T33" fmla="*/ 36 h 48"/>
                <a:gd name="T34" fmla="*/ 9 w 49"/>
                <a:gd name="T35" fmla="*/ 42 h 48"/>
                <a:gd name="T36" fmla="*/ 12 w 49"/>
                <a:gd name="T37" fmla="*/ 39 h 48"/>
                <a:gd name="T38" fmla="*/ 19 w 49"/>
                <a:gd name="T39" fmla="*/ 43 h 48"/>
                <a:gd name="T40" fmla="*/ 19 w 49"/>
                <a:gd name="T41" fmla="*/ 47 h 48"/>
                <a:gd name="T42" fmla="*/ 22 w 49"/>
                <a:gd name="T43" fmla="*/ 47 h 48"/>
                <a:gd name="T44" fmla="*/ 25 w 49"/>
                <a:gd name="T45" fmla="*/ 48 h 48"/>
                <a:gd name="T46" fmla="*/ 36 w 49"/>
                <a:gd name="T47" fmla="*/ 43 h 48"/>
                <a:gd name="T48" fmla="*/ 39 w 49"/>
                <a:gd name="T49" fmla="*/ 43 h 48"/>
                <a:gd name="T50" fmla="*/ 42 w 49"/>
                <a:gd name="T51" fmla="*/ 40 h 48"/>
                <a:gd name="T52" fmla="*/ 41 w 49"/>
                <a:gd name="T53" fmla="*/ 35 h 48"/>
                <a:gd name="T54" fmla="*/ 48 w 49"/>
                <a:gd name="T55" fmla="*/ 30 h 48"/>
                <a:gd name="T56" fmla="*/ 49 w 49"/>
                <a:gd name="T57" fmla="*/ 21 h 48"/>
                <a:gd name="T58" fmla="*/ 42 w 49"/>
                <a:gd name="T59" fmla="*/ 14 h 48"/>
                <a:gd name="T60" fmla="*/ 25 w 49"/>
                <a:gd name="T61" fmla="*/ 36 h 48"/>
                <a:gd name="T62" fmla="*/ 12 w 49"/>
                <a:gd name="T63" fmla="*/ 23 h 48"/>
                <a:gd name="T64" fmla="*/ 25 w 49"/>
                <a:gd name="T65" fmla="*/ 11 h 48"/>
                <a:gd name="T66" fmla="*/ 38 w 49"/>
                <a:gd name="T67" fmla="*/ 24 h 48"/>
                <a:gd name="T68" fmla="*/ 25 w 49"/>
                <a:gd name="T6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48">
                  <a:moveTo>
                    <a:pt x="42" y="14"/>
                  </a:moveTo>
                  <a:cubicBezTo>
                    <a:pt x="43" y="13"/>
                    <a:pt x="44" y="12"/>
                    <a:pt x="46" y="11"/>
                  </a:cubicBezTo>
                  <a:cubicBezTo>
                    <a:pt x="44" y="9"/>
                    <a:pt x="42" y="7"/>
                    <a:pt x="40" y="5"/>
                  </a:cubicBezTo>
                  <a:cubicBezTo>
                    <a:pt x="39" y="6"/>
                    <a:pt x="38" y="7"/>
                    <a:pt x="37" y="7"/>
                  </a:cubicBezTo>
                  <a:cubicBezTo>
                    <a:pt x="35" y="6"/>
                    <a:pt x="33" y="5"/>
                    <a:pt x="31" y="4"/>
                  </a:cubicBezTo>
                  <a:cubicBezTo>
                    <a:pt x="30" y="2"/>
                    <a:pt x="30" y="1"/>
                    <a:pt x="30" y="0"/>
                  </a:cubicBezTo>
                  <a:cubicBezTo>
                    <a:pt x="28" y="0"/>
                    <a:pt x="25" y="0"/>
                    <a:pt x="23" y="0"/>
                  </a:cubicBezTo>
                  <a:cubicBezTo>
                    <a:pt x="23" y="1"/>
                    <a:pt x="23" y="2"/>
                    <a:pt x="22" y="3"/>
                  </a:cubicBezTo>
                  <a:cubicBezTo>
                    <a:pt x="15" y="5"/>
                    <a:pt x="15" y="5"/>
                    <a:pt x="12" y="2"/>
                  </a:cubicBezTo>
                  <a:cubicBezTo>
                    <a:pt x="10" y="4"/>
                    <a:pt x="8" y="6"/>
                    <a:pt x="7" y="7"/>
                  </a:cubicBezTo>
                  <a:cubicBezTo>
                    <a:pt x="7" y="9"/>
                    <a:pt x="8" y="11"/>
                    <a:pt x="8" y="12"/>
                  </a:cubicBezTo>
                  <a:cubicBezTo>
                    <a:pt x="7" y="15"/>
                    <a:pt x="6" y="18"/>
                    <a:pt x="2" y="17"/>
                  </a:cubicBezTo>
                  <a:cubicBezTo>
                    <a:pt x="2" y="17"/>
                    <a:pt x="0" y="18"/>
                    <a:pt x="0" y="19"/>
                  </a:cubicBezTo>
                  <a:cubicBezTo>
                    <a:pt x="0" y="21"/>
                    <a:pt x="0" y="23"/>
                    <a:pt x="0" y="25"/>
                  </a:cubicBezTo>
                  <a:cubicBezTo>
                    <a:pt x="2" y="25"/>
                    <a:pt x="3" y="25"/>
                    <a:pt x="4" y="26"/>
                  </a:cubicBezTo>
                  <a:cubicBezTo>
                    <a:pt x="5" y="28"/>
                    <a:pt x="6" y="30"/>
                    <a:pt x="7" y="33"/>
                  </a:cubicBezTo>
                  <a:cubicBezTo>
                    <a:pt x="6" y="34"/>
                    <a:pt x="5" y="35"/>
                    <a:pt x="3" y="36"/>
                  </a:cubicBezTo>
                  <a:cubicBezTo>
                    <a:pt x="5" y="38"/>
                    <a:pt x="7" y="40"/>
                    <a:pt x="9" y="42"/>
                  </a:cubicBezTo>
                  <a:cubicBezTo>
                    <a:pt x="10" y="41"/>
                    <a:pt x="11" y="40"/>
                    <a:pt x="12" y="39"/>
                  </a:cubicBezTo>
                  <a:cubicBezTo>
                    <a:pt x="14" y="41"/>
                    <a:pt x="16" y="42"/>
                    <a:pt x="19" y="43"/>
                  </a:cubicBezTo>
                  <a:cubicBezTo>
                    <a:pt x="19" y="44"/>
                    <a:pt x="19" y="46"/>
                    <a:pt x="19" y="47"/>
                  </a:cubicBezTo>
                  <a:cubicBezTo>
                    <a:pt x="20" y="47"/>
                    <a:pt x="21" y="47"/>
                    <a:pt x="22" y="47"/>
                  </a:cubicBezTo>
                  <a:cubicBezTo>
                    <a:pt x="23" y="47"/>
                    <a:pt x="24" y="47"/>
                    <a:pt x="25" y="48"/>
                  </a:cubicBezTo>
                  <a:cubicBezTo>
                    <a:pt x="27" y="43"/>
                    <a:pt x="32" y="41"/>
                    <a:pt x="36" y="43"/>
                  </a:cubicBezTo>
                  <a:cubicBezTo>
                    <a:pt x="36" y="44"/>
                    <a:pt x="38" y="44"/>
                    <a:pt x="39" y="43"/>
                  </a:cubicBezTo>
                  <a:cubicBezTo>
                    <a:pt x="40" y="42"/>
                    <a:pt x="41" y="41"/>
                    <a:pt x="42" y="40"/>
                  </a:cubicBezTo>
                  <a:cubicBezTo>
                    <a:pt x="41" y="38"/>
                    <a:pt x="40" y="36"/>
                    <a:pt x="41" y="35"/>
                  </a:cubicBezTo>
                  <a:cubicBezTo>
                    <a:pt x="42" y="32"/>
                    <a:pt x="43" y="28"/>
                    <a:pt x="48" y="30"/>
                  </a:cubicBezTo>
                  <a:cubicBezTo>
                    <a:pt x="49" y="27"/>
                    <a:pt x="49" y="24"/>
                    <a:pt x="49" y="21"/>
                  </a:cubicBezTo>
                  <a:cubicBezTo>
                    <a:pt x="42" y="23"/>
                    <a:pt x="45" y="17"/>
                    <a:pt x="42" y="14"/>
                  </a:cubicBezTo>
                  <a:close/>
                  <a:moveTo>
                    <a:pt x="25" y="36"/>
                  </a:moveTo>
                  <a:cubicBezTo>
                    <a:pt x="18" y="36"/>
                    <a:pt x="12" y="30"/>
                    <a:pt x="12" y="23"/>
                  </a:cubicBezTo>
                  <a:cubicBezTo>
                    <a:pt x="12" y="17"/>
                    <a:pt x="18" y="10"/>
                    <a:pt x="25" y="11"/>
                  </a:cubicBezTo>
                  <a:cubicBezTo>
                    <a:pt x="31" y="11"/>
                    <a:pt x="38" y="16"/>
                    <a:pt x="38" y="24"/>
                  </a:cubicBezTo>
                  <a:cubicBezTo>
                    <a:pt x="39" y="30"/>
                    <a:pt x="30" y="36"/>
                    <a:pt x="2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3" name="Freeform 77">
              <a:extLst>
                <a:ext uri="{FF2B5EF4-FFF2-40B4-BE49-F238E27FC236}">
                  <a16:creationId xmlns="" xmlns:a16="http://schemas.microsoft.com/office/drawing/2014/main" id="{A4CFC6DB-B653-40F6-A345-1C671D094048}"/>
                </a:ext>
              </a:extLst>
            </p:cNvPr>
            <p:cNvSpPr>
              <a:spLocks noEditPoints="1"/>
            </p:cNvSpPr>
            <p:nvPr/>
          </p:nvSpPr>
          <p:spPr bwMode="auto">
            <a:xfrm>
              <a:off x="6548438" y="1409700"/>
              <a:ext cx="160338" cy="160337"/>
            </a:xfrm>
            <a:custGeom>
              <a:avLst/>
              <a:gdLst>
                <a:gd name="T0" fmla="*/ 49 w 49"/>
                <a:gd name="T1" fmla="*/ 25 h 49"/>
                <a:gd name="T2" fmla="*/ 48 w 49"/>
                <a:gd name="T3" fmla="*/ 18 h 49"/>
                <a:gd name="T4" fmla="*/ 39 w 49"/>
                <a:gd name="T5" fmla="*/ 12 h 49"/>
                <a:gd name="T6" fmla="*/ 42 w 49"/>
                <a:gd name="T7" fmla="*/ 8 h 49"/>
                <a:gd name="T8" fmla="*/ 36 w 49"/>
                <a:gd name="T9" fmla="*/ 3 h 49"/>
                <a:gd name="T10" fmla="*/ 34 w 49"/>
                <a:gd name="T11" fmla="*/ 7 h 49"/>
                <a:gd name="T12" fmla="*/ 27 w 49"/>
                <a:gd name="T13" fmla="*/ 4 h 49"/>
                <a:gd name="T14" fmla="*/ 25 w 49"/>
                <a:gd name="T15" fmla="*/ 0 h 49"/>
                <a:gd name="T16" fmla="*/ 18 w 49"/>
                <a:gd name="T17" fmla="*/ 0 h 49"/>
                <a:gd name="T18" fmla="*/ 12 w 49"/>
                <a:gd name="T19" fmla="*/ 9 h 49"/>
                <a:gd name="T20" fmla="*/ 8 w 49"/>
                <a:gd name="T21" fmla="*/ 6 h 49"/>
                <a:gd name="T22" fmla="*/ 3 w 49"/>
                <a:gd name="T23" fmla="*/ 11 h 49"/>
                <a:gd name="T24" fmla="*/ 0 w 49"/>
                <a:gd name="T25" fmla="*/ 23 h 49"/>
                <a:gd name="T26" fmla="*/ 0 w 49"/>
                <a:gd name="T27" fmla="*/ 30 h 49"/>
                <a:gd name="T28" fmla="*/ 5 w 49"/>
                <a:gd name="T29" fmla="*/ 30 h 49"/>
                <a:gd name="T30" fmla="*/ 8 w 49"/>
                <a:gd name="T31" fmla="*/ 37 h 49"/>
                <a:gd name="T32" fmla="*/ 11 w 49"/>
                <a:gd name="T33" fmla="*/ 44 h 49"/>
                <a:gd name="T34" fmla="*/ 16 w 49"/>
                <a:gd name="T35" fmla="*/ 43 h 49"/>
                <a:gd name="T36" fmla="*/ 22 w 49"/>
                <a:gd name="T37" fmla="*/ 49 h 49"/>
                <a:gd name="T38" fmla="*/ 30 w 49"/>
                <a:gd name="T39" fmla="*/ 48 h 49"/>
                <a:gd name="T40" fmla="*/ 36 w 49"/>
                <a:gd name="T41" fmla="*/ 40 h 49"/>
                <a:gd name="T42" fmla="*/ 40 w 49"/>
                <a:gd name="T43" fmla="*/ 42 h 49"/>
                <a:gd name="T44" fmla="*/ 45 w 49"/>
                <a:gd name="T45" fmla="*/ 37 h 49"/>
                <a:gd name="T46" fmla="*/ 49 w 49"/>
                <a:gd name="T47" fmla="*/ 25 h 49"/>
                <a:gd name="T48" fmla="*/ 24 w 49"/>
                <a:gd name="T49" fmla="*/ 37 h 49"/>
                <a:gd name="T50" fmla="*/ 11 w 49"/>
                <a:gd name="T51" fmla="*/ 24 h 49"/>
                <a:gd name="T52" fmla="*/ 24 w 49"/>
                <a:gd name="T53" fmla="*/ 11 h 49"/>
                <a:gd name="T54" fmla="*/ 36 w 49"/>
                <a:gd name="T55" fmla="*/ 24 h 49"/>
                <a:gd name="T56" fmla="*/ 24 w 49"/>
                <a:gd name="T57"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9">
                  <a:moveTo>
                    <a:pt x="49" y="25"/>
                  </a:moveTo>
                  <a:cubicBezTo>
                    <a:pt x="48" y="23"/>
                    <a:pt x="48" y="21"/>
                    <a:pt x="48" y="18"/>
                  </a:cubicBezTo>
                  <a:cubicBezTo>
                    <a:pt x="41" y="21"/>
                    <a:pt x="43" y="13"/>
                    <a:pt x="39" y="12"/>
                  </a:cubicBezTo>
                  <a:cubicBezTo>
                    <a:pt x="41" y="10"/>
                    <a:pt x="41" y="9"/>
                    <a:pt x="42" y="8"/>
                  </a:cubicBezTo>
                  <a:cubicBezTo>
                    <a:pt x="40" y="6"/>
                    <a:pt x="38" y="5"/>
                    <a:pt x="36" y="3"/>
                  </a:cubicBezTo>
                  <a:cubicBezTo>
                    <a:pt x="35" y="5"/>
                    <a:pt x="34" y="6"/>
                    <a:pt x="34" y="7"/>
                  </a:cubicBezTo>
                  <a:cubicBezTo>
                    <a:pt x="31" y="6"/>
                    <a:pt x="29" y="5"/>
                    <a:pt x="27" y="4"/>
                  </a:cubicBezTo>
                  <a:cubicBezTo>
                    <a:pt x="26" y="3"/>
                    <a:pt x="26" y="1"/>
                    <a:pt x="25" y="0"/>
                  </a:cubicBezTo>
                  <a:cubicBezTo>
                    <a:pt x="23" y="0"/>
                    <a:pt x="21" y="0"/>
                    <a:pt x="18" y="0"/>
                  </a:cubicBezTo>
                  <a:cubicBezTo>
                    <a:pt x="20" y="7"/>
                    <a:pt x="14" y="6"/>
                    <a:pt x="12" y="9"/>
                  </a:cubicBezTo>
                  <a:cubicBezTo>
                    <a:pt x="10" y="8"/>
                    <a:pt x="9" y="7"/>
                    <a:pt x="8" y="6"/>
                  </a:cubicBezTo>
                  <a:cubicBezTo>
                    <a:pt x="6" y="8"/>
                    <a:pt x="5" y="10"/>
                    <a:pt x="3" y="11"/>
                  </a:cubicBezTo>
                  <a:cubicBezTo>
                    <a:pt x="8" y="16"/>
                    <a:pt x="6" y="21"/>
                    <a:pt x="0" y="23"/>
                  </a:cubicBezTo>
                  <a:cubicBezTo>
                    <a:pt x="0" y="26"/>
                    <a:pt x="0" y="28"/>
                    <a:pt x="0" y="30"/>
                  </a:cubicBezTo>
                  <a:cubicBezTo>
                    <a:pt x="2" y="30"/>
                    <a:pt x="4" y="30"/>
                    <a:pt x="5" y="30"/>
                  </a:cubicBezTo>
                  <a:cubicBezTo>
                    <a:pt x="6" y="32"/>
                    <a:pt x="7" y="35"/>
                    <a:pt x="8" y="37"/>
                  </a:cubicBezTo>
                  <a:cubicBezTo>
                    <a:pt x="5" y="40"/>
                    <a:pt x="5" y="40"/>
                    <a:pt x="11" y="44"/>
                  </a:cubicBezTo>
                  <a:cubicBezTo>
                    <a:pt x="13" y="44"/>
                    <a:pt x="15" y="42"/>
                    <a:pt x="16" y="43"/>
                  </a:cubicBezTo>
                  <a:cubicBezTo>
                    <a:pt x="19" y="43"/>
                    <a:pt x="23" y="44"/>
                    <a:pt x="22" y="49"/>
                  </a:cubicBezTo>
                  <a:cubicBezTo>
                    <a:pt x="25" y="48"/>
                    <a:pt x="27" y="48"/>
                    <a:pt x="30" y="48"/>
                  </a:cubicBezTo>
                  <a:cubicBezTo>
                    <a:pt x="28" y="42"/>
                    <a:pt x="34" y="42"/>
                    <a:pt x="36" y="40"/>
                  </a:cubicBezTo>
                  <a:cubicBezTo>
                    <a:pt x="38" y="41"/>
                    <a:pt x="39" y="41"/>
                    <a:pt x="40" y="42"/>
                  </a:cubicBezTo>
                  <a:cubicBezTo>
                    <a:pt x="41" y="40"/>
                    <a:pt x="43" y="39"/>
                    <a:pt x="45" y="37"/>
                  </a:cubicBezTo>
                  <a:cubicBezTo>
                    <a:pt x="40" y="32"/>
                    <a:pt x="42" y="27"/>
                    <a:pt x="49" y="25"/>
                  </a:cubicBezTo>
                  <a:close/>
                  <a:moveTo>
                    <a:pt x="24" y="37"/>
                  </a:moveTo>
                  <a:cubicBezTo>
                    <a:pt x="17" y="37"/>
                    <a:pt x="11" y="31"/>
                    <a:pt x="11" y="24"/>
                  </a:cubicBezTo>
                  <a:cubicBezTo>
                    <a:pt x="11" y="18"/>
                    <a:pt x="18" y="11"/>
                    <a:pt x="24" y="11"/>
                  </a:cubicBezTo>
                  <a:cubicBezTo>
                    <a:pt x="31" y="11"/>
                    <a:pt x="36" y="17"/>
                    <a:pt x="36"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78">
              <a:extLst>
                <a:ext uri="{FF2B5EF4-FFF2-40B4-BE49-F238E27FC236}">
                  <a16:creationId xmlns="" xmlns:a16="http://schemas.microsoft.com/office/drawing/2014/main" id="{365EAD82-9F59-4A39-BD52-97CC0595782B}"/>
                </a:ext>
              </a:extLst>
            </p:cNvPr>
            <p:cNvSpPr>
              <a:spLocks/>
            </p:cNvSpPr>
            <p:nvPr/>
          </p:nvSpPr>
          <p:spPr bwMode="auto">
            <a:xfrm>
              <a:off x="6548438" y="1260475"/>
              <a:ext cx="107950" cy="149225"/>
            </a:xfrm>
            <a:custGeom>
              <a:avLst/>
              <a:gdLst>
                <a:gd name="T0" fmla="*/ 23 w 33"/>
                <a:gd name="T1" fmla="*/ 0 h 46"/>
                <a:gd name="T2" fmla="*/ 22 w 33"/>
                <a:gd name="T3" fmla="*/ 6 h 46"/>
                <a:gd name="T4" fmla="*/ 15 w 33"/>
                <a:gd name="T5" fmla="*/ 23 h 46"/>
                <a:gd name="T6" fmla="*/ 3 w 33"/>
                <a:gd name="T7" fmla="*/ 36 h 46"/>
                <a:gd name="T8" fmla="*/ 3 w 33"/>
                <a:gd name="T9" fmla="*/ 44 h 46"/>
                <a:gd name="T10" fmla="*/ 11 w 33"/>
                <a:gd name="T11" fmla="*/ 43 h 46"/>
                <a:gd name="T12" fmla="*/ 22 w 33"/>
                <a:gd name="T13" fmla="*/ 31 h 46"/>
                <a:gd name="T14" fmla="*/ 32 w 33"/>
                <a:gd name="T15" fmla="*/ 13 h 46"/>
                <a:gd name="T16" fmla="*/ 29 w 33"/>
                <a:gd name="T17" fmla="*/ 4 h 46"/>
                <a:gd name="T18" fmla="*/ 23 w 3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6">
                  <a:moveTo>
                    <a:pt x="23" y="0"/>
                  </a:moveTo>
                  <a:cubicBezTo>
                    <a:pt x="22" y="2"/>
                    <a:pt x="22" y="4"/>
                    <a:pt x="22" y="6"/>
                  </a:cubicBezTo>
                  <a:cubicBezTo>
                    <a:pt x="21" y="12"/>
                    <a:pt x="20" y="18"/>
                    <a:pt x="15" y="23"/>
                  </a:cubicBezTo>
                  <a:cubicBezTo>
                    <a:pt x="10" y="27"/>
                    <a:pt x="7" y="31"/>
                    <a:pt x="3" y="36"/>
                  </a:cubicBezTo>
                  <a:cubicBezTo>
                    <a:pt x="0" y="39"/>
                    <a:pt x="0" y="42"/>
                    <a:pt x="3" y="44"/>
                  </a:cubicBezTo>
                  <a:cubicBezTo>
                    <a:pt x="5" y="46"/>
                    <a:pt x="8" y="46"/>
                    <a:pt x="11" y="43"/>
                  </a:cubicBezTo>
                  <a:cubicBezTo>
                    <a:pt x="15" y="39"/>
                    <a:pt x="18" y="35"/>
                    <a:pt x="22" y="31"/>
                  </a:cubicBezTo>
                  <a:cubicBezTo>
                    <a:pt x="27" y="26"/>
                    <a:pt x="31" y="20"/>
                    <a:pt x="32" y="13"/>
                  </a:cubicBezTo>
                  <a:cubicBezTo>
                    <a:pt x="33" y="9"/>
                    <a:pt x="32" y="6"/>
                    <a:pt x="29" y="4"/>
                  </a:cubicBezTo>
                  <a:cubicBezTo>
                    <a:pt x="27" y="3"/>
                    <a:pt x="25" y="1"/>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9">
              <a:extLst>
                <a:ext uri="{FF2B5EF4-FFF2-40B4-BE49-F238E27FC236}">
                  <a16:creationId xmlns="" xmlns:a16="http://schemas.microsoft.com/office/drawing/2014/main" id="{6F1B9627-9EEC-4541-857C-890D4BEBB82F}"/>
                </a:ext>
              </a:extLst>
            </p:cNvPr>
            <p:cNvSpPr>
              <a:spLocks/>
            </p:cNvSpPr>
            <p:nvPr/>
          </p:nvSpPr>
          <p:spPr bwMode="auto">
            <a:xfrm>
              <a:off x="6653213" y="1014413"/>
              <a:ext cx="71438" cy="90487"/>
            </a:xfrm>
            <a:custGeom>
              <a:avLst/>
              <a:gdLst>
                <a:gd name="T0" fmla="*/ 11 w 22"/>
                <a:gd name="T1" fmla="*/ 27 h 28"/>
                <a:gd name="T2" fmla="*/ 18 w 22"/>
                <a:gd name="T3" fmla="*/ 24 h 28"/>
                <a:gd name="T4" fmla="*/ 22 w 22"/>
                <a:gd name="T5" fmla="*/ 13 h 28"/>
                <a:gd name="T6" fmla="*/ 22 w 22"/>
                <a:gd name="T7" fmla="*/ 13 h 28"/>
                <a:gd name="T8" fmla="*/ 22 w 22"/>
                <a:gd name="T9" fmla="*/ 9 h 28"/>
                <a:gd name="T10" fmla="*/ 15 w 22"/>
                <a:gd name="T11" fmla="*/ 1 h 28"/>
                <a:gd name="T12" fmla="*/ 4 w 22"/>
                <a:gd name="T13" fmla="*/ 5 h 28"/>
                <a:gd name="T14" fmla="*/ 11 w 22"/>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1" y="27"/>
                  </a:moveTo>
                  <a:cubicBezTo>
                    <a:pt x="14" y="28"/>
                    <a:pt x="17" y="28"/>
                    <a:pt x="18" y="24"/>
                  </a:cubicBezTo>
                  <a:cubicBezTo>
                    <a:pt x="20" y="21"/>
                    <a:pt x="21" y="17"/>
                    <a:pt x="22" y="13"/>
                  </a:cubicBezTo>
                  <a:cubicBezTo>
                    <a:pt x="22" y="13"/>
                    <a:pt x="22" y="13"/>
                    <a:pt x="22" y="13"/>
                  </a:cubicBezTo>
                  <a:cubicBezTo>
                    <a:pt x="22" y="11"/>
                    <a:pt x="22" y="10"/>
                    <a:pt x="22" y="9"/>
                  </a:cubicBezTo>
                  <a:cubicBezTo>
                    <a:pt x="21" y="5"/>
                    <a:pt x="18" y="1"/>
                    <a:pt x="15" y="1"/>
                  </a:cubicBezTo>
                  <a:cubicBezTo>
                    <a:pt x="11" y="0"/>
                    <a:pt x="6" y="2"/>
                    <a:pt x="4" y="5"/>
                  </a:cubicBezTo>
                  <a:cubicBezTo>
                    <a:pt x="0" y="12"/>
                    <a:pt x="4" y="24"/>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0">
              <a:extLst>
                <a:ext uri="{FF2B5EF4-FFF2-40B4-BE49-F238E27FC236}">
                  <a16:creationId xmlns="" xmlns:a16="http://schemas.microsoft.com/office/drawing/2014/main" id="{3FBBABBC-2C8C-4965-9608-1090E750DA44}"/>
                </a:ext>
              </a:extLst>
            </p:cNvPr>
            <p:cNvSpPr>
              <a:spLocks/>
            </p:cNvSpPr>
            <p:nvPr/>
          </p:nvSpPr>
          <p:spPr bwMode="auto">
            <a:xfrm>
              <a:off x="6708776" y="1108075"/>
              <a:ext cx="96838" cy="65087"/>
            </a:xfrm>
            <a:custGeom>
              <a:avLst/>
              <a:gdLst>
                <a:gd name="T0" fmla="*/ 0 w 30"/>
                <a:gd name="T1" fmla="*/ 16 h 20"/>
                <a:gd name="T2" fmla="*/ 11 w 30"/>
                <a:gd name="T3" fmla="*/ 20 h 20"/>
                <a:gd name="T4" fmla="*/ 14 w 30"/>
                <a:gd name="T5" fmla="*/ 19 h 20"/>
                <a:gd name="T6" fmla="*/ 27 w 30"/>
                <a:gd name="T7" fmla="*/ 10 h 20"/>
                <a:gd name="T8" fmla="*/ 29 w 30"/>
                <a:gd name="T9" fmla="*/ 3 h 20"/>
                <a:gd name="T10" fmla="*/ 21 w 30"/>
                <a:gd name="T11" fmla="*/ 2 h 20"/>
                <a:gd name="T12" fmla="*/ 14 w 30"/>
                <a:gd name="T13" fmla="*/ 8 h 20"/>
                <a:gd name="T14" fmla="*/ 9 w 30"/>
                <a:gd name="T15" fmla="*/ 10 h 20"/>
                <a:gd name="T16" fmla="*/ 1 w 30"/>
                <a:gd name="T17" fmla="*/ 7 h 20"/>
                <a:gd name="T18" fmla="*/ 0 w 3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6"/>
                  </a:moveTo>
                  <a:cubicBezTo>
                    <a:pt x="4" y="18"/>
                    <a:pt x="7" y="19"/>
                    <a:pt x="11" y="20"/>
                  </a:cubicBezTo>
                  <a:cubicBezTo>
                    <a:pt x="12" y="20"/>
                    <a:pt x="13" y="20"/>
                    <a:pt x="14" y="19"/>
                  </a:cubicBezTo>
                  <a:cubicBezTo>
                    <a:pt x="18" y="16"/>
                    <a:pt x="23" y="13"/>
                    <a:pt x="27" y="10"/>
                  </a:cubicBezTo>
                  <a:cubicBezTo>
                    <a:pt x="30" y="8"/>
                    <a:pt x="30" y="5"/>
                    <a:pt x="29" y="3"/>
                  </a:cubicBezTo>
                  <a:cubicBezTo>
                    <a:pt x="27" y="0"/>
                    <a:pt x="24" y="1"/>
                    <a:pt x="21" y="2"/>
                  </a:cubicBezTo>
                  <a:cubicBezTo>
                    <a:pt x="19" y="4"/>
                    <a:pt x="17" y="7"/>
                    <a:pt x="14" y="8"/>
                  </a:cubicBezTo>
                  <a:cubicBezTo>
                    <a:pt x="12" y="9"/>
                    <a:pt x="10" y="10"/>
                    <a:pt x="9" y="10"/>
                  </a:cubicBezTo>
                  <a:cubicBezTo>
                    <a:pt x="6" y="9"/>
                    <a:pt x="3" y="8"/>
                    <a:pt x="1" y="7"/>
                  </a:cubicBezTo>
                  <a:cubicBezTo>
                    <a:pt x="1" y="10"/>
                    <a:pt x="0" y="1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22" name="Стрелка: пятиугольник 24">
            <a:extLst>
              <a:ext uri="{FF2B5EF4-FFF2-40B4-BE49-F238E27FC236}">
                <a16:creationId xmlns="" xmlns:a16="http://schemas.microsoft.com/office/drawing/2014/main" id="{2F86F62B-4F80-4B76-BBD7-F4121B59299B}"/>
              </a:ext>
            </a:extLst>
          </p:cNvPr>
          <p:cNvSpPr/>
          <p:nvPr/>
        </p:nvSpPr>
        <p:spPr>
          <a:xfrm>
            <a:off x="362576" y="3489203"/>
            <a:ext cx="1296987" cy="410439"/>
          </a:xfrm>
          <a:prstGeom prst="homePlate">
            <a:avLst>
              <a:gd name="adj" fmla="val 28340"/>
            </a:avLst>
          </a:prstGeom>
          <a:solidFill>
            <a:srgbClr val="27A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prstClr val="white"/>
                </a:solidFill>
                <a:latin typeface="Segoe UI" panose="020B0502040204020203" pitchFamily="34" charset="0"/>
                <a:cs typeface="Segoe UI" panose="020B0502040204020203" pitchFamily="34" charset="0"/>
              </a:rPr>
              <a:t>См.</a:t>
            </a:r>
          </a:p>
        </p:txBody>
      </p:sp>
      <p:sp>
        <p:nvSpPr>
          <p:cNvPr id="24" name="TextBox 23">
            <a:extLst>
              <a:ext uri="{FF2B5EF4-FFF2-40B4-BE49-F238E27FC236}">
                <a16:creationId xmlns="" xmlns:a16="http://schemas.microsoft.com/office/drawing/2014/main" id="{7EBDF1F3-C223-4A65-AF05-CBE690068954}"/>
              </a:ext>
            </a:extLst>
          </p:cNvPr>
          <p:cNvSpPr txBox="1">
            <a:spLocks noChangeArrowheads="1"/>
          </p:cNvSpPr>
          <p:nvPr/>
        </p:nvSpPr>
        <p:spPr bwMode="auto">
          <a:xfrm>
            <a:off x="1797979" y="3525556"/>
            <a:ext cx="9821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eaLnBrk="0" hangingPunct="0">
              <a:defRPr>
                <a:solidFill>
                  <a:schemeClr val="tx1"/>
                </a:solidFill>
                <a:latin typeface="Arial" panose="020B0604020202020204" pitchFamily="34" charset="0"/>
                <a:ea typeface="Microsoft YaHei" panose="020B0503020204020204" pitchFamily="34" charset="-122"/>
              </a:defRPr>
            </a:lvl1pPr>
            <a:lvl2pPr eaLnBrk="0" hangingPunct="0">
              <a:defRPr>
                <a:solidFill>
                  <a:schemeClr val="tx1"/>
                </a:solidFill>
                <a:latin typeface="Arial" panose="020B0604020202020204" pitchFamily="34" charset="0"/>
                <a:ea typeface="Microsoft YaHei" panose="020B0503020204020204" pitchFamily="34" charset="-122"/>
              </a:defRPr>
            </a:lvl2pPr>
            <a:lvl3pPr eaLnBrk="0" hangingPunct="0">
              <a:defRPr>
                <a:solidFill>
                  <a:schemeClr val="tx1"/>
                </a:solidFill>
                <a:latin typeface="Arial" panose="020B0604020202020204" pitchFamily="34" charset="0"/>
                <a:ea typeface="Microsoft YaHei" panose="020B0503020204020204" pitchFamily="34" charset="-122"/>
              </a:defRPr>
            </a:lvl3pPr>
            <a:lvl4pPr eaLnBrk="0" hangingPunct="0">
              <a:defRPr>
                <a:solidFill>
                  <a:schemeClr val="tx1"/>
                </a:solidFill>
                <a:latin typeface="Arial" panose="020B0604020202020204" pitchFamily="34" charset="0"/>
                <a:ea typeface="Microsoft YaHei" panose="020B0503020204020204" pitchFamily="34" charset="-122"/>
              </a:defRPr>
            </a:lvl4pPr>
            <a:lvl5pPr eaLnBrk="0" hangingPunct="0">
              <a:defRPr>
                <a:solidFill>
                  <a:schemeClr val="tx1"/>
                </a:solidFill>
                <a:latin typeface="Arial" panose="020B0604020202020204" pitchFamily="34" charset="0"/>
                <a:ea typeface="Microsoft YaHei" panose="020B0503020204020204" pitchFamily="34" charset="-122"/>
              </a:defRPr>
            </a:lvl5pPr>
            <a:lvl6pPr marL="25130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02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74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4613" indent="-227013" defTabSz="447675"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indent="0" algn="ctr">
              <a:spcBef>
                <a:spcPct val="0"/>
              </a:spcBef>
              <a:spcAft>
                <a:spcPts val="1200"/>
              </a:spcAft>
            </a:pPr>
            <a:r>
              <a:rPr lang="ru-RU" b="1" dirty="0">
                <a:solidFill>
                  <a:srgbClr val="E4465A"/>
                </a:solidFill>
                <a:latin typeface="Segoe UI" panose="020B0502040204020203" pitchFamily="34" charset="0"/>
                <a:cs typeface="Segoe UI" panose="020B0502040204020203" pitchFamily="34" charset="0"/>
              </a:rPr>
              <a:t>Постановление Правительства РФ от </a:t>
            </a:r>
            <a:r>
              <a:rPr lang="ru-RU" b="1" dirty="0" smtClean="0">
                <a:solidFill>
                  <a:srgbClr val="E4465A"/>
                </a:solidFill>
                <a:latin typeface="Segoe UI" panose="020B0502040204020203" pitchFamily="34" charset="0"/>
                <a:cs typeface="Segoe UI" panose="020B0502040204020203" pitchFamily="34" charset="0"/>
              </a:rPr>
              <a:t>15 января 2018 г. № 11.</a:t>
            </a:r>
          </a:p>
        </p:txBody>
      </p:sp>
    </p:spTree>
    <p:extLst>
      <p:ext uri="{BB962C8B-B14F-4D97-AF65-F5344CB8AC3E}">
        <p14:creationId xmlns:p14="http://schemas.microsoft.com/office/powerpoint/2010/main" val="1415435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643" y="1110572"/>
            <a:ext cx="11515411" cy="646331"/>
          </a:xfrm>
          <a:prstGeom prst="rect">
            <a:avLst/>
          </a:prstGeom>
        </p:spPr>
        <p:txBody>
          <a:bodyPr wrap="square">
            <a:spAutoFit/>
          </a:bodyPr>
          <a:lstStyle/>
          <a:p>
            <a:pPr algn="ctr" defTabSz="449171" fontAlgn="base">
              <a:spcBef>
                <a:spcPct val="0"/>
              </a:spcBef>
              <a:spcAft>
                <a:spcPct val="0"/>
              </a:spcAft>
              <a:buClr>
                <a:srgbClr val="000000"/>
              </a:buClr>
              <a:buSzPct val="100000"/>
            </a:pPr>
            <a:r>
              <a:rPr lang="ru-RU" dirty="0">
                <a:solidFill>
                  <a:srgbClr val="444444"/>
                </a:solidFill>
                <a:latin typeface="Trebuchet MS"/>
              </a:rPr>
              <a:t>Напоминаем, Вы можете получить бесплатную юридическую консультацию: </a:t>
            </a:r>
          </a:p>
          <a:p>
            <a:pPr algn="ctr" defTabSz="449171" fontAlgn="base">
              <a:spcBef>
                <a:spcPct val="0"/>
              </a:spcBef>
              <a:spcAft>
                <a:spcPct val="0"/>
              </a:spcAft>
              <a:buClr>
                <a:srgbClr val="000000"/>
              </a:buClr>
              <a:buSzPct val="100000"/>
            </a:pPr>
            <a:r>
              <a:rPr lang="ru-RU" dirty="0">
                <a:solidFill>
                  <a:srgbClr val="444444"/>
                </a:solidFill>
                <a:latin typeface="Trebuchet MS"/>
              </a:rPr>
              <a:t>просто задайте вопрос нашим юристам </a:t>
            </a:r>
            <a:r>
              <a:rPr lang="ru-RU" u="sng" dirty="0">
                <a:solidFill>
                  <a:srgbClr val="0F0FCB"/>
                </a:solidFill>
                <a:latin typeface="Trebuchet MS"/>
                <a:hlinkClick r:id="rId2"/>
              </a:rPr>
              <a:t>В контакте</a:t>
            </a:r>
            <a:r>
              <a:rPr lang="ru-RU" dirty="0">
                <a:solidFill>
                  <a:srgbClr val="0F0FCB"/>
                </a:solidFill>
                <a:latin typeface="Trebuchet MS"/>
              </a:rPr>
              <a:t> </a:t>
            </a:r>
            <a:r>
              <a:rPr lang="ru-RU" dirty="0">
                <a:solidFill>
                  <a:srgbClr val="2F2F2F"/>
                </a:solidFill>
                <a:latin typeface="Trebuchet MS"/>
              </a:rPr>
              <a:t>и </a:t>
            </a:r>
            <a:r>
              <a:rPr lang="ru-RU" u="sng" dirty="0">
                <a:solidFill>
                  <a:srgbClr val="2F2F2F"/>
                </a:solidFill>
                <a:latin typeface="Trebuchet MS"/>
                <a:hlinkClick r:id="rId3"/>
              </a:rPr>
              <a:t>на Facebook</a:t>
            </a:r>
            <a:endParaRPr lang="ru-RU" dirty="0">
              <a:solidFill>
                <a:srgbClr val="2F2F2F"/>
              </a:solidFill>
              <a:latin typeface="Trebuchet MS"/>
            </a:endParaRPr>
          </a:p>
        </p:txBody>
      </p:sp>
    </p:spTree>
    <p:extLst>
      <p:ext uri="{BB962C8B-B14F-4D97-AF65-F5344CB8AC3E}">
        <p14:creationId xmlns:p14="http://schemas.microsoft.com/office/powerpoint/2010/main" val="36877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a:extLst>
              <a:ext uri="{FF2B5EF4-FFF2-40B4-BE49-F238E27FC236}">
                <a16:creationId xmlns:a16="http://schemas.microsoft.com/office/drawing/2014/main" xmlns="" id="{2DF8A51C-4A70-45C5-B4ED-B17789969F70}"/>
              </a:ext>
            </a:extLst>
          </p:cNvPr>
          <p:cNvCxnSpPr>
            <a:cxnSpLocks/>
          </p:cNvCxnSpPr>
          <p:nvPr/>
        </p:nvCxnSpPr>
        <p:spPr>
          <a:xfrm>
            <a:off x="359789" y="1674916"/>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1" name="Группа 20">
            <a:extLst>
              <a:ext uri="{FF2B5EF4-FFF2-40B4-BE49-F238E27FC236}">
                <a16:creationId xmlns:a16="http://schemas.microsoft.com/office/drawing/2014/main" xmlns="" id="{0444FF46-B0FA-41C3-AECC-3CE689681411}"/>
              </a:ext>
            </a:extLst>
          </p:cNvPr>
          <p:cNvGrpSpPr/>
          <p:nvPr/>
        </p:nvGrpSpPr>
        <p:grpSpPr>
          <a:xfrm>
            <a:off x="5710680" y="1089752"/>
            <a:ext cx="762753" cy="764997"/>
            <a:chOff x="5852718" y="1440569"/>
            <a:chExt cx="405909" cy="407103"/>
          </a:xfrm>
        </p:grpSpPr>
        <p:sp>
          <p:nvSpPr>
            <p:cNvPr id="22" name="Прямоугольник: скругленные углы 26">
              <a:extLst>
                <a:ext uri="{FF2B5EF4-FFF2-40B4-BE49-F238E27FC236}">
                  <a16:creationId xmlns:a16="http://schemas.microsoft.com/office/drawing/2014/main" xmlns="" id="{FA663CCB-12B7-4824-86E5-3379B021B6B6}"/>
                </a:ext>
              </a:extLst>
            </p:cNvPr>
            <p:cNvSpPr/>
            <p:nvPr/>
          </p:nvSpPr>
          <p:spPr>
            <a:xfrm>
              <a:off x="5852718" y="1444335"/>
              <a:ext cx="405909" cy="3995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prstClr val="white"/>
                </a:solidFill>
                <a:latin typeface="Segoe UI" panose="020B0502040204020203" pitchFamily="34" charset="0"/>
                <a:cs typeface="Segoe UI" panose="020B0502040204020203" pitchFamily="34" charset="0"/>
              </a:endParaRPr>
            </a:p>
          </p:txBody>
        </p:sp>
        <p:sp>
          <p:nvSpPr>
            <p:cNvPr id="23" name="Правая круглая скобка 22">
              <a:extLst>
                <a:ext uri="{FF2B5EF4-FFF2-40B4-BE49-F238E27FC236}">
                  <a16:creationId xmlns:a16="http://schemas.microsoft.com/office/drawing/2014/main" xmlns="" id="{D29B132F-6B97-4859-96D9-67946B5F537A}"/>
                </a:ext>
              </a:extLst>
            </p:cNvPr>
            <p:cNvSpPr/>
            <p:nvPr/>
          </p:nvSpPr>
          <p:spPr>
            <a:xfrm rot="10800000">
              <a:off x="5852718"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600" dirty="0">
                <a:solidFill>
                  <a:srgbClr val="444444"/>
                </a:solidFill>
                <a:latin typeface="Segoe UI" panose="020B0502040204020203" pitchFamily="34" charset="0"/>
                <a:cs typeface="Segoe UI" panose="020B0502040204020203" pitchFamily="34" charset="0"/>
              </a:endParaRPr>
            </a:p>
          </p:txBody>
        </p:sp>
        <p:sp>
          <p:nvSpPr>
            <p:cNvPr id="24" name="Правая круглая скобка 23">
              <a:extLst>
                <a:ext uri="{FF2B5EF4-FFF2-40B4-BE49-F238E27FC236}">
                  <a16:creationId xmlns:a16="http://schemas.microsoft.com/office/drawing/2014/main" xmlns="" id="{5989E683-6A41-4F63-9FBD-898148D72CBF}"/>
                </a:ext>
              </a:extLst>
            </p:cNvPr>
            <p:cNvSpPr/>
            <p:nvPr/>
          </p:nvSpPr>
          <p:spPr>
            <a:xfrm>
              <a:off x="6191952" y="1440569"/>
              <a:ext cx="66675" cy="407103"/>
            </a:xfrm>
            <a:prstGeom prst="rightBracket">
              <a:avLst>
                <a:gd name="adj" fmla="val 10019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dirty="0">
                <a:solidFill>
                  <a:srgbClr val="444444"/>
                </a:solidFill>
                <a:latin typeface="Segoe UI" panose="020B0502040204020203" pitchFamily="34" charset="0"/>
                <a:cs typeface="Segoe UI" panose="020B0502040204020203" pitchFamily="34" charset="0"/>
              </a:endParaRPr>
            </a:p>
          </p:txBody>
        </p:sp>
      </p:grpSp>
      <p:sp>
        <p:nvSpPr>
          <p:cNvPr id="2" name="Заголовок 1">
            <a:extLst>
              <a:ext uri="{FF2B5EF4-FFF2-40B4-BE49-F238E27FC236}">
                <a16:creationId xmlns:a16="http://schemas.microsoft.com/office/drawing/2014/main" xmlns="" id="{4C9BBCFC-A4C8-4FE4-95FB-31E6DE828557}"/>
              </a:ext>
            </a:extLst>
          </p:cNvPr>
          <p:cNvSpPr>
            <a:spLocks noGrp="1"/>
          </p:cNvSpPr>
          <p:nvPr>
            <p:ph type="title"/>
          </p:nvPr>
        </p:nvSpPr>
        <p:spPr/>
        <p:txBody>
          <a:bodyPr/>
          <a:lstStyle/>
          <a:p>
            <a:r>
              <a:rPr lang="ru-RU" altLang="ru-RU" dirty="0"/>
              <a:t>ИЗМЕНЕНИЯ, </a:t>
            </a:r>
            <a:r>
              <a:rPr lang="ru-RU" altLang="ru-RU" dirty="0" smtClean="0"/>
              <a:t>ВСТУПившие </a:t>
            </a:r>
            <a:r>
              <a:rPr lang="ru-RU" altLang="ru-RU" dirty="0"/>
              <a:t>В СИЛУ С 1 июля 2018 года. </a:t>
            </a:r>
            <a:r>
              <a:rPr lang="ru-RU" altLang="ru-RU" sz="1800" dirty="0"/>
              <a:t/>
            </a:r>
            <a:br>
              <a:rPr lang="ru-RU" altLang="ru-RU" sz="1800" dirty="0"/>
            </a:br>
            <a:r>
              <a:rPr lang="ru-RU" altLang="ru-RU" cap="none" dirty="0">
                <a:latin typeface="Segoe UI Semibold" panose="020B0702040204020203" pitchFamily="34" charset="0"/>
                <a:cs typeface="Segoe UI Semibold" panose="020B0702040204020203" pitchFamily="34" charset="0"/>
              </a:rPr>
              <a:t>Новые обязательные условия контрактов. Налоговая специфика.</a:t>
            </a:r>
            <a:endParaRPr lang="ru-RU" altLang="ru-RU" dirty="0"/>
          </a:p>
        </p:txBody>
      </p:sp>
      <p:sp>
        <p:nvSpPr>
          <p:cNvPr id="3" name="Объект 2">
            <a:extLst>
              <a:ext uri="{FF2B5EF4-FFF2-40B4-BE49-F238E27FC236}">
                <a16:creationId xmlns:a16="http://schemas.microsoft.com/office/drawing/2014/main" xmlns="" id="{73654378-9C15-461F-99A2-CFFD6BDD55E3}"/>
              </a:ext>
            </a:extLst>
          </p:cNvPr>
          <p:cNvSpPr>
            <a:spLocks noGrp="1"/>
          </p:cNvSpPr>
          <p:nvPr>
            <p:ph idx="1"/>
          </p:nvPr>
        </p:nvSpPr>
        <p:spPr>
          <a:xfrm>
            <a:off x="448493" y="1928916"/>
            <a:ext cx="11469687" cy="4159650"/>
          </a:xfrm>
        </p:spPr>
        <p:txBody>
          <a:bodyPr>
            <a:noAutofit/>
          </a:bodyPr>
          <a:lstStyle/>
          <a:p>
            <a:pPr algn="just"/>
            <a:r>
              <a:rPr lang="ru-RU" sz="1800" dirty="0"/>
              <a:t>В настоящее время единственным случаем, когда заказчик обязан удерживать сумму НДС в отношении юрлица по контракту, </a:t>
            </a:r>
            <a:r>
              <a:rPr lang="ru-RU" sz="1800" b="1" dirty="0">
                <a:solidFill>
                  <a:srgbClr val="E4465A"/>
                </a:solidFill>
              </a:rPr>
              <a:t>является закупка сырых шкур животных, лома и отходов черных и цветных металлов, алюминия вторичного и его </a:t>
            </a:r>
            <a:r>
              <a:rPr lang="ru-RU" sz="1800" b="1" dirty="0" smtClean="0">
                <a:solidFill>
                  <a:srgbClr val="E4465A"/>
                </a:solidFill>
              </a:rPr>
              <a:t>сплавов. </a:t>
            </a:r>
          </a:p>
          <a:p>
            <a:pPr algn="just"/>
            <a:r>
              <a:rPr lang="ru-RU" sz="1800" dirty="0" smtClean="0"/>
              <a:t>(</a:t>
            </a:r>
            <a:r>
              <a:rPr lang="ru-RU" sz="1800" dirty="0"/>
              <a:t>см.: </a:t>
            </a:r>
            <a:r>
              <a:rPr lang="ru-RU" sz="1800" dirty="0" smtClean="0"/>
              <a:t>Федеральный закон </a:t>
            </a:r>
            <a:r>
              <a:rPr lang="ru-RU" sz="1800" dirty="0"/>
              <a:t>от 27.11.2017 № 335-ФЗ «О внесении изменений в части первую и вторую НК РФ и отдельные законодательные акты РФ», вступивший в силу с 1 января 2018 г</a:t>
            </a:r>
            <a:r>
              <a:rPr lang="ru-RU" sz="1800" dirty="0" smtClean="0"/>
              <a:t>.).</a:t>
            </a:r>
          </a:p>
          <a:p>
            <a:pPr algn="just">
              <a:lnSpc>
                <a:spcPct val="100000"/>
              </a:lnSpc>
              <a:spcBef>
                <a:spcPct val="0"/>
              </a:spcBef>
              <a:spcAft>
                <a:spcPts val="1200"/>
              </a:spcAft>
            </a:pPr>
            <a:endParaRPr lang="ru-RU" sz="1800" b="1" dirty="0" smtClean="0">
              <a:solidFill>
                <a:schemeClr val="accent1"/>
              </a:solidFill>
              <a:cs typeface="Segoe UI" panose="020B0502040204020203" pitchFamily="34" charset="0"/>
            </a:endParaRPr>
          </a:p>
          <a:p>
            <a:pPr algn="just">
              <a:lnSpc>
                <a:spcPct val="100000"/>
              </a:lnSpc>
              <a:spcBef>
                <a:spcPct val="0"/>
              </a:spcBef>
              <a:spcAft>
                <a:spcPts val="1200"/>
              </a:spcAft>
            </a:pPr>
            <a:r>
              <a:rPr lang="ru-RU" sz="1800" b="1" dirty="0" smtClean="0">
                <a:solidFill>
                  <a:schemeClr val="accent1"/>
                </a:solidFill>
                <a:cs typeface="Segoe UI" panose="020B0502040204020203" pitchFamily="34" charset="0"/>
              </a:rPr>
              <a:t>Таким </a:t>
            </a:r>
            <a:r>
              <a:rPr lang="ru-RU" sz="1800" b="1" dirty="0">
                <a:solidFill>
                  <a:schemeClr val="accent1"/>
                </a:solidFill>
                <a:cs typeface="Segoe UI" panose="020B0502040204020203" pitchFamily="34" charset="0"/>
              </a:rPr>
              <a:t>образом, </a:t>
            </a:r>
            <a:r>
              <a:rPr lang="ru-RU" sz="1800" dirty="0">
                <a:solidFill>
                  <a:srgbClr val="001D43"/>
                </a:solidFill>
                <a:cs typeface="Segoe UI" panose="020B0502040204020203" pitchFamily="34" charset="0"/>
              </a:rPr>
              <a:t>применение нового условия об уменьшении суммы платежей по контракту на размер налоговых платежей применяется в большинстве случаев только в отношении физлиц. </a:t>
            </a:r>
            <a:endParaRPr lang="ru-RU" sz="1800" dirty="0" smtClean="0">
              <a:solidFill>
                <a:srgbClr val="001D43"/>
              </a:solidFill>
              <a:cs typeface="Segoe UI" panose="020B0502040204020203" pitchFamily="34" charset="0"/>
            </a:endParaRPr>
          </a:p>
          <a:p>
            <a:pPr algn="just">
              <a:lnSpc>
                <a:spcPct val="100000"/>
              </a:lnSpc>
              <a:spcBef>
                <a:spcPct val="0"/>
              </a:spcBef>
              <a:spcAft>
                <a:spcPts val="1200"/>
              </a:spcAft>
            </a:pPr>
            <a:r>
              <a:rPr lang="ru-RU" sz="1800" dirty="0" smtClean="0">
                <a:solidFill>
                  <a:srgbClr val="001D43"/>
                </a:solidFill>
                <a:cs typeface="Segoe UI" panose="020B0502040204020203" pitchFamily="34" charset="0"/>
              </a:rPr>
              <a:t>В </a:t>
            </a:r>
            <a:r>
              <a:rPr lang="ru-RU" sz="1800" dirty="0">
                <a:solidFill>
                  <a:srgbClr val="001D43"/>
                </a:solidFill>
                <a:cs typeface="Segoe UI" panose="020B0502040204020203" pitchFamily="34" charset="0"/>
              </a:rPr>
              <a:t>отношении </a:t>
            </a:r>
            <a:r>
              <a:rPr lang="ru-RU" sz="1800" dirty="0" smtClean="0">
                <a:solidFill>
                  <a:srgbClr val="001D43"/>
                </a:solidFill>
                <a:cs typeface="Segoe UI" panose="020B0502040204020203" pitchFamily="34" charset="0"/>
              </a:rPr>
              <a:t>юридических лиц </a:t>
            </a:r>
            <a:r>
              <a:rPr lang="ru-RU" sz="1800" dirty="0">
                <a:solidFill>
                  <a:srgbClr val="001D43"/>
                </a:solidFill>
                <a:cs typeface="Segoe UI" panose="020B0502040204020203" pitchFamily="34" charset="0"/>
              </a:rPr>
              <a:t>такое условие применимо пока </a:t>
            </a:r>
            <a:r>
              <a:rPr lang="ru-RU" sz="1800" b="1" dirty="0">
                <a:solidFill>
                  <a:srgbClr val="E4465A"/>
                </a:solidFill>
                <a:cs typeface="Segoe UI" panose="020B0502040204020203" pitchFamily="34" charset="0"/>
              </a:rPr>
              <a:t>только в отношении ограниченного круга продукции – только когда заказчик закупает сырые шкуры животных, лом, отходы черных и цветных металлов, алюминий вторичный и его сплавы.</a:t>
            </a:r>
          </a:p>
        </p:txBody>
      </p:sp>
      <p:grpSp>
        <p:nvGrpSpPr>
          <p:cNvPr id="41" name="Группа 40">
            <a:extLst>
              <a:ext uri="{FF2B5EF4-FFF2-40B4-BE49-F238E27FC236}">
                <a16:creationId xmlns:a16="http://schemas.microsoft.com/office/drawing/2014/main" xmlns="" id="{1D9EE1A8-F029-4957-A5EE-191FBF2FFD6D}"/>
              </a:ext>
            </a:extLst>
          </p:cNvPr>
          <p:cNvGrpSpPr/>
          <p:nvPr/>
        </p:nvGrpSpPr>
        <p:grpSpPr>
          <a:xfrm>
            <a:off x="5856312" y="1184979"/>
            <a:ext cx="471488" cy="560388"/>
            <a:chOff x="5391712" y="4383939"/>
            <a:chExt cx="471488" cy="560388"/>
          </a:xfrm>
          <a:solidFill>
            <a:schemeClr val="accent1"/>
          </a:solidFill>
        </p:grpSpPr>
        <p:sp>
          <p:nvSpPr>
            <p:cNvPr id="42" name="Freeform 206">
              <a:extLst>
                <a:ext uri="{FF2B5EF4-FFF2-40B4-BE49-F238E27FC236}">
                  <a16:creationId xmlns:a16="http://schemas.microsoft.com/office/drawing/2014/main" xmlns=""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3" name="Freeform 207">
              <a:extLst>
                <a:ext uri="{FF2B5EF4-FFF2-40B4-BE49-F238E27FC236}">
                  <a16:creationId xmlns:a16="http://schemas.microsoft.com/office/drawing/2014/main" xmlns=""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4" name="Rectangle 208">
              <a:extLst>
                <a:ext uri="{FF2B5EF4-FFF2-40B4-BE49-F238E27FC236}">
                  <a16:creationId xmlns:a16="http://schemas.microsoft.com/office/drawing/2014/main" xmlns=""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5" name="Oval 209">
              <a:extLst>
                <a:ext uri="{FF2B5EF4-FFF2-40B4-BE49-F238E27FC236}">
                  <a16:creationId xmlns:a16="http://schemas.microsoft.com/office/drawing/2014/main" xmlns=""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6" name="Freeform 210">
              <a:extLst>
                <a:ext uri="{FF2B5EF4-FFF2-40B4-BE49-F238E27FC236}">
                  <a16:creationId xmlns:a16="http://schemas.microsoft.com/office/drawing/2014/main" xmlns=""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7" name="Rectangle 211">
              <a:extLst>
                <a:ext uri="{FF2B5EF4-FFF2-40B4-BE49-F238E27FC236}">
                  <a16:creationId xmlns:a16="http://schemas.microsoft.com/office/drawing/2014/main" xmlns=""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8" name="Freeform 212">
              <a:extLst>
                <a:ext uri="{FF2B5EF4-FFF2-40B4-BE49-F238E27FC236}">
                  <a16:creationId xmlns:a16="http://schemas.microsoft.com/office/drawing/2014/main" xmlns=""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49" name="Rectangle 213">
              <a:extLst>
                <a:ext uri="{FF2B5EF4-FFF2-40B4-BE49-F238E27FC236}">
                  <a16:creationId xmlns:a16="http://schemas.microsoft.com/office/drawing/2014/main" xmlns=""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0" name="Rectangle 214">
              <a:extLst>
                <a:ext uri="{FF2B5EF4-FFF2-40B4-BE49-F238E27FC236}">
                  <a16:creationId xmlns:a16="http://schemas.microsoft.com/office/drawing/2014/main" xmlns=""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1" name="Oval 215">
              <a:extLst>
                <a:ext uri="{FF2B5EF4-FFF2-40B4-BE49-F238E27FC236}">
                  <a16:creationId xmlns:a16="http://schemas.microsoft.com/office/drawing/2014/main" xmlns=""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cxnSp>
        <p:nvCxnSpPr>
          <p:cNvPr id="25" name="Прямая соединительная линия 24">
            <a:extLst>
              <a:ext uri="{FF2B5EF4-FFF2-40B4-BE49-F238E27FC236}">
                <a16:creationId xmlns:a16="http://schemas.microsoft.com/office/drawing/2014/main" xmlns="" id="{2DF8A51C-4A70-45C5-B4ED-B17789969F70}"/>
              </a:ext>
            </a:extLst>
          </p:cNvPr>
          <p:cNvCxnSpPr>
            <a:cxnSpLocks/>
          </p:cNvCxnSpPr>
          <p:nvPr/>
        </p:nvCxnSpPr>
        <p:spPr>
          <a:xfrm>
            <a:off x="382807" y="3778780"/>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5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1785523" y="1027329"/>
            <a:ext cx="10038801" cy="361926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b="1" dirty="0" smtClean="0">
                <a:solidFill>
                  <a:srgbClr val="E4465A"/>
                </a:solidFill>
                <a:cs typeface="Segoe UI" panose="020B0502040204020203" pitchFamily="34" charset="0"/>
              </a:rPr>
              <a:t>Увеличение ставки НДС с 1 января 2019 г.:</a:t>
            </a:r>
          </a:p>
          <a:p>
            <a:pPr algn="just">
              <a:spcBef>
                <a:spcPct val="0"/>
              </a:spcBef>
              <a:spcAft>
                <a:spcPts val="1200"/>
              </a:spcAft>
            </a:pPr>
            <a:r>
              <a:rPr lang="ru-RU" sz="1800" dirty="0" smtClean="0">
                <a:solidFill>
                  <a:srgbClr val="444444"/>
                </a:solidFill>
                <a:cs typeface="Segoe UI" panose="020B0502040204020203" pitchFamily="34" charset="0"/>
              </a:rPr>
              <a:t>Налогообложение </a:t>
            </a:r>
            <a:r>
              <a:rPr lang="ru-RU" sz="1800" dirty="0">
                <a:solidFill>
                  <a:srgbClr val="444444"/>
                </a:solidFill>
                <a:cs typeface="Segoe UI" panose="020B0502040204020203" pitchFamily="34" charset="0"/>
              </a:rPr>
              <a:t>производится </a:t>
            </a:r>
            <a:r>
              <a:rPr lang="ru-RU" sz="1800" b="1" dirty="0">
                <a:solidFill>
                  <a:srgbClr val="E4465A"/>
                </a:solidFill>
                <a:cs typeface="Segoe UI" panose="020B0502040204020203" pitchFamily="34" charset="0"/>
              </a:rPr>
              <a:t>по налоговой ставке </a:t>
            </a:r>
            <a:r>
              <a:rPr lang="ru-RU" sz="1800" b="1" dirty="0" smtClean="0">
                <a:solidFill>
                  <a:srgbClr val="E4465A"/>
                </a:solidFill>
                <a:cs typeface="Segoe UI" panose="020B0502040204020203" pitchFamily="34" charset="0"/>
              </a:rPr>
              <a:t>20% НДС </a:t>
            </a:r>
            <a:r>
              <a:rPr lang="ru-RU" sz="1800" dirty="0" smtClean="0">
                <a:solidFill>
                  <a:srgbClr val="444444"/>
                </a:solidFill>
                <a:cs typeface="Segoe UI" panose="020B0502040204020203" pitchFamily="34" charset="0"/>
              </a:rPr>
              <a:t>(пункт 3 статьи 164 НК РФ).</a:t>
            </a:r>
          </a:p>
          <a:p>
            <a:pPr algn="just">
              <a:spcBef>
                <a:spcPct val="0"/>
              </a:spcBef>
              <a:spcAft>
                <a:spcPts val="1200"/>
              </a:spcAft>
            </a:pPr>
            <a:r>
              <a:rPr lang="ru-RU" sz="1800" dirty="0" smtClean="0">
                <a:solidFill>
                  <a:srgbClr val="444444"/>
                </a:solidFill>
                <a:cs typeface="Segoe UI" panose="020B0502040204020203" pitchFamily="34" charset="0"/>
              </a:rPr>
              <a:t>Положения об увеличении ставки НДС </a:t>
            </a:r>
            <a:r>
              <a:rPr lang="ru-RU" sz="1800" dirty="0" smtClean="0">
                <a:solidFill>
                  <a:srgbClr val="E4465A"/>
                </a:solidFill>
                <a:cs typeface="Segoe UI" panose="020B0502040204020203" pitchFamily="34" charset="0"/>
              </a:rPr>
              <a:t>применяются </a:t>
            </a:r>
            <a:r>
              <a:rPr lang="ru-RU" sz="1800" dirty="0">
                <a:solidFill>
                  <a:srgbClr val="E4465A"/>
                </a:solidFill>
                <a:cs typeface="Segoe UI" panose="020B0502040204020203" pitchFamily="34" charset="0"/>
              </a:rPr>
              <a:t>в отношении товаров (работ, услуг), имущественных прав, отгруженных (выполненных, оказанных), переданных начиная с 1 января 2019 </a:t>
            </a:r>
            <a:r>
              <a:rPr lang="ru-RU" sz="1800" dirty="0" smtClean="0">
                <a:solidFill>
                  <a:srgbClr val="E4465A"/>
                </a:solidFill>
                <a:cs typeface="Segoe UI" panose="020B0502040204020203" pitchFamily="34" charset="0"/>
              </a:rPr>
              <a:t>года. </a:t>
            </a:r>
          </a:p>
          <a:p>
            <a:pPr algn="just">
              <a:spcBef>
                <a:spcPct val="0"/>
              </a:spcBef>
              <a:spcAft>
                <a:spcPts val="1200"/>
              </a:spcAft>
            </a:pPr>
            <a:r>
              <a:rPr lang="ru-RU" sz="1800" dirty="0" smtClean="0">
                <a:solidFill>
                  <a:srgbClr val="001D43"/>
                </a:solidFill>
                <a:cs typeface="Segoe UI" panose="020B0502040204020203" pitchFamily="34" charset="0"/>
              </a:rPr>
              <a:t>(пункт 4 статьи 5 Федерального закона от 3 августа 2018 г. № 303-ФЗ).</a:t>
            </a:r>
            <a:endParaRPr lang="ru-RU" sz="1800" dirty="0">
              <a:solidFill>
                <a:srgbClr val="001D43"/>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6"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85523" y="46962"/>
            <a:ext cx="8270696" cy="393868"/>
          </a:xfrm>
        </p:spPr>
        <p:txBody>
          <a:bodyPr/>
          <a:lstStyle/>
          <a:p>
            <a:r>
              <a:rPr lang="ru-RU" altLang="ru-RU" sz="1800" dirty="0"/>
              <a:t/>
            </a:r>
            <a:br>
              <a:rPr lang="ru-RU" altLang="ru-RU" sz="1800" dirty="0"/>
            </a:br>
            <a:r>
              <a:rPr lang="ru-RU" altLang="ru-RU" cap="none" dirty="0" smtClean="0">
                <a:latin typeface="Segoe UI Semibold" panose="020B0702040204020203" pitchFamily="34" charset="0"/>
                <a:cs typeface="Segoe UI Semibold" panose="020B0702040204020203" pitchFamily="34" charset="0"/>
              </a:rPr>
              <a:t>Новая ставка НДС и ее применение.</a:t>
            </a:r>
            <a:endParaRPr lang="ru-RU" altLang="ru-RU" dirty="0"/>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2535"/>
            <a:ext cx="1623213" cy="1314427"/>
          </a:xfrm>
          <a:prstGeom prst="rect">
            <a:avLst/>
          </a:prstGeom>
        </p:spPr>
      </p:pic>
    </p:spTree>
    <p:extLst>
      <p:ext uri="{BB962C8B-B14F-4D97-AF65-F5344CB8AC3E}">
        <p14:creationId xmlns:p14="http://schemas.microsoft.com/office/powerpoint/2010/main" val="84814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59788" y="6213462"/>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Объект 2">
            <a:extLst>
              <a:ext uri="{FF2B5EF4-FFF2-40B4-BE49-F238E27FC236}">
                <a16:creationId xmlns="" xmlns:a16="http://schemas.microsoft.com/office/drawing/2014/main" id="{73654378-9C15-461F-99A2-CFFD6BDD55E3}"/>
              </a:ext>
            </a:extLst>
          </p:cNvPr>
          <p:cNvSpPr txBox="1">
            <a:spLocks/>
          </p:cNvSpPr>
          <p:nvPr/>
        </p:nvSpPr>
        <p:spPr>
          <a:xfrm>
            <a:off x="446046" y="867204"/>
            <a:ext cx="11172725" cy="1839145"/>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ctr">
              <a:spcBef>
                <a:spcPct val="0"/>
              </a:spcBef>
              <a:spcAft>
                <a:spcPts val="1200"/>
              </a:spcAft>
            </a:pPr>
            <a:r>
              <a:rPr lang="ru-RU" sz="1800" b="1" dirty="0" smtClean="0">
                <a:solidFill>
                  <a:srgbClr val="E4465A"/>
                </a:solidFill>
                <a:cs typeface="Segoe UI" panose="020B0502040204020203" pitchFamily="34" charset="0"/>
              </a:rPr>
              <a:t>Моментом определения налоговой базы для целей НДС </a:t>
            </a:r>
            <a:r>
              <a:rPr lang="ru-RU" sz="1800" dirty="0" smtClean="0">
                <a:solidFill>
                  <a:srgbClr val="444444"/>
                </a:solidFill>
                <a:cs typeface="Segoe UI" panose="020B0502040204020203" pitchFamily="34" charset="0"/>
              </a:rPr>
              <a:t>является наиболее ранняя из следующих дат:</a:t>
            </a:r>
          </a:p>
          <a:p>
            <a:pPr algn="just">
              <a:spcBef>
                <a:spcPct val="0"/>
              </a:spcBef>
              <a:spcAft>
                <a:spcPts val="1200"/>
              </a:spcAft>
            </a:pPr>
            <a:r>
              <a:rPr lang="ru-RU" sz="1800" dirty="0">
                <a:solidFill>
                  <a:srgbClr val="444444"/>
                </a:solidFill>
                <a:cs typeface="Segoe UI" panose="020B0502040204020203" pitchFamily="34" charset="0"/>
              </a:rPr>
              <a:t>1) </a:t>
            </a:r>
            <a:r>
              <a:rPr lang="ru-RU" sz="1800" dirty="0">
                <a:solidFill>
                  <a:srgbClr val="E4465A"/>
                </a:solidFill>
                <a:cs typeface="Segoe UI" panose="020B0502040204020203" pitchFamily="34" charset="0"/>
              </a:rPr>
              <a:t>день отгрузки (передачи) товаров (работ, услуг)</a:t>
            </a:r>
            <a:r>
              <a:rPr lang="ru-RU" sz="1800" dirty="0">
                <a:solidFill>
                  <a:srgbClr val="444444"/>
                </a:solidFill>
                <a:cs typeface="Segoe UI" panose="020B0502040204020203" pitchFamily="34" charset="0"/>
              </a:rPr>
              <a:t>, имущественных </a:t>
            </a:r>
            <a:r>
              <a:rPr lang="ru-RU" sz="1800" dirty="0" smtClean="0">
                <a:solidFill>
                  <a:srgbClr val="444444"/>
                </a:solidFill>
                <a:cs typeface="Segoe UI" panose="020B0502040204020203" pitchFamily="34" charset="0"/>
              </a:rPr>
              <a:t>прав;</a:t>
            </a:r>
          </a:p>
          <a:p>
            <a:pPr algn="just">
              <a:spcBef>
                <a:spcPct val="0"/>
              </a:spcBef>
              <a:spcAft>
                <a:spcPts val="1200"/>
              </a:spcAft>
            </a:pPr>
            <a:r>
              <a:rPr lang="ru-RU" sz="1800" dirty="0" smtClean="0">
                <a:solidFill>
                  <a:srgbClr val="444444"/>
                </a:solidFill>
                <a:cs typeface="Segoe UI" panose="020B0502040204020203" pitchFamily="34" charset="0"/>
              </a:rPr>
              <a:t>2) </a:t>
            </a:r>
            <a:r>
              <a:rPr lang="ru-RU" sz="1800" dirty="0" smtClean="0">
                <a:solidFill>
                  <a:srgbClr val="E4465A"/>
                </a:solidFill>
                <a:cs typeface="Segoe UI" panose="020B0502040204020203" pitchFamily="34" charset="0"/>
              </a:rPr>
              <a:t>день </a:t>
            </a:r>
            <a:r>
              <a:rPr lang="ru-RU" sz="1800" dirty="0">
                <a:solidFill>
                  <a:srgbClr val="E4465A"/>
                </a:solidFill>
                <a:cs typeface="Segoe UI" panose="020B0502040204020203" pitchFamily="34" charset="0"/>
              </a:rPr>
              <a:t>оплаты, частичной оплаты </a:t>
            </a:r>
            <a:r>
              <a:rPr lang="ru-RU" sz="1800" dirty="0">
                <a:solidFill>
                  <a:srgbClr val="444444"/>
                </a:solidFill>
                <a:cs typeface="Segoe UI" panose="020B0502040204020203" pitchFamily="34" charset="0"/>
              </a:rPr>
              <a:t>в счет предстоящих поставок товаров (выполнения работ, оказания услуг), передачи имущественных </a:t>
            </a:r>
            <a:r>
              <a:rPr lang="ru-RU" sz="1800" dirty="0" smtClean="0">
                <a:solidFill>
                  <a:srgbClr val="444444"/>
                </a:solidFill>
                <a:cs typeface="Segoe UI" panose="020B0502040204020203" pitchFamily="34" charset="0"/>
              </a:rPr>
              <a:t>прав (пункт 1 статьи 167 НК РФ).</a:t>
            </a: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marL="285750" indent="-285750" algn="just">
              <a:spcBef>
                <a:spcPct val="0"/>
              </a:spcBef>
              <a:spcAft>
                <a:spcPts val="1200"/>
              </a:spcAft>
              <a:buFontTx/>
              <a:buChar char="-"/>
            </a:pP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6"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785523" y="46962"/>
            <a:ext cx="8270696" cy="393868"/>
          </a:xfrm>
        </p:spPr>
        <p:txBody>
          <a:bodyPr/>
          <a:lstStyle/>
          <a:p>
            <a:r>
              <a:rPr lang="ru-RU" altLang="ru-RU" sz="1800" dirty="0"/>
              <a:t/>
            </a:r>
            <a:br>
              <a:rPr lang="ru-RU" altLang="ru-RU" sz="1800" dirty="0"/>
            </a:br>
            <a:r>
              <a:rPr lang="ru-RU" altLang="ru-RU" cap="none" dirty="0" smtClean="0">
                <a:latin typeface="Segoe UI Semibold" panose="020B0702040204020203" pitchFamily="34" charset="0"/>
                <a:cs typeface="Segoe UI Semibold" panose="020B0702040204020203" pitchFamily="34" charset="0"/>
              </a:rPr>
              <a:t>Новая ставка НДС и ее применение.</a:t>
            </a:r>
            <a:endParaRPr lang="ru-RU" altLang="ru-RU" dirty="0"/>
          </a:p>
        </p:txBody>
      </p:sp>
      <p:sp>
        <p:nvSpPr>
          <p:cNvPr id="17" name="Объект 2">
            <a:extLst>
              <a:ext uri="{FF2B5EF4-FFF2-40B4-BE49-F238E27FC236}">
                <a16:creationId xmlns="" xmlns:a16="http://schemas.microsoft.com/office/drawing/2014/main" id="{73654378-9C15-461F-99A2-CFFD6BDD55E3}"/>
              </a:ext>
            </a:extLst>
          </p:cNvPr>
          <p:cNvSpPr txBox="1">
            <a:spLocks/>
          </p:cNvSpPr>
          <p:nvPr/>
        </p:nvSpPr>
        <p:spPr>
          <a:xfrm>
            <a:off x="505693" y="4057768"/>
            <a:ext cx="11172725" cy="1052409"/>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dirty="0" smtClean="0">
                <a:cs typeface="Segoe UI" panose="020B0502040204020203" pitchFamily="34" charset="0"/>
              </a:rPr>
              <a:t>Датой </a:t>
            </a:r>
            <a:r>
              <a:rPr lang="ru-RU" sz="1800" dirty="0">
                <a:cs typeface="Segoe UI" panose="020B0502040204020203" pitchFamily="34" charset="0"/>
              </a:rPr>
              <a:t>отгрузки (передачи) товаров в целях налога на добавленную стоимость признается </a:t>
            </a:r>
            <a:r>
              <a:rPr lang="ru-RU" sz="1800" b="1" dirty="0">
                <a:solidFill>
                  <a:srgbClr val="E4465A"/>
                </a:solidFill>
                <a:cs typeface="Segoe UI" panose="020B0502040204020203" pitchFamily="34" charset="0"/>
              </a:rPr>
              <a:t>дата первого по времени составления первичного документа, оформленного на их </a:t>
            </a:r>
            <a:r>
              <a:rPr lang="ru-RU" sz="1800" b="1" dirty="0" smtClean="0">
                <a:solidFill>
                  <a:srgbClr val="E4465A"/>
                </a:solidFill>
                <a:cs typeface="Segoe UI" panose="020B0502040204020203" pitchFamily="34" charset="0"/>
              </a:rPr>
              <a:t>покупателя (заказчика) </a:t>
            </a:r>
            <a:r>
              <a:rPr lang="ru-RU" sz="1800" b="1" dirty="0">
                <a:solidFill>
                  <a:srgbClr val="E4465A"/>
                </a:solidFill>
                <a:cs typeface="Segoe UI" panose="020B0502040204020203" pitchFamily="34" charset="0"/>
              </a:rPr>
              <a:t>или перевозчика для доставки товара </a:t>
            </a:r>
            <a:r>
              <a:rPr lang="ru-RU" sz="1800" b="1" dirty="0" smtClean="0">
                <a:solidFill>
                  <a:srgbClr val="E4465A"/>
                </a:solidFill>
                <a:cs typeface="Segoe UI" panose="020B0502040204020203" pitchFamily="34" charset="0"/>
              </a:rPr>
              <a:t>покупателю (заказчику).</a:t>
            </a: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smtClean="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sp>
        <p:nvSpPr>
          <p:cNvPr id="18" name="Стрелка вправо 1"/>
          <p:cNvSpPr>
            <a:spLocks noChangeArrowheads="1"/>
          </p:cNvSpPr>
          <p:nvPr/>
        </p:nvSpPr>
        <p:spPr bwMode="auto">
          <a:xfrm rot="5400000">
            <a:off x="5848706" y="3626401"/>
            <a:ext cx="367406"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19" name="Прямоугольник: скругленные углы 3">
            <a:extLst>
              <a:ext uri="{FF2B5EF4-FFF2-40B4-BE49-F238E27FC236}">
                <a16:creationId xmlns:a16="http://schemas.microsoft.com/office/drawing/2014/main" xmlns="" id="{C3060BED-D266-4996-B2FC-CC621AD399D5}"/>
              </a:ext>
            </a:extLst>
          </p:cNvPr>
          <p:cNvSpPr/>
          <p:nvPr/>
        </p:nvSpPr>
        <p:spPr>
          <a:xfrm>
            <a:off x="446049" y="5080774"/>
            <a:ext cx="11464536" cy="668637"/>
          </a:xfrm>
          <a:prstGeom prst="roundRect">
            <a:avLst>
              <a:gd name="adj" fmla="val 15658"/>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27A1AE"/>
                </a:solidFill>
                <a:latin typeface="Segoe UI" panose="020B0502040204020203" pitchFamily="34" charset="0"/>
                <a:cs typeface="Segoe UI" panose="020B0502040204020203" pitchFamily="34" charset="0"/>
              </a:rPr>
              <a:t>См.: </a:t>
            </a:r>
            <a:r>
              <a:rPr lang="ru-RU" b="1" dirty="0" smtClean="0">
                <a:solidFill>
                  <a:srgbClr val="27A1AE"/>
                </a:solidFill>
                <a:latin typeface="Segoe UI" panose="020B0502040204020203" pitchFamily="34" charset="0"/>
                <a:cs typeface="Segoe UI" panose="020B0502040204020203" pitchFamily="34" charset="0"/>
              </a:rPr>
              <a:t>Письмо Министерства </a:t>
            </a:r>
            <a:r>
              <a:rPr lang="ru-RU" b="1" dirty="0">
                <a:solidFill>
                  <a:srgbClr val="27A1AE"/>
                </a:solidFill>
                <a:latin typeface="Segoe UI" panose="020B0502040204020203" pitchFamily="34" charset="0"/>
                <a:cs typeface="Segoe UI" panose="020B0502040204020203" pitchFamily="34" charset="0"/>
              </a:rPr>
              <a:t>финансов РФ </a:t>
            </a:r>
            <a:r>
              <a:rPr lang="ru-RU" b="1" dirty="0" smtClean="0">
                <a:solidFill>
                  <a:srgbClr val="27A1AE"/>
                </a:solidFill>
                <a:latin typeface="Segoe UI" panose="020B0502040204020203" pitchFamily="34" charset="0"/>
                <a:cs typeface="Segoe UI" panose="020B0502040204020203" pitchFamily="34" charset="0"/>
              </a:rPr>
              <a:t>от 28 августа 2017 г. № </a:t>
            </a:r>
            <a:r>
              <a:rPr lang="ru-RU" b="1" dirty="0">
                <a:solidFill>
                  <a:srgbClr val="27A1AE"/>
                </a:solidFill>
                <a:latin typeface="Segoe UI" panose="020B0502040204020203" pitchFamily="34" charset="0"/>
                <a:cs typeface="Segoe UI" panose="020B0502040204020203" pitchFamily="34" charset="0"/>
              </a:rPr>
              <a:t>03-07-11/55118</a:t>
            </a:r>
          </a:p>
        </p:txBody>
      </p:sp>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981" y="2742901"/>
            <a:ext cx="2646853" cy="887442"/>
          </a:xfrm>
          <a:prstGeom prst="rect">
            <a:avLst/>
          </a:prstGeom>
        </p:spPr>
      </p:pic>
    </p:spTree>
    <p:extLst>
      <p:ext uri="{BB962C8B-B14F-4D97-AF65-F5344CB8AC3E}">
        <p14:creationId xmlns:p14="http://schemas.microsoft.com/office/powerpoint/2010/main" val="329890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a:extLst>
              <a:ext uri="{FF2B5EF4-FFF2-40B4-BE49-F238E27FC236}">
                <a16:creationId xmlns="" xmlns:a16="http://schemas.microsoft.com/office/drawing/2014/main" id="{2DF8A51C-4A70-45C5-B4ED-B17789969F70}"/>
              </a:ext>
            </a:extLst>
          </p:cNvPr>
          <p:cNvCxnSpPr>
            <a:cxnSpLocks/>
          </p:cNvCxnSpPr>
          <p:nvPr/>
        </p:nvCxnSpPr>
        <p:spPr>
          <a:xfrm>
            <a:off x="339717" y="1195414"/>
            <a:ext cx="1146453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a:extLst>
              <a:ext uri="{FF2B5EF4-FFF2-40B4-BE49-F238E27FC236}">
                <a16:creationId xmlns="" xmlns:a16="http://schemas.microsoft.com/office/drawing/2014/main" id="{943ABCEC-144A-438F-BA8C-915CD8AB0A20}"/>
              </a:ext>
            </a:extLst>
          </p:cNvPr>
          <p:cNvSpPr/>
          <p:nvPr/>
        </p:nvSpPr>
        <p:spPr>
          <a:xfrm>
            <a:off x="3319463" y="628650"/>
            <a:ext cx="5553075" cy="190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3" name="Объект 2">
            <a:extLst>
              <a:ext uri="{FF2B5EF4-FFF2-40B4-BE49-F238E27FC236}">
                <a16:creationId xmlns="" xmlns:a16="http://schemas.microsoft.com/office/drawing/2014/main" id="{73654378-9C15-461F-99A2-CFFD6BDD55E3}"/>
              </a:ext>
            </a:extLst>
          </p:cNvPr>
          <p:cNvSpPr>
            <a:spLocks noGrp="1"/>
          </p:cNvSpPr>
          <p:nvPr>
            <p:ph idx="1"/>
          </p:nvPr>
        </p:nvSpPr>
        <p:spPr>
          <a:xfrm>
            <a:off x="951699" y="1432475"/>
            <a:ext cx="10904499" cy="2042214"/>
          </a:xfrm>
        </p:spPr>
        <p:txBody>
          <a:bodyPr>
            <a:noAutofit/>
          </a:bodyPr>
          <a:lstStyle/>
          <a:p>
            <a:pPr algn="just">
              <a:spcBef>
                <a:spcPct val="0"/>
              </a:spcBef>
              <a:spcAft>
                <a:spcPts val="1200"/>
              </a:spcAft>
            </a:pPr>
            <a:r>
              <a:rPr lang="ru-RU" sz="1800" dirty="0">
                <a:solidFill>
                  <a:srgbClr val="444444"/>
                </a:solidFill>
                <a:cs typeface="Segoe UI" panose="020B0502040204020203" pitchFamily="34" charset="0"/>
              </a:rPr>
              <a:t>В соответствии с п. 1 ст. 167 Налогового кодекса РФ в счет уплаты НДС заказчик перечисляет поставщику сумму контракта, </a:t>
            </a:r>
            <a:r>
              <a:rPr lang="ru-RU" sz="1800" b="1" dirty="0">
                <a:solidFill>
                  <a:srgbClr val="E4465A"/>
                </a:solidFill>
                <a:cs typeface="Segoe UI" panose="020B0502040204020203" pitchFamily="34" charset="0"/>
              </a:rPr>
              <a:t>включая НДС в размере 18%</a:t>
            </a:r>
            <a:r>
              <a:rPr lang="ru-RU" sz="1800" dirty="0">
                <a:solidFill>
                  <a:srgbClr val="444444"/>
                </a:solidFill>
                <a:cs typeface="Segoe UI" panose="020B0502040204020203" pitchFamily="34" charset="0"/>
              </a:rPr>
              <a:t>, если день отгрузки (передачи) товаров (работ, услуг), имущественных прав </a:t>
            </a:r>
            <a:r>
              <a:rPr lang="ru-RU" sz="1800" b="1" dirty="0" smtClean="0">
                <a:solidFill>
                  <a:srgbClr val="E4465A"/>
                </a:solidFill>
                <a:cs typeface="Segoe UI" panose="020B0502040204020203" pitchFamily="34" charset="0"/>
              </a:rPr>
              <a:t>и/или </a:t>
            </a:r>
            <a:r>
              <a:rPr lang="ru-RU" sz="1800" dirty="0" smtClean="0">
                <a:solidFill>
                  <a:srgbClr val="444444"/>
                </a:solidFill>
                <a:cs typeface="Segoe UI" panose="020B0502040204020203" pitchFamily="34" charset="0"/>
              </a:rPr>
              <a:t>день </a:t>
            </a:r>
            <a:r>
              <a:rPr lang="ru-RU" sz="1800" dirty="0">
                <a:solidFill>
                  <a:srgbClr val="444444"/>
                </a:solidFill>
                <a:cs typeface="Segoe UI" panose="020B0502040204020203" pitchFamily="34" charset="0"/>
              </a:rPr>
              <a:t>оплаты, частичной оплаты в счет предстоящих поставок товаров (выполнения работ, оказания услуг), передачи имущественных прав </a:t>
            </a:r>
            <a:r>
              <a:rPr lang="ru-RU" sz="1800" b="1" dirty="0">
                <a:solidFill>
                  <a:srgbClr val="E4465A"/>
                </a:solidFill>
                <a:cs typeface="Segoe UI" panose="020B0502040204020203" pitchFamily="34" charset="0"/>
              </a:rPr>
              <a:t>приходится на дату до 31 декабря 2018 г. включительно.</a:t>
            </a:r>
          </a:p>
          <a:p>
            <a:pPr algn="ctr">
              <a:spcBef>
                <a:spcPct val="0"/>
              </a:spcBef>
              <a:spcAft>
                <a:spcPts val="1200"/>
              </a:spcAft>
            </a:pPr>
            <a:r>
              <a:rPr lang="ru-RU" sz="1800" dirty="0" smtClean="0">
                <a:solidFill>
                  <a:srgbClr val="444444"/>
                </a:solidFill>
                <a:cs typeface="Segoe UI" panose="020B0502040204020203" pitchFamily="34" charset="0"/>
              </a:rPr>
              <a:t>Формулировка охватывает 3 ситуации:</a:t>
            </a:r>
            <a:endParaRPr lang="ru-RU" sz="1800" dirty="0">
              <a:solidFill>
                <a:srgbClr val="444444"/>
              </a:solidFill>
              <a:cs typeface="Segoe UI" panose="020B0502040204020203" pitchFamily="34" charset="0"/>
            </a:endParaRPr>
          </a:p>
          <a:p>
            <a:pPr algn="just">
              <a:spcBef>
                <a:spcPct val="0"/>
              </a:spcBef>
              <a:spcAft>
                <a:spcPts val="1200"/>
              </a:spcAft>
            </a:pPr>
            <a:endParaRPr lang="ru-RU" sz="1800" dirty="0">
              <a:solidFill>
                <a:srgbClr val="444444"/>
              </a:solidFill>
              <a:cs typeface="Segoe UI" panose="020B0502040204020203" pitchFamily="34" charset="0"/>
            </a:endParaRPr>
          </a:p>
        </p:txBody>
      </p:sp>
      <p:grpSp>
        <p:nvGrpSpPr>
          <p:cNvPr id="17" name="Группа 16">
            <a:extLst>
              <a:ext uri="{FF2B5EF4-FFF2-40B4-BE49-F238E27FC236}">
                <a16:creationId xmlns="" xmlns:a16="http://schemas.microsoft.com/office/drawing/2014/main" id="{1D9EE1A8-F029-4957-A5EE-191FBF2FFD6D}"/>
              </a:ext>
            </a:extLst>
          </p:cNvPr>
          <p:cNvGrpSpPr/>
          <p:nvPr/>
        </p:nvGrpSpPr>
        <p:grpSpPr>
          <a:xfrm>
            <a:off x="339717" y="1432474"/>
            <a:ext cx="471488" cy="560388"/>
            <a:chOff x="5391712" y="4383939"/>
            <a:chExt cx="471488" cy="560388"/>
          </a:xfrm>
          <a:solidFill>
            <a:schemeClr val="accent1"/>
          </a:solidFill>
        </p:grpSpPr>
        <p:sp>
          <p:nvSpPr>
            <p:cNvPr id="18" name="Freeform 206">
              <a:extLst>
                <a:ext uri="{FF2B5EF4-FFF2-40B4-BE49-F238E27FC236}">
                  <a16:creationId xmlns="" xmlns:a16="http://schemas.microsoft.com/office/drawing/2014/main"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Freeform 207">
              <a:extLst>
                <a:ext uri="{FF2B5EF4-FFF2-40B4-BE49-F238E27FC236}">
                  <a16:creationId xmlns="" xmlns:a16="http://schemas.microsoft.com/office/drawing/2014/main"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0" name="Rectangle 208">
              <a:extLst>
                <a:ext uri="{FF2B5EF4-FFF2-40B4-BE49-F238E27FC236}">
                  <a16:creationId xmlns="" xmlns:a16="http://schemas.microsoft.com/office/drawing/2014/main"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2" name="Oval 209">
              <a:extLst>
                <a:ext uri="{FF2B5EF4-FFF2-40B4-BE49-F238E27FC236}">
                  <a16:creationId xmlns="" xmlns:a16="http://schemas.microsoft.com/office/drawing/2014/main"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3" name="Freeform 210">
              <a:extLst>
                <a:ext uri="{FF2B5EF4-FFF2-40B4-BE49-F238E27FC236}">
                  <a16:creationId xmlns="" xmlns:a16="http://schemas.microsoft.com/office/drawing/2014/main"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4" name="Rectangle 211">
              <a:extLst>
                <a:ext uri="{FF2B5EF4-FFF2-40B4-BE49-F238E27FC236}">
                  <a16:creationId xmlns="" xmlns:a16="http://schemas.microsoft.com/office/drawing/2014/main"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5" name="Freeform 212">
              <a:extLst>
                <a:ext uri="{FF2B5EF4-FFF2-40B4-BE49-F238E27FC236}">
                  <a16:creationId xmlns="" xmlns:a16="http://schemas.microsoft.com/office/drawing/2014/main"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6" name="Rectangle 213">
              <a:extLst>
                <a:ext uri="{FF2B5EF4-FFF2-40B4-BE49-F238E27FC236}">
                  <a16:creationId xmlns="" xmlns:a16="http://schemas.microsoft.com/office/drawing/2014/main"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7" name="Rectangle 214">
              <a:extLst>
                <a:ext uri="{FF2B5EF4-FFF2-40B4-BE49-F238E27FC236}">
                  <a16:creationId xmlns="" xmlns:a16="http://schemas.microsoft.com/office/drawing/2014/main"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28" name="Oval 215">
              <a:extLst>
                <a:ext uri="{FF2B5EF4-FFF2-40B4-BE49-F238E27FC236}">
                  <a16:creationId xmlns="" xmlns:a16="http://schemas.microsoft.com/office/drawing/2014/main"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
        <p:nvSpPr>
          <p:cNvPr id="40" name="Заголовок 1">
            <a:extLst>
              <a:ext uri="{FF2B5EF4-FFF2-40B4-BE49-F238E27FC236}">
                <a16:creationId xmlns:a16="http://schemas.microsoft.com/office/drawing/2014/main" xmlns="" id="{4C9BBCFC-A4C8-4FE4-95FB-31E6DE828557}"/>
              </a:ext>
            </a:extLst>
          </p:cNvPr>
          <p:cNvSpPr>
            <a:spLocks noGrp="1"/>
          </p:cNvSpPr>
          <p:nvPr>
            <p:ph type="title"/>
          </p:nvPr>
        </p:nvSpPr>
        <p:spPr>
          <a:xfrm>
            <a:off x="1857488" y="0"/>
            <a:ext cx="8428994" cy="604791"/>
          </a:xfrm>
        </p:spPr>
        <p:txBody>
          <a:bodyPr/>
          <a:lstStyle/>
          <a:p>
            <a:r>
              <a:rPr lang="ru-RU" altLang="ru-RU" sz="1800" dirty="0"/>
              <a:t/>
            </a:r>
            <a:br>
              <a:rPr lang="ru-RU" altLang="ru-RU" sz="1800" dirty="0"/>
            </a:br>
            <a:r>
              <a:rPr lang="ru-RU" altLang="ru-RU" cap="none" dirty="0" smtClean="0">
                <a:latin typeface="Segoe UI Semibold" panose="020B0702040204020203" pitchFamily="34" charset="0"/>
                <a:cs typeface="Segoe UI Semibold" panose="020B0702040204020203" pitchFamily="34" charset="0"/>
              </a:rPr>
              <a:t>Новая ставка НДС и ее применение. Определение условий НДС в проекте контракта.</a:t>
            </a:r>
            <a:endParaRPr lang="ru-RU" altLang="ru-RU" dirty="0"/>
          </a:p>
        </p:txBody>
      </p:sp>
      <p:sp>
        <p:nvSpPr>
          <p:cNvPr id="41" name="Стрелка вправо 1"/>
          <p:cNvSpPr>
            <a:spLocks noChangeArrowheads="1"/>
          </p:cNvSpPr>
          <p:nvPr/>
        </p:nvSpPr>
        <p:spPr bwMode="auto">
          <a:xfrm>
            <a:off x="362736" y="3096424"/>
            <a:ext cx="471487"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42" name="TextBox 41"/>
          <p:cNvSpPr txBox="1"/>
          <p:nvPr/>
        </p:nvSpPr>
        <p:spPr>
          <a:xfrm>
            <a:off x="1764561" y="3352954"/>
            <a:ext cx="365806" cy="461665"/>
          </a:xfrm>
          <a:prstGeom prst="rect">
            <a:avLst/>
          </a:prstGeom>
          <a:noFill/>
        </p:spPr>
        <p:txBody>
          <a:bodyPr wrap="none" rtlCol="0">
            <a:spAutoFit/>
          </a:bodyPr>
          <a:lstStyle/>
          <a:p>
            <a:r>
              <a:rPr lang="en-US" sz="2400" b="1"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1</a:t>
            </a:r>
            <a:endParaRPr lang="ru-RU" sz="2400" b="1"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4" name="Прямоугольник: скругленные углы 7"/>
          <p:cNvSpPr/>
          <p:nvPr/>
        </p:nvSpPr>
        <p:spPr>
          <a:xfrm>
            <a:off x="2135187" y="3432597"/>
            <a:ext cx="7921625" cy="341312"/>
          </a:xfrm>
          <a:prstGeom prst="roundRect">
            <a:avLst/>
          </a:prstGeom>
          <a:solidFill>
            <a:srgbClr val="FFFFFF"/>
          </a:solidFill>
          <a:ln w="19050" cap="flat" cmpd="sng" algn="ctr">
            <a:solidFill>
              <a:srgbClr val="E4465A"/>
            </a:solidFill>
            <a:prstDash val="solid"/>
            <a:round/>
            <a:headEnd type="none" w="med" len="med"/>
            <a:tailEnd type="none" w="med" len="med"/>
          </a:ln>
          <a:effectLst>
            <a:outerShdw blurRad="254000" dist="152400" algn="l" rotWithShape="0">
              <a:prstClr val="black">
                <a:alpha val="14000"/>
              </a:prstClr>
            </a:outerShdw>
          </a:effectLst>
        </p:spPr>
        <p:txBody>
          <a:bodyPr vert="vert270" anchor="ctr"/>
          <a:lstStyle/>
          <a:p>
            <a:pPr marL="0" marR="0" lvl="0" indent="0" algn="ctr" defTabSz="1289050" eaLnBrk="0" fontAlgn="base" latinLnBrk="0" hangingPunct="0">
              <a:lnSpc>
                <a:spcPct val="90000"/>
              </a:lnSpc>
              <a:spcBef>
                <a:spcPct val="0"/>
              </a:spcBef>
              <a:spcAft>
                <a:spcPct val="35000"/>
              </a:spcAft>
              <a:buClrTx/>
              <a:buSzTx/>
              <a:buFontTx/>
              <a:buNone/>
              <a:tabLst/>
              <a:defRPr/>
            </a:pPr>
            <a:endParaRPr kumimoji="0" lang="ru-RU" sz="3200" b="1" i="0" u="none" strike="noStrike" kern="0" cap="none" spc="0" normalizeH="0" baseline="0" noProof="0" dirty="0">
              <a:ln>
                <a:noFill/>
              </a:ln>
              <a:solidFill>
                <a:srgbClr val="E4465A"/>
              </a:solidFill>
              <a:effectLst/>
              <a:uLnTx/>
              <a:uFillTx/>
              <a:latin typeface="Arial" panose="020B0604020202020204" pitchFamily="34" charset="0"/>
              <a:ea typeface="Microsoft YaHei" panose="020B0503020204020204" pitchFamily="34" charset="-122"/>
            </a:endParaRPr>
          </a:p>
        </p:txBody>
      </p:sp>
      <p:sp>
        <p:nvSpPr>
          <p:cNvPr id="45" name="Объект 2"/>
          <p:cNvSpPr txBox="1">
            <a:spLocks/>
          </p:cNvSpPr>
          <p:nvPr/>
        </p:nvSpPr>
        <p:spPr bwMode="auto">
          <a:xfrm>
            <a:off x="2017711" y="3489138"/>
            <a:ext cx="795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marL="228600" indent="-228600">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marL="447675">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marL="714375">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marL="990600">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14478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19050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23622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28194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fontAlgn="base">
              <a:lnSpc>
                <a:spcPct val="90000"/>
              </a:lnSpc>
              <a:spcBef>
                <a:spcPts val="1000"/>
              </a:spcBef>
              <a:spcAft>
                <a:spcPct val="0"/>
              </a:spcAft>
              <a:buClrTx/>
              <a:buSzTx/>
              <a:buFont typeface="Arial" panose="020B0604020202020204" pitchFamily="34" charset="0"/>
              <a:buNone/>
            </a:pPr>
            <a:r>
              <a:rPr lang="ru-RU" altLang="ru-RU" sz="1600" dirty="0" smtClean="0">
                <a:solidFill>
                  <a:srgbClr val="4D4C4D"/>
                </a:solidFill>
                <a:latin typeface="Trebuchet MS" panose="020B0603020202020204" pitchFamily="34" charset="0"/>
              </a:rPr>
              <a:t>Отгрузка продукции до 31 декабря 2018 г. включительно</a:t>
            </a:r>
            <a:endParaRPr lang="ru-RU" altLang="ru-RU" sz="2400" b="1" dirty="0" smtClean="0">
              <a:solidFill>
                <a:srgbClr val="E4465A"/>
              </a:solidFill>
              <a:latin typeface="Trebuchet MS" panose="020B0603020202020204" pitchFamily="34" charset="0"/>
            </a:endParaRPr>
          </a:p>
        </p:txBody>
      </p:sp>
      <p:sp>
        <p:nvSpPr>
          <p:cNvPr id="46" name="Прямоугольник: скругленные углы 7"/>
          <p:cNvSpPr/>
          <p:nvPr/>
        </p:nvSpPr>
        <p:spPr>
          <a:xfrm>
            <a:off x="2135187" y="3954832"/>
            <a:ext cx="7921625" cy="341312"/>
          </a:xfrm>
          <a:prstGeom prst="roundRect">
            <a:avLst/>
          </a:prstGeom>
          <a:solidFill>
            <a:srgbClr val="FFFFFF"/>
          </a:solidFill>
          <a:ln w="19050" cap="flat" cmpd="sng" algn="ctr">
            <a:solidFill>
              <a:srgbClr val="E4465A"/>
            </a:solidFill>
            <a:prstDash val="solid"/>
            <a:round/>
            <a:headEnd type="none" w="med" len="med"/>
            <a:tailEnd type="none" w="med" len="med"/>
          </a:ln>
          <a:effectLst>
            <a:outerShdw blurRad="254000" dist="152400" algn="l" rotWithShape="0">
              <a:prstClr val="black">
                <a:alpha val="14000"/>
              </a:prstClr>
            </a:outerShdw>
          </a:effectLst>
        </p:spPr>
        <p:txBody>
          <a:bodyPr vert="vert270" anchor="ctr"/>
          <a:lstStyle/>
          <a:p>
            <a:pPr marL="0" marR="0" lvl="0" indent="0" algn="ctr" defTabSz="1289050" eaLnBrk="0" fontAlgn="base" latinLnBrk="0" hangingPunct="0">
              <a:lnSpc>
                <a:spcPct val="90000"/>
              </a:lnSpc>
              <a:spcBef>
                <a:spcPct val="0"/>
              </a:spcBef>
              <a:spcAft>
                <a:spcPct val="35000"/>
              </a:spcAft>
              <a:buClrTx/>
              <a:buSzTx/>
              <a:buFontTx/>
              <a:buNone/>
              <a:tabLst/>
              <a:defRPr/>
            </a:pPr>
            <a:endParaRPr kumimoji="0" lang="ru-RU" sz="3200" b="1" i="0" u="none" strike="noStrike" kern="0" cap="none" spc="0" normalizeH="0" baseline="0" noProof="0" dirty="0">
              <a:ln>
                <a:noFill/>
              </a:ln>
              <a:solidFill>
                <a:srgbClr val="E4465A"/>
              </a:solidFill>
              <a:effectLst/>
              <a:uLnTx/>
              <a:uFillTx/>
              <a:latin typeface="Arial" panose="020B0604020202020204" pitchFamily="34" charset="0"/>
              <a:ea typeface="Microsoft YaHei" panose="020B0503020204020204" pitchFamily="34" charset="-122"/>
            </a:endParaRPr>
          </a:p>
        </p:txBody>
      </p:sp>
      <p:sp>
        <p:nvSpPr>
          <p:cNvPr id="47" name="Прямоугольник: скругленные углы 7"/>
          <p:cNvSpPr/>
          <p:nvPr/>
        </p:nvSpPr>
        <p:spPr>
          <a:xfrm>
            <a:off x="2135186" y="4553912"/>
            <a:ext cx="7921625" cy="496413"/>
          </a:xfrm>
          <a:prstGeom prst="roundRect">
            <a:avLst/>
          </a:prstGeom>
          <a:solidFill>
            <a:srgbClr val="FFFFFF"/>
          </a:solidFill>
          <a:ln w="19050" cap="flat" cmpd="sng" algn="ctr">
            <a:solidFill>
              <a:srgbClr val="E4465A"/>
            </a:solidFill>
            <a:prstDash val="solid"/>
            <a:round/>
            <a:headEnd type="none" w="med" len="med"/>
            <a:tailEnd type="none" w="med" len="med"/>
          </a:ln>
          <a:effectLst>
            <a:outerShdw blurRad="254000" dist="152400" algn="l" rotWithShape="0">
              <a:prstClr val="black">
                <a:alpha val="14000"/>
              </a:prstClr>
            </a:outerShdw>
          </a:effectLst>
        </p:spPr>
        <p:txBody>
          <a:bodyPr vert="vert270" anchor="ctr"/>
          <a:lstStyle/>
          <a:p>
            <a:pPr marL="0" marR="0" lvl="0" indent="0" algn="ctr" defTabSz="1289050" eaLnBrk="0" fontAlgn="base" latinLnBrk="0" hangingPunct="0">
              <a:lnSpc>
                <a:spcPct val="90000"/>
              </a:lnSpc>
              <a:spcBef>
                <a:spcPct val="0"/>
              </a:spcBef>
              <a:spcAft>
                <a:spcPct val="35000"/>
              </a:spcAft>
              <a:buClrTx/>
              <a:buSzTx/>
              <a:buFontTx/>
              <a:buNone/>
              <a:tabLst/>
              <a:defRPr/>
            </a:pPr>
            <a:endParaRPr kumimoji="0" lang="ru-RU" sz="3200" b="1" i="0" u="none" strike="noStrike" kern="0" cap="none" spc="0" normalizeH="0" baseline="0" noProof="0" dirty="0">
              <a:ln>
                <a:noFill/>
              </a:ln>
              <a:solidFill>
                <a:srgbClr val="E4465A"/>
              </a:solidFill>
              <a:effectLst/>
              <a:uLnTx/>
              <a:uFillTx/>
              <a:latin typeface="Arial" panose="020B0604020202020204" pitchFamily="34" charset="0"/>
              <a:ea typeface="Microsoft YaHei" panose="020B0503020204020204" pitchFamily="34" charset="-122"/>
            </a:endParaRPr>
          </a:p>
        </p:txBody>
      </p:sp>
      <p:sp>
        <p:nvSpPr>
          <p:cNvPr id="48" name="TextBox 47"/>
          <p:cNvSpPr txBox="1"/>
          <p:nvPr/>
        </p:nvSpPr>
        <p:spPr>
          <a:xfrm>
            <a:off x="1749082" y="3882046"/>
            <a:ext cx="365806" cy="461665"/>
          </a:xfrm>
          <a:prstGeom prst="rect">
            <a:avLst/>
          </a:prstGeom>
          <a:noFill/>
        </p:spPr>
        <p:txBody>
          <a:bodyPr wrap="none" rtlCol="0">
            <a:spAutoFit/>
          </a:bodyPr>
          <a:lstStyle/>
          <a:p>
            <a:r>
              <a:rPr lang="ru-RU" sz="2400" b="1"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2</a:t>
            </a:r>
            <a:endParaRPr lang="ru-RU" sz="2400" b="1"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9" name="TextBox 48"/>
          <p:cNvSpPr txBox="1"/>
          <p:nvPr/>
        </p:nvSpPr>
        <p:spPr>
          <a:xfrm>
            <a:off x="1764561" y="4469335"/>
            <a:ext cx="365806" cy="461665"/>
          </a:xfrm>
          <a:prstGeom prst="rect">
            <a:avLst/>
          </a:prstGeom>
          <a:noFill/>
        </p:spPr>
        <p:txBody>
          <a:bodyPr wrap="none" rtlCol="0">
            <a:spAutoFit/>
          </a:bodyPr>
          <a:lstStyle/>
          <a:p>
            <a:r>
              <a:rPr lang="ru-RU" sz="2400" b="1" dirty="0" smtClean="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rPr>
              <a:t>3</a:t>
            </a:r>
            <a:endParaRPr lang="ru-RU" sz="2400" b="1" dirty="0">
              <a:solidFill>
                <a:schemeClr val="tx1">
                  <a:lumMod val="85000"/>
                  <a:lumOff val="1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50" name="Объект 2"/>
          <p:cNvSpPr txBox="1">
            <a:spLocks/>
          </p:cNvSpPr>
          <p:nvPr/>
        </p:nvSpPr>
        <p:spPr bwMode="auto">
          <a:xfrm>
            <a:off x="2017711" y="4015571"/>
            <a:ext cx="7953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marL="228600" indent="-228600">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marL="447675">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marL="714375">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marL="990600">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14478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19050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23622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28194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fontAlgn="base">
              <a:lnSpc>
                <a:spcPct val="90000"/>
              </a:lnSpc>
              <a:spcBef>
                <a:spcPts val="1000"/>
              </a:spcBef>
              <a:spcAft>
                <a:spcPct val="0"/>
              </a:spcAft>
              <a:buClrTx/>
              <a:buSzTx/>
              <a:buFont typeface="Arial" panose="020B0604020202020204" pitchFamily="34" charset="0"/>
              <a:buNone/>
            </a:pPr>
            <a:r>
              <a:rPr lang="ru-RU" altLang="ru-RU" sz="1600" dirty="0" smtClean="0">
                <a:solidFill>
                  <a:srgbClr val="4D4C4D"/>
                </a:solidFill>
                <a:latin typeface="Trebuchet MS" panose="020B0603020202020204" pitchFamily="34" charset="0"/>
              </a:rPr>
              <a:t>Оплата </a:t>
            </a:r>
            <a:r>
              <a:rPr lang="ru-RU" altLang="ru-RU" sz="1600" dirty="0">
                <a:solidFill>
                  <a:srgbClr val="4D4C4D"/>
                </a:solidFill>
                <a:latin typeface="Trebuchet MS" panose="020B0603020202020204" pitchFamily="34" charset="0"/>
              </a:rPr>
              <a:t>(включая частичную) до 31 декабря 2018 г. включительно</a:t>
            </a:r>
            <a:endParaRPr lang="ru-RU" altLang="ru-RU" sz="2400" b="1" dirty="0" smtClean="0">
              <a:solidFill>
                <a:srgbClr val="E4465A"/>
              </a:solidFill>
              <a:latin typeface="Trebuchet MS" panose="020B0603020202020204" pitchFamily="34" charset="0"/>
            </a:endParaRPr>
          </a:p>
        </p:txBody>
      </p:sp>
      <p:sp>
        <p:nvSpPr>
          <p:cNvPr id="51" name="Объект 2"/>
          <p:cNvSpPr txBox="1">
            <a:spLocks/>
          </p:cNvSpPr>
          <p:nvPr/>
        </p:nvSpPr>
        <p:spPr bwMode="auto">
          <a:xfrm>
            <a:off x="2095297" y="4595174"/>
            <a:ext cx="7953375" cy="4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Microsoft YaHei" panose="020B0503020204020204" pitchFamily="34" charset="-122"/>
              </a:defRPr>
            </a:lvl1pPr>
            <a:lvl2pPr marL="228600" indent="-228600">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Microsoft YaHei" panose="020B0503020204020204" pitchFamily="34" charset="-122"/>
              </a:defRPr>
            </a:lvl2pPr>
            <a:lvl3pPr marL="447675">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marL="714375">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marL="990600">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14478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19050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23622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2819400" indent="-2286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fontAlgn="base">
              <a:lnSpc>
                <a:spcPct val="90000"/>
              </a:lnSpc>
              <a:spcBef>
                <a:spcPts val="1000"/>
              </a:spcBef>
              <a:spcAft>
                <a:spcPct val="0"/>
              </a:spcAft>
              <a:buClrTx/>
              <a:buSzTx/>
              <a:buFont typeface="Arial" panose="020B0604020202020204" pitchFamily="34" charset="0"/>
              <a:buNone/>
            </a:pPr>
            <a:r>
              <a:rPr lang="ru-RU" altLang="ru-RU" sz="1600" dirty="0" smtClean="0">
                <a:solidFill>
                  <a:srgbClr val="4D4C4D"/>
                </a:solidFill>
                <a:latin typeface="Trebuchet MS" panose="020B0603020202020204" pitchFamily="34" charset="0"/>
              </a:rPr>
              <a:t>Отгрузка и оплата (включая частичную) произошли до 31 декабря 2018 г. включительно</a:t>
            </a:r>
            <a:endParaRPr lang="ru-RU" altLang="ru-RU" sz="2400" b="1" dirty="0" smtClean="0">
              <a:solidFill>
                <a:srgbClr val="E4465A"/>
              </a:solidFill>
              <a:latin typeface="Trebuchet MS" panose="020B0603020202020204" pitchFamily="34" charset="0"/>
            </a:endParaRPr>
          </a:p>
        </p:txBody>
      </p:sp>
      <p:sp>
        <p:nvSpPr>
          <p:cNvPr id="52" name="Объект 2">
            <a:extLst>
              <a:ext uri="{FF2B5EF4-FFF2-40B4-BE49-F238E27FC236}">
                <a16:creationId xmlns="" xmlns:a16="http://schemas.microsoft.com/office/drawing/2014/main" id="{73654378-9C15-461F-99A2-CFFD6BDD55E3}"/>
              </a:ext>
            </a:extLst>
          </p:cNvPr>
          <p:cNvSpPr txBox="1">
            <a:spLocks/>
          </p:cNvSpPr>
          <p:nvPr/>
        </p:nvSpPr>
        <p:spPr>
          <a:xfrm>
            <a:off x="915186" y="5226911"/>
            <a:ext cx="10904499" cy="1152375"/>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spcBef>
                <a:spcPct val="0"/>
              </a:spcBef>
              <a:spcAft>
                <a:spcPts val="1200"/>
              </a:spcAft>
            </a:pPr>
            <a:r>
              <a:rPr lang="ru-RU" sz="1800" dirty="0" smtClean="0">
                <a:solidFill>
                  <a:srgbClr val="444444"/>
                </a:solidFill>
                <a:cs typeface="Segoe UI" panose="020B0502040204020203" pitchFamily="34" charset="0"/>
              </a:rPr>
              <a:t>Если отгрузка и оплата (включая частичную) </a:t>
            </a:r>
            <a:r>
              <a:rPr lang="ru-RU" sz="1800" b="1" dirty="0" smtClean="0">
                <a:solidFill>
                  <a:srgbClr val="E4465A"/>
                </a:solidFill>
                <a:cs typeface="Segoe UI" panose="020B0502040204020203" pitchFamily="34" charset="0"/>
              </a:rPr>
              <a:t>происходят после 31 декабря 2018 г.</a:t>
            </a:r>
            <a:r>
              <a:rPr lang="ru-RU" sz="1800" dirty="0" smtClean="0">
                <a:solidFill>
                  <a:srgbClr val="444444"/>
                </a:solidFill>
                <a:cs typeface="Segoe UI" panose="020B0502040204020203" pitchFamily="34" charset="0"/>
              </a:rPr>
              <a:t>, то заказчик в счет уплаты поставщиком по контракту перечисляет ему </a:t>
            </a:r>
            <a:r>
              <a:rPr lang="ru-RU" sz="1800" b="1" dirty="0" smtClean="0">
                <a:solidFill>
                  <a:srgbClr val="E4465A"/>
                </a:solidFill>
                <a:cs typeface="Segoe UI" panose="020B0502040204020203" pitchFamily="34" charset="0"/>
              </a:rPr>
              <a:t>20% НДС в составе ранее оговоренной цены контракта без возможности ее повышения.</a:t>
            </a:r>
            <a:endParaRPr lang="ru-RU" sz="1800" b="1" dirty="0">
              <a:solidFill>
                <a:srgbClr val="E4465A"/>
              </a:solidFill>
              <a:cs typeface="Segoe UI" panose="020B0502040204020203" pitchFamily="34" charset="0"/>
            </a:endParaRPr>
          </a:p>
        </p:txBody>
      </p:sp>
      <p:grpSp>
        <p:nvGrpSpPr>
          <p:cNvPr id="53" name="Группа 52">
            <a:extLst>
              <a:ext uri="{FF2B5EF4-FFF2-40B4-BE49-F238E27FC236}">
                <a16:creationId xmlns="" xmlns:a16="http://schemas.microsoft.com/office/drawing/2014/main" id="{1D9EE1A8-F029-4957-A5EE-191FBF2FFD6D}"/>
              </a:ext>
            </a:extLst>
          </p:cNvPr>
          <p:cNvGrpSpPr/>
          <p:nvPr/>
        </p:nvGrpSpPr>
        <p:grpSpPr>
          <a:xfrm>
            <a:off x="319873" y="5242711"/>
            <a:ext cx="471488" cy="560388"/>
            <a:chOff x="5391712" y="4383939"/>
            <a:chExt cx="471488" cy="560388"/>
          </a:xfrm>
          <a:solidFill>
            <a:schemeClr val="accent1"/>
          </a:solidFill>
        </p:grpSpPr>
        <p:sp>
          <p:nvSpPr>
            <p:cNvPr id="54" name="Freeform 206">
              <a:extLst>
                <a:ext uri="{FF2B5EF4-FFF2-40B4-BE49-F238E27FC236}">
                  <a16:creationId xmlns="" xmlns:a16="http://schemas.microsoft.com/office/drawing/2014/main" id="{16C558EE-8322-4F72-A0BD-8EB70B7D2405}"/>
                </a:ext>
              </a:extLst>
            </p:cNvPr>
            <p:cNvSpPr>
              <a:spLocks/>
            </p:cNvSpPr>
            <p:nvPr/>
          </p:nvSpPr>
          <p:spPr bwMode="auto">
            <a:xfrm>
              <a:off x="5607612" y="4785577"/>
              <a:ext cx="42863" cy="42863"/>
            </a:xfrm>
            <a:custGeom>
              <a:avLst/>
              <a:gdLst>
                <a:gd name="T0" fmla="*/ 0 w 27"/>
                <a:gd name="T1" fmla="*/ 23 h 27"/>
                <a:gd name="T2" fmla="*/ 6 w 27"/>
                <a:gd name="T3" fmla="*/ 27 h 27"/>
                <a:gd name="T4" fmla="*/ 15 w 27"/>
                <a:gd name="T5" fmla="*/ 19 h 27"/>
                <a:gd name="T6" fmla="*/ 21 w 27"/>
                <a:gd name="T7" fmla="*/ 27 h 27"/>
                <a:gd name="T8" fmla="*/ 27 w 27"/>
                <a:gd name="T9" fmla="*/ 23 h 27"/>
                <a:gd name="T10" fmla="*/ 19 w 27"/>
                <a:gd name="T11" fmla="*/ 15 h 27"/>
                <a:gd name="T12" fmla="*/ 27 w 27"/>
                <a:gd name="T13" fmla="*/ 7 h 27"/>
                <a:gd name="T14" fmla="*/ 21 w 27"/>
                <a:gd name="T15" fmla="*/ 3 h 27"/>
                <a:gd name="T16" fmla="*/ 15 w 27"/>
                <a:gd name="T17" fmla="*/ 9 h 27"/>
                <a:gd name="T18" fmla="*/ 6 w 27"/>
                <a:gd name="T19" fmla="*/ 0 h 27"/>
                <a:gd name="T20" fmla="*/ 0 w 27"/>
                <a:gd name="T21" fmla="*/ 7 h 27"/>
                <a:gd name="T22" fmla="*/ 8 w 27"/>
                <a:gd name="T23" fmla="*/ 15 h 27"/>
                <a:gd name="T24" fmla="*/ 0 w 27"/>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0" y="23"/>
                  </a:moveTo>
                  <a:lnTo>
                    <a:pt x="6" y="27"/>
                  </a:lnTo>
                  <a:lnTo>
                    <a:pt x="15" y="19"/>
                  </a:lnTo>
                  <a:lnTo>
                    <a:pt x="21" y="27"/>
                  </a:lnTo>
                  <a:lnTo>
                    <a:pt x="27" y="23"/>
                  </a:lnTo>
                  <a:lnTo>
                    <a:pt x="19" y="15"/>
                  </a:lnTo>
                  <a:lnTo>
                    <a:pt x="27" y="7"/>
                  </a:lnTo>
                  <a:lnTo>
                    <a:pt x="21" y="3"/>
                  </a:lnTo>
                  <a:lnTo>
                    <a:pt x="15" y="9"/>
                  </a:lnTo>
                  <a:lnTo>
                    <a:pt x="6" y="0"/>
                  </a:lnTo>
                  <a:lnTo>
                    <a:pt x="0" y="7"/>
                  </a:lnTo>
                  <a:lnTo>
                    <a:pt x="8" y="15"/>
                  </a:lnTo>
                  <a:lnTo>
                    <a:pt x="0" y="2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5" name="Freeform 207">
              <a:extLst>
                <a:ext uri="{FF2B5EF4-FFF2-40B4-BE49-F238E27FC236}">
                  <a16:creationId xmlns="" xmlns:a16="http://schemas.microsoft.com/office/drawing/2014/main" id="{9D35016A-7D0F-461F-8315-4174574F5826}"/>
                </a:ext>
              </a:extLst>
            </p:cNvPr>
            <p:cNvSpPr>
              <a:spLocks/>
            </p:cNvSpPr>
            <p:nvPr/>
          </p:nvSpPr>
          <p:spPr bwMode="auto">
            <a:xfrm>
              <a:off x="5483787" y="4660164"/>
              <a:ext cx="49213" cy="47625"/>
            </a:xfrm>
            <a:custGeom>
              <a:avLst/>
              <a:gdLst>
                <a:gd name="T0" fmla="*/ 12 w 31"/>
                <a:gd name="T1" fmla="*/ 30 h 30"/>
                <a:gd name="T2" fmla="*/ 18 w 31"/>
                <a:gd name="T3" fmla="*/ 30 h 30"/>
                <a:gd name="T4" fmla="*/ 18 w 31"/>
                <a:gd name="T5" fmla="*/ 19 h 30"/>
                <a:gd name="T6" fmla="*/ 31 w 31"/>
                <a:gd name="T7" fmla="*/ 19 h 30"/>
                <a:gd name="T8" fmla="*/ 31 w 31"/>
                <a:gd name="T9" fmla="*/ 11 h 30"/>
                <a:gd name="T10" fmla="*/ 18 w 31"/>
                <a:gd name="T11" fmla="*/ 11 h 30"/>
                <a:gd name="T12" fmla="*/ 18 w 31"/>
                <a:gd name="T13" fmla="*/ 0 h 30"/>
                <a:gd name="T14" fmla="*/ 12 w 31"/>
                <a:gd name="T15" fmla="*/ 0 h 30"/>
                <a:gd name="T16" fmla="*/ 12 w 31"/>
                <a:gd name="T17" fmla="*/ 11 h 30"/>
                <a:gd name="T18" fmla="*/ 0 w 31"/>
                <a:gd name="T19" fmla="*/ 11 h 30"/>
                <a:gd name="T20" fmla="*/ 0 w 31"/>
                <a:gd name="T21" fmla="*/ 19 h 30"/>
                <a:gd name="T22" fmla="*/ 12 w 31"/>
                <a:gd name="T23" fmla="*/ 19 h 30"/>
                <a:gd name="T24" fmla="*/ 12 w 3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12" y="30"/>
                  </a:moveTo>
                  <a:lnTo>
                    <a:pt x="18" y="30"/>
                  </a:lnTo>
                  <a:lnTo>
                    <a:pt x="18" y="19"/>
                  </a:lnTo>
                  <a:lnTo>
                    <a:pt x="31" y="19"/>
                  </a:lnTo>
                  <a:lnTo>
                    <a:pt x="31" y="11"/>
                  </a:lnTo>
                  <a:lnTo>
                    <a:pt x="18" y="11"/>
                  </a:lnTo>
                  <a:lnTo>
                    <a:pt x="18" y="0"/>
                  </a:lnTo>
                  <a:lnTo>
                    <a:pt x="12" y="0"/>
                  </a:lnTo>
                  <a:lnTo>
                    <a:pt x="12" y="11"/>
                  </a:lnTo>
                  <a:lnTo>
                    <a:pt x="0" y="11"/>
                  </a:lnTo>
                  <a:lnTo>
                    <a:pt x="0" y="19"/>
                  </a:lnTo>
                  <a:lnTo>
                    <a:pt x="12" y="19"/>
                  </a:lnTo>
                  <a:lnTo>
                    <a:pt x="12" y="3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6" name="Rectangle 208">
              <a:extLst>
                <a:ext uri="{FF2B5EF4-FFF2-40B4-BE49-F238E27FC236}">
                  <a16:creationId xmlns="" xmlns:a16="http://schemas.microsoft.com/office/drawing/2014/main" id="{DB771B68-4C3D-4C89-9B66-05CF2CA93B43}"/>
                </a:ext>
              </a:extLst>
            </p:cNvPr>
            <p:cNvSpPr>
              <a:spLocks noChangeArrowheads="1"/>
            </p:cNvSpPr>
            <p:nvPr/>
          </p:nvSpPr>
          <p:spPr bwMode="auto">
            <a:xfrm>
              <a:off x="5486962" y="48030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7" name="Oval 209">
              <a:extLst>
                <a:ext uri="{FF2B5EF4-FFF2-40B4-BE49-F238E27FC236}">
                  <a16:creationId xmlns="" xmlns:a16="http://schemas.microsoft.com/office/drawing/2014/main" id="{FE3866EA-622D-4633-A694-08F51655BF40}"/>
                </a:ext>
              </a:extLst>
            </p:cNvPr>
            <p:cNvSpPr>
              <a:spLocks noChangeArrowheads="1"/>
            </p:cNvSpPr>
            <p:nvPr/>
          </p:nvSpPr>
          <p:spPr bwMode="auto">
            <a:xfrm>
              <a:off x="5620312" y="4656989"/>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8" name="Freeform 210">
              <a:extLst>
                <a:ext uri="{FF2B5EF4-FFF2-40B4-BE49-F238E27FC236}">
                  <a16:creationId xmlns="" xmlns:a16="http://schemas.microsoft.com/office/drawing/2014/main" id="{B6FF1D54-6954-4DCA-AE46-E3BDFD263B59}"/>
                </a:ext>
              </a:extLst>
            </p:cNvPr>
            <p:cNvSpPr>
              <a:spLocks noEditPoints="1"/>
            </p:cNvSpPr>
            <p:nvPr/>
          </p:nvSpPr>
          <p:spPr bwMode="auto">
            <a:xfrm>
              <a:off x="5718737" y="4469664"/>
              <a:ext cx="46038" cy="66675"/>
            </a:xfrm>
            <a:custGeom>
              <a:avLst/>
              <a:gdLst>
                <a:gd name="T0" fmla="*/ 3 w 14"/>
                <a:gd name="T1" fmla="*/ 20 h 20"/>
                <a:gd name="T2" fmla="*/ 11 w 14"/>
                <a:gd name="T3" fmla="*/ 20 h 20"/>
                <a:gd name="T4" fmla="*/ 13 w 14"/>
                <a:gd name="T5" fmla="*/ 19 h 20"/>
                <a:gd name="T6" fmla="*/ 14 w 14"/>
                <a:gd name="T7" fmla="*/ 17 h 20"/>
                <a:gd name="T8" fmla="*/ 14 w 14"/>
                <a:gd name="T9" fmla="*/ 3 h 20"/>
                <a:gd name="T10" fmla="*/ 13 w 14"/>
                <a:gd name="T11" fmla="*/ 1 h 20"/>
                <a:gd name="T12" fmla="*/ 13 w 14"/>
                <a:gd name="T13" fmla="*/ 1 h 20"/>
                <a:gd name="T14" fmla="*/ 11 w 14"/>
                <a:gd name="T15" fmla="*/ 0 h 20"/>
                <a:gd name="T16" fmla="*/ 3 w 14"/>
                <a:gd name="T17" fmla="*/ 0 h 20"/>
                <a:gd name="T18" fmla="*/ 1 w 14"/>
                <a:gd name="T19" fmla="*/ 1 h 20"/>
                <a:gd name="T20" fmla="*/ 0 w 14"/>
                <a:gd name="T21" fmla="*/ 3 h 20"/>
                <a:gd name="T22" fmla="*/ 0 w 14"/>
                <a:gd name="T23" fmla="*/ 17 h 20"/>
                <a:gd name="T24" fmla="*/ 1 w 14"/>
                <a:gd name="T25" fmla="*/ 19 h 20"/>
                <a:gd name="T26" fmla="*/ 3 w 14"/>
                <a:gd name="T27" fmla="*/ 20 h 20"/>
                <a:gd name="T28" fmla="*/ 3 w 14"/>
                <a:gd name="T29" fmla="*/ 3 h 20"/>
                <a:gd name="T30" fmla="*/ 3 w 14"/>
                <a:gd name="T31" fmla="*/ 3 h 20"/>
                <a:gd name="T32" fmla="*/ 10 w 14"/>
                <a:gd name="T33" fmla="*/ 3 h 20"/>
                <a:gd name="T34" fmla="*/ 11 w 14"/>
                <a:gd name="T35" fmla="*/ 3 h 20"/>
                <a:gd name="T36" fmla="*/ 11 w 14"/>
                <a:gd name="T37" fmla="*/ 17 h 20"/>
                <a:gd name="T38" fmla="*/ 3 w 14"/>
                <a:gd name="T39" fmla="*/ 17 h 20"/>
                <a:gd name="T40" fmla="*/ 3 w 14"/>
                <a:gd name="T4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0">
                  <a:moveTo>
                    <a:pt x="3" y="20"/>
                  </a:moveTo>
                  <a:cubicBezTo>
                    <a:pt x="11" y="20"/>
                    <a:pt x="11" y="20"/>
                    <a:pt x="11" y="20"/>
                  </a:cubicBezTo>
                  <a:cubicBezTo>
                    <a:pt x="11" y="20"/>
                    <a:pt x="12" y="19"/>
                    <a:pt x="13" y="19"/>
                  </a:cubicBezTo>
                  <a:cubicBezTo>
                    <a:pt x="13" y="18"/>
                    <a:pt x="14" y="17"/>
                    <a:pt x="14" y="17"/>
                  </a:cubicBezTo>
                  <a:cubicBezTo>
                    <a:pt x="14" y="3"/>
                    <a:pt x="14" y="3"/>
                    <a:pt x="14" y="3"/>
                  </a:cubicBezTo>
                  <a:cubicBezTo>
                    <a:pt x="14" y="2"/>
                    <a:pt x="13" y="1"/>
                    <a:pt x="13" y="1"/>
                  </a:cubicBezTo>
                  <a:cubicBezTo>
                    <a:pt x="13" y="1"/>
                    <a:pt x="13" y="1"/>
                    <a:pt x="13" y="1"/>
                  </a:cubicBezTo>
                  <a:cubicBezTo>
                    <a:pt x="12" y="0"/>
                    <a:pt x="11" y="0"/>
                    <a:pt x="11" y="0"/>
                  </a:cubicBezTo>
                  <a:cubicBezTo>
                    <a:pt x="3" y="0"/>
                    <a:pt x="3" y="0"/>
                    <a:pt x="3" y="0"/>
                  </a:cubicBezTo>
                  <a:cubicBezTo>
                    <a:pt x="3" y="0"/>
                    <a:pt x="2" y="0"/>
                    <a:pt x="1" y="1"/>
                  </a:cubicBezTo>
                  <a:cubicBezTo>
                    <a:pt x="1" y="1"/>
                    <a:pt x="0" y="2"/>
                    <a:pt x="0" y="3"/>
                  </a:cubicBezTo>
                  <a:cubicBezTo>
                    <a:pt x="0" y="17"/>
                    <a:pt x="0" y="17"/>
                    <a:pt x="0" y="17"/>
                  </a:cubicBezTo>
                  <a:cubicBezTo>
                    <a:pt x="0" y="17"/>
                    <a:pt x="1" y="18"/>
                    <a:pt x="1" y="19"/>
                  </a:cubicBezTo>
                  <a:cubicBezTo>
                    <a:pt x="2" y="19"/>
                    <a:pt x="3" y="20"/>
                    <a:pt x="3" y="20"/>
                  </a:cubicBezTo>
                  <a:close/>
                  <a:moveTo>
                    <a:pt x="3" y="3"/>
                  </a:moveTo>
                  <a:cubicBezTo>
                    <a:pt x="3" y="3"/>
                    <a:pt x="3" y="3"/>
                    <a:pt x="3" y="3"/>
                  </a:cubicBezTo>
                  <a:cubicBezTo>
                    <a:pt x="10" y="3"/>
                    <a:pt x="10" y="3"/>
                    <a:pt x="10" y="3"/>
                  </a:cubicBezTo>
                  <a:cubicBezTo>
                    <a:pt x="10" y="3"/>
                    <a:pt x="10" y="3"/>
                    <a:pt x="11" y="3"/>
                  </a:cubicBezTo>
                  <a:cubicBezTo>
                    <a:pt x="11" y="17"/>
                    <a:pt x="11" y="17"/>
                    <a:pt x="11" y="17"/>
                  </a:cubicBezTo>
                  <a:cubicBezTo>
                    <a:pt x="3" y="17"/>
                    <a:pt x="3" y="17"/>
                    <a:pt x="3" y="17"/>
                  </a:cubicBezTo>
                  <a:lnTo>
                    <a:pt x="3" y="3"/>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59" name="Rectangle 211">
              <a:extLst>
                <a:ext uri="{FF2B5EF4-FFF2-40B4-BE49-F238E27FC236}">
                  <a16:creationId xmlns="" xmlns:a16="http://schemas.microsoft.com/office/drawing/2014/main" id="{D69B40CA-E9A1-480E-94E0-68CCA7FDA88D}"/>
                </a:ext>
              </a:extLst>
            </p:cNvPr>
            <p:cNvSpPr>
              <a:spLocks noChangeArrowheads="1"/>
            </p:cNvSpPr>
            <p:nvPr/>
          </p:nvSpPr>
          <p:spPr bwMode="auto">
            <a:xfrm>
              <a:off x="5728262" y="4750652"/>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0" name="Freeform 212">
              <a:extLst>
                <a:ext uri="{FF2B5EF4-FFF2-40B4-BE49-F238E27FC236}">
                  <a16:creationId xmlns="" xmlns:a16="http://schemas.microsoft.com/office/drawing/2014/main" id="{C3DB9EDA-05A8-4B09-B47D-DEA1F3B35D72}"/>
                </a:ext>
              </a:extLst>
            </p:cNvPr>
            <p:cNvSpPr>
              <a:spLocks noEditPoints="1"/>
            </p:cNvSpPr>
            <p:nvPr/>
          </p:nvSpPr>
          <p:spPr bwMode="auto">
            <a:xfrm>
              <a:off x="5391712" y="4383939"/>
              <a:ext cx="471488" cy="560388"/>
            </a:xfrm>
            <a:custGeom>
              <a:avLst/>
              <a:gdLst>
                <a:gd name="T0" fmla="*/ 136 w 144"/>
                <a:gd name="T1" fmla="*/ 0 h 170"/>
                <a:gd name="T2" fmla="*/ 8 w 144"/>
                <a:gd name="T3" fmla="*/ 0 h 170"/>
                <a:gd name="T4" fmla="*/ 0 w 144"/>
                <a:gd name="T5" fmla="*/ 8 h 170"/>
                <a:gd name="T6" fmla="*/ 0 w 144"/>
                <a:gd name="T7" fmla="*/ 162 h 170"/>
                <a:gd name="T8" fmla="*/ 8 w 144"/>
                <a:gd name="T9" fmla="*/ 170 h 170"/>
                <a:gd name="T10" fmla="*/ 136 w 144"/>
                <a:gd name="T11" fmla="*/ 170 h 170"/>
                <a:gd name="T12" fmla="*/ 144 w 144"/>
                <a:gd name="T13" fmla="*/ 162 h 170"/>
                <a:gd name="T14" fmla="*/ 144 w 144"/>
                <a:gd name="T15" fmla="*/ 8 h 170"/>
                <a:gd name="T16" fmla="*/ 136 w 144"/>
                <a:gd name="T17" fmla="*/ 0 h 170"/>
                <a:gd name="T18" fmla="*/ 48 w 144"/>
                <a:gd name="T19" fmla="*/ 141 h 170"/>
                <a:gd name="T20" fmla="*/ 24 w 144"/>
                <a:gd name="T21" fmla="*/ 141 h 170"/>
                <a:gd name="T22" fmla="*/ 24 w 144"/>
                <a:gd name="T23" fmla="*/ 117 h 170"/>
                <a:gd name="T24" fmla="*/ 48 w 144"/>
                <a:gd name="T25" fmla="*/ 117 h 170"/>
                <a:gd name="T26" fmla="*/ 48 w 144"/>
                <a:gd name="T27" fmla="*/ 141 h 170"/>
                <a:gd name="T28" fmla="*/ 48 w 144"/>
                <a:gd name="T29" fmla="*/ 103 h 170"/>
                <a:gd name="T30" fmla="*/ 24 w 144"/>
                <a:gd name="T31" fmla="*/ 103 h 170"/>
                <a:gd name="T32" fmla="*/ 24 w 144"/>
                <a:gd name="T33" fmla="*/ 79 h 170"/>
                <a:gd name="T34" fmla="*/ 48 w 144"/>
                <a:gd name="T35" fmla="*/ 79 h 170"/>
                <a:gd name="T36" fmla="*/ 48 w 144"/>
                <a:gd name="T37" fmla="*/ 103 h 170"/>
                <a:gd name="T38" fmla="*/ 85 w 144"/>
                <a:gd name="T39" fmla="*/ 141 h 170"/>
                <a:gd name="T40" fmla="*/ 61 w 144"/>
                <a:gd name="T41" fmla="*/ 141 h 170"/>
                <a:gd name="T42" fmla="*/ 61 w 144"/>
                <a:gd name="T43" fmla="*/ 117 h 170"/>
                <a:gd name="T44" fmla="*/ 85 w 144"/>
                <a:gd name="T45" fmla="*/ 117 h 170"/>
                <a:gd name="T46" fmla="*/ 85 w 144"/>
                <a:gd name="T47" fmla="*/ 141 h 170"/>
                <a:gd name="T48" fmla="*/ 85 w 144"/>
                <a:gd name="T49" fmla="*/ 103 h 170"/>
                <a:gd name="T50" fmla="*/ 61 w 144"/>
                <a:gd name="T51" fmla="*/ 103 h 170"/>
                <a:gd name="T52" fmla="*/ 61 w 144"/>
                <a:gd name="T53" fmla="*/ 79 h 170"/>
                <a:gd name="T54" fmla="*/ 85 w 144"/>
                <a:gd name="T55" fmla="*/ 79 h 170"/>
                <a:gd name="T56" fmla="*/ 85 w 144"/>
                <a:gd name="T57" fmla="*/ 103 h 170"/>
                <a:gd name="T58" fmla="*/ 122 w 144"/>
                <a:gd name="T59" fmla="*/ 141 h 170"/>
                <a:gd name="T60" fmla="*/ 97 w 144"/>
                <a:gd name="T61" fmla="*/ 141 h 170"/>
                <a:gd name="T62" fmla="*/ 97 w 144"/>
                <a:gd name="T63" fmla="*/ 79 h 170"/>
                <a:gd name="T64" fmla="*/ 122 w 144"/>
                <a:gd name="T65" fmla="*/ 79 h 170"/>
                <a:gd name="T66" fmla="*/ 122 w 144"/>
                <a:gd name="T67" fmla="*/ 141 h 170"/>
                <a:gd name="T68" fmla="*/ 122 w 144"/>
                <a:gd name="T69" fmla="*/ 50 h 170"/>
                <a:gd name="T70" fmla="*/ 24 w 144"/>
                <a:gd name="T71" fmla="*/ 50 h 170"/>
                <a:gd name="T72" fmla="*/ 24 w 144"/>
                <a:gd name="T73" fmla="*/ 21 h 170"/>
                <a:gd name="T74" fmla="*/ 122 w 144"/>
                <a:gd name="T75" fmla="*/ 21 h 170"/>
                <a:gd name="T76" fmla="*/ 122 w 144"/>
                <a:gd name="T77"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0">
                  <a:moveTo>
                    <a:pt x="136" y="0"/>
                  </a:moveTo>
                  <a:cubicBezTo>
                    <a:pt x="8" y="0"/>
                    <a:pt x="8" y="0"/>
                    <a:pt x="8" y="0"/>
                  </a:cubicBezTo>
                  <a:cubicBezTo>
                    <a:pt x="3" y="0"/>
                    <a:pt x="0" y="4"/>
                    <a:pt x="0" y="8"/>
                  </a:cubicBezTo>
                  <a:cubicBezTo>
                    <a:pt x="0" y="162"/>
                    <a:pt x="0" y="162"/>
                    <a:pt x="0" y="162"/>
                  </a:cubicBezTo>
                  <a:cubicBezTo>
                    <a:pt x="0" y="167"/>
                    <a:pt x="3" y="170"/>
                    <a:pt x="8" y="170"/>
                  </a:cubicBezTo>
                  <a:cubicBezTo>
                    <a:pt x="136" y="170"/>
                    <a:pt x="136" y="170"/>
                    <a:pt x="136" y="170"/>
                  </a:cubicBezTo>
                  <a:cubicBezTo>
                    <a:pt x="141" y="170"/>
                    <a:pt x="144" y="167"/>
                    <a:pt x="144" y="162"/>
                  </a:cubicBezTo>
                  <a:cubicBezTo>
                    <a:pt x="144" y="8"/>
                    <a:pt x="144" y="8"/>
                    <a:pt x="144" y="8"/>
                  </a:cubicBezTo>
                  <a:cubicBezTo>
                    <a:pt x="144" y="4"/>
                    <a:pt x="141" y="0"/>
                    <a:pt x="136" y="0"/>
                  </a:cubicBezTo>
                  <a:close/>
                  <a:moveTo>
                    <a:pt x="48" y="141"/>
                  </a:moveTo>
                  <a:cubicBezTo>
                    <a:pt x="24" y="141"/>
                    <a:pt x="24" y="141"/>
                    <a:pt x="24" y="141"/>
                  </a:cubicBezTo>
                  <a:cubicBezTo>
                    <a:pt x="24" y="117"/>
                    <a:pt x="24" y="117"/>
                    <a:pt x="24" y="117"/>
                  </a:cubicBezTo>
                  <a:cubicBezTo>
                    <a:pt x="48" y="117"/>
                    <a:pt x="48" y="117"/>
                    <a:pt x="48" y="117"/>
                  </a:cubicBezTo>
                  <a:lnTo>
                    <a:pt x="48" y="141"/>
                  </a:lnTo>
                  <a:close/>
                  <a:moveTo>
                    <a:pt x="48" y="103"/>
                  </a:moveTo>
                  <a:cubicBezTo>
                    <a:pt x="24" y="103"/>
                    <a:pt x="24" y="103"/>
                    <a:pt x="24" y="103"/>
                  </a:cubicBezTo>
                  <a:cubicBezTo>
                    <a:pt x="24" y="79"/>
                    <a:pt x="24" y="79"/>
                    <a:pt x="24" y="79"/>
                  </a:cubicBezTo>
                  <a:cubicBezTo>
                    <a:pt x="48" y="79"/>
                    <a:pt x="48" y="79"/>
                    <a:pt x="48" y="79"/>
                  </a:cubicBezTo>
                  <a:lnTo>
                    <a:pt x="48" y="103"/>
                  </a:lnTo>
                  <a:close/>
                  <a:moveTo>
                    <a:pt x="85" y="141"/>
                  </a:moveTo>
                  <a:cubicBezTo>
                    <a:pt x="61" y="141"/>
                    <a:pt x="61" y="141"/>
                    <a:pt x="61" y="141"/>
                  </a:cubicBezTo>
                  <a:cubicBezTo>
                    <a:pt x="61" y="117"/>
                    <a:pt x="61" y="117"/>
                    <a:pt x="61" y="117"/>
                  </a:cubicBezTo>
                  <a:cubicBezTo>
                    <a:pt x="85" y="117"/>
                    <a:pt x="85" y="117"/>
                    <a:pt x="85" y="117"/>
                  </a:cubicBezTo>
                  <a:lnTo>
                    <a:pt x="85" y="141"/>
                  </a:lnTo>
                  <a:close/>
                  <a:moveTo>
                    <a:pt x="85" y="103"/>
                  </a:moveTo>
                  <a:cubicBezTo>
                    <a:pt x="61" y="103"/>
                    <a:pt x="61" y="103"/>
                    <a:pt x="61" y="103"/>
                  </a:cubicBezTo>
                  <a:cubicBezTo>
                    <a:pt x="61" y="79"/>
                    <a:pt x="61" y="79"/>
                    <a:pt x="61" y="79"/>
                  </a:cubicBezTo>
                  <a:cubicBezTo>
                    <a:pt x="85" y="79"/>
                    <a:pt x="85" y="79"/>
                    <a:pt x="85" y="79"/>
                  </a:cubicBezTo>
                  <a:lnTo>
                    <a:pt x="85" y="103"/>
                  </a:lnTo>
                  <a:close/>
                  <a:moveTo>
                    <a:pt x="122" y="141"/>
                  </a:moveTo>
                  <a:cubicBezTo>
                    <a:pt x="97" y="141"/>
                    <a:pt x="97" y="141"/>
                    <a:pt x="97" y="141"/>
                  </a:cubicBezTo>
                  <a:cubicBezTo>
                    <a:pt x="97" y="79"/>
                    <a:pt x="97" y="79"/>
                    <a:pt x="97" y="79"/>
                  </a:cubicBezTo>
                  <a:cubicBezTo>
                    <a:pt x="122" y="79"/>
                    <a:pt x="122" y="79"/>
                    <a:pt x="122" y="79"/>
                  </a:cubicBezTo>
                  <a:lnTo>
                    <a:pt x="122" y="141"/>
                  </a:lnTo>
                  <a:close/>
                  <a:moveTo>
                    <a:pt x="122" y="50"/>
                  </a:moveTo>
                  <a:cubicBezTo>
                    <a:pt x="24" y="50"/>
                    <a:pt x="24" y="50"/>
                    <a:pt x="24" y="50"/>
                  </a:cubicBezTo>
                  <a:cubicBezTo>
                    <a:pt x="24" y="21"/>
                    <a:pt x="24" y="21"/>
                    <a:pt x="24" y="21"/>
                  </a:cubicBezTo>
                  <a:cubicBezTo>
                    <a:pt x="122" y="21"/>
                    <a:pt x="122" y="21"/>
                    <a:pt x="122" y="21"/>
                  </a:cubicBezTo>
                  <a:lnTo>
                    <a:pt x="122" y="5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1" name="Rectangle 213">
              <a:extLst>
                <a:ext uri="{FF2B5EF4-FFF2-40B4-BE49-F238E27FC236}">
                  <a16:creationId xmlns="" xmlns:a16="http://schemas.microsoft.com/office/drawing/2014/main" id="{9FB3A72B-E093-44F2-90D3-F97903177F68}"/>
                </a:ext>
              </a:extLst>
            </p:cNvPr>
            <p:cNvSpPr>
              <a:spLocks noChangeArrowheads="1"/>
            </p:cNvSpPr>
            <p:nvPr/>
          </p:nvSpPr>
          <p:spPr bwMode="auto">
            <a:xfrm>
              <a:off x="5728262" y="4726839"/>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2" name="Rectangle 214">
              <a:extLst>
                <a:ext uri="{FF2B5EF4-FFF2-40B4-BE49-F238E27FC236}">
                  <a16:creationId xmlns="" xmlns:a16="http://schemas.microsoft.com/office/drawing/2014/main" id="{432CD028-E138-4912-A692-0C89E28B5C06}"/>
                </a:ext>
              </a:extLst>
            </p:cNvPr>
            <p:cNvSpPr>
              <a:spLocks noChangeArrowheads="1"/>
            </p:cNvSpPr>
            <p:nvPr/>
          </p:nvSpPr>
          <p:spPr bwMode="auto">
            <a:xfrm>
              <a:off x="5607612" y="4677627"/>
              <a:ext cx="42863" cy="12700"/>
            </a:xfrm>
            <a:prstGeom prst="rect">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63" name="Oval 215">
              <a:extLst>
                <a:ext uri="{FF2B5EF4-FFF2-40B4-BE49-F238E27FC236}">
                  <a16:creationId xmlns="" xmlns:a16="http://schemas.microsoft.com/office/drawing/2014/main" id="{3AD35E5D-B47C-4C34-8581-EF4E418BF455}"/>
                </a:ext>
              </a:extLst>
            </p:cNvPr>
            <p:cNvSpPr>
              <a:spLocks noChangeArrowheads="1"/>
            </p:cNvSpPr>
            <p:nvPr/>
          </p:nvSpPr>
          <p:spPr bwMode="auto">
            <a:xfrm>
              <a:off x="5620312" y="4693502"/>
              <a:ext cx="17463" cy="17463"/>
            </a:xfrm>
            <a:prstGeom prst="ellipse">
              <a:avLst/>
            </a:prstGeom>
            <a:grpFill/>
            <a:ln>
              <a:noFill/>
            </a:ln>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spTree>
    <p:extLst>
      <p:ext uri="{BB962C8B-B14F-4D97-AF65-F5344CB8AC3E}">
        <p14:creationId xmlns:p14="http://schemas.microsoft.com/office/powerpoint/2010/main" val="65629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3498" y="11151"/>
            <a:ext cx="8964704" cy="694951"/>
          </a:xfrm>
        </p:spPr>
        <p:txBody>
          <a:bodyPr/>
          <a:lstStyle/>
          <a:p>
            <a:r>
              <a:rPr lang="ru-RU" dirty="0"/>
              <a:t> </a:t>
            </a:r>
            <a:r>
              <a:rPr lang="ru-RU" sz="1800" dirty="0" smtClean="0"/>
              <a:t>СУДЕБНАЯ ПРАКТИКА В ОТНОШЕНИ НДС</a:t>
            </a:r>
            <a:endParaRPr lang="ru-RU" sz="1800" dirty="0"/>
          </a:p>
        </p:txBody>
      </p:sp>
      <p:grpSp>
        <p:nvGrpSpPr>
          <p:cNvPr id="9" name="Группа 8">
            <a:extLst>
              <a:ext uri="{FF2B5EF4-FFF2-40B4-BE49-F238E27FC236}">
                <a16:creationId xmlns:a16="http://schemas.microsoft.com/office/drawing/2014/main" xmlns="" id="{5B48DDA3-4439-46C7-884A-F88542C92C49}"/>
              </a:ext>
            </a:extLst>
          </p:cNvPr>
          <p:cNvGrpSpPr/>
          <p:nvPr/>
        </p:nvGrpSpPr>
        <p:grpSpPr>
          <a:xfrm>
            <a:off x="775530" y="1030484"/>
            <a:ext cx="764227" cy="764227"/>
            <a:chOff x="360363" y="6009033"/>
            <a:chExt cx="616539" cy="616539"/>
          </a:xfrm>
        </p:grpSpPr>
        <p:sp>
          <p:nvSpPr>
            <p:cNvPr id="10" name="Овал 9">
              <a:extLst>
                <a:ext uri="{FF2B5EF4-FFF2-40B4-BE49-F238E27FC236}">
                  <a16:creationId xmlns:a16="http://schemas.microsoft.com/office/drawing/2014/main" xmlns="" id="{ADBD142F-A9CF-47BB-875C-47985C9CED1C}"/>
                </a:ext>
              </a:extLst>
            </p:cNvPr>
            <p:cNvSpPr/>
            <p:nvPr/>
          </p:nvSpPr>
          <p:spPr>
            <a:xfrm>
              <a:off x="360363" y="6009033"/>
              <a:ext cx="616539" cy="616539"/>
            </a:xfrm>
            <a:prstGeom prst="ellipse">
              <a:avLst/>
            </a:prstGeom>
            <a:solidFill>
              <a:schemeClr val="bg1"/>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11" name="Овал 10">
              <a:extLst>
                <a:ext uri="{FF2B5EF4-FFF2-40B4-BE49-F238E27FC236}">
                  <a16:creationId xmlns:a16="http://schemas.microsoft.com/office/drawing/2014/main" xmlns="" id="{BC950CA4-871D-40EA-8F60-358ED4AF4E1E}"/>
                </a:ext>
              </a:extLst>
            </p:cNvPr>
            <p:cNvSpPr/>
            <p:nvPr/>
          </p:nvSpPr>
          <p:spPr>
            <a:xfrm>
              <a:off x="380736" y="6032231"/>
              <a:ext cx="570143" cy="570142"/>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nvGrpSpPr>
            <p:cNvPr id="12" name="Группа 11">
              <a:extLst>
                <a:ext uri="{FF2B5EF4-FFF2-40B4-BE49-F238E27FC236}">
                  <a16:creationId xmlns:a16="http://schemas.microsoft.com/office/drawing/2014/main" xmlns="" id="{49A35B05-9309-48A2-A5E1-2738FD00540A}"/>
                </a:ext>
              </a:extLst>
            </p:cNvPr>
            <p:cNvGrpSpPr/>
            <p:nvPr/>
          </p:nvGrpSpPr>
          <p:grpSpPr>
            <a:xfrm>
              <a:off x="439517" y="6060936"/>
              <a:ext cx="452579" cy="452580"/>
              <a:chOff x="7112000" y="1417638"/>
              <a:chExt cx="552450" cy="552451"/>
            </a:xfrm>
            <a:solidFill>
              <a:schemeClr val="accent1"/>
            </a:solidFill>
          </p:grpSpPr>
          <p:sp>
            <p:nvSpPr>
              <p:cNvPr id="13" name="Freeform 5">
                <a:extLst>
                  <a:ext uri="{FF2B5EF4-FFF2-40B4-BE49-F238E27FC236}">
                    <a16:creationId xmlns:a16="http://schemas.microsoft.com/office/drawing/2014/main" xmlns="" id="{4AA092EF-8511-4D54-B2B2-E7CF80781669}"/>
                  </a:ext>
                </a:extLst>
              </p:cNvPr>
              <p:cNvSpPr>
                <a:spLocks/>
              </p:cNvSpPr>
              <p:nvPr/>
            </p:nvSpPr>
            <p:spPr bwMode="auto">
              <a:xfrm>
                <a:off x="7248525" y="1898651"/>
                <a:ext cx="276225" cy="71438"/>
              </a:xfrm>
              <a:custGeom>
                <a:avLst/>
                <a:gdLst>
                  <a:gd name="T0" fmla="*/ 144 w 174"/>
                  <a:gd name="T1" fmla="*/ 0 h 45"/>
                  <a:gd name="T2" fmla="*/ 29 w 174"/>
                  <a:gd name="T3" fmla="*/ 0 h 45"/>
                  <a:gd name="T4" fmla="*/ 29 w 174"/>
                  <a:gd name="T5" fmla="*/ 14 h 45"/>
                  <a:gd name="T6" fmla="*/ 0 w 174"/>
                  <a:gd name="T7" fmla="*/ 14 h 45"/>
                  <a:gd name="T8" fmla="*/ 0 w 174"/>
                  <a:gd name="T9" fmla="*/ 45 h 45"/>
                  <a:gd name="T10" fmla="*/ 174 w 174"/>
                  <a:gd name="T11" fmla="*/ 45 h 45"/>
                  <a:gd name="T12" fmla="*/ 174 w 174"/>
                  <a:gd name="T13" fmla="*/ 14 h 45"/>
                  <a:gd name="T14" fmla="*/ 144 w 174"/>
                  <a:gd name="T15" fmla="*/ 14 h 45"/>
                  <a:gd name="T16" fmla="*/ 144 w 174"/>
                  <a:gd name="T17" fmla="*/ 0 h 45"/>
                  <a:gd name="T18" fmla="*/ 144 w 17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5">
                    <a:moveTo>
                      <a:pt x="144" y="0"/>
                    </a:moveTo>
                    <a:lnTo>
                      <a:pt x="29" y="0"/>
                    </a:lnTo>
                    <a:lnTo>
                      <a:pt x="29" y="14"/>
                    </a:lnTo>
                    <a:lnTo>
                      <a:pt x="0" y="14"/>
                    </a:lnTo>
                    <a:lnTo>
                      <a:pt x="0" y="45"/>
                    </a:lnTo>
                    <a:lnTo>
                      <a:pt x="174" y="45"/>
                    </a:lnTo>
                    <a:lnTo>
                      <a:pt x="174" y="14"/>
                    </a:lnTo>
                    <a:lnTo>
                      <a:pt x="144" y="14"/>
                    </a:lnTo>
                    <a:lnTo>
                      <a:pt x="144" y="0"/>
                    </a:lnTo>
                    <a:lnTo>
                      <a:pt x="144"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4" name="Freeform 6">
                <a:extLst>
                  <a:ext uri="{FF2B5EF4-FFF2-40B4-BE49-F238E27FC236}">
                    <a16:creationId xmlns:a16="http://schemas.microsoft.com/office/drawing/2014/main" xmlns="" id="{15D3A18D-6B69-44F6-A532-98B1A2E6AC3B}"/>
                  </a:ext>
                </a:extLst>
              </p:cNvPr>
              <p:cNvSpPr>
                <a:spLocks/>
              </p:cNvSpPr>
              <p:nvPr/>
            </p:nvSpPr>
            <p:spPr bwMode="auto">
              <a:xfrm>
                <a:off x="7204075" y="1417638"/>
                <a:ext cx="366713" cy="457200"/>
              </a:xfrm>
              <a:custGeom>
                <a:avLst/>
                <a:gdLst>
                  <a:gd name="T0" fmla="*/ 100 w 231"/>
                  <a:gd name="T1" fmla="*/ 288 h 288"/>
                  <a:gd name="T2" fmla="*/ 129 w 231"/>
                  <a:gd name="T3" fmla="*/ 288 h 288"/>
                  <a:gd name="T4" fmla="*/ 129 w 231"/>
                  <a:gd name="T5" fmla="*/ 86 h 288"/>
                  <a:gd name="T6" fmla="*/ 231 w 231"/>
                  <a:gd name="T7" fmla="*/ 86 h 288"/>
                  <a:gd name="T8" fmla="*/ 129 w 231"/>
                  <a:gd name="T9" fmla="*/ 61 h 288"/>
                  <a:gd name="T10" fmla="*/ 129 w 231"/>
                  <a:gd name="T11" fmla="*/ 43 h 288"/>
                  <a:gd name="T12" fmla="*/ 114 w 231"/>
                  <a:gd name="T13" fmla="*/ 0 h 288"/>
                  <a:gd name="T14" fmla="*/ 100 w 231"/>
                  <a:gd name="T15" fmla="*/ 43 h 288"/>
                  <a:gd name="T16" fmla="*/ 100 w 231"/>
                  <a:gd name="T17" fmla="*/ 61 h 288"/>
                  <a:gd name="T18" fmla="*/ 0 w 231"/>
                  <a:gd name="T19" fmla="*/ 86 h 288"/>
                  <a:gd name="T20" fmla="*/ 100 w 231"/>
                  <a:gd name="T21" fmla="*/ 86 h 288"/>
                  <a:gd name="T22" fmla="*/ 100 w 231"/>
                  <a:gd name="T23" fmla="*/ 288 h 288"/>
                  <a:gd name="T24" fmla="*/ 100 w 231"/>
                  <a:gd name="T25"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88">
                    <a:moveTo>
                      <a:pt x="100" y="288"/>
                    </a:moveTo>
                    <a:lnTo>
                      <a:pt x="129" y="288"/>
                    </a:lnTo>
                    <a:lnTo>
                      <a:pt x="129" y="86"/>
                    </a:lnTo>
                    <a:lnTo>
                      <a:pt x="231" y="86"/>
                    </a:lnTo>
                    <a:lnTo>
                      <a:pt x="129" y="61"/>
                    </a:lnTo>
                    <a:lnTo>
                      <a:pt x="129" y="43"/>
                    </a:lnTo>
                    <a:lnTo>
                      <a:pt x="114" y="0"/>
                    </a:lnTo>
                    <a:lnTo>
                      <a:pt x="100" y="43"/>
                    </a:lnTo>
                    <a:lnTo>
                      <a:pt x="100" y="61"/>
                    </a:lnTo>
                    <a:lnTo>
                      <a:pt x="0" y="86"/>
                    </a:lnTo>
                    <a:lnTo>
                      <a:pt x="100" y="86"/>
                    </a:lnTo>
                    <a:lnTo>
                      <a:pt x="100" y="288"/>
                    </a:lnTo>
                    <a:lnTo>
                      <a:pt x="100" y="288"/>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5" name="Freeform 7">
                <a:extLst>
                  <a:ext uri="{FF2B5EF4-FFF2-40B4-BE49-F238E27FC236}">
                    <a16:creationId xmlns:a16="http://schemas.microsoft.com/office/drawing/2014/main" xmlns="" id="{42E6E0F6-DD23-4CD6-94C0-50F43455570D}"/>
                  </a:ext>
                </a:extLst>
              </p:cNvPr>
              <p:cNvSpPr>
                <a:spLocks/>
              </p:cNvSpPr>
              <p:nvPr/>
            </p:nvSpPr>
            <p:spPr bwMode="auto">
              <a:xfrm>
                <a:off x="7480300" y="1809751"/>
                <a:ext cx="184150" cy="42863"/>
              </a:xfrm>
              <a:custGeom>
                <a:avLst/>
                <a:gdLst>
                  <a:gd name="T0" fmla="*/ 28 w 116"/>
                  <a:gd name="T1" fmla="*/ 27 h 27"/>
                  <a:gd name="T2" fmla="*/ 85 w 116"/>
                  <a:gd name="T3" fmla="*/ 27 h 27"/>
                  <a:gd name="T4" fmla="*/ 116 w 116"/>
                  <a:gd name="T5" fmla="*/ 0 h 27"/>
                  <a:gd name="T6" fmla="*/ 0 w 116"/>
                  <a:gd name="T7" fmla="*/ 0 h 27"/>
                  <a:gd name="T8" fmla="*/ 28 w 116"/>
                  <a:gd name="T9" fmla="*/ 27 h 27"/>
                  <a:gd name="T10" fmla="*/ 28 w 116"/>
                  <a:gd name="T11" fmla="*/ 27 h 27"/>
                </a:gdLst>
                <a:ahLst/>
                <a:cxnLst>
                  <a:cxn ang="0">
                    <a:pos x="T0" y="T1"/>
                  </a:cxn>
                  <a:cxn ang="0">
                    <a:pos x="T2" y="T3"/>
                  </a:cxn>
                  <a:cxn ang="0">
                    <a:pos x="T4" y="T5"/>
                  </a:cxn>
                  <a:cxn ang="0">
                    <a:pos x="T6" y="T7"/>
                  </a:cxn>
                  <a:cxn ang="0">
                    <a:pos x="T8" y="T9"/>
                  </a:cxn>
                  <a:cxn ang="0">
                    <a:pos x="T10" y="T11"/>
                  </a:cxn>
                </a:cxnLst>
                <a:rect l="0" t="0" r="r" b="b"/>
                <a:pathLst>
                  <a:path w="116" h="27">
                    <a:moveTo>
                      <a:pt x="28" y="27"/>
                    </a:moveTo>
                    <a:lnTo>
                      <a:pt x="85" y="27"/>
                    </a:lnTo>
                    <a:lnTo>
                      <a:pt x="116" y="0"/>
                    </a:lnTo>
                    <a:lnTo>
                      <a:pt x="0" y="0"/>
                    </a:lnTo>
                    <a:lnTo>
                      <a:pt x="28" y="27"/>
                    </a:lnTo>
                    <a:lnTo>
                      <a:pt x="2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6" name="Freeform 8">
                <a:extLst>
                  <a:ext uri="{FF2B5EF4-FFF2-40B4-BE49-F238E27FC236}">
                    <a16:creationId xmlns:a16="http://schemas.microsoft.com/office/drawing/2014/main" xmlns="" id="{3D2E2B50-07F1-4F40-AC86-67A734F5D8D1}"/>
                  </a:ext>
                </a:extLst>
              </p:cNvPr>
              <p:cNvSpPr>
                <a:spLocks/>
              </p:cNvSpPr>
              <p:nvPr/>
            </p:nvSpPr>
            <p:spPr bwMode="auto">
              <a:xfrm>
                <a:off x="7112000" y="1809751"/>
                <a:ext cx="182563" cy="42863"/>
              </a:xfrm>
              <a:custGeom>
                <a:avLst/>
                <a:gdLst>
                  <a:gd name="T0" fmla="*/ 115 w 115"/>
                  <a:gd name="T1" fmla="*/ 0 h 27"/>
                  <a:gd name="T2" fmla="*/ 0 w 115"/>
                  <a:gd name="T3" fmla="*/ 0 h 27"/>
                  <a:gd name="T4" fmla="*/ 29 w 115"/>
                  <a:gd name="T5" fmla="*/ 27 h 27"/>
                  <a:gd name="T6" fmla="*/ 86 w 115"/>
                  <a:gd name="T7" fmla="*/ 27 h 27"/>
                  <a:gd name="T8" fmla="*/ 115 w 115"/>
                  <a:gd name="T9" fmla="*/ 0 h 27"/>
                  <a:gd name="T10" fmla="*/ 115 w 115"/>
                  <a:gd name="T11" fmla="*/ 0 h 27"/>
                </a:gdLst>
                <a:ahLst/>
                <a:cxnLst>
                  <a:cxn ang="0">
                    <a:pos x="T0" y="T1"/>
                  </a:cxn>
                  <a:cxn ang="0">
                    <a:pos x="T2" y="T3"/>
                  </a:cxn>
                  <a:cxn ang="0">
                    <a:pos x="T4" y="T5"/>
                  </a:cxn>
                  <a:cxn ang="0">
                    <a:pos x="T6" y="T7"/>
                  </a:cxn>
                  <a:cxn ang="0">
                    <a:pos x="T8" y="T9"/>
                  </a:cxn>
                  <a:cxn ang="0">
                    <a:pos x="T10" y="T11"/>
                  </a:cxn>
                </a:cxnLst>
                <a:rect l="0" t="0" r="r" b="b"/>
                <a:pathLst>
                  <a:path w="115" h="27">
                    <a:moveTo>
                      <a:pt x="115" y="0"/>
                    </a:moveTo>
                    <a:lnTo>
                      <a:pt x="0" y="0"/>
                    </a:lnTo>
                    <a:lnTo>
                      <a:pt x="29" y="27"/>
                    </a:lnTo>
                    <a:lnTo>
                      <a:pt x="86" y="27"/>
                    </a:lnTo>
                    <a:lnTo>
                      <a:pt x="115" y="0"/>
                    </a:lnTo>
                    <a:lnTo>
                      <a:pt x="115" y="0"/>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7" name="Freeform 9">
                <a:extLst>
                  <a:ext uri="{FF2B5EF4-FFF2-40B4-BE49-F238E27FC236}">
                    <a16:creationId xmlns:a16="http://schemas.microsoft.com/office/drawing/2014/main" xmlns="" id="{0AE410C7-E444-4240-A5EF-444B3819E988}"/>
                  </a:ext>
                </a:extLst>
              </p:cNvPr>
              <p:cNvSpPr>
                <a:spLocks/>
              </p:cNvSpPr>
              <p:nvPr/>
            </p:nvSpPr>
            <p:spPr bwMode="auto">
              <a:xfrm>
                <a:off x="7112000" y="1576388"/>
                <a:ext cx="182563" cy="207963"/>
              </a:xfrm>
              <a:custGeom>
                <a:avLst/>
                <a:gdLst>
                  <a:gd name="T0" fmla="*/ 66 w 115"/>
                  <a:gd name="T1" fmla="*/ 45 h 131"/>
                  <a:gd name="T2" fmla="*/ 76 w 115"/>
                  <a:gd name="T3" fmla="*/ 74 h 131"/>
                  <a:gd name="T4" fmla="*/ 86 w 115"/>
                  <a:gd name="T5" fmla="*/ 96 h 131"/>
                  <a:gd name="T6" fmla="*/ 92 w 115"/>
                  <a:gd name="T7" fmla="*/ 113 h 131"/>
                  <a:gd name="T8" fmla="*/ 97 w 115"/>
                  <a:gd name="T9" fmla="*/ 123 h 131"/>
                  <a:gd name="T10" fmla="*/ 99 w 115"/>
                  <a:gd name="T11" fmla="*/ 129 h 131"/>
                  <a:gd name="T12" fmla="*/ 101 w 115"/>
                  <a:gd name="T13" fmla="*/ 131 h 131"/>
                  <a:gd name="T14" fmla="*/ 107 w 115"/>
                  <a:gd name="T15" fmla="*/ 127 h 131"/>
                  <a:gd name="T16" fmla="*/ 113 w 115"/>
                  <a:gd name="T17" fmla="*/ 125 h 131"/>
                  <a:gd name="T18" fmla="*/ 115 w 115"/>
                  <a:gd name="T19" fmla="*/ 123 h 131"/>
                  <a:gd name="T20" fmla="*/ 99 w 115"/>
                  <a:gd name="T21" fmla="*/ 84 h 131"/>
                  <a:gd name="T22" fmla="*/ 84 w 115"/>
                  <a:gd name="T23" fmla="*/ 55 h 131"/>
                  <a:gd name="T24" fmla="*/ 76 w 115"/>
                  <a:gd name="T25" fmla="*/ 33 h 131"/>
                  <a:gd name="T26" fmla="*/ 70 w 115"/>
                  <a:gd name="T27" fmla="*/ 19 h 131"/>
                  <a:gd name="T28" fmla="*/ 68 w 115"/>
                  <a:gd name="T29" fmla="*/ 10 h 131"/>
                  <a:gd name="T30" fmla="*/ 66 w 115"/>
                  <a:gd name="T31" fmla="*/ 6 h 131"/>
                  <a:gd name="T32" fmla="*/ 64 w 115"/>
                  <a:gd name="T33" fmla="*/ 4 h 131"/>
                  <a:gd name="T34" fmla="*/ 62 w 115"/>
                  <a:gd name="T35" fmla="*/ 0 h 131"/>
                  <a:gd name="T36" fmla="*/ 58 w 115"/>
                  <a:gd name="T37" fmla="*/ 0 h 131"/>
                  <a:gd name="T38" fmla="*/ 52 w 115"/>
                  <a:gd name="T39" fmla="*/ 2 h 131"/>
                  <a:gd name="T40" fmla="*/ 49 w 115"/>
                  <a:gd name="T41" fmla="*/ 4 h 131"/>
                  <a:gd name="T42" fmla="*/ 33 w 115"/>
                  <a:gd name="T43" fmla="*/ 45 h 131"/>
                  <a:gd name="T44" fmla="*/ 21 w 115"/>
                  <a:gd name="T45" fmla="*/ 76 h 131"/>
                  <a:gd name="T46" fmla="*/ 13 w 115"/>
                  <a:gd name="T47" fmla="*/ 98 h 131"/>
                  <a:gd name="T48" fmla="*/ 7 w 115"/>
                  <a:gd name="T49" fmla="*/ 111 h 131"/>
                  <a:gd name="T50" fmla="*/ 2 w 115"/>
                  <a:gd name="T51" fmla="*/ 121 h 131"/>
                  <a:gd name="T52" fmla="*/ 0 w 115"/>
                  <a:gd name="T53" fmla="*/ 125 h 131"/>
                  <a:gd name="T54" fmla="*/ 0 w 115"/>
                  <a:gd name="T55" fmla="*/ 127 h 131"/>
                  <a:gd name="T56" fmla="*/ 9 w 115"/>
                  <a:gd name="T57" fmla="*/ 129 h 131"/>
                  <a:gd name="T58" fmla="*/ 13 w 115"/>
                  <a:gd name="T59" fmla="*/ 131 h 131"/>
                  <a:gd name="T60" fmla="*/ 15 w 115"/>
                  <a:gd name="T61" fmla="*/ 131 h 131"/>
                  <a:gd name="T62" fmla="*/ 58 w 115"/>
                  <a:gd name="T63" fmla="*/ 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31">
                    <a:moveTo>
                      <a:pt x="58" y="27"/>
                    </a:moveTo>
                    <a:lnTo>
                      <a:pt x="66" y="45"/>
                    </a:lnTo>
                    <a:lnTo>
                      <a:pt x="70" y="62"/>
                    </a:lnTo>
                    <a:lnTo>
                      <a:pt x="76" y="74"/>
                    </a:lnTo>
                    <a:lnTo>
                      <a:pt x="82" y="86"/>
                    </a:lnTo>
                    <a:lnTo>
                      <a:pt x="86" y="96"/>
                    </a:lnTo>
                    <a:lnTo>
                      <a:pt x="90" y="107"/>
                    </a:lnTo>
                    <a:lnTo>
                      <a:pt x="92" y="113"/>
                    </a:lnTo>
                    <a:lnTo>
                      <a:pt x="94" y="117"/>
                    </a:lnTo>
                    <a:lnTo>
                      <a:pt x="97" y="123"/>
                    </a:lnTo>
                    <a:lnTo>
                      <a:pt x="99" y="125"/>
                    </a:lnTo>
                    <a:lnTo>
                      <a:pt x="99" y="129"/>
                    </a:lnTo>
                    <a:lnTo>
                      <a:pt x="101" y="131"/>
                    </a:lnTo>
                    <a:lnTo>
                      <a:pt x="101" y="131"/>
                    </a:lnTo>
                    <a:lnTo>
                      <a:pt x="105" y="129"/>
                    </a:lnTo>
                    <a:lnTo>
                      <a:pt x="107" y="127"/>
                    </a:lnTo>
                    <a:lnTo>
                      <a:pt x="111" y="125"/>
                    </a:lnTo>
                    <a:lnTo>
                      <a:pt x="113" y="125"/>
                    </a:lnTo>
                    <a:lnTo>
                      <a:pt x="113" y="123"/>
                    </a:lnTo>
                    <a:lnTo>
                      <a:pt x="115" y="123"/>
                    </a:lnTo>
                    <a:lnTo>
                      <a:pt x="107" y="102"/>
                    </a:lnTo>
                    <a:lnTo>
                      <a:pt x="99" y="84"/>
                    </a:lnTo>
                    <a:lnTo>
                      <a:pt x="90" y="70"/>
                    </a:lnTo>
                    <a:lnTo>
                      <a:pt x="84" y="55"/>
                    </a:lnTo>
                    <a:lnTo>
                      <a:pt x="80" y="43"/>
                    </a:lnTo>
                    <a:lnTo>
                      <a:pt x="76" y="33"/>
                    </a:lnTo>
                    <a:lnTo>
                      <a:pt x="72" y="27"/>
                    </a:lnTo>
                    <a:lnTo>
                      <a:pt x="70" y="19"/>
                    </a:lnTo>
                    <a:lnTo>
                      <a:pt x="68" y="14"/>
                    </a:lnTo>
                    <a:lnTo>
                      <a:pt x="68" y="10"/>
                    </a:lnTo>
                    <a:lnTo>
                      <a:pt x="66" y="8"/>
                    </a:lnTo>
                    <a:lnTo>
                      <a:pt x="66" y="6"/>
                    </a:lnTo>
                    <a:lnTo>
                      <a:pt x="64" y="4"/>
                    </a:lnTo>
                    <a:lnTo>
                      <a:pt x="64" y="4"/>
                    </a:lnTo>
                    <a:lnTo>
                      <a:pt x="62" y="2"/>
                    </a:lnTo>
                    <a:lnTo>
                      <a:pt x="62" y="0"/>
                    </a:lnTo>
                    <a:lnTo>
                      <a:pt x="60" y="0"/>
                    </a:lnTo>
                    <a:lnTo>
                      <a:pt x="58" y="0"/>
                    </a:lnTo>
                    <a:lnTo>
                      <a:pt x="54" y="0"/>
                    </a:lnTo>
                    <a:lnTo>
                      <a:pt x="52" y="2"/>
                    </a:lnTo>
                    <a:lnTo>
                      <a:pt x="49" y="4"/>
                    </a:lnTo>
                    <a:lnTo>
                      <a:pt x="49" y="4"/>
                    </a:lnTo>
                    <a:lnTo>
                      <a:pt x="41" y="27"/>
                    </a:lnTo>
                    <a:lnTo>
                      <a:pt x="33" y="45"/>
                    </a:lnTo>
                    <a:lnTo>
                      <a:pt x="27" y="62"/>
                    </a:lnTo>
                    <a:lnTo>
                      <a:pt x="21" y="76"/>
                    </a:lnTo>
                    <a:lnTo>
                      <a:pt x="17" y="88"/>
                    </a:lnTo>
                    <a:lnTo>
                      <a:pt x="13" y="98"/>
                    </a:lnTo>
                    <a:lnTo>
                      <a:pt x="9" y="107"/>
                    </a:lnTo>
                    <a:lnTo>
                      <a:pt x="7" y="111"/>
                    </a:lnTo>
                    <a:lnTo>
                      <a:pt x="4" y="117"/>
                    </a:lnTo>
                    <a:lnTo>
                      <a:pt x="2" y="121"/>
                    </a:lnTo>
                    <a:lnTo>
                      <a:pt x="0" y="123"/>
                    </a:lnTo>
                    <a:lnTo>
                      <a:pt x="0" y="125"/>
                    </a:lnTo>
                    <a:lnTo>
                      <a:pt x="0" y="127"/>
                    </a:lnTo>
                    <a:lnTo>
                      <a:pt x="0" y="127"/>
                    </a:lnTo>
                    <a:lnTo>
                      <a:pt x="4" y="129"/>
                    </a:lnTo>
                    <a:lnTo>
                      <a:pt x="9" y="129"/>
                    </a:lnTo>
                    <a:lnTo>
                      <a:pt x="11" y="131"/>
                    </a:lnTo>
                    <a:lnTo>
                      <a:pt x="13" y="131"/>
                    </a:lnTo>
                    <a:lnTo>
                      <a:pt x="15" y="131"/>
                    </a:lnTo>
                    <a:lnTo>
                      <a:pt x="15" y="131"/>
                    </a:lnTo>
                    <a:lnTo>
                      <a:pt x="58" y="27"/>
                    </a:lnTo>
                    <a:lnTo>
                      <a:pt x="58" y="27"/>
                    </a:lnTo>
                    <a:lnTo>
                      <a:pt x="58" y="27"/>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8" name="Freeform 10">
                <a:extLst>
                  <a:ext uri="{FF2B5EF4-FFF2-40B4-BE49-F238E27FC236}">
                    <a16:creationId xmlns:a16="http://schemas.microsoft.com/office/drawing/2014/main" xmlns="" id="{B0873FFF-4D4E-4119-93F6-51033DD056DD}"/>
                  </a:ext>
                </a:extLst>
              </p:cNvPr>
              <p:cNvSpPr>
                <a:spLocks/>
              </p:cNvSpPr>
              <p:nvPr/>
            </p:nvSpPr>
            <p:spPr bwMode="auto">
              <a:xfrm>
                <a:off x="7480300" y="1576388"/>
                <a:ext cx="184150" cy="207963"/>
              </a:xfrm>
              <a:custGeom>
                <a:avLst/>
                <a:gdLst>
                  <a:gd name="T0" fmla="*/ 40 w 116"/>
                  <a:gd name="T1" fmla="*/ 27 h 131"/>
                  <a:gd name="T2" fmla="*/ 26 w 116"/>
                  <a:gd name="T3" fmla="*/ 62 h 131"/>
                  <a:gd name="T4" fmla="*/ 16 w 116"/>
                  <a:gd name="T5" fmla="*/ 88 h 131"/>
                  <a:gd name="T6" fmla="*/ 8 w 116"/>
                  <a:gd name="T7" fmla="*/ 107 h 131"/>
                  <a:gd name="T8" fmla="*/ 4 w 116"/>
                  <a:gd name="T9" fmla="*/ 117 h 131"/>
                  <a:gd name="T10" fmla="*/ 0 w 116"/>
                  <a:gd name="T11" fmla="*/ 123 h 131"/>
                  <a:gd name="T12" fmla="*/ 0 w 116"/>
                  <a:gd name="T13" fmla="*/ 127 h 131"/>
                  <a:gd name="T14" fmla="*/ 4 w 116"/>
                  <a:gd name="T15" fmla="*/ 129 h 131"/>
                  <a:gd name="T16" fmla="*/ 10 w 116"/>
                  <a:gd name="T17" fmla="*/ 131 h 131"/>
                  <a:gd name="T18" fmla="*/ 14 w 116"/>
                  <a:gd name="T19" fmla="*/ 131 h 131"/>
                  <a:gd name="T20" fmla="*/ 22 w 116"/>
                  <a:gd name="T21" fmla="*/ 113 h 131"/>
                  <a:gd name="T22" fmla="*/ 32 w 116"/>
                  <a:gd name="T23" fmla="*/ 82 h 131"/>
                  <a:gd name="T24" fmla="*/ 43 w 116"/>
                  <a:gd name="T25" fmla="*/ 59 h 131"/>
                  <a:gd name="T26" fmla="*/ 49 w 116"/>
                  <a:gd name="T27" fmla="*/ 45 h 131"/>
                  <a:gd name="T28" fmla="*/ 53 w 116"/>
                  <a:gd name="T29" fmla="*/ 35 h 131"/>
                  <a:gd name="T30" fmla="*/ 57 w 116"/>
                  <a:gd name="T31" fmla="*/ 29 h 131"/>
                  <a:gd name="T32" fmla="*/ 57 w 116"/>
                  <a:gd name="T33" fmla="*/ 27 h 131"/>
                  <a:gd name="T34" fmla="*/ 73 w 116"/>
                  <a:gd name="T35" fmla="*/ 62 h 131"/>
                  <a:gd name="T36" fmla="*/ 81 w 116"/>
                  <a:gd name="T37" fmla="*/ 86 h 131"/>
                  <a:gd name="T38" fmla="*/ 90 w 116"/>
                  <a:gd name="T39" fmla="*/ 107 h 131"/>
                  <a:gd name="T40" fmla="*/ 96 w 116"/>
                  <a:gd name="T41" fmla="*/ 117 h 131"/>
                  <a:gd name="T42" fmla="*/ 100 w 116"/>
                  <a:gd name="T43" fmla="*/ 125 h 131"/>
                  <a:gd name="T44" fmla="*/ 102 w 116"/>
                  <a:gd name="T45" fmla="*/ 131 h 131"/>
                  <a:gd name="T46" fmla="*/ 106 w 116"/>
                  <a:gd name="T47" fmla="*/ 129 h 131"/>
                  <a:gd name="T48" fmla="*/ 112 w 116"/>
                  <a:gd name="T49" fmla="*/ 125 h 131"/>
                  <a:gd name="T50" fmla="*/ 114 w 116"/>
                  <a:gd name="T51" fmla="*/ 123 h 131"/>
                  <a:gd name="T52" fmla="*/ 108 w 116"/>
                  <a:gd name="T53" fmla="*/ 102 h 131"/>
                  <a:gd name="T54" fmla="*/ 92 w 116"/>
                  <a:gd name="T55" fmla="*/ 70 h 131"/>
                  <a:gd name="T56" fmla="*/ 81 w 116"/>
                  <a:gd name="T57" fmla="*/ 43 h 131"/>
                  <a:gd name="T58" fmla="*/ 73 w 116"/>
                  <a:gd name="T59" fmla="*/ 27 h 131"/>
                  <a:gd name="T60" fmla="*/ 69 w 116"/>
                  <a:gd name="T61" fmla="*/ 14 h 131"/>
                  <a:gd name="T62" fmla="*/ 67 w 116"/>
                  <a:gd name="T63" fmla="*/ 8 h 131"/>
                  <a:gd name="T64" fmla="*/ 65 w 116"/>
                  <a:gd name="T65" fmla="*/ 4 h 131"/>
                  <a:gd name="T66" fmla="*/ 63 w 116"/>
                  <a:gd name="T67" fmla="*/ 2 h 131"/>
                  <a:gd name="T68" fmla="*/ 59 w 116"/>
                  <a:gd name="T69" fmla="*/ 0 h 131"/>
                  <a:gd name="T70" fmla="*/ 55 w 116"/>
                  <a:gd name="T71" fmla="*/ 0 h 131"/>
                  <a:gd name="T72" fmla="*/ 51 w 116"/>
                  <a:gd name="T73" fmla="*/ 4 h 131"/>
                  <a:gd name="T74" fmla="*/ 51 w 116"/>
                  <a:gd name="T75"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31">
                    <a:moveTo>
                      <a:pt x="51" y="4"/>
                    </a:moveTo>
                    <a:lnTo>
                      <a:pt x="40" y="27"/>
                    </a:lnTo>
                    <a:lnTo>
                      <a:pt x="32" y="45"/>
                    </a:lnTo>
                    <a:lnTo>
                      <a:pt x="26" y="62"/>
                    </a:lnTo>
                    <a:lnTo>
                      <a:pt x="20" y="76"/>
                    </a:lnTo>
                    <a:lnTo>
                      <a:pt x="16" y="88"/>
                    </a:lnTo>
                    <a:lnTo>
                      <a:pt x="12" y="98"/>
                    </a:lnTo>
                    <a:lnTo>
                      <a:pt x="8" y="107"/>
                    </a:lnTo>
                    <a:lnTo>
                      <a:pt x="6" y="111"/>
                    </a:lnTo>
                    <a:lnTo>
                      <a:pt x="4" y="117"/>
                    </a:lnTo>
                    <a:lnTo>
                      <a:pt x="2" y="121"/>
                    </a:lnTo>
                    <a:lnTo>
                      <a:pt x="0" y="123"/>
                    </a:lnTo>
                    <a:lnTo>
                      <a:pt x="0" y="125"/>
                    </a:lnTo>
                    <a:lnTo>
                      <a:pt x="0" y="127"/>
                    </a:lnTo>
                    <a:lnTo>
                      <a:pt x="0" y="127"/>
                    </a:lnTo>
                    <a:lnTo>
                      <a:pt x="4" y="129"/>
                    </a:lnTo>
                    <a:lnTo>
                      <a:pt x="8" y="129"/>
                    </a:lnTo>
                    <a:lnTo>
                      <a:pt x="10" y="131"/>
                    </a:lnTo>
                    <a:lnTo>
                      <a:pt x="12" y="131"/>
                    </a:lnTo>
                    <a:lnTo>
                      <a:pt x="14" y="131"/>
                    </a:lnTo>
                    <a:lnTo>
                      <a:pt x="14" y="131"/>
                    </a:lnTo>
                    <a:lnTo>
                      <a:pt x="22" y="113"/>
                    </a:lnTo>
                    <a:lnTo>
                      <a:pt x="28" y="96"/>
                    </a:lnTo>
                    <a:lnTo>
                      <a:pt x="32" y="82"/>
                    </a:lnTo>
                    <a:lnTo>
                      <a:pt x="38" y="72"/>
                    </a:lnTo>
                    <a:lnTo>
                      <a:pt x="43" y="59"/>
                    </a:lnTo>
                    <a:lnTo>
                      <a:pt x="47" y="51"/>
                    </a:lnTo>
                    <a:lnTo>
                      <a:pt x="49" y="45"/>
                    </a:lnTo>
                    <a:lnTo>
                      <a:pt x="53" y="39"/>
                    </a:lnTo>
                    <a:lnTo>
                      <a:pt x="53" y="35"/>
                    </a:lnTo>
                    <a:lnTo>
                      <a:pt x="55" y="33"/>
                    </a:lnTo>
                    <a:lnTo>
                      <a:pt x="57" y="29"/>
                    </a:lnTo>
                    <a:lnTo>
                      <a:pt x="57" y="27"/>
                    </a:lnTo>
                    <a:lnTo>
                      <a:pt x="57" y="27"/>
                    </a:lnTo>
                    <a:lnTo>
                      <a:pt x="65" y="45"/>
                    </a:lnTo>
                    <a:lnTo>
                      <a:pt x="73" y="62"/>
                    </a:lnTo>
                    <a:lnTo>
                      <a:pt x="77" y="74"/>
                    </a:lnTo>
                    <a:lnTo>
                      <a:pt x="81" y="86"/>
                    </a:lnTo>
                    <a:lnTo>
                      <a:pt x="88" y="96"/>
                    </a:lnTo>
                    <a:lnTo>
                      <a:pt x="90" y="107"/>
                    </a:lnTo>
                    <a:lnTo>
                      <a:pt x="94" y="113"/>
                    </a:lnTo>
                    <a:lnTo>
                      <a:pt x="96" y="117"/>
                    </a:lnTo>
                    <a:lnTo>
                      <a:pt x="98" y="123"/>
                    </a:lnTo>
                    <a:lnTo>
                      <a:pt x="100" y="125"/>
                    </a:lnTo>
                    <a:lnTo>
                      <a:pt x="100" y="129"/>
                    </a:lnTo>
                    <a:lnTo>
                      <a:pt x="102" y="131"/>
                    </a:lnTo>
                    <a:lnTo>
                      <a:pt x="102" y="131"/>
                    </a:lnTo>
                    <a:lnTo>
                      <a:pt x="106" y="129"/>
                    </a:lnTo>
                    <a:lnTo>
                      <a:pt x="110" y="127"/>
                    </a:lnTo>
                    <a:lnTo>
                      <a:pt x="112" y="125"/>
                    </a:lnTo>
                    <a:lnTo>
                      <a:pt x="114" y="125"/>
                    </a:lnTo>
                    <a:lnTo>
                      <a:pt x="114" y="123"/>
                    </a:lnTo>
                    <a:lnTo>
                      <a:pt x="116" y="123"/>
                    </a:lnTo>
                    <a:lnTo>
                      <a:pt x="108" y="102"/>
                    </a:lnTo>
                    <a:lnTo>
                      <a:pt x="100" y="84"/>
                    </a:lnTo>
                    <a:lnTo>
                      <a:pt x="92" y="70"/>
                    </a:lnTo>
                    <a:lnTo>
                      <a:pt x="85" y="55"/>
                    </a:lnTo>
                    <a:lnTo>
                      <a:pt x="81" y="43"/>
                    </a:lnTo>
                    <a:lnTo>
                      <a:pt x="77" y="33"/>
                    </a:lnTo>
                    <a:lnTo>
                      <a:pt x="73" y="27"/>
                    </a:lnTo>
                    <a:lnTo>
                      <a:pt x="71" y="19"/>
                    </a:lnTo>
                    <a:lnTo>
                      <a:pt x="69" y="14"/>
                    </a:lnTo>
                    <a:lnTo>
                      <a:pt x="67" y="10"/>
                    </a:lnTo>
                    <a:lnTo>
                      <a:pt x="67" y="8"/>
                    </a:lnTo>
                    <a:lnTo>
                      <a:pt x="65" y="6"/>
                    </a:lnTo>
                    <a:lnTo>
                      <a:pt x="65" y="4"/>
                    </a:lnTo>
                    <a:lnTo>
                      <a:pt x="65" y="4"/>
                    </a:lnTo>
                    <a:lnTo>
                      <a:pt x="63" y="2"/>
                    </a:lnTo>
                    <a:lnTo>
                      <a:pt x="61" y="0"/>
                    </a:lnTo>
                    <a:lnTo>
                      <a:pt x="59" y="0"/>
                    </a:lnTo>
                    <a:lnTo>
                      <a:pt x="57" y="0"/>
                    </a:lnTo>
                    <a:lnTo>
                      <a:pt x="55" y="0"/>
                    </a:lnTo>
                    <a:lnTo>
                      <a:pt x="53" y="2"/>
                    </a:lnTo>
                    <a:lnTo>
                      <a:pt x="51" y="4"/>
                    </a:lnTo>
                    <a:lnTo>
                      <a:pt x="51" y="4"/>
                    </a:lnTo>
                    <a:lnTo>
                      <a:pt x="51" y="4"/>
                    </a:lnTo>
                    <a:close/>
                  </a:path>
                </a:pathLst>
              </a:custGeom>
              <a:solidFill>
                <a:srgbClr val="27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grpSp>
      </p:grpSp>
      <p:grpSp>
        <p:nvGrpSpPr>
          <p:cNvPr id="20" name="Группа 19">
            <a:extLst>
              <a:ext uri="{FF2B5EF4-FFF2-40B4-BE49-F238E27FC236}">
                <a16:creationId xmlns:a16="http://schemas.microsoft.com/office/drawing/2014/main" xmlns="" id="{31998DEE-C2CE-4BE6-A6EE-3ABCB4274A38}"/>
              </a:ext>
            </a:extLst>
          </p:cNvPr>
          <p:cNvGrpSpPr/>
          <p:nvPr/>
        </p:nvGrpSpPr>
        <p:grpSpPr>
          <a:xfrm rot="5400000">
            <a:off x="777927" y="3083995"/>
            <a:ext cx="759434" cy="759434"/>
            <a:chOff x="360363" y="1439376"/>
            <a:chExt cx="759434" cy="759434"/>
          </a:xfrm>
        </p:grpSpPr>
        <p:sp>
          <p:nvSpPr>
            <p:cNvPr id="21" name="Овал 20">
              <a:extLst>
                <a:ext uri="{FF2B5EF4-FFF2-40B4-BE49-F238E27FC236}">
                  <a16:creationId xmlns:a16="http://schemas.microsoft.com/office/drawing/2014/main" xmlns="" id="{083BE8AE-45D3-4B8C-9FE9-E9BE3EAA879F}"/>
                </a:ext>
              </a:extLst>
            </p:cNvPr>
            <p:cNvSpPr/>
            <p:nvPr/>
          </p:nvSpPr>
          <p:spPr>
            <a:xfrm>
              <a:off x="360363" y="1439376"/>
              <a:ext cx="759434" cy="75943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sp>
          <p:nvSpPr>
            <p:cNvPr id="22" name="Овал 21">
              <a:extLst>
                <a:ext uri="{FF2B5EF4-FFF2-40B4-BE49-F238E27FC236}">
                  <a16:creationId xmlns:a16="http://schemas.microsoft.com/office/drawing/2014/main" xmlns="" id="{42D2405C-82A6-4611-A559-487FAF862958}"/>
                </a:ext>
              </a:extLst>
            </p:cNvPr>
            <p:cNvSpPr/>
            <p:nvPr/>
          </p:nvSpPr>
          <p:spPr>
            <a:xfrm>
              <a:off x="385458" y="1467951"/>
              <a:ext cx="702284" cy="702284"/>
            </a:xfrm>
            <a:prstGeom prst="ellipse">
              <a:avLst/>
            </a:prstGeom>
            <a:solidFill>
              <a:schemeClr val="bg1"/>
            </a:solidFill>
            <a:ln w="38100">
              <a:solidFill>
                <a:srgbClr val="27A1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Myriad Pro Black SemiExt" panose="020B0805030403020204" pitchFamily="34" charset="0"/>
              </a:endParaRPr>
            </a:p>
          </p:txBody>
        </p:sp>
      </p:grpSp>
      <p:sp>
        <p:nvSpPr>
          <p:cNvPr id="23" name="Freeform 56">
            <a:extLst>
              <a:ext uri="{FF2B5EF4-FFF2-40B4-BE49-F238E27FC236}">
                <a16:creationId xmlns:a16="http://schemas.microsoft.com/office/drawing/2014/main" xmlns="" id="{6BC82D3A-A734-43DB-9C02-20CE41F321C8}"/>
              </a:ext>
            </a:extLst>
          </p:cNvPr>
          <p:cNvSpPr>
            <a:spLocks noEditPoints="1"/>
          </p:cNvSpPr>
          <p:nvPr/>
        </p:nvSpPr>
        <p:spPr bwMode="auto">
          <a:xfrm>
            <a:off x="917128" y="3269695"/>
            <a:ext cx="429850" cy="428614"/>
          </a:xfrm>
          <a:custGeom>
            <a:avLst/>
            <a:gdLst>
              <a:gd name="T0" fmla="*/ 22 w 170"/>
              <a:gd name="T1" fmla="*/ 14 h 170"/>
              <a:gd name="T2" fmla="*/ 18 w 170"/>
              <a:gd name="T3" fmla="*/ 17 h 170"/>
              <a:gd name="T4" fmla="*/ 0 w 170"/>
              <a:gd name="T5" fmla="*/ 12 h 170"/>
              <a:gd name="T6" fmla="*/ 15 w 170"/>
              <a:gd name="T7" fmla="*/ 28 h 170"/>
              <a:gd name="T8" fmla="*/ 7 w 170"/>
              <a:gd name="T9" fmla="*/ 37 h 170"/>
              <a:gd name="T10" fmla="*/ 16 w 170"/>
              <a:gd name="T11" fmla="*/ 39 h 170"/>
              <a:gd name="T12" fmla="*/ 30 w 170"/>
              <a:gd name="T13" fmla="*/ 45 h 170"/>
              <a:gd name="T14" fmla="*/ 39 w 170"/>
              <a:gd name="T15" fmla="*/ 42 h 170"/>
              <a:gd name="T16" fmla="*/ 35 w 170"/>
              <a:gd name="T17" fmla="*/ 68 h 170"/>
              <a:gd name="T18" fmla="*/ 55 w 170"/>
              <a:gd name="T19" fmla="*/ 119 h 170"/>
              <a:gd name="T20" fmla="*/ 107 w 170"/>
              <a:gd name="T21" fmla="*/ 140 h 170"/>
              <a:gd name="T22" fmla="*/ 170 w 170"/>
              <a:gd name="T23" fmla="*/ 79 h 170"/>
              <a:gd name="T24" fmla="*/ 164 w 170"/>
              <a:gd name="T25" fmla="*/ 41 h 170"/>
              <a:gd name="T26" fmla="*/ 134 w 170"/>
              <a:gd name="T27" fmla="*/ 11 h 170"/>
              <a:gd name="T28" fmla="*/ 97 w 170"/>
              <a:gd name="T29" fmla="*/ 3 h 170"/>
              <a:gd name="T30" fmla="*/ 55 w 170"/>
              <a:gd name="T31" fmla="*/ 27 h 170"/>
              <a:gd name="T32" fmla="*/ 73 w 170"/>
              <a:gd name="T33" fmla="*/ 29 h 170"/>
              <a:gd name="T34" fmla="*/ 100 w 170"/>
              <a:gd name="T35" fmla="*/ 20 h 170"/>
              <a:gd name="T36" fmla="*/ 123 w 170"/>
              <a:gd name="T37" fmla="*/ 24 h 170"/>
              <a:gd name="T38" fmla="*/ 138 w 170"/>
              <a:gd name="T39" fmla="*/ 34 h 170"/>
              <a:gd name="T40" fmla="*/ 153 w 170"/>
              <a:gd name="T41" fmla="*/ 77 h 170"/>
              <a:gd name="T42" fmla="*/ 105 w 170"/>
              <a:gd name="T43" fmla="*/ 122 h 170"/>
              <a:gd name="T44" fmla="*/ 67 w 170"/>
              <a:gd name="T45" fmla="*/ 107 h 170"/>
              <a:gd name="T46" fmla="*/ 53 w 170"/>
              <a:gd name="T47" fmla="*/ 69 h 170"/>
              <a:gd name="T48" fmla="*/ 57 w 170"/>
              <a:gd name="T49" fmla="*/ 51 h 170"/>
              <a:gd name="T50" fmla="*/ 70 w 170"/>
              <a:gd name="T51" fmla="*/ 75 h 170"/>
              <a:gd name="T52" fmla="*/ 98 w 170"/>
              <a:gd name="T53" fmla="*/ 106 h 170"/>
              <a:gd name="T54" fmla="*/ 127 w 170"/>
              <a:gd name="T55" fmla="*/ 95 h 170"/>
              <a:gd name="T56" fmla="*/ 129 w 170"/>
              <a:gd name="T57" fmla="*/ 50 h 170"/>
              <a:gd name="T58" fmla="*/ 110 w 170"/>
              <a:gd name="T59" fmla="*/ 38 h 170"/>
              <a:gd name="T60" fmla="*/ 91 w 170"/>
              <a:gd name="T61" fmla="*/ 53 h 170"/>
              <a:gd name="T62" fmla="*/ 105 w 170"/>
              <a:gd name="T63" fmla="*/ 54 h 170"/>
              <a:gd name="T64" fmla="*/ 103 w 170"/>
              <a:gd name="T65" fmla="*/ 88 h 170"/>
              <a:gd name="T66" fmla="*/ 86 w 170"/>
              <a:gd name="T67" fmla="*/ 67 h 170"/>
              <a:gd name="T68" fmla="*/ 104 w 170"/>
              <a:gd name="T69" fmla="*/ 74 h 170"/>
              <a:gd name="T70" fmla="*/ 91 w 170"/>
              <a:gd name="T71" fmla="*/ 58 h 170"/>
              <a:gd name="T72" fmla="*/ 56 w 170"/>
              <a:gd name="T73" fmla="*/ 36 h 170"/>
              <a:gd name="T74" fmla="*/ 20 w 170"/>
              <a:gd name="T75" fmla="*/ 0 h 170"/>
              <a:gd name="T76" fmla="*/ 137 w 170"/>
              <a:gd name="T77" fmla="*/ 141 h 170"/>
              <a:gd name="T78" fmla="*/ 159 w 170"/>
              <a:gd name="T79" fmla="*/ 170 h 170"/>
              <a:gd name="T80" fmla="*/ 149 w 170"/>
              <a:gd name="T81" fmla="*/ 132 h 170"/>
              <a:gd name="T82" fmla="*/ 137 w 170"/>
              <a:gd name="T83" fmla="*/ 141 h 170"/>
              <a:gd name="T84" fmla="*/ 39 w 170"/>
              <a:gd name="T85" fmla="*/ 165 h 170"/>
              <a:gd name="T86" fmla="*/ 59 w 170"/>
              <a:gd name="T87" fmla="*/ 157 h 170"/>
              <a:gd name="T88" fmla="*/ 69 w 170"/>
              <a:gd name="T89" fmla="*/ 139 h 170"/>
              <a:gd name="T90" fmla="*/ 56 w 170"/>
              <a:gd name="T91" fmla="*/ 132 h 170"/>
              <a:gd name="T92" fmla="*/ 103 w 170"/>
              <a:gd name="T93" fmla="*/ 170 h 170"/>
              <a:gd name="T94" fmla="*/ 111 w 170"/>
              <a:gd name="T95" fmla="*/ 163 h 170"/>
              <a:gd name="T96" fmla="*/ 109 w 170"/>
              <a:gd name="T97" fmla="*/ 148 h 170"/>
              <a:gd name="T98" fmla="*/ 96 w 170"/>
              <a:gd name="T9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0">
                <a:moveTo>
                  <a:pt x="20" y="3"/>
                </a:moveTo>
                <a:cubicBezTo>
                  <a:pt x="20" y="8"/>
                  <a:pt x="22" y="12"/>
                  <a:pt x="22" y="14"/>
                </a:cubicBezTo>
                <a:cubicBezTo>
                  <a:pt x="22" y="15"/>
                  <a:pt x="21" y="17"/>
                  <a:pt x="19" y="17"/>
                </a:cubicBezTo>
                <a:cubicBezTo>
                  <a:pt x="18" y="17"/>
                  <a:pt x="18" y="17"/>
                  <a:pt x="18" y="17"/>
                </a:cubicBezTo>
                <a:cubicBezTo>
                  <a:pt x="15" y="17"/>
                  <a:pt x="6" y="8"/>
                  <a:pt x="2" y="8"/>
                </a:cubicBezTo>
                <a:cubicBezTo>
                  <a:pt x="1" y="8"/>
                  <a:pt x="0" y="11"/>
                  <a:pt x="0" y="12"/>
                </a:cubicBezTo>
                <a:cubicBezTo>
                  <a:pt x="3" y="19"/>
                  <a:pt x="16" y="21"/>
                  <a:pt x="16" y="25"/>
                </a:cubicBezTo>
                <a:cubicBezTo>
                  <a:pt x="16" y="26"/>
                  <a:pt x="15" y="27"/>
                  <a:pt x="15" y="28"/>
                </a:cubicBezTo>
                <a:cubicBezTo>
                  <a:pt x="10" y="28"/>
                  <a:pt x="2" y="32"/>
                  <a:pt x="1" y="34"/>
                </a:cubicBezTo>
                <a:cubicBezTo>
                  <a:pt x="7" y="37"/>
                  <a:pt x="7" y="37"/>
                  <a:pt x="7" y="37"/>
                </a:cubicBezTo>
                <a:cubicBezTo>
                  <a:pt x="13" y="39"/>
                  <a:pt x="13" y="39"/>
                  <a:pt x="13" y="39"/>
                </a:cubicBezTo>
                <a:cubicBezTo>
                  <a:pt x="16" y="39"/>
                  <a:pt x="16" y="39"/>
                  <a:pt x="16" y="39"/>
                </a:cubicBezTo>
                <a:cubicBezTo>
                  <a:pt x="19" y="41"/>
                  <a:pt x="23" y="45"/>
                  <a:pt x="27" y="45"/>
                </a:cubicBezTo>
                <a:cubicBezTo>
                  <a:pt x="30" y="45"/>
                  <a:pt x="30" y="45"/>
                  <a:pt x="30" y="45"/>
                </a:cubicBezTo>
                <a:cubicBezTo>
                  <a:pt x="34" y="45"/>
                  <a:pt x="34" y="42"/>
                  <a:pt x="38" y="42"/>
                </a:cubicBezTo>
                <a:cubicBezTo>
                  <a:pt x="39" y="42"/>
                  <a:pt x="39" y="42"/>
                  <a:pt x="39" y="42"/>
                </a:cubicBezTo>
                <a:cubicBezTo>
                  <a:pt x="41" y="42"/>
                  <a:pt x="41" y="42"/>
                  <a:pt x="42" y="43"/>
                </a:cubicBezTo>
                <a:cubicBezTo>
                  <a:pt x="39" y="49"/>
                  <a:pt x="35" y="60"/>
                  <a:pt x="35" y="68"/>
                </a:cubicBezTo>
                <a:cubicBezTo>
                  <a:pt x="35" y="74"/>
                  <a:pt x="35" y="74"/>
                  <a:pt x="35" y="74"/>
                </a:cubicBezTo>
                <a:cubicBezTo>
                  <a:pt x="35" y="91"/>
                  <a:pt x="46" y="110"/>
                  <a:pt x="55" y="119"/>
                </a:cubicBezTo>
                <a:cubicBezTo>
                  <a:pt x="63" y="127"/>
                  <a:pt x="83" y="140"/>
                  <a:pt x="99" y="140"/>
                </a:cubicBezTo>
                <a:cubicBezTo>
                  <a:pt x="107" y="140"/>
                  <a:pt x="107" y="140"/>
                  <a:pt x="107" y="140"/>
                </a:cubicBezTo>
                <a:cubicBezTo>
                  <a:pt x="122" y="140"/>
                  <a:pt x="142" y="129"/>
                  <a:pt x="149" y="120"/>
                </a:cubicBezTo>
                <a:cubicBezTo>
                  <a:pt x="158" y="112"/>
                  <a:pt x="170" y="95"/>
                  <a:pt x="170" y="79"/>
                </a:cubicBezTo>
                <a:cubicBezTo>
                  <a:pt x="170" y="65"/>
                  <a:pt x="170" y="65"/>
                  <a:pt x="170" y="65"/>
                </a:cubicBezTo>
                <a:cubicBezTo>
                  <a:pt x="170" y="58"/>
                  <a:pt x="166" y="45"/>
                  <a:pt x="164" y="41"/>
                </a:cubicBezTo>
                <a:cubicBezTo>
                  <a:pt x="159" y="33"/>
                  <a:pt x="158" y="30"/>
                  <a:pt x="151" y="24"/>
                </a:cubicBezTo>
                <a:cubicBezTo>
                  <a:pt x="147" y="20"/>
                  <a:pt x="139" y="12"/>
                  <a:pt x="134" y="11"/>
                </a:cubicBezTo>
                <a:cubicBezTo>
                  <a:pt x="132" y="9"/>
                  <a:pt x="114" y="3"/>
                  <a:pt x="111" y="3"/>
                </a:cubicBezTo>
                <a:cubicBezTo>
                  <a:pt x="97" y="3"/>
                  <a:pt x="97" y="3"/>
                  <a:pt x="97" y="3"/>
                </a:cubicBezTo>
                <a:cubicBezTo>
                  <a:pt x="94" y="3"/>
                  <a:pt x="75" y="9"/>
                  <a:pt x="72" y="11"/>
                </a:cubicBezTo>
                <a:cubicBezTo>
                  <a:pt x="67" y="14"/>
                  <a:pt x="55" y="20"/>
                  <a:pt x="55" y="27"/>
                </a:cubicBezTo>
                <a:cubicBezTo>
                  <a:pt x="60" y="27"/>
                  <a:pt x="61" y="35"/>
                  <a:pt x="67" y="35"/>
                </a:cubicBezTo>
                <a:cubicBezTo>
                  <a:pt x="70" y="35"/>
                  <a:pt x="70" y="31"/>
                  <a:pt x="73" y="29"/>
                </a:cubicBezTo>
                <a:cubicBezTo>
                  <a:pt x="76" y="28"/>
                  <a:pt x="78" y="27"/>
                  <a:pt x="81" y="25"/>
                </a:cubicBezTo>
                <a:cubicBezTo>
                  <a:pt x="83" y="24"/>
                  <a:pt x="97" y="20"/>
                  <a:pt x="100" y="20"/>
                </a:cubicBezTo>
                <a:cubicBezTo>
                  <a:pt x="105" y="20"/>
                  <a:pt x="105" y="20"/>
                  <a:pt x="105" y="20"/>
                </a:cubicBezTo>
                <a:cubicBezTo>
                  <a:pt x="109" y="20"/>
                  <a:pt x="120" y="23"/>
                  <a:pt x="123" y="24"/>
                </a:cubicBezTo>
                <a:cubicBezTo>
                  <a:pt x="126" y="26"/>
                  <a:pt x="129" y="27"/>
                  <a:pt x="132" y="29"/>
                </a:cubicBezTo>
                <a:cubicBezTo>
                  <a:pt x="133" y="30"/>
                  <a:pt x="136" y="33"/>
                  <a:pt x="138" y="34"/>
                </a:cubicBezTo>
                <a:cubicBezTo>
                  <a:pt x="144" y="39"/>
                  <a:pt x="153" y="54"/>
                  <a:pt x="153" y="66"/>
                </a:cubicBezTo>
                <a:cubicBezTo>
                  <a:pt x="153" y="77"/>
                  <a:pt x="153" y="77"/>
                  <a:pt x="153" y="77"/>
                </a:cubicBezTo>
                <a:cubicBezTo>
                  <a:pt x="153" y="88"/>
                  <a:pt x="144" y="102"/>
                  <a:pt x="138" y="108"/>
                </a:cubicBezTo>
                <a:cubicBezTo>
                  <a:pt x="132" y="114"/>
                  <a:pt x="118" y="122"/>
                  <a:pt x="105" y="122"/>
                </a:cubicBezTo>
                <a:cubicBezTo>
                  <a:pt x="100" y="122"/>
                  <a:pt x="100" y="122"/>
                  <a:pt x="100" y="122"/>
                </a:cubicBezTo>
                <a:cubicBezTo>
                  <a:pt x="88" y="122"/>
                  <a:pt x="73" y="114"/>
                  <a:pt x="67" y="107"/>
                </a:cubicBezTo>
                <a:cubicBezTo>
                  <a:pt x="60" y="100"/>
                  <a:pt x="53" y="87"/>
                  <a:pt x="53" y="73"/>
                </a:cubicBezTo>
                <a:cubicBezTo>
                  <a:pt x="53" y="69"/>
                  <a:pt x="53" y="69"/>
                  <a:pt x="53" y="69"/>
                </a:cubicBezTo>
                <a:cubicBezTo>
                  <a:pt x="53" y="65"/>
                  <a:pt x="53" y="63"/>
                  <a:pt x="54" y="59"/>
                </a:cubicBezTo>
                <a:cubicBezTo>
                  <a:pt x="55" y="54"/>
                  <a:pt x="56" y="55"/>
                  <a:pt x="57" y="51"/>
                </a:cubicBezTo>
                <a:cubicBezTo>
                  <a:pt x="61" y="52"/>
                  <a:pt x="69" y="56"/>
                  <a:pt x="71" y="59"/>
                </a:cubicBezTo>
                <a:cubicBezTo>
                  <a:pt x="70" y="63"/>
                  <a:pt x="69" y="72"/>
                  <a:pt x="70" y="75"/>
                </a:cubicBezTo>
                <a:cubicBezTo>
                  <a:pt x="72" y="86"/>
                  <a:pt x="70" y="82"/>
                  <a:pt x="75" y="90"/>
                </a:cubicBezTo>
                <a:cubicBezTo>
                  <a:pt x="79" y="96"/>
                  <a:pt x="90" y="106"/>
                  <a:pt x="98" y="106"/>
                </a:cubicBezTo>
                <a:cubicBezTo>
                  <a:pt x="107" y="106"/>
                  <a:pt x="107" y="106"/>
                  <a:pt x="107" y="106"/>
                </a:cubicBezTo>
                <a:cubicBezTo>
                  <a:pt x="114" y="106"/>
                  <a:pt x="124" y="99"/>
                  <a:pt x="127" y="95"/>
                </a:cubicBezTo>
                <a:cubicBezTo>
                  <a:pt x="132" y="90"/>
                  <a:pt x="137" y="81"/>
                  <a:pt x="137" y="72"/>
                </a:cubicBezTo>
                <a:cubicBezTo>
                  <a:pt x="137" y="62"/>
                  <a:pt x="134" y="56"/>
                  <a:pt x="129" y="50"/>
                </a:cubicBezTo>
                <a:cubicBezTo>
                  <a:pt x="127" y="46"/>
                  <a:pt x="115" y="38"/>
                  <a:pt x="111" y="38"/>
                </a:cubicBezTo>
                <a:cubicBezTo>
                  <a:pt x="110" y="38"/>
                  <a:pt x="110" y="38"/>
                  <a:pt x="110" y="38"/>
                </a:cubicBezTo>
                <a:cubicBezTo>
                  <a:pt x="101" y="38"/>
                  <a:pt x="84" y="38"/>
                  <a:pt x="82" y="47"/>
                </a:cubicBezTo>
                <a:cubicBezTo>
                  <a:pt x="85" y="47"/>
                  <a:pt x="88" y="51"/>
                  <a:pt x="91" y="53"/>
                </a:cubicBezTo>
                <a:cubicBezTo>
                  <a:pt x="97" y="57"/>
                  <a:pt x="95" y="54"/>
                  <a:pt x="103" y="54"/>
                </a:cubicBezTo>
                <a:cubicBezTo>
                  <a:pt x="105" y="54"/>
                  <a:pt x="105" y="54"/>
                  <a:pt x="105" y="54"/>
                </a:cubicBezTo>
                <a:cubicBezTo>
                  <a:pt x="113" y="54"/>
                  <a:pt x="121" y="64"/>
                  <a:pt x="120" y="72"/>
                </a:cubicBezTo>
                <a:cubicBezTo>
                  <a:pt x="118" y="81"/>
                  <a:pt x="113" y="88"/>
                  <a:pt x="103" y="88"/>
                </a:cubicBezTo>
                <a:cubicBezTo>
                  <a:pt x="94" y="88"/>
                  <a:pt x="86" y="81"/>
                  <a:pt x="86" y="70"/>
                </a:cubicBezTo>
                <a:cubicBezTo>
                  <a:pt x="86" y="67"/>
                  <a:pt x="86" y="67"/>
                  <a:pt x="86" y="67"/>
                </a:cubicBezTo>
                <a:cubicBezTo>
                  <a:pt x="92" y="67"/>
                  <a:pt x="98" y="74"/>
                  <a:pt x="104" y="74"/>
                </a:cubicBezTo>
                <a:cubicBezTo>
                  <a:pt x="104" y="74"/>
                  <a:pt x="104" y="74"/>
                  <a:pt x="104" y="74"/>
                </a:cubicBezTo>
                <a:cubicBezTo>
                  <a:pt x="106" y="74"/>
                  <a:pt x="107" y="73"/>
                  <a:pt x="107" y="72"/>
                </a:cubicBezTo>
                <a:cubicBezTo>
                  <a:pt x="107" y="66"/>
                  <a:pt x="95" y="61"/>
                  <a:pt x="91" y="58"/>
                </a:cubicBezTo>
                <a:cubicBezTo>
                  <a:pt x="85" y="55"/>
                  <a:pt x="79" y="51"/>
                  <a:pt x="74" y="47"/>
                </a:cubicBezTo>
                <a:cubicBezTo>
                  <a:pt x="70" y="45"/>
                  <a:pt x="59" y="38"/>
                  <a:pt x="56" y="36"/>
                </a:cubicBezTo>
                <a:cubicBezTo>
                  <a:pt x="48" y="29"/>
                  <a:pt x="44" y="33"/>
                  <a:pt x="44" y="19"/>
                </a:cubicBezTo>
                <a:cubicBezTo>
                  <a:pt x="42" y="16"/>
                  <a:pt x="23" y="0"/>
                  <a:pt x="20" y="0"/>
                </a:cubicBezTo>
                <a:cubicBezTo>
                  <a:pt x="20" y="3"/>
                  <a:pt x="20" y="3"/>
                  <a:pt x="20" y="3"/>
                </a:cubicBezTo>
                <a:close/>
                <a:moveTo>
                  <a:pt x="137" y="141"/>
                </a:moveTo>
                <a:cubicBezTo>
                  <a:pt x="137" y="142"/>
                  <a:pt x="153" y="164"/>
                  <a:pt x="154" y="169"/>
                </a:cubicBezTo>
                <a:cubicBezTo>
                  <a:pt x="157" y="169"/>
                  <a:pt x="157" y="170"/>
                  <a:pt x="159" y="170"/>
                </a:cubicBezTo>
                <a:cubicBezTo>
                  <a:pt x="164" y="170"/>
                  <a:pt x="167" y="167"/>
                  <a:pt x="167" y="163"/>
                </a:cubicBezTo>
                <a:cubicBezTo>
                  <a:pt x="167" y="160"/>
                  <a:pt x="150" y="132"/>
                  <a:pt x="149" y="132"/>
                </a:cubicBezTo>
                <a:cubicBezTo>
                  <a:pt x="148" y="132"/>
                  <a:pt x="148" y="132"/>
                  <a:pt x="148" y="132"/>
                </a:cubicBezTo>
                <a:cubicBezTo>
                  <a:pt x="147" y="132"/>
                  <a:pt x="137" y="139"/>
                  <a:pt x="137" y="141"/>
                </a:cubicBezTo>
                <a:close/>
                <a:moveTo>
                  <a:pt x="39" y="162"/>
                </a:moveTo>
                <a:cubicBezTo>
                  <a:pt x="39" y="165"/>
                  <a:pt x="39" y="165"/>
                  <a:pt x="39" y="165"/>
                </a:cubicBezTo>
                <a:cubicBezTo>
                  <a:pt x="39" y="167"/>
                  <a:pt x="44" y="170"/>
                  <a:pt x="47" y="170"/>
                </a:cubicBezTo>
                <a:cubicBezTo>
                  <a:pt x="52" y="170"/>
                  <a:pt x="56" y="162"/>
                  <a:pt x="59" y="157"/>
                </a:cubicBezTo>
                <a:cubicBezTo>
                  <a:pt x="61" y="155"/>
                  <a:pt x="69" y="142"/>
                  <a:pt x="69" y="141"/>
                </a:cubicBezTo>
                <a:cubicBezTo>
                  <a:pt x="69" y="139"/>
                  <a:pt x="69" y="139"/>
                  <a:pt x="69" y="139"/>
                </a:cubicBezTo>
                <a:cubicBezTo>
                  <a:pt x="57" y="132"/>
                  <a:pt x="57" y="132"/>
                  <a:pt x="57" y="132"/>
                </a:cubicBezTo>
                <a:cubicBezTo>
                  <a:pt x="56" y="132"/>
                  <a:pt x="56" y="132"/>
                  <a:pt x="56" y="132"/>
                </a:cubicBezTo>
                <a:cubicBezTo>
                  <a:pt x="55" y="137"/>
                  <a:pt x="39" y="159"/>
                  <a:pt x="39" y="162"/>
                </a:cubicBezTo>
                <a:close/>
                <a:moveTo>
                  <a:pt x="103" y="170"/>
                </a:moveTo>
                <a:cubicBezTo>
                  <a:pt x="104" y="170"/>
                  <a:pt x="104" y="170"/>
                  <a:pt x="104" y="170"/>
                </a:cubicBezTo>
                <a:cubicBezTo>
                  <a:pt x="107" y="170"/>
                  <a:pt x="111" y="166"/>
                  <a:pt x="111" y="163"/>
                </a:cubicBezTo>
                <a:cubicBezTo>
                  <a:pt x="111" y="157"/>
                  <a:pt x="110" y="153"/>
                  <a:pt x="111" y="149"/>
                </a:cubicBezTo>
                <a:cubicBezTo>
                  <a:pt x="110" y="148"/>
                  <a:pt x="110" y="148"/>
                  <a:pt x="109" y="148"/>
                </a:cubicBezTo>
                <a:cubicBezTo>
                  <a:pt x="97" y="148"/>
                  <a:pt x="97" y="148"/>
                  <a:pt x="97" y="148"/>
                </a:cubicBezTo>
                <a:cubicBezTo>
                  <a:pt x="94" y="148"/>
                  <a:pt x="96" y="157"/>
                  <a:pt x="96" y="162"/>
                </a:cubicBezTo>
                <a:cubicBezTo>
                  <a:pt x="96" y="167"/>
                  <a:pt x="98" y="170"/>
                  <a:pt x="103" y="170"/>
                </a:cubicBezTo>
                <a:close/>
              </a:path>
            </a:pathLst>
          </a:custGeom>
          <a:solidFill>
            <a:srgbClr val="27A1AE"/>
          </a:solidFill>
          <a:ln>
            <a:noFill/>
          </a:ln>
          <a:extLst/>
        </p:spPr>
        <p:txBody>
          <a:bodyPr vert="horz" wrap="square" lIns="91440" tIns="45720" rIns="91440" bIns="45720" numCol="1" anchor="t" anchorCtr="0" compatLnSpc="1">
            <a:prstTxWarp prst="textNoShape">
              <a:avLst/>
            </a:prstTxWarp>
          </a:bodyPr>
          <a:lstStyle/>
          <a:p>
            <a:endParaRPr lang="ru-RU" dirty="0">
              <a:solidFill>
                <a:srgbClr val="444444"/>
              </a:solidFill>
            </a:endParaRPr>
          </a:p>
        </p:txBody>
      </p:sp>
      <p:sp>
        <p:nvSpPr>
          <p:cNvPr id="19" name="Объект 2"/>
          <p:cNvSpPr txBox="1">
            <a:spLocks/>
          </p:cNvSpPr>
          <p:nvPr/>
        </p:nvSpPr>
        <p:spPr>
          <a:xfrm>
            <a:off x="1805117" y="1030484"/>
            <a:ext cx="9906371" cy="3028496"/>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marL="285750" indent="-285750" algn="just">
              <a:buClr>
                <a:srgbClr val="E4465A"/>
              </a:buClr>
              <a:buFont typeface="Wingdings" panose="05000000000000000000" pitchFamily="2" charset="2"/>
              <a:buChar char="q"/>
            </a:pPr>
            <a:r>
              <a:rPr lang="ru-RU" sz="1600" dirty="0" smtClean="0">
                <a:solidFill>
                  <a:srgbClr val="001D43"/>
                </a:solidFill>
              </a:rPr>
              <a:t>Возможность </a:t>
            </a:r>
            <a:r>
              <a:rPr lang="ru-RU" sz="1600" dirty="0">
                <a:solidFill>
                  <a:srgbClr val="001D43"/>
                </a:solidFill>
              </a:rPr>
              <a:t>уменьшения цены контракта на сумму НДС ввиду применения победителем аукциона упрощенной системы налогообложения не </a:t>
            </a:r>
            <a:r>
              <a:rPr lang="ru-RU" sz="1600" dirty="0" smtClean="0">
                <a:solidFill>
                  <a:srgbClr val="001D43"/>
                </a:solidFill>
              </a:rPr>
              <a:t>предусмотрена.</a:t>
            </a:r>
            <a:endParaRPr lang="ru-RU" sz="1600" dirty="0">
              <a:solidFill>
                <a:srgbClr val="001D43"/>
              </a:solidFill>
            </a:endParaRPr>
          </a:p>
          <a:p>
            <a:pPr marL="285750" indent="-285750" algn="just">
              <a:buClr>
                <a:srgbClr val="E4465A"/>
              </a:buClr>
              <a:buFont typeface="Wingdings" panose="05000000000000000000" pitchFamily="2" charset="2"/>
              <a:buChar char="q"/>
            </a:pPr>
            <a:r>
              <a:rPr lang="ru-RU" sz="1600" dirty="0" smtClean="0">
                <a:solidFill>
                  <a:srgbClr val="001D43"/>
                </a:solidFill>
              </a:rPr>
              <a:t>Контракт </a:t>
            </a:r>
            <a:r>
              <a:rPr lang="ru-RU" sz="1600" dirty="0">
                <a:solidFill>
                  <a:srgbClr val="001D43"/>
                </a:solidFill>
              </a:rPr>
              <a:t>заключается и исполняется по цене, предложенной победителем аукциона, применение победителем аукциона специального налогового режима либо освобождение его от обязанностей плательщика НДС не дает заказчику оснований снижать цену контракта при его исполнении на сумму </a:t>
            </a:r>
            <a:r>
              <a:rPr lang="ru-RU" sz="1600" dirty="0" smtClean="0">
                <a:solidFill>
                  <a:srgbClr val="001D43"/>
                </a:solidFill>
              </a:rPr>
              <a:t>НДС</a:t>
            </a:r>
            <a:r>
              <a:rPr lang="ru-RU" sz="1600" dirty="0">
                <a:solidFill>
                  <a:srgbClr val="001D43"/>
                </a:solidFill>
              </a:rPr>
              <a:t>.</a:t>
            </a:r>
          </a:p>
          <a:p>
            <a:pPr marL="285750" indent="-285750" algn="just">
              <a:buClr>
                <a:srgbClr val="E4465A"/>
              </a:buClr>
              <a:buFont typeface="Wingdings" panose="05000000000000000000" pitchFamily="2" charset="2"/>
              <a:buChar char="q"/>
            </a:pPr>
            <a:r>
              <a:rPr lang="ru-RU" sz="1600" dirty="0" smtClean="0">
                <a:solidFill>
                  <a:srgbClr val="001D43"/>
                </a:solidFill>
              </a:rPr>
              <a:t>Заказчик </a:t>
            </a:r>
            <a:r>
              <a:rPr lang="ru-RU" sz="1600" dirty="0">
                <a:solidFill>
                  <a:srgbClr val="001D43"/>
                </a:solidFill>
              </a:rPr>
              <a:t>обязан оплатить выполненные заказчиком работы по согласованной цене.</a:t>
            </a:r>
          </a:p>
          <a:p>
            <a:pPr algn="just">
              <a:buClr>
                <a:srgbClr val="E4465A"/>
              </a:buClr>
            </a:pPr>
            <a:r>
              <a:rPr lang="ru-RU" sz="1600" dirty="0" smtClean="0">
                <a:solidFill>
                  <a:srgbClr val="001D43"/>
                </a:solidFill>
              </a:rPr>
              <a:t>См.: </a:t>
            </a:r>
            <a:r>
              <a:rPr lang="ru-RU" sz="1600" dirty="0" smtClean="0">
                <a:solidFill>
                  <a:srgbClr val="E4465A"/>
                </a:solidFill>
              </a:rPr>
              <a:t>Определение ВС РФ от </a:t>
            </a:r>
            <a:r>
              <a:rPr lang="ru-RU" sz="1600" dirty="0">
                <a:solidFill>
                  <a:srgbClr val="E4465A"/>
                </a:solidFill>
              </a:rPr>
              <a:t>12 марта 2018 г. № </a:t>
            </a:r>
            <a:r>
              <a:rPr lang="ru-RU" sz="1600" dirty="0" smtClean="0">
                <a:solidFill>
                  <a:srgbClr val="E4465A"/>
                </a:solidFill>
              </a:rPr>
              <a:t>309-ЭС18-789.</a:t>
            </a:r>
          </a:p>
          <a:p>
            <a:pPr algn="just">
              <a:buClr>
                <a:srgbClr val="E4465A"/>
              </a:buClr>
            </a:pPr>
            <a:r>
              <a:rPr lang="ru-RU" sz="1600" dirty="0">
                <a:solidFill>
                  <a:srgbClr val="E4465A"/>
                </a:solidFill>
              </a:rPr>
              <a:t> </a:t>
            </a:r>
            <a:r>
              <a:rPr lang="ru-RU" sz="1600" dirty="0" smtClean="0">
                <a:solidFill>
                  <a:srgbClr val="E4465A"/>
                </a:solidFill>
              </a:rPr>
              <a:t>      Определение ВС РФ от 15 ноября 2017 г. </a:t>
            </a:r>
            <a:r>
              <a:rPr lang="ru-RU" sz="1600" dirty="0">
                <a:solidFill>
                  <a:srgbClr val="E4465A"/>
                </a:solidFill>
              </a:rPr>
              <a:t>№ </a:t>
            </a:r>
            <a:r>
              <a:rPr lang="ru-RU" sz="1600" dirty="0" smtClean="0">
                <a:solidFill>
                  <a:srgbClr val="E4465A"/>
                </a:solidFill>
              </a:rPr>
              <a:t>308-ЭС17-13912.</a:t>
            </a:r>
            <a:endParaRPr lang="ru-RU" sz="1600" dirty="0">
              <a:solidFill>
                <a:srgbClr val="E4465A"/>
              </a:solidFill>
            </a:endParaRPr>
          </a:p>
        </p:txBody>
      </p:sp>
      <p:sp>
        <p:nvSpPr>
          <p:cNvPr id="24" name="Стрелка вправо 1"/>
          <p:cNvSpPr>
            <a:spLocks noChangeArrowheads="1"/>
          </p:cNvSpPr>
          <p:nvPr/>
        </p:nvSpPr>
        <p:spPr bwMode="auto">
          <a:xfrm rot="5400000">
            <a:off x="7025327" y="4129077"/>
            <a:ext cx="367406" cy="378265"/>
          </a:xfrm>
          <a:prstGeom prst="rightArrow">
            <a:avLst>
              <a:gd name="adj1" fmla="val 50000"/>
              <a:gd name="adj2" fmla="val 49899"/>
            </a:avLst>
          </a:prstGeom>
          <a:solidFill>
            <a:srgbClr val="E4465A"/>
          </a:solidFill>
          <a:ln w="9525" algn="ctr">
            <a:solidFill>
              <a:srgbClr val="E4465A"/>
            </a:solidFill>
            <a:round/>
            <a:headEnd/>
            <a:tailEnd/>
          </a:ln>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ru-RU" altLang="ru-RU" dirty="0" smtClean="0">
              <a:solidFill>
                <a:srgbClr val="000000"/>
              </a:solidFill>
              <a:latin typeface="Arial"/>
              <a:ea typeface="Microsoft YaHei"/>
            </a:endParaRPr>
          </a:p>
        </p:txBody>
      </p:sp>
      <p:sp>
        <p:nvSpPr>
          <p:cNvPr id="25" name="Объект 2"/>
          <p:cNvSpPr txBox="1">
            <a:spLocks/>
          </p:cNvSpPr>
          <p:nvPr/>
        </p:nvSpPr>
        <p:spPr>
          <a:xfrm>
            <a:off x="2102210" y="4530082"/>
            <a:ext cx="9609278" cy="1895706"/>
          </a:xfrm>
          <a:prstGeom prst="rect">
            <a:avLst/>
          </a:prstGeom>
        </p:spPr>
        <p:txBody>
          <a:bodyPr vert="horz" lIns="0" tIns="0" rIns="0" bIns="0" rtlCol="0" anchor="t">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buClr>
                <a:srgbClr val="E4465A"/>
              </a:buClr>
            </a:pPr>
            <a:r>
              <a:rPr lang="ru-RU" sz="1600" dirty="0" smtClean="0">
                <a:solidFill>
                  <a:srgbClr val="001D43"/>
                </a:solidFill>
              </a:rPr>
              <a:t>Применение </a:t>
            </a:r>
            <a:r>
              <a:rPr lang="ru-RU" sz="1600" dirty="0">
                <a:solidFill>
                  <a:srgbClr val="001D43"/>
                </a:solidFill>
              </a:rPr>
              <a:t>победителем аукциона специального налогового режима либо освобождение его от обязанностей плательщика НДС </a:t>
            </a:r>
            <a:r>
              <a:rPr lang="ru-RU" sz="1600" b="1" dirty="0">
                <a:solidFill>
                  <a:srgbClr val="E4465A"/>
                </a:solidFill>
              </a:rPr>
              <a:t>не дает заказчику оснований снижать цену контракта при его заключении и исполнении на сумму НДС, заказчик обязан оплатить выполненные заказчиком работы по согласованной цене</a:t>
            </a:r>
            <a:r>
              <a:rPr lang="ru-RU" sz="1600" b="1" dirty="0" smtClean="0">
                <a:solidFill>
                  <a:srgbClr val="E4465A"/>
                </a:solidFill>
              </a:rPr>
              <a:t>.</a:t>
            </a:r>
          </a:p>
          <a:p>
            <a:pPr algn="just">
              <a:buClr>
                <a:srgbClr val="E4465A"/>
              </a:buClr>
            </a:pPr>
            <a:r>
              <a:rPr lang="ru-RU" sz="1600" dirty="0" smtClean="0"/>
              <a:t>См.: </a:t>
            </a:r>
            <a:r>
              <a:rPr lang="ru-RU" sz="1600" dirty="0" smtClean="0">
                <a:solidFill>
                  <a:srgbClr val="E4465A"/>
                </a:solidFill>
              </a:rPr>
              <a:t>Постановление Арбитражного суда </a:t>
            </a:r>
            <a:r>
              <a:rPr lang="ru-RU" sz="1600" dirty="0">
                <a:solidFill>
                  <a:srgbClr val="E4465A"/>
                </a:solidFill>
              </a:rPr>
              <a:t>Уральского округа от 7 декабря 2017 г. </a:t>
            </a:r>
            <a:r>
              <a:rPr lang="ru-RU" sz="1600" dirty="0" smtClean="0">
                <a:solidFill>
                  <a:srgbClr val="E4465A"/>
                </a:solidFill>
              </a:rPr>
              <a:t>№ Ф09-7458/17 по </a:t>
            </a:r>
            <a:r>
              <a:rPr lang="ru-RU" sz="1600" dirty="0">
                <a:solidFill>
                  <a:srgbClr val="E4465A"/>
                </a:solidFill>
              </a:rPr>
              <a:t>делу </a:t>
            </a:r>
            <a:r>
              <a:rPr lang="ru-RU" sz="1600" dirty="0" smtClean="0">
                <a:solidFill>
                  <a:srgbClr val="E4465A"/>
                </a:solidFill>
              </a:rPr>
              <a:t>№ А60-58301/2016.</a:t>
            </a:r>
            <a:endParaRPr lang="ru-RU" sz="1600" dirty="0">
              <a:solidFill>
                <a:srgbClr val="E4465A"/>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16" y="4530082"/>
            <a:ext cx="1846047" cy="1681147"/>
          </a:xfrm>
          <a:prstGeom prst="rect">
            <a:avLst/>
          </a:prstGeom>
        </p:spPr>
      </p:pic>
    </p:spTree>
    <p:extLst>
      <p:ext uri="{BB962C8B-B14F-4D97-AF65-F5344CB8AC3E}">
        <p14:creationId xmlns:p14="http://schemas.microsoft.com/office/powerpoint/2010/main" val="163152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15770BC3-63B4-4EBC-BE6A-D6977273F9C1}"/>
              </a:ext>
            </a:extLst>
          </p:cNvPr>
          <p:cNvSpPr>
            <a:spLocks noGrp="1"/>
          </p:cNvSpPr>
          <p:nvPr>
            <p:ph type="title"/>
          </p:nvPr>
        </p:nvSpPr>
        <p:spPr>
          <a:xfrm>
            <a:off x="1550020" y="0"/>
            <a:ext cx="8518655" cy="694951"/>
          </a:xfrm>
        </p:spPr>
        <p:txBody>
          <a:bodyPr/>
          <a:lstStyle/>
          <a:p>
            <a:r>
              <a:rPr lang="ru-RU" altLang="ru-RU" sz="1800" dirty="0"/>
              <a:t>ИЗМЕНЕНИЯ, </a:t>
            </a:r>
            <a:r>
              <a:rPr lang="ru-RU" altLang="ru-RU" sz="1800" dirty="0" smtClean="0"/>
              <a:t>ВСТУПившие </a:t>
            </a:r>
            <a:r>
              <a:rPr lang="ru-RU" altLang="ru-RU" sz="1800" dirty="0"/>
              <a:t>В СИЛУ С 1 июля 2018 года. </a:t>
            </a:r>
            <a:r>
              <a:rPr lang="ru-RU" altLang="ru-RU" sz="1800" cap="none" dirty="0" smtClean="0">
                <a:latin typeface="Segoe UI Semibold" panose="020B0702040204020203" pitchFamily="34" charset="0"/>
                <a:cs typeface="Segoe UI Semibold" panose="020B0702040204020203" pitchFamily="34" charset="0"/>
              </a:rPr>
              <a:t>Обязательность внешней экспертизы результатов исполнения контрактов.</a:t>
            </a:r>
            <a:endParaRPr lang="ru-RU" sz="1800" cap="none" dirty="0">
              <a:latin typeface="Segoe UI Semibold" panose="020B0702040204020203" pitchFamily="34" charset="0"/>
              <a:cs typeface="Segoe UI Semibold" panose="020B0702040204020203" pitchFamily="34" charset="0"/>
            </a:endParaRPr>
          </a:p>
        </p:txBody>
      </p:sp>
      <p:sp>
        <p:nvSpPr>
          <p:cNvPr id="4" name="Объект 3">
            <a:extLst>
              <a:ext uri="{FF2B5EF4-FFF2-40B4-BE49-F238E27FC236}">
                <a16:creationId xmlns:a16="http://schemas.microsoft.com/office/drawing/2014/main" xmlns="" id="{12279313-64BA-4135-9F77-DC2D4C6E6783}"/>
              </a:ext>
            </a:extLst>
          </p:cNvPr>
          <p:cNvSpPr>
            <a:spLocks noGrp="1"/>
          </p:cNvSpPr>
          <p:nvPr>
            <p:ph idx="1"/>
          </p:nvPr>
        </p:nvSpPr>
        <p:spPr>
          <a:xfrm>
            <a:off x="360363" y="1082675"/>
            <a:ext cx="11469687" cy="1426349"/>
          </a:xfrm>
        </p:spPr>
        <p:txBody>
          <a:bodyPr>
            <a:normAutofit/>
          </a:bodyPr>
          <a:lstStyle/>
          <a:p>
            <a:pPr algn="just">
              <a:spcBef>
                <a:spcPct val="0"/>
              </a:spcBef>
              <a:spcAft>
                <a:spcPts val="1200"/>
              </a:spcAft>
            </a:pPr>
            <a:r>
              <a:rPr lang="ru-RU" sz="1800" dirty="0">
                <a:solidFill>
                  <a:srgbClr val="444444"/>
                </a:solidFill>
                <a:cs typeface="Segoe UI" panose="020B0502040204020203" pitchFamily="34" charset="0"/>
              </a:rPr>
              <a:t>Заказчик обязан привлекать экспертов, экспертные организации к проведению </a:t>
            </a:r>
            <a:r>
              <a:rPr lang="ru-RU" sz="1800" dirty="0" smtClean="0">
                <a:solidFill>
                  <a:srgbClr val="444444"/>
                </a:solidFill>
                <a:cs typeface="Segoe UI" panose="020B0502040204020203" pitchFamily="34" charset="0"/>
              </a:rPr>
              <a:t>экспертизы, </a:t>
            </a:r>
            <a:r>
              <a:rPr lang="ru-RU" sz="1800" dirty="0">
                <a:solidFill>
                  <a:srgbClr val="444444"/>
                </a:solidFill>
                <a:cs typeface="Segoe UI" panose="020B0502040204020203" pitchFamily="34" charset="0"/>
              </a:rPr>
              <a:t>если закупка осуществляется у </a:t>
            </a:r>
            <a:r>
              <a:rPr lang="ru-RU" sz="1800" dirty="0" smtClean="0">
                <a:solidFill>
                  <a:srgbClr val="444444"/>
                </a:solidFill>
                <a:cs typeface="Segoe UI" panose="020B0502040204020203" pitchFamily="34" charset="0"/>
              </a:rPr>
              <a:t>едпоставщика, </a:t>
            </a:r>
            <a:r>
              <a:rPr lang="ru-RU" sz="1800" dirty="0">
                <a:solidFill>
                  <a:srgbClr val="444444"/>
                </a:solidFill>
                <a:cs typeface="Segoe UI" panose="020B0502040204020203" pitchFamily="34" charset="0"/>
              </a:rPr>
              <a:t>за исключением </a:t>
            </a:r>
            <a:r>
              <a:rPr lang="ru-RU" sz="1800" dirty="0" smtClean="0">
                <a:solidFill>
                  <a:srgbClr val="444444"/>
                </a:solidFill>
                <a:cs typeface="Segoe UI" panose="020B0502040204020203" pitchFamily="34" charset="0"/>
              </a:rPr>
              <a:t>случаев, предусмотренных </a:t>
            </a:r>
            <a:r>
              <a:rPr lang="ru-RU" sz="1800" dirty="0">
                <a:solidFill>
                  <a:srgbClr val="444444"/>
                </a:solidFill>
                <a:cs typeface="Segoe UI" panose="020B0502040204020203" pitchFamily="34" charset="0"/>
              </a:rPr>
              <a:t>пунктами 1 - 9, 14, 15, 17 - 23, пунктом 24 (только при осуществлении закупок для обеспечения федеральных нужд), </a:t>
            </a:r>
            <a:r>
              <a:rPr lang="ru-RU" sz="1800" b="1" dirty="0">
                <a:solidFill>
                  <a:srgbClr val="E4465A"/>
                </a:solidFill>
                <a:cs typeface="Segoe UI" panose="020B0502040204020203" pitchFamily="34" charset="0"/>
              </a:rPr>
              <a:t>пунктами 25, </a:t>
            </a:r>
            <a:r>
              <a:rPr lang="ru-RU" sz="1800" b="1" dirty="0" smtClean="0">
                <a:solidFill>
                  <a:srgbClr val="E4465A"/>
                </a:solidFill>
                <a:cs typeface="Segoe UI" panose="020B0502040204020203" pitchFamily="34" charset="0"/>
              </a:rPr>
              <a:t>26… </a:t>
            </a:r>
          </a:p>
          <a:p>
            <a:pPr algn="just">
              <a:spcBef>
                <a:spcPct val="0"/>
              </a:spcBef>
              <a:spcAft>
                <a:spcPts val="1200"/>
              </a:spcAft>
            </a:pPr>
            <a:r>
              <a:rPr lang="ru-RU" sz="1800" dirty="0" smtClean="0">
                <a:cs typeface="Segoe UI" panose="020B0502040204020203" pitchFamily="34" charset="0"/>
              </a:rPr>
              <a:t>(п. 1 ч. 4 ст. 94 Закона № 44-ФЗ).</a:t>
            </a:r>
            <a:endParaRPr lang="ru-RU" sz="1800" dirty="0">
              <a:cs typeface="Segoe UI" panose="020B0502040204020203" pitchFamily="34" charset="0"/>
            </a:endParaRPr>
          </a:p>
        </p:txBody>
      </p:sp>
      <p:sp>
        <p:nvSpPr>
          <p:cNvPr id="16" name="Объект 3">
            <a:extLst>
              <a:ext uri="{FF2B5EF4-FFF2-40B4-BE49-F238E27FC236}">
                <a16:creationId xmlns:a16="http://schemas.microsoft.com/office/drawing/2014/main" xmlns="" id="{EB70AA9F-C0CC-4EF1-9DF1-CABA86C6709D}"/>
              </a:ext>
            </a:extLst>
          </p:cNvPr>
          <p:cNvSpPr txBox="1">
            <a:spLocks/>
          </p:cNvSpPr>
          <p:nvPr/>
        </p:nvSpPr>
        <p:spPr>
          <a:xfrm>
            <a:off x="378911" y="3284471"/>
            <a:ext cx="3646679" cy="3071724"/>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r>
              <a:rPr lang="ru-RU" sz="1800" kern="0" dirty="0">
                <a:solidFill>
                  <a:srgbClr val="444444"/>
                </a:solidFill>
              </a:rPr>
              <a:t>25.1) признание несостоявшимися открытого конкурса в электронной форме, конкурса с ограниченным участием в электронной форме, двухэтапного конкурса в электронной форме, электронного аукциона в соответствии с частями 1, 2 и 5 статьи 55.1, частями 1 - 3.1 статьи 71 </a:t>
            </a:r>
            <a:r>
              <a:rPr lang="ru-RU" sz="1800" kern="0" dirty="0" smtClean="0">
                <a:solidFill>
                  <a:srgbClr val="444444"/>
                </a:solidFill>
              </a:rPr>
              <a:t>Закона № 44-ФЗ.</a:t>
            </a:r>
            <a:endParaRPr lang="ru-RU" sz="1800" kern="0" dirty="0">
              <a:solidFill>
                <a:srgbClr val="444444"/>
              </a:solidFill>
            </a:endParaRPr>
          </a:p>
        </p:txBody>
      </p:sp>
      <p:sp>
        <p:nvSpPr>
          <p:cNvPr id="38" name="Правая круглая скобка 37"/>
          <p:cNvSpPr/>
          <p:nvPr/>
        </p:nvSpPr>
        <p:spPr>
          <a:xfrm rot="5400000">
            <a:off x="10341008" y="1193599"/>
            <a:ext cx="437000" cy="2028128"/>
          </a:xfrm>
          <a:prstGeom prst="rightBracket">
            <a:avLst>
              <a:gd name="adj" fmla="val 100190"/>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rgbClr val="E4465A"/>
              </a:solidFill>
            </a:endParaRPr>
          </a:p>
        </p:txBody>
      </p:sp>
      <p:sp>
        <p:nvSpPr>
          <p:cNvPr id="40" name="TextBox 39"/>
          <p:cNvSpPr txBox="1"/>
          <p:nvPr/>
        </p:nvSpPr>
        <p:spPr>
          <a:xfrm>
            <a:off x="2019347" y="2665915"/>
            <a:ext cx="365806" cy="461665"/>
          </a:xfrm>
          <a:prstGeom prst="rect">
            <a:avLst/>
          </a:prstGeom>
          <a:noFill/>
        </p:spPr>
        <p:txBody>
          <a:bodyPr wrap="none" rtlCol="0">
            <a:spAutoFit/>
          </a:bodyPr>
          <a:lstStyle/>
          <a:p>
            <a:r>
              <a:rPr lang="en-US" sz="2400" b="1" dirty="0" smtClean="0">
                <a:solidFill>
                  <a:srgbClr val="E4465A"/>
                </a:solidFill>
                <a:latin typeface="Segoe UI" panose="020B0502040204020203" pitchFamily="34" charset="0"/>
                <a:ea typeface="Segoe UI Black" panose="020B0A02040204020203" pitchFamily="34" charset="0"/>
                <a:cs typeface="Segoe UI" panose="020B0502040204020203" pitchFamily="34" charset="0"/>
              </a:rPr>
              <a:t>1</a:t>
            </a:r>
            <a:endParaRPr lang="ru-RU" sz="2400" b="1" dirty="0">
              <a:solidFill>
                <a:srgbClr val="E4465A"/>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1" name="Объект 3">
            <a:extLst>
              <a:ext uri="{FF2B5EF4-FFF2-40B4-BE49-F238E27FC236}">
                <a16:creationId xmlns:a16="http://schemas.microsoft.com/office/drawing/2014/main" xmlns="" id="{EB70AA9F-C0CC-4EF1-9DF1-CABA86C6709D}"/>
              </a:ext>
            </a:extLst>
          </p:cNvPr>
          <p:cNvSpPr txBox="1">
            <a:spLocks/>
          </p:cNvSpPr>
          <p:nvPr/>
        </p:nvSpPr>
        <p:spPr>
          <a:xfrm>
            <a:off x="4422293" y="3284471"/>
            <a:ext cx="4074142" cy="282639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r>
              <a:rPr lang="ru-RU" sz="1800" kern="0" dirty="0" smtClean="0">
                <a:solidFill>
                  <a:srgbClr val="444444"/>
                </a:solidFill>
              </a:rPr>
              <a:t>25.2</a:t>
            </a:r>
            <a:r>
              <a:rPr lang="ru-RU" sz="1800" kern="0" dirty="0">
                <a:solidFill>
                  <a:srgbClr val="444444"/>
                </a:solidFill>
              </a:rPr>
              <a:t>) признание несостоявшимся запроса котировок в электронной форме в соответствии с частью 3 статьи 82.6 </a:t>
            </a:r>
            <a:r>
              <a:rPr lang="ru-RU" sz="1800" kern="0" dirty="0" smtClean="0">
                <a:solidFill>
                  <a:srgbClr val="444444"/>
                </a:solidFill>
              </a:rPr>
              <a:t>Закона № 44-ФЗ.</a:t>
            </a:r>
            <a:endParaRPr lang="ru-RU" sz="1800" kern="0" dirty="0">
              <a:solidFill>
                <a:srgbClr val="444444"/>
              </a:solidFill>
            </a:endParaRPr>
          </a:p>
        </p:txBody>
      </p:sp>
      <p:sp>
        <p:nvSpPr>
          <p:cNvPr id="42" name="TextBox 41"/>
          <p:cNvSpPr txBox="1"/>
          <p:nvPr/>
        </p:nvSpPr>
        <p:spPr>
          <a:xfrm>
            <a:off x="6177193" y="2642998"/>
            <a:ext cx="365806" cy="461665"/>
          </a:xfrm>
          <a:prstGeom prst="rect">
            <a:avLst/>
          </a:prstGeom>
          <a:noFill/>
        </p:spPr>
        <p:txBody>
          <a:bodyPr wrap="none" rtlCol="0">
            <a:spAutoFit/>
          </a:bodyPr>
          <a:lstStyle/>
          <a:p>
            <a:r>
              <a:rPr lang="ru-RU" sz="2400" b="1" dirty="0" smtClean="0">
                <a:solidFill>
                  <a:srgbClr val="E4465A"/>
                </a:solidFill>
                <a:latin typeface="Segoe UI" panose="020B0502040204020203" pitchFamily="34" charset="0"/>
                <a:ea typeface="Segoe UI Black" panose="020B0A02040204020203" pitchFamily="34" charset="0"/>
                <a:cs typeface="Segoe UI" panose="020B0502040204020203" pitchFamily="34" charset="0"/>
              </a:rPr>
              <a:t>2</a:t>
            </a:r>
            <a:endParaRPr lang="ru-RU" sz="2400" b="1" dirty="0">
              <a:solidFill>
                <a:srgbClr val="E4465A"/>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3" name="Объект 3">
            <a:extLst>
              <a:ext uri="{FF2B5EF4-FFF2-40B4-BE49-F238E27FC236}">
                <a16:creationId xmlns:a16="http://schemas.microsoft.com/office/drawing/2014/main" xmlns="" id="{EB70AA9F-C0CC-4EF1-9DF1-CABA86C6709D}"/>
              </a:ext>
            </a:extLst>
          </p:cNvPr>
          <p:cNvSpPr txBox="1">
            <a:spLocks/>
          </p:cNvSpPr>
          <p:nvPr/>
        </p:nvSpPr>
        <p:spPr>
          <a:xfrm>
            <a:off x="8854136" y="3282568"/>
            <a:ext cx="2950191" cy="2826397"/>
          </a:xfrm>
          <a:prstGeom prst="rect">
            <a:avLst/>
          </a:prstGeom>
        </p:spPr>
        <p:txBody>
          <a:bodyPr vert="horz" lIns="0" tIns="0" rIns="0" bIns="0" rtlCol="0">
            <a:noAutofit/>
          </a:bodyPr>
          <a:lstStyle>
            <a:lvl1pPr marL="0" indent="0" algn="l" defTabSz="914400" rtl="0" eaLnBrk="1" latinLnBrk="0" hangingPunct="1">
              <a:lnSpc>
                <a:spcPct val="110000"/>
              </a:lnSpc>
              <a:spcBef>
                <a:spcPts val="1000"/>
              </a:spcBef>
              <a:buFont typeface="Arial" panose="020B0500000000000000" pitchFamily="34" charset="0"/>
              <a:buNone/>
              <a:defRPr sz="2000" kern="1200">
                <a:solidFill>
                  <a:schemeClr val="tx1"/>
                </a:solidFill>
                <a:latin typeface="Segoe UI" panose="020B0502040204020203" pitchFamily="34" charset="0"/>
                <a:ea typeface="+mn-ea"/>
                <a:cs typeface="+mn-cs"/>
              </a:defRPr>
            </a:lvl1pPr>
            <a:lvl2pPr marL="360363" indent="-358775" algn="l" defTabSz="914400" rtl="0" eaLnBrk="1" latinLnBrk="0" hangingPunct="1">
              <a:lnSpc>
                <a:spcPct val="110000"/>
              </a:lnSpc>
              <a:spcBef>
                <a:spcPts val="500"/>
              </a:spcBef>
              <a:buClr>
                <a:schemeClr val="accent1"/>
              </a:buClr>
              <a:buFont typeface="Arial" panose="020B0500000000000000" pitchFamily="34" charset="0"/>
              <a:buChar char="•"/>
              <a:defRPr sz="2000" kern="1200">
                <a:solidFill>
                  <a:schemeClr val="tx1"/>
                </a:solidFill>
                <a:latin typeface="Segoe UI" panose="020B0502040204020203" pitchFamily="34" charset="0"/>
                <a:ea typeface="+mn-ea"/>
                <a:cs typeface="+mn-cs"/>
              </a:defRPr>
            </a:lvl2pPr>
            <a:lvl3pPr marL="719138"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3pPr>
            <a:lvl4pPr marL="1079500" indent="-358775" algn="l" defTabSz="914400" rtl="0" eaLnBrk="1" latinLnBrk="0" hangingPunct="1">
              <a:lnSpc>
                <a:spcPct val="110000"/>
              </a:lnSpc>
              <a:spcBef>
                <a:spcPts val="500"/>
              </a:spcBef>
              <a:buClr>
                <a:schemeClr val="accent1"/>
              </a:buClr>
              <a:buFont typeface="Segoe UI" panose="020B0502040204020203" pitchFamily="34" charset="0"/>
              <a:buChar char="−"/>
              <a:tabLst/>
              <a:defRPr sz="2000" kern="1200">
                <a:solidFill>
                  <a:schemeClr val="tx1"/>
                </a:solidFill>
                <a:latin typeface="Segoe UI" panose="020B0502040204020203" pitchFamily="34" charset="0"/>
                <a:ea typeface="+mn-ea"/>
                <a:cs typeface="+mn-cs"/>
              </a:defRPr>
            </a:lvl4pPr>
            <a:lvl5pPr marL="1438275" indent="-360363" algn="l" defTabSz="914400" rtl="0" eaLnBrk="1" latinLnBrk="0" hangingPunct="1">
              <a:lnSpc>
                <a:spcPct val="110000"/>
              </a:lnSpc>
              <a:spcBef>
                <a:spcPts val="500"/>
              </a:spcBef>
              <a:buClr>
                <a:schemeClr val="accent1"/>
              </a:buClr>
              <a:buFont typeface="Segoe UI" panose="020B0502040204020203"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500000000000000" pitchFamily="34" charset="0"/>
              <a:buChar char="•"/>
              <a:defRPr sz="1800" kern="1200">
                <a:solidFill>
                  <a:schemeClr val="tx1"/>
                </a:solidFill>
                <a:latin typeface="+mn-lt"/>
                <a:ea typeface="+mn-ea"/>
                <a:cs typeface="+mn-cs"/>
              </a:defRPr>
            </a:lvl9pPr>
          </a:lstStyle>
          <a:p>
            <a:pPr algn="just"/>
            <a:r>
              <a:rPr lang="ru-RU" sz="1800" kern="0" dirty="0" smtClean="0">
                <a:solidFill>
                  <a:srgbClr val="444444"/>
                </a:solidFill>
              </a:rPr>
              <a:t>25.3</a:t>
            </a:r>
            <a:r>
              <a:rPr lang="ru-RU" sz="1800" kern="0" dirty="0">
                <a:solidFill>
                  <a:srgbClr val="444444"/>
                </a:solidFill>
              </a:rPr>
              <a:t>) признание несостоявшимся запроса предложений в электронной форме в соответствии с частью 26 статьи 83.1 </a:t>
            </a:r>
            <a:r>
              <a:rPr lang="ru-RU" sz="1800" kern="0" dirty="0" smtClean="0">
                <a:solidFill>
                  <a:srgbClr val="444444"/>
                </a:solidFill>
              </a:rPr>
              <a:t>Закона № 44-ФЗ.</a:t>
            </a:r>
            <a:endParaRPr lang="ru-RU" sz="1800" kern="0" dirty="0">
              <a:solidFill>
                <a:srgbClr val="444444"/>
              </a:solidFill>
            </a:endParaRPr>
          </a:p>
        </p:txBody>
      </p:sp>
      <p:sp>
        <p:nvSpPr>
          <p:cNvPr id="44" name="TextBox 43"/>
          <p:cNvSpPr txBox="1"/>
          <p:nvPr/>
        </p:nvSpPr>
        <p:spPr>
          <a:xfrm>
            <a:off x="10146329" y="2700987"/>
            <a:ext cx="365806" cy="461665"/>
          </a:xfrm>
          <a:prstGeom prst="rect">
            <a:avLst/>
          </a:prstGeom>
          <a:noFill/>
        </p:spPr>
        <p:txBody>
          <a:bodyPr wrap="none" rtlCol="0">
            <a:spAutoFit/>
          </a:bodyPr>
          <a:lstStyle/>
          <a:p>
            <a:r>
              <a:rPr lang="ru-RU" sz="2400" b="1" dirty="0" smtClean="0">
                <a:solidFill>
                  <a:srgbClr val="E4465A"/>
                </a:solidFill>
                <a:latin typeface="Segoe UI" panose="020B0502040204020203" pitchFamily="34" charset="0"/>
                <a:ea typeface="Segoe UI Black" panose="020B0A02040204020203" pitchFamily="34" charset="0"/>
                <a:cs typeface="Segoe UI" panose="020B0502040204020203" pitchFamily="34" charset="0"/>
              </a:rPr>
              <a:t>3</a:t>
            </a:r>
            <a:endParaRPr lang="ru-RU" sz="2400" b="1" dirty="0">
              <a:solidFill>
                <a:srgbClr val="E4465A"/>
              </a:solidFill>
              <a:latin typeface="Segoe UI" panose="020B0502040204020203" pitchFamily="34" charset="0"/>
              <a:ea typeface="Segoe UI Black" panose="020B0A02040204020203" pitchFamily="34" charset="0"/>
              <a:cs typeface="Segoe UI" panose="020B0502040204020203" pitchFamily="34" charset="0"/>
            </a:endParaRPr>
          </a:p>
        </p:txBody>
      </p:sp>
      <p:cxnSp>
        <p:nvCxnSpPr>
          <p:cNvPr id="45" name="Прямая соединительная линия 44">
            <a:extLst>
              <a:ext uri="{FF2B5EF4-FFF2-40B4-BE49-F238E27FC236}">
                <a16:creationId xmlns:a16="http://schemas.microsoft.com/office/drawing/2014/main" xmlns="" id="{2DF8A51C-4A70-45C5-B4ED-B17789969F70}"/>
              </a:ext>
            </a:extLst>
          </p:cNvPr>
          <p:cNvCxnSpPr>
            <a:cxnSpLocks/>
          </p:cNvCxnSpPr>
          <p:nvPr/>
        </p:nvCxnSpPr>
        <p:spPr>
          <a:xfrm>
            <a:off x="360363" y="2700987"/>
            <a:ext cx="1144396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xmlns="" id="{2DF8A51C-4A70-45C5-B4ED-B17789969F70}"/>
              </a:ext>
            </a:extLst>
          </p:cNvPr>
          <p:cNvCxnSpPr>
            <a:cxnSpLocks/>
          </p:cNvCxnSpPr>
          <p:nvPr/>
        </p:nvCxnSpPr>
        <p:spPr>
          <a:xfrm>
            <a:off x="378911" y="6356195"/>
            <a:ext cx="1144396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52" y="2410978"/>
            <a:ext cx="905715" cy="751674"/>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492" y="2330783"/>
            <a:ext cx="932066" cy="773544"/>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5229" y="2383639"/>
            <a:ext cx="938656" cy="779013"/>
          </a:xfrm>
          <a:prstGeom prst="rect">
            <a:avLst/>
          </a:prstGeom>
        </p:spPr>
      </p:pic>
    </p:spTree>
    <p:extLst>
      <p:ext uri="{BB962C8B-B14F-4D97-AF65-F5344CB8AC3E}">
        <p14:creationId xmlns:p14="http://schemas.microsoft.com/office/powerpoint/2010/main" val="413048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 Шаблон РТС">
  <a:themeElements>
    <a:clrScheme name="РТС-тендер">
      <a:dk1>
        <a:srgbClr val="444444"/>
      </a:dk1>
      <a:lt1>
        <a:sysClr val="window" lastClr="FFFFFF"/>
      </a:lt1>
      <a:dk2>
        <a:srgbClr val="444444"/>
      </a:dk2>
      <a:lt2>
        <a:srgbClr val="E7E6E6"/>
      </a:lt2>
      <a:accent1>
        <a:srgbClr val="E4465A"/>
      </a:accent1>
      <a:accent2>
        <a:srgbClr val="546670"/>
      </a:accent2>
      <a:accent3>
        <a:srgbClr val="0291A0"/>
      </a:accent3>
      <a:accent4>
        <a:srgbClr val="F1C900"/>
      </a:accent4>
      <a:accent5>
        <a:srgbClr val="0291A0"/>
      </a:accent5>
      <a:accent6>
        <a:srgbClr val="F1C900"/>
      </a:accent6>
      <a:hlink>
        <a:srgbClr val="0291A0"/>
      </a:hlink>
      <a:folHlink>
        <a:srgbClr val="AEABAB"/>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RTS_New-1">
      <a:dk1>
        <a:srgbClr val="444444"/>
      </a:dk1>
      <a:lt1>
        <a:sysClr val="window" lastClr="FFFFFF"/>
      </a:lt1>
      <a:dk2>
        <a:srgbClr val="444444"/>
      </a:dk2>
      <a:lt2>
        <a:srgbClr val="E7E6E6"/>
      </a:lt2>
      <a:accent1>
        <a:srgbClr val="E4465A"/>
      </a:accent1>
      <a:accent2>
        <a:srgbClr val="546670"/>
      </a:accent2>
      <a:accent3>
        <a:srgbClr val="0291A0"/>
      </a:accent3>
      <a:accent4>
        <a:srgbClr val="F1C900"/>
      </a:accent4>
      <a:accent5>
        <a:srgbClr val="0291A0"/>
      </a:accent5>
      <a:accent6>
        <a:srgbClr val="F1C900"/>
      </a:accent6>
      <a:hlink>
        <a:srgbClr val="E4465A"/>
      </a:hlink>
      <a:folHlink>
        <a:srgbClr val="0291A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7599</TotalTime>
  <Words>3780</Words>
  <Application>Microsoft Office PowerPoint</Application>
  <PresentationFormat>Широкоэкранный</PresentationFormat>
  <Paragraphs>225</Paragraphs>
  <Slides>34</Slides>
  <Notes>8</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2</vt:i4>
      </vt:variant>
      <vt:variant>
        <vt:lpstr>Заголовки слайдов</vt:lpstr>
      </vt:variant>
      <vt:variant>
        <vt:i4>34</vt:i4>
      </vt:variant>
    </vt:vector>
  </HeadingPairs>
  <TitlesOfParts>
    <vt:vector size="49" baseType="lpstr">
      <vt:lpstr>Arial Unicode MS</vt:lpstr>
      <vt:lpstr>Microsoft YaHei</vt:lpstr>
      <vt:lpstr>Adobe Arabic</vt:lpstr>
      <vt:lpstr>Arial</vt:lpstr>
      <vt:lpstr>Calibri</vt:lpstr>
      <vt:lpstr>Myriad Pro Black SemiExt</vt:lpstr>
      <vt:lpstr>Roboto</vt:lpstr>
      <vt:lpstr>Segoe UI</vt:lpstr>
      <vt:lpstr>Segoe UI Black</vt:lpstr>
      <vt:lpstr>Segoe UI Semibold</vt:lpstr>
      <vt:lpstr>Times New Roman</vt:lpstr>
      <vt:lpstr>Trebuchet MS</vt:lpstr>
      <vt:lpstr>Wingdings</vt:lpstr>
      <vt:lpstr>1. Шаблон РТС</vt:lpstr>
      <vt:lpstr>Тема Office</vt:lpstr>
      <vt:lpstr>ИЗМЕНЕНИЯ В ПОРЯДКЕ ПРОВЕДЕНИЯ КОНКУРСА, ЗАПРОСОВ КОТИРОВОК И ПРЕДЛОЖЕНИЙ. НОВЫЕ ПРАВИЛА РАБОТЫ С БАНКОВСКИМИ ГАРАНТИЯМИ.</vt:lpstr>
      <vt:lpstr>ИЗМЕНЕНИЯ, ВСТУПившие В СИЛУ С 1 июля 2018 года.  Новые обязательные условия контрактов. Налоговая специфика.</vt:lpstr>
      <vt:lpstr>ИЗМЕНЕНИЯ, ВСТУПившие В СИЛУ С 1 июля 2018 года.  Новые обязательные условия контрактов. Налоговая специфика.</vt:lpstr>
      <vt:lpstr>ИЗМЕНЕНИЯ, ВСТУПившие В СИЛУ С 1 июля 2018 года.  Новые обязательные условия контрактов. Налоговая специфика.</vt:lpstr>
      <vt:lpstr> Новая ставка НДС и ее применение.</vt:lpstr>
      <vt:lpstr> Новая ставка НДС и ее применение.</vt:lpstr>
      <vt:lpstr> Новая ставка НДС и ее применение. Определение условий НДС в проекте контракта.</vt:lpstr>
      <vt:lpstr> СУДЕБНАЯ ПРАКТИКА В ОТНОШЕНИ НДС</vt:lpstr>
      <vt:lpstr>ИЗМЕНЕНИЯ, ВСТУПившие В СИЛУ С 1 июля 2018 года. Обязательность внешней экспертизы результатов исполнения контрактов.</vt:lpstr>
      <vt:lpstr>ИЗМЕНЕНИЯ, ВСТУПившие В СИЛУ С 1 июля 2018 года. Новое требование к участникам закупки.</vt:lpstr>
      <vt:lpstr>ИЗМЕНЕНИЯ, ВСТУПившие В СИЛУ С 1 июля 2018 года. Новое требование к участникам закупки.</vt:lpstr>
      <vt:lpstr>ИЗМЕНЕНИЯ, ВСТУПившие В СИЛУ С 1 июля 2018 года.  Новые правила проведения конкурса.</vt:lpstr>
      <vt:lpstr>ИЗМЕНЕНИЯ, ВСТУПившие В СИЛУ С 1 июля 2018 года.  Новые правила проведения конкурса.</vt:lpstr>
      <vt:lpstr>ИЗМЕНЕНИЯ, ВСТУПившие В СИЛУ С 1 июля 2018 года.  Новые правила проведения запроса котировок.</vt:lpstr>
      <vt:lpstr>ИЗМЕНЕНИЯ, ВСТУПившие В СИЛУ С 1 июля 2018 года.  Новые правила проведения запроса котировок.</vt:lpstr>
      <vt:lpstr>ИЗМЕНЕНИЯ, ВСТУПившие В СИЛУ С 1 июля 2018 года.  Новые правила проведения запроса котировок.</vt:lpstr>
      <vt:lpstr>ИЗМЕНЕНИЯ, ВСТУПившие В СИЛУ С 1 июля 2018 года.  Новые правила проведения запроса котировок.</vt:lpstr>
      <vt:lpstr>ИЗМЕНЕНИЯ, ВСТУПившие В СИЛУ С 1 июля 2018 года.  Новые правила проведения запроса предложений.</vt:lpstr>
      <vt:lpstr>ИЗМЕНЕНИЯ, ВСТУПившие В СИЛУ С 1 июля 2018 года.  Новые правила проведения запроса предложений.</vt:lpstr>
      <vt:lpstr>Новые требования к банкам для целей выдачи банковских гарантий</vt:lpstr>
      <vt:lpstr>ПРАКТИКА УСТАНОВЛЕНИЯ И ИЗМЕНЕНИЯ ПЕРЕЧНЯ УПОЛНОМОЧЕННЫХ БАНКОВ</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ПРАКТИКА ИСПОЛЬЗОВАНИЯ БАНКОВСКИХ ГАРАНТИЙ В КАЧЕСТВЕ СПОСОБА ОБЕСПЕЧЕНИЯ ИСПОЛНЕНИЯ КОНТРАКТА</vt:lpstr>
      <vt:lpstr>ИЗМЕНЕНИЯ, ВСТУПИВШИЕ В СИЛУ С 19 МАРТА 2018 года. Изменения правил использования банковской гарантии</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Пацевич Екатерина Александровна</dc:creator>
  <cp:lastModifiedBy>Филипп Тасалов</cp:lastModifiedBy>
  <cp:revision>558</cp:revision>
  <cp:lastPrinted>2017-01-25T16:02:31Z</cp:lastPrinted>
  <dcterms:created xsi:type="dcterms:W3CDTF">2017-01-09T12:57:11Z</dcterms:created>
  <dcterms:modified xsi:type="dcterms:W3CDTF">2018-08-20T19:03:34Z</dcterms:modified>
</cp:coreProperties>
</file>