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29"/>
  </p:notesMasterIdLst>
  <p:sldIdLst>
    <p:sldId id="596" r:id="rId2"/>
    <p:sldId id="258" r:id="rId3"/>
    <p:sldId id="515" r:id="rId4"/>
    <p:sldId id="514" r:id="rId5"/>
    <p:sldId id="518" r:id="rId6"/>
    <p:sldId id="557" r:id="rId7"/>
    <p:sldId id="539" r:id="rId8"/>
    <p:sldId id="558" r:id="rId9"/>
    <p:sldId id="559" r:id="rId10"/>
    <p:sldId id="561" r:id="rId11"/>
    <p:sldId id="562" r:id="rId12"/>
    <p:sldId id="566" r:id="rId13"/>
    <p:sldId id="560" r:id="rId14"/>
    <p:sldId id="567" r:id="rId15"/>
    <p:sldId id="563" r:id="rId16"/>
    <p:sldId id="568" r:id="rId17"/>
    <p:sldId id="569" r:id="rId18"/>
    <p:sldId id="570" r:id="rId19"/>
    <p:sldId id="592" r:id="rId20"/>
    <p:sldId id="564" r:id="rId21"/>
    <p:sldId id="571" r:id="rId22"/>
    <p:sldId id="573" r:id="rId23"/>
    <p:sldId id="572" r:id="rId24"/>
    <p:sldId id="575" r:id="rId25"/>
    <p:sldId id="576" r:id="rId26"/>
    <p:sldId id="577" r:id="rId27"/>
    <p:sldId id="578" r:id="rId28"/>
    <p:sldId id="580" r:id="rId29"/>
    <p:sldId id="579" r:id="rId30"/>
    <p:sldId id="581" r:id="rId31"/>
    <p:sldId id="597" r:id="rId32"/>
    <p:sldId id="680" r:id="rId33"/>
    <p:sldId id="681" r:id="rId34"/>
    <p:sldId id="682" r:id="rId35"/>
    <p:sldId id="684" r:id="rId36"/>
    <p:sldId id="683" r:id="rId37"/>
    <p:sldId id="685" r:id="rId38"/>
    <p:sldId id="687" r:id="rId39"/>
    <p:sldId id="688" r:id="rId40"/>
    <p:sldId id="689" r:id="rId41"/>
    <p:sldId id="690" r:id="rId42"/>
    <p:sldId id="691" r:id="rId43"/>
    <p:sldId id="692" r:id="rId44"/>
    <p:sldId id="693" r:id="rId45"/>
    <p:sldId id="686" r:id="rId46"/>
    <p:sldId id="694" r:id="rId47"/>
    <p:sldId id="695" r:id="rId48"/>
    <p:sldId id="696" r:id="rId49"/>
    <p:sldId id="697" r:id="rId50"/>
    <p:sldId id="698" r:id="rId51"/>
    <p:sldId id="699" r:id="rId52"/>
    <p:sldId id="700" r:id="rId53"/>
    <p:sldId id="703" r:id="rId54"/>
    <p:sldId id="702" r:id="rId55"/>
    <p:sldId id="704" r:id="rId56"/>
    <p:sldId id="701" r:id="rId57"/>
    <p:sldId id="705" r:id="rId58"/>
    <p:sldId id="706" r:id="rId59"/>
    <p:sldId id="707" r:id="rId60"/>
    <p:sldId id="708" r:id="rId61"/>
    <p:sldId id="709" r:id="rId62"/>
    <p:sldId id="599" r:id="rId63"/>
    <p:sldId id="600" r:id="rId64"/>
    <p:sldId id="602" r:id="rId65"/>
    <p:sldId id="603" r:id="rId66"/>
    <p:sldId id="604" r:id="rId67"/>
    <p:sldId id="606" r:id="rId68"/>
    <p:sldId id="607" r:id="rId69"/>
    <p:sldId id="608" r:id="rId70"/>
    <p:sldId id="609" r:id="rId71"/>
    <p:sldId id="610" r:id="rId72"/>
    <p:sldId id="613" r:id="rId73"/>
    <p:sldId id="621" r:id="rId74"/>
    <p:sldId id="622" r:id="rId75"/>
    <p:sldId id="623" r:id="rId76"/>
    <p:sldId id="628" r:id="rId77"/>
    <p:sldId id="629" r:id="rId78"/>
    <p:sldId id="632" r:id="rId79"/>
    <p:sldId id="624" r:id="rId80"/>
    <p:sldId id="633" r:id="rId81"/>
    <p:sldId id="634" r:id="rId82"/>
    <p:sldId id="635" r:id="rId83"/>
    <p:sldId id="636" r:id="rId84"/>
    <p:sldId id="637" r:id="rId85"/>
    <p:sldId id="638" r:id="rId86"/>
    <p:sldId id="639" r:id="rId87"/>
    <p:sldId id="640" r:id="rId88"/>
    <p:sldId id="670" r:id="rId89"/>
    <p:sldId id="677" r:id="rId90"/>
    <p:sldId id="676" r:id="rId91"/>
    <p:sldId id="675" r:id="rId92"/>
    <p:sldId id="678" r:id="rId93"/>
    <p:sldId id="679" r:id="rId94"/>
    <p:sldId id="674" r:id="rId95"/>
    <p:sldId id="673" r:id="rId96"/>
    <p:sldId id="616" r:id="rId97"/>
    <p:sldId id="619" r:id="rId98"/>
    <p:sldId id="620" r:id="rId99"/>
    <p:sldId id="631" r:id="rId100"/>
    <p:sldId id="641" r:id="rId101"/>
    <p:sldId id="642" r:id="rId102"/>
    <p:sldId id="643" r:id="rId103"/>
    <p:sldId id="646" r:id="rId104"/>
    <p:sldId id="645" r:id="rId105"/>
    <p:sldId id="644" r:id="rId106"/>
    <p:sldId id="647" r:id="rId107"/>
    <p:sldId id="649" r:id="rId108"/>
    <p:sldId id="651" r:id="rId109"/>
    <p:sldId id="666" r:id="rId110"/>
    <p:sldId id="667" r:id="rId111"/>
    <p:sldId id="669" r:id="rId112"/>
    <p:sldId id="668" r:id="rId113"/>
    <p:sldId id="652" r:id="rId114"/>
    <p:sldId id="653" r:id="rId115"/>
    <p:sldId id="654" r:id="rId116"/>
    <p:sldId id="655" r:id="rId117"/>
    <p:sldId id="656" r:id="rId118"/>
    <p:sldId id="657" r:id="rId119"/>
    <p:sldId id="658" r:id="rId120"/>
    <p:sldId id="661" r:id="rId121"/>
    <p:sldId id="662" r:id="rId122"/>
    <p:sldId id="660" r:id="rId123"/>
    <p:sldId id="663" r:id="rId124"/>
    <p:sldId id="659" r:id="rId125"/>
    <p:sldId id="664" r:id="rId126"/>
    <p:sldId id="665" r:id="rId127"/>
    <p:sldId id="259" r:id="rId1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Okladnikov" initials="o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5" autoAdjust="0"/>
    <p:restoredTop sz="97391" autoAdjust="0"/>
  </p:normalViewPr>
  <p:slideViewPr>
    <p:cSldViewPr>
      <p:cViewPr varScale="1">
        <p:scale>
          <a:sx n="89" d="100"/>
          <a:sy n="89" d="100"/>
        </p:scale>
        <p:origin x="-145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50DE9F-10D2-41E4-9EF2-AE7560B75A32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0CD74E-08C8-4C07-8D02-F2D18075425F}">
      <dgm:prSet phldrT="[Текст]"/>
      <dgm:spPr>
        <a:solidFill>
          <a:schemeClr val="bg1"/>
        </a:solidFill>
      </dgm:spPr>
      <dgm:t>
        <a:bodyPr/>
        <a:lstStyle/>
        <a:p>
          <a:r>
            <a:rPr lang="ru-RU" dirty="0" smtClean="0"/>
            <a:t>Капитальный ремонт </a:t>
          </a:r>
        </a:p>
        <a:p>
          <a:r>
            <a:rPr lang="ru-RU" dirty="0" smtClean="0"/>
            <a:t>(версия ЕИС 8.1)</a:t>
          </a:r>
          <a:endParaRPr lang="ru-RU" dirty="0"/>
        </a:p>
      </dgm:t>
    </dgm:pt>
    <dgm:pt modelId="{E2EFE2BB-E087-4D42-BDFF-628F9F43F3F6}" type="parTrans" cxnId="{54CC250B-2D8C-44C3-846F-3B1506C09DB2}">
      <dgm:prSet/>
      <dgm:spPr/>
      <dgm:t>
        <a:bodyPr/>
        <a:lstStyle/>
        <a:p>
          <a:endParaRPr lang="ru-RU"/>
        </a:p>
      </dgm:t>
    </dgm:pt>
    <dgm:pt modelId="{A9647373-141F-4ECE-9539-B2F4F0A1F28F}" type="sibTrans" cxnId="{54CC250B-2D8C-44C3-846F-3B1506C09DB2}">
      <dgm:prSet/>
      <dgm:spPr/>
      <dgm:t>
        <a:bodyPr/>
        <a:lstStyle/>
        <a:p>
          <a:endParaRPr lang="ru-RU"/>
        </a:p>
      </dgm:t>
    </dgm:pt>
    <dgm:pt modelId="{467E5403-62CA-4CEF-B758-4B548053C28A}">
      <dgm:prSet phldrT="[Текст]"/>
      <dgm:spPr>
        <a:solidFill>
          <a:srgbClr val="0070C0"/>
        </a:solidFill>
      </dgm:spPr>
      <dgm:t>
        <a:bodyPr/>
        <a:lstStyle/>
        <a:p>
          <a:r>
            <a:rPr lang="ru-RU" b="1" dirty="0" smtClean="0"/>
            <a:t>Предварительный отбор подрядных организаций</a:t>
          </a:r>
          <a:endParaRPr lang="ru-RU" b="1" dirty="0"/>
        </a:p>
      </dgm:t>
    </dgm:pt>
    <dgm:pt modelId="{E413BB57-5DE9-4104-9754-31AA3D4A002C}" type="parTrans" cxnId="{85CC80D2-2D2C-4B4F-89A0-801076919C25}">
      <dgm:prSet/>
      <dgm:spPr/>
      <dgm:t>
        <a:bodyPr/>
        <a:lstStyle/>
        <a:p>
          <a:endParaRPr lang="ru-RU"/>
        </a:p>
      </dgm:t>
    </dgm:pt>
    <dgm:pt modelId="{3FD1A035-26AA-4405-AAAE-6F6D158D4BBE}" type="sibTrans" cxnId="{85CC80D2-2D2C-4B4F-89A0-801076919C25}">
      <dgm:prSet/>
      <dgm:spPr/>
      <dgm:t>
        <a:bodyPr/>
        <a:lstStyle/>
        <a:p>
          <a:endParaRPr lang="ru-RU"/>
        </a:p>
      </dgm:t>
    </dgm:pt>
    <dgm:pt modelId="{B77AB0D2-585F-442E-AE07-3AAF2846B7A9}">
      <dgm:prSet phldrT="[Текст]"/>
      <dgm:spPr>
        <a:solidFill>
          <a:srgbClr val="0070C0"/>
        </a:solidFill>
      </dgm:spPr>
      <dgm:t>
        <a:bodyPr/>
        <a:lstStyle/>
        <a:p>
          <a:r>
            <a:rPr lang="ru-RU" b="1" dirty="0" smtClean="0"/>
            <a:t>Электронный аукцион</a:t>
          </a:r>
          <a:endParaRPr lang="ru-RU" b="1" dirty="0"/>
        </a:p>
      </dgm:t>
    </dgm:pt>
    <dgm:pt modelId="{452CD26A-CAE6-47A1-BD13-9CBD4444E32D}" type="parTrans" cxnId="{DBE8BCBC-0B24-49D0-BDAA-BD70AC3BDF89}">
      <dgm:prSet/>
      <dgm:spPr/>
      <dgm:t>
        <a:bodyPr/>
        <a:lstStyle/>
        <a:p>
          <a:endParaRPr lang="ru-RU"/>
        </a:p>
      </dgm:t>
    </dgm:pt>
    <dgm:pt modelId="{DF76E003-A17E-4AB1-8885-8A43739CDCA0}" type="sibTrans" cxnId="{DBE8BCBC-0B24-49D0-BDAA-BD70AC3BDF89}">
      <dgm:prSet/>
      <dgm:spPr/>
      <dgm:t>
        <a:bodyPr/>
        <a:lstStyle/>
        <a:p>
          <a:endParaRPr lang="ru-RU"/>
        </a:p>
      </dgm:t>
    </dgm:pt>
    <dgm:pt modelId="{ACB5AD6B-17EF-47D6-94FD-7657FDFCA16C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Отдельный реестр договоров, который ведет соответствующий уполномоченный орган (УФК)</a:t>
          </a:r>
          <a:endParaRPr lang="ru-RU" dirty="0"/>
        </a:p>
      </dgm:t>
    </dgm:pt>
    <dgm:pt modelId="{8B21A6A5-C6E6-4CB4-A318-D3E7BE1B2826}" type="parTrans" cxnId="{2478C048-8E80-4430-A530-8028F94BF819}">
      <dgm:prSet/>
      <dgm:spPr/>
      <dgm:t>
        <a:bodyPr/>
        <a:lstStyle/>
        <a:p>
          <a:endParaRPr lang="ru-RU"/>
        </a:p>
      </dgm:t>
    </dgm:pt>
    <dgm:pt modelId="{FA437E53-C75C-4863-AABF-A6CB7573FB26}" type="sibTrans" cxnId="{2478C048-8E80-4430-A530-8028F94BF819}">
      <dgm:prSet/>
      <dgm:spPr/>
      <dgm:t>
        <a:bodyPr/>
        <a:lstStyle/>
        <a:p>
          <a:endParaRPr lang="ru-RU"/>
        </a:p>
      </dgm:t>
    </dgm:pt>
    <dgm:pt modelId="{21649516-B664-4F4A-AE7F-40A7009342BE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Сводный реестр квалифицированных подрядных организаций </a:t>
          </a:r>
        </a:p>
        <a:p>
          <a:r>
            <a:rPr lang="ru-RU" dirty="0" smtClean="0"/>
            <a:t>и</a:t>
          </a:r>
        </a:p>
        <a:p>
          <a:r>
            <a:rPr lang="ru-RU" dirty="0" smtClean="0"/>
            <a:t>Реестр недобросовестных подрядных организаций</a:t>
          </a:r>
          <a:endParaRPr lang="ru-RU" dirty="0"/>
        </a:p>
      </dgm:t>
    </dgm:pt>
    <dgm:pt modelId="{E2D0DB53-9743-480F-B879-957C0CDC9B66}" type="parTrans" cxnId="{CA0C97CD-A41A-4612-9894-FA62CB44F485}">
      <dgm:prSet/>
      <dgm:spPr/>
      <dgm:t>
        <a:bodyPr/>
        <a:lstStyle/>
        <a:p>
          <a:endParaRPr lang="ru-RU"/>
        </a:p>
      </dgm:t>
    </dgm:pt>
    <dgm:pt modelId="{2C021374-9691-4895-B9F6-BFE358DA6000}" type="sibTrans" cxnId="{CA0C97CD-A41A-4612-9894-FA62CB44F485}">
      <dgm:prSet/>
      <dgm:spPr/>
      <dgm:t>
        <a:bodyPr/>
        <a:lstStyle/>
        <a:p>
          <a:endParaRPr lang="ru-RU"/>
        </a:p>
      </dgm:t>
    </dgm:pt>
    <dgm:pt modelId="{9D0440B1-9410-4969-B169-EEBA6392A5C0}" type="pres">
      <dgm:prSet presAssocID="{E750DE9F-10D2-41E4-9EF2-AE7560B75A32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75B7C3-D49F-47E2-BF9B-35C26B81E539}" type="pres">
      <dgm:prSet presAssocID="{E750DE9F-10D2-41E4-9EF2-AE7560B75A32}" presName="matrix" presStyleCnt="0"/>
      <dgm:spPr/>
    </dgm:pt>
    <dgm:pt modelId="{15B2F443-3A01-47F1-8755-208A4D38CCC6}" type="pres">
      <dgm:prSet presAssocID="{E750DE9F-10D2-41E4-9EF2-AE7560B75A32}" presName="tile1" presStyleLbl="node1" presStyleIdx="0" presStyleCnt="4"/>
      <dgm:spPr/>
      <dgm:t>
        <a:bodyPr/>
        <a:lstStyle/>
        <a:p>
          <a:endParaRPr lang="ru-RU"/>
        </a:p>
      </dgm:t>
    </dgm:pt>
    <dgm:pt modelId="{F4B947A7-937C-4D70-BD90-5C4BBC8CE521}" type="pres">
      <dgm:prSet presAssocID="{E750DE9F-10D2-41E4-9EF2-AE7560B75A32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1AFE1E-5AD2-45B6-904E-D18EB9A107AC}" type="pres">
      <dgm:prSet presAssocID="{E750DE9F-10D2-41E4-9EF2-AE7560B75A32}" presName="tile2" presStyleLbl="node1" presStyleIdx="1" presStyleCnt="4"/>
      <dgm:spPr/>
      <dgm:t>
        <a:bodyPr/>
        <a:lstStyle/>
        <a:p>
          <a:endParaRPr lang="ru-RU"/>
        </a:p>
      </dgm:t>
    </dgm:pt>
    <dgm:pt modelId="{E37A91D8-10CC-4B7A-8434-59EBBD3EC837}" type="pres">
      <dgm:prSet presAssocID="{E750DE9F-10D2-41E4-9EF2-AE7560B75A32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1EC7B-91FE-4F35-B4A3-11BDD6F73239}" type="pres">
      <dgm:prSet presAssocID="{E750DE9F-10D2-41E4-9EF2-AE7560B75A32}" presName="tile3" presStyleLbl="node1" presStyleIdx="2" presStyleCnt="4"/>
      <dgm:spPr/>
      <dgm:t>
        <a:bodyPr/>
        <a:lstStyle/>
        <a:p>
          <a:endParaRPr lang="ru-RU"/>
        </a:p>
      </dgm:t>
    </dgm:pt>
    <dgm:pt modelId="{997ACA07-DBF6-4F88-B70E-E36B9F045503}" type="pres">
      <dgm:prSet presAssocID="{E750DE9F-10D2-41E4-9EF2-AE7560B75A32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1B329-F476-4B2F-B9A5-A22ABC06DCD5}" type="pres">
      <dgm:prSet presAssocID="{E750DE9F-10D2-41E4-9EF2-AE7560B75A32}" presName="tile4" presStyleLbl="node1" presStyleIdx="3" presStyleCnt="4"/>
      <dgm:spPr/>
      <dgm:t>
        <a:bodyPr/>
        <a:lstStyle/>
        <a:p>
          <a:endParaRPr lang="ru-RU"/>
        </a:p>
      </dgm:t>
    </dgm:pt>
    <dgm:pt modelId="{08FF8C06-BD74-4118-A66A-AF1CF8F24774}" type="pres">
      <dgm:prSet presAssocID="{E750DE9F-10D2-41E4-9EF2-AE7560B75A32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0F063-8020-4631-B9F4-549E34FAEDCB}" type="pres">
      <dgm:prSet presAssocID="{E750DE9F-10D2-41E4-9EF2-AE7560B75A32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7250F31C-F48A-46D8-9579-926DDE3FB503}" type="presOf" srcId="{E750DE9F-10D2-41E4-9EF2-AE7560B75A32}" destId="{9D0440B1-9410-4969-B169-EEBA6392A5C0}" srcOrd="0" destOrd="0" presId="urn:microsoft.com/office/officeart/2005/8/layout/matrix1"/>
    <dgm:cxn modelId="{781CD7BC-C4AD-4DF0-A7C3-15A5F5BDF3D2}" type="presOf" srcId="{467E5403-62CA-4CEF-B758-4B548053C28A}" destId="{15B2F443-3A01-47F1-8755-208A4D38CCC6}" srcOrd="0" destOrd="0" presId="urn:microsoft.com/office/officeart/2005/8/layout/matrix1"/>
    <dgm:cxn modelId="{3F7055EB-F79A-4067-BA48-E1D6967190BA}" type="presOf" srcId="{ACB5AD6B-17EF-47D6-94FD-7657FDFCA16C}" destId="{A321EC7B-91FE-4F35-B4A3-11BDD6F73239}" srcOrd="0" destOrd="0" presId="urn:microsoft.com/office/officeart/2005/8/layout/matrix1"/>
    <dgm:cxn modelId="{F5EB49E8-C043-4390-AD85-0A501EB0A830}" type="presOf" srcId="{AD0CD74E-08C8-4C07-8D02-F2D18075425F}" destId="{C3C0F063-8020-4631-B9F4-549E34FAEDCB}" srcOrd="0" destOrd="0" presId="urn:microsoft.com/office/officeart/2005/8/layout/matrix1"/>
    <dgm:cxn modelId="{8271D88E-C448-4451-B967-C38F6BC92B6A}" type="presOf" srcId="{ACB5AD6B-17EF-47D6-94FD-7657FDFCA16C}" destId="{997ACA07-DBF6-4F88-B70E-E36B9F045503}" srcOrd="1" destOrd="0" presId="urn:microsoft.com/office/officeart/2005/8/layout/matrix1"/>
    <dgm:cxn modelId="{2478C048-8E80-4430-A530-8028F94BF819}" srcId="{AD0CD74E-08C8-4C07-8D02-F2D18075425F}" destId="{ACB5AD6B-17EF-47D6-94FD-7657FDFCA16C}" srcOrd="2" destOrd="0" parTransId="{8B21A6A5-C6E6-4CB4-A318-D3E7BE1B2826}" sibTransId="{FA437E53-C75C-4863-AABF-A6CB7573FB26}"/>
    <dgm:cxn modelId="{CA0C97CD-A41A-4612-9894-FA62CB44F485}" srcId="{AD0CD74E-08C8-4C07-8D02-F2D18075425F}" destId="{21649516-B664-4F4A-AE7F-40A7009342BE}" srcOrd="3" destOrd="0" parTransId="{E2D0DB53-9743-480F-B879-957C0CDC9B66}" sibTransId="{2C021374-9691-4895-B9F6-BFE358DA6000}"/>
    <dgm:cxn modelId="{DBE8BCBC-0B24-49D0-BDAA-BD70AC3BDF89}" srcId="{AD0CD74E-08C8-4C07-8D02-F2D18075425F}" destId="{B77AB0D2-585F-442E-AE07-3AAF2846B7A9}" srcOrd="1" destOrd="0" parTransId="{452CD26A-CAE6-47A1-BD13-9CBD4444E32D}" sibTransId="{DF76E003-A17E-4AB1-8885-8A43739CDCA0}"/>
    <dgm:cxn modelId="{A13EF8E5-41A9-4B5D-9A85-1073C97C8D1F}" type="presOf" srcId="{467E5403-62CA-4CEF-B758-4B548053C28A}" destId="{F4B947A7-937C-4D70-BD90-5C4BBC8CE521}" srcOrd="1" destOrd="0" presId="urn:microsoft.com/office/officeart/2005/8/layout/matrix1"/>
    <dgm:cxn modelId="{54CC250B-2D8C-44C3-846F-3B1506C09DB2}" srcId="{E750DE9F-10D2-41E4-9EF2-AE7560B75A32}" destId="{AD0CD74E-08C8-4C07-8D02-F2D18075425F}" srcOrd="0" destOrd="0" parTransId="{E2EFE2BB-E087-4D42-BDFF-628F9F43F3F6}" sibTransId="{A9647373-141F-4ECE-9539-B2F4F0A1F28F}"/>
    <dgm:cxn modelId="{85CC80D2-2D2C-4B4F-89A0-801076919C25}" srcId="{AD0CD74E-08C8-4C07-8D02-F2D18075425F}" destId="{467E5403-62CA-4CEF-B758-4B548053C28A}" srcOrd="0" destOrd="0" parTransId="{E413BB57-5DE9-4104-9754-31AA3D4A002C}" sibTransId="{3FD1A035-26AA-4405-AAAE-6F6D158D4BBE}"/>
    <dgm:cxn modelId="{505B4C92-4712-473B-B43C-8315E1C44067}" type="presOf" srcId="{21649516-B664-4F4A-AE7F-40A7009342BE}" destId="{08FF8C06-BD74-4118-A66A-AF1CF8F24774}" srcOrd="1" destOrd="0" presId="urn:microsoft.com/office/officeart/2005/8/layout/matrix1"/>
    <dgm:cxn modelId="{6ED00EC2-FA66-46B9-9C9D-C4A2F7221393}" type="presOf" srcId="{B77AB0D2-585F-442E-AE07-3AAF2846B7A9}" destId="{E37A91D8-10CC-4B7A-8434-59EBBD3EC837}" srcOrd="1" destOrd="0" presId="urn:microsoft.com/office/officeart/2005/8/layout/matrix1"/>
    <dgm:cxn modelId="{AF8B00E6-C24F-4895-A674-B7C29502DA64}" type="presOf" srcId="{B77AB0D2-585F-442E-AE07-3AAF2846B7A9}" destId="{E41AFE1E-5AD2-45B6-904E-D18EB9A107AC}" srcOrd="0" destOrd="0" presId="urn:microsoft.com/office/officeart/2005/8/layout/matrix1"/>
    <dgm:cxn modelId="{823B831A-6D9C-47C3-91BF-879B6AB21C4D}" type="presOf" srcId="{21649516-B664-4F4A-AE7F-40A7009342BE}" destId="{4541B329-F476-4B2F-B9A5-A22ABC06DCD5}" srcOrd="0" destOrd="0" presId="urn:microsoft.com/office/officeart/2005/8/layout/matrix1"/>
    <dgm:cxn modelId="{6F09A46F-C008-4FE3-B44C-94E8ECF18BB6}" type="presParOf" srcId="{9D0440B1-9410-4969-B169-EEBA6392A5C0}" destId="{1D75B7C3-D49F-47E2-BF9B-35C26B81E539}" srcOrd="0" destOrd="0" presId="urn:microsoft.com/office/officeart/2005/8/layout/matrix1"/>
    <dgm:cxn modelId="{5C84C395-0F14-428D-B63C-8EAE33A450F9}" type="presParOf" srcId="{1D75B7C3-D49F-47E2-BF9B-35C26B81E539}" destId="{15B2F443-3A01-47F1-8755-208A4D38CCC6}" srcOrd="0" destOrd="0" presId="urn:microsoft.com/office/officeart/2005/8/layout/matrix1"/>
    <dgm:cxn modelId="{2E36A559-6B93-4835-8563-232BE1321C5C}" type="presParOf" srcId="{1D75B7C3-D49F-47E2-BF9B-35C26B81E539}" destId="{F4B947A7-937C-4D70-BD90-5C4BBC8CE521}" srcOrd="1" destOrd="0" presId="urn:microsoft.com/office/officeart/2005/8/layout/matrix1"/>
    <dgm:cxn modelId="{8A026649-F2BC-49F9-BAB6-CF796BDAB21C}" type="presParOf" srcId="{1D75B7C3-D49F-47E2-BF9B-35C26B81E539}" destId="{E41AFE1E-5AD2-45B6-904E-D18EB9A107AC}" srcOrd="2" destOrd="0" presId="urn:microsoft.com/office/officeart/2005/8/layout/matrix1"/>
    <dgm:cxn modelId="{46AEF7E6-3644-4669-8648-49367DA6E255}" type="presParOf" srcId="{1D75B7C3-D49F-47E2-BF9B-35C26B81E539}" destId="{E37A91D8-10CC-4B7A-8434-59EBBD3EC837}" srcOrd="3" destOrd="0" presId="urn:microsoft.com/office/officeart/2005/8/layout/matrix1"/>
    <dgm:cxn modelId="{F45AD15E-7812-4BFE-8F35-343BCDFB5E96}" type="presParOf" srcId="{1D75B7C3-D49F-47E2-BF9B-35C26B81E539}" destId="{A321EC7B-91FE-4F35-B4A3-11BDD6F73239}" srcOrd="4" destOrd="0" presId="urn:microsoft.com/office/officeart/2005/8/layout/matrix1"/>
    <dgm:cxn modelId="{F46E0B9A-0268-4308-84CA-9EEF8C1170A5}" type="presParOf" srcId="{1D75B7C3-D49F-47E2-BF9B-35C26B81E539}" destId="{997ACA07-DBF6-4F88-B70E-E36B9F045503}" srcOrd="5" destOrd="0" presId="urn:microsoft.com/office/officeart/2005/8/layout/matrix1"/>
    <dgm:cxn modelId="{007103C4-B20F-463E-9C68-AF29F6C7B6C5}" type="presParOf" srcId="{1D75B7C3-D49F-47E2-BF9B-35C26B81E539}" destId="{4541B329-F476-4B2F-B9A5-A22ABC06DCD5}" srcOrd="6" destOrd="0" presId="urn:microsoft.com/office/officeart/2005/8/layout/matrix1"/>
    <dgm:cxn modelId="{E93A67A2-438B-4E9F-8041-BDE867858E60}" type="presParOf" srcId="{1D75B7C3-D49F-47E2-BF9B-35C26B81E539}" destId="{08FF8C06-BD74-4118-A66A-AF1CF8F24774}" srcOrd="7" destOrd="0" presId="urn:microsoft.com/office/officeart/2005/8/layout/matrix1"/>
    <dgm:cxn modelId="{84C5D4A9-3897-4F4D-8E41-9B0FAF343C48}" type="presParOf" srcId="{9D0440B1-9410-4969-B169-EEBA6392A5C0}" destId="{C3C0F063-8020-4631-B9F4-549E34FAEDC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551CBF-AA8E-4B66-9CCB-BBC9B598E72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FDDDF9-4637-4175-9A7C-379D8AF49A0A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Подготовка извещения</a:t>
          </a:r>
          <a:endParaRPr lang="ru-RU" dirty="0"/>
        </a:p>
      </dgm:t>
    </dgm:pt>
    <dgm:pt modelId="{ACB01711-0BDC-43DA-B26D-CE1F44373CCB}" type="parTrans" cxnId="{28F78953-D761-4740-B11F-35F68C48AF58}">
      <dgm:prSet/>
      <dgm:spPr/>
      <dgm:t>
        <a:bodyPr/>
        <a:lstStyle/>
        <a:p>
          <a:endParaRPr lang="ru-RU"/>
        </a:p>
      </dgm:t>
    </dgm:pt>
    <dgm:pt modelId="{57DCADC3-9135-4ED6-8214-5B8F7A8A8FB2}" type="sibTrans" cxnId="{28F78953-D761-4740-B11F-35F68C48AF58}">
      <dgm:prSet/>
      <dgm:spPr/>
      <dgm:t>
        <a:bodyPr/>
        <a:lstStyle/>
        <a:p>
          <a:endParaRPr lang="ru-RU" dirty="0"/>
        </a:p>
      </dgm:t>
    </dgm:pt>
    <dgm:pt modelId="{A12E08C6-8CBF-4EEA-B333-B8C067F03DCE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Изменения в извещение</a:t>
          </a:r>
          <a:endParaRPr lang="ru-RU" dirty="0"/>
        </a:p>
      </dgm:t>
    </dgm:pt>
    <dgm:pt modelId="{5CB9BE01-507E-44CB-89B4-E3F12D9CCC58}" type="parTrans" cxnId="{AF51C5F6-9246-493A-93F7-8A047304BA55}">
      <dgm:prSet/>
      <dgm:spPr/>
      <dgm:t>
        <a:bodyPr/>
        <a:lstStyle/>
        <a:p>
          <a:endParaRPr lang="ru-RU"/>
        </a:p>
      </dgm:t>
    </dgm:pt>
    <dgm:pt modelId="{E3BE0E9E-5058-41EB-B3EE-5DF0F7FF2EC1}" type="sibTrans" cxnId="{AF51C5F6-9246-493A-93F7-8A047304BA55}">
      <dgm:prSet/>
      <dgm:spPr/>
      <dgm:t>
        <a:bodyPr/>
        <a:lstStyle/>
        <a:p>
          <a:endParaRPr lang="ru-RU" dirty="0"/>
        </a:p>
      </dgm:t>
    </dgm:pt>
    <dgm:pt modelId="{69C68172-E240-47CE-8235-AE39ACEE187E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Подача заявок</a:t>
          </a:r>
          <a:endParaRPr lang="ru-RU" dirty="0"/>
        </a:p>
      </dgm:t>
    </dgm:pt>
    <dgm:pt modelId="{2B8F8A4D-FADE-49C4-B68E-89244CD7E915}" type="parTrans" cxnId="{F4F49F3D-800B-42CB-9297-84DF3D060934}">
      <dgm:prSet/>
      <dgm:spPr/>
      <dgm:t>
        <a:bodyPr/>
        <a:lstStyle/>
        <a:p>
          <a:endParaRPr lang="ru-RU"/>
        </a:p>
      </dgm:t>
    </dgm:pt>
    <dgm:pt modelId="{21206F4D-B19F-4B36-9F44-43C30E0425F3}" type="sibTrans" cxnId="{F4F49F3D-800B-42CB-9297-84DF3D060934}">
      <dgm:prSet/>
      <dgm:spPr/>
      <dgm:t>
        <a:bodyPr/>
        <a:lstStyle/>
        <a:p>
          <a:endParaRPr lang="ru-RU" dirty="0"/>
        </a:p>
      </dgm:t>
    </dgm:pt>
    <dgm:pt modelId="{2AC2B799-E55E-40E5-974B-2AB03DC84B4A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Работа комиссии</a:t>
          </a:r>
          <a:endParaRPr lang="ru-RU" dirty="0"/>
        </a:p>
      </dgm:t>
    </dgm:pt>
    <dgm:pt modelId="{E2BB39E7-3BA2-41BE-A1B8-E1E3F21FA5A0}" type="parTrans" cxnId="{4997BF3D-3353-485B-8013-E2557D2F8A55}">
      <dgm:prSet/>
      <dgm:spPr/>
      <dgm:t>
        <a:bodyPr/>
        <a:lstStyle/>
        <a:p>
          <a:endParaRPr lang="ru-RU"/>
        </a:p>
      </dgm:t>
    </dgm:pt>
    <dgm:pt modelId="{1A3D7A6C-FA82-4827-9CA6-1E8D281FA5D2}" type="sibTrans" cxnId="{4997BF3D-3353-485B-8013-E2557D2F8A55}">
      <dgm:prSet/>
      <dgm:spPr/>
      <dgm:t>
        <a:bodyPr/>
        <a:lstStyle/>
        <a:p>
          <a:endParaRPr lang="ru-RU" dirty="0"/>
        </a:p>
      </dgm:t>
    </dgm:pt>
    <dgm:pt modelId="{E414CFF0-2C74-4357-AFE3-79F79A938B36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Определение поставщика завершено/отменено</a:t>
          </a:r>
          <a:endParaRPr lang="ru-RU" dirty="0"/>
        </a:p>
      </dgm:t>
    </dgm:pt>
    <dgm:pt modelId="{FB97ABF6-0B79-4A6B-B49D-87E9F963CE85}" type="parTrans" cxnId="{446DA2AF-FF43-48E4-ADCC-A091AE54E776}">
      <dgm:prSet/>
      <dgm:spPr/>
      <dgm:t>
        <a:bodyPr/>
        <a:lstStyle/>
        <a:p>
          <a:endParaRPr lang="ru-RU"/>
        </a:p>
      </dgm:t>
    </dgm:pt>
    <dgm:pt modelId="{4E08B233-649B-4091-B703-C7D395F05085}" type="sibTrans" cxnId="{446DA2AF-FF43-48E4-ADCC-A091AE54E776}">
      <dgm:prSet/>
      <dgm:spPr/>
      <dgm:t>
        <a:bodyPr/>
        <a:lstStyle/>
        <a:p>
          <a:endParaRPr lang="ru-RU"/>
        </a:p>
      </dgm:t>
    </dgm:pt>
    <dgm:pt modelId="{7679D1D7-0929-42A6-A701-61B7A4A4043B}" type="pres">
      <dgm:prSet presAssocID="{CA551CBF-AA8E-4B66-9CCB-BBC9B598E72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885FD6-3691-4714-9076-9B8C1515F77B}" type="pres">
      <dgm:prSet presAssocID="{CA551CBF-AA8E-4B66-9CCB-BBC9B598E722}" presName="dummyMaxCanvas" presStyleCnt="0">
        <dgm:presLayoutVars/>
      </dgm:prSet>
      <dgm:spPr/>
    </dgm:pt>
    <dgm:pt modelId="{D505F23F-E7B5-422A-9EA4-5B14A487E4B2}" type="pres">
      <dgm:prSet presAssocID="{CA551CBF-AA8E-4B66-9CCB-BBC9B598E722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2849C-320F-4B5B-BF8C-723FB707D630}" type="pres">
      <dgm:prSet presAssocID="{CA551CBF-AA8E-4B66-9CCB-BBC9B598E722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FEC4E0-9FE0-43A6-A490-BEAC63ED08C5}" type="pres">
      <dgm:prSet presAssocID="{CA551CBF-AA8E-4B66-9CCB-BBC9B598E72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AB4A43-30E7-422E-ADC3-8F69AF9A80AD}" type="pres">
      <dgm:prSet presAssocID="{CA551CBF-AA8E-4B66-9CCB-BBC9B598E72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B2B10F-1355-4193-AA55-B8426406C41B}" type="pres">
      <dgm:prSet presAssocID="{CA551CBF-AA8E-4B66-9CCB-BBC9B598E72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E9BDF-5487-45AA-82F1-D6481F3AF45C}" type="pres">
      <dgm:prSet presAssocID="{CA551CBF-AA8E-4B66-9CCB-BBC9B598E72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0A116-6ECE-4945-954F-E977AE1FBC1C}" type="pres">
      <dgm:prSet presAssocID="{CA551CBF-AA8E-4B66-9CCB-BBC9B598E72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FB513-B8EC-47D9-AE85-B42AF253A8DA}" type="pres">
      <dgm:prSet presAssocID="{CA551CBF-AA8E-4B66-9CCB-BBC9B598E72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CB41F-70E7-49EC-A26C-9F2A594D0335}" type="pres">
      <dgm:prSet presAssocID="{CA551CBF-AA8E-4B66-9CCB-BBC9B598E72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225886-0251-424B-A2BE-5F792082CBDC}" type="pres">
      <dgm:prSet presAssocID="{CA551CBF-AA8E-4B66-9CCB-BBC9B598E72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AC4-E0D6-4106-A119-2CB31A63FB01}" type="pres">
      <dgm:prSet presAssocID="{CA551CBF-AA8E-4B66-9CCB-BBC9B598E72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EEB9A-7D03-43D9-A4D9-D51AC8614347}" type="pres">
      <dgm:prSet presAssocID="{CA551CBF-AA8E-4B66-9CCB-BBC9B598E72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5F9AFE-8A3B-4E98-A56B-A4E6B2A98861}" type="pres">
      <dgm:prSet presAssocID="{CA551CBF-AA8E-4B66-9CCB-BBC9B598E72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17B39-3A37-482E-AFF5-2647B6B90DE2}" type="pres">
      <dgm:prSet presAssocID="{CA551CBF-AA8E-4B66-9CCB-BBC9B598E72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C65F20-E792-4AE3-888B-4E1F6D60B6A1}" type="presOf" srcId="{E414CFF0-2C74-4357-AFE3-79F79A938B36}" destId="{6AF17B39-3A37-482E-AFF5-2647B6B90DE2}" srcOrd="1" destOrd="0" presId="urn:microsoft.com/office/officeart/2005/8/layout/vProcess5"/>
    <dgm:cxn modelId="{1BC82691-9FA6-4FBA-934B-FDC7012AD6C0}" type="presOf" srcId="{57DCADC3-9135-4ED6-8214-5B8F7A8A8FB2}" destId="{D35E9BDF-5487-45AA-82F1-D6481F3AF45C}" srcOrd="0" destOrd="0" presId="urn:microsoft.com/office/officeart/2005/8/layout/vProcess5"/>
    <dgm:cxn modelId="{446DA2AF-FF43-48E4-ADCC-A091AE54E776}" srcId="{CA551CBF-AA8E-4B66-9CCB-BBC9B598E722}" destId="{E414CFF0-2C74-4357-AFE3-79F79A938B36}" srcOrd="4" destOrd="0" parTransId="{FB97ABF6-0B79-4A6B-B49D-87E9F963CE85}" sibTransId="{4E08B233-649B-4091-B703-C7D395F05085}"/>
    <dgm:cxn modelId="{BAFBF0C7-6F76-45F7-BBB5-C2490A649301}" type="presOf" srcId="{CA551CBF-AA8E-4B66-9CCB-BBC9B598E722}" destId="{7679D1D7-0929-42A6-A701-61B7A4A4043B}" srcOrd="0" destOrd="0" presId="urn:microsoft.com/office/officeart/2005/8/layout/vProcess5"/>
    <dgm:cxn modelId="{E8643647-76C4-475C-891A-49B6921FB4D0}" type="presOf" srcId="{A12E08C6-8CBF-4EEA-B333-B8C067F03DCE}" destId="{5C82849C-320F-4B5B-BF8C-723FB707D630}" srcOrd="0" destOrd="0" presId="urn:microsoft.com/office/officeart/2005/8/layout/vProcess5"/>
    <dgm:cxn modelId="{BC88064C-2E76-43A0-BFCF-9A15D768D6A1}" type="presOf" srcId="{E3BE0E9E-5058-41EB-B3EE-5DF0F7FF2EC1}" destId="{E140A116-6ECE-4945-954F-E977AE1FBC1C}" srcOrd="0" destOrd="0" presId="urn:microsoft.com/office/officeart/2005/8/layout/vProcess5"/>
    <dgm:cxn modelId="{28F78953-D761-4740-B11F-35F68C48AF58}" srcId="{CA551CBF-AA8E-4B66-9CCB-BBC9B598E722}" destId="{E3FDDDF9-4637-4175-9A7C-379D8AF49A0A}" srcOrd="0" destOrd="0" parTransId="{ACB01711-0BDC-43DA-B26D-CE1F44373CCB}" sibTransId="{57DCADC3-9135-4ED6-8214-5B8F7A8A8FB2}"/>
    <dgm:cxn modelId="{98C821B1-9391-4FDD-A032-9476906FBD77}" type="presOf" srcId="{2AC2B799-E55E-40E5-974B-2AB03DC84B4A}" destId="{125F9AFE-8A3B-4E98-A56B-A4E6B2A98861}" srcOrd="1" destOrd="0" presId="urn:microsoft.com/office/officeart/2005/8/layout/vProcess5"/>
    <dgm:cxn modelId="{4D267DDD-3EB5-491A-8D9D-2F0F5B94C85F}" type="presOf" srcId="{A12E08C6-8CBF-4EEA-B333-B8C067F03DCE}" destId="{9A904AC4-E0D6-4106-A119-2CB31A63FB01}" srcOrd="1" destOrd="0" presId="urn:microsoft.com/office/officeart/2005/8/layout/vProcess5"/>
    <dgm:cxn modelId="{F4F49F3D-800B-42CB-9297-84DF3D060934}" srcId="{CA551CBF-AA8E-4B66-9CCB-BBC9B598E722}" destId="{69C68172-E240-47CE-8235-AE39ACEE187E}" srcOrd="2" destOrd="0" parTransId="{2B8F8A4D-FADE-49C4-B68E-89244CD7E915}" sibTransId="{21206F4D-B19F-4B36-9F44-43C30E0425F3}"/>
    <dgm:cxn modelId="{B1003B5B-9DD2-4328-A54D-E6BA6AAF91E9}" type="presOf" srcId="{2AC2B799-E55E-40E5-974B-2AB03DC84B4A}" destId="{9DAB4A43-30E7-422E-ADC3-8F69AF9A80AD}" srcOrd="0" destOrd="0" presId="urn:microsoft.com/office/officeart/2005/8/layout/vProcess5"/>
    <dgm:cxn modelId="{9885178C-5F1E-497C-86F7-A2469632524E}" type="presOf" srcId="{1A3D7A6C-FA82-4827-9CA6-1E8D281FA5D2}" destId="{BA8CB41F-70E7-49EC-A26C-9F2A594D0335}" srcOrd="0" destOrd="0" presId="urn:microsoft.com/office/officeart/2005/8/layout/vProcess5"/>
    <dgm:cxn modelId="{D01A660C-1C9B-4537-803F-484EECCEF406}" type="presOf" srcId="{69C68172-E240-47CE-8235-AE39ACEE187E}" destId="{C0FEC4E0-9FE0-43A6-A490-BEAC63ED08C5}" srcOrd="0" destOrd="0" presId="urn:microsoft.com/office/officeart/2005/8/layout/vProcess5"/>
    <dgm:cxn modelId="{4997BF3D-3353-485B-8013-E2557D2F8A55}" srcId="{CA551CBF-AA8E-4B66-9CCB-BBC9B598E722}" destId="{2AC2B799-E55E-40E5-974B-2AB03DC84B4A}" srcOrd="3" destOrd="0" parTransId="{E2BB39E7-3BA2-41BE-A1B8-E1E3F21FA5A0}" sibTransId="{1A3D7A6C-FA82-4827-9CA6-1E8D281FA5D2}"/>
    <dgm:cxn modelId="{089691E3-4945-4994-AD91-5FA50183A85A}" type="presOf" srcId="{E414CFF0-2C74-4357-AFE3-79F79A938B36}" destId="{9FB2B10F-1355-4193-AA55-B8426406C41B}" srcOrd="0" destOrd="0" presId="urn:microsoft.com/office/officeart/2005/8/layout/vProcess5"/>
    <dgm:cxn modelId="{774F70B7-D184-4A39-ACEA-37095666D7F1}" type="presOf" srcId="{E3FDDDF9-4637-4175-9A7C-379D8AF49A0A}" destId="{44225886-0251-424B-A2BE-5F792082CBDC}" srcOrd="1" destOrd="0" presId="urn:microsoft.com/office/officeart/2005/8/layout/vProcess5"/>
    <dgm:cxn modelId="{F631076E-C7BB-4D15-A3F5-B717AC330A40}" type="presOf" srcId="{E3FDDDF9-4637-4175-9A7C-379D8AF49A0A}" destId="{D505F23F-E7B5-422A-9EA4-5B14A487E4B2}" srcOrd="0" destOrd="0" presId="urn:microsoft.com/office/officeart/2005/8/layout/vProcess5"/>
    <dgm:cxn modelId="{AF51C5F6-9246-493A-93F7-8A047304BA55}" srcId="{CA551CBF-AA8E-4B66-9CCB-BBC9B598E722}" destId="{A12E08C6-8CBF-4EEA-B333-B8C067F03DCE}" srcOrd="1" destOrd="0" parTransId="{5CB9BE01-507E-44CB-89B4-E3F12D9CCC58}" sibTransId="{E3BE0E9E-5058-41EB-B3EE-5DF0F7FF2EC1}"/>
    <dgm:cxn modelId="{279E0BC1-7CBB-44C2-BFCB-B749182102C3}" type="presOf" srcId="{69C68172-E240-47CE-8235-AE39ACEE187E}" destId="{61DEEB9A-7D03-43D9-A4D9-D51AC8614347}" srcOrd="1" destOrd="0" presId="urn:microsoft.com/office/officeart/2005/8/layout/vProcess5"/>
    <dgm:cxn modelId="{A37854D5-038A-4988-87DA-0B9195B07D1D}" type="presOf" srcId="{21206F4D-B19F-4B36-9F44-43C30E0425F3}" destId="{4B2FB513-B8EC-47D9-AE85-B42AF253A8DA}" srcOrd="0" destOrd="0" presId="urn:microsoft.com/office/officeart/2005/8/layout/vProcess5"/>
    <dgm:cxn modelId="{4B216398-A69B-498E-A7E9-807A06AFFD7B}" type="presParOf" srcId="{7679D1D7-0929-42A6-A701-61B7A4A4043B}" destId="{A0885FD6-3691-4714-9076-9B8C1515F77B}" srcOrd="0" destOrd="0" presId="urn:microsoft.com/office/officeart/2005/8/layout/vProcess5"/>
    <dgm:cxn modelId="{52FA6A4F-7235-4671-B7CF-7215576F79BD}" type="presParOf" srcId="{7679D1D7-0929-42A6-A701-61B7A4A4043B}" destId="{D505F23F-E7B5-422A-9EA4-5B14A487E4B2}" srcOrd="1" destOrd="0" presId="urn:microsoft.com/office/officeart/2005/8/layout/vProcess5"/>
    <dgm:cxn modelId="{0B33F7C9-279F-4729-A6A3-21B7D82968BD}" type="presParOf" srcId="{7679D1D7-0929-42A6-A701-61B7A4A4043B}" destId="{5C82849C-320F-4B5B-BF8C-723FB707D630}" srcOrd="2" destOrd="0" presId="urn:microsoft.com/office/officeart/2005/8/layout/vProcess5"/>
    <dgm:cxn modelId="{B40EC20E-8902-4D8F-B3DF-D5ED63B1C5BC}" type="presParOf" srcId="{7679D1D7-0929-42A6-A701-61B7A4A4043B}" destId="{C0FEC4E0-9FE0-43A6-A490-BEAC63ED08C5}" srcOrd="3" destOrd="0" presId="urn:microsoft.com/office/officeart/2005/8/layout/vProcess5"/>
    <dgm:cxn modelId="{DCC0AE86-6A96-4FDB-9839-36A4C2BFC019}" type="presParOf" srcId="{7679D1D7-0929-42A6-A701-61B7A4A4043B}" destId="{9DAB4A43-30E7-422E-ADC3-8F69AF9A80AD}" srcOrd="4" destOrd="0" presId="urn:microsoft.com/office/officeart/2005/8/layout/vProcess5"/>
    <dgm:cxn modelId="{14EBEEA0-5216-435D-97CF-B03806A9DF8B}" type="presParOf" srcId="{7679D1D7-0929-42A6-A701-61B7A4A4043B}" destId="{9FB2B10F-1355-4193-AA55-B8426406C41B}" srcOrd="5" destOrd="0" presId="urn:microsoft.com/office/officeart/2005/8/layout/vProcess5"/>
    <dgm:cxn modelId="{DDA10951-562A-4C1C-AC14-BA4D2A2DD9CF}" type="presParOf" srcId="{7679D1D7-0929-42A6-A701-61B7A4A4043B}" destId="{D35E9BDF-5487-45AA-82F1-D6481F3AF45C}" srcOrd="6" destOrd="0" presId="urn:microsoft.com/office/officeart/2005/8/layout/vProcess5"/>
    <dgm:cxn modelId="{0DD9FF8B-84B0-46C1-A075-514B6566C23B}" type="presParOf" srcId="{7679D1D7-0929-42A6-A701-61B7A4A4043B}" destId="{E140A116-6ECE-4945-954F-E977AE1FBC1C}" srcOrd="7" destOrd="0" presId="urn:microsoft.com/office/officeart/2005/8/layout/vProcess5"/>
    <dgm:cxn modelId="{60BE6371-96A1-4919-B77E-D9D3D0AF808E}" type="presParOf" srcId="{7679D1D7-0929-42A6-A701-61B7A4A4043B}" destId="{4B2FB513-B8EC-47D9-AE85-B42AF253A8DA}" srcOrd="8" destOrd="0" presId="urn:microsoft.com/office/officeart/2005/8/layout/vProcess5"/>
    <dgm:cxn modelId="{17A2A470-F47A-4068-9E51-BAC8585BA031}" type="presParOf" srcId="{7679D1D7-0929-42A6-A701-61B7A4A4043B}" destId="{BA8CB41F-70E7-49EC-A26C-9F2A594D0335}" srcOrd="9" destOrd="0" presId="urn:microsoft.com/office/officeart/2005/8/layout/vProcess5"/>
    <dgm:cxn modelId="{9E67EFB0-3F2B-450C-9FDF-FEEB1D929FB2}" type="presParOf" srcId="{7679D1D7-0929-42A6-A701-61B7A4A4043B}" destId="{44225886-0251-424B-A2BE-5F792082CBDC}" srcOrd="10" destOrd="0" presId="urn:microsoft.com/office/officeart/2005/8/layout/vProcess5"/>
    <dgm:cxn modelId="{957829C9-575C-4AA7-B6A4-350B217778D5}" type="presParOf" srcId="{7679D1D7-0929-42A6-A701-61B7A4A4043B}" destId="{9A904AC4-E0D6-4106-A119-2CB31A63FB01}" srcOrd="11" destOrd="0" presId="urn:microsoft.com/office/officeart/2005/8/layout/vProcess5"/>
    <dgm:cxn modelId="{361B85CC-FB79-492F-AF12-2BAEF6E0EC50}" type="presParOf" srcId="{7679D1D7-0929-42A6-A701-61B7A4A4043B}" destId="{61DEEB9A-7D03-43D9-A4D9-D51AC8614347}" srcOrd="12" destOrd="0" presId="urn:microsoft.com/office/officeart/2005/8/layout/vProcess5"/>
    <dgm:cxn modelId="{80A11137-718F-4604-AB6E-216475DA6EC1}" type="presParOf" srcId="{7679D1D7-0929-42A6-A701-61B7A4A4043B}" destId="{125F9AFE-8A3B-4E98-A56B-A4E6B2A98861}" srcOrd="13" destOrd="0" presId="urn:microsoft.com/office/officeart/2005/8/layout/vProcess5"/>
    <dgm:cxn modelId="{3DAE4D38-317D-4F04-9CAB-4AF2FE2B136F}" type="presParOf" srcId="{7679D1D7-0929-42A6-A701-61B7A4A4043B}" destId="{6AF17B39-3A37-482E-AFF5-2647B6B90DE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69B2E9-CBAC-4B01-BC88-633700392A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6B4231-880F-40E5-AC1F-7FBD192C2142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6FB0AA44-E333-42F0-A786-3EB499CD84C2}" type="parTrans" cxnId="{FA292D45-493F-4F3B-B006-96B771483B01}">
      <dgm:prSet/>
      <dgm:spPr/>
      <dgm:t>
        <a:bodyPr/>
        <a:lstStyle/>
        <a:p>
          <a:endParaRPr lang="ru-RU"/>
        </a:p>
      </dgm:t>
    </dgm:pt>
    <dgm:pt modelId="{A9076DE3-DA20-465F-9ACC-61A58B08E63D}" type="sibTrans" cxnId="{FA292D45-493F-4F3B-B006-96B771483B01}">
      <dgm:prSet/>
      <dgm:spPr/>
      <dgm:t>
        <a:bodyPr/>
        <a:lstStyle/>
        <a:p>
          <a:endParaRPr lang="ru-RU"/>
        </a:p>
      </dgm:t>
    </dgm:pt>
    <dgm:pt modelId="{D542FD3B-8D63-4815-BEC3-675461B6601B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Извещение о проведении ОК</a:t>
          </a:r>
          <a:endParaRPr lang="ru-RU" b="1" dirty="0">
            <a:solidFill>
              <a:schemeClr val="bg1"/>
            </a:solidFill>
          </a:endParaRPr>
        </a:p>
      </dgm:t>
    </dgm:pt>
    <dgm:pt modelId="{9E6D10BC-44B7-40BA-8F5A-60102F299549}" type="parTrans" cxnId="{AE249961-568D-4896-AE22-C2303E670AA7}">
      <dgm:prSet/>
      <dgm:spPr/>
      <dgm:t>
        <a:bodyPr/>
        <a:lstStyle/>
        <a:p>
          <a:endParaRPr lang="ru-RU"/>
        </a:p>
      </dgm:t>
    </dgm:pt>
    <dgm:pt modelId="{662D2A7B-D3A0-4121-AD3E-2C5CABA4DCD8}" type="sibTrans" cxnId="{AE249961-568D-4896-AE22-C2303E670AA7}">
      <dgm:prSet/>
      <dgm:spPr/>
      <dgm:t>
        <a:bodyPr/>
        <a:lstStyle/>
        <a:p>
          <a:endParaRPr lang="ru-RU"/>
        </a:p>
      </dgm:t>
    </dgm:pt>
    <dgm:pt modelId="{B37666EF-8FBF-4DFF-97A0-95DC744EDE57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Изменения в извещение о проведении ОК</a:t>
          </a:r>
          <a:endParaRPr lang="ru-RU" b="1" dirty="0">
            <a:solidFill>
              <a:schemeClr val="bg1"/>
            </a:solidFill>
          </a:endParaRPr>
        </a:p>
      </dgm:t>
    </dgm:pt>
    <dgm:pt modelId="{11E342C4-E1DE-4C53-B37D-9F7924F4819D}" type="parTrans" cxnId="{DC5CFFE0-8933-4845-B473-72A8EE3138E9}">
      <dgm:prSet/>
      <dgm:spPr/>
      <dgm:t>
        <a:bodyPr/>
        <a:lstStyle/>
        <a:p>
          <a:endParaRPr lang="ru-RU"/>
        </a:p>
      </dgm:t>
    </dgm:pt>
    <dgm:pt modelId="{B59EE07D-A946-409D-AB39-32A0F2DCE94F}" type="sibTrans" cxnId="{DC5CFFE0-8933-4845-B473-72A8EE3138E9}">
      <dgm:prSet/>
      <dgm:spPr/>
      <dgm:t>
        <a:bodyPr/>
        <a:lstStyle/>
        <a:p>
          <a:endParaRPr lang="ru-RU"/>
        </a:p>
      </dgm:t>
    </dgm:pt>
    <dgm:pt modelId="{86DC0E53-257F-4A2F-BA53-23EB78166368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DC54EC7B-00CE-4C12-93F6-C89DD20D49DC}" type="parTrans" cxnId="{D61A983C-06B8-48CC-A5F0-B755528C90F1}">
      <dgm:prSet/>
      <dgm:spPr/>
      <dgm:t>
        <a:bodyPr/>
        <a:lstStyle/>
        <a:p>
          <a:endParaRPr lang="ru-RU"/>
        </a:p>
      </dgm:t>
    </dgm:pt>
    <dgm:pt modelId="{6840A8FF-A24D-4EFA-933D-82FC1AFC6547}" type="sibTrans" cxnId="{D61A983C-06B8-48CC-A5F0-B755528C90F1}">
      <dgm:prSet/>
      <dgm:spPr/>
      <dgm:t>
        <a:bodyPr/>
        <a:lstStyle/>
        <a:p>
          <a:endParaRPr lang="ru-RU"/>
        </a:p>
      </dgm:t>
    </dgm:pt>
    <dgm:pt modelId="{40DE8585-73D7-4A92-A895-D74A5E6D7B2B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Извещение об отмене ОК</a:t>
          </a:r>
          <a:endParaRPr lang="ru-RU" b="1" dirty="0">
            <a:solidFill>
              <a:schemeClr val="bg1"/>
            </a:solidFill>
          </a:endParaRPr>
        </a:p>
      </dgm:t>
    </dgm:pt>
    <dgm:pt modelId="{2808A683-FD32-4D17-A295-D2A861A764E7}" type="parTrans" cxnId="{88742F78-B480-446F-8C7C-F99A77F7133A}">
      <dgm:prSet/>
      <dgm:spPr/>
      <dgm:t>
        <a:bodyPr/>
        <a:lstStyle/>
        <a:p>
          <a:endParaRPr lang="ru-RU"/>
        </a:p>
      </dgm:t>
    </dgm:pt>
    <dgm:pt modelId="{D6F5EC72-385C-4534-98F5-56A03B818D46}" type="sibTrans" cxnId="{88742F78-B480-446F-8C7C-F99A77F7133A}">
      <dgm:prSet/>
      <dgm:spPr/>
      <dgm:t>
        <a:bodyPr/>
        <a:lstStyle/>
        <a:p>
          <a:endParaRPr lang="ru-RU"/>
        </a:p>
      </dgm:t>
    </dgm:pt>
    <dgm:pt modelId="{9DDC8DC1-DBE0-482A-A9F4-1EF4996616FD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Отмена извещения об отмене  ОК</a:t>
          </a:r>
          <a:endParaRPr lang="ru-RU" b="1" dirty="0">
            <a:solidFill>
              <a:schemeClr val="bg1"/>
            </a:solidFill>
          </a:endParaRPr>
        </a:p>
      </dgm:t>
    </dgm:pt>
    <dgm:pt modelId="{5247118C-3887-4102-82EF-1821C815D6BC}" type="parTrans" cxnId="{FB52EF14-A8F4-46C5-8310-D9C893F566ED}">
      <dgm:prSet/>
      <dgm:spPr/>
      <dgm:t>
        <a:bodyPr/>
        <a:lstStyle/>
        <a:p>
          <a:endParaRPr lang="ru-RU"/>
        </a:p>
      </dgm:t>
    </dgm:pt>
    <dgm:pt modelId="{9F76B40F-FCBE-409D-B16B-CC9A59F39CD7}" type="sibTrans" cxnId="{FB52EF14-A8F4-46C5-8310-D9C893F566ED}">
      <dgm:prSet/>
      <dgm:spPr/>
      <dgm:t>
        <a:bodyPr/>
        <a:lstStyle/>
        <a:p>
          <a:endParaRPr lang="ru-RU"/>
        </a:p>
      </dgm:t>
    </dgm:pt>
    <dgm:pt modelId="{094FD4E0-8304-404B-B402-7CAC31F77195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7CB8FCBD-36DD-4ECF-B810-7E925F48F8ED}" type="parTrans" cxnId="{3FB5864A-2AC3-4810-8D0D-C712E8F5E76C}">
      <dgm:prSet/>
      <dgm:spPr/>
      <dgm:t>
        <a:bodyPr/>
        <a:lstStyle/>
        <a:p>
          <a:endParaRPr lang="ru-RU"/>
        </a:p>
      </dgm:t>
    </dgm:pt>
    <dgm:pt modelId="{89AD3C07-E1B7-4637-9EE4-C0C5B5E387A9}" type="sibTrans" cxnId="{3FB5864A-2AC3-4810-8D0D-C712E8F5E76C}">
      <dgm:prSet/>
      <dgm:spPr/>
      <dgm:t>
        <a:bodyPr/>
        <a:lstStyle/>
        <a:p>
          <a:endParaRPr lang="ru-RU"/>
        </a:p>
      </dgm:t>
    </dgm:pt>
    <dgm:pt modelId="{7DFF30F1-8704-4351-B307-D7776EFA7EBA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Протокол об отказе в заключении контракта</a:t>
          </a:r>
          <a:endParaRPr lang="ru-RU" b="1" dirty="0">
            <a:solidFill>
              <a:schemeClr val="bg1"/>
            </a:solidFill>
          </a:endParaRPr>
        </a:p>
      </dgm:t>
    </dgm:pt>
    <dgm:pt modelId="{4250F229-C723-49DA-8F45-2BDCF48DCBFE}" type="parTrans" cxnId="{16FBE1AD-2AB2-4B7A-8AC6-C84DBCAE874B}">
      <dgm:prSet/>
      <dgm:spPr/>
      <dgm:t>
        <a:bodyPr/>
        <a:lstStyle/>
        <a:p>
          <a:endParaRPr lang="ru-RU"/>
        </a:p>
      </dgm:t>
    </dgm:pt>
    <dgm:pt modelId="{5A57BEE6-EE83-4DB0-880E-0B8D834BCA80}" type="sibTrans" cxnId="{16FBE1AD-2AB2-4B7A-8AC6-C84DBCAE874B}">
      <dgm:prSet/>
      <dgm:spPr/>
      <dgm:t>
        <a:bodyPr/>
        <a:lstStyle/>
        <a:p>
          <a:endParaRPr lang="ru-RU"/>
        </a:p>
      </dgm:t>
    </dgm:pt>
    <dgm:pt modelId="{C75BAA01-F61B-4836-A5A3-ECE94585C21A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460BF37F-2F4C-4BBC-A66B-7A2D32804ED1}" type="parTrans" cxnId="{F6152EE7-C89C-4481-B29D-F56FAE05B699}">
      <dgm:prSet/>
      <dgm:spPr/>
      <dgm:t>
        <a:bodyPr/>
        <a:lstStyle/>
        <a:p>
          <a:endParaRPr lang="ru-RU"/>
        </a:p>
      </dgm:t>
    </dgm:pt>
    <dgm:pt modelId="{C97AE5DF-3CBF-4717-B687-F54615951614}" type="sibTrans" cxnId="{F6152EE7-C89C-4481-B29D-F56FAE05B699}">
      <dgm:prSet/>
      <dgm:spPr/>
      <dgm:t>
        <a:bodyPr/>
        <a:lstStyle/>
        <a:p>
          <a:endParaRPr lang="ru-RU"/>
        </a:p>
      </dgm:t>
    </dgm:pt>
    <dgm:pt modelId="{3B61F746-A7F2-4A2D-9DBC-8FDE58AF8FA6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C0194793-4376-49CF-B0FF-09BA8BDCE948}" type="parTrans" cxnId="{F2AE5AEC-BA9F-4B1D-A593-A5BCFA48EE71}">
      <dgm:prSet/>
      <dgm:spPr/>
      <dgm:t>
        <a:bodyPr/>
        <a:lstStyle/>
        <a:p>
          <a:endParaRPr lang="ru-RU"/>
        </a:p>
      </dgm:t>
    </dgm:pt>
    <dgm:pt modelId="{173BF194-15E1-46A7-9CB1-72E5BD52E603}" type="sibTrans" cxnId="{F2AE5AEC-BA9F-4B1D-A593-A5BCFA48EE71}">
      <dgm:prSet/>
      <dgm:spPr/>
      <dgm:t>
        <a:bodyPr/>
        <a:lstStyle/>
        <a:p>
          <a:endParaRPr lang="ru-RU"/>
        </a:p>
      </dgm:t>
    </dgm:pt>
    <dgm:pt modelId="{BB519945-0C53-4900-A5FE-E4B8D959D9E2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Отмена протокола об отказе в заключении контракта</a:t>
          </a:r>
        </a:p>
      </dgm:t>
    </dgm:pt>
    <dgm:pt modelId="{06FA985C-986F-4C6E-B153-C7D601E7A1E7}" type="parTrans" cxnId="{C77375E5-F7FB-425D-85FA-1EE1BC3F7E7B}">
      <dgm:prSet/>
      <dgm:spPr/>
      <dgm:t>
        <a:bodyPr/>
        <a:lstStyle/>
        <a:p>
          <a:endParaRPr lang="ru-RU"/>
        </a:p>
      </dgm:t>
    </dgm:pt>
    <dgm:pt modelId="{8F3F7C38-24D7-44ED-8311-C48EC3A7BC0D}" type="sibTrans" cxnId="{C77375E5-F7FB-425D-85FA-1EE1BC3F7E7B}">
      <dgm:prSet/>
      <dgm:spPr/>
      <dgm:t>
        <a:bodyPr/>
        <a:lstStyle/>
        <a:p>
          <a:endParaRPr lang="ru-RU"/>
        </a:p>
      </dgm:t>
    </dgm:pt>
    <dgm:pt modelId="{953873FE-E3EB-409A-A8E1-6037E0105C4C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Разъяснение положений конкурсной документации</a:t>
          </a:r>
        </a:p>
      </dgm:t>
    </dgm:pt>
    <dgm:pt modelId="{AE8728DA-E844-4833-A75D-621F9769E31F}" type="parTrans" cxnId="{C8D66031-569A-4E3E-B5AE-68BAED538BBA}">
      <dgm:prSet/>
      <dgm:spPr/>
      <dgm:t>
        <a:bodyPr/>
        <a:lstStyle/>
        <a:p>
          <a:endParaRPr lang="ru-RU"/>
        </a:p>
      </dgm:t>
    </dgm:pt>
    <dgm:pt modelId="{A94F9095-5F3F-4602-88BA-B2D7FB3E84E0}" type="sibTrans" cxnId="{C8D66031-569A-4E3E-B5AE-68BAED538BBA}">
      <dgm:prSet/>
      <dgm:spPr/>
      <dgm:t>
        <a:bodyPr/>
        <a:lstStyle/>
        <a:p>
          <a:endParaRPr lang="ru-RU"/>
        </a:p>
      </dgm:t>
    </dgm:pt>
    <dgm:pt modelId="{4CE84480-B4BC-4556-87C9-D1F8FCFDFEEB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Протокол о признании участника уклонившемся от заключения контракта</a:t>
          </a:r>
          <a:endParaRPr lang="ru-RU" b="1" dirty="0">
            <a:solidFill>
              <a:schemeClr val="bg1"/>
            </a:solidFill>
          </a:endParaRPr>
        </a:p>
      </dgm:t>
    </dgm:pt>
    <dgm:pt modelId="{D907184D-1850-413B-8427-346308B63658}" type="parTrans" cxnId="{08D337CF-DEAE-4FAC-B3B1-2859B6C2FA99}">
      <dgm:prSet/>
      <dgm:spPr/>
      <dgm:t>
        <a:bodyPr/>
        <a:lstStyle/>
        <a:p>
          <a:endParaRPr lang="ru-RU"/>
        </a:p>
      </dgm:t>
    </dgm:pt>
    <dgm:pt modelId="{34B93712-CFF8-4FB0-96B0-F6E0C3A4242F}" type="sibTrans" cxnId="{08D337CF-DEAE-4FAC-B3B1-2859B6C2FA99}">
      <dgm:prSet/>
      <dgm:spPr/>
      <dgm:t>
        <a:bodyPr/>
        <a:lstStyle/>
        <a:p>
          <a:endParaRPr lang="ru-RU"/>
        </a:p>
      </dgm:t>
    </dgm:pt>
    <dgm:pt modelId="{E315E445-101A-4063-AA1B-5489BA9F2A72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Отмена протокола признания участника уклонившимся от заключения контракта</a:t>
          </a:r>
        </a:p>
      </dgm:t>
    </dgm:pt>
    <dgm:pt modelId="{5D5EE07F-DE9B-4E7C-B30B-888D9777B142}" type="parTrans" cxnId="{10765B7F-2A50-4F37-8A5E-F642CE559ECF}">
      <dgm:prSet/>
      <dgm:spPr/>
      <dgm:t>
        <a:bodyPr/>
        <a:lstStyle/>
        <a:p>
          <a:endParaRPr lang="ru-RU"/>
        </a:p>
      </dgm:t>
    </dgm:pt>
    <dgm:pt modelId="{A073DD0A-1C81-476F-9803-5D9347CD8026}" type="sibTrans" cxnId="{10765B7F-2A50-4F37-8A5E-F642CE559ECF}">
      <dgm:prSet/>
      <dgm:spPr/>
      <dgm:t>
        <a:bodyPr/>
        <a:lstStyle/>
        <a:p>
          <a:endParaRPr lang="ru-RU"/>
        </a:p>
      </dgm:t>
    </dgm:pt>
    <dgm:pt modelId="{84BDA73F-27E2-40E8-90B4-EBACA766BB22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Разъяснение результатов ОК</a:t>
          </a:r>
        </a:p>
      </dgm:t>
    </dgm:pt>
    <dgm:pt modelId="{300BE99F-C99C-45AE-8AA5-A6ACC13CE4DA}" type="parTrans" cxnId="{F21B8AA8-1864-4970-ADBA-2F9661181CFD}">
      <dgm:prSet/>
      <dgm:spPr/>
      <dgm:t>
        <a:bodyPr/>
        <a:lstStyle/>
        <a:p>
          <a:endParaRPr lang="ru-RU"/>
        </a:p>
      </dgm:t>
    </dgm:pt>
    <dgm:pt modelId="{B75E0688-1805-4595-BEF9-7FA77AB1AC5A}" type="sibTrans" cxnId="{F21B8AA8-1864-4970-ADBA-2F9661181CFD}">
      <dgm:prSet/>
      <dgm:spPr/>
      <dgm:t>
        <a:bodyPr/>
        <a:lstStyle/>
        <a:p>
          <a:endParaRPr lang="ru-RU"/>
        </a:p>
      </dgm:t>
    </dgm:pt>
    <dgm:pt modelId="{C7816B8D-CF0B-4E3A-A8A5-8ACB9AE0910B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Извещение о продлении срока подачи заявок</a:t>
          </a:r>
        </a:p>
      </dgm:t>
    </dgm:pt>
    <dgm:pt modelId="{72712C61-5FA0-40C0-A928-128EFD8F3F41}" type="parTrans" cxnId="{AAC31EE8-280C-4ED7-959D-34469503A5DF}">
      <dgm:prSet/>
      <dgm:spPr/>
      <dgm:t>
        <a:bodyPr/>
        <a:lstStyle/>
        <a:p>
          <a:endParaRPr lang="ru-RU"/>
        </a:p>
      </dgm:t>
    </dgm:pt>
    <dgm:pt modelId="{4F00A2BF-04D2-42E7-A83E-EBC897C4F519}" type="sibTrans" cxnId="{AAC31EE8-280C-4ED7-959D-34469503A5DF}">
      <dgm:prSet/>
      <dgm:spPr/>
      <dgm:t>
        <a:bodyPr/>
        <a:lstStyle/>
        <a:p>
          <a:endParaRPr lang="ru-RU"/>
        </a:p>
      </dgm:t>
    </dgm:pt>
    <dgm:pt modelId="{B8835C94-7A66-42BD-A38C-6FD4F5541B55}" type="pres">
      <dgm:prSet presAssocID="{9E69B2E9-CBAC-4B01-BC88-633700392A8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396DE9-75C9-4905-8A0C-DCD5C5428292}" type="pres">
      <dgm:prSet presAssocID="{826B4231-880F-40E5-AC1F-7FBD192C2142}" presName="composite" presStyleCnt="0"/>
      <dgm:spPr/>
    </dgm:pt>
    <dgm:pt modelId="{D5353B97-E0FF-4727-AB21-F0609BE65D8C}" type="pres">
      <dgm:prSet presAssocID="{826B4231-880F-40E5-AC1F-7FBD192C2142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D1A92-306A-4256-B97C-593AB251C41C}" type="pres">
      <dgm:prSet presAssocID="{826B4231-880F-40E5-AC1F-7FBD192C2142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97CD4-ACFB-49E2-B07C-3E77A6168DD1}" type="pres">
      <dgm:prSet presAssocID="{A9076DE3-DA20-465F-9ACC-61A58B08E63D}" presName="sp" presStyleCnt="0"/>
      <dgm:spPr/>
    </dgm:pt>
    <dgm:pt modelId="{D5F40635-6C06-4C77-B899-F84298B7A008}" type="pres">
      <dgm:prSet presAssocID="{86DC0E53-257F-4A2F-BA53-23EB78166368}" presName="composite" presStyleCnt="0"/>
      <dgm:spPr/>
    </dgm:pt>
    <dgm:pt modelId="{47226D0E-4E94-48B6-87C5-89C434AA5B15}" type="pres">
      <dgm:prSet presAssocID="{86DC0E53-257F-4A2F-BA53-23EB7816636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F6EC6-F2C1-4E9B-8252-3C7D21DD72F5}" type="pres">
      <dgm:prSet presAssocID="{86DC0E53-257F-4A2F-BA53-23EB7816636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CDF149-91A0-45C9-A57B-05B09D743D65}" type="pres">
      <dgm:prSet presAssocID="{6840A8FF-A24D-4EFA-933D-82FC1AFC6547}" presName="sp" presStyleCnt="0"/>
      <dgm:spPr/>
    </dgm:pt>
    <dgm:pt modelId="{2CCAB308-F8E0-4A10-9717-6DDF083241F3}" type="pres">
      <dgm:prSet presAssocID="{094FD4E0-8304-404B-B402-7CAC31F77195}" presName="composite" presStyleCnt="0"/>
      <dgm:spPr/>
    </dgm:pt>
    <dgm:pt modelId="{DAA1C998-875F-4E95-B5A5-F3C93D5652EC}" type="pres">
      <dgm:prSet presAssocID="{094FD4E0-8304-404B-B402-7CAC31F77195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845B24-D258-41C2-8F4F-AA9045DB1C37}" type="pres">
      <dgm:prSet presAssocID="{094FD4E0-8304-404B-B402-7CAC31F77195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A64B3-EFDB-4B47-B965-33E6F024C4C7}" type="pres">
      <dgm:prSet presAssocID="{89AD3C07-E1B7-4637-9EE4-C0C5B5E387A9}" presName="sp" presStyleCnt="0"/>
      <dgm:spPr/>
    </dgm:pt>
    <dgm:pt modelId="{1E45441A-57F3-4B6A-85D0-A5E6CA274362}" type="pres">
      <dgm:prSet presAssocID="{C75BAA01-F61B-4836-A5A3-ECE94585C21A}" presName="composite" presStyleCnt="0"/>
      <dgm:spPr/>
    </dgm:pt>
    <dgm:pt modelId="{9AADE0CB-9564-44D2-B92D-95380A635F6B}" type="pres">
      <dgm:prSet presAssocID="{C75BAA01-F61B-4836-A5A3-ECE94585C21A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F4701-7B7D-410A-89CD-2DD234DBB293}" type="pres">
      <dgm:prSet presAssocID="{C75BAA01-F61B-4836-A5A3-ECE94585C21A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7C86B-737C-4607-8A34-4910A8D34FE6}" type="pres">
      <dgm:prSet presAssocID="{C97AE5DF-3CBF-4717-B687-F54615951614}" presName="sp" presStyleCnt="0"/>
      <dgm:spPr/>
    </dgm:pt>
    <dgm:pt modelId="{678EF83A-7F9A-4519-B104-1E89E0180323}" type="pres">
      <dgm:prSet presAssocID="{3B61F746-A7F2-4A2D-9DBC-8FDE58AF8FA6}" presName="composite" presStyleCnt="0"/>
      <dgm:spPr/>
    </dgm:pt>
    <dgm:pt modelId="{DF558C77-CB30-4D71-AD83-45B19065CEE6}" type="pres">
      <dgm:prSet presAssocID="{3B61F746-A7F2-4A2D-9DBC-8FDE58AF8FA6}" presName="parentText" presStyleLbl="alignNode1" presStyleIdx="4" presStyleCnt="5" custLinFactNeighborY="2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67E44-35ED-4AD2-95C8-5BA7C7694991}" type="pres">
      <dgm:prSet presAssocID="{3B61F746-A7F2-4A2D-9DBC-8FDE58AF8FA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243919-A97C-48E9-95C8-748430AA4C32}" type="presOf" srcId="{3B61F746-A7F2-4A2D-9DBC-8FDE58AF8FA6}" destId="{DF558C77-CB30-4D71-AD83-45B19065CEE6}" srcOrd="0" destOrd="0" presId="urn:microsoft.com/office/officeart/2005/8/layout/chevron2"/>
    <dgm:cxn modelId="{1798147D-DD49-431E-B729-845644B33E66}" type="presOf" srcId="{4CE84480-B4BC-4556-87C9-D1F8FCFDFEEB}" destId="{CC845B24-D258-41C2-8F4F-AA9045DB1C37}" srcOrd="0" destOrd="1" presId="urn:microsoft.com/office/officeart/2005/8/layout/chevron2"/>
    <dgm:cxn modelId="{88742F78-B480-446F-8C7C-F99A77F7133A}" srcId="{86DC0E53-257F-4A2F-BA53-23EB78166368}" destId="{40DE8585-73D7-4A92-A895-D74A5E6D7B2B}" srcOrd="0" destOrd="0" parTransId="{2808A683-FD32-4D17-A295-D2A861A764E7}" sibTransId="{D6F5EC72-385C-4534-98F5-56A03B818D46}"/>
    <dgm:cxn modelId="{461803A8-FB67-458F-8C75-CC72729703CD}" type="presOf" srcId="{826B4231-880F-40E5-AC1F-7FBD192C2142}" destId="{D5353B97-E0FF-4727-AB21-F0609BE65D8C}" srcOrd="0" destOrd="0" presId="urn:microsoft.com/office/officeart/2005/8/layout/chevron2"/>
    <dgm:cxn modelId="{3FB5864A-2AC3-4810-8D0D-C712E8F5E76C}" srcId="{9E69B2E9-CBAC-4B01-BC88-633700392A8D}" destId="{094FD4E0-8304-404B-B402-7CAC31F77195}" srcOrd="2" destOrd="0" parTransId="{7CB8FCBD-36DD-4ECF-B810-7E925F48F8ED}" sibTransId="{89AD3C07-E1B7-4637-9EE4-C0C5B5E387A9}"/>
    <dgm:cxn modelId="{FB52EF14-A8F4-46C5-8310-D9C893F566ED}" srcId="{86DC0E53-257F-4A2F-BA53-23EB78166368}" destId="{9DDC8DC1-DBE0-482A-A9F4-1EF4996616FD}" srcOrd="1" destOrd="0" parTransId="{5247118C-3887-4102-82EF-1821C815D6BC}" sibTransId="{9F76B40F-FCBE-409D-B16B-CC9A59F39CD7}"/>
    <dgm:cxn modelId="{204AF37F-1E28-4C55-9A26-F3BC123444FE}" type="presOf" srcId="{D542FD3B-8D63-4815-BEC3-675461B6601B}" destId="{7E6D1A92-306A-4256-B97C-593AB251C41C}" srcOrd="0" destOrd="0" presId="urn:microsoft.com/office/officeart/2005/8/layout/chevron2"/>
    <dgm:cxn modelId="{C7EBB7E7-C9A8-469C-9970-334305ABF37C}" type="presOf" srcId="{9DDC8DC1-DBE0-482A-A9F4-1EF4996616FD}" destId="{20CF6EC6-F2C1-4E9B-8252-3C7D21DD72F5}" srcOrd="0" destOrd="1" presId="urn:microsoft.com/office/officeart/2005/8/layout/chevron2"/>
    <dgm:cxn modelId="{F21B8AA8-1864-4970-ADBA-2F9661181CFD}" srcId="{3B61F746-A7F2-4A2D-9DBC-8FDE58AF8FA6}" destId="{84BDA73F-27E2-40E8-90B4-EBACA766BB22}" srcOrd="1" destOrd="0" parTransId="{300BE99F-C99C-45AE-8AA5-A6ACC13CE4DA}" sibTransId="{B75E0688-1805-4595-BEF9-7FA77AB1AC5A}"/>
    <dgm:cxn modelId="{09CDCBFB-21F8-4838-9899-C6F080214043}" type="presOf" srcId="{40DE8585-73D7-4A92-A895-D74A5E6D7B2B}" destId="{20CF6EC6-F2C1-4E9B-8252-3C7D21DD72F5}" srcOrd="0" destOrd="0" presId="urn:microsoft.com/office/officeart/2005/8/layout/chevron2"/>
    <dgm:cxn modelId="{C77375E5-F7FB-425D-85FA-1EE1BC3F7E7B}" srcId="{C75BAA01-F61B-4836-A5A3-ECE94585C21A}" destId="{BB519945-0C53-4900-A5FE-E4B8D959D9E2}" srcOrd="0" destOrd="0" parTransId="{06FA985C-986F-4C6E-B153-C7D601E7A1E7}" sibTransId="{8F3F7C38-24D7-44ED-8311-C48EC3A7BC0D}"/>
    <dgm:cxn modelId="{35017B50-EFD7-400F-8DA4-292EBD40C233}" type="presOf" srcId="{094FD4E0-8304-404B-B402-7CAC31F77195}" destId="{DAA1C998-875F-4E95-B5A5-F3C93D5652EC}" srcOrd="0" destOrd="0" presId="urn:microsoft.com/office/officeart/2005/8/layout/chevron2"/>
    <dgm:cxn modelId="{6D039569-8D7F-4581-AC3C-8091E015E612}" type="presOf" srcId="{84BDA73F-27E2-40E8-90B4-EBACA766BB22}" destId="{6D667E44-35ED-4AD2-95C8-5BA7C7694991}" srcOrd="0" destOrd="1" presId="urn:microsoft.com/office/officeart/2005/8/layout/chevron2"/>
    <dgm:cxn modelId="{7D5CEC93-A42D-4A80-8953-CD799524BF8F}" type="presOf" srcId="{9E69B2E9-CBAC-4B01-BC88-633700392A8D}" destId="{B8835C94-7A66-42BD-A38C-6FD4F5541B55}" srcOrd="0" destOrd="0" presId="urn:microsoft.com/office/officeart/2005/8/layout/chevron2"/>
    <dgm:cxn modelId="{08D337CF-DEAE-4FAC-B3B1-2859B6C2FA99}" srcId="{094FD4E0-8304-404B-B402-7CAC31F77195}" destId="{4CE84480-B4BC-4556-87C9-D1F8FCFDFEEB}" srcOrd="1" destOrd="0" parTransId="{D907184D-1850-413B-8427-346308B63658}" sibTransId="{34B93712-CFF8-4FB0-96B0-F6E0C3A4242F}"/>
    <dgm:cxn modelId="{DC5CFFE0-8933-4845-B473-72A8EE3138E9}" srcId="{826B4231-880F-40E5-AC1F-7FBD192C2142}" destId="{B37666EF-8FBF-4DFF-97A0-95DC744EDE57}" srcOrd="1" destOrd="0" parTransId="{11E342C4-E1DE-4C53-B37D-9F7924F4819D}" sibTransId="{B59EE07D-A946-409D-AB39-32A0F2DCE94F}"/>
    <dgm:cxn modelId="{10765B7F-2A50-4F37-8A5E-F642CE559ECF}" srcId="{C75BAA01-F61B-4836-A5A3-ECE94585C21A}" destId="{E315E445-101A-4063-AA1B-5489BA9F2A72}" srcOrd="1" destOrd="0" parTransId="{5D5EE07F-DE9B-4E7C-B30B-888D9777B142}" sibTransId="{A073DD0A-1C81-476F-9803-5D9347CD8026}"/>
    <dgm:cxn modelId="{76E41101-FB4D-479E-BC71-FAD6B369546D}" type="presOf" srcId="{BB519945-0C53-4900-A5FE-E4B8D959D9E2}" destId="{F7DF4701-7B7D-410A-89CD-2DD234DBB293}" srcOrd="0" destOrd="0" presId="urn:microsoft.com/office/officeart/2005/8/layout/chevron2"/>
    <dgm:cxn modelId="{C213607D-635D-460F-96B8-592EE82A585B}" type="presOf" srcId="{B37666EF-8FBF-4DFF-97A0-95DC744EDE57}" destId="{7E6D1A92-306A-4256-B97C-593AB251C41C}" srcOrd="0" destOrd="1" presId="urn:microsoft.com/office/officeart/2005/8/layout/chevron2"/>
    <dgm:cxn modelId="{1D27A02B-330D-402A-81CE-DC7CA515F9F8}" type="presOf" srcId="{E315E445-101A-4063-AA1B-5489BA9F2A72}" destId="{F7DF4701-7B7D-410A-89CD-2DD234DBB293}" srcOrd="0" destOrd="1" presId="urn:microsoft.com/office/officeart/2005/8/layout/chevron2"/>
    <dgm:cxn modelId="{40CC7060-5570-407F-9639-F6C7E94BEA4A}" type="presOf" srcId="{C7816B8D-CF0B-4E3A-A8A5-8ACB9AE0910B}" destId="{6D667E44-35ED-4AD2-95C8-5BA7C7694991}" srcOrd="0" destOrd="2" presId="urn:microsoft.com/office/officeart/2005/8/layout/chevron2"/>
    <dgm:cxn modelId="{DC50CEAC-F992-4E3D-BB2C-7706B5787724}" type="presOf" srcId="{86DC0E53-257F-4A2F-BA53-23EB78166368}" destId="{47226D0E-4E94-48B6-87C5-89C434AA5B15}" srcOrd="0" destOrd="0" presId="urn:microsoft.com/office/officeart/2005/8/layout/chevron2"/>
    <dgm:cxn modelId="{FA292D45-493F-4F3B-B006-96B771483B01}" srcId="{9E69B2E9-CBAC-4B01-BC88-633700392A8D}" destId="{826B4231-880F-40E5-AC1F-7FBD192C2142}" srcOrd="0" destOrd="0" parTransId="{6FB0AA44-E333-42F0-A786-3EB499CD84C2}" sibTransId="{A9076DE3-DA20-465F-9ACC-61A58B08E63D}"/>
    <dgm:cxn modelId="{F2AE5AEC-BA9F-4B1D-A593-A5BCFA48EE71}" srcId="{9E69B2E9-CBAC-4B01-BC88-633700392A8D}" destId="{3B61F746-A7F2-4A2D-9DBC-8FDE58AF8FA6}" srcOrd="4" destOrd="0" parTransId="{C0194793-4376-49CF-B0FF-09BA8BDCE948}" sibTransId="{173BF194-15E1-46A7-9CB1-72E5BD52E603}"/>
    <dgm:cxn modelId="{DF6693B8-0F86-4A6A-96E0-F7E1557A732B}" type="presOf" srcId="{C75BAA01-F61B-4836-A5A3-ECE94585C21A}" destId="{9AADE0CB-9564-44D2-B92D-95380A635F6B}" srcOrd="0" destOrd="0" presId="urn:microsoft.com/office/officeart/2005/8/layout/chevron2"/>
    <dgm:cxn modelId="{D61A983C-06B8-48CC-A5F0-B755528C90F1}" srcId="{9E69B2E9-CBAC-4B01-BC88-633700392A8D}" destId="{86DC0E53-257F-4A2F-BA53-23EB78166368}" srcOrd="1" destOrd="0" parTransId="{DC54EC7B-00CE-4C12-93F6-C89DD20D49DC}" sibTransId="{6840A8FF-A24D-4EFA-933D-82FC1AFC6547}"/>
    <dgm:cxn modelId="{AE249961-568D-4896-AE22-C2303E670AA7}" srcId="{826B4231-880F-40E5-AC1F-7FBD192C2142}" destId="{D542FD3B-8D63-4815-BEC3-675461B6601B}" srcOrd="0" destOrd="0" parTransId="{9E6D10BC-44B7-40BA-8F5A-60102F299549}" sibTransId="{662D2A7B-D3A0-4121-AD3E-2C5CABA4DCD8}"/>
    <dgm:cxn modelId="{F6152EE7-C89C-4481-B29D-F56FAE05B699}" srcId="{9E69B2E9-CBAC-4B01-BC88-633700392A8D}" destId="{C75BAA01-F61B-4836-A5A3-ECE94585C21A}" srcOrd="3" destOrd="0" parTransId="{460BF37F-2F4C-4BBC-A66B-7A2D32804ED1}" sibTransId="{C97AE5DF-3CBF-4717-B687-F54615951614}"/>
    <dgm:cxn modelId="{FF1FAB18-44DA-4574-9A64-E8D66511E7FA}" type="presOf" srcId="{7DFF30F1-8704-4351-B307-D7776EFA7EBA}" destId="{CC845B24-D258-41C2-8F4F-AA9045DB1C37}" srcOrd="0" destOrd="0" presId="urn:microsoft.com/office/officeart/2005/8/layout/chevron2"/>
    <dgm:cxn modelId="{BD2B5976-9B16-459A-8A81-9DDA3224FBE0}" type="presOf" srcId="{953873FE-E3EB-409A-A8E1-6037E0105C4C}" destId="{6D667E44-35ED-4AD2-95C8-5BA7C7694991}" srcOrd="0" destOrd="0" presId="urn:microsoft.com/office/officeart/2005/8/layout/chevron2"/>
    <dgm:cxn modelId="{C8D66031-569A-4E3E-B5AE-68BAED538BBA}" srcId="{3B61F746-A7F2-4A2D-9DBC-8FDE58AF8FA6}" destId="{953873FE-E3EB-409A-A8E1-6037E0105C4C}" srcOrd="0" destOrd="0" parTransId="{AE8728DA-E844-4833-A75D-621F9769E31F}" sibTransId="{A94F9095-5F3F-4602-88BA-B2D7FB3E84E0}"/>
    <dgm:cxn modelId="{16FBE1AD-2AB2-4B7A-8AC6-C84DBCAE874B}" srcId="{094FD4E0-8304-404B-B402-7CAC31F77195}" destId="{7DFF30F1-8704-4351-B307-D7776EFA7EBA}" srcOrd="0" destOrd="0" parTransId="{4250F229-C723-49DA-8F45-2BDCF48DCBFE}" sibTransId="{5A57BEE6-EE83-4DB0-880E-0B8D834BCA80}"/>
    <dgm:cxn modelId="{AAC31EE8-280C-4ED7-959D-34469503A5DF}" srcId="{3B61F746-A7F2-4A2D-9DBC-8FDE58AF8FA6}" destId="{C7816B8D-CF0B-4E3A-A8A5-8ACB9AE0910B}" srcOrd="2" destOrd="0" parTransId="{72712C61-5FA0-40C0-A928-128EFD8F3F41}" sibTransId="{4F00A2BF-04D2-42E7-A83E-EBC897C4F519}"/>
    <dgm:cxn modelId="{238D87DC-0A8F-43CF-A6A3-4A885438E8BC}" type="presParOf" srcId="{B8835C94-7A66-42BD-A38C-6FD4F5541B55}" destId="{03396DE9-75C9-4905-8A0C-DCD5C5428292}" srcOrd="0" destOrd="0" presId="urn:microsoft.com/office/officeart/2005/8/layout/chevron2"/>
    <dgm:cxn modelId="{ADD74291-5DE6-476C-B854-CF346D420956}" type="presParOf" srcId="{03396DE9-75C9-4905-8A0C-DCD5C5428292}" destId="{D5353B97-E0FF-4727-AB21-F0609BE65D8C}" srcOrd="0" destOrd="0" presId="urn:microsoft.com/office/officeart/2005/8/layout/chevron2"/>
    <dgm:cxn modelId="{57B631CE-42AF-4E6B-B0AA-E344606BE066}" type="presParOf" srcId="{03396DE9-75C9-4905-8A0C-DCD5C5428292}" destId="{7E6D1A92-306A-4256-B97C-593AB251C41C}" srcOrd="1" destOrd="0" presId="urn:microsoft.com/office/officeart/2005/8/layout/chevron2"/>
    <dgm:cxn modelId="{E0243FE6-11CB-4038-BF50-1BAB5D6C95E3}" type="presParOf" srcId="{B8835C94-7A66-42BD-A38C-6FD4F5541B55}" destId="{EC297CD4-ACFB-49E2-B07C-3E77A6168DD1}" srcOrd="1" destOrd="0" presId="urn:microsoft.com/office/officeart/2005/8/layout/chevron2"/>
    <dgm:cxn modelId="{8C2D8A26-89D7-447E-9E29-2F642C6937C0}" type="presParOf" srcId="{B8835C94-7A66-42BD-A38C-6FD4F5541B55}" destId="{D5F40635-6C06-4C77-B899-F84298B7A008}" srcOrd="2" destOrd="0" presId="urn:microsoft.com/office/officeart/2005/8/layout/chevron2"/>
    <dgm:cxn modelId="{009FC668-5682-4A08-9016-642904EDFF4D}" type="presParOf" srcId="{D5F40635-6C06-4C77-B899-F84298B7A008}" destId="{47226D0E-4E94-48B6-87C5-89C434AA5B15}" srcOrd="0" destOrd="0" presId="urn:microsoft.com/office/officeart/2005/8/layout/chevron2"/>
    <dgm:cxn modelId="{D2D7D8E9-FD39-429D-A62F-3954ABBF21B7}" type="presParOf" srcId="{D5F40635-6C06-4C77-B899-F84298B7A008}" destId="{20CF6EC6-F2C1-4E9B-8252-3C7D21DD72F5}" srcOrd="1" destOrd="0" presId="urn:microsoft.com/office/officeart/2005/8/layout/chevron2"/>
    <dgm:cxn modelId="{4FB510E8-8B18-4BD6-8E25-1D371A5204DD}" type="presParOf" srcId="{B8835C94-7A66-42BD-A38C-6FD4F5541B55}" destId="{98CDF149-91A0-45C9-A57B-05B09D743D65}" srcOrd="3" destOrd="0" presId="urn:microsoft.com/office/officeart/2005/8/layout/chevron2"/>
    <dgm:cxn modelId="{FBF5E693-DAD3-40E0-AC89-44F15B15FE35}" type="presParOf" srcId="{B8835C94-7A66-42BD-A38C-6FD4F5541B55}" destId="{2CCAB308-F8E0-4A10-9717-6DDF083241F3}" srcOrd="4" destOrd="0" presId="urn:microsoft.com/office/officeart/2005/8/layout/chevron2"/>
    <dgm:cxn modelId="{7C8105CC-4725-42C1-9FDB-384AC1EF74B6}" type="presParOf" srcId="{2CCAB308-F8E0-4A10-9717-6DDF083241F3}" destId="{DAA1C998-875F-4E95-B5A5-F3C93D5652EC}" srcOrd="0" destOrd="0" presId="urn:microsoft.com/office/officeart/2005/8/layout/chevron2"/>
    <dgm:cxn modelId="{BE5870B4-ABC4-44B6-ACB0-097D437A1DBB}" type="presParOf" srcId="{2CCAB308-F8E0-4A10-9717-6DDF083241F3}" destId="{CC845B24-D258-41C2-8F4F-AA9045DB1C37}" srcOrd="1" destOrd="0" presId="urn:microsoft.com/office/officeart/2005/8/layout/chevron2"/>
    <dgm:cxn modelId="{F936403A-AE7E-4B54-842F-40B06AC9B71D}" type="presParOf" srcId="{B8835C94-7A66-42BD-A38C-6FD4F5541B55}" destId="{138A64B3-EFDB-4B47-B965-33E6F024C4C7}" srcOrd="5" destOrd="0" presId="urn:microsoft.com/office/officeart/2005/8/layout/chevron2"/>
    <dgm:cxn modelId="{3A9F6666-D158-41EF-BB03-E9D9397A8DC4}" type="presParOf" srcId="{B8835C94-7A66-42BD-A38C-6FD4F5541B55}" destId="{1E45441A-57F3-4B6A-85D0-A5E6CA274362}" srcOrd="6" destOrd="0" presId="urn:microsoft.com/office/officeart/2005/8/layout/chevron2"/>
    <dgm:cxn modelId="{14BE6B0F-BC96-4093-BAB9-F2BD39828170}" type="presParOf" srcId="{1E45441A-57F3-4B6A-85D0-A5E6CA274362}" destId="{9AADE0CB-9564-44D2-B92D-95380A635F6B}" srcOrd="0" destOrd="0" presId="urn:microsoft.com/office/officeart/2005/8/layout/chevron2"/>
    <dgm:cxn modelId="{0B1E8896-0E04-432E-AF30-D5DC6FD0EA1E}" type="presParOf" srcId="{1E45441A-57F3-4B6A-85D0-A5E6CA274362}" destId="{F7DF4701-7B7D-410A-89CD-2DD234DBB293}" srcOrd="1" destOrd="0" presId="urn:microsoft.com/office/officeart/2005/8/layout/chevron2"/>
    <dgm:cxn modelId="{199DD933-C013-4409-BD09-C50AD153C395}" type="presParOf" srcId="{B8835C94-7A66-42BD-A38C-6FD4F5541B55}" destId="{50D7C86B-737C-4607-8A34-4910A8D34FE6}" srcOrd="7" destOrd="0" presId="urn:microsoft.com/office/officeart/2005/8/layout/chevron2"/>
    <dgm:cxn modelId="{28C4EB9C-AFE2-4282-A671-79DF1CE97838}" type="presParOf" srcId="{B8835C94-7A66-42BD-A38C-6FD4F5541B55}" destId="{678EF83A-7F9A-4519-B104-1E89E0180323}" srcOrd="8" destOrd="0" presId="urn:microsoft.com/office/officeart/2005/8/layout/chevron2"/>
    <dgm:cxn modelId="{ACB94214-CEB9-4C5E-9833-35694F23A6D4}" type="presParOf" srcId="{678EF83A-7F9A-4519-B104-1E89E0180323}" destId="{DF558C77-CB30-4D71-AD83-45B19065CEE6}" srcOrd="0" destOrd="0" presId="urn:microsoft.com/office/officeart/2005/8/layout/chevron2"/>
    <dgm:cxn modelId="{A71BBEAB-8A6D-4470-83D4-BA3C4617D39C}" type="presParOf" srcId="{678EF83A-7F9A-4519-B104-1E89E0180323}" destId="{6D667E44-35ED-4AD2-95C8-5BA7C769499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5F5E92-026C-4CB4-9F3D-D59B6BAA25C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6B5CDD-F3A1-4F1B-9E61-FC2796CC79A2}">
      <dgm:prSet phldrT="[Текст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smtClean="0"/>
            <a:t>Информационный обмен ЕИС - ЭТП</a:t>
          </a:r>
          <a:endParaRPr lang="ru-RU" b="1" dirty="0"/>
        </a:p>
      </dgm:t>
    </dgm:pt>
    <dgm:pt modelId="{0198F047-FCF8-4E8C-8BE5-EB7CA09D3A74}" type="parTrans" cxnId="{B334A081-4E65-4A62-99A8-103ACB8DC53D}">
      <dgm:prSet/>
      <dgm:spPr/>
      <dgm:t>
        <a:bodyPr/>
        <a:lstStyle/>
        <a:p>
          <a:endParaRPr lang="ru-RU"/>
        </a:p>
      </dgm:t>
    </dgm:pt>
    <dgm:pt modelId="{6D601550-25E0-495F-BBB7-95ED1FAED648}" type="sibTrans" cxnId="{B334A081-4E65-4A62-99A8-103ACB8DC53D}">
      <dgm:prSet/>
      <dgm:spPr/>
      <dgm:t>
        <a:bodyPr/>
        <a:lstStyle/>
        <a:p>
          <a:endParaRPr lang="ru-RU"/>
        </a:p>
      </dgm:t>
    </dgm:pt>
    <dgm:pt modelId="{9F2734A6-3566-422C-A47C-F67DC82336D9}">
      <dgm:prSet phldrT="[Текст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800" dirty="0" smtClean="0"/>
            <a:t>Протокол подведения итогов</a:t>
          </a:r>
          <a:endParaRPr lang="ru-RU" sz="1800" dirty="0"/>
        </a:p>
      </dgm:t>
    </dgm:pt>
    <dgm:pt modelId="{D9509CF7-5D82-4F07-8B2C-D6AAAD879D11}" type="parTrans" cxnId="{984F3C2F-FB92-42E7-B5FA-0211CA1D0CC4}">
      <dgm:prSet/>
      <dgm:spPr/>
      <dgm:t>
        <a:bodyPr/>
        <a:lstStyle/>
        <a:p>
          <a:endParaRPr lang="ru-RU"/>
        </a:p>
      </dgm:t>
    </dgm:pt>
    <dgm:pt modelId="{C03E23F1-675B-4E4C-A40F-257283EA0DDC}" type="sibTrans" cxnId="{984F3C2F-FB92-42E7-B5FA-0211CA1D0CC4}">
      <dgm:prSet/>
      <dgm:spPr/>
      <dgm:t>
        <a:bodyPr/>
        <a:lstStyle/>
        <a:p>
          <a:endParaRPr lang="ru-RU"/>
        </a:p>
      </dgm:t>
    </dgm:pt>
    <dgm:pt modelId="{5A8F7226-A001-48DD-9E77-1E9F0E171F56}">
      <dgm:prSet phldrT="[Текст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800" dirty="0" smtClean="0"/>
            <a:t>Отмена и изменение протоколов</a:t>
          </a:r>
          <a:endParaRPr lang="ru-RU" sz="1800" dirty="0"/>
        </a:p>
      </dgm:t>
    </dgm:pt>
    <dgm:pt modelId="{81964E1D-CE5A-4E14-AFE2-FD99D936C41D}" type="parTrans" cxnId="{E92F07BB-8897-4797-A79E-557F7DB6912F}">
      <dgm:prSet/>
      <dgm:spPr/>
      <dgm:t>
        <a:bodyPr/>
        <a:lstStyle/>
        <a:p>
          <a:endParaRPr lang="ru-RU"/>
        </a:p>
      </dgm:t>
    </dgm:pt>
    <dgm:pt modelId="{5DF821AD-4462-48B5-9A0C-633A2313F2A3}" type="sibTrans" cxnId="{E92F07BB-8897-4797-A79E-557F7DB6912F}">
      <dgm:prSet/>
      <dgm:spPr/>
      <dgm:t>
        <a:bodyPr/>
        <a:lstStyle/>
        <a:p>
          <a:endParaRPr lang="ru-RU"/>
        </a:p>
      </dgm:t>
    </dgm:pt>
    <dgm:pt modelId="{DE2C2D0E-1AED-49DC-B2D2-6966698B1561}">
      <dgm:prSet phldrT="[Текст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dirty="0" smtClean="0"/>
            <a:t>Протоколы рассмотрения и оценки первых/вторых частей заявок</a:t>
          </a:r>
          <a:endParaRPr lang="ru-RU" sz="1600" dirty="0"/>
        </a:p>
      </dgm:t>
    </dgm:pt>
    <dgm:pt modelId="{5EC198D9-FC0C-4E30-A59C-CB77BB1B09E9}" type="parTrans" cxnId="{DCC3FD78-C559-46B7-A742-77000A562E1E}">
      <dgm:prSet/>
      <dgm:spPr/>
      <dgm:t>
        <a:bodyPr/>
        <a:lstStyle/>
        <a:p>
          <a:endParaRPr lang="ru-RU"/>
        </a:p>
      </dgm:t>
    </dgm:pt>
    <dgm:pt modelId="{2544689B-7827-41F8-B13B-AA379F076083}" type="sibTrans" cxnId="{DCC3FD78-C559-46B7-A742-77000A562E1E}">
      <dgm:prSet/>
      <dgm:spPr/>
      <dgm:t>
        <a:bodyPr/>
        <a:lstStyle/>
        <a:p>
          <a:endParaRPr lang="ru-RU"/>
        </a:p>
      </dgm:t>
    </dgm:pt>
    <dgm:pt modelId="{37695EF9-546B-4053-88F8-58073D913EE2}">
      <dgm:prSet phldrT="[Текст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800" dirty="0" smtClean="0"/>
            <a:t>Протокол рассмотрения единственной заявки</a:t>
          </a:r>
          <a:endParaRPr lang="ru-RU" sz="1800" dirty="0"/>
        </a:p>
      </dgm:t>
    </dgm:pt>
    <dgm:pt modelId="{4205AC4A-049D-480A-8694-BC7ECE8328B2}" type="parTrans" cxnId="{FB618039-B590-4597-AEA4-B523A9BFE3CF}">
      <dgm:prSet/>
      <dgm:spPr/>
      <dgm:t>
        <a:bodyPr/>
        <a:lstStyle/>
        <a:p>
          <a:endParaRPr lang="ru-RU"/>
        </a:p>
      </dgm:t>
    </dgm:pt>
    <dgm:pt modelId="{91990F12-8DA3-4DA1-A1C4-F8436E355CBF}" type="sibTrans" cxnId="{FB618039-B590-4597-AEA4-B523A9BFE3CF}">
      <dgm:prSet/>
      <dgm:spPr/>
      <dgm:t>
        <a:bodyPr/>
        <a:lstStyle/>
        <a:p>
          <a:endParaRPr lang="ru-RU"/>
        </a:p>
      </dgm:t>
    </dgm:pt>
    <dgm:pt modelId="{B9FC689B-F699-4521-92BE-3084A840E9EF}">
      <dgm:prSet phldrT="[Текст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800" dirty="0" smtClean="0"/>
            <a:t>Протокол рассмотрения заявки единственного участника</a:t>
          </a:r>
          <a:endParaRPr lang="ru-RU" sz="1800" dirty="0"/>
        </a:p>
      </dgm:t>
    </dgm:pt>
    <dgm:pt modelId="{BE490EC0-7CEF-4375-AF18-4EED6B988B88}" type="parTrans" cxnId="{F1FB4D33-99B8-441A-B5DD-78A23E541DA1}">
      <dgm:prSet/>
      <dgm:spPr/>
      <dgm:t>
        <a:bodyPr/>
        <a:lstStyle/>
        <a:p>
          <a:endParaRPr lang="ru-RU"/>
        </a:p>
      </dgm:t>
    </dgm:pt>
    <dgm:pt modelId="{C6B94240-CAEB-44AB-BDA7-B402909A094B}" type="sibTrans" cxnId="{F1FB4D33-99B8-441A-B5DD-78A23E541DA1}">
      <dgm:prSet/>
      <dgm:spPr/>
      <dgm:t>
        <a:bodyPr/>
        <a:lstStyle/>
        <a:p>
          <a:endParaRPr lang="ru-RU"/>
        </a:p>
      </dgm:t>
    </dgm:pt>
    <dgm:pt modelId="{954541D0-F67E-4B96-82AB-6C7D88CE5E56}" type="pres">
      <dgm:prSet presAssocID="{E95F5E92-026C-4CB4-9F3D-D59B6BAA25C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D984B9F6-ADA2-419E-9FD6-F25CBA2AC04F}" type="pres">
      <dgm:prSet presAssocID="{E95F5E92-026C-4CB4-9F3D-D59B6BAA25C1}" presName="pyramid" presStyleLbl="node1" presStyleIdx="0" presStyleCnt="1"/>
      <dgm:spPr>
        <a:solidFill>
          <a:schemeClr val="accent3">
            <a:lumMod val="40000"/>
            <a:lumOff val="60000"/>
          </a:schemeClr>
        </a:solidFill>
      </dgm:spPr>
    </dgm:pt>
    <dgm:pt modelId="{C22E136F-EFE1-4C84-92AD-73A1E4F7EBD1}" type="pres">
      <dgm:prSet presAssocID="{E95F5E92-026C-4CB4-9F3D-D59B6BAA25C1}" presName="theList" presStyleCnt="0"/>
      <dgm:spPr/>
    </dgm:pt>
    <dgm:pt modelId="{E17BFCB0-BAF1-4400-817E-805D4B5C463C}" type="pres">
      <dgm:prSet presAssocID="{356B5CDD-F3A1-4F1B-9E61-FC2796CC79A2}" presName="aNode" presStyleLbl="fgAcc1" presStyleIdx="0" presStyleCnt="6" custLinFactY="-36873" custLinFactNeighborX="-9957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BC318-BCE6-4A10-9B3B-BE317E257A09}" type="pres">
      <dgm:prSet presAssocID="{356B5CDD-F3A1-4F1B-9E61-FC2796CC79A2}" presName="aSpace" presStyleCnt="0"/>
      <dgm:spPr/>
    </dgm:pt>
    <dgm:pt modelId="{DD74F099-0110-442E-AD8B-DD3CC81A6908}" type="pres">
      <dgm:prSet presAssocID="{DE2C2D0E-1AED-49DC-B2D2-6966698B1561}" presName="aNode" presStyleLbl="fgAcc1" presStyleIdx="1" presStyleCnt="6" custScaleY="136169" custLinFactY="-115696" custLinFactNeighborX="18186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FB9F5-33CA-42B7-9FB9-2F9040283E84}" type="pres">
      <dgm:prSet presAssocID="{DE2C2D0E-1AED-49DC-B2D2-6966698B1561}" presName="aSpace" presStyleCnt="0"/>
      <dgm:spPr/>
    </dgm:pt>
    <dgm:pt modelId="{96A579AB-4157-4365-B6DC-953B0DE11B5B}" type="pres">
      <dgm:prSet presAssocID="{9F2734A6-3566-422C-A47C-F67DC82336D9}" presName="aNode" presStyleLbl="fgAcc1" presStyleIdx="2" presStyleCnt="6" custScaleY="135078" custLinFactY="-78507" custLinFactNeighborX="1818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B70AB-4C3D-4991-8329-2A1E9E1A82CF}" type="pres">
      <dgm:prSet presAssocID="{9F2734A6-3566-422C-A47C-F67DC82336D9}" presName="aSpace" presStyleCnt="0"/>
      <dgm:spPr/>
    </dgm:pt>
    <dgm:pt modelId="{6C82A64D-FCF2-4880-9ED0-14AAFF34A822}" type="pres">
      <dgm:prSet presAssocID="{5A8F7226-A001-48DD-9E77-1E9F0E171F56}" presName="aNode" presStyleLbl="fgAcc1" presStyleIdx="3" presStyleCnt="6" custScaleY="139649" custLinFactY="332934" custLinFactNeighborX="18186" custLinFactNeighborY="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3F3CE-53CF-498C-ABF0-3A34C32F99F7}" type="pres">
      <dgm:prSet presAssocID="{5A8F7226-A001-48DD-9E77-1E9F0E171F56}" presName="aSpace" presStyleCnt="0"/>
      <dgm:spPr/>
    </dgm:pt>
    <dgm:pt modelId="{D4231CA5-2E81-44CF-910D-15145F5606F5}" type="pres">
      <dgm:prSet presAssocID="{37695EF9-546B-4053-88F8-58073D913EE2}" presName="aNode" presStyleLbl="fgAcc1" presStyleIdx="4" presStyleCnt="6" custScaleY="135078" custLinFactY="-167377" custLinFactNeighborX="18186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A2F14-876F-4519-B43A-E47FA69BEA11}" type="pres">
      <dgm:prSet presAssocID="{37695EF9-546B-4053-88F8-58073D913EE2}" presName="aSpace" presStyleCnt="0"/>
      <dgm:spPr/>
    </dgm:pt>
    <dgm:pt modelId="{7143A928-565F-405F-B0E1-02342757E77A}" type="pres">
      <dgm:prSet presAssocID="{B9FC689B-F699-4521-92BE-3084A840E9EF}" presName="aNode" presStyleLbl="fgAcc1" presStyleIdx="5" presStyleCnt="6" custScaleY="135078" custLinFactY="-103374" custLinFactNeighborX="18186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2803A0-5FED-4625-B0A1-E7178FAA1022}" type="pres">
      <dgm:prSet presAssocID="{B9FC689B-F699-4521-92BE-3084A840E9EF}" presName="aSpace" presStyleCnt="0"/>
      <dgm:spPr/>
    </dgm:pt>
  </dgm:ptLst>
  <dgm:cxnLst>
    <dgm:cxn modelId="{DCC3FD78-C559-46B7-A742-77000A562E1E}" srcId="{E95F5E92-026C-4CB4-9F3D-D59B6BAA25C1}" destId="{DE2C2D0E-1AED-49DC-B2D2-6966698B1561}" srcOrd="1" destOrd="0" parTransId="{5EC198D9-FC0C-4E30-A59C-CB77BB1B09E9}" sibTransId="{2544689B-7827-41F8-B13B-AA379F076083}"/>
    <dgm:cxn modelId="{FB618039-B590-4597-AEA4-B523A9BFE3CF}" srcId="{E95F5E92-026C-4CB4-9F3D-D59B6BAA25C1}" destId="{37695EF9-546B-4053-88F8-58073D913EE2}" srcOrd="4" destOrd="0" parTransId="{4205AC4A-049D-480A-8694-BC7ECE8328B2}" sibTransId="{91990F12-8DA3-4DA1-A1C4-F8436E355CBF}"/>
    <dgm:cxn modelId="{F1FB4D33-99B8-441A-B5DD-78A23E541DA1}" srcId="{E95F5E92-026C-4CB4-9F3D-D59B6BAA25C1}" destId="{B9FC689B-F699-4521-92BE-3084A840E9EF}" srcOrd="5" destOrd="0" parTransId="{BE490EC0-7CEF-4375-AF18-4EED6B988B88}" sibTransId="{C6B94240-CAEB-44AB-BDA7-B402909A094B}"/>
    <dgm:cxn modelId="{B394D51E-194E-4174-80E0-C1D424232801}" type="presOf" srcId="{9F2734A6-3566-422C-A47C-F67DC82336D9}" destId="{96A579AB-4157-4365-B6DC-953B0DE11B5B}" srcOrd="0" destOrd="0" presId="urn:microsoft.com/office/officeart/2005/8/layout/pyramid2"/>
    <dgm:cxn modelId="{ACBD8B1D-12F1-4429-BC4F-9D24E5969649}" type="presOf" srcId="{B9FC689B-F699-4521-92BE-3084A840E9EF}" destId="{7143A928-565F-405F-B0E1-02342757E77A}" srcOrd="0" destOrd="0" presId="urn:microsoft.com/office/officeart/2005/8/layout/pyramid2"/>
    <dgm:cxn modelId="{A26D03A1-4A02-46FE-B37C-F5D26ADB448B}" type="presOf" srcId="{E95F5E92-026C-4CB4-9F3D-D59B6BAA25C1}" destId="{954541D0-F67E-4B96-82AB-6C7D88CE5E56}" srcOrd="0" destOrd="0" presId="urn:microsoft.com/office/officeart/2005/8/layout/pyramid2"/>
    <dgm:cxn modelId="{F85F9459-3558-4C36-9538-BADBE8D73AD1}" type="presOf" srcId="{DE2C2D0E-1AED-49DC-B2D2-6966698B1561}" destId="{DD74F099-0110-442E-AD8B-DD3CC81A6908}" srcOrd="0" destOrd="0" presId="urn:microsoft.com/office/officeart/2005/8/layout/pyramid2"/>
    <dgm:cxn modelId="{984F3C2F-FB92-42E7-B5FA-0211CA1D0CC4}" srcId="{E95F5E92-026C-4CB4-9F3D-D59B6BAA25C1}" destId="{9F2734A6-3566-422C-A47C-F67DC82336D9}" srcOrd="2" destOrd="0" parTransId="{D9509CF7-5D82-4F07-8B2C-D6AAAD879D11}" sibTransId="{C03E23F1-675B-4E4C-A40F-257283EA0DDC}"/>
    <dgm:cxn modelId="{4FCEBB4F-5FF6-407C-A906-572C41216BB3}" type="presOf" srcId="{37695EF9-546B-4053-88F8-58073D913EE2}" destId="{D4231CA5-2E81-44CF-910D-15145F5606F5}" srcOrd="0" destOrd="0" presId="urn:microsoft.com/office/officeart/2005/8/layout/pyramid2"/>
    <dgm:cxn modelId="{E92F07BB-8897-4797-A79E-557F7DB6912F}" srcId="{E95F5E92-026C-4CB4-9F3D-D59B6BAA25C1}" destId="{5A8F7226-A001-48DD-9E77-1E9F0E171F56}" srcOrd="3" destOrd="0" parTransId="{81964E1D-CE5A-4E14-AFE2-FD99D936C41D}" sibTransId="{5DF821AD-4462-48B5-9A0C-633A2313F2A3}"/>
    <dgm:cxn modelId="{B334A081-4E65-4A62-99A8-103ACB8DC53D}" srcId="{E95F5E92-026C-4CB4-9F3D-D59B6BAA25C1}" destId="{356B5CDD-F3A1-4F1B-9E61-FC2796CC79A2}" srcOrd="0" destOrd="0" parTransId="{0198F047-FCF8-4E8C-8BE5-EB7CA09D3A74}" sibTransId="{6D601550-25E0-495F-BBB7-95ED1FAED648}"/>
    <dgm:cxn modelId="{76464F23-D8E0-4DCC-9E0B-73E1B599DB8F}" type="presOf" srcId="{5A8F7226-A001-48DD-9E77-1E9F0E171F56}" destId="{6C82A64D-FCF2-4880-9ED0-14AAFF34A822}" srcOrd="0" destOrd="0" presId="urn:microsoft.com/office/officeart/2005/8/layout/pyramid2"/>
    <dgm:cxn modelId="{1B2F1426-E63C-4410-A6A7-81D16F4EF99E}" type="presOf" srcId="{356B5CDD-F3A1-4F1B-9E61-FC2796CC79A2}" destId="{E17BFCB0-BAF1-4400-817E-805D4B5C463C}" srcOrd="0" destOrd="0" presId="urn:microsoft.com/office/officeart/2005/8/layout/pyramid2"/>
    <dgm:cxn modelId="{E78B49EF-F9C6-41A0-A872-46C00E595EDA}" type="presParOf" srcId="{954541D0-F67E-4B96-82AB-6C7D88CE5E56}" destId="{D984B9F6-ADA2-419E-9FD6-F25CBA2AC04F}" srcOrd="0" destOrd="0" presId="urn:microsoft.com/office/officeart/2005/8/layout/pyramid2"/>
    <dgm:cxn modelId="{05EBA326-9224-4767-972E-F603FE78CEB3}" type="presParOf" srcId="{954541D0-F67E-4B96-82AB-6C7D88CE5E56}" destId="{C22E136F-EFE1-4C84-92AD-73A1E4F7EBD1}" srcOrd="1" destOrd="0" presId="urn:microsoft.com/office/officeart/2005/8/layout/pyramid2"/>
    <dgm:cxn modelId="{0E7DFFCC-A51B-40F9-B127-94E3F630B6D3}" type="presParOf" srcId="{C22E136F-EFE1-4C84-92AD-73A1E4F7EBD1}" destId="{E17BFCB0-BAF1-4400-817E-805D4B5C463C}" srcOrd="0" destOrd="0" presId="urn:microsoft.com/office/officeart/2005/8/layout/pyramid2"/>
    <dgm:cxn modelId="{5BC6CA8B-7CBF-4F43-B656-339339FEAC90}" type="presParOf" srcId="{C22E136F-EFE1-4C84-92AD-73A1E4F7EBD1}" destId="{C8ABC318-BCE6-4A10-9B3B-BE317E257A09}" srcOrd="1" destOrd="0" presId="urn:microsoft.com/office/officeart/2005/8/layout/pyramid2"/>
    <dgm:cxn modelId="{34888FD6-78E2-4E12-A96B-A2312F9E4348}" type="presParOf" srcId="{C22E136F-EFE1-4C84-92AD-73A1E4F7EBD1}" destId="{DD74F099-0110-442E-AD8B-DD3CC81A6908}" srcOrd="2" destOrd="0" presId="urn:microsoft.com/office/officeart/2005/8/layout/pyramid2"/>
    <dgm:cxn modelId="{16E5A6E2-587A-4A91-951C-94F793996E89}" type="presParOf" srcId="{C22E136F-EFE1-4C84-92AD-73A1E4F7EBD1}" destId="{FE5FB9F5-33CA-42B7-9FB9-2F9040283E84}" srcOrd="3" destOrd="0" presId="urn:microsoft.com/office/officeart/2005/8/layout/pyramid2"/>
    <dgm:cxn modelId="{0F507927-54BB-4425-B645-FF98F32E4167}" type="presParOf" srcId="{C22E136F-EFE1-4C84-92AD-73A1E4F7EBD1}" destId="{96A579AB-4157-4365-B6DC-953B0DE11B5B}" srcOrd="4" destOrd="0" presId="urn:microsoft.com/office/officeart/2005/8/layout/pyramid2"/>
    <dgm:cxn modelId="{5F283D59-BDBF-443D-B2B8-8B2DAB199B9D}" type="presParOf" srcId="{C22E136F-EFE1-4C84-92AD-73A1E4F7EBD1}" destId="{F69B70AB-4C3D-4991-8329-2A1E9E1A82CF}" srcOrd="5" destOrd="0" presId="urn:microsoft.com/office/officeart/2005/8/layout/pyramid2"/>
    <dgm:cxn modelId="{31F3AB4D-8D53-4CFA-B40B-01FD179EA398}" type="presParOf" srcId="{C22E136F-EFE1-4C84-92AD-73A1E4F7EBD1}" destId="{6C82A64D-FCF2-4880-9ED0-14AAFF34A822}" srcOrd="6" destOrd="0" presId="urn:microsoft.com/office/officeart/2005/8/layout/pyramid2"/>
    <dgm:cxn modelId="{A4B8E103-D312-4CC1-AD68-B9929BA45D2A}" type="presParOf" srcId="{C22E136F-EFE1-4C84-92AD-73A1E4F7EBD1}" destId="{DCC3F3CE-53CF-498C-ABF0-3A34C32F99F7}" srcOrd="7" destOrd="0" presId="urn:microsoft.com/office/officeart/2005/8/layout/pyramid2"/>
    <dgm:cxn modelId="{071B0985-B7F4-488E-A0F5-81B3F4CCDAD9}" type="presParOf" srcId="{C22E136F-EFE1-4C84-92AD-73A1E4F7EBD1}" destId="{D4231CA5-2E81-44CF-910D-15145F5606F5}" srcOrd="8" destOrd="0" presId="urn:microsoft.com/office/officeart/2005/8/layout/pyramid2"/>
    <dgm:cxn modelId="{EA63B58E-C764-4C67-B3BE-72301DEB60F4}" type="presParOf" srcId="{C22E136F-EFE1-4C84-92AD-73A1E4F7EBD1}" destId="{BA1A2F14-876F-4519-B43A-E47FA69BEA11}" srcOrd="9" destOrd="0" presId="urn:microsoft.com/office/officeart/2005/8/layout/pyramid2"/>
    <dgm:cxn modelId="{DE953F24-F7F2-4CAD-9B61-75743B32E093}" type="presParOf" srcId="{C22E136F-EFE1-4C84-92AD-73A1E4F7EBD1}" destId="{7143A928-565F-405F-B0E1-02342757E77A}" srcOrd="10" destOrd="0" presId="urn:microsoft.com/office/officeart/2005/8/layout/pyramid2"/>
    <dgm:cxn modelId="{807F679B-D09D-4E51-80D4-6C7471817037}" type="presParOf" srcId="{C22E136F-EFE1-4C84-92AD-73A1E4F7EBD1}" destId="{452803A0-5FED-4625-B0A1-E7178FAA1022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69B2E9-CBAC-4B01-BC88-633700392A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6B4231-880F-40E5-AC1F-7FBD192C2142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6FB0AA44-E333-42F0-A786-3EB499CD84C2}" type="parTrans" cxnId="{FA292D45-493F-4F3B-B006-96B771483B01}">
      <dgm:prSet/>
      <dgm:spPr/>
      <dgm:t>
        <a:bodyPr/>
        <a:lstStyle/>
        <a:p>
          <a:endParaRPr lang="ru-RU"/>
        </a:p>
      </dgm:t>
    </dgm:pt>
    <dgm:pt modelId="{A9076DE3-DA20-465F-9ACC-61A58B08E63D}" type="sibTrans" cxnId="{FA292D45-493F-4F3B-B006-96B771483B01}">
      <dgm:prSet/>
      <dgm:spPr/>
      <dgm:t>
        <a:bodyPr/>
        <a:lstStyle/>
        <a:p>
          <a:endParaRPr lang="ru-RU"/>
        </a:p>
      </dgm:t>
    </dgm:pt>
    <dgm:pt modelId="{D542FD3B-8D63-4815-BEC3-675461B6601B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Извещение о проведении ДОК</a:t>
          </a:r>
          <a:endParaRPr lang="ru-RU" b="1" dirty="0">
            <a:solidFill>
              <a:schemeClr val="bg1"/>
            </a:solidFill>
          </a:endParaRPr>
        </a:p>
      </dgm:t>
    </dgm:pt>
    <dgm:pt modelId="{9E6D10BC-44B7-40BA-8F5A-60102F299549}" type="parTrans" cxnId="{AE249961-568D-4896-AE22-C2303E670AA7}">
      <dgm:prSet/>
      <dgm:spPr/>
      <dgm:t>
        <a:bodyPr/>
        <a:lstStyle/>
        <a:p>
          <a:endParaRPr lang="ru-RU"/>
        </a:p>
      </dgm:t>
    </dgm:pt>
    <dgm:pt modelId="{662D2A7B-D3A0-4121-AD3E-2C5CABA4DCD8}" type="sibTrans" cxnId="{AE249961-568D-4896-AE22-C2303E670AA7}">
      <dgm:prSet/>
      <dgm:spPr/>
      <dgm:t>
        <a:bodyPr/>
        <a:lstStyle/>
        <a:p>
          <a:endParaRPr lang="ru-RU"/>
        </a:p>
      </dgm:t>
    </dgm:pt>
    <dgm:pt modelId="{B37666EF-8FBF-4DFF-97A0-95DC744EDE57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Изменения в извещение о проведении ДОК</a:t>
          </a:r>
          <a:endParaRPr lang="ru-RU" b="1" dirty="0">
            <a:solidFill>
              <a:schemeClr val="bg1"/>
            </a:solidFill>
          </a:endParaRPr>
        </a:p>
      </dgm:t>
    </dgm:pt>
    <dgm:pt modelId="{11E342C4-E1DE-4C53-B37D-9F7924F4819D}" type="parTrans" cxnId="{DC5CFFE0-8933-4845-B473-72A8EE3138E9}">
      <dgm:prSet/>
      <dgm:spPr/>
      <dgm:t>
        <a:bodyPr/>
        <a:lstStyle/>
        <a:p>
          <a:endParaRPr lang="ru-RU"/>
        </a:p>
      </dgm:t>
    </dgm:pt>
    <dgm:pt modelId="{B59EE07D-A946-409D-AB39-32A0F2DCE94F}" type="sibTrans" cxnId="{DC5CFFE0-8933-4845-B473-72A8EE3138E9}">
      <dgm:prSet/>
      <dgm:spPr/>
      <dgm:t>
        <a:bodyPr/>
        <a:lstStyle/>
        <a:p>
          <a:endParaRPr lang="ru-RU"/>
        </a:p>
      </dgm:t>
    </dgm:pt>
    <dgm:pt modelId="{86DC0E53-257F-4A2F-BA53-23EB78166368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DC54EC7B-00CE-4C12-93F6-C89DD20D49DC}" type="parTrans" cxnId="{D61A983C-06B8-48CC-A5F0-B755528C90F1}">
      <dgm:prSet/>
      <dgm:spPr/>
      <dgm:t>
        <a:bodyPr/>
        <a:lstStyle/>
        <a:p>
          <a:endParaRPr lang="ru-RU"/>
        </a:p>
      </dgm:t>
    </dgm:pt>
    <dgm:pt modelId="{6840A8FF-A24D-4EFA-933D-82FC1AFC6547}" type="sibTrans" cxnId="{D61A983C-06B8-48CC-A5F0-B755528C90F1}">
      <dgm:prSet/>
      <dgm:spPr/>
      <dgm:t>
        <a:bodyPr/>
        <a:lstStyle/>
        <a:p>
          <a:endParaRPr lang="ru-RU"/>
        </a:p>
      </dgm:t>
    </dgm:pt>
    <dgm:pt modelId="{40DE8585-73D7-4A92-A895-D74A5E6D7B2B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Извещение об отмене ДОК</a:t>
          </a:r>
          <a:endParaRPr lang="ru-RU" b="1" dirty="0">
            <a:solidFill>
              <a:schemeClr val="bg1"/>
            </a:solidFill>
          </a:endParaRPr>
        </a:p>
      </dgm:t>
    </dgm:pt>
    <dgm:pt modelId="{2808A683-FD32-4D17-A295-D2A861A764E7}" type="parTrans" cxnId="{88742F78-B480-446F-8C7C-F99A77F7133A}">
      <dgm:prSet/>
      <dgm:spPr/>
      <dgm:t>
        <a:bodyPr/>
        <a:lstStyle/>
        <a:p>
          <a:endParaRPr lang="ru-RU"/>
        </a:p>
      </dgm:t>
    </dgm:pt>
    <dgm:pt modelId="{D6F5EC72-385C-4534-98F5-56A03B818D46}" type="sibTrans" cxnId="{88742F78-B480-446F-8C7C-F99A77F7133A}">
      <dgm:prSet/>
      <dgm:spPr/>
      <dgm:t>
        <a:bodyPr/>
        <a:lstStyle/>
        <a:p>
          <a:endParaRPr lang="ru-RU"/>
        </a:p>
      </dgm:t>
    </dgm:pt>
    <dgm:pt modelId="{9DDC8DC1-DBE0-482A-A9F4-1EF4996616FD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Отмена извещения об отмене  ДОК</a:t>
          </a:r>
          <a:endParaRPr lang="ru-RU" b="1" dirty="0">
            <a:solidFill>
              <a:schemeClr val="bg1"/>
            </a:solidFill>
          </a:endParaRPr>
        </a:p>
      </dgm:t>
    </dgm:pt>
    <dgm:pt modelId="{5247118C-3887-4102-82EF-1821C815D6BC}" type="parTrans" cxnId="{FB52EF14-A8F4-46C5-8310-D9C893F566ED}">
      <dgm:prSet/>
      <dgm:spPr/>
      <dgm:t>
        <a:bodyPr/>
        <a:lstStyle/>
        <a:p>
          <a:endParaRPr lang="ru-RU"/>
        </a:p>
      </dgm:t>
    </dgm:pt>
    <dgm:pt modelId="{9F76B40F-FCBE-409D-B16B-CC9A59F39CD7}" type="sibTrans" cxnId="{FB52EF14-A8F4-46C5-8310-D9C893F566ED}">
      <dgm:prSet/>
      <dgm:spPr/>
      <dgm:t>
        <a:bodyPr/>
        <a:lstStyle/>
        <a:p>
          <a:endParaRPr lang="ru-RU"/>
        </a:p>
      </dgm:t>
    </dgm:pt>
    <dgm:pt modelId="{094FD4E0-8304-404B-B402-7CAC31F77195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7CB8FCBD-36DD-4ECF-B810-7E925F48F8ED}" type="parTrans" cxnId="{3FB5864A-2AC3-4810-8D0D-C712E8F5E76C}">
      <dgm:prSet/>
      <dgm:spPr/>
      <dgm:t>
        <a:bodyPr/>
        <a:lstStyle/>
        <a:p>
          <a:endParaRPr lang="ru-RU"/>
        </a:p>
      </dgm:t>
    </dgm:pt>
    <dgm:pt modelId="{89AD3C07-E1B7-4637-9EE4-C0C5B5E387A9}" type="sibTrans" cxnId="{3FB5864A-2AC3-4810-8D0D-C712E8F5E76C}">
      <dgm:prSet/>
      <dgm:spPr/>
      <dgm:t>
        <a:bodyPr/>
        <a:lstStyle/>
        <a:p>
          <a:endParaRPr lang="ru-RU"/>
        </a:p>
      </dgm:t>
    </dgm:pt>
    <dgm:pt modelId="{7DFF30F1-8704-4351-B307-D7776EFA7EBA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Протокол об отказе в заключении контракта</a:t>
          </a:r>
          <a:endParaRPr lang="ru-RU" b="1" dirty="0">
            <a:solidFill>
              <a:schemeClr val="bg1"/>
            </a:solidFill>
          </a:endParaRPr>
        </a:p>
      </dgm:t>
    </dgm:pt>
    <dgm:pt modelId="{4250F229-C723-49DA-8F45-2BDCF48DCBFE}" type="parTrans" cxnId="{16FBE1AD-2AB2-4B7A-8AC6-C84DBCAE874B}">
      <dgm:prSet/>
      <dgm:spPr/>
      <dgm:t>
        <a:bodyPr/>
        <a:lstStyle/>
        <a:p>
          <a:endParaRPr lang="ru-RU"/>
        </a:p>
      </dgm:t>
    </dgm:pt>
    <dgm:pt modelId="{5A57BEE6-EE83-4DB0-880E-0B8D834BCA80}" type="sibTrans" cxnId="{16FBE1AD-2AB2-4B7A-8AC6-C84DBCAE874B}">
      <dgm:prSet/>
      <dgm:spPr/>
      <dgm:t>
        <a:bodyPr/>
        <a:lstStyle/>
        <a:p>
          <a:endParaRPr lang="ru-RU"/>
        </a:p>
      </dgm:t>
    </dgm:pt>
    <dgm:pt modelId="{C75BAA01-F61B-4836-A5A3-ECE94585C21A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460BF37F-2F4C-4BBC-A66B-7A2D32804ED1}" type="parTrans" cxnId="{F6152EE7-C89C-4481-B29D-F56FAE05B699}">
      <dgm:prSet/>
      <dgm:spPr/>
      <dgm:t>
        <a:bodyPr/>
        <a:lstStyle/>
        <a:p>
          <a:endParaRPr lang="ru-RU"/>
        </a:p>
      </dgm:t>
    </dgm:pt>
    <dgm:pt modelId="{C97AE5DF-3CBF-4717-B687-F54615951614}" type="sibTrans" cxnId="{F6152EE7-C89C-4481-B29D-F56FAE05B699}">
      <dgm:prSet/>
      <dgm:spPr/>
      <dgm:t>
        <a:bodyPr/>
        <a:lstStyle/>
        <a:p>
          <a:endParaRPr lang="ru-RU"/>
        </a:p>
      </dgm:t>
    </dgm:pt>
    <dgm:pt modelId="{3B61F746-A7F2-4A2D-9DBC-8FDE58AF8FA6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C0194793-4376-49CF-B0FF-09BA8BDCE948}" type="parTrans" cxnId="{F2AE5AEC-BA9F-4B1D-A593-A5BCFA48EE71}">
      <dgm:prSet/>
      <dgm:spPr/>
      <dgm:t>
        <a:bodyPr/>
        <a:lstStyle/>
        <a:p>
          <a:endParaRPr lang="ru-RU"/>
        </a:p>
      </dgm:t>
    </dgm:pt>
    <dgm:pt modelId="{173BF194-15E1-46A7-9CB1-72E5BD52E603}" type="sibTrans" cxnId="{F2AE5AEC-BA9F-4B1D-A593-A5BCFA48EE71}">
      <dgm:prSet/>
      <dgm:spPr/>
      <dgm:t>
        <a:bodyPr/>
        <a:lstStyle/>
        <a:p>
          <a:endParaRPr lang="ru-RU"/>
        </a:p>
      </dgm:t>
    </dgm:pt>
    <dgm:pt modelId="{BB519945-0C53-4900-A5FE-E4B8D959D9E2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Отмена протокола об отказе в заключении контракта</a:t>
          </a:r>
        </a:p>
      </dgm:t>
    </dgm:pt>
    <dgm:pt modelId="{06FA985C-986F-4C6E-B153-C7D601E7A1E7}" type="parTrans" cxnId="{C77375E5-F7FB-425D-85FA-1EE1BC3F7E7B}">
      <dgm:prSet/>
      <dgm:spPr/>
      <dgm:t>
        <a:bodyPr/>
        <a:lstStyle/>
        <a:p>
          <a:endParaRPr lang="ru-RU"/>
        </a:p>
      </dgm:t>
    </dgm:pt>
    <dgm:pt modelId="{8F3F7C38-24D7-44ED-8311-C48EC3A7BC0D}" type="sibTrans" cxnId="{C77375E5-F7FB-425D-85FA-1EE1BC3F7E7B}">
      <dgm:prSet/>
      <dgm:spPr/>
      <dgm:t>
        <a:bodyPr/>
        <a:lstStyle/>
        <a:p>
          <a:endParaRPr lang="ru-RU"/>
        </a:p>
      </dgm:t>
    </dgm:pt>
    <dgm:pt modelId="{953873FE-E3EB-409A-A8E1-6037E0105C4C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Разъяснение положений конкурсной документации</a:t>
          </a:r>
        </a:p>
      </dgm:t>
    </dgm:pt>
    <dgm:pt modelId="{AE8728DA-E844-4833-A75D-621F9769E31F}" type="parTrans" cxnId="{C8D66031-569A-4E3E-B5AE-68BAED538BBA}">
      <dgm:prSet/>
      <dgm:spPr/>
      <dgm:t>
        <a:bodyPr/>
        <a:lstStyle/>
        <a:p>
          <a:endParaRPr lang="ru-RU"/>
        </a:p>
      </dgm:t>
    </dgm:pt>
    <dgm:pt modelId="{A94F9095-5F3F-4602-88BA-B2D7FB3E84E0}" type="sibTrans" cxnId="{C8D66031-569A-4E3E-B5AE-68BAED538BBA}">
      <dgm:prSet/>
      <dgm:spPr/>
      <dgm:t>
        <a:bodyPr/>
        <a:lstStyle/>
        <a:p>
          <a:endParaRPr lang="ru-RU"/>
        </a:p>
      </dgm:t>
    </dgm:pt>
    <dgm:pt modelId="{4CE84480-B4BC-4556-87C9-D1F8FCFDFEEB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Протокол о признании участника уклонившемся от заключения контракта</a:t>
          </a:r>
          <a:endParaRPr lang="ru-RU" b="1" dirty="0">
            <a:solidFill>
              <a:schemeClr val="bg1"/>
            </a:solidFill>
          </a:endParaRPr>
        </a:p>
      </dgm:t>
    </dgm:pt>
    <dgm:pt modelId="{D907184D-1850-413B-8427-346308B63658}" type="parTrans" cxnId="{08D337CF-DEAE-4FAC-B3B1-2859B6C2FA99}">
      <dgm:prSet/>
      <dgm:spPr/>
      <dgm:t>
        <a:bodyPr/>
        <a:lstStyle/>
        <a:p>
          <a:endParaRPr lang="ru-RU"/>
        </a:p>
      </dgm:t>
    </dgm:pt>
    <dgm:pt modelId="{34B93712-CFF8-4FB0-96B0-F6E0C3A4242F}" type="sibTrans" cxnId="{08D337CF-DEAE-4FAC-B3B1-2859B6C2FA99}">
      <dgm:prSet/>
      <dgm:spPr/>
      <dgm:t>
        <a:bodyPr/>
        <a:lstStyle/>
        <a:p>
          <a:endParaRPr lang="ru-RU"/>
        </a:p>
      </dgm:t>
    </dgm:pt>
    <dgm:pt modelId="{E315E445-101A-4063-AA1B-5489BA9F2A72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Отмена протокола признания участника уклонившимся от заключения контракта</a:t>
          </a:r>
        </a:p>
      </dgm:t>
    </dgm:pt>
    <dgm:pt modelId="{5D5EE07F-DE9B-4E7C-B30B-888D9777B142}" type="parTrans" cxnId="{10765B7F-2A50-4F37-8A5E-F642CE559ECF}">
      <dgm:prSet/>
      <dgm:spPr/>
      <dgm:t>
        <a:bodyPr/>
        <a:lstStyle/>
        <a:p>
          <a:endParaRPr lang="ru-RU"/>
        </a:p>
      </dgm:t>
    </dgm:pt>
    <dgm:pt modelId="{A073DD0A-1C81-476F-9803-5D9347CD8026}" type="sibTrans" cxnId="{10765B7F-2A50-4F37-8A5E-F642CE559ECF}">
      <dgm:prSet/>
      <dgm:spPr/>
      <dgm:t>
        <a:bodyPr/>
        <a:lstStyle/>
        <a:p>
          <a:endParaRPr lang="ru-RU"/>
        </a:p>
      </dgm:t>
    </dgm:pt>
    <dgm:pt modelId="{84BDA73F-27E2-40E8-90B4-EBACA766BB22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Разъяснение результатов ДОК</a:t>
          </a:r>
        </a:p>
      </dgm:t>
    </dgm:pt>
    <dgm:pt modelId="{300BE99F-C99C-45AE-8AA5-A6ACC13CE4DA}" type="parTrans" cxnId="{F21B8AA8-1864-4970-ADBA-2F9661181CFD}">
      <dgm:prSet/>
      <dgm:spPr/>
      <dgm:t>
        <a:bodyPr/>
        <a:lstStyle/>
        <a:p>
          <a:endParaRPr lang="ru-RU"/>
        </a:p>
      </dgm:t>
    </dgm:pt>
    <dgm:pt modelId="{B75E0688-1805-4595-BEF9-7FA77AB1AC5A}" type="sibTrans" cxnId="{F21B8AA8-1864-4970-ADBA-2F9661181CFD}">
      <dgm:prSet/>
      <dgm:spPr/>
      <dgm:t>
        <a:bodyPr/>
        <a:lstStyle/>
        <a:p>
          <a:endParaRPr lang="ru-RU"/>
        </a:p>
      </dgm:t>
    </dgm:pt>
    <dgm:pt modelId="{C7816B8D-CF0B-4E3A-A8A5-8ACB9AE0910B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Извещение о продлении срока подачи заявок</a:t>
          </a:r>
        </a:p>
      </dgm:t>
    </dgm:pt>
    <dgm:pt modelId="{72712C61-5FA0-40C0-A928-128EFD8F3F41}" type="parTrans" cxnId="{AAC31EE8-280C-4ED7-959D-34469503A5DF}">
      <dgm:prSet/>
      <dgm:spPr/>
      <dgm:t>
        <a:bodyPr/>
        <a:lstStyle/>
        <a:p>
          <a:endParaRPr lang="ru-RU"/>
        </a:p>
      </dgm:t>
    </dgm:pt>
    <dgm:pt modelId="{4F00A2BF-04D2-42E7-A83E-EBC897C4F519}" type="sibTrans" cxnId="{AAC31EE8-280C-4ED7-959D-34469503A5DF}">
      <dgm:prSet/>
      <dgm:spPr/>
      <dgm:t>
        <a:bodyPr/>
        <a:lstStyle/>
        <a:p>
          <a:endParaRPr lang="ru-RU"/>
        </a:p>
      </dgm:t>
    </dgm:pt>
    <dgm:pt modelId="{B8835C94-7A66-42BD-A38C-6FD4F5541B55}" type="pres">
      <dgm:prSet presAssocID="{9E69B2E9-CBAC-4B01-BC88-633700392A8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396DE9-75C9-4905-8A0C-DCD5C5428292}" type="pres">
      <dgm:prSet presAssocID="{826B4231-880F-40E5-AC1F-7FBD192C2142}" presName="composite" presStyleCnt="0"/>
      <dgm:spPr/>
    </dgm:pt>
    <dgm:pt modelId="{D5353B97-E0FF-4727-AB21-F0609BE65D8C}" type="pres">
      <dgm:prSet presAssocID="{826B4231-880F-40E5-AC1F-7FBD192C2142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D1A92-306A-4256-B97C-593AB251C41C}" type="pres">
      <dgm:prSet presAssocID="{826B4231-880F-40E5-AC1F-7FBD192C2142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97CD4-ACFB-49E2-B07C-3E77A6168DD1}" type="pres">
      <dgm:prSet presAssocID="{A9076DE3-DA20-465F-9ACC-61A58B08E63D}" presName="sp" presStyleCnt="0"/>
      <dgm:spPr/>
    </dgm:pt>
    <dgm:pt modelId="{D5F40635-6C06-4C77-B899-F84298B7A008}" type="pres">
      <dgm:prSet presAssocID="{86DC0E53-257F-4A2F-BA53-23EB78166368}" presName="composite" presStyleCnt="0"/>
      <dgm:spPr/>
    </dgm:pt>
    <dgm:pt modelId="{47226D0E-4E94-48B6-87C5-89C434AA5B15}" type="pres">
      <dgm:prSet presAssocID="{86DC0E53-257F-4A2F-BA53-23EB7816636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F6EC6-F2C1-4E9B-8252-3C7D21DD72F5}" type="pres">
      <dgm:prSet presAssocID="{86DC0E53-257F-4A2F-BA53-23EB7816636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CDF149-91A0-45C9-A57B-05B09D743D65}" type="pres">
      <dgm:prSet presAssocID="{6840A8FF-A24D-4EFA-933D-82FC1AFC6547}" presName="sp" presStyleCnt="0"/>
      <dgm:spPr/>
    </dgm:pt>
    <dgm:pt modelId="{2CCAB308-F8E0-4A10-9717-6DDF083241F3}" type="pres">
      <dgm:prSet presAssocID="{094FD4E0-8304-404B-B402-7CAC31F77195}" presName="composite" presStyleCnt="0"/>
      <dgm:spPr/>
    </dgm:pt>
    <dgm:pt modelId="{DAA1C998-875F-4E95-B5A5-F3C93D5652EC}" type="pres">
      <dgm:prSet presAssocID="{094FD4E0-8304-404B-B402-7CAC31F77195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845B24-D258-41C2-8F4F-AA9045DB1C37}" type="pres">
      <dgm:prSet presAssocID="{094FD4E0-8304-404B-B402-7CAC31F77195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A64B3-EFDB-4B47-B965-33E6F024C4C7}" type="pres">
      <dgm:prSet presAssocID="{89AD3C07-E1B7-4637-9EE4-C0C5B5E387A9}" presName="sp" presStyleCnt="0"/>
      <dgm:spPr/>
    </dgm:pt>
    <dgm:pt modelId="{1E45441A-57F3-4B6A-85D0-A5E6CA274362}" type="pres">
      <dgm:prSet presAssocID="{C75BAA01-F61B-4836-A5A3-ECE94585C21A}" presName="composite" presStyleCnt="0"/>
      <dgm:spPr/>
    </dgm:pt>
    <dgm:pt modelId="{9AADE0CB-9564-44D2-B92D-95380A635F6B}" type="pres">
      <dgm:prSet presAssocID="{C75BAA01-F61B-4836-A5A3-ECE94585C21A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F4701-7B7D-410A-89CD-2DD234DBB293}" type="pres">
      <dgm:prSet presAssocID="{C75BAA01-F61B-4836-A5A3-ECE94585C21A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7C86B-737C-4607-8A34-4910A8D34FE6}" type="pres">
      <dgm:prSet presAssocID="{C97AE5DF-3CBF-4717-B687-F54615951614}" presName="sp" presStyleCnt="0"/>
      <dgm:spPr/>
    </dgm:pt>
    <dgm:pt modelId="{678EF83A-7F9A-4519-B104-1E89E0180323}" type="pres">
      <dgm:prSet presAssocID="{3B61F746-A7F2-4A2D-9DBC-8FDE58AF8FA6}" presName="composite" presStyleCnt="0"/>
      <dgm:spPr/>
    </dgm:pt>
    <dgm:pt modelId="{DF558C77-CB30-4D71-AD83-45B19065CEE6}" type="pres">
      <dgm:prSet presAssocID="{3B61F746-A7F2-4A2D-9DBC-8FDE58AF8FA6}" presName="parentText" presStyleLbl="alignNode1" presStyleIdx="4" presStyleCnt="5" custLinFactNeighborY="2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67E44-35ED-4AD2-95C8-5BA7C7694991}" type="pres">
      <dgm:prSet presAssocID="{3B61F746-A7F2-4A2D-9DBC-8FDE58AF8FA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C2B6C2-FCF0-4E7E-9C51-2DE022A88416}" type="presOf" srcId="{86DC0E53-257F-4A2F-BA53-23EB78166368}" destId="{47226D0E-4E94-48B6-87C5-89C434AA5B15}" srcOrd="0" destOrd="0" presId="urn:microsoft.com/office/officeart/2005/8/layout/chevron2"/>
    <dgm:cxn modelId="{88742F78-B480-446F-8C7C-F99A77F7133A}" srcId="{86DC0E53-257F-4A2F-BA53-23EB78166368}" destId="{40DE8585-73D7-4A92-A895-D74A5E6D7B2B}" srcOrd="0" destOrd="0" parTransId="{2808A683-FD32-4D17-A295-D2A861A764E7}" sibTransId="{D6F5EC72-385C-4534-98F5-56A03B818D46}"/>
    <dgm:cxn modelId="{26FEDBC4-3C34-47FF-B300-C4150ECEE910}" type="presOf" srcId="{953873FE-E3EB-409A-A8E1-6037E0105C4C}" destId="{6D667E44-35ED-4AD2-95C8-5BA7C7694991}" srcOrd="0" destOrd="0" presId="urn:microsoft.com/office/officeart/2005/8/layout/chevron2"/>
    <dgm:cxn modelId="{3FB5864A-2AC3-4810-8D0D-C712E8F5E76C}" srcId="{9E69B2E9-CBAC-4B01-BC88-633700392A8D}" destId="{094FD4E0-8304-404B-B402-7CAC31F77195}" srcOrd="2" destOrd="0" parTransId="{7CB8FCBD-36DD-4ECF-B810-7E925F48F8ED}" sibTransId="{89AD3C07-E1B7-4637-9EE4-C0C5B5E387A9}"/>
    <dgm:cxn modelId="{FB52EF14-A8F4-46C5-8310-D9C893F566ED}" srcId="{86DC0E53-257F-4A2F-BA53-23EB78166368}" destId="{9DDC8DC1-DBE0-482A-A9F4-1EF4996616FD}" srcOrd="1" destOrd="0" parTransId="{5247118C-3887-4102-82EF-1821C815D6BC}" sibTransId="{9F76B40F-FCBE-409D-B16B-CC9A59F39CD7}"/>
    <dgm:cxn modelId="{F9544E97-DE1C-4A27-BB19-262856205FA6}" type="presOf" srcId="{84BDA73F-27E2-40E8-90B4-EBACA766BB22}" destId="{6D667E44-35ED-4AD2-95C8-5BA7C7694991}" srcOrd="0" destOrd="1" presId="urn:microsoft.com/office/officeart/2005/8/layout/chevron2"/>
    <dgm:cxn modelId="{F21B8AA8-1864-4970-ADBA-2F9661181CFD}" srcId="{3B61F746-A7F2-4A2D-9DBC-8FDE58AF8FA6}" destId="{84BDA73F-27E2-40E8-90B4-EBACA766BB22}" srcOrd="1" destOrd="0" parTransId="{300BE99F-C99C-45AE-8AA5-A6ACC13CE4DA}" sibTransId="{B75E0688-1805-4595-BEF9-7FA77AB1AC5A}"/>
    <dgm:cxn modelId="{C77375E5-F7FB-425D-85FA-1EE1BC3F7E7B}" srcId="{C75BAA01-F61B-4836-A5A3-ECE94585C21A}" destId="{BB519945-0C53-4900-A5FE-E4B8D959D9E2}" srcOrd="0" destOrd="0" parTransId="{06FA985C-986F-4C6E-B153-C7D601E7A1E7}" sibTransId="{8F3F7C38-24D7-44ED-8311-C48EC3A7BC0D}"/>
    <dgm:cxn modelId="{9BF94D7E-3EA3-4962-836C-7AEA58FF562F}" type="presOf" srcId="{4CE84480-B4BC-4556-87C9-D1F8FCFDFEEB}" destId="{CC845B24-D258-41C2-8F4F-AA9045DB1C37}" srcOrd="0" destOrd="1" presId="urn:microsoft.com/office/officeart/2005/8/layout/chevron2"/>
    <dgm:cxn modelId="{4FD51638-8232-4F1B-B81B-8C9046756B08}" type="presOf" srcId="{094FD4E0-8304-404B-B402-7CAC31F77195}" destId="{DAA1C998-875F-4E95-B5A5-F3C93D5652EC}" srcOrd="0" destOrd="0" presId="urn:microsoft.com/office/officeart/2005/8/layout/chevron2"/>
    <dgm:cxn modelId="{47AD16AB-EBC7-404E-9680-EC4708A23B59}" type="presOf" srcId="{D542FD3B-8D63-4815-BEC3-675461B6601B}" destId="{7E6D1A92-306A-4256-B97C-593AB251C41C}" srcOrd="0" destOrd="0" presId="urn:microsoft.com/office/officeart/2005/8/layout/chevron2"/>
    <dgm:cxn modelId="{08D337CF-DEAE-4FAC-B3B1-2859B6C2FA99}" srcId="{094FD4E0-8304-404B-B402-7CAC31F77195}" destId="{4CE84480-B4BC-4556-87C9-D1F8FCFDFEEB}" srcOrd="1" destOrd="0" parTransId="{D907184D-1850-413B-8427-346308B63658}" sibTransId="{34B93712-CFF8-4FB0-96B0-F6E0C3A4242F}"/>
    <dgm:cxn modelId="{5E326B17-E433-4E2D-8040-98021AE60514}" type="presOf" srcId="{9E69B2E9-CBAC-4B01-BC88-633700392A8D}" destId="{B8835C94-7A66-42BD-A38C-6FD4F5541B55}" srcOrd="0" destOrd="0" presId="urn:microsoft.com/office/officeart/2005/8/layout/chevron2"/>
    <dgm:cxn modelId="{DC5CFFE0-8933-4845-B473-72A8EE3138E9}" srcId="{826B4231-880F-40E5-AC1F-7FBD192C2142}" destId="{B37666EF-8FBF-4DFF-97A0-95DC744EDE57}" srcOrd="1" destOrd="0" parTransId="{11E342C4-E1DE-4C53-B37D-9F7924F4819D}" sibTransId="{B59EE07D-A946-409D-AB39-32A0F2DCE94F}"/>
    <dgm:cxn modelId="{10765B7F-2A50-4F37-8A5E-F642CE559ECF}" srcId="{C75BAA01-F61B-4836-A5A3-ECE94585C21A}" destId="{E315E445-101A-4063-AA1B-5489BA9F2A72}" srcOrd="1" destOrd="0" parTransId="{5D5EE07F-DE9B-4E7C-B30B-888D9777B142}" sibTransId="{A073DD0A-1C81-476F-9803-5D9347CD8026}"/>
    <dgm:cxn modelId="{5A5496DF-E460-42EF-945E-DCEAC2008CE2}" type="presOf" srcId="{E315E445-101A-4063-AA1B-5489BA9F2A72}" destId="{F7DF4701-7B7D-410A-89CD-2DD234DBB293}" srcOrd="0" destOrd="1" presId="urn:microsoft.com/office/officeart/2005/8/layout/chevron2"/>
    <dgm:cxn modelId="{E6B7800A-3079-4B91-B0B1-D0B1FCB33F07}" type="presOf" srcId="{7DFF30F1-8704-4351-B307-D7776EFA7EBA}" destId="{CC845B24-D258-41C2-8F4F-AA9045DB1C37}" srcOrd="0" destOrd="0" presId="urn:microsoft.com/office/officeart/2005/8/layout/chevron2"/>
    <dgm:cxn modelId="{19D0D430-5AB9-4402-BE91-150C425B5347}" type="presOf" srcId="{40DE8585-73D7-4A92-A895-D74A5E6D7B2B}" destId="{20CF6EC6-F2C1-4E9B-8252-3C7D21DD72F5}" srcOrd="0" destOrd="0" presId="urn:microsoft.com/office/officeart/2005/8/layout/chevron2"/>
    <dgm:cxn modelId="{FA292D45-493F-4F3B-B006-96B771483B01}" srcId="{9E69B2E9-CBAC-4B01-BC88-633700392A8D}" destId="{826B4231-880F-40E5-AC1F-7FBD192C2142}" srcOrd="0" destOrd="0" parTransId="{6FB0AA44-E333-42F0-A786-3EB499CD84C2}" sibTransId="{A9076DE3-DA20-465F-9ACC-61A58B08E63D}"/>
    <dgm:cxn modelId="{B7B8DAA4-EFA1-4D46-9FE5-2FB9FD084BA0}" type="presOf" srcId="{3B61F746-A7F2-4A2D-9DBC-8FDE58AF8FA6}" destId="{DF558C77-CB30-4D71-AD83-45B19065CEE6}" srcOrd="0" destOrd="0" presId="urn:microsoft.com/office/officeart/2005/8/layout/chevron2"/>
    <dgm:cxn modelId="{F2AE5AEC-BA9F-4B1D-A593-A5BCFA48EE71}" srcId="{9E69B2E9-CBAC-4B01-BC88-633700392A8D}" destId="{3B61F746-A7F2-4A2D-9DBC-8FDE58AF8FA6}" srcOrd="4" destOrd="0" parTransId="{C0194793-4376-49CF-B0FF-09BA8BDCE948}" sibTransId="{173BF194-15E1-46A7-9CB1-72E5BD52E603}"/>
    <dgm:cxn modelId="{C81029DC-9366-4A5D-860C-734B498688F1}" type="presOf" srcId="{B37666EF-8FBF-4DFF-97A0-95DC744EDE57}" destId="{7E6D1A92-306A-4256-B97C-593AB251C41C}" srcOrd="0" destOrd="1" presId="urn:microsoft.com/office/officeart/2005/8/layout/chevron2"/>
    <dgm:cxn modelId="{7A9CD7A9-06BC-491E-8008-56F13E325AA0}" type="presOf" srcId="{C7816B8D-CF0B-4E3A-A8A5-8ACB9AE0910B}" destId="{6D667E44-35ED-4AD2-95C8-5BA7C7694991}" srcOrd="0" destOrd="2" presId="urn:microsoft.com/office/officeart/2005/8/layout/chevron2"/>
    <dgm:cxn modelId="{D61A983C-06B8-48CC-A5F0-B755528C90F1}" srcId="{9E69B2E9-CBAC-4B01-BC88-633700392A8D}" destId="{86DC0E53-257F-4A2F-BA53-23EB78166368}" srcOrd="1" destOrd="0" parTransId="{DC54EC7B-00CE-4C12-93F6-C89DD20D49DC}" sibTransId="{6840A8FF-A24D-4EFA-933D-82FC1AFC6547}"/>
    <dgm:cxn modelId="{0421FAE8-6DB9-43E6-9246-CB162F25BF8E}" type="presOf" srcId="{9DDC8DC1-DBE0-482A-A9F4-1EF4996616FD}" destId="{20CF6EC6-F2C1-4E9B-8252-3C7D21DD72F5}" srcOrd="0" destOrd="1" presId="urn:microsoft.com/office/officeart/2005/8/layout/chevron2"/>
    <dgm:cxn modelId="{AE249961-568D-4896-AE22-C2303E670AA7}" srcId="{826B4231-880F-40E5-AC1F-7FBD192C2142}" destId="{D542FD3B-8D63-4815-BEC3-675461B6601B}" srcOrd="0" destOrd="0" parTransId="{9E6D10BC-44B7-40BA-8F5A-60102F299549}" sibTransId="{662D2A7B-D3A0-4121-AD3E-2C5CABA4DCD8}"/>
    <dgm:cxn modelId="{F6152EE7-C89C-4481-B29D-F56FAE05B699}" srcId="{9E69B2E9-CBAC-4B01-BC88-633700392A8D}" destId="{C75BAA01-F61B-4836-A5A3-ECE94585C21A}" srcOrd="3" destOrd="0" parTransId="{460BF37F-2F4C-4BBC-A66B-7A2D32804ED1}" sibTransId="{C97AE5DF-3CBF-4717-B687-F54615951614}"/>
    <dgm:cxn modelId="{C8D66031-569A-4E3E-B5AE-68BAED538BBA}" srcId="{3B61F746-A7F2-4A2D-9DBC-8FDE58AF8FA6}" destId="{953873FE-E3EB-409A-A8E1-6037E0105C4C}" srcOrd="0" destOrd="0" parTransId="{AE8728DA-E844-4833-A75D-621F9769E31F}" sibTransId="{A94F9095-5F3F-4602-88BA-B2D7FB3E84E0}"/>
    <dgm:cxn modelId="{3426BD52-1750-4D7E-81DF-FD3E6D95C697}" type="presOf" srcId="{BB519945-0C53-4900-A5FE-E4B8D959D9E2}" destId="{F7DF4701-7B7D-410A-89CD-2DD234DBB293}" srcOrd="0" destOrd="0" presId="urn:microsoft.com/office/officeart/2005/8/layout/chevron2"/>
    <dgm:cxn modelId="{54CD6EEC-915C-471A-9A03-A3ABD0F1173F}" type="presOf" srcId="{826B4231-880F-40E5-AC1F-7FBD192C2142}" destId="{D5353B97-E0FF-4727-AB21-F0609BE65D8C}" srcOrd="0" destOrd="0" presId="urn:microsoft.com/office/officeart/2005/8/layout/chevron2"/>
    <dgm:cxn modelId="{16FBE1AD-2AB2-4B7A-8AC6-C84DBCAE874B}" srcId="{094FD4E0-8304-404B-B402-7CAC31F77195}" destId="{7DFF30F1-8704-4351-B307-D7776EFA7EBA}" srcOrd="0" destOrd="0" parTransId="{4250F229-C723-49DA-8F45-2BDCF48DCBFE}" sibTransId="{5A57BEE6-EE83-4DB0-880E-0B8D834BCA80}"/>
    <dgm:cxn modelId="{2451A55A-CCC6-440C-A8F0-4EBE761C7760}" type="presOf" srcId="{C75BAA01-F61B-4836-A5A3-ECE94585C21A}" destId="{9AADE0CB-9564-44D2-B92D-95380A635F6B}" srcOrd="0" destOrd="0" presId="urn:microsoft.com/office/officeart/2005/8/layout/chevron2"/>
    <dgm:cxn modelId="{AAC31EE8-280C-4ED7-959D-34469503A5DF}" srcId="{3B61F746-A7F2-4A2D-9DBC-8FDE58AF8FA6}" destId="{C7816B8D-CF0B-4E3A-A8A5-8ACB9AE0910B}" srcOrd="2" destOrd="0" parTransId="{72712C61-5FA0-40C0-A928-128EFD8F3F41}" sibTransId="{4F00A2BF-04D2-42E7-A83E-EBC897C4F519}"/>
    <dgm:cxn modelId="{25D4EB75-ED39-430E-90D8-FAEAFFCCC482}" type="presParOf" srcId="{B8835C94-7A66-42BD-A38C-6FD4F5541B55}" destId="{03396DE9-75C9-4905-8A0C-DCD5C5428292}" srcOrd="0" destOrd="0" presId="urn:microsoft.com/office/officeart/2005/8/layout/chevron2"/>
    <dgm:cxn modelId="{87A27B09-F24C-4304-BA84-193DE6ACB766}" type="presParOf" srcId="{03396DE9-75C9-4905-8A0C-DCD5C5428292}" destId="{D5353B97-E0FF-4727-AB21-F0609BE65D8C}" srcOrd="0" destOrd="0" presId="urn:microsoft.com/office/officeart/2005/8/layout/chevron2"/>
    <dgm:cxn modelId="{50FF4E7C-DFBA-4CF6-BA41-5F9EED469A73}" type="presParOf" srcId="{03396DE9-75C9-4905-8A0C-DCD5C5428292}" destId="{7E6D1A92-306A-4256-B97C-593AB251C41C}" srcOrd="1" destOrd="0" presId="urn:microsoft.com/office/officeart/2005/8/layout/chevron2"/>
    <dgm:cxn modelId="{0DC2EE2D-3419-4BBF-A6C4-FA57AA26727F}" type="presParOf" srcId="{B8835C94-7A66-42BD-A38C-6FD4F5541B55}" destId="{EC297CD4-ACFB-49E2-B07C-3E77A6168DD1}" srcOrd="1" destOrd="0" presId="urn:microsoft.com/office/officeart/2005/8/layout/chevron2"/>
    <dgm:cxn modelId="{887C6149-1482-4262-80DD-457E3CA31527}" type="presParOf" srcId="{B8835C94-7A66-42BD-A38C-6FD4F5541B55}" destId="{D5F40635-6C06-4C77-B899-F84298B7A008}" srcOrd="2" destOrd="0" presId="urn:microsoft.com/office/officeart/2005/8/layout/chevron2"/>
    <dgm:cxn modelId="{D22B9DD9-5A78-4B74-B22D-56B4624EB7F0}" type="presParOf" srcId="{D5F40635-6C06-4C77-B899-F84298B7A008}" destId="{47226D0E-4E94-48B6-87C5-89C434AA5B15}" srcOrd="0" destOrd="0" presId="urn:microsoft.com/office/officeart/2005/8/layout/chevron2"/>
    <dgm:cxn modelId="{0188E802-CB59-4EC0-94AC-B277885641E8}" type="presParOf" srcId="{D5F40635-6C06-4C77-B899-F84298B7A008}" destId="{20CF6EC6-F2C1-4E9B-8252-3C7D21DD72F5}" srcOrd="1" destOrd="0" presId="urn:microsoft.com/office/officeart/2005/8/layout/chevron2"/>
    <dgm:cxn modelId="{C84CFB5B-C7F5-4D40-884F-D17B19204AF1}" type="presParOf" srcId="{B8835C94-7A66-42BD-A38C-6FD4F5541B55}" destId="{98CDF149-91A0-45C9-A57B-05B09D743D65}" srcOrd="3" destOrd="0" presId="urn:microsoft.com/office/officeart/2005/8/layout/chevron2"/>
    <dgm:cxn modelId="{A8131416-9418-4A82-BB10-522E1EED2085}" type="presParOf" srcId="{B8835C94-7A66-42BD-A38C-6FD4F5541B55}" destId="{2CCAB308-F8E0-4A10-9717-6DDF083241F3}" srcOrd="4" destOrd="0" presId="urn:microsoft.com/office/officeart/2005/8/layout/chevron2"/>
    <dgm:cxn modelId="{0A1D53F4-7FD2-4235-A373-158E648D991E}" type="presParOf" srcId="{2CCAB308-F8E0-4A10-9717-6DDF083241F3}" destId="{DAA1C998-875F-4E95-B5A5-F3C93D5652EC}" srcOrd="0" destOrd="0" presId="urn:microsoft.com/office/officeart/2005/8/layout/chevron2"/>
    <dgm:cxn modelId="{C4446C47-D21C-4F43-82E3-04FE66F425EE}" type="presParOf" srcId="{2CCAB308-F8E0-4A10-9717-6DDF083241F3}" destId="{CC845B24-D258-41C2-8F4F-AA9045DB1C37}" srcOrd="1" destOrd="0" presId="urn:microsoft.com/office/officeart/2005/8/layout/chevron2"/>
    <dgm:cxn modelId="{014F1C30-6B73-4964-A559-2AB893DF09F3}" type="presParOf" srcId="{B8835C94-7A66-42BD-A38C-6FD4F5541B55}" destId="{138A64B3-EFDB-4B47-B965-33E6F024C4C7}" srcOrd="5" destOrd="0" presId="urn:microsoft.com/office/officeart/2005/8/layout/chevron2"/>
    <dgm:cxn modelId="{97B40BC4-A4E5-42C7-99DF-509A53E39AC2}" type="presParOf" srcId="{B8835C94-7A66-42BD-A38C-6FD4F5541B55}" destId="{1E45441A-57F3-4B6A-85D0-A5E6CA274362}" srcOrd="6" destOrd="0" presId="urn:microsoft.com/office/officeart/2005/8/layout/chevron2"/>
    <dgm:cxn modelId="{1CFAC2AF-44D0-4C76-82E6-FAC189DDE84C}" type="presParOf" srcId="{1E45441A-57F3-4B6A-85D0-A5E6CA274362}" destId="{9AADE0CB-9564-44D2-B92D-95380A635F6B}" srcOrd="0" destOrd="0" presId="urn:microsoft.com/office/officeart/2005/8/layout/chevron2"/>
    <dgm:cxn modelId="{66FD5E12-227E-4CF3-84FC-7767B9FACA6C}" type="presParOf" srcId="{1E45441A-57F3-4B6A-85D0-A5E6CA274362}" destId="{F7DF4701-7B7D-410A-89CD-2DD234DBB293}" srcOrd="1" destOrd="0" presId="urn:microsoft.com/office/officeart/2005/8/layout/chevron2"/>
    <dgm:cxn modelId="{5990122E-9644-402B-907A-86ED7F998A0B}" type="presParOf" srcId="{B8835C94-7A66-42BD-A38C-6FD4F5541B55}" destId="{50D7C86B-737C-4607-8A34-4910A8D34FE6}" srcOrd="7" destOrd="0" presId="urn:microsoft.com/office/officeart/2005/8/layout/chevron2"/>
    <dgm:cxn modelId="{69DEEF83-3B10-43BD-BA31-CB4CA1921891}" type="presParOf" srcId="{B8835C94-7A66-42BD-A38C-6FD4F5541B55}" destId="{678EF83A-7F9A-4519-B104-1E89E0180323}" srcOrd="8" destOrd="0" presId="urn:microsoft.com/office/officeart/2005/8/layout/chevron2"/>
    <dgm:cxn modelId="{687C001E-6895-4492-A7C4-015175B8AD90}" type="presParOf" srcId="{678EF83A-7F9A-4519-B104-1E89E0180323}" destId="{DF558C77-CB30-4D71-AD83-45B19065CEE6}" srcOrd="0" destOrd="0" presId="urn:microsoft.com/office/officeart/2005/8/layout/chevron2"/>
    <dgm:cxn modelId="{3A99C20E-439C-4775-A397-DAFF7A704445}" type="presParOf" srcId="{678EF83A-7F9A-4519-B104-1E89E0180323}" destId="{6D667E44-35ED-4AD2-95C8-5BA7C769499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5F5E92-026C-4CB4-9F3D-D59B6BAA25C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6B5CDD-F3A1-4F1B-9E61-FC2796CC79A2}">
      <dgm:prSet phldrT="[Текст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smtClean="0"/>
            <a:t>Информационный обмен ЕИС - ЭТП</a:t>
          </a:r>
          <a:endParaRPr lang="ru-RU" b="1" dirty="0"/>
        </a:p>
      </dgm:t>
    </dgm:pt>
    <dgm:pt modelId="{0198F047-FCF8-4E8C-8BE5-EB7CA09D3A74}" type="parTrans" cxnId="{B334A081-4E65-4A62-99A8-103ACB8DC53D}">
      <dgm:prSet/>
      <dgm:spPr/>
      <dgm:t>
        <a:bodyPr/>
        <a:lstStyle/>
        <a:p>
          <a:endParaRPr lang="ru-RU"/>
        </a:p>
      </dgm:t>
    </dgm:pt>
    <dgm:pt modelId="{6D601550-25E0-495F-BBB7-95ED1FAED648}" type="sibTrans" cxnId="{B334A081-4E65-4A62-99A8-103ACB8DC53D}">
      <dgm:prSet/>
      <dgm:spPr/>
      <dgm:t>
        <a:bodyPr/>
        <a:lstStyle/>
        <a:p>
          <a:endParaRPr lang="ru-RU"/>
        </a:p>
      </dgm:t>
    </dgm:pt>
    <dgm:pt modelId="{9F2734A6-3566-422C-A47C-F67DC82336D9}">
      <dgm:prSet phldrT="[Текст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800" dirty="0" smtClean="0"/>
            <a:t>Протокол подведения итогов</a:t>
          </a:r>
          <a:endParaRPr lang="ru-RU" sz="1800" dirty="0"/>
        </a:p>
      </dgm:t>
    </dgm:pt>
    <dgm:pt modelId="{D9509CF7-5D82-4F07-8B2C-D6AAAD879D11}" type="parTrans" cxnId="{984F3C2F-FB92-42E7-B5FA-0211CA1D0CC4}">
      <dgm:prSet/>
      <dgm:spPr/>
      <dgm:t>
        <a:bodyPr/>
        <a:lstStyle/>
        <a:p>
          <a:endParaRPr lang="ru-RU"/>
        </a:p>
      </dgm:t>
    </dgm:pt>
    <dgm:pt modelId="{C03E23F1-675B-4E4C-A40F-257283EA0DDC}" type="sibTrans" cxnId="{984F3C2F-FB92-42E7-B5FA-0211CA1D0CC4}">
      <dgm:prSet/>
      <dgm:spPr/>
      <dgm:t>
        <a:bodyPr/>
        <a:lstStyle/>
        <a:p>
          <a:endParaRPr lang="ru-RU"/>
        </a:p>
      </dgm:t>
    </dgm:pt>
    <dgm:pt modelId="{5A8F7226-A001-48DD-9E77-1E9F0E171F56}">
      <dgm:prSet phldrT="[Текст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800" dirty="0" smtClean="0"/>
            <a:t>Отмена и изменение протоколов</a:t>
          </a:r>
          <a:endParaRPr lang="ru-RU" sz="1800" dirty="0"/>
        </a:p>
      </dgm:t>
    </dgm:pt>
    <dgm:pt modelId="{81964E1D-CE5A-4E14-AFE2-FD99D936C41D}" type="parTrans" cxnId="{E92F07BB-8897-4797-A79E-557F7DB6912F}">
      <dgm:prSet/>
      <dgm:spPr/>
      <dgm:t>
        <a:bodyPr/>
        <a:lstStyle/>
        <a:p>
          <a:endParaRPr lang="ru-RU"/>
        </a:p>
      </dgm:t>
    </dgm:pt>
    <dgm:pt modelId="{5DF821AD-4462-48B5-9A0C-633A2313F2A3}" type="sibTrans" cxnId="{E92F07BB-8897-4797-A79E-557F7DB6912F}">
      <dgm:prSet/>
      <dgm:spPr/>
      <dgm:t>
        <a:bodyPr/>
        <a:lstStyle/>
        <a:p>
          <a:endParaRPr lang="ru-RU"/>
        </a:p>
      </dgm:t>
    </dgm:pt>
    <dgm:pt modelId="{DE2C2D0E-1AED-49DC-B2D2-6966698B1561}">
      <dgm:prSet phldrT="[Текст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800" dirty="0" smtClean="0"/>
            <a:t>Протоколы рассмотрения и оценки первых/вторых частей заявок</a:t>
          </a:r>
          <a:endParaRPr lang="ru-RU" sz="1800" dirty="0"/>
        </a:p>
      </dgm:t>
    </dgm:pt>
    <dgm:pt modelId="{5EC198D9-FC0C-4E30-A59C-CB77BB1B09E9}" type="parTrans" cxnId="{DCC3FD78-C559-46B7-A742-77000A562E1E}">
      <dgm:prSet/>
      <dgm:spPr/>
      <dgm:t>
        <a:bodyPr/>
        <a:lstStyle/>
        <a:p>
          <a:endParaRPr lang="ru-RU"/>
        </a:p>
      </dgm:t>
    </dgm:pt>
    <dgm:pt modelId="{2544689B-7827-41F8-B13B-AA379F076083}" type="sibTrans" cxnId="{DCC3FD78-C559-46B7-A742-77000A562E1E}">
      <dgm:prSet/>
      <dgm:spPr/>
      <dgm:t>
        <a:bodyPr/>
        <a:lstStyle/>
        <a:p>
          <a:endParaRPr lang="ru-RU"/>
        </a:p>
      </dgm:t>
    </dgm:pt>
    <dgm:pt modelId="{37695EF9-546B-4053-88F8-58073D913EE2}">
      <dgm:prSet phldrT="[Текст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800" dirty="0" smtClean="0"/>
            <a:t>Протокол рассмотрения единственной заявки</a:t>
          </a:r>
          <a:endParaRPr lang="ru-RU" sz="1800" dirty="0"/>
        </a:p>
      </dgm:t>
    </dgm:pt>
    <dgm:pt modelId="{4205AC4A-049D-480A-8694-BC7ECE8328B2}" type="parTrans" cxnId="{FB618039-B590-4597-AEA4-B523A9BFE3CF}">
      <dgm:prSet/>
      <dgm:spPr/>
      <dgm:t>
        <a:bodyPr/>
        <a:lstStyle/>
        <a:p>
          <a:endParaRPr lang="ru-RU"/>
        </a:p>
      </dgm:t>
    </dgm:pt>
    <dgm:pt modelId="{91990F12-8DA3-4DA1-A1C4-F8436E355CBF}" type="sibTrans" cxnId="{FB618039-B590-4597-AEA4-B523A9BFE3CF}">
      <dgm:prSet/>
      <dgm:spPr/>
      <dgm:t>
        <a:bodyPr/>
        <a:lstStyle/>
        <a:p>
          <a:endParaRPr lang="ru-RU"/>
        </a:p>
      </dgm:t>
    </dgm:pt>
    <dgm:pt modelId="{B9FC689B-F699-4521-92BE-3084A840E9EF}">
      <dgm:prSet phldrT="[Текст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800" dirty="0" smtClean="0"/>
            <a:t>Протокол рассмотрения заявки единственного участника</a:t>
          </a:r>
          <a:endParaRPr lang="ru-RU" sz="1800" dirty="0"/>
        </a:p>
      </dgm:t>
    </dgm:pt>
    <dgm:pt modelId="{BE490EC0-7CEF-4375-AF18-4EED6B988B88}" type="parTrans" cxnId="{F1FB4D33-99B8-441A-B5DD-78A23E541DA1}">
      <dgm:prSet/>
      <dgm:spPr/>
      <dgm:t>
        <a:bodyPr/>
        <a:lstStyle/>
        <a:p>
          <a:endParaRPr lang="ru-RU"/>
        </a:p>
      </dgm:t>
    </dgm:pt>
    <dgm:pt modelId="{C6B94240-CAEB-44AB-BDA7-B402909A094B}" type="sibTrans" cxnId="{F1FB4D33-99B8-441A-B5DD-78A23E541DA1}">
      <dgm:prSet/>
      <dgm:spPr/>
      <dgm:t>
        <a:bodyPr/>
        <a:lstStyle/>
        <a:p>
          <a:endParaRPr lang="ru-RU"/>
        </a:p>
      </dgm:t>
    </dgm:pt>
    <dgm:pt modelId="{2B211299-F64E-4E9C-8D6C-E0B34D639F42}">
      <dgm:prSet phldrT="[Текст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800" dirty="0" smtClean="0"/>
            <a:t>Протокол 1 этапа ДОК</a:t>
          </a:r>
          <a:endParaRPr lang="ru-RU" sz="1800" dirty="0"/>
        </a:p>
      </dgm:t>
    </dgm:pt>
    <dgm:pt modelId="{A834C5D2-3205-4AF8-9D59-0B6D38A996C7}" type="parTrans" cxnId="{882473A6-4CE1-483D-A9F3-E5C476D04B52}">
      <dgm:prSet/>
      <dgm:spPr/>
      <dgm:t>
        <a:bodyPr/>
        <a:lstStyle/>
        <a:p>
          <a:endParaRPr lang="ru-RU"/>
        </a:p>
      </dgm:t>
    </dgm:pt>
    <dgm:pt modelId="{8CB1245F-F2F7-4641-8EB5-E0932A32100D}" type="sibTrans" cxnId="{882473A6-4CE1-483D-A9F3-E5C476D04B52}">
      <dgm:prSet/>
      <dgm:spPr/>
      <dgm:t>
        <a:bodyPr/>
        <a:lstStyle/>
        <a:p>
          <a:endParaRPr lang="ru-RU"/>
        </a:p>
      </dgm:t>
    </dgm:pt>
    <dgm:pt modelId="{954541D0-F67E-4B96-82AB-6C7D88CE5E56}" type="pres">
      <dgm:prSet presAssocID="{E95F5E92-026C-4CB4-9F3D-D59B6BAA25C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D984B9F6-ADA2-419E-9FD6-F25CBA2AC04F}" type="pres">
      <dgm:prSet presAssocID="{E95F5E92-026C-4CB4-9F3D-D59B6BAA25C1}" presName="pyramid" presStyleLbl="node1" presStyleIdx="0" presStyleCnt="1"/>
      <dgm:spPr>
        <a:solidFill>
          <a:schemeClr val="accent3">
            <a:lumMod val="40000"/>
            <a:lumOff val="60000"/>
          </a:schemeClr>
        </a:solidFill>
      </dgm:spPr>
    </dgm:pt>
    <dgm:pt modelId="{C22E136F-EFE1-4C84-92AD-73A1E4F7EBD1}" type="pres">
      <dgm:prSet presAssocID="{E95F5E92-026C-4CB4-9F3D-D59B6BAA25C1}" presName="theList" presStyleCnt="0"/>
      <dgm:spPr/>
    </dgm:pt>
    <dgm:pt modelId="{E17BFCB0-BAF1-4400-817E-805D4B5C463C}" type="pres">
      <dgm:prSet presAssocID="{356B5CDD-F3A1-4F1B-9E61-FC2796CC79A2}" presName="aNode" presStyleLbl="fgAcc1" presStyleIdx="0" presStyleCnt="7" custLinFactY="-36873" custLinFactNeighborX="-9957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BC318-BCE6-4A10-9B3B-BE317E257A09}" type="pres">
      <dgm:prSet presAssocID="{356B5CDD-F3A1-4F1B-9E61-FC2796CC79A2}" presName="aSpace" presStyleCnt="0"/>
      <dgm:spPr/>
    </dgm:pt>
    <dgm:pt modelId="{DD74F099-0110-442E-AD8B-DD3CC81A6908}" type="pres">
      <dgm:prSet presAssocID="{DE2C2D0E-1AED-49DC-B2D2-6966698B1561}" presName="aNode" presStyleLbl="fgAcc1" presStyleIdx="1" presStyleCnt="7" custScaleY="236111" custLinFactY="77587" custLinFactNeighborX="1438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FB9F5-33CA-42B7-9FB9-2F9040283E84}" type="pres">
      <dgm:prSet presAssocID="{DE2C2D0E-1AED-49DC-B2D2-6966698B1561}" presName="aSpace" presStyleCnt="0"/>
      <dgm:spPr/>
    </dgm:pt>
    <dgm:pt modelId="{96A579AB-4157-4365-B6DC-953B0DE11B5B}" type="pres">
      <dgm:prSet presAssocID="{9F2734A6-3566-422C-A47C-F67DC82336D9}" presName="aNode" presStyleLbl="fgAcc1" presStyleIdx="2" presStyleCnt="7" custScaleY="135078" custLinFactY="106508" custLinFactNeighborX="14387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B70AB-4C3D-4991-8329-2A1E9E1A82CF}" type="pres">
      <dgm:prSet presAssocID="{9F2734A6-3566-422C-A47C-F67DC82336D9}" presName="aSpace" presStyleCnt="0"/>
      <dgm:spPr/>
    </dgm:pt>
    <dgm:pt modelId="{6C82A64D-FCF2-4880-9ED0-14AAFF34A822}" type="pres">
      <dgm:prSet presAssocID="{5A8F7226-A001-48DD-9E77-1E9F0E171F56}" presName="aNode" presStyleLbl="fgAcc1" presStyleIdx="3" presStyleCnt="7" custScaleY="139649" custLinFactY="500000" custLinFactNeighborX="14387" custLinFactNeighborY="511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3F3CE-53CF-498C-ABF0-3A34C32F99F7}" type="pres">
      <dgm:prSet presAssocID="{5A8F7226-A001-48DD-9E77-1E9F0E171F56}" presName="aSpace" presStyleCnt="0"/>
      <dgm:spPr/>
    </dgm:pt>
    <dgm:pt modelId="{D4231CA5-2E81-44CF-910D-15145F5606F5}" type="pres">
      <dgm:prSet presAssocID="{37695EF9-546B-4053-88F8-58073D913EE2}" presName="aNode" presStyleLbl="fgAcc1" presStyleIdx="4" presStyleCnt="7" custScaleY="135078" custLinFactY="24010" custLinFactNeighborX="1438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A2F14-876F-4519-B43A-E47FA69BEA11}" type="pres">
      <dgm:prSet presAssocID="{37695EF9-546B-4053-88F8-58073D913EE2}" presName="aSpace" presStyleCnt="0"/>
      <dgm:spPr/>
    </dgm:pt>
    <dgm:pt modelId="{7143A928-565F-405F-B0E1-02342757E77A}" type="pres">
      <dgm:prSet presAssocID="{B9FC689B-F699-4521-92BE-3084A840E9EF}" presName="aNode" presStyleLbl="fgAcc1" presStyleIdx="5" presStyleCnt="7" custScaleY="135078" custLinFactY="81160" custLinFactNeighborX="1438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2803A0-5FED-4625-B0A1-E7178FAA1022}" type="pres">
      <dgm:prSet presAssocID="{B9FC689B-F699-4521-92BE-3084A840E9EF}" presName="aSpace" presStyleCnt="0"/>
      <dgm:spPr/>
    </dgm:pt>
    <dgm:pt modelId="{1FE8B1CC-0DDF-4DA1-9551-FE671AE1E03F}" type="pres">
      <dgm:prSet presAssocID="{2B211299-F64E-4E9C-8D6C-E0B34D639F42}" presName="aNode" presStyleLbl="fgAcc1" presStyleIdx="6" presStyleCnt="7" custScaleY="136169" custLinFactY="-811514" custLinFactNeighborX="14387" custLinFactNeighborY="-9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33426-7B14-4323-9261-EBFCC67BA374}" type="pres">
      <dgm:prSet presAssocID="{2B211299-F64E-4E9C-8D6C-E0B34D639F42}" presName="aSpace" presStyleCnt="0"/>
      <dgm:spPr/>
    </dgm:pt>
  </dgm:ptLst>
  <dgm:cxnLst>
    <dgm:cxn modelId="{210A22B6-C29D-434F-A20B-505E7C6C530F}" type="presOf" srcId="{5A8F7226-A001-48DD-9E77-1E9F0E171F56}" destId="{6C82A64D-FCF2-4880-9ED0-14AAFF34A822}" srcOrd="0" destOrd="0" presId="urn:microsoft.com/office/officeart/2005/8/layout/pyramid2"/>
    <dgm:cxn modelId="{7920ADE4-5AAD-4329-8E3F-5DF46B55BE2F}" type="presOf" srcId="{2B211299-F64E-4E9C-8D6C-E0B34D639F42}" destId="{1FE8B1CC-0DDF-4DA1-9551-FE671AE1E03F}" srcOrd="0" destOrd="0" presId="urn:microsoft.com/office/officeart/2005/8/layout/pyramid2"/>
    <dgm:cxn modelId="{5EEC4245-AF6D-45B9-B320-CCA73B1E1043}" type="presOf" srcId="{E95F5E92-026C-4CB4-9F3D-D59B6BAA25C1}" destId="{954541D0-F67E-4B96-82AB-6C7D88CE5E56}" srcOrd="0" destOrd="0" presId="urn:microsoft.com/office/officeart/2005/8/layout/pyramid2"/>
    <dgm:cxn modelId="{DCC3FD78-C559-46B7-A742-77000A562E1E}" srcId="{E95F5E92-026C-4CB4-9F3D-D59B6BAA25C1}" destId="{DE2C2D0E-1AED-49DC-B2D2-6966698B1561}" srcOrd="1" destOrd="0" parTransId="{5EC198D9-FC0C-4E30-A59C-CB77BB1B09E9}" sibTransId="{2544689B-7827-41F8-B13B-AA379F076083}"/>
    <dgm:cxn modelId="{FB618039-B590-4597-AEA4-B523A9BFE3CF}" srcId="{E95F5E92-026C-4CB4-9F3D-D59B6BAA25C1}" destId="{37695EF9-546B-4053-88F8-58073D913EE2}" srcOrd="4" destOrd="0" parTransId="{4205AC4A-049D-480A-8694-BC7ECE8328B2}" sibTransId="{91990F12-8DA3-4DA1-A1C4-F8436E355CBF}"/>
    <dgm:cxn modelId="{F1FB4D33-99B8-441A-B5DD-78A23E541DA1}" srcId="{E95F5E92-026C-4CB4-9F3D-D59B6BAA25C1}" destId="{B9FC689B-F699-4521-92BE-3084A840E9EF}" srcOrd="5" destOrd="0" parTransId="{BE490EC0-7CEF-4375-AF18-4EED6B988B88}" sibTransId="{C6B94240-CAEB-44AB-BDA7-B402909A094B}"/>
    <dgm:cxn modelId="{4771CB13-62EC-4702-8AE7-519236A36595}" type="presOf" srcId="{9F2734A6-3566-422C-A47C-F67DC82336D9}" destId="{96A579AB-4157-4365-B6DC-953B0DE11B5B}" srcOrd="0" destOrd="0" presId="urn:microsoft.com/office/officeart/2005/8/layout/pyramid2"/>
    <dgm:cxn modelId="{0D221E11-48A0-4D1E-A1C9-5555B97D5F8C}" type="presOf" srcId="{DE2C2D0E-1AED-49DC-B2D2-6966698B1561}" destId="{DD74F099-0110-442E-AD8B-DD3CC81A6908}" srcOrd="0" destOrd="0" presId="urn:microsoft.com/office/officeart/2005/8/layout/pyramid2"/>
    <dgm:cxn modelId="{D7C1371C-D963-4B88-9A9D-BBB46C51E7D5}" type="presOf" srcId="{37695EF9-546B-4053-88F8-58073D913EE2}" destId="{D4231CA5-2E81-44CF-910D-15145F5606F5}" srcOrd="0" destOrd="0" presId="urn:microsoft.com/office/officeart/2005/8/layout/pyramid2"/>
    <dgm:cxn modelId="{EAD97BAC-8934-4A08-B29E-1F73D50AE59E}" type="presOf" srcId="{356B5CDD-F3A1-4F1B-9E61-FC2796CC79A2}" destId="{E17BFCB0-BAF1-4400-817E-805D4B5C463C}" srcOrd="0" destOrd="0" presId="urn:microsoft.com/office/officeart/2005/8/layout/pyramid2"/>
    <dgm:cxn modelId="{984F3C2F-FB92-42E7-B5FA-0211CA1D0CC4}" srcId="{E95F5E92-026C-4CB4-9F3D-D59B6BAA25C1}" destId="{9F2734A6-3566-422C-A47C-F67DC82336D9}" srcOrd="2" destOrd="0" parTransId="{D9509CF7-5D82-4F07-8B2C-D6AAAD879D11}" sibTransId="{C03E23F1-675B-4E4C-A40F-257283EA0DDC}"/>
    <dgm:cxn modelId="{E92F07BB-8897-4797-A79E-557F7DB6912F}" srcId="{E95F5E92-026C-4CB4-9F3D-D59B6BAA25C1}" destId="{5A8F7226-A001-48DD-9E77-1E9F0E171F56}" srcOrd="3" destOrd="0" parTransId="{81964E1D-CE5A-4E14-AFE2-FD99D936C41D}" sibTransId="{5DF821AD-4462-48B5-9A0C-633A2313F2A3}"/>
    <dgm:cxn modelId="{B334A081-4E65-4A62-99A8-103ACB8DC53D}" srcId="{E95F5E92-026C-4CB4-9F3D-D59B6BAA25C1}" destId="{356B5CDD-F3A1-4F1B-9E61-FC2796CC79A2}" srcOrd="0" destOrd="0" parTransId="{0198F047-FCF8-4E8C-8BE5-EB7CA09D3A74}" sibTransId="{6D601550-25E0-495F-BBB7-95ED1FAED648}"/>
    <dgm:cxn modelId="{61D66EAE-C981-4A65-98F3-2DE3327395FD}" type="presOf" srcId="{B9FC689B-F699-4521-92BE-3084A840E9EF}" destId="{7143A928-565F-405F-B0E1-02342757E77A}" srcOrd="0" destOrd="0" presId="urn:microsoft.com/office/officeart/2005/8/layout/pyramid2"/>
    <dgm:cxn modelId="{882473A6-4CE1-483D-A9F3-E5C476D04B52}" srcId="{E95F5E92-026C-4CB4-9F3D-D59B6BAA25C1}" destId="{2B211299-F64E-4E9C-8D6C-E0B34D639F42}" srcOrd="6" destOrd="0" parTransId="{A834C5D2-3205-4AF8-9D59-0B6D38A996C7}" sibTransId="{8CB1245F-F2F7-4641-8EB5-E0932A32100D}"/>
    <dgm:cxn modelId="{B9A6992E-FB68-48E4-9F98-A436E2035E00}" type="presParOf" srcId="{954541D0-F67E-4B96-82AB-6C7D88CE5E56}" destId="{D984B9F6-ADA2-419E-9FD6-F25CBA2AC04F}" srcOrd="0" destOrd="0" presId="urn:microsoft.com/office/officeart/2005/8/layout/pyramid2"/>
    <dgm:cxn modelId="{FC332BAE-2010-4B63-A9ED-DD76C6581892}" type="presParOf" srcId="{954541D0-F67E-4B96-82AB-6C7D88CE5E56}" destId="{C22E136F-EFE1-4C84-92AD-73A1E4F7EBD1}" srcOrd="1" destOrd="0" presId="urn:microsoft.com/office/officeart/2005/8/layout/pyramid2"/>
    <dgm:cxn modelId="{24CFE120-ED39-4917-B42D-1C81DBFD2BDF}" type="presParOf" srcId="{C22E136F-EFE1-4C84-92AD-73A1E4F7EBD1}" destId="{E17BFCB0-BAF1-4400-817E-805D4B5C463C}" srcOrd="0" destOrd="0" presId="urn:microsoft.com/office/officeart/2005/8/layout/pyramid2"/>
    <dgm:cxn modelId="{C8F59FBC-A1D5-47F4-9799-888D83170715}" type="presParOf" srcId="{C22E136F-EFE1-4C84-92AD-73A1E4F7EBD1}" destId="{C8ABC318-BCE6-4A10-9B3B-BE317E257A09}" srcOrd="1" destOrd="0" presId="urn:microsoft.com/office/officeart/2005/8/layout/pyramid2"/>
    <dgm:cxn modelId="{9E8E71B2-4A00-4F19-8A3C-87BA88164C42}" type="presParOf" srcId="{C22E136F-EFE1-4C84-92AD-73A1E4F7EBD1}" destId="{DD74F099-0110-442E-AD8B-DD3CC81A6908}" srcOrd="2" destOrd="0" presId="urn:microsoft.com/office/officeart/2005/8/layout/pyramid2"/>
    <dgm:cxn modelId="{E838E3D8-622B-4351-A44B-F875BD066B7F}" type="presParOf" srcId="{C22E136F-EFE1-4C84-92AD-73A1E4F7EBD1}" destId="{FE5FB9F5-33CA-42B7-9FB9-2F9040283E84}" srcOrd="3" destOrd="0" presId="urn:microsoft.com/office/officeart/2005/8/layout/pyramid2"/>
    <dgm:cxn modelId="{B9972C97-6A8C-458F-AE96-9B6D16765755}" type="presParOf" srcId="{C22E136F-EFE1-4C84-92AD-73A1E4F7EBD1}" destId="{96A579AB-4157-4365-B6DC-953B0DE11B5B}" srcOrd="4" destOrd="0" presId="urn:microsoft.com/office/officeart/2005/8/layout/pyramid2"/>
    <dgm:cxn modelId="{BC1BA7E5-E625-433E-86F9-1903C55E8602}" type="presParOf" srcId="{C22E136F-EFE1-4C84-92AD-73A1E4F7EBD1}" destId="{F69B70AB-4C3D-4991-8329-2A1E9E1A82CF}" srcOrd="5" destOrd="0" presId="urn:microsoft.com/office/officeart/2005/8/layout/pyramid2"/>
    <dgm:cxn modelId="{0D353392-2EC4-489D-B7A0-C96C0A9415F4}" type="presParOf" srcId="{C22E136F-EFE1-4C84-92AD-73A1E4F7EBD1}" destId="{6C82A64D-FCF2-4880-9ED0-14AAFF34A822}" srcOrd="6" destOrd="0" presId="urn:microsoft.com/office/officeart/2005/8/layout/pyramid2"/>
    <dgm:cxn modelId="{8D38DC3C-B6DA-49C9-A969-AD443B05F1E6}" type="presParOf" srcId="{C22E136F-EFE1-4C84-92AD-73A1E4F7EBD1}" destId="{DCC3F3CE-53CF-498C-ABF0-3A34C32F99F7}" srcOrd="7" destOrd="0" presId="urn:microsoft.com/office/officeart/2005/8/layout/pyramid2"/>
    <dgm:cxn modelId="{109CFB6B-6D3C-4545-9AB1-5CC25FF096DB}" type="presParOf" srcId="{C22E136F-EFE1-4C84-92AD-73A1E4F7EBD1}" destId="{D4231CA5-2E81-44CF-910D-15145F5606F5}" srcOrd="8" destOrd="0" presId="urn:microsoft.com/office/officeart/2005/8/layout/pyramid2"/>
    <dgm:cxn modelId="{CC805997-BA9E-4491-BB74-8B588AC339DE}" type="presParOf" srcId="{C22E136F-EFE1-4C84-92AD-73A1E4F7EBD1}" destId="{BA1A2F14-876F-4519-B43A-E47FA69BEA11}" srcOrd="9" destOrd="0" presId="urn:microsoft.com/office/officeart/2005/8/layout/pyramid2"/>
    <dgm:cxn modelId="{66E1BE9D-D724-4657-B91D-3F88D1FB8D9B}" type="presParOf" srcId="{C22E136F-EFE1-4C84-92AD-73A1E4F7EBD1}" destId="{7143A928-565F-405F-B0E1-02342757E77A}" srcOrd="10" destOrd="0" presId="urn:microsoft.com/office/officeart/2005/8/layout/pyramid2"/>
    <dgm:cxn modelId="{DA519EB6-9F9D-4ADB-9C5C-2F1C97D25759}" type="presParOf" srcId="{C22E136F-EFE1-4C84-92AD-73A1E4F7EBD1}" destId="{452803A0-5FED-4625-B0A1-E7178FAA1022}" srcOrd="11" destOrd="0" presId="urn:microsoft.com/office/officeart/2005/8/layout/pyramid2"/>
    <dgm:cxn modelId="{BE2418CD-1955-45A7-B2D7-1AB49C755CBD}" type="presParOf" srcId="{C22E136F-EFE1-4C84-92AD-73A1E4F7EBD1}" destId="{1FE8B1CC-0DDF-4DA1-9551-FE671AE1E03F}" srcOrd="12" destOrd="0" presId="urn:microsoft.com/office/officeart/2005/8/layout/pyramid2"/>
    <dgm:cxn modelId="{E037A770-48C2-4D8B-B3C3-C5012C79D7BB}" type="presParOf" srcId="{C22E136F-EFE1-4C84-92AD-73A1E4F7EBD1}" destId="{BE533426-7B14-4323-9261-EBFCC67BA374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A551CBF-AA8E-4B66-9CCB-BBC9B598E72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3FDDDF9-4637-4175-9A7C-379D8AF49A0A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Подготовка извещения</a:t>
          </a:r>
          <a:endParaRPr lang="ru-RU" dirty="0"/>
        </a:p>
      </dgm:t>
    </dgm:pt>
    <dgm:pt modelId="{ACB01711-0BDC-43DA-B26D-CE1F44373CCB}" type="parTrans" cxnId="{28F78953-D761-4740-B11F-35F68C48AF58}">
      <dgm:prSet/>
      <dgm:spPr/>
      <dgm:t>
        <a:bodyPr/>
        <a:lstStyle/>
        <a:p>
          <a:endParaRPr lang="ru-RU"/>
        </a:p>
      </dgm:t>
    </dgm:pt>
    <dgm:pt modelId="{57DCADC3-9135-4ED6-8214-5B8F7A8A8FB2}" type="sibTrans" cxnId="{28F78953-D761-4740-B11F-35F68C48AF58}">
      <dgm:prSet/>
      <dgm:spPr/>
      <dgm:t>
        <a:bodyPr/>
        <a:lstStyle/>
        <a:p>
          <a:endParaRPr lang="ru-RU"/>
        </a:p>
      </dgm:t>
    </dgm:pt>
    <dgm:pt modelId="{A12E08C6-8CBF-4EEA-B333-B8C067F03DCE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Изменения в извещение</a:t>
          </a:r>
          <a:endParaRPr lang="ru-RU" dirty="0"/>
        </a:p>
      </dgm:t>
    </dgm:pt>
    <dgm:pt modelId="{5CB9BE01-507E-44CB-89B4-E3F12D9CCC58}" type="parTrans" cxnId="{AF51C5F6-9246-493A-93F7-8A047304BA55}">
      <dgm:prSet/>
      <dgm:spPr/>
      <dgm:t>
        <a:bodyPr/>
        <a:lstStyle/>
        <a:p>
          <a:endParaRPr lang="ru-RU"/>
        </a:p>
      </dgm:t>
    </dgm:pt>
    <dgm:pt modelId="{E3BE0E9E-5058-41EB-B3EE-5DF0F7FF2EC1}" type="sibTrans" cxnId="{AF51C5F6-9246-493A-93F7-8A047304BA55}">
      <dgm:prSet/>
      <dgm:spPr/>
      <dgm:t>
        <a:bodyPr/>
        <a:lstStyle/>
        <a:p>
          <a:endParaRPr lang="ru-RU"/>
        </a:p>
      </dgm:t>
    </dgm:pt>
    <dgm:pt modelId="{69C68172-E240-47CE-8235-AE39ACEE187E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Подача заявок</a:t>
          </a:r>
          <a:endParaRPr lang="ru-RU" dirty="0"/>
        </a:p>
      </dgm:t>
    </dgm:pt>
    <dgm:pt modelId="{2B8F8A4D-FADE-49C4-B68E-89244CD7E915}" type="parTrans" cxnId="{F4F49F3D-800B-42CB-9297-84DF3D060934}">
      <dgm:prSet/>
      <dgm:spPr/>
      <dgm:t>
        <a:bodyPr/>
        <a:lstStyle/>
        <a:p>
          <a:endParaRPr lang="ru-RU"/>
        </a:p>
      </dgm:t>
    </dgm:pt>
    <dgm:pt modelId="{21206F4D-B19F-4B36-9F44-43C30E0425F3}" type="sibTrans" cxnId="{F4F49F3D-800B-42CB-9297-84DF3D060934}">
      <dgm:prSet/>
      <dgm:spPr/>
      <dgm:t>
        <a:bodyPr/>
        <a:lstStyle/>
        <a:p>
          <a:endParaRPr lang="ru-RU"/>
        </a:p>
      </dgm:t>
    </dgm:pt>
    <dgm:pt modelId="{2AC2B799-E55E-40E5-974B-2AB03DC84B4A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Работа комиссии</a:t>
          </a:r>
          <a:endParaRPr lang="ru-RU" dirty="0"/>
        </a:p>
      </dgm:t>
    </dgm:pt>
    <dgm:pt modelId="{E2BB39E7-3BA2-41BE-A1B8-E1E3F21FA5A0}" type="parTrans" cxnId="{4997BF3D-3353-485B-8013-E2557D2F8A55}">
      <dgm:prSet/>
      <dgm:spPr/>
      <dgm:t>
        <a:bodyPr/>
        <a:lstStyle/>
        <a:p>
          <a:endParaRPr lang="ru-RU"/>
        </a:p>
      </dgm:t>
    </dgm:pt>
    <dgm:pt modelId="{1A3D7A6C-FA82-4827-9CA6-1E8D281FA5D2}" type="sibTrans" cxnId="{4997BF3D-3353-485B-8013-E2557D2F8A55}">
      <dgm:prSet/>
      <dgm:spPr/>
      <dgm:t>
        <a:bodyPr/>
        <a:lstStyle/>
        <a:p>
          <a:endParaRPr lang="ru-RU"/>
        </a:p>
      </dgm:t>
    </dgm:pt>
    <dgm:pt modelId="{E414CFF0-2C74-4357-AFE3-79F79A938B36}">
      <dgm:prSet phldrT="[Текст]"/>
      <dgm:spPr>
        <a:solidFill>
          <a:srgbClr val="0070C0"/>
        </a:solidFill>
      </dgm:spPr>
      <dgm:t>
        <a:bodyPr/>
        <a:lstStyle/>
        <a:p>
          <a:r>
            <a:rPr lang="ru-RU" dirty="0" smtClean="0"/>
            <a:t>Определение поставщика завершено/отменено</a:t>
          </a:r>
          <a:endParaRPr lang="ru-RU" dirty="0"/>
        </a:p>
      </dgm:t>
    </dgm:pt>
    <dgm:pt modelId="{FB97ABF6-0B79-4A6B-B49D-87E9F963CE85}" type="parTrans" cxnId="{446DA2AF-FF43-48E4-ADCC-A091AE54E776}">
      <dgm:prSet/>
      <dgm:spPr/>
      <dgm:t>
        <a:bodyPr/>
        <a:lstStyle/>
        <a:p>
          <a:endParaRPr lang="ru-RU"/>
        </a:p>
      </dgm:t>
    </dgm:pt>
    <dgm:pt modelId="{4E08B233-649B-4091-B703-C7D395F05085}" type="sibTrans" cxnId="{446DA2AF-FF43-48E4-ADCC-A091AE54E776}">
      <dgm:prSet/>
      <dgm:spPr/>
      <dgm:t>
        <a:bodyPr/>
        <a:lstStyle/>
        <a:p>
          <a:endParaRPr lang="ru-RU"/>
        </a:p>
      </dgm:t>
    </dgm:pt>
    <dgm:pt modelId="{7679D1D7-0929-42A6-A701-61B7A4A4043B}" type="pres">
      <dgm:prSet presAssocID="{CA551CBF-AA8E-4B66-9CCB-BBC9B598E72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885FD6-3691-4714-9076-9B8C1515F77B}" type="pres">
      <dgm:prSet presAssocID="{CA551CBF-AA8E-4B66-9CCB-BBC9B598E722}" presName="dummyMaxCanvas" presStyleCnt="0">
        <dgm:presLayoutVars/>
      </dgm:prSet>
      <dgm:spPr/>
    </dgm:pt>
    <dgm:pt modelId="{D505F23F-E7B5-422A-9EA4-5B14A487E4B2}" type="pres">
      <dgm:prSet presAssocID="{CA551CBF-AA8E-4B66-9CCB-BBC9B598E722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2849C-320F-4B5B-BF8C-723FB707D630}" type="pres">
      <dgm:prSet presAssocID="{CA551CBF-AA8E-4B66-9CCB-BBC9B598E722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FEC4E0-9FE0-43A6-A490-BEAC63ED08C5}" type="pres">
      <dgm:prSet presAssocID="{CA551CBF-AA8E-4B66-9CCB-BBC9B598E72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AB4A43-30E7-422E-ADC3-8F69AF9A80AD}" type="pres">
      <dgm:prSet presAssocID="{CA551CBF-AA8E-4B66-9CCB-BBC9B598E72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B2B10F-1355-4193-AA55-B8426406C41B}" type="pres">
      <dgm:prSet presAssocID="{CA551CBF-AA8E-4B66-9CCB-BBC9B598E72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E9BDF-5487-45AA-82F1-D6481F3AF45C}" type="pres">
      <dgm:prSet presAssocID="{CA551CBF-AA8E-4B66-9CCB-BBC9B598E72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40A116-6ECE-4945-954F-E977AE1FBC1C}" type="pres">
      <dgm:prSet presAssocID="{CA551CBF-AA8E-4B66-9CCB-BBC9B598E72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FB513-B8EC-47D9-AE85-B42AF253A8DA}" type="pres">
      <dgm:prSet presAssocID="{CA551CBF-AA8E-4B66-9CCB-BBC9B598E72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8CB41F-70E7-49EC-A26C-9F2A594D0335}" type="pres">
      <dgm:prSet presAssocID="{CA551CBF-AA8E-4B66-9CCB-BBC9B598E72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225886-0251-424B-A2BE-5F792082CBDC}" type="pres">
      <dgm:prSet presAssocID="{CA551CBF-AA8E-4B66-9CCB-BBC9B598E72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AC4-E0D6-4106-A119-2CB31A63FB01}" type="pres">
      <dgm:prSet presAssocID="{CA551CBF-AA8E-4B66-9CCB-BBC9B598E72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DEEB9A-7D03-43D9-A4D9-D51AC8614347}" type="pres">
      <dgm:prSet presAssocID="{CA551CBF-AA8E-4B66-9CCB-BBC9B598E72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5F9AFE-8A3B-4E98-A56B-A4E6B2A98861}" type="pres">
      <dgm:prSet presAssocID="{CA551CBF-AA8E-4B66-9CCB-BBC9B598E72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17B39-3A37-482E-AFF5-2647B6B90DE2}" type="pres">
      <dgm:prSet presAssocID="{CA551CBF-AA8E-4B66-9CCB-BBC9B598E72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F1A6D4-7D57-4515-9E3D-96D584977DD2}" type="presOf" srcId="{E3FDDDF9-4637-4175-9A7C-379D8AF49A0A}" destId="{44225886-0251-424B-A2BE-5F792082CBDC}" srcOrd="1" destOrd="0" presId="urn:microsoft.com/office/officeart/2005/8/layout/vProcess5"/>
    <dgm:cxn modelId="{21934D4E-CA90-4F92-B762-A15D83E1EDDA}" type="presOf" srcId="{A12E08C6-8CBF-4EEA-B333-B8C067F03DCE}" destId="{9A904AC4-E0D6-4106-A119-2CB31A63FB01}" srcOrd="1" destOrd="0" presId="urn:microsoft.com/office/officeart/2005/8/layout/vProcess5"/>
    <dgm:cxn modelId="{5262BEED-2419-43C7-8963-F53A9ABD377B}" type="presOf" srcId="{E3BE0E9E-5058-41EB-B3EE-5DF0F7FF2EC1}" destId="{E140A116-6ECE-4945-954F-E977AE1FBC1C}" srcOrd="0" destOrd="0" presId="urn:microsoft.com/office/officeart/2005/8/layout/vProcess5"/>
    <dgm:cxn modelId="{446DA2AF-FF43-48E4-ADCC-A091AE54E776}" srcId="{CA551CBF-AA8E-4B66-9CCB-BBC9B598E722}" destId="{E414CFF0-2C74-4357-AFE3-79F79A938B36}" srcOrd="4" destOrd="0" parTransId="{FB97ABF6-0B79-4A6B-B49D-87E9F963CE85}" sibTransId="{4E08B233-649B-4091-B703-C7D395F05085}"/>
    <dgm:cxn modelId="{098958CF-119F-4892-936C-D9645192D4D4}" type="presOf" srcId="{E3FDDDF9-4637-4175-9A7C-379D8AF49A0A}" destId="{D505F23F-E7B5-422A-9EA4-5B14A487E4B2}" srcOrd="0" destOrd="0" presId="urn:microsoft.com/office/officeart/2005/8/layout/vProcess5"/>
    <dgm:cxn modelId="{858AC1BD-81E3-48F1-9B31-889BF88D1624}" type="presOf" srcId="{E414CFF0-2C74-4357-AFE3-79F79A938B36}" destId="{6AF17B39-3A37-482E-AFF5-2647B6B90DE2}" srcOrd="1" destOrd="0" presId="urn:microsoft.com/office/officeart/2005/8/layout/vProcess5"/>
    <dgm:cxn modelId="{5932B46E-8F30-4290-A968-E269A6FFF177}" type="presOf" srcId="{2AC2B799-E55E-40E5-974B-2AB03DC84B4A}" destId="{125F9AFE-8A3B-4E98-A56B-A4E6B2A98861}" srcOrd="1" destOrd="0" presId="urn:microsoft.com/office/officeart/2005/8/layout/vProcess5"/>
    <dgm:cxn modelId="{85090BA1-2CD0-4C0E-9A68-916D5C591C83}" type="presOf" srcId="{2AC2B799-E55E-40E5-974B-2AB03DC84B4A}" destId="{9DAB4A43-30E7-422E-ADC3-8F69AF9A80AD}" srcOrd="0" destOrd="0" presId="urn:microsoft.com/office/officeart/2005/8/layout/vProcess5"/>
    <dgm:cxn modelId="{28F78953-D761-4740-B11F-35F68C48AF58}" srcId="{CA551CBF-AA8E-4B66-9CCB-BBC9B598E722}" destId="{E3FDDDF9-4637-4175-9A7C-379D8AF49A0A}" srcOrd="0" destOrd="0" parTransId="{ACB01711-0BDC-43DA-B26D-CE1F44373CCB}" sibTransId="{57DCADC3-9135-4ED6-8214-5B8F7A8A8FB2}"/>
    <dgm:cxn modelId="{56CE30F0-9490-4511-9183-C3DB655D7CF9}" type="presOf" srcId="{A12E08C6-8CBF-4EEA-B333-B8C067F03DCE}" destId="{5C82849C-320F-4B5B-BF8C-723FB707D630}" srcOrd="0" destOrd="0" presId="urn:microsoft.com/office/officeart/2005/8/layout/vProcess5"/>
    <dgm:cxn modelId="{E0ABA4D0-A7FC-428C-B0B9-0290F736CED2}" type="presOf" srcId="{1A3D7A6C-FA82-4827-9CA6-1E8D281FA5D2}" destId="{BA8CB41F-70E7-49EC-A26C-9F2A594D0335}" srcOrd="0" destOrd="0" presId="urn:microsoft.com/office/officeart/2005/8/layout/vProcess5"/>
    <dgm:cxn modelId="{F4F49F3D-800B-42CB-9297-84DF3D060934}" srcId="{CA551CBF-AA8E-4B66-9CCB-BBC9B598E722}" destId="{69C68172-E240-47CE-8235-AE39ACEE187E}" srcOrd="2" destOrd="0" parTransId="{2B8F8A4D-FADE-49C4-B68E-89244CD7E915}" sibTransId="{21206F4D-B19F-4B36-9F44-43C30E0425F3}"/>
    <dgm:cxn modelId="{18E02EC2-4FCC-4577-894E-9DED48A33270}" type="presOf" srcId="{57DCADC3-9135-4ED6-8214-5B8F7A8A8FB2}" destId="{D35E9BDF-5487-45AA-82F1-D6481F3AF45C}" srcOrd="0" destOrd="0" presId="urn:microsoft.com/office/officeart/2005/8/layout/vProcess5"/>
    <dgm:cxn modelId="{94B850C4-C2F1-48DE-AA05-D97B74EB0AD3}" type="presOf" srcId="{69C68172-E240-47CE-8235-AE39ACEE187E}" destId="{61DEEB9A-7D03-43D9-A4D9-D51AC8614347}" srcOrd="1" destOrd="0" presId="urn:microsoft.com/office/officeart/2005/8/layout/vProcess5"/>
    <dgm:cxn modelId="{4997BF3D-3353-485B-8013-E2557D2F8A55}" srcId="{CA551CBF-AA8E-4B66-9CCB-BBC9B598E722}" destId="{2AC2B799-E55E-40E5-974B-2AB03DC84B4A}" srcOrd="3" destOrd="0" parTransId="{E2BB39E7-3BA2-41BE-A1B8-E1E3F21FA5A0}" sibTransId="{1A3D7A6C-FA82-4827-9CA6-1E8D281FA5D2}"/>
    <dgm:cxn modelId="{68A3FA1E-68C5-47CF-B6B3-96EB836730A2}" type="presOf" srcId="{CA551CBF-AA8E-4B66-9CCB-BBC9B598E722}" destId="{7679D1D7-0929-42A6-A701-61B7A4A4043B}" srcOrd="0" destOrd="0" presId="urn:microsoft.com/office/officeart/2005/8/layout/vProcess5"/>
    <dgm:cxn modelId="{23189040-EB91-4B4F-A563-2DB7D8900707}" type="presOf" srcId="{E414CFF0-2C74-4357-AFE3-79F79A938B36}" destId="{9FB2B10F-1355-4193-AA55-B8426406C41B}" srcOrd="0" destOrd="0" presId="urn:microsoft.com/office/officeart/2005/8/layout/vProcess5"/>
    <dgm:cxn modelId="{9903A638-8D67-44B1-B1D1-C81187832678}" type="presOf" srcId="{21206F4D-B19F-4B36-9F44-43C30E0425F3}" destId="{4B2FB513-B8EC-47D9-AE85-B42AF253A8DA}" srcOrd="0" destOrd="0" presId="urn:microsoft.com/office/officeart/2005/8/layout/vProcess5"/>
    <dgm:cxn modelId="{AF51C5F6-9246-493A-93F7-8A047304BA55}" srcId="{CA551CBF-AA8E-4B66-9CCB-BBC9B598E722}" destId="{A12E08C6-8CBF-4EEA-B333-B8C067F03DCE}" srcOrd="1" destOrd="0" parTransId="{5CB9BE01-507E-44CB-89B4-E3F12D9CCC58}" sibTransId="{E3BE0E9E-5058-41EB-B3EE-5DF0F7FF2EC1}"/>
    <dgm:cxn modelId="{D9680A31-00B4-4502-B7E4-517451DAAE26}" type="presOf" srcId="{69C68172-E240-47CE-8235-AE39ACEE187E}" destId="{C0FEC4E0-9FE0-43A6-A490-BEAC63ED08C5}" srcOrd="0" destOrd="0" presId="urn:microsoft.com/office/officeart/2005/8/layout/vProcess5"/>
    <dgm:cxn modelId="{00E181B9-3DC1-4FC2-9702-B096E5BDEBB9}" type="presParOf" srcId="{7679D1D7-0929-42A6-A701-61B7A4A4043B}" destId="{A0885FD6-3691-4714-9076-9B8C1515F77B}" srcOrd="0" destOrd="0" presId="urn:microsoft.com/office/officeart/2005/8/layout/vProcess5"/>
    <dgm:cxn modelId="{AC0AFF96-2A14-4D16-9CF3-F00FA2299FCF}" type="presParOf" srcId="{7679D1D7-0929-42A6-A701-61B7A4A4043B}" destId="{D505F23F-E7B5-422A-9EA4-5B14A487E4B2}" srcOrd="1" destOrd="0" presId="urn:microsoft.com/office/officeart/2005/8/layout/vProcess5"/>
    <dgm:cxn modelId="{9CD087C2-C839-4788-87D2-9256D07773A3}" type="presParOf" srcId="{7679D1D7-0929-42A6-A701-61B7A4A4043B}" destId="{5C82849C-320F-4B5B-BF8C-723FB707D630}" srcOrd="2" destOrd="0" presId="urn:microsoft.com/office/officeart/2005/8/layout/vProcess5"/>
    <dgm:cxn modelId="{3713C4B2-3C25-408A-809D-6AF827E47E40}" type="presParOf" srcId="{7679D1D7-0929-42A6-A701-61B7A4A4043B}" destId="{C0FEC4E0-9FE0-43A6-A490-BEAC63ED08C5}" srcOrd="3" destOrd="0" presId="urn:microsoft.com/office/officeart/2005/8/layout/vProcess5"/>
    <dgm:cxn modelId="{0CD9D727-7A1F-4018-8B80-96BA8E1128B8}" type="presParOf" srcId="{7679D1D7-0929-42A6-A701-61B7A4A4043B}" destId="{9DAB4A43-30E7-422E-ADC3-8F69AF9A80AD}" srcOrd="4" destOrd="0" presId="urn:microsoft.com/office/officeart/2005/8/layout/vProcess5"/>
    <dgm:cxn modelId="{3B4AE4F4-98F6-411F-9D9C-4D05716849B7}" type="presParOf" srcId="{7679D1D7-0929-42A6-A701-61B7A4A4043B}" destId="{9FB2B10F-1355-4193-AA55-B8426406C41B}" srcOrd="5" destOrd="0" presId="urn:microsoft.com/office/officeart/2005/8/layout/vProcess5"/>
    <dgm:cxn modelId="{2C803485-83E3-4F17-A6F8-AB2C545222BE}" type="presParOf" srcId="{7679D1D7-0929-42A6-A701-61B7A4A4043B}" destId="{D35E9BDF-5487-45AA-82F1-D6481F3AF45C}" srcOrd="6" destOrd="0" presId="urn:microsoft.com/office/officeart/2005/8/layout/vProcess5"/>
    <dgm:cxn modelId="{BD313369-5001-42E6-A3A2-A234E5C238AD}" type="presParOf" srcId="{7679D1D7-0929-42A6-A701-61B7A4A4043B}" destId="{E140A116-6ECE-4945-954F-E977AE1FBC1C}" srcOrd="7" destOrd="0" presId="urn:microsoft.com/office/officeart/2005/8/layout/vProcess5"/>
    <dgm:cxn modelId="{45BFCC2A-2891-496A-B014-669E0B25E8F4}" type="presParOf" srcId="{7679D1D7-0929-42A6-A701-61B7A4A4043B}" destId="{4B2FB513-B8EC-47D9-AE85-B42AF253A8DA}" srcOrd="8" destOrd="0" presId="urn:microsoft.com/office/officeart/2005/8/layout/vProcess5"/>
    <dgm:cxn modelId="{84696B0A-8E30-4D0F-8BCE-BFBEC4447D0C}" type="presParOf" srcId="{7679D1D7-0929-42A6-A701-61B7A4A4043B}" destId="{BA8CB41F-70E7-49EC-A26C-9F2A594D0335}" srcOrd="9" destOrd="0" presId="urn:microsoft.com/office/officeart/2005/8/layout/vProcess5"/>
    <dgm:cxn modelId="{B14B9178-E088-48FD-9EB8-7883CA1471C0}" type="presParOf" srcId="{7679D1D7-0929-42A6-A701-61B7A4A4043B}" destId="{44225886-0251-424B-A2BE-5F792082CBDC}" srcOrd="10" destOrd="0" presId="urn:microsoft.com/office/officeart/2005/8/layout/vProcess5"/>
    <dgm:cxn modelId="{4E071DDF-26C1-4591-A005-429C26306FD9}" type="presParOf" srcId="{7679D1D7-0929-42A6-A701-61B7A4A4043B}" destId="{9A904AC4-E0D6-4106-A119-2CB31A63FB01}" srcOrd="11" destOrd="0" presId="urn:microsoft.com/office/officeart/2005/8/layout/vProcess5"/>
    <dgm:cxn modelId="{06E31077-AF03-444D-89AA-5D78ED123AFC}" type="presParOf" srcId="{7679D1D7-0929-42A6-A701-61B7A4A4043B}" destId="{61DEEB9A-7D03-43D9-A4D9-D51AC8614347}" srcOrd="12" destOrd="0" presId="urn:microsoft.com/office/officeart/2005/8/layout/vProcess5"/>
    <dgm:cxn modelId="{18E8515A-2418-497E-AD6B-A4346B974290}" type="presParOf" srcId="{7679D1D7-0929-42A6-A701-61B7A4A4043B}" destId="{125F9AFE-8A3B-4E98-A56B-A4E6B2A98861}" srcOrd="13" destOrd="0" presId="urn:microsoft.com/office/officeart/2005/8/layout/vProcess5"/>
    <dgm:cxn modelId="{69B59389-C200-4C4B-8995-D9CA9894FCB3}" type="presParOf" srcId="{7679D1D7-0929-42A6-A701-61B7A4A4043B}" destId="{6AF17B39-3A37-482E-AFF5-2647B6B90DE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69B2E9-CBAC-4B01-BC88-633700392A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26B4231-880F-40E5-AC1F-7FBD192C2142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6FB0AA44-E333-42F0-A786-3EB499CD84C2}" type="parTrans" cxnId="{FA292D45-493F-4F3B-B006-96B771483B01}">
      <dgm:prSet/>
      <dgm:spPr/>
      <dgm:t>
        <a:bodyPr/>
        <a:lstStyle/>
        <a:p>
          <a:endParaRPr lang="ru-RU"/>
        </a:p>
      </dgm:t>
    </dgm:pt>
    <dgm:pt modelId="{A9076DE3-DA20-465F-9ACC-61A58B08E63D}" type="sibTrans" cxnId="{FA292D45-493F-4F3B-B006-96B771483B01}">
      <dgm:prSet/>
      <dgm:spPr/>
      <dgm:t>
        <a:bodyPr/>
        <a:lstStyle/>
        <a:p>
          <a:endParaRPr lang="ru-RU"/>
        </a:p>
      </dgm:t>
    </dgm:pt>
    <dgm:pt modelId="{D542FD3B-8D63-4815-BEC3-675461B6601B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Извещение о проведении ЗК</a:t>
          </a:r>
          <a:endParaRPr lang="ru-RU" b="1" dirty="0">
            <a:solidFill>
              <a:schemeClr val="bg1"/>
            </a:solidFill>
          </a:endParaRPr>
        </a:p>
      </dgm:t>
    </dgm:pt>
    <dgm:pt modelId="{9E6D10BC-44B7-40BA-8F5A-60102F299549}" type="parTrans" cxnId="{AE249961-568D-4896-AE22-C2303E670AA7}">
      <dgm:prSet/>
      <dgm:spPr/>
      <dgm:t>
        <a:bodyPr/>
        <a:lstStyle/>
        <a:p>
          <a:endParaRPr lang="ru-RU"/>
        </a:p>
      </dgm:t>
    </dgm:pt>
    <dgm:pt modelId="{662D2A7B-D3A0-4121-AD3E-2C5CABA4DCD8}" type="sibTrans" cxnId="{AE249961-568D-4896-AE22-C2303E670AA7}">
      <dgm:prSet/>
      <dgm:spPr/>
      <dgm:t>
        <a:bodyPr/>
        <a:lstStyle/>
        <a:p>
          <a:endParaRPr lang="ru-RU"/>
        </a:p>
      </dgm:t>
    </dgm:pt>
    <dgm:pt modelId="{B37666EF-8FBF-4DFF-97A0-95DC744EDE57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Изменения в извещение о проведении ЗК</a:t>
          </a:r>
          <a:endParaRPr lang="ru-RU" b="1" dirty="0">
            <a:solidFill>
              <a:schemeClr val="bg1"/>
            </a:solidFill>
          </a:endParaRPr>
        </a:p>
      </dgm:t>
    </dgm:pt>
    <dgm:pt modelId="{11E342C4-E1DE-4C53-B37D-9F7924F4819D}" type="parTrans" cxnId="{DC5CFFE0-8933-4845-B473-72A8EE3138E9}">
      <dgm:prSet/>
      <dgm:spPr/>
      <dgm:t>
        <a:bodyPr/>
        <a:lstStyle/>
        <a:p>
          <a:endParaRPr lang="ru-RU"/>
        </a:p>
      </dgm:t>
    </dgm:pt>
    <dgm:pt modelId="{B59EE07D-A946-409D-AB39-32A0F2DCE94F}" type="sibTrans" cxnId="{DC5CFFE0-8933-4845-B473-72A8EE3138E9}">
      <dgm:prSet/>
      <dgm:spPr/>
      <dgm:t>
        <a:bodyPr/>
        <a:lstStyle/>
        <a:p>
          <a:endParaRPr lang="ru-RU"/>
        </a:p>
      </dgm:t>
    </dgm:pt>
    <dgm:pt modelId="{86DC0E53-257F-4A2F-BA53-23EB78166368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DC54EC7B-00CE-4C12-93F6-C89DD20D49DC}" type="parTrans" cxnId="{D61A983C-06B8-48CC-A5F0-B755528C90F1}">
      <dgm:prSet/>
      <dgm:spPr/>
      <dgm:t>
        <a:bodyPr/>
        <a:lstStyle/>
        <a:p>
          <a:endParaRPr lang="ru-RU"/>
        </a:p>
      </dgm:t>
    </dgm:pt>
    <dgm:pt modelId="{6840A8FF-A24D-4EFA-933D-82FC1AFC6547}" type="sibTrans" cxnId="{D61A983C-06B8-48CC-A5F0-B755528C90F1}">
      <dgm:prSet/>
      <dgm:spPr/>
      <dgm:t>
        <a:bodyPr/>
        <a:lstStyle/>
        <a:p>
          <a:endParaRPr lang="ru-RU"/>
        </a:p>
      </dgm:t>
    </dgm:pt>
    <dgm:pt modelId="{40DE8585-73D7-4A92-A895-D74A5E6D7B2B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Извещение об отмене ЗК</a:t>
          </a:r>
          <a:endParaRPr lang="ru-RU" b="1" dirty="0">
            <a:solidFill>
              <a:schemeClr val="bg1"/>
            </a:solidFill>
          </a:endParaRPr>
        </a:p>
      </dgm:t>
    </dgm:pt>
    <dgm:pt modelId="{2808A683-FD32-4D17-A295-D2A861A764E7}" type="parTrans" cxnId="{88742F78-B480-446F-8C7C-F99A77F7133A}">
      <dgm:prSet/>
      <dgm:spPr/>
      <dgm:t>
        <a:bodyPr/>
        <a:lstStyle/>
        <a:p>
          <a:endParaRPr lang="ru-RU"/>
        </a:p>
      </dgm:t>
    </dgm:pt>
    <dgm:pt modelId="{D6F5EC72-385C-4534-98F5-56A03B818D46}" type="sibTrans" cxnId="{88742F78-B480-446F-8C7C-F99A77F7133A}">
      <dgm:prSet/>
      <dgm:spPr/>
      <dgm:t>
        <a:bodyPr/>
        <a:lstStyle/>
        <a:p>
          <a:endParaRPr lang="ru-RU"/>
        </a:p>
      </dgm:t>
    </dgm:pt>
    <dgm:pt modelId="{9DDC8DC1-DBE0-482A-A9F4-1EF4996616FD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Отмена извещения об отмене  ЗК</a:t>
          </a:r>
          <a:endParaRPr lang="ru-RU" b="1" dirty="0">
            <a:solidFill>
              <a:schemeClr val="bg1"/>
            </a:solidFill>
          </a:endParaRPr>
        </a:p>
      </dgm:t>
    </dgm:pt>
    <dgm:pt modelId="{5247118C-3887-4102-82EF-1821C815D6BC}" type="parTrans" cxnId="{FB52EF14-A8F4-46C5-8310-D9C893F566ED}">
      <dgm:prSet/>
      <dgm:spPr/>
      <dgm:t>
        <a:bodyPr/>
        <a:lstStyle/>
        <a:p>
          <a:endParaRPr lang="ru-RU"/>
        </a:p>
      </dgm:t>
    </dgm:pt>
    <dgm:pt modelId="{9F76B40F-FCBE-409D-B16B-CC9A59F39CD7}" type="sibTrans" cxnId="{FB52EF14-A8F4-46C5-8310-D9C893F566ED}">
      <dgm:prSet/>
      <dgm:spPr/>
      <dgm:t>
        <a:bodyPr/>
        <a:lstStyle/>
        <a:p>
          <a:endParaRPr lang="ru-RU"/>
        </a:p>
      </dgm:t>
    </dgm:pt>
    <dgm:pt modelId="{094FD4E0-8304-404B-B402-7CAC31F77195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7CB8FCBD-36DD-4ECF-B810-7E925F48F8ED}" type="parTrans" cxnId="{3FB5864A-2AC3-4810-8D0D-C712E8F5E76C}">
      <dgm:prSet/>
      <dgm:spPr/>
      <dgm:t>
        <a:bodyPr/>
        <a:lstStyle/>
        <a:p>
          <a:endParaRPr lang="ru-RU"/>
        </a:p>
      </dgm:t>
    </dgm:pt>
    <dgm:pt modelId="{89AD3C07-E1B7-4637-9EE4-C0C5B5E387A9}" type="sibTrans" cxnId="{3FB5864A-2AC3-4810-8D0D-C712E8F5E76C}">
      <dgm:prSet/>
      <dgm:spPr/>
      <dgm:t>
        <a:bodyPr/>
        <a:lstStyle/>
        <a:p>
          <a:endParaRPr lang="ru-RU"/>
        </a:p>
      </dgm:t>
    </dgm:pt>
    <dgm:pt modelId="{7DFF30F1-8704-4351-B307-D7776EFA7EBA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Извещение о продлении срока подачи заявок на участие в ЗК</a:t>
          </a:r>
          <a:endParaRPr lang="ru-RU" b="1" dirty="0">
            <a:solidFill>
              <a:schemeClr val="bg1"/>
            </a:solidFill>
          </a:endParaRPr>
        </a:p>
      </dgm:t>
    </dgm:pt>
    <dgm:pt modelId="{4250F229-C723-49DA-8F45-2BDCF48DCBFE}" type="parTrans" cxnId="{16FBE1AD-2AB2-4B7A-8AC6-C84DBCAE874B}">
      <dgm:prSet/>
      <dgm:spPr/>
      <dgm:t>
        <a:bodyPr/>
        <a:lstStyle/>
        <a:p>
          <a:endParaRPr lang="ru-RU"/>
        </a:p>
      </dgm:t>
    </dgm:pt>
    <dgm:pt modelId="{5A57BEE6-EE83-4DB0-880E-0B8D834BCA80}" type="sibTrans" cxnId="{16FBE1AD-2AB2-4B7A-8AC6-C84DBCAE874B}">
      <dgm:prSet/>
      <dgm:spPr/>
      <dgm:t>
        <a:bodyPr/>
        <a:lstStyle/>
        <a:p>
          <a:endParaRPr lang="ru-RU"/>
        </a:p>
      </dgm:t>
    </dgm:pt>
    <dgm:pt modelId="{045F64AC-2544-4797-B718-A30563A3EBAB}">
      <dgm:prSet phldrT="[Текст]"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Протокол рассмотрения и оценки заявок на участие в ЗК</a:t>
          </a:r>
          <a:endParaRPr lang="ru-RU" b="1" dirty="0">
            <a:solidFill>
              <a:schemeClr val="bg1"/>
            </a:solidFill>
          </a:endParaRPr>
        </a:p>
      </dgm:t>
    </dgm:pt>
    <dgm:pt modelId="{760342A6-0422-47BB-8120-010EC3CCDC85}" type="parTrans" cxnId="{F53BBC38-C3F5-495F-9BD4-EF794949E323}">
      <dgm:prSet/>
      <dgm:spPr/>
      <dgm:t>
        <a:bodyPr/>
        <a:lstStyle/>
        <a:p>
          <a:endParaRPr lang="ru-RU"/>
        </a:p>
      </dgm:t>
    </dgm:pt>
    <dgm:pt modelId="{DB45ED23-C532-43C2-ABC7-1F301ED36C0C}" type="sibTrans" cxnId="{F53BBC38-C3F5-495F-9BD4-EF794949E323}">
      <dgm:prSet/>
      <dgm:spPr/>
      <dgm:t>
        <a:bodyPr/>
        <a:lstStyle/>
        <a:p>
          <a:endParaRPr lang="ru-RU"/>
        </a:p>
      </dgm:t>
    </dgm:pt>
    <dgm:pt modelId="{C75BAA01-F61B-4836-A5A3-ECE94585C21A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460BF37F-2F4C-4BBC-A66B-7A2D32804ED1}" type="parTrans" cxnId="{F6152EE7-C89C-4481-B29D-F56FAE05B699}">
      <dgm:prSet/>
      <dgm:spPr/>
      <dgm:t>
        <a:bodyPr/>
        <a:lstStyle/>
        <a:p>
          <a:endParaRPr lang="ru-RU"/>
        </a:p>
      </dgm:t>
    </dgm:pt>
    <dgm:pt modelId="{C97AE5DF-3CBF-4717-B687-F54615951614}" type="sibTrans" cxnId="{F6152EE7-C89C-4481-B29D-F56FAE05B699}">
      <dgm:prSet/>
      <dgm:spPr/>
      <dgm:t>
        <a:bodyPr/>
        <a:lstStyle/>
        <a:p>
          <a:endParaRPr lang="ru-RU"/>
        </a:p>
      </dgm:t>
    </dgm:pt>
    <dgm:pt modelId="{3B61F746-A7F2-4A2D-9DBC-8FDE58AF8FA6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C0194793-4376-49CF-B0FF-09BA8BDCE948}" type="parTrans" cxnId="{F2AE5AEC-BA9F-4B1D-A593-A5BCFA48EE71}">
      <dgm:prSet/>
      <dgm:spPr/>
      <dgm:t>
        <a:bodyPr/>
        <a:lstStyle/>
        <a:p>
          <a:endParaRPr lang="ru-RU"/>
        </a:p>
      </dgm:t>
    </dgm:pt>
    <dgm:pt modelId="{173BF194-15E1-46A7-9CB1-72E5BD52E603}" type="sibTrans" cxnId="{F2AE5AEC-BA9F-4B1D-A593-A5BCFA48EE71}">
      <dgm:prSet/>
      <dgm:spPr/>
      <dgm:t>
        <a:bodyPr/>
        <a:lstStyle/>
        <a:p>
          <a:endParaRPr lang="ru-RU"/>
        </a:p>
      </dgm:t>
    </dgm:pt>
    <dgm:pt modelId="{BB519945-0C53-4900-A5FE-E4B8D959D9E2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Протокол об отказе от заключения контракта</a:t>
          </a:r>
          <a:endParaRPr lang="ru-RU" b="1" dirty="0">
            <a:solidFill>
              <a:schemeClr val="bg1"/>
            </a:solidFill>
          </a:endParaRPr>
        </a:p>
      </dgm:t>
    </dgm:pt>
    <dgm:pt modelId="{06FA985C-986F-4C6E-B153-C7D601E7A1E7}" type="parTrans" cxnId="{C77375E5-F7FB-425D-85FA-1EE1BC3F7E7B}">
      <dgm:prSet/>
      <dgm:spPr/>
      <dgm:t>
        <a:bodyPr/>
        <a:lstStyle/>
        <a:p>
          <a:endParaRPr lang="ru-RU"/>
        </a:p>
      </dgm:t>
    </dgm:pt>
    <dgm:pt modelId="{8F3F7C38-24D7-44ED-8311-C48EC3A7BC0D}" type="sibTrans" cxnId="{C77375E5-F7FB-425D-85FA-1EE1BC3F7E7B}">
      <dgm:prSet/>
      <dgm:spPr/>
      <dgm:t>
        <a:bodyPr/>
        <a:lstStyle/>
        <a:p>
          <a:endParaRPr lang="ru-RU"/>
        </a:p>
      </dgm:t>
    </dgm:pt>
    <dgm:pt modelId="{14E12261-95F1-4CCC-9E29-A30CC55B5252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Протокол признания участника уклонившимся от заключения контракта</a:t>
          </a:r>
          <a:endParaRPr lang="ru-RU" dirty="0" smtClean="0"/>
        </a:p>
      </dgm:t>
    </dgm:pt>
    <dgm:pt modelId="{3EBB0DA4-1361-4EEC-AEB2-46B28C2ECC1F}" type="parTrans" cxnId="{0004FC83-D299-4756-9D67-4DC2C3C94E6B}">
      <dgm:prSet/>
      <dgm:spPr/>
      <dgm:t>
        <a:bodyPr/>
        <a:lstStyle/>
        <a:p>
          <a:endParaRPr lang="ru-RU"/>
        </a:p>
      </dgm:t>
    </dgm:pt>
    <dgm:pt modelId="{BF05EB7B-6FB0-4687-9458-1E7BA0DA6707}" type="sibTrans" cxnId="{0004FC83-D299-4756-9D67-4DC2C3C94E6B}">
      <dgm:prSet/>
      <dgm:spPr/>
      <dgm:t>
        <a:bodyPr/>
        <a:lstStyle/>
        <a:p>
          <a:endParaRPr lang="ru-RU"/>
        </a:p>
      </dgm:t>
    </dgm:pt>
    <dgm:pt modelId="{953873FE-E3EB-409A-A8E1-6037E0105C4C}">
      <dgm:prSet/>
      <dgm:spPr>
        <a:solidFill>
          <a:srgbClr val="00B0F0">
            <a:alpha val="90000"/>
          </a:srgbClr>
        </a:solidFill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Отмена и изменение протоколов</a:t>
          </a:r>
          <a:endParaRPr lang="ru-RU" b="1" dirty="0">
            <a:solidFill>
              <a:schemeClr val="bg1"/>
            </a:solidFill>
          </a:endParaRPr>
        </a:p>
      </dgm:t>
    </dgm:pt>
    <dgm:pt modelId="{AE8728DA-E844-4833-A75D-621F9769E31F}" type="parTrans" cxnId="{C8D66031-569A-4E3E-B5AE-68BAED538BBA}">
      <dgm:prSet/>
      <dgm:spPr/>
      <dgm:t>
        <a:bodyPr/>
        <a:lstStyle/>
        <a:p>
          <a:endParaRPr lang="ru-RU"/>
        </a:p>
      </dgm:t>
    </dgm:pt>
    <dgm:pt modelId="{A94F9095-5F3F-4602-88BA-B2D7FB3E84E0}" type="sibTrans" cxnId="{C8D66031-569A-4E3E-B5AE-68BAED538BBA}">
      <dgm:prSet/>
      <dgm:spPr/>
      <dgm:t>
        <a:bodyPr/>
        <a:lstStyle/>
        <a:p>
          <a:endParaRPr lang="ru-RU"/>
        </a:p>
      </dgm:t>
    </dgm:pt>
    <dgm:pt modelId="{B8835C94-7A66-42BD-A38C-6FD4F5541B55}" type="pres">
      <dgm:prSet presAssocID="{9E69B2E9-CBAC-4B01-BC88-633700392A8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396DE9-75C9-4905-8A0C-DCD5C5428292}" type="pres">
      <dgm:prSet presAssocID="{826B4231-880F-40E5-AC1F-7FBD192C2142}" presName="composite" presStyleCnt="0"/>
      <dgm:spPr/>
    </dgm:pt>
    <dgm:pt modelId="{D5353B97-E0FF-4727-AB21-F0609BE65D8C}" type="pres">
      <dgm:prSet presAssocID="{826B4231-880F-40E5-AC1F-7FBD192C2142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D1A92-306A-4256-B97C-593AB251C41C}" type="pres">
      <dgm:prSet presAssocID="{826B4231-880F-40E5-AC1F-7FBD192C2142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97CD4-ACFB-49E2-B07C-3E77A6168DD1}" type="pres">
      <dgm:prSet presAssocID="{A9076DE3-DA20-465F-9ACC-61A58B08E63D}" presName="sp" presStyleCnt="0"/>
      <dgm:spPr/>
    </dgm:pt>
    <dgm:pt modelId="{D5F40635-6C06-4C77-B899-F84298B7A008}" type="pres">
      <dgm:prSet presAssocID="{86DC0E53-257F-4A2F-BA53-23EB78166368}" presName="composite" presStyleCnt="0"/>
      <dgm:spPr/>
    </dgm:pt>
    <dgm:pt modelId="{47226D0E-4E94-48B6-87C5-89C434AA5B15}" type="pres">
      <dgm:prSet presAssocID="{86DC0E53-257F-4A2F-BA53-23EB78166368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CF6EC6-F2C1-4E9B-8252-3C7D21DD72F5}" type="pres">
      <dgm:prSet presAssocID="{86DC0E53-257F-4A2F-BA53-23EB78166368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CDF149-91A0-45C9-A57B-05B09D743D65}" type="pres">
      <dgm:prSet presAssocID="{6840A8FF-A24D-4EFA-933D-82FC1AFC6547}" presName="sp" presStyleCnt="0"/>
      <dgm:spPr/>
    </dgm:pt>
    <dgm:pt modelId="{2CCAB308-F8E0-4A10-9717-6DDF083241F3}" type="pres">
      <dgm:prSet presAssocID="{094FD4E0-8304-404B-B402-7CAC31F77195}" presName="composite" presStyleCnt="0"/>
      <dgm:spPr/>
    </dgm:pt>
    <dgm:pt modelId="{DAA1C998-875F-4E95-B5A5-F3C93D5652EC}" type="pres">
      <dgm:prSet presAssocID="{094FD4E0-8304-404B-B402-7CAC31F77195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845B24-D258-41C2-8F4F-AA9045DB1C37}" type="pres">
      <dgm:prSet presAssocID="{094FD4E0-8304-404B-B402-7CAC31F77195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8A64B3-EFDB-4B47-B965-33E6F024C4C7}" type="pres">
      <dgm:prSet presAssocID="{89AD3C07-E1B7-4637-9EE4-C0C5B5E387A9}" presName="sp" presStyleCnt="0"/>
      <dgm:spPr/>
    </dgm:pt>
    <dgm:pt modelId="{1E45441A-57F3-4B6A-85D0-A5E6CA274362}" type="pres">
      <dgm:prSet presAssocID="{C75BAA01-F61B-4836-A5A3-ECE94585C21A}" presName="composite" presStyleCnt="0"/>
      <dgm:spPr/>
    </dgm:pt>
    <dgm:pt modelId="{9AADE0CB-9564-44D2-B92D-95380A635F6B}" type="pres">
      <dgm:prSet presAssocID="{C75BAA01-F61B-4836-A5A3-ECE94585C21A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F4701-7B7D-410A-89CD-2DD234DBB293}" type="pres">
      <dgm:prSet presAssocID="{C75BAA01-F61B-4836-A5A3-ECE94585C21A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7C86B-737C-4607-8A34-4910A8D34FE6}" type="pres">
      <dgm:prSet presAssocID="{C97AE5DF-3CBF-4717-B687-F54615951614}" presName="sp" presStyleCnt="0"/>
      <dgm:spPr/>
    </dgm:pt>
    <dgm:pt modelId="{678EF83A-7F9A-4519-B104-1E89E0180323}" type="pres">
      <dgm:prSet presAssocID="{3B61F746-A7F2-4A2D-9DBC-8FDE58AF8FA6}" presName="composite" presStyleCnt="0"/>
      <dgm:spPr/>
    </dgm:pt>
    <dgm:pt modelId="{DF558C77-CB30-4D71-AD83-45B19065CEE6}" type="pres">
      <dgm:prSet presAssocID="{3B61F746-A7F2-4A2D-9DBC-8FDE58AF8FA6}" presName="parentText" presStyleLbl="alignNode1" presStyleIdx="4" presStyleCnt="5" custLinFactNeighborY="2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667E44-35ED-4AD2-95C8-5BA7C7694991}" type="pres">
      <dgm:prSet presAssocID="{3B61F746-A7F2-4A2D-9DBC-8FDE58AF8FA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3BBC38-C3F5-495F-9BD4-EF794949E323}" srcId="{094FD4E0-8304-404B-B402-7CAC31F77195}" destId="{045F64AC-2544-4797-B718-A30563A3EBAB}" srcOrd="1" destOrd="0" parTransId="{760342A6-0422-47BB-8120-010EC3CCDC85}" sibTransId="{DB45ED23-C532-43C2-ABC7-1F301ED36C0C}"/>
    <dgm:cxn modelId="{6B550D72-FD13-4B49-8C19-61041863E907}" type="presOf" srcId="{9DDC8DC1-DBE0-482A-A9F4-1EF4996616FD}" destId="{20CF6EC6-F2C1-4E9B-8252-3C7D21DD72F5}" srcOrd="0" destOrd="1" presId="urn:microsoft.com/office/officeart/2005/8/layout/chevron2"/>
    <dgm:cxn modelId="{88742F78-B480-446F-8C7C-F99A77F7133A}" srcId="{86DC0E53-257F-4A2F-BA53-23EB78166368}" destId="{40DE8585-73D7-4A92-A895-D74A5E6D7B2B}" srcOrd="0" destOrd="0" parTransId="{2808A683-FD32-4D17-A295-D2A861A764E7}" sibTransId="{D6F5EC72-385C-4534-98F5-56A03B818D46}"/>
    <dgm:cxn modelId="{807B51E0-9DA3-4AEB-BAA4-3F96F15F791A}" type="presOf" srcId="{3B61F746-A7F2-4A2D-9DBC-8FDE58AF8FA6}" destId="{DF558C77-CB30-4D71-AD83-45B19065CEE6}" srcOrd="0" destOrd="0" presId="urn:microsoft.com/office/officeart/2005/8/layout/chevron2"/>
    <dgm:cxn modelId="{9DD6BC8D-C6BF-4C76-815E-27E0BBF47ABD}" type="presOf" srcId="{826B4231-880F-40E5-AC1F-7FBD192C2142}" destId="{D5353B97-E0FF-4727-AB21-F0609BE65D8C}" srcOrd="0" destOrd="0" presId="urn:microsoft.com/office/officeart/2005/8/layout/chevron2"/>
    <dgm:cxn modelId="{2B71513F-8979-4018-8469-D6DFFAB6DD22}" type="presOf" srcId="{D542FD3B-8D63-4815-BEC3-675461B6601B}" destId="{7E6D1A92-306A-4256-B97C-593AB251C41C}" srcOrd="0" destOrd="0" presId="urn:microsoft.com/office/officeart/2005/8/layout/chevron2"/>
    <dgm:cxn modelId="{FD37DEE8-7F1E-4676-A178-8DB05C1030D8}" type="presOf" srcId="{045F64AC-2544-4797-B718-A30563A3EBAB}" destId="{CC845B24-D258-41C2-8F4F-AA9045DB1C37}" srcOrd="0" destOrd="1" presId="urn:microsoft.com/office/officeart/2005/8/layout/chevron2"/>
    <dgm:cxn modelId="{3FB5864A-2AC3-4810-8D0D-C712E8F5E76C}" srcId="{9E69B2E9-CBAC-4B01-BC88-633700392A8D}" destId="{094FD4E0-8304-404B-B402-7CAC31F77195}" srcOrd="2" destOrd="0" parTransId="{7CB8FCBD-36DD-4ECF-B810-7E925F48F8ED}" sibTransId="{89AD3C07-E1B7-4637-9EE4-C0C5B5E387A9}"/>
    <dgm:cxn modelId="{FB52EF14-A8F4-46C5-8310-D9C893F566ED}" srcId="{86DC0E53-257F-4A2F-BA53-23EB78166368}" destId="{9DDC8DC1-DBE0-482A-A9F4-1EF4996616FD}" srcOrd="1" destOrd="0" parTransId="{5247118C-3887-4102-82EF-1821C815D6BC}" sibTransId="{9F76B40F-FCBE-409D-B16B-CC9A59F39CD7}"/>
    <dgm:cxn modelId="{A7A577BD-39F6-4573-B3E3-61AA00298677}" type="presOf" srcId="{86DC0E53-257F-4A2F-BA53-23EB78166368}" destId="{47226D0E-4E94-48B6-87C5-89C434AA5B15}" srcOrd="0" destOrd="0" presId="urn:microsoft.com/office/officeart/2005/8/layout/chevron2"/>
    <dgm:cxn modelId="{C77375E5-F7FB-425D-85FA-1EE1BC3F7E7B}" srcId="{C75BAA01-F61B-4836-A5A3-ECE94585C21A}" destId="{BB519945-0C53-4900-A5FE-E4B8D959D9E2}" srcOrd="0" destOrd="0" parTransId="{06FA985C-986F-4C6E-B153-C7D601E7A1E7}" sibTransId="{8F3F7C38-24D7-44ED-8311-C48EC3A7BC0D}"/>
    <dgm:cxn modelId="{33027109-EB20-4218-8B6C-EC2C82036F10}" type="presOf" srcId="{953873FE-E3EB-409A-A8E1-6037E0105C4C}" destId="{6D667E44-35ED-4AD2-95C8-5BA7C7694991}" srcOrd="0" destOrd="0" presId="urn:microsoft.com/office/officeart/2005/8/layout/chevron2"/>
    <dgm:cxn modelId="{0FDF25B2-A219-4B9A-974E-EEEE77CDC6E8}" type="presOf" srcId="{9E69B2E9-CBAC-4B01-BC88-633700392A8D}" destId="{B8835C94-7A66-42BD-A38C-6FD4F5541B55}" srcOrd="0" destOrd="0" presId="urn:microsoft.com/office/officeart/2005/8/layout/chevron2"/>
    <dgm:cxn modelId="{54279685-CF3A-4504-BDF6-64BE8897E8A0}" type="presOf" srcId="{14E12261-95F1-4CCC-9E29-A30CC55B5252}" destId="{F7DF4701-7B7D-410A-89CD-2DD234DBB293}" srcOrd="0" destOrd="1" presId="urn:microsoft.com/office/officeart/2005/8/layout/chevron2"/>
    <dgm:cxn modelId="{CBE1B5BE-E767-4EEF-97F7-8BD9F64B80FC}" type="presOf" srcId="{7DFF30F1-8704-4351-B307-D7776EFA7EBA}" destId="{CC845B24-D258-41C2-8F4F-AA9045DB1C37}" srcOrd="0" destOrd="0" presId="urn:microsoft.com/office/officeart/2005/8/layout/chevron2"/>
    <dgm:cxn modelId="{DC5CFFE0-8933-4845-B473-72A8EE3138E9}" srcId="{826B4231-880F-40E5-AC1F-7FBD192C2142}" destId="{B37666EF-8FBF-4DFF-97A0-95DC744EDE57}" srcOrd="1" destOrd="0" parTransId="{11E342C4-E1DE-4C53-B37D-9F7924F4819D}" sibTransId="{B59EE07D-A946-409D-AB39-32A0F2DCE94F}"/>
    <dgm:cxn modelId="{DCBAEF3D-D5A4-4CBF-97C7-78E6E5361CEF}" type="presOf" srcId="{BB519945-0C53-4900-A5FE-E4B8D959D9E2}" destId="{F7DF4701-7B7D-410A-89CD-2DD234DBB293}" srcOrd="0" destOrd="0" presId="urn:microsoft.com/office/officeart/2005/8/layout/chevron2"/>
    <dgm:cxn modelId="{5C44A719-F604-495B-A102-F389C165B514}" type="presOf" srcId="{C75BAA01-F61B-4836-A5A3-ECE94585C21A}" destId="{9AADE0CB-9564-44D2-B92D-95380A635F6B}" srcOrd="0" destOrd="0" presId="urn:microsoft.com/office/officeart/2005/8/layout/chevron2"/>
    <dgm:cxn modelId="{FD9CB3FD-22AC-4147-A473-92E3CA161807}" type="presOf" srcId="{094FD4E0-8304-404B-B402-7CAC31F77195}" destId="{DAA1C998-875F-4E95-B5A5-F3C93D5652EC}" srcOrd="0" destOrd="0" presId="urn:microsoft.com/office/officeart/2005/8/layout/chevron2"/>
    <dgm:cxn modelId="{FA292D45-493F-4F3B-B006-96B771483B01}" srcId="{9E69B2E9-CBAC-4B01-BC88-633700392A8D}" destId="{826B4231-880F-40E5-AC1F-7FBD192C2142}" srcOrd="0" destOrd="0" parTransId="{6FB0AA44-E333-42F0-A786-3EB499CD84C2}" sibTransId="{A9076DE3-DA20-465F-9ACC-61A58B08E63D}"/>
    <dgm:cxn modelId="{37C15CCA-5BD4-4933-990D-6677420CE027}" type="presOf" srcId="{B37666EF-8FBF-4DFF-97A0-95DC744EDE57}" destId="{7E6D1A92-306A-4256-B97C-593AB251C41C}" srcOrd="0" destOrd="1" presId="urn:microsoft.com/office/officeart/2005/8/layout/chevron2"/>
    <dgm:cxn modelId="{F2AE5AEC-BA9F-4B1D-A593-A5BCFA48EE71}" srcId="{9E69B2E9-CBAC-4B01-BC88-633700392A8D}" destId="{3B61F746-A7F2-4A2D-9DBC-8FDE58AF8FA6}" srcOrd="4" destOrd="0" parTransId="{C0194793-4376-49CF-B0FF-09BA8BDCE948}" sibTransId="{173BF194-15E1-46A7-9CB1-72E5BD52E603}"/>
    <dgm:cxn modelId="{4FA61BC4-9ADB-45B0-9D85-CC9180885199}" type="presOf" srcId="{40DE8585-73D7-4A92-A895-D74A5E6D7B2B}" destId="{20CF6EC6-F2C1-4E9B-8252-3C7D21DD72F5}" srcOrd="0" destOrd="0" presId="urn:microsoft.com/office/officeart/2005/8/layout/chevron2"/>
    <dgm:cxn modelId="{D61A983C-06B8-48CC-A5F0-B755528C90F1}" srcId="{9E69B2E9-CBAC-4B01-BC88-633700392A8D}" destId="{86DC0E53-257F-4A2F-BA53-23EB78166368}" srcOrd="1" destOrd="0" parTransId="{DC54EC7B-00CE-4C12-93F6-C89DD20D49DC}" sibTransId="{6840A8FF-A24D-4EFA-933D-82FC1AFC6547}"/>
    <dgm:cxn modelId="{0004FC83-D299-4756-9D67-4DC2C3C94E6B}" srcId="{C75BAA01-F61B-4836-A5A3-ECE94585C21A}" destId="{14E12261-95F1-4CCC-9E29-A30CC55B5252}" srcOrd="1" destOrd="0" parTransId="{3EBB0DA4-1361-4EEC-AEB2-46B28C2ECC1F}" sibTransId="{BF05EB7B-6FB0-4687-9458-1E7BA0DA6707}"/>
    <dgm:cxn modelId="{AE249961-568D-4896-AE22-C2303E670AA7}" srcId="{826B4231-880F-40E5-AC1F-7FBD192C2142}" destId="{D542FD3B-8D63-4815-BEC3-675461B6601B}" srcOrd="0" destOrd="0" parTransId="{9E6D10BC-44B7-40BA-8F5A-60102F299549}" sibTransId="{662D2A7B-D3A0-4121-AD3E-2C5CABA4DCD8}"/>
    <dgm:cxn modelId="{F6152EE7-C89C-4481-B29D-F56FAE05B699}" srcId="{9E69B2E9-CBAC-4B01-BC88-633700392A8D}" destId="{C75BAA01-F61B-4836-A5A3-ECE94585C21A}" srcOrd="3" destOrd="0" parTransId="{460BF37F-2F4C-4BBC-A66B-7A2D32804ED1}" sibTransId="{C97AE5DF-3CBF-4717-B687-F54615951614}"/>
    <dgm:cxn modelId="{C8D66031-569A-4E3E-B5AE-68BAED538BBA}" srcId="{3B61F746-A7F2-4A2D-9DBC-8FDE58AF8FA6}" destId="{953873FE-E3EB-409A-A8E1-6037E0105C4C}" srcOrd="0" destOrd="0" parTransId="{AE8728DA-E844-4833-A75D-621F9769E31F}" sibTransId="{A94F9095-5F3F-4602-88BA-B2D7FB3E84E0}"/>
    <dgm:cxn modelId="{16FBE1AD-2AB2-4B7A-8AC6-C84DBCAE874B}" srcId="{094FD4E0-8304-404B-B402-7CAC31F77195}" destId="{7DFF30F1-8704-4351-B307-D7776EFA7EBA}" srcOrd="0" destOrd="0" parTransId="{4250F229-C723-49DA-8F45-2BDCF48DCBFE}" sibTransId="{5A57BEE6-EE83-4DB0-880E-0B8D834BCA80}"/>
    <dgm:cxn modelId="{5D1BB1DB-7624-4ED0-B76A-4D9451FD27C9}" type="presParOf" srcId="{B8835C94-7A66-42BD-A38C-6FD4F5541B55}" destId="{03396DE9-75C9-4905-8A0C-DCD5C5428292}" srcOrd="0" destOrd="0" presId="urn:microsoft.com/office/officeart/2005/8/layout/chevron2"/>
    <dgm:cxn modelId="{CA15F86F-6E99-4323-9114-43F9BA30788B}" type="presParOf" srcId="{03396DE9-75C9-4905-8A0C-DCD5C5428292}" destId="{D5353B97-E0FF-4727-AB21-F0609BE65D8C}" srcOrd="0" destOrd="0" presId="urn:microsoft.com/office/officeart/2005/8/layout/chevron2"/>
    <dgm:cxn modelId="{14B2E323-784A-409A-9272-02B59BF4635B}" type="presParOf" srcId="{03396DE9-75C9-4905-8A0C-DCD5C5428292}" destId="{7E6D1A92-306A-4256-B97C-593AB251C41C}" srcOrd="1" destOrd="0" presId="urn:microsoft.com/office/officeart/2005/8/layout/chevron2"/>
    <dgm:cxn modelId="{49A584D8-72DB-4B16-B74B-C0C551D5199D}" type="presParOf" srcId="{B8835C94-7A66-42BD-A38C-6FD4F5541B55}" destId="{EC297CD4-ACFB-49E2-B07C-3E77A6168DD1}" srcOrd="1" destOrd="0" presId="urn:microsoft.com/office/officeart/2005/8/layout/chevron2"/>
    <dgm:cxn modelId="{75C22887-B951-4567-AD74-2C70BAF6DBB5}" type="presParOf" srcId="{B8835C94-7A66-42BD-A38C-6FD4F5541B55}" destId="{D5F40635-6C06-4C77-B899-F84298B7A008}" srcOrd="2" destOrd="0" presId="urn:microsoft.com/office/officeart/2005/8/layout/chevron2"/>
    <dgm:cxn modelId="{E5E52AA0-0571-4589-9398-044495704F75}" type="presParOf" srcId="{D5F40635-6C06-4C77-B899-F84298B7A008}" destId="{47226D0E-4E94-48B6-87C5-89C434AA5B15}" srcOrd="0" destOrd="0" presId="urn:microsoft.com/office/officeart/2005/8/layout/chevron2"/>
    <dgm:cxn modelId="{2DE343F0-CF73-4457-8DE1-002616A912B8}" type="presParOf" srcId="{D5F40635-6C06-4C77-B899-F84298B7A008}" destId="{20CF6EC6-F2C1-4E9B-8252-3C7D21DD72F5}" srcOrd="1" destOrd="0" presId="urn:microsoft.com/office/officeart/2005/8/layout/chevron2"/>
    <dgm:cxn modelId="{BDF3706B-2AC2-4A50-9CEC-30542B15C582}" type="presParOf" srcId="{B8835C94-7A66-42BD-A38C-6FD4F5541B55}" destId="{98CDF149-91A0-45C9-A57B-05B09D743D65}" srcOrd="3" destOrd="0" presId="urn:microsoft.com/office/officeart/2005/8/layout/chevron2"/>
    <dgm:cxn modelId="{D2650665-B7D1-4CA6-A8CE-A156D0D65FE2}" type="presParOf" srcId="{B8835C94-7A66-42BD-A38C-6FD4F5541B55}" destId="{2CCAB308-F8E0-4A10-9717-6DDF083241F3}" srcOrd="4" destOrd="0" presId="urn:microsoft.com/office/officeart/2005/8/layout/chevron2"/>
    <dgm:cxn modelId="{1C8D29AD-6AC3-4E6F-B87D-DAC4AEAA22C1}" type="presParOf" srcId="{2CCAB308-F8E0-4A10-9717-6DDF083241F3}" destId="{DAA1C998-875F-4E95-B5A5-F3C93D5652EC}" srcOrd="0" destOrd="0" presId="urn:microsoft.com/office/officeart/2005/8/layout/chevron2"/>
    <dgm:cxn modelId="{8F25286E-15D8-4A0A-8DCB-C15BBCC29163}" type="presParOf" srcId="{2CCAB308-F8E0-4A10-9717-6DDF083241F3}" destId="{CC845B24-D258-41C2-8F4F-AA9045DB1C37}" srcOrd="1" destOrd="0" presId="urn:microsoft.com/office/officeart/2005/8/layout/chevron2"/>
    <dgm:cxn modelId="{5ECD57F4-6436-4ED4-A409-11EA04A0E9D2}" type="presParOf" srcId="{B8835C94-7A66-42BD-A38C-6FD4F5541B55}" destId="{138A64B3-EFDB-4B47-B965-33E6F024C4C7}" srcOrd="5" destOrd="0" presId="urn:microsoft.com/office/officeart/2005/8/layout/chevron2"/>
    <dgm:cxn modelId="{83134685-6D94-47A0-A2C5-5A18E4EEE900}" type="presParOf" srcId="{B8835C94-7A66-42BD-A38C-6FD4F5541B55}" destId="{1E45441A-57F3-4B6A-85D0-A5E6CA274362}" srcOrd="6" destOrd="0" presId="urn:microsoft.com/office/officeart/2005/8/layout/chevron2"/>
    <dgm:cxn modelId="{44906562-7F73-4DC5-8906-94AC162EC716}" type="presParOf" srcId="{1E45441A-57F3-4B6A-85D0-A5E6CA274362}" destId="{9AADE0CB-9564-44D2-B92D-95380A635F6B}" srcOrd="0" destOrd="0" presId="urn:microsoft.com/office/officeart/2005/8/layout/chevron2"/>
    <dgm:cxn modelId="{8033897F-BD1A-4FC1-A836-8F4892523540}" type="presParOf" srcId="{1E45441A-57F3-4B6A-85D0-A5E6CA274362}" destId="{F7DF4701-7B7D-410A-89CD-2DD234DBB293}" srcOrd="1" destOrd="0" presId="urn:microsoft.com/office/officeart/2005/8/layout/chevron2"/>
    <dgm:cxn modelId="{8D7F09E3-9A7B-4A1B-9390-35D4B332922D}" type="presParOf" srcId="{B8835C94-7A66-42BD-A38C-6FD4F5541B55}" destId="{50D7C86B-737C-4607-8A34-4910A8D34FE6}" srcOrd="7" destOrd="0" presId="urn:microsoft.com/office/officeart/2005/8/layout/chevron2"/>
    <dgm:cxn modelId="{BBC1DD84-203C-4343-ADB6-23EF88C412BF}" type="presParOf" srcId="{B8835C94-7A66-42BD-A38C-6FD4F5541B55}" destId="{678EF83A-7F9A-4519-B104-1E89E0180323}" srcOrd="8" destOrd="0" presId="urn:microsoft.com/office/officeart/2005/8/layout/chevron2"/>
    <dgm:cxn modelId="{1CDD553D-80E3-438A-B523-A3A99C2476A3}" type="presParOf" srcId="{678EF83A-7F9A-4519-B104-1E89E0180323}" destId="{DF558C77-CB30-4D71-AD83-45B19065CEE6}" srcOrd="0" destOrd="0" presId="urn:microsoft.com/office/officeart/2005/8/layout/chevron2"/>
    <dgm:cxn modelId="{8FB6C767-4873-46CD-8B49-2BA3FA237E5D}" type="presParOf" srcId="{678EF83A-7F9A-4519-B104-1E89E0180323}" destId="{6D667E44-35ED-4AD2-95C8-5BA7C769499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95F5E92-026C-4CB4-9F3D-D59B6BAA25C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356B5CDD-F3A1-4F1B-9E61-FC2796CC79A2}">
      <dgm:prSet phldrT="[Текст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b="1" dirty="0" smtClean="0"/>
            <a:t>Информационный обмен ЕИС - ЭТП</a:t>
          </a:r>
          <a:endParaRPr lang="ru-RU" b="1" dirty="0"/>
        </a:p>
      </dgm:t>
    </dgm:pt>
    <dgm:pt modelId="{0198F047-FCF8-4E8C-8BE5-EB7CA09D3A74}" type="parTrans" cxnId="{B334A081-4E65-4A62-99A8-103ACB8DC53D}">
      <dgm:prSet/>
      <dgm:spPr/>
      <dgm:t>
        <a:bodyPr/>
        <a:lstStyle/>
        <a:p>
          <a:endParaRPr lang="ru-RU"/>
        </a:p>
      </dgm:t>
    </dgm:pt>
    <dgm:pt modelId="{6D601550-25E0-495F-BBB7-95ED1FAED648}" type="sibTrans" cxnId="{B334A081-4E65-4A62-99A8-103ACB8DC53D}">
      <dgm:prSet/>
      <dgm:spPr/>
      <dgm:t>
        <a:bodyPr/>
        <a:lstStyle/>
        <a:p>
          <a:endParaRPr lang="ru-RU"/>
        </a:p>
      </dgm:t>
    </dgm:pt>
    <dgm:pt modelId="{9F2734A6-3566-422C-A47C-F67DC82336D9}">
      <dgm:prSet phldrT="[Текст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Изменение протокола рассмотрения и оценки заявок на участие в ЗК </a:t>
          </a:r>
          <a:endParaRPr lang="ru-RU" dirty="0"/>
        </a:p>
      </dgm:t>
    </dgm:pt>
    <dgm:pt modelId="{D9509CF7-5D82-4F07-8B2C-D6AAAD879D11}" type="parTrans" cxnId="{984F3C2F-FB92-42E7-B5FA-0211CA1D0CC4}">
      <dgm:prSet/>
      <dgm:spPr/>
      <dgm:t>
        <a:bodyPr/>
        <a:lstStyle/>
        <a:p>
          <a:endParaRPr lang="ru-RU"/>
        </a:p>
      </dgm:t>
    </dgm:pt>
    <dgm:pt modelId="{C03E23F1-675B-4E4C-A40F-257283EA0DDC}" type="sibTrans" cxnId="{984F3C2F-FB92-42E7-B5FA-0211CA1D0CC4}">
      <dgm:prSet/>
      <dgm:spPr/>
      <dgm:t>
        <a:bodyPr/>
        <a:lstStyle/>
        <a:p>
          <a:endParaRPr lang="ru-RU"/>
        </a:p>
      </dgm:t>
    </dgm:pt>
    <dgm:pt modelId="{5A8F7226-A001-48DD-9E77-1E9F0E171F56}">
      <dgm:prSet phldrT="[Текст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Отмена протокола рассмотрения и оценки заявок на участие в ЗК </a:t>
          </a:r>
          <a:endParaRPr lang="ru-RU" dirty="0"/>
        </a:p>
      </dgm:t>
    </dgm:pt>
    <dgm:pt modelId="{81964E1D-CE5A-4E14-AFE2-FD99D936C41D}" type="parTrans" cxnId="{E92F07BB-8897-4797-A79E-557F7DB6912F}">
      <dgm:prSet/>
      <dgm:spPr/>
      <dgm:t>
        <a:bodyPr/>
        <a:lstStyle/>
        <a:p>
          <a:endParaRPr lang="ru-RU"/>
        </a:p>
      </dgm:t>
    </dgm:pt>
    <dgm:pt modelId="{5DF821AD-4462-48B5-9A0C-633A2313F2A3}" type="sibTrans" cxnId="{E92F07BB-8897-4797-A79E-557F7DB6912F}">
      <dgm:prSet/>
      <dgm:spPr/>
      <dgm:t>
        <a:bodyPr/>
        <a:lstStyle/>
        <a:p>
          <a:endParaRPr lang="ru-RU"/>
        </a:p>
      </dgm:t>
    </dgm:pt>
    <dgm:pt modelId="{DE2C2D0E-1AED-49DC-B2D2-6966698B1561}">
      <dgm:prSet phldrT="[Текст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dirty="0" smtClean="0"/>
            <a:t>Протокол рассмотрения и оценки заявок на участие в ЗК</a:t>
          </a:r>
          <a:endParaRPr lang="ru-RU" dirty="0"/>
        </a:p>
      </dgm:t>
    </dgm:pt>
    <dgm:pt modelId="{5EC198D9-FC0C-4E30-A59C-CB77BB1B09E9}" type="parTrans" cxnId="{DCC3FD78-C559-46B7-A742-77000A562E1E}">
      <dgm:prSet/>
      <dgm:spPr/>
      <dgm:t>
        <a:bodyPr/>
        <a:lstStyle/>
        <a:p>
          <a:endParaRPr lang="ru-RU"/>
        </a:p>
      </dgm:t>
    </dgm:pt>
    <dgm:pt modelId="{2544689B-7827-41F8-B13B-AA379F076083}" type="sibTrans" cxnId="{DCC3FD78-C559-46B7-A742-77000A562E1E}">
      <dgm:prSet/>
      <dgm:spPr/>
      <dgm:t>
        <a:bodyPr/>
        <a:lstStyle/>
        <a:p>
          <a:endParaRPr lang="ru-RU"/>
        </a:p>
      </dgm:t>
    </dgm:pt>
    <dgm:pt modelId="{954541D0-F67E-4B96-82AB-6C7D88CE5E56}" type="pres">
      <dgm:prSet presAssocID="{E95F5E92-026C-4CB4-9F3D-D59B6BAA25C1}" presName="compositeShape" presStyleCnt="0">
        <dgm:presLayoutVars>
          <dgm:dir/>
          <dgm:resizeHandles/>
        </dgm:presLayoutVars>
      </dgm:prSet>
      <dgm:spPr/>
    </dgm:pt>
    <dgm:pt modelId="{D984B9F6-ADA2-419E-9FD6-F25CBA2AC04F}" type="pres">
      <dgm:prSet presAssocID="{E95F5E92-026C-4CB4-9F3D-D59B6BAA25C1}" presName="pyramid" presStyleLbl="node1" presStyleIdx="0" presStyleCnt="1"/>
      <dgm:spPr>
        <a:solidFill>
          <a:schemeClr val="accent3">
            <a:lumMod val="40000"/>
            <a:lumOff val="60000"/>
          </a:schemeClr>
        </a:solidFill>
      </dgm:spPr>
    </dgm:pt>
    <dgm:pt modelId="{C22E136F-EFE1-4C84-92AD-73A1E4F7EBD1}" type="pres">
      <dgm:prSet presAssocID="{E95F5E92-026C-4CB4-9F3D-D59B6BAA25C1}" presName="theList" presStyleCnt="0"/>
      <dgm:spPr/>
    </dgm:pt>
    <dgm:pt modelId="{E17BFCB0-BAF1-4400-817E-805D4B5C463C}" type="pres">
      <dgm:prSet presAssocID="{356B5CDD-F3A1-4F1B-9E61-FC2796CC79A2}" presName="aNode" presStyleLbl="fgAcc1" presStyleIdx="0" presStyleCnt="4" custLinFactY="-36873" custLinFactNeighborX="-9957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ABC318-BCE6-4A10-9B3B-BE317E257A09}" type="pres">
      <dgm:prSet presAssocID="{356B5CDD-F3A1-4F1B-9E61-FC2796CC79A2}" presName="aSpace" presStyleCnt="0"/>
      <dgm:spPr/>
    </dgm:pt>
    <dgm:pt modelId="{DD74F099-0110-442E-AD8B-DD3CC81A6908}" type="pres">
      <dgm:prSet presAssocID="{DE2C2D0E-1AED-49DC-B2D2-6966698B1561}" presName="aNode" presStyleLbl="fgAcc1" presStyleIdx="1" presStyleCnt="4" custScaleY="136169" custLinFactY="-100000" custLinFactNeighborX="18186" custLinFactNeighborY="-1059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FB9F5-33CA-42B7-9FB9-2F9040283E84}" type="pres">
      <dgm:prSet presAssocID="{DE2C2D0E-1AED-49DC-B2D2-6966698B1561}" presName="aSpace" presStyleCnt="0"/>
      <dgm:spPr/>
    </dgm:pt>
    <dgm:pt modelId="{96A579AB-4157-4365-B6DC-953B0DE11B5B}" type="pres">
      <dgm:prSet presAssocID="{9F2734A6-3566-422C-A47C-F67DC82336D9}" presName="aNode" presStyleLbl="fgAcc1" presStyleIdx="2" presStyleCnt="4" custScaleY="135078" custLinFactY="-74327" custLinFactNeighborX="1818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9B70AB-4C3D-4991-8329-2A1E9E1A82CF}" type="pres">
      <dgm:prSet presAssocID="{9F2734A6-3566-422C-A47C-F67DC82336D9}" presName="aSpace" presStyleCnt="0"/>
      <dgm:spPr/>
    </dgm:pt>
    <dgm:pt modelId="{6C82A64D-FCF2-4880-9ED0-14AAFF34A822}" type="pres">
      <dgm:prSet presAssocID="{5A8F7226-A001-48DD-9E77-1E9F0E171F56}" presName="aNode" presStyleLbl="fgAcc1" presStyleIdx="3" presStyleCnt="4" custScaleY="139649" custLinFactY="-34012" custLinFactNeighborX="1818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C3F3CE-53CF-498C-ABF0-3A34C32F99F7}" type="pres">
      <dgm:prSet presAssocID="{5A8F7226-A001-48DD-9E77-1E9F0E171F56}" presName="aSpace" presStyleCnt="0"/>
      <dgm:spPr/>
    </dgm:pt>
  </dgm:ptLst>
  <dgm:cxnLst>
    <dgm:cxn modelId="{07743B11-E6A2-449B-962F-57556469BA62}" type="presOf" srcId="{9F2734A6-3566-422C-A47C-F67DC82336D9}" destId="{96A579AB-4157-4365-B6DC-953B0DE11B5B}" srcOrd="0" destOrd="0" presId="urn:microsoft.com/office/officeart/2005/8/layout/pyramid2"/>
    <dgm:cxn modelId="{ABC78BD9-06D7-48B0-AB86-0EAAFA833CCE}" type="presOf" srcId="{DE2C2D0E-1AED-49DC-B2D2-6966698B1561}" destId="{DD74F099-0110-442E-AD8B-DD3CC81A6908}" srcOrd="0" destOrd="0" presId="urn:microsoft.com/office/officeart/2005/8/layout/pyramid2"/>
    <dgm:cxn modelId="{984F3C2F-FB92-42E7-B5FA-0211CA1D0CC4}" srcId="{E95F5E92-026C-4CB4-9F3D-D59B6BAA25C1}" destId="{9F2734A6-3566-422C-A47C-F67DC82336D9}" srcOrd="2" destOrd="0" parTransId="{D9509CF7-5D82-4F07-8B2C-D6AAAD879D11}" sibTransId="{C03E23F1-675B-4E4C-A40F-257283EA0DDC}"/>
    <dgm:cxn modelId="{EEE2FD99-A820-479C-9074-A60CAA8D194F}" type="presOf" srcId="{356B5CDD-F3A1-4F1B-9E61-FC2796CC79A2}" destId="{E17BFCB0-BAF1-4400-817E-805D4B5C463C}" srcOrd="0" destOrd="0" presId="urn:microsoft.com/office/officeart/2005/8/layout/pyramid2"/>
    <dgm:cxn modelId="{4171A270-C787-4FA4-A4A2-15EEF4F285F5}" type="presOf" srcId="{E95F5E92-026C-4CB4-9F3D-D59B6BAA25C1}" destId="{954541D0-F67E-4B96-82AB-6C7D88CE5E56}" srcOrd="0" destOrd="0" presId="urn:microsoft.com/office/officeart/2005/8/layout/pyramid2"/>
    <dgm:cxn modelId="{369E99AB-B4BD-4553-9FE1-9B767F02FAB1}" type="presOf" srcId="{5A8F7226-A001-48DD-9E77-1E9F0E171F56}" destId="{6C82A64D-FCF2-4880-9ED0-14AAFF34A822}" srcOrd="0" destOrd="0" presId="urn:microsoft.com/office/officeart/2005/8/layout/pyramid2"/>
    <dgm:cxn modelId="{DCC3FD78-C559-46B7-A742-77000A562E1E}" srcId="{E95F5E92-026C-4CB4-9F3D-D59B6BAA25C1}" destId="{DE2C2D0E-1AED-49DC-B2D2-6966698B1561}" srcOrd="1" destOrd="0" parTransId="{5EC198D9-FC0C-4E30-A59C-CB77BB1B09E9}" sibTransId="{2544689B-7827-41F8-B13B-AA379F076083}"/>
    <dgm:cxn modelId="{B334A081-4E65-4A62-99A8-103ACB8DC53D}" srcId="{E95F5E92-026C-4CB4-9F3D-D59B6BAA25C1}" destId="{356B5CDD-F3A1-4F1B-9E61-FC2796CC79A2}" srcOrd="0" destOrd="0" parTransId="{0198F047-FCF8-4E8C-8BE5-EB7CA09D3A74}" sibTransId="{6D601550-25E0-495F-BBB7-95ED1FAED648}"/>
    <dgm:cxn modelId="{E92F07BB-8897-4797-A79E-557F7DB6912F}" srcId="{E95F5E92-026C-4CB4-9F3D-D59B6BAA25C1}" destId="{5A8F7226-A001-48DD-9E77-1E9F0E171F56}" srcOrd="3" destOrd="0" parTransId="{81964E1D-CE5A-4E14-AFE2-FD99D936C41D}" sibTransId="{5DF821AD-4462-48B5-9A0C-633A2313F2A3}"/>
    <dgm:cxn modelId="{E6D9DA21-4A4D-4C4C-8ADE-E580B2F2AE02}" type="presParOf" srcId="{954541D0-F67E-4B96-82AB-6C7D88CE5E56}" destId="{D984B9F6-ADA2-419E-9FD6-F25CBA2AC04F}" srcOrd="0" destOrd="0" presId="urn:microsoft.com/office/officeart/2005/8/layout/pyramid2"/>
    <dgm:cxn modelId="{2DC26F07-24D2-4BA2-A73E-33DD4D0FDD63}" type="presParOf" srcId="{954541D0-F67E-4B96-82AB-6C7D88CE5E56}" destId="{C22E136F-EFE1-4C84-92AD-73A1E4F7EBD1}" srcOrd="1" destOrd="0" presId="urn:microsoft.com/office/officeart/2005/8/layout/pyramid2"/>
    <dgm:cxn modelId="{CA9E8CE5-AF04-4CF2-9A35-6096685C87D3}" type="presParOf" srcId="{C22E136F-EFE1-4C84-92AD-73A1E4F7EBD1}" destId="{E17BFCB0-BAF1-4400-817E-805D4B5C463C}" srcOrd="0" destOrd="0" presId="urn:microsoft.com/office/officeart/2005/8/layout/pyramid2"/>
    <dgm:cxn modelId="{50AABF3F-F8CA-4AAF-BDBD-B37118498643}" type="presParOf" srcId="{C22E136F-EFE1-4C84-92AD-73A1E4F7EBD1}" destId="{C8ABC318-BCE6-4A10-9B3B-BE317E257A09}" srcOrd="1" destOrd="0" presId="urn:microsoft.com/office/officeart/2005/8/layout/pyramid2"/>
    <dgm:cxn modelId="{05C1CEBD-7A11-4A26-8C64-FC41B21F8433}" type="presParOf" srcId="{C22E136F-EFE1-4C84-92AD-73A1E4F7EBD1}" destId="{DD74F099-0110-442E-AD8B-DD3CC81A6908}" srcOrd="2" destOrd="0" presId="urn:microsoft.com/office/officeart/2005/8/layout/pyramid2"/>
    <dgm:cxn modelId="{C072F96C-5A1D-44B9-AC0E-0A9845337B40}" type="presParOf" srcId="{C22E136F-EFE1-4C84-92AD-73A1E4F7EBD1}" destId="{FE5FB9F5-33CA-42B7-9FB9-2F9040283E84}" srcOrd="3" destOrd="0" presId="urn:microsoft.com/office/officeart/2005/8/layout/pyramid2"/>
    <dgm:cxn modelId="{F17775B1-9391-4230-BB06-873438FD89D5}" type="presParOf" srcId="{C22E136F-EFE1-4C84-92AD-73A1E4F7EBD1}" destId="{96A579AB-4157-4365-B6DC-953B0DE11B5B}" srcOrd="4" destOrd="0" presId="urn:microsoft.com/office/officeart/2005/8/layout/pyramid2"/>
    <dgm:cxn modelId="{995A5337-DA6C-4EE4-9286-C720B3B1146F}" type="presParOf" srcId="{C22E136F-EFE1-4C84-92AD-73A1E4F7EBD1}" destId="{F69B70AB-4C3D-4991-8329-2A1E9E1A82CF}" srcOrd="5" destOrd="0" presId="urn:microsoft.com/office/officeart/2005/8/layout/pyramid2"/>
    <dgm:cxn modelId="{902F0528-8526-4C2D-BA89-F1A532A03D63}" type="presParOf" srcId="{C22E136F-EFE1-4C84-92AD-73A1E4F7EBD1}" destId="{6C82A64D-FCF2-4880-9ED0-14AAFF34A822}" srcOrd="6" destOrd="0" presId="urn:microsoft.com/office/officeart/2005/8/layout/pyramid2"/>
    <dgm:cxn modelId="{23D37684-86C4-47ED-9394-285C284FFD61}" type="presParOf" srcId="{C22E136F-EFE1-4C84-92AD-73A1E4F7EBD1}" destId="{DCC3F3CE-53CF-498C-ABF0-3A34C32F99F7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B2F443-3A01-47F1-8755-208A4D38CCC6}">
      <dsp:nvSpPr>
        <dsp:cNvPr id="0" name=""/>
        <dsp:cNvSpPr/>
      </dsp:nvSpPr>
      <dsp:spPr>
        <a:xfrm rot="16200000">
          <a:off x="770141" y="-770141"/>
          <a:ext cx="2492164" cy="4032448"/>
        </a:xfrm>
        <a:prstGeom prst="round1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Предварительный отбор подрядных организаций</a:t>
          </a:r>
          <a:endParaRPr lang="ru-RU" sz="1800" b="1" kern="1200" dirty="0"/>
        </a:p>
      </dsp:txBody>
      <dsp:txXfrm rot="16200000">
        <a:off x="1081662" y="-1081662"/>
        <a:ext cx="1869123" cy="4032448"/>
      </dsp:txXfrm>
    </dsp:sp>
    <dsp:sp modelId="{E41AFE1E-5AD2-45B6-904E-D18EB9A107AC}">
      <dsp:nvSpPr>
        <dsp:cNvPr id="0" name=""/>
        <dsp:cNvSpPr/>
      </dsp:nvSpPr>
      <dsp:spPr>
        <a:xfrm>
          <a:off x="4032448" y="0"/>
          <a:ext cx="4032448" cy="2492164"/>
        </a:xfrm>
        <a:prstGeom prst="round1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Электронный аукцион</a:t>
          </a:r>
          <a:endParaRPr lang="ru-RU" sz="1800" b="1" kern="1200" dirty="0"/>
        </a:p>
      </dsp:txBody>
      <dsp:txXfrm>
        <a:off x="4032448" y="0"/>
        <a:ext cx="4032448" cy="1869123"/>
      </dsp:txXfrm>
    </dsp:sp>
    <dsp:sp modelId="{A321EC7B-91FE-4F35-B4A3-11BDD6F73239}">
      <dsp:nvSpPr>
        <dsp:cNvPr id="0" name=""/>
        <dsp:cNvSpPr/>
      </dsp:nvSpPr>
      <dsp:spPr>
        <a:xfrm rot="10800000">
          <a:off x="0" y="2492164"/>
          <a:ext cx="4032448" cy="2492164"/>
        </a:xfrm>
        <a:prstGeom prst="round1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Отдельный реестр договоров, который ведет соответствующий уполномоченный орган (УФК)</a:t>
          </a:r>
          <a:endParaRPr lang="ru-RU" sz="1800" kern="1200" dirty="0"/>
        </a:p>
      </dsp:txBody>
      <dsp:txXfrm rot="10800000">
        <a:off x="0" y="3115205"/>
        <a:ext cx="4032448" cy="1869123"/>
      </dsp:txXfrm>
    </dsp:sp>
    <dsp:sp modelId="{4541B329-F476-4B2F-B9A5-A22ABC06DCD5}">
      <dsp:nvSpPr>
        <dsp:cNvPr id="0" name=""/>
        <dsp:cNvSpPr/>
      </dsp:nvSpPr>
      <dsp:spPr>
        <a:xfrm rot="5400000">
          <a:off x="4802590" y="1722022"/>
          <a:ext cx="2492164" cy="4032448"/>
        </a:xfrm>
        <a:prstGeom prst="round1Rect">
          <a:avLst/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Сводный реестр квалифицированных подрядных организаций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Реестр недобросовестных подрядных организаций</a:t>
          </a:r>
          <a:endParaRPr lang="ru-RU" sz="1800" kern="1200" dirty="0"/>
        </a:p>
      </dsp:txBody>
      <dsp:txXfrm rot="5400000">
        <a:off x="5114110" y="2033542"/>
        <a:ext cx="1869123" cy="4032448"/>
      </dsp:txXfrm>
    </dsp:sp>
    <dsp:sp modelId="{C3C0F063-8020-4631-B9F4-549E34FAEDCB}">
      <dsp:nvSpPr>
        <dsp:cNvPr id="0" name=""/>
        <dsp:cNvSpPr/>
      </dsp:nvSpPr>
      <dsp:spPr>
        <a:xfrm>
          <a:off x="2822713" y="1869123"/>
          <a:ext cx="2419468" cy="1246082"/>
        </a:xfrm>
        <a:prstGeom prst="roundRect">
          <a:avLst/>
        </a:prstGeom>
        <a:solidFill>
          <a:schemeClr val="bg1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Капитальный ремонт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(версия ЕИС 8.1)</a:t>
          </a:r>
          <a:endParaRPr lang="ru-RU" sz="1800" kern="1200" dirty="0"/>
        </a:p>
      </dsp:txBody>
      <dsp:txXfrm>
        <a:off x="2822713" y="1869123"/>
        <a:ext cx="2419468" cy="124608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05F23F-E7B5-422A-9EA4-5B14A487E4B2}">
      <dsp:nvSpPr>
        <dsp:cNvPr id="0" name=""/>
        <dsp:cNvSpPr/>
      </dsp:nvSpPr>
      <dsp:spPr>
        <a:xfrm>
          <a:off x="0" y="0"/>
          <a:ext cx="5867399" cy="982980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Подготовка извещения</a:t>
          </a:r>
          <a:endParaRPr lang="ru-RU" sz="2700" kern="1200" dirty="0"/>
        </a:p>
      </dsp:txBody>
      <dsp:txXfrm>
        <a:off x="0" y="0"/>
        <a:ext cx="4749260" cy="982980"/>
      </dsp:txXfrm>
    </dsp:sp>
    <dsp:sp modelId="{5C82849C-320F-4B5B-BF8C-723FB707D630}">
      <dsp:nvSpPr>
        <dsp:cNvPr id="0" name=""/>
        <dsp:cNvSpPr/>
      </dsp:nvSpPr>
      <dsp:spPr>
        <a:xfrm>
          <a:off x="438150" y="1119505"/>
          <a:ext cx="5867399" cy="982980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Изменения в извещение</a:t>
          </a:r>
          <a:endParaRPr lang="ru-RU" sz="2700" kern="1200" dirty="0"/>
        </a:p>
      </dsp:txBody>
      <dsp:txXfrm>
        <a:off x="438150" y="1119505"/>
        <a:ext cx="4790312" cy="982980"/>
      </dsp:txXfrm>
    </dsp:sp>
    <dsp:sp modelId="{C0FEC4E0-9FE0-43A6-A490-BEAC63ED08C5}">
      <dsp:nvSpPr>
        <dsp:cNvPr id="0" name=""/>
        <dsp:cNvSpPr/>
      </dsp:nvSpPr>
      <dsp:spPr>
        <a:xfrm>
          <a:off x="876300" y="2239010"/>
          <a:ext cx="5867399" cy="982980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Подача заявок</a:t>
          </a:r>
          <a:endParaRPr lang="ru-RU" sz="2700" kern="1200" dirty="0"/>
        </a:p>
      </dsp:txBody>
      <dsp:txXfrm>
        <a:off x="876300" y="2239010"/>
        <a:ext cx="4790312" cy="982980"/>
      </dsp:txXfrm>
    </dsp:sp>
    <dsp:sp modelId="{9DAB4A43-30E7-422E-ADC3-8F69AF9A80AD}">
      <dsp:nvSpPr>
        <dsp:cNvPr id="0" name=""/>
        <dsp:cNvSpPr/>
      </dsp:nvSpPr>
      <dsp:spPr>
        <a:xfrm>
          <a:off x="1314450" y="3358515"/>
          <a:ext cx="5867399" cy="982980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Работа комиссии</a:t>
          </a:r>
          <a:endParaRPr lang="ru-RU" sz="2700" kern="1200" dirty="0"/>
        </a:p>
      </dsp:txBody>
      <dsp:txXfrm>
        <a:off x="1314450" y="3358515"/>
        <a:ext cx="4790312" cy="982980"/>
      </dsp:txXfrm>
    </dsp:sp>
    <dsp:sp modelId="{9FB2B10F-1355-4193-AA55-B8426406C41B}">
      <dsp:nvSpPr>
        <dsp:cNvPr id="0" name=""/>
        <dsp:cNvSpPr/>
      </dsp:nvSpPr>
      <dsp:spPr>
        <a:xfrm>
          <a:off x="1752600" y="4478020"/>
          <a:ext cx="5867399" cy="982980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Определение поставщика завершено/отменено</a:t>
          </a:r>
          <a:endParaRPr lang="ru-RU" sz="2700" kern="1200" dirty="0"/>
        </a:p>
      </dsp:txBody>
      <dsp:txXfrm>
        <a:off x="1752600" y="4478020"/>
        <a:ext cx="4790312" cy="982980"/>
      </dsp:txXfrm>
    </dsp:sp>
    <dsp:sp modelId="{D35E9BDF-5487-45AA-82F1-D6481F3AF45C}">
      <dsp:nvSpPr>
        <dsp:cNvPr id="0" name=""/>
        <dsp:cNvSpPr/>
      </dsp:nvSpPr>
      <dsp:spPr>
        <a:xfrm>
          <a:off x="5228462" y="718121"/>
          <a:ext cx="638937" cy="6389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5228462" y="718121"/>
        <a:ext cx="638937" cy="638937"/>
      </dsp:txXfrm>
    </dsp:sp>
    <dsp:sp modelId="{E140A116-6ECE-4945-954F-E977AE1FBC1C}">
      <dsp:nvSpPr>
        <dsp:cNvPr id="0" name=""/>
        <dsp:cNvSpPr/>
      </dsp:nvSpPr>
      <dsp:spPr>
        <a:xfrm>
          <a:off x="5666612" y="1837626"/>
          <a:ext cx="638937" cy="6389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5666612" y="1837626"/>
        <a:ext cx="638937" cy="638937"/>
      </dsp:txXfrm>
    </dsp:sp>
    <dsp:sp modelId="{4B2FB513-B8EC-47D9-AE85-B42AF253A8DA}">
      <dsp:nvSpPr>
        <dsp:cNvPr id="0" name=""/>
        <dsp:cNvSpPr/>
      </dsp:nvSpPr>
      <dsp:spPr>
        <a:xfrm>
          <a:off x="6104762" y="2940748"/>
          <a:ext cx="638937" cy="6389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6104762" y="2940748"/>
        <a:ext cx="638937" cy="638937"/>
      </dsp:txXfrm>
    </dsp:sp>
    <dsp:sp modelId="{BA8CB41F-70E7-49EC-A26C-9F2A594D0335}">
      <dsp:nvSpPr>
        <dsp:cNvPr id="0" name=""/>
        <dsp:cNvSpPr/>
      </dsp:nvSpPr>
      <dsp:spPr>
        <a:xfrm>
          <a:off x="6542913" y="4071175"/>
          <a:ext cx="638937" cy="6389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6542913" y="4071175"/>
        <a:ext cx="638937" cy="63893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353B97-E0FF-4727-AB21-F0609BE65D8C}">
      <dsp:nvSpPr>
        <dsp:cNvPr id="0" name=""/>
        <dsp:cNvSpPr/>
      </dsp:nvSpPr>
      <dsp:spPr>
        <a:xfrm rot="5400000">
          <a:off x="-177589" y="180537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</a:t>
          </a:r>
          <a:endParaRPr lang="ru-RU" sz="2400" kern="1200" dirty="0"/>
        </a:p>
      </dsp:txBody>
      <dsp:txXfrm rot="5400000">
        <a:off x="-177589" y="180537"/>
        <a:ext cx="1183927" cy="828749"/>
      </dsp:txXfrm>
    </dsp:sp>
    <dsp:sp modelId="{7E6D1A92-306A-4256-B97C-593AB251C41C}">
      <dsp:nvSpPr>
        <dsp:cNvPr id="0" name=""/>
        <dsp:cNvSpPr/>
      </dsp:nvSpPr>
      <dsp:spPr>
        <a:xfrm rot="5400000">
          <a:off x="4601598" y="-3769900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Извещение о проведении ОК</a:t>
          </a:r>
          <a:endParaRPr lang="ru-RU" sz="1500" b="1" kern="1200" dirty="0">
            <a:solidFill>
              <a:schemeClr val="bg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Изменения в извещение о проведении ОК</a:t>
          </a:r>
          <a:endParaRPr lang="ru-RU" sz="1500" b="1" kern="1200" dirty="0">
            <a:solidFill>
              <a:schemeClr val="bg1"/>
            </a:solidFill>
          </a:endParaRPr>
        </a:p>
      </dsp:txBody>
      <dsp:txXfrm rot="5400000">
        <a:off x="4601598" y="-3769900"/>
        <a:ext cx="769553" cy="8315250"/>
      </dsp:txXfrm>
    </dsp:sp>
    <dsp:sp modelId="{47226D0E-4E94-48B6-87C5-89C434AA5B15}">
      <dsp:nvSpPr>
        <dsp:cNvPr id="0" name=""/>
        <dsp:cNvSpPr/>
      </dsp:nvSpPr>
      <dsp:spPr>
        <a:xfrm rot="5400000">
          <a:off x="-177589" y="1248331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</a:t>
          </a:r>
          <a:endParaRPr lang="ru-RU" sz="2400" kern="1200" dirty="0"/>
        </a:p>
      </dsp:txBody>
      <dsp:txXfrm rot="5400000">
        <a:off x="-177589" y="1248331"/>
        <a:ext cx="1183927" cy="828749"/>
      </dsp:txXfrm>
    </dsp:sp>
    <dsp:sp modelId="{20CF6EC6-F2C1-4E9B-8252-3C7D21DD72F5}">
      <dsp:nvSpPr>
        <dsp:cNvPr id="0" name=""/>
        <dsp:cNvSpPr/>
      </dsp:nvSpPr>
      <dsp:spPr>
        <a:xfrm rot="5400000">
          <a:off x="4601598" y="-2702106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Извещение об отмене ОК</a:t>
          </a:r>
          <a:endParaRPr lang="ru-RU" sz="1500" b="1" kern="1200" dirty="0">
            <a:solidFill>
              <a:schemeClr val="bg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Отмена извещения об отмене  ОК</a:t>
          </a:r>
          <a:endParaRPr lang="ru-RU" sz="1500" b="1" kern="1200" dirty="0">
            <a:solidFill>
              <a:schemeClr val="bg1"/>
            </a:solidFill>
          </a:endParaRPr>
        </a:p>
      </dsp:txBody>
      <dsp:txXfrm rot="5400000">
        <a:off x="4601598" y="-2702106"/>
        <a:ext cx="769553" cy="8315250"/>
      </dsp:txXfrm>
    </dsp:sp>
    <dsp:sp modelId="{DAA1C998-875F-4E95-B5A5-F3C93D5652EC}">
      <dsp:nvSpPr>
        <dsp:cNvPr id="0" name=""/>
        <dsp:cNvSpPr/>
      </dsp:nvSpPr>
      <dsp:spPr>
        <a:xfrm rot="5400000">
          <a:off x="-177589" y="2316125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3</a:t>
          </a:r>
          <a:endParaRPr lang="ru-RU" sz="2400" kern="1200" dirty="0"/>
        </a:p>
      </dsp:txBody>
      <dsp:txXfrm rot="5400000">
        <a:off x="-177589" y="2316125"/>
        <a:ext cx="1183927" cy="828749"/>
      </dsp:txXfrm>
    </dsp:sp>
    <dsp:sp modelId="{CC845B24-D258-41C2-8F4F-AA9045DB1C37}">
      <dsp:nvSpPr>
        <dsp:cNvPr id="0" name=""/>
        <dsp:cNvSpPr/>
      </dsp:nvSpPr>
      <dsp:spPr>
        <a:xfrm rot="5400000">
          <a:off x="4601598" y="-1634312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Протокол об отказе в заключении контракта</a:t>
          </a:r>
          <a:endParaRPr lang="ru-RU" sz="1500" b="1" kern="1200" dirty="0">
            <a:solidFill>
              <a:schemeClr val="bg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Протокол о признании участника уклонившемся от заключения контракта</a:t>
          </a:r>
          <a:endParaRPr lang="ru-RU" sz="1500" b="1" kern="1200" dirty="0">
            <a:solidFill>
              <a:schemeClr val="bg1"/>
            </a:solidFill>
          </a:endParaRPr>
        </a:p>
      </dsp:txBody>
      <dsp:txXfrm rot="5400000">
        <a:off x="4601598" y="-1634312"/>
        <a:ext cx="769553" cy="8315250"/>
      </dsp:txXfrm>
    </dsp:sp>
    <dsp:sp modelId="{9AADE0CB-9564-44D2-B92D-95380A635F6B}">
      <dsp:nvSpPr>
        <dsp:cNvPr id="0" name=""/>
        <dsp:cNvSpPr/>
      </dsp:nvSpPr>
      <dsp:spPr>
        <a:xfrm rot="5400000">
          <a:off x="-177589" y="3383919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4</a:t>
          </a:r>
          <a:endParaRPr lang="ru-RU" sz="2400" kern="1200" dirty="0"/>
        </a:p>
      </dsp:txBody>
      <dsp:txXfrm rot="5400000">
        <a:off x="-177589" y="3383919"/>
        <a:ext cx="1183927" cy="828749"/>
      </dsp:txXfrm>
    </dsp:sp>
    <dsp:sp modelId="{F7DF4701-7B7D-410A-89CD-2DD234DBB293}">
      <dsp:nvSpPr>
        <dsp:cNvPr id="0" name=""/>
        <dsp:cNvSpPr/>
      </dsp:nvSpPr>
      <dsp:spPr>
        <a:xfrm rot="5400000">
          <a:off x="4601598" y="-566518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Отмена протокола об отказе в заключении контракта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Отмена протокола признания участника уклонившимся от заключения контракта</a:t>
          </a:r>
        </a:p>
      </dsp:txBody>
      <dsp:txXfrm rot="5400000">
        <a:off x="4601598" y="-566518"/>
        <a:ext cx="769553" cy="8315250"/>
      </dsp:txXfrm>
    </dsp:sp>
    <dsp:sp modelId="{DF558C77-CB30-4D71-AD83-45B19065CEE6}">
      <dsp:nvSpPr>
        <dsp:cNvPr id="0" name=""/>
        <dsp:cNvSpPr/>
      </dsp:nvSpPr>
      <dsp:spPr>
        <a:xfrm rot="5400000">
          <a:off x="-177589" y="4454661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5</a:t>
          </a:r>
          <a:endParaRPr lang="ru-RU" sz="2400" kern="1200" dirty="0"/>
        </a:p>
      </dsp:txBody>
      <dsp:txXfrm rot="5400000">
        <a:off x="-177589" y="4454661"/>
        <a:ext cx="1183927" cy="828749"/>
      </dsp:txXfrm>
    </dsp:sp>
    <dsp:sp modelId="{6D667E44-35ED-4AD2-95C8-5BA7C7694991}">
      <dsp:nvSpPr>
        <dsp:cNvPr id="0" name=""/>
        <dsp:cNvSpPr/>
      </dsp:nvSpPr>
      <dsp:spPr>
        <a:xfrm rot="5400000">
          <a:off x="4601598" y="501275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Разъяснение положений конкурсной документации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Разъяснение результатов ОК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Извещение о продлении срока подачи заявок</a:t>
          </a:r>
        </a:p>
      </dsp:txBody>
      <dsp:txXfrm rot="5400000">
        <a:off x="4601598" y="501275"/>
        <a:ext cx="769553" cy="831525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84B9F6-ADA2-419E-9FD6-F25CBA2AC04F}">
      <dsp:nvSpPr>
        <dsp:cNvPr id="0" name=""/>
        <dsp:cNvSpPr/>
      </dsp:nvSpPr>
      <dsp:spPr>
        <a:xfrm>
          <a:off x="930703" y="0"/>
          <a:ext cx="5832648" cy="5832648"/>
        </a:xfrm>
        <a:prstGeom prst="triangle">
          <a:avLst/>
        </a:prstGeom>
        <a:solidFill>
          <a:schemeClr val="accent3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BFCB0-BAF1-4400-817E-805D4B5C463C}">
      <dsp:nvSpPr>
        <dsp:cNvPr id="0" name=""/>
        <dsp:cNvSpPr/>
      </dsp:nvSpPr>
      <dsp:spPr>
        <a:xfrm>
          <a:off x="71994" y="316731"/>
          <a:ext cx="3791221" cy="544532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Информационный обмен ЕИС - ЭТП</a:t>
          </a:r>
          <a:endParaRPr lang="ru-RU" sz="1400" b="1" kern="1200" dirty="0"/>
        </a:p>
      </dsp:txBody>
      <dsp:txXfrm>
        <a:off x="71994" y="316731"/>
        <a:ext cx="3791221" cy="544532"/>
      </dsp:txXfrm>
    </dsp:sp>
    <dsp:sp modelId="{DD74F099-0110-442E-AD8B-DD3CC81A6908}">
      <dsp:nvSpPr>
        <dsp:cNvPr id="0" name=""/>
        <dsp:cNvSpPr/>
      </dsp:nvSpPr>
      <dsp:spPr>
        <a:xfrm>
          <a:off x="4536498" y="432047"/>
          <a:ext cx="3791221" cy="741484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Протоколы рассмотрения и оценки первых/вторых частей заявок</a:t>
          </a:r>
          <a:endParaRPr lang="ru-RU" sz="1600" kern="1200" dirty="0"/>
        </a:p>
      </dsp:txBody>
      <dsp:txXfrm>
        <a:off x="4536498" y="432047"/>
        <a:ext cx="3791221" cy="741484"/>
      </dsp:txXfrm>
    </dsp:sp>
    <dsp:sp modelId="{96A579AB-4157-4365-B6DC-953B0DE11B5B}">
      <dsp:nvSpPr>
        <dsp:cNvPr id="0" name=""/>
        <dsp:cNvSpPr/>
      </dsp:nvSpPr>
      <dsp:spPr>
        <a:xfrm>
          <a:off x="4536498" y="1512171"/>
          <a:ext cx="3791221" cy="735543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Протокол подведения итогов</a:t>
          </a:r>
          <a:endParaRPr lang="ru-RU" sz="1800" kern="1200" dirty="0"/>
        </a:p>
      </dsp:txBody>
      <dsp:txXfrm>
        <a:off x="4536498" y="1512171"/>
        <a:ext cx="3791221" cy="735543"/>
      </dsp:txXfrm>
    </dsp:sp>
    <dsp:sp modelId="{6C82A64D-FCF2-4880-9ED0-14AAFF34A822}">
      <dsp:nvSpPr>
        <dsp:cNvPr id="0" name=""/>
        <dsp:cNvSpPr/>
      </dsp:nvSpPr>
      <dsp:spPr>
        <a:xfrm>
          <a:off x="4536498" y="4896543"/>
          <a:ext cx="3791221" cy="760434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Отмена и изменение протоколов</a:t>
          </a:r>
          <a:endParaRPr lang="ru-RU" sz="1800" kern="1200" dirty="0"/>
        </a:p>
      </dsp:txBody>
      <dsp:txXfrm>
        <a:off x="4536498" y="4896543"/>
        <a:ext cx="3791221" cy="760434"/>
      </dsp:txXfrm>
    </dsp:sp>
    <dsp:sp modelId="{D4231CA5-2E81-44CF-910D-15145F5606F5}">
      <dsp:nvSpPr>
        <dsp:cNvPr id="0" name=""/>
        <dsp:cNvSpPr/>
      </dsp:nvSpPr>
      <dsp:spPr>
        <a:xfrm>
          <a:off x="4536498" y="2592289"/>
          <a:ext cx="3791221" cy="735543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Протокол рассмотрения единственной заявки</a:t>
          </a:r>
          <a:endParaRPr lang="ru-RU" sz="1800" kern="1200" dirty="0"/>
        </a:p>
      </dsp:txBody>
      <dsp:txXfrm>
        <a:off x="4536498" y="2592289"/>
        <a:ext cx="3791221" cy="735543"/>
      </dsp:txXfrm>
    </dsp:sp>
    <dsp:sp modelId="{7143A928-565F-405F-B0E1-02342757E77A}">
      <dsp:nvSpPr>
        <dsp:cNvPr id="0" name=""/>
        <dsp:cNvSpPr/>
      </dsp:nvSpPr>
      <dsp:spPr>
        <a:xfrm>
          <a:off x="4536498" y="3744416"/>
          <a:ext cx="3791221" cy="735543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Протокол рассмотрения заявки единственного участника</a:t>
          </a:r>
          <a:endParaRPr lang="ru-RU" sz="1800" kern="1200" dirty="0"/>
        </a:p>
      </dsp:txBody>
      <dsp:txXfrm>
        <a:off x="4536498" y="3744416"/>
        <a:ext cx="3791221" cy="735543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353B97-E0FF-4727-AB21-F0609BE65D8C}">
      <dsp:nvSpPr>
        <dsp:cNvPr id="0" name=""/>
        <dsp:cNvSpPr/>
      </dsp:nvSpPr>
      <dsp:spPr>
        <a:xfrm rot="5400000">
          <a:off x="-177589" y="180537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</a:t>
          </a:r>
          <a:endParaRPr lang="ru-RU" sz="2400" kern="1200" dirty="0"/>
        </a:p>
      </dsp:txBody>
      <dsp:txXfrm rot="5400000">
        <a:off x="-177589" y="180537"/>
        <a:ext cx="1183927" cy="828749"/>
      </dsp:txXfrm>
    </dsp:sp>
    <dsp:sp modelId="{7E6D1A92-306A-4256-B97C-593AB251C41C}">
      <dsp:nvSpPr>
        <dsp:cNvPr id="0" name=""/>
        <dsp:cNvSpPr/>
      </dsp:nvSpPr>
      <dsp:spPr>
        <a:xfrm rot="5400000">
          <a:off x="4601598" y="-3769900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Извещение о проведении ДОК</a:t>
          </a:r>
          <a:endParaRPr lang="ru-RU" sz="1500" b="1" kern="1200" dirty="0">
            <a:solidFill>
              <a:schemeClr val="bg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Изменения в извещение о проведении ДОК</a:t>
          </a:r>
          <a:endParaRPr lang="ru-RU" sz="1500" b="1" kern="1200" dirty="0">
            <a:solidFill>
              <a:schemeClr val="bg1"/>
            </a:solidFill>
          </a:endParaRPr>
        </a:p>
      </dsp:txBody>
      <dsp:txXfrm rot="5400000">
        <a:off x="4601598" y="-3769900"/>
        <a:ext cx="769553" cy="8315250"/>
      </dsp:txXfrm>
    </dsp:sp>
    <dsp:sp modelId="{47226D0E-4E94-48B6-87C5-89C434AA5B15}">
      <dsp:nvSpPr>
        <dsp:cNvPr id="0" name=""/>
        <dsp:cNvSpPr/>
      </dsp:nvSpPr>
      <dsp:spPr>
        <a:xfrm rot="5400000">
          <a:off x="-177589" y="1248331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</a:t>
          </a:r>
          <a:endParaRPr lang="ru-RU" sz="2400" kern="1200" dirty="0"/>
        </a:p>
      </dsp:txBody>
      <dsp:txXfrm rot="5400000">
        <a:off x="-177589" y="1248331"/>
        <a:ext cx="1183927" cy="828749"/>
      </dsp:txXfrm>
    </dsp:sp>
    <dsp:sp modelId="{20CF6EC6-F2C1-4E9B-8252-3C7D21DD72F5}">
      <dsp:nvSpPr>
        <dsp:cNvPr id="0" name=""/>
        <dsp:cNvSpPr/>
      </dsp:nvSpPr>
      <dsp:spPr>
        <a:xfrm rot="5400000">
          <a:off x="4601598" y="-2702106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Извещение об отмене ДОК</a:t>
          </a:r>
          <a:endParaRPr lang="ru-RU" sz="1500" b="1" kern="1200" dirty="0">
            <a:solidFill>
              <a:schemeClr val="bg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Отмена извещения об отмене  ДОК</a:t>
          </a:r>
          <a:endParaRPr lang="ru-RU" sz="1500" b="1" kern="1200" dirty="0">
            <a:solidFill>
              <a:schemeClr val="bg1"/>
            </a:solidFill>
          </a:endParaRPr>
        </a:p>
      </dsp:txBody>
      <dsp:txXfrm rot="5400000">
        <a:off x="4601598" y="-2702106"/>
        <a:ext cx="769553" cy="8315250"/>
      </dsp:txXfrm>
    </dsp:sp>
    <dsp:sp modelId="{DAA1C998-875F-4E95-B5A5-F3C93D5652EC}">
      <dsp:nvSpPr>
        <dsp:cNvPr id="0" name=""/>
        <dsp:cNvSpPr/>
      </dsp:nvSpPr>
      <dsp:spPr>
        <a:xfrm rot="5400000">
          <a:off x="-177589" y="2316125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3</a:t>
          </a:r>
          <a:endParaRPr lang="ru-RU" sz="2400" kern="1200" dirty="0"/>
        </a:p>
      </dsp:txBody>
      <dsp:txXfrm rot="5400000">
        <a:off x="-177589" y="2316125"/>
        <a:ext cx="1183927" cy="828749"/>
      </dsp:txXfrm>
    </dsp:sp>
    <dsp:sp modelId="{CC845B24-D258-41C2-8F4F-AA9045DB1C37}">
      <dsp:nvSpPr>
        <dsp:cNvPr id="0" name=""/>
        <dsp:cNvSpPr/>
      </dsp:nvSpPr>
      <dsp:spPr>
        <a:xfrm rot="5400000">
          <a:off x="4601598" y="-1634312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Протокол об отказе в заключении контракта</a:t>
          </a:r>
          <a:endParaRPr lang="ru-RU" sz="1500" b="1" kern="1200" dirty="0">
            <a:solidFill>
              <a:schemeClr val="bg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Протокол о признании участника уклонившемся от заключения контракта</a:t>
          </a:r>
          <a:endParaRPr lang="ru-RU" sz="1500" b="1" kern="1200" dirty="0">
            <a:solidFill>
              <a:schemeClr val="bg1"/>
            </a:solidFill>
          </a:endParaRPr>
        </a:p>
      </dsp:txBody>
      <dsp:txXfrm rot="5400000">
        <a:off x="4601598" y="-1634312"/>
        <a:ext cx="769553" cy="8315250"/>
      </dsp:txXfrm>
    </dsp:sp>
    <dsp:sp modelId="{9AADE0CB-9564-44D2-B92D-95380A635F6B}">
      <dsp:nvSpPr>
        <dsp:cNvPr id="0" name=""/>
        <dsp:cNvSpPr/>
      </dsp:nvSpPr>
      <dsp:spPr>
        <a:xfrm rot="5400000">
          <a:off x="-177589" y="3383919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4</a:t>
          </a:r>
          <a:endParaRPr lang="ru-RU" sz="2400" kern="1200" dirty="0"/>
        </a:p>
      </dsp:txBody>
      <dsp:txXfrm rot="5400000">
        <a:off x="-177589" y="3383919"/>
        <a:ext cx="1183927" cy="828749"/>
      </dsp:txXfrm>
    </dsp:sp>
    <dsp:sp modelId="{F7DF4701-7B7D-410A-89CD-2DD234DBB293}">
      <dsp:nvSpPr>
        <dsp:cNvPr id="0" name=""/>
        <dsp:cNvSpPr/>
      </dsp:nvSpPr>
      <dsp:spPr>
        <a:xfrm rot="5400000">
          <a:off x="4601598" y="-566518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Отмена протокола об отказе в заключении контракта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Отмена протокола признания участника уклонившимся от заключения контракта</a:t>
          </a:r>
        </a:p>
      </dsp:txBody>
      <dsp:txXfrm rot="5400000">
        <a:off x="4601598" y="-566518"/>
        <a:ext cx="769553" cy="8315250"/>
      </dsp:txXfrm>
    </dsp:sp>
    <dsp:sp modelId="{DF558C77-CB30-4D71-AD83-45B19065CEE6}">
      <dsp:nvSpPr>
        <dsp:cNvPr id="0" name=""/>
        <dsp:cNvSpPr/>
      </dsp:nvSpPr>
      <dsp:spPr>
        <a:xfrm rot="5400000">
          <a:off x="-177589" y="4454661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5</a:t>
          </a:r>
          <a:endParaRPr lang="ru-RU" sz="2400" kern="1200" dirty="0"/>
        </a:p>
      </dsp:txBody>
      <dsp:txXfrm rot="5400000">
        <a:off x="-177589" y="4454661"/>
        <a:ext cx="1183927" cy="828749"/>
      </dsp:txXfrm>
    </dsp:sp>
    <dsp:sp modelId="{6D667E44-35ED-4AD2-95C8-5BA7C7694991}">
      <dsp:nvSpPr>
        <dsp:cNvPr id="0" name=""/>
        <dsp:cNvSpPr/>
      </dsp:nvSpPr>
      <dsp:spPr>
        <a:xfrm rot="5400000">
          <a:off x="4601598" y="501275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Разъяснение положений конкурсной документации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Разъяснение результатов ДОК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solidFill>
                <a:schemeClr val="bg1"/>
              </a:solidFill>
            </a:rPr>
            <a:t>Извещение о продлении срока подачи заявок</a:t>
          </a:r>
        </a:p>
      </dsp:txBody>
      <dsp:txXfrm rot="5400000">
        <a:off x="4601598" y="501275"/>
        <a:ext cx="769553" cy="831525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84B9F6-ADA2-419E-9FD6-F25CBA2AC04F}">
      <dsp:nvSpPr>
        <dsp:cNvPr id="0" name=""/>
        <dsp:cNvSpPr/>
      </dsp:nvSpPr>
      <dsp:spPr>
        <a:xfrm>
          <a:off x="930703" y="0"/>
          <a:ext cx="5832648" cy="5832648"/>
        </a:xfrm>
        <a:prstGeom prst="triangle">
          <a:avLst/>
        </a:prstGeom>
        <a:solidFill>
          <a:schemeClr val="accent3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BFCB0-BAF1-4400-817E-805D4B5C463C}">
      <dsp:nvSpPr>
        <dsp:cNvPr id="0" name=""/>
        <dsp:cNvSpPr/>
      </dsp:nvSpPr>
      <dsp:spPr>
        <a:xfrm>
          <a:off x="71994" y="376712"/>
          <a:ext cx="3791221" cy="422069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Информационный обмен ЕИС - ЭТП</a:t>
          </a:r>
          <a:endParaRPr lang="ru-RU" sz="1400" b="1" kern="1200" dirty="0"/>
        </a:p>
      </dsp:txBody>
      <dsp:txXfrm>
        <a:off x="71994" y="376712"/>
        <a:ext cx="3791221" cy="422069"/>
      </dsp:txXfrm>
    </dsp:sp>
    <dsp:sp modelId="{DD74F099-0110-442E-AD8B-DD3CC81A6908}">
      <dsp:nvSpPr>
        <dsp:cNvPr id="0" name=""/>
        <dsp:cNvSpPr/>
      </dsp:nvSpPr>
      <dsp:spPr>
        <a:xfrm>
          <a:off x="4392470" y="1440158"/>
          <a:ext cx="3791221" cy="996552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Протоколы рассмотрения и оценки первых/вторых частей заявок</a:t>
          </a:r>
          <a:endParaRPr lang="ru-RU" sz="1800" kern="1200" dirty="0"/>
        </a:p>
      </dsp:txBody>
      <dsp:txXfrm>
        <a:off x="4392470" y="1440158"/>
        <a:ext cx="3791221" cy="996552"/>
      </dsp:txXfrm>
    </dsp:sp>
    <dsp:sp modelId="{96A579AB-4157-4365-B6DC-953B0DE11B5B}">
      <dsp:nvSpPr>
        <dsp:cNvPr id="0" name=""/>
        <dsp:cNvSpPr/>
      </dsp:nvSpPr>
      <dsp:spPr>
        <a:xfrm>
          <a:off x="4392470" y="2664295"/>
          <a:ext cx="3791221" cy="570123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Протокол подведения итогов</a:t>
          </a:r>
          <a:endParaRPr lang="ru-RU" sz="1800" kern="1200" dirty="0"/>
        </a:p>
      </dsp:txBody>
      <dsp:txXfrm>
        <a:off x="4392470" y="2664295"/>
        <a:ext cx="3791221" cy="570123"/>
      </dsp:txXfrm>
    </dsp:sp>
    <dsp:sp modelId="{6C82A64D-FCF2-4880-9ED0-14AAFF34A822}">
      <dsp:nvSpPr>
        <dsp:cNvPr id="0" name=""/>
        <dsp:cNvSpPr/>
      </dsp:nvSpPr>
      <dsp:spPr>
        <a:xfrm>
          <a:off x="4392470" y="5112568"/>
          <a:ext cx="3791221" cy="589415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Отмена и изменение протоколов</a:t>
          </a:r>
          <a:endParaRPr lang="ru-RU" sz="1800" kern="1200" dirty="0"/>
        </a:p>
      </dsp:txBody>
      <dsp:txXfrm>
        <a:off x="4392470" y="5112568"/>
        <a:ext cx="3791221" cy="589415"/>
      </dsp:txXfrm>
    </dsp:sp>
    <dsp:sp modelId="{D4231CA5-2E81-44CF-910D-15145F5606F5}">
      <dsp:nvSpPr>
        <dsp:cNvPr id="0" name=""/>
        <dsp:cNvSpPr/>
      </dsp:nvSpPr>
      <dsp:spPr>
        <a:xfrm>
          <a:off x="4392470" y="3528394"/>
          <a:ext cx="3791221" cy="570123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Протокол рассмотрения единственной заявки</a:t>
          </a:r>
          <a:endParaRPr lang="ru-RU" sz="1800" kern="1200" dirty="0"/>
        </a:p>
      </dsp:txBody>
      <dsp:txXfrm>
        <a:off x="4392470" y="3528394"/>
        <a:ext cx="3791221" cy="570123"/>
      </dsp:txXfrm>
    </dsp:sp>
    <dsp:sp modelId="{7143A928-565F-405F-B0E1-02342757E77A}">
      <dsp:nvSpPr>
        <dsp:cNvPr id="0" name=""/>
        <dsp:cNvSpPr/>
      </dsp:nvSpPr>
      <dsp:spPr>
        <a:xfrm>
          <a:off x="4392470" y="4392489"/>
          <a:ext cx="3791221" cy="570123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Протокол рассмотрения заявки единственного участника</a:t>
          </a:r>
          <a:endParaRPr lang="ru-RU" sz="1800" kern="1200" dirty="0"/>
        </a:p>
      </dsp:txBody>
      <dsp:txXfrm>
        <a:off x="4392470" y="4392489"/>
        <a:ext cx="3791221" cy="570123"/>
      </dsp:txXfrm>
    </dsp:sp>
    <dsp:sp modelId="{1FE8B1CC-0DDF-4DA1-9551-FE671AE1E03F}">
      <dsp:nvSpPr>
        <dsp:cNvPr id="0" name=""/>
        <dsp:cNvSpPr/>
      </dsp:nvSpPr>
      <dsp:spPr>
        <a:xfrm>
          <a:off x="4392470" y="720078"/>
          <a:ext cx="3791221" cy="574727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Протокол 1 этапа ДОК</a:t>
          </a:r>
          <a:endParaRPr lang="ru-RU" sz="1800" kern="1200" dirty="0"/>
        </a:p>
      </dsp:txBody>
      <dsp:txXfrm>
        <a:off x="4392470" y="720078"/>
        <a:ext cx="3791221" cy="57472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05F23F-E7B5-422A-9EA4-5B14A487E4B2}">
      <dsp:nvSpPr>
        <dsp:cNvPr id="0" name=""/>
        <dsp:cNvSpPr/>
      </dsp:nvSpPr>
      <dsp:spPr>
        <a:xfrm>
          <a:off x="0" y="0"/>
          <a:ext cx="5867399" cy="982980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Подготовка извещения</a:t>
          </a:r>
          <a:endParaRPr lang="ru-RU" sz="2700" kern="1200" dirty="0"/>
        </a:p>
      </dsp:txBody>
      <dsp:txXfrm>
        <a:off x="0" y="0"/>
        <a:ext cx="4749260" cy="982980"/>
      </dsp:txXfrm>
    </dsp:sp>
    <dsp:sp modelId="{5C82849C-320F-4B5B-BF8C-723FB707D630}">
      <dsp:nvSpPr>
        <dsp:cNvPr id="0" name=""/>
        <dsp:cNvSpPr/>
      </dsp:nvSpPr>
      <dsp:spPr>
        <a:xfrm>
          <a:off x="438150" y="1119505"/>
          <a:ext cx="5867399" cy="982980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Изменения в извещение</a:t>
          </a:r>
          <a:endParaRPr lang="ru-RU" sz="2700" kern="1200" dirty="0"/>
        </a:p>
      </dsp:txBody>
      <dsp:txXfrm>
        <a:off x="438150" y="1119505"/>
        <a:ext cx="4790312" cy="982980"/>
      </dsp:txXfrm>
    </dsp:sp>
    <dsp:sp modelId="{C0FEC4E0-9FE0-43A6-A490-BEAC63ED08C5}">
      <dsp:nvSpPr>
        <dsp:cNvPr id="0" name=""/>
        <dsp:cNvSpPr/>
      </dsp:nvSpPr>
      <dsp:spPr>
        <a:xfrm>
          <a:off x="876300" y="2239010"/>
          <a:ext cx="5867399" cy="982980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Подача заявок</a:t>
          </a:r>
          <a:endParaRPr lang="ru-RU" sz="2700" kern="1200" dirty="0"/>
        </a:p>
      </dsp:txBody>
      <dsp:txXfrm>
        <a:off x="876300" y="2239010"/>
        <a:ext cx="4790312" cy="982980"/>
      </dsp:txXfrm>
    </dsp:sp>
    <dsp:sp modelId="{9DAB4A43-30E7-422E-ADC3-8F69AF9A80AD}">
      <dsp:nvSpPr>
        <dsp:cNvPr id="0" name=""/>
        <dsp:cNvSpPr/>
      </dsp:nvSpPr>
      <dsp:spPr>
        <a:xfrm>
          <a:off x="1314450" y="3358515"/>
          <a:ext cx="5867399" cy="982980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Работа комиссии</a:t>
          </a:r>
          <a:endParaRPr lang="ru-RU" sz="2700" kern="1200" dirty="0"/>
        </a:p>
      </dsp:txBody>
      <dsp:txXfrm>
        <a:off x="1314450" y="3358515"/>
        <a:ext cx="4790312" cy="982980"/>
      </dsp:txXfrm>
    </dsp:sp>
    <dsp:sp modelId="{9FB2B10F-1355-4193-AA55-B8426406C41B}">
      <dsp:nvSpPr>
        <dsp:cNvPr id="0" name=""/>
        <dsp:cNvSpPr/>
      </dsp:nvSpPr>
      <dsp:spPr>
        <a:xfrm>
          <a:off x="1752600" y="4478020"/>
          <a:ext cx="5867399" cy="982980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Определение поставщика завершено/отменено</a:t>
          </a:r>
          <a:endParaRPr lang="ru-RU" sz="2700" kern="1200" dirty="0"/>
        </a:p>
      </dsp:txBody>
      <dsp:txXfrm>
        <a:off x="1752600" y="4478020"/>
        <a:ext cx="4790312" cy="982980"/>
      </dsp:txXfrm>
    </dsp:sp>
    <dsp:sp modelId="{D35E9BDF-5487-45AA-82F1-D6481F3AF45C}">
      <dsp:nvSpPr>
        <dsp:cNvPr id="0" name=""/>
        <dsp:cNvSpPr/>
      </dsp:nvSpPr>
      <dsp:spPr>
        <a:xfrm>
          <a:off x="5228462" y="718121"/>
          <a:ext cx="638937" cy="6389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5228462" y="718121"/>
        <a:ext cx="638937" cy="638937"/>
      </dsp:txXfrm>
    </dsp:sp>
    <dsp:sp modelId="{E140A116-6ECE-4945-954F-E977AE1FBC1C}">
      <dsp:nvSpPr>
        <dsp:cNvPr id="0" name=""/>
        <dsp:cNvSpPr/>
      </dsp:nvSpPr>
      <dsp:spPr>
        <a:xfrm>
          <a:off x="5666612" y="1837626"/>
          <a:ext cx="638937" cy="6389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5666612" y="1837626"/>
        <a:ext cx="638937" cy="638937"/>
      </dsp:txXfrm>
    </dsp:sp>
    <dsp:sp modelId="{4B2FB513-B8EC-47D9-AE85-B42AF253A8DA}">
      <dsp:nvSpPr>
        <dsp:cNvPr id="0" name=""/>
        <dsp:cNvSpPr/>
      </dsp:nvSpPr>
      <dsp:spPr>
        <a:xfrm>
          <a:off x="6104762" y="2940748"/>
          <a:ext cx="638937" cy="6389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6104762" y="2940748"/>
        <a:ext cx="638937" cy="638937"/>
      </dsp:txXfrm>
    </dsp:sp>
    <dsp:sp modelId="{BA8CB41F-70E7-49EC-A26C-9F2A594D0335}">
      <dsp:nvSpPr>
        <dsp:cNvPr id="0" name=""/>
        <dsp:cNvSpPr/>
      </dsp:nvSpPr>
      <dsp:spPr>
        <a:xfrm>
          <a:off x="6542913" y="4071175"/>
          <a:ext cx="638937" cy="63893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6542913" y="4071175"/>
        <a:ext cx="638937" cy="63893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353B97-E0FF-4727-AB21-F0609BE65D8C}">
      <dsp:nvSpPr>
        <dsp:cNvPr id="0" name=""/>
        <dsp:cNvSpPr/>
      </dsp:nvSpPr>
      <dsp:spPr>
        <a:xfrm rot="5400000">
          <a:off x="-177589" y="180537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1</a:t>
          </a:r>
          <a:endParaRPr lang="ru-RU" sz="2400" kern="1200" dirty="0"/>
        </a:p>
      </dsp:txBody>
      <dsp:txXfrm rot="5400000">
        <a:off x="-177589" y="180537"/>
        <a:ext cx="1183927" cy="828749"/>
      </dsp:txXfrm>
    </dsp:sp>
    <dsp:sp modelId="{7E6D1A92-306A-4256-B97C-593AB251C41C}">
      <dsp:nvSpPr>
        <dsp:cNvPr id="0" name=""/>
        <dsp:cNvSpPr/>
      </dsp:nvSpPr>
      <dsp:spPr>
        <a:xfrm rot="5400000">
          <a:off x="4601598" y="-3769900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</a:rPr>
            <a:t>Извещение о проведении ЗК</a:t>
          </a:r>
          <a:endParaRPr lang="ru-RU" sz="16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</a:rPr>
            <a:t>Изменения в извещение о проведении ЗК</a:t>
          </a:r>
          <a:endParaRPr lang="ru-RU" sz="1600" b="1" kern="1200" dirty="0">
            <a:solidFill>
              <a:schemeClr val="bg1"/>
            </a:solidFill>
          </a:endParaRPr>
        </a:p>
      </dsp:txBody>
      <dsp:txXfrm rot="5400000">
        <a:off x="4601598" y="-3769900"/>
        <a:ext cx="769553" cy="8315250"/>
      </dsp:txXfrm>
    </dsp:sp>
    <dsp:sp modelId="{47226D0E-4E94-48B6-87C5-89C434AA5B15}">
      <dsp:nvSpPr>
        <dsp:cNvPr id="0" name=""/>
        <dsp:cNvSpPr/>
      </dsp:nvSpPr>
      <dsp:spPr>
        <a:xfrm rot="5400000">
          <a:off x="-177589" y="1248331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2</a:t>
          </a:r>
          <a:endParaRPr lang="ru-RU" sz="2400" kern="1200" dirty="0"/>
        </a:p>
      </dsp:txBody>
      <dsp:txXfrm rot="5400000">
        <a:off x="-177589" y="1248331"/>
        <a:ext cx="1183927" cy="828749"/>
      </dsp:txXfrm>
    </dsp:sp>
    <dsp:sp modelId="{20CF6EC6-F2C1-4E9B-8252-3C7D21DD72F5}">
      <dsp:nvSpPr>
        <dsp:cNvPr id="0" name=""/>
        <dsp:cNvSpPr/>
      </dsp:nvSpPr>
      <dsp:spPr>
        <a:xfrm rot="5400000">
          <a:off x="4601598" y="-2702106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</a:rPr>
            <a:t>Извещение об отмене ЗК</a:t>
          </a:r>
          <a:endParaRPr lang="ru-RU" sz="16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</a:rPr>
            <a:t>Отмена извещения об отмене  ЗК</a:t>
          </a:r>
          <a:endParaRPr lang="ru-RU" sz="1600" b="1" kern="1200" dirty="0">
            <a:solidFill>
              <a:schemeClr val="bg1"/>
            </a:solidFill>
          </a:endParaRPr>
        </a:p>
      </dsp:txBody>
      <dsp:txXfrm rot="5400000">
        <a:off x="4601598" y="-2702106"/>
        <a:ext cx="769553" cy="8315250"/>
      </dsp:txXfrm>
    </dsp:sp>
    <dsp:sp modelId="{DAA1C998-875F-4E95-B5A5-F3C93D5652EC}">
      <dsp:nvSpPr>
        <dsp:cNvPr id="0" name=""/>
        <dsp:cNvSpPr/>
      </dsp:nvSpPr>
      <dsp:spPr>
        <a:xfrm rot="5400000">
          <a:off x="-177589" y="2316125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3</a:t>
          </a:r>
          <a:endParaRPr lang="ru-RU" sz="2400" kern="1200" dirty="0"/>
        </a:p>
      </dsp:txBody>
      <dsp:txXfrm rot="5400000">
        <a:off x="-177589" y="2316125"/>
        <a:ext cx="1183927" cy="828749"/>
      </dsp:txXfrm>
    </dsp:sp>
    <dsp:sp modelId="{CC845B24-D258-41C2-8F4F-AA9045DB1C37}">
      <dsp:nvSpPr>
        <dsp:cNvPr id="0" name=""/>
        <dsp:cNvSpPr/>
      </dsp:nvSpPr>
      <dsp:spPr>
        <a:xfrm rot="5400000">
          <a:off x="4601598" y="-1634312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</a:rPr>
            <a:t>Извещение о продлении срока подачи заявок на участие в ЗК</a:t>
          </a:r>
          <a:endParaRPr lang="ru-RU" sz="16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</a:rPr>
            <a:t>Протокол рассмотрения и оценки заявок на участие в ЗК</a:t>
          </a:r>
          <a:endParaRPr lang="ru-RU" sz="1600" b="1" kern="1200" dirty="0">
            <a:solidFill>
              <a:schemeClr val="bg1"/>
            </a:solidFill>
          </a:endParaRPr>
        </a:p>
      </dsp:txBody>
      <dsp:txXfrm rot="5400000">
        <a:off x="4601598" y="-1634312"/>
        <a:ext cx="769553" cy="8315250"/>
      </dsp:txXfrm>
    </dsp:sp>
    <dsp:sp modelId="{9AADE0CB-9564-44D2-B92D-95380A635F6B}">
      <dsp:nvSpPr>
        <dsp:cNvPr id="0" name=""/>
        <dsp:cNvSpPr/>
      </dsp:nvSpPr>
      <dsp:spPr>
        <a:xfrm rot="5400000">
          <a:off x="-177589" y="3383919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4</a:t>
          </a:r>
          <a:endParaRPr lang="ru-RU" sz="2400" kern="1200" dirty="0"/>
        </a:p>
      </dsp:txBody>
      <dsp:txXfrm rot="5400000">
        <a:off x="-177589" y="3383919"/>
        <a:ext cx="1183927" cy="828749"/>
      </dsp:txXfrm>
    </dsp:sp>
    <dsp:sp modelId="{F7DF4701-7B7D-410A-89CD-2DD234DBB293}">
      <dsp:nvSpPr>
        <dsp:cNvPr id="0" name=""/>
        <dsp:cNvSpPr/>
      </dsp:nvSpPr>
      <dsp:spPr>
        <a:xfrm rot="5400000">
          <a:off x="4601598" y="-566518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</a:rPr>
            <a:t>Протокол об отказе от заключения контракта</a:t>
          </a:r>
          <a:endParaRPr lang="ru-RU" sz="1600" b="1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</a:rPr>
            <a:t>Протокол признания участника уклонившимся от заключения контракта</a:t>
          </a:r>
          <a:endParaRPr lang="ru-RU" sz="1600" kern="1200" dirty="0" smtClean="0"/>
        </a:p>
      </dsp:txBody>
      <dsp:txXfrm rot="5400000">
        <a:off x="4601598" y="-566518"/>
        <a:ext cx="769553" cy="8315250"/>
      </dsp:txXfrm>
    </dsp:sp>
    <dsp:sp modelId="{DF558C77-CB30-4D71-AD83-45B19065CEE6}">
      <dsp:nvSpPr>
        <dsp:cNvPr id="0" name=""/>
        <dsp:cNvSpPr/>
      </dsp:nvSpPr>
      <dsp:spPr>
        <a:xfrm rot="5400000">
          <a:off x="-177589" y="4454661"/>
          <a:ext cx="1183927" cy="828749"/>
        </a:xfrm>
        <a:prstGeom prst="chevron">
          <a:avLst/>
        </a:prstGeom>
        <a:solidFill>
          <a:srgbClr val="FF0000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5</a:t>
          </a:r>
          <a:endParaRPr lang="ru-RU" sz="2400" kern="1200" dirty="0"/>
        </a:p>
      </dsp:txBody>
      <dsp:txXfrm rot="5400000">
        <a:off x="-177589" y="4454661"/>
        <a:ext cx="1183927" cy="828749"/>
      </dsp:txXfrm>
    </dsp:sp>
    <dsp:sp modelId="{6D667E44-35ED-4AD2-95C8-5BA7C7694991}">
      <dsp:nvSpPr>
        <dsp:cNvPr id="0" name=""/>
        <dsp:cNvSpPr/>
      </dsp:nvSpPr>
      <dsp:spPr>
        <a:xfrm rot="5400000">
          <a:off x="4601598" y="501275"/>
          <a:ext cx="769553" cy="8315250"/>
        </a:xfrm>
        <a:prstGeom prst="round2SameRect">
          <a:avLst/>
        </a:prstGeom>
        <a:solidFill>
          <a:srgbClr val="00B0F0">
            <a:alpha val="90000"/>
          </a:srgb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schemeClr val="bg1"/>
              </a:solidFill>
            </a:rPr>
            <a:t>Отмена и изменение протоколов</a:t>
          </a:r>
          <a:endParaRPr lang="ru-RU" sz="1600" b="1" kern="1200" dirty="0">
            <a:solidFill>
              <a:schemeClr val="bg1"/>
            </a:solidFill>
          </a:endParaRPr>
        </a:p>
      </dsp:txBody>
      <dsp:txXfrm rot="5400000">
        <a:off x="4601598" y="501275"/>
        <a:ext cx="769553" cy="831525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984B9F6-ADA2-419E-9FD6-F25CBA2AC04F}">
      <dsp:nvSpPr>
        <dsp:cNvPr id="0" name=""/>
        <dsp:cNvSpPr/>
      </dsp:nvSpPr>
      <dsp:spPr>
        <a:xfrm>
          <a:off x="930703" y="0"/>
          <a:ext cx="5832648" cy="5832648"/>
        </a:xfrm>
        <a:prstGeom prst="triangle">
          <a:avLst/>
        </a:prstGeom>
        <a:solidFill>
          <a:schemeClr val="accent3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BFCB0-BAF1-4400-817E-805D4B5C463C}">
      <dsp:nvSpPr>
        <dsp:cNvPr id="0" name=""/>
        <dsp:cNvSpPr/>
      </dsp:nvSpPr>
      <dsp:spPr>
        <a:xfrm>
          <a:off x="71994" y="173506"/>
          <a:ext cx="3791221" cy="831608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Информационный обмен ЕИС - ЭТП</a:t>
          </a:r>
          <a:endParaRPr lang="ru-RU" sz="2100" b="1" kern="1200" dirty="0"/>
        </a:p>
      </dsp:txBody>
      <dsp:txXfrm>
        <a:off x="71994" y="173506"/>
        <a:ext cx="3791221" cy="831608"/>
      </dsp:txXfrm>
    </dsp:sp>
    <dsp:sp modelId="{DD74F099-0110-442E-AD8B-DD3CC81A6908}">
      <dsp:nvSpPr>
        <dsp:cNvPr id="0" name=""/>
        <dsp:cNvSpPr/>
      </dsp:nvSpPr>
      <dsp:spPr>
        <a:xfrm>
          <a:off x="4536498" y="577863"/>
          <a:ext cx="3791221" cy="1132392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Протокол рассмотрения и оценки заявок на участие в ЗК</a:t>
          </a:r>
          <a:endParaRPr lang="ru-RU" sz="2100" kern="1200" dirty="0"/>
        </a:p>
      </dsp:txBody>
      <dsp:txXfrm>
        <a:off x="4536498" y="577863"/>
        <a:ext cx="3791221" cy="1132392"/>
      </dsp:txXfrm>
    </dsp:sp>
    <dsp:sp modelId="{96A579AB-4157-4365-B6DC-953B0DE11B5B}">
      <dsp:nvSpPr>
        <dsp:cNvPr id="0" name=""/>
        <dsp:cNvSpPr/>
      </dsp:nvSpPr>
      <dsp:spPr>
        <a:xfrm>
          <a:off x="4536498" y="2033937"/>
          <a:ext cx="3791221" cy="1123319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Изменение протокола рассмотрения и оценки заявок на участие в ЗК </a:t>
          </a:r>
          <a:endParaRPr lang="ru-RU" sz="2100" kern="1200" dirty="0"/>
        </a:p>
      </dsp:txBody>
      <dsp:txXfrm>
        <a:off x="4536498" y="2033937"/>
        <a:ext cx="3791221" cy="1123319"/>
      </dsp:txXfrm>
    </dsp:sp>
    <dsp:sp modelId="{6C82A64D-FCF2-4880-9ED0-14AAFF34A822}">
      <dsp:nvSpPr>
        <dsp:cNvPr id="0" name=""/>
        <dsp:cNvSpPr/>
      </dsp:nvSpPr>
      <dsp:spPr>
        <a:xfrm>
          <a:off x="4536498" y="3596471"/>
          <a:ext cx="3791221" cy="1161332"/>
        </a:xfrm>
        <a:prstGeom prst="round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Отмена протокола рассмотрения и оценки заявок на участие в ЗК </a:t>
          </a:r>
          <a:endParaRPr lang="ru-RU" sz="2100" kern="1200" dirty="0"/>
        </a:p>
      </dsp:txBody>
      <dsp:txXfrm>
        <a:off x="4536498" y="3596471"/>
        <a:ext cx="3791221" cy="1161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442CA-16A7-4D90-8C31-AE256EFF81FF}" type="datetimeFigureOut">
              <a:rPr lang="ru-RU" smtClean="0"/>
              <a:pPr/>
              <a:t>21.08.2018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1DD24-EDC8-47BF-B5FF-E5995C4B14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7696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DD24-EDC8-47BF-B5FF-E5995C4B144D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0730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DD24-EDC8-47BF-B5FF-E5995C4B144D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073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DD24-EDC8-47BF-B5FF-E5995C4B144D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0730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DD24-EDC8-47BF-B5FF-E5995C4B144D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DD24-EDC8-47BF-B5FF-E5995C4B144D}" type="slidenum">
              <a:rPr lang="ru-RU" smtClean="0"/>
              <a:pPr/>
              <a:t>96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1DD24-EDC8-47BF-B5FF-E5995C4B144D}" type="slidenum">
              <a:rPr lang="ru-RU" smtClean="0"/>
              <a:pPr/>
              <a:t>119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7073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3D32F53-AED5-436E-97DC-049A0A5684DB}" type="datetime1">
              <a:rPr lang="ru-RU" smtClean="0"/>
              <a:pPr/>
              <a:t>21.08.2018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45F91-70D5-44C8-BB5E-76241BC3325B}" type="datetime1">
              <a:rPr lang="ru-RU" smtClean="0"/>
              <a:pPr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15355-42A9-4620-9BF2-CFE9EF989BB1}" type="datetime1">
              <a:rPr lang="ru-RU" smtClean="0"/>
              <a:pPr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D5AC5-AA4C-49BA-BA22-9BEAF6D7415E}" type="datetime1">
              <a:rPr lang="ru-RU" smtClean="0"/>
              <a:pPr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14013-185F-44E3-A24F-7E4D70C5F6EC}" type="datetime1">
              <a:rPr lang="ru-RU" smtClean="0"/>
              <a:pPr/>
              <a:t>21.08.2018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B3265-0D88-4DFC-8C21-7C57435AA7E0}" type="datetime1">
              <a:rPr lang="ru-RU" smtClean="0"/>
              <a:pPr/>
              <a:t>21.08.2018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3DA8FD4-A2E8-4005-B019-296899F8AADB}" type="datetime1">
              <a:rPr lang="ru-RU" smtClean="0"/>
              <a:pPr/>
              <a:t>21.08.2018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2C9C601-2A05-479F-A31F-D4A9676CC1BA}" type="datetime1">
              <a:rPr lang="ru-RU" smtClean="0"/>
              <a:pPr/>
              <a:t>21.08.2018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9CF63-1CA3-4E8A-B888-62341FB86B65}" type="datetime1">
              <a:rPr lang="ru-RU" smtClean="0"/>
              <a:pPr/>
              <a:t>21.08.2018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222D3-0C66-468B-9A22-2A58407E517D}" type="datetime1">
              <a:rPr lang="ru-RU" smtClean="0"/>
              <a:pPr/>
              <a:t>21.08.2018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B35A-BEDF-4F63-BD45-C6BFD8172687}" type="datetime1">
              <a:rPr lang="ru-RU" smtClean="0"/>
              <a:pPr/>
              <a:t>21.08.2018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A729C1C5-268D-4AC3-A6CD-C6F8CB8CA81F}" type="datetime1">
              <a:rPr lang="ru-RU" smtClean="0"/>
              <a:pPr/>
              <a:t>21.08.2018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6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68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8291264" cy="2769422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r>
              <a:rPr lang="ru-RU" b="1" dirty="0" smtClean="0"/>
              <a:t>Лектор: Окладников Олег Александрович</a:t>
            </a:r>
          </a:p>
          <a:p>
            <a:endParaRPr lang="ru-RU" dirty="0" smtClean="0"/>
          </a:p>
          <a:p>
            <a:r>
              <a:rPr lang="ru-RU" dirty="0" smtClean="0"/>
              <a:t>Руководитель экспертной группы БН «Госзакупки» медиагруппы «Актион-МЦФЭР».</a:t>
            </a:r>
          </a:p>
          <a:p>
            <a:endParaRPr lang="ru-RU" dirty="0" smtClean="0"/>
          </a:p>
          <a:p>
            <a:r>
              <a:rPr lang="ru-RU" dirty="0" smtClean="0"/>
              <a:t>Эксперт службы поддержки Оператора ЕИС с 2011 года.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8" name="Заголовок 4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772400" cy="3126209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Изменения функционала ЕИС в 2018 году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Версия ЕИС 8.1 и 8.2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Предварительный отбор КПО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382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43827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438277" name="Picture 5"/>
          <p:cNvPicPr>
            <a:picLocks noChangeAspect="1" noChangeArrowheads="1"/>
          </p:cNvPicPr>
          <p:nvPr/>
        </p:nvPicPr>
        <p:blipFill>
          <a:blip r:embed="rId2" cstate="print"/>
          <a:srcRect l="11809" t="26560" r="32017" b="23881"/>
          <a:stretch>
            <a:fillRect/>
          </a:stretch>
        </p:blipFill>
        <p:spPr bwMode="auto">
          <a:xfrm>
            <a:off x="0" y="764704"/>
            <a:ext cx="770485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9" name="Picture 7"/>
          <p:cNvPicPr>
            <a:picLocks noChangeAspect="1" noChangeArrowheads="1"/>
          </p:cNvPicPr>
          <p:nvPr/>
        </p:nvPicPr>
        <p:blipFill>
          <a:blip r:embed="rId3" cstate="print"/>
          <a:srcRect l="13251" t="60080" r="32675" b="15560"/>
          <a:stretch>
            <a:fillRect/>
          </a:stretch>
        </p:blipFill>
        <p:spPr bwMode="auto">
          <a:xfrm>
            <a:off x="1403648" y="4769768"/>
            <a:ext cx="741682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100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764704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Особенности размещения информации в ЕИС.</a:t>
            </a:r>
          </a:p>
        </p:txBody>
      </p:sp>
      <p:grpSp>
        <p:nvGrpSpPr>
          <p:cNvPr id="10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Запрос котировок</a:t>
              </a:r>
              <a:endParaRPr lang="ru-RU" sz="2000" b="1" dirty="0"/>
            </a:p>
          </p:txBody>
        </p:sp>
      </p:grp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 l="-735" t="4283" b="15814"/>
          <a:stretch>
            <a:fillRect/>
          </a:stretch>
        </p:blipFill>
        <p:spPr bwMode="auto">
          <a:xfrm>
            <a:off x="0" y="1196752"/>
            <a:ext cx="9144000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0" y="4437112"/>
            <a:ext cx="2771800" cy="22322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427984" y="3501008"/>
            <a:ext cx="4536504" cy="237626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На вкладке «Информация о процедуре закупки» вместо блока «Информация о рассмотрении и оценки заявок участников и подаче окончательных предложений» отображается блок «Информация о заключении контракта»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771800" y="5157192"/>
            <a:ext cx="1656184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101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764704"/>
            <a:ext cx="849694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Особенности размещения информации в ЕИС.</a:t>
            </a:r>
          </a:p>
          <a:p>
            <a:endParaRPr lang="ru-RU" sz="2000" dirty="0" smtClean="0"/>
          </a:p>
          <a:p>
            <a:pPr algn="just"/>
            <a:r>
              <a:rPr lang="ru-RU" sz="2000" b="1" dirty="0" smtClean="0"/>
              <a:t>На вкладке «Требования заказчика»: </a:t>
            </a:r>
          </a:p>
          <a:p>
            <a:pPr algn="just"/>
            <a:r>
              <a:rPr lang="ru-RU" sz="2000" dirty="0" smtClean="0"/>
              <a:t>- отсутствует блок «Обеспечение заявки»; </a:t>
            </a:r>
          </a:p>
          <a:p>
            <a:pPr algn="just"/>
            <a:r>
              <a:rPr lang="ru-RU" sz="2000" dirty="0" smtClean="0"/>
              <a:t>- в блоке «Условия контракта» дополнительно отображается поле «Информация о возможности одностороннего отказа от исполнения контракта в соответствии с положениями Частей 8 – 25 Статьи 95 Закона № 44-ФЗ». 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b="1" dirty="0" smtClean="0"/>
              <a:t>На вкладке «Требования к участникам»: </a:t>
            </a:r>
          </a:p>
          <a:p>
            <a:pPr algn="just"/>
            <a:r>
              <a:rPr lang="ru-RU" sz="2000" dirty="0" smtClean="0"/>
              <a:t>- отсутствует блок «Обеспечение заявки» </a:t>
            </a:r>
          </a:p>
          <a:p>
            <a:pPr algn="just"/>
            <a:r>
              <a:rPr lang="ru-RU" sz="2000" dirty="0" smtClean="0"/>
              <a:t>- отсутствует блок «Файлы извещения». 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Вместо вкладки «Конкурсная документация» отображается вкладка «Сопроводительная документация» .</a:t>
            </a:r>
          </a:p>
          <a:p>
            <a:pPr algn="just"/>
            <a:endParaRPr lang="ru-RU" sz="2000" b="1" dirty="0" smtClean="0"/>
          </a:p>
          <a:p>
            <a:pPr algn="just"/>
            <a:r>
              <a:rPr lang="ru-RU" sz="2000" dirty="0" smtClean="0"/>
              <a:t>Протоколы работы комиссии формируются на </a:t>
            </a:r>
            <a:r>
              <a:rPr lang="ru-RU" sz="2000" dirty="0" smtClean="0"/>
              <a:t>ЭТП </a:t>
            </a:r>
            <a:r>
              <a:rPr lang="ru-RU" sz="2000" dirty="0" smtClean="0"/>
              <a:t>и далее направляются в ЕИС. После приема в ЕИС протоколов реализована возможность их просмотра в карточке извещения. </a:t>
            </a:r>
            <a:endParaRPr lang="ru-RU" sz="2000" b="1" dirty="0" smtClean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Запрос котировок</a:t>
              </a:r>
              <a:endParaRPr lang="ru-RU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102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Просмотр протоколов работы комиссии</a:t>
            </a:r>
          </a:p>
          <a:p>
            <a:pPr algn="just"/>
            <a:r>
              <a:rPr lang="ru-RU" sz="2000" dirty="0" smtClean="0"/>
              <a:t>Протокол рассмотрения заявок</a:t>
            </a:r>
          </a:p>
        </p:txBody>
      </p:sp>
      <p:grpSp>
        <p:nvGrpSpPr>
          <p:cNvPr id="9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Запрос котировок</a:t>
              </a:r>
              <a:endParaRPr lang="ru-RU" sz="2000" b="1" dirty="0"/>
            </a:p>
          </p:txBody>
        </p:sp>
      </p:grp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67309"/>
            <a:ext cx="7856562" cy="539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103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Просмотр протоколов работы комиссии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Запрос котировок</a:t>
              </a:r>
              <a:endParaRPr lang="ru-RU" sz="2000" b="1" dirty="0"/>
            </a:p>
          </p:txBody>
        </p:sp>
      </p:grp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4" y="1705199"/>
            <a:ext cx="8744914" cy="372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104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Просмотр протоколов работы комиссии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Запрос котировок</a:t>
              </a:r>
              <a:endParaRPr lang="ru-RU" sz="2000" b="1" dirty="0"/>
            </a:p>
          </p:txBody>
        </p:sp>
      </p:grp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 t="6209" r="-19" b="18755"/>
          <a:stretch>
            <a:fillRect/>
          </a:stretch>
        </p:blipFill>
        <p:spPr bwMode="auto">
          <a:xfrm>
            <a:off x="251520" y="1268760"/>
            <a:ext cx="817067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105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Просмотр протоколов работы комиссии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Запрос котировок</a:t>
              </a:r>
              <a:endParaRPr lang="ru-RU" sz="2000" b="1" dirty="0"/>
            </a:p>
          </p:txBody>
        </p:sp>
      </p:grp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8604448" cy="276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106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53345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Иные доработки реестра закупок:</a:t>
            </a:r>
          </a:p>
          <a:p>
            <a:pPr algn="just"/>
            <a:endParaRPr lang="ru-RU" sz="2000" dirty="0" smtClean="0"/>
          </a:p>
          <a:p>
            <a:pPr algn="just">
              <a:buFontTx/>
              <a:buChar char="-"/>
            </a:pPr>
            <a:r>
              <a:rPr lang="ru-RU" sz="2000" dirty="0" smtClean="0"/>
              <a:t> Обязательность указания информации об обеспечении заявок при проведении конкурсов и аукционов, сумма которых превышает 1 млн. руб. </a:t>
            </a:r>
          </a:p>
          <a:p>
            <a:pPr algn="just">
              <a:buFontTx/>
              <a:buChar char="-"/>
            </a:pPr>
            <a:endParaRPr lang="ru-RU" sz="2000" dirty="0" smtClean="0"/>
          </a:p>
          <a:p>
            <a:pPr algn="just">
              <a:buFontTx/>
              <a:buChar char="-"/>
            </a:pPr>
            <a:r>
              <a:rPr lang="ru-RU" sz="2000" dirty="0" smtClean="0"/>
              <a:t> Возможность формирования извещений в части реализации требований Постановления Правительства РФ № 1280 (закупки твердых бытовых отходов).</a:t>
            </a:r>
          </a:p>
          <a:p>
            <a:pPr algn="just">
              <a:buFontTx/>
              <a:buChar char="-"/>
            </a:pPr>
            <a:endParaRPr lang="ru-RU" sz="2000" dirty="0" smtClean="0"/>
          </a:p>
          <a:p>
            <a:pPr algn="just">
              <a:buFontTx/>
              <a:buChar char="-"/>
            </a:pPr>
            <a:r>
              <a:rPr lang="ru-RU" sz="2000" dirty="0" smtClean="0"/>
              <a:t> Исключение из контроля по ч. 5 ст. 99 Закона №44-ФЗ протоколов определения поставщика (подрядчика, исполнителя), размещенных с 01.07.2018 г. 	</a:t>
            </a:r>
          </a:p>
          <a:p>
            <a:pPr algn="just">
              <a:buFontTx/>
              <a:buChar char="-"/>
            </a:pPr>
            <a:endParaRPr lang="ru-RU" sz="2000" dirty="0" smtClean="0"/>
          </a:p>
          <a:p>
            <a:pPr algn="just">
              <a:buFontTx/>
              <a:buChar char="-"/>
            </a:pPr>
            <a:r>
              <a:rPr lang="ru-RU" sz="2000" dirty="0" smtClean="0"/>
              <a:t> Обеспечение формирования извещений о закупке за счет средств бюджета Союзного государства.</a:t>
            </a:r>
          </a:p>
          <a:p>
            <a:pPr algn="just">
              <a:buFontTx/>
              <a:buChar char="-"/>
            </a:pPr>
            <a:endParaRPr lang="ru-RU" sz="2000" b="1" dirty="0" smtClean="0"/>
          </a:p>
          <a:p>
            <a:pPr algn="just">
              <a:buFontTx/>
              <a:buChar char="-"/>
            </a:pPr>
            <a:r>
              <a:rPr lang="ru-RU" sz="2000" dirty="0" smtClean="0"/>
              <a:t> Скрытие информации о банковской гарантии в информации о контракте, размещенной после 30.06.2017.</a:t>
            </a:r>
            <a:endParaRPr lang="ru-RU" sz="2000" b="1" dirty="0" smtClean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Реестр закупок</a:t>
              </a:r>
              <a:endParaRPr lang="ru-RU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107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533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С версии ЕИС 8.2 доступен просмотр БГ для организаций, о которых есть указание в соответствующих БГ.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84076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Реестр банковских гарантий</a:t>
              </a:r>
              <a:endParaRPr lang="ru-RU" sz="2000" b="1" dirty="0"/>
            </a:p>
          </p:txBody>
        </p:sp>
      </p:grp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 r="-1181" b="23702"/>
          <a:stretch>
            <a:fillRect/>
          </a:stretch>
        </p:blipFill>
        <p:spPr bwMode="auto">
          <a:xfrm>
            <a:off x="467544" y="1556791"/>
            <a:ext cx="8352928" cy="4992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108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53345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Форма поиска содержит вкладки: </a:t>
            </a:r>
          </a:p>
          <a:p>
            <a:pPr algn="just"/>
            <a:r>
              <a:rPr lang="ru-RU" sz="2000" b="1" dirty="0" smtClean="0"/>
              <a:t>«Проекты документов» </a:t>
            </a:r>
            <a:r>
              <a:rPr lang="ru-RU" sz="2000" dirty="0" smtClean="0"/>
              <a:t>– содержит проекты документов информации о банковской гарантии; </a:t>
            </a:r>
          </a:p>
          <a:p>
            <a:pPr algn="just"/>
            <a:r>
              <a:rPr lang="ru-RU" sz="2000" b="1" dirty="0" smtClean="0"/>
              <a:t>«Размещено» </a:t>
            </a:r>
            <a:r>
              <a:rPr lang="ru-RU" sz="2000" dirty="0" smtClean="0"/>
              <a:t>– содержит размещенные банковские гарантии; </a:t>
            </a:r>
          </a:p>
          <a:p>
            <a:pPr algn="just"/>
            <a:r>
              <a:rPr lang="ru-RU" sz="2000" b="1" dirty="0" smtClean="0"/>
              <a:t>«Отказано в принятии» </a:t>
            </a:r>
            <a:r>
              <a:rPr lang="ru-RU" sz="2000" dirty="0" smtClean="0"/>
              <a:t>– содержит отклоненные заказчиком банковские гарантии; </a:t>
            </a:r>
          </a:p>
          <a:p>
            <a:pPr algn="just"/>
            <a:r>
              <a:rPr lang="ru-RU" sz="2000" b="1" dirty="0" smtClean="0"/>
              <a:t>«Прекращены обязательства поставщика» </a:t>
            </a:r>
            <a:r>
              <a:rPr lang="ru-RU" sz="2000" dirty="0" smtClean="0"/>
              <a:t>– содержит банковские гарантии, по которым размещены сведения о прекращении обязательств поставщика, обеспеченных банковской гарантией; </a:t>
            </a:r>
          </a:p>
          <a:p>
            <a:pPr algn="just"/>
            <a:r>
              <a:rPr lang="ru-RU" sz="2000" b="1" dirty="0" smtClean="0"/>
              <a:t>«Прекращены обязательства банка-гаранта» </a:t>
            </a:r>
            <a:r>
              <a:rPr lang="ru-RU" sz="2000" dirty="0" smtClean="0"/>
              <a:t>– содержит банковские гарантии, по которым размещены сведения о возвращении банковской гарантии банку или об уведомлении, направляемом заказчиком банку, об освобождении от обязательств по банковской гарантии; </a:t>
            </a:r>
          </a:p>
          <a:p>
            <a:pPr algn="just"/>
            <a:r>
              <a:rPr lang="ru-RU" sz="2000" b="1" dirty="0" smtClean="0"/>
              <a:t>«Недействительно» </a:t>
            </a:r>
            <a:r>
              <a:rPr lang="ru-RU" sz="2000" dirty="0" smtClean="0"/>
              <a:t>– содержит сведения о недействительности размещенной информации о банковской гарантии, бенефициаром в которой указан заказчик; </a:t>
            </a:r>
          </a:p>
          <a:p>
            <a:pPr algn="just"/>
            <a:r>
              <a:rPr lang="ru-RU" sz="2000" b="1" dirty="0" smtClean="0"/>
              <a:t>«Все» </a:t>
            </a:r>
            <a:r>
              <a:rPr lang="ru-RU" sz="2000" dirty="0" smtClean="0"/>
              <a:t>– содержит полный список реестровых записей. 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84076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Реестр банковских гарантий</a:t>
              </a:r>
              <a:endParaRPr lang="ru-RU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109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052736"/>
            <a:ext cx="853345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Сведения о гарантии можно скачать в формате Excel. Для этого нажмите кнопку «Выгрузить найденные записи в Excel».</a:t>
            </a:r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>
              <a:solidFill>
                <a:srgbClr val="FF0000"/>
              </a:solidFill>
            </a:endParaRP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Информацию о гарантиях к заявкам и контрактам с гостайной Федеральное казначейство размещает в закрытом реестре.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pPr algn="just"/>
            <a:endParaRPr lang="ru-RU" sz="2000" dirty="0" smtClean="0"/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84076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Реестр банковских гарантий</a:t>
              </a:r>
              <a:endParaRPr lang="ru-RU" sz="2000" b="1" dirty="0"/>
            </a:p>
          </p:txBody>
        </p:sp>
      </p:grp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 l="21023" t="16480" r="21806" b="45720"/>
          <a:stretch>
            <a:fillRect/>
          </a:stretch>
        </p:blipFill>
        <p:spPr bwMode="auto">
          <a:xfrm>
            <a:off x="395536" y="2348880"/>
            <a:ext cx="8335326" cy="309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Предварительный отбор КПО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Формирование извещения о проведении предварительного отбора:</a:t>
            </a:r>
          </a:p>
        </p:txBody>
      </p:sp>
      <p:pic>
        <p:nvPicPr>
          <p:cNvPr id="439298" name="Picture 2"/>
          <p:cNvPicPr>
            <a:picLocks noChangeAspect="1" noChangeArrowheads="1"/>
          </p:cNvPicPr>
          <p:nvPr/>
        </p:nvPicPr>
        <p:blipFill>
          <a:blip r:embed="rId2" cstate="print"/>
          <a:srcRect l="9709" t="31600" r="28342" b="11281"/>
          <a:stretch>
            <a:fillRect/>
          </a:stretch>
        </p:blipFill>
        <p:spPr bwMode="auto">
          <a:xfrm>
            <a:off x="0" y="1340768"/>
            <a:ext cx="9144000" cy="52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110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5334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Проверка БГ через закрытый реестр.</a:t>
            </a:r>
          </a:p>
          <a:p>
            <a:pPr algn="just"/>
            <a:r>
              <a:rPr lang="ru-RU" sz="2000" dirty="0" smtClean="0"/>
              <a:t>Для проверки БГ через закрытый реестр необходимо направить запрос в ФК о предоставлении выписки из закрытого реестра БГ.</a:t>
            </a:r>
          </a:p>
          <a:p>
            <a:pPr algn="just"/>
            <a:r>
              <a:rPr lang="ru-RU" sz="2000" dirty="0" smtClean="0"/>
              <a:t>Запрос формируется по предоставленному доступу через отдельное программное обеспечение.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84076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Реестр банковских гарантий</a:t>
              </a:r>
              <a:endParaRPr lang="ru-RU" sz="2000" b="1" dirty="0"/>
            </a:p>
          </p:txBody>
        </p:sp>
      </p:grp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 l="20078" t="16480" r="21806" b="20000"/>
          <a:stretch>
            <a:fillRect/>
          </a:stretch>
        </p:blipFill>
        <p:spPr bwMode="auto">
          <a:xfrm>
            <a:off x="323528" y="2386719"/>
            <a:ext cx="7272808" cy="447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771800" y="6021288"/>
            <a:ext cx="4968552" cy="8367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111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5334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Проверка БГ через закрытый реестр.</a:t>
            </a:r>
          </a:p>
          <a:p>
            <a:pPr algn="just"/>
            <a:r>
              <a:rPr lang="ru-RU" sz="2000" dirty="0" smtClean="0"/>
              <a:t>Далее через скаченное ПО с сайта Федерального казначейства формируется запрос на выдачу выписки из реестра.</a:t>
            </a:r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Далее указывается статус запроса «Готово к отправке» и запрос распечатывается на бумаге, ставится печать и устанавливается гриф секретности.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84076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Реестр банковских гарантий</a:t>
              </a:r>
              <a:endParaRPr lang="ru-RU" sz="2000" b="1" dirty="0"/>
            </a:p>
          </p:txBody>
        </p:sp>
      </p:grp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 l="2835" t="23520" r="46136" b="50440"/>
          <a:stretch>
            <a:fillRect/>
          </a:stretch>
        </p:blipFill>
        <p:spPr bwMode="auto">
          <a:xfrm>
            <a:off x="467544" y="1772816"/>
            <a:ext cx="827859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print"/>
          <a:srcRect l="2751" t="24800" r="45275" b="57560"/>
          <a:stretch>
            <a:fillRect/>
          </a:stretch>
        </p:blipFill>
        <p:spPr bwMode="auto">
          <a:xfrm>
            <a:off x="395536" y="5229200"/>
            <a:ext cx="7920880" cy="1374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112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5334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Проверка БГ через закрытый реестр.</a:t>
            </a:r>
          </a:p>
          <a:p>
            <a:pPr algn="just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Далее запрос передается в Казначейство:</a:t>
            </a:r>
          </a:p>
          <a:p>
            <a:pPr algn="just"/>
            <a:r>
              <a:rPr lang="ru-RU" sz="2000" dirty="0" smtClean="0"/>
              <a:t>- Либо лично в отдел режима секретности и безопасности регионального управления Федерального казначейства – в территориальных отделениях таких отделов нет;</a:t>
            </a:r>
          </a:p>
          <a:p>
            <a:pPr algn="just"/>
            <a:r>
              <a:rPr lang="ru-RU" sz="2000" dirty="0" smtClean="0"/>
              <a:t>- Либо фельдъегерской связью – через отдел Государственной фельдъегерской службы. 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Такой порядок следует из пунктов 6 и 10 письма Казначейства от 17.03.2016 № 07-04-05/03-180 и пункта 2.1.9 положения из приказа ГФС от 27.06.2014 № 238.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Выписку из реестра Казначейство направит в течение рабочего дня, а полную версию – в течение 3 рабочих дней с даты, когда получит запрос. Выписку доставит сотрудник фельдъегерской службы.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84076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Реестр банковских гарантий</a:t>
              </a:r>
              <a:endParaRPr lang="ru-RU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113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764704"/>
            <a:ext cx="8533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Отказ заказчика в принятии БГ.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84076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Реестр банковских гарантий</a:t>
              </a:r>
              <a:endParaRPr lang="ru-RU" sz="2000" b="1" dirty="0"/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6588224" y="1700808"/>
            <a:ext cx="23762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Для формирования сведений об отказе в карточке сформированной банком БГ на вкладке «Документы» нажмите на гиперссылку «Создать сведения об отказе заказчика в принятии банковской гарантии».</a:t>
            </a:r>
            <a:endParaRPr lang="ru-RU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 r="40817"/>
          <a:stretch>
            <a:fillRect/>
          </a:stretch>
        </p:blipFill>
        <p:spPr bwMode="auto">
          <a:xfrm>
            <a:off x="323528" y="1412776"/>
            <a:ext cx="604867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114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764704"/>
            <a:ext cx="8533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Отказ заказчика в принятии БГ.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84076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Реестр банковских гарантий</a:t>
              </a:r>
              <a:endParaRPr lang="ru-RU" sz="2000" b="1" dirty="0"/>
            </a:p>
          </p:txBody>
        </p:sp>
      </p:grp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 l="910" b="43813"/>
          <a:stretch>
            <a:fillRect/>
          </a:stretch>
        </p:blipFill>
        <p:spPr bwMode="auto">
          <a:xfrm>
            <a:off x="395536" y="1124744"/>
            <a:ext cx="7994278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115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764704"/>
            <a:ext cx="85334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Отказ заказчика в принятии БГ.</a:t>
            </a:r>
          </a:p>
          <a:p>
            <a:pPr algn="just"/>
            <a:r>
              <a:rPr lang="ru-RU" sz="2000" dirty="0" smtClean="0"/>
              <a:t>Для заполнения поля «Причина отказа в  банковской гарантии» нажмите на пиктограмму  увеличительного стекла. Система отображает окно «Выбор причины отказа заказчика в принятии банковской гарантии» </a:t>
            </a:r>
            <a:endParaRPr lang="ru-RU" sz="2000" b="1" dirty="0" smtClean="0"/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84076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Реестр банковских гарантий</a:t>
              </a:r>
              <a:endParaRPr lang="ru-RU" sz="2000" b="1" dirty="0"/>
            </a:p>
          </p:txBody>
        </p:sp>
      </p:grp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l="910" t="56940" b="4658"/>
          <a:stretch>
            <a:fillRect/>
          </a:stretch>
        </p:blipFill>
        <p:spPr bwMode="auto">
          <a:xfrm>
            <a:off x="251520" y="2564904"/>
            <a:ext cx="799427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116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764704"/>
            <a:ext cx="8533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Отказ заказчика в принятии БГ.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84076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Реестр банковских гарантий</a:t>
              </a:r>
              <a:endParaRPr lang="ru-RU" sz="2000" b="1" dirty="0"/>
            </a:p>
          </p:txBody>
        </p:sp>
      </p:grp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 l="1907" t="18000" r="6126" b="15595"/>
          <a:stretch>
            <a:fillRect/>
          </a:stretch>
        </p:blipFill>
        <p:spPr bwMode="auto">
          <a:xfrm>
            <a:off x="323527" y="1340768"/>
            <a:ext cx="845263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117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764704"/>
            <a:ext cx="8533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Изменение сведений об отказе заказчика в принятии БГ.</a:t>
            </a:r>
          </a:p>
          <a:p>
            <a:pPr algn="just"/>
            <a:r>
              <a:rPr lang="ru-RU" sz="2000" dirty="0" smtClean="0"/>
              <a:t>Изменение сведений об отказе заказчика в принятии БГ формируются на вкладке «Документы» БГ.</a:t>
            </a:r>
            <a:endParaRPr lang="ru-RU" sz="2000" b="1" dirty="0" smtClean="0"/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84076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Реестр банковских гарантий</a:t>
              </a:r>
              <a:endParaRPr lang="ru-RU" sz="2000" b="1" dirty="0"/>
            </a:p>
          </p:txBody>
        </p:sp>
      </p:grp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 r="23630" b="16989"/>
          <a:stretch>
            <a:fillRect/>
          </a:stretch>
        </p:blipFill>
        <p:spPr bwMode="auto">
          <a:xfrm>
            <a:off x="323528" y="1988840"/>
            <a:ext cx="784887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118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764704"/>
            <a:ext cx="853345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Недействительность сведений об отказе в принятии БГ</a:t>
            </a:r>
          </a:p>
          <a:p>
            <a:r>
              <a:rPr lang="ru-RU" sz="2000" dirty="0" smtClean="0"/>
              <a:t>Информация о недействительности сведений об отказе заказчика в принятии БГ  формируется через контекстное меню сведений об отказе в карточке БГ на вкладке «Документы».</a:t>
            </a: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endParaRPr lang="ru-RU" sz="2000" dirty="0" smtClean="0">
              <a:solidFill>
                <a:srgbClr val="FF0000"/>
              </a:solidFill>
            </a:endParaRP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Формирование информации о недействительности осуществляется только в случае ошибочного размещения сведений об отказе в принятии БГ. В остальных случаях формирование такой информации запрещено. 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84076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Реестр банковских гарантий</a:t>
              </a:r>
              <a:endParaRPr lang="ru-RU" sz="2000" b="1" dirty="0"/>
            </a:p>
          </p:txBody>
        </p:sp>
      </p:grp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 r="18995" b="67718"/>
          <a:stretch>
            <a:fillRect/>
          </a:stretch>
        </p:blipFill>
        <p:spPr bwMode="auto">
          <a:xfrm>
            <a:off x="395536" y="2132856"/>
            <a:ext cx="7776864" cy="3195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444208" y="2852936"/>
            <a:ext cx="23762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Формирование </a:t>
            </a:r>
            <a:r>
              <a:rPr lang="ru-RU" sz="1600" b="1" dirty="0" smtClean="0">
                <a:solidFill>
                  <a:srgbClr val="0070C0"/>
                </a:solidFill>
              </a:rPr>
              <a:t>информации о прекращении обязательств поставщика </a:t>
            </a:r>
            <a:r>
              <a:rPr lang="ru-RU" sz="1600" dirty="0" smtClean="0">
                <a:solidFill>
                  <a:srgbClr val="0070C0"/>
                </a:solidFill>
              </a:rPr>
              <a:t>и ее изменение осуществляется аналогично на вкладке «Документы» БГ</a:t>
            </a:r>
            <a:r>
              <a:rPr lang="ru-RU" sz="1600" dirty="0" smtClean="0"/>
              <a:t>.</a:t>
            </a:r>
            <a:endParaRPr lang="ru-RU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3933056"/>
            <a:ext cx="8964488" cy="2736304"/>
          </a:xfrm>
        </p:spPr>
        <p:txBody>
          <a:bodyPr>
            <a:normAutofit/>
          </a:bodyPr>
          <a:lstStyle/>
          <a:p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Гособоронзаказ</a:t>
            </a:r>
          </a:p>
          <a:p>
            <a:pPr algn="just">
              <a:buFontTx/>
              <a:buChar char="-"/>
            </a:pPr>
            <a:endParaRPr lang="ru-RU" sz="39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Закупки по статье 15 Закона № 44-ФЗ</a:t>
            </a:r>
          </a:p>
          <a:p>
            <a:pPr algn="just"/>
            <a:endParaRPr lang="ru-RU" sz="3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9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119</a:t>
            </a:fld>
            <a:endParaRPr lang="ru-RU" dirty="0"/>
          </a:p>
        </p:txBody>
      </p:sp>
      <p:sp>
        <p:nvSpPr>
          <p:cNvPr id="8" name="Заголовок 4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784976" cy="312620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Версия ЕИС 8.2.100</a:t>
            </a:r>
            <a:br>
              <a:rPr lang="ru-RU" sz="6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от 11 августа 2018 года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Предварительный отбор КПО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Формирование извещения о проведении предварительного отбора:</a:t>
            </a:r>
          </a:p>
        </p:txBody>
      </p:sp>
      <p:pic>
        <p:nvPicPr>
          <p:cNvPr id="441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92909" cy="529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300192" y="1628800"/>
            <a:ext cx="2592288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884368" y="6165304"/>
            <a:ext cx="108012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120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533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Реализовано отображение в реестре закупок открытой части ЕИС сведений о закупках по гособоронзаказу.</a:t>
            </a:r>
          </a:p>
          <a:p>
            <a:pPr algn="just"/>
            <a:endParaRPr lang="ru-RU" sz="2000" b="1" dirty="0" smtClean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Гособоронзаказ. </a:t>
              </a:r>
              <a:endParaRPr lang="ru-RU" sz="2000" b="1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693" t="35800" r="22751" b="12121"/>
          <a:stretch>
            <a:fillRect/>
          </a:stretch>
        </p:blipFill>
        <p:spPr bwMode="auto">
          <a:xfrm>
            <a:off x="251520" y="1556792"/>
            <a:ext cx="8568952" cy="49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076056" y="4653136"/>
            <a:ext cx="3240360" cy="79208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Конструктор параметров расширенного поиска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121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5334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Реализовано отображение в реестре контрактов сведений о контрактах по гособоронзаказу.</a:t>
            </a:r>
          </a:p>
          <a:p>
            <a:pPr algn="just"/>
            <a:endParaRPr lang="ru-RU" sz="2000" b="1" dirty="0" smtClean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Гособоронзаказ</a:t>
              </a:r>
              <a:endParaRPr lang="ru-RU" sz="2000" b="1" dirty="0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2440" t="29080" r="20861" b="23041"/>
          <a:stretch>
            <a:fillRect/>
          </a:stretch>
        </p:blipFill>
        <p:spPr bwMode="auto">
          <a:xfrm>
            <a:off x="179512" y="1916832"/>
            <a:ext cx="864096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9512" y="4437112"/>
            <a:ext cx="3888432" cy="1368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122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836712"/>
            <a:ext cx="874948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Реализована доработка, обеспечивающая возможность формирования и размещения извещений по гособоронзаказу.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Для организаций федерального уровня </a:t>
            </a:r>
            <a:r>
              <a:rPr lang="ru-RU" sz="2000" b="1" dirty="0" smtClean="0"/>
              <a:t>(с кодом ОКФС 12 «Федеральная собственность»)</a:t>
            </a:r>
            <a:r>
              <a:rPr lang="ru-RU" sz="2000" dirty="0" smtClean="0"/>
              <a:t>,  реализована возможность указания информации об осуществлении закупки по государственному оборонному заказу в извещении об осуществлении закупки в соответствии с Законом № 275-ФЗ посредством установления соответствующего признака. 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	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768752" cy="504056"/>
            <a:chOff x="5359571" y="654322"/>
            <a:chExt cx="3931636" cy="614319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2"/>
              <a:ext cx="2355723" cy="5265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Извещение по ГОЗ</a:t>
              </a:r>
              <a:endParaRPr lang="ru-RU" sz="2000" b="1" dirty="0"/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804" t="31535" r="1872" b="16747"/>
          <a:stretch>
            <a:fillRect/>
          </a:stretch>
        </p:blipFill>
        <p:spPr bwMode="auto">
          <a:xfrm>
            <a:off x="251520" y="3645024"/>
            <a:ext cx="871296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771800" y="6165304"/>
            <a:ext cx="5904656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123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836712"/>
            <a:ext cx="874948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  <a:p>
            <a:pPr algn="just"/>
            <a:r>
              <a:rPr lang="ru-RU" b="1" dirty="0" smtClean="0"/>
              <a:t>Особенности:</a:t>
            </a:r>
          </a:p>
          <a:p>
            <a:pPr algn="just"/>
            <a:r>
              <a:rPr lang="ru-RU" dirty="0" smtClean="0"/>
              <a:t>В случае установления Заказчиком указанного признака при формировании извещения об осуществлении закупки, в блоке «Преимущества, требования к участникам» вкладки «Требования к участникам» дополнительно будет реализована возможность установления следующих требований к участникам: </a:t>
            </a:r>
          </a:p>
          <a:p>
            <a:pPr algn="just"/>
            <a:r>
              <a:rPr lang="ru-RU" dirty="0" smtClean="0"/>
              <a:t>- Наличие на праве собственности или на ином законном основании производственных мощностей оборудования для исполнения государственного контракта; </a:t>
            </a:r>
          </a:p>
          <a:p>
            <a:pPr algn="just"/>
            <a:r>
              <a:rPr lang="ru-RU" dirty="0" smtClean="0"/>
              <a:t>- Финансовая устойчивость и платежеспособность»; </a:t>
            </a:r>
          </a:p>
          <a:p>
            <a:pPr algn="just"/>
            <a:r>
              <a:rPr lang="ru-RU" dirty="0" smtClean="0"/>
              <a:t>- Наличие специалистов, имеющих профессиональное образование и отвечающих соответствующим квалификационным требованиям, необходимым для исполнения государственного контракта.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случае установления одного из указанных требований,  заказчик вправе не устанавливать требование к обеспечению исполнения контракта. </a:t>
            </a:r>
            <a:r>
              <a:rPr lang="ru-RU" sz="2000" dirty="0" smtClean="0"/>
              <a:t>	</a:t>
            </a:r>
          </a:p>
        </p:txBody>
      </p:sp>
      <p:grpSp>
        <p:nvGrpSpPr>
          <p:cNvPr id="3" name="Группа 5"/>
          <p:cNvGrpSpPr/>
          <p:nvPr/>
        </p:nvGrpSpPr>
        <p:grpSpPr>
          <a:xfrm>
            <a:off x="1331640" y="188640"/>
            <a:ext cx="6768752" cy="504056"/>
            <a:chOff x="5359571" y="654322"/>
            <a:chExt cx="3931636" cy="614319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2"/>
              <a:ext cx="2355723" cy="5265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Извещение по ГОЗ</a:t>
              </a:r>
              <a:endParaRPr lang="ru-RU" sz="2000" b="1" dirty="0"/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 b="89695"/>
          <a:stretch>
            <a:fillRect/>
          </a:stretch>
        </p:blipFill>
        <p:spPr bwMode="auto">
          <a:xfrm>
            <a:off x="179512" y="836712"/>
            <a:ext cx="8568952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трелка вверх 12"/>
          <p:cNvSpPr/>
          <p:nvPr/>
        </p:nvSpPr>
        <p:spPr>
          <a:xfrm>
            <a:off x="6156176" y="1484784"/>
            <a:ext cx="576064" cy="936104"/>
          </a:xfrm>
          <a:prstGeom prst="up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124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5334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При формировании сведений о контракте на основании извещения с признаком «Закупка товар, работ, услуг по государственному оборонному заказу» будет доступно обязательное для заполнения 25-значное поле «Идентификатор контракта по государственному оборонному заказу».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i="1" dirty="0" smtClean="0"/>
              <a:t>В случае если организация входит в перечень организаций, для которых доступно заключение контракта по оборонному заказу, при формировании контракта не на основании извещения о закупке признак «Контракт заключен для выполнения государственного заказа» доступен для редактирования.</a:t>
            </a:r>
            <a:endParaRPr lang="ru-RU" sz="2000" dirty="0" smtClean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Контракт по ГОЗ</a:t>
              </a:r>
              <a:endParaRPr lang="ru-RU" sz="2000" b="1" dirty="0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365104"/>
            <a:ext cx="859135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23528" y="6021288"/>
            <a:ext cx="8424936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125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53345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При формировании извещения определенными заказчиками на вкладке «Общая информация» дополнительно отображается поле «Информация об особенностях осуществления закупки в соответствии с ч. 4-6 ст. 15 Закона № 44-ФЗ», заполнение которого зависит от полномочия организации</a:t>
            </a:r>
            <a:r>
              <a:rPr lang="ru-RU" sz="2000" dirty="0" smtClean="0"/>
              <a:t>.</a:t>
            </a:r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Закупки по ст. 15</a:t>
              </a:r>
              <a:endParaRPr lang="ru-RU" sz="2000" b="1" dirty="0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76400"/>
          <a:stretch>
            <a:fillRect/>
          </a:stretch>
        </p:blipFill>
        <p:spPr bwMode="auto">
          <a:xfrm>
            <a:off x="0" y="1988840"/>
            <a:ext cx="8748464" cy="121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9512" y="3284984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-Автономное </a:t>
            </a:r>
            <a:r>
              <a:rPr lang="ru-RU" dirty="0" smtClean="0"/>
              <a:t>учреждение – ч. 5 ст. 15.</a:t>
            </a:r>
          </a:p>
          <a:p>
            <a:r>
              <a:rPr lang="ru-RU" dirty="0" smtClean="0"/>
              <a:t>-Заказчик, осуществляющий закупки в соответствии с частью 5 статьи 15 Закона № 44-ФЗ (в т.ч. организатор совм. закупки) - ч. 5 ст. 15.</a:t>
            </a:r>
          </a:p>
          <a:p>
            <a:r>
              <a:rPr lang="ru-RU" dirty="0" smtClean="0"/>
              <a:t>-УО/УУ – ч.ч. 4 или 5 ст. 15.</a:t>
            </a:r>
          </a:p>
          <a:p>
            <a:r>
              <a:rPr lang="ru-RU" dirty="0" smtClean="0"/>
              <a:t>-Организатор совместного конкурса  (за искл. Закупки по ч. 5 ст. 15)– ч. 4 ст. 15.</a:t>
            </a:r>
          </a:p>
          <a:p>
            <a:r>
              <a:rPr lang="ru-RU" dirty="0" smtClean="0"/>
              <a:t>-Специализированная организация – исходя из отнесения организации к ч.ч. 4-6 ст. 15, за которую спецорганизация размещает закупку.</a:t>
            </a:r>
          </a:p>
          <a:p>
            <a:pPr algn="just"/>
            <a:r>
              <a:rPr lang="ru-RU" i="1" dirty="0" smtClean="0"/>
              <a:t>При формировании извещения автономными учреждениями, а также организациями с полномочиями по ч.ч. 5-6 ст. 15 Закона № 44-ФЗ, значение реквизита «Информация об особенностях осуществления закупки в соответствии с ч. 4 - 6 ст. 15 Закона № 44-ФЗ» заполняется автоматически и недоступно для редактирования.</a:t>
            </a:r>
            <a:endParaRPr lang="ru-RU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126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3272403"/>
            <a:ext cx="85334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На </a:t>
            </a:r>
            <a:r>
              <a:rPr lang="ru-RU" dirty="0" smtClean="0"/>
              <a:t>вкладке с Сопроводительной документацией будет отображаться сообщение о необходимости прикрепления </a:t>
            </a:r>
            <a:r>
              <a:rPr lang="ru-RU" dirty="0" smtClean="0"/>
              <a:t>копии договоров об участии РФ, субъекта РФ или МО в собственности субъекта инвестиций (для значения «В соответствии с ч. 5 ст. 15 Закона № 44-ФЗ») или о необходимости прикрепления копии </a:t>
            </a:r>
            <a:r>
              <a:rPr lang="ru-RU" dirty="0" smtClean="0"/>
              <a:t>соглашения между организациями на передачу полномочий на осуществление закупки (для значения «В соответствии с ч. 6 ст. 15 Закона № 44-ФЗ»). </a:t>
            </a:r>
          </a:p>
          <a:p>
            <a:pPr algn="just"/>
            <a:r>
              <a:rPr lang="ru-RU" dirty="0" smtClean="0"/>
              <a:t>Функционал доступен при условии, если поле «Информация об особенностях осуществления закупки в соответствии с ч. 4-6 ст. 15 Закона № 44-ФЗ» на вкладке «Общая информация» заполнено значением закупки по ч. 5 или ч. 6 ст. 15 Закона № 44-ФЗ.</a:t>
            </a:r>
            <a:endParaRPr lang="ru-RU" sz="2000" dirty="0" smtClean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Закупки по ст. 15</a:t>
              </a:r>
              <a:endParaRPr lang="ru-RU" sz="2000" b="1" dirty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r="1681" b="34305"/>
          <a:stretch>
            <a:fillRect/>
          </a:stretch>
        </p:blipFill>
        <p:spPr bwMode="auto">
          <a:xfrm>
            <a:off x="395536" y="764704"/>
            <a:ext cx="7488832" cy="238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верх 11"/>
          <p:cNvSpPr/>
          <p:nvPr/>
        </p:nvSpPr>
        <p:spPr>
          <a:xfrm>
            <a:off x="6372200" y="1412776"/>
            <a:ext cx="864096" cy="1440160"/>
          </a:xfrm>
          <a:prstGeom prst="up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559243" y="1746250"/>
            <a:ext cx="82296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600" b="1" dirty="0" smtClean="0"/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600" b="1" dirty="0" smtClean="0"/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sz="3600" b="1" dirty="0" smtClean="0"/>
              <a:t>Спасибо </a:t>
            </a:r>
            <a:r>
              <a:rPr lang="ru-RU" sz="3600" b="1" dirty="0"/>
              <a:t>за внимание!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600" b="1" dirty="0"/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ru-RU" sz="3600" b="1" dirty="0"/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sz="2800" b="1" dirty="0"/>
              <a:t>                                                  </a:t>
            </a:r>
            <a:endParaRPr lang="ru-RU" sz="2800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127</a:t>
            </a:fld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Предварительный отбор КПО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Внесение изменений:</a:t>
            </a:r>
          </a:p>
          <a:p>
            <a:pPr algn="just"/>
            <a:r>
              <a:rPr lang="ru-RU" i="1" dirty="0" smtClean="0"/>
              <a:t>Изменения для ПО доступно на этапах:</a:t>
            </a:r>
            <a:endParaRPr lang="ru-RU" dirty="0" smtClean="0"/>
          </a:p>
          <a:p>
            <a:pPr algn="just"/>
            <a:r>
              <a:rPr lang="ru-RU" i="1" dirty="0" smtClean="0"/>
              <a:t>«Подача заявок»;</a:t>
            </a:r>
            <a:endParaRPr lang="ru-RU" dirty="0" smtClean="0"/>
          </a:p>
          <a:p>
            <a:pPr algn="just"/>
            <a:r>
              <a:rPr lang="ru-RU" i="1" dirty="0" smtClean="0"/>
              <a:t>«Работа комиссии».</a:t>
            </a:r>
          </a:p>
          <a:p>
            <a:pPr algn="just"/>
            <a:r>
              <a:rPr lang="ru-RU" i="1" dirty="0" smtClean="0"/>
              <a:t>На этапе «Подача заявок» доступно:</a:t>
            </a:r>
            <a:endParaRPr lang="ru-RU" dirty="0" smtClean="0"/>
          </a:p>
          <a:p>
            <a:pPr algn="just"/>
            <a:r>
              <a:rPr lang="ru-RU" i="1" dirty="0" smtClean="0"/>
              <a:t>- внесение изменения по решению органа по ведению реестра;</a:t>
            </a:r>
            <a:endParaRPr lang="ru-RU" dirty="0" smtClean="0"/>
          </a:p>
          <a:p>
            <a:pPr algn="just">
              <a:buFontTx/>
              <a:buChar char="-"/>
            </a:pPr>
            <a:r>
              <a:rPr lang="ru-RU" i="1" dirty="0" smtClean="0"/>
              <a:t>внесение изменений по решению контролирующего или судебного органа.</a:t>
            </a:r>
          </a:p>
          <a:p>
            <a:pPr algn="just"/>
            <a:r>
              <a:rPr lang="ru-RU" i="1" dirty="0" smtClean="0"/>
              <a:t>На этапе «Работа комиссии» доступно внесение изменений только по решению контролирующего или судебного органа.</a:t>
            </a:r>
          </a:p>
        </p:txBody>
      </p:sp>
      <p:pic>
        <p:nvPicPr>
          <p:cNvPr id="410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73016"/>
            <a:ext cx="8640960" cy="258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4860032" y="4077072"/>
            <a:ext cx="180020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Выгнутая вправо стрелка 11"/>
          <p:cNvSpPr/>
          <p:nvPr/>
        </p:nvSpPr>
        <p:spPr>
          <a:xfrm rot="18904389">
            <a:off x="6322390" y="2875915"/>
            <a:ext cx="720080" cy="158417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Предварительный отбор КПО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Внесение изменений:</a:t>
            </a:r>
          </a:p>
          <a:p>
            <a:pPr algn="just"/>
            <a:r>
              <a:rPr lang="ru-RU" dirty="0" smtClean="0"/>
              <a:t>Далее заполняется Краткое описание изменения, в поле «Дата принятия решения» дата указывается путем ручного ввода в формате «</a:t>
            </a:r>
            <a:r>
              <a:rPr lang="ru-RU" u="sng" dirty="0" smtClean="0"/>
              <a:t>ДД.ММ.ГГГГ</a:t>
            </a:r>
            <a:r>
              <a:rPr lang="ru-RU" dirty="0" smtClean="0"/>
              <a:t>» или путем выбора из календаря. </a:t>
            </a:r>
          </a:p>
          <a:p>
            <a:pPr algn="just"/>
            <a:r>
              <a:rPr lang="ru-RU" dirty="0" smtClean="0"/>
              <a:t>Если изменения вносятся по решению контролирующего или судебного органа, вкладка «Основание» выглядит следующим образом:</a:t>
            </a:r>
          </a:p>
        </p:txBody>
      </p:sp>
      <p:pic>
        <p:nvPicPr>
          <p:cNvPr id="442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13142"/>
            <a:ext cx="8208912" cy="4144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23528" y="3429000"/>
            <a:ext cx="8136904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Предварительный отбор КПО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Размещение разъяснений: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случае если на ЭП участник на ЭТП оформил запрос на разъяснение документации о проведении предварительного отбора, данный запрос отправляется в ЕИС и отображается в карточке сведений ПО, по которым был оформлен запрос, на вкладке «Документация».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Для добавления разъяснения на запрос в контекстном меню требуемого запроса выберите пункт «Добавить разъяснение».</a:t>
            </a:r>
          </a:p>
        </p:txBody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51520" y="3573016"/>
            <a:ext cx="8640960" cy="13681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5085184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блоке «Информация о разъяснении документации о проведении предварительного отбора» необходимо заполнить поле «Тема» и необходимо добавить файлы с разъяснениями документации.</a:t>
            </a:r>
          </a:p>
          <a:p>
            <a:pPr algn="just"/>
            <a:r>
              <a:rPr lang="ru-RU" dirty="0" smtClean="0"/>
              <a:t>Для размещения разъяснения документации ПО далее - нажать на кнопку </a:t>
            </a:r>
            <a:r>
              <a:rPr lang="ru-RU" b="1" dirty="0" smtClean="0"/>
              <a:t>«Разместить»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Предварительный отбор КПО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Размещение разъяснений:</a:t>
            </a:r>
          </a:p>
        </p:txBody>
      </p:sp>
      <p:pic>
        <p:nvPicPr>
          <p:cNvPr id="443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496944" cy="5320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668344" y="6237312"/>
            <a:ext cx="1080120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Предварительный отбор КПО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Размещение разъяснений:</a:t>
            </a:r>
          </a:p>
          <a:p>
            <a:pPr algn="just"/>
            <a:r>
              <a:rPr lang="ru-RU" dirty="0" smtClean="0"/>
              <a:t>При необходимости самостоятельно добавить разъяснение документации в карточке сведения ПО на вкладке «Документы» в блоке «Разъяснения документации о проведении предварительного отбора» нужно нажать на гиперссылку «Добавить разъяснение документации».</a:t>
            </a:r>
            <a:endParaRPr lang="ru-RU" b="1" dirty="0" smtClean="0"/>
          </a:p>
        </p:txBody>
      </p:sp>
      <p:pic>
        <p:nvPicPr>
          <p:cNvPr id="444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8568952" cy="4343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Предварительный отбор КПО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Завершение и перевод процедуры ПО</a:t>
            </a:r>
          </a:p>
        </p:txBody>
      </p:sp>
      <p:pic>
        <p:nvPicPr>
          <p:cNvPr id="445442" name="Picture 2"/>
          <p:cNvPicPr>
            <a:picLocks noChangeAspect="1" noChangeArrowheads="1"/>
          </p:cNvPicPr>
          <p:nvPr/>
        </p:nvPicPr>
        <p:blipFill>
          <a:blip r:embed="rId2" cstate="print"/>
          <a:srcRect r="9877"/>
          <a:stretch>
            <a:fillRect/>
          </a:stretch>
        </p:blipFill>
        <p:spPr bwMode="auto">
          <a:xfrm>
            <a:off x="179512" y="1484784"/>
            <a:ext cx="8712968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5443" name="Picture 3"/>
          <p:cNvPicPr>
            <a:picLocks noChangeAspect="1" noChangeArrowheads="1"/>
          </p:cNvPicPr>
          <p:nvPr/>
        </p:nvPicPr>
        <p:blipFill>
          <a:blip r:embed="rId3" cstate="print"/>
          <a:srcRect t="-3484" r="8773"/>
          <a:stretch>
            <a:fillRect/>
          </a:stretch>
        </p:blipFill>
        <p:spPr bwMode="auto">
          <a:xfrm>
            <a:off x="179512" y="4005064"/>
            <a:ext cx="8784976" cy="213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Электронный аукцион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467544" y="908720"/>
            <a:ext cx="82809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Принять участие в процедурах определения подрядной организации путем проведения электронного аукциона смогут только те организации, информация о которых была внесена органами субъектов Российской Федерации, уполномоченными на ведение РКПО, в соответствующий раздел официального сайта ЕИС. </a:t>
            </a:r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Таким образом, информация о квалифицированных подрядных организациях, ранее содержавшаяся на сайтах органов исполнительной власти субъектов Российской Федерации, должна быть перенесена в РКПО в ЕИС указанными органами. </a:t>
            </a:r>
            <a:r>
              <a:rPr lang="ru-RU" sz="2000" dirty="0" smtClean="0"/>
              <a:t>Доступ к наполнению раздела открыт с 16 апреля 2018 года.</a:t>
            </a:r>
            <a:endParaRPr lang="ru-RU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3933056"/>
            <a:ext cx="8964488" cy="2736304"/>
          </a:xfrm>
        </p:spPr>
        <p:txBody>
          <a:bodyPr>
            <a:normAutofit fontScale="25000" lnSpcReduction="20000"/>
          </a:bodyPr>
          <a:lstStyle/>
          <a:p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Изменения обусловлены реализацией норм 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ПП РФ от 01.07.2016 № 615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«О порядке привлечения подрядных организаций для оказания услуг и (или) выполнения работ по капитальному ремонту общего имущества в многоквартирном доме и порядке осуществления закупок товаров, работ, услуг в целях выполнения функций специализированной некоммерческой организации, осуществляющей деятельность, направленную на обеспечение проведения капитального ремонта общего имущества в многоквартирных домах».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8" name="Заголовок 4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784976" cy="3126209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Версия ЕИС 8.1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Электронный аукцион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извещения о проведении электронного аукциона:</a:t>
            </a:r>
          </a:p>
        </p:txBody>
      </p:sp>
      <p:pic>
        <p:nvPicPr>
          <p:cNvPr id="408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54102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22" name="Picture 2"/>
          <p:cNvPicPr>
            <a:picLocks noChangeAspect="1" noChangeArrowheads="1"/>
          </p:cNvPicPr>
          <p:nvPr/>
        </p:nvPicPr>
        <p:blipFill>
          <a:blip r:embed="rId3" cstate="print"/>
          <a:srcRect b="53321"/>
          <a:stretch>
            <a:fillRect/>
          </a:stretch>
        </p:blipFill>
        <p:spPr bwMode="auto">
          <a:xfrm>
            <a:off x="323528" y="2924944"/>
            <a:ext cx="8560968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Выгнутая вправо стрелка 11"/>
          <p:cNvSpPr/>
          <p:nvPr/>
        </p:nvSpPr>
        <p:spPr>
          <a:xfrm rot="18736687">
            <a:off x="6141751" y="1533639"/>
            <a:ext cx="754167" cy="184650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Электронный аукцион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извещения о проведении электронного аукциона:</a:t>
            </a:r>
          </a:p>
        </p:txBody>
      </p:sp>
      <p:pic>
        <p:nvPicPr>
          <p:cNvPr id="446466" name="Picture 2"/>
          <p:cNvPicPr>
            <a:picLocks noChangeAspect="1" noChangeArrowheads="1"/>
          </p:cNvPicPr>
          <p:nvPr/>
        </p:nvPicPr>
        <p:blipFill>
          <a:blip r:embed="rId2" cstate="print"/>
          <a:srcRect l="902" b="32475"/>
          <a:stretch>
            <a:fillRect/>
          </a:stretch>
        </p:blipFill>
        <p:spPr bwMode="auto">
          <a:xfrm>
            <a:off x="251520" y="1268760"/>
            <a:ext cx="873508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Электронный аукцион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извещения о проведении электронного аукциона: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3789040"/>
            <a:ext cx="87129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полях «Дата и время окончания срока подачи заявок» и «Дата окончания срока рассмотрения заявок» указываются значения путем ручного ввода в формате «ДД.ММ.ГГГГ» или путем выбора из календаря.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поле «Дата и время окончания срока подачи заявок» по умолчанию указывается дата, равная текущей дате + 30 календарных дней.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Значение в поле «Дата проведения электронного аукциона» по умолчанию определяется как дата окончания рассмотрения заявок + 2 календарных дня (т.е. прибавляется 2 дня и на третий назначается  проведение аукциона). Если дата выпадает на выходной день, то указывается следующий рабочий день. </a:t>
            </a:r>
            <a:endParaRPr lang="ru-RU" dirty="0"/>
          </a:p>
        </p:txBody>
      </p:sp>
      <p:pic>
        <p:nvPicPr>
          <p:cNvPr id="447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8712968" cy="2505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Электронный аукцион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извещения о проведении электронного аукциона:</a:t>
            </a:r>
          </a:p>
        </p:txBody>
      </p:sp>
      <p:pic>
        <p:nvPicPr>
          <p:cNvPr id="448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69846"/>
            <a:ext cx="8208912" cy="548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411760" y="1628800"/>
            <a:ext cx="1728192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Электронный аукцион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извещения о проведении электронного аукциона:</a:t>
            </a:r>
          </a:p>
        </p:txBody>
      </p:sp>
      <p:pic>
        <p:nvPicPr>
          <p:cNvPr id="4495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1"/>
            <a:ext cx="8640960" cy="558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211960" y="1484784"/>
            <a:ext cx="1944216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Электронный аукцион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извещения о проведении электронного аукциона: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dirty="0" smtClean="0"/>
              <a:t>Предмет электронного аукциона указывается из справочника (аналогично ПО). </a:t>
            </a:r>
            <a:endParaRPr lang="ru-RU" b="1" dirty="0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23625" t="19000" r="21510" b="41521"/>
          <a:stretch>
            <a:fillRect/>
          </a:stretch>
        </p:blipFill>
        <p:spPr bwMode="auto">
          <a:xfrm>
            <a:off x="179512" y="2060848"/>
            <a:ext cx="5616624" cy="25259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25200" t="57639" r="19676" b="7081"/>
          <a:stretch>
            <a:fillRect/>
          </a:stretch>
        </p:blipFill>
        <p:spPr bwMode="auto">
          <a:xfrm>
            <a:off x="3059832" y="4437112"/>
            <a:ext cx="5472608" cy="218904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Электронный аукцион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извещения о проведении электронного аукциона: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1340768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блоке «Виды работ в соответствии с ч. 1. ст. 166 Жилищного кодекса» необходимо нажать на ссылку «Добавить вид работ в соответствии с ч. 1. ст. 166 Жилищного кодекса» для выбора видов работ из справочника.</a:t>
            </a:r>
            <a:endParaRPr lang="ru-RU" dirty="0"/>
          </a:p>
        </p:txBody>
      </p:sp>
      <p:pic>
        <p:nvPicPr>
          <p:cNvPr id="451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8892480" cy="4525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Электронный аукцион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извещения о проведении электронного аукциона: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268760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блоке «Виды работ, установленные нормативным правовым актом субъекта Российской Федерации в соответствии с ч. 2 ст. 166 Жилищного кодекса» нужно нажать на ссылку «Добавить вид работ в соответствии с ч.2 ст. 166 Жилищного кодекса» для выбора видов работ из справочника.</a:t>
            </a:r>
          </a:p>
        </p:txBody>
      </p:sp>
      <p:pic>
        <p:nvPicPr>
          <p:cNvPr id="452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850230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340768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Выбранные виды работ отображаются следующим образом.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Электронный аукцион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извещения о проведении электронного аукциона:</a:t>
            </a:r>
          </a:p>
        </p:txBody>
      </p:sp>
      <p:pic>
        <p:nvPicPr>
          <p:cNvPr id="453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772816"/>
            <a:ext cx="8892479" cy="480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26876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Далее осуществляется прикрепление документов и размещение информации.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Электронный аукцион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извещения о проведении электронного аукциона:</a:t>
            </a:r>
          </a:p>
        </p:txBody>
      </p:sp>
      <p:pic>
        <p:nvPicPr>
          <p:cNvPr id="454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72816"/>
            <a:ext cx="6643663" cy="412207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3" cstate="print"/>
          <a:srcRect t="6217" r="51490"/>
          <a:stretch>
            <a:fillRect/>
          </a:stretch>
        </p:blipFill>
        <p:spPr bwMode="auto">
          <a:xfrm>
            <a:off x="4139952" y="4293096"/>
            <a:ext cx="4689922" cy="23136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547664" y="332656"/>
            <a:ext cx="6696744" cy="576064"/>
            <a:chOff x="3758817" y="605457"/>
            <a:chExt cx="3931636" cy="61431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Новые разделы</a:t>
              </a:r>
              <a:endParaRPr lang="ru-RU" sz="2000" b="1" dirty="0"/>
            </a:p>
          </p:txBody>
        </p:sp>
      </p:grpSp>
      <p:pic>
        <p:nvPicPr>
          <p:cNvPr id="8" name="Рисунок 7"/>
          <p:cNvPicPr/>
          <p:nvPr/>
        </p:nvPicPr>
        <p:blipFill>
          <a:blip r:embed="rId2" cstate="print"/>
          <a:srcRect l="23164" t="11367" r="60459" b="26155"/>
          <a:stretch>
            <a:fillRect/>
          </a:stretch>
        </p:blipFill>
        <p:spPr bwMode="auto">
          <a:xfrm>
            <a:off x="323528" y="1772816"/>
            <a:ext cx="223224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 l="22032" t="25700" r="30199" b="32620"/>
          <a:stretch>
            <a:fillRect/>
          </a:stretch>
        </p:blipFill>
        <p:spPr bwMode="auto">
          <a:xfrm>
            <a:off x="2771800" y="2132856"/>
            <a:ext cx="612068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395536" y="1052736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Отображение нового раздела «Сводный реестр квалифицированных подрядных организаций». </a:t>
            </a:r>
            <a:r>
              <a:rPr lang="ru-RU" sz="2000" dirty="0" smtClean="0">
                <a:solidFill>
                  <a:srgbClr val="FF0000"/>
                </a:solidFill>
              </a:rPr>
              <a:t>Введен с 14 мая.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Электронный аукцион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Для ЭА также доступно внесение изменений, отказ и размещение разъяснений:</a:t>
            </a:r>
          </a:p>
        </p:txBody>
      </p:sp>
      <p:pic>
        <p:nvPicPr>
          <p:cNvPr id="455682" name="Picture 2"/>
          <p:cNvPicPr>
            <a:picLocks noChangeAspect="1" noChangeArrowheads="1"/>
          </p:cNvPicPr>
          <p:nvPr/>
        </p:nvPicPr>
        <p:blipFill>
          <a:blip r:embed="rId2" cstate="print"/>
          <a:srcRect t="6499" r="376" b="14956"/>
          <a:stretch>
            <a:fillRect/>
          </a:stretch>
        </p:blipFill>
        <p:spPr bwMode="auto">
          <a:xfrm>
            <a:off x="323528" y="1628799"/>
            <a:ext cx="8640960" cy="517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5004048" y="1700808"/>
            <a:ext cx="1656184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3140968"/>
            <a:ext cx="3888432" cy="6480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3789040"/>
            <a:ext cx="4752528" cy="7920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4581128"/>
            <a:ext cx="4752528" cy="20882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3933056"/>
            <a:ext cx="8964488" cy="2736304"/>
          </a:xfrm>
        </p:spPr>
        <p:txBody>
          <a:bodyPr>
            <a:normAutofit fontScale="85000" lnSpcReduction="20000"/>
          </a:bodyPr>
          <a:lstStyle/>
          <a:p>
            <a:endParaRPr lang="en-US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Бюджетные обязательства</a:t>
            </a:r>
          </a:p>
          <a:p>
            <a:pPr algn="just">
              <a:buFontTx/>
              <a:buChar char="-"/>
            </a:pPr>
            <a:endParaRPr lang="ru-RU" sz="39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Электронные процедуры</a:t>
            </a:r>
          </a:p>
          <a:p>
            <a:pPr algn="just"/>
            <a:endParaRPr lang="ru-RU" sz="3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900" dirty="0" smtClean="0">
                <a:latin typeface="Times New Roman" pitchFamily="18" charset="0"/>
                <a:cs typeface="Times New Roman" pitchFamily="18" charset="0"/>
              </a:rPr>
              <a:t>-Банковские гарантии</a:t>
            </a:r>
          </a:p>
          <a:p>
            <a:pPr algn="just"/>
            <a:endParaRPr lang="ru-RU" sz="39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9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8" name="Заголовок 4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784976" cy="312620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Версия ЕИС 8.2</a:t>
            </a:r>
            <a:br>
              <a:rPr lang="ru-RU" sz="6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от 01 июля 2018 года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836712"/>
            <a:ext cx="871296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С 1 января 2017 года финорганы контролируют информацию об объеме финансового обеспечения закупки, который утвердили и довели до заказчика. Соответствие информации проверяют в ПГ и ПЗ, в извещениях и документации о закупках, в протоколах определения поставщиков, в условиях проектов контрактов, в реестре контрактов. Порядок, в котором проводят финансовый контроль, утвержден ПП РФ от 12.12.2015 № 1367.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Начиная с версии ЕИС № 7.5 государственным заказчикам федерального уровня запрещено размещать в ЕИС ПЗ и ПГЗ на 2018 финансовый год планирования и далее, который не был сформирован в подсистеме «Бюджетного планирования» ГИИС «Электронный бюджет». 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При попытке разместить планирование в ЕИС напрямую система заблокирует формирование сведений до момента получения пакета данных из ЭБ.	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</a:rPr>
              <a:t>Версия 7.5 – реализация принимаемых и принятых БО на ЕИС, а не в ПУР ЭБ.</a:t>
            </a:r>
          </a:p>
        </p:txBody>
      </p:sp>
      <p:grpSp>
        <p:nvGrpSpPr>
          <p:cNvPr id="9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33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4408" t="29080" r="10493" b="9601"/>
          <a:stretch>
            <a:fillRect/>
          </a:stretch>
        </p:blipFill>
        <p:spPr bwMode="auto">
          <a:xfrm>
            <a:off x="215008" y="1124744"/>
            <a:ext cx="892899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23528" y="1124744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Реестр принимаемых БО обеспечивает интеграционную связь реестров ПЗ, ПГ и Реестра контрактов с процессами исполнения федерального бюджета по расходам, посредством информационного взаимодействия с функциональной подсистемой ПУР ГИИС ЭБ 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Формирование и направление на постановку на учет сведений о принимаемых БО в ЕИС могут осуществлять пользователи организаций со следующими полномочиями: </a:t>
            </a:r>
          </a:p>
          <a:p>
            <a:pPr algn="just"/>
            <a:r>
              <a:rPr lang="ru-RU" dirty="0" smtClean="0"/>
              <a:t>- Заказчик (типы организации заказчика – ФКУ, ФОИВ, Государственная корпорация «Росатом», «Роскосмос», Внебюджетный фонд). </a:t>
            </a:r>
          </a:p>
          <a:p>
            <a:pPr algn="just"/>
            <a:r>
              <a:rPr lang="ru-RU" dirty="0" smtClean="0"/>
              <a:t>- Организация, осуществляющая полномочия заказчика на осуществление закупок на основании соглашения в соответствии с ч. 6 ст. 15 Закона № 44-ФЗ (если возможность работы с принимаемыми БО доступна хотя бы для одного из связанных заказчиков).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Работа с принимаемыми </a:t>
            </a:r>
            <a:r>
              <a:rPr lang="ru-RU" dirty="0" smtClean="0"/>
              <a:t>БО </a:t>
            </a:r>
            <a:r>
              <a:rPr lang="ru-RU" dirty="0" smtClean="0"/>
              <a:t>доступна пользователям с полномочием «Лицо, уполномоченное на размещение информации и документов».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51520" y="76470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Просмотр сведений о принимаемых БО.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Проверка и настройка прав доступа.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581128"/>
            <a:ext cx="82200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658177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углом 8"/>
          <p:cNvSpPr/>
          <p:nvPr/>
        </p:nvSpPr>
        <p:spPr>
          <a:xfrm rot="5400000">
            <a:off x="6624228" y="2456892"/>
            <a:ext cx="1296144" cy="151216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44008" y="3933056"/>
            <a:ext cx="399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Ознакомление с реестром БО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29759"/>
          <a:stretch>
            <a:fillRect/>
          </a:stretch>
        </p:blipFill>
        <p:spPr bwMode="auto">
          <a:xfrm>
            <a:off x="611560" y="1124744"/>
            <a:ext cx="7819628" cy="524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48251" b="29759"/>
          <a:stretch>
            <a:fillRect/>
          </a:stretch>
        </p:blipFill>
        <p:spPr bwMode="auto">
          <a:xfrm>
            <a:off x="323528" y="764704"/>
            <a:ext cx="8424936" cy="164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3528" y="2492896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БО распределены по вкладкам: </a:t>
            </a:r>
          </a:p>
          <a:p>
            <a:pPr algn="just"/>
            <a:endParaRPr lang="ru-RU" b="1" dirty="0" smtClean="0"/>
          </a:p>
          <a:p>
            <a:pPr algn="just">
              <a:buFontTx/>
              <a:buChar char="-"/>
            </a:pPr>
            <a:r>
              <a:rPr lang="ru-RU" dirty="0" smtClean="0"/>
              <a:t> Проекты – отображаются записи в статусе «Подготовка»; </a:t>
            </a:r>
          </a:p>
          <a:p>
            <a:pPr algn="just">
              <a:buFontTx/>
              <a:buChar char="-"/>
            </a:pPr>
            <a:endParaRPr lang="ru-RU" dirty="0" smtClean="0"/>
          </a:p>
          <a:p>
            <a:pPr algn="just">
              <a:buFontTx/>
              <a:buChar char="-"/>
            </a:pPr>
            <a:r>
              <a:rPr lang="ru-RU" dirty="0" smtClean="0"/>
              <a:t> Сведения, направленные для постановки на учет – отображаются записи в статусе «Направлено в Федеральное казначейство»; </a:t>
            </a:r>
          </a:p>
          <a:p>
            <a:pPr algn="just">
              <a:buFontTx/>
              <a:buChar char="-"/>
            </a:pPr>
            <a:endParaRPr lang="ru-RU" dirty="0" smtClean="0"/>
          </a:p>
          <a:p>
            <a:pPr algn="just">
              <a:buFontTx/>
              <a:buChar char="-"/>
            </a:pPr>
            <a:r>
              <a:rPr lang="ru-RU" dirty="0" smtClean="0"/>
              <a:t> Сведения, не поставленные на учет;</a:t>
            </a:r>
          </a:p>
          <a:p>
            <a:pPr algn="just">
              <a:buFontTx/>
              <a:buChar char="-"/>
            </a:pPr>
            <a:endParaRPr lang="ru-RU" dirty="0" smtClean="0"/>
          </a:p>
          <a:p>
            <a:pPr algn="just">
              <a:buFontTx/>
              <a:buChar char="-"/>
            </a:pPr>
            <a:r>
              <a:rPr lang="ru-RU" dirty="0" smtClean="0"/>
              <a:t> Сведения, поставленные на учет;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- Все сведения – отображаются все записи в последних версиях.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принимаемых БО.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Принимаемы БО формируются в отношении </a:t>
            </a:r>
            <a:r>
              <a:rPr lang="ru-RU" u="sng" dirty="0" smtClean="0">
                <a:solidFill>
                  <a:srgbClr val="FF0000"/>
                </a:solidFill>
              </a:rPr>
              <a:t>каждой</a:t>
            </a:r>
            <a:r>
              <a:rPr lang="ru-RU" dirty="0" smtClean="0"/>
              <a:t> позиции ПГ.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контекстном меню сведений ПГ реестра БО доступны следующие действия:</a:t>
            </a:r>
          </a:p>
          <a:p>
            <a:endParaRPr lang="ru-RU" dirty="0" smtClean="0"/>
          </a:p>
          <a:p>
            <a:r>
              <a:rPr lang="ru-RU" dirty="0" smtClean="0"/>
              <a:t>- Сформировать сведения о бюджетном обязательстве –инициируется процесс создания сведений БО на основе выбранной позиции ПГ;</a:t>
            </a:r>
          </a:p>
          <a:p>
            <a:endParaRPr lang="ru-RU" dirty="0" smtClean="0"/>
          </a:p>
          <a:p>
            <a:r>
              <a:rPr lang="ru-RU" dirty="0" smtClean="0"/>
              <a:t>- Перейти к просмотру позиции ПГ – при выборе пункта отображается карточка позиции ПГ на Официальном сайте ЕИС. </a:t>
            </a: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r="19891"/>
          <a:stretch>
            <a:fillRect/>
          </a:stretch>
        </p:blipFill>
        <p:spPr bwMode="auto">
          <a:xfrm>
            <a:off x="323528" y="1772816"/>
            <a:ext cx="856895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принимаемых БО.</a:t>
            </a:r>
          </a:p>
          <a:p>
            <a:pPr algn="just"/>
            <a:endParaRPr lang="ru-RU" dirty="0" smtClean="0"/>
          </a:p>
          <a:p>
            <a:r>
              <a:rPr lang="ru-RU" dirty="0" smtClean="0"/>
              <a:t>Сведения о принимаемом БО могут быть сформированы только госзаказчиками федерального уровня следующими способами: 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Из Реестра БО на вкладке «Сведения ПГ» через контекстное меню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 Из Реестра ПГ нажатием на кнопку «Сформировать сведения о БО»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849694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052736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Отображение нового раздела «Реестр договоров о проведении капитального ремонта»</a:t>
            </a:r>
            <a:endParaRPr lang="ru-RU" sz="2000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11098" t="12569" r="64971" b="24214"/>
          <a:stretch>
            <a:fillRect/>
          </a:stretch>
        </p:blipFill>
        <p:spPr bwMode="auto">
          <a:xfrm>
            <a:off x="251520" y="1844824"/>
            <a:ext cx="266429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 cstate="print"/>
          <a:srcRect l="23494" t="22609" r="22558" b="41217"/>
          <a:stretch>
            <a:fillRect/>
          </a:stretch>
        </p:blipFill>
        <p:spPr bwMode="auto">
          <a:xfrm>
            <a:off x="2411760" y="1988840"/>
            <a:ext cx="648072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Группа 5"/>
          <p:cNvGrpSpPr/>
          <p:nvPr/>
        </p:nvGrpSpPr>
        <p:grpSpPr>
          <a:xfrm>
            <a:off x="1547664" y="332656"/>
            <a:ext cx="6696744" cy="576064"/>
            <a:chOff x="3758817" y="605457"/>
            <a:chExt cx="3931636" cy="614318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Новые разделы</a:t>
              </a:r>
              <a:endParaRPr lang="ru-RU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принимаемых БО в извещении.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Сведения о принимаемом БО могут быть сформированы из извещения о закупке.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Если на основании позиции ПГ не формировались сведения о БО, в блоке «Информация о бюджетном обязательстве» отображается гиперссылка «Добавить сведения о бюджетном обязательстве»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140968"/>
            <a:ext cx="8676456" cy="124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23528" y="3429000"/>
            <a:ext cx="2304256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43608" y="4653136"/>
            <a:ext cx="324036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Сведения о БО найдены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5733256"/>
            <a:ext cx="453650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Связь с ПГ и заполнение БО в извещении автоматически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220072" y="4653136"/>
            <a:ext cx="3672408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Сведения о БО не найдены</a:t>
            </a:r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436096" y="5733256"/>
            <a:ext cx="316835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Открывается форма заполнения БО вручную</a:t>
            </a:r>
            <a:endParaRPr lang="ru-RU" b="1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2051720" y="5229200"/>
            <a:ext cx="115212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6300192" y="5229200"/>
            <a:ext cx="1152128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41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принимаемых БО в извещении.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Если пользователь ранее формировал БО не в ЕИС, а в ПУР ЭБ, то для таких БО доступен чекбокс </a:t>
            </a:r>
            <a:r>
              <a:rPr lang="ru-RU" dirty="0" smtClean="0">
                <a:solidFill>
                  <a:srgbClr val="FF0000"/>
                </a:solidFill>
              </a:rPr>
              <a:t>«Принимаемое бюджетное обязательство ранее было сформировано и поставлено на учет» </a:t>
            </a:r>
            <a:r>
              <a:rPr lang="ru-RU" dirty="0" smtClean="0"/>
              <a:t>(если данное БО было поставлено ранее на учет в ПУР).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При установке данного признака поля «Учетный номер принимаемого бюджетного обязательства» и «Дата постановки на учет принимаемого бюджетного обязательства» становятся доступными для ввода сведений вручную.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77072"/>
            <a:ext cx="864155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>
            <a:off x="3707904" y="3501008"/>
            <a:ext cx="0" cy="2016224"/>
          </a:xfrm>
          <a:prstGeom prst="straightConnector1">
            <a:avLst/>
          </a:prstGeom>
          <a:ln w="444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427984" y="3501008"/>
            <a:ext cx="0" cy="1512168"/>
          </a:xfrm>
          <a:prstGeom prst="straightConnector1">
            <a:avLst/>
          </a:prstGeom>
          <a:ln w="444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644008" y="3573016"/>
            <a:ext cx="4499992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Если указать ранее поставленный на учет в </a:t>
            </a:r>
            <a:r>
              <a:rPr lang="ru-RU" b="1" u="sng" dirty="0" smtClean="0"/>
              <a:t>ЕИС</a:t>
            </a:r>
            <a:r>
              <a:rPr lang="ru-RU" b="1" dirty="0" smtClean="0"/>
              <a:t> № БО – сработает блокирующий контроль.</a:t>
            </a:r>
            <a:endParaRPr lang="ru-RU" b="1" dirty="0"/>
          </a:p>
        </p:txBody>
      </p:sp>
      <p:sp>
        <p:nvSpPr>
          <p:cNvPr id="17" name="Выгнутая вверх стрелка 16"/>
          <p:cNvSpPr/>
          <p:nvPr/>
        </p:nvSpPr>
        <p:spPr>
          <a:xfrm rot="8947207">
            <a:off x="5434685" y="5029044"/>
            <a:ext cx="1584176" cy="43204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принимаемых БО через реестр БО.</a:t>
            </a:r>
          </a:p>
          <a:p>
            <a:r>
              <a:rPr lang="ru-RU" dirty="0" smtClean="0"/>
              <a:t>Вкладка «Общая информация»</a:t>
            </a:r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b="43829"/>
          <a:stretch>
            <a:fillRect/>
          </a:stretch>
        </p:blipFill>
        <p:spPr bwMode="auto">
          <a:xfrm>
            <a:off x="251520" y="1628800"/>
            <a:ext cx="864096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67544" y="4725144"/>
            <a:ext cx="208823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499992" y="3429000"/>
            <a:ext cx="435597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Все поля заполняются автоматически из реестра ПГ. Поле с номером счета доступно для выбора. Учетный номер бюджетного обязательства будет присвоен автоматически после постановки БО на учет. 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5877272"/>
            <a:ext cx="208823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принимаемых БО через реестр БО.</a:t>
            </a:r>
          </a:p>
          <a:p>
            <a:r>
              <a:rPr lang="ru-RU" dirty="0" smtClean="0"/>
              <a:t>Вкладка «Общая информация»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just"/>
            <a:r>
              <a:rPr lang="ru-RU" dirty="0" smtClean="0"/>
              <a:t>Сведения о получателе бюджетных средств заполняются автоматически на основании информации из Сводного реестра. </a:t>
            </a:r>
          </a:p>
          <a:p>
            <a:pPr algn="just"/>
            <a:r>
              <a:rPr lang="ru-RU" dirty="0" smtClean="0"/>
              <a:t>В случае если поле «Код ОКТМО» не заполнено на основании данных об организации из сводного реестра, то доступен выбор значения из справочника ОКТМО.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t="59398"/>
          <a:stretch>
            <a:fillRect/>
          </a:stretch>
        </p:blipFill>
        <p:spPr bwMode="auto">
          <a:xfrm>
            <a:off x="179512" y="1556792"/>
            <a:ext cx="8749486" cy="311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принимаемых БО через реестр БО.</a:t>
            </a:r>
          </a:p>
          <a:p>
            <a:endParaRPr lang="ru-RU" b="1" dirty="0" smtClean="0"/>
          </a:p>
          <a:p>
            <a:r>
              <a:rPr lang="ru-RU" b="1" dirty="0" smtClean="0"/>
              <a:t>Расшифровка полей:</a:t>
            </a:r>
          </a:p>
          <a:p>
            <a:endParaRPr lang="ru-RU" dirty="0" smtClean="0"/>
          </a:p>
          <a:p>
            <a:pPr algn="just"/>
            <a:r>
              <a:rPr lang="ru-RU" u="sng" dirty="0" smtClean="0"/>
              <a:t>«Вид документа основания»</a:t>
            </a:r>
            <a:r>
              <a:rPr lang="ru-RU" dirty="0" smtClean="0"/>
              <a:t> – заполняется значением «извещение об осуществлении закупки»</a:t>
            </a:r>
          </a:p>
          <a:p>
            <a:pPr algn="just"/>
            <a:endParaRPr lang="ru-RU" dirty="0" smtClean="0"/>
          </a:p>
          <a:p>
            <a:pPr algn="just"/>
            <a:r>
              <a:rPr lang="ru-RU" u="sng" dirty="0" smtClean="0"/>
              <a:t>«Номер документа-основания»</a:t>
            </a:r>
            <a:r>
              <a:rPr lang="ru-RU" dirty="0" smtClean="0"/>
              <a:t> – заполняется значением поля ИКЗ из позиции ПГ и недоступно для редактирования</a:t>
            </a:r>
          </a:p>
          <a:p>
            <a:pPr algn="just"/>
            <a:endParaRPr lang="ru-RU" dirty="0" smtClean="0"/>
          </a:p>
          <a:p>
            <a:pPr algn="just"/>
            <a:r>
              <a:rPr lang="ru-RU" u="sng" dirty="0" smtClean="0"/>
              <a:t>«Сумма в валюте Российской Федерации»</a:t>
            </a:r>
            <a:r>
              <a:rPr lang="ru-RU" dirty="0" smtClean="0"/>
              <a:t> – заполняется автоматически значением поля «Ориентировочная НМЦК» или «Максимальный размер оплаты по контракту»</a:t>
            </a:r>
          </a:p>
          <a:p>
            <a:pPr algn="just"/>
            <a:endParaRPr lang="ru-RU" dirty="0" smtClean="0"/>
          </a:p>
          <a:p>
            <a:pPr algn="just"/>
            <a:r>
              <a:rPr lang="ru-RU" u="sng" dirty="0" smtClean="0"/>
              <a:t>«Процент от общей суммы авансового платежа»</a:t>
            </a:r>
            <a:r>
              <a:rPr lang="ru-RU" dirty="0" smtClean="0"/>
              <a:t> – заполняется значением поля «Размер аванса, % от НМЦК». Если в позиции ПГ было установлено значение «0,00» или значение отсутствует, то данное поле не заполняется</a:t>
            </a:r>
          </a:p>
          <a:p>
            <a:pPr algn="just"/>
            <a:endParaRPr lang="ru-RU" dirty="0" smtClean="0"/>
          </a:p>
          <a:p>
            <a:pPr algn="just"/>
            <a:r>
              <a:rPr lang="ru-RU" u="sng" dirty="0" smtClean="0"/>
              <a:t>«Сумма авансового платежа»</a:t>
            </a:r>
            <a:r>
              <a:rPr lang="ru-RU" dirty="0" smtClean="0"/>
              <a:t> – заполняется как поле «Процент от общей суммы авансового платежа» умноженное на поле «Сумма в валюте обязательства»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514" t="6265" r="2777" b="8112"/>
          <a:stretch>
            <a:fillRect/>
          </a:stretch>
        </p:blipFill>
        <p:spPr bwMode="auto">
          <a:xfrm>
            <a:off x="395536" y="836712"/>
            <a:ext cx="813690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51520" y="3789040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Проверяем нарушения: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Сумма, указанная в позиции ПГ, должна быть равна сумме платежей в БО.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Сумма безусловных платежей должна соответствовать значениям авансовых платежей </a:t>
            </a:r>
            <a:r>
              <a:rPr lang="ru-RU" dirty="0" smtClean="0"/>
              <a:t>(Приказ Минфина </a:t>
            </a:r>
            <a:r>
              <a:rPr lang="ru-RU" dirty="0" smtClean="0"/>
              <a:t>России от 30.12.2015 N 221н).</a:t>
            </a:r>
          </a:p>
          <a:p>
            <a:pPr algn="just"/>
            <a:endParaRPr lang="ru-RU" dirty="0" smtClean="0"/>
          </a:p>
          <a:p>
            <a:pPr algn="just"/>
            <a:r>
              <a:rPr lang="ru-RU" i="1" dirty="0" smtClean="0"/>
              <a:t>При этом к условным относят платежи, по которым требуется исполнение условий, таких как: подписание акта, проведение экспертизы и др.</a:t>
            </a:r>
            <a:endParaRPr lang="ru-RU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принимаемых БО через реестр БО.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Далее заполняется вкладка «Расшифровка БО».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8620125" cy="461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139952" y="1700808"/>
            <a:ext cx="4752528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/>
              <a:t>Если в ПГ по формируемой позиции была указана детализация по КБК, то поле с КБК формируется из ПГ автоматически и не доступно для редактирования. Одинаковые КБК выводятся одной строкой.  В ином случае – выбор из справочника КБК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принимаемых БО через реестр БО.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При выборе значения «Объект ФАИП» в поле «Код объекта ФАИП (мероприятия по информатизации)» откроется классификатор для выбора.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-2082" t="59325" r="-242" b="18818"/>
          <a:stretch>
            <a:fillRect/>
          </a:stretch>
        </p:blipFill>
        <p:spPr bwMode="auto">
          <a:xfrm>
            <a:off x="0" y="1268760"/>
            <a:ext cx="882047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835696" y="1268760"/>
            <a:ext cx="2088232" cy="9361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7848872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908720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принимаемых БО по </a:t>
            </a:r>
            <a:r>
              <a:rPr lang="ru-RU" b="1" u="sng" dirty="0" smtClean="0"/>
              <a:t>особым закупкам</a:t>
            </a:r>
            <a:r>
              <a:rPr lang="ru-RU" b="1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Формирование сведений о БО по особым закупкам осуществляется аналогичным образом, как и на основании обычной позиции ПГ, со следующими особенностями.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На вкладке «Общая информация»: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«Сумма в валюте Российской Федерации» – заполняется как сумма по всем платежам (текущий год, 1-ый, 2-ой, 3-ий, последующие годы) по всем КБК.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«Процент от общей суммы авансового платежа» – поле не отображается.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«Сумма авансового платежа» – поле не отображается.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«Предмет по документу-основанию» – заполняется значением поля «Наименование типа особой закупки».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На вкладке «Расшифровка БО» сведения в таблице формируются из таблицы особой позиции ПГ.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908720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Направление сведений о принимаемых БО в ПУР на постановку на учет.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После размещения сведения о БО переводятся в статус «Направлено в Федеральное казначейство» и отображается на главной странице раздела «Сведения о принимаемых бюджетных обязательствах».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случае получения от ПУР документа «Результат постановки на учет» с извещением о постановке на учет, то текущая версия сведений о БО становится действующей со статусом «Поставлено на учет» и отображается на вкладке «Сведения, поставленные на учет».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r="715" b="58326"/>
          <a:stretch>
            <a:fillRect/>
          </a:stretch>
        </p:blipFill>
        <p:spPr bwMode="auto">
          <a:xfrm>
            <a:off x="323528" y="1628800"/>
            <a:ext cx="8558534" cy="180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верх 8"/>
          <p:cNvSpPr/>
          <p:nvPr/>
        </p:nvSpPr>
        <p:spPr>
          <a:xfrm rot="10800000">
            <a:off x="5436096" y="1340768"/>
            <a:ext cx="1080120" cy="122413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l="69453" t="50803" r="361" b="33949"/>
          <a:stretch>
            <a:fillRect/>
          </a:stretch>
        </p:blipFill>
        <p:spPr bwMode="auto">
          <a:xfrm>
            <a:off x="5652120" y="5489848"/>
            <a:ext cx="3240360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ыгнутая вниз стрелка 9"/>
          <p:cNvSpPr/>
          <p:nvPr/>
        </p:nvSpPr>
        <p:spPr>
          <a:xfrm>
            <a:off x="3779912" y="5733256"/>
            <a:ext cx="2448272" cy="6480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052736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Обеспечение добавления сведений о недобросовестных подрядных организациях в Реестр недобросовестных поставщиков (подрядчиков, исполнителей).</a:t>
            </a:r>
            <a:endParaRPr lang="ru-RU" b="1" dirty="0" smtClean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 l="22285" t="25597" r="20134" b="5290"/>
          <a:stretch>
            <a:fillRect/>
          </a:stretch>
        </p:blipFill>
        <p:spPr bwMode="auto">
          <a:xfrm>
            <a:off x="395536" y="1988840"/>
            <a:ext cx="835292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5"/>
          <p:cNvGrpSpPr/>
          <p:nvPr/>
        </p:nvGrpSpPr>
        <p:grpSpPr>
          <a:xfrm>
            <a:off x="1331640" y="332656"/>
            <a:ext cx="6696744" cy="576064"/>
            <a:chOff x="3758817" y="605457"/>
            <a:chExt cx="3931636" cy="614318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Новые разделы</a:t>
              </a:r>
              <a:endParaRPr lang="ru-RU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принятых БО.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Принятые БО формируются в Реестре контрактов </a:t>
            </a:r>
            <a:r>
              <a:rPr lang="ru-RU" u="sng" dirty="0" smtClean="0">
                <a:solidFill>
                  <a:srgbClr val="FF0000"/>
                </a:solidFill>
              </a:rPr>
              <a:t>до направления сведений на контроль.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Условия формирования принятых БО: </a:t>
            </a:r>
          </a:p>
          <a:p>
            <a:pPr algn="just"/>
            <a:endParaRPr lang="ru-RU" dirty="0" smtClean="0"/>
          </a:p>
          <a:p>
            <a:pPr algn="just">
              <a:buFontTx/>
              <a:buChar char="-"/>
            </a:pPr>
            <a:r>
              <a:rPr lang="ru-RU" dirty="0" smtClean="0"/>
              <a:t>если организация входит в список организаций, для которых установлено требование о формировании БО при размещении информации о контракте (его изменении) или информации о расторжении контракта; </a:t>
            </a:r>
          </a:p>
          <a:p>
            <a:pPr algn="just">
              <a:buFontTx/>
              <a:buChar char="-"/>
            </a:pPr>
            <a:endParaRPr lang="ru-RU" dirty="0" smtClean="0"/>
          </a:p>
          <a:p>
            <a:pPr algn="just">
              <a:buFontTx/>
              <a:buChar char="-"/>
            </a:pPr>
            <a:r>
              <a:rPr lang="ru-RU" dirty="0" smtClean="0"/>
              <a:t>источник финансирования «Федеральный бюджет»; </a:t>
            </a:r>
          </a:p>
          <a:p>
            <a:pPr algn="just">
              <a:buFontTx/>
              <a:buChar char="-"/>
            </a:pPr>
            <a:endParaRPr lang="ru-RU" dirty="0" smtClean="0"/>
          </a:p>
          <a:p>
            <a:pPr algn="just">
              <a:buFontTx/>
              <a:buChar char="-"/>
            </a:pPr>
            <a:r>
              <a:rPr lang="ru-RU" dirty="0" smtClean="0"/>
              <a:t>цена контракта не равна нулю; </a:t>
            </a:r>
          </a:p>
          <a:p>
            <a:pPr algn="just">
              <a:buFontTx/>
              <a:buChar char="-"/>
            </a:pPr>
            <a:endParaRPr lang="ru-RU" dirty="0" smtClean="0"/>
          </a:p>
          <a:p>
            <a:pPr algn="just">
              <a:buFontTx/>
              <a:buChar char="-"/>
            </a:pPr>
            <a:r>
              <a:rPr lang="ru-RU" dirty="0" smtClean="0"/>
              <a:t>на вкладке «За счет бюджетных средств» указаны платежи по КБК на текущий и/или последующие годы. </a:t>
            </a:r>
          </a:p>
          <a:p>
            <a:pPr algn="just">
              <a:buFontTx/>
              <a:buChar char="-"/>
            </a:pPr>
            <a:endParaRPr lang="ru-RU" dirty="0" smtClean="0"/>
          </a:p>
          <a:p>
            <a:pPr algn="just"/>
            <a:r>
              <a:rPr lang="ru-RU" dirty="0" smtClean="0"/>
              <a:t>При выполнении данных условий на странице формирования сведений о контракте гиперссылка «Подать на размещение» заменяется на «Сформировать сведения о бюджетном обязательстве».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принятых БО.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849694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верх 8"/>
          <p:cNvSpPr/>
          <p:nvPr/>
        </p:nvSpPr>
        <p:spPr>
          <a:xfrm>
            <a:off x="5292080" y="1628800"/>
            <a:ext cx="864096" cy="792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принятых БО.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Блок «Общая информация».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b="52128"/>
          <a:stretch>
            <a:fillRect/>
          </a:stretch>
        </p:blipFill>
        <p:spPr bwMode="auto">
          <a:xfrm>
            <a:off x="251520" y="2348880"/>
            <a:ext cx="835292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716016" y="1340768"/>
            <a:ext cx="4211960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/>
              <a:t>Поля недоступны для редактирования. Поле с лицевым счетом доступно для редактирования если у организации в Сводном реестре внесено несколько ЛС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принятых БО.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dirty="0" smtClean="0"/>
              <a:t>Далее заполняется основание БО и контрагент.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2046" t="46976"/>
          <a:stretch>
            <a:fillRect/>
          </a:stretch>
        </p:blipFill>
        <p:spPr bwMode="auto">
          <a:xfrm>
            <a:off x="251520" y="1772816"/>
            <a:ext cx="8381519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низ 8"/>
          <p:cNvSpPr/>
          <p:nvPr/>
        </p:nvSpPr>
        <p:spPr>
          <a:xfrm>
            <a:off x="7596336" y="4941168"/>
            <a:ext cx="720080" cy="11521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54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принятых БО.</a:t>
            </a:r>
          </a:p>
          <a:p>
            <a:pPr algn="just"/>
            <a:r>
              <a:rPr lang="ru-RU" dirty="0" smtClean="0"/>
              <a:t>Расшифровка обязательства.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табличной форме строки формируются на основании сведений о контракте. В строках выводятся данные вкладки «За счет бюджетных средств», сгруппированные в разрезе по КБК. </a:t>
            </a:r>
          </a:p>
          <a:p>
            <a:pPr algn="just"/>
            <a:r>
              <a:rPr lang="ru-RU" dirty="0" smtClean="0"/>
              <a:t>В поле «Объект ФАИП / Мероприятие по информатизации» из выпадающего списка доступен выбор: </a:t>
            </a:r>
          </a:p>
          <a:p>
            <a:pPr algn="just">
              <a:buFontTx/>
              <a:buChar char="-"/>
            </a:pPr>
            <a:r>
              <a:rPr lang="ru-RU" dirty="0" smtClean="0"/>
              <a:t> Пустая строка (значение по умолчанию); </a:t>
            </a:r>
          </a:p>
          <a:p>
            <a:pPr algn="just">
              <a:buFontTx/>
              <a:buChar char="-"/>
            </a:pPr>
            <a:r>
              <a:rPr lang="ru-RU" dirty="0" smtClean="0"/>
              <a:t> Объект ФАИП; </a:t>
            </a:r>
          </a:p>
          <a:p>
            <a:pPr algn="just"/>
            <a:r>
              <a:rPr lang="ru-RU" dirty="0" smtClean="0"/>
              <a:t>- Мероприятие по информатизации.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568952" cy="317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55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принятых БО.</a:t>
            </a:r>
          </a:p>
          <a:p>
            <a:pPr algn="just"/>
            <a:r>
              <a:rPr lang="ru-RU" dirty="0" smtClean="0"/>
              <a:t>Расшифровка обязательства.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*Мероприятие по информатизации - создание, развитие, модернизация, эксплуатация ГИС и информационно-коммуникационной инфраструктуры.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Далее в поле «Код объекта ФАИП» нажав на пиктограмму отображается окно «Код объекта ФАИП».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b="6092"/>
          <a:stretch>
            <a:fillRect/>
          </a:stretch>
        </p:blipFill>
        <p:spPr bwMode="auto">
          <a:xfrm>
            <a:off x="323528" y="3861048"/>
            <a:ext cx="828092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43952" t="50000" r="39920" b="24373"/>
          <a:stretch>
            <a:fillRect/>
          </a:stretch>
        </p:blipFill>
        <p:spPr bwMode="auto">
          <a:xfrm>
            <a:off x="395536" y="2276872"/>
            <a:ext cx="194421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лево 9"/>
          <p:cNvSpPr/>
          <p:nvPr/>
        </p:nvSpPr>
        <p:spPr>
          <a:xfrm>
            <a:off x="2411760" y="2420888"/>
            <a:ext cx="1224136" cy="5760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принятых БО.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Далее заполняется «Вид средств» из выпадающего списка.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Далее выбирается признак безусловности платежа: условное (по акту или экспертизе), безусловное (аванс и прочее).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При нажатии кнопки «Готово» осуществляется переход на вкладку «Документы» карточки контракта. Сформированные сведения о БО отобразятся в блоке «Сведения о бюджетном обязательстве».</a:t>
            </a:r>
            <a:endParaRPr lang="ru-RU" b="1" dirty="0" smtClean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84249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57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принятых БО.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8496944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право 8"/>
          <p:cNvSpPr/>
          <p:nvPr/>
        </p:nvSpPr>
        <p:spPr>
          <a:xfrm rot="10800000">
            <a:off x="6012160" y="4653136"/>
            <a:ext cx="2088232" cy="1368152"/>
          </a:xfrm>
          <a:prstGeom prst="rightArrow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58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принятых БО.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dirty="0" smtClean="0"/>
              <a:t>Для постановки на учет БО нажмите на гиперссылку «Отправить в ФК» или в карточке контракта на вкладке «Документы» в контекстном меню сведений о БО выберите пункт «Подписать и направить в ФК».</a:t>
            </a:r>
            <a:endParaRPr lang="ru-RU" b="1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8604448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 t="41505"/>
          <a:stretch>
            <a:fillRect/>
          </a:stretch>
        </p:blipFill>
        <p:spPr bwMode="auto">
          <a:xfrm>
            <a:off x="755576" y="3429000"/>
            <a:ext cx="77048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59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принятых БО.</a:t>
            </a:r>
          </a:p>
          <a:p>
            <a:pPr algn="just"/>
            <a:endParaRPr lang="ru-RU" b="1" dirty="0" smtClean="0"/>
          </a:p>
          <a:p>
            <a:r>
              <a:rPr lang="ru-RU" dirty="0" smtClean="0"/>
              <a:t>После прохождения контроля информации о контракте БО переходят в статус «Направлены на учет». 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Если сведения о БО формировались без изменения сведений о контракте, то осуществляется подписание только сведений о БО и отправка пакета со сведениями о БО в ПУР. 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В ответ на направленные для постановки на учет Сведения о бюджетном обязательстве из ПУР может быть направлен один из следующих документов: </a:t>
            </a:r>
          </a:p>
          <a:p>
            <a:pPr algn="just"/>
            <a:r>
              <a:rPr lang="ru-RU" dirty="0" smtClean="0"/>
              <a:t>- Извещение о постановке на учет (изменении) БО в органе Федерального казначейства; </a:t>
            </a:r>
          </a:p>
          <a:p>
            <a:pPr algn="just"/>
            <a:r>
              <a:rPr lang="ru-RU" dirty="0" smtClean="0"/>
              <a:t>- Протокол (если БО не поставлены на учет).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Полученные документы будут отражены в карточке контракта на вкладке «Документы». </a:t>
            </a:r>
            <a:endParaRPr lang="ru-RU" b="1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Осуществление закупок</a:t>
              </a:r>
            </a:p>
            <a:p>
              <a:pPr lvl="0" algn="ctr"/>
              <a:r>
                <a:rPr lang="ru-RU" sz="2000" b="1" dirty="0" smtClean="0">
                  <a:solidFill>
                    <a:srgbClr val="FF0000"/>
                  </a:solidFill>
                </a:rPr>
                <a:t>Капитальный ремонт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251520" y="836712"/>
            <a:ext cx="87129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Полномочия организаций для работы в ЕИС по ПП РФ от 01.07.2016 № 615 :</a:t>
            </a:r>
          </a:p>
          <a:p>
            <a:pPr algn="just"/>
            <a:endParaRPr lang="ru-RU" b="1" dirty="0" smtClean="0"/>
          </a:p>
          <a:p>
            <a:pPr lvl="0" algn="just"/>
            <a:r>
              <a:rPr lang="ru-RU" i="1" dirty="0" smtClean="0"/>
              <a:t>- орган, уполномоченный на ведение реестра квалифицированных подрядных организаций;</a:t>
            </a:r>
          </a:p>
          <a:p>
            <a:pPr lvl="0" algn="just"/>
            <a:endParaRPr lang="ru-RU" dirty="0" smtClean="0"/>
          </a:p>
          <a:p>
            <a:pPr lvl="0" algn="just">
              <a:buFontTx/>
              <a:buChar char="-"/>
            </a:pPr>
            <a:r>
              <a:rPr lang="ru-RU" i="1" dirty="0" smtClean="0"/>
              <a:t>специализированная некоммерческая организация, которая осуществляет деятельность, направленную на обеспечение проведения капитального ремонта общего имущества в многоквартирных домах (Региональный оператор);</a:t>
            </a:r>
          </a:p>
          <a:p>
            <a:pPr lvl="0" algn="just">
              <a:buFontTx/>
              <a:buChar char="-"/>
            </a:pPr>
            <a:endParaRPr lang="ru-RU" i="1" dirty="0" smtClean="0"/>
          </a:p>
          <a:p>
            <a:pPr lvl="0" algn="just">
              <a:buFontTx/>
              <a:buChar char="-"/>
            </a:pPr>
            <a:r>
              <a:rPr lang="ru-RU" i="1" dirty="0" smtClean="0"/>
              <a:t>орган местного самоуправления и (или) государственное, муниципальное бюджетное, казенное учреждение в случаях, предусмотренных частью 4 статьи 182 Жилищного кодекса Российской Федерации, осуществляющее функции технического заказчика (Технический заказчик).</a:t>
            </a:r>
          </a:p>
          <a:p>
            <a:pPr lvl="0" algn="just">
              <a:buFontTx/>
              <a:buChar char="-"/>
            </a:pPr>
            <a:endParaRPr lang="ru-RU" i="1" dirty="0" smtClean="0"/>
          </a:p>
          <a:p>
            <a:pPr algn="just"/>
            <a:r>
              <a:rPr lang="ru-RU" b="1" i="1" dirty="0" smtClean="0"/>
              <a:t>Права, доступные для пользователей  Органа, уполномоченного на ведение реестра КПО:</a:t>
            </a:r>
            <a:endParaRPr lang="ru-RU" dirty="0" smtClean="0"/>
          </a:p>
          <a:p>
            <a:pPr lvl="0"/>
            <a:r>
              <a:rPr lang="ru-RU" i="1" dirty="0" smtClean="0"/>
              <a:t>- размещение информации о предварительном отборе подрядных организаций;</a:t>
            </a:r>
            <a:endParaRPr lang="ru-RU" dirty="0" smtClean="0"/>
          </a:p>
          <a:p>
            <a:pPr lvl="0"/>
            <a:r>
              <a:rPr lang="ru-RU" i="1" dirty="0" smtClean="0"/>
              <a:t>- работа с реестром КПО.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60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Формирование сведений о принятых БО.</a:t>
            </a:r>
          </a:p>
          <a:p>
            <a:pPr algn="just"/>
            <a:endParaRPr lang="ru-RU" b="1" dirty="0" smtClean="0"/>
          </a:p>
          <a:p>
            <a:r>
              <a:rPr lang="ru-RU" dirty="0" smtClean="0"/>
              <a:t>После прохождения контроля информации о контракте БО переходят в статус «Направлены на учет». 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323528" y="2420888"/>
            <a:ext cx="2664296" cy="10081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БО формировались без изменения контракта</a:t>
            </a:r>
            <a:endParaRPr lang="ru-RU" b="1" dirty="0"/>
          </a:p>
        </p:txBody>
      </p:sp>
      <p:sp>
        <p:nvSpPr>
          <p:cNvPr id="9" name="Блок-схема: процесс 8"/>
          <p:cNvSpPr/>
          <p:nvPr/>
        </p:nvSpPr>
        <p:spPr>
          <a:xfrm>
            <a:off x="3419872" y="2420888"/>
            <a:ext cx="2304256" cy="10081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Подписание сведений о БО</a:t>
            </a:r>
            <a:endParaRPr lang="ru-RU" b="1" dirty="0"/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3203848" y="4077072"/>
            <a:ext cx="2520280" cy="1008112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Отправка в ПУР</a:t>
            </a:r>
            <a:endParaRPr lang="ru-RU" b="1" dirty="0"/>
          </a:p>
        </p:txBody>
      </p:sp>
      <p:sp>
        <p:nvSpPr>
          <p:cNvPr id="11" name="Выгнутая вверх стрелка 10"/>
          <p:cNvSpPr/>
          <p:nvPr/>
        </p:nvSpPr>
        <p:spPr>
          <a:xfrm>
            <a:off x="1691680" y="1988840"/>
            <a:ext cx="2592288" cy="43204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971600" y="4437112"/>
            <a:ext cx="2448272" cy="1008112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Извещение о постановке на учет БО</a:t>
            </a:r>
            <a:endParaRPr lang="ru-RU" b="1" dirty="0"/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5508104" y="4437112"/>
            <a:ext cx="2448272" cy="1008112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Протокол</a:t>
            </a:r>
            <a:endParaRPr lang="ru-RU" b="1" dirty="0"/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971600" y="5661248"/>
            <a:ext cx="2448272" cy="1008112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Статус БО «Поставлены на учет»</a:t>
            </a:r>
            <a:endParaRPr lang="ru-RU" b="1" dirty="0"/>
          </a:p>
        </p:txBody>
      </p:sp>
      <p:sp>
        <p:nvSpPr>
          <p:cNvPr id="18" name="Блок-схема: процесс 17"/>
          <p:cNvSpPr/>
          <p:nvPr/>
        </p:nvSpPr>
        <p:spPr>
          <a:xfrm>
            <a:off x="5508104" y="5661248"/>
            <a:ext cx="2448272" cy="1008112"/>
          </a:xfrm>
          <a:prstGeom prst="flowChart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Статус БО «Не поставлены на учет»</a:t>
            </a:r>
            <a:endParaRPr lang="ru-RU" b="1" dirty="0"/>
          </a:p>
        </p:txBody>
      </p:sp>
      <p:sp>
        <p:nvSpPr>
          <p:cNvPr id="19" name="Стрелка вниз 18"/>
          <p:cNvSpPr/>
          <p:nvPr/>
        </p:nvSpPr>
        <p:spPr>
          <a:xfrm>
            <a:off x="3851920" y="3501008"/>
            <a:ext cx="1224136" cy="576064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авая круглая скобка 21"/>
          <p:cNvSpPr/>
          <p:nvPr/>
        </p:nvSpPr>
        <p:spPr>
          <a:xfrm>
            <a:off x="3419872" y="5301208"/>
            <a:ext cx="288032" cy="1008112"/>
          </a:xfrm>
          <a:prstGeom prst="rightBracke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авая круглая скобка 22"/>
          <p:cNvSpPr/>
          <p:nvPr/>
        </p:nvSpPr>
        <p:spPr>
          <a:xfrm flipH="1" flipV="1">
            <a:off x="5220072" y="5301208"/>
            <a:ext cx="288032" cy="1008112"/>
          </a:xfrm>
          <a:prstGeom prst="rightBracket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61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04056"/>
            <a:chOff x="3758817" y="605457"/>
            <a:chExt cx="3931636" cy="614318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Бюджетные обязательства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51520" y="764704"/>
            <a:ext cx="8496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Аннулирование сведений о принятых БО.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dirty="0" smtClean="0"/>
              <a:t>Аннулирование ошибочно сформированных сведений о БО осуществляется через контекстное меню в карточке контракта на вкладке «Документы».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Далее формируется новая версия сведений о БО, отображается страница формирования сведений о БО. </a:t>
            </a:r>
          </a:p>
          <a:p>
            <a:pPr algn="just"/>
            <a:endParaRPr lang="ru-RU" b="1" dirty="0" smtClean="0"/>
          </a:p>
          <a:p>
            <a:pPr algn="just"/>
            <a:endParaRPr lang="ru-RU" b="1" dirty="0" smtClean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8947" r="32844"/>
          <a:stretch>
            <a:fillRect/>
          </a:stretch>
        </p:blipFill>
        <p:spPr bwMode="auto">
          <a:xfrm>
            <a:off x="539552" y="2132856"/>
            <a:ext cx="7560840" cy="293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62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475656" y="188640"/>
            <a:ext cx="6696744" cy="792088"/>
            <a:chOff x="3758817" y="528667"/>
            <a:chExt cx="3931636" cy="69110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8806" y="528667"/>
              <a:ext cx="3871658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Открытая часть</a:t>
              </a:r>
            </a:p>
            <a:p>
              <a:pPr lvl="0" algn="ctr"/>
              <a:r>
                <a:rPr lang="ru-RU" sz="2000" b="1" dirty="0" smtClean="0"/>
                <a:t>Новые способы закупок</a:t>
              </a:r>
              <a:endParaRPr lang="ru-RU" sz="2000" b="1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79512" y="1052736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Поиск и отображение информации по новым способам определения поставщика (подрядчика, исполнителя) по 44-ФЗ: </a:t>
            </a:r>
          </a:p>
          <a:p>
            <a:r>
              <a:rPr lang="ru-RU" sz="2000" dirty="0" smtClean="0"/>
              <a:t>- ОК в электронной форме</a:t>
            </a:r>
          </a:p>
          <a:p>
            <a:r>
              <a:rPr lang="ru-RU" sz="2000" dirty="0" smtClean="0"/>
              <a:t>- КОУ в электронной форме</a:t>
            </a:r>
          </a:p>
          <a:p>
            <a:r>
              <a:rPr lang="ru-RU" sz="2000" dirty="0" smtClean="0"/>
              <a:t>- двухэтапный конкурс в электронной форме</a:t>
            </a:r>
          </a:p>
          <a:p>
            <a:r>
              <a:rPr lang="ru-RU" sz="2000" dirty="0" smtClean="0"/>
              <a:t>- ЗК в электронной форме</a:t>
            </a:r>
          </a:p>
          <a:p>
            <a:r>
              <a:rPr lang="ru-RU" sz="2000" dirty="0" smtClean="0"/>
              <a:t>- ЗП в электронной форме</a:t>
            </a:r>
          </a:p>
          <a:p>
            <a:r>
              <a:rPr lang="ru-RU" sz="2000" dirty="0" smtClean="0"/>
              <a:t>	</a:t>
            </a:r>
          </a:p>
          <a:p>
            <a:r>
              <a:rPr lang="ru-RU" sz="2000" dirty="0" smtClean="0"/>
              <a:t>	</a:t>
            </a:r>
          </a:p>
        </p:txBody>
      </p:sp>
      <p:pic>
        <p:nvPicPr>
          <p:cNvPr id="520194" name="Picture 2"/>
          <p:cNvPicPr>
            <a:picLocks noChangeAspect="1" noChangeArrowheads="1"/>
          </p:cNvPicPr>
          <p:nvPr/>
        </p:nvPicPr>
        <p:blipFill>
          <a:blip r:embed="rId2" cstate="print"/>
          <a:srcRect l="18188" t="15489" r="21333" b="43195"/>
          <a:stretch>
            <a:fillRect/>
          </a:stretch>
        </p:blipFill>
        <p:spPr bwMode="auto">
          <a:xfrm>
            <a:off x="251520" y="3429000"/>
            <a:ext cx="8628703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131840" y="5157192"/>
            <a:ext cx="5688632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63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547664" y="260648"/>
            <a:ext cx="6696744" cy="792088"/>
            <a:chOff x="3758817" y="528667"/>
            <a:chExt cx="3931636" cy="69110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8806" y="528667"/>
              <a:ext cx="3871658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Открытая часть</a:t>
              </a:r>
            </a:p>
            <a:p>
              <a:pPr lvl="0" algn="ctr"/>
              <a:r>
                <a:rPr lang="ru-RU" sz="2000" b="1" dirty="0" smtClean="0"/>
                <a:t>Поиск</a:t>
              </a:r>
              <a:endParaRPr lang="ru-RU" sz="2000" b="1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79512" y="1196752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 Реестре контрактов реализован поиск по почтовому адресу поставщика.</a:t>
            </a:r>
          </a:p>
        </p:txBody>
      </p:sp>
      <p:pic>
        <p:nvPicPr>
          <p:cNvPr id="521218" name="Picture 2"/>
          <p:cNvPicPr>
            <a:picLocks noChangeAspect="1" noChangeArrowheads="1"/>
          </p:cNvPicPr>
          <p:nvPr/>
        </p:nvPicPr>
        <p:blipFill>
          <a:blip r:embed="rId2" cstate="print"/>
          <a:srcRect l="22440" t="47560" r="20861" b="10441"/>
          <a:stretch>
            <a:fillRect/>
          </a:stretch>
        </p:blipFill>
        <p:spPr bwMode="auto">
          <a:xfrm>
            <a:off x="179512" y="2564904"/>
            <a:ext cx="864096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64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547664" y="260648"/>
            <a:ext cx="6696744" cy="792088"/>
            <a:chOff x="3758817" y="528667"/>
            <a:chExt cx="3931636" cy="69110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8806" y="528667"/>
              <a:ext cx="3871658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Открытая часть</a:t>
              </a:r>
            </a:p>
            <a:p>
              <a:pPr lvl="0" algn="ctr"/>
              <a:r>
                <a:rPr lang="ru-RU" sz="2000" b="1" dirty="0" smtClean="0"/>
                <a:t>Отображение информации</a:t>
              </a:r>
              <a:endParaRPr lang="ru-RU" sz="2000" b="1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79512" y="1196752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Отображение нового раздела «Типовые положения о закупках»</a:t>
            </a:r>
          </a:p>
        </p:txBody>
      </p:sp>
      <p:pic>
        <p:nvPicPr>
          <p:cNvPr id="522242" name="Picture 2"/>
          <p:cNvPicPr>
            <a:picLocks noChangeAspect="1" noChangeArrowheads="1"/>
          </p:cNvPicPr>
          <p:nvPr/>
        </p:nvPicPr>
        <p:blipFill>
          <a:blip r:embed="rId2" cstate="print"/>
          <a:srcRect l="18188" t="11440" r="20861" b="34801"/>
          <a:stretch>
            <a:fillRect/>
          </a:stretch>
        </p:blipFill>
        <p:spPr bwMode="auto">
          <a:xfrm>
            <a:off x="251520" y="1772816"/>
            <a:ext cx="856332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827584" y="5229200"/>
            <a:ext cx="2016224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65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547664" y="260648"/>
            <a:ext cx="6696744" cy="792088"/>
            <a:chOff x="3758817" y="528667"/>
            <a:chExt cx="3931636" cy="69110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8806" y="528667"/>
              <a:ext cx="3871658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Открытая часть</a:t>
              </a:r>
            </a:p>
            <a:p>
              <a:pPr lvl="0" algn="ctr"/>
              <a:r>
                <a:rPr lang="ru-RU" sz="2000" b="1" dirty="0" smtClean="0"/>
                <a:t>Отображение информации</a:t>
              </a:r>
              <a:endParaRPr lang="ru-RU" sz="2000" b="1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79512" y="1196752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Отображение банковских гарантий, выданных до 30 июня 2018 года.</a:t>
            </a:r>
          </a:p>
        </p:txBody>
      </p:sp>
      <p:pic>
        <p:nvPicPr>
          <p:cNvPr id="523266" name="Picture 2"/>
          <p:cNvPicPr>
            <a:picLocks noChangeAspect="1" noChangeArrowheads="1"/>
          </p:cNvPicPr>
          <p:nvPr/>
        </p:nvPicPr>
        <p:blipFill>
          <a:blip r:embed="rId2" cstate="print"/>
          <a:srcRect l="22440" t="12280" r="19916" b="21012"/>
          <a:stretch>
            <a:fillRect/>
          </a:stretch>
        </p:blipFill>
        <p:spPr bwMode="auto">
          <a:xfrm>
            <a:off x="179512" y="1700808"/>
            <a:ext cx="849694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66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547664" y="260648"/>
            <a:ext cx="6696744" cy="792088"/>
            <a:chOff x="3758817" y="528667"/>
            <a:chExt cx="3931636" cy="69110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8806" y="528667"/>
              <a:ext cx="3871658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Закрытая часть</a:t>
              </a:r>
            </a:p>
            <a:p>
              <a:pPr lvl="0" algn="ctr"/>
              <a:r>
                <a:rPr lang="ru-RU" sz="2000" b="1" dirty="0" smtClean="0"/>
                <a:t>Планирование закупок</a:t>
              </a:r>
              <a:endParaRPr lang="ru-RU" sz="2000" b="1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79512" y="1196752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Невозможность отменить закупку в ПЗ без предварительной ее отмены в ПГЗ.	</a:t>
            </a:r>
          </a:p>
          <a:p>
            <a:pPr algn="just"/>
            <a:r>
              <a:rPr lang="ru-RU" sz="2000" dirty="0" smtClean="0"/>
              <a:t>Если существует позиция ПГ, размещенная на основании отменяемой позиции ПЗ, при размещении проекта изменений ПЗ система отображает сообщение о необходимости отменить позиции ПГЗ, связанные </a:t>
            </a:r>
            <a:r>
              <a:rPr lang="ru-RU" sz="2000" dirty="0" smtClean="0"/>
              <a:t>с </a:t>
            </a:r>
            <a:r>
              <a:rPr lang="ru-RU" sz="2000" dirty="0" smtClean="0"/>
              <a:t>отменяемыми позициями плана закупок.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b="1" dirty="0" smtClean="0"/>
              <a:t>Отмена позиции: </a:t>
            </a:r>
            <a:r>
              <a:rPr lang="ru-RU" sz="2000" dirty="0" smtClean="0"/>
              <a:t>ИЗВЕЩЕНИЕ – ПГЗ – ПЗ.</a:t>
            </a:r>
          </a:p>
          <a:p>
            <a:pPr algn="just"/>
            <a:endParaRPr lang="ru-RU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123" t="31600" r="44013" b="26401"/>
          <a:stretch>
            <a:fillRect/>
          </a:stretch>
        </p:blipFill>
        <p:spPr bwMode="auto">
          <a:xfrm>
            <a:off x="179512" y="3857667"/>
            <a:ext cx="6840760" cy="300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67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547664" y="260648"/>
            <a:ext cx="6696744" cy="792088"/>
            <a:chOff x="3758817" y="528667"/>
            <a:chExt cx="3931636" cy="69110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8806" y="528667"/>
              <a:ext cx="3871658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Закрытая часть</a:t>
              </a:r>
            </a:p>
            <a:p>
              <a:pPr lvl="0" algn="ctr"/>
              <a:r>
                <a:rPr lang="ru-RU" sz="2000" b="1" dirty="0" smtClean="0"/>
                <a:t>Планирование закупок</a:t>
              </a:r>
              <a:endParaRPr lang="ru-RU" sz="2000" b="1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79512" y="1196752"/>
            <a:ext cx="87129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Блокировка создания ПЗ для организации, осуществляющей полномочия заказчика на осуществление закупок на основании соглашения в соответствии с ч. 6 ст. 15 Закона № 44-ФЗ (при заключении соглашений по закупкам на осуществления капитальных вложений), если выбран Заказчик, который обязан формировать сведения в подсистеме «Бюджетное планирование» ГИИС «Электронный бюджет» .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Также государственным заказчикам федерального уровня (получателям бюджетных средств) запрещено размещать в ЕИС ПЗ на 2018 финансовый год планирования и далее, которые не были сформированы в ЭБ. Для таких организаций гиперссылка «Создать план закупок» недоступна. 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ПЗ, сформированные в подсистеме «Бюджетное планирование» ГИИС «Электронный бюджет», перед размещением должны быть направлены на контроль по ч. 5 ст. 99 № 44-ФЗ 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68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547664" y="260648"/>
            <a:ext cx="6696744" cy="792088"/>
            <a:chOff x="3758817" y="528667"/>
            <a:chExt cx="3931636" cy="69110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8806" y="528667"/>
              <a:ext cx="3871658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Закрытая часть</a:t>
              </a:r>
            </a:p>
            <a:p>
              <a:pPr lvl="0" algn="ctr"/>
              <a:r>
                <a:rPr lang="ru-RU" sz="2000" b="1" dirty="0" smtClean="0"/>
                <a:t>Планирование закупок</a:t>
              </a:r>
              <a:endParaRPr lang="ru-RU" sz="2000" b="1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79512" y="1196752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Использования способов определение поставщика (подрядчика, исполнителя), проводимых в электронной форме.</a:t>
            </a:r>
          </a:p>
          <a:p>
            <a:r>
              <a:rPr lang="ru-RU" sz="2000" dirty="0" smtClean="0"/>
              <a:t>Вкладка «Общие сведения», блок «Способ определения поставщика».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8265" t="19840" r="24641" b="9601"/>
          <a:stretch>
            <a:fillRect/>
          </a:stretch>
        </p:blipFill>
        <p:spPr bwMode="auto">
          <a:xfrm>
            <a:off x="251520" y="2276872"/>
            <a:ext cx="8136904" cy="42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5373216"/>
            <a:ext cx="8136904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69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547664" y="260648"/>
            <a:ext cx="6696744" cy="792088"/>
            <a:chOff x="3758817" y="528667"/>
            <a:chExt cx="3931636" cy="69110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8806" y="528667"/>
              <a:ext cx="3871658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Закрытая часть</a:t>
              </a:r>
            </a:p>
            <a:p>
              <a:pPr lvl="0" algn="ctr"/>
              <a:r>
                <a:rPr lang="ru-RU" sz="2000" b="1" dirty="0" smtClean="0"/>
                <a:t>Планирование закупок</a:t>
              </a:r>
              <a:endParaRPr lang="ru-RU" sz="2000" b="1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79512" y="1196752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Переход на формат ЕСКЛП 1.5. </a:t>
            </a:r>
            <a:r>
              <a:rPr lang="ru-RU" sz="2000" dirty="0" smtClean="0"/>
              <a:t>При отсутствии связи размещенной позиции ПГ с неотмененным извещением или неаннулированным контрактом если объектом закупки является ЛП, данные о котором были обновлены в ИС Минздрава России, при открытии размещенной позиции ПГ на редактирование система отображает сообщение об обновлении сведений о ЛП.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1023" t="36640" r="40000" b="23041"/>
          <a:stretch>
            <a:fillRect/>
          </a:stretch>
        </p:blipFill>
        <p:spPr bwMode="auto">
          <a:xfrm>
            <a:off x="323528" y="3140968"/>
            <a:ext cx="662473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Осуществление закупок</a:t>
              </a:r>
            </a:p>
            <a:p>
              <a:pPr lvl="0" algn="ctr"/>
              <a:r>
                <a:rPr lang="ru-RU" sz="2000" b="1" dirty="0" smtClean="0">
                  <a:solidFill>
                    <a:srgbClr val="FF0000"/>
                  </a:solidFill>
                </a:rPr>
                <a:t>Капитальный ремонт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graphicFrame>
        <p:nvGraphicFramePr>
          <p:cNvPr id="8" name="Схема 7"/>
          <p:cNvGraphicFramePr/>
          <p:nvPr/>
        </p:nvGraphicFramePr>
        <p:xfrm>
          <a:off x="611560" y="1397000"/>
          <a:ext cx="8064896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Группа 9"/>
          <p:cNvGrpSpPr/>
          <p:nvPr/>
        </p:nvGrpSpPr>
        <p:grpSpPr>
          <a:xfrm>
            <a:off x="2339752" y="1124744"/>
            <a:ext cx="4464496" cy="864096"/>
            <a:chOff x="2133600" y="1523999"/>
            <a:chExt cx="1828800" cy="101600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2133600" y="1523999"/>
              <a:ext cx="1828800" cy="1016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2183197" y="1573596"/>
              <a:ext cx="1729606" cy="91680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/>
                <a:t>Способы закупок</a:t>
              </a:r>
              <a:endParaRPr lang="ru-RU" sz="2000" b="1" kern="1200" dirty="0"/>
            </a:p>
          </p:txBody>
        </p:sp>
      </p:grpSp>
      <p:sp>
        <p:nvSpPr>
          <p:cNvPr id="13" name="Выгнутая влево стрелка 12"/>
          <p:cNvSpPr/>
          <p:nvPr/>
        </p:nvSpPr>
        <p:spPr>
          <a:xfrm rot="16200000">
            <a:off x="4391980" y="1808820"/>
            <a:ext cx="648072" cy="259228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70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547664" y="260648"/>
            <a:ext cx="6696744" cy="792088"/>
            <a:chOff x="3758817" y="528667"/>
            <a:chExt cx="3931636" cy="69110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8806" y="528667"/>
              <a:ext cx="3871658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Закрытая часть</a:t>
              </a:r>
            </a:p>
            <a:p>
              <a:pPr lvl="0" algn="ctr"/>
              <a:r>
                <a:rPr lang="ru-RU" sz="2000" b="1" dirty="0" smtClean="0"/>
                <a:t>Планирование закупок</a:t>
              </a:r>
              <a:endParaRPr lang="ru-RU" sz="2000" b="1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79512" y="1196752"/>
            <a:ext cx="87849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Формирование экономии в ПГЗ.</a:t>
            </a:r>
          </a:p>
          <a:p>
            <a:pPr algn="just"/>
            <a:r>
              <a:rPr lang="ru-RU" sz="2000" dirty="0" smtClean="0"/>
              <a:t>Можно изменить планируемые платежи в блоке «Сведения о финансовом обеспечении». Проставляем отметку в поле «Изменить планируемые платежи…». Поле отображается в случае, если с позицией ПГ связано размещенное и не отмененное извещение, а при отсутствии такого извещения – если текущая дата больше или равна дате, указанной в поле «Планируемый срок начала осуществления закупки». Т.е изменить ПП до размещения закупки нельзя.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3056"/>
            <a:ext cx="8915793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71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547664" y="260648"/>
            <a:ext cx="6696744" cy="792088"/>
            <a:chOff x="3758817" y="528667"/>
            <a:chExt cx="3931636" cy="691108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788806" y="528667"/>
              <a:ext cx="3871658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Закрытая часть</a:t>
              </a:r>
            </a:p>
            <a:p>
              <a:pPr lvl="0" algn="ctr"/>
              <a:r>
                <a:rPr lang="ru-RU" sz="2000" b="1" dirty="0" smtClean="0"/>
                <a:t>Планирование закупок</a:t>
              </a:r>
              <a:endParaRPr lang="ru-RU" sz="2000" b="1" dirty="0"/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79512" y="1052736"/>
            <a:ext cx="87849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Формирование экономии в ПГЗ.</a:t>
            </a:r>
          </a:p>
          <a:p>
            <a:pPr algn="just"/>
            <a:r>
              <a:rPr lang="ru-RU" sz="2000" dirty="0" smtClean="0"/>
              <a:t>Если </a:t>
            </a:r>
            <a:r>
              <a:rPr lang="ru-RU" sz="2000" dirty="0" smtClean="0">
                <a:solidFill>
                  <a:srgbClr val="FF0000"/>
                </a:solidFill>
              </a:rPr>
              <a:t>признак «Изменить планируемые платежи…» не установлен</a:t>
            </a:r>
            <a:r>
              <a:rPr lang="ru-RU" sz="2000" dirty="0" smtClean="0"/>
              <a:t>, значение поля «НМЦК позиции плана-графика, рублей» вычисляется как суммарное значение сумм платежей в разбивке по годам. Если признак «Изменить планируемые платежи…» установлен, при изменении сумм платежей значение в поле «НМЦК позиции плана-графика, рублей» не изменяется, соответственно актуализация обоснования НМЦК в позиции ПГ не требуется. </a:t>
            </a:r>
          </a:p>
          <a:p>
            <a:pPr algn="just"/>
            <a:r>
              <a:rPr lang="ru-RU" sz="2000" dirty="0" smtClean="0"/>
              <a:t>При отказе от заключения контракта, аннулировании контракта, расторжении контракта без исполнения в ЕИС предусмотрена возможность указания значения «0» в поле «Сумма планируемых платежей». Для этого необходимо удалить в соответствующей позиции ПГ разбивку по КБК. Система позволит указать «0» в сумме планируемых платежей.</a:t>
            </a:r>
            <a:endParaRPr lang="ru-RU" sz="2000" b="1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40242"/>
          <a:stretch>
            <a:fillRect/>
          </a:stretch>
        </p:blipFill>
        <p:spPr bwMode="auto">
          <a:xfrm>
            <a:off x="179512" y="5362575"/>
            <a:ext cx="7632848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72</a:t>
            </a:fld>
            <a:endParaRPr lang="ru-RU" dirty="0"/>
          </a:p>
        </p:txBody>
      </p:sp>
      <p:grpSp>
        <p:nvGrpSpPr>
          <p:cNvPr id="14" name="Группа 5"/>
          <p:cNvGrpSpPr/>
          <p:nvPr/>
        </p:nvGrpSpPr>
        <p:grpSpPr>
          <a:xfrm>
            <a:off x="2555776" y="260648"/>
            <a:ext cx="4061978" cy="757718"/>
            <a:chOff x="5359571" y="654323"/>
            <a:chExt cx="3931636" cy="661120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Закрытая часть</a:t>
              </a:r>
            </a:p>
            <a:p>
              <a:pPr lvl="0" algn="ctr"/>
              <a:r>
                <a:rPr lang="ru-RU" sz="2000" b="1" dirty="0" smtClean="0"/>
                <a:t>Закупки</a:t>
              </a:r>
              <a:endParaRPr lang="ru-RU" sz="2000" b="1" dirty="0"/>
            </a:p>
          </p:txBody>
        </p:sp>
      </p:grpSp>
      <p:sp>
        <p:nvSpPr>
          <p:cNvPr id="52226" name="AutoShape 2" descr="https://vip.1gzakaz.ru/system/content/image/63/1/-908164/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 l="2123" t="25720" r="57715" b="16321"/>
          <a:stretch>
            <a:fillRect/>
          </a:stretch>
        </p:blipFill>
        <p:spPr bwMode="auto">
          <a:xfrm>
            <a:off x="1043608" y="980728"/>
            <a:ext cx="6984776" cy="566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73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 l="21023" t="20680" r="18026" b="12961"/>
          <a:stretch>
            <a:fillRect/>
          </a:stretch>
        </p:blipFill>
        <p:spPr bwMode="auto">
          <a:xfrm>
            <a:off x="0" y="908720"/>
            <a:ext cx="905386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74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 l="18900" t="19840" r="15424" b="10441"/>
          <a:stretch>
            <a:fillRect/>
          </a:stretch>
        </p:blipFill>
        <p:spPr bwMode="auto">
          <a:xfrm>
            <a:off x="251520" y="692696"/>
            <a:ext cx="8682603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75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l="18660" t="21520" r="15663" b="8761"/>
          <a:stretch>
            <a:fillRect/>
          </a:stretch>
        </p:blipFill>
        <p:spPr bwMode="auto">
          <a:xfrm>
            <a:off x="251519" y="836712"/>
            <a:ext cx="868260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76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1524000" y="1397000"/>
          <a:ext cx="7620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Группа 5"/>
          <p:cNvGrpSpPr/>
          <p:nvPr/>
        </p:nvGrpSpPr>
        <p:grpSpPr>
          <a:xfrm>
            <a:off x="251520" y="764704"/>
            <a:ext cx="8352928" cy="504056"/>
            <a:chOff x="5359571" y="654323"/>
            <a:chExt cx="3931636" cy="66112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Этапы проведения (статус в ЕИС)</a:t>
              </a:r>
              <a:endParaRPr lang="ru-RU" sz="2000" b="1" dirty="0"/>
            </a:p>
          </p:txBody>
        </p:sp>
      </p:grpSp>
      <p:grpSp>
        <p:nvGrpSpPr>
          <p:cNvPr id="11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77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Группа 5"/>
          <p:cNvGrpSpPr/>
          <p:nvPr/>
        </p:nvGrpSpPr>
        <p:grpSpPr>
          <a:xfrm>
            <a:off x="179512" y="764704"/>
            <a:ext cx="8964488" cy="504056"/>
            <a:chOff x="5359571" y="654323"/>
            <a:chExt cx="3931636" cy="66112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Документы ОК в электронной форме</a:t>
              </a:r>
              <a:endParaRPr lang="ru-RU" sz="2000" b="1" dirty="0"/>
            </a:p>
          </p:txBody>
        </p:sp>
      </p:grpSp>
      <p:grpSp>
        <p:nvGrpSpPr>
          <p:cNvPr id="1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78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251520" y="764704"/>
          <a:ext cx="856895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 l="50557" t="50920" r="20861" b="33960"/>
          <a:stretch>
            <a:fillRect/>
          </a:stretch>
        </p:blipFill>
        <p:spPr bwMode="auto">
          <a:xfrm>
            <a:off x="179512" y="1916832"/>
            <a:ext cx="43559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7" cstate="print"/>
          <a:srcRect l="21968" t="50920" r="49683" b="33960"/>
          <a:stretch>
            <a:fillRect/>
          </a:stretch>
        </p:blipFill>
        <p:spPr bwMode="auto">
          <a:xfrm>
            <a:off x="251520" y="3429000"/>
            <a:ext cx="43204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79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764704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Особенности размещения информации в ЕИС.</a:t>
            </a:r>
          </a:p>
          <a:p>
            <a:pPr algn="just"/>
            <a:r>
              <a:rPr lang="ru-RU" sz="2000" dirty="0" smtClean="0"/>
              <a:t>Вкладка «Общая информация»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 t="24081" r="1074" b="35238"/>
          <a:stretch>
            <a:fillRect/>
          </a:stretch>
        </p:blipFill>
        <p:spPr bwMode="auto">
          <a:xfrm>
            <a:off x="0" y="1628800"/>
            <a:ext cx="8956037" cy="462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5661248"/>
            <a:ext cx="914400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Предварительный отбор КПО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Формирование извещения о проведении предварительного отбора: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Для формирования извещения о ПО на главной странице раздела «Закупки по капитальному ремонту» нажмите на гиперссылку «Создать извещение о проведении предварительного отбора (ПП РФ 615)». </a:t>
            </a:r>
          </a:p>
        </p:txBody>
      </p:sp>
      <p:pic>
        <p:nvPicPr>
          <p:cNvPr id="408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96952"/>
            <a:ext cx="54102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8579" name="Picture 3"/>
          <p:cNvPicPr>
            <a:picLocks noChangeAspect="1" noChangeArrowheads="1"/>
          </p:cNvPicPr>
          <p:nvPr/>
        </p:nvPicPr>
        <p:blipFill>
          <a:blip r:embed="rId3" cstate="print"/>
          <a:srcRect l="20600" t="24800" r="42125" b="59240"/>
          <a:stretch>
            <a:fillRect/>
          </a:stretch>
        </p:blipFill>
        <p:spPr bwMode="auto">
          <a:xfrm>
            <a:off x="611560" y="4365104"/>
            <a:ext cx="834155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80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764704"/>
            <a:ext cx="87849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Особенности размещения информации в ЕИС.</a:t>
            </a:r>
          </a:p>
          <a:p>
            <a:pPr algn="just"/>
            <a:r>
              <a:rPr lang="ru-RU" sz="2000" dirty="0" smtClean="0"/>
              <a:t>Вкладка «Общая информация»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Поле «Информация об особенностях осуществления закупки в соответствии с ч. 4-6 ст. 15 Закона № 44-ФЗ» заполняется в зависимости от полномочия организации: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Заказчик – Автономное учреждение – ч. 5 ст. 15.</a:t>
            </a:r>
          </a:p>
          <a:p>
            <a:endParaRPr lang="ru-RU" sz="2000" dirty="0" smtClean="0"/>
          </a:p>
          <a:p>
            <a:r>
              <a:rPr lang="ru-RU" sz="2000" dirty="0" smtClean="0"/>
              <a:t>Заказчик, осуществляющий закупки в соответствии с частью 5 статьи 15 Закона № 44-ФЗ (в т.ч. организатор совм. закупки) - ч. 5 ст. 15.</a:t>
            </a:r>
          </a:p>
          <a:p>
            <a:endParaRPr lang="ru-RU" sz="2000" dirty="0" smtClean="0"/>
          </a:p>
          <a:p>
            <a:r>
              <a:rPr lang="ru-RU" sz="2000" dirty="0" smtClean="0"/>
              <a:t>УО/УУ – ч.ч. 4 или 5 ст. 15.</a:t>
            </a:r>
          </a:p>
          <a:p>
            <a:endParaRPr lang="ru-RU" sz="2000" dirty="0" smtClean="0"/>
          </a:p>
          <a:p>
            <a:r>
              <a:rPr lang="ru-RU" sz="2000" dirty="0" smtClean="0"/>
              <a:t>Организатор совместного конкурса  (за искл. Закупки по ч. 5 ст. 15)– ч. 4 ст. 15.</a:t>
            </a:r>
          </a:p>
          <a:p>
            <a:endParaRPr lang="ru-RU" sz="2000" dirty="0" smtClean="0"/>
          </a:p>
          <a:p>
            <a:r>
              <a:rPr lang="ru-RU" sz="2000" dirty="0" smtClean="0"/>
              <a:t>Специализированная организация – исходя из отнесения организации к ч.ч. 4-6 ст. 15, за которую спецорганизация размещает закупку.</a:t>
            </a:r>
          </a:p>
          <a:p>
            <a:pPr algn="just"/>
            <a:endParaRPr lang="ru-RU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81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784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Особенности размещения информации в ЕИС.</a:t>
            </a:r>
          </a:p>
          <a:p>
            <a:pPr algn="just"/>
            <a:r>
              <a:rPr lang="ru-RU" sz="2000" dirty="0" smtClean="0"/>
              <a:t>Вкладка «Информация о процедуре закупки»</a:t>
            </a: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2" cstate="print"/>
          <a:srcRect l="696" t="5466"/>
          <a:stretch>
            <a:fillRect/>
          </a:stretch>
        </p:blipFill>
        <p:spPr bwMode="auto">
          <a:xfrm>
            <a:off x="251520" y="1533863"/>
            <a:ext cx="8132018" cy="53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51520" y="4437112"/>
            <a:ext cx="4824536" cy="1440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3573016"/>
            <a:ext cx="4824536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5364088" y="3068960"/>
            <a:ext cx="2639093" cy="669476"/>
            <a:chOff x="4536498" y="432047"/>
            <a:chExt cx="3791221" cy="741484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4536498" y="432047"/>
              <a:ext cx="3791221" cy="74148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4572694" y="468243"/>
              <a:ext cx="3718829" cy="6690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/>
                <a:t>Указывается наименование ЭТП</a:t>
              </a:r>
              <a:endParaRPr lang="ru-RU" sz="1600" kern="1200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82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78497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Особенности размещения информации в ЕИС.</a:t>
            </a:r>
          </a:p>
          <a:p>
            <a:pPr algn="just"/>
            <a:r>
              <a:rPr lang="ru-RU" sz="2000" dirty="0" smtClean="0"/>
              <a:t>Вкладка «Условия контракта»</a:t>
            </a:r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Для Заказчиков-получателей бюджетных средств дополнительно отображается блок «Информация о бюджетном обязательстве».В случае если на основании ПГ были сформированы сведения о БО, то в извещении устанавливается связь с такими сведениями о БО.</a:t>
            </a:r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Таблица сведений об оплате исполнения контракта за счет бюджетных средств заполняется значениями на основании связанного БО по КБК с разбивкой сумм по годам.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 t="27481" r="39751" b="63286"/>
          <a:stretch>
            <a:fillRect/>
          </a:stretch>
        </p:blipFill>
        <p:spPr bwMode="auto">
          <a:xfrm>
            <a:off x="395536" y="1484784"/>
            <a:ext cx="579613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 l="48" t="37519" r="11977"/>
          <a:stretch>
            <a:fillRect/>
          </a:stretch>
        </p:blipFill>
        <p:spPr bwMode="auto">
          <a:xfrm>
            <a:off x="395536" y="3933055"/>
            <a:ext cx="7056784" cy="209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83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Особенности размещения информации в ЕИС.</a:t>
            </a:r>
          </a:p>
          <a:p>
            <a:pPr algn="just"/>
            <a:r>
              <a:rPr lang="ru-RU" sz="2000" dirty="0" smtClean="0"/>
              <a:t>Вкладки «Объект закупки», «Требования к участникам» и «Конкурсная документация» заполняются по ранее действующим для открытого конкурса правилам.</a:t>
            </a:r>
          </a:p>
          <a:p>
            <a:pPr algn="just"/>
            <a:endParaRPr lang="ru-RU" sz="2000" dirty="0" smtClean="0"/>
          </a:p>
          <a:p>
            <a:pPr algn="just"/>
            <a:endParaRPr lang="ru-RU" sz="2000" dirty="0" smtClean="0"/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 l="15825" t="43360" r="33146" b="8761"/>
          <a:stretch>
            <a:fillRect/>
          </a:stretch>
        </p:blipFill>
        <p:spPr bwMode="auto">
          <a:xfrm>
            <a:off x="179512" y="2348880"/>
            <a:ext cx="864096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84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Просмотр протоколов работы комиссии</a:t>
            </a:r>
          </a:p>
          <a:p>
            <a:pPr algn="just"/>
            <a:r>
              <a:rPr lang="ru-RU" sz="2000" dirty="0" smtClean="0"/>
              <a:t>Протоколы работы комиссии формируются на </a:t>
            </a:r>
            <a:r>
              <a:rPr lang="ru-RU" sz="2000" dirty="0" smtClean="0"/>
              <a:t>ЭТП </a:t>
            </a:r>
            <a:r>
              <a:rPr lang="ru-RU" sz="2000" dirty="0" smtClean="0"/>
              <a:t>и далее направляются в ЕИС. После приема в ЕИС протоколов реализована возможность их просмотра в карточке извещения. </a:t>
            </a:r>
          </a:p>
          <a:p>
            <a:pPr algn="just"/>
            <a:r>
              <a:rPr lang="ru-RU" sz="2000" dirty="0" smtClean="0"/>
              <a:t>Просмотр протоколов осуществляется на вкладке «Документы закупки» карточки извещения о закупке.</a:t>
            </a: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08921"/>
            <a:ext cx="7776864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85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Просмотр протоколов работы комиссии</a:t>
            </a:r>
          </a:p>
          <a:p>
            <a:pPr algn="just"/>
            <a:r>
              <a:rPr lang="ru-RU" sz="2000" dirty="0" smtClean="0"/>
              <a:t>На вкладке «Список заявок» отображается информация об объекте закупки и НМЦК, в табличной форме представлен перечень полученных заявок с информацией о дате и времени подачи заявки и результате рассмотрения заявки.</a:t>
            </a: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 r="14269"/>
          <a:stretch>
            <a:fillRect/>
          </a:stretch>
        </p:blipFill>
        <p:spPr bwMode="auto">
          <a:xfrm>
            <a:off x="179512" y="2348880"/>
            <a:ext cx="8712968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86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Просмотр протоколов работы комиссии</a:t>
            </a:r>
          </a:p>
          <a:p>
            <a:pPr algn="just"/>
            <a:r>
              <a:rPr lang="ru-RU" sz="2000" dirty="0" smtClean="0"/>
              <a:t>Для просмотра заявки необходимо нажать на ее номер в виде гиперссылки.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6840760" cy="491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87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Открытый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9024" y="764704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Просмотр протоколов работы комиссии</a:t>
            </a:r>
          </a:p>
          <a:p>
            <a:pPr algn="just"/>
            <a:endParaRPr lang="ru-RU" sz="2000" dirty="0" smtClean="0"/>
          </a:p>
          <a:p>
            <a:pPr algn="just"/>
            <a:r>
              <a:rPr lang="ru-RU" sz="2000" dirty="0" smtClean="0"/>
              <a:t>На вкладке «Документы» отображается размещенные документы протокола .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2996952"/>
            <a:ext cx="9046559" cy="288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88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Двухэтапный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440" t="27400" r="22278" b="8761"/>
          <a:stretch>
            <a:fillRect/>
          </a:stretch>
        </p:blipFill>
        <p:spPr bwMode="auto">
          <a:xfrm>
            <a:off x="467544" y="836712"/>
            <a:ext cx="842493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89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Двухэтапный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495" t="27400" r="21806" b="11281"/>
          <a:stretch>
            <a:fillRect/>
          </a:stretch>
        </p:blipFill>
        <p:spPr bwMode="auto">
          <a:xfrm>
            <a:off x="251520" y="980728"/>
            <a:ext cx="864096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628800"/>
            <a:ext cx="845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0" name="Скругленный прямоугольник 4"/>
          <p:cNvSpPr/>
          <p:nvPr/>
        </p:nvSpPr>
        <p:spPr>
          <a:xfrm>
            <a:off x="2699792" y="5089102"/>
            <a:ext cx="5509263" cy="244043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30480" tIns="20320" rIns="30480" bIns="2032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kern="12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2123728" y="188640"/>
            <a:ext cx="4824536" cy="576064"/>
            <a:chOff x="3758817" y="605457"/>
            <a:chExt cx="3931636" cy="614318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3758817" y="605457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3788806" y="635446"/>
              <a:ext cx="3871658" cy="5543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Предварительный отбор КПО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79512" y="90872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Формирование извещения о проведении предварительного отбора:</a:t>
            </a:r>
          </a:p>
        </p:txBody>
      </p:sp>
      <p:pic>
        <p:nvPicPr>
          <p:cNvPr id="409602" name="Picture 2"/>
          <p:cNvPicPr>
            <a:picLocks noChangeAspect="1" noChangeArrowheads="1"/>
          </p:cNvPicPr>
          <p:nvPr/>
        </p:nvPicPr>
        <p:blipFill>
          <a:blip r:embed="rId2" cstate="print"/>
          <a:srcRect b="62484"/>
          <a:stretch>
            <a:fillRect/>
          </a:stretch>
        </p:blipFill>
        <p:spPr bwMode="auto">
          <a:xfrm>
            <a:off x="251520" y="1772816"/>
            <a:ext cx="858158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79512" y="5229200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В поле «Предмет электронного аукциона» выбирается значение из справочника допускается выбор только одного значения).</a:t>
            </a:r>
            <a:endParaRPr lang="ru-RU" dirty="0" smtClean="0"/>
          </a:p>
          <a:p>
            <a:pPr algn="just"/>
            <a:endParaRPr lang="ru-RU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90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Двухэтапный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1968" t="26560" r="21806" b="12961"/>
          <a:stretch>
            <a:fillRect/>
          </a:stretch>
        </p:blipFill>
        <p:spPr bwMode="auto">
          <a:xfrm>
            <a:off x="251520" y="836712"/>
            <a:ext cx="856895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91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Двухэтапный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4330" t="28240" r="23696" b="17161"/>
          <a:stretch>
            <a:fillRect/>
          </a:stretch>
        </p:blipFill>
        <p:spPr bwMode="auto">
          <a:xfrm>
            <a:off x="395536" y="980728"/>
            <a:ext cx="849694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92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9" name="Схема 8"/>
          <p:cNvGraphicFramePr/>
          <p:nvPr/>
        </p:nvGraphicFramePr>
        <p:xfrm>
          <a:off x="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Группа 5"/>
          <p:cNvGrpSpPr/>
          <p:nvPr/>
        </p:nvGrpSpPr>
        <p:grpSpPr>
          <a:xfrm>
            <a:off x="179512" y="764704"/>
            <a:ext cx="8964488" cy="504056"/>
            <a:chOff x="5359571" y="654323"/>
            <a:chExt cx="3931636" cy="66112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6115532" y="654323"/>
              <a:ext cx="2591646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Документы ДОК в электронной форме</a:t>
              </a:r>
              <a:endParaRPr lang="ru-RU" sz="2000" b="1" dirty="0"/>
            </a:p>
          </p:txBody>
        </p:sp>
      </p:grpSp>
      <p:grpSp>
        <p:nvGrpSpPr>
          <p:cNvPr id="1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Двухэтапный конкурс</a:t>
              </a:r>
              <a:endParaRPr lang="ru-RU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93</a:t>
            </a:fld>
            <a:endParaRPr lang="ru-RU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251520" y="764704"/>
          <a:ext cx="856895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 l="50557" t="50920" r="20861" b="33960"/>
          <a:stretch>
            <a:fillRect/>
          </a:stretch>
        </p:blipFill>
        <p:spPr bwMode="auto">
          <a:xfrm>
            <a:off x="179512" y="1916832"/>
            <a:ext cx="43559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7" cstate="print"/>
          <a:srcRect l="21968" t="50920" r="49683" b="33960"/>
          <a:stretch>
            <a:fillRect/>
          </a:stretch>
        </p:blipFill>
        <p:spPr bwMode="auto">
          <a:xfrm>
            <a:off x="251520" y="3429000"/>
            <a:ext cx="43204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Двухэтапный конкурс</a:t>
              </a:r>
              <a:endParaRPr lang="ru-RU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94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Двухэтапный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764704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Особенности размещения информации в ЕИС.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r="441" b="50548"/>
          <a:stretch>
            <a:fillRect/>
          </a:stretch>
        </p:blipFill>
        <p:spPr bwMode="auto">
          <a:xfrm>
            <a:off x="323528" y="1340768"/>
            <a:ext cx="8534722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23528" y="2924944"/>
            <a:ext cx="4464496" cy="23762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2420888"/>
            <a:ext cx="3707904" cy="172819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На вкладке «Информация о процедуре закупки» заполняется информация о проведении 1 и 2 этапов ДОК. </a:t>
            </a:r>
            <a:endParaRPr lang="ru-RU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95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Двухэтапный конкурс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96" b="87028"/>
          <a:stretch>
            <a:fillRect/>
          </a:stretch>
        </p:blipFill>
        <p:spPr bwMode="auto">
          <a:xfrm>
            <a:off x="395536" y="2060848"/>
            <a:ext cx="8539485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4593" t="64333"/>
          <a:stretch>
            <a:fillRect/>
          </a:stretch>
        </p:blipFill>
        <p:spPr bwMode="auto">
          <a:xfrm>
            <a:off x="395536" y="3140968"/>
            <a:ext cx="8187829" cy="289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23528" y="764704"/>
            <a:ext cx="3384376" cy="12961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bg1"/>
                </a:solidFill>
              </a:rPr>
              <a:t>На вкладке «Требования к участникам» расширен состав требований.</a:t>
            </a:r>
            <a:endParaRPr lang="ru-RU" b="1" u="sng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67536" y="5345832"/>
            <a:ext cx="4176464" cy="1512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FF0000"/>
                </a:solidFill>
              </a:rPr>
              <a:t>Могут указываться дополнительные требования в соответствии с ч. 2 ст. 31 Закона № 44-ФЗ</a:t>
            </a:r>
            <a:endParaRPr lang="ru-RU" b="1" u="sng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24128" y="2348880"/>
            <a:ext cx="1656184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96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Запрос котировок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17715" t="19000" r="20388" b="12121"/>
          <a:stretch>
            <a:fillRect/>
          </a:stretch>
        </p:blipFill>
        <p:spPr bwMode="auto">
          <a:xfrm>
            <a:off x="0" y="801618"/>
            <a:ext cx="9144000" cy="572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97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Запрос котировок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Схема 8"/>
          <p:cNvGraphicFramePr/>
          <p:nvPr/>
        </p:nvGraphicFramePr>
        <p:xfrm>
          <a:off x="1524000" y="1397000"/>
          <a:ext cx="7620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1" name="Группа 5"/>
          <p:cNvGrpSpPr/>
          <p:nvPr/>
        </p:nvGrpSpPr>
        <p:grpSpPr>
          <a:xfrm>
            <a:off x="251520" y="764704"/>
            <a:ext cx="8352928" cy="504056"/>
            <a:chOff x="5359571" y="654323"/>
            <a:chExt cx="3931636" cy="66112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Этапы проведения (статус в ЕИС)</a:t>
              </a:r>
              <a:endParaRPr lang="ru-RU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98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Запрос котировок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Схема 8"/>
          <p:cNvGraphicFramePr/>
          <p:nvPr/>
        </p:nvGraphicFramePr>
        <p:xfrm>
          <a:off x="0" y="1352376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Группа 5"/>
          <p:cNvGrpSpPr/>
          <p:nvPr/>
        </p:nvGrpSpPr>
        <p:grpSpPr>
          <a:xfrm>
            <a:off x="179512" y="764704"/>
            <a:ext cx="8964488" cy="504056"/>
            <a:chOff x="5359571" y="654323"/>
            <a:chExt cx="3931636" cy="66112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Документы ЗК в электронной форме</a:t>
              </a:r>
              <a:endParaRPr lang="ru-RU" sz="2000" b="1" dirty="0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99</a:t>
            </a:fld>
            <a:endParaRPr lang="ru-RU" dirty="0"/>
          </a:p>
        </p:txBody>
      </p:sp>
      <p:grpSp>
        <p:nvGrpSpPr>
          <p:cNvPr id="3" name="Группа 5"/>
          <p:cNvGrpSpPr/>
          <p:nvPr/>
        </p:nvGrpSpPr>
        <p:grpSpPr>
          <a:xfrm>
            <a:off x="1907704" y="188640"/>
            <a:ext cx="5400600" cy="504056"/>
            <a:chOff x="5359571" y="654323"/>
            <a:chExt cx="3931636" cy="661120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5359571" y="654323"/>
              <a:ext cx="3931636" cy="614318"/>
            </a:xfrm>
            <a:prstGeom prst="roundRect">
              <a:avLst/>
            </a:prstGeom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6115532" y="654323"/>
              <a:ext cx="2355723" cy="6611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/>
              <a:r>
                <a:rPr lang="ru-RU" sz="2000" b="1" dirty="0" smtClean="0"/>
                <a:t>Запрос котировок</a:t>
              </a:r>
              <a:endParaRPr lang="ru-RU" sz="2000" b="1" dirty="0"/>
            </a:p>
          </p:txBody>
        </p:sp>
      </p:grp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251520" y="764704"/>
          <a:ext cx="856895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 l="50557" t="50920" r="20861" b="33960"/>
          <a:stretch>
            <a:fillRect/>
          </a:stretch>
        </p:blipFill>
        <p:spPr bwMode="auto">
          <a:xfrm>
            <a:off x="179512" y="1916832"/>
            <a:ext cx="435597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7" cstate="print"/>
          <a:srcRect l="21968" t="50920" r="49683" b="33960"/>
          <a:stretch>
            <a:fillRect/>
          </a:stretch>
        </p:blipFill>
        <p:spPr bwMode="auto">
          <a:xfrm>
            <a:off x="251520" y="3429000"/>
            <a:ext cx="432048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12071</TotalTime>
  <Words>5650</Words>
  <Application>Microsoft Office PowerPoint</Application>
  <PresentationFormat>Экран (4:3)</PresentationFormat>
  <Paragraphs>952</Paragraphs>
  <Slides>127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127</vt:i4>
      </vt:variant>
    </vt:vector>
  </HeadingPairs>
  <TitlesOfParts>
    <vt:vector size="128" baseType="lpstr">
      <vt:lpstr>Городская</vt:lpstr>
      <vt:lpstr>Изменения функционала ЕИС в 2018 году   Версия ЕИС 8.1 и 8.2</vt:lpstr>
      <vt:lpstr>  Версия ЕИС 8.1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  Версия ЕИС 8.2 от 01 июля 2018 года  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  Версия ЕИС 8.2.100 от 11 августа 2018 года  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Anton O. Osipov</dc:creator>
  <cp:lastModifiedBy>oOkladnikov</cp:lastModifiedBy>
  <cp:revision>1017</cp:revision>
  <dcterms:created xsi:type="dcterms:W3CDTF">2017-09-04T07:24:03Z</dcterms:created>
  <dcterms:modified xsi:type="dcterms:W3CDTF">2018-08-21T13:49:31Z</dcterms:modified>
</cp:coreProperties>
</file>