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03" r:id="rId2"/>
    <p:sldId id="466" r:id="rId3"/>
    <p:sldId id="541" r:id="rId4"/>
    <p:sldId id="542" r:id="rId5"/>
    <p:sldId id="543" r:id="rId6"/>
    <p:sldId id="546" r:id="rId7"/>
    <p:sldId id="564" r:id="rId8"/>
    <p:sldId id="565" r:id="rId9"/>
    <p:sldId id="516" r:id="rId10"/>
    <p:sldId id="544" r:id="rId11"/>
    <p:sldId id="545" r:id="rId12"/>
    <p:sldId id="498" r:id="rId13"/>
    <p:sldId id="586" r:id="rId14"/>
    <p:sldId id="587" r:id="rId15"/>
    <p:sldId id="513" r:id="rId16"/>
    <p:sldId id="507" r:id="rId17"/>
    <p:sldId id="547" r:id="rId18"/>
    <p:sldId id="519" r:id="rId19"/>
    <p:sldId id="548" r:id="rId20"/>
    <p:sldId id="549" r:id="rId21"/>
    <p:sldId id="567" r:id="rId22"/>
    <p:sldId id="550" r:id="rId23"/>
    <p:sldId id="551" r:id="rId24"/>
    <p:sldId id="552" r:id="rId25"/>
    <p:sldId id="563" r:id="rId26"/>
    <p:sldId id="553" r:id="rId27"/>
    <p:sldId id="554" r:id="rId28"/>
    <p:sldId id="568" r:id="rId29"/>
    <p:sldId id="555" r:id="rId30"/>
    <p:sldId id="556" r:id="rId31"/>
    <p:sldId id="557" r:id="rId32"/>
    <p:sldId id="558" r:id="rId33"/>
    <p:sldId id="559" r:id="rId34"/>
    <p:sldId id="560" r:id="rId35"/>
    <p:sldId id="561" r:id="rId36"/>
    <p:sldId id="562" r:id="rId37"/>
    <p:sldId id="566" r:id="rId38"/>
    <p:sldId id="569" r:id="rId39"/>
    <p:sldId id="577" r:id="rId40"/>
    <p:sldId id="535" r:id="rId41"/>
    <p:sldId id="570" r:id="rId42"/>
    <p:sldId id="571" r:id="rId43"/>
    <p:sldId id="572" r:id="rId44"/>
    <p:sldId id="573" r:id="rId45"/>
    <p:sldId id="574" r:id="rId46"/>
    <p:sldId id="575" r:id="rId47"/>
    <p:sldId id="576" r:id="rId48"/>
    <p:sldId id="536" r:id="rId49"/>
    <p:sldId id="539" r:id="rId50"/>
    <p:sldId id="578" r:id="rId51"/>
    <p:sldId id="579" r:id="rId52"/>
    <p:sldId id="580" r:id="rId53"/>
    <p:sldId id="582" r:id="rId54"/>
    <p:sldId id="583" r:id="rId55"/>
    <p:sldId id="584" r:id="rId56"/>
    <p:sldId id="585" r:id="rId57"/>
    <p:sldId id="581" r:id="rId58"/>
    <p:sldId id="534" r:id="rId59"/>
  </p:sldIdLst>
  <p:sldSz cx="12192000" cy="6858000"/>
  <p:notesSz cx="7010400" cy="92360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65A"/>
    <a:srgbClr val="15585F"/>
    <a:srgbClr val="001D43"/>
    <a:srgbClr val="27A1AE"/>
    <a:srgbClr val="FFEBAB"/>
    <a:srgbClr val="F1C900"/>
    <a:srgbClr val="90CD59"/>
    <a:srgbClr val="546670"/>
    <a:srgbClr val="D85734"/>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7" autoAdjust="0"/>
    <p:restoredTop sz="93960" autoAdjust="0"/>
  </p:normalViewPr>
  <p:slideViewPr>
    <p:cSldViewPr snapToGrid="0">
      <p:cViewPr varScale="1">
        <p:scale>
          <a:sx n="86" d="100"/>
          <a:sy n="86" d="100"/>
        </p:scale>
        <p:origin x="9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7840" cy="46340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970938" y="0"/>
            <a:ext cx="3037840" cy="463408"/>
          </a:xfrm>
          <a:prstGeom prst="rect">
            <a:avLst/>
          </a:prstGeom>
        </p:spPr>
        <p:txBody>
          <a:bodyPr vert="horz" lIns="91440" tIns="45720" rIns="91440" bIns="45720" rtlCol="0"/>
          <a:lstStyle>
            <a:lvl1pPr algn="r">
              <a:defRPr sz="1200"/>
            </a:lvl1pPr>
          </a:lstStyle>
          <a:p>
            <a:fld id="{7C0EC9E1-5E33-485A-B7B1-8C918E2DBEB8}" type="datetimeFigureOut">
              <a:rPr lang="ru-RU" smtClean="0"/>
              <a:t>23.10.2018</a:t>
            </a:fld>
            <a:endParaRPr lang="ru-RU" dirty="0"/>
          </a:p>
        </p:txBody>
      </p:sp>
      <p:sp>
        <p:nvSpPr>
          <p:cNvPr id="4" name="Образ слайда 3"/>
          <p:cNvSpPr>
            <a:spLocks noGrp="1" noRot="1" noChangeAspect="1"/>
          </p:cNvSpPr>
          <p:nvPr>
            <p:ph type="sldImg" idx="2"/>
          </p:nvPr>
        </p:nvSpPr>
        <p:spPr>
          <a:xfrm>
            <a:off x="735013" y="1155700"/>
            <a:ext cx="5540375" cy="311626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701041" y="4444860"/>
            <a:ext cx="5608320" cy="363670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772669"/>
            <a:ext cx="3037840" cy="46340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970938" y="8772669"/>
            <a:ext cx="3037840" cy="463407"/>
          </a:xfrm>
          <a:prstGeom prst="rect">
            <a:avLst/>
          </a:prstGeom>
        </p:spPr>
        <p:txBody>
          <a:bodyPr vert="horz" lIns="91440" tIns="45720" rIns="91440" bIns="45720" rtlCol="0" anchor="b"/>
          <a:lstStyle>
            <a:lvl1pPr algn="r">
              <a:defRPr sz="1200"/>
            </a:lvl1pPr>
          </a:lstStyle>
          <a:p>
            <a:fld id="{5BF8985D-2733-41E1-BE43-7D4EFB2DDABD}" type="slidenum">
              <a:rPr lang="ru-RU" smtClean="0"/>
              <a:t>‹#›</a:t>
            </a:fld>
            <a:endParaRPr lang="ru-RU" dirty="0"/>
          </a:p>
        </p:txBody>
      </p:sp>
    </p:spTree>
    <p:extLst>
      <p:ext uri="{BB962C8B-B14F-4D97-AF65-F5344CB8AC3E}">
        <p14:creationId xmlns:p14="http://schemas.microsoft.com/office/powerpoint/2010/main" val="13261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9</a:t>
            </a:fld>
            <a:endParaRPr lang="ru-RU" dirty="0">
              <a:solidFill>
                <a:prstClr val="black"/>
              </a:solidFill>
            </a:endParaRPr>
          </a:p>
        </p:txBody>
      </p:sp>
    </p:spTree>
    <p:extLst>
      <p:ext uri="{BB962C8B-B14F-4D97-AF65-F5344CB8AC3E}">
        <p14:creationId xmlns:p14="http://schemas.microsoft.com/office/powerpoint/2010/main" val="404475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28</a:t>
            </a:fld>
            <a:endParaRPr lang="ru-RU" dirty="0">
              <a:solidFill>
                <a:prstClr val="black"/>
              </a:solidFill>
            </a:endParaRPr>
          </a:p>
        </p:txBody>
      </p:sp>
    </p:spTree>
    <p:extLst>
      <p:ext uri="{BB962C8B-B14F-4D97-AF65-F5344CB8AC3E}">
        <p14:creationId xmlns:p14="http://schemas.microsoft.com/office/powerpoint/2010/main" val="155477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30</a:t>
            </a:fld>
            <a:endParaRPr lang="ru-RU" dirty="0">
              <a:solidFill>
                <a:prstClr val="black"/>
              </a:solidFill>
            </a:endParaRPr>
          </a:p>
        </p:txBody>
      </p:sp>
    </p:spTree>
    <p:extLst>
      <p:ext uri="{BB962C8B-B14F-4D97-AF65-F5344CB8AC3E}">
        <p14:creationId xmlns:p14="http://schemas.microsoft.com/office/powerpoint/2010/main" val="29240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31</a:t>
            </a:fld>
            <a:endParaRPr lang="ru-RU" dirty="0">
              <a:solidFill>
                <a:prstClr val="black"/>
              </a:solidFill>
            </a:endParaRPr>
          </a:p>
        </p:txBody>
      </p:sp>
    </p:spTree>
    <p:extLst>
      <p:ext uri="{BB962C8B-B14F-4D97-AF65-F5344CB8AC3E}">
        <p14:creationId xmlns:p14="http://schemas.microsoft.com/office/powerpoint/2010/main" val="1558004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32</a:t>
            </a:fld>
            <a:endParaRPr lang="ru-RU" dirty="0">
              <a:solidFill>
                <a:prstClr val="black"/>
              </a:solidFill>
            </a:endParaRPr>
          </a:p>
        </p:txBody>
      </p:sp>
    </p:spTree>
    <p:extLst>
      <p:ext uri="{BB962C8B-B14F-4D97-AF65-F5344CB8AC3E}">
        <p14:creationId xmlns:p14="http://schemas.microsoft.com/office/powerpoint/2010/main" val="231941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33</a:t>
            </a:fld>
            <a:endParaRPr lang="ru-RU" dirty="0">
              <a:solidFill>
                <a:prstClr val="black"/>
              </a:solidFill>
            </a:endParaRPr>
          </a:p>
        </p:txBody>
      </p:sp>
    </p:spTree>
    <p:extLst>
      <p:ext uri="{BB962C8B-B14F-4D97-AF65-F5344CB8AC3E}">
        <p14:creationId xmlns:p14="http://schemas.microsoft.com/office/powerpoint/2010/main" val="316047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34</a:t>
            </a:fld>
            <a:endParaRPr lang="ru-RU" dirty="0">
              <a:solidFill>
                <a:prstClr val="black"/>
              </a:solidFill>
            </a:endParaRPr>
          </a:p>
        </p:txBody>
      </p:sp>
    </p:spTree>
    <p:extLst>
      <p:ext uri="{BB962C8B-B14F-4D97-AF65-F5344CB8AC3E}">
        <p14:creationId xmlns:p14="http://schemas.microsoft.com/office/powerpoint/2010/main" val="3385402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35</a:t>
            </a:fld>
            <a:endParaRPr lang="ru-RU" dirty="0">
              <a:solidFill>
                <a:prstClr val="black"/>
              </a:solidFill>
            </a:endParaRPr>
          </a:p>
        </p:txBody>
      </p:sp>
    </p:spTree>
    <p:extLst>
      <p:ext uri="{BB962C8B-B14F-4D97-AF65-F5344CB8AC3E}">
        <p14:creationId xmlns:p14="http://schemas.microsoft.com/office/powerpoint/2010/main" val="640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37</a:t>
            </a:fld>
            <a:endParaRPr lang="ru-RU" dirty="0">
              <a:solidFill>
                <a:prstClr val="black"/>
              </a:solidFill>
            </a:endParaRPr>
          </a:p>
        </p:txBody>
      </p:sp>
    </p:spTree>
    <p:extLst>
      <p:ext uri="{BB962C8B-B14F-4D97-AF65-F5344CB8AC3E}">
        <p14:creationId xmlns:p14="http://schemas.microsoft.com/office/powerpoint/2010/main" val="143715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38</a:t>
            </a:fld>
            <a:endParaRPr lang="ru-RU" dirty="0">
              <a:solidFill>
                <a:prstClr val="black"/>
              </a:solidFill>
            </a:endParaRPr>
          </a:p>
        </p:txBody>
      </p:sp>
    </p:spTree>
    <p:extLst>
      <p:ext uri="{BB962C8B-B14F-4D97-AF65-F5344CB8AC3E}">
        <p14:creationId xmlns:p14="http://schemas.microsoft.com/office/powerpoint/2010/main" val="339641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39</a:t>
            </a:fld>
            <a:endParaRPr lang="ru-RU" dirty="0">
              <a:solidFill>
                <a:prstClr val="black"/>
              </a:solidFill>
            </a:endParaRPr>
          </a:p>
        </p:txBody>
      </p:sp>
    </p:spTree>
    <p:extLst>
      <p:ext uri="{BB962C8B-B14F-4D97-AF65-F5344CB8AC3E}">
        <p14:creationId xmlns:p14="http://schemas.microsoft.com/office/powerpoint/2010/main" val="25591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10</a:t>
            </a:fld>
            <a:endParaRPr lang="ru-RU" dirty="0">
              <a:solidFill>
                <a:prstClr val="black"/>
              </a:solidFill>
            </a:endParaRPr>
          </a:p>
        </p:txBody>
      </p:sp>
    </p:spTree>
    <p:extLst>
      <p:ext uri="{BB962C8B-B14F-4D97-AF65-F5344CB8AC3E}">
        <p14:creationId xmlns:p14="http://schemas.microsoft.com/office/powerpoint/2010/main" val="3336776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41</a:t>
            </a:fld>
            <a:endParaRPr lang="ru-RU" dirty="0">
              <a:solidFill>
                <a:prstClr val="black"/>
              </a:solidFill>
            </a:endParaRPr>
          </a:p>
        </p:txBody>
      </p:sp>
    </p:spTree>
    <p:extLst>
      <p:ext uri="{BB962C8B-B14F-4D97-AF65-F5344CB8AC3E}">
        <p14:creationId xmlns:p14="http://schemas.microsoft.com/office/powerpoint/2010/main" val="3556286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43</a:t>
            </a:fld>
            <a:endParaRPr lang="ru-RU" dirty="0">
              <a:solidFill>
                <a:prstClr val="black"/>
              </a:solidFill>
            </a:endParaRPr>
          </a:p>
        </p:txBody>
      </p:sp>
    </p:spTree>
    <p:extLst>
      <p:ext uri="{BB962C8B-B14F-4D97-AF65-F5344CB8AC3E}">
        <p14:creationId xmlns:p14="http://schemas.microsoft.com/office/powerpoint/2010/main" val="531874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44</a:t>
            </a:fld>
            <a:endParaRPr lang="ru-RU" dirty="0">
              <a:solidFill>
                <a:prstClr val="black"/>
              </a:solidFill>
            </a:endParaRPr>
          </a:p>
        </p:txBody>
      </p:sp>
    </p:spTree>
    <p:extLst>
      <p:ext uri="{BB962C8B-B14F-4D97-AF65-F5344CB8AC3E}">
        <p14:creationId xmlns:p14="http://schemas.microsoft.com/office/powerpoint/2010/main" val="3149332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45</a:t>
            </a:fld>
            <a:endParaRPr lang="ru-RU" dirty="0">
              <a:solidFill>
                <a:prstClr val="black"/>
              </a:solidFill>
            </a:endParaRPr>
          </a:p>
        </p:txBody>
      </p:sp>
    </p:spTree>
    <p:extLst>
      <p:ext uri="{BB962C8B-B14F-4D97-AF65-F5344CB8AC3E}">
        <p14:creationId xmlns:p14="http://schemas.microsoft.com/office/powerpoint/2010/main" val="3734954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47</a:t>
            </a:fld>
            <a:endParaRPr lang="ru-RU" dirty="0">
              <a:solidFill>
                <a:prstClr val="black"/>
              </a:solidFill>
            </a:endParaRPr>
          </a:p>
        </p:txBody>
      </p:sp>
    </p:spTree>
    <p:extLst>
      <p:ext uri="{BB962C8B-B14F-4D97-AF65-F5344CB8AC3E}">
        <p14:creationId xmlns:p14="http://schemas.microsoft.com/office/powerpoint/2010/main" val="806936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48</a:t>
            </a:fld>
            <a:endParaRPr lang="ru-RU" dirty="0">
              <a:solidFill>
                <a:prstClr val="black"/>
              </a:solidFill>
            </a:endParaRPr>
          </a:p>
        </p:txBody>
      </p:sp>
    </p:spTree>
    <p:extLst>
      <p:ext uri="{BB962C8B-B14F-4D97-AF65-F5344CB8AC3E}">
        <p14:creationId xmlns:p14="http://schemas.microsoft.com/office/powerpoint/2010/main" val="209988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11</a:t>
            </a:fld>
            <a:endParaRPr lang="ru-RU" dirty="0">
              <a:solidFill>
                <a:prstClr val="black"/>
              </a:solidFill>
            </a:endParaRPr>
          </a:p>
        </p:txBody>
      </p:sp>
    </p:spTree>
    <p:extLst>
      <p:ext uri="{BB962C8B-B14F-4D97-AF65-F5344CB8AC3E}">
        <p14:creationId xmlns:p14="http://schemas.microsoft.com/office/powerpoint/2010/main" val="241658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16</a:t>
            </a:fld>
            <a:endParaRPr lang="ru-RU" dirty="0">
              <a:solidFill>
                <a:prstClr val="black"/>
              </a:solidFill>
            </a:endParaRPr>
          </a:p>
        </p:txBody>
      </p:sp>
    </p:spTree>
    <p:extLst>
      <p:ext uri="{BB962C8B-B14F-4D97-AF65-F5344CB8AC3E}">
        <p14:creationId xmlns:p14="http://schemas.microsoft.com/office/powerpoint/2010/main" val="225380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18</a:t>
            </a:fld>
            <a:endParaRPr lang="ru-RU" dirty="0">
              <a:solidFill>
                <a:prstClr val="black"/>
              </a:solidFill>
            </a:endParaRPr>
          </a:p>
        </p:txBody>
      </p:sp>
    </p:spTree>
    <p:extLst>
      <p:ext uri="{BB962C8B-B14F-4D97-AF65-F5344CB8AC3E}">
        <p14:creationId xmlns:p14="http://schemas.microsoft.com/office/powerpoint/2010/main" val="240877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21</a:t>
            </a:fld>
            <a:endParaRPr lang="ru-RU" dirty="0">
              <a:solidFill>
                <a:prstClr val="black"/>
              </a:solidFill>
            </a:endParaRPr>
          </a:p>
        </p:txBody>
      </p:sp>
    </p:spTree>
    <p:extLst>
      <p:ext uri="{BB962C8B-B14F-4D97-AF65-F5344CB8AC3E}">
        <p14:creationId xmlns:p14="http://schemas.microsoft.com/office/powerpoint/2010/main" val="385893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25</a:t>
            </a:fld>
            <a:endParaRPr lang="ru-RU" dirty="0">
              <a:solidFill>
                <a:prstClr val="black"/>
              </a:solidFill>
            </a:endParaRPr>
          </a:p>
        </p:txBody>
      </p:sp>
    </p:spTree>
    <p:extLst>
      <p:ext uri="{BB962C8B-B14F-4D97-AF65-F5344CB8AC3E}">
        <p14:creationId xmlns:p14="http://schemas.microsoft.com/office/powerpoint/2010/main" val="423671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26</a:t>
            </a:fld>
            <a:endParaRPr lang="ru-RU" dirty="0">
              <a:solidFill>
                <a:prstClr val="black"/>
              </a:solidFill>
            </a:endParaRPr>
          </a:p>
        </p:txBody>
      </p:sp>
    </p:spTree>
    <p:extLst>
      <p:ext uri="{BB962C8B-B14F-4D97-AF65-F5344CB8AC3E}">
        <p14:creationId xmlns:p14="http://schemas.microsoft.com/office/powerpoint/2010/main" val="23313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27</a:t>
            </a:fld>
            <a:endParaRPr lang="ru-RU" dirty="0">
              <a:solidFill>
                <a:prstClr val="black"/>
              </a:solidFill>
            </a:endParaRPr>
          </a:p>
        </p:txBody>
      </p:sp>
    </p:spTree>
    <p:extLst>
      <p:ext uri="{BB962C8B-B14F-4D97-AF65-F5344CB8AC3E}">
        <p14:creationId xmlns:p14="http://schemas.microsoft.com/office/powerpoint/2010/main" val="4278615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9939"/>
            <a:ext cx="12192000" cy="5734733"/>
          </a:xfrm>
          <a:prstGeom prst="rect">
            <a:avLst/>
          </a:prstGeom>
        </p:spPr>
      </p:pic>
      <p:sp>
        <p:nvSpPr>
          <p:cNvPr id="2" name="Заголовок 1"/>
          <p:cNvSpPr>
            <a:spLocks noGrp="1"/>
          </p:cNvSpPr>
          <p:nvPr userDrawn="1">
            <p:ph type="ctrTitle"/>
          </p:nvPr>
        </p:nvSpPr>
        <p:spPr>
          <a:xfrm>
            <a:off x="1524000" y="3848100"/>
            <a:ext cx="9144000" cy="1881188"/>
          </a:xfrm>
          <a:noFill/>
        </p:spPr>
        <p:txBody>
          <a:bodyPr anchor="b"/>
          <a:lstStyle>
            <a:lvl1pPr marL="0" algn="ctr" defTabSz="914400" rtl="0" eaLnBrk="1" latinLnBrk="0" hangingPunct="1">
              <a:defRPr lang="ru-RU" sz="2800" b="1" kern="1200" cap="all" dirty="0">
                <a:solidFill>
                  <a:schemeClr val="bg1"/>
                </a:solidFill>
                <a:latin typeface="Segoe UI" panose="020B0502040204020203" pitchFamily="34" charset="0"/>
                <a:ea typeface="Arial Unicode MS" pitchFamily="34" charset="-128"/>
                <a:cs typeface="Segoe UI" panose="020B0502040204020203" pitchFamily="34" charset="0"/>
              </a:defRPr>
            </a:lvl1pPr>
          </a:lstStyle>
          <a:p>
            <a:r>
              <a:rPr lang="ru-RU" dirty="0"/>
              <a:t>Образец заголовка</a:t>
            </a:r>
          </a:p>
        </p:txBody>
      </p:sp>
      <p:sp>
        <p:nvSpPr>
          <p:cNvPr id="3" name="Подзаголовок 2"/>
          <p:cNvSpPr>
            <a:spLocks noGrp="1"/>
          </p:cNvSpPr>
          <p:nvPr userDrawn="1">
            <p:ph type="subTitle" idx="1"/>
          </p:nvPr>
        </p:nvSpPr>
        <p:spPr>
          <a:xfrm>
            <a:off x="1524000" y="5729288"/>
            <a:ext cx="9144000" cy="738187"/>
          </a:xfrm>
          <a:noFill/>
        </p:spPr>
        <p:txBody>
          <a:bodyPr>
            <a:normAutofit/>
          </a:bodyPr>
          <a:lstStyle>
            <a:lvl1pPr marL="0" indent="0" algn="ctr" defTabSz="914400" rtl="0" eaLnBrk="1" latinLnBrk="0" hangingPunct="1">
              <a:buNone/>
              <a:defRPr lang="ru-RU" sz="1800" b="1" kern="1200" cap="all" baseline="0" dirty="0">
                <a:solidFill>
                  <a:schemeClr val="bg1"/>
                </a:solidFill>
                <a:latin typeface="Segoe UI" panose="020B0502040204020203"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Прямоугольник 3"/>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nvGrpSpPr>
          <p:cNvPr id="6" name="Группа 5"/>
          <p:cNvGrpSpPr/>
          <p:nvPr userDrawn="1"/>
        </p:nvGrpSpPr>
        <p:grpSpPr>
          <a:xfrm>
            <a:off x="-10275" y="740565"/>
            <a:ext cx="4137658" cy="3642745"/>
            <a:chOff x="-10275" y="740565"/>
            <a:chExt cx="4137658" cy="3642745"/>
          </a:xfrm>
        </p:grpSpPr>
        <p:sp>
          <p:nvSpPr>
            <p:cNvPr id="17" name="Прямоугольник: скругленные верхние углы 16"/>
            <p:cNvSpPr/>
            <p:nvPr/>
          </p:nvSpPr>
          <p:spPr>
            <a:xfrm rot="5400000">
              <a:off x="-873801" y="1604101"/>
              <a:ext cx="3642737" cy="1915682"/>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скругленные верхние углы 17"/>
            <p:cNvSpPr/>
            <p:nvPr/>
          </p:nvSpPr>
          <p:spPr>
            <a:xfrm rot="5400000">
              <a:off x="-538206" y="1268506"/>
              <a:ext cx="3348541" cy="2292676"/>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9" name="Прямоугольник: скругленные верхние углы 18"/>
            <p:cNvSpPr/>
            <p:nvPr/>
          </p:nvSpPr>
          <p:spPr>
            <a:xfrm rot="5400000">
              <a:off x="-209667" y="939966"/>
              <a:ext cx="3058957" cy="2660171"/>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0" name="Прямоугольник: скругленные верхние углы 19"/>
            <p:cNvSpPr/>
            <p:nvPr/>
          </p:nvSpPr>
          <p:spPr>
            <a:xfrm rot="5400000">
              <a:off x="126607" y="603693"/>
              <a:ext cx="2745422" cy="3019180"/>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8" name="Прямоугольник: скругленные верхние углы 27"/>
            <p:cNvSpPr/>
            <p:nvPr userDrawn="1"/>
          </p:nvSpPr>
          <p:spPr>
            <a:xfrm rot="10800000">
              <a:off x="-10275" y="740570"/>
              <a:ext cx="3769945" cy="2158227"/>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9" name="Прямоугольник: скругленные верхние углы 28"/>
            <p:cNvSpPr/>
            <p:nvPr userDrawn="1"/>
          </p:nvSpPr>
          <p:spPr>
            <a:xfrm rot="10800000">
              <a:off x="-10275" y="740565"/>
              <a:ext cx="3402456" cy="2449233"/>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6" name="Прямоугольник: скругленные верхние углы 25"/>
            <p:cNvSpPr/>
            <p:nvPr userDrawn="1"/>
          </p:nvSpPr>
          <p:spPr>
            <a:xfrm rot="10800000">
              <a:off x="-10274" y="740569"/>
              <a:ext cx="4137657" cy="1852728"/>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363" y="1434301"/>
            <a:ext cx="2561830" cy="1105139"/>
          </a:xfrm>
          <a:prstGeom prst="rect">
            <a:avLst/>
          </a:prstGeom>
        </p:spPr>
      </p:pic>
      <p:grpSp>
        <p:nvGrpSpPr>
          <p:cNvPr id="48" name="Группа 47"/>
          <p:cNvGrpSpPr/>
          <p:nvPr userDrawn="1"/>
        </p:nvGrpSpPr>
        <p:grpSpPr>
          <a:xfrm>
            <a:off x="9588614" y="4383309"/>
            <a:ext cx="2603386" cy="2084166"/>
            <a:chOff x="9588614" y="4383309"/>
            <a:chExt cx="2603386" cy="2084166"/>
          </a:xfrm>
        </p:grpSpPr>
        <p:sp>
          <p:nvSpPr>
            <p:cNvPr id="33" name="Прямоугольник: скругленные верхние углы 32"/>
            <p:cNvSpPr/>
            <p:nvPr/>
          </p:nvSpPr>
          <p:spPr>
            <a:xfrm rot="16200000">
              <a:off x="10959211" y="5234686"/>
              <a:ext cx="2084165" cy="381411"/>
            </a:xfrm>
            <a:prstGeom prst="round2SameRect">
              <a:avLst>
                <a:gd name="adj1" fmla="val 19171"/>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4" name="Прямоугольник: скругленные верхние углы 33"/>
            <p:cNvSpPr/>
            <p:nvPr/>
          </p:nvSpPr>
          <p:spPr>
            <a:xfrm rot="16200000">
              <a:off x="10917814" y="5193288"/>
              <a:ext cx="1789968" cy="758404"/>
            </a:xfrm>
            <a:prstGeom prst="round2SameRect">
              <a:avLst>
                <a:gd name="adj1" fmla="val 11723"/>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5" name="Прямоугольник: скругленные верхние углы 34"/>
            <p:cNvSpPr/>
            <p:nvPr/>
          </p:nvSpPr>
          <p:spPr>
            <a:xfrm rot="16200000">
              <a:off x="10878857" y="5154333"/>
              <a:ext cx="1500383" cy="1125898"/>
            </a:xfrm>
            <a:prstGeom prst="round2SameRect">
              <a:avLst>
                <a:gd name="adj1" fmla="val 7571"/>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6" name="Прямоугольник: скругленные верхние углы 35"/>
            <p:cNvSpPr/>
            <p:nvPr/>
          </p:nvSpPr>
          <p:spPr>
            <a:xfrm rot="16200000">
              <a:off x="10856120" y="5131596"/>
              <a:ext cx="1186847" cy="1484908"/>
            </a:xfrm>
            <a:prstGeom prst="round2SameRect">
              <a:avLst>
                <a:gd name="adj1" fmla="val 8467"/>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7" name="Прямоугольник: скругленные верхние углы 36"/>
            <p:cNvSpPr/>
            <p:nvPr userDrawn="1"/>
          </p:nvSpPr>
          <p:spPr>
            <a:xfrm>
              <a:off x="9956327" y="5867825"/>
              <a:ext cx="2235670" cy="599650"/>
            </a:xfrm>
            <a:prstGeom prst="round2SameRect">
              <a:avLst>
                <a:gd name="adj1" fmla="val 1371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8" name="Прямоугольник: скругленные верхние углы 37"/>
            <p:cNvSpPr/>
            <p:nvPr userDrawn="1"/>
          </p:nvSpPr>
          <p:spPr>
            <a:xfrm>
              <a:off x="10323815" y="5576823"/>
              <a:ext cx="1868182" cy="890651"/>
            </a:xfrm>
            <a:prstGeom prst="round2SameRect">
              <a:avLst>
                <a:gd name="adj1" fmla="val 917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9" name="Прямоугольник: скругленные верхние углы 38"/>
            <p:cNvSpPr/>
            <p:nvPr userDrawn="1"/>
          </p:nvSpPr>
          <p:spPr>
            <a:xfrm>
              <a:off x="9588614" y="6173324"/>
              <a:ext cx="2603384" cy="294150"/>
            </a:xfrm>
            <a:prstGeom prst="round2SameRect">
              <a:avLst>
                <a:gd name="adj1" fmla="val 3656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sp>
        <p:nvSpPr>
          <p:cNvPr id="42" name="Прямоугольник 41"/>
          <p:cNvSpPr/>
          <p:nvPr userDrawn="1"/>
        </p:nvSpPr>
        <p:spPr>
          <a:xfrm>
            <a:off x="-1" y="694951"/>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3" name="Прямоугольник 42"/>
          <p:cNvSpPr/>
          <p:nvPr userDrawn="1"/>
        </p:nvSpPr>
        <p:spPr>
          <a:xfrm>
            <a:off x="8072438" y="694951"/>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4" name="Прямоугольник 43"/>
          <p:cNvSpPr/>
          <p:nvPr userDrawn="1"/>
        </p:nvSpPr>
        <p:spPr>
          <a:xfrm>
            <a:off x="4129088" y="694951"/>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5" name="Прямоугольник 44"/>
          <p:cNvSpPr/>
          <p:nvPr userDrawn="1"/>
        </p:nvSpPr>
        <p:spPr>
          <a:xfrm>
            <a:off x="-1" y="6472125"/>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6" name="Прямоугольник 45"/>
          <p:cNvSpPr/>
          <p:nvPr userDrawn="1"/>
        </p:nvSpPr>
        <p:spPr>
          <a:xfrm>
            <a:off x="8072438" y="6472125"/>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7" name="Прямоугольник 46"/>
          <p:cNvSpPr/>
          <p:nvPr userDrawn="1"/>
        </p:nvSpPr>
        <p:spPr>
          <a:xfrm>
            <a:off x="4129088" y="6472125"/>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9" name="Прямоугольник 48"/>
          <p:cNvSpPr/>
          <p:nvPr userDrawn="1"/>
        </p:nvSpPr>
        <p:spPr>
          <a:xfrm>
            <a:off x="4127383" y="6515475"/>
            <a:ext cx="3905965" cy="334542"/>
          </a:xfrm>
          <a:prstGeom prst="rect">
            <a:avLst/>
          </a:prstGeom>
        </p:spPr>
        <p:txBody>
          <a:bodyPr wrap="square" lIns="0" tIns="0" rIns="0" bIns="0" anchor="ctr">
            <a:noAutofit/>
          </a:bodyPr>
          <a:lstStyle/>
          <a:p>
            <a:pPr algn="ctr"/>
            <a:r>
              <a:rPr lang="ru-RU" altLang="ru-RU" sz="1400" b="0" dirty="0" smtClean="0">
                <a:solidFill>
                  <a:schemeClr val="bg1">
                    <a:lumMod val="65000"/>
                  </a:schemeClr>
                </a:solidFill>
                <a:latin typeface="Segoe UI" panose="020B0502040204020203" pitchFamily="34" charset="0"/>
                <a:ea typeface="Roboto" panose="02000000000000000000" pitchFamily="2" charset="0"/>
              </a:rPr>
              <a:t>2018</a:t>
            </a:r>
            <a:endParaRPr lang="ru-RU" sz="1400" b="0" dirty="0">
              <a:solidFill>
                <a:schemeClr val="bg1">
                  <a:lumMod val="65000"/>
                </a:schemeClr>
              </a:solidFill>
              <a:latin typeface="Segoe UI" panose="020B0502040204020203" pitchFamily="34" charset="0"/>
            </a:endParaRPr>
          </a:p>
        </p:txBody>
      </p:sp>
    </p:spTree>
    <p:extLst>
      <p:ext uri="{BB962C8B-B14F-4D97-AF65-F5344CB8AC3E}">
        <p14:creationId xmlns:p14="http://schemas.microsoft.com/office/powerpoint/2010/main" val="131612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a:t>Образец заголовка</a:t>
            </a:r>
          </a:p>
        </p:txBody>
      </p:sp>
      <p:sp>
        <p:nvSpPr>
          <p:cNvPr id="4" name="Нижний колонтитул 3"/>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5" name="Номер слайда 4"/>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31945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Адресный блок">
    <p:spTree>
      <p:nvGrpSpPr>
        <p:cNvPr id="1" name=""/>
        <p:cNvGrpSpPr/>
        <p:nvPr/>
      </p:nvGrpSpPr>
      <p:grpSpPr>
        <a:xfrm>
          <a:off x="0" y="0"/>
          <a:ext cx="0" cy="0"/>
          <a:chOff x="0" y="0"/>
          <a:chExt cx="0" cy="0"/>
        </a:xfrm>
      </p:grpSpPr>
      <p:grpSp>
        <p:nvGrpSpPr>
          <p:cNvPr id="2" name="Группа 1"/>
          <p:cNvGrpSpPr/>
          <p:nvPr userDrawn="1"/>
        </p:nvGrpSpPr>
        <p:grpSpPr>
          <a:xfrm>
            <a:off x="9588614" y="4404560"/>
            <a:ext cx="2603386" cy="2084166"/>
            <a:chOff x="9588614" y="4404560"/>
            <a:chExt cx="2603386" cy="2084166"/>
          </a:xfrm>
        </p:grpSpPr>
        <p:sp>
          <p:nvSpPr>
            <p:cNvPr id="15" name="Прямоугольник: скругленные верхние углы 14"/>
            <p:cNvSpPr/>
            <p:nvPr/>
          </p:nvSpPr>
          <p:spPr>
            <a:xfrm rot="16200000">
              <a:off x="10959211" y="5255937"/>
              <a:ext cx="2084165" cy="381411"/>
            </a:xfrm>
            <a:prstGeom prst="round2SameRect">
              <a:avLst>
                <a:gd name="adj1" fmla="val 191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6" name="Прямоугольник: скругленные верхние углы 15"/>
            <p:cNvSpPr/>
            <p:nvPr/>
          </p:nvSpPr>
          <p:spPr>
            <a:xfrm rot="16200000">
              <a:off x="10917814" y="5214539"/>
              <a:ext cx="1789968" cy="758404"/>
            </a:xfrm>
            <a:prstGeom prst="round2SameRect">
              <a:avLst>
                <a:gd name="adj1" fmla="val 11723"/>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7" name="Прямоугольник: скругленные верхние углы 16"/>
            <p:cNvSpPr/>
            <p:nvPr/>
          </p:nvSpPr>
          <p:spPr>
            <a:xfrm rot="16200000">
              <a:off x="10878857" y="5175584"/>
              <a:ext cx="1500383" cy="1125898"/>
            </a:xfrm>
            <a:prstGeom prst="round2SameRect">
              <a:avLst>
                <a:gd name="adj1" fmla="val 75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скругленные верхние углы 17"/>
            <p:cNvSpPr/>
            <p:nvPr/>
          </p:nvSpPr>
          <p:spPr>
            <a:xfrm rot="16200000">
              <a:off x="10856120" y="5152847"/>
              <a:ext cx="1186847" cy="1484908"/>
            </a:xfrm>
            <a:prstGeom prst="round2SameRect">
              <a:avLst>
                <a:gd name="adj1" fmla="val 8467"/>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9" name="Прямоугольник: скругленные верхние углы 18"/>
            <p:cNvSpPr/>
            <p:nvPr userDrawn="1"/>
          </p:nvSpPr>
          <p:spPr>
            <a:xfrm>
              <a:off x="9956327" y="5889076"/>
              <a:ext cx="2235670" cy="599650"/>
            </a:xfrm>
            <a:prstGeom prst="round2SameRect">
              <a:avLst>
                <a:gd name="adj1" fmla="val 1371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0" name="Прямоугольник: скругленные верхние углы 19"/>
            <p:cNvSpPr/>
            <p:nvPr userDrawn="1"/>
          </p:nvSpPr>
          <p:spPr>
            <a:xfrm>
              <a:off x="10323815" y="5598074"/>
              <a:ext cx="1868182" cy="890651"/>
            </a:xfrm>
            <a:prstGeom prst="round2SameRect">
              <a:avLst>
                <a:gd name="adj1" fmla="val 917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1" name="Прямоугольник: скругленные верхние углы 20"/>
            <p:cNvSpPr/>
            <p:nvPr userDrawn="1"/>
          </p:nvSpPr>
          <p:spPr>
            <a:xfrm>
              <a:off x="9588614" y="6194575"/>
              <a:ext cx="2603384" cy="294150"/>
            </a:xfrm>
            <a:prstGeom prst="round2SameRect">
              <a:avLst>
                <a:gd name="adj1" fmla="val 3656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grpSp>
        <p:nvGrpSpPr>
          <p:cNvPr id="53" name="Группа 52"/>
          <p:cNvGrpSpPr/>
          <p:nvPr userDrawn="1"/>
        </p:nvGrpSpPr>
        <p:grpSpPr>
          <a:xfrm>
            <a:off x="2955925" y="4045986"/>
            <a:ext cx="6278563" cy="1305539"/>
            <a:chOff x="2955925" y="4199076"/>
            <a:chExt cx="6278563" cy="1305539"/>
          </a:xfrm>
        </p:grpSpPr>
        <p:sp>
          <p:nvSpPr>
            <p:cNvPr id="23" name="Прямоугольник 22"/>
            <p:cNvSpPr/>
            <p:nvPr userDrawn="1"/>
          </p:nvSpPr>
          <p:spPr>
            <a:xfrm>
              <a:off x="2955925" y="4199076"/>
              <a:ext cx="6278563" cy="410965"/>
            </a:xfrm>
            <a:prstGeom prst="rect">
              <a:avLst/>
            </a:prstGeom>
          </p:spPr>
          <p:txBody>
            <a:bodyPr lIns="0" tIns="0" rIns="0" bIns="0" anchor="ctr">
              <a:noAutofit/>
            </a:bodyPr>
            <a:lstStyle/>
            <a:p>
              <a:pPr algn="ctr">
                <a:buClr>
                  <a:srgbClr val="000000"/>
                </a:buClr>
                <a:buSzPct val="100000"/>
              </a:pPr>
              <a:r>
                <a:rPr lang="en-US" altLang="ru-RU" sz="4200" dirty="0">
                  <a:solidFill>
                    <a:schemeClr val="accent3"/>
                  </a:solidFill>
                  <a:latin typeface="Segoe UI" panose="020B0502040204020203" pitchFamily="34" charset="0"/>
                </a:rPr>
                <a:t>www.rts-tender.ru</a:t>
              </a:r>
              <a:endParaRPr lang="ru-RU" altLang="ru-RU" sz="4200" u="sng" dirty="0">
                <a:solidFill>
                  <a:schemeClr val="accent3"/>
                </a:solidFill>
                <a:latin typeface="Segoe UI" panose="020B0502040204020203" pitchFamily="34" charset="0"/>
              </a:endParaRPr>
            </a:p>
          </p:txBody>
        </p:sp>
        <p:sp>
          <p:nvSpPr>
            <p:cNvPr id="25" name="Прямоугольник 24"/>
            <p:cNvSpPr/>
            <p:nvPr userDrawn="1"/>
          </p:nvSpPr>
          <p:spPr>
            <a:xfrm>
              <a:off x="2955925" y="4638081"/>
              <a:ext cx="6278563" cy="619190"/>
            </a:xfrm>
            <a:prstGeom prst="rect">
              <a:avLst/>
            </a:prstGeom>
          </p:spPr>
          <p:txBody>
            <a:bodyPr lIns="0" tIns="0" rIns="0" bIns="0">
              <a:noAutofit/>
            </a:bodyPr>
            <a:lstStyle/>
            <a:p>
              <a:pPr algn="ctr">
                <a:buClr>
                  <a:srgbClr val="000000"/>
                </a:buClr>
                <a:buSzPct val="100000"/>
              </a:pPr>
              <a:r>
                <a:rPr lang="en-US" altLang="ru-RU" sz="3800" b="1" dirty="0">
                  <a:solidFill>
                    <a:schemeClr val="accent1"/>
                  </a:solidFill>
                  <a:latin typeface="Segoe UI" panose="020B0502040204020203" pitchFamily="34" charset="0"/>
                </a:rPr>
                <a:t>8  800  77  55  800</a:t>
              </a:r>
              <a:endParaRPr lang="ru-RU" altLang="ru-RU" sz="3800" b="1" u="sng" dirty="0">
                <a:solidFill>
                  <a:schemeClr val="accent1"/>
                </a:solidFill>
                <a:latin typeface="Segoe UI" panose="020B0502040204020203" pitchFamily="34" charset="0"/>
              </a:endParaRPr>
            </a:p>
          </p:txBody>
        </p:sp>
        <p:sp>
          <p:nvSpPr>
            <p:cNvPr id="26" name="Прямоугольник 25"/>
            <p:cNvSpPr/>
            <p:nvPr userDrawn="1"/>
          </p:nvSpPr>
          <p:spPr>
            <a:xfrm>
              <a:off x="2955925" y="5212227"/>
              <a:ext cx="6278563" cy="292388"/>
            </a:xfrm>
            <a:prstGeom prst="rect">
              <a:avLst/>
            </a:prstGeom>
          </p:spPr>
          <p:txBody>
            <a:bodyPr lIns="0" tIns="0" rIns="0" bIns="0">
              <a:noAutofit/>
            </a:bodyPr>
            <a:lstStyle/>
            <a:p>
              <a:pPr algn="ctr">
                <a:buClr>
                  <a:srgbClr val="000000"/>
                </a:buClr>
                <a:buSzPct val="100000"/>
              </a:pPr>
              <a:r>
                <a:rPr lang="ru-RU" altLang="ru-RU" sz="1950" dirty="0">
                  <a:solidFill>
                    <a:schemeClr val="accent4"/>
                  </a:solidFill>
                  <a:latin typeface="Segoe UI" panose="020B0502040204020203" pitchFamily="34" charset="0"/>
                </a:rPr>
                <a:t>ЗВОНОК ПО РОССИИ БЕСПЛАТНЫЙ</a:t>
              </a:r>
              <a:endParaRPr lang="ru-RU" altLang="ru-RU" sz="1950" u="sng" dirty="0">
                <a:solidFill>
                  <a:schemeClr val="accent4"/>
                </a:solidFill>
                <a:latin typeface="Segoe UI" panose="020B0502040204020203" pitchFamily="34" charset="0"/>
              </a:endParaRPr>
            </a:p>
          </p:txBody>
        </p:sp>
      </p:grpSp>
      <p:sp>
        <p:nvSpPr>
          <p:cNvPr id="27" name="Прямоугольник 26"/>
          <p:cNvSpPr/>
          <p:nvPr userDrawn="1"/>
        </p:nvSpPr>
        <p:spPr>
          <a:xfrm>
            <a:off x="2955925" y="5889077"/>
            <a:ext cx="6278563" cy="523656"/>
          </a:xfrm>
          <a:prstGeom prst="rect">
            <a:avLst/>
          </a:prstGeom>
        </p:spPr>
        <p:txBody>
          <a:bodyPr lIns="0" tIns="0" rIns="0" bIns="0" anchor="b">
            <a:noAutofit/>
          </a:bodyPr>
          <a:lstStyle/>
          <a:p>
            <a:pPr algn="ctr">
              <a:buClr>
                <a:srgbClr val="000000"/>
              </a:buClr>
              <a:buSzPct val="100000"/>
            </a:pPr>
            <a:r>
              <a:rPr lang="en-US" altLang="ru-RU" dirty="0">
                <a:solidFill>
                  <a:schemeClr val="accent3"/>
                </a:solidFill>
                <a:latin typeface="Segoe UI" panose="020B0502040204020203" pitchFamily="34" charset="0"/>
              </a:rPr>
              <a:t>info@rts-tender.ru</a:t>
            </a:r>
          </a:p>
          <a:p>
            <a:pPr algn="ctr">
              <a:buClr>
                <a:srgbClr val="000000"/>
              </a:buClr>
              <a:buSzPct val="100000"/>
            </a:pPr>
            <a:r>
              <a:rPr lang="en-US" altLang="ru-RU" dirty="0">
                <a:solidFill>
                  <a:schemeClr val="accent3"/>
                </a:solidFill>
                <a:latin typeface="Segoe UI" panose="020B0502040204020203" pitchFamily="34" charset="0"/>
              </a:rPr>
              <a:t>support@rts-tender.ru</a:t>
            </a:r>
          </a:p>
        </p:txBody>
      </p:sp>
      <p:sp>
        <p:nvSpPr>
          <p:cNvPr id="28" name="Прямоугольник 27"/>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nvGrpSpPr>
          <p:cNvPr id="32" name="Group 4"/>
          <p:cNvGrpSpPr>
            <a:grpSpLocks noChangeAspect="1"/>
          </p:cNvGrpSpPr>
          <p:nvPr userDrawn="1"/>
        </p:nvGrpSpPr>
        <p:grpSpPr bwMode="auto">
          <a:xfrm>
            <a:off x="5248524" y="2118070"/>
            <a:ext cx="1644152" cy="1640843"/>
            <a:chOff x="3322" y="1632"/>
            <a:chExt cx="497" cy="496"/>
          </a:xfrm>
        </p:grpSpPr>
        <p:sp>
          <p:nvSpPr>
            <p:cNvPr id="33" name="AutoShape 3"/>
            <p:cNvSpPr>
              <a:spLocks noChangeAspect="1" noChangeArrowheads="1" noTextEdit="1"/>
            </p:cNvSpPr>
            <p:nvPr userDrawn="1"/>
          </p:nvSpPr>
          <p:spPr bwMode="auto">
            <a:xfrm>
              <a:off x="3322" y="1632"/>
              <a:ext cx="49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4" name="Freeform 5"/>
            <p:cNvSpPr>
              <a:spLocks/>
            </p:cNvSpPr>
            <p:nvPr userDrawn="1"/>
          </p:nvSpPr>
          <p:spPr bwMode="auto">
            <a:xfrm>
              <a:off x="3324" y="1634"/>
              <a:ext cx="495" cy="494"/>
            </a:xfrm>
            <a:custGeom>
              <a:avLst/>
              <a:gdLst>
                <a:gd name="T0" fmla="*/ 239 w 239"/>
                <a:gd name="T1" fmla="*/ 219 h 239"/>
                <a:gd name="T2" fmla="*/ 219 w 239"/>
                <a:gd name="T3" fmla="*/ 239 h 239"/>
                <a:gd name="T4" fmla="*/ 20 w 239"/>
                <a:gd name="T5" fmla="*/ 239 h 239"/>
                <a:gd name="T6" fmla="*/ 0 w 239"/>
                <a:gd name="T7" fmla="*/ 219 h 239"/>
                <a:gd name="T8" fmla="*/ 0 w 239"/>
                <a:gd name="T9" fmla="*/ 20 h 239"/>
                <a:gd name="T10" fmla="*/ 20 w 239"/>
                <a:gd name="T11" fmla="*/ 0 h 239"/>
                <a:gd name="T12" fmla="*/ 219 w 239"/>
                <a:gd name="T13" fmla="*/ 0 h 239"/>
                <a:gd name="T14" fmla="*/ 239 w 239"/>
                <a:gd name="T15" fmla="*/ 20 h 239"/>
                <a:gd name="T16" fmla="*/ 239 w 239"/>
                <a:gd name="T17"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239">
                  <a:moveTo>
                    <a:pt x="239" y="219"/>
                  </a:moveTo>
                  <a:cubicBezTo>
                    <a:pt x="239" y="230"/>
                    <a:pt x="230" y="239"/>
                    <a:pt x="219" y="239"/>
                  </a:cubicBezTo>
                  <a:cubicBezTo>
                    <a:pt x="20" y="239"/>
                    <a:pt x="20" y="239"/>
                    <a:pt x="20" y="239"/>
                  </a:cubicBezTo>
                  <a:cubicBezTo>
                    <a:pt x="9" y="239"/>
                    <a:pt x="0" y="230"/>
                    <a:pt x="0" y="219"/>
                  </a:cubicBezTo>
                  <a:cubicBezTo>
                    <a:pt x="0" y="20"/>
                    <a:pt x="0" y="20"/>
                    <a:pt x="0" y="20"/>
                  </a:cubicBezTo>
                  <a:cubicBezTo>
                    <a:pt x="0" y="9"/>
                    <a:pt x="9" y="0"/>
                    <a:pt x="20" y="0"/>
                  </a:cubicBezTo>
                  <a:cubicBezTo>
                    <a:pt x="219" y="0"/>
                    <a:pt x="219" y="0"/>
                    <a:pt x="219" y="0"/>
                  </a:cubicBezTo>
                  <a:cubicBezTo>
                    <a:pt x="230" y="0"/>
                    <a:pt x="239" y="9"/>
                    <a:pt x="239" y="20"/>
                  </a:cubicBezTo>
                  <a:lnTo>
                    <a:pt x="239" y="219"/>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5" name="Freeform 6"/>
            <p:cNvSpPr>
              <a:spLocks noEditPoints="1"/>
            </p:cNvSpPr>
            <p:nvPr userDrawn="1"/>
          </p:nvSpPr>
          <p:spPr bwMode="auto">
            <a:xfrm>
              <a:off x="3432" y="1830"/>
              <a:ext cx="93" cy="116"/>
            </a:xfrm>
            <a:custGeom>
              <a:avLst/>
              <a:gdLst>
                <a:gd name="T0" fmla="*/ 0 w 45"/>
                <a:gd name="T1" fmla="*/ 0 h 56"/>
                <a:gd name="T2" fmla="*/ 24 w 45"/>
                <a:gd name="T3" fmla="*/ 0 h 56"/>
                <a:gd name="T4" fmla="*/ 45 w 45"/>
                <a:gd name="T5" fmla="*/ 18 h 56"/>
                <a:gd name="T6" fmla="*/ 24 w 45"/>
                <a:gd name="T7" fmla="*/ 37 h 56"/>
                <a:gd name="T8" fmla="*/ 16 w 45"/>
                <a:gd name="T9" fmla="*/ 37 h 56"/>
                <a:gd name="T10" fmla="*/ 16 w 45"/>
                <a:gd name="T11" fmla="*/ 56 h 56"/>
                <a:gd name="T12" fmla="*/ 0 w 45"/>
                <a:gd name="T13" fmla="*/ 56 h 56"/>
                <a:gd name="T14" fmla="*/ 0 w 45"/>
                <a:gd name="T15" fmla="*/ 0 h 56"/>
                <a:gd name="T16" fmla="*/ 16 w 45"/>
                <a:gd name="T17" fmla="*/ 25 h 56"/>
                <a:gd name="T18" fmla="*/ 21 w 45"/>
                <a:gd name="T19" fmla="*/ 25 h 56"/>
                <a:gd name="T20" fmla="*/ 28 w 45"/>
                <a:gd name="T21" fmla="*/ 18 h 56"/>
                <a:gd name="T22" fmla="*/ 21 w 45"/>
                <a:gd name="T23" fmla="*/ 12 h 56"/>
                <a:gd name="T24" fmla="*/ 16 w 45"/>
                <a:gd name="T25" fmla="*/ 12 h 56"/>
                <a:gd name="T26" fmla="*/ 16 w 45"/>
                <a:gd name="T2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6">
                  <a:moveTo>
                    <a:pt x="0" y="0"/>
                  </a:moveTo>
                  <a:cubicBezTo>
                    <a:pt x="24" y="0"/>
                    <a:pt x="24" y="0"/>
                    <a:pt x="24" y="0"/>
                  </a:cubicBezTo>
                  <a:cubicBezTo>
                    <a:pt x="40" y="0"/>
                    <a:pt x="45" y="11"/>
                    <a:pt x="45" y="18"/>
                  </a:cubicBezTo>
                  <a:cubicBezTo>
                    <a:pt x="45" y="26"/>
                    <a:pt x="40" y="37"/>
                    <a:pt x="24" y="37"/>
                  </a:cubicBezTo>
                  <a:cubicBezTo>
                    <a:pt x="16" y="37"/>
                    <a:pt x="16" y="37"/>
                    <a:pt x="16" y="37"/>
                  </a:cubicBezTo>
                  <a:cubicBezTo>
                    <a:pt x="16" y="56"/>
                    <a:pt x="16" y="56"/>
                    <a:pt x="16" y="56"/>
                  </a:cubicBezTo>
                  <a:cubicBezTo>
                    <a:pt x="0" y="56"/>
                    <a:pt x="0" y="56"/>
                    <a:pt x="0" y="56"/>
                  </a:cubicBezTo>
                  <a:lnTo>
                    <a:pt x="0" y="0"/>
                  </a:lnTo>
                  <a:close/>
                  <a:moveTo>
                    <a:pt x="16" y="25"/>
                  </a:moveTo>
                  <a:cubicBezTo>
                    <a:pt x="21" y="25"/>
                    <a:pt x="21" y="25"/>
                    <a:pt x="21" y="25"/>
                  </a:cubicBezTo>
                  <a:cubicBezTo>
                    <a:pt x="28" y="25"/>
                    <a:pt x="28" y="21"/>
                    <a:pt x="28" y="18"/>
                  </a:cubicBezTo>
                  <a:cubicBezTo>
                    <a:pt x="28" y="16"/>
                    <a:pt x="27" y="12"/>
                    <a:pt x="21" y="12"/>
                  </a:cubicBezTo>
                  <a:cubicBezTo>
                    <a:pt x="16" y="12"/>
                    <a:pt x="16" y="12"/>
                    <a:pt x="16" y="12"/>
                  </a:cubicBezTo>
                  <a:lnTo>
                    <a:pt x="16" y="25"/>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6" name="Freeform 7"/>
            <p:cNvSpPr>
              <a:spLocks/>
            </p:cNvSpPr>
            <p:nvPr userDrawn="1"/>
          </p:nvSpPr>
          <p:spPr bwMode="auto">
            <a:xfrm>
              <a:off x="3531" y="1830"/>
              <a:ext cx="83" cy="116"/>
            </a:xfrm>
            <a:custGeom>
              <a:avLst/>
              <a:gdLst>
                <a:gd name="T0" fmla="*/ 25 w 83"/>
                <a:gd name="T1" fmla="*/ 27 h 116"/>
                <a:gd name="T2" fmla="*/ 0 w 83"/>
                <a:gd name="T3" fmla="*/ 27 h 116"/>
                <a:gd name="T4" fmla="*/ 0 w 83"/>
                <a:gd name="T5" fmla="*/ 0 h 116"/>
                <a:gd name="T6" fmla="*/ 83 w 83"/>
                <a:gd name="T7" fmla="*/ 0 h 116"/>
                <a:gd name="T8" fmla="*/ 83 w 83"/>
                <a:gd name="T9" fmla="*/ 27 h 116"/>
                <a:gd name="T10" fmla="*/ 58 w 83"/>
                <a:gd name="T11" fmla="*/ 27 h 116"/>
                <a:gd name="T12" fmla="*/ 58 w 83"/>
                <a:gd name="T13" fmla="*/ 116 h 116"/>
                <a:gd name="T14" fmla="*/ 25 w 83"/>
                <a:gd name="T15" fmla="*/ 116 h 116"/>
                <a:gd name="T16" fmla="*/ 25 w 83"/>
                <a:gd name="T17"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25" y="27"/>
                  </a:moveTo>
                  <a:lnTo>
                    <a:pt x="0" y="27"/>
                  </a:lnTo>
                  <a:lnTo>
                    <a:pt x="0" y="0"/>
                  </a:lnTo>
                  <a:lnTo>
                    <a:pt x="83" y="0"/>
                  </a:lnTo>
                  <a:lnTo>
                    <a:pt x="83" y="27"/>
                  </a:lnTo>
                  <a:lnTo>
                    <a:pt x="58" y="27"/>
                  </a:lnTo>
                  <a:lnTo>
                    <a:pt x="58" y="116"/>
                  </a:lnTo>
                  <a:lnTo>
                    <a:pt x="25" y="116"/>
                  </a:lnTo>
                  <a:lnTo>
                    <a:pt x="25" y="2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7" name="Freeform 8"/>
            <p:cNvSpPr>
              <a:spLocks/>
            </p:cNvSpPr>
            <p:nvPr userDrawn="1"/>
          </p:nvSpPr>
          <p:spPr bwMode="auto">
            <a:xfrm>
              <a:off x="3620" y="1826"/>
              <a:ext cx="93" cy="124"/>
            </a:xfrm>
            <a:custGeom>
              <a:avLst/>
              <a:gdLst>
                <a:gd name="T0" fmla="*/ 45 w 45"/>
                <a:gd name="T1" fmla="*/ 56 h 60"/>
                <a:gd name="T2" fmla="*/ 29 w 45"/>
                <a:gd name="T3" fmla="*/ 60 h 60"/>
                <a:gd name="T4" fmla="*/ 0 w 45"/>
                <a:gd name="T5" fmla="*/ 30 h 60"/>
                <a:gd name="T6" fmla="*/ 29 w 45"/>
                <a:gd name="T7" fmla="*/ 0 h 60"/>
                <a:gd name="T8" fmla="*/ 45 w 45"/>
                <a:gd name="T9" fmla="*/ 4 h 60"/>
                <a:gd name="T10" fmla="*/ 45 w 45"/>
                <a:gd name="T11" fmla="*/ 21 h 60"/>
                <a:gd name="T12" fmla="*/ 31 w 45"/>
                <a:gd name="T13" fmla="*/ 14 h 60"/>
                <a:gd name="T14" fmla="*/ 17 w 45"/>
                <a:gd name="T15" fmla="*/ 30 h 60"/>
                <a:gd name="T16" fmla="*/ 31 w 45"/>
                <a:gd name="T17" fmla="*/ 46 h 60"/>
                <a:gd name="T18" fmla="*/ 45 w 45"/>
                <a:gd name="T19" fmla="*/ 39 h 60"/>
                <a:gd name="T20" fmla="*/ 45 w 45"/>
                <a:gd name="T2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0">
                  <a:moveTo>
                    <a:pt x="45" y="56"/>
                  </a:moveTo>
                  <a:cubicBezTo>
                    <a:pt x="40" y="59"/>
                    <a:pt x="34" y="60"/>
                    <a:pt x="29" y="60"/>
                  </a:cubicBezTo>
                  <a:cubicBezTo>
                    <a:pt x="13" y="60"/>
                    <a:pt x="0" y="48"/>
                    <a:pt x="0" y="30"/>
                  </a:cubicBezTo>
                  <a:cubicBezTo>
                    <a:pt x="0" y="11"/>
                    <a:pt x="14" y="0"/>
                    <a:pt x="29" y="0"/>
                  </a:cubicBezTo>
                  <a:cubicBezTo>
                    <a:pt x="34" y="0"/>
                    <a:pt x="40" y="1"/>
                    <a:pt x="45" y="4"/>
                  </a:cubicBezTo>
                  <a:cubicBezTo>
                    <a:pt x="45" y="21"/>
                    <a:pt x="45" y="21"/>
                    <a:pt x="45" y="21"/>
                  </a:cubicBezTo>
                  <a:cubicBezTo>
                    <a:pt x="42" y="17"/>
                    <a:pt x="37" y="14"/>
                    <a:pt x="31" y="14"/>
                  </a:cubicBezTo>
                  <a:cubicBezTo>
                    <a:pt x="22" y="14"/>
                    <a:pt x="17" y="21"/>
                    <a:pt x="17" y="30"/>
                  </a:cubicBezTo>
                  <a:cubicBezTo>
                    <a:pt x="17" y="39"/>
                    <a:pt x="22" y="46"/>
                    <a:pt x="31" y="46"/>
                  </a:cubicBezTo>
                  <a:cubicBezTo>
                    <a:pt x="37" y="46"/>
                    <a:pt x="42" y="42"/>
                    <a:pt x="45" y="39"/>
                  </a:cubicBezTo>
                  <a:lnTo>
                    <a:pt x="45" y="56"/>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8" name="Freeform 9"/>
            <p:cNvSpPr>
              <a:spLocks/>
            </p:cNvSpPr>
            <p:nvPr userDrawn="1"/>
          </p:nvSpPr>
          <p:spPr bwMode="auto">
            <a:xfrm>
              <a:off x="3492" y="1764"/>
              <a:ext cx="29" cy="33"/>
            </a:xfrm>
            <a:custGeom>
              <a:avLst/>
              <a:gdLst>
                <a:gd name="T0" fmla="*/ 12 w 29"/>
                <a:gd name="T1" fmla="*/ 4 h 33"/>
                <a:gd name="T2" fmla="*/ 0 w 29"/>
                <a:gd name="T3" fmla="*/ 4 h 33"/>
                <a:gd name="T4" fmla="*/ 0 w 29"/>
                <a:gd name="T5" fmla="*/ 0 h 33"/>
                <a:gd name="T6" fmla="*/ 29 w 29"/>
                <a:gd name="T7" fmla="*/ 0 h 33"/>
                <a:gd name="T8" fmla="*/ 29 w 29"/>
                <a:gd name="T9" fmla="*/ 4 h 33"/>
                <a:gd name="T10" fmla="*/ 16 w 29"/>
                <a:gd name="T11" fmla="*/ 4 h 33"/>
                <a:gd name="T12" fmla="*/ 16 w 29"/>
                <a:gd name="T13" fmla="*/ 33 h 33"/>
                <a:gd name="T14" fmla="*/ 12 w 29"/>
                <a:gd name="T15" fmla="*/ 33 h 33"/>
                <a:gd name="T16" fmla="*/ 12 w 29"/>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3">
                  <a:moveTo>
                    <a:pt x="12" y="4"/>
                  </a:moveTo>
                  <a:lnTo>
                    <a:pt x="0" y="4"/>
                  </a:lnTo>
                  <a:lnTo>
                    <a:pt x="0" y="0"/>
                  </a:lnTo>
                  <a:lnTo>
                    <a:pt x="29" y="0"/>
                  </a:lnTo>
                  <a:lnTo>
                    <a:pt x="29" y="4"/>
                  </a:lnTo>
                  <a:lnTo>
                    <a:pt x="16" y="4"/>
                  </a:lnTo>
                  <a:lnTo>
                    <a:pt x="16" y="33"/>
                  </a:lnTo>
                  <a:lnTo>
                    <a:pt x="12" y="33"/>
                  </a:lnTo>
                  <a:lnTo>
                    <a:pt x="12" y="4"/>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9" name="Freeform 10"/>
            <p:cNvSpPr>
              <a:spLocks noEditPoints="1"/>
            </p:cNvSpPr>
            <p:nvPr userDrawn="1"/>
          </p:nvSpPr>
          <p:spPr bwMode="auto">
            <a:xfrm>
              <a:off x="3525" y="1762"/>
              <a:ext cx="33" cy="37"/>
            </a:xfrm>
            <a:custGeom>
              <a:avLst/>
              <a:gdLst>
                <a:gd name="T0" fmla="*/ 16 w 16"/>
                <a:gd name="T1" fmla="*/ 13 h 18"/>
                <a:gd name="T2" fmla="*/ 8 w 16"/>
                <a:gd name="T3" fmla="*/ 18 h 18"/>
                <a:gd name="T4" fmla="*/ 0 w 16"/>
                <a:gd name="T5" fmla="*/ 9 h 18"/>
                <a:gd name="T6" fmla="*/ 8 w 16"/>
                <a:gd name="T7" fmla="*/ 0 h 18"/>
                <a:gd name="T8" fmla="*/ 16 w 16"/>
                <a:gd name="T9" fmla="*/ 8 h 18"/>
                <a:gd name="T10" fmla="*/ 16 w 16"/>
                <a:gd name="T11" fmla="*/ 9 h 18"/>
                <a:gd name="T12" fmla="*/ 2 w 16"/>
                <a:gd name="T13" fmla="*/ 9 h 18"/>
                <a:gd name="T14" fmla="*/ 8 w 16"/>
                <a:gd name="T15" fmla="*/ 16 h 18"/>
                <a:gd name="T16" fmla="*/ 14 w 16"/>
                <a:gd name="T17" fmla="*/ 12 h 18"/>
                <a:gd name="T18" fmla="*/ 16 w 16"/>
                <a:gd name="T19" fmla="*/ 13 h 18"/>
                <a:gd name="T20" fmla="*/ 14 w 16"/>
                <a:gd name="T21" fmla="*/ 7 h 18"/>
                <a:gd name="T22" fmla="*/ 8 w 16"/>
                <a:gd name="T23" fmla="*/ 2 h 18"/>
                <a:gd name="T24" fmla="*/ 3 w 16"/>
                <a:gd name="T25" fmla="*/ 7 h 18"/>
                <a:gd name="T26" fmla="*/ 14 w 16"/>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8">
                  <a:moveTo>
                    <a:pt x="16" y="13"/>
                  </a:moveTo>
                  <a:cubicBezTo>
                    <a:pt x="15" y="16"/>
                    <a:pt x="12" y="18"/>
                    <a:pt x="8" y="18"/>
                  </a:cubicBezTo>
                  <a:cubicBezTo>
                    <a:pt x="3" y="18"/>
                    <a:pt x="0" y="14"/>
                    <a:pt x="0" y="9"/>
                  </a:cubicBezTo>
                  <a:cubicBezTo>
                    <a:pt x="0" y="4"/>
                    <a:pt x="3" y="0"/>
                    <a:pt x="8" y="0"/>
                  </a:cubicBezTo>
                  <a:cubicBezTo>
                    <a:pt x="14" y="0"/>
                    <a:pt x="16" y="5"/>
                    <a:pt x="16" y="8"/>
                  </a:cubicBezTo>
                  <a:cubicBezTo>
                    <a:pt x="16" y="9"/>
                    <a:pt x="16" y="9"/>
                    <a:pt x="16" y="9"/>
                  </a:cubicBezTo>
                  <a:cubicBezTo>
                    <a:pt x="2" y="9"/>
                    <a:pt x="2" y="9"/>
                    <a:pt x="2" y="9"/>
                  </a:cubicBezTo>
                  <a:cubicBezTo>
                    <a:pt x="2" y="12"/>
                    <a:pt x="4" y="16"/>
                    <a:pt x="8" y="16"/>
                  </a:cubicBezTo>
                  <a:cubicBezTo>
                    <a:pt x="10" y="16"/>
                    <a:pt x="12" y="16"/>
                    <a:pt x="14" y="12"/>
                  </a:cubicBezTo>
                  <a:lnTo>
                    <a:pt x="16" y="13"/>
                  </a:lnTo>
                  <a:close/>
                  <a:moveTo>
                    <a:pt x="14" y="7"/>
                  </a:moveTo>
                  <a:cubicBezTo>
                    <a:pt x="14" y="5"/>
                    <a:pt x="12" y="2"/>
                    <a:pt x="8" y="2"/>
                  </a:cubicBezTo>
                  <a:cubicBezTo>
                    <a:pt x="5"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0" name="Freeform 11"/>
            <p:cNvSpPr>
              <a:spLocks/>
            </p:cNvSpPr>
            <p:nvPr userDrawn="1"/>
          </p:nvSpPr>
          <p:spPr bwMode="auto">
            <a:xfrm>
              <a:off x="3568" y="1764"/>
              <a:ext cx="29" cy="33"/>
            </a:xfrm>
            <a:custGeom>
              <a:avLst/>
              <a:gdLst>
                <a:gd name="T0" fmla="*/ 0 w 29"/>
                <a:gd name="T1" fmla="*/ 0 h 33"/>
                <a:gd name="T2" fmla="*/ 5 w 29"/>
                <a:gd name="T3" fmla="*/ 0 h 33"/>
                <a:gd name="T4" fmla="*/ 5 w 29"/>
                <a:gd name="T5" fmla="*/ 15 h 33"/>
                <a:gd name="T6" fmla="*/ 23 w 29"/>
                <a:gd name="T7" fmla="*/ 15 h 33"/>
                <a:gd name="T8" fmla="*/ 23 w 29"/>
                <a:gd name="T9" fmla="*/ 0 h 33"/>
                <a:gd name="T10" fmla="*/ 29 w 29"/>
                <a:gd name="T11" fmla="*/ 0 h 33"/>
                <a:gd name="T12" fmla="*/ 29 w 29"/>
                <a:gd name="T13" fmla="*/ 33 h 33"/>
                <a:gd name="T14" fmla="*/ 23 w 29"/>
                <a:gd name="T15" fmla="*/ 33 h 33"/>
                <a:gd name="T16" fmla="*/ 23 w 29"/>
                <a:gd name="T17" fmla="*/ 19 h 33"/>
                <a:gd name="T18" fmla="*/ 5 w 29"/>
                <a:gd name="T19" fmla="*/ 19 h 33"/>
                <a:gd name="T20" fmla="*/ 5 w 29"/>
                <a:gd name="T21" fmla="*/ 33 h 33"/>
                <a:gd name="T22" fmla="*/ 0 w 29"/>
                <a:gd name="T23" fmla="*/ 33 h 33"/>
                <a:gd name="T24" fmla="*/ 0 w 29"/>
                <a:gd name="T25" fmla="*/ 0 h 33"/>
                <a:gd name="connsiteX0" fmla="*/ 0 w 10000"/>
                <a:gd name="connsiteY0" fmla="*/ 0 h 10000"/>
                <a:gd name="connsiteX1" fmla="*/ 1724 w 10000"/>
                <a:gd name="connsiteY1" fmla="*/ 0 h 10000"/>
                <a:gd name="connsiteX2" fmla="*/ 1724 w 10000"/>
                <a:gd name="connsiteY2" fmla="*/ 4545 h 10000"/>
                <a:gd name="connsiteX3" fmla="*/ 7931 w 10000"/>
                <a:gd name="connsiteY3" fmla="*/ 4545 h 10000"/>
                <a:gd name="connsiteX4" fmla="*/ 7931 w 10000"/>
                <a:gd name="connsiteY4" fmla="*/ 0 h 10000"/>
                <a:gd name="connsiteX5" fmla="*/ 9851 w 10000"/>
                <a:gd name="connsiteY5" fmla="*/ 0 h 10000"/>
                <a:gd name="connsiteX6" fmla="*/ 10000 w 10000"/>
                <a:gd name="connsiteY6" fmla="*/ 10000 h 10000"/>
                <a:gd name="connsiteX7" fmla="*/ 7931 w 10000"/>
                <a:gd name="connsiteY7" fmla="*/ 10000 h 10000"/>
                <a:gd name="connsiteX8" fmla="*/ 7931 w 10000"/>
                <a:gd name="connsiteY8" fmla="*/ 5758 h 10000"/>
                <a:gd name="connsiteX9" fmla="*/ 1724 w 10000"/>
                <a:gd name="connsiteY9" fmla="*/ 5758 h 10000"/>
                <a:gd name="connsiteX10" fmla="*/ 1724 w 10000"/>
                <a:gd name="connsiteY10" fmla="*/ 10000 h 10000"/>
                <a:gd name="connsiteX11" fmla="*/ 0 w 10000"/>
                <a:gd name="connsiteY11" fmla="*/ 10000 h 10000"/>
                <a:gd name="connsiteX12" fmla="*/ 0 w 10000"/>
                <a:gd name="connsiteY12" fmla="*/ 0 h 10000"/>
                <a:gd name="connsiteX0" fmla="*/ 0 w 9857"/>
                <a:gd name="connsiteY0" fmla="*/ 0 h 10000"/>
                <a:gd name="connsiteX1" fmla="*/ 1724 w 9857"/>
                <a:gd name="connsiteY1" fmla="*/ 0 h 10000"/>
                <a:gd name="connsiteX2" fmla="*/ 1724 w 9857"/>
                <a:gd name="connsiteY2" fmla="*/ 4545 h 10000"/>
                <a:gd name="connsiteX3" fmla="*/ 7931 w 9857"/>
                <a:gd name="connsiteY3" fmla="*/ 4545 h 10000"/>
                <a:gd name="connsiteX4" fmla="*/ 7931 w 9857"/>
                <a:gd name="connsiteY4" fmla="*/ 0 h 10000"/>
                <a:gd name="connsiteX5" fmla="*/ 9851 w 9857"/>
                <a:gd name="connsiteY5" fmla="*/ 0 h 10000"/>
                <a:gd name="connsiteX6" fmla="*/ 9703 w 9857"/>
                <a:gd name="connsiteY6" fmla="*/ 10000 h 10000"/>
                <a:gd name="connsiteX7" fmla="*/ 7931 w 9857"/>
                <a:gd name="connsiteY7" fmla="*/ 10000 h 10000"/>
                <a:gd name="connsiteX8" fmla="*/ 7931 w 9857"/>
                <a:gd name="connsiteY8" fmla="*/ 5758 h 10000"/>
                <a:gd name="connsiteX9" fmla="*/ 1724 w 9857"/>
                <a:gd name="connsiteY9" fmla="*/ 5758 h 10000"/>
                <a:gd name="connsiteX10" fmla="*/ 1724 w 9857"/>
                <a:gd name="connsiteY10" fmla="*/ 10000 h 10000"/>
                <a:gd name="connsiteX11" fmla="*/ 0 w 9857"/>
                <a:gd name="connsiteY11" fmla="*/ 10000 h 10000"/>
                <a:gd name="connsiteX12" fmla="*/ 0 w 9857"/>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7" h="10000">
                  <a:moveTo>
                    <a:pt x="0" y="0"/>
                  </a:moveTo>
                  <a:lnTo>
                    <a:pt x="1724" y="0"/>
                  </a:lnTo>
                  <a:lnTo>
                    <a:pt x="1724" y="4545"/>
                  </a:lnTo>
                  <a:lnTo>
                    <a:pt x="7931" y="4545"/>
                  </a:lnTo>
                  <a:lnTo>
                    <a:pt x="7931" y="0"/>
                  </a:lnTo>
                  <a:lnTo>
                    <a:pt x="9851" y="0"/>
                  </a:lnTo>
                  <a:cubicBezTo>
                    <a:pt x="9901" y="3333"/>
                    <a:pt x="9653" y="6667"/>
                    <a:pt x="9703" y="10000"/>
                  </a:cubicBezTo>
                  <a:lnTo>
                    <a:pt x="7931" y="10000"/>
                  </a:lnTo>
                  <a:lnTo>
                    <a:pt x="7931" y="5758"/>
                  </a:lnTo>
                  <a:lnTo>
                    <a:pt x="1724" y="5758"/>
                  </a:lnTo>
                  <a:lnTo>
                    <a:pt x="1724" y="10000"/>
                  </a:lnTo>
                  <a:lnTo>
                    <a:pt x="0" y="10000"/>
                  </a:lnTo>
                  <a:lnTo>
                    <a:pt x="0" y="0"/>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1" name="Freeform 12"/>
            <p:cNvSpPr>
              <a:spLocks noEditPoints="1"/>
            </p:cNvSpPr>
            <p:nvPr userDrawn="1"/>
          </p:nvSpPr>
          <p:spPr bwMode="auto">
            <a:xfrm>
              <a:off x="3604" y="1764"/>
              <a:ext cx="35" cy="44"/>
            </a:xfrm>
            <a:custGeom>
              <a:avLst/>
              <a:gdLst>
                <a:gd name="T0" fmla="*/ 14 w 17"/>
                <a:gd name="T1" fmla="*/ 0 h 21"/>
                <a:gd name="T2" fmla="*/ 14 w 17"/>
                <a:gd name="T3" fmla="*/ 14 h 21"/>
                <a:gd name="T4" fmla="*/ 17 w 17"/>
                <a:gd name="T5" fmla="*/ 14 h 21"/>
                <a:gd name="T6" fmla="*/ 17 w 17"/>
                <a:gd name="T7" fmla="*/ 21 h 21"/>
                <a:gd name="T8" fmla="*/ 15 w 17"/>
                <a:gd name="T9" fmla="*/ 21 h 21"/>
                <a:gd name="T10" fmla="*/ 15 w 17"/>
                <a:gd name="T11" fmla="*/ 16 h 21"/>
                <a:gd name="T12" fmla="*/ 2 w 17"/>
                <a:gd name="T13" fmla="*/ 16 h 21"/>
                <a:gd name="T14" fmla="*/ 2 w 17"/>
                <a:gd name="T15" fmla="*/ 21 h 21"/>
                <a:gd name="T16" fmla="*/ 0 w 17"/>
                <a:gd name="T17" fmla="*/ 21 h 21"/>
                <a:gd name="T18" fmla="*/ 0 w 17"/>
                <a:gd name="T19" fmla="*/ 14 h 21"/>
                <a:gd name="T20" fmla="*/ 4 w 17"/>
                <a:gd name="T21" fmla="*/ 8 h 21"/>
                <a:gd name="T22" fmla="*/ 4 w 17"/>
                <a:gd name="T23" fmla="*/ 0 h 21"/>
                <a:gd name="T24" fmla="*/ 14 w 17"/>
                <a:gd name="T25" fmla="*/ 0 h 21"/>
                <a:gd name="T26" fmla="*/ 12 w 17"/>
                <a:gd name="T27" fmla="*/ 2 h 21"/>
                <a:gd name="T28" fmla="*/ 6 w 17"/>
                <a:gd name="T29" fmla="*/ 2 h 21"/>
                <a:gd name="T30" fmla="*/ 6 w 17"/>
                <a:gd name="T31" fmla="*/ 9 h 21"/>
                <a:gd name="T32" fmla="*/ 4 w 17"/>
                <a:gd name="T33" fmla="*/ 14 h 21"/>
                <a:gd name="T34" fmla="*/ 12 w 17"/>
                <a:gd name="T35" fmla="*/ 14 h 21"/>
                <a:gd name="T36" fmla="*/ 12 w 1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14" y="0"/>
                  </a:moveTo>
                  <a:cubicBezTo>
                    <a:pt x="14" y="14"/>
                    <a:pt x="14" y="14"/>
                    <a:pt x="14" y="14"/>
                  </a:cubicBezTo>
                  <a:cubicBezTo>
                    <a:pt x="17" y="14"/>
                    <a:pt x="17" y="14"/>
                    <a:pt x="17" y="14"/>
                  </a:cubicBezTo>
                  <a:cubicBezTo>
                    <a:pt x="17" y="21"/>
                    <a:pt x="17" y="21"/>
                    <a:pt x="17" y="21"/>
                  </a:cubicBezTo>
                  <a:cubicBezTo>
                    <a:pt x="15" y="21"/>
                    <a:pt x="15" y="21"/>
                    <a:pt x="15" y="21"/>
                  </a:cubicBezTo>
                  <a:cubicBezTo>
                    <a:pt x="15" y="16"/>
                    <a:pt x="15" y="16"/>
                    <a:pt x="15" y="16"/>
                  </a:cubicBezTo>
                  <a:cubicBezTo>
                    <a:pt x="2" y="16"/>
                    <a:pt x="2" y="16"/>
                    <a:pt x="2" y="16"/>
                  </a:cubicBezTo>
                  <a:cubicBezTo>
                    <a:pt x="2" y="21"/>
                    <a:pt x="2" y="21"/>
                    <a:pt x="2" y="21"/>
                  </a:cubicBezTo>
                  <a:cubicBezTo>
                    <a:pt x="0" y="21"/>
                    <a:pt x="0" y="21"/>
                    <a:pt x="0" y="21"/>
                  </a:cubicBezTo>
                  <a:cubicBezTo>
                    <a:pt x="0" y="14"/>
                    <a:pt x="0" y="14"/>
                    <a:pt x="0" y="14"/>
                  </a:cubicBezTo>
                  <a:cubicBezTo>
                    <a:pt x="3" y="14"/>
                    <a:pt x="4" y="11"/>
                    <a:pt x="4" y="8"/>
                  </a:cubicBezTo>
                  <a:cubicBezTo>
                    <a:pt x="4" y="0"/>
                    <a:pt x="4" y="0"/>
                    <a:pt x="4" y="0"/>
                  </a:cubicBezTo>
                  <a:lnTo>
                    <a:pt x="14" y="0"/>
                  </a:lnTo>
                  <a:close/>
                  <a:moveTo>
                    <a:pt x="12" y="2"/>
                  </a:moveTo>
                  <a:cubicBezTo>
                    <a:pt x="6" y="2"/>
                    <a:pt x="6" y="2"/>
                    <a:pt x="6" y="2"/>
                  </a:cubicBezTo>
                  <a:cubicBezTo>
                    <a:pt x="6" y="9"/>
                    <a:pt x="6" y="9"/>
                    <a:pt x="6" y="9"/>
                  </a:cubicBezTo>
                  <a:cubicBezTo>
                    <a:pt x="6" y="12"/>
                    <a:pt x="5" y="13"/>
                    <a:pt x="4" y="14"/>
                  </a:cubicBezTo>
                  <a:cubicBezTo>
                    <a:pt x="12" y="14"/>
                    <a:pt x="12" y="14"/>
                    <a:pt x="12" y="14"/>
                  </a:cubicBezTo>
                  <a:lnTo>
                    <a:pt x="12" y="2"/>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2" name="Freeform 13"/>
            <p:cNvSpPr>
              <a:spLocks noEditPoints="1"/>
            </p:cNvSpPr>
            <p:nvPr userDrawn="1"/>
          </p:nvSpPr>
          <p:spPr bwMode="auto">
            <a:xfrm>
              <a:off x="3643" y="1762"/>
              <a:ext cx="35" cy="37"/>
            </a:xfrm>
            <a:custGeom>
              <a:avLst/>
              <a:gdLst>
                <a:gd name="T0" fmla="*/ 17 w 17"/>
                <a:gd name="T1" fmla="*/ 13 h 18"/>
                <a:gd name="T2" fmla="*/ 9 w 17"/>
                <a:gd name="T3" fmla="*/ 18 h 18"/>
                <a:gd name="T4" fmla="*/ 0 w 17"/>
                <a:gd name="T5" fmla="*/ 9 h 18"/>
                <a:gd name="T6" fmla="*/ 9 w 17"/>
                <a:gd name="T7" fmla="*/ 0 h 18"/>
                <a:gd name="T8" fmla="*/ 17 w 17"/>
                <a:gd name="T9" fmla="*/ 8 h 18"/>
                <a:gd name="T10" fmla="*/ 17 w 17"/>
                <a:gd name="T11" fmla="*/ 9 h 18"/>
                <a:gd name="T12" fmla="*/ 3 w 17"/>
                <a:gd name="T13" fmla="*/ 9 h 18"/>
                <a:gd name="T14" fmla="*/ 9 w 17"/>
                <a:gd name="T15" fmla="*/ 16 h 18"/>
                <a:gd name="T16" fmla="*/ 15 w 17"/>
                <a:gd name="T17" fmla="*/ 12 h 18"/>
                <a:gd name="T18" fmla="*/ 17 w 17"/>
                <a:gd name="T19" fmla="*/ 13 h 18"/>
                <a:gd name="T20" fmla="*/ 14 w 17"/>
                <a:gd name="T21" fmla="*/ 7 h 18"/>
                <a:gd name="T22" fmla="*/ 9 w 17"/>
                <a:gd name="T23" fmla="*/ 2 h 18"/>
                <a:gd name="T24" fmla="*/ 3 w 17"/>
                <a:gd name="T25" fmla="*/ 7 h 18"/>
                <a:gd name="T26" fmla="*/ 14 w 17"/>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8">
                  <a:moveTo>
                    <a:pt x="17" y="13"/>
                  </a:moveTo>
                  <a:cubicBezTo>
                    <a:pt x="15" y="16"/>
                    <a:pt x="13" y="18"/>
                    <a:pt x="9" y="18"/>
                  </a:cubicBezTo>
                  <a:cubicBezTo>
                    <a:pt x="3" y="18"/>
                    <a:pt x="0" y="14"/>
                    <a:pt x="0" y="9"/>
                  </a:cubicBezTo>
                  <a:cubicBezTo>
                    <a:pt x="0" y="4"/>
                    <a:pt x="3" y="0"/>
                    <a:pt x="9" y="0"/>
                  </a:cubicBezTo>
                  <a:cubicBezTo>
                    <a:pt x="15" y="0"/>
                    <a:pt x="17" y="5"/>
                    <a:pt x="17" y="8"/>
                  </a:cubicBezTo>
                  <a:cubicBezTo>
                    <a:pt x="17" y="9"/>
                    <a:pt x="17" y="9"/>
                    <a:pt x="17" y="9"/>
                  </a:cubicBezTo>
                  <a:cubicBezTo>
                    <a:pt x="3" y="9"/>
                    <a:pt x="3" y="9"/>
                    <a:pt x="3" y="9"/>
                  </a:cubicBezTo>
                  <a:cubicBezTo>
                    <a:pt x="3" y="12"/>
                    <a:pt x="5" y="16"/>
                    <a:pt x="9" y="16"/>
                  </a:cubicBezTo>
                  <a:cubicBezTo>
                    <a:pt x="10" y="16"/>
                    <a:pt x="13" y="16"/>
                    <a:pt x="15" y="12"/>
                  </a:cubicBezTo>
                  <a:lnTo>
                    <a:pt x="17" y="13"/>
                  </a:lnTo>
                  <a:close/>
                  <a:moveTo>
                    <a:pt x="14" y="7"/>
                  </a:moveTo>
                  <a:cubicBezTo>
                    <a:pt x="14" y="5"/>
                    <a:pt x="12" y="2"/>
                    <a:pt x="9" y="2"/>
                  </a:cubicBezTo>
                  <a:cubicBezTo>
                    <a:pt x="6"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3" name="Freeform 14"/>
            <p:cNvSpPr>
              <a:spLocks noEditPoints="1"/>
            </p:cNvSpPr>
            <p:nvPr userDrawn="1"/>
          </p:nvSpPr>
          <p:spPr bwMode="auto">
            <a:xfrm>
              <a:off x="3686" y="1762"/>
              <a:ext cx="36" cy="52"/>
            </a:xfrm>
            <a:custGeom>
              <a:avLst/>
              <a:gdLst>
                <a:gd name="T0" fmla="*/ 2 w 17"/>
                <a:gd name="T1" fmla="*/ 1 h 25"/>
                <a:gd name="T2" fmla="*/ 2 w 17"/>
                <a:gd name="T3" fmla="*/ 4 h 25"/>
                <a:gd name="T4" fmla="*/ 8 w 17"/>
                <a:gd name="T5" fmla="*/ 0 h 25"/>
                <a:gd name="T6" fmla="*/ 17 w 17"/>
                <a:gd name="T7" fmla="*/ 9 h 25"/>
                <a:gd name="T8" fmla="*/ 9 w 17"/>
                <a:gd name="T9" fmla="*/ 18 h 25"/>
                <a:gd name="T10" fmla="*/ 2 w 17"/>
                <a:gd name="T11" fmla="*/ 15 h 25"/>
                <a:gd name="T12" fmla="*/ 2 w 17"/>
                <a:gd name="T13" fmla="*/ 25 h 25"/>
                <a:gd name="T14" fmla="*/ 0 w 17"/>
                <a:gd name="T15" fmla="*/ 25 h 25"/>
                <a:gd name="T16" fmla="*/ 0 w 17"/>
                <a:gd name="T17" fmla="*/ 1 h 25"/>
                <a:gd name="T18" fmla="*/ 2 w 17"/>
                <a:gd name="T19" fmla="*/ 1 h 25"/>
                <a:gd name="T20" fmla="*/ 15 w 17"/>
                <a:gd name="T21" fmla="*/ 9 h 25"/>
                <a:gd name="T22" fmla="*/ 8 w 17"/>
                <a:gd name="T23" fmla="*/ 2 h 25"/>
                <a:gd name="T24" fmla="*/ 2 w 17"/>
                <a:gd name="T25" fmla="*/ 9 h 25"/>
                <a:gd name="T26" fmla="*/ 9 w 17"/>
                <a:gd name="T27" fmla="*/ 16 h 25"/>
                <a:gd name="T28" fmla="*/ 15 w 17"/>
                <a:gd name="T2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5">
                  <a:moveTo>
                    <a:pt x="2" y="1"/>
                  </a:moveTo>
                  <a:cubicBezTo>
                    <a:pt x="2" y="4"/>
                    <a:pt x="2" y="4"/>
                    <a:pt x="2" y="4"/>
                  </a:cubicBezTo>
                  <a:cubicBezTo>
                    <a:pt x="3" y="2"/>
                    <a:pt x="5" y="0"/>
                    <a:pt x="8" y="0"/>
                  </a:cubicBezTo>
                  <a:cubicBezTo>
                    <a:pt x="14" y="0"/>
                    <a:pt x="17" y="4"/>
                    <a:pt x="17" y="9"/>
                  </a:cubicBezTo>
                  <a:cubicBezTo>
                    <a:pt x="17" y="14"/>
                    <a:pt x="14" y="18"/>
                    <a:pt x="9" y="18"/>
                  </a:cubicBezTo>
                  <a:cubicBezTo>
                    <a:pt x="5" y="18"/>
                    <a:pt x="3" y="16"/>
                    <a:pt x="2" y="15"/>
                  </a:cubicBezTo>
                  <a:cubicBezTo>
                    <a:pt x="2" y="25"/>
                    <a:pt x="2" y="25"/>
                    <a:pt x="2" y="25"/>
                  </a:cubicBezTo>
                  <a:cubicBezTo>
                    <a:pt x="0" y="25"/>
                    <a:pt x="0" y="25"/>
                    <a:pt x="0" y="25"/>
                  </a:cubicBezTo>
                  <a:cubicBezTo>
                    <a:pt x="0" y="1"/>
                    <a:pt x="0" y="1"/>
                    <a:pt x="0" y="1"/>
                  </a:cubicBezTo>
                  <a:lnTo>
                    <a:pt x="2" y="1"/>
                  </a:lnTo>
                  <a:close/>
                  <a:moveTo>
                    <a:pt x="15" y="9"/>
                  </a:moveTo>
                  <a:cubicBezTo>
                    <a:pt x="15" y="6"/>
                    <a:pt x="13" y="2"/>
                    <a:pt x="8" y="2"/>
                  </a:cubicBezTo>
                  <a:cubicBezTo>
                    <a:pt x="5" y="2"/>
                    <a:pt x="2" y="5"/>
                    <a:pt x="2" y="9"/>
                  </a:cubicBezTo>
                  <a:cubicBezTo>
                    <a:pt x="2" y="14"/>
                    <a:pt x="5" y="16"/>
                    <a:pt x="9" y="16"/>
                  </a:cubicBezTo>
                  <a:cubicBezTo>
                    <a:pt x="12" y="16"/>
                    <a:pt x="15" y="13"/>
                    <a:pt x="15" y="9"/>
                  </a:cubicBez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grpSp>
      <p:sp>
        <p:nvSpPr>
          <p:cNvPr id="4" name="Текст 3"/>
          <p:cNvSpPr>
            <a:spLocks noGrp="1"/>
          </p:cNvSpPr>
          <p:nvPr>
            <p:ph type="body" sz="quarter" idx="10"/>
          </p:nvPr>
        </p:nvSpPr>
        <p:spPr>
          <a:xfrm>
            <a:off x="360363" y="1082675"/>
            <a:ext cx="11469687" cy="923925"/>
          </a:xfrm>
        </p:spPr>
        <p:txBody>
          <a:bodyPr lIns="0" tIns="0" rIns="0" bIns="0" anchor="t">
            <a:noAutofit/>
          </a:bodyPr>
          <a:lstStyle>
            <a:lvl1pPr>
              <a:defRPr lang="ru-RU" sz="1800" smtClean="0">
                <a:solidFill>
                  <a:srgbClr val="444444"/>
                </a:solidFill>
                <a:cs typeface="Segoe UI" panose="020B0502040204020203" pitchFamily="34" charset="0"/>
              </a:defRPr>
            </a:lvl1pPr>
            <a:lvl2pPr>
              <a:defRPr lang="ru-RU" sz="1800" smtClean="0">
                <a:latin typeface="+mn-lt"/>
              </a:defRPr>
            </a:lvl2pPr>
            <a:lvl3pPr>
              <a:defRPr lang="ru-RU" sz="1800" smtClean="0">
                <a:latin typeface="+mn-lt"/>
              </a:defRPr>
            </a:lvl3pPr>
            <a:lvl4pPr>
              <a:defRPr lang="ru-RU" sz="1800" smtClean="0">
                <a:latin typeface="+mn-lt"/>
              </a:defRPr>
            </a:lvl4pPr>
            <a:lvl5pPr>
              <a:defRPr lang="ru-RU" sz="1800">
                <a:latin typeface="+mn-lt"/>
              </a:defRPr>
            </a:lvl5pPr>
          </a:lstStyle>
          <a:p>
            <a:pPr lvl="0" algn="ctr" defTabSz="449171" fontAlgn="base">
              <a:spcBef>
                <a:spcPct val="0"/>
              </a:spcBef>
              <a:spcAft>
                <a:spcPct val="0"/>
              </a:spcAft>
              <a:buClr>
                <a:srgbClr val="000000"/>
              </a:buClr>
              <a:buSzPct val="100000"/>
            </a:pPr>
            <a:r>
              <a:rPr lang="ru-RU" dirty="0"/>
              <a:t>Образец текста</a:t>
            </a:r>
          </a:p>
        </p:txBody>
      </p:sp>
    </p:spTree>
    <p:extLst>
      <p:ext uri="{BB962C8B-B14F-4D97-AF65-F5344CB8AC3E}">
        <p14:creationId xmlns:p14="http://schemas.microsoft.com/office/powerpoint/2010/main" val="99255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Адресный блок">
    <p:spTree>
      <p:nvGrpSpPr>
        <p:cNvPr id="1" name=""/>
        <p:cNvGrpSpPr/>
        <p:nvPr/>
      </p:nvGrpSpPr>
      <p:grpSpPr>
        <a:xfrm>
          <a:off x="0" y="0"/>
          <a:ext cx="0" cy="0"/>
          <a:chOff x="0" y="0"/>
          <a:chExt cx="0" cy="0"/>
        </a:xfrm>
      </p:grpSpPr>
      <p:grpSp>
        <p:nvGrpSpPr>
          <p:cNvPr id="2" name="Группа 1"/>
          <p:cNvGrpSpPr/>
          <p:nvPr userDrawn="1"/>
        </p:nvGrpSpPr>
        <p:grpSpPr>
          <a:xfrm>
            <a:off x="9588614" y="4404560"/>
            <a:ext cx="2603386" cy="2084166"/>
            <a:chOff x="9588614" y="4404560"/>
            <a:chExt cx="2603386" cy="2084166"/>
          </a:xfrm>
        </p:grpSpPr>
        <p:sp>
          <p:nvSpPr>
            <p:cNvPr id="15" name="Прямоугольник: скругленные верхние углы 14"/>
            <p:cNvSpPr/>
            <p:nvPr/>
          </p:nvSpPr>
          <p:spPr>
            <a:xfrm rot="16200000">
              <a:off x="10959211" y="5255937"/>
              <a:ext cx="2084165" cy="381411"/>
            </a:xfrm>
            <a:prstGeom prst="round2SameRect">
              <a:avLst>
                <a:gd name="adj1" fmla="val 191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6" name="Прямоугольник: скругленные верхние углы 15"/>
            <p:cNvSpPr/>
            <p:nvPr/>
          </p:nvSpPr>
          <p:spPr>
            <a:xfrm rot="16200000">
              <a:off x="10917814" y="5214539"/>
              <a:ext cx="1789968" cy="758404"/>
            </a:xfrm>
            <a:prstGeom prst="round2SameRect">
              <a:avLst>
                <a:gd name="adj1" fmla="val 11723"/>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7" name="Прямоугольник: скругленные верхние углы 16"/>
            <p:cNvSpPr/>
            <p:nvPr/>
          </p:nvSpPr>
          <p:spPr>
            <a:xfrm rot="16200000">
              <a:off x="10878857" y="5175584"/>
              <a:ext cx="1500383" cy="1125898"/>
            </a:xfrm>
            <a:prstGeom prst="round2SameRect">
              <a:avLst>
                <a:gd name="adj1" fmla="val 75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скругленные верхние углы 17"/>
            <p:cNvSpPr/>
            <p:nvPr/>
          </p:nvSpPr>
          <p:spPr>
            <a:xfrm rot="16200000">
              <a:off x="10856120" y="5152847"/>
              <a:ext cx="1186847" cy="1484908"/>
            </a:xfrm>
            <a:prstGeom prst="round2SameRect">
              <a:avLst>
                <a:gd name="adj1" fmla="val 8467"/>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9" name="Прямоугольник: скругленные верхние углы 18"/>
            <p:cNvSpPr/>
            <p:nvPr userDrawn="1"/>
          </p:nvSpPr>
          <p:spPr>
            <a:xfrm>
              <a:off x="9956327" y="5889076"/>
              <a:ext cx="2235670" cy="599650"/>
            </a:xfrm>
            <a:prstGeom prst="round2SameRect">
              <a:avLst>
                <a:gd name="adj1" fmla="val 1371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0" name="Прямоугольник: скругленные верхние углы 19"/>
            <p:cNvSpPr/>
            <p:nvPr userDrawn="1"/>
          </p:nvSpPr>
          <p:spPr>
            <a:xfrm>
              <a:off x="10323815" y="5598074"/>
              <a:ext cx="1868182" cy="890651"/>
            </a:xfrm>
            <a:prstGeom prst="round2SameRect">
              <a:avLst>
                <a:gd name="adj1" fmla="val 917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1" name="Прямоугольник: скругленные верхние углы 20"/>
            <p:cNvSpPr/>
            <p:nvPr userDrawn="1"/>
          </p:nvSpPr>
          <p:spPr>
            <a:xfrm>
              <a:off x="9588614" y="6194575"/>
              <a:ext cx="2603384" cy="294150"/>
            </a:xfrm>
            <a:prstGeom prst="round2SameRect">
              <a:avLst>
                <a:gd name="adj1" fmla="val 3656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grpSp>
        <p:nvGrpSpPr>
          <p:cNvPr id="53" name="Группа 52"/>
          <p:cNvGrpSpPr/>
          <p:nvPr userDrawn="1"/>
        </p:nvGrpSpPr>
        <p:grpSpPr>
          <a:xfrm>
            <a:off x="2955925" y="4045986"/>
            <a:ext cx="6278563" cy="1305539"/>
            <a:chOff x="2955925" y="4199076"/>
            <a:chExt cx="6278563" cy="1305539"/>
          </a:xfrm>
        </p:grpSpPr>
        <p:sp>
          <p:nvSpPr>
            <p:cNvPr id="23" name="Прямоугольник 22"/>
            <p:cNvSpPr/>
            <p:nvPr userDrawn="1"/>
          </p:nvSpPr>
          <p:spPr>
            <a:xfrm>
              <a:off x="2955925" y="4199076"/>
              <a:ext cx="6278563" cy="410965"/>
            </a:xfrm>
            <a:prstGeom prst="rect">
              <a:avLst/>
            </a:prstGeom>
          </p:spPr>
          <p:txBody>
            <a:bodyPr lIns="0" tIns="0" rIns="0" bIns="0" anchor="ctr">
              <a:noAutofit/>
            </a:bodyPr>
            <a:lstStyle/>
            <a:p>
              <a:pPr algn="ctr">
                <a:buClr>
                  <a:srgbClr val="000000"/>
                </a:buClr>
                <a:buSzPct val="100000"/>
              </a:pPr>
              <a:r>
                <a:rPr lang="en-US" altLang="ru-RU" sz="4200" dirty="0">
                  <a:solidFill>
                    <a:schemeClr val="accent3"/>
                  </a:solidFill>
                  <a:latin typeface="Segoe UI" panose="020B0502040204020203" pitchFamily="34" charset="0"/>
                </a:rPr>
                <a:t>www.rts-tender.ru</a:t>
              </a:r>
              <a:endParaRPr lang="ru-RU" altLang="ru-RU" sz="4200" u="sng" dirty="0">
                <a:solidFill>
                  <a:schemeClr val="accent3"/>
                </a:solidFill>
                <a:latin typeface="Segoe UI" panose="020B0502040204020203" pitchFamily="34" charset="0"/>
              </a:endParaRPr>
            </a:p>
          </p:txBody>
        </p:sp>
        <p:sp>
          <p:nvSpPr>
            <p:cNvPr id="25" name="Прямоугольник 24"/>
            <p:cNvSpPr/>
            <p:nvPr userDrawn="1"/>
          </p:nvSpPr>
          <p:spPr>
            <a:xfrm>
              <a:off x="2955925" y="4638081"/>
              <a:ext cx="6278563" cy="619190"/>
            </a:xfrm>
            <a:prstGeom prst="rect">
              <a:avLst/>
            </a:prstGeom>
          </p:spPr>
          <p:txBody>
            <a:bodyPr lIns="0" tIns="0" rIns="0" bIns="0">
              <a:noAutofit/>
            </a:bodyPr>
            <a:lstStyle/>
            <a:p>
              <a:pPr algn="ctr">
                <a:buClr>
                  <a:srgbClr val="000000"/>
                </a:buClr>
                <a:buSzPct val="100000"/>
              </a:pPr>
              <a:r>
                <a:rPr lang="ru-RU" sz="3800" b="1" dirty="0">
                  <a:solidFill>
                    <a:srgbClr val="E4465A"/>
                  </a:solidFill>
                  <a:latin typeface="Segoe UI" panose="020B0502040204020203" pitchFamily="34" charset="0"/>
                </a:rPr>
                <a:t>+7 (499) 653-9-900</a:t>
              </a:r>
              <a:endParaRPr lang="ru-RU" altLang="ru-RU" sz="3800" b="1" u="sng" dirty="0">
                <a:solidFill>
                  <a:schemeClr val="accent1"/>
                </a:solidFill>
                <a:latin typeface="Segoe UI" panose="020B0502040204020203" pitchFamily="34" charset="0"/>
              </a:endParaRPr>
            </a:p>
          </p:txBody>
        </p:sp>
        <p:sp>
          <p:nvSpPr>
            <p:cNvPr id="26" name="Прямоугольник 25"/>
            <p:cNvSpPr/>
            <p:nvPr userDrawn="1"/>
          </p:nvSpPr>
          <p:spPr>
            <a:xfrm>
              <a:off x="2955925" y="5212227"/>
              <a:ext cx="6278563" cy="292388"/>
            </a:xfrm>
            <a:prstGeom prst="rect">
              <a:avLst/>
            </a:prstGeom>
          </p:spPr>
          <p:txBody>
            <a:bodyPr lIns="0" tIns="0" rIns="0" bIns="0">
              <a:noAutofit/>
            </a:bodyPr>
            <a:lstStyle/>
            <a:p>
              <a:pPr algn="ctr">
                <a:buClr>
                  <a:srgbClr val="000000"/>
                </a:buClr>
                <a:buSzPct val="100000"/>
              </a:pPr>
              <a:r>
                <a:rPr lang="ru-RU" altLang="ru-RU" sz="1950" dirty="0">
                  <a:solidFill>
                    <a:schemeClr val="accent4"/>
                  </a:solidFill>
                  <a:latin typeface="Segoe UI" panose="020B0502040204020203" pitchFamily="34" charset="0"/>
                </a:rPr>
                <a:t>ЗВОНОК ПО РОССИИ БЕСПЛАТНЫЙ</a:t>
              </a:r>
              <a:endParaRPr lang="ru-RU" altLang="ru-RU" sz="1950" u="sng" dirty="0">
                <a:solidFill>
                  <a:schemeClr val="accent4"/>
                </a:solidFill>
                <a:latin typeface="Segoe UI" panose="020B0502040204020203" pitchFamily="34" charset="0"/>
              </a:endParaRPr>
            </a:p>
          </p:txBody>
        </p:sp>
      </p:grpSp>
      <p:sp>
        <p:nvSpPr>
          <p:cNvPr id="27" name="Прямоугольник 26"/>
          <p:cNvSpPr/>
          <p:nvPr userDrawn="1"/>
        </p:nvSpPr>
        <p:spPr>
          <a:xfrm>
            <a:off x="2955925" y="5889077"/>
            <a:ext cx="6278563" cy="523656"/>
          </a:xfrm>
          <a:prstGeom prst="rect">
            <a:avLst/>
          </a:prstGeom>
        </p:spPr>
        <p:txBody>
          <a:bodyPr lIns="0" tIns="0" rIns="0" bIns="0" anchor="b">
            <a:noAutofit/>
          </a:bodyPr>
          <a:lstStyle/>
          <a:p>
            <a:pPr algn="ctr">
              <a:buClr>
                <a:srgbClr val="000000"/>
              </a:buClr>
              <a:buSzPct val="100000"/>
            </a:pPr>
            <a:r>
              <a:rPr lang="en-US" altLang="ru-RU" dirty="0">
                <a:solidFill>
                  <a:srgbClr val="0291A0"/>
                </a:solidFill>
                <a:latin typeface="Segoe UI" panose="020B0502040204020203" pitchFamily="34" charset="0"/>
              </a:rPr>
              <a:t>support223@rts-tender.ru</a:t>
            </a:r>
          </a:p>
          <a:p>
            <a:pPr algn="ctr">
              <a:buClr>
                <a:srgbClr val="000000"/>
              </a:buClr>
              <a:buSzPct val="100000"/>
            </a:pPr>
            <a:r>
              <a:rPr lang="en-US" altLang="ru-RU" dirty="0">
                <a:solidFill>
                  <a:srgbClr val="0291A0"/>
                </a:solidFill>
                <a:latin typeface="Segoe UI" panose="020B0502040204020203" pitchFamily="34" charset="0"/>
              </a:rPr>
              <a:t>info223@rts-tender.ru</a:t>
            </a:r>
          </a:p>
        </p:txBody>
      </p:sp>
      <p:sp>
        <p:nvSpPr>
          <p:cNvPr id="28" name="Прямоугольник 27"/>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nvGrpSpPr>
          <p:cNvPr id="32" name="Group 4"/>
          <p:cNvGrpSpPr>
            <a:grpSpLocks noChangeAspect="1"/>
          </p:cNvGrpSpPr>
          <p:nvPr userDrawn="1"/>
        </p:nvGrpSpPr>
        <p:grpSpPr bwMode="auto">
          <a:xfrm>
            <a:off x="5248524" y="2118070"/>
            <a:ext cx="1644152" cy="1640843"/>
            <a:chOff x="3322" y="1632"/>
            <a:chExt cx="497" cy="496"/>
          </a:xfrm>
        </p:grpSpPr>
        <p:sp>
          <p:nvSpPr>
            <p:cNvPr id="33" name="AutoShape 3"/>
            <p:cNvSpPr>
              <a:spLocks noChangeAspect="1" noChangeArrowheads="1" noTextEdit="1"/>
            </p:cNvSpPr>
            <p:nvPr userDrawn="1"/>
          </p:nvSpPr>
          <p:spPr bwMode="auto">
            <a:xfrm>
              <a:off x="3322" y="1632"/>
              <a:ext cx="49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4" name="Freeform 5"/>
            <p:cNvSpPr>
              <a:spLocks/>
            </p:cNvSpPr>
            <p:nvPr userDrawn="1"/>
          </p:nvSpPr>
          <p:spPr bwMode="auto">
            <a:xfrm>
              <a:off x="3324" y="1634"/>
              <a:ext cx="495" cy="494"/>
            </a:xfrm>
            <a:custGeom>
              <a:avLst/>
              <a:gdLst>
                <a:gd name="T0" fmla="*/ 239 w 239"/>
                <a:gd name="T1" fmla="*/ 219 h 239"/>
                <a:gd name="T2" fmla="*/ 219 w 239"/>
                <a:gd name="T3" fmla="*/ 239 h 239"/>
                <a:gd name="T4" fmla="*/ 20 w 239"/>
                <a:gd name="T5" fmla="*/ 239 h 239"/>
                <a:gd name="T6" fmla="*/ 0 w 239"/>
                <a:gd name="T7" fmla="*/ 219 h 239"/>
                <a:gd name="T8" fmla="*/ 0 w 239"/>
                <a:gd name="T9" fmla="*/ 20 h 239"/>
                <a:gd name="T10" fmla="*/ 20 w 239"/>
                <a:gd name="T11" fmla="*/ 0 h 239"/>
                <a:gd name="T12" fmla="*/ 219 w 239"/>
                <a:gd name="T13" fmla="*/ 0 h 239"/>
                <a:gd name="T14" fmla="*/ 239 w 239"/>
                <a:gd name="T15" fmla="*/ 20 h 239"/>
                <a:gd name="T16" fmla="*/ 239 w 239"/>
                <a:gd name="T17"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239">
                  <a:moveTo>
                    <a:pt x="239" y="219"/>
                  </a:moveTo>
                  <a:cubicBezTo>
                    <a:pt x="239" y="230"/>
                    <a:pt x="230" y="239"/>
                    <a:pt x="219" y="239"/>
                  </a:cubicBezTo>
                  <a:cubicBezTo>
                    <a:pt x="20" y="239"/>
                    <a:pt x="20" y="239"/>
                    <a:pt x="20" y="239"/>
                  </a:cubicBezTo>
                  <a:cubicBezTo>
                    <a:pt x="9" y="239"/>
                    <a:pt x="0" y="230"/>
                    <a:pt x="0" y="219"/>
                  </a:cubicBezTo>
                  <a:cubicBezTo>
                    <a:pt x="0" y="20"/>
                    <a:pt x="0" y="20"/>
                    <a:pt x="0" y="20"/>
                  </a:cubicBezTo>
                  <a:cubicBezTo>
                    <a:pt x="0" y="9"/>
                    <a:pt x="9" y="0"/>
                    <a:pt x="20" y="0"/>
                  </a:cubicBezTo>
                  <a:cubicBezTo>
                    <a:pt x="219" y="0"/>
                    <a:pt x="219" y="0"/>
                    <a:pt x="219" y="0"/>
                  </a:cubicBezTo>
                  <a:cubicBezTo>
                    <a:pt x="230" y="0"/>
                    <a:pt x="239" y="9"/>
                    <a:pt x="239" y="20"/>
                  </a:cubicBezTo>
                  <a:lnTo>
                    <a:pt x="239" y="219"/>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5" name="Freeform 6"/>
            <p:cNvSpPr>
              <a:spLocks noEditPoints="1"/>
            </p:cNvSpPr>
            <p:nvPr userDrawn="1"/>
          </p:nvSpPr>
          <p:spPr bwMode="auto">
            <a:xfrm>
              <a:off x="3432" y="1830"/>
              <a:ext cx="93" cy="116"/>
            </a:xfrm>
            <a:custGeom>
              <a:avLst/>
              <a:gdLst>
                <a:gd name="T0" fmla="*/ 0 w 45"/>
                <a:gd name="T1" fmla="*/ 0 h 56"/>
                <a:gd name="T2" fmla="*/ 24 w 45"/>
                <a:gd name="T3" fmla="*/ 0 h 56"/>
                <a:gd name="T4" fmla="*/ 45 w 45"/>
                <a:gd name="T5" fmla="*/ 18 h 56"/>
                <a:gd name="T6" fmla="*/ 24 w 45"/>
                <a:gd name="T7" fmla="*/ 37 h 56"/>
                <a:gd name="T8" fmla="*/ 16 w 45"/>
                <a:gd name="T9" fmla="*/ 37 h 56"/>
                <a:gd name="T10" fmla="*/ 16 w 45"/>
                <a:gd name="T11" fmla="*/ 56 h 56"/>
                <a:gd name="T12" fmla="*/ 0 w 45"/>
                <a:gd name="T13" fmla="*/ 56 h 56"/>
                <a:gd name="T14" fmla="*/ 0 w 45"/>
                <a:gd name="T15" fmla="*/ 0 h 56"/>
                <a:gd name="T16" fmla="*/ 16 w 45"/>
                <a:gd name="T17" fmla="*/ 25 h 56"/>
                <a:gd name="T18" fmla="*/ 21 w 45"/>
                <a:gd name="T19" fmla="*/ 25 h 56"/>
                <a:gd name="T20" fmla="*/ 28 w 45"/>
                <a:gd name="T21" fmla="*/ 18 h 56"/>
                <a:gd name="T22" fmla="*/ 21 w 45"/>
                <a:gd name="T23" fmla="*/ 12 h 56"/>
                <a:gd name="T24" fmla="*/ 16 w 45"/>
                <a:gd name="T25" fmla="*/ 12 h 56"/>
                <a:gd name="T26" fmla="*/ 16 w 45"/>
                <a:gd name="T2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6">
                  <a:moveTo>
                    <a:pt x="0" y="0"/>
                  </a:moveTo>
                  <a:cubicBezTo>
                    <a:pt x="24" y="0"/>
                    <a:pt x="24" y="0"/>
                    <a:pt x="24" y="0"/>
                  </a:cubicBezTo>
                  <a:cubicBezTo>
                    <a:pt x="40" y="0"/>
                    <a:pt x="45" y="11"/>
                    <a:pt x="45" y="18"/>
                  </a:cubicBezTo>
                  <a:cubicBezTo>
                    <a:pt x="45" y="26"/>
                    <a:pt x="40" y="37"/>
                    <a:pt x="24" y="37"/>
                  </a:cubicBezTo>
                  <a:cubicBezTo>
                    <a:pt x="16" y="37"/>
                    <a:pt x="16" y="37"/>
                    <a:pt x="16" y="37"/>
                  </a:cubicBezTo>
                  <a:cubicBezTo>
                    <a:pt x="16" y="56"/>
                    <a:pt x="16" y="56"/>
                    <a:pt x="16" y="56"/>
                  </a:cubicBezTo>
                  <a:cubicBezTo>
                    <a:pt x="0" y="56"/>
                    <a:pt x="0" y="56"/>
                    <a:pt x="0" y="56"/>
                  </a:cubicBezTo>
                  <a:lnTo>
                    <a:pt x="0" y="0"/>
                  </a:lnTo>
                  <a:close/>
                  <a:moveTo>
                    <a:pt x="16" y="25"/>
                  </a:moveTo>
                  <a:cubicBezTo>
                    <a:pt x="21" y="25"/>
                    <a:pt x="21" y="25"/>
                    <a:pt x="21" y="25"/>
                  </a:cubicBezTo>
                  <a:cubicBezTo>
                    <a:pt x="28" y="25"/>
                    <a:pt x="28" y="21"/>
                    <a:pt x="28" y="18"/>
                  </a:cubicBezTo>
                  <a:cubicBezTo>
                    <a:pt x="28" y="16"/>
                    <a:pt x="27" y="12"/>
                    <a:pt x="21" y="12"/>
                  </a:cubicBezTo>
                  <a:cubicBezTo>
                    <a:pt x="16" y="12"/>
                    <a:pt x="16" y="12"/>
                    <a:pt x="16" y="12"/>
                  </a:cubicBezTo>
                  <a:lnTo>
                    <a:pt x="16" y="25"/>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6" name="Freeform 7"/>
            <p:cNvSpPr>
              <a:spLocks/>
            </p:cNvSpPr>
            <p:nvPr userDrawn="1"/>
          </p:nvSpPr>
          <p:spPr bwMode="auto">
            <a:xfrm>
              <a:off x="3531" y="1830"/>
              <a:ext cx="83" cy="116"/>
            </a:xfrm>
            <a:custGeom>
              <a:avLst/>
              <a:gdLst>
                <a:gd name="T0" fmla="*/ 25 w 83"/>
                <a:gd name="T1" fmla="*/ 27 h 116"/>
                <a:gd name="T2" fmla="*/ 0 w 83"/>
                <a:gd name="T3" fmla="*/ 27 h 116"/>
                <a:gd name="T4" fmla="*/ 0 w 83"/>
                <a:gd name="T5" fmla="*/ 0 h 116"/>
                <a:gd name="T6" fmla="*/ 83 w 83"/>
                <a:gd name="T7" fmla="*/ 0 h 116"/>
                <a:gd name="T8" fmla="*/ 83 w 83"/>
                <a:gd name="T9" fmla="*/ 27 h 116"/>
                <a:gd name="T10" fmla="*/ 58 w 83"/>
                <a:gd name="T11" fmla="*/ 27 h 116"/>
                <a:gd name="T12" fmla="*/ 58 w 83"/>
                <a:gd name="T13" fmla="*/ 116 h 116"/>
                <a:gd name="T14" fmla="*/ 25 w 83"/>
                <a:gd name="T15" fmla="*/ 116 h 116"/>
                <a:gd name="T16" fmla="*/ 25 w 83"/>
                <a:gd name="T17"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25" y="27"/>
                  </a:moveTo>
                  <a:lnTo>
                    <a:pt x="0" y="27"/>
                  </a:lnTo>
                  <a:lnTo>
                    <a:pt x="0" y="0"/>
                  </a:lnTo>
                  <a:lnTo>
                    <a:pt x="83" y="0"/>
                  </a:lnTo>
                  <a:lnTo>
                    <a:pt x="83" y="27"/>
                  </a:lnTo>
                  <a:lnTo>
                    <a:pt x="58" y="27"/>
                  </a:lnTo>
                  <a:lnTo>
                    <a:pt x="58" y="116"/>
                  </a:lnTo>
                  <a:lnTo>
                    <a:pt x="25" y="116"/>
                  </a:lnTo>
                  <a:lnTo>
                    <a:pt x="25" y="2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7" name="Freeform 8"/>
            <p:cNvSpPr>
              <a:spLocks/>
            </p:cNvSpPr>
            <p:nvPr userDrawn="1"/>
          </p:nvSpPr>
          <p:spPr bwMode="auto">
            <a:xfrm>
              <a:off x="3620" y="1826"/>
              <a:ext cx="93" cy="124"/>
            </a:xfrm>
            <a:custGeom>
              <a:avLst/>
              <a:gdLst>
                <a:gd name="T0" fmla="*/ 45 w 45"/>
                <a:gd name="T1" fmla="*/ 56 h 60"/>
                <a:gd name="T2" fmla="*/ 29 w 45"/>
                <a:gd name="T3" fmla="*/ 60 h 60"/>
                <a:gd name="T4" fmla="*/ 0 w 45"/>
                <a:gd name="T5" fmla="*/ 30 h 60"/>
                <a:gd name="T6" fmla="*/ 29 w 45"/>
                <a:gd name="T7" fmla="*/ 0 h 60"/>
                <a:gd name="T8" fmla="*/ 45 w 45"/>
                <a:gd name="T9" fmla="*/ 4 h 60"/>
                <a:gd name="T10" fmla="*/ 45 w 45"/>
                <a:gd name="T11" fmla="*/ 21 h 60"/>
                <a:gd name="T12" fmla="*/ 31 w 45"/>
                <a:gd name="T13" fmla="*/ 14 h 60"/>
                <a:gd name="T14" fmla="*/ 17 w 45"/>
                <a:gd name="T15" fmla="*/ 30 h 60"/>
                <a:gd name="T16" fmla="*/ 31 w 45"/>
                <a:gd name="T17" fmla="*/ 46 h 60"/>
                <a:gd name="T18" fmla="*/ 45 w 45"/>
                <a:gd name="T19" fmla="*/ 39 h 60"/>
                <a:gd name="T20" fmla="*/ 45 w 45"/>
                <a:gd name="T2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0">
                  <a:moveTo>
                    <a:pt x="45" y="56"/>
                  </a:moveTo>
                  <a:cubicBezTo>
                    <a:pt x="40" y="59"/>
                    <a:pt x="34" y="60"/>
                    <a:pt x="29" y="60"/>
                  </a:cubicBezTo>
                  <a:cubicBezTo>
                    <a:pt x="13" y="60"/>
                    <a:pt x="0" y="48"/>
                    <a:pt x="0" y="30"/>
                  </a:cubicBezTo>
                  <a:cubicBezTo>
                    <a:pt x="0" y="11"/>
                    <a:pt x="14" y="0"/>
                    <a:pt x="29" y="0"/>
                  </a:cubicBezTo>
                  <a:cubicBezTo>
                    <a:pt x="34" y="0"/>
                    <a:pt x="40" y="1"/>
                    <a:pt x="45" y="4"/>
                  </a:cubicBezTo>
                  <a:cubicBezTo>
                    <a:pt x="45" y="21"/>
                    <a:pt x="45" y="21"/>
                    <a:pt x="45" y="21"/>
                  </a:cubicBezTo>
                  <a:cubicBezTo>
                    <a:pt x="42" y="17"/>
                    <a:pt x="37" y="14"/>
                    <a:pt x="31" y="14"/>
                  </a:cubicBezTo>
                  <a:cubicBezTo>
                    <a:pt x="22" y="14"/>
                    <a:pt x="17" y="21"/>
                    <a:pt x="17" y="30"/>
                  </a:cubicBezTo>
                  <a:cubicBezTo>
                    <a:pt x="17" y="39"/>
                    <a:pt x="22" y="46"/>
                    <a:pt x="31" y="46"/>
                  </a:cubicBezTo>
                  <a:cubicBezTo>
                    <a:pt x="37" y="46"/>
                    <a:pt x="42" y="42"/>
                    <a:pt x="45" y="39"/>
                  </a:cubicBezTo>
                  <a:lnTo>
                    <a:pt x="45" y="56"/>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8" name="Freeform 9"/>
            <p:cNvSpPr>
              <a:spLocks/>
            </p:cNvSpPr>
            <p:nvPr userDrawn="1"/>
          </p:nvSpPr>
          <p:spPr bwMode="auto">
            <a:xfrm>
              <a:off x="3492" y="1764"/>
              <a:ext cx="29" cy="33"/>
            </a:xfrm>
            <a:custGeom>
              <a:avLst/>
              <a:gdLst>
                <a:gd name="T0" fmla="*/ 12 w 29"/>
                <a:gd name="T1" fmla="*/ 4 h 33"/>
                <a:gd name="T2" fmla="*/ 0 w 29"/>
                <a:gd name="T3" fmla="*/ 4 h 33"/>
                <a:gd name="T4" fmla="*/ 0 w 29"/>
                <a:gd name="T5" fmla="*/ 0 h 33"/>
                <a:gd name="T6" fmla="*/ 29 w 29"/>
                <a:gd name="T7" fmla="*/ 0 h 33"/>
                <a:gd name="T8" fmla="*/ 29 w 29"/>
                <a:gd name="T9" fmla="*/ 4 h 33"/>
                <a:gd name="T10" fmla="*/ 16 w 29"/>
                <a:gd name="T11" fmla="*/ 4 h 33"/>
                <a:gd name="T12" fmla="*/ 16 w 29"/>
                <a:gd name="T13" fmla="*/ 33 h 33"/>
                <a:gd name="T14" fmla="*/ 12 w 29"/>
                <a:gd name="T15" fmla="*/ 33 h 33"/>
                <a:gd name="T16" fmla="*/ 12 w 29"/>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3">
                  <a:moveTo>
                    <a:pt x="12" y="4"/>
                  </a:moveTo>
                  <a:lnTo>
                    <a:pt x="0" y="4"/>
                  </a:lnTo>
                  <a:lnTo>
                    <a:pt x="0" y="0"/>
                  </a:lnTo>
                  <a:lnTo>
                    <a:pt x="29" y="0"/>
                  </a:lnTo>
                  <a:lnTo>
                    <a:pt x="29" y="4"/>
                  </a:lnTo>
                  <a:lnTo>
                    <a:pt x="16" y="4"/>
                  </a:lnTo>
                  <a:lnTo>
                    <a:pt x="16" y="33"/>
                  </a:lnTo>
                  <a:lnTo>
                    <a:pt x="12" y="33"/>
                  </a:lnTo>
                  <a:lnTo>
                    <a:pt x="12" y="4"/>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9" name="Freeform 10"/>
            <p:cNvSpPr>
              <a:spLocks noEditPoints="1"/>
            </p:cNvSpPr>
            <p:nvPr userDrawn="1"/>
          </p:nvSpPr>
          <p:spPr bwMode="auto">
            <a:xfrm>
              <a:off x="3525" y="1762"/>
              <a:ext cx="33" cy="37"/>
            </a:xfrm>
            <a:custGeom>
              <a:avLst/>
              <a:gdLst>
                <a:gd name="T0" fmla="*/ 16 w 16"/>
                <a:gd name="T1" fmla="*/ 13 h 18"/>
                <a:gd name="T2" fmla="*/ 8 w 16"/>
                <a:gd name="T3" fmla="*/ 18 h 18"/>
                <a:gd name="T4" fmla="*/ 0 w 16"/>
                <a:gd name="T5" fmla="*/ 9 h 18"/>
                <a:gd name="T6" fmla="*/ 8 w 16"/>
                <a:gd name="T7" fmla="*/ 0 h 18"/>
                <a:gd name="T8" fmla="*/ 16 w 16"/>
                <a:gd name="T9" fmla="*/ 8 h 18"/>
                <a:gd name="T10" fmla="*/ 16 w 16"/>
                <a:gd name="T11" fmla="*/ 9 h 18"/>
                <a:gd name="T12" fmla="*/ 2 w 16"/>
                <a:gd name="T13" fmla="*/ 9 h 18"/>
                <a:gd name="T14" fmla="*/ 8 w 16"/>
                <a:gd name="T15" fmla="*/ 16 h 18"/>
                <a:gd name="T16" fmla="*/ 14 w 16"/>
                <a:gd name="T17" fmla="*/ 12 h 18"/>
                <a:gd name="T18" fmla="*/ 16 w 16"/>
                <a:gd name="T19" fmla="*/ 13 h 18"/>
                <a:gd name="T20" fmla="*/ 14 w 16"/>
                <a:gd name="T21" fmla="*/ 7 h 18"/>
                <a:gd name="T22" fmla="*/ 8 w 16"/>
                <a:gd name="T23" fmla="*/ 2 h 18"/>
                <a:gd name="T24" fmla="*/ 3 w 16"/>
                <a:gd name="T25" fmla="*/ 7 h 18"/>
                <a:gd name="T26" fmla="*/ 14 w 16"/>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8">
                  <a:moveTo>
                    <a:pt x="16" y="13"/>
                  </a:moveTo>
                  <a:cubicBezTo>
                    <a:pt x="15" y="16"/>
                    <a:pt x="12" y="18"/>
                    <a:pt x="8" y="18"/>
                  </a:cubicBezTo>
                  <a:cubicBezTo>
                    <a:pt x="3" y="18"/>
                    <a:pt x="0" y="14"/>
                    <a:pt x="0" y="9"/>
                  </a:cubicBezTo>
                  <a:cubicBezTo>
                    <a:pt x="0" y="4"/>
                    <a:pt x="3" y="0"/>
                    <a:pt x="8" y="0"/>
                  </a:cubicBezTo>
                  <a:cubicBezTo>
                    <a:pt x="14" y="0"/>
                    <a:pt x="16" y="5"/>
                    <a:pt x="16" y="8"/>
                  </a:cubicBezTo>
                  <a:cubicBezTo>
                    <a:pt x="16" y="9"/>
                    <a:pt x="16" y="9"/>
                    <a:pt x="16" y="9"/>
                  </a:cubicBezTo>
                  <a:cubicBezTo>
                    <a:pt x="2" y="9"/>
                    <a:pt x="2" y="9"/>
                    <a:pt x="2" y="9"/>
                  </a:cubicBezTo>
                  <a:cubicBezTo>
                    <a:pt x="2" y="12"/>
                    <a:pt x="4" y="16"/>
                    <a:pt x="8" y="16"/>
                  </a:cubicBezTo>
                  <a:cubicBezTo>
                    <a:pt x="10" y="16"/>
                    <a:pt x="12" y="16"/>
                    <a:pt x="14" y="12"/>
                  </a:cubicBezTo>
                  <a:lnTo>
                    <a:pt x="16" y="13"/>
                  </a:lnTo>
                  <a:close/>
                  <a:moveTo>
                    <a:pt x="14" y="7"/>
                  </a:moveTo>
                  <a:cubicBezTo>
                    <a:pt x="14" y="5"/>
                    <a:pt x="12" y="2"/>
                    <a:pt x="8" y="2"/>
                  </a:cubicBezTo>
                  <a:cubicBezTo>
                    <a:pt x="5"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0" name="Freeform 11"/>
            <p:cNvSpPr>
              <a:spLocks/>
            </p:cNvSpPr>
            <p:nvPr userDrawn="1"/>
          </p:nvSpPr>
          <p:spPr bwMode="auto">
            <a:xfrm>
              <a:off x="3568" y="1764"/>
              <a:ext cx="29" cy="33"/>
            </a:xfrm>
            <a:custGeom>
              <a:avLst/>
              <a:gdLst>
                <a:gd name="T0" fmla="*/ 0 w 29"/>
                <a:gd name="T1" fmla="*/ 0 h 33"/>
                <a:gd name="T2" fmla="*/ 5 w 29"/>
                <a:gd name="T3" fmla="*/ 0 h 33"/>
                <a:gd name="T4" fmla="*/ 5 w 29"/>
                <a:gd name="T5" fmla="*/ 15 h 33"/>
                <a:gd name="T6" fmla="*/ 23 w 29"/>
                <a:gd name="T7" fmla="*/ 15 h 33"/>
                <a:gd name="T8" fmla="*/ 23 w 29"/>
                <a:gd name="T9" fmla="*/ 0 h 33"/>
                <a:gd name="T10" fmla="*/ 29 w 29"/>
                <a:gd name="T11" fmla="*/ 0 h 33"/>
                <a:gd name="T12" fmla="*/ 29 w 29"/>
                <a:gd name="T13" fmla="*/ 33 h 33"/>
                <a:gd name="T14" fmla="*/ 23 w 29"/>
                <a:gd name="T15" fmla="*/ 33 h 33"/>
                <a:gd name="T16" fmla="*/ 23 w 29"/>
                <a:gd name="T17" fmla="*/ 19 h 33"/>
                <a:gd name="T18" fmla="*/ 5 w 29"/>
                <a:gd name="T19" fmla="*/ 19 h 33"/>
                <a:gd name="T20" fmla="*/ 5 w 29"/>
                <a:gd name="T21" fmla="*/ 33 h 33"/>
                <a:gd name="T22" fmla="*/ 0 w 29"/>
                <a:gd name="T23" fmla="*/ 33 h 33"/>
                <a:gd name="T24" fmla="*/ 0 w 29"/>
                <a:gd name="T25" fmla="*/ 0 h 33"/>
                <a:gd name="connsiteX0" fmla="*/ 0 w 10000"/>
                <a:gd name="connsiteY0" fmla="*/ 0 h 10000"/>
                <a:gd name="connsiteX1" fmla="*/ 1724 w 10000"/>
                <a:gd name="connsiteY1" fmla="*/ 0 h 10000"/>
                <a:gd name="connsiteX2" fmla="*/ 1724 w 10000"/>
                <a:gd name="connsiteY2" fmla="*/ 4545 h 10000"/>
                <a:gd name="connsiteX3" fmla="*/ 7931 w 10000"/>
                <a:gd name="connsiteY3" fmla="*/ 4545 h 10000"/>
                <a:gd name="connsiteX4" fmla="*/ 7931 w 10000"/>
                <a:gd name="connsiteY4" fmla="*/ 0 h 10000"/>
                <a:gd name="connsiteX5" fmla="*/ 9851 w 10000"/>
                <a:gd name="connsiteY5" fmla="*/ 0 h 10000"/>
                <a:gd name="connsiteX6" fmla="*/ 10000 w 10000"/>
                <a:gd name="connsiteY6" fmla="*/ 10000 h 10000"/>
                <a:gd name="connsiteX7" fmla="*/ 7931 w 10000"/>
                <a:gd name="connsiteY7" fmla="*/ 10000 h 10000"/>
                <a:gd name="connsiteX8" fmla="*/ 7931 w 10000"/>
                <a:gd name="connsiteY8" fmla="*/ 5758 h 10000"/>
                <a:gd name="connsiteX9" fmla="*/ 1724 w 10000"/>
                <a:gd name="connsiteY9" fmla="*/ 5758 h 10000"/>
                <a:gd name="connsiteX10" fmla="*/ 1724 w 10000"/>
                <a:gd name="connsiteY10" fmla="*/ 10000 h 10000"/>
                <a:gd name="connsiteX11" fmla="*/ 0 w 10000"/>
                <a:gd name="connsiteY11" fmla="*/ 10000 h 10000"/>
                <a:gd name="connsiteX12" fmla="*/ 0 w 10000"/>
                <a:gd name="connsiteY12" fmla="*/ 0 h 10000"/>
                <a:gd name="connsiteX0" fmla="*/ 0 w 9857"/>
                <a:gd name="connsiteY0" fmla="*/ 0 h 10000"/>
                <a:gd name="connsiteX1" fmla="*/ 1724 w 9857"/>
                <a:gd name="connsiteY1" fmla="*/ 0 h 10000"/>
                <a:gd name="connsiteX2" fmla="*/ 1724 w 9857"/>
                <a:gd name="connsiteY2" fmla="*/ 4545 h 10000"/>
                <a:gd name="connsiteX3" fmla="*/ 7931 w 9857"/>
                <a:gd name="connsiteY3" fmla="*/ 4545 h 10000"/>
                <a:gd name="connsiteX4" fmla="*/ 7931 w 9857"/>
                <a:gd name="connsiteY4" fmla="*/ 0 h 10000"/>
                <a:gd name="connsiteX5" fmla="*/ 9851 w 9857"/>
                <a:gd name="connsiteY5" fmla="*/ 0 h 10000"/>
                <a:gd name="connsiteX6" fmla="*/ 9703 w 9857"/>
                <a:gd name="connsiteY6" fmla="*/ 10000 h 10000"/>
                <a:gd name="connsiteX7" fmla="*/ 7931 w 9857"/>
                <a:gd name="connsiteY7" fmla="*/ 10000 h 10000"/>
                <a:gd name="connsiteX8" fmla="*/ 7931 w 9857"/>
                <a:gd name="connsiteY8" fmla="*/ 5758 h 10000"/>
                <a:gd name="connsiteX9" fmla="*/ 1724 w 9857"/>
                <a:gd name="connsiteY9" fmla="*/ 5758 h 10000"/>
                <a:gd name="connsiteX10" fmla="*/ 1724 w 9857"/>
                <a:gd name="connsiteY10" fmla="*/ 10000 h 10000"/>
                <a:gd name="connsiteX11" fmla="*/ 0 w 9857"/>
                <a:gd name="connsiteY11" fmla="*/ 10000 h 10000"/>
                <a:gd name="connsiteX12" fmla="*/ 0 w 9857"/>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7" h="10000">
                  <a:moveTo>
                    <a:pt x="0" y="0"/>
                  </a:moveTo>
                  <a:lnTo>
                    <a:pt x="1724" y="0"/>
                  </a:lnTo>
                  <a:lnTo>
                    <a:pt x="1724" y="4545"/>
                  </a:lnTo>
                  <a:lnTo>
                    <a:pt x="7931" y="4545"/>
                  </a:lnTo>
                  <a:lnTo>
                    <a:pt x="7931" y="0"/>
                  </a:lnTo>
                  <a:lnTo>
                    <a:pt x="9851" y="0"/>
                  </a:lnTo>
                  <a:cubicBezTo>
                    <a:pt x="9901" y="3333"/>
                    <a:pt x="9653" y="6667"/>
                    <a:pt x="9703" y="10000"/>
                  </a:cubicBezTo>
                  <a:lnTo>
                    <a:pt x="7931" y="10000"/>
                  </a:lnTo>
                  <a:lnTo>
                    <a:pt x="7931" y="5758"/>
                  </a:lnTo>
                  <a:lnTo>
                    <a:pt x="1724" y="5758"/>
                  </a:lnTo>
                  <a:lnTo>
                    <a:pt x="1724" y="10000"/>
                  </a:lnTo>
                  <a:lnTo>
                    <a:pt x="0" y="10000"/>
                  </a:lnTo>
                  <a:lnTo>
                    <a:pt x="0" y="0"/>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1" name="Freeform 12"/>
            <p:cNvSpPr>
              <a:spLocks noEditPoints="1"/>
            </p:cNvSpPr>
            <p:nvPr userDrawn="1"/>
          </p:nvSpPr>
          <p:spPr bwMode="auto">
            <a:xfrm>
              <a:off x="3604" y="1764"/>
              <a:ext cx="35" cy="44"/>
            </a:xfrm>
            <a:custGeom>
              <a:avLst/>
              <a:gdLst>
                <a:gd name="T0" fmla="*/ 14 w 17"/>
                <a:gd name="T1" fmla="*/ 0 h 21"/>
                <a:gd name="T2" fmla="*/ 14 w 17"/>
                <a:gd name="T3" fmla="*/ 14 h 21"/>
                <a:gd name="T4" fmla="*/ 17 w 17"/>
                <a:gd name="T5" fmla="*/ 14 h 21"/>
                <a:gd name="T6" fmla="*/ 17 w 17"/>
                <a:gd name="T7" fmla="*/ 21 h 21"/>
                <a:gd name="T8" fmla="*/ 15 w 17"/>
                <a:gd name="T9" fmla="*/ 21 h 21"/>
                <a:gd name="T10" fmla="*/ 15 w 17"/>
                <a:gd name="T11" fmla="*/ 16 h 21"/>
                <a:gd name="T12" fmla="*/ 2 w 17"/>
                <a:gd name="T13" fmla="*/ 16 h 21"/>
                <a:gd name="T14" fmla="*/ 2 w 17"/>
                <a:gd name="T15" fmla="*/ 21 h 21"/>
                <a:gd name="T16" fmla="*/ 0 w 17"/>
                <a:gd name="T17" fmla="*/ 21 h 21"/>
                <a:gd name="T18" fmla="*/ 0 w 17"/>
                <a:gd name="T19" fmla="*/ 14 h 21"/>
                <a:gd name="T20" fmla="*/ 4 w 17"/>
                <a:gd name="T21" fmla="*/ 8 h 21"/>
                <a:gd name="T22" fmla="*/ 4 w 17"/>
                <a:gd name="T23" fmla="*/ 0 h 21"/>
                <a:gd name="T24" fmla="*/ 14 w 17"/>
                <a:gd name="T25" fmla="*/ 0 h 21"/>
                <a:gd name="T26" fmla="*/ 12 w 17"/>
                <a:gd name="T27" fmla="*/ 2 h 21"/>
                <a:gd name="T28" fmla="*/ 6 w 17"/>
                <a:gd name="T29" fmla="*/ 2 h 21"/>
                <a:gd name="T30" fmla="*/ 6 w 17"/>
                <a:gd name="T31" fmla="*/ 9 h 21"/>
                <a:gd name="T32" fmla="*/ 4 w 17"/>
                <a:gd name="T33" fmla="*/ 14 h 21"/>
                <a:gd name="T34" fmla="*/ 12 w 17"/>
                <a:gd name="T35" fmla="*/ 14 h 21"/>
                <a:gd name="T36" fmla="*/ 12 w 1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14" y="0"/>
                  </a:moveTo>
                  <a:cubicBezTo>
                    <a:pt x="14" y="14"/>
                    <a:pt x="14" y="14"/>
                    <a:pt x="14" y="14"/>
                  </a:cubicBezTo>
                  <a:cubicBezTo>
                    <a:pt x="17" y="14"/>
                    <a:pt x="17" y="14"/>
                    <a:pt x="17" y="14"/>
                  </a:cubicBezTo>
                  <a:cubicBezTo>
                    <a:pt x="17" y="21"/>
                    <a:pt x="17" y="21"/>
                    <a:pt x="17" y="21"/>
                  </a:cubicBezTo>
                  <a:cubicBezTo>
                    <a:pt x="15" y="21"/>
                    <a:pt x="15" y="21"/>
                    <a:pt x="15" y="21"/>
                  </a:cubicBezTo>
                  <a:cubicBezTo>
                    <a:pt x="15" y="16"/>
                    <a:pt x="15" y="16"/>
                    <a:pt x="15" y="16"/>
                  </a:cubicBezTo>
                  <a:cubicBezTo>
                    <a:pt x="2" y="16"/>
                    <a:pt x="2" y="16"/>
                    <a:pt x="2" y="16"/>
                  </a:cubicBezTo>
                  <a:cubicBezTo>
                    <a:pt x="2" y="21"/>
                    <a:pt x="2" y="21"/>
                    <a:pt x="2" y="21"/>
                  </a:cubicBezTo>
                  <a:cubicBezTo>
                    <a:pt x="0" y="21"/>
                    <a:pt x="0" y="21"/>
                    <a:pt x="0" y="21"/>
                  </a:cubicBezTo>
                  <a:cubicBezTo>
                    <a:pt x="0" y="14"/>
                    <a:pt x="0" y="14"/>
                    <a:pt x="0" y="14"/>
                  </a:cubicBezTo>
                  <a:cubicBezTo>
                    <a:pt x="3" y="14"/>
                    <a:pt x="4" y="11"/>
                    <a:pt x="4" y="8"/>
                  </a:cubicBezTo>
                  <a:cubicBezTo>
                    <a:pt x="4" y="0"/>
                    <a:pt x="4" y="0"/>
                    <a:pt x="4" y="0"/>
                  </a:cubicBezTo>
                  <a:lnTo>
                    <a:pt x="14" y="0"/>
                  </a:lnTo>
                  <a:close/>
                  <a:moveTo>
                    <a:pt x="12" y="2"/>
                  </a:moveTo>
                  <a:cubicBezTo>
                    <a:pt x="6" y="2"/>
                    <a:pt x="6" y="2"/>
                    <a:pt x="6" y="2"/>
                  </a:cubicBezTo>
                  <a:cubicBezTo>
                    <a:pt x="6" y="9"/>
                    <a:pt x="6" y="9"/>
                    <a:pt x="6" y="9"/>
                  </a:cubicBezTo>
                  <a:cubicBezTo>
                    <a:pt x="6" y="12"/>
                    <a:pt x="5" y="13"/>
                    <a:pt x="4" y="14"/>
                  </a:cubicBezTo>
                  <a:cubicBezTo>
                    <a:pt x="12" y="14"/>
                    <a:pt x="12" y="14"/>
                    <a:pt x="12" y="14"/>
                  </a:cubicBezTo>
                  <a:lnTo>
                    <a:pt x="12" y="2"/>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2" name="Freeform 13"/>
            <p:cNvSpPr>
              <a:spLocks noEditPoints="1"/>
            </p:cNvSpPr>
            <p:nvPr userDrawn="1"/>
          </p:nvSpPr>
          <p:spPr bwMode="auto">
            <a:xfrm>
              <a:off x="3643" y="1762"/>
              <a:ext cx="35" cy="37"/>
            </a:xfrm>
            <a:custGeom>
              <a:avLst/>
              <a:gdLst>
                <a:gd name="T0" fmla="*/ 17 w 17"/>
                <a:gd name="T1" fmla="*/ 13 h 18"/>
                <a:gd name="T2" fmla="*/ 9 w 17"/>
                <a:gd name="T3" fmla="*/ 18 h 18"/>
                <a:gd name="T4" fmla="*/ 0 w 17"/>
                <a:gd name="T5" fmla="*/ 9 h 18"/>
                <a:gd name="T6" fmla="*/ 9 w 17"/>
                <a:gd name="T7" fmla="*/ 0 h 18"/>
                <a:gd name="T8" fmla="*/ 17 w 17"/>
                <a:gd name="T9" fmla="*/ 8 h 18"/>
                <a:gd name="T10" fmla="*/ 17 w 17"/>
                <a:gd name="T11" fmla="*/ 9 h 18"/>
                <a:gd name="T12" fmla="*/ 3 w 17"/>
                <a:gd name="T13" fmla="*/ 9 h 18"/>
                <a:gd name="T14" fmla="*/ 9 w 17"/>
                <a:gd name="T15" fmla="*/ 16 h 18"/>
                <a:gd name="T16" fmla="*/ 15 w 17"/>
                <a:gd name="T17" fmla="*/ 12 h 18"/>
                <a:gd name="T18" fmla="*/ 17 w 17"/>
                <a:gd name="T19" fmla="*/ 13 h 18"/>
                <a:gd name="T20" fmla="*/ 14 w 17"/>
                <a:gd name="T21" fmla="*/ 7 h 18"/>
                <a:gd name="T22" fmla="*/ 9 w 17"/>
                <a:gd name="T23" fmla="*/ 2 h 18"/>
                <a:gd name="T24" fmla="*/ 3 w 17"/>
                <a:gd name="T25" fmla="*/ 7 h 18"/>
                <a:gd name="T26" fmla="*/ 14 w 17"/>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8">
                  <a:moveTo>
                    <a:pt x="17" y="13"/>
                  </a:moveTo>
                  <a:cubicBezTo>
                    <a:pt x="15" y="16"/>
                    <a:pt x="13" y="18"/>
                    <a:pt x="9" y="18"/>
                  </a:cubicBezTo>
                  <a:cubicBezTo>
                    <a:pt x="3" y="18"/>
                    <a:pt x="0" y="14"/>
                    <a:pt x="0" y="9"/>
                  </a:cubicBezTo>
                  <a:cubicBezTo>
                    <a:pt x="0" y="4"/>
                    <a:pt x="3" y="0"/>
                    <a:pt x="9" y="0"/>
                  </a:cubicBezTo>
                  <a:cubicBezTo>
                    <a:pt x="15" y="0"/>
                    <a:pt x="17" y="5"/>
                    <a:pt x="17" y="8"/>
                  </a:cubicBezTo>
                  <a:cubicBezTo>
                    <a:pt x="17" y="9"/>
                    <a:pt x="17" y="9"/>
                    <a:pt x="17" y="9"/>
                  </a:cubicBezTo>
                  <a:cubicBezTo>
                    <a:pt x="3" y="9"/>
                    <a:pt x="3" y="9"/>
                    <a:pt x="3" y="9"/>
                  </a:cubicBezTo>
                  <a:cubicBezTo>
                    <a:pt x="3" y="12"/>
                    <a:pt x="5" y="16"/>
                    <a:pt x="9" y="16"/>
                  </a:cubicBezTo>
                  <a:cubicBezTo>
                    <a:pt x="10" y="16"/>
                    <a:pt x="13" y="16"/>
                    <a:pt x="15" y="12"/>
                  </a:cubicBezTo>
                  <a:lnTo>
                    <a:pt x="17" y="13"/>
                  </a:lnTo>
                  <a:close/>
                  <a:moveTo>
                    <a:pt x="14" y="7"/>
                  </a:moveTo>
                  <a:cubicBezTo>
                    <a:pt x="14" y="5"/>
                    <a:pt x="12" y="2"/>
                    <a:pt x="9" y="2"/>
                  </a:cubicBezTo>
                  <a:cubicBezTo>
                    <a:pt x="6"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3" name="Freeform 14"/>
            <p:cNvSpPr>
              <a:spLocks noEditPoints="1"/>
            </p:cNvSpPr>
            <p:nvPr userDrawn="1"/>
          </p:nvSpPr>
          <p:spPr bwMode="auto">
            <a:xfrm>
              <a:off x="3686" y="1762"/>
              <a:ext cx="36" cy="52"/>
            </a:xfrm>
            <a:custGeom>
              <a:avLst/>
              <a:gdLst>
                <a:gd name="T0" fmla="*/ 2 w 17"/>
                <a:gd name="T1" fmla="*/ 1 h 25"/>
                <a:gd name="T2" fmla="*/ 2 w 17"/>
                <a:gd name="T3" fmla="*/ 4 h 25"/>
                <a:gd name="T4" fmla="*/ 8 w 17"/>
                <a:gd name="T5" fmla="*/ 0 h 25"/>
                <a:gd name="T6" fmla="*/ 17 w 17"/>
                <a:gd name="T7" fmla="*/ 9 h 25"/>
                <a:gd name="T8" fmla="*/ 9 w 17"/>
                <a:gd name="T9" fmla="*/ 18 h 25"/>
                <a:gd name="T10" fmla="*/ 2 w 17"/>
                <a:gd name="T11" fmla="*/ 15 h 25"/>
                <a:gd name="T12" fmla="*/ 2 w 17"/>
                <a:gd name="T13" fmla="*/ 25 h 25"/>
                <a:gd name="T14" fmla="*/ 0 w 17"/>
                <a:gd name="T15" fmla="*/ 25 h 25"/>
                <a:gd name="T16" fmla="*/ 0 w 17"/>
                <a:gd name="T17" fmla="*/ 1 h 25"/>
                <a:gd name="T18" fmla="*/ 2 w 17"/>
                <a:gd name="T19" fmla="*/ 1 h 25"/>
                <a:gd name="T20" fmla="*/ 15 w 17"/>
                <a:gd name="T21" fmla="*/ 9 h 25"/>
                <a:gd name="T22" fmla="*/ 8 w 17"/>
                <a:gd name="T23" fmla="*/ 2 h 25"/>
                <a:gd name="T24" fmla="*/ 2 w 17"/>
                <a:gd name="T25" fmla="*/ 9 h 25"/>
                <a:gd name="T26" fmla="*/ 9 w 17"/>
                <a:gd name="T27" fmla="*/ 16 h 25"/>
                <a:gd name="T28" fmla="*/ 15 w 17"/>
                <a:gd name="T2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5">
                  <a:moveTo>
                    <a:pt x="2" y="1"/>
                  </a:moveTo>
                  <a:cubicBezTo>
                    <a:pt x="2" y="4"/>
                    <a:pt x="2" y="4"/>
                    <a:pt x="2" y="4"/>
                  </a:cubicBezTo>
                  <a:cubicBezTo>
                    <a:pt x="3" y="2"/>
                    <a:pt x="5" y="0"/>
                    <a:pt x="8" y="0"/>
                  </a:cubicBezTo>
                  <a:cubicBezTo>
                    <a:pt x="14" y="0"/>
                    <a:pt x="17" y="4"/>
                    <a:pt x="17" y="9"/>
                  </a:cubicBezTo>
                  <a:cubicBezTo>
                    <a:pt x="17" y="14"/>
                    <a:pt x="14" y="18"/>
                    <a:pt x="9" y="18"/>
                  </a:cubicBezTo>
                  <a:cubicBezTo>
                    <a:pt x="5" y="18"/>
                    <a:pt x="3" y="16"/>
                    <a:pt x="2" y="15"/>
                  </a:cubicBezTo>
                  <a:cubicBezTo>
                    <a:pt x="2" y="25"/>
                    <a:pt x="2" y="25"/>
                    <a:pt x="2" y="25"/>
                  </a:cubicBezTo>
                  <a:cubicBezTo>
                    <a:pt x="0" y="25"/>
                    <a:pt x="0" y="25"/>
                    <a:pt x="0" y="25"/>
                  </a:cubicBezTo>
                  <a:cubicBezTo>
                    <a:pt x="0" y="1"/>
                    <a:pt x="0" y="1"/>
                    <a:pt x="0" y="1"/>
                  </a:cubicBezTo>
                  <a:lnTo>
                    <a:pt x="2" y="1"/>
                  </a:lnTo>
                  <a:close/>
                  <a:moveTo>
                    <a:pt x="15" y="9"/>
                  </a:moveTo>
                  <a:cubicBezTo>
                    <a:pt x="15" y="6"/>
                    <a:pt x="13" y="2"/>
                    <a:pt x="8" y="2"/>
                  </a:cubicBezTo>
                  <a:cubicBezTo>
                    <a:pt x="5" y="2"/>
                    <a:pt x="2" y="5"/>
                    <a:pt x="2" y="9"/>
                  </a:cubicBezTo>
                  <a:cubicBezTo>
                    <a:pt x="2" y="14"/>
                    <a:pt x="5" y="16"/>
                    <a:pt x="9" y="16"/>
                  </a:cubicBezTo>
                  <a:cubicBezTo>
                    <a:pt x="12" y="16"/>
                    <a:pt x="15" y="13"/>
                    <a:pt x="15" y="9"/>
                  </a:cubicBez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grpSp>
      <p:sp>
        <p:nvSpPr>
          <p:cNvPr id="30" name="Текст 3"/>
          <p:cNvSpPr>
            <a:spLocks noGrp="1"/>
          </p:cNvSpPr>
          <p:nvPr>
            <p:ph type="body" sz="quarter" idx="10"/>
          </p:nvPr>
        </p:nvSpPr>
        <p:spPr>
          <a:xfrm>
            <a:off x="360363" y="1082675"/>
            <a:ext cx="11469687" cy="923925"/>
          </a:xfrm>
        </p:spPr>
        <p:txBody>
          <a:bodyPr lIns="0" tIns="0" rIns="0" bIns="0" anchor="t">
            <a:noAutofit/>
          </a:bodyPr>
          <a:lstStyle>
            <a:lvl1pPr>
              <a:defRPr lang="ru-RU" sz="1800" smtClean="0">
                <a:solidFill>
                  <a:srgbClr val="444444"/>
                </a:solidFill>
                <a:cs typeface="Segoe UI" panose="020B0502040204020203" pitchFamily="34" charset="0"/>
              </a:defRPr>
            </a:lvl1pPr>
            <a:lvl2pPr>
              <a:defRPr lang="ru-RU" sz="1800" smtClean="0">
                <a:latin typeface="+mn-lt"/>
              </a:defRPr>
            </a:lvl2pPr>
            <a:lvl3pPr>
              <a:defRPr lang="ru-RU" sz="1800" smtClean="0">
                <a:latin typeface="+mn-lt"/>
              </a:defRPr>
            </a:lvl3pPr>
            <a:lvl4pPr>
              <a:defRPr lang="ru-RU" sz="1800" smtClean="0">
                <a:latin typeface="+mn-lt"/>
              </a:defRPr>
            </a:lvl4pPr>
            <a:lvl5pPr>
              <a:defRPr lang="ru-RU" sz="1800">
                <a:latin typeface="+mn-lt"/>
              </a:defRPr>
            </a:lvl5pPr>
          </a:lstStyle>
          <a:p>
            <a:pPr lvl="0" algn="ctr" defTabSz="449171" fontAlgn="base">
              <a:spcBef>
                <a:spcPct val="0"/>
              </a:spcBef>
              <a:spcAft>
                <a:spcPct val="0"/>
              </a:spcAft>
              <a:buClr>
                <a:srgbClr val="000000"/>
              </a:buClr>
              <a:buSzPct val="100000"/>
            </a:pPr>
            <a:r>
              <a:rPr lang="ru-RU" dirty="0"/>
              <a:t>Образец текста</a:t>
            </a:r>
          </a:p>
        </p:txBody>
      </p:sp>
    </p:spTree>
    <p:extLst>
      <p:ext uri="{BB962C8B-B14F-4D97-AF65-F5344CB8AC3E}">
        <p14:creationId xmlns:p14="http://schemas.microsoft.com/office/powerpoint/2010/main" val="30473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979" y="0"/>
            <a:ext cx="8270696" cy="694951"/>
          </a:xfrm>
        </p:spPr>
        <p:txBody>
          <a:bodyPr/>
          <a:lstStyle>
            <a:lvl1pPr>
              <a:defRPr/>
            </a:lvl1pPr>
          </a:lstStyle>
          <a:p>
            <a:r>
              <a:rPr lang="ru-RU" dirty="0"/>
              <a:t>Образец заголовка</a:t>
            </a:r>
          </a:p>
        </p:txBody>
      </p:sp>
      <p:sp>
        <p:nvSpPr>
          <p:cNvPr id="3" name="Объект 2"/>
          <p:cNvSpPr>
            <a:spLocks noGrp="1"/>
          </p:cNvSpPr>
          <p:nvPr>
            <p:ph idx="1"/>
          </p:nvPr>
        </p:nvSpPr>
        <p:spPr>
          <a:xfrm>
            <a:off x="360363" y="1082675"/>
            <a:ext cx="11469687" cy="5232400"/>
          </a:xfrm>
        </p:spPr>
        <p:txBody>
          <a:bodyPr/>
          <a:lstStyle>
            <a:lvl1pPr>
              <a:defRPr>
                <a:solidFill>
                  <a:schemeClr val="tx1"/>
                </a:solidFill>
                <a:latin typeface="Segoe UI" panose="020B0502040204020203" pitchFamily="34" charset="0"/>
              </a:defRPr>
            </a:lvl1pPr>
            <a:lvl2pPr>
              <a:buClr>
                <a:schemeClr val="accent1"/>
              </a:buClr>
              <a:defRPr>
                <a:solidFill>
                  <a:schemeClr val="tx1"/>
                </a:solidFill>
                <a:latin typeface="Segoe UI" panose="020B0502040204020203" pitchFamily="34" charset="0"/>
              </a:defRPr>
            </a:lvl2pPr>
            <a:lvl3pPr>
              <a:buClr>
                <a:schemeClr val="accent1"/>
              </a:buClr>
              <a:defRPr>
                <a:solidFill>
                  <a:schemeClr val="tx1"/>
                </a:solidFill>
                <a:latin typeface="Segoe UI" panose="020B0502040204020203" pitchFamily="34" charset="0"/>
              </a:defRPr>
            </a:lvl3pPr>
            <a:lvl4pPr>
              <a:buClr>
                <a:schemeClr val="accent1"/>
              </a:buClr>
              <a:defRPr>
                <a:solidFill>
                  <a:schemeClr val="tx1"/>
                </a:solidFill>
                <a:latin typeface="Segoe UI" panose="020B0502040204020203" pitchFamily="34" charset="0"/>
              </a:defRPr>
            </a:lvl4pPr>
            <a:lvl5pPr>
              <a:buClr>
                <a:schemeClr val="accent1"/>
              </a:buClr>
              <a:defRPr>
                <a:solidFill>
                  <a:schemeClr val="tx1"/>
                </a:solidFill>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6" name="Номер слайда 5"/>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30706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a:t>Образец заголовка</a:t>
            </a:r>
          </a:p>
        </p:txBody>
      </p:sp>
      <p:sp>
        <p:nvSpPr>
          <p:cNvPr id="3" name="Объект 2"/>
          <p:cNvSpPr>
            <a:spLocks noGrp="1"/>
          </p:cNvSpPr>
          <p:nvPr>
            <p:ph sz="half" idx="1"/>
          </p:nvPr>
        </p:nvSpPr>
        <p:spPr>
          <a:xfrm>
            <a:off x="360364" y="1082675"/>
            <a:ext cx="5549899" cy="5232400"/>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6276974" y="1082675"/>
            <a:ext cx="5553075" cy="5232400"/>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7" name="Номер слайда 6"/>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56569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4200" y="1"/>
            <a:ext cx="8166100" cy="698499"/>
          </a:xfrm>
        </p:spPr>
        <p:txBody>
          <a:bodyPr/>
          <a:lstStyle>
            <a:lvl1pPr>
              <a:defRPr/>
            </a:lvl1pPr>
          </a:lstStyle>
          <a:p>
            <a:r>
              <a:rPr lang="ru-RU" dirty="0"/>
              <a:t>Образец заголовка</a:t>
            </a:r>
          </a:p>
        </p:txBody>
      </p:sp>
      <p:sp>
        <p:nvSpPr>
          <p:cNvPr id="3" name="Текст 2"/>
          <p:cNvSpPr>
            <a:spLocks noGrp="1"/>
          </p:cNvSpPr>
          <p:nvPr>
            <p:ph type="body" idx="1"/>
          </p:nvPr>
        </p:nvSpPr>
        <p:spPr>
          <a:xfrm>
            <a:off x="360364" y="1082675"/>
            <a:ext cx="5549899" cy="349250"/>
          </a:xfr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360364" y="1816099"/>
            <a:ext cx="5549899" cy="4498975"/>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276974" y="1082675"/>
            <a:ext cx="5553075" cy="349250"/>
          </a:xfr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6276974" y="1816099"/>
            <a:ext cx="5553075" cy="4498975"/>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Нижний колонтитул 7"/>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9" name="Номер слайда 8"/>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25297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4" name="Номер слайда 3"/>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34783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979" y="0"/>
            <a:ext cx="8270696" cy="694951"/>
          </a:xfrm>
          <a:prstGeom prst="rect">
            <a:avLst/>
          </a:prstGeom>
          <a:noFill/>
        </p:spPr>
        <p:txBody>
          <a:bodyPr wrap="square" rtlCol="0" anchor="ctr">
            <a:noAutofit/>
          </a:bodyPr>
          <a:lstStyle/>
          <a:p>
            <a:pPr lvl="0"/>
            <a:endParaRPr lang="ru-RU" dirty="0"/>
          </a:p>
        </p:txBody>
      </p:sp>
      <p:sp>
        <p:nvSpPr>
          <p:cNvPr id="3" name="Текст 2"/>
          <p:cNvSpPr>
            <a:spLocks noGrp="1"/>
          </p:cNvSpPr>
          <p:nvPr>
            <p:ph type="body" idx="1"/>
          </p:nvPr>
        </p:nvSpPr>
        <p:spPr>
          <a:xfrm>
            <a:off x="360363" y="1082675"/>
            <a:ext cx="11469687" cy="5232400"/>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3"/>
          </p:nvPr>
        </p:nvSpPr>
        <p:spPr>
          <a:xfrm>
            <a:off x="360362" y="6520816"/>
            <a:ext cx="7712075" cy="333462"/>
          </a:xfrm>
          <a:prstGeom prst="rect">
            <a:avLst/>
          </a:prstGeom>
        </p:spPr>
        <p:txBody>
          <a:bodyPr vert="horz" lIns="0" tIns="0" rIns="0" bIns="0" rtlCol="0" anchor="ctr"/>
          <a:lstStyle>
            <a:lvl1pPr algn="l">
              <a:defRPr sz="1200">
                <a:solidFill>
                  <a:schemeClr val="tx1">
                    <a:lumMod val="60000"/>
                    <a:lumOff val="40000"/>
                  </a:schemeClr>
                </a:solidFill>
                <a:latin typeface="Segoe UI" panose="020B0502040204020203" pitchFamily="34" charset="0"/>
              </a:defRPr>
            </a:lvl1pPr>
          </a:lstStyle>
          <a:p>
            <a:endParaRPr lang="ru-RU" dirty="0"/>
          </a:p>
        </p:txBody>
      </p:sp>
      <p:sp>
        <p:nvSpPr>
          <p:cNvPr id="6" name="Номер слайда 5"/>
          <p:cNvSpPr>
            <a:spLocks noGrp="1"/>
          </p:cNvSpPr>
          <p:nvPr>
            <p:ph type="sldNum" sz="quarter" idx="4"/>
          </p:nvPr>
        </p:nvSpPr>
        <p:spPr>
          <a:xfrm>
            <a:off x="9086849" y="6520815"/>
            <a:ext cx="2743200" cy="333462"/>
          </a:xfrm>
          <a:prstGeom prst="rect">
            <a:avLst/>
          </a:prstGeom>
        </p:spPr>
        <p:txBody>
          <a:bodyPr vert="horz" lIns="0" tIns="0" rIns="0" bIns="0" rtlCol="0" anchor="ctr"/>
          <a:lstStyle>
            <a:lvl1pPr algn="r">
              <a:defRPr sz="1200">
                <a:solidFill>
                  <a:schemeClr val="tx1">
                    <a:lumMod val="60000"/>
                    <a:lumOff val="40000"/>
                  </a:schemeClr>
                </a:solidFill>
                <a:latin typeface="Segoe UI" panose="020B0502040204020203" pitchFamily="34" charset="0"/>
              </a:defRPr>
            </a:lvl1pPr>
          </a:lstStyle>
          <a:p>
            <a:fld id="{01D45CEE-34A4-4662-B092-562F1FC220D0}" type="slidenum">
              <a:rPr lang="ru-RU" smtClean="0"/>
              <a:pPr/>
              <a:t>‹#›</a:t>
            </a:fld>
            <a:endParaRPr lang="ru-RU" dirty="0"/>
          </a:p>
        </p:txBody>
      </p:sp>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363" y="76579"/>
            <a:ext cx="1254125" cy="541013"/>
          </a:xfrm>
          <a:prstGeom prst="rect">
            <a:avLst/>
          </a:prstGeom>
        </p:spPr>
      </p:pic>
      <p:sp>
        <p:nvSpPr>
          <p:cNvPr id="16" name="Прямоугольник 15"/>
          <p:cNvSpPr/>
          <p:nvPr/>
        </p:nvSpPr>
        <p:spPr>
          <a:xfrm>
            <a:off x="-1" y="694951"/>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7" name="Прямоугольник 16"/>
          <p:cNvSpPr/>
          <p:nvPr/>
        </p:nvSpPr>
        <p:spPr>
          <a:xfrm>
            <a:off x="8072438" y="694951"/>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17"/>
          <p:cNvSpPr/>
          <p:nvPr/>
        </p:nvSpPr>
        <p:spPr>
          <a:xfrm>
            <a:off x="4129088" y="694951"/>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3" name="Прямоугольник 32"/>
          <p:cNvSpPr/>
          <p:nvPr userDrawn="1"/>
        </p:nvSpPr>
        <p:spPr>
          <a:xfrm>
            <a:off x="-1" y="6472125"/>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4" name="Прямоугольник 33"/>
          <p:cNvSpPr/>
          <p:nvPr userDrawn="1"/>
        </p:nvSpPr>
        <p:spPr>
          <a:xfrm>
            <a:off x="8072438" y="6472125"/>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5" name="Прямоугольник 34"/>
          <p:cNvSpPr/>
          <p:nvPr userDrawn="1"/>
        </p:nvSpPr>
        <p:spPr>
          <a:xfrm>
            <a:off x="4129088" y="6472125"/>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pic>
        <p:nvPicPr>
          <p:cNvPr id="25" name="Рисунок 2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340470" y="115674"/>
            <a:ext cx="1496287" cy="462822"/>
          </a:xfrm>
          <a:prstGeom prst="rect">
            <a:avLst/>
          </a:prstGeom>
        </p:spPr>
      </p:pic>
    </p:spTree>
    <p:extLst>
      <p:ext uri="{BB962C8B-B14F-4D97-AF65-F5344CB8AC3E}">
        <p14:creationId xmlns:p14="http://schemas.microsoft.com/office/powerpoint/2010/main" val="200217062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70" r:id="rId4"/>
    <p:sldLayoutId id="2147483650" r:id="rId5"/>
    <p:sldLayoutId id="2147483652" r:id="rId6"/>
    <p:sldLayoutId id="2147483653" r:id="rId7"/>
    <p:sldLayoutId id="2147483655" r:id="rId8"/>
  </p:sldLayoutIdLst>
  <p:txStyles>
    <p:titleStyle>
      <a:lvl1pPr marL="0" algn="ctr" defTabSz="449263" rtl="0" eaLnBrk="1" fontAlgn="base" latinLnBrk="0" hangingPunct="0">
        <a:lnSpc>
          <a:spcPct val="90000"/>
        </a:lnSpc>
        <a:spcBef>
          <a:spcPct val="0"/>
        </a:spcBef>
        <a:spcAft>
          <a:spcPct val="0"/>
        </a:spcAft>
        <a:buNone/>
        <a:defRPr lang="ru-RU" sz="2000" b="1" kern="1200" cap="all" baseline="0" dirty="0" smtClean="0">
          <a:solidFill>
            <a:srgbClr val="E4465A"/>
          </a:solidFill>
          <a:latin typeface="Segoe UI" panose="020B0502040204020203" pitchFamily="34" charset="0"/>
          <a:ea typeface="Segoe UI Black" panose="020B0A02040204020203" pitchFamily="34" charset="0"/>
          <a:cs typeface="Adobe Arabic" panose="02040503050201020203" pitchFamily="18" charset="-78"/>
        </a:defRPr>
      </a:lvl1pPr>
    </p:titleStyle>
    <p:body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p15:clr>
            <a:srgbClr val="F26B43"/>
          </p15:clr>
        </p15:guide>
        <p15:guide id="2" orient="horz" pos="682">
          <p15:clr>
            <a:srgbClr val="F26B43"/>
          </p15:clr>
        </p15:guide>
        <p15:guide id="3" pos="7452">
          <p15:clr>
            <a:srgbClr val="F26B43"/>
          </p15:clr>
        </p15:guide>
        <p15:guide id="4" pos="3723">
          <p15:clr>
            <a:srgbClr val="F26B43"/>
          </p15:clr>
        </p15:guide>
        <p15:guide id="5" pos="3954">
          <p15:clr>
            <a:srgbClr val="F26B43"/>
          </p15:clr>
        </p15:guide>
        <p15:guide id="6" pos="2712">
          <p15:clr>
            <a:srgbClr val="F26B43"/>
          </p15:clr>
        </p15:guide>
        <p15:guide id="7" pos="2482">
          <p15:clr>
            <a:srgbClr val="F26B43"/>
          </p15:clr>
        </p15:guide>
        <p15:guide id="8" pos="4968">
          <p15:clr>
            <a:srgbClr val="F26B43"/>
          </p15:clr>
        </p15:guide>
        <p15:guide id="9" pos="5198">
          <p15:clr>
            <a:srgbClr val="F26B43"/>
          </p15:clr>
        </p15:guide>
        <p15:guide id="10" pos="2091">
          <p15:clr>
            <a:srgbClr val="F26B43"/>
          </p15:clr>
        </p15:guide>
        <p15:guide id="11" pos="1862">
          <p15:clr>
            <a:srgbClr val="F26B43"/>
          </p15:clr>
        </p15:guide>
        <p15:guide id="12" pos="5589">
          <p15:clr>
            <a:srgbClr val="F26B43"/>
          </p15:clr>
        </p15:guide>
        <p15:guide id="13" pos="5817">
          <p15:clr>
            <a:srgbClr val="F26B43"/>
          </p15:clr>
        </p15:guide>
        <p15:guide id="14" orient="horz" pos="3978">
          <p15:clr>
            <a:srgbClr val="F26B43"/>
          </p15:clr>
        </p15:guide>
        <p15:guide id="15" orient="horz" pos="902" userDrawn="1">
          <p15:clr>
            <a:srgbClr val="F26B43"/>
          </p15:clr>
        </p15:guide>
        <p15:guide id="16" orient="horz" pos="13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t.me/zakupkinew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a:extLst>
              <a:ext uri="{FF2B5EF4-FFF2-40B4-BE49-F238E27FC236}">
                <a16:creationId xmlns="" xmlns:a16="http://schemas.microsoft.com/office/drawing/2014/main" id="{AD2744E6-91F7-44F4-B695-949EEAB993DB}"/>
              </a:ext>
            </a:extLst>
          </p:cNvPr>
          <p:cNvSpPr>
            <a:spLocks noGrp="1"/>
          </p:cNvSpPr>
          <p:nvPr>
            <p:ph type="subTitle" idx="1"/>
          </p:nvPr>
        </p:nvSpPr>
        <p:spPr>
          <a:xfrm>
            <a:off x="1524000" y="5519855"/>
            <a:ext cx="9144000" cy="892096"/>
          </a:xfrm>
        </p:spPr>
        <p:txBody>
          <a:bodyPr>
            <a:normAutofit/>
          </a:bodyPr>
          <a:lstStyle/>
          <a:p>
            <a:pPr>
              <a:lnSpc>
                <a:spcPct val="100000"/>
              </a:lnSpc>
              <a:spcBef>
                <a:spcPts val="0"/>
              </a:spcBef>
            </a:pPr>
            <a:r>
              <a:rPr lang="ru-RU" dirty="0">
                <a:solidFill>
                  <a:srgbClr val="27A1AE"/>
                </a:solidFill>
              </a:rPr>
              <a:t>Тасалов Филипп Артемьевич</a:t>
            </a:r>
            <a:endParaRPr lang="en-US" dirty="0">
              <a:solidFill>
                <a:srgbClr val="27A1AE"/>
              </a:solidFill>
            </a:endParaRPr>
          </a:p>
          <a:p>
            <a:pPr>
              <a:lnSpc>
                <a:spcPct val="100000"/>
              </a:lnSpc>
              <a:spcBef>
                <a:spcPts val="0"/>
              </a:spcBef>
            </a:pPr>
            <a:r>
              <a:rPr lang="ru-RU" b="0" cap="none" dirty="0">
                <a:solidFill>
                  <a:schemeClr val="tx1"/>
                </a:solidFill>
              </a:rPr>
              <a:t>Руководитель </a:t>
            </a:r>
            <a:r>
              <a:rPr lang="ru-RU" b="0" cap="none" dirty="0" smtClean="0">
                <a:solidFill>
                  <a:schemeClr val="tx1"/>
                </a:solidFill>
              </a:rPr>
              <a:t>управления </a:t>
            </a:r>
            <a:r>
              <a:rPr lang="ru-RU" b="0" cap="none" dirty="0">
                <a:solidFill>
                  <a:schemeClr val="tx1"/>
                </a:solidFill>
              </a:rPr>
              <a:t>по нормотворческой работе </a:t>
            </a:r>
            <a:r>
              <a:rPr lang="ru-RU" b="0" cap="none" dirty="0" smtClean="0">
                <a:solidFill>
                  <a:schemeClr val="tx1"/>
                </a:solidFill>
              </a:rPr>
              <a:t>и правоприменительной практике РТС-тендер</a:t>
            </a:r>
            <a:r>
              <a:rPr lang="ru-RU" b="0" dirty="0">
                <a:solidFill>
                  <a:schemeClr val="tx1"/>
                </a:solidFill>
              </a:rPr>
              <a:t>, к.ю.н.</a:t>
            </a:r>
          </a:p>
        </p:txBody>
      </p:sp>
      <p:sp>
        <p:nvSpPr>
          <p:cNvPr id="5" name="Заголовок 2"/>
          <p:cNvSpPr>
            <a:spLocks noGrp="1"/>
          </p:cNvSpPr>
          <p:nvPr>
            <p:ph type="ctrTitle"/>
          </p:nvPr>
        </p:nvSpPr>
        <p:spPr>
          <a:xfrm>
            <a:off x="1524000" y="3535866"/>
            <a:ext cx="9144000" cy="1881188"/>
          </a:xfrm>
          <a:effectLst/>
        </p:spPr>
        <p:txBody>
          <a:bodyPr/>
          <a:lstStyle/>
          <a:p>
            <a:r>
              <a:rPr lang="ru-RU" sz="3200" dirty="0" smtClean="0">
                <a:solidFill>
                  <a:srgbClr val="001D43"/>
                </a:solidFill>
              </a:rPr>
              <a:t>АКТУАЛЬНАЯ АНТИМОНОПОЛЬНАЯ И СУДЕБНАЯ ПРАКТИКА В СФЕРЕ ЗАКУПОК-2018</a:t>
            </a:r>
            <a:endParaRPr lang="ru-RU" sz="3200" dirty="0">
              <a:solidFill>
                <a:srgbClr val="001D43"/>
              </a:solidFill>
            </a:endParaRPr>
          </a:p>
        </p:txBody>
      </p:sp>
    </p:spTree>
    <p:extLst>
      <p:ext uri="{BB962C8B-B14F-4D97-AF65-F5344CB8AC3E}">
        <p14:creationId xmlns:p14="http://schemas.microsoft.com/office/powerpoint/2010/main" val="54521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09033" y="530352"/>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6" name="TextBox 5"/>
          <p:cNvSpPr txBox="1">
            <a:spLocks noChangeArrowheads="1"/>
          </p:cNvSpPr>
          <p:nvPr/>
        </p:nvSpPr>
        <p:spPr bwMode="auto">
          <a:xfrm>
            <a:off x="355565" y="1802958"/>
            <a:ext cx="11567663" cy="443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В </a:t>
            </a:r>
            <a:r>
              <a:rPr lang="ru-RU" dirty="0" smtClean="0">
                <a:solidFill>
                  <a:srgbClr val="444444"/>
                </a:solidFill>
                <a:latin typeface="Segoe UI" panose="020B0502040204020203" pitchFamily="34" charset="0"/>
                <a:cs typeface="Segoe UI" panose="020B0502040204020203" pitchFamily="34" charset="0"/>
              </a:rPr>
              <a:t>ТЗ заказчиком </a:t>
            </a:r>
            <a:r>
              <a:rPr lang="ru-RU" dirty="0">
                <a:solidFill>
                  <a:srgbClr val="444444"/>
                </a:solidFill>
                <a:latin typeface="Segoe UI" panose="020B0502040204020203" pitchFamily="34" charset="0"/>
                <a:cs typeface="Segoe UI" panose="020B0502040204020203" pitchFamily="34" charset="0"/>
              </a:rPr>
              <a:t>было указано, что хлеб должен быть нарезан и упакован в соответствии с требованиями ГОСТ 31752-2012, ТР ТС 005/2011, </a:t>
            </a:r>
            <a:r>
              <a:rPr lang="ru-RU" b="1" dirty="0">
                <a:solidFill>
                  <a:srgbClr val="E4465A"/>
                </a:solidFill>
                <a:latin typeface="Segoe UI" panose="020B0502040204020203" pitchFamily="34" charset="0"/>
                <a:cs typeface="Segoe UI" panose="020B0502040204020203" pitchFamily="34" charset="0"/>
              </a:rPr>
              <a:t>потребительская тара, упаковочные материалы, используемые для упаковывания должны обеспечивать сохранность качества и безопасность продукта при его перевозках, хранении и реализации. </a:t>
            </a: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Заказчик </a:t>
            </a:r>
            <a:r>
              <a:rPr lang="ru-RU" dirty="0">
                <a:solidFill>
                  <a:srgbClr val="444444"/>
                </a:solidFill>
                <a:latin typeface="Segoe UI" panose="020B0502040204020203" pitchFamily="34" charset="0"/>
                <a:cs typeface="Segoe UI" panose="020B0502040204020203" pitchFamily="34" charset="0"/>
              </a:rPr>
              <a:t>отклонил заявку поставщика в связи с отсутствием в ней конкретных показателей товара, а именно, участник не указал, что потребительская и транспортная тара, упаковочные материалы, используемые для упаковывания должны обеспечивать сохранность качества и безопасность продукта при его перевозках, хранении и реализации. В заявке участник аукциона </a:t>
            </a:r>
            <a:r>
              <a:rPr lang="ru-RU" b="1" dirty="0">
                <a:solidFill>
                  <a:srgbClr val="444444"/>
                </a:solidFill>
                <a:latin typeface="Segoe UI" panose="020B0502040204020203" pitchFamily="34" charset="0"/>
                <a:cs typeface="Segoe UI" panose="020B0502040204020203" pitchFamily="34" charset="0"/>
              </a:rPr>
              <a:t>указал, что хлеб нарезан и упакован в соответствии с требованиями ГОСТ 31752-2012, ТР ТС 005/2011</a:t>
            </a:r>
            <a:r>
              <a:rPr lang="ru-RU" b="1" dirty="0" smtClean="0">
                <a:solidFill>
                  <a:srgbClr val="444444"/>
                </a:solidFill>
                <a:latin typeface="Segoe UI" panose="020B0502040204020203" pitchFamily="34" charset="0"/>
                <a:cs typeface="Segoe UI" panose="020B0502040204020203" pitchFamily="34" charset="0"/>
              </a:rPr>
              <a:t>.</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Судами установлено, что заказчиком требования к упаковке приведены в точном соответствии с ГОСТ, то есть документация дублирует ГОСТ, не устанавливая каких-либо конкретных показателей. </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Следовательно, </a:t>
            </a:r>
            <a:r>
              <a:rPr lang="ru-RU" b="1" dirty="0">
                <a:solidFill>
                  <a:srgbClr val="444444"/>
                </a:solidFill>
                <a:latin typeface="Segoe UI" panose="020B0502040204020203" pitchFamily="34" charset="0"/>
                <a:cs typeface="Segoe UI" panose="020B0502040204020203" pitchFamily="34" charset="0"/>
              </a:rPr>
              <a:t>ссылка поставщика в заявке на положения ГОСТа подтверждает возможность участника обеспечить сохранность качества и безопасность продукта при его перевозках, хранении и реализации, отклонение такой заявки не соответствует Закону № 44-ФЗ</a:t>
            </a:r>
            <a:r>
              <a:rPr lang="ru-RU" dirty="0" smtClean="0">
                <a:solidFill>
                  <a:srgbClr val="444444"/>
                </a:solidFill>
                <a:latin typeface="Segoe UI" panose="020B0502040204020203" pitchFamily="34" charset="0"/>
                <a:cs typeface="Segoe UI" panose="020B0502040204020203" pitchFamily="34" charset="0"/>
              </a:rPr>
              <a:t>.</a:t>
            </a:r>
            <a:endParaRPr lang="ru-RU" b="1" dirty="0">
              <a:solidFill>
                <a:srgbClr val="444444"/>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05489" y="532407"/>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458693" y="170956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62733" y="1459707"/>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1" name="Объект 2">
            <a:extLst>
              <a:ext uri="{FF2B5EF4-FFF2-40B4-BE49-F238E27FC236}">
                <a16:creationId xmlns:a16="http://schemas.microsoft.com/office/drawing/2014/main" xmlns="" id="{A079E596-E085-462E-927C-CC1AFF31A5B4}"/>
              </a:ext>
            </a:extLst>
          </p:cNvPr>
          <p:cNvSpPr txBox="1">
            <a:spLocks/>
          </p:cNvSpPr>
          <p:nvPr/>
        </p:nvSpPr>
        <p:spPr>
          <a:xfrm>
            <a:off x="392642" y="1123779"/>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Дальневосточного округа от 25 июля 2018 г. по делу № Ф03-2961/2018</a:t>
            </a:r>
            <a:r>
              <a:rPr lang="ru-RU" dirty="0" smtClean="0">
                <a:solidFill>
                  <a:srgbClr val="E4465A"/>
                </a:solidFill>
                <a:latin typeface="Segoe UI Semibold" panose="020B0702040204020203" pitchFamily="34" charset="0"/>
                <a:cs typeface="Segoe UI Semibold" panose="020B0702040204020203" pitchFamily="34" charset="0"/>
              </a:rPr>
              <a:t>.  </a:t>
            </a: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2" name="Заголовок 1"/>
          <p:cNvSpPr>
            <a:spLocks noGrp="1"/>
          </p:cNvSpPr>
          <p:nvPr>
            <p:ph type="title"/>
          </p:nvPr>
        </p:nvSpPr>
        <p:spPr>
          <a:xfrm>
            <a:off x="1505415" y="-22715"/>
            <a:ext cx="8964704" cy="694951"/>
          </a:xfrm>
        </p:spPr>
        <p:txBody>
          <a:bodyPr/>
          <a:lstStyle/>
          <a:p>
            <a:r>
              <a:rPr lang="ru-RU" dirty="0"/>
              <a:t> </a:t>
            </a:r>
            <a:r>
              <a:rPr lang="ru-RU" sz="1800" dirty="0" smtClean="0"/>
              <a:t>СУДЕБНАЯ</a:t>
            </a:r>
            <a:r>
              <a:rPr lang="ru-RU" dirty="0" smtClean="0"/>
              <a:t> </a:t>
            </a:r>
            <a:r>
              <a:rPr lang="ru-RU" sz="1800" dirty="0" smtClean="0"/>
              <a:t>ПРАКТИКА. ОТКЛОНЕНИЯ ЗАЯВОК НА ТОРГАХ. ГОСТ.</a:t>
            </a:r>
            <a:endParaRPr lang="ru-RU" sz="1800" dirty="0"/>
          </a:p>
        </p:txBody>
      </p:sp>
    </p:spTree>
    <p:extLst>
      <p:ext uri="{BB962C8B-B14F-4D97-AF65-F5344CB8AC3E}">
        <p14:creationId xmlns:p14="http://schemas.microsoft.com/office/powerpoint/2010/main" val="1969444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09033" y="530352"/>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6" name="TextBox 5"/>
          <p:cNvSpPr txBox="1">
            <a:spLocks noChangeArrowheads="1"/>
          </p:cNvSpPr>
          <p:nvPr/>
        </p:nvSpPr>
        <p:spPr bwMode="auto">
          <a:xfrm>
            <a:off x="355565" y="1802958"/>
            <a:ext cx="11567663" cy="41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Заявка </a:t>
            </a:r>
            <a:r>
              <a:rPr lang="ru-RU" dirty="0" smtClean="0">
                <a:solidFill>
                  <a:srgbClr val="444444"/>
                </a:solidFill>
                <a:latin typeface="Segoe UI" panose="020B0502040204020203" pitchFamily="34" charset="0"/>
                <a:cs typeface="Segoe UI" panose="020B0502040204020203" pitchFamily="34" charset="0"/>
              </a:rPr>
              <a:t>общества </a:t>
            </a:r>
            <a:r>
              <a:rPr lang="ru-RU" dirty="0">
                <a:solidFill>
                  <a:srgbClr val="444444"/>
                </a:solidFill>
                <a:latin typeface="Segoe UI" panose="020B0502040204020203" pitchFamily="34" charset="0"/>
                <a:cs typeface="Segoe UI" panose="020B0502040204020203" pitchFamily="34" charset="0"/>
              </a:rPr>
              <a:t>содержала все необходимые конкретные показатели </a:t>
            </a:r>
            <a:r>
              <a:rPr lang="ru-RU" dirty="0" smtClean="0">
                <a:solidFill>
                  <a:srgbClr val="444444"/>
                </a:solidFill>
                <a:latin typeface="Segoe UI" panose="020B0502040204020203" pitchFamily="34" charset="0"/>
                <a:cs typeface="Segoe UI" panose="020B0502040204020203" pitchFamily="34" charset="0"/>
              </a:rPr>
              <a:t>предлагаемого </a:t>
            </a:r>
            <a:r>
              <a:rPr lang="ru-RU" dirty="0">
                <a:solidFill>
                  <a:srgbClr val="444444"/>
                </a:solidFill>
                <a:latin typeface="Segoe UI" panose="020B0502040204020203" pitchFamily="34" charset="0"/>
                <a:cs typeface="Segoe UI" panose="020B0502040204020203" pitchFamily="34" charset="0"/>
              </a:rPr>
              <a:t>к поставке товара, соответствующие </a:t>
            </a:r>
            <a:r>
              <a:rPr lang="ru-RU" dirty="0" smtClean="0">
                <a:solidFill>
                  <a:srgbClr val="444444"/>
                </a:solidFill>
                <a:latin typeface="Segoe UI" panose="020B0502040204020203" pitchFamily="34" charset="0"/>
                <a:cs typeface="Segoe UI" panose="020B0502040204020203" pitchFamily="34" charset="0"/>
              </a:rPr>
              <a:t>документации. Фактически </a:t>
            </a:r>
            <a:r>
              <a:rPr lang="ru-RU" dirty="0">
                <a:solidFill>
                  <a:srgbClr val="444444"/>
                </a:solidFill>
                <a:latin typeface="Segoe UI" panose="020B0502040204020203" pitchFamily="34" charset="0"/>
                <a:cs typeface="Segoe UI" panose="020B0502040204020203" pitchFamily="34" charset="0"/>
              </a:rPr>
              <a:t>аукционная комиссия отказала </a:t>
            </a:r>
            <a:r>
              <a:rPr lang="ru-RU" dirty="0" smtClean="0">
                <a:solidFill>
                  <a:srgbClr val="444444"/>
                </a:solidFill>
                <a:latin typeface="Segoe UI" panose="020B0502040204020203" pitchFamily="34" charset="0"/>
                <a:cs typeface="Segoe UI" panose="020B0502040204020203" pitchFamily="34" charset="0"/>
              </a:rPr>
              <a:t>обществу </a:t>
            </a:r>
            <a:r>
              <a:rPr lang="ru-RU" dirty="0">
                <a:solidFill>
                  <a:srgbClr val="444444"/>
                </a:solidFill>
                <a:latin typeface="Segoe UI" panose="020B0502040204020203" pitchFamily="34" charset="0"/>
                <a:cs typeface="Segoe UI" panose="020B0502040204020203" pitchFamily="34" charset="0"/>
              </a:rPr>
              <a:t>в допуске к участию в </a:t>
            </a:r>
            <a:r>
              <a:rPr lang="ru-RU" dirty="0" smtClean="0">
                <a:solidFill>
                  <a:srgbClr val="444444"/>
                </a:solidFill>
                <a:latin typeface="Segoe UI" panose="020B0502040204020203" pitchFamily="34" charset="0"/>
                <a:cs typeface="Segoe UI" panose="020B0502040204020203" pitchFamily="34" charset="0"/>
              </a:rPr>
              <a:t>аукционе </a:t>
            </a:r>
            <a:r>
              <a:rPr lang="ru-RU" dirty="0">
                <a:solidFill>
                  <a:srgbClr val="444444"/>
                </a:solidFill>
                <a:latin typeface="Segoe UI" panose="020B0502040204020203" pitchFamily="34" charset="0"/>
                <a:cs typeface="Segoe UI" panose="020B0502040204020203" pitchFamily="34" charset="0"/>
              </a:rPr>
              <a:t>в связи с тем, что </a:t>
            </a:r>
            <a:r>
              <a:rPr lang="ru-RU" b="1" dirty="0">
                <a:solidFill>
                  <a:srgbClr val="444444"/>
                </a:solidFill>
                <a:latin typeface="Segoe UI" panose="020B0502040204020203" pitchFamily="34" charset="0"/>
                <a:cs typeface="Segoe UI" panose="020B0502040204020203" pitchFamily="34" charset="0"/>
              </a:rPr>
              <a:t>в заявке отсутствовали сведения о месте поставки товара, сроках </a:t>
            </a:r>
            <a:r>
              <a:rPr lang="ru-RU" b="1" dirty="0" smtClean="0">
                <a:solidFill>
                  <a:srgbClr val="444444"/>
                </a:solidFill>
                <a:latin typeface="Segoe UI" panose="020B0502040204020203" pitchFamily="34" charset="0"/>
                <a:cs typeface="Segoe UI" panose="020B0502040204020203" pitchFamily="34" charset="0"/>
              </a:rPr>
              <a:t>поставки </a:t>
            </a:r>
            <a:r>
              <a:rPr lang="ru-RU" b="1" dirty="0">
                <a:solidFill>
                  <a:srgbClr val="444444"/>
                </a:solidFill>
                <a:latin typeface="Segoe UI" panose="020B0502040204020203" pitchFamily="34" charset="0"/>
                <a:cs typeface="Segoe UI" panose="020B0502040204020203" pitchFamily="34" charset="0"/>
              </a:rPr>
              <a:t>товара, график поставки </a:t>
            </a:r>
            <a:r>
              <a:rPr lang="ru-RU" b="1" dirty="0" smtClean="0">
                <a:solidFill>
                  <a:srgbClr val="444444"/>
                </a:solidFill>
                <a:latin typeface="Segoe UI" panose="020B0502040204020203" pitchFamily="34" charset="0"/>
                <a:cs typeface="Segoe UI" panose="020B0502040204020203" pitchFamily="34" charset="0"/>
              </a:rPr>
              <a:t>товара.</a:t>
            </a:r>
            <a:endParaRPr lang="ru-RU" dirty="0">
              <a:solidFill>
                <a:srgbClr val="444444"/>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Между тем, как верно указали суды, место, срок и график поставки товара </a:t>
            </a:r>
            <a:r>
              <a:rPr lang="ru-RU" dirty="0" smtClean="0">
                <a:solidFill>
                  <a:srgbClr val="444444"/>
                </a:solidFill>
                <a:latin typeface="Segoe UI" panose="020B0502040204020203" pitchFamily="34" charset="0"/>
                <a:cs typeface="Segoe UI" panose="020B0502040204020203" pitchFamily="34" charset="0"/>
              </a:rPr>
              <a:t>являются </a:t>
            </a:r>
            <a:r>
              <a:rPr lang="ru-RU" dirty="0">
                <a:solidFill>
                  <a:srgbClr val="444444"/>
                </a:solidFill>
                <a:latin typeface="Segoe UI" panose="020B0502040204020203" pitchFamily="34" charset="0"/>
                <a:cs typeface="Segoe UI" panose="020B0502040204020203" pitchFamily="34" charset="0"/>
              </a:rPr>
              <a:t>существенными условиями контракта, не подлежат изменению </a:t>
            </a:r>
            <a:r>
              <a:rPr lang="ru-RU" b="1" dirty="0">
                <a:solidFill>
                  <a:srgbClr val="E4465A"/>
                </a:solidFill>
                <a:latin typeface="Segoe UI" panose="020B0502040204020203" pitchFamily="34" charset="0"/>
                <a:cs typeface="Segoe UI" panose="020B0502040204020203" pitchFamily="34" charset="0"/>
              </a:rPr>
              <a:t>и не указываются в </a:t>
            </a:r>
            <a:r>
              <a:rPr lang="ru-RU" b="1" dirty="0" smtClean="0">
                <a:solidFill>
                  <a:srgbClr val="E4465A"/>
                </a:solidFill>
                <a:latin typeface="Segoe UI" panose="020B0502040204020203" pitchFamily="34" charset="0"/>
                <a:cs typeface="Segoe UI" panose="020B0502040204020203" pitchFamily="34" charset="0"/>
              </a:rPr>
              <a:t>первой </a:t>
            </a:r>
            <a:r>
              <a:rPr lang="ru-RU" b="1" dirty="0">
                <a:solidFill>
                  <a:srgbClr val="E4465A"/>
                </a:solidFill>
                <a:latin typeface="Segoe UI" panose="020B0502040204020203" pitchFamily="34" charset="0"/>
                <a:cs typeface="Segoe UI" panose="020B0502040204020203" pitchFamily="34" charset="0"/>
              </a:rPr>
              <a:t>части заявки</a:t>
            </a:r>
            <a:r>
              <a:rPr lang="ru-RU" dirty="0">
                <a:solidFill>
                  <a:srgbClr val="444444"/>
                </a:solidFill>
                <a:latin typeface="Segoe UI" panose="020B0502040204020203" pitchFamily="34" charset="0"/>
                <a:cs typeface="Segoe UI" panose="020B0502040204020203" pitchFamily="34" charset="0"/>
              </a:rPr>
              <a:t>, поскольку не входят в перечень сведений, предусмотренный частью </a:t>
            </a:r>
            <a:r>
              <a:rPr lang="ru-RU" dirty="0" smtClean="0">
                <a:solidFill>
                  <a:srgbClr val="444444"/>
                </a:solidFill>
                <a:latin typeface="Segoe UI" panose="020B0502040204020203" pitchFamily="34" charset="0"/>
                <a:cs typeface="Segoe UI" panose="020B0502040204020203" pitchFamily="34" charset="0"/>
              </a:rPr>
              <a:t>3 статьи </a:t>
            </a:r>
            <a:r>
              <a:rPr lang="ru-RU" dirty="0">
                <a:solidFill>
                  <a:srgbClr val="444444"/>
                </a:solidFill>
                <a:latin typeface="Segoe UI" panose="020B0502040204020203" pitchFamily="34" charset="0"/>
                <a:cs typeface="Segoe UI" panose="020B0502040204020203" pitchFamily="34" charset="0"/>
              </a:rPr>
              <a:t>66 Закона № 44-ФЗ. Более того, данная информация содержится в извещении о </a:t>
            </a:r>
            <a:r>
              <a:rPr lang="ru-RU" dirty="0" smtClean="0">
                <a:solidFill>
                  <a:srgbClr val="444444"/>
                </a:solidFill>
                <a:latin typeface="Segoe UI" panose="020B0502040204020203" pitchFamily="34" charset="0"/>
                <a:cs typeface="Segoe UI" panose="020B0502040204020203" pitchFamily="34" charset="0"/>
              </a:rPr>
              <a:t>проведении </a:t>
            </a:r>
            <a:r>
              <a:rPr lang="ru-RU" dirty="0">
                <a:solidFill>
                  <a:srgbClr val="444444"/>
                </a:solidFill>
                <a:latin typeface="Segoe UI" panose="020B0502040204020203" pitchFamily="34" charset="0"/>
                <a:cs typeface="Segoe UI" panose="020B0502040204020203" pitchFamily="34" charset="0"/>
              </a:rPr>
              <a:t>электронного аукциона и проекте контракта. </a:t>
            </a:r>
            <a:endParaRPr lang="ru-RU" dirty="0" smtClean="0">
              <a:solidFill>
                <a:srgbClr val="444444"/>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При </a:t>
            </a:r>
            <a:r>
              <a:rPr lang="ru-RU" dirty="0">
                <a:solidFill>
                  <a:srgbClr val="444444"/>
                </a:solidFill>
                <a:latin typeface="Segoe UI" panose="020B0502040204020203" pitchFamily="34" charset="0"/>
                <a:cs typeface="Segoe UI" panose="020B0502040204020203" pitchFamily="34" charset="0"/>
              </a:rPr>
              <a:t>таких обстоятельствах суды сделали правильный вывод о том, что заявка </a:t>
            </a:r>
            <a:r>
              <a:rPr lang="ru-RU" dirty="0" smtClean="0">
                <a:solidFill>
                  <a:srgbClr val="444444"/>
                </a:solidFill>
                <a:latin typeface="Segoe UI" panose="020B0502040204020203" pitchFamily="34" charset="0"/>
                <a:cs typeface="Segoe UI" panose="020B0502040204020203" pitchFamily="34" charset="0"/>
              </a:rPr>
              <a:t>общества </a:t>
            </a:r>
            <a:r>
              <a:rPr lang="ru-RU" dirty="0">
                <a:solidFill>
                  <a:srgbClr val="444444"/>
                </a:solidFill>
                <a:latin typeface="Segoe UI" panose="020B0502040204020203" pitchFamily="34" charset="0"/>
                <a:cs typeface="Segoe UI" panose="020B0502040204020203" pitchFamily="34" charset="0"/>
              </a:rPr>
              <a:t>соответствовала требованиям документации об электронном аукционе, </a:t>
            </a:r>
            <a:r>
              <a:rPr lang="ru-RU" dirty="0" smtClean="0">
                <a:solidFill>
                  <a:srgbClr val="444444"/>
                </a:solidFill>
                <a:latin typeface="Segoe UI" panose="020B0502040204020203" pitchFamily="34" charset="0"/>
                <a:cs typeface="Segoe UI" panose="020B0502040204020203" pitchFamily="34" charset="0"/>
              </a:rPr>
              <a:t>следовательно</a:t>
            </a:r>
            <a:r>
              <a:rPr lang="ru-RU" dirty="0">
                <a:solidFill>
                  <a:srgbClr val="444444"/>
                </a:solidFill>
                <a:latin typeface="Segoe UI" panose="020B0502040204020203" pitchFamily="34" charset="0"/>
                <a:cs typeface="Segoe UI" panose="020B0502040204020203" pitchFamily="34" charset="0"/>
              </a:rPr>
              <a:t>, </a:t>
            </a:r>
            <a:r>
              <a:rPr lang="ru-RU" b="1" dirty="0">
                <a:solidFill>
                  <a:srgbClr val="444444"/>
                </a:solidFill>
                <a:latin typeface="Segoe UI" panose="020B0502040204020203" pitchFamily="34" charset="0"/>
                <a:cs typeface="Segoe UI" panose="020B0502040204020203" pitchFamily="34" charset="0"/>
              </a:rPr>
              <a:t>у аукционной комиссии отсутствовали основания, предусмотренные частями 3, </a:t>
            </a:r>
            <a:r>
              <a:rPr lang="ru-RU" b="1" dirty="0" smtClean="0">
                <a:solidFill>
                  <a:srgbClr val="444444"/>
                </a:solidFill>
                <a:latin typeface="Segoe UI" panose="020B0502040204020203" pitchFamily="34" charset="0"/>
                <a:cs typeface="Segoe UI" panose="020B0502040204020203" pitchFamily="34" charset="0"/>
              </a:rPr>
              <a:t>4 статьи </a:t>
            </a:r>
            <a:r>
              <a:rPr lang="ru-RU" b="1" dirty="0">
                <a:solidFill>
                  <a:srgbClr val="444444"/>
                </a:solidFill>
                <a:latin typeface="Segoe UI" panose="020B0502040204020203" pitchFamily="34" charset="0"/>
                <a:cs typeface="Segoe UI" panose="020B0502040204020203" pitchFamily="34" charset="0"/>
              </a:rPr>
              <a:t>67 Закона № 44-ФЗ, для ее отклонения</a:t>
            </a:r>
            <a:r>
              <a:rPr lang="ru-RU" dirty="0" smtClean="0">
                <a:solidFill>
                  <a:srgbClr val="444444"/>
                </a:solidFill>
                <a:latin typeface="Segoe UI" panose="020B0502040204020203" pitchFamily="34" charset="0"/>
                <a:cs typeface="Segoe UI" panose="020B0502040204020203" pitchFamily="34" charset="0"/>
              </a:rPr>
              <a:t>.</a:t>
            </a:r>
            <a:endParaRPr lang="ru-RU" b="1" dirty="0">
              <a:solidFill>
                <a:srgbClr val="444444"/>
              </a:solidFill>
              <a:latin typeface="Segoe UI" panose="020B0502040204020203" pitchFamily="34" charset="0"/>
              <a:cs typeface="Segoe UI" panose="020B0502040204020203" pitchFamily="34" charset="0"/>
            </a:endParaRPr>
          </a:p>
          <a:p>
            <a:pPr marL="0" indent="0" algn="just">
              <a:spcBef>
                <a:spcPct val="0"/>
              </a:spcBef>
              <a:spcAft>
                <a:spcPts val="1200"/>
              </a:spcAft>
            </a:pPr>
            <a:endParaRPr lang="ru-RU" b="1" dirty="0">
              <a:solidFill>
                <a:srgbClr val="444444"/>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05489" y="532407"/>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458693" y="170956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62733" y="1459707"/>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1" name="Объект 2">
            <a:extLst>
              <a:ext uri="{FF2B5EF4-FFF2-40B4-BE49-F238E27FC236}">
                <a16:creationId xmlns:a16="http://schemas.microsoft.com/office/drawing/2014/main" xmlns="" id="{A079E596-E085-462E-927C-CC1AFF31A5B4}"/>
              </a:ext>
            </a:extLst>
          </p:cNvPr>
          <p:cNvSpPr txBox="1">
            <a:spLocks/>
          </p:cNvSpPr>
          <p:nvPr/>
        </p:nvSpPr>
        <p:spPr>
          <a:xfrm>
            <a:off x="392642" y="1123779"/>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a:t>
            </a:r>
            <a:r>
              <a:rPr lang="ru-RU" dirty="0" smtClean="0">
                <a:solidFill>
                  <a:srgbClr val="E4465A"/>
                </a:solidFill>
                <a:latin typeface="Segoe UI Semibold" panose="020B0702040204020203" pitchFamily="34" charset="0"/>
                <a:cs typeface="Segoe UI Semibold" panose="020B0702040204020203" pitchFamily="34" charset="0"/>
              </a:rPr>
              <a:t>Волго-вятского округа от 5 сентября 2018 г. </a:t>
            </a:r>
            <a:r>
              <a:rPr lang="ru-RU" dirty="0">
                <a:solidFill>
                  <a:srgbClr val="E4465A"/>
                </a:solidFill>
                <a:latin typeface="Segoe UI Semibold" panose="020B0702040204020203" pitchFamily="34" charset="0"/>
                <a:cs typeface="Segoe UI Semibold" panose="020B0702040204020203" pitchFamily="34" charset="0"/>
              </a:rPr>
              <a:t>по делу </a:t>
            </a:r>
            <a:r>
              <a:rPr lang="ru-RU" dirty="0" smtClean="0">
                <a:solidFill>
                  <a:srgbClr val="E4465A"/>
                </a:solidFill>
                <a:latin typeface="Segoe UI Semibold" panose="020B0702040204020203" pitchFamily="34" charset="0"/>
                <a:cs typeface="Segoe UI Semibold" panose="020B0702040204020203" pitchFamily="34" charset="0"/>
              </a:rPr>
              <a:t>№ А43-28661/2017. </a:t>
            </a: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2" name="Заголовок 1"/>
          <p:cNvSpPr>
            <a:spLocks noGrp="1"/>
          </p:cNvSpPr>
          <p:nvPr>
            <p:ph type="title"/>
          </p:nvPr>
        </p:nvSpPr>
        <p:spPr>
          <a:xfrm>
            <a:off x="1505415" y="-22715"/>
            <a:ext cx="8964704" cy="694951"/>
          </a:xfrm>
        </p:spPr>
        <p:txBody>
          <a:bodyPr/>
          <a:lstStyle/>
          <a:p>
            <a:r>
              <a:rPr lang="ru-RU" dirty="0"/>
              <a:t> </a:t>
            </a:r>
            <a:r>
              <a:rPr lang="ru-RU" sz="1800" dirty="0" smtClean="0"/>
              <a:t>СУДЕБНАЯ</a:t>
            </a:r>
            <a:r>
              <a:rPr lang="ru-RU" dirty="0" smtClean="0"/>
              <a:t> </a:t>
            </a:r>
            <a:r>
              <a:rPr lang="ru-RU" sz="1800" dirty="0" smtClean="0"/>
              <a:t>ПРАКТИКА. ОТКЛОНЕНИЯ ЗАЯВОК НА ТОРГАХ. ГОСТ.</a:t>
            </a:r>
            <a:endParaRPr lang="ru-RU" sz="1800" dirty="0"/>
          </a:p>
        </p:txBody>
      </p:sp>
    </p:spTree>
    <p:extLst>
      <p:ext uri="{BB962C8B-B14F-4D97-AF65-F5344CB8AC3E}">
        <p14:creationId xmlns:p14="http://schemas.microsoft.com/office/powerpoint/2010/main" val="3595991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968484" y="829826"/>
            <a:ext cx="10824775" cy="4801540"/>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a:solidFill>
                  <a:srgbClr val="001D43"/>
                </a:solidFill>
              </a:rPr>
              <a:t>Заявка участника была отклонена в связи с наименованием объекта закупки, не соответствующего требованиям аукционной документации. При этом все технические характеристики поставщик указал верно.</a:t>
            </a:r>
          </a:p>
          <a:p>
            <a:pPr algn="just">
              <a:buClr>
                <a:srgbClr val="E4465A"/>
              </a:buClr>
            </a:pPr>
            <a:r>
              <a:rPr lang="ru-RU" sz="1600" dirty="0">
                <a:solidFill>
                  <a:srgbClr val="001D43"/>
                </a:solidFill>
              </a:rPr>
              <a:t>УФАС признал решение аукционной комиссии незаконным, суды трех инстанций и Верховный суд поддержали поставщика.</a:t>
            </a:r>
          </a:p>
          <a:p>
            <a:pPr algn="just">
              <a:buClr>
                <a:srgbClr val="E4465A"/>
              </a:buClr>
            </a:pPr>
            <a:r>
              <a:rPr lang="ru-RU" sz="1600" dirty="0">
                <a:solidFill>
                  <a:srgbClr val="001D43"/>
                </a:solidFill>
              </a:rPr>
              <a:t>Закон разделяет понятия «наименование» и «описание» объекта закупки. </a:t>
            </a:r>
            <a:r>
              <a:rPr lang="ru-RU" sz="1600" dirty="0" smtClean="0">
                <a:solidFill>
                  <a:srgbClr val="001D43"/>
                </a:solidFill>
              </a:rPr>
              <a:t>Если </a:t>
            </a:r>
            <a:r>
              <a:rPr lang="ru-RU" sz="1600" dirty="0">
                <a:solidFill>
                  <a:srgbClr val="001D43"/>
                </a:solidFill>
              </a:rPr>
              <a:t>требования к описанию объекта закупки состоят в указании функциональных, технических и качественных, эксплуатационных характеристик объекта закупки, то требования к указанию наименования в первой части заявки установлены лишь следующие: должно содержаться указание на товарный знак (его словесное обозначение) (при наличии), знак обслуживания (при наличии), фирменное наименование (при наличии) (пункт 3 части 3 статьи 66 Закона № 44-ФЗ).</a:t>
            </a:r>
          </a:p>
          <a:p>
            <a:pPr algn="just">
              <a:buClr>
                <a:srgbClr val="E4465A"/>
              </a:buClr>
            </a:pPr>
            <a:r>
              <a:rPr lang="ru-RU" sz="1600" dirty="0">
                <a:solidFill>
                  <a:srgbClr val="001D43"/>
                </a:solidFill>
              </a:rPr>
              <a:t>Следовательно, требование инструкции об указании в заявке дословного наименования предлагаемого к поставке товара, указанного в спецификации, не может быть обязательным для участника, а носит лишь рекомендательный характер. Суды учли, что требования документации позволяли обществу указать функциональные, технические, качественные и эксплуатационные характеристики. </a:t>
            </a:r>
          </a:p>
          <a:p>
            <a:pPr algn="just">
              <a:buClr>
                <a:srgbClr val="E4465A"/>
              </a:buClr>
            </a:pPr>
            <a:r>
              <a:rPr lang="ru-RU" sz="1600" b="1" dirty="0">
                <a:solidFill>
                  <a:srgbClr val="001D43"/>
                </a:solidFill>
              </a:rPr>
              <a:t>При указании данных параметров одно лишь словесное несоответствие заявки в части наименования объекта закупки не может быть признано законным основанием для отказа в допуске к участию в аукционе</a:t>
            </a:r>
            <a:r>
              <a:rPr lang="ru-RU" sz="1600" dirty="0">
                <a:solidFill>
                  <a:srgbClr val="001D43"/>
                </a:solidFill>
              </a:rPr>
              <a:t>.</a:t>
            </a:r>
          </a:p>
        </p:txBody>
      </p:sp>
      <p:grpSp>
        <p:nvGrpSpPr>
          <p:cNvPr id="9" name="Группа 8">
            <a:extLst>
              <a:ext uri="{FF2B5EF4-FFF2-40B4-BE49-F238E27FC236}">
                <a16:creationId xmlns="" xmlns:a16="http://schemas.microsoft.com/office/drawing/2014/main" id="{5B48DDA3-4439-46C7-884A-F88542C92C49}"/>
              </a:ext>
            </a:extLst>
          </p:cNvPr>
          <p:cNvGrpSpPr/>
          <p:nvPr/>
        </p:nvGrpSpPr>
        <p:grpSpPr>
          <a:xfrm>
            <a:off x="0" y="829826"/>
            <a:ext cx="814040" cy="764227"/>
            <a:chOff x="360363" y="6009033"/>
            <a:chExt cx="616539" cy="616539"/>
          </a:xfrm>
        </p:grpSpPr>
        <p:sp>
          <p:nvSpPr>
            <p:cNvPr id="10" name="Овал 9">
              <a:extLst>
                <a:ext uri="{FF2B5EF4-FFF2-40B4-BE49-F238E27FC236}">
                  <a16:creationId xmlns="" xmlns:a16="http://schemas.microsoft.com/office/drawing/2014/main"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1" name="Овал 10">
              <a:extLst>
                <a:ext uri="{FF2B5EF4-FFF2-40B4-BE49-F238E27FC236}">
                  <a16:creationId xmlns="" xmlns:a16="http://schemas.microsoft.com/office/drawing/2014/main"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12" name="Группа 11">
              <a:extLst>
                <a:ext uri="{FF2B5EF4-FFF2-40B4-BE49-F238E27FC236}">
                  <a16:creationId xmlns="" xmlns:a16="http://schemas.microsoft.com/office/drawing/2014/main" id="{49A35B05-9309-48A2-A5E1-2738FD00540A}"/>
                </a:ext>
              </a:extLst>
            </p:cNvPr>
            <p:cNvGrpSpPr/>
            <p:nvPr/>
          </p:nvGrpSpPr>
          <p:grpSpPr>
            <a:xfrm>
              <a:off x="439517" y="6060936"/>
              <a:ext cx="452579" cy="452580"/>
              <a:chOff x="7112000" y="1417638"/>
              <a:chExt cx="552450" cy="552451"/>
            </a:xfrm>
            <a:solidFill>
              <a:schemeClr val="accent1"/>
            </a:solidFill>
          </p:grpSpPr>
          <p:sp>
            <p:nvSpPr>
              <p:cNvPr id="13" name="Freeform 5">
                <a:extLst>
                  <a:ext uri="{FF2B5EF4-FFF2-40B4-BE49-F238E27FC236}">
                    <a16:creationId xmlns="" xmlns:a16="http://schemas.microsoft.com/office/drawing/2014/main"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6">
                <a:extLst>
                  <a:ext uri="{FF2B5EF4-FFF2-40B4-BE49-F238E27FC236}">
                    <a16:creationId xmlns="" xmlns:a16="http://schemas.microsoft.com/office/drawing/2014/main"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
                <a:extLst>
                  <a:ext uri="{FF2B5EF4-FFF2-40B4-BE49-F238E27FC236}">
                    <a16:creationId xmlns="" xmlns:a16="http://schemas.microsoft.com/office/drawing/2014/main"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
                <a:extLst>
                  <a:ext uri="{FF2B5EF4-FFF2-40B4-BE49-F238E27FC236}">
                    <a16:creationId xmlns="" xmlns:a16="http://schemas.microsoft.com/office/drawing/2014/main"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7" name="Freeform 9">
                <a:extLst>
                  <a:ext uri="{FF2B5EF4-FFF2-40B4-BE49-F238E27FC236}">
                    <a16:creationId xmlns="" xmlns:a16="http://schemas.microsoft.com/office/drawing/2014/main"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Freeform 10">
                <a:extLst>
                  <a:ext uri="{FF2B5EF4-FFF2-40B4-BE49-F238E27FC236}">
                    <a16:creationId xmlns="" xmlns:a16="http://schemas.microsoft.com/office/drawing/2014/main"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sp>
        <p:nvSpPr>
          <p:cNvPr id="19"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968483" y="5657158"/>
            <a:ext cx="10824775" cy="665422"/>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Определение Верховного суда РФ от 24 июля 2018 г. № 310-КГ18-10323. </a:t>
            </a:r>
          </a:p>
        </p:txBody>
      </p:sp>
      <p:sp>
        <p:nvSpPr>
          <p:cNvPr id="20" name="Заголовок 1"/>
          <p:cNvSpPr>
            <a:spLocks noGrp="1"/>
          </p:cNvSpPr>
          <p:nvPr>
            <p:ph type="title"/>
          </p:nvPr>
        </p:nvSpPr>
        <p:spPr>
          <a:xfrm>
            <a:off x="1505415" y="-22715"/>
            <a:ext cx="8964704" cy="694951"/>
          </a:xfrm>
        </p:spPr>
        <p:txBody>
          <a:bodyPr/>
          <a:lstStyle/>
          <a:p>
            <a:r>
              <a:rPr lang="ru-RU" dirty="0"/>
              <a:t> </a:t>
            </a:r>
            <a:r>
              <a:rPr lang="ru-RU" sz="1800" dirty="0" smtClean="0"/>
              <a:t>СУДЕБНАЯ</a:t>
            </a:r>
            <a:r>
              <a:rPr lang="ru-RU" dirty="0" smtClean="0"/>
              <a:t> </a:t>
            </a:r>
            <a:r>
              <a:rPr lang="ru-RU" sz="1800" dirty="0" smtClean="0"/>
              <a:t>ПРАКТИКА. ОТКЛОНЕНИЯ ЗАЯВОК НА ТОРГАХ. ГОСТ.</a:t>
            </a:r>
            <a:endParaRPr lang="ru-RU" sz="1800" dirty="0"/>
          </a:p>
        </p:txBody>
      </p:sp>
    </p:spTree>
    <p:extLst>
      <p:ext uri="{BB962C8B-B14F-4D97-AF65-F5344CB8AC3E}">
        <p14:creationId xmlns:p14="http://schemas.microsoft.com/office/powerpoint/2010/main" val="69543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1505415" y="-22715"/>
            <a:ext cx="8964704" cy="694951"/>
          </a:xfrm>
        </p:spPr>
        <p:txBody>
          <a:bodyPr/>
          <a:lstStyle/>
          <a:p>
            <a:r>
              <a:rPr lang="ru-RU" dirty="0"/>
              <a:t> </a:t>
            </a:r>
            <a:r>
              <a:rPr lang="ru-RU" dirty="0" smtClean="0"/>
              <a:t>ПРАВИЛА ОФОРМЛЕНИЯ ПЕРВОЙ ЧАСТИ ЗАЯВКИ. </a:t>
            </a:r>
            <a:r>
              <a:rPr lang="ru-RU" sz="1800" dirty="0" smtClean="0"/>
              <a:t>АНТИМОНОПОЛЬНАЯ</a:t>
            </a:r>
            <a:r>
              <a:rPr lang="ru-RU" dirty="0" smtClean="0"/>
              <a:t> </a:t>
            </a:r>
            <a:r>
              <a:rPr lang="ru-RU" sz="1800" dirty="0" smtClean="0"/>
              <a:t>ПРАКТИКА. </a:t>
            </a:r>
            <a:endParaRPr lang="ru-RU" sz="1800" dirty="0"/>
          </a:p>
        </p:txBody>
      </p:sp>
      <p:sp>
        <p:nvSpPr>
          <p:cNvPr id="11" name="TextBox 10">
            <a:extLst>
              <a:ext uri="{FF2B5EF4-FFF2-40B4-BE49-F238E27FC236}">
                <a16:creationId xmlns="" xmlns:a16="http://schemas.microsoft.com/office/drawing/2014/main" id="{BEADD05B-3329-472E-904D-12E092C64EC2}"/>
              </a:ext>
            </a:extLst>
          </p:cNvPr>
          <p:cNvSpPr txBox="1">
            <a:spLocks noChangeArrowheads="1"/>
          </p:cNvSpPr>
          <p:nvPr/>
        </p:nvSpPr>
        <p:spPr bwMode="auto">
          <a:xfrm>
            <a:off x="1215483" y="1052604"/>
            <a:ext cx="9254636"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Aft>
                <a:spcPts val="900"/>
              </a:spcAft>
            </a:pPr>
            <a:r>
              <a:rPr lang="ru-RU" b="1" dirty="0">
                <a:solidFill>
                  <a:schemeClr val="accent1"/>
                </a:solidFill>
                <a:latin typeface="Segoe UI" panose="020B0502040204020203" pitchFamily="34" charset="0"/>
                <a:cs typeface="Segoe UI" panose="020B0502040204020203" pitchFamily="34" charset="0"/>
              </a:rPr>
              <a:t>Первая часть заявки на участие в электронном аукционе должна </a:t>
            </a:r>
            <a:r>
              <a:rPr lang="ru-RU" b="1" dirty="0" smtClean="0">
                <a:solidFill>
                  <a:schemeClr val="accent1"/>
                </a:solidFill>
                <a:latin typeface="Segoe UI" panose="020B0502040204020203" pitchFamily="34" charset="0"/>
                <a:cs typeface="Segoe UI" panose="020B0502040204020203" pitchFamily="34" charset="0"/>
              </a:rPr>
              <a:t>содержать:</a:t>
            </a:r>
          </a:p>
          <a:p>
            <a:pPr marL="0" indent="0" algn="ctr">
              <a:spcAft>
                <a:spcPts val="900"/>
              </a:spcAft>
            </a:pPr>
            <a:endParaRPr lang="ru-RU" b="1" dirty="0">
              <a:solidFill>
                <a:schemeClr val="accent1"/>
              </a:solidFill>
              <a:latin typeface="Segoe UI" panose="020B0502040204020203" pitchFamily="34" charset="0"/>
              <a:cs typeface="Segoe UI" panose="020B0502040204020203" pitchFamily="34" charset="0"/>
            </a:endParaRPr>
          </a:p>
          <a:p>
            <a:pPr marL="0" indent="0" algn="ctr">
              <a:spcAft>
                <a:spcPts val="900"/>
              </a:spcAft>
            </a:pPr>
            <a:endParaRPr lang="ru-RU" b="1" dirty="0" smtClean="0">
              <a:solidFill>
                <a:schemeClr val="accent1"/>
              </a:solidFill>
              <a:latin typeface="Segoe UI" panose="020B0502040204020203" pitchFamily="34" charset="0"/>
              <a:cs typeface="Segoe UI" panose="020B0502040204020203" pitchFamily="34" charset="0"/>
            </a:endParaRPr>
          </a:p>
          <a:p>
            <a:pPr marL="0" indent="0" algn="ctr">
              <a:spcAft>
                <a:spcPts val="900"/>
              </a:spcAft>
            </a:pPr>
            <a:endParaRPr lang="ru-RU" b="1" dirty="0">
              <a:solidFill>
                <a:schemeClr val="accent1"/>
              </a:solidFill>
              <a:latin typeface="Segoe UI" panose="020B0502040204020203" pitchFamily="34" charset="0"/>
              <a:cs typeface="Segoe UI" panose="020B0502040204020203" pitchFamily="34" charset="0"/>
            </a:endParaRPr>
          </a:p>
          <a:p>
            <a:pPr marL="0" indent="0" algn="ctr">
              <a:spcAft>
                <a:spcPts val="900"/>
              </a:spcAft>
            </a:pPr>
            <a:endParaRPr lang="ru-RU" b="1" dirty="0" smtClean="0">
              <a:solidFill>
                <a:schemeClr val="accent1"/>
              </a:solidFill>
              <a:latin typeface="Segoe UI" panose="020B0502040204020203" pitchFamily="34" charset="0"/>
              <a:cs typeface="Segoe UI" panose="020B0502040204020203" pitchFamily="34" charset="0"/>
            </a:endParaRPr>
          </a:p>
          <a:p>
            <a:pPr marL="0" indent="0" algn="ctr">
              <a:spcAft>
                <a:spcPts val="900"/>
              </a:spcAft>
            </a:pPr>
            <a:endParaRPr lang="ru-RU" b="1" dirty="0">
              <a:solidFill>
                <a:schemeClr val="accent1"/>
              </a:solidFill>
              <a:latin typeface="Segoe UI" panose="020B0502040204020203" pitchFamily="34" charset="0"/>
              <a:cs typeface="Segoe UI" panose="020B0502040204020203" pitchFamily="34" charset="0"/>
            </a:endParaRPr>
          </a:p>
          <a:p>
            <a:pPr marL="0" indent="0" algn="ctr">
              <a:spcAft>
                <a:spcPts val="900"/>
              </a:spcAft>
            </a:pPr>
            <a:endParaRPr lang="ru-RU" b="1" dirty="0">
              <a:solidFill>
                <a:schemeClr val="accent1"/>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F3F2D001-EB37-47A3-BDC8-1674DC871F92}"/>
              </a:ext>
            </a:extLst>
          </p:cNvPr>
          <p:cNvSpPr txBox="1">
            <a:spLocks noChangeArrowheads="1"/>
          </p:cNvSpPr>
          <p:nvPr/>
        </p:nvSpPr>
        <p:spPr bwMode="auto">
          <a:xfrm>
            <a:off x="873371" y="1428386"/>
            <a:ext cx="10884755"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lnSpc>
                <a:spcPct val="95000"/>
              </a:lnSpc>
              <a:spcAft>
                <a:spcPts val="450"/>
              </a:spcAft>
            </a:pPr>
            <a:r>
              <a:rPr lang="ru-RU" dirty="0">
                <a:solidFill>
                  <a:srgbClr val="444444"/>
                </a:solidFill>
                <a:latin typeface="+mn-lt"/>
                <a:cs typeface="Segoe UI" panose="020B0502040204020203" pitchFamily="34" charset="0"/>
              </a:rPr>
              <a:t>Согласие участника электронного аукциона на поставку товара, </a:t>
            </a:r>
            <a:r>
              <a:rPr lang="ru-RU" dirty="0" smtClean="0">
                <a:solidFill>
                  <a:srgbClr val="444444"/>
                </a:solidFill>
                <a:latin typeface="+mn-lt"/>
                <a:cs typeface="Segoe UI" panose="020B0502040204020203" pitchFamily="34" charset="0"/>
              </a:rPr>
              <a:t>выполнение </a:t>
            </a:r>
            <a:r>
              <a:rPr lang="ru-RU" dirty="0">
                <a:solidFill>
                  <a:srgbClr val="444444"/>
                </a:solidFill>
                <a:latin typeface="+mn-lt"/>
                <a:cs typeface="Segoe UI" panose="020B0502040204020203" pitchFamily="34" charset="0"/>
              </a:rPr>
              <a:t>работы или оказание услуги на условиях, предусмотренных </a:t>
            </a:r>
            <a:r>
              <a:rPr lang="ru-RU" dirty="0" smtClean="0">
                <a:solidFill>
                  <a:srgbClr val="444444"/>
                </a:solidFill>
                <a:latin typeface="+mn-lt"/>
                <a:cs typeface="Segoe UI" panose="020B0502040204020203" pitchFamily="34" charset="0"/>
              </a:rPr>
              <a:t>документацией </a:t>
            </a:r>
            <a:r>
              <a:rPr lang="ru-RU" dirty="0">
                <a:solidFill>
                  <a:srgbClr val="444444"/>
                </a:solidFill>
                <a:latin typeface="+mn-lt"/>
                <a:cs typeface="Segoe UI" panose="020B0502040204020203" pitchFamily="34" charset="0"/>
              </a:rPr>
              <a:t>об электронном аукционе </a:t>
            </a:r>
            <a:r>
              <a:rPr lang="ru-RU" b="1" u="sng" dirty="0">
                <a:solidFill>
                  <a:srgbClr val="444444"/>
                </a:solidFill>
                <a:latin typeface="+mn-lt"/>
                <a:cs typeface="Segoe UI" panose="020B0502040204020203" pitchFamily="34" charset="0"/>
              </a:rPr>
              <a:t>и не подлежащих изменению по результатам проведения </a:t>
            </a:r>
            <a:r>
              <a:rPr lang="ru-RU" b="1" u="sng" dirty="0" smtClean="0">
                <a:solidFill>
                  <a:srgbClr val="444444"/>
                </a:solidFill>
                <a:latin typeface="+mn-lt"/>
                <a:cs typeface="Segoe UI" panose="020B0502040204020203" pitchFamily="34" charset="0"/>
              </a:rPr>
              <a:t>электронного </a:t>
            </a:r>
            <a:r>
              <a:rPr lang="ru-RU" b="1" u="sng" dirty="0">
                <a:solidFill>
                  <a:srgbClr val="444444"/>
                </a:solidFill>
                <a:latin typeface="+mn-lt"/>
                <a:cs typeface="Segoe UI" panose="020B0502040204020203" pitchFamily="34" charset="0"/>
              </a:rPr>
              <a:t>аукциона </a:t>
            </a:r>
            <a:endParaRPr lang="ru-RU" b="1" u="sng" dirty="0" smtClean="0">
              <a:solidFill>
                <a:srgbClr val="444444"/>
              </a:solidFill>
              <a:latin typeface="+mn-lt"/>
              <a:cs typeface="Segoe UI" panose="020B0502040204020203" pitchFamily="34" charset="0"/>
            </a:endParaRPr>
          </a:p>
          <a:p>
            <a:pPr marL="0" indent="0" algn="just">
              <a:lnSpc>
                <a:spcPct val="95000"/>
              </a:lnSpc>
              <a:spcAft>
                <a:spcPts val="450"/>
              </a:spcAft>
            </a:pPr>
            <a:r>
              <a:rPr lang="ru-RU" dirty="0" smtClean="0">
                <a:solidFill>
                  <a:srgbClr val="444444"/>
                </a:solidFill>
                <a:latin typeface="+mn-lt"/>
                <a:cs typeface="Segoe UI" panose="020B0502040204020203" pitchFamily="34" charset="0"/>
              </a:rPr>
              <a:t>(</a:t>
            </a:r>
            <a:r>
              <a:rPr lang="ru-RU" b="1" dirty="0">
                <a:solidFill>
                  <a:srgbClr val="E4465A"/>
                </a:solidFill>
                <a:latin typeface="Segoe UI" panose="020B0502040204020203" pitchFamily="34" charset="0"/>
                <a:ea typeface="Segoe UI" panose="020B0502040204020203" pitchFamily="34" charset="0"/>
                <a:cs typeface="Segoe UI" panose="020B0502040204020203" pitchFamily="34" charset="0"/>
              </a:rPr>
              <a:t>такое согласие дается с применением программно-аппаратных средств электронной площадки</a:t>
            </a:r>
            <a:r>
              <a:rPr lang="ru-RU" dirty="0">
                <a:solidFill>
                  <a:srgbClr val="444444"/>
                </a:solidFill>
                <a:latin typeface="+mn-lt"/>
                <a:cs typeface="Segoe UI" panose="020B0502040204020203" pitchFamily="34" charset="0"/>
              </a:rPr>
              <a:t>)</a:t>
            </a:r>
            <a:endParaRPr lang="ru-RU" dirty="0">
              <a:solidFill>
                <a:schemeClr val="accent1"/>
              </a:solidFill>
              <a:latin typeface="+mn-lt"/>
              <a:cs typeface="Segoe UI" panose="020B0502040204020203" pitchFamily="34" charset="0"/>
            </a:endParaRPr>
          </a:p>
        </p:txBody>
      </p:sp>
      <p:sp>
        <p:nvSpPr>
          <p:cNvPr id="21" name="Прямоугольник: скругленные углы 27">
            <a:extLst>
              <a:ext uri="{FF2B5EF4-FFF2-40B4-BE49-F238E27FC236}">
                <a16:creationId xmlns="" xmlns:a16="http://schemas.microsoft.com/office/drawing/2014/main" id="{1979D484-A08E-450D-9EDF-C95498B63A28}"/>
              </a:ext>
            </a:extLst>
          </p:cNvPr>
          <p:cNvSpPr/>
          <p:nvPr/>
        </p:nvSpPr>
        <p:spPr>
          <a:xfrm>
            <a:off x="227052" y="1799008"/>
            <a:ext cx="299678" cy="2996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1</a:t>
            </a:r>
          </a:p>
        </p:txBody>
      </p:sp>
      <p:sp>
        <p:nvSpPr>
          <p:cNvPr id="22" name="TextBox 21">
            <a:extLst>
              <a:ext uri="{FF2B5EF4-FFF2-40B4-BE49-F238E27FC236}">
                <a16:creationId xmlns="" xmlns:a16="http://schemas.microsoft.com/office/drawing/2014/main" id="{1A555A6C-92BD-4228-8739-6733986D00CD}"/>
              </a:ext>
            </a:extLst>
          </p:cNvPr>
          <p:cNvSpPr txBox="1">
            <a:spLocks noChangeArrowheads="1"/>
          </p:cNvSpPr>
          <p:nvPr/>
        </p:nvSpPr>
        <p:spPr bwMode="auto">
          <a:xfrm>
            <a:off x="873372" y="2944046"/>
            <a:ext cx="10884755" cy="328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lnSpc>
                <a:spcPct val="95000"/>
              </a:lnSpc>
              <a:spcAft>
                <a:spcPts val="450"/>
              </a:spcAft>
            </a:pPr>
            <a:r>
              <a:rPr lang="ru-RU" dirty="0">
                <a:solidFill>
                  <a:srgbClr val="444444"/>
                </a:solidFill>
                <a:latin typeface="+mn-lt"/>
                <a:cs typeface="Segoe UI" panose="020B0502040204020203" pitchFamily="34" charset="0"/>
              </a:rPr>
              <a:t>При осуществлении закупки товара или закупки работы, услуги, для выполнения, оказания которых используется товар:</a:t>
            </a:r>
          </a:p>
          <a:p>
            <a:pPr marL="203597" indent="-203597" algn="just">
              <a:lnSpc>
                <a:spcPct val="95000"/>
              </a:lnSpc>
              <a:spcAft>
                <a:spcPts val="450"/>
              </a:spcAft>
            </a:pPr>
            <a:r>
              <a:rPr lang="ru-RU" dirty="0">
                <a:solidFill>
                  <a:srgbClr val="444444"/>
                </a:solidFill>
                <a:latin typeface="+mn-lt"/>
                <a:cs typeface="Segoe UI" panose="020B0502040204020203" pitchFamily="34" charset="0"/>
              </a:rPr>
              <a:t>а)	наименование страны происхождения товара (</a:t>
            </a:r>
            <a:r>
              <a:rPr lang="ru-RU" dirty="0">
                <a:solidFill>
                  <a:schemeClr val="accent1"/>
                </a:solidFill>
                <a:latin typeface="+mn-lt"/>
                <a:cs typeface="Segoe UI" panose="020B0502040204020203" pitchFamily="34" charset="0"/>
              </a:rPr>
              <a:t>в случае установления заказчиком в извещении о проведении электронного аукциона, документации об электронном аукционе условий, запретов, ограничений допуска товаров, происходящих из иностранного государства или группы иностранных государств, в соответствии со статьей 14 настоящего Федерального закона</a:t>
            </a:r>
            <a:r>
              <a:rPr lang="ru-RU" dirty="0">
                <a:solidFill>
                  <a:srgbClr val="444444"/>
                </a:solidFill>
                <a:latin typeface="+mn-lt"/>
                <a:cs typeface="Segoe UI" panose="020B0502040204020203" pitchFamily="34" charset="0"/>
              </a:rPr>
              <a:t>);</a:t>
            </a:r>
          </a:p>
          <a:p>
            <a:pPr marL="203597" indent="-203597" algn="just">
              <a:lnSpc>
                <a:spcPct val="95000"/>
              </a:lnSpc>
              <a:spcAft>
                <a:spcPts val="450"/>
              </a:spcAft>
            </a:pPr>
            <a:r>
              <a:rPr lang="ru-RU" dirty="0">
                <a:solidFill>
                  <a:srgbClr val="444444"/>
                </a:solidFill>
                <a:latin typeface="+mn-lt"/>
                <a:cs typeface="Segoe UI" panose="020B0502040204020203" pitchFamily="34" charset="0"/>
              </a:rPr>
              <a:t>б)	конкретные показатели товара, соответствующие значениям, установленным в документации об электронном аукционе, и указание на товарный знак (при наличии). </a:t>
            </a:r>
            <a:r>
              <a:rPr lang="ru-RU" dirty="0">
                <a:solidFill>
                  <a:schemeClr val="accent1"/>
                </a:solidFill>
                <a:latin typeface="+mn-lt"/>
                <a:cs typeface="Segoe UI" panose="020B0502040204020203" pitchFamily="34" charset="0"/>
              </a:rPr>
              <a:t>Информация, предусмотренная настоящим подпунктом, включается в заявку на участие в электронном аукционе в случае отсутствия в документации об электронном аукционе указания на товарный знак или в случае, если участник закупки предлагает товар, который обозначен товарным знаком, отличным от товарного знака, указанного в документации об электронном аукционе.</a:t>
            </a:r>
          </a:p>
        </p:txBody>
      </p:sp>
      <p:sp>
        <p:nvSpPr>
          <p:cNvPr id="23" name="Прямоугольник: скругленные углы 27">
            <a:extLst>
              <a:ext uri="{FF2B5EF4-FFF2-40B4-BE49-F238E27FC236}">
                <a16:creationId xmlns="" xmlns:a16="http://schemas.microsoft.com/office/drawing/2014/main" id="{1979D484-A08E-450D-9EDF-C95498B63A28}"/>
              </a:ext>
            </a:extLst>
          </p:cNvPr>
          <p:cNvSpPr/>
          <p:nvPr/>
        </p:nvSpPr>
        <p:spPr>
          <a:xfrm>
            <a:off x="227052" y="4047837"/>
            <a:ext cx="299678" cy="2996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2</a:t>
            </a:r>
            <a:endParaRPr lang="ru-RU" b="1" dirty="0">
              <a:solidFill>
                <a:srgbClr val="27A1A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73958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1505415" y="0"/>
            <a:ext cx="8964704" cy="694951"/>
          </a:xfrm>
        </p:spPr>
        <p:txBody>
          <a:bodyPr/>
          <a:lstStyle/>
          <a:p>
            <a:r>
              <a:rPr lang="ru-RU" dirty="0"/>
              <a:t> </a:t>
            </a:r>
            <a:r>
              <a:rPr lang="ru-RU" sz="1600" dirty="0"/>
              <a:t>Практика </a:t>
            </a:r>
            <a:r>
              <a:rPr lang="ru-RU" sz="1600" dirty="0" smtClean="0"/>
              <a:t>ФАС: </a:t>
            </a:r>
            <a:r>
              <a:rPr lang="ru-RU" sz="1600" dirty="0"/>
              <a:t>условия документации об аукционе в отношении конкретных показателей товара, используемого при выполнении работ/оказании услуг</a:t>
            </a:r>
          </a:p>
        </p:txBody>
      </p:sp>
      <p:sp>
        <p:nvSpPr>
          <p:cNvPr id="8" name="Прямоугольник 7"/>
          <p:cNvSpPr/>
          <p:nvPr/>
        </p:nvSpPr>
        <p:spPr>
          <a:xfrm>
            <a:off x="1450530" y="923072"/>
            <a:ext cx="10213646" cy="5723233"/>
          </a:xfrm>
          <a:prstGeom prst="rect">
            <a:avLst/>
          </a:prstGeom>
        </p:spPr>
        <p:txBody>
          <a:bodyPr wrap="square">
            <a:spAutoFit/>
          </a:bodyPr>
          <a:lstStyle/>
          <a:p>
            <a:pPr marL="285750" indent="-285750" algn="just">
              <a:lnSpc>
                <a:spcPct val="107000"/>
              </a:lnSpc>
              <a:buClr>
                <a:srgbClr val="0291A0"/>
              </a:buClr>
              <a:buFont typeface="Wingdings" panose="05000000000000000000" pitchFamily="2" charset="2"/>
              <a:buChar char="q"/>
            </a:pP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Отсутствие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в документации об электронном </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аукционе наименования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и характеристик товаров, используемых при выполнении работ, </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не позволяет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довести до неопределенного круга лиц сведения о потребности </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заказчика относительно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требований к товарам, применяемым при выполнении работ, что </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в свою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очередь также </a:t>
            </a:r>
            <a:r>
              <a:rPr lang="ru-RU" b="1" u="sng" dirty="0">
                <a:solidFill>
                  <a:prstClr val="black"/>
                </a:solidFill>
                <a:latin typeface="Segoe UI" panose="020B0502040204020203" pitchFamily="34" charset="0"/>
                <a:ea typeface="Segoe UI" panose="020B0502040204020203" pitchFamily="34" charset="0"/>
                <a:cs typeface="Segoe UI" panose="020B0502040204020203" pitchFamily="34" charset="0"/>
              </a:rPr>
              <a:t>не </a:t>
            </a:r>
            <a:r>
              <a:rPr lang="ru-RU" dirty="0">
                <a:solidFill>
                  <a:srgbClr val="E4465A"/>
                </a:solidFill>
                <a:latin typeface="Segoe UI" panose="020B0502040204020203" pitchFamily="34" charset="0"/>
                <a:ea typeface="Segoe UI" panose="020B0502040204020203" pitchFamily="34" charset="0"/>
                <a:cs typeface="Segoe UI" panose="020B0502040204020203" pitchFamily="34" charset="0"/>
              </a:rPr>
              <a:t>позволяет участникам закупки надлежащим </a:t>
            </a:r>
            <a:r>
              <a:rPr lang="ru-RU"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образом оформить </a:t>
            </a:r>
            <a:r>
              <a:rPr lang="ru-RU" dirty="0">
                <a:solidFill>
                  <a:srgbClr val="E4465A"/>
                </a:solidFill>
                <a:latin typeface="Segoe UI" panose="020B0502040204020203" pitchFamily="34" charset="0"/>
                <a:ea typeface="Segoe UI" panose="020B0502040204020203" pitchFamily="34" charset="0"/>
                <a:cs typeface="Segoe UI" panose="020B0502040204020203" pitchFamily="34" charset="0"/>
              </a:rPr>
              <a:t>заявку на участие в закупке.</a:t>
            </a:r>
          </a:p>
          <a:p>
            <a:pPr algn="just">
              <a:lnSpc>
                <a:spcPct val="107000"/>
              </a:lnSpc>
              <a:buClr>
                <a:srgbClr val="0291A0"/>
              </a:buClr>
            </a:pP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Признать жалобу </a:t>
            </a:r>
            <a:r>
              <a:rPr lang="ru-RU" u="sng"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обоснованной.</a:t>
            </a:r>
          </a:p>
          <a:p>
            <a:pPr algn="just">
              <a:lnSpc>
                <a:spcPct val="107000"/>
              </a:lnSpc>
              <a:buClr>
                <a:srgbClr val="0291A0"/>
              </a:buClr>
            </a:pPr>
            <a:r>
              <a:rPr lang="ru-RU" b="1"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    Решение Тульского УФАС </a:t>
            </a:r>
            <a:r>
              <a:rPr lang="ru-RU" b="1" dirty="0">
                <a:solidFill>
                  <a:srgbClr val="E4465A"/>
                </a:solidFill>
                <a:latin typeface="Segoe UI" panose="020B0502040204020203" pitchFamily="34" charset="0"/>
                <a:ea typeface="Segoe UI" panose="020B0502040204020203" pitchFamily="34" charset="0"/>
                <a:cs typeface="Segoe UI" panose="020B0502040204020203" pitchFamily="34" charset="0"/>
              </a:rPr>
              <a:t>от </a:t>
            </a:r>
            <a:r>
              <a:rPr lang="ru-RU" b="1"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26 июня </a:t>
            </a:r>
            <a:r>
              <a:rPr lang="ru-RU" b="1" dirty="0">
                <a:solidFill>
                  <a:srgbClr val="E4465A"/>
                </a:solidFill>
                <a:latin typeface="Segoe UI" panose="020B0502040204020203" pitchFamily="34" charset="0"/>
                <a:ea typeface="Segoe UI" panose="020B0502040204020203" pitchFamily="34" charset="0"/>
                <a:cs typeface="Segoe UI" panose="020B0502040204020203" pitchFamily="34" charset="0"/>
              </a:rPr>
              <a:t>2018 г. </a:t>
            </a:r>
            <a:r>
              <a:rPr lang="ru-RU" b="1"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по делу № 04-07/132-2018</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p>
          <a:p>
            <a:pPr algn="just">
              <a:lnSpc>
                <a:spcPct val="107000"/>
              </a:lnSpc>
              <a:buClr>
                <a:srgbClr val="0291A0"/>
              </a:buClr>
            </a:pPr>
            <a:endPar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indent="-285750" algn="just">
              <a:lnSpc>
                <a:spcPct val="107000"/>
              </a:lnSpc>
              <a:buClr>
                <a:srgbClr val="0291A0"/>
              </a:buClr>
              <a:buFont typeface="Wingdings" panose="05000000000000000000" pitchFamily="2" charset="2"/>
              <a:buChar char="q"/>
            </a:pP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Строительство осуществляется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на основании проектной документации</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которая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содержит показатели, связанные с определением </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соответствия выполняемых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работ, оказываемых услуг потребностям заказчика</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В ЕИС заказчиком размещена проектная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документация в формате, доступном для просмотра и </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сохранения материала</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 что не лишает участника закупки обоснованно сформировать </a:t>
            </a:r>
            <a:r>
              <a:rPr lang="ru-RU"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свое предложение. Таким </a:t>
            </a:r>
            <a:r>
              <a:rPr lang="ru-RU" dirty="0">
                <a:solidFill>
                  <a:prstClr val="black"/>
                </a:solidFill>
                <a:latin typeface="Segoe UI" panose="020B0502040204020203" pitchFamily="34" charset="0"/>
                <a:ea typeface="Segoe UI" panose="020B0502040204020203" pitchFamily="34" charset="0"/>
                <a:cs typeface="Segoe UI" panose="020B0502040204020203" pitchFamily="34" charset="0"/>
              </a:rPr>
              <a:t>образом, </a:t>
            </a:r>
            <a:r>
              <a:rPr lang="ru-RU" dirty="0">
                <a:solidFill>
                  <a:srgbClr val="E4465A"/>
                </a:solidFill>
                <a:latin typeface="Segoe UI" panose="020B0502040204020203" pitchFamily="34" charset="0"/>
                <a:ea typeface="Segoe UI" panose="020B0502040204020203" pitchFamily="34" charset="0"/>
                <a:cs typeface="Segoe UI" panose="020B0502040204020203" pitchFamily="34" charset="0"/>
              </a:rPr>
              <a:t>в </a:t>
            </a:r>
            <a:r>
              <a:rPr lang="ru-RU"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документации </a:t>
            </a:r>
            <a:r>
              <a:rPr lang="ru-RU" dirty="0">
                <a:solidFill>
                  <a:srgbClr val="E4465A"/>
                </a:solidFill>
                <a:latin typeface="Segoe UI" panose="020B0502040204020203" pitchFamily="34" charset="0"/>
                <a:ea typeface="Segoe UI" panose="020B0502040204020203" pitchFamily="34" charset="0"/>
                <a:cs typeface="Segoe UI" panose="020B0502040204020203" pitchFamily="34" charset="0"/>
              </a:rPr>
              <a:t>отсутствуют требования к товарам</a:t>
            </a:r>
            <a:r>
              <a:rPr lang="ru-RU"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 используемых </a:t>
            </a:r>
            <a:r>
              <a:rPr lang="ru-RU" dirty="0">
                <a:solidFill>
                  <a:srgbClr val="E4465A"/>
                </a:solidFill>
                <a:latin typeface="Segoe UI" panose="020B0502040204020203" pitchFamily="34" charset="0"/>
                <a:ea typeface="Segoe UI" panose="020B0502040204020203" pitchFamily="34" charset="0"/>
                <a:cs typeface="Segoe UI" panose="020B0502040204020203" pitchFamily="34" charset="0"/>
              </a:rPr>
              <a:t>при выполнении работ, в связи с чем, в первой части заявки </a:t>
            </a:r>
            <a:r>
              <a:rPr lang="ru-RU"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на участие в аукционе </a:t>
            </a:r>
            <a:r>
              <a:rPr lang="ru-RU" dirty="0">
                <a:solidFill>
                  <a:srgbClr val="E4465A"/>
                </a:solidFill>
                <a:latin typeface="Segoe UI" panose="020B0502040204020203" pitchFamily="34" charset="0"/>
                <a:ea typeface="Segoe UI" panose="020B0502040204020203" pitchFamily="34" charset="0"/>
                <a:cs typeface="Segoe UI" panose="020B0502040204020203" pitchFamily="34" charset="0"/>
              </a:rPr>
              <a:t>участникам закупки достаточно </a:t>
            </a:r>
            <a:r>
              <a:rPr lang="ru-RU"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предоставить согласие на выполнение </a:t>
            </a:r>
            <a:r>
              <a:rPr lang="ru-RU" dirty="0">
                <a:solidFill>
                  <a:srgbClr val="E4465A"/>
                </a:solidFill>
                <a:latin typeface="Segoe UI" panose="020B0502040204020203" pitchFamily="34" charset="0"/>
                <a:ea typeface="Segoe UI" panose="020B0502040204020203" pitchFamily="34" charset="0"/>
                <a:cs typeface="Segoe UI" panose="020B0502040204020203" pitchFamily="34" charset="0"/>
              </a:rPr>
              <a:t>работ на условиях, предусмотренных </a:t>
            </a:r>
            <a:r>
              <a:rPr lang="ru-RU"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документацией</a:t>
            </a:r>
            <a:r>
              <a:rPr lang="ru-RU"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a:t>
            </a:r>
          </a:p>
          <a:p>
            <a:pPr algn="just">
              <a:lnSpc>
                <a:spcPct val="107000"/>
              </a:lnSpc>
              <a:buClr>
                <a:srgbClr val="0291A0"/>
              </a:buClr>
            </a:pPr>
            <a:r>
              <a:rPr lang="ru-RU" b="1"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    </a:t>
            </a:r>
            <a:r>
              <a:rPr lang="ru-RU" dirty="0" smtClean="0">
                <a:latin typeface="Segoe UI" panose="020B0502040204020203" pitchFamily="34" charset="0"/>
                <a:ea typeface="Segoe UI" panose="020B0502040204020203" pitchFamily="34" charset="0"/>
                <a:cs typeface="Segoe UI" panose="020B0502040204020203" pitchFamily="34" charset="0"/>
              </a:rPr>
              <a:t>Признать жалобу </a:t>
            </a:r>
            <a:r>
              <a:rPr lang="ru-RU" u="sng" dirty="0" smtClean="0">
                <a:latin typeface="Segoe UI" panose="020B0502040204020203" pitchFamily="34" charset="0"/>
                <a:ea typeface="Segoe UI" panose="020B0502040204020203" pitchFamily="34" charset="0"/>
                <a:cs typeface="Segoe UI" panose="020B0502040204020203" pitchFamily="34" charset="0"/>
              </a:rPr>
              <a:t>необоснованной</a:t>
            </a:r>
            <a:r>
              <a:rPr lang="ru-RU" dirty="0" smtClean="0">
                <a:latin typeface="Segoe UI" panose="020B0502040204020203" pitchFamily="34" charset="0"/>
                <a:ea typeface="Segoe UI" panose="020B0502040204020203" pitchFamily="34" charset="0"/>
                <a:cs typeface="Segoe UI" panose="020B0502040204020203" pitchFamily="34" charset="0"/>
              </a:rPr>
              <a:t>.</a:t>
            </a:r>
            <a:r>
              <a:rPr lang="ru-RU" b="1" dirty="0" smtClean="0">
                <a:latin typeface="Segoe UI" panose="020B0502040204020203" pitchFamily="34" charset="0"/>
                <a:ea typeface="Segoe UI" panose="020B0502040204020203" pitchFamily="34" charset="0"/>
                <a:cs typeface="Segoe UI" panose="020B0502040204020203" pitchFamily="34" charset="0"/>
              </a:rPr>
              <a:t>    </a:t>
            </a:r>
            <a:endParaRPr lang="ru-RU" b="1" dirty="0" smtClean="0">
              <a:latin typeface="Segoe UI" panose="020B0502040204020203" pitchFamily="34" charset="0"/>
              <a:ea typeface="Segoe UI" panose="020B0502040204020203" pitchFamily="34" charset="0"/>
              <a:cs typeface="Segoe UI" panose="020B0502040204020203" pitchFamily="34" charset="0"/>
            </a:endParaRPr>
          </a:p>
          <a:p>
            <a:pPr algn="just">
              <a:lnSpc>
                <a:spcPct val="107000"/>
              </a:lnSpc>
              <a:buClr>
                <a:srgbClr val="0291A0"/>
              </a:buClr>
            </a:pPr>
            <a:r>
              <a:rPr lang="ru-RU" b="1" dirty="0">
                <a:solidFill>
                  <a:srgbClr val="E4465A"/>
                </a:solidFill>
                <a:latin typeface="Segoe UI" panose="020B0502040204020203" pitchFamily="34" charset="0"/>
                <a:ea typeface="Segoe UI" panose="020B0502040204020203" pitchFamily="34" charset="0"/>
                <a:cs typeface="Segoe UI" panose="020B0502040204020203" pitchFamily="34" charset="0"/>
              </a:rPr>
              <a:t> </a:t>
            </a:r>
            <a:r>
              <a:rPr lang="ru-RU" b="1"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   Решение Краснодарского </a:t>
            </a:r>
            <a:r>
              <a:rPr lang="ru-RU" b="1" dirty="0">
                <a:solidFill>
                  <a:srgbClr val="E4465A"/>
                </a:solidFill>
                <a:latin typeface="Segoe UI" panose="020B0502040204020203" pitchFamily="34" charset="0"/>
                <a:ea typeface="Segoe UI" panose="020B0502040204020203" pitchFamily="34" charset="0"/>
                <a:cs typeface="Segoe UI" panose="020B0502040204020203" pitchFamily="34" charset="0"/>
              </a:rPr>
              <a:t>УФАС от </a:t>
            </a:r>
            <a:r>
              <a:rPr lang="ru-RU" b="1"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15 августа </a:t>
            </a:r>
            <a:r>
              <a:rPr lang="ru-RU" b="1" dirty="0">
                <a:solidFill>
                  <a:srgbClr val="E4465A"/>
                </a:solidFill>
                <a:latin typeface="Segoe UI" panose="020B0502040204020203" pitchFamily="34" charset="0"/>
                <a:ea typeface="Segoe UI" panose="020B0502040204020203" pitchFamily="34" charset="0"/>
                <a:cs typeface="Segoe UI" panose="020B0502040204020203" pitchFamily="34" charset="0"/>
              </a:rPr>
              <a:t>2018 г. по делу № ЭА – </a:t>
            </a:r>
            <a:r>
              <a:rPr lang="ru-RU" b="1"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1432/2018</a:t>
            </a:r>
            <a:r>
              <a:rPr lang="ru-RU" b="1" dirty="0">
                <a:solidFill>
                  <a:srgbClr val="E4465A"/>
                </a:solidFill>
                <a:latin typeface="Segoe UI" panose="020B0502040204020203" pitchFamily="34" charset="0"/>
                <a:ea typeface="Segoe UI" panose="020B0502040204020203" pitchFamily="34" charset="0"/>
                <a:cs typeface="Segoe UI" panose="020B0502040204020203" pitchFamily="34" charset="0"/>
              </a:rPr>
              <a:t>.</a:t>
            </a:r>
          </a:p>
          <a:p>
            <a:pPr algn="just">
              <a:lnSpc>
                <a:spcPct val="107000"/>
              </a:lnSpc>
              <a:buClr>
                <a:srgbClr val="0291A0"/>
              </a:buClr>
            </a:pPr>
            <a:endParaRPr lang="ru-RU" b="1" dirty="0">
              <a:solidFill>
                <a:prstClr val="black"/>
              </a:solidFill>
              <a:latin typeface="+mn-lt"/>
              <a:ea typeface="Calibri" panose="020F0502020204030204" pitchFamily="34" charset="0"/>
              <a:cs typeface="Times New Roman" panose="02020603050405020304" pitchFamily="18" charset="0"/>
            </a:endParaRPr>
          </a:p>
        </p:txBody>
      </p:sp>
      <p:grpSp>
        <p:nvGrpSpPr>
          <p:cNvPr id="9" name="Группа 8"/>
          <p:cNvGrpSpPr/>
          <p:nvPr/>
        </p:nvGrpSpPr>
        <p:grpSpPr>
          <a:xfrm>
            <a:off x="109584" y="923072"/>
            <a:ext cx="1286819" cy="1503169"/>
            <a:chOff x="325438" y="3501897"/>
            <a:chExt cx="669925" cy="831978"/>
          </a:xfrm>
        </p:grpSpPr>
        <p:sp>
          <p:nvSpPr>
            <p:cNvPr id="10" name="Freeform 88"/>
            <p:cNvSpPr>
              <a:spLocks/>
            </p:cNvSpPr>
            <p:nvPr/>
          </p:nvSpPr>
          <p:spPr bwMode="auto">
            <a:xfrm>
              <a:off x="325438" y="3501897"/>
              <a:ext cx="669925" cy="831978"/>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5"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6"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7"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8"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grpSp>
        <p:nvGrpSpPr>
          <p:cNvPr id="19" name="Группа 18"/>
          <p:cNvGrpSpPr/>
          <p:nvPr/>
        </p:nvGrpSpPr>
        <p:grpSpPr>
          <a:xfrm>
            <a:off x="109584" y="3033103"/>
            <a:ext cx="1286819" cy="1503169"/>
            <a:chOff x="325438" y="3501897"/>
            <a:chExt cx="669925" cy="831978"/>
          </a:xfrm>
        </p:grpSpPr>
        <p:sp>
          <p:nvSpPr>
            <p:cNvPr id="20" name="Freeform 88"/>
            <p:cNvSpPr>
              <a:spLocks/>
            </p:cNvSpPr>
            <p:nvPr/>
          </p:nvSpPr>
          <p:spPr bwMode="auto">
            <a:xfrm>
              <a:off x="325438" y="3501897"/>
              <a:ext cx="669925" cy="831978"/>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5"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6"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7"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8" name="Freeform 93"/>
            <p:cNvSpPr>
              <a:spLocks noEditPoints="1"/>
            </p:cNvSpPr>
            <p:nvPr/>
          </p:nvSpPr>
          <p:spPr bwMode="auto">
            <a:xfrm rot="10800000">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Tree>
    <p:extLst>
      <p:ext uri="{BB962C8B-B14F-4D97-AF65-F5344CB8AC3E}">
        <p14:creationId xmlns:p14="http://schemas.microsoft.com/office/powerpoint/2010/main" val="2697375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16:creationId xmlns="" xmlns:a16="http://schemas.microsoft.com/office/drawing/2014/main" id="{943ABCEC-144A-438F-BA8C-915CD8AB0A20}"/>
              </a:ext>
            </a:extLst>
          </p:cNvPr>
          <p:cNvSpPr/>
          <p:nvPr/>
        </p:nvSpPr>
        <p:spPr>
          <a:xfrm>
            <a:off x="3319463" y="628650"/>
            <a:ext cx="5553075" cy="190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2" name="Объект 2">
            <a:extLst>
              <a:ext uri="{FF2B5EF4-FFF2-40B4-BE49-F238E27FC236}">
                <a16:creationId xmlns="" xmlns:a16="http://schemas.microsoft.com/office/drawing/2014/main" id="{73654378-9C15-461F-99A2-CFFD6BDD55E3}"/>
              </a:ext>
            </a:extLst>
          </p:cNvPr>
          <p:cNvSpPr txBox="1">
            <a:spLocks/>
          </p:cNvSpPr>
          <p:nvPr/>
        </p:nvSpPr>
        <p:spPr>
          <a:xfrm>
            <a:off x="425581" y="1027330"/>
            <a:ext cx="11398744" cy="3042865"/>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spcBef>
                <a:spcPct val="0"/>
              </a:spcBef>
              <a:spcAft>
                <a:spcPts val="1200"/>
              </a:spcAft>
            </a:pPr>
            <a:r>
              <a:rPr lang="ru-RU" sz="1800" dirty="0">
                <a:solidFill>
                  <a:srgbClr val="001D43"/>
                </a:solidFill>
                <a:cs typeface="Segoe UI" panose="020B0502040204020203" pitchFamily="34" charset="0"/>
              </a:rPr>
              <a:t>Требование документации </a:t>
            </a:r>
            <a:r>
              <a:rPr lang="ru-RU" sz="1800" dirty="0" smtClean="0">
                <a:solidFill>
                  <a:srgbClr val="001D43"/>
                </a:solidFill>
                <a:cs typeface="Segoe UI" panose="020B0502040204020203" pitchFamily="34" charset="0"/>
              </a:rPr>
              <a:t>о </a:t>
            </a:r>
            <a:r>
              <a:rPr lang="ru-RU" sz="1800" dirty="0">
                <a:solidFill>
                  <a:srgbClr val="001D43"/>
                </a:solidFill>
                <a:cs typeface="Segoe UI" panose="020B0502040204020203" pitchFamily="34" charset="0"/>
              </a:rPr>
              <a:t>внесении участниками закупки денежных средств в обеспечение заявки на специальные счета в банках нарушает положения статьи 44 Закона № 44-ФЗ, поскольку такие счета будут открываться поставщикам после даты начала функционирования новых </a:t>
            </a:r>
            <a:r>
              <a:rPr lang="ru-RU" sz="1800" dirty="0" smtClean="0">
                <a:solidFill>
                  <a:srgbClr val="001D43"/>
                </a:solidFill>
                <a:cs typeface="Segoe UI" panose="020B0502040204020203" pitchFamily="34" charset="0"/>
              </a:rPr>
              <a:t>операторов. </a:t>
            </a:r>
          </a:p>
          <a:p>
            <a:pPr algn="just">
              <a:spcBef>
                <a:spcPct val="0"/>
              </a:spcBef>
              <a:spcAft>
                <a:spcPts val="1200"/>
              </a:spcAft>
            </a:pPr>
            <a:r>
              <a:rPr lang="ru-RU" sz="1800" dirty="0" smtClean="0">
                <a:solidFill>
                  <a:srgbClr val="001D43"/>
                </a:solidFill>
                <a:cs typeface="Segoe UI" panose="020B0502040204020203" pitchFamily="34" charset="0"/>
              </a:rPr>
              <a:t>Согласно </a:t>
            </a:r>
            <a:r>
              <a:rPr lang="ru-RU" sz="1800" dirty="0">
                <a:solidFill>
                  <a:srgbClr val="001D43"/>
                </a:solidFill>
                <a:cs typeface="Segoe UI" panose="020B0502040204020203" pitchFamily="34" charset="0"/>
              </a:rPr>
              <a:t>пункту 3 Постановления Правительства РФ № 626 постановление применяется к отношениям, связанным с осуществлением </a:t>
            </a:r>
            <a:r>
              <a:rPr lang="ru-RU" sz="1800" dirty="0" smtClean="0">
                <a:solidFill>
                  <a:srgbClr val="001D43"/>
                </a:solidFill>
                <a:cs typeface="Segoe UI" panose="020B0502040204020203" pitchFamily="34" charset="0"/>
              </a:rPr>
              <a:t>закупок, </a:t>
            </a:r>
            <a:r>
              <a:rPr lang="ru-RU" sz="1800" dirty="0">
                <a:solidFill>
                  <a:srgbClr val="001D43"/>
                </a:solidFill>
                <a:cs typeface="Segoe UI" panose="020B0502040204020203" pitchFamily="34" charset="0"/>
              </a:rPr>
              <a:t>извещения об осуществлении которых размещены в ЕИС </a:t>
            </a:r>
            <a:r>
              <a:rPr lang="ru-RU" sz="1800" dirty="0" smtClean="0">
                <a:solidFill>
                  <a:srgbClr val="001D43"/>
                </a:solidFill>
                <a:cs typeface="Segoe UI" panose="020B0502040204020203" pitchFamily="34" charset="0"/>
              </a:rPr>
              <a:t>после начала функционирования новых электронных площадок (1 </a:t>
            </a:r>
            <a:r>
              <a:rPr lang="ru-RU" sz="1800" dirty="0">
                <a:solidFill>
                  <a:srgbClr val="001D43"/>
                </a:solidFill>
                <a:cs typeface="Segoe UI" panose="020B0502040204020203" pitchFamily="34" charset="0"/>
              </a:rPr>
              <a:t>октября 2018 г.).</a:t>
            </a:r>
          </a:p>
          <a:p>
            <a:pPr algn="just">
              <a:spcBef>
                <a:spcPct val="0"/>
              </a:spcBef>
              <a:spcAft>
                <a:spcPts val="1200"/>
              </a:spcAft>
            </a:pPr>
            <a:r>
              <a:rPr lang="ru-RU" sz="1800" dirty="0">
                <a:solidFill>
                  <a:srgbClr val="001D43"/>
                </a:solidFill>
                <a:cs typeface="Segoe UI" panose="020B0502040204020203" pitchFamily="34" charset="0"/>
              </a:rPr>
              <a:t>Таким образом, </a:t>
            </a:r>
            <a:r>
              <a:rPr lang="ru-RU" sz="1800" b="1" dirty="0">
                <a:solidFill>
                  <a:srgbClr val="001D43"/>
                </a:solidFill>
                <a:cs typeface="Segoe UI" panose="020B0502040204020203" pitchFamily="34" charset="0"/>
              </a:rPr>
              <a:t>требования к договору специального </a:t>
            </a:r>
            <a:r>
              <a:rPr lang="ru-RU" sz="1800" b="1" dirty="0" smtClean="0">
                <a:solidFill>
                  <a:srgbClr val="001D43"/>
                </a:solidFill>
                <a:cs typeface="Segoe UI" panose="020B0502040204020203" pitchFamily="34" charset="0"/>
              </a:rPr>
              <a:t>счета вступили </a:t>
            </a:r>
            <a:r>
              <a:rPr lang="ru-RU" sz="1800" b="1" dirty="0">
                <a:solidFill>
                  <a:srgbClr val="001D43"/>
                </a:solidFill>
                <a:cs typeface="Segoe UI" panose="020B0502040204020203" pitchFamily="34" charset="0"/>
              </a:rPr>
              <a:t>в силу с 1 июля 2018 г., однако будут применяться к электронным процедурам, которые будут проводиться на новых электронных площадках после даты начала их функционирования </a:t>
            </a:r>
            <a:r>
              <a:rPr lang="ru-RU" sz="1800" dirty="0" smtClean="0">
                <a:solidFill>
                  <a:srgbClr val="001D43"/>
                </a:solidFill>
                <a:cs typeface="Segoe UI" panose="020B0502040204020203" pitchFamily="34" charset="0"/>
              </a:rPr>
              <a:t>(после 1 </a:t>
            </a:r>
            <a:r>
              <a:rPr lang="ru-RU" sz="1800" dirty="0">
                <a:solidFill>
                  <a:srgbClr val="001D43"/>
                </a:solidFill>
                <a:cs typeface="Segoe UI" panose="020B0502040204020203" pitchFamily="34" charset="0"/>
              </a:rPr>
              <a:t>октября 2018 г.).</a:t>
            </a:r>
          </a:p>
          <a:p>
            <a:pPr algn="just">
              <a:spcBef>
                <a:spcPct val="0"/>
              </a:spcBef>
              <a:spcAft>
                <a:spcPts val="1200"/>
              </a:spcAft>
            </a:pPr>
            <a:endParaRPr lang="ru-RU" sz="1800" dirty="0" smtClean="0">
              <a:solidFill>
                <a:srgbClr val="001D43"/>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16" name="Заголовок 1"/>
          <p:cNvSpPr>
            <a:spLocks noGrp="1"/>
          </p:cNvSpPr>
          <p:nvPr>
            <p:ph type="title"/>
          </p:nvPr>
        </p:nvSpPr>
        <p:spPr>
          <a:xfrm>
            <a:off x="1505415" y="-22715"/>
            <a:ext cx="8964704" cy="694951"/>
          </a:xfrm>
        </p:spPr>
        <p:txBody>
          <a:bodyPr/>
          <a:lstStyle/>
          <a:p>
            <a:r>
              <a:rPr lang="ru-RU" dirty="0"/>
              <a:t> </a:t>
            </a:r>
            <a:r>
              <a:rPr lang="ru-RU" sz="1800" dirty="0" smtClean="0"/>
              <a:t>ТРЕБОВАНИЯ К УЧАСТНИКАМ ЗАКУПКИ. ПРАКТИКА ФАС.</a:t>
            </a:r>
            <a:endParaRPr lang="ru-RU" sz="1800" dirty="0"/>
          </a:p>
        </p:txBody>
      </p:sp>
      <p:sp>
        <p:nvSpPr>
          <p:cNvPr id="18" name="Овал 17">
            <a:extLst>
              <a:ext uri="{FF2B5EF4-FFF2-40B4-BE49-F238E27FC236}">
                <a16:creationId xmlns="" xmlns:a16="http://schemas.microsoft.com/office/drawing/2014/main" id="{42D2405C-82A6-4611-A559-487FAF862958}"/>
              </a:ext>
            </a:extLst>
          </p:cNvPr>
          <p:cNvSpPr/>
          <p:nvPr/>
        </p:nvSpPr>
        <p:spPr>
          <a:xfrm rot="5400000">
            <a:off x="331525" y="4250297"/>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9" name="Freeform 56">
            <a:extLst>
              <a:ext uri="{FF2B5EF4-FFF2-40B4-BE49-F238E27FC236}">
                <a16:creationId xmlns="" xmlns:a16="http://schemas.microsoft.com/office/drawing/2014/main" id="{6BC82D3A-A734-43DB-9C02-20CE41F321C8}"/>
              </a:ext>
            </a:extLst>
          </p:cNvPr>
          <p:cNvSpPr>
            <a:spLocks noEditPoints="1"/>
          </p:cNvSpPr>
          <p:nvPr/>
        </p:nvSpPr>
        <p:spPr bwMode="auto">
          <a:xfrm>
            <a:off x="469358" y="4387132"/>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2" name="Овал 31">
            <a:extLst>
              <a:ext uri="{FF2B5EF4-FFF2-40B4-BE49-F238E27FC236}">
                <a16:creationId xmlns="" xmlns:a16="http://schemas.microsoft.com/office/drawing/2014/main" id="{42D2405C-82A6-4611-A559-487FAF862958}"/>
              </a:ext>
            </a:extLst>
          </p:cNvPr>
          <p:cNvSpPr/>
          <p:nvPr/>
        </p:nvSpPr>
        <p:spPr>
          <a:xfrm rot="5400000">
            <a:off x="359788" y="5222791"/>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33" name="Freeform 56">
            <a:extLst>
              <a:ext uri="{FF2B5EF4-FFF2-40B4-BE49-F238E27FC236}">
                <a16:creationId xmlns="" xmlns:a16="http://schemas.microsoft.com/office/drawing/2014/main" id="{6BC82D3A-A734-43DB-9C02-20CE41F321C8}"/>
              </a:ext>
            </a:extLst>
          </p:cNvPr>
          <p:cNvSpPr>
            <a:spLocks noEditPoints="1"/>
          </p:cNvSpPr>
          <p:nvPr/>
        </p:nvSpPr>
        <p:spPr bwMode="auto">
          <a:xfrm>
            <a:off x="469358" y="5359626"/>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4" name="TextBox 33"/>
          <p:cNvSpPr txBox="1">
            <a:spLocks noChangeArrowheads="1"/>
          </p:cNvSpPr>
          <p:nvPr/>
        </p:nvSpPr>
        <p:spPr bwMode="auto">
          <a:xfrm>
            <a:off x="1368305" y="5283159"/>
            <a:ext cx="8110232" cy="8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b="1" dirty="0">
                <a:solidFill>
                  <a:srgbClr val="E4465A"/>
                </a:solidFill>
                <a:latin typeface="Segoe UI" panose="020B0502040204020203" pitchFamily="34" charset="0"/>
                <a:cs typeface="Segoe UI" panose="020B0502040204020203" pitchFamily="34" charset="0"/>
              </a:rPr>
              <a:t>Решение Брянского УФАС России от 28 августа 2018 г. № 192.</a:t>
            </a:r>
            <a:endParaRPr lang="ru-RU" b="1" dirty="0" smtClean="0">
              <a:solidFill>
                <a:srgbClr val="E4465A"/>
              </a:solidFill>
              <a:latin typeface="Segoe UI" panose="020B0502040204020203" pitchFamily="34" charset="0"/>
              <a:cs typeface="Segoe UI" panose="020B0502040204020203" pitchFamily="34" charset="0"/>
            </a:endParaRPr>
          </a:p>
          <a:p>
            <a:pPr marL="0" indent="0" algn="just">
              <a:spcBef>
                <a:spcPct val="0"/>
              </a:spcBef>
              <a:spcAft>
                <a:spcPts val="1200"/>
              </a:spcAft>
            </a:pPr>
            <a:endParaRPr lang="ru-RU" b="1" dirty="0">
              <a:solidFill>
                <a:srgbClr val="E4465A"/>
              </a:solidFill>
              <a:latin typeface="Segoe UI" panose="020B0502040204020203" pitchFamily="34" charset="0"/>
              <a:cs typeface="Segoe UI" panose="020B0502040204020203" pitchFamily="34" charset="0"/>
            </a:endParaRPr>
          </a:p>
        </p:txBody>
      </p:sp>
      <p:sp>
        <p:nvSpPr>
          <p:cNvPr id="35" name="TextBox 34"/>
          <p:cNvSpPr txBox="1">
            <a:spLocks noChangeArrowheads="1"/>
          </p:cNvSpPr>
          <p:nvPr/>
        </p:nvSpPr>
        <p:spPr bwMode="auto">
          <a:xfrm>
            <a:off x="1368305" y="4200297"/>
            <a:ext cx="8221744" cy="8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b="1" dirty="0">
                <a:solidFill>
                  <a:srgbClr val="E4465A"/>
                </a:solidFill>
                <a:latin typeface="Segoe UI" panose="020B0502040204020203" pitchFamily="34" charset="0"/>
                <a:cs typeface="Segoe UI" panose="020B0502040204020203" pitchFamily="34" charset="0"/>
              </a:rPr>
              <a:t>Решение ФАС России от  11 октября 2018 </a:t>
            </a:r>
            <a:r>
              <a:rPr lang="ru-RU" b="1" dirty="0" smtClean="0">
                <a:solidFill>
                  <a:srgbClr val="E4465A"/>
                </a:solidFill>
                <a:latin typeface="Segoe UI" panose="020B0502040204020203" pitchFamily="34" charset="0"/>
                <a:cs typeface="Segoe UI" panose="020B0502040204020203" pitchFamily="34" charset="0"/>
              </a:rPr>
              <a:t>г. по </a:t>
            </a:r>
            <a:r>
              <a:rPr lang="ru-RU" b="1" dirty="0">
                <a:solidFill>
                  <a:srgbClr val="E4465A"/>
                </a:solidFill>
                <a:latin typeface="Segoe UI" panose="020B0502040204020203" pitchFamily="34" charset="0"/>
                <a:cs typeface="Segoe UI" panose="020B0502040204020203" pitchFamily="34" charset="0"/>
              </a:rPr>
              <a:t>делу № </a:t>
            </a:r>
            <a:r>
              <a:rPr lang="ru-RU" b="1" dirty="0" smtClean="0">
                <a:solidFill>
                  <a:srgbClr val="E4465A"/>
                </a:solidFill>
                <a:latin typeface="Segoe UI" panose="020B0502040204020203" pitchFamily="34" charset="0"/>
                <a:cs typeface="Segoe UI" panose="020B0502040204020203" pitchFamily="34" charset="0"/>
              </a:rPr>
              <a:t>18/44/105/1322.  </a:t>
            </a:r>
          </a:p>
          <a:p>
            <a:pPr marL="0" indent="0" algn="just">
              <a:spcBef>
                <a:spcPct val="0"/>
              </a:spcBef>
              <a:spcAft>
                <a:spcPts val="1200"/>
              </a:spcAft>
            </a:pPr>
            <a:endParaRPr lang="ru-RU" b="1" dirty="0">
              <a:solidFill>
                <a:srgbClr val="E4465A"/>
              </a:solidFill>
              <a:latin typeface="Segoe UI" panose="020B0502040204020203" pitchFamily="34" charset="0"/>
              <a:cs typeface="Segoe UI" panose="020B0502040204020203" pitchFamily="34" charset="0"/>
            </a:endParaRPr>
          </a:p>
        </p:txBody>
      </p:sp>
      <p:cxnSp>
        <p:nvCxnSpPr>
          <p:cNvPr id="36" name="Прямая соединительная линия 35">
            <a:extLst>
              <a:ext uri="{FF2B5EF4-FFF2-40B4-BE49-F238E27FC236}">
                <a16:creationId xmlns="" xmlns:a16="http://schemas.microsoft.com/office/drawing/2014/main" id="{2DF8A51C-4A70-45C5-B4ED-B17789969F70}"/>
              </a:ext>
            </a:extLst>
          </p:cNvPr>
          <p:cNvCxnSpPr>
            <a:cxnSpLocks/>
          </p:cNvCxnSpPr>
          <p:nvPr/>
        </p:nvCxnSpPr>
        <p:spPr>
          <a:xfrm>
            <a:off x="392685" y="5094623"/>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60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grpSp>
        <p:nvGrpSpPr>
          <p:cNvPr id="46" name="Группа 45"/>
          <p:cNvGrpSpPr/>
          <p:nvPr/>
        </p:nvGrpSpPr>
        <p:grpSpPr>
          <a:xfrm>
            <a:off x="46491" y="843192"/>
            <a:ext cx="1344149" cy="1498261"/>
            <a:chOff x="325438" y="3559175"/>
            <a:chExt cx="669925" cy="774700"/>
          </a:xfrm>
        </p:grpSpPr>
        <p:sp>
          <p:nvSpPr>
            <p:cNvPr id="47"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9"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0"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1"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2"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9" name="Текст 2"/>
          <p:cNvSpPr txBox="1">
            <a:spLocks/>
          </p:cNvSpPr>
          <p:nvPr/>
        </p:nvSpPr>
        <p:spPr bwMode="auto">
          <a:xfrm>
            <a:off x="1422599" y="918424"/>
            <a:ext cx="10378297" cy="5482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8448" rIns="0" bIns="0"/>
          <a:lst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a:lstStyle>
          <a:p>
            <a:pPr marL="0" indent="0" algn="just">
              <a:lnSpc>
                <a:spcPct val="100000"/>
              </a:lnSpc>
              <a:spcBef>
                <a:spcPts val="600"/>
              </a:spcBef>
              <a:defRPr/>
            </a:pP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Заказчик </a:t>
            </a:r>
            <a:r>
              <a:rPr lang="ru-RU" altLang="ru-RU" sz="1800" b="1" kern="0" dirty="0">
                <a:solidFill>
                  <a:srgbClr val="444444"/>
                </a:solidFill>
                <a:latin typeface="Segoe UI" panose="020B0502040204020203" pitchFamily="34" charset="0"/>
                <a:ea typeface="Segoe UI" panose="020B0502040204020203" pitchFamily="34" charset="0"/>
                <a:cs typeface="Segoe UI" panose="020B0502040204020203" pitchFamily="34" charset="0"/>
              </a:rPr>
              <a:t>не вправе требовать от участников закупки декларирования отсутствия признаков офшорной компании</a:t>
            </a:r>
            <a:r>
              <a:rPr lang="ru-RU" altLang="ru-RU" sz="1800" kern="0" dirty="0">
                <a:solidFill>
                  <a:srgbClr val="444444"/>
                </a:solidFill>
                <a:latin typeface="Segoe UI" panose="020B0502040204020203" pitchFamily="34" charset="0"/>
                <a:ea typeface="Segoe UI" panose="020B0502040204020203" pitchFamily="34" charset="0"/>
                <a:cs typeface="Segoe UI" panose="020B0502040204020203" pitchFamily="34" charset="0"/>
              </a:rPr>
              <a:t>, такую проверку осуществляет оператор электронной площадки</a:t>
            </a:r>
            <a:r>
              <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rPr>
              <a:t>.</a:t>
            </a:r>
          </a:p>
          <a:p>
            <a:pPr marL="0" indent="0" algn="just">
              <a:lnSpc>
                <a:spcPct val="100000"/>
              </a:lnSpc>
              <a:spcBef>
                <a:spcPts val="600"/>
              </a:spcBef>
              <a:defRPr/>
            </a:pPr>
            <a:endParaRPr lang="ru-RU" altLang="ru-RU" sz="1800" kern="0" dirty="0" smtClean="0">
              <a:solidFill>
                <a:srgbClr val="444444"/>
              </a:solidFill>
              <a:latin typeface="Segoe UI" panose="020B0502040204020203" pitchFamily="34" charset="0"/>
              <a:ea typeface="Segoe UI" panose="020B0502040204020203" pitchFamily="34" charset="0"/>
              <a:cs typeface="Segoe UI" panose="020B0502040204020203" pitchFamily="34" charset="0"/>
            </a:endParaRPr>
          </a:p>
          <a:p>
            <a:pPr marL="0" indent="0" algn="just">
              <a:lnSpc>
                <a:spcPct val="100000"/>
              </a:lnSpc>
              <a:spcBef>
                <a:spcPts val="600"/>
              </a:spcBef>
              <a:defRPr/>
            </a:pP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Решение Оренбургского УФАС России от 20 июля 2018 г. № 08-07-473/2018; Решение Кировского УФАС России от 8 августа 2018 г. № 335/03-18-з</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a:t>
            </a:r>
          </a:p>
          <a:p>
            <a:pPr marL="0" indent="0" algn="just">
              <a:lnSpc>
                <a:spcPct val="100000"/>
              </a:lnSpc>
              <a:spcBef>
                <a:spcPts val="600"/>
              </a:spcBef>
              <a:defRPr/>
            </a:pPr>
            <a:endPar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endParaRPr>
          </a:p>
          <a:p>
            <a:pPr marL="0" indent="0" algn="just">
              <a:lnSpc>
                <a:spcPct val="100000"/>
              </a:lnSpc>
              <a:spcBef>
                <a:spcPts val="6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Заказчик </a:t>
            </a:r>
            <a:r>
              <a:rPr lang="ru-RU" altLang="ru-RU" sz="1800" b="1" kern="0" dirty="0">
                <a:solidFill>
                  <a:schemeClr val="tx1"/>
                </a:solidFill>
                <a:latin typeface="Segoe UI" panose="020B0502040204020203" pitchFamily="34" charset="0"/>
                <a:ea typeface="Segoe UI" panose="020B0502040204020203" pitchFamily="34" charset="0"/>
                <a:cs typeface="Segoe UI" panose="020B0502040204020203" pitchFamily="34" charset="0"/>
              </a:rPr>
              <a:t>не вправе требовать от участников закупки декларирования отсутствия в реестре недобросовестных поставщиков</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 при установлении заказчиком в документации требования отсутствия участника в РНП, проверку соблюдения такого требования заказчик осуществляет самостоятельно</a:t>
            </a: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0" indent="0" algn="just">
              <a:lnSpc>
                <a:spcPct val="100000"/>
              </a:lnSpc>
              <a:spcBef>
                <a:spcPts val="600"/>
              </a:spcBef>
              <a:defRPr/>
            </a:pP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Решение Архангельского УФАС России от 16 июля 2018 г. № 211фз-18</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a:t>
            </a:r>
          </a:p>
          <a:p>
            <a:pPr marL="0" indent="0" algn="just">
              <a:lnSpc>
                <a:spcPct val="100000"/>
              </a:lnSpc>
              <a:spcBef>
                <a:spcPts val="600"/>
              </a:spcBef>
              <a:defRPr/>
            </a:pPr>
            <a:endPar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endParaRPr>
          </a:p>
          <a:p>
            <a:pPr marL="0" indent="0" algn="just">
              <a:lnSpc>
                <a:spcPct val="100000"/>
              </a:lnSpc>
              <a:spcBef>
                <a:spcPts val="600"/>
              </a:spcBef>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Отсутствие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в документации об аукционе </a:t>
            </a:r>
            <a:r>
              <a:rPr lang="ru-RU" altLang="ru-RU" sz="1800" b="1" kern="0" dirty="0">
                <a:solidFill>
                  <a:schemeClr val="tx1"/>
                </a:solidFill>
                <a:latin typeface="Segoe UI" panose="020B0502040204020203" pitchFamily="34" charset="0"/>
                <a:ea typeface="Segoe UI" panose="020B0502040204020203" pitchFamily="34" charset="0"/>
                <a:cs typeface="Segoe UI" panose="020B0502040204020203" pitchFamily="34" charset="0"/>
              </a:rPr>
              <a:t>требования к его участникам об отсутствии ограничений участия в закупке является нарушением Закона № 44-ФЗ</a:t>
            </a: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0" indent="0" algn="just">
              <a:lnSpc>
                <a:spcPct val="100000"/>
              </a:lnSpc>
              <a:spcBef>
                <a:spcPts val="600"/>
              </a:spcBef>
              <a:defRPr/>
            </a:pP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Решение Архангельского УФАС России от 16 августа 2018 г. № 262мз-18.</a:t>
            </a:r>
          </a:p>
          <a:p>
            <a:pPr marL="0" indent="0" algn="just">
              <a:lnSpc>
                <a:spcPct val="100000"/>
              </a:lnSpc>
              <a:spcBef>
                <a:spcPts val="600"/>
              </a:spcBef>
              <a:defRPr/>
            </a:pPr>
            <a:endPar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Заголовок 1"/>
          <p:cNvSpPr>
            <a:spLocks noGrp="1"/>
          </p:cNvSpPr>
          <p:nvPr>
            <p:ph type="title"/>
          </p:nvPr>
        </p:nvSpPr>
        <p:spPr>
          <a:xfrm>
            <a:off x="1505415" y="-22715"/>
            <a:ext cx="8964704" cy="694951"/>
          </a:xfrm>
        </p:spPr>
        <p:txBody>
          <a:bodyPr/>
          <a:lstStyle/>
          <a:p>
            <a:r>
              <a:rPr lang="ru-RU" dirty="0"/>
              <a:t> </a:t>
            </a:r>
            <a:r>
              <a:rPr lang="ru-RU" sz="1800" dirty="0" smtClean="0"/>
              <a:t>ТРЕБОВАНИЯ К УЧАСТНИКАМ ЗАКУПКИ. ПРАКТИКА ФАС.</a:t>
            </a:r>
            <a:endParaRPr lang="ru-RU" sz="1800" dirty="0"/>
          </a:p>
        </p:txBody>
      </p:sp>
      <p:cxnSp>
        <p:nvCxnSpPr>
          <p:cNvPr id="15" name="Прямая соединительная линия 14">
            <a:extLst>
              <a:ext uri="{FF2B5EF4-FFF2-40B4-BE49-F238E27FC236}">
                <a16:creationId xmlns="" xmlns:a16="http://schemas.microsoft.com/office/drawing/2014/main" id="{2DF8A51C-4A70-45C5-B4ED-B17789969F70}"/>
              </a:ext>
            </a:extLst>
          </p:cNvPr>
          <p:cNvCxnSpPr>
            <a:cxnSpLocks/>
          </p:cNvCxnSpPr>
          <p:nvPr/>
        </p:nvCxnSpPr>
        <p:spPr>
          <a:xfrm flipV="1">
            <a:off x="161266" y="2899317"/>
            <a:ext cx="11639630" cy="208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 xmlns:a16="http://schemas.microsoft.com/office/drawing/2014/main" id="{2DF8A51C-4A70-45C5-B4ED-B17789969F70}"/>
              </a:ext>
            </a:extLst>
          </p:cNvPr>
          <p:cNvCxnSpPr>
            <a:cxnSpLocks/>
          </p:cNvCxnSpPr>
          <p:nvPr/>
        </p:nvCxnSpPr>
        <p:spPr>
          <a:xfrm flipV="1">
            <a:off x="161266" y="4928839"/>
            <a:ext cx="11639630" cy="2825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9" name="Группа 18"/>
          <p:cNvGrpSpPr/>
          <p:nvPr/>
        </p:nvGrpSpPr>
        <p:grpSpPr>
          <a:xfrm>
            <a:off x="14533" y="3054135"/>
            <a:ext cx="1344149" cy="1498261"/>
            <a:chOff x="325438" y="3559175"/>
            <a:chExt cx="669925" cy="774700"/>
          </a:xfrm>
        </p:grpSpPr>
        <p:sp>
          <p:nvSpPr>
            <p:cNvPr id="20"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1"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2"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3"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4"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5"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grpSp>
        <p:nvGrpSpPr>
          <p:cNvPr id="26" name="Группа 25"/>
          <p:cNvGrpSpPr/>
          <p:nvPr/>
        </p:nvGrpSpPr>
        <p:grpSpPr>
          <a:xfrm>
            <a:off x="31262" y="4972856"/>
            <a:ext cx="1344149" cy="1498261"/>
            <a:chOff x="325438" y="3559175"/>
            <a:chExt cx="669925" cy="774700"/>
          </a:xfrm>
        </p:grpSpPr>
        <p:sp>
          <p:nvSpPr>
            <p:cNvPr id="30"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1"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2"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3"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6"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Tree>
    <p:extLst>
      <p:ext uri="{BB962C8B-B14F-4D97-AF65-F5344CB8AC3E}">
        <p14:creationId xmlns:p14="http://schemas.microsoft.com/office/powerpoint/2010/main" val="4272228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p:txBody>
          <a:bodyPr/>
          <a:lstStyle/>
          <a:p>
            <a:r>
              <a:rPr lang="ru-RU" altLang="ru-RU" sz="1800" dirty="0" smtClean="0"/>
              <a:t>ОТСУТСТВИЕ ОГРАНИЧЕНИЙ ДЛЯ УЧАСТИЯ В ЗАКУПКЕ – НОВОЕ ТРЕБОВАНИЯ К ПОСТАВЩИКАМ</a:t>
            </a:r>
            <a:endParaRPr lang="ru-RU" altLang="ru-RU" sz="1800" cap="none" dirty="0">
              <a:latin typeface="Segoe UI Semibold" panose="020B0702040204020203" pitchFamily="34" charset="0"/>
              <a:cs typeface="Segoe UI Semibold" panose="020B0702040204020203" pitchFamily="34" charset="0"/>
            </a:endParaRPr>
          </a:p>
        </p:txBody>
      </p:sp>
      <p:sp>
        <p:nvSpPr>
          <p:cNvPr id="3" name="Объект 2">
            <a:extLst>
              <a:ext uri="{FF2B5EF4-FFF2-40B4-BE49-F238E27FC236}">
                <a16:creationId xmlns:a16="http://schemas.microsoft.com/office/drawing/2014/main" xmlns="" id="{73654378-9C15-461F-99A2-CFFD6BDD55E3}"/>
              </a:ext>
            </a:extLst>
          </p:cNvPr>
          <p:cNvSpPr>
            <a:spLocks noGrp="1"/>
          </p:cNvSpPr>
          <p:nvPr>
            <p:ph idx="1"/>
          </p:nvPr>
        </p:nvSpPr>
        <p:spPr>
          <a:xfrm>
            <a:off x="360363" y="1930989"/>
            <a:ext cx="11469687" cy="624547"/>
          </a:xfrm>
        </p:spPr>
        <p:txBody>
          <a:bodyPr>
            <a:normAutofit/>
          </a:bodyPr>
          <a:lstStyle/>
          <a:p>
            <a:pPr algn="just">
              <a:lnSpc>
                <a:spcPct val="100000"/>
              </a:lnSpc>
              <a:spcBef>
                <a:spcPct val="0"/>
              </a:spcBef>
              <a:spcAft>
                <a:spcPts val="1200"/>
              </a:spcAft>
            </a:pPr>
            <a:r>
              <a:rPr lang="ru-RU" sz="1800" b="1" dirty="0">
                <a:solidFill>
                  <a:schemeClr val="accent1"/>
                </a:solidFill>
                <a:cs typeface="Segoe UI" panose="020B0502040204020203" pitchFamily="34" charset="0"/>
              </a:rPr>
              <a:t>Отсутствие ограничений для участия в закупках</a:t>
            </a:r>
            <a:r>
              <a:rPr lang="ru-RU" sz="1800" b="1" dirty="0">
                <a:solidFill>
                  <a:srgbClr val="444444"/>
                </a:solidFill>
                <a:cs typeface="Segoe UI" panose="020B0502040204020203" pitchFamily="34" charset="0"/>
              </a:rPr>
              <a:t> </a:t>
            </a:r>
            <a:r>
              <a:rPr lang="ru-RU" sz="1800" dirty="0">
                <a:solidFill>
                  <a:srgbClr val="444444"/>
                </a:solidFill>
                <a:cs typeface="Segoe UI" panose="020B0502040204020203" pitchFamily="34" charset="0"/>
              </a:rPr>
              <a:t>– </a:t>
            </a:r>
            <a:r>
              <a:rPr lang="ru-RU" sz="1800" dirty="0" smtClean="0">
                <a:solidFill>
                  <a:srgbClr val="444444"/>
                </a:solidFill>
                <a:cs typeface="Segoe UI" panose="020B0502040204020203" pitchFamily="34" charset="0"/>
              </a:rPr>
              <a:t>(</a:t>
            </a:r>
            <a:r>
              <a:rPr lang="ru-RU" sz="1800" dirty="0">
                <a:solidFill>
                  <a:srgbClr val="444444"/>
                </a:solidFill>
                <a:cs typeface="Segoe UI" panose="020B0502040204020203" pitchFamily="34" charset="0"/>
              </a:rPr>
              <a:t>новый пункт 11 части 1 статьи 31 Закона № 44-ФЗ). </a:t>
            </a:r>
          </a:p>
        </p:txBody>
      </p:sp>
      <p:cxnSp>
        <p:nvCxnSpPr>
          <p:cNvPr id="13" name="Прямая соединительная линия 12">
            <a:extLst>
              <a:ext uri="{FF2B5EF4-FFF2-40B4-BE49-F238E27FC236}">
                <a16:creationId xmlns:a16="http://schemas.microsoft.com/office/drawing/2014/main" xmlns="" id="{BC5315C7-D803-4339-8238-5210BFBF41C4}"/>
              </a:ext>
            </a:extLst>
          </p:cNvPr>
          <p:cNvCxnSpPr>
            <a:cxnSpLocks/>
          </p:cNvCxnSpPr>
          <p:nvPr/>
        </p:nvCxnSpPr>
        <p:spPr>
          <a:xfrm>
            <a:off x="359789" y="2555536"/>
            <a:ext cx="1146453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2DF8A51C-4A70-45C5-B4ED-B17789969F70}"/>
              </a:ext>
            </a:extLst>
          </p:cNvPr>
          <p:cNvCxnSpPr>
            <a:cxnSpLocks/>
          </p:cNvCxnSpPr>
          <p:nvPr/>
        </p:nvCxnSpPr>
        <p:spPr>
          <a:xfrm>
            <a:off x="359789" y="1667839"/>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6" name="Группа 25">
            <a:extLst>
              <a:ext uri="{FF2B5EF4-FFF2-40B4-BE49-F238E27FC236}">
                <a16:creationId xmlns:a16="http://schemas.microsoft.com/office/drawing/2014/main" xmlns="" id="{0444FF46-B0FA-41C3-AECC-3CE689681411}"/>
              </a:ext>
            </a:extLst>
          </p:cNvPr>
          <p:cNvGrpSpPr/>
          <p:nvPr/>
        </p:nvGrpSpPr>
        <p:grpSpPr>
          <a:xfrm>
            <a:off x="5710680" y="1082675"/>
            <a:ext cx="762753" cy="764997"/>
            <a:chOff x="5852718" y="1440569"/>
            <a:chExt cx="405909" cy="407103"/>
          </a:xfrm>
        </p:grpSpPr>
        <p:sp>
          <p:nvSpPr>
            <p:cNvPr id="2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28" name="Правая круглая скобка 2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29" name="Правая круглая скобка 2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grpSp>
        <p:nvGrpSpPr>
          <p:cNvPr id="33" name="Группа 32">
            <a:extLst>
              <a:ext uri="{FF2B5EF4-FFF2-40B4-BE49-F238E27FC236}">
                <a16:creationId xmlns:a16="http://schemas.microsoft.com/office/drawing/2014/main" xmlns="" id="{71935392-9B8B-486F-9C65-33FB0FE31240}"/>
              </a:ext>
            </a:extLst>
          </p:cNvPr>
          <p:cNvGrpSpPr/>
          <p:nvPr/>
        </p:nvGrpSpPr>
        <p:grpSpPr>
          <a:xfrm>
            <a:off x="5895797" y="1187361"/>
            <a:ext cx="438150" cy="555624"/>
            <a:chOff x="6538913" y="1014413"/>
            <a:chExt cx="438150" cy="555624"/>
          </a:xfrm>
          <a:solidFill>
            <a:schemeClr val="accent1"/>
          </a:solidFill>
        </p:grpSpPr>
        <p:sp>
          <p:nvSpPr>
            <p:cNvPr id="34" name="Freeform 74">
              <a:extLst>
                <a:ext uri="{FF2B5EF4-FFF2-40B4-BE49-F238E27FC236}">
                  <a16:creationId xmlns:a16="http://schemas.microsoft.com/office/drawing/2014/main" xmlns="" id="{2CE724E4-E862-42DF-A9AE-B71239CB6C0A}"/>
                </a:ext>
              </a:extLst>
            </p:cNvPr>
            <p:cNvSpPr>
              <a:spLocks noEditPoints="1"/>
            </p:cNvSpPr>
            <p:nvPr/>
          </p:nvSpPr>
          <p:spPr bwMode="auto">
            <a:xfrm>
              <a:off x="6708776" y="1306513"/>
              <a:ext cx="255588" cy="258762"/>
            </a:xfrm>
            <a:custGeom>
              <a:avLst/>
              <a:gdLst>
                <a:gd name="T0" fmla="*/ 72 w 79"/>
                <a:gd name="T1" fmla="*/ 33 h 80"/>
                <a:gd name="T2" fmla="*/ 68 w 79"/>
                <a:gd name="T3" fmla="*/ 23 h 80"/>
                <a:gd name="T4" fmla="*/ 74 w 79"/>
                <a:gd name="T5" fmla="*/ 17 h 80"/>
                <a:gd name="T6" fmla="*/ 65 w 79"/>
                <a:gd name="T7" fmla="*/ 8 h 80"/>
                <a:gd name="T8" fmla="*/ 53 w 79"/>
                <a:gd name="T9" fmla="*/ 10 h 80"/>
                <a:gd name="T10" fmla="*/ 47 w 79"/>
                <a:gd name="T11" fmla="*/ 8 h 80"/>
                <a:gd name="T12" fmla="*/ 47 w 79"/>
                <a:gd name="T13" fmla="*/ 0 h 80"/>
                <a:gd name="T14" fmla="*/ 34 w 79"/>
                <a:gd name="T15" fmla="*/ 0 h 80"/>
                <a:gd name="T16" fmla="*/ 28 w 79"/>
                <a:gd name="T17" fmla="*/ 10 h 80"/>
                <a:gd name="T18" fmla="*/ 17 w 79"/>
                <a:gd name="T19" fmla="*/ 7 h 80"/>
                <a:gd name="T20" fmla="*/ 8 w 79"/>
                <a:gd name="T21" fmla="*/ 15 h 80"/>
                <a:gd name="T22" fmla="*/ 13 w 79"/>
                <a:gd name="T23" fmla="*/ 21 h 80"/>
                <a:gd name="T24" fmla="*/ 12 w 79"/>
                <a:gd name="T25" fmla="*/ 24 h 80"/>
                <a:gd name="T26" fmla="*/ 10 w 79"/>
                <a:gd name="T27" fmla="*/ 26 h 80"/>
                <a:gd name="T28" fmla="*/ 1 w 79"/>
                <a:gd name="T29" fmla="*/ 32 h 80"/>
                <a:gd name="T30" fmla="*/ 0 w 79"/>
                <a:gd name="T31" fmla="*/ 33 h 80"/>
                <a:gd name="T32" fmla="*/ 0 w 79"/>
                <a:gd name="T33" fmla="*/ 45 h 80"/>
                <a:gd name="T34" fmla="*/ 9 w 79"/>
                <a:gd name="T35" fmla="*/ 51 h 80"/>
                <a:gd name="T36" fmla="*/ 12 w 79"/>
                <a:gd name="T37" fmla="*/ 57 h 80"/>
                <a:gd name="T38" fmla="*/ 6 w 79"/>
                <a:gd name="T39" fmla="*/ 62 h 80"/>
                <a:gd name="T40" fmla="*/ 15 w 79"/>
                <a:gd name="T41" fmla="*/ 71 h 80"/>
                <a:gd name="T42" fmla="*/ 20 w 79"/>
                <a:gd name="T43" fmla="*/ 67 h 80"/>
                <a:gd name="T44" fmla="*/ 24 w 79"/>
                <a:gd name="T45" fmla="*/ 69 h 80"/>
                <a:gd name="T46" fmla="*/ 31 w 79"/>
                <a:gd name="T47" fmla="*/ 72 h 80"/>
                <a:gd name="T48" fmla="*/ 32 w 79"/>
                <a:gd name="T49" fmla="*/ 79 h 80"/>
                <a:gd name="T50" fmla="*/ 44 w 79"/>
                <a:gd name="T51" fmla="*/ 80 h 80"/>
                <a:gd name="T52" fmla="*/ 44 w 79"/>
                <a:gd name="T53" fmla="*/ 78 h 80"/>
                <a:gd name="T54" fmla="*/ 50 w 79"/>
                <a:gd name="T55" fmla="*/ 71 h 80"/>
                <a:gd name="T56" fmla="*/ 58 w 79"/>
                <a:gd name="T57" fmla="*/ 68 h 80"/>
                <a:gd name="T58" fmla="*/ 61 w 79"/>
                <a:gd name="T59" fmla="*/ 73 h 80"/>
                <a:gd name="T60" fmla="*/ 73 w 79"/>
                <a:gd name="T61" fmla="*/ 64 h 80"/>
                <a:gd name="T62" fmla="*/ 68 w 79"/>
                <a:gd name="T63" fmla="*/ 61 h 80"/>
                <a:gd name="T64" fmla="*/ 68 w 79"/>
                <a:gd name="T65" fmla="*/ 57 h 80"/>
                <a:gd name="T66" fmla="*/ 72 w 79"/>
                <a:gd name="T67" fmla="*/ 48 h 80"/>
                <a:gd name="T68" fmla="*/ 79 w 79"/>
                <a:gd name="T69" fmla="*/ 48 h 80"/>
                <a:gd name="T70" fmla="*/ 79 w 79"/>
                <a:gd name="T71" fmla="*/ 42 h 80"/>
                <a:gd name="T72" fmla="*/ 79 w 79"/>
                <a:gd name="T73" fmla="*/ 35 h 80"/>
                <a:gd name="T74" fmla="*/ 74 w 79"/>
                <a:gd name="T75" fmla="*/ 35 h 80"/>
                <a:gd name="T76" fmla="*/ 72 w 79"/>
                <a:gd name="T77" fmla="*/ 33 h 80"/>
                <a:gd name="T78" fmla="*/ 39 w 79"/>
                <a:gd name="T79" fmla="*/ 61 h 80"/>
                <a:gd name="T80" fmla="*/ 18 w 79"/>
                <a:gd name="T81" fmla="*/ 39 h 80"/>
                <a:gd name="T82" fmla="*/ 40 w 79"/>
                <a:gd name="T83" fmla="*/ 19 h 80"/>
                <a:gd name="T84" fmla="*/ 60 w 79"/>
                <a:gd name="T85" fmla="*/ 40 h 80"/>
                <a:gd name="T86" fmla="*/ 39 w 79"/>
                <a:gd name="T8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0">
                  <a:moveTo>
                    <a:pt x="72" y="33"/>
                  </a:moveTo>
                  <a:cubicBezTo>
                    <a:pt x="70" y="30"/>
                    <a:pt x="70" y="27"/>
                    <a:pt x="68" y="23"/>
                  </a:cubicBezTo>
                  <a:cubicBezTo>
                    <a:pt x="70" y="21"/>
                    <a:pt x="71" y="20"/>
                    <a:pt x="74" y="17"/>
                  </a:cubicBezTo>
                  <a:cubicBezTo>
                    <a:pt x="71" y="14"/>
                    <a:pt x="68" y="11"/>
                    <a:pt x="65" y="8"/>
                  </a:cubicBezTo>
                  <a:cubicBezTo>
                    <a:pt x="59" y="13"/>
                    <a:pt x="59" y="13"/>
                    <a:pt x="53" y="10"/>
                  </a:cubicBezTo>
                  <a:cubicBezTo>
                    <a:pt x="51" y="10"/>
                    <a:pt x="49" y="9"/>
                    <a:pt x="47" y="8"/>
                  </a:cubicBezTo>
                  <a:cubicBezTo>
                    <a:pt x="47" y="6"/>
                    <a:pt x="47" y="3"/>
                    <a:pt x="47" y="0"/>
                  </a:cubicBezTo>
                  <a:cubicBezTo>
                    <a:pt x="43" y="0"/>
                    <a:pt x="39" y="0"/>
                    <a:pt x="34" y="0"/>
                  </a:cubicBezTo>
                  <a:cubicBezTo>
                    <a:pt x="35" y="5"/>
                    <a:pt x="33" y="8"/>
                    <a:pt x="28" y="10"/>
                  </a:cubicBezTo>
                  <a:cubicBezTo>
                    <a:pt x="23" y="13"/>
                    <a:pt x="20" y="10"/>
                    <a:pt x="17" y="7"/>
                  </a:cubicBezTo>
                  <a:cubicBezTo>
                    <a:pt x="14" y="10"/>
                    <a:pt x="11" y="12"/>
                    <a:pt x="8" y="15"/>
                  </a:cubicBezTo>
                  <a:cubicBezTo>
                    <a:pt x="10" y="17"/>
                    <a:pt x="12" y="19"/>
                    <a:pt x="13" y="21"/>
                  </a:cubicBezTo>
                  <a:cubicBezTo>
                    <a:pt x="13" y="22"/>
                    <a:pt x="12" y="23"/>
                    <a:pt x="12" y="24"/>
                  </a:cubicBezTo>
                  <a:cubicBezTo>
                    <a:pt x="11" y="25"/>
                    <a:pt x="10" y="25"/>
                    <a:pt x="10" y="26"/>
                  </a:cubicBezTo>
                  <a:cubicBezTo>
                    <a:pt x="9" y="32"/>
                    <a:pt x="6" y="33"/>
                    <a:pt x="1" y="32"/>
                  </a:cubicBezTo>
                  <a:cubicBezTo>
                    <a:pt x="1" y="32"/>
                    <a:pt x="0" y="33"/>
                    <a:pt x="0" y="33"/>
                  </a:cubicBezTo>
                  <a:cubicBezTo>
                    <a:pt x="0" y="37"/>
                    <a:pt x="0" y="41"/>
                    <a:pt x="0" y="45"/>
                  </a:cubicBezTo>
                  <a:cubicBezTo>
                    <a:pt x="6" y="44"/>
                    <a:pt x="8" y="47"/>
                    <a:pt x="9" y="51"/>
                  </a:cubicBezTo>
                  <a:cubicBezTo>
                    <a:pt x="9" y="53"/>
                    <a:pt x="11" y="55"/>
                    <a:pt x="12" y="57"/>
                  </a:cubicBezTo>
                  <a:cubicBezTo>
                    <a:pt x="10" y="59"/>
                    <a:pt x="8" y="60"/>
                    <a:pt x="6" y="62"/>
                  </a:cubicBezTo>
                  <a:cubicBezTo>
                    <a:pt x="9" y="65"/>
                    <a:pt x="12" y="68"/>
                    <a:pt x="15" y="71"/>
                  </a:cubicBezTo>
                  <a:cubicBezTo>
                    <a:pt x="17" y="70"/>
                    <a:pt x="19" y="68"/>
                    <a:pt x="20" y="67"/>
                  </a:cubicBezTo>
                  <a:cubicBezTo>
                    <a:pt x="22" y="68"/>
                    <a:pt x="23" y="69"/>
                    <a:pt x="24" y="69"/>
                  </a:cubicBezTo>
                  <a:cubicBezTo>
                    <a:pt x="26" y="70"/>
                    <a:pt x="29" y="70"/>
                    <a:pt x="31" y="72"/>
                  </a:cubicBezTo>
                  <a:cubicBezTo>
                    <a:pt x="32" y="74"/>
                    <a:pt x="32" y="77"/>
                    <a:pt x="32" y="79"/>
                  </a:cubicBezTo>
                  <a:cubicBezTo>
                    <a:pt x="36" y="80"/>
                    <a:pt x="40" y="80"/>
                    <a:pt x="44" y="80"/>
                  </a:cubicBezTo>
                  <a:cubicBezTo>
                    <a:pt x="44" y="79"/>
                    <a:pt x="44" y="79"/>
                    <a:pt x="44" y="78"/>
                  </a:cubicBezTo>
                  <a:cubicBezTo>
                    <a:pt x="44" y="74"/>
                    <a:pt x="45" y="71"/>
                    <a:pt x="50" y="71"/>
                  </a:cubicBezTo>
                  <a:cubicBezTo>
                    <a:pt x="52" y="71"/>
                    <a:pt x="55" y="69"/>
                    <a:pt x="58" y="68"/>
                  </a:cubicBezTo>
                  <a:cubicBezTo>
                    <a:pt x="59" y="70"/>
                    <a:pt x="60" y="72"/>
                    <a:pt x="61" y="73"/>
                  </a:cubicBezTo>
                  <a:cubicBezTo>
                    <a:pt x="65" y="70"/>
                    <a:pt x="68" y="68"/>
                    <a:pt x="73" y="64"/>
                  </a:cubicBezTo>
                  <a:cubicBezTo>
                    <a:pt x="71" y="63"/>
                    <a:pt x="69" y="62"/>
                    <a:pt x="68" y="61"/>
                  </a:cubicBezTo>
                  <a:cubicBezTo>
                    <a:pt x="68" y="60"/>
                    <a:pt x="67" y="58"/>
                    <a:pt x="68" y="57"/>
                  </a:cubicBezTo>
                  <a:cubicBezTo>
                    <a:pt x="69" y="54"/>
                    <a:pt x="71" y="51"/>
                    <a:pt x="72" y="48"/>
                  </a:cubicBezTo>
                  <a:cubicBezTo>
                    <a:pt x="74" y="48"/>
                    <a:pt x="77" y="48"/>
                    <a:pt x="79" y="48"/>
                  </a:cubicBezTo>
                  <a:cubicBezTo>
                    <a:pt x="79" y="45"/>
                    <a:pt x="79" y="43"/>
                    <a:pt x="79" y="42"/>
                  </a:cubicBezTo>
                  <a:cubicBezTo>
                    <a:pt x="79" y="39"/>
                    <a:pt x="79" y="37"/>
                    <a:pt x="79" y="35"/>
                  </a:cubicBezTo>
                  <a:cubicBezTo>
                    <a:pt x="77" y="35"/>
                    <a:pt x="76" y="35"/>
                    <a:pt x="74" y="35"/>
                  </a:cubicBezTo>
                  <a:cubicBezTo>
                    <a:pt x="73" y="35"/>
                    <a:pt x="72" y="34"/>
                    <a:pt x="72" y="33"/>
                  </a:cubicBezTo>
                  <a:close/>
                  <a:moveTo>
                    <a:pt x="39" y="61"/>
                  </a:moveTo>
                  <a:cubicBezTo>
                    <a:pt x="29" y="61"/>
                    <a:pt x="18" y="51"/>
                    <a:pt x="18" y="39"/>
                  </a:cubicBezTo>
                  <a:cubicBezTo>
                    <a:pt x="19" y="28"/>
                    <a:pt x="29" y="19"/>
                    <a:pt x="40" y="19"/>
                  </a:cubicBezTo>
                  <a:cubicBezTo>
                    <a:pt x="51" y="19"/>
                    <a:pt x="61" y="29"/>
                    <a:pt x="60" y="40"/>
                  </a:cubicBezTo>
                  <a:cubicBezTo>
                    <a:pt x="60" y="53"/>
                    <a:pt x="52" y="60"/>
                    <a:pt x="3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 name="Freeform 75">
              <a:extLst>
                <a:ext uri="{FF2B5EF4-FFF2-40B4-BE49-F238E27FC236}">
                  <a16:creationId xmlns:a16="http://schemas.microsoft.com/office/drawing/2014/main" xmlns="" id="{84C2BF59-8339-42EC-8B84-F675CA7C41A0}"/>
                </a:ext>
              </a:extLst>
            </p:cNvPr>
            <p:cNvSpPr>
              <a:spLocks/>
            </p:cNvSpPr>
            <p:nvPr/>
          </p:nvSpPr>
          <p:spPr bwMode="auto">
            <a:xfrm>
              <a:off x="6538913" y="1101725"/>
              <a:ext cx="182563" cy="295275"/>
            </a:xfrm>
            <a:custGeom>
              <a:avLst/>
              <a:gdLst>
                <a:gd name="T0" fmla="*/ 8 w 56"/>
                <a:gd name="T1" fmla="*/ 22 h 91"/>
                <a:gd name="T2" fmla="*/ 17 w 56"/>
                <a:gd name="T3" fmla="*/ 15 h 91"/>
                <a:gd name="T4" fmla="*/ 30 w 56"/>
                <a:gd name="T5" fmla="*/ 12 h 91"/>
                <a:gd name="T6" fmla="*/ 29 w 56"/>
                <a:gd name="T7" fmla="*/ 14 h 91"/>
                <a:gd name="T8" fmla="*/ 23 w 56"/>
                <a:gd name="T9" fmla="*/ 36 h 91"/>
                <a:gd name="T10" fmla="*/ 27 w 56"/>
                <a:gd name="T11" fmla="*/ 47 h 91"/>
                <a:gd name="T12" fmla="*/ 38 w 56"/>
                <a:gd name="T13" fmla="*/ 57 h 91"/>
                <a:gd name="T14" fmla="*/ 42 w 56"/>
                <a:gd name="T15" fmla="*/ 60 h 91"/>
                <a:gd name="T16" fmla="*/ 44 w 56"/>
                <a:gd name="T17" fmla="*/ 67 h 91"/>
                <a:gd name="T18" fmla="*/ 41 w 56"/>
                <a:gd name="T19" fmla="*/ 84 h 91"/>
                <a:gd name="T20" fmla="*/ 46 w 56"/>
                <a:gd name="T21" fmla="*/ 90 h 91"/>
                <a:gd name="T22" fmla="*/ 53 w 56"/>
                <a:gd name="T23" fmla="*/ 85 h 91"/>
                <a:gd name="T24" fmla="*/ 55 w 56"/>
                <a:gd name="T25" fmla="*/ 69 h 91"/>
                <a:gd name="T26" fmla="*/ 55 w 56"/>
                <a:gd name="T27" fmla="*/ 59 h 91"/>
                <a:gd name="T28" fmla="*/ 46 w 56"/>
                <a:gd name="T29" fmla="*/ 46 h 91"/>
                <a:gd name="T30" fmla="*/ 44 w 56"/>
                <a:gd name="T31" fmla="*/ 40 h 91"/>
                <a:gd name="T32" fmla="*/ 51 w 56"/>
                <a:gd name="T33" fmla="*/ 17 h 91"/>
                <a:gd name="T34" fmla="*/ 50 w 56"/>
                <a:gd name="T35" fmla="*/ 6 h 91"/>
                <a:gd name="T36" fmla="*/ 48 w 56"/>
                <a:gd name="T37" fmla="*/ 17 h 91"/>
                <a:gd name="T38" fmla="*/ 47 w 56"/>
                <a:gd name="T39" fmla="*/ 17 h 91"/>
                <a:gd name="T40" fmla="*/ 47 w 56"/>
                <a:gd name="T41" fmla="*/ 4 h 91"/>
                <a:gd name="T42" fmla="*/ 46 w 56"/>
                <a:gd name="T43" fmla="*/ 4 h 91"/>
                <a:gd name="T44" fmla="*/ 44 w 56"/>
                <a:gd name="T45" fmla="*/ 14 h 91"/>
                <a:gd name="T46" fmla="*/ 43 w 56"/>
                <a:gd name="T47" fmla="*/ 6 h 91"/>
                <a:gd name="T48" fmla="*/ 36 w 56"/>
                <a:gd name="T49" fmla="*/ 1 h 91"/>
                <a:gd name="T50" fmla="*/ 25 w 56"/>
                <a:gd name="T51" fmla="*/ 2 h 91"/>
                <a:gd name="T52" fmla="*/ 18 w 56"/>
                <a:gd name="T53" fmla="*/ 3 h 91"/>
                <a:gd name="T54" fmla="*/ 2 w 56"/>
                <a:gd name="T55" fmla="*/ 15 h 91"/>
                <a:gd name="T56" fmla="*/ 3 w 56"/>
                <a:gd name="T57" fmla="*/ 21 h 91"/>
                <a:gd name="T58" fmla="*/ 8 w 56"/>
                <a:gd name="T5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91">
                  <a:moveTo>
                    <a:pt x="8" y="22"/>
                  </a:moveTo>
                  <a:cubicBezTo>
                    <a:pt x="11" y="20"/>
                    <a:pt x="14" y="18"/>
                    <a:pt x="17" y="15"/>
                  </a:cubicBezTo>
                  <a:cubicBezTo>
                    <a:pt x="21" y="12"/>
                    <a:pt x="25" y="10"/>
                    <a:pt x="30" y="12"/>
                  </a:cubicBezTo>
                  <a:cubicBezTo>
                    <a:pt x="29" y="13"/>
                    <a:pt x="29" y="13"/>
                    <a:pt x="29" y="14"/>
                  </a:cubicBezTo>
                  <a:cubicBezTo>
                    <a:pt x="27" y="22"/>
                    <a:pt x="25" y="29"/>
                    <a:pt x="23" y="36"/>
                  </a:cubicBezTo>
                  <a:cubicBezTo>
                    <a:pt x="22" y="41"/>
                    <a:pt x="24" y="44"/>
                    <a:pt x="27" y="47"/>
                  </a:cubicBezTo>
                  <a:cubicBezTo>
                    <a:pt x="31" y="50"/>
                    <a:pt x="35" y="54"/>
                    <a:pt x="38" y="57"/>
                  </a:cubicBezTo>
                  <a:cubicBezTo>
                    <a:pt x="39" y="58"/>
                    <a:pt x="40" y="60"/>
                    <a:pt x="42" y="60"/>
                  </a:cubicBezTo>
                  <a:cubicBezTo>
                    <a:pt x="45" y="61"/>
                    <a:pt x="44" y="64"/>
                    <a:pt x="44" y="67"/>
                  </a:cubicBezTo>
                  <a:cubicBezTo>
                    <a:pt x="43" y="72"/>
                    <a:pt x="42" y="78"/>
                    <a:pt x="41" y="84"/>
                  </a:cubicBezTo>
                  <a:cubicBezTo>
                    <a:pt x="40" y="88"/>
                    <a:pt x="42" y="90"/>
                    <a:pt x="46" y="90"/>
                  </a:cubicBezTo>
                  <a:cubicBezTo>
                    <a:pt x="50" y="91"/>
                    <a:pt x="52" y="89"/>
                    <a:pt x="53" y="85"/>
                  </a:cubicBezTo>
                  <a:cubicBezTo>
                    <a:pt x="53" y="79"/>
                    <a:pt x="54" y="74"/>
                    <a:pt x="55" y="69"/>
                  </a:cubicBezTo>
                  <a:cubicBezTo>
                    <a:pt x="55" y="65"/>
                    <a:pt x="56" y="61"/>
                    <a:pt x="55" y="59"/>
                  </a:cubicBezTo>
                  <a:cubicBezTo>
                    <a:pt x="53" y="54"/>
                    <a:pt x="49" y="50"/>
                    <a:pt x="46" y="46"/>
                  </a:cubicBezTo>
                  <a:cubicBezTo>
                    <a:pt x="44" y="44"/>
                    <a:pt x="43" y="42"/>
                    <a:pt x="44" y="40"/>
                  </a:cubicBezTo>
                  <a:cubicBezTo>
                    <a:pt x="46" y="32"/>
                    <a:pt x="48" y="24"/>
                    <a:pt x="51" y="17"/>
                  </a:cubicBezTo>
                  <a:cubicBezTo>
                    <a:pt x="52" y="13"/>
                    <a:pt x="52" y="10"/>
                    <a:pt x="50" y="6"/>
                  </a:cubicBezTo>
                  <a:cubicBezTo>
                    <a:pt x="49" y="10"/>
                    <a:pt x="49" y="14"/>
                    <a:pt x="48" y="17"/>
                  </a:cubicBezTo>
                  <a:cubicBezTo>
                    <a:pt x="48" y="17"/>
                    <a:pt x="48" y="17"/>
                    <a:pt x="47" y="17"/>
                  </a:cubicBezTo>
                  <a:cubicBezTo>
                    <a:pt x="48" y="13"/>
                    <a:pt x="49" y="8"/>
                    <a:pt x="47" y="4"/>
                  </a:cubicBezTo>
                  <a:cubicBezTo>
                    <a:pt x="47" y="4"/>
                    <a:pt x="46" y="4"/>
                    <a:pt x="46" y="4"/>
                  </a:cubicBezTo>
                  <a:cubicBezTo>
                    <a:pt x="45" y="7"/>
                    <a:pt x="45" y="11"/>
                    <a:pt x="44" y="14"/>
                  </a:cubicBezTo>
                  <a:cubicBezTo>
                    <a:pt x="43" y="11"/>
                    <a:pt x="43" y="9"/>
                    <a:pt x="43" y="6"/>
                  </a:cubicBezTo>
                  <a:cubicBezTo>
                    <a:pt x="42" y="3"/>
                    <a:pt x="41" y="0"/>
                    <a:pt x="36" y="1"/>
                  </a:cubicBezTo>
                  <a:cubicBezTo>
                    <a:pt x="33" y="1"/>
                    <a:pt x="29" y="2"/>
                    <a:pt x="25" y="2"/>
                  </a:cubicBezTo>
                  <a:cubicBezTo>
                    <a:pt x="22" y="2"/>
                    <a:pt x="20" y="2"/>
                    <a:pt x="18" y="3"/>
                  </a:cubicBezTo>
                  <a:cubicBezTo>
                    <a:pt x="12" y="7"/>
                    <a:pt x="7" y="11"/>
                    <a:pt x="2" y="15"/>
                  </a:cubicBezTo>
                  <a:cubicBezTo>
                    <a:pt x="0" y="17"/>
                    <a:pt x="1" y="20"/>
                    <a:pt x="3" y="21"/>
                  </a:cubicBezTo>
                  <a:cubicBezTo>
                    <a:pt x="4" y="22"/>
                    <a:pt x="7" y="22"/>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Freeform 76">
              <a:extLst>
                <a:ext uri="{FF2B5EF4-FFF2-40B4-BE49-F238E27FC236}">
                  <a16:creationId xmlns:a16="http://schemas.microsoft.com/office/drawing/2014/main" xmlns="" id="{E7D8FC88-225B-431C-94C5-549B480478D7}"/>
                </a:ext>
              </a:extLst>
            </p:cNvPr>
            <p:cNvSpPr>
              <a:spLocks noEditPoints="1"/>
            </p:cNvSpPr>
            <p:nvPr/>
          </p:nvSpPr>
          <p:spPr bwMode="auto">
            <a:xfrm>
              <a:off x="6818313" y="1154113"/>
              <a:ext cx="158750" cy="155575"/>
            </a:xfrm>
            <a:custGeom>
              <a:avLst/>
              <a:gdLst>
                <a:gd name="T0" fmla="*/ 42 w 49"/>
                <a:gd name="T1" fmla="*/ 14 h 48"/>
                <a:gd name="T2" fmla="*/ 46 w 49"/>
                <a:gd name="T3" fmla="*/ 11 h 48"/>
                <a:gd name="T4" fmla="*/ 40 w 49"/>
                <a:gd name="T5" fmla="*/ 5 h 48"/>
                <a:gd name="T6" fmla="*/ 37 w 49"/>
                <a:gd name="T7" fmla="*/ 7 h 48"/>
                <a:gd name="T8" fmla="*/ 31 w 49"/>
                <a:gd name="T9" fmla="*/ 4 h 48"/>
                <a:gd name="T10" fmla="*/ 30 w 49"/>
                <a:gd name="T11" fmla="*/ 0 h 48"/>
                <a:gd name="T12" fmla="*/ 23 w 49"/>
                <a:gd name="T13" fmla="*/ 0 h 48"/>
                <a:gd name="T14" fmla="*/ 22 w 49"/>
                <a:gd name="T15" fmla="*/ 3 h 48"/>
                <a:gd name="T16" fmla="*/ 12 w 49"/>
                <a:gd name="T17" fmla="*/ 2 h 48"/>
                <a:gd name="T18" fmla="*/ 7 w 49"/>
                <a:gd name="T19" fmla="*/ 7 h 48"/>
                <a:gd name="T20" fmla="*/ 8 w 49"/>
                <a:gd name="T21" fmla="*/ 12 h 48"/>
                <a:gd name="T22" fmla="*/ 2 w 49"/>
                <a:gd name="T23" fmla="*/ 17 h 48"/>
                <a:gd name="T24" fmla="*/ 0 w 49"/>
                <a:gd name="T25" fmla="*/ 19 h 48"/>
                <a:gd name="T26" fmla="*/ 0 w 49"/>
                <a:gd name="T27" fmla="*/ 25 h 48"/>
                <a:gd name="T28" fmla="*/ 4 w 49"/>
                <a:gd name="T29" fmla="*/ 26 h 48"/>
                <a:gd name="T30" fmla="*/ 7 w 49"/>
                <a:gd name="T31" fmla="*/ 33 h 48"/>
                <a:gd name="T32" fmla="*/ 3 w 49"/>
                <a:gd name="T33" fmla="*/ 36 h 48"/>
                <a:gd name="T34" fmla="*/ 9 w 49"/>
                <a:gd name="T35" fmla="*/ 42 h 48"/>
                <a:gd name="T36" fmla="*/ 12 w 49"/>
                <a:gd name="T37" fmla="*/ 39 h 48"/>
                <a:gd name="T38" fmla="*/ 19 w 49"/>
                <a:gd name="T39" fmla="*/ 43 h 48"/>
                <a:gd name="T40" fmla="*/ 19 w 49"/>
                <a:gd name="T41" fmla="*/ 47 h 48"/>
                <a:gd name="T42" fmla="*/ 22 w 49"/>
                <a:gd name="T43" fmla="*/ 47 h 48"/>
                <a:gd name="T44" fmla="*/ 25 w 49"/>
                <a:gd name="T45" fmla="*/ 48 h 48"/>
                <a:gd name="T46" fmla="*/ 36 w 49"/>
                <a:gd name="T47" fmla="*/ 43 h 48"/>
                <a:gd name="T48" fmla="*/ 39 w 49"/>
                <a:gd name="T49" fmla="*/ 43 h 48"/>
                <a:gd name="T50" fmla="*/ 42 w 49"/>
                <a:gd name="T51" fmla="*/ 40 h 48"/>
                <a:gd name="T52" fmla="*/ 41 w 49"/>
                <a:gd name="T53" fmla="*/ 35 h 48"/>
                <a:gd name="T54" fmla="*/ 48 w 49"/>
                <a:gd name="T55" fmla="*/ 30 h 48"/>
                <a:gd name="T56" fmla="*/ 49 w 49"/>
                <a:gd name="T57" fmla="*/ 21 h 48"/>
                <a:gd name="T58" fmla="*/ 42 w 49"/>
                <a:gd name="T59" fmla="*/ 14 h 48"/>
                <a:gd name="T60" fmla="*/ 25 w 49"/>
                <a:gd name="T61" fmla="*/ 36 h 48"/>
                <a:gd name="T62" fmla="*/ 12 w 49"/>
                <a:gd name="T63" fmla="*/ 23 h 48"/>
                <a:gd name="T64" fmla="*/ 25 w 49"/>
                <a:gd name="T65" fmla="*/ 11 h 48"/>
                <a:gd name="T66" fmla="*/ 38 w 49"/>
                <a:gd name="T67" fmla="*/ 24 h 48"/>
                <a:gd name="T68" fmla="*/ 25 w 49"/>
                <a:gd name="T6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48">
                  <a:moveTo>
                    <a:pt x="42" y="14"/>
                  </a:moveTo>
                  <a:cubicBezTo>
                    <a:pt x="43" y="13"/>
                    <a:pt x="44" y="12"/>
                    <a:pt x="46" y="11"/>
                  </a:cubicBezTo>
                  <a:cubicBezTo>
                    <a:pt x="44" y="9"/>
                    <a:pt x="42" y="7"/>
                    <a:pt x="40" y="5"/>
                  </a:cubicBezTo>
                  <a:cubicBezTo>
                    <a:pt x="39" y="6"/>
                    <a:pt x="38" y="7"/>
                    <a:pt x="37" y="7"/>
                  </a:cubicBezTo>
                  <a:cubicBezTo>
                    <a:pt x="35" y="6"/>
                    <a:pt x="33" y="5"/>
                    <a:pt x="31" y="4"/>
                  </a:cubicBezTo>
                  <a:cubicBezTo>
                    <a:pt x="30" y="2"/>
                    <a:pt x="30" y="1"/>
                    <a:pt x="30" y="0"/>
                  </a:cubicBezTo>
                  <a:cubicBezTo>
                    <a:pt x="28" y="0"/>
                    <a:pt x="25" y="0"/>
                    <a:pt x="23" y="0"/>
                  </a:cubicBezTo>
                  <a:cubicBezTo>
                    <a:pt x="23" y="1"/>
                    <a:pt x="23" y="2"/>
                    <a:pt x="22" y="3"/>
                  </a:cubicBezTo>
                  <a:cubicBezTo>
                    <a:pt x="15" y="5"/>
                    <a:pt x="15" y="5"/>
                    <a:pt x="12" y="2"/>
                  </a:cubicBezTo>
                  <a:cubicBezTo>
                    <a:pt x="10" y="4"/>
                    <a:pt x="8" y="6"/>
                    <a:pt x="7" y="7"/>
                  </a:cubicBezTo>
                  <a:cubicBezTo>
                    <a:pt x="7" y="9"/>
                    <a:pt x="8" y="11"/>
                    <a:pt x="8" y="12"/>
                  </a:cubicBezTo>
                  <a:cubicBezTo>
                    <a:pt x="7" y="15"/>
                    <a:pt x="6" y="18"/>
                    <a:pt x="2" y="17"/>
                  </a:cubicBezTo>
                  <a:cubicBezTo>
                    <a:pt x="2" y="17"/>
                    <a:pt x="0" y="18"/>
                    <a:pt x="0" y="19"/>
                  </a:cubicBezTo>
                  <a:cubicBezTo>
                    <a:pt x="0" y="21"/>
                    <a:pt x="0" y="23"/>
                    <a:pt x="0" y="25"/>
                  </a:cubicBezTo>
                  <a:cubicBezTo>
                    <a:pt x="2" y="25"/>
                    <a:pt x="3" y="25"/>
                    <a:pt x="4" y="26"/>
                  </a:cubicBezTo>
                  <a:cubicBezTo>
                    <a:pt x="5" y="28"/>
                    <a:pt x="6" y="30"/>
                    <a:pt x="7" y="33"/>
                  </a:cubicBezTo>
                  <a:cubicBezTo>
                    <a:pt x="6" y="34"/>
                    <a:pt x="5" y="35"/>
                    <a:pt x="3" y="36"/>
                  </a:cubicBezTo>
                  <a:cubicBezTo>
                    <a:pt x="5" y="38"/>
                    <a:pt x="7" y="40"/>
                    <a:pt x="9" y="42"/>
                  </a:cubicBezTo>
                  <a:cubicBezTo>
                    <a:pt x="10" y="41"/>
                    <a:pt x="11" y="40"/>
                    <a:pt x="12" y="39"/>
                  </a:cubicBezTo>
                  <a:cubicBezTo>
                    <a:pt x="14" y="41"/>
                    <a:pt x="16" y="42"/>
                    <a:pt x="19" y="43"/>
                  </a:cubicBezTo>
                  <a:cubicBezTo>
                    <a:pt x="19" y="44"/>
                    <a:pt x="19" y="46"/>
                    <a:pt x="19" y="47"/>
                  </a:cubicBezTo>
                  <a:cubicBezTo>
                    <a:pt x="20" y="47"/>
                    <a:pt x="21" y="47"/>
                    <a:pt x="22" y="47"/>
                  </a:cubicBezTo>
                  <a:cubicBezTo>
                    <a:pt x="23" y="47"/>
                    <a:pt x="24" y="47"/>
                    <a:pt x="25" y="48"/>
                  </a:cubicBezTo>
                  <a:cubicBezTo>
                    <a:pt x="27" y="43"/>
                    <a:pt x="32" y="41"/>
                    <a:pt x="36" y="43"/>
                  </a:cubicBezTo>
                  <a:cubicBezTo>
                    <a:pt x="36" y="44"/>
                    <a:pt x="38" y="44"/>
                    <a:pt x="39" y="43"/>
                  </a:cubicBezTo>
                  <a:cubicBezTo>
                    <a:pt x="40" y="42"/>
                    <a:pt x="41" y="41"/>
                    <a:pt x="42" y="40"/>
                  </a:cubicBezTo>
                  <a:cubicBezTo>
                    <a:pt x="41" y="38"/>
                    <a:pt x="40" y="36"/>
                    <a:pt x="41" y="35"/>
                  </a:cubicBezTo>
                  <a:cubicBezTo>
                    <a:pt x="42" y="32"/>
                    <a:pt x="43" y="28"/>
                    <a:pt x="48" y="30"/>
                  </a:cubicBezTo>
                  <a:cubicBezTo>
                    <a:pt x="49" y="27"/>
                    <a:pt x="49" y="24"/>
                    <a:pt x="49" y="21"/>
                  </a:cubicBezTo>
                  <a:cubicBezTo>
                    <a:pt x="42" y="23"/>
                    <a:pt x="45" y="17"/>
                    <a:pt x="42" y="14"/>
                  </a:cubicBezTo>
                  <a:close/>
                  <a:moveTo>
                    <a:pt x="25" y="36"/>
                  </a:moveTo>
                  <a:cubicBezTo>
                    <a:pt x="18" y="36"/>
                    <a:pt x="12" y="30"/>
                    <a:pt x="12" y="23"/>
                  </a:cubicBezTo>
                  <a:cubicBezTo>
                    <a:pt x="12" y="17"/>
                    <a:pt x="18" y="10"/>
                    <a:pt x="25" y="11"/>
                  </a:cubicBezTo>
                  <a:cubicBezTo>
                    <a:pt x="31" y="11"/>
                    <a:pt x="38" y="16"/>
                    <a:pt x="38" y="24"/>
                  </a:cubicBezTo>
                  <a:cubicBezTo>
                    <a:pt x="39" y="30"/>
                    <a:pt x="30" y="36"/>
                    <a:pt x="2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Freeform 77">
              <a:extLst>
                <a:ext uri="{FF2B5EF4-FFF2-40B4-BE49-F238E27FC236}">
                  <a16:creationId xmlns:a16="http://schemas.microsoft.com/office/drawing/2014/main" xmlns="" id="{9A04D0D3-318F-457C-ABFC-585456D36673}"/>
                </a:ext>
              </a:extLst>
            </p:cNvPr>
            <p:cNvSpPr>
              <a:spLocks noEditPoints="1"/>
            </p:cNvSpPr>
            <p:nvPr/>
          </p:nvSpPr>
          <p:spPr bwMode="auto">
            <a:xfrm>
              <a:off x="6548438" y="1409700"/>
              <a:ext cx="160338" cy="160337"/>
            </a:xfrm>
            <a:custGeom>
              <a:avLst/>
              <a:gdLst>
                <a:gd name="T0" fmla="*/ 49 w 49"/>
                <a:gd name="T1" fmla="*/ 25 h 49"/>
                <a:gd name="T2" fmla="*/ 48 w 49"/>
                <a:gd name="T3" fmla="*/ 18 h 49"/>
                <a:gd name="T4" fmla="*/ 39 w 49"/>
                <a:gd name="T5" fmla="*/ 12 h 49"/>
                <a:gd name="T6" fmla="*/ 42 w 49"/>
                <a:gd name="T7" fmla="*/ 8 h 49"/>
                <a:gd name="T8" fmla="*/ 36 w 49"/>
                <a:gd name="T9" fmla="*/ 3 h 49"/>
                <a:gd name="T10" fmla="*/ 34 w 49"/>
                <a:gd name="T11" fmla="*/ 7 h 49"/>
                <a:gd name="T12" fmla="*/ 27 w 49"/>
                <a:gd name="T13" fmla="*/ 4 h 49"/>
                <a:gd name="T14" fmla="*/ 25 w 49"/>
                <a:gd name="T15" fmla="*/ 0 h 49"/>
                <a:gd name="T16" fmla="*/ 18 w 49"/>
                <a:gd name="T17" fmla="*/ 0 h 49"/>
                <a:gd name="T18" fmla="*/ 12 w 49"/>
                <a:gd name="T19" fmla="*/ 9 h 49"/>
                <a:gd name="T20" fmla="*/ 8 w 49"/>
                <a:gd name="T21" fmla="*/ 6 h 49"/>
                <a:gd name="T22" fmla="*/ 3 w 49"/>
                <a:gd name="T23" fmla="*/ 11 h 49"/>
                <a:gd name="T24" fmla="*/ 0 w 49"/>
                <a:gd name="T25" fmla="*/ 23 h 49"/>
                <a:gd name="T26" fmla="*/ 0 w 49"/>
                <a:gd name="T27" fmla="*/ 30 h 49"/>
                <a:gd name="T28" fmla="*/ 5 w 49"/>
                <a:gd name="T29" fmla="*/ 30 h 49"/>
                <a:gd name="T30" fmla="*/ 8 w 49"/>
                <a:gd name="T31" fmla="*/ 37 h 49"/>
                <a:gd name="T32" fmla="*/ 11 w 49"/>
                <a:gd name="T33" fmla="*/ 44 h 49"/>
                <a:gd name="T34" fmla="*/ 16 w 49"/>
                <a:gd name="T35" fmla="*/ 43 h 49"/>
                <a:gd name="T36" fmla="*/ 22 w 49"/>
                <a:gd name="T37" fmla="*/ 49 h 49"/>
                <a:gd name="T38" fmla="*/ 30 w 49"/>
                <a:gd name="T39" fmla="*/ 48 h 49"/>
                <a:gd name="T40" fmla="*/ 36 w 49"/>
                <a:gd name="T41" fmla="*/ 40 h 49"/>
                <a:gd name="T42" fmla="*/ 40 w 49"/>
                <a:gd name="T43" fmla="*/ 42 h 49"/>
                <a:gd name="T44" fmla="*/ 45 w 49"/>
                <a:gd name="T45" fmla="*/ 37 h 49"/>
                <a:gd name="T46" fmla="*/ 49 w 49"/>
                <a:gd name="T47" fmla="*/ 25 h 49"/>
                <a:gd name="T48" fmla="*/ 24 w 49"/>
                <a:gd name="T49" fmla="*/ 37 h 49"/>
                <a:gd name="T50" fmla="*/ 11 w 49"/>
                <a:gd name="T51" fmla="*/ 24 h 49"/>
                <a:gd name="T52" fmla="*/ 24 w 49"/>
                <a:gd name="T53" fmla="*/ 11 h 49"/>
                <a:gd name="T54" fmla="*/ 36 w 49"/>
                <a:gd name="T55" fmla="*/ 24 h 49"/>
                <a:gd name="T56" fmla="*/ 24 w 49"/>
                <a:gd name="T5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9">
                  <a:moveTo>
                    <a:pt x="49" y="25"/>
                  </a:moveTo>
                  <a:cubicBezTo>
                    <a:pt x="48" y="23"/>
                    <a:pt x="48" y="21"/>
                    <a:pt x="48" y="18"/>
                  </a:cubicBezTo>
                  <a:cubicBezTo>
                    <a:pt x="41" y="21"/>
                    <a:pt x="43" y="13"/>
                    <a:pt x="39" y="12"/>
                  </a:cubicBezTo>
                  <a:cubicBezTo>
                    <a:pt x="41" y="10"/>
                    <a:pt x="41" y="9"/>
                    <a:pt x="42" y="8"/>
                  </a:cubicBezTo>
                  <a:cubicBezTo>
                    <a:pt x="40" y="6"/>
                    <a:pt x="38" y="5"/>
                    <a:pt x="36" y="3"/>
                  </a:cubicBezTo>
                  <a:cubicBezTo>
                    <a:pt x="35" y="5"/>
                    <a:pt x="34" y="6"/>
                    <a:pt x="34" y="7"/>
                  </a:cubicBezTo>
                  <a:cubicBezTo>
                    <a:pt x="31" y="6"/>
                    <a:pt x="29" y="5"/>
                    <a:pt x="27" y="4"/>
                  </a:cubicBezTo>
                  <a:cubicBezTo>
                    <a:pt x="26" y="3"/>
                    <a:pt x="26" y="1"/>
                    <a:pt x="25" y="0"/>
                  </a:cubicBezTo>
                  <a:cubicBezTo>
                    <a:pt x="23" y="0"/>
                    <a:pt x="21" y="0"/>
                    <a:pt x="18" y="0"/>
                  </a:cubicBezTo>
                  <a:cubicBezTo>
                    <a:pt x="20" y="7"/>
                    <a:pt x="14" y="6"/>
                    <a:pt x="12" y="9"/>
                  </a:cubicBezTo>
                  <a:cubicBezTo>
                    <a:pt x="10" y="8"/>
                    <a:pt x="9" y="7"/>
                    <a:pt x="8" y="6"/>
                  </a:cubicBezTo>
                  <a:cubicBezTo>
                    <a:pt x="6" y="8"/>
                    <a:pt x="5" y="10"/>
                    <a:pt x="3" y="11"/>
                  </a:cubicBezTo>
                  <a:cubicBezTo>
                    <a:pt x="8" y="16"/>
                    <a:pt x="6" y="21"/>
                    <a:pt x="0" y="23"/>
                  </a:cubicBezTo>
                  <a:cubicBezTo>
                    <a:pt x="0" y="26"/>
                    <a:pt x="0" y="28"/>
                    <a:pt x="0" y="30"/>
                  </a:cubicBezTo>
                  <a:cubicBezTo>
                    <a:pt x="2" y="30"/>
                    <a:pt x="4" y="30"/>
                    <a:pt x="5" y="30"/>
                  </a:cubicBezTo>
                  <a:cubicBezTo>
                    <a:pt x="6" y="32"/>
                    <a:pt x="7" y="35"/>
                    <a:pt x="8" y="37"/>
                  </a:cubicBezTo>
                  <a:cubicBezTo>
                    <a:pt x="5" y="40"/>
                    <a:pt x="5" y="40"/>
                    <a:pt x="11" y="44"/>
                  </a:cubicBezTo>
                  <a:cubicBezTo>
                    <a:pt x="13" y="44"/>
                    <a:pt x="15" y="42"/>
                    <a:pt x="16" y="43"/>
                  </a:cubicBezTo>
                  <a:cubicBezTo>
                    <a:pt x="19" y="43"/>
                    <a:pt x="23" y="44"/>
                    <a:pt x="22" y="49"/>
                  </a:cubicBezTo>
                  <a:cubicBezTo>
                    <a:pt x="25" y="48"/>
                    <a:pt x="27" y="48"/>
                    <a:pt x="30" y="48"/>
                  </a:cubicBezTo>
                  <a:cubicBezTo>
                    <a:pt x="28" y="42"/>
                    <a:pt x="34" y="42"/>
                    <a:pt x="36" y="40"/>
                  </a:cubicBezTo>
                  <a:cubicBezTo>
                    <a:pt x="38" y="41"/>
                    <a:pt x="39" y="41"/>
                    <a:pt x="40" y="42"/>
                  </a:cubicBezTo>
                  <a:cubicBezTo>
                    <a:pt x="41" y="40"/>
                    <a:pt x="43" y="39"/>
                    <a:pt x="45" y="37"/>
                  </a:cubicBezTo>
                  <a:cubicBezTo>
                    <a:pt x="40" y="32"/>
                    <a:pt x="42" y="27"/>
                    <a:pt x="49" y="25"/>
                  </a:cubicBezTo>
                  <a:close/>
                  <a:moveTo>
                    <a:pt x="24" y="37"/>
                  </a:moveTo>
                  <a:cubicBezTo>
                    <a:pt x="17" y="37"/>
                    <a:pt x="11" y="31"/>
                    <a:pt x="11" y="24"/>
                  </a:cubicBezTo>
                  <a:cubicBezTo>
                    <a:pt x="11" y="18"/>
                    <a:pt x="18" y="11"/>
                    <a:pt x="24" y="11"/>
                  </a:cubicBezTo>
                  <a:cubicBezTo>
                    <a:pt x="31" y="11"/>
                    <a:pt x="36" y="17"/>
                    <a:pt x="36"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Freeform 78">
              <a:extLst>
                <a:ext uri="{FF2B5EF4-FFF2-40B4-BE49-F238E27FC236}">
                  <a16:creationId xmlns:a16="http://schemas.microsoft.com/office/drawing/2014/main" xmlns="" id="{64ED901B-5D00-4ED6-BE6D-2D010A3A8DA9}"/>
                </a:ext>
              </a:extLst>
            </p:cNvPr>
            <p:cNvSpPr>
              <a:spLocks/>
            </p:cNvSpPr>
            <p:nvPr/>
          </p:nvSpPr>
          <p:spPr bwMode="auto">
            <a:xfrm>
              <a:off x="6548438" y="1260475"/>
              <a:ext cx="107950" cy="149225"/>
            </a:xfrm>
            <a:custGeom>
              <a:avLst/>
              <a:gdLst>
                <a:gd name="T0" fmla="*/ 23 w 33"/>
                <a:gd name="T1" fmla="*/ 0 h 46"/>
                <a:gd name="T2" fmla="*/ 22 w 33"/>
                <a:gd name="T3" fmla="*/ 6 h 46"/>
                <a:gd name="T4" fmla="*/ 15 w 33"/>
                <a:gd name="T5" fmla="*/ 23 h 46"/>
                <a:gd name="T6" fmla="*/ 3 w 33"/>
                <a:gd name="T7" fmla="*/ 36 h 46"/>
                <a:gd name="T8" fmla="*/ 3 w 33"/>
                <a:gd name="T9" fmla="*/ 44 h 46"/>
                <a:gd name="T10" fmla="*/ 11 w 33"/>
                <a:gd name="T11" fmla="*/ 43 h 46"/>
                <a:gd name="T12" fmla="*/ 22 w 33"/>
                <a:gd name="T13" fmla="*/ 31 h 46"/>
                <a:gd name="T14" fmla="*/ 32 w 33"/>
                <a:gd name="T15" fmla="*/ 13 h 46"/>
                <a:gd name="T16" fmla="*/ 29 w 33"/>
                <a:gd name="T17" fmla="*/ 4 h 46"/>
                <a:gd name="T18" fmla="*/ 23 w 3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6">
                  <a:moveTo>
                    <a:pt x="23" y="0"/>
                  </a:moveTo>
                  <a:cubicBezTo>
                    <a:pt x="22" y="2"/>
                    <a:pt x="22" y="4"/>
                    <a:pt x="22" y="6"/>
                  </a:cubicBezTo>
                  <a:cubicBezTo>
                    <a:pt x="21" y="12"/>
                    <a:pt x="20" y="18"/>
                    <a:pt x="15" y="23"/>
                  </a:cubicBezTo>
                  <a:cubicBezTo>
                    <a:pt x="10" y="27"/>
                    <a:pt x="7" y="31"/>
                    <a:pt x="3" y="36"/>
                  </a:cubicBezTo>
                  <a:cubicBezTo>
                    <a:pt x="0" y="39"/>
                    <a:pt x="0" y="42"/>
                    <a:pt x="3" y="44"/>
                  </a:cubicBezTo>
                  <a:cubicBezTo>
                    <a:pt x="5" y="46"/>
                    <a:pt x="8" y="46"/>
                    <a:pt x="11" y="43"/>
                  </a:cubicBezTo>
                  <a:cubicBezTo>
                    <a:pt x="15" y="39"/>
                    <a:pt x="18" y="35"/>
                    <a:pt x="22" y="31"/>
                  </a:cubicBezTo>
                  <a:cubicBezTo>
                    <a:pt x="27" y="26"/>
                    <a:pt x="31" y="20"/>
                    <a:pt x="32" y="13"/>
                  </a:cubicBezTo>
                  <a:cubicBezTo>
                    <a:pt x="33" y="9"/>
                    <a:pt x="32" y="6"/>
                    <a:pt x="29" y="4"/>
                  </a:cubicBezTo>
                  <a:cubicBezTo>
                    <a:pt x="27" y="3"/>
                    <a:pt x="25" y="1"/>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Freeform 79">
              <a:extLst>
                <a:ext uri="{FF2B5EF4-FFF2-40B4-BE49-F238E27FC236}">
                  <a16:creationId xmlns:a16="http://schemas.microsoft.com/office/drawing/2014/main" xmlns="" id="{5CE99EEF-7605-41DF-BDAC-A3334532500A}"/>
                </a:ext>
              </a:extLst>
            </p:cNvPr>
            <p:cNvSpPr>
              <a:spLocks/>
            </p:cNvSpPr>
            <p:nvPr/>
          </p:nvSpPr>
          <p:spPr bwMode="auto">
            <a:xfrm>
              <a:off x="6653213" y="1014413"/>
              <a:ext cx="71438" cy="90487"/>
            </a:xfrm>
            <a:custGeom>
              <a:avLst/>
              <a:gdLst>
                <a:gd name="T0" fmla="*/ 11 w 22"/>
                <a:gd name="T1" fmla="*/ 27 h 28"/>
                <a:gd name="T2" fmla="*/ 18 w 22"/>
                <a:gd name="T3" fmla="*/ 24 h 28"/>
                <a:gd name="T4" fmla="*/ 22 w 22"/>
                <a:gd name="T5" fmla="*/ 13 h 28"/>
                <a:gd name="T6" fmla="*/ 22 w 22"/>
                <a:gd name="T7" fmla="*/ 13 h 28"/>
                <a:gd name="T8" fmla="*/ 22 w 22"/>
                <a:gd name="T9" fmla="*/ 9 h 28"/>
                <a:gd name="T10" fmla="*/ 15 w 22"/>
                <a:gd name="T11" fmla="*/ 1 h 28"/>
                <a:gd name="T12" fmla="*/ 4 w 22"/>
                <a:gd name="T13" fmla="*/ 5 h 28"/>
                <a:gd name="T14" fmla="*/ 11 w 22"/>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1" y="27"/>
                  </a:moveTo>
                  <a:cubicBezTo>
                    <a:pt x="14" y="28"/>
                    <a:pt x="17" y="28"/>
                    <a:pt x="18" y="24"/>
                  </a:cubicBezTo>
                  <a:cubicBezTo>
                    <a:pt x="20" y="21"/>
                    <a:pt x="21" y="17"/>
                    <a:pt x="22" y="13"/>
                  </a:cubicBezTo>
                  <a:cubicBezTo>
                    <a:pt x="22" y="13"/>
                    <a:pt x="22" y="13"/>
                    <a:pt x="22" y="13"/>
                  </a:cubicBezTo>
                  <a:cubicBezTo>
                    <a:pt x="22" y="11"/>
                    <a:pt x="22" y="10"/>
                    <a:pt x="22" y="9"/>
                  </a:cubicBezTo>
                  <a:cubicBezTo>
                    <a:pt x="21" y="5"/>
                    <a:pt x="18" y="1"/>
                    <a:pt x="15" y="1"/>
                  </a:cubicBezTo>
                  <a:cubicBezTo>
                    <a:pt x="11" y="0"/>
                    <a:pt x="6" y="2"/>
                    <a:pt x="4" y="5"/>
                  </a:cubicBezTo>
                  <a:cubicBezTo>
                    <a:pt x="0" y="12"/>
                    <a:pt x="4" y="24"/>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 name="Freeform 80">
              <a:extLst>
                <a:ext uri="{FF2B5EF4-FFF2-40B4-BE49-F238E27FC236}">
                  <a16:creationId xmlns:a16="http://schemas.microsoft.com/office/drawing/2014/main" xmlns="" id="{4CA4C2E6-B835-4A49-A521-8EBF1E3C4727}"/>
                </a:ext>
              </a:extLst>
            </p:cNvPr>
            <p:cNvSpPr>
              <a:spLocks/>
            </p:cNvSpPr>
            <p:nvPr/>
          </p:nvSpPr>
          <p:spPr bwMode="auto">
            <a:xfrm>
              <a:off x="6708776" y="1108075"/>
              <a:ext cx="96838" cy="65087"/>
            </a:xfrm>
            <a:custGeom>
              <a:avLst/>
              <a:gdLst>
                <a:gd name="T0" fmla="*/ 0 w 30"/>
                <a:gd name="T1" fmla="*/ 16 h 20"/>
                <a:gd name="T2" fmla="*/ 11 w 30"/>
                <a:gd name="T3" fmla="*/ 20 h 20"/>
                <a:gd name="T4" fmla="*/ 14 w 30"/>
                <a:gd name="T5" fmla="*/ 19 h 20"/>
                <a:gd name="T6" fmla="*/ 27 w 30"/>
                <a:gd name="T7" fmla="*/ 10 h 20"/>
                <a:gd name="T8" fmla="*/ 29 w 30"/>
                <a:gd name="T9" fmla="*/ 3 h 20"/>
                <a:gd name="T10" fmla="*/ 21 w 30"/>
                <a:gd name="T11" fmla="*/ 2 h 20"/>
                <a:gd name="T12" fmla="*/ 14 w 30"/>
                <a:gd name="T13" fmla="*/ 8 h 20"/>
                <a:gd name="T14" fmla="*/ 9 w 30"/>
                <a:gd name="T15" fmla="*/ 10 h 20"/>
                <a:gd name="T16" fmla="*/ 1 w 30"/>
                <a:gd name="T17" fmla="*/ 7 h 20"/>
                <a:gd name="T18" fmla="*/ 0 w 3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16"/>
                  </a:moveTo>
                  <a:cubicBezTo>
                    <a:pt x="4" y="18"/>
                    <a:pt x="7" y="19"/>
                    <a:pt x="11" y="20"/>
                  </a:cubicBezTo>
                  <a:cubicBezTo>
                    <a:pt x="12" y="20"/>
                    <a:pt x="13" y="20"/>
                    <a:pt x="14" y="19"/>
                  </a:cubicBezTo>
                  <a:cubicBezTo>
                    <a:pt x="18" y="16"/>
                    <a:pt x="23" y="13"/>
                    <a:pt x="27" y="10"/>
                  </a:cubicBezTo>
                  <a:cubicBezTo>
                    <a:pt x="30" y="8"/>
                    <a:pt x="30" y="5"/>
                    <a:pt x="29" y="3"/>
                  </a:cubicBezTo>
                  <a:cubicBezTo>
                    <a:pt x="27" y="0"/>
                    <a:pt x="24" y="1"/>
                    <a:pt x="21" y="2"/>
                  </a:cubicBezTo>
                  <a:cubicBezTo>
                    <a:pt x="19" y="4"/>
                    <a:pt x="17" y="7"/>
                    <a:pt x="14" y="8"/>
                  </a:cubicBezTo>
                  <a:cubicBezTo>
                    <a:pt x="12" y="9"/>
                    <a:pt x="10" y="10"/>
                    <a:pt x="9" y="10"/>
                  </a:cubicBezTo>
                  <a:cubicBezTo>
                    <a:pt x="6" y="9"/>
                    <a:pt x="3" y="8"/>
                    <a:pt x="1" y="7"/>
                  </a:cubicBezTo>
                  <a:cubicBezTo>
                    <a:pt x="1" y="10"/>
                    <a:pt x="0" y="1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18" name="Объект 2">
            <a:extLst>
              <a:ext uri="{FF2B5EF4-FFF2-40B4-BE49-F238E27FC236}">
                <a16:creationId xmlns:a16="http://schemas.microsoft.com/office/drawing/2014/main" xmlns="" id="{73654378-9C15-461F-99A2-CFFD6BDD55E3}"/>
              </a:ext>
            </a:extLst>
          </p:cNvPr>
          <p:cNvSpPr txBox="1">
            <a:spLocks/>
          </p:cNvSpPr>
          <p:nvPr/>
        </p:nvSpPr>
        <p:spPr>
          <a:xfrm>
            <a:off x="359789" y="2820560"/>
            <a:ext cx="11469687" cy="2982346"/>
          </a:xfrm>
          <a:prstGeom prst="rect">
            <a:avLst/>
          </a:prstGeom>
        </p:spPr>
        <p:txBody>
          <a:bodyPr vert="horz" lIns="0" tIns="0" rIns="0" bIns="0" rtlCol="0">
            <a:norm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lnSpc>
                <a:spcPct val="100000"/>
              </a:lnSpc>
              <a:spcBef>
                <a:spcPct val="0"/>
              </a:spcBef>
              <a:spcAft>
                <a:spcPts val="1200"/>
              </a:spcAft>
            </a:pPr>
            <a:r>
              <a:rPr lang="ru-RU" sz="1800" dirty="0" smtClean="0">
                <a:solidFill>
                  <a:schemeClr val="tx2"/>
                </a:solidFill>
                <a:cs typeface="Segoe UI" panose="020B0502040204020203" pitchFamily="34" charset="0"/>
              </a:rPr>
              <a:t>При проведении </a:t>
            </a:r>
            <a:r>
              <a:rPr lang="ru-RU" sz="1800" b="1" dirty="0" smtClean="0">
                <a:solidFill>
                  <a:srgbClr val="E4465A"/>
                </a:solidFill>
                <a:cs typeface="Segoe UI" panose="020B0502040204020203" pitchFamily="34" charset="0"/>
              </a:rPr>
              <a:t>электронного конкурса </a:t>
            </a:r>
            <a:r>
              <a:rPr lang="ru-RU" sz="1800" dirty="0" smtClean="0">
                <a:solidFill>
                  <a:schemeClr val="tx2"/>
                </a:solidFill>
                <a:cs typeface="Segoe UI" panose="020B0502040204020203" pitchFamily="34" charset="0"/>
              </a:rPr>
              <a:t>участник обязан представить декларацию о соответствии требованиям:</a:t>
            </a:r>
          </a:p>
          <a:p>
            <a:pPr algn="just">
              <a:lnSpc>
                <a:spcPct val="100000"/>
              </a:lnSpc>
              <a:spcBef>
                <a:spcPct val="0"/>
              </a:spcBef>
              <a:spcAft>
                <a:spcPts val="1200"/>
              </a:spcAft>
            </a:pPr>
            <a:r>
              <a:rPr lang="ru-RU" sz="1800" b="1" dirty="0" smtClean="0">
                <a:solidFill>
                  <a:srgbClr val="E4465A"/>
                </a:solidFill>
                <a:cs typeface="Segoe UI" panose="020B0502040204020203" pitchFamily="34" charset="0"/>
              </a:rPr>
              <a:t>        </a:t>
            </a:r>
            <a:r>
              <a:rPr lang="ru-RU" sz="1800" dirty="0" smtClean="0">
                <a:solidFill>
                  <a:srgbClr val="001D43"/>
                </a:solidFill>
                <a:cs typeface="Segoe UI" panose="020B0502040204020203" pitchFamily="34" charset="0"/>
              </a:rPr>
              <a:t>пунктов 3-9, </a:t>
            </a:r>
            <a:r>
              <a:rPr lang="ru-RU" sz="1800" b="1" dirty="0" smtClean="0">
                <a:solidFill>
                  <a:srgbClr val="E4465A"/>
                </a:solidFill>
                <a:cs typeface="Segoe UI" panose="020B0502040204020203" pitchFamily="34" charset="0"/>
              </a:rPr>
              <a:t>11 </a:t>
            </a:r>
            <a:r>
              <a:rPr lang="ru-RU" sz="1800" dirty="0" smtClean="0">
                <a:solidFill>
                  <a:srgbClr val="001D43"/>
                </a:solidFill>
                <a:cs typeface="Segoe UI" panose="020B0502040204020203" pitchFamily="34" charset="0"/>
              </a:rPr>
              <a:t>части 1 статьи 31 Закона № 44-ФЗ (п. 3 ч. 6 ст. 54.4).</a:t>
            </a:r>
          </a:p>
          <a:p>
            <a:pPr algn="just">
              <a:lnSpc>
                <a:spcPct val="100000"/>
              </a:lnSpc>
              <a:spcBef>
                <a:spcPct val="0"/>
              </a:spcBef>
              <a:spcAft>
                <a:spcPts val="1200"/>
              </a:spcAft>
            </a:pPr>
            <a:endParaRPr lang="ru-RU" sz="1800" b="1" dirty="0" smtClean="0">
              <a:solidFill>
                <a:srgbClr val="E4465A"/>
              </a:solidFill>
              <a:cs typeface="Segoe UI" panose="020B0502040204020203" pitchFamily="34" charset="0"/>
            </a:endParaRPr>
          </a:p>
          <a:p>
            <a:pPr algn="just">
              <a:lnSpc>
                <a:spcPct val="100000"/>
              </a:lnSpc>
              <a:spcBef>
                <a:spcPct val="0"/>
              </a:spcBef>
              <a:spcAft>
                <a:spcPts val="1200"/>
              </a:spcAft>
            </a:pPr>
            <a:r>
              <a:rPr lang="ru-RU" sz="1800" dirty="0" smtClean="0">
                <a:solidFill>
                  <a:srgbClr val="001D43"/>
                </a:solidFill>
                <a:cs typeface="Segoe UI" panose="020B0502040204020203" pitchFamily="34" charset="0"/>
              </a:rPr>
              <a:t>При проведении электронного аукциона, электронного запроса котировок, запроса предложений в электронной форме участник обязан представить декларацию о соответствии требованиям:</a:t>
            </a:r>
          </a:p>
          <a:p>
            <a:pPr algn="just">
              <a:lnSpc>
                <a:spcPct val="100000"/>
              </a:lnSpc>
              <a:spcBef>
                <a:spcPct val="0"/>
              </a:spcBef>
              <a:spcAft>
                <a:spcPts val="1200"/>
              </a:spcAft>
            </a:pPr>
            <a:r>
              <a:rPr lang="ru-RU" sz="1800" b="1" dirty="0" smtClean="0">
                <a:solidFill>
                  <a:srgbClr val="E4465A"/>
                </a:solidFill>
                <a:cs typeface="Segoe UI" panose="020B0502040204020203" pitchFamily="34" charset="0"/>
              </a:rPr>
              <a:t>        пунктов 3-9 </a:t>
            </a:r>
            <a:r>
              <a:rPr lang="ru-RU" sz="1800" dirty="0" smtClean="0">
                <a:solidFill>
                  <a:srgbClr val="001D43"/>
                </a:solidFill>
                <a:cs typeface="Segoe UI" panose="020B0502040204020203" pitchFamily="34" charset="0"/>
              </a:rPr>
              <a:t>части 1 статьи 31 Закона № 44-ФЗ (п. 2 ч. 5 ст. 66, п. 7 ч. 3 ст. 73, п. 3 ч. 9 ст. 83.1).</a:t>
            </a:r>
            <a:endParaRPr lang="ru-RU" sz="1800" dirty="0">
              <a:solidFill>
                <a:srgbClr val="001D43"/>
              </a:solidFill>
              <a:cs typeface="Segoe UI" panose="020B0502040204020203" pitchFamily="34" charset="0"/>
            </a:endParaRPr>
          </a:p>
        </p:txBody>
      </p:sp>
      <p:cxnSp>
        <p:nvCxnSpPr>
          <p:cNvPr id="19" name="Прямая соединительная линия 18">
            <a:extLst>
              <a:ext uri="{FF2B5EF4-FFF2-40B4-BE49-F238E27FC236}">
                <a16:creationId xmlns:a16="http://schemas.microsoft.com/office/drawing/2014/main" xmlns="" id="{2DF8A51C-4A70-45C5-B4ED-B17789969F70}"/>
              </a:ext>
            </a:extLst>
          </p:cNvPr>
          <p:cNvCxnSpPr>
            <a:cxnSpLocks/>
          </p:cNvCxnSpPr>
          <p:nvPr/>
        </p:nvCxnSpPr>
        <p:spPr>
          <a:xfrm>
            <a:off x="333392" y="411739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09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360364" y="1061613"/>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60364" y="2139316"/>
            <a:ext cx="11602804" cy="289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Заказчик </a:t>
            </a:r>
            <a:r>
              <a:rPr lang="ru-RU" b="1" dirty="0">
                <a:solidFill>
                  <a:srgbClr val="444444"/>
                </a:solidFill>
                <a:latin typeface="Segoe UI" panose="020B0502040204020203" pitchFamily="34" charset="0"/>
                <a:cs typeface="Segoe UI" panose="020B0502040204020203" pitchFamily="34" charset="0"/>
              </a:rPr>
              <a:t>вправе устанавливать требование об оказании услуг на своей территории в отношении периодических медицинских осмотров, лицензия на осуществление такой деятельности должна предусматривать среди мест оказания услуг местонахождение заказчика.</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Пунктом 8 статьи 3 Закона о лицензировании определено, что место осуществления отдельного вида деятельности, подлежащего лицензированию – объект (помещение, здание, сооружение, иной объект), который предназначен для осуществления лицензируемого вида деятельности. На основании ч. 1 ст. 18 Закона о лицензировании лицензия подлежит переоформлению в случаях, в том числе, изменения мест осуществления услуг лицом, обладающем лицензией. </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Жалоба признана </a:t>
            </a:r>
            <a:r>
              <a:rPr lang="ru-RU" u="sng" dirty="0">
                <a:solidFill>
                  <a:srgbClr val="444444"/>
                </a:solidFill>
                <a:latin typeface="Segoe UI" panose="020B0502040204020203" pitchFamily="34" charset="0"/>
                <a:cs typeface="Segoe UI" panose="020B0502040204020203" pitchFamily="34" charset="0"/>
              </a:rPr>
              <a:t>необоснованной</a:t>
            </a:r>
            <a:r>
              <a:rPr lang="ru-RU" u="sng" dirty="0" smtClean="0">
                <a:solidFill>
                  <a:srgbClr val="444444"/>
                </a:solidFill>
                <a:latin typeface="Segoe UI" panose="020B0502040204020203" pitchFamily="34" charset="0"/>
                <a:cs typeface="Segoe UI" panose="020B0502040204020203" pitchFamily="34" charset="0"/>
              </a:rPr>
              <a:t>.</a:t>
            </a:r>
            <a:endParaRPr lang="ru-RU" b="1" dirty="0">
              <a:solidFill>
                <a:srgbClr val="E4465A"/>
              </a:solidFill>
              <a:latin typeface="Segoe UI" panose="020B0502040204020203" pitchFamily="34" charset="0"/>
              <a:cs typeface="Segoe UI" panose="020B0502040204020203" pitchFamily="34" charset="0"/>
            </a:endParaRPr>
          </a:p>
        </p:txBody>
      </p:sp>
      <p:sp>
        <p:nvSpPr>
          <p:cNvPr id="10" name="TextBox 9"/>
          <p:cNvSpPr txBox="1">
            <a:spLocks noChangeArrowheads="1"/>
          </p:cNvSpPr>
          <p:nvPr/>
        </p:nvSpPr>
        <p:spPr bwMode="auto">
          <a:xfrm>
            <a:off x="2554121" y="5525333"/>
            <a:ext cx="9409047"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См.: </a:t>
            </a:r>
            <a:r>
              <a:rPr lang="ru-RU" dirty="0">
                <a:solidFill>
                  <a:srgbClr val="E4465A"/>
                </a:solidFill>
                <a:latin typeface="Segoe UI" panose="020B0502040204020203" pitchFamily="34" charset="0"/>
                <a:cs typeface="Segoe UI" panose="020B0502040204020203" pitchFamily="34" charset="0"/>
              </a:rPr>
              <a:t>решение </a:t>
            </a:r>
            <a:r>
              <a:rPr lang="ru-RU" dirty="0" smtClean="0">
                <a:solidFill>
                  <a:srgbClr val="E4465A"/>
                </a:solidFill>
                <a:latin typeface="Segoe UI" panose="020B0502040204020203" pitchFamily="34" charset="0"/>
                <a:cs typeface="Segoe UI" panose="020B0502040204020203" pitchFamily="34" charset="0"/>
              </a:rPr>
              <a:t>Краснодарского УФАС России от 12 июля 2018 г. № ЭА-1148</a:t>
            </a:r>
            <a:r>
              <a:rPr lang="en-US" dirty="0" smtClean="0">
                <a:solidFill>
                  <a:srgbClr val="E4465A"/>
                </a:solidFill>
                <a:latin typeface="Segoe UI" panose="020B0502040204020203" pitchFamily="34" charset="0"/>
                <a:cs typeface="Segoe UI" panose="020B0502040204020203" pitchFamily="34" charset="0"/>
              </a:rPr>
              <a:t>/</a:t>
            </a:r>
            <a:r>
              <a:rPr lang="ru-RU" dirty="0" smtClean="0">
                <a:solidFill>
                  <a:srgbClr val="E4465A"/>
                </a:solidFill>
                <a:latin typeface="Segoe UI" panose="020B0502040204020203" pitchFamily="34" charset="0"/>
                <a:cs typeface="Segoe UI" panose="020B0502040204020203" pitchFamily="34" charset="0"/>
              </a:rPr>
              <a:t>2018. </a:t>
            </a: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800044" y="5333746"/>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УФАС</a:t>
            </a: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2011634" y="5353623"/>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grpSp>
        <p:nvGrpSpPr>
          <p:cNvPr id="46" name="Группа 45"/>
          <p:cNvGrpSpPr/>
          <p:nvPr/>
        </p:nvGrpSpPr>
        <p:grpSpPr>
          <a:xfrm>
            <a:off x="5556251" y="821226"/>
            <a:ext cx="1344149" cy="1304523"/>
            <a:chOff x="325438" y="3559175"/>
            <a:chExt cx="669925" cy="774700"/>
          </a:xfrm>
        </p:grpSpPr>
        <p:sp>
          <p:nvSpPr>
            <p:cNvPr id="47"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9"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0"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1"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1" name="Заголовок 1"/>
          <p:cNvSpPr>
            <a:spLocks noGrp="1"/>
          </p:cNvSpPr>
          <p:nvPr>
            <p:ph type="title"/>
          </p:nvPr>
        </p:nvSpPr>
        <p:spPr>
          <a:xfrm>
            <a:off x="1505415" y="-22715"/>
            <a:ext cx="8964704" cy="694951"/>
          </a:xfrm>
        </p:spPr>
        <p:txBody>
          <a:bodyPr/>
          <a:lstStyle/>
          <a:p>
            <a:r>
              <a:rPr lang="ru-RU" dirty="0"/>
              <a:t> </a:t>
            </a:r>
            <a:r>
              <a:rPr lang="ru-RU" sz="1800" dirty="0" smtClean="0"/>
              <a:t>ТРЕБОВАНИЯ К УЧАСТНИКАМ ЗАКУПКИ. ПРАКТИКА ФАС.</a:t>
            </a:r>
            <a:endParaRPr lang="ru-RU" sz="1800" dirty="0"/>
          </a:p>
        </p:txBody>
      </p:sp>
    </p:spTree>
    <p:extLst>
      <p:ext uri="{BB962C8B-B14F-4D97-AF65-F5344CB8AC3E}">
        <p14:creationId xmlns:p14="http://schemas.microsoft.com/office/powerpoint/2010/main" val="3047953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968484" y="829826"/>
            <a:ext cx="10824775" cy="4801540"/>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a:solidFill>
                  <a:srgbClr val="001D43"/>
                </a:solidFill>
              </a:rPr>
              <a:t>Из совокупности приведенных положений статьи 18 Закона о лицензировании следует установление законодателем запрета на осуществление лицензируемого вида деятельности по адресу, не указанному в лицензии, до того момента, как будет переоформлена лицензия. Право на осуществление лицензируемого вида деятельности предоставляется лицу исключительно в отношении адресов, указанных в лицензии в качестве места осуществления соответствующего вида деятельности. Осуществление деятельности по адресу, не указанному в лицензии, может повлечь привлечение к административной ответственности, предусмотренной статьей 14.1 КоАП РФ</a:t>
            </a:r>
            <a:r>
              <a:rPr lang="ru-RU" sz="1600" dirty="0" smtClean="0">
                <a:solidFill>
                  <a:srgbClr val="001D43"/>
                </a:solidFill>
              </a:rPr>
              <a:t>.</a:t>
            </a:r>
          </a:p>
          <a:p>
            <a:pPr algn="just">
              <a:buClr>
                <a:srgbClr val="E4465A"/>
              </a:buClr>
            </a:pPr>
            <a:r>
              <a:rPr lang="ru-RU" sz="1600" dirty="0">
                <a:solidFill>
                  <a:srgbClr val="001D43"/>
                </a:solidFill>
              </a:rPr>
              <a:t>Общество представило во второй части заявки </a:t>
            </a:r>
            <a:r>
              <a:rPr lang="ru-RU" sz="1600" b="1" dirty="0">
                <a:solidFill>
                  <a:srgbClr val="001D43"/>
                </a:solidFill>
              </a:rPr>
              <a:t>копию лицензии с местом осуществления лицензируемого вида деятельности – проведение медицинских осмотров – в г. Сыктывкар, в то время как в документации об аукционе местом оказания услуг заказчик указал г. Ухта. </a:t>
            </a:r>
          </a:p>
          <a:p>
            <a:pPr algn="just">
              <a:buClr>
                <a:srgbClr val="E4465A"/>
              </a:buClr>
            </a:pPr>
            <a:r>
              <a:rPr lang="ru-RU" sz="1600" dirty="0">
                <a:solidFill>
                  <a:srgbClr val="001D43"/>
                </a:solidFill>
              </a:rPr>
              <a:t>Выводы нижестоящих судов о том, что отсутствие в представленной лицензии указания на место осуществления деятельности – город Ухта не исключает возможность осуществления в дальнейшем деятельности в данном городе посредством переоформления лицензии, </a:t>
            </a:r>
            <a:r>
              <a:rPr lang="ru-RU" sz="1600" b="1" dirty="0">
                <a:solidFill>
                  <a:srgbClr val="001D43"/>
                </a:solidFill>
              </a:rPr>
              <a:t>являются неправомерными и противоречат требованиям Закона о лицензировании</a:t>
            </a:r>
            <a:r>
              <a:rPr lang="ru-RU" sz="1600" b="1" dirty="0" smtClean="0">
                <a:solidFill>
                  <a:srgbClr val="001D43"/>
                </a:solidFill>
              </a:rPr>
              <a:t>. </a:t>
            </a:r>
            <a:endParaRPr lang="ru-RU" sz="1600" b="1" dirty="0">
              <a:solidFill>
                <a:srgbClr val="001D43"/>
              </a:solidFill>
            </a:endParaRPr>
          </a:p>
          <a:p>
            <a:pPr algn="just">
              <a:buClr>
                <a:srgbClr val="E4465A"/>
              </a:buClr>
            </a:pPr>
            <a:r>
              <a:rPr lang="ru-RU" sz="1600" dirty="0">
                <a:solidFill>
                  <a:srgbClr val="001D43"/>
                </a:solidFill>
              </a:rPr>
              <a:t>Действия УФАС, признавшего нарушение в действиях заказчика, не отстранившего поставщика от участия в закупке, в связи с нарушением им положений Закона о лицензировании, </a:t>
            </a:r>
            <a:r>
              <a:rPr lang="ru-RU" sz="1600" b="1" dirty="0">
                <a:solidFill>
                  <a:srgbClr val="001D43"/>
                </a:solidFill>
              </a:rPr>
              <a:t>соответствуют законодательству</a:t>
            </a:r>
            <a:r>
              <a:rPr lang="ru-RU" sz="1600" dirty="0">
                <a:solidFill>
                  <a:srgbClr val="001D43"/>
                </a:solidFill>
              </a:rPr>
              <a:t>.</a:t>
            </a:r>
          </a:p>
          <a:p>
            <a:pPr algn="just">
              <a:buClr>
                <a:srgbClr val="E4465A"/>
              </a:buClr>
            </a:pPr>
            <a:endParaRPr lang="ru-RU" sz="1600" dirty="0">
              <a:solidFill>
                <a:srgbClr val="001D43"/>
              </a:solidFill>
            </a:endParaRPr>
          </a:p>
        </p:txBody>
      </p:sp>
      <p:grpSp>
        <p:nvGrpSpPr>
          <p:cNvPr id="9" name="Группа 8">
            <a:extLst>
              <a:ext uri="{FF2B5EF4-FFF2-40B4-BE49-F238E27FC236}">
                <a16:creationId xmlns="" xmlns:a16="http://schemas.microsoft.com/office/drawing/2014/main" id="{5B48DDA3-4439-46C7-884A-F88542C92C49}"/>
              </a:ext>
            </a:extLst>
          </p:cNvPr>
          <p:cNvGrpSpPr/>
          <p:nvPr/>
        </p:nvGrpSpPr>
        <p:grpSpPr>
          <a:xfrm>
            <a:off x="0" y="829826"/>
            <a:ext cx="814040" cy="764227"/>
            <a:chOff x="360363" y="6009033"/>
            <a:chExt cx="616539" cy="616539"/>
          </a:xfrm>
        </p:grpSpPr>
        <p:sp>
          <p:nvSpPr>
            <p:cNvPr id="10" name="Овал 9">
              <a:extLst>
                <a:ext uri="{FF2B5EF4-FFF2-40B4-BE49-F238E27FC236}">
                  <a16:creationId xmlns="" xmlns:a16="http://schemas.microsoft.com/office/drawing/2014/main"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1" name="Овал 10">
              <a:extLst>
                <a:ext uri="{FF2B5EF4-FFF2-40B4-BE49-F238E27FC236}">
                  <a16:creationId xmlns="" xmlns:a16="http://schemas.microsoft.com/office/drawing/2014/main"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12" name="Группа 11">
              <a:extLst>
                <a:ext uri="{FF2B5EF4-FFF2-40B4-BE49-F238E27FC236}">
                  <a16:creationId xmlns="" xmlns:a16="http://schemas.microsoft.com/office/drawing/2014/main" id="{49A35B05-9309-48A2-A5E1-2738FD00540A}"/>
                </a:ext>
              </a:extLst>
            </p:cNvPr>
            <p:cNvGrpSpPr/>
            <p:nvPr/>
          </p:nvGrpSpPr>
          <p:grpSpPr>
            <a:xfrm>
              <a:off x="439517" y="6060936"/>
              <a:ext cx="452579" cy="452580"/>
              <a:chOff x="7112000" y="1417638"/>
              <a:chExt cx="552450" cy="552451"/>
            </a:xfrm>
            <a:solidFill>
              <a:schemeClr val="accent1"/>
            </a:solidFill>
          </p:grpSpPr>
          <p:sp>
            <p:nvSpPr>
              <p:cNvPr id="13" name="Freeform 5">
                <a:extLst>
                  <a:ext uri="{FF2B5EF4-FFF2-40B4-BE49-F238E27FC236}">
                    <a16:creationId xmlns="" xmlns:a16="http://schemas.microsoft.com/office/drawing/2014/main"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6">
                <a:extLst>
                  <a:ext uri="{FF2B5EF4-FFF2-40B4-BE49-F238E27FC236}">
                    <a16:creationId xmlns="" xmlns:a16="http://schemas.microsoft.com/office/drawing/2014/main"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
                <a:extLst>
                  <a:ext uri="{FF2B5EF4-FFF2-40B4-BE49-F238E27FC236}">
                    <a16:creationId xmlns="" xmlns:a16="http://schemas.microsoft.com/office/drawing/2014/main"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
                <a:extLst>
                  <a:ext uri="{FF2B5EF4-FFF2-40B4-BE49-F238E27FC236}">
                    <a16:creationId xmlns="" xmlns:a16="http://schemas.microsoft.com/office/drawing/2014/main"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7" name="Freeform 9">
                <a:extLst>
                  <a:ext uri="{FF2B5EF4-FFF2-40B4-BE49-F238E27FC236}">
                    <a16:creationId xmlns="" xmlns:a16="http://schemas.microsoft.com/office/drawing/2014/main"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Freeform 10">
                <a:extLst>
                  <a:ext uri="{FF2B5EF4-FFF2-40B4-BE49-F238E27FC236}">
                    <a16:creationId xmlns="" xmlns:a16="http://schemas.microsoft.com/office/drawing/2014/main"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sp>
        <p:nvSpPr>
          <p:cNvPr id="19"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968483" y="5657158"/>
            <a:ext cx="10824775" cy="665422"/>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Определение Верховного Суда РФ от 10 августа 2018 г. № 301-КГ18-2640 по делу № </a:t>
            </a:r>
            <a:r>
              <a:rPr lang="ru-RU" b="1" dirty="0" smtClean="0">
                <a:solidFill>
                  <a:srgbClr val="27A1AE"/>
                </a:solidFill>
                <a:latin typeface="Segoe UI" panose="020B0502040204020203" pitchFamily="34" charset="0"/>
                <a:cs typeface="Segoe UI" panose="020B0502040204020203" pitchFamily="34" charset="0"/>
              </a:rPr>
              <a:t>А29-2241/2017.</a:t>
            </a:r>
            <a:endParaRPr lang="ru-RU" b="1" dirty="0">
              <a:solidFill>
                <a:srgbClr val="27A1AE"/>
              </a:solidFill>
              <a:latin typeface="Segoe UI" panose="020B0502040204020203" pitchFamily="34" charset="0"/>
              <a:cs typeface="Segoe UI" panose="020B0502040204020203" pitchFamily="34" charset="0"/>
            </a:endParaRPr>
          </a:p>
        </p:txBody>
      </p:sp>
      <p:sp>
        <p:nvSpPr>
          <p:cNvPr id="21" name="Заголовок 1"/>
          <p:cNvSpPr>
            <a:spLocks noGrp="1"/>
          </p:cNvSpPr>
          <p:nvPr>
            <p:ph type="title"/>
          </p:nvPr>
        </p:nvSpPr>
        <p:spPr>
          <a:xfrm>
            <a:off x="1505415" y="-22715"/>
            <a:ext cx="8964704" cy="694951"/>
          </a:xfrm>
        </p:spPr>
        <p:txBody>
          <a:bodyPr/>
          <a:lstStyle/>
          <a:p>
            <a:r>
              <a:rPr lang="ru-RU" dirty="0"/>
              <a:t> </a:t>
            </a:r>
            <a:r>
              <a:rPr lang="ru-RU" sz="1800" dirty="0" smtClean="0"/>
              <a:t>ТРЕБОВАНИЯ К УЧАСТНИКАМ ЗАКУПКИ. СУДЕБНАЯ ПРАКТИКА.</a:t>
            </a:r>
            <a:endParaRPr lang="ru-RU" sz="1800" dirty="0"/>
          </a:p>
        </p:txBody>
      </p:sp>
    </p:spTree>
    <p:extLst>
      <p:ext uri="{BB962C8B-B14F-4D97-AF65-F5344CB8AC3E}">
        <p14:creationId xmlns:p14="http://schemas.microsoft.com/office/powerpoint/2010/main" val="302825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5415" y="-22715"/>
            <a:ext cx="8964704" cy="694951"/>
          </a:xfrm>
        </p:spPr>
        <p:txBody>
          <a:bodyPr/>
          <a:lstStyle/>
          <a:p>
            <a:r>
              <a:rPr lang="ru-RU" dirty="0"/>
              <a:t> </a:t>
            </a:r>
            <a:r>
              <a:rPr lang="ru-RU" sz="1800" dirty="0" smtClean="0"/>
              <a:t>АНТИМОНОПОЛЬНАЯ</a:t>
            </a:r>
            <a:r>
              <a:rPr lang="ru-RU" dirty="0" smtClean="0"/>
              <a:t> </a:t>
            </a:r>
            <a:r>
              <a:rPr lang="ru-RU" sz="1800" dirty="0" smtClean="0"/>
              <a:t>ПРАКТИКА. ОТКЛОНЕНИЯ ЗАЯВОК НА ТОРГАХ. ГОСТ.</a:t>
            </a:r>
            <a:endParaRPr lang="ru-RU" sz="1800" dirty="0"/>
          </a:p>
        </p:txBody>
      </p:sp>
      <p:sp>
        <p:nvSpPr>
          <p:cNvPr id="62" name="Объект 2"/>
          <p:cNvSpPr txBox="1">
            <a:spLocks/>
          </p:cNvSpPr>
          <p:nvPr/>
        </p:nvSpPr>
        <p:spPr>
          <a:xfrm>
            <a:off x="2776654" y="1083076"/>
            <a:ext cx="9144000" cy="5328874"/>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a:solidFill>
                  <a:srgbClr val="001D43"/>
                </a:solidFill>
              </a:rPr>
              <a:t>В </a:t>
            </a:r>
            <a:r>
              <a:rPr lang="ru-RU" sz="1800" dirty="0">
                <a:solidFill>
                  <a:srgbClr val="001D43"/>
                </a:solidFill>
              </a:rPr>
              <a:t>документации аукциона заказчиком указаны технические характеристики материала «Бетон тяжелый», марка по морозостойкости </a:t>
            </a:r>
            <a:r>
              <a:rPr lang="ru-RU" sz="1800" b="1" dirty="0">
                <a:solidFill>
                  <a:srgbClr val="E4465A"/>
                </a:solidFill>
              </a:rPr>
              <a:t>по первому базовому методу F1200</a:t>
            </a:r>
            <a:r>
              <a:rPr lang="ru-RU" sz="1800" dirty="0">
                <a:solidFill>
                  <a:srgbClr val="001D43"/>
                </a:solidFill>
              </a:rPr>
              <a:t>. </a:t>
            </a:r>
          </a:p>
          <a:p>
            <a:pPr algn="just">
              <a:buClr>
                <a:srgbClr val="E4465A"/>
              </a:buClr>
            </a:pPr>
            <a:r>
              <a:rPr lang="ru-RU" sz="1800" dirty="0" smtClean="0">
                <a:solidFill>
                  <a:srgbClr val="001D43"/>
                </a:solidFill>
              </a:rPr>
              <a:t>В </a:t>
            </a:r>
            <a:r>
              <a:rPr lang="ru-RU" sz="1800" dirty="0">
                <a:solidFill>
                  <a:srgbClr val="001D43"/>
                </a:solidFill>
              </a:rPr>
              <a:t>соответствии с ГОСТ 26633-2015 по показателям качества бетоны подразделяют по морозостойкости по первому базовому методу: F1 50, F1 75, F1 100, F1 150, F1 200, F1 300, F1 400, F1500, F1 600, F1 800, F1 1000. </a:t>
            </a:r>
          </a:p>
          <a:p>
            <a:pPr algn="just">
              <a:buClr>
                <a:srgbClr val="E4465A"/>
              </a:buClr>
            </a:pPr>
            <a:r>
              <a:rPr lang="ru-RU" sz="1800" b="1" dirty="0" smtClean="0">
                <a:solidFill>
                  <a:srgbClr val="001D43"/>
                </a:solidFill>
              </a:rPr>
              <a:t>Установление </a:t>
            </a:r>
            <a:r>
              <a:rPr lang="ru-RU" sz="1800" b="1" dirty="0">
                <a:solidFill>
                  <a:srgbClr val="001D43"/>
                </a:solidFill>
              </a:rPr>
              <a:t>заказчиком в документации о закупке конкретных показателей товара, не соответствующих требованиям ГОСТ, является нарушением пункта 2 части 1 статьи 33 Закона № 44-ФЗ.</a:t>
            </a:r>
          </a:p>
          <a:p>
            <a:pPr algn="just">
              <a:lnSpc>
                <a:spcPct val="100000"/>
              </a:lnSpc>
              <a:buClr>
                <a:srgbClr val="E4465A"/>
              </a:buClr>
            </a:pPr>
            <a:r>
              <a:rPr lang="ru-RU" sz="1800" b="1" dirty="0">
                <a:solidFill>
                  <a:srgbClr val="E4465A"/>
                </a:solidFill>
              </a:rPr>
              <a:t>Решение Краснодарского УФАС России от 20 июля 2018 г. № ЭА-1177/2018</a:t>
            </a:r>
            <a:r>
              <a:rPr lang="ru-RU" sz="1800" b="1" dirty="0" smtClean="0">
                <a:solidFill>
                  <a:srgbClr val="E4465A"/>
                </a:solidFill>
              </a:rPr>
              <a:t>.</a:t>
            </a:r>
          </a:p>
          <a:p>
            <a:pPr algn="just">
              <a:lnSpc>
                <a:spcPct val="100000"/>
              </a:lnSpc>
              <a:buClr>
                <a:srgbClr val="E4465A"/>
              </a:buClr>
            </a:pPr>
            <a:r>
              <a:rPr lang="ru-RU" sz="1800" u="sng" dirty="0"/>
              <a:t>Аналогичные решения:</a:t>
            </a:r>
            <a:r>
              <a:rPr lang="ru-RU" sz="1800" dirty="0"/>
              <a:t> </a:t>
            </a:r>
            <a:endParaRPr lang="ru-RU" sz="1800" dirty="0" smtClean="0"/>
          </a:p>
          <a:p>
            <a:pPr algn="just">
              <a:lnSpc>
                <a:spcPct val="100000"/>
              </a:lnSpc>
              <a:buClr>
                <a:srgbClr val="E4465A"/>
              </a:buClr>
            </a:pPr>
            <a:r>
              <a:rPr lang="ru-RU" sz="1800" b="1" dirty="0" smtClean="0">
                <a:solidFill>
                  <a:srgbClr val="E4465A"/>
                </a:solidFill>
              </a:rPr>
              <a:t>Решение </a:t>
            </a:r>
            <a:r>
              <a:rPr lang="ru-RU" sz="1800" b="1" dirty="0">
                <a:solidFill>
                  <a:srgbClr val="E4465A"/>
                </a:solidFill>
              </a:rPr>
              <a:t>Курганского УФАС России от 4 июля 2018 г. № 05-02/131-18; </a:t>
            </a:r>
            <a:endParaRPr lang="ru-RU" sz="1800" b="1" dirty="0" smtClean="0">
              <a:solidFill>
                <a:srgbClr val="E4465A"/>
              </a:solidFill>
            </a:endParaRPr>
          </a:p>
          <a:p>
            <a:pPr algn="just">
              <a:lnSpc>
                <a:spcPct val="100000"/>
              </a:lnSpc>
              <a:buClr>
                <a:srgbClr val="E4465A"/>
              </a:buClr>
            </a:pPr>
            <a:r>
              <a:rPr lang="ru-RU" sz="1800" b="1" dirty="0" smtClean="0">
                <a:solidFill>
                  <a:srgbClr val="E4465A"/>
                </a:solidFill>
              </a:rPr>
              <a:t>Решение </a:t>
            </a:r>
            <a:r>
              <a:rPr lang="ru-RU" sz="1800" b="1" dirty="0">
                <a:solidFill>
                  <a:srgbClr val="E4465A"/>
                </a:solidFill>
              </a:rPr>
              <a:t>Кемеровского УФАС России от 17 августа 2018 г. № </a:t>
            </a:r>
            <a:r>
              <a:rPr lang="ru-RU" sz="1800" b="1" dirty="0" smtClean="0">
                <a:solidFill>
                  <a:srgbClr val="E4465A"/>
                </a:solidFill>
              </a:rPr>
              <a:t>600/З-2018.</a:t>
            </a:r>
            <a:endParaRPr lang="ru-RU" sz="1800" b="1" dirty="0">
              <a:solidFill>
                <a:srgbClr val="E4465A"/>
              </a:solidFill>
            </a:endParaRPr>
          </a:p>
          <a:p>
            <a:pPr algn="just">
              <a:lnSpc>
                <a:spcPct val="100000"/>
              </a:lnSpc>
              <a:buClr>
                <a:srgbClr val="E4465A"/>
              </a:buClr>
            </a:pPr>
            <a:endParaRPr lang="ru-RU" sz="1800" b="1" dirty="0">
              <a:solidFill>
                <a:srgbClr val="E4465A"/>
              </a:solidFill>
            </a:endParaRPr>
          </a:p>
          <a:p>
            <a:pPr algn="just">
              <a:buClr>
                <a:srgbClr val="E4465A"/>
              </a:buClr>
            </a:pPr>
            <a:endParaRPr lang="ru-RU" sz="1600" b="1" dirty="0">
              <a:solidFill>
                <a:srgbClr val="001D43"/>
              </a:solidFill>
            </a:endParaRPr>
          </a:p>
          <a:p>
            <a:pPr algn="just">
              <a:buClr>
                <a:srgbClr val="E4465A"/>
              </a:buClr>
            </a:pPr>
            <a:endParaRPr lang="ru-RU" sz="1600" dirty="0">
              <a:solidFill>
                <a:srgbClr val="001D43"/>
              </a:solidFill>
            </a:endParaRPr>
          </a:p>
          <a:p>
            <a:pPr algn="just">
              <a:buClr>
                <a:srgbClr val="E4465A"/>
              </a:buClr>
            </a:pPr>
            <a:endParaRPr lang="ru-RU" sz="1600" dirty="0" smtClean="0">
              <a:solidFill>
                <a:srgbClr val="001D43"/>
              </a:solidFill>
            </a:endParaRPr>
          </a:p>
          <a:p>
            <a:pPr algn="just">
              <a:buClr>
                <a:srgbClr val="E4465A"/>
              </a:buClr>
            </a:pPr>
            <a:endParaRPr lang="ru-RU" sz="1600" dirty="0">
              <a:solidFill>
                <a:srgbClr val="001D43"/>
              </a:solidFill>
            </a:endParaRPr>
          </a:p>
        </p:txBody>
      </p:sp>
      <p:grpSp>
        <p:nvGrpSpPr>
          <p:cNvPr id="14" name="Группа 13"/>
          <p:cNvGrpSpPr/>
          <p:nvPr/>
        </p:nvGrpSpPr>
        <p:grpSpPr>
          <a:xfrm>
            <a:off x="706881" y="952495"/>
            <a:ext cx="1344149" cy="1498261"/>
            <a:chOff x="325438" y="3559175"/>
            <a:chExt cx="669925" cy="774700"/>
          </a:xfrm>
        </p:grpSpPr>
        <p:sp>
          <p:nvSpPr>
            <p:cNvPr id="15"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6"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7"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8"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9"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0"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28" y="4229277"/>
            <a:ext cx="2460857" cy="1641392"/>
          </a:xfrm>
          <a:prstGeom prst="rect">
            <a:avLst/>
          </a:prstGeom>
        </p:spPr>
      </p:pic>
    </p:spTree>
    <p:extLst>
      <p:ext uri="{BB962C8B-B14F-4D97-AF65-F5344CB8AC3E}">
        <p14:creationId xmlns:p14="http://schemas.microsoft.com/office/powerpoint/2010/main" val="542125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Объект 2">
            <a:extLst>
              <a:ext uri="{FF2B5EF4-FFF2-40B4-BE49-F238E27FC236}">
                <a16:creationId xmlns="" xmlns:a16="http://schemas.microsoft.com/office/drawing/2014/main" id="{73654378-9C15-461F-99A2-CFFD6BDD55E3}"/>
              </a:ext>
            </a:extLst>
          </p:cNvPr>
          <p:cNvSpPr txBox="1">
            <a:spLocks/>
          </p:cNvSpPr>
          <p:nvPr/>
        </p:nvSpPr>
        <p:spPr>
          <a:xfrm>
            <a:off x="359788" y="970156"/>
            <a:ext cx="8862271" cy="5243306"/>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spcBef>
                <a:spcPct val="0"/>
              </a:spcBef>
              <a:spcAft>
                <a:spcPts val="1200"/>
              </a:spcAft>
            </a:pPr>
            <a:r>
              <a:rPr lang="ru-RU" sz="1800" dirty="0" smtClean="0">
                <a:solidFill>
                  <a:srgbClr val="E4465A"/>
                </a:solidFill>
                <a:cs typeface="Segoe UI" panose="020B0502040204020203" pitchFamily="34" charset="0"/>
              </a:rPr>
              <a:t>Изменение требований к уполномоченным банкам, выдающим банковские гарантии для целей 44-ФЗ:</a:t>
            </a:r>
          </a:p>
          <a:p>
            <a:pPr marL="285750" indent="-285750" algn="just">
              <a:spcBef>
                <a:spcPct val="0"/>
              </a:spcBef>
              <a:spcAft>
                <a:spcPts val="1200"/>
              </a:spcAft>
              <a:buFont typeface="Wingdings" panose="05000000000000000000" pitchFamily="2" charset="2"/>
              <a:buChar char="q"/>
            </a:pPr>
            <a:r>
              <a:rPr lang="ru-RU" sz="1800" dirty="0">
                <a:solidFill>
                  <a:srgbClr val="001D43"/>
                </a:solidFill>
                <a:cs typeface="Segoe UI" panose="020B0502040204020203" pitchFamily="34" charset="0"/>
              </a:rPr>
              <a:t>При установлении требований к банкам Правительство </a:t>
            </a:r>
            <a:r>
              <a:rPr lang="ru-RU" sz="1800" dirty="0" smtClean="0">
                <a:solidFill>
                  <a:srgbClr val="001D43"/>
                </a:solidFill>
                <a:cs typeface="Segoe UI" panose="020B0502040204020203" pitchFamily="34" charset="0"/>
              </a:rPr>
              <a:t>устанавливает </a:t>
            </a:r>
            <a:r>
              <a:rPr lang="ru-RU" sz="1800" dirty="0">
                <a:solidFill>
                  <a:srgbClr val="001D43"/>
                </a:solidFill>
                <a:cs typeface="Segoe UI" panose="020B0502040204020203" pitchFamily="34" charset="0"/>
              </a:rPr>
              <a:t>требования к размеру </a:t>
            </a:r>
            <a:r>
              <a:rPr lang="ru-RU" sz="1800" dirty="0" smtClean="0">
                <a:solidFill>
                  <a:srgbClr val="001D43"/>
                </a:solidFill>
                <a:cs typeface="Segoe UI" panose="020B0502040204020203" pitchFamily="34" charset="0"/>
              </a:rPr>
              <a:t>капитала банка </a:t>
            </a:r>
            <a:r>
              <a:rPr lang="ru-RU" sz="1800" dirty="0">
                <a:solidFill>
                  <a:srgbClr val="001D43"/>
                </a:solidFill>
                <a:cs typeface="Segoe UI" panose="020B0502040204020203" pitchFamily="34" charset="0"/>
              </a:rPr>
              <a:t>и уровню кредитного рейтинга, присвоенного российской кредитной организации одним или несколькими кредитными рейтинговыми агентствами, сведения о которых внесены Центральным банком </a:t>
            </a:r>
            <a:r>
              <a:rPr lang="ru-RU" sz="1800" dirty="0" smtClean="0">
                <a:solidFill>
                  <a:srgbClr val="001D43"/>
                </a:solidFill>
                <a:cs typeface="Segoe UI" panose="020B0502040204020203" pitchFamily="34" charset="0"/>
              </a:rPr>
              <a:t>в </a:t>
            </a:r>
            <a:r>
              <a:rPr lang="ru-RU" sz="1800" dirty="0">
                <a:solidFill>
                  <a:srgbClr val="001D43"/>
                </a:solidFill>
                <a:cs typeface="Segoe UI" panose="020B0502040204020203" pitchFamily="34" charset="0"/>
              </a:rPr>
              <a:t>реестр кредитных рейтинговых агентств, по национальной рейтинговой </a:t>
            </a:r>
            <a:r>
              <a:rPr lang="ru-RU" sz="1800" dirty="0" smtClean="0">
                <a:solidFill>
                  <a:srgbClr val="001D43"/>
                </a:solidFill>
                <a:cs typeface="Segoe UI" panose="020B0502040204020203" pitchFamily="34" charset="0"/>
              </a:rPr>
              <a:t>шкале.</a:t>
            </a:r>
          </a:p>
          <a:p>
            <a:pPr marL="285750" indent="-285750" algn="just">
              <a:spcBef>
                <a:spcPct val="0"/>
              </a:spcBef>
              <a:spcAft>
                <a:spcPts val="1200"/>
              </a:spcAft>
              <a:buFont typeface="Wingdings" panose="05000000000000000000" pitchFamily="2" charset="2"/>
              <a:buChar char="q"/>
            </a:pPr>
            <a:r>
              <a:rPr lang="ru-RU" sz="1800" dirty="0">
                <a:solidFill>
                  <a:srgbClr val="001D43"/>
                </a:solidFill>
                <a:cs typeface="Segoe UI" panose="020B0502040204020203" pitchFamily="34" charset="0"/>
              </a:rPr>
              <a:t>Перечень банков, соответствующих установленным требованиям, </a:t>
            </a:r>
            <a:r>
              <a:rPr lang="ru-RU" sz="1800" b="1" dirty="0">
                <a:solidFill>
                  <a:srgbClr val="E4465A"/>
                </a:solidFill>
                <a:cs typeface="Segoe UI" panose="020B0502040204020203" pitchFamily="34" charset="0"/>
              </a:rPr>
              <a:t>ведется </a:t>
            </a:r>
            <a:r>
              <a:rPr lang="ru-RU" sz="1800" b="1" dirty="0" smtClean="0">
                <a:solidFill>
                  <a:srgbClr val="E4465A"/>
                </a:solidFill>
                <a:cs typeface="Segoe UI" panose="020B0502040204020203" pitchFamily="34" charset="0"/>
              </a:rPr>
              <a:t>Минфином на </a:t>
            </a:r>
            <a:r>
              <a:rPr lang="ru-RU" sz="1800" b="1" dirty="0">
                <a:solidFill>
                  <a:srgbClr val="E4465A"/>
                </a:solidFill>
                <a:cs typeface="Segoe UI" panose="020B0502040204020203" pitchFamily="34" charset="0"/>
              </a:rPr>
              <a:t>основании сведений, полученных от Центрального </a:t>
            </a:r>
            <a:r>
              <a:rPr lang="ru-RU" sz="1800" b="1" dirty="0" smtClean="0">
                <a:solidFill>
                  <a:srgbClr val="E4465A"/>
                </a:solidFill>
                <a:cs typeface="Segoe UI" panose="020B0502040204020203" pitchFamily="34" charset="0"/>
              </a:rPr>
              <a:t>банка, </a:t>
            </a:r>
            <a:r>
              <a:rPr lang="ru-RU" sz="1800" b="1" dirty="0">
                <a:solidFill>
                  <a:srgbClr val="E4465A"/>
                </a:solidFill>
                <a:cs typeface="Segoe UI" panose="020B0502040204020203" pitchFamily="34" charset="0"/>
              </a:rPr>
              <a:t>и подлежит размещению на официальном сайте </a:t>
            </a:r>
            <a:r>
              <a:rPr lang="ru-RU" sz="1800" b="1" dirty="0" smtClean="0">
                <a:solidFill>
                  <a:srgbClr val="E4465A"/>
                </a:solidFill>
                <a:cs typeface="Segoe UI" panose="020B0502040204020203" pitchFamily="34" charset="0"/>
              </a:rPr>
              <a:t>Минфина России </a:t>
            </a:r>
            <a:r>
              <a:rPr lang="ru-RU" sz="1800" dirty="0" smtClean="0">
                <a:solidFill>
                  <a:srgbClr val="001D43"/>
                </a:solidFill>
                <a:cs typeface="Segoe UI" panose="020B0502040204020203" pitchFamily="34" charset="0"/>
              </a:rPr>
              <a:t>(ч. 1..1, 1.2 ст. 45 Закона № 44-ФЗ).</a:t>
            </a:r>
          </a:p>
          <a:p>
            <a:pPr algn="just">
              <a:spcBef>
                <a:spcPct val="0"/>
              </a:spcBef>
              <a:spcAft>
                <a:spcPts val="1200"/>
              </a:spcAft>
            </a:pPr>
            <a:r>
              <a:rPr lang="ru-RU" sz="1800" dirty="0" smtClean="0">
                <a:solidFill>
                  <a:srgbClr val="001D43"/>
                </a:solidFill>
                <a:cs typeface="Segoe UI" panose="020B0502040204020203" pitchFamily="34" charset="0"/>
              </a:rPr>
              <a:t>(см.: Федеральный </a:t>
            </a:r>
            <a:r>
              <a:rPr lang="ru-RU" sz="1800" dirty="0">
                <a:solidFill>
                  <a:srgbClr val="001D43"/>
                </a:solidFill>
                <a:cs typeface="Segoe UI" panose="020B0502040204020203" pitchFamily="34" charset="0"/>
              </a:rPr>
              <a:t>закон 29.07.2017 </a:t>
            </a:r>
            <a:r>
              <a:rPr lang="ru-RU" sz="1800" dirty="0" smtClean="0">
                <a:solidFill>
                  <a:srgbClr val="001D43"/>
                </a:solidFill>
                <a:cs typeface="Segoe UI" panose="020B0502040204020203" pitchFamily="34" charset="0"/>
              </a:rPr>
              <a:t>№ 267-ФЗ «О </a:t>
            </a:r>
            <a:r>
              <a:rPr lang="ru-RU" sz="1800" dirty="0">
                <a:solidFill>
                  <a:srgbClr val="001D43"/>
                </a:solidFill>
                <a:cs typeface="Segoe UI" panose="020B0502040204020203" pitchFamily="34" charset="0"/>
              </a:rPr>
              <a:t>внесении изменений в отдельные законодательные акты Российской </a:t>
            </a:r>
            <a:r>
              <a:rPr lang="ru-RU" sz="1800" dirty="0" smtClean="0">
                <a:solidFill>
                  <a:srgbClr val="001D43"/>
                </a:solidFill>
                <a:cs typeface="Segoe UI" panose="020B0502040204020203" pitchFamily="34" charset="0"/>
              </a:rPr>
              <a:t>Федерации»).</a:t>
            </a:r>
          </a:p>
          <a:p>
            <a:pPr algn="just">
              <a:spcBef>
                <a:spcPct val="0"/>
              </a:spcBef>
              <a:spcAft>
                <a:spcPts val="1200"/>
              </a:spcAft>
            </a:pPr>
            <a:r>
              <a:rPr lang="ru-RU" sz="1800" dirty="0" smtClean="0">
                <a:solidFill>
                  <a:srgbClr val="001D43"/>
                </a:solidFill>
                <a:cs typeface="Segoe UI" panose="020B0502040204020203" pitchFamily="34" charset="0"/>
              </a:rPr>
              <a:t>Изменения вступили в силу </a:t>
            </a:r>
            <a:r>
              <a:rPr lang="ru-RU" sz="1800" b="1" u="sng" dirty="0" smtClean="0">
                <a:solidFill>
                  <a:srgbClr val="E4465A"/>
                </a:solidFill>
                <a:cs typeface="Segoe UI" panose="020B0502040204020203" pitchFamily="34" charset="0"/>
              </a:rPr>
              <a:t>с 1 июня 2018 г. </a:t>
            </a:r>
            <a:endParaRPr lang="ru-RU" sz="1800" b="1" u="sng" dirty="0">
              <a:solidFill>
                <a:srgbClr val="E4465A"/>
              </a:solidFill>
              <a:cs typeface="Segoe UI" panose="020B0502040204020203" pitchFamily="34" charset="0"/>
            </a:endParaRPr>
          </a:p>
          <a:p>
            <a:pPr algn="just">
              <a:spcBef>
                <a:spcPct val="0"/>
              </a:spcBef>
              <a:spcAft>
                <a:spcPts val="1200"/>
              </a:spcAft>
            </a:pP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a:solidFill>
                <a:srgbClr val="001D43"/>
              </a:solidFill>
              <a:cs typeface="Segoe UI" panose="020B0502040204020203" pitchFamily="34" charset="0"/>
            </a:endParaRPr>
          </a:p>
          <a:p>
            <a:pPr marL="285750" indent="-285750" algn="just">
              <a:spcBef>
                <a:spcPct val="0"/>
              </a:spcBef>
              <a:spcAft>
                <a:spcPts val="1200"/>
              </a:spcAft>
              <a:buFont typeface="Wingdings" panose="05000000000000000000" pitchFamily="2" charset="2"/>
              <a:buChar char="q"/>
            </a:pPr>
            <a:endParaRPr lang="ru-RU" sz="1800" dirty="0">
              <a:solidFill>
                <a:srgbClr val="001D43"/>
              </a:solidFill>
              <a:cs typeface="Segoe UI" panose="020B0502040204020203" pitchFamily="34" charset="0"/>
            </a:endParaRPr>
          </a:p>
          <a:p>
            <a:pPr marL="285750" indent="-285750" algn="just">
              <a:spcBef>
                <a:spcPct val="0"/>
              </a:spcBef>
              <a:spcAft>
                <a:spcPts val="1200"/>
              </a:spcAft>
              <a:buFont typeface="Wingdings" panose="05000000000000000000" pitchFamily="2" charset="2"/>
              <a:buChar char="q"/>
            </a:pP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7"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Новые требования к банкам для целей выдачи банковских гарантий</a:t>
            </a:r>
            <a:endParaRPr lang="ru-RU" cap="none" dirty="0">
              <a:latin typeface="Segoe UI Semibold" panose="020B0702040204020203" pitchFamily="34" charset="0"/>
              <a:cs typeface="Segoe UI Semibold" panose="020B0702040204020203"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2573" y="1030941"/>
            <a:ext cx="2734510" cy="1615510"/>
          </a:xfrm>
          <a:prstGeom prst="rect">
            <a:avLst/>
          </a:prstGeom>
        </p:spPr>
      </p:pic>
    </p:spTree>
    <p:extLst>
      <p:ext uri="{BB962C8B-B14F-4D97-AF65-F5344CB8AC3E}">
        <p14:creationId xmlns:p14="http://schemas.microsoft.com/office/powerpoint/2010/main" val="883297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199835" y="946123"/>
            <a:ext cx="116039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2508033" y="2758597"/>
            <a:ext cx="9295754" cy="344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В соответствии с ч. 1 ст. 45 Закона № 44-ФЗ заказчики в качестве обеспечения заявок и исполнения контрактов принимают банковские гарантии, выданные банками, соответствующими требованиям, установленным Правительством РФ. </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Заказчик установил, что </a:t>
            </a:r>
            <a:r>
              <a:rPr lang="ru-RU" b="1" dirty="0">
                <a:solidFill>
                  <a:srgbClr val="15585F"/>
                </a:solidFill>
                <a:latin typeface="Segoe UI" panose="020B0502040204020203" pitchFamily="34" charset="0"/>
                <a:cs typeface="Segoe UI" panose="020B0502040204020203" pitchFamily="34" charset="0"/>
              </a:rPr>
              <a:t>в качестве обеспечения исполнения контракта заказчиком принимаются банковские гарантии, выданные банками, включенными в предусмотренный статьей 74.1 НК РФ перечень банков, отвечающих установленным требованиям для принятия банковских гарантий в целях налогообложения</a:t>
            </a:r>
            <a:r>
              <a:rPr lang="ru-RU" dirty="0">
                <a:solidFill>
                  <a:srgbClr val="444444"/>
                </a:solidFill>
                <a:latin typeface="Segoe UI" panose="020B0502040204020203" pitchFamily="34" charset="0"/>
                <a:cs typeface="Segoe UI" panose="020B0502040204020203" pitchFamily="34" charset="0"/>
              </a:rPr>
              <a:t>.</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Таким образом, заказчиком в документации электронного аукциона </a:t>
            </a:r>
            <a:r>
              <a:rPr lang="ru-RU" b="1" dirty="0">
                <a:solidFill>
                  <a:srgbClr val="15585F"/>
                </a:solidFill>
                <a:latin typeface="Segoe UI" panose="020B0502040204020203" pitchFamily="34" charset="0"/>
                <a:cs typeface="Segoe UI" panose="020B0502040204020203" pitchFamily="34" charset="0"/>
              </a:rPr>
              <a:t>установлены некорректные требования к банковской гарантии предоставляемой в качестве обеспечения исполнения контракта.</a:t>
            </a: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45984" y="2807132"/>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white"/>
                </a:solidFill>
                <a:latin typeface="Segoe UI" panose="020B0502040204020203" pitchFamily="34" charset="0"/>
                <a:cs typeface="Segoe UI" panose="020B0502040204020203" pitchFamily="34" charset="0"/>
              </a:rPr>
              <a:t>Позиция УФАС</a:t>
            </a: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42971" y="282974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39251" y="259074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439397" y="1975694"/>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Краснодарского УФАС России от 29 июня 2018 г. № ЭА –1082/2018. </a:t>
            </a:r>
          </a:p>
        </p:txBody>
      </p:sp>
      <p:grpSp>
        <p:nvGrpSpPr>
          <p:cNvPr id="32" name="Группа 31"/>
          <p:cNvGrpSpPr/>
          <p:nvPr/>
        </p:nvGrpSpPr>
        <p:grpSpPr>
          <a:xfrm>
            <a:off x="5454617" y="583279"/>
            <a:ext cx="1344149" cy="1410440"/>
            <a:chOff x="325438" y="3559175"/>
            <a:chExt cx="669925" cy="774700"/>
          </a:xfrm>
        </p:grpSpPr>
        <p:sp>
          <p:nvSpPr>
            <p:cNvPr id="33"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0"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1"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3"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1"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Новые требования к банкам для целей выдачи банковских гарантий. АНТИМОНОПОЛЬНАЯ ПРАКТИКА.</a:t>
            </a:r>
            <a:endParaRPr lang="ru-RU"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10048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Объект 2">
            <a:extLst>
              <a:ext uri="{FF2B5EF4-FFF2-40B4-BE49-F238E27FC236}">
                <a16:creationId xmlns="" xmlns:a16="http://schemas.microsoft.com/office/drawing/2014/main" id="{73654378-9C15-461F-99A2-CFFD6BDD55E3}"/>
              </a:ext>
            </a:extLst>
          </p:cNvPr>
          <p:cNvSpPr txBox="1">
            <a:spLocks/>
          </p:cNvSpPr>
          <p:nvPr/>
        </p:nvSpPr>
        <p:spPr>
          <a:xfrm>
            <a:off x="3014757" y="870709"/>
            <a:ext cx="6154597" cy="511539"/>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spcBef>
                <a:spcPct val="0"/>
              </a:spcBef>
              <a:spcAft>
                <a:spcPts val="1200"/>
              </a:spcAft>
            </a:pPr>
            <a:r>
              <a:rPr lang="ru-RU" sz="1800" b="1" dirty="0" smtClean="0">
                <a:solidFill>
                  <a:srgbClr val="E4465A"/>
                </a:solidFill>
                <a:cs typeface="Segoe UI" panose="020B0502040204020203" pitchFamily="34" charset="0"/>
              </a:rPr>
              <a:t>В настоящее время 197 кредитных организаций:</a:t>
            </a: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a:solidFill>
                <a:srgbClr val="001D43"/>
              </a:solidFill>
              <a:cs typeface="Segoe UI" panose="020B0502040204020203" pitchFamily="34" charset="0"/>
            </a:endParaRPr>
          </a:p>
          <a:p>
            <a:pPr marL="285750" indent="-285750" algn="just">
              <a:spcBef>
                <a:spcPct val="0"/>
              </a:spcBef>
              <a:spcAft>
                <a:spcPts val="1200"/>
              </a:spcAft>
              <a:buFont typeface="Wingdings" panose="05000000000000000000" pitchFamily="2" charset="2"/>
              <a:buChar char="q"/>
            </a:pPr>
            <a:endParaRPr lang="ru-RU" sz="1800" dirty="0">
              <a:solidFill>
                <a:srgbClr val="001D43"/>
              </a:solidFill>
              <a:cs typeface="Segoe UI" panose="020B0502040204020203" pitchFamily="34" charset="0"/>
            </a:endParaRPr>
          </a:p>
          <a:p>
            <a:pPr marL="285750" indent="-285750" algn="just">
              <a:spcBef>
                <a:spcPct val="0"/>
              </a:spcBef>
              <a:spcAft>
                <a:spcPts val="1200"/>
              </a:spcAft>
              <a:buFont typeface="Wingdings" panose="05000000000000000000" pitchFamily="2" charset="2"/>
              <a:buChar char="q"/>
            </a:pP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7"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УСТАНОВЛЕНИЯ И ИЗМЕНЕНИЯ ПЕРЕЧНЯ УПОЛНОМОЧЕННЫХ БАНКОВ</a:t>
            </a:r>
            <a:endParaRPr lang="ru-RU" cap="none" dirty="0">
              <a:latin typeface="Segoe UI Semibold" panose="020B0702040204020203" pitchFamily="34" charset="0"/>
              <a:cs typeface="Segoe UI Semibold" panose="020B0702040204020203" pitchFamily="34" charset="0"/>
            </a:endParaRPr>
          </a:p>
        </p:txBody>
      </p:sp>
      <p:sp>
        <p:nvSpPr>
          <p:cNvPr id="8" name="Стрелка вправо 1"/>
          <p:cNvSpPr>
            <a:spLocks noChangeArrowheads="1"/>
          </p:cNvSpPr>
          <p:nvPr/>
        </p:nvSpPr>
        <p:spPr bwMode="auto">
          <a:xfrm>
            <a:off x="54363" y="3765201"/>
            <a:ext cx="1008492"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55" y="1315610"/>
            <a:ext cx="10058400" cy="4854169"/>
          </a:xfrm>
          <a:prstGeom prst="rect">
            <a:avLst/>
          </a:prstGeom>
        </p:spPr>
      </p:pic>
    </p:spTree>
    <p:extLst>
      <p:ext uri="{BB962C8B-B14F-4D97-AF65-F5344CB8AC3E}">
        <p14:creationId xmlns:p14="http://schemas.microsoft.com/office/powerpoint/2010/main" val="113410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3654378-9C15-461F-99A2-CFFD6BDD55E3}"/>
              </a:ext>
            </a:extLst>
          </p:cNvPr>
          <p:cNvSpPr>
            <a:spLocks noGrp="1"/>
          </p:cNvSpPr>
          <p:nvPr>
            <p:ph idx="1"/>
          </p:nvPr>
        </p:nvSpPr>
        <p:spPr>
          <a:xfrm>
            <a:off x="3300761" y="1070517"/>
            <a:ext cx="8574653" cy="5339576"/>
          </a:xfrm>
        </p:spPr>
        <p:txBody>
          <a:bodyPr>
            <a:noAutofit/>
          </a:bodyPr>
          <a:lstStyle/>
          <a:p>
            <a:pPr algn="just">
              <a:spcBef>
                <a:spcPct val="0"/>
              </a:spcBef>
              <a:spcAft>
                <a:spcPts val="1200"/>
              </a:spcAft>
            </a:pPr>
            <a:r>
              <a:rPr lang="ru-RU" sz="1800" dirty="0" smtClean="0">
                <a:solidFill>
                  <a:srgbClr val="001D43"/>
                </a:solidFill>
                <a:cs typeface="Segoe UI" panose="020B0502040204020203" pitchFamily="34" charset="0"/>
              </a:rPr>
              <a:t>Во </a:t>
            </a:r>
            <a:r>
              <a:rPr lang="ru-RU" sz="1800" dirty="0">
                <a:solidFill>
                  <a:srgbClr val="001D43"/>
                </a:solidFill>
                <a:cs typeface="Segoe UI" panose="020B0502040204020203" pitchFamily="34" charset="0"/>
              </a:rPr>
              <a:t>многих контрактах, заключаемых в соответствии Законом № </a:t>
            </a:r>
            <a:r>
              <a:rPr lang="ru-RU" sz="1800" dirty="0" smtClean="0">
                <a:solidFill>
                  <a:srgbClr val="001D43"/>
                </a:solidFill>
                <a:cs typeface="Segoe UI" panose="020B0502040204020203" pitchFamily="34" charset="0"/>
              </a:rPr>
              <a:t>44-ФЗ, </a:t>
            </a:r>
            <a:r>
              <a:rPr lang="ru-RU" sz="1800" dirty="0">
                <a:solidFill>
                  <a:srgbClr val="001D43"/>
                </a:solidFill>
                <a:cs typeface="Segoe UI" panose="020B0502040204020203" pitchFamily="34" charset="0"/>
              </a:rPr>
              <a:t>до сих пор можно встретить условие о том, что </a:t>
            </a:r>
            <a:r>
              <a:rPr lang="ru-RU" sz="1800" b="1" dirty="0">
                <a:solidFill>
                  <a:srgbClr val="E4465A"/>
                </a:solidFill>
                <a:cs typeface="Segoe UI" panose="020B0502040204020203" pitchFamily="34" charset="0"/>
              </a:rPr>
              <a:t>контракт вступает в силу с момента его подписания и действует до полного исполнения сторонами своих </a:t>
            </a:r>
            <a:r>
              <a:rPr lang="ru-RU" sz="1800" b="1" dirty="0" smtClean="0">
                <a:solidFill>
                  <a:srgbClr val="E4465A"/>
                </a:solidFill>
                <a:cs typeface="Segoe UI" panose="020B0502040204020203" pitchFamily="34" charset="0"/>
              </a:rPr>
              <a:t>обязательств.</a:t>
            </a:r>
          </a:p>
          <a:p>
            <a:pPr algn="just">
              <a:spcBef>
                <a:spcPct val="0"/>
              </a:spcBef>
              <a:spcAft>
                <a:spcPts val="1200"/>
              </a:spcAft>
            </a:pPr>
            <a:r>
              <a:rPr lang="ru-RU" sz="1800" dirty="0">
                <a:solidFill>
                  <a:srgbClr val="001D43"/>
                </a:solidFill>
                <a:cs typeface="Segoe UI" panose="020B0502040204020203" pitchFamily="34" charset="0"/>
              </a:rPr>
              <a:t>ФАС России верно указала, что определение заказчиком срока окончания действия контракта – «до полного исполнения сторонами обязательств по настоящему контракту» – </a:t>
            </a:r>
            <a:r>
              <a:rPr lang="ru-RU" sz="1800" b="1" dirty="0">
                <a:solidFill>
                  <a:srgbClr val="E4465A"/>
                </a:solidFill>
                <a:cs typeface="Segoe UI" panose="020B0502040204020203" pitchFamily="34" charset="0"/>
              </a:rPr>
              <a:t>не позволяет сделать вывод о сроках исполнения сторонами своих обязательств и влечет фактическое отсутствие в документации требований к обеспечению по </a:t>
            </a:r>
            <a:r>
              <a:rPr lang="ru-RU" sz="1800" b="1" dirty="0" smtClean="0">
                <a:solidFill>
                  <a:srgbClr val="E4465A"/>
                </a:solidFill>
                <a:cs typeface="Segoe UI" panose="020B0502040204020203" pitchFamily="34" charset="0"/>
              </a:rPr>
              <a:t>контракту.</a:t>
            </a:r>
          </a:p>
          <a:p>
            <a:pPr algn="ctr">
              <a:spcBef>
                <a:spcPct val="0"/>
              </a:spcBef>
              <a:spcAft>
                <a:spcPts val="1200"/>
              </a:spcAft>
            </a:pPr>
            <a:r>
              <a:rPr lang="ru-RU" sz="1800" dirty="0" smtClean="0">
                <a:solidFill>
                  <a:srgbClr val="001D43"/>
                </a:solidFill>
                <a:cs typeface="Segoe UI" panose="020B0502040204020203" pitchFamily="34" charset="0"/>
              </a:rPr>
              <a:t>См</a:t>
            </a:r>
            <a:r>
              <a:rPr lang="ru-RU" sz="1800" dirty="0">
                <a:solidFill>
                  <a:srgbClr val="001D43"/>
                </a:solidFill>
                <a:cs typeface="Segoe UI" panose="020B0502040204020203" pitchFamily="34" charset="0"/>
              </a:rPr>
              <a:t>.: </a:t>
            </a:r>
            <a:r>
              <a:rPr lang="ru-RU" sz="1800" b="1" dirty="0" smtClean="0">
                <a:solidFill>
                  <a:srgbClr val="E4465A"/>
                </a:solidFill>
                <a:cs typeface="Segoe UI" panose="020B0502040204020203" pitchFamily="34" charset="0"/>
              </a:rPr>
              <a:t>Решение </a:t>
            </a:r>
            <a:r>
              <a:rPr lang="ru-RU" sz="1800" b="1" dirty="0">
                <a:solidFill>
                  <a:srgbClr val="E4465A"/>
                </a:solidFill>
                <a:cs typeface="Segoe UI" panose="020B0502040204020203" pitchFamily="34" charset="0"/>
              </a:rPr>
              <a:t>ФАС России от 15 июля 2015 г. по делу №</a:t>
            </a:r>
            <a:r>
              <a:rPr lang="ru-RU" sz="1800" b="1" dirty="0" smtClean="0">
                <a:solidFill>
                  <a:srgbClr val="E4465A"/>
                </a:solidFill>
                <a:cs typeface="Segoe UI" panose="020B0502040204020203" pitchFamily="34" charset="0"/>
              </a:rPr>
              <a:t>К-840/15. </a:t>
            </a:r>
          </a:p>
          <a:p>
            <a:pPr algn="ctr">
              <a:spcBef>
                <a:spcPct val="0"/>
              </a:spcBef>
              <a:spcAft>
                <a:spcPts val="1200"/>
              </a:spcAft>
            </a:pPr>
            <a:r>
              <a:rPr lang="ru-RU" sz="1800" dirty="0" smtClean="0">
                <a:cs typeface="Segoe UI" panose="020B0502040204020203" pitchFamily="34" charset="0"/>
              </a:rPr>
              <a:t>См.: </a:t>
            </a:r>
            <a:r>
              <a:rPr lang="ru-RU" sz="1800" b="1" dirty="0" smtClean="0">
                <a:solidFill>
                  <a:srgbClr val="E4465A"/>
                </a:solidFill>
                <a:cs typeface="Segoe UI" panose="020B0502040204020203" pitchFamily="34" charset="0"/>
              </a:rPr>
              <a:t>Решение </a:t>
            </a:r>
            <a:r>
              <a:rPr lang="ru-RU" sz="1800" b="1" dirty="0">
                <a:solidFill>
                  <a:srgbClr val="E4465A"/>
                </a:solidFill>
                <a:cs typeface="Segoe UI" panose="020B0502040204020203" pitchFamily="34" charset="0"/>
              </a:rPr>
              <a:t>Краснодарского УФАС России от 31 августа 2018 г. № ЭА –1517/2018. </a:t>
            </a:r>
            <a:endParaRPr lang="ru-RU" sz="1800" b="1" dirty="0" smtClean="0">
              <a:solidFill>
                <a:srgbClr val="E4465A"/>
              </a:solidFill>
              <a:cs typeface="Segoe UI" panose="020B0502040204020203" pitchFamily="34" charset="0"/>
            </a:endParaRPr>
          </a:p>
          <a:p>
            <a:pPr algn="ctr">
              <a:spcBef>
                <a:spcPct val="0"/>
              </a:spcBef>
              <a:spcAft>
                <a:spcPts val="1200"/>
              </a:spcAft>
            </a:pPr>
            <a:r>
              <a:rPr lang="ru-RU" sz="3600" b="1" dirty="0" smtClean="0">
                <a:cs typeface="Segoe UI" panose="020B0502040204020203" pitchFamily="34" charset="0"/>
              </a:rPr>
              <a:t>+</a:t>
            </a:r>
          </a:p>
          <a:p>
            <a:pPr algn="ctr">
              <a:spcBef>
                <a:spcPct val="0"/>
              </a:spcBef>
              <a:spcAft>
                <a:spcPts val="1200"/>
              </a:spcAft>
            </a:pPr>
            <a:r>
              <a:rPr lang="ru-RU" sz="1800" dirty="0">
                <a:solidFill>
                  <a:srgbClr val="001D43"/>
                </a:solidFill>
                <a:cs typeface="Segoe UI" panose="020B0502040204020203" pitchFamily="34" charset="0"/>
              </a:rPr>
              <a:t>См.: </a:t>
            </a:r>
            <a:r>
              <a:rPr lang="ru-RU" sz="1800" b="1" dirty="0" smtClean="0">
                <a:solidFill>
                  <a:srgbClr val="E4465A"/>
                </a:solidFill>
                <a:cs typeface="Segoe UI" panose="020B0502040204020203" pitchFamily="34" charset="0"/>
              </a:rPr>
              <a:t>Определение </a:t>
            </a:r>
            <a:r>
              <a:rPr lang="ru-RU" sz="1800" b="1" dirty="0">
                <a:solidFill>
                  <a:srgbClr val="E4465A"/>
                </a:solidFill>
                <a:cs typeface="Segoe UI" panose="020B0502040204020203" pitchFamily="34" charset="0"/>
              </a:rPr>
              <a:t>Верховного Суда РФ от 12 мая 2017 г. № 305-КГ17-4248. </a:t>
            </a:r>
            <a:r>
              <a:rPr lang="ru-RU" sz="1800" b="1" dirty="0" smtClean="0">
                <a:solidFill>
                  <a:srgbClr val="E4465A"/>
                </a:solidFill>
                <a:cs typeface="Segoe UI" panose="020B0502040204020203" pitchFamily="34" charset="0"/>
              </a:rPr>
              <a:t> </a:t>
            </a:r>
            <a:endParaRPr lang="ru-RU" sz="1800" b="1" dirty="0">
              <a:solidFill>
                <a:srgbClr val="E4465A"/>
              </a:solidFill>
              <a:cs typeface="Segoe UI" panose="020B0502040204020203" pitchFamily="34" charset="0"/>
            </a:endParaRPr>
          </a:p>
          <a:p>
            <a:pPr algn="just">
              <a:spcBef>
                <a:spcPct val="0"/>
              </a:spcBef>
              <a:spcAft>
                <a:spcPts val="1200"/>
              </a:spcAft>
            </a:pPr>
            <a:endParaRPr lang="ru-RU" sz="1800" b="1" dirty="0" smtClean="0">
              <a:solidFill>
                <a:srgbClr val="E4465A"/>
              </a:solidFill>
              <a:cs typeface="Segoe UI" panose="020B0502040204020203" pitchFamily="34" charset="0"/>
            </a:endParaRPr>
          </a:p>
          <a:p>
            <a:pPr algn="just">
              <a:spcBef>
                <a:spcPct val="0"/>
              </a:spcBef>
              <a:spcAft>
                <a:spcPts val="1200"/>
              </a:spcAft>
            </a:pPr>
            <a:endParaRPr lang="ru-RU" sz="1800" b="1" dirty="0">
              <a:solidFill>
                <a:srgbClr val="E4465A"/>
              </a:solidFill>
              <a:cs typeface="Segoe UI" panose="020B0502040204020203" pitchFamily="34" charset="0"/>
            </a:endParaRPr>
          </a:p>
          <a:p>
            <a:pPr algn="just">
              <a:spcBef>
                <a:spcPct val="0"/>
              </a:spcBef>
              <a:spcAft>
                <a:spcPts val="1200"/>
              </a:spcAft>
            </a:pPr>
            <a:r>
              <a:rPr lang="ru-RU" sz="1800" b="1" dirty="0" smtClean="0">
                <a:solidFill>
                  <a:srgbClr val="E4465A"/>
                </a:solidFill>
                <a:cs typeface="Segoe UI" panose="020B0502040204020203" pitchFamily="34" charset="0"/>
              </a:rPr>
              <a:t> </a:t>
            </a: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chemeClr val="accent1"/>
              </a:solidFill>
              <a:latin typeface="Segoe UI" panose="020B0502040204020203" pitchFamily="34" charset="0"/>
              <a:cs typeface="Segoe UI" panose="020B0502040204020203" pitchFamily="34" charset="0"/>
            </a:endParaRPr>
          </a:p>
        </p:txBody>
      </p:sp>
      <p:sp>
        <p:nvSpPr>
          <p:cNvPr id="2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366" y="1070516"/>
            <a:ext cx="2814568" cy="175910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66" y="2829621"/>
            <a:ext cx="2814568" cy="182136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66" y="4650987"/>
            <a:ext cx="2814568" cy="1759105"/>
          </a:xfrm>
          <a:prstGeom prst="rect">
            <a:avLst/>
          </a:prstGeom>
        </p:spPr>
      </p:pic>
    </p:spTree>
    <p:extLst>
      <p:ext uri="{BB962C8B-B14F-4D97-AF65-F5344CB8AC3E}">
        <p14:creationId xmlns:p14="http://schemas.microsoft.com/office/powerpoint/2010/main" val="4111888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Прямая соединительная линия 14">
            <a:extLst>
              <a:ext uri="{FF2B5EF4-FFF2-40B4-BE49-F238E27FC236}">
                <a16:creationId xmlns="" xmlns:a16="http://schemas.microsoft.com/office/drawing/2014/main" id="{2DF8A51C-4A70-45C5-B4ED-B17789969F70}"/>
              </a:ext>
            </a:extLst>
          </p:cNvPr>
          <p:cNvCxnSpPr>
            <a:cxnSpLocks/>
          </p:cNvCxnSpPr>
          <p:nvPr/>
        </p:nvCxnSpPr>
        <p:spPr>
          <a:xfrm>
            <a:off x="352297" y="168850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6" name="Группа 15">
            <a:extLst>
              <a:ext uri="{FF2B5EF4-FFF2-40B4-BE49-F238E27FC236}">
                <a16:creationId xmlns="" xmlns:a16="http://schemas.microsoft.com/office/drawing/2014/main" id="{0444FF46-B0FA-41C3-AECC-3CE689681411}"/>
              </a:ext>
            </a:extLst>
          </p:cNvPr>
          <p:cNvGrpSpPr/>
          <p:nvPr/>
        </p:nvGrpSpPr>
        <p:grpSpPr>
          <a:xfrm>
            <a:off x="5710680" y="788396"/>
            <a:ext cx="762753" cy="764997"/>
            <a:chOff x="5852718" y="1440569"/>
            <a:chExt cx="405909" cy="407103"/>
          </a:xfrm>
        </p:grpSpPr>
        <p:sp>
          <p:nvSpPr>
            <p:cNvPr id="1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18" name="Правая круглая скобка 1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19" name="Правая круглая скобка 1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3" name="Объект 2">
            <a:extLst>
              <a:ext uri="{FF2B5EF4-FFF2-40B4-BE49-F238E27FC236}">
                <a16:creationId xmlns="" xmlns:a16="http://schemas.microsoft.com/office/drawing/2014/main" id="{73654378-9C15-461F-99A2-CFFD6BDD55E3}"/>
              </a:ext>
            </a:extLst>
          </p:cNvPr>
          <p:cNvSpPr>
            <a:spLocks noGrp="1"/>
          </p:cNvSpPr>
          <p:nvPr>
            <p:ph idx="1"/>
          </p:nvPr>
        </p:nvSpPr>
        <p:spPr>
          <a:xfrm>
            <a:off x="506089" y="1830693"/>
            <a:ext cx="11469687" cy="4436291"/>
          </a:xfrm>
        </p:spPr>
        <p:txBody>
          <a:bodyPr>
            <a:noAutofit/>
          </a:bodyPr>
          <a:lstStyle/>
          <a:p>
            <a:pPr algn="just">
              <a:spcBef>
                <a:spcPct val="0"/>
              </a:spcBef>
              <a:spcAft>
                <a:spcPts val="1200"/>
              </a:spcAft>
            </a:pPr>
            <a:r>
              <a:rPr lang="ru-RU" sz="1800" dirty="0">
                <a:solidFill>
                  <a:srgbClr val="001D43"/>
                </a:solidFill>
                <a:cs typeface="Segoe UI" panose="020B0502040204020203" pitchFamily="34" charset="0"/>
              </a:rPr>
              <a:t>Закон № 44-ФЗ содержит требование о превышении срока действия банковской гарантии не менее, чем на один месяц срока действия контракта (ч. 3 ст. 96). </a:t>
            </a:r>
            <a:endParaRPr lang="ru-RU" sz="1800" dirty="0" smtClean="0">
              <a:solidFill>
                <a:srgbClr val="001D43"/>
              </a:solidFill>
              <a:cs typeface="Segoe UI" panose="020B0502040204020203" pitchFamily="34" charset="0"/>
            </a:endParaRPr>
          </a:p>
          <a:p>
            <a:pPr algn="just">
              <a:spcBef>
                <a:spcPct val="0"/>
              </a:spcBef>
              <a:spcAft>
                <a:spcPts val="1200"/>
              </a:spcAft>
            </a:pPr>
            <a:r>
              <a:rPr lang="ru-RU" sz="1800" dirty="0">
                <a:solidFill>
                  <a:srgbClr val="001D43"/>
                </a:solidFill>
                <a:cs typeface="Segoe UI" panose="020B0502040204020203" pitchFamily="34" charset="0"/>
              </a:rPr>
              <a:t>Судебная коллегия по экономическим спорам Верховного Суда РФ подтвердила, что установление заказчиком в документации об аукционе срока действия банковской гарантии </a:t>
            </a:r>
            <a:r>
              <a:rPr lang="ru-RU" sz="1800" b="1" dirty="0">
                <a:solidFill>
                  <a:srgbClr val="E4465A"/>
                </a:solidFill>
                <a:cs typeface="Segoe UI" panose="020B0502040204020203" pitchFamily="34" charset="0"/>
              </a:rPr>
              <a:t>не менее 60 дней с даты окончания срока действия контракта не нарушает ч. 3 ст. 96 Закона № 44-ФЗ.</a:t>
            </a:r>
          </a:p>
          <a:p>
            <a:pPr algn="just">
              <a:spcBef>
                <a:spcPct val="0"/>
              </a:spcBef>
              <a:spcAft>
                <a:spcPts val="1200"/>
              </a:spcAft>
            </a:pPr>
            <a:r>
              <a:rPr lang="ru-RU" sz="1800" dirty="0">
                <a:solidFill>
                  <a:srgbClr val="001D43"/>
                </a:solidFill>
                <a:cs typeface="Segoe UI" panose="020B0502040204020203" pitchFamily="34" charset="0"/>
              </a:rPr>
              <a:t>Суд исходил из того, что закон в рассматриваемой части </a:t>
            </a:r>
            <a:r>
              <a:rPr lang="ru-RU" sz="1800" b="1" u="sng" dirty="0">
                <a:solidFill>
                  <a:srgbClr val="E4465A"/>
                </a:solidFill>
                <a:cs typeface="Segoe UI" panose="020B0502040204020203" pitchFamily="34" charset="0"/>
              </a:rPr>
              <a:t>не содержит ограничения максимального срока действия гарантии. </a:t>
            </a:r>
            <a:endParaRPr lang="ru-RU" sz="1800" b="1" u="sng" dirty="0" smtClean="0">
              <a:solidFill>
                <a:srgbClr val="E4465A"/>
              </a:solidFill>
              <a:cs typeface="Segoe UI" panose="020B0502040204020203" pitchFamily="34" charset="0"/>
            </a:endParaRPr>
          </a:p>
          <a:p>
            <a:pPr algn="just">
              <a:spcBef>
                <a:spcPct val="0"/>
              </a:spcBef>
              <a:spcAft>
                <a:spcPts val="1200"/>
              </a:spcAft>
            </a:pPr>
            <a:r>
              <a:rPr lang="ru-RU" sz="1800" dirty="0" smtClean="0">
                <a:solidFill>
                  <a:srgbClr val="001D43"/>
                </a:solidFill>
                <a:cs typeface="Segoe UI" panose="020B0502040204020203" pitchFamily="34" charset="0"/>
              </a:rPr>
              <a:t>        См</a:t>
            </a:r>
            <a:r>
              <a:rPr lang="ru-RU" sz="1800" dirty="0">
                <a:solidFill>
                  <a:srgbClr val="001D43"/>
                </a:solidFill>
                <a:cs typeface="Segoe UI" panose="020B0502040204020203" pitchFamily="34" charset="0"/>
              </a:rPr>
              <a:t>.: </a:t>
            </a:r>
            <a:r>
              <a:rPr lang="ru-RU" sz="1800" dirty="0">
                <a:solidFill>
                  <a:srgbClr val="E4465A"/>
                </a:solidFill>
                <a:cs typeface="Segoe UI" panose="020B0502040204020203" pitchFamily="34" charset="0"/>
              </a:rPr>
              <a:t>Определение Верховного Суда РФ от 2 мая 2017 г. № 305-ЭС16-20341 по делу № А40-227679/2015. </a:t>
            </a:r>
          </a:p>
          <a:p>
            <a:pPr algn="just">
              <a:spcBef>
                <a:spcPct val="0"/>
              </a:spcBef>
              <a:spcAft>
                <a:spcPts val="1200"/>
              </a:spcAft>
            </a:pPr>
            <a:r>
              <a:rPr lang="ru-RU" sz="1800" b="1" dirty="0" smtClean="0">
                <a:solidFill>
                  <a:srgbClr val="E4465A"/>
                </a:solidFill>
                <a:cs typeface="Segoe UI" panose="020B0502040204020203" pitchFamily="34" charset="0"/>
              </a:rPr>
              <a:t>         </a:t>
            </a:r>
          </a:p>
          <a:p>
            <a:pPr algn="just">
              <a:spcBef>
                <a:spcPct val="0"/>
              </a:spcBef>
              <a:spcAft>
                <a:spcPts val="1200"/>
              </a:spcAft>
            </a:pPr>
            <a:r>
              <a:rPr lang="ru-RU" sz="1800" b="1" dirty="0">
                <a:solidFill>
                  <a:srgbClr val="E4465A"/>
                </a:solidFill>
                <a:cs typeface="Segoe UI" panose="020B0502040204020203" pitchFamily="34" charset="0"/>
              </a:rPr>
              <a:t>        </a:t>
            </a:r>
            <a:r>
              <a:rPr lang="ru-RU" sz="1800" dirty="0" smtClean="0">
                <a:solidFill>
                  <a:srgbClr val="001D43"/>
                </a:solidFill>
                <a:cs typeface="Segoe UI" panose="020B0502040204020203" pitchFamily="34" charset="0"/>
              </a:rPr>
              <a:t>См</a:t>
            </a:r>
            <a:r>
              <a:rPr lang="ru-RU" sz="1800" dirty="0">
                <a:solidFill>
                  <a:srgbClr val="001D43"/>
                </a:solidFill>
                <a:cs typeface="Segoe UI" panose="020B0502040204020203" pitchFamily="34" charset="0"/>
              </a:rPr>
              <a:t>.: </a:t>
            </a:r>
            <a:r>
              <a:rPr lang="ru-RU" sz="1800" dirty="0" smtClean="0">
                <a:solidFill>
                  <a:srgbClr val="E4465A"/>
                </a:solidFill>
                <a:cs typeface="Segoe UI" panose="020B0502040204020203" pitchFamily="34" charset="0"/>
              </a:rPr>
              <a:t>Определение </a:t>
            </a:r>
            <a:r>
              <a:rPr lang="ru-RU" sz="1800" dirty="0">
                <a:solidFill>
                  <a:srgbClr val="E4465A"/>
                </a:solidFill>
                <a:cs typeface="Segoe UI" panose="020B0502040204020203" pitchFamily="34" charset="0"/>
              </a:rPr>
              <a:t>Верховного Суда РФ от 27 июня 2017 г. № 305-ЭС17-1132 по делу № А40-8638/2016.</a:t>
            </a:r>
            <a:endParaRPr lang="ru-RU" sz="1800" dirty="0" smtClean="0">
              <a:solidFill>
                <a:srgbClr val="E4465A"/>
              </a:solidFill>
              <a:cs typeface="Segoe UI" panose="020B0502040204020203" pitchFamily="34" charset="0"/>
            </a:endParaRPr>
          </a:p>
          <a:p>
            <a:pPr algn="just">
              <a:spcBef>
                <a:spcPct val="0"/>
              </a:spcBef>
              <a:spcAft>
                <a:spcPts val="1200"/>
              </a:spcAft>
            </a:pPr>
            <a:endParaRPr lang="ru-RU" sz="1800" b="1" dirty="0" smtClean="0">
              <a:solidFill>
                <a:srgbClr val="E4465A"/>
              </a:solidFill>
              <a:cs typeface="Segoe UI" panose="020B0502040204020203" pitchFamily="34" charset="0"/>
            </a:endParaRPr>
          </a:p>
          <a:p>
            <a:pPr algn="just">
              <a:spcBef>
                <a:spcPct val="0"/>
              </a:spcBef>
              <a:spcAft>
                <a:spcPts val="1200"/>
              </a:spcAft>
            </a:pPr>
            <a:endParaRPr lang="ru-RU" sz="1800" b="1" dirty="0">
              <a:solidFill>
                <a:srgbClr val="E4465A"/>
              </a:solidFill>
              <a:cs typeface="Segoe UI" panose="020B0502040204020203" pitchFamily="34" charset="0"/>
            </a:endParaRPr>
          </a:p>
          <a:p>
            <a:pPr algn="just">
              <a:spcBef>
                <a:spcPct val="0"/>
              </a:spcBef>
              <a:spcAft>
                <a:spcPts val="1200"/>
              </a:spcAft>
            </a:pPr>
            <a:r>
              <a:rPr lang="ru-RU" sz="1800" b="1" dirty="0" smtClean="0">
                <a:solidFill>
                  <a:srgbClr val="E4465A"/>
                </a:solidFill>
                <a:cs typeface="Segoe UI" panose="020B0502040204020203" pitchFamily="34" charset="0"/>
              </a:rPr>
              <a:t> </a:t>
            </a: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chemeClr val="accent1"/>
              </a:solidFill>
              <a:latin typeface="Segoe UI" panose="020B0502040204020203" pitchFamily="34" charset="0"/>
              <a:cs typeface="Segoe UI" panose="020B0502040204020203" pitchFamily="34" charset="0"/>
            </a:endParaRPr>
          </a:p>
        </p:txBody>
      </p:sp>
      <p:sp>
        <p:nvSpPr>
          <p:cNvPr id="2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671397" y="853299"/>
            <a:ext cx="762753" cy="7378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grpSp>
        <p:nvGrpSpPr>
          <p:cNvPr id="10" name="Группа 9">
            <a:extLst>
              <a:ext uri="{FF2B5EF4-FFF2-40B4-BE49-F238E27FC236}">
                <a16:creationId xmlns="" xmlns:a16="http://schemas.microsoft.com/office/drawing/2014/main" id="{00210A03-D9BE-49EE-98C1-438766F9A85D}"/>
              </a:ext>
            </a:extLst>
          </p:cNvPr>
          <p:cNvGrpSpPr/>
          <p:nvPr/>
        </p:nvGrpSpPr>
        <p:grpSpPr>
          <a:xfrm>
            <a:off x="5801990" y="906906"/>
            <a:ext cx="601663" cy="552450"/>
            <a:chOff x="606426" y="3195638"/>
            <a:chExt cx="601663" cy="552450"/>
          </a:xfrm>
        </p:grpSpPr>
        <p:sp>
          <p:nvSpPr>
            <p:cNvPr id="11" name="Freeform 301">
              <a:extLst>
                <a:ext uri="{FF2B5EF4-FFF2-40B4-BE49-F238E27FC236}">
                  <a16:creationId xmlns="" xmlns:a16="http://schemas.microsoft.com/office/drawing/2014/main" id="{9EA1CF23-A98B-42E7-B281-53F7278F55FE}"/>
                </a:ext>
              </a:extLst>
            </p:cNvPr>
            <p:cNvSpPr>
              <a:spLocks/>
            </p:cNvSpPr>
            <p:nvPr/>
          </p:nvSpPr>
          <p:spPr bwMode="auto">
            <a:xfrm>
              <a:off x="606426" y="3195638"/>
              <a:ext cx="319088" cy="458787"/>
            </a:xfrm>
            <a:custGeom>
              <a:avLst/>
              <a:gdLst>
                <a:gd name="T0" fmla="*/ 62 w 98"/>
                <a:gd name="T1" fmla="*/ 102 h 141"/>
                <a:gd name="T2" fmla="*/ 62 w 98"/>
                <a:gd name="T3" fmla="*/ 131 h 141"/>
                <a:gd name="T4" fmla="*/ 11 w 98"/>
                <a:gd name="T5" fmla="*/ 131 h 141"/>
                <a:gd name="T6" fmla="*/ 11 w 98"/>
                <a:gd name="T7" fmla="*/ 10 h 141"/>
                <a:gd name="T8" fmla="*/ 87 w 98"/>
                <a:gd name="T9" fmla="*/ 10 h 141"/>
                <a:gd name="T10" fmla="*/ 87 w 98"/>
                <a:gd name="T11" fmla="*/ 23 h 141"/>
                <a:gd name="T12" fmla="*/ 98 w 98"/>
                <a:gd name="T13" fmla="*/ 23 h 141"/>
                <a:gd name="T14" fmla="*/ 98 w 98"/>
                <a:gd name="T15" fmla="*/ 4 h 141"/>
                <a:gd name="T16" fmla="*/ 94 w 98"/>
                <a:gd name="T17" fmla="*/ 0 h 141"/>
                <a:gd name="T18" fmla="*/ 5 w 98"/>
                <a:gd name="T19" fmla="*/ 0 h 141"/>
                <a:gd name="T20" fmla="*/ 0 w 98"/>
                <a:gd name="T21" fmla="*/ 4 h 141"/>
                <a:gd name="T22" fmla="*/ 0 w 98"/>
                <a:gd name="T23" fmla="*/ 137 h 141"/>
                <a:gd name="T24" fmla="*/ 5 w 98"/>
                <a:gd name="T25" fmla="*/ 141 h 141"/>
                <a:gd name="T26" fmla="*/ 72 w 98"/>
                <a:gd name="T27" fmla="*/ 141 h 141"/>
                <a:gd name="T28" fmla="*/ 83 w 98"/>
                <a:gd name="T29" fmla="*/ 127 h 141"/>
                <a:gd name="T30" fmla="*/ 83 w 98"/>
                <a:gd name="T31" fmla="*/ 97 h 141"/>
                <a:gd name="T32" fmla="*/ 66 w 98"/>
                <a:gd name="T33" fmla="*/ 97 h 141"/>
                <a:gd name="T34" fmla="*/ 62 w 98"/>
                <a:gd name="T35" fmla="*/ 10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141">
                  <a:moveTo>
                    <a:pt x="62" y="102"/>
                  </a:moveTo>
                  <a:cubicBezTo>
                    <a:pt x="62" y="131"/>
                    <a:pt x="62" y="131"/>
                    <a:pt x="62" y="131"/>
                  </a:cubicBezTo>
                  <a:cubicBezTo>
                    <a:pt x="11" y="131"/>
                    <a:pt x="11" y="131"/>
                    <a:pt x="11" y="131"/>
                  </a:cubicBezTo>
                  <a:cubicBezTo>
                    <a:pt x="11" y="10"/>
                    <a:pt x="11" y="10"/>
                    <a:pt x="11" y="10"/>
                  </a:cubicBezTo>
                  <a:cubicBezTo>
                    <a:pt x="87" y="10"/>
                    <a:pt x="87" y="10"/>
                    <a:pt x="87" y="10"/>
                  </a:cubicBezTo>
                  <a:cubicBezTo>
                    <a:pt x="87" y="23"/>
                    <a:pt x="87" y="23"/>
                    <a:pt x="87" y="23"/>
                  </a:cubicBezTo>
                  <a:cubicBezTo>
                    <a:pt x="98" y="23"/>
                    <a:pt x="98" y="23"/>
                    <a:pt x="98" y="23"/>
                  </a:cubicBezTo>
                  <a:cubicBezTo>
                    <a:pt x="98" y="4"/>
                    <a:pt x="98" y="4"/>
                    <a:pt x="98" y="4"/>
                  </a:cubicBezTo>
                  <a:cubicBezTo>
                    <a:pt x="98" y="2"/>
                    <a:pt x="96" y="0"/>
                    <a:pt x="94" y="0"/>
                  </a:cubicBezTo>
                  <a:cubicBezTo>
                    <a:pt x="5" y="0"/>
                    <a:pt x="5" y="0"/>
                    <a:pt x="5" y="0"/>
                  </a:cubicBezTo>
                  <a:cubicBezTo>
                    <a:pt x="2" y="0"/>
                    <a:pt x="0" y="2"/>
                    <a:pt x="0" y="4"/>
                  </a:cubicBezTo>
                  <a:cubicBezTo>
                    <a:pt x="0" y="137"/>
                    <a:pt x="0" y="137"/>
                    <a:pt x="0" y="137"/>
                  </a:cubicBezTo>
                  <a:cubicBezTo>
                    <a:pt x="0" y="139"/>
                    <a:pt x="2" y="141"/>
                    <a:pt x="5" y="141"/>
                  </a:cubicBezTo>
                  <a:cubicBezTo>
                    <a:pt x="72" y="141"/>
                    <a:pt x="72" y="141"/>
                    <a:pt x="72" y="141"/>
                  </a:cubicBezTo>
                  <a:cubicBezTo>
                    <a:pt x="83" y="127"/>
                    <a:pt x="83" y="127"/>
                    <a:pt x="83" y="127"/>
                  </a:cubicBezTo>
                  <a:cubicBezTo>
                    <a:pt x="83" y="97"/>
                    <a:pt x="83" y="97"/>
                    <a:pt x="83" y="97"/>
                  </a:cubicBezTo>
                  <a:cubicBezTo>
                    <a:pt x="66" y="97"/>
                    <a:pt x="66" y="97"/>
                    <a:pt x="66" y="97"/>
                  </a:cubicBezTo>
                  <a:cubicBezTo>
                    <a:pt x="64" y="97"/>
                    <a:pt x="62" y="99"/>
                    <a:pt x="62" y="1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2" name="Freeform 302">
              <a:extLst>
                <a:ext uri="{FF2B5EF4-FFF2-40B4-BE49-F238E27FC236}">
                  <a16:creationId xmlns="" xmlns:a16="http://schemas.microsoft.com/office/drawing/2014/main" id="{A6D8D550-3DD2-453A-850E-51E08FEC5806}"/>
                </a:ext>
              </a:extLst>
            </p:cNvPr>
            <p:cNvSpPr>
              <a:spLocks/>
            </p:cNvSpPr>
            <p:nvPr/>
          </p:nvSpPr>
          <p:spPr bwMode="auto">
            <a:xfrm>
              <a:off x="671513" y="3328988"/>
              <a:ext cx="201613" cy="152400"/>
            </a:xfrm>
            <a:custGeom>
              <a:avLst/>
              <a:gdLst>
                <a:gd name="T0" fmla="*/ 127 w 127"/>
                <a:gd name="T1" fmla="*/ 47 h 96"/>
                <a:gd name="T2" fmla="*/ 70 w 127"/>
                <a:gd name="T3" fmla="*/ 0 h 96"/>
                <a:gd name="T4" fmla="*/ 70 w 127"/>
                <a:gd name="T5" fmla="*/ 27 h 96"/>
                <a:gd name="T6" fmla="*/ 0 w 127"/>
                <a:gd name="T7" fmla="*/ 27 h 96"/>
                <a:gd name="T8" fmla="*/ 0 w 127"/>
                <a:gd name="T9" fmla="*/ 70 h 96"/>
                <a:gd name="T10" fmla="*/ 70 w 127"/>
                <a:gd name="T11" fmla="*/ 70 h 96"/>
                <a:gd name="T12" fmla="*/ 70 w 127"/>
                <a:gd name="T13" fmla="*/ 96 h 96"/>
                <a:gd name="T14" fmla="*/ 127 w 127"/>
                <a:gd name="T15" fmla="*/ 47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96">
                  <a:moveTo>
                    <a:pt x="127" y="47"/>
                  </a:moveTo>
                  <a:lnTo>
                    <a:pt x="70" y="0"/>
                  </a:lnTo>
                  <a:lnTo>
                    <a:pt x="70" y="27"/>
                  </a:lnTo>
                  <a:lnTo>
                    <a:pt x="0" y="27"/>
                  </a:lnTo>
                  <a:lnTo>
                    <a:pt x="0" y="70"/>
                  </a:lnTo>
                  <a:lnTo>
                    <a:pt x="70" y="70"/>
                  </a:lnTo>
                  <a:lnTo>
                    <a:pt x="70" y="96"/>
                  </a:lnTo>
                  <a:lnTo>
                    <a:pt x="127" y="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3" name="Freeform 303">
              <a:extLst>
                <a:ext uri="{FF2B5EF4-FFF2-40B4-BE49-F238E27FC236}">
                  <a16:creationId xmlns="" xmlns:a16="http://schemas.microsoft.com/office/drawing/2014/main" id="{D26CD1E2-D9AB-4FFE-8930-3517A928BAA8}"/>
                </a:ext>
              </a:extLst>
            </p:cNvPr>
            <p:cNvSpPr>
              <a:spLocks noEditPoints="1"/>
            </p:cNvSpPr>
            <p:nvPr/>
          </p:nvSpPr>
          <p:spPr bwMode="auto">
            <a:xfrm>
              <a:off x="889001" y="3287713"/>
              <a:ext cx="319088" cy="460375"/>
            </a:xfrm>
            <a:custGeom>
              <a:avLst/>
              <a:gdLst>
                <a:gd name="T0" fmla="*/ 94 w 98"/>
                <a:gd name="T1" fmla="*/ 0 h 142"/>
                <a:gd name="T2" fmla="*/ 5 w 98"/>
                <a:gd name="T3" fmla="*/ 0 h 142"/>
                <a:gd name="T4" fmla="*/ 0 w 98"/>
                <a:gd name="T5" fmla="*/ 5 h 142"/>
                <a:gd name="T6" fmla="*/ 0 w 98"/>
                <a:gd name="T7" fmla="*/ 137 h 142"/>
                <a:gd name="T8" fmla="*/ 5 w 98"/>
                <a:gd name="T9" fmla="*/ 142 h 142"/>
                <a:gd name="T10" fmla="*/ 72 w 98"/>
                <a:gd name="T11" fmla="*/ 142 h 142"/>
                <a:gd name="T12" fmla="*/ 98 w 98"/>
                <a:gd name="T13" fmla="*/ 109 h 142"/>
                <a:gd name="T14" fmla="*/ 98 w 98"/>
                <a:gd name="T15" fmla="*/ 5 h 142"/>
                <a:gd name="T16" fmla="*/ 94 w 98"/>
                <a:gd name="T17" fmla="*/ 0 h 142"/>
                <a:gd name="T18" fmla="*/ 87 w 98"/>
                <a:gd name="T19" fmla="*/ 98 h 142"/>
                <a:gd name="T20" fmla="*/ 66 w 98"/>
                <a:gd name="T21" fmla="*/ 98 h 142"/>
                <a:gd name="T22" fmla="*/ 62 w 98"/>
                <a:gd name="T23" fmla="*/ 102 h 142"/>
                <a:gd name="T24" fmla="*/ 62 w 98"/>
                <a:gd name="T25" fmla="*/ 131 h 142"/>
                <a:gd name="T26" fmla="*/ 11 w 98"/>
                <a:gd name="T27" fmla="*/ 131 h 142"/>
                <a:gd name="T28" fmla="*/ 11 w 98"/>
                <a:gd name="T29" fmla="*/ 10 h 142"/>
                <a:gd name="T30" fmla="*/ 87 w 98"/>
                <a:gd name="T31" fmla="*/ 10 h 142"/>
                <a:gd name="T32" fmla="*/ 87 w 98"/>
                <a:gd name="T33" fmla="*/ 9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42">
                  <a:moveTo>
                    <a:pt x="94" y="0"/>
                  </a:moveTo>
                  <a:cubicBezTo>
                    <a:pt x="5" y="0"/>
                    <a:pt x="5" y="0"/>
                    <a:pt x="5" y="0"/>
                  </a:cubicBezTo>
                  <a:cubicBezTo>
                    <a:pt x="2" y="0"/>
                    <a:pt x="0" y="2"/>
                    <a:pt x="0" y="5"/>
                  </a:cubicBezTo>
                  <a:cubicBezTo>
                    <a:pt x="0" y="137"/>
                    <a:pt x="0" y="137"/>
                    <a:pt x="0" y="137"/>
                  </a:cubicBezTo>
                  <a:cubicBezTo>
                    <a:pt x="0" y="140"/>
                    <a:pt x="2" y="142"/>
                    <a:pt x="5" y="142"/>
                  </a:cubicBezTo>
                  <a:cubicBezTo>
                    <a:pt x="72" y="142"/>
                    <a:pt x="72" y="142"/>
                    <a:pt x="72" y="142"/>
                  </a:cubicBezTo>
                  <a:cubicBezTo>
                    <a:pt x="98" y="109"/>
                    <a:pt x="98" y="109"/>
                    <a:pt x="98" y="109"/>
                  </a:cubicBezTo>
                  <a:cubicBezTo>
                    <a:pt x="98" y="5"/>
                    <a:pt x="98" y="5"/>
                    <a:pt x="98" y="5"/>
                  </a:cubicBezTo>
                  <a:cubicBezTo>
                    <a:pt x="98" y="2"/>
                    <a:pt x="96" y="0"/>
                    <a:pt x="94" y="0"/>
                  </a:cubicBezTo>
                  <a:close/>
                  <a:moveTo>
                    <a:pt x="87" y="98"/>
                  </a:moveTo>
                  <a:cubicBezTo>
                    <a:pt x="66" y="98"/>
                    <a:pt x="66" y="98"/>
                    <a:pt x="66" y="98"/>
                  </a:cubicBezTo>
                  <a:cubicBezTo>
                    <a:pt x="64" y="98"/>
                    <a:pt x="62" y="100"/>
                    <a:pt x="62" y="102"/>
                  </a:cubicBezTo>
                  <a:cubicBezTo>
                    <a:pt x="62" y="131"/>
                    <a:pt x="62" y="131"/>
                    <a:pt x="62" y="131"/>
                  </a:cubicBezTo>
                  <a:cubicBezTo>
                    <a:pt x="11" y="131"/>
                    <a:pt x="11" y="131"/>
                    <a:pt x="11" y="131"/>
                  </a:cubicBezTo>
                  <a:cubicBezTo>
                    <a:pt x="11" y="10"/>
                    <a:pt x="11" y="10"/>
                    <a:pt x="11" y="10"/>
                  </a:cubicBezTo>
                  <a:cubicBezTo>
                    <a:pt x="87" y="10"/>
                    <a:pt x="87" y="10"/>
                    <a:pt x="87" y="10"/>
                  </a:cubicBezTo>
                  <a:lnTo>
                    <a:pt x="87" y="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304">
              <a:extLst>
                <a:ext uri="{FF2B5EF4-FFF2-40B4-BE49-F238E27FC236}">
                  <a16:creationId xmlns="" xmlns:a16="http://schemas.microsoft.com/office/drawing/2014/main" id="{3A86E5E0-437D-4343-A3BB-01DBAD78619A}"/>
                </a:ext>
              </a:extLst>
            </p:cNvPr>
            <p:cNvSpPr>
              <a:spLocks/>
            </p:cNvSpPr>
            <p:nvPr/>
          </p:nvSpPr>
          <p:spPr bwMode="auto">
            <a:xfrm>
              <a:off x="944563" y="3440113"/>
              <a:ext cx="201613" cy="152400"/>
            </a:xfrm>
            <a:custGeom>
              <a:avLst/>
              <a:gdLst>
                <a:gd name="T0" fmla="*/ 57 w 127"/>
                <a:gd name="T1" fmla="*/ 69 h 96"/>
                <a:gd name="T2" fmla="*/ 127 w 127"/>
                <a:gd name="T3" fmla="*/ 69 h 96"/>
                <a:gd name="T4" fmla="*/ 127 w 127"/>
                <a:gd name="T5" fmla="*/ 26 h 96"/>
                <a:gd name="T6" fmla="*/ 57 w 127"/>
                <a:gd name="T7" fmla="*/ 26 h 96"/>
                <a:gd name="T8" fmla="*/ 57 w 127"/>
                <a:gd name="T9" fmla="*/ 0 h 96"/>
                <a:gd name="T10" fmla="*/ 0 w 127"/>
                <a:gd name="T11" fmla="*/ 47 h 96"/>
                <a:gd name="T12" fmla="*/ 57 w 127"/>
                <a:gd name="T13" fmla="*/ 96 h 96"/>
                <a:gd name="T14" fmla="*/ 57 w 127"/>
                <a:gd name="T15" fmla="*/ 69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96">
                  <a:moveTo>
                    <a:pt x="57" y="69"/>
                  </a:moveTo>
                  <a:lnTo>
                    <a:pt x="127" y="69"/>
                  </a:lnTo>
                  <a:lnTo>
                    <a:pt x="127" y="26"/>
                  </a:lnTo>
                  <a:lnTo>
                    <a:pt x="57" y="26"/>
                  </a:lnTo>
                  <a:lnTo>
                    <a:pt x="57" y="0"/>
                  </a:lnTo>
                  <a:lnTo>
                    <a:pt x="0" y="47"/>
                  </a:lnTo>
                  <a:lnTo>
                    <a:pt x="57" y="96"/>
                  </a:lnTo>
                  <a:lnTo>
                    <a:pt x="57" y="6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2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grpSp>
        <p:nvGrpSpPr>
          <p:cNvPr id="25" name="Группа 24">
            <a:extLst>
              <a:ext uri="{FF2B5EF4-FFF2-40B4-BE49-F238E27FC236}">
                <a16:creationId xmlns:a16="http://schemas.microsoft.com/office/drawing/2014/main" xmlns="" id="{F6966F49-7FD8-4FD4-A5A8-91F6F5357B0C}"/>
              </a:ext>
            </a:extLst>
          </p:cNvPr>
          <p:cNvGrpSpPr/>
          <p:nvPr/>
        </p:nvGrpSpPr>
        <p:grpSpPr>
          <a:xfrm rot="10800000">
            <a:off x="479245" y="4349920"/>
            <a:ext cx="514739" cy="363538"/>
            <a:chOff x="6909583" y="1900903"/>
            <a:chExt cx="620086" cy="408996"/>
          </a:xfrm>
          <a:solidFill>
            <a:srgbClr val="E4465A"/>
          </a:solidFill>
        </p:grpSpPr>
        <p:sp>
          <p:nvSpPr>
            <p:cNvPr id="26"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sp>
          <p:nvSpPr>
            <p:cNvPr id="28"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sp>
          <p:nvSpPr>
            <p:cNvPr id="29"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grpSp>
      <p:grpSp>
        <p:nvGrpSpPr>
          <p:cNvPr id="30" name="Группа 29">
            <a:extLst>
              <a:ext uri="{FF2B5EF4-FFF2-40B4-BE49-F238E27FC236}">
                <a16:creationId xmlns:a16="http://schemas.microsoft.com/office/drawing/2014/main" xmlns="" id="{F6966F49-7FD8-4FD4-A5A8-91F6F5357B0C}"/>
              </a:ext>
            </a:extLst>
          </p:cNvPr>
          <p:cNvGrpSpPr/>
          <p:nvPr/>
        </p:nvGrpSpPr>
        <p:grpSpPr>
          <a:xfrm rot="10800000">
            <a:off x="479245" y="5307175"/>
            <a:ext cx="514739" cy="363538"/>
            <a:chOff x="6909583" y="1900903"/>
            <a:chExt cx="620086" cy="408996"/>
          </a:xfrm>
          <a:solidFill>
            <a:srgbClr val="E4465A"/>
          </a:solidFill>
        </p:grpSpPr>
        <p:sp>
          <p:nvSpPr>
            <p:cNvPr id="31"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sp>
          <p:nvSpPr>
            <p:cNvPr id="32"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sp>
          <p:nvSpPr>
            <p:cNvPr id="33"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grpSp>
    </p:spTree>
    <p:extLst>
      <p:ext uri="{BB962C8B-B14F-4D97-AF65-F5344CB8AC3E}">
        <p14:creationId xmlns:p14="http://schemas.microsoft.com/office/powerpoint/2010/main" val="2975188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09033" y="530352"/>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6" name="TextBox 5"/>
          <p:cNvSpPr txBox="1">
            <a:spLocks noChangeArrowheads="1"/>
          </p:cNvSpPr>
          <p:nvPr/>
        </p:nvSpPr>
        <p:spPr bwMode="auto">
          <a:xfrm>
            <a:off x="355565" y="1802958"/>
            <a:ext cx="11567663" cy="470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Как следует из протокола отказа от заключения </a:t>
            </a:r>
            <a:r>
              <a:rPr lang="ru-RU" dirty="0" smtClean="0">
                <a:solidFill>
                  <a:srgbClr val="444444"/>
                </a:solidFill>
                <a:latin typeface="Segoe UI" panose="020B0502040204020203" pitchFamily="34" charset="0"/>
                <a:cs typeface="Segoe UI" panose="020B0502040204020203" pitchFamily="34" charset="0"/>
              </a:rPr>
              <a:t>контракта, обществу </a:t>
            </a:r>
            <a:r>
              <a:rPr lang="ru-RU" dirty="0">
                <a:solidFill>
                  <a:srgbClr val="444444"/>
                </a:solidFill>
                <a:latin typeface="Segoe UI" panose="020B0502040204020203" pitchFamily="34" charset="0"/>
                <a:cs typeface="Segoe UI" panose="020B0502040204020203" pitchFamily="34" charset="0"/>
              </a:rPr>
              <a:t>отказано в заключении контракта в силу непредставления им </a:t>
            </a:r>
            <a:r>
              <a:rPr lang="ru-RU" dirty="0" smtClean="0">
                <a:solidFill>
                  <a:srgbClr val="444444"/>
                </a:solidFill>
                <a:latin typeface="Segoe UI" panose="020B0502040204020203" pitchFamily="34" charset="0"/>
                <a:cs typeface="Segoe UI" panose="020B0502040204020203" pitchFamily="34" charset="0"/>
              </a:rPr>
              <a:t>надлежащего обеспечения </a:t>
            </a:r>
            <a:r>
              <a:rPr lang="ru-RU" dirty="0">
                <a:solidFill>
                  <a:srgbClr val="444444"/>
                </a:solidFill>
                <a:latin typeface="Segoe UI" panose="020B0502040204020203" pitchFamily="34" charset="0"/>
                <a:cs typeface="Segoe UI" panose="020B0502040204020203" pitchFamily="34" charset="0"/>
              </a:rPr>
              <a:t>исполнения контракта, </a:t>
            </a:r>
            <a:r>
              <a:rPr lang="ru-RU" b="1" dirty="0">
                <a:solidFill>
                  <a:srgbClr val="15585F"/>
                </a:solidFill>
                <a:latin typeface="Segoe UI" panose="020B0502040204020203" pitchFamily="34" charset="0"/>
                <a:cs typeface="Segoe UI" panose="020B0502040204020203" pitchFamily="34" charset="0"/>
              </a:rPr>
              <a:t>поскольку срок действия банковской гарантии </a:t>
            </a:r>
            <a:r>
              <a:rPr lang="ru-RU" b="1" dirty="0" smtClean="0">
                <a:solidFill>
                  <a:srgbClr val="15585F"/>
                </a:solidFill>
                <a:latin typeface="Segoe UI" panose="020B0502040204020203" pitchFamily="34" charset="0"/>
                <a:cs typeface="Segoe UI" panose="020B0502040204020203" pitchFamily="34" charset="0"/>
              </a:rPr>
              <a:t>не превышал </a:t>
            </a:r>
            <a:r>
              <a:rPr lang="ru-RU" b="1" dirty="0">
                <a:solidFill>
                  <a:srgbClr val="15585F"/>
                </a:solidFill>
                <a:latin typeface="Segoe UI" panose="020B0502040204020203" pitchFamily="34" charset="0"/>
                <a:cs typeface="Segoe UI" panose="020B0502040204020203" pitchFamily="34" charset="0"/>
              </a:rPr>
              <a:t>срок действия контракта на </a:t>
            </a:r>
            <a:r>
              <a:rPr lang="ru-RU" b="1" dirty="0" smtClean="0">
                <a:solidFill>
                  <a:srgbClr val="15585F"/>
                </a:solidFill>
                <a:latin typeface="Segoe UI" panose="020B0502040204020203" pitchFamily="34" charset="0"/>
                <a:cs typeface="Segoe UI" panose="020B0502040204020203" pitchFamily="34" charset="0"/>
              </a:rPr>
              <a:t>30 </a:t>
            </a:r>
            <a:r>
              <a:rPr lang="ru-RU" b="1" dirty="0">
                <a:solidFill>
                  <a:srgbClr val="15585F"/>
                </a:solidFill>
                <a:latin typeface="Segoe UI" panose="020B0502040204020203" pitchFamily="34" charset="0"/>
                <a:cs typeface="Segoe UI" panose="020B0502040204020203" pitchFamily="34" charset="0"/>
              </a:rPr>
              <a:t>дней, как </a:t>
            </a:r>
            <a:r>
              <a:rPr lang="ru-RU" b="1" dirty="0" smtClean="0">
                <a:solidFill>
                  <a:srgbClr val="15585F"/>
                </a:solidFill>
                <a:latin typeface="Segoe UI" panose="020B0502040204020203" pitchFamily="34" charset="0"/>
                <a:cs typeface="Segoe UI" panose="020B0502040204020203" pitchFamily="34" charset="0"/>
              </a:rPr>
              <a:t>требовалось документацией</a:t>
            </a:r>
            <a:r>
              <a:rPr lang="ru-RU" b="1" dirty="0">
                <a:solidFill>
                  <a:srgbClr val="15585F"/>
                </a:solidFill>
                <a:latin typeface="Segoe UI" panose="020B0502040204020203" pitchFamily="34" charset="0"/>
                <a:cs typeface="Segoe UI" panose="020B0502040204020203" pitchFamily="34" charset="0"/>
              </a:rPr>
              <a:t>. </a:t>
            </a:r>
            <a:endParaRPr lang="ru-RU" b="1" dirty="0" smtClean="0">
              <a:solidFill>
                <a:srgbClr val="15585F"/>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Как установлено, положениями контракта </a:t>
            </a:r>
            <a:r>
              <a:rPr lang="ru-RU" b="1" dirty="0">
                <a:solidFill>
                  <a:srgbClr val="15585F"/>
                </a:solidFill>
                <a:latin typeface="Segoe UI" panose="020B0502040204020203" pitchFamily="34" charset="0"/>
                <a:cs typeface="Segoe UI" panose="020B0502040204020203" pitchFamily="34" charset="0"/>
              </a:rPr>
              <a:t>срок его действия не определен конкретной календарной датой</a:t>
            </a:r>
            <a:r>
              <a:rPr lang="ru-RU" b="1" dirty="0" smtClean="0">
                <a:solidFill>
                  <a:srgbClr val="15585F"/>
                </a:solidFill>
                <a:latin typeface="Segoe UI" panose="020B0502040204020203" pitchFamily="34" charset="0"/>
                <a:cs typeface="Segoe UI" panose="020B0502040204020203" pitchFamily="34" charset="0"/>
              </a:rPr>
              <a:t>. </a:t>
            </a:r>
            <a:r>
              <a:rPr lang="ru-RU" dirty="0" smtClean="0">
                <a:solidFill>
                  <a:srgbClr val="444444"/>
                </a:solidFill>
                <a:latin typeface="Segoe UI" panose="020B0502040204020203" pitchFamily="34" charset="0"/>
                <a:cs typeface="Segoe UI" panose="020B0502040204020203" pitchFamily="34" charset="0"/>
              </a:rPr>
              <a:t>Согласно контракту </a:t>
            </a:r>
            <a:r>
              <a:rPr lang="ru-RU" dirty="0">
                <a:solidFill>
                  <a:srgbClr val="444444"/>
                </a:solidFill>
                <a:latin typeface="Segoe UI" panose="020B0502040204020203" pitchFamily="34" charset="0"/>
                <a:cs typeface="Segoe UI" panose="020B0502040204020203" pitchFamily="34" charset="0"/>
              </a:rPr>
              <a:t>он </a:t>
            </a:r>
            <a:r>
              <a:rPr lang="ru-RU" b="1" dirty="0">
                <a:solidFill>
                  <a:srgbClr val="15585F"/>
                </a:solidFill>
                <a:latin typeface="Segoe UI" panose="020B0502040204020203" pitchFamily="34" charset="0"/>
                <a:cs typeface="Segoe UI" panose="020B0502040204020203" pitchFamily="34" charset="0"/>
              </a:rPr>
              <a:t>вступает в силу со дня его </a:t>
            </a:r>
            <a:r>
              <a:rPr lang="ru-RU" b="1" dirty="0" smtClean="0">
                <a:solidFill>
                  <a:srgbClr val="15585F"/>
                </a:solidFill>
                <a:latin typeface="Segoe UI" panose="020B0502040204020203" pitchFamily="34" charset="0"/>
                <a:cs typeface="Segoe UI" panose="020B0502040204020203" pitchFamily="34" charset="0"/>
              </a:rPr>
              <a:t>подписания сторонами </a:t>
            </a:r>
            <a:r>
              <a:rPr lang="ru-RU" b="1" dirty="0">
                <a:solidFill>
                  <a:srgbClr val="15585F"/>
                </a:solidFill>
                <a:latin typeface="Segoe UI" panose="020B0502040204020203" pitchFamily="34" charset="0"/>
                <a:cs typeface="Segoe UI" panose="020B0502040204020203" pitchFamily="34" charset="0"/>
              </a:rPr>
              <a:t>и действует в течение 120 дней</a:t>
            </a:r>
            <a:r>
              <a:rPr lang="ru-RU" b="1" dirty="0" smtClean="0">
                <a:solidFill>
                  <a:srgbClr val="15585F"/>
                </a:solidFill>
                <a:latin typeface="Segoe UI" panose="020B0502040204020203" pitchFamily="34" charset="0"/>
                <a:cs typeface="Segoe UI" panose="020B0502040204020203" pitchFamily="34" charset="0"/>
              </a:rPr>
              <a:t>. </a:t>
            </a:r>
            <a:r>
              <a:rPr lang="ru-RU" dirty="0" smtClean="0">
                <a:solidFill>
                  <a:srgbClr val="444444"/>
                </a:solidFill>
                <a:latin typeface="Segoe UI" panose="020B0502040204020203" pitchFamily="34" charset="0"/>
                <a:cs typeface="Segoe UI" panose="020B0502040204020203" pitchFamily="34" charset="0"/>
              </a:rPr>
              <a:t>Таким </a:t>
            </a:r>
            <a:r>
              <a:rPr lang="ru-RU" dirty="0">
                <a:solidFill>
                  <a:srgbClr val="444444"/>
                </a:solidFill>
                <a:latin typeface="Segoe UI" panose="020B0502040204020203" pitchFamily="34" charset="0"/>
                <a:cs typeface="Segoe UI" panose="020B0502040204020203" pitchFamily="34" charset="0"/>
              </a:rPr>
              <a:t>образом, участнику закупки для того, чтобы предоставить </a:t>
            </a:r>
            <a:r>
              <a:rPr lang="ru-RU" dirty="0" smtClean="0">
                <a:solidFill>
                  <a:srgbClr val="444444"/>
                </a:solidFill>
                <a:latin typeface="Segoe UI" panose="020B0502040204020203" pitchFamily="34" charset="0"/>
                <a:cs typeface="Segoe UI" panose="020B0502040204020203" pitchFamily="34" charset="0"/>
              </a:rPr>
              <a:t>надлежащее обеспечение </a:t>
            </a:r>
            <a:r>
              <a:rPr lang="ru-RU" dirty="0">
                <a:solidFill>
                  <a:srgbClr val="444444"/>
                </a:solidFill>
                <a:latin typeface="Segoe UI" panose="020B0502040204020203" pitchFamily="34" charset="0"/>
                <a:cs typeface="Segoe UI" panose="020B0502040204020203" pitchFamily="34" charset="0"/>
              </a:rPr>
              <a:t>исполнения контракта, еще до его заключения надлежит </a:t>
            </a:r>
            <a:r>
              <a:rPr lang="ru-RU" dirty="0" smtClean="0">
                <a:solidFill>
                  <a:srgbClr val="444444"/>
                </a:solidFill>
                <a:latin typeface="Segoe UI" panose="020B0502040204020203" pitchFamily="34" charset="0"/>
                <a:cs typeface="Segoe UI" panose="020B0502040204020203" pitchFamily="34" charset="0"/>
              </a:rPr>
              <a:t>определить конкретную </a:t>
            </a:r>
            <a:r>
              <a:rPr lang="ru-RU" dirty="0">
                <a:solidFill>
                  <a:srgbClr val="444444"/>
                </a:solidFill>
                <a:latin typeface="Segoe UI" panose="020B0502040204020203" pitchFamily="34" charset="0"/>
                <a:cs typeface="Segoe UI" panose="020B0502040204020203" pitchFamily="34" charset="0"/>
              </a:rPr>
              <a:t>дату подписания контракта заказчиком, которой определяется </a:t>
            </a:r>
            <a:r>
              <a:rPr lang="ru-RU" dirty="0" smtClean="0">
                <a:solidFill>
                  <a:srgbClr val="444444"/>
                </a:solidFill>
                <a:latin typeface="Segoe UI" panose="020B0502040204020203" pitchFamily="34" charset="0"/>
                <a:cs typeface="Segoe UI" panose="020B0502040204020203" pitchFamily="34" charset="0"/>
              </a:rPr>
              <a:t>дата заключения </a:t>
            </a:r>
            <a:r>
              <a:rPr lang="ru-RU" dirty="0">
                <a:solidFill>
                  <a:srgbClr val="444444"/>
                </a:solidFill>
                <a:latin typeface="Segoe UI" panose="020B0502040204020203" pitchFamily="34" charset="0"/>
                <a:cs typeface="Segoe UI" panose="020B0502040204020203" pitchFamily="34" charset="0"/>
              </a:rPr>
              <a:t>контракта и вступления его в законную силу. </a:t>
            </a:r>
            <a:endParaRPr lang="ru-RU" dirty="0" smtClean="0">
              <a:solidFill>
                <a:srgbClr val="444444"/>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Вместе </a:t>
            </a:r>
            <a:r>
              <a:rPr lang="ru-RU" dirty="0">
                <a:solidFill>
                  <a:srgbClr val="444444"/>
                </a:solidFill>
                <a:latin typeface="Segoe UI" panose="020B0502040204020203" pitchFamily="34" charset="0"/>
                <a:cs typeface="Segoe UI" panose="020B0502040204020203" pitchFamily="34" charset="0"/>
              </a:rPr>
              <a:t>с тем, конкретная дата подписания контракта заказчиком обществу </a:t>
            </a:r>
            <a:r>
              <a:rPr lang="ru-RU" dirty="0" smtClean="0">
                <a:solidFill>
                  <a:srgbClr val="444444"/>
                </a:solidFill>
                <a:latin typeface="Segoe UI" panose="020B0502040204020203" pitchFamily="34" charset="0"/>
                <a:cs typeface="Segoe UI" panose="020B0502040204020203" pitchFamily="34" charset="0"/>
              </a:rPr>
              <a:t>не может </a:t>
            </a:r>
            <a:r>
              <a:rPr lang="ru-RU" dirty="0">
                <a:solidFill>
                  <a:srgbClr val="444444"/>
                </a:solidFill>
                <a:latin typeface="Segoe UI" panose="020B0502040204020203" pitchFamily="34" charset="0"/>
                <a:cs typeface="Segoe UI" panose="020B0502040204020203" pitchFamily="34" charset="0"/>
              </a:rPr>
              <a:t>быть известна </a:t>
            </a:r>
            <a:r>
              <a:rPr lang="ru-RU" dirty="0" smtClean="0">
                <a:solidFill>
                  <a:srgbClr val="444444"/>
                </a:solidFill>
                <a:latin typeface="Segoe UI" panose="020B0502040204020203" pitchFamily="34" charset="0"/>
                <a:cs typeface="Segoe UI" panose="020B0502040204020203" pitchFamily="34" charset="0"/>
              </a:rPr>
              <a:t>заранее</a:t>
            </a:r>
            <a:r>
              <a:rPr lang="ru-RU" dirty="0">
                <a:solidFill>
                  <a:srgbClr val="444444"/>
                </a:solidFill>
                <a:latin typeface="Segoe UI" panose="020B0502040204020203" pitchFamily="34" charset="0"/>
                <a:cs typeface="Segoe UI" panose="020B0502040204020203" pitchFamily="34" charset="0"/>
              </a:rPr>
              <a:t>, с </a:t>
            </a:r>
            <a:r>
              <a:rPr lang="ru-RU" dirty="0" smtClean="0">
                <a:solidFill>
                  <a:srgbClr val="444444"/>
                </a:solidFill>
                <a:latin typeface="Segoe UI" panose="020B0502040204020203" pitchFamily="34" charset="0"/>
                <a:cs typeface="Segoe UI" panose="020B0502040204020203" pitchFamily="34" charset="0"/>
              </a:rPr>
              <a:t>учетом фактического </a:t>
            </a:r>
            <a:r>
              <a:rPr lang="ru-RU" dirty="0">
                <a:solidFill>
                  <a:srgbClr val="444444"/>
                </a:solidFill>
                <a:latin typeface="Segoe UI" panose="020B0502040204020203" pitchFamily="34" charset="0"/>
                <a:cs typeface="Segoe UI" panose="020B0502040204020203" pitchFamily="34" charset="0"/>
              </a:rPr>
              <a:t>поведения общества отсутствовали основания полагать, что </a:t>
            </a:r>
            <a:r>
              <a:rPr lang="ru-RU" dirty="0" smtClean="0">
                <a:solidFill>
                  <a:srgbClr val="444444"/>
                </a:solidFill>
                <a:latin typeface="Segoe UI" panose="020B0502040204020203" pitchFamily="34" charset="0"/>
                <a:cs typeface="Segoe UI" panose="020B0502040204020203" pitchFamily="34" charset="0"/>
              </a:rPr>
              <a:t>общество не </a:t>
            </a:r>
            <a:r>
              <a:rPr lang="ru-RU" dirty="0">
                <a:solidFill>
                  <a:srgbClr val="444444"/>
                </a:solidFill>
                <a:latin typeface="Segoe UI" panose="020B0502040204020203" pitchFamily="34" charset="0"/>
                <a:cs typeface="Segoe UI" panose="020B0502040204020203" pitchFamily="34" charset="0"/>
              </a:rPr>
              <a:t>имело намерения заключать и исполнять государственный контракт. В связи с чем</a:t>
            </a:r>
            <a:r>
              <a:rPr lang="ru-RU" dirty="0" smtClean="0">
                <a:solidFill>
                  <a:srgbClr val="444444"/>
                </a:solidFill>
                <a:latin typeface="Segoe UI" panose="020B0502040204020203" pitchFamily="34" charset="0"/>
                <a:cs typeface="Segoe UI" panose="020B0502040204020203" pitchFamily="34" charset="0"/>
              </a:rPr>
              <a:t>, поведение общества нельзя </a:t>
            </a:r>
            <a:r>
              <a:rPr lang="ru-RU" dirty="0">
                <a:solidFill>
                  <a:srgbClr val="444444"/>
                </a:solidFill>
                <a:latin typeface="Segoe UI" panose="020B0502040204020203" pitchFamily="34" charset="0"/>
                <a:cs typeface="Segoe UI" panose="020B0502040204020203" pitchFamily="34" charset="0"/>
              </a:rPr>
              <a:t>признать недобросовестным, </a:t>
            </a:r>
            <a:r>
              <a:rPr lang="ru-RU" b="1" dirty="0" smtClean="0">
                <a:solidFill>
                  <a:srgbClr val="15585F"/>
                </a:solidFill>
                <a:latin typeface="Segoe UI" panose="020B0502040204020203" pitchFamily="34" charset="0"/>
                <a:cs typeface="Segoe UI" panose="020B0502040204020203" pitchFamily="34" charset="0"/>
              </a:rPr>
              <a:t>правовые основания </a:t>
            </a:r>
            <a:r>
              <a:rPr lang="ru-RU" b="1" dirty="0">
                <a:solidFill>
                  <a:srgbClr val="15585F"/>
                </a:solidFill>
                <a:latin typeface="Segoe UI" panose="020B0502040204020203" pitchFamily="34" charset="0"/>
                <a:cs typeface="Segoe UI" panose="020B0502040204020203" pitchFamily="34" charset="0"/>
              </a:rPr>
              <a:t>включения </a:t>
            </a:r>
            <a:r>
              <a:rPr lang="ru-RU" b="1" dirty="0" smtClean="0">
                <a:solidFill>
                  <a:srgbClr val="15585F"/>
                </a:solidFill>
                <a:latin typeface="Segoe UI" panose="020B0502040204020203" pitchFamily="34" charset="0"/>
                <a:cs typeface="Segoe UI" panose="020B0502040204020203" pitchFamily="34" charset="0"/>
              </a:rPr>
              <a:t>общества в РНП отсутствовали</a:t>
            </a:r>
            <a:r>
              <a:rPr lang="ru-RU" b="1" dirty="0">
                <a:solidFill>
                  <a:srgbClr val="15585F"/>
                </a:solidFill>
                <a:latin typeface="Segoe UI" panose="020B0502040204020203" pitchFamily="34" charset="0"/>
                <a:cs typeface="Segoe UI" panose="020B0502040204020203" pitchFamily="34" charset="0"/>
              </a:rPr>
              <a:t>.</a:t>
            </a:r>
          </a:p>
          <a:p>
            <a:pPr marL="0" indent="0" algn="just">
              <a:spcBef>
                <a:spcPct val="0"/>
              </a:spcBef>
              <a:spcAft>
                <a:spcPts val="1200"/>
              </a:spcAft>
            </a:pPr>
            <a:endParaRPr lang="ru-RU" b="1" dirty="0">
              <a:solidFill>
                <a:srgbClr val="444444"/>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05489" y="532407"/>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458693" y="170956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62733" y="1459707"/>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1" name="Объект 2">
            <a:extLst>
              <a:ext uri="{FF2B5EF4-FFF2-40B4-BE49-F238E27FC236}">
                <a16:creationId xmlns:a16="http://schemas.microsoft.com/office/drawing/2014/main" xmlns="" id="{A079E596-E085-462E-927C-CC1AFF31A5B4}"/>
              </a:ext>
            </a:extLst>
          </p:cNvPr>
          <p:cNvSpPr txBox="1">
            <a:spLocks/>
          </p:cNvSpPr>
          <p:nvPr/>
        </p:nvSpPr>
        <p:spPr>
          <a:xfrm>
            <a:off x="405346" y="974693"/>
            <a:ext cx="11468100" cy="828322"/>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a:t>
            </a:r>
            <a:r>
              <a:rPr lang="ru-RU" dirty="0" smtClean="0">
                <a:solidFill>
                  <a:srgbClr val="E4465A"/>
                </a:solidFill>
                <a:latin typeface="Segoe UI Semibold" panose="020B0702040204020203" pitchFamily="34" charset="0"/>
                <a:cs typeface="Segoe UI Semibold" panose="020B0702040204020203" pitchFamily="34" charset="0"/>
              </a:rPr>
              <a:t>Московского округа от 16 октября 2018 </a:t>
            </a:r>
            <a:r>
              <a:rPr lang="ru-RU" dirty="0">
                <a:solidFill>
                  <a:srgbClr val="E4465A"/>
                </a:solidFill>
                <a:latin typeface="Segoe UI Semibold" panose="020B0702040204020203" pitchFamily="34" charset="0"/>
                <a:cs typeface="Segoe UI Semibold" panose="020B0702040204020203" pitchFamily="34" charset="0"/>
              </a:rPr>
              <a:t>г. </a:t>
            </a:r>
            <a:r>
              <a:rPr lang="ru-RU" dirty="0" smtClean="0">
                <a:solidFill>
                  <a:srgbClr val="E4465A"/>
                </a:solidFill>
                <a:latin typeface="Segoe UI Semibold" panose="020B0702040204020203" pitchFamily="34" charset="0"/>
                <a:cs typeface="Segoe UI Semibold" panose="020B0702040204020203" pitchFamily="34" charset="0"/>
              </a:rPr>
              <a:t>по делу </a:t>
            </a:r>
            <a:r>
              <a:rPr lang="ru-RU" dirty="0">
                <a:solidFill>
                  <a:srgbClr val="E4465A"/>
                </a:solidFill>
                <a:latin typeface="Segoe UI Semibold" panose="020B0702040204020203" pitchFamily="34" charset="0"/>
                <a:cs typeface="Segoe UI Semibold" panose="020B0702040204020203" pitchFamily="34" charset="0"/>
              </a:rPr>
              <a:t>№ А40-</a:t>
            </a:r>
          </a:p>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12113/18  </a:t>
            </a:r>
          </a:p>
        </p:txBody>
      </p:sp>
      <p:sp>
        <p:nvSpPr>
          <p:cNvPr id="32" name="Заголовок 1"/>
          <p:cNvSpPr>
            <a:spLocks noGrp="1"/>
          </p:cNvSpPr>
          <p:nvPr>
            <p:ph type="title"/>
          </p:nvPr>
        </p:nvSpPr>
        <p:spPr>
          <a:xfrm>
            <a:off x="1505415" y="-22715"/>
            <a:ext cx="8964704" cy="694951"/>
          </a:xfrm>
        </p:spPr>
        <p:txBody>
          <a:bodyPr/>
          <a:lstStyle/>
          <a:p>
            <a:r>
              <a:rPr lang="ru-RU" dirty="0"/>
              <a:t> </a:t>
            </a:r>
            <a:r>
              <a:rPr lang="ru-RU" sz="1800" dirty="0" smtClean="0"/>
              <a:t>СУДЕБНАЯ</a:t>
            </a:r>
            <a:r>
              <a:rPr lang="ru-RU" dirty="0" smtClean="0"/>
              <a:t> </a:t>
            </a:r>
            <a:r>
              <a:rPr lang="ru-RU" sz="1800" dirty="0" smtClean="0"/>
              <a:t>ПРАКТИКА. СРОК ДЕЙСТВИЯ БАНКОВСКОЙ ГАРАНТИИ.</a:t>
            </a:r>
            <a:endParaRPr lang="ru-RU" sz="1800" dirty="0"/>
          </a:p>
        </p:txBody>
      </p:sp>
    </p:spTree>
    <p:extLst>
      <p:ext uri="{BB962C8B-B14F-4D97-AF65-F5344CB8AC3E}">
        <p14:creationId xmlns:p14="http://schemas.microsoft.com/office/powerpoint/2010/main" val="4034634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60364" y="2520624"/>
            <a:ext cx="11469686"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По одному из дел, рассмотренных арбитражным судом кассационной инстанции, коллегия судей прямо указала, что «заказчики </a:t>
            </a:r>
            <a:r>
              <a:rPr lang="ru-RU" b="1" dirty="0">
                <a:solidFill>
                  <a:srgbClr val="E4465A"/>
                </a:solidFill>
                <a:latin typeface="Segoe UI" panose="020B0502040204020203" pitchFamily="34" charset="0"/>
                <a:cs typeface="Segoe UI" panose="020B0502040204020203" pitchFamily="34" charset="0"/>
              </a:rPr>
              <a:t>вправе устанавливать повышенные требования к сроку действия банковской гарантии, в том числе включать в данный срок гарантийные обязательства </a:t>
            </a:r>
            <a:r>
              <a:rPr lang="ru-RU" b="1" dirty="0" smtClean="0">
                <a:solidFill>
                  <a:srgbClr val="E4465A"/>
                </a:solidFill>
                <a:latin typeface="Segoe UI" panose="020B0502040204020203" pitchFamily="34" charset="0"/>
                <a:cs typeface="Segoe UI" panose="020B0502040204020203" pitchFamily="34" charset="0"/>
              </a:rPr>
              <a:t>исполнителя</a:t>
            </a:r>
            <a:r>
              <a:rPr lang="ru-RU" dirty="0" smtClean="0">
                <a:solidFill>
                  <a:srgbClr val="444444"/>
                </a:solidFill>
                <a:latin typeface="Segoe UI" panose="020B0502040204020203" pitchFamily="34" charset="0"/>
                <a:cs typeface="Segoe UI" panose="020B0502040204020203" pitchFamily="34" charset="0"/>
              </a:rPr>
              <a:t>, </a:t>
            </a:r>
            <a:r>
              <a:rPr lang="ru-RU" dirty="0">
                <a:solidFill>
                  <a:srgbClr val="444444"/>
                </a:solidFill>
                <a:latin typeface="Segoe UI" panose="020B0502040204020203" pitchFamily="34" charset="0"/>
                <a:cs typeface="Segoe UI" panose="020B0502040204020203" pitchFamily="34" charset="0"/>
              </a:rPr>
              <a:t>что способствует защите государственных заказчиков от действий недобросовестных участников размещения </a:t>
            </a:r>
            <a:r>
              <a:rPr lang="ru-RU" dirty="0" smtClean="0">
                <a:solidFill>
                  <a:srgbClr val="444444"/>
                </a:solidFill>
                <a:latin typeface="Segoe UI" panose="020B0502040204020203" pitchFamily="34" charset="0"/>
                <a:cs typeface="Segoe UI" panose="020B0502040204020203" pitchFamily="34" charset="0"/>
              </a:rPr>
              <a:t>заказов».</a:t>
            </a:r>
            <a:endParaRPr lang="ru-RU" dirty="0">
              <a:solidFill>
                <a:srgbClr val="444444"/>
              </a:solidFill>
              <a:latin typeface="Segoe UI" panose="020B0502040204020203" pitchFamily="34" charset="0"/>
              <a:cs typeface="Segoe UI" panose="020B0502040204020203" pitchFamily="34" charset="0"/>
            </a:endParaRPr>
          </a:p>
        </p:txBody>
      </p:sp>
      <p:sp>
        <p:nvSpPr>
          <p:cNvPr id="10" name="TextBox 9"/>
          <p:cNvSpPr txBox="1">
            <a:spLocks noChangeArrowheads="1"/>
          </p:cNvSpPr>
          <p:nvPr/>
        </p:nvSpPr>
        <p:spPr bwMode="auto">
          <a:xfrm>
            <a:off x="2347447" y="4387081"/>
            <a:ext cx="9409047" cy="175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Верховный Суд РФ в одном </a:t>
            </a:r>
            <a:r>
              <a:rPr lang="ru-RU" dirty="0" smtClean="0">
                <a:solidFill>
                  <a:srgbClr val="444444"/>
                </a:solidFill>
                <a:latin typeface="Segoe UI" panose="020B0502040204020203" pitchFamily="34" charset="0"/>
                <a:cs typeface="Segoe UI" panose="020B0502040204020203" pitchFamily="34" charset="0"/>
              </a:rPr>
              <a:t>из определений </a:t>
            </a:r>
            <a:r>
              <a:rPr lang="ru-RU" dirty="0">
                <a:solidFill>
                  <a:srgbClr val="444444"/>
                </a:solidFill>
                <a:latin typeface="Segoe UI" panose="020B0502040204020203" pitchFamily="34" charset="0"/>
                <a:cs typeface="Segoe UI" panose="020B0502040204020203" pitchFamily="34" charset="0"/>
              </a:rPr>
              <a:t>поддержал позицию нижестоящих арбитражных судов о том, что отсутствие в банковской гарантии условий об обеспечении гарантийных обязательств (если такое требование было установлено заказчиком в документации) является основанием для отказа в ее принятии заказчиком (см.: </a:t>
            </a:r>
            <a:r>
              <a:rPr lang="ru-RU" dirty="0">
                <a:solidFill>
                  <a:srgbClr val="E4465A"/>
                </a:solidFill>
                <a:latin typeface="Segoe UI" panose="020B0502040204020203" pitchFamily="34" charset="0"/>
                <a:cs typeface="Segoe UI" panose="020B0502040204020203" pitchFamily="34" charset="0"/>
              </a:rPr>
              <a:t>Определение Верховного Суда РФ от 21 марта 2017 г. № </a:t>
            </a:r>
            <a:r>
              <a:rPr lang="ru-RU" dirty="0" smtClean="0">
                <a:solidFill>
                  <a:srgbClr val="E4465A"/>
                </a:solidFill>
                <a:latin typeface="Segoe UI" panose="020B0502040204020203" pitchFamily="34" charset="0"/>
                <a:cs typeface="Segoe UI" panose="020B0502040204020203" pitchFamily="34" charset="0"/>
              </a:rPr>
              <a:t>305-ЭС17-1681</a:t>
            </a:r>
            <a:r>
              <a:rPr lang="ru-RU" dirty="0" smtClean="0">
                <a:solidFill>
                  <a:srgbClr val="444444"/>
                </a:solidFill>
                <a:latin typeface="Segoe UI" panose="020B0502040204020203" pitchFamily="34" charset="0"/>
                <a:cs typeface="Segoe UI" panose="020B0502040204020203" pitchFamily="34" charset="0"/>
              </a:rPr>
              <a:t>). </a:t>
            </a:r>
            <a:endParaRPr lang="ru-RU" dirty="0">
              <a:solidFill>
                <a:srgbClr val="E4465A"/>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60363" y="4466361"/>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ВС РФ</a:t>
            </a: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66874" y="448373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24780" y="1157207"/>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59789" y="233426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61951" y="1760610"/>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Дальневосточного округа от 7 августа 2017 г. № Ф03-2866/2017 по делу № А04-11676/2016</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675323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60364" y="2520624"/>
            <a:ext cx="11469686" cy="92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Требование </a:t>
            </a:r>
            <a:r>
              <a:rPr lang="ru-RU" dirty="0">
                <a:solidFill>
                  <a:srgbClr val="444444"/>
                </a:solidFill>
                <a:latin typeface="Segoe UI" panose="020B0502040204020203" pitchFamily="34" charset="0"/>
                <a:cs typeface="Segoe UI" panose="020B0502040204020203" pitchFamily="34" charset="0"/>
              </a:rPr>
              <a:t>заказчика о </a:t>
            </a:r>
            <a:r>
              <a:rPr lang="ru-RU" b="1" dirty="0">
                <a:solidFill>
                  <a:srgbClr val="E4465A"/>
                </a:solidFill>
                <a:latin typeface="Segoe UI" panose="020B0502040204020203" pitchFamily="34" charset="0"/>
                <a:cs typeface="Segoe UI" panose="020B0502040204020203" pitchFamily="34" charset="0"/>
              </a:rPr>
              <a:t>предоставлении поставщиком нового обеспечения, если по независящим от поставщика причинам действие банковской гарантии прекратится до предусмотренного контрактом срока.</a:t>
            </a:r>
            <a:r>
              <a:rPr lang="ru-RU" dirty="0">
                <a:solidFill>
                  <a:srgbClr val="444444"/>
                </a:solidFill>
                <a:latin typeface="Segoe UI" panose="020B0502040204020203" pitchFamily="34" charset="0"/>
                <a:cs typeface="Segoe UI" panose="020B0502040204020203" pitchFamily="34" charset="0"/>
              </a:rPr>
              <a:t> </a:t>
            </a:r>
          </a:p>
        </p:txBody>
      </p:sp>
      <p:sp>
        <p:nvSpPr>
          <p:cNvPr id="10" name="TextBox 9"/>
          <p:cNvSpPr txBox="1">
            <a:spLocks noChangeArrowheads="1"/>
          </p:cNvSpPr>
          <p:nvPr/>
        </p:nvSpPr>
        <p:spPr bwMode="auto">
          <a:xfrm>
            <a:off x="2331936" y="3443936"/>
            <a:ext cx="9409047"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Закон № 44-ФЗ не предусматривает обязанность подрядчика предоставлять новое обеспечение на стадии исполнения контракта и установление таких требований означает нарушение заказчиком ч. 7 ст. 96 Закона № 44-ФЗ (см.: </a:t>
            </a:r>
            <a:r>
              <a:rPr lang="ru-RU" dirty="0">
                <a:solidFill>
                  <a:srgbClr val="E4465A"/>
                </a:solidFill>
                <a:latin typeface="Segoe UI" panose="020B0502040204020203" pitchFamily="34" charset="0"/>
                <a:cs typeface="Segoe UI" panose="020B0502040204020203" pitchFamily="34" charset="0"/>
              </a:rPr>
              <a:t>решение Челябинского УФАС России от 19 сентября 2016 г. по делу № </a:t>
            </a:r>
            <a:r>
              <a:rPr lang="ru-RU" dirty="0" smtClean="0">
                <a:solidFill>
                  <a:srgbClr val="E4465A"/>
                </a:solidFill>
                <a:latin typeface="Segoe UI" panose="020B0502040204020203" pitchFamily="34" charset="0"/>
                <a:cs typeface="Segoe UI" panose="020B0502040204020203" pitchFamily="34" charset="0"/>
              </a:rPr>
              <a:t>673-ж/2016</a:t>
            </a:r>
            <a:r>
              <a:rPr lang="ru-RU" dirty="0" smtClean="0">
                <a:solidFill>
                  <a:srgbClr val="444444"/>
                </a:solidFill>
                <a:latin typeface="Segoe UI" panose="020B0502040204020203" pitchFamily="34" charset="0"/>
                <a:cs typeface="Segoe UI" panose="020B0502040204020203" pitchFamily="34" charset="0"/>
              </a:rPr>
              <a:t>).</a:t>
            </a:r>
            <a:endParaRPr lang="ru-RU" dirty="0">
              <a:solidFill>
                <a:srgbClr val="E4465A"/>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472785" y="3563767"/>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УФАС</a:t>
            </a: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765506" y="3607210"/>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59789" y="233426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TextBox 30"/>
          <p:cNvSpPr txBox="1">
            <a:spLocks noChangeArrowheads="1"/>
          </p:cNvSpPr>
          <p:nvPr/>
        </p:nvSpPr>
        <p:spPr bwMode="auto">
          <a:xfrm>
            <a:off x="2331936" y="4856424"/>
            <a:ext cx="9409047"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Поскольку </a:t>
            </a:r>
            <a:r>
              <a:rPr lang="ru-RU" dirty="0">
                <a:solidFill>
                  <a:srgbClr val="444444"/>
                </a:solidFill>
                <a:latin typeface="Segoe UI" panose="020B0502040204020203" pitchFamily="34" charset="0"/>
                <a:cs typeface="Segoe UI" panose="020B0502040204020203" pitchFamily="34" charset="0"/>
              </a:rPr>
              <a:t>банковская гарантия должна обеспечивать весь срок исполнения обязательств по контракту, то заказчик вправе требовать от поставщика замены «неработающего» обеспечения в виде банковской гарантии (см.: </a:t>
            </a:r>
            <a:r>
              <a:rPr lang="ru-RU" dirty="0" smtClean="0">
                <a:solidFill>
                  <a:srgbClr val="E4465A"/>
                </a:solidFill>
                <a:latin typeface="Segoe UI" panose="020B0502040204020203" pitchFamily="34" charset="0"/>
                <a:cs typeface="Segoe UI" panose="020B0502040204020203" pitchFamily="34" charset="0"/>
              </a:rPr>
              <a:t>решение </a:t>
            </a:r>
            <a:r>
              <a:rPr lang="ru-RU" dirty="0">
                <a:solidFill>
                  <a:srgbClr val="E4465A"/>
                </a:solidFill>
                <a:latin typeface="Segoe UI" panose="020B0502040204020203" pitchFamily="34" charset="0"/>
                <a:cs typeface="Segoe UI" panose="020B0502040204020203" pitchFamily="34" charset="0"/>
              </a:rPr>
              <a:t>Санкт-Петербургского УФАС России от 4 декабря 2015 г. по делу № 44-3626/15; решение Санкт-Петербургского УФАС России от 4 октября 2016 г. по делу № 44-3640/16</a:t>
            </a:r>
            <a:r>
              <a:rPr lang="ru-RU" dirty="0">
                <a:solidFill>
                  <a:srgbClr val="444444"/>
                </a:solidFill>
                <a:latin typeface="Segoe UI" panose="020B0502040204020203" pitchFamily="34" charset="0"/>
                <a:cs typeface="Segoe UI" panose="020B0502040204020203" pitchFamily="34" charset="0"/>
              </a:rPr>
              <a:t>).</a:t>
            </a:r>
            <a:endParaRPr lang="ru-RU" dirty="0">
              <a:solidFill>
                <a:srgbClr val="E4465A"/>
              </a:solidFill>
              <a:latin typeface="Segoe UI" panose="020B0502040204020203" pitchFamily="34" charset="0"/>
              <a:cs typeface="Segoe UI" panose="020B0502040204020203" pitchFamily="34" charset="0"/>
            </a:endParaRPr>
          </a:p>
        </p:txBody>
      </p:sp>
      <p:grpSp>
        <p:nvGrpSpPr>
          <p:cNvPr id="32" name="Группа 31">
            <a:extLst>
              <a:ext uri="{FF2B5EF4-FFF2-40B4-BE49-F238E27FC236}">
                <a16:creationId xmlns:a16="http://schemas.microsoft.com/office/drawing/2014/main" xmlns="" id="{F6966F49-7FD8-4FD4-A5A8-91F6F5357B0C}"/>
              </a:ext>
            </a:extLst>
          </p:cNvPr>
          <p:cNvGrpSpPr/>
          <p:nvPr/>
        </p:nvGrpSpPr>
        <p:grpSpPr>
          <a:xfrm>
            <a:off x="1766157" y="5100212"/>
            <a:ext cx="514739" cy="712734"/>
            <a:chOff x="6909583" y="1900903"/>
            <a:chExt cx="620086" cy="408996"/>
          </a:xfrm>
          <a:solidFill>
            <a:schemeClr val="bg1">
              <a:lumMod val="75000"/>
            </a:schemeClr>
          </a:solidFill>
        </p:grpSpPr>
        <p:sp>
          <p:nvSpPr>
            <p:cNvPr id="33"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34"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4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sp>
        <p:nvSpPr>
          <p:cNvPr id="41" name="Стрелка: пятиугольник 11">
            <a:extLst>
              <a:ext uri="{FF2B5EF4-FFF2-40B4-BE49-F238E27FC236}">
                <a16:creationId xmlns:a16="http://schemas.microsoft.com/office/drawing/2014/main" xmlns="" id="{20E707A1-9625-4914-9A42-B17FE9DAB145}"/>
              </a:ext>
            </a:extLst>
          </p:cNvPr>
          <p:cNvSpPr/>
          <p:nvPr/>
        </p:nvSpPr>
        <p:spPr>
          <a:xfrm rot="10800000">
            <a:off x="374812" y="5080335"/>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УФАС</a:t>
            </a:r>
            <a:endParaRPr lang="ru-RU" b="1" dirty="0">
              <a:solidFill>
                <a:prstClr val="white"/>
              </a:solidFill>
              <a:latin typeface="Segoe UI" panose="020B0502040204020203" pitchFamily="34" charset="0"/>
              <a:cs typeface="Segoe UI" panose="020B0502040204020203" pitchFamily="34" charset="0"/>
            </a:endParaRPr>
          </a:p>
        </p:txBody>
      </p:sp>
      <p:grpSp>
        <p:nvGrpSpPr>
          <p:cNvPr id="46" name="Группа 45"/>
          <p:cNvGrpSpPr/>
          <p:nvPr/>
        </p:nvGrpSpPr>
        <p:grpSpPr>
          <a:xfrm>
            <a:off x="5556251" y="1061613"/>
            <a:ext cx="1344149" cy="1498261"/>
            <a:chOff x="325438" y="3559175"/>
            <a:chExt cx="669925" cy="774700"/>
          </a:xfrm>
        </p:grpSpPr>
        <p:sp>
          <p:nvSpPr>
            <p:cNvPr id="47"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9"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0"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1"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2"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Tree>
    <p:extLst>
      <p:ext uri="{BB962C8B-B14F-4D97-AF65-F5344CB8AC3E}">
        <p14:creationId xmlns:p14="http://schemas.microsoft.com/office/powerpoint/2010/main" val="352411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60364" y="2520624"/>
            <a:ext cx="11469686" cy="218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Проектом контракта предусмотрено, что в случае если по каким-либо причинам обеспечение исполнения настоящего контракта перестало быть действительным, закончило свое действие или иным образом перестало обеспечивать исполнение подрядчиком своих обязательств по настоящему контракту, подрядчик обязуется в течение 10 (десяти) рабочих дней с момента, когда соответствующее обеспечение исполнения контракта перестало действовать, предоставить заказчику иное (новое) надлежащее обеспечение исполнения контракта на тех же условиях, которые указаны в контракте</a:t>
            </a:r>
            <a:r>
              <a:rPr lang="ru-RU" dirty="0" smtClean="0">
                <a:solidFill>
                  <a:srgbClr val="444444"/>
                </a:solidFill>
                <a:latin typeface="Segoe UI" panose="020B0502040204020203" pitchFamily="34" charset="0"/>
                <a:cs typeface="Segoe UI" panose="020B0502040204020203" pitchFamily="34" charset="0"/>
              </a:rPr>
              <a:t>.</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Указанное условие проекта контракта </a:t>
            </a:r>
            <a:r>
              <a:rPr lang="ru-RU" dirty="0" smtClean="0">
                <a:solidFill>
                  <a:srgbClr val="444444"/>
                </a:solidFill>
                <a:latin typeface="Segoe UI" panose="020B0502040204020203" pitchFamily="34" charset="0"/>
                <a:cs typeface="Segoe UI" panose="020B0502040204020203" pitchFamily="34" charset="0"/>
              </a:rPr>
              <a:t>соответствует требованиям </a:t>
            </a:r>
            <a:r>
              <a:rPr lang="ru-RU" dirty="0">
                <a:solidFill>
                  <a:srgbClr val="444444"/>
                </a:solidFill>
                <a:latin typeface="Segoe UI" panose="020B0502040204020203" pitchFamily="34" charset="0"/>
                <a:cs typeface="Segoe UI" panose="020B0502040204020203" pitchFamily="34" charset="0"/>
              </a:rPr>
              <a:t>ст. 45, 96 Закона № 44-ФЗ</a:t>
            </a:r>
            <a:r>
              <a:rPr lang="ru-RU" dirty="0" smtClean="0">
                <a:solidFill>
                  <a:srgbClr val="444444"/>
                </a:solidFill>
                <a:latin typeface="Segoe UI" panose="020B0502040204020203" pitchFamily="34" charset="0"/>
                <a:cs typeface="Segoe UI" panose="020B0502040204020203" pitchFamily="34" charset="0"/>
              </a:rPr>
              <a:t>.</a:t>
            </a:r>
            <a:endParaRPr lang="ru-RU" dirty="0">
              <a:solidFill>
                <a:srgbClr val="444444"/>
              </a:solidFill>
              <a:latin typeface="Segoe UI" panose="020B0502040204020203" pitchFamily="34" charset="0"/>
              <a:cs typeface="Segoe UI" panose="020B0502040204020203" pitchFamily="34" charset="0"/>
            </a:endParaRPr>
          </a:p>
        </p:txBody>
      </p:sp>
      <p:sp>
        <p:nvSpPr>
          <p:cNvPr id="10" name="TextBox 9"/>
          <p:cNvSpPr txBox="1">
            <a:spLocks noChangeArrowheads="1"/>
          </p:cNvSpPr>
          <p:nvPr/>
        </p:nvSpPr>
        <p:spPr bwMode="auto">
          <a:xfrm>
            <a:off x="2415278" y="5060057"/>
            <a:ext cx="9409047"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b="1" dirty="0">
                <a:solidFill>
                  <a:srgbClr val="E4465A"/>
                </a:solidFill>
                <a:latin typeface="Segoe UI" panose="020B0502040204020203" pitchFamily="34" charset="0"/>
                <a:cs typeface="Segoe UI" panose="020B0502040204020203" pitchFamily="34" charset="0"/>
              </a:rPr>
              <a:t>Решение Краснодарского УФАС России от 6 августа 2018 г. № ЭА –1338/2018.</a:t>
            </a: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507452" y="4879661"/>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УФАС</a:t>
            </a: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803135" y="4889600"/>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59789" y="233426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grpSp>
        <p:nvGrpSpPr>
          <p:cNvPr id="46" name="Группа 45"/>
          <p:cNvGrpSpPr/>
          <p:nvPr/>
        </p:nvGrpSpPr>
        <p:grpSpPr>
          <a:xfrm>
            <a:off x="5556251" y="1061613"/>
            <a:ext cx="1344149" cy="1498261"/>
            <a:chOff x="325438" y="3559175"/>
            <a:chExt cx="669925" cy="774700"/>
          </a:xfrm>
        </p:grpSpPr>
        <p:sp>
          <p:nvSpPr>
            <p:cNvPr id="47"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9"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0"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1"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2"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Tree>
    <p:extLst>
      <p:ext uri="{BB962C8B-B14F-4D97-AF65-F5344CB8AC3E}">
        <p14:creationId xmlns:p14="http://schemas.microsoft.com/office/powerpoint/2010/main" val="1574890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Прямая соединительная линия 40">
            <a:extLst>
              <a:ext uri="{FF2B5EF4-FFF2-40B4-BE49-F238E27FC236}">
                <a16:creationId xmlns:a16="http://schemas.microsoft.com/office/drawing/2014/main" xmlns="" id="{2DF8A51C-4A70-45C5-B4ED-B17789969F70}"/>
              </a:ext>
            </a:extLst>
          </p:cNvPr>
          <p:cNvCxnSpPr>
            <a:cxnSpLocks/>
          </p:cNvCxnSpPr>
          <p:nvPr/>
        </p:nvCxnSpPr>
        <p:spPr>
          <a:xfrm>
            <a:off x="6251347" y="2375457"/>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2" name="Группа 41">
            <a:extLst>
              <a:ext uri="{FF2B5EF4-FFF2-40B4-BE49-F238E27FC236}">
                <a16:creationId xmlns:a16="http://schemas.microsoft.com/office/drawing/2014/main" xmlns="" id="{0444FF46-B0FA-41C3-AECC-3CE689681411}"/>
              </a:ext>
            </a:extLst>
          </p:cNvPr>
          <p:cNvGrpSpPr/>
          <p:nvPr/>
        </p:nvGrpSpPr>
        <p:grpSpPr>
          <a:xfrm>
            <a:off x="8674043" y="1610460"/>
            <a:ext cx="762753" cy="764997"/>
            <a:chOff x="5852718" y="1440569"/>
            <a:chExt cx="405909" cy="407103"/>
          </a:xfrm>
        </p:grpSpPr>
        <p:sp>
          <p:nvSpPr>
            <p:cNvPr id="43"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44" name="Правая круглая скобка 43">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45" name="Правая круглая скобка 44">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cxnSp>
        <p:nvCxnSpPr>
          <p:cNvPr id="46" name="Прямая соединительная линия 45">
            <a:extLst>
              <a:ext uri="{FF2B5EF4-FFF2-40B4-BE49-F238E27FC236}">
                <a16:creationId xmlns:a16="http://schemas.microsoft.com/office/drawing/2014/main" xmlns="" id="{2DF8A51C-4A70-45C5-B4ED-B17789969F70}"/>
              </a:ext>
            </a:extLst>
          </p:cNvPr>
          <p:cNvCxnSpPr>
            <a:cxnSpLocks/>
          </p:cNvCxnSpPr>
          <p:nvPr/>
        </p:nvCxnSpPr>
        <p:spPr>
          <a:xfrm>
            <a:off x="359790" y="2375457"/>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7" name="Группа 46">
            <a:extLst>
              <a:ext uri="{FF2B5EF4-FFF2-40B4-BE49-F238E27FC236}">
                <a16:creationId xmlns:a16="http://schemas.microsoft.com/office/drawing/2014/main" xmlns="" id="{0444FF46-B0FA-41C3-AECC-3CE689681411}"/>
              </a:ext>
            </a:extLst>
          </p:cNvPr>
          <p:cNvGrpSpPr/>
          <p:nvPr/>
        </p:nvGrpSpPr>
        <p:grpSpPr>
          <a:xfrm>
            <a:off x="2754257" y="1610460"/>
            <a:ext cx="762753" cy="764997"/>
            <a:chOff x="5852718" y="1440569"/>
            <a:chExt cx="405909" cy="407103"/>
          </a:xfrm>
        </p:grpSpPr>
        <p:sp>
          <p:nvSpPr>
            <p:cNvPr id="49" name="Правая круглая скобка 48">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50" name="Правая круглая скобка 49">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382853" y="2494865"/>
            <a:ext cx="555047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smtClean="0">
                <a:solidFill>
                  <a:srgbClr val="444444"/>
                </a:solidFill>
                <a:latin typeface="Segoe UI" panose="020B0502040204020203" pitchFamily="34" charset="0"/>
                <a:cs typeface="Segoe UI" panose="020B0502040204020203" pitchFamily="34" charset="0"/>
              </a:rPr>
              <a:t>Арбитражный </a:t>
            </a:r>
            <a:r>
              <a:rPr lang="ru-RU" sz="1600" dirty="0">
                <a:solidFill>
                  <a:srgbClr val="444444"/>
                </a:solidFill>
                <a:latin typeface="Segoe UI" panose="020B0502040204020203" pitchFamily="34" charset="0"/>
                <a:cs typeface="Segoe UI" panose="020B0502040204020203" pitchFamily="34" charset="0"/>
              </a:rPr>
              <a:t>суд кассационной инстанции, изучив условия контракта, в силу которых подрядная организация была обязана предоставить заказчику новое обеспечение контракта в случае отзыва регулятором у банка лицензии, </a:t>
            </a:r>
            <a:r>
              <a:rPr lang="ru-RU" sz="1600" b="1" dirty="0">
                <a:solidFill>
                  <a:srgbClr val="E4465A"/>
                </a:solidFill>
                <a:latin typeface="Segoe UI" panose="020B0502040204020203" pitchFamily="34" charset="0"/>
                <a:cs typeface="Segoe UI" panose="020B0502040204020203" pitchFamily="34" charset="0"/>
              </a:rPr>
              <a:t>подтвердил правомерность такого условия </a:t>
            </a:r>
            <a:r>
              <a:rPr lang="ru-RU" sz="1600" dirty="0">
                <a:solidFill>
                  <a:srgbClr val="444444"/>
                </a:solidFill>
                <a:latin typeface="Segoe UI" panose="020B0502040204020203" pitchFamily="34" charset="0"/>
                <a:cs typeface="Segoe UI" panose="020B0502040204020203" pitchFamily="34" charset="0"/>
              </a:rPr>
              <a:t>и не поддержал выводы апелляционной инстанции о том, что в таком случае подрядная организация будет обязана предоставить заказчику два обеспечения исполнения контракта вместо </a:t>
            </a:r>
            <a:r>
              <a:rPr lang="ru-RU" sz="1600" dirty="0" smtClean="0">
                <a:solidFill>
                  <a:srgbClr val="444444"/>
                </a:solidFill>
                <a:latin typeface="Segoe UI" panose="020B0502040204020203" pitchFamily="34" charset="0"/>
                <a:cs typeface="Segoe UI" panose="020B0502040204020203" pitchFamily="34" charset="0"/>
              </a:rPr>
              <a:t>одного.</a:t>
            </a:r>
            <a:endParaRPr lang="ru-RU" sz="1600" dirty="0">
              <a:solidFill>
                <a:srgbClr val="E4465A"/>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xmlns="" id="{1A555A6C-92BD-4228-8739-6733986D00CD}"/>
              </a:ext>
            </a:extLst>
          </p:cNvPr>
          <p:cNvSpPr txBox="1">
            <a:spLocks noChangeArrowheads="1"/>
          </p:cNvSpPr>
          <p:nvPr/>
        </p:nvSpPr>
        <p:spPr bwMode="auto">
          <a:xfrm>
            <a:off x="6281739" y="2499621"/>
            <a:ext cx="555047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smtClean="0">
                <a:solidFill>
                  <a:srgbClr val="444444"/>
                </a:solidFill>
                <a:latin typeface="Segoe UI" panose="020B0502040204020203" pitchFamily="34" charset="0"/>
                <a:cs typeface="Segoe UI" panose="020B0502040204020203" pitchFamily="34" charset="0"/>
              </a:rPr>
              <a:t>Арбитражный </a:t>
            </a:r>
            <a:r>
              <a:rPr lang="ru-RU" sz="1600" dirty="0">
                <a:solidFill>
                  <a:srgbClr val="444444"/>
                </a:solidFill>
                <a:latin typeface="Segoe UI" panose="020B0502040204020203" pitchFamily="34" charset="0"/>
                <a:cs typeface="Segoe UI" panose="020B0502040204020203" pitchFamily="34" charset="0"/>
              </a:rPr>
              <a:t>суд кассационной инстанции признал условие контракта о том, что в случае, если по каким-либо причинам обеспечение исполнения контракта перестало быть действительным, подрядчик обязуется в течение десяти банковских дней представить заказчику новое надлежащее обеспечение исполнения контракта на тех же условиях и в том же размере, что указаны в данном разделе контракта, </a:t>
            </a:r>
            <a:r>
              <a:rPr lang="ru-RU" sz="1600" b="1" dirty="0">
                <a:solidFill>
                  <a:srgbClr val="E4465A"/>
                </a:solidFill>
                <a:latin typeface="Segoe UI" panose="020B0502040204020203" pitchFamily="34" charset="0"/>
                <a:cs typeface="Segoe UI" panose="020B0502040204020203" pitchFamily="34" charset="0"/>
              </a:rPr>
              <a:t>не соответствующим ч. 3 ст. 96 Закона № </a:t>
            </a:r>
            <a:r>
              <a:rPr lang="ru-RU" sz="1600" b="1" dirty="0" smtClean="0">
                <a:solidFill>
                  <a:srgbClr val="E4465A"/>
                </a:solidFill>
                <a:latin typeface="Segoe UI" panose="020B0502040204020203" pitchFamily="34" charset="0"/>
                <a:cs typeface="Segoe UI" panose="020B0502040204020203" pitchFamily="34" charset="0"/>
              </a:rPr>
              <a:t>44-ФЗ.</a:t>
            </a:r>
            <a:endParaRPr lang="ru-RU" sz="1600" b="1" dirty="0">
              <a:solidFill>
                <a:srgbClr val="E4465A"/>
              </a:solidFill>
              <a:latin typeface="Segoe UI" panose="020B0502040204020203" pitchFamily="34" charset="0"/>
              <a:cs typeface="Segoe UI" panose="020B0502040204020203" pitchFamily="34" charset="0"/>
            </a:endParaRPr>
          </a:p>
        </p:txBody>
      </p:sp>
      <p:sp>
        <p:nvSpPr>
          <p:cNvPr id="26"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1021776" y="866848"/>
            <a:ext cx="10515600" cy="6284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о замене обеспечения исполнения контракта в случае отзыва у банка лицензии</a:t>
            </a:r>
            <a:endParaRPr lang="ru-RU" b="1" dirty="0">
              <a:solidFill>
                <a:srgbClr val="27A1AE"/>
              </a:solidFill>
              <a:latin typeface="Segoe UI" panose="020B0502040204020203" pitchFamily="34" charset="0"/>
              <a:cs typeface="Segoe UI" panose="020B0502040204020203" pitchFamily="34" charset="0"/>
            </a:endParaRPr>
          </a:p>
        </p:txBody>
      </p:sp>
      <p:grpSp>
        <p:nvGrpSpPr>
          <p:cNvPr id="27" name="Группа 26">
            <a:extLst>
              <a:ext uri="{FF2B5EF4-FFF2-40B4-BE49-F238E27FC236}">
                <a16:creationId xmlns:a16="http://schemas.microsoft.com/office/drawing/2014/main" xmlns="" id="{16E7DBB5-BFB8-45CB-BDEF-A10A604E205F}"/>
              </a:ext>
            </a:extLst>
          </p:cNvPr>
          <p:cNvGrpSpPr/>
          <p:nvPr/>
        </p:nvGrpSpPr>
        <p:grpSpPr>
          <a:xfrm>
            <a:off x="359790" y="5149507"/>
            <a:ext cx="761504" cy="662701"/>
            <a:chOff x="5524500" y="4868863"/>
            <a:chExt cx="501650" cy="436562"/>
          </a:xfrm>
          <a:solidFill>
            <a:schemeClr val="bg1">
              <a:lumMod val="50000"/>
            </a:schemeClr>
          </a:solidFill>
        </p:grpSpPr>
        <p:sp>
          <p:nvSpPr>
            <p:cNvPr id="28" name="Freeform 233">
              <a:extLst>
                <a:ext uri="{FF2B5EF4-FFF2-40B4-BE49-F238E27FC236}">
                  <a16:creationId xmlns:a16="http://schemas.microsoft.com/office/drawing/2014/main" xmlns="" id="{52C0BA3D-605E-4D03-94F3-E5C00B76D73E}"/>
                </a:ext>
              </a:extLst>
            </p:cNvPr>
            <p:cNvSpPr>
              <a:spLocks noEditPoints="1"/>
            </p:cNvSpPr>
            <p:nvPr/>
          </p:nvSpPr>
          <p:spPr bwMode="auto">
            <a:xfrm>
              <a:off x="5524500" y="4868863"/>
              <a:ext cx="501650" cy="436562"/>
            </a:xfrm>
            <a:custGeom>
              <a:avLst/>
              <a:gdLst>
                <a:gd name="T0" fmla="*/ 134 w 154"/>
                <a:gd name="T1" fmla="*/ 0 h 133"/>
                <a:gd name="T2" fmla="*/ 19 w 154"/>
                <a:gd name="T3" fmla="*/ 0 h 133"/>
                <a:gd name="T4" fmla="*/ 6 w 154"/>
                <a:gd name="T5" fmla="*/ 23 h 133"/>
                <a:gd name="T6" fmla="*/ 63 w 154"/>
                <a:gd name="T7" fmla="*/ 122 h 133"/>
                <a:gd name="T8" fmla="*/ 90 w 154"/>
                <a:gd name="T9" fmla="*/ 122 h 133"/>
                <a:gd name="T10" fmla="*/ 148 w 154"/>
                <a:gd name="T11" fmla="*/ 23 h 133"/>
                <a:gd name="T12" fmla="*/ 134 w 154"/>
                <a:gd name="T13" fmla="*/ 0 h 133"/>
                <a:gd name="T14" fmla="*/ 139 w 154"/>
                <a:gd name="T15" fmla="*/ 22 h 133"/>
                <a:gd name="T16" fmla="*/ 84 w 154"/>
                <a:gd name="T17" fmla="*/ 117 h 133"/>
                <a:gd name="T18" fmla="*/ 69 w 154"/>
                <a:gd name="T19" fmla="*/ 117 h 133"/>
                <a:gd name="T20" fmla="*/ 14 w 154"/>
                <a:gd name="T21" fmla="*/ 22 h 133"/>
                <a:gd name="T22" fmla="*/ 22 w 154"/>
                <a:gd name="T23" fmla="*/ 8 h 133"/>
                <a:gd name="T24" fmla="*/ 132 w 154"/>
                <a:gd name="T25" fmla="*/ 8 h 133"/>
                <a:gd name="T26" fmla="*/ 139 w 154"/>
                <a:gd name="T2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133">
                  <a:moveTo>
                    <a:pt x="134" y="0"/>
                  </a:moveTo>
                  <a:cubicBezTo>
                    <a:pt x="19" y="0"/>
                    <a:pt x="19" y="0"/>
                    <a:pt x="19" y="0"/>
                  </a:cubicBezTo>
                  <a:cubicBezTo>
                    <a:pt x="7" y="0"/>
                    <a:pt x="0" y="12"/>
                    <a:pt x="6" y="23"/>
                  </a:cubicBezTo>
                  <a:cubicBezTo>
                    <a:pt x="63" y="122"/>
                    <a:pt x="63" y="122"/>
                    <a:pt x="63" y="122"/>
                  </a:cubicBezTo>
                  <a:cubicBezTo>
                    <a:pt x="69" y="133"/>
                    <a:pt x="84" y="133"/>
                    <a:pt x="90" y="122"/>
                  </a:cubicBezTo>
                  <a:cubicBezTo>
                    <a:pt x="148" y="23"/>
                    <a:pt x="148" y="23"/>
                    <a:pt x="148" y="23"/>
                  </a:cubicBezTo>
                  <a:cubicBezTo>
                    <a:pt x="154" y="12"/>
                    <a:pt x="146" y="0"/>
                    <a:pt x="134" y="0"/>
                  </a:cubicBezTo>
                  <a:close/>
                  <a:moveTo>
                    <a:pt x="139" y="22"/>
                  </a:moveTo>
                  <a:cubicBezTo>
                    <a:pt x="84" y="117"/>
                    <a:pt x="84" y="117"/>
                    <a:pt x="84" y="117"/>
                  </a:cubicBezTo>
                  <a:cubicBezTo>
                    <a:pt x="81" y="123"/>
                    <a:pt x="72" y="123"/>
                    <a:pt x="69" y="117"/>
                  </a:cubicBezTo>
                  <a:cubicBezTo>
                    <a:pt x="14" y="22"/>
                    <a:pt x="14" y="22"/>
                    <a:pt x="14" y="22"/>
                  </a:cubicBezTo>
                  <a:cubicBezTo>
                    <a:pt x="10" y="16"/>
                    <a:pt x="15" y="8"/>
                    <a:pt x="22" y="8"/>
                  </a:cubicBezTo>
                  <a:cubicBezTo>
                    <a:pt x="132" y="8"/>
                    <a:pt x="132" y="8"/>
                    <a:pt x="132" y="8"/>
                  </a:cubicBezTo>
                  <a:cubicBezTo>
                    <a:pt x="138" y="8"/>
                    <a:pt x="143" y="16"/>
                    <a:pt x="13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0" name="Freeform 234">
              <a:extLst>
                <a:ext uri="{FF2B5EF4-FFF2-40B4-BE49-F238E27FC236}">
                  <a16:creationId xmlns:a16="http://schemas.microsoft.com/office/drawing/2014/main" xmlns="" id="{79F19311-D7E9-4E1C-AA01-430D34C9AE91}"/>
                </a:ext>
              </a:extLst>
            </p:cNvPr>
            <p:cNvSpPr>
              <a:spLocks noEditPoints="1"/>
            </p:cNvSpPr>
            <p:nvPr/>
          </p:nvSpPr>
          <p:spPr bwMode="auto">
            <a:xfrm>
              <a:off x="5576888" y="4911725"/>
              <a:ext cx="393700" cy="344487"/>
            </a:xfrm>
            <a:custGeom>
              <a:avLst/>
              <a:gdLst>
                <a:gd name="T0" fmla="*/ 115 w 121"/>
                <a:gd name="T1" fmla="*/ 0 h 105"/>
                <a:gd name="T2" fmla="*/ 7 w 121"/>
                <a:gd name="T3" fmla="*/ 0 h 105"/>
                <a:gd name="T4" fmla="*/ 2 w 121"/>
                <a:gd name="T5" fmla="*/ 8 h 105"/>
                <a:gd name="T6" fmla="*/ 56 w 121"/>
                <a:gd name="T7" fmla="*/ 101 h 105"/>
                <a:gd name="T8" fmla="*/ 65 w 121"/>
                <a:gd name="T9" fmla="*/ 101 h 105"/>
                <a:gd name="T10" fmla="*/ 119 w 121"/>
                <a:gd name="T11" fmla="*/ 8 h 105"/>
                <a:gd name="T12" fmla="*/ 115 w 121"/>
                <a:gd name="T13" fmla="*/ 0 h 105"/>
                <a:gd name="T14" fmla="*/ 68 w 121"/>
                <a:gd name="T15" fmla="*/ 82 h 105"/>
                <a:gd name="T16" fmla="*/ 53 w 121"/>
                <a:gd name="T17" fmla="*/ 82 h 105"/>
                <a:gd name="T18" fmla="*/ 53 w 121"/>
                <a:gd name="T19" fmla="*/ 68 h 105"/>
                <a:gd name="T20" fmla="*/ 68 w 121"/>
                <a:gd name="T21" fmla="*/ 68 h 105"/>
                <a:gd name="T22" fmla="*/ 68 w 121"/>
                <a:gd name="T23" fmla="*/ 82 h 105"/>
                <a:gd name="T24" fmla="*/ 68 w 121"/>
                <a:gd name="T25" fmla="*/ 25 h 105"/>
                <a:gd name="T26" fmla="*/ 65 w 121"/>
                <a:gd name="T27" fmla="*/ 63 h 105"/>
                <a:gd name="T28" fmla="*/ 57 w 121"/>
                <a:gd name="T29" fmla="*/ 63 h 105"/>
                <a:gd name="T30" fmla="*/ 53 w 121"/>
                <a:gd name="T31" fmla="*/ 25 h 105"/>
                <a:gd name="T32" fmla="*/ 53 w 121"/>
                <a:gd name="T33" fmla="*/ 8 h 105"/>
                <a:gd name="T34" fmla="*/ 68 w 121"/>
                <a:gd name="T35" fmla="*/ 8 h 105"/>
                <a:gd name="T36" fmla="*/ 68 w 121"/>
                <a:gd name="T37" fmla="*/ 2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5">
                  <a:moveTo>
                    <a:pt x="115" y="0"/>
                  </a:moveTo>
                  <a:cubicBezTo>
                    <a:pt x="7" y="0"/>
                    <a:pt x="7" y="0"/>
                    <a:pt x="7" y="0"/>
                  </a:cubicBezTo>
                  <a:cubicBezTo>
                    <a:pt x="3" y="0"/>
                    <a:pt x="0" y="4"/>
                    <a:pt x="2" y="8"/>
                  </a:cubicBezTo>
                  <a:cubicBezTo>
                    <a:pt x="56" y="101"/>
                    <a:pt x="56" y="101"/>
                    <a:pt x="56" y="101"/>
                  </a:cubicBezTo>
                  <a:cubicBezTo>
                    <a:pt x="58" y="105"/>
                    <a:pt x="63" y="105"/>
                    <a:pt x="65" y="101"/>
                  </a:cubicBezTo>
                  <a:cubicBezTo>
                    <a:pt x="119" y="8"/>
                    <a:pt x="119" y="8"/>
                    <a:pt x="119" y="8"/>
                  </a:cubicBezTo>
                  <a:cubicBezTo>
                    <a:pt x="121" y="4"/>
                    <a:pt x="118" y="0"/>
                    <a:pt x="115" y="0"/>
                  </a:cubicBezTo>
                  <a:close/>
                  <a:moveTo>
                    <a:pt x="68" y="82"/>
                  </a:moveTo>
                  <a:cubicBezTo>
                    <a:pt x="53" y="82"/>
                    <a:pt x="53" y="82"/>
                    <a:pt x="53" y="82"/>
                  </a:cubicBezTo>
                  <a:cubicBezTo>
                    <a:pt x="53" y="68"/>
                    <a:pt x="53" y="68"/>
                    <a:pt x="53" y="68"/>
                  </a:cubicBezTo>
                  <a:cubicBezTo>
                    <a:pt x="68" y="68"/>
                    <a:pt x="68" y="68"/>
                    <a:pt x="68" y="68"/>
                  </a:cubicBezTo>
                  <a:lnTo>
                    <a:pt x="68" y="82"/>
                  </a:lnTo>
                  <a:close/>
                  <a:moveTo>
                    <a:pt x="68" y="25"/>
                  </a:moveTo>
                  <a:cubicBezTo>
                    <a:pt x="65" y="63"/>
                    <a:pt x="65" y="63"/>
                    <a:pt x="65" y="63"/>
                  </a:cubicBezTo>
                  <a:cubicBezTo>
                    <a:pt x="57" y="63"/>
                    <a:pt x="57" y="63"/>
                    <a:pt x="57" y="63"/>
                  </a:cubicBezTo>
                  <a:cubicBezTo>
                    <a:pt x="53" y="25"/>
                    <a:pt x="53" y="25"/>
                    <a:pt x="53" y="25"/>
                  </a:cubicBezTo>
                  <a:cubicBezTo>
                    <a:pt x="53" y="8"/>
                    <a:pt x="53" y="8"/>
                    <a:pt x="53" y="8"/>
                  </a:cubicBezTo>
                  <a:cubicBezTo>
                    <a:pt x="68" y="8"/>
                    <a:pt x="68" y="8"/>
                    <a:pt x="68" y="8"/>
                  </a:cubicBezTo>
                  <a:lnTo>
                    <a:pt x="68" y="2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25"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5" name="Freeform 6">
            <a:extLst>
              <a:ext uri="{FF2B5EF4-FFF2-40B4-BE49-F238E27FC236}">
                <a16:creationId xmlns:a16="http://schemas.microsoft.com/office/drawing/2014/main" xmlns="" id="{C40F1CFC-4887-49B2-9FF8-E64D23DABF9D}"/>
              </a:ext>
            </a:extLst>
          </p:cNvPr>
          <p:cNvSpPr>
            <a:spLocks/>
          </p:cNvSpPr>
          <p:nvPr/>
        </p:nvSpPr>
        <p:spPr bwMode="auto">
          <a:xfrm>
            <a:off x="2952237" y="1556181"/>
            <a:ext cx="380444" cy="474319"/>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1" name="Freeform 9">
            <a:extLst>
              <a:ext uri="{FF2B5EF4-FFF2-40B4-BE49-F238E27FC236}">
                <a16:creationId xmlns:a16="http://schemas.microsoft.com/office/drawing/2014/main" xmlns="" id="{AC4DF9DD-8956-4E8D-8CD8-00A07426442A}"/>
              </a:ext>
            </a:extLst>
          </p:cNvPr>
          <p:cNvSpPr>
            <a:spLocks/>
          </p:cNvSpPr>
          <p:nvPr/>
        </p:nvSpPr>
        <p:spPr bwMode="auto">
          <a:xfrm>
            <a:off x="2860653" y="1745740"/>
            <a:ext cx="189399" cy="215750"/>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2" name="Freeform 9">
            <a:extLst>
              <a:ext uri="{FF2B5EF4-FFF2-40B4-BE49-F238E27FC236}">
                <a16:creationId xmlns:a16="http://schemas.microsoft.com/office/drawing/2014/main" xmlns="" id="{AC4DF9DD-8956-4E8D-8CD8-00A07426442A}"/>
              </a:ext>
            </a:extLst>
          </p:cNvPr>
          <p:cNvSpPr>
            <a:spLocks/>
          </p:cNvSpPr>
          <p:nvPr/>
        </p:nvSpPr>
        <p:spPr bwMode="auto">
          <a:xfrm>
            <a:off x="8758446" y="1741661"/>
            <a:ext cx="189399" cy="215750"/>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4" name="Freeform 6">
            <a:extLst>
              <a:ext uri="{FF2B5EF4-FFF2-40B4-BE49-F238E27FC236}">
                <a16:creationId xmlns:a16="http://schemas.microsoft.com/office/drawing/2014/main" xmlns="" id="{C40F1CFC-4887-49B2-9FF8-E64D23DABF9D}"/>
              </a:ext>
            </a:extLst>
          </p:cNvPr>
          <p:cNvSpPr>
            <a:spLocks/>
          </p:cNvSpPr>
          <p:nvPr/>
        </p:nvSpPr>
        <p:spPr bwMode="auto">
          <a:xfrm>
            <a:off x="8836362" y="1590063"/>
            <a:ext cx="380444" cy="474319"/>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5" name="Freeform 9">
            <a:extLst>
              <a:ext uri="{FF2B5EF4-FFF2-40B4-BE49-F238E27FC236}">
                <a16:creationId xmlns:a16="http://schemas.microsoft.com/office/drawing/2014/main" xmlns="" id="{AC4DF9DD-8956-4E8D-8CD8-00A07426442A}"/>
              </a:ext>
            </a:extLst>
          </p:cNvPr>
          <p:cNvSpPr>
            <a:spLocks/>
          </p:cNvSpPr>
          <p:nvPr/>
        </p:nvSpPr>
        <p:spPr bwMode="auto">
          <a:xfrm>
            <a:off x="3232083" y="1741661"/>
            <a:ext cx="189399" cy="215750"/>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6" name="Freeform 9">
            <a:extLst>
              <a:ext uri="{FF2B5EF4-FFF2-40B4-BE49-F238E27FC236}">
                <a16:creationId xmlns:a16="http://schemas.microsoft.com/office/drawing/2014/main" xmlns="" id="{AC4DF9DD-8956-4E8D-8CD8-00A07426442A}"/>
              </a:ext>
            </a:extLst>
          </p:cNvPr>
          <p:cNvSpPr>
            <a:spLocks/>
          </p:cNvSpPr>
          <p:nvPr/>
        </p:nvSpPr>
        <p:spPr bwMode="auto">
          <a:xfrm>
            <a:off x="9122106" y="1741661"/>
            <a:ext cx="189399" cy="215750"/>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7" name="Freeform 5">
            <a:extLst>
              <a:ext uri="{FF2B5EF4-FFF2-40B4-BE49-F238E27FC236}">
                <a16:creationId xmlns:a16="http://schemas.microsoft.com/office/drawing/2014/main" xmlns="" id="{DDEC2E9B-36F9-4E6B-92BC-C4DD78F7937E}"/>
              </a:ext>
            </a:extLst>
          </p:cNvPr>
          <p:cNvSpPr>
            <a:spLocks/>
          </p:cNvSpPr>
          <p:nvPr/>
        </p:nvSpPr>
        <p:spPr bwMode="auto">
          <a:xfrm>
            <a:off x="2999175" y="2048422"/>
            <a:ext cx="286568" cy="74113"/>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8" name="Freeform 5">
            <a:extLst>
              <a:ext uri="{FF2B5EF4-FFF2-40B4-BE49-F238E27FC236}">
                <a16:creationId xmlns:a16="http://schemas.microsoft.com/office/drawing/2014/main" xmlns="" id="{DDEC2E9B-36F9-4E6B-92BC-C4DD78F7937E}"/>
              </a:ext>
            </a:extLst>
          </p:cNvPr>
          <p:cNvSpPr>
            <a:spLocks/>
          </p:cNvSpPr>
          <p:nvPr/>
        </p:nvSpPr>
        <p:spPr bwMode="auto">
          <a:xfrm>
            <a:off x="8883300" y="2080811"/>
            <a:ext cx="286568" cy="74113"/>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9"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1116476" y="5183771"/>
            <a:ext cx="4816851" cy="1172423"/>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Верховный Суд РФ </a:t>
            </a:r>
            <a:r>
              <a:rPr lang="ru-RU" b="1" dirty="0" smtClean="0">
                <a:solidFill>
                  <a:srgbClr val="E4465A"/>
                </a:solidFill>
                <a:latin typeface="Segoe UI" panose="020B0502040204020203" pitchFamily="34" charset="0"/>
                <a:cs typeface="Segoe UI" panose="020B0502040204020203" pitchFamily="34" charset="0"/>
              </a:rPr>
              <a:t>поддержал </a:t>
            </a:r>
            <a:r>
              <a:rPr lang="ru-RU" b="1" dirty="0" smtClean="0">
                <a:solidFill>
                  <a:srgbClr val="27A1AE"/>
                </a:solidFill>
                <a:latin typeface="Segoe UI" panose="020B0502040204020203" pitchFamily="34" charset="0"/>
                <a:cs typeface="Segoe UI" panose="020B0502040204020203" pitchFamily="34" charset="0"/>
              </a:rPr>
              <a:t>позицию </a:t>
            </a:r>
            <a:r>
              <a:rPr lang="ru-RU" b="1" dirty="0">
                <a:solidFill>
                  <a:srgbClr val="27A1AE"/>
                </a:solidFill>
                <a:latin typeface="Segoe UI" panose="020B0502040204020203" pitchFamily="34" charset="0"/>
                <a:cs typeface="Segoe UI" panose="020B0502040204020203" pitchFamily="34" charset="0"/>
              </a:rPr>
              <a:t>кассационной инстанции </a:t>
            </a:r>
            <a:r>
              <a:rPr lang="ru-RU" dirty="0">
                <a:solidFill>
                  <a:srgbClr val="001D43"/>
                </a:solidFill>
                <a:latin typeface="Segoe UI" panose="020B0502040204020203" pitchFamily="34" charset="0"/>
                <a:cs typeface="Segoe UI" panose="020B0502040204020203" pitchFamily="34" charset="0"/>
              </a:rPr>
              <a:t>(см.: </a:t>
            </a:r>
            <a:r>
              <a:rPr lang="ru-RU" dirty="0">
                <a:solidFill>
                  <a:srgbClr val="E4465A"/>
                </a:solidFill>
                <a:latin typeface="Segoe UI" panose="020B0502040204020203" pitchFamily="34" charset="0"/>
                <a:cs typeface="Segoe UI" panose="020B0502040204020203" pitchFamily="34" charset="0"/>
              </a:rPr>
              <a:t>Определение Верховного Суда РФ от 14 декабря 2016 г. № </a:t>
            </a:r>
            <a:r>
              <a:rPr lang="ru-RU" dirty="0" smtClean="0">
                <a:solidFill>
                  <a:srgbClr val="E4465A"/>
                </a:solidFill>
                <a:latin typeface="Segoe UI" panose="020B0502040204020203" pitchFamily="34" charset="0"/>
                <a:cs typeface="Segoe UI" panose="020B0502040204020203" pitchFamily="34" charset="0"/>
              </a:rPr>
              <a:t>305-ЭС16-16540</a:t>
            </a:r>
            <a:r>
              <a:rPr lang="ru-RU" dirty="0" smtClean="0">
                <a:solidFill>
                  <a:srgbClr val="001D43"/>
                </a:solidFill>
                <a:latin typeface="Segoe UI" panose="020B0502040204020203" pitchFamily="34" charset="0"/>
                <a:cs typeface="Segoe UI" panose="020B0502040204020203" pitchFamily="34" charset="0"/>
              </a:rPr>
              <a:t>)</a:t>
            </a:r>
            <a:endParaRPr lang="ru-RU" dirty="0">
              <a:solidFill>
                <a:srgbClr val="001D43"/>
              </a:solidFill>
              <a:latin typeface="Segoe UI" panose="020B0502040204020203" pitchFamily="34" charset="0"/>
              <a:cs typeface="Segoe UI" panose="020B0502040204020203" pitchFamily="34" charset="0"/>
            </a:endParaRPr>
          </a:p>
        </p:txBody>
      </p:sp>
      <p:sp>
        <p:nvSpPr>
          <p:cNvPr id="60"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6939209" y="5183770"/>
            <a:ext cx="4816851" cy="1172423"/>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Верховный Суд РФ </a:t>
            </a:r>
            <a:r>
              <a:rPr lang="ru-RU" b="1" dirty="0" smtClean="0">
                <a:solidFill>
                  <a:srgbClr val="E4465A"/>
                </a:solidFill>
                <a:latin typeface="Segoe UI" panose="020B0502040204020203" pitchFamily="34" charset="0"/>
                <a:cs typeface="Segoe UI" panose="020B0502040204020203" pitchFamily="34" charset="0"/>
              </a:rPr>
              <a:t>поддержал </a:t>
            </a:r>
            <a:r>
              <a:rPr lang="ru-RU" b="1" dirty="0" smtClean="0">
                <a:solidFill>
                  <a:srgbClr val="27A1AE"/>
                </a:solidFill>
                <a:latin typeface="Segoe UI" panose="020B0502040204020203" pitchFamily="34" charset="0"/>
                <a:cs typeface="Segoe UI" panose="020B0502040204020203" pitchFamily="34" charset="0"/>
              </a:rPr>
              <a:t>позицию </a:t>
            </a:r>
            <a:r>
              <a:rPr lang="ru-RU" b="1" dirty="0">
                <a:solidFill>
                  <a:srgbClr val="27A1AE"/>
                </a:solidFill>
                <a:latin typeface="Segoe UI" panose="020B0502040204020203" pitchFamily="34" charset="0"/>
                <a:cs typeface="Segoe UI" panose="020B0502040204020203" pitchFamily="34" charset="0"/>
              </a:rPr>
              <a:t>кассационной инстанции </a:t>
            </a:r>
            <a:r>
              <a:rPr lang="ru-RU" dirty="0">
                <a:solidFill>
                  <a:srgbClr val="001D43"/>
                </a:solidFill>
                <a:latin typeface="Segoe UI" panose="020B0502040204020203" pitchFamily="34" charset="0"/>
                <a:cs typeface="Segoe UI" panose="020B0502040204020203" pitchFamily="34" charset="0"/>
              </a:rPr>
              <a:t>(см.: </a:t>
            </a:r>
            <a:r>
              <a:rPr lang="ru-RU" dirty="0">
                <a:solidFill>
                  <a:srgbClr val="E4465A"/>
                </a:solidFill>
                <a:latin typeface="Segoe UI" panose="020B0502040204020203" pitchFamily="34" charset="0"/>
                <a:cs typeface="Segoe UI" panose="020B0502040204020203" pitchFamily="34" charset="0"/>
              </a:rPr>
              <a:t>Определение Верховного Суда РФ от 1 марта 2017 г. № </a:t>
            </a:r>
            <a:r>
              <a:rPr lang="ru-RU" dirty="0" smtClean="0">
                <a:solidFill>
                  <a:srgbClr val="E4465A"/>
                </a:solidFill>
                <a:latin typeface="Segoe UI" panose="020B0502040204020203" pitchFamily="34" charset="0"/>
                <a:cs typeface="Segoe UI" panose="020B0502040204020203" pitchFamily="34" charset="0"/>
              </a:rPr>
              <a:t>308-КГ17-127</a:t>
            </a:r>
            <a:r>
              <a:rPr lang="ru-RU" dirty="0" smtClean="0">
                <a:solidFill>
                  <a:srgbClr val="001D43"/>
                </a:solidFill>
                <a:latin typeface="Segoe UI" panose="020B0502040204020203" pitchFamily="34" charset="0"/>
                <a:cs typeface="Segoe UI" panose="020B0502040204020203" pitchFamily="34" charset="0"/>
              </a:rPr>
              <a:t>)</a:t>
            </a:r>
            <a:endParaRPr lang="ru-RU" dirty="0">
              <a:solidFill>
                <a:srgbClr val="001D43"/>
              </a:solidFill>
              <a:latin typeface="Segoe UI" panose="020B0502040204020203" pitchFamily="34" charset="0"/>
              <a:cs typeface="Segoe UI" panose="020B0502040204020203" pitchFamily="34" charset="0"/>
            </a:endParaRPr>
          </a:p>
        </p:txBody>
      </p:sp>
      <p:grpSp>
        <p:nvGrpSpPr>
          <p:cNvPr id="61" name="Группа 60">
            <a:extLst>
              <a:ext uri="{FF2B5EF4-FFF2-40B4-BE49-F238E27FC236}">
                <a16:creationId xmlns:a16="http://schemas.microsoft.com/office/drawing/2014/main" xmlns="" id="{16E7DBB5-BFB8-45CB-BDEF-A10A604E205F}"/>
              </a:ext>
            </a:extLst>
          </p:cNvPr>
          <p:cNvGrpSpPr/>
          <p:nvPr/>
        </p:nvGrpSpPr>
        <p:grpSpPr>
          <a:xfrm>
            <a:off x="6182523" y="5183770"/>
            <a:ext cx="761504" cy="662701"/>
            <a:chOff x="5524500" y="4868863"/>
            <a:chExt cx="501650" cy="436562"/>
          </a:xfrm>
          <a:solidFill>
            <a:schemeClr val="bg1">
              <a:lumMod val="50000"/>
            </a:schemeClr>
          </a:solidFill>
        </p:grpSpPr>
        <p:sp>
          <p:nvSpPr>
            <p:cNvPr id="62" name="Freeform 233">
              <a:extLst>
                <a:ext uri="{FF2B5EF4-FFF2-40B4-BE49-F238E27FC236}">
                  <a16:creationId xmlns:a16="http://schemas.microsoft.com/office/drawing/2014/main" xmlns="" id="{52C0BA3D-605E-4D03-94F3-E5C00B76D73E}"/>
                </a:ext>
              </a:extLst>
            </p:cNvPr>
            <p:cNvSpPr>
              <a:spLocks noEditPoints="1"/>
            </p:cNvSpPr>
            <p:nvPr/>
          </p:nvSpPr>
          <p:spPr bwMode="auto">
            <a:xfrm>
              <a:off x="5524500" y="4868863"/>
              <a:ext cx="501650" cy="436562"/>
            </a:xfrm>
            <a:custGeom>
              <a:avLst/>
              <a:gdLst>
                <a:gd name="T0" fmla="*/ 134 w 154"/>
                <a:gd name="T1" fmla="*/ 0 h 133"/>
                <a:gd name="T2" fmla="*/ 19 w 154"/>
                <a:gd name="T3" fmla="*/ 0 h 133"/>
                <a:gd name="T4" fmla="*/ 6 w 154"/>
                <a:gd name="T5" fmla="*/ 23 h 133"/>
                <a:gd name="T6" fmla="*/ 63 w 154"/>
                <a:gd name="T7" fmla="*/ 122 h 133"/>
                <a:gd name="T8" fmla="*/ 90 w 154"/>
                <a:gd name="T9" fmla="*/ 122 h 133"/>
                <a:gd name="T10" fmla="*/ 148 w 154"/>
                <a:gd name="T11" fmla="*/ 23 h 133"/>
                <a:gd name="T12" fmla="*/ 134 w 154"/>
                <a:gd name="T13" fmla="*/ 0 h 133"/>
                <a:gd name="T14" fmla="*/ 139 w 154"/>
                <a:gd name="T15" fmla="*/ 22 h 133"/>
                <a:gd name="T16" fmla="*/ 84 w 154"/>
                <a:gd name="T17" fmla="*/ 117 h 133"/>
                <a:gd name="T18" fmla="*/ 69 w 154"/>
                <a:gd name="T19" fmla="*/ 117 h 133"/>
                <a:gd name="T20" fmla="*/ 14 w 154"/>
                <a:gd name="T21" fmla="*/ 22 h 133"/>
                <a:gd name="T22" fmla="*/ 22 w 154"/>
                <a:gd name="T23" fmla="*/ 8 h 133"/>
                <a:gd name="T24" fmla="*/ 132 w 154"/>
                <a:gd name="T25" fmla="*/ 8 h 133"/>
                <a:gd name="T26" fmla="*/ 139 w 154"/>
                <a:gd name="T2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133">
                  <a:moveTo>
                    <a:pt x="134" y="0"/>
                  </a:moveTo>
                  <a:cubicBezTo>
                    <a:pt x="19" y="0"/>
                    <a:pt x="19" y="0"/>
                    <a:pt x="19" y="0"/>
                  </a:cubicBezTo>
                  <a:cubicBezTo>
                    <a:pt x="7" y="0"/>
                    <a:pt x="0" y="12"/>
                    <a:pt x="6" y="23"/>
                  </a:cubicBezTo>
                  <a:cubicBezTo>
                    <a:pt x="63" y="122"/>
                    <a:pt x="63" y="122"/>
                    <a:pt x="63" y="122"/>
                  </a:cubicBezTo>
                  <a:cubicBezTo>
                    <a:pt x="69" y="133"/>
                    <a:pt x="84" y="133"/>
                    <a:pt x="90" y="122"/>
                  </a:cubicBezTo>
                  <a:cubicBezTo>
                    <a:pt x="148" y="23"/>
                    <a:pt x="148" y="23"/>
                    <a:pt x="148" y="23"/>
                  </a:cubicBezTo>
                  <a:cubicBezTo>
                    <a:pt x="154" y="12"/>
                    <a:pt x="146" y="0"/>
                    <a:pt x="134" y="0"/>
                  </a:cubicBezTo>
                  <a:close/>
                  <a:moveTo>
                    <a:pt x="139" y="22"/>
                  </a:moveTo>
                  <a:cubicBezTo>
                    <a:pt x="84" y="117"/>
                    <a:pt x="84" y="117"/>
                    <a:pt x="84" y="117"/>
                  </a:cubicBezTo>
                  <a:cubicBezTo>
                    <a:pt x="81" y="123"/>
                    <a:pt x="72" y="123"/>
                    <a:pt x="69" y="117"/>
                  </a:cubicBezTo>
                  <a:cubicBezTo>
                    <a:pt x="14" y="22"/>
                    <a:pt x="14" y="22"/>
                    <a:pt x="14" y="22"/>
                  </a:cubicBezTo>
                  <a:cubicBezTo>
                    <a:pt x="10" y="16"/>
                    <a:pt x="15" y="8"/>
                    <a:pt x="22" y="8"/>
                  </a:cubicBezTo>
                  <a:cubicBezTo>
                    <a:pt x="132" y="8"/>
                    <a:pt x="132" y="8"/>
                    <a:pt x="132" y="8"/>
                  </a:cubicBezTo>
                  <a:cubicBezTo>
                    <a:pt x="138" y="8"/>
                    <a:pt x="143" y="16"/>
                    <a:pt x="13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3" name="Freeform 234">
              <a:extLst>
                <a:ext uri="{FF2B5EF4-FFF2-40B4-BE49-F238E27FC236}">
                  <a16:creationId xmlns:a16="http://schemas.microsoft.com/office/drawing/2014/main" xmlns="" id="{79F19311-D7E9-4E1C-AA01-430D34C9AE91}"/>
                </a:ext>
              </a:extLst>
            </p:cNvPr>
            <p:cNvSpPr>
              <a:spLocks noEditPoints="1"/>
            </p:cNvSpPr>
            <p:nvPr/>
          </p:nvSpPr>
          <p:spPr bwMode="auto">
            <a:xfrm>
              <a:off x="5576888" y="4911725"/>
              <a:ext cx="393700" cy="344487"/>
            </a:xfrm>
            <a:custGeom>
              <a:avLst/>
              <a:gdLst>
                <a:gd name="T0" fmla="*/ 115 w 121"/>
                <a:gd name="T1" fmla="*/ 0 h 105"/>
                <a:gd name="T2" fmla="*/ 7 w 121"/>
                <a:gd name="T3" fmla="*/ 0 h 105"/>
                <a:gd name="T4" fmla="*/ 2 w 121"/>
                <a:gd name="T5" fmla="*/ 8 h 105"/>
                <a:gd name="T6" fmla="*/ 56 w 121"/>
                <a:gd name="T7" fmla="*/ 101 h 105"/>
                <a:gd name="T8" fmla="*/ 65 w 121"/>
                <a:gd name="T9" fmla="*/ 101 h 105"/>
                <a:gd name="T10" fmla="*/ 119 w 121"/>
                <a:gd name="T11" fmla="*/ 8 h 105"/>
                <a:gd name="T12" fmla="*/ 115 w 121"/>
                <a:gd name="T13" fmla="*/ 0 h 105"/>
                <a:gd name="T14" fmla="*/ 68 w 121"/>
                <a:gd name="T15" fmla="*/ 82 h 105"/>
                <a:gd name="T16" fmla="*/ 53 w 121"/>
                <a:gd name="T17" fmla="*/ 82 h 105"/>
                <a:gd name="T18" fmla="*/ 53 w 121"/>
                <a:gd name="T19" fmla="*/ 68 h 105"/>
                <a:gd name="T20" fmla="*/ 68 w 121"/>
                <a:gd name="T21" fmla="*/ 68 h 105"/>
                <a:gd name="T22" fmla="*/ 68 w 121"/>
                <a:gd name="T23" fmla="*/ 82 h 105"/>
                <a:gd name="T24" fmla="*/ 68 w 121"/>
                <a:gd name="T25" fmla="*/ 25 h 105"/>
                <a:gd name="T26" fmla="*/ 65 w 121"/>
                <a:gd name="T27" fmla="*/ 63 h 105"/>
                <a:gd name="T28" fmla="*/ 57 w 121"/>
                <a:gd name="T29" fmla="*/ 63 h 105"/>
                <a:gd name="T30" fmla="*/ 53 w 121"/>
                <a:gd name="T31" fmla="*/ 25 h 105"/>
                <a:gd name="T32" fmla="*/ 53 w 121"/>
                <a:gd name="T33" fmla="*/ 8 h 105"/>
                <a:gd name="T34" fmla="*/ 68 w 121"/>
                <a:gd name="T35" fmla="*/ 8 h 105"/>
                <a:gd name="T36" fmla="*/ 68 w 121"/>
                <a:gd name="T37" fmla="*/ 2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5">
                  <a:moveTo>
                    <a:pt x="115" y="0"/>
                  </a:moveTo>
                  <a:cubicBezTo>
                    <a:pt x="7" y="0"/>
                    <a:pt x="7" y="0"/>
                    <a:pt x="7" y="0"/>
                  </a:cubicBezTo>
                  <a:cubicBezTo>
                    <a:pt x="3" y="0"/>
                    <a:pt x="0" y="4"/>
                    <a:pt x="2" y="8"/>
                  </a:cubicBezTo>
                  <a:cubicBezTo>
                    <a:pt x="56" y="101"/>
                    <a:pt x="56" y="101"/>
                    <a:pt x="56" y="101"/>
                  </a:cubicBezTo>
                  <a:cubicBezTo>
                    <a:pt x="58" y="105"/>
                    <a:pt x="63" y="105"/>
                    <a:pt x="65" y="101"/>
                  </a:cubicBezTo>
                  <a:cubicBezTo>
                    <a:pt x="119" y="8"/>
                    <a:pt x="119" y="8"/>
                    <a:pt x="119" y="8"/>
                  </a:cubicBezTo>
                  <a:cubicBezTo>
                    <a:pt x="121" y="4"/>
                    <a:pt x="118" y="0"/>
                    <a:pt x="115" y="0"/>
                  </a:cubicBezTo>
                  <a:close/>
                  <a:moveTo>
                    <a:pt x="68" y="82"/>
                  </a:moveTo>
                  <a:cubicBezTo>
                    <a:pt x="53" y="82"/>
                    <a:pt x="53" y="82"/>
                    <a:pt x="53" y="82"/>
                  </a:cubicBezTo>
                  <a:cubicBezTo>
                    <a:pt x="53" y="68"/>
                    <a:pt x="53" y="68"/>
                    <a:pt x="53" y="68"/>
                  </a:cubicBezTo>
                  <a:cubicBezTo>
                    <a:pt x="68" y="68"/>
                    <a:pt x="68" y="68"/>
                    <a:pt x="68" y="68"/>
                  </a:cubicBezTo>
                  <a:lnTo>
                    <a:pt x="68" y="82"/>
                  </a:lnTo>
                  <a:close/>
                  <a:moveTo>
                    <a:pt x="68" y="25"/>
                  </a:moveTo>
                  <a:cubicBezTo>
                    <a:pt x="65" y="63"/>
                    <a:pt x="65" y="63"/>
                    <a:pt x="65" y="63"/>
                  </a:cubicBezTo>
                  <a:cubicBezTo>
                    <a:pt x="57" y="63"/>
                    <a:pt x="57" y="63"/>
                    <a:pt x="57" y="63"/>
                  </a:cubicBezTo>
                  <a:cubicBezTo>
                    <a:pt x="53" y="25"/>
                    <a:pt x="53" y="25"/>
                    <a:pt x="53" y="25"/>
                  </a:cubicBezTo>
                  <a:cubicBezTo>
                    <a:pt x="53" y="8"/>
                    <a:pt x="53" y="8"/>
                    <a:pt x="53" y="8"/>
                  </a:cubicBezTo>
                  <a:cubicBezTo>
                    <a:pt x="68" y="8"/>
                    <a:pt x="68" y="8"/>
                    <a:pt x="68" y="8"/>
                  </a:cubicBezTo>
                  <a:lnTo>
                    <a:pt x="68" y="2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Tree>
    <p:extLst>
      <p:ext uri="{BB962C8B-B14F-4D97-AF65-F5344CB8AC3E}">
        <p14:creationId xmlns:p14="http://schemas.microsoft.com/office/powerpoint/2010/main" val="967088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1677817" y="771681"/>
            <a:ext cx="10267749" cy="5762933"/>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800" dirty="0">
                <a:solidFill>
                  <a:srgbClr val="001D43"/>
                </a:solidFill>
              </a:rPr>
              <a:t>Заказчик предусмотрел в документации об электронном аукционе позицию «Кирпич»: </a:t>
            </a:r>
            <a:r>
              <a:rPr lang="ru-RU" sz="1800" b="1" dirty="0">
                <a:solidFill>
                  <a:srgbClr val="E4465A"/>
                </a:solidFill>
              </a:rPr>
              <a:t>ГОСТ 379-2015 или ГОСТ 530-2012. </a:t>
            </a:r>
          </a:p>
          <a:p>
            <a:pPr algn="just">
              <a:buClr>
                <a:srgbClr val="E4465A"/>
              </a:buClr>
            </a:pPr>
            <a:r>
              <a:rPr lang="ru-RU" sz="1800" dirty="0" smtClean="0">
                <a:solidFill>
                  <a:srgbClr val="001D43"/>
                </a:solidFill>
              </a:rPr>
              <a:t>Согласно </a:t>
            </a:r>
            <a:r>
              <a:rPr lang="ru-RU" sz="1800" dirty="0">
                <a:solidFill>
                  <a:srgbClr val="001D43"/>
                </a:solidFill>
              </a:rPr>
              <a:t>инструкции по заполнению заявки: по тексту требований к материалам союзы «или», «либо» </a:t>
            </a:r>
            <a:r>
              <a:rPr lang="ru-RU" sz="1800" b="1" dirty="0">
                <a:solidFill>
                  <a:srgbClr val="E4465A"/>
                </a:solidFill>
              </a:rPr>
              <a:t>во всех случаях следует воспринимать как обязанность выбрать один из перечисляемых вариантов значений. </a:t>
            </a:r>
          </a:p>
          <a:p>
            <a:pPr algn="just">
              <a:buClr>
                <a:srgbClr val="E4465A"/>
              </a:buClr>
            </a:pPr>
            <a:r>
              <a:rPr lang="ru-RU" sz="1800" dirty="0" smtClean="0">
                <a:solidFill>
                  <a:srgbClr val="001D43"/>
                </a:solidFill>
              </a:rPr>
              <a:t>В </a:t>
            </a:r>
            <a:r>
              <a:rPr lang="ru-RU" sz="1800" dirty="0">
                <a:solidFill>
                  <a:srgbClr val="001D43"/>
                </a:solidFill>
              </a:rPr>
              <a:t>заявке общества по позиции «Кирпич» указано: </a:t>
            </a:r>
            <a:r>
              <a:rPr lang="ru-RU" sz="1800" b="1" dirty="0">
                <a:solidFill>
                  <a:srgbClr val="E4465A"/>
                </a:solidFill>
              </a:rPr>
              <a:t>ГОСТ 379-2015 или ГОСТ 530-2012.</a:t>
            </a:r>
          </a:p>
          <a:p>
            <a:pPr algn="just">
              <a:buClr>
                <a:srgbClr val="E4465A"/>
              </a:buClr>
            </a:pPr>
            <a:r>
              <a:rPr lang="ru-RU" sz="1800" dirty="0" smtClean="0">
                <a:solidFill>
                  <a:srgbClr val="001D43"/>
                </a:solidFill>
              </a:rPr>
              <a:t>Исходя </a:t>
            </a:r>
            <a:r>
              <a:rPr lang="ru-RU" sz="1800" dirty="0">
                <a:solidFill>
                  <a:srgbClr val="001D43"/>
                </a:solidFill>
              </a:rPr>
              <a:t>из приведенных положений инструкции, участнику закупки необходимо выбрать один из приведенных ГОСТов. Установлено, что ГОСТ 379-2015 и ГОСТ 530-2012 не являются взаимодополняющими, поскольку распространяются на разные виды товара: кирпич силикатный и кирпич керамический соответственно. Требования к кирпичу в соответствии с указанными ГОСТами также различны. Заказчиком предоставлено участникам закупки право выбора между силикатным и керамическим кирпичом, отказ в допуске к участию в аукционе правомерен.</a:t>
            </a:r>
          </a:p>
          <a:p>
            <a:pPr algn="just">
              <a:buClr>
                <a:srgbClr val="E4465A"/>
              </a:buClr>
            </a:pPr>
            <a:r>
              <a:rPr lang="ru-RU" sz="1800" dirty="0">
                <a:solidFill>
                  <a:srgbClr val="001D43"/>
                </a:solidFill>
              </a:rPr>
              <a:t>В случае предоставления заказчиком участнику закупки возможности выбора того или иного ГОСТ, </a:t>
            </a:r>
            <a:r>
              <a:rPr lang="ru-RU" sz="1800" b="1" dirty="0">
                <a:solidFill>
                  <a:srgbClr val="001D43"/>
                </a:solidFill>
              </a:rPr>
              <a:t>участник обязан указать в первой части заявки такой ГОСТ. Дублирование обоих ГОСТ в первой части заявки влечет отказ в допуске к участию в торгах.</a:t>
            </a:r>
          </a:p>
          <a:p>
            <a:pPr algn="just">
              <a:lnSpc>
                <a:spcPct val="100000"/>
              </a:lnSpc>
              <a:buClr>
                <a:srgbClr val="E4465A"/>
              </a:buClr>
            </a:pPr>
            <a:r>
              <a:rPr lang="ru-RU" sz="1800" b="1" dirty="0">
                <a:solidFill>
                  <a:srgbClr val="E4465A"/>
                </a:solidFill>
              </a:rPr>
              <a:t>Решение Тамбовского УФАС России от 22 августа 2018 г. № РЗ-202/18.</a:t>
            </a:r>
          </a:p>
          <a:p>
            <a:pPr algn="just">
              <a:buClr>
                <a:srgbClr val="E4465A"/>
              </a:buClr>
            </a:pPr>
            <a:endParaRPr lang="ru-RU" sz="1600" b="1" dirty="0">
              <a:solidFill>
                <a:srgbClr val="001D43"/>
              </a:solidFill>
            </a:endParaRPr>
          </a:p>
          <a:p>
            <a:pPr algn="just">
              <a:buClr>
                <a:srgbClr val="E4465A"/>
              </a:buClr>
            </a:pPr>
            <a:endParaRPr lang="ru-RU" sz="1600" dirty="0">
              <a:solidFill>
                <a:srgbClr val="001D43"/>
              </a:solidFill>
            </a:endParaRPr>
          </a:p>
          <a:p>
            <a:pPr algn="just">
              <a:buClr>
                <a:srgbClr val="E4465A"/>
              </a:buClr>
            </a:pPr>
            <a:endParaRPr lang="ru-RU" sz="1600" dirty="0" smtClean="0">
              <a:solidFill>
                <a:srgbClr val="001D43"/>
              </a:solidFill>
            </a:endParaRPr>
          </a:p>
          <a:p>
            <a:pPr algn="just">
              <a:buClr>
                <a:srgbClr val="E4465A"/>
              </a:buClr>
            </a:pPr>
            <a:endParaRPr lang="ru-RU" sz="1600" dirty="0">
              <a:solidFill>
                <a:srgbClr val="001D43"/>
              </a:solidFill>
            </a:endParaRPr>
          </a:p>
        </p:txBody>
      </p:sp>
      <p:grpSp>
        <p:nvGrpSpPr>
          <p:cNvPr id="14" name="Группа 13"/>
          <p:cNvGrpSpPr/>
          <p:nvPr/>
        </p:nvGrpSpPr>
        <p:grpSpPr>
          <a:xfrm>
            <a:off x="193116" y="5136715"/>
            <a:ext cx="1344149" cy="1498261"/>
            <a:chOff x="325438" y="3559175"/>
            <a:chExt cx="669925" cy="774700"/>
          </a:xfrm>
        </p:grpSpPr>
        <p:sp>
          <p:nvSpPr>
            <p:cNvPr id="15"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6"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7"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8"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9"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0"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12" name="Заголовок 1"/>
          <p:cNvSpPr>
            <a:spLocks noGrp="1"/>
          </p:cNvSpPr>
          <p:nvPr>
            <p:ph type="title"/>
          </p:nvPr>
        </p:nvSpPr>
        <p:spPr>
          <a:xfrm>
            <a:off x="1505415" y="-22715"/>
            <a:ext cx="8964704" cy="694951"/>
          </a:xfrm>
        </p:spPr>
        <p:txBody>
          <a:bodyPr/>
          <a:lstStyle/>
          <a:p>
            <a:r>
              <a:rPr lang="ru-RU" dirty="0"/>
              <a:t> </a:t>
            </a:r>
            <a:r>
              <a:rPr lang="ru-RU" sz="1800" dirty="0" smtClean="0"/>
              <a:t>АНТИМОНОПОЛЬНАЯ</a:t>
            </a:r>
            <a:r>
              <a:rPr lang="ru-RU" dirty="0" smtClean="0"/>
              <a:t> </a:t>
            </a:r>
            <a:r>
              <a:rPr lang="ru-RU" sz="1800" dirty="0" smtClean="0"/>
              <a:t>ПРАКТИКА. ОТКЛОНЕНИЯ ЗАЯВОК НА ТОРГАХ. ГОСТ.</a:t>
            </a:r>
            <a:endParaRPr lang="ru-RU" sz="180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89" y="807325"/>
            <a:ext cx="1460809" cy="1460809"/>
          </a:xfrm>
          <a:prstGeom prst="rect">
            <a:avLst/>
          </a:prstGeom>
        </p:spPr>
      </p:pic>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88" y="2378400"/>
            <a:ext cx="1460809" cy="1460809"/>
          </a:xfrm>
          <a:prstGeom prst="rect">
            <a:avLst/>
          </a:prstGeom>
        </p:spPr>
      </p:pic>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87" y="3919192"/>
            <a:ext cx="1460809" cy="1460809"/>
          </a:xfrm>
          <a:prstGeom prst="rect">
            <a:avLst/>
          </a:prstGeom>
        </p:spPr>
      </p:pic>
    </p:spTree>
    <p:extLst>
      <p:ext uri="{BB962C8B-B14F-4D97-AF65-F5344CB8AC3E}">
        <p14:creationId xmlns:p14="http://schemas.microsoft.com/office/powerpoint/2010/main" val="4008228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60364" y="2520624"/>
            <a:ext cx="11469686"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Требование </a:t>
            </a:r>
            <a:r>
              <a:rPr lang="ru-RU" dirty="0">
                <a:solidFill>
                  <a:srgbClr val="444444"/>
                </a:solidFill>
                <a:latin typeface="Segoe UI" panose="020B0502040204020203" pitchFamily="34" charset="0"/>
                <a:cs typeface="Segoe UI" panose="020B0502040204020203" pitchFamily="34" charset="0"/>
              </a:rPr>
              <a:t>замены поставщиком обеспечения исполнения контракта </a:t>
            </a:r>
            <a:r>
              <a:rPr lang="ru-RU" b="1" dirty="0">
                <a:solidFill>
                  <a:srgbClr val="E4465A"/>
                </a:solidFill>
                <a:latin typeface="Segoe UI" panose="020B0502040204020203" pitchFamily="34" charset="0"/>
                <a:cs typeface="Segoe UI" panose="020B0502040204020203" pitchFamily="34" charset="0"/>
              </a:rPr>
              <a:t>имеет широкое толкование и может создавать условия для злоупотребления заказчиком своими правами. </a:t>
            </a:r>
            <a:r>
              <a:rPr lang="ru-RU" b="1" dirty="0" smtClean="0">
                <a:solidFill>
                  <a:srgbClr val="E4465A"/>
                </a:solidFill>
                <a:latin typeface="Segoe UI" panose="020B0502040204020203" pitchFamily="34" charset="0"/>
                <a:cs typeface="Segoe UI" panose="020B0502040204020203" pitchFamily="34" charset="0"/>
              </a:rPr>
              <a:t>Подобные </a:t>
            </a:r>
            <a:r>
              <a:rPr lang="ru-RU" b="1" dirty="0">
                <a:solidFill>
                  <a:srgbClr val="E4465A"/>
                </a:solidFill>
                <a:latin typeface="Segoe UI" panose="020B0502040204020203" pitchFamily="34" charset="0"/>
                <a:cs typeface="Segoe UI" panose="020B0502040204020203" pitchFamily="34" charset="0"/>
              </a:rPr>
              <a:t>условия контрактов следует квалифицировать как создающие дополнительную обязанность для поставщиков, не предусмотренную Законом № 44-ФЗ. </a:t>
            </a:r>
          </a:p>
        </p:txBody>
      </p:sp>
      <p:sp>
        <p:nvSpPr>
          <p:cNvPr id="10" name="TextBox 9"/>
          <p:cNvSpPr txBox="1">
            <a:spLocks noChangeArrowheads="1"/>
          </p:cNvSpPr>
          <p:nvPr/>
        </p:nvSpPr>
        <p:spPr bwMode="auto">
          <a:xfrm>
            <a:off x="2347446" y="4566641"/>
            <a:ext cx="9409047"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См.: </a:t>
            </a:r>
            <a:r>
              <a:rPr lang="ru-RU" dirty="0" smtClean="0">
                <a:solidFill>
                  <a:srgbClr val="E4465A"/>
                </a:solidFill>
                <a:latin typeface="Segoe UI" panose="020B0502040204020203" pitchFamily="34" charset="0"/>
                <a:cs typeface="Segoe UI" panose="020B0502040204020203" pitchFamily="34" charset="0"/>
              </a:rPr>
              <a:t>Определение </a:t>
            </a:r>
            <a:r>
              <a:rPr lang="ru-RU" dirty="0">
                <a:solidFill>
                  <a:srgbClr val="E4465A"/>
                </a:solidFill>
                <a:latin typeface="Segoe UI" panose="020B0502040204020203" pitchFamily="34" charset="0"/>
                <a:cs typeface="Segoe UI" panose="020B0502040204020203" pitchFamily="34" charset="0"/>
              </a:rPr>
              <a:t>Верховного Суда РФ от 22 марта 2017 г. № 308-КГ17-1217. </a:t>
            </a: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60363" y="4466361"/>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ВС РФ</a:t>
            </a: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66874" y="448373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24780" y="1157207"/>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59789" y="233426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831069" y="19822"/>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1090342" y="1680999"/>
            <a:ext cx="10515600" cy="6284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о замене обеспечения исполнения контракта в случае отзыва у банка лицензии</a:t>
            </a:r>
            <a:endParaRPr lang="ru-RU" b="1" dirty="0">
              <a:solidFill>
                <a:srgbClr val="27A1A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25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201059" y="238859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39515" y="1695853"/>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2333446" y="4092759"/>
            <a:ext cx="9295754"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Арбитражный </a:t>
            </a:r>
            <a:r>
              <a:rPr lang="ru-RU" dirty="0">
                <a:solidFill>
                  <a:srgbClr val="444444"/>
                </a:solidFill>
                <a:latin typeface="Segoe UI" panose="020B0502040204020203" pitchFamily="34" charset="0"/>
                <a:cs typeface="Segoe UI" panose="020B0502040204020203" pitchFamily="34" charset="0"/>
              </a:rPr>
              <a:t>суд кассационной инстанции подтвердил аргументацию антимонопольного органа о том, что </a:t>
            </a:r>
            <a:r>
              <a:rPr lang="ru-RU" b="1" dirty="0">
                <a:solidFill>
                  <a:srgbClr val="E4465A"/>
                </a:solidFill>
                <a:latin typeface="Segoe UI" panose="020B0502040204020203" pitchFamily="34" charset="0"/>
                <a:cs typeface="Segoe UI" panose="020B0502040204020203" pitchFamily="34" charset="0"/>
              </a:rPr>
              <a:t>отказ заказчика в принятии банковской гарантии, содержащей условие о возможности уменьшения суммы обязательств гаранта по мере исполнения контракта, соответствует Закону о контрактной системе и </a:t>
            </a:r>
            <a:r>
              <a:rPr lang="ru-RU" b="1" dirty="0" smtClean="0">
                <a:solidFill>
                  <a:srgbClr val="E4465A"/>
                </a:solidFill>
                <a:latin typeface="Segoe UI" panose="020B0502040204020203" pitchFamily="34" charset="0"/>
                <a:cs typeface="Segoe UI" panose="020B0502040204020203" pitchFamily="34" charset="0"/>
              </a:rPr>
              <a:t>ГК РФ.</a:t>
            </a:r>
            <a:endParaRPr lang="ru-RU" b="1" dirty="0">
              <a:solidFill>
                <a:srgbClr val="E4465A"/>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60363" y="4466361"/>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66874" y="448373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35971" y="1748596"/>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201059" y="3259818"/>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92642" y="2563283"/>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Московского округа от 14 февраля 2017 г. № Ф05-29/2017 по делу № А40-76873/16. </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874243" y="829266"/>
            <a:ext cx="10515600" cy="8651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Условие </a:t>
            </a:r>
            <a:r>
              <a:rPr lang="ru-RU" b="1" dirty="0" smtClean="0">
                <a:solidFill>
                  <a:srgbClr val="27A1AE"/>
                </a:solidFill>
                <a:latin typeface="Segoe UI" panose="020B0502040204020203" pitchFamily="34" charset="0"/>
                <a:cs typeface="Segoe UI" panose="020B0502040204020203" pitchFamily="34" charset="0"/>
              </a:rPr>
              <a:t>БГ о </a:t>
            </a:r>
            <a:r>
              <a:rPr lang="ru-RU" b="1" dirty="0">
                <a:solidFill>
                  <a:srgbClr val="27A1AE"/>
                </a:solidFill>
                <a:latin typeface="Segoe UI" panose="020B0502040204020203" pitchFamily="34" charset="0"/>
                <a:cs typeface="Segoe UI" panose="020B0502040204020203" pitchFamily="34" charset="0"/>
              </a:rPr>
              <a:t>том, что обязательство гаранта перед бенефициаром уменьшается на сумму всех платежей, произведенных принципалом в счет исполнения своих обязательств перед бенефициаром по контракту.</a:t>
            </a:r>
          </a:p>
        </p:txBody>
      </p:sp>
    </p:spTree>
    <p:extLst>
      <p:ext uri="{BB962C8B-B14F-4D97-AF65-F5344CB8AC3E}">
        <p14:creationId xmlns:p14="http://schemas.microsoft.com/office/powerpoint/2010/main" val="354854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201059" y="238859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39515" y="1695853"/>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2333446" y="4092759"/>
            <a:ext cx="9295754" cy="175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Антимонопольный </a:t>
            </a:r>
            <a:r>
              <a:rPr lang="ru-RU" dirty="0">
                <a:solidFill>
                  <a:srgbClr val="444444"/>
                </a:solidFill>
                <a:latin typeface="Segoe UI" panose="020B0502040204020203" pitchFamily="34" charset="0"/>
                <a:cs typeface="Segoe UI" panose="020B0502040204020203" pitchFamily="34" charset="0"/>
              </a:rPr>
              <a:t>орган признал жалобу поставщика на отказ заказчика от принятия банковской гарантии необоснованной, поскольку представленная поставщиком заказчику банковская гарантия не покрывала все обязательства принципала, предусмотренные проектом контракта, </a:t>
            </a:r>
            <a:r>
              <a:rPr lang="ru-RU" b="1" dirty="0">
                <a:solidFill>
                  <a:srgbClr val="E4465A"/>
                </a:solidFill>
                <a:latin typeface="Segoe UI" panose="020B0502040204020203" pitchFamily="34" charset="0"/>
                <a:cs typeface="Segoe UI" panose="020B0502040204020203" pitchFamily="34" charset="0"/>
              </a:rPr>
              <a:t>а именно, не обеспечивала обязательства по возмещению убытков, которые могут возникнуть в процессе исполнения контракта без его </a:t>
            </a:r>
            <a:r>
              <a:rPr lang="ru-RU" b="1" dirty="0" smtClean="0">
                <a:solidFill>
                  <a:srgbClr val="E4465A"/>
                </a:solidFill>
                <a:latin typeface="Segoe UI" panose="020B0502040204020203" pitchFamily="34" charset="0"/>
                <a:cs typeface="Segoe UI" panose="020B0502040204020203" pitchFamily="34" charset="0"/>
              </a:rPr>
              <a:t>расторжения.</a:t>
            </a:r>
            <a:endParaRPr lang="ru-RU" dirty="0">
              <a:solidFill>
                <a:srgbClr val="001D43"/>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60363" y="4466361"/>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66874" y="448373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199835" y="397349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86841" y="3125565"/>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Архангельского УФАС России от 20 апреля 2016 г. № 04-05/2059</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201059" y="829266"/>
            <a:ext cx="11464536" cy="8651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Условие </a:t>
            </a:r>
            <a:r>
              <a:rPr lang="ru-RU" b="1" dirty="0" smtClean="0">
                <a:solidFill>
                  <a:srgbClr val="27A1AE"/>
                </a:solidFill>
                <a:latin typeface="Segoe UI" panose="020B0502040204020203" pitchFamily="34" charset="0"/>
                <a:cs typeface="Segoe UI" panose="020B0502040204020203" pitchFamily="34" charset="0"/>
              </a:rPr>
              <a:t>БГ о том, что </a:t>
            </a:r>
            <a:r>
              <a:rPr lang="ru-RU" b="1" dirty="0">
                <a:solidFill>
                  <a:srgbClr val="27A1AE"/>
                </a:solidFill>
                <a:latin typeface="Segoe UI" panose="020B0502040204020203" pitchFamily="34" charset="0"/>
                <a:cs typeface="Segoe UI" panose="020B0502040204020203" pitchFamily="34" charset="0"/>
              </a:rPr>
              <a:t>обязанность гаранта по возмещению бенефициару убытков (за исключением упущенной выгоды) ограничена только случаями расторжения контракта вследствие его ненадлежащего исполнения или неисполнения поставщиком (принципалом). </a:t>
            </a:r>
          </a:p>
        </p:txBody>
      </p:sp>
      <p:grpSp>
        <p:nvGrpSpPr>
          <p:cNvPr id="32" name="Группа 31"/>
          <p:cNvGrpSpPr/>
          <p:nvPr/>
        </p:nvGrpSpPr>
        <p:grpSpPr>
          <a:xfrm>
            <a:off x="5599335" y="1738612"/>
            <a:ext cx="1344149" cy="1498261"/>
            <a:chOff x="325438" y="3559175"/>
            <a:chExt cx="669925" cy="774700"/>
          </a:xfrm>
        </p:grpSpPr>
        <p:sp>
          <p:nvSpPr>
            <p:cNvPr id="33"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0"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1"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3"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Tree>
    <p:extLst>
      <p:ext uri="{BB962C8B-B14F-4D97-AF65-F5344CB8AC3E}">
        <p14:creationId xmlns:p14="http://schemas.microsoft.com/office/powerpoint/2010/main" val="108742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01059" y="1828717"/>
            <a:ext cx="11464536"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В пункте 2 статьи 374 ГК РФ законодатель предусмотрел, что требование бенефициара </a:t>
            </a:r>
            <a:r>
              <a:rPr lang="ru-RU" b="1" dirty="0">
                <a:solidFill>
                  <a:srgbClr val="E4465A"/>
                </a:solidFill>
                <a:latin typeface="Segoe UI" panose="020B0502040204020203" pitchFamily="34" charset="0"/>
                <a:cs typeface="Segoe UI" panose="020B0502040204020203" pitchFamily="34" charset="0"/>
              </a:rPr>
              <a:t>должно быть представлено гаранту до окончания срока действия независимой </a:t>
            </a:r>
            <a:r>
              <a:rPr lang="ru-RU" b="1" dirty="0" smtClean="0">
                <a:solidFill>
                  <a:srgbClr val="E4465A"/>
                </a:solidFill>
                <a:latin typeface="Segoe UI" panose="020B0502040204020203" pitchFamily="34" charset="0"/>
                <a:cs typeface="Segoe UI" panose="020B0502040204020203" pitchFamily="34" charset="0"/>
              </a:rPr>
              <a:t>гарантии.</a:t>
            </a:r>
            <a:endParaRPr lang="ru-RU" b="1" dirty="0">
              <a:solidFill>
                <a:srgbClr val="E4465A"/>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6200000">
            <a:off x="5675958" y="2510348"/>
            <a:ext cx="514739" cy="712734"/>
            <a:chOff x="6909583" y="1900903"/>
            <a:chExt cx="620086" cy="408996"/>
          </a:xfrm>
          <a:solidFill>
            <a:srgbClr val="001D43"/>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201059" y="829266"/>
            <a:ext cx="11464536" cy="8651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a:t>
            </a:r>
            <a:r>
              <a:rPr lang="ru-RU" b="1" dirty="0">
                <a:solidFill>
                  <a:srgbClr val="27A1AE"/>
                </a:solidFill>
                <a:latin typeface="Segoe UI" panose="020B0502040204020203" pitchFamily="34" charset="0"/>
                <a:cs typeface="Segoe UI" panose="020B0502040204020203" pitchFamily="34" charset="0"/>
              </a:rPr>
              <a:t>о порядке получения банком требования бенефициара</a:t>
            </a:r>
          </a:p>
        </p:txBody>
      </p:sp>
      <p:sp>
        <p:nvSpPr>
          <p:cNvPr id="25" name="TextBox 24"/>
          <p:cNvSpPr txBox="1">
            <a:spLocks noChangeArrowheads="1"/>
          </p:cNvSpPr>
          <p:nvPr/>
        </p:nvSpPr>
        <p:spPr bwMode="auto">
          <a:xfrm>
            <a:off x="199807" y="3243301"/>
            <a:ext cx="11464536"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Банки могут </a:t>
            </a:r>
            <a:r>
              <a:rPr lang="ru-RU" dirty="0">
                <a:solidFill>
                  <a:srgbClr val="444444"/>
                </a:solidFill>
                <a:latin typeface="Segoe UI" panose="020B0502040204020203" pitchFamily="34" charset="0"/>
                <a:cs typeface="Segoe UI" panose="020B0502040204020203" pitchFamily="34" charset="0"/>
              </a:rPr>
              <a:t>включать в банковские гарантии условие о том, что требование платежа </a:t>
            </a:r>
            <a:r>
              <a:rPr lang="ru-RU" b="1" dirty="0">
                <a:solidFill>
                  <a:srgbClr val="E4465A"/>
                </a:solidFill>
                <a:latin typeface="Segoe UI" panose="020B0502040204020203" pitchFamily="34" charset="0"/>
                <a:cs typeface="Segoe UI" panose="020B0502040204020203" pitchFamily="34" charset="0"/>
              </a:rPr>
              <a:t>должно быть получено банком до истечения срока действия банковской </a:t>
            </a:r>
            <a:r>
              <a:rPr lang="ru-RU" b="1" dirty="0" smtClean="0">
                <a:solidFill>
                  <a:srgbClr val="E4465A"/>
                </a:solidFill>
                <a:latin typeface="Segoe UI" panose="020B0502040204020203" pitchFamily="34" charset="0"/>
                <a:cs typeface="Segoe UI" panose="020B0502040204020203" pitchFamily="34" charset="0"/>
              </a:rPr>
              <a:t>гарантии. </a:t>
            </a:r>
            <a:endParaRPr lang="ru-RU" b="1" dirty="0">
              <a:solidFill>
                <a:srgbClr val="E4465A"/>
              </a:solidFill>
              <a:latin typeface="Segoe UI" panose="020B0502040204020203" pitchFamily="34" charset="0"/>
              <a:cs typeface="Segoe UI" panose="020B0502040204020203" pitchFamily="34" charset="0"/>
            </a:endParaRPr>
          </a:p>
        </p:txBody>
      </p:sp>
      <p:sp>
        <p:nvSpPr>
          <p:cNvPr id="26" name="TextBox 25"/>
          <p:cNvSpPr txBox="1">
            <a:spLocks noChangeArrowheads="1"/>
          </p:cNvSpPr>
          <p:nvPr/>
        </p:nvSpPr>
        <p:spPr bwMode="auto">
          <a:xfrm>
            <a:off x="199807" y="4681042"/>
            <a:ext cx="11464536"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Формулируя требование получения требования бенефициара до окончания срока действия банковской гарантии, банки не учитывают, что </a:t>
            </a:r>
            <a:r>
              <a:rPr lang="ru-RU" b="1" dirty="0">
                <a:solidFill>
                  <a:srgbClr val="E4465A"/>
                </a:solidFill>
                <a:latin typeface="Segoe UI" panose="020B0502040204020203" pitchFamily="34" charset="0"/>
                <a:cs typeface="Segoe UI" panose="020B0502040204020203" pitchFamily="34" charset="0"/>
              </a:rPr>
              <a:t>в силу п. 2 ст. 194 ГК РФ письменные заявления и извещения, сданные в организацию связи до двадцати четырех часов последнего дня срока, считаются сделанными в срок. </a:t>
            </a:r>
          </a:p>
        </p:txBody>
      </p:sp>
      <p:grpSp>
        <p:nvGrpSpPr>
          <p:cNvPr id="27" name="Группа 26">
            <a:extLst>
              <a:ext uri="{FF2B5EF4-FFF2-40B4-BE49-F238E27FC236}">
                <a16:creationId xmlns:a16="http://schemas.microsoft.com/office/drawing/2014/main" xmlns="" id="{F6966F49-7FD8-4FD4-A5A8-91F6F5357B0C}"/>
              </a:ext>
            </a:extLst>
          </p:cNvPr>
          <p:cNvGrpSpPr/>
          <p:nvPr/>
        </p:nvGrpSpPr>
        <p:grpSpPr>
          <a:xfrm rot="16200000">
            <a:off x="5675958" y="3928961"/>
            <a:ext cx="514739" cy="712734"/>
            <a:chOff x="6909583" y="1900903"/>
            <a:chExt cx="620086" cy="408996"/>
          </a:xfrm>
          <a:solidFill>
            <a:srgbClr val="E4465A"/>
          </a:solidFill>
        </p:grpSpPr>
        <p:sp>
          <p:nvSpPr>
            <p:cNvPr id="45"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46"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47"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spTree>
    <p:extLst>
      <p:ext uri="{BB962C8B-B14F-4D97-AF65-F5344CB8AC3E}">
        <p14:creationId xmlns:p14="http://schemas.microsoft.com/office/powerpoint/2010/main" val="771705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210360" y="227708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632802" y="1379541"/>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6" name="TextBox 5"/>
          <p:cNvSpPr txBox="1">
            <a:spLocks noChangeArrowheads="1"/>
          </p:cNvSpPr>
          <p:nvPr/>
        </p:nvSpPr>
        <p:spPr bwMode="auto">
          <a:xfrm>
            <a:off x="210360" y="3183640"/>
            <a:ext cx="11469686" cy="289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Заказчик направил требование в банк по БГ 24 января 2012 г., срок </a:t>
            </a:r>
            <a:r>
              <a:rPr lang="ru-RU" dirty="0">
                <a:solidFill>
                  <a:srgbClr val="444444"/>
                </a:solidFill>
                <a:latin typeface="Segoe UI" panose="020B0502040204020203" pitchFamily="34" charset="0"/>
                <a:cs typeface="Segoe UI" panose="020B0502040204020203" pitchFamily="34" charset="0"/>
              </a:rPr>
              <a:t>действия </a:t>
            </a:r>
            <a:r>
              <a:rPr lang="ru-RU" dirty="0" smtClean="0">
                <a:solidFill>
                  <a:srgbClr val="444444"/>
                </a:solidFill>
                <a:latin typeface="Segoe UI" panose="020B0502040204020203" pitchFamily="34" charset="0"/>
                <a:cs typeface="Segoe UI" panose="020B0502040204020203" pitchFamily="34" charset="0"/>
              </a:rPr>
              <a:t>БГ </a:t>
            </a:r>
            <a:r>
              <a:rPr lang="ru-RU" dirty="0">
                <a:solidFill>
                  <a:srgbClr val="444444"/>
                </a:solidFill>
                <a:latin typeface="Segoe UI" panose="020B0502040204020203" pitchFamily="34" charset="0"/>
                <a:cs typeface="Segoe UI" panose="020B0502040204020203" pitchFamily="34" charset="0"/>
              </a:rPr>
              <a:t>был ограничен банком 29 января 2012 г.; требование заказчика банк получил 30 января. </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Основываясь на этом факте, </a:t>
            </a:r>
            <a:r>
              <a:rPr lang="ru-RU" b="1" dirty="0">
                <a:solidFill>
                  <a:srgbClr val="E4465A"/>
                </a:solidFill>
                <a:latin typeface="Segoe UI" panose="020B0502040204020203" pitchFamily="34" charset="0"/>
                <a:cs typeface="Segoe UI" panose="020B0502040204020203" pitchFamily="34" charset="0"/>
              </a:rPr>
              <a:t>банк отказал заказчику в требовании платежа по гарантии, поскольку требование, по мнению банка, было заявлено бенефициаром за рамками срока действия обеспечения. </a:t>
            </a:r>
            <a:endParaRPr lang="ru-RU" b="1" dirty="0" smtClean="0">
              <a:solidFill>
                <a:srgbClr val="E4465A"/>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smtClean="0">
                <a:solidFill>
                  <a:srgbClr val="001D43"/>
                </a:solidFill>
                <a:latin typeface="Segoe UI" panose="020B0502040204020203" pitchFamily="34" charset="0"/>
                <a:cs typeface="Segoe UI" panose="020B0502040204020203" pitchFamily="34" charset="0"/>
              </a:rPr>
              <a:t>Суд применил </a:t>
            </a:r>
            <a:r>
              <a:rPr lang="ru-RU" dirty="0">
                <a:solidFill>
                  <a:srgbClr val="001D43"/>
                </a:solidFill>
                <a:latin typeface="Segoe UI" panose="020B0502040204020203" pitchFamily="34" charset="0"/>
                <a:cs typeface="Segoe UI" panose="020B0502040204020203" pitchFamily="34" charset="0"/>
              </a:rPr>
              <a:t>п. 2 ст. 194 ГК РФ, признал </a:t>
            </a:r>
            <a:r>
              <a:rPr lang="ru-RU" dirty="0" smtClean="0">
                <a:solidFill>
                  <a:srgbClr val="001D43"/>
                </a:solidFill>
                <a:latin typeface="Segoe UI" panose="020B0502040204020203" pitchFamily="34" charset="0"/>
                <a:cs typeface="Segoe UI" panose="020B0502040204020203" pitchFamily="34" charset="0"/>
              </a:rPr>
              <a:t>действия банка не </a:t>
            </a:r>
            <a:r>
              <a:rPr lang="ru-RU" dirty="0">
                <a:solidFill>
                  <a:srgbClr val="001D43"/>
                </a:solidFill>
                <a:latin typeface="Segoe UI" panose="020B0502040204020203" pitchFamily="34" charset="0"/>
                <a:cs typeface="Segoe UI" panose="020B0502040204020203" pitchFamily="34" charset="0"/>
              </a:rPr>
              <a:t>соответствующими гражданскому законодательству и указал, что </a:t>
            </a:r>
            <a:r>
              <a:rPr lang="ru-RU" b="1" dirty="0">
                <a:solidFill>
                  <a:srgbClr val="E4465A"/>
                </a:solidFill>
                <a:latin typeface="Segoe UI" panose="020B0502040204020203" pitchFamily="34" charset="0"/>
                <a:cs typeface="Segoe UI" panose="020B0502040204020203" pitchFamily="34" charset="0"/>
              </a:rPr>
              <a:t>юридически значимым является именно момент передачи бенефициаром требования в орган почтовой связи, получение же гарантом данного требования после истечения срока гарантии не влияет на его </a:t>
            </a:r>
            <a:r>
              <a:rPr lang="ru-RU" b="1" dirty="0" smtClean="0">
                <a:solidFill>
                  <a:srgbClr val="E4465A"/>
                </a:solidFill>
                <a:latin typeface="Segoe UI" panose="020B0502040204020203" pitchFamily="34" charset="0"/>
                <a:cs typeface="Segoe UI" panose="020B0502040204020203" pitchFamily="34" charset="0"/>
              </a:rPr>
              <a:t>правомерность.</a:t>
            </a:r>
            <a:endParaRPr lang="ru-RU" b="1" dirty="0">
              <a:solidFill>
                <a:srgbClr val="E4465A"/>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719227" y="1438858"/>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236724" y="305909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206796" y="2375901"/>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Федерального арбитражного суда Московского округа от 14 июня 2013 г. по делу № А40-106170/12-156-1001. </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201059" y="829266"/>
            <a:ext cx="11464536" cy="492635"/>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a:t>
            </a:r>
            <a:r>
              <a:rPr lang="ru-RU" b="1" dirty="0">
                <a:solidFill>
                  <a:srgbClr val="27A1AE"/>
                </a:solidFill>
                <a:latin typeface="Segoe UI" panose="020B0502040204020203" pitchFamily="34" charset="0"/>
                <a:cs typeface="Segoe UI" panose="020B0502040204020203" pitchFamily="34" charset="0"/>
              </a:rPr>
              <a:t>о порядке получения банком требования бенефициара</a:t>
            </a:r>
          </a:p>
        </p:txBody>
      </p:sp>
    </p:spTree>
    <p:extLst>
      <p:ext uri="{BB962C8B-B14F-4D97-AF65-F5344CB8AC3E}">
        <p14:creationId xmlns:p14="http://schemas.microsoft.com/office/powerpoint/2010/main" val="2426328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95909" y="1919278"/>
            <a:ext cx="5346248" cy="452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Примечанием к Постановлению Правительства РФ от 8 ноября 2013 г. № 1005 «О банковских гарантиях, используемых для целей Федерального закона «О контрактной системе в сфере закупок товаров, работ, услуг для обеспечения государственных и муниципальных нужд»  (далее – Постановление Правительства РФ № 1005) установлено, что </a:t>
            </a:r>
            <a:r>
              <a:rPr lang="ru-RU" b="1" dirty="0">
                <a:solidFill>
                  <a:srgbClr val="E4465A"/>
                </a:solidFill>
                <a:latin typeface="Segoe UI" panose="020B0502040204020203" pitchFamily="34" charset="0"/>
                <a:cs typeface="Segoe UI" panose="020B0502040204020203" pitchFamily="34" charset="0"/>
              </a:rPr>
              <a:t>требование об осуществлении уплаты денежной суммы по банковской гарантии и направляемые вместе с ним документы и (или) их копии оформляются в письменной форме на бумажном носителе или в форме электронного документа в порядке, предусмотренном законодательством Российской </a:t>
            </a:r>
            <a:r>
              <a:rPr lang="ru-RU" b="1" dirty="0" smtClean="0">
                <a:solidFill>
                  <a:srgbClr val="E4465A"/>
                </a:solidFill>
                <a:latin typeface="Segoe UI" panose="020B0502040204020203" pitchFamily="34" charset="0"/>
                <a:cs typeface="Segoe UI" panose="020B0502040204020203" pitchFamily="34" charset="0"/>
              </a:rPr>
              <a:t>Федерации.</a:t>
            </a:r>
            <a:endParaRPr lang="ru-RU" b="1" dirty="0">
              <a:solidFill>
                <a:srgbClr val="E4465A"/>
              </a:solidFill>
              <a:latin typeface="Segoe UI" panose="020B0502040204020203" pitchFamily="34" charset="0"/>
              <a:cs typeface="Segoe UI" panose="020B0502040204020203" pitchFamily="34" charset="0"/>
            </a:endParaRPr>
          </a:p>
        </p:txBody>
      </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215510" y="1620589"/>
            <a:ext cx="11722094" cy="748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201058" y="829266"/>
            <a:ext cx="11736545" cy="492635"/>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a:t>
            </a:r>
            <a:r>
              <a:rPr lang="ru-RU" b="1" dirty="0">
                <a:solidFill>
                  <a:srgbClr val="27A1AE"/>
                </a:solidFill>
                <a:latin typeface="Segoe UI" panose="020B0502040204020203" pitchFamily="34" charset="0"/>
                <a:cs typeface="Segoe UI" panose="020B0502040204020203" pitchFamily="34" charset="0"/>
              </a:rPr>
              <a:t>о </a:t>
            </a:r>
            <a:r>
              <a:rPr lang="ru-RU" b="1" dirty="0" smtClean="0">
                <a:solidFill>
                  <a:srgbClr val="27A1AE"/>
                </a:solidFill>
                <a:latin typeface="Segoe UI" panose="020B0502040204020203" pitchFamily="34" charset="0"/>
                <a:cs typeface="Segoe UI" panose="020B0502040204020203" pitchFamily="34" charset="0"/>
              </a:rPr>
              <a:t>форме </a:t>
            </a:r>
            <a:r>
              <a:rPr lang="ru-RU" b="1" dirty="0">
                <a:solidFill>
                  <a:srgbClr val="27A1AE"/>
                </a:solidFill>
                <a:latin typeface="Segoe UI" panose="020B0502040204020203" pitchFamily="34" charset="0"/>
                <a:cs typeface="Segoe UI" panose="020B0502040204020203" pitchFamily="34" charset="0"/>
              </a:rPr>
              <a:t>требования бенефициара к гаранту</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157" y="1919278"/>
            <a:ext cx="6395447" cy="1405054"/>
          </a:xfrm>
          <a:prstGeom prst="rect">
            <a:avLst/>
          </a:prstGeom>
        </p:spPr>
      </p:pic>
      <p:sp>
        <p:nvSpPr>
          <p:cNvPr id="8" name="Стрелка вправо 1"/>
          <p:cNvSpPr>
            <a:spLocks noChangeArrowheads="1"/>
          </p:cNvSpPr>
          <p:nvPr/>
        </p:nvSpPr>
        <p:spPr bwMode="auto">
          <a:xfrm rot="5400000">
            <a:off x="8517031" y="3452377"/>
            <a:ext cx="634353"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
        <p:nvSpPr>
          <p:cNvPr id="9" name="Объект 2">
            <a:extLst>
              <a:ext uri="{FF2B5EF4-FFF2-40B4-BE49-F238E27FC236}">
                <a16:creationId xmlns="" xmlns:a16="http://schemas.microsoft.com/office/drawing/2014/main" id="{01C355C5-17CC-4466-8272-8741EEE48D7A}"/>
              </a:ext>
            </a:extLst>
          </p:cNvPr>
          <p:cNvSpPr txBox="1">
            <a:spLocks/>
          </p:cNvSpPr>
          <p:nvPr/>
        </p:nvSpPr>
        <p:spPr>
          <a:xfrm>
            <a:off x="6215432" y="4097354"/>
            <a:ext cx="5237550" cy="1835095"/>
          </a:xfrm>
          <a:prstGeom prst="rect">
            <a:avLst/>
          </a:prstGeom>
        </p:spPr>
        <p:txBody>
          <a:bodyP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buClr>
                <a:schemeClr val="accent1"/>
              </a:buClr>
            </a:pPr>
            <a:r>
              <a:rPr lang="ru-RU" sz="1800" dirty="0">
                <a:solidFill>
                  <a:schemeClr val="tx2"/>
                </a:solidFill>
                <a:cs typeface="Segoe UI" panose="020B0502040204020203" pitchFamily="34" charset="0"/>
              </a:rPr>
              <a:t>Банковская гарантия оформляется в письменной форме на бумажном носителе </a:t>
            </a:r>
            <a:r>
              <a:rPr lang="ru-RU" sz="1800" b="1" u="sng" dirty="0">
                <a:solidFill>
                  <a:srgbClr val="E4465A"/>
                </a:solidFill>
                <a:cs typeface="Segoe UI" panose="020B0502040204020203" pitchFamily="34" charset="0"/>
              </a:rPr>
              <a:t>или в форме электронного документа, подписанного электронной </a:t>
            </a:r>
            <a:r>
              <a:rPr lang="ru-RU" sz="1800" b="1" u="sng" dirty="0" smtClean="0">
                <a:solidFill>
                  <a:srgbClr val="E4465A"/>
                </a:solidFill>
                <a:cs typeface="Segoe UI" panose="020B0502040204020203" pitchFamily="34" charset="0"/>
              </a:rPr>
              <a:t>подписью</a:t>
            </a:r>
            <a:r>
              <a:rPr lang="ru-RU" sz="1800" u="sng" dirty="0" smtClean="0">
                <a:solidFill>
                  <a:schemeClr val="tx2"/>
                </a:solidFill>
                <a:cs typeface="Segoe UI" panose="020B0502040204020203" pitchFamily="34" charset="0"/>
              </a:rPr>
              <a:t> </a:t>
            </a:r>
            <a:r>
              <a:rPr lang="ru-RU" sz="1800" dirty="0" smtClean="0">
                <a:solidFill>
                  <a:schemeClr val="tx2"/>
                </a:solidFill>
                <a:cs typeface="Segoe UI" panose="020B0502040204020203" pitchFamily="34" charset="0"/>
              </a:rPr>
              <a:t>(п. 1 дополнительных требований к банковским гарантиям)</a:t>
            </a:r>
            <a:endParaRPr lang="ru-RU" sz="1800" dirty="0">
              <a:solidFill>
                <a:schemeClr val="tx2"/>
              </a:solidFill>
              <a:cs typeface="Segoe UI" panose="020B0502040204020203" pitchFamily="34" charset="0"/>
            </a:endParaRPr>
          </a:p>
        </p:txBody>
      </p:sp>
    </p:spTree>
    <p:extLst>
      <p:ext uri="{BB962C8B-B14F-4D97-AF65-F5344CB8AC3E}">
        <p14:creationId xmlns:p14="http://schemas.microsoft.com/office/powerpoint/2010/main" val="419987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единительная линия 16">
            <a:extLst>
              <a:ext uri="{FF2B5EF4-FFF2-40B4-BE49-F238E27FC236}">
                <a16:creationId xmlns="" xmlns:a16="http://schemas.microsoft.com/office/drawing/2014/main"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8" name="Группа 17">
            <a:extLst>
              <a:ext uri="{FF2B5EF4-FFF2-40B4-BE49-F238E27FC236}">
                <a16:creationId xmlns="" xmlns:a16="http://schemas.microsoft.com/office/drawing/2014/main" id="{0444FF46-B0FA-41C3-AECC-3CE689681411}"/>
              </a:ext>
            </a:extLst>
          </p:cNvPr>
          <p:cNvGrpSpPr/>
          <p:nvPr/>
        </p:nvGrpSpPr>
        <p:grpSpPr>
          <a:xfrm>
            <a:off x="5710680" y="1089752"/>
            <a:ext cx="762753" cy="764997"/>
            <a:chOff x="5852718" y="1440569"/>
            <a:chExt cx="405909" cy="407103"/>
          </a:xfrm>
        </p:grpSpPr>
        <p:sp>
          <p:nvSpPr>
            <p:cNvPr id="19"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20" name="Правая круглая скобка 19">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21" name="Правая круглая скобка 20">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 xmlns:a16="http://schemas.microsoft.com/office/drawing/2014/main" id="{8B56D216-085F-4F0A-BFFB-C6B8390C7DD4}"/>
              </a:ext>
            </a:extLst>
          </p:cNvPr>
          <p:cNvSpPr>
            <a:spLocks noGrp="1"/>
          </p:cNvSpPr>
          <p:nvPr>
            <p:ph type="title"/>
          </p:nvPr>
        </p:nvSpPr>
        <p:spPr/>
        <p:txBody>
          <a:bodyPr/>
          <a:lstStyle/>
          <a:p>
            <a:r>
              <a:rPr lang="ru-RU" dirty="0"/>
              <a:t>ИЗМЕНЕНИЯ, </a:t>
            </a:r>
            <a:r>
              <a:rPr lang="ru-RU" dirty="0" smtClean="0"/>
              <a:t>ВСТУПИВШИЕ </a:t>
            </a:r>
            <a:r>
              <a:rPr lang="ru-RU" dirty="0"/>
              <a:t>В СИЛУ С </a:t>
            </a:r>
            <a:r>
              <a:rPr lang="ru-RU" dirty="0" smtClean="0"/>
              <a:t>19 МАРТА </a:t>
            </a:r>
            <a:r>
              <a:rPr lang="ru-RU" dirty="0"/>
              <a:t>2018 года. </a:t>
            </a:r>
            <a:r>
              <a:rPr lang="ru-RU" cap="none" dirty="0" smtClean="0">
                <a:latin typeface="Segoe UI Semibold" panose="020B0702040204020203" pitchFamily="34" charset="0"/>
                <a:cs typeface="Segoe UI Semibold" panose="020B0702040204020203" pitchFamily="34" charset="0"/>
              </a:rPr>
              <a:t>Изменения правил использования банковской гарантии</a:t>
            </a:r>
            <a:endParaRPr lang="ru-RU" cap="none" dirty="0">
              <a:latin typeface="Segoe UI Semibold" panose="020B0702040204020203" pitchFamily="34" charset="0"/>
              <a:cs typeface="Segoe UI Semibold" panose="020B0702040204020203" pitchFamily="34" charset="0"/>
            </a:endParaRPr>
          </a:p>
        </p:txBody>
      </p:sp>
      <p:sp>
        <p:nvSpPr>
          <p:cNvPr id="3" name="Объект 2">
            <a:extLst>
              <a:ext uri="{FF2B5EF4-FFF2-40B4-BE49-F238E27FC236}">
                <a16:creationId xmlns="" xmlns:a16="http://schemas.microsoft.com/office/drawing/2014/main" id="{01C355C5-17CC-4466-8272-8741EEE48D7A}"/>
              </a:ext>
            </a:extLst>
          </p:cNvPr>
          <p:cNvSpPr>
            <a:spLocks noGrp="1"/>
          </p:cNvSpPr>
          <p:nvPr>
            <p:ph idx="1"/>
          </p:nvPr>
        </p:nvSpPr>
        <p:spPr>
          <a:xfrm>
            <a:off x="360363" y="1923427"/>
            <a:ext cx="11469687" cy="1533451"/>
          </a:xfrm>
        </p:spPr>
        <p:txBody>
          <a:bodyPr>
            <a:noAutofit/>
          </a:bodyPr>
          <a:lstStyle/>
          <a:p>
            <a:pPr marL="285750" indent="-285750" algn="just">
              <a:lnSpc>
                <a:spcPct val="100000"/>
              </a:lnSpc>
              <a:spcBef>
                <a:spcPts val="600"/>
              </a:spcBef>
              <a:buClr>
                <a:schemeClr val="accent1"/>
              </a:buClr>
              <a:buFont typeface="Arial" panose="020B0604020202020204" pitchFamily="34" charset="0"/>
              <a:buChar char="•"/>
            </a:pPr>
            <a:r>
              <a:rPr lang="ru-RU" sz="1800" dirty="0" smtClean="0">
                <a:solidFill>
                  <a:srgbClr val="444444"/>
                </a:solidFill>
                <a:cs typeface="Segoe UI" panose="020B0502040204020203" pitchFamily="34" charset="0"/>
              </a:rPr>
              <a:t>Размер суммы требования должен быть определен в </a:t>
            </a:r>
            <a:r>
              <a:rPr lang="ru-RU" sz="1800" b="1" dirty="0" smtClean="0">
                <a:solidFill>
                  <a:srgbClr val="E4465A"/>
                </a:solidFill>
                <a:cs typeface="Segoe UI" panose="020B0502040204020203" pitchFamily="34" charset="0"/>
              </a:rPr>
              <a:t>размере </a:t>
            </a:r>
            <a:r>
              <a:rPr lang="ru-RU" sz="1800" b="1" dirty="0">
                <a:solidFill>
                  <a:srgbClr val="E4465A"/>
                </a:solidFill>
                <a:cs typeface="Segoe UI" panose="020B0502040204020203" pitchFamily="34" charset="0"/>
              </a:rPr>
              <a:t>цены контракта, уменьшенном на сумму, пропорциональную объему фактически исполненных поставщиком </a:t>
            </a:r>
            <a:r>
              <a:rPr lang="ru-RU" sz="1800" b="1" dirty="0" smtClean="0">
                <a:solidFill>
                  <a:srgbClr val="E4465A"/>
                </a:solidFill>
                <a:cs typeface="Segoe UI" panose="020B0502040204020203" pitchFamily="34" charset="0"/>
              </a:rPr>
              <a:t>обязательств</a:t>
            </a:r>
            <a:r>
              <a:rPr lang="ru-RU" sz="1800" b="1" dirty="0">
                <a:solidFill>
                  <a:srgbClr val="E4465A"/>
                </a:solidFill>
                <a:cs typeface="Segoe UI" panose="020B0502040204020203" pitchFamily="34" charset="0"/>
              </a:rPr>
              <a:t>, предусмотренных контрактом и оплаченных заказчиком, но не превышающем размер обеспечения исполнения </a:t>
            </a:r>
            <a:r>
              <a:rPr lang="ru-RU" sz="1800" b="1" dirty="0" smtClean="0">
                <a:solidFill>
                  <a:srgbClr val="E4465A"/>
                </a:solidFill>
                <a:cs typeface="Segoe UI" panose="020B0502040204020203" pitchFamily="34" charset="0"/>
              </a:rPr>
              <a:t>контракта</a:t>
            </a:r>
            <a:r>
              <a:rPr lang="ru-RU" sz="1800" b="1" dirty="0" smtClean="0">
                <a:solidFill>
                  <a:srgbClr val="444444"/>
                </a:solidFill>
                <a:cs typeface="Segoe UI" panose="020B0502040204020203" pitchFamily="34" charset="0"/>
              </a:rPr>
              <a:t>.</a:t>
            </a:r>
            <a:endParaRPr lang="ru-RU" sz="1800" b="1" dirty="0">
              <a:solidFill>
                <a:srgbClr val="444444"/>
              </a:solidFill>
              <a:cs typeface="Segoe UI" panose="020B0502040204020203" pitchFamily="34" charset="0"/>
            </a:endParaRPr>
          </a:p>
          <a:p>
            <a:pPr marL="285750" indent="-285750" algn="just">
              <a:lnSpc>
                <a:spcPct val="100000"/>
              </a:lnSpc>
              <a:spcBef>
                <a:spcPts val="600"/>
              </a:spcBef>
              <a:buClr>
                <a:schemeClr val="accent1"/>
              </a:buClr>
              <a:buFont typeface="Arial" panose="020B0604020202020204" pitchFamily="34" charset="0"/>
              <a:buChar char="•"/>
            </a:pPr>
            <a:endParaRPr lang="ru-RU" sz="1800" b="1" dirty="0" smtClean="0">
              <a:solidFill>
                <a:srgbClr val="444444"/>
              </a:solidFill>
              <a:cs typeface="Segoe UI" panose="020B0502040204020203" pitchFamily="34" charset="0"/>
            </a:endParaRPr>
          </a:p>
          <a:p>
            <a:pPr marL="285750" indent="-285750" algn="just">
              <a:lnSpc>
                <a:spcPct val="100000"/>
              </a:lnSpc>
              <a:spcBef>
                <a:spcPts val="600"/>
              </a:spcBef>
              <a:buClr>
                <a:schemeClr val="accent1"/>
              </a:buClr>
              <a:buFont typeface="Arial" panose="020B0604020202020204" pitchFamily="34" charset="0"/>
              <a:buChar char="•"/>
            </a:pPr>
            <a:endParaRPr lang="ru-RU" sz="1800" dirty="0">
              <a:solidFill>
                <a:srgbClr val="444444"/>
              </a:solidFill>
              <a:cs typeface="Segoe UI" panose="020B0502040204020203" pitchFamily="34" charset="0"/>
            </a:endParaRPr>
          </a:p>
        </p:txBody>
      </p:sp>
      <p:grpSp>
        <p:nvGrpSpPr>
          <p:cNvPr id="9" name="Группа 8">
            <a:extLst>
              <a:ext uri="{FF2B5EF4-FFF2-40B4-BE49-F238E27FC236}">
                <a16:creationId xmlns="" xmlns:a16="http://schemas.microsoft.com/office/drawing/2014/main" id="{1DFB4A69-C153-4257-A826-4B277C31D6D5}"/>
              </a:ext>
            </a:extLst>
          </p:cNvPr>
          <p:cNvGrpSpPr/>
          <p:nvPr/>
        </p:nvGrpSpPr>
        <p:grpSpPr>
          <a:xfrm>
            <a:off x="5895797" y="1187361"/>
            <a:ext cx="438150" cy="555624"/>
            <a:chOff x="6538913" y="1014413"/>
            <a:chExt cx="438150" cy="555624"/>
          </a:xfrm>
          <a:solidFill>
            <a:schemeClr val="accent1"/>
          </a:solidFill>
        </p:grpSpPr>
        <p:sp>
          <p:nvSpPr>
            <p:cNvPr id="10" name="Freeform 74">
              <a:extLst>
                <a:ext uri="{FF2B5EF4-FFF2-40B4-BE49-F238E27FC236}">
                  <a16:creationId xmlns="" xmlns:a16="http://schemas.microsoft.com/office/drawing/2014/main" id="{71396277-28E2-4910-8BBE-CE9B52A9B39B}"/>
                </a:ext>
              </a:extLst>
            </p:cNvPr>
            <p:cNvSpPr>
              <a:spLocks noEditPoints="1"/>
            </p:cNvSpPr>
            <p:nvPr/>
          </p:nvSpPr>
          <p:spPr bwMode="auto">
            <a:xfrm>
              <a:off x="6708776" y="1306513"/>
              <a:ext cx="255588" cy="258762"/>
            </a:xfrm>
            <a:custGeom>
              <a:avLst/>
              <a:gdLst>
                <a:gd name="T0" fmla="*/ 72 w 79"/>
                <a:gd name="T1" fmla="*/ 33 h 80"/>
                <a:gd name="T2" fmla="*/ 68 w 79"/>
                <a:gd name="T3" fmla="*/ 23 h 80"/>
                <a:gd name="T4" fmla="*/ 74 w 79"/>
                <a:gd name="T5" fmla="*/ 17 h 80"/>
                <a:gd name="T6" fmla="*/ 65 w 79"/>
                <a:gd name="T7" fmla="*/ 8 h 80"/>
                <a:gd name="T8" fmla="*/ 53 w 79"/>
                <a:gd name="T9" fmla="*/ 10 h 80"/>
                <a:gd name="T10" fmla="*/ 47 w 79"/>
                <a:gd name="T11" fmla="*/ 8 h 80"/>
                <a:gd name="T12" fmla="*/ 47 w 79"/>
                <a:gd name="T13" fmla="*/ 0 h 80"/>
                <a:gd name="T14" fmla="*/ 34 w 79"/>
                <a:gd name="T15" fmla="*/ 0 h 80"/>
                <a:gd name="T16" fmla="*/ 28 w 79"/>
                <a:gd name="T17" fmla="*/ 10 h 80"/>
                <a:gd name="T18" fmla="*/ 17 w 79"/>
                <a:gd name="T19" fmla="*/ 7 h 80"/>
                <a:gd name="T20" fmla="*/ 8 w 79"/>
                <a:gd name="T21" fmla="*/ 15 h 80"/>
                <a:gd name="T22" fmla="*/ 13 w 79"/>
                <a:gd name="T23" fmla="*/ 21 h 80"/>
                <a:gd name="T24" fmla="*/ 12 w 79"/>
                <a:gd name="T25" fmla="*/ 24 h 80"/>
                <a:gd name="T26" fmla="*/ 10 w 79"/>
                <a:gd name="T27" fmla="*/ 26 h 80"/>
                <a:gd name="T28" fmla="*/ 1 w 79"/>
                <a:gd name="T29" fmla="*/ 32 h 80"/>
                <a:gd name="T30" fmla="*/ 0 w 79"/>
                <a:gd name="T31" fmla="*/ 33 h 80"/>
                <a:gd name="T32" fmla="*/ 0 w 79"/>
                <a:gd name="T33" fmla="*/ 45 h 80"/>
                <a:gd name="T34" fmla="*/ 9 w 79"/>
                <a:gd name="T35" fmla="*/ 51 h 80"/>
                <a:gd name="T36" fmla="*/ 12 w 79"/>
                <a:gd name="T37" fmla="*/ 57 h 80"/>
                <a:gd name="T38" fmla="*/ 6 w 79"/>
                <a:gd name="T39" fmla="*/ 62 h 80"/>
                <a:gd name="T40" fmla="*/ 15 w 79"/>
                <a:gd name="T41" fmla="*/ 71 h 80"/>
                <a:gd name="T42" fmla="*/ 20 w 79"/>
                <a:gd name="T43" fmla="*/ 67 h 80"/>
                <a:gd name="T44" fmla="*/ 24 w 79"/>
                <a:gd name="T45" fmla="*/ 69 h 80"/>
                <a:gd name="T46" fmla="*/ 31 w 79"/>
                <a:gd name="T47" fmla="*/ 72 h 80"/>
                <a:gd name="T48" fmla="*/ 32 w 79"/>
                <a:gd name="T49" fmla="*/ 79 h 80"/>
                <a:gd name="T50" fmla="*/ 44 w 79"/>
                <a:gd name="T51" fmla="*/ 80 h 80"/>
                <a:gd name="T52" fmla="*/ 44 w 79"/>
                <a:gd name="T53" fmla="*/ 78 h 80"/>
                <a:gd name="T54" fmla="*/ 50 w 79"/>
                <a:gd name="T55" fmla="*/ 71 h 80"/>
                <a:gd name="T56" fmla="*/ 58 w 79"/>
                <a:gd name="T57" fmla="*/ 68 h 80"/>
                <a:gd name="T58" fmla="*/ 61 w 79"/>
                <a:gd name="T59" fmla="*/ 73 h 80"/>
                <a:gd name="T60" fmla="*/ 73 w 79"/>
                <a:gd name="T61" fmla="*/ 64 h 80"/>
                <a:gd name="T62" fmla="*/ 68 w 79"/>
                <a:gd name="T63" fmla="*/ 61 h 80"/>
                <a:gd name="T64" fmla="*/ 68 w 79"/>
                <a:gd name="T65" fmla="*/ 57 h 80"/>
                <a:gd name="T66" fmla="*/ 72 w 79"/>
                <a:gd name="T67" fmla="*/ 48 h 80"/>
                <a:gd name="T68" fmla="*/ 79 w 79"/>
                <a:gd name="T69" fmla="*/ 48 h 80"/>
                <a:gd name="T70" fmla="*/ 79 w 79"/>
                <a:gd name="T71" fmla="*/ 42 h 80"/>
                <a:gd name="T72" fmla="*/ 79 w 79"/>
                <a:gd name="T73" fmla="*/ 35 h 80"/>
                <a:gd name="T74" fmla="*/ 74 w 79"/>
                <a:gd name="T75" fmla="*/ 35 h 80"/>
                <a:gd name="T76" fmla="*/ 72 w 79"/>
                <a:gd name="T77" fmla="*/ 33 h 80"/>
                <a:gd name="T78" fmla="*/ 39 w 79"/>
                <a:gd name="T79" fmla="*/ 61 h 80"/>
                <a:gd name="T80" fmla="*/ 18 w 79"/>
                <a:gd name="T81" fmla="*/ 39 h 80"/>
                <a:gd name="T82" fmla="*/ 40 w 79"/>
                <a:gd name="T83" fmla="*/ 19 h 80"/>
                <a:gd name="T84" fmla="*/ 60 w 79"/>
                <a:gd name="T85" fmla="*/ 40 h 80"/>
                <a:gd name="T86" fmla="*/ 39 w 79"/>
                <a:gd name="T8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0">
                  <a:moveTo>
                    <a:pt x="72" y="33"/>
                  </a:moveTo>
                  <a:cubicBezTo>
                    <a:pt x="70" y="30"/>
                    <a:pt x="70" y="27"/>
                    <a:pt x="68" y="23"/>
                  </a:cubicBezTo>
                  <a:cubicBezTo>
                    <a:pt x="70" y="21"/>
                    <a:pt x="71" y="20"/>
                    <a:pt x="74" y="17"/>
                  </a:cubicBezTo>
                  <a:cubicBezTo>
                    <a:pt x="71" y="14"/>
                    <a:pt x="68" y="11"/>
                    <a:pt x="65" y="8"/>
                  </a:cubicBezTo>
                  <a:cubicBezTo>
                    <a:pt x="59" y="13"/>
                    <a:pt x="59" y="13"/>
                    <a:pt x="53" y="10"/>
                  </a:cubicBezTo>
                  <a:cubicBezTo>
                    <a:pt x="51" y="10"/>
                    <a:pt x="49" y="9"/>
                    <a:pt x="47" y="8"/>
                  </a:cubicBezTo>
                  <a:cubicBezTo>
                    <a:pt x="47" y="6"/>
                    <a:pt x="47" y="3"/>
                    <a:pt x="47" y="0"/>
                  </a:cubicBezTo>
                  <a:cubicBezTo>
                    <a:pt x="43" y="0"/>
                    <a:pt x="39" y="0"/>
                    <a:pt x="34" y="0"/>
                  </a:cubicBezTo>
                  <a:cubicBezTo>
                    <a:pt x="35" y="5"/>
                    <a:pt x="33" y="8"/>
                    <a:pt x="28" y="10"/>
                  </a:cubicBezTo>
                  <a:cubicBezTo>
                    <a:pt x="23" y="13"/>
                    <a:pt x="20" y="10"/>
                    <a:pt x="17" y="7"/>
                  </a:cubicBezTo>
                  <a:cubicBezTo>
                    <a:pt x="14" y="10"/>
                    <a:pt x="11" y="12"/>
                    <a:pt x="8" y="15"/>
                  </a:cubicBezTo>
                  <a:cubicBezTo>
                    <a:pt x="10" y="17"/>
                    <a:pt x="12" y="19"/>
                    <a:pt x="13" y="21"/>
                  </a:cubicBezTo>
                  <a:cubicBezTo>
                    <a:pt x="13" y="22"/>
                    <a:pt x="12" y="23"/>
                    <a:pt x="12" y="24"/>
                  </a:cubicBezTo>
                  <a:cubicBezTo>
                    <a:pt x="11" y="25"/>
                    <a:pt x="10" y="25"/>
                    <a:pt x="10" y="26"/>
                  </a:cubicBezTo>
                  <a:cubicBezTo>
                    <a:pt x="9" y="32"/>
                    <a:pt x="6" y="33"/>
                    <a:pt x="1" y="32"/>
                  </a:cubicBezTo>
                  <a:cubicBezTo>
                    <a:pt x="1" y="32"/>
                    <a:pt x="0" y="33"/>
                    <a:pt x="0" y="33"/>
                  </a:cubicBezTo>
                  <a:cubicBezTo>
                    <a:pt x="0" y="37"/>
                    <a:pt x="0" y="41"/>
                    <a:pt x="0" y="45"/>
                  </a:cubicBezTo>
                  <a:cubicBezTo>
                    <a:pt x="6" y="44"/>
                    <a:pt x="8" y="47"/>
                    <a:pt x="9" y="51"/>
                  </a:cubicBezTo>
                  <a:cubicBezTo>
                    <a:pt x="9" y="53"/>
                    <a:pt x="11" y="55"/>
                    <a:pt x="12" y="57"/>
                  </a:cubicBezTo>
                  <a:cubicBezTo>
                    <a:pt x="10" y="59"/>
                    <a:pt x="8" y="60"/>
                    <a:pt x="6" y="62"/>
                  </a:cubicBezTo>
                  <a:cubicBezTo>
                    <a:pt x="9" y="65"/>
                    <a:pt x="12" y="68"/>
                    <a:pt x="15" y="71"/>
                  </a:cubicBezTo>
                  <a:cubicBezTo>
                    <a:pt x="17" y="70"/>
                    <a:pt x="19" y="68"/>
                    <a:pt x="20" y="67"/>
                  </a:cubicBezTo>
                  <a:cubicBezTo>
                    <a:pt x="22" y="68"/>
                    <a:pt x="23" y="69"/>
                    <a:pt x="24" y="69"/>
                  </a:cubicBezTo>
                  <a:cubicBezTo>
                    <a:pt x="26" y="70"/>
                    <a:pt x="29" y="70"/>
                    <a:pt x="31" y="72"/>
                  </a:cubicBezTo>
                  <a:cubicBezTo>
                    <a:pt x="32" y="74"/>
                    <a:pt x="32" y="77"/>
                    <a:pt x="32" y="79"/>
                  </a:cubicBezTo>
                  <a:cubicBezTo>
                    <a:pt x="36" y="80"/>
                    <a:pt x="40" y="80"/>
                    <a:pt x="44" y="80"/>
                  </a:cubicBezTo>
                  <a:cubicBezTo>
                    <a:pt x="44" y="79"/>
                    <a:pt x="44" y="79"/>
                    <a:pt x="44" y="78"/>
                  </a:cubicBezTo>
                  <a:cubicBezTo>
                    <a:pt x="44" y="74"/>
                    <a:pt x="45" y="71"/>
                    <a:pt x="50" y="71"/>
                  </a:cubicBezTo>
                  <a:cubicBezTo>
                    <a:pt x="52" y="71"/>
                    <a:pt x="55" y="69"/>
                    <a:pt x="58" y="68"/>
                  </a:cubicBezTo>
                  <a:cubicBezTo>
                    <a:pt x="59" y="70"/>
                    <a:pt x="60" y="72"/>
                    <a:pt x="61" y="73"/>
                  </a:cubicBezTo>
                  <a:cubicBezTo>
                    <a:pt x="65" y="70"/>
                    <a:pt x="68" y="68"/>
                    <a:pt x="73" y="64"/>
                  </a:cubicBezTo>
                  <a:cubicBezTo>
                    <a:pt x="71" y="63"/>
                    <a:pt x="69" y="62"/>
                    <a:pt x="68" y="61"/>
                  </a:cubicBezTo>
                  <a:cubicBezTo>
                    <a:pt x="68" y="60"/>
                    <a:pt x="67" y="58"/>
                    <a:pt x="68" y="57"/>
                  </a:cubicBezTo>
                  <a:cubicBezTo>
                    <a:pt x="69" y="54"/>
                    <a:pt x="71" y="51"/>
                    <a:pt x="72" y="48"/>
                  </a:cubicBezTo>
                  <a:cubicBezTo>
                    <a:pt x="74" y="48"/>
                    <a:pt x="77" y="48"/>
                    <a:pt x="79" y="48"/>
                  </a:cubicBezTo>
                  <a:cubicBezTo>
                    <a:pt x="79" y="45"/>
                    <a:pt x="79" y="43"/>
                    <a:pt x="79" y="42"/>
                  </a:cubicBezTo>
                  <a:cubicBezTo>
                    <a:pt x="79" y="39"/>
                    <a:pt x="79" y="37"/>
                    <a:pt x="79" y="35"/>
                  </a:cubicBezTo>
                  <a:cubicBezTo>
                    <a:pt x="77" y="35"/>
                    <a:pt x="76" y="35"/>
                    <a:pt x="74" y="35"/>
                  </a:cubicBezTo>
                  <a:cubicBezTo>
                    <a:pt x="73" y="35"/>
                    <a:pt x="72" y="34"/>
                    <a:pt x="72" y="33"/>
                  </a:cubicBezTo>
                  <a:close/>
                  <a:moveTo>
                    <a:pt x="39" y="61"/>
                  </a:moveTo>
                  <a:cubicBezTo>
                    <a:pt x="29" y="61"/>
                    <a:pt x="18" y="51"/>
                    <a:pt x="18" y="39"/>
                  </a:cubicBezTo>
                  <a:cubicBezTo>
                    <a:pt x="19" y="28"/>
                    <a:pt x="29" y="19"/>
                    <a:pt x="40" y="19"/>
                  </a:cubicBezTo>
                  <a:cubicBezTo>
                    <a:pt x="51" y="19"/>
                    <a:pt x="61" y="29"/>
                    <a:pt x="60" y="40"/>
                  </a:cubicBezTo>
                  <a:cubicBezTo>
                    <a:pt x="60" y="53"/>
                    <a:pt x="52" y="60"/>
                    <a:pt x="3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1" name="Freeform 75">
              <a:extLst>
                <a:ext uri="{FF2B5EF4-FFF2-40B4-BE49-F238E27FC236}">
                  <a16:creationId xmlns="" xmlns:a16="http://schemas.microsoft.com/office/drawing/2014/main" id="{82EFDB98-CA96-4A84-AFD3-3491D6584DD4}"/>
                </a:ext>
              </a:extLst>
            </p:cNvPr>
            <p:cNvSpPr>
              <a:spLocks/>
            </p:cNvSpPr>
            <p:nvPr/>
          </p:nvSpPr>
          <p:spPr bwMode="auto">
            <a:xfrm>
              <a:off x="6538913" y="1101725"/>
              <a:ext cx="182563" cy="295275"/>
            </a:xfrm>
            <a:custGeom>
              <a:avLst/>
              <a:gdLst>
                <a:gd name="T0" fmla="*/ 8 w 56"/>
                <a:gd name="T1" fmla="*/ 22 h 91"/>
                <a:gd name="T2" fmla="*/ 17 w 56"/>
                <a:gd name="T3" fmla="*/ 15 h 91"/>
                <a:gd name="T4" fmla="*/ 30 w 56"/>
                <a:gd name="T5" fmla="*/ 12 h 91"/>
                <a:gd name="T6" fmla="*/ 29 w 56"/>
                <a:gd name="T7" fmla="*/ 14 h 91"/>
                <a:gd name="T8" fmla="*/ 23 w 56"/>
                <a:gd name="T9" fmla="*/ 36 h 91"/>
                <a:gd name="T10" fmla="*/ 27 w 56"/>
                <a:gd name="T11" fmla="*/ 47 h 91"/>
                <a:gd name="T12" fmla="*/ 38 w 56"/>
                <a:gd name="T13" fmla="*/ 57 h 91"/>
                <a:gd name="T14" fmla="*/ 42 w 56"/>
                <a:gd name="T15" fmla="*/ 60 h 91"/>
                <a:gd name="T16" fmla="*/ 44 w 56"/>
                <a:gd name="T17" fmla="*/ 67 h 91"/>
                <a:gd name="T18" fmla="*/ 41 w 56"/>
                <a:gd name="T19" fmla="*/ 84 h 91"/>
                <a:gd name="T20" fmla="*/ 46 w 56"/>
                <a:gd name="T21" fmla="*/ 90 h 91"/>
                <a:gd name="T22" fmla="*/ 53 w 56"/>
                <a:gd name="T23" fmla="*/ 85 h 91"/>
                <a:gd name="T24" fmla="*/ 55 w 56"/>
                <a:gd name="T25" fmla="*/ 69 h 91"/>
                <a:gd name="T26" fmla="*/ 55 w 56"/>
                <a:gd name="T27" fmla="*/ 59 h 91"/>
                <a:gd name="T28" fmla="*/ 46 w 56"/>
                <a:gd name="T29" fmla="*/ 46 h 91"/>
                <a:gd name="T30" fmla="*/ 44 w 56"/>
                <a:gd name="T31" fmla="*/ 40 h 91"/>
                <a:gd name="T32" fmla="*/ 51 w 56"/>
                <a:gd name="T33" fmla="*/ 17 h 91"/>
                <a:gd name="T34" fmla="*/ 50 w 56"/>
                <a:gd name="T35" fmla="*/ 6 h 91"/>
                <a:gd name="T36" fmla="*/ 48 w 56"/>
                <a:gd name="T37" fmla="*/ 17 h 91"/>
                <a:gd name="T38" fmla="*/ 47 w 56"/>
                <a:gd name="T39" fmla="*/ 17 h 91"/>
                <a:gd name="T40" fmla="*/ 47 w 56"/>
                <a:gd name="T41" fmla="*/ 4 h 91"/>
                <a:gd name="T42" fmla="*/ 46 w 56"/>
                <a:gd name="T43" fmla="*/ 4 h 91"/>
                <a:gd name="T44" fmla="*/ 44 w 56"/>
                <a:gd name="T45" fmla="*/ 14 h 91"/>
                <a:gd name="T46" fmla="*/ 43 w 56"/>
                <a:gd name="T47" fmla="*/ 6 h 91"/>
                <a:gd name="T48" fmla="*/ 36 w 56"/>
                <a:gd name="T49" fmla="*/ 1 h 91"/>
                <a:gd name="T50" fmla="*/ 25 w 56"/>
                <a:gd name="T51" fmla="*/ 2 h 91"/>
                <a:gd name="T52" fmla="*/ 18 w 56"/>
                <a:gd name="T53" fmla="*/ 3 h 91"/>
                <a:gd name="T54" fmla="*/ 2 w 56"/>
                <a:gd name="T55" fmla="*/ 15 h 91"/>
                <a:gd name="T56" fmla="*/ 3 w 56"/>
                <a:gd name="T57" fmla="*/ 21 h 91"/>
                <a:gd name="T58" fmla="*/ 8 w 56"/>
                <a:gd name="T5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91">
                  <a:moveTo>
                    <a:pt x="8" y="22"/>
                  </a:moveTo>
                  <a:cubicBezTo>
                    <a:pt x="11" y="20"/>
                    <a:pt x="14" y="18"/>
                    <a:pt x="17" y="15"/>
                  </a:cubicBezTo>
                  <a:cubicBezTo>
                    <a:pt x="21" y="12"/>
                    <a:pt x="25" y="10"/>
                    <a:pt x="30" y="12"/>
                  </a:cubicBezTo>
                  <a:cubicBezTo>
                    <a:pt x="29" y="13"/>
                    <a:pt x="29" y="13"/>
                    <a:pt x="29" y="14"/>
                  </a:cubicBezTo>
                  <a:cubicBezTo>
                    <a:pt x="27" y="22"/>
                    <a:pt x="25" y="29"/>
                    <a:pt x="23" y="36"/>
                  </a:cubicBezTo>
                  <a:cubicBezTo>
                    <a:pt x="22" y="41"/>
                    <a:pt x="24" y="44"/>
                    <a:pt x="27" y="47"/>
                  </a:cubicBezTo>
                  <a:cubicBezTo>
                    <a:pt x="31" y="50"/>
                    <a:pt x="35" y="54"/>
                    <a:pt x="38" y="57"/>
                  </a:cubicBezTo>
                  <a:cubicBezTo>
                    <a:pt x="39" y="58"/>
                    <a:pt x="40" y="60"/>
                    <a:pt x="42" y="60"/>
                  </a:cubicBezTo>
                  <a:cubicBezTo>
                    <a:pt x="45" y="61"/>
                    <a:pt x="44" y="64"/>
                    <a:pt x="44" y="67"/>
                  </a:cubicBezTo>
                  <a:cubicBezTo>
                    <a:pt x="43" y="72"/>
                    <a:pt x="42" y="78"/>
                    <a:pt x="41" y="84"/>
                  </a:cubicBezTo>
                  <a:cubicBezTo>
                    <a:pt x="40" y="88"/>
                    <a:pt x="42" y="90"/>
                    <a:pt x="46" y="90"/>
                  </a:cubicBezTo>
                  <a:cubicBezTo>
                    <a:pt x="50" y="91"/>
                    <a:pt x="52" y="89"/>
                    <a:pt x="53" y="85"/>
                  </a:cubicBezTo>
                  <a:cubicBezTo>
                    <a:pt x="53" y="79"/>
                    <a:pt x="54" y="74"/>
                    <a:pt x="55" y="69"/>
                  </a:cubicBezTo>
                  <a:cubicBezTo>
                    <a:pt x="55" y="65"/>
                    <a:pt x="56" y="61"/>
                    <a:pt x="55" y="59"/>
                  </a:cubicBezTo>
                  <a:cubicBezTo>
                    <a:pt x="53" y="54"/>
                    <a:pt x="49" y="50"/>
                    <a:pt x="46" y="46"/>
                  </a:cubicBezTo>
                  <a:cubicBezTo>
                    <a:pt x="44" y="44"/>
                    <a:pt x="43" y="42"/>
                    <a:pt x="44" y="40"/>
                  </a:cubicBezTo>
                  <a:cubicBezTo>
                    <a:pt x="46" y="32"/>
                    <a:pt x="48" y="24"/>
                    <a:pt x="51" y="17"/>
                  </a:cubicBezTo>
                  <a:cubicBezTo>
                    <a:pt x="52" y="13"/>
                    <a:pt x="52" y="10"/>
                    <a:pt x="50" y="6"/>
                  </a:cubicBezTo>
                  <a:cubicBezTo>
                    <a:pt x="49" y="10"/>
                    <a:pt x="49" y="14"/>
                    <a:pt x="48" y="17"/>
                  </a:cubicBezTo>
                  <a:cubicBezTo>
                    <a:pt x="48" y="17"/>
                    <a:pt x="48" y="17"/>
                    <a:pt x="47" y="17"/>
                  </a:cubicBezTo>
                  <a:cubicBezTo>
                    <a:pt x="48" y="13"/>
                    <a:pt x="49" y="8"/>
                    <a:pt x="47" y="4"/>
                  </a:cubicBezTo>
                  <a:cubicBezTo>
                    <a:pt x="47" y="4"/>
                    <a:pt x="46" y="4"/>
                    <a:pt x="46" y="4"/>
                  </a:cubicBezTo>
                  <a:cubicBezTo>
                    <a:pt x="45" y="7"/>
                    <a:pt x="45" y="11"/>
                    <a:pt x="44" y="14"/>
                  </a:cubicBezTo>
                  <a:cubicBezTo>
                    <a:pt x="43" y="11"/>
                    <a:pt x="43" y="9"/>
                    <a:pt x="43" y="6"/>
                  </a:cubicBezTo>
                  <a:cubicBezTo>
                    <a:pt x="42" y="3"/>
                    <a:pt x="41" y="0"/>
                    <a:pt x="36" y="1"/>
                  </a:cubicBezTo>
                  <a:cubicBezTo>
                    <a:pt x="33" y="1"/>
                    <a:pt x="29" y="2"/>
                    <a:pt x="25" y="2"/>
                  </a:cubicBezTo>
                  <a:cubicBezTo>
                    <a:pt x="22" y="2"/>
                    <a:pt x="20" y="2"/>
                    <a:pt x="18" y="3"/>
                  </a:cubicBezTo>
                  <a:cubicBezTo>
                    <a:pt x="12" y="7"/>
                    <a:pt x="7" y="11"/>
                    <a:pt x="2" y="15"/>
                  </a:cubicBezTo>
                  <a:cubicBezTo>
                    <a:pt x="0" y="17"/>
                    <a:pt x="1" y="20"/>
                    <a:pt x="3" y="21"/>
                  </a:cubicBezTo>
                  <a:cubicBezTo>
                    <a:pt x="4" y="22"/>
                    <a:pt x="7" y="22"/>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2" name="Freeform 76">
              <a:extLst>
                <a:ext uri="{FF2B5EF4-FFF2-40B4-BE49-F238E27FC236}">
                  <a16:creationId xmlns="" xmlns:a16="http://schemas.microsoft.com/office/drawing/2014/main" id="{848E542D-9296-40B3-82B1-22EB5B793BF5}"/>
                </a:ext>
              </a:extLst>
            </p:cNvPr>
            <p:cNvSpPr>
              <a:spLocks noEditPoints="1"/>
            </p:cNvSpPr>
            <p:nvPr/>
          </p:nvSpPr>
          <p:spPr bwMode="auto">
            <a:xfrm>
              <a:off x="6818313" y="1154113"/>
              <a:ext cx="158750" cy="155575"/>
            </a:xfrm>
            <a:custGeom>
              <a:avLst/>
              <a:gdLst>
                <a:gd name="T0" fmla="*/ 42 w 49"/>
                <a:gd name="T1" fmla="*/ 14 h 48"/>
                <a:gd name="T2" fmla="*/ 46 w 49"/>
                <a:gd name="T3" fmla="*/ 11 h 48"/>
                <a:gd name="T4" fmla="*/ 40 w 49"/>
                <a:gd name="T5" fmla="*/ 5 h 48"/>
                <a:gd name="T6" fmla="*/ 37 w 49"/>
                <a:gd name="T7" fmla="*/ 7 h 48"/>
                <a:gd name="T8" fmla="*/ 31 w 49"/>
                <a:gd name="T9" fmla="*/ 4 h 48"/>
                <a:gd name="T10" fmla="*/ 30 w 49"/>
                <a:gd name="T11" fmla="*/ 0 h 48"/>
                <a:gd name="T12" fmla="*/ 23 w 49"/>
                <a:gd name="T13" fmla="*/ 0 h 48"/>
                <a:gd name="T14" fmla="*/ 22 w 49"/>
                <a:gd name="T15" fmla="*/ 3 h 48"/>
                <a:gd name="T16" fmla="*/ 12 w 49"/>
                <a:gd name="T17" fmla="*/ 2 h 48"/>
                <a:gd name="T18" fmla="*/ 7 w 49"/>
                <a:gd name="T19" fmla="*/ 7 h 48"/>
                <a:gd name="T20" fmla="*/ 8 w 49"/>
                <a:gd name="T21" fmla="*/ 12 h 48"/>
                <a:gd name="T22" fmla="*/ 2 w 49"/>
                <a:gd name="T23" fmla="*/ 17 h 48"/>
                <a:gd name="T24" fmla="*/ 0 w 49"/>
                <a:gd name="T25" fmla="*/ 19 h 48"/>
                <a:gd name="T26" fmla="*/ 0 w 49"/>
                <a:gd name="T27" fmla="*/ 25 h 48"/>
                <a:gd name="T28" fmla="*/ 4 w 49"/>
                <a:gd name="T29" fmla="*/ 26 h 48"/>
                <a:gd name="T30" fmla="*/ 7 w 49"/>
                <a:gd name="T31" fmla="*/ 33 h 48"/>
                <a:gd name="T32" fmla="*/ 3 w 49"/>
                <a:gd name="T33" fmla="*/ 36 h 48"/>
                <a:gd name="T34" fmla="*/ 9 w 49"/>
                <a:gd name="T35" fmla="*/ 42 h 48"/>
                <a:gd name="T36" fmla="*/ 12 w 49"/>
                <a:gd name="T37" fmla="*/ 39 h 48"/>
                <a:gd name="T38" fmla="*/ 19 w 49"/>
                <a:gd name="T39" fmla="*/ 43 h 48"/>
                <a:gd name="T40" fmla="*/ 19 w 49"/>
                <a:gd name="T41" fmla="*/ 47 h 48"/>
                <a:gd name="T42" fmla="*/ 22 w 49"/>
                <a:gd name="T43" fmla="*/ 47 h 48"/>
                <a:gd name="T44" fmla="*/ 25 w 49"/>
                <a:gd name="T45" fmla="*/ 48 h 48"/>
                <a:gd name="T46" fmla="*/ 36 w 49"/>
                <a:gd name="T47" fmla="*/ 43 h 48"/>
                <a:gd name="T48" fmla="*/ 39 w 49"/>
                <a:gd name="T49" fmla="*/ 43 h 48"/>
                <a:gd name="T50" fmla="*/ 42 w 49"/>
                <a:gd name="T51" fmla="*/ 40 h 48"/>
                <a:gd name="T52" fmla="*/ 41 w 49"/>
                <a:gd name="T53" fmla="*/ 35 h 48"/>
                <a:gd name="T54" fmla="*/ 48 w 49"/>
                <a:gd name="T55" fmla="*/ 30 h 48"/>
                <a:gd name="T56" fmla="*/ 49 w 49"/>
                <a:gd name="T57" fmla="*/ 21 h 48"/>
                <a:gd name="T58" fmla="*/ 42 w 49"/>
                <a:gd name="T59" fmla="*/ 14 h 48"/>
                <a:gd name="T60" fmla="*/ 25 w 49"/>
                <a:gd name="T61" fmla="*/ 36 h 48"/>
                <a:gd name="T62" fmla="*/ 12 w 49"/>
                <a:gd name="T63" fmla="*/ 23 h 48"/>
                <a:gd name="T64" fmla="*/ 25 w 49"/>
                <a:gd name="T65" fmla="*/ 11 h 48"/>
                <a:gd name="T66" fmla="*/ 38 w 49"/>
                <a:gd name="T67" fmla="*/ 24 h 48"/>
                <a:gd name="T68" fmla="*/ 25 w 49"/>
                <a:gd name="T6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48">
                  <a:moveTo>
                    <a:pt x="42" y="14"/>
                  </a:moveTo>
                  <a:cubicBezTo>
                    <a:pt x="43" y="13"/>
                    <a:pt x="44" y="12"/>
                    <a:pt x="46" y="11"/>
                  </a:cubicBezTo>
                  <a:cubicBezTo>
                    <a:pt x="44" y="9"/>
                    <a:pt x="42" y="7"/>
                    <a:pt x="40" y="5"/>
                  </a:cubicBezTo>
                  <a:cubicBezTo>
                    <a:pt x="39" y="6"/>
                    <a:pt x="38" y="7"/>
                    <a:pt x="37" y="7"/>
                  </a:cubicBezTo>
                  <a:cubicBezTo>
                    <a:pt x="35" y="6"/>
                    <a:pt x="33" y="5"/>
                    <a:pt x="31" y="4"/>
                  </a:cubicBezTo>
                  <a:cubicBezTo>
                    <a:pt x="30" y="2"/>
                    <a:pt x="30" y="1"/>
                    <a:pt x="30" y="0"/>
                  </a:cubicBezTo>
                  <a:cubicBezTo>
                    <a:pt x="28" y="0"/>
                    <a:pt x="25" y="0"/>
                    <a:pt x="23" y="0"/>
                  </a:cubicBezTo>
                  <a:cubicBezTo>
                    <a:pt x="23" y="1"/>
                    <a:pt x="23" y="2"/>
                    <a:pt x="22" y="3"/>
                  </a:cubicBezTo>
                  <a:cubicBezTo>
                    <a:pt x="15" y="5"/>
                    <a:pt x="15" y="5"/>
                    <a:pt x="12" y="2"/>
                  </a:cubicBezTo>
                  <a:cubicBezTo>
                    <a:pt x="10" y="4"/>
                    <a:pt x="8" y="6"/>
                    <a:pt x="7" y="7"/>
                  </a:cubicBezTo>
                  <a:cubicBezTo>
                    <a:pt x="7" y="9"/>
                    <a:pt x="8" y="11"/>
                    <a:pt x="8" y="12"/>
                  </a:cubicBezTo>
                  <a:cubicBezTo>
                    <a:pt x="7" y="15"/>
                    <a:pt x="6" y="18"/>
                    <a:pt x="2" y="17"/>
                  </a:cubicBezTo>
                  <a:cubicBezTo>
                    <a:pt x="2" y="17"/>
                    <a:pt x="0" y="18"/>
                    <a:pt x="0" y="19"/>
                  </a:cubicBezTo>
                  <a:cubicBezTo>
                    <a:pt x="0" y="21"/>
                    <a:pt x="0" y="23"/>
                    <a:pt x="0" y="25"/>
                  </a:cubicBezTo>
                  <a:cubicBezTo>
                    <a:pt x="2" y="25"/>
                    <a:pt x="3" y="25"/>
                    <a:pt x="4" y="26"/>
                  </a:cubicBezTo>
                  <a:cubicBezTo>
                    <a:pt x="5" y="28"/>
                    <a:pt x="6" y="30"/>
                    <a:pt x="7" y="33"/>
                  </a:cubicBezTo>
                  <a:cubicBezTo>
                    <a:pt x="6" y="34"/>
                    <a:pt x="5" y="35"/>
                    <a:pt x="3" y="36"/>
                  </a:cubicBezTo>
                  <a:cubicBezTo>
                    <a:pt x="5" y="38"/>
                    <a:pt x="7" y="40"/>
                    <a:pt x="9" y="42"/>
                  </a:cubicBezTo>
                  <a:cubicBezTo>
                    <a:pt x="10" y="41"/>
                    <a:pt x="11" y="40"/>
                    <a:pt x="12" y="39"/>
                  </a:cubicBezTo>
                  <a:cubicBezTo>
                    <a:pt x="14" y="41"/>
                    <a:pt x="16" y="42"/>
                    <a:pt x="19" y="43"/>
                  </a:cubicBezTo>
                  <a:cubicBezTo>
                    <a:pt x="19" y="44"/>
                    <a:pt x="19" y="46"/>
                    <a:pt x="19" y="47"/>
                  </a:cubicBezTo>
                  <a:cubicBezTo>
                    <a:pt x="20" y="47"/>
                    <a:pt x="21" y="47"/>
                    <a:pt x="22" y="47"/>
                  </a:cubicBezTo>
                  <a:cubicBezTo>
                    <a:pt x="23" y="47"/>
                    <a:pt x="24" y="47"/>
                    <a:pt x="25" y="48"/>
                  </a:cubicBezTo>
                  <a:cubicBezTo>
                    <a:pt x="27" y="43"/>
                    <a:pt x="32" y="41"/>
                    <a:pt x="36" y="43"/>
                  </a:cubicBezTo>
                  <a:cubicBezTo>
                    <a:pt x="36" y="44"/>
                    <a:pt x="38" y="44"/>
                    <a:pt x="39" y="43"/>
                  </a:cubicBezTo>
                  <a:cubicBezTo>
                    <a:pt x="40" y="42"/>
                    <a:pt x="41" y="41"/>
                    <a:pt x="42" y="40"/>
                  </a:cubicBezTo>
                  <a:cubicBezTo>
                    <a:pt x="41" y="38"/>
                    <a:pt x="40" y="36"/>
                    <a:pt x="41" y="35"/>
                  </a:cubicBezTo>
                  <a:cubicBezTo>
                    <a:pt x="42" y="32"/>
                    <a:pt x="43" y="28"/>
                    <a:pt x="48" y="30"/>
                  </a:cubicBezTo>
                  <a:cubicBezTo>
                    <a:pt x="49" y="27"/>
                    <a:pt x="49" y="24"/>
                    <a:pt x="49" y="21"/>
                  </a:cubicBezTo>
                  <a:cubicBezTo>
                    <a:pt x="42" y="23"/>
                    <a:pt x="45" y="17"/>
                    <a:pt x="42" y="14"/>
                  </a:cubicBezTo>
                  <a:close/>
                  <a:moveTo>
                    <a:pt x="25" y="36"/>
                  </a:moveTo>
                  <a:cubicBezTo>
                    <a:pt x="18" y="36"/>
                    <a:pt x="12" y="30"/>
                    <a:pt x="12" y="23"/>
                  </a:cubicBezTo>
                  <a:cubicBezTo>
                    <a:pt x="12" y="17"/>
                    <a:pt x="18" y="10"/>
                    <a:pt x="25" y="11"/>
                  </a:cubicBezTo>
                  <a:cubicBezTo>
                    <a:pt x="31" y="11"/>
                    <a:pt x="38" y="16"/>
                    <a:pt x="38" y="24"/>
                  </a:cubicBezTo>
                  <a:cubicBezTo>
                    <a:pt x="39" y="30"/>
                    <a:pt x="30" y="36"/>
                    <a:pt x="2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3" name="Freeform 77">
              <a:extLst>
                <a:ext uri="{FF2B5EF4-FFF2-40B4-BE49-F238E27FC236}">
                  <a16:creationId xmlns="" xmlns:a16="http://schemas.microsoft.com/office/drawing/2014/main" id="{A4CFC6DB-B653-40F6-A345-1C671D094048}"/>
                </a:ext>
              </a:extLst>
            </p:cNvPr>
            <p:cNvSpPr>
              <a:spLocks noEditPoints="1"/>
            </p:cNvSpPr>
            <p:nvPr/>
          </p:nvSpPr>
          <p:spPr bwMode="auto">
            <a:xfrm>
              <a:off x="6548438" y="1409700"/>
              <a:ext cx="160338" cy="160337"/>
            </a:xfrm>
            <a:custGeom>
              <a:avLst/>
              <a:gdLst>
                <a:gd name="T0" fmla="*/ 49 w 49"/>
                <a:gd name="T1" fmla="*/ 25 h 49"/>
                <a:gd name="T2" fmla="*/ 48 w 49"/>
                <a:gd name="T3" fmla="*/ 18 h 49"/>
                <a:gd name="T4" fmla="*/ 39 w 49"/>
                <a:gd name="T5" fmla="*/ 12 h 49"/>
                <a:gd name="T6" fmla="*/ 42 w 49"/>
                <a:gd name="T7" fmla="*/ 8 h 49"/>
                <a:gd name="T8" fmla="*/ 36 w 49"/>
                <a:gd name="T9" fmla="*/ 3 h 49"/>
                <a:gd name="T10" fmla="*/ 34 w 49"/>
                <a:gd name="T11" fmla="*/ 7 h 49"/>
                <a:gd name="T12" fmla="*/ 27 w 49"/>
                <a:gd name="T13" fmla="*/ 4 h 49"/>
                <a:gd name="T14" fmla="*/ 25 w 49"/>
                <a:gd name="T15" fmla="*/ 0 h 49"/>
                <a:gd name="T16" fmla="*/ 18 w 49"/>
                <a:gd name="T17" fmla="*/ 0 h 49"/>
                <a:gd name="T18" fmla="*/ 12 w 49"/>
                <a:gd name="T19" fmla="*/ 9 h 49"/>
                <a:gd name="T20" fmla="*/ 8 w 49"/>
                <a:gd name="T21" fmla="*/ 6 h 49"/>
                <a:gd name="T22" fmla="*/ 3 w 49"/>
                <a:gd name="T23" fmla="*/ 11 h 49"/>
                <a:gd name="T24" fmla="*/ 0 w 49"/>
                <a:gd name="T25" fmla="*/ 23 h 49"/>
                <a:gd name="T26" fmla="*/ 0 w 49"/>
                <a:gd name="T27" fmla="*/ 30 h 49"/>
                <a:gd name="T28" fmla="*/ 5 w 49"/>
                <a:gd name="T29" fmla="*/ 30 h 49"/>
                <a:gd name="T30" fmla="*/ 8 w 49"/>
                <a:gd name="T31" fmla="*/ 37 h 49"/>
                <a:gd name="T32" fmla="*/ 11 w 49"/>
                <a:gd name="T33" fmla="*/ 44 h 49"/>
                <a:gd name="T34" fmla="*/ 16 w 49"/>
                <a:gd name="T35" fmla="*/ 43 h 49"/>
                <a:gd name="T36" fmla="*/ 22 w 49"/>
                <a:gd name="T37" fmla="*/ 49 h 49"/>
                <a:gd name="T38" fmla="*/ 30 w 49"/>
                <a:gd name="T39" fmla="*/ 48 h 49"/>
                <a:gd name="T40" fmla="*/ 36 w 49"/>
                <a:gd name="T41" fmla="*/ 40 h 49"/>
                <a:gd name="T42" fmla="*/ 40 w 49"/>
                <a:gd name="T43" fmla="*/ 42 h 49"/>
                <a:gd name="T44" fmla="*/ 45 w 49"/>
                <a:gd name="T45" fmla="*/ 37 h 49"/>
                <a:gd name="T46" fmla="*/ 49 w 49"/>
                <a:gd name="T47" fmla="*/ 25 h 49"/>
                <a:gd name="T48" fmla="*/ 24 w 49"/>
                <a:gd name="T49" fmla="*/ 37 h 49"/>
                <a:gd name="T50" fmla="*/ 11 w 49"/>
                <a:gd name="T51" fmla="*/ 24 h 49"/>
                <a:gd name="T52" fmla="*/ 24 w 49"/>
                <a:gd name="T53" fmla="*/ 11 h 49"/>
                <a:gd name="T54" fmla="*/ 36 w 49"/>
                <a:gd name="T55" fmla="*/ 24 h 49"/>
                <a:gd name="T56" fmla="*/ 24 w 49"/>
                <a:gd name="T5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9">
                  <a:moveTo>
                    <a:pt x="49" y="25"/>
                  </a:moveTo>
                  <a:cubicBezTo>
                    <a:pt x="48" y="23"/>
                    <a:pt x="48" y="21"/>
                    <a:pt x="48" y="18"/>
                  </a:cubicBezTo>
                  <a:cubicBezTo>
                    <a:pt x="41" y="21"/>
                    <a:pt x="43" y="13"/>
                    <a:pt x="39" y="12"/>
                  </a:cubicBezTo>
                  <a:cubicBezTo>
                    <a:pt x="41" y="10"/>
                    <a:pt x="41" y="9"/>
                    <a:pt x="42" y="8"/>
                  </a:cubicBezTo>
                  <a:cubicBezTo>
                    <a:pt x="40" y="6"/>
                    <a:pt x="38" y="5"/>
                    <a:pt x="36" y="3"/>
                  </a:cubicBezTo>
                  <a:cubicBezTo>
                    <a:pt x="35" y="5"/>
                    <a:pt x="34" y="6"/>
                    <a:pt x="34" y="7"/>
                  </a:cubicBezTo>
                  <a:cubicBezTo>
                    <a:pt x="31" y="6"/>
                    <a:pt x="29" y="5"/>
                    <a:pt x="27" y="4"/>
                  </a:cubicBezTo>
                  <a:cubicBezTo>
                    <a:pt x="26" y="3"/>
                    <a:pt x="26" y="1"/>
                    <a:pt x="25" y="0"/>
                  </a:cubicBezTo>
                  <a:cubicBezTo>
                    <a:pt x="23" y="0"/>
                    <a:pt x="21" y="0"/>
                    <a:pt x="18" y="0"/>
                  </a:cubicBezTo>
                  <a:cubicBezTo>
                    <a:pt x="20" y="7"/>
                    <a:pt x="14" y="6"/>
                    <a:pt x="12" y="9"/>
                  </a:cubicBezTo>
                  <a:cubicBezTo>
                    <a:pt x="10" y="8"/>
                    <a:pt x="9" y="7"/>
                    <a:pt x="8" y="6"/>
                  </a:cubicBezTo>
                  <a:cubicBezTo>
                    <a:pt x="6" y="8"/>
                    <a:pt x="5" y="10"/>
                    <a:pt x="3" y="11"/>
                  </a:cubicBezTo>
                  <a:cubicBezTo>
                    <a:pt x="8" y="16"/>
                    <a:pt x="6" y="21"/>
                    <a:pt x="0" y="23"/>
                  </a:cubicBezTo>
                  <a:cubicBezTo>
                    <a:pt x="0" y="26"/>
                    <a:pt x="0" y="28"/>
                    <a:pt x="0" y="30"/>
                  </a:cubicBezTo>
                  <a:cubicBezTo>
                    <a:pt x="2" y="30"/>
                    <a:pt x="4" y="30"/>
                    <a:pt x="5" y="30"/>
                  </a:cubicBezTo>
                  <a:cubicBezTo>
                    <a:pt x="6" y="32"/>
                    <a:pt x="7" y="35"/>
                    <a:pt x="8" y="37"/>
                  </a:cubicBezTo>
                  <a:cubicBezTo>
                    <a:pt x="5" y="40"/>
                    <a:pt x="5" y="40"/>
                    <a:pt x="11" y="44"/>
                  </a:cubicBezTo>
                  <a:cubicBezTo>
                    <a:pt x="13" y="44"/>
                    <a:pt x="15" y="42"/>
                    <a:pt x="16" y="43"/>
                  </a:cubicBezTo>
                  <a:cubicBezTo>
                    <a:pt x="19" y="43"/>
                    <a:pt x="23" y="44"/>
                    <a:pt x="22" y="49"/>
                  </a:cubicBezTo>
                  <a:cubicBezTo>
                    <a:pt x="25" y="48"/>
                    <a:pt x="27" y="48"/>
                    <a:pt x="30" y="48"/>
                  </a:cubicBezTo>
                  <a:cubicBezTo>
                    <a:pt x="28" y="42"/>
                    <a:pt x="34" y="42"/>
                    <a:pt x="36" y="40"/>
                  </a:cubicBezTo>
                  <a:cubicBezTo>
                    <a:pt x="38" y="41"/>
                    <a:pt x="39" y="41"/>
                    <a:pt x="40" y="42"/>
                  </a:cubicBezTo>
                  <a:cubicBezTo>
                    <a:pt x="41" y="40"/>
                    <a:pt x="43" y="39"/>
                    <a:pt x="45" y="37"/>
                  </a:cubicBezTo>
                  <a:cubicBezTo>
                    <a:pt x="40" y="32"/>
                    <a:pt x="42" y="27"/>
                    <a:pt x="49" y="25"/>
                  </a:cubicBezTo>
                  <a:close/>
                  <a:moveTo>
                    <a:pt x="24" y="37"/>
                  </a:moveTo>
                  <a:cubicBezTo>
                    <a:pt x="17" y="37"/>
                    <a:pt x="11" y="31"/>
                    <a:pt x="11" y="24"/>
                  </a:cubicBezTo>
                  <a:cubicBezTo>
                    <a:pt x="11" y="18"/>
                    <a:pt x="18" y="11"/>
                    <a:pt x="24" y="11"/>
                  </a:cubicBezTo>
                  <a:cubicBezTo>
                    <a:pt x="31" y="11"/>
                    <a:pt x="36" y="17"/>
                    <a:pt x="36"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78">
              <a:extLst>
                <a:ext uri="{FF2B5EF4-FFF2-40B4-BE49-F238E27FC236}">
                  <a16:creationId xmlns="" xmlns:a16="http://schemas.microsoft.com/office/drawing/2014/main" id="{365EAD82-9F59-4A39-BD52-97CC0595782B}"/>
                </a:ext>
              </a:extLst>
            </p:cNvPr>
            <p:cNvSpPr>
              <a:spLocks/>
            </p:cNvSpPr>
            <p:nvPr/>
          </p:nvSpPr>
          <p:spPr bwMode="auto">
            <a:xfrm>
              <a:off x="6548438" y="1260475"/>
              <a:ext cx="107950" cy="149225"/>
            </a:xfrm>
            <a:custGeom>
              <a:avLst/>
              <a:gdLst>
                <a:gd name="T0" fmla="*/ 23 w 33"/>
                <a:gd name="T1" fmla="*/ 0 h 46"/>
                <a:gd name="T2" fmla="*/ 22 w 33"/>
                <a:gd name="T3" fmla="*/ 6 h 46"/>
                <a:gd name="T4" fmla="*/ 15 w 33"/>
                <a:gd name="T5" fmla="*/ 23 h 46"/>
                <a:gd name="T6" fmla="*/ 3 w 33"/>
                <a:gd name="T7" fmla="*/ 36 h 46"/>
                <a:gd name="T8" fmla="*/ 3 w 33"/>
                <a:gd name="T9" fmla="*/ 44 h 46"/>
                <a:gd name="T10" fmla="*/ 11 w 33"/>
                <a:gd name="T11" fmla="*/ 43 h 46"/>
                <a:gd name="T12" fmla="*/ 22 w 33"/>
                <a:gd name="T13" fmla="*/ 31 h 46"/>
                <a:gd name="T14" fmla="*/ 32 w 33"/>
                <a:gd name="T15" fmla="*/ 13 h 46"/>
                <a:gd name="T16" fmla="*/ 29 w 33"/>
                <a:gd name="T17" fmla="*/ 4 h 46"/>
                <a:gd name="T18" fmla="*/ 23 w 3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6">
                  <a:moveTo>
                    <a:pt x="23" y="0"/>
                  </a:moveTo>
                  <a:cubicBezTo>
                    <a:pt x="22" y="2"/>
                    <a:pt x="22" y="4"/>
                    <a:pt x="22" y="6"/>
                  </a:cubicBezTo>
                  <a:cubicBezTo>
                    <a:pt x="21" y="12"/>
                    <a:pt x="20" y="18"/>
                    <a:pt x="15" y="23"/>
                  </a:cubicBezTo>
                  <a:cubicBezTo>
                    <a:pt x="10" y="27"/>
                    <a:pt x="7" y="31"/>
                    <a:pt x="3" y="36"/>
                  </a:cubicBezTo>
                  <a:cubicBezTo>
                    <a:pt x="0" y="39"/>
                    <a:pt x="0" y="42"/>
                    <a:pt x="3" y="44"/>
                  </a:cubicBezTo>
                  <a:cubicBezTo>
                    <a:pt x="5" y="46"/>
                    <a:pt x="8" y="46"/>
                    <a:pt x="11" y="43"/>
                  </a:cubicBezTo>
                  <a:cubicBezTo>
                    <a:pt x="15" y="39"/>
                    <a:pt x="18" y="35"/>
                    <a:pt x="22" y="31"/>
                  </a:cubicBezTo>
                  <a:cubicBezTo>
                    <a:pt x="27" y="26"/>
                    <a:pt x="31" y="20"/>
                    <a:pt x="32" y="13"/>
                  </a:cubicBezTo>
                  <a:cubicBezTo>
                    <a:pt x="33" y="9"/>
                    <a:pt x="32" y="6"/>
                    <a:pt x="29" y="4"/>
                  </a:cubicBezTo>
                  <a:cubicBezTo>
                    <a:pt x="27" y="3"/>
                    <a:pt x="25" y="1"/>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9">
              <a:extLst>
                <a:ext uri="{FF2B5EF4-FFF2-40B4-BE49-F238E27FC236}">
                  <a16:creationId xmlns="" xmlns:a16="http://schemas.microsoft.com/office/drawing/2014/main" id="{6F1B9627-9EEC-4541-857C-890D4BEBB82F}"/>
                </a:ext>
              </a:extLst>
            </p:cNvPr>
            <p:cNvSpPr>
              <a:spLocks/>
            </p:cNvSpPr>
            <p:nvPr/>
          </p:nvSpPr>
          <p:spPr bwMode="auto">
            <a:xfrm>
              <a:off x="6653213" y="1014413"/>
              <a:ext cx="71438" cy="90487"/>
            </a:xfrm>
            <a:custGeom>
              <a:avLst/>
              <a:gdLst>
                <a:gd name="T0" fmla="*/ 11 w 22"/>
                <a:gd name="T1" fmla="*/ 27 h 28"/>
                <a:gd name="T2" fmla="*/ 18 w 22"/>
                <a:gd name="T3" fmla="*/ 24 h 28"/>
                <a:gd name="T4" fmla="*/ 22 w 22"/>
                <a:gd name="T5" fmla="*/ 13 h 28"/>
                <a:gd name="T6" fmla="*/ 22 w 22"/>
                <a:gd name="T7" fmla="*/ 13 h 28"/>
                <a:gd name="T8" fmla="*/ 22 w 22"/>
                <a:gd name="T9" fmla="*/ 9 h 28"/>
                <a:gd name="T10" fmla="*/ 15 w 22"/>
                <a:gd name="T11" fmla="*/ 1 h 28"/>
                <a:gd name="T12" fmla="*/ 4 w 22"/>
                <a:gd name="T13" fmla="*/ 5 h 28"/>
                <a:gd name="T14" fmla="*/ 11 w 22"/>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1" y="27"/>
                  </a:moveTo>
                  <a:cubicBezTo>
                    <a:pt x="14" y="28"/>
                    <a:pt x="17" y="28"/>
                    <a:pt x="18" y="24"/>
                  </a:cubicBezTo>
                  <a:cubicBezTo>
                    <a:pt x="20" y="21"/>
                    <a:pt x="21" y="17"/>
                    <a:pt x="22" y="13"/>
                  </a:cubicBezTo>
                  <a:cubicBezTo>
                    <a:pt x="22" y="13"/>
                    <a:pt x="22" y="13"/>
                    <a:pt x="22" y="13"/>
                  </a:cubicBezTo>
                  <a:cubicBezTo>
                    <a:pt x="22" y="11"/>
                    <a:pt x="22" y="10"/>
                    <a:pt x="22" y="9"/>
                  </a:cubicBezTo>
                  <a:cubicBezTo>
                    <a:pt x="21" y="5"/>
                    <a:pt x="18" y="1"/>
                    <a:pt x="15" y="1"/>
                  </a:cubicBezTo>
                  <a:cubicBezTo>
                    <a:pt x="11" y="0"/>
                    <a:pt x="6" y="2"/>
                    <a:pt x="4" y="5"/>
                  </a:cubicBezTo>
                  <a:cubicBezTo>
                    <a:pt x="0" y="12"/>
                    <a:pt x="4" y="24"/>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0">
              <a:extLst>
                <a:ext uri="{FF2B5EF4-FFF2-40B4-BE49-F238E27FC236}">
                  <a16:creationId xmlns="" xmlns:a16="http://schemas.microsoft.com/office/drawing/2014/main" id="{3FBBABBC-2C8C-4965-9608-1090E750DA44}"/>
                </a:ext>
              </a:extLst>
            </p:cNvPr>
            <p:cNvSpPr>
              <a:spLocks/>
            </p:cNvSpPr>
            <p:nvPr/>
          </p:nvSpPr>
          <p:spPr bwMode="auto">
            <a:xfrm>
              <a:off x="6708776" y="1108075"/>
              <a:ext cx="96838" cy="65087"/>
            </a:xfrm>
            <a:custGeom>
              <a:avLst/>
              <a:gdLst>
                <a:gd name="T0" fmla="*/ 0 w 30"/>
                <a:gd name="T1" fmla="*/ 16 h 20"/>
                <a:gd name="T2" fmla="*/ 11 w 30"/>
                <a:gd name="T3" fmla="*/ 20 h 20"/>
                <a:gd name="T4" fmla="*/ 14 w 30"/>
                <a:gd name="T5" fmla="*/ 19 h 20"/>
                <a:gd name="T6" fmla="*/ 27 w 30"/>
                <a:gd name="T7" fmla="*/ 10 h 20"/>
                <a:gd name="T8" fmla="*/ 29 w 30"/>
                <a:gd name="T9" fmla="*/ 3 h 20"/>
                <a:gd name="T10" fmla="*/ 21 w 30"/>
                <a:gd name="T11" fmla="*/ 2 h 20"/>
                <a:gd name="T12" fmla="*/ 14 w 30"/>
                <a:gd name="T13" fmla="*/ 8 h 20"/>
                <a:gd name="T14" fmla="*/ 9 w 30"/>
                <a:gd name="T15" fmla="*/ 10 h 20"/>
                <a:gd name="T16" fmla="*/ 1 w 30"/>
                <a:gd name="T17" fmla="*/ 7 h 20"/>
                <a:gd name="T18" fmla="*/ 0 w 3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16"/>
                  </a:moveTo>
                  <a:cubicBezTo>
                    <a:pt x="4" y="18"/>
                    <a:pt x="7" y="19"/>
                    <a:pt x="11" y="20"/>
                  </a:cubicBezTo>
                  <a:cubicBezTo>
                    <a:pt x="12" y="20"/>
                    <a:pt x="13" y="20"/>
                    <a:pt x="14" y="19"/>
                  </a:cubicBezTo>
                  <a:cubicBezTo>
                    <a:pt x="18" y="16"/>
                    <a:pt x="23" y="13"/>
                    <a:pt x="27" y="10"/>
                  </a:cubicBezTo>
                  <a:cubicBezTo>
                    <a:pt x="30" y="8"/>
                    <a:pt x="30" y="5"/>
                    <a:pt x="29" y="3"/>
                  </a:cubicBezTo>
                  <a:cubicBezTo>
                    <a:pt x="27" y="0"/>
                    <a:pt x="24" y="1"/>
                    <a:pt x="21" y="2"/>
                  </a:cubicBezTo>
                  <a:cubicBezTo>
                    <a:pt x="19" y="4"/>
                    <a:pt x="17" y="7"/>
                    <a:pt x="14" y="8"/>
                  </a:cubicBezTo>
                  <a:cubicBezTo>
                    <a:pt x="12" y="9"/>
                    <a:pt x="10" y="10"/>
                    <a:pt x="9" y="10"/>
                  </a:cubicBezTo>
                  <a:cubicBezTo>
                    <a:pt x="6" y="9"/>
                    <a:pt x="3" y="8"/>
                    <a:pt x="1" y="7"/>
                  </a:cubicBezTo>
                  <a:cubicBezTo>
                    <a:pt x="1" y="10"/>
                    <a:pt x="0" y="1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22" name="Стрелка: пятиугольник 24">
            <a:extLst>
              <a:ext uri="{FF2B5EF4-FFF2-40B4-BE49-F238E27FC236}">
                <a16:creationId xmlns="" xmlns:a16="http://schemas.microsoft.com/office/drawing/2014/main" id="{2F86F62B-4F80-4B76-BBD7-F4121B59299B}"/>
              </a:ext>
            </a:extLst>
          </p:cNvPr>
          <p:cNvSpPr/>
          <p:nvPr/>
        </p:nvSpPr>
        <p:spPr>
          <a:xfrm>
            <a:off x="362576" y="3489203"/>
            <a:ext cx="1296987" cy="410439"/>
          </a:xfrm>
          <a:prstGeom prst="homePlate">
            <a:avLst>
              <a:gd name="adj" fmla="val 2834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white"/>
                </a:solidFill>
                <a:latin typeface="Segoe UI" panose="020B0502040204020203" pitchFamily="34" charset="0"/>
                <a:cs typeface="Segoe UI" panose="020B0502040204020203" pitchFamily="34" charset="0"/>
              </a:rPr>
              <a:t>См.</a:t>
            </a:r>
          </a:p>
        </p:txBody>
      </p:sp>
      <p:sp>
        <p:nvSpPr>
          <p:cNvPr id="24" name="TextBox 23">
            <a:extLst>
              <a:ext uri="{FF2B5EF4-FFF2-40B4-BE49-F238E27FC236}">
                <a16:creationId xmlns="" xmlns:a16="http://schemas.microsoft.com/office/drawing/2014/main" id="{7EBDF1F3-C223-4A65-AF05-CBE690068954}"/>
              </a:ext>
            </a:extLst>
          </p:cNvPr>
          <p:cNvSpPr txBox="1">
            <a:spLocks noChangeArrowheads="1"/>
          </p:cNvSpPr>
          <p:nvPr/>
        </p:nvSpPr>
        <p:spPr bwMode="auto">
          <a:xfrm>
            <a:off x="1797979" y="3525556"/>
            <a:ext cx="98215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b="1" dirty="0">
                <a:solidFill>
                  <a:srgbClr val="E4465A"/>
                </a:solidFill>
                <a:latin typeface="Segoe UI" panose="020B0502040204020203" pitchFamily="34" charset="0"/>
                <a:cs typeface="Segoe UI" panose="020B0502040204020203" pitchFamily="34" charset="0"/>
              </a:rPr>
              <a:t>Постановление Правительства РФ от </a:t>
            </a:r>
            <a:r>
              <a:rPr lang="ru-RU" b="1" dirty="0" smtClean="0">
                <a:solidFill>
                  <a:srgbClr val="E4465A"/>
                </a:solidFill>
                <a:latin typeface="Segoe UI" panose="020B0502040204020203" pitchFamily="34" charset="0"/>
                <a:cs typeface="Segoe UI" panose="020B0502040204020203" pitchFamily="34" charset="0"/>
              </a:rPr>
              <a:t>15 января 2018 г. № 11.</a:t>
            </a:r>
          </a:p>
        </p:txBody>
      </p:sp>
    </p:spTree>
    <p:extLst>
      <p:ext uri="{BB962C8B-B14F-4D97-AF65-F5344CB8AC3E}">
        <p14:creationId xmlns:p14="http://schemas.microsoft.com/office/powerpoint/2010/main" val="441418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199835" y="946123"/>
            <a:ext cx="116039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2508033" y="2758597"/>
            <a:ext cx="9295754" cy="286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Установление заказчиком в документации о закупке требования о письменной форме направления требования заказчиком банку </a:t>
            </a:r>
            <a:r>
              <a:rPr lang="ru-RU" b="1" dirty="0">
                <a:solidFill>
                  <a:srgbClr val="15585F"/>
                </a:solidFill>
                <a:latin typeface="Segoe UI" panose="020B0502040204020203" pitchFamily="34" charset="0"/>
                <a:cs typeface="Segoe UI" panose="020B0502040204020203" pitchFamily="34" charset="0"/>
              </a:rPr>
              <a:t>без учета новой редакции Постановления Правительства РФ от 8 ноября 2013 г. № 1005, предусматривающей возможность заказчика направить такое требование в электронной форме, отсутствие в документации указания на то, что требование об уплате денежной суммы по банковской гарантии уменьшается на сумму, пропорциональную объему фактически исполненных поставщиком обязательств</a:t>
            </a:r>
            <a:r>
              <a:rPr lang="ru-RU" dirty="0">
                <a:solidFill>
                  <a:srgbClr val="444444"/>
                </a:solidFill>
                <a:latin typeface="Segoe UI" panose="020B0502040204020203" pitchFamily="34" charset="0"/>
                <a:cs typeface="Segoe UI" panose="020B0502040204020203" pitchFamily="34" charset="0"/>
              </a:rPr>
              <a:t>, предусмотренных контрактом и оплаченных заказчиком, но не превышающем размер обеспечения исполнения контракта </a:t>
            </a:r>
            <a:r>
              <a:rPr lang="ru-RU" b="1" dirty="0">
                <a:solidFill>
                  <a:srgbClr val="15585F"/>
                </a:solidFill>
                <a:latin typeface="Segoe UI" panose="020B0502040204020203" pitchFamily="34" charset="0"/>
                <a:cs typeface="Segoe UI" panose="020B0502040204020203" pitchFamily="34" charset="0"/>
              </a:rPr>
              <a:t>является нарушением пункта 7 части 1 статьи 42 Закона № 44-ФЗ.</a:t>
            </a: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45984" y="2807132"/>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white"/>
                </a:solidFill>
                <a:latin typeface="Segoe UI" panose="020B0502040204020203" pitchFamily="34" charset="0"/>
                <a:cs typeface="Segoe UI" panose="020B0502040204020203" pitchFamily="34" charset="0"/>
              </a:rPr>
              <a:t>Позиция УФАС</a:t>
            </a: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42971" y="282974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39251" y="259074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439397" y="1975694"/>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Оренбургского УФАС России от 20 июля 2018 г. по делу № 08-07-478/2018; Решение Курского УФАС России от 4 июня 2018 г. по делу № 131/2018.</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grpSp>
        <p:nvGrpSpPr>
          <p:cNvPr id="32" name="Группа 31"/>
          <p:cNvGrpSpPr/>
          <p:nvPr/>
        </p:nvGrpSpPr>
        <p:grpSpPr>
          <a:xfrm>
            <a:off x="5454617" y="583279"/>
            <a:ext cx="1344149" cy="1410440"/>
            <a:chOff x="325438" y="3559175"/>
            <a:chExt cx="669925" cy="774700"/>
          </a:xfrm>
        </p:grpSpPr>
        <p:sp>
          <p:nvSpPr>
            <p:cNvPr id="33"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0"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1"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3"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Tree>
    <p:extLst>
      <p:ext uri="{BB962C8B-B14F-4D97-AF65-F5344CB8AC3E}">
        <p14:creationId xmlns:p14="http://schemas.microsoft.com/office/powerpoint/2010/main" val="1137254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09033" y="530352"/>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6" name="TextBox 5"/>
          <p:cNvSpPr txBox="1">
            <a:spLocks noChangeArrowheads="1"/>
          </p:cNvSpPr>
          <p:nvPr/>
        </p:nvSpPr>
        <p:spPr bwMode="auto">
          <a:xfrm>
            <a:off x="362733" y="1952101"/>
            <a:ext cx="11567663" cy="317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УФАС в трех судебных инстанциях </a:t>
            </a:r>
            <a:r>
              <a:rPr lang="ru-RU" b="1" dirty="0">
                <a:solidFill>
                  <a:srgbClr val="15585F"/>
                </a:solidFill>
                <a:latin typeface="Segoe UI" panose="020B0502040204020203" pitchFamily="34" charset="0"/>
                <a:cs typeface="Segoe UI" panose="020B0502040204020203" pitchFamily="34" charset="0"/>
              </a:rPr>
              <a:t>требовало признать контракт недействительным на основании пункта 2 статьи 449 ГК РФ, статьи 167 ГК РФ на основании того, что представленная поставщиком банковская гарантия содержала требование о преставлении заказчиком банку копии контракта при предъявлении требования платежа по гарантии. </a:t>
            </a:r>
            <a:endParaRPr lang="ru-RU" b="1" dirty="0" smtClean="0">
              <a:solidFill>
                <a:srgbClr val="15585F"/>
              </a:solidFill>
              <a:latin typeface="Segoe UI" panose="020B0502040204020203" pitchFamily="34" charset="0"/>
              <a:cs typeface="Segoe UI" panose="020B0502040204020203" pitchFamily="34" charset="0"/>
            </a:endParaRPr>
          </a:p>
          <a:p>
            <a:pPr marL="0" indent="0" algn="just">
              <a:spcBef>
                <a:spcPct val="0"/>
              </a:spcBef>
              <a:spcAft>
                <a:spcPts val="1200"/>
              </a:spcAft>
            </a:pPr>
            <a:endParaRPr lang="ru-RU" b="1" dirty="0" smtClean="0">
              <a:solidFill>
                <a:srgbClr val="15585F"/>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a:latin typeface="Segoe UI" panose="020B0502040204020203" pitchFamily="34" charset="0"/>
                <a:cs typeface="Segoe UI" panose="020B0502040204020203" pitchFamily="34" charset="0"/>
              </a:rPr>
              <a:t>Верховный суд согласился с позицией суда кассационной инстанции о том, что </a:t>
            </a:r>
            <a:r>
              <a:rPr lang="ru-RU" b="1" dirty="0">
                <a:solidFill>
                  <a:srgbClr val="15585F"/>
                </a:solidFill>
                <a:latin typeface="Segoe UI" panose="020B0502040204020203" pitchFamily="34" charset="0"/>
                <a:cs typeface="Segoe UI" panose="020B0502040204020203" pitchFamily="34" charset="0"/>
              </a:rPr>
              <a:t>в данном случае условие банковской гарантии о необходимости представления копии контракта является недействительным, но не влечет признание данной банковской гарантии недействительной. Банковская гарантия была включена в реестр, заказчик гарантию принял, контракт заключен и исполняется. </a:t>
            </a:r>
            <a:endParaRPr lang="ru-RU" dirty="0">
              <a:solidFill>
                <a:srgbClr val="444444"/>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05489" y="532407"/>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458693" y="170956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62733" y="1459707"/>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1" name="Объект 2">
            <a:extLst>
              <a:ext uri="{FF2B5EF4-FFF2-40B4-BE49-F238E27FC236}">
                <a16:creationId xmlns:a16="http://schemas.microsoft.com/office/drawing/2014/main" xmlns="" id="{A079E596-E085-462E-927C-CC1AFF31A5B4}"/>
              </a:ext>
            </a:extLst>
          </p:cNvPr>
          <p:cNvSpPr txBox="1">
            <a:spLocks/>
          </p:cNvSpPr>
          <p:nvPr/>
        </p:nvSpPr>
        <p:spPr>
          <a:xfrm>
            <a:off x="392642" y="1123779"/>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Определение Верховного суда РФ от 25 июля 2018 г. № 308-КГ18-10442.</a:t>
            </a:r>
          </a:p>
        </p:txBody>
      </p:sp>
      <p:sp>
        <p:nvSpPr>
          <p:cNvPr id="32" name="Заголовок 1"/>
          <p:cNvSpPr>
            <a:spLocks noGrp="1"/>
          </p:cNvSpPr>
          <p:nvPr>
            <p:ph type="title"/>
          </p:nvPr>
        </p:nvSpPr>
        <p:spPr>
          <a:xfrm>
            <a:off x="1505415" y="-22715"/>
            <a:ext cx="8964704" cy="694951"/>
          </a:xfrm>
        </p:spPr>
        <p:txBody>
          <a:bodyPr/>
          <a:lstStyle/>
          <a:p>
            <a:r>
              <a:rPr lang="ru-RU" dirty="0"/>
              <a:t> </a:t>
            </a:r>
            <a:r>
              <a:rPr lang="ru-RU" sz="1800" dirty="0" smtClean="0"/>
              <a:t>СУДЕБНАЯ</a:t>
            </a:r>
            <a:r>
              <a:rPr lang="ru-RU" dirty="0" smtClean="0"/>
              <a:t> </a:t>
            </a:r>
            <a:r>
              <a:rPr lang="ru-RU" sz="1800" dirty="0" smtClean="0"/>
              <a:t>ПРАКТИКА в сфере использования банковских гарантий.</a:t>
            </a:r>
            <a:endParaRPr lang="ru-RU" sz="1800" dirty="0"/>
          </a:p>
        </p:txBody>
      </p:sp>
      <p:cxnSp>
        <p:nvCxnSpPr>
          <p:cNvPr id="19" name="Прямая соединительная линия 18">
            <a:extLst>
              <a:ext uri="{FF2B5EF4-FFF2-40B4-BE49-F238E27FC236}">
                <a16:creationId xmlns:a16="http://schemas.microsoft.com/office/drawing/2014/main" xmlns="" id="{3F68FAD9-F77B-4EDC-BD47-AB508E145D0C}"/>
              </a:ext>
            </a:extLst>
          </p:cNvPr>
          <p:cNvCxnSpPr>
            <a:cxnSpLocks/>
          </p:cNvCxnSpPr>
          <p:nvPr/>
        </p:nvCxnSpPr>
        <p:spPr>
          <a:xfrm>
            <a:off x="414296" y="3434287"/>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3F68FAD9-F77B-4EDC-BD47-AB508E145D0C}"/>
              </a:ext>
            </a:extLst>
          </p:cNvPr>
          <p:cNvCxnSpPr>
            <a:cxnSpLocks/>
          </p:cNvCxnSpPr>
          <p:nvPr/>
        </p:nvCxnSpPr>
        <p:spPr>
          <a:xfrm>
            <a:off x="392642" y="541920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103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10680" y="776213"/>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57213" y="2150284"/>
            <a:ext cx="11469686" cy="332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Не подлежит включению в реестр недобросовестных поставщиков информация об обществе, </a:t>
            </a:r>
            <a:r>
              <a:rPr lang="ru-RU" b="1" dirty="0">
                <a:solidFill>
                  <a:srgbClr val="E4465A"/>
                </a:solidFill>
                <a:latin typeface="Segoe UI" panose="020B0502040204020203" pitchFamily="34" charset="0"/>
                <a:cs typeface="Segoe UI" panose="020B0502040204020203" pitchFamily="34" charset="0"/>
              </a:rPr>
              <a:t>которое на стадии заключения контракта представило заказчику обеспечение исполнения контракта в требуемой сумме в форме внесения денежных средств, но по ошибочным реквизитам. Указанные действия свидетельствуют о добросовестности действий общества.</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При рассмотрении вопроса о законности решения уполномоченного органа о включении лица в реестр недобросовестных поставщиков </a:t>
            </a:r>
            <a:r>
              <a:rPr lang="ru-RU" b="1" dirty="0">
                <a:solidFill>
                  <a:srgbClr val="E4465A"/>
                </a:solidFill>
                <a:latin typeface="Segoe UI" panose="020B0502040204020203" pitchFamily="34" charset="0"/>
                <a:cs typeface="Segoe UI" panose="020B0502040204020203" pitchFamily="34" charset="0"/>
              </a:rPr>
              <a:t>нельзя ограничиться только формальной констатацией ненадлежащего исполнения хозяйствующим субъектом тех или иных требований без выяснения и оценки всех фактических обстоятельств дела в совокупности и взаимосвязи.</a:t>
            </a:r>
          </a:p>
          <a:p>
            <a:pPr marL="0" indent="0" algn="just">
              <a:spcBef>
                <a:spcPct val="0"/>
              </a:spcBef>
              <a:spcAft>
                <a:spcPts val="1200"/>
              </a:spcAft>
            </a:pPr>
            <a:endParaRPr lang="ru-RU" dirty="0" smtClean="0">
              <a:solidFill>
                <a:srgbClr val="444444"/>
              </a:solidFill>
              <a:latin typeface="Segoe UI" panose="020B0502040204020203" pitchFamily="34" charset="0"/>
              <a:cs typeface="Segoe UI" panose="020B0502040204020203" pitchFamily="34" charset="0"/>
            </a:endParaRPr>
          </a:p>
          <a:p>
            <a:pPr marL="0" indent="0" algn="just">
              <a:spcBef>
                <a:spcPct val="0"/>
              </a:spcBef>
              <a:spcAft>
                <a:spcPts val="1200"/>
              </a:spcAft>
            </a:pPr>
            <a:endParaRPr lang="ru-RU" dirty="0" smtClean="0">
              <a:solidFill>
                <a:srgbClr val="E4465A"/>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08871" y="810261"/>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445992" y="210009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92642" y="1433590"/>
            <a:ext cx="11468100" cy="57234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Восточно-Сибирского округа от 26 июня 2018 г. по делу № А58-8082/2017. </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sz="1800" dirty="0" smtClean="0"/>
              <a:t>СУДЕБНАЯ ПРАКТИКА В СФЕРЕ РНП.</a:t>
            </a:r>
            <a:endParaRPr lang="ru-RU" sz="1800"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42683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1286819" y="827437"/>
            <a:ext cx="10721458" cy="5517607"/>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800" dirty="0">
                <a:solidFill>
                  <a:srgbClr val="001D43"/>
                </a:solidFill>
              </a:rPr>
              <a:t>Объектом закупки являлось строительство дороги. Среди требований к товарам заказчик установил требования к брускам: </a:t>
            </a:r>
            <a:r>
              <a:rPr lang="ru-RU" sz="1800" dirty="0" smtClean="0">
                <a:solidFill>
                  <a:srgbClr val="001D43"/>
                </a:solidFill>
              </a:rPr>
              <a:t>– </a:t>
            </a:r>
            <a:r>
              <a:rPr lang="ru-RU" sz="1800" dirty="0">
                <a:solidFill>
                  <a:srgbClr val="001D43"/>
                </a:solidFill>
              </a:rPr>
              <a:t>должны соответствовать требованиям ГОСТ 8486-86 «Пиломатериалы хвойных пород. Технические условия». Ширина не более 150 мм. Длина не менее 4 м но не более 6,5м. Толщина 40 -75 мм</a:t>
            </a:r>
            <a:r>
              <a:rPr lang="ru-RU" sz="1800" dirty="0" smtClean="0">
                <a:solidFill>
                  <a:srgbClr val="001D43"/>
                </a:solidFill>
              </a:rPr>
              <a:t>. Участник </a:t>
            </a:r>
            <a:r>
              <a:rPr lang="ru-RU" sz="1800" dirty="0">
                <a:solidFill>
                  <a:srgbClr val="001D43"/>
                </a:solidFill>
              </a:rPr>
              <a:t>аукциона указал в первой части заявки по позиции бруски:</a:t>
            </a:r>
          </a:p>
          <a:p>
            <a:pPr algn="just">
              <a:buClr>
                <a:srgbClr val="E4465A"/>
              </a:buClr>
            </a:pPr>
            <a:r>
              <a:rPr lang="ru-RU" sz="1800" dirty="0" smtClean="0">
                <a:solidFill>
                  <a:srgbClr val="001D43"/>
                </a:solidFill>
              </a:rPr>
              <a:t>– соответствует </a:t>
            </a:r>
            <a:r>
              <a:rPr lang="ru-RU" sz="1800" dirty="0">
                <a:solidFill>
                  <a:srgbClr val="001D43"/>
                </a:solidFill>
              </a:rPr>
              <a:t>требованиям ГОСТ 8486-86 «Пиломатериалы хвойных пород. Технические условия». </a:t>
            </a:r>
            <a:r>
              <a:rPr lang="ru-RU" sz="1800" b="1" dirty="0">
                <a:solidFill>
                  <a:srgbClr val="001D43"/>
                </a:solidFill>
              </a:rPr>
              <a:t>Ширина 100 мм. Длина 6 м. Толщина 44 мм.</a:t>
            </a:r>
          </a:p>
          <a:p>
            <a:pPr algn="just">
              <a:buClr>
                <a:srgbClr val="E4465A"/>
              </a:buClr>
            </a:pPr>
            <a:r>
              <a:rPr lang="ru-RU" sz="1800" dirty="0">
                <a:solidFill>
                  <a:srgbClr val="001D43"/>
                </a:solidFill>
              </a:rPr>
              <a:t>Согласно пункту 1.1. ГОСТа 8486-86, пиломатериалы разделяют на обрезные, необрезные, доски, бруски и брусья, термины и определения определяется ГОСТом 18288-87 «Производство лесопильное. Термины и определения</a:t>
            </a:r>
            <a:r>
              <a:rPr lang="ru-RU" sz="1800" dirty="0" smtClean="0">
                <a:solidFill>
                  <a:srgbClr val="001D43"/>
                </a:solidFill>
              </a:rPr>
              <a:t>». Позицией </a:t>
            </a:r>
            <a:r>
              <a:rPr lang="ru-RU" sz="1800" dirty="0">
                <a:solidFill>
                  <a:srgbClr val="001D43"/>
                </a:solidFill>
              </a:rPr>
              <a:t>20 таблицы 1 пункта 1 ГОСТа 18288-87 «Производство лесопильное. Термины и определения» дается определение бруска – </a:t>
            </a:r>
            <a:r>
              <a:rPr lang="ru-RU" sz="1800" b="1" dirty="0">
                <a:solidFill>
                  <a:srgbClr val="001D43"/>
                </a:solidFill>
              </a:rPr>
              <a:t>пиломатериал толщиной до 100 мм и шириной не более двойной толщины</a:t>
            </a:r>
            <a:r>
              <a:rPr lang="ru-RU" sz="1800" dirty="0">
                <a:solidFill>
                  <a:srgbClr val="001D43"/>
                </a:solidFill>
              </a:rPr>
              <a:t>. Указанная в заявке участником толщина бруска равна 44 мм. Следовательно, ширина не должна превышать 88 мм. </a:t>
            </a:r>
            <a:r>
              <a:rPr lang="ru-RU" sz="1800" dirty="0" smtClean="0">
                <a:solidFill>
                  <a:srgbClr val="001D43"/>
                </a:solidFill>
              </a:rPr>
              <a:t>Таким </a:t>
            </a:r>
            <a:r>
              <a:rPr lang="ru-RU" sz="1800" dirty="0">
                <a:solidFill>
                  <a:srgbClr val="001D43"/>
                </a:solidFill>
              </a:rPr>
              <a:t>образом, указанные участником характеристики бруска не соответствуют требованиям ГОСТа 18288-87, отказ в допуске к участию в аукционе правомерен</a:t>
            </a:r>
            <a:r>
              <a:rPr lang="ru-RU" sz="1800" dirty="0" smtClean="0">
                <a:solidFill>
                  <a:srgbClr val="001D43"/>
                </a:solidFill>
              </a:rPr>
              <a:t>. </a:t>
            </a:r>
            <a:r>
              <a:rPr lang="ru-RU" sz="1800" b="1" dirty="0" smtClean="0">
                <a:solidFill>
                  <a:srgbClr val="001D43"/>
                </a:solidFill>
              </a:rPr>
              <a:t>Выбор </a:t>
            </a:r>
            <a:r>
              <a:rPr lang="ru-RU" sz="1800" b="1" dirty="0">
                <a:solidFill>
                  <a:srgbClr val="001D43"/>
                </a:solidFill>
              </a:rPr>
              <a:t>участником аукциона конкретного показателя из предложенного заказчиком в документации о закупке диапазона должен осуществляться с одновременной проверкой соответствующего ГОСТ.</a:t>
            </a:r>
          </a:p>
          <a:p>
            <a:pPr algn="just">
              <a:buClr>
                <a:srgbClr val="E4465A"/>
              </a:buClr>
            </a:pPr>
            <a:r>
              <a:rPr lang="ru-RU" sz="1800" b="1" dirty="0">
                <a:solidFill>
                  <a:srgbClr val="E4465A"/>
                </a:solidFill>
              </a:rPr>
              <a:t>Решение Чувашского УФАС России от 30 июля 2018 г. № </a:t>
            </a:r>
            <a:r>
              <a:rPr lang="ru-RU" sz="1800" b="1" dirty="0" smtClean="0">
                <a:solidFill>
                  <a:srgbClr val="E4465A"/>
                </a:solidFill>
              </a:rPr>
              <a:t>06-04/5464.</a:t>
            </a:r>
            <a:endParaRPr lang="ru-RU" sz="1800" b="1" dirty="0">
              <a:solidFill>
                <a:srgbClr val="E4465A"/>
              </a:solidFill>
            </a:endParaRPr>
          </a:p>
          <a:p>
            <a:pPr algn="just">
              <a:buClr>
                <a:srgbClr val="E4465A"/>
              </a:buClr>
            </a:pPr>
            <a:endParaRPr lang="ru-RU" sz="1600" dirty="0">
              <a:solidFill>
                <a:srgbClr val="001D43"/>
              </a:solidFill>
            </a:endParaRPr>
          </a:p>
          <a:p>
            <a:pPr algn="just">
              <a:buClr>
                <a:srgbClr val="E4465A"/>
              </a:buClr>
            </a:pPr>
            <a:endParaRPr lang="ru-RU" sz="1600" dirty="0" smtClean="0">
              <a:solidFill>
                <a:srgbClr val="001D43"/>
              </a:solidFill>
            </a:endParaRPr>
          </a:p>
          <a:p>
            <a:pPr algn="just">
              <a:buClr>
                <a:srgbClr val="E4465A"/>
              </a:buClr>
            </a:pPr>
            <a:endParaRPr lang="ru-RU" sz="1600" dirty="0">
              <a:solidFill>
                <a:srgbClr val="001D43"/>
              </a:solidFill>
            </a:endParaRPr>
          </a:p>
        </p:txBody>
      </p:sp>
      <p:grpSp>
        <p:nvGrpSpPr>
          <p:cNvPr id="14" name="Группа 13"/>
          <p:cNvGrpSpPr/>
          <p:nvPr/>
        </p:nvGrpSpPr>
        <p:grpSpPr>
          <a:xfrm>
            <a:off x="0" y="672236"/>
            <a:ext cx="1286819" cy="1580310"/>
            <a:chOff x="325438" y="3559175"/>
            <a:chExt cx="669925" cy="774700"/>
          </a:xfrm>
        </p:grpSpPr>
        <p:sp>
          <p:nvSpPr>
            <p:cNvPr id="15"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6"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7"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8"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9"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0"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12" name="Заголовок 1"/>
          <p:cNvSpPr>
            <a:spLocks noGrp="1"/>
          </p:cNvSpPr>
          <p:nvPr>
            <p:ph type="title"/>
          </p:nvPr>
        </p:nvSpPr>
        <p:spPr>
          <a:xfrm>
            <a:off x="1505415" y="-22715"/>
            <a:ext cx="8964704" cy="694951"/>
          </a:xfrm>
        </p:spPr>
        <p:txBody>
          <a:bodyPr/>
          <a:lstStyle/>
          <a:p>
            <a:r>
              <a:rPr lang="ru-RU" dirty="0"/>
              <a:t> </a:t>
            </a:r>
            <a:r>
              <a:rPr lang="ru-RU" sz="1800" dirty="0" smtClean="0"/>
              <a:t>АНТИМОНОПОЛЬНАЯ</a:t>
            </a:r>
            <a:r>
              <a:rPr lang="ru-RU" dirty="0" smtClean="0"/>
              <a:t> </a:t>
            </a:r>
            <a:r>
              <a:rPr lang="ru-RU" sz="1800" dirty="0" smtClean="0"/>
              <a:t>ПРАКТИКА. ОТКЛОНЕНИЯ ЗАЯВОК НА ТОРГАХ. ГОСТ.</a:t>
            </a:r>
            <a:endParaRPr lang="ru-RU" sz="1800" dirty="0"/>
          </a:p>
        </p:txBody>
      </p:sp>
    </p:spTree>
    <p:extLst>
      <p:ext uri="{BB962C8B-B14F-4D97-AF65-F5344CB8AC3E}">
        <p14:creationId xmlns:p14="http://schemas.microsoft.com/office/powerpoint/2010/main" val="1426764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Заголовок 1"/>
          <p:cNvSpPr txBox="1">
            <a:spLocks/>
          </p:cNvSpPr>
          <p:nvPr/>
        </p:nvSpPr>
        <p:spPr>
          <a:xfrm>
            <a:off x="2519213" y="71477"/>
            <a:ext cx="7145686" cy="557173"/>
          </a:xfrm>
          <a:prstGeom prst="rect">
            <a:avLst/>
          </a:prstGeom>
        </p:spPr>
        <p:txBody>
          <a:bodyPr/>
          <a:lstStyle>
            <a:lvl1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cap="all">
                <a:solidFill>
                  <a:srgbClr val="E4465A"/>
                </a:solidFill>
                <a:latin typeface="Aria"/>
                <a:ea typeface="Arial Unicode MS" pitchFamily="34" charset="-128"/>
                <a:cs typeface="+mj-cs"/>
              </a:defRPr>
            </a:lvl1pPr>
            <a:lvl2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2pPr>
            <a:lvl3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3pPr>
            <a:lvl4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4pPr>
            <a:lvl5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5pPr>
            <a:lvl6pPr marL="251407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6pPr>
            <a:lvl7pPr marL="297118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7pPr>
            <a:lvl8pPr marL="342828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8pPr>
            <a:lvl9pPr marL="388539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9pPr>
          </a:lstStyle>
          <a:p>
            <a:pPr algn="ctr">
              <a:defRPr/>
            </a:pPr>
            <a:r>
              <a:rPr lang="ru-RU" kern="0" dirty="0" smtClean="0">
                <a:latin typeface="Segoe UI" panose="020B0502040204020203" pitchFamily="34" charset="0"/>
                <a:ea typeface="Segoe UI" panose="020B0502040204020203" pitchFamily="34" charset="0"/>
                <a:cs typeface="Segoe UI" panose="020B0502040204020203" pitchFamily="34" charset="0"/>
              </a:rPr>
              <a:t>АНТИМОНОПОЛЬНАЯ ПРАКТИКА В СФЕРЕ РНП.</a:t>
            </a:r>
            <a:endParaRPr lang="ru-RU" kern="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Текст 2"/>
          <p:cNvSpPr txBox="1">
            <a:spLocks/>
          </p:cNvSpPr>
          <p:nvPr/>
        </p:nvSpPr>
        <p:spPr bwMode="auto">
          <a:xfrm>
            <a:off x="1417076" y="940657"/>
            <a:ext cx="10376547" cy="5138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lvl1pPr marL="0" indent="0" algn="l" defTabSz="449263" rtl="0" eaLnBrk="0" fontAlgn="base" hangingPunct="0">
              <a:lnSpc>
                <a:spcPct val="93000"/>
              </a:lnSpc>
              <a:spcBef>
                <a:spcPts val="1425"/>
              </a:spcBef>
              <a:spcAft>
                <a:spcPct val="0"/>
              </a:spcAft>
              <a:buClr>
                <a:srgbClr val="000000"/>
              </a:buClr>
              <a:buSzPct val="100000"/>
              <a:buFont typeface="Times New Roman" pitchFamily="18" charset="0"/>
              <a:buNone/>
              <a:defRPr sz="2000">
                <a:solidFill>
                  <a:srgbClr val="000000"/>
                </a:solidFill>
                <a:latin typeface="+mn-lt"/>
                <a:ea typeface="+mn-ea"/>
                <a:cs typeface="+mn-cs"/>
              </a:defRPr>
            </a:lvl1pPr>
            <a:lvl2pPr marL="457200" indent="0" algn="l" defTabSz="449263" rtl="0" eaLnBrk="0" fontAlgn="base" hangingPunct="0">
              <a:lnSpc>
                <a:spcPct val="93000"/>
              </a:lnSpc>
              <a:spcBef>
                <a:spcPts val="1138"/>
              </a:spcBef>
              <a:spcAft>
                <a:spcPct val="0"/>
              </a:spcAft>
              <a:buClr>
                <a:srgbClr val="000000"/>
              </a:buClr>
              <a:buSzPct val="100000"/>
              <a:buFont typeface="Times New Roman" pitchFamily="18" charset="0"/>
              <a:buNone/>
              <a:defRPr sz="1800">
                <a:solidFill>
                  <a:srgbClr val="000000"/>
                </a:solidFill>
                <a:latin typeface="+mn-lt"/>
                <a:ea typeface="+mn-ea"/>
              </a:defRPr>
            </a:lvl2pPr>
            <a:lvl3pPr marL="914400" indent="0" algn="l" defTabSz="449263" rtl="0" eaLnBrk="0" fontAlgn="base" hangingPunct="0">
              <a:lnSpc>
                <a:spcPct val="93000"/>
              </a:lnSpc>
              <a:spcBef>
                <a:spcPts val="850"/>
              </a:spcBef>
              <a:spcAft>
                <a:spcPct val="0"/>
              </a:spcAft>
              <a:buClr>
                <a:srgbClr val="000000"/>
              </a:buClr>
              <a:buSzPct val="100000"/>
              <a:buFont typeface="Times New Roman" pitchFamily="18" charset="0"/>
              <a:buNone/>
              <a:defRPr sz="1600">
                <a:solidFill>
                  <a:srgbClr val="000000"/>
                </a:solidFill>
                <a:latin typeface="+mn-lt"/>
                <a:ea typeface="+mn-ea"/>
              </a:defRPr>
            </a:lvl3pPr>
            <a:lvl4pPr marL="1371600" indent="0" algn="l" defTabSz="449263" rtl="0" eaLnBrk="0" fontAlgn="base" hangingPunct="0">
              <a:lnSpc>
                <a:spcPct val="93000"/>
              </a:lnSpc>
              <a:spcBef>
                <a:spcPts val="575"/>
              </a:spcBef>
              <a:spcAft>
                <a:spcPct val="0"/>
              </a:spcAft>
              <a:buClr>
                <a:srgbClr val="000000"/>
              </a:buClr>
              <a:buSzPct val="100000"/>
              <a:buFont typeface="Times New Roman" pitchFamily="18" charset="0"/>
              <a:buNone/>
              <a:defRPr sz="1400">
                <a:solidFill>
                  <a:srgbClr val="000000"/>
                </a:solidFill>
                <a:latin typeface="+mn-lt"/>
                <a:ea typeface="+mn-ea"/>
              </a:defRPr>
            </a:lvl4pPr>
            <a:lvl5pPr marL="1828800" indent="0" algn="l" defTabSz="449263" rtl="0" eaLnBrk="0" fontAlgn="base" hangingPunct="0">
              <a:lnSpc>
                <a:spcPct val="93000"/>
              </a:lnSpc>
              <a:spcBef>
                <a:spcPts val="288"/>
              </a:spcBef>
              <a:spcAft>
                <a:spcPct val="0"/>
              </a:spcAft>
              <a:buClr>
                <a:srgbClr val="000000"/>
              </a:buClr>
              <a:buSzPct val="100000"/>
              <a:buFont typeface="Times New Roman" pitchFamily="18" charset="0"/>
              <a:buNone/>
              <a:defRPr sz="1400">
                <a:solidFill>
                  <a:srgbClr val="000000"/>
                </a:solidFill>
                <a:latin typeface="+mn-lt"/>
                <a:ea typeface="+mn-ea"/>
              </a:defRPr>
            </a:lvl5pPr>
            <a:lvl6pPr marL="22860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algn="just">
              <a:lnSpc>
                <a:spcPct val="100000"/>
              </a:lnSpc>
              <a:spcBef>
                <a:spcPts val="12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Несоответствие срока действия банковской гарантии требованиям документации об аукционе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не свидетельствует об умышленном уклонении победителя аукциона от заключения контракта.</a:t>
            </a:r>
          </a:p>
          <a:p>
            <a:pPr algn="just">
              <a:lnSpc>
                <a:spcPct val="100000"/>
              </a:lnSpc>
              <a:spcBef>
                <a:spcPts val="12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Во включении информации об индивидуальном предпринимателе в РНП </a:t>
            </a:r>
            <a:r>
              <a:rPr lang="ru-RU" altLang="ru-RU" sz="1800" u="sng" kern="0" dirty="0">
                <a:solidFill>
                  <a:schemeClr val="tx1"/>
                </a:solidFill>
                <a:latin typeface="Segoe UI" panose="020B0502040204020203" pitchFamily="34" charset="0"/>
                <a:ea typeface="Segoe UI" panose="020B0502040204020203" pitchFamily="34" charset="0"/>
                <a:cs typeface="Segoe UI" panose="020B0502040204020203" pitchFamily="34" charset="0"/>
              </a:rPr>
              <a:t>отказать</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algn="just">
              <a:lnSpc>
                <a:spcPct val="100000"/>
              </a:lnSpc>
              <a:spcBef>
                <a:spcPts val="1200"/>
              </a:spcBef>
              <a:defRPr/>
            </a:pP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Решение Краснодарского УФАС России от 29 августа 2018 г. по делу № РНП – 23-329/2018</a:t>
            </a:r>
            <a:r>
              <a:rPr lang="ru-RU" altLang="ru-RU" sz="1800" b="1" kern="0" dirty="0" smtClean="0">
                <a:solidFill>
                  <a:srgbClr val="E4465A"/>
                </a:solidFill>
                <a:latin typeface="Segoe UI" panose="020B0502040204020203" pitchFamily="34" charset="0"/>
                <a:ea typeface="Segoe UI" panose="020B0502040204020203" pitchFamily="34" charset="0"/>
                <a:cs typeface="Segoe UI" panose="020B0502040204020203" pitchFamily="34" charset="0"/>
              </a:rPr>
              <a:t>.</a:t>
            </a:r>
          </a:p>
          <a:p>
            <a:pPr algn="just">
              <a:lnSpc>
                <a:spcPct val="100000"/>
              </a:lnSpc>
              <a:spcBef>
                <a:spcPts val="1200"/>
              </a:spcBef>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При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получении проекта контракта для подписания от заказчика общество направило в банк заявку на получение банковской гарантии,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предоставить в установленный срок обеспечение компания не смогла.</a:t>
            </a:r>
          </a:p>
          <a:p>
            <a:pPr algn="just">
              <a:lnSpc>
                <a:spcPct val="100000"/>
              </a:lnSpc>
              <a:spcBef>
                <a:spcPts val="12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В действиях общества признаков недобросовестности в несвоевременном предоставлении банковской гарантии, а также цели уклониться от заключения контракта не установлено, поскольку участники закупки не ограничены в выборе способа получения документа, подтверждающего обеспечение исполнения контракта и, в указанном случае не может нести ответственность за действия банка.</a:t>
            </a:r>
          </a:p>
          <a:p>
            <a:pPr algn="just">
              <a:lnSpc>
                <a:spcPct val="100000"/>
              </a:lnSpc>
              <a:spcBef>
                <a:spcPts val="12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Во включении информации об обществе в РНП </a:t>
            </a:r>
            <a:r>
              <a:rPr lang="ru-RU" altLang="ru-RU" sz="1800" u="sng" kern="0" dirty="0">
                <a:solidFill>
                  <a:schemeClr val="tx1"/>
                </a:solidFill>
                <a:latin typeface="Segoe UI" panose="020B0502040204020203" pitchFamily="34" charset="0"/>
                <a:ea typeface="Segoe UI" panose="020B0502040204020203" pitchFamily="34" charset="0"/>
                <a:cs typeface="Segoe UI" panose="020B0502040204020203" pitchFamily="34" charset="0"/>
              </a:rPr>
              <a:t>отказать.</a:t>
            </a:r>
          </a:p>
          <a:p>
            <a:pPr algn="just">
              <a:lnSpc>
                <a:spcPct val="100000"/>
              </a:lnSpc>
              <a:spcBef>
                <a:spcPts val="1200"/>
              </a:spcBef>
              <a:defRPr/>
            </a:pP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Решение Смоленского УФАС России от 1 июня 2018 г. по делу № 67-13/18. </a:t>
            </a:r>
          </a:p>
        </p:txBody>
      </p:sp>
      <p:grpSp>
        <p:nvGrpSpPr>
          <p:cNvPr id="14" name="Группа 13"/>
          <p:cNvGrpSpPr/>
          <p:nvPr/>
        </p:nvGrpSpPr>
        <p:grpSpPr>
          <a:xfrm>
            <a:off x="44262" y="804609"/>
            <a:ext cx="1344149" cy="1498261"/>
            <a:chOff x="325438" y="3559175"/>
            <a:chExt cx="669925" cy="774700"/>
          </a:xfrm>
        </p:grpSpPr>
        <p:sp>
          <p:nvSpPr>
            <p:cNvPr id="15"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8"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9"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0"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1"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2"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cxnSp>
        <p:nvCxnSpPr>
          <p:cNvPr id="32" name="Прямая соединительная линия 31">
            <a:extLst>
              <a:ext uri="{FF2B5EF4-FFF2-40B4-BE49-F238E27FC236}">
                <a16:creationId xmlns:a16="http://schemas.microsoft.com/office/drawing/2014/main" xmlns="" id="{3F68FAD9-F77B-4EDC-BD47-AB508E145D0C}"/>
              </a:ext>
            </a:extLst>
          </p:cNvPr>
          <p:cNvCxnSpPr>
            <a:cxnSpLocks/>
          </p:cNvCxnSpPr>
          <p:nvPr/>
        </p:nvCxnSpPr>
        <p:spPr>
          <a:xfrm flipV="1">
            <a:off x="44262" y="2780315"/>
            <a:ext cx="11840388" cy="749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3" name="Группа 32"/>
          <p:cNvGrpSpPr/>
          <p:nvPr/>
        </p:nvGrpSpPr>
        <p:grpSpPr>
          <a:xfrm>
            <a:off x="24526" y="3048808"/>
            <a:ext cx="1344149" cy="1498261"/>
            <a:chOff x="325438" y="3559175"/>
            <a:chExt cx="669925" cy="774700"/>
          </a:xfrm>
        </p:grpSpPr>
        <p:sp>
          <p:nvSpPr>
            <p:cNvPr id="34"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5"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6"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7"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8"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9"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Tree>
    <p:extLst>
      <p:ext uri="{BB962C8B-B14F-4D97-AF65-F5344CB8AC3E}">
        <p14:creationId xmlns:p14="http://schemas.microsoft.com/office/powerpoint/2010/main" val="3285777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199835" y="946123"/>
            <a:ext cx="116039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2351916" y="3830140"/>
            <a:ext cx="9295754" cy="92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Неподписание победителем аукциона проекта контракта и отсутствие представления его обеспечения </a:t>
            </a:r>
            <a:r>
              <a:rPr lang="ru-RU" u="sng" dirty="0">
                <a:solidFill>
                  <a:srgbClr val="444444"/>
                </a:solidFill>
                <a:latin typeface="Segoe UI" panose="020B0502040204020203" pitchFamily="34" charset="0"/>
                <a:cs typeface="Segoe UI" panose="020B0502040204020203" pitchFamily="34" charset="0"/>
              </a:rPr>
              <a:t>является основанием для включения информации о компании в РНП.</a:t>
            </a:r>
            <a:endParaRPr lang="ru-RU" b="1" u="sng" dirty="0">
              <a:solidFill>
                <a:srgbClr val="15585F"/>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419024" y="3859123"/>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white"/>
                </a:solidFill>
                <a:latin typeface="Segoe UI" panose="020B0502040204020203" pitchFamily="34" charset="0"/>
                <a:cs typeface="Segoe UI" panose="020B0502040204020203" pitchFamily="34" charset="0"/>
              </a:rPr>
              <a:t>Позиция УФАС</a:t>
            </a: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42971" y="3879000"/>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37974" y="350514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37974" y="2104525"/>
            <a:ext cx="11468100" cy="1270560"/>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Краснодарского УФАС России от 19 июня 2018 г. № РНП – 23-190/2018. </a:t>
            </a:r>
            <a:endParaRPr lang="ru-RU" dirty="0" smtClean="0">
              <a:solidFill>
                <a:srgbClr val="E4465A"/>
              </a:solidFill>
              <a:latin typeface="Segoe UI Semibold" panose="020B0702040204020203" pitchFamily="34" charset="0"/>
              <a:cs typeface="Segoe UI Semibold" panose="020B0702040204020203" pitchFamily="34" charset="0"/>
            </a:endParaRPr>
          </a:p>
          <a:p>
            <a:pPr algn="ctr">
              <a:lnSpc>
                <a:spcPct val="100000"/>
              </a:lnSpc>
              <a:spcBef>
                <a:spcPts val="600"/>
              </a:spcBef>
            </a:pPr>
            <a:r>
              <a:rPr lang="ru-RU" dirty="0" smtClean="0">
                <a:solidFill>
                  <a:srgbClr val="E4465A"/>
                </a:solidFill>
                <a:latin typeface="Segoe UI Semibold" panose="020B0702040204020203" pitchFamily="34" charset="0"/>
                <a:cs typeface="Segoe UI Semibold" panose="020B0702040204020203" pitchFamily="34" charset="0"/>
              </a:rPr>
              <a:t>Решение </a:t>
            </a:r>
            <a:r>
              <a:rPr lang="ru-RU" dirty="0">
                <a:solidFill>
                  <a:srgbClr val="E4465A"/>
                </a:solidFill>
                <a:latin typeface="Segoe UI Semibold" panose="020B0702040204020203" pitchFamily="34" charset="0"/>
                <a:cs typeface="Segoe UI Semibold" panose="020B0702040204020203" pitchFamily="34" charset="0"/>
              </a:rPr>
              <a:t>Липецкого УФАС России от 17 августа 2018 г. № РНП-48-121м/18. </a:t>
            </a:r>
            <a:endParaRPr lang="ru-RU" dirty="0" smtClean="0">
              <a:solidFill>
                <a:srgbClr val="E4465A"/>
              </a:solidFill>
              <a:latin typeface="Segoe UI Semibold" panose="020B0702040204020203" pitchFamily="34" charset="0"/>
              <a:cs typeface="Segoe UI Semibold" panose="020B0702040204020203" pitchFamily="34" charset="0"/>
            </a:endParaRPr>
          </a:p>
          <a:p>
            <a:pPr algn="ctr">
              <a:lnSpc>
                <a:spcPct val="100000"/>
              </a:lnSpc>
              <a:spcBef>
                <a:spcPts val="600"/>
              </a:spcBef>
            </a:pPr>
            <a:r>
              <a:rPr lang="ru-RU" dirty="0" smtClean="0">
                <a:solidFill>
                  <a:srgbClr val="E4465A"/>
                </a:solidFill>
                <a:latin typeface="Segoe UI Semibold" panose="020B0702040204020203" pitchFamily="34" charset="0"/>
                <a:cs typeface="Segoe UI Semibold" panose="020B0702040204020203" pitchFamily="34" charset="0"/>
              </a:rPr>
              <a:t>Решение </a:t>
            </a:r>
            <a:r>
              <a:rPr lang="ru-RU" dirty="0">
                <a:solidFill>
                  <a:srgbClr val="E4465A"/>
                </a:solidFill>
                <a:latin typeface="Segoe UI Semibold" panose="020B0702040204020203" pitchFamily="34" charset="0"/>
                <a:cs typeface="Segoe UI Semibold" panose="020B0702040204020203" pitchFamily="34" charset="0"/>
              </a:rPr>
              <a:t>Удмуртского УФАС России от 17 августа 2018 г. по делу № РНП 18-29</a:t>
            </a:r>
          </a:p>
        </p:txBody>
      </p:sp>
      <p:grpSp>
        <p:nvGrpSpPr>
          <p:cNvPr id="32" name="Группа 31"/>
          <p:cNvGrpSpPr/>
          <p:nvPr/>
        </p:nvGrpSpPr>
        <p:grpSpPr>
          <a:xfrm>
            <a:off x="5454617" y="583279"/>
            <a:ext cx="1344149" cy="1410440"/>
            <a:chOff x="325438" y="3559175"/>
            <a:chExt cx="669925" cy="774700"/>
          </a:xfrm>
        </p:grpSpPr>
        <p:sp>
          <p:nvSpPr>
            <p:cNvPr id="33"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0"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1"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3"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1" name="Заголовок 1"/>
          <p:cNvSpPr txBox="1">
            <a:spLocks/>
          </p:cNvSpPr>
          <p:nvPr/>
        </p:nvSpPr>
        <p:spPr>
          <a:xfrm>
            <a:off x="2553848" y="161839"/>
            <a:ext cx="7145686" cy="557173"/>
          </a:xfrm>
          <a:prstGeom prst="rect">
            <a:avLst/>
          </a:prstGeom>
        </p:spPr>
        <p:txBody>
          <a:bodyPr/>
          <a:lstStyle>
            <a:lvl1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cap="all">
                <a:solidFill>
                  <a:srgbClr val="E4465A"/>
                </a:solidFill>
                <a:latin typeface="Aria"/>
                <a:ea typeface="Arial Unicode MS" pitchFamily="34" charset="-128"/>
                <a:cs typeface="+mj-cs"/>
              </a:defRPr>
            </a:lvl1pPr>
            <a:lvl2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2pPr>
            <a:lvl3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3pPr>
            <a:lvl4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4pPr>
            <a:lvl5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5pPr>
            <a:lvl6pPr marL="251407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6pPr>
            <a:lvl7pPr marL="297118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7pPr>
            <a:lvl8pPr marL="342828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8pPr>
            <a:lvl9pPr marL="388539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9pPr>
          </a:lstStyle>
          <a:p>
            <a:pPr algn="ctr">
              <a:defRPr/>
            </a:pPr>
            <a:r>
              <a:rPr lang="ru-RU" kern="0" dirty="0" smtClean="0">
                <a:latin typeface="Segoe UI" panose="020B0502040204020203" pitchFamily="34" charset="0"/>
                <a:ea typeface="Segoe UI" panose="020B0502040204020203" pitchFamily="34" charset="0"/>
                <a:cs typeface="Segoe UI" panose="020B0502040204020203" pitchFamily="34" charset="0"/>
              </a:rPr>
              <a:t>АНТИМОНОПОЛЬНАЯ ПРАКТИКА В СФЕРЕ РНП.</a:t>
            </a:r>
            <a:endParaRPr lang="ru-RU" kern="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1962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1663980" y="1148906"/>
            <a:ext cx="10302140" cy="2709416"/>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800" dirty="0">
                <a:solidFill>
                  <a:srgbClr val="001D43"/>
                </a:solidFill>
              </a:rPr>
              <a:t>Неисправность носителя ключа электронной подписи не позволила победителю аукциона в срок подписать контракт. </a:t>
            </a:r>
            <a:r>
              <a:rPr lang="ru-RU" sz="1800" b="1" dirty="0">
                <a:solidFill>
                  <a:srgbClr val="E4465A"/>
                </a:solidFill>
              </a:rPr>
              <a:t>При этом на заседании комиссии УФАС предприниматель представил платежное поручение, подтверждающее представление обеспечения исполнения контракта</a:t>
            </a:r>
            <a:r>
              <a:rPr lang="ru-RU" sz="1800" dirty="0">
                <a:solidFill>
                  <a:srgbClr val="001D43"/>
                </a:solidFill>
              </a:rPr>
              <a:t>. </a:t>
            </a:r>
          </a:p>
          <a:p>
            <a:pPr algn="just">
              <a:buClr>
                <a:srgbClr val="E4465A"/>
              </a:buClr>
            </a:pPr>
            <a:r>
              <a:rPr lang="ru-RU" sz="1800" dirty="0">
                <a:solidFill>
                  <a:srgbClr val="001D43"/>
                </a:solidFill>
              </a:rPr>
              <a:t>С учетом отсутствия в действиях предпринимателя недобросовестных действий по намеренному уклонению от заключения контракта сведения о предпринимателе в РНП </a:t>
            </a:r>
            <a:r>
              <a:rPr lang="ru-RU" sz="1800" u="sng" dirty="0">
                <a:solidFill>
                  <a:srgbClr val="001D43"/>
                </a:solidFill>
              </a:rPr>
              <a:t>не включать</a:t>
            </a:r>
            <a:r>
              <a:rPr lang="ru-RU" sz="1800" dirty="0">
                <a:solidFill>
                  <a:srgbClr val="001D43"/>
                </a:solidFill>
              </a:rPr>
              <a:t>.</a:t>
            </a:r>
          </a:p>
          <a:p>
            <a:pPr algn="just">
              <a:buClr>
                <a:srgbClr val="E4465A"/>
              </a:buClr>
            </a:pPr>
            <a:r>
              <a:rPr lang="ru-RU" sz="1800" b="1" dirty="0" smtClean="0">
                <a:solidFill>
                  <a:srgbClr val="E4465A"/>
                </a:solidFill>
                <a:ea typeface="Segoe UI" panose="020B0502040204020203" pitchFamily="34" charset="0"/>
                <a:cs typeface="Segoe UI" panose="020B0502040204020203" pitchFamily="34" charset="0"/>
              </a:rPr>
              <a:t>Решение </a:t>
            </a:r>
            <a:r>
              <a:rPr lang="ru-RU" sz="1800" b="1" dirty="0">
                <a:solidFill>
                  <a:srgbClr val="E4465A"/>
                </a:solidFill>
                <a:ea typeface="Segoe UI" panose="020B0502040204020203" pitchFamily="34" charset="0"/>
                <a:cs typeface="Segoe UI" panose="020B0502040204020203" pitchFamily="34" charset="0"/>
              </a:rPr>
              <a:t>Краснодарского УФАС России от 14 июня 2018 г. № РНП – 23-188/2018. </a:t>
            </a:r>
          </a:p>
          <a:p>
            <a:pPr algn="just">
              <a:buClr>
                <a:srgbClr val="E4465A"/>
              </a:buClr>
            </a:pPr>
            <a:endParaRPr lang="ru-RU" sz="1600" dirty="0" smtClean="0">
              <a:solidFill>
                <a:srgbClr val="001D43"/>
              </a:solidFill>
            </a:endParaRPr>
          </a:p>
          <a:p>
            <a:pPr algn="just">
              <a:buClr>
                <a:srgbClr val="E4465A"/>
              </a:buClr>
            </a:pPr>
            <a:endParaRPr lang="ru-RU" sz="1600" dirty="0">
              <a:solidFill>
                <a:srgbClr val="001D43"/>
              </a:solidFill>
            </a:endParaRPr>
          </a:p>
        </p:txBody>
      </p:sp>
      <p:grpSp>
        <p:nvGrpSpPr>
          <p:cNvPr id="14" name="Группа 13"/>
          <p:cNvGrpSpPr/>
          <p:nvPr/>
        </p:nvGrpSpPr>
        <p:grpSpPr>
          <a:xfrm>
            <a:off x="218596" y="827436"/>
            <a:ext cx="1286819" cy="1503169"/>
            <a:chOff x="325438" y="3501897"/>
            <a:chExt cx="669925" cy="831978"/>
          </a:xfrm>
        </p:grpSpPr>
        <p:sp>
          <p:nvSpPr>
            <p:cNvPr id="15" name="Freeform 88"/>
            <p:cNvSpPr>
              <a:spLocks/>
            </p:cNvSpPr>
            <p:nvPr/>
          </p:nvSpPr>
          <p:spPr bwMode="auto">
            <a:xfrm>
              <a:off x="325438" y="3501897"/>
              <a:ext cx="669925" cy="831978"/>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6"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7"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8"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9"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0"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13" name="Заголовок 1"/>
          <p:cNvSpPr txBox="1">
            <a:spLocks/>
          </p:cNvSpPr>
          <p:nvPr/>
        </p:nvSpPr>
        <p:spPr>
          <a:xfrm>
            <a:off x="2553848" y="161839"/>
            <a:ext cx="7145686" cy="557173"/>
          </a:xfrm>
          <a:prstGeom prst="rect">
            <a:avLst/>
          </a:prstGeom>
        </p:spPr>
        <p:txBody>
          <a:bodyPr/>
          <a:lstStyle>
            <a:lvl1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cap="all">
                <a:solidFill>
                  <a:srgbClr val="E4465A"/>
                </a:solidFill>
                <a:latin typeface="Aria"/>
                <a:ea typeface="Arial Unicode MS" pitchFamily="34" charset="-128"/>
                <a:cs typeface="+mj-cs"/>
              </a:defRPr>
            </a:lvl1pPr>
            <a:lvl2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2pPr>
            <a:lvl3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3pPr>
            <a:lvl4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4pPr>
            <a:lvl5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5pPr>
            <a:lvl6pPr marL="251407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6pPr>
            <a:lvl7pPr marL="297118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7pPr>
            <a:lvl8pPr marL="342828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8pPr>
            <a:lvl9pPr marL="388539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9pPr>
          </a:lstStyle>
          <a:p>
            <a:pPr algn="ctr">
              <a:defRPr/>
            </a:pPr>
            <a:r>
              <a:rPr lang="ru-RU" kern="0" dirty="0" smtClean="0">
                <a:latin typeface="Segoe UI" panose="020B0502040204020203" pitchFamily="34" charset="0"/>
                <a:ea typeface="Segoe UI" panose="020B0502040204020203" pitchFamily="34" charset="0"/>
                <a:cs typeface="Segoe UI" panose="020B0502040204020203" pitchFamily="34" charset="0"/>
              </a:rPr>
              <a:t>АНТИМОНОПОЛЬНАЯ ПРАКТИКА В СФЕРЕ РНП.</a:t>
            </a:r>
            <a:endParaRPr lang="ru-RU" kern="0"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022" y="3681808"/>
            <a:ext cx="4325418" cy="2277992"/>
          </a:xfrm>
          <a:prstGeom prst="rect">
            <a:avLst/>
          </a:prstGeom>
        </p:spPr>
      </p:pic>
    </p:spTree>
    <p:extLst>
      <p:ext uri="{BB962C8B-B14F-4D97-AF65-F5344CB8AC3E}">
        <p14:creationId xmlns:p14="http://schemas.microsoft.com/office/powerpoint/2010/main" val="4106959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199835" y="946123"/>
            <a:ext cx="116039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4783873" y="2504207"/>
            <a:ext cx="7019914" cy="273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На заседании комиссии УФАС установлено, что общество поставило товар, не соответствующий требованиям документации об аукционе. </a:t>
            </a:r>
            <a:r>
              <a:rPr lang="ru-RU" b="1" dirty="0">
                <a:solidFill>
                  <a:srgbClr val="E4465A"/>
                </a:solidFill>
                <a:latin typeface="Segoe UI" panose="020B0502040204020203" pitchFamily="34" charset="0"/>
                <a:cs typeface="Segoe UI" panose="020B0502040204020203" pitchFamily="34" charset="0"/>
              </a:rPr>
              <a:t>Вместе с тем в решении об одностороннем отказе от исполнения контракта заказчик не указал норму ГК РФ, на основании которой принял такое решение</a:t>
            </a:r>
            <a:r>
              <a:rPr lang="ru-RU" dirty="0">
                <a:solidFill>
                  <a:srgbClr val="444444"/>
                </a:solidFill>
                <a:latin typeface="Segoe UI" panose="020B0502040204020203" pitchFamily="34" charset="0"/>
                <a:cs typeface="Segoe UI" panose="020B0502040204020203" pitchFamily="34" charset="0"/>
              </a:rPr>
              <a:t>. Комиссия также отметила, что </a:t>
            </a:r>
            <a:r>
              <a:rPr lang="ru-RU" b="1" dirty="0">
                <a:solidFill>
                  <a:srgbClr val="E4465A"/>
                </a:solidFill>
                <a:latin typeface="Segoe UI" panose="020B0502040204020203" pitchFamily="34" charset="0"/>
                <a:cs typeface="Segoe UI" panose="020B0502040204020203" pitchFamily="34" charset="0"/>
              </a:rPr>
              <a:t>решение об одностороннем отказе не было размещено заказчиком в ЕИС</a:t>
            </a:r>
            <a:r>
              <a:rPr lang="ru-RU" dirty="0">
                <a:solidFill>
                  <a:srgbClr val="444444"/>
                </a:solidFill>
                <a:latin typeface="Segoe UI" panose="020B0502040204020203" pitchFamily="34" charset="0"/>
                <a:cs typeface="Segoe UI" panose="020B0502040204020203" pitchFamily="34" charset="0"/>
              </a:rPr>
              <a:t>.</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Принято решение </a:t>
            </a:r>
            <a:r>
              <a:rPr lang="ru-RU" u="sng" dirty="0">
                <a:solidFill>
                  <a:srgbClr val="444444"/>
                </a:solidFill>
                <a:latin typeface="Segoe UI" panose="020B0502040204020203" pitchFamily="34" charset="0"/>
                <a:cs typeface="Segoe UI" panose="020B0502040204020203" pitchFamily="34" charset="0"/>
              </a:rPr>
              <a:t>не включать сведения об обществе в РНП.</a:t>
            </a:r>
          </a:p>
        </p:txBody>
      </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199835" y="2285778"/>
            <a:ext cx="116039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445198" y="1793384"/>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Челябинского УФАС России от 8 августа 2018 г. № РНП-74-93/2018.</a:t>
            </a:r>
          </a:p>
        </p:txBody>
      </p:sp>
      <p:grpSp>
        <p:nvGrpSpPr>
          <p:cNvPr id="32" name="Группа 31"/>
          <p:cNvGrpSpPr/>
          <p:nvPr/>
        </p:nvGrpSpPr>
        <p:grpSpPr>
          <a:xfrm>
            <a:off x="5454617" y="583279"/>
            <a:ext cx="1344149" cy="1410440"/>
            <a:chOff x="325438" y="3559175"/>
            <a:chExt cx="669925" cy="774700"/>
          </a:xfrm>
        </p:grpSpPr>
        <p:sp>
          <p:nvSpPr>
            <p:cNvPr id="33"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0"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1"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3"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1" name="Заголовок 1"/>
          <p:cNvSpPr txBox="1">
            <a:spLocks/>
          </p:cNvSpPr>
          <p:nvPr/>
        </p:nvSpPr>
        <p:spPr>
          <a:xfrm>
            <a:off x="2553848" y="161839"/>
            <a:ext cx="7145686" cy="557173"/>
          </a:xfrm>
          <a:prstGeom prst="rect">
            <a:avLst/>
          </a:prstGeom>
        </p:spPr>
        <p:txBody>
          <a:bodyPr/>
          <a:lstStyle>
            <a:lvl1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cap="all">
                <a:solidFill>
                  <a:srgbClr val="E4465A"/>
                </a:solidFill>
                <a:latin typeface="Aria"/>
                <a:ea typeface="Arial Unicode MS" pitchFamily="34" charset="-128"/>
                <a:cs typeface="+mj-cs"/>
              </a:defRPr>
            </a:lvl1pPr>
            <a:lvl2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2pPr>
            <a:lvl3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3pPr>
            <a:lvl4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4pPr>
            <a:lvl5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5pPr>
            <a:lvl6pPr marL="251407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6pPr>
            <a:lvl7pPr marL="297118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7pPr>
            <a:lvl8pPr marL="342828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8pPr>
            <a:lvl9pPr marL="388539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9pPr>
          </a:lstStyle>
          <a:p>
            <a:pPr algn="ctr">
              <a:defRPr/>
            </a:pPr>
            <a:r>
              <a:rPr lang="ru-RU" kern="0" dirty="0" smtClean="0">
                <a:latin typeface="Segoe UI" panose="020B0502040204020203" pitchFamily="34" charset="0"/>
                <a:ea typeface="Segoe UI" panose="020B0502040204020203" pitchFamily="34" charset="0"/>
                <a:cs typeface="Segoe UI" panose="020B0502040204020203" pitchFamily="34" charset="0"/>
              </a:rPr>
              <a:t>АНТИМОНОПОЛЬНАЯ ПРАКТИКА В СФЕРЕ РНП.</a:t>
            </a:r>
            <a:endParaRPr lang="ru-RU" kern="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53" y="2577837"/>
            <a:ext cx="4235289" cy="2541173"/>
          </a:xfrm>
          <a:prstGeom prst="rect">
            <a:avLst/>
          </a:prstGeom>
        </p:spPr>
      </p:pic>
    </p:spTree>
    <p:extLst>
      <p:ext uri="{BB962C8B-B14F-4D97-AF65-F5344CB8AC3E}">
        <p14:creationId xmlns:p14="http://schemas.microsoft.com/office/powerpoint/2010/main" val="497391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199835" y="946123"/>
            <a:ext cx="116039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199835" y="2473500"/>
            <a:ext cx="7019914" cy="190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Общество осуществило поставку товаров – костюмов сварщика и повара – не в полном объеме. </a:t>
            </a:r>
            <a:r>
              <a:rPr lang="ru-RU" b="1" dirty="0">
                <a:solidFill>
                  <a:srgbClr val="E4465A"/>
                </a:solidFill>
                <a:latin typeface="Segoe UI" panose="020B0502040204020203" pitchFamily="34" charset="0"/>
                <a:cs typeface="Segoe UI" panose="020B0502040204020203" pitchFamily="34" charset="0"/>
              </a:rPr>
              <a:t>Заказчик не получил 150 костюмов повара и 1 костюм сварщика. Заказчик принял решение об одностороннем отказе от исполнения контракта.</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Принято решение </a:t>
            </a:r>
            <a:r>
              <a:rPr lang="ru-RU" u="sng" dirty="0">
                <a:solidFill>
                  <a:srgbClr val="444444"/>
                </a:solidFill>
                <a:latin typeface="Segoe UI" panose="020B0502040204020203" pitchFamily="34" charset="0"/>
                <a:cs typeface="Segoe UI" panose="020B0502040204020203" pitchFamily="34" charset="0"/>
              </a:rPr>
              <a:t>о включении общества в РНП.</a:t>
            </a:r>
          </a:p>
        </p:txBody>
      </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199835" y="2285778"/>
            <a:ext cx="116039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445198" y="1793384"/>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Челябинского УФАС России от 26 июня 2018 г. № РНП-74-74/2018.</a:t>
            </a:r>
          </a:p>
        </p:txBody>
      </p:sp>
      <p:grpSp>
        <p:nvGrpSpPr>
          <p:cNvPr id="32" name="Группа 31"/>
          <p:cNvGrpSpPr/>
          <p:nvPr/>
        </p:nvGrpSpPr>
        <p:grpSpPr>
          <a:xfrm>
            <a:off x="5454617" y="583279"/>
            <a:ext cx="1344149" cy="1410440"/>
            <a:chOff x="325438" y="3559175"/>
            <a:chExt cx="669925" cy="774700"/>
          </a:xfrm>
        </p:grpSpPr>
        <p:sp>
          <p:nvSpPr>
            <p:cNvPr id="33"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0"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1"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3"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1" name="Заголовок 1"/>
          <p:cNvSpPr txBox="1">
            <a:spLocks/>
          </p:cNvSpPr>
          <p:nvPr/>
        </p:nvSpPr>
        <p:spPr>
          <a:xfrm>
            <a:off x="2553848" y="161839"/>
            <a:ext cx="7145686" cy="557173"/>
          </a:xfrm>
          <a:prstGeom prst="rect">
            <a:avLst/>
          </a:prstGeom>
        </p:spPr>
        <p:txBody>
          <a:bodyPr/>
          <a:lstStyle>
            <a:lvl1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cap="all">
                <a:solidFill>
                  <a:srgbClr val="E4465A"/>
                </a:solidFill>
                <a:latin typeface="Aria"/>
                <a:ea typeface="Arial Unicode MS" pitchFamily="34" charset="-128"/>
                <a:cs typeface="+mj-cs"/>
              </a:defRPr>
            </a:lvl1pPr>
            <a:lvl2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2pPr>
            <a:lvl3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3pPr>
            <a:lvl4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4pPr>
            <a:lvl5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5pPr>
            <a:lvl6pPr marL="251407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6pPr>
            <a:lvl7pPr marL="297118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7pPr>
            <a:lvl8pPr marL="342828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8pPr>
            <a:lvl9pPr marL="388539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9pPr>
          </a:lstStyle>
          <a:p>
            <a:pPr algn="ctr">
              <a:defRPr/>
            </a:pPr>
            <a:r>
              <a:rPr lang="ru-RU" kern="0" dirty="0" smtClean="0">
                <a:latin typeface="Segoe UI" panose="020B0502040204020203" pitchFamily="34" charset="0"/>
                <a:ea typeface="Segoe UI" panose="020B0502040204020203" pitchFamily="34" charset="0"/>
                <a:cs typeface="Segoe UI" panose="020B0502040204020203" pitchFamily="34" charset="0"/>
              </a:rPr>
              <a:t>АНТИМОНОПОЛЬНАЯ ПРАКТИКА В СФЕРЕ РНП.</a:t>
            </a:r>
            <a:endParaRPr lang="ru-RU" kern="0" dirty="0">
              <a:latin typeface="Segoe UI" panose="020B0502040204020203" pitchFamily="34" charset="0"/>
              <a:ea typeface="Segoe UI" panose="020B0502040204020203" pitchFamily="34" charset="0"/>
              <a:cs typeface="Segoe UI" panose="020B0502040204020203"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297" y="2577837"/>
            <a:ext cx="1585163" cy="2932771"/>
          </a:xfrm>
          <a:prstGeom prst="rect">
            <a:avLst/>
          </a:prstGeom>
        </p:spPr>
      </p:pic>
    </p:spTree>
    <p:extLst>
      <p:ext uri="{BB962C8B-B14F-4D97-AF65-F5344CB8AC3E}">
        <p14:creationId xmlns:p14="http://schemas.microsoft.com/office/powerpoint/2010/main" val="431430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199835" y="946123"/>
            <a:ext cx="116039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2508033" y="2758597"/>
            <a:ext cx="9295754" cy="246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Заказчик не обеспечил допуск работников компании поставщика для обеспечения поставки товаров вследствие чего компания приняла решение об одностороннем отказе от исполнения контракта. После этого заказчик также принял решение об одностороннем отказе от контракта и направил в УФАС информацию о включении компании в реестр недобросовестных поставщиков. </a:t>
            </a:r>
            <a:r>
              <a:rPr lang="ru-RU" b="1" dirty="0">
                <a:solidFill>
                  <a:srgbClr val="E4465A"/>
                </a:solidFill>
                <a:latin typeface="Segoe UI" panose="020B0502040204020203" pitchFamily="34" charset="0"/>
                <a:cs typeface="Segoe UI" panose="020B0502040204020203" pitchFamily="34" charset="0"/>
              </a:rPr>
              <a:t>При этом решение заказчика было принято после даты вступления в силу решения поставщика об одностороннем отказе от исполнения контракта.</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Основания для включения компании в РНП </a:t>
            </a:r>
            <a:r>
              <a:rPr lang="ru-RU" u="sng" dirty="0">
                <a:solidFill>
                  <a:srgbClr val="444444"/>
                </a:solidFill>
                <a:latin typeface="Segoe UI" panose="020B0502040204020203" pitchFamily="34" charset="0"/>
                <a:cs typeface="Segoe UI" panose="020B0502040204020203" pitchFamily="34" charset="0"/>
              </a:rPr>
              <a:t>отсутствуют.</a:t>
            </a: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45984" y="2807132"/>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white"/>
                </a:solidFill>
                <a:latin typeface="Segoe UI" panose="020B0502040204020203" pitchFamily="34" charset="0"/>
                <a:cs typeface="Segoe UI" panose="020B0502040204020203" pitchFamily="34" charset="0"/>
              </a:rPr>
              <a:t>Позиция УФАС</a:t>
            </a: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42971" y="282974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39251" y="259074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92641" y="1908057"/>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Краснодарского УФАС России от 25 июля 2018 г. № РНП – 23-265/2018. </a:t>
            </a:r>
          </a:p>
        </p:txBody>
      </p:sp>
      <p:grpSp>
        <p:nvGrpSpPr>
          <p:cNvPr id="32" name="Группа 31"/>
          <p:cNvGrpSpPr/>
          <p:nvPr/>
        </p:nvGrpSpPr>
        <p:grpSpPr>
          <a:xfrm>
            <a:off x="5454617" y="583279"/>
            <a:ext cx="1344149" cy="1410440"/>
            <a:chOff x="325438" y="3559175"/>
            <a:chExt cx="669925" cy="774700"/>
          </a:xfrm>
        </p:grpSpPr>
        <p:sp>
          <p:nvSpPr>
            <p:cNvPr id="33"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0"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1"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3"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1" name="Заголовок 1"/>
          <p:cNvSpPr txBox="1">
            <a:spLocks/>
          </p:cNvSpPr>
          <p:nvPr/>
        </p:nvSpPr>
        <p:spPr>
          <a:xfrm>
            <a:off x="2553848" y="161839"/>
            <a:ext cx="7145686" cy="557173"/>
          </a:xfrm>
          <a:prstGeom prst="rect">
            <a:avLst/>
          </a:prstGeom>
        </p:spPr>
        <p:txBody>
          <a:bodyPr/>
          <a:lstStyle>
            <a:lvl1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cap="all">
                <a:solidFill>
                  <a:srgbClr val="E4465A"/>
                </a:solidFill>
                <a:latin typeface="Aria"/>
                <a:ea typeface="Arial Unicode MS" pitchFamily="34" charset="-128"/>
                <a:cs typeface="+mj-cs"/>
              </a:defRPr>
            </a:lvl1pPr>
            <a:lvl2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2pPr>
            <a:lvl3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3pPr>
            <a:lvl4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4pPr>
            <a:lvl5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5pPr>
            <a:lvl6pPr marL="251407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6pPr>
            <a:lvl7pPr marL="297118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7pPr>
            <a:lvl8pPr marL="342828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8pPr>
            <a:lvl9pPr marL="388539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9pPr>
          </a:lstStyle>
          <a:p>
            <a:pPr algn="ctr">
              <a:defRPr/>
            </a:pPr>
            <a:r>
              <a:rPr lang="ru-RU" kern="0" dirty="0" smtClean="0">
                <a:latin typeface="Segoe UI" panose="020B0502040204020203" pitchFamily="34" charset="0"/>
                <a:ea typeface="Segoe UI" panose="020B0502040204020203" pitchFamily="34" charset="0"/>
                <a:cs typeface="Segoe UI" panose="020B0502040204020203" pitchFamily="34" charset="0"/>
              </a:rPr>
              <a:t>АНТИМОНОПОЛЬНАЯ ПРАКТИКА В СФЕРЕ РНП.</a:t>
            </a:r>
            <a:endParaRPr lang="ru-RU" kern="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15084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1663980" y="1148905"/>
            <a:ext cx="10302140" cy="4928510"/>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800" dirty="0">
                <a:solidFill>
                  <a:srgbClr val="001D43"/>
                </a:solidFill>
              </a:rPr>
              <a:t>Общество осуществило поставку принтеров заказчику, который отказал в их приемке ввиду несоответствия товара требованиям спецификации к контракту по мощности и весу. Компания предложила поставку улучшенных принтеров, заказчик от поставки улучшенной продукции отказался, принял решение об одностороннем отказе от исполнения контракта.</a:t>
            </a:r>
          </a:p>
          <a:p>
            <a:pPr algn="just">
              <a:buClr>
                <a:srgbClr val="E4465A"/>
              </a:buClr>
            </a:pPr>
            <a:r>
              <a:rPr lang="ru-RU" sz="1800" dirty="0">
                <a:solidFill>
                  <a:srgbClr val="001D43"/>
                </a:solidFill>
              </a:rPr>
              <a:t>Под недобросовестностью понимается совершение умышленных действий, направленных на неисполнение либо уклонение от исполнения контракта. В указанном случае недопустимо ограничиваться формальным установлением факта нарушения законодательства о контрактной системе, поскольку из анализа представленных материалов было </a:t>
            </a:r>
            <a:r>
              <a:rPr lang="ru-RU" sz="1800" b="1" dirty="0">
                <a:solidFill>
                  <a:srgbClr val="E4465A"/>
                </a:solidFill>
              </a:rPr>
              <a:t>установлено, что обществом была допущена техническая ошибка при составлении первой части заявки, что в дальнейшем явилось следствием невозможности исполнения контракта в связи с фактическим отсутствием принтеров с характеристиками, указанными в контракте, в обращении на товарном рынке</a:t>
            </a:r>
            <a:r>
              <a:rPr lang="ru-RU" sz="1800" b="1" dirty="0" smtClean="0">
                <a:solidFill>
                  <a:srgbClr val="E4465A"/>
                </a:solidFill>
              </a:rPr>
              <a:t>.</a:t>
            </a:r>
          </a:p>
          <a:p>
            <a:pPr algn="just">
              <a:buClr>
                <a:srgbClr val="E4465A"/>
              </a:buClr>
            </a:pPr>
            <a:r>
              <a:rPr lang="ru-RU" sz="1800" dirty="0" smtClean="0">
                <a:solidFill>
                  <a:srgbClr val="001D43"/>
                </a:solidFill>
              </a:rPr>
              <a:t>Сведения </a:t>
            </a:r>
            <a:r>
              <a:rPr lang="ru-RU" sz="1800" dirty="0">
                <a:solidFill>
                  <a:srgbClr val="001D43"/>
                </a:solidFill>
              </a:rPr>
              <a:t>в РНП </a:t>
            </a:r>
            <a:r>
              <a:rPr lang="ru-RU" sz="1800" u="sng" dirty="0">
                <a:solidFill>
                  <a:srgbClr val="001D43"/>
                </a:solidFill>
              </a:rPr>
              <a:t>не включать.</a:t>
            </a:r>
          </a:p>
          <a:p>
            <a:pPr algn="just">
              <a:buClr>
                <a:srgbClr val="E4465A"/>
              </a:buClr>
            </a:pPr>
            <a:r>
              <a:rPr lang="ru-RU" sz="1800" b="1" dirty="0">
                <a:solidFill>
                  <a:srgbClr val="E4465A"/>
                </a:solidFill>
              </a:rPr>
              <a:t>Решение Ульяновского УФАС России от 30 июля 2018 г. № </a:t>
            </a:r>
            <a:r>
              <a:rPr lang="ru-RU" sz="1800" b="1" dirty="0" smtClean="0">
                <a:solidFill>
                  <a:srgbClr val="E4465A"/>
                </a:solidFill>
              </a:rPr>
              <a:t>РНП-73-35.</a:t>
            </a:r>
          </a:p>
          <a:p>
            <a:pPr algn="just">
              <a:buClr>
                <a:srgbClr val="E4465A"/>
              </a:buClr>
            </a:pPr>
            <a:endParaRPr lang="ru-RU" sz="1800" b="1" dirty="0">
              <a:solidFill>
                <a:srgbClr val="E4465A"/>
              </a:solidFill>
            </a:endParaRPr>
          </a:p>
        </p:txBody>
      </p:sp>
      <p:grpSp>
        <p:nvGrpSpPr>
          <p:cNvPr id="14" name="Группа 13"/>
          <p:cNvGrpSpPr/>
          <p:nvPr/>
        </p:nvGrpSpPr>
        <p:grpSpPr>
          <a:xfrm>
            <a:off x="218596" y="827436"/>
            <a:ext cx="1286819" cy="1503169"/>
            <a:chOff x="325438" y="3501897"/>
            <a:chExt cx="669925" cy="831978"/>
          </a:xfrm>
        </p:grpSpPr>
        <p:sp>
          <p:nvSpPr>
            <p:cNvPr id="15" name="Freeform 88"/>
            <p:cNvSpPr>
              <a:spLocks/>
            </p:cNvSpPr>
            <p:nvPr/>
          </p:nvSpPr>
          <p:spPr bwMode="auto">
            <a:xfrm>
              <a:off x="325438" y="3501897"/>
              <a:ext cx="669925" cy="831978"/>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6"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7"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8"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9"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0"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13" name="Заголовок 1"/>
          <p:cNvSpPr txBox="1">
            <a:spLocks/>
          </p:cNvSpPr>
          <p:nvPr/>
        </p:nvSpPr>
        <p:spPr>
          <a:xfrm>
            <a:off x="2553848" y="161839"/>
            <a:ext cx="7145686" cy="557173"/>
          </a:xfrm>
          <a:prstGeom prst="rect">
            <a:avLst/>
          </a:prstGeom>
        </p:spPr>
        <p:txBody>
          <a:bodyPr/>
          <a:lstStyle>
            <a:lvl1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cap="all">
                <a:solidFill>
                  <a:srgbClr val="E4465A"/>
                </a:solidFill>
                <a:latin typeface="Aria"/>
                <a:ea typeface="Arial Unicode MS" pitchFamily="34" charset="-128"/>
                <a:cs typeface="+mj-cs"/>
              </a:defRPr>
            </a:lvl1pPr>
            <a:lvl2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2pPr>
            <a:lvl3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3pPr>
            <a:lvl4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4pPr>
            <a:lvl5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5pPr>
            <a:lvl6pPr marL="251407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6pPr>
            <a:lvl7pPr marL="297118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7pPr>
            <a:lvl8pPr marL="342828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8pPr>
            <a:lvl9pPr marL="388539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9pPr>
          </a:lstStyle>
          <a:p>
            <a:pPr algn="ctr">
              <a:defRPr/>
            </a:pPr>
            <a:r>
              <a:rPr lang="ru-RU" kern="0" dirty="0" smtClean="0">
                <a:latin typeface="Segoe UI" panose="020B0502040204020203" pitchFamily="34" charset="0"/>
                <a:ea typeface="Segoe UI" panose="020B0502040204020203" pitchFamily="34" charset="0"/>
                <a:cs typeface="Segoe UI" panose="020B0502040204020203" pitchFamily="34" charset="0"/>
              </a:rPr>
              <a:t>АНТИМОНОПОЛЬНАЯ ПРАКТИКА В СФЕРЕ РНП.</a:t>
            </a:r>
            <a:endParaRPr lang="ru-RU" kern="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4893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199835" y="946123"/>
            <a:ext cx="116039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937578" y="2744681"/>
            <a:ext cx="7923163" cy="273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Заказчик не вправе принимать решение об одностороннем отказе от исполнения контракта и требовать впоследствии включения информации о поставщике в РНП </a:t>
            </a:r>
            <a:r>
              <a:rPr lang="ru-RU" b="1" dirty="0">
                <a:solidFill>
                  <a:srgbClr val="E4465A"/>
                </a:solidFill>
                <a:latin typeface="Segoe UI" panose="020B0502040204020203" pitchFamily="34" charset="0"/>
                <a:cs typeface="Segoe UI" panose="020B0502040204020203" pitchFamily="34" charset="0"/>
              </a:rPr>
              <a:t>за рамками срока действия такой сделки. </a:t>
            </a:r>
            <a:endParaRPr lang="ru-RU" b="1" dirty="0" smtClean="0">
              <a:solidFill>
                <a:srgbClr val="E4465A"/>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Принятие </a:t>
            </a:r>
            <a:r>
              <a:rPr lang="ru-RU" dirty="0">
                <a:solidFill>
                  <a:srgbClr val="444444"/>
                </a:solidFill>
                <a:latin typeface="Segoe UI" panose="020B0502040204020203" pitchFamily="34" charset="0"/>
                <a:cs typeface="Segoe UI" panose="020B0502040204020203" pitchFamily="34" charset="0"/>
              </a:rPr>
              <a:t>заказчиком решения об одностороннем отказе от исполнения контракта, </a:t>
            </a:r>
            <a:r>
              <a:rPr lang="ru-RU" b="1" dirty="0">
                <a:solidFill>
                  <a:srgbClr val="E4465A"/>
                </a:solidFill>
                <a:latin typeface="Segoe UI" panose="020B0502040204020203" pitchFamily="34" charset="0"/>
                <a:cs typeface="Segoe UI" panose="020B0502040204020203" pitchFamily="34" charset="0"/>
              </a:rPr>
              <a:t>срок действия которого истек, не влечет за собой юридических последствий, включая направление заказчиком информации о поставщике в УФАС для включения сведений о нем в РНП.</a:t>
            </a:r>
            <a:endParaRPr lang="ru-RU" b="1" u="sng" dirty="0">
              <a:solidFill>
                <a:srgbClr val="E4465A"/>
              </a:solidFill>
              <a:latin typeface="Segoe UI" panose="020B0502040204020203" pitchFamily="34" charset="0"/>
              <a:cs typeface="Segoe UI" panose="020B0502040204020203" pitchFamily="34" charset="0"/>
            </a:endParaRPr>
          </a:p>
        </p:txBody>
      </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39251" y="259074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92641" y="1874515"/>
            <a:ext cx="11468100" cy="695503"/>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Ивановского УФАС России от 13 июля 2018 г. № 07-02/2018-038. Решение Смоленского УФАС России от 6 июля 2018 г.  РНП № 67-22/18.</a:t>
            </a:r>
          </a:p>
        </p:txBody>
      </p:sp>
      <p:grpSp>
        <p:nvGrpSpPr>
          <p:cNvPr id="32" name="Группа 31"/>
          <p:cNvGrpSpPr/>
          <p:nvPr/>
        </p:nvGrpSpPr>
        <p:grpSpPr>
          <a:xfrm>
            <a:off x="5454617" y="583279"/>
            <a:ext cx="1344149" cy="1410440"/>
            <a:chOff x="325438" y="3559175"/>
            <a:chExt cx="669925" cy="774700"/>
          </a:xfrm>
        </p:grpSpPr>
        <p:sp>
          <p:nvSpPr>
            <p:cNvPr id="33"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0"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1"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3"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21" name="Заголовок 1"/>
          <p:cNvSpPr txBox="1">
            <a:spLocks/>
          </p:cNvSpPr>
          <p:nvPr/>
        </p:nvSpPr>
        <p:spPr>
          <a:xfrm>
            <a:off x="2553848" y="161839"/>
            <a:ext cx="7145686" cy="557173"/>
          </a:xfrm>
          <a:prstGeom prst="rect">
            <a:avLst/>
          </a:prstGeom>
        </p:spPr>
        <p:txBody>
          <a:bodyPr/>
          <a:lstStyle>
            <a:lvl1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cap="all">
                <a:solidFill>
                  <a:srgbClr val="E4465A"/>
                </a:solidFill>
                <a:latin typeface="Aria"/>
                <a:ea typeface="Arial Unicode MS" pitchFamily="34" charset="-128"/>
                <a:cs typeface="+mj-cs"/>
              </a:defRPr>
            </a:lvl1pPr>
            <a:lvl2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2pPr>
            <a:lvl3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3pPr>
            <a:lvl4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4pPr>
            <a:lvl5pPr algn="r" defTabSz="449171" rtl="0" eaLnBrk="0" fontAlgn="base" hangingPunct="0">
              <a:lnSpc>
                <a:spcPct val="87000"/>
              </a:lnSpc>
              <a:spcBef>
                <a:spcPct val="0"/>
              </a:spcBef>
              <a:spcAft>
                <a:spcPct val="0"/>
              </a:spcAft>
              <a:buClr>
                <a:srgbClr val="000000"/>
              </a:buClr>
              <a:buSzPct val="100000"/>
              <a:buFont typeface="Times New Roman" pitchFamily="18" charset="0"/>
              <a:defRPr sz="2000" b="1">
                <a:solidFill>
                  <a:srgbClr val="E4465A"/>
                </a:solidFill>
                <a:latin typeface="Aria"/>
                <a:ea typeface="Arial Unicode MS" pitchFamily="34" charset="-128"/>
                <a:cs typeface="Arial Unicode MS" charset="0"/>
              </a:defRPr>
            </a:lvl5pPr>
            <a:lvl6pPr marL="251407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6pPr>
            <a:lvl7pPr marL="297118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7pPr>
            <a:lvl8pPr marL="3428289"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8pPr>
            <a:lvl9pPr marL="3885394" indent="-228553" algn="l" defTabSz="449171" rtl="0" fontAlgn="base">
              <a:lnSpc>
                <a:spcPct val="87000"/>
              </a:lnSpc>
              <a:spcBef>
                <a:spcPct val="0"/>
              </a:spcBef>
              <a:spcAft>
                <a:spcPct val="0"/>
              </a:spcAft>
              <a:buClr>
                <a:srgbClr val="000000"/>
              </a:buClr>
              <a:buSzPct val="100000"/>
              <a:buFont typeface="Times New Roman" pitchFamily="16" charset="0"/>
              <a:defRPr>
                <a:solidFill>
                  <a:srgbClr val="000000"/>
                </a:solidFill>
                <a:latin typeface="Arial" charset="0"/>
                <a:cs typeface="Arial Unicode MS" charset="0"/>
              </a:defRPr>
            </a:lvl9pPr>
          </a:lstStyle>
          <a:p>
            <a:pPr algn="ctr">
              <a:defRPr/>
            </a:pPr>
            <a:r>
              <a:rPr lang="ru-RU" kern="0" dirty="0" smtClean="0">
                <a:latin typeface="Segoe UI" panose="020B0502040204020203" pitchFamily="34" charset="0"/>
                <a:ea typeface="Segoe UI" panose="020B0502040204020203" pitchFamily="34" charset="0"/>
                <a:cs typeface="Segoe UI" panose="020B0502040204020203" pitchFamily="34" charset="0"/>
              </a:rPr>
              <a:t>АНТИМОНОПОЛЬНАЯ ПРАКТИКА В СФЕРЕ РНП.</a:t>
            </a:r>
            <a:endParaRPr lang="ru-RU" kern="0" dirty="0">
              <a:latin typeface="Segoe UI" panose="020B0502040204020203" pitchFamily="34" charset="0"/>
              <a:ea typeface="Segoe UI" panose="020B0502040204020203" pitchFamily="34" charset="0"/>
              <a:cs typeface="Segoe UI" panose="020B0502040204020203"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51" y="2758597"/>
            <a:ext cx="3549828" cy="2605140"/>
          </a:xfrm>
          <a:prstGeom prst="rect">
            <a:avLst/>
          </a:prstGeom>
        </p:spPr>
      </p:pic>
    </p:spTree>
    <p:extLst>
      <p:ext uri="{BB962C8B-B14F-4D97-AF65-F5344CB8AC3E}">
        <p14:creationId xmlns:p14="http://schemas.microsoft.com/office/powerpoint/2010/main" val="288181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10680" y="776213"/>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57213" y="2150284"/>
            <a:ext cx="11469686" cy="403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Поскольку заказчик не обеспечил подрядчика надлежащей и пригодной для выполнения работ по контракту проектной и рабочей документацией, в связи с наличием препятствий к выполнению работ – выявлением недостатков работ, выполненных предыдущим подрядчиком, которые неразрывно связаны с выполнением работ подрядчиком по контракту, бездействием заказчика, связанным с неустранением недостатков, игнорированием многочисленных письменных обращений подрядчика, сообщавшего об имеющихся недостатках и требовавшего их устранения, </a:t>
            </a:r>
            <a:r>
              <a:rPr lang="ru-RU" b="1" dirty="0">
                <a:solidFill>
                  <a:srgbClr val="E4465A"/>
                </a:solidFill>
                <a:latin typeface="Segoe UI" panose="020B0502040204020203" pitchFamily="34" charset="0"/>
                <a:cs typeface="Segoe UI" panose="020B0502040204020203" pitchFamily="34" charset="0"/>
              </a:rPr>
              <a:t>общество не имело реальной возможности выполнить работы в установленный контрактом срок</a:t>
            </a:r>
            <a:r>
              <a:rPr lang="ru-RU" b="1" dirty="0" smtClean="0">
                <a:solidFill>
                  <a:srgbClr val="E4465A"/>
                </a:solidFill>
                <a:latin typeface="Segoe UI" panose="020B0502040204020203" pitchFamily="34" charset="0"/>
                <a:cs typeface="Segoe UI" panose="020B0502040204020203" pitchFamily="34" charset="0"/>
              </a:rPr>
              <a:t>.</a:t>
            </a: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Допущенная подрядчиком просрочка в выполнении работ </a:t>
            </a:r>
            <a:r>
              <a:rPr lang="ru-RU" b="1" dirty="0" smtClean="0">
                <a:solidFill>
                  <a:srgbClr val="E4465A"/>
                </a:solidFill>
                <a:latin typeface="Segoe UI" panose="020B0502040204020203" pitchFamily="34" charset="0"/>
                <a:cs typeface="Segoe UI" panose="020B0502040204020203" pitchFamily="34" charset="0"/>
              </a:rPr>
              <a:t>не может являться основанием для включения информации об обществе в реестр недобросовестных поставщиков. </a:t>
            </a:r>
          </a:p>
          <a:p>
            <a:pPr marL="0" indent="0" algn="just">
              <a:spcBef>
                <a:spcPct val="0"/>
              </a:spcBef>
              <a:spcAft>
                <a:spcPts val="1200"/>
              </a:spcAft>
            </a:pPr>
            <a:r>
              <a:rPr lang="ru-RU" b="1" dirty="0" smtClean="0">
                <a:solidFill>
                  <a:srgbClr val="E4465A"/>
                </a:solidFill>
                <a:latin typeface="Segoe UI" panose="020B0502040204020203" pitchFamily="34" charset="0"/>
                <a:cs typeface="Segoe UI" panose="020B0502040204020203" pitchFamily="34" charset="0"/>
              </a:rPr>
              <a:t>Решение УФАС об отказе включения сведений о компании в РНП </a:t>
            </a:r>
            <a:r>
              <a:rPr lang="ru-RU" b="1" u="sng" dirty="0" smtClean="0">
                <a:solidFill>
                  <a:srgbClr val="E4465A"/>
                </a:solidFill>
                <a:latin typeface="Segoe UI" panose="020B0502040204020203" pitchFamily="34" charset="0"/>
                <a:cs typeface="Segoe UI" panose="020B0502040204020203" pitchFamily="34" charset="0"/>
              </a:rPr>
              <a:t>оставить в силе</a:t>
            </a:r>
            <a:r>
              <a:rPr lang="ru-RU" b="1" dirty="0" smtClean="0">
                <a:solidFill>
                  <a:srgbClr val="E4465A"/>
                </a:solidFill>
                <a:latin typeface="Segoe UI" panose="020B0502040204020203" pitchFamily="34" charset="0"/>
                <a:cs typeface="Segoe UI" panose="020B0502040204020203" pitchFamily="34" charset="0"/>
              </a:rPr>
              <a:t>. </a:t>
            </a:r>
          </a:p>
          <a:p>
            <a:pPr marL="0" indent="0" algn="just">
              <a:spcBef>
                <a:spcPct val="0"/>
              </a:spcBef>
              <a:spcAft>
                <a:spcPts val="1200"/>
              </a:spcAft>
            </a:pPr>
            <a:endParaRPr lang="ru-RU" dirty="0" smtClean="0">
              <a:solidFill>
                <a:srgbClr val="444444"/>
              </a:solidFill>
              <a:latin typeface="Segoe UI" panose="020B0502040204020203" pitchFamily="34" charset="0"/>
              <a:cs typeface="Segoe UI" panose="020B0502040204020203" pitchFamily="34" charset="0"/>
            </a:endParaRPr>
          </a:p>
          <a:p>
            <a:pPr marL="0" indent="0" algn="just">
              <a:spcBef>
                <a:spcPct val="0"/>
              </a:spcBef>
              <a:spcAft>
                <a:spcPts val="1200"/>
              </a:spcAft>
            </a:pPr>
            <a:endParaRPr lang="ru-RU" dirty="0" smtClean="0">
              <a:solidFill>
                <a:srgbClr val="E4465A"/>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08871" y="810261"/>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445992" y="210009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92642" y="1433590"/>
            <a:ext cx="11468100" cy="57234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Северо-западного округа от 29 августа 2018 г. по делу № А21-8956/2017. </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sz="1800" dirty="0" smtClean="0"/>
              <a:t>СУДЕБНАЯ ПРАКТИКА В СФЕРЕ РНП.</a:t>
            </a:r>
            <a:endParaRPr lang="ru-RU" sz="1800"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960701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Текст 2"/>
          <p:cNvSpPr txBox="1">
            <a:spLocks/>
          </p:cNvSpPr>
          <p:nvPr/>
        </p:nvSpPr>
        <p:spPr bwMode="auto">
          <a:xfrm>
            <a:off x="1091259" y="2558888"/>
            <a:ext cx="10175977" cy="2570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lvl1pPr marL="0" indent="0" algn="l" defTabSz="449263" rtl="0" eaLnBrk="0" fontAlgn="base" hangingPunct="0">
              <a:lnSpc>
                <a:spcPct val="93000"/>
              </a:lnSpc>
              <a:spcBef>
                <a:spcPts val="1425"/>
              </a:spcBef>
              <a:spcAft>
                <a:spcPct val="0"/>
              </a:spcAft>
              <a:buClr>
                <a:srgbClr val="000000"/>
              </a:buClr>
              <a:buSzPct val="100000"/>
              <a:buFont typeface="Times New Roman" pitchFamily="18" charset="0"/>
              <a:buNone/>
              <a:defRPr sz="2000">
                <a:solidFill>
                  <a:srgbClr val="000000"/>
                </a:solidFill>
                <a:latin typeface="+mn-lt"/>
                <a:ea typeface="+mn-ea"/>
                <a:cs typeface="+mn-cs"/>
              </a:defRPr>
            </a:lvl1pPr>
            <a:lvl2pPr marL="457200" indent="0" algn="l" defTabSz="449263" rtl="0" eaLnBrk="0" fontAlgn="base" hangingPunct="0">
              <a:lnSpc>
                <a:spcPct val="93000"/>
              </a:lnSpc>
              <a:spcBef>
                <a:spcPts val="1138"/>
              </a:spcBef>
              <a:spcAft>
                <a:spcPct val="0"/>
              </a:spcAft>
              <a:buClr>
                <a:srgbClr val="000000"/>
              </a:buClr>
              <a:buSzPct val="100000"/>
              <a:buFont typeface="Times New Roman" pitchFamily="18" charset="0"/>
              <a:buNone/>
              <a:defRPr sz="1800">
                <a:solidFill>
                  <a:srgbClr val="000000"/>
                </a:solidFill>
                <a:latin typeface="+mn-lt"/>
                <a:ea typeface="+mn-ea"/>
              </a:defRPr>
            </a:lvl2pPr>
            <a:lvl3pPr marL="914400" indent="0" algn="l" defTabSz="449263" rtl="0" eaLnBrk="0" fontAlgn="base" hangingPunct="0">
              <a:lnSpc>
                <a:spcPct val="93000"/>
              </a:lnSpc>
              <a:spcBef>
                <a:spcPts val="850"/>
              </a:spcBef>
              <a:spcAft>
                <a:spcPct val="0"/>
              </a:spcAft>
              <a:buClr>
                <a:srgbClr val="000000"/>
              </a:buClr>
              <a:buSzPct val="100000"/>
              <a:buFont typeface="Times New Roman" pitchFamily="18" charset="0"/>
              <a:buNone/>
              <a:defRPr sz="1600">
                <a:solidFill>
                  <a:srgbClr val="000000"/>
                </a:solidFill>
                <a:latin typeface="+mn-lt"/>
                <a:ea typeface="+mn-ea"/>
              </a:defRPr>
            </a:lvl3pPr>
            <a:lvl4pPr marL="1371600" indent="0" algn="l" defTabSz="449263" rtl="0" eaLnBrk="0" fontAlgn="base" hangingPunct="0">
              <a:lnSpc>
                <a:spcPct val="93000"/>
              </a:lnSpc>
              <a:spcBef>
                <a:spcPts val="575"/>
              </a:spcBef>
              <a:spcAft>
                <a:spcPct val="0"/>
              </a:spcAft>
              <a:buClr>
                <a:srgbClr val="000000"/>
              </a:buClr>
              <a:buSzPct val="100000"/>
              <a:buFont typeface="Times New Roman" pitchFamily="18" charset="0"/>
              <a:buNone/>
              <a:defRPr sz="1400">
                <a:solidFill>
                  <a:srgbClr val="000000"/>
                </a:solidFill>
                <a:latin typeface="+mn-lt"/>
                <a:ea typeface="+mn-ea"/>
              </a:defRPr>
            </a:lvl4pPr>
            <a:lvl5pPr marL="1828800" indent="0" algn="l" defTabSz="449263" rtl="0" eaLnBrk="0" fontAlgn="base" hangingPunct="0">
              <a:lnSpc>
                <a:spcPct val="93000"/>
              </a:lnSpc>
              <a:spcBef>
                <a:spcPts val="288"/>
              </a:spcBef>
              <a:spcAft>
                <a:spcPct val="0"/>
              </a:spcAft>
              <a:buClr>
                <a:srgbClr val="000000"/>
              </a:buClr>
              <a:buSzPct val="100000"/>
              <a:buFont typeface="Times New Roman" pitchFamily="18" charset="0"/>
              <a:buNone/>
              <a:defRPr sz="1400">
                <a:solidFill>
                  <a:srgbClr val="000000"/>
                </a:solidFill>
                <a:latin typeface="+mn-lt"/>
                <a:ea typeface="+mn-ea"/>
              </a:defRPr>
            </a:lvl5pPr>
            <a:lvl6pPr marL="22860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algn="just">
              <a:lnSpc>
                <a:spcPct val="100000"/>
              </a:lnSpc>
              <a:spcBef>
                <a:spcPts val="1200"/>
              </a:spcBef>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В документации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об аукционе указано, что работы оплачиваются заказчиком путем безналичного перечисления денежных средств на расчетный счет подрядчика в течение 30 рабочих дней с момента подписания обеими сторонами акта о приемке. </a:t>
            </a:r>
            <a:endPar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Bef>
                <a:spcPts val="1200"/>
              </a:spcBef>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Вместе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с тем проектом контракта указано, что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оплата по контракту осуществляется по безналичному расчету поэтапно в соответствии с графиком оплаты выполненных по контракту работ, при этом такой график отсутствует. </a:t>
            </a:r>
          </a:p>
          <a:p>
            <a:pPr algn="just">
              <a:lnSpc>
                <a:spcPct val="100000"/>
              </a:lnSpc>
              <a:spcBef>
                <a:spcPts val="12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Таким образом,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проект контракта не содержит конкретные сроки оплаты выполненных работ.</a:t>
            </a:r>
          </a:p>
        </p:txBody>
      </p:sp>
      <p:sp>
        <p:nvSpPr>
          <p:cNvPr id="19"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sz="1800" dirty="0" smtClean="0"/>
              <a:t>УСЛОВИЯ КОНТРАКТОВ. РИСКИ ЗАКАЗЧИКОВ И ПОСТАВЩИКОВ.</a:t>
            </a:r>
            <a:endParaRPr lang="ru-RU" sz="1800" cap="none" dirty="0">
              <a:latin typeface="Segoe UI Semibold" panose="020B0702040204020203" pitchFamily="34" charset="0"/>
              <a:cs typeface="Segoe UI Semibold" panose="020B0702040204020203" pitchFamily="34" charset="0"/>
            </a:endParaRPr>
          </a:p>
        </p:txBody>
      </p:sp>
      <p:cxnSp>
        <p:nvCxnSpPr>
          <p:cNvPr id="39" name="Прямая соединительная линия 38">
            <a:extLst>
              <a:ext uri="{FF2B5EF4-FFF2-40B4-BE49-F238E27FC236}">
                <a16:creationId xmlns:a16="http://schemas.microsoft.com/office/drawing/2014/main" xmlns="" id="{2DF8A51C-4A70-45C5-B4ED-B17789969F70}"/>
              </a:ext>
            </a:extLst>
          </p:cNvPr>
          <p:cNvCxnSpPr>
            <a:cxnSpLocks/>
          </p:cNvCxnSpPr>
          <p:nvPr/>
        </p:nvCxnSpPr>
        <p:spPr>
          <a:xfrm>
            <a:off x="284682" y="2433036"/>
            <a:ext cx="1168401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Объект 2">
            <a:extLst>
              <a:ext uri="{FF2B5EF4-FFF2-40B4-BE49-F238E27FC236}">
                <a16:creationId xmlns:a16="http://schemas.microsoft.com/office/drawing/2014/main" xmlns="" id="{A079E596-E085-462E-927C-CC1AFF31A5B4}"/>
              </a:ext>
            </a:extLst>
          </p:cNvPr>
          <p:cNvSpPr txBox="1">
            <a:spLocks/>
          </p:cNvSpPr>
          <p:nvPr/>
        </p:nvSpPr>
        <p:spPr>
          <a:xfrm>
            <a:off x="723900" y="1846039"/>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Марийского УФАС России от 3 августа 2018 г. № 02-06/129-18.</a:t>
            </a:r>
          </a:p>
        </p:txBody>
      </p:sp>
      <p:cxnSp>
        <p:nvCxnSpPr>
          <p:cNvPr id="31" name="Прямая соединительная линия 30">
            <a:extLst>
              <a:ext uri="{FF2B5EF4-FFF2-40B4-BE49-F238E27FC236}">
                <a16:creationId xmlns:a16="http://schemas.microsoft.com/office/drawing/2014/main" xmlns="" id="{2DF8A51C-4A70-45C5-B4ED-B17789969F70}"/>
              </a:ext>
            </a:extLst>
          </p:cNvPr>
          <p:cNvCxnSpPr>
            <a:cxnSpLocks/>
          </p:cNvCxnSpPr>
          <p:nvPr/>
        </p:nvCxnSpPr>
        <p:spPr>
          <a:xfrm>
            <a:off x="284682" y="857853"/>
            <a:ext cx="11684019" cy="81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0" name="Группа 39"/>
          <p:cNvGrpSpPr/>
          <p:nvPr/>
        </p:nvGrpSpPr>
        <p:grpSpPr>
          <a:xfrm>
            <a:off x="5454617" y="583279"/>
            <a:ext cx="1344149" cy="1410440"/>
            <a:chOff x="325438" y="3559175"/>
            <a:chExt cx="669925" cy="774700"/>
          </a:xfrm>
        </p:grpSpPr>
        <p:sp>
          <p:nvSpPr>
            <p:cNvPr id="42"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5"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6"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7"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49" name="Стрелка: пятиугольник 11">
            <a:extLst>
              <a:ext uri="{FF2B5EF4-FFF2-40B4-BE49-F238E27FC236}">
                <a16:creationId xmlns:a16="http://schemas.microsoft.com/office/drawing/2014/main" xmlns="" id="{20E707A1-9625-4914-9A42-B17FE9DAB145}"/>
              </a:ext>
            </a:extLst>
          </p:cNvPr>
          <p:cNvSpPr/>
          <p:nvPr/>
        </p:nvSpPr>
        <p:spPr>
          <a:xfrm>
            <a:off x="325395" y="1245776"/>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white"/>
                </a:solidFill>
                <a:latin typeface="Segoe UI" panose="020B0502040204020203" pitchFamily="34" charset="0"/>
                <a:cs typeface="Segoe UI" panose="020B0502040204020203" pitchFamily="34" charset="0"/>
              </a:rPr>
              <a:t>Позиция УФАС</a:t>
            </a:r>
          </a:p>
        </p:txBody>
      </p:sp>
      <p:grpSp>
        <p:nvGrpSpPr>
          <p:cNvPr id="50" name="Группа 49">
            <a:extLst>
              <a:ext uri="{FF2B5EF4-FFF2-40B4-BE49-F238E27FC236}">
                <a16:creationId xmlns:a16="http://schemas.microsoft.com/office/drawing/2014/main" xmlns="" id="{F6966F49-7FD8-4FD4-A5A8-91F6F5357B0C}"/>
              </a:ext>
            </a:extLst>
          </p:cNvPr>
          <p:cNvGrpSpPr/>
          <p:nvPr/>
        </p:nvGrpSpPr>
        <p:grpSpPr>
          <a:xfrm rot="10800000">
            <a:off x="1575232" y="1245775"/>
            <a:ext cx="514739" cy="747942"/>
            <a:chOff x="6909583" y="1900903"/>
            <a:chExt cx="620086" cy="408996"/>
          </a:xfrm>
          <a:solidFill>
            <a:schemeClr val="bg1">
              <a:lumMod val="75000"/>
            </a:schemeClr>
          </a:solidFill>
        </p:grpSpPr>
        <p:sp>
          <p:nvSpPr>
            <p:cNvPr id="51"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52"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53"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spTree>
    <p:extLst>
      <p:ext uri="{BB962C8B-B14F-4D97-AF65-F5344CB8AC3E}">
        <p14:creationId xmlns:p14="http://schemas.microsoft.com/office/powerpoint/2010/main" val="27366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1706137" y="827438"/>
            <a:ext cx="10302140" cy="3276212"/>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800" dirty="0">
                <a:solidFill>
                  <a:srgbClr val="001D43"/>
                </a:solidFill>
              </a:rPr>
              <a:t>Документация об аукционе на выполнение работ по замене электропроводки и электрощитов содержала </a:t>
            </a:r>
            <a:r>
              <a:rPr lang="ru-RU" sz="1800" b="1" dirty="0">
                <a:solidFill>
                  <a:srgbClr val="001D43"/>
                </a:solidFill>
              </a:rPr>
              <a:t>указания на отмененные ГОСТ и несуществующие СНиП</a:t>
            </a:r>
            <a:r>
              <a:rPr lang="ru-RU" sz="1800" dirty="0">
                <a:solidFill>
                  <a:srgbClr val="001D43"/>
                </a:solidFill>
              </a:rPr>
              <a:t>.</a:t>
            </a:r>
          </a:p>
          <a:p>
            <a:pPr algn="just">
              <a:buClr>
                <a:srgbClr val="E4465A"/>
              </a:buClr>
            </a:pPr>
            <a:r>
              <a:rPr lang="ru-RU" sz="1800" dirty="0">
                <a:solidFill>
                  <a:srgbClr val="001D43"/>
                </a:solidFill>
              </a:rPr>
              <a:t>В частности, ГОСТ Р 50345-99 заменен с 01.01.2012 на ГОСТ Р 50345-2010 «Аппаратура малогабаритная электрическая. Автоматические выключатели для защиты от сверхтоков бытового и аналогичного назначения. Часть 1. Автоматические выключатели для переменного тока»; ГОСТ Р 52320, ГОСТ Р 53769-2010 отменены с 01.01.2014. Установлено, что указанного заказчиком в документации о закупке СНиП 23-50-95 не существует. </a:t>
            </a:r>
          </a:p>
          <a:p>
            <a:pPr algn="just">
              <a:buClr>
                <a:srgbClr val="E4465A"/>
              </a:buClr>
            </a:pPr>
            <a:r>
              <a:rPr lang="ru-RU" sz="1800" dirty="0">
                <a:solidFill>
                  <a:srgbClr val="001D43"/>
                </a:solidFill>
              </a:rPr>
              <a:t>Жалоба признана </a:t>
            </a:r>
            <a:r>
              <a:rPr lang="ru-RU" sz="1800" u="sng" dirty="0">
                <a:solidFill>
                  <a:srgbClr val="001D43"/>
                </a:solidFill>
              </a:rPr>
              <a:t>обоснованной</a:t>
            </a:r>
            <a:r>
              <a:rPr lang="ru-RU" sz="1800" u="sng" dirty="0" smtClean="0">
                <a:solidFill>
                  <a:srgbClr val="001D43"/>
                </a:solidFill>
              </a:rPr>
              <a:t>.</a:t>
            </a:r>
          </a:p>
          <a:p>
            <a:pPr algn="just">
              <a:buClr>
                <a:srgbClr val="E4465A"/>
              </a:buClr>
            </a:pPr>
            <a:r>
              <a:rPr lang="ru-RU" sz="1800" b="1" dirty="0">
                <a:solidFill>
                  <a:srgbClr val="E4465A"/>
                </a:solidFill>
              </a:rPr>
              <a:t>Решение Ивановского УФАС России от 14 июня 2018 г. № 07-15/2018-127.</a:t>
            </a:r>
          </a:p>
          <a:p>
            <a:pPr algn="just">
              <a:buClr>
                <a:srgbClr val="E4465A"/>
              </a:buClr>
            </a:pPr>
            <a:endParaRPr lang="ru-RU" sz="1800" u="sng" dirty="0">
              <a:solidFill>
                <a:srgbClr val="001D43"/>
              </a:solidFill>
            </a:endParaRPr>
          </a:p>
          <a:p>
            <a:pPr algn="just">
              <a:buClr>
                <a:srgbClr val="E4465A"/>
              </a:buClr>
            </a:pPr>
            <a:endParaRPr lang="ru-RU" sz="1600" dirty="0">
              <a:solidFill>
                <a:srgbClr val="001D43"/>
              </a:solidFill>
            </a:endParaRPr>
          </a:p>
          <a:p>
            <a:pPr algn="just">
              <a:buClr>
                <a:srgbClr val="E4465A"/>
              </a:buClr>
            </a:pPr>
            <a:endParaRPr lang="ru-RU" sz="1600" dirty="0" smtClean="0">
              <a:solidFill>
                <a:srgbClr val="001D43"/>
              </a:solidFill>
            </a:endParaRPr>
          </a:p>
          <a:p>
            <a:pPr algn="just">
              <a:buClr>
                <a:srgbClr val="E4465A"/>
              </a:buClr>
            </a:pPr>
            <a:endParaRPr lang="ru-RU" sz="1600" dirty="0">
              <a:solidFill>
                <a:srgbClr val="001D43"/>
              </a:solidFill>
            </a:endParaRPr>
          </a:p>
        </p:txBody>
      </p:sp>
      <p:grpSp>
        <p:nvGrpSpPr>
          <p:cNvPr id="14" name="Группа 13"/>
          <p:cNvGrpSpPr/>
          <p:nvPr/>
        </p:nvGrpSpPr>
        <p:grpSpPr>
          <a:xfrm>
            <a:off x="218596" y="827437"/>
            <a:ext cx="1286819" cy="1425108"/>
            <a:chOff x="325438" y="3501897"/>
            <a:chExt cx="669925" cy="831978"/>
          </a:xfrm>
        </p:grpSpPr>
        <p:sp>
          <p:nvSpPr>
            <p:cNvPr id="15" name="Freeform 88"/>
            <p:cNvSpPr>
              <a:spLocks/>
            </p:cNvSpPr>
            <p:nvPr/>
          </p:nvSpPr>
          <p:spPr bwMode="auto">
            <a:xfrm>
              <a:off x="325438" y="3501897"/>
              <a:ext cx="669925" cy="831978"/>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6"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7"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8"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9"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0"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12" name="Заголовок 1"/>
          <p:cNvSpPr>
            <a:spLocks noGrp="1"/>
          </p:cNvSpPr>
          <p:nvPr>
            <p:ph type="title"/>
          </p:nvPr>
        </p:nvSpPr>
        <p:spPr>
          <a:xfrm>
            <a:off x="1505415" y="-22715"/>
            <a:ext cx="8964704" cy="694951"/>
          </a:xfrm>
        </p:spPr>
        <p:txBody>
          <a:bodyPr/>
          <a:lstStyle/>
          <a:p>
            <a:r>
              <a:rPr lang="ru-RU" dirty="0"/>
              <a:t> </a:t>
            </a:r>
            <a:r>
              <a:rPr lang="ru-RU" sz="1800" dirty="0" smtClean="0"/>
              <a:t>АНТИМОНОПОЛЬНАЯ</a:t>
            </a:r>
            <a:r>
              <a:rPr lang="ru-RU" dirty="0" smtClean="0"/>
              <a:t> </a:t>
            </a:r>
            <a:r>
              <a:rPr lang="ru-RU" sz="1800" dirty="0" smtClean="0"/>
              <a:t>ПРАКТИКА. ОТКЛОНЕНИЯ ЗАЯВОК НА ТОРГАХ. ГОСТ.</a:t>
            </a:r>
            <a:endParaRPr lang="ru-RU" sz="180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7" y="4192404"/>
            <a:ext cx="2812365" cy="190186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834" y="4325302"/>
            <a:ext cx="1768964" cy="1768964"/>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9030" y="4335082"/>
            <a:ext cx="1768964" cy="1768964"/>
          </a:xfrm>
          <a:prstGeom prst="rect">
            <a:avLst/>
          </a:prstGeom>
        </p:spPr>
      </p:pic>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6665" y="4224484"/>
            <a:ext cx="2812365" cy="1901862"/>
          </a:xfrm>
          <a:prstGeom prst="rect">
            <a:avLst/>
          </a:prstGeom>
        </p:spPr>
      </p:pic>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6953" y="4192404"/>
            <a:ext cx="2543406" cy="1901862"/>
          </a:xfrm>
          <a:prstGeom prst="rect">
            <a:avLst/>
          </a:prstGeom>
        </p:spPr>
      </p:pic>
    </p:spTree>
    <p:extLst>
      <p:ext uri="{BB962C8B-B14F-4D97-AF65-F5344CB8AC3E}">
        <p14:creationId xmlns:p14="http://schemas.microsoft.com/office/powerpoint/2010/main" val="3736545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Текст 2"/>
          <p:cNvSpPr txBox="1">
            <a:spLocks/>
          </p:cNvSpPr>
          <p:nvPr/>
        </p:nvSpPr>
        <p:spPr bwMode="auto">
          <a:xfrm>
            <a:off x="1091258" y="2625107"/>
            <a:ext cx="10952548" cy="2570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lvl1pPr marL="0" indent="0" algn="l" defTabSz="449263" rtl="0" eaLnBrk="0" fontAlgn="base" hangingPunct="0">
              <a:lnSpc>
                <a:spcPct val="93000"/>
              </a:lnSpc>
              <a:spcBef>
                <a:spcPts val="1425"/>
              </a:spcBef>
              <a:spcAft>
                <a:spcPct val="0"/>
              </a:spcAft>
              <a:buClr>
                <a:srgbClr val="000000"/>
              </a:buClr>
              <a:buSzPct val="100000"/>
              <a:buFont typeface="Times New Roman" pitchFamily="18" charset="0"/>
              <a:buNone/>
              <a:defRPr sz="2000">
                <a:solidFill>
                  <a:srgbClr val="000000"/>
                </a:solidFill>
                <a:latin typeface="+mn-lt"/>
                <a:ea typeface="+mn-ea"/>
                <a:cs typeface="+mn-cs"/>
              </a:defRPr>
            </a:lvl1pPr>
            <a:lvl2pPr marL="457200" indent="0" algn="l" defTabSz="449263" rtl="0" eaLnBrk="0" fontAlgn="base" hangingPunct="0">
              <a:lnSpc>
                <a:spcPct val="93000"/>
              </a:lnSpc>
              <a:spcBef>
                <a:spcPts val="1138"/>
              </a:spcBef>
              <a:spcAft>
                <a:spcPct val="0"/>
              </a:spcAft>
              <a:buClr>
                <a:srgbClr val="000000"/>
              </a:buClr>
              <a:buSzPct val="100000"/>
              <a:buFont typeface="Times New Roman" pitchFamily="18" charset="0"/>
              <a:buNone/>
              <a:defRPr sz="1800">
                <a:solidFill>
                  <a:srgbClr val="000000"/>
                </a:solidFill>
                <a:latin typeface="+mn-lt"/>
                <a:ea typeface="+mn-ea"/>
              </a:defRPr>
            </a:lvl2pPr>
            <a:lvl3pPr marL="914400" indent="0" algn="l" defTabSz="449263" rtl="0" eaLnBrk="0" fontAlgn="base" hangingPunct="0">
              <a:lnSpc>
                <a:spcPct val="93000"/>
              </a:lnSpc>
              <a:spcBef>
                <a:spcPts val="850"/>
              </a:spcBef>
              <a:spcAft>
                <a:spcPct val="0"/>
              </a:spcAft>
              <a:buClr>
                <a:srgbClr val="000000"/>
              </a:buClr>
              <a:buSzPct val="100000"/>
              <a:buFont typeface="Times New Roman" pitchFamily="18" charset="0"/>
              <a:buNone/>
              <a:defRPr sz="1600">
                <a:solidFill>
                  <a:srgbClr val="000000"/>
                </a:solidFill>
                <a:latin typeface="+mn-lt"/>
                <a:ea typeface="+mn-ea"/>
              </a:defRPr>
            </a:lvl3pPr>
            <a:lvl4pPr marL="1371600" indent="0" algn="l" defTabSz="449263" rtl="0" eaLnBrk="0" fontAlgn="base" hangingPunct="0">
              <a:lnSpc>
                <a:spcPct val="93000"/>
              </a:lnSpc>
              <a:spcBef>
                <a:spcPts val="575"/>
              </a:spcBef>
              <a:spcAft>
                <a:spcPct val="0"/>
              </a:spcAft>
              <a:buClr>
                <a:srgbClr val="000000"/>
              </a:buClr>
              <a:buSzPct val="100000"/>
              <a:buFont typeface="Times New Roman" pitchFamily="18" charset="0"/>
              <a:buNone/>
              <a:defRPr sz="1400">
                <a:solidFill>
                  <a:srgbClr val="000000"/>
                </a:solidFill>
                <a:latin typeface="+mn-lt"/>
                <a:ea typeface="+mn-ea"/>
              </a:defRPr>
            </a:lvl4pPr>
            <a:lvl5pPr marL="1828800" indent="0" algn="l" defTabSz="449263" rtl="0" eaLnBrk="0" fontAlgn="base" hangingPunct="0">
              <a:lnSpc>
                <a:spcPct val="93000"/>
              </a:lnSpc>
              <a:spcBef>
                <a:spcPts val="288"/>
              </a:spcBef>
              <a:spcAft>
                <a:spcPct val="0"/>
              </a:spcAft>
              <a:buClr>
                <a:srgbClr val="000000"/>
              </a:buClr>
              <a:buSzPct val="100000"/>
              <a:buFont typeface="Times New Roman" pitchFamily="18" charset="0"/>
              <a:buNone/>
              <a:defRPr sz="1400">
                <a:solidFill>
                  <a:srgbClr val="000000"/>
                </a:solidFill>
                <a:latin typeface="+mn-lt"/>
                <a:ea typeface="+mn-ea"/>
              </a:defRPr>
            </a:lvl5pPr>
            <a:lvl6pPr marL="22860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algn="just">
              <a:lnSpc>
                <a:spcPct val="100000"/>
              </a:lnSpc>
              <a:spcBef>
                <a:spcPts val="12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В проекте контракта заказчиком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не установлено условие об уменьшении суммы, подлежащей уплате заказчиком юридическому лицу или физическому лицу, на размер налогов и иных обязательных платежей в бюджеты, связанных с оплатой контракта, если в соответствии с законодательством о налогах такие налоги, сборы и иные обязательные платежи подлежат уплате в бюджеты заказчиком.</a:t>
            </a:r>
          </a:p>
          <a:p>
            <a:pPr algn="just">
              <a:lnSpc>
                <a:spcPct val="100000"/>
              </a:lnSpc>
              <a:spcBef>
                <a:spcPts val="12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Жалоба признана </a:t>
            </a:r>
            <a:r>
              <a:rPr lang="ru-RU" altLang="ru-RU" sz="1800" u="sng" kern="0" dirty="0">
                <a:solidFill>
                  <a:schemeClr val="tx1"/>
                </a:solidFill>
                <a:latin typeface="Segoe UI" panose="020B0502040204020203" pitchFamily="34" charset="0"/>
                <a:ea typeface="Segoe UI" panose="020B0502040204020203" pitchFamily="34" charset="0"/>
                <a:cs typeface="Segoe UI" panose="020B0502040204020203" pitchFamily="34" charset="0"/>
              </a:rPr>
              <a:t>обоснованной</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p:txBody>
      </p:sp>
      <p:sp>
        <p:nvSpPr>
          <p:cNvPr id="19"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sz="1800" dirty="0" smtClean="0"/>
              <a:t>УСЛОВИЯ КОНТРАКТОВ. РИСКИ ЗАКАЗЧИКОВ И ПОСТАВЩИКОВ.</a:t>
            </a:r>
            <a:endParaRPr lang="ru-RU" sz="1800" cap="none" dirty="0">
              <a:latin typeface="Segoe UI Semibold" panose="020B0702040204020203" pitchFamily="34" charset="0"/>
              <a:cs typeface="Segoe UI Semibold" panose="020B0702040204020203" pitchFamily="34" charset="0"/>
            </a:endParaRPr>
          </a:p>
        </p:txBody>
      </p:sp>
      <p:cxnSp>
        <p:nvCxnSpPr>
          <p:cNvPr id="39" name="Прямая соединительная линия 38">
            <a:extLst>
              <a:ext uri="{FF2B5EF4-FFF2-40B4-BE49-F238E27FC236}">
                <a16:creationId xmlns:a16="http://schemas.microsoft.com/office/drawing/2014/main" xmlns="" id="{2DF8A51C-4A70-45C5-B4ED-B17789969F70}"/>
              </a:ext>
            </a:extLst>
          </p:cNvPr>
          <p:cNvCxnSpPr>
            <a:cxnSpLocks/>
          </p:cNvCxnSpPr>
          <p:nvPr/>
        </p:nvCxnSpPr>
        <p:spPr>
          <a:xfrm>
            <a:off x="359788" y="2558888"/>
            <a:ext cx="1168401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Объект 2">
            <a:extLst>
              <a:ext uri="{FF2B5EF4-FFF2-40B4-BE49-F238E27FC236}">
                <a16:creationId xmlns:a16="http://schemas.microsoft.com/office/drawing/2014/main" xmlns="" id="{A079E596-E085-462E-927C-CC1AFF31A5B4}"/>
              </a:ext>
            </a:extLst>
          </p:cNvPr>
          <p:cNvSpPr txBox="1">
            <a:spLocks/>
          </p:cNvSpPr>
          <p:nvPr/>
        </p:nvSpPr>
        <p:spPr>
          <a:xfrm>
            <a:off x="1091258" y="1889741"/>
            <a:ext cx="11247261"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Тульского УФАС России от 31 июля 2018 г. № 04-07/157-2018; Решение Краснодарского УФАС России от 6 августа 2018 г. № ЭА –1333/2018.</a:t>
            </a:r>
          </a:p>
        </p:txBody>
      </p:sp>
      <p:cxnSp>
        <p:nvCxnSpPr>
          <p:cNvPr id="31" name="Прямая соединительная линия 30">
            <a:extLst>
              <a:ext uri="{FF2B5EF4-FFF2-40B4-BE49-F238E27FC236}">
                <a16:creationId xmlns:a16="http://schemas.microsoft.com/office/drawing/2014/main" xmlns="" id="{2DF8A51C-4A70-45C5-B4ED-B17789969F70}"/>
              </a:ext>
            </a:extLst>
          </p:cNvPr>
          <p:cNvCxnSpPr>
            <a:cxnSpLocks/>
          </p:cNvCxnSpPr>
          <p:nvPr/>
        </p:nvCxnSpPr>
        <p:spPr>
          <a:xfrm>
            <a:off x="284682" y="857853"/>
            <a:ext cx="11684019" cy="81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0" name="Группа 39"/>
          <p:cNvGrpSpPr/>
          <p:nvPr/>
        </p:nvGrpSpPr>
        <p:grpSpPr>
          <a:xfrm>
            <a:off x="5454616" y="449839"/>
            <a:ext cx="1344149" cy="1410440"/>
            <a:chOff x="325438" y="3559175"/>
            <a:chExt cx="669925" cy="774700"/>
          </a:xfrm>
        </p:grpSpPr>
        <p:sp>
          <p:nvSpPr>
            <p:cNvPr id="42"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5"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6"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7"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49" name="Стрелка: пятиугольник 11">
            <a:extLst>
              <a:ext uri="{FF2B5EF4-FFF2-40B4-BE49-F238E27FC236}">
                <a16:creationId xmlns:a16="http://schemas.microsoft.com/office/drawing/2014/main" xmlns="" id="{20E707A1-9625-4914-9A42-B17FE9DAB145}"/>
              </a:ext>
            </a:extLst>
          </p:cNvPr>
          <p:cNvSpPr/>
          <p:nvPr/>
        </p:nvSpPr>
        <p:spPr>
          <a:xfrm>
            <a:off x="508597" y="1733794"/>
            <a:ext cx="1289382"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white"/>
                </a:solidFill>
                <a:latin typeface="Segoe UI" panose="020B0502040204020203" pitchFamily="34" charset="0"/>
                <a:cs typeface="Segoe UI" panose="020B0502040204020203" pitchFamily="34" charset="0"/>
              </a:rPr>
              <a:t>Позиция УФАС</a:t>
            </a:r>
          </a:p>
        </p:txBody>
      </p:sp>
      <p:grpSp>
        <p:nvGrpSpPr>
          <p:cNvPr id="50" name="Группа 49">
            <a:extLst>
              <a:ext uri="{FF2B5EF4-FFF2-40B4-BE49-F238E27FC236}">
                <a16:creationId xmlns:a16="http://schemas.microsoft.com/office/drawing/2014/main" xmlns="" id="{F6966F49-7FD8-4FD4-A5A8-91F6F5357B0C}"/>
              </a:ext>
            </a:extLst>
          </p:cNvPr>
          <p:cNvGrpSpPr/>
          <p:nvPr/>
        </p:nvGrpSpPr>
        <p:grpSpPr>
          <a:xfrm rot="10800000">
            <a:off x="27310" y="1729180"/>
            <a:ext cx="514739" cy="747942"/>
            <a:chOff x="6909583" y="1900903"/>
            <a:chExt cx="620086" cy="408996"/>
          </a:xfrm>
          <a:solidFill>
            <a:schemeClr val="bg1">
              <a:lumMod val="75000"/>
            </a:schemeClr>
          </a:solidFill>
        </p:grpSpPr>
        <p:sp>
          <p:nvSpPr>
            <p:cNvPr id="51"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52"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53"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spTree>
    <p:extLst>
      <p:ext uri="{BB962C8B-B14F-4D97-AF65-F5344CB8AC3E}">
        <p14:creationId xmlns:p14="http://schemas.microsoft.com/office/powerpoint/2010/main" val="413679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484404" y="0"/>
            <a:ext cx="889784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обязательные условия контрактов. Налоговая специфика.</a:t>
            </a:r>
            <a:endParaRPr lang="ru-RU" altLang="ru-RU" sz="1800" dirty="0">
              <a:latin typeface="Segoe UI Semibold" panose="020B0702040204020203" pitchFamily="34" charset="0"/>
              <a:cs typeface="Segoe UI Semibold" panose="020B0702040204020203" pitchFamily="34" charset="0"/>
            </a:endParaRPr>
          </a:p>
        </p:txBody>
      </p:sp>
      <p:sp>
        <p:nvSpPr>
          <p:cNvPr id="3" name="Объект 2">
            <a:extLst>
              <a:ext uri="{FF2B5EF4-FFF2-40B4-BE49-F238E27FC236}">
                <a16:creationId xmlns:a16="http://schemas.microsoft.com/office/drawing/2014/main" xmlns="" id="{73654378-9C15-461F-99A2-CFFD6BDD55E3}"/>
              </a:ext>
            </a:extLst>
          </p:cNvPr>
          <p:cNvSpPr>
            <a:spLocks noGrp="1"/>
          </p:cNvSpPr>
          <p:nvPr>
            <p:ph idx="1"/>
          </p:nvPr>
        </p:nvSpPr>
        <p:spPr>
          <a:xfrm>
            <a:off x="360363" y="2004224"/>
            <a:ext cx="11469687" cy="1516990"/>
          </a:xfrm>
        </p:spPr>
        <p:txBody>
          <a:bodyPr>
            <a:noAutofit/>
          </a:bodyPr>
          <a:lstStyle/>
          <a:p>
            <a:pPr algn="ctr">
              <a:lnSpc>
                <a:spcPct val="100000"/>
              </a:lnSpc>
              <a:spcBef>
                <a:spcPct val="0"/>
              </a:spcBef>
              <a:spcAft>
                <a:spcPts val="1200"/>
              </a:spcAft>
            </a:pPr>
            <a:r>
              <a:rPr lang="ru-RU" sz="1800" b="1" dirty="0">
                <a:solidFill>
                  <a:srgbClr val="27A1AE"/>
                </a:solidFill>
                <a:cs typeface="Segoe UI" panose="020B0502040204020203" pitchFamily="34" charset="0"/>
              </a:rPr>
              <a:t>С 1 июля 2018 г. в контракт включаются обязательные условия:</a:t>
            </a:r>
          </a:p>
        </p:txBody>
      </p:sp>
      <p:cxnSp>
        <p:nvCxnSpPr>
          <p:cNvPr id="25" name="Прямая соединительная линия 24">
            <a:extLst>
              <a:ext uri="{FF2B5EF4-FFF2-40B4-BE49-F238E27FC236}">
                <a16:creationId xmlns:a16="http://schemas.microsoft.com/office/drawing/2014/main" xmlns="" id="{2DF8A51C-4A70-45C5-B4ED-B17789969F70}"/>
              </a:ext>
            </a:extLst>
          </p:cNvPr>
          <p:cNvCxnSpPr>
            <a:cxnSpLocks/>
          </p:cNvCxnSpPr>
          <p:nvPr/>
        </p:nvCxnSpPr>
        <p:spPr>
          <a:xfrm>
            <a:off x="359789" y="1667839"/>
            <a:ext cx="1146453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Группа 13">
            <a:extLst>
              <a:ext uri="{FF2B5EF4-FFF2-40B4-BE49-F238E27FC236}">
                <a16:creationId xmlns:a16="http://schemas.microsoft.com/office/drawing/2014/main" xmlns="" id="{2E9404C7-DF35-4A11-9C9F-EBDF04F25593}"/>
              </a:ext>
            </a:extLst>
          </p:cNvPr>
          <p:cNvGrpSpPr/>
          <p:nvPr/>
        </p:nvGrpSpPr>
        <p:grpSpPr>
          <a:xfrm>
            <a:off x="5713356" y="1089752"/>
            <a:ext cx="762753" cy="764997"/>
            <a:chOff x="5852718" y="1440569"/>
            <a:chExt cx="405909" cy="407103"/>
          </a:xfrm>
        </p:grpSpPr>
        <p:sp>
          <p:nvSpPr>
            <p:cNvPr id="15" name="Прямоугольник: скругленные углы 14">
              <a:extLst>
                <a:ext uri="{FF2B5EF4-FFF2-40B4-BE49-F238E27FC236}">
                  <a16:creationId xmlns:a16="http://schemas.microsoft.com/office/drawing/2014/main" xmlns="" id="{D54960F3-B374-4AD3-8C31-CAB00167BA80}"/>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16" name="Правая круглая скобка 15">
              <a:extLst>
                <a:ext uri="{FF2B5EF4-FFF2-40B4-BE49-F238E27FC236}">
                  <a16:creationId xmlns:a16="http://schemas.microsoft.com/office/drawing/2014/main" xmlns="" id="{F8A8B49E-6B05-4F6E-B4FD-7A213FAD45D3}"/>
                </a:ext>
              </a:extLst>
            </p:cNvPr>
            <p:cNvSpPr/>
            <p:nvPr/>
          </p:nvSpPr>
          <p:spPr>
            <a:xfrm rot="10800000">
              <a:off x="5852718" y="1440569"/>
              <a:ext cx="66675" cy="407103"/>
            </a:xfrm>
            <a:prstGeom prst="rightBracket">
              <a:avLst>
                <a:gd name="adj" fmla="val 100190"/>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17" name="Правая круглая скобка 16">
              <a:extLst>
                <a:ext uri="{FF2B5EF4-FFF2-40B4-BE49-F238E27FC236}">
                  <a16:creationId xmlns:a16="http://schemas.microsoft.com/office/drawing/2014/main" xmlns="" id="{F4BD55A0-70CE-4289-BB70-50688521573E}"/>
                </a:ext>
              </a:extLst>
            </p:cNvPr>
            <p:cNvSpPr/>
            <p:nvPr/>
          </p:nvSpPr>
          <p:spPr>
            <a:xfrm>
              <a:off x="6191952" y="1440569"/>
              <a:ext cx="66675" cy="407103"/>
            </a:xfrm>
            <a:prstGeom prst="rightBracket">
              <a:avLst>
                <a:gd name="adj" fmla="val 100190"/>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grpSp>
        <p:nvGrpSpPr>
          <p:cNvPr id="18" name="Группа 17">
            <a:extLst>
              <a:ext uri="{FF2B5EF4-FFF2-40B4-BE49-F238E27FC236}">
                <a16:creationId xmlns:a16="http://schemas.microsoft.com/office/drawing/2014/main" xmlns="" id="{B210004E-1EEB-4185-9E70-819651FCC56F}"/>
              </a:ext>
            </a:extLst>
          </p:cNvPr>
          <p:cNvGrpSpPr/>
          <p:nvPr/>
        </p:nvGrpSpPr>
        <p:grpSpPr>
          <a:xfrm rot="16200000">
            <a:off x="5958319" y="1713710"/>
            <a:ext cx="275411" cy="291102"/>
            <a:chOff x="6909584" y="1900903"/>
            <a:chExt cx="414335" cy="408996"/>
          </a:xfrm>
          <a:solidFill>
            <a:srgbClr val="27A1AE"/>
          </a:solidFill>
        </p:grpSpPr>
        <p:sp>
          <p:nvSpPr>
            <p:cNvPr id="19" name="Нашивка 96">
              <a:extLst>
                <a:ext uri="{FF2B5EF4-FFF2-40B4-BE49-F238E27FC236}">
                  <a16:creationId xmlns:a16="http://schemas.microsoft.com/office/drawing/2014/main" xmlns="" id="{E2A16785-E7A3-469E-A08A-3AF991712254}"/>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Нашивка 141">
              <a:extLst>
                <a:ext uri="{FF2B5EF4-FFF2-40B4-BE49-F238E27FC236}">
                  <a16:creationId xmlns:a16="http://schemas.microsoft.com/office/drawing/2014/main" xmlns="" id="{CD1A89C0-BC5C-48D5-9D22-4735B1ADF94A}"/>
                </a:ext>
              </a:extLst>
            </p:cNvPr>
            <p:cNvSpPr/>
            <p:nvPr/>
          </p:nvSpPr>
          <p:spPr>
            <a:xfrm rot="10800000">
              <a:off x="6909584"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grpSp>
        <p:nvGrpSpPr>
          <p:cNvPr id="30" name="Группа 29">
            <a:extLst>
              <a:ext uri="{FF2B5EF4-FFF2-40B4-BE49-F238E27FC236}">
                <a16:creationId xmlns:a16="http://schemas.microsoft.com/office/drawing/2014/main" xmlns="" id="{5CB2C400-4E4D-4116-9F74-A550D1ECF8CA}"/>
              </a:ext>
            </a:extLst>
          </p:cNvPr>
          <p:cNvGrpSpPr/>
          <p:nvPr/>
        </p:nvGrpSpPr>
        <p:grpSpPr>
          <a:xfrm>
            <a:off x="5862459" y="1122381"/>
            <a:ext cx="471488" cy="539750"/>
            <a:chOff x="5318125" y="3082925"/>
            <a:chExt cx="471488" cy="539750"/>
          </a:xfrm>
          <a:solidFill>
            <a:srgbClr val="27A1AE"/>
          </a:solidFill>
        </p:grpSpPr>
        <p:sp>
          <p:nvSpPr>
            <p:cNvPr id="31" name="Freeform 48">
              <a:extLst>
                <a:ext uri="{FF2B5EF4-FFF2-40B4-BE49-F238E27FC236}">
                  <a16:creationId xmlns:a16="http://schemas.microsoft.com/office/drawing/2014/main" xmlns="" id="{F896ED87-978E-498B-9262-D03D6FE01E81}"/>
                </a:ext>
              </a:extLst>
            </p:cNvPr>
            <p:cNvSpPr>
              <a:spLocks/>
            </p:cNvSpPr>
            <p:nvPr/>
          </p:nvSpPr>
          <p:spPr bwMode="auto">
            <a:xfrm>
              <a:off x="5318125" y="3082925"/>
              <a:ext cx="471488" cy="123825"/>
            </a:xfrm>
            <a:custGeom>
              <a:avLst/>
              <a:gdLst>
                <a:gd name="T0" fmla="*/ 124 w 145"/>
                <a:gd name="T1" fmla="*/ 11 h 38"/>
                <a:gd name="T2" fmla="*/ 120 w 145"/>
                <a:gd name="T3" fmla="*/ 11 h 38"/>
                <a:gd name="T4" fmla="*/ 120 w 145"/>
                <a:gd name="T5" fmla="*/ 0 h 38"/>
                <a:gd name="T6" fmla="*/ 103 w 145"/>
                <a:gd name="T7" fmla="*/ 0 h 38"/>
                <a:gd name="T8" fmla="*/ 103 w 145"/>
                <a:gd name="T9" fmla="*/ 11 h 38"/>
                <a:gd name="T10" fmla="*/ 43 w 145"/>
                <a:gd name="T11" fmla="*/ 11 h 38"/>
                <a:gd name="T12" fmla="*/ 43 w 145"/>
                <a:gd name="T13" fmla="*/ 0 h 38"/>
                <a:gd name="T14" fmla="*/ 26 w 145"/>
                <a:gd name="T15" fmla="*/ 0 h 38"/>
                <a:gd name="T16" fmla="*/ 26 w 145"/>
                <a:gd name="T17" fmla="*/ 11 h 38"/>
                <a:gd name="T18" fmla="*/ 22 w 145"/>
                <a:gd name="T19" fmla="*/ 11 h 38"/>
                <a:gd name="T20" fmla="*/ 0 w 145"/>
                <a:gd name="T21" fmla="*/ 33 h 38"/>
                <a:gd name="T22" fmla="*/ 0 w 145"/>
                <a:gd name="T23" fmla="*/ 38 h 38"/>
                <a:gd name="T24" fmla="*/ 145 w 145"/>
                <a:gd name="T25" fmla="*/ 38 h 38"/>
                <a:gd name="T26" fmla="*/ 145 w 145"/>
                <a:gd name="T27" fmla="*/ 33 h 38"/>
                <a:gd name="T28" fmla="*/ 124 w 145"/>
                <a:gd name="T29"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38">
                  <a:moveTo>
                    <a:pt x="124" y="11"/>
                  </a:moveTo>
                  <a:cubicBezTo>
                    <a:pt x="120" y="11"/>
                    <a:pt x="120" y="11"/>
                    <a:pt x="120" y="11"/>
                  </a:cubicBezTo>
                  <a:cubicBezTo>
                    <a:pt x="120" y="0"/>
                    <a:pt x="120" y="0"/>
                    <a:pt x="120" y="0"/>
                  </a:cubicBezTo>
                  <a:cubicBezTo>
                    <a:pt x="103" y="0"/>
                    <a:pt x="103" y="0"/>
                    <a:pt x="103" y="0"/>
                  </a:cubicBezTo>
                  <a:cubicBezTo>
                    <a:pt x="103" y="11"/>
                    <a:pt x="103" y="11"/>
                    <a:pt x="103" y="11"/>
                  </a:cubicBezTo>
                  <a:cubicBezTo>
                    <a:pt x="43" y="11"/>
                    <a:pt x="43" y="11"/>
                    <a:pt x="43" y="11"/>
                  </a:cubicBezTo>
                  <a:cubicBezTo>
                    <a:pt x="43" y="0"/>
                    <a:pt x="43" y="0"/>
                    <a:pt x="43" y="0"/>
                  </a:cubicBezTo>
                  <a:cubicBezTo>
                    <a:pt x="26" y="0"/>
                    <a:pt x="26" y="0"/>
                    <a:pt x="26" y="0"/>
                  </a:cubicBezTo>
                  <a:cubicBezTo>
                    <a:pt x="26" y="11"/>
                    <a:pt x="26" y="11"/>
                    <a:pt x="26" y="11"/>
                  </a:cubicBezTo>
                  <a:cubicBezTo>
                    <a:pt x="22" y="11"/>
                    <a:pt x="22" y="11"/>
                    <a:pt x="22" y="11"/>
                  </a:cubicBezTo>
                  <a:cubicBezTo>
                    <a:pt x="10" y="11"/>
                    <a:pt x="0" y="21"/>
                    <a:pt x="0" y="33"/>
                  </a:cubicBezTo>
                  <a:cubicBezTo>
                    <a:pt x="0" y="38"/>
                    <a:pt x="0" y="38"/>
                    <a:pt x="0" y="38"/>
                  </a:cubicBezTo>
                  <a:cubicBezTo>
                    <a:pt x="145" y="38"/>
                    <a:pt x="145" y="38"/>
                    <a:pt x="145" y="38"/>
                  </a:cubicBezTo>
                  <a:cubicBezTo>
                    <a:pt x="145" y="33"/>
                    <a:pt x="145" y="33"/>
                    <a:pt x="145" y="33"/>
                  </a:cubicBezTo>
                  <a:cubicBezTo>
                    <a:pt x="145" y="21"/>
                    <a:pt x="136" y="11"/>
                    <a:pt x="1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Freeform 49">
              <a:extLst>
                <a:ext uri="{FF2B5EF4-FFF2-40B4-BE49-F238E27FC236}">
                  <a16:creationId xmlns:a16="http://schemas.microsoft.com/office/drawing/2014/main" xmlns="" id="{12745702-57C6-4E4B-9016-4102B6EAF49D}"/>
                </a:ext>
              </a:extLst>
            </p:cNvPr>
            <p:cNvSpPr>
              <a:spLocks noEditPoints="1"/>
            </p:cNvSpPr>
            <p:nvPr/>
          </p:nvSpPr>
          <p:spPr bwMode="auto">
            <a:xfrm>
              <a:off x="5318125" y="3244850"/>
              <a:ext cx="471488" cy="377825"/>
            </a:xfrm>
            <a:custGeom>
              <a:avLst/>
              <a:gdLst>
                <a:gd name="T0" fmla="*/ 0 w 145"/>
                <a:gd name="T1" fmla="*/ 94 h 116"/>
                <a:gd name="T2" fmla="*/ 22 w 145"/>
                <a:gd name="T3" fmla="*/ 116 h 116"/>
                <a:gd name="T4" fmla="*/ 124 w 145"/>
                <a:gd name="T5" fmla="*/ 116 h 116"/>
                <a:gd name="T6" fmla="*/ 145 w 145"/>
                <a:gd name="T7" fmla="*/ 94 h 116"/>
                <a:gd name="T8" fmla="*/ 145 w 145"/>
                <a:gd name="T9" fmla="*/ 0 h 116"/>
                <a:gd name="T10" fmla="*/ 0 w 145"/>
                <a:gd name="T11" fmla="*/ 0 h 116"/>
                <a:gd name="T12" fmla="*/ 0 w 145"/>
                <a:gd name="T13" fmla="*/ 94 h 116"/>
                <a:gd name="T14" fmla="*/ 49 w 145"/>
                <a:gd name="T15" fmla="*/ 79 h 116"/>
                <a:gd name="T16" fmla="*/ 64 w 145"/>
                <a:gd name="T17" fmla="*/ 79 h 116"/>
                <a:gd name="T18" fmla="*/ 64 w 145"/>
                <a:gd name="T19" fmla="*/ 40 h 116"/>
                <a:gd name="T20" fmla="*/ 49 w 145"/>
                <a:gd name="T21" fmla="*/ 40 h 116"/>
                <a:gd name="T22" fmla="*/ 49 w 145"/>
                <a:gd name="T23" fmla="*/ 28 h 116"/>
                <a:gd name="T24" fmla="*/ 56 w 145"/>
                <a:gd name="T25" fmla="*/ 28 h 116"/>
                <a:gd name="T26" fmla="*/ 61 w 145"/>
                <a:gd name="T27" fmla="*/ 27 h 116"/>
                <a:gd name="T28" fmla="*/ 65 w 145"/>
                <a:gd name="T29" fmla="*/ 23 h 116"/>
                <a:gd name="T30" fmla="*/ 66 w 145"/>
                <a:gd name="T31" fmla="*/ 19 h 116"/>
                <a:gd name="T32" fmla="*/ 82 w 145"/>
                <a:gd name="T33" fmla="*/ 19 h 116"/>
                <a:gd name="T34" fmla="*/ 82 w 145"/>
                <a:gd name="T35" fmla="*/ 79 h 116"/>
                <a:gd name="T36" fmla="*/ 97 w 145"/>
                <a:gd name="T37" fmla="*/ 79 h 116"/>
                <a:gd name="T38" fmla="*/ 97 w 145"/>
                <a:gd name="T39" fmla="*/ 91 h 116"/>
                <a:gd name="T40" fmla="*/ 49 w 145"/>
                <a:gd name="T41" fmla="*/ 91 h 116"/>
                <a:gd name="T42" fmla="*/ 49 w 145"/>
                <a:gd name="T43" fmla="*/ 7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16">
                  <a:moveTo>
                    <a:pt x="0" y="94"/>
                  </a:moveTo>
                  <a:cubicBezTo>
                    <a:pt x="0" y="106"/>
                    <a:pt x="10" y="116"/>
                    <a:pt x="22" y="116"/>
                  </a:cubicBezTo>
                  <a:cubicBezTo>
                    <a:pt x="124" y="116"/>
                    <a:pt x="124" y="116"/>
                    <a:pt x="124" y="116"/>
                  </a:cubicBezTo>
                  <a:cubicBezTo>
                    <a:pt x="136" y="116"/>
                    <a:pt x="145" y="106"/>
                    <a:pt x="145" y="94"/>
                  </a:cubicBezTo>
                  <a:cubicBezTo>
                    <a:pt x="145" y="0"/>
                    <a:pt x="145" y="0"/>
                    <a:pt x="145" y="0"/>
                  </a:cubicBezTo>
                  <a:cubicBezTo>
                    <a:pt x="0" y="0"/>
                    <a:pt x="0" y="0"/>
                    <a:pt x="0" y="0"/>
                  </a:cubicBezTo>
                  <a:lnTo>
                    <a:pt x="0" y="94"/>
                  </a:lnTo>
                  <a:close/>
                  <a:moveTo>
                    <a:pt x="49" y="79"/>
                  </a:moveTo>
                  <a:cubicBezTo>
                    <a:pt x="64" y="79"/>
                    <a:pt x="64" y="79"/>
                    <a:pt x="64" y="79"/>
                  </a:cubicBezTo>
                  <a:cubicBezTo>
                    <a:pt x="64" y="40"/>
                    <a:pt x="64" y="40"/>
                    <a:pt x="64" y="40"/>
                  </a:cubicBezTo>
                  <a:cubicBezTo>
                    <a:pt x="49" y="40"/>
                    <a:pt x="49" y="40"/>
                    <a:pt x="49" y="40"/>
                  </a:cubicBezTo>
                  <a:cubicBezTo>
                    <a:pt x="49" y="28"/>
                    <a:pt x="49" y="28"/>
                    <a:pt x="49" y="28"/>
                  </a:cubicBezTo>
                  <a:cubicBezTo>
                    <a:pt x="51" y="28"/>
                    <a:pt x="53" y="28"/>
                    <a:pt x="56" y="28"/>
                  </a:cubicBezTo>
                  <a:cubicBezTo>
                    <a:pt x="58" y="28"/>
                    <a:pt x="60" y="27"/>
                    <a:pt x="61" y="27"/>
                  </a:cubicBezTo>
                  <a:cubicBezTo>
                    <a:pt x="62" y="26"/>
                    <a:pt x="64" y="25"/>
                    <a:pt x="65" y="23"/>
                  </a:cubicBezTo>
                  <a:cubicBezTo>
                    <a:pt x="65" y="22"/>
                    <a:pt x="66" y="21"/>
                    <a:pt x="66" y="19"/>
                  </a:cubicBezTo>
                  <a:cubicBezTo>
                    <a:pt x="82" y="19"/>
                    <a:pt x="82" y="19"/>
                    <a:pt x="82" y="19"/>
                  </a:cubicBezTo>
                  <a:cubicBezTo>
                    <a:pt x="82" y="79"/>
                    <a:pt x="82" y="79"/>
                    <a:pt x="82" y="79"/>
                  </a:cubicBezTo>
                  <a:cubicBezTo>
                    <a:pt x="97" y="79"/>
                    <a:pt x="97" y="79"/>
                    <a:pt x="97" y="79"/>
                  </a:cubicBezTo>
                  <a:cubicBezTo>
                    <a:pt x="97" y="91"/>
                    <a:pt x="97" y="91"/>
                    <a:pt x="97" y="91"/>
                  </a:cubicBezTo>
                  <a:cubicBezTo>
                    <a:pt x="49" y="91"/>
                    <a:pt x="49" y="91"/>
                    <a:pt x="49" y="91"/>
                  </a:cubicBezTo>
                  <a:lnTo>
                    <a:pt x="49"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cxnSp>
        <p:nvCxnSpPr>
          <p:cNvPr id="41" name="Прямая соединительная линия 40">
            <a:extLst>
              <a:ext uri="{FF2B5EF4-FFF2-40B4-BE49-F238E27FC236}">
                <a16:creationId xmlns:a16="http://schemas.microsoft.com/office/drawing/2014/main" xmlns="" id="{4358F09D-9175-4696-A9CB-3C406046727D}"/>
              </a:ext>
            </a:extLst>
          </p:cNvPr>
          <p:cNvCxnSpPr>
            <a:cxnSpLocks/>
          </p:cNvCxnSpPr>
          <p:nvPr/>
        </p:nvCxnSpPr>
        <p:spPr>
          <a:xfrm>
            <a:off x="359789" y="2496514"/>
            <a:ext cx="1146453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Объект 2">
            <a:extLst>
              <a:ext uri="{FF2B5EF4-FFF2-40B4-BE49-F238E27FC236}">
                <a16:creationId xmlns:a16="http://schemas.microsoft.com/office/drawing/2014/main" xmlns="" id="{E9E4D41E-50F4-43EF-912D-E216BDD6F82B}"/>
              </a:ext>
            </a:extLst>
          </p:cNvPr>
          <p:cNvSpPr txBox="1">
            <a:spLocks/>
          </p:cNvSpPr>
          <p:nvPr/>
        </p:nvSpPr>
        <p:spPr>
          <a:xfrm>
            <a:off x="360363" y="2689922"/>
            <a:ext cx="11469687" cy="3625153"/>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marL="266700" indent="-266700" algn="just">
              <a:lnSpc>
                <a:spcPct val="100000"/>
              </a:lnSpc>
              <a:spcBef>
                <a:spcPct val="0"/>
              </a:spcBef>
              <a:spcAft>
                <a:spcPts val="1200"/>
              </a:spcAft>
              <a:buClr>
                <a:schemeClr val="accent1"/>
              </a:buClr>
              <a:buFont typeface="+mj-lt"/>
              <a:buAutoNum type="arabicPeriod"/>
            </a:pPr>
            <a:r>
              <a:rPr lang="ru-RU" sz="1800" dirty="0" smtClean="0">
                <a:solidFill>
                  <a:schemeClr val="tx2"/>
                </a:solidFill>
                <a:cs typeface="Segoe UI" panose="020B0502040204020203" pitchFamily="34" charset="0"/>
              </a:rPr>
              <a:t>О </a:t>
            </a:r>
            <a:r>
              <a:rPr lang="ru-RU" sz="1800" dirty="0">
                <a:solidFill>
                  <a:schemeClr val="tx2"/>
                </a:solidFill>
                <a:cs typeface="Segoe UI" panose="020B0502040204020203" pitchFamily="34" charset="0"/>
              </a:rPr>
              <a:t>порядке и сроках оплаты товара, работы или услуги, о порядке и сроках осуществления заказчиком приемки поставленного товара, выполненной работы (ее результатов) или оказанной услуги в части соответствия их количества, комплектности, объема требованиям, установленным контрактом, а также о порядке и сроках оформления результатов такой приемки;</a:t>
            </a:r>
          </a:p>
          <a:p>
            <a:pPr marL="266700" indent="-266700" algn="just">
              <a:lnSpc>
                <a:spcPct val="100000"/>
              </a:lnSpc>
              <a:spcBef>
                <a:spcPct val="0"/>
              </a:spcBef>
              <a:spcAft>
                <a:spcPts val="1200"/>
              </a:spcAft>
              <a:buClr>
                <a:schemeClr val="accent1"/>
              </a:buClr>
              <a:buFont typeface="+mj-lt"/>
              <a:buAutoNum type="arabicPeriod"/>
            </a:pPr>
            <a:r>
              <a:rPr lang="ru-RU" sz="1800" dirty="0" smtClean="0">
                <a:solidFill>
                  <a:schemeClr val="tx2"/>
                </a:solidFill>
                <a:cs typeface="Segoe UI" panose="020B0502040204020203" pitchFamily="34" charset="0"/>
              </a:rPr>
              <a:t>Об </a:t>
            </a:r>
            <a:r>
              <a:rPr lang="ru-RU" sz="1800" dirty="0">
                <a:solidFill>
                  <a:schemeClr val="tx2"/>
                </a:solidFill>
                <a:cs typeface="Segoe UI" panose="020B0502040204020203" pitchFamily="34" charset="0"/>
              </a:rPr>
              <a:t>уменьшении суммы, подлежащей уплате заказчиком </a:t>
            </a:r>
            <a:r>
              <a:rPr lang="ru-RU" sz="1800" b="1" dirty="0">
                <a:solidFill>
                  <a:schemeClr val="accent1"/>
                </a:solidFill>
                <a:cs typeface="Segoe UI" panose="020B0502040204020203" pitchFamily="34" charset="0"/>
              </a:rPr>
              <a:t>юридическому лицу </a:t>
            </a:r>
            <a:r>
              <a:rPr lang="ru-RU" sz="1800" dirty="0">
                <a:solidFill>
                  <a:schemeClr val="tx2"/>
                </a:solidFill>
                <a:cs typeface="Segoe UI" panose="020B0502040204020203" pitchFamily="34" charset="0"/>
              </a:rPr>
              <a:t>или физическому лицу, в том числе зарегистрированному в качестве индивидуального предпринимателя, на размер налогов, </a:t>
            </a:r>
            <a:r>
              <a:rPr lang="ru-RU" sz="1800" b="1" dirty="0">
                <a:solidFill>
                  <a:schemeClr val="accent1"/>
                </a:solidFill>
                <a:cs typeface="Segoe UI" panose="020B0502040204020203" pitchFamily="34" charset="0"/>
              </a:rPr>
              <a:t>сборов и иных обязательных платежей в бюджеты бюджетной системы Российской Федерации</a:t>
            </a:r>
            <a:r>
              <a:rPr lang="ru-RU" sz="1800" dirty="0">
                <a:solidFill>
                  <a:schemeClr val="tx2"/>
                </a:solidFill>
                <a:cs typeface="Segoe UI" panose="020B0502040204020203" pitchFamily="34" charset="0"/>
              </a:rPr>
              <a:t>, связанных с оплатой контракта</a:t>
            </a:r>
            <a:r>
              <a:rPr lang="ru-RU" sz="1800" b="1" dirty="0">
                <a:solidFill>
                  <a:schemeClr val="tx2"/>
                </a:solidFill>
                <a:cs typeface="Segoe UI" panose="020B0502040204020203" pitchFamily="34" charset="0"/>
              </a:rPr>
              <a:t>, </a:t>
            </a:r>
            <a:r>
              <a:rPr lang="ru-RU" sz="1800" b="1" dirty="0">
                <a:solidFill>
                  <a:schemeClr val="accent1"/>
                </a:solidFill>
                <a:cs typeface="Segoe UI" panose="020B0502040204020203" pitchFamily="34" charset="0"/>
              </a:rPr>
              <a:t>если в соответствии с законодательством Российской Федерации о налогах и сборах такие налоги, сборы и иные обязательные платежи подлежат уплате в бюджеты бюджетной системы Российской Федерации заказчиком.</a:t>
            </a:r>
          </a:p>
        </p:txBody>
      </p:sp>
    </p:spTree>
    <p:extLst>
      <p:ext uri="{BB962C8B-B14F-4D97-AF65-F5344CB8AC3E}">
        <p14:creationId xmlns:p14="http://schemas.microsoft.com/office/powerpoint/2010/main" val="261140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1" name="Группа 20">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22"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23" name="Правая круглая скобка 22">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24" name="Правая круглая скобка 23">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обязательные условия контрактов. Налоговая специфика.</a:t>
            </a:r>
            <a:endParaRPr lang="ru-RU" altLang="ru-RU" dirty="0"/>
          </a:p>
        </p:txBody>
      </p:sp>
      <p:sp>
        <p:nvSpPr>
          <p:cNvPr id="3" name="Объект 2">
            <a:extLst>
              <a:ext uri="{FF2B5EF4-FFF2-40B4-BE49-F238E27FC236}">
                <a16:creationId xmlns:a16="http://schemas.microsoft.com/office/drawing/2014/main" xmlns="" id="{73654378-9C15-461F-99A2-CFFD6BDD55E3}"/>
              </a:ext>
            </a:extLst>
          </p:cNvPr>
          <p:cNvSpPr>
            <a:spLocks noGrp="1"/>
          </p:cNvSpPr>
          <p:nvPr>
            <p:ph idx="1"/>
          </p:nvPr>
        </p:nvSpPr>
        <p:spPr>
          <a:xfrm>
            <a:off x="448493" y="1928916"/>
            <a:ext cx="11469687" cy="4159650"/>
          </a:xfrm>
        </p:spPr>
        <p:txBody>
          <a:bodyPr>
            <a:noAutofit/>
          </a:bodyPr>
          <a:lstStyle/>
          <a:p>
            <a:pPr algn="just"/>
            <a:r>
              <a:rPr lang="ru-RU" sz="1800" dirty="0"/>
              <a:t>В настоящее время единственным случаем, когда заказчик обязан удерживать сумму НДС в отношении юрлица по контракту, </a:t>
            </a:r>
            <a:r>
              <a:rPr lang="ru-RU" sz="1800" b="1" dirty="0">
                <a:solidFill>
                  <a:srgbClr val="E4465A"/>
                </a:solidFill>
              </a:rPr>
              <a:t>является закупка сырых шкур животных, лома и отходов черных и цветных металлов, алюминия вторичного и его </a:t>
            </a:r>
            <a:r>
              <a:rPr lang="ru-RU" sz="1800" b="1" dirty="0" smtClean="0">
                <a:solidFill>
                  <a:srgbClr val="E4465A"/>
                </a:solidFill>
              </a:rPr>
              <a:t>сплавов. </a:t>
            </a:r>
          </a:p>
          <a:p>
            <a:pPr algn="just"/>
            <a:r>
              <a:rPr lang="ru-RU" sz="1800" dirty="0" smtClean="0"/>
              <a:t>(</a:t>
            </a:r>
            <a:r>
              <a:rPr lang="ru-RU" sz="1800" dirty="0"/>
              <a:t>см.: </a:t>
            </a:r>
            <a:r>
              <a:rPr lang="ru-RU" sz="1800" dirty="0" smtClean="0"/>
              <a:t>Федеральный закон </a:t>
            </a:r>
            <a:r>
              <a:rPr lang="ru-RU" sz="1800" dirty="0"/>
              <a:t>от 27.11.2017 № 335-ФЗ «О внесении изменений в части первую и вторую НК РФ и отдельные законодательные акты РФ», вступивший в силу с 1 января 2018 г</a:t>
            </a:r>
            <a:r>
              <a:rPr lang="ru-RU" sz="1800" dirty="0" smtClean="0"/>
              <a:t>.).</a:t>
            </a:r>
          </a:p>
          <a:p>
            <a:pPr algn="just">
              <a:lnSpc>
                <a:spcPct val="100000"/>
              </a:lnSpc>
              <a:spcBef>
                <a:spcPct val="0"/>
              </a:spcBef>
              <a:spcAft>
                <a:spcPts val="1200"/>
              </a:spcAft>
            </a:pPr>
            <a:endParaRPr lang="ru-RU" sz="1800" b="1" dirty="0" smtClean="0">
              <a:solidFill>
                <a:schemeClr val="accent1"/>
              </a:solidFill>
              <a:cs typeface="Segoe UI" panose="020B0502040204020203" pitchFamily="34" charset="0"/>
            </a:endParaRPr>
          </a:p>
          <a:p>
            <a:pPr algn="just">
              <a:lnSpc>
                <a:spcPct val="100000"/>
              </a:lnSpc>
              <a:spcBef>
                <a:spcPct val="0"/>
              </a:spcBef>
              <a:spcAft>
                <a:spcPts val="1200"/>
              </a:spcAft>
            </a:pPr>
            <a:r>
              <a:rPr lang="ru-RU" sz="1800" b="1" dirty="0" smtClean="0">
                <a:solidFill>
                  <a:schemeClr val="accent1"/>
                </a:solidFill>
                <a:cs typeface="Segoe UI" panose="020B0502040204020203" pitchFamily="34" charset="0"/>
              </a:rPr>
              <a:t>Таким </a:t>
            </a:r>
            <a:r>
              <a:rPr lang="ru-RU" sz="1800" b="1" dirty="0">
                <a:solidFill>
                  <a:schemeClr val="accent1"/>
                </a:solidFill>
                <a:cs typeface="Segoe UI" panose="020B0502040204020203" pitchFamily="34" charset="0"/>
              </a:rPr>
              <a:t>образом, </a:t>
            </a:r>
            <a:r>
              <a:rPr lang="ru-RU" sz="1800" dirty="0">
                <a:solidFill>
                  <a:srgbClr val="001D43"/>
                </a:solidFill>
                <a:cs typeface="Segoe UI" panose="020B0502040204020203" pitchFamily="34" charset="0"/>
              </a:rPr>
              <a:t>применение нового условия об уменьшении суммы платежей по контракту на размер налоговых платежей применяется в большинстве случаев только в отношении физлиц. </a:t>
            </a:r>
            <a:endParaRPr lang="ru-RU" sz="1800" dirty="0" smtClean="0">
              <a:solidFill>
                <a:srgbClr val="001D43"/>
              </a:solidFill>
              <a:cs typeface="Segoe UI" panose="020B0502040204020203" pitchFamily="34" charset="0"/>
            </a:endParaRPr>
          </a:p>
          <a:p>
            <a:pPr algn="just">
              <a:lnSpc>
                <a:spcPct val="100000"/>
              </a:lnSpc>
              <a:spcBef>
                <a:spcPct val="0"/>
              </a:spcBef>
              <a:spcAft>
                <a:spcPts val="1200"/>
              </a:spcAft>
            </a:pPr>
            <a:r>
              <a:rPr lang="ru-RU" sz="1800" dirty="0" smtClean="0">
                <a:solidFill>
                  <a:srgbClr val="001D43"/>
                </a:solidFill>
                <a:cs typeface="Segoe UI" panose="020B0502040204020203" pitchFamily="34" charset="0"/>
              </a:rPr>
              <a:t>В </a:t>
            </a:r>
            <a:r>
              <a:rPr lang="ru-RU" sz="1800" dirty="0">
                <a:solidFill>
                  <a:srgbClr val="001D43"/>
                </a:solidFill>
                <a:cs typeface="Segoe UI" panose="020B0502040204020203" pitchFamily="34" charset="0"/>
              </a:rPr>
              <a:t>отношении </a:t>
            </a:r>
            <a:r>
              <a:rPr lang="ru-RU" sz="1800" dirty="0" smtClean="0">
                <a:solidFill>
                  <a:srgbClr val="001D43"/>
                </a:solidFill>
                <a:cs typeface="Segoe UI" panose="020B0502040204020203" pitchFamily="34" charset="0"/>
              </a:rPr>
              <a:t>юридических лиц </a:t>
            </a:r>
            <a:r>
              <a:rPr lang="ru-RU" sz="1800" dirty="0">
                <a:solidFill>
                  <a:srgbClr val="001D43"/>
                </a:solidFill>
                <a:cs typeface="Segoe UI" panose="020B0502040204020203" pitchFamily="34" charset="0"/>
              </a:rPr>
              <a:t>такое условие применимо пока </a:t>
            </a:r>
            <a:r>
              <a:rPr lang="ru-RU" sz="1800" b="1" dirty="0">
                <a:solidFill>
                  <a:srgbClr val="E4465A"/>
                </a:solidFill>
                <a:cs typeface="Segoe UI" panose="020B0502040204020203" pitchFamily="34" charset="0"/>
              </a:rPr>
              <a:t>только в отношении ограниченного круга продукции – только когда заказчик закупает сырые шкуры животных, лом, отходы черных и цветных металлов, алюминий вторичный и его сплавы.</a:t>
            </a:r>
          </a:p>
        </p:txBody>
      </p:sp>
      <p:grpSp>
        <p:nvGrpSpPr>
          <p:cNvPr id="41" name="Группа 40">
            <a:extLst>
              <a:ext uri="{FF2B5EF4-FFF2-40B4-BE49-F238E27FC236}">
                <a16:creationId xmlns:a16="http://schemas.microsoft.com/office/drawing/2014/main" xmlns="" id="{1D9EE1A8-F029-4957-A5EE-191FBF2FFD6D}"/>
              </a:ext>
            </a:extLst>
          </p:cNvPr>
          <p:cNvGrpSpPr/>
          <p:nvPr/>
        </p:nvGrpSpPr>
        <p:grpSpPr>
          <a:xfrm>
            <a:off x="5856312" y="1184979"/>
            <a:ext cx="471488" cy="560388"/>
            <a:chOff x="5391712" y="4383939"/>
            <a:chExt cx="471488" cy="560388"/>
          </a:xfrm>
          <a:solidFill>
            <a:schemeClr val="accent1"/>
          </a:solidFill>
        </p:grpSpPr>
        <p:sp>
          <p:nvSpPr>
            <p:cNvPr id="42" name="Freeform 206">
              <a:extLst>
                <a:ext uri="{FF2B5EF4-FFF2-40B4-BE49-F238E27FC236}">
                  <a16:creationId xmlns:a16="http://schemas.microsoft.com/office/drawing/2014/main" xmlns="" id="{16C558EE-8322-4F72-A0BD-8EB70B7D2405}"/>
                </a:ext>
              </a:extLst>
            </p:cNvPr>
            <p:cNvSpPr>
              <a:spLocks/>
            </p:cNvSpPr>
            <p:nvPr/>
          </p:nvSpPr>
          <p:spPr bwMode="auto">
            <a:xfrm>
              <a:off x="5607612" y="4785577"/>
              <a:ext cx="42863" cy="42863"/>
            </a:xfrm>
            <a:custGeom>
              <a:avLst/>
              <a:gdLst>
                <a:gd name="T0" fmla="*/ 0 w 27"/>
                <a:gd name="T1" fmla="*/ 23 h 27"/>
                <a:gd name="T2" fmla="*/ 6 w 27"/>
                <a:gd name="T3" fmla="*/ 27 h 27"/>
                <a:gd name="T4" fmla="*/ 15 w 27"/>
                <a:gd name="T5" fmla="*/ 19 h 27"/>
                <a:gd name="T6" fmla="*/ 21 w 27"/>
                <a:gd name="T7" fmla="*/ 27 h 27"/>
                <a:gd name="T8" fmla="*/ 27 w 27"/>
                <a:gd name="T9" fmla="*/ 23 h 27"/>
                <a:gd name="T10" fmla="*/ 19 w 27"/>
                <a:gd name="T11" fmla="*/ 15 h 27"/>
                <a:gd name="T12" fmla="*/ 27 w 27"/>
                <a:gd name="T13" fmla="*/ 7 h 27"/>
                <a:gd name="T14" fmla="*/ 21 w 27"/>
                <a:gd name="T15" fmla="*/ 3 h 27"/>
                <a:gd name="T16" fmla="*/ 15 w 27"/>
                <a:gd name="T17" fmla="*/ 9 h 27"/>
                <a:gd name="T18" fmla="*/ 6 w 27"/>
                <a:gd name="T19" fmla="*/ 0 h 27"/>
                <a:gd name="T20" fmla="*/ 0 w 27"/>
                <a:gd name="T21" fmla="*/ 7 h 27"/>
                <a:gd name="T22" fmla="*/ 8 w 27"/>
                <a:gd name="T23" fmla="*/ 15 h 27"/>
                <a:gd name="T24" fmla="*/ 0 w 27"/>
                <a:gd name="T2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0" y="23"/>
                  </a:moveTo>
                  <a:lnTo>
                    <a:pt x="6" y="27"/>
                  </a:lnTo>
                  <a:lnTo>
                    <a:pt x="15" y="19"/>
                  </a:lnTo>
                  <a:lnTo>
                    <a:pt x="21" y="27"/>
                  </a:lnTo>
                  <a:lnTo>
                    <a:pt x="27" y="23"/>
                  </a:lnTo>
                  <a:lnTo>
                    <a:pt x="19" y="15"/>
                  </a:lnTo>
                  <a:lnTo>
                    <a:pt x="27" y="7"/>
                  </a:lnTo>
                  <a:lnTo>
                    <a:pt x="21" y="3"/>
                  </a:lnTo>
                  <a:lnTo>
                    <a:pt x="15" y="9"/>
                  </a:lnTo>
                  <a:lnTo>
                    <a:pt x="6" y="0"/>
                  </a:lnTo>
                  <a:lnTo>
                    <a:pt x="0" y="7"/>
                  </a:lnTo>
                  <a:lnTo>
                    <a:pt x="8" y="15"/>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3" name="Freeform 207">
              <a:extLst>
                <a:ext uri="{FF2B5EF4-FFF2-40B4-BE49-F238E27FC236}">
                  <a16:creationId xmlns:a16="http://schemas.microsoft.com/office/drawing/2014/main" xmlns="" id="{9D35016A-7D0F-461F-8315-4174574F5826}"/>
                </a:ext>
              </a:extLst>
            </p:cNvPr>
            <p:cNvSpPr>
              <a:spLocks/>
            </p:cNvSpPr>
            <p:nvPr/>
          </p:nvSpPr>
          <p:spPr bwMode="auto">
            <a:xfrm>
              <a:off x="5483787" y="4660164"/>
              <a:ext cx="49213" cy="47625"/>
            </a:xfrm>
            <a:custGeom>
              <a:avLst/>
              <a:gdLst>
                <a:gd name="T0" fmla="*/ 12 w 31"/>
                <a:gd name="T1" fmla="*/ 30 h 30"/>
                <a:gd name="T2" fmla="*/ 18 w 31"/>
                <a:gd name="T3" fmla="*/ 30 h 30"/>
                <a:gd name="T4" fmla="*/ 18 w 31"/>
                <a:gd name="T5" fmla="*/ 19 h 30"/>
                <a:gd name="T6" fmla="*/ 31 w 31"/>
                <a:gd name="T7" fmla="*/ 19 h 30"/>
                <a:gd name="T8" fmla="*/ 31 w 31"/>
                <a:gd name="T9" fmla="*/ 11 h 30"/>
                <a:gd name="T10" fmla="*/ 18 w 31"/>
                <a:gd name="T11" fmla="*/ 11 h 30"/>
                <a:gd name="T12" fmla="*/ 18 w 31"/>
                <a:gd name="T13" fmla="*/ 0 h 30"/>
                <a:gd name="T14" fmla="*/ 12 w 31"/>
                <a:gd name="T15" fmla="*/ 0 h 30"/>
                <a:gd name="T16" fmla="*/ 12 w 31"/>
                <a:gd name="T17" fmla="*/ 11 h 30"/>
                <a:gd name="T18" fmla="*/ 0 w 31"/>
                <a:gd name="T19" fmla="*/ 11 h 30"/>
                <a:gd name="T20" fmla="*/ 0 w 31"/>
                <a:gd name="T21" fmla="*/ 19 h 30"/>
                <a:gd name="T22" fmla="*/ 12 w 31"/>
                <a:gd name="T23" fmla="*/ 19 h 30"/>
                <a:gd name="T24" fmla="*/ 12 w 31"/>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12" y="30"/>
                  </a:moveTo>
                  <a:lnTo>
                    <a:pt x="18" y="30"/>
                  </a:lnTo>
                  <a:lnTo>
                    <a:pt x="18" y="19"/>
                  </a:lnTo>
                  <a:lnTo>
                    <a:pt x="31" y="19"/>
                  </a:lnTo>
                  <a:lnTo>
                    <a:pt x="31" y="11"/>
                  </a:lnTo>
                  <a:lnTo>
                    <a:pt x="18" y="11"/>
                  </a:lnTo>
                  <a:lnTo>
                    <a:pt x="18" y="0"/>
                  </a:lnTo>
                  <a:lnTo>
                    <a:pt x="12" y="0"/>
                  </a:lnTo>
                  <a:lnTo>
                    <a:pt x="12" y="11"/>
                  </a:lnTo>
                  <a:lnTo>
                    <a:pt x="0" y="11"/>
                  </a:lnTo>
                  <a:lnTo>
                    <a:pt x="0" y="19"/>
                  </a:lnTo>
                  <a:lnTo>
                    <a:pt x="12" y="19"/>
                  </a:lnTo>
                  <a:lnTo>
                    <a:pt x="12" y="3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4" name="Rectangle 208">
              <a:extLst>
                <a:ext uri="{FF2B5EF4-FFF2-40B4-BE49-F238E27FC236}">
                  <a16:creationId xmlns:a16="http://schemas.microsoft.com/office/drawing/2014/main" xmlns="" id="{DB771B68-4C3D-4C89-9B66-05CF2CA93B43}"/>
                </a:ext>
              </a:extLst>
            </p:cNvPr>
            <p:cNvSpPr>
              <a:spLocks noChangeArrowheads="1"/>
            </p:cNvSpPr>
            <p:nvPr/>
          </p:nvSpPr>
          <p:spPr bwMode="auto">
            <a:xfrm>
              <a:off x="5486962" y="48030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5" name="Oval 209">
              <a:extLst>
                <a:ext uri="{FF2B5EF4-FFF2-40B4-BE49-F238E27FC236}">
                  <a16:creationId xmlns:a16="http://schemas.microsoft.com/office/drawing/2014/main" xmlns="" id="{FE3866EA-622D-4633-A694-08F51655BF40}"/>
                </a:ext>
              </a:extLst>
            </p:cNvPr>
            <p:cNvSpPr>
              <a:spLocks noChangeArrowheads="1"/>
            </p:cNvSpPr>
            <p:nvPr/>
          </p:nvSpPr>
          <p:spPr bwMode="auto">
            <a:xfrm>
              <a:off x="5620312" y="4656989"/>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6" name="Freeform 210">
              <a:extLst>
                <a:ext uri="{FF2B5EF4-FFF2-40B4-BE49-F238E27FC236}">
                  <a16:creationId xmlns:a16="http://schemas.microsoft.com/office/drawing/2014/main" xmlns="" id="{B6FF1D54-6954-4DCA-AE46-E3BDFD263B59}"/>
                </a:ext>
              </a:extLst>
            </p:cNvPr>
            <p:cNvSpPr>
              <a:spLocks noEditPoints="1"/>
            </p:cNvSpPr>
            <p:nvPr/>
          </p:nvSpPr>
          <p:spPr bwMode="auto">
            <a:xfrm>
              <a:off x="5718737" y="4469664"/>
              <a:ext cx="46038" cy="66675"/>
            </a:xfrm>
            <a:custGeom>
              <a:avLst/>
              <a:gdLst>
                <a:gd name="T0" fmla="*/ 3 w 14"/>
                <a:gd name="T1" fmla="*/ 20 h 20"/>
                <a:gd name="T2" fmla="*/ 11 w 14"/>
                <a:gd name="T3" fmla="*/ 20 h 20"/>
                <a:gd name="T4" fmla="*/ 13 w 14"/>
                <a:gd name="T5" fmla="*/ 19 h 20"/>
                <a:gd name="T6" fmla="*/ 14 w 14"/>
                <a:gd name="T7" fmla="*/ 17 h 20"/>
                <a:gd name="T8" fmla="*/ 14 w 14"/>
                <a:gd name="T9" fmla="*/ 3 h 20"/>
                <a:gd name="T10" fmla="*/ 13 w 14"/>
                <a:gd name="T11" fmla="*/ 1 h 20"/>
                <a:gd name="T12" fmla="*/ 13 w 14"/>
                <a:gd name="T13" fmla="*/ 1 h 20"/>
                <a:gd name="T14" fmla="*/ 11 w 14"/>
                <a:gd name="T15" fmla="*/ 0 h 20"/>
                <a:gd name="T16" fmla="*/ 3 w 14"/>
                <a:gd name="T17" fmla="*/ 0 h 20"/>
                <a:gd name="T18" fmla="*/ 1 w 14"/>
                <a:gd name="T19" fmla="*/ 1 h 20"/>
                <a:gd name="T20" fmla="*/ 0 w 14"/>
                <a:gd name="T21" fmla="*/ 3 h 20"/>
                <a:gd name="T22" fmla="*/ 0 w 14"/>
                <a:gd name="T23" fmla="*/ 17 h 20"/>
                <a:gd name="T24" fmla="*/ 1 w 14"/>
                <a:gd name="T25" fmla="*/ 19 h 20"/>
                <a:gd name="T26" fmla="*/ 3 w 14"/>
                <a:gd name="T27" fmla="*/ 20 h 20"/>
                <a:gd name="T28" fmla="*/ 3 w 14"/>
                <a:gd name="T29" fmla="*/ 3 h 20"/>
                <a:gd name="T30" fmla="*/ 3 w 14"/>
                <a:gd name="T31" fmla="*/ 3 h 20"/>
                <a:gd name="T32" fmla="*/ 10 w 14"/>
                <a:gd name="T33" fmla="*/ 3 h 20"/>
                <a:gd name="T34" fmla="*/ 11 w 14"/>
                <a:gd name="T35" fmla="*/ 3 h 20"/>
                <a:gd name="T36" fmla="*/ 11 w 14"/>
                <a:gd name="T37" fmla="*/ 17 h 20"/>
                <a:gd name="T38" fmla="*/ 3 w 14"/>
                <a:gd name="T39" fmla="*/ 17 h 20"/>
                <a:gd name="T40" fmla="*/ 3 w 14"/>
                <a:gd name="T4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0">
                  <a:moveTo>
                    <a:pt x="3" y="20"/>
                  </a:moveTo>
                  <a:cubicBezTo>
                    <a:pt x="11" y="20"/>
                    <a:pt x="11" y="20"/>
                    <a:pt x="11" y="20"/>
                  </a:cubicBezTo>
                  <a:cubicBezTo>
                    <a:pt x="11" y="20"/>
                    <a:pt x="12" y="19"/>
                    <a:pt x="13" y="19"/>
                  </a:cubicBezTo>
                  <a:cubicBezTo>
                    <a:pt x="13" y="18"/>
                    <a:pt x="14" y="17"/>
                    <a:pt x="14" y="17"/>
                  </a:cubicBezTo>
                  <a:cubicBezTo>
                    <a:pt x="14" y="3"/>
                    <a:pt x="14" y="3"/>
                    <a:pt x="14" y="3"/>
                  </a:cubicBezTo>
                  <a:cubicBezTo>
                    <a:pt x="14" y="2"/>
                    <a:pt x="13" y="1"/>
                    <a:pt x="13" y="1"/>
                  </a:cubicBezTo>
                  <a:cubicBezTo>
                    <a:pt x="13" y="1"/>
                    <a:pt x="13" y="1"/>
                    <a:pt x="13" y="1"/>
                  </a:cubicBezTo>
                  <a:cubicBezTo>
                    <a:pt x="12" y="0"/>
                    <a:pt x="11" y="0"/>
                    <a:pt x="11" y="0"/>
                  </a:cubicBezTo>
                  <a:cubicBezTo>
                    <a:pt x="3" y="0"/>
                    <a:pt x="3" y="0"/>
                    <a:pt x="3" y="0"/>
                  </a:cubicBezTo>
                  <a:cubicBezTo>
                    <a:pt x="3" y="0"/>
                    <a:pt x="2" y="0"/>
                    <a:pt x="1" y="1"/>
                  </a:cubicBezTo>
                  <a:cubicBezTo>
                    <a:pt x="1" y="1"/>
                    <a:pt x="0" y="2"/>
                    <a:pt x="0" y="3"/>
                  </a:cubicBezTo>
                  <a:cubicBezTo>
                    <a:pt x="0" y="17"/>
                    <a:pt x="0" y="17"/>
                    <a:pt x="0" y="17"/>
                  </a:cubicBezTo>
                  <a:cubicBezTo>
                    <a:pt x="0" y="17"/>
                    <a:pt x="1" y="18"/>
                    <a:pt x="1" y="19"/>
                  </a:cubicBezTo>
                  <a:cubicBezTo>
                    <a:pt x="2" y="19"/>
                    <a:pt x="3" y="20"/>
                    <a:pt x="3" y="20"/>
                  </a:cubicBezTo>
                  <a:close/>
                  <a:moveTo>
                    <a:pt x="3" y="3"/>
                  </a:moveTo>
                  <a:cubicBezTo>
                    <a:pt x="3" y="3"/>
                    <a:pt x="3" y="3"/>
                    <a:pt x="3" y="3"/>
                  </a:cubicBezTo>
                  <a:cubicBezTo>
                    <a:pt x="10" y="3"/>
                    <a:pt x="10" y="3"/>
                    <a:pt x="10" y="3"/>
                  </a:cubicBezTo>
                  <a:cubicBezTo>
                    <a:pt x="10" y="3"/>
                    <a:pt x="10" y="3"/>
                    <a:pt x="11" y="3"/>
                  </a:cubicBezTo>
                  <a:cubicBezTo>
                    <a:pt x="11" y="17"/>
                    <a:pt x="11" y="17"/>
                    <a:pt x="11" y="17"/>
                  </a:cubicBezTo>
                  <a:cubicBezTo>
                    <a:pt x="3" y="17"/>
                    <a:pt x="3" y="17"/>
                    <a:pt x="3" y="17"/>
                  </a:cubicBezTo>
                  <a:lnTo>
                    <a:pt x="3" y="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7" name="Rectangle 211">
              <a:extLst>
                <a:ext uri="{FF2B5EF4-FFF2-40B4-BE49-F238E27FC236}">
                  <a16:creationId xmlns:a16="http://schemas.microsoft.com/office/drawing/2014/main" xmlns="" id="{D69B40CA-E9A1-480E-94E0-68CCA7FDA88D}"/>
                </a:ext>
              </a:extLst>
            </p:cNvPr>
            <p:cNvSpPr>
              <a:spLocks noChangeArrowheads="1"/>
            </p:cNvSpPr>
            <p:nvPr/>
          </p:nvSpPr>
          <p:spPr bwMode="auto">
            <a:xfrm>
              <a:off x="5728262" y="4750652"/>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8" name="Freeform 212">
              <a:extLst>
                <a:ext uri="{FF2B5EF4-FFF2-40B4-BE49-F238E27FC236}">
                  <a16:creationId xmlns:a16="http://schemas.microsoft.com/office/drawing/2014/main" xmlns="" id="{C3DB9EDA-05A8-4B09-B47D-DEA1F3B35D72}"/>
                </a:ext>
              </a:extLst>
            </p:cNvPr>
            <p:cNvSpPr>
              <a:spLocks noEditPoints="1"/>
            </p:cNvSpPr>
            <p:nvPr/>
          </p:nvSpPr>
          <p:spPr bwMode="auto">
            <a:xfrm>
              <a:off x="5391712" y="4383939"/>
              <a:ext cx="471488" cy="560388"/>
            </a:xfrm>
            <a:custGeom>
              <a:avLst/>
              <a:gdLst>
                <a:gd name="T0" fmla="*/ 136 w 144"/>
                <a:gd name="T1" fmla="*/ 0 h 170"/>
                <a:gd name="T2" fmla="*/ 8 w 144"/>
                <a:gd name="T3" fmla="*/ 0 h 170"/>
                <a:gd name="T4" fmla="*/ 0 w 144"/>
                <a:gd name="T5" fmla="*/ 8 h 170"/>
                <a:gd name="T6" fmla="*/ 0 w 144"/>
                <a:gd name="T7" fmla="*/ 162 h 170"/>
                <a:gd name="T8" fmla="*/ 8 w 144"/>
                <a:gd name="T9" fmla="*/ 170 h 170"/>
                <a:gd name="T10" fmla="*/ 136 w 144"/>
                <a:gd name="T11" fmla="*/ 170 h 170"/>
                <a:gd name="T12" fmla="*/ 144 w 144"/>
                <a:gd name="T13" fmla="*/ 162 h 170"/>
                <a:gd name="T14" fmla="*/ 144 w 144"/>
                <a:gd name="T15" fmla="*/ 8 h 170"/>
                <a:gd name="T16" fmla="*/ 136 w 144"/>
                <a:gd name="T17" fmla="*/ 0 h 170"/>
                <a:gd name="T18" fmla="*/ 48 w 144"/>
                <a:gd name="T19" fmla="*/ 141 h 170"/>
                <a:gd name="T20" fmla="*/ 24 w 144"/>
                <a:gd name="T21" fmla="*/ 141 h 170"/>
                <a:gd name="T22" fmla="*/ 24 w 144"/>
                <a:gd name="T23" fmla="*/ 117 h 170"/>
                <a:gd name="T24" fmla="*/ 48 w 144"/>
                <a:gd name="T25" fmla="*/ 117 h 170"/>
                <a:gd name="T26" fmla="*/ 48 w 144"/>
                <a:gd name="T27" fmla="*/ 141 h 170"/>
                <a:gd name="T28" fmla="*/ 48 w 144"/>
                <a:gd name="T29" fmla="*/ 103 h 170"/>
                <a:gd name="T30" fmla="*/ 24 w 144"/>
                <a:gd name="T31" fmla="*/ 103 h 170"/>
                <a:gd name="T32" fmla="*/ 24 w 144"/>
                <a:gd name="T33" fmla="*/ 79 h 170"/>
                <a:gd name="T34" fmla="*/ 48 w 144"/>
                <a:gd name="T35" fmla="*/ 79 h 170"/>
                <a:gd name="T36" fmla="*/ 48 w 144"/>
                <a:gd name="T37" fmla="*/ 103 h 170"/>
                <a:gd name="T38" fmla="*/ 85 w 144"/>
                <a:gd name="T39" fmla="*/ 141 h 170"/>
                <a:gd name="T40" fmla="*/ 61 w 144"/>
                <a:gd name="T41" fmla="*/ 141 h 170"/>
                <a:gd name="T42" fmla="*/ 61 w 144"/>
                <a:gd name="T43" fmla="*/ 117 h 170"/>
                <a:gd name="T44" fmla="*/ 85 w 144"/>
                <a:gd name="T45" fmla="*/ 117 h 170"/>
                <a:gd name="T46" fmla="*/ 85 w 144"/>
                <a:gd name="T47" fmla="*/ 141 h 170"/>
                <a:gd name="T48" fmla="*/ 85 w 144"/>
                <a:gd name="T49" fmla="*/ 103 h 170"/>
                <a:gd name="T50" fmla="*/ 61 w 144"/>
                <a:gd name="T51" fmla="*/ 103 h 170"/>
                <a:gd name="T52" fmla="*/ 61 w 144"/>
                <a:gd name="T53" fmla="*/ 79 h 170"/>
                <a:gd name="T54" fmla="*/ 85 w 144"/>
                <a:gd name="T55" fmla="*/ 79 h 170"/>
                <a:gd name="T56" fmla="*/ 85 w 144"/>
                <a:gd name="T57" fmla="*/ 103 h 170"/>
                <a:gd name="T58" fmla="*/ 122 w 144"/>
                <a:gd name="T59" fmla="*/ 141 h 170"/>
                <a:gd name="T60" fmla="*/ 97 w 144"/>
                <a:gd name="T61" fmla="*/ 141 h 170"/>
                <a:gd name="T62" fmla="*/ 97 w 144"/>
                <a:gd name="T63" fmla="*/ 79 h 170"/>
                <a:gd name="T64" fmla="*/ 122 w 144"/>
                <a:gd name="T65" fmla="*/ 79 h 170"/>
                <a:gd name="T66" fmla="*/ 122 w 144"/>
                <a:gd name="T67" fmla="*/ 141 h 170"/>
                <a:gd name="T68" fmla="*/ 122 w 144"/>
                <a:gd name="T69" fmla="*/ 50 h 170"/>
                <a:gd name="T70" fmla="*/ 24 w 144"/>
                <a:gd name="T71" fmla="*/ 50 h 170"/>
                <a:gd name="T72" fmla="*/ 24 w 144"/>
                <a:gd name="T73" fmla="*/ 21 h 170"/>
                <a:gd name="T74" fmla="*/ 122 w 144"/>
                <a:gd name="T75" fmla="*/ 21 h 170"/>
                <a:gd name="T76" fmla="*/ 122 w 144"/>
                <a:gd name="T77"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0">
                  <a:moveTo>
                    <a:pt x="136" y="0"/>
                  </a:moveTo>
                  <a:cubicBezTo>
                    <a:pt x="8" y="0"/>
                    <a:pt x="8" y="0"/>
                    <a:pt x="8" y="0"/>
                  </a:cubicBezTo>
                  <a:cubicBezTo>
                    <a:pt x="3" y="0"/>
                    <a:pt x="0" y="4"/>
                    <a:pt x="0" y="8"/>
                  </a:cubicBezTo>
                  <a:cubicBezTo>
                    <a:pt x="0" y="162"/>
                    <a:pt x="0" y="162"/>
                    <a:pt x="0" y="162"/>
                  </a:cubicBezTo>
                  <a:cubicBezTo>
                    <a:pt x="0" y="167"/>
                    <a:pt x="3" y="170"/>
                    <a:pt x="8" y="170"/>
                  </a:cubicBezTo>
                  <a:cubicBezTo>
                    <a:pt x="136" y="170"/>
                    <a:pt x="136" y="170"/>
                    <a:pt x="136" y="170"/>
                  </a:cubicBezTo>
                  <a:cubicBezTo>
                    <a:pt x="141" y="170"/>
                    <a:pt x="144" y="167"/>
                    <a:pt x="144" y="162"/>
                  </a:cubicBezTo>
                  <a:cubicBezTo>
                    <a:pt x="144" y="8"/>
                    <a:pt x="144" y="8"/>
                    <a:pt x="144" y="8"/>
                  </a:cubicBezTo>
                  <a:cubicBezTo>
                    <a:pt x="144" y="4"/>
                    <a:pt x="141" y="0"/>
                    <a:pt x="136" y="0"/>
                  </a:cubicBezTo>
                  <a:close/>
                  <a:moveTo>
                    <a:pt x="48" y="141"/>
                  </a:moveTo>
                  <a:cubicBezTo>
                    <a:pt x="24" y="141"/>
                    <a:pt x="24" y="141"/>
                    <a:pt x="24" y="141"/>
                  </a:cubicBezTo>
                  <a:cubicBezTo>
                    <a:pt x="24" y="117"/>
                    <a:pt x="24" y="117"/>
                    <a:pt x="24" y="117"/>
                  </a:cubicBezTo>
                  <a:cubicBezTo>
                    <a:pt x="48" y="117"/>
                    <a:pt x="48" y="117"/>
                    <a:pt x="48" y="117"/>
                  </a:cubicBezTo>
                  <a:lnTo>
                    <a:pt x="48" y="141"/>
                  </a:lnTo>
                  <a:close/>
                  <a:moveTo>
                    <a:pt x="48" y="103"/>
                  </a:moveTo>
                  <a:cubicBezTo>
                    <a:pt x="24" y="103"/>
                    <a:pt x="24" y="103"/>
                    <a:pt x="24" y="103"/>
                  </a:cubicBezTo>
                  <a:cubicBezTo>
                    <a:pt x="24" y="79"/>
                    <a:pt x="24" y="79"/>
                    <a:pt x="24" y="79"/>
                  </a:cubicBezTo>
                  <a:cubicBezTo>
                    <a:pt x="48" y="79"/>
                    <a:pt x="48" y="79"/>
                    <a:pt x="48" y="79"/>
                  </a:cubicBezTo>
                  <a:lnTo>
                    <a:pt x="48" y="103"/>
                  </a:lnTo>
                  <a:close/>
                  <a:moveTo>
                    <a:pt x="85" y="141"/>
                  </a:moveTo>
                  <a:cubicBezTo>
                    <a:pt x="61" y="141"/>
                    <a:pt x="61" y="141"/>
                    <a:pt x="61" y="141"/>
                  </a:cubicBezTo>
                  <a:cubicBezTo>
                    <a:pt x="61" y="117"/>
                    <a:pt x="61" y="117"/>
                    <a:pt x="61" y="117"/>
                  </a:cubicBezTo>
                  <a:cubicBezTo>
                    <a:pt x="85" y="117"/>
                    <a:pt x="85" y="117"/>
                    <a:pt x="85" y="117"/>
                  </a:cubicBezTo>
                  <a:lnTo>
                    <a:pt x="85" y="141"/>
                  </a:lnTo>
                  <a:close/>
                  <a:moveTo>
                    <a:pt x="85" y="103"/>
                  </a:moveTo>
                  <a:cubicBezTo>
                    <a:pt x="61" y="103"/>
                    <a:pt x="61" y="103"/>
                    <a:pt x="61" y="103"/>
                  </a:cubicBezTo>
                  <a:cubicBezTo>
                    <a:pt x="61" y="79"/>
                    <a:pt x="61" y="79"/>
                    <a:pt x="61" y="79"/>
                  </a:cubicBezTo>
                  <a:cubicBezTo>
                    <a:pt x="85" y="79"/>
                    <a:pt x="85" y="79"/>
                    <a:pt x="85" y="79"/>
                  </a:cubicBezTo>
                  <a:lnTo>
                    <a:pt x="85" y="103"/>
                  </a:lnTo>
                  <a:close/>
                  <a:moveTo>
                    <a:pt x="122" y="141"/>
                  </a:moveTo>
                  <a:cubicBezTo>
                    <a:pt x="97" y="141"/>
                    <a:pt x="97" y="141"/>
                    <a:pt x="97" y="141"/>
                  </a:cubicBezTo>
                  <a:cubicBezTo>
                    <a:pt x="97" y="79"/>
                    <a:pt x="97" y="79"/>
                    <a:pt x="97" y="79"/>
                  </a:cubicBezTo>
                  <a:cubicBezTo>
                    <a:pt x="122" y="79"/>
                    <a:pt x="122" y="79"/>
                    <a:pt x="122" y="79"/>
                  </a:cubicBezTo>
                  <a:lnTo>
                    <a:pt x="122" y="141"/>
                  </a:lnTo>
                  <a:close/>
                  <a:moveTo>
                    <a:pt x="122" y="50"/>
                  </a:moveTo>
                  <a:cubicBezTo>
                    <a:pt x="24" y="50"/>
                    <a:pt x="24" y="50"/>
                    <a:pt x="24" y="50"/>
                  </a:cubicBezTo>
                  <a:cubicBezTo>
                    <a:pt x="24" y="21"/>
                    <a:pt x="24" y="21"/>
                    <a:pt x="24" y="21"/>
                  </a:cubicBezTo>
                  <a:cubicBezTo>
                    <a:pt x="122" y="21"/>
                    <a:pt x="122" y="21"/>
                    <a:pt x="122" y="21"/>
                  </a:cubicBezTo>
                  <a:lnTo>
                    <a:pt x="122" y="5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9" name="Rectangle 213">
              <a:extLst>
                <a:ext uri="{FF2B5EF4-FFF2-40B4-BE49-F238E27FC236}">
                  <a16:creationId xmlns:a16="http://schemas.microsoft.com/office/drawing/2014/main" xmlns="" id="{9FB3A72B-E093-44F2-90D3-F97903177F68}"/>
                </a:ext>
              </a:extLst>
            </p:cNvPr>
            <p:cNvSpPr>
              <a:spLocks noChangeArrowheads="1"/>
            </p:cNvSpPr>
            <p:nvPr/>
          </p:nvSpPr>
          <p:spPr bwMode="auto">
            <a:xfrm>
              <a:off x="5728262" y="47268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0" name="Rectangle 214">
              <a:extLst>
                <a:ext uri="{FF2B5EF4-FFF2-40B4-BE49-F238E27FC236}">
                  <a16:creationId xmlns:a16="http://schemas.microsoft.com/office/drawing/2014/main" xmlns="" id="{432CD028-E138-4912-A692-0C89E28B5C06}"/>
                </a:ext>
              </a:extLst>
            </p:cNvPr>
            <p:cNvSpPr>
              <a:spLocks noChangeArrowheads="1"/>
            </p:cNvSpPr>
            <p:nvPr/>
          </p:nvSpPr>
          <p:spPr bwMode="auto">
            <a:xfrm>
              <a:off x="5607612" y="4677627"/>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1" name="Oval 215">
              <a:extLst>
                <a:ext uri="{FF2B5EF4-FFF2-40B4-BE49-F238E27FC236}">
                  <a16:creationId xmlns:a16="http://schemas.microsoft.com/office/drawing/2014/main" xmlns="" id="{3AD35E5D-B47C-4C34-8581-EF4E418BF455}"/>
                </a:ext>
              </a:extLst>
            </p:cNvPr>
            <p:cNvSpPr>
              <a:spLocks noChangeArrowheads="1"/>
            </p:cNvSpPr>
            <p:nvPr/>
          </p:nvSpPr>
          <p:spPr bwMode="auto">
            <a:xfrm>
              <a:off x="5620312" y="4693502"/>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25" name="Прямая соединительная линия 24">
            <a:extLst>
              <a:ext uri="{FF2B5EF4-FFF2-40B4-BE49-F238E27FC236}">
                <a16:creationId xmlns:a16="http://schemas.microsoft.com/office/drawing/2014/main" xmlns="" id="{2DF8A51C-4A70-45C5-B4ED-B17789969F70}"/>
              </a:ext>
            </a:extLst>
          </p:cNvPr>
          <p:cNvCxnSpPr>
            <a:cxnSpLocks/>
          </p:cNvCxnSpPr>
          <p:nvPr/>
        </p:nvCxnSpPr>
        <p:spPr>
          <a:xfrm>
            <a:off x="382807" y="377878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a16="http://schemas.microsoft.com/office/drawing/2014/main" xmlns=""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Объект 2">
            <a:extLst>
              <a:ext uri="{FF2B5EF4-FFF2-40B4-BE49-F238E27FC236}">
                <a16:creationId xmlns:a16="http://schemas.microsoft.com/office/drawing/2014/main" xmlns="" id="{73654378-9C15-461F-99A2-CFFD6BDD55E3}"/>
              </a:ext>
            </a:extLst>
          </p:cNvPr>
          <p:cNvSpPr txBox="1">
            <a:spLocks/>
          </p:cNvSpPr>
          <p:nvPr/>
        </p:nvSpPr>
        <p:spPr>
          <a:xfrm>
            <a:off x="1785523" y="1027329"/>
            <a:ext cx="10038801" cy="3619267"/>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spcBef>
                <a:spcPct val="0"/>
              </a:spcBef>
              <a:spcAft>
                <a:spcPts val="1200"/>
              </a:spcAft>
            </a:pPr>
            <a:r>
              <a:rPr lang="ru-RU" sz="1800" b="1" dirty="0" smtClean="0">
                <a:solidFill>
                  <a:srgbClr val="E4465A"/>
                </a:solidFill>
                <a:cs typeface="Segoe UI" panose="020B0502040204020203" pitchFamily="34" charset="0"/>
              </a:rPr>
              <a:t>Увеличение ставки НДС с 1 января 2019 г.:</a:t>
            </a:r>
          </a:p>
          <a:p>
            <a:pPr algn="just">
              <a:spcBef>
                <a:spcPct val="0"/>
              </a:spcBef>
              <a:spcAft>
                <a:spcPts val="1200"/>
              </a:spcAft>
            </a:pPr>
            <a:r>
              <a:rPr lang="ru-RU" sz="1800" dirty="0" smtClean="0">
                <a:solidFill>
                  <a:srgbClr val="444444"/>
                </a:solidFill>
                <a:cs typeface="Segoe UI" panose="020B0502040204020203" pitchFamily="34" charset="0"/>
              </a:rPr>
              <a:t>Налогообложение </a:t>
            </a:r>
            <a:r>
              <a:rPr lang="ru-RU" sz="1800" dirty="0">
                <a:solidFill>
                  <a:srgbClr val="444444"/>
                </a:solidFill>
                <a:cs typeface="Segoe UI" panose="020B0502040204020203" pitchFamily="34" charset="0"/>
              </a:rPr>
              <a:t>производится </a:t>
            </a:r>
            <a:r>
              <a:rPr lang="ru-RU" sz="1800" b="1" dirty="0">
                <a:solidFill>
                  <a:srgbClr val="E4465A"/>
                </a:solidFill>
                <a:cs typeface="Segoe UI" panose="020B0502040204020203" pitchFamily="34" charset="0"/>
              </a:rPr>
              <a:t>по налоговой ставке </a:t>
            </a:r>
            <a:r>
              <a:rPr lang="ru-RU" sz="1800" b="1" dirty="0" smtClean="0">
                <a:solidFill>
                  <a:srgbClr val="E4465A"/>
                </a:solidFill>
                <a:cs typeface="Segoe UI" panose="020B0502040204020203" pitchFamily="34" charset="0"/>
              </a:rPr>
              <a:t>20% НДС </a:t>
            </a:r>
            <a:r>
              <a:rPr lang="ru-RU" sz="1800" dirty="0" smtClean="0">
                <a:solidFill>
                  <a:srgbClr val="444444"/>
                </a:solidFill>
                <a:cs typeface="Segoe UI" panose="020B0502040204020203" pitchFamily="34" charset="0"/>
              </a:rPr>
              <a:t>(пункт 3 статьи 164 НК РФ).</a:t>
            </a:r>
          </a:p>
          <a:p>
            <a:pPr algn="just">
              <a:spcBef>
                <a:spcPct val="0"/>
              </a:spcBef>
              <a:spcAft>
                <a:spcPts val="1200"/>
              </a:spcAft>
            </a:pPr>
            <a:r>
              <a:rPr lang="ru-RU" sz="1800" dirty="0" smtClean="0">
                <a:solidFill>
                  <a:srgbClr val="444444"/>
                </a:solidFill>
                <a:cs typeface="Segoe UI" panose="020B0502040204020203" pitchFamily="34" charset="0"/>
              </a:rPr>
              <a:t>Положения об увеличении ставки НДС </a:t>
            </a:r>
            <a:r>
              <a:rPr lang="ru-RU" sz="1800" dirty="0" smtClean="0">
                <a:solidFill>
                  <a:srgbClr val="E4465A"/>
                </a:solidFill>
                <a:cs typeface="Segoe UI" panose="020B0502040204020203" pitchFamily="34" charset="0"/>
              </a:rPr>
              <a:t>применяются </a:t>
            </a:r>
            <a:r>
              <a:rPr lang="ru-RU" sz="1800" dirty="0">
                <a:solidFill>
                  <a:srgbClr val="E4465A"/>
                </a:solidFill>
                <a:cs typeface="Segoe UI" panose="020B0502040204020203" pitchFamily="34" charset="0"/>
              </a:rPr>
              <a:t>в отношении товаров (работ, услуг), имущественных прав, отгруженных (выполненных, оказанных), переданных начиная с 1 января 2019 </a:t>
            </a:r>
            <a:r>
              <a:rPr lang="ru-RU" sz="1800" dirty="0" smtClean="0">
                <a:solidFill>
                  <a:srgbClr val="E4465A"/>
                </a:solidFill>
                <a:cs typeface="Segoe UI" panose="020B0502040204020203" pitchFamily="34" charset="0"/>
              </a:rPr>
              <a:t>года. </a:t>
            </a:r>
          </a:p>
          <a:p>
            <a:pPr algn="just">
              <a:spcBef>
                <a:spcPct val="0"/>
              </a:spcBef>
              <a:spcAft>
                <a:spcPts val="1200"/>
              </a:spcAft>
            </a:pPr>
            <a:r>
              <a:rPr lang="ru-RU" sz="1800" dirty="0" smtClean="0">
                <a:solidFill>
                  <a:srgbClr val="001D43"/>
                </a:solidFill>
                <a:cs typeface="Segoe UI" panose="020B0502040204020203" pitchFamily="34" charset="0"/>
              </a:rPr>
              <a:t>(пункт 4 статьи 5 Федерального закона от 3 августа 2018 г. № 303-ФЗ).</a:t>
            </a: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16" name="Заголовок 1">
            <a:extLst>
              <a:ext uri="{FF2B5EF4-FFF2-40B4-BE49-F238E27FC236}">
                <a16:creationId xmlns="" xmlns:a16="http://schemas.microsoft.com/office/drawing/2014/main" id="{4C9BBCFC-A4C8-4FE4-95FB-31E6DE828557}"/>
              </a:ext>
            </a:extLst>
          </p:cNvPr>
          <p:cNvSpPr>
            <a:spLocks noGrp="1"/>
          </p:cNvSpPr>
          <p:nvPr>
            <p:ph type="title"/>
          </p:nvPr>
        </p:nvSpPr>
        <p:spPr>
          <a:xfrm>
            <a:off x="1785523" y="46962"/>
            <a:ext cx="8270696" cy="393868"/>
          </a:xfrm>
        </p:spPr>
        <p:txBody>
          <a:bodyPr/>
          <a:lstStyle/>
          <a:p>
            <a:r>
              <a:rPr lang="ru-RU" altLang="ru-RU" sz="1800" dirty="0"/>
              <a:t/>
            </a:r>
            <a:br>
              <a:rPr lang="ru-RU" altLang="ru-RU" sz="1800" dirty="0"/>
            </a:br>
            <a:r>
              <a:rPr lang="ru-RU" altLang="ru-RU" cap="none" dirty="0" smtClean="0">
                <a:latin typeface="Segoe UI Semibold" panose="020B0702040204020203" pitchFamily="34" charset="0"/>
                <a:cs typeface="Segoe UI Semibold" panose="020B0702040204020203" pitchFamily="34" charset="0"/>
              </a:rPr>
              <a:t>Новая ставка НДС и ее применение.</a:t>
            </a:r>
            <a:endParaRPr lang="ru-RU" altLang="ru-RU" dirty="0"/>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2535"/>
            <a:ext cx="1623213" cy="1314427"/>
          </a:xfrm>
          <a:prstGeom prst="rect">
            <a:avLst/>
          </a:prstGeom>
        </p:spPr>
      </p:pic>
    </p:spTree>
    <p:extLst>
      <p:ext uri="{BB962C8B-B14F-4D97-AF65-F5344CB8AC3E}">
        <p14:creationId xmlns:p14="http://schemas.microsoft.com/office/powerpoint/2010/main" val="1443260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a16="http://schemas.microsoft.com/office/drawing/2014/main" xmlns=""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Объект 2">
            <a:extLst>
              <a:ext uri="{FF2B5EF4-FFF2-40B4-BE49-F238E27FC236}">
                <a16:creationId xmlns:a16="http://schemas.microsoft.com/office/drawing/2014/main" xmlns="" id="{73654378-9C15-461F-99A2-CFFD6BDD55E3}"/>
              </a:ext>
            </a:extLst>
          </p:cNvPr>
          <p:cNvSpPr txBox="1">
            <a:spLocks/>
          </p:cNvSpPr>
          <p:nvPr/>
        </p:nvSpPr>
        <p:spPr>
          <a:xfrm>
            <a:off x="446046" y="867204"/>
            <a:ext cx="11172725" cy="1839145"/>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spcBef>
                <a:spcPct val="0"/>
              </a:spcBef>
              <a:spcAft>
                <a:spcPts val="1200"/>
              </a:spcAft>
            </a:pPr>
            <a:r>
              <a:rPr lang="ru-RU" sz="1800" b="1" dirty="0" smtClean="0">
                <a:solidFill>
                  <a:srgbClr val="E4465A"/>
                </a:solidFill>
                <a:cs typeface="Segoe UI" panose="020B0502040204020203" pitchFamily="34" charset="0"/>
              </a:rPr>
              <a:t>Моментом определения налоговой базы для целей НДС </a:t>
            </a:r>
            <a:r>
              <a:rPr lang="ru-RU" sz="1800" dirty="0" smtClean="0">
                <a:solidFill>
                  <a:srgbClr val="444444"/>
                </a:solidFill>
                <a:cs typeface="Segoe UI" panose="020B0502040204020203" pitchFamily="34" charset="0"/>
              </a:rPr>
              <a:t>является наиболее ранняя из следующих дат:</a:t>
            </a:r>
          </a:p>
          <a:p>
            <a:pPr algn="just">
              <a:spcBef>
                <a:spcPct val="0"/>
              </a:spcBef>
              <a:spcAft>
                <a:spcPts val="1200"/>
              </a:spcAft>
            </a:pPr>
            <a:r>
              <a:rPr lang="ru-RU" sz="1800" dirty="0">
                <a:solidFill>
                  <a:srgbClr val="444444"/>
                </a:solidFill>
                <a:cs typeface="Segoe UI" panose="020B0502040204020203" pitchFamily="34" charset="0"/>
              </a:rPr>
              <a:t>1) </a:t>
            </a:r>
            <a:r>
              <a:rPr lang="ru-RU" sz="1800" dirty="0">
                <a:solidFill>
                  <a:srgbClr val="E4465A"/>
                </a:solidFill>
                <a:cs typeface="Segoe UI" panose="020B0502040204020203" pitchFamily="34" charset="0"/>
              </a:rPr>
              <a:t>день отгрузки (передачи) товаров (работ, услуг)</a:t>
            </a:r>
            <a:r>
              <a:rPr lang="ru-RU" sz="1800" dirty="0">
                <a:solidFill>
                  <a:srgbClr val="444444"/>
                </a:solidFill>
                <a:cs typeface="Segoe UI" panose="020B0502040204020203" pitchFamily="34" charset="0"/>
              </a:rPr>
              <a:t>, имущественных </a:t>
            </a:r>
            <a:r>
              <a:rPr lang="ru-RU" sz="1800" dirty="0" smtClean="0">
                <a:solidFill>
                  <a:srgbClr val="444444"/>
                </a:solidFill>
                <a:cs typeface="Segoe UI" panose="020B0502040204020203" pitchFamily="34" charset="0"/>
              </a:rPr>
              <a:t>прав;</a:t>
            </a:r>
          </a:p>
          <a:p>
            <a:pPr algn="just">
              <a:spcBef>
                <a:spcPct val="0"/>
              </a:spcBef>
              <a:spcAft>
                <a:spcPts val="1200"/>
              </a:spcAft>
            </a:pPr>
            <a:r>
              <a:rPr lang="ru-RU" sz="1800" dirty="0" smtClean="0">
                <a:solidFill>
                  <a:srgbClr val="444444"/>
                </a:solidFill>
                <a:cs typeface="Segoe UI" panose="020B0502040204020203" pitchFamily="34" charset="0"/>
              </a:rPr>
              <a:t>2) </a:t>
            </a:r>
            <a:r>
              <a:rPr lang="ru-RU" sz="1800" dirty="0" smtClean="0">
                <a:solidFill>
                  <a:srgbClr val="E4465A"/>
                </a:solidFill>
                <a:cs typeface="Segoe UI" panose="020B0502040204020203" pitchFamily="34" charset="0"/>
              </a:rPr>
              <a:t>день </a:t>
            </a:r>
            <a:r>
              <a:rPr lang="ru-RU" sz="1800" dirty="0">
                <a:solidFill>
                  <a:srgbClr val="E4465A"/>
                </a:solidFill>
                <a:cs typeface="Segoe UI" panose="020B0502040204020203" pitchFamily="34" charset="0"/>
              </a:rPr>
              <a:t>оплаты, частичной оплаты </a:t>
            </a:r>
            <a:r>
              <a:rPr lang="ru-RU" sz="1800" dirty="0">
                <a:solidFill>
                  <a:srgbClr val="444444"/>
                </a:solidFill>
                <a:cs typeface="Segoe UI" panose="020B0502040204020203" pitchFamily="34" charset="0"/>
              </a:rPr>
              <a:t>в счет предстоящих поставок товаров (выполнения работ, оказания услуг), передачи имущественных </a:t>
            </a:r>
            <a:r>
              <a:rPr lang="ru-RU" sz="1800" dirty="0" smtClean="0">
                <a:solidFill>
                  <a:srgbClr val="444444"/>
                </a:solidFill>
                <a:cs typeface="Segoe UI" panose="020B0502040204020203" pitchFamily="34" charset="0"/>
              </a:rPr>
              <a:t>прав (пункт 1 статьи 167 НК РФ).</a:t>
            </a: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16" name="Заголовок 1">
            <a:extLst>
              <a:ext uri="{FF2B5EF4-FFF2-40B4-BE49-F238E27FC236}">
                <a16:creationId xmlns="" xmlns:a16="http://schemas.microsoft.com/office/drawing/2014/main" id="{4C9BBCFC-A4C8-4FE4-95FB-31E6DE828557}"/>
              </a:ext>
            </a:extLst>
          </p:cNvPr>
          <p:cNvSpPr>
            <a:spLocks noGrp="1"/>
          </p:cNvSpPr>
          <p:nvPr>
            <p:ph type="title"/>
          </p:nvPr>
        </p:nvSpPr>
        <p:spPr>
          <a:xfrm>
            <a:off x="1785523" y="46962"/>
            <a:ext cx="8270696" cy="393868"/>
          </a:xfrm>
        </p:spPr>
        <p:txBody>
          <a:bodyPr/>
          <a:lstStyle/>
          <a:p>
            <a:r>
              <a:rPr lang="ru-RU" altLang="ru-RU" sz="1800" dirty="0"/>
              <a:t/>
            </a:r>
            <a:br>
              <a:rPr lang="ru-RU" altLang="ru-RU" sz="1800" dirty="0"/>
            </a:br>
            <a:r>
              <a:rPr lang="ru-RU" altLang="ru-RU" cap="none" dirty="0" smtClean="0">
                <a:latin typeface="Segoe UI Semibold" panose="020B0702040204020203" pitchFamily="34" charset="0"/>
                <a:cs typeface="Segoe UI Semibold" panose="020B0702040204020203" pitchFamily="34" charset="0"/>
              </a:rPr>
              <a:t>Новая ставка НДС и ее применение.</a:t>
            </a:r>
            <a:endParaRPr lang="ru-RU" altLang="ru-RU" dirty="0"/>
          </a:p>
        </p:txBody>
      </p:sp>
      <p:sp>
        <p:nvSpPr>
          <p:cNvPr id="17" name="Объект 2">
            <a:extLst>
              <a:ext uri="{FF2B5EF4-FFF2-40B4-BE49-F238E27FC236}">
                <a16:creationId xmlns:a16="http://schemas.microsoft.com/office/drawing/2014/main" xmlns="" id="{73654378-9C15-461F-99A2-CFFD6BDD55E3}"/>
              </a:ext>
            </a:extLst>
          </p:cNvPr>
          <p:cNvSpPr txBox="1">
            <a:spLocks/>
          </p:cNvSpPr>
          <p:nvPr/>
        </p:nvSpPr>
        <p:spPr>
          <a:xfrm>
            <a:off x="505693" y="4057768"/>
            <a:ext cx="11172725" cy="1052409"/>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spcBef>
                <a:spcPct val="0"/>
              </a:spcBef>
              <a:spcAft>
                <a:spcPts val="1200"/>
              </a:spcAft>
            </a:pPr>
            <a:r>
              <a:rPr lang="ru-RU" sz="1800" dirty="0" smtClean="0">
                <a:cs typeface="Segoe UI" panose="020B0502040204020203" pitchFamily="34" charset="0"/>
              </a:rPr>
              <a:t>Датой </a:t>
            </a:r>
            <a:r>
              <a:rPr lang="ru-RU" sz="1800" dirty="0">
                <a:cs typeface="Segoe UI" panose="020B0502040204020203" pitchFamily="34" charset="0"/>
              </a:rPr>
              <a:t>отгрузки (передачи) товаров в целях налога на добавленную стоимость признается </a:t>
            </a:r>
            <a:r>
              <a:rPr lang="ru-RU" sz="1800" b="1" dirty="0">
                <a:solidFill>
                  <a:srgbClr val="E4465A"/>
                </a:solidFill>
                <a:cs typeface="Segoe UI" panose="020B0502040204020203" pitchFamily="34" charset="0"/>
              </a:rPr>
              <a:t>дата первого по времени составления первичного документа, оформленного на их </a:t>
            </a:r>
            <a:r>
              <a:rPr lang="ru-RU" sz="1800" b="1" dirty="0" smtClean="0">
                <a:solidFill>
                  <a:srgbClr val="E4465A"/>
                </a:solidFill>
                <a:cs typeface="Segoe UI" panose="020B0502040204020203" pitchFamily="34" charset="0"/>
              </a:rPr>
              <a:t>покупателя (заказчика) </a:t>
            </a:r>
            <a:r>
              <a:rPr lang="ru-RU" sz="1800" b="1" dirty="0">
                <a:solidFill>
                  <a:srgbClr val="E4465A"/>
                </a:solidFill>
                <a:cs typeface="Segoe UI" panose="020B0502040204020203" pitchFamily="34" charset="0"/>
              </a:rPr>
              <a:t>или перевозчика для доставки товара </a:t>
            </a:r>
            <a:r>
              <a:rPr lang="ru-RU" sz="1800" b="1" dirty="0" smtClean="0">
                <a:solidFill>
                  <a:srgbClr val="E4465A"/>
                </a:solidFill>
                <a:cs typeface="Segoe UI" panose="020B0502040204020203" pitchFamily="34" charset="0"/>
              </a:rPr>
              <a:t>покупателю (заказчику).</a:t>
            </a: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18" name="Стрелка вправо 1"/>
          <p:cNvSpPr>
            <a:spLocks noChangeArrowheads="1"/>
          </p:cNvSpPr>
          <p:nvPr/>
        </p:nvSpPr>
        <p:spPr bwMode="auto">
          <a:xfrm rot="5400000">
            <a:off x="5848706" y="3626401"/>
            <a:ext cx="367406"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
        <p:nvSpPr>
          <p:cNvPr id="19" name="Прямоугольник: скругленные углы 3">
            <a:extLst>
              <a:ext uri="{FF2B5EF4-FFF2-40B4-BE49-F238E27FC236}">
                <a16:creationId xmlns="" xmlns:a16="http://schemas.microsoft.com/office/drawing/2014/main" id="{C3060BED-D266-4996-B2FC-CC621AD399D5}"/>
              </a:ext>
            </a:extLst>
          </p:cNvPr>
          <p:cNvSpPr/>
          <p:nvPr/>
        </p:nvSpPr>
        <p:spPr>
          <a:xfrm>
            <a:off x="446049" y="5080774"/>
            <a:ext cx="11464536" cy="668637"/>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См.: </a:t>
            </a:r>
            <a:r>
              <a:rPr lang="ru-RU" b="1" dirty="0" smtClean="0">
                <a:solidFill>
                  <a:srgbClr val="27A1AE"/>
                </a:solidFill>
                <a:latin typeface="Segoe UI" panose="020B0502040204020203" pitchFamily="34" charset="0"/>
                <a:cs typeface="Segoe UI" panose="020B0502040204020203" pitchFamily="34" charset="0"/>
              </a:rPr>
              <a:t>Письмо Министерства </a:t>
            </a:r>
            <a:r>
              <a:rPr lang="ru-RU" b="1" dirty="0">
                <a:solidFill>
                  <a:srgbClr val="27A1AE"/>
                </a:solidFill>
                <a:latin typeface="Segoe UI" panose="020B0502040204020203" pitchFamily="34" charset="0"/>
                <a:cs typeface="Segoe UI" panose="020B0502040204020203" pitchFamily="34" charset="0"/>
              </a:rPr>
              <a:t>финансов РФ </a:t>
            </a:r>
            <a:r>
              <a:rPr lang="ru-RU" b="1" dirty="0" smtClean="0">
                <a:solidFill>
                  <a:srgbClr val="27A1AE"/>
                </a:solidFill>
                <a:latin typeface="Segoe UI" panose="020B0502040204020203" pitchFamily="34" charset="0"/>
                <a:cs typeface="Segoe UI" panose="020B0502040204020203" pitchFamily="34" charset="0"/>
              </a:rPr>
              <a:t>от 28 августа 2017 г. № </a:t>
            </a:r>
            <a:r>
              <a:rPr lang="ru-RU" b="1" dirty="0">
                <a:solidFill>
                  <a:srgbClr val="27A1AE"/>
                </a:solidFill>
                <a:latin typeface="Segoe UI" panose="020B0502040204020203" pitchFamily="34" charset="0"/>
                <a:cs typeface="Segoe UI" panose="020B0502040204020203" pitchFamily="34" charset="0"/>
              </a:rPr>
              <a:t>03-07-11/55118</a:t>
            </a:r>
          </a:p>
        </p:txBody>
      </p:sp>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981" y="2742901"/>
            <a:ext cx="2646853" cy="887442"/>
          </a:xfrm>
          <a:prstGeom prst="rect">
            <a:avLst/>
          </a:prstGeom>
        </p:spPr>
      </p:pic>
    </p:spTree>
    <p:extLst>
      <p:ext uri="{BB962C8B-B14F-4D97-AF65-F5344CB8AC3E}">
        <p14:creationId xmlns:p14="http://schemas.microsoft.com/office/powerpoint/2010/main" val="2122557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a16="http://schemas.microsoft.com/office/drawing/2014/main" xmlns="" id="{2DF8A51C-4A70-45C5-B4ED-B17789969F70}"/>
              </a:ext>
            </a:extLst>
          </p:cNvPr>
          <p:cNvCxnSpPr>
            <a:cxnSpLocks/>
          </p:cNvCxnSpPr>
          <p:nvPr/>
        </p:nvCxnSpPr>
        <p:spPr>
          <a:xfrm>
            <a:off x="339717" y="119541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16:creationId xmlns:a16="http://schemas.microsoft.com/office/drawing/2014/main" xmlns="" id="{943ABCEC-144A-438F-BA8C-915CD8AB0A20}"/>
              </a:ext>
            </a:extLst>
          </p:cNvPr>
          <p:cNvSpPr/>
          <p:nvPr/>
        </p:nvSpPr>
        <p:spPr>
          <a:xfrm>
            <a:off x="3319463" y="628650"/>
            <a:ext cx="5553075" cy="190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 name="Объект 2">
            <a:extLst>
              <a:ext uri="{FF2B5EF4-FFF2-40B4-BE49-F238E27FC236}">
                <a16:creationId xmlns:a16="http://schemas.microsoft.com/office/drawing/2014/main" xmlns="" id="{73654378-9C15-461F-99A2-CFFD6BDD55E3}"/>
              </a:ext>
            </a:extLst>
          </p:cNvPr>
          <p:cNvSpPr>
            <a:spLocks noGrp="1"/>
          </p:cNvSpPr>
          <p:nvPr>
            <p:ph idx="1"/>
          </p:nvPr>
        </p:nvSpPr>
        <p:spPr>
          <a:xfrm>
            <a:off x="951699" y="1432475"/>
            <a:ext cx="10904499" cy="2042214"/>
          </a:xfrm>
        </p:spPr>
        <p:txBody>
          <a:bodyPr>
            <a:noAutofit/>
          </a:bodyPr>
          <a:lstStyle/>
          <a:p>
            <a:pPr algn="just">
              <a:spcBef>
                <a:spcPct val="0"/>
              </a:spcBef>
              <a:spcAft>
                <a:spcPts val="1200"/>
              </a:spcAft>
            </a:pPr>
            <a:r>
              <a:rPr lang="ru-RU" sz="1800" dirty="0">
                <a:solidFill>
                  <a:srgbClr val="444444"/>
                </a:solidFill>
                <a:cs typeface="Segoe UI" panose="020B0502040204020203" pitchFamily="34" charset="0"/>
              </a:rPr>
              <a:t>В соответствии с п. 1 ст. 167 Налогового кодекса РФ в счет уплаты НДС заказчик перечисляет поставщику сумму контракта, </a:t>
            </a:r>
            <a:r>
              <a:rPr lang="ru-RU" sz="1800" b="1" dirty="0">
                <a:solidFill>
                  <a:srgbClr val="E4465A"/>
                </a:solidFill>
                <a:cs typeface="Segoe UI" panose="020B0502040204020203" pitchFamily="34" charset="0"/>
              </a:rPr>
              <a:t>включая НДС в размере 18%</a:t>
            </a:r>
            <a:r>
              <a:rPr lang="ru-RU" sz="1800" dirty="0">
                <a:solidFill>
                  <a:srgbClr val="444444"/>
                </a:solidFill>
                <a:cs typeface="Segoe UI" panose="020B0502040204020203" pitchFamily="34" charset="0"/>
              </a:rPr>
              <a:t>, если день отгрузки (передачи) товаров (работ, услуг), имущественных прав </a:t>
            </a:r>
            <a:r>
              <a:rPr lang="ru-RU" sz="1800" b="1" dirty="0" smtClean="0">
                <a:solidFill>
                  <a:srgbClr val="E4465A"/>
                </a:solidFill>
                <a:cs typeface="Segoe UI" panose="020B0502040204020203" pitchFamily="34" charset="0"/>
              </a:rPr>
              <a:t>и/или </a:t>
            </a:r>
            <a:r>
              <a:rPr lang="ru-RU" sz="1800" dirty="0" smtClean="0">
                <a:solidFill>
                  <a:srgbClr val="444444"/>
                </a:solidFill>
                <a:cs typeface="Segoe UI" panose="020B0502040204020203" pitchFamily="34" charset="0"/>
              </a:rPr>
              <a:t>день </a:t>
            </a:r>
            <a:r>
              <a:rPr lang="ru-RU" sz="1800" dirty="0">
                <a:solidFill>
                  <a:srgbClr val="444444"/>
                </a:solidFill>
                <a:cs typeface="Segoe UI" panose="020B0502040204020203" pitchFamily="34" charset="0"/>
              </a:rPr>
              <a:t>оплаты, частичной оплаты в счет предстоящих поставок товаров (выполнения работ, оказания услуг), передачи имущественных прав </a:t>
            </a:r>
            <a:r>
              <a:rPr lang="ru-RU" sz="1800" b="1" dirty="0">
                <a:solidFill>
                  <a:srgbClr val="E4465A"/>
                </a:solidFill>
                <a:cs typeface="Segoe UI" panose="020B0502040204020203" pitchFamily="34" charset="0"/>
              </a:rPr>
              <a:t>приходится на дату до 31 декабря 2018 г. включительно.</a:t>
            </a:r>
          </a:p>
          <a:p>
            <a:pPr algn="ctr">
              <a:spcBef>
                <a:spcPct val="0"/>
              </a:spcBef>
              <a:spcAft>
                <a:spcPts val="1200"/>
              </a:spcAft>
            </a:pPr>
            <a:r>
              <a:rPr lang="ru-RU" sz="1800" dirty="0" smtClean="0">
                <a:solidFill>
                  <a:srgbClr val="444444"/>
                </a:solidFill>
                <a:cs typeface="Segoe UI" panose="020B0502040204020203" pitchFamily="34" charset="0"/>
              </a:rPr>
              <a:t>Формулировка охватывает 3 ситуации:</a:t>
            </a: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grpSp>
        <p:nvGrpSpPr>
          <p:cNvPr id="17" name="Группа 16">
            <a:extLst>
              <a:ext uri="{FF2B5EF4-FFF2-40B4-BE49-F238E27FC236}">
                <a16:creationId xmlns:a16="http://schemas.microsoft.com/office/drawing/2014/main" xmlns="" id="{1D9EE1A8-F029-4957-A5EE-191FBF2FFD6D}"/>
              </a:ext>
            </a:extLst>
          </p:cNvPr>
          <p:cNvGrpSpPr/>
          <p:nvPr/>
        </p:nvGrpSpPr>
        <p:grpSpPr>
          <a:xfrm>
            <a:off x="339717" y="1432474"/>
            <a:ext cx="471488" cy="560388"/>
            <a:chOff x="5391712" y="4383939"/>
            <a:chExt cx="471488" cy="560388"/>
          </a:xfrm>
          <a:solidFill>
            <a:schemeClr val="accent1"/>
          </a:solidFill>
        </p:grpSpPr>
        <p:sp>
          <p:nvSpPr>
            <p:cNvPr id="18" name="Freeform 206">
              <a:extLst>
                <a:ext uri="{FF2B5EF4-FFF2-40B4-BE49-F238E27FC236}">
                  <a16:creationId xmlns:a16="http://schemas.microsoft.com/office/drawing/2014/main" xmlns="" id="{16C558EE-8322-4F72-A0BD-8EB70B7D2405}"/>
                </a:ext>
              </a:extLst>
            </p:cNvPr>
            <p:cNvSpPr>
              <a:spLocks/>
            </p:cNvSpPr>
            <p:nvPr/>
          </p:nvSpPr>
          <p:spPr bwMode="auto">
            <a:xfrm>
              <a:off x="5607612" y="4785577"/>
              <a:ext cx="42863" cy="42863"/>
            </a:xfrm>
            <a:custGeom>
              <a:avLst/>
              <a:gdLst>
                <a:gd name="T0" fmla="*/ 0 w 27"/>
                <a:gd name="T1" fmla="*/ 23 h 27"/>
                <a:gd name="T2" fmla="*/ 6 w 27"/>
                <a:gd name="T3" fmla="*/ 27 h 27"/>
                <a:gd name="T4" fmla="*/ 15 w 27"/>
                <a:gd name="T5" fmla="*/ 19 h 27"/>
                <a:gd name="T6" fmla="*/ 21 w 27"/>
                <a:gd name="T7" fmla="*/ 27 h 27"/>
                <a:gd name="T8" fmla="*/ 27 w 27"/>
                <a:gd name="T9" fmla="*/ 23 h 27"/>
                <a:gd name="T10" fmla="*/ 19 w 27"/>
                <a:gd name="T11" fmla="*/ 15 h 27"/>
                <a:gd name="T12" fmla="*/ 27 w 27"/>
                <a:gd name="T13" fmla="*/ 7 h 27"/>
                <a:gd name="T14" fmla="*/ 21 w 27"/>
                <a:gd name="T15" fmla="*/ 3 h 27"/>
                <a:gd name="T16" fmla="*/ 15 w 27"/>
                <a:gd name="T17" fmla="*/ 9 h 27"/>
                <a:gd name="T18" fmla="*/ 6 w 27"/>
                <a:gd name="T19" fmla="*/ 0 h 27"/>
                <a:gd name="T20" fmla="*/ 0 w 27"/>
                <a:gd name="T21" fmla="*/ 7 h 27"/>
                <a:gd name="T22" fmla="*/ 8 w 27"/>
                <a:gd name="T23" fmla="*/ 15 h 27"/>
                <a:gd name="T24" fmla="*/ 0 w 27"/>
                <a:gd name="T2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0" y="23"/>
                  </a:moveTo>
                  <a:lnTo>
                    <a:pt x="6" y="27"/>
                  </a:lnTo>
                  <a:lnTo>
                    <a:pt x="15" y="19"/>
                  </a:lnTo>
                  <a:lnTo>
                    <a:pt x="21" y="27"/>
                  </a:lnTo>
                  <a:lnTo>
                    <a:pt x="27" y="23"/>
                  </a:lnTo>
                  <a:lnTo>
                    <a:pt x="19" y="15"/>
                  </a:lnTo>
                  <a:lnTo>
                    <a:pt x="27" y="7"/>
                  </a:lnTo>
                  <a:lnTo>
                    <a:pt x="21" y="3"/>
                  </a:lnTo>
                  <a:lnTo>
                    <a:pt x="15" y="9"/>
                  </a:lnTo>
                  <a:lnTo>
                    <a:pt x="6" y="0"/>
                  </a:lnTo>
                  <a:lnTo>
                    <a:pt x="0" y="7"/>
                  </a:lnTo>
                  <a:lnTo>
                    <a:pt x="8" y="15"/>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9" name="Freeform 207">
              <a:extLst>
                <a:ext uri="{FF2B5EF4-FFF2-40B4-BE49-F238E27FC236}">
                  <a16:creationId xmlns:a16="http://schemas.microsoft.com/office/drawing/2014/main" xmlns="" id="{9D35016A-7D0F-461F-8315-4174574F5826}"/>
                </a:ext>
              </a:extLst>
            </p:cNvPr>
            <p:cNvSpPr>
              <a:spLocks/>
            </p:cNvSpPr>
            <p:nvPr/>
          </p:nvSpPr>
          <p:spPr bwMode="auto">
            <a:xfrm>
              <a:off x="5483787" y="4660164"/>
              <a:ext cx="49213" cy="47625"/>
            </a:xfrm>
            <a:custGeom>
              <a:avLst/>
              <a:gdLst>
                <a:gd name="T0" fmla="*/ 12 w 31"/>
                <a:gd name="T1" fmla="*/ 30 h 30"/>
                <a:gd name="T2" fmla="*/ 18 w 31"/>
                <a:gd name="T3" fmla="*/ 30 h 30"/>
                <a:gd name="T4" fmla="*/ 18 w 31"/>
                <a:gd name="T5" fmla="*/ 19 h 30"/>
                <a:gd name="T6" fmla="*/ 31 w 31"/>
                <a:gd name="T7" fmla="*/ 19 h 30"/>
                <a:gd name="T8" fmla="*/ 31 w 31"/>
                <a:gd name="T9" fmla="*/ 11 h 30"/>
                <a:gd name="T10" fmla="*/ 18 w 31"/>
                <a:gd name="T11" fmla="*/ 11 h 30"/>
                <a:gd name="T12" fmla="*/ 18 w 31"/>
                <a:gd name="T13" fmla="*/ 0 h 30"/>
                <a:gd name="T14" fmla="*/ 12 w 31"/>
                <a:gd name="T15" fmla="*/ 0 h 30"/>
                <a:gd name="T16" fmla="*/ 12 w 31"/>
                <a:gd name="T17" fmla="*/ 11 h 30"/>
                <a:gd name="T18" fmla="*/ 0 w 31"/>
                <a:gd name="T19" fmla="*/ 11 h 30"/>
                <a:gd name="T20" fmla="*/ 0 w 31"/>
                <a:gd name="T21" fmla="*/ 19 h 30"/>
                <a:gd name="T22" fmla="*/ 12 w 31"/>
                <a:gd name="T23" fmla="*/ 19 h 30"/>
                <a:gd name="T24" fmla="*/ 12 w 31"/>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12" y="30"/>
                  </a:moveTo>
                  <a:lnTo>
                    <a:pt x="18" y="30"/>
                  </a:lnTo>
                  <a:lnTo>
                    <a:pt x="18" y="19"/>
                  </a:lnTo>
                  <a:lnTo>
                    <a:pt x="31" y="19"/>
                  </a:lnTo>
                  <a:lnTo>
                    <a:pt x="31" y="11"/>
                  </a:lnTo>
                  <a:lnTo>
                    <a:pt x="18" y="11"/>
                  </a:lnTo>
                  <a:lnTo>
                    <a:pt x="18" y="0"/>
                  </a:lnTo>
                  <a:lnTo>
                    <a:pt x="12" y="0"/>
                  </a:lnTo>
                  <a:lnTo>
                    <a:pt x="12" y="11"/>
                  </a:lnTo>
                  <a:lnTo>
                    <a:pt x="0" y="11"/>
                  </a:lnTo>
                  <a:lnTo>
                    <a:pt x="0" y="19"/>
                  </a:lnTo>
                  <a:lnTo>
                    <a:pt x="12" y="19"/>
                  </a:lnTo>
                  <a:lnTo>
                    <a:pt x="12" y="3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0" name="Rectangle 208">
              <a:extLst>
                <a:ext uri="{FF2B5EF4-FFF2-40B4-BE49-F238E27FC236}">
                  <a16:creationId xmlns:a16="http://schemas.microsoft.com/office/drawing/2014/main" xmlns="" id="{DB771B68-4C3D-4C89-9B66-05CF2CA93B43}"/>
                </a:ext>
              </a:extLst>
            </p:cNvPr>
            <p:cNvSpPr>
              <a:spLocks noChangeArrowheads="1"/>
            </p:cNvSpPr>
            <p:nvPr/>
          </p:nvSpPr>
          <p:spPr bwMode="auto">
            <a:xfrm>
              <a:off x="5486962" y="48030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2" name="Oval 209">
              <a:extLst>
                <a:ext uri="{FF2B5EF4-FFF2-40B4-BE49-F238E27FC236}">
                  <a16:creationId xmlns:a16="http://schemas.microsoft.com/office/drawing/2014/main" xmlns="" id="{FE3866EA-622D-4633-A694-08F51655BF40}"/>
                </a:ext>
              </a:extLst>
            </p:cNvPr>
            <p:cNvSpPr>
              <a:spLocks noChangeArrowheads="1"/>
            </p:cNvSpPr>
            <p:nvPr/>
          </p:nvSpPr>
          <p:spPr bwMode="auto">
            <a:xfrm>
              <a:off x="5620312" y="4656989"/>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210">
              <a:extLst>
                <a:ext uri="{FF2B5EF4-FFF2-40B4-BE49-F238E27FC236}">
                  <a16:creationId xmlns:a16="http://schemas.microsoft.com/office/drawing/2014/main" xmlns="" id="{B6FF1D54-6954-4DCA-AE46-E3BDFD263B59}"/>
                </a:ext>
              </a:extLst>
            </p:cNvPr>
            <p:cNvSpPr>
              <a:spLocks noEditPoints="1"/>
            </p:cNvSpPr>
            <p:nvPr/>
          </p:nvSpPr>
          <p:spPr bwMode="auto">
            <a:xfrm>
              <a:off x="5718737" y="4469664"/>
              <a:ext cx="46038" cy="66675"/>
            </a:xfrm>
            <a:custGeom>
              <a:avLst/>
              <a:gdLst>
                <a:gd name="T0" fmla="*/ 3 w 14"/>
                <a:gd name="T1" fmla="*/ 20 h 20"/>
                <a:gd name="T2" fmla="*/ 11 w 14"/>
                <a:gd name="T3" fmla="*/ 20 h 20"/>
                <a:gd name="T4" fmla="*/ 13 w 14"/>
                <a:gd name="T5" fmla="*/ 19 h 20"/>
                <a:gd name="T6" fmla="*/ 14 w 14"/>
                <a:gd name="T7" fmla="*/ 17 h 20"/>
                <a:gd name="T8" fmla="*/ 14 w 14"/>
                <a:gd name="T9" fmla="*/ 3 h 20"/>
                <a:gd name="T10" fmla="*/ 13 w 14"/>
                <a:gd name="T11" fmla="*/ 1 h 20"/>
                <a:gd name="T12" fmla="*/ 13 w 14"/>
                <a:gd name="T13" fmla="*/ 1 h 20"/>
                <a:gd name="T14" fmla="*/ 11 w 14"/>
                <a:gd name="T15" fmla="*/ 0 h 20"/>
                <a:gd name="T16" fmla="*/ 3 w 14"/>
                <a:gd name="T17" fmla="*/ 0 h 20"/>
                <a:gd name="T18" fmla="*/ 1 w 14"/>
                <a:gd name="T19" fmla="*/ 1 h 20"/>
                <a:gd name="T20" fmla="*/ 0 w 14"/>
                <a:gd name="T21" fmla="*/ 3 h 20"/>
                <a:gd name="T22" fmla="*/ 0 w 14"/>
                <a:gd name="T23" fmla="*/ 17 h 20"/>
                <a:gd name="T24" fmla="*/ 1 w 14"/>
                <a:gd name="T25" fmla="*/ 19 h 20"/>
                <a:gd name="T26" fmla="*/ 3 w 14"/>
                <a:gd name="T27" fmla="*/ 20 h 20"/>
                <a:gd name="T28" fmla="*/ 3 w 14"/>
                <a:gd name="T29" fmla="*/ 3 h 20"/>
                <a:gd name="T30" fmla="*/ 3 w 14"/>
                <a:gd name="T31" fmla="*/ 3 h 20"/>
                <a:gd name="T32" fmla="*/ 10 w 14"/>
                <a:gd name="T33" fmla="*/ 3 h 20"/>
                <a:gd name="T34" fmla="*/ 11 w 14"/>
                <a:gd name="T35" fmla="*/ 3 h 20"/>
                <a:gd name="T36" fmla="*/ 11 w 14"/>
                <a:gd name="T37" fmla="*/ 17 h 20"/>
                <a:gd name="T38" fmla="*/ 3 w 14"/>
                <a:gd name="T39" fmla="*/ 17 h 20"/>
                <a:gd name="T40" fmla="*/ 3 w 14"/>
                <a:gd name="T4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0">
                  <a:moveTo>
                    <a:pt x="3" y="20"/>
                  </a:moveTo>
                  <a:cubicBezTo>
                    <a:pt x="11" y="20"/>
                    <a:pt x="11" y="20"/>
                    <a:pt x="11" y="20"/>
                  </a:cubicBezTo>
                  <a:cubicBezTo>
                    <a:pt x="11" y="20"/>
                    <a:pt x="12" y="19"/>
                    <a:pt x="13" y="19"/>
                  </a:cubicBezTo>
                  <a:cubicBezTo>
                    <a:pt x="13" y="18"/>
                    <a:pt x="14" y="17"/>
                    <a:pt x="14" y="17"/>
                  </a:cubicBezTo>
                  <a:cubicBezTo>
                    <a:pt x="14" y="3"/>
                    <a:pt x="14" y="3"/>
                    <a:pt x="14" y="3"/>
                  </a:cubicBezTo>
                  <a:cubicBezTo>
                    <a:pt x="14" y="2"/>
                    <a:pt x="13" y="1"/>
                    <a:pt x="13" y="1"/>
                  </a:cubicBezTo>
                  <a:cubicBezTo>
                    <a:pt x="13" y="1"/>
                    <a:pt x="13" y="1"/>
                    <a:pt x="13" y="1"/>
                  </a:cubicBezTo>
                  <a:cubicBezTo>
                    <a:pt x="12" y="0"/>
                    <a:pt x="11" y="0"/>
                    <a:pt x="11" y="0"/>
                  </a:cubicBezTo>
                  <a:cubicBezTo>
                    <a:pt x="3" y="0"/>
                    <a:pt x="3" y="0"/>
                    <a:pt x="3" y="0"/>
                  </a:cubicBezTo>
                  <a:cubicBezTo>
                    <a:pt x="3" y="0"/>
                    <a:pt x="2" y="0"/>
                    <a:pt x="1" y="1"/>
                  </a:cubicBezTo>
                  <a:cubicBezTo>
                    <a:pt x="1" y="1"/>
                    <a:pt x="0" y="2"/>
                    <a:pt x="0" y="3"/>
                  </a:cubicBezTo>
                  <a:cubicBezTo>
                    <a:pt x="0" y="17"/>
                    <a:pt x="0" y="17"/>
                    <a:pt x="0" y="17"/>
                  </a:cubicBezTo>
                  <a:cubicBezTo>
                    <a:pt x="0" y="17"/>
                    <a:pt x="1" y="18"/>
                    <a:pt x="1" y="19"/>
                  </a:cubicBezTo>
                  <a:cubicBezTo>
                    <a:pt x="2" y="19"/>
                    <a:pt x="3" y="20"/>
                    <a:pt x="3" y="20"/>
                  </a:cubicBezTo>
                  <a:close/>
                  <a:moveTo>
                    <a:pt x="3" y="3"/>
                  </a:moveTo>
                  <a:cubicBezTo>
                    <a:pt x="3" y="3"/>
                    <a:pt x="3" y="3"/>
                    <a:pt x="3" y="3"/>
                  </a:cubicBezTo>
                  <a:cubicBezTo>
                    <a:pt x="10" y="3"/>
                    <a:pt x="10" y="3"/>
                    <a:pt x="10" y="3"/>
                  </a:cubicBezTo>
                  <a:cubicBezTo>
                    <a:pt x="10" y="3"/>
                    <a:pt x="10" y="3"/>
                    <a:pt x="11" y="3"/>
                  </a:cubicBezTo>
                  <a:cubicBezTo>
                    <a:pt x="11" y="17"/>
                    <a:pt x="11" y="17"/>
                    <a:pt x="11" y="17"/>
                  </a:cubicBezTo>
                  <a:cubicBezTo>
                    <a:pt x="3" y="17"/>
                    <a:pt x="3" y="17"/>
                    <a:pt x="3" y="17"/>
                  </a:cubicBezTo>
                  <a:lnTo>
                    <a:pt x="3" y="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Rectangle 211">
              <a:extLst>
                <a:ext uri="{FF2B5EF4-FFF2-40B4-BE49-F238E27FC236}">
                  <a16:creationId xmlns:a16="http://schemas.microsoft.com/office/drawing/2014/main" xmlns="" id="{D69B40CA-E9A1-480E-94E0-68CCA7FDA88D}"/>
                </a:ext>
              </a:extLst>
            </p:cNvPr>
            <p:cNvSpPr>
              <a:spLocks noChangeArrowheads="1"/>
            </p:cNvSpPr>
            <p:nvPr/>
          </p:nvSpPr>
          <p:spPr bwMode="auto">
            <a:xfrm>
              <a:off x="5728262" y="4750652"/>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212">
              <a:extLst>
                <a:ext uri="{FF2B5EF4-FFF2-40B4-BE49-F238E27FC236}">
                  <a16:creationId xmlns:a16="http://schemas.microsoft.com/office/drawing/2014/main" xmlns="" id="{C3DB9EDA-05A8-4B09-B47D-DEA1F3B35D72}"/>
                </a:ext>
              </a:extLst>
            </p:cNvPr>
            <p:cNvSpPr>
              <a:spLocks noEditPoints="1"/>
            </p:cNvSpPr>
            <p:nvPr/>
          </p:nvSpPr>
          <p:spPr bwMode="auto">
            <a:xfrm>
              <a:off x="5391712" y="4383939"/>
              <a:ext cx="471488" cy="560388"/>
            </a:xfrm>
            <a:custGeom>
              <a:avLst/>
              <a:gdLst>
                <a:gd name="T0" fmla="*/ 136 w 144"/>
                <a:gd name="T1" fmla="*/ 0 h 170"/>
                <a:gd name="T2" fmla="*/ 8 w 144"/>
                <a:gd name="T3" fmla="*/ 0 h 170"/>
                <a:gd name="T4" fmla="*/ 0 w 144"/>
                <a:gd name="T5" fmla="*/ 8 h 170"/>
                <a:gd name="T6" fmla="*/ 0 w 144"/>
                <a:gd name="T7" fmla="*/ 162 h 170"/>
                <a:gd name="T8" fmla="*/ 8 w 144"/>
                <a:gd name="T9" fmla="*/ 170 h 170"/>
                <a:gd name="T10" fmla="*/ 136 w 144"/>
                <a:gd name="T11" fmla="*/ 170 h 170"/>
                <a:gd name="T12" fmla="*/ 144 w 144"/>
                <a:gd name="T13" fmla="*/ 162 h 170"/>
                <a:gd name="T14" fmla="*/ 144 w 144"/>
                <a:gd name="T15" fmla="*/ 8 h 170"/>
                <a:gd name="T16" fmla="*/ 136 w 144"/>
                <a:gd name="T17" fmla="*/ 0 h 170"/>
                <a:gd name="T18" fmla="*/ 48 w 144"/>
                <a:gd name="T19" fmla="*/ 141 h 170"/>
                <a:gd name="T20" fmla="*/ 24 w 144"/>
                <a:gd name="T21" fmla="*/ 141 h 170"/>
                <a:gd name="T22" fmla="*/ 24 w 144"/>
                <a:gd name="T23" fmla="*/ 117 h 170"/>
                <a:gd name="T24" fmla="*/ 48 w 144"/>
                <a:gd name="T25" fmla="*/ 117 h 170"/>
                <a:gd name="T26" fmla="*/ 48 w 144"/>
                <a:gd name="T27" fmla="*/ 141 h 170"/>
                <a:gd name="T28" fmla="*/ 48 w 144"/>
                <a:gd name="T29" fmla="*/ 103 h 170"/>
                <a:gd name="T30" fmla="*/ 24 w 144"/>
                <a:gd name="T31" fmla="*/ 103 h 170"/>
                <a:gd name="T32" fmla="*/ 24 w 144"/>
                <a:gd name="T33" fmla="*/ 79 h 170"/>
                <a:gd name="T34" fmla="*/ 48 w 144"/>
                <a:gd name="T35" fmla="*/ 79 h 170"/>
                <a:gd name="T36" fmla="*/ 48 w 144"/>
                <a:gd name="T37" fmla="*/ 103 h 170"/>
                <a:gd name="T38" fmla="*/ 85 w 144"/>
                <a:gd name="T39" fmla="*/ 141 h 170"/>
                <a:gd name="T40" fmla="*/ 61 w 144"/>
                <a:gd name="T41" fmla="*/ 141 h 170"/>
                <a:gd name="T42" fmla="*/ 61 w 144"/>
                <a:gd name="T43" fmla="*/ 117 h 170"/>
                <a:gd name="T44" fmla="*/ 85 w 144"/>
                <a:gd name="T45" fmla="*/ 117 h 170"/>
                <a:gd name="T46" fmla="*/ 85 w 144"/>
                <a:gd name="T47" fmla="*/ 141 h 170"/>
                <a:gd name="T48" fmla="*/ 85 w 144"/>
                <a:gd name="T49" fmla="*/ 103 h 170"/>
                <a:gd name="T50" fmla="*/ 61 w 144"/>
                <a:gd name="T51" fmla="*/ 103 h 170"/>
                <a:gd name="T52" fmla="*/ 61 w 144"/>
                <a:gd name="T53" fmla="*/ 79 h 170"/>
                <a:gd name="T54" fmla="*/ 85 w 144"/>
                <a:gd name="T55" fmla="*/ 79 h 170"/>
                <a:gd name="T56" fmla="*/ 85 w 144"/>
                <a:gd name="T57" fmla="*/ 103 h 170"/>
                <a:gd name="T58" fmla="*/ 122 w 144"/>
                <a:gd name="T59" fmla="*/ 141 h 170"/>
                <a:gd name="T60" fmla="*/ 97 w 144"/>
                <a:gd name="T61" fmla="*/ 141 h 170"/>
                <a:gd name="T62" fmla="*/ 97 w 144"/>
                <a:gd name="T63" fmla="*/ 79 h 170"/>
                <a:gd name="T64" fmla="*/ 122 w 144"/>
                <a:gd name="T65" fmla="*/ 79 h 170"/>
                <a:gd name="T66" fmla="*/ 122 w 144"/>
                <a:gd name="T67" fmla="*/ 141 h 170"/>
                <a:gd name="T68" fmla="*/ 122 w 144"/>
                <a:gd name="T69" fmla="*/ 50 h 170"/>
                <a:gd name="T70" fmla="*/ 24 w 144"/>
                <a:gd name="T71" fmla="*/ 50 h 170"/>
                <a:gd name="T72" fmla="*/ 24 w 144"/>
                <a:gd name="T73" fmla="*/ 21 h 170"/>
                <a:gd name="T74" fmla="*/ 122 w 144"/>
                <a:gd name="T75" fmla="*/ 21 h 170"/>
                <a:gd name="T76" fmla="*/ 122 w 144"/>
                <a:gd name="T77"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0">
                  <a:moveTo>
                    <a:pt x="136" y="0"/>
                  </a:moveTo>
                  <a:cubicBezTo>
                    <a:pt x="8" y="0"/>
                    <a:pt x="8" y="0"/>
                    <a:pt x="8" y="0"/>
                  </a:cubicBezTo>
                  <a:cubicBezTo>
                    <a:pt x="3" y="0"/>
                    <a:pt x="0" y="4"/>
                    <a:pt x="0" y="8"/>
                  </a:cubicBezTo>
                  <a:cubicBezTo>
                    <a:pt x="0" y="162"/>
                    <a:pt x="0" y="162"/>
                    <a:pt x="0" y="162"/>
                  </a:cubicBezTo>
                  <a:cubicBezTo>
                    <a:pt x="0" y="167"/>
                    <a:pt x="3" y="170"/>
                    <a:pt x="8" y="170"/>
                  </a:cubicBezTo>
                  <a:cubicBezTo>
                    <a:pt x="136" y="170"/>
                    <a:pt x="136" y="170"/>
                    <a:pt x="136" y="170"/>
                  </a:cubicBezTo>
                  <a:cubicBezTo>
                    <a:pt x="141" y="170"/>
                    <a:pt x="144" y="167"/>
                    <a:pt x="144" y="162"/>
                  </a:cubicBezTo>
                  <a:cubicBezTo>
                    <a:pt x="144" y="8"/>
                    <a:pt x="144" y="8"/>
                    <a:pt x="144" y="8"/>
                  </a:cubicBezTo>
                  <a:cubicBezTo>
                    <a:pt x="144" y="4"/>
                    <a:pt x="141" y="0"/>
                    <a:pt x="136" y="0"/>
                  </a:cubicBezTo>
                  <a:close/>
                  <a:moveTo>
                    <a:pt x="48" y="141"/>
                  </a:moveTo>
                  <a:cubicBezTo>
                    <a:pt x="24" y="141"/>
                    <a:pt x="24" y="141"/>
                    <a:pt x="24" y="141"/>
                  </a:cubicBezTo>
                  <a:cubicBezTo>
                    <a:pt x="24" y="117"/>
                    <a:pt x="24" y="117"/>
                    <a:pt x="24" y="117"/>
                  </a:cubicBezTo>
                  <a:cubicBezTo>
                    <a:pt x="48" y="117"/>
                    <a:pt x="48" y="117"/>
                    <a:pt x="48" y="117"/>
                  </a:cubicBezTo>
                  <a:lnTo>
                    <a:pt x="48" y="141"/>
                  </a:lnTo>
                  <a:close/>
                  <a:moveTo>
                    <a:pt x="48" y="103"/>
                  </a:moveTo>
                  <a:cubicBezTo>
                    <a:pt x="24" y="103"/>
                    <a:pt x="24" y="103"/>
                    <a:pt x="24" y="103"/>
                  </a:cubicBezTo>
                  <a:cubicBezTo>
                    <a:pt x="24" y="79"/>
                    <a:pt x="24" y="79"/>
                    <a:pt x="24" y="79"/>
                  </a:cubicBezTo>
                  <a:cubicBezTo>
                    <a:pt x="48" y="79"/>
                    <a:pt x="48" y="79"/>
                    <a:pt x="48" y="79"/>
                  </a:cubicBezTo>
                  <a:lnTo>
                    <a:pt x="48" y="103"/>
                  </a:lnTo>
                  <a:close/>
                  <a:moveTo>
                    <a:pt x="85" y="141"/>
                  </a:moveTo>
                  <a:cubicBezTo>
                    <a:pt x="61" y="141"/>
                    <a:pt x="61" y="141"/>
                    <a:pt x="61" y="141"/>
                  </a:cubicBezTo>
                  <a:cubicBezTo>
                    <a:pt x="61" y="117"/>
                    <a:pt x="61" y="117"/>
                    <a:pt x="61" y="117"/>
                  </a:cubicBezTo>
                  <a:cubicBezTo>
                    <a:pt x="85" y="117"/>
                    <a:pt x="85" y="117"/>
                    <a:pt x="85" y="117"/>
                  </a:cubicBezTo>
                  <a:lnTo>
                    <a:pt x="85" y="141"/>
                  </a:lnTo>
                  <a:close/>
                  <a:moveTo>
                    <a:pt x="85" y="103"/>
                  </a:moveTo>
                  <a:cubicBezTo>
                    <a:pt x="61" y="103"/>
                    <a:pt x="61" y="103"/>
                    <a:pt x="61" y="103"/>
                  </a:cubicBezTo>
                  <a:cubicBezTo>
                    <a:pt x="61" y="79"/>
                    <a:pt x="61" y="79"/>
                    <a:pt x="61" y="79"/>
                  </a:cubicBezTo>
                  <a:cubicBezTo>
                    <a:pt x="85" y="79"/>
                    <a:pt x="85" y="79"/>
                    <a:pt x="85" y="79"/>
                  </a:cubicBezTo>
                  <a:lnTo>
                    <a:pt x="85" y="103"/>
                  </a:lnTo>
                  <a:close/>
                  <a:moveTo>
                    <a:pt x="122" y="141"/>
                  </a:moveTo>
                  <a:cubicBezTo>
                    <a:pt x="97" y="141"/>
                    <a:pt x="97" y="141"/>
                    <a:pt x="97" y="141"/>
                  </a:cubicBezTo>
                  <a:cubicBezTo>
                    <a:pt x="97" y="79"/>
                    <a:pt x="97" y="79"/>
                    <a:pt x="97" y="79"/>
                  </a:cubicBezTo>
                  <a:cubicBezTo>
                    <a:pt x="122" y="79"/>
                    <a:pt x="122" y="79"/>
                    <a:pt x="122" y="79"/>
                  </a:cubicBezTo>
                  <a:lnTo>
                    <a:pt x="122" y="141"/>
                  </a:lnTo>
                  <a:close/>
                  <a:moveTo>
                    <a:pt x="122" y="50"/>
                  </a:moveTo>
                  <a:cubicBezTo>
                    <a:pt x="24" y="50"/>
                    <a:pt x="24" y="50"/>
                    <a:pt x="24" y="50"/>
                  </a:cubicBezTo>
                  <a:cubicBezTo>
                    <a:pt x="24" y="21"/>
                    <a:pt x="24" y="21"/>
                    <a:pt x="24" y="21"/>
                  </a:cubicBezTo>
                  <a:cubicBezTo>
                    <a:pt x="122" y="21"/>
                    <a:pt x="122" y="21"/>
                    <a:pt x="122" y="21"/>
                  </a:cubicBezTo>
                  <a:lnTo>
                    <a:pt x="122" y="5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Rectangle 213">
              <a:extLst>
                <a:ext uri="{FF2B5EF4-FFF2-40B4-BE49-F238E27FC236}">
                  <a16:creationId xmlns:a16="http://schemas.microsoft.com/office/drawing/2014/main" xmlns="" id="{9FB3A72B-E093-44F2-90D3-F97903177F68}"/>
                </a:ext>
              </a:extLst>
            </p:cNvPr>
            <p:cNvSpPr>
              <a:spLocks noChangeArrowheads="1"/>
            </p:cNvSpPr>
            <p:nvPr/>
          </p:nvSpPr>
          <p:spPr bwMode="auto">
            <a:xfrm>
              <a:off x="5728262" y="47268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Rectangle 214">
              <a:extLst>
                <a:ext uri="{FF2B5EF4-FFF2-40B4-BE49-F238E27FC236}">
                  <a16:creationId xmlns:a16="http://schemas.microsoft.com/office/drawing/2014/main" xmlns="" id="{432CD028-E138-4912-A692-0C89E28B5C06}"/>
                </a:ext>
              </a:extLst>
            </p:cNvPr>
            <p:cNvSpPr>
              <a:spLocks noChangeArrowheads="1"/>
            </p:cNvSpPr>
            <p:nvPr/>
          </p:nvSpPr>
          <p:spPr bwMode="auto">
            <a:xfrm>
              <a:off x="5607612" y="4677627"/>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8" name="Oval 215">
              <a:extLst>
                <a:ext uri="{FF2B5EF4-FFF2-40B4-BE49-F238E27FC236}">
                  <a16:creationId xmlns:a16="http://schemas.microsoft.com/office/drawing/2014/main" xmlns="" id="{3AD35E5D-B47C-4C34-8581-EF4E418BF455}"/>
                </a:ext>
              </a:extLst>
            </p:cNvPr>
            <p:cNvSpPr>
              <a:spLocks noChangeArrowheads="1"/>
            </p:cNvSpPr>
            <p:nvPr/>
          </p:nvSpPr>
          <p:spPr bwMode="auto">
            <a:xfrm>
              <a:off x="5620312" y="4693502"/>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40" name="Заголовок 1">
            <a:extLst>
              <a:ext uri="{FF2B5EF4-FFF2-40B4-BE49-F238E27FC236}">
                <a16:creationId xmlns="" xmlns:a16="http://schemas.microsoft.com/office/drawing/2014/main" id="{4C9BBCFC-A4C8-4FE4-95FB-31E6DE828557}"/>
              </a:ext>
            </a:extLst>
          </p:cNvPr>
          <p:cNvSpPr>
            <a:spLocks noGrp="1"/>
          </p:cNvSpPr>
          <p:nvPr>
            <p:ph type="title"/>
          </p:nvPr>
        </p:nvSpPr>
        <p:spPr>
          <a:xfrm>
            <a:off x="1857488" y="0"/>
            <a:ext cx="8428994" cy="604791"/>
          </a:xfrm>
        </p:spPr>
        <p:txBody>
          <a:bodyPr/>
          <a:lstStyle/>
          <a:p>
            <a:r>
              <a:rPr lang="ru-RU" altLang="ru-RU" sz="1800" dirty="0"/>
              <a:t/>
            </a:r>
            <a:br>
              <a:rPr lang="ru-RU" altLang="ru-RU" sz="1800" dirty="0"/>
            </a:br>
            <a:r>
              <a:rPr lang="ru-RU" altLang="ru-RU" cap="none" dirty="0" smtClean="0">
                <a:latin typeface="Segoe UI Semibold" panose="020B0702040204020203" pitchFamily="34" charset="0"/>
                <a:cs typeface="Segoe UI Semibold" panose="020B0702040204020203" pitchFamily="34" charset="0"/>
              </a:rPr>
              <a:t>Новая ставка НДС и ее применение. Определение условий НДС в проекте контракта.</a:t>
            </a:r>
            <a:endParaRPr lang="ru-RU" altLang="ru-RU" dirty="0"/>
          </a:p>
        </p:txBody>
      </p:sp>
      <p:sp>
        <p:nvSpPr>
          <p:cNvPr id="41" name="Стрелка вправо 1"/>
          <p:cNvSpPr>
            <a:spLocks noChangeArrowheads="1"/>
          </p:cNvSpPr>
          <p:nvPr/>
        </p:nvSpPr>
        <p:spPr bwMode="auto">
          <a:xfrm>
            <a:off x="362736" y="3096424"/>
            <a:ext cx="471487"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
        <p:nvSpPr>
          <p:cNvPr id="42" name="TextBox 41"/>
          <p:cNvSpPr txBox="1"/>
          <p:nvPr/>
        </p:nvSpPr>
        <p:spPr>
          <a:xfrm>
            <a:off x="1764561" y="3352954"/>
            <a:ext cx="365806" cy="461665"/>
          </a:xfrm>
          <a:prstGeom prst="rect">
            <a:avLst/>
          </a:prstGeom>
          <a:noFill/>
        </p:spPr>
        <p:txBody>
          <a:bodyPr wrap="none" rtlCol="0">
            <a:spAutoFit/>
          </a:bodyPr>
          <a:lstStyle/>
          <a:p>
            <a:r>
              <a:rPr lang="en-US" sz="2400" b="1" dirty="0" smtClean="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rPr>
              <a:t>1</a:t>
            </a:r>
            <a:endParaRPr lang="ru-RU" sz="2400" b="1" dirty="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4" name="Прямоугольник: скругленные углы 7"/>
          <p:cNvSpPr/>
          <p:nvPr/>
        </p:nvSpPr>
        <p:spPr>
          <a:xfrm>
            <a:off x="2135187" y="3432597"/>
            <a:ext cx="7921625" cy="341312"/>
          </a:xfrm>
          <a:prstGeom prst="roundRect">
            <a:avLst/>
          </a:prstGeom>
          <a:solidFill>
            <a:srgbClr val="FFFFFF"/>
          </a:solidFill>
          <a:ln w="19050" cap="flat" cmpd="sng" algn="ctr">
            <a:solidFill>
              <a:srgbClr val="E4465A"/>
            </a:solidFill>
            <a:prstDash val="solid"/>
            <a:round/>
            <a:headEnd type="none" w="med" len="med"/>
            <a:tailEnd type="none" w="med" len="med"/>
          </a:ln>
          <a:effectLst>
            <a:outerShdw blurRad="254000" dist="152400" algn="l" rotWithShape="0">
              <a:prstClr val="black">
                <a:alpha val="14000"/>
              </a:prstClr>
            </a:outerShdw>
          </a:effectLst>
        </p:spPr>
        <p:txBody>
          <a:bodyPr vert="vert270" anchor="ctr"/>
          <a:lstStyle/>
          <a:p>
            <a:pPr marL="0" marR="0" lvl="0" indent="0" algn="ctr" defTabSz="1289050" eaLnBrk="0" fontAlgn="base" latinLnBrk="0" hangingPunct="0">
              <a:lnSpc>
                <a:spcPct val="90000"/>
              </a:lnSpc>
              <a:spcBef>
                <a:spcPct val="0"/>
              </a:spcBef>
              <a:spcAft>
                <a:spcPct val="35000"/>
              </a:spcAft>
              <a:buClrTx/>
              <a:buSzTx/>
              <a:buFontTx/>
              <a:buNone/>
              <a:tabLst/>
              <a:defRPr/>
            </a:pPr>
            <a:endParaRPr kumimoji="0" lang="ru-RU" sz="3200" b="1" i="0" u="none" strike="noStrike" kern="0" cap="none" spc="0" normalizeH="0" baseline="0" noProof="0" dirty="0">
              <a:ln>
                <a:noFill/>
              </a:ln>
              <a:solidFill>
                <a:srgbClr val="E4465A"/>
              </a:solidFill>
              <a:effectLst/>
              <a:uLnTx/>
              <a:uFillTx/>
              <a:latin typeface="Arial" panose="020B0604020202020204" pitchFamily="34" charset="0"/>
              <a:ea typeface="Microsoft YaHei" panose="020B0503020204020204" pitchFamily="34" charset="-122"/>
            </a:endParaRPr>
          </a:p>
        </p:txBody>
      </p:sp>
      <p:sp>
        <p:nvSpPr>
          <p:cNvPr id="45" name="Объект 2"/>
          <p:cNvSpPr txBox="1">
            <a:spLocks/>
          </p:cNvSpPr>
          <p:nvPr/>
        </p:nvSpPr>
        <p:spPr bwMode="auto">
          <a:xfrm>
            <a:off x="2017711" y="3489138"/>
            <a:ext cx="795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marL="228600" indent="-228600">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marL="447675">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marL="714375">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marL="990600">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14478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19050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23622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28194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fontAlgn="base">
              <a:lnSpc>
                <a:spcPct val="90000"/>
              </a:lnSpc>
              <a:spcBef>
                <a:spcPts val="1000"/>
              </a:spcBef>
              <a:spcAft>
                <a:spcPct val="0"/>
              </a:spcAft>
              <a:buClrTx/>
              <a:buSzTx/>
              <a:buFont typeface="Arial" panose="020B0604020202020204" pitchFamily="34" charset="0"/>
              <a:buNone/>
            </a:pPr>
            <a:r>
              <a:rPr lang="ru-RU" altLang="ru-RU" sz="1600" dirty="0" smtClean="0">
                <a:solidFill>
                  <a:srgbClr val="4D4C4D"/>
                </a:solidFill>
                <a:latin typeface="Trebuchet MS" panose="020B0603020202020204" pitchFamily="34" charset="0"/>
              </a:rPr>
              <a:t>Отгрузка продукции до 31 декабря 2018 г. включительно</a:t>
            </a:r>
            <a:endParaRPr lang="ru-RU" altLang="ru-RU" sz="2400" b="1" dirty="0" smtClean="0">
              <a:solidFill>
                <a:srgbClr val="E4465A"/>
              </a:solidFill>
              <a:latin typeface="Trebuchet MS" panose="020B0603020202020204" pitchFamily="34" charset="0"/>
            </a:endParaRPr>
          </a:p>
        </p:txBody>
      </p:sp>
      <p:sp>
        <p:nvSpPr>
          <p:cNvPr id="46" name="Прямоугольник: скругленные углы 7"/>
          <p:cNvSpPr/>
          <p:nvPr/>
        </p:nvSpPr>
        <p:spPr>
          <a:xfrm>
            <a:off x="2135187" y="3954832"/>
            <a:ext cx="7921625" cy="341312"/>
          </a:xfrm>
          <a:prstGeom prst="roundRect">
            <a:avLst/>
          </a:prstGeom>
          <a:solidFill>
            <a:srgbClr val="FFFFFF"/>
          </a:solidFill>
          <a:ln w="19050" cap="flat" cmpd="sng" algn="ctr">
            <a:solidFill>
              <a:srgbClr val="E4465A"/>
            </a:solidFill>
            <a:prstDash val="solid"/>
            <a:round/>
            <a:headEnd type="none" w="med" len="med"/>
            <a:tailEnd type="none" w="med" len="med"/>
          </a:ln>
          <a:effectLst>
            <a:outerShdw blurRad="254000" dist="152400" algn="l" rotWithShape="0">
              <a:prstClr val="black">
                <a:alpha val="14000"/>
              </a:prstClr>
            </a:outerShdw>
          </a:effectLst>
        </p:spPr>
        <p:txBody>
          <a:bodyPr vert="vert270" anchor="ctr"/>
          <a:lstStyle/>
          <a:p>
            <a:pPr marL="0" marR="0" lvl="0" indent="0" algn="ctr" defTabSz="1289050" eaLnBrk="0" fontAlgn="base" latinLnBrk="0" hangingPunct="0">
              <a:lnSpc>
                <a:spcPct val="90000"/>
              </a:lnSpc>
              <a:spcBef>
                <a:spcPct val="0"/>
              </a:spcBef>
              <a:spcAft>
                <a:spcPct val="35000"/>
              </a:spcAft>
              <a:buClrTx/>
              <a:buSzTx/>
              <a:buFontTx/>
              <a:buNone/>
              <a:tabLst/>
              <a:defRPr/>
            </a:pPr>
            <a:endParaRPr kumimoji="0" lang="ru-RU" sz="3200" b="1" i="0" u="none" strike="noStrike" kern="0" cap="none" spc="0" normalizeH="0" baseline="0" noProof="0" dirty="0">
              <a:ln>
                <a:noFill/>
              </a:ln>
              <a:solidFill>
                <a:srgbClr val="E4465A"/>
              </a:solidFill>
              <a:effectLst/>
              <a:uLnTx/>
              <a:uFillTx/>
              <a:latin typeface="Arial" panose="020B0604020202020204" pitchFamily="34" charset="0"/>
              <a:ea typeface="Microsoft YaHei" panose="020B0503020204020204" pitchFamily="34" charset="-122"/>
            </a:endParaRPr>
          </a:p>
        </p:txBody>
      </p:sp>
      <p:sp>
        <p:nvSpPr>
          <p:cNvPr id="47" name="Прямоугольник: скругленные углы 7"/>
          <p:cNvSpPr/>
          <p:nvPr/>
        </p:nvSpPr>
        <p:spPr>
          <a:xfrm>
            <a:off x="2135186" y="4553912"/>
            <a:ext cx="7921625" cy="496413"/>
          </a:xfrm>
          <a:prstGeom prst="roundRect">
            <a:avLst/>
          </a:prstGeom>
          <a:solidFill>
            <a:srgbClr val="FFFFFF"/>
          </a:solidFill>
          <a:ln w="19050" cap="flat" cmpd="sng" algn="ctr">
            <a:solidFill>
              <a:srgbClr val="E4465A"/>
            </a:solidFill>
            <a:prstDash val="solid"/>
            <a:round/>
            <a:headEnd type="none" w="med" len="med"/>
            <a:tailEnd type="none" w="med" len="med"/>
          </a:ln>
          <a:effectLst>
            <a:outerShdw blurRad="254000" dist="152400" algn="l" rotWithShape="0">
              <a:prstClr val="black">
                <a:alpha val="14000"/>
              </a:prstClr>
            </a:outerShdw>
          </a:effectLst>
        </p:spPr>
        <p:txBody>
          <a:bodyPr vert="vert270" anchor="ctr"/>
          <a:lstStyle/>
          <a:p>
            <a:pPr marL="0" marR="0" lvl="0" indent="0" algn="ctr" defTabSz="1289050" eaLnBrk="0" fontAlgn="base" latinLnBrk="0" hangingPunct="0">
              <a:lnSpc>
                <a:spcPct val="90000"/>
              </a:lnSpc>
              <a:spcBef>
                <a:spcPct val="0"/>
              </a:spcBef>
              <a:spcAft>
                <a:spcPct val="35000"/>
              </a:spcAft>
              <a:buClrTx/>
              <a:buSzTx/>
              <a:buFontTx/>
              <a:buNone/>
              <a:tabLst/>
              <a:defRPr/>
            </a:pPr>
            <a:endParaRPr kumimoji="0" lang="ru-RU" sz="3200" b="1" i="0" u="none" strike="noStrike" kern="0" cap="none" spc="0" normalizeH="0" baseline="0" noProof="0" dirty="0">
              <a:ln>
                <a:noFill/>
              </a:ln>
              <a:solidFill>
                <a:srgbClr val="E4465A"/>
              </a:solidFill>
              <a:effectLst/>
              <a:uLnTx/>
              <a:uFillTx/>
              <a:latin typeface="Arial" panose="020B0604020202020204" pitchFamily="34" charset="0"/>
              <a:ea typeface="Microsoft YaHei" panose="020B0503020204020204" pitchFamily="34" charset="-122"/>
            </a:endParaRPr>
          </a:p>
        </p:txBody>
      </p:sp>
      <p:sp>
        <p:nvSpPr>
          <p:cNvPr id="48" name="TextBox 47"/>
          <p:cNvSpPr txBox="1"/>
          <p:nvPr/>
        </p:nvSpPr>
        <p:spPr>
          <a:xfrm>
            <a:off x="1749082" y="3882046"/>
            <a:ext cx="365806" cy="461665"/>
          </a:xfrm>
          <a:prstGeom prst="rect">
            <a:avLst/>
          </a:prstGeom>
          <a:noFill/>
        </p:spPr>
        <p:txBody>
          <a:bodyPr wrap="none" rtlCol="0">
            <a:spAutoFit/>
          </a:bodyPr>
          <a:lstStyle/>
          <a:p>
            <a:r>
              <a:rPr lang="ru-RU" sz="2400" b="1" dirty="0" smtClean="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rPr>
              <a:t>2</a:t>
            </a:r>
            <a:endParaRPr lang="ru-RU" sz="2400" b="1" dirty="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9" name="TextBox 48"/>
          <p:cNvSpPr txBox="1"/>
          <p:nvPr/>
        </p:nvSpPr>
        <p:spPr>
          <a:xfrm>
            <a:off x="1764561" y="4469335"/>
            <a:ext cx="365806" cy="461665"/>
          </a:xfrm>
          <a:prstGeom prst="rect">
            <a:avLst/>
          </a:prstGeom>
          <a:noFill/>
        </p:spPr>
        <p:txBody>
          <a:bodyPr wrap="none" rtlCol="0">
            <a:spAutoFit/>
          </a:bodyPr>
          <a:lstStyle/>
          <a:p>
            <a:r>
              <a:rPr lang="ru-RU" sz="2400" b="1" dirty="0" smtClean="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rPr>
              <a:t>3</a:t>
            </a:r>
            <a:endParaRPr lang="ru-RU" sz="2400" b="1" dirty="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50" name="Объект 2"/>
          <p:cNvSpPr txBox="1">
            <a:spLocks/>
          </p:cNvSpPr>
          <p:nvPr/>
        </p:nvSpPr>
        <p:spPr bwMode="auto">
          <a:xfrm>
            <a:off x="2017711" y="4015571"/>
            <a:ext cx="795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marL="228600" indent="-228600">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marL="447675">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marL="714375">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marL="990600">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14478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19050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23622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28194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fontAlgn="base">
              <a:lnSpc>
                <a:spcPct val="90000"/>
              </a:lnSpc>
              <a:spcBef>
                <a:spcPts val="1000"/>
              </a:spcBef>
              <a:spcAft>
                <a:spcPct val="0"/>
              </a:spcAft>
              <a:buClrTx/>
              <a:buSzTx/>
              <a:buFont typeface="Arial" panose="020B0604020202020204" pitchFamily="34" charset="0"/>
              <a:buNone/>
            </a:pPr>
            <a:r>
              <a:rPr lang="ru-RU" altLang="ru-RU" sz="1600" dirty="0" smtClean="0">
                <a:solidFill>
                  <a:srgbClr val="4D4C4D"/>
                </a:solidFill>
                <a:latin typeface="Trebuchet MS" panose="020B0603020202020204" pitchFamily="34" charset="0"/>
              </a:rPr>
              <a:t>Оплата </a:t>
            </a:r>
            <a:r>
              <a:rPr lang="ru-RU" altLang="ru-RU" sz="1600" dirty="0">
                <a:solidFill>
                  <a:srgbClr val="4D4C4D"/>
                </a:solidFill>
                <a:latin typeface="Trebuchet MS" panose="020B0603020202020204" pitchFamily="34" charset="0"/>
              </a:rPr>
              <a:t>(включая частичную) до 31 декабря 2018 г. включительно</a:t>
            </a:r>
            <a:endParaRPr lang="ru-RU" altLang="ru-RU" sz="2400" b="1" dirty="0" smtClean="0">
              <a:solidFill>
                <a:srgbClr val="E4465A"/>
              </a:solidFill>
              <a:latin typeface="Trebuchet MS" panose="020B0603020202020204" pitchFamily="34" charset="0"/>
            </a:endParaRPr>
          </a:p>
        </p:txBody>
      </p:sp>
      <p:sp>
        <p:nvSpPr>
          <p:cNvPr id="51" name="Объект 2"/>
          <p:cNvSpPr txBox="1">
            <a:spLocks/>
          </p:cNvSpPr>
          <p:nvPr/>
        </p:nvSpPr>
        <p:spPr bwMode="auto">
          <a:xfrm>
            <a:off x="2095297" y="4595174"/>
            <a:ext cx="7953375" cy="4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marL="228600" indent="-228600">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marL="447675">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marL="714375">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marL="990600">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14478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19050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23622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28194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fontAlgn="base">
              <a:lnSpc>
                <a:spcPct val="90000"/>
              </a:lnSpc>
              <a:spcBef>
                <a:spcPts val="1000"/>
              </a:spcBef>
              <a:spcAft>
                <a:spcPct val="0"/>
              </a:spcAft>
              <a:buClrTx/>
              <a:buSzTx/>
              <a:buFont typeface="Arial" panose="020B0604020202020204" pitchFamily="34" charset="0"/>
              <a:buNone/>
            </a:pPr>
            <a:r>
              <a:rPr lang="ru-RU" altLang="ru-RU" sz="1600" dirty="0" smtClean="0">
                <a:solidFill>
                  <a:srgbClr val="4D4C4D"/>
                </a:solidFill>
                <a:latin typeface="Trebuchet MS" panose="020B0603020202020204" pitchFamily="34" charset="0"/>
              </a:rPr>
              <a:t>Отгрузка и оплата (включая частичную) произошли до 31 декабря 2018 г. включительно</a:t>
            </a:r>
            <a:endParaRPr lang="ru-RU" altLang="ru-RU" sz="2400" b="1" dirty="0" smtClean="0">
              <a:solidFill>
                <a:srgbClr val="E4465A"/>
              </a:solidFill>
              <a:latin typeface="Trebuchet MS" panose="020B0603020202020204" pitchFamily="34" charset="0"/>
            </a:endParaRPr>
          </a:p>
        </p:txBody>
      </p:sp>
      <p:sp>
        <p:nvSpPr>
          <p:cNvPr id="52" name="Объект 2">
            <a:extLst>
              <a:ext uri="{FF2B5EF4-FFF2-40B4-BE49-F238E27FC236}">
                <a16:creationId xmlns:a16="http://schemas.microsoft.com/office/drawing/2014/main" xmlns="" id="{73654378-9C15-461F-99A2-CFFD6BDD55E3}"/>
              </a:ext>
            </a:extLst>
          </p:cNvPr>
          <p:cNvSpPr txBox="1">
            <a:spLocks/>
          </p:cNvSpPr>
          <p:nvPr/>
        </p:nvSpPr>
        <p:spPr>
          <a:xfrm>
            <a:off x="915186" y="5226911"/>
            <a:ext cx="10904499" cy="1152375"/>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spcBef>
                <a:spcPct val="0"/>
              </a:spcBef>
              <a:spcAft>
                <a:spcPts val="1200"/>
              </a:spcAft>
            </a:pPr>
            <a:r>
              <a:rPr lang="ru-RU" sz="1800" dirty="0" smtClean="0">
                <a:solidFill>
                  <a:srgbClr val="444444"/>
                </a:solidFill>
                <a:cs typeface="Segoe UI" panose="020B0502040204020203" pitchFamily="34" charset="0"/>
              </a:rPr>
              <a:t>Если отгрузка и оплата (включая частичную) </a:t>
            </a:r>
            <a:r>
              <a:rPr lang="ru-RU" sz="1800" b="1" dirty="0" smtClean="0">
                <a:solidFill>
                  <a:srgbClr val="E4465A"/>
                </a:solidFill>
                <a:cs typeface="Segoe UI" panose="020B0502040204020203" pitchFamily="34" charset="0"/>
              </a:rPr>
              <a:t>происходят после 31 декабря 2018 г.</a:t>
            </a:r>
            <a:r>
              <a:rPr lang="ru-RU" sz="1800" dirty="0" smtClean="0">
                <a:solidFill>
                  <a:srgbClr val="444444"/>
                </a:solidFill>
                <a:cs typeface="Segoe UI" panose="020B0502040204020203" pitchFamily="34" charset="0"/>
              </a:rPr>
              <a:t>, то заказчик в счет уплаты поставщиком по контракту перечисляет ему </a:t>
            </a:r>
            <a:r>
              <a:rPr lang="ru-RU" sz="1800" b="1" dirty="0" smtClean="0">
                <a:solidFill>
                  <a:srgbClr val="E4465A"/>
                </a:solidFill>
                <a:cs typeface="Segoe UI" panose="020B0502040204020203" pitchFamily="34" charset="0"/>
              </a:rPr>
              <a:t>20% НДС в составе ранее оговоренной цены контракта без возможности ее повышения.</a:t>
            </a:r>
            <a:endParaRPr lang="ru-RU" sz="1800" b="1" dirty="0">
              <a:solidFill>
                <a:srgbClr val="E4465A"/>
              </a:solidFill>
              <a:cs typeface="Segoe UI" panose="020B0502040204020203" pitchFamily="34" charset="0"/>
            </a:endParaRPr>
          </a:p>
        </p:txBody>
      </p:sp>
      <p:grpSp>
        <p:nvGrpSpPr>
          <p:cNvPr id="53" name="Группа 52">
            <a:extLst>
              <a:ext uri="{FF2B5EF4-FFF2-40B4-BE49-F238E27FC236}">
                <a16:creationId xmlns:a16="http://schemas.microsoft.com/office/drawing/2014/main" xmlns="" id="{1D9EE1A8-F029-4957-A5EE-191FBF2FFD6D}"/>
              </a:ext>
            </a:extLst>
          </p:cNvPr>
          <p:cNvGrpSpPr/>
          <p:nvPr/>
        </p:nvGrpSpPr>
        <p:grpSpPr>
          <a:xfrm>
            <a:off x="319873" y="5242711"/>
            <a:ext cx="471488" cy="560388"/>
            <a:chOff x="5391712" y="4383939"/>
            <a:chExt cx="471488" cy="560388"/>
          </a:xfrm>
          <a:solidFill>
            <a:schemeClr val="accent1"/>
          </a:solidFill>
        </p:grpSpPr>
        <p:sp>
          <p:nvSpPr>
            <p:cNvPr id="54" name="Freeform 206">
              <a:extLst>
                <a:ext uri="{FF2B5EF4-FFF2-40B4-BE49-F238E27FC236}">
                  <a16:creationId xmlns:a16="http://schemas.microsoft.com/office/drawing/2014/main" xmlns="" id="{16C558EE-8322-4F72-A0BD-8EB70B7D2405}"/>
                </a:ext>
              </a:extLst>
            </p:cNvPr>
            <p:cNvSpPr>
              <a:spLocks/>
            </p:cNvSpPr>
            <p:nvPr/>
          </p:nvSpPr>
          <p:spPr bwMode="auto">
            <a:xfrm>
              <a:off x="5607612" y="4785577"/>
              <a:ext cx="42863" cy="42863"/>
            </a:xfrm>
            <a:custGeom>
              <a:avLst/>
              <a:gdLst>
                <a:gd name="T0" fmla="*/ 0 w 27"/>
                <a:gd name="T1" fmla="*/ 23 h 27"/>
                <a:gd name="T2" fmla="*/ 6 w 27"/>
                <a:gd name="T3" fmla="*/ 27 h 27"/>
                <a:gd name="T4" fmla="*/ 15 w 27"/>
                <a:gd name="T5" fmla="*/ 19 h 27"/>
                <a:gd name="T6" fmla="*/ 21 w 27"/>
                <a:gd name="T7" fmla="*/ 27 h 27"/>
                <a:gd name="T8" fmla="*/ 27 w 27"/>
                <a:gd name="T9" fmla="*/ 23 h 27"/>
                <a:gd name="T10" fmla="*/ 19 w 27"/>
                <a:gd name="T11" fmla="*/ 15 h 27"/>
                <a:gd name="T12" fmla="*/ 27 w 27"/>
                <a:gd name="T13" fmla="*/ 7 h 27"/>
                <a:gd name="T14" fmla="*/ 21 w 27"/>
                <a:gd name="T15" fmla="*/ 3 h 27"/>
                <a:gd name="T16" fmla="*/ 15 w 27"/>
                <a:gd name="T17" fmla="*/ 9 h 27"/>
                <a:gd name="T18" fmla="*/ 6 w 27"/>
                <a:gd name="T19" fmla="*/ 0 h 27"/>
                <a:gd name="T20" fmla="*/ 0 w 27"/>
                <a:gd name="T21" fmla="*/ 7 h 27"/>
                <a:gd name="T22" fmla="*/ 8 w 27"/>
                <a:gd name="T23" fmla="*/ 15 h 27"/>
                <a:gd name="T24" fmla="*/ 0 w 27"/>
                <a:gd name="T2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0" y="23"/>
                  </a:moveTo>
                  <a:lnTo>
                    <a:pt x="6" y="27"/>
                  </a:lnTo>
                  <a:lnTo>
                    <a:pt x="15" y="19"/>
                  </a:lnTo>
                  <a:lnTo>
                    <a:pt x="21" y="27"/>
                  </a:lnTo>
                  <a:lnTo>
                    <a:pt x="27" y="23"/>
                  </a:lnTo>
                  <a:lnTo>
                    <a:pt x="19" y="15"/>
                  </a:lnTo>
                  <a:lnTo>
                    <a:pt x="27" y="7"/>
                  </a:lnTo>
                  <a:lnTo>
                    <a:pt x="21" y="3"/>
                  </a:lnTo>
                  <a:lnTo>
                    <a:pt x="15" y="9"/>
                  </a:lnTo>
                  <a:lnTo>
                    <a:pt x="6" y="0"/>
                  </a:lnTo>
                  <a:lnTo>
                    <a:pt x="0" y="7"/>
                  </a:lnTo>
                  <a:lnTo>
                    <a:pt x="8" y="15"/>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5" name="Freeform 207">
              <a:extLst>
                <a:ext uri="{FF2B5EF4-FFF2-40B4-BE49-F238E27FC236}">
                  <a16:creationId xmlns:a16="http://schemas.microsoft.com/office/drawing/2014/main" xmlns="" id="{9D35016A-7D0F-461F-8315-4174574F5826}"/>
                </a:ext>
              </a:extLst>
            </p:cNvPr>
            <p:cNvSpPr>
              <a:spLocks/>
            </p:cNvSpPr>
            <p:nvPr/>
          </p:nvSpPr>
          <p:spPr bwMode="auto">
            <a:xfrm>
              <a:off x="5483787" y="4660164"/>
              <a:ext cx="49213" cy="47625"/>
            </a:xfrm>
            <a:custGeom>
              <a:avLst/>
              <a:gdLst>
                <a:gd name="T0" fmla="*/ 12 w 31"/>
                <a:gd name="T1" fmla="*/ 30 h 30"/>
                <a:gd name="T2" fmla="*/ 18 w 31"/>
                <a:gd name="T3" fmla="*/ 30 h 30"/>
                <a:gd name="T4" fmla="*/ 18 w 31"/>
                <a:gd name="T5" fmla="*/ 19 h 30"/>
                <a:gd name="T6" fmla="*/ 31 w 31"/>
                <a:gd name="T7" fmla="*/ 19 h 30"/>
                <a:gd name="T8" fmla="*/ 31 w 31"/>
                <a:gd name="T9" fmla="*/ 11 h 30"/>
                <a:gd name="T10" fmla="*/ 18 w 31"/>
                <a:gd name="T11" fmla="*/ 11 h 30"/>
                <a:gd name="T12" fmla="*/ 18 w 31"/>
                <a:gd name="T13" fmla="*/ 0 h 30"/>
                <a:gd name="T14" fmla="*/ 12 w 31"/>
                <a:gd name="T15" fmla="*/ 0 h 30"/>
                <a:gd name="T16" fmla="*/ 12 w 31"/>
                <a:gd name="T17" fmla="*/ 11 h 30"/>
                <a:gd name="T18" fmla="*/ 0 w 31"/>
                <a:gd name="T19" fmla="*/ 11 h 30"/>
                <a:gd name="T20" fmla="*/ 0 w 31"/>
                <a:gd name="T21" fmla="*/ 19 h 30"/>
                <a:gd name="T22" fmla="*/ 12 w 31"/>
                <a:gd name="T23" fmla="*/ 19 h 30"/>
                <a:gd name="T24" fmla="*/ 12 w 31"/>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12" y="30"/>
                  </a:moveTo>
                  <a:lnTo>
                    <a:pt x="18" y="30"/>
                  </a:lnTo>
                  <a:lnTo>
                    <a:pt x="18" y="19"/>
                  </a:lnTo>
                  <a:lnTo>
                    <a:pt x="31" y="19"/>
                  </a:lnTo>
                  <a:lnTo>
                    <a:pt x="31" y="11"/>
                  </a:lnTo>
                  <a:lnTo>
                    <a:pt x="18" y="11"/>
                  </a:lnTo>
                  <a:lnTo>
                    <a:pt x="18" y="0"/>
                  </a:lnTo>
                  <a:lnTo>
                    <a:pt x="12" y="0"/>
                  </a:lnTo>
                  <a:lnTo>
                    <a:pt x="12" y="11"/>
                  </a:lnTo>
                  <a:lnTo>
                    <a:pt x="0" y="11"/>
                  </a:lnTo>
                  <a:lnTo>
                    <a:pt x="0" y="19"/>
                  </a:lnTo>
                  <a:lnTo>
                    <a:pt x="12" y="19"/>
                  </a:lnTo>
                  <a:lnTo>
                    <a:pt x="12" y="3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6" name="Rectangle 208">
              <a:extLst>
                <a:ext uri="{FF2B5EF4-FFF2-40B4-BE49-F238E27FC236}">
                  <a16:creationId xmlns:a16="http://schemas.microsoft.com/office/drawing/2014/main" xmlns="" id="{DB771B68-4C3D-4C89-9B66-05CF2CA93B43}"/>
                </a:ext>
              </a:extLst>
            </p:cNvPr>
            <p:cNvSpPr>
              <a:spLocks noChangeArrowheads="1"/>
            </p:cNvSpPr>
            <p:nvPr/>
          </p:nvSpPr>
          <p:spPr bwMode="auto">
            <a:xfrm>
              <a:off x="5486962" y="48030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7" name="Oval 209">
              <a:extLst>
                <a:ext uri="{FF2B5EF4-FFF2-40B4-BE49-F238E27FC236}">
                  <a16:creationId xmlns:a16="http://schemas.microsoft.com/office/drawing/2014/main" xmlns="" id="{FE3866EA-622D-4633-A694-08F51655BF40}"/>
                </a:ext>
              </a:extLst>
            </p:cNvPr>
            <p:cNvSpPr>
              <a:spLocks noChangeArrowheads="1"/>
            </p:cNvSpPr>
            <p:nvPr/>
          </p:nvSpPr>
          <p:spPr bwMode="auto">
            <a:xfrm>
              <a:off x="5620312" y="4656989"/>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8" name="Freeform 210">
              <a:extLst>
                <a:ext uri="{FF2B5EF4-FFF2-40B4-BE49-F238E27FC236}">
                  <a16:creationId xmlns:a16="http://schemas.microsoft.com/office/drawing/2014/main" xmlns="" id="{B6FF1D54-6954-4DCA-AE46-E3BDFD263B59}"/>
                </a:ext>
              </a:extLst>
            </p:cNvPr>
            <p:cNvSpPr>
              <a:spLocks noEditPoints="1"/>
            </p:cNvSpPr>
            <p:nvPr/>
          </p:nvSpPr>
          <p:spPr bwMode="auto">
            <a:xfrm>
              <a:off x="5718737" y="4469664"/>
              <a:ext cx="46038" cy="66675"/>
            </a:xfrm>
            <a:custGeom>
              <a:avLst/>
              <a:gdLst>
                <a:gd name="T0" fmla="*/ 3 w 14"/>
                <a:gd name="T1" fmla="*/ 20 h 20"/>
                <a:gd name="T2" fmla="*/ 11 w 14"/>
                <a:gd name="T3" fmla="*/ 20 h 20"/>
                <a:gd name="T4" fmla="*/ 13 w 14"/>
                <a:gd name="T5" fmla="*/ 19 h 20"/>
                <a:gd name="T6" fmla="*/ 14 w 14"/>
                <a:gd name="T7" fmla="*/ 17 h 20"/>
                <a:gd name="T8" fmla="*/ 14 w 14"/>
                <a:gd name="T9" fmla="*/ 3 h 20"/>
                <a:gd name="T10" fmla="*/ 13 w 14"/>
                <a:gd name="T11" fmla="*/ 1 h 20"/>
                <a:gd name="T12" fmla="*/ 13 w 14"/>
                <a:gd name="T13" fmla="*/ 1 h 20"/>
                <a:gd name="T14" fmla="*/ 11 w 14"/>
                <a:gd name="T15" fmla="*/ 0 h 20"/>
                <a:gd name="T16" fmla="*/ 3 w 14"/>
                <a:gd name="T17" fmla="*/ 0 h 20"/>
                <a:gd name="T18" fmla="*/ 1 w 14"/>
                <a:gd name="T19" fmla="*/ 1 h 20"/>
                <a:gd name="T20" fmla="*/ 0 w 14"/>
                <a:gd name="T21" fmla="*/ 3 h 20"/>
                <a:gd name="T22" fmla="*/ 0 w 14"/>
                <a:gd name="T23" fmla="*/ 17 h 20"/>
                <a:gd name="T24" fmla="*/ 1 w 14"/>
                <a:gd name="T25" fmla="*/ 19 h 20"/>
                <a:gd name="T26" fmla="*/ 3 w 14"/>
                <a:gd name="T27" fmla="*/ 20 h 20"/>
                <a:gd name="T28" fmla="*/ 3 w 14"/>
                <a:gd name="T29" fmla="*/ 3 h 20"/>
                <a:gd name="T30" fmla="*/ 3 w 14"/>
                <a:gd name="T31" fmla="*/ 3 h 20"/>
                <a:gd name="T32" fmla="*/ 10 w 14"/>
                <a:gd name="T33" fmla="*/ 3 h 20"/>
                <a:gd name="T34" fmla="*/ 11 w 14"/>
                <a:gd name="T35" fmla="*/ 3 h 20"/>
                <a:gd name="T36" fmla="*/ 11 w 14"/>
                <a:gd name="T37" fmla="*/ 17 h 20"/>
                <a:gd name="T38" fmla="*/ 3 w 14"/>
                <a:gd name="T39" fmla="*/ 17 h 20"/>
                <a:gd name="T40" fmla="*/ 3 w 14"/>
                <a:gd name="T4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0">
                  <a:moveTo>
                    <a:pt x="3" y="20"/>
                  </a:moveTo>
                  <a:cubicBezTo>
                    <a:pt x="11" y="20"/>
                    <a:pt x="11" y="20"/>
                    <a:pt x="11" y="20"/>
                  </a:cubicBezTo>
                  <a:cubicBezTo>
                    <a:pt x="11" y="20"/>
                    <a:pt x="12" y="19"/>
                    <a:pt x="13" y="19"/>
                  </a:cubicBezTo>
                  <a:cubicBezTo>
                    <a:pt x="13" y="18"/>
                    <a:pt x="14" y="17"/>
                    <a:pt x="14" y="17"/>
                  </a:cubicBezTo>
                  <a:cubicBezTo>
                    <a:pt x="14" y="3"/>
                    <a:pt x="14" y="3"/>
                    <a:pt x="14" y="3"/>
                  </a:cubicBezTo>
                  <a:cubicBezTo>
                    <a:pt x="14" y="2"/>
                    <a:pt x="13" y="1"/>
                    <a:pt x="13" y="1"/>
                  </a:cubicBezTo>
                  <a:cubicBezTo>
                    <a:pt x="13" y="1"/>
                    <a:pt x="13" y="1"/>
                    <a:pt x="13" y="1"/>
                  </a:cubicBezTo>
                  <a:cubicBezTo>
                    <a:pt x="12" y="0"/>
                    <a:pt x="11" y="0"/>
                    <a:pt x="11" y="0"/>
                  </a:cubicBezTo>
                  <a:cubicBezTo>
                    <a:pt x="3" y="0"/>
                    <a:pt x="3" y="0"/>
                    <a:pt x="3" y="0"/>
                  </a:cubicBezTo>
                  <a:cubicBezTo>
                    <a:pt x="3" y="0"/>
                    <a:pt x="2" y="0"/>
                    <a:pt x="1" y="1"/>
                  </a:cubicBezTo>
                  <a:cubicBezTo>
                    <a:pt x="1" y="1"/>
                    <a:pt x="0" y="2"/>
                    <a:pt x="0" y="3"/>
                  </a:cubicBezTo>
                  <a:cubicBezTo>
                    <a:pt x="0" y="17"/>
                    <a:pt x="0" y="17"/>
                    <a:pt x="0" y="17"/>
                  </a:cubicBezTo>
                  <a:cubicBezTo>
                    <a:pt x="0" y="17"/>
                    <a:pt x="1" y="18"/>
                    <a:pt x="1" y="19"/>
                  </a:cubicBezTo>
                  <a:cubicBezTo>
                    <a:pt x="2" y="19"/>
                    <a:pt x="3" y="20"/>
                    <a:pt x="3" y="20"/>
                  </a:cubicBezTo>
                  <a:close/>
                  <a:moveTo>
                    <a:pt x="3" y="3"/>
                  </a:moveTo>
                  <a:cubicBezTo>
                    <a:pt x="3" y="3"/>
                    <a:pt x="3" y="3"/>
                    <a:pt x="3" y="3"/>
                  </a:cubicBezTo>
                  <a:cubicBezTo>
                    <a:pt x="10" y="3"/>
                    <a:pt x="10" y="3"/>
                    <a:pt x="10" y="3"/>
                  </a:cubicBezTo>
                  <a:cubicBezTo>
                    <a:pt x="10" y="3"/>
                    <a:pt x="10" y="3"/>
                    <a:pt x="11" y="3"/>
                  </a:cubicBezTo>
                  <a:cubicBezTo>
                    <a:pt x="11" y="17"/>
                    <a:pt x="11" y="17"/>
                    <a:pt x="11" y="17"/>
                  </a:cubicBezTo>
                  <a:cubicBezTo>
                    <a:pt x="3" y="17"/>
                    <a:pt x="3" y="17"/>
                    <a:pt x="3" y="17"/>
                  </a:cubicBezTo>
                  <a:lnTo>
                    <a:pt x="3" y="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9" name="Rectangle 211">
              <a:extLst>
                <a:ext uri="{FF2B5EF4-FFF2-40B4-BE49-F238E27FC236}">
                  <a16:creationId xmlns:a16="http://schemas.microsoft.com/office/drawing/2014/main" xmlns="" id="{D69B40CA-E9A1-480E-94E0-68CCA7FDA88D}"/>
                </a:ext>
              </a:extLst>
            </p:cNvPr>
            <p:cNvSpPr>
              <a:spLocks noChangeArrowheads="1"/>
            </p:cNvSpPr>
            <p:nvPr/>
          </p:nvSpPr>
          <p:spPr bwMode="auto">
            <a:xfrm>
              <a:off x="5728262" y="4750652"/>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0" name="Freeform 212">
              <a:extLst>
                <a:ext uri="{FF2B5EF4-FFF2-40B4-BE49-F238E27FC236}">
                  <a16:creationId xmlns:a16="http://schemas.microsoft.com/office/drawing/2014/main" xmlns="" id="{C3DB9EDA-05A8-4B09-B47D-DEA1F3B35D72}"/>
                </a:ext>
              </a:extLst>
            </p:cNvPr>
            <p:cNvSpPr>
              <a:spLocks noEditPoints="1"/>
            </p:cNvSpPr>
            <p:nvPr/>
          </p:nvSpPr>
          <p:spPr bwMode="auto">
            <a:xfrm>
              <a:off x="5391712" y="4383939"/>
              <a:ext cx="471488" cy="560388"/>
            </a:xfrm>
            <a:custGeom>
              <a:avLst/>
              <a:gdLst>
                <a:gd name="T0" fmla="*/ 136 w 144"/>
                <a:gd name="T1" fmla="*/ 0 h 170"/>
                <a:gd name="T2" fmla="*/ 8 w 144"/>
                <a:gd name="T3" fmla="*/ 0 h 170"/>
                <a:gd name="T4" fmla="*/ 0 w 144"/>
                <a:gd name="T5" fmla="*/ 8 h 170"/>
                <a:gd name="T6" fmla="*/ 0 w 144"/>
                <a:gd name="T7" fmla="*/ 162 h 170"/>
                <a:gd name="T8" fmla="*/ 8 w 144"/>
                <a:gd name="T9" fmla="*/ 170 h 170"/>
                <a:gd name="T10" fmla="*/ 136 w 144"/>
                <a:gd name="T11" fmla="*/ 170 h 170"/>
                <a:gd name="T12" fmla="*/ 144 w 144"/>
                <a:gd name="T13" fmla="*/ 162 h 170"/>
                <a:gd name="T14" fmla="*/ 144 w 144"/>
                <a:gd name="T15" fmla="*/ 8 h 170"/>
                <a:gd name="T16" fmla="*/ 136 w 144"/>
                <a:gd name="T17" fmla="*/ 0 h 170"/>
                <a:gd name="T18" fmla="*/ 48 w 144"/>
                <a:gd name="T19" fmla="*/ 141 h 170"/>
                <a:gd name="T20" fmla="*/ 24 w 144"/>
                <a:gd name="T21" fmla="*/ 141 h 170"/>
                <a:gd name="T22" fmla="*/ 24 w 144"/>
                <a:gd name="T23" fmla="*/ 117 h 170"/>
                <a:gd name="T24" fmla="*/ 48 w 144"/>
                <a:gd name="T25" fmla="*/ 117 h 170"/>
                <a:gd name="T26" fmla="*/ 48 w 144"/>
                <a:gd name="T27" fmla="*/ 141 h 170"/>
                <a:gd name="T28" fmla="*/ 48 w 144"/>
                <a:gd name="T29" fmla="*/ 103 h 170"/>
                <a:gd name="T30" fmla="*/ 24 w 144"/>
                <a:gd name="T31" fmla="*/ 103 h 170"/>
                <a:gd name="T32" fmla="*/ 24 w 144"/>
                <a:gd name="T33" fmla="*/ 79 h 170"/>
                <a:gd name="T34" fmla="*/ 48 w 144"/>
                <a:gd name="T35" fmla="*/ 79 h 170"/>
                <a:gd name="T36" fmla="*/ 48 w 144"/>
                <a:gd name="T37" fmla="*/ 103 h 170"/>
                <a:gd name="T38" fmla="*/ 85 w 144"/>
                <a:gd name="T39" fmla="*/ 141 h 170"/>
                <a:gd name="T40" fmla="*/ 61 w 144"/>
                <a:gd name="T41" fmla="*/ 141 h 170"/>
                <a:gd name="T42" fmla="*/ 61 w 144"/>
                <a:gd name="T43" fmla="*/ 117 h 170"/>
                <a:gd name="T44" fmla="*/ 85 w 144"/>
                <a:gd name="T45" fmla="*/ 117 h 170"/>
                <a:gd name="T46" fmla="*/ 85 w 144"/>
                <a:gd name="T47" fmla="*/ 141 h 170"/>
                <a:gd name="T48" fmla="*/ 85 w 144"/>
                <a:gd name="T49" fmla="*/ 103 h 170"/>
                <a:gd name="T50" fmla="*/ 61 w 144"/>
                <a:gd name="T51" fmla="*/ 103 h 170"/>
                <a:gd name="T52" fmla="*/ 61 w 144"/>
                <a:gd name="T53" fmla="*/ 79 h 170"/>
                <a:gd name="T54" fmla="*/ 85 w 144"/>
                <a:gd name="T55" fmla="*/ 79 h 170"/>
                <a:gd name="T56" fmla="*/ 85 w 144"/>
                <a:gd name="T57" fmla="*/ 103 h 170"/>
                <a:gd name="T58" fmla="*/ 122 w 144"/>
                <a:gd name="T59" fmla="*/ 141 h 170"/>
                <a:gd name="T60" fmla="*/ 97 w 144"/>
                <a:gd name="T61" fmla="*/ 141 h 170"/>
                <a:gd name="T62" fmla="*/ 97 w 144"/>
                <a:gd name="T63" fmla="*/ 79 h 170"/>
                <a:gd name="T64" fmla="*/ 122 w 144"/>
                <a:gd name="T65" fmla="*/ 79 h 170"/>
                <a:gd name="T66" fmla="*/ 122 w 144"/>
                <a:gd name="T67" fmla="*/ 141 h 170"/>
                <a:gd name="T68" fmla="*/ 122 w 144"/>
                <a:gd name="T69" fmla="*/ 50 h 170"/>
                <a:gd name="T70" fmla="*/ 24 w 144"/>
                <a:gd name="T71" fmla="*/ 50 h 170"/>
                <a:gd name="T72" fmla="*/ 24 w 144"/>
                <a:gd name="T73" fmla="*/ 21 h 170"/>
                <a:gd name="T74" fmla="*/ 122 w 144"/>
                <a:gd name="T75" fmla="*/ 21 h 170"/>
                <a:gd name="T76" fmla="*/ 122 w 144"/>
                <a:gd name="T77"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0">
                  <a:moveTo>
                    <a:pt x="136" y="0"/>
                  </a:moveTo>
                  <a:cubicBezTo>
                    <a:pt x="8" y="0"/>
                    <a:pt x="8" y="0"/>
                    <a:pt x="8" y="0"/>
                  </a:cubicBezTo>
                  <a:cubicBezTo>
                    <a:pt x="3" y="0"/>
                    <a:pt x="0" y="4"/>
                    <a:pt x="0" y="8"/>
                  </a:cubicBezTo>
                  <a:cubicBezTo>
                    <a:pt x="0" y="162"/>
                    <a:pt x="0" y="162"/>
                    <a:pt x="0" y="162"/>
                  </a:cubicBezTo>
                  <a:cubicBezTo>
                    <a:pt x="0" y="167"/>
                    <a:pt x="3" y="170"/>
                    <a:pt x="8" y="170"/>
                  </a:cubicBezTo>
                  <a:cubicBezTo>
                    <a:pt x="136" y="170"/>
                    <a:pt x="136" y="170"/>
                    <a:pt x="136" y="170"/>
                  </a:cubicBezTo>
                  <a:cubicBezTo>
                    <a:pt x="141" y="170"/>
                    <a:pt x="144" y="167"/>
                    <a:pt x="144" y="162"/>
                  </a:cubicBezTo>
                  <a:cubicBezTo>
                    <a:pt x="144" y="8"/>
                    <a:pt x="144" y="8"/>
                    <a:pt x="144" y="8"/>
                  </a:cubicBezTo>
                  <a:cubicBezTo>
                    <a:pt x="144" y="4"/>
                    <a:pt x="141" y="0"/>
                    <a:pt x="136" y="0"/>
                  </a:cubicBezTo>
                  <a:close/>
                  <a:moveTo>
                    <a:pt x="48" y="141"/>
                  </a:moveTo>
                  <a:cubicBezTo>
                    <a:pt x="24" y="141"/>
                    <a:pt x="24" y="141"/>
                    <a:pt x="24" y="141"/>
                  </a:cubicBezTo>
                  <a:cubicBezTo>
                    <a:pt x="24" y="117"/>
                    <a:pt x="24" y="117"/>
                    <a:pt x="24" y="117"/>
                  </a:cubicBezTo>
                  <a:cubicBezTo>
                    <a:pt x="48" y="117"/>
                    <a:pt x="48" y="117"/>
                    <a:pt x="48" y="117"/>
                  </a:cubicBezTo>
                  <a:lnTo>
                    <a:pt x="48" y="141"/>
                  </a:lnTo>
                  <a:close/>
                  <a:moveTo>
                    <a:pt x="48" y="103"/>
                  </a:moveTo>
                  <a:cubicBezTo>
                    <a:pt x="24" y="103"/>
                    <a:pt x="24" y="103"/>
                    <a:pt x="24" y="103"/>
                  </a:cubicBezTo>
                  <a:cubicBezTo>
                    <a:pt x="24" y="79"/>
                    <a:pt x="24" y="79"/>
                    <a:pt x="24" y="79"/>
                  </a:cubicBezTo>
                  <a:cubicBezTo>
                    <a:pt x="48" y="79"/>
                    <a:pt x="48" y="79"/>
                    <a:pt x="48" y="79"/>
                  </a:cubicBezTo>
                  <a:lnTo>
                    <a:pt x="48" y="103"/>
                  </a:lnTo>
                  <a:close/>
                  <a:moveTo>
                    <a:pt x="85" y="141"/>
                  </a:moveTo>
                  <a:cubicBezTo>
                    <a:pt x="61" y="141"/>
                    <a:pt x="61" y="141"/>
                    <a:pt x="61" y="141"/>
                  </a:cubicBezTo>
                  <a:cubicBezTo>
                    <a:pt x="61" y="117"/>
                    <a:pt x="61" y="117"/>
                    <a:pt x="61" y="117"/>
                  </a:cubicBezTo>
                  <a:cubicBezTo>
                    <a:pt x="85" y="117"/>
                    <a:pt x="85" y="117"/>
                    <a:pt x="85" y="117"/>
                  </a:cubicBezTo>
                  <a:lnTo>
                    <a:pt x="85" y="141"/>
                  </a:lnTo>
                  <a:close/>
                  <a:moveTo>
                    <a:pt x="85" y="103"/>
                  </a:moveTo>
                  <a:cubicBezTo>
                    <a:pt x="61" y="103"/>
                    <a:pt x="61" y="103"/>
                    <a:pt x="61" y="103"/>
                  </a:cubicBezTo>
                  <a:cubicBezTo>
                    <a:pt x="61" y="79"/>
                    <a:pt x="61" y="79"/>
                    <a:pt x="61" y="79"/>
                  </a:cubicBezTo>
                  <a:cubicBezTo>
                    <a:pt x="85" y="79"/>
                    <a:pt x="85" y="79"/>
                    <a:pt x="85" y="79"/>
                  </a:cubicBezTo>
                  <a:lnTo>
                    <a:pt x="85" y="103"/>
                  </a:lnTo>
                  <a:close/>
                  <a:moveTo>
                    <a:pt x="122" y="141"/>
                  </a:moveTo>
                  <a:cubicBezTo>
                    <a:pt x="97" y="141"/>
                    <a:pt x="97" y="141"/>
                    <a:pt x="97" y="141"/>
                  </a:cubicBezTo>
                  <a:cubicBezTo>
                    <a:pt x="97" y="79"/>
                    <a:pt x="97" y="79"/>
                    <a:pt x="97" y="79"/>
                  </a:cubicBezTo>
                  <a:cubicBezTo>
                    <a:pt x="122" y="79"/>
                    <a:pt x="122" y="79"/>
                    <a:pt x="122" y="79"/>
                  </a:cubicBezTo>
                  <a:lnTo>
                    <a:pt x="122" y="141"/>
                  </a:lnTo>
                  <a:close/>
                  <a:moveTo>
                    <a:pt x="122" y="50"/>
                  </a:moveTo>
                  <a:cubicBezTo>
                    <a:pt x="24" y="50"/>
                    <a:pt x="24" y="50"/>
                    <a:pt x="24" y="50"/>
                  </a:cubicBezTo>
                  <a:cubicBezTo>
                    <a:pt x="24" y="21"/>
                    <a:pt x="24" y="21"/>
                    <a:pt x="24" y="21"/>
                  </a:cubicBezTo>
                  <a:cubicBezTo>
                    <a:pt x="122" y="21"/>
                    <a:pt x="122" y="21"/>
                    <a:pt x="122" y="21"/>
                  </a:cubicBezTo>
                  <a:lnTo>
                    <a:pt x="122" y="5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1" name="Rectangle 213">
              <a:extLst>
                <a:ext uri="{FF2B5EF4-FFF2-40B4-BE49-F238E27FC236}">
                  <a16:creationId xmlns:a16="http://schemas.microsoft.com/office/drawing/2014/main" xmlns="" id="{9FB3A72B-E093-44F2-90D3-F97903177F68}"/>
                </a:ext>
              </a:extLst>
            </p:cNvPr>
            <p:cNvSpPr>
              <a:spLocks noChangeArrowheads="1"/>
            </p:cNvSpPr>
            <p:nvPr/>
          </p:nvSpPr>
          <p:spPr bwMode="auto">
            <a:xfrm>
              <a:off x="5728262" y="47268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2" name="Rectangle 214">
              <a:extLst>
                <a:ext uri="{FF2B5EF4-FFF2-40B4-BE49-F238E27FC236}">
                  <a16:creationId xmlns:a16="http://schemas.microsoft.com/office/drawing/2014/main" xmlns="" id="{432CD028-E138-4912-A692-0C89E28B5C06}"/>
                </a:ext>
              </a:extLst>
            </p:cNvPr>
            <p:cNvSpPr>
              <a:spLocks noChangeArrowheads="1"/>
            </p:cNvSpPr>
            <p:nvPr/>
          </p:nvSpPr>
          <p:spPr bwMode="auto">
            <a:xfrm>
              <a:off x="5607612" y="4677627"/>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3" name="Oval 215">
              <a:extLst>
                <a:ext uri="{FF2B5EF4-FFF2-40B4-BE49-F238E27FC236}">
                  <a16:creationId xmlns:a16="http://schemas.microsoft.com/office/drawing/2014/main" xmlns="" id="{3AD35E5D-B47C-4C34-8581-EF4E418BF455}"/>
                </a:ext>
              </a:extLst>
            </p:cNvPr>
            <p:cNvSpPr>
              <a:spLocks noChangeArrowheads="1"/>
            </p:cNvSpPr>
            <p:nvPr/>
          </p:nvSpPr>
          <p:spPr bwMode="auto">
            <a:xfrm>
              <a:off x="5620312" y="4693502"/>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Tree>
    <p:extLst>
      <p:ext uri="{BB962C8B-B14F-4D97-AF65-F5344CB8AC3E}">
        <p14:creationId xmlns:p14="http://schemas.microsoft.com/office/powerpoint/2010/main" val="42968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3498" y="11151"/>
            <a:ext cx="8964704" cy="694951"/>
          </a:xfrm>
        </p:spPr>
        <p:txBody>
          <a:bodyPr/>
          <a:lstStyle/>
          <a:p>
            <a:r>
              <a:rPr lang="ru-RU" dirty="0"/>
              <a:t> </a:t>
            </a:r>
            <a:r>
              <a:rPr lang="ru-RU" sz="1800" dirty="0" smtClean="0"/>
              <a:t>СУДЕБНАЯ ПРАКТИКА В ОТНОШЕНИ НДС</a:t>
            </a:r>
            <a:endParaRPr lang="ru-RU" sz="1800" dirty="0"/>
          </a:p>
        </p:txBody>
      </p:sp>
      <p:grpSp>
        <p:nvGrpSpPr>
          <p:cNvPr id="9" name="Группа 8">
            <a:extLst>
              <a:ext uri="{FF2B5EF4-FFF2-40B4-BE49-F238E27FC236}">
                <a16:creationId xmlns="" xmlns:a16="http://schemas.microsoft.com/office/drawing/2014/main" id="{5B48DDA3-4439-46C7-884A-F88542C92C49}"/>
              </a:ext>
            </a:extLst>
          </p:cNvPr>
          <p:cNvGrpSpPr/>
          <p:nvPr/>
        </p:nvGrpSpPr>
        <p:grpSpPr>
          <a:xfrm>
            <a:off x="775530" y="1030484"/>
            <a:ext cx="764227" cy="764227"/>
            <a:chOff x="360363" y="6009033"/>
            <a:chExt cx="616539" cy="616539"/>
          </a:xfrm>
        </p:grpSpPr>
        <p:sp>
          <p:nvSpPr>
            <p:cNvPr id="10" name="Овал 9">
              <a:extLst>
                <a:ext uri="{FF2B5EF4-FFF2-40B4-BE49-F238E27FC236}">
                  <a16:creationId xmlns="" xmlns:a16="http://schemas.microsoft.com/office/drawing/2014/main"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1" name="Овал 10">
              <a:extLst>
                <a:ext uri="{FF2B5EF4-FFF2-40B4-BE49-F238E27FC236}">
                  <a16:creationId xmlns="" xmlns:a16="http://schemas.microsoft.com/office/drawing/2014/main"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12" name="Группа 11">
              <a:extLst>
                <a:ext uri="{FF2B5EF4-FFF2-40B4-BE49-F238E27FC236}">
                  <a16:creationId xmlns="" xmlns:a16="http://schemas.microsoft.com/office/drawing/2014/main" id="{49A35B05-9309-48A2-A5E1-2738FD00540A}"/>
                </a:ext>
              </a:extLst>
            </p:cNvPr>
            <p:cNvGrpSpPr/>
            <p:nvPr/>
          </p:nvGrpSpPr>
          <p:grpSpPr>
            <a:xfrm>
              <a:off x="439517" y="6060936"/>
              <a:ext cx="452579" cy="452580"/>
              <a:chOff x="7112000" y="1417638"/>
              <a:chExt cx="552450" cy="552451"/>
            </a:xfrm>
            <a:solidFill>
              <a:schemeClr val="accent1"/>
            </a:solidFill>
          </p:grpSpPr>
          <p:sp>
            <p:nvSpPr>
              <p:cNvPr id="13" name="Freeform 5">
                <a:extLst>
                  <a:ext uri="{FF2B5EF4-FFF2-40B4-BE49-F238E27FC236}">
                    <a16:creationId xmlns="" xmlns:a16="http://schemas.microsoft.com/office/drawing/2014/main"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6">
                <a:extLst>
                  <a:ext uri="{FF2B5EF4-FFF2-40B4-BE49-F238E27FC236}">
                    <a16:creationId xmlns="" xmlns:a16="http://schemas.microsoft.com/office/drawing/2014/main"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
                <a:extLst>
                  <a:ext uri="{FF2B5EF4-FFF2-40B4-BE49-F238E27FC236}">
                    <a16:creationId xmlns="" xmlns:a16="http://schemas.microsoft.com/office/drawing/2014/main"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
                <a:extLst>
                  <a:ext uri="{FF2B5EF4-FFF2-40B4-BE49-F238E27FC236}">
                    <a16:creationId xmlns="" xmlns:a16="http://schemas.microsoft.com/office/drawing/2014/main"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7" name="Freeform 9">
                <a:extLst>
                  <a:ext uri="{FF2B5EF4-FFF2-40B4-BE49-F238E27FC236}">
                    <a16:creationId xmlns="" xmlns:a16="http://schemas.microsoft.com/office/drawing/2014/main"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Freeform 10">
                <a:extLst>
                  <a:ext uri="{FF2B5EF4-FFF2-40B4-BE49-F238E27FC236}">
                    <a16:creationId xmlns="" xmlns:a16="http://schemas.microsoft.com/office/drawing/2014/main"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grpSp>
        <p:nvGrpSpPr>
          <p:cNvPr id="20" name="Группа 19">
            <a:extLst>
              <a:ext uri="{FF2B5EF4-FFF2-40B4-BE49-F238E27FC236}">
                <a16:creationId xmlns="" xmlns:a16="http://schemas.microsoft.com/office/drawing/2014/main" id="{31998DEE-C2CE-4BE6-A6EE-3ABCB4274A38}"/>
              </a:ext>
            </a:extLst>
          </p:cNvPr>
          <p:cNvGrpSpPr/>
          <p:nvPr/>
        </p:nvGrpSpPr>
        <p:grpSpPr>
          <a:xfrm rot="5400000">
            <a:off x="777927" y="3083995"/>
            <a:ext cx="759434" cy="759434"/>
            <a:chOff x="360363" y="1439376"/>
            <a:chExt cx="759434" cy="759434"/>
          </a:xfrm>
        </p:grpSpPr>
        <p:sp>
          <p:nvSpPr>
            <p:cNvPr id="21" name="Овал 20">
              <a:extLst>
                <a:ext uri="{FF2B5EF4-FFF2-40B4-BE49-F238E27FC236}">
                  <a16:creationId xmlns="" xmlns:a16="http://schemas.microsoft.com/office/drawing/2014/main" id="{083BE8AE-45D3-4B8C-9FE9-E9BE3EAA879F}"/>
                </a:ext>
              </a:extLst>
            </p:cNvPr>
            <p:cNvSpPr/>
            <p:nvPr/>
          </p:nvSpPr>
          <p:spPr>
            <a:xfrm>
              <a:off x="360363" y="1439376"/>
              <a:ext cx="759434" cy="75943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2" name="Овал 21">
              <a:extLst>
                <a:ext uri="{FF2B5EF4-FFF2-40B4-BE49-F238E27FC236}">
                  <a16:creationId xmlns="" xmlns:a16="http://schemas.microsoft.com/office/drawing/2014/main" id="{42D2405C-82A6-4611-A559-487FAF862958}"/>
                </a:ext>
              </a:extLst>
            </p:cNvPr>
            <p:cNvSpPr/>
            <p:nvPr/>
          </p:nvSpPr>
          <p:spPr>
            <a:xfrm>
              <a:off x="385458" y="1467951"/>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sp>
        <p:nvSpPr>
          <p:cNvPr id="23" name="Freeform 56">
            <a:extLst>
              <a:ext uri="{FF2B5EF4-FFF2-40B4-BE49-F238E27FC236}">
                <a16:creationId xmlns="" xmlns:a16="http://schemas.microsoft.com/office/drawing/2014/main" id="{6BC82D3A-A734-43DB-9C02-20CE41F321C8}"/>
              </a:ext>
            </a:extLst>
          </p:cNvPr>
          <p:cNvSpPr>
            <a:spLocks noEditPoints="1"/>
          </p:cNvSpPr>
          <p:nvPr/>
        </p:nvSpPr>
        <p:spPr bwMode="auto">
          <a:xfrm>
            <a:off x="917128" y="3269695"/>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9" name="Объект 2"/>
          <p:cNvSpPr txBox="1">
            <a:spLocks/>
          </p:cNvSpPr>
          <p:nvPr/>
        </p:nvSpPr>
        <p:spPr>
          <a:xfrm>
            <a:off x="1805117" y="1030484"/>
            <a:ext cx="9906371" cy="3028496"/>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marL="285750" indent="-285750" algn="just">
              <a:buClr>
                <a:srgbClr val="E4465A"/>
              </a:buClr>
              <a:buFont typeface="Wingdings" panose="05000000000000000000" pitchFamily="2" charset="2"/>
              <a:buChar char="q"/>
            </a:pPr>
            <a:r>
              <a:rPr lang="ru-RU" sz="1600" dirty="0" smtClean="0">
                <a:solidFill>
                  <a:srgbClr val="001D43"/>
                </a:solidFill>
              </a:rPr>
              <a:t>Возможность </a:t>
            </a:r>
            <a:r>
              <a:rPr lang="ru-RU" sz="1600" dirty="0">
                <a:solidFill>
                  <a:srgbClr val="001D43"/>
                </a:solidFill>
              </a:rPr>
              <a:t>уменьшения цены контракта на сумму НДС ввиду применения победителем аукциона упрощенной системы налогообложения не </a:t>
            </a:r>
            <a:r>
              <a:rPr lang="ru-RU" sz="1600" dirty="0" smtClean="0">
                <a:solidFill>
                  <a:srgbClr val="001D43"/>
                </a:solidFill>
              </a:rPr>
              <a:t>предусмотрена.</a:t>
            </a:r>
            <a:endParaRPr lang="ru-RU" sz="1600" dirty="0">
              <a:solidFill>
                <a:srgbClr val="001D43"/>
              </a:solidFill>
            </a:endParaRPr>
          </a:p>
          <a:p>
            <a:pPr marL="285750" indent="-285750" algn="just">
              <a:buClr>
                <a:srgbClr val="E4465A"/>
              </a:buClr>
              <a:buFont typeface="Wingdings" panose="05000000000000000000" pitchFamily="2" charset="2"/>
              <a:buChar char="q"/>
            </a:pPr>
            <a:r>
              <a:rPr lang="ru-RU" sz="1600" dirty="0" smtClean="0">
                <a:solidFill>
                  <a:srgbClr val="001D43"/>
                </a:solidFill>
              </a:rPr>
              <a:t>Контракт </a:t>
            </a:r>
            <a:r>
              <a:rPr lang="ru-RU" sz="1600" dirty="0">
                <a:solidFill>
                  <a:srgbClr val="001D43"/>
                </a:solidFill>
              </a:rPr>
              <a:t>заключается и исполняется по цене, предложенной победителем аукциона, применение победителем аукциона специального налогового режима либо освобождение его от обязанностей плательщика НДС не дает заказчику оснований снижать цену контракта при его исполнении на сумму </a:t>
            </a:r>
            <a:r>
              <a:rPr lang="ru-RU" sz="1600" dirty="0" smtClean="0">
                <a:solidFill>
                  <a:srgbClr val="001D43"/>
                </a:solidFill>
              </a:rPr>
              <a:t>НДС</a:t>
            </a:r>
            <a:r>
              <a:rPr lang="ru-RU" sz="1600" dirty="0">
                <a:solidFill>
                  <a:srgbClr val="001D43"/>
                </a:solidFill>
              </a:rPr>
              <a:t>.</a:t>
            </a:r>
          </a:p>
          <a:p>
            <a:pPr marL="285750" indent="-285750" algn="just">
              <a:buClr>
                <a:srgbClr val="E4465A"/>
              </a:buClr>
              <a:buFont typeface="Wingdings" panose="05000000000000000000" pitchFamily="2" charset="2"/>
              <a:buChar char="q"/>
            </a:pPr>
            <a:r>
              <a:rPr lang="ru-RU" sz="1600" dirty="0" smtClean="0">
                <a:solidFill>
                  <a:srgbClr val="001D43"/>
                </a:solidFill>
              </a:rPr>
              <a:t>Заказчик </a:t>
            </a:r>
            <a:r>
              <a:rPr lang="ru-RU" sz="1600" dirty="0">
                <a:solidFill>
                  <a:srgbClr val="001D43"/>
                </a:solidFill>
              </a:rPr>
              <a:t>обязан оплатить выполненные заказчиком работы по согласованной цене.</a:t>
            </a:r>
          </a:p>
          <a:p>
            <a:pPr algn="just">
              <a:buClr>
                <a:srgbClr val="E4465A"/>
              </a:buClr>
            </a:pPr>
            <a:r>
              <a:rPr lang="ru-RU" sz="1600" dirty="0" smtClean="0">
                <a:solidFill>
                  <a:srgbClr val="001D43"/>
                </a:solidFill>
              </a:rPr>
              <a:t>См.: </a:t>
            </a:r>
            <a:r>
              <a:rPr lang="ru-RU" sz="1600" dirty="0" smtClean="0">
                <a:solidFill>
                  <a:srgbClr val="E4465A"/>
                </a:solidFill>
              </a:rPr>
              <a:t>Определение ВС РФ от </a:t>
            </a:r>
            <a:r>
              <a:rPr lang="ru-RU" sz="1600" dirty="0">
                <a:solidFill>
                  <a:srgbClr val="E4465A"/>
                </a:solidFill>
              </a:rPr>
              <a:t>12 марта 2018 г. № </a:t>
            </a:r>
            <a:r>
              <a:rPr lang="ru-RU" sz="1600" dirty="0" smtClean="0">
                <a:solidFill>
                  <a:srgbClr val="E4465A"/>
                </a:solidFill>
              </a:rPr>
              <a:t>309-ЭС18-789.</a:t>
            </a:r>
          </a:p>
          <a:p>
            <a:pPr algn="just">
              <a:buClr>
                <a:srgbClr val="E4465A"/>
              </a:buClr>
            </a:pPr>
            <a:r>
              <a:rPr lang="ru-RU" sz="1600" dirty="0">
                <a:solidFill>
                  <a:srgbClr val="E4465A"/>
                </a:solidFill>
              </a:rPr>
              <a:t> </a:t>
            </a:r>
            <a:r>
              <a:rPr lang="ru-RU" sz="1600" dirty="0" smtClean="0">
                <a:solidFill>
                  <a:srgbClr val="E4465A"/>
                </a:solidFill>
              </a:rPr>
              <a:t>      Определение ВС РФ от 15 ноября 2017 г. </a:t>
            </a:r>
            <a:r>
              <a:rPr lang="ru-RU" sz="1600" dirty="0">
                <a:solidFill>
                  <a:srgbClr val="E4465A"/>
                </a:solidFill>
              </a:rPr>
              <a:t>№ </a:t>
            </a:r>
            <a:r>
              <a:rPr lang="ru-RU" sz="1600" dirty="0" smtClean="0">
                <a:solidFill>
                  <a:srgbClr val="E4465A"/>
                </a:solidFill>
              </a:rPr>
              <a:t>308-ЭС17-13912.</a:t>
            </a:r>
            <a:endParaRPr lang="ru-RU" sz="1600" dirty="0">
              <a:solidFill>
                <a:srgbClr val="E4465A"/>
              </a:solidFill>
            </a:endParaRPr>
          </a:p>
        </p:txBody>
      </p:sp>
      <p:sp>
        <p:nvSpPr>
          <p:cNvPr id="24" name="Стрелка вправо 1"/>
          <p:cNvSpPr>
            <a:spLocks noChangeArrowheads="1"/>
          </p:cNvSpPr>
          <p:nvPr/>
        </p:nvSpPr>
        <p:spPr bwMode="auto">
          <a:xfrm rot="5400000">
            <a:off x="7025327" y="4129077"/>
            <a:ext cx="367406"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
        <p:nvSpPr>
          <p:cNvPr id="25" name="Объект 2"/>
          <p:cNvSpPr txBox="1">
            <a:spLocks/>
          </p:cNvSpPr>
          <p:nvPr/>
        </p:nvSpPr>
        <p:spPr>
          <a:xfrm>
            <a:off x="2102210" y="4530082"/>
            <a:ext cx="9609278" cy="1895706"/>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smtClean="0">
                <a:solidFill>
                  <a:srgbClr val="001D43"/>
                </a:solidFill>
              </a:rPr>
              <a:t>Применение </a:t>
            </a:r>
            <a:r>
              <a:rPr lang="ru-RU" sz="1600" dirty="0">
                <a:solidFill>
                  <a:srgbClr val="001D43"/>
                </a:solidFill>
              </a:rPr>
              <a:t>победителем аукциона специального налогового режима либо освобождение его от обязанностей плательщика НДС </a:t>
            </a:r>
            <a:r>
              <a:rPr lang="ru-RU" sz="1600" b="1" dirty="0">
                <a:solidFill>
                  <a:srgbClr val="E4465A"/>
                </a:solidFill>
              </a:rPr>
              <a:t>не дает заказчику оснований снижать цену контракта при его заключении и исполнении на сумму НДС, заказчик обязан оплатить выполненные заказчиком работы по согласованной цене</a:t>
            </a:r>
            <a:r>
              <a:rPr lang="ru-RU" sz="1600" b="1" dirty="0" smtClean="0">
                <a:solidFill>
                  <a:srgbClr val="E4465A"/>
                </a:solidFill>
              </a:rPr>
              <a:t>.</a:t>
            </a:r>
          </a:p>
          <a:p>
            <a:pPr algn="just">
              <a:buClr>
                <a:srgbClr val="E4465A"/>
              </a:buClr>
            </a:pPr>
            <a:r>
              <a:rPr lang="ru-RU" sz="1600" dirty="0" smtClean="0"/>
              <a:t>См.: </a:t>
            </a:r>
            <a:r>
              <a:rPr lang="ru-RU" sz="1600" dirty="0" smtClean="0">
                <a:solidFill>
                  <a:srgbClr val="E4465A"/>
                </a:solidFill>
              </a:rPr>
              <a:t>Постановление Арбитражного суда </a:t>
            </a:r>
            <a:r>
              <a:rPr lang="ru-RU" sz="1600" dirty="0">
                <a:solidFill>
                  <a:srgbClr val="E4465A"/>
                </a:solidFill>
              </a:rPr>
              <a:t>Уральского округа от 7 декабря 2017 г. </a:t>
            </a:r>
            <a:r>
              <a:rPr lang="ru-RU" sz="1600" dirty="0" smtClean="0">
                <a:solidFill>
                  <a:srgbClr val="E4465A"/>
                </a:solidFill>
              </a:rPr>
              <a:t>№ Ф09-7458/17 по </a:t>
            </a:r>
            <a:r>
              <a:rPr lang="ru-RU" sz="1600" dirty="0">
                <a:solidFill>
                  <a:srgbClr val="E4465A"/>
                </a:solidFill>
              </a:rPr>
              <a:t>делу </a:t>
            </a:r>
            <a:r>
              <a:rPr lang="ru-RU" sz="1600" dirty="0" smtClean="0">
                <a:solidFill>
                  <a:srgbClr val="E4465A"/>
                </a:solidFill>
              </a:rPr>
              <a:t>№ А60-58301/2016.</a:t>
            </a:r>
            <a:endParaRPr lang="ru-RU" sz="1600" dirty="0">
              <a:solidFill>
                <a:srgbClr val="E4465A"/>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116" y="4530082"/>
            <a:ext cx="1846047" cy="1681147"/>
          </a:xfrm>
          <a:prstGeom prst="rect">
            <a:avLst/>
          </a:prstGeom>
        </p:spPr>
      </p:pic>
    </p:spTree>
    <p:extLst>
      <p:ext uri="{BB962C8B-B14F-4D97-AF65-F5344CB8AC3E}">
        <p14:creationId xmlns:p14="http://schemas.microsoft.com/office/powerpoint/2010/main" val="1681617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Текст 2"/>
          <p:cNvSpPr txBox="1">
            <a:spLocks/>
          </p:cNvSpPr>
          <p:nvPr/>
        </p:nvSpPr>
        <p:spPr bwMode="auto">
          <a:xfrm>
            <a:off x="1029453" y="2653876"/>
            <a:ext cx="10952548" cy="2570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lvl1pPr marL="0" indent="0" algn="l" defTabSz="449263" rtl="0" eaLnBrk="0" fontAlgn="base" hangingPunct="0">
              <a:lnSpc>
                <a:spcPct val="93000"/>
              </a:lnSpc>
              <a:spcBef>
                <a:spcPts val="1425"/>
              </a:spcBef>
              <a:spcAft>
                <a:spcPct val="0"/>
              </a:spcAft>
              <a:buClr>
                <a:srgbClr val="000000"/>
              </a:buClr>
              <a:buSzPct val="100000"/>
              <a:buFont typeface="Times New Roman" pitchFamily="18" charset="0"/>
              <a:buNone/>
              <a:defRPr sz="2000">
                <a:solidFill>
                  <a:srgbClr val="000000"/>
                </a:solidFill>
                <a:latin typeface="+mn-lt"/>
                <a:ea typeface="+mn-ea"/>
                <a:cs typeface="+mn-cs"/>
              </a:defRPr>
            </a:lvl1pPr>
            <a:lvl2pPr marL="457200" indent="0" algn="l" defTabSz="449263" rtl="0" eaLnBrk="0" fontAlgn="base" hangingPunct="0">
              <a:lnSpc>
                <a:spcPct val="93000"/>
              </a:lnSpc>
              <a:spcBef>
                <a:spcPts val="1138"/>
              </a:spcBef>
              <a:spcAft>
                <a:spcPct val="0"/>
              </a:spcAft>
              <a:buClr>
                <a:srgbClr val="000000"/>
              </a:buClr>
              <a:buSzPct val="100000"/>
              <a:buFont typeface="Times New Roman" pitchFamily="18" charset="0"/>
              <a:buNone/>
              <a:defRPr sz="1800">
                <a:solidFill>
                  <a:srgbClr val="000000"/>
                </a:solidFill>
                <a:latin typeface="+mn-lt"/>
                <a:ea typeface="+mn-ea"/>
              </a:defRPr>
            </a:lvl2pPr>
            <a:lvl3pPr marL="914400" indent="0" algn="l" defTabSz="449263" rtl="0" eaLnBrk="0" fontAlgn="base" hangingPunct="0">
              <a:lnSpc>
                <a:spcPct val="93000"/>
              </a:lnSpc>
              <a:spcBef>
                <a:spcPts val="850"/>
              </a:spcBef>
              <a:spcAft>
                <a:spcPct val="0"/>
              </a:spcAft>
              <a:buClr>
                <a:srgbClr val="000000"/>
              </a:buClr>
              <a:buSzPct val="100000"/>
              <a:buFont typeface="Times New Roman" pitchFamily="18" charset="0"/>
              <a:buNone/>
              <a:defRPr sz="1600">
                <a:solidFill>
                  <a:srgbClr val="000000"/>
                </a:solidFill>
                <a:latin typeface="+mn-lt"/>
                <a:ea typeface="+mn-ea"/>
              </a:defRPr>
            </a:lvl3pPr>
            <a:lvl4pPr marL="1371600" indent="0" algn="l" defTabSz="449263" rtl="0" eaLnBrk="0" fontAlgn="base" hangingPunct="0">
              <a:lnSpc>
                <a:spcPct val="93000"/>
              </a:lnSpc>
              <a:spcBef>
                <a:spcPts val="575"/>
              </a:spcBef>
              <a:spcAft>
                <a:spcPct val="0"/>
              </a:spcAft>
              <a:buClr>
                <a:srgbClr val="000000"/>
              </a:buClr>
              <a:buSzPct val="100000"/>
              <a:buFont typeface="Times New Roman" pitchFamily="18" charset="0"/>
              <a:buNone/>
              <a:defRPr sz="1400">
                <a:solidFill>
                  <a:srgbClr val="000000"/>
                </a:solidFill>
                <a:latin typeface="+mn-lt"/>
                <a:ea typeface="+mn-ea"/>
              </a:defRPr>
            </a:lvl4pPr>
            <a:lvl5pPr marL="1828800" indent="0" algn="l" defTabSz="449263" rtl="0" eaLnBrk="0" fontAlgn="base" hangingPunct="0">
              <a:lnSpc>
                <a:spcPct val="93000"/>
              </a:lnSpc>
              <a:spcBef>
                <a:spcPts val="288"/>
              </a:spcBef>
              <a:spcAft>
                <a:spcPct val="0"/>
              </a:spcAft>
              <a:buClr>
                <a:srgbClr val="000000"/>
              </a:buClr>
              <a:buSzPct val="100000"/>
              <a:buFont typeface="Times New Roman" pitchFamily="18" charset="0"/>
              <a:buNone/>
              <a:defRPr sz="1400">
                <a:solidFill>
                  <a:srgbClr val="000000"/>
                </a:solidFill>
                <a:latin typeface="+mn-lt"/>
                <a:ea typeface="+mn-ea"/>
              </a:defRPr>
            </a:lvl5pPr>
            <a:lvl6pPr marL="22860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lnSpc>
                <a:spcPct val="93000"/>
              </a:lnSpc>
              <a:spcBef>
                <a:spcPts val="288"/>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algn="just">
              <a:lnSpc>
                <a:spcPct val="100000"/>
              </a:lnSpc>
              <a:spcBef>
                <a:spcPts val="1200"/>
              </a:spcBef>
              <a:defRPr/>
            </a:pP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Указание заказчиком </a:t>
            </a:r>
            <a:r>
              <a:rPr lang="ru-RU" altLang="ru-RU" sz="1800" b="1" kern="0" dirty="0">
                <a:solidFill>
                  <a:srgbClr val="E4465A"/>
                </a:solidFill>
                <a:latin typeface="Segoe UI" panose="020B0502040204020203" pitchFamily="34" charset="0"/>
                <a:ea typeface="Segoe UI" panose="020B0502040204020203" pitchFamily="34" charset="0"/>
                <a:cs typeface="Segoe UI" panose="020B0502040204020203" pitchFamily="34" charset="0"/>
              </a:rPr>
              <a:t>в проекте контракта размера пени в привязке к ставке рефинансирования ЦБ РФ вместо ключевой ставки не соответствует требованиям Закона № 44-ФЗ. </a:t>
            </a:r>
          </a:p>
          <a:p>
            <a:pPr algn="just">
              <a:lnSpc>
                <a:spcPct val="100000"/>
              </a:lnSpc>
              <a:spcBef>
                <a:spcPts val="1200"/>
              </a:spcBef>
              <a:defRPr/>
            </a:pPr>
            <a:r>
              <a:rPr lang="ru-RU" altLang="ru-RU" sz="1800" kern="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Жалоба </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признана </a:t>
            </a:r>
            <a:r>
              <a:rPr lang="ru-RU" altLang="ru-RU" sz="1800" u="sng" kern="0" dirty="0">
                <a:solidFill>
                  <a:schemeClr val="tx1"/>
                </a:solidFill>
                <a:latin typeface="Segoe UI" panose="020B0502040204020203" pitchFamily="34" charset="0"/>
                <a:ea typeface="Segoe UI" panose="020B0502040204020203" pitchFamily="34" charset="0"/>
                <a:cs typeface="Segoe UI" panose="020B0502040204020203" pitchFamily="34" charset="0"/>
              </a:rPr>
              <a:t>обоснованной</a:t>
            </a:r>
            <a:r>
              <a:rPr lang="ru-RU" altLang="ru-RU" sz="1800" kern="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p:txBody>
      </p:sp>
      <p:sp>
        <p:nvSpPr>
          <p:cNvPr id="19"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sz="1800" dirty="0" smtClean="0"/>
              <a:t>УСЛОВИЯ КОНТРАКТОВ. РИСКИ ЗАКАЗЧИКОВ И ПОСТАВЩИКОВ.</a:t>
            </a:r>
            <a:endParaRPr lang="ru-RU" sz="1800" cap="none" dirty="0">
              <a:latin typeface="Segoe UI Semibold" panose="020B0702040204020203" pitchFamily="34" charset="0"/>
              <a:cs typeface="Segoe UI Semibold" panose="020B0702040204020203" pitchFamily="34" charset="0"/>
            </a:endParaRPr>
          </a:p>
        </p:txBody>
      </p:sp>
      <p:cxnSp>
        <p:nvCxnSpPr>
          <p:cNvPr id="39" name="Прямая соединительная линия 38">
            <a:extLst>
              <a:ext uri="{FF2B5EF4-FFF2-40B4-BE49-F238E27FC236}">
                <a16:creationId xmlns:a16="http://schemas.microsoft.com/office/drawing/2014/main" xmlns="" id="{2DF8A51C-4A70-45C5-B4ED-B17789969F70}"/>
              </a:ext>
            </a:extLst>
          </p:cNvPr>
          <p:cNvCxnSpPr>
            <a:cxnSpLocks/>
          </p:cNvCxnSpPr>
          <p:nvPr/>
        </p:nvCxnSpPr>
        <p:spPr>
          <a:xfrm>
            <a:off x="359788" y="2558888"/>
            <a:ext cx="1168401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Объект 2">
            <a:extLst>
              <a:ext uri="{FF2B5EF4-FFF2-40B4-BE49-F238E27FC236}">
                <a16:creationId xmlns:a16="http://schemas.microsoft.com/office/drawing/2014/main" xmlns="" id="{A079E596-E085-462E-927C-CC1AFF31A5B4}"/>
              </a:ext>
            </a:extLst>
          </p:cNvPr>
          <p:cNvSpPr txBox="1">
            <a:spLocks/>
          </p:cNvSpPr>
          <p:nvPr/>
        </p:nvSpPr>
        <p:spPr>
          <a:xfrm>
            <a:off x="1424331" y="1624329"/>
            <a:ext cx="10162792" cy="93067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Магаданского УФАС России от 7 августа 2018 г. № 04-30/106-2018; </a:t>
            </a:r>
            <a:r>
              <a:rPr lang="ru-RU" dirty="0" smtClean="0">
                <a:solidFill>
                  <a:srgbClr val="E4465A"/>
                </a:solidFill>
                <a:latin typeface="Segoe UI Semibold" panose="020B0702040204020203" pitchFamily="34" charset="0"/>
                <a:cs typeface="Segoe UI Semibold" panose="020B0702040204020203" pitchFamily="34" charset="0"/>
              </a:rPr>
              <a:t>Решение Архангельского </a:t>
            </a:r>
            <a:r>
              <a:rPr lang="ru-RU" dirty="0">
                <a:solidFill>
                  <a:srgbClr val="E4465A"/>
                </a:solidFill>
                <a:latin typeface="Segoe UI Semibold" panose="020B0702040204020203" pitchFamily="34" charset="0"/>
                <a:cs typeface="Segoe UI Semibold" panose="020B0702040204020203" pitchFamily="34" charset="0"/>
              </a:rPr>
              <a:t>УФАС России от 16 августа 2018 г. № 261мз-18;</a:t>
            </a:r>
          </a:p>
        </p:txBody>
      </p:sp>
      <p:cxnSp>
        <p:nvCxnSpPr>
          <p:cNvPr id="31" name="Прямая соединительная линия 30">
            <a:extLst>
              <a:ext uri="{FF2B5EF4-FFF2-40B4-BE49-F238E27FC236}">
                <a16:creationId xmlns:a16="http://schemas.microsoft.com/office/drawing/2014/main" xmlns="" id="{2DF8A51C-4A70-45C5-B4ED-B17789969F70}"/>
              </a:ext>
            </a:extLst>
          </p:cNvPr>
          <p:cNvCxnSpPr>
            <a:cxnSpLocks/>
          </p:cNvCxnSpPr>
          <p:nvPr/>
        </p:nvCxnSpPr>
        <p:spPr>
          <a:xfrm>
            <a:off x="284682" y="857853"/>
            <a:ext cx="11684019" cy="81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0" name="Группа 39"/>
          <p:cNvGrpSpPr/>
          <p:nvPr/>
        </p:nvGrpSpPr>
        <p:grpSpPr>
          <a:xfrm>
            <a:off x="5454616" y="449839"/>
            <a:ext cx="1344149" cy="1410440"/>
            <a:chOff x="325438" y="3559175"/>
            <a:chExt cx="669925" cy="774700"/>
          </a:xfrm>
        </p:grpSpPr>
        <p:sp>
          <p:nvSpPr>
            <p:cNvPr id="42"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5"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6"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7"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49" name="Стрелка: пятиугольник 11">
            <a:extLst>
              <a:ext uri="{FF2B5EF4-FFF2-40B4-BE49-F238E27FC236}">
                <a16:creationId xmlns:a16="http://schemas.microsoft.com/office/drawing/2014/main" xmlns="" id="{20E707A1-9625-4914-9A42-B17FE9DAB145}"/>
              </a:ext>
            </a:extLst>
          </p:cNvPr>
          <p:cNvSpPr/>
          <p:nvPr/>
        </p:nvSpPr>
        <p:spPr>
          <a:xfrm>
            <a:off x="508597" y="1733794"/>
            <a:ext cx="1289382"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white"/>
                </a:solidFill>
                <a:latin typeface="Segoe UI" panose="020B0502040204020203" pitchFamily="34" charset="0"/>
                <a:cs typeface="Segoe UI" panose="020B0502040204020203" pitchFamily="34" charset="0"/>
              </a:rPr>
              <a:t>Позиция УФАС</a:t>
            </a:r>
          </a:p>
        </p:txBody>
      </p:sp>
      <p:grpSp>
        <p:nvGrpSpPr>
          <p:cNvPr id="50" name="Группа 49">
            <a:extLst>
              <a:ext uri="{FF2B5EF4-FFF2-40B4-BE49-F238E27FC236}">
                <a16:creationId xmlns:a16="http://schemas.microsoft.com/office/drawing/2014/main" xmlns="" id="{F6966F49-7FD8-4FD4-A5A8-91F6F5357B0C}"/>
              </a:ext>
            </a:extLst>
          </p:cNvPr>
          <p:cNvGrpSpPr/>
          <p:nvPr/>
        </p:nvGrpSpPr>
        <p:grpSpPr>
          <a:xfrm rot="10800000">
            <a:off x="27310" y="1729180"/>
            <a:ext cx="514739" cy="747942"/>
            <a:chOff x="6909583" y="1900903"/>
            <a:chExt cx="620086" cy="408996"/>
          </a:xfrm>
          <a:solidFill>
            <a:schemeClr val="bg1">
              <a:lumMod val="75000"/>
            </a:schemeClr>
          </a:solidFill>
        </p:grpSpPr>
        <p:sp>
          <p:nvSpPr>
            <p:cNvPr id="51"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52"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53"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spTree>
    <p:extLst>
      <p:ext uri="{BB962C8B-B14F-4D97-AF65-F5344CB8AC3E}">
        <p14:creationId xmlns:p14="http://schemas.microsoft.com/office/powerpoint/2010/main" val="1462387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1986684" y="2631018"/>
            <a:ext cx="4588885" cy="1077218"/>
          </a:xfrm>
          <a:prstGeom prst="rect">
            <a:avLst/>
          </a:prstGeom>
        </p:spPr>
        <p:txBody>
          <a:bodyPr wrap="none">
            <a:spAutoFit/>
          </a:bodyPr>
          <a:lstStyle/>
          <a:p>
            <a:pPr>
              <a:defRPr/>
            </a:pPr>
            <a:r>
              <a:rPr lang="en-US" sz="3200" kern="0" dirty="0" smtClean="0">
                <a:solidFill>
                  <a:srgbClr val="E4465A"/>
                </a:solidFill>
                <a:hlinkClick r:id="rId2"/>
              </a:rPr>
              <a:t>https://t.me/zakupkinews</a:t>
            </a:r>
            <a:endParaRPr lang="ru-RU" sz="3200" kern="0" dirty="0" smtClean="0">
              <a:solidFill>
                <a:srgbClr val="E4465A"/>
              </a:solidFill>
            </a:endParaRPr>
          </a:p>
          <a:p>
            <a:pPr algn="ctr">
              <a:defRPr/>
            </a:pPr>
            <a:r>
              <a:rPr lang="ru-RU" sz="3200" b="1" kern="0" dirty="0" smtClean="0">
                <a:solidFill>
                  <a:srgbClr val="E4465A"/>
                </a:solidFill>
              </a:rPr>
              <a:t>Закупки и госзаказ</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034" y="1277270"/>
            <a:ext cx="3210607" cy="4309491"/>
          </a:xfrm>
          <a:prstGeom prst="rect">
            <a:avLst/>
          </a:prstGeom>
        </p:spPr>
      </p:pic>
    </p:spTree>
    <p:extLst>
      <p:ext uri="{BB962C8B-B14F-4D97-AF65-F5344CB8AC3E}">
        <p14:creationId xmlns:p14="http://schemas.microsoft.com/office/powerpoint/2010/main" val="284371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1706137" y="827438"/>
            <a:ext cx="10302140" cy="4926592"/>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800" dirty="0">
                <a:solidFill>
                  <a:srgbClr val="001D43"/>
                </a:solidFill>
              </a:rPr>
              <a:t>Основанием для отказа в допуске к участию в аукционе послужило то обстоятельство, что первая часть заявки участника не соответствует требованиям аукционной документации. В нарушение инструкции по подготовке в первой части заявки не представлены конкретные показатели товара, а именно:</a:t>
            </a:r>
          </a:p>
          <a:p>
            <a:pPr algn="just">
              <a:buClr>
                <a:srgbClr val="E4465A"/>
              </a:buClr>
            </a:pPr>
            <a:r>
              <a:rPr lang="ru-RU" sz="1800" dirty="0">
                <a:solidFill>
                  <a:srgbClr val="001D43"/>
                </a:solidFill>
              </a:rPr>
              <a:t>1) в пункте 2 технического задания заявки участником использована формулировка «Двухкомпонентный дренируемый уростомный мешок </a:t>
            </a:r>
            <a:r>
              <a:rPr lang="ru-RU" sz="1800" b="1" dirty="0">
                <a:solidFill>
                  <a:srgbClr val="001D43"/>
                </a:solidFill>
              </a:rPr>
              <a:t>может быть </a:t>
            </a:r>
            <a:r>
              <a:rPr lang="ru-RU" sz="1800" dirty="0">
                <a:solidFill>
                  <a:srgbClr val="001D43"/>
                </a:solidFill>
              </a:rPr>
              <a:t>различной формы…»;</a:t>
            </a:r>
          </a:p>
          <a:p>
            <a:pPr algn="just">
              <a:buClr>
                <a:srgbClr val="E4465A"/>
              </a:buClr>
            </a:pPr>
            <a:r>
              <a:rPr lang="ru-RU" sz="1800" dirty="0">
                <a:solidFill>
                  <a:srgbClr val="001D43"/>
                </a:solidFill>
              </a:rPr>
              <a:t>2) в пункте 10 технического задания заявки участником использована формулировка «- стерильный раствор для активации катетера, </a:t>
            </a:r>
            <a:r>
              <a:rPr lang="ru-RU" sz="1800" b="1" dirty="0">
                <a:solidFill>
                  <a:srgbClr val="001D43"/>
                </a:solidFill>
              </a:rPr>
              <a:t>может содержаться </a:t>
            </a:r>
            <a:r>
              <a:rPr lang="ru-RU" sz="1800" dirty="0">
                <a:solidFill>
                  <a:srgbClr val="001D43"/>
                </a:solidFill>
              </a:rPr>
              <a:t>в ампуле».</a:t>
            </a:r>
          </a:p>
          <a:p>
            <a:pPr algn="just">
              <a:buClr>
                <a:srgbClr val="E4465A"/>
              </a:buClr>
            </a:pPr>
            <a:r>
              <a:rPr lang="ru-RU" sz="1800" dirty="0">
                <a:solidFill>
                  <a:srgbClr val="001D43"/>
                </a:solidFill>
              </a:rPr>
              <a:t>В соответствии с инструкцией по заполнению заявки, </a:t>
            </a:r>
            <a:r>
              <a:rPr lang="ru-RU" sz="1800" b="1" dirty="0">
                <a:solidFill>
                  <a:srgbClr val="001D43"/>
                </a:solidFill>
              </a:rPr>
              <a:t>если заявка будет содержать неконкретные показатели поставляемого товара (применены формулировки «должен быть», «не менее», «более» и т.п.), такая заявка будет рассматриваться, как не соответствующая требованиям документации об </a:t>
            </a:r>
            <a:r>
              <a:rPr lang="ru-RU" sz="1800" b="1" dirty="0" smtClean="0">
                <a:solidFill>
                  <a:srgbClr val="001D43"/>
                </a:solidFill>
              </a:rPr>
              <a:t>электронном аукционе.</a:t>
            </a:r>
          </a:p>
          <a:p>
            <a:pPr algn="just">
              <a:buClr>
                <a:srgbClr val="E4465A"/>
              </a:buClr>
            </a:pPr>
            <a:r>
              <a:rPr lang="ru-RU" sz="1800" dirty="0">
                <a:solidFill>
                  <a:srgbClr val="001D43"/>
                </a:solidFill>
              </a:rPr>
              <a:t>Жалоба на действия аукционной комиссии признана </a:t>
            </a:r>
            <a:r>
              <a:rPr lang="ru-RU" sz="1800" u="sng" dirty="0">
                <a:solidFill>
                  <a:srgbClr val="001D43"/>
                </a:solidFill>
              </a:rPr>
              <a:t>необоснованной</a:t>
            </a:r>
            <a:r>
              <a:rPr lang="ru-RU" sz="1800" u="sng" dirty="0" smtClean="0">
                <a:solidFill>
                  <a:srgbClr val="001D43"/>
                </a:solidFill>
              </a:rPr>
              <a:t>.</a:t>
            </a:r>
          </a:p>
          <a:p>
            <a:pPr algn="just">
              <a:buClr>
                <a:srgbClr val="E4465A"/>
              </a:buClr>
            </a:pPr>
            <a:r>
              <a:rPr lang="ru-RU" sz="1800" b="1" dirty="0" smtClean="0">
                <a:solidFill>
                  <a:srgbClr val="E4465A"/>
                </a:solidFill>
                <a:ea typeface="Segoe UI" panose="020B0502040204020203" pitchFamily="34" charset="0"/>
                <a:cs typeface="Segoe UI" panose="020B0502040204020203" pitchFamily="34" charset="0"/>
              </a:rPr>
              <a:t>Решение </a:t>
            </a:r>
            <a:r>
              <a:rPr lang="ru-RU" sz="1800" b="1" dirty="0">
                <a:solidFill>
                  <a:srgbClr val="E4465A"/>
                </a:solidFill>
                <a:ea typeface="Segoe UI" panose="020B0502040204020203" pitchFamily="34" charset="0"/>
                <a:cs typeface="Segoe UI" panose="020B0502040204020203" pitchFamily="34" charset="0"/>
              </a:rPr>
              <a:t>Челябинского УФАС России от 20 июля 2018 г. </a:t>
            </a:r>
            <a:r>
              <a:rPr lang="ru-RU" sz="1800" b="1" dirty="0" smtClean="0">
                <a:solidFill>
                  <a:srgbClr val="E4465A"/>
                </a:solidFill>
                <a:ea typeface="Segoe UI" panose="020B0502040204020203" pitchFamily="34" charset="0"/>
                <a:cs typeface="Segoe UI" panose="020B0502040204020203" pitchFamily="34" charset="0"/>
              </a:rPr>
              <a:t>№ 426-ж</a:t>
            </a:r>
            <a:r>
              <a:rPr lang="en-US" sz="1800" b="1" dirty="0" smtClean="0">
                <a:solidFill>
                  <a:srgbClr val="E4465A"/>
                </a:solidFill>
                <a:ea typeface="Segoe UI" panose="020B0502040204020203" pitchFamily="34" charset="0"/>
                <a:cs typeface="Segoe UI" panose="020B0502040204020203" pitchFamily="34" charset="0"/>
              </a:rPr>
              <a:t>/</a:t>
            </a:r>
            <a:r>
              <a:rPr lang="ru-RU" sz="1800" b="1" dirty="0" smtClean="0">
                <a:solidFill>
                  <a:srgbClr val="E4465A"/>
                </a:solidFill>
                <a:ea typeface="Segoe UI" panose="020B0502040204020203" pitchFamily="34" charset="0"/>
                <a:cs typeface="Segoe UI" panose="020B0502040204020203" pitchFamily="34" charset="0"/>
              </a:rPr>
              <a:t>2018. </a:t>
            </a:r>
            <a:endParaRPr lang="ru-RU" sz="1800" b="1" dirty="0">
              <a:solidFill>
                <a:srgbClr val="E4465A"/>
              </a:solidFill>
              <a:ea typeface="Segoe UI" panose="020B0502040204020203" pitchFamily="34" charset="0"/>
              <a:cs typeface="Segoe UI" panose="020B0502040204020203" pitchFamily="34" charset="0"/>
            </a:endParaRPr>
          </a:p>
          <a:p>
            <a:pPr algn="just">
              <a:buClr>
                <a:srgbClr val="E4465A"/>
              </a:buClr>
            </a:pPr>
            <a:endParaRPr lang="ru-RU" sz="1600" dirty="0" smtClean="0">
              <a:solidFill>
                <a:srgbClr val="001D43"/>
              </a:solidFill>
            </a:endParaRPr>
          </a:p>
          <a:p>
            <a:pPr algn="just">
              <a:buClr>
                <a:srgbClr val="E4465A"/>
              </a:buClr>
            </a:pPr>
            <a:endParaRPr lang="ru-RU" sz="1600" dirty="0">
              <a:solidFill>
                <a:srgbClr val="001D43"/>
              </a:solidFill>
            </a:endParaRPr>
          </a:p>
        </p:txBody>
      </p:sp>
      <p:grpSp>
        <p:nvGrpSpPr>
          <p:cNvPr id="14" name="Группа 13"/>
          <p:cNvGrpSpPr/>
          <p:nvPr/>
        </p:nvGrpSpPr>
        <p:grpSpPr>
          <a:xfrm>
            <a:off x="218596" y="827436"/>
            <a:ext cx="1286819" cy="1503169"/>
            <a:chOff x="325438" y="3501897"/>
            <a:chExt cx="669925" cy="831978"/>
          </a:xfrm>
        </p:grpSpPr>
        <p:sp>
          <p:nvSpPr>
            <p:cNvPr id="15" name="Freeform 88"/>
            <p:cNvSpPr>
              <a:spLocks/>
            </p:cNvSpPr>
            <p:nvPr/>
          </p:nvSpPr>
          <p:spPr bwMode="auto">
            <a:xfrm>
              <a:off x="325438" y="3501897"/>
              <a:ext cx="669925" cy="831978"/>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6"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7"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8"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19"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20"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
        <p:nvSpPr>
          <p:cNvPr id="12" name="Заголовок 1"/>
          <p:cNvSpPr>
            <a:spLocks noGrp="1"/>
          </p:cNvSpPr>
          <p:nvPr>
            <p:ph type="title"/>
          </p:nvPr>
        </p:nvSpPr>
        <p:spPr>
          <a:xfrm>
            <a:off x="1505415" y="-22715"/>
            <a:ext cx="8964704" cy="694951"/>
          </a:xfrm>
        </p:spPr>
        <p:txBody>
          <a:bodyPr/>
          <a:lstStyle/>
          <a:p>
            <a:r>
              <a:rPr lang="ru-RU" dirty="0"/>
              <a:t> </a:t>
            </a:r>
            <a:r>
              <a:rPr lang="ru-RU" sz="1800" dirty="0" smtClean="0"/>
              <a:t>АНТИМОНОПОЛЬНАЯ</a:t>
            </a:r>
            <a:r>
              <a:rPr lang="ru-RU" dirty="0" smtClean="0"/>
              <a:t> </a:t>
            </a:r>
            <a:r>
              <a:rPr lang="ru-RU" sz="1800" dirty="0" smtClean="0"/>
              <a:t>ПРАКТИКА. ОТКЛОНЕНИЯ ЗАЯВОК НА ТОРГАХ. ГОСТ.</a:t>
            </a:r>
            <a:endParaRPr lang="ru-RU" sz="1800" dirty="0"/>
          </a:p>
        </p:txBody>
      </p:sp>
    </p:spTree>
    <p:extLst>
      <p:ext uri="{BB962C8B-B14F-4D97-AF65-F5344CB8AC3E}">
        <p14:creationId xmlns:p14="http://schemas.microsoft.com/office/powerpoint/2010/main" val="2269437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1062691" y="827438"/>
            <a:ext cx="10945586" cy="4491694"/>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lnSpc>
                <a:spcPct val="100000"/>
              </a:lnSpc>
              <a:buClr>
                <a:srgbClr val="E4465A"/>
              </a:buClr>
            </a:pPr>
            <a:r>
              <a:rPr lang="ru-RU" sz="1800" dirty="0" smtClean="0">
                <a:solidFill>
                  <a:srgbClr val="001D43"/>
                </a:solidFill>
                <a:ea typeface="Segoe UI" panose="020B0502040204020203" pitchFamily="34" charset="0"/>
                <a:cs typeface="Segoe UI" panose="020B0502040204020203" pitchFamily="34" charset="0"/>
              </a:rPr>
              <a:t>Т</a:t>
            </a:r>
            <a:r>
              <a:rPr lang="ru-RU" sz="1800" dirty="0" smtClean="0">
                <a:ea typeface="Segoe UI" panose="020B0502040204020203" pitchFamily="34" charset="0"/>
                <a:cs typeface="Segoe UI" panose="020B0502040204020203" pitchFamily="34" charset="0"/>
              </a:rPr>
              <a:t>ребование аукционной комиссии </a:t>
            </a:r>
            <a:r>
              <a:rPr lang="ru-RU" sz="1800" dirty="0">
                <a:ea typeface="Segoe UI" panose="020B0502040204020203" pitchFamily="34" charset="0"/>
                <a:cs typeface="Segoe UI" panose="020B0502040204020203" pitchFamily="34" charset="0"/>
              </a:rPr>
              <a:t>об употреблении словосочетания «должна быть» при </a:t>
            </a:r>
            <a:r>
              <a:rPr lang="ru-RU" sz="1800" dirty="0" smtClean="0">
                <a:ea typeface="Segoe UI" panose="020B0502040204020203" pitchFamily="34" charset="0"/>
                <a:cs typeface="Segoe UI" panose="020B0502040204020203" pitchFamily="34" charset="0"/>
              </a:rPr>
              <a:t>указании в </a:t>
            </a:r>
            <a:r>
              <a:rPr lang="ru-RU" sz="1800" dirty="0">
                <a:ea typeface="Segoe UI" panose="020B0502040204020203" pitchFamily="34" charset="0"/>
                <a:cs typeface="Segoe UI" panose="020B0502040204020203" pitchFamily="34" charset="0"/>
              </a:rPr>
              <a:t>заявке на участие в аукционе неизменных конкретных </a:t>
            </a:r>
            <a:r>
              <a:rPr lang="ru-RU" sz="1800" dirty="0" smtClean="0">
                <a:ea typeface="Segoe UI" panose="020B0502040204020203" pitchFamily="34" charset="0"/>
                <a:cs typeface="Segoe UI" panose="020B0502040204020203" pitchFamily="34" charset="0"/>
              </a:rPr>
              <a:t>показателей используемых </a:t>
            </a:r>
            <a:r>
              <a:rPr lang="ru-RU" sz="1800" dirty="0">
                <a:ea typeface="Segoe UI" panose="020B0502040204020203" pitchFamily="34" charset="0"/>
                <a:cs typeface="Segoe UI" panose="020B0502040204020203" pitchFamily="34" charset="0"/>
              </a:rPr>
              <a:t>при выполнении работ товаров является </a:t>
            </a:r>
            <a:r>
              <a:rPr lang="ru-RU" sz="1800" dirty="0" smtClean="0">
                <a:ea typeface="Segoe UI" panose="020B0502040204020203" pitchFamily="34" charset="0"/>
                <a:cs typeface="Segoe UI" panose="020B0502040204020203" pitchFamily="34" charset="0"/>
              </a:rPr>
              <a:t>правомерным и </a:t>
            </a:r>
            <a:r>
              <a:rPr lang="ru-RU" sz="1800" dirty="0">
                <a:ea typeface="Segoe UI" panose="020B0502040204020203" pitchFamily="34" charset="0"/>
                <a:cs typeface="Segoe UI" panose="020B0502040204020203" pitchFamily="34" charset="0"/>
              </a:rPr>
              <a:t>соответствует положениям инструкции по заполнению заявки на </a:t>
            </a:r>
            <a:r>
              <a:rPr lang="ru-RU" sz="1800" dirty="0" smtClean="0">
                <a:ea typeface="Segoe UI" panose="020B0502040204020203" pitchFamily="34" charset="0"/>
                <a:cs typeface="Segoe UI" panose="020B0502040204020203" pitchFamily="34" charset="0"/>
              </a:rPr>
              <a:t>участие в </a:t>
            </a:r>
            <a:r>
              <a:rPr lang="ru-RU" sz="1800" dirty="0">
                <a:ea typeface="Segoe UI" panose="020B0502040204020203" pitchFamily="34" charset="0"/>
                <a:cs typeface="Segoe UI" panose="020B0502040204020203" pitchFamily="34" charset="0"/>
              </a:rPr>
              <a:t>электронном аукционе и ГОСТа 33128-2014 «Дороги </a:t>
            </a:r>
            <a:r>
              <a:rPr lang="ru-RU" sz="1800" dirty="0" smtClean="0">
                <a:ea typeface="Segoe UI" panose="020B0502040204020203" pitchFamily="34" charset="0"/>
                <a:cs typeface="Segoe UI" panose="020B0502040204020203" pitchFamily="34" charset="0"/>
              </a:rPr>
              <a:t>автомобильные общего пользования» - по мнению заказчика. В инструкции по </a:t>
            </a:r>
            <a:r>
              <a:rPr lang="ru-RU" sz="1800" dirty="0">
                <a:ea typeface="Segoe UI" panose="020B0502040204020203" pitchFamily="34" charset="0"/>
                <a:cs typeface="Segoe UI" panose="020B0502040204020203" pitchFamily="34" charset="0"/>
              </a:rPr>
              <a:t>заполнению заявки на участие </a:t>
            </a:r>
            <a:r>
              <a:rPr lang="ru-RU" sz="1800" dirty="0" smtClean="0">
                <a:ea typeface="Segoe UI" panose="020B0502040204020203" pitchFamily="34" charset="0"/>
                <a:cs typeface="Segoe UI" panose="020B0502040204020203" pitchFamily="34" charset="0"/>
              </a:rPr>
              <a:t>отражено, что </a:t>
            </a:r>
            <a:r>
              <a:rPr lang="ru-RU" sz="1800" dirty="0">
                <a:ea typeface="Segoe UI" panose="020B0502040204020203" pitchFamily="34" charset="0"/>
                <a:cs typeface="Segoe UI" panose="020B0502040204020203" pitchFamily="34" charset="0"/>
              </a:rPr>
              <a:t>при предоставлении участниками конкретных значений </a:t>
            </a:r>
            <a:r>
              <a:rPr lang="ru-RU" sz="1800" dirty="0" smtClean="0">
                <a:ea typeface="Segoe UI" panose="020B0502040204020203" pitchFamily="34" charset="0"/>
                <a:cs typeface="Segoe UI" panose="020B0502040204020203" pitchFamily="34" charset="0"/>
              </a:rPr>
              <a:t>показателей необходимо </a:t>
            </a:r>
            <a:r>
              <a:rPr lang="ru-RU" sz="1800" dirty="0">
                <a:ea typeface="Segoe UI" panose="020B0502040204020203" pitchFamily="34" charset="0"/>
                <a:cs typeface="Segoe UI" panose="020B0502040204020203" pitchFamily="34" charset="0"/>
              </a:rPr>
              <a:t>исключить употребление слов или словосочетаний «</a:t>
            </a:r>
            <a:r>
              <a:rPr lang="ru-RU" sz="1800" dirty="0" smtClean="0">
                <a:ea typeface="Segoe UI" panose="020B0502040204020203" pitchFamily="34" charset="0"/>
                <a:cs typeface="Segoe UI" panose="020B0502040204020203" pitchFamily="34" charset="0"/>
              </a:rPr>
              <a:t>должна быть/иметь</a:t>
            </a:r>
            <a:r>
              <a:rPr lang="ru-RU" sz="1800" dirty="0">
                <a:ea typeface="Segoe UI" panose="020B0502040204020203" pitchFamily="34" charset="0"/>
                <a:cs typeface="Segoe UI" panose="020B0502040204020203" pitchFamily="34" charset="0"/>
              </a:rPr>
              <a:t>», «не более», «не менее» </a:t>
            </a:r>
            <a:r>
              <a:rPr lang="ru-RU" sz="1800" b="1" dirty="0">
                <a:ea typeface="Segoe UI" panose="020B0502040204020203" pitchFamily="34" charset="0"/>
                <a:cs typeface="Segoe UI" panose="020B0502040204020203" pitchFamily="34" charset="0"/>
              </a:rPr>
              <a:t>за исключением случаев, когда </a:t>
            </a:r>
            <a:r>
              <a:rPr lang="ru-RU" sz="1800" b="1" dirty="0" smtClean="0">
                <a:ea typeface="Segoe UI" panose="020B0502040204020203" pitchFamily="34" charset="0"/>
                <a:cs typeface="Segoe UI" panose="020B0502040204020203" pitchFamily="34" charset="0"/>
              </a:rPr>
              <a:t>рядом с </a:t>
            </a:r>
            <a:r>
              <a:rPr lang="ru-RU" sz="1800" b="1" dirty="0">
                <a:ea typeface="Segoe UI" panose="020B0502040204020203" pitchFamily="34" charset="0"/>
                <a:cs typeface="Segoe UI" panose="020B0502040204020203" pitchFamily="34" charset="0"/>
              </a:rPr>
              <a:t>установленным показателем заказчиком указано «значение </a:t>
            </a:r>
            <a:r>
              <a:rPr lang="ru-RU" sz="1800" b="1" dirty="0" smtClean="0">
                <a:ea typeface="Segoe UI" panose="020B0502040204020203" pitchFamily="34" charset="0"/>
                <a:cs typeface="Segoe UI" panose="020B0502040204020203" pitchFamily="34" charset="0"/>
              </a:rPr>
              <a:t>является неизменным».</a:t>
            </a:r>
          </a:p>
          <a:p>
            <a:pPr algn="just">
              <a:lnSpc>
                <a:spcPct val="100000"/>
              </a:lnSpc>
              <a:buClr>
                <a:srgbClr val="E4465A"/>
              </a:buClr>
            </a:pPr>
            <a:r>
              <a:rPr lang="ru-RU" sz="1800" dirty="0">
                <a:ea typeface="Segoe UI" panose="020B0502040204020203" pitchFamily="34" charset="0"/>
                <a:cs typeface="Segoe UI" panose="020B0502040204020203" pitchFamily="34" charset="0"/>
              </a:rPr>
              <a:t>Общество в </a:t>
            </a:r>
            <a:r>
              <a:rPr lang="ru-RU" sz="1800" dirty="0" smtClean="0">
                <a:ea typeface="Segoe UI" panose="020B0502040204020203" pitchFamily="34" charset="0"/>
                <a:cs typeface="Segoe UI" panose="020B0502040204020203" pitchFamily="34" charset="0"/>
              </a:rPr>
              <a:t>заявке </a:t>
            </a:r>
            <a:r>
              <a:rPr lang="ru-RU" sz="1800" dirty="0">
                <a:ea typeface="Segoe UI" panose="020B0502040204020203" pitchFamily="34" charset="0"/>
                <a:cs typeface="Segoe UI" panose="020B0502040204020203" pitchFamily="34" charset="0"/>
              </a:rPr>
              <a:t>предложило использовать при </a:t>
            </a:r>
            <a:r>
              <a:rPr lang="ru-RU" sz="1800" dirty="0" smtClean="0">
                <a:ea typeface="Segoe UI" panose="020B0502040204020203" pitchFamily="34" charset="0"/>
                <a:cs typeface="Segoe UI" panose="020B0502040204020203" pitchFamily="34" charset="0"/>
              </a:rPr>
              <a:t>выполнении работ </a:t>
            </a:r>
            <a:r>
              <a:rPr lang="ru-RU" sz="1800" dirty="0">
                <a:ea typeface="Segoe UI" panose="020B0502040204020203" pitchFamily="34" charset="0"/>
                <a:cs typeface="Segoe UI" panose="020B0502040204020203" pitchFamily="34" charset="0"/>
              </a:rPr>
              <a:t>ограждение удерживающее боковое </a:t>
            </a:r>
            <a:r>
              <a:rPr lang="ru-RU" sz="1800" dirty="0" smtClean="0">
                <a:ea typeface="Segoe UI" panose="020B0502040204020203" pitchFamily="34" charset="0"/>
                <a:cs typeface="Segoe UI" panose="020B0502040204020203" pitchFamily="34" charset="0"/>
              </a:rPr>
              <a:t>с </a:t>
            </a:r>
            <a:r>
              <a:rPr lang="ru-RU" sz="1800" dirty="0">
                <a:ea typeface="Segoe UI" panose="020B0502040204020203" pitchFamily="34" charset="0"/>
                <a:cs typeface="Segoe UI" panose="020B0502040204020203" pitchFamily="34" charset="0"/>
              </a:rPr>
              <a:t>показателями толщины покрытия для основных </a:t>
            </a:r>
            <a:r>
              <a:rPr lang="ru-RU" sz="1800" dirty="0" smtClean="0">
                <a:ea typeface="Segoe UI" panose="020B0502040204020203" pitchFamily="34" charset="0"/>
                <a:cs typeface="Segoe UI" panose="020B0502040204020203" pitchFamily="34" charset="0"/>
              </a:rPr>
              <a:t>элементов ограждений </a:t>
            </a:r>
            <a:r>
              <a:rPr lang="ru-RU" sz="1800" dirty="0">
                <a:ea typeface="Segoe UI" panose="020B0502040204020203" pitchFamily="34" charset="0"/>
                <a:cs typeface="Segoe UI" panose="020B0502040204020203" pitchFamily="34" charset="0"/>
              </a:rPr>
              <a:t>– не менее 80 мкм (неизменный показатель), для </a:t>
            </a:r>
            <a:r>
              <a:rPr lang="ru-RU" sz="1800" dirty="0" smtClean="0">
                <a:ea typeface="Segoe UI" panose="020B0502040204020203" pitchFamily="34" charset="0"/>
                <a:cs typeface="Segoe UI" panose="020B0502040204020203" pitchFamily="34" charset="0"/>
              </a:rPr>
              <a:t>крепежных деталей </a:t>
            </a:r>
            <a:r>
              <a:rPr lang="ru-RU" sz="1800" dirty="0">
                <a:ea typeface="Segoe UI" panose="020B0502040204020203" pitchFamily="34" charset="0"/>
                <a:cs typeface="Segoe UI" panose="020B0502040204020203" pitchFamily="34" charset="0"/>
              </a:rPr>
              <a:t>ограждений – не менее 30 мкм (неизменный показатель</a:t>
            </a:r>
            <a:r>
              <a:rPr lang="ru-RU" sz="1800" dirty="0" smtClean="0">
                <a:ea typeface="Segoe UI" panose="020B0502040204020203" pitchFamily="34" charset="0"/>
                <a:cs typeface="Segoe UI" panose="020B0502040204020203" pitchFamily="34" charset="0"/>
              </a:rPr>
              <a:t>). </a:t>
            </a:r>
            <a:r>
              <a:rPr lang="ru-RU" sz="1800" b="1" dirty="0" smtClean="0">
                <a:solidFill>
                  <a:srgbClr val="E4465A"/>
                </a:solidFill>
                <a:ea typeface="Segoe UI" panose="020B0502040204020203" pitchFamily="34" charset="0"/>
                <a:cs typeface="Segoe UI" panose="020B0502040204020203" pitchFamily="34" charset="0"/>
              </a:rPr>
              <a:t>Заказчик счел, </a:t>
            </a:r>
            <a:r>
              <a:rPr lang="ru-RU" sz="1800" b="1" dirty="0">
                <a:solidFill>
                  <a:srgbClr val="E4465A"/>
                </a:solidFill>
                <a:ea typeface="Segoe UI" panose="020B0502040204020203" pitchFamily="34" charset="0"/>
                <a:cs typeface="Segoe UI" panose="020B0502040204020203" pitchFamily="34" charset="0"/>
              </a:rPr>
              <a:t>что </a:t>
            </a:r>
            <a:r>
              <a:rPr lang="ru-RU" sz="1800" b="1" dirty="0" smtClean="0">
                <a:solidFill>
                  <a:srgbClr val="E4465A"/>
                </a:solidFill>
                <a:ea typeface="Segoe UI" panose="020B0502040204020203" pitchFamily="34" charset="0"/>
                <a:cs typeface="Segoe UI" panose="020B0502040204020203" pitchFamily="34" charset="0"/>
              </a:rPr>
              <a:t>указанные обществом </a:t>
            </a:r>
            <a:r>
              <a:rPr lang="ru-RU" sz="1800" b="1" dirty="0">
                <a:solidFill>
                  <a:srgbClr val="E4465A"/>
                </a:solidFill>
                <a:ea typeface="Segoe UI" panose="020B0502040204020203" pitchFamily="34" charset="0"/>
                <a:cs typeface="Segoe UI" panose="020B0502040204020203" pitchFamily="34" charset="0"/>
              </a:rPr>
              <a:t>показатели не соответствуют требованиям </a:t>
            </a:r>
            <a:r>
              <a:rPr lang="ru-RU" sz="1800" b="1" dirty="0" smtClean="0">
                <a:solidFill>
                  <a:srgbClr val="E4465A"/>
                </a:solidFill>
                <a:ea typeface="Segoe UI" panose="020B0502040204020203" pitchFamily="34" charset="0"/>
                <a:cs typeface="Segoe UI" panose="020B0502040204020203" pitchFamily="34" charset="0"/>
              </a:rPr>
              <a:t>документации </a:t>
            </a:r>
            <a:r>
              <a:rPr lang="ru-RU" sz="1800" b="1" dirty="0">
                <a:solidFill>
                  <a:srgbClr val="E4465A"/>
                </a:solidFill>
                <a:ea typeface="Segoe UI" panose="020B0502040204020203" pitchFamily="34" charset="0"/>
                <a:cs typeface="Segoe UI" panose="020B0502040204020203" pitchFamily="34" charset="0"/>
              </a:rPr>
              <a:t>и ГОСТ 33128-2014 33, поскольку отсутствует </a:t>
            </a:r>
            <a:r>
              <a:rPr lang="ru-RU" sz="1800" b="1" dirty="0" smtClean="0">
                <a:solidFill>
                  <a:srgbClr val="E4465A"/>
                </a:solidFill>
                <a:ea typeface="Segoe UI" panose="020B0502040204020203" pitchFamily="34" charset="0"/>
                <a:cs typeface="Segoe UI" panose="020B0502040204020203" pitchFamily="34" charset="0"/>
              </a:rPr>
              <a:t>словосочетание неизменного </a:t>
            </a:r>
            <a:r>
              <a:rPr lang="ru-RU" sz="1800" b="1" dirty="0">
                <a:solidFill>
                  <a:srgbClr val="E4465A"/>
                </a:solidFill>
                <a:ea typeface="Segoe UI" panose="020B0502040204020203" pitchFamily="34" charset="0"/>
                <a:cs typeface="Segoe UI" panose="020B0502040204020203" pitchFamily="34" charset="0"/>
              </a:rPr>
              <a:t>показателя «должна быть».</a:t>
            </a:r>
          </a:p>
        </p:txBody>
      </p:sp>
      <p:sp>
        <p:nvSpPr>
          <p:cNvPr id="12" name="Заголовок 1"/>
          <p:cNvSpPr>
            <a:spLocks noGrp="1"/>
          </p:cNvSpPr>
          <p:nvPr>
            <p:ph type="title"/>
          </p:nvPr>
        </p:nvSpPr>
        <p:spPr>
          <a:xfrm>
            <a:off x="1505415" y="-22715"/>
            <a:ext cx="8964704" cy="694951"/>
          </a:xfrm>
        </p:spPr>
        <p:txBody>
          <a:bodyPr/>
          <a:lstStyle/>
          <a:p>
            <a:r>
              <a:rPr lang="ru-RU" dirty="0"/>
              <a:t> </a:t>
            </a:r>
            <a:r>
              <a:rPr lang="ru-RU" sz="1800" dirty="0" smtClean="0"/>
              <a:t>СУДЕБНАЯ</a:t>
            </a:r>
            <a:r>
              <a:rPr lang="ru-RU" dirty="0" smtClean="0"/>
              <a:t> </a:t>
            </a:r>
            <a:r>
              <a:rPr lang="ru-RU" sz="1800" dirty="0" smtClean="0"/>
              <a:t>ПРАКТИКА. ОТКЛОНЕНИЯ ЗАЯВОК НА ТОРГАХ. ГОСТ.</a:t>
            </a:r>
            <a:endParaRPr lang="ru-RU" sz="1800" dirty="0"/>
          </a:p>
        </p:txBody>
      </p:sp>
      <p:grpSp>
        <p:nvGrpSpPr>
          <p:cNvPr id="11" name="Группа 10">
            <a:extLst>
              <a:ext uri="{FF2B5EF4-FFF2-40B4-BE49-F238E27FC236}">
                <a16:creationId xmlns="" xmlns:a16="http://schemas.microsoft.com/office/drawing/2014/main" id="{5B48DDA3-4439-46C7-884A-F88542C92C49}"/>
              </a:ext>
            </a:extLst>
          </p:cNvPr>
          <p:cNvGrpSpPr/>
          <p:nvPr/>
        </p:nvGrpSpPr>
        <p:grpSpPr>
          <a:xfrm>
            <a:off x="100361" y="827438"/>
            <a:ext cx="836341" cy="789489"/>
            <a:chOff x="360363" y="6009033"/>
            <a:chExt cx="616539" cy="616539"/>
          </a:xfrm>
        </p:grpSpPr>
        <p:sp>
          <p:nvSpPr>
            <p:cNvPr id="13" name="Овал 12">
              <a:extLst>
                <a:ext uri="{FF2B5EF4-FFF2-40B4-BE49-F238E27FC236}">
                  <a16:creationId xmlns="" xmlns:a16="http://schemas.microsoft.com/office/drawing/2014/main"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1" name="Овал 20">
              <a:extLst>
                <a:ext uri="{FF2B5EF4-FFF2-40B4-BE49-F238E27FC236}">
                  <a16:creationId xmlns="" xmlns:a16="http://schemas.microsoft.com/office/drawing/2014/main"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22" name="Группа 21">
              <a:extLst>
                <a:ext uri="{FF2B5EF4-FFF2-40B4-BE49-F238E27FC236}">
                  <a16:creationId xmlns="" xmlns:a16="http://schemas.microsoft.com/office/drawing/2014/main" id="{49A35B05-9309-48A2-A5E1-2738FD00540A}"/>
                </a:ext>
              </a:extLst>
            </p:cNvPr>
            <p:cNvGrpSpPr/>
            <p:nvPr/>
          </p:nvGrpSpPr>
          <p:grpSpPr>
            <a:xfrm>
              <a:off x="439517" y="6060936"/>
              <a:ext cx="452579" cy="452580"/>
              <a:chOff x="7112000" y="1417638"/>
              <a:chExt cx="552450" cy="552451"/>
            </a:xfrm>
            <a:solidFill>
              <a:schemeClr val="accent1"/>
            </a:solidFill>
          </p:grpSpPr>
          <p:sp>
            <p:nvSpPr>
              <p:cNvPr id="23" name="Freeform 5">
                <a:extLst>
                  <a:ext uri="{FF2B5EF4-FFF2-40B4-BE49-F238E27FC236}">
                    <a16:creationId xmlns="" xmlns:a16="http://schemas.microsoft.com/office/drawing/2014/main"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6">
                <a:extLst>
                  <a:ext uri="{FF2B5EF4-FFF2-40B4-BE49-F238E27FC236}">
                    <a16:creationId xmlns="" xmlns:a16="http://schemas.microsoft.com/office/drawing/2014/main"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7">
                <a:extLst>
                  <a:ext uri="{FF2B5EF4-FFF2-40B4-BE49-F238E27FC236}">
                    <a16:creationId xmlns="" xmlns:a16="http://schemas.microsoft.com/office/drawing/2014/main"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8">
                <a:extLst>
                  <a:ext uri="{FF2B5EF4-FFF2-40B4-BE49-F238E27FC236}">
                    <a16:creationId xmlns="" xmlns:a16="http://schemas.microsoft.com/office/drawing/2014/main"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9">
                <a:extLst>
                  <a:ext uri="{FF2B5EF4-FFF2-40B4-BE49-F238E27FC236}">
                    <a16:creationId xmlns="" xmlns:a16="http://schemas.microsoft.com/office/drawing/2014/main"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8" name="Freeform 10">
                <a:extLst>
                  <a:ext uri="{FF2B5EF4-FFF2-40B4-BE49-F238E27FC236}">
                    <a16:creationId xmlns="" xmlns:a16="http://schemas.microsoft.com/office/drawing/2014/main"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sp>
        <p:nvSpPr>
          <p:cNvPr id="30" name="Стрелка вправо 1"/>
          <p:cNvSpPr>
            <a:spLocks noChangeArrowheads="1"/>
          </p:cNvSpPr>
          <p:nvPr/>
        </p:nvSpPr>
        <p:spPr bwMode="auto">
          <a:xfrm>
            <a:off x="10359483" y="5319132"/>
            <a:ext cx="1564660" cy="533467"/>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Tree>
    <p:extLst>
      <p:ext uri="{BB962C8B-B14F-4D97-AF65-F5344CB8AC3E}">
        <p14:creationId xmlns:p14="http://schemas.microsoft.com/office/powerpoint/2010/main" val="2926182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бъект 2"/>
          <p:cNvSpPr txBox="1">
            <a:spLocks/>
          </p:cNvSpPr>
          <p:nvPr/>
        </p:nvSpPr>
        <p:spPr>
          <a:xfrm>
            <a:off x="1062691" y="827438"/>
            <a:ext cx="10945586" cy="3153547"/>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lnSpc>
                <a:spcPct val="100000"/>
              </a:lnSpc>
              <a:buClr>
                <a:srgbClr val="E4465A"/>
              </a:buClr>
            </a:pPr>
            <a:r>
              <a:rPr lang="ru-RU" sz="1800" dirty="0">
                <a:solidFill>
                  <a:srgbClr val="001D43"/>
                </a:solidFill>
                <a:ea typeface="Segoe UI" panose="020B0502040204020203" pitchFamily="34" charset="0"/>
                <a:cs typeface="Segoe UI" panose="020B0502040204020203" pitchFamily="34" charset="0"/>
              </a:rPr>
              <a:t>Вместе с тем, как верно отмечено антимонопольным органом и </a:t>
            </a:r>
            <a:r>
              <a:rPr lang="ru-RU" sz="1800" dirty="0" smtClean="0">
                <a:solidFill>
                  <a:srgbClr val="001D43"/>
                </a:solidFill>
                <a:ea typeface="Segoe UI" panose="020B0502040204020203" pitchFamily="34" charset="0"/>
                <a:cs typeface="Segoe UI" panose="020B0502040204020203" pitchFamily="34" charset="0"/>
              </a:rPr>
              <a:t>судами, из </a:t>
            </a:r>
            <a:r>
              <a:rPr lang="ru-RU" sz="1800" dirty="0">
                <a:solidFill>
                  <a:srgbClr val="001D43"/>
                </a:solidFill>
                <a:ea typeface="Segoe UI" panose="020B0502040204020203" pitchFamily="34" charset="0"/>
                <a:cs typeface="Segoe UI" panose="020B0502040204020203" pitchFamily="34" charset="0"/>
              </a:rPr>
              <a:t>аукционной документации и положений пункта 7.8 ГОСТ 33128-2014 </a:t>
            </a:r>
            <a:r>
              <a:rPr lang="ru-RU" sz="1800" dirty="0" smtClean="0">
                <a:solidFill>
                  <a:srgbClr val="001D43"/>
                </a:solidFill>
                <a:ea typeface="Segoe UI" panose="020B0502040204020203" pitchFamily="34" charset="0"/>
                <a:cs typeface="Segoe UI" panose="020B0502040204020203" pitchFamily="34" charset="0"/>
              </a:rPr>
              <a:t>33 </a:t>
            </a:r>
            <a:r>
              <a:rPr lang="ru-RU" sz="1800" b="1" dirty="0" smtClean="0">
                <a:solidFill>
                  <a:srgbClr val="001D43"/>
                </a:solidFill>
                <a:ea typeface="Segoe UI" panose="020B0502040204020203" pitchFamily="34" charset="0"/>
                <a:cs typeface="Segoe UI" panose="020B0502040204020203" pitchFamily="34" charset="0"/>
              </a:rPr>
              <a:t>следует</a:t>
            </a:r>
            <a:r>
              <a:rPr lang="ru-RU" sz="1800" b="1" dirty="0">
                <a:solidFill>
                  <a:srgbClr val="001D43"/>
                </a:solidFill>
                <a:ea typeface="Segoe UI" panose="020B0502040204020203" pitchFamily="34" charset="0"/>
                <a:cs typeface="Segoe UI" panose="020B0502040204020203" pitchFamily="34" charset="0"/>
              </a:rPr>
              <a:t>, что надлежащими показателями спорных товаров, </a:t>
            </a:r>
            <a:r>
              <a:rPr lang="ru-RU" sz="1800" b="1" dirty="0" smtClean="0">
                <a:solidFill>
                  <a:srgbClr val="001D43"/>
                </a:solidFill>
                <a:ea typeface="Segoe UI" panose="020B0502040204020203" pitchFamily="34" charset="0"/>
                <a:cs typeface="Segoe UI" panose="020B0502040204020203" pitchFamily="34" charset="0"/>
              </a:rPr>
              <a:t>отвечающих потребностям </a:t>
            </a:r>
            <a:r>
              <a:rPr lang="ru-RU" sz="1800" b="1" dirty="0">
                <a:solidFill>
                  <a:srgbClr val="001D43"/>
                </a:solidFill>
                <a:ea typeface="Segoe UI" panose="020B0502040204020203" pitchFamily="34" charset="0"/>
                <a:cs typeface="Segoe UI" panose="020B0502040204020203" pitchFamily="34" charset="0"/>
              </a:rPr>
              <a:t>учреждения, являются значения «не менее 80 мкм», «не </a:t>
            </a:r>
            <a:r>
              <a:rPr lang="ru-RU" sz="1800" b="1" dirty="0" smtClean="0">
                <a:solidFill>
                  <a:srgbClr val="001D43"/>
                </a:solidFill>
                <a:ea typeface="Segoe UI" panose="020B0502040204020203" pitchFamily="34" charset="0"/>
                <a:cs typeface="Segoe UI" panose="020B0502040204020203" pitchFamily="34" charset="0"/>
              </a:rPr>
              <a:t>менее 30 </a:t>
            </a:r>
            <a:r>
              <a:rPr lang="ru-RU" sz="1800" b="1" dirty="0">
                <a:solidFill>
                  <a:srgbClr val="001D43"/>
                </a:solidFill>
                <a:ea typeface="Segoe UI" panose="020B0502040204020203" pitchFamily="34" charset="0"/>
                <a:cs typeface="Segoe UI" panose="020B0502040204020203" pitchFamily="34" charset="0"/>
              </a:rPr>
              <a:t>мкм» без использования словосочетания «должна быть</a:t>
            </a:r>
            <a:r>
              <a:rPr lang="ru-RU" sz="1800" b="1" dirty="0" smtClean="0">
                <a:solidFill>
                  <a:srgbClr val="001D43"/>
                </a:solidFill>
                <a:ea typeface="Segoe UI" panose="020B0502040204020203" pitchFamily="34" charset="0"/>
                <a:cs typeface="Segoe UI" panose="020B0502040204020203" pitchFamily="34" charset="0"/>
              </a:rPr>
              <a:t>». </a:t>
            </a:r>
          </a:p>
          <a:p>
            <a:pPr algn="just">
              <a:lnSpc>
                <a:spcPct val="100000"/>
              </a:lnSpc>
              <a:buClr>
                <a:srgbClr val="E4465A"/>
              </a:buClr>
            </a:pPr>
            <a:r>
              <a:rPr lang="ru-RU" sz="1800" dirty="0" smtClean="0">
                <a:solidFill>
                  <a:srgbClr val="001D43"/>
                </a:solidFill>
                <a:ea typeface="Segoe UI" panose="020B0502040204020203" pitchFamily="34" charset="0"/>
                <a:cs typeface="Segoe UI" panose="020B0502040204020203" pitchFamily="34" charset="0"/>
              </a:rPr>
              <a:t>При </a:t>
            </a:r>
            <a:r>
              <a:rPr lang="ru-RU" sz="1800" dirty="0">
                <a:solidFill>
                  <a:srgbClr val="001D43"/>
                </a:solidFill>
                <a:ea typeface="Segoe UI" panose="020B0502040204020203" pitchFamily="34" charset="0"/>
                <a:cs typeface="Segoe UI" panose="020B0502040204020203" pitchFamily="34" charset="0"/>
              </a:rPr>
              <a:t>таких обстоятельствах, принимая во внимание, что первая </a:t>
            </a:r>
            <a:r>
              <a:rPr lang="ru-RU" sz="1800" dirty="0" smtClean="0">
                <a:solidFill>
                  <a:srgbClr val="001D43"/>
                </a:solidFill>
                <a:ea typeface="Segoe UI" panose="020B0502040204020203" pitchFamily="34" charset="0"/>
                <a:cs typeface="Segoe UI" panose="020B0502040204020203" pitchFamily="34" charset="0"/>
              </a:rPr>
              <a:t>часть заявки </a:t>
            </a:r>
            <a:r>
              <a:rPr lang="ru-RU" sz="1800" dirty="0">
                <a:solidFill>
                  <a:srgbClr val="001D43"/>
                </a:solidFill>
                <a:ea typeface="Segoe UI" panose="020B0502040204020203" pitchFamily="34" charset="0"/>
                <a:cs typeface="Segoe UI" panose="020B0502040204020203" pitchFamily="34" charset="0"/>
              </a:rPr>
              <a:t>общества на участие в аукционе содержала </a:t>
            </a:r>
            <a:r>
              <a:rPr lang="ru-RU" sz="1800" dirty="0" smtClean="0">
                <a:solidFill>
                  <a:srgbClr val="001D43"/>
                </a:solidFill>
                <a:ea typeface="Segoe UI" panose="020B0502040204020203" pitchFamily="34" charset="0"/>
                <a:cs typeface="Segoe UI" panose="020B0502040204020203" pitchFamily="34" charset="0"/>
              </a:rPr>
              <a:t>показатели характеристики </a:t>
            </a:r>
            <a:r>
              <a:rPr lang="ru-RU" sz="1800" dirty="0">
                <a:solidFill>
                  <a:srgbClr val="001D43"/>
                </a:solidFill>
                <a:ea typeface="Segoe UI" panose="020B0502040204020203" pitchFamily="34" charset="0"/>
                <a:cs typeface="Segoe UI" panose="020B0502040204020203" pitchFamily="34" charset="0"/>
              </a:rPr>
              <a:t>товара (ограждение удерживающее боковое (мостовое</a:t>
            </a:r>
            <a:r>
              <a:rPr lang="ru-RU" sz="1800" dirty="0" smtClean="0">
                <a:solidFill>
                  <a:srgbClr val="001D43"/>
                </a:solidFill>
                <a:ea typeface="Segoe UI" panose="020B0502040204020203" pitchFamily="34" charset="0"/>
                <a:cs typeface="Segoe UI" panose="020B0502040204020203" pitchFamily="34" charset="0"/>
              </a:rPr>
              <a:t>) деформируемое </a:t>
            </a:r>
            <a:r>
              <a:rPr lang="ru-RU" sz="1800" dirty="0">
                <a:solidFill>
                  <a:srgbClr val="001D43"/>
                </a:solidFill>
                <a:ea typeface="Segoe UI" panose="020B0502040204020203" pitchFamily="34" charset="0"/>
                <a:cs typeface="Segoe UI" panose="020B0502040204020203" pitchFamily="34" charset="0"/>
              </a:rPr>
              <a:t>барьерного типа) соответствующие </a:t>
            </a:r>
            <a:r>
              <a:rPr lang="ru-RU" sz="1800" dirty="0" smtClean="0">
                <a:solidFill>
                  <a:srgbClr val="001D43"/>
                </a:solidFill>
                <a:ea typeface="Segoe UI" panose="020B0502040204020203" pitchFamily="34" charset="0"/>
                <a:cs typeface="Segoe UI" panose="020B0502040204020203" pitchFamily="34" charset="0"/>
              </a:rPr>
              <a:t>установленному заказчиком </a:t>
            </a:r>
            <a:r>
              <a:rPr lang="ru-RU" sz="1800" dirty="0">
                <a:solidFill>
                  <a:srgbClr val="001D43"/>
                </a:solidFill>
                <a:ea typeface="Segoe UI" panose="020B0502040204020203" pitchFamily="34" charset="0"/>
                <a:cs typeface="Segoe UI" panose="020B0502040204020203" pitchFamily="34" charset="0"/>
              </a:rPr>
              <a:t>значению в аукционной документации и </a:t>
            </a:r>
            <a:r>
              <a:rPr lang="ru-RU" sz="1800" dirty="0" smtClean="0">
                <a:solidFill>
                  <a:srgbClr val="001D43"/>
                </a:solidFill>
                <a:ea typeface="Segoe UI" panose="020B0502040204020203" pitchFamily="34" charset="0"/>
                <a:cs typeface="Segoe UI" panose="020B0502040204020203" pitchFamily="34" charset="0"/>
              </a:rPr>
              <a:t>требованиям ГОСТ </a:t>
            </a:r>
            <a:r>
              <a:rPr lang="ru-RU" sz="1800" dirty="0">
                <a:solidFill>
                  <a:srgbClr val="001D43"/>
                </a:solidFill>
                <a:ea typeface="Segoe UI" panose="020B0502040204020203" pitchFamily="34" charset="0"/>
                <a:cs typeface="Segoe UI" panose="020B0502040204020203" pitchFamily="34" charset="0"/>
              </a:rPr>
              <a:t>33128-2014 33, </a:t>
            </a:r>
            <a:r>
              <a:rPr lang="ru-RU" sz="1800" b="1" dirty="0">
                <a:solidFill>
                  <a:srgbClr val="001D43"/>
                </a:solidFill>
                <a:ea typeface="Segoe UI" panose="020B0502040204020203" pitchFamily="34" charset="0"/>
                <a:cs typeface="Segoe UI" panose="020B0502040204020203" pitchFamily="34" charset="0"/>
              </a:rPr>
              <a:t>антимонопольный орган обоснованно </a:t>
            </a:r>
            <a:r>
              <a:rPr lang="ru-RU" sz="1800" b="1" dirty="0" smtClean="0">
                <a:solidFill>
                  <a:srgbClr val="001D43"/>
                </a:solidFill>
                <a:ea typeface="Segoe UI" panose="020B0502040204020203" pitchFamily="34" charset="0"/>
                <a:cs typeface="Segoe UI" panose="020B0502040204020203" pitchFamily="34" charset="0"/>
              </a:rPr>
              <a:t>указал на </a:t>
            </a:r>
            <a:r>
              <a:rPr lang="ru-RU" sz="1800" b="1" dirty="0">
                <a:solidFill>
                  <a:srgbClr val="001D43"/>
                </a:solidFill>
                <a:ea typeface="Segoe UI" panose="020B0502040204020203" pitchFamily="34" charset="0"/>
                <a:cs typeface="Segoe UI" panose="020B0502040204020203" pitchFamily="34" charset="0"/>
              </a:rPr>
              <a:t>отсутствие у аукционной комиссии оснований для отказа </a:t>
            </a:r>
            <a:r>
              <a:rPr lang="ru-RU" sz="1800" b="1" dirty="0" smtClean="0">
                <a:solidFill>
                  <a:srgbClr val="001D43"/>
                </a:solidFill>
                <a:ea typeface="Segoe UI" panose="020B0502040204020203" pitchFamily="34" charset="0"/>
                <a:cs typeface="Segoe UI" panose="020B0502040204020203" pitchFamily="34" charset="0"/>
              </a:rPr>
              <a:t>обществу в </a:t>
            </a:r>
            <a:r>
              <a:rPr lang="ru-RU" sz="1800" b="1" dirty="0">
                <a:solidFill>
                  <a:srgbClr val="001D43"/>
                </a:solidFill>
                <a:ea typeface="Segoe UI" panose="020B0502040204020203" pitchFamily="34" charset="0"/>
                <a:cs typeface="Segoe UI" panose="020B0502040204020203" pitchFamily="34" charset="0"/>
              </a:rPr>
              <a:t>допуске к участию в аукционе и правомерно признал ее </a:t>
            </a:r>
            <a:r>
              <a:rPr lang="ru-RU" sz="1800" b="1" dirty="0" smtClean="0">
                <a:solidFill>
                  <a:srgbClr val="001D43"/>
                </a:solidFill>
                <a:ea typeface="Segoe UI" panose="020B0502040204020203" pitchFamily="34" charset="0"/>
                <a:cs typeface="Segoe UI" panose="020B0502040204020203" pitchFamily="34" charset="0"/>
              </a:rPr>
              <a:t>нарушившей часть </a:t>
            </a:r>
            <a:r>
              <a:rPr lang="ru-RU" sz="1800" b="1" dirty="0">
                <a:solidFill>
                  <a:srgbClr val="001D43"/>
                </a:solidFill>
                <a:ea typeface="Segoe UI" panose="020B0502040204020203" pitchFamily="34" charset="0"/>
                <a:cs typeface="Segoe UI" panose="020B0502040204020203" pitchFamily="34" charset="0"/>
              </a:rPr>
              <a:t>5 статьи 67 Закона о контрактной системе.</a:t>
            </a:r>
            <a:endParaRPr lang="ru-RU" sz="1800" b="1" dirty="0">
              <a:ea typeface="Segoe UI" panose="020B0502040204020203" pitchFamily="34" charset="0"/>
              <a:cs typeface="Segoe UI" panose="020B0502040204020203" pitchFamily="34" charset="0"/>
            </a:endParaRPr>
          </a:p>
        </p:txBody>
      </p:sp>
      <p:sp>
        <p:nvSpPr>
          <p:cNvPr id="12" name="Заголовок 1"/>
          <p:cNvSpPr>
            <a:spLocks noGrp="1"/>
          </p:cNvSpPr>
          <p:nvPr>
            <p:ph type="title"/>
          </p:nvPr>
        </p:nvSpPr>
        <p:spPr>
          <a:xfrm>
            <a:off x="1505415" y="-22715"/>
            <a:ext cx="8964704" cy="694951"/>
          </a:xfrm>
        </p:spPr>
        <p:txBody>
          <a:bodyPr/>
          <a:lstStyle/>
          <a:p>
            <a:r>
              <a:rPr lang="ru-RU" dirty="0"/>
              <a:t> </a:t>
            </a:r>
            <a:r>
              <a:rPr lang="ru-RU" sz="1800" dirty="0" smtClean="0"/>
              <a:t>СУДЕБНАЯ</a:t>
            </a:r>
            <a:r>
              <a:rPr lang="ru-RU" dirty="0" smtClean="0"/>
              <a:t> </a:t>
            </a:r>
            <a:r>
              <a:rPr lang="ru-RU" sz="1800" dirty="0" smtClean="0"/>
              <a:t>ПРАКТИКА. ОТКЛОНЕНИЯ ЗАЯВОК НА ТОРГАХ. ГОСТ.</a:t>
            </a:r>
            <a:endParaRPr lang="ru-RU" sz="1800" dirty="0"/>
          </a:p>
        </p:txBody>
      </p:sp>
      <p:grpSp>
        <p:nvGrpSpPr>
          <p:cNvPr id="11" name="Группа 10">
            <a:extLst>
              <a:ext uri="{FF2B5EF4-FFF2-40B4-BE49-F238E27FC236}">
                <a16:creationId xmlns="" xmlns:a16="http://schemas.microsoft.com/office/drawing/2014/main" id="{5B48DDA3-4439-46C7-884A-F88542C92C49}"/>
              </a:ext>
            </a:extLst>
          </p:cNvPr>
          <p:cNvGrpSpPr/>
          <p:nvPr/>
        </p:nvGrpSpPr>
        <p:grpSpPr>
          <a:xfrm>
            <a:off x="100361" y="827438"/>
            <a:ext cx="836341" cy="789489"/>
            <a:chOff x="360363" y="6009033"/>
            <a:chExt cx="616539" cy="616539"/>
          </a:xfrm>
        </p:grpSpPr>
        <p:sp>
          <p:nvSpPr>
            <p:cNvPr id="13" name="Овал 12">
              <a:extLst>
                <a:ext uri="{FF2B5EF4-FFF2-40B4-BE49-F238E27FC236}">
                  <a16:creationId xmlns="" xmlns:a16="http://schemas.microsoft.com/office/drawing/2014/main"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1" name="Овал 20">
              <a:extLst>
                <a:ext uri="{FF2B5EF4-FFF2-40B4-BE49-F238E27FC236}">
                  <a16:creationId xmlns="" xmlns:a16="http://schemas.microsoft.com/office/drawing/2014/main"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22" name="Группа 21">
              <a:extLst>
                <a:ext uri="{FF2B5EF4-FFF2-40B4-BE49-F238E27FC236}">
                  <a16:creationId xmlns="" xmlns:a16="http://schemas.microsoft.com/office/drawing/2014/main" id="{49A35B05-9309-48A2-A5E1-2738FD00540A}"/>
                </a:ext>
              </a:extLst>
            </p:cNvPr>
            <p:cNvGrpSpPr/>
            <p:nvPr/>
          </p:nvGrpSpPr>
          <p:grpSpPr>
            <a:xfrm>
              <a:off x="439517" y="6060936"/>
              <a:ext cx="452579" cy="452580"/>
              <a:chOff x="7112000" y="1417638"/>
              <a:chExt cx="552450" cy="552451"/>
            </a:xfrm>
            <a:solidFill>
              <a:schemeClr val="accent1"/>
            </a:solidFill>
          </p:grpSpPr>
          <p:sp>
            <p:nvSpPr>
              <p:cNvPr id="23" name="Freeform 5">
                <a:extLst>
                  <a:ext uri="{FF2B5EF4-FFF2-40B4-BE49-F238E27FC236}">
                    <a16:creationId xmlns="" xmlns:a16="http://schemas.microsoft.com/office/drawing/2014/main"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6">
                <a:extLst>
                  <a:ext uri="{FF2B5EF4-FFF2-40B4-BE49-F238E27FC236}">
                    <a16:creationId xmlns="" xmlns:a16="http://schemas.microsoft.com/office/drawing/2014/main"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7">
                <a:extLst>
                  <a:ext uri="{FF2B5EF4-FFF2-40B4-BE49-F238E27FC236}">
                    <a16:creationId xmlns="" xmlns:a16="http://schemas.microsoft.com/office/drawing/2014/main"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8">
                <a:extLst>
                  <a:ext uri="{FF2B5EF4-FFF2-40B4-BE49-F238E27FC236}">
                    <a16:creationId xmlns="" xmlns:a16="http://schemas.microsoft.com/office/drawing/2014/main"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9">
                <a:extLst>
                  <a:ext uri="{FF2B5EF4-FFF2-40B4-BE49-F238E27FC236}">
                    <a16:creationId xmlns="" xmlns:a16="http://schemas.microsoft.com/office/drawing/2014/main"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8" name="Freeform 10">
                <a:extLst>
                  <a:ext uri="{FF2B5EF4-FFF2-40B4-BE49-F238E27FC236}">
                    <a16:creationId xmlns="" xmlns:a16="http://schemas.microsoft.com/office/drawing/2014/main"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sp>
        <p:nvSpPr>
          <p:cNvPr id="29"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309173" y="4715852"/>
            <a:ext cx="11672678" cy="665422"/>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Постановление Арбитражного суда Западно-сибирского округа от 25 сентября 2018 г. по делу </a:t>
            </a:r>
            <a:r>
              <a:rPr lang="ru-RU" b="1" dirty="0">
                <a:solidFill>
                  <a:srgbClr val="27A1AE"/>
                </a:solidFill>
                <a:latin typeface="Segoe UI" panose="020B0502040204020203" pitchFamily="34" charset="0"/>
                <a:cs typeface="Segoe UI" panose="020B0502040204020203" pitchFamily="34" charset="0"/>
              </a:rPr>
              <a:t>№ </a:t>
            </a:r>
            <a:r>
              <a:rPr lang="ru-RU" b="1" dirty="0" smtClean="0">
                <a:solidFill>
                  <a:srgbClr val="27A1AE"/>
                </a:solidFill>
                <a:latin typeface="Segoe UI" panose="020B0502040204020203" pitchFamily="34" charset="0"/>
                <a:cs typeface="Segoe UI" panose="020B0502040204020203" pitchFamily="34" charset="0"/>
              </a:rPr>
              <a:t>А75-18608/2017.</a:t>
            </a:r>
            <a:endParaRPr lang="ru-RU" b="1" dirty="0">
              <a:solidFill>
                <a:srgbClr val="27A1A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4099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458693" y="101064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09033" y="530352"/>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6" name="TextBox 5"/>
          <p:cNvSpPr txBox="1">
            <a:spLocks noChangeArrowheads="1"/>
          </p:cNvSpPr>
          <p:nvPr/>
        </p:nvSpPr>
        <p:spPr bwMode="auto">
          <a:xfrm>
            <a:off x="355565" y="1802958"/>
            <a:ext cx="11567663" cy="440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В документации </a:t>
            </a:r>
            <a:r>
              <a:rPr lang="ru-RU" dirty="0" smtClean="0">
                <a:solidFill>
                  <a:srgbClr val="444444"/>
                </a:solidFill>
                <a:latin typeface="Segoe UI" panose="020B0502040204020203" pitchFamily="34" charset="0"/>
                <a:cs typeface="Segoe UI" panose="020B0502040204020203" pitchFamily="34" charset="0"/>
              </a:rPr>
              <a:t>по капремонту дороги заказчик </a:t>
            </a:r>
            <a:r>
              <a:rPr lang="ru-RU" dirty="0">
                <a:solidFill>
                  <a:srgbClr val="444444"/>
                </a:solidFill>
                <a:latin typeface="Segoe UI" panose="020B0502040204020203" pitchFamily="34" charset="0"/>
                <a:cs typeface="Segoe UI" panose="020B0502040204020203" pitchFamily="34" charset="0"/>
              </a:rPr>
              <a:t>сделал отсылки к </a:t>
            </a:r>
            <a:r>
              <a:rPr lang="ru-RU" dirty="0" smtClean="0">
                <a:solidFill>
                  <a:srgbClr val="444444"/>
                </a:solidFill>
                <a:latin typeface="Segoe UI" panose="020B0502040204020203" pitchFamily="34" charset="0"/>
                <a:cs typeface="Segoe UI" panose="020B0502040204020203" pitchFamily="34" charset="0"/>
              </a:rPr>
              <a:t>ГОСТам</a:t>
            </a:r>
            <a:r>
              <a:rPr lang="ru-RU" dirty="0">
                <a:solidFill>
                  <a:srgbClr val="444444"/>
                </a:solidFill>
                <a:latin typeface="Segoe UI" panose="020B0502040204020203" pitchFamily="34" charset="0"/>
                <a:cs typeface="Segoe UI" panose="020B0502040204020203" pitchFamily="34" charset="0"/>
              </a:rPr>
              <a:t>, в которых значения показателей </a:t>
            </a:r>
            <a:r>
              <a:rPr lang="ru-RU" dirty="0" smtClean="0">
                <a:solidFill>
                  <a:srgbClr val="444444"/>
                </a:solidFill>
                <a:latin typeface="Segoe UI" panose="020B0502040204020203" pitchFamily="34" charset="0"/>
                <a:cs typeface="Segoe UI" panose="020B0502040204020203" pitchFamily="34" charset="0"/>
              </a:rPr>
              <a:t>сопровождаются </a:t>
            </a:r>
            <a:r>
              <a:rPr lang="ru-RU" dirty="0">
                <a:solidFill>
                  <a:srgbClr val="444444"/>
                </a:solidFill>
                <a:latin typeface="Segoe UI" panose="020B0502040204020203" pitchFamily="34" charset="0"/>
                <a:cs typeface="Segoe UI" panose="020B0502040204020203" pitchFamily="34" charset="0"/>
              </a:rPr>
              <a:t>словами «не более», «не менее», «более», «менее», «не должно превышать», «от», «до», «выше», «свыше», «ниже» и так далее, также отражены диапазонные значения. </a:t>
            </a:r>
            <a:r>
              <a:rPr lang="ru-RU" dirty="0" smtClean="0">
                <a:solidFill>
                  <a:srgbClr val="444444"/>
                </a:solidFill>
                <a:latin typeface="Segoe UI" panose="020B0502040204020203" pitchFamily="34" charset="0"/>
                <a:cs typeface="Segoe UI" panose="020B0502040204020203" pitchFamily="34" charset="0"/>
              </a:rPr>
              <a:t>Однако </a:t>
            </a:r>
            <a:r>
              <a:rPr lang="ru-RU" dirty="0">
                <a:solidFill>
                  <a:srgbClr val="444444"/>
                </a:solidFill>
                <a:latin typeface="Segoe UI" panose="020B0502040204020203" pitchFamily="34" charset="0"/>
                <a:cs typeface="Segoe UI" panose="020B0502040204020203" pitchFamily="34" charset="0"/>
              </a:rPr>
              <a:t>согласно инструкции по заполнению заявки участником закупки заказчик </a:t>
            </a:r>
            <a:r>
              <a:rPr lang="ru-RU" b="1" dirty="0">
                <a:solidFill>
                  <a:srgbClr val="444444"/>
                </a:solidFill>
                <a:latin typeface="Segoe UI" panose="020B0502040204020203" pitchFamily="34" charset="0"/>
                <a:cs typeface="Segoe UI" panose="020B0502040204020203" pitchFamily="34" charset="0"/>
              </a:rPr>
              <a:t>запретил использование в заявке слов: «или», «не более» и «не менее», «от» и «до», «более» или «менее», или аналогичные по смыслу слова, не позволяющие однозначно трактовать конкретные показатели </a:t>
            </a:r>
            <a:r>
              <a:rPr lang="ru-RU" b="1" dirty="0" smtClean="0">
                <a:solidFill>
                  <a:srgbClr val="444444"/>
                </a:solidFill>
                <a:latin typeface="Segoe UI" panose="020B0502040204020203" pitchFamily="34" charset="0"/>
                <a:cs typeface="Segoe UI" panose="020B0502040204020203" pitchFamily="34" charset="0"/>
              </a:rPr>
              <a:t>товаров</a:t>
            </a:r>
            <a:r>
              <a:rPr lang="ru-RU" dirty="0" smtClean="0">
                <a:solidFill>
                  <a:srgbClr val="444444"/>
                </a:solidFill>
                <a:latin typeface="Segoe UI" panose="020B0502040204020203" pitchFamily="34" charset="0"/>
                <a:cs typeface="Segoe UI" panose="020B0502040204020203" pitchFamily="34" charset="0"/>
              </a:rPr>
              <a:t>. Установлено</a:t>
            </a:r>
            <a:r>
              <a:rPr lang="ru-RU" dirty="0">
                <a:solidFill>
                  <a:srgbClr val="444444"/>
                </a:solidFill>
                <a:latin typeface="Segoe UI" panose="020B0502040204020203" pitchFamily="34" charset="0"/>
                <a:cs typeface="Segoe UI" panose="020B0502040204020203" pitchFamily="34" charset="0"/>
              </a:rPr>
              <a:t>, что заказчиком указаны требования к компонентам товара, показателям технологии товара, показатели испытания товара и (или) показатели, </a:t>
            </a:r>
            <a:r>
              <a:rPr lang="ru-RU" b="1" dirty="0">
                <a:solidFill>
                  <a:srgbClr val="444444"/>
                </a:solidFill>
                <a:latin typeface="Segoe UI" panose="020B0502040204020203" pitchFamily="34" charset="0"/>
                <a:cs typeface="Segoe UI" panose="020B0502040204020203" pitchFamily="34" charset="0"/>
              </a:rPr>
              <a:t>значения которых становятся известными при испытании определенной партии товара только после его производства</a:t>
            </a:r>
            <a:r>
              <a:rPr lang="ru-RU" dirty="0">
                <a:solidFill>
                  <a:srgbClr val="444444"/>
                </a:solidFill>
                <a:latin typeface="Segoe UI" panose="020B0502040204020203" pitchFamily="34" charset="0"/>
                <a:cs typeface="Segoe UI" panose="020B0502040204020203" pitchFamily="34" charset="0"/>
              </a:rPr>
              <a:t>. </a:t>
            </a:r>
            <a:endParaRPr lang="ru-RU" dirty="0" smtClean="0">
              <a:solidFill>
                <a:srgbClr val="444444"/>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Судами сделан </a:t>
            </a:r>
            <a:r>
              <a:rPr lang="ru-RU" dirty="0">
                <a:solidFill>
                  <a:srgbClr val="444444"/>
                </a:solidFill>
                <a:latin typeface="Segoe UI" panose="020B0502040204020203" pitchFamily="34" charset="0"/>
                <a:cs typeface="Segoe UI" panose="020B0502040204020203" pitchFamily="34" charset="0"/>
              </a:rPr>
              <a:t>вывод о том, участник </a:t>
            </a:r>
            <a:r>
              <a:rPr lang="ru-RU" dirty="0" smtClean="0">
                <a:solidFill>
                  <a:srgbClr val="444444"/>
                </a:solidFill>
                <a:latin typeface="Segoe UI" panose="020B0502040204020203" pitchFamily="34" charset="0"/>
                <a:cs typeface="Segoe UI" panose="020B0502040204020203" pitchFamily="34" charset="0"/>
              </a:rPr>
              <a:t>не </a:t>
            </a:r>
            <a:r>
              <a:rPr lang="ru-RU" dirty="0">
                <a:solidFill>
                  <a:srgbClr val="444444"/>
                </a:solidFill>
                <a:latin typeface="Segoe UI" panose="020B0502040204020203" pitchFamily="34" charset="0"/>
                <a:cs typeface="Segoe UI" panose="020B0502040204020203" pitchFamily="34" charset="0"/>
              </a:rPr>
              <a:t>сможет указать диапазонные значения даже по тем показателям, по которым невозможно указать конкретные значения, </a:t>
            </a:r>
            <a:r>
              <a:rPr lang="ru-RU" b="1" dirty="0">
                <a:solidFill>
                  <a:srgbClr val="444444"/>
                </a:solidFill>
                <a:latin typeface="Segoe UI" panose="020B0502040204020203" pitchFamily="34" charset="0"/>
                <a:cs typeface="Segoe UI" panose="020B0502040204020203" pitchFamily="34" charset="0"/>
              </a:rPr>
              <a:t>до момента приобретения товара и (или) проведения соответствующих лабораторных испытаний</a:t>
            </a:r>
            <a:r>
              <a:rPr lang="ru-RU" dirty="0" smtClean="0">
                <a:solidFill>
                  <a:srgbClr val="444444"/>
                </a:solidFill>
                <a:latin typeface="Segoe UI" panose="020B0502040204020203" pitchFamily="34" charset="0"/>
                <a:cs typeface="Segoe UI" panose="020B0502040204020203" pitchFamily="34" charset="0"/>
              </a:rPr>
              <a:t>. Судами установлено</a:t>
            </a:r>
            <a:r>
              <a:rPr lang="ru-RU" dirty="0">
                <a:solidFill>
                  <a:srgbClr val="444444"/>
                </a:solidFill>
                <a:latin typeface="Segoe UI" panose="020B0502040204020203" pitchFamily="34" charset="0"/>
                <a:cs typeface="Segoe UI" panose="020B0502040204020203" pitchFamily="34" charset="0"/>
              </a:rPr>
              <a:t>, что по позиции 3 «Смесь </a:t>
            </a:r>
            <a:r>
              <a:rPr lang="ru-RU" dirty="0" smtClean="0">
                <a:solidFill>
                  <a:srgbClr val="444444"/>
                </a:solidFill>
                <a:latin typeface="Segoe UI" panose="020B0502040204020203" pitchFamily="34" charset="0"/>
                <a:cs typeface="Segoe UI" panose="020B0502040204020203" pitchFamily="34" charset="0"/>
              </a:rPr>
              <a:t>асфальтобетонная горячая </a:t>
            </a:r>
            <a:r>
              <a:rPr lang="ru-RU" dirty="0">
                <a:solidFill>
                  <a:srgbClr val="444444"/>
                </a:solidFill>
                <a:latin typeface="Segoe UI" panose="020B0502040204020203" pitchFamily="34" charset="0"/>
                <a:cs typeface="Segoe UI" panose="020B0502040204020203" pitchFamily="34" charset="0"/>
              </a:rPr>
              <a:t>пористая крупнозерновая 1» </a:t>
            </a:r>
            <a:r>
              <a:rPr lang="ru-RU" b="1" dirty="0">
                <a:solidFill>
                  <a:srgbClr val="444444"/>
                </a:solidFill>
                <a:latin typeface="Segoe UI" panose="020B0502040204020203" pitchFamily="34" charset="0"/>
                <a:cs typeface="Segoe UI" panose="020B0502040204020203" pitchFamily="34" charset="0"/>
              </a:rPr>
              <a:t>заказчиком не конкретизирован ГОСТ 9128, </a:t>
            </a:r>
            <a:r>
              <a:rPr lang="ru-RU" b="1" dirty="0">
                <a:solidFill>
                  <a:srgbClr val="E4465A"/>
                </a:solidFill>
                <a:latin typeface="Segoe UI" panose="020B0502040204020203" pitchFamily="34" charset="0"/>
                <a:cs typeface="Segoe UI" panose="020B0502040204020203" pitchFamily="34" charset="0"/>
              </a:rPr>
              <a:t>поскольку под данным номером существует несколько стандартов - ГОСТ 9128-2013, ГОСТ 9128-2009, ГОСТ 9128-97, что может ввести участников закупки в заблуждение</a:t>
            </a:r>
            <a:r>
              <a:rPr lang="ru-RU" b="1" dirty="0" smtClean="0">
                <a:solidFill>
                  <a:srgbClr val="E4465A"/>
                </a:solidFill>
                <a:latin typeface="Segoe UI" panose="020B0502040204020203" pitchFamily="34" charset="0"/>
                <a:cs typeface="Segoe UI" panose="020B0502040204020203" pitchFamily="34" charset="0"/>
              </a:rPr>
              <a:t>.</a:t>
            </a:r>
            <a:endParaRPr lang="ru-RU" dirty="0">
              <a:solidFill>
                <a:srgbClr val="E4465A"/>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05489" y="532407"/>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458693" y="1709565"/>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62733" y="1459707"/>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endParaRPr lang="ru-RU" dirty="0">
              <a:solidFill>
                <a:srgbClr val="E4465A"/>
              </a:solidFill>
              <a:latin typeface="Segoe UI Semibold" panose="020B0702040204020203" pitchFamily="34" charset="0"/>
              <a:cs typeface="Segoe UI Semibold" panose="020B0702040204020203" pitchFamily="34" charset="0"/>
            </a:endParaRPr>
          </a:p>
        </p:txBody>
      </p:sp>
      <p:sp>
        <p:nvSpPr>
          <p:cNvPr id="31" name="Объект 2">
            <a:extLst>
              <a:ext uri="{FF2B5EF4-FFF2-40B4-BE49-F238E27FC236}">
                <a16:creationId xmlns:a16="http://schemas.microsoft.com/office/drawing/2014/main" xmlns="" id="{A079E596-E085-462E-927C-CC1AFF31A5B4}"/>
              </a:ext>
            </a:extLst>
          </p:cNvPr>
          <p:cNvSpPr txBox="1">
            <a:spLocks/>
          </p:cNvSpPr>
          <p:nvPr/>
        </p:nvSpPr>
        <p:spPr>
          <a:xfrm>
            <a:off x="392642" y="1123779"/>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Уральского округа от 29 июня 2018 г. по делу № А60-19997/2017.  </a:t>
            </a:r>
          </a:p>
        </p:txBody>
      </p:sp>
      <p:sp>
        <p:nvSpPr>
          <p:cNvPr id="32" name="Заголовок 1"/>
          <p:cNvSpPr>
            <a:spLocks noGrp="1"/>
          </p:cNvSpPr>
          <p:nvPr>
            <p:ph type="title"/>
          </p:nvPr>
        </p:nvSpPr>
        <p:spPr>
          <a:xfrm>
            <a:off x="1505415" y="-22715"/>
            <a:ext cx="8964704" cy="694951"/>
          </a:xfrm>
        </p:spPr>
        <p:txBody>
          <a:bodyPr/>
          <a:lstStyle/>
          <a:p>
            <a:r>
              <a:rPr lang="ru-RU" dirty="0"/>
              <a:t> </a:t>
            </a:r>
            <a:r>
              <a:rPr lang="ru-RU" sz="1800" dirty="0" smtClean="0"/>
              <a:t>СУДЕБНАЯ</a:t>
            </a:r>
            <a:r>
              <a:rPr lang="ru-RU" dirty="0" smtClean="0"/>
              <a:t> </a:t>
            </a:r>
            <a:r>
              <a:rPr lang="ru-RU" sz="1800" dirty="0" smtClean="0"/>
              <a:t>ПРАКТИКА. ОТКЛОНЕНИЯ ЗАЯВОК НА ТОРГАХ. ГОСТ.</a:t>
            </a:r>
            <a:endParaRPr lang="ru-RU" sz="1800" dirty="0"/>
          </a:p>
        </p:txBody>
      </p:sp>
    </p:spTree>
    <p:extLst>
      <p:ext uri="{BB962C8B-B14F-4D97-AF65-F5344CB8AC3E}">
        <p14:creationId xmlns:p14="http://schemas.microsoft.com/office/powerpoint/2010/main" val="3593777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 Шаблон РТС">
  <a:themeElements>
    <a:clrScheme name="РТС-тендер">
      <a:dk1>
        <a:srgbClr val="444444"/>
      </a:dk1>
      <a:lt1>
        <a:sysClr val="window" lastClr="FFFFFF"/>
      </a:lt1>
      <a:dk2>
        <a:srgbClr val="444444"/>
      </a:dk2>
      <a:lt2>
        <a:srgbClr val="E7E6E6"/>
      </a:lt2>
      <a:accent1>
        <a:srgbClr val="E4465A"/>
      </a:accent1>
      <a:accent2>
        <a:srgbClr val="546670"/>
      </a:accent2>
      <a:accent3>
        <a:srgbClr val="0291A0"/>
      </a:accent3>
      <a:accent4>
        <a:srgbClr val="F1C900"/>
      </a:accent4>
      <a:accent5>
        <a:srgbClr val="0291A0"/>
      </a:accent5>
      <a:accent6>
        <a:srgbClr val="F1C900"/>
      </a:accent6>
      <a:hlink>
        <a:srgbClr val="0291A0"/>
      </a:hlink>
      <a:folHlink>
        <a:srgbClr val="AEABAB"/>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8397</TotalTime>
  <Words>7640</Words>
  <Application>Microsoft Office PowerPoint</Application>
  <PresentationFormat>Широкоэкранный</PresentationFormat>
  <Paragraphs>384</Paragraphs>
  <Slides>58</Slides>
  <Notes>25</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58</vt:i4>
      </vt:variant>
    </vt:vector>
  </HeadingPairs>
  <TitlesOfParts>
    <vt:vector size="72" baseType="lpstr">
      <vt:lpstr>Arial Unicode MS</vt:lpstr>
      <vt:lpstr>Microsoft YaHei</vt:lpstr>
      <vt:lpstr>Adobe Arabic</vt:lpstr>
      <vt:lpstr>Arial</vt:lpstr>
      <vt:lpstr>Calibri</vt:lpstr>
      <vt:lpstr>Myriad Pro Black SemiExt</vt:lpstr>
      <vt:lpstr>Roboto</vt:lpstr>
      <vt:lpstr>Segoe UI</vt:lpstr>
      <vt:lpstr>Segoe UI Black</vt:lpstr>
      <vt:lpstr>Segoe UI Semibold</vt:lpstr>
      <vt:lpstr>Times New Roman</vt:lpstr>
      <vt:lpstr>Trebuchet MS</vt:lpstr>
      <vt:lpstr>Wingdings</vt:lpstr>
      <vt:lpstr>1. Шаблон РТС</vt:lpstr>
      <vt:lpstr>АКТУАЛЬНАЯ АНТИМОНОПОЛЬНАЯ И СУДЕБНАЯ ПРАКТИКА В СФЕРЕ ЗАКУПОК-2018</vt:lpstr>
      <vt:lpstr> АНТИМОНОПОЛЬНАЯ ПРАКТИКА. ОТКЛОНЕНИЯ ЗАЯВОК НА ТОРГАХ. ГОСТ.</vt:lpstr>
      <vt:lpstr> АНТИМОНОПОЛЬНАЯ ПРАКТИКА. ОТКЛОНЕНИЯ ЗАЯВОК НА ТОРГАХ. ГОСТ.</vt:lpstr>
      <vt:lpstr> АНТИМОНОПОЛЬНАЯ ПРАКТИКА. ОТКЛОНЕНИЯ ЗАЯВОК НА ТОРГАХ. ГОСТ.</vt:lpstr>
      <vt:lpstr> АНТИМОНОПОЛЬНАЯ ПРАКТИКА. ОТКЛОНЕНИЯ ЗАЯВОК НА ТОРГАХ. ГОСТ.</vt:lpstr>
      <vt:lpstr> АНТИМОНОПОЛЬНАЯ ПРАКТИКА. ОТКЛОНЕНИЯ ЗАЯВОК НА ТОРГАХ. ГОСТ.</vt:lpstr>
      <vt:lpstr> СУДЕБНАЯ ПРАКТИКА. ОТКЛОНЕНИЯ ЗАЯВОК НА ТОРГАХ. ГОСТ.</vt:lpstr>
      <vt:lpstr> СУДЕБНАЯ ПРАКТИКА. ОТКЛОНЕНИЯ ЗАЯВОК НА ТОРГАХ. ГОСТ.</vt:lpstr>
      <vt:lpstr> СУДЕБНАЯ ПРАКТИКА. ОТКЛОНЕНИЯ ЗАЯВОК НА ТОРГАХ. ГОСТ.</vt:lpstr>
      <vt:lpstr> СУДЕБНАЯ ПРАКТИКА. ОТКЛОНЕНИЯ ЗАЯВОК НА ТОРГАХ. ГОСТ.</vt:lpstr>
      <vt:lpstr> СУДЕБНАЯ ПРАКТИКА. ОТКЛОНЕНИЯ ЗАЯВОК НА ТОРГАХ. ГОСТ.</vt:lpstr>
      <vt:lpstr> СУДЕБНАЯ ПРАКТИКА. ОТКЛОНЕНИЯ ЗАЯВОК НА ТОРГАХ. ГОСТ.</vt:lpstr>
      <vt:lpstr> ПРАВИЛА ОФОРМЛЕНИЯ ПЕРВОЙ ЧАСТИ ЗАЯВКИ. АНТИМОНОПОЛЬНАЯ ПРАКТИКА. </vt:lpstr>
      <vt:lpstr> Практика ФАС: условия документации об аукционе в отношении конкретных показателей товара, используемого при выполнении работ/оказании услуг</vt:lpstr>
      <vt:lpstr> ТРЕБОВАНИЯ К УЧАСТНИКАМ ЗАКУПКИ. ПРАКТИКА ФАС.</vt:lpstr>
      <vt:lpstr> ТРЕБОВАНИЯ К УЧАСТНИКАМ ЗАКУПКИ. ПРАКТИКА ФАС.</vt:lpstr>
      <vt:lpstr>ОТСУТСТВИЕ ОГРАНИЧЕНИЙ ДЛЯ УЧАСТИЯ В ЗАКУПКЕ – НОВОЕ ТРЕБОВАНИЯ К ПОСТАВЩИКАМ</vt:lpstr>
      <vt:lpstr> ТРЕБОВАНИЯ К УЧАСТНИКАМ ЗАКУПКИ. ПРАКТИКА ФАС.</vt:lpstr>
      <vt:lpstr> ТРЕБОВАНИЯ К УЧАСТНИКАМ ЗАКУПКИ. СУДЕБНАЯ ПРАКТИКА.</vt:lpstr>
      <vt:lpstr>Новые требования к банкам для целей выдачи банковских гарантий</vt:lpstr>
      <vt:lpstr>Новые требования к банкам для целей выдачи банковских гарантий. АНТИМОНОПОЛЬНАЯ ПРАКТИКА.</vt:lpstr>
      <vt:lpstr>ПРАКТИКА УСТАНОВЛЕНИЯ И ИЗМЕНЕНИЯ ПЕРЕЧНЯ УПОЛНОМОЧЕННЫХ БАНКОВ</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 СУДЕБНАЯ ПРАКТИКА. СРОК ДЕЙСТВИЯ БАНКОВСКОЙ ГАРАНТИИ.</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ИЗМЕНЕНИЯ, ВСТУПИВШИЕ В СИЛУ С 19 МАРТА 2018 года. Изменения правил использования банковской гарантии</vt:lpstr>
      <vt:lpstr>ПРАКТИКА ИСПОЛЬЗОВАНИЯ БАНКОВСКИХ ГАРАНТИЙ В КАЧЕСТВЕ СПОСОБА ОБЕСПЕЧЕНИЯ ИСПОЛНЕНИЯ КОНТРАКТА</vt:lpstr>
      <vt:lpstr> СУДЕБНАЯ ПРАКТИКА в сфере использования банковских гарантий.</vt:lpstr>
      <vt:lpstr>СУДЕБНАЯ ПРАКТИКА В СФЕРЕ РНП.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СУДЕБНАЯ ПРАКТИКА В СФЕРЕ РНП.</vt:lpstr>
      <vt:lpstr>УСЛОВИЯ КОНТРАКТОВ. РИСКИ ЗАКАЗЧИКОВ И ПОСТАВЩИКОВ.</vt:lpstr>
      <vt:lpstr>УСЛОВИЯ КОНТРАКТОВ. РИСКИ ЗАКАЗЧИКОВ И ПОСТАВЩИКОВ.</vt:lpstr>
      <vt:lpstr>ИЗМЕНЕНИЯ, ВСТУПившие В СИЛУ С 1 июля 2018 года.  Новые обязательные условия контрактов. Налоговая специфика.</vt:lpstr>
      <vt:lpstr>ИЗМЕНЕНИЯ, ВСТУПившие В СИЛУ С 1 июля 2018 года.  Новые обязательные условия контрактов. Налоговая специфика.</vt:lpstr>
      <vt:lpstr> Новая ставка НДС и ее применение.</vt:lpstr>
      <vt:lpstr> Новая ставка НДС и ее применение.</vt:lpstr>
      <vt:lpstr> Новая ставка НДС и ее применение. Определение условий НДС в проекте контракта.</vt:lpstr>
      <vt:lpstr> СУДЕБНАЯ ПРАКТИКА В ОТНОШЕНИ НДС</vt:lpstr>
      <vt:lpstr>УСЛОВИЯ КОНТРАКТОВ. РИСКИ ЗАКАЗЧИКОВ И ПОСТАВЩИКОВ.</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Пацевич Екатерина Александровна</dc:creator>
  <cp:lastModifiedBy>Тасалов Филипп Артемьевич</cp:lastModifiedBy>
  <cp:revision>624</cp:revision>
  <cp:lastPrinted>2017-01-25T16:02:31Z</cp:lastPrinted>
  <dcterms:created xsi:type="dcterms:W3CDTF">2017-01-09T12:57:11Z</dcterms:created>
  <dcterms:modified xsi:type="dcterms:W3CDTF">2018-10-23T12:48:44Z</dcterms:modified>
</cp:coreProperties>
</file>