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9" r:id="rId5"/>
    <p:sldId id="270" r:id="rId6"/>
    <p:sldId id="272" r:id="rId7"/>
    <p:sldId id="275" r:id="rId8"/>
    <p:sldId id="279" r:id="rId9"/>
    <p:sldId id="280" r:id="rId10"/>
    <p:sldId id="294" r:id="rId11"/>
    <p:sldId id="293" r:id="rId12"/>
    <p:sldId id="310" r:id="rId13"/>
    <p:sldId id="299" r:id="rId14"/>
    <p:sldId id="298" r:id="rId15"/>
    <p:sldId id="302" r:id="rId16"/>
    <p:sldId id="300" r:id="rId17"/>
    <p:sldId id="303" r:id="rId18"/>
    <p:sldId id="304" r:id="rId19"/>
    <p:sldId id="306" r:id="rId20"/>
    <p:sldId id="305" r:id="rId21"/>
    <p:sldId id="301" r:id="rId22"/>
    <p:sldId id="308" r:id="rId23"/>
    <p:sldId id="309" r:id="rId24"/>
    <p:sldId id="296" r:id="rId25"/>
    <p:sldId id="25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7658A"/>
    <a:srgbClr val="78303F"/>
    <a:srgbClr val="A49AB0"/>
    <a:srgbClr val="D1C8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5" autoAdjust="0"/>
    <p:restoredTop sz="94660"/>
  </p:normalViewPr>
  <p:slideViewPr>
    <p:cSldViewPr snapToGrid="0">
      <p:cViewPr>
        <p:scale>
          <a:sx n="100" d="100"/>
          <a:sy n="100" d="100"/>
        </p:scale>
        <p:origin x="-1344"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96843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253488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13880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405518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40262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43898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319533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300495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209347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269234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48D5A06-EFF3-4686-9ADA-E9A82AAB858D}" type="datetimeFigureOut">
              <a:rPr lang="ru-RU" smtClean="0"/>
              <a:pPr/>
              <a:t>23.10.2018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330747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D5A06-EFF3-4686-9ADA-E9A82AAB858D}" type="datetimeFigureOut">
              <a:rPr lang="ru-RU" smtClean="0"/>
              <a:pPr/>
              <a:t>23.10.2018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976F0-CD73-4F47-A9B2-930CFD701480}" type="slidenum">
              <a:rPr lang="ru-RU" smtClean="0"/>
              <a:pPr/>
              <a:t>‹#›</a:t>
            </a:fld>
            <a:endParaRPr lang="ru-RU"/>
          </a:p>
        </p:txBody>
      </p:sp>
    </p:spTree>
    <p:extLst>
      <p:ext uri="{BB962C8B-B14F-4D97-AF65-F5344CB8AC3E}">
        <p14:creationId xmlns="" xmlns:p14="http://schemas.microsoft.com/office/powerpoint/2010/main" val="568478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zakupki-inform.ru/44-fz/pisma-i-raz-yasneniya-po-44-fz/download/3087_510e37e011c3227cd88e4a2f295d0c70.html"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mailto:uralcci@uralcci.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expert@uralcci.com"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kontur.ru/video/401"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BFE99839-1471-4E6E-AC8C-23660F84ED1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00" y="0"/>
            <a:ext cx="9138799" cy="6858000"/>
          </a:xfrm>
          <a:prstGeom prst="rect">
            <a:avLst/>
          </a:prstGeom>
        </p:spPr>
      </p:pic>
      <p:sp>
        <p:nvSpPr>
          <p:cNvPr id="2" name="Заголовок 1">
            <a:extLst>
              <a:ext uri="{FF2B5EF4-FFF2-40B4-BE49-F238E27FC236}">
                <a16:creationId xmlns="" xmlns:a16="http://schemas.microsoft.com/office/drawing/2014/main" id="{44B65DFE-D1FE-41C2-9C4D-E14283E98194}"/>
              </a:ext>
            </a:extLst>
          </p:cNvPr>
          <p:cNvSpPr>
            <a:spLocks noGrp="1"/>
          </p:cNvSpPr>
          <p:nvPr>
            <p:ph type="ctrTitle"/>
          </p:nvPr>
        </p:nvSpPr>
        <p:spPr>
          <a:xfrm>
            <a:off x="3191435" y="2895600"/>
            <a:ext cx="5235388" cy="1900518"/>
          </a:xfrm>
        </p:spPr>
        <p:txBody>
          <a:bodyPr anchor="ctr">
            <a:normAutofit/>
          </a:bodyPr>
          <a:lstStyle/>
          <a:p>
            <a:r>
              <a:rPr lang="ru-RU" sz="2000" b="1" dirty="0" smtClean="0">
                <a:solidFill>
                  <a:schemeClr val="bg1"/>
                </a:solidFill>
                <a:latin typeface="Arial" panose="020B0604020202020204" pitchFamily="34" charset="0"/>
                <a:cs typeface="Arial" panose="020B0604020202020204" pitchFamily="34" charset="0"/>
              </a:rPr>
              <a:t>Независимая экспертиза при исполнении контракта, заключенного с единственным поставщиком, в случаях, предусмотренных законодательством РФ о контрактной системе в сфере закупок </a:t>
            </a:r>
            <a:endParaRPr lang="ru-RU"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7653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2" name="Заголовок 1">
            <a:extLst>
              <a:ext uri="{FF2B5EF4-FFF2-40B4-BE49-F238E27FC236}">
                <a16:creationId xmlns="" xmlns:a16="http://schemas.microsoft.com/office/drawing/2014/main" id="{BE37BA6A-91CD-4330-A0A1-141362B94FC5}"/>
              </a:ext>
            </a:extLst>
          </p:cNvPr>
          <p:cNvSpPr>
            <a:spLocks noGrp="1"/>
          </p:cNvSpPr>
          <p:nvPr>
            <p:ph type="title"/>
          </p:nvPr>
        </p:nvSpPr>
        <p:spPr>
          <a:xfrm>
            <a:off x="1290484" y="184356"/>
            <a:ext cx="7706032" cy="560438"/>
          </a:xfrm>
        </p:spPr>
        <p:txBody>
          <a:bodyPr>
            <a:normAutofit fontScale="90000"/>
          </a:bodyPr>
          <a:lstStyle/>
          <a:p>
            <a:r>
              <a:rPr lang="ru-RU" sz="2700" b="1" dirty="0">
                <a:solidFill>
                  <a:schemeClr val="bg1"/>
                </a:solidFill>
                <a:latin typeface="Times New Roman" pitchFamily="18" charset="0"/>
                <a:cs typeface="Times New Roman" pitchFamily="18" charset="0"/>
              </a:rPr>
              <a:t>КТО ТАКИЕ ЭКСПЕРТЫ?</a:t>
            </a:r>
            <a:r>
              <a:rPr lang="ru-RU" sz="1800" dirty="0">
                <a:solidFill>
                  <a:schemeClr val="bg1"/>
                </a:solidFill>
              </a:rPr>
              <a:t/>
            </a:r>
            <a:br>
              <a:rPr lang="ru-RU" sz="1800" dirty="0">
                <a:solidFill>
                  <a:schemeClr val="bg1"/>
                </a:solidFill>
              </a:rPr>
            </a:br>
            <a:endParaRPr lang="ru-RU" sz="1800" dirty="0">
              <a:solidFill>
                <a:schemeClr val="bg1"/>
              </a:solidFill>
            </a:endParaRPr>
          </a:p>
        </p:txBody>
      </p:sp>
      <p:sp>
        <p:nvSpPr>
          <p:cNvPr id="16" name="Объект 15">
            <a:extLst>
              <a:ext uri="{FF2B5EF4-FFF2-40B4-BE49-F238E27FC236}">
                <a16:creationId xmlns="" xmlns:a16="http://schemas.microsoft.com/office/drawing/2014/main" id="{D1B49098-2F3E-4EA6-A0C5-9A6FFD146740}"/>
              </a:ext>
            </a:extLst>
          </p:cNvPr>
          <p:cNvSpPr>
            <a:spLocks noGrp="1"/>
          </p:cNvSpPr>
          <p:nvPr>
            <p:ph sz="half" idx="1"/>
          </p:nvPr>
        </p:nvSpPr>
        <p:spPr>
          <a:xfrm>
            <a:off x="88490" y="936523"/>
            <a:ext cx="540159" cy="390832"/>
          </a:xfrm>
        </p:spPr>
        <p:txBody>
          <a:bodyPr>
            <a:normAutofit/>
          </a:bodyPr>
          <a:lstStyle/>
          <a:p>
            <a:pPr marL="0" indent="0" algn="ctr">
              <a:buNone/>
            </a:pPr>
            <a:r>
              <a:rPr lang="ru-RU" sz="2000" b="1" dirty="0" smtClean="0">
                <a:solidFill>
                  <a:schemeClr val="bg1"/>
                </a:solidFill>
                <a:latin typeface="Arial" panose="020B0604020202020204" pitchFamily="34" charset="0"/>
                <a:cs typeface="Arial" panose="020B0604020202020204" pitchFamily="34" charset="0"/>
              </a:rPr>
              <a:t>1</a:t>
            </a:r>
            <a:endParaRPr lang="ru-RU" sz="2000" b="1" dirty="0">
              <a:solidFill>
                <a:schemeClr val="bg1"/>
              </a:solidFill>
              <a:latin typeface="Arial" panose="020B0604020202020204" pitchFamily="34" charset="0"/>
              <a:cs typeface="Arial" panose="020B0604020202020204" pitchFamily="34" charset="0"/>
            </a:endParaRPr>
          </a:p>
        </p:txBody>
      </p:sp>
      <p:sp>
        <p:nvSpPr>
          <p:cNvPr id="18" name="Объект 17">
            <a:extLst>
              <a:ext uri="{FF2B5EF4-FFF2-40B4-BE49-F238E27FC236}">
                <a16:creationId xmlns="" xmlns:a16="http://schemas.microsoft.com/office/drawing/2014/main" id="{BBA3A060-B120-4893-B207-F4E020481FA7}"/>
              </a:ext>
            </a:extLst>
          </p:cNvPr>
          <p:cNvSpPr>
            <a:spLocks noGrp="1"/>
          </p:cNvSpPr>
          <p:nvPr>
            <p:ph sz="half" idx="2"/>
          </p:nvPr>
        </p:nvSpPr>
        <p:spPr>
          <a:xfrm>
            <a:off x="797859" y="1147482"/>
            <a:ext cx="5809129" cy="4993342"/>
          </a:xfrm>
        </p:spPr>
        <p:txBody>
          <a:bodyPr>
            <a:normAutofit/>
          </a:bodyPr>
          <a:lstStyle/>
          <a:p>
            <a:pPr marL="0" indent="457200" algn="just">
              <a:buNone/>
            </a:pPr>
            <a:r>
              <a:rPr lang="ru-RU" sz="2400" u="sng" dirty="0" smtClean="0">
                <a:latin typeface="Times New Roman" panose="02020603050405020304" pitchFamily="18" charset="0"/>
                <a:cs typeface="Times New Roman" panose="02020603050405020304" pitchFamily="18" charset="0"/>
              </a:rPr>
              <a:t>                      </a:t>
            </a:r>
            <a:r>
              <a:rPr lang="ru-RU" sz="2400" u="sng" dirty="0" err="1" smtClean="0">
                <a:latin typeface="Times New Roman" panose="02020603050405020304" pitchFamily="18" charset="0"/>
                <a:cs typeface="Times New Roman" panose="02020603050405020304" pitchFamily="18" charset="0"/>
              </a:rPr>
              <a:t>Эксперт_______________</a:t>
            </a:r>
            <a:r>
              <a:rPr lang="ru-RU" sz="2400" dirty="0" smtClean="0">
                <a:latin typeface="Times New Roman" panose="02020603050405020304" pitchFamily="18" charset="0"/>
                <a:cs typeface="Times New Roman" panose="02020603050405020304" pitchFamily="18" charset="0"/>
              </a:rPr>
              <a:t> </a:t>
            </a:r>
          </a:p>
          <a:p>
            <a:pPr marL="0" indent="457200" algn="just">
              <a:buNone/>
            </a:pPr>
            <a:r>
              <a:rPr lang="ru-RU" sz="2000" dirty="0" smtClean="0">
                <a:latin typeface="Times New Roman" panose="02020603050405020304" pitchFamily="18" charset="0"/>
                <a:cs typeface="Times New Roman" panose="02020603050405020304" pitchFamily="18" charset="0"/>
              </a:rPr>
              <a:t>лицо</a:t>
            </a:r>
            <a:r>
              <a:rPr lang="ru-RU" sz="2000" dirty="0">
                <a:latin typeface="Times New Roman" panose="02020603050405020304" pitchFamily="18" charset="0"/>
                <a:cs typeface="Times New Roman" panose="02020603050405020304" pitchFamily="18" charset="0"/>
              </a:rPr>
              <a:t>, обладающее не только знаниями и практическим опытом в той или иной области, с научной и методологической подготовкой, но и лицо, которому стороны доверяют. Суждение эксперта должно быть абсолютно независимым, обоснованным и экспертные действия проводятся с разумной достаточностью.</a:t>
            </a:r>
          </a:p>
          <a:p>
            <a:pPr marL="0" indent="457200" algn="just">
              <a:buNone/>
            </a:pPr>
            <a:r>
              <a:rPr lang="ru-RU" sz="2000" dirty="0">
                <a:latin typeface="Times New Roman" panose="02020603050405020304" pitchFamily="18" charset="0"/>
                <a:cs typeface="Times New Roman" panose="02020603050405020304" pitchFamily="18" charset="0"/>
              </a:rPr>
              <a:t>Поэтому, в законе есть требования к допустимости участия эксперта.</a:t>
            </a:r>
          </a:p>
          <a:p>
            <a:pPr marL="0" indent="457200" algn="just">
              <a:buNone/>
            </a:pPr>
            <a:r>
              <a:rPr lang="ru-RU" sz="2000" dirty="0">
                <a:latin typeface="Times New Roman" panose="02020603050405020304" pitchFamily="18" charset="0"/>
                <a:cs typeface="Times New Roman" panose="02020603050405020304" pitchFamily="18" charset="0"/>
              </a:rPr>
              <a:t>Ответственность эксперта за дачу ложных показаний регулируется статьей 307 УК </a:t>
            </a:r>
            <a:r>
              <a:rPr lang="ru-RU" sz="2000" dirty="0" smtClean="0">
                <a:latin typeface="Times New Roman" panose="02020603050405020304" pitchFamily="18" charset="0"/>
                <a:cs typeface="Times New Roman" panose="02020603050405020304" pitchFamily="18" charset="0"/>
              </a:rPr>
              <a:t>РФ. </a:t>
            </a:r>
            <a:endParaRPr lang="ru-RU" sz="2000" dirty="0" smtClean="0">
              <a:latin typeface="Times New Roman" panose="02020603050405020304" pitchFamily="18" charset="0"/>
              <a:cs typeface="Times New Roman" panose="02020603050405020304" pitchFamily="18" charset="0"/>
            </a:endParaRPr>
          </a:p>
          <a:p>
            <a:pPr marL="0" indent="457200" algn="just">
              <a:buNone/>
            </a:pPr>
            <a:r>
              <a:rPr lang="ru-RU" sz="2000" dirty="0" smtClean="0">
                <a:latin typeface="Times New Roman" panose="02020603050405020304" pitchFamily="18" charset="0"/>
                <a:cs typeface="Times New Roman" panose="02020603050405020304" pitchFamily="18" charset="0"/>
              </a:rPr>
              <a:t>Не </a:t>
            </a:r>
            <a:r>
              <a:rPr lang="ru-RU" sz="2000" dirty="0">
                <a:latin typeface="Times New Roman" panose="02020603050405020304" pitchFamily="18" charset="0"/>
                <a:cs typeface="Times New Roman" panose="02020603050405020304" pitchFamily="18" charset="0"/>
              </a:rPr>
              <a:t>все эксперты готовы подписать данную оговорку</a:t>
            </a:r>
            <a:r>
              <a:rPr lang="ru-RU" sz="2400" dirty="0">
                <a:latin typeface="Times New Roman" panose="02020603050405020304" pitchFamily="18" charset="0"/>
                <a:cs typeface="Times New Roman" panose="02020603050405020304" pitchFamily="18" charset="0"/>
              </a:rPr>
              <a:t>. </a:t>
            </a:r>
          </a:p>
        </p:txBody>
      </p:sp>
      <p:pic>
        <p:nvPicPr>
          <p:cNvPr id="7" name="Picture 4"/>
          <p:cNvPicPr>
            <a:picLocks noChangeAspect="1" noChangeArrowheads="1"/>
          </p:cNvPicPr>
          <p:nvPr/>
        </p:nvPicPr>
        <p:blipFill>
          <a:blip r:embed="rId3" cstate="print"/>
          <a:srcRect/>
          <a:stretch>
            <a:fillRect/>
          </a:stretch>
        </p:blipFill>
        <p:spPr bwMode="auto">
          <a:xfrm>
            <a:off x="6813176" y="1213582"/>
            <a:ext cx="1954306" cy="2981017"/>
          </a:xfrm>
          <a:prstGeom prst="rect">
            <a:avLst/>
          </a:prstGeom>
          <a:noFill/>
          <a:ln w="9525">
            <a:noFill/>
            <a:miter lim="800000"/>
            <a:headEnd/>
            <a:tailEnd/>
          </a:ln>
        </p:spPr>
      </p:pic>
    </p:spTree>
    <p:extLst>
      <p:ext uri="{BB962C8B-B14F-4D97-AF65-F5344CB8AC3E}">
        <p14:creationId xmlns="" xmlns:p14="http://schemas.microsoft.com/office/powerpoint/2010/main" val="68348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400" dirty="0" smtClean="0">
                <a:solidFill>
                  <a:schemeClr val="bg1"/>
                </a:solidFill>
                <a:latin typeface="Times New Roman" pitchFamily="18" charset="0"/>
                <a:cs typeface="Times New Roman" pitchFamily="18" charset="0"/>
              </a:rPr>
              <a:t>Договор на экспертные услуги</a:t>
            </a:r>
            <a:endParaRPr lang="ru-RU" sz="2400" dirty="0">
              <a:solidFill>
                <a:schemeClr val="bg1"/>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1004047" y="1048871"/>
            <a:ext cx="7548281" cy="5136776"/>
          </a:xfrm>
        </p:spPr>
        <p:txBody>
          <a:bodyPr>
            <a:normAutofit/>
          </a:bodyPr>
          <a:lstStyle/>
          <a:p>
            <a:pPr>
              <a:buFont typeface="Wingdings" pitchFamily="2" charset="2"/>
              <a:buChar char="§"/>
            </a:pPr>
            <a:endParaRPr lang="ru-RU" sz="2000" b="1" dirty="0" smtClean="0">
              <a:solidFill>
                <a:srgbClr val="78303F"/>
              </a:solidFill>
              <a:latin typeface="Times New Roman" panose="02020603050405020304" pitchFamily="18" charset="0"/>
              <a:ea typeface="ＭＳ Ｐゴシック" pitchFamily="34" charset="-128"/>
              <a:cs typeface="Times New Roman" panose="02020603050405020304" pitchFamily="18" charset="0"/>
            </a:endParaRPr>
          </a:p>
          <a:p>
            <a:pPr>
              <a:buFont typeface="Wingdings" pitchFamily="2" charset="2"/>
              <a:buChar char="§"/>
            </a:pPr>
            <a:endParaRPr lang="ru-RU" sz="2000" b="1" dirty="0" smtClean="0">
              <a:solidFill>
                <a:srgbClr val="78303F"/>
              </a:solidFill>
              <a:latin typeface="Times New Roman" panose="02020603050405020304" pitchFamily="18" charset="0"/>
              <a:ea typeface="ＭＳ Ｐゴシック" pitchFamily="34" charset="-128"/>
              <a:cs typeface="Times New Roman" panose="02020603050405020304" pitchFamily="18" charset="0"/>
            </a:endParaRPr>
          </a:p>
          <a:p>
            <a:pPr>
              <a:buFont typeface="Wingdings" pitchFamily="2" charset="2"/>
              <a:buChar char="§"/>
            </a:pPr>
            <a:r>
              <a:rPr lang="ru-RU" sz="2000" b="1" dirty="0" smtClean="0">
                <a:solidFill>
                  <a:srgbClr val="78303F"/>
                </a:solidFill>
                <a:latin typeface="Times New Roman" panose="02020603050405020304" pitchFamily="18" charset="0"/>
                <a:ea typeface="ＭＳ Ｐゴシック" pitchFamily="34" charset="-128"/>
                <a:cs typeface="Times New Roman" panose="02020603050405020304" pitchFamily="18" charset="0"/>
              </a:rPr>
              <a:t>Эксперт </a:t>
            </a:r>
            <a:r>
              <a:rPr lang="ru-RU" sz="2000" b="1" dirty="0" smtClean="0">
                <a:solidFill>
                  <a:srgbClr val="78303F"/>
                </a:solidFill>
                <a:latin typeface="Times New Roman" panose="02020603050405020304" pitchFamily="18" charset="0"/>
                <a:ea typeface="ＭＳ Ｐゴシック" pitchFamily="34" charset="-128"/>
                <a:cs typeface="Times New Roman" panose="02020603050405020304" pitchFamily="18" charset="0"/>
              </a:rPr>
              <a:t>или экспертная организация </a:t>
            </a:r>
            <a:r>
              <a:rPr lang="ru-RU" sz="2000" b="1"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a:t>
            </a:r>
          </a:p>
          <a:p>
            <a:pPr>
              <a:buFont typeface="Wingdings" pitchFamily="2" charset="2"/>
              <a:buChar char="§"/>
            </a:pPr>
            <a:endParaRPr lang="ru-RU" sz="2000" b="1"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a:buFont typeface="Wingdings" pitchFamily="2" charset="2"/>
              <a:buChar char="§"/>
            </a:pP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осуществляют </a:t>
            </a: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на основе договора деятельность по изучению и оценке предмета экспертизы, а также по подготовке экспертных заключений по поставленным заказчиком, участником закупки вопросам в случаях, предусмотренных Федеральным законом № 44-ФЗ (п.15 ст.3</a:t>
            </a: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a:t>
            </a:r>
            <a:endParaRPr lang="en-US"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a:buFont typeface="Wingdings" pitchFamily="2" charset="2"/>
              <a:buChar char="§"/>
            </a:pPr>
            <a:r>
              <a:rPr lang="ru-RU" sz="2000" b="1" dirty="0" smtClean="0">
                <a:solidFill>
                  <a:srgbClr val="C7658A"/>
                </a:solidFill>
                <a:hlinkClick r:id="rId3" tooltip="Письмо Минфина России от 27.12.2017 № 24-02-07/87603 &quot;О проведении экспертизы, требованиях к экспертам (экспертным организациям) и закупке услуг по проведению экспертизы у единственного поставщика (подрядчика, исполнителя)&quot; "/>
              </a:rPr>
              <a:t>Письмо Минфина России от 27.12.2017 № 24-02-07/87603 "О проведении экспертизы, требованиях к экспертам (экспертным организациям) и закупке услуг по проведению экспертизы у единственного поставщика (подрядчика, исполнителя)</a:t>
            </a:r>
            <a:endParaRPr lang="ru-RU" sz="2000" dirty="0" smtClean="0">
              <a:solidFill>
                <a:srgbClr val="C7658A"/>
              </a:solidFill>
              <a:latin typeface="Times New Roman" panose="02020603050405020304" pitchFamily="18" charset="0"/>
              <a:ea typeface="ＭＳ Ｐゴシック" pitchFamily="34" charset="-128"/>
              <a:cs typeface="Times New Roman" panose="02020603050405020304" pitchFamily="18" charset="0"/>
            </a:endParaRPr>
          </a:p>
          <a:p>
            <a:pPr>
              <a:buNone/>
            </a:pPr>
            <a:endParaRPr lang="ru-RU" dirty="0">
              <a:solidFill>
                <a:srgbClr val="C7658A"/>
              </a:solidFill>
            </a:endParaRPr>
          </a:p>
        </p:txBody>
      </p:sp>
    </p:spTree>
    <p:extLst>
      <p:ext uri="{BB962C8B-B14F-4D97-AF65-F5344CB8AC3E}">
        <p14:creationId xmlns="" xmlns:p14="http://schemas.microsoft.com/office/powerpoint/2010/main" val="278907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166"/>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400" dirty="0" smtClean="0">
                <a:solidFill>
                  <a:schemeClr val="bg1"/>
                </a:solidFill>
                <a:latin typeface="Times New Roman" pitchFamily="18" charset="0"/>
                <a:cs typeface="Times New Roman" pitchFamily="18" charset="0"/>
              </a:rPr>
              <a:t>Содержание д</a:t>
            </a:r>
            <a:r>
              <a:rPr lang="ru-RU" sz="2400" dirty="0" smtClean="0">
                <a:solidFill>
                  <a:schemeClr val="bg1"/>
                </a:solidFill>
                <a:latin typeface="Times New Roman" pitchFamily="18" charset="0"/>
                <a:cs typeface="Times New Roman" pitchFamily="18" charset="0"/>
              </a:rPr>
              <a:t>оговора на экспертные услуги</a:t>
            </a:r>
            <a:endParaRPr lang="ru-RU" sz="2400" dirty="0">
              <a:solidFill>
                <a:schemeClr val="bg1"/>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695325" y="742950"/>
            <a:ext cx="7857003" cy="5638800"/>
          </a:xfrm>
        </p:spPr>
        <p:txBody>
          <a:bodyPr>
            <a:normAutofit fontScale="25000" lnSpcReduction="20000"/>
          </a:bodyPr>
          <a:lstStyle/>
          <a:p>
            <a:r>
              <a:rPr lang="ru-RU" sz="7200" dirty="0" smtClean="0">
                <a:latin typeface="Times New Roman" pitchFamily="18" charset="0"/>
                <a:cs typeface="Times New Roman" pitchFamily="18" charset="0"/>
              </a:rPr>
              <a:t>В</a:t>
            </a:r>
            <a:r>
              <a:rPr lang="ru-RU" sz="7200" dirty="0" smtClean="0">
                <a:latin typeface="Times New Roman" pitchFamily="18" charset="0"/>
                <a:cs typeface="Times New Roman" pitchFamily="18" charset="0"/>
              </a:rPr>
              <a:t> Законе № 44-ФЗ отсутствуют указания на особенности порядка заключения контракта с экспертом, экспертной организацией. Такой контракт должен заключаться по результатам определения исполнителя в общем порядке.</a:t>
            </a:r>
          </a:p>
          <a:p>
            <a:r>
              <a:rPr lang="ru-RU" sz="7200" dirty="0" smtClean="0">
                <a:latin typeface="Times New Roman" pitchFamily="18" charset="0"/>
                <a:cs typeface="Times New Roman" pitchFamily="18" charset="0"/>
              </a:rPr>
              <a:t>В контракте рекомендуется указать:</a:t>
            </a:r>
          </a:p>
          <a:p>
            <a:r>
              <a:rPr lang="ru-RU" sz="7200" dirty="0" smtClean="0">
                <a:latin typeface="Times New Roman" pitchFamily="18" charset="0"/>
                <a:cs typeface="Times New Roman" pitchFamily="18" charset="0"/>
              </a:rPr>
              <a:t>обязательные условия для включения в контракт;</a:t>
            </a:r>
          </a:p>
          <a:p>
            <a:r>
              <a:rPr lang="ru-RU" sz="7200" dirty="0" smtClean="0">
                <a:latin typeface="Times New Roman" pitchFamily="18" charset="0"/>
                <a:cs typeface="Times New Roman" pitchFamily="18" charset="0"/>
              </a:rPr>
              <a:t>функции и полномочия эксперта, экспертной организации, предмет экспертизы;</a:t>
            </a:r>
          </a:p>
          <a:p>
            <a:r>
              <a:rPr lang="ru-RU" sz="7200" dirty="0" smtClean="0">
                <a:latin typeface="Times New Roman" pitchFamily="18" charset="0"/>
                <a:cs typeface="Times New Roman" pitchFamily="18" charset="0"/>
              </a:rPr>
              <a:t>условие о праве эксперта, экспертной организации запрашивать у заказчика, поставщика (подрядчика, исполнителя) дополнительные материалы, относящиеся к предмету экспертизы (ч. 6 ст. 41 Закона № 44-ФЗ);</a:t>
            </a:r>
          </a:p>
          <a:p>
            <a:r>
              <a:rPr lang="ru-RU" sz="7200" dirty="0" smtClean="0">
                <a:latin typeface="Times New Roman" pitchFamily="18" charset="0"/>
                <a:cs typeface="Times New Roman" pitchFamily="18" charset="0"/>
              </a:rPr>
              <a:t>вид и размер ответственности эксперта, экспертной организации, в том числе за предоставление недостоверных результатов экспертизы, недостоверного или заведомо ложного экспертного заключения, невыполнение экспертом требования об уведомлении заказчика о наличии оснований для отстранения от проведения экспертизы (ч. 7 ст. 41 Закона № 44-ФЗ);</a:t>
            </a:r>
          </a:p>
          <a:p>
            <a:r>
              <a:rPr lang="ru-RU" sz="7200" dirty="0" smtClean="0">
                <a:latin typeface="Times New Roman" pitchFamily="18" charset="0"/>
                <a:cs typeface="Times New Roman" pitchFamily="18" charset="0"/>
              </a:rPr>
              <a:t>срок проведения экспертизы, который не должен превышать срок поставки по контракту;</a:t>
            </a:r>
          </a:p>
          <a:p>
            <a:r>
              <a:rPr lang="ru-RU" sz="7200" dirty="0" smtClean="0">
                <a:latin typeface="Times New Roman" pitchFamily="18" charset="0"/>
                <a:cs typeface="Times New Roman" pitchFamily="18" charset="0"/>
              </a:rPr>
              <a:t>ответственность сторон;</a:t>
            </a:r>
          </a:p>
          <a:p>
            <a:r>
              <a:rPr lang="ru-RU" sz="7200" dirty="0" smtClean="0">
                <a:latin typeface="Times New Roman" pitchFamily="18" charset="0"/>
                <a:cs typeface="Times New Roman" pitchFamily="18" charset="0"/>
              </a:rPr>
              <a:t>Регламент взаимодействия, утвержденные </a:t>
            </a:r>
            <a:r>
              <a:rPr lang="ru-RU" sz="7200" dirty="0" smtClean="0">
                <a:latin typeface="Times New Roman" pitchFamily="18" charset="0"/>
                <a:cs typeface="Times New Roman" pitchFamily="18" charset="0"/>
              </a:rPr>
              <a:t>формы документов: рекламации, акты приемки-передачи и т.д.;</a:t>
            </a:r>
          </a:p>
          <a:p>
            <a:pPr>
              <a:buFont typeface="Wingdings" pitchFamily="2" charset="2"/>
              <a:buChar char="§"/>
            </a:pPr>
            <a:endParaRPr lang="ru-RU" sz="2000" b="1" dirty="0" smtClean="0">
              <a:solidFill>
                <a:srgbClr val="78303F"/>
              </a:solidFill>
              <a:latin typeface="Times New Roman" panose="02020603050405020304" pitchFamily="18" charset="0"/>
              <a:ea typeface="ＭＳ Ｐゴシック" pitchFamily="34" charset="-128"/>
              <a:cs typeface="Times New Roman" panose="02020603050405020304" pitchFamily="18" charset="0"/>
            </a:endParaRPr>
          </a:p>
          <a:p>
            <a:pPr>
              <a:buNone/>
            </a:pPr>
            <a:endParaRPr lang="ru-RU" dirty="0">
              <a:solidFill>
                <a:srgbClr val="C7658A"/>
              </a:solidFill>
            </a:endParaRPr>
          </a:p>
        </p:txBody>
      </p:sp>
    </p:spTree>
    <p:extLst>
      <p:ext uri="{BB962C8B-B14F-4D97-AF65-F5344CB8AC3E}">
        <p14:creationId xmlns="" xmlns:p14="http://schemas.microsoft.com/office/powerpoint/2010/main" val="278907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2" name="Заголовок 1">
            <a:extLst>
              <a:ext uri="{FF2B5EF4-FFF2-40B4-BE49-F238E27FC236}">
                <a16:creationId xmlns="" xmlns:a16="http://schemas.microsoft.com/office/drawing/2014/main" id="{BE37BA6A-91CD-4330-A0A1-141362B94FC5}"/>
              </a:ext>
            </a:extLst>
          </p:cNvPr>
          <p:cNvSpPr>
            <a:spLocks noGrp="1"/>
          </p:cNvSpPr>
          <p:nvPr>
            <p:ph type="title"/>
          </p:nvPr>
        </p:nvSpPr>
        <p:spPr>
          <a:xfrm>
            <a:off x="1150374" y="268940"/>
            <a:ext cx="7846142" cy="412377"/>
          </a:xfrm>
        </p:spPr>
        <p:txBody>
          <a:bodyPr>
            <a:normAutofit fontScale="90000"/>
          </a:bodyPr>
          <a:lstStyle/>
          <a:p>
            <a:r>
              <a:rPr lang="ru-RU" sz="2200" b="1" dirty="0">
                <a:solidFill>
                  <a:schemeClr val="bg1"/>
                </a:solidFill>
                <a:latin typeface="Times New Roman" pitchFamily="18" charset="0"/>
                <a:cs typeface="Times New Roman" pitchFamily="18" charset="0"/>
              </a:rPr>
              <a:t>КАКИЕ ТРЕБОВАНИЯ ПРЕДЪЯВЛЯТЬ К ЭКСПЕРТУ И ЭКСПЕРТНОЙ ОРГАНИЗАЦИИ</a:t>
            </a:r>
            <a:r>
              <a:rPr lang="ru-RU" sz="1800" b="1" dirty="0">
                <a:solidFill>
                  <a:schemeClr val="bg1"/>
                </a:solidFill>
              </a:rPr>
              <a:t>?</a:t>
            </a:r>
            <a:r>
              <a:rPr lang="ru-RU" sz="1800" dirty="0">
                <a:solidFill>
                  <a:schemeClr val="bg1"/>
                </a:solidFill>
              </a:rPr>
              <a:t/>
            </a:r>
            <a:br>
              <a:rPr lang="ru-RU" sz="1800" dirty="0">
                <a:solidFill>
                  <a:schemeClr val="bg1"/>
                </a:solidFill>
              </a:rPr>
            </a:br>
            <a:endParaRPr lang="ru-RU" sz="1800" dirty="0">
              <a:solidFill>
                <a:schemeClr val="bg1"/>
              </a:solidFill>
            </a:endParaRPr>
          </a:p>
        </p:txBody>
      </p:sp>
      <p:sp>
        <p:nvSpPr>
          <p:cNvPr id="16" name="Объект 15">
            <a:extLst>
              <a:ext uri="{FF2B5EF4-FFF2-40B4-BE49-F238E27FC236}">
                <a16:creationId xmlns="" xmlns:a16="http://schemas.microsoft.com/office/drawing/2014/main" id="{D1B49098-2F3E-4EA6-A0C5-9A6FFD146740}"/>
              </a:ext>
            </a:extLst>
          </p:cNvPr>
          <p:cNvSpPr>
            <a:spLocks noGrp="1"/>
          </p:cNvSpPr>
          <p:nvPr>
            <p:ph sz="half" idx="1"/>
          </p:nvPr>
        </p:nvSpPr>
        <p:spPr>
          <a:xfrm>
            <a:off x="88490" y="936523"/>
            <a:ext cx="540159" cy="390832"/>
          </a:xfrm>
        </p:spPr>
        <p:txBody>
          <a:bodyPr>
            <a:normAutofit lnSpcReduction="10000"/>
          </a:bodyPr>
          <a:lstStyle/>
          <a:p>
            <a:pPr marL="0" indent="0" algn="ctr">
              <a:buNone/>
            </a:pPr>
            <a:r>
              <a:rPr lang="ru-RU" sz="2000" b="1" dirty="0">
                <a:solidFill>
                  <a:schemeClr val="bg1"/>
                </a:solidFill>
                <a:latin typeface="Arial" panose="020B0604020202020204" pitchFamily="34" charset="0"/>
                <a:cs typeface="Arial" panose="020B0604020202020204" pitchFamily="34" charset="0"/>
              </a:rPr>
              <a:t>1</a:t>
            </a:r>
          </a:p>
        </p:txBody>
      </p:sp>
      <p:sp>
        <p:nvSpPr>
          <p:cNvPr id="18" name="Объект 17">
            <a:extLst>
              <a:ext uri="{FF2B5EF4-FFF2-40B4-BE49-F238E27FC236}">
                <a16:creationId xmlns="" xmlns:a16="http://schemas.microsoft.com/office/drawing/2014/main" id="{BBA3A060-B120-4893-B207-F4E020481FA7}"/>
              </a:ext>
            </a:extLst>
          </p:cNvPr>
          <p:cNvSpPr>
            <a:spLocks noGrp="1"/>
          </p:cNvSpPr>
          <p:nvPr>
            <p:ph sz="half" idx="2"/>
          </p:nvPr>
        </p:nvSpPr>
        <p:spPr>
          <a:xfrm>
            <a:off x="1150374" y="1098755"/>
            <a:ext cx="7364976" cy="5014451"/>
          </a:xfrm>
        </p:spPr>
        <p:txBody>
          <a:bodyPr>
            <a:normAutofit lnSpcReduction="10000"/>
          </a:bodyPr>
          <a:lstStyle/>
          <a:p>
            <a:pPr marL="0" indent="457200">
              <a:buNone/>
            </a:pPr>
            <a:r>
              <a:rPr lang="ru-RU" sz="2000" u="sng" dirty="0">
                <a:latin typeface="Times New Roman" panose="02020603050405020304" pitchFamily="18" charset="0"/>
                <a:cs typeface="Times New Roman" panose="02020603050405020304" pitchFamily="18" charset="0"/>
              </a:rPr>
              <a:t>Экспертная организация должна быть:</a:t>
            </a:r>
          </a:p>
          <a:p>
            <a:pP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независимая;</a:t>
            </a:r>
          </a:p>
          <a:p>
            <a:pP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авторитетная, иметь деловую репутацию;</a:t>
            </a:r>
          </a:p>
          <a:p>
            <a:pP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иметь систему подготовки экспертов;</a:t>
            </a:r>
          </a:p>
          <a:p>
            <a:pP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иметь опыт участия в судебных экспертизах.</a:t>
            </a:r>
          </a:p>
          <a:p>
            <a:pPr marL="0" indent="457200">
              <a:buNone/>
            </a:pPr>
            <a:r>
              <a:rPr lang="ru-RU" sz="2000" u="sng" dirty="0">
                <a:latin typeface="Times New Roman" panose="02020603050405020304" pitchFamily="18" charset="0"/>
                <a:cs typeface="Times New Roman" panose="02020603050405020304" pitchFamily="18" charset="0"/>
              </a:rPr>
              <a:t>Эксперты должны иметь:</a:t>
            </a:r>
          </a:p>
          <a:p>
            <a:pP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высшее образование;</a:t>
            </a:r>
          </a:p>
          <a:p>
            <a:pP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профессиональную и дополнительную подготовку;</a:t>
            </a:r>
          </a:p>
          <a:p>
            <a:pP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владение методиками экспертизы;</a:t>
            </a:r>
          </a:p>
          <a:p>
            <a:pP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обучение пользования приборами и оборудованием.</a:t>
            </a:r>
          </a:p>
          <a:p>
            <a:pPr marL="0" indent="457200">
              <a:buNone/>
            </a:pPr>
            <a:r>
              <a:rPr lang="ru-RU" sz="2000" u="sng" dirty="0">
                <a:latin typeface="Times New Roman" panose="02020603050405020304" pitchFamily="18" charset="0"/>
                <a:cs typeface="Times New Roman" panose="02020603050405020304" pitchFamily="18" charset="0"/>
              </a:rPr>
              <a:t>Оборудование:</a:t>
            </a:r>
          </a:p>
          <a:p>
            <a:pPr>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Поверенное</a:t>
            </a:r>
            <a:r>
              <a:rPr lang="ru-RU" sz="2000" dirty="0" smtClean="0">
                <a:latin typeface="Times New Roman" panose="02020603050405020304" pitchFamily="18" charset="0"/>
                <a:cs typeface="Times New Roman" panose="02020603050405020304" pitchFamily="18" charset="0"/>
              </a:rPr>
              <a:t>, калиброванное. Срок поверки  не должен истекать в день проведения замеров</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0582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000" b="1" dirty="0" smtClean="0">
                <a:solidFill>
                  <a:schemeClr val="bg1"/>
                </a:solidFill>
                <a:latin typeface="Times New Roman" panose="02020603050405020304" pitchFamily="18" charset="0"/>
                <a:ea typeface="ＭＳ Ｐゴシック" pitchFamily="34" charset="-128"/>
                <a:cs typeface="Times New Roman" panose="02020603050405020304" pitchFamily="18" charset="0"/>
              </a:rPr>
              <a:t>Как оформляются отношения с «внешним» экспертом?</a:t>
            </a:r>
            <a:endParaRPr lang="ru-RU" sz="2000" dirty="0">
              <a:solidFill>
                <a:schemeClr val="bg1"/>
              </a:solidFill>
            </a:endParaRPr>
          </a:p>
        </p:txBody>
      </p:sp>
      <p:sp>
        <p:nvSpPr>
          <p:cNvPr id="8" name="Содержимое 7"/>
          <p:cNvSpPr>
            <a:spLocks noGrp="1"/>
          </p:cNvSpPr>
          <p:nvPr>
            <p:ph sz="half" idx="1"/>
          </p:nvPr>
        </p:nvSpPr>
        <p:spPr>
          <a:xfrm>
            <a:off x="376518" y="1434353"/>
            <a:ext cx="6642848" cy="4751293"/>
          </a:xfrm>
        </p:spPr>
        <p:txBody>
          <a:bodyPr>
            <a:normAutofit/>
          </a:bodyPr>
          <a:lstStyle/>
          <a:p>
            <a:pPr marL="0" indent="0" algn="just" defTabSz="457200"/>
            <a:r>
              <a:rPr lang="ru-RU" altLang="ru-RU" sz="2200" dirty="0" smtClean="0">
                <a:solidFill>
                  <a:srgbClr val="000000"/>
                </a:solidFill>
                <a:latin typeface="Times New Roman" pitchFamily="18" charset="0"/>
                <a:ea typeface="ＭＳ Ｐゴシック" pitchFamily="34" charset="-128"/>
                <a:cs typeface="Times New Roman" pitchFamily="18" charset="0"/>
              </a:rPr>
              <a:t>Заключение договора (см. п.15 ст.3  44-ФЗ)</a:t>
            </a:r>
          </a:p>
          <a:p>
            <a:pPr marL="0" indent="0" algn="just" defTabSz="457200"/>
            <a:r>
              <a:rPr lang="ru-RU" altLang="ru-RU" sz="2200" dirty="0" smtClean="0">
                <a:latin typeface="Times New Roman" pitchFamily="18" charset="0"/>
                <a:ea typeface="ＭＳ Ｐゴシック" pitchFamily="34" charset="-128"/>
                <a:cs typeface="Times New Roman" pitchFamily="18" charset="0"/>
              </a:rPr>
              <a:t>Проводятся процедуры, предусмотренные 44-ФЗ (ч.3. ст. 94 - «…могут привлекаться эксперты, экспертные организации на основании контрактов, заключенных в соответствии с настоящим Федеральным законом»).</a:t>
            </a:r>
          </a:p>
          <a:p>
            <a:pPr marL="0" indent="0" algn="just" defTabSz="457200"/>
            <a:r>
              <a:rPr lang="ru-RU" altLang="ru-RU" sz="2000" dirty="0" smtClean="0">
                <a:latin typeface="Times New Roman" pitchFamily="18" charset="0"/>
                <a:ea typeface="ＭＳ Ｐゴシック" pitchFamily="34" charset="-128"/>
                <a:cs typeface="Times New Roman" pitchFamily="18" charset="0"/>
              </a:rPr>
              <a:t>Предмет договора - возмездное оказание услуг </a:t>
            </a:r>
          </a:p>
          <a:p>
            <a:pPr marL="0" indent="0" algn="just" defTabSz="457200"/>
            <a:r>
              <a:rPr lang="ru-RU" altLang="ru-RU" sz="2000" dirty="0" smtClean="0">
                <a:latin typeface="Times New Roman" pitchFamily="18" charset="0"/>
                <a:ea typeface="ＭＳ Ｐゴシック" pitchFamily="34" charset="-128"/>
                <a:cs typeface="Times New Roman" pitchFamily="18" charset="0"/>
              </a:rPr>
              <a:t>При заключении контракта в случаях, предусмотренных 1, 4, 5, 8, 15, 20, 21, 23, 26, 28, 29, 40 и 41 части 1 статьи 93  ФЗ №44 требования частей 4 - 9, 11 - 13 статьи 34 ФЗ №34 заказчиком могут не применяться к указанному контракту. В этих случаях контракт может быть заключен в любой форме, предусмотренной Гражданским кодексом РФ для совершения сделок. </a:t>
            </a:r>
          </a:p>
          <a:p>
            <a:pPr>
              <a:buFont typeface="Wingdings" pitchFamily="2" charset="2"/>
              <a:buChar char="§"/>
            </a:pPr>
            <a:endParaRPr lang="ru-RU" dirty="0"/>
          </a:p>
        </p:txBody>
      </p:sp>
      <p:pic>
        <p:nvPicPr>
          <p:cNvPr id="5" name="Picture 4"/>
          <p:cNvPicPr>
            <a:picLocks noChangeAspect="1" noChangeArrowheads="1"/>
          </p:cNvPicPr>
          <p:nvPr/>
        </p:nvPicPr>
        <p:blipFill>
          <a:blip r:embed="rId3" cstate="print"/>
          <a:srcRect/>
          <a:stretch>
            <a:fillRect/>
          </a:stretch>
        </p:blipFill>
        <p:spPr bwMode="auto">
          <a:xfrm>
            <a:off x="6917275" y="1788367"/>
            <a:ext cx="2082206" cy="2434010"/>
          </a:xfrm>
          <a:prstGeom prst="rect">
            <a:avLst/>
          </a:prstGeom>
          <a:noFill/>
          <a:ln w="9525">
            <a:noFill/>
            <a:miter lim="800000"/>
            <a:headEnd/>
            <a:tailEnd/>
          </a:ln>
        </p:spPr>
      </p:pic>
    </p:spTree>
    <p:extLst>
      <p:ext uri="{BB962C8B-B14F-4D97-AF65-F5344CB8AC3E}">
        <p14:creationId xmlns="" xmlns:p14="http://schemas.microsoft.com/office/powerpoint/2010/main" val="278907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400" b="1" dirty="0" smtClean="0">
                <a:solidFill>
                  <a:schemeClr val="bg1"/>
                </a:solidFill>
              </a:rPr>
              <a:t>Права эксперта</a:t>
            </a:r>
            <a:endParaRPr lang="ru-RU" sz="2400" b="1" dirty="0">
              <a:solidFill>
                <a:schemeClr val="bg1"/>
              </a:solidFill>
            </a:endParaRPr>
          </a:p>
        </p:txBody>
      </p:sp>
      <p:sp>
        <p:nvSpPr>
          <p:cNvPr id="8" name="Содержимое 7"/>
          <p:cNvSpPr>
            <a:spLocks noGrp="1"/>
          </p:cNvSpPr>
          <p:nvPr>
            <p:ph sz="half" idx="1"/>
          </p:nvPr>
        </p:nvSpPr>
        <p:spPr>
          <a:xfrm>
            <a:off x="1021976" y="1532965"/>
            <a:ext cx="7342095" cy="4482353"/>
          </a:xfrm>
        </p:spPr>
        <p:txBody>
          <a:bodyPr>
            <a:normAutofit/>
          </a:bodyPr>
          <a:lstStyle/>
          <a:p>
            <a:pPr marL="0" indent="457200" algn="just" defTabSz="457200">
              <a:buNone/>
              <a:defRPr/>
            </a:pP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Для проведения экспертизы и подготовки заключения эксперты и экспертные организации имеют право запрашивать у заказчика, поставщика (подрядчика, исполнителя) дополнительные материалы, относящиеся к предмету экспертизы, условиям исполнения контракта и отдельным этапам исполнения контракта (ч.6 ст.41 и ч.5 ст. 94). </a:t>
            </a:r>
          </a:p>
          <a:p>
            <a:pPr marL="0" indent="457200" algn="just" defTabSz="457200">
              <a:buNone/>
              <a:defRPr/>
            </a:pP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Закон не устанавливает форму обращения с запросом, а равно срок, в который заказчик или поставщик обязан направить советующие материалы. </a:t>
            </a:r>
          </a:p>
          <a:p>
            <a:pPr marL="0" indent="0" algn="just" defTabSz="457200">
              <a:buNone/>
              <a:defRPr/>
            </a:pPr>
            <a:r>
              <a:rPr lang="ru-RU" sz="2000" b="1"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	Рекомендация: </a:t>
            </a:r>
            <a:r>
              <a:rPr lang="ru-RU" sz="2000" b="1"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указать порядок взаимодействия экспертов и сторон основного контракта в договоре с экспертом и внести соответствующую обязанность для исполнителя в основной государственный (муниципальный) контракт.</a:t>
            </a:r>
          </a:p>
          <a:p>
            <a:pPr>
              <a:buFont typeface="Wingdings" pitchFamily="2" charset="2"/>
              <a:buChar char="§"/>
            </a:pPr>
            <a:endParaRPr lang="ru-RU" dirty="0"/>
          </a:p>
        </p:txBody>
      </p:sp>
    </p:spTree>
    <p:extLst>
      <p:ext uri="{BB962C8B-B14F-4D97-AF65-F5344CB8AC3E}">
        <p14:creationId xmlns="" xmlns:p14="http://schemas.microsoft.com/office/powerpoint/2010/main" val="278907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000" b="1" dirty="0" smtClean="0">
                <a:solidFill>
                  <a:schemeClr val="bg1"/>
                </a:solidFill>
                <a:latin typeface="Times New Roman" panose="02020603050405020304" pitchFamily="18" charset="0"/>
                <a:ea typeface="ＭＳ Ｐゴシック" pitchFamily="34" charset="-128"/>
                <a:cs typeface="Times New Roman" panose="02020603050405020304" pitchFamily="18" charset="0"/>
              </a:rPr>
              <a:t>Порядок проведения экспертизы</a:t>
            </a:r>
            <a:endParaRPr lang="ru-RU" sz="2000" dirty="0">
              <a:solidFill>
                <a:schemeClr val="bg1"/>
              </a:solidFill>
            </a:endParaRPr>
          </a:p>
        </p:txBody>
      </p:sp>
      <p:sp>
        <p:nvSpPr>
          <p:cNvPr id="8" name="Содержимое 7"/>
          <p:cNvSpPr>
            <a:spLocks noGrp="1"/>
          </p:cNvSpPr>
          <p:nvPr>
            <p:ph sz="half" idx="1"/>
          </p:nvPr>
        </p:nvSpPr>
        <p:spPr>
          <a:xfrm>
            <a:off x="627529" y="1362635"/>
            <a:ext cx="7109012" cy="4383741"/>
          </a:xfrm>
        </p:spPr>
        <p:txBody>
          <a:bodyPr>
            <a:normAutofit fontScale="77500" lnSpcReduction="20000"/>
          </a:bodyPr>
          <a:lstStyle/>
          <a:p>
            <a:pPr marL="0" indent="457200">
              <a:buNone/>
            </a:pPr>
            <a:r>
              <a:rPr lang="ru-RU" sz="2600" u="sng" dirty="0" smtClean="0">
                <a:latin typeface="Times New Roman" panose="02020603050405020304" pitchFamily="18" charset="0"/>
                <a:cs typeface="Times New Roman" panose="02020603050405020304" pitchFamily="18" charset="0"/>
              </a:rPr>
              <a:t>Эксперт</a:t>
            </a:r>
            <a:r>
              <a:rPr lang="ru-RU" sz="2600" dirty="0" smtClean="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специалист, облеченный правом и доверием. Он обязан сличить документы, проверить требования, которые написаны в техническом задании.</a:t>
            </a:r>
          </a:p>
          <a:p>
            <a:pPr marL="0" indent="457200">
              <a:buNone/>
            </a:pPr>
            <a:r>
              <a:rPr lang="en-US" sz="2600" dirty="0" smtClean="0">
                <a:latin typeface="Times New Roman" panose="02020603050405020304" pitchFamily="18" charset="0"/>
                <a:cs typeface="Times New Roman" panose="02020603050405020304" pitchFamily="18" charset="0"/>
              </a:rPr>
              <a:t>I</a:t>
            </a:r>
            <a:r>
              <a:rPr lang="ru-RU" sz="2600" dirty="0" smtClean="0">
                <a:latin typeface="Times New Roman" panose="02020603050405020304" pitchFamily="18" charset="0"/>
                <a:cs typeface="Times New Roman" panose="02020603050405020304" pitchFamily="18" charset="0"/>
              </a:rPr>
              <a:t> этап- Проверка документов на полноту и соответствие.</a:t>
            </a:r>
          </a:p>
          <a:p>
            <a:pPr marL="0" indent="457200">
              <a:buNone/>
            </a:pPr>
            <a:r>
              <a:rPr lang="en-US" sz="2600" dirty="0" smtClean="0">
                <a:latin typeface="Times New Roman" panose="02020603050405020304" pitchFamily="18" charset="0"/>
                <a:cs typeface="Times New Roman" panose="02020603050405020304" pitchFamily="18" charset="0"/>
              </a:rPr>
              <a:t>II</a:t>
            </a:r>
            <a:r>
              <a:rPr lang="ru-RU" sz="2600" dirty="0" smtClean="0">
                <a:latin typeface="Times New Roman" panose="02020603050405020304" pitchFamily="18" charset="0"/>
                <a:cs typeface="Times New Roman" panose="02020603050405020304" pitchFamily="18" charset="0"/>
              </a:rPr>
              <a:t> этап- Проверка маркировок товара.</a:t>
            </a:r>
          </a:p>
          <a:p>
            <a:pPr marL="0" indent="457200">
              <a:buNone/>
            </a:pPr>
            <a:r>
              <a:rPr lang="ru-RU" sz="2600" dirty="0" smtClean="0">
                <a:latin typeface="Times New Roman" panose="02020603050405020304" pitchFamily="18" charset="0"/>
                <a:cs typeface="Times New Roman" panose="02020603050405020304" pitchFamily="18" charset="0"/>
              </a:rPr>
              <a:t>Пример: Аппарат в ТЗ один, а </a:t>
            </a:r>
            <a:r>
              <a:rPr lang="ru-RU" sz="2600" dirty="0" err="1" smtClean="0">
                <a:latin typeface="Times New Roman" panose="02020603050405020304" pitchFamily="18" charset="0"/>
                <a:cs typeface="Times New Roman" panose="02020603050405020304" pitchFamily="18" charset="0"/>
              </a:rPr>
              <a:t>поставлен-другой</a:t>
            </a:r>
            <a:r>
              <a:rPr lang="ru-RU" sz="2600" dirty="0" smtClean="0">
                <a:latin typeface="Times New Roman" panose="02020603050405020304" pitchFamily="18" charset="0"/>
                <a:cs typeface="Times New Roman" panose="02020603050405020304" pitchFamily="18" charset="0"/>
              </a:rPr>
              <a:t>, подобный, но более дешевый, и паспорт вложен от дорогого.</a:t>
            </a:r>
          </a:p>
          <a:p>
            <a:pPr marL="0" indent="457200">
              <a:buNone/>
            </a:pPr>
            <a:r>
              <a:rPr lang="en-US" sz="2600" dirty="0" smtClean="0">
                <a:latin typeface="Times New Roman" panose="02020603050405020304" pitchFamily="18" charset="0"/>
                <a:cs typeface="Times New Roman" panose="02020603050405020304" pitchFamily="18" charset="0"/>
              </a:rPr>
              <a:t>III</a:t>
            </a:r>
            <a:r>
              <a:rPr lang="ru-RU" sz="2600" dirty="0" smtClean="0">
                <a:latin typeface="Times New Roman" panose="02020603050405020304" pitchFamily="18" charset="0"/>
                <a:cs typeface="Times New Roman" panose="02020603050405020304" pitchFamily="18" charset="0"/>
              </a:rPr>
              <a:t> этап-Установление характеристик.</a:t>
            </a:r>
          </a:p>
          <a:p>
            <a:pPr marL="0" indent="457200">
              <a:buNone/>
            </a:pPr>
            <a:r>
              <a:rPr lang="en-US" sz="2600" dirty="0" smtClean="0">
                <a:latin typeface="Times New Roman" panose="02020603050405020304" pitchFamily="18" charset="0"/>
                <a:cs typeface="Times New Roman" panose="02020603050405020304" pitchFamily="18" charset="0"/>
              </a:rPr>
              <a:t>IV</a:t>
            </a:r>
            <a:r>
              <a:rPr lang="ru-RU" sz="2600" dirty="0" smtClean="0">
                <a:latin typeface="Times New Roman" panose="02020603050405020304" pitchFamily="18" charset="0"/>
                <a:cs typeface="Times New Roman" panose="02020603050405020304" pitchFamily="18" charset="0"/>
              </a:rPr>
              <a:t> этап- При несовпадении характеристик и других </a:t>
            </a:r>
            <a:r>
              <a:rPr lang="ru-RU" sz="2600" dirty="0" err="1" smtClean="0">
                <a:latin typeface="Times New Roman" panose="02020603050405020304" pitchFamily="18" charset="0"/>
                <a:cs typeface="Times New Roman" panose="02020603050405020304" pitchFamily="18" charset="0"/>
              </a:rPr>
              <a:t>причинах-рассматриваются</a:t>
            </a:r>
            <a:r>
              <a:rPr lang="ru-RU" sz="2600" dirty="0" smtClean="0">
                <a:latin typeface="Times New Roman" panose="02020603050405020304" pitchFamily="18" charset="0"/>
                <a:cs typeface="Times New Roman" panose="02020603050405020304" pitchFamily="18" charset="0"/>
              </a:rPr>
              <a:t> качественные характеристики с привлечением аккредитованных лабораторий.</a:t>
            </a:r>
          </a:p>
          <a:p>
            <a:pPr marL="0" indent="457200">
              <a:buNone/>
            </a:pPr>
            <a:r>
              <a:rPr lang="en-US" sz="2600" dirty="0" smtClean="0">
                <a:latin typeface="Times New Roman" panose="02020603050405020304" pitchFamily="18" charset="0"/>
                <a:cs typeface="Times New Roman" panose="02020603050405020304" pitchFamily="18" charset="0"/>
              </a:rPr>
              <a:t>V</a:t>
            </a:r>
            <a:r>
              <a:rPr lang="ru-RU" sz="2600" dirty="0" smtClean="0">
                <a:latin typeface="Times New Roman" panose="02020603050405020304" pitchFamily="18" charset="0"/>
                <a:cs typeface="Times New Roman" panose="02020603050405020304" pitchFamily="18" charset="0"/>
              </a:rPr>
              <a:t> этап- Экспертиза на соответствие не только условий ТЗ контракта, но и целей закупки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89075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400" b="1" dirty="0" smtClean="0">
                <a:solidFill>
                  <a:schemeClr val="bg1"/>
                </a:solidFill>
                <a:latin typeface="Times New Roman" pitchFamily="18" charset="0"/>
                <a:cs typeface="Times New Roman" pitchFamily="18" charset="0"/>
              </a:rPr>
              <a:t>Результаты экспертизы</a:t>
            </a:r>
            <a:endParaRPr lang="ru-RU" sz="2400" b="1" dirty="0">
              <a:solidFill>
                <a:schemeClr val="bg1"/>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788895" y="914400"/>
            <a:ext cx="7709646" cy="5091953"/>
          </a:xfrm>
        </p:spPr>
        <p:txBody>
          <a:bodyPr>
            <a:normAutofit fontScale="85000" lnSpcReduction="20000"/>
          </a:bodyPr>
          <a:lstStyle/>
          <a:p>
            <a:pPr>
              <a:buFont typeface="Wingdings" pitchFamily="2" charset="2"/>
              <a:buChar char="§"/>
            </a:pPr>
            <a:r>
              <a:rPr lang="ru-RU" sz="2400" dirty="0" smtClean="0">
                <a:latin typeface="Times New Roman" panose="02020603050405020304" pitchFamily="18" charset="0"/>
                <a:cs typeface="Times New Roman" panose="02020603050405020304" pitchFamily="18" charset="0"/>
              </a:rPr>
              <a:t>Результаты отдельного этапа исполнения контракта (за исключением контракта, заключенного в соответствии с </a:t>
            </a:r>
            <a:r>
              <a:rPr lang="ru-RU" sz="2400" u="sng" dirty="0" err="1" smtClean="0">
                <a:latin typeface="Times New Roman" panose="02020603050405020304" pitchFamily="18" charset="0"/>
                <a:cs typeface="Times New Roman" panose="02020603050405020304" pitchFamily="18" charset="0"/>
              </a:rPr>
              <a:t>пп</a:t>
            </a:r>
            <a:r>
              <a:rPr lang="ru-RU" sz="2400" u="sng" dirty="0" smtClean="0">
                <a:latin typeface="Times New Roman" panose="02020603050405020304" pitchFamily="18" charset="0"/>
                <a:cs typeface="Times New Roman" panose="02020603050405020304" pitchFamily="18" charset="0"/>
              </a:rPr>
              <a:t>. 4</a:t>
            </a:r>
            <a:r>
              <a:rPr lang="ru-RU" sz="2400" dirty="0" smtClean="0">
                <a:latin typeface="Times New Roman" panose="02020603050405020304" pitchFamily="18" charset="0"/>
                <a:cs typeface="Times New Roman" panose="02020603050405020304" pitchFamily="18" charset="0"/>
              </a:rPr>
              <a:t> или </a:t>
            </a:r>
            <a:r>
              <a:rPr lang="ru-RU" sz="2400" u="sng" dirty="0" smtClean="0">
                <a:latin typeface="Times New Roman" panose="02020603050405020304" pitchFamily="18" charset="0"/>
                <a:cs typeface="Times New Roman" panose="02020603050405020304" pitchFamily="18" charset="0"/>
              </a:rPr>
              <a:t>5 ч. 1 ст. 93</a:t>
            </a:r>
            <a:r>
              <a:rPr lang="ru-RU" sz="2400" dirty="0" smtClean="0">
                <a:latin typeface="Times New Roman" panose="02020603050405020304" pitchFamily="18" charset="0"/>
                <a:cs typeface="Times New Roman" panose="02020603050405020304" pitchFamily="18" charset="0"/>
              </a:rPr>
              <a:t> ФЗ №44), информация о поставленном товаре, выполненной работе или об оказанной услуге отражаются заказчиком в отчете, размещаемом в единой информационной системе (ч. 9 ст. 94).</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solidFill>
                  <a:srgbClr val="FF0000"/>
                </a:solidFill>
                <a:latin typeface="Times New Roman" panose="02020603050405020304" pitchFamily="18" charset="0"/>
                <a:cs typeface="Times New Roman" panose="02020603050405020304" pitchFamily="18" charset="0"/>
              </a:rPr>
              <a:t>Закон о КС устанавливает требование </a:t>
            </a:r>
            <a:r>
              <a:rPr lang="ru-RU" sz="2400" u="sng" dirty="0" smtClean="0">
                <a:solidFill>
                  <a:srgbClr val="FF0000"/>
                </a:solidFill>
                <a:latin typeface="Times New Roman" panose="02020603050405020304" pitchFamily="18" charset="0"/>
                <a:cs typeface="Times New Roman" panose="02020603050405020304" pitchFamily="18" charset="0"/>
              </a:rPr>
              <a:t>о размещении в ЕИС </a:t>
            </a:r>
            <a:r>
              <a:rPr lang="ru-RU" sz="2400" dirty="0" smtClean="0">
                <a:solidFill>
                  <a:srgbClr val="FF0000"/>
                </a:solidFill>
                <a:latin typeface="Times New Roman" panose="02020603050405020304" pitchFamily="18" charset="0"/>
                <a:cs typeface="Times New Roman" panose="02020603050405020304" pitchFamily="18" charset="0"/>
              </a:rPr>
              <a:t>заключения по итогам экспертизы результатов исполнения контракта </a:t>
            </a:r>
            <a:r>
              <a:rPr lang="ru-RU" sz="2400" u="sng" dirty="0" smtClean="0">
                <a:solidFill>
                  <a:srgbClr val="FF0000"/>
                </a:solidFill>
                <a:latin typeface="Times New Roman" panose="02020603050405020304" pitchFamily="18" charset="0"/>
                <a:cs typeface="Times New Roman" panose="02020603050405020304" pitchFamily="18" charset="0"/>
              </a:rPr>
              <a:t>в качестве приложения к отчету </a:t>
            </a:r>
            <a:r>
              <a:rPr lang="ru-RU" sz="2400" dirty="0" smtClean="0">
                <a:solidFill>
                  <a:srgbClr val="FF0000"/>
                </a:solidFill>
                <a:latin typeface="Times New Roman" panose="02020603050405020304" pitchFamily="18" charset="0"/>
                <a:cs typeface="Times New Roman" panose="02020603050405020304" pitchFamily="18" charset="0"/>
              </a:rPr>
              <a:t>о результатах отдельного этапа исполнения контракта (ч. 10 ст. 94)</a:t>
            </a:r>
          </a:p>
          <a:p>
            <a:pPr marL="0" indent="0" algn="just">
              <a:buFont typeface="Arial" charset="0"/>
              <a:buNone/>
            </a:pPr>
            <a:r>
              <a:rPr lang="ru-RU" altLang="ru-RU" sz="2400" dirty="0" smtClean="0">
                <a:latin typeface="Times New Roman" pitchFamily="18" charset="0"/>
                <a:cs typeface="Times New Roman" pitchFamily="18" charset="0"/>
              </a:rPr>
              <a:t>- Количество экспертных заключений, подготовленных и размещенных в единой информационной системе, должно быть равно количеству заключенных контрактов, скорректированных на величину этапов по каждому контракту;</a:t>
            </a:r>
          </a:p>
          <a:p>
            <a:pPr marL="0" indent="0" algn="just">
              <a:buFont typeface="Arial" charset="0"/>
              <a:buNone/>
            </a:pPr>
            <a:r>
              <a:rPr lang="ru-RU" altLang="ru-RU" sz="2400" dirty="0" smtClean="0">
                <a:latin typeface="Times New Roman" pitchFamily="18" charset="0"/>
                <a:cs typeface="Times New Roman" pitchFamily="18" charset="0"/>
              </a:rPr>
              <a:t>- Порядок подготовки, форма и размещения в ЕИС отчета о результатах отдельного этапа исполнения контракта определяются ПП РФ от 28.11.2013 №1093;</a:t>
            </a:r>
          </a:p>
          <a:p>
            <a:pPr marL="0" indent="0" algn="just">
              <a:buFont typeface="Arial" charset="0"/>
              <a:buNone/>
            </a:pPr>
            <a:r>
              <a:rPr lang="ru-RU" altLang="ru-RU" sz="2400" dirty="0" smtClean="0">
                <a:latin typeface="Times New Roman" pitchFamily="18" charset="0"/>
                <a:cs typeface="Times New Roman" pitchFamily="18" charset="0"/>
              </a:rPr>
              <a:t>- п. 10 ПП РФ № 1093 устанавливает обязанность о размещении в ЕИС отчета и документов в электронной форме, предусмотренных ч. 10 ст. 94 Закона о КС.</a:t>
            </a:r>
          </a:p>
          <a:p>
            <a:pPr>
              <a:buFont typeface="Wingdings" pitchFamily="2" charset="2"/>
              <a:buChar char="§"/>
            </a:pPr>
            <a:endParaRPr lang="ru-RU" dirty="0"/>
          </a:p>
        </p:txBody>
      </p:sp>
    </p:spTree>
    <p:extLst>
      <p:ext uri="{BB962C8B-B14F-4D97-AF65-F5344CB8AC3E}">
        <p14:creationId xmlns="" xmlns:p14="http://schemas.microsoft.com/office/powerpoint/2010/main" val="278907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000" b="1" dirty="0" smtClean="0">
                <a:solidFill>
                  <a:schemeClr val="bg1"/>
                </a:solidFill>
                <a:latin typeface="Times New Roman" panose="02020603050405020304" pitchFamily="18" charset="0"/>
                <a:ea typeface="ＭＳ Ｐゴシック" pitchFamily="34" charset="-128"/>
                <a:cs typeface="Times New Roman" panose="02020603050405020304" pitchFamily="18" charset="0"/>
              </a:rPr>
              <a:t>Конфликт интересов (ч.2 ст. 41)</a:t>
            </a:r>
            <a:endParaRPr lang="ru-RU" sz="2000" dirty="0">
              <a:solidFill>
                <a:schemeClr val="bg1"/>
              </a:solidFill>
            </a:endParaRPr>
          </a:p>
        </p:txBody>
      </p:sp>
      <p:sp>
        <p:nvSpPr>
          <p:cNvPr id="8" name="Содержимое 7"/>
          <p:cNvSpPr>
            <a:spLocks noGrp="1"/>
          </p:cNvSpPr>
          <p:nvPr>
            <p:ph sz="half" idx="1"/>
          </p:nvPr>
        </p:nvSpPr>
        <p:spPr>
          <a:xfrm>
            <a:off x="1021976" y="1237129"/>
            <a:ext cx="7530352" cy="4948518"/>
          </a:xfrm>
        </p:spPr>
        <p:txBody>
          <a:bodyPr>
            <a:normAutofit fontScale="55000" lnSpcReduction="20000"/>
          </a:bodyPr>
          <a:lstStyle/>
          <a:p>
            <a:pPr marL="0" indent="0" algn="just" defTabSz="457200">
              <a:buNone/>
              <a:defRPr/>
            </a:pPr>
            <a:r>
              <a:rPr lang="ru-RU" sz="3600" b="1"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Не могут быть допущены к работе эксперты</a:t>
            </a:r>
            <a:r>
              <a:rPr lang="ru-RU" b="1"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если они:</a:t>
            </a:r>
            <a:endPar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marL="0" indent="0" algn="just" defTabSz="457200">
              <a:buNone/>
              <a:defRPr/>
            </a:pPr>
            <a:endPar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marL="514350" indent="-514350" algn="just" defTabSz="457200">
              <a:buAutoNum type="arabicPeriod"/>
              <a:defRPr/>
            </a:pP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на </a:t>
            </a: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дату проведения экспертизы являются должностными лицами или работниками заказчика </a:t>
            </a:r>
            <a:r>
              <a:rPr lang="ru-RU" sz="36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либо поставщика</a:t>
            </a: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a:t>
            </a:r>
          </a:p>
          <a:p>
            <a:pPr marL="514350" indent="-514350" algn="just" defTabSz="457200">
              <a:buNone/>
              <a:defRPr/>
            </a:pPr>
            <a:r>
              <a:rPr lang="en-US"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2.</a:t>
            </a: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в течение </a:t>
            </a:r>
            <a:r>
              <a:rPr lang="ru-RU" sz="36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менее чем двух лет</a:t>
            </a: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предшествующих дате проведения экспертизы, являлись должностными лицами или работниками заказчика либо поставщика; </a:t>
            </a:r>
          </a:p>
          <a:p>
            <a:pPr marL="0" indent="0" algn="just" defTabSz="457200">
              <a:buNone/>
              <a:defRPr/>
            </a:pP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т.е. экспертом не может быть лицо, работавшее у заказчика или поставщика и прекратившее с ним трудовые отношения в двухгодичный период, предшествующий дате проведения экспертизы); </a:t>
            </a:r>
          </a:p>
          <a:p>
            <a:pPr marL="0" indent="0" algn="just" defTabSz="457200">
              <a:buNone/>
              <a:defRPr/>
            </a:pPr>
            <a:endPar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marL="0" indent="0" algn="just" defTabSz="457200">
              <a:buNone/>
              <a:defRPr/>
            </a:pP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3. имеют </a:t>
            </a:r>
            <a:r>
              <a:rPr lang="ru-RU" sz="36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имущественные интересы в заключении контракта</a:t>
            </a: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в отношении которого проводится экспертиза (например, участник закупки, заявке которого присвоен второй номер, если экспертиза проводится до принятия заказчиком решения об одностороннем отказе от исполнения контракта, либо аналогичный субъект при оценке заявок на участие в конкурсах, осуществляемой в ходе проведения </a:t>
            </a:r>
            <a:r>
              <a:rPr lang="ru-RU" sz="3600" dirty="0" err="1" smtClean="0">
                <a:solidFill>
                  <a:prstClr val="black"/>
                </a:solidFill>
                <a:latin typeface="Times New Roman" panose="02020603050405020304" pitchFamily="18" charset="0"/>
                <a:ea typeface="ＭＳ Ｐゴシック" pitchFamily="34" charset="-128"/>
                <a:cs typeface="Times New Roman" panose="02020603050405020304" pitchFamily="18" charset="0"/>
              </a:rPr>
              <a:t>предквалификационного</a:t>
            </a:r>
            <a:r>
              <a:rPr lang="ru-RU" sz="3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отбора);</a:t>
            </a:r>
          </a:p>
          <a:p>
            <a:pPr>
              <a:buFont typeface="Wingdings" pitchFamily="2" charset="2"/>
              <a:buChar char="§"/>
            </a:pPr>
            <a:endParaRPr lang="ru-RU" dirty="0"/>
          </a:p>
        </p:txBody>
      </p:sp>
    </p:spTree>
    <p:extLst>
      <p:ext uri="{BB962C8B-B14F-4D97-AF65-F5344CB8AC3E}">
        <p14:creationId xmlns="" xmlns:p14="http://schemas.microsoft.com/office/powerpoint/2010/main" val="278907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400" b="1" dirty="0" smtClean="0">
                <a:solidFill>
                  <a:schemeClr val="bg1"/>
                </a:solidFill>
                <a:latin typeface="Times New Roman" panose="02020603050405020304" pitchFamily="18" charset="0"/>
                <a:ea typeface="ＭＳ Ｐゴシック" pitchFamily="34" charset="-128"/>
                <a:cs typeface="Times New Roman" panose="02020603050405020304" pitchFamily="18" charset="0"/>
              </a:rPr>
              <a:t>Конфликт интересов (продолжение)</a:t>
            </a:r>
            <a:endParaRPr lang="ru-RU" sz="2400" dirty="0">
              <a:solidFill>
                <a:schemeClr val="bg1"/>
              </a:solidFill>
            </a:endParaRPr>
          </a:p>
        </p:txBody>
      </p:sp>
      <p:sp>
        <p:nvSpPr>
          <p:cNvPr id="8" name="Содержимое 7"/>
          <p:cNvSpPr>
            <a:spLocks noGrp="1"/>
          </p:cNvSpPr>
          <p:nvPr>
            <p:ph sz="half" idx="1"/>
          </p:nvPr>
        </p:nvSpPr>
        <p:spPr>
          <a:xfrm>
            <a:off x="1021976" y="1586753"/>
            <a:ext cx="7530352" cy="4598894"/>
          </a:xfrm>
        </p:spPr>
        <p:txBody>
          <a:bodyPr>
            <a:normAutofit fontScale="77500" lnSpcReduction="20000"/>
          </a:bodyPr>
          <a:lstStyle/>
          <a:p>
            <a:pPr marL="0" indent="0" algn="just" defTabSz="457200">
              <a:buNone/>
              <a:defRPr/>
            </a:pPr>
            <a:r>
              <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Не могут быть допущены к работе эксперты, если они:</a:t>
            </a:r>
          </a:p>
          <a:p>
            <a:pPr marL="0" indent="0" algn="just" defTabSz="457200">
              <a:buNone/>
              <a:defRPr/>
            </a:pPr>
            <a:r>
              <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4) являются </a:t>
            </a:r>
            <a:r>
              <a:rPr lang="ru-RU"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супругом (супругой) </a:t>
            </a:r>
            <a:r>
              <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руководителя заказчика, члена комиссии по осуществлению закупок, руководителя контрактной службы, контрактного управляющего, </a:t>
            </a:r>
            <a:r>
              <a:rPr lang="ru-RU"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должностного лица или работника поставщика (подрядчика, исполнителя)</a:t>
            </a:r>
            <a:r>
              <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a:t>
            </a:r>
          </a:p>
          <a:p>
            <a:pPr marL="0" indent="0" algn="just" defTabSz="457200">
              <a:buNone/>
              <a:defRPr/>
            </a:pPr>
            <a:endPar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marL="0" indent="0" algn="just" defTabSz="457200">
              <a:buNone/>
              <a:defRPr/>
            </a:pPr>
            <a:r>
              <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5) являются </a:t>
            </a:r>
            <a:r>
              <a:rPr lang="ru-RU"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близкими родственниками </a:t>
            </a:r>
            <a:r>
              <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руководителя заказчика, члена комиссии по осуществлению закупок, руководителя контрактной службы, контрактного управляющего, должностного лица или работника поставщика (подрядчика, исполнителя), т.е.  родственниками по прямой восходящей и нисходящей линии (родителями и детьми, дедушкой, бабушкой и внуками), полнородными и </a:t>
            </a:r>
            <a:r>
              <a:rPr lang="ru-RU" dirty="0" err="1" smtClean="0">
                <a:solidFill>
                  <a:prstClr val="black"/>
                </a:solidFill>
                <a:latin typeface="Times New Roman" panose="02020603050405020304" pitchFamily="18" charset="0"/>
                <a:ea typeface="ＭＳ Ｐゴシック" pitchFamily="34" charset="-128"/>
                <a:cs typeface="Times New Roman" panose="02020603050405020304" pitchFamily="18" charset="0"/>
              </a:rPr>
              <a:t>неполнородными</a:t>
            </a:r>
            <a:r>
              <a:rPr lang="ru-RU"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(имеющими общих отца или мать) братьями и сестрами, усыновителями или усыновленными по отношению к ним;</a:t>
            </a:r>
          </a:p>
          <a:p>
            <a:pPr>
              <a:buFont typeface="Wingdings" pitchFamily="2" charset="2"/>
              <a:buChar char="§"/>
            </a:pPr>
            <a:endParaRPr lang="ru-RU" dirty="0"/>
          </a:p>
        </p:txBody>
      </p:sp>
    </p:spTree>
    <p:extLst>
      <p:ext uri="{BB962C8B-B14F-4D97-AF65-F5344CB8AC3E}">
        <p14:creationId xmlns="" xmlns:p14="http://schemas.microsoft.com/office/powerpoint/2010/main" val="278907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400" b="1" dirty="0" smtClean="0">
                <a:solidFill>
                  <a:schemeClr val="bg1"/>
                </a:solidFill>
                <a:latin typeface="Times New Roman" pitchFamily="18" charset="0"/>
                <a:cs typeface="Times New Roman" pitchFamily="18" charset="0"/>
              </a:rPr>
              <a:t>Цели независимой экспертизы</a:t>
            </a:r>
            <a:endParaRPr lang="ru-RU" sz="2400" b="1" dirty="0">
              <a:solidFill>
                <a:schemeClr val="bg1"/>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1021976" y="1335741"/>
            <a:ext cx="7530352" cy="4849906"/>
          </a:xfrm>
        </p:spPr>
        <p:txBody>
          <a:bodyPr>
            <a:normAutofit/>
          </a:bodyPr>
          <a:lstStyle/>
          <a:p>
            <a:pPr>
              <a:buFont typeface="Wingdings" pitchFamily="2" charset="2"/>
              <a:buChar char="§"/>
            </a:pPr>
            <a:r>
              <a:rPr lang="ru-RU" sz="2000" dirty="0" smtClean="0">
                <a:latin typeface="Times New Roman" pitchFamily="18" charset="0"/>
                <a:cs typeface="Times New Roman" pitchFamily="18" charset="0"/>
              </a:rPr>
              <a:t>Отсечь некачественные поставки товаров, услуг;</a:t>
            </a:r>
          </a:p>
          <a:p>
            <a:pPr>
              <a:buFont typeface="Wingdings" pitchFamily="2" charset="2"/>
              <a:buChar char="§"/>
            </a:pPr>
            <a:endParaRPr lang="ru-RU" sz="2000" dirty="0" smtClean="0">
              <a:latin typeface="Times New Roman" pitchFamily="18" charset="0"/>
              <a:cs typeface="Times New Roman" pitchFamily="18" charset="0"/>
            </a:endParaRPr>
          </a:p>
          <a:p>
            <a:pPr>
              <a:buFont typeface="Wingdings" pitchFamily="2" charset="2"/>
              <a:buChar char="§"/>
            </a:pPr>
            <a:r>
              <a:rPr lang="ru-RU" sz="2000" dirty="0" smtClean="0">
                <a:latin typeface="Times New Roman" pitchFamily="18" charset="0"/>
                <a:cs typeface="Times New Roman" pitchFamily="18" charset="0"/>
              </a:rPr>
              <a:t>Наиболее </a:t>
            </a:r>
            <a:r>
              <a:rPr lang="ru-RU" sz="2000" dirty="0" smtClean="0">
                <a:latin typeface="Times New Roman" pitchFamily="18" charset="0"/>
                <a:cs typeface="Times New Roman" pitchFamily="18" charset="0"/>
              </a:rPr>
              <a:t>эффективно использовать средства государственного бюджета;</a:t>
            </a:r>
          </a:p>
          <a:p>
            <a:pPr>
              <a:buFont typeface="Wingdings" pitchFamily="2" charset="2"/>
              <a:buChar char="§"/>
            </a:pPr>
            <a:endParaRPr lang="ru-RU" sz="2000" dirty="0" smtClean="0">
              <a:latin typeface="Times New Roman" pitchFamily="18" charset="0"/>
              <a:cs typeface="Times New Roman" pitchFamily="18" charset="0"/>
            </a:endParaRPr>
          </a:p>
          <a:p>
            <a:pPr>
              <a:buFont typeface="Wingdings" pitchFamily="2" charset="2"/>
              <a:buChar char="§"/>
            </a:pPr>
            <a:r>
              <a:rPr lang="ru-RU" sz="2000" dirty="0" smtClean="0">
                <a:latin typeface="Times New Roman" pitchFamily="18" charset="0"/>
                <a:cs typeface="Times New Roman" pitchFamily="18" charset="0"/>
              </a:rPr>
              <a:t>Борьба </a:t>
            </a:r>
            <a:r>
              <a:rPr lang="ru-RU" sz="2000" dirty="0" smtClean="0">
                <a:latin typeface="Times New Roman" pitchFamily="18" charset="0"/>
                <a:cs typeface="Times New Roman" pitchFamily="18" charset="0"/>
              </a:rPr>
              <a:t>со скрытой кредиторской задолженностью заказчиков перед поставщиками, </a:t>
            </a:r>
            <a:r>
              <a:rPr lang="ru-RU" sz="2000" dirty="0" smtClean="0">
                <a:latin typeface="Times New Roman" pitchFamily="18" charset="0"/>
                <a:cs typeface="Times New Roman" pitchFamily="18" charset="0"/>
              </a:rPr>
              <a:t>когда</a:t>
            </a:r>
          </a:p>
          <a:p>
            <a:pPr>
              <a:buFont typeface="Wingdings" pitchFamily="2" charset="2"/>
              <a:buChar char="§"/>
            </a:pPr>
            <a:endParaRPr lang="ru-RU" sz="2000" dirty="0" smtClean="0">
              <a:latin typeface="Times New Roman" pitchFamily="18" charset="0"/>
              <a:cs typeface="Times New Roman" pitchFamily="18" charset="0"/>
            </a:endParaRPr>
          </a:p>
          <a:p>
            <a:pPr>
              <a:buFont typeface="Wingdings" pitchFamily="2" charset="2"/>
              <a:buChar char="§"/>
            </a:pP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результат </a:t>
            </a:r>
            <a:r>
              <a:rPr lang="ru-RU" sz="2000" dirty="0" smtClean="0">
                <a:latin typeface="Times New Roman" pitchFamily="18" charset="0"/>
                <a:cs typeface="Times New Roman" pitchFamily="18" charset="0"/>
              </a:rPr>
              <a:t>работ</a:t>
            </a:r>
            <a:endParaRPr lang="ru-RU" sz="2000" dirty="0" smtClean="0">
              <a:latin typeface="Times New Roman" pitchFamily="18" charset="0"/>
              <a:cs typeface="Times New Roman" pitchFamily="18" charset="0"/>
            </a:endParaRPr>
          </a:p>
          <a:p>
            <a:pPr indent="228600">
              <a:buNone/>
            </a:pPr>
            <a:r>
              <a:rPr lang="ru-RU" sz="2000" dirty="0" smtClean="0">
                <a:latin typeface="Times New Roman" pitchFamily="18" charset="0"/>
                <a:cs typeface="Times New Roman" pitchFamily="18" charset="0"/>
              </a:rPr>
              <a:t>             намеренно </a:t>
            </a:r>
            <a:r>
              <a:rPr lang="ru-RU" sz="2000" dirty="0" smtClean="0">
                <a:latin typeface="Times New Roman" pitchFamily="18" charset="0"/>
                <a:cs typeface="Times New Roman" pitchFamily="18" charset="0"/>
              </a:rPr>
              <a:t>не принимается</a:t>
            </a:r>
            <a:r>
              <a:rPr lang="ru-RU" sz="2000" dirty="0" smtClean="0">
                <a:latin typeface="Times New Roman" pitchFamily="18" charset="0"/>
                <a:cs typeface="Times New Roman" pitchFamily="18" charset="0"/>
              </a:rPr>
              <a:t>;</a:t>
            </a:r>
          </a:p>
          <a:p>
            <a:pPr indent="228600">
              <a:buNone/>
            </a:pPr>
            <a:endParaRPr lang="ru-RU" sz="2000" dirty="0" smtClean="0">
              <a:latin typeface="Times New Roman" pitchFamily="18" charset="0"/>
              <a:cs typeface="Times New Roman" pitchFamily="18" charset="0"/>
            </a:endParaRPr>
          </a:p>
          <a:p>
            <a:pPr indent="228600">
              <a:buNone/>
            </a:pPr>
            <a:r>
              <a:rPr lang="ru-RU" sz="2000" dirty="0" smtClean="0">
                <a:latin typeface="Times New Roman" pitchFamily="18" charset="0"/>
                <a:cs typeface="Times New Roman" pitchFamily="18" charset="0"/>
              </a:rPr>
              <a:t>Либо </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охотно принимается некачественный результат</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789075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000" b="1" dirty="0" smtClean="0">
                <a:solidFill>
                  <a:schemeClr val="bg1"/>
                </a:solidFill>
                <a:latin typeface="Times New Roman" panose="02020603050405020304" pitchFamily="18" charset="0"/>
                <a:ea typeface="ＭＳ Ｐゴシック" pitchFamily="34" charset="-128"/>
                <a:cs typeface="Times New Roman" panose="02020603050405020304" pitchFamily="18" charset="0"/>
              </a:rPr>
              <a:t>Конфликт интересов (продолжение)</a:t>
            </a:r>
            <a:endParaRPr lang="ru-RU" sz="2000" dirty="0">
              <a:solidFill>
                <a:schemeClr val="bg1"/>
              </a:solidFill>
            </a:endParaRPr>
          </a:p>
        </p:txBody>
      </p:sp>
      <p:sp>
        <p:nvSpPr>
          <p:cNvPr id="8" name="Содержимое 7"/>
          <p:cNvSpPr>
            <a:spLocks noGrp="1"/>
          </p:cNvSpPr>
          <p:nvPr>
            <p:ph sz="half" idx="1"/>
          </p:nvPr>
        </p:nvSpPr>
        <p:spPr>
          <a:xfrm>
            <a:off x="905435" y="1344706"/>
            <a:ext cx="7646893" cy="4840941"/>
          </a:xfrm>
        </p:spPr>
        <p:txBody>
          <a:bodyPr>
            <a:normAutofit fontScale="77500" lnSpcReduction="20000"/>
          </a:bodyPr>
          <a:lstStyle/>
          <a:p>
            <a:pPr marL="0" indent="0" algn="just" defTabSz="457200">
              <a:buNone/>
              <a:defRPr/>
            </a:pPr>
            <a:r>
              <a:rPr lang="ru-RU" sz="2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Не могут быть допущены к работе эксперты, если они:</a:t>
            </a:r>
          </a:p>
          <a:p>
            <a:pPr marL="0" indent="0" algn="just" defTabSz="457200">
              <a:buNone/>
              <a:defRPr/>
            </a:pPr>
            <a:endParaRPr lang="ru-RU" sz="2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marL="0" indent="0" algn="just" defTabSz="457200">
              <a:buNone/>
              <a:defRPr/>
            </a:pPr>
            <a:r>
              <a:rPr lang="ru-RU" sz="2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6) находятся в таком положении по отношению к заказчику или поставщику (подрядчику, исполнителю), что последний прямо или косвенно (через третье лицо) </a:t>
            </a:r>
            <a:r>
              <a:rPr lang="ru-RU" sz="26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может оказывать влияние на результат </a:t>
            </a:r>
            <a:r>
              <a:rPr lang="ru-RU" sz="2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проводимой экспертизы. </a:t>
            </a:r>
          </a:p>
          <a:p>
            <a:pPr marL="0" indent="0" algn="just" defTabSz="457200">
              <a:buNone/>
              <a:defRPr/>
            </a:pPr>
            <a:r>
              <a:rPr lang="ru-RU" sz="2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Примеры:</a:t>
            </a:r>
          </a:p>
          <a:p>
            <a:pPr marL="0" indent="0" algn="just" defTabSz="457200">
              <a:buNone/>
              <a:defRPr/>
            </a:pPr>
            <a:r>
              <a:rPr lang="ru-RU" sz="2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Материальная зависимость (например, представитель заказчика и эксперт связаны договором займа или эксперт сотрудничает с поставщиком на постоянной основе по гражданско-правовому договору),</a:t>
            </a:r>
          </a:p>
          <a:p>
            <a:pPr marL="0" indent="0" algn="just" defTabSz="457200">
              <a:buNone/>
              <a:defRPr/>
            </a:pPr>
            <a:r>
              <a:rPr lang="ru-RU" sz="2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Подчиненность или близкие отношения между экспертом и сторонами контракта (например, эксперт и представитель заказчика - бывшие супруги, тесть и зять и т.п.), </a:t>
            </a:r>
          </a:p>
          <a:p>
            <a:pPr marL="0" indent="0" algn="just" defTabSz="457200">
              <a:buNone/>
              <a:defRPr/>
            </a:pPr>
            <a:r>
              <a:rPr lang="ru-RU" sz="2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 Иные случаи, </a:t>
            </a:r>
            <a:r>
              <a:rPr lang="ru-RU" sz="26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которые могут порождать конфликт интересов и влиять на независимость эксперта при проведении экспертизы</a:t>
            </a:r>
            <a:r>
              <a:rPr lang="ru-RU" sz="26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a:t>
            </a:r>
          </a:p>
          <a:p>
            <a:pPr>
              <a:buFont typeface="Wingdings" pitchFamily="2" charset="2"/>
              <a:buChar char="§"/>
            </a:pPr>
            <a:endParaRPr lang="ru-RU" dirty="0"/>
          </a:p>
        </p:txBody>
      </p:sp>
    </p:spTree>
    <p:extLst>
      <p:ext uri="{BB962C8B-B14F-4D97-AF65-F5344CB8AC3E}">
        <p14:creationId xmlns="" xmlns:p14="http://schemas.microsoft.com/office/powerpoint/2010/main" val="278907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1800" b="1" dirty="0" smtClean="0">
                <a:solidFill>
                  <a:schemeClr val="bg1"/>
                </a:solidFill>
                <a:latin typeface="Times New Roman" panose="02020603050405020304" pitchFamily="18" charset="0"/>
                <a:ea typeface="ＭＳ Ｐゴシック" pitchFamily="34" charset="-128"/>
                <a:cs typeface="Times New Roman" panose="02020603050405020304" pitchFamily="18" charset="0"/>
              </a:rPr>
              <a:t>Документы, подтверждающие отсутствие конфликта интересов</a:t>
            </a:r>
            <a:endParaRPr lang="ru-RU" sz="1800" dirty="0">
              <a:solidFill>
                <a:schemeClr val="bg1"/>
              </a:solidFill>
            </a:endParaRPr>
          </a:p>
        </p:txBody>
      </p:sp>
      <p:sp>
        <p:nvSpPr>
          <p:cNvPr id="8" name="Содержимое 7"/>
          <p:cNvSpPr>
            <a:spLocks noGrp="1"/>
          </p:cNvSpPr>
          <p:nvPr>
            <p:ph sz="half" idx="1"/>
          </p:nvPr>
        </p:nvSpPr>
        <p:spPr>
          <a:xfrm>
            <a:off x="914400" y="1030941"/>
            <a:ext cx="7637928" cy="5154706"/>
          </a:xfrm>
        </p:spPr>
        <p:txBody>
          <a:bodyPr>
            <a:normAutofit fontScale="92500" lnSpcReduction="10000"/>
          </a:bodyPr>
          <a:lstStyle/>
          <a:p>
            <a:pPr marL="0" indent="457200" defTabSz="457200">
              <a:buNone/>
              <a:defRPr/>
            </a:pPr>
            <a:r>
              <a:rPr lang="ru-RU" sz="24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«Уведомление о допустимости</a:t>
            </a:r>
          </a:p>
          <a:p>
            <a:pPr marL="0" indent="457200" defTabSz="457200">
              <a:buNone/>
              <a:defRPr/>
            </a:pPr>
            <a:r>
              <a:rPr lang="ru-RU" sz="24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 участия в проведении экспертизы</a:t>
            </a:r>
          </a:p>
          <a:p>
            <a:pPr marL="0" indent="457200" defTabSz="457200">
              <a:buNone/>
              <a:defRPr/>
            </a:pPr>
            <a:r>
              <a:rPr lang="ru-RU" sz="24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 (в том числе об отсутствии оснований</a:t>
            </a:r>
          </a:p>
          <a:p>
            <a:pPr marL="0" indent="457200" defTabSz="457200">
              <a:buNone/>
              <a:defRPr/>
            </a:pPr>
            <a:r>
              <a:rPr lang="ru-RU" sz="24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 для </a:t>
            </a:r>
            <a:r>
              <a:rPr lang="ru-RU" sz="2400" dirty="0" err="1" smtClean="0">
                <a:solidFill>
                  <a:srgbClr val="FF0000"/>
                </a:solidFill>
                <a:latin typeface="Times New Roman" panose="02020603050405020304" pitchFamily="18" charset="0"/>
                <a:ea typeface="ＭＳ Ｐゴシック" pitchFamily="34" charset="-128"/>
                <a:cs typeface="Times New Roman" panose="02020603050405020304" pitchFamily="18" charset="0"/>
              </a:rPr>
              <a:t>недопуска</a:t>
            </a:r>
            <a:r>
              <a:rPr lang="ru-RU" sz="24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 к проведению </a:t>
            </a:r>
          </a:p>
          <a:p>
            <a:pPr marL="0" indent="457200" defTabSz="457200">
              <a:buNone/>
              <a:defRPr/>
            </a:pPr>
            <a:r>
              <a:rPr lang="ru-RU" sz="2400"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экспертизы в соответствии с ч.3 ст.41)»</a:t>
            </a:r>
            <a:endParaRPr lang="ru-RU" sz="2400" b="1" dirty="0" smtClean="0">
              <a:solidFill>
                <a:srgbClr val="FF0000"/>
              </a:solidFill>
              <a:latin typeface="Times New Roman" panose="02020603050405020304" pitchFamily="18" charset="0"/>
              <a:ea typeface="ＭＳ Ｐゴシック" pitchFamily="34" charset="-128"/>
              <a:cs typeface="Times New Roman" panose="02020603050405020304" pitchFamily="18" charset="0"/>
            </a:endParaRPr>
          </a:p>
          <a:p>
            <a:pPr marL="0" indent="0" defTabSz="457200">
              <a:buNone/>
              <a:defRPr/>
            </a:pPr>
            <a:endParaRPr lang="ru-RU" b="1"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marL="0" indent="0" algn="ctr" defTabSz="457200">
              <a:buNone/>
              <a:defRPr/>
            </a:pPr>
            <a:r>
              <a:rPr lang="ru-RU" sz="2400" b="1"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Правила:</a:t>
            </a:r>
          </a:p>
          <a:p>
            <a:pPr marL="457200" indent="-457200" algn="just" defTabSz="457200">
              <a:buFont typeface="Arial" panose="020B0604020202020204" pitchFamily="34" charset="0"/>
              <a:buAutoNum type="arabicPeriod"/>
              <a:defRPr/>
            </a:pPr>
            <a:r>
              <a:rPr lang="ru-RU" sz="24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Направляется экспертом в адрес заказчика и поставщика</a:t>
            </a:r>
          </a:p>
          <a:p>
            <a:pPr marL="457200" indent="-457200" algn="just" defTabSz="457200">
              <a:buFont typeface="Arial" panose="020B0604020202020204" pitchFamily="34" charset="0"/>
              <a:buAutoNum type="arabicPeriod"/>
              <a:defRPr/>
            </a:pPr>
            <a:r>
              <a:rPr lang="ru-RU" sz="24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Письменная форма уведомления</a:t>
            </a:r>
          </a:p>
          <a:p>
            <a:pPr marL="457200" indent="-457200" algn="just" defTabSz="457200">
              <a:buFont typeface="Arial" panose="020B0604020202020204" pitchFamily="34" charset="0"/>
              <a:buAutoNum type="arabicPeriod"/>
              <a:defRPr/>
            </a:pPr>
            <a:r>
              <a:rPr lang="ru-RU" sz="24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При привлечении экспертной организации целесообразно оформлять письменное уведомление как в целом для юридического лица, так и в отношении каждого из лиц, участвующих в проведении экспертизы</a:t>
            </a:r>
          </a:p>
          <a:p>
            <a:pPr>
              <a:buFont typeface="Wingdings" pitchFamily="2" charset="2"/>
              <a:buChar char="§"/>
            </a:pPr>
            <a:endParaRPr lang="ru-RU" dirty="0"/>
          </a:p>
        </p:txBody>
      </p:sp>
      <p:pic>
        <p:nvPicPr>
          <p:cNvPr id="5" name="Picture 4"/>
          <p:cNvPicPr>
            <a:picLocks noChangeAspect="1" noChangeArrowheads="1"/>
          </p:cNvPicPr>
          <p:nvPr/>
        </p:nvPicPr>
        <p:blipFill>
          <a:blip r:embed="rId3" cstate="print"/>
          <a:srcRect/>
          <a:stretch>
            <a:fillRect/>
          </a:stretch>
        </p:blipFill>
        <p:spPr bwMode="auto">
          <a:xfrm>
            <a:off x="5934635" y="1031222"/>
            <a:ext cx="2275728" cy="1814104"/>
          </a:xfrm>
          <a:prstGeom prst="rect">
            <a:avLst/>
          </a:prstGeom>
          <a:noFill/>
          <a:ln w="9525">
            <a:noFill/>
            <a:miter lim="800000"/>
            <a:headEnd/>
            <a:tailEnd/>
          </a:ln>
        </p:spPr>
      </p:pic>
    </p:spTree>
    <p:extLst>
      <p:ext uri="{BB962C8B-B14F-4D97-AF65-F5344CB8AC3E}">
        <p14:creationId xmlns="" xmlns:p14="http://schemas.microsoft.com/office/powerpoint/2010/main" val="278907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400" b="1" dirty="0" smtClean="0">
                <a:solidFill>
                  <a:schemeClr val="bg1"/>
                </a:solidFill>
                <a:latin typeface="Times New Roman" panose="02020603050405020304" pitchFamily="18" charset="0"/>
                <a:ea typeface="ＭＳ Ｐゴシック" pitchFamily="34" charset="-128"/>
                <a:cs typeface="Times New Roman" panose="02020603050405020304" pitchFamily="18" charset="0"/>
              </a:rPr>
              <a:t>Последствия выявления конфликта интересов </a:t>
            </a:r>
            <a:endParaRPr lang="ru-RU" sz="2400" dirty="0">
              <a:solidFill>
                <a:schemeClr val="bg1"/>
              </a:solidFill>
            </a:endParaRPr>
          </a:p>
        </p:txBody>
      </p:sp>
      <p:sp>
        <p:nvSpPr>
          <p:cNvPr id="8" name="Содержимое 7"/>
          <p:cNvSpPr>
            <a:spLocks noGrp="1"/>
          </p:cNvSpPr>
          <p:nvPr>
            <p:ph sz="half" idx="1"/>
          </p:nvPr>
        </p:nvSpPr>
        <p:spPr>
          <a:xfrm>
            <a:off x="1057835" y="950260"/>
            <a:ext cx="7494493" cy="4554070"/>
          </a:xfrm>
        </p:spPr>
        <p:txBody>
          <a:bodyPr>
            <a:normAutofit fontScale="92500" lnSpcReduction="10000"/>
          </a:bodyPr>
          <a:lstStyle/>
          <a:p>
            <a:pPr marL="0" indent="0" algn="ctr" defTabSz="457200">
              <a:buNone/>
              <a:defRPr/>
            </a:pPr>
            <a:r>
              <a:rPr lang="ru-RU" sz="2200" dirty="0" smtClean="0">
                <a:latin typeface="Times New Roman" panose="02020603050405020304" pitchFamily="18" charset="0"/>
                <a:ea typeface="ＭＳ Ｐゴシック" pitchFamily="34" charset="-128"/>
                <a:cs typeface="Times New Roman" panose="02020603050405020304" pitchFamily="18" charset="0"/>
              </a:rPr>
              <a:t>В случае выявления нарушения условий допуска, препятствующих проведению экспертизы и относящихся к экспертам (экспертным организациям),  заказчик принять </a:t>
            </a:r>
            <a:r>
              <a:rPr lang="ru-RU" sz="2200" b="1"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незамедлительные меры</a:t>
            </a:r>
            <a:r>
              <a:rPr lang="ru-RU" sz="2200" dirty="0" smtClean="0">
                <a:latin typeface="Times New Roman" panose="02020603050405020304" pitchFamily="18" charset="0"/>
                <a:ea typeface="ＭＳ Ｐゴシック" pitchFamily="34" charset="-128"/>
                <a:cs typeface="Times New Roman" panose="02020603050405020304" pitchFamily="18" charset="0"/>
              </a:rPr>
              <a:t>, направленные на привлечение для проведения экспертизы иного эксперта, иной экспертной организации</a:t>
            </a:r>
          </a:p>
          <a:p>
            <a:pPr marL="0" indent="0" algn="ctr" defTabSz="457200">
              <a:buNone/>
              <a:defRPr/>
            </a:pPr>
            <a:endParaRPr lang="ru-RU" sz="2200" b="1"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marL="0" indent="0" algn="ctr" defTabSz="457200">
              <a:buNone/>
              <a:defRPr/>
            </a:pPr>
            <a:r>
              <a:rPr lang="ru-RU" sz="2200" b="1"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Правила:</a:t>
            </a:r>
          </a:p>
          <a:p>
            <a:pPr marL="457200" indent="-457200" algn="just" defTabSz="457200">
              <a:buFont typeface="Arial" panose="020B0604020202020204" pitchFamily="34" charset="0"/>
              <a:buAutoNum type="arabicPeriod"/>
              <a:defRPr/>
            </a:pPr>
            <a:r>
              <a:rPr lang="ru-RU" sz="22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Касается только конфликта интересов и только внешних экспертов (см. ч.4 ст.41)!</a:t>
            </a:r>
          </a:p>
          <a:p>
            <a:pPr marL="457200" indent="-457200" algn="just" defTabSz="457200">
              <a:buFont typeface="Arial" panose="020B0604020202020204" pitchFamily="34" charset="0"/>
              <a:buAutoNum type="arabicPeriod"/>
              <a:defRPr/>
            </a:pPr>
            <a:r>
              <a:rPr lang="ru-RU" sz="22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Отказ в заключении договора с экспертом (расторжение, если договор был заключен)</a:t>
            </a:r>
          </a:p>
          <a:p>
            <a:pPr marL="457200" indent="-457200" algn="just" defTabSz="457200">
              <a:buFont typeface="Arial" panose="020B0604020202020204" pitchFamily="34" charset="0"/>
              <a:buAutoNum type="arabicPeriod"/>
              <a:defRPr/>
            </a:pPr>
            <a:r>
              <a:rPr lang="ru-RU" sz="22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Выбор новой экспертной организации (замена эксперта) с соответствующим оформлением для допуска к проведению экспертизы</a:t>
            </a:r>
          </a:p>
          <a:p>
            <a:pPr>
              <a:buFont typeface="Wingdings" pitchFamily="2" charset="2"/>
              <a:buChar char="§"/>
            </a:pPr>
            <a:endParaRPr lang="ru-RU" dirty="0"/>
          </a:p>
        </p:txBody>
      </p:sp>
    </p:spTree>
    <p:extLst>
      <p:ext uri="{BB962C8B-B14F-4D97-AF65-F5344CB8AC3E}">
        <p14:creationId xmlns="" xmlns:p14="http://schemas.microsoft.com/office/powerpoint/2010/main" val="2789075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000" b="1" dirty="0" smtClean="0">
                <a:solidFill>
                  <a:schemeClr val="bg1"/>
                </a:solidFill>
                <a:latin typeface="Times New Roman" pitchFamily="18" charset="0"/>
                <a:cs typeface="Times New Roman" pitchFamily="18" charset="0"/>
              </a:rPr>
              <a:t>Вопросы, которые нам чаще всего задают</a:t>
            </a:r>
            <a:endParaRPr lang="ru-RU" sz="2000" b="1" dirty="0">
              <a:solidFill>
                <a:schemeClr val="bg1"/>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941294" y="1021976"/>
            <a:ext cx="7611034" cy="5163671"/>
          </a:xfrm>
        </p:spPr>
        <p:txBody>
          <a:bodyPr>
            <a:normAutofit/>
          </a:bodyPr>
          <a:lstStyle/>
          <a:p>
            <a:pPr>
              <a:buFont typeface="Wingdings" pitchFamily="2" charset="2"/>
              <a:buChar char="§"/>
            </a:pPr>
            <a:r>
              <a:rPr lang="ru-RU" dirty="0" smtClean="0">
                <a:latin typeface="Times New Roman" pitchFamily="18" charset="0"/>
                <a:cs typeface="Times New Roman" pitchFamily="18" charset="0"/>
              </a:rPr>
              <a:t>Как формируется цена на экспертизу?</a:t>
            </a:r>
          </a:p>
          <a:p>
            <a:pPr>
              <a:buFont typeface="Wingdings" pitchFamily="2" charset="2"/>
              <a:buChar char="§"/>
            </a:pPr>
            <a:r>
              <a:rPr lang="ru-RU" dirty="0" smtClean="0">
                <a:latin typeface="Times New Roman" pitchFamily="18" charset="0"/>
                <a:cs typeface="Times New Roman" pitchFamily="18" charset="0"/>
              </a:rPr>
              <a:t>Возможно ли заключение рамочного договора на различные виды экспертизы закупок у единственного поставщика?</a:t>
            </a:r>
          </a:p>
          <a:p>
            <a:pPr>
              <a:buFont typeface="Wingdings" pitchFamily="2" charset="2"/>
              <a:buChar char="§"/>
            </a:pPr>
            <a:r>
              <a:rPr lang="ru-RU" dirty="0" smtClean="0">
                <a:latin typeface="Times New Roman" pitchFamily="18" charset="0"/>
                <a:cs typeface="Times New Roman" pitchFamily="18" charset="0"/>
              </a:rPr>
              <a:t>Может ли быть экспертом дружественная организация, либо эксперт,  с которым формально нет конфликта интересов? Можно ли быть экспертами друг у друга?</a:t>
            </a:r>
          </a:p>
          <a:p>
            <a:pPr>
              <a:buFont typeface="Wingdings" pitchFamily="2" charset="2"/>
              <a:buChar char="§"/>
            </a:pPr>
            <a:r>
              <a:rPr lang="ru-RU" dirty="0" smtClean="0">
                <a:latin typeface="Times New Roman" pitchFamily="18" charset="0"/>
                <a:cs typeface="Times New Roman" pitchFamily="18" charset="0"/>
              </a:rPr>
              <a:t>С какими экспертизами закупок у единственного поставщика приходилось разбираться экспертам Уральской торгово-промышленной палаты?</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78907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64948"/>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000" b="1" dirty="0" smtClean="0">
                <a:solidFill>
                  <a:schemeClr val="bg1"/>
                </a:solidFill>
              </a:rPr>
              <a:t>Удостоверение эксперта Уральской ТПП</a:t>
            </a:r>
            <a:endParaRPr lang="ru-RU" sz="2000" b="1" dirty="0">
              <a:solidFill>
                <a:schemeClr val="bg1"/>
              </a:solidFill>
            </a:endParaRPr>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1425390" y="1004046"/>
            <a:ext cx="7252445" cy="4027313"/>
          </a:xfrm>
          <a:prstGeom prst="rect">
            <a:avLst/>
          </a:prstGeom>
          <a:noFill/>
          <a:ln w="9525">
            <a:noFill/>
            <a:miter lim="800000"/>
            <a:headEnd/>
            <a:tailEnd/>
          </a:ln>
          <a:effectLst/>
        </p:spPr>
      </p:pic>
      <p:sp>
        <p:nvSpPr>
          <p:cNvPr id="5" name="Прямоугольник 4"/>
          <p:cNvSpPr/>
          <p:nvPr/>
        </p:nvSpPr>
        <p:spPr>
          <a:xfrm rot="9381586" flipV="1">
            <a:off x="2285999" y="3752165"/>
            <a:ext cx="6060141" cy="1200329"/>
          </a:xfrm>
          <a:prstGeom prst="rect">
            <a:avLst/>
          </a:prstGeom>
        </p:spPr>
        <p:txBody>
          <a:bodyPr wrap="square">
            <a:spAutoFit/>
          </a:bodyPr>
          <a:lstStyle/>
          <a:p>
            <a:r>
              <a:rPr lang="ru-RU" sz="2400" b="1" dirty="0" smtClean="0">
                <a:solidFill>
                  <a:srgbClr val="78303F"/>
                </a:solidFill>
              </a:rPr>
              <a:t>Контакты Уральской ТПП</a:t>
            </a:r>
          </a:p>
          <a:p>
            <a:r>
              <a:rPr lang="ru-RU" sz="2400" b="1" dirty="0" smtClean="0">
                <a:solidFill>
                  <a:srgbClr val="78303F"/>
                </a:solidFill>
              </a:rPr>
              <a:t>Тел/факс: </a:t>
            </a:r>
            <a:r>
              <a:rPr lang="ru-RU" sz="2400" b="1" dirty="0" smtClean="0"/>
              <a:t>+7 (343) </a:t>
            </a:r>
            <a:r>
              <a:rPr lang="en-US" sz="2400" b="1" dirty="0" smtClean="0"/>
              <a:t>2</a:t>
            </a:r>
            <a:r>
              <a:rPr lang="ru-RU" sz="2400" b="1" dirty="0" smtClean="0"/>
              <a:t>14 </a:t>
            </a:r>
            <a:r>
              <a:rPr lang="ru-RU" sz="2400" b="1" dirty="0" smtClean="0"/>
              <a:t>80 10 </a:t>
            </a:r>
          </a:p>
          <a:p>
            <a:r>
              <a:rPr lang="ru-RU" sz="2400" b="1" dirty="0" err="1" smtClean="0">
                <a:solidFill>
                  <a:srgbClr val="78303F"/>
                </a:solidFill>
              </a:rPr>
              <a:t>E-mail</a:t>
            </a:r>
            <a:r>
              <a:rPr lang="ru-RU" sz="2400" b="1" dirty="0" smtClean="0">
                <a:solidFill>
                  <a:srgbClr val="78303F"/>
                </a:solidFill>
              </a:rPr>
              <a:t>: </a:t>
            </a:r>
            <a:r>
              <a:rPr lang="en-US" sz="2400" b="1" dirty="0" smtClean="0">
                <a:solidFill>
                  <a:srgbClr val="78303F"/>
                </a:solidFill>
              </a:rPr>
              <a:t> </a:t>
            </a:r>
            <a:r>
              <a:rPr lang="en-US" sz="2400" b="1" dirty="0" smtClean="0">
                <a:solidFill>
                  <a:srgbClr val="78303F"/>
                </a:solidFill>
              </a:rPr>
              <a:t>  </a:t>
            </a:r>
            <a:r>
              <a:rPr lang="en-US" sz="2400" b="1" dirty="0" smtClean="0">
                <a:solidFill>
                  <a:schemeClr val="accent5">
                    <a:lumMod val="75000"/>
                  </a:schemeClr>
                </a:solidFill>
              </a:rPr>
              <a:t>z</a:t>
            </a:r>
            <a:r>
              <a:rPr lang="ru-RU" sz="2400" b="1" dirty="0" smtClean="0">
                <a:solidFill>
                  <a:srgbClr val="78303F"/>
                </a:solidFill>
                <a:hlinkClick r:id="rId4"/>
              </a:rPr>
              <a:t>@</a:t>
            </a:r>
            <a:r>
              <a:rPr lang="ru-RU" sz="2400" b="1" dirty="0" err="1" smtClean="0">
                <a:solidFill>
                  <a:srgbClr val="78303F"/>
                </a:solidFill>
                <a:hlinkClick r:id="rId4"/>
              </a:rPr>
              <a:t>uralcci.com</a:t>
            </a:r>
            <a:endParaRPr lang="ru-RU" sz="2400" b="1" dirty="0" smtClean="0">
              <a:solidFill>
                <a:srgbClr val="78303F"/>
              </a:solidFill>
            </a:endParaRPr>
          </a:p>
        </p:txBody>
      </p:sp>
    </p:spTree>
    <p:extLst>
      <p:ext uri="{BB962C8B-B14F-4D97-AF65-F5344CB8AC3E}">
        <p14:creationId xmlns="" xmlns:p14="http://schemas.microsoft.com/office/powerpoint/2010/main" val="278907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B51CD366-4089-4774-9E82-58788FDE0C3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534"/>
            <a:ext cx="9144000" cy="6846931"/>
          </a:xfrm>
          <a:prstGeom prst="rect">
            <a:avLst/>
          </a:prstGeom>
        </p:spPr>
      </p:pic>
      <p:sp>
        <p:nvSpPr>
          <p:cNvPr id="3" name="TextBox 2"/>
          <p:cNvSpPr txBox="1"/>
          <p:nvPr/>
        </p:nvSpPr>
        <p:spPr>
          <a:xfrm>
            <a:off x="224117" y="5737411"/>
            <a:ext cx="6795247" cy="1015663"/>
          </a:xfrm>
          <a:prstGeom prst="rect">
            <a:avLst/>
          </a:prstGeom>
          <a:noFill/>
        </p:spPr>
        <p:txBody>
          <a:bodyPr wrap="square" rtlCol="0">
            <a:spAutoFit/>
          </a:bodyPr>
          <a:lstStyle/>
          <a:p>
            <a:r>
              <a:rPr lang="ru-RU" sz="2000" b="1" dirty="0" smtClean="0">
                <a:solidFill>
                  <a:srgbClr val="78303F"/>
                </a:solidFill>
              </a:rPr>
              <a:t>Контакты Уральской ТПП</a:t>
            </a:r>
          </a:p>
          <a:p>
            <a:r>
              <a:rPr lang="ru-RU" sz="2000" b="1" dirty="0" smtClean="0">
                <a:solidFill>
                  <a:srgbClr val="78303F"/>
                </a:solidFill>
              </a:rPr>
              <a:t>Тел/факс: </a:t>
            </a:r>
            <a:r>
              <a:rPr lang="ru-RU" sz="2000" b="1" dirty="0" smtClean="0"/>
              <a:t>+7 (343) 214 80 10 </a:t>
            </a:r>
            <a:r>
              <a:rPr lang="en-US" sz="2000" b="1" dirty="0" smtClean="0"/>
              <a:t>                         +7 (343) 214 80 11</a:t>
            </a:r>
            <a:endParaRPr lang="ru-RU" sz="2000" b="1" dirty="0" smtClean="0"/>
          </a:p>
          <a:p>
            <a:r>
              <a:rPr lang="ru-RU" sz="2000" b="1" dirty="0" err="1" smtClean="0">
                <a:solidFill>
                  <a:srgbClr val="78303F"/>
                </a:solidFill>
              </a:rPr>
              <a:t>E-mail</a:t>
            </a:r>
            <a:r>
              <a:rPr lang="ru-RU" sz="2000" b="1" dirty="0" smtClean="0">
                <a:solidFill>
                  <a:srgbClr val="78303F"/>
                </a:solidFill>
              </a:rPr>
              <a:t>: </a:t>
            </a:r>
            <a:r>
              <a:rPr lang="en-US" sz="2000" b="1" dirty="0" smtClean="0">
                <a:solidFill>
                  <a:srgbClr val="78303F"/>
                </a:solidFill>
                <a:hlinkClick r:id="rId3"/>
              </a:rPr>
              <a:t>expert</a:t>
            </a:r>
            <a:r>
              <a:rPr lang="ru-RU" sz="2000" b="1" dirty="0" smtClean="0">
                <a:solidFill>
                  <a:srgbClr val="78303F"/>
                </a:solidFill>
                <a:hlinkClick r:id="rId3"/>
              </a:rPr>
              <a:t>@</a:t>
            </a:r>
            <a:r>
              <a:rPr lang="ru-RU" sz="2000" b="1" dirty="0" err="1" smtClean="0">
                <a:solidFill>
                  <a:srgbClr val="78303F"/>
                </a:solidFill>
                <a:hlinkClick r:id="rId3"/>
              </a:rPr>
              <a:t>uralcci.com</a:t>
            </a:r>
            <a:r>
              <a:rPr lang="en-US" sz="2000" b="1" dirty="0" smtClean="0">
                <a:solidFill>
                  <a:srgbClr val="78303F"/>
                </a:solidFill>
              </a:rPr>
              <a:t>                              Z@URALCCI.COM</a:t>
            </a:r>
            <a:endParaRPr lang="ru-RU" sz="2000" b="1" dirty="0" smtClean="0">
              <a:solidFill>
                <a:srgbClr val="78303F"/>
              </a:solidFill>
            </a:endParaRPr>
          </a:p>
        </p:txBody>
      </p:sp>
    </p:spTree>
    <p:extLst>
      <p:ext uri="{BB962C8B-B14F-4D97-AF65-F5344CB8AC3E}">
        <p14:creationId xmlns="" xmlns:p14="http://schemas.microsoft.com/office/powerpoint/2010/main" val="164849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5" name="Прямоугольник 4"/>
          <p:cNvSpPr/>
          <p:nvPr/>
        </p:nvSpPr>
        <p:spPr>
          <a:xfrm>
            <a:off x="1416424" y="125506"/>
            <a:ext cx="6284257" cy="461665"/>
          </a:xfrm>
          <a:prstGeom prst="rect">
            <a:avLst/>
          </a:prstGeom>
        </p:spPr>
        <p:txBody>
          <a:bodyPr wrap="square">
            <a:spAutoFit/>
          </a:bodyPr>
          <a:lstStyle/>
          <a:p>
            <a:pPr algn="ctr"/>
            <a:r>
              <a:rPr lang="ru-RU" sz="2400" b="1" kern="0" dirty="0" smtClean="0">
                <a:solidFill>
                  <a:schemeClr val="bg1"/>
                </a:solidFill>
                <a:latin typeface="Times New Roman" panose="02020603050405020304" pitchFamily="18" charset="0"/>
                <a:ea typeface="ＭＳ Ｐゴシック"/>
                <a:cs typeface="Times New Roman" panose="02020603050405020304" pitchFamily="18" charset="0"/>
              </a:rPr>
              <a:t>Экспертиза</a:t>
            </a:r>
            <a:endParaRPr lang="ru-RU" sz="2400" dirty="0">
              <a:solidFill>
                <a:schemeClr val="bg1"/>
              </a:solidFill>
            </a:endParaRPr>
          </a:p>
        </p:txBody>
      </p:sp>
      <p:sp>
        <p:nvSpPr>
          <p:cNvPr id="6" name="Содержимое 5"/>
          <p:cNvSpPr>
            <a:spLocks noGrp="1"/>
          </p:cNvSpPr>
          <p:nvPr>
            <p:ph sz="half" idx="2"/>
          </p:nvPr>
        </p:nvSpPr>
        <p:spPr>
          <a:xfrm>
            <a:off x="1308846" y="833719"/>
            <a:ext cx="7037295" cy="923363"/>
          </a:xfrm>
          <a:prstGeom prst="roundRect">
            <a:avLst/>
          </a:prstGeom>
          <a:solidFill>
            <a:srgbClr val="D1C8D4"/>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buNone/>
              <a:defRPr/>
            </a:pPr>
            <a:r>
              <a:rPr lang="ru-RU" sz="2800" dirty="0">
                <a:solidFill>
                  <a:srgbClr val="78303F"/>
                </a:solidFill>
                <a:latin typeface="Times New Roman" panose="02020603050405020304" pitchFamily="18" charset="0"/>
                <a:cs typeface="Times New Roman" panose="02020603050405020304" pitchFamily="18" charset="0"/>
              </a:rPr>
              <a:t>По способу установления правил поведения</a:t>
            </a:r>
          </a:p>
        </p:txBody>
      </p:sp>
      <p:sp>
        <p:nvSpPr>
          <p:cNvPr id="7" name="Стрелка вниз 6"/>
          <p:cNvSpPr/>
          <p:nvPr/>
        </p:nvSpPr>
        <p:spPr>
          <a:xfrm>
            <a:off x="1924984" y="1776040"/>
            <a:ext cx="1116013" cy="431800"/>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Стрелка вниз 7"/>
          <p:cNvSpPr/>
          <p:nvPr/>
        </p:nvSpPr>
        <p:spPr>
          <a:xfrm>
            <a:off x="6120466" y="1785005"/>
            <a:ext cx="1116013" cy="431800"/>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 name="Прямоугольник 8"/>
          <p:cNvSpPr/>
          <p:nvPr/>
        </p:nvSpPr>
        <p:spPr>
          <a:xfrm>
            <a:off x="1006101" y="2224275"/>
            <a:ext cx="3097213" cy="68738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300" dirty="0">
                <a:solidFill>
                  <a:srgbClr val="7030A0"/>
                </a:solidFill>
                <a:latin typeface="Times New Roman" panose="02020603050405020304" pitchFamily="18" charset="0"/>
                <a:cs typeface="Times New Roman" panose="02020603050405020304" pitchFamily="18" charset="0"/>
              </a:rPr>
              <a:t>Добровольная (необязательная)</a:t>
            </a:r>
          </a:p>
        </p:txBody>
      </p:sp>
      <p:sp>
        <p:nvSpPr>
          <p:cNvPr id="10" name="Прямоугольник 9"/>
          <p:cNvSpPr/>
          <p:nvPr/>
        </p:nvSpPr>
        <p:spPr>
          <a:xfrm>
            <a:off x="5229972" y="2233240"/>
            <a:ext cx="3167063" cy="68738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300" dirty="0">
                <a:solidFill>
                  <a:srgbClr val="7030A0"/>
                </a:solidFill>
                <a:latin typeface="Times New Roman" panose="02020603050405020304" pitchFamily="18" charset="0"/>
                <a:cs typeface="Times New Roman" panose="02020603050405020304" pitchFamily="18" charset="0"/>
              </a:rPr>
              <a:t>Обязательная</a:t>
            </a:r>
          </a:p>
        </p:txBody>
      </p:sp>
      <p:sp>
        <p:nvSpPr>
          <p:cNvPr id="11" name="Скругленный прямоугольник 10"/>
          <p:cNvSpPr/>
          <p:nvPr/>
        </p:nvSpPr>
        <p:spPr>
          <a:xfrm>
            <a:off x="952313" y="3195171"/>
            <a:ext cx="7561263" cy="865188"/>
          </a:xfrm>
          <a:prstGeom prst="roundRect">
            <a:avLst/>
          </a:prstGeom>
          <a:solidFill>
            <a:srgbClr val="D1C8D4"/>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rgbClr val="78303F"/>
                </a:solidFill>
                <a:latin typeface="Times New Roman" panose="02020603050405020304" pitchFamily="18" charset="0"/>
                <a:cs typeface="Times New Roman" panose="02020603050405020304" pitchFamily="18" charset="0"/>
              </a:rPr>
              <a:t>По форме проведения</a:t>
            </a:r>
            <a:endParaRPr lang="ru-RU" sz="2800" dirty="0">
              <a:solidFill>
                <a:srgbClr val="78303F"/>
              </a:solidFill>
            </a:endParaRPr>
          </a:p>
        </p:txBody>
      </p:sp>
      <p:sp>
        <p:nvSpPr>
          <p:cNvPr id="12" name="Стрелка вниз 11"/>
          <p:cNvSpPr/>
          <p:nvPr/>
        </p:nvSpPr>
        <p:spPr>
          <a:xfrm>
            <a:off x="1933949" y="4085758"/>
            <a:ext cx="1116013" cy="431800"/>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Стрелка вниз 12"/>
          <p:cNvSpPr/>
          <p:nvPr/>
        </p:nvSpPr>
        <p:spPr>
          <a:xfrm>
            <a:off x="6272867" y="4085759"/>
            <a:ext cx="1116013" cy="431800"/>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Прямоугольник 14"/>
          <p:cNvSpPr/>
          <p:nvPr/>
        </p:nvSpPr>
        <p:spPr>
          <a:xfrm>
            <a:off x="817842" y="4535580"/>
            <a:ext cx="3517900" cy="1325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300" dirty="0">
                <a:solidFill>
                  <a:srgbClr val="7030A0"/>
                </a:solidFill>
                <a:latin typeface="Times New Roman" panose="02020603050405020304" pitchFamily="18" charset="0"/>
                <a:cs typeface="Times New Roman" panose="02020603050405020304" pitchFamily="18" charset="0"/>
              </a:rPr>
              <a:t>Внешняя (с привлечением экспертов и экспертных организаций) </a:t>
            </a:r>
          </a:p>
        </p:txBody>
      </p:sp>
      <p:sp>
        <p:nvSpPr>
          <p:cNvPr id="17" name="Прямоугольник 16"/>
          <p:cNvSpPr/>
          <p:nvPr/>
        </p:nvSpPr>
        <p:spPr>
          <a:xfrm>
            <a:off x="4948518" y="4527177"/>
            <a:ext cx="3565059" cy="13160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300" dirty="0">
                <a:solidFill>
                  <a:srgbClr val="7030A0"/>
                </a:solidFill>
                <a:latin typeface="Times New Roman" panose="02020603050405020304" pitchFamily="18" charset="0"/>
                <a:cs typeface="Times New Roman" panose="02020603050405020304" pitchFamily="18" charset="0"/>
              </a:rPr>
              <a:t>Внутренняя (собственными силами заказчика)</a:t>
            </a:r>
          </a:p>
        </p:txBody>
      </p:sp>
    </p:spTree>
    <p:extLst>
      <p:ext uri="{BB962C8B-B14F-4D97-AF65-F5344CB8AC3E}">
        <p14:creationId xmlns="" xmlns:p14="http://schemas.microsoft.com/office/powerpoint/2010/main" val="278907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0834"/>
          </a:xfrm>
          <a:prstGeom prst="rect">
            <a:avLst/>
          </a:prstGeom>
        </p:spPr>
      </p:pic>
      <p:sp>
        <p:nvSpPr>
          <p:cNvPr id="5" name="Прямоугольник 4"/>
          <p:cNvSpPr/>
          <p:nvPr/>
        </p:nvSpPr>
        <p:spPr>
          <a:xfrm>
            <a:off x="1120588" y="152399"/>
            <a:ext cx="6149787" cy="461665"/>
          </a:xfrm>
          <a:prstGeom prst="rect">
            <a:avLst/>
          </a:prstGeom>
        </p:spPr>
        <p:txBody>
          <a:bodyPr wrap="square">
            <a:spAutoFit/>
          </a:bodyPr>
          <a:lstStyle/>
          <a:p>
            <a:pPr algn="ctr"/>
            <a:r>
              <a:rPr lang="ru-RU" altLang="ru-RU" sz="2400" b="1" dirty="0" smtClean="0">
                <a:solidFill>
                  <a:schemeClr val="bg1"/>
                </a:solidFill>
                <a:latin typeface="Times New Roman" panose="02020603050405020304" pitchFamily="18" charset="0"/>
                <a:cs typeface="Times New Roman" panose="02020603050405020304" pitchFamily="18" charset="0"/>
              </a:rPr>
              <a:t>Виды экспертизы</a:t>
            </a:r>
            <a:endParaRPr lang="ru-RU" sz="2400" dirty="0">
              <a:solidFill>
                <a:schemeClr val="bg1"/>
              </a:solidFill>
            </a:endParaRPr>
          </a:p>
        </p:txBody>
      </p:sp>
      <p:sp>
        <p:nvSpPr>
          <p:cNvPr id="11" name="Овал 10"/>
          <p:cNvSpPr/>
          <p:nvPr/>
        </p:nvSpPr>
        <p:spPr>
          <a:xfrm>
            <a:off x="769939" y="1916113"/>
            <a:ext cx="3371756" cy="1436687"/>
          </a:xfrm>
          <a:prstGeom prst="ellipse">
            <a:avLst/>
          </a:prstGeom>
          <a:gradFill flip="none" rotWithShape="1">
            <a:gsLst>
              <a:gs pos="0">
                <a:srgbClr val="D1C8D4">
                  <a:shade val="30000"/>
                  <a:satMod val="115000"/>
                </a:srgbClr>
              </a:gs>
              <a:gs pos="50000">
                <a:srgbClr val="D1C8D4">
                  <a:shade val="67500"/>
                  <a:satMod val="115000"/>
                </a:srgbClr>
              </a:gs>
              <a:gs pos="100000">
                <a:srgbClr val="D1C8D4">
                  <a:shade val="100000"/>
                  <a:satMod val="115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lt2"/>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2400" b="1" dirty="0">
                <a:solidFill>
                  <a:schemeClr val="tx1"/>
                </a:solidFill>
                <a:latin typeface="Times New Roman" panose="02020603050405020304" pitchFamily="18" charset="0"/>
                <a:cs typeface="Times New Roman" panose="02020603050405020304" pitchFamily="18" charset="0"/>
              </a:rPr>
              <a:t>Экспертиза в силу закона</a:t>
            </a:r>
          </a:p>
        </p:txBody>
      </p:sp>
      <p:sp>
        <p:nvSpPr>
          <p:cNvPr id="13" name="Овал 12"/>
          <p:cNvSpPr/>
          <p:nvPr/>
        </p:nvSpPr>
        <p:spPr>
          <a:xfrm>
            <a:off x="4706471" y="1927412"/>
            <a:ext cx="3290047" cy="1452281"/>
          </a:xfrm>
          <a:prstGeom prst="ellipse">
            <a:avLst/>
          </a:prstGeom>
          <a:gradFill flip="none" rotWithShape="1">
            <a:gsLst>
              <a:gs pos="0">
                <a:srgbClr val="D1C8D4">
                  <a:shade val="30000"/>
                  <a:satMod val="115000"/>
                </a:srgbClr>
              </a:gs>
              <a:gs pos="50000">
                <a:srgbClr val="D1C8D4">
                  <a:shade val="67500"/>
                  <a:satMod val="115000"/>
                </a:srgbClr>
              </a:gs>
              <a:gs pos="100000">
                <a:srgbClr val="D1C8D4">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2400" b="1" dirty="0" smtClean="0">
                <a:solidFill>
                  <a:schemeClr val="tx1"/>
                </a:solidFill>
                <a:latin typeface="Times New Roman" panose="02020603050405020304" pitchFamily="18" charset="0"/>
                <a:cs typeface="Times New Roman" panose="02020603050405020304" pitchFamily="18" charset="0"/>
              </a:rPr>
              <a:t>Независимая экспертиза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Стрелка вниз 14"/>
          <p:cNvSpPr/>
          <p:nvPr/>
        </p:nvSpPr>
        <p:spPr>
          <a:xfrm rot="849612">
            <a:off x="1393358" y="3340381"/>
            <a:ext cx="576262" cy="431800"/>
          </a:xfrm>
          <a:prstGeom prst="downArrow">
            <a:avLst/>
          </a:prstGeom>
          <a:effectLst>
            <a:glow rad="228600">
              <a:schemeClr val="accent3">
                <a:satMod val="175000"/>
                <a:alpha val="40000"/>
              </a:schemeClr>
            </a:glo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Стрелка вниз 16"/>
          <p:cNvSpPr/>
          <p:nvPr/>
        </p:nvSpPr>
        <p:spPr>
          <a:xfrm rot="20560074">
            <a:off x="2872534" y="3367274"/>
            <a:ext cx="576262" cy="431800"/>
          </a:xfrm>
          <a:prstGeom prst="downArrow">
            <a:avLst/>
          </a:prstGeom>
          <a:effectLst>
            <a:glow rad="228600">
              <a:schemeClr val="accent3">
                <a:satMod val="175000"/>
                <a:alpha val="40000"/>
              </a:schemeClr>
            </a:glo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Стрелка вниз 18"/>
          <p:cNvSpPr/>
          <p:nvPr/>
        </p:nvSpPr>
        <p:spPr>
          <a:xfrm>
            <a:off x="6162582" y="3438992"/>
            <a:ext cx="576262" cy="431800"/>
          </a:xfrm>
          <a:prstGeom prst="downArrow">
            <a:avLst/>
          </a:prstGeom>
          <a:effectLst>
            <a:glow rad="228600">
              <a:schemeClr val="accent3">
                <a:satMod val="175000"/>
                <a:alpha val="40000"/>
              </a:schemeClr>
            </a:glo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Скругленный прямоугольник 19"/>
          <p:cNvSpPr/>
          <p:nvPr/>
        </p:nvSpPr>
        <p:spPr>
          <a:xfrm>
            <a:off x="295835" y="3935505"/>
            <a:ext cx="2277036" cy="1595719"/>
          </a:xfrm>
          <a:prstGeom prst="roundRect">
            <a:avLst/>
          </a:prstGeom>
          <a:solidFill>
            <a:srgbClr val="A49AB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ru-RU" sz="2400" b="1" dirty="0">
                <a:solidFill>
                  <a:schemeClr val="tx1"/>
                </a:solidFill>
                <a:latin typeface="Times New Roman" panose="02020603050405020304" pitchFamily="18" charset="0"/>
                <a:cs typeface="Times New Roman" panose="02020603050405020304" pitchFamily="18" charset="0"/>
              </a:rPr>
              <a:t>Силами заказчика</a:t>
            </a:r>
          </a:p>
        </p:txBody>
      </p:sp>
      <p:sp>
        <p:nvSpPr>
          <p:cNvPr id="21" name="Скругленный прямоугольник 20"/>
          <p:cNvSpPr/>
          <p:nvPr/>
        </p:nvSpPr>
        <p:spPr>
          <a:xfrm>
            <a:off x="2716305" y="3953435"/>
            <a:ext cx="2357719" cy="1532965"/>
          </a:xfrm>
          <a:prstGeom prst="roundRect">
            <a:avLst/>
          </a:prstGeom>
          <a:solidFill>
            <a:srgbClr val="A49AB0"/>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ru-RU" sz="2400" b="1" dirty="0">
                <a:solidFill>
                  <a:schemeClr val="tx1"/>
                </a:solidFill>
                <a:latin typeface="Times New Roman" panose="02020603050405020304" pitchFamily="18" charset="0"/>
                <a:cs typeface="Times New Roman" panose="02020603050405020304" pitchFamily="18" charset="0"/>
              </a:rPr>
              <a:t>С привлечением внешних экспертов</a:t>
            </a:r>
          </a:p>
        </p:txBody>
      </p:sp>
      <p:sp>
        <p:nvSpPr>
          <p:cNvPr id="22" name="Скругленный прямоугольник 21"/>
          <p:cNvSpPr/>
          <p:nvPr/>
        </p:nvSpPr>
        <p:spPr>
          <a:xfrm>
            <a:off x="5378824" y="3989295"/>
            <a:ext cx="2678113" cy="1532964"/>
          </a:xfrm>
          <a:prstGeom prst="roundRect">
            <a:avLst/>
          </a:prstGeom>
          <a:solidFill>
            <a:srgbClr val="A49AB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ru-RU" sz="2400" b="1" dirty="0">
                <a:solidFill>
                  <a:schemeClr val="tx1"/>
                </a:solidFill>
                <a:latin typeface="Times New Roman" panose="02020603050405020304" pitchFamily="18" charset="0"/>
                <a:cs typeface="Times New Roman" panose="02020603050405020304" pitchFamily="18" charset="0"/>
              </a:rPr>
              <a:t>Только внешние эксперты</a:t>
            </a:r>
          </a:p>
        </p:txBody>
      </p:sp>
    </p:spTree>
    <p:extLst>
      <p:ext uri="{BB962C8B-B14F-4D97-AF65-F5344CB8AC3E}">
        <p14:creationId xmlns="" xmlns:p14="http://schemas.microsoft.com/office/powerpoint/2010/main" val="333952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18" name="Объект 17">
            <a:extLst>
              <a:ext uri="{FF2B5EF4-FFF2-40B4-BE49-F238E27FC236}">
                <a16:creationId xmlns="" xmlns:a16="http://schemas.microsoft.com/office/drawing/2014/main" id="{BBA3A060-B120-4893-B207-F4E020481FA7}"/>
              </a:ext>
            </a:extLst>
          </p:cNvPr>
          <p:cNvSpPr>
            <a:spLocks noGrp="1"/>
          </p:cNvSpPr>
          <p:nvPr>
            <p:ph sz="half" idx="2"/>
          </p:nvPr>
        </p:nvSpPr>
        <p:spPr>
          <a:xfrm>
            <a:off x="1150374" y="1098755"/>
            <a:ext cx="7364976" cy="5014451"/>
          </a:xfrm>
        </p:spPr>
        <p:txBody>
          <a:bodyPr>
            <a:normAutofit/>
          </a:bodyPr>
          <a:lstStyle/>
          <a:p>
            <a:pPr marL="0" indent="0" algn="just" defTabSz="457200">
              <a:buFont typeface="Wingdings" pitchFamily="2" charset="2"/>
              <a:buChar char="§"/>
              <a:defRPr/>
            </a:pP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Во всех случаях, когда не требуется привлечение «внешних экспертов»;</a:t>
            </a:r>
          </a:p>
          <a:p>
            <a:pPr marL="0" indent="0" algn="just" defTabSz="457200">
              <a:buFont typeface="Wingdings" pitchFamily="2" charset="2"/>
              <a:buChar char="§"/>
              <a:defRPr/>
            </a:pP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Порядок устанавливается самостоятельно (локальный акт);</a:t>
            </a:r>
          </a:p>
          <a:p>
            <a:pPr marL="0" indent="0" algn="just" defTabSz="457200">
              <a:buFont typeface="Wingdings" pitchFamily="2" charset="2"/>
              <a:buChar char="§"/>
              <a:defRPr/>
            </a:pP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Участвуют работники заказчика;</a:t>
            </a:r>
          </a:p>
          <a:p>
            <a:pPr marL="0" indent="0" algn="just" defTabSz="457200">
              <a:buFont typeface="Wingdings" pitchFamily="2" charset="2"/>
              <a:buChar char="§"/>
              <a:defRPr/>
            </a:pP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Условия ст. 41 не распространяются;</a:t>
            </a:r>
          </a:p>
          <a:p>
            <a:pPr marL="0" indent="0" algn="just" defTabSz="457200">
              <a:buFont typeface="Wingdings" pitchFamily="2" charset="2"/>
              <a:buChar char="§"/>
              <a:defRPr/>
            </a:pP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Форма экспертного заключения или его обязательное наличие не установлены </a:t>
            </a: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ФЗ</a:t>
            </a:r>
            <a:endPar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endParaRPr>
          </a:p>
          <a:p>
            <a:pPr marL="0" indent="0" algn="just" defTabSz="457200">
              <a:buFont typeface="Wingdings" pitchFamily="2" charset="2"/>
              <a:buChar char="§"/>
              <a:defRPr/>
            </a:pPr>
            <a:r>
              <a:rPr lang="ru-RU" sz="2000" dirty="0" smtClean="0">
                <a:solidFill>
                  <a:prstClr val="black"/>
                </a:solidFill>
                <a:latin typeface="Times New Roman" panose="02020603050405020304" pitchFamily="18" charset="0"/>
                <a:ea typeface="ＭＳ Ｐゴシック" pitchFamily="34" charset="-128"/>
                <a:cs typeface="Times New Roman" panose="02020603050405020304" pitchFamily="18" charset="0"/>
              </a:rPr>
              <a:t>Ответственность по законодательству РФ</a:t>
            </a:r>
          </a:p>
          <a:p>
            <a:pPr marL="0" indent="457200">
              <a:buNone/>
            </a:pPr>
            <a:endParaRPr lang="ru-RU" sz="2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61246" y="143435"/>
            <a:ext cx="5199529" cy="461665"/>
          </a:xfrm>
          <a:prstGeom prst="rect">
            <a:avLst/>
          </a:prstGeom>
        </p:spPr>
        <p:txBody>
          <a:bodyPr wrap="square">
            <a:spAutoFit/>
          </a:bodyPr>
          <a:lstStyle/>
          <a:p>
            <a:r>
              <a:rPr lang="ru-RU" altLang="ru-RU" sz="2400" b="1" dirty="0" smtClean="0">
                <a:solidFill>
                  <a:schemeClr val="bg1"/>
                </a:solidFill>
                <a:latin typeface="Times New Roman" panose="02020603050405020304" pitchFamily="18" charset="0"/>
                <a:ea typeface="ＭＳ Ｐゴシック" pitchFamily="34" charset="-128"/>
                <a:cs typeface="Times New Roman" panose="02020603050405020304" pitchFamily="18" charset="0"/>
              </a:rPr>
              <a:t>Экспертиза «своими силами»</a:t>
            </a:r>
            <a:endParaRPr lang="ru-RU" sz="2400" dirty="0">
              <a:solidFill>
                <a:schemeClr val="bg1"/>
              </a:solidFill>
            </a:endParaRPr>
          </a:p>
        </p:txBody>
      </p:sp>
    </p:spTree>
    <p:extLst>
      <p:ext uri="{BB962C8B-B14F-4D97-AF65-F5344CB8AC3E}">
        <p14:creationId xmlns="" xmlns:p14="http://schemas.microsoft.com/office/powerpoint/2010/main" val="3339520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18" name="Объект 17">
            <a:extLst>
              <a:ext uri="{FF2B5EF4-FFF2-40B4-BE49-F238E27FC236}">
                <a16:creationId xmlns="" xmlns:a16="http://schemas.microsoft.com/office/drawing/2014/main" id="{BBA3A060-B120-4893-B207-F4E020481FA7}"/>
              </a:ext>
            </a:extLst>
          </p:cNvPr>
          <p:cNvSpPr>
            <a:spLocks noGrp="1"/>
          </p:cNvSpPr>
          <p:nvPr>
            <p:ph sz="half" idx="2"/>
          </p:nvPr>
        </p:nvSpPr>
        <p:spPr>
          <a:xfrm>
            <a:off x="753035" y="2142564"/>
            <a:ext cx="7700683" cy="4329953"/>
          </a:xfrm>
        </p:spPr>
        <p:txBody>
          <a:bodyPr>
            <a:noAutofit/>
          </a:bodyPr>
          <a:lstStyle/>
          <a:p>
            <a:pPr marL="0" indent="0">
              <a:buFont typeface="Arial" charset="0"/>
              <a:buNone/>
            </a:pPr>
            <a:r>
              <a:rPr lang="ru-RU" altLang="ru-RU" sz="2200" b="1" dirty="0" smtClean="0">
                <a:solidFill>
                  <a:srgbClr val="78303F"/>
                </a:solidFill>
                <a:latin typeface="Times New Roman" pitchFamily="18" charset="0"/>
                <a:cs typeface="Times New Roman" pitchFamily="18" charset="0"/>
              </a:rPr>
              <a:t>1</a:t>
            </a:r>
            <a:r>
              <a:rPr lang="ru-RU" altLang="ru-RU" sz="2000" b="1" dirty="0" smtClean="0">
                <a:solidFill>
                  <a:srgbClr val="78303F"/>
                </a:solidFill>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При подготовке и проведении конкурсов – в целях обеспечения экспертной оценки конкурсной документации, заявок на участие в конкурсах, осуществляемой в ходе проведения </a:t>
            </a:r>
            <a:r>
              <a:rPr lang="ru-RU" altLang="ru-RU" sz="2000" dirty="0" err="1" smtClean="0">
                <a:latin typeface="Times New Roman" pitchFamily="18" charset="0"/>
                <a:cs typeface="Times New Roman" pitchFamily="18" charset="0"/>
              </a:rPr>
              <a:t>предквалификационного</a:t>
            </a:r>
            <a:r>
              <a:rPr lang="ru-RU" altLang="ru-RU" sz="2000" dirty="0" smtClean="0">
                <a:latin typeface="Times New Roman" pitchFamily="18" charset="0"/>
                <a:cs typeface="Times New Roman" pitchFamily="18" charset="0"/>
              </a:rPr>
              <a:t> отбора участников конкурса, оценки соответствия участников конкурсов дополнительным требованиям (ст. 58);</a:t>
            </a:r>
          </a:p>
          <a:p>
            <a:pPr marL="0" indent="0">
              <a:buFont typeface="Arial" charset="0"/>
              <a:buNone/>
            </a:pPr>
            <a:r>
              <a:rPr lang="ru-RU" altLang="ru-RU" sz="2000" b="1" dirty="0" smtClean="0">
                <a:solidFill>
                  <a:srgbClr val="78303F"/>
                </a:solidFill>
                <a:latin typeface="Times New Roman" pitchFamily="18" charset="0"/>
                <a:cs typeface="Times New Roman" pitchFamily="18" charset="0"/>
              </a:rPr>
              <a:t>2) </a:t>
            </a:r>
            <a:r>
              <a:rPr lang="ru-RU" altLang="ru-RU" sz="2000" dirty="0" smtClean="0">
                <a:latin typeface="Times New Roman" pitchFamily="18" charset="0"/>
                <a:cs typeface="Times New Roman" pitchFamily="18" charset="0"/>
              </a:rPr>
              <a:t>В ходе исполнения контракта (до принятия решения об одностороннем отказе от исполнения контракта) – в целях экспертизы поставленного товара, выполненной работы, оказанной услуги (</a:t>
            </a:r>
            <a:r>
              <a:rPr lang="ru-RU" altLang="ru-RU" sz="2000" dirty="0" err="1" smtClean="0">
                <a:latin typeface="Times New Roman" pitchFamily="18" charset="0"/>
                <a:cs typeface="Times New Roman" pitchFamily="18" charset="0"/>
              </a:rPr>
              <a:t>чч</a:t>
            </a:r>
            <a:r>
              <a:rPr lang="ru-RU" altLang="ru-RU" sz="2000" dirty="0" smtClean="0">
                <a:latin typeface="Times New Roman" pitchFamily="18" charset="0"/>
                <a:cs typeface="Times New Roman" pitchFamily="18" charset="0"/>
              </a:rPr>
              <a:t>. 8-11 ст. 95);</a:t>
            </a:r>
          </a:p>
          <a:p>
            <a:pPr marL="0" indent="0">
              <a:buFont typeface="Arial" charset="0"/>
              <a:buNone/>
            </a:pPr>
            <a:r>
              <a:rPr lang="ru-RU" altLang="ru-RU" sz="2000" b="1" dirty="0" smtClean="0">
                <a:solidFill>
                  <a:srgbClr val="78303F"/>
                </a:solidFill>
                <a:latin typeface="Times New Roman" pitchFamily="18" charset="0"/>
                <a:cs typeface="Times New Roman" pitchFamily="18" charset="0"/>
              </a:rPr>
              <a:t>3) </a:t>
            </a:r>
            <a:r>
              <a:rPr lang="ru-RU" altLang="ru-RU" sz="2000" dirty="0" smtClean="0">
                <a:latin typeface="Times New Roman" pitchFamily="18" charset="0"/>
                <a:cs typeface="Times New Roman" pitchFamily="18" charset="0"/>
              </a:rPr>
              <a:t>экспертиза результатов закупок</a:t>
            </a:r>
            <a:r>
              <a:rPr lang="ru-RU" altLang="ru-RU" sz="2200" dirty="0" smtClean="0">
                <a:latin typeface="Times New Roman" pitchFamily="18" charset="0"/>
                <a:cs typeface="Times New Roman" pitchFamily="18" charset="0"/>
              </a:rPr>
              <a:t>.</a:t>
            </a:r>
            <a:endParaRPr lang="ru-RU" sz="2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13012" y="1102659"/>
            <a:ext cx="7360023" cy="1077218"/>
          </a:xfrm>
          <a:prstGeom prst="rect">
            <a:avLst/>
          </a:prstGeom>
        </p:spPr>
        <p:txBody>
          <a:bodyPr wrap="square">
            <a:spAutoFit/>
          </a:bodyPr>
          <a:lstStyle/>
          <a:p>
            <a:r>
              <a:rPr lang="ru-RU" sz="2400" b="1" dirty="0" smtClean="0">
                <a:solidFill>
                  <a:srgbClr val="78303F"/>
                </a:solidFill>
                <a:latin typeface="Times New Roman" panose="02020603050405020304" pitchFamily="18" charset="0"/>
                <a:cs typeface="Times New Roman" panose="02020603050405020304" pitchFamily="18" charset="0"/>
              </a:rPr>
              <a:t>Добровольная (необязательная)</a:t>
            </a:r>
            <a:r>
              <a:rPr lang="ru-RU" sz="2400" b="1" kern="0" dirty="0" smtClean="0">
                <a:solidFill>
                  <a:srgbClr val="78303F"/>
                </a:solidFill>
                <a:latin typeface="Times New Roman" panose="02020603050405020304" pitchFamily="18" charset="0"/>
                <a:ea typeface="ＭＳ Ｐゴシック"/>
                <a:cs typeface="Times New Roman" panose="02020603050405020304" pitchFamily="18" charset="0"/>
              </a:rPr>
              <a:t> экспертиза</a:t>
            </a:r>
            <a:r>
              <a:rPr lang="ru-RU" sz="2000" kern="0" dirty="0" smtClean="0">
                <a:solidFill>
                  <a:srgbClr val="7030A0"/>
                </a:solidFill>
                <a:latin typeface="Times New Roman" panose="02020603050405020304" pitchFamily="18" charset="0"/>
                <a:ea typeface="ＭＳ Ｐゴシック"/>
                <a:cs typeface="Times New Roman" panose="02020603050405020304" pitchFamily="18" charset="0"/>
              </a:rPr>
              <a:t/>
            </a:r>
            <a:br>
              <a:rPr lang="ru-RU" sz="2000" kern="0" dirty="0" smtClean="0">
                <a:solidFill>
                  <a:srgbClr val="7030A0"/>
                </a:solidFill>
                <a:latin typeface="Times New Roman" panose="02020603050405020304" pitchFamily="18" charset="0"/>
                <a:ea typeface="ＭＳ Ｐゴシック"/>
                <a:cs typeface="Times New Roman" panose="02020603050405020304" pitchFamily="18" charset="0"/>
              </a:rPr>
            </a:br>
            <a:r>
              <a:rPr lang="ru-RU" kern="0" dirty="0" smtClean="0">
                <a:latin typeface="Times New Roman" panose="02020603050405020304" pitchFamily="18" charset="0"/>
                <a:ea typeface="ＭＳ Ｐゴシック"/>
                <a:cs typeface="Times New Roman" panose="02020603050405020304" pitchFamily="18" charset="0"/>
              </a:rPr>
              <a:t>- </a:t>
            </a:r>
            <a:r>
              <a:rPr lang="ru-RU" sz="2000" kern="0" dirty="0" smtClean="0">
                <a:latin typeface="Times New Roman" panose="02020603050405020304" pitchFamily="18" charset="0"/>
                <a:ea typeface="ＭＳ Ｐゴシック"/>
                <a:cs typeface="Times New Roman" panose="02020603050405020304" pitchFamily="18" charset="0"/>
              </a:rPr>
              <a:t>когда заказчику предоставлено </a:t>
            </a:r>
            <a:r>
              <a:rPr lang="ru-RU" sz="2000" u="sng" kern="0" dirty="0" smtClean="0">
                <a:latin typeface="Times New Roman" panose="02020603050405020304" pitchFamily="18" charset="0"/>
                <a:ea typeface="ＭＳ Ｐゴシック"/>
                <a:cs typeface="Times New Roman" panose="02020603050405020304" pitchFamily="18" charset="0"/>
              </a:rPr>
              <a:t>право</a:t>
            </a:r>
            <a:r>
              <a:rPr lang="ru-RU" sz="2000" kern="0" dirty="0" smtClean="0">
                <a:latin typeface="Times New Roman" panose="02020603050405020304" pitchFamily="18" charset="0"/>
                <a:ea typeface="ＭＳ Ｐゴシック"/>
                <a:cs typeface="Times New Roman" panose="02020603050405020304" pitchFamily="18" charset="0"/>
              </a:rPr>
              <a:t> привлекать экспертов (экспертные организации).</a:t>
            </a:r>
            <a:endParaRPr lang="ru-RU" dirty="0"/>
          </a:p>
        </p:txBody>
      </p:sp>
    </p:spTree>
    <p:extLst>
      <p:ext uri="{BB962C8B-B14F-4D97-AF65-F5344CB8AC3E}">
        <p14:creationId xmlns="" xmlns:p14="http://schemas.microsoft.com/office/powerpoint/2010/main" val="333952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0834"/>
          </a:xfrm>
          <a:prstGeom prst="rect">
            <a:avLst/>
          </a:prstGeom>
        </p:spPr>
      </p:pic>
      <p:sp>
        <p:nvSpPr>
          <p:cNvPr id="18" name="Объект 17">
            <a:extLst>
              <a:ext uri="{FF2B5EF4-FFF2-40B4-BE49-F238E27FC236}">
                <a16:creationId xmlns="" xmlns:a16="http://schemas.microsoft.com/office/drawing/2014/main" id="{BBA3A060-B120-4893-B207-F4E020481FA7}"/>
              </a:ext>
            </a:extLst>
          </p:cNvPr>
          <p:cNvSpPr>
            <a:spLocks noGrp="1"/>
          </p:cNvSpPr>
          <p:nvPr>
            <p:ph sz="half" idx="2"/>
          </p:nvPr>
        </p:nvSpPr>
        <p:spPr>
          <a:xfrm>
            <a:off x="1021976" y="744070"/>
            <a:ext cx="7691718" cy="5522259"/>
          </a:xfrm>
        </p:spPr>
        <p:txBody>
          <a:bodyPr>
            <a:normAutofit fontScale="77500" lnSpcReduction="20000"/>
          </a:bodyPr>
          <a:lstStyle/>
          <a:p>
            <a:r>
              <a:rPr lang="ru-RU" sz="2400" b="1" dirty="0" smtClean="0">
                <a:solidFill>
                  <a:srgbClr val="C7658A"/>
                </a:solidFill>
                <a:latin typeface="Times New Roman" pitchFamily="18" charset="0"/>
                <a:cs typeface="Times New Roman" pitchFamily="18" charset="0"/>
              </a:rPr>
              <a:t>                           ОБЯЗАТЕЛЬНАЯ ЭКСПЕРТИЗА </a:t>
            </a:r>
          </a:p>
          <a:p>
            <a:r>
              <a:rPr lang="ru-RU" sz="2400" b="1" dirty="0" smtClean="0">
                <a:solidFill>
                  <a:srgbClr val="C7658A"/>
                </a:solidFill>
                <a:latin typeface="Times New Roman" pitchFamily="18" charset="0"/>
                <a:cs typeface="Times New Roman" pitchFamily="18" charset="0"/>
              </a:rPr>
              <a:t>             с привлечением независимой экспертной организации</a:t>
            </a:r>
          </a:p>
          <a:p>
            <a:r>
              <a:rPr lang="ru-RU" sz="2400" dirty="0" smtClean="0">
                <a:latin typeface="Times New Roman" pitchFamily="18" charset="0"/>
                <a:cs typeface="Times New Roman" pitchFamily="18" charset="0"/>
              </a:rPr>
              <a:t>Заказчик </a:t>
            </a:r>
            <a:r>
              <a:rPr lang="ru-RU" sz="2400" dirty="0" smtClean="0">
                <a:latin typeface="Times New Roman" pitchFamily="18" charset="0"/>
                <a:cs typeface="Times New Roman" pitchFamily="18" charset="0"/>
              </a:rPr>
              <a:t>обязан привлечь экспертов, если закупка осуществляется </a:t>
            </a:r>
            <a:r>
              <a:rPr lang="ru-RU" sz="2400" dirty="0" smtClean="0">
                <a:latin typeface="Times New Roman" pitchFamily="18" charset="0"/>
                <a:cs typeface="Times New Roman" pitchFamily="18" charset="0"/>
                <a:hlinkClick r:id="rId3"/>
              </a:rPr>
              <a:t>у единственного поставщика</a:t>
            </a:r>
            <a:r>
              <a:rPr lang="ru-RU" sz="2400" dirty="0" smtClean="0">
                <a:latin typeface="Times New Roman" pitchFamily="18" charset="0"/>
                <a:cs typeface="Times New Roman" pitchFamily="18" charset="0"/>
              </a:rPr>
              <a:t>(ч.4 ст.94 № 44-ФЗ).</a:t>
            </a:r>
          </a:p>
          <a:p>
            <a:r>
              <a:rPr lang="ru-RU" sz="2400" dirty="0" smtClean="0">
                <a:latin typeface="Times New Roman" pitchFamily="18" charset="0"/>
                <a:cs typeface="Times New Roman" pitchFamily="18" charset="0"/>
              </a:rPr>
              <a:t>Исключения:</a:t>
            </a:r>
          </a:p>
          <a:p>
            <a:r>
              <a:rPr lang="ru-RU" sz="2400" dirty="0" smtClean="0">
                <a:latin typeface="Times New Roman" pitchFamily="18" charset="0"/>
                <a:cs typeface="Times New Roman" pitchFamily="18" charset="0"/>
              </a:rPr>
              <a:t>закупка услуг экспертов, экспертных организаций</a:t>
            </a:r>
          </a:p>
          <a:p>
            <a:r>
              <a:rPr lang="ru-RU" sz="2400" dirty="0" smtClean="0">
                <a:latin typeface="Times New Roman" pitchFamily="18" charset="0"/>
                <a:cs typeface="Times New Roman" pitchFamily="18" charset="0"/>
              </a:rPr>
              <a:t>закупки по основаниям, предусмотренных пунктами 1 — 9, 14, 15, 17 — 23, пунктом 24 (только при осуществлении закупок для обеспечения федеральных нужд), пунктами 25, 26, 28 — 30, 32, 33, 36, 40, 41, 42, 44, 45, 46, 47 — 48 части 1 статьи 93</a:t>
            </a:r>
          </a:p>
          <a:p>
            <a:r>
              <a:rPr lang="ru-RU" sz="2400" dirty="0" smtClean="0">
                <a:latin typeface="Times New Roman" pitchFamily="18" charset="0"/>
                <a:cs typeface="Times New Roman" pitchFamily="18" charset="0"/>
              </a:rPr>
              <a:t>предметом закупки является разработка проектной документации объекта капитального строительства и (или) результаты инженерных изысканий, уже прошедшие обязательную государственную или негосударственную экспертизу.</a:t>
            </a:r>
          </a:p>
          <a:p>
            <a:r>
              <a:rPr lang="ru-RU" sz="2400" dirty="0" smtClean="0">
                <a:latin typeface="Times New Roman" pitchFamily="18" charset="0"/>
                <a:cs typeface="Times New Roman" pitchFamily="18" charset="0"/>
              </a:rPr>
              <a:t>Правительство РФ вправе определить иные случаи обязательного проведения экспертами, экспертными организациями экспертизы предусмотренных контрактом поставленных товаров, выполненных работ, оказанных услуг. Заказчик обязан привлечь экспертов в этих случаях.</a:t>
            </a:r>
          </a:p>
          <a:p>
            <a:r>
              <a:rPr lang="ru-RU" sz="2400" dirty="0" smtClean="0">
                <a:latin typeface="Times New Roman" pitchFamily="18" charset="0"/>
                <a:cs typeface="Times New Roman" pitchFamily="18" charset="0"/>
              </a:rPr>
              <a:t>Во всех остальных случаях заказчик сам принимает решение, привлекать экспертов или проводить экспертизу своими силами. </a:t>
            </a:r>
          </a:p>
          <a:p>
            <a:pPr marL="0" indent="0">
              <a:buNone/>
            </a:pP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2565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3"/>
            <a:ext cx="9144000" cy="6850834"/>
          </a:xfrm>
          <a:prstGeom prst="rect">
            <a:avLst/>
          </a:prstGeom>
        </p:spPr>
      </p:pic>
      <p:sp>
        <p:nvSpPr>
          <p:cNvPr id="6" name="Заголовок 5"/>
          <p:cNvSpPr>
            <a:spLocks noGrp="1"/>
          </p:cNvSpPr>
          <p:nvPr>
            <p:ph type="title"/>
          </p:nvPr>
        </p:nvSpPr>
        <p:spPr>
          <a:xfrm>
            <a:off x="995082" y="170330"/>
            <a:ext cx="7100047" cy="430305"/>
          </a:xfrm>
        </p:spPr>
        <p:txBody>
          <a:bodyPr>
            <a:noAutofit/>
          </a:bodyPr>
          <a:lstStyle/>
          <a:p>
            <a:r>
              <a:rPr lang="ru-RU" sz="2000" b="1" dirty="0" smtClean="0">
                <a:solidFill>
                  <a:schemeClr val="bg1"/>
                </a:solidFill>
                <a:latin typeface="Times New Roman" pitchFamily="18" charset="0"/>
                <a:cs typeface="Times New Roman" pitchFamily="18" charset="0"/>
              </a:rPr>
              <a:t>Необходимость  </a:t>
            </a:r>
            <a:r>
              <a:rPr lang="ru-RU" sz="2000" b="1" dirty="0" smtClean="0">
                <a:solidFill>
                  <a:schemeClr val="bg1"/>
                </a:solidFill>
                <a:latin typeface="Times New Roman" pitchFamily="18" charset="0"/>
                <a:cs typeface="Times New Roman" pitchFamily="18" charset="0"/>
              </a:rPr>
              <a:t>проведения экспертизы (привлечения экспертов)</a:t>
            </a:r>
            <a:endParaRPr lang="ru-RU" sz="2000" b="1" dirty="0">
              <a:solidFill>
                <a:schemeClr val="bg1"/>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1021976" y="1335741"/>
            <a:ext cx="7530352" cy="4849906"/>
          </a:xfrm>
        </p:spPr>
        <p:txBody>
          <a:bodyPr>
            <a:normAutofit/>
          </a:bodyPr>
          <a:lstStyle/>
          <a:p>
            <a:pPr marL="0" indent="0" algn="just">
              <a:buNone/>
              <a:defRPr/>
            </a:pPr>
            <a:r>
              <a:rPr lang="ru-RU" altLang="ru-RU" sz="2000" dirty="0" smtClean="0">
                <a:latin typeface="Times New Roman" panose="02020603050405020304" pitchFamily="18" charset="0"/>
                <a:cs typeface="Times New Roman" panose="02020603050405020304" pitchFamily="18" charset="0"/>
              </a:rPr>
              <a:t>1. Приемка результата каждой проведенной закупки (ч.3 ст.94);</a:t>
            </a:r>
          </a:p>
          <a:p>
            <a:pPr marL="0" indent="0" algn="just">
              <a:buNone/>
              <a:defRPr/>
            </a:pPr>
            <a:r>
              <a:rPr lang="ru-RU" altLang="ru-RU" sz="2000" dirty="0" smtClean="0">
                <a:latin typeface="Times New Roman" panose="02020603050405020304" pitchFamily="18" charset="0"/>
                <a:cs typeface="Times New Roman" panose="02020603050405020304" pitchFamily="18" charset="0"/>
              </a:rPr>
              <a:t>2. Приемка результата промежуточного этапа исполнения по контракту (ч.1 ст.94);</a:t>
            </a:r>
          </a:p>
          <a:p>
            <a:pPr>
              <a:buFont typeface="Wingdings" pitchFamily="2" charset="2"/>
              <a:buChar char="§"/>
            </a:pPr>
            <a:r>
              <a:rPr lang="ru-RU" altLang="ru-RU" sz="2000" dirty="0" smtClean="0">
                <a:solidFill>
                  <a:srgbClr val="000000"/>
                </a:solidFill>
                <a:latin typeface="Times New Roman" pitchFamily="18" charset="0"/>
                <a:ea typeface="ＭＳ Ｐゴシック" pitchFamily="34" charset="-128"/>
                <a:cs typeface="Times New Roman" pitchFamily="18" charset="0"/>
              </a:rPr>
              <a:t>На заказчика возлагается обязанность проведения </a:t>
            </a:r>
            <a:r>
              <a:rPr lang="ru-RU" altLang="ru-RU" sz="2000" b="1" dirty="0" smtClean="0">
                <a:solidFill>
                  <a:srgbClr val="78303F"/>
                </a:solidFill>
                <a:latin typeface="Times New Roman" pitchFamily="18" charset="0"/>
                <a:ea typeface="ＭＳ Ｐゴシック" pitchFamily="34" charset="-128"/>
                <a:cs typeface="Times New Roman" pitchFamily="18" charset="0"/>
              </a:rPr>
              <a:t>экспертизы</a:t>
            </a:r>
            <a:r>
              <a:rPr lang="ru-RU" altLang="ru-RU" sz="2000" dirty="0" smtClean="0">
                <a:solidFill>
                  <a:srgbClr val="000000"/>
                </a:solidFill>
                <a:latin typeface="Times New Roman" pitchFamily="18" charset="0"/>
                <a:ea typeface="ＭＳ Ｐゴシック" pitchFamily="34" charset="-128"/>
                <a:cs typeface="Times New Roman" pitchFamily="18" charset="0"/>
              </a:rPr>
              <a:t> результата </a:t>
            </a:r>
            <a:r>
              <a:rPr lang="ru-RU" altLang="ru-RU" sz="2000" b="1" dirty="0" smtClean="0">
                <a:solidFill>
                  <a:srgbClr val="78303F"/>
                </a:solidFill>
                <a:latin typeface="Times New Roman" pitchFamily="18" charset="0"/>
                <a:ea typeface="ＭＳ Ｐゴシック" pitchFamily="34" charset="-128"/>
                <a:cs typeface="Times New Roman" pitchFamily="18" charset="0"/>
              </a:rPr>
              <a:t>каждой</a:t>
            </a:r>
            <a:r>
              <a:rPr lang="ru-RU" altLang="ru-RU" sz="2000" b="1" dirty="0" smtClean="0">
                <a:solidFill>
                  <a:srgbClr val="000000"/>
                </a:solidFill>
                <a:latin typeface="Times New Roman" pitchFamily="18" charset="0"/>
                <a:ea typeface="ＭＳ Ｐゴシック" pitchFamily="34" charset="-128"/>
                <a:cs typeface="Times New Roman" pitchFamily="18" charset="0"/>
              </a:rPr>
              <a:t> </a:t>
            </a:r>
            <a:r>
              <a:rPr lang="ru-RU" altLang="ru-RU" sz="2000" dirty="0" smtClean="0">
                <a:solidFill>
                  <a:srgbClr val="000000"/>
                </a:solidFill>
                <a:latin typeface="Times New Roman" pitchFamily="18" charset="0"/>
                <a:ea typeface="ＭＳ Ｐゴシック" pitchFamily="34" charset="-128"/>
                <a:cs typeface="Times New Roman" pitchFamily="18" charset="0"/>
              </a:rPr>
              <a:t>закупки</a:t>
            </a:r>
            <a:endParaRPr lang="en-US" altLang="ru-RU" sz="2000" dirty="0" smtClean="0">
              <a:solidFill>
                <a:srgbClr val="000000"/>
              </a:solidFill>
              <a:latin typeface="Times New Roman" pitchFamily="18" charset="0"/>
              <a:ea typeface="ＭＳ Ｐゴシック" pitchFamily="34" charset="-128"/>
              <a:cs typeface="Times New Roman" pitchFamily="18" charset="0"/>
            </a:endParaRPr>
          </a:p>
          <a:p>
            <a:pPr algn="ctr" defTabSz="457200">
              <a:spcBef>
                <a:spcPct val="20000"/>
              </a:spcBef>
              <a:defRPr/>
            </a:pPr>
            <a:r>
              <a:rPr lang="ru-RU" sz="2000" b="1" cap="all" dirty="0" smtClean="0">
                <a:ln w="9000" cmpd="sng">
                  <a:solidFill>
                    <a:schemeClr val="accent4">
                      <a:shade val="50000"/>
                      <a:satMod val="120000"/>
                    </a:schemeClr>
                  </a:solidFill>
                  <a:prstDash val="solid"/>
                </a:ln>
                <a:solidFill>
                  <a:srgbClr val="78303F"/>
                </a:solidFill>
                <a:effectLst>
                  <a:reflection blurRad="12700" stA="28000" endPos="45000" dist="1000" dir="5400000" sy="-100000" algn="bl" rotWithShape="0"/>
                </a:effectLst>
                <a:latin typeface="Times New Roman" pitchFamily="18" charset="0"/>
                <a:ea typeface="ＭＳ Ｐゴシック" pitchFamily="34" charset="-128"/>
                <a:cs typeface="Times New Roman" pitchFamily="18" charset="0"/>
              </a:rPr>
              <a:t>1 закупка = 1 экспертиза</a:t>
            </a:r>
          </a:p>
          <a:p>
            <a:pPr algn="ctr" defTabSz="457200">
              <a:spcBef>
                <a:spcPct val="20000"/>
              </a:spcBef>
              <a:defRPr/>
            </a:pPr>
            <a:endParaRPr lang="en-US" sz="2000" b="1" cap="all" dirty="0" smtClean="0">
              <a:ln w="9000" cmpd="sng">
                <a:solidFill>
                  <a:schemeClr val="accent4">
                    <a:shade val="50000"/>
                    <a:satMod val="120000"/>
                  </a:schemeClr>
                </a:solidFill>
                <a:prstDash val="solid"/>
              </a:ln>
              <a:solidFill>
                <a:srgbClr val="78303F"/>
              </a:solidFill>
              <a:effectLst>
                <a:reflection blurRad="12700" stA="28000" endPos="45000" dist="1000" dir="5400000" sy="-100000" algn="bl" rotWithShape="0"/>
              </a:effectLst>
              <a:latin typeface="Times New Roman" pitchFamily="18" charset="0"/>
              <a:ea typeface="ＭＳ Ｐゴシック" pitchFamily="34" charset="-128"/>
              <a:cs typeface="Times New Roman" pitchFamily="18" charset="0"/>
            </a:endParaRPr>
          </a:p>
          <a:p>
            <a:pPr algn="ctr" defTabSz="457200">
              <a:spcBef>
                <a:spcPct val="20000"/>
              </a:spcBef>
              <a:defRPr/>
            </a:pPr>
            <a:r>
              <a:rPr lang="ru-RU" sz="2000" b="1" cap="all" dirty="0" smtClean="0">
                <a:ln w="9000" cmpd="sng">
                  <a:solidFill>
                    <a:schemeClr val="accent4">
                      <a:shade val="50000"/>
                      <a:satMod val="120000"/>
                    </a:schemeClr>
                  </a:solidFill>
                  <a:prstDash val="solid"/>
                </a:ln>
                <a:solidFill>
                  <a:srgbClr val="78303F"/>
                </a:solidFill>
                <a:effectLst>
                  <a:reflection blurRad="12700" stA="28000" endPos="45000" dist="1000" dir="5400000" sy="-100000" algn="bl" rotWithShape="0"/>
                </a:effectLst>
                <a:latin typeface="Times New Roman" pitchFamily="18" charset="0"/>
                <a:ea typeface="ＭＳ Ｐゴシック" pitchFamily="34" charset="-128"/>
                <a:cs typeface="Times New Roman" pitchFamily="18" charset="0"/>
              </a:rPr>
              <a:t>1 </a:t>
            </a:r>
            <a:r>
              <a:rPr lang="ru-RU" sz="2000" b="1" u="sng" cap="all" dirty="0" smtClean="0">
                <a:ln w="9000" cmpd="sng">
                  <a:solidFill>
                    <a:schemeClr val="accent4">
                      <a:shade val="50000"/>
                      <a:satMod val="120000"/>
                    </a:schemeClr>
                  </a:solidFill>
                  <a:prstDash val="solid"/>
                </a:ln>
                <a:solidFill>
                  <a:srgbClr val="78303F"/>
                </a:solidFill>
                <a:effectLst>
                  <a:reflection blurRad="12700" stA="28000" endPos="45000" dist="1000" dir="5400000" sy="-100000" algn="bl" rotWithShape="0"/>
                </a:effectLst>
                <a:latin typeface="Times New Roman" pitchFamily="18" charset="0"/>
                <a:ea typeface="ＭＳ Ｐゴシック" pitchFamily="34" charset="-128"/>
                <a:cs typeface="Times New Roman" pitchFamily="18" charset="0"/>
              </a:rPr>
              <a:t>этап</a:t>
            </a:r>
            <a:r>
              <a:rPr lang="ru-RU" sz="2000" b="1" cap="all" dirty="0" smtClean="0">
                <a:ln w="9000" cmpd="sng">
                  <a:solidFill>
                    <a:schemeClr val="accent4">
                      <a:shade val="50000"/>
                      <a:satMod val="120000"/>
                    </a:schemeClr>
                  </a:solidFill>
                  <a:prstDash val="solid"/>
                </a:ln>
                <a:solidFill>
                  <a:srgbClr val="78303F"/>
                </a:solidFill>
                <a:effectLst>
                  <a:reflection blurRad="12700" stA="28000" endPos="45000" dist="1000" dir="5400000" sy="-100000" algn="bl" rotWithShape="0"/>
                </a:effectLst>
                <a:latin typeface="Times New Roman" pitchFamily="18" charset="0"/>
                <a:ea typeface="ＭＳ Ｐゴシック" pitchFamily="34" charset="-128"/>
                <a:cs typeface="Times New Roman" pitchFamily="18" charset="0"/>
              </a:rPr>
              <a:t> закупки = 1 экспертиз</a:t>
            </a:r>
            <a:endParaRPr lang="ru-RU" sz="2000" dirty="0"/>
          </a:p>
        </p:txBody>
      </p:sp>
      <p:pic>
        <p:nvPicPr>
          <p:cNvPr id="5" name="Picture 5"/>
          <p:cNvPicPr>
            <a:picLocks noChangeAspect="1" noChangeArrowheads="1"/>
          </p:cNvPicPr>
          <p:nvPr/>
        </p:nvPicPr>
        <p:blipFill>
          <a:blip r:embed="rId3" cstate="print"/>
          <a:srcRect/>
          <a:stretch>
            <a:fillRect/>
          </a:stretch>
        </p:blipFill>
        <p:spPr bwMode="auto">
          <a:xfrm>
            <a:off x="799459" y="3397624"/>
            <a:ext cx="1644226" cy="2859741"/>
          </a:xfrm>
          <a:prstGeom prst="rect">
            <a:avLst/>
          </a:prstGeom>
          <a:noFill/>
          <a:ln w="9525">
            <a:noFill/>
            <a:miter lim="800000"/>
            <a:headEnd/>
            <a:tailEnd/>
          </a:ln>
        </p:spPr>
      </p:pic>
    </p:spTree>
    <p:extLst>
      <p:ext uri="{BB962C8B-B14F-4D97-AF65-F5344CB8AC3E}">
        <p14:creationId xmlns="" xmlns:p14="http://schemas.microsoft.com/office/powerpoint/2010/main" val="278907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358A07A0-F244-46A0-8F31-88284802283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0834"/>
          </a:xfrm>
          <a:prstGeom prst="rect">
            <a:avLst/>
          </a:prstGeom>
        </p:spPr>
      </p:pic>
      <p:sp>
        <p:nvSpPr>
          <p:cNvPr id="6" name="Заголовок 5"/>
          <p:cNvSpPr>
            <a:spLocks noGrp="1"/>
          </p:cNvSpPr>
          <p:nvPr>
            <p:ph type="title"/>
          </p:nvPr>
        </p:nvSpPr>
        <p:spPr>
          <a:xfrm>
            <a:off x="1120588" y="170330"/>
            <a:ext cx="6974541" cy="430305"/>
          </a:xfrm>
        </p:spPr>
        <p:txBody>
          <a:bodyPr>
            <a:noAutofit/>
          </a:bodyPr>
          <a:lstStyle/>
          <a:p>
            <a:r>
              <a:rPr lang="ru-RU" sz="2000" b="1" dirty="0" smtClean="0">
                <a:solidFill>
                  <a:schemeClr val="bg1"/>
                </a:solidFill>
                <a:latin typeface="Times New Roman" pitchFamily="18" charset="0"/>
                <a:cs typeface="Times New Roman" pitchFamily="18" charset="0"/>
              </a:rPr>
              <a:t>Независимая экспертиза силами экспертной организации</a:t>
            </a:r>
            <a:endParaRPr lang="ru-RU" sz="2000" dirty="0">
              <a:solidFill>
                <a:schemeClr val="bg1"/>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887506" y="1093694"/>
            <a:ext cx="7664821" cy="5091953"/>
          </a:xfrm>
        </p:spPr>
        <p:txBody>
          <a:bodyPr>
            <a:normAutofit fontScale="70000" lnSpcReduction="20000"/>
          </a:bodyPr>
          <a:lstStyle/>
          <a:p>
            <a:r>
              <a:rPr lang="ru-RU" dirty="0" smtClean="0">
                <a:latin typeface="Times New Roman" pitchFamily="18" charset="0"/>
                <a:cs typeface="Times New Roman" pitchFamily="18" charset="0"/>
              </a:rPr>
              <a:t>Заказчик </a:t>
            </a:r>
            <a:r>
              <a:rPr lang="ru-RU" dirty="0" smtClean="0">
                <a:latin typeface="Times New Roman" pitchFamily="18" charset="0"/>
                <a:cs typeface="Times New Roman" pitchFamily="18" charset="0"/>
              </a:rPr>
              <a:t>может провести экспертизу с привлечением экспертов или экспертных организаций (ч. 3 ст. 94 Закона 44-ФЗ).</a:t>
            </a:r>
          </a:p>
          <a:p>
            <a:r>
              <a:rPr lang="ru-RU" dirty="0" smtClean="0">
                <a:latin typeface="Times New Roman" pitchFamily="18" charset="0"/>
                <a:cs typeface="Times New Roman" pitchFamily="18" charset="0"/>
              </a:rPr>
              <a:t>Не все лица могут быть допущены к проведению экспертизы. Перечень таких лиц содержится в ст. 41 закона 44-ФЗ. Например, это работники заказчика и поставщика, даже уволенные менее, чем два года назад, близкие родственники, контрактные управляющие, члены комиссии по осуществлению закупок.</a:t>
            </a:r>
          </a:p>
          <a:p>
            <a:r>
              <a:rPr lang="ru-RU" dirty="0" smtClean="0">
                <a:latin typeface="Times New Roman" pitchFamily="18" charset="0"/>
                <a:cs typeface="Times New Roman" pitchFamily="18" charset="0"/>
              </a:rPr>
              <a:t>Если среди экспертов оказались люди, которые не могут быть допущены к экспертизе, заказчик должен заменить такого эксперта или экспертную организацию (ч. 4 ст. 41 Закона 44-ФЗ). Конечно, это, скорее всего, повлечет дополнительные затраты и временные задержки. Можно включить в документацию о закупке следующее положение: эксперт признает, что не является лицом, которое не может привлекаться к проведению экспертизы и несет ответственность за предоставление недостоверных сведений. Это позволит заказчику в случае выявления нарушений расторгнуть договор с экспертом и провести новую закупку.</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78907588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1210</TotalTime>
  <Words>1585</Words>
  <Application>Microsoft Office PowerPoint</Application>
  <PresentationFormat>Экран (4:3)</PresentationFormat>
  <Paragraphs>167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Независимая экспертиза при исполнении контракта, заключенного с единственным поставщиком, в случаях, предусмотренных законодательством РФ о контрактной системе в сфере закупок </vt:lpstr>
      <vt:lpstr>Цели независимой экспертизы</vt:lpstr>
      <vt:lpstr>Слайд 3</vt:lpstr>
      <vt:lpstr>Слайд 4</vt:lpstr>
      <vt:lpstr>Слайд 5</vt:lpstr>
      <vt:lpstr>Слайд 6</vt:lpstr>
      <vt:lpstr>Слайд 7</vt:lpstr>
      <vt:lpstr>Необходимость  проведения экспертизы (привлечения экспертов)</vt:lpstr>
      <vt:lpstr>Независимая экспертиза силами экспертной организации</vt:lpstr>
      <vt:lpstr>КТО ТАКИЕ ЭКСПЕРТЫ? </vt:lpstr>
      <vt:lpstr>Договор на экспертные услуги</vt:lpstr>
      <vt:lpstr>Содержание договора на экспертные услуги</vt:lpstr>
      <vt:lpstr>КАКИЕ ТРЕБОВАНИЯ ПРЕДЪЯВЛЯТЬ К ЭКСПЕРТУ И ЭКСПЕРТНОЙ ОРГАНИЗАЦИИ? </vt:lpstr>
      <vt:lpstr>Как оформляются отношения с «внешним» экспертом?</vt:lpstr>
      <vt:lpstr>Права эксперта</vt:lpstr>
      <vt:lpstr>Порядок проведения экспертизы</vt:lpstr>
      <vt:lpstr>Результаты экспертизы</vt:lpstr>
      <vt:lpstr>Конфликт интересов (ч.2 ст. 41)</vt:lpstr>
      <vt:lpstr>Конфликт интересов (продолжение)</vt:lpstr>
      <vt:lpstr>Конфликт интересов (продолжение)</vt:lpstr>
      <vt:lpstr>Документы, подтверждающие отсутствие конфликта интересов</vt:lpstr>
      <vt:lpstr>Последствия выявления конфликта интересов </vt:lpstr>
      <vt:lpstr>Вопросы, которые нам чаще всего задают</vt:lpstr>
      <vt:lpstr>Удостоверение эксперта Уральской ТПП</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Бубновская Анастасия Сергеевна</dc:creator>
  <cp:lastModifiedBy>Окулова</cp:lastModifiedBy>
  <cp:revision>92</cp:revision>
  <dcterms:created xsi:type="dcterms:W3CDTF">2018-01-11T06:43:44Z</dcterms:created>
  <dcterms:modified xsi:type="dcterms:W3CDTF">2018-10-23T16:21:40Z</dcterms:modified>
</cp:coreProperties>
</file>