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</p:sldMasterIdLst>
  <p:notesMasterIdLst>
    <p:notesMasterId r:id="rId70"/>
  </p:notesMasterIdLst>
  <p:sldIdLst>
    <p:sldId id="373" r:id="rId3"/>
    <p:sldId id="473" r:id="rId4"/>
    <p:sldId id="488" r:id="rId5"/>
    <p:sldId id="498" r:id="rId6"/>
    <p:sldId id="508" r:id="rId7"/>
    <p:sldId id="509" r:id="rId8"/>
    <p:sldId id="513" r:id="rId9"/>
    <p:sldId id="514" r:id="rId10"/>
    <p:sldId id="515" r:id="rId11"/>
    <p:sldId id="516" r:id="rId12"/>
    <p:sldId id="517" r:id="rId13"/>
    <p:sldId id="468" r:id="rId14"/>
    <p:sldId id="471" r:id="rId15"/>
    <p:sldId id="469" r:id="rId16"/>
    <p:sldId id="470" r:id="rId17"/>
    <p:sldId id="467" r:id="rId18"/>
    <p:sldId id="472" r:id="rId19"/>
    <p:sldId id="499" r:id="rId20"/>
    <p:sldId id="477" r:id="rId21"/>
    <p:sldId id="475" r:id="rId22"/>
    <p:sldId id="510" r:id="rId23"/>
    <p:sldId id="506" r:id="rId24"/>
    <p:sldId id="489" r:id="rId25"/>
    <p:sldId id="490" r:id="rId26"/>
    <p:sldId id="494" r:id="rId27"/>
    <p:sldId id="495" r:id="rId28"/>
    <p:sldId id="492" r:id="rId29"/>
    <p:sldId id="507" r:id="rId30"/>
    <p:sldId id="493" r:id="rId31"/>
    <p:sldId id="501" r:id="rId32"/>
    <p:sldId id="505" r:id="rId33"/>
    <p:sldId id="478" r:id="rId34"/>
    <p:sldId id="503" r:id="rId35"/>
    <p:sldId id="504" r:id="rId36"/>
    <p:sldId id="480" r:id="rId37"/>
    <p:sldId id="502" r:id="rId38"/>
    <p:sldId id="482" r:id="rId39"/>
    <p:sldId id="500" r:id="rId40"/>
    <p:sldId id="511" r:id="rId41"/>
    <p:sldId id="512" r:id="rId42"/>
    <p:sldId id="553" r:id="rId43"/>
    <p:sldId id="554" r:id="rId44"/>
    <p:sldId id="558" r:id="rId45"/>
    <p:sldId id="557" r:id="rId46"/>
    <p:sldId id="518" r:id="rId47"/>
    <p:sldId id="521" r:id="rId48"/>
    <p:sldId id="523" r:id="rId49"/>
    <p:sldId id="522" r:id="rId50"/>
    <p:sldId id="526" r:id="rId51"/>
    <p:sldId id="525" r:id="rId52"/>
    <p:sldId id="529" r:id="rId53"/>
    <p:sldId id="531" r:id="rId54"/>
    <p:sldId id="532" r:id="rId55"/>
    <p:sldId id="533" r:id="rId56"/>
    <p:sldId id="534" r:id="rId57"/>
    <p:sldId id="535" r:id="rId58"/>
    <p:sldId id="536" r:id="rId59"/>
    <p:sldId id="537" r:id="rId60"/>
    <p:sldId id="538" r:id="rId61"/>
    <p:sldId id="539" r:id="rId62"/>
    <p:sldId id="540" r:id="rId63"/>
    <p:sldId id="543" r:id="rId64"/>
    <p:sldId id="541" r:id="rId65"/>
    <p:sldId id="544" r:id="rId66"/>
    <p:sldId id="545" r:id="rId67"/>
    <p:sldId id="546" r:id="rId68"/>
    <p:sldId id="371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5A"/>
    <a:srgbClr val="0291A0"/>
    <a:srgbClr val="F2F2F2"/>
    <a:srgbClr val="F5CFD1"/>
    <a:srgbClr val="DBE1E4"/>
    <a:srgbClr val="E9E8E9"/>
    <a:srgbClr val="444444"/>
    <a:srgbClr val="90CD59"/>
    <a:srgbClr val="F1C900"/>
    <a:srgbClr val="54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9437" autoAdjust="0"/>
  </p:normalViewPr>
  <p:slideViewPr>
    <p:cSldViewPr snapToGrid="0">
      <p:cViewPr varScale="1">
        <p:scale>
          <a:sx n="104" d="100"/>
          <a:sy n="104" d="100"/>
        </p:scale>
        <p:origin x="36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5EE867A-7CDB-4E83-A7E6-190CD4BA9B87}" type="presOf" srcId="{8C7B8EBB-C605-491C-9555-C8BE76091DF0}" destId="{2C174630-036C-4962-BAA8-333CCC448471}" srcOrd="1" destOrd="0" presId="urn:microsoft.com/office/officeart/2005/8/layout/cycle7"/>
    <dgm:cxn modelId="{6144E464-D8EB-49DC-AB5C-46A430510A96}" type="presOf" srcId="{CEE47AA9-2B62-406A-A88C-F6721C8450E3}" destId="{40FE8535-A537-4027-9525-8632094AC34E}" srcOrd="0" destOrd="0" presId="urn:microsoft.com/office/officeart/2005/8/layout/cycle7"/>
    <dgm:cxn modelId="{E7A95B40-E9A7-454D-A6D9-9D7C3FD823EE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517E9FFD-A1A4-4414-975A-22B9CBA1C1F2}" type="presOf" srcId="{ABE03F7F-E013-434E-942F-9F702C25FAC0}" destId="{993F8A60-84A1-41CF-B674-BC75426947F1}" srcOrd="0" destOrd="0" presId="urn:microsoft.com/office/officeart/2005/8/layout/cycle7"/>
    <dgm:cxn modelId="{1CB74213-4399-4406-8927-248D221EA553}" type="presOf" srcId="{CEE47AA9-2B62-406A-A88C-F6721C8450E3}" destId="{3B512C34-7152-4DAA-8280-AB32F021B552}" srcOrd="1" destOrd="0" presId="urn:microsoft.com/office/officeart/2005/8/layout/cycle7"/>
    <dgm:cxn modelId="{755279D8-CA06-451F-9945-FA2BC35B9F29}" type="presOf" srcId="{6C636834-E218-40A7-88FA-09D974B52C67}" destId="{8A3FB283-08E8-40AD-922A-3A46944E3FC7}" srcOrd="0" destOrd="0" presId="urn:microsoft.com/office/officeart/2005/8/layout/cycle7"/>
    <dgm:cxn modelId="{DE3ACE7B-43F5-40F7-B669-145869A4047C}" type="presOf" srcId="{FEDDFE56-C804-46D8-9C9C-E68D24954533}" destId="{3AAAC3B0-B4F2-467B-8A84-B716245BA24E}" srcOrd="1" destOrd="0" presId="urn:microsoft.com/office/officeart/2005/8/layout/cycle7"/>
    <dgm:cxn modelId="{8FBCB329-D03F-4E45-B9DA-98634DD1BE1C}" type="presOf" srcId="{81406654-1BE3-4027-A64C-AB88EBA2C4FD}" destId="{FE6D0D2C-B6DC-4C19-86A4-AE7670ABF7E7}" srcOrd="0" destOrd="0" presId="urn:microsoft.com/office/officeart/2005/8/layout/cycle7"/>
    <dgm:cxn modelId="{7ACD0D25-8886-4145-94CC-086DE563BD77}" type="presOf" srcId="{FEDDFE56-C804-46D8-9C9C-E68D24954533}" destId="{E7DFB257-CD92-480C-929B-B65F91224E33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6A9ABB7C-33DC-4488-8506-FC5465EB4690}" type="presOf" srcId="{222B5C4C-50B8-4407-BC86-27D9789CAB71}" destId="{F6971630-4D83-4AA3-B984-0222D23CE55F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40AC35A7-86F9-4930-999F-62F595447BB2}" type="presParOf" srcId="{8A3FB283-08E8-40AD-922A-3A46944E3FC7}" destId="{993F8A60-84A1-41CF-B674-BC75426947F1}" srcOrd="0" destOrd="0" presId="urn:microsoft.com/office/officeart/2005/8/layout/cycle7"/>
    <dgm:cxn modelId="{9A052844-5FE9-4591-BE56-A8CC0383E430}" type="presParOf" srcId="{8A3FB283-08E8-40AD-922A-3A46944E3FC7}" destId="{40FE8535-A537-4027-9525-8632094AC34E}" srcOrd="1" destOrd="0" presId="urn:microsoft.com/office/officeart/2005/8/layout/cycle7"/>
    <dgm:cxn modelId="{C1BBB5C9-B636-47D3-9DDC-440932651A9D}" type="presParOf" srcId="{40FE8535-A537-4027-9525-8632094AC34E}" destId="{3B512C34-7152-4DAA-8280-AB32F021B552}" srcOrd="0" destOrd="0" presId="urn:microsoft.com/office/officeart/2005/8/layout/cycle7"/>
    <dgm:cxn modelId="{FE39AADF-7BB9-43F7-9290-577878C3F7C2}" type="presParOf" srcId="{8A3FB283-08E8-40AD-922A-3A46944E3FC7}" destId="{F6971630-4D83-4AA3-B984-0222D23CE55F}" srcOrd="2" destOrd="0" presId="urn:microsoft.com/office/officeart/2005/8/layout/cycle7"/>
    <dgm:cxn modelId="{007DBF39-9EF1-4A4E-AE00-2A0E6FC57223}" type="presParOf" srcId="{8A3FB283-08E8-40AD-922A-3A46944E3FC7}" destId="{03BEE057-376B-46EE-9E80-72248C2C304D}" srcOrd="3" destOrd="0" presId="urn:microsoft.com/office/officeart/2005/8/layout/cycle7"/>
    <dgm:cxn modelId="{1EBF470D-CB4C-4F83-B24F-4F0F6D7F3D04}" type="presParOf" srcId="{03BEE057-376B-46EE-9E80-72248C2C304D}" destId="{2C174630-036C-4962-BAA8-333CCC448471}" srcOrd="0" destOrd="0" presId="urn:microsoft.com/office/officeart/2005/8/layout/cycle7"/>
    <dgm:cxn modelId="{AD71D26B-FF65-4951-9192-89D93C38347F}" type="presParOf" srcId="{8A3FB283-08E8-40AD-922A-3A46944E3FC7}" destId="{FE6D0D2C-B6DC-4C19-86A4-AE7670ABF7E7}" srcOrd="4" destOrd="0" presId="urn:microsoft.com/office/officeart/2005/8/layout/cycle7"/>
    <dgm:cxn modelId="{E02F6429-AC7B-45EA-8292-01892184EBF1}" type="presParOf" srcId="{8A3FB283-08E8-40AD-922A-3A46944E3FC7}" destId="{E7DFB257-CD92-480C-929B-B65F91224E33}" srcOrd="5" destOrd="0" presId="urn:microsoft.com/office/officeart/2005/8/layout/cycle7"/>
    <dgm:cxn modelId="{430FF616-DB8F-4878-9DE8-FCAC9C2A9956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Исключаются ли такие закупки под действия 223-ФЗ?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7993E46-D09F-4EE9-BA22-63E2022B93C9}" type="presOf" srcId="{CEE47AA9-2B62-406A-A88C-F6721C8450E3}" destId="{3B512C34-7152-4DAA-8280-AB32F021B552}" srcOrd="1" destOrd="0" presId="urn:microsoft.com/office/officeart/2005/8/layout/cycle7"/>
    <dgm:cxn modelId="{1D5CC354-26BD-41C6-ABB4-7D9389BE1048}" type="presOf" srcId="{8C7B8EBB-C605-491C-9555-C8BE76091DF0}" destId="{2C174630-036C-4962-BAA8-333CCC448471}" srcOrd="1" destOrd="0" presId="urn:microsoft.com/office/officeart/2005/8/layout/cycle7"/>
    <dgm:cxn modelId="{64B01F4D-5E59-4315-9321-F01616DC0316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A01BC54C-B6AA-416E-809B-14334762DDD4}" type="presOf" srcId="{222B5C4C-50B8-4407-BC86-27D9789CAB71}" destId="{F6971630-4D83-4AA3-B984-0222D23CE55F}" srcOrd="0" destOrd="0" presId="urn:microsoft.com/office/officeart/2005/8/layout/cycle7"/>
    <dgm:cxn modelId="{AC913A47-81D0-4EEF-A124-C3323CEC1E75}" type="presOf" srcId="{6C636834-E218-40A7-88FA-09D974B52C67}" destId="{8A3FB283-08E8-40AD-922A-3A46944E3FC7}" srcOrd="0" destOrd="0" presId="urn:microsoft.com/office/officeart/2005/8/layout/cycle7"/>
    <dgm:cxn modelId="{B99AEE73-CABB-4461-AEDC-9436667661F8}" type="presOf" srcId="{FEDDFE56-C804-46D8-9C9C-E68D24954533}" destId="{E7DFB257-CD92-480C-929B-B65F91224E33}" srcOrd="0" destOrd="0" presId="urn:microsoft.com/office/officeart/2005/8/layout/cycle7"/>
    <dgm:cxn modelId="{6595D086-7FFD-4270-90E5-13C119D583C3}" type="presOf" srcId="{CEE47AA9-2B62-406A-A88C-F6721C8450E3}" destId="{40FE8535-A537-4027-9525-8632094AC34E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FE0C3712-8D53-431E-89F5-957674217242}" type="presOf" srcId="{81406654-1BE3-4027-A64C-AB88EBA2C4FD}" destId="{FE6D0D2C-B6DC-4C19-86A4-AE7670ABF7E7}" srcOrd="0" destOrd="0" presId="urn:microsoft.com/office/officeart/2005/8/layout/cycle7"/>
    <dgm:cxn modelId="{A263C82E-71E7-4FA1-974E-08FE9B25C66F}" type="presOf" srcId="{ABE03F7F-E013-434E-942F-9F702C25FAC0}" destId="{993F8A60-84A1-41CF-B674-BC75426947F1}" srcOrd="0" destOrd="0" presId="urn:microsoft.com/office/officeart/2005/8/layout/cycle7"/>
    <dgm:cxn modelId="{7E3A80FD-39CA-4B76-9F18-F7430155566A}" type="presOf" srcId="{FEDDFE56-C804-46D8-9C9C-E68D24954533}" destId="{3AAAC3B0-B4F2-467B-8A84-B716245BA24E}" srcOrd="1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A5549A44-6BFC-4B0D-B025-6B6AB26C61B1}" type="presParOf" srcId="{8A3FB283-08E8-40AD-922A-3A46944E3FC7}" destId="{993F8A60-84A1-41CF-B674-BC75426947F1}" srcOrd="0" destOrd="0" presId="urn:microsoft.com/office/officeart/2005/8/layout/cycle7"/>
    <dgm:cxn modelId="{480A0414-BA3E-488B-BA06-D6413EB1F890}" type="presParOf" srcId="{8A3FB283-08E8-40AD-922A-3A46944E3FC7}" destId="{40FE8535-A537-4027-9525-8632094AC34E}" srcOrd="1" destOrd="0" presId="urn:microsoft.com/office/officeart/2005/8/layout/cycle7"/>
    <dgm:cxn modelId="{0F0B1754-C630-474A-B656-72ABBBBF3CB4}" type="presParOf" srcId="{40FE8535-A537-4027-9525-8632094AC34E}" destId="{3B512C34-7152-4DAA-8280-AB32F021B552}" srcOrd="0" destOrd="0" presId="urn:microsoft.com/office/officeart/2005/8/layout/cycle7"/>
    <dgm:cxn modelId="{9E708064-4AC4-4732-B84F-623D21C508E6}" type="presParOf" srcId="{8A3FB283-08E8-40AD-922A-3A46944E3FC7}" destId="{F6971630-4D83-4AA3-B984-0222D23CE55F}" srcOrd="2" destOrd="0" presId="urn:microsoft.com/office/officeart/2005/8/layout/cycle7"/>
    <dgm:cxn modelId="{AD50350E-B624-4D87-AB30-33AA5594D588}" type="presParOf" srcId="{8A3FB283-08E8-40AD-922A-3A46944E3FC7}" destId="{03BEE057-376B-46EE-9E80-72248C2C304D}" srcOrd="3" destOrd="0" presId="urn:microsoft.com/office/officeart/2005/8/layout/cycle7"/>
    <dgm:cxn modelId="{98C139B7-6959-4D88-8EA0-246A52D342CD}" type="presParOf" srcId="{03BEE057-376B-46EE-9E80-72248C2C304D}" destId="{2C174630-036C-4962-BAA8-333CCC448471}" srcOrd="0" destOrd="0" presId="urn:microsoft.com/office/officeart/2005/8/layout/cycle7"/>
    <dgm:cxn modelId="{09BD4D69-8332-42F2-AFE1-189A05F650D1}" type="presParOf" srcId="{8A3FB283-08E8-40AD-922A-3A46944E3FC7}" destId="{FE6D0D2C-B6DC-4C19-86A4-AE7670ABF7E7}" srcOrd="4" destOrd="0" presId="urn:microsoft.com/office/officeart/2005/8/layout/cycle7"/>
    <dgm:cxn modelId="{4CD35071-D8F6-45B3-86BA-870A28CA743F}" type="presParOf" srcId="{8A3FB283-08E8-40AD-922A-3A46944E3FC7}" destId="{E7DFB257-CD92-480C-929B-B65F91224E33}" srcOrd="5" destOrd="0" presId="urn:microsoft.com/office/officeart/2005/8/layout/cycle7"/>
    <dgm:cxn modelId="{E584CBF4-27FD-4445-8D50-26B5D3D9D973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Исключаются ли такие закупки под действия 223-ФЗ?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121C9BB-3D08-4010-B8A9-31DF55FB53B0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40041217-B7A4-44CA-9922-3660C6D09A0C}" type="presOf" srcId="{8C7B8EBB-C605-491C-9555-C8BE76091DF0}" destId="{2C174630-036C-4962-BAA8-333CCC448471}" srcOrd="1" destOrd="0" presId="urn:microsoft.com/office/officeart/2005/8/layout/cycle7"/>
    <dgm:cxn modelId="{9D2BBDE0-BB03-4FF8-8663-90B66D1779C6}" type="presOf" srcId="{6C636834-E218-40A7-88FA-09D974B52C67}" destId="{8A3FB283-08E8-40AD-922A-3A46944E3FC7}" srcOrd="0" destOrd="0" presId="urn:microsoft.com/office/officeart/2005/8/layout/cycle7"/>
    <dgm:cxn modelId="{A19DD9A1-DCC5-44DE-BEC2-BCEE785A26A7}" type="presOf" srcId="{222B5C4C-50B8-4407-BC86-27D9789CAB71}" destId="{F6971630-4D83-4AA3-B984-0222D23CE55F}" srcOrd="0" destOrd="0" presId="urn:microsoft.com/office/officeart/2005/8/layout/cycle7"/>
    <dgm:cxn modelId="{30100454-C238-4A6E-A29E-4C6F658FA70A}" type="presOf" srcId="{FEDDFE56-C804-46D8-9C9C-E68D24954533}" destId="{3AAAC3B0-B4F2-467B-8A84-B716245BA24E}" srcOrd="1" destOrd="0" presId="urn:microsoft.com/office/officeart/2005/8/layout/cycle7"/>
    <dgm:cxn modelId="{0F4E4660-EAF9-440D-B284-1D79D3E72369}" type="presOf" srcId="{CEE47AA9-2B62-406A-A88C-F6721C8450E3}" destId="{3B512C34-7152-4DAA-8280-AB32F021B552}" srcOrd="1" destOrd="0" presId="urn:microsoft.com/office/officeart/2005/8/layout/cycle7"/>
    <dgm:cxn modelId="{7C6D4FDF-33EB-4149-9E5E-9E3FB7C902D4}" type="presOf" srcId="{FEDDFE56-C804-46D8-9C9C-E68D24954533}" destId="{E7DFB257-CD92-480C-929B-B65F91224E33}" srcOrd="0" destOrd="0" presId="urn:microsoft.com/office/officeart/2005/8/layout/cycle7"/>
    <dgm:cxn modelId="{301F21DF-EACB-4E63-B799-1ED59D1836F7}" type="presOf" srcId="{81406654-1BE3-4027-A64C-AB88EBA2C4FD}" destId="{FE6D0D2C-B6DC-4C19-86A4-AE7670ABF7E7}" srcOrd="0" destOrd="0" presId="urn:microsoft.com/office/officeart/2005/8/layout/cycle7"/>
    <dgm:cxn modelId="{05EB9B7E-4165-4D23-9836-CD5EBD3DF93B}" type="presOf" srcId="{CEE47AA9-2B62-406A-A88C-F6721C8450E3}" destId="{40FE8535-A537-4027-9525-8632094AC34E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8876B9A0-D8E3-451F-9658-77B239F79CB6}" type="presOf" srcId="{ABE03F7F-E013-434E-942F-9F702C25FAC0}" destId="{993F8A60-84A1-41CF-B674-BC75426947F1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F2F23564-E292-426E-8A5E-62D3CA9C8BC7}" type="presParOf" srcId="{8A3FB283-08E8-40AD-922A-3A46944E3FC7}" destId="{993F8A60-84A1-41CF-B674-BC75426947F1}" srcOrd="0" destOrd="0" presId="urn:microsoft.com/office/officeart/2005/8/layout/cycle7"/>
    <dgm:cxn modelId="{2B7EDBE4-DF80-4B5D-8C36-72B9952109FC}" type="presParOf" srcId="{8A3FB283-08E8-40AD-922A-3A46944E3FC7}" destId="{40FE8535-A537-4027-9525-8632094AC34E}" srcOrd="1" destOrd="0" presId="urn:microsoft.com/office/officeart/2005/8/layout/cycle7"/>
    <dgm:cxn modelId="{9752A60A-463C-4D53-B5F6-C48A9B3849E9}" type="presParOf" srcId="{40FE8535-A537-4027-9525-8632094AC34E}" destId="{3B512C34-7152-4DAA-8280-AB32F021B552}" srcOrd="0" destOrd="0" presId="urn:microsoft.com/office/officeart/2005/8/layout/cycle7"/>
    <dgm:cxn modelId="{BCD79B0C-7795-4000-ACCB-4D18C0E0A84F}" type="presParOf" srcId="{8A3FB283-08E8-40AD-922A-3A46944E3FC7}" destId="{F6971630-4D83-4AA3-B984-0222D23CE55F}" srcOrd="2" destOrd="0" presId="urn:microsoft.com/office/officeart/2005/8/layout/cycle7"/>
    <dgm:cxn modelId="{BD6DA400-4F0C-4FD8-A4A2-58916C0C8DFC}" type="presParOf" srcId="{8A3FB283-08E8-40AD-922A-3A46944E3FC7}" destId="{03BEE057-376B-46EE-9E80-72248C2C304D}" srcOrd="3" destOrd="0" presId="urn:microsoft.com/office/officeart/2005/8/layout/cycle7"/>
    <dgm:cxn modelId="{3D936106-FDFE-4BAA-AEB8-A6B7C17FFB33}" type="presParOf" srcId="{03BEE057-376B-46EE-9E80-72248C2C304D}" destId="{2C174630-036C-4962-BAA8-333CCC448471}" srcOrd="0" destOrd="0" presId="urn:microsoft.com/office/officeart/2005/8/layout/cycle7"/>
    <dgm:cxn modelId="{F3301D8E-E82D-4073-9C21-051F7F6E4E6E}" type="presParOf" srcId="{8A3FB283-08E8-40AD-922A-3A46944E3FC7}" destId="{FE6D0D2C-B6DC-4C19-86A4-AE7670ABF7E7}" srcOrd="4" destOrd="0" presId="urn:microsoft.com/office/officeart/2005/8/layout/cycle7"/>
    <dgm:cxn modelId="{284CB891-55E8-4F2E-A52E-A81E347112EF}" type="presParOf" srcId="{8A3FB283-08E8-40AD-922A-3A46944E3FC7}" destId="{E7DFB257-CD92-480C-929B-B65F91224E33}" srcOrd="5" destOrd="0" presId="urn:microsoft.com/office/officeart/2005/8/layout/cycle7"/>
    <dgm:cxn modelId="{701B4BDB-DA8A-4439-8A73-64553AFDCAD3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Исключаются ли такие закупки под действия 223-ФЗ?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Исключаются ли такие закупки под действия 223-ФЗ?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(потребитель) не упомянут в ст.37 35-ФЗ как лицо, для которого заключение договора является обязательным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Заказчик не может и обеспечивать свои функции без электроэнергии – значит, для него такие договоры обязательны!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0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9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8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03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3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91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2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24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54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004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77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94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4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00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1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6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1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22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066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48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33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30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72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34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93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161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36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2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253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651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005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38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450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48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920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9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164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192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591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949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226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28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5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3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3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1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25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65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>
          <a:xfrm>
            <a:off x="359199" y="1034545"/>
            <a:ext cx="10817924" cy="5277890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 userDrawn="1"/>
        </p:nvSpPr>
        <p:spPr bwMode="auto">
          <a:xfrm>
            <a:off x="5441742" y="4030124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8 800 77 55 8</a:t>
            </a:r>
            <a:r>
              <a:rPr lang="ru-RU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</a:p>
          <a:p>
            <a:pPr>
              <a:lnSpc>
                <a:spcPct val="110000"/>
              </a:lnSpc>
              <a:defRPr/>
            </a:pPr>
            <a:r>
              <a:rPr lang="ru-RU" sz="97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ЗВОНОК ПО РОССИИ БЕСПЛАТНЫЙ</a:t>
            </a:r>
            <a:endParaRPr lang="ru-RU" sz="97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089828" y="3432316"/>
            <a:ext cx="2726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3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5385626" y="4650099"/>
            <a:ext cx="2812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00"/>
              </a:buClr>
              <a:buSzPct val="100000"/>
              <a:defRPr/>
            </a:pP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education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rts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tender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ru</a:t>
            </a:r>
            <a:endParaRPr lang="en-US" altLang="ru-RU" sz="1500" kern="1200" dirty="0" smtClean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buClr>
                <a:srgbClr val="000000"/>
              </a:buClr>
              <a:buSzPct val="100000"/>
            </a:pPr>
            <a:r>
              <a:rPr lang="en-US" altLang="ru-RU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info@rts-tender.ru</a:t>
            </a:r>
          </a:p>
        </p:txBody>
      </p:sp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3511475"/>
            <a:ext cx="331345" cy="3392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786362"/>
            <a:ext cx="331345" cy="3392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4135803"/>
            <a:ext cx="331345" cy="339297"/>
          </a:xfrm>
          <a:prstGeom prst="rect">
            <a:avLst/>
          </a:prstGeom>
        </p:spPr>
      </p:pic>
      <p:sp>
        <p:nvSpPr>
          <p:cNvPr id="48" name="TextBox 47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22311" y="1082675"/>
            <a:ext cx="9745792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09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3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1" r:id="rId10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#npa=8027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projects#npa=8027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2470150"/>
          </a:xfrm>
        </p:spPr>
        <p:txBody>
          <a:bodyPr/>
          <a:lstStyle/>
          <a:p>
            <a:r>
              <a:rPr lang="ru-RU" dirty="0" smtClean="0"/>
              <a:t>Обзор вступивших и будущих изменений</a:t>
            </a:r>
            <a:br>
              <a:rPr lang="ru-RU" dirty="0" smtClean="0"/>
            </a:br>
            <a:r>
              <a:rPr lang="ru-RU" dirty="0" smtClean="0"/>
              <a:t>в законодательной базе 223-ФЗ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3144540"/>
              </p:ext>
            </p:extLst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электроэнергии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1376676"/>
            <a:ext cx="2459909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3248" y="1376675"/>
            <a:ext cx="2451832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4" name="Нижний колонтитул 4"/>
          <p:cNvSpPr txBox="1">
            <a:spLocks/>
          </p:cNvSpPr>
          <p:nvPr/>
        </p:nvSpPr>
        <p:spPr>
          <a:xfrm>
            <a:off x="512762" y="66732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>
          <a:xfrm>
            <a:off x="9239249" y="66732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5126182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Ст.37 35-ФЗ «Об электроэнергетике»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договора поставки (купли-продажи) электроэнергии обязательно для поставщиков электрической энергии.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3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от 15.11.2017 № 1383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7979" y="36944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Новая форма годового отчета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Добавляются отдельные столбцы по форме отчета, меняется подход к формированию данных в отчете.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Меняется восприятие СГОЗ в понимании ПП РФ 1352 при определении необходимой квоты закупок у МСП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571500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 5 – 5(3), 6 - 6(2) Положения ПП РФ 1352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Понятие </a:t>
            </a:r>
            <a:r>
              <a:rPr lang="ru-RU" altLang="ru-RU" dirty="0" err="1" smtClean="0">
                <a:cs typeface="Segoe UI" panose="020B0502040204020203" pitchFamily="34" charset="0"/>
              </a:rPr>
              <a:t>гоз</a:t>
            </a:r>
            <a:r>
              <a:rPr lang="ru-RU" altLang="ru-RU" dirty="0" smtClean="0">
                <a:cs typeface="Segoe UI" panose="020B0502040204020203" pitchFamily="34" charset="0"/>
              </a:rPr>
              <a:t> В </a:t>
            </a:r>
            <a:r>
              <a:rPr lang="ru-RU" altLang="ru-RU" dirty="0" err="1" smtClean="0">
                <a:cs typeface="Segoe UI" panose="020B0502040204020203" pitchFamily="34" charset="0"/>
              </a:rPr>
              <a:t>пп</a:t>
            </a:r>
            <a:r>
              <a:rPr lang="ru-RU" altLang="ru-RU" dirty="0" smtClean="0">
                <a:cs typeface="Segoe UI" panose="020B0502040204020203" pitchFamily="34" charset="0"/>
              </a:rPr>
              <a:t> 1352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планирования заключения (или просто заключения) долгосрочных договоров учитываются объем оплаты таких договоров в отчетном году.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90604"/>
            <a:ext cx="571500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3798" y="365293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Позиции 11-14 Формы годового отчета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3798" y="4393474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ГОЗ закупок у МСП рассчитывается исключительно по объему оплаты.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Годовой отчет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69133"/>
              </p:ext>
            </p:extLst>
          </p:nvPr>
        </p:nvGraphicFramePr>
        <p:xfrm>
          <a:off x="135607" y="910184"/>
          <a:ext cx="11888755" cy="552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751"/>
                <a:gridCol w="2377751"/>
                <a:gridCol w="2377751"/>
                <a:gridCol w="2377751"/>
                <a:gridCol w="2377751"/>
              </a:tblGrid>
              <a:tr h="254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Общий стоимостной объем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(тыс. рублей)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(единиц)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 заключено договоров по результатам закупок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8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954073" y="-2657"/>
            <a:ext cx="8270696" cy="694951"/>
          </a:xfrm>
          <a:prstGeom prst="rect">
            <a:avLst/>
          </a:prstGeom>
        </p:spPr>
        <p:txBody>
          <a:bodyPr anchor="ctr"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45423" y="1468619"/>
            <a:ext cx="9119118" cy="633983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25973" y="1246428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445423" y="2481638"/>
            <a:ext cx="9119118" cy="63398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5290" y="1629117"/>
            <a:ext cx="771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 договоров, заключенных в 2017 году, вне зависимости от периода оплаты</a:t>
            </a:r>
            <a:endParaRPr lang="ru-RU" sz="14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9570" y="2644740"/>
            <a:ext cx="877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договоров, заключенных в 2017 году, вне зависимости от периода исполнения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825973" y="2265502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445423" y="3601585"/>
            <a:ext cx="9119118" cy="126257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25973" y="3385449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309" y="3817718"/>
            <a:ext cx="87793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Объем оплаты-2017, включая:</a:t>
            </a:r>
          </a:p>
          <a:p>
            <a:pPr marL="285750" indent="-285750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Оплату по договорам, заключенным в 2017 году</a:t>
            </a:r>
          </a:p>
          <a:p>
            <a:pPr marL="285750" indent="-285750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Оплату по договорам, заключенным в период  2012-2016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445423" y="5164212"/>
            <a:ext cx="9119118" cy="1262573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20" tIns="45711" rIns="91420" bIns="45711" anchor="b"/>
          <a:lstStyle>
            <a:defPPr>
              <a:defRPr lang="ru-RU"/>
            </a:defPPr>
            <a:lvl1pPr algn="ctr"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b="1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360363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719138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079500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1438275" indent="-36036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500000000000000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25973" y="4948076"/>
            <a:ext cx="432272" cy="432269"/>
          </a:xfrm>
          <a:prstGeom prst="ellipse">
            <a:avLst/>
          </a:prstGeom>
          <a:solidFill>
            <a:srgbClr val="E4465A"/>
          </a:solidFill>
          <a:ln w="28575">
            <a:solidFill>
              <a:srgbClr val="F1C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309" y="5522773"/>
            <a:ext cx="8779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долгосрочных договоров, заключенных в период  2012-2016, исполнение которых переходит на 2017. </a:t>
            </a:r>
          </a:p>
          <a:p>
            <a:pPr algn="ct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4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Долгосрочные договоры, заключенные в 2017 году, не включаются!</a:t>
            </a:r>
            <a:endParaRPr lang="ru-RU" sz="14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Пример отчета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ПП РФ 1352 в новой редакции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56 договоров, заключенных в 2017 году, на сумму 42 000 000 рублей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Оплата-2017 по договорам-2017: 25 000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000 </a:t>
            </a:r>
            <a:r>
              <a:rPr lang="ru-RU" sz="160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Оплата-2017 по 12 договорам 2012-2016: 21 000 000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Годовой отчет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00683"/>
              </p:ext>
            </p:extLst>
          </p:nvPr>
        </p:nvGraphicFramePr>
        <p:xfrm>
          <a:off x="135607" y="910184"/>
          <a:ext cx="11888755" cy="5521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751"/>
                <a:gridCol w="2377751"/>
                <a:gridCol w="2377751"/>
                <a:gridCol w="2377751"/>
                <a:gridCol w="2377751"/>
              </a:tblGrid>
              <a:tr h="254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показателя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Общий стоимостной объем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(тыс. рублей)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заключенных заказчиком по результатам закупок в отчетном году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(единиц)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Стоимостной объем оплаты в отчетном году (с учетом объема оплаты в отчетном году договоров, срок исполнения которых превышает один календарный год, в том числе заключенных в предыдущие отчетные периоды (тыс. рублей)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Количество договоров, срок исполнения которых превышает один календарный год, заключенных в предыдущие отчетные периоды (единиц)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Всего заключено договоров по результатам закупок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r>
                        <a:rPr lang="ru-RU" sz="1400" i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000</a:t>
                      </a:r>
                      <a:endParaRPr lang="ru-RU" sz="1400" i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46 000 (25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000 + 21 000)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u="sng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6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от 19.08.2016 № 819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ПП РФ 1352 в новой редакции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2018 года годовой объем закупок, которые нужно провести только среди МСП, возрастает – 15% вместо 10%.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4000" dirty="0" smtClean="0"/>
              <a:t>505-фз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91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3329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ПРИНЦИП ИНФОРМАЦИОННОЙ ЗАКРЫТОСТИ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586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Типовое положение о закупке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Введено понятие «Типовое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и право органа его разработать, а также право органа-разработчика определить перечень БУ, АУ, УП, которые обязаны принять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(вместе со сроками принятия)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должны быть указаны особенности закупок у МСП, определяемые ПРФ в соответствии с п.2 ч.8 ст.3 (отсылка на ПП РФ 1352).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размещено органом-разработчиком в ЕИС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8167"/>
              </p:ext>
            </p:extLst>
          </p:nvPr>
        </p:nvGraphicFramePr>
        <p:xfrm>
          <a:off x="1962149" y="4467225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Ч.2.1 – 2.7 ст.2 223-ФЗ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8615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Ведомственный контроль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понятие ведомственного контроля.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Теперь официально «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мониторить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заказчика может вышестоящий орган-учредитель.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контроля устанавливается высшими органами соответствующего уровня.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1990724" y="3761956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Ст.6.1 223-ФЗ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Ч.2.4 ст.2 223-ФЗ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О закупках МСП в ТПОЗ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должно предусматривать особенности участия МСП в закупках в соответствии с п.2 ч.8 ст.3 223-ФЗ.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989733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3797" y="3052059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П.2 ч.8 ст.3 223-ФЗ: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64000" y="2977622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Правительство РФ вправе установить особенности участия МСП в закупках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1575" y="3339569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1" y="3532848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13797" y="3595174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4000" y="3520737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 имеет ограниченную сферу применения – только «крупные» заказчики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7" y="4242063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845" y="4334011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5048" y="4164733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конкуренции – это создание преимущественных условий, если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иное не предусмотрено законодательством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284169" y="3893759"/>
            <a:ext cx="0" cy="30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74766" y="4697507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-1" y="4901550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13797" y="4993498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4000" y="4824220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Обязывать «рядового» заказчика проводить закупки с ограничением МСП через 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неправомерно,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т.к.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не имеет статуса НПА.</a:t>
            </a:r>
            <a:endParaRPr lang="ru-RU" sz="1600" u="sng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049" y="5788365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9651" y="5850691"/>
            <a:ext cx="30533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отражена та же позиция: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62952" y="5776254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Самарское УФАС, дело № 44-13566-18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/7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Письмо МЭР от 09.07.2015 № Д28и-2082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2" grpId="0"/>
      <p:bldP spid="9" grpId="0" animBg="1"/>
      <p:bldP spid="14" grpId="0" animBg="1"/>
      <p:bldP spid="15" grpId="0"/>
      <p:bldP spid="23" grpId="0"/>
      <p:bldP spid="28" grpId="0" animBg="1"/>
      <p:bldP spid="29" grpId="0"/>
      <p:bldP spid="30" grpId="0"/>
      <p:bldP spid="31" grpId="0" animBg="1"/>
      <p:bldP spid="32" grpId="0"/>
      <p:bldP spid="33" grpId="0"/>
      <p:bldP spid="42" grpId="0" animBg="1"/>
      <p:bldP spid="43" grpId="0"/>
      <p:bldP spid="44" grpId="0"/>
      <p:bldP spid="46" grpId="0" animBg="1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67724"/>
            <a:ext cx="49377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9300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Обжалование действий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42323"/>
              </p:ext>
            </p:extLst>
          </p:nvPr>
        </p:nvGraphicFramePr>
        <p:xfrm>
          <a:off x="2092960" y="1325880"/>
          <a:ext cx="8194040" cy="475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20"/>
                <a:gridCol w="4097020"/>
              </a:tblGrid>
              <a:tr h="385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Стало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dirty="0" smtClean="0"/>
                        <a:t> в ЕИС в срок Положения</a:t>
                      </a:r>
                      <a:r>
                        <a:rPr lang="ru-RU" sz="1600" baseline="0" dirty="0" smtClean="0"/>
                        <a:t> о закупке и информации о закупке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dirty="0" smtClean="0"/>
                        <a:t> в ЕИС в срок Положения, информации о закупке, договоре,</a:t>
                      </a:r>
                      <a:r>
                        <a:rPr lang="ru-RU" sz="1600" baseline="0" dirty="0" smtClean="0"/>
                        <a:t> а также о иной информации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Предъявление к участником требования о предоставлении</a:t>
                      </a:r>
                      <a:r>
                        <a:rPr lang="ru-RU" sz="1600" baseline="0" dirty="0" smtClean="0"/>
                        <a:t> документов, не предусмотренных документацией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Предъявление к участникам</a:t>
                      </a:r>
                      <a:r>
                        <a:rPr lang="ru-RU" sz="1600" baseline="0" dirty="0" smtClean="0"/>
                        <a:t> требований, не предусмотренных документацией</a:t>
                      </a:r>
                      <a:endParaRPr lang="ru-RU" sz="1600" dirty="0"/>
                    </a:p>
                  </a:txBody>
                  <a:tcPr/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закупки по 223, когда необходимо по 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 же самое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baseline="0" dirty="0" smtClean="0"/>
                        <a:t> в ЕИС в срок годового отчета по закупкам у МСП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Неразмещение</a:t>
                      </a:r>
                      <a:r>
                        <a:rPr lang="ru-RU" sz="1600" baseline="0" dirty="0" smtClean="0"/>
                        <a:t> в ЕИС в срок годового отчета по закупкам у МСП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БЫЛО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Нарушение оператором ЭТП требований закона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БЫЛО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закупки с нарушениями требований закона и Положения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4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8615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Обжалование действий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Обжаловать действия заказчика или ЭТП может любой участник закупки, права которого нарушены действиями или бездействием.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случае, если обжалуемые действия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совершены после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окончания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срока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подачи заявок на участие в закупке, обжалование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осуществляться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«только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участником закупки, подавшим заявку на участие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закупке».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жалобы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ограничиваться только доводами, составляющими предмет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обжалования (противоречие ч.17 ст.18.1 135-ФЗ!)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Подать жалобу на заказчика также может корпорация и ОИВ, ответственный за оценку соответствия и мониторинг соответствия планов закупки по объему закупок у МСП.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05257"/>
              </p:ext>
            </p:extLst>
          </p:nvPr>
        </p:nvGraphicFramePr>
        <p:xfrm>
          <a:off x="2209799" y="5171656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Ч.10</a:t>
                      </a:r>
                      <a:r>
                        <a:rPr lang="ru-RU" sz="1600" baseline="0" dirty="0" smtClean="0"/>
                        <a:t> – 13 ст.3 223-ФЗ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Конкурентные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термин «конкурентная закупка» и  определяются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способы проведения конкурентной закупки: 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конкурс (открытый конкурс, конкурс в электронной форме, закрытый конкурс);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аукцион (открытый аукцион, аукцион в электронной форме, закрытый аукцион);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ЗК (ЗК в электронной форме, закрытый ЗК); 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ЗП (ЗП в электронной форме, закрытый ЗП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US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898525" indent="-365125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иной способ конкурентной закупки в соответствии 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Конкурентные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 отнесения закупки к конкурентной: 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извещение размещается в ЕИС или направляется приглашение принять участие;</a:t>
            </a: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обеспечивается конкуренция;</a:t>
            </a:r>
          </a:p>
          <a:p>
            <a:pPr marL="808038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предмет закупки описывается в соответствии с устанавливаемыми требованиями;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Меняются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к содержанию извещения и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документации. Такие требования отныне предъявляются только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проведении конкурентной закупки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перечень случаев проведения закрытых закупок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единый для всех способов конкурентных закупок срок для направления запросов, по которым заказчик обязан дать разъяснения: не позднее чем за 3 рабочих дня до окончания СПЗ. Вводится также срок, в течение которого заказчик осуществляет разъяснения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размещает их в ЕИС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3 рабочих дня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псевдопротиворечие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ч.11 ст.4).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Отменить закупку можно до окончания СПЗ.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будет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утверждать документацию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(за исключением случая проведения запроса котировок).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определения поставщика (исполнителя, подрядчика) по результатам проведения конкурентной закупки заказчик создает комиссию по осуществлению конкурентной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Хранить закупочные «улики» необходимо не менее 3 лет.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Вводится единый для всех способов конкурентных закупок срок для направления запросов, по которым заказчик обязан дать разъяснения: не позднее чем за 3 рабочих дня до окончания СПЗ. Вводится также срок, в течение которого заказчик осуществляет разъяснения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размещает их в ЕИС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3 рабочих дня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псевдопротиворечие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ч.11 ст.4).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Отменить закупку можно до окончания СПЗ.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будет </a:t>
            </a:r>
            <a:r>
              <a:rPr lang="ru-RU" sz="1600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утверждать документацию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(за исключением случая проведения запроса котировок).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определени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поставщика (исполнителя, подрядчика) по результатам проведени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конкурентн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заказчик создает комисс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ию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осуществлению конкурентн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Хранить закупочные «улики» необходимо не менее 3 лет.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Точечные изменения в порядок проведения конкурентных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Устанавливаются требования к содержанию протоколов.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возможность заключить договоры с несколькими участниками одной закупки в случаях, предусмотренных </a:t>
            </a:r>
            <a:r>
              <a:rPr lang="ru-RU" sz="1600" dirty="0" err="1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Устанавливаются требования к СПЗ для основных типов процедур: конкурс и аукцион – не менее 15 дней, запрос котировок – не менее 5 рабочих дней, запрос предложений – не менее 7 рабочих дней.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22072"/>
              </p:ext>
            </p:extLst>
          </p:nvPr>
        </p:nvGraphicFramePr>
        <p:xfrm>
          <a:off x="2085974" y="4235059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Ч.15 ст. 4 223-ФЗ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аналогичный с «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достатысячниками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статус теперь попали закупки депозитных средств, кредитов и займов, а также закупки, связанных с приобретением и арендой недвижимости.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55280"/>
              </p:ext>
            </p:extLst>
          </p:nvPr>
        </p:nvGraphicFramePr>
        <p:xfrm>
          <a:off x="2273709" y="834955"/>
          <a:ext cx="7681448" cy="4647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455"/>
                <a:gridCol w="39699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ст.3.2 223-ФЗ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«Промежуточный»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Ч.14 ст.3.2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Итоговый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815913">
                <a:tc gridSpan="2">
                  <a:txBody>
                    <a:bodyPr/>
                    <a:lstStyle/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Дата подписания протокола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Количество поданных заявок с указанием даты и времени их регистрации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рассмотрения заявок (если проводится на этом этапе) +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количество отклоненных (отдельно) + причины отклонения со ссылкой на И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</a:t>
                      </a:r>
                      <a:endParaRPr lang="en-US" sz="1500" b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оценки заявок (если проводится на этом этапе) + с указанием «итогового решения комиссии» о соответствии заявок требованиям документации + результаты присвоения баллов по критериям</a:t>
                      </a: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Причины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признания закупки несостоявшейся (если такое случилось)</a:t>
                      </a:r>
                    </a:p>
                    <a:p>
                      <a:pPr marL="4572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5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Порядковые номера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итогам ранжирования + ценовые предложения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3" marR="39223" marT="0" marB="0"/>
                </a:tc>
              </a:tr>
              <a:tr h="431922">
                <a:tc gridSpan="2">
                  <a:txBody>
                    <a:bodyPr/>
                    <a:lstStyle/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Иные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сведения в случае, </a:t>
                      </a:r>
                      <a:r>
                        <a:rPr lang="ru-RU" sz="1500" b="0" u="sng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если необходимость их указания предусмотрена </a:t>
                      </a:r>
                      <a:r>
                        <a:rPr lang="ru-RU" sz="1500" b="0" u="sng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ПоЗ</a:t>
                      </a:r>
                      <a:endParaRPr lang="ru-RU" sz="1500" b="0" u="sng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Требования к протоколам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67724"/>
            <a:ext cx="493776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9300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Схема протоколирования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83633"/>
              </p:ext>
            </p:extLst>
          </p:nvPr>
        </p:nvGraphicFramePr>
        <p:xfrm>
          <a:off x="2102196" y="1238597"/>
          <a:ext cx="8194041" cy="51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347"/>
                <a:gridCol w="2731347"/>
                <a:gridCol w="2731347"/>
              </a:tblGrid>
              <a:tr h="385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Вскрытие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Рассмотрение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(итоги)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 рассмотрения,</a:t>
                      </a:r>
                      <a:r>
                        <a:rPr lang="ru-RU" sz="1300" baseline="0" dirty="0" smtClean="0"/>
                        <a:t> включая количество отклоненных и причины отклонения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</a:t>
                      </a:r>
                      <a:r>
                        <a:rPr lang="ru-RU" sz="1300" baseline="0" dirty="0" smtClean="0"/>
                        <a:t> оценки, включая ранжирование всех участников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 rowSpan="3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300" dirty="0" smtClean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Ценовые предложения всех участников</a:t>
                      </a:r>
                      <a:endParaRPr lang="ru-RU" sz="13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«Оператор электронной площадки»;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функционирования ЭТП осуществляется в соответствии с правилами, действующими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ЭТП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соглашением, заключенным между заказчиком и оператором ЭТП;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Предусматривается, что с 01.07.2018 конкурентные закупки с ограничением МСП проводятся только в электронной форме на площадках-44;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аккредитация МСП и ССП на площадке должна будет проводиться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порядке 44-ФЗ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установлены требования к срокам и порядке проведения конкурентных закупок только среди субъектов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</a:t>
            </a:r>
            <a:r>
              <a:rPr lang="en-US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Ч.6 ст.3.3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В течение одного часа с момента размещения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закупке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должна быть размещена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и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электронной площадке. 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Ч.8 ст.3.3: До «подведения результатов» конкурентной закупки оператор обязан скрывать от заказчика наименования участников.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Ч.10 ст.3.3: Оператор должен обеспечить конфиденциальность сведений о ценовых предложениях, «а также о дополнительных ценовых предложениях», если они есть, - до формирования итогового протокола, за исключением случаев проведения аукциона.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Электронизация закупок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</a:t>
            </a:r>
            <a:r>
              <a:rPr lang="ru-RU" altLang="ru-RU" dirty="0" smtClean="0">
                <a:cs typeface="Segoe UI" panose="020B0502040204020203" pitchFamily="34" charset="0"/>
              </a:rPr>
              <a:t>ПОПРАВКИ </a:t>
            </a:r>
            <a:r>
              <a:rPr lang="ru-RU" altLang="ru-RU" dirty="0">
                <a:cs typeface="Segoe UI" panose="020B0502040204020203" pitchFamily="34" charset="0"/>
              </a:rPr>
              <a:t>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Ч.6 ст.3.3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В течение одного часа с момента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размещения </a:t>
            </a:r>
            <a:r>
              <a:rPr lang="ru-RU" sz="1600" b="1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(где? Чего?)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 о закупке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должна быть размещена в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и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электронной площадке. 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Ч.8 ст.3.3: До «подведения результатов» конкурентной закупки оператор обязан скрывать от заказчика наименования участников.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Ч.10 ст.3.3: Оператор должен обеспечить конфиденциальность сведений о ценовых предложениях, «а также о дополнительных ценовых предложениях», если они есть, - до формирования итогового протокола, за исключением случаев проведения аукциона.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02819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Ст.3.3 223-ФЗ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Обеспечение заявок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положения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обеспечении заявок, условия возврата (невозврата) обеспечения участнику;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01.07.2018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отношении всех конкурентных закупок с НМЦ до 5 млн. руб.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запрет на требование обеспечения заявок;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НМЦ будет больше 5 млн. руб., то размер обеспечения заявок в любом случае не может быть больше, чем 5% НМЦ. 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закупок только среди МСП и ССП, вводится механизм специальных счетов, которые будут открываться МСП и ССП в уполномоченных банках, перечень которых будет определен ПРФ в соответствии с 44-ФЗ;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65240"/>
              </p:ext>
            </p:extLst>
          </p:nvPr>
        </p:nvGraphicFramePr>
        <p:xfrm>
          <a:off x="2190749" y="514308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Ст.3.2 223-ФЗ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832485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71968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Запрос котировок в новой редакции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117949"/>
            <a:ext cx="103427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Процедура без документации!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Проблемы, которые могут возникнуть при проведении: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 о разъяснении можно подать как в отношении извещения, так и в отношении документации. Однако разъяснения даются только в отношении документации (ч.2-4 ст.3.2)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Требование о соблюдении ПОПЗ при формировании извещения о ЗК отсылает к ч.6.1 ст.3, которая относится только к документации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П.5 ПП РФ 925 устанавливает требование о «начинке» именно документации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предъявлять к участникам требования, не указанные в документации (ч.6 ст.3)</a:t>
            </a: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«Для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осуществления конкурентной закупки заказчик разрабатывает и утверждает документацию о закупке (за исключением проведения запроса котировок </a:t>
            </a: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электронной </a:t>
            </a:r>
            <a:r>
              <a:rPr lang="ru-RU" sz="1600" b="1" u="sng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форме»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(ч.9 ст.3.2)</a:t>
            </a:r>
            <a:endParaRPr lang="ru-RU" sz="1600" b="1" u="sng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Описание предмета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описании предмета закупки указываются функциональные, технические и качественные характеристики, эксплуатационные характеристики (при необходимости) предмета закупки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13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указание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товарного знака,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это приводит к необоснованному ограничению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конкуренции (или если по-другому описать предмет нельзя)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указан товарный знак, то обязательна приписка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«или эквивалент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(даже если нет ограничения конкуренции), за исключением случаев:</a:t>
            </a:r>
            <a:endParaRPr lang="ru-RU" sz="13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есовместимость с имеющимся оборудованием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закупка </a:t>
            </a: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запасных частей</a:t>
            </a: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закупка товаров во исполнение контрактов по 44-ФЗ</a:t>
            </a: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исполнение требований международных договором РФ или обязательств по договорам, заключенным с другими ЮЛ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45405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Ч.6.1</a:t>
                      </a:r>
                      <a:r>
                        <a:rPr lang="ru-RU" sz="1600" baseline="0" dirty="0" smtClean="0"/>
                        <a:t> ст.3</a:t>
                      </a:r>
                      <a:r>
                        <a:rPr lang="ru-RU" sz="1600" dirty="0" smtClean="0"/>
                        <a:t>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Отчетность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10-ого числа месяца, следующего за отчетным, размещаются отчеты: 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по результатам закупки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по результатам закупки у ЕП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82675" indent="-366713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Сведения о количестве и общей стоимости договоров, заключенных с ЕУ несостоявшейся конкурентной закупки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08919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Ч.19</a:t>
                      </a:r>
                      <a:r>
                        <a:rPr lang="ru-RU" sz="1600" baseline="0" dirty="0" smtClean="0"/>
                        <a:t> ст.4</a:t>
                      </a:r>
                      <a:r>
                        <a:rPr lang="ru-RU" sz="1600" dirty="0" smtClean="0"/>
                        <a:t> 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у ЕП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подготовки и осуществления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 у единственного поставщика (исполнителя, подрядчика) и </a:t>
            </a:r>
            <a:r>
              <a:rPr lang="ru-RU" sz="1600" b="1" u="sng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исчерпывающий перечень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случаев проведения такой закупки устанавливаются положением о закупке.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44608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Ст.3.5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Ч.5 ст. 4 223-ФЗ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НЕ РАЗМЕЩАЕМ ИНФОРМАЦИЮ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указано обратное, в ЕИС можно будет не размещать информацию о закупках у единственного поставщика (вне зависимости от суммы закупки).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«Противоречие» документам: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932 (планирование)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1132 (реестр договоров)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Ч.19 ст.4 (ежемесячные отчеты)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Закрытые закупки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6" y="2098899"/>
            <a:ext cx="1034277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Устанавливается общий, рамочный порядок проведения закрытой конкурентной закупки.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1 июля 2018, если и пока ПРФ не разработает в отдельном ПП РФ порядок проведения закрытой закупки в ЭФ и не определит перечень операторов, могущих работать с такими закупками, проводить их можно только «в бумажном» виде.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17631"/>
              </p:ext>
            </p:extLst>
          </p:nvPr>
        </p:nvGraphicFramePr>
        <p:xfrm>
          <a:off x="2181224" y="4961221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Ст.3.6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223-ФЗ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Закрученные гайки, или</a:t>
            </a:r>
          </a:p>
          <a:p>
            <a:r>
              <a:rPr lang="ru-RU" sz="4000" dirty="0" smtClean="0"/>
              <a:t>Согласование отдельных закупок по статье 3.1-1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05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Статья 3.1-1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Согласование закупок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Указано, что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госкорпорации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госкомпании, а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также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АО, ООО 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госучастием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более 50%, а также «дочек» этих избранных с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долей участия более чем на 50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%, согласовывают свои закупки из перечня, утвержденного правительством, в отдельной инстанции перед их проведением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Введено понятие «Координационный орган при Правительстве РФ по согласованию закупок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(КО)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 перечень отдельных товаров, при закупках которых (при этом как при закупке самих товаров, так и при аренде, так и при закупке в целях использования при работах и услугах) на сумму, превышающую установленные пределы, заказчики осуществляют согласование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64135"/>
              </p:ext>
            </p:extLst>
          </p:nvPr>
        </p:nvGraphicFramePr>
        <p:xfrm>
          <a:off x="1980622" y="4656789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силу, но для полной «активации» не хватает порядка согласования и определения 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Статья 3.1-1,</a:t>
                      </a:r>
                      <a:r>
                        <a:rPr lang="ru-RU" sz="1600" baseline="0" dirty="0" smtClean="0"/>
                        <a:t> РП РФ 1489-р, проект порядка согласования </a:t>
                      </a:r>
                      <a:r>
                        <a:rPr lang="ru-RU" sz="1600" baseline="0" dirty="0" smtClean="0">
                          <a:hlinkClick r:id="rId3"/>
                        </a:rPr>
                        <a:t>тут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20241"/>
              </p:ext>
            </p:extLst>
          </p:nvPr>
        </p:nvGraphicFramePr>
        <p:xfrm>
          <a:off x="110835" y="850216"/>
          <a:ext cx="11938290" cy="499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501"/>
                <a:gridCol w="4271486"/>
                <a:gridCol w="4130303"/>
              </a:tblGrid>
              <a:tr h="1464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ОКПД 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вида товара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Предельная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НМЦД, млн. руб.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25.30.1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Котлы паровые и их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части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27.11.26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Генераторы переменного тока (синхронные генераторы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27.11.32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Установки генераторные с двигателями с искровым зажиганием; прочие генераторные установки; электрические вращающиеся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преобразователи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28.11.21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Турбины на водяном паре и прочие паровые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турбины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28.11.23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Турбины газовые, кроме турбореактивных и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турбовинтовых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30.11.2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Суда и аналогичные плавучие средства для перевозки людей или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грузов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30.11.3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Суда рыболовные и прочие суда специального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назначения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30.11.4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Платформы плавучие или погружные и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инфраструктура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30.12.1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Суда прогулочные и спортивные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4815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30.30.1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Установки силовые и двигатели летательных или космических аппаратов; наземные тренажеры для летного состава, их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части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  <a:tr h="3720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30.30.3</a:t>
                      </a:r>
                      <a:endParaRPr lang="ru-RU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Вертолеты и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самолеты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200</a:t>
                      </a:r>
                    </a:p>
                  </a:txBody>
                  <a:tcPr marL="39370" marR="39370" marT="64770" marB="6477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Перечень товаров по согласованию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946464"/>
            <a:ext cx="6807200" cy="343500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834" y="6032555"/>
            <a:ext cx="843280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большинстве случаев требуется согласование отдельных эксплуатационных характеристик!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 80276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Согласование закупок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Указано, что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госкорпорации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госкомпании, а также УП, АО, ООО 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госучастием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более 50%, а также «дочек» этих избранных с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долей участия более чем на 50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%, согласовывают свои закупки из перечня, утвержденного правительством, в отдельной инстанции перед их проведением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Введено понятие «Координационный орган при Правительстве РФ по согласованию закупок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(КО)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 перечень отдельных товаров, при закупках которых (при этом как при закупке самих товаров, так и при аренде, так и при закупке в целях использования при работах и услугах) заказчики осуществляют согласование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64135"/>
              </p:ext>
            </p:extLst>
          </p:nvPr>
        </p:nvGraphicFramePr>
        <p:xfrm>
          <a:off x="1980622" y="4656789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</a:t>
                      </a:r>
                      <a:r>
                        <a:rPr lang="ru-RU" sz="1600" baseline="0" dirty="0" smtClean="0"/>
                        <a:t> в силу, но для полной «активации» не хватает порядка согласования и определения 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Статья 3.1-1,</a:t>
                      </a:r>
                      <a:r>
                        <a:rPr lang="ru-RU" sz="1600" baseline="0" dirty="0" smtClean="0"/>
                        <a:t> РП РФ 1489-р, проект порядка согласования </a:t>
                      </a:r>
                      <a:r>
                        <a:rPr lang="ru-RU" sz="1600" baseline="0" dirty="0" smtClean="0">
                          <a:hlinkClick r:id="rId3"/>
                        </a:rPr>
                        <a:t>тут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2500" dirty="0" smtClean="0"/>
              <a:t>Новое регулирование закупок у МСП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6339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413327" y="920755"/>
            <a:ext cx="5040000" cy="5040000"/>
          </a:xfrm>
          <a:prstGeom prst="ellipse">
            <a:avLst/>
          </a:prstGeom>
          <a:solidFill>
            <a:srgbClr val="DBE1E4"/>
          </a:solidFill>
          <a:ln>
            <a:solidFill>
              <a:srgbClr val="E4465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3327" y="1640755"/>
            <a:ext cx="3600000" cy="3600000"/>
          </a:xfrm>
          <a:prstGeom prst="ellipse">
            <a:avLst/>
          </a:prstGeom>
          <a:solidFill>
            <a:srgbClr val="F2F2F2"/>
          </a:solidFill>
          <a:ln>
            <a:solidFill>
              <a:srgbClr val="E4465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Идеализированная структура </a:t>
            </a:r>
            <a:r>
              <a:rPr lang="ru-RU" dirty="0" err="1" smtClean="0"/>
              <a:t>нпа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регулирующих </a:t>
            </a:r>
            <a:r>
              <a:rPr lang="ru-RU" dirty="0" err="1" smtClean="0"/>
              <a:t>спецторги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53327" y="2360756"/>
            <a:ext cx="2160000" cy="2160000"/>
          </a:xfrm>
          <a:prstGeom prst="ellipse">
            <a:avLst/>
          </a:prstGeom>
          <a:solidFill>
            <a:schemeClr val="bg1"/>
          </a:solidFill>
          <a:ln>
            <a:solidFill>
              <a:srgbClr val="E4465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53327" y="3286867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327" y="1932046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Статья 3.4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327" y="139258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Статья 3.2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327" y="1413341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Статья 3.3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Общее о </a:t>
            </a: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спецторгах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проводятся только в электронной форме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проводятся только на площадках, «функционирующих в соответствии с едиными требованиями, предусмотренными 44-ФЗ» (ч.10 ст.3.4)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Правительство устанавливает «перечень операторов» (ч.11 ст.3.3)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заявки перечисляется на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спецсчет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открытый в банке, включенном в перечень, который определяет ПРФ в соответствии с 44-ФЗ (ч.13 ст.3.4)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12004"/>
              </p:ext>
            </p:extLst>
          </p:nvPr>
        </p:nvGraphicFramePr>
        <p:xfrm>
          <a:off x="1962149" y="4467225"/>
          <a:ext cx="8239126" cy="1235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563"/>
                <a:gridCol w="4119563"/>
              </a:tblGrid>
              <a:tr h="3838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Статус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Где</a:t>
                      </a:r>
                      <a:r>
                        <a:rPr lang="ru-RU" sz="1600" baseline="0" dirty="0" smtClean="0"/>
                        <a:t> описано</a:t>
                      </a:r>
                      <a:endParaRPr lang="ru-RU" sz="1600" dirty="0"/>
                    </a:p>
                  </a:txBody>
                  <a:tcPr/>
                </a:tc>
              </a:tr>
              <a:tr h="8518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Вступило в силу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Ст.3.4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39869"/>
              </p:ext>
            </p:extLst>
          </p:nvPr>
        </p:nvGraphicFramePr>
        <p:xfrm>
          <a:off x="110835" y="850216"/>
          <a:ext cx="11938290" cy="4925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501"/>
                <a:gridCol w="4271486"/>
                <a:gridCol w="4130303"/>
              </a:tblGrid>
              <a:tr h="1464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Способ закупки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Срок подачи заявок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Части заявок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</a:tr>
              <a:tr h="372055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дней, если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НМЦД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≤ 30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+ 2 + ЦП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40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дней, если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НМЦД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</a:t>
                      </a:r>
                      <a:endParaRPr lang="ru-RU" sz="13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746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Аукцион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дней, если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НМЦД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≤ 30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+ 2 + ЦП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80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дней, если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НМЦД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млн</a:t>
                      </a:r>
                      <a:endParaRPr lang="ru-RU" sz="13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Запрос предложений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рабочих дней, при этом НМЦ должна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быть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≤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 млн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+2 + ЦП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16149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Запрос котировок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рабочих дня, при этом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НМЦ должна быть </a:t>
                      </a:r>
                      <a:r>
                        <a:rPr lang="en-US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≤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15 млн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Единая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заявка + ЦП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97173"/>
              </p:ext>
            </p:extLst>
          </p:nvPr>
        </p:nvGraphicFramePr>
        <p:xfrm>
          <a:off x="110835" y="850216"/>
          <a:ext cx="11938290" cy="449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465"/>
                <a:gridCol w="10029825"/>
              </a:tblGrid>
              <a:tr h="1464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Способ закупки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этапы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</a:tr>
              <a:tr h="4279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в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срок до окончания СПЗ обсуждения характеристик ТРУ «и иных условий исполнения договора» с участниками закупки в целях уточнения характеристик ТРУ </a:t>
                      </a: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Обсуждение предложений участников закупки характеристик ТРУ «и иных условий исполнения договора» в целях уточнения характеристик ТРУ</a:t>
                      </a: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Рассмотрение и оценка заказчиком поданных заявок, содержащих «окончательные предложения» о характеристиках ТРУ и об иных условиях исполнения договора</a:t>
                      </a: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Проведение квалификационного отбора </a:t>
                      </a: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Сопоставление дополнительных ценовых предложений о «снижении цены договора, расходов на эксплуатацию и ремонт товаров, использование результатов работ, услуг»</a:t>
                      </a:r>
                      <a:endParaRPr lang="ru-RU" sz="1300" dirty="0" smtClean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err="1">
                <a:cs typeface="Segoe UI" panose="020B0502040204020203" pitchFamily="34" charset="0"/>
              </a:rPr>
              <a:t>Информобеспечение</a:t>
            </a:r>
            <a:r>
              <a:rPr lang="ru-RU" altLang="ru-RU" dirty="0">
                <a:cs typeface="Segoe UI" panose="020B0502040204020203" pitchFamily="34" charset="0"/>
              </a:rPr>
              <a:t> закупок у ЕП</a:t>
            </a: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3343" y="6624342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35450"/>
              </p:ext>
            </p:extLst>
          </p:nvPr>
        </p:nvGraphicFramePr>
        <p:xfrm>
          <a:off x="110835" y="850216"/>
          <a:ext cx="11938290" cy="4875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465"/>
                <a:gridCol w="10029825"/>
              </a:tblGrid>
              <a:tr h="1464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Способ закупки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этапы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</a:tr>
              <a:tr h="4279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в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срок до окончания СПЗ обсуждения характеристик ТРУ «и иных условий исполнения договора» с участниками закупки 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(с кем конкретно? Только с теми, кто подал заявки, или со всеми, учитывая ч.10-11 ст.3?)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целях уточнения характеристик ТРУ 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(обсуждать «иные условия» можно – а уточнять можно только характеристики?)</a:t>
                      </a:r>
                    </a:p>
                    <a:p>
                      <a:pPr marL="8001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Обсуждение предложений участников закупки 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(с кем конкретно? Только с теми, кто подал заявки, или со всеми, учитывая ч.10-11 ст.3?)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характеристик ТРУ «и иных условий исполнения договора» в целях уточнения характеристик ТРУ 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(обсуждать «иные условия» можно – а уточнять можно только характеристики?)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aseline="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Общее примечание по двум этапам: возникает противоречие между данными пунктами и ч.8 и ч.10 ст.3.3, ведь оператор обязан скрыть «обсуждаемую» информацию до подведения итогов.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Рассмотрение и оценка </a:t>
                      </a:r>
                      <a:r>
                        <a:rPr lang="ru-RU" sz="13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(получается,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проводить отдельно рассмотрение и оценку нельзя?)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заказчиком поданных заявок, содержащих «окончательные предложения о характеристиках ТРУ и об иных условиях исполнения договора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(так что, можно в итоге «иные условия» менять?)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(можно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ли рассматривать «не окончательные» предложения? Иными словами, проведение «обсуждения» обязательно?)</a:t>
                      </a:r>
                      <a:endParaRPr lang="ru-RU" sz="13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квалификационного 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отбора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Сопоставление дополнительных ценовых предложений о «снижении цены договора, расходов на эксплуатацию и ремонт товаров, использование результатов работ, услуг» </a:t>
                      </a:r>
                      <a:r>
                        <a:rPr lang="ru-RU" sz="13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(а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если НМЦ – это сумма единиц цен при закупке с неизвестным объемом, подавать «дополнительные ценовые предложения» нельзя)?</a:t>
                      </a:r>
                    </a:p>
                    <a:p>
                      <a:pPr marL="45720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3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3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Общее примечание по всему:</a:t>
                      </a:r>
                      <a:r>
                        <a:rPr lang="ru-RU" sz="13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учитывая то, что зовется этапами в понимании статьи 3.2, получается, что открытие доступа к заявкам (вскрытие) не может являться этапом для конкурса МСП.</a:t>
                      </a:r>
                      <a:endParaRPr lang="ru-RU" sz="13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этапов конкурса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Очередность – в соответствии с нумерацией этапов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 одновременное включение двух разных видов «обсуждений»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извещении должны быть установлены сроки каждого этапа (видимо, в соответствии 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все этапы протоколируются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обсуждений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заказчиком принято «решение об уточнении характеристик ТРУ и иных условий исполнения договора», это решение необходимо отразить в протоколе, а также разместить уточненные И+Д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уточнение сделано, отклонение заявок участников конкурса не допускается. Комиссия предлагает участникам сделать окончательные предложения и определяет срок подачи окончательных предложений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уточнение не делалось, информация об этом отражается в протоколе, при этом окончательные предложения</a:t>
            </a:r>
            <a:r>
              <a:rPr lang="en-US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подаются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Обсуждение должно осуществляться только с участниками, соответствующими требованиям к участника, «указанным в извещении и документации»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Должны быть обеспечены равный доступ и соблюдение коммерческой тайны по 98-ФЗ «О Коммерческой тайне»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можно только одно ОП. </a:t>
            </a:r>
            <a:r>
              <a:rPr lang="ru-RU" sz="15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может быть предусмотрена подача ОП с одновременной подачей нового ЦП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обсуждений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заказчиком принято «решение об уточнении характеристик ТРУ и иных условий исполнения договора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», это решение необходимо отразить в протоколе, а также разместить уточненные И+Д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уточнение сделано,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отклонение заявок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участников конкурса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допускается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Комиссия предлагает участникам сделать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окончательные предложения (обратите внимание на разницу – заявка и ОП!)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определяет срок подачи окончательных предложений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уточнение не делалось, информация об этом отражается в протоколе, при этом окончательные предложения</a:t>
            </a:r>
            <a:r>
              <a:rPr lang="en-US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подаются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Обсуждение должно осуществляться только с участниками, соответствующими требованиям к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участника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(это что получается, рассмотрение заявки на предмет соответствия требованиям – до окончания СПЗ?)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«указанным в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извещении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(какие требования в извещении?)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документации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5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Должны быть обеспечены равный доступ и соблюдение коммерческой тайны по 98-ФЗ «О Коммерческой тайне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(это вообще как?)</a:t>
            </a:r>
            <a:endParaRPr lang="ru-RU" sz="15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можно только одно ОП. </a:t>
            </a:r>
            <a:r>
              <a:rPr lang="ru-RU" sz="1500" dirty="0" err="1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может быть предусмотрена подача ОП с одновременной подачей нового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ЦП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(без отдельного упоминания в </a:t>
            </a:r>
            <a:r>
              <a:rPr lang="ru-RU" sz="1500" dirty="0" err="1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подавать новые ЦП нельзя, даже если уточнение существенно?)</a:t>
            </a:r>
            <a:endParaRPr lang="ru-RU" sz="15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52221"/>
              </p:ext>
            </p:extLst>
          </p:nvPr>
        </p:nvGraphicFramePr>
        <p:xfrm>
          <a:off x="110835" y="850216"/>
          <a:ext cx="11938290" cy="5479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465"/>
                <a:gridCol w="10029825"/>
              </a:tblGrid>
              <a:tr h="14645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Способ закупки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этапы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0291A0"/>
                    </a:solidFill>
                  </a:tcPr>
                </a:tc>
              </a:tr>
              <a:tr h="42798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</a:t>
                      </a:r>
                      <a:endParaRPr lang="ru-RU" sz="12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в</a:t>
                      </a:r>
                      <a:r>
                        <a:rPr lang="ru-RU" sz="12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срок до окончания СПЗ обсуждения характеристик ТРУ «и иных условий исполнения договора» с участниками закупки 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(с кем конкретно? Только с теми, кто подал заявки, или со всеми, учитывая ч.10-11 ст.3?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даже хуже: только с теми, кто соответствует требованиям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целях уточнения характеристик ТРУ 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(обсуждать «иные условия» можно – а уточнять можно только характеристики?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Видимо, можно «иные условия» тоже, учитывая особенности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8001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Обсуждение предложений участников закупки 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(с кем конкретно? Только с теми, кто подал заявки, или со всеми, учитывая ч.10-11 ст.3?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Все даже хуже: только с теми, кто соответствует требованиям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характеристик ТРУ «и иных условий исполнения договора» в целях уточнения характеристик ТРУ 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(обсуждать «иные условия» можно – а уточнять можно только характеристики?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Видимо, можно «иные условия» тоже, учитывая особенности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Общее примечание по двум этапам: возникает противоречие между данными пунктами и ч.8 и ч.10 ст.3.3, ведь оператор обязан скрыть «обсуждаемую» информацию до подведения итогов.</a:t>
                      </a: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Рассмотрение и оценка </a:t>
                      </a: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(получается,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проводить отдельно рассмотрение и оценку нельзя?)</a:t>
                      </a: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заказчиком поданных заявок, содержащих «окончательные предложения о характеристиках ТРУ и об иных условиях исполнения договора</a:t>
                      </a:r>
                      <a:r>
                        <a:rPr lang="ru-RU" sz="12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(так что, можно в итоге «иные условия» менять?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Видимо, можно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(можно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ли рассматривать «не окончательные» предложения? Иными словами, проведение «обсуждения» обязательно?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выяснилось, рассматривать не окончательные можно, а проведение обсуждения не обязательно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2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Проведение квалификационного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отбора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(когда? в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какой очередности – можно после окончания СПЗ? </a:t>
                      </a:r>
                      <a:r>
                        <a:rPr lang="ru-RU" sz="1200" baseline="0" dirty="0" smtClean="0">
                          <a:solidFill>
                            <a:srgbClr val="0291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Только в порядке нумерации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2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8001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2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Сопоставление дополнительных ценовых предложений о «снижении цены договора, расходов на эксплуатацию и ремонт товаров, использование результатов работ, услуг» </a:t>
                      </a: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(а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если НМЦ – это сумма единиц цен при закупке с неизвестным объемом, подавать «дополнительные ценовые предложения» нельзя)?</a:t>
                      </a:r>
                    </a:p>
                    <a:p>
                      <a:pPr marL="45720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2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Общее примечание по всему:</a:t>
                      </a:r>
                      <a:r>
                        <a:rPr lang="ru-RU" sz="1200" baseline="0" dirty="0" smtClean="0">
                          <a:solidFill>
                            <a:srgbClr val="E4465A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учитывая то, что зовется этапами в понимании статьи 3.2, получается, что открытие доступа к заявкам (вскрытие) не может являться этапом для конкурса МСП.</a:t>
                      </a:r>
                      <a:endParaRPr lang="ru-RU" sz="1200" dirty="0" smtClean="0">
                        <a:solidFill>
                          <a:srgbClr val="E4465A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3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</a:t>
            </a: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РиО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 всем участникам предъявляются «единые квалификационные требования», установленные документацией, и их заявки должны содержать информацию и документы, подтверждающие соответствие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 участников, не соответствующие «квалификационным требованиям», отклоняются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</a:t>
            </a: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РиО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 всем участникам предъявляются «единые квалификационные требования»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(а не квалификационные? Например, «общие» нельзя?)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установленные документацией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(а извещение как же? Мы уже там требований не указываем при проведении обсуждения?)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их заявки должны содержать информацию и документы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(«упрощенные» закупки по ч.9 ст.4 223-ФЗ невозможны в случае </a:t>
            </a:r>
            <a:r>
              <a:rPr lang="ru-RU" sz="1500" dirty="0" err="1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спецторгов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подтверждающие соответствие «единым квалификационным требованиям»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 участников, не соответствующие «квалификационным требованиям»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(они уже не единые? И все-таки что насчет «общих»?)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отклоняются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«</a:t>
            </a: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ЦП»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должны быть проинформированы о наименьшем ЦП из всех ЦП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подают только одно дополнительное ЦП, которое должно быть ниже первоначального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ЦП не обязательно. Если не подается, то первоначальное ЦП рассматривается как окончательное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</a:t>
            </a:r>
            <a:r>
              <a:rPr lang="ru-RU" sz="15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длится 3 часа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Дату </a:t>
            </a:r>
            <a:r>
              <a:rPr lang="ru-RU" sz="15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определяет заказчик в извещении и документации, время определяет ЭП автоматически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587240" cy="341458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«</a:t>
            </a: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ЦП»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должны быть проинформированы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(кем? Заказчиком или ЭП?)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 наименьшем ЦП из всех ЦП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(снова противоречие с ч.10 ст.3.3)</a:t>
            </a: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подают только одно дополнительное ЦП, которое должно быть ниже первоначального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ЦП не обязательно. Если не подается, то первоначальное ЦП рассматривается как окончательное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Период </a:t>
            </a:r>
            <a:r>
              <a:rPr lang="ru-RU" sz="1500" dirty="0" err="1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длится 3 часа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Дату </a:t>
            </a:r>
            <a:r>
              <a:rPr lang="ru-RU" sz="1500" dirty="0" err="1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доподачи</a:t>
            </a:r>
            <a:r>
              <a:rPr lang="ru-RU" sz="15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определяет заказчик в извещении и документации, время определяет ЭП автоматически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5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717450"/>
            <a:ext cx="5105400" cy="279132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проведения аукциона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Возможен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РиО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(правила аналогичны «конкурсному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РиО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аукциона – 0,5-5%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– в рамках шага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не вправе подать предложение о цене договора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равное поданному ранее им же или больше чем оно, а также не вправе предложить нулевое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не вправе подать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ниже, чем текущее минимальное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сниженное в пределах шага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не вправе подать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ниже, чем текущее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 случае, если оно подано им же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46318"/>
              </p:ext>
            </p:extLst>
          </p:nvPr>
        </p:nvGraphicFramePr>
        <p:xfrm>
          <a:off x="110835" y="850215"/>
          <a:ext cx="11961092" cy="5692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255"/>
                <a:gridCol w="4279644"/>
                <a:gridCol w="41381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информации о закупке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Чем регулируется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ли не размещать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3839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Позиция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плана закупки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РФ от 17.09.2012 № 932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всегда. ПП РФ 932, к сожалению, дает возможность не раскрывать информацию о закупке в плане только в отношении закупок суммой до 100 (500) тысяч рублей. Получается, что закупки свыше этой суммы размещать в плане все-таки нужно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Извещение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Ничем!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(ч.9 ст.4 223-ФЗ отныне касается только конкурентных закупок)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Документация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Ничем! (ч.10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ст.4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223-ФЗ отныне касается только конкурентных закупок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19222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 договоре в ежемесячных отчетах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Ч.19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Несмотря на отсутствие прямого противоречия ч.19 ст.4 упомянутой измененной норме, в ней (ч.19) говорится о необходимости размещения информации обо всех договорах без исключения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К тому же отчет о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закупках у ЕП </a:t>
                      </a:r>
                      <a:r>
                        <a:rPr lang="ru-RU" sz="1300" baseline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является специальным.</a:t>
                      </a:r>
                      <a:r>
                        <a:rPr lang="ru-RU" sz="130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Следовательно, и по новым правилам размещать информацию о закупках у ЕП, даже если извещения и документация не размещались, нужно  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</a:tr>
              <a:tr h="10944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Договор в реестре договоров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РФ от 31.10.2014 № 1132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существу - аналогично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плану закупки. Договоры, цена которых превышает 100 (500) тысяч рублей, следует размещать в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реестре, за исключением всех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случаев (а не только закупок до 100 (500) тысяч) по ч.15 ст.4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err="1">
                <a:cs typeface="Segoe UI" panose="020B0502040204020203" pitchFamily="34" charset="0"/>
              </a:rPr>
              <a:t>Информобеспечение</a:t>
            </a:r>
            <a:r>
              <a:rPr lang="ru-RU" altLang="ru-RU" dirty="0">
                <a:cs typeface="Segoe UI" panose="020B0502040204020203" pitchFamily="34" charset="0"/>
              </a:rPr>
              <a:t> закупок у </a:t>
            </a:r>
            <a:r>
              <a:rPr lang="ru-RU" altLang="ru-RU" dirty="0" smtClean="0">
                <a:cs typeface="Segoe UI" panose="020B0502040204020203" pitchFamily="34" charset="0"/>
              </a:rPr>
              <a:t>ЕП 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r>
              <a:rPr lang="ru-RU" altLang="ru-RU" dirty="0" smtClean="0">
                <a:cs typeface="Segoe UI" panose="020B0502040204020203" pitchFamily="34" charset="0"/>
              </a:rPr>
              <a:t>(второй вариант схемы)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717450"/>
            <a:ext cx="5105400" cy="279132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Особенности проведения аукциона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Возможен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(правила аналогичны «конкурсному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аукциона – 0,5-5%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– в рамках шага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не вправе подать предложение о цене договора (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(значит ли это, что проводить аукцион МСП с неизвестным объемом нельзя?)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равное поданному ранее им же или больше чем оно, а также не вправе предложить нулевое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«Участник не вправе подать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ниже, чем текущее минимальное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сниженное в пределах шага»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(Вывод, основанный на буквальном толковании: в аукционе может быть только одно предложение. ЧЕГО?!)</a:t>
            </a: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не вправе подать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ниже, чем текущее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ПоЦД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 случае, если оно подано им же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Состав 1 и 2 частей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Первые части должны содержать описание ТРУ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Вторые части должны содержать 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«информацию </a:t>
            </a:r>
            <a:r>
              <a:rPr lang="ru-RU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соответствии единым квалификационным 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требованиям» и </a:t>
            </a:r>
            <a:r>
              <a:rPr lang="ru-RU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кончательные предложения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Персонифицировать первую часть и помещать в нее информацию о соответствии единым квалификационным требованиям не допускается</a:t>
            </a:r>
            <a:endParaRPr lang="ru-RU" sz="1600" dirty="0">
              <a:solidFill>
                <a:srgbClr val="E4465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Состав 1 и 2 частей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Первые части должны содержать описание ТРУ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Вторые части должны содержать 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«информацию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(а документы – нет?)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соответствии единым квалификационным 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требованиям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(тот же вопрос о природе требований)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и </a:t>
            </a:r>
            <a:r>
              <a:rPr lang="ru-RU" sz="16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кончательные предложения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Персонифицировать первую часть и помещать в нее информацию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(тот же вопрос по документам. Можно, получается?)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о соответствии единым квалификационным требованиям </a:t>
            </a: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(то же самое)</a:t>
            </a:r>
            <a:r>
              <a:rPr lang="ru-RU" sz="1600" dirty="0" smtClean="0">
                <a:solidFill>
                  <a:schemeClr val="dk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не допускается</a:t>
            </a:r>
            <a:endParaRPr lang="ru-RU" sz="1600" dirty="0">
              <a:solidFill>
                <a:srgbClr val="E4465A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Направление частей от ЭП заказчику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Первые части заявок (или всю котировочную заявку, или в случае конкурса – первые части окончательных предложений) – не позднее дня, следующего за днем окончания СПЗ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Вторые части заявок – в сроки, установленные заказчиком в И+Д, но не ранее сроков:</a:t>
            </a:r>
          </a:p>
          <a:p>
            <a:pPr marL="1657350" lvl="3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Размещения протокола рассмотрения первых частей</a:t>
            </a:r>
          </a:p>
          <a:p>
            <a:pPr marL="1657350" lvl="3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Рассмотрения «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доподанных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ЦП», если такой этап проводился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сроках направления ЦП не сказано ни слова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Инфообмен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ЭП и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рассмотрения первых частей (или котировочных заявок) заказчик направляет ОЭП соответствующий протокол, а ОЭП в течение 1 часа размещает его в ЕИС (ч.24)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ОЭП в течение 1 часа после размещения в ЕИС протокола сопоставления ЦП направляет заказчику результаты осуществленного ОЭП сопоставления, а также информацию обо всех поданных ЦП (ч.25)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1 рабочего дня после направления ОЭП информации о ЦП и вторых частей заявок комиссия на основании результатов оценки присваивает порядковый номер в порядке уменьшения степени выгодности содержащихся в них условий исполнения договора (ч.26)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Заявке на участие в конкурсе, в которой содержатся лучшие условия исполнения договора, а в случае проведения аукциона и запроса котировок – наименьшее ценовое предложение, присваивается первый номер. Установлено правило «первой подачи» (ч.26)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Итоговый протокол составляется и размещается заказчиком (ч.27)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Инфообмен</a:t>
            </a: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ЭП и заказчика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рассмотрения первых частей (или котировочных заявок) заказчик направляет ОЭП соответствующий протокол, а ОЭП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(да, именно оператор!)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течение 1 часа размещает его в ЕИС (ч.24)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ОЭП в течение 1 часа после размещения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(кто и когда это размещает?)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ЕИС протокола сопоставления ЦП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(откуда вообще тут взялись ЦП?)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направляет заказчику результаты осуществленного ОЭП сопоставления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(круто, площадка сама оценивает ЦП!)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а также информацию обо всех поданных ЦП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(да, снова противоречие ч.10 ст.3.3)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(ч.25)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(между частями имеется явный «логико-событийный» пробел)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1 рабочего дня после направления ОЭП информации о ЦП и вторых частей заявок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(напоминание: сроки направления 2 частей диктует сам заказчик, поэтому важно точно рассчитать сроки!)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на основании результатов оценки присваивает порядковый номер в порядке уменьшения степени выгодности содержащихся в них условий исполнения договора (ч.26)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Заявке на участие в конкурсе, в которой содержатся лучшие условия исполнения договора 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(минуточку, а запрос предложений забыли?)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5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в случае проведения аукциона и запроса котировок – наименьшее ценовое предложение, присваивается первый номер. Установлено правило «первой подачи» (ч.26)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Итоговый протокол составляется и размещается заказчиком (ч.27)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717450"/>
            <a:ext cx="5286375" cy="246221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Заключение договора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ГЛОБАЛЬНЫЕ ПОПРАВКИ 223-фз (505-фз)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 должен быть заключен на ЭП в электронной форме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Добавлена возможность составления протокола разногласий (без установления сроков направления протокола)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забываем сроки заключения по ч.15 ст.3.2 – 10-20 дней (20 рабочих по ПП 1352 с 1 июля работать не будут!)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222311" y="961377"/>
            <a:ext cx="9745792" cy="923925"/>
          </a:xfrm>
        </p:spPr>
        <p:txBody>
          <a:bodyPr/>
          <a:lstStyle/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ru-RU" sz="1600" dirty="0" smtClean="0">
                <a:solidFill>
                  <a:schemeClr val="accent3"/>
                </a:solidFill>
              </a:rPr>
              <a:t> </a:t>
            </a:r>
            <a:endParaRPr lang="en-US" altLang="ru-RU" sz="16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П.8 ч.4 ст.1 223-ФЗ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 не регулирует отношения, связанные 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заключением и исполнением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договоров,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являющихся обязательными для участников рынка обращения электрической энергии и (или) мощности</a:t>
            </a:r>
            <a:endParaRPr lang="ru-RU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П.8 ч.4 ст.1 223-ФЗ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Закупки электроэнергии	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 не регулирует отношения, связанные с заключением и исполнением договоров,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являющихся обязательными для участников </a:t>
            </a:r>
            <a:r>
              <a:rPr lang="ru-RU" sz="1600" u="sng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рынка обращения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электрической энергии и (или) мощности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580703"/>
              </p:ext>
            </p:extLst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электроэнергии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1376676"/>
            <a:ext cx="2459909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3248" y="1376675"/>
            <a:ext cx="2451832" cy="4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000"/>
              </a:spcBef>
              <a:buClr>
                <a:srgbClr val="E4465A"/>
              </a:buClr>
            </a:pPr>
            <a:r>
              <a:rPr lang="ru-RU" sz="15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</a:t>
            </a:r>
            <a:endParaRPr lang="ru-RU" sz="1500" b="1" dirty="0" smtClean="0">
              <a:ln w="0"/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4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25519</TotalTime>
  <Words>6079</Words>
  <Application>Microsoft Office PowerPoint</Application>
  <PresentationFormat>Широкоэкранный</PresentationFormat>
  <Paragraphs>825</Paragraphs>
  <Slides>67</Slides>
  <Notes>65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82" baseType="lpstr">
      <vt:lpstr>Arial Unicode MS</vt:lpstr>
      <vt:lpstr>Microsoft YaHei</vt:lpstr>
      <vt:lpstr>Adobe Arabic</vt:lpstr>
      <vt:lpstr>Aria</vt:lpstr>
      <vt:lpstr>Arial</vt:lpstr>
      <vt:lpstr>Calibri</vt:lpstr>
      <vt:lpstr>Roboto</vt:lpstr>
      <vt:lpstr>Segoe UI</vt:lpstr>
      <vt:lpstr>Segoe UI Black</vt:lpstr>
      <vt:lpstr>Segoe UI Light</vt:lpstr>
      <vt:lpstr>Times New Roman</vt:lpstr>
      <vt:lpstr>Trebuchet MS</vt:lpstr>
      <vt:lpstr>Wingdings</vt:lpstr>
      <vt:lpstr>4_1. Шаблон РТС</vt:lpstr>
      <vt:lpstr>1_1. Шаблон РТС</vt:lpstr>
      <vt:lpstr>Обзор вступивших и будущих изменений в законодательной базе 223-ФЗ</vt:lpstr>
      <vt:lpstr>Презентация PowerPoint</vt:lpstr>
      <vt:lpstr>НЕ РАЗМЕЩАЕМ ИНФОРМАЦИЮ</vt:lpstr>
      <vt:lpstr>НЕ РАЗМЕЩАЕМ ИНФОРМАЦИЮ</vt:lpstr>
      <vt:lpstr>Информобеспечение закупок у ЕП</vt:lpstr>
      <vt:lpstr>Информобеспечение закупок у ЕП  (второй вариант схемы)</vt:lpstr>
      <vt:lpstr>Закупки электроэнергии </vt:lpstr>
      <vt:lpstr>Закупки электроэнергии </vt:lpstr>
      <vt:lpstr>Закупки электроэнергии</vt:lpstr>
      <vt:lpstr>Закупки электроэнергии</vt:lpstr>
      <vt:lpstr>Закупки электроэнергии </vt:lpstr>
      <vt:lpstr>Новая форма годового отчета</vt:lpstr>
      <vt:lpstr>Понятие гоз В пп 1352</vt:lpstr>
      <vt:lpstr>Годовой отчет</vt:lpstr>
      <vt:lpstr>Презентация PowerPoint</vt:lpstr>
      <vt:lpstr>ПП РФ 1352 в новой редакции</vt:lpstr>
      <vt:lpstr>Годовой отчет</vt:lpstr>
      <vt:lpstr>ПП РФ 1352 в новой редакции</vt:lpstr>
      <vt:lpstr>Презентация PowerPoint</vt:lpstr>
      <vt:lpstr>ГЛОБАЛЬНЫЕ ПОПРАВКИ 223-фз (505-фз)</vt:lpstr>
      <vt:lpstr>ГЛОБАЛЬНЫЕ ПОПРАВКИ 223-фз (505-фз)</vt:lpstr>
      <vt:lpstr>О закупках МСП в ТПОЗ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Требования к протоколам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Презентация PowerPoint</vt:lpstr>
      <vt:lpstr>Согласование закупок</vt:lpstr>
      <vt:lpstr>Перечень товаров по согласованию</vt:lpstr>
      <vt:lpstr>Согласование закупок</vt:lpstr>
      <vt:lpstr>Презентация PowerPoint</vt:lpstr>
      <vt:lpstr>Идеализированная структура нпа,  регулирующих спецторги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ГЛОБАЛЬНЫЕ ПОПРАВКИ 223-фз (505-фз)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Галимский Анатолий Вячеславович</cp:lastModifiedBy>
  <cp:revision>463</cp:revision>
  <cp:lastPrinted>2017-01-25T16:02:31Z</cp:lastPrinted>
  <dcterms:created xsi:type="dcterms:W3CDTF">2017-01-09T12:57:11Z</dcterms:created>
  <dcterms:modified xsi:type="dcterms:W3CDTF">2018-09-07T11:24:47Z</dcterms:modified>
</cp:coreProperties>
</file>