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0" r:id="rId2"/>
  </p:sldMasterIdLst>
  <p:notesMasterIdLst>
    <p:notesMasterId r:id="rId48"/>
  </p:notesMasterIdLst>
  <p:sldIdLst>
    <p:sldId id="373" r:id="rId3"/>
    <p:sldId id="580" r:id="rId4"/>
    <p:sldId id="582" r:id="rId5"/>
    <p:sldId id="586" r:id="rId6"/>
    <p:sldId id="585" r:id="rId7"/>
    <p:sldId id="547" r:id="rId8"/>
    <p:sldId id="553" r:id="rId9"/>
    <p:sldId id="498" r:id="rId10"/>
    <p:sldId id="508" r:id="rId11"/>
    <p:sldId id="509" r:id="rId12"/>
    <p:sldId id="550" r:id="rId13"/>
    <p:sldId id="549" r:id="rId14"/>
    <p:sldId id="554" r:id="rId15"/>
    <p:sldId id="562" r:id="rId16"/>
    <p:sldId id="563" r:id="rId17"/>
    <p:sldId id="564" r:id="rId18"/>
    <p:sldId id="565" r:id="rId19"/>
    <p:sldId id="567" r:id="rId20"/>
    <p:sldId id="568" r:id="rId21"/>
    <p:sldId id="576" r:id="rId22"/>
    <p:sldId id="577" r:id="rId23"/>
    <p:sldId id="587" r:id="rId24"/>
    <p:sldId id="570" r:id="rId25"/>
    <p:sldId id="571" r:id="rId26"/>
    <p:sldId id="575" r:id="rId27"/>
    <p:sldId id="588" r:id="rId28"/>
    <p:sldId id="589" r:id="rId29"/>
    <p:sldId id="590" r:id="rId30"/>
    <p:sldId id="591" r:id="rId31"/>
    <p:sldId id="592" r:id="rId32"/>
    <p:sldId id="593" r:id="rId33"/>
    <p:sldId id="596" r:id="rId34"/>
    <p:sldId id="594" r:id="rId35"/>
    <p:sldId id="595" r:id="rId36"/>
    <p:sldId id="597" r:id="rId37"/>
    <p:sldId id="599" r:id="rId38"/>
    <p:sldId id="600" r:id="rId39"/>
    <p:sldId id="601" r:id="rId40"/>
    <p:sldId id="603" r:id="rId41"/>
    <p:sldId id="604" r:id="rId42"/>
    <p:sldId id="605" r:id="rId43"/>
    <p:sldId id="606" r:id="rId44"/>
    <p:sldId id="609" r:id="rId45"/>
    <p:sldId id="610" r:id="rId46"/>
    <p:sldId id="371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65A"/>
    <a:srgbClr val="0291A0"/>
    <a:srgbClr val="F2F2F2"/>
    <a:srgbClr val="F5CFD1"/>
    <a:srgbClr val="DBE1E4"/>
    <a:srgbClr val="E9E8E9"/>
    <a:srgbClr val="444444"/>
    <a:srgbClr val="90CD59"/>
    <a:srgbClr val="F1C900"/>
    <a:srgbClr val="546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89437" autoAdjust="0"/>
  </p:normalViewPr>
  <p:slideViewPr>
    <p:cSldViewPr snapToGrid="0">
      <p:cViewPr varScale="1">
        <p:scale>
          <a:sx n="104" d="100"/>
          <a:sy n="104" d="100"/>
        </p:scale>
        <p:origin x="36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36834-E218-40A7-88FA-09D974B52C6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03F7F-E013-434E-942F-9F702C25FAC0}">
      <dgm:prSet phldrT="[Текст]" custT="1"/>
      <dgm:spPr>
        <a:solidFill>
          <a:srgbClr val="E4465A"/>
        </a:solidFill>
        <a:ln w="19050">
          <a:noFill/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Взаимодействие 223-ФЗ и подзаконных актов</a:t>
          </a:r>
          <a:endParaRPr lang="ru-RU" sz="16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DD29CAC-5504-48CA-9FC3-BABC8578175E}" type="parTrans" cxnId="{E3EAD89D-9783-4348-BC7C-8550364C301F}">
      <dgm:prSet/>
      <dgm:spPr/>
      <dgm:t>
        <a:bodyPr/>
        <a:lstStyle/>
        <a:p>
          <a:endParaRPr lang="ru-RU" sz="1600"/>
        </a:p>
      </dgm:t>
    </dgm:pt>
    <dgm:pt modelId="{CEE47AA9-2B62-406A-A88C-F6721C8450E3}" type="sibTrans" cxnId="{E3EAD89D-9783-4348-BC7C-8550364C301F}">
      <dgm:prSet custT="1"/>
      <dgm:spPr>
        <a:noFill/>
      </dgm:spPr>
      <dgm:t>
        <a:bodyPr/>
        <a:lstStyle/>
        <a:p>
          <a:endParaRPr lang="ru-RU" sz="1600"/>
        </a:p>
      </dgm:t>
    </dgm:pt>
    <dgm:pt modelId="{222B5C4C-50B8-4407-BC86-27D9789CAB71}">
      <dgm:prSet phldrT="[Текст]" custT="1"/>
      <dgm:spPr>
        <a:solidFill>
          <a:srgbClr val="F2F2F2"/>
        </a:solidFill>
      </dgm:spPr>
      <dgm:t>
        <a:bodyPr/>
        <a:lstStyle/>
        <a:p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Нормы подзаконных актов уточняют порядок информационного обеспечения закупки в отдельно взятых случаях. Никакого противоречия закона и подзаконных актов нет – следуем системному толкованию всей нормативно-правовой базы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4236C1-3675-4018-9AAA-82C263125B78}" type="parTrans" cxnId="{CF714AB2-CA27-4335-BCBB-94B80B497248}">
      <dgm:prSet/>
      <dgm:spPr/>
      <dgm:t>
        <a:bodyPr/>
        <a:lstStyle/>
        <a:p>
          <a:endParaRPr lang="ru-RU" sz="1600"/>
        </a:p>
      </dgm:t>
    </dgm:pt>
    <dgm:pt modelId="{8C7B8EBB-C605-491C-9555-C8BE76091DF0}" type="sibTrans" cxnId="{CF714AB2-CA27-4335-BCBB-94B80B497248}">
      <dgm:prSet custT="1"/>
      <dgm:spPr>
        <a:solidFill>
          <a:schemeClr val="bg1"/>
        </a:solidFill>
      </dgm:spPr>
      <dgm:t>
        <a:bodyPr/>
        <a:lstStyle/>
        <a:p>
          <a:endParaRPr lang="ru-RU" sz="1600"/>
        </a:p>
      </dgm:t>
    </dgm:pt>
    <dgm:pt modelId="{81406654-1BE3-4027-A64C-AB88EBA2C4FD}">
      <dgm:prSet phldrT="[Текст]" custT="1"/>
      <dgm:spPr>
        <a:solidFill>
          <a:srgbClr val="F2F2F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Нормы подзаконных актов противоречат тому, что написано в законе. А приоритет имеют положения закона. Значит, не размещаем вообще никакую информацию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CCB0ED-4E0F-4C59-AECE-26C8BC03857F}" type="parTrans" cxnId="{C62F17BE-14C2-4852-978B-5B5CBFC8427E}">
      <dgm:prSet/>
      <dgm:spPr/>
      <dgm:t>
        <a:bodyPr/>
        <a:lstStyle/>
        <a:p>
          <a:endParaRPr lang="ru-RU" sz="1600"/>
        </a:p>
      </dgm:t>
    </dgm:pt>
    <dgm:pt modelId="{FEDDFE56-C804-46D8-9C9C-E68D24954533}" type="sibTrans" cxnId="{C62F17BE-14C2-4852-978B-5B5CBFC8427E}">
      <dgm:prSet custT="1"/>
      <dgm:spPr>
        <a:noFill/>
      </dgm:spPr>
      <dgm:t>
        <a:bodyPr/>
        <a:lstStyle/>
        <a:p>
          <a:endParaRPr lang="ru-RU" sz="1600"/>
        </a:p>
      </dgm:t>
    </dgm:pt>
    <dgm:pt modelId="{8A3FB283-08E8-40AD-922A-3A46944E3FC7}" type="pres">
      <dgm:prSet presAssocID="{6C636834-E218-40A7-88FA-09D974B52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F8A60-84A1-41CF-B674-BC75426947F1}" type="pres">
      <dgm:prSet presAssocID="{ABE03F7F-E013-434E-942F-9F702C25FAC0}" presName="node" presStyleLbl="node1" presStyleIdx="0" presStyleCnt="3" custScaleX="158804" custRadScaleRad="85407" custRadScaleInc="-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E8535-A537-4027-9525-8632094AC34E}" type="pres">
      <dgm:prSet presAssocID="{CEE47AA9-2B62-406A-A88C-F6721C8450E3}" presName="sibTrans" presStyleLbl="sibTrans2D1" presStyleIdx="0" presStyleCnt="3" custScaleX="255630" custLinFactX="-500548" custLinFactY="-247744" custLinFactNeighborX="-600000" custLinFactNeighborY="-30000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B512C34-7152-4DAA-8280-AB32F021B552}" type="pres">
      <dgm:prSet presAssocID="{CEE47AA9-2B62-406A-A88C-F6721C8450E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6971630-4D83-4AA3-B984-0222D23CE55F}" type="pres">
      <dgm:prSet presAssocID="{222B5C4C-50B8-4407-BC86-27D9789CAB71}" presName="node" presStyleLbl="node1" presStyleIdx="1" presStyleCnt="3" custScaleX="228246" custScaleY="200906" custRadScaleRad="127975" custRadScaleInc="-3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EE057-376B-46EE-9E80-72248C2C304D}" type="pres">
      <dgm:prSet presAssocID="{8C7B8EBB-C605-491C-9555-C8BE76091DF0}" presName="sibTrans" presStyleLbl="sibTrans2D1" presStyleIdx="1" presStyleCnt="3" custLinFactY="200000" custLinFactNeighborX="10596" custLinFactNeighborY="203974"/>
      <dgm:spPr/>
      <dgm:t>
        <a:bodyPr/>
        <a:lstStyle/>
        <a:p>
          <a:endParaRPr lang="ru-RU"/>
        </a:p>
      </dgm:t>
    </dgm:pt>
    <dgm:pt modelId="{2C174630-036C-4962-BAA8-333CCC448471}" type="pres">
      <dgm:prSet presAssocID="{8C7B8EBB-C605-491C-9555-C8BE76091DF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E6D0D2C-B6DC-4C19-86A4-AE7670ABF7E7}" type="pres">
      <dgm:prSet presAssocID="{81406654-1BE3-4027-A64C-AB88EBA2C4FD}" presName="node" presStyleLbl="node1" presStyleIdx="2" presStyleCnt="3" custScaleX="228199" custScaleY="202564" custRadScaleRad="134337" custRadScaleInc="39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FB257-CD92-480C-929B-B65F91224E33}" type="pres">
      <dgm:prSet presAssocID="{FEDDFE56-C804-46D8-9C9C-E68D24954533}" presName="sibTrans" presStyleLbl="sibTrans2D1" presStyleIdx="2" presStyleCnt="3" custAng="10617938" custScaleX="255630" custLinFactX="-500000" custLinFactY="-200000" custLinFactNeighborX="-516639" custLinFactNeighborY="-21728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AAAC3B0-B4F2-467B-8A84-B716245BA24E}" type="pres">
      <dgm:prSet presAssocID="{FEDDFE56-C804-46D8-9C9C-E68D2495453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5EE867A-7CDB-4E83-A7E6-190CD4BA9B87}" type="presOf" srcId="{8C7B8EBB-C605-491C-9555-C8BE76091DF0}" destId="{2C174630-036C-4962-BAA8-333CCC448471}" srcOrd="1" destOrd="0" presId="urn:microsoft.com/office/officeart/2005/8/layout/cycle7"/>
    <dgm:cxn modelId="{6144E464-D8EB-49DC-AB5C-46A430510A96}" type="presOf" srcId="{CEE47AA9-2B62-406A-A88C-F6721C8450E3}" destId="{40FE8535-A537-4027-9525-8632094AC34E}" srcOrd="0" destOrd="0" presId="urn:microsoft.com/office/officeart/2005/8/layout/cycle7"/>
    <dgm:cxn modelId="{E7A95B40-E9A7-454D-A6D9-9D7C3FD823EE}" type="presOf" srcId="{8C7B8EBB-C605-491C-9555-C8BE76091DF0}" destId="{03BEE057-376B-46EE-9E80-72248C2C304D}" srcOrd="0" destOrd="0" presId="urn:microsoft.com/office/officeart/2005/8/layout/cycle7"/>
    <dgm:cxn modelId="{E3EAD89D-9783-4348-BC7C-8550364C301F}" srcId="{6C636834-E218-40A7-88FA-09D974B52C67}" destId="{ABE03F7F-E013-434E-942F-9F702C25FAC0}" srcOrd="0" destOrd="0" parTransId="{2DD29CAC-5504-48CA-9FC3-BABC8578175E}" sibTransId="{CEE47AA9-2B62-406A-A88C-F6721C8450E3}"/>
    <dgm:cxn modelId="{517E9FFD-A1A4-4414-975A-22B9CBA1C1F2}" type="presOf" srcId="{ABE03F7F-E013-434E-942F-9F702C25FAC0}" destId="{993F8A60-84A1-41CF-B674-BC75426947F1}" srcOrd="0" destOrd="0" presId="urn:microsoft.com/office/officeart/2005/8/layout/cycle7"/>
    <dgm:cxn modelId="{1CB74213-4399-4406-8927-248D221EA553}" type="presOf" srcId="{CEE47AA9-2B62-406A-A88C-F6721C8450E3}" destId="{3B512C34-7152-4DAA-8280-AB32F021B552}" srcOrd="1" destOrd="0" presId="urn:microsoft.com/office/officeart/2005/8/layout/cycle7"/>
    <dgm:cxn modelId="{755279D8-CA06-451F-9945-FA2BC35B9F29}" type="presOf" srcId="{6C636834-E218-40A7-88FA-09D974B52C67}" destId="{8A3FB283-08E8-40AD-922A-3A46944E3FC7}" srcOrd="0" destOrd="0" presId="urn:microsoft.com/office/officeart/2005/8/layout/cycle7"/>
    <dgm:cxn modelId="{DE3ACE7B-43F5-40F7-B669-145869A4047C}" type="presOf" srcId="{FEDDFE56-C804-46D8-9C9C-E68D24954533}" destId="{3AAAC3B0-B4F2-467B-8A84-B716245BA24E}" srcOrd="1" destOrd="0" presId="urn:microsoft.com/office/officeart/2005/8/layout/cycle7"/>
    <dgm:cxn modelId="{8FBCB329-D03F-4E45-B9DA-98634DD1BE1C}" type="presOf" srcId="{81406654-1BE3-4027-A64C-AB88EBA2C4FD}" destId="{FE6D0D2C-B6DC-4C19-86A4-AE7670ABF7E7}" srcOrd="0" destOrd="0" presId="urn:microsoft.com/office/officeart/2005/8/layout/cycle7"/>
    <dgm:cxn modelId="{7ACD0D25-8886-4145-94CC-086DE563BD77}" type="presOf" srcId="{FEDDFE56-C804-46D8-9C9C-E68D24954533}" destId="{E7DFB257-CD92-480C-929B-B65F91224E33}" srcOrd="0" destOrd="0" presId="urn:microsoft.com/office/officeart/2005/8/layout/cycle7"/>
    <dgm:cxn modelId="{CF714AB2-CA27-4335-BCBB-94B80B497248}" srcId="{6C636834-E218-40A7-88FA-09D974B52C67}" destId="{222B5C4C-50B8-4407-BC86-27D9789CAB71}" srcOrd="1" destOrd="0" parTransId="{0F4236C1-3675-4018-9AAA-82C263125B78}" sibTransId="{8C7B8EBB-C605-491C-9555-C8BE76091DF0}"/>
    <dgm:cxn modelId="{6A9ABB7C-33DC-4488-8506-FC5465EB4690}" type="presOf" srcId="{222B5C4C-50B8-4407-BC86-27D9789CAB71}" destId="{F6971630-4D83-4AA3-B984-0222D23CE55F}" srcOrd="0" destOrd="0" presId="urn:microsoft.com/office/officeart/2005/8/layout/cycle7"/>
    <dgm:cxn modelId="{C62F17BE-14C2-4852-978B-5B5CBFC8427E}" srcId="{6C636834-E218-40A7-88FA-09D974B52C67}" destId="{81406654-1BE3-4027-A64C-AB88EBA2C4FD}" srcOrd="2" destOrd="0" parTransId="{B9CCB0ED-4E0F-4C59-AECE-26C8BC03857F}" sibTransId="{FEDDFE56-C804-46D8-9C9C-E68D24954533}"/>
    <dgm:cxn modelId="{40AC35A7-86F9-4930-999F-62F595447BB2}" type="presParOf" srcId="{8A3FB283-08E8-40AD-922A-3A46944E3FC7}" destId="{993F8A60-84A1-41CF-B674-BC75426947F1}" srcOrd="0" destOrd="0" presId="urn:microsoft.com/office/officeart/2005/8/layout/cycle7"/>
    <dgm:cxn modelId="{9A052844-5FE9-4591-BE56-A8CC0383E430}" type="presParOf" srcId="{8A3FB283-08E8-40AD-922A-3A46944E3FC7}" destId="{40FE8535-A537-4027-9525-8632094AC34E}" srcOrd="1" destOrd="0" presId="urn:microsoft.com/office/officeart/2005/8/layout/cycle7"/>
    <dgm:cxn modelId="{C1BBB5C9-B636-47D3-9DDC-440932651A9D}" type="presParOf" srcId="{40FE8535-A537-4027-9525-8632094AC34E}" destId="{3B512C34-7152-4DAA-8280-AB32F021B552}" srcOrd="0" destOrd="0" presId="urn:microsoft.com/office/officeart/2005/8/layout/cycle7"/>
    <dgm:cxn modelId="{FE39AADF-7BB9-43F7-9290-577878C3F7C2}" type="presParOf" srcId="{8A3FB283-08E8-40AD-922A-3A46944E3FC7}" destId="{F6971630-4D83-4AA3-B984-0222D23CE55F}" srcOrd="2" destOrd="0" presId="urn:microsoft.com/office/officeart/2005/8/layout/cycle7"/>
    <dgm:cxn modelId="{007DBF39-9EF1-4A4E-AE00-2A0E6FC57223}" type="presParOf" srcId="{8A3FB283-08E8-40AD-922A-3A46944E3FC7}" destId="{03BEE057-376B-46EE-9E80-72248C2C304D}" srcOrd="3" destOrd="0" presId="urn:microsoft.com/office/officeart/2005/8/layout/cycle7"/>
    <dgm:cxn modelId="{1EBF470D-CB4C-4F83-B24F-4F0F6D7F3D04}" type="presParOf" srcId="{03BEE057-376B-46EE-9E80-72248C2C304D}" destId="{2C174630-036C-4962-BAA8-333CCC448471}" srcOrd="0" destOrd="0" presId="urn:microsoft.com/office/officeart/2005/8/layout/cycle7"/>
    <dgm:cxn modelId="{AD71D26B-FF65-4951-9192-89D93C38347F}" type="presParOf" srcId="{8A3FB283-08E8-40AD-922A-3A46944E3FC7}" destId="{FE6D0D2C-B6DC-4C19-86A4-AE7670ABF7E7}" srcOrd="4" destOrd="0" presId="urn:microsoft.com/office/officeart/2005/8/layout/cycle7"/>
    <dgm:cxn modelId="{E02F6429-AC7B-45EA-8292-01892184EBF1}" type="presParOf" srcId="{8A3FB283-08E8-40AD-922A-3A46944E3FC7}" destId="{E7DFB257-CD92-480C-929B-B65F91224E33}" srcOrd="5" destOrd="0" presId="urn:microsoft.com/office/officeart/2005/8/layout/cycle7"/>
    <dgm:cxn modelId="{430FF616-DB8F-4878-9DE8-FCAC9C2A9956}" type="presParOf" srcId="{E7DFB257-CD92-480C-929B-B65F91224E33}" destId="{3AAAC3B0-B4F2-467B-8A84-B716245BA2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36834-E218-40A7-88FA-09D974B52C6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E03F7F-E013-434E-942F-9F702C25FAC0}">
      <dgm:prSet phldrT="[Текст]" custT="1"/>
      <dgm:spPr>
        <a:solidFill>
          <a:srgbClr val="E4465A"/>
        </a:solidFill>
        <a:ln w="19050">
          <a:noFill/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Как это все обустроить в Положении?</a:t>
          </a:r>
          <a:endParaRPr lang="ru-RU" sz="1600" b="1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DD29CAC-5504-48CA-9FC3-BABC8578175E}" type="parTrans" cxnId="{E3EAD89D-9783-4348-BC7C-8550364C301F}">
      <dgm:prSet/>
      <dgm:spPr/>
      <dgm:t>
        <a:bodyPr/>
        <a:lstStyle/>
        <a:p>
          <a:endParaRPr lang="ru-RU" sz="1600"/>
        </a:p>
      </dgm:t>
    </dgm:pt>
    <dgm:pt modelId="{CEE47AA9-2B62-406A-A88C-F6721C8450E3}" type="sibTrans" cxnId="{E3EAD89D-9783-4348-BC7C-8550364C301F}">
      <dgm:prSet custT="1"/>
      <dgm:spPr>
        <a:noFill/>
      </dgm:spPr>
      <dgm:t>
        <a:bodyPr/>
        <a:lstStyle/>
        <a:p>
          <a:endParaRPr lang="ru-RU" sz="1600"/>
        </a:p>
      </dgm:t>
    </dgm:pt>
    <dgm:pt modelId="{222B5C4C-50B8-4407-BC86-27D9789CAB71}">
      <dgm:prSet phldrT="[Текст]" custT="1"/>
      <dgm:spPr>
        <a:solidFill>
          <a:srgbClr val="F2F2F2"/>
        </a:solidFill>
      </dgm:spPr>
      <dgm:t>
        <a:bodyPr/>
        <a:lstStyle/>
        <a:p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Прописать конкретный порядок раскрытия информации о закупках у ЕП для всех видов таких закупок, дабы расставить все точки над «ё»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F4236C1-3675-4018-9AAA-82C263125B78}" type="parTrans" cxnId="{CF714AB2-CA27-4335-BCBB-94B80B497248}">
      <dgm:prSet/>
      <dgm:spPr/>
      <dgm:t>
        <a:bodyPr/>
        <a:lstStyle/>
        <a:p>
          <a:endParaRPr lang="ru-RU" sz="1600"/>
        </a:p>
      </dgm:t>
    </dgm:pt>
    <dgm:pt modelId="{8C7B8EBB-C605-491C-9555-C8BE76091DF0}" type="sibTrans" cxnId="{CF714AB2-CA27-4335-BCBB-94B80B497248}">
      <dgm:prSet custT="1"/>
      <dgm:spPr>
        <a:solidFill>
          <a:schemeClr val="bg1"/>
        </a:solidFill>
      </dgm:spPr>
      <dgm:t>
        <a:bodyPr/>
        <a:lstStyle/>
        <a:p>
          <a:endParaRPr lang="ru-RU" sz="1600"/>
        </a:p>
      </dgm:t>
    </dgm:pt>
    <dgm:pt modelId="{81406654-1BE3-4027-A64C-AB88EBA2C4FD}">
      <dgm:prSet phldrT="[Текст]" custT="1"/>
      <dgm:spPr>
        <a:solidFill>
          <a:srgbClr val="F2F2F2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Скопировать нормы закона, не указывая прямо, что размещается при закупке у ЕП, а что нет. Пусть заказчики сами разбираются</a:t>
          </a:r>
          <a:endParaRPr lang="ru-RU" sz="16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CCB0ED-4E0F-4C59-AECE-26C8BC03857F}" type="parTrans" cxnId="{C62F17BE-14C2-4852-978B-5B5CBFC8427E}">
      <dgm:prSet/>
      <dgm:spPr/>
      <dgm:t>
        <a:bodyPr/>
        <a:lstStyle/>
        <a:p>
          <a:endParaRPr lang="ru-RU" sz="1600"/>
        </a:p>
      </dgm:t>
    </dgm:pt>
    <dgm:pt modelId="{FEDDFE56-C804-46D8-9C9C-E68D24954533}" type="sibTrans" cxnId="{C62F17BE-14C2-4852-978B-5B5CBFC8427E}">
      <dgm:prSet custT="1"/>
      <dgm:spPr>
        <a:noFill/>
      </dgm:spPr>
      <dgm:t>
        <a:bodyPr/>
        <a:lstStyle/>
        <a:p>
          <a:endParaRPr lang="ru-RU" sz="1600"/>
        </a:p>
      </dgm:t>
    </dgm:pt>
    <dgm:pt modelId="{8A3FB283-08E8-40AD-922A-3A46944E3FC7}" type="pres">
      <dgm:prSet presAssocID="{6C636834-E218-40A7-88FA-09D974B52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F8A60-84A1-41CF-B674-BC75426947F1}" type="pres">
      <dgm:prSet presAssocID="{ABE03F7F-E013-434E-942F-9F702C25FAC0}" presName="node" presStyleLbl="node1" presStyleIdx="0" presStyleCnt="3" custScaleX="158804" custRadScaleRad="85407" custRadScaleInc="-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E8535-A537-4027-9525-8632094AC34E}" type="pres">
      <dgm:prSet presAssocID="{CEE47AA9-2B62-406A-A88C-F6721C8450E3}" presName="sibTrans" presStyleLbl="sibTrans2D1" presStyleIdx="0" presStyleCnt="3" custScaleX="255630" custLinFactX="-500548" custLinFactY="-247744" custLinFactNeighborX="-600000" custLinFactNeighborY="-300000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B512C34-7152-4DAA-8280-AB32F021B552}" type="pres">
      <dgm:prSet presAssocID="{CEE47AA9-2B62-406A-A88C-F6721C8450E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6971630-4D83-4AA3-B984-0222D23CE55F}" type="pres">
      <dgm:prSet presAssocID="{222B5C4C-50B8-4407-BC86-27D9789CAB71}" presName="node" presStyleLbl="node1" presStyleIdx="1" presStyleCnt="3" custScaleX="228246" custScaleY="200906" custRadScaleRad="127975" custRadScaleInc="-3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EE057-376B-46EE-9E80-72248C2C304D}" type="pres">
      <dgm:prSet presAssocID="{8C7B8EBB-C605-491C-9555-C8BE76091DF0}" presName="sibTrans" presStyleLbl="sibTrans2D1" presStyleIdx="1" presStyleCnt="3" custLinFactY="200000" custLinFactNeighborX="10596" custLinFactNeighborY="203974"/>
      <dgm:spPr/>
      <dgm:t>
        <a:bodyPr/>
        <a:lstStyle/>
        <a:p>
          <a:endParaRPr lang="ru-RU"/>
        </a:p>
      </dgm:t>
    </dgm:pt>
    <dgm:pt modelId="{2C174630-036C-4962-BAA8-333CCC448471}" type="pres">
      <dgm:prSet presAssocID="{8C7B8EBB-C605-491C-9555-C8BE76091DF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E6D0D2C-B6DC-4C19-86A4-AE7670ABF7E7}" type="pres">
      <dgm:prSet presAssocID="{81406654-1BE3-4027-A64C-AB88EBA2C4FD}" presName="node" presStyleLbl="node1" presStyleIdx="2" presStyleCnt="3" custScaleX="228199" custScaleY="202564" custRadScaleRad="134337" custRadScaleInc="39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FB257-CD92-480C-929B-B65F91224E33}" type="pres">
      <dgm:prSet presAssocID="{FEDDFE56-C804-46D8-9C9C-E68D24954533}" presName="sibTrans" presStyleLbl="sibTrans2D1" presStyleIdx="2" presStyleCnt="3" custAng="10617938" custScaleX="255630" custLinFactX="-500000" custLinFactY="-200000" custLinFactNeighborX="-516639" custLinFactNeighborY="-21728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3AAAC3B0-B4F2-467B-8A84-B716245BA24E}" type="pres">
      <dgm:prSet presAssocID="{FEDDFE56-C804-46D8-9C9C-E68D2495453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8BAF07D-5671-4DC2-8E07-1D4713AD4482}" type="presOf" srcId="{FEDDFE56-C804-46D8-9C9C-E68D24954533}" destId="{E7DFB257-CD92-480C-929B-B65F91224E33}" srcOrd="0" destOrd="0" presId="urn:microsoft.com/office/officeart/2005/8/layout/cycle7"/>
    <dgm:cxn modelId="{E32ADADE-79C7-45CC-9A50-8E1025ACD311}" type="presOf" srcId="{CEE47AA9-2B62-406A-A88C-F6721C8450E3}" destId="{40FE8535-A537-4027-9525-8632094AC34E}" srcOrd="0" destOrd="0" presId="urn:microsoft.com/office/officeart/2005/8/layout/cycle7"/>
    <dgm:cxn modelId="{94A05484-E968-4C71-AB18-B0425CFD541C}" type="presOf" srcId="{6C636834-E218-40A7-88FA-09D974B52C67}" destId="{8A3FB283-08E8-40AD-922A-3A46944E3FC7}" srcOrd="0" destOrd="0" presId="urn:microsoft.com/office/officeart/2005/8/layout/cycle7"/>
    <dgm:cxn modelId="{C62F17BE-14C2-4852-978B-5B5CBFC8427E}" srcId="{6C636834-E218-40A7-88FA-09D974B52C67}" destId="{81406654-1BE3-4027-A64C-AB88EBA2C4FD}" srcOrd="2" destOrd="0" parTransId="{B9CCB0ED-4E0F-4C59-AECE-26C8BC03857F}" sibTransId="{FEDDFE56-C804-46D8-9C9C-E68D24954533}"/>
    <dgm:cxn modelId="{0A3F77F5-F141-434F-8251-88C89B561D65}" type="presOf" srcId="{8C7B8EBB-C605-491C-9555-C8BE76091DF0}" destId="{2C174630-036C-4962-BAA8-333CCC448471}" srcOrd="1" destOrd="0" presId="urn:microsoft.com/office/officeart/2005/8/layout/cycle7"/>
    <dgm:cxn modelId="{CF714AB2-CA27-4335-BCBB-94B80B497248}" srcId="{6C636834-E218-40A7-88FA-09D974B52C67}" destId="{222B5C4C-50B8-4407-BC86-27D9789CAB71}" srcOrd="1" destOrd="0" parTransId="{0F4236C1-3675-4018-9AAA-82C263125B78}" sibTransId="{8C7B8EBB-C605-491C-9555-C8BE76091DF0}"/>
    <dgm:cxn modelId="{C676E543-651E-432F-8E0B-C6182C89130E}" type="presOf" srcId="{81406654-1BE3-4027-A64C-AB88EBA2C4FD}" destId="{FE6D0D2C-B6DC-4C19-86A4-AE7670ABF7E7}" srcOrd="0" destOrd="0" presId="urn:microsoft.com/office/officeart/2005/8/layout/cycle7"/>
    <dgm:cxn modelId="{99DAF7F1-166F-4892-89C5-E5E9460ACA55}" type="presOf" srcId="{CEE47AA9-2B62-406A-A88C-F6721C8450E3}" destId="{3B512C34-7152-4DAA-8280-AB32F021B552}" srcOrd="1" destOrd="0" presId="urn:microsoft.com/office/officeart/2005/8/layout/cycle7"/>
    <dgm:cxn modelId="{B5104260-942F-4BAF-B18C-DC30326DC1E8}" type="presOf" srcId="{FEDDFE56-C804-46D8-9C9C-E68D24954533}" destId="{3AAAC3B0-B4F2-467B-8A84-B716245BA24E}" srcOrd="1" destOrd="0" presId="urn:microsoft.com/office/officeart/2005/8/layout/cycle7"/>
    <dgm:cxn modelId="{E3EAD89D-9783-4348-BC7C-8550364C301F}" srcId="{6C636834-E218-40A7-88FA-09D974B52C67}" destId="{ABE03F7F-E013-434E-942F-9F702C25FAC0}" srcOrd="0" destOrd="0" parTransId="{2DD29CAC-5504-48CA-9FC3-BABC8578175E}" sibTransId="{CEE47AA9-2B62-406A-A88C-F6721C8450E3}"/>
    <dgm:cxn modelId="{C04B027D-7276-4042-92EF-5E3ECD90D232}" type="presOf" srcId="{ABE03F7F-E013-434E-942F-9F702C25FAC0}" destId="{993F8A60-84A1-41CF-B674-BC75426947F1}" srcOrd="0" destOrd="0" presId="urn:microsoft.com/office/officeart/2005/8/layout/cycle7"/>
    <dgm:cxn modelId="{6E5F2EB7-9679-4B3B-9BA2-96A7623E9D65}" type="presOf" srcId="{8C7B8EBB-C605-491C-9555-C8BE76091DF0}" destId="{03BEE057-376B-46EE-9E80-72248C2C304D}" srcOrd="0" destOrd="0" presId="urn:microsoft.com/office/officeart/2005/8/layout/cycle7"/>
    <dgm:cxn modelId="{F056B18F-420E-421E-A580-1E45258F7741}" type="presOf" srcId="{222B5C4C-50B8-4407-BC86-27D9789CAB71}" destId="{F6971630-4D83-4AA3-B984-0222D23CE55F}" srcOrd="0" destOrd="0" presId="urn:microsoft.com/office/officeart/2005/8/layout/cycle7"/>
    <dgm:cxn modelId="{DDB934A7-4FEB-448C-988C-53D094DBE5FA}" type="presParOf" srcId="{8A3FB283-08E8-40AD-922A-3A46944E3FC7}" destId="{993F8A60-84A1-41CF-B674-BC75426947F1}" srcOrd="0" destOrd="0" presId="urn:microsoft.com/office/officeart/2005/8/layout/cycle7"/>
    <dgm:cxn modelId="{1A044B24-47A7-4093-B6DB-ECE4FFDCDAEF}" type="presParOf" srcId="{8A3FB283-08E8-40AD-922A-3A46944E3FC7}" destId="{40FE8535-A537-4027-9525-8632094AC34E}" srcOrd="1" destOrd="0" presId="urn:microsoft.com/office/officeart/2005/8/layout/cycle7"/>
    <dgm:cxn modelId="{F3E6B23E-6B37-4221-A13F-233E67A8CF34}" type="presParOf" srcId="{40FE8535-A537-4027-9525-8632094AC34E}" destId="{3B512C34-7152-4DAA-8280-AB32F021B552}" srcOrd="0" destOrd="0" presId="urn:microsoft.com/office/officeart/2005/8/layout/cycle7"/>
    <dgm:cxn modelId="{6FBEBF45-DAF9-4A88-938D-E8B5B6669263}" type="presParOf" srcId="{8A3FB283-08E8-40AD-922A-3A46944E3FC7}" destId="{F6971630-4D83-4AA3-B984-0222D23CE55F}" srcOrd="2" destOrd="0" presId="urn:microsoft.com/office/officeart/2005/8/layout/cycle7"/>
    <dgm:cxn modelId="{0A908965-4DC4-4AD8-B0AB-556A83656729}" type="presParOf" srcId="{8A3FB283-08E8-40AD-922A-3A46944E3FC7}" destId="{03BEE057-376B-46EE-9E80-72248C2C304D}" srcOrd="3" destOrd="0" presId="urn:microsoft.com/office/officeart/2005/8/layout/cycle7"/>
    <dgm:cxn modelId="{86BC4169-B30D-4546-9ED2-EBF498F8AF21}" type="presParOf" srcId="{03BEE057-376B-46EE-9E80-72248C2C304D}" destId="{2C174630-036C-4962-BAA8-333CCC448471}" srcOrd="0" destOrd="0" presId="urn:microsoft.com/office/officeart/2005/8/layout/cycle7"/>
    <dgm:cxn modelId="{62600157-E2C7-4526-91BF-B4C388BEF11B}" type="presParOf" srcId="{8A3FB283-08E8-40AD-922A-3A46944E3FC7}" destId="{FE6D0D2C-B6DC-4C19-86A4-AE7670ABF7E7}" srcOrd="4" destOrd="0" presId="urn:microsoft.com/office/officeart/2005/8/layout/cycle7"/>
    <dgm:cxn modelId="{6B276BF8-A3D3-463C-9F94-C767DB47AF55}" type="presParOf" srcId="{8A3FB283-08E8-40AD-922A-3A46944E3FC7}" destId="{E7DFB257-CD92-480C-929B-B65F91224E33}" srcOrd="5" destOrd="0" presId="urn:microsoft.com/office/officeart/2005/8/layout/cycle7"/>
    <dgm:cxn modelId="{4BE73424-4BB0-44B3-BFC8-08F897888D8A}" type="presParOf" srcId="{E7DFB257-CD92-480C-929B-B65F91224E33}" destId="{3AAAC3B0-B4F2-467B-8A84-B716245BA2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F8A60-84A1-41CF-B674-BC75426947F1}">
      <dsp:nvSpPr>
        <dsp:cNvPr id="0" name=""/>
        <dsp:cNvSpPr/>
      </dsp:nvSpPr>
      <dsp:spPr>
        <a:xfrm>
          <a:off x="3394018" y="31779"/>
          <a:ext cx="3344503" cy="1053028"/>
        </a:xfrm>
        <a:prstGeom prst="roundRect">
          <a:avLst>
            <a:gd name="adj" fmla="val 10000"/>
          </a:avLst>
        </a:prstGeom>
        <a:solidFill>
          <a:srgbClr val="E4465A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Взаимодействие 223-ФЗ и подзаконных актов</a:t>
          </a:r>
          <a:endParaRPr lang="ru-RU" sz="1600" b="1" kern="1200" dirty="0">
            <a:solidFill>
              <a:schemeClr val="bg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424860" y="62621"/>
        <a:ext cx="3282819" cy="991344"/>
      </dsp:txXfrm>
    </dsp:sp>
    <dsp:sp modelId="{40FE8535-A537-4027-9525-8632094AC34E}">
      <dsp:nvSpPr>
        <dsp:cNvPr id="0" name=""/>
        <dsp:cNvSpPr/>
      </dsp:nvSpPr>
      <dsp:spPr>
        <a:xfrm rot="2182227">
          <a:off x="1910828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021396" y="-110568"/>
        <a:ext cx="643318" cy="221136"/>
      </dsp:txXfrm>
    </dsp:sp>
    <dsp:sp modelId="{F6971630-4D83-4AA3-B984-0222D23CE55F}">
      <dsp:nvSpPr>
        <dsp:cNvPr id="0" name=""/>
        <dsp:cNvSpPr/>
      </dsp:nvSpPr>
      <dsp:spPr>
        <a:xfrm>
          <a:off x="5381102" y="1502456"/>
          <a:ext cx="4806991" cy="211559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Нормы подзаконных актов уточняют порядок информационного обеспечения закупки в отдельно взятых случаях. Никакого противоречия закона и подзаконных актов нет – следуем системному толкованию всей нормативно-правовой базы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443066" y="1564420"/>
        <a:ext cx="4683063" cy="1991669"/>
      </dsp:txXfrm>
    </dsp:sp>
    <dsp:sp modelId="{03BEE057-376B-46EE-9E80-72248C2C304D}">
      <dsp:nvSpPr>
        <dsp:cNvPr id="0" name=""/>
        <dsp:cNvSpPr/>
      </dsp:nvSpPr>
      <dsp:spPr>
        <a:xfrm rot="10799983">
          <a:off x="5036498" y="3864874"/>
          <a:ext cx="338166" cy="36856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137948" y="3938586"/>
        <a:ext cx="135266" cy="221136"/>
      </dsp:txXfrm>
    </dsp:sp>
    <dsp:sp modelId="{FE6D0D2C-B6DC-4C19-86A4-AE7670ABF7E7}">
      <dsp:nvSpPr>
        <dsp:cNvPr id="0" name=""/>
        <dsp:cNvSpPr/>
      </dsp:nvSpPr>
      <dsp:spPr>
        <a:xfrm>
          <a:off x="152393" y="1493752"/>
          <a:ext cx="4806002" cy="2133057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rPr>
            <a:t>Нормы подзаконных актов противоречат тому, что написано в законе. А приоритет имеют положения закона. Значит, не размещаем вообще никакую информацию</a:t>
          </a:r>
          <a:endParaRPr lang="ru-RU" sz="16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4868" y="1556227"/>
        <a:ext cx="4681052" cy="2008107"/>
      </dsp:txXfrm>
    </dsp:sp>
    <dsp:sp modelId="{E7DFB257-CD92-480C-929B-B65F91224E33}">
      <dsp:nvSpPr>
        <dsp:cNvPr id="0" name=""/>
        <dsp:cNvSpPr/>
      </dsp:nvSpPr>
      <dsp:spPr>
        <a:xfrm rot="8303962">
          <a:off x="279316" y="-184280"/>
          <a:ext cx="864454" cy="368560"/>
        </a:xfrm>
        <a:prstGeom prst="right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89884" y="-110568"/>
        <a:ext cx="643318" cy="221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7B227-4A70-4DA1-BCAB-4272055EF28C}" type="datetimeFigureOut">
              <a:rPr lang="ru-RU" smtClean="0"/>
              <a:t>09.08.2018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FF4BF-4D56-4BC3-A5E2-BC91E8E79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0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49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339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24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58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91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79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439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01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81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1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19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31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46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98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62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54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64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96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96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0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09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90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66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775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29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29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18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303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217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02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7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246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852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FF4BF-4D56-4BC3-A5E2-BC91E8E79405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5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36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95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23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CF4F-30C4-4E7A-B3D4-55A954EDF6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5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s-tender.ru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8  800  77  55  800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613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+7 (499) 653-9-900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support223@rts-tender.ru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info223@rts-tender.ru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30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255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6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1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8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8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4" b="5260"/>
          <a:stretch/>
        </p:blipFill>
        <p:spPr>
          <a:xfrm>
            <a:off x="0" y="700216"/>
            <a:ext cx="12192000" cy="583393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2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 smtClean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</a:t>
            </a:r>
            <a:r>
              <a:rPr lang="ru-RU" altLang="ru-RU" sz="1400" dirty="0" smtClean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8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0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>
          <a:xfrm>
            <a:off x="359199" y="1034545"/>
            <a:ext cx="10817924" cy="5277890"/>
          </a:xfrm>
          <a:prstGeom prst="rect">
            <a:avLst/>
          </a:prstGeom>
        </p:spPr>
      </p:pic>
      <p:sp>
        <p:nvSpPr>
          <p:cNvPr id="30" name="AutoShape 7"/>
          <p:cNvSpPr>
            <a:spLocks noChangeArrowheads="1"/>
          </p:cNvSpPr>
          <p:nvPr userDrawn="1"/>
        </p:nvSpPr>
        <p:spPr bwMode="auto">
          <a:xfrm>
            <a:off x="5441742" y="4030124"/>
            <a:ext cx="3669190" cy="550654"/>
          </a:xfrm>
          <a:prstGeom prst="roundRect">
            <a:avLst>
              <a:gd name="adj" fmla="val 7173"/>
            </a:avLst>
          </a:prstGeom>
          <a:noFill/>
          <a:ln w="19050" cap="sq">
            <a:noFill/>
            <a:prstDash val="sysDot"/>
            <a:miter lim="800000"/>
            <a:headEnd/>
            <a:tailEnd/>
          </a:ln>
          <a:effectLst/>
          <a:extLst/>
        </p:spPr>
        <p:txBody>
          <a:bodyPr wrap="square"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23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8 800 77 55 8</a:t>
            </a:r>
            <a:r>
              <a:rPr lang="ru-RU" sz="23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</a:t>
            </a:r>
            <a:r>
              <a:rPr lang="en-US" sz="23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</a:t>
            </a:r>
          </a:p>
          <a:p>
            <a:pPr>
              <a:lnSpc>
                <a:spcPct val="110000"/>
              </a:lnSpc>
              <a:defRPr/>
            </a:pPr>
            <a:r>
              <a:rPr lang="ru-RU" sz="97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ЗВОНОК ПО РОССИИ БЕСПЛАТНЫЙ</a:t>
            </a:r>
            <a:endParaRPr lang="ru-RU" sz="97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5089828" y="3432316"/>
            <a:ext cx="2726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u="sng" dirty="0" smtClean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www.rts-tender.ru</a:t>
            </a:r>
            <a:endParaRPr lang="ru-RU" sz="2300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5385626" y="4650099"/>
            <a:ext cx="28128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0000"/>
              </a:buClr>
              <a:buSzPct val="100000"/>
              <a:defRPr/>
            </a:pPr>
            <a:r>
              <a:rPr lang="en-US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education</a:t>
            </a:r>
            <a:r>
              <a:rPr lang="ru-RU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@</a:t>
            </a:r>
            <a:r>
              <a:rPr lang="en-US" sz="1500" kern="1200" dirty="0" err="1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rts</a:t>
            </a:r>
            <a:r>
              <a:rPr lang="ru-RU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</a:t>
            </a:r>
            <a:r>
              <a:rPr lang="en-US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tender</a:t>
            </a:r>
            <a:r>
              <a:rPr lang="ru-RU" sz="15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  <a:r>
              <a:rPr lang="en-US" sz="1500" kern="1200" dirty="0" err="1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ru</a:t>
            </a:r>
            <a:endParaRPr lang="en-US" altLang="ru-RU" sz="1500" kern="1200" dirty="0" smtClean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algn="l">
              <a:buClr>
                <a:srgbClr val="000000"/>
              </a:buClr>
              <a:buSzPct val="100000"/>
            </a:pPr>
            <a:r>
              <a:rPr lang="en-US" altLang="ru-RU" sz="200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info@rts-tender.ru</a:t>
            </a:r>
          </a:p>
        </p:txBody>
      </p:sp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94" y="3511475"/>
            <a:ext cx="331345" cy="33929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7" y="4786362"/>
            <a:ext cx="331345" cy="33929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56" y="4135803"/>
            <a:ext cx="331345" cy="339297"/>
          </a:xfrm>
          <a:prstGeom prst="rect">
            <a:avLst/>
          </a:prstGeom>
        </p:spPr>
      </p:pic>
      <p:sp>
        <p:nvSpPr>
          <p:cNvPr id="48" name="TextBox 47"/>
          <p:cNvSpPr txBox="1"/>
          <p:nvPr userDrawn="1"/>
        </p:nvSpPr>
        <p:spPr>
          <a:xfrm rot="16200000">
            <a:off x="-2109746" y="3308863"/>
            <a:ext cx="552266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>
            <a:spAutoFit/>
          </a:bodyPr>
          <a:lstStyle/>
          <a:p>
            <a:pPr lvl="0"/>
            <a:r>
              <a:rPr lang="ru-RU" sz="3200" b="1" kern="0" dirty="0" smtClean="0">
                <a:solidFill>
                  <a:srgbClr val="D9D9D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ВСЕЙ ТЕРРИТОРИИ РФ</a:t>
            </a:r>
            <a:endParaRPr lang="ru-RU" sz="3200" b="1" kern="0" dirty="0">
              <a:solidFill>
                <a:srgbClr val="D9D9D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22311" y="1082675"/>
            <a:ext cx="9745792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093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rgbClr val="0291A0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rgbClr val="0291A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+7 (499) 653-9-900</a:t>
              </a:r>
              <a:endParaRPr lang="ru-RU" altLang="ru-RU" sz="3800" b="1" u="sng" dirty="0">
                <a:solidFill>
                  <a:srgbClr val="E4465A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rgbClr val="F1C900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rgbClr val="F1C900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support223@rts-tender.ru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info223@rts-tender.ru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44444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30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831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2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7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3848100"/>
            <a:ext cx="9144000" cy="1881188"/>
          </a:xfr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729288"/>
            <a:ext cx="9144000" cy="738187"/>
          </a:xfr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48" name="Группа 47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33" name="Прямоугольник: скругленные верхние углы 32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Прямоугольник: скругленные верхние углы 33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Прямоугольник: скругленные верхние углы 34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Прямоугольник: скругленные верхние углы 35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Прямоугольник: скругленные верхние углы 36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Прямоугольник: скругленные верхние углы 37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Прямоугольник: скругленные верхние углы 38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7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3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70" y="115674"/>
            <a:ext cx="1496287" cy="4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Segoe UI" panose="020B0502040204020203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70" y="115674"/>
            <a:ext cx="1496287" cy="46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Segoe UI" panose="020B0502040204020203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gulation.gov.ru/projects#npa=8053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2470150"/>
          </a:xfrm>
        </p:spPr>
        <p:txBody>
          <a:bodyPr/>
          <a:lstStyle/>
          <a:p>
            <a:r>
              <a:rPr lang="ru-RU" dirty="0" smtClean="0"/>
              <a:t>Разработка типового положения о закупке</a:t>
            </a:r>
            <a:br>
              <a:rPr lang="ru-RU" dirty="0" smtClean="0"/>
            </a:br>
            <a:r>
              <a:rPr lang="ru-RU" dirty="0" smtClean="0"/>
              <a:t> Анализ распространенных проблем и пути их решения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endParaRPr lang="ru-RU" sz="4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46318"/>
              </p:ext>
            </p:extLst>
          </p:nvPr>
        </p:nvGraphicFramePr>
        <p:xfrm>
          <a:off x="110835" y="850215"/>
          <a:ext cx="11961092" cy="5692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3255"/>
                <a:gridCol w="4279644"/>
                <a:gridCol w="4138193"/>
              </a:tblGrid>
              <a:tr h="2306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Вид информации о закупке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Чем регулируется</a:t>
                      </a:r>
                      <a:endParaRPr lang="ru-RU" sz="13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Можно ли не размещать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</a:tr>
              <a:tr h="138399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Позиция </a:t>
                      </a: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плана закупки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 </a:t>
                      </a: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РФ от 17.09.2012 № 932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всегда. ПП РФ 932, к сожалению, дает возможность не раскрывать информацию о закупке в плане только в отношении закупок суммой до 100 (500) тысяч рублей. Получается, что закупки свыше этой суммы размещать в плане все-таки нужно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</a:tr>
              <a:tr h="4319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Извещение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Ничем!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(ч.9 ст.4 223-ФЗ отныне касается только конкурентных закупок)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</a:tr>
              <a:tr h="4319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Документация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Ничем! (ч.10 </a:t>
                      </a: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ст.4 </a:t>
                      </a: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223-ФЗ отныне касается только конкурентных закупок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2F2F2"/>
                    </a:solidFill>
                  </a:tcPr>
                </a:tc>
              </a:tr>
              <a:tr h="192221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Информация </a:t>
                      </a: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 договоре в ежемесячных отчетах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Ч.19 </a:t>
                      </a: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ст.4 223-ФЗ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Несмотря на отсутствие прямого противоречия ч.19 ст.4 упомянутой измененной норме, в ней (ч.19) говорится о необходимости размещения информации обо всех договорах без исключения</a:t>
                      </a: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К тому же отчет о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закупках у ЕП является специальным.</a:t>
                      </a: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Следовательно, и по новым правилам размещать информацию о закупках у ЕП, даже если извещения и документация не размещались, нужно  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</a:tr>
              <a:tr h="109445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Договор в реестре договоров</a:t>
                      </a:r>
                      <a:endParaRPr lang="ru-RU" sz="13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 РФ от 31.10.2014 № 1132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 существу - аналогично </a:t>
                      </a:r>
                      <a:r>
                        <a:rPr lang="ru-RU" sz="13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плану закупки. Договоры, цена которых превышает 100 (500) тысяч рублей, следует размещать в </a:t>
                      </a:r>
                      <a:r>
                        <a:rPr lang="ru-RU" sz="13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реестре, за исключением всех</a:t>
                      </a:r>
                      <a:r>
                        <a:rPr lang="ru-RU" sz="13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случаев (а не только закупок до 100 (500) тысяч) по ч.15 ст.4</a:t>
                      </a:r>
                      <a:endParaRPr lang="ru-RU" sz="13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err="1">
                <a:cs typeface="Segoe UI" panose="020B0502040204020203" pitchFamily="34" charset="0"/>
              </a:rPr>
              <a:t>Информобеспечение</a:t>
            </a:r>
            <a:r>
              <a:rPr lang="ru-RU" altLang="ru-RU" dirty="0">
                <a:cs typeface="Segoe UI" panose="020B0502040204020203" pitchFamily="34" charset="0"/>
              </a:rPr>
              <a:t> закупок у </a:t>
            </a:r>
            <a:r>
              <a:rPr lang="ru-RU" altLang="ru-RU" dirty="0" smtClean="0">
                <a:cs typeface="Segoe UI" panose="020B0502040204020203" pitchFamily="34" charset="0"/>
              </a:rPr>
              <a:t>ЕП </a:t>
            </a:r>
            <a:br>
              <a:rPr lang="ru-RU" altLang="ru-RU" dirty="0" smtClean="0">
                <a:cs typeface="Segoe UI" panose="020B0502040204020203" pitchFamily="34" charset="0"/>
              </a:rPr>
            </a:br>
            <a:r>
              <a:rPr lang="ru-RU" altLang="ru-RU" dirty="0" smtClean="0">
                <a:cs typeface="Segoe UI" panose="020B0502040204020203" pitchFamily="34" charset="0"/>
              </a:rPr>
              <a:t>(второй вариант схемы)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5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Проект № 80532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А что там в 44-ФЗ?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«Предусмотрено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устранение </a:t>
            </a:r>
            <a:r>
              <a:rPr lang="ru-RU" sz="1600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избыточной процедуры размещения извещения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 осуществлении закупки у единственного поставщика (подрядчика, исполнителя) в соответствии с пунктами 1 - 3, 6 - 8, 11 - 14, 16 - 19 части 1 статьи 93 Закона № 44-ФЗ. Указанные закупки заблаговременно отражаются в плане-графике закупок, в связи с чем обеспечивается информирование об их проведении. Учитывая, что такие закупки </a:t>
            </a:r>
            <a:r>
              <a:rPr lang="ru-RU" sz="1600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осуществляются без применения конкурентных способов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определения поставщиков (подрядчиков, исполнителей), </a:t>
            </a:r>
            <a:r>
              <a:rPr lang="ru-RU" sz="1600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дополнительное информирование 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участников закупок, помимо включения информации о таких закупках в план-график закупок, </a:t>
            </a:r>
            <a:r>
              <a:rPr lang="ru-RU" sz="1600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представляется </a:t>
            </a: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нецелесообразным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».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i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Минфин России. Из пояснительной записки </a:t>
            </a:r>
            <a:r>
              <a:rPr lang="ru-RU" sz="1600" i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к проекту</a:t>
            </a:r>
            <a:endParaRPr lang="ru-RU" sz="1600" i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1390242"/>
              </p:ext>
            </p:extLst>
          </p:nvPr>
        </p:nvGraphicFramePr>
        <p:xfrm>
          <a:off x="856598" y="1639341"/>
          <a:ext cx="104689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углом 6"/>
          <p:cNvSpPr/>
          <p:nvPr/>
        </p:nvSpPr>
        <p:spPr>
          <a:xfrm rot="5400000" flipV="1">
            <a:off x="3154639" y="1807729"/>
            <a:ext cx="983064" cy="1205118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687649" y="1826393"/>
            <a:ext cx="997613" cy="1182336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решение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829733" y="1595958"/>
            <a:ext cx="846667" cy="616496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2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altLang="ru-RU" sz="4000" dirty="0" smtClean="0"/>
              <a:t>Закупки у МСП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2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Кратко о проблеме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3331" y="1548882"/>
            <a:ext cx="1034277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чем проблема?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223-ФЗ предусматривает, что в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должны быть предусмотрены особенности участия МСП в закупках. Как следствие, в некоторых проектах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указывается обязанность работать с закупками у МСП для всех заказчиков, вне зависимости от их масштаба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Правовой источник: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ч.2.4 ст.2 223-ФЗ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Ошибка ли это?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 решения: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Требование ч.2.4 ст.2 223-ФЗ исполняем, но с умом, помня о перипетиях ПП РФ 1352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Ч.2.4 ст.2 223-ФЗ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решение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Типовое 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должно предусматривать особенности участия МСП в закупках в соответствии с п.2 ч.8 ст.3 223-ФЗ.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2989733"/>
            <a:ext cx="4064001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3797" y="3052059"/>
            <a:ext cx="26502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П.2 ч.8 ст.3 223-ФЗ: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64000" y="2977622"/>
            <a:ext cx="103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Правительство РФ вправе установить особенности участия МСП в закупках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81575" y="3339569"/>
            <a:ext cx="0" cy="18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-1" y="3532848"/>
            <a:ext cx="4064001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13797" y="3595174"/>
            <a:ext cx="26502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ПП РФ 1352: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64000" y="3520737"/>
            <a:ext cx="1034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ПП РФ 1352 имеет ограниченную сферу применения – только «крупные» заказчики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47" y="4242063"/>
            <a:ext cx="4062953" cy="425374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14845" y="4334011"/>
            <a:ext cx="26502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П.1 ч.1 ст.17 135-ФЗ: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65048" y="4164733"/>
            <a:ext cx="7964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Ограничение конкуренции – это создание преимущественных условий, если </a:t>
            </a:r>
            <a:r>
              <a:rPr lang="ru-RU" sz="16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иное не предусмотрено законодательством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284169" y="3893759"/>
            <a:ext cx="0" cy="30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274766" y="4697507"/>
            <a:ext cx="0" cy="18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-1" y="4901550"/>
            <a:ext cx="4062953" cy="425374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13797" y="4993498"/>
            <a:ext cx="26502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П.1 ч.1 ст.17 135-ФЗ: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64000" y="4824220"/>
            <a:ext cx="7964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Обязывать «рядового» заказчика проводить закупки с ограничением МСП через Типовое 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6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неправомерно,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т.к. 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не имеет статуса НПА.</a:t>
            </a:r>
            <a:endParaRPr lang="ru-RU" sz="1600" u="sng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-1049" y="5788365"/>
            <a:ext cx="4064001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9651" y="5850691"/>
            <a:ext cx="305330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Где отражена та же позиция: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062952" y="5513498"/>
            <a:ext cx="8128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Самарское УФАС, дело № 44-13566-18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/7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Волгоградское УФАС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дело №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17-01-18.1-04/165, 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Письмо МЭР от 09.07.2015 № Д28и-2082</a:t>
            </a:r>
          </a:p>
        </p:txBody>
      </p:sp>
      <p:sp>
        <p:nvSpPr>
          <p:cNvPr id="4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5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3274766" y="2754921"/>
            <a:ext cx="0" cy="18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15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2" grpId="0"/>
      <p:bldP spid="9" grpId="0" animBg="1"/>
      <p:bldP spid="14" grpId="0" animBg="1"/>
      <p:bldP spid="15" grpId="0"/>
      <p:bldP spid="23" grpId="0"/>
      <p:bldP spid="28" grpId="0" animBg="1"/>
      <p:bldP spid="29" grpId="0"/>
      <p:bldP spid="30" grpId="0"/>
      <p:bldP spid="31" grpId="0" animBg="1"/>
      <p:bldP spid="32" grpId="0"/>
      <p:bldP spid="33" grpId="0"/>
      <p:bldP spid="42" grpId="0" animBg="1"/>
      <p:bldP spid="43" grpId="0"/>
      <p:bldP spid="44" grpId="0"/>
      <p:bldP spid="46" grpId="0" animBg="1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altLang="ru-RU" sz="4000" dirty="0" smtClean="0"/>
              <a:t>Закупочная комиссия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Кратко о проблеме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3331" y="1548882"/>
            <a:ext cx="103427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чем проблема?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Лингвистическое несоответствие того, как прописан раздел о комиссии в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ч.8 ст.3.2 223-ФЗ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Правовой источник: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ч.8 ст.3.2 223-ФЗ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Ошибка ли это?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буквальной точки зрения – да. Получается, что в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содержатся нормы, не соответствующие закону. Хотя логика ясна и понятна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 решения: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Копирование закона с последующим упоминанием о праве создания «глобальной» закупочной комиссии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комиссии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Ч.8 ст.3.2 223-ФЗ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комиссия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определения поставщика (исполнителя, подрядчика) по результатам проведения конкурентной закупки заказчик создает комиссию по осуществлению конкурентной закупки.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Ч.8 ст.3.2 223-ФЗ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комиссия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определен</a:t>
            </a:r>
            <a:r>
              <a:rPr lang="ru-RU" sz="1600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ия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поставщика (исполнителя, подрядчика) по результатам проведения конкурентн</a:t>
            </a:r>
            <a:r>
              <a:rPr lang="ru-RU" sz="1600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ой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закупк</a:t>
            </a:r>
            <a:r>
              <a:rPr lang="ru-RU" sz="1600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заказчик создает комисс</a:t>
            </a:r>
            <a:r>
              <a:rPr lang="ru-RU" sz="1600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ию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 осуществлению конкурентн</a:t>
            </a:r>
            <a:r>
              <a:rPr lang="ru-RU" sz="1600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ой</a:t>
            </a:r>
            <a:r>
              <a:rPr lang="ru-RU" sz="1600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закупк</a:t>
            </a:r>
            <a:r>
              <a:rPr lang="ru-RU" sz="1600" b="1" dirty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Буквальное толкование: одна конкурентная закупка = одна комиссия! </a:t>
            </a:r>
            <a:endParaRPr lang="en-US" sz="160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Рекомендуем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скопировать норму закона, а следом задекларировать право создания «глобальной» комиссии. Например: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sz="1600" dirty="0"/>
              <a:t>Закупочная комиссия (комиссия по осуществлению конкурентной закупки) (далее – комиссия) является коллегиальным органом заказчика, создаваемым заказчиком в целях определения поставщика (исполнителя, подрядчика) по результатам проведения конкурентной закупки. </a:t>
            </a:r>
            <a:endParaRPr lang="ru-RU" sz="1600" dirty="0" smtClean="0"/>
          </a:p>
          <a:p>
            <a:pPr lvl="0"/>
            <a:r>
              <a:rPr lang="ru-RU" sz="1600" dirty="0" smtClean="0"/>
              <a:t>Заказчик </a:t>
            </a:r>
            <a:r>
              <a:rPr lang="ru-RU" sz="1600" dirty="0"/>
              <a:t>вправе создать единую закупочную комиссию, уполномоченную на проведение всех конкурентных закупок или уполномоченную на проведение всех закупок (в том числе неконкурентных</a:t>
            </a:r>
            <a:r>
              <a:rPr lang="ru-RU" sz="1600" dirty="0" smtClean="0"/>
              <a:t>), при этом при принятии такого решения </a:t>
            </a:r>
            <a:r>
              <a:rPr lang="ru-RU" sz="1600" dirty="0"/>
              <a:t>заказчик вправе менять состав единой закупочной комиссии перед проведением каждой отдельно взятой закупки. 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создания правовых полей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3327" y="3286867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223-ФЗ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0563" y="2983555"/>
            <a:ext cx="1505527" cy="914400"/>
          </a:xfrm>
          <a:prstGeom prst="rect">
            <a:avLst/>
          </a:prstGeom>
          <a:solidFill>
            <a:srgbClr val="0291A0">
              <a:alpha val="31000"/>
            </a:srgbClr>
          </a:solidFill>
          <a:ln>
            <a:solidFill>
              <a:srgbClr val="02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sz="4000" dirty="0" smtClean="0"/>
              <a:t>СОСТАВ ДОКУМЕНТАЦИИ конкурентной </a:t>
            </a:r>
            <a:r>
              <a:rPr lang="ru-RU" sz="4000" dirty="0" err="1" smtClean="0"/>
              <a:t>закупкИ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Кратко о проблеме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3331" y="1548882"/>
            <a:ext cx="1034277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чем проблема?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Ловушка законодателя из п.9-10 ч.10 ст.4 223-ФЗ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Правовой источник: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п.9-10 ч.10 ст.4 223-ФЗ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Ошибка ли это?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Да, если попасть в ловушку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 решения: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Указание в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права требовать документы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780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Проблематика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47857"/>
              </p:ext>
            </p:extLst>
          </p:nvPr>
        </p:nvGraphicFramePr>
        <p:xfrm>
          <a:off x="135607" y="910184"/>
          <a:ext cx="11945556" cy="327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48"/>
                <a:gridCol w="5384800"/>
                <a:gridCol w="5310908"/>
              </a:tblGrid>
              <a:tr h="6230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НПА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Содержание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Что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это значит?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П.9-10, 16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ч.10 ст.4 223-ФЗ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Документация</a:t>
                      </a:r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должна содержать:</a:t>
                      </a:r>
                    </a:p>
                    <a:p>
                      <a:pPr algn="ctr"/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… 9) требования к участникам закупки;</a:t>
                      </a:r>
                    </a:p>
                    <a:p>
                      <a:pPr algn="ctr"/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10) требования к участникам такой закупки и привлекаемым ими субподрядчикам, соисполнителям и (или) изготовителям товара, являющегося предметом закупки, и </a:t>
                      </a:r>
                      <a:r>
                        <a:rPr lang="ru-RU" sz="1400" b="1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перечень документов</a:t>
                      </a:r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представляемых участниками такой закупки для подтверждения их соответствия указанным требованиям, </a:t>
                      </a:r>
                      <a:r>
                        <a:rPr lang="ru-RU" sz="1400" b="1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случае </a:t>
                      </a:r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закупки работ по проектированию, строительству, модернизации и ремонту особо опасных, технически сложных объектов капитального строительства и закупки товаров, работ, услуг, связанных с использованием атомной энергии;</a:t>
                      </a:r>
                    </a:p>
                    <a:p>
                      <a:pPr algn="ctr"/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 16) иные сведения, определенные положением о закупке </a:t>
                      </a:r>
                      <a:endParaRPr lang="en-US" sz="1400" i="0" baseline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 умолчанию закон говорит,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что документы от участников можно требовать только в случае закупки «сложных» работ. Чтобы позволить заказчикам требовать документы в том числе и при проведении обычных закупок, нужно указать это прямо в положении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sz="4000" dirty="0" smtClean="0"/>
              <a:t>Содержание заявки на участие в конкурентной закупке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Кратко о проблеме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3331" y="1548882"/>
            <a:ext cx="1034277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чем проблема?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Копирование норм 44-ФЗ в отношении товарных знаков и страны происхождения товара в заявке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Правовой источник: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отсутствует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Ошибка ли это?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Частично да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 решения: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Корректное изложение данной части в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780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Проблематика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700277"/>
              </p:ext>
            </p:extLst>
          </p:nvPr>
        </p:nvGraphicFramePr>
        <p:xfrm>
          <a:off x="135607" y="910184"/>
          <a:ext cx="11945556" cy="376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48"/>
                <a:gridCol w="5144654"/>
                <a:gridCol w="5551054"/>
              </a:tblGrid>
              <a:tr h="6230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Копируемая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часть 44-ФЗ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Текст копируемой части</a:t>
                      </a: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чем проблема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</a:t>
                      </a:r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«б» п.2 ч.3 ст.66 44-ФЗ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Заявка должна содержать</a:t>
                      </a:r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конкретные</a:t>
                      </a:r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показатели товара. Информация, предусмотренная настоящим подпунктом, включается в заявку в случае отсутствия указания на товарный знак или в случае, если участник закупки предлагает товар, обозначенный товарным знаком, отличным от указанного в документации</a:t>
                      </a:r>
                      <a:endParaRPr lang="ru-RU" sz="1400" i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Практическая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эффективность такого механизма, приводящего к определенному способу формирования спецификации контракта в 44-ФЗ, пока еще остается спорной. Осуществление такого копирования – весьма смелое решение, которое следует принимать только с предварительным анализом имеющейся практики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</a:t>
                      </a:r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«а» п.1 ч.3 ст.66 44-ФЗ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Заявка</a:t>
                      </a:r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должна содержать наименование страны происхождения товара, в случае если заказчиком применяется </a:t>
                      </a:r>
                      <a:r>
                        <a:rPr lang="ru-RU" sz="1400" i="0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нацрежим</a:t>
                      </a:r>
                      <a:endParaRPr lang="ru-RU" sz="1400" i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Пп</a:t>
                      </a:r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«а» и «г»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п.5 ПП 925 и так говорит о том, что в целях предоставления приоритета документация должна содержать требование о декларировании страны происхождения, вместе с указанием, что ее (страны) отсутствие не является основанием для отклонения. Указание в </a:t>
                      </a:r>
                      <a:r>
                        <a:rPr lang="ru-RU" sz="1400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ПоЗ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на необходимость декларирования страны (как необходимое требование) может сбить с толку и заказчиков, и участников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sz="4000" dirty="0" smtClean="0"/>
              <a:t>Порядок проведения закупки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Кратко о проблеме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3331" y="1548882"/>
            <a:ext cx="1034277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чем проблема?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Копирование норм 44-ФЗ в отношении порядка проведения отдельных способов закупки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Правовой источник: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отсутствует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Ошибка ли это?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Какие-то да, какие-то – просто создают неудобства на ровном месте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 решения: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Корректное изложение данной части в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780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Проблематика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694319"/>
              </p:ext>
            </p:extLst>
          </p:nvPr>
        </p:nvGraphicFramePr>
        <p:xfrm>
          <a:off x="135607" y="910184"/>
          <a:ext cx="11945556" cy="590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48"/>
                <a:gridCol w="5144654"/>
                <a:gridCol w="5551054"/>
              </a:tblGrid>
              <a:tr h="623052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Копируемая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часть 44-ФЗ</a:t>
                      </a:r>
                      <a:endParaRPr lang="ru-RU" sz="12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Текст копируемой части</a:t>
                      </a:r>
                    </a:p>
                    <a:p>
                      <a:pPr algn="ctr"/>
                      <a:endParaRPr lang="ru-RU" sz="12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чем проблема</a:t>
                      </a:r>
                      <a:endParaRPr lang="ru-RU" sz="12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ru-RU" sz="12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Нумерация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заявок (например, ч.9 ст.66 44-ФЗ)</a:t>
                      </a:r>
                      <a:endParaRPr lang="ru-RU" sz="12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ОЭП обязан</a:t>
                      </a:r>
                      <a:r>
                        <a:rPr lang="ru-RU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присвоить заявке «идентификационный номер»</a:t>
                      </a:r>
                      <a:endParaRPr lang="ru-RU" sz="1250" i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223-ФЗ «идентификационного номера» нет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- по умолчанию любая площадка присваивает «порядковые номера»</a:t>
                      </a:r>
                      <a:endParaRPr lang="ru-RU" sz="12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Возврат заявок</a:t>
                      </a:r>
                    </a:p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(П.5 ч.11 ст.66 44-ФЗ)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ОЭП возвращает заявку,</a:t>
                      </a:r>
                      <a:r>
                        <a:rPr lang="ru-RU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в случае если участник состоит в РНП</a:t>
                      </a:r>
                      <a:endParaRPr lang="ru-RU" sz="1250" i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223-ФЗ такого нет. Более того,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коли это требование к участнику (как бывает в 99% случаев), непонятно, при чем здесь в принципе возврат заявки, если речь должна идти об отклонении</a:t>
                      </a:r>
                      <a:endParaRPr lang="ru-RU" sz="12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Требования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 извещению</a:t>
                      </a:r>
                    </a:p>
                    <a:p>
                      <a:pPr algn="ctr"/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(статья 42)</a:t>
                      </a:r>
                      <a:endParaRPr lang="ru-RU" sz="12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Извещение</a:t>
                      </a:r>
                      <a:r>
                        <a:rPr lang="ru-RU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должно содержать:</a:t>
                      </a:r>
                    </a:p>
                    <a:p>
                      <a:pPr algn="ctr"/>
                      <a:r>
                        <a:rPr lang="ru-RU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…краткое изложение условий контракта</a:t>
                      </a:r>
                      <a:r>
                        <a:rPr lang="en-US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</a:t>
                      </a:r>
                      <a:r>
                        <a:rPr lang="ru-RU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источник финансирования</a:t>
                      </a:r>
                      <a:r>
                        <a:rPr lang="en-US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 </a:t>
                      </a:r>
                      <a:r>
                        <a:rPr lang="ru-RU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идентификационный код закупки</a:t>
                      </a:r>
                      <a:r>
                        <a:rPr lang="en-US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 </a:t>
                      </a:r>
                      <a:r>
                        <a:rPr lang="ru-RU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информация о применении </a:t>
                      </a:r>
                      <a:r>
                        <a:rPr lang="ru-RU" sz="1250" i="0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нацрежима</a:t>
                      </a:r>
                      <a:endParaRPr lang="ru-RU" sz="1250" i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223-ФЗ ничего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из перечисленных не требуется.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Настоятельно рекомендую в целом избавляться и дистанцироваться от слова «краткое». Это одно из самых страшных слов с юриспруденции, создающее широкий простор для юридических спекуляций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Следует помнить, что ЕИС в основном ориентируется на закон (плюс пара-тройка не предусмотренных законом параметров, устанавливаемых заказчиком при публикации), а в законе ничего из описанного нет. Как следствие – при </a:t>
                      </a:r>
                      <a:r>
                        <a:rPr lang="ru-RU" sz="1250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доп.требованиях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 извещению заказчикам придется разрабатывать отдельный файл извещения при каждой конкурентной закупке, что </a:t>
                      </a:r>
                      <a:r>
                        <a:rPr lang="ru-RU" sz="1250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трудозатратно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 бессмысленно</a:t>
                      </a:r>
                      <a:endParaRPr lang="ru-RU" sz="12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780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Проблематика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526259"/>
              </p:ext>
            </p:extLst>
          </p:nvPr>
        </p:nvGraphicFramePr>
        <p:xfrm>
          <a:off x="135607" y="910184"/>
          <a:ext cx="11945556" cy="35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48"/>
                <a:gridCol w="5144654"/>
                <a:gridCol w="5551054"/>
              </a:tblGrid>
              <a:tr h="623052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Копируемая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часть 44-ФЗ</a:t>
                      </a:r>
                      <a:endParaRPr lang="ru-RU" sz="12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Текст копируемой части</a:t>
                      </a:r>
                    </a:p>
                    <a:p>
                      <a:pPr algn="ctr"/>
                      <a:endParaRPr lang="ru-RU" sz="12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чем проблема</a:t>
                      </a:r>
                      <a:endParaRPr lang="ru-RU" sz="12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ru-RU" sz="12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Конкурс в ЭФ – последствия признания несостоявшимся (ч.3 ст.55.1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44-ФЗ)</a:t>
                      </a:r>
                      <a:endParaRPr lang="ru-RU" sz="12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Заказчик не позднее чем на следующий день после дня признания конкурса несостоявшимся</a:t>
                      </a:r>
                      <a:r>
                        <a:rPr lang="ru-RU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продлевает СПЗ</a:t>
                      </a:r>
                      <a:endParaRPr lang="ru-RU" sz="1250" i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Что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есть «день признания конкурса несостоявшимся» - день подписания или день размещения протокола? Если копируем это, то с умом, избегая допущенных законодателем ошибок</a:t>
                      </a:r>
                      <a:endParaRPr lang="ru-RU" sz="12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Конкурс в ЭФ – </a:t>
                      </a:r>
                      <a:r>
                        <a:rPr lang="ru-RU" sz="125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РиО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первых частей </a:t>
                      </a:r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(ч.9 ст.54.5 44-ФЗ)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ОЭП направляет</a:t>
                      </a:r>
                      <a:r>
                        <a:rPr lang="ru-RU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каждому участнику информацию о наименьшей цене контракта из всех поданных</a:t>
                      </a:r>
                      <a:endParaRPr lang="ru-RU" sz="1250" i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Прямой конфликт с п.2 ч.10 ст.3.3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223-ФЗ, который говорит, что оператор обязан обеспечить конфиденциальность сведений о ценовых предложениях вплоть до подведения итогов</a:t>
                      </a:r>
                      <a:endParaRPr lang="ru-RU" sz="12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133327" y="1640755"/>
            <a:ext cx="3600000" cy="3600000"/>
          </a:xfrm>
          <a:prstGeom prst="ellipse">
            <a:avLst/>
          </a:prstGeom>
          <a:solidFill>
            <a:srgbClr val="F2F2F2"/>
          </a:solidFill>
          <a:ln>
            <a:solidFill>
              <a:srgbClr val="E4465A"/>
            </a:solidFill>
            <a:prstDash val="lgDash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создания правовых полей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3327" y="3286867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223-ФЗ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0563" y="2983555"/>
            <a:ext cx="1505527" cy="914400"/>
          </a:xfrm>
          <a:prstGeom prst="rect">
            <a:avLst/>
          </a:prstGeom>
          <a:solidFill>
            <a:srgbClr val="0291A0">
              <a:alpha val="31000"/>
            </a:srgbClr>
          </a:solidFill>
          <a:ln>
            <a:solidFill>
              <a:srgbClr val="02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780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Проблематика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32296"/>
              </p:ext>
            </p:extLst>
          </p:nvPr>
        </p:nvGraphicFramePr>
        <p:xfrm>
          <a:off x="135607" y="910184"/>
          <a:ext cx="11945556" cy="280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48"/>
                <a:gridCol w="5144654"/>
                <a:gridCol w="5551054"/>
              </a:tblGrid>
              <a:tr h="623052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Копируемая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часть 44-ФЗ</a:t>
                      </a:r>
                      <a:endParaRPr lang="ru-RU" sz="12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Текст копируемой части</a:t>
                      </a:r>
                    </a:p>
                    <a:p>
                      <a:pPr algn="ctr"/>
                      <a:endParaRPr lang="ru-RU" sz="12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чем проблема</a:t>
                      </a:r>
                      <a:endParaRPr lang="ru-RU" sz="12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ru-RU" sz="12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Безобъемная</a:t>
                      </a:r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закупка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(ч.2 ст.42 44-ФЗ)</a:t>
                      </a:r>
                      <a:endParaRPr lang="ru-RU" sz="12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Случаи</a:t>
                      </a:r>
                      <a:r>
                        <a:rPr lang="ru-RU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проведения </a:t>
                      </a:r>
                      <a:r>
                        <a:rPr lang="ru-RU" sz="1250" i="0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безобъемной</a:t>
                      </a:r>
                      <a:r>
                        <a:rPr lang="ru-RU" sz="125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закупки и «особенности проведения»</a:t>
                      </a:r>
                      <a:endParaRPr lang="ru-RU" sz="1250" i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arenR"/>
                      </a:pPr>
                      <a:r>
                        <a:rPr lang="ru-RU" sz="12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Перечень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случаев, может быть, и подходит для заказчиков по 44-ФЗ, но для 223-ФЗ – далеко не факт. Например, «пассажирские» ГУП</a:t>
                      </a:r>
                      <a:r>
                        <a:rPr lang="en-US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МУП имеют свои собственные ремонтные мастерские, и им нужно закупать не услуги по ремонту с применением запчастей, а просто запчасти, объем которых, разумеется, чаще всего неизвестен. Случаи из 44-ФЗ такого основания не содержат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Особенности проведения </a:t>
                      </a:r>
                      <a:r>
                        <a:rPr lang="ru-RU" sz="1250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безобъёмной</a:t>
                      </a:r>
                      <a:r>
                        <a:rPr lang="ru-RU" sz="12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закупки в 44-ФЗ объективно недостаточно конкретизированы. В Положении нужно более явно детализировать процесс определения победителя при проведении такой закупки и все сопутствующие этому обстоятельства</a:t>
                      </a:r>
                      <a:endParaRPr lang="ru-RU" sz="12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sz="4000" dirty="0" smtClean="0"/>
              <a:t>Протоколирование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Кратко о проблеме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3331" y="1548882"/>
            <a:ext cx="1034277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чем проблема?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Чудовищно описанные в законе требования к содержанию протоколов конкурентной закупки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Правовой источник: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Ч.13-14 ст.3.2 44-ФЗ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Ошибка ли это?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Нет, но может «поломать» всю наработанную практику в регионе в отношении раскрытия информации о конкурентных закупках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 решения: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Корректное изложение данной части в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3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endParaRPr lang="ru-RU" sz="4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393908"/>
              </p:ext>
            </p:extLst>
          </p:nvPr>
        </p:nvGraphicFramePr>
        <p:xfrm>
          <a:off x="2273709" y="1196978"/>
          <a:ext cx="7681448" cy="4647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1455"/>
                <a:gridCol w="3969993"/>
              </a:tblGrid>
              <a:tr h="23066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Ч.13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ст.3.2 223-ФЗ</a:t>
                      </a:r>
                      <a:endParaRPr lang="ru-RU" sz="15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«Промежуточный» протокол</a:t>
                      </a:r>
                      <a:endParaRPr lang="ru-RU" sz="15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Ч.14 ст.3.2</a:t>
                      </a:r>
                      <a:r>
                        <a:rPr lang="ru-RU" sz="1500" baseline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223-ФЗ</a:t>
                      </a:r>
                      <a:endParaRPr lang="ru-RU" sz="150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Итоговый протокол</a:t>
                      </a:r>
                      <a:endParaRPr lang="ru-RU" sz="15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/>
                </a:tc>
              </a:tr>
              <a:tr h="1815913">
                <a:tc gridSpan="2">
                  <a:txBody>
                    <a:bodyPr/>
                    <a:lstStyle/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endParaRPr lang="ru-RU" sz="15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Дата подписания протокола</a:t>
                      </a: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Количество поданных заявок с указанием даты и времени их регистрации</a:t>
                      </a: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Результаты рассмотрения заявок (если проводится на этом этапе) +</a:t>
                      </a: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количество отклоненных (отдельно) + причины отклонения со ссылкой на И</a:t>
                      </a:r>
                      <a:r>
                        <a:rPr lang="en-US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/</a:t>
                      </a: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</a:t>
                      </a:r>
                      <a:endParaRPr lang="en-US" sz="1500" b="0" baseline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Результаты оценки заявок (если проводится на этом этапе) + с указанием «итогового решения комиссии» о соответствии заявок требованиям документации + результаты присвоения баллов по критериям</a:t>
                      </a:r>
                      <a:endParaRPr lang="ru-RU" sz="15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Причины</a:t>
                      </a: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признания закупки несостоявшейся (если такое случилось)</a:t>
                      </a:r>
                    </a:p>
                    <a:p>
                      <a:pPr marL="4572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5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9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Порядковые номера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итогам ранжирования + ценовые предложения</a:t>
                      </a:r>
                      <a:endParaRPr lang="ru-RU" sz="15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3" marR="39223" marT="0" marB="0"/>
                </a:tc>
              </a:tr>
              <a:tr h="431922">
                <a:tc gridSpan="2">
                  <a:txBody>
                    <a:bodyPr/>
                    <a:lstStyle/>
                    <a:p>
                      <a:pPr marL="7429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5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Иные</a:t>
                      </a:r>
                      <a:r>
                        <a:rPr lang="ru-RU" sz="1500" b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сведения в случае, </a:t>
                      </a:r>
                      <a:r>
                        <a:rPr lang="ru-RU" sz="1500" b="0" u="sng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если необходимость их указания предусмотрена </a:t>
                      </a:r>
                      <a:r>
                        <a:rPr lang="ru-RU" sz="1500" b="0" u="sng" baseline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ПоЗ</a:t>
                      </a:r>
                      <a:endParaRPr lang="ru-RU" sz="1500" b="0" u="sng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39223" marR="39223" marT="0" marB="0">
                    <a:solidFill>
                      <a:srgbClr val="F5CFD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23" marR="39223" marT="0" marB="0"/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Требования к протоколам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Пример протоколирования конкурса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708848"/>
              </p:ext>
            </p:extLst>
          </p:nvPr>
        </p:nvGraphicFramePr>
        <p:xfrm>
          <a:off x="2102196" y="1238597"/>
          <a:ext cx="8194041" cy="515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347"/>
                <a:gridCol w="2731347"/>
                <a:gridCol w="2731347"/>
              </a:tblGrid>
              <a:tr h="3852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Вскрытие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Рассмотрение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Оценка (итоги)</a:t>
                      </a:r>
                      <a:endParaRPr lang="ru-RU" sz="1600" dirty="0"/>
                    </a:p>
                  </a:txBody>
                  <a:tcPr/>
                </a:tc>
              </a:tr>
              <a:tr h="8549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Дата подписания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Дата подписания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Дата подписания</a:t>
                      </a:r>
                      <a:endParaRPr lang="ru-RU" sz="1300" dirty="0"/>
                    </a:p>
                  </a:txBody>
                  <a:tcPr/>
                </a:tc>
              </a:tr>
              <a:tr h="85492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Количество поданных</a:t>
                      </a:r>
                      <a:r>
                        <a:rPr lang="ru-RU" sz="1300" baseline="0" dirty="0" smtClean="0"/>
                        <a:t> заявок + дата и время их регистрации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Количество поданных</a:t>
                      </a:r>
                      <a:r>
                        <a:rPr lang="ru-RU" sz="1300" baseline="0" dirty="0" smtClean="0"/>
                        <a:t> заявок + дата и время их регистрации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Количество поданных</a:t>
                      </a:r>
                      <a:r>
                        <a:rPr lang="ru-RU" sz="1300" baseline="0" dirty="0" smtClean="0"/>
                        <a:t> заявок + дата и время их регистрации</a:t>
                      </a:r>
                      <a:endParaRPr lang="ru-RU" sz="1300" dirty="0"/>
                    </a:p>
                  </a:txBody>
                  <a:tcPr/>
                </a:tc>
              </a:tr>
              <a:tr h="60161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Признание</a:t>
                      </a:r>
                      <a:r>
                        <a:rPr lang="ru-RU" sz="1300" baseline="0" dirty="0" smtClean="0"/>
                        <a:t> закупки несостоявшейся (если так случилось)</a:t>
                      </a:r>
                      <a:endParaRPr lang="ru-RU" sz="13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Результаты рассмотрения,</a:t>
                      </a:r>
                      <a:r>
                        <a:rPr lang="ru-RU" sz="1300" baseline="0" dirty="0" smtClean="0"/>
                        <a:t> включая количество отклоненных и причины отклонения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Результаты</a:t>
                      </a:r>
                      <a:r>
                        <a:rPr lang="ru-RU" sz="1300" baseline="0" dirty="0" smtClean="0"/>
                        <a:t> оценки, включая ранжирование всех участников</a:t>
                      </a:r>
                      <a:endParaRPr lang="ru-RU" sz="1300" dirty="0"/>
                    </a:p>
                  </a:txBody>
                  <a:tcPr/>
                </a:tc>
              </a:tr>
              <a:tr h="854928">
                <a:tc rowSpan="3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8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Признание</a:t>
                      </a:r>
                      <a:r>
                        <a:rPr lang="ru-RU" sz="1300" baseline="0" dirty="0" smtClean="0"/>
                        <a:t> закупки несостоявшейся (если так случилось)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300" dirty="0" smtClean="0"/>
                    </a:p>
                    <a:p>
                      <a:endParaRPr lang="ru-RU" sz="1300" dirty="0" smtClean="0"/>
                    </a:p>
                    <a:p>
                      <a:r>
                        <a:rPr lang="ru-RU" sz="1300" dirty="0" smtClean="0"/>
                        <a:t>Ценовые предложения всех участников</a:t>
                      </a:r>
                      <a:endParaRPr lang="ru-RU" sz="13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1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8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1616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Признание</a:t>
                      </a:r>
                      <a:r>
                        <a:rPr lang="ru-RU" sz="1300" baseline="0" dirty="0" smtClean="0"/>
                        <a:t> закупки несостоявшейся (если так случилось)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780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Проблематика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10964"/>
              </p:ext>
            </p:extLst>
          </p:nvPr>
        </p:nvGraphicFramePr>
        <p:xfrm>
          <a:off x="135607" y="910184"/>
          <a:ext cx="11945556" cy="5408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48"/>
                <a:gridCol w="5384800"/>
                <a:gridCol w="5310908"/>
              </a:tblGrid>
              <a:tr h="6230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НПА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Содержание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Что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это значит?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Ч.13-14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ст.3.2 223-ФЗ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Закон требует, чтобы в </a:t>
                      </a:r>
                      <a:r>
                        <a:rPr lang="ru-RU" sz="1400" i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ПоЗ</a:t>
                      </a:r>
                      <a:r>
                        <a:rPr lang="ru-RU" sz="140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было указание возможность</a:t>
                      </a:r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добавления «иных сведений», помимо указанных в законе, если заказчик хочет добавить «лишние» данные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Если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этого не сделать (не добавить возможность дополнять протоколы):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Протоколы будут (должны быть) обезличенными! Вместо наименований участников – только «участник 1», «участник 2», «участник 3»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Ценовые предложения будут указываться только в итоговых протоколах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Создается скованность заказчика в части добровольного раскрытия информации в ходе закупки (абсолютный бред с точки зрения здравого смысла, но такова буква закона)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Может возникнуть конфликт между заказчиком и площадкой. Например, ЭТП будет выгружать протоколы с «лишними» данными, наличие которых не предусмотрено законом и положением, и заказчику придется менять руками каждый протокол</a:t>
                      </a:r>
                    </a:p>
                    <a:p>
                      <a:pPr marL="0" indent="0" algn="ctr">
                        <a:buNone/>
                      </a:pPr>
                      <a:endParaRPr lang="ru-RU" sz="1400" baseline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Оптимальное решение: добавить в состав протоколов в </a:t>
                      </a:r>
                      <a:r>
                        <a:rPr lang="ru-RU" sz="1400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ТПоЗ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«открывающий пункт» («иные сведения, которые заказчик, комиссия посчитает нужным включить в состав протокола, если наличие в данном протоколе таких сведений не нарушает норм действующего  законодательства»).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780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Проблематика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69352"/>
              </p:ext>
            </p:extLst>
          </p:nvPr>
        </p:nvGraphicFramePr>
        <p:xfrm>
          <a:off x="135607" y="910184"/>
          <a:ext cx="11945556" cy="207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48"/>
                <a:gridCol w="5384800"/>
                <a:gridCol w="5310908"/>
              </a:tblGrid>
              <a:tr h="6230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НПА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Содержание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Что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это значит?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Ч.13-14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ст.3.2 223-ФЗ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Законом</a:t>
                      </a:r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вводятся термины «этапы конкурентной закупки» в привязке к протоколам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Рекомендуем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прямо указать, какие именно действия (части процесса), осуществляемые в ходе проведения закупки, являются этапами закупки, а какие нет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sz="4000" dirty="0" smtClean="0"/>
              <a:t>Проблема запроса котировок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Кратко о проблеме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3331" y="1548882"/>
            <a:ext cx="1034277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чем проблема?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Огромное количество внутренних противоречий в самом законе при проведении запроса котировок вследствие его юридической вивисекции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Правовой источник: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ч.5 ст.4, ч.6.1 ст.3, ч.3, 9 ст.3.2, ч.6 ст.3 223-ФЗ, ПП РФ 925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Ошибка ли это?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Нет, но может «поломать» всю наработанную практику в регионе в отношении раскрытия информации о конкурентных закупках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 решения: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Корректное изложение данной части в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780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Проблематика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887743"/>
              </p:ext>
            </p:extLst>
          </p:nvPr>
        </p:nvGraphicFramePr>
        <p:xfrm>
          <a:off x="135607" y="910184"/>
          <a:ext cx="11945556" cy="532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48"/>
                <a:gridCol w="5384800"/>
                <a:gridCol w="5310908"/>
              </a:tblGrid>
              <a:tr h="6230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НПА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Содержание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Что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это значит?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Ч.5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ст.4, ч.9 ст.3.2 223-ФЗ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Из норм</a:t>
                      </a:r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закона следует, что документация при запросе котировок не разрабатывается и не утверждается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начала непонятно,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неразработка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документации – это право или обязанность заказчика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П.5 ПП РФ 925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Условием предоставления приоритета является включение в документацию определенных дополнительных сведений. А документации в ЗК нет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Два варианта толкования: 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 запросе котировок заказчик не вправе применять ПП РФ 925, поскольку документация отсутствует (буквальное юридическое толкование)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 запросе котировок заказчик все-таки обязан применять ПП РФ 925, поскольку принципиально данный способ закупки ничем не отличается от всех прочих конкурентных (политическое толкование)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23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Ч.6 ст.3 223-ФЗ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 допускается предъявлять к участникам закупки, к закупаемым товарам, работам, услугам, к условиям исполнения договора, а также нельзя оценивать заявки, если все это не указано в документации. Которой нет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Буквальное юридическое толкование делает нормальное и хоть сколь бы то ни было эффективное проведение запроса котировок невозможным.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233326" y="788883"/>
            <a:ext cx="5400000" cy="5400000"/>
          </a:xfrm>
          <a:prstGeom prst="ellipse">
            <a:avLst/>
          </a:prstGeom>
          <a:solidFill>
            <a:srgbClr val="DBE1E4"/>
          </a:solidFill>
          <a:ln>
            <a:solidFill>
              <a:srgbClr val="E4465A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33327" y="1640755"/>
            <a:ext cx="3600000" cy="3600000"/>
          </a:xfrm>
          <a:prstGeom prst="ellipse">
            <a:avLst/>
          </a:prstGeom>
          <a:solidFill>
            <a:srgbClr val="F2F2F2"/>
          </a:solidFill>
          <a:ln>
            <a:solidFill>
              <a:srgbClr val="E4465A">
                <a:alpha val="28000"/>
              </a:srgbClr>
            </a:solidFill>
            <a:prstDash val="lgDash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создания правовых полей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3327" y="3286867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223-ФЗ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8192" y="1718223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Возможные нарушения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0563" y="2983555"/>
            <a:ext cx="1505527" cy="914400"/>
          </a:xfrm>
          <a:prstGeom prst="rect">
            <a:avLst/>
          </a:prstGeom>
          <a:solidFill>
            <a:srgbClr val="0291A0">
              <a:alpha val="31000"/>
            </a:srgbClr>
          </a:solidFill>
          <a:ln>
            <a:solidFill>
              <a:srgbClr val="02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05617" y="4763893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Юридические спекуляции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8071" y="4352170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Проблема контроля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7813602" y="3659639"/>
            <a:ext cx="1240088" cy="94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87054" y="4606589"/>
            <a:ext cx="105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Граница, созданная положением о закупке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8666802" y="3177814"/>
            <a:ext cx="1240088" cy="94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32634" y="4099672"/>
            <a:ext cx="14889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Граница, созданная правоприменительной практикой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36090" y="4543129"/>
            <a:ext cx="792000" cy="792000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792665" y="1560889"/>
            <a:ext cx="684000" cy="684000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778812" y="4231072"/>
            <a:ext cx="612000" cy="612000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6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ЧТО ДЕЛАТЬ?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6924" y="1548882"/>
            <a:ext cx="103427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Вариант 1.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Введение конкурентной закупки, соответствующей всем критериям отнесения таковой к конкурентной по ч.3 ст.3 223-ФЗ, с аналогичным запросу котировок порядком проведения. Например, «запрос цен».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Вариант 2.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Расширение возможностей выбора способа закупки «запрос предложений» и добавление «пустячного» неценового критерия для такого способа (например, «время подачи ценовых предложений»: не позднее чем за 0,5 секунды до окончания СПЗ – максимальное кол-во баллов. Все участники получат максимум) - дабы заказчики могли сопоставлять только ценовые предложения при оценке. Как в запросе котировок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Вариант 3.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пользоваться вариантом 1 или 2, посовещавшись с местным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УФАСом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отношении будущей региональной практики в отношении данного вопроса, и принять совместное (с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УФАСом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решение.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sz="4000" dirty="0" smtClean="0"/>
              <a:t>Закупки у ЕП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Кратко о проблеме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3331" y="1548882"/>
            <a:ext cx="1034277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чем проблема?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Новые требования к содержанию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отношении закупок у ЕП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Правовой источник: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статья 3.5 223-ФЗ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Ошибка ли это?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Да, если статью не учесть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 решения: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Корректное изложение данной части в </a:t>
            </a:r>
            <a:r>
              <a:rPr lang="ru-RU" sz="1600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ТПоЗ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7780" y="0"/>
            <a:ext cx="8270696" cy="694951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Проблематика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11821"/>
              </p:ext>
            </p:extLst>
          </p:nvPr>
        </p:nvGraphicFramePr>
        <p:xfrm>
          <a:off x="135607" y="910184"/>
          <a:ext cx="11945556" cy="352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957"/>
                <a:gridCol w="5458691"/>
                <a:gridCol w="5310908"/>
              </a:tblGrid>
              <a:tr h="6230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НПА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Содержание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Что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это значит?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rgbClr val="0291A0"/>
                    </a:solidFill>
                  </a:tcPr>
                </a:tc>
              </a:tr>
              <a:tr h="14523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Статья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3.5 223-ФЗ</a:t>
                      </a:r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Положение должно содержать</a:t>
                      </a:r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исчерпывающий перечень случаев закупки у ЕП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фразой «исчерпывающий перечень» подразумевается необходимость отсутствия в </a:t>
                      </a:r>
                      <a:r>
                        <a:rPr lang="ru-RU" sz="1400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ПоЗ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такого основания</a:t>
                      </a:r>
                      <a:r>
                        <a:rPr lang="en-US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как «в иных случаях по решению заказчика»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2380">
                <a:tc vMerge="1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Положение должно содержать порядок подготовки и осуществления закупки у ЕП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«Новое» требование к составу положения. Важно не упустить!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Примеры формулировок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2513" y="746451"/>
            <a:ext cx="1034277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hangingPunct="0"/>
            <a:r>
              <a:rPr lang="ru-RU" sz="1450" dirty="0"/>
              <a:t>При выборе поставщика, подрядчика или исполнителя (далее в подразделе – поставщик, контрагент) с которым заключается договор по результатам проведения закупки у единственного поставщика, заказчик руководствуется собственными предпочтениями в отношении такого выбора</a:t>
            </a:r>
            <a:r>
              <a:rPr lang="ru-RU" sz="1450" dirty="0" smtClean="0"/>
              <a:t>.</a:t>
            </a:r>
          </a:p>
          <a:p>
            <a:pPr lvl="1" hangingPunct="0"/>
            <a:endParaRPr lang="ru-RU" sz="1450" dirty="0"/>
          </a:p>
          <a:p>
            <a:pPr lvl="1" hangingPunct="0"/>
            <a:r>
              <a:rPr lang="ru-RU" sz="1450" dirty="0"/>
              <a:t>Заказчик вправе обеспечить самостоятельный контроль соответствия участника закупки у единственного поставщика, с которым заключается договор, требованиям, предъявляемым к участникам закупки в соответствии с </a:t>
            </a:r>
            <a:r>
              <a:rPr lang="ru-RU" sz="1450" dirty="0" smtClean="0"/>
              <a:t>пунктом ___настоящего </a:t>
            </a:r>
            <a:r>
              <a:rPr lang="ru-RU" sz="1450" dirty="0"/>
              <a:t>Положения. Заказчик вправе не оформлять результаты осуществления такого контроля документально</a:t>
            </a:r>
            <a:r>
              <a:rPr lang="ru-RU" sz="1450" dirty="0" smtClean="0"/>
              <a:t>.</a:t>
            </a:r>
          </a:p>
          <a:p>
            <a:pPr lvl="1" hangingPunct="0"/>
            <a:endParaRPr lang="ru-RU" sz="1450" dirty="0"/>
          </a:p>
          <a:p>
            <a:pPr lvl="1" hangingPunct="0"/>
            <a:r>
              <a:rPr lang="ru-RU" sz="1450" dirty="0"/>
              <a:t>Заказчик не обязан запрашивать коммерческие предложения у потенциальных контрагентов, но вправе это сделать. При принятии решения о запросах коммерческих предложений и получения таких коммерческих предложений заказчик не обязан выбирать поставщика только среди тех, кто предоставил такие предложения, равно как и не обязан выбирать того поставщика, который предложил наименьшую из всех цен, содержащихся в коммерческих предложениях</a:t>
            </a:r>
            <a:r>
              <a:rPr lang="ru-RU" sz="1450" dirty="0" smtClean="0"/>
              <a:t>.</a:t>
            </a:r>
          </a:p>
          <a:p>
            <a:pPr lvl="1" hangingPunct="0"/>
            <a:endParaRPr lang="ru-RU" sz="1450" dirty="0"/>
          </a:p>
          <a:p>
            <a:pPr lvl="1" hangingPunct="0"/>
            <a:r>
              <a:rPr lang="ru-RU" sz="1450" dirty="0"/>
              <a:t>В отношении неконкурентных закупок, проводимых на основании подпункта 4 пункта 5.6 настоящего Положения, действует запрет на дробление закупок</a:t>
            </a:r>
            <a:r>
              <a:rPr lang="ru-RU" sz="1450" dirty="0" smtClean="0"/>
              <a:t>.</a:t>
            </a:r>
          </a:p>
          <a:p>
            <a:pPr lvl="1" hangingPunct="0"/>
            <a:endParaRPr lang="ru-RU" sz="1450" dirty="0"/>
          </a:p>
          <a:p>
            <a:pPr lvl="1" hangingPunct="0"/>
            <a:r>
              <a:rPr lang="ru-RU" sz="1450" dirty="0"/>
              <a:t>Под дроблением закупок в рамках настоящего Положения подразумеваются случаи заключения по результатам проведения закупки у единственного поставщика, в том числе с разными юридическими, физическими лицами, нескольких (двух и более) договоров с одним и тем же (идентичным) предметом таких договоров (при этом детальные требования к конкретным закупаемым товарам, работам, услугам в каждом отдельно взятом договоре могут отличаться), заключаемых с периодичностью более 1 (одного) договора за 1 (один) календарный месяц. </a:t>
            </a:r>
          </a:p>
          <a:p>
            <a:pPr lvl="1" hangingPunct="0"/>
            <a:r>
              <a:rPr lang="ru-RU" sz="1450" dirty="0"/>
              <a:t>Договоры, заключенные с нарушением запрета на дробление закупок (например, второй договор с идентичным первому предметом закупки, заключенный в том же предусмотренном пунктом </a:t>
            </a:r>
            <a:r>
              <a:rPr lang="ru-RU" sz="1450" dirty="0" smtClean="0"/>
              <a:t>___ периоде</a:t>
            </a:r>
            <a:r>
              <a:rPr lang="ru-RU" sz="1450" dirty="0"/>
              <a:t>, что и первый договор), считаются заключенными неправомерно.</a:t>
            </a: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2017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7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233326" y="788883"/>
            <a:ext cx="5400000" cy="5400000"/>
          </a:xfrm>
          <a:prstGeom prst="ellipse">
            <a:avLst/>
          </a:prstGeom>
          <a:solidFill>
            <a:srgbClr val="DBE1E4"/>
          </a:solidFill>
          <a:ln>
            <a:solidFill>
              <a:srgbClr val="E4465A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33327" y="1640755"/>
            <a:ext cx="3600000" cy="3600000"/>
          </a:xfrm>
          <a:prstGeom prst="ellipse">
            <a:avLst/>
          </a:prstGeom>
          <a:solidFill>
            <a:srgbClr val="F2F2F2"/>
          </a:solidFill>
          <a:ln>
            <a:solidFill>
              <a:srgbClr val="0291A0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создания правовых полей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3327" y="3286867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223-ФЗ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4800" y="1082675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Возможные нарушения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206" y="2210098"/>
            <a:ext cx="10529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Грамотная и аккуратная работа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0563" y="2983555"/>
            <a:ext cx="1505527" cy="914400"/>
          </a:xfrm>
          <a:prstGeom prst="rect">
            <a:avLst/>
          </a:prstGeom>
          <a:solidFill>
            <a:srgbClr val="0291A0">
              <a:alpha val="31000"/>
            </a:srgbClr>
          </a:solidFill>
          <a:ln>
            <a:solidFill>
              <a:srgbClr val="02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038854" y="5060171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Юридические спекуляции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6672" y="4860505"/>
            <a:ext cx="105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Проблема контроля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7813602" y="3659639"/>
            <a:ext cx="1240088" cy="94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87054" y="4606589"/>
            <a:ext cx="105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Граница, созданная положением о закупке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8666802" y="3189604"/>
            <a:ext cx="1240088" cy="94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32634" y="4111462"/>
            <a:ext cx="14889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Граница, созданная правоприменительной практикой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147330" y="4833837"/>
            <a:ext cx="792000" cy="792000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569272" y="921889"/>
            <a:ext cx="684000" cy="684000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118481" y="4724344"/>
            <a:ext cx="612000" cy="612000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93538" y="331791"/>
            <a:ext cx="846709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979085" y="2549800"/>
            <a:ext cx="8270696" cy="1080860"/>
          </a:xfrm>
          <a:prstGeom prst="rect">
            <a:avLst/>
          </a:prstGeom>
        </p:spPr>
        <p:txBody>
          <a:bodyPr/>
          <a:lstStyle>
            <a:lvl1pPr marL="0" algn="ctr" defTabSz="449263" rtl="0" eaLnBrk="1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2000" b="1" kern="1200" cap="all" baseline="0" dirty="0" smtClean="0">
                <a:solidFill>
                  <a:srgbClr val="E4465A"/>
                </a:solidFill>
                <a:latin typeface="Trebuchet MS" panose="020B0603020202020204" pitchFamily="34" charset="0"/>
                <a:ea typeface="Segoe UI Black" panose="020B0A02040204020203" pitchFamily="34" charset="0"/>
                <a:cs typeface="Adobe Arabic" panose="02040503050201020203" pitchFamily="18" charset="-78"/>
              </a:defRPr>
            </a:lvl1pPr>
          </a:lstStyle>
          <a:p>
            <a:r>
              <a:rPr lang="ru-RU" altLang="ru-RU" sz="4000" dirty="0" smtClean="0"/>
              <a:t>Раскрытие информации о закупках у ЕП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Кратко о проблеме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3331" y="1548882"/>
            <a:ext cx="1034277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чем проблема?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223-ФЗ в новой редакции позволяет заказчикам не размещать информацию о закупке у ЕП, если Положением не предусмотрено иное. А Положением иное в ряде случаев таки предусмотрено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Правовой источник: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ч.5 ст.4 223-ФЗ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Ошибка ли это? –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Строго говоря, нет. Однако проблема нагружает и заказчиков, и контролеров (и ЕИС) лишней работой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 решения: 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Один из двух. Либо простое удаление обязанности размещать извещение о закупке у ЕП, либо конкретная, осознанная регламентация процесса размещения информации о закупке у ЕП в Положении</a:t>
            </a: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b="1" dirty="0" smtClean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5124"/>
            <a:ext cx="4465320" cy="308547"/>
          </a:xfrm>
          <a:prstGeom prst="rect">
            <a:avLst/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0" name="Стрелка: пятиугольник 6"/>
          <p:cNvSpPr/>
          <p:nvPr/>
        </p:nvSpPr>
        <p:spPr>
          <a:xfrm rot="5400000">
            <a:off x="-32043" y="1138854"/>
            <a:ext cx="1604862" cy="820057"/>
          </a:xfrm>
          <a:prstGeom prst="homePlate">
            <a:avLst>
              <a:gd name="adj" fmla="val 17496"/>
            </a:avLst>
          </a:prstGeom>
          <a:solidFill>
            <a:srgbClr val="E4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3798" y="1717450"/>
            <a:ext cx="443649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Ч.5 ст. 4 223-ФЗ</a:t>
            </a:r>
            <a:endParaRPr lang="ru-R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Закупки у ЕП</a:t>
            </a:r>
            <a:endParaRPr lang="ru-RU" alt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797" y="2351314"/>
            <a:ext cx="1034277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600" b="1" dirty="0" err="1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</a:t>
            </a:r>
            <a:r>
              <a:rPr lang="ru-RU" sz="1600" b="1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не указано обратное</a:t>
            </a: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 ЕИС можно не размещать информацию о закупках у единственного поставщика (вне зависимости от суммы закупки).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«Противоречие» документам: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ПП 932 (планирование)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ПП 1132 (реестр договоров)</a:t>
            </a:r>
          </a:p>
          <a:p>
            <a:pPr marL="285750" indent="-285750" algn="just" defTabSz="447675">
              <a:spcBef>
                <a:spcPts val="1200"/>
              </a:spcBef>
              <a:buClr>
                <a:srgbClr val="E4465A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44444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Ч.19 ст.4 (ежемесячные отчеты)</a:t>
            </a:r>
          </a:p>
          <a:p>
            <a:pPr algn="just" defTabSz="447675">
              <a:spcBef>
                <a:spcPts val="1200"/>
              </a:spcBef>
              <a:buClr>
                <a:srgbClr val="E4465A"/>
              </a:buClr>
              <a:buSzPct val="120000"/>
            </a:pPr>
            <a:endParaRPr lang="ru-RU" sz="1600" dirty="0">
              <a:solidFill>
                <a:srgbClr val="44444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37"/>
          <p:cNvSpPr>
            <a:spLocks noEditPoints="1"/>
          </p:cNvSpPr>
          <p:nvPr/>
        </p:nvSpPr>
        <p:spPr bwMode="auto">
          <a:xfrm>
            <a:off x="541177" y="1586204"/>
            <a:ext cx="541336" cy="504531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66216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Анатолий Галимский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45161"/>
            <a:ext cx="252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E446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200" dirty="0">
              <a:solidFill>
                <a:srgbClr val="E446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856598" y="1639341"/>
          <a:ext cx="104689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трелка углом 6"/>
          <p:cNvSpPr/>
          <p:nvPr/>
        </p:nvSpPr>
        <p:spPr>
          <a:xfrm rot="5400000" flipV="1">
            <a:off x="3154639" y="1807729"/>
            <a:ext cx="983064" cy="1205118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687649" y="1826393"/>
            <a:ext cx="997613" cy="1182336"/>
          </a:xfrm>
          <a:prstGeom prst="bentArrow">
            <a:avLst>
              <a:gd name="adj1" fmla="val 8778"/>
              <a:gd name="adj2" fmla="val 11489"/>
              <a:gd name="adj3" fmla="val 25000"/>
              <a:gd name="adj4" fmla="val 75000"/>
            </a:avLst>
          </a:prstGeom>
          <a:solidFill>
            <a:srgbClr val="DB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cs typeface="Segoe UI" panose="020B0502040204020203" pitchFamily="34" charset="0"/>
              </a:rPr>
              <a:t>Закупки у </a:t>
            </a:r>
            <a:r>
              <a:rPr lang="ru-RU" altLang="ru-RU" dirty="0" err="1" smtClean="0">
                <a:cs typeface="Segoe UI" panose="020B0502040204020203" pitchFamily="34" charset="0"/>
              </a:rPr>
              <a:t>еп</a:t>
            </a:r>
            <a:endParaRPr lang="ru-RU" altLang="ru-RU" dirty="0">
              <a:cs typeface="Segoe UI" panose="020B0502040204020203" pitchFamily="34" charset="0"/>
            </a:endParaRPr>
          </a:p>
        </p:txBody>
      </p:sp>
      <p:sp>
        <p:nvSpPr>
          <p:cNvPr id="8" name="Freeform 37"/>
          <p:cNvSpPr>
            <a:spLocks noEditPoints="1"/>
          </p:cNvSpPr>
          <p:nvPr/>
        </p:nvSpPr>
        <p:spPr bwMode="auto">
          <a:xfrm>
            <a:off x="829733" y="1595958"/>
            <a:ext cx="846667" cy="616496"/>
          </a:xfrm>
          <a:custGeom>
            <a:avLst/>
            <a:gdLst>
              <a:gd name="T0" fmla="*/ 2147483646 w 1251"/>
              <a:gd name="T1" fmla="*/ 2147483646 h 1038"/>
              <a:gd name="T2" fmla="*/ 2147483646 w 1251"/>
              <a:gd name="T3" fmla="*/ 2147483646 h 1038"/>
              <a:gd name="T4" fmla="*/ 2147483646 w 1251"/>
              <a:gd name="T5" fmla="*/ 2147483646 h 1038"/>
              <a:gd name="T6" fmla="*/ 2147483646 w 1251"/>
              <a:gd name="T7" fmla="*/ 2147483646 h 1038"/>
              <a:gd name="T8" fmla="*/ 2147483646 w 1251"/>
              <a:gd name="T9" fmla="*/ 2147483646 h 1038"/>
              <a:gd name="T10" fmla="*/ 2147483646 w 1251"/>
              <a:gd name="T11" fmla="*/ 2147483646 h 1038"/>
              <a:gd name="T12" fmla="*/ 2147483646 w 1251"/>
              <a:gd name="T13" fmla="*/ 2147483646 h 1038"/>
              <a:gd name="T14" fmla="*/ 2147483646 w 1251"/>
              <a:gd name="T15" fmla="*/ 2147483646 h 1038"/>
              <a:gd name="T16" fmla="*/ 2147483646 w 1251"/>
              <a:gd name="T17" fmla="*/ 2147483646 h 1038"/>
              <a:gd name="T18" fmla="*/ 2147483646 w 1251"/>
              <a:gd name="T19" fmla="*/ 2147483646 h 1038"/>
              <a:gd name="T20" fmla="*/ 2147483646 w 1251"/>
              <a:gd name="T21" fmla="*/ 2147483646 h 1038"/>
              <a:gd name="T22" fmla="*/ 2147483646 w 1251"/>
              <a:gd name="T23" fmla="*/ 2147483646 h 1038"/>
              <a:gd name="T24" fmla="*/ 2147483646 w 1251"/>
              <a:gd name="T25" fmla="*/ 2147483646 h 1038"/>
              <a:gd name="T26" fmla="*/ 2147483646 w 1251"/>
              <a:gd name="T27" fmla="*/ 2147483646 h 1038"/>
              <a:gd name="T28" fmla="*/ 2147483646 w 1251"/>
              <a:gd name="T29" fmla="*/ 2147483646 h 1038"/>
              <a:gd name="T30" fmla="*/ 2147483646 w 1251"/>
              <a:gd name="T31" fmla="*/ 2147483646 h 1038"/>
              <a:gd name="T32" fmla="*/ 2147483646 w 1251"/>
              <a:gd name="T33" fmla="*/ 2147483646 h 1038"/>
              <a:gd name="T34" fmla="*/ 2147483646 w 1251"/>
              <a:gd name="T35" fmla="*/ 2147483646 h 1038"/>
              <a:gd name="T36" fmla="*/ 2147483646 w 1251"/>
              <a:gd name="T37" fmla="*/ 2147483646 h 1038"/>
              <a:gd name="T38" fmla="*/ 0 w 1251"/>
              <a:gd name="T39" fmla="*/ 2147483646 h 1038"/>
              <a:gd name="T40" fmla="*/ 2147483646 w 1251"/>
              <a:gd name="T41" fmla="*/ 2147483646 h 1038"/>
              <a:gd name="T42" fmla="*/ 2147483646 w 1251"/>
              <a:gd name="T43" fmla="*/ 2147483646 h 1038"/>
              <a:gd name="T44" fmla="*/ 2147483646 w 1251"/>
              <a:gd name="T45" fmla="*/ 2147483646 h 1038"/>
              <a:gd name="T46" fmla="*/ 2147483646 w 1251"/>
              <a:gd name="T47" fmla="*/ 2147483646 h 1038"/>
              <a:gd name="T48" fmla="*/ 2147483646 w 1251"/>
              <a:gd name="T49" fmla="*/ 2147483646 h 1038"/>
              <a:gd name="T50" fmla="*/ 2147483646 w 1251"/>
              <a:gd name="T51" fmla="*/ 2147483646 h 1038"/>
              <a:gd name="T52" fmla="*/ 2147483646 w 1251"/>
              <a:gd name="T53" fmla="*/ 2147483646 h 1038"/>
              <a:gd name="T54" fmla="*/ 2147483646 w 1251"/>
              <a:gd name="T55" fmla="*/ 2147483646 h 1038"/>
              <a:gd name="T56" fmla="*/ 2147483646 w 1251"/>
              <a:gd name="T57" fmla="*/ 2147483646 h 1038"/>
              <a:gd name="T58" fmla="*/ 2147483646 w 1251"/>
              <a:gd name="T59" fmla="*/ 2147483646 h 1038"/>
              <a:gd name="T60" fmla="*/ 2147483646 w 1251"/>
              <a:gd name="T61" fmla="*/ 2147483646 h 1038"/>
              <a:gd name="T62" fmla="*/ 2147483646 w 1251"/>
              <a:gd name="T63" fmla="*/ 2147483646 h 1038"/>
              <a:gd name="T64" fmla="*/ 2147483646 w 1251"/>
              <a:gd name="T65" fmla="*/ 2147483646 h 1038"/>
              <a:gd name="T66" fmla="*/ 2147483646 w 1251"/>
              <a:gd name="T67" fmla="*/ 2147483646 h 1038"/>
              <a:gd name="T68" fmla="*/ 2147483646 w 1251"/>
              <a:gd name="T69" fmla="*/ 2147483646 h 1038"/>
              <a:gd name="T70" fmla="*/ 2147483646 w 1251"/>
              <a:gd name="T71" fmla="*/ 2147483646 h 1038"/>
              <a:gd name="T72" fmla="*/ 2147483646 w 1251"/>
              <a:gd name="T73" fmla="*/ 2147483646 h 1038"/>
              <a:gd name="T74" fmla="*/ 2147483646 w 1251"/>
              <a:gd name="T75" fmla="*/ 2147483646 h 1038"/>
              <a:gd name="T76" fmla="*/ 2147483646 w 1251"/>
              <a:gd name="T77" fmla="*/ 2147483646 h 1038"/>
              <a:gd name="T78" fmla="*/ 2147483646 w 1251"/>
              <a:gd name="T79" fmla="*/ 2147483646 h 1038"/>
              <a:gd name="T80" fmla="*/ 2147483646 w 1251"/>
              <a:gd name="T81" fmla="*/ 2147483646 h 1038"/>
              <a:gd name="T82" fmla="*/ 2147483646 w 1251"/>
              <a:gd name="T83" fmla="*/ 2147483646 h 1038"/>
              <a:gd name="T84" fmla="*/ 2147483646 w 1251"/>
              <a:gd name="T85" fmla="*/ 2147483646 h 1038"/>
              <a:gd name="T86" fmla="*/ 2147483646 w 1251"/>
              <a:gd name="T87" fmla="*/ 2147483646 h 1038"/>
              <a:gd name="T88" fmla="*/ 2147483646 w 1251"/>
              <a:gd name="T89" fmla="*/ 2147483646 h 1038"/>
              <a:gd name="T90" fmla="*/ 2147483646 w 1251"/>
              <a:gd name="T91" fmla="*/ 2147483646 h 1038"/>
              <a:gd name="T92" fmla="*/ 2147483646 w 1251"/>
              <a:gd name="T93" fmla="*/ 2147483646 h 1038"/>
              <a:gd name="T94" fmla="*/ 2147483646 w 1251"/>
              <a:gd name="T95" fmla="*/ 2147483646 h 1038"/>
              <a:gd name="T96" fmla="*/ 2147483646 w 1251"/>
              <a:gd name="T97" fmla="*/ 2147483646 h 1038"/>
              <a:gd name="T98" fmla="*/ 2147483646 w 1251"/>
              <a:gd name="T99" fmla="*/ 2147483646 h 1038"/>
              <a:gd name="T100" fmla="*/ 2147483646 w 1251"/>
              <a:gd name="T101" fmla="*/ 2147483646 h 1038"/>
              <a:gd name="T102" fmla="*/ 2147483646 w 1251"/>
              <a:gd name="T103" fmla="*/ 2147483646 h 1038"/>
              <a:gd name="T104" fmla="*/ 2147483646 w 1251"/>
              <a:gd name="T105" fmla="*/ 2147483646 h 1038"/>
              <a:gd name="T106" fmla="*/ 2147483646 w 1251"/>
              <a:gd name="T107" fmla="*/ 2147483646 h 1038"/>
              <a:gd name="T108" fmla="*/ 2147483646 w 1251"/>
              <a:gd name="T109" fmla="*/ 2147483646 h 1038"/>
              <a:gd name="T110" fmla="*/ 2147483646 w 1251"/>
              <a:gd name="T111" fmla="*/ 2147483646 h 1038"/>
              <a:gd name="T112" fmla="*/ 2147483646 w 1251"/>
              <a:gd name="T113" fmla="*/ 2147483646 h 1038"/>
              <a:gd name="T114" fmla="*/ 2147483646 w 1251"/>
              <a:gd name="T115" fmla="*/ 2147483646 h 1038"/>
              <a:gd name="T116" fmla="*/ 2147483646 w 1251"/>
              <a:gd name="T117" fmla="*/ 2147483646 h 10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51" h="1038">
                <a:moveTo>
                  <a:pt x="1114" y="9"/>
                </a:moveTo>
                <a:lnTo>
                  <a:pt x="1242" y="144"/>
                </a:lnTo>
                <a:lnTo>
                  <a:pt x="1246" y="149"/>
                </a:lnTo>
                <a:lnTo>
                  <a:pt x="1249" y="155"/>
                </a:lnTo>
                <a:lnTo>
                  <a:pt x="1251" y="161"/>
                </a:lnTo>
                <a:lnTo>
                  <a:pt x="1251" y="167"/>
                </a:lnTo>
                <a:lnTo>
                  <a:pt x="1251" y="173"/>
                </a:lnTo>
                <a:lnTo>
                  <a:pt x="1249" y="180"/>
                </a:lnTo>
                <a:lnTo>
                  <a:pt x="1246" y="185"/>
                </a:lnTo>
                <a:lnTo>
                  <a:pt x="1243" y="190"/>
                </a:lnTo>
                <a:lnTo>
                  <a:pt x="745" y="801"/>
                </a:lnTo>
                <a:lnTo>
                  <a:pt x="742" y="805"/>
                </a:lnTo>
                <a:lnTo>
                  <a:pt x="738" y="808"/>
                </a:lnTo>
                <a:lnTo>
                  <a:pt x="734" y="810"/>
                </a:lnTo>
                <a:lnTo>
                  <a:pt x="730" y="811"/>
                </a:lnTo>
                <a:lnTo>
                  <a:pt x="550" y="873"/>
                </a:lnTo>
                <a:lnTo>
                  <a:pt x="544" y="874"/>
                </a:lnTo>
                <a:lnTo>
                  <a:pt x="538" y="874"/>
                </a:lnTo>
                <a:lnTo>
                  <a:pt x="533" y="873"/>
                </a:lnTo>
                <a:lnTo>
                  <a:pt x="526" y="871"/>
                </a:lnTo>
                <a:lnTo>
                  <a:pt x="522" y="867"/>
                </a:lnTo>
                <a:lnTo>
                  <a:pt x="517" y="863"/>
                </a:lnTo>
                <a:lnTo>
                  <a:pt x="514" y="857"/>
                </a:lnTo>
                <a:lnTo>
                  <a:pt x="512" y="851"/>
                </a:lnTo>
                <a:lnTo>
                  <a:pt x="510" y="844"/>
                </a:lnTo>
                <a:lnTo>
                  <a:pt x="511" y="836"/>
                </a:lnTo>
                <a:lnTo>
                  <a:pt x="535" y="645"/>
                </a:lnTo>
                <a:lnTo>
                  <a:pt x="536" y="640"/>
                </a:lnTo>
                <a:lnTo>
                  <a:pt x="537" y="635"/>
                </a:lnTo>
                <a:lnTo>
                  <a:pt x="539" y="630"/>
                </a:lnTo>
                <a:lnTo>
                  <a:pt x="542" y="627"/>
                </a:lnTo>
                <a:lnTo>
                  <a:pt x="1069" y="10"/>
                </a:lnTo>
                <a:lnTo>
                  <a:pt x="1073" y="6"/>
                </a:lnTo>
                <a:lnTo>
                  <a:pt x="1078" y="3"/>
                </a:lnTo>
                <a:lnTo>
                  <a:pt x="1085" y="1"/>
                </a:lnTo>
                <a:lnTo>
                  <a:pt x="1090" y="0"/>
                </a:lnTo>
                <a:lnTo>
                  <a:pt x="1096" y="0"/>
                </a:lnTo>
                <a:lnTo>
                  <a:pt x="1102" y="2"/>
                </a:lnTo>
                <a:lnTo>
                  <a:pt x="1108" y="4"/>
                </a:lnTo>
                <a:lnTo>
                  <a:pt x="1113" y="8"/>
                </a:lnTo>
                <a:lnTo>
                  <a:pt x="1113" y="9"/>
                </a:lnTo>
                <a:lnTo>
                  <a:pt x="1114" y="9"/>
                </a:lnTo>
                <a:close/>
                <a:moveTo>
                  <a:pt x="788" y="58"/>
                </a:moveTo>
                <a:lnTo>
                  <a:pt x="794" y="58"/>
                </a:lnTo>
                <a:lnTo>
                  <a:pt x="799" y="61"/>
                </a:lnTo>
                <a:lnTo>
                  <a:pt x="804" y="64"/>
                </a:lnTo>
                <a:lnTo>
                  <a:pt x="810" y="68"/>
                </a:lnTo>
                <a:lnTo>
                  <a:pt x="813" y="73"/>
                </a:lnTo>
                <a:lnTo>
                  <a:pt x="816" y="78"/>
                </a:lnTo>
                <a:lnTo>
                  <a:pt x="818" y="85"/>
                </a:lnTo>
                <a:lnTo>
                  <a:pt x="819" y="91"/>
                </a:lnTo>
                <a:lnTo>
                  <a:pt x="818" y="98"/>
                </a:lnTo>
                <a:lnTo>
                  <a:pt x="816" y="104"/>
                </a:lnTo>
                <a:lnTo>
                  <a:pt x="813" y="110"/>
                </a:lnTo>
                <a:lnTo>
                  <a:pt x="810" y="115"/>
                </a:lnTo>
                <a:lnTo>
                  <a:pt x="804" y="118"/>
                </a:lnTo>
                <a:lnTo>
                  <a:pt x="799" y="121"/>
                </a:lnTo>
                <a:lnTo>
                  <a:pt x="794" y="123"/>
                </a:lnTo>
                <a:lnTo>
                  <a:pt x="788" y="124"/>
                </a:lnTo>
                <a:lnTo>
                  <a:pt x="63" y="124"/>
                </a:lnTo>
                <a:lnTo>
                  <a:pt x="63" y="972"/>
                </a:lnTo>
                <a:lnTo>
                  <a:pt x="937" y="972"/>
                </a:lnTo>
                <a:lnTo>
                  <a:pt x="937" y="683"/>
                </a:lnTo>
                <a:lnTo>
                  <a:pt x="938" y="676"/>
                </a:lnTo>
                <a:lnTo>
                  <a:pt x="939" y="670"/>
                </a:lnTo>
                <a:lnTo>
                  <a:pt x="942" y="665"/>
                </a:lnTo>
                <a:lnTo>
                  <a:pt x="947" y="660"/>
                </a:lnTo>
                <a:lnTo>
                  <a:pt x="951" y="656"/>
                </a:lnTo>
                <a:lnTo>
                  <a:pt x="956" y="652"/>
                </a:lnTo>
                <a:lnTo>
                  <a:pt x="962" y="650"/>
                </a:lnTo>
                <a:lnTo>
                  <a:pt x="969" y="650"/>
                </a:lnTo>
                <a:lnTo>
                  <a:pt x="975" y="650"/>
                </a:lnTo>
                <a:lnTo>
                  <a:pt x="981" y="652"/>
                </a:lnTo>
                <a:lnTo>
                  <a:pt x="986" y="656"/>
                </a:lnTo>
                <a:lnTo>
                  <a:pt x="991" y="660"/>
                </a:lnTo>
                <a:lnTo>
                  <a:pt x="995" y="665"/>
                </a:lnTo>
                <a:lnTo>
                  <a:pt x="998" y="670"/>
                </a:lnTo>
                <a:lnTo>
                  <a:pt x="999" y="676"/>
                </a:lnTo>
                <a:lnTo>
                  <a:pt x="1000" y="683"/>
                </a:lnTo>
                <a:lnTo>
                  <a:pt x="1000" y="1006"/>
                </a:lnTo>
                <a:lnTo>
                  <a:pt x="999" y="1012"/>
                </a:lnTo>
                <a:lnTo>
                  <a:pt x="998" y="1018"/>
                </a:lnTo>
                <a:lnTo>
                  <a:pt x="995" y="1024"/>
                </a:lnTo>
                <a:lnTo>
                  <a:pt x="991" y="1029"/>
                </a:lnTo>
                <a:lnTo>
                  <a:pt x="986" y="1033"/>
                </a:lnTo>
                <a:lnTo>
                  <a:pt x="981" y="1036"/>
                </a:lnTo>
                <a:lnTo>
                  <a:pt x="975" y="1038"/>
                </a:lnTo>
                <a:lnTo>
                  <a:pt x="969" y="1038"/>
                </a:lnTo>
                <a:lnTo>
                  <a:pt x="32" y="1038"/>
                </a:lnTo>
                <a:lnTo>
                  <a:pt x="25" y="1038"/>
                </a:lnTo>
                <a:lnTo>
                  <a:pt x="20" y="1036"/>
                </a:lnTo>
                <a:lnTo>
                  <a:pt x="14" y="1033"/>
                </a:lnTo>
                <a:lnTo>
                  <a:pt x="10" y="1029"/>
                </a:lnTo>
                <a:lnTo>
                  <a:pt x="6" y="1024"/>
                </a:lnTo>
                <a:lnTo>
                  <a:pt x="3" y="1018"/>
                </a:lnTo>
                <a:lnTo>
                  <a:pt x="1" y="1012"/>
                </a:lnTo>
                <a:lnTo>
                  <a:pt x="0" y="1006"/>
                </a:lnTo>
                <a:lnTo>
                  <a:pt x="0" y="91"/>
                </a:lnTo>
                <a:lnTo>
                  <a:pt x="1" y="85"/>
                </a:lnTo>
                <a:lnTo>
                  <a:pt x="3" y="78"/>
                </a:lnTo>
                <a:lnTo>
                  <a:pt x="6" y="73"/>
                </a:lnTo>
                <a:lnTo>
                  <a:pt x="10" y="68"/>
                </a:lnTo>
                <a:lnTo>
                  <a:pt x="14" y="64"/>
                </a:lnTo>
                <a:lnTo>
                  <a:pt x="20" y="61"/>
                </a:lnTo>
                <a:lnTo>
                  <a:pt x="25" y="58"/>
                </a:lnTo>
                <a:lnTo>
                  <a:pt x="32" y="58"/>
                </a:lnTo>
                <a:lnTo>
                  <a:pt x="788" y="58"/>
                </a:lnTo>
                <a:close/>
                <a:moveTo>
                  <a:pt x="140" y="269"/>
                </a:moveTo>
                <a:lnTo>
                  <a:pt x="133" y="269"/>
                </a:lnTo>
                <a:lnTo>
                  <a:pt x="128" y="267"/>
                </a:lnTo>
                <a:lnTo>
                  <a:pt x="123" y="263"/>
                </a:lnTo>
                <a:lnTo>
                  <a:pt x="117" y="259"/>
                </a:lnTo>
                <a:lnTo>
                  <a:pt x="114" y="255"/>
                </a:lnTo>
                <a:lnTo>
                  <a:pt x="111" y="249"/>
                </a:lnTo>
                <a:lnTo>
                  <a:pt x="109" y="242"/>
                </a:lnTo>
                <a:lnTo>
                  <a:pt x="109" y="236"/>
                </a:lnTo>
                <a:lnTo>
                  <a:pt x="109" y="230"/>
                </a:lnTo>
                <a:lnTo>
                  <a:pt x="111" y="224"/>
                </a:lnTo>
                <a:lnTo>
                  <a:pt x="114" y="217"/>
                </a:lnTo>
                <a:lnTo>
                  <a:pt x="117" y="213"/>
                </a:lnTo>
                <a:lnTo>
                  <a:pt x="123" y="209"/>
                </a:lnTo>
                <a:lnTo>
                  <a:pt x="128" y="206"/>
                </a:lnTo>
                <a:lnTo>
                  <a:pt x="133" y="204"/>
                </a:lnTo>
                <a:lnTo>
                  <a:pt x="140" y="203"/>
                </a:lnTo>
                <a:lnTo>
                  <a:pt x="561" y="203"/>
                </a:lnTo>
                <a:lnTo>
                  <a:pt x="567" y="204"/>
                </a:lnTo>
                <a:lnTo>
                  <a:pt x="573" y="206"/>
                </a:lnTo>
                <a:lnTo>
                  <a:pt x="579" y="209"/>
                </a:lnTo>
                <a:lnTo>
                  <a:pt x="583" y="213"/>
                </a:lnTo>
                <a:lnTo>
                  <a:pt x="587" y="217"/>
                </a:lnTo>
                <a:lnTo>
                  <a:pt x="589" y="224"/>
                </a:lnTo>
                <a:lnTo>
                  <a:pt x="591" y="230"/>
                </a:lnTo>
                <a:lnTo>
                  <a:pt x="592" y="236"/>
                </a:lnTo>
                <a:lnTo>
                  <a:pt x="591" y="242"/>
                </a:lnTo>
                <a:lnTo>
                  <a:pt x="589" y="249"/>
                </a:lnTo>
                <a:lnTo>
                  <a:pt x="587" y="255"/>
                </a:lnTo>
                <a:lnTo>
                  <a:pt x="583" y="259"/>
                </a:lnTo>
                <a:lnTo>
                  <a:pt x="579" y="263"/>
                </a:lnTo>
                <a:lnTo>
                  <a:pt x="573" y="267"/>
                </a:lnTo>
                <a:lnTo>
                  <a:pt x="567" y="269"/>
                </a:lnTo>
                <a:lnTo>
                  <a:pt x="561" y="269"/>
                </a:lnTo>
                <a:lnTo>
                  <a:pt x="140" y="269"/>
                </a:lnTo>
                <a:close/>
                <a:moveTo>
                  <a:pt x="140" y="424"/>
                </a:moveTo>
                <a:lnTo>
                  <a:pt x="133" y="424"/>
                </a:lnTo>
                <a:lnTo>
                  <a:pt x="128" y="422"/>
                </a:lnTo>
                <a:lnTo>
                  <a:pt x="123" y="419"/>
                </a:lnTo>
                <a:lnTo>
                  <a:pt x="117" y="415"/>
                </a:lnTo>
                <a:lnTo>
                  <a:pt x="114" y="410"/>
                </a:lnTo>
                <a:lnTo>
                  <a:pt x="111" y="405"/>
                </a:lnTo>
                <a:lnTo>
                  <a:pt x="109" y="398"/>
                </a:lnTo>
                <a:lnTo>
                  <a:pt x="109" y="392"/>
                </a:lnTo>
                <a:lnTo>
                  <a:pt x="109" y="385"/>
                </a:lnTo>
                <a:lnTo>
                  <a:pt x="111" y="378"/>
                </a:lnTo>
                <a:lnTo>
                  <a:pt x="114" y="373"/>
                </a:lnTo>
                <a:lnTo>
                  <a:pt x="117" y="368"/>
                </a:lnTo>
                <a:lnTo>
                  <a:pt x="123" y="365"/>
                </a:lnTo>
                <a:lnTo>
                  <a:pt x="128" y="362"/>
                </a:lnTo>
                <a:lnTo>
                  <a:pt x="133" y="360"/>
                </a:lnTo>
                <a:lnTo>
                  <a:pt x="140" y="359"/>
                </a:lnTo>
                <a:lnTo>
                  <a:pt x="327" y="359"/>
                </a:lnTo>
                <a:lnTo>
                  <a:pt x="333" y="360"/>
                </a:lnTo>
                <a:lnTo>
                  <a:pt x="339" y="362"/>
                </a:lnTo>
                <a:lnTo>
                  <a:pt x="344" y="365"/>
                </a:lnTo>
                <a:lnTo>
                  <a:pt x="350" y="368"/>
                </a:lnTo>
                <a:lnTo>
                  <a:pt x="353" y="373"/>
                </a:lnTo>
                <a:lnTo>
                  <a:pt x="356" y="378"/>
                </a:lnTo>
                <a:lnTo>
                  <a:pt x="358" y="385"/>
                </a:lnTo>
                <a:lnTo>
                  <a:pt x="358" y="392"/>
                </a:lnTo>
                <a:lnTo>
                  <a:pt x="358" y="398"/>
                </a:lnTo>
                <a:lnTo>
                  <a:pt x="356" y="405"/>
                </a:lnTo>
                <a:lnTo>
                  <a:pt x="353" y="410"/>
                </a:lnTo>
                <a:lnTo>
                  <a:pt x="350" y="415"/>
                </a:lnTo>
                <a:lnTo>
                  <a:pt x="344" y="419"/>
                </a:lnTo>
                <a:lnTo>
                  <a:pt x="339" y="422"/>
                </a:lnTo>
                <a:lnTo>
                  <a:pt x="333" y="424"/>
                </a:lnTo>
                <a:lnTo>
                  <a:pt x="327" y="424"/>
                </a:lnTo>
                <a:lnTo>
                  <a:pt x="140" y="424"/>
                </a:lnTo>
                <a:close/>
                <a:moveTo>
                  <a:pt x="140" y="581"/>
                </a:moveTo>
                <a:lnTo>
                  <a:pt x="133" y="580"/>
                </a:lnTo>
                <a:lnTo>
                  <a:pt x="128" y="579"/>
                </a:lnTo>
                <a:lnTo>
                  <a:pt x="123" y="576"/>
                </a:lnTo>
                <a:lnTo>
                  <a:pt x="117" y="572"/>
                </a:lnTo>
                <a:lnTo>
                  <a:pt x="114" y="567"/>
                </a:lnTo>
                <a:lnTo>
                  <a:pt x="111" y="561"/>
                </a:lnTo>
                <a:lnTo>
                  <a:pt x="109" y="555"/>
                </a:lnTo>
                <a:lnTo>
                  <a:pt x="109" y="549"/>
                </a:lnTo>
                <a:lnTo>
                  <a:pt x="109" y="542"/>
                </a:lnTo>
                <a:lnTo>
                  <a:pt x="111" y="535"/>
                </a:lnTo>
                <a:lnTo>
                  <a:pt x="114" y="530"/>
                </a:lnTo>
                <a:lnTo>
                  <a:pt x="117" y="525"/>
                </a:lnTo>
                <a:lnTo>
                  <a:pt x="123" y="522"/>
                </a:lnTo>
                <a:lnTo>
                  <a:pt x="128" y="519"/>
                </a:lnTo>
                <a:lnTo>
                  <a:pt x="133" y="516"/>
                </a:lnTo>
                <a:lnTo>
                  <a:pt x="140" y="515"/>
                </a:lnTo>
                <a:lnTo>
                  <a:pt x="476" y="515"/>
                </a:lnTo>
                <a:lnTo>
                  <a:pt x="482" y="516"/>
                </a:lnTo>
                <a:lnTo>
                  <a:pt x="488" y="519"/>
                </a:lnTo>
                <a:lnTo>
                  <a:pt x="493" y="522"/>
                </a:lnTo>
                <a:lnTo>
                  <a:pt x="498" y="525"/>
                </a:lnTo>
                <a:lnTo>
                  <a:pt x="502" y="530"/>
                </a:lnTo>
                <a:lnTo>
                  <a:pt x="504" y="535"/>
                </a:lnTo>
                <a:lnTo>
                  <a:pt x="506" y="542"/>
                </a:lnTo>
                <a:lnTo>
                  <a:pt x="507" y="549"/>
                </a:lnTo>
                <a:lnTo>
                  <a:pt x="506" y="555"/>
                </a:lnTo>
                <a:lnTo>
                  <a:pt x="504" y="561"/>
                </a:lnTo>
                <a:lnTo>
                  <a:pt x="502" y="567"/>
                </a:lnTo>
                <a:lnTo>
                  <a:pt x="498" y="572"/>
                </a:lnTo>
                <a:lnTo>
                  <a:pt x="493" y="576"/>
                </a:lnTo>
                <a:lnTo>
                  <a:pt x="488" y="579"/>
                </a:lnTo>
                <a:lnTo>
                  <a:pt x="482" y="580"/>
                </a:lnTo>
                <a:lnTo>
                  <a:pt x="476" y="581"/>
                </a:lnTo>
                <a:lnTo>
                  <a:pt x="140" y="581"/>
                </a:lnTo>
                <a:close/>
                <a:moveTo>
                  <a:pt x="140" y="736"/>
                </a:moveTo>
                <a:lnTo>
                  <a:pt x="133" y="735"/>
                </a:lnTo>
                <a:lnTo>
                  <a:pt x="128" y="733"/>
                </a:lnTo>
                <a:lnTo>
                  <a:pt x="123" y="730"/>
                </a:lnTo>
                <a:lnTo>
                  <a:pt x="117" y="727"/>
                </a:lnTo>
                <a:lnTo>
                  <a:pt x="114" y="721"/>
                </a:lnTo>
                <a:lnTo>
                  <a:pt x="111" y="715"/>
                </a:lnTo>
                <a:lnTo>
                  <a:pt x="109" y="710"/>
                </a:lnTo>
                <a:lnTo>
                  <a:pt x="109" y="703"/>
                </a:lnTo>
                <a:lnTo>
                  <a:pt x="109" y="696"/>
                </a:lnTo>
                <a:lnTo>
                  <a:pt x="111" y="690"/>
                </a:lnTo>
                <a:lnTo>
                  <a:pt x="114" y="685"/>
                </a:lnTo>
                <a:lnTo>
                  <a:pt x="117" y="680"/>
                </a:lnTo>
                <a:lnTo>
                  <a:pt x="123" y="675"/>
                </a:lnTo>
                <a:lnTo>
                  <a:pt x="128" y="672"/>
                </a:lnTo>
                <a:lnTo>
                  <a:pt x="133" y="670"/>
                </a:lnTo>
                <a:lnTo>
                  <a:pt x="140" y="670"/>
                </a:lnTo>
                <a:lnTo>
                  <a:pt x="327" y="670"/>
                </a:lnTo>
                <a:lnTo>
                  <a:pt x="333" y="670"/>
                </a:lnTo>
                <a:lnTo>
                  <a:pt x="339" y="672"/>
                </a:lnTo>
                <a:lnTo>
                  <a:pt x="344" y="675"/>
                </a:lnTo>
                <a:lnTo>
                  <a:pt x="350" y="680"/>
                </a:lnTo>
                <a:lnTo>
                  <a:pt x="353" y="685"/>
                </a:lnTo>
                <a:lnTo>
                  <a:pt x="356" y="690"/>
                </a:lnTo>
                <a:lnTo>
                  <a:pt x="358" y="696"/>
                </a:lnTo>
                <a:lnTo>
                  <a:pt x="358" y="703"/>
                </a:lnTo>
                <a:lnTo>
                  <a:pt x="358" y="710"/>
                </a:lnTo>
                <a:lnTo>
                  <a:pt x="356" y="715"/>
                </a:lnTo>
                <a:lnTo>
                  <a:pt x="353" y="721"/>
                </a:lnTo>
                <a:lnTo>
                  <a:pt x="350" y="727"/>
                </a:lnTo>
                <a:lnTo>
                  <a:pt x="344" y="730"/>
                </a:lnTo>
                <a:lnTo>
                  <a:pt x="339" y="733"/>
                </a:lnTo>
                <a:lnTo>
                  <a:pt x="333" y="735"/>
                </a:lnTo>
                <a:lnTo>
                  <a:pt x="327" y="736"/>
                </a:lnTo>
                <a:lnTo>
                  <a:pt x="140" y="736"/>
                </a:lnTo>
                <a:close/>
                <a:moveTo>
                  <a:pt x="140" y="888"/>
                </a:moveTo>
                <a:lnTo>
                  <a:pt x="133" y="887"/>
                </a:lnTo>
                <a:lnTo>
                  <a:pt x="128" y="886"/>
                </a:lnTo>
                <a:lnTo>
                  <a:pt x="123" y="882"/>
                </a:lnTo>
                <a:lnTo>
                  <a:pt x="117" y="878"/>
                </a:lnTo>
                <a:lnTo>
                  <a:pt x="114" y="873"/>
                </a:lnTo>
                <a:lnTo>
                  <a:pt x="111" y="868"/>
                </a:lnTo>
                <a:lnTo>
                  <a:pt x="109" y="862"/>
                </a:lnTo>
                <a:lnTo>
                  <a:pt x="109" y="855"/>
                </a:lnTo>
                <a:lnTo>
                  <a:pt x="109" y="848"/>
                </a:lnTo>
                <a:lnTo>
                  <a:pt x="111" y="842"/>
                </a:lnTo>
                <a:lnTo>
                  <a:pt x="114" y="836"/>
                </a:lnTo>
                <a:lnTo>
                  <a:pt x="117" y="831"/>
                </a:lnTo>
                <a:lnTo>
                  <a:pt x="123" y="827"/>
                </a:lnTo>
                <a:lnTo>
                  <a:pt x="128" y="825"/>
                </a:lnTo>
                <a:lnTo>
                  <a:pt x="133" y="823"/>
                </a:lnTo>
                <a:lnTo>
                  <a:pt x="140" y="822"/>
                </a:lnTo>
                <a:lnTo>
                  <a:pt x="350" y="822"/>
                </a:lnTo>
                <a:lnTo>
                  <a:pt x="356" y="823"/>
                </a:lnTo>
                <a:lnTo>
                  <a:pt x="361" y="825"/>
                </a:lnTo>
                <a:lnTo>
                  <a:pt x="366" y="827"/>
                </a:lnTo>
                <a:lnTo>
                  <a:pt x="372" y="831"/>
                </a:lnTo>
                <a:lnTo>
                  <a:pt x="375" y="836"/>
                </a:lnTo>
                <a:lnTo>
                  <a:pt x="378" y="842"/>
                </a:lnTo>
                <a:lnTo>
                  <a:pt x="380" y="848"/>
                </a:lnTo>
                <a:lnTo>
                  <a:pt x="381" y="855"/>
                </a:lnTo>
                <a:lnTo>
                  <a:pt x="380" y="862"/>
                </a:lnTo>
                <a:lnTo>
                  <a:pt x="378" y="868"/>
                </a:lnTo>
                <a:lnTo>
                  <a:pt x="375" y="873"/>
                </a:lnTo>
                <a:lnTo>
                  <a:pt x="372" y="878"/>
                </a:lnTo>
                <a:lnTo>
                  <a:pt x="366" y="882"/>
                </a:lnTo>
                <a:lnTo>
                  <a:pt x="361" y="886"/>
                </a:lnTo>
                <a:lnTo>
                  <a:pt x="356" y="887"/>
                </a:lnTo>
                <a:lnTo>
                  <a:pt x="350" y="888"/>
                </a:lnTo>
                <a:lnTo>
                  <a:pt x="140" y="888"/>
                </a:lnTo>
                <a:close/>
                <a:moveTo>
                  <a:pt x="611" y="645"/>
                </a:moveTo>
                <a:lnTo>
                  <a:pt x="717" y="735"/>
                </a:lnTo>
                <a:lnTo>
                  <a:pt x="1092" y="274"/>
                </a:lnTo>
                <a:lnTo>
                  <a:pt x="1005" y="183"/>
                </a:lnTo>
                <a:lnTo>
                  <a:pt x="611" y="645"/>
                </a:lnTo>
                <a:close/>
                <a:moveTo>
                  <a:pt x="656" y="767"/>
                </a:moveTo>
                <a:lnTo>
                  <a:pt x="589" y="711"/>
                </a:lnTo>
                <a:lnTo>
                  <a:pt x="579" y="794"/>
                </a:lnTo>
                <a:lnTo>
                  <a:pt x="656" y="767"/>
                </a:lnTo>
                <a:close/>
                <a:moveTo>
                  <a:pt x="1178" y="169"/>
                </a:moveTo>
                <a:lnTo>
                  <a:pt x="1093" y="80"/>
                </a:lnTo>
                <a:lnTo>
                  <a:pt x="1047" y="134"/>
                </a:lnTo>
                <a:lnTo>
                  <a:pt x="1133" y="224"/>
                </a:lnTo>
                <a:lnTo>
                  <a:pt x="1178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Анатолий Галимский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6849" y="6520815"/>
            <a:ext cx="2743200" cy="333462"/>
          </a:xfrm>
        </p:spPr>
        <p:txBody>
          <a:bodyPr/>
          <a:lstStyle>
            <a:lvl1pPr>
              <a:defRPr>
                <a:solidFill>
                  <a:srgbClr val="E4465A"/>
                </a:solidFill>
                <a:latin typeface="Segoe UI" panose="020B0502040204020203" pitchFamily="34" charset="0"/>
              </a:defRPr>
            </a:lvl1pPr>
          </a:lstStyle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8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1. Шаблон РТС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1. Шаблон РТС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35846</TotalTime>
  <Words>3470</Words>
  <Application>Microsoft Office PowerPoint</Application>
  <PresentationFormat>Широкоэкранный</PresentationFormat>
  <Paragraphs>437</Paragraphs>
  <Slides>45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60" baseType="lpstr">
      <vt:lpstr>Arial Unicode MS</vt:lpstr>
      <vt:lpstr>Microsoft YaHei</vt:lpstr>
      <vt:lpstr>Adobe Arabic</vt:lpstr>
      <vt:lpstr>Aria</vt:lpstr>
      <vt:lpstr>Arial</vt:lpstr>
      <vt:lpstr>Calibri</vt:lpstr>
      <vt:lpstr>Roboto</vt:lpstr>
      <vt:lpstr>Segoe UI</vt:lpstr>
      <vt:lpstr>Segoe UI Black</vt:lpstr>
      <vt:lpstr>Segoe UI Light</vt:lpstr>
      <vt:lpstr>Times New Roman</vt:lpstr>
      <vt:lpstr>Trebuchet MS</vt:lpstr>
      <vt:lpstr>Wingdings</vt:lpstr>
      <vt:lpstr>4_1. Шаблон РТС</vt:lpstr>
      <vt:lpstr>1_1. Шаблон РТС</vt:lpstr>
      <vt:lpstr>Разработка типового положения о закупке  Анализ распространенных проблем и пути их решения</vt:lpstr>
      <vt:lpstr>Стратегия создания правовых полей</vt:lpstr>
      <vt:lpstr>Стратегия создания правовых полей</vt:lpstr>
      <vt:lpstr>Стратегия создания правовых полей</vt:lpstr>
      <vt:lpstr>Стратегия создания правовых полей</vt:lpstr>
      <vt:lpstr>Презентация PowerPoint</vt:lpstr>
      <vt:lpstr>Кратко о проблеме</vt:lpstr>
      <vt:lpstr>Закупки у ЕП</vt:lpstr>
      <vt:lpstr>Закупки у еп</vt:lpstr>
      <vt:lpstr>Информобеспечение закупок у ЕП  (второй вариант схемы)</vt:lpstr>
      <vt:lpstr>А что там в 44-ФЗ?</vt:lpstr>
      <vt:lpstr>решение</vt:lpstr>
      <vt:lpstr>Презентация PowerPoint</vt:lpstr>
      <vt:lpstr>Кратко о проблеме</vt:lpstr>
      <vt:lpstr>решение</vt:lpstr>
      <vt:lpstr>Презентация PowerPoint</vt:lpstr>
      <vt:lpstr>Кратко о проблеме</vt:lpstr>
      <vt:lpstr>комиссия</vt:lpstr>
      <vt:lpstr>комиссия</vt:lpstr>
      <vt:lpstr>Презентация PowerPoint</vt:lpstr>
      <vt:lpstr>Кратко о проблеме</vt:lpstr>
      <vt:lpstr>Проблематика</vt:lpstr>
      <vt:lpstr>Презентация PowerPoint</vt:lpstr>
      <vt:lpstr>Кратко о проблеме</vt:lpstr>
      <vt:lpstr>Проблематика</vt:lpstr>
      <vt:lpstr>Презентация PowerPoint</vt:lpstr>
      <vt:lpstr>Кратко о проблеме</vt:lpstr>
      <vt:lpstr>Проблематика</vt:lpstr>
      <vt:lpstr>Проблематика</vt:lpstr>
      <vt:lpstr>Проблематика</vt:lpstr>
      <vt:lpstr>Презентация PowerPoint</vt:lpstr>
      <vt:lpstr>Кратко о проблеме</vt:lpstr>
      <vt:lpstr>Требования к протоколам</vt:lpstr>
      <vt:lpstr>Пример протоколирования конкурса</vt:lpstr>
      <vt:lpstr>Проблематика</vt:lpstr>
      <vt:lpstr>Проблематика</vt:lpstr>
      <vt:lpstr>Презентация PowerPoint</vt:lpstr>
      <vt:lpstr>Кратко о проблеме</vt:lpstr>
      <vt:lpstr>Проблематика</vt:lpstr>
      <vt:lpstr>ЧТО ДЕЛАТЬ?</vt:lpstr>
      <vt:lpstr>Презентация PowerPoint</vt:lpstr>
      <vt:lpstr>Кратко о проблеме</vt:lpstr>
      <vt:lpstr>Проблематика</vt:lpstr>
      <vt:lpstr>Примеры формулировок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Пацевич Екатерина Александровна</dc:creator>
  <cp:lastModifiedBy>Галимский Анатолий Вячеславович</cp:lastModifiedBy>
  <cp:revision>487</cp:revision>
  <cp:lastPrinted>2017-01-25T16:02:31Z</cp:lastPrinted>
  <dcterms:created xsi:type="dcterms:W3CDTF">2017-01-09T12:57:11Z</dcterms:created>
  <dcterms:modified xsi:type="dcterms:W3CDTF">2018-08-10T15:58:06Z</dcterms:modified>
</cp:coreProperties>
</file>