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7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2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3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1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8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94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53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82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51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64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46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21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1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7A5E2-C01A-4555-AD64-83F02BC21F8F}" type="datetimeFigureOut">
              <a:rPr lang="ru-RU" smtClean="0"/>
              <a:t>20.12.2018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11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2979" y="1925041"/>
            <a:ext cx="8386011" cy="411362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effectLst>
                  <a:reflection endPos="0" dist="508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Обзор судебной практики по делам, связанным с разрешением споров о применении п.9 ч.1 ст.31 Закона о контрактной системе, утвержденного Президиумом Верховного Суда РФ 28.09.2016, </a:t>
            </a:r>
            <a:r>
              <a:rPr lang="ru-RU" sz="2400" b="1" dirty="0" smtClean="0">
                <a:effectLst>
                  <a:reflection endPos="0" dist="508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effectLst>
                  <a:reflection endPos="0" dist="508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effectLst>
                  <a:reflection endPos="0" dist="508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b="1" dirty="0">
                <a:effectLst>
                  <a:reflection endPos="0" dist="508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целях предотвращения конфликта интересов между участником закупки и заказчиком</a:t>
            </a:r>
            <a:br>
              <a:rPr lang="ru-RU" sz="2400" b="1" dirty="0">
                <a:effectLst>
                  <a:reflection endPos="0" dist="508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25" b="1" dirty="0">
                <a:effectLst>
                  <a:reflection endPos="0" dist="508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25" b="1" dirty="0">
                <a:effectLst>
                  <a:reflection endPos="0" dist="508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50" i="1" dirty="0">
                <a:effectLst>
                  <a:reflection endPos="0" dist="508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Главный специалист отдела регулирования в сфере закупок Департамента государственных закупок Свердловской области </a:t>
            </a:r>
            <a:br>
              <a:rPr lang="ru-RU" sz="1350" i="1" dirty="0">
                <a:effectLst>
                  <a:reflection endPos="0" dist="508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350" i="1" dirty="0">
                <a:effectLst>
                  <a:reflection endPos="0" dist="508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350" i="1" dirty="0">
                <a:effectLst>
                  <a:reflection endPos="0" dist="508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i="1" dirty="0">
                <a:effectLst>
                  <a:reflection endPos="0" dist="508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Тараскина Алена Владиславовна</a:t>
            </a:r>
            <a:r>
              <a:rPr lang="ru-RU" sz="2700" dirty="0">
                <a:effectLst>
                  <a:reflection endPos="0" dist="508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dirty="0">
                <a:effectLst>
                  <a:reflection endPos="0" dist="508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700" dirty="0">
              <a:effectLst>
                <a:reflection endPos="0" dist="508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68446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80905" y="705232"/>
            <a:ext cx="6472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государственных закупок Свердловской области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41" y="618335"/>
            <a:ext cx="941282" cy="69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73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2634" y="1595805"/>
            <a:ext cx="8291067" cy="44878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Если после рассмотрения вторых частей заявок на участие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закупке 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подписания протокола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обнаружен конфликт интересов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комиссия по осуществлению закупок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обязана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принять решение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об отстранении участника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закупки от участия в определении поставщика без повторного рассмотрения вторых частей заявок.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35" y="609657"/>
            <a:ext cx="1070810" cy="785261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-9000" y="1749005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41045" y="408770"/>
            <a:ext cx="7203908" cy="1293497"/>
          </a:xfrm>
        </p:spPr>
        <p:txBody>
          <a:bodyPr>
            <a:noAutofit/>
          </a:bodyPr>
          <a:lstStyle/>
          <a:p>
            <a:pPr algn="ctr"/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момента обнаружения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между участником закупки и заказчиком конфликта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интересов, нужно отстранить участника закупки, либо отказаться от заключения контракта с победителем.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2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8190" y="352505"/>
            <a:ext cx="7203908" cy="99417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Государственный (муниципальный) контракт, заключенный победителем торгов и заказчиком при наличии между ними конфликта интересов,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является ничтожным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(пункт 2 статьи 168 ГК РФ).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1776783"/>
            <a:ext cx="8305213" cy="4223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Из-за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несоблюдения процедуры закупок нарушаются права третьих лиц - участников закупки, с которыми муниципальный контракт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заключен, вследствие предоставления преимущества лицу, не соответствующему требованиям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Закона 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44-ФЗ.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2" y="345833"/>
            <a:ext cx="1070810" cy="785261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-9000" y="1561729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64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1684" y="1717023"/>
            <a:ext cx="8178466" cy="437112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Понуждение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заказчика к исполнению контракта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  допускается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если после заключения государственного (муниципального) контракта установлено, что поставщик (подрядчик, исполнитель) не соответствует требованиям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отсутствии конфликта интересов, предъявляемым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участникам закупки, что позволило ему стать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победителем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В указанном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случае 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отказ заказчика от исполнения контракта, </a:t>
            </a:r>
            <a:b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по правилам ч.15 ст.95 Закона № 44-ФЗ, является правомерным.</a:t>
            </a:r>
            <a:endParaRPr lang="ru-RU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85" y="382297"/>
            <a:ext cx="1070810" cy="785261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-9000" y="1486621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95450" y="382297"/>
            <a:ext cx="7124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Заказчик обязан принять решение об одностороннем отказе от исполнения контракта в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случае, если выявлен конфликт интересов.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17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5" y="2226469"/>
            <a:ext cx="8178466" cy="37742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28" y="1032286"/>
            <a:ext cx="1070810" cy="785261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-9000" y="2109797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69233" y="3351861"/>
            <a:ext cx="706036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dirty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04638" y="1049435"/>
            <a:ext cx="6472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государственных закупок Свердловской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418564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0416" y="186565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Что же такое конфликт интересов?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019" y="361016"/>
            <a:ext cx="1070810" cy="785261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1372416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2247829" y="2004465"/>
            <a:ext cx="4356577" cy="26899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-Руководитель заказчика</a:t>
            </a:r>
          </a:p>
          <a:p>
            <a:pPr marL="214313" indent="-214313" algn="ctr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Член комиссии по осуществлению закупок</a:t>
            </a:r>
          </a:p>
          <a:p>
            <a:pPr marL="214313" indent="-214313" algn="ctr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 контрактной службы заказчика</a:t>
            </a:r>
          </a:p>
          <a:p>
            <a:pPr marL="214313" indent="-214313" algn="ctr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Контрактный управляющий</a:t>
            </a:r>
          </a:p>
        </p:txBody>
      </p:sp>
      <p:sp>
        <p:nvSpPr>
          <p:cNvPr id="12" name="Овал 11"/>
          <p:cNvSpPr/>
          <p:nvPr/>
        </p:nvSpPr>
        <p:spPr>
          <a:xfrm>
            <a:off x="2852274" y="4464802"/>
            <a:ext cx="3103812" cy="1415180"/>
          </a:xfrm>
          <a:prstGeom prst="ellipse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Близкие родственники</a:t>
            </a:r>
          </a:p>
        </p:txBody>
      </p:sp>
      <p:sp>
        <p:nvSpPr>
          <p:cNvPr id="14" name="Овал 13"/>
          <p:cNvSpPr/>
          <p:nvPr/>
        </p:nvSpPr>
        <p:spPr>
          <a:xfrm>
            <a:off x="5791200" y="2851842"/>
            <a:ext cx="3352800" cy="1620570"/>
          </a:xfrm>
          <a:prstGeom prst="ellipse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Усыновитель или усыновленный</a:t>
            </a:r>
          </a:p>
        </p:txBody>
      </p:sp>
      <p:sp>
        <p:nvSpPr>
          <p:cNvPr id="15" name="Овал 14"/>
          <p:cNvSpPr/>
          <p:nvPr/>
        </p:nvSpPr>
        <p:spPr>
          <a:xfrm>
            <a:off x="1" y="2796246"/>
            <a:ext cx="3017158" cy="1565190"/>
          </a:xfrm>
          <a:prstGeom prst="ellipse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Супруг или супруга</a:t>
            </a:r>
          </a:p>
        </p:txBody>
      </p:sp>
    </p:spTree>
    <p:extLst>
      <p:ext uri="{BB962C8B-B14F-4D97-AF65-F5344CB8AC3E}">
        <p14:creationId xmlns:p14="http://schemas.microsoft.com/office/powerpoint/2010/main" val="295800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0487" y="521262"/>
            <a:ext cx="8293513" cy="994172"/>
          </a:xfrm>
        </p:spPr>
        <p:txBody>
          <a:bodyPr>
            <a:noAutofit/>
          </a:bodyPr>
          <a:lstStyle/>
          <a:p>
            <a:pPr marL="603647"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Декларация о соответствии участника закупки требованиям, установленным п.9 ч.1 ст.31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Закона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№ 44-ФЗ (об отсутствии между ним и заказчиком конфликта интересов),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является обязательной.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8721" y="2244576"/>
            <a:ext cx="8178466" cy="37742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Декларирование должно быть осуществлено </a:t>
            </a:r>
            <a:r>
              <a:rPr lang="ru-RU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независимо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от наличия или отсутствия между участником закупки и заказчиком конфликта интересов.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82" y="625718"/>
            <a:ext cx="1070810" cy="785261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-9000" y="189172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376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574" y="220786"/>
            <a:ext cx="7886700" cy="1325563"/>
          </a:xfrm>
        </p:spPr>
        <p:txBody>
          <a:bodyPr>
            <a:noAutofit/>
          </a:bodyPr>
          <a:lstStyle/>
          <a:p>
            <a:pPr marL="607219"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Декларация об отсутствии между участником закупки и заказчиком конфликта интересов должна быть совершена </a:t>
            </a: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письменной форме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применительно к положениям п.2 ст.434 Гражданского кодекса Российской Федерации.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169" y="2193684"/>
            <a:ext cx="8504389" cy="409046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Исходя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положений п.9 ч.1 ст.31 и п.2 ч.5 ст.66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Закона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44-ФЗ, непредставление участником закупки отдельного документа с расшифровкой того, что именно понимается под отсутствием конфликта интересов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не может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являться причиной отказа в допуске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участию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закупке, при том, что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участником п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роставлена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отметка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электронной документации без подачи декларации в виде отдельного файла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69" y="304253"/>
            <a:ext cx="1070810" cy="785261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1736849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57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8190" y="413642"/>
            <a:ext cx="7397991" cy="99417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Круг лиц, одновременное участие которых при осуществлении закупок свидетельствует о конфликте интересов, определяется в соответствии с п.9 ч.1 ст.31 Закона № 44-ФЗ.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0632" y="1875089"/>
            <a:ext cx="8595550" cy="412566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Конфликт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интересов может иметь место не только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отношении руководителей, указанных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п.9 ч.1 ст.31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Закона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44-ФЗ, но и в отношении должностных лиц (в частности, их заместителей),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непосредственно участвующих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осуществлении закупки и полномочия которых являются тождественными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функциональным обязанностям полномочиям руководителя,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позволяют влиять на процедуру закупки 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результат её проведения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81" y="359104"/>
            <a:ext cx="1070810" cy="785261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1666177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15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4816" y="596378"/>
            <a:ext cx="7426284" cy="99417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Если руководитель заказчика одновременно является представителем учредителя некоммерческой организации (участника закупки), это свидетельствует о наличии между заказчиком и участником закупки конфликта интересов.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315559"/>
            <a:ext cx="8178466" cy="38951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sz="2400" dirty="0"/>
          </a:p>
          <a:p>
            <a:pPr marL="0" indent="0" algn="ctr">
              <a:buNone/>
            </a:pP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Не допускаются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 участию в закупке лица,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аффилированность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которых сама по себе создает условия для конфликта интересов.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2" y="662489"/>
            <a:ext cx="1070810" cy="785261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-9000" y="2071000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28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1441" y="558777"/>
            <a:ext cx="7606221" cy="99417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Участник закупки должен соответствовать требованиям, предусмотренным Законом № 44-ФЗ,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момента подачи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им заявки на участие в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закупке 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до момента выявления победителя.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3097" y="2457451"/>
            <a:ext cx="8624566" cy="3961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конкурентной среды посредством соблюдения требования закона об отсутствии между участниками закупки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заказчиком конфликта интересов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необходимо на всём протяжении организации и проведения закупок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момента подачи участниками закупки заявок, содержащих декларацию об отсутствии конфликта интересов, до момента выявления победителя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32" y="558777"/>
            <a:ext cx="1070810" cy="785261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-9000" y="2109797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907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5" y="1921133"/>
            <a:ext cx="8409877" cy="440530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Соответствие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участника закупки требованиям, предусмотренным Законом N 44-ФЗ, на момент выявления победителя не имеет правового значения в случае, если он не соответствовал этим требованиям на момент подачи заявки для участия в закупке, ввиду того что соблюдение требования закона об отсутствии между участниками закупки и заказчиком конфликта интересов необходимо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на всём протяжении организации и проведения закупок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85" y="531236"/>
            <a:ext cx="1070810" cy="785261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1938347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257300" y="485736"/>
            <a:ext cx="7886700" cy="99417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Участник закупки должен соответствовать требованиям, предусмотренным Законом № 44-ФЗ,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момента подачи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им заявки на участие в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закупке 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до момента выявления победителя.</a:t>
            </a:r>
          </a:p>
        </p:txBody>
      </p:sp>
    </p:spTree>
    <p:extLst>
      <p:ext uri="{BB962C8B-B14F-4D97-AF65-F5344CB8AC3E}">
        <p14:creationId xmlns:p14="http://schemas.microsoft.com/office/powerpoint/2010/main" val="137028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1045" y="408770"/>
            <a:ext cx="7203908" cy="1293497"/>
          </a:xfrm>
        </p:spPr>
        <p:txBody>
          <a:bodyPr>
            <a:noAutofit/>
          </a:bodyPr>
          <a:lstStyle/>
          <a:p>
            <a:pPr algn="ctr"/>
            <a:r>
              <a:rPr lang="ru-RU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момента обнаружения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между участником закупки и заказчиком конфликта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интересов, нужно отстранить участника закупки, либо отказаться от заключения контракта с победителем.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5" y="1765426"/>
            <a:ext cx="8589832" cy="490207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Комиссии обязана отстранить участника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закупки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участия в определении поставщика (подрядчика, исполнителя),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заказчик обязан отказаться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заключения контракта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победителем определения поставщика (подрядчика, исполнителя) </a:t>
            </a:r>
            <a:r>
              <a:rPr lang="ru-RU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любой момент до заключения контракта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если заказчик или комиссия по осуществлению закупок обнаружит,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что </a:t>
            </a:r>
            <a:r>
              <a:rPr lang="ru-RU" u="sng" dirty="0">
                <a:latin typeface="Arial" panose="020B0604020202020204" pitchFamily="34" charset="0"/>
                <a:cs typeface="Arial" panose="020B0604020202020204" pitchFamily="34" charset="0"/>
              </a:rPr>
              <a:t>участник закупки предоставил недостоверную информацию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отношении своего соответствия требованиям, указанным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ч.1, 1.1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 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 наличии таких требований)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31 Закона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№ 44-ФЗ.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85" y="401829"/>
            <a:ext cx="1070810" cy="785261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183383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91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830</TotalTime>
  <Words>474</Words>
  <Application>Microsoft Office PowerPoint</Application>
  <PresentationFormat>Экран (4:3)</PresentationFormat>
  <Paragraphs>44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 Обзор судебной практики по делам, связанным с разрешением споров о применении п.9 ч.1 ст.31 Закона о контрактной системе, утвержденного Президиумом Верховного Суда РФ 28.09.2016,  в целях предотвращения конфликта интересов между участником закупки и заказчиком  Главный специалист отдела регулирования в сфере закупок Департамента государственных закупок Свердловской области   Тараскина Алена Владиславовна </vt:lpstr>
      <vt:lpstr>Что же такое конфликт интересов?</vt:lpstr>
      <vt:lpstr>Декларация о соответствии участника закупки требованиям, установленным п.9 ч.1 ст.31  Закона № 44-ФЗ (об отсутствии между ним и заказчиком конфликта интересов), является обязательной.</vt:lpstr>
      <vt:lpstr>Декларация об отсутствии между участником закупки и заказчиком конфликта интересов должна быть совершена в письменной форме применительно к положениям п.2 ст.434 Гражданского кодекса Российской Федерации.</vt:lpstr>
      <vt:lpstr>Круг лиц, одновременное участие которых при осуществлении закупок свидетельствует о конфликте интересов, определяется в соответствии с п.9 ч.1 ст.31 Закона № 44-ФЗ.</vt:lpstr>
      <vt:lpstr>Если руководитель заказчика одновременно является представителем учредителя некоммерческой организации (участника закупки), это свидетельствует о наличии между заказчиком и участником закупки конфликта интересов.</vt:lpstr>
      <vt:lpstr>Участник закупки должен соответствовать требованиям, предусмотренным Законом № 44-ФЗ,  с момента подачи им заявки на участие в закупке  и до момента выявления победителя.</vt:lpstr>
      <vt:lpstr>Участник закупки должен соответствовать требованиям, предусмотренным Законом № 44-ФЗ,  с момента подачи им заявки на участие в закупке  и до момента выявления победителя.</vt:lpstr>
      <vt:lpstr>С момента обнаружения между участником закупки и заказчиком конфликта интересов, нужно отстранить участника закупки, либо отказаться от заключения контракта с победителем.</vt:lpstr>
      <vt:lpstr>С момента обнаружения между участником закупки и заказчиком конфликта интересов, нужно отстранить участника закупки, либо отказаться от заключения контракта с победителем.</vt:lpstr>
      <vt:lpstr>Государственный (муниципальный) контракт, заключенный победителем торгов и заказчиком при наличии между ними конфликта интересов, является ничтожным (пункт 2 статьи 168 ГК РФ).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рассмотрения заявок на определение поставщика (подрядчика, исполнителя) и типичные нарушения законодательства в сфере закупок и защиты конкуренции   Главный специалист отдела регулирования в сфере закупок Департамента государственных закупок Свердловской области  Тараскина Алена Владиславовна </dc:title>
  <dc:creator>Тараскина Алёна Владиславовна</dc:creator>
  <cp:lastModifiedBy>Тараскина Алёна Владиславовна</cp:lastModifiedBy>
  <cp:revision>56</cp:revision>
  <cp:lastPrinted>2018-12-18T10:26:21Z</cp:lastPrinted>
  <dcterms:created xsi:type="dcterms:W3CDTF">2018-10-23T04:46:21Z</dcterms:created>
  <dcterms:modified xsi:type="dcterms:W3CDTF">2018-12-20T04:32:48Z</dcterms:modified>
</cp:coreProperties>
</file>