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4" r:id="rId2"/>
    <p:sldMasterId id="2147483695" r:id="rId3"/>
  </p:sldMasterIdLst>
  <p:notesMasterIdLst>
    <p:notesMasterId r:id="rId15"/>
  </p:notesMasterIdLst>
  <p:handoutMasterIdLst>
    <p:handoutMasterId r:id="rId16"/>
  </p:handoutMasterIdLst>
  <p:sldIdLst>
    <p:sldId id="332" r:id="rId4"/>
    <p:sldId id="425" r:id="rId5"/>
    <p:sldId id="423" r:id="rId6"/>
    <p:sldId id="426" r:id="rId7"/>
    <p:sldId id="400" r:id="rId8"/>
    <p:sldId id="427" r:id="rId9"/>
    <p:sldId id="312" r:id="rId10"/>
    <p:sldId id="399" r:id="rId11"/>
    <p:sldId id="428" r:id="rId12"/>
    <p:sldId id="406" r:id="rId13"/>
    <p:sldId id="42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65A"/>
    <a:srgbClr val="009E47"/>
    <a:srgbClr val="0291A0"/>
    <a:srgbClr val="A6A6A6"/>
    <a:srgbClr val="3D9EA8"/>
    <a:srgbClr val="2A3748"/>
    <a:srgbClr val="DCE2E7"/>
    <a:srgbClr val="DCDCDC"/>
    <a:srgbClr val="E3E3E3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4" autoAdjust="0"/>
    <p:restoredTop sz="86265" autoAdjust="0"/>
  </p:normalViewPr>
  <p:slideViewPr>
    <p:cSldViewPr snapToGrid="0">
      <p:cViewPr varScale="1">
        <p:scale>
          <a:sx n="100" d="100"/>
          <a:sy n="100" d="100"/>
        </p:scale>
        <p:origin x="121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B3B49-6762-4AB9-A1AE-6B1D2A65572B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123B0-9EAB-49D5-A844-275CFADAB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8696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5310-15D2-4102-8ACF-40F3014E97A4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A2FFA-E188-48F0-8B95-8D3522BD6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1870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317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989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759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756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60239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s-tender.ru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s-tender.ru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s-tender.ru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s-tender.ru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1" t="372" r="12689" b="7004"/>
          <a:stretch/>
        </p:blipFill>
        <p:spPr>
          <a:xfrm>
            <a:off x="-10277" y="716756"/>
            <a:ext cx="12202277" cy="5776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 userDrawn="1">
            <p:ph type="ctrTitle"/>
          </p:nvPr>
        </p:nvSpPr>
        <p:spPr>
          <a:xfrm>
            <a:off x="1524000" y="4013752"/>
            <a:ext cx="9144000" cy="1881188"/>
          </a:xfr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bg1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524000" y="5818805"/>
            <a:ext cx="9144000" cy="7381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2400" b="0" kern="1200" cap="all" baseline="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7" name="Прямоугольник: скругленные верхние углы 16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8" name="Прямоугольник: скругленные верхние углы 27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9" name="Прямоугольник: скругленные верхние углы 28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sp>
        <p:nvSpPr>
          <p:cNvPr id="42" name="Прямоугольник 41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4" name="Прямоугольник 43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7" name="Прямоугольник 46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2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9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" t="8020" b="3434"/>
          <a:stretch/>
        </p:blipFill>
        <p:spPr>
          <a:xfrm>
            <a:off x="314960" y="751839"/>
            <a:ext cx="10916732" cy="5212081"/>
          </a:xfrm>
          <a:prstGeom prst="rect">
            <a:avLst/>
          </a:prstGeom>
        </p:spPr>
      </p:pic>
      <p:sp>
        <p:nvSpPr>
          <p:cNvPr id="6" name="AutoShape 7"/>
          <p:cNvSpPr>
            <a:spLocks noChangeArrowheads="1"/>
          </p:cNvSpPr>
          <p:nvPr userDrawn="1"/>
        </p:nvSpPr>
        <p:spPr bwMode="auto">
          <a:xfrm>
            <a:off x="1752484" y="5664938"/>
            <a:ext cx="3669190" cy="550654"/>
          </a:xfrm>
          <a:prstGeom prst="roundRect">
            <a:avLst>
              <a:gd name="adj" fmla="val 7173"/>
            </a:avLst>
          </a:prstGeom>
          <a:noFill/>
          <a:ln w="19050" cap="sq">
            <a:noFill/>
            <a:prstDash val="sysDot"/>
            <a:miter lim="800000"/>
            <a:headEnd/>
            <a:tailEnd/>
          </a:ln>
          <a:effectLst/>
          <a:extLst/>
        </p:spPr>
        <p:txBody>
          <a:bodyPr wrap="squar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sz="21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8 800 77 55 8</a:t>
            </a:r>
            <a:r>
              <a:rPr lang="ru-RU" sz="21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lang="en-US" sz="21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</a:p>
          <a:p>
            <a:pPr>
              <a:lnSpc>
                <a:spcPct val="110000"/>
              </a:lnSpc>
              <a:defRPr/>
            </a:pPr>
            <a:r>
              <a:rPr lang="ru-RU" sz="88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ЗВОНОК ПО РОССИИ БЕСПЛАТНЫЙ</a:t>
            </a:r>
            <a:endParaRPr lang="ru-RU" sz="88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976153" y="5708919"/>
            <a:ext cx="272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444444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www.rts-tender.ru</a:t>
            </a:r>
            <a:endParaRPr lang="ru-RU" sz="2400" u="sng" dirty="0">
              <a:solidFill>
                <a:srgbClr val="444444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831584" y="5664938"/>
            <a:ext cx="2812840" cy="60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44444"/>
                </a:solidFill>
                <a:cs typeface="Segoe UI" panose="020B0502040204020203" pitchFamily="34" charset="0"/>
              </a:rPr>
              <a:t>info@rts-tender.ru</a:t>
            </a:r>
            <a:endParaRPr lang="ru-RU" dirty="0" smtClean="0">
              <a:solidFill>
                <a:srgbClr val="444444"/>
              </a:solidFill>
              <a:cs typeface="Segoe UI" panose="020B0502040204020203" pitchFamily="34" charset="0"/>
            </a:endParaRPr>
          </a:p>
          <a:p>
            <a:r>
              <a:rPr lang="en-US" sz="1480" dirty="0" smtClean="0">
                <a:solidFill>
                  <a:srgbClr val="444444"/>
                </a:solidFill>
                <a:cs typeface="Segoe UI" panose="020B0502040204020203" pitchFamily="34" charset="0"/>
              </a:rPr>
              <a:t>support@rts-tender.ru</a:t>
            </a:r>
            <a:endParaRPr lang="ru-RU" sz="1480" dirty="0">
              <a:solidFill>
                <a:srgbClr val="444444"/>
              </a:solidFill>
              <a:cs typeface="Segoe UI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19" y="5788078"/>
            <a:ext cx="331345" cy="3392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15" y="5801201"/>
            <a:ext cx="331345" cy="3392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98" y="5770617"/>
            <a:ext cx="331345" cy="33929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rot="16200000">
            <a:off x="-2400971" y="3308864"/>
            <a:ext cx="5522666" cy="5847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rtlCol="0">
            <a:spAutoFit/>
          </a:bodyPr>
          <a:lstStyle/>
          <a:p>
            <a:r>
              <a:rPr lang="ru-RU" sz="3200" b="1" kern="0" dirty="0" smtClean="0">
                <a:solidFill>
                  <a:srgbClr val="D9D9D9"/>
                </a:solidFill>
                <a:cs typeface="Segoe UI" panose="020B0502040204020203" pitchFamily="34" charset="0"/>
              </a:rPr>
              <a:t>НА ВСЕЙ ТЕРРИТОРИИ РФ</a:t>
            </a:r>
            <a:endParaRPr lang="ru-RU" sz="3200" b="1" kern="0" dirty="0">
              <a:solidFill>
                <a:srgbClr val="D9D9D9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1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9" y="762036"/>
            <a:ext cx="10817924" cy="5637718"/>
          </a:xfrm>
          <a:prstGeom prst="rect">
            <a:avLst/>
          </a:prstGeom>
        </p:spPr>
      </p:pic>
      <p:sp>
        <p:nvSpPr>
          <p:cNvPr id="6" name="AutoShape 7"/>
          <p:cNvSpPr>
            <a:spLocks noChangeArrowheads="1"/>
          </p:cNvSpPr>
          <p:nvPr userDrawn="1"/>
        </p:nvSpPr>
        <p:spPr bwMode="auto">
          <a:xfrm>
            <a:off x="5441742" y="3844674"/>
            <a:ext cx="3669190" cy="550654"/>
          </a:xfrm>
          <a:prstGeom prst="roundRect">
            <a:avLst>
              <a:gd name="adj" fmla="val 7173"/>
            </a:avLst>
          </a:prstGeom>
          <a:noFill/>
          <a:ln w="19050" cap="sq">
            <a:noFill/>
            <a:prstDash val="sysDot"/>
            <a:miter lim="800000"/>
            <a:headEnd/>
            <a:tailEnd/>
          </a:ln>
          <a:effectLst/>
          <a:extLst/>
        </p:spPr>
        <p:txBody>
          <a:bodyPr wrap="squar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ru-RU" sz="178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+7 (499) 653</a:t>
            </a:r>
            <a:r>
              <a:rPr lang="en-US" sz="178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78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99</a:t>
            </a:r>
            <a:r>
              <a:rPr lang="en-US" sz="178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78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00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010925" y="3341597"/>
            <a:ext cx="2726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rgbClr val="444444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www.rts-tender.ru</a:t>
            </a:r>
            <a:endParaRPr lang="ru-RU" sz="2000" u="sng" dirty="0">
              <a:solidFill>
                <a:srgbClr val="444444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385626" y="4429953"/>
            <a:ext cx="28128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444444"/>
                </a:solidFill>
                <a:cs typeface="Segoe UI" panose="020B0502040204020203" pitchFamily="34" charset="0"/>
              </a:rPr>
              <a:t>info</a:t>
            </a:r>
            <a:r>
              <a:rPr lang="ru-RU" sz="1500" dirty="0" smtClean="0">
                <a:solidFill>
                  <a:srgbClr val="444444"/>
                </a:solidFill>
                <a:cs typeface="Segoe UI" panose="020B0502040204020203" pitchFamily="34" charset="0"/>
              </a:rPr>
              <a:t>223</a:t>
            </a:r>
            <a:r>
              <a:rPr lang="en-US" sz="1500" dirty="0" smtClean="0">
                <a:solidFill>
                  <a:srgbClr val="444444"/>
                </a:solidFill>
                <a:cs typeface="Segoe UI" panose="020B0502040204020203" pitchFamily="34" charset="0"/>
              </a:rPr>
              <a:t>@rts-tender.ru</a:t>
            </a:r>
            <a:endParaRPr lang="ru-RU" sz="1500" dirty="0" smtClean="0">
              <a:solidFill>
                <a:srgbClr val="444444"/>
              </a:solidFill>
              <a:cs typeface="Segoe UI" panose="020B0502040204020203" pitchFamily="34" charset="0"/>
            </a:endParaRPr>
          </a:p>
          <a:p>
            <a:r>
              <a:rPr lang="en-US" sz="1300" dirty="0" smtClean="0">
                <a:solidFill>
                  <a:srgbClr val="444444"/>
                </a:solidFill>
                <a:cs typeface="Segoe UI" panose="020B0502040204020203" pitchFamily="34" charset="0"/>
              </a:rPr>
              <a:t>support</a:t>
            </a:r>
            <a:r>
              <a:rPr lang="ru-RU" sz="1300" dirty="0" smtClean="0">
                <a:solidFill>
                  <a:srgbClr val="444444"/>
                </a:solidFill>
                <a:cs typeface="Segoe UI" panose="020B0502040204020203" pitchFamily="34" charset="0"/>
              </a:rPr>
              <a:t>223</a:t>
            </a:r>
            <a:r>
              <a:rPr lang="en-US" sz="1300" dirty="0" smtClean="0">
                <a:solidFill>
                  <a:srgbClr val="444444"/>
                </a:solidFill>
                <a:cs typeface="Segoe UI" panose="020B0502040204020203" pitchFamily="34" charset="0"/>
              </a:rPr>
              <a:t>@rts-tender.ru</a:t>
            </a:r>
            <a:endParaRPr lang="ru-RU" sz="1300" dirty="0">
              <a:solidFill>
                <a:srgbClr val="444444"/>
              </a:solidFill>
              <a:cs typeface="Segoe UI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94" y="3420756"/>
            <a:ext cx="331345" cy="3392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157" y="4566216"/>
            <a:ext cx="331345" cy="3392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156" y="3950353"/>
            <a:ext cx="331345" cy="33929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rot="16200000">
            <a:off x="-2109746" y="3308863"/>
            <a:ext cx="5522666" cy="5847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rtlCol="0">
            <a:spAutoFit/>
          </a:bodyPr>
          <a:lstStyle/>
          <a:p>
            <a:r>
              <a:rPr lang="ru-RU" sz="3200" b="1" kern="0" dirty="0" smtClean="0">
                <a:solidFill>
                  <a:srgbClr val="D9D9D9"/>
                </a:solidFill>
                <a:cs typeface="Segoe UI" panose="020B0502040204020203" pitchFamily="34" charset="0"/>
              </a:rPr>
              <a:t>НА ВСЕЙ ТЕРРИТОРИИ РФ</a:t>
            </a:r>
            <a:endParaRPr lang="ru-RU" sz="3200" b="1" kern="0" dirty="0">
              <a:solidFill>
                <a:srgbClr val="D9D9D9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98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3927021"/>
            <a:ext cx="10515600" cy="2090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840921" y="1232807"/>
            <a:ext cx="10506529" cy="25472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44444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239349" y="5805488"/>
            <a:ext cx="11809312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4656667" y="6597650"/>
            <a:ext cx="2842684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C7BEF9-B1DA-4DB2-A32A-212DC652DD31}" type="slidenum">
              <a:rPr lang="ru-RU" altLang="ru-RU">
                <a:solidFill>
                  <a:srgbClr val="444444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" b="479"/>
          <a:stretch/>
        </p:blipFill>
        <p:spPr>
          <a:xfrm>
            <a:off x="0" y="736576"/>
            <a:ext cx="12192000" cy="573547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4099531"/>
            <a:ext cx="9144000" cy="1881188"/>
          </a:xfrm>
          <a:prstGeom prst="rect">
            <a:avLst/>
          </a:prstGeo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bg1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980719"/>
            <a:ext cx="9144000" cy="7381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2" name="Прямоугольник: скругленные верхние углы 11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: скругленные верхние углы 12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: скругленные верхние углы 13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5" name="Прямоугольник: скругленные верхние углы 14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21" name="Прямоугольник: скругленные верхние углы 20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2" name="Прямоугольник: скругленные верхние углы 21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3" name="Прямоугольник: скругленные верхние углы 22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: скругленные верхние углы 23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5" name="Прямоугольник: скругленные верхние углы 24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7" name="Прямоугольник: скругленные верхние углы 26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28" name="Прямоугольник 27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altLang="ru-RU" sz="1400" dirty="0" smtClean="0">
                <a:solidFill>
                  <a:prstClr val="white">
                    <a:lumMod val="65000"/>
                  </a:prstClr>
                </a:solidFill>
                <a:ea typeface="Roboto" panose="02000000000000000000" pitchFamily="2" charset="0"/>
              </a:rPr>
              <a:t>2018</a:t>
            </a:r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444444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5AFC9-C45C-4DBE-8E72-A62872E2F33D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9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239184" y="5805488"/>
            <a:ext cx="11808883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444444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9B0A67F-B705-4DED-B599-EF18CD808D52}" type="slidenum">
              <a:rPr lang="ru-RU" altLang="ru-RU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altLang="ru-RU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7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44444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62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5CEE-34A4-4662-B092-562F1FC220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92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45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5CEE-34A4-4662-B092-562F1FC220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72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5CEE-34A4-4662-B092-562F1FC220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2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5CEE-34A4-4662-B092-562F1FC220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95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5CEE-34A4-4662-B092-562F1FC220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04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5CEE-34A4-4662-B092-562F1FC220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245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-7080" y="269797"/>
            <a:ext cx="4073720" cy="4074672"/>
            <a:chOff x="-7080" y="269797"/>
            <a:chExt cx="4073720" cy="4074672"/>
          </a:xfrm>
        </p:grpSpPr>
        <p:sp>
          <p:nvSpPr>
            <p:cNvPr id="6" name="Скругленный прямоугольник 5"/>
            <p:cNvSpPr/>
            <p:nvPr/>
          </p:nvSpPr>
          <p:spPr>
            <a:xfrm rot="5400000">
              <a:off x="638757" y="1038877"/>
              <a:ext cx="1728137" cy="3019812"/>
            </a:xfrm>
            <a:prstGeom prst="roundRect">
              <a:avLst>
                <a:gd name="adj" fmla="val 1786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 rot="5400000">
              <a:off x="336768" y="-66968"/>
              <a:ext cx="2723598" cy="3397128"/>
            </a:xfrm>
            <a:prstGeom prst="roundRect">
              <a:avLst>
                <a:gd name="adj" fmla="val 2381"/>
              </a:avLst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 rot="5400000">
              <a:off x="760195" y="-114233"/>
              <a:ext cx="2206915" cy="3741460"/>
            </a:xfrm>
            <a:prstGeom prst="roundRect">
              <a:avLst>
                <a:gd name="adj" fmla="val 2381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 rot="5400000">
              <a:off x="38653" y="2512527"/>
              <a:ext cx="1786214" cy="1877670"/>
            </a:xfrm>
            <a:prstGeom prst="roundRect">
              <a:avLst>
                <a:gd name="adj" fmla="val 1786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 rot="5400000">
              <a:off x="227974" y="2004782"/>
              <a:ext cx="1793138" cy="2249082"/>
            </a:xfrm>
            <a:prstGeom prst="roundRect">
              <a:avLst>
                <a:gd name="adj" fmla="val 2381"/>
              </a:avLst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 rot="5400000">
              <a:off x="159331" y="1224532"/>
              <a:ext cx="2341488" cy="2660147"/>
            </a:xfrm>
            <a:prstGeom prst="roundRect">
              <a:avLst>
                <a:gd name="adj" fmla="val 2381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Скругленный прямоугольник 24"/>
            <p:cNvSpPr/>
            <p:nvPr/>
          </p:nvSpPr>
          <p:spPr>
            <a:xfrm rot="5400000">
              <a:off x="1115083" y="-417219"/>
              <a:ext cx="1829397" cy="4073717"/>
            </a:xfrm>
            <a:custGeom>
              <a:avLst/>
              <a:gdLst>
                <a:gd name="connsiteX0" fmla="*/ 0 w 3670615"/>
                <a:gd name="connsiteY0" fmla="*/ 109238 h 4063500"/>
                <a:gd name="connsiteX1" fmla="*/ 109238 w 3670615"/>
                <a:gd name="connsiteY1" fmla="*/ 0 h 4063500"/>
                <a:gd name="connsiteX2" fmla="*/ 3561377 w 3670615"/>
                <a:gd name="connsiteY2" fmla="*/ 0 h 4063500"/>
                <a:gd name="connsiteX3" fmla="*/ 3670615 w 3670615"/>
                <a:gd name="connsiteY3" fmla="*/ 109238 h 4063500"/>
                <a:gd name="connsiteX4" fmla="*/ 3670615 w 3670615"/>
                <a:gd name="connsiteY4" fmla="*/ 3954262 h 4063500"/>
                <a:gd name="connsiteX5" fmla="*/ 3561377 w 3670615"/>
                <a:gd name="connsiteY5" fmla="*/ 4063500 h 4063500"/>
                <a:gd name="connsiteX6" fmla="*/ 109238 w 3670615"/>
                <a:gd name="connsiteY6" fmla="*/ 4063500 h 4063500"/>
                <a:gd name="connsiteX7" fmla="*/ 0 w 3670615"/>
                <a:gd name="connsiteY7" fmla="*/ 3954262 h 4063500"/>
                <a:gd name="connsiteX8" fmla="*/ 0 w 3670615"/>
                <a:gd name="connsiteY8" fmla="*/ 109238 h 4063500"/>
                <a:gd name="connsiteX0" fmla="*/ 35500 w 3706115"/>
                <a:gd name="connsiteY0" fmla="*/ 109241 h 4063503"/>
                <a:gd name="connsiteX1" fmla="*/ 24158 w 3706115"/>
                <a:gd name="connsiteY1" fmla="*/ 0 h 4063503"/>
                <a:gd name="connsiteX2" fmla="*/ 3596877 w 3706115"/>
                <a:gd name="connsiteY2" fmla="*/ 3 h 4063503"/>
                <a:gd name="connsiteX3" fmla="*/ 3706115 w 3706115"/>
                <a:gd name="connsiteY3" fmla="*/ 109241 h 4063503"/>
                <a:gd name="connsiteX4" fmla="*/ 3706115 w 3706115"/>
                <a:gd name="connsiteY4" fmla="*/ 3954265 h 4063503"/>
                <a:gd name="connsiteX5" fmla="*/ 3596877 w 3706115"/>
                <a:gd name="connsiteY5" fmla="*/ 4063503 h 4063503"/>
                <a:gd name="connsiteX6" fmla="*/ 144738 w 3706115"/>
                <a:gd name="connsiteY6" fmla="*/ 4063503 h 4063503"/>
                <a:gd name="connsiteX7" fmla="*/ 35500 w 3706115"/>
                <a:gd name="connsiteY7" fmla="*/ 3954265 h 4063503"/>
                <a:gd name="connsiteX8" fmla="*/ 35500 w 3706115"/>
                <a:gd name="connsiteY8" fmla="*/ 109241 h 4063503"/>
                <a:gd name="connsiteX0" fmla="*/ 35500 w 3706115"/>
                <a:gd name="connsiteY0" fmla="*/ 109241 h 4063503"/>
                <a:gd name="connsiteX1" fmla="*/ 24158 w 3706115"/>
                <a:gd name="connsiteY1" fmla="*/ 0 h 4063503"/>
                <a:gd name="connsiteX2" fmla="*/ 3596877 w 3706115"/>
                <a:gd name="connsiteY2" fmla="*/ 3 h 4063503"/>
                <a:gd name="connsiteX3" fmla="*/ 3706115 w 3706115"/>
                <a:gd name="connsiteY3" fmla="*/ 109241 h 4063503"/>
                <a:gd name="connsiteX4" fmla="*/ 3706115 w 3706115"/>
                <a:gd name="connsiteY4" fmla="*/ 3954265 h 4063503"/>
                <a:gd name="connsiteX5" fmla="*/ 3596877 w 3706115"/>
                <a:gd name="connsiteY5" fmla="*/ 4063503 h 4063503"/>
                <a:gd name="connsiteX6" fmla="*/ 74399 w 3706115"/>
                <a:gd name="connsiteY6" fmla="*/ 4063503 h 4063503"/>
                <a:gd name="connsiteX7" fmla="*/ 35500 w 3706115"/>
                <a:gd name="connsiteY7" fmla="*/ 3954265 h 4063503"/>
                <a:gd name="connsiteX8" fmla="*/ 35500 w 3706115"/>
                <a:gd name="connsiteY8" fmla="*/ 109241 h 4063503"/>
                <a:gd name="connsiteX0" fmla="*/ 35500 w 3706115"/>
                <a:gd name="connsiteY0" fmla="*/ 109241 h 4091278"/>
                <a:gd name="connsiteX1" fmla="*/ 24158 w 3706115"/>
                <a:gd name="connsiteY1" fmla="*/ 0 h 4091278"/>
                <a:gd name="connsiteX2" fmla="*/ 3596877 w 3706115"/>
                <a:gd name="connsiteY2" fmla="*/ 3 h 4091278"/>
                <a:gd name="connsiteX3" fmla="*/ 3706115 w 3706115"/>
                <a:gd name="connsiteY3" fmla="*/ 109241 h 4091278"/>
                <a:gd name="connsiteX4" fmla="*/ 3706115 w 3706115"/>
                <a:gd name="connsiteY4" fmla="*/ 3954265 h 4091278"/>
                <a:gd name="connsiteX5" fmla="*/ 3596877 w 3706115"/>
                <a:gd name="connsiteY5" fmla="*/ 4063503 h 4091278"/>
                <a:gd name="connsiteX6" fmla="*/ 74399 w 3706115"/>
                <a:gd name="connsiteY6" fmla="*/ 4063503 h 4091278"/>
                <a:gd name="connsiteX7" fmla="*/ 35500 w 3706115"/>
                <a:gd name="connsiteY7" fmla="*/ 4064797 h 4091278"/>
                <a:gd name="connsiteX8" fmla="*/ 35500 w 3706115"/>
                <a:gd name="connsiteY8" fmla="*/ 109241 h 4091278"/>
                <a:gd name="connsiteX0" fmla="*/ 20190 w 3690805"/>
                <a:gd name="connsiteY0" fmla="*/ 113363 h 4095400"/>
                <a:gd name="connsiteX1" fmla="*/ 29443 w 3690805"/>
                <a:gd name="connsiteY1" fmla="*/ 0 h 4095400"/>
                <a:gd name="connsiteX2" fmla="*/ 3581567 w 3690805"/>
                <a:gd name="connsiteY2" fmla="*/ 4125 h 4095400"/>
                <a:gd name="connsiteX3" fmla="*/ 3690805 w 3690805"/>
                <a:gd name="connsiteY3" fmla="*/ 113363 h 4095400"/>
                <a:gd name="connsiteX4" fmla="*/ 3690805 w 3690805"/>
                <a:gd name="connsiteY4" fmla="*/ 3958387 h 4095400"/>
                <a:gd name="connsiteX5" fmla="*/ 3581567 w 3690805"/>
                <a:gd name="connsiteY5" fmla="*/ 4067625 h 4095400"/>
                <a:gd name="connsiteX6" fmla="*/ 59089 w 3690805"/>
                <a:gd name="connsiteY6" fmla="*/ 4067625 h 4095400"/>
                <a:gd name="connsiteX7" fmla="*/ 20190 w 3690805"/>
                <a:gd name="connsiteY7" fmla="*/ 4068919 h 4095400"/>
                <a:gd name="connsiteX8" fmla="*/ 20190 w 3690805"/>
                <a:gd name="connsiteY8" fmla="*/ 113363 h 4095400"/>
                <a:gd name="connsiteX0" fmla="*/ 3698 w 3674313"/>
                <a:gd name="connsiteY0" fmla="*/ 113573 h 4095610"/>
                <a:gd name="connsiteX1" fmla="*/ 12951 w 3674313"/>
                <a:gd name="connsiteY1" fmla="*/ 210 h 4095610"/>
                <a:gd name="connsiteX2" fmla="*/ 3565075 w 3674313"/>
                <a:gd name="connsiteY2" fmla="*/ 4335 h 4095610"/>
                <a:gd name="connsiteX3" fmla="*/ 3674313 w 3674313"/>
                <a:gd name="connsiteY3" fmla="*/ 113573 h 4095610"/>
                <a:gd name="connsiteX4" fmla="*/ 3674313 w 3674313"/>
                <a:gd name="connsiteY4" fmla="*/ 3958597 h 4095610"/>
                <a:gd name="connsiteX5" fmla="*/ 3565075 w 3674313"/>
                <a:gd name="connsiteY5" fmla="*/ 4067835 h 4095610"/>
                <a:gd name="connsiteX6" fmla="*/ 42597 w 3674313"/>
                <a:gd name="connsiteY6" fmla="*/ 4067835 h 4095610"/>
                <a:gd name="connsiteX7" fmla="*/ 3698 w 3674313"/>
                <a:gd name="connsiteY7" fmla="*/ 4069129 h 4095610"/>
                <a:gd name="connsiteX8" fmla="*/ 3698 w 3674313"/>
                <a:gd name="connsiteY8" fmla="*/ 113573 h 4095610"/>
                <a:gd name="connsiteX0" fmla="*/ 2554 w 3673169"/>
                <a:gd name="connsiteY0" fmla="*/ 113573 h 4084059"/>
                <a:gd name="connsiteX1" fmla="*/ 11807 w 3673169"/>
                <a:gd name="connsiteY1" fmla="*/ 210 h 4084059"/>
                <a:gd name="connsiteX2" fmla="*/ 3563931 w 3673169"/>
                <a:gd name="connsiteY2" fmla="*/ 4335 h 4084059"/>
                <a:gd name="connsiteX3" fmla="*/ 3673169 w 3673169"/>
                <a:gd name="connsiteY3" fmla="*/ 113573 h 4084059"/>
                <a:gd name="connsiteX4" fmla="*/ 3673169 w 3673169"/>
                <a:gd name="connsiteY4" fmla="*/ 3958597 h 4084059"/>
                <a:gd name="connsiteX5" fmla="*/ 3563931 w 3673169"/>
                <a:gd name="connsiteY5" fmla="*/ 4067835 h 4084059"/>
                <a:gd name="connsiteX6" fmla="*/ 41453 w 3673169"/>
                <a:gd name="connsiteY6" fmla="*/ 4067835 h 4084059"/>
                <a:gd name="connsiteX7" fmla="*/ 6673 w 3673169"/>
                <a:gd name="connsiteY7" fmla="*/ 4052653 h 4084059"/>
                <a:gd name="connsiteX8" fmla="*/ 2554 w 3673169"/>
                <a:gd name="connsiteY8" fmla="*/ 113573 h 4084059"/>
                <a:gd name="connsiteX0" fmla="*/ 2554 w 3673169"/>
                <a:gd name="connsiteY0" fmla="*/ 113573 h 4067835"/>
                <a:gd name="connsiteX1" fmla="*/ 11807 w 3673169"/>
                <a:gd name="connsiteY1" fmla="*/ 210 h 4067835"/>
                <a:gd name="connsiteX2" fmla="*/ 3563931 w 3673169"/>
                <a:gd name="connsiteY2" fmla="*/ 4335 h 4067835"/>
                <a:gd name="connsiteX3" fmla="*/ 3673169 w 3673169"/>
                <a:gd name="connsiteY3" fmla="*/ 113573 h 4067835"/>
                <a:gd name="connsiteX4" fmla="*/ 3673169 w 3673169"/>
                <a:gd name="connsiteY4" fmla="*/ 3958597 h 4067835"/>
                <a:gd name="connsiteX5" fmla="*/ 3563931 w 3673169"/>
                <a:gd name="connsiteY5" fmla="*/ 4067835 h 4067835"/>
                <a:gd name="connsiteX6" fmla="*/ 41453 w 3673169"/>
                <a:gd name="connsiteY6" fmla="*/ 4067835 h 4067835"/>
                <a:gd name="connsiteX7" fmla="*/ 6673 w 3673169"/>
                <a:gd name="connsiteY7" fmla="*/ 3974394 h 4067835"/>
                <a:gd name="connsiteX8" fmla="*/ 2554 w 3673169"/>
                <a:gd name="connsiteY8" fmla="*/ 113573 h 4067835"/>
                <a:gd name="connsiteX0" fmla="*/ 10122 w 3680737"/>
                <a:gd name="connsiteY0" fmla="*/ 113573 h 4071954"/>
                <a:gd name="connsiteX1" fmla="*/ 19375 w 3680737"/>
                <a:gd name="connsiteY1" fmla="*/ 210 h 4071954"/>
                <a:gd name="connsiteX2" fmla="*/ 3571499 w 3680737"/>
                <a:gd name="connsiteY2" fmla="*/ 4335 h 4071954"/>
                <a:gd name="connsiteX3" fmla="*/ 3680737 w 3680737"/>
                <a:gd name="connsiteY3" fmla="*/ 113573 h 4071954"/>
                <a:gd name="connsiteX4" fmla="*/ 3680737 w 3680737"/>
                <a:gd name="connsiteY4" fmla="*/ 3958597 h 4071954"/>
                <a:gd name="connsiteX5" fmla="*/ 3571499 w 3680737"/>
                <a:gd name="connsiteY5" fmla="*/ 4067835 h 4071954"/>
                <a:gd name="connsiteX6" fmla="*/ 32546 w 3680737"/>
                <a:gd name="connsiteY6" fmla="*/ 4071954 h 4071954"/>
                <a:gd name="connsiteX7" fmla="*/ 14241 w 3680737"/>
                <a:gd name="connsiteY7" fmla="*/ 3974394 h 4071954"/>
                <a:gd name="connsiteX8" fmla="*/ 10122 w 3680737"/>
                <a:gd name="connsiteY8" fmla="*/ 113573 h 4071954"/>
                <a:gd name="connsiteX0" fmla="*/ 2554 w 3673169"/>
                <a:gd name="connsiteY0" fmla="*/ 113573 h 4072236"/>
                <a:gd name="connsiteX1" fmla="*/ 11807 w 3673169"/>
                <a:gd name="connsiteY1" fmla="*/ 210 h 4072236"/>
                <a:gd name="connsiteX2" fmla="*/ 3563931 w 3673169"/>
                <a:gd name="connsiteY2" fmla="*/ 4335 h 4072236"/>
                <a:gd name="connsiteX3" fmla="*/ 3673169 w 3673169"/>
                <a:gd name="connsiteY3" fmla="*/ 113573 h 4072236"/>
                <a:gd name="connsiteX4" fmla="*/ 3673169 w 3673169"/>
                <a:gd name="connsiteY4" fmla="*/ 3958597 h 4072236"/>
                <a:gd name="connsiteX5" fmla="*/ 3563931 w 3673169"/>
                <a:gd name="connsiteY5" fmla="*/ 4067835 h 4072236"/>
                <a:gd name="connsiteX6" fmla="*/ 24978 w 3673169"/>
                <a:gd name="connsiteY6" fmla="*/ 4071954 h 4072236"/>
                <a:gd name="connsiteX7" fmla="*/ 6673 w 3673169"/>
                <a:gd name="connsiteY7" fmla="*/ 3974394 h 4072236"/>
                <a:gd name="connsiteX8" fmla="*/ 2554 w 3673169"/>
                <a:gd name="connsiteY8" fmla="*/ 113573 h 4072236"/>
                <a:gd name="connsiteX0" fmla="*/ 2554 w 3673169"/>
                <a:gd name="connsiteY0" fmla="*/ 113573 h 4094806"/>
                <a:gd name="connsiteX1" fmla="*/ 11807 w 3673169"/>
                <a:gd name="connsiteY1" fmla="*/ 210 h 4094806"/>
                <a:gd name="connsiteX2" fmla="*/ 3563931 w 3673169"/>
                <a:gd name="connsiteY2" fmla="*/ 4335 h 4094806"/>
                <a:gd name="connsiteX3" fmla="*/ 3673169 w 3673169"/>
                <a:gd name="connsiteY3" fmla="*/ 113573 h 4094806"/>
                <a:gd name="connsiteX4" fmla="*/ 3673169 w 3673169"/>
                <a:gd name="connsiteY4" fmla="*/ 3958597 h 4094806"/>
                <a:gd name="connsiteX5" fmla="*/ 3563931 w 3673169"/>
                <a:gd name="connsiteY5" fmla="*/ 4067835 h 4094806"/>
                <a:gd name="connsiteX6" fmla="*/ 24978 w 3673169"/>
                <a:gd name="connsiteY6" fmla="*/ 4071954 h 4094806"/>
                <a:gd name="connsiteX7" fmla="*/ 6672 w 3673169"/>
                <a:gd name="connsiteY7" fmla="*/ 4065010 h 4094806"/>
                <a:gd name="connsiteX8" fmla="*/ 2554 w 3673169"/>
                <a:gd name="connsiteY8" fmla="*/ 113573 h 4094806"/>
                <a:gd name="connsiteX0" fmla="*/ 2554 w 3673169"/>
                <a:gd name="connsiteY0" fmla="*/ 113573 h 4074443"/>
                <a:gd name="connsiteX1" fmla="*/ 11807 w 3673169"/>
                <a:gd name="connsiteY1" fmla="*/ 210 h 4074443"/>
                <a:gd name="connsiteX2" fmla="*/ 3563931 w 3673169"/>
                <a:gd name="connsiteY2" fmla="*/ 4335 h 4074443"/>
                <a:gd name="connsiteX3" fmla="*/ 3673169 w 3673169"/>
                <a:gd name="connsiteY3" fmla="*/ 113573 h 4074443"/>
                <a:gd name="connsiteX4" fmla="*/ 3673169 w 3673169"/>
                <a:gd name="connsiteY4" fmla="*/ 3958597 h 4074443"/>
                <a:gd name="connsiteX5" fmla="*/ 3563931 w 3673169"/>
                <a:gd name="connsiteY5" fmla="*/ 4067835 h 4074443"/>
                <a:gd name="connsiteX6" fmla="*/ 24978 w 3673169"/>
                <a:gd name="connsiteY6" fmla="*/ 4071954 h 4074443"/>
                <a:gd name="connsiteX7" fmla="*/ 6672 w 3673169"/>
                <a:gd name="connsiteY7" fmla="*/ 4065010 h 4074443"/>
                <a:gd name="connsiteX8" fmla="*/ 2554 w 3673169"/>
                <a:gd name="connsiteY8" fmla="*/ 113573 h 4074443"/>
                <a:gd name="connsiteX0" fmla="*/ 2554 w 3673169"/>
                <a:gd name="connsiteY0" fmla="*/ 113573 h 4078718"/>
                <a:gd name="connsiteX1" fmla="*/ 11807 w 3673169"/>
                <a:gd name="connsiteY1" fmla="*/ 210 h 4078718"/>
                <a:gd name="connsiteX2" fmla="*/ 3563931 w 3673169"/>
                <a:gd name="connsiteY2" fmla="*/ 4335 h 4078718"/>
                <a:gd name="connsiteX3" fmla="*/ 3673169 w 3673169"/>
                <a:gd name="connsiteY3" fmla="*/ 113573 h 4078718"/>
                <a:gd name="connsiteX4" fmla="*/ 3673169 w 3673169"/>
                <a:gd name="connsiteY4" fmla="*/ 3958597 h 4078718"/>
                <a:gd name="connsiteX5" fmla="*/ 3563931 w 3673169"/>
                <a:gd name="connsiteY5" fmla="*/ 4067835 h 4078718"/>
                <a:gd name="connsiteX6" fmla="*/ 24978 w 3673169"/>
                <a:gd name="connsiteY6" fmla="*/ 4071954 h 4078718"/>
                <a:gd name="connsiteX7" fmla="*/ 6672 w 3673169"/>
                <a:gd name="connsiteY7" fmla="*/ 4073248 h 4078718"/>
                <a:gd name="connsiteX8" fmla="*/ 2554 w 3673169"/>
                <a:gd name="connsiteY8" fmla="*/ 113573 h 4078718"/>
                <a:gd name="connsiteX0" fmla="*/ 7299 w 3677914"/>
                <a:gd name="connsiteY0" fmla="*/ 113573 h 4085182"/>
                <a:gd name="connsiteX1" fmla="*/ 16552 w 3677914"/>
                <a:gd name="connsiteY1" fmla="*/ 210 h 4085182"/>
                <a:gd name="connsiteX2" fmla="*/ 3568676 w 3677914"/>
                <a:gd name="connsiteY2" fmla="*/ 4335 h 4085182"/>
                <a:gd name="connsiteX3" fmla="*/ 3677914 w 3677914"/>
                <a:gd name="connsiteY3" fmla="*/ 113573 h 4085182"/>
                <a:gd name="connsiteX4" fmla="*/ 3677914 w 3677914"/>
                <a:gd name="connsiteY4" fmla="*/ 3958597 h 4085182"/>
                <a:gd name="connsiteX5" fmla="*/ 3568676 w 3677914"/>
                <a:gd name="connsiteY5" fmla="*/ 4067835 h 4085182"/>
                <a:gd name="connsiteX6" fmla="*/ 29723 w 3677914"/>
                <a:gd name="connsiteY6" fmla="*/ 4071954 h 4085182"/>
                <a:gd name="connsiteX7" fmla="*/ 3179 w 3677914"/>
                <a:gd name="connsiteY7" fmla="*/ 4081489 h 4085182"/>
                <a:gd name="connsiteX8" fmla="*/ 7299 w 3677914"/>
                <a:gd name="connsiteY8" fmla="*/ 113573 h 408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7914" h="4085182">
                  <a:moveTo>
                    <a:pt x="7299" y="113573"/>
                  </a:moveTo>
                  <a:cubicBezTo>
                    <a:pt x="7299" y="53243"/>
                    <a:pt x="-2589" y="-3912"/>
                    <a:pt x="16552" y="210"/>
                  </a:cubicBezTo>
                  <a:lnTo>
                    <a:pt x="3568676" y="4335"/>
                  </a:lnTo>
                  <a:cubicBezTo>
                    <a:pt x="3629006" y="4335"/>
                    <a:pt x="3677914" y="53243"/>
                    <a:pt x="3677914" y="113573"/>
                  </a:cubicBezTo>
                  <a:lnTo>
                    <a:pt x="3677914" y="3958597"/>
                  </a:lnTo>
                  <a:cubicBezTo>
                    <a:pt x="3677914" y="4018927"/>
                    <a:pt x="3629006" y="4067835"/>
                    <a:pt x="3568676" y="4067835"/>
                  </a:cubicBezTo>
                  <a:lnTo>
                    <a:pt x="29723" y="4071954"/>
                  </a:lnTo>
                  <a:cubicBezTo>
                    <a:pt x="2343" y="4076076"/>
                    <a:pt x="-5059" y="4092395"/>
                    <a:pt x="3179" y="4081489"/>
                  </a:cubicBezTo>
                  <a:cubicBezTo>
                    <a:pt x="1806" y="2764343"/>
                    <a:pt x="8672" y="1430719"/>
                    <a:pt x="7299" y="113573"/>
                  </a:cubicBezTo>
                  <a:close/>
                </a:path>
              </a:pathLst>
            </a:cu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145320" y="422197"/>
            <a:ext cx="4073720" cy="4074672"/>
            <a:chOff x="-7080" y="269797"/>
            <a:chExt cx="4073720" cy="40746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 rot="5400000">
              <a:off x="638757" y="1038877"/>
              <a:ext cx="1728137" cy="3019812"/>
            </a:xfrm>
            <a:prstGeom prst="roundRect">
              <a:avLst>
                <a:gd name="adj" fmla="val 1786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 rot="5400000">
              <a:off x="336768" y="-66968"/>
              <a:ext cx="2723598" cy="3397128"/>
            </a:xfrm>
            <a:prstGeom prst="roundRect">
              <a:avLst>
                <a:gd name="adj" fmla="val 2381"/>
              </a:avLst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 rot="5400000">
              <a:off x="760195" y="-114233"/>
              <a:ext cx="2206915" cy="3741460"/>
            </a:xfrm>
            <a:prstGeom prst="roundRect">
              <a:avLst>
                <a:gd name="adj" fmla="val 2381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 rot="5400000">
              <a:off x="38653" y="2512527"/>
              <a:ext cx="1786214" cy="1877670"/>
            </a:xfrm>
            <a:prstGeom prst="roundRect">
              <a:avLst>
                <a:gd name="adj" fmla="val 1786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 rot="5400000">
              <a:off x="227974" y="2004782"/>
              <a:ext cx="1793138" cy="2249082"/>
            </a:xfrm>
            <a:prstGeom prst="roundRect">
              <a:avLst>
                <a:gd name="adj" fmla="val 2381"/>
              </a:avLst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 rot="5400000">
              <a:off x="159331" y="1224532"/>
              <a:ext cx="2341488" cy="2660147"/>
            </a:xfrm>
            <a:prstGeom prst="roundRect">
              <a:avLst>
                <a:gd name="adj" fmla="val 2381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Скругленный прямоугольник 24"/>
            <p:cNvSpPr/>
            <p:nvPr/>
          </p:nvSpPr>
          <p:spPr>
            <a:xfrm rot="5400000">
              <a:off x="1115083" y="-417219"/>
              <a:ext cx="1829397" cy="4073717"/>
            </a:xfrm>
            <a:custGeom>
              <a:avLst/>
              <a:gdLst>
                <a:gd name="connsiteX0" fmla="*/ 0 w 3670615"/>
                <a:gd name="connsiteY0" fmla="*/ 109238 h 4063500"/>
                <a:gd name="connsiteX1" fmla="*/ 109238 w 3670615"/>
                <a:gd name="connsiteY1" fmla="*/ 0 h 4063500"/>
                <a:gd name="connsiteX2" fmla="*/ 3561377 w 3670615"/>
                <a:gd name="connsiteY2" fmla="*/ 0 h 4063500"/>
                <a:gd name="connsiteX3" fmla="*/ 3670615 w 3670615"/>
                <a:gd name="connsiteY3" fmla="*/ 109238 h 4063500"/>
                <a:gd name="connsiteX4" fmla="*/ 3670615 w 3670615"/>
                <a:gd name="connsiteY4" fmla="*/ 3954262 h 4063500"/>
                <a:gd name="connsiteX5" fmla="*/ 3561377 w 3670615"/>
                <a:gd name="connsiteY5" fmla="*/ 4063500 h 4063500"/>
                <a:gd name="connsiteX6" fmla="*/ 109238 w 3670615"/>
                <a:gd name="connsiteY6" fmla="*/ 4063500 h 4063500"/>
                <a:gd name="connsiteX7" fmla="*/ 0 w 3670615"/>
                <a:gd name="connsiteY7" fmla="*/ 3954262 h 4063500"/>
                <a:gd name="connsiteX8" fmla="*/ 0 w 3670615"/>
                <a:gd name="connsiteY8" fmla="*/ 109238 h 4063500"/>
                <a:gd name="connsiteX0" fmla="*/ 35500 w 3706115"/>
                <a:gd name="connsiteY0" fmla="*/ 109241 h 4063503"/>
                <a:gd name="connsiteX1" fmla="*/ 24158 w 3706115"/>
                <a:gd name="connsiteY1" fmla="*/ 0 h 4063503"/>
                <a:gd name="connsiteX2" fmla="*/ 3596877 w 3706115"/>
                <a:gd name="connsiteY2" fmla="*/ 3 h 4063503"/>
                <a:gd name="connsiteX3" fmla="*/ 3706115 w 3706115"/>
                <a:gd name="connsiteY3" fmla="*/ 109241 h 4063503"/>
                <a:gd name="connsiteX4" fmla="*/ 3706115 w 3706115"/>
                <a:gd name="connsiteY4" fmla="*/ 3954265 h 4063503"/>
                <a:gd name="connsiteX5" fmla="*/ 3596877 w 3706115"/>
                <a:gd name="connsiteY5" fmla="*/ 4063503 h 4063503"/>
                <a:gd name="connsiteX6" fmla="*/ 144738 w 3706115"/>
                <a:gd name="connsiteY6" fmla="*/ 4063503 h 4063503"/>
                <a:gd name="connsiteX7" fmla="*/ 35500 w 3706115"/>
                <a:gd name="connsiteY7" fmla="*/ 3954265 h 4063503"/>
                <a:gd name="connsiteX8" fmla="*/ 35500 w 3706115"/>
                <a:gd name="connsiteY8" fmla="*/ 109241 h 4063503"/>
                <a:gd name="connsiteX0" fmla="*/ 35500 w 3706115"/>
                <a:gd name="connsiteY0" fmla="*/ 109241 h 4063503"/>
                <a:gd name="connsiteX1" fmla="*/ 24158 w 3706115"/>
                <a:gd name="connsiteY1" fmla="*/ 0 h 4063503"/>
                <a:gd name="connsiteX2" fmla="*/ 3596877 w 3706115"/>
                <a:gd name="connsiteY2" fmla="*/ 3 h 4063503"/>
                <a:gd name="connsiteX3" fmla="*/ 3706115 w 3706115"/>
                <a:gd name="connsiteY3" fmla="*/ 109241 h 4063503"/>
                <a:gd name="connsiteX4" fmla="*/ 3706115 w 3706115"/>
                <a:gd name="connsiteY4" fmla="*/ 3954265 h 4063503"/>
                <a:gd name="connsiteX5" fmla="*/ 3596877 w 3706115"/>
                <a:gd name="connsiteY5" fmla="*/ 4063503 h 4063503"/>
                <a:gd name="connsiteX6" fmla="*/ 74399 w 3706115"/>
                <a:gd name="connsiteY6" fmla="*/ 4063503 h 4063503"/>
                <a:gd name="connsiteX7" fmla="*/ 35500 w 3706115"/>
                <a:gd name="connsiteY7" fmla="*/ 3954265 h 4063503"/>
                <a:gd name="connsiteX8" fmla="*/ 35500 w 3706115"/>
                <a:gd name="connsiteY8" fmla="*/ 109241 h 4063503"/>
                <a:gd name="connsiteX0" fmla="*/ 35500 w 3706115"/>
                <a:gd name="connsiteY0" fmla="*/ 109241 h 4091278"/>
                <a:gd name="connsiteX1" fmla="*/ 24158 w 3706115"/>
                <a:gd name="connsiteY1" fmla="*/ 0 h 4091278"/>
                <a:gd name="connsiteX2" fmla="*/ 3596877 w 3706115"/>
                <a:gd name="connsiteY2" fmla="*/ 3 h 4091278"/>
                <a:gd name="connsiteX3" fmla="*/ 3706115 w 3706115"/>
                <a:gd name="connsiteY3" fmla="*/ 109241 h 4091278"/>
                <a:gd name="connsiteX4" fmla="*/ 3706115 w 3706115"/>
                <a:gd name="connsiteY4" fmla="*/ 3954265 h 4091278"/>
                <a:gd name="connsiteX5" fmla="*/ 3596877 w 3706115"/>
                <a:gd name="connsiteY5" fmla="*/ 4063503 h 4091278"/>
                <a:gd name="connsiteX6" fmla="*/ 74399 w 3706115"/>
                <a:gd name="connsiteY6" fmla="*/ 4063503 h 4091278"/>
                <a:gd name="connsiteX7" fmla="*/ 35500 w 3706115"/>
                <a:gd name="connsiteY7" fmla="*/ 4064797 h 4091278"/>
                <a:gd name="connsiteX8" fmla="*/ 35500 w 3706115"/>
                <a:gd name="connsiteY8" fmla="*/ 109241 h 4091278"/>
                <a:gd name="connsiteX0" fmla="*/ 20190 w 3690805"/>
                <a:gd name="connsiteY0" fmla="*/ 113363 h 4095400"/>
                <a:gd name="connsiteX1" fmla="*/ 29443 w 3690805"/>
                <a:gd name="connsiteY1" fmla="*/ 0 h 4095400"/>
                <a:gd name="connsiteX2" fmla="*/ 3581567 w 3690805"/>
                <a:gd name="connsiteY2" fmla="*/ 4125 h 4095400"/>
                <a:gd name="connsiteX3" fmla="*/ 3690805 w 3690805"/>
                <a:gd name="connsiteY3" fmla="*/ 113363 h 4095400"/>
                <a:gd name="connsiteX4" fmla="*/ 3690805 w 3690805"/>
                <a:gd name="connsiteY4" fmla="*/ 3958387 h 4095400"/>
                <a:gd name="connsiteX5" fmla="*/ 3581567 w 3690805"/>
                <a:gd name="connsiteY5" fmla="*/ 4067625 h 4095400"/>
                <a:gd name="connsiteX6" fmla="*/ 59089 w 3690805"/>
                <a:gd name="connsiteY6" fmla="*/ 4067625 h 4095400"/>
                <a:gd name="connsiteX7" fmla="*/ 20190 w 3690805"/>
                <a:gd name="connsiteY7" fmla="*/ 4068919 h 4095400"/>
                <a:gd name="connsiteX8" fmla="*/ 20190 w 3690805"/>
                <a:gd name="connsiteY8" fmla="*/ 113363 h 4095400"/>
                <a:gd name="connsiteX0" fmla="*/ 3698 w 3674313"/>
                <a:gd name="connsiteY0" fmla="*/ 113573 h 4095610"/>
                <a:gd name="connsiteX1" fmla="*/ 12951 w 3674313"/>
                <a:gd name="connsiteY1" fmla="*/ 210 h 4095610"/>
                <a:gd name="connsiteX2" fmla="*/ 3565075 w 3674313"/>
                <a:gd name="connsiteY2" fmla="*/ 4335 h 4095610"/>
                <a:gd name="connsiteX3" fmla="*/ 3674313 w 3674313"/>
                <a:gd name="connsiteY3" fmla="*/ 113573 h 4095610"/>
                <a:gd name="connsiteX4" fmla="*/ 3674313 w 3674313"/>
                <a:gd name="connsiteY4" fmla="*/ 3958597 h 4095610"/>
                <a:gd name="connsiteX5" fmla="*/ 3565075 w 3674313"/>
                <a:gd name="connsiteY5" fmla="*/ 4067835 h 4095610"/>
                <a:gd name="connsiteX6" fmla="*/ 42597 w 3674313"/>
                <a:gd name="connsiteY6" fmla="*/ 4067835 h 4095610"/>
                <a:gd name="connsiteX7" fmla="*/ 3698 w 3674313"/>
                <a:gd name="connsiteY7" fmla="*/ 4069129 h 4095610"/>
                <a:gd name="connsiteX8" fmla="*/ 3698 w 3674313"/>
                <a:gd name="connsiteY8" fmla="*/ 113573 h 4095610"/>
                <a:gd name="connsiteX0" fmla="*/ 2554 w 3673169"/>
                <a:gd name="connsiteY0" fmla="*/ 113573 h 4084059"/>
                <a:gd name="connsiteX1" fmla="*/ 11807 w 3673169"/>
                <a:gd name="connsiteY1" fmla="*/ 210 h 4084059"/>
                <a:gd name="connsiteX2" fmla="*/ 3563931 w 3673169"/>
                <a:gd name="connsiteY2" fmla="*/ 4335 h 4084059"/>
                <a:gd name="connsiteX3" fmla="*/ 3673169 w 3673169"/>
                <a:gd name="connsiteY3" fmla="*/ 113573 h 4084059"/>
                <a:gd name="connsiteX4" fmla="*/ 3673169 w 3673169"/>
                <a:gd name="connsiteY4" fmla="*/ 3958597 h 4084059"/>
                <a:gd name="connsiteX5" fmla="*/ 3563931 w 3673169"/>
                <a:gd name="connsiteY5" fmla="*/ 4067835 h 4084059"/>
                <a:gd name="connsiteX6" fmla="*/ 41453 w 3673169"/>
                <a:gd name="connsiteY6" fmla="*/ 4067835 h 4084059"/>
                <a:gd name="connsiteX7" fmla="*/ 6673 w 3673169"/>
                <a:gd name="connsiteY7" fmla="*/ 4052653 h 4084059"/>
                <a:gd name="connsiteX8" fmla="*/ 2554 w 3673169"/>
                <a:gd name="connsiteY8" fmla="*/ 113573 h 4084059"/>
                <a:gd name="connsiteX0" fmla="*/ 2554 w 3673169"/>
                <a:gd name="connsiteY0" fmla="*/ 113573 h 4067835"/>
                <a:gd name="connsiteX1" fmla="*/ 11807 w 3673169"/>
                <a:gd name="connsiteY1" fmla="*/ 210 h 4067835"/>
                <a:gd name="connsiteX2" fmla="*/ 3563931 w 3673169"/>
                <a:gd name="connsiteY2" fmla="*/ 4335 h 4067835"/>
                <a:gd name="connsiteX3" fmla="*/ 3673169 w 3673169"/>
                <a:gd name="connsiteY3" fmla="*/ 113573 h 4067835"/>
                <a:gd name="connsiteX4" fmla="*/ 3673169 w 3673169"/>
                <a:gd name="connsiteY4" fmla="*/ 3958597 h 4067835"/>
                <a:gd name="connsiteX5" fmla="*/ 3563931 w 3673169"/>
                <a:gd name="connsiteY5" fmla="*/ 4067835 h 4067835"/>
                <a:gd name="connsiteX6" fmla="*/ 41453 w 3673169"/>
                <a:gd name="connsiteY6" fmla="*/ 4067835 h 4067835"/>
                <a:gd name="connsiteX7" fmla="*/ 6673 w 3673169"/>
                <a:gd name="connsiteY7" fmla="*/ 3974394 h 4067835"/>
                <a:gd name="connsiteX8" fmla="*/ 2554 w 3673169"/>
                <a:gd name="connsiteY8" fmla="*/ 113573 h 4067835"/>
                <a:gd name="connsiteX0" fmla="*/ 10122 w 3680737"/>
                <a:gd name="connsiteY0" fmla="*/ 113573 h 4071954"/>
                <a:gd name="connsiteX1" fmla="*/ 19375 w 3680737"/>
                <a:gd name="connsiteY1" fmla="*/ 210 h 4071954"/>
                <a:gd name="connsiteX2" fmla="*/ 3571499 w 3680737"/>
                <a:gd name="connsiteY2" fmla="*/ 4335 h 4071954"/>
                <a:gd name="connsiteX3" fmla="*/ 3680737 w 3680737"/>
                <a:gd name="connsiteY3" fmla="*/ 113573 h 4071954"/>
                <a:gd name="connsiteX4" fmla="*/ 3680737 w 3680737"/>
                <a:gd name="connsiteY4" fmla="*/ 3958597 h 4071954"/>
                <a:gd name="connsiteX5" fmla="*/ 3571499 w 3680737"/>
                <a:gd name="connsiteY5" fmla="*/ 4067835 h 4071954"/>
                <a:gd name="connsiteX6" fmla="*/ 32546 w 3680737"/>
                <a:gd name="connsiteY6" fmla="*/ 4071954 h 4071954"/>
                <a:gd name="connsiteX7" fmla="*/ 14241 w 3680737"/>
                <a:gd name="connsiteY7" fmla="*/ 3974394 h 4071954"/>
                <a:gd name="connsiteX8" fmla="*/ 10122 w 3680737"/>
                <a:gd name="connsiteY8" fmla="*/ 113573 h 4071954"/>
                <a:gd name="connsiteX0" fmla="*/ 2554 w 3673169"/>
                <a:gd name="connsiteY0" fmla="*/ 113573 h 4072236"/>
                <a:gd name="connsiteX1" fmla="*/ 11807 w 3673169"/>
                <a:gd name="connsiteY1" fmla="*/ 210 h 4072236"/>
                <a:gd name="connsiteX2" fmla="*/ 3563931 w 3673169"/>
                <a:gd name="connsiteY2" fmla="*/ 4335 h 4072236"/>
                <a:gd name="connsiteX3" fmla="*/ 3673169 w 3673169"/>
                <a:gd name="connsiteY3" fmla="*/ 113573 h 4072236"/>
                <a:gd name="connsiteX4" fmla="*/ 3673169 w 3673169"/>
                <a:gd name="connsiteY4" fmla="*/ 3958597 h 4072236"/>
                <a:gd name="connsiteX5" fmla="*/ 3563931 w 3673169"/>
                <a:gd name="connsiteY5" fmla="*/ 4067835 h 4072236"/>
                <a:gd name="connsiteX6" fmla="*/ 24978 w 3673169"/>
                <a:gd name="connsiteY6" fmla="*/ 4071954 h 4072236"/>
                <a:gd name="connsiteX7" fmla="*/ 6673 w 3673169"/>
                <a:gd name="connsiteY7" fmla="*/ 3974394 h 4072236"/>
                <a:gd name="connsiteX8" fmla="*/ 2554 w 3673169"/>
                <a:gd name="connsiteY8" fmla="*/ 113573 h 4072236"/>
                <a:gd name="connsiteX0" fmla="*/ 2554 w 3673169"/>
                <a:gd name="connsiteY0" fmla="*/ 113573 h 4094806"/>
                <a:gd name="connsiteX1" fmla="*/ 11807 w 3673169"/>
                <a:gd name="connsiteY1" fmla="*/ 210 h 4094806"/>
                <a:gd name="connsiteX2" fmla="*/ 3563931 w 3673169"/>
                <a:gd name="connsiteY2" fmla="*/ 4335 h 4094806"/>
                <a:gd name="connsiteX3" fmla="*/ 3673169 w 3673169"/>
                <a:gd name="connsiteY3" fmla="*/ 113573 h 4094806"/>
                <a:gd name="connsiteX4" fmla="*/ 3673169 w 3673169"/>
                <a:gd name="connsiteY4" fmla="*/ 3958597 h 4094806"/>
                <a:gd name="connsiteX5" fmla="*/ 3563931 w 3673169"/>
                <a:gd name="connsiteY5" fmla="*/ 4067835 h 4094806"/>
                <a:gd name="connsiteX6" fmla="*/ 24978 w 3673169"/>
                <a:gd name="connsiteY6" fmla="*/ 4071954 h 4094806"/>
                <a:gd name="connsiteX7" fmla="*/ 6672 w 3673169"/>
                <a:gd name="connsiteY7" fmla="*/ 4065010 h 4094806"/>
                <a:gd name="connsiteX8" fmla="*/ 2554 w 3673169"/>
                <a:gd name="connsiteY8" fmla="*/ 113573 h 4094806"/>
                <a:gd name="connsiteX0" fmla="*/ 2554 w 3673169"/>
                <a:gd name="connsiteY0" fmla="*/ 113573 h 4074443"/>
                <a:gd name="connsiteX1" fmla="*/ 11807 w 3673169"/>
                <a:gd name="connsiteY1" fmla="*/ 210 h 4074443"/>
                <a:gd name="connsiteX2" fmla="*/ 3563931 w 3673169"/>
                <a:gd name="connsiteY2" fmla="*/ 4335 h 4074443"/>
                <a:gd name="connsiteX3" fmla="*/ 3673169 w 3673169"/>
                <a:gd name="connsiteY3" fmla="*/ 113573 h 4074443"/>
                <a:gd name="connsiteX4" fmla="*/ 3673169 w 3673169"/>
                <a:gd name="connsiteY4" fmla="*/ 3958597 h 4074443"/>
                <a:gd name="connsiteX5" fmla="*/ 3563931 w 3673169"/>
                <a:gd name="connsiteY5" fmla="*/ 4067835 h 4074443"/>
                <a:gd name="connsiteX6" fmla="*/ 24978 w 3673169"/>
                <a:gd name="connsiteY6" fmla="*/ 4071954 h 4074443"/>
                <a:gd name="connsiteX7" fmla="*/ 6672 w 3673169"/>
                <a:gd name="connsiteY7" fmla="*/ 4065010 h 4074443"/>
                <a:gd name="connsiteX8" fmla="*/ 2554 w 3673169"/>
                <a:gd name="connsiteY8" fmla="*/ 113573 h 4074443"/>
                <a:gd name="connsiteX0" fmla="*/ 2554 w 3673169"/>
                <a:gd name="connsiteY0" fmla="*/ 113573 h 4078718"/>
                <a:gd name="connsiteX1" fmla="*/ 11807 w 3673169"/>
                <a:gd name="connsiteY1" fmla="*/ 210 h 4078718"/>
                <a:gd name="connsiteX2" fmla="*/ 3563931 w 3673169"/>
                <a:gd name="connsiteY2" fmla="*/ 4335 h 4078718"/>
                <a:gd name="connsiteX3" fmla="*/ 3673169 w 3673169"/>
                <a:gd name="connsiteY3" fmla="*/ 113573 h 4078718"/>
                <a:gd name="connsiteX4" fmla="*/ 3673169 w 3673169"/>
                <a:gd name="connsiteY4" fmla="*/ 3958597 h 4078718"/>
                <a:gd name="connsiteX5" fmla="*/ 3563931 w 3673169"/>
                <a:gd name="connsiteY5" fmla="*/ 4067835 h 4078718"/>
                <a:gd name="connsiteX6" fmla="*/ 24978 w 3673169"/>
                <a:gd name="connsiteY6" fmla="*/ 4071954 h 4078718"/>
                <a:gd name="connsiteX7" fmla="*/ 6672 w 3673169"/>
                <a:gd name="connsiteY7" fmla="*/ 4073248 h 4078718"/>
                <a:gd name="connsiteX8" fmla="*/ 2554 w 3673169"/>
                <a:gd name="connsiteY8" fmla="*/ 113573 h 4078718"/>
                <a:gd name="connsiteX0" fmla="*/ 7299 w 3677914"/>
                <a:gd name="connsiteY0" fmla="*/ 113573 h 4085182"/>
                <a:gd name="connsiteX1" fmla="*/ 16552 w 3677914"/>
                <a:gd name="connsiteY1" fmla="*/ 210 h 4085182"/>
                <a:gd name="connsiteX2" fmla="*/ 3568676 w 3677914"/>
                <a:gd name="connsiteY2" fmla="*/ 4335 h 4085182"/>
                <a:gd name="connsiteX3" fmla="*/ 3677914 w 3677914"/>
                <a:gd name="connsiteY3" fmla="*/ 113573 h 4085182"/>
                <a:gd name="connsiteX4" fmla="*/ 3677914 w 3677914"/>
                <a:gd name="connsiteY4" fmla="*/ 3958597 h 4085182"/>
                <a:gd name="connsiteX5" fmla="*/ 3568676 w 3677914"/>
                <a:gd name="connsiteY5" fmla="*/ 4067835 h 4085182"/>
                <a:gd name="connsiteX6" fmla="*/ 29723 w 3677914"/>
                <a:gd name="connsiteY6" fmla="*/ 4071954 h 4085182"/>
                <a:gd name="connsiteX7" fmla="*/ 3179 w 3677914"/>
                <a:gd name="connsiteY7" fmla="*/ 4081489 h 4085182"/>
                <a:gd name="connsiteX8" fmla="*/ 7299 w 3677914"/>
                <a:gd name="connsiteY8" fmla="*/ 113573 h 408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7914" h="4085182">
                  <a:moveTo>
                    <a:pt x="7299" y="113573"/>
                  </a:moveTo>
                  <a:cubicBezTo>
                    <a:pt x="7299" y="53243"/>
                    <a:pt x="-2589" y="-3912"/>
                    <a:pt x="16552" y="210"/>
                  </a:cubicBezTo>
                  <a:lnTo>
                    <a:pt x="3568676" y="4335"/>
                  </a:lnTo>
                  <a:cubicBezTo>
                    <a:pt x="3629006" y="4335"/>
                    <a:pt x="3677914" y="53243"/>
                    <a:pt x="3677914" y="113573"/>
                  </a:cubicBezTo>
                  <a:lnTo>
                    <a:pt x="3677914" y="3958597"/>
                  </a:lnTo>
                  <a:cubicBezTo>
                    <a:pt x="3677914" y="4018927"/>
                    <a:pt x="3629006" y="4067835"/>
                    <a:pt x="3568676" y="4067835"/>
                  </a:cubicBezTo>
                  <a:lnTo>
                    <a:pt x="29723" y="4071954"/>
                  </a:lnTo>
                  <a:cubicBezTo>
                    <a:pt x="2343" y="4076076"/>
                    <a:pt x="-5059" y="4092395"/>
                    <a:pt x="3179" y="4081489"/>
                  </a:cubicBezTo>
                  <a:cubicBezTo>
                    <a:pt x="1806" y="2764343"/>
                    <a:pt x="8672" y="1430719"/>
                    <a:pt x="7299" y="113573"/>
                  </a:cubicBezTo>
                  <a:close/>
                </a:path>
              </a:pathLst>
            </a:cu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Группа 20"/>
          <p:cNvGrpSpPr/>
          <p:nvPr userDrawn="1"/>
        </p:nvGrpSpPr>
        <p:grpSpPr>
          <a:xfrm>
            <a:off x="-301" y="876300"/>
            <a:ext cx="12192602" cy="5645952"/>
            <a:chOff x="-301" y="656386"/>
            <a:chExt cx="12192602" cy="586586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-301" y="6472125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8127600" y="6473562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067253" y="6472125"/>
              <a:ext cx="4064400" cy="48690"/>
            </a:xfrm>
            <a:prstGeom prst="rect">
              <a:avLst/>
            </a:prstGeom>
            <a:solidFill>
              <a:srgbClr val="E9E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0" y="656386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8127901" y="656386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062948" y="656386"/>
              <a:ext cx="4064400" cy="48690"/>
            </a:xfrm>
            <a:prstGeom prst="rect">
              <a:avLst/>
            </a:prstGeom>
            <a:solidFill>
              <a:srgbClr val="E9E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77" y="196383"/>
            <a:ext cx="1039881" cy="45109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9032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5CEE-34A4-4662-B092-562F1FC220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17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5CEE-34A4-4662-B092-562F1FC220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37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5CEE-34A4-4662-B092-562F1FC220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77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5CEE-34A4-4662-B092-562F1FC220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3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" t="8020" b="3434"/>
          <a:stretch/>
        </p:blipFill>
        <p:spPr>
          <a:xfrm>
            <a:off x="314960" y="751839"/>
            <a:ext cx="10916732" cy="5212081"/>
          </a:xfrm>
          <a:prstGeom prst="rect">
            <a:avLst/>
          </a:prstGeom>
        </p:spPr>
      </p:pic>
      <p:sp>
        <p:nvSpPr>
          <p:cNvPr id="6" name="AutoShape 7"/>
          <p:cNvSpPr>
            <a:spLocks noChangeArrowheads="1"/>
          </p:cNvSpPr>
          <p:nvPr userDrawn="1"/>
        </p:nvSpPr>
        <p:spPr bwMode="auto">
          <a:xfrm>
            <a:off x="1752484" y="5664938"/>
            <a:ext cx="3669190" cy="550654"/>
          </a:xfrm>
          <a:prstGeom prst="roundRect">
            <a:avLst>
              <a:gd name="adj" fmla="val 7173"/>
            </a:avLst>
          </a:prstGeom>
          <a:noFill/>
          <a:ln w="19050" cap="sq">
            <a:noFill/>
            <a:prstDash val="sysDot"/>
            <a:miter lim="800000"/>
            <a:headEnd/>
            <a:tailEnd/>
          </a:ln>
          <a:effectLst/>
          <a:extLst/>
        </p:spPr>
        <p:txBody>
          <a:bodyPr wrap="squar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sz="21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8 800 77 55 8</a:t>
            </a:r>
            <a:r>
              <a:rPr lang="ru-RU" sz="21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</a:t>
            </a:r>
            <a:r>
              <a:rPr lang="en-US" sz="21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</a:t>
            </a:r>
          </a:p>
          <a:p>
            <a:pPr>
              <a:lnSpc>
                <a:spcPct val="110000"/>
              </a:lnSpc>
              <a:defRPr/>
            </a:pPr>
            <a:r>
              <a:rPr lang="ru-RU" sz="88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ЗВОНОК ПО РОССИИ БЕСПЛАТНЫЙ</a:t>
            </a:r>
            <a:endParaRPr lang="ru-RU" sz="880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976153" y="5708919"/>
            <a:ext cx="272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www.rts-tender.ru</a:t>
            </a:r>
            <a:endParaRPr lang="ru-RU" sz="2400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831584" y="5664938"/>
            <a:ext cx="2812840" cy="60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info@rts-tender.ru</a:t>
            </a:r>
            <a:endParaRPr lang="ru-RU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480" dirty="0" smtClean="0">
                <a:latin typeface="Segoe UI" panose="020B0502040204020203" pitchFamily="34" charset="0"/>
                <a:cs typeface="Segoe UI" panose="020B0502040204020203" pitchFamily="34" charset="0"/>
              </a:rPr>
              <a:t>support@rts-tender.ru</a:t>
            </a:r>
            <a:endParaRPr lang="ru-RU" sz="148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19" y="5788078"/>
            <a:ext cx="331345" cy="3392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15" y="5801201"/>
            <a:ext cx="331345" cy="3392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98" y="5770617"/>
            <a:ext cx="331345" cy="33929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rot="16200000">
            <a:off x="-2400971" y="3308864"/>
            <a:ext cx="5522666" cy="5847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rtlCol="0">
            <a:spAutoFit/>
          </a:bodyPr>
          <a:lstStyle/>
          <a:p>
            <a:pPr lvl="0"/>
            <a:r>
              <a:rPr lang="ru-RU" sz="3200" b="1" kern="0" dirty="0" smtClean="0">
                <a:solidFill>
                  <a:srgbClr val="D9D9D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ВСЕЙ ТЕРРИТОРИИ РФ</a:t>
            </a:r>
            <a:endParaRPr lang="ru-RU" sz="3200" b="1" kern="0" dirty="0">
              <a:solidFill>
                <a:srgbClr val="D9D9D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13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2010" y="1216479"/>
            <a:ext cx="9144000" cy="4816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5CEE-34A4-4662-B092-562F1FC220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68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3927021"/>
            <a:ext cx="10515600" cy="2090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840921" y="1232807"/>
            <a:ext cx="10506529" cy="25472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5CEE-34A4-4662-B092-562F1FC220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22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334434" y="1196978"/>
            <a:ext cx="11523133" cy="792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334434" y="5516563"/>
            <a:ext cx="11523133" cy="792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10"/>
          </p:nvPr>
        </p:nvSpPr>
        <p:spPr>
          <a:xfrm>
            <a:off x="4656667" y="6597650"/>
            <a:ext cx="2842684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306FAA-7243-4C22-9281-5BF4F1BD4A1A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8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"/>
          <a:stretch/>
        </p:blipFill>
        <p:spPr>
          <a:xfrm>
            <a:off x="549203" y="794069"/>
            <a:ext cx="10928297" cy="5473754"/>
          </a:xfrm>
          <a:prstGeom prst="rect">
            <a:avLst/>
          </a:prstGeom>
        </p:spPr>
      </p:pic>
      <p:sp>
        <p:nvSpPr>
          <p:cNvPr id="6" name="AutoShape 7"/>
          <p:cNvSpPr>
            <a:spLocks noChangeArrowheads="1"/>
          </p:cNvSpPr>
          <p:nvPr userDrawn="1"/>
        </p:nvSpPr>
        <p:spPr bwMode="auto">
          <a:xfrm>
            <a:off x="5441742" y="4406164"/>
            <a:ext cx="2218075" cy="550654"/>
          </a:xfrm>
          <a:prstGeom prst="roundRect">
            <a:avLst>
              <a:gd name="adj" fmla="val 7173"/>
            </a:avLst>
          </a:prstGeom>
          <a:noFill/>
          <a:ln w="19050" cap="sq">
            <a:noFill/>
            <a:prstDash val="sysDot"/>
            <a:miter lim="800000"/>
            <a:headEnd/>
            <a:tailEnd/>
          </a:ln>
          <a:effectLst/>
          <a:extLst/>
        </p:spPr>
        <p:txBody>
          <a:bodyPr wrap="squar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5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+7 (863) 285-02-03  </a:t>
            </a:r>
            <a:endParaRPr lang="en-US" sz="1850" b="0" i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135616" y="5795370"/>
            <a:ext cx="2726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u="sng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www.rts-tender.ru</a:t>
            </a:r>
            <a:endParaRPr lang="ru-RU" sz="2200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41742" y="4914299"/>
            <a:ext cx="2538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a.egorov@rts-tender.ru</a:t>
            </a:r>
            <a:endParaRPr lang="ru-RU" sz="16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94" y="5874529"/>
            <a:ext cx="331345" cy="3392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157" y="4921762"/>
            <a:ext cx="331345" cy="3392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156" y="4420667"/>
            <a:ext cx="331345" cy="33929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rot="16200000">
            <a:off x="-2109746" y="3308863"/>
            <a:ext cx="5522666" cy="5847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rtlCol="0">
            <a:spAutoFit/>
          </a:bodyPr>
          <a:lstStyle/>
          <a:p>
            <a:pPr lvl="0"/>
            <a:r>
              <a:rPr lang="ru-RU" sz="3200" b="1" kern="0" dirty="0" smtClean="0">
                <a:solidFill>
                  <a:srgbClr val="D9D9D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ВСЕЙ ТЕРРИТОРИИ РФ</a:t>
            </a:r>
            <a:endParaRPr lang="ru-RU" sz="3200" b="1" kern="0" dirty="0">
              <a:solidFill>
                <a:srgbClr val="D9D9D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 userDrawn="1"/>
        </p:nvSpPr>
        <p:spPr bwMode="auto">
          <a:xfrm>
            <a:off x="3657600" y="3840082"/>
            <a:ext cx="5575466" cy="550654"/>
          </a:xfrm>
          <a:prstGeom prst="roundRect">
            <a:avLst>
              <a:gd name="adj" fmla="val 7173"/>
            </a:avLst>
          </a:prstGeom>
          <a:noFill/>
          <a:ln w="19050" cap="sq">
            <a:noFill/>
            <a:prstDash val="sysDot"/>
            <a:miter lim="800000"/>
            <a:headEnd/>
            <a:tailEnd/>
          </a:ln>
          <a:effectLst/>
          <a:extLst/>
        </p:spPr>
        <p:txBody>
          <a:bodyPr wrap="squar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fontAlgn="base"/>
            <a:r>
              <a:rPr lang="ru-RU" sz="16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Директор: Егоров Артем Олегович</a:t>
            </a:r>
          </a:p>
        </p:txBody>
      </p:sp>
      <p:sp>
        <p:nvSpPr>
          <p:cNvPr id="15" name="AutoShape 7"/>
          <p:cNvSpPr>
            <a:spLocks noChangeArrowheads="1"/>
          </p:cNvSpPr>
          <p:nvPr userDrawn="1"/>
        </p:nvSpPr>
        <p:spPr bwMode="auto">
          <a:xfrm>
            <a:off x="3000023" y="3336558"/>
            <a:ext cx="6890620" cy="550654"/>
          </a:xfrm>
          <a:prstGeom prst="roundRect">
            <a:avLst>
              <a:gd name="adj" fmla="val 7173"/>
            </a:avLst>
          </a:prstGeom>
          <a:noFill/>
          <a:ln w="19050" cap="sq">
            <a:noFill/>
            <a:prstDash val="sysDot"/>
            <a:miter lim="800000"/>
            <a:headEnd/>
            <a:tailEnd/>
          </a:ln>
          <a:effectLst/>
          <a:extLst/>
        </p:spPr>
        <p:txBody>
          <a:bodyPr wrap="squar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500" b="1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Южный филиал РТС-тендер: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 Ростов-на-Дону, ул. Социалистическая, 74, офис 914 Б</a:t>
            </a:r>
          </a:p>
        </p:txBody>
      </p:sp>
    </p:spTree>
    <p:extLst>
      <p:ext uri="{BB962C8B-B14F-4D97-AF65-F5344CB8AC3E}">
        <p14:creationId xmlns:p14="http://schemas.microsoft.com/office/powerpoint/2010/main" val="389603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3927021"/>
            <a:ext cx="10515600" cy="2090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840921" y="1232807"/>
            <a:ext cx="10506529" cy="25472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5CEE-34A4-4662-B092-562F1FC22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17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239349" y="5805488"/>
            <a:ext cx="11809312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8919909" y="6597650"/>
            <a:ext cx="2842684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C7BEF9-B1DA-4DB2-A32A-212DC652DD3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7549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" b="479"/>
          <a:stretch/>
        </p:blipFill>
        <p:spPr>
          <a:xfrm>
            <a:off x="0" y="736576"/>
            <a:ext cx="12192000" cy="573547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4099531"/>
            <a:ext cx="9144000" cy="1881188"/>
          </a:xfrm>
          <a:prstGeom prst="rect">
            <a:avLst/>
          </a:prstGeo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bg1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980719"/>
            <a:ext cx="9144000" cy="7381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2" name="Прямоугольник: скругленные верхние углы 11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3" name="Прямоугольник: скругленные верхние углы 12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4" name="Прямоугольник: скругленные верхние углы 13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5" name="Прямоугольник: скругленные верхние углы 14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21" name="Прямоугольник: скругленные верхние углы 20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2" name="Прямоугольник: скругленные верхние углы 21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3" name="Прямоугольник: скругленные верхние углы 22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4" name="Прямоугольник: скругленные верхние углы 23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: скругленные верхние углы 24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7" name="Прямоугольник: скругленные верхние углы 26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sp>
        <p:nvSpPr>
          <p:cNvPr id="28" name="Прямоугольник 27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ru-RU" altLang="ru-RU" sz="1400" b="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2018</a:t>
            </a:r>
            <a:endParaRPr lang="ru-RU" sz="1400" b="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41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8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1" t="372" r="12689" b="7004"/>
          <a:stretch/>
        </p:blipFill>
        <p:spPr>
          <a:xfrm>
            <a:off x="-10277" y="716756"/>
            <a:ext cx="12202277" cy="5776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 userDrawn="1">
            <p:ph type="ctrTitle"/>
          </p:nvPr>
        </p:nvSpPr>
        <p:spPr>
          <a:xfrm>
            <a:off x="1524000" y="4013752"/>
            <a:ext cx="9144000" cy="1881188"/>
          </a:xfr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bg1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524000" y="5818805"/>
            <a:ext cx="9144000" cy="7381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2400" b="0" kern="1200" cap="all" baseline="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7" name="Прямоугольник: скругленные верхние углы 16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8" name="Прямоугольник: скругленные верхние углы 27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9" name="Прямоугольник: скругленные верхние углы 28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sp>
        <p:nvSpPr>
          <p:cNvPr id="42" name="Прямоугольник 41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7" name="Прямоугольник 46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9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0362" y="6520816"/>
            <a:ext cx="7712075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86849" y="6520815"/>
            <a:ext cx="2743200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76579"/>
            <a:ext cx="1254125" cy="5410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17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71" r:id="rId3"/>
    <p:sldLayoutId id="2147483673" r:id="rId4"/>
    <p:sldLayoutId id="2147483675" r:id="rId5"/>
    <p:sldLayoutId id="2147483676" r:id="rId6"/>
    <p:sldLayoutId id="2147483677" r:id="rId7"/>
    <p:sldLayoutId id="2147483683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marL="0" algn="ctr" defTabSz="449263" rtl="0" eaLnBrk="1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lang="ru-RU" sz="2000" b="1" kern="1200" cap="all" baseline="0" dirty="0" smtClean="0">
          <a:solidFill>
            <a:srgbClr val="E4465A"/>
          </a:solidFill>
          <a:latin typeface="Segoe UI" panose="020B0502040204020203" pitchFamily="34" charset="0"/>
          <a:ea typeface="Segoe UI Black" panose="020B0A02040204020203" pitchFamily="34" charset="0"/>
          <a:cs typeface="Adobe Arabic" panose="02040503050201020203" pitchFamily="18" charset="-78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500000000000000" pitchFamily="34" charset="0"/>
        <a:buNone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360363" indent="-358775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719138" indent="-360363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079500" indent="-358775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tabLst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1438275" indent="-360363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27">
          <p15:clr>
            <a:srgbClr val="F26B43"/>
          </p15:clr>
        </p15:guide>
        <p15:guide id="2" orient="horz" pos="682">
          <p15:clr>
            <a:srgbClr val="F26B43"/>
          </p15:clr>
        </p15:guide>
        <p15:guide id="3" pos="7452">
          <p15:clr>
            <a:srgbClr val="F26B43"/>
          </p15:clr>
        </p15:guide>
        <p15:guide id="4" pos="3723">
          <p15:clr>
            <a:srgbClr val="F26B43"/>
          </p15:clr>
        </p15:guide>
        <p15:guide id="5" pos="3954">
          <p15:clr>
            <a:srgbClr val="F26B43"/>
          </p15:clr>
        </p15:guide>
        <p15:guide id="6" pos="2712">
          <p15:clr>
            <a:srgbClr val="F26B43"/>
          </p15:clr>
        </p15:guide>
        <p15:guide id="7" pos="2482">
          <p15:clr>
            <a:srgbClr val="F26B43"/>
          </p15:clr>
        </p15:guide>
        <p15:guide id="8" pos="4968">
          <p15:clr>
            <a:srgbClr val="F26B43"/>
          </p15:clr>
        </p15:guide>
        <p15:guide id="9" pos="5198">
          <p15:clr>
            <a:srgbClr val="F26B43"/>
          </p15:clr>
        </p15:guide>
        <p15:guide id="10" pos="2091">
          <p15:clr>
            <a:srgbClr val="F26B43"/>
          </p15:clr>
        </p15:guide>
        <p15:guide id="11" pos="1862">
          <p15:clr>
            <a:srgbClr val="F26B43"/>
          </p15:clr>
        </p15:guide>
        <p15:guide id="12" pos="5589">
          <p15:clr>
            <a:srgbClr val="F26B43"/>
          </p15:clr>
        </p15:guide>
        <p15:guide id="13" pos="5817">
          <p15:clr>
            <a:srgbClr val="F26B43"/>
          </p15:clr>
        </p15:guide>
        <p15:guide id="14" orient="horz" pos="3978">
          <p15:clr>
            <a:srgbClr val="F26B43"/>
          </p15:clr>
        </p15:guide>
        <p15:guide id="15" orient="horz" pos="90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0362" y="6520816"/>
            <a:ext cx="7712075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86849" y="6520815"/>
            <a:ext cx="2743200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76579"/>
            <a:ext cx="1254125" cy="5410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7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marL="0" algn="ctr" defTabSz="449263" rtl="0" eaLnBrk="1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lang="ru-RU" sz="2000" b="1" kern="1200" cap="all" baseline="0" dirty="0" smtClean="0">
          <a:solidFill>
            <a:srgbClr val="E4465A"/>
          </a:solidFill>
          <a:latin typeface="Segoe UI" panose="020B0502040204020203" pitchFamily="34" charset="0"/>
          <a:ea typeface="Segoe UI Black" panose="020B0A02040204020203" pitchFamily="34" charset="0"/>
          <a:cs typeface="Adobe Arabic" panose="02040503050201020203" pitchFamily="18" charset="-78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500000000000000" pitchFamily="34" charset="0"/>
        <a:buNone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360363" indent="-358775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719138" indent="-360363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079500" indent="-358775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tabLst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1438275" indent="-360363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27">
          <p15:clr>
            <a:srgbClr val="F26B43"/>
          </p15:clr>
        </p15:guide>
        <p15:guide id="2" orient="horz" pos="682">
          <p15:clr>
            <a:srgbClr val="F26B43"/>
          </p15:clr>
        </p15:guide>
        <p15:guide id="3" pos="7452">
          <p15:clr>
            <a:srgbClr val="F26B43"/>
          </p15:clr>
        </p15:guide>
        <p15:guide id="4" pos="3723">
          <p15:clr>
            <a:srgbClr val="F26B43"/>
          </p15:clr>
        </p15:guide>
        <p15:guide id="5" pos="3954">
          <p15:clr>
            <a:srgbClr val="F26B43"/>
          </p15:clr>
        </p15:guide>
        <p15:guide id="6" pos="2712">
          <p15:clr>
            <a:srgbClr val="F26B43"/>
          </p15:clr>
        </p15:guide>
        <p15:guide id="7" pos="2482">
          <p15:clr>
            <a:srgbClr val="F26B43"/>
          </p15:clr>
        </p15:guide>
        <p15:guide id="8" pos="4968">
          <p15:clr>
            <a:srgbClr val="F26B43"/>
          </p15:clr>
        </p15:guide>
        <p15:guide id="9" pos="5198">
          <p15:clr>
            <a:srgbClr val="F26B43"/>
          </p15:clr>
        </p15:guide>
        <p15:guide id="10" pos="2091">
          <p15:clr>
            <a:srgbClr val="F26B43"/>
          </p15:clr>
        </p15:guide>
        <p15:guide id="11" pos="1862">
          <p15:clr>
            <a:srgbClr val="F26B43"/>
          </p15:clr>
        </p15:guide>
        <p15:guide id="12" pos="5589">
          <p15:clr>
            <a:srgbClr val="F26B43"/>
          </p15:clr>
        </p15:guide>
        <p15:guide id="13" pos="5817">
          <p15:clr>
            <a:srgbClr val="F26B43"/>
          </p15:clr>
        </p15:guide>
        <p15:guide id="14" orient="horz" pos="3978">
          <p15:clr>
            <a:srgbClr val="F26B43"/>
          </p15:clr>
        </p15:guide>
        <p15:guide id="15" orient="horz" pos="90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5CEE-34A4-4662-B092-562F1FC220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3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500000000000000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t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671" y="5189516"/>
            <a:ext cx="11075830" cy="14066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cs typeface="Arial" panose="020B0604020202020204" pitchFamily="34" charset="0"/>
              </a:rPr>
              <a:t>ОПТИМИЗАЦИЯ ЗАКУПОЧНОЙ ДЕЯТЕЛЬНОСТИ </a:t>
            </a:r>
            <a:br>
              <a:rPr lang="ru-RU" dirty="0" smtClean="0">
                <a:cs typeface="Arial" panose="020B0604020202020204" pitchFamily="34" charset="0"/>
              </a:rPr>
            </a:br>
            <a:r>
              <a:rPr lang="ru-RU" dirty="0" smtClean="0">
                <a:cs typeface="Arial" panose="020B0604020202020204" pitchFamily="34" charset="0"/>
              </a:rPr>
              <a:t>С ИСПОЛЬЗОВАНИЕМ </a:t>
            </a:r>
            <a:r>
              <a:rPr lang="ru-RU" dirty="0" err="1" smtClean="0">
                <a:cs typeface="Arial" panose="020B0604020202020204" pitchFamily="34" charset="0"/>
              </a:rPr>
              <a:t>СЕРВиСОВ</a:t>
            </a:r>
            <a:r>
              <a:rPr lang="ru-RU" dirty="0" smtClean="0">
                <a:cs typeface="Arial" panose="020B0604020202020204" pitchFamily="34" charset="0"/>
              </a:rPr>
              <a:t> ЭТП</a:t>
            </a:r>
            <a:r>
              <a:rPr lang="ru-RU" dirty="0">
                <a:cs typeface="Arial" panose="020B0604020202020204" pitchFamily="34" charset="0"/>
              </a:rPr>
              <a:t/>
            </a:r>
            <a:br>
              <a:rPr lang="ru-RU" dirty="0"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266958" y="2743200"/>
            <a:ext cx="1501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Подготовлено для: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ÐÐ°ÑÑÐ¸Ð½ÐºÐ¸ Ð¿Ð¾ Ð·Ð°Ð¿ÑÐ¾ÑÑ Ð³ÐµÑÐ± ÑÐ²ÐµÑÐ´Ð»Ð¾Ð²ÑÐºÐ¾Ð¹ Ð¾Ð±Ð»Ð°ÑÑ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958" y="3020199"/>
            <a:ext cx="1732124" cy="205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60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рямоугольник с двумя скругленными противолежащими углами 76"/>
          <p:cNvSpPr/>
          <p:nvPr/>
        </p:nvSpPr>
        <p:spPr>
          <a:xfrm>
            <a:off x="2023354" y="804670"/>
            <a:ext cx="8545848" cy="842466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/>
          <p:cNvSpPr txBox="1"/>
          <p:nvPr/>
        </p:nvSpPr>
        <p:spPr>
          <a:xfrm>
            <a:off x="2128054" y="858713"/>
            <a:ext cx="8364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Площадка для закупок малого объема (до 100</a:t>
            </a:r>
            <a:r>
              <a:rPr lang="en-US" sz="2000" dirty="0" smtClean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/400</a:t>
            </a:r>
            <a:r>
              <a:rPr lang="ru-RU" sz="2000" dirty="0" smtClean="0">
                <a:solidFill>
                  <a:schemeClr val="bg1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 тысяч рублей)</a:t>
            </a:r>
            <a:endParaRPr lang="ru-RU" sz="2000" dirty="0">
              <a:solidFill>
                <a:schemeClr val="bg1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963273" y="0"/>
            <a:ext cx="8270696" cy="694951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dirty="0" smtClean="0"/>
              <a:t>Автоматизированная Система </a:t>
            </a:r>
          </a:p>
          <a:p>
            <a:r>
              <a:rPr lang="ru-RU" dirty="0" smtClean="0"/>
              <a:t>закупок малого объема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431090" y="2518883"/>
            <a:ext cx="3833892" cy="924607"/>
          </a:xfrm>
          <a:prstGeom prst="rect">
            <a:avLst/>
          </a:prstGeom>
        </p:spPr>
        <p:txBody>
          <a:bodyPr wrap="square" lIns="72000" tIns="72000" rIns="72000" bIns="72000" anchor="ctr">
            <a:noAutofit/>
          </a:bodyPr>
          <a:lstStyle/>
          <a:p>
            <a:pPr defTabSz="449263" fontAlgn="auto" hangingPunct="0"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ru-RU" sz="1400" dirty="0">
                <a:solidFill>
                  <a:srgbClr val="303A42"/>
                </a:solidFill>
                <a:latin typeface="Segoe UI" panose="020B0502040204020203" pitchFamily="34" charset="0"/>
                <a:ea typeface="Microsoft YaHei" charset="-122"/>
                <a:cs typeface="Segoe UI" panose="020B0502040204020203" pitchFamily="34" charset="0"/>
              </a:rPr>
              <a:t>Возможность </a:t>
            </a:r>
            <a:r>
              <a:rPr lang="ru-RU" sz="1400" dirty="0" smtClean="0">
                <a:solidFill>
                  <a:srgbClr val="303A42"/>
                </a:solidFill>
                <a:latin typeface="Segoe UI" panose="020B0502040204020203" pitchFamily="34" charset="0"/>
                <a:ea typeface="Microsoft YaHei" charset="-122"/>
                <a:cs typeface="Segoe UI" panose="020B0502040204020203" pitchFamily="34" charset="0"/>
              </a:rPr>
              <a:t>использовать</a:t>
            </a:r>
            <a:r>
              <a:rPr lang="en-US" sz="1400" dirty="0" smtClean="0">
                <a:solidFill>
                  <a:srgbClr val="303A42"/>
                </a:solidFill>
                <a:latin typeface="Segoe UI" panose="020B0502040204020203" pitchFamily="34" charset="0"/>
                <a:ea typeface="Microsoft YaHei" charset="-122"/>
                <a:cs typeface="Segoe UI" panose="020B0502040204020203" pitchFamily="34" charset="0"/>
              </a:rPr>
              <a:t> </a:t>
            </a:r>
            <a:r>
              <a:rPr lang="ru-RU" sz="1400" dirty="0" smtClean="0">
                <a:solidFill>
                  <a:srgbClr val="303A42"/>
                </a:solidFill>
                <a:latin typeface="Segoe UI" panose="020B0502040204020203" pitchFamily="34" charset="0"/>
                <a:ea typeface="Microsoft YaHei" charset="-122"/>
                <a:cs typeface="Segoe UI" panose="020B0502040204020203" pitchFamily="34" charset="0"/>
              </a:rPr>
              <a:t>свой классификатор</a:t>
            </a:r>
            <a:r>
              <a:rPr lang="en-US" sz="1400" dirty="0" smtClean="0">
                <a:solidFill>
                  <a:srgbClr val="303A42"/>
                </a:solidFill>
                <a:latin typeface="Segoe UI" panose="020B0502040204020203" pitchFamily="34" charset="0"/>
                <a:ea typeface="Microsoft YaHei" charset="-122"/>
                <a:cs typeface="Segoe UI" panose="020B0502040204020203" pitchFamily="34" charset="0"/>
              </a:rPr>
              <a:t> </a:t>
            </a:r>
            <a:r>
              <a:rPr lang="ru-RU" sz="1400" dirty="0" smtClean="0">
                <a:solidFill>
                  <a:srgbClr val="303A42"/>
                </a:solidFill>
                <a:latin typeface="Segoe UI" panose="020B0502040204020203" pitchFamily="34" charset="0"/>
                <a:ea typeface="Microsoft YaHei" charset="-122"/>
                <a:cs typeface="Segoe UI" panose="020B0502040204020203" pitchFamily="34" charset="0"/>
              </a:rPr>
              <a:t>или </a:t>
            </a:r>
            <a:r>
              <a:rPr lang="ru-RU" sz="1400" dirty="0">
                <a:solidFill>
                  <a:srgbClr val="303A42"/>
                </a:solidFill>
                <a:latin typeface="Segoe UI" panose="020B0502040204020203" pitchFamily="34" charset="0"/>
                <a:ea typeface="Microsoft YaHei" charset="-122"/>
                <a:cs typeface="Segoe UI" panose="020B0502040204020203" pitchFamily="34" charset="0"/>
              </a:rPr>
              <a:t>общероссийские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439854" y="1721739"/>
            <a:ext cx="4122486" cy="924607"/>
          </a:xfrm>
          <a:prstGeom prst="rect">
            <a:avLst/>
          </a:prstGeom>
        </p:spPr>
        <p:txBody>
          <a:bodyPr wrap="square" lIns="72000" tIns="72000" rIns="72000" bIns="72000" anchor="ctr">
            <a:noAutofit/>
          </a:bodyPr>
          <a:lstStyle/>
          <a:p>
            <a:pPr defTabSz="449263" fontAlgn="auto" hangingPunct="0"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ru-RU" sz="1400" dirty="0" smtClean="0">
                <a:solidFill>
                  <a:srgbClr val="303A42"/>
                </a:solidFill>
                <a:latin typeface="Segoe UI" panose="020B0502040204020203" pitchFamily="34" charset="0"/>
                <a:ea typeface="Microsoft YaHei" charset="-122"/>
                <a:cs typeface="Segoe UI" panose="020B0502040204020203" pitchFamily="34" charset="0"/>
              </a:rPr>
              <a:t>Возможность создания персонального сайта и настройки внешней </a:t>
            </a:r>
            <a:r>
              <a:rPr lang="ru-RU" sz="1400" dirty="0">
                <a:solidFill>
                  <a:srgbClr val="303A42"/>
                </a:solidFill>
                <a:latin typeface="Segoe UI" panose="020B0502040204020203" pitchFamily="34" charset="0"/>
                <a:ea typeface="Microsoft YaHei" charset="-122"/>
                <a:cs typeface="Segoe UI" panose="020B0502040204020203" pitchFamily="34" charset="0"/>
              </a:rPr>
              <a:t>визуализация для каждого заказчика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398187" y="3290610"/>
            <a:ext cx="4028219" cy="924607"/>
          </a:xfrm>
          <a:prstGeom prst="rect">
            <a:avLst/>
          </a:prstGeom>
        </p:spPr>
        <p:txBody>
          <a:bodyPr wrap="square" lIns="72000" tIns="72000" rIns="72000" bIns="72000" anchor="ctr">
            <a:noAutofit/>
          </a:bodyPr>
          <a:lstStyle/>
          <a:p>
            <a:pPr defTabSz="449263" fontAlgn="auto" hangingPunct="0"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ru-RU" sz="1400" dirty="0">
                <a:solidFill>
                  <a:srgbClr val="303A42"/>
                </a:solidFill>
                <a:latin typeface="Segoe UI" panose="020B0502040204020203" pitchFamily="34" charset="0"/>
                <a:ea typeface="Microsoft YaHei" charset="-122"/>
                <a:cs typeface="Segoe UI" panose="020B0502040204020203" pitchFamily="34" charset="0"/>
              </a:rPr>
              <a:t>Создание и поддержка полностью </a:t>
            </a:r>
            <a:endParaRPr lang="en-US" sz="1400" dirty="0" smtClean="0">
              <a:solidFill>
                <a:srgbClr val="303A42"/>
              </a:solidFill>
              <a:latin typeface="Segoe UI" panose="020B0502040204020203" pitchFamily="34" charset="0"/>
              <a:ea typeface="Microsoft YaHei" charset="-122"/>
              <a:cs typeface="Segoe UI" panose="020B0502040204020203" pitchFamily="34" charset="0"/>
            </a:endParaRPr>
          </a:p>
          <a:p>
            <a:pPr defTabSz="449263" fontAlgn="auto" hangingPunct="0"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ru-RU" sz="1400" dirty="0" smtClean="0">
                <a:solidFill>
                  <a:srgbClr val="303A42"/>
                </a:solidFill>
                <a:latin typeface="Segoe UI" panose="020B0502040204020203" pitchFamily="34" charset="0"/>
                <a:ea typeface="Microsoft YaHei" charset="-122"/>
                <a:cs typeface="Segoe UI" panose="020B0502040204020203" pitchFamily="34" charset="0"/>
              </a:rPr>
              <a:t>за </a:t>
            </a:r>
            <a:r>
              <a:rPr lang="ru-RU" sz="1400" dirty="0">
                <a:solidFill>
                  <a:srgbClr val="303A42"/>
                </a:solidFill>
                <a:latin typeface="Segoe UI" panose="020B0502040204020203" pitchFamily="34" charset="0"/>
                <a:ea typeface="Microsoft YaHei" charset="-122"/>
                <a:cs typeface="Segoe UI" panose="020B0502040204020203" pitchFamily="34" charset="0"/>
              </a:rPr>
              <a:t>счет информационных </a:t>
            </a:r>
            <a:br>
              <a:rPr lang="ru-RU" sz="1400" dirty="0">
                <a:solidFill>
                  <a:srgbClr val="303A42"/>
                </a:solidFill>
                <a:latin typeface="Segoe UI" panose="020B0502040204020203" pitchFamily="34" charset="0"/>
                <a:ea typeface="Microsoft YaHei" charset="-122"/>
                <a:cs typeface="Segoe UI" panose="020B0502040204020203" pitchFamily="34" charset="0"/>
              </a:rPr>
            </a:br>
            <a:r>
              <a:rPr lang="ru-RU" sz="1400" dirty="0">
                <a:solidFill>
                  <a:srgbClr val="303A42"/>
                </a:solidFill>
                <a:latin typeface="Segoe UI" panose="020B0502040204020203" pitchFamily="34" charset="0"/>
                <a:ea typeface="Microsoft YaHei" charset="-122"/>
                <a:cs typeface="Segoe UI" panose="020B0502040204020203" pitchFamily="34" charset="0"/>
              </a:rPr>
              <a:t>ресурсов </a:t>
            </a:r>
            <a:r>
              <a:rPr lang="ru-RU" sz="1400" dirty="0" smtClean="0">
                <a:solidFill>
                  <a:srgbClr val="303A42"/>
                </a:solidFill>
                <a:latin typeface="Segoe UI" panose="020B0502040204020203" pitchFamily="34" charset="0"/>
                <a:ea typeface="Microsoft YaHei" charset="-122"/>
                <a:cs typeface="Segoe UI" panose="020B0502040204020203" pitchFamily="34" charset="0"/>
              </a:rPr>
              <a:t>РТС–тендер</a:t>
            </a:r>
            <a:endParaRPr lang="ru-RU" sz="1400" dirty="0">
              <a:solidFill>
                <a:srgbClr val="303A42"/>
              </a:solidFill>
              <a:latin typeface="Segoe UI" panose="020B0502040204020203" pitchFamily="34" charset="0"/>
              <a:ea typeface="Microsoft YaHei" charset="-122"/>
              <a:cs typeface="Segoe UI" panose="020B0502040204020203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406007" y="4116871"/>
            <a:ext cx="3211886" cy="924607"/>
          </a:xfrm>
          <a:prstGeom prst="rect">
            <a:avLst/>
          </a:prstGeom>
        </p:spPr>
        <p:txBody>
          <a:bodyPr wrap="square" lIns="72000" tIns="72000" rIns="72000" bIns="72000" anchor="ctr">
            <a:noAutofit/>
          </a:bodyPr>
          <a:lstStyle/>
          <a:p>
            <a:pPr defTabSz="449263" fontAlgn="auto" hangingPunct="0"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ru-RU" sz="1400" dirty="0">
                <a:solidFill>
                  <a:srgbClr val="303A42"/>
                </a:solidFill>
                <a:latin typeface="Segoe UI" panose="020B0502040204020203" pitchFamily="34" charset="0"/>
                <a:ea typeface="Microsoft YaHei" charset="-122"/>
                <a:cs typeface="Segoe UI" panose="020B0502040204020203" pitchFamily="34" charset="0"/>
              </a:rPr>
              <a:t>Полностью бесплатно </a:t>
            </a:r>
            <a:endParaRPr lang="en-US" sz="1400" dirty="0">
              <a:solidFill>
                <a:srgbClr val="303A42"/>
              </a:solidFill>
              <a:latin typeface="Segoe UI" panose="020B0502040204020203" pitchFamily="34" charset="0"/>
              <a:ea typeface="Microsoft YaHei" charset="-122"/>
              <a:cs typeface="Segoe UI" panose="020B0502040204020203" pitchFamily="34" charset="0"/>
            </a:endParaRPr>
          </a:p>
          <a:p>
            <a:pPr defTabSz="449263" fontAlgn="auto" hangingPunct="0"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ru-RU" sz="1400" dirty="0">
                <a:solidFill>
                  <a:srgbClr val="303A42"/>
                </a:solidFill>
                <a:latin typeface="Segoe UI" panose="020B0502040204020203" pitchFamily="34" charset="0"/>
                <a:ea typeface="Microsoft YaHei" charset="-122"/>
                <a:cs typeface="Segoe UI" panose="020B0502040204020203" pitchFamily="34" charset="0"/>
              </a:rPr>
              <a:t>для заказчиков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269242" y="1822755"/>
            <a:ext cx="664758" cy="3042196"/>
            <a:chOff x="6996182" y="1715871"/>
            <a:chExt cx="903361" cy="4134138"/>
          </a:xfrm>
        </p:grpSpPr>
        <p:sp>
          <p:nvSpPr>
            <p:cNvPr id="84" name="Овал 83"/>
            <p:cNvSpPr/>
            <p:nvPr/>
          </p:nvSpPr>
          <p:spPr>
            <a:xfrm>
              <a:off x="7018066" y="1715871"/>
              <a:ext cx="871502" cy="87150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7764" y="1877178"/>
              <a:ext cx="489319" cy="489319"/>
            </a:xfrm>
            <a:prstGeom prst="rect">
              <a:avLst/>
            </a:prstGeom>
          </p:spPr>
        </p:pic>
        <p:sp>
          <p:nvSpPr>
            <p:cNvPr id="87" name="Овал 86"/>
            <p:cNvSpPr/>
            <p:nvPr/>
          </p:nvSpPr>
          <p:spPr>
            <a:xfrm>
              <a:off x="7028041" y="2821694"/>
              <a:ext cx="871502" cy="87150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253" y="2998401"/>
              <a:ext cx="530705" cy="530705"/>
            </a:xfrm>
            <a:prstGeom prst="rect">
              <a:avLst/>
            </a:prstGeom>
          </p:spPr>
        </p:pic>
        <p:sp>
          <p:nvSpPr>
            <p:cNvPr id="89" name="Овал 88"/>
            <p:cNvSpPr/>
            <p:nvPr/>
          </p:nvSpPr>
          <p:spPr>
            <a:xfrm>
              <a:off x="6996182" y="3872684"/>
              <a:ext cx="871502" cy="87150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7006157" y="4978507"/>
              <a:ext cx="871502" cy="87150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932" y="4028362"/>
              <a:ext cx="573773" cy="573773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8014" y="5123252"/>
              <a:ext cx="623181" cy="623181"/>
            </a:xfrm>
            <a:prstGeom prst="rect">
              <a:avLst/>
            </a:prstGeom>
          </p:spPr>
        </p:pic>
      </p:grpSp>
      <p:sp>
        <p:nvSpPr>
          <p:cNvPr id="92" name="Номер слайда 91"/>
          <p:cNvSpPr>
            <a:spLocks noGrp="1"/>
          </p:cNvSpPr>
          <p:nvPr>
            <p:ph type="sldNum" idx="10"/>
          </p:nvPr>
        </p:nvSpPr>
        <p:spPr>
          <a:xfrm>
            <a:off x="8980877" y="6546850"/>
            <a:ext cx="2842684" cy="260350"/>
          </a:xfrm>
        </p:spPr>
        <p:txBody>
          <a:bodyPr/>
          <a:lstStyle/>
          <a:p>
            <a:pPr>
              <a:defRPr/>
            </a:pPr>
            <a:fld id="{3EC7BEF9-B1DA-4DB2-A32A-212DC652DD31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98984" y="4958620"/>
            <a:ext cx="11764193" cy="14391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3D9EA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249980" y="4987018"/>
            <a:ext cx="1164379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3D9EA8"/>
                </a:solidFill>
              </a:rPr>
              <a:t>Магазин закупок малого объема РТС-</a:t>
            </a:r>
            <a:r>
              <a:rPr lang="ru-RU" sz="1600" b="1" dirty="0" err="1" smtClean="0">
                <a:solidFill>
                  <a:srgbClr val="3D9EA8"/>
                </a:solidFill>
              </a:rPr>
              <a:t>маркет</a:t>
            </a:r>
            <a:r>
              <a:rPr lang="ru-RU" sz="1600" b="1" dirty="0" smtClean="0">
                <a:solidFill>
                  <a:srgbClr val="3D9EA8"/>
                </a:solidFill>
              </a:rPr>
              <a:t> (к 20.12.2018 г.):</a:t>
            </a:r>
          </a:p>
          <a:p>
            <a:pPr algn="ctr"/>
            <a:r>
              <a:rPr lang="ru-RU" sz="1600" b="1" dirty="0" smtClean="0"/>
              <a:t>46 </a:t>
            </a:r>
            <a:r>
              <a:rPr lang="ru-RU" sz="1600" dirty="0" smtClean="0"/>
              <a:t>электронных магазинов  </a:t>
            </a:r>
            <a:r>
              <a:rPr lang="en-US" sz="1600" dirty="0"/>
              <a:t>|</a:t>
            </a:r>
            <a:r>
              <a:rPr lang="ru-RU" sz="1600" dirty="0"/>
              <a:t> </a:t>
            </a:r>
            <a:r>
              <a:rPr lang="ru-RU" sz="1600" b="1" dirty="0" smtClean="0"/>
              <a:t>9 518 </a:t>
            </a:r>
            <a:r>
              <a:rPr lang="ru-RU" sz="1600" dirty="0" smtClean="0"/>
              <a:t>работающих на площадке заказчиков</a:t>
            </a:r>
            <a:r>
              <a:rPr lang="en-US" sz="1600" dirty="0" smtClean="0"/>
              <a:t> | </a:t>
            </a:r>
            <a:r>
              <a:rPr lang="ru-RU" sz="1600" b="1" dirty="0" smtClean="0"/>
              <a:t>14 570 </a:t>
            </a:r>
            <a:r>
              <a:rPr lang="ru-RU" sz="1600" dirty="0" smtClean="0"/>
              <a:t>поставщиков</a:t>
            </a:r>
          </a:p>
          <a:p>
            <a:pPr algn="ctr"/>
            <a:r>
              <a:rPr lang="ru-RU" sz="1600" b="1" dirty="0" smtClean="0"/>
              <a:t>40 200 </a:t>
            </a:r>
            <a:r>
              <a:rPr lang="ru-RU" sz="1600" dirty="0" smtClean="0"/>
              <a:t>руб.</a:t>
            </a:r>
            <a:r>
              <a:rPr lang="ru-RU" sz="1600" b="1" dirty="0" smtClean="0"/>
              <a:t> </a:t>
            </a:r>
            <a:r>
              <a:rPr lang="ru-RU" sz="1600" dirty="0" smtClean="0"/>
              <a:t>– средняя цена контракта</a:t>
            </a:r>
            <a:r>
              <a:rPr lang="en-US" sz="1600" dirty="0" smtClean="0"/>
              <a:t> </a:t>
            </a:r>
            <a:r>
              <a:rPr lang="ru-RU" sz="1600" dirty="0" smtClean="0"/>
              <a:t>  </a:t>
            </a:r>
            <a:r>
              <a:rPr lang="en-US" sz="1600" dirty="0"/>
              <a:t>|</a:t>
            </a:r>
            <a:r>
              <a:rPr lang="ru-RU" sz="1600" dirty="0"/>
              <a:t> </a:t>
            </a:r>
            <a:r>
              <a:rPr lang="ru-RU" sz="1600" b="1" dirty="0"/>
              <a:t>9</a:t>
            </a:r>
            <a:r>
              <a:rPr lang="ru-RU" sz="1600" b="1" dirty="0" smtClean="0"/>
              <a:t>%</a:t>
            </a:r>
            <a:r>
              <a:rPr lang="ru-RU" sz="1600" dirty="0" smtClean="0"/>
              <a:t> - средняя экономия</a:t>
            </a:r>
          </a:p>
          <a:p>
            <a:pPr algn="ctr"/>
            <a:r>
              <a:rPr lang="ru-RU" sz="1600" dirty="0" smtClean="0"/>
              <a:t>всего опубликовано </a:t>
            </a:r>
            <a:r>
              <a:rPr lang="ru-RU" sz="1600" b="1" dirty="0" smtClean="0"/>
              <a:t>177 090 </a:t>
            </a:r>
            <a:r>
              <a:rPr lang="ru-RU" sz="1600" dirty="0" smtClean="0"/>
              <a:t>закупок</a:t>
            </a:r>
            <a:r>
              <a:rPr lang="en-US" sz="1600" dirty="0" smtClean="0"/>
              <a:t> </a:t>
            </a:r>
            <a:r>
              <a:rPr lang="ru-RU" sz="1600" dirty="0" smtClean="0"/>
              <a:t>  </a:t>
            </a:r>
            <a:r>
              <a:rPr lang="en-US" sz="1600" dirty="0" smtClean="0"/>
              <a:t>|</a:t>
            </a:r>
            <a:r>
              <a:rPr lang="ru-RU" sz="1600" dirty="0" smtClean="0"/>
              <a:t>  НМЦ всех закупок – </a:t>
            </a:r>
            <a:r>
              <a:rPr lang="ru-RU" sz="1600" b="1" dirty="0" smtClean="0"/>
              <a:t>более 8</a:t>
            </a:r>
            <a:r>
              <a:rPr lang="ru-RU" sz="1600" dirty="0" smtClean="0"/>
              <a:t> млрд руб.</a:t>
            </a:r>
            <a:r>
              <a:rPr lang="en-US" sz="1600" dirty="0" smtClean="0"/>
              <a:t> </a:t>
            </a:r>
            <a:r>
              <a:rPr lang="ru-RU" sz="1600" dirty="0" smtClean="0"/>
              <a:t>  </a:t>
            </a:r>
            <a:r>
              <a:rPr lang="en-US" sz="1600" dirty="0"/>
              <a:t>|</a:t>
            </a:r>
            <a:r>
              <a:rPr lang="ru-RU" sz="1600" dirty="0" smtClean="0"/>
              <a:t> Сумма контрактов </a:t>
            </a:r>
            <a:r>
              <a:rPr lang="ru-RU" sz="1600" dirty="0"/>
              <a:t>– </a:t>
            </a:r>
            <a:r>
              <a:rPr lang="ru-RU" sz="1600" b="1" dirty="0" smtClean="0"/>
              <a:t>5,7 </a:t>
            </a:r>
            <a:r>
              <a:rPr lang="ru-RU" sz="1600" dirty="0" smtClean="0"/>
              <a:t>млрд </a:t>
            </a:r>
            <a:r>
              <a:rPr lang="ru-RU" sz="1600" dirty="0"/>
              <a:t>руб</a:t>
            </a:r>
            <a:r>
              <a:rPr lang="ru-RU" sz="1600" dirty="0" smtClean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34014" y="1221248"/>
            <a:ext cx="7163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85000"/>
                  </a:schemeClr>
                </a:solidFill>
              </a:rPr>
              <a:t>ЗМО – удобство закупок вне ограничений регулируемого 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</a:rPr>
              <a:t>рынка</a:t>
            </a:r>
            <a:endParaRPr lang="ru-RU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022139" y="1802258"/>
            <a:ext cx="5045381" cy="3087049"/>
            <a:chOff x="1431018" y="1829351"/>
            <a:chExt cx="4636502" cy="283687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431018" y="1829351"/>
              <a:ext cx="4636502" cy="2836874"/>
              <a:chOff x="360363" y="2027413"/>
              <a:chExt cx="6506568" cy="4287661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744083" y="2027413"/>
                <a:ext cx="5739126" cy="3969285"/>
                <a:chOff x="814388" y="1409700"/>
                <a:chExt cx="6553200" cy="4532313"/>
              </a:xfrm>
            </p:grpSpPr>
            <p:grpSp>
              <p:nvGrpSpPr>
                <p:cNvPr id="11" name="Группа 10"/>
                <p:cNvGrpSpPr/>
                <p:nvPr/>
              </p:nvGrpSpPr>
              <p:grpSpPr>
                <a:xfrm>
                  <a:off x="814388" y="1409700"/>
                  <a:ext cx="6553200" cy="4532313"/>
                  <a:chOff x="814388" y="1409700"/>
                  <a:chExt cx="6553200" cy="4532313"/>
                </a:xfrm>
              </p:grpSpPr>
              <p:sp>
                <p:nvSpPr>
                  <p:cNvPr id="13" name="Freeform 8"/>
                  <p:cNvSpPr>
                    <a:spLocks/>
                  </p:cNvSpPr>
                  <p:nvPr/>
                </p:nvSpPr>
                <p:spPr bwMode="auto">
                  <a:xfrm>
                    <a:off x="814388" y="1409700"/>
                    <a:ext cx="6553200" cy="4532313"/>
                  </a:xfrm>
                  <a:custGeom>
                    <a:avLst/>
                    <a:gdLst>
                      <a:gd name="T0" fmla="*/ 433 w 433"/>
                      <a:gd name="T1" fmla="*/ 15 h 299"/>
                      <a:gd name="T2" fmla="*/ 418 w 433"/>
                      <a:gd name="T3" fmla="*/ 0 h 299"/>
                      <a:gd name="T4" fmla="*/ 418 w 433"/>
                      <a:gd name="T5" fmla="*/ 0 h 299"/>
                      <a:gd name="T6" fmla="*/ 417 w 433"/>
                      <a:gd name="T7" fmla="*/ 1 h 299"/>
                      <a:gd name="T8" fmla="*/ 218 w 433"/>
                      <a:gd name="T9" fmla="*/ 1 h 299"/>
                      <a:gd name="T10" fmla="*/ 215 w 433"/>
                      <a:gd name="T11" fmla="*/ 1 h 299"/>
                      <a:gd name="T12" fmla="*/ 16 w 433"/>
                      <a:gd name="T13" fmla="*/ 1 h 299"/>
                      <a:gd name="T14" fmla="*/ 15 w 433"/>
                      <a:gd name="T15" fmla="*/ 0 h 299"/>
                      <a:gd name="T16" fmla="*/ 15 w 433"/>
                      <a:gd name="T17" fmla="*/ 0 h 299"/>
                      <a:gd name="T18" fmla="*/ 0 w 433"/>
                      <a:gd name="T19" fmla="*/ 15 h 299"/>
                      <a:gd name="T20" fmla="*/ 0 w 433"/>
                      <a:gd name="T21" fmla="*/ 15 h 299"/>
                      <a:gd name="T22" fmla="*/ 0 w 433"/>
                      <a:gd name="T23" fmla="*/ 15 h 299"/>
                      <a:gd name="T24" fmla="*/ 0 w 433"/>
                      <a:gd name="T25" fmla="*/ 16 h 299"/>
                      <a:gd name="T26" fmla="*/ 0 w 433"/>
                      <a:gd name="T27" fmla="*/ 299 h 299"/>
                      <a:gd name="T28" fmla="*/ 18 w 433"/>
                      <a:gd name="T29" fmla="*/ 299 h 299"/>
                      <a:gd name="T30" fmla="*/ 18 w 433"/>
                      <a:gd name="T31" fmla="*/ 30 h 299"/>
                      <a:gd name="T32" fmla="*/ 18 w 433"/>
                      <a:gd name="T33" fmla="*/ 15 h 299"/>
                      <a:gd name="T34" fmla="*/ 215 w 433"/>
                      <a:gd name="T35" fmla="*/ 15 h 299"/>
                      <a:gd name="T36" fmla="*/ 218 w 433"/>
                      <a:gd name="T37" fmla="*/ 15 h 299"/>
                      <a:gd name="T38" fmla="*/ 415 w 433"/>
                      <a:gd name="T39" fmla="*/ 15 h 299"/>
                      <a:gd name="T40" fmla="*/ 415 w 433"/>
                      <a:gd name="T41" fmla="*/ 30 h 299"/>
                      <a:gd name="T42" fmla="*/ 415 w 433"/>
                      <a:gd name="T43" fmla="*/ 299 h 299"/>
                      <a:gd name="T44" fmla="*/ 433 w 433"/>
                      <a:gd name="T45" fmla="*/ 299 h 299"/>
                      <a:gd name="T46" fmla="*/ 433 w 433"/>
                      <a:gd name="T47" fmla="*/ 16 h 299"/>
                      <a:gd name="T48" fmla="*/ 433 w 433"/>
                      <a:gd name="T49" fmla="*/ 15 h 299"/>
                      <a:gd name="T50" fmla="*/ 433 w 433"/>
                      <a:gd name="T51" fmla="*/ 15 h 2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433" h="299">
                        <a:moveTo>
                          <a:pt x="433" y="15"/>
                        </a:moveTo>
                        <a:cubicBezTo>
                          <a:pt x="433" y="7"/>
                          <a:pt x="426" y="0"/>
                          <a:pt x="418" y="0"/>
                        </a:cubicBezTo>
                        <a:cubicBezTo>
                          <a:pt x="418" y="0"/>
                          <a:pt x="418" y="0"/>
                          <a:pt x="418" y="0"/>
                        </a:cubicBezTo>
                        <a:cubicBezTo>
                          <a:pt x="417" y="0"/>
                          <a:pt x="417" y="1"/>
                          <a:pt x="417" y="1"/>
                        </a:cubicBezTo>
                        <a:cubicBezTo>
                          <a:pt x="218" y="1"/>
                          <a:pt x="218" y="1"/>
                          <a:pt x="218" y="1"/>
                        </a:cubicBezTo>
                        <a:cubicBezTo>
                          <a:pt x="215" y="1"/>
                          <a:pt x="215" y="1"/>
                          <a:pt x="215" y="1"/>
                        </a:cubicBezTo>
                        <a:cubicBezTo>
                          <a:pt x="16" y="1"/>
                          <a:pt x="16" y="1"/>
                          <a:pt x="16" y="1"/>
                        </a:cubicBezTo>
                        <a:cubicBezTo>
                          <a:pt x="16" y="1"/>
                          <a:pt x="15" y="0"/>
                          <a:pt x="15" y="0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7" y="0"/>
                          <a:pt x="0" y="7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299"/>
                          <a:pt x="0" y="299"/>
                          <a:pt x="0" y="299"/>
                        </a:cubicBezTo>
                        <a:cubicBezTo>
                          <a:pt x="18" y="299"/>
                          <a:pt x="18" y="299"/>
                          <a:pt x="18" y="299"/>
                        </a:cubicBezTo>
                        <a:cubicBezTo>
                          <a:pt x="18" y="30"/>
                          <a:pt x="18" y="30"/>
                          <a:pt x="18" y="30"/>
                        </a:cubicBezTo>
                        <a:cubicBezTo>
                          <a:pt x="18" y="15"/>
                          <a:pt x="18" y="15"/>
                          <a:pt x="18" y="15"/>
                        </a:cubicBezTo>
                        <a:cubicBezTo>
                          <a:pt x="215" y="15"/>
                          <a:pt x="215" y="15"/>
                          <a:pt x="215" y="15"/>
                        </a:cubicBezTo>
                        <a:cubicBezTo>
                          <a:pt x="218" y="15"/>
                          <a:pt x="218" y="15"/>
                          <a:pt x="218" y="15"/>
                        </a:cubicBezTo>
                        <a:cubicBezTo>
                          <a:pt x="415" y="15"/>
                          <a:pt x="415" y="15"/>
                          <a:pt x="415" y="15"/>
                        </a:cubicBezTo>
                        <a:cubicBezTo>
                          <a:pt x="415" y="30"/>
                          <a:pt x="415" y="30"/>
                          <a:pt x="415" y="30"/>
                        </a:cubicBezTo>
                        <a:cubicBezTo>
                          <a:pt x="415" y="299"/>
                          <a:pt x="415" y="299"/>
                          <a:pt x="415" y="299"/>
                        </a:cubicBezTo>
                        <a:cubicBezTo>
                          <a:pt x="433" y="299"/>
                          <a:pt x="433" y="299"/>
                          <a:pt x="433" y="299"/>
                        </a:cubicBezTo>
                        <a:cubicBezTo>
                          <a:pt x="433" y="16"/>
                          <a:pt x="433" y="16"/>
                          <a:pt x="433" y="16"/>
                        </a:cubicBezTo>
                        <a:cubicBezTo>
                          <a:pt x="433" y="15"/>
                          <a:pt x="433" y="15"/>
                          <a:pt x="433" y="15"/>
                        </a:cubicBezTo>
                        <a:cubicBezTo>
                          <a:pt x="433" y="15"/>
                          <a:pt x="433" y="15"/>
                          <a:pt x="433" y="1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14" name="Прямоугольник 13"/>
                  <p:cNvSpPr/>
                  <p:nvPr/>
                </p:nvSpPr>
                <p:spPr>
                  <a:xfrm>
                    <a:off x="1041400" y="1409700"/>
                    <a:ext cx="6115050" cy="5410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2" name="Oval 9"/>
                <p:cNvSpPr>
                  <a:spLocks noChangeArrowheads="1"/>
                </p:cNvSpPr>
                <p:nvPr/>
              </p:nvSpPr>
              <p:spPr bwMode="auto">
                <a:xfrm>
                  <a:off x="4038601" y="1485900"/>
                  <a:ext cx="104775" cy="9048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7" name="Группа 6"/>
              <p:cNvGrpSpPr/>
              <p:nvPr/>
            </p:nvGrpSpPr>
            <p:grpSpPr>
              <a:xfrm>
                <a:off x="360363" y="5996698"/>
                <a:ext cx="6506568" cy="318376"/>
                <a:chOff x="376238" y="5942013"/>
                <a:chExt cx="7429500" cy="363537"/>
              </a:xfrm>
            </p:grpSpPr>
            <p:sp>
              <p:nvSpPr>
                <p:cNvPr id="8" name="Freeform 5"/>
                <p:cNvSpPr>
                  <a:spLocks/>
                </p:cNvSpPr>
                <p:nvPr/>
              </p:nvSpPr>
              <p:spPr bwMode="auto">
                <a:xfrm>
                  <a:off x="376238" y="5942013"/>
                  <a:ext cx="7429500" cy="182563"/>
                </a:xfrm>
                <a:custGeom>
                  <a:avLst/>
                  <a:gdLst>
                    <a:gd name="T0" fmla="*/ 279 w 491"/>
                    <a:gd name="T1" fmla="*/ 0 h 12"/>
                    <a:gd name="T2" fmla="*/ 272 w 491"/>
                    <a:gd name="T3" fmla="*/ 7 h 12"/>
                    <a:gd name="T4" fmla="*/ 218 w 491"/>
                    <a:gd name="T5" fmla="*/ 7 h 12"/>
                    <a:gd name="T6" fmla="*/ 212 w 491"/>
                    <a:gd name="T7" fmla="*/ 0 h 12"/>
                    <a:gd name="T8" fmla="*/ 0 w 491"/>
                    <a:gd name="T9" fmla="*/ 0 h 12"/>
                    <a:gd name="T10" fmla="*/ 0 w 491"/>
                    <a:gd name="T11" fmla="*/ 12 h 12"/>
                    <a:gd name="T12" fmla="*/ 491 w 491"/>
                    <a:gd name="T13" fmla="*/ 12 h 12"/>
                    <a:gd name="T14" fmla="*/ 491 w 491"/>
                    <a:gd name="T15" fmla="*/ 0 h 12"/>
                    <a:gd name="T16" fmla="*/ 279 w 491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91" h="12">
                      <a:moveTo>
                        <a:pt x="279" y="0"/>
                      </a:moveTo>
                      <a:cubicBezTo>
                        <a:pt x="278" y="4"/>
                        <a:pt x="276" y="7"/>
                        <a:pt x="272" y="7"/>
                      </a:cubicBezTo>
                      <a:cubicBezTo>
                        <a:pt x="218" y="7"/>
                        <a:pt x="218" y="7"/>
                        <a:pt x="218" y="7"/>
                      </a:cubicBezTo>
                      <a:cubicBezTo>
                        <a:pt x="214" y="7"/>
                        <a:pt x="212" y="4"/>
                        <a:pt x="21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491" y="12"/>
                        <a:pt x="491" y="12"/>
                        <a:pt x="491" y="12"/>
                      </a:cubicBezTo>
                      <a:cubicBezTo>
                        <a:pt x="491" y="0"/>
                        <a:pt x="491" y="0"/>
                        <a:pt x="491" y="0"/>
                      </a:cubicBezTo>
                      <a:lnTo>
                        <a:pt x="279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" name="Freeform 6"/>
                <p:cNvSpPr>
                  <a:spLocks/>
                </p:cNvSpPr>
                <p:nvPr/>
              </p:nvSpPr>
              <p:spPr bwMode="auto">
                <a:xfrm>
                  <a:off x="3584576" y="5942013"/>
                  <a:ext cx="1012825" cy="106363"/>
                </a:xfrm>
                <a:custGeom>
                  <a:avLst/>
                  <a:gdLst>
                    <a:gd name="T0" fmla="*/ 0 w 67"/>
                    <a:gd name="T1" fmla="*/ 0 h 7"/>
                    <a:gd name="T2" fmla="*/ 6 w 67"/>
                    <a:gd name="T3" fmla="*/ 7 h 7"/>
                    <a:gd name="T4" fmla="*/ 60 w 67"/>
                    <a:gd name="T5" fmla="*/ 7 h 7"/>
                    <a:gd name="T6" fmla="*/ 67 w 67"/>
                    <a:gd name="T7" fmla="*/ 0 h 7"/>
                    <a:gd name="T8" fmla="*/ 0 w 67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7">
                      <a:moveTo>
                        <a:pt x="0" y="0"/>
                      </a:moveTo>
                      <a:cubicBezTo>
                        <a:pt x="0" y="4"/>
                        <a:pt x="3" y="7"/>
                        <a:pt x="6" y="7"/>
                      </a:cubicBezTo>
                      <a:cubicBezTo>
                        <a:pt x="60" y="7"/>
                        <a:pt x="60" y="7"/>
                        <a:pt x="60" y="7"/>
                      </a:cubicBezTo>
                      <a:cubicBezTo>
                        <a:pt x="64" y="7"/>
                        <a:pt x="67" y="4"/>
                        <a:pt x="6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" name="Freeform 7"/>
                <p:cNvSpPr>
                  <a:spLocks/>
                </p:cNvSpPr>
                <p:nvPr/>
              </p:nvSpPr>
              <p:spPr bwMode="auto">
                <a:xfrm>
                  <a:off x="376238" y="6124575"/>
                  <a:ext cx="7429500" cy="180975"/>
                </a:xfrm>
                <a:custGeom>
                  <a:avLst/>
                  <a:gdLst>
                    <a:gd name="T0" fmla="*/ 329 w 491"/>
                    <a:gd name="T1" fmla="*/ 0 h 12"/>
                    <a:gd name="T2" fmla="*/ 324 w 491"/>
                    <a:gd name="T3" fmla="*/ 0 h 12"/>
                    <a:gd name="T4" fmla="*/ 166 w 491"/>
                    <a:gd name="T5" fmla="*/ 0 h 12"/>
                    <a:gd name="T6" fmla="*/ 165 w 491"/>
                    <a:gd name="T7" fmla="*/ 0 h 12"/>
                    <a:gd name="T8" fmla="*/ 0 w 491"/>
                    <a:gd name="T9" fmla="*/ 0 h 12"/>
                    <a:gd name="T10" fmla="*/ 0 w 491"/>
                    <a:gd name="T11" fmla="*/ 3 h 12"/>
                    <a:gd name="T12" fmla="*/ 8 w 491"/>
                    <a:gd name="T13" fmla="*/ 9 h 12"/>
                    <a:gd name="T14" fmla="*/ 8 w 491"/>
                    <a:gd name="T15" fmla="*/ 9 h 12"/>
                    <a:gd name="T16" fmla="*/ 9 w 491"/>
                    <a:gd name="T17" fmla="*/ 9 h 12"/>
                    <a:gd name="T18" fmla="*/ 11 w 491"/>
                    <a:gd name="T19" fmla="*/ 10 h 12"/>
                    <a:gd name="T20" fmla="*/ 19 w 491"/>
                    <a:gd name="T21" fmla="*/ 12 h 12"/>
                    <a:gd name="T22" fmla="*/ 165 w 491"/>
                    <a:gd name="T23" fmla="*/ 12 h 12"/>
                    <a:gd name="T24" fmla="*/ 166 w 491"/>
                    <a:gd name="T25" fmla="*/ 12 h 12"/>
                    <a:gd name="T26" fmla="*/ 324 w 491"/>
                    <a:gd name="T27" fmla="*/ 12 h 12"/>
                    <a:gd name="T28" fmla="*/ 329 w 491"/>
                    <a:gd name="T29" fmla="*/ 12 h 12"/>
                    <a:gd name="T30" fmla="*/ 472 w 491"/>
                    <a:gd name="T31" fmla="*/ 12 h 12"/>
                    <a:gd name="T32" fmla="*/ 480 w 491"/>
                    <a:gd name="T33" fmla="*/ 10 h 12"/>
                    <a:gd name="T34" fmla="*/ 482 w 491"/>
                    <a:gd name="T35" fmla="*/ 9 h 12"/>
                    <a:gd name="T36" fmla="*/ 483 w 491"/>
                    <a:gd name="T37" fmla="*/ 9 h 12"/>
                    <a:gd name="T38" fmla="*/ 483 w 491"/>
                    <a:gd name="T39" fmla="*/ 9 h 12"/>
                    <a:gd name="T40" fmla="*/ 491 w 491"/>
                    <a:gd name="T41" fmla="*/ 3 h 12"/>
                    <a:gd name="T42" fmla="*/ 491 w 491"/>
                    <a:gd name="T43" fmla="*/ 0 h 12"/>
                    <a:gd name="T44" fmla="*/ 329 w 491"/>
                    <a:gd name="T4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91" h="12">
                      <a:moveTo>
                        <a:pt x="329" y="0"/>
                      </a:moveTo>
                      <a:cubicBezTo>
                        <a:pt x="324" y="0"/>
                        <a:pt x="324" y="0"/>
                        <a:pt x="324" y="0"/>
                      </a:cubicBezTo>
                      <a:cubicBezTo>
                        <a:pt x="166" y="0"/>
                        <a:pt x="166" y="0"/>
                        <a:pt x="166" y="0"/>
                      </a:cubicBezTo>
                      <a:cubicBezTo>
                        <a:pt x="165" y="0"/>
                        <a:pt x="165" y="0"/>
                        <a:pt x="16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6"/>
                        <a:pt x="5" y="8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10" y="10"/>
                        <a:pt x="10" y="10"/>
                        <a:pt x="11" y="10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65" y="12"/>
                        <a:pt x="165" y="12"/>
                        <a:pt x="165" y="12"/>
                      </a:cubicBezTo>
                      <a:cubicBezTo>
                        <a:pt x="166" y="12"/>
                        <a:pt x="166" y="12"/>
                        <a:pt x="166" y="12"/>
                      </a:cubicBezTo>
                      <a:cubicBezTo>
                        <a:pt x="324" y="12"/>
                        <a:pt x="324" y="12"/>
                        <a:pt x="324" y="12"/>
                      </a:cubicBezTo>
                      <a:cubicBezTo>
                        <a:pt x="329" y="12"/>
                        <a:pt x="329" y="12"/>
                        <a:pt x="329" y="12"/>
                      </a:cubicBezTo>
                      <a:cubicBezTo>
                        <a:pt x="472" y="12"/>
                        <a:pt x="472" y="12"/>
                        <a:pt x="472" y="12"/>
                      </a:cubicBezTo>
                      <a:cubicBezTo>
                        <a:pt x="480" y="10"/>
                        <a:pt x="480" y="10"/>
                        <a:pt x="480" y="10"/>
                      </a:cubicBezTo>
                      <a:cubicBezTo>
                        <a:pt x="480" y="10"/>
                        <a:pt x="481" y="10"/>
                        <a:pt x="482" y="9"/>
                      </a:cubicBezTo>
                      <a:cubicBezTo>
                        <a:pt x="483" y="9"/>
                        <a:pt x="483" y="9"/>
                        <a:pt x="483" y="9"/>
                      </a:cubicBezTo>
                      <a:cubicBezTo>
                        <a:pt x="483" y="9"/>
                        <a:pt x="483" y="9"/>
                        <a:pt x="483" y="9"/>
                      </a:cubicBezTo>
                      <a:cubicBezTo>
                        <a:pt x="486" y="8"/>
                        <a:pt x="489" y="6"/>
                        <a:pt x="491" y="3"/>
                      </a:cubicBezTo>
                      <a:cubicBezTo>
                        <a:pt x="491" y="0"/>
                        <a:pt x="491" y="0"/>
                        <a:pt x="491" y="0"/>
                      </a:cubicBezTo>
                      <a:lnTo>
                        <a:pt x="329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96873" y="2068158"/>
              <a:ext cx="3719522" cy="22451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28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D45CEE-34A4-4662-B092-562F1FC220D0}" type="slidenum">
              <a:rPr lang="ru-RU" smtClean="0"/>
              <a:t>11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7" y="713391"/>
            <a:ext cx="11167670" cy="5419706"/>
          </a:xfrm>
          <a:prstGeom prst="rect">
            <a:avLst/>
          </a:prstGeom>
        </p:spPr>
      </p:pic>
      <p:sp>
        <p:nvSpPr>
          <p:cNvPr id="12" name="Rectangle 1"/>
          <p:cNvSpPr txBox="1">
            <a:spLocks noChangeArrowheads="1"/>
          </p:cNvSpPr>
          <p:nvPr/>
        </p:nvSpPr>
        <p:spPr bwMode="auto">
          <a:xfrm>
            <a:off x="3000375" y="1885950"/>
            <a:ext cx="5994547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5613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455613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455613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455613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455613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12700" algn="ctr">
              <a:spcBef>
                <a:spcPts val="95"/>
              </a:spcBef>
            </a:pPr>
            <a:r>
              <a:rPr lang="ru-RU" sz="2000" b="1" spc="-5" dirty="0">
                <a:solidFill>
                  <a:schemeClr val="bg2">
                    <a:lumMod val="50000"/>
                  </a:schemeClr>
                </a:solidFill>
                <a:latin typeface="Bahnschrift SemiBold" panose="020B0502040204020203" pitchFamily="34" charset="0"/>
                <a:cs typeface="Segoe UI"/>
              </a:rPr>
              <a:t>Представительство </a:t>
            </a:r>
            <a:r>
              <a:rPr lang="ru-RU" sz="2000" b="1" spc="-5" dirty="0">
                <a:solidFill>
                  <a:srgbClr val="E4465A"/>
                </a:solidFill>
                <a:latin typeface="Bahnschrift SemiBold" panose="020B0502040204020203" pitchFamily="34" charset="0"/>
                <a:cs typeface="Segoe UI"/>
              </a:rPr>
              <a:t>РТС-тендер</a:t>
            </a:r>
            <a:r>
              <a:rPr lang="ru-RU" sz="2000" b="1" spc="-5" dirty="0">
                <a:solidFill>
                  <a:schemeClr val="bg2">
                    <a:lumMod val="50000"/>
                  </a:schemeClr>
                </a:solidFill>
                <a:latin typeface="Bahnschrift SemiBold" panose="020B0502040204020203" pitchFamily="34" charset="0"/>
                <a:cs typeface="Segoe UI"/>
              </a:rPr>
              <a:t> в Екатеринбурге</a:t>
            </a:r>
          </a:p>
          <a:p>
            <a:pPr marL="12700" algn="ctr">
              <a:spcBef>
                <a:spcPts val="95"/>
              </a:spcBef>
            </a:pPr>
            <a:endParaRPr lang="ru-RU" sz="2000" b="1" spc="-5" dirty="0">
              <a:solidFill>
                <a:schemeClr val="bg2">
                  <a:lumMod val="50000"/>
                </a:schemeClr>
              </a:solidFill>
              <a:latin typeface="Bahnschrift SemiBold" panose="020B0502040204020203" pitchFamily="34" charset="0"/>
              <a:cs typeface="Segoe UI"/>
            </a:endParaRPr>
          </a:p>
          <a:p>
            <a:pPr marL="12700" algn="ctr">
              <a:spcBef>
                <a:spcPts val="95"/>
              </a:spcBef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Bahnschrift SemiBold" panose="020B0502040204020203" pitchFamily="34" charset="0"/>
              </a:rPr>
              <a:t>Адрес: г. Екатеринбург, Сибирский тракт, </a:t>
            </a:r>
          </a:p>
          <a:p>
            <a:pPr marL="12700" algn="ctr">
              <a:spcBef>
                <a:spcPts val="95"/>
              </a:spcBef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Bahnschrift SemiBold" panose="020B0502040204020203" pitchFamily="34" charset="0"/>
              </a:rPr>
              <a:t>8 «Д», оф. 223 </a:t>
            </a:r>
            <a:endParaRPr lang="ru-RU" sz="2000" spc="-5" dirty="0">
              <a:solidFill>
                <a:schemeClr val="bg2">
                  <a:lumMod val="50000"/>
                </a:schemeClr>
              </a:solidFill>
              <a:latin typeface="Bahnschrift SemiBold" panose="020B0502040204020203" pitchFamily="34" charset="0"/>
              <a:cs typeface="Segoe UI"/>
            </a:endParaRPr>
          </a:p>
          <a:p>
            <a:pPr marL="12700" algn="ctr">
              <a:spcBef>
                <a:spcPts val="95"/>
              </a:spcBef>
            </a:pPr>
            <a:r>
              <a:rPr lang="ru-RU" sz="2000" spc="-5" dirty="0" err="1">
                <a:solidFill>
                  <a:schemeClr val="bg2">
                    <a:lumMod val="50000"/>
                  </a:schemeClr>
                </a:solidFill>
                <a:latin typeface="Bahnschrift SemiBold" panose="020B0502040204020203" pitchFamily="34" charset="0"/>
                <a:cs typeface="Segoe UI"/>
              </a:rPr>
              <a:t>Камильянова</a:t>
            </a:r>
            <a:r>
              <a:rPr lang="ru-RU" sz="2000" spc="-5" dirty="0">
                <a:solidFill>
                  <a:schemeClr val="bg2">
                    <a:lumMod val="50000"/>
                  </a:schemeClr>
                </a:solidFill>
                <a:latin typeface="Bahnschrift SemiBold" panose="020B0502040204020203" pitchFamily="34" charset="0"/>
                <a:cs typeface="Segoe UI"/>
              </a:rPr>
              <a:t> Наиля </a:t>
            </a:r>
            <a:r>
              <a:rPr lang="ru-RU" sz="2000" spc="-5" dirty="0" err="1">
                <a:solidFill>
                  <a:schemeClr val="bg2">
                    <a:lumMod val="50000"/>
                  </a:schemeClr>
                </a:solidFill>
                <a:latin typeface="Bahnschrift SemiBold" panose="020B0502040204020203" pitchFamily="34" charset="0"/>
                <a:cs typeface="Segoe UI"/>
              </a:rPr>
              <a:t>Рафизовна</a:t>
            </a:r>
            <a:endParaRPr lang="ru-RU" sz="2000" spc="-5" dirty="0">
              <a:solidFill>
                <a:schemeClr val="bg2">
                  <a:lumMod val="50000"/>
                </a:schemeClr>
              </a:solidFill>
              <a:latin typeface="Bahnschrift SemiBold" panose="020B0502040204020203" pitchFamily="34" charset="0"/>
              <a:cs typeface="Segoe UI"/>
            </a:endParaRPr>
          </a:p>
          <a:p>
            <a:pPr marL="12700" algn="ctr">
              <a:spcBef>
                <a:spcPts val="95"/>
              </a:spcBef>
            </a:pPr>
            <a:r>
              <a:rPr lang="ru-RU" sz="2000" b="1" spc="-5" dirty="0">
                <a:solidFill>
                  <a:schemeClr val="bg2">
                    <a:lumMod val="50000"/>
                  </a:schemeClr>
                </a:solidFill>
                <a:latin typeface="Bahnschrift SemiBold" panose="020B0502040204020203" pitchFamily="34" charset="0"/>
                <a:cs typeface="Segoe UI"/>
              </a:rPr>
              <a:t>Тел: +7-922-115-61-38</a:t>
            </a:r>
          </a:p>
        </p:txBody>
      </p:sp>
    </p:spTree>
    <p:extLst>
      <p:ext uri="{BB962C8B-B14F-4D97-AF65-F5344CB8AC3E}">
        <p14:creationId xmlns:p14="http://schemas.microsoft.com/office/powerpoint/2010/main" val="376994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РТС-тендер</a:t>
            </a: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 rot="5400000">
            <a:off x="1814199" y="-504514"/>
            <a:ext cx="984078" cy="38504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 rot="5400000">
            <a:off x="1823713" y="559380"/>
            <a:ext cx="965046" cy="385048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 rot="5400000">
            <a:off x="1754957" y="1682767"/>
            <a:ext cx="1097797" cy="385048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 rot="5400000">
            <a:off x="1793703" y="2816387"/>
            <a:ext cx="1025063" cy="38504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369" y="970404"/>
            <a:ext cx="359555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3D9EA8"/>
              </a:buClr>
            </a:pPr>
            <a:r>
              <a:rPr lang="ru-RU" sz="1400" dirty="0" smtClean="0">
                <a:solidFill>
                  <a:prstClr val="white"/>
                </a:solidFill>
              </a:rPr>
              <a:t>Изменения </a:t>
            </a:r>
            <a:r>
              <a:rPr lang="ru-RU" sz="1400" dirty="0">
                <a:solidFill>
                  <a:prstClr val="white"/>
                </a:solidFill>
              </a:rPr>
              <a:t>в 44-ФЗ с 01.07.2018г</a:t>
            </a:r>
            <a:r>
              <a:rPr lang="ru-RU" sz="1400" dirty="0" smtClean="0">
                <a:solidFill>
                  <a:prstClr val="white"/>
                </a:solidFill>
              </a:rPr>
              <a:t>.</a:t>
            </a:r>
          </a:p>
          <a:p>
            <a:pPr>
              <a:spcAft>
                <a:spcPts val="600"/>
              </a:spcAft>
              <a:buClr>
                <a:srgbClr val="3D9EA8"/>
              </a:buClr>
            </a:pPr>
            <a:r>
              <a:rPr lang="ru-RU" sz="1400" dirty="0" smtClean="0">
                <a:solidFill>
                  <a:prstClr val="white"/>
                </a:solidFill>
              </a:rPr>
              <a:t>Распоряжение </a:t>
            </a:r>
            <a:r>
              <a:rPr lang="ru-RU" sz="1400" dirty="0">
                <a:solidFill>
                  <a:prstClr val="white"/>
                </a:solidFill>
              </a:rPr>
              <a:t>Правительства РФ от 12.07.2018 N 1447-р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03512" y="1085820"/>
            <a:ext cx="71557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444444"/>
                </a:solidFill>
              </a:rPr>
              <a:t>Оператор электронной площадки ООО «РТС – тендер» </a:t>
            </a:r>
            <a:r>
              <a:rPr lang="ru-RU" sz="1600" b="1" dirty="0">
                <a:ln w="1905"/>
                <a:solidFill>
                  <a:srgbClr val="E446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charset="0"/>
              </a:rPr>
              <a:t>вошел </a:t>
            </a:r>
          </a:p>
          <a:p>
            <a:r>
              <a:rPr lang="ru-RU" sz="1600" b="1" dirty="0">
                <a:ln w="1905"/>
                <a:solidFill>
                  <a:srgbClr val="E446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charset="0"/>
              </a:rPr>
              <a:t>в перечень операторов электронных площадок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369" y="2262723"/>
            <a:ext cx="317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white"/>
                </a:solidFill>
              </a:rPr>
              <a:t>Распоряжение Правительства РФ от 13.07.2018 N 1451-р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66811" y="2210740"/>
            <a:ext cx="7716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444444"/>
                </a:solidFill>
              </a:rPr>
              <a:t>Электронная площадка РТС-тендер </a:t>
            </a:r>
            <a:r>
              <a:rPr lang="ru-RU" sz="1600" dirty="0">
                <a:solidFill>
                  <a:srgbClr val="444444"/>
                </a:solidFill>
              </a:rPr>
              <a:t>интегрирована</a:t>
            </a:r>
            <a:r>
              <a:rPr lang="ru-RU" sz="1600" dirty="0" smtClean="0">
                <a:solidFill>
                  <a:srgbClr val="009E47"/>
                </a:solidFill>
              </a:rPr>
              <a:t> </a:t>
            </a:r>
            <a:r>
              <a:rPr lang="ru-RU" sz="1600" b="1" dirty="0" smtClean="0">
                <a:ln w="1905"/>
                <a:solidFill>
                  <a:srgbClr val="E446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charset="0"/>
              </a:rPr>
              <a:t>со </a:t>
            </a:r>
            <a:r>
              <a:rPr lang="ru-RU" sz="1600" b="1" dirty="0">
                <a:ln w="1905"/>
                <a:solidFill>
                  <a:srgbClr val="E446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charset="0"/>
              </a:rPr>
              <a:t>всеми! </a:t>
            </a:r>
            <a:r>
              <a:rPr lang="ru-RU" sz="1600" b="1" dirty="0" smtClean="0">
                <a:ln w="1905"/>
                <a:solidFill>
                  <a:srgbClr val="E446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charset="0"/>
              </a:rPr>
              <a:t>17 банками</a:t>
            </a:r>
            <a:r>
              <a:rPr lang="ru-RU" sz="1600" dirty="0">
                <a:solidFill>
                  <a:srgbClr val="444444"/>
                </a:solidFill>
              </a:rPr>
              <a:t>, </a:t>
            </a:r>
            <a:r>
              <a:rPr lang="ru-RU" sz="1600" dirty="0" smtClean="0">
                <a:solidFill>
                  <a:srgbClr val="444444"/>
                </a:solidFill>
              </a:rPr>
              <a:t>включенными в </a:t>
            </a:r>
            <a:r>
              <a:rPr lang="ru-RU" sz="1600" dirty="0">
                <a:solidFill>
                  <a:srgbClr val="444444"/>
                </a:solidFill>
              </a:rPr>
              <a:t>установленный Правительством РФ перечень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3369" y="3104324"/>
            <a:ext cx="338838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3D9EA8"/>
              </a:buClr>
            </a:pPr>
            <a:r>
              <a:rPr lang="ru-RU" sz="1400" dirty="0" smtClean="0">
                <a:solidFill>
                  <a:prstClr val="white"/>
                </a:solidFill>
              </a:rPr>
              <a:t>Постановление </a:t>
            </a:r>
            <a:r>
              <a:rPr lang="ru-RU" sz="1400" dirty="0">
                <a:solidFill>
                  <a:prstClr val="white"/>
                </a:solidFill>
              </a:rPr>
              <a:t>Правительства РФ от 08.06.2018 № </a:t>
            </a:r>
            <a:r>
              <a:rPr lang="ru-RU" sz="1400" dirty="0" smtClean="0">
                <a:solidFill>
                  <a:prstClr val="white"/>
                </a:solidFill>
              </a:rPr>
              <a:t>656</a:t>
            </a:r>
          </a:p>
          <a:p>
            <a:pPr>
              <a:spcAft>
                <a:spcPts val="600"/>
              </a:spcAft>
              <a:buClr>
                <a:srgbClr val="3D9EA8"/>
              </a:buClr>
            </a:pPr>
            <a:r>
              <a:rPr lang="ru-RU" sz="1400" dirty="0" smtClean="0">
                <a:solidFill>
                  <a:prstClr val="white"/>
                </a:solidFill>
              </a:rPr>
              <a:t>Приказ Минфин </a:t>
            </a:r>
            <a:r>
              <a:rPr lang="ru-RU" sz="1400" dirty="0">
                <a:solidFill>
                  <a:prstClr val="white"/>
                </a:solidFill>
              </a:rPr>
              <a:t>России </a:t>
            </a:r>
            <a:r>
              <a:rPr lang="ru-RU" sz="1400" dirty="0" smtClean="0">
                <a:solidFill>
                  <a:prstClr val="white"/>
                </a:solidFill>
              </a:rPr>
              <a:t>от </a:t>
            </a:r>
            <a:r>
              <a:rPr lang="ru-RU" sz="1400" dirty="0">
                <a:solidFill>
                  <a:prstClr val="white"/>
                </a:solidFill>
              </a:rPr>
              <a:t>03.07.2018 N 1590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85161" y="3151880"/>
            <a:ext cx="7335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444444"/>
                </a:solidFill>
              </a:rPr>
              <a:t>Комиссией Минфин </a:t>
            </a:r>
            <a:r>
              <a:rPr lang="ru-RU" sz="1600" dirty="0">
                <a:solidFill>
                  <a:srgbClr val="444444"/>
                </a:solidFill>
              </a:rPr>
              <a:t>России </a:t>
            </a:r>
            <a:r>
              <a:rPr lang="ru-RU" sz="1600" dirty="0" smtClean="0">
                <a:solidFill>
                  <a:srgbClr val="444444"/>
                </a:solidFill>
              </a:rPr>
              <a:t>проведена  </a:t>
            </a:r>
            <a:r>
              <a:rPr lang="ru-RU" sz="1600" b="1" dirty="0">
                <a:ln w="1905"/>
                <a:solidFill>
                  <a:srgbClr val="E446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charset="0"/>
              </a:rPr>
              <a:t>проверка соответствия </a:t>
            </a:r>
            <a:r>
              <a:rPr lang="ru-RU" sz="1600" dirty="0">
                <a:solidFill>
                  <a:srgbClr val="444444"/>
                </a:solidFill>
              </a:rPr>
              <a:t>оператора электронной площадки ООО «РТС – </a:t>
            </a:r>
            <a:r>
              <a:rPr lang="ru-RU" sz="1600" dirty="0" smtClean="0">
                <a:solidFill>
                  <a:srgbClr val="444444"/>
                </a:solidFill>
              </a:rPr>
              <a:t>тендер» и его электронной площадки  </a:t>
            </a:r>
            <a:r>
              <a:rPr lang="ru-RU" sz="1600" b="1" dirty="0">
                <a:ln w="1905"/>
                <a:solidFill>
                  <a:srgbClr val="E446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charset="0"/>
              </a:rPr>
              <a:t>единым и дополнительным требованиям </a:t>
            </a:r>
          </a:p>
          <a:p>
            <a:pPr algn="just"/>
            <a:endParaRPr lang="ru-RU" sz="1600" dirty="0">
              <a:solidFill>
                <a:srgbClr val="0291A0"/>
              </a:solidFill>
            </a:endParaRPr>
          </a:p>
        </p:txBody>
      </p:sp>
      <p:sp>
        <p:nvSpPr>
          <p:cNvPr id="27" name="Прямоугольник с двумя скругленными соседними углами 26"/>
          <p:cNvSpPr/>
          <p:nvPr/>
        </p:nvSpPr>
        <p:spPr>
          <a:xfrm rot="5400000">
            <a:off x="1804914" y="3909944"/>
            <a:ext cx="1002639" cy="385048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7232" y="4460336"/>
            <a:ext cx="3378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white"/>
                </a:solidFill>
              </a:rPr>
              <a:t>Соглашение о функционировании электронной площадки от 01.10.2018</a:t>
            </a:r>
          </a:p>
          <a:p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8493" y="5716145"/>
            <a:ext cx="3378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white"/>
                </a:solidFill>
              </a:rPr>
              <a:t>ч.10.1 ст.112 44-ФЗ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69206" y="4446884"/>
            <a:ext cx="7232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444444"/>
                </a:solidFill>
              </a:rPr>
              <a:t>Начало функционирования нового оператора электронной площадки </a:t>
            </a:r>
            <a:r>
              <a:rPr lang="ru-RU" sz="1600" b="1" dirty="0" smtClean="0">
                <a:ln w="1905"/>
                <a:solidFill>
                  <a:srgbClr val="E446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charset="0"/>
              </a:rPr>
              <a:t>РТС-тендер</a:t>
            </a:r>
            <a:r>
              <a:rPr lang="en-US" sz="1600" dirty="0" smtClean="0">
                <a:solidFill>
                  <a:srgbClr val="444444"/>
                </a:solidFill>
              </a:rPr>
              <a:t> </a:t>
            </a:r>
            <a:r>
              <a:rPr lang="ru-RU" sz="1600" dirty="0" smtClean="0">
                <a:solidFill>
                  <a:srgbClr val="444444"/>
                </a:solidFill>
              </a:rPr>
              <a:t>—</a:t>
            </a:r>
            <a:r>
              <a:rPr lang="en-US" sz="1600" dirty="0" smtClean="0">
                <a:solidFill>
                  <a:srgbClr val="444444"/>
                </a:solidFill>
              </a:rPr>
              <a:t> </a:t>
            </a:r>
            <a:r>
              <a:rPr lang="ru-RU" sz="1600" b="1" dirty="0" smtClean="0">
                <a:ln w="1905"/>
                <a:solidFill>
                  <a:srgbClr val="E446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charset="0"/>
              </a:rPr>
              <a:t>01.10.2018 </a:t>
            </a:r>
            <a:r>
              <a:rPr lang="ru-RU" sz="1600" b="1" dirty="0">
                <a:ln w="1905"/>
                <a:solidFill>
                  <a:srgbClr val="E446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charset="0"/>
              </a:rPr>
              <a:t>г.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03513" y="5281188"/>
            <a:ext cx="72986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/>
            </a:lvl1pPr>
          </a:lstStyle>
          <a:p>
            <a:pPr algn="just"/>
            <a:r>
              <a:rPr lang="ru-RU" dirty="0" smtClean="0">
                <a:solidFill>
                  <a:srgbClr val="444444"/>
                </a:solidFill>
              </a:rPr>
              <a:t>До </a:t>
            </a:r>
            <a:r>
              <a:rPr lang="ru-RU" dirty="0">
                <a:solidFill>
                  <a:srgbClr val="444444"/>
                </a:solidFill>
              </a:rPr>
              <a:t>даты начала функционирования операторов электронных площадок, определенных в соответствии с ч.3 ст.24.1 44-ФЗ, </a:t>
            </a:r>
            <a:r>
              <a:rPr lang="ru-RU" b="1" dirty="0">
                <a:ln w="1905"/>
                <a:solidFill>
                  <a:srgbClr val="E446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charset="0"/>
              </a:rPr>
              <a:t>электронные закупки </a:t>
            </a:r>
            <a:r>
              <a:rPr lang="ru-RU" b="1" dirty="0" smtClean="0">
                <a:ln w="1905"/>
                <a:solidFill>
                  <a:srgbClr val="E446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charset="0"/>
              </a:rPr>
              <a:t>осуществлялись </a:t>
            </a:r>
            <a:r>
              <a:rPr lang="ru-RU" dirty="0">
                <a:solidFill>
                  <a:srgbClr val="444444"/>
                </a:solidFill>
              </a:rPr>
              <a:t>на ранее прошедших отбор электронных площадках, в том числе </a:t>
            </a:r>
            <a:r>
              <a:rPr lang="ru-RU" b="1" dirty="0">
                <a:ln w="1905"/>
                <a:solidFill>
                  <a:srgbClr val="E446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charset="0"/>
              </a:rPr>
              <a:t>РТС-тендер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>
            <a:off x="4086225" y="1871877"/>
            <a:ext cx="7814004" cy="28736"/>
          </a:xfrm>
          <a:prstGeom prst="line">
            <a:avLst/>
          </a:prstGeom>
          <a:ln w="38100">
            <a:solidFill>
              <a:srgbClr val="3D9EA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4086225" y="3038477"/>
            <a:ext cx="7814004" cy="28736"/>
          </a:xfrm>
          <a:prstGeom prst="line">
            <a:avLst/>
          </a:prstGeom>
          <a:ln w="38100">
            <a:solidFill>
              <a:srgbClr val="3D9EA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4158921" y="4190709"/>
            <a:ext cx="7814004" cy="28736"/>
          </a:xfrm>
          <a:prstGeom prst="line">
            <a:avLst/>
          </a:prstGeom>
          <a:ln w="38100">
            <a:solidFill>
              <a:srgbClr val="3D9EA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4158921" y="5239793"/>
            <a:ext cx="7814004" cy="28736"/>
          </a:xfrm>
          <a:prstGeom prst="line">
            <a:avLst/>
          </a:prstGeom>
          <a:ln w="38100">
            <a:solidFill>
              <a:srgbClr val="3D9EA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70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flipV="1">
            <a:off x="0" y="757825"/>
            <a:ext cx="12192000" cy="3453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СПЕЦСЧЕТА – ПОЛНАЯ ИНТЕГРАЦИЯ С БАНКАМИ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(</a:t>
            </a:r>
            <a:r>
              <a:rPr lang="ru-RU" sz="1400" dirty="0" smtClean="0"/>
              <a:t>Распоряжение правительства рф </a:t>
            </a:r>
            <a:r>
              <a:rPr lang="ru-RU" sz="1400" dirty="0"/>
              <a:t>от 13 июля 2018 г. № </a:t>
            </a:r>
            <a:r>
              <a:rPr lang="ru-RU" sz="1400" dirty="0" smtClean="0"/>
              <a:t>1451-р)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173959" y="1817517"/>
            <a:ext cx="1909026" cy="1909026"/>
            <a:chOff x="5173959" y="2213572"/>
            <a:chExt cx="1909026" cy="1909026"/>
          </a:xfrm>
        </p:grpSpPr>
        <p:sp>
          <p:nvSpPr>
            <p:cNvPr id="28" name="Овал 27"/>
            <p:cNvSpPr>
              <a:spLocks noChangeAspect="1"/>
            </p:cNvSpPr>
            <p:nvPr/>
          </p:nvSpPr>
          <p:spPr>
            <a:xfrm>
              <a:off x="5173959" y="2213572"/>
              <a:ext cx="1909026" cy="19090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Овал 2"/>
            <p:cNvSpPr>
              <a:spLocks noChangeAspect="1"/>
            </p:cNvSpPr>
            <p:nvPr/>
          </p:nvSpPr>
          <p:spPr>
            <a:xfrm>
              <a:off x="5236065" y="2275678"/>
              <a:ext cx="1784814" cy="17848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4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1376" y="2870045"/>
              <a:ext cx="1411550" cy="612326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98984" y="5533206"/>
            <a:ext cx="11764193" cy="8438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3D9EA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510108" y="5755049"/>
            <a:ext cx="11171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 площадкой РТС-тендер подписали соглашения и провели техническую интеграцию </a:t>
            </a:r>
            <a:r>
              <a:rPr lang="ru-RU" sz="1600" b="1" dirty="0" smtClean="0"/>
              <a:t>все</a:t>
            </a:r>
            <a:r>
              <a:rPr lang="ru-RU" sz="1600" dirty="0" smtClean="0"/>
              <a:t> уполномоченные банки</a:t>
            </a:r>
            <a:endParaRPr lang="ru-RU" sz="1600" b="1" dirty="0" smtClean="0">
              <a:solidFill>
                <a:srgbClr val="E4465A"/>
              </a:solidFill>
            </a:endParaRPr>
          </a:p>
        </p:txBody>
      </p:sp>
      <p:pic>
        <p:nvPicPr>
          <p:cNvPr id="3074" name="Picture 2" descr="ÐÐ°ÑÑÐ¸Ð½ÐºÐ¸ Ð¿Ð¾ Ð·Ð°Ð¿ÑÐ¾ÑÑ ÑÐ±ÐµÑÐ±Ð°Ð½Ðº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40" y="1176943"/>
            <a:ext cx="835562" cy="55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Ð²ÑÐ±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94" y="2289813"/>
            <a:ext cx="999622" cy="57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Ð³Ð°Ð·Ð¿ÑÐ¾Ð¼Ð±Ð°Ð½Ðº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93" y="3390274"/>
            <a:ext cx="1387203" cy="29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ÐÐ°ÑÑÐ¸Ð½ÐºÐ¸ Ð¿Ð¾ Ð·Ð°Ð¿ÑÐ¾ÑÑ Ð Ð¾ÑÑÐ¸Ð¹ÑÐºÐ¸Ð¹ Ð¡ÐµÐ»ÑÑÐºÐ¾ÑÐ¾Ð·ÑÐ¹ÑÑÐ²ÐµÐ½Ð½ÑÐ¹ Ð±Ð°Ð½Ðº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29" y="3325296"/>
            <a:ext cx="1407315" cy="35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ÐÐ°ÑÑÐ¸Ð½ÐºÐ¸ Ð¿Ð¾ Ð·Ð°Ð¿ÑÐ¾ÑÑ ÐÐÐ¡ÐÐÐÐ¡ÐÐÐ ÐÐ ÐÐÐÐ¢ÐÐ«Ð ÐÐÐÐ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885" y="2257465"/>
            <a:ext cx="847756" cy="52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ÐÐ°ÑÑÐ¸Ð½ÐºÐ¸ Ð¿Ð¾ Ð·Ð°Ð¿ÑÐ¾ÑÑ ÐÐÐ ÐÐ°Ð½Ðº &quot;Ð¤Ð¸Ð½Ð°Ð½ÑÐ¾Ð²Ð°Ñ ÐÐ¾ÑÐ¿Ð¾ÑÐ°ÑÐ¸Ñ ÐÑÐºÑÑÑÐ¸Ðµ&quot;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732" y="1270293"/>
            <a:ext cx="1821803" cy="35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ÐÐ°ÑÑÐ¸Ð½ÐºÐ¸ Ð¿Ð¾ Ð·Ð°Ð¿ÑÐ¾ÑÑ Ð Ð°Ð¹ÑÑÐ°Ð¹Ð·ÐµÐ½Ð±Ð°Ð½Ðº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878" y="2294355"/>
            <a:ext cx="1078429" cy="55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ÐÐ°ÑÑÐ¸Ð½ÐºÐ¸ Ð¿Ð¾ Ð·Ð°Ð¿ÑÐ¾ÑÑ Ð ÐÐ¡ÐÐÐÐ 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990" y="2367788"/>
            <a:ext cx="1024982" cy="31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ÐÐ°ÑÑÐ¸Ð½ÐºÐ¸ Ð¿Ð¾ Ð·Ð°Ð¿ÑÐ¾ÑÑ ÐÑÐµÑÐ¾ÑÑÐ¸Ð¹ÑÐºÐ¸Ð¹ Ð±Ð°Ð½Ðº ÑÐ°Ð·Ð²Ð¸ÑÐ¸Ñ ÑÐµÐ³Ð¸Ð¾Ð½Ð¾Ð² 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39" y="1126520"/>
            <a:ext cx="1068700" cy="56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ÐÐ°ÑÑÐ¸Ð½ÐºÐ¸ Ð¿Ð¾ Ð·Ð°Ð¿ÑÐ¾ÑÑ ÐÑÐ¾Ð¼ÑÐ²ÑÐ·ÑÐ±Ð°Ð½Ðº 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59" y="2275820"/>
            <a:ext cx="848165" cy="4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ÐÐ°ÑÑÐ¸Ð½ÐºÐ¸ Ð¿Ð¾ Ð·Ð°Ð¿ÑÐ¾ÑÑ ÐÐÐÐ &quot;Ð¡ÐÐÐÐ¢-ÐÐÐ¢ÐÐ ÐÐ£Ð Ð png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56"/>
          <a:stretch/>
        </p:blipFill>
        <p:spPr bwMode="auto">
          <a:xfrm>
            <a:off x="7543533" y="3259819"/>
            <a:ext cx="1396908" cy="46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ÐÐ°ÑÑÐ¸Ð½ÐºÐ¸ Ð¿Ð¾ Ð·Ð°Ð¿ÑÐ¾ÑÑ Ð¡Ð¾Ð²ÐºÐ¾Ð¼Ð±Ð°Ð½Ðº 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49" y="1089505"/>
            <a:ext cx="1459846" cy="54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ÐÐ°ÑÑÐ¸Ð½ÐºÐ¸ Ð¿Ð¾ Ð·Ð°Ð¿ÑÐ¾ÑÑ Ð¡Ð¾Ð²ÐºÐ¾Ð¼ Ð ÐÐ¡Ð¡ÐÐÐ¡ÐÐÐ ÐÐÐ¦ÐÐÐÐÐÐ¬ÐÐ«Ð ÐÐÐÐÐÐ Ð§ÐÐ¡ÐÐÐ ÐÐÐÐ Ð±Ð°Ð½Ðº 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027" y="2085417"/>
            <a:ext cx="915618" cy="82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ÐÐ°ÑÑÐ¸Ð½ÐºÐ¸ Ð¿Ð¾ Ð·Ð°Ð¿ÑÐ¾ÑÑ ÐÐ¢Ð ÐÐ°Ð½Ðº 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232" y="3145804"/>
            <a:ext cx="582368" cy="5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0" name="Picture 38" descr="ÐÐ°ÑÑÐ¸Ð½ÐºÐ¸ Ð¿Ð¾ Ð·Ð°Ð¿ÑÐ¾ÑÑ Ð®Ð½Ð¸ÐÑÐµÐ´Ð¸Ñ ÐÐ°Ð½Ðº 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727" y="3186991"/>
            <a:ext cx="1385814" cy="69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4360041" y="1714975"/>
            <a:ext cx="3396909" cy="1552245"/>
            <a:chOff x="4505827" y="2590055"/>
            <a:chExt cx="3396909" cy="1657000"/>
          </a:xfrm>
          <a:solidFill>
            <a:schemeClr val="bg1">
              <a:lumMod val="85000"/>
            </a:schemeClr>
          </a:solidFill>
        </p:grpSpPr>
        <p:grpSp>
          <p:nvGrpSpPr>
            <p:cNvPr id="31" name="Группа 30"/>
            <p:cNvGrpSpPr/>
            <p:nvPr/>
          </p:nvGrpSpPr>
          <p:grpSpPr>
            <a:xfrm>
              <a:off x="4556215" y="2590055"/>
              <a:ext cx="3346521" cy="1657000"/>
              <a:chOff x="4556215" y="2590055"/>
              <a:chExt cx="3346521" cy="1657000"/>
            </a:xfrm>
            <a:grpFill/>
          </p:grpSpPr>
          <p:sp>
            <p:nvSpPr>
              <p:cNvPr id="38" name="Полилиния 37"/>
              <p:cNvSpPr/>
              <p:nvPr/>
            </p:nvSpPr>
            <p:spPr>
              <a:xfrm flipV="1">
                <a:off x="7274323" y="3743213"/>
                <a:ext cx="628413" cy="503842"/>
              </a:xfrm>
              <a:custGeom>
                <a:avLst/>
                <a:gdLst>
                  <a:gd name="connsiteX0" fmla="*/ 1474145 w 1474145"/>
                  <a:gd name="connsiteY0" fmla="*/ 349836 h 1472989"/>
                  <a:gd name="connsiteX1" fmla="*/ 1344306 w 1474145"/>
                  <a:gd name="connsiteY1" fmla="*/ 349836 h 1472989"/>
                  <a:gd name="connsiteX2" fmla="*/ 1344750 w 1474145"/>
                  <a:gd name="connsiteY2" fmla="*/ 354807 h 1472989"/>
                  <a:gd name="connsiteX3" fmla="*/ 393355 w 1474145"/>
                  <a:gd name="connsiteY3" fmla="*/ 1449734 h 1472989"/>
                  <a:gd name="connsiteX4" fmla="*/ 157881 w 1474145"/>
                  <a:gd name="connsiteY4" fmla="*/ 1472989 h 1472989"/>
                  <a:gd name="connsiteX5" fmla="*/ 0 w 1474145"/>
                  <a:gd name="connsiteY5" fmla="*/ 1458159 h 1472989"/>
                  <a:gd name="connsiteX6" fmla="*/ 36861 w 1474145"/>
                  <a:gd name="connsiteY6" fmla="*/ 1454518 h 1472989"/>
                  <a:gd name="connsiteX7" fmla="*/ 71275 w 1474145"/>
                  <a:gd name="connsiteY7" fmla="*/ 1452806 h 1472989"/>
                  <a:gd name="connsiteX8" fmla="*/ 189628 w 1474145"/>
                  <a:gd name="connsiteY8" fmla="*/ 1435378 h 1472989"/>
                  <a:gd name="connsiteX9" fmla="*/ 1134981 w 1474145"/>
                  <a:gd name="connsiteY9" fmla="*/ 437197 h 1472989"/>
                  <a:gd name="connsiteX10" fmla="*/ 1140437 w 1474145"/>
                  <a:gd name="connsiteY10" fmla="*/ 349836 h 1472989"/>
                  <a:gd name="connsiteX11" fmla="*/ 1010943 w 1474145"/>
                  <a:gd name="connsiteY11" fmla="*/ 349836 h 1472989"/>
                  <a:gd name="connsiteX12" fmla="*/ 1242544 w 1474145"/>
                  <a:gd name="connsiteY12" fmla="*/ 0 h 1472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74145" h="1472989">
                    <a:moveTo>
                      <a:pt x="1474145" y="349836"/>
                    </a:moveTo>
                    <a:lnTo>
                      <a:pt x="1344306" y="349836"/>
                    </a:lnTo>
                    <a:lnTo>
                      <a:pt x="1344750" y="354807"/>
                    </a:lnTo>
                    <a:cubicBezTo>
                      <a:pt x="1335984" y="874533"/>
                      <a:pt x="947493" y="1340659"/>
                      <a:pt x="393355" y="1449734"/>
                    </a:cubicBezTo>
                    <a:cubicBezTo>
                      <a:pt x="314194" y="1465316"/>
                      <a:pt x="235399" y="1472874"/>
                      <a:pt x="157881" y="1472989"/>
                    </a:cubicBezTo>
                    <a:lnTo>
                      <a:pt x="0" y="1458159"/>
                    </a:lnTo>
                    <a:lnTo>
                      <a:pt x="36861" y="1454518"/>
                    </a:lnTo>
                    <a:lnTo>
                      <a:pt x="71275" y="1452806"/>
                    </a:lnTo>
                    <a:cubicBezTo>
                      <a:pt x="110558" y="1448954"/>
                      <a:pt x="150047" y="1443170"/>
                      <a:pt x="189628" y="1435378"/>
                    </a:cubicBezTo>
                    <a:cubicBezTo>
                      <a:pt x="709133" y="1333120"/>
                      <a:pt x="1083048" y="917048"/>
                      <a:pt x="1134981" y="437197"/>
                    </a:cubicBezTo>
                    <a:lnTo>
                      <a:pt x="1140437" y="349836"/>
                    </a:lnTo>
                    <a:lnTo>
                      <a:pt x="1010943" y="349836"/>
                    </a:lnTo>
                    <a:lnTo>
                      <a:pt x="124254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 rot="10800000" flipV="1">
                <a:off x="4556215" y="2590055"/>
                <a:ext cx="763530" cy="555359"/>
              </a:xfrm>
              <a:custGeom>
                <a:avLst/>
                <a:gdLst>
                  <a:gd name="connsiteX0" fmla="*/ 1474145 w 1474145"/>
                  <a:gd name="connsiteY0" fmla="*/ 349836 h 1472989"/>
                  <a:gd name="connsiteX1" fmla="*/ 1344306 w 1474145"/>
                  <a:gd name="connsiteY1" fmla="*/ 349836 h 1472989"/>
                  <a:gd name="connsiteX2" fmla="*/ 1344750 w 1474145"/>
                  <a:gd name="connsiteY2" fmla="*/ 354807 h 1472989"/>
                  <a:gd name="connsiteX3" fmla="*/ 393355 w 1474145"/>
                  <a:gd name="connsiteY3" fmla="*/ 1449734 h 1472989"/>
                  <a:gd name="connsiteX4" fmla="*/ 157881 w 1474145"/>
                  <a:gd name="connsiteY4" fmla="*/ 1472989 h 1472989"/>
                  <a:gd name="connsiteX5" fmla="*/ 0 w 1474145"/>
                  <a:gd name="connsiteY5" fmla="*/ 1458159 h 1472989"/>
                  <a:gd name="connsiteX6" fmla="*/ 36861 w 1474145"/>
                  <a:gd name="connsiteY6" fmla="*/ 1454518 h 1472989"/>
                  <a:gd name="connsiteX7" fmla="*/ 71275 w 1474145"/>
                  <a:gd name="connsiteY7" fmla="*/ 1452806 h 1472989"/>
                  <a:gd name="connsiteX8" fmla="*/ 189628 w 1474145"/>
                  <a:gd name="connsiteY8" fmla="*/ 1435378 h 1472989"/>
                  <a:gd name="connsiteX9" fmla="*/ 1134981 w 1474145"/>
                  <a:gd name="connsiteY9" fmla="*/ 437197 h 1472989"/>
                  <a:gd name="connsiteX10" fmla="*/ 1140437 w 1474145"/>
                  <a:gd name="connsiteY10" fmla="*/ 349836 h 1472989"/>
                  <a:gd name="connsiteX11" fmla="*/ 1010943 w 1474145"/>
                  <a:gd name="connsiteY11" fmla="*/ 349836 h 1472989"/>
                  <a:gd name="connsiteX12" fmla="*/ 1242544 w 1474145"/>
                  <a:gd name="connsiteY12" fmla="*/ 0 h 1472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74145" h="1472989">
                    <a:moveTo>
                      <a:pt x="1474145" y="349836"/>
                    </a:moveTo>
                    <a:lnTo>
                      <a:pt x="1344306" y="349836"/>
                    </a:lnTo>
                    <a:lnTo>
                      <a:pt x="1344750" y="354807"/>
                    </a:lnTo>
                    <a:cubicBezTo>
                      <a:pt x="1335984" y="874533"/>
                      <a:pt x="947493" y="1340659"/>
                      <a:pt x="393355" y="1449734"/>
                    </a:cubicBezTo>
                    <a:cubicBezTo>
                      <a:pt x="314194" y="1465316"/>
                      <a:pt x="235399" y="1472874"/>
                      <a:pt x="157881" y="1472989"/>
                    </a:cubicBezTo>
                    <a:lnTo>
                      <a:pt x="0" y="1458159"/>
                    </a:lnTo>
                    <a:lnTo>
                      <a:pt x="36861" y="1454518"/>
                    </a:lnTo>
                    <a:lnTo>
                      <a:pt x="71275" y="1452806"/>
                    </a:lnTo>
                    <a:cubicBezTo>
                      <a:pt x="110558" y="1448954"/>
                      <a:pt x="150047" y="1443170"/>
                      <a:pt x="189628" y="1435378"/>
                    </a:cubicBezTo>
                    <a:cubicBezTo>
                      <a:pt x="709133" y="1333120"/>
                      <a:pt x="1083048" y="917048"/>
                      <a:pt x="1134981" y="437197"/>
                    </a:cubicBezTo>
                    <a:lnTo>
                      <a:pt x="1140437" y="349836"/>
                    </a:lnTo>
                    <a:lnTo>
                      <a:pt x="1010943" y="349836"/>
                    </a:lnTo>
                    <a:lnTo>
                      <a:pt x="124254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 rot="707098">
                <a:off x="4893721" y="3369673"/>
                <a:ext cx="317458" cy="117516"/>
              </a:xfrm>
              <a:custGeom>
                <a:avLst/>
                <a:gdLst>
                  <a:gd name="connsiteX0" fmla="*/ 316315 w 674953"/>
                  <a:gd name="connsiteY0" fmla="*/ 0 h 292405"/>
                  <a:gd name="connsiteX1" fmla="*/ 280909 w 674953"/>
                  <a:gd name="connsiteY1" fmla="*/ 80577 h 292405"/>
                  <a:gd name="connsiteX2" fmla="*/ 320511 w 674953"/>
                  <a:gd name="connsiteY2" fmla="*/ 110596 h 292405"/>
                  <a:gd name="connsiteX3" fmla="*/ 600348 w 674953"/>
                  <a:gd name="connsiteY3" fmla="*/ 194539 h 292405"/>
                  <a:gd name="connsiteX4" fmla="*/ 674953 w 674953"/>
                  <a:gd name="connsiteY4" fmla="*/ 184620 h 292405"/>
                  <a:gd name="connsiteX5" fmla="*/ 653679 w 674953"/>
                  <a:gd name="connsiteY5" fmla="*/ 199849 h 292405"/>
                  <a:gd name="connsiteX6" fmla="*/ 402433 w 674953"/>
                  <a:gd name="connsiteY6" fmla="*/ 266744 h 292405"/>
                  <a:gd name="connsiteX7" fmla="*/ 272349 w 674953"/>
                  <a:gd name="connsiteY7" fmla="*/ 249449 h 292405"/>
                  <a:gd name="connsiteX8" fmla="*/ 216713 w 674953"/>
                  <a:gd name="connsiteY8" fmla="*/ 226673 h 292405"/>
                  <a:gd name="connsiteX9" fmla="*/ 187830 w 674953"/>
                  <a:gd name="connsiteY9" fmla="*/ 292405 h 292405"/>
                  <a:gd name="connsiteX10" fmla="*/ 0 w 674953"/>
                  <a:gd name="connsiteY10" fmla="*/ 35438 h 292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4953" h="292405">
                    <a:moveTo>
                      <a:pt x="316315" y="0"/>
                    </a:moveTo>
                    <a:lnTo>
                      <a:pt x="280909" y="80577"/>
                    </a:lnTo>
                    <a:lnTo>
                      <a:pt x="320511" y="110596"/>
                    </a:lnTo>
                    <a:cubicBezTo>
                      <a:pt x="405166" y="164392"/>
                      <a:pt x="500087" y="194539"/>
                      <a:pt x="600348" y="194539"/>
                    </a:cubicBezTo>
                    <a:lnTo>
                      <a:pt x="674953" y="184620"/>
                    </a:lnTo>
                    <a:lnTo>
                      <a:pt x="653679" y="199849"/>
                    </a:lnTo>
                    <a:cubicBezTo>
                      <a:pt x="576456" y="242924"/>
                      <a:pt x="491554" y="266744"/>
                      <a:pt x="402433" y="266744"/>
                    </a:cubicBezTo>
                    <a:cubicBezTo>
                      <a:pt x="357873" y="266744"/>
                      <a:pt x="314368" y="260789"/>
                      <a:pt x="272349" y="249449"/>
                    </a:cubicBezTo>
                    <a:lnTo>
                      <a:pt x="216713" y="226673"/>
                    </a:lnTo>
                    <a:lnTo>
                      <a:pt x="187830" y="292405"/>
                    </a:lnTo>
                    <a:lnTo>
                      <a:pt x="0" y="354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 flipH="1">
              <a:off x="4505827" y="2625471"/>
              <a:ext cx="3352516" cy="1609722"/>
              <a:chOff x="4012198" y="2611235"/>
              <a:chExt cx="3125261" cy="1609722"/>
            </a:xfrm>
            <a:grpFill/>
          </p:grpSpPr>
          <p:sp>
            <p:nvSpPr>
              <p:cNvPr id="33" name="Полилиния 32"/>
              <p:cNvSpPr/>
              <p:nvPr/>
            </p:nvSpPr>
            <p:spPr>
              <a:xfrm rot="10800000" flipV="1">
                <a:off x="4012198" y="2611235"/>
                <a:ext cx="648494" cy="519943"/>
              </a:xfrm>
              <a:custGeom>
                <a:avLst/>
                <a:gdLst>
                  <a:gd name="connsiteX0" fmla="*/ 1474145 w 1474145"/>
                  <a:gd name="connsiteY0" fmla="*/ 349836 h 1472989"/>
                  <a:gd name="connsiteX1" fmla="*/ 1344306 w 1474145"/>
                  <a:gd name="connsiteY1" fmla="*/ 349836 h 1472989"/>
                  <a:gd name="connsiteX2" fmla="*/ 1344750 w 1474145"/>
                  <a:gd name="connsiteY2" fmla="*/ 354807 h 1472989"/>
                  <a:gd name="connsiteX3" fmla="*/ 393355 w 1474145"/>
                  <a:gd name="connsiteY3" fmla="*/ 1449734 h 1472989"/>
                  <a:gd name="connsiteX4" fmla="*/ 157881 w 1474145"/>
                  <a:gd name="connsiteY4" fmla="*/ 1472989 h 1472989"/>
                  <a:gd name="connsiteX5" fmla="*/ 0 w 1474145"/>
                  <a:gd name="connsiteY5" fmla="*/ 1458159 h 1472989"/>
                  <a:gd name="connsiteX6" fmla="*/ 36861 w 1474145"/>
                  <a:gd name="connsiteY6" fmla="*/ 1454518 h 1472989"/>
                  <a:gd name="connsiteX7" fmla="*/ 71275 w 1474145"/>
                  <a:gd name="connsiteY7" fmla="*/ 1452806 h 1472989"/>
                  <a:gd name="connsiteX8" fmla="*/ 189628 w 1474145"/>
                  <a:gd name="connsiteY8" fmla="*/ 1435378 h 1472989"/>
                  <a:gd name="connsiteX9" fmla="*/ 1134981 w 1474145"/>
                  <a:gd name="connsiteY9" fmla="*/ 437197 h 1472989"/>
                  <a:gd name="connsiteX10" fmla="*/ 1140437 w 1474145"/>
                  <a:gd name="connsiteY10" fmla="*/ 349836 h 1472989"/>
                  <a:gd name="connsiteX11" fmla="*/ 1010943 w 1474145"/>
                  <a:gd name="connsiteY11" fmla="*/ 349836 h 1472989"/>
                  <a:gd name="connsiteX12" fmla="*/ 1242544 w 1474145"/>
                  <a:gd name="connsiteY12" fmla="*/ 0 h 1472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74145" h="1472989">
                    <a:moveTo>
                      <a:pt x="1474145" y="349836"/>
                    </a:moveTo>
                    <a:lnTo>
                      <a:pt x="1344306" y="349836"/>
                    </a:lnTo>
                    <a:lnTo>
                      <a:pt x="1344750" y="354807"/>
                    </a:lnTo>
                    <a:cubicBezTo>
                      <a:pt x="1335984" y="874533"/>
                      <a:pt x="947493" y="1340659"/>
                      <a:pt x="393355" y="1449734"/>
                    </a:cubicBezTo>
                    <a:cubicBezTo>
                      <a:pt x="314194" y="1465316"/>
                      <a:pt x="235399" y="1472874"/>
                      <a:pt x="157881" y="1472989"/>
                    </a:cubicBezTo>
                    <a:lnTo>
                      <a:pt x="0" y="1458159"/>
                    </a:lnTo>
                    <a:lnTo>
                      <a:pt x="36861" y="1454518"/>
                    </a:lnTo>
                    <a:lnTo>
                      <a:pt x="71275" y="1452806"/>
                    </a:lnTo>
                    <a:cubicBezTo>
                      <a:pt x="110558" y="1448954"/>
                      <a:pt x="150047" y="1443170"/>
                      <a:pt x="189628" y="1435378"/>
                    </a:cubicBezTo>
                    <a:cubicBezTo>
                      <a:pt x="709133" y="1333120"/>
                      <a:pt x="1083048" y="917048"/>
                      <a:pt x="1134981" y="437197"/>
                    </a:cubicBezTo>
                    <a:lnTo>
                      <a:pt x="1140437" y="349836"/>
                    </a:lnTo>
                    <a:lnTo>
                      <a:pt x="1010943" y="349836"/>
                    </a:lnTo>
                    <a:lnTo>
                      <a:pt x="124254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 flipV="1">
                <a:off x="6439282" y="3713132"/>
                <a:ext cx="698177" cy="507825"/>
              </a:xfrm>
              <a:custGeom>
                <a:avLst/>
                <a:gdLst>
                  <a:gd name="connsiteX0" fmla="*/ 1474145 w 1474145"/>
                  <a:gd name="connsiteY0" fmla="*/ 349836 h 1472989"/>
                  <a:gd name="connsiteX1" fmla="*/ 1344306 w 1474145"/>
                  <a:gd name="connsiteY1" fmla="*/ 349836 h 1472989"/>
                  <a:gd name="connsiteX2" fmla="*/ 1344750 w 1474145"/>
                  <a:gd name="connsiteY2" fmla="*/ 354807 h 1472989"/>
                  <a:gd name="connsiteX3" fmla="*/ 393355 w 1474145"/>
                  <a:gd name="connsiteY3" fmla="*/ 1449734 h 1472989"/>
                  <a:gd name="connsiteX4" fmla="*/ 157881 w 1474145"/>
                  <a:gd name="connsiteY4" fmla="*/ 1472989 h 1472989"/>
                  <a:gd name="connsiteX5" fmla="*/ 0 w 1474145"/>
                  <a:gd name="connsiteY5" fmla="*/ 1458159 h 1472989"/>
                  <a:gd name="connsiteX6" fmla="*/ 36861 w 1474145"/>
                  <a:gd name="connsiteY6" fmla="*/ 1454518 h 1472989"/>
                  <a:gd name="connsiteX7" fmla="*/ 71275 w 1474145"/>
                  <a:gd name="connsiteY7" fmla="*/ 1452806 h 1472989"/>
                  <a:gd name="connsiteX8" fmla="*/ 189628 w 1474145"/>
                  <a:gd name="connsiteY8" fmla="*/ 1435378 h 1472989"/>
                  <a:gd name="connsiteX9" fmla="*/ 1134981 w 1474145"/>
                  <a:gd name="connsiteY9" fmla="*/ 437197 h 1472989"/>
                  <a:gd name="connsiteX10" fmla="*/ 1140437 w 1474145"/>
                  <a:gd name="connsiteY10" fmla="*/ 349836 h 1472989"/>
                  <a:gd name="connsiteX11" fmla="*/ 1010943 w 1474145"/>
                  <a:gd name="connsiteY11" fmla="*/ 349836 h 1472989"/>
                  <a:gd name="connsiteX12" fmla="*/ 1242544 w 1474145"/>
                  <a:gd name="connsiteY12" fmla="*/ 0 h 1472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74145" h="1472989">
                    <a:moveTo>
                      <a:pt x="1474145" y="349836"/>
                    </a:moveTo>
                    <a:lnTo>
                      <a:pt x="1344306" y="349836"/>
                    </a:lnTo>
                    <a:lnTo>
                      <a:pt x="1344750" y="354807"/>
                    </a:lnTo>
                    <a:cubicBezTo>
                      <a:pt x="1335984" y="874533"/>
                      <a:pt x="947493" y="1340659"/>
                      <a:pt x="393355" y="1449734"/>
                    </a:cubicBezTo>
                    <a:cubicBezTo>
                      <a:pt x="314194" y="1465316"/>
                      <a:pt x="235399" y="1472874"/>
                      <a:pt x="157881" y="1472989"/>
                    </a:cubicBezTo>
                    <a:lnTo>
                      <a:pt x="0" y="1458159"/>
                    </a:lnTo>
                    <a:lnTo>
                      <a:pt x="36861" y="1454518"/>
                    </a:lnTo>
                    <a:lnTo>
                      <a:pt x="71275" y="1452806"/>
                    </a:lnTo>
                    <a:cubicBezTo>
                      <a:pt x="110558" y="1448954"/>
                      <a:pt x="150047" y="1443170"/>
                      <a:pt x="189628" y="1435378"/>
                    </a:cubicBezTo>
                    <a:cubicBezTo>
                      <a:pt x="709133" y="1333120"/>
                      <a:pt x="1083048" y="917048"/>
                      <a:pt x="1134981" y="437197"/>
                    </a:cubicBezTo>
                    <a:lnTo>
                      <a:pt x="1140437" y="349836"/>
                    </a:lnTo>
                    <a:lnTo>
                      <a:pt x="1010943" y="349836"/>
                    </a:lnTo>
                    <a:lnTo>
                      <a:pt x="124254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 rot="21032788">
                <a:off x="4243658" y="3355961"/>
                <a:ext cx="295938" cy="119490"/>
              </a:xfrm>
              <a:custGeom>
                <a:avLst/>
                <a:gdLst>
                  <a:gd name="connsiteX0" fmla="*/ 316315 w 674953"/>
                  <a:gd name="connsiteY0" fmla="*/ 0 h 292405"/>
                  <a:gd name="connsiteX1" fmla="*/ 280909 w 674953"/>
                  <a:gd name="connsiteY1" fmla="*/ 80577 h 292405"/>
                  <a:gd name="connsiteX2" fmla="*/ 320511 w 674953"/>
                  <a:gd name="connsiteY2" fmla="*/ 110596 h 292405"/>
                  <a:gd name="connsiteX3" fmla="*/ 600348 w 674953"/>
                  <a:gd name="connsiteY3" fmla="*/ 194539 h 292405"/>
                  <a:gd name="connsiteX4" fmla="*/ 674953 w 674953"/>
                  <a:gd name="connsiteY4" fmla="*/ 184620 h 292405"/>
                  <a:gd name="connsiteX5" fmla="*/ 653679 w 674953"/>
                  <a:gd name="connsiteY5" fmla="*/ 199849 h 292405"/>
                  <a:gd name="connsiteX6" fmla="*/ 402433 w 674953"/>
                  <a:gd name="connsiteY6" fmla="*/ 266744 h 292405"/>
                  <a:gd name="connsiteX7" fmla="*/ 272349 w 674953"/>
                  <a:gd name="connsiteY7" fmla="*/ 249449 h 292405"/>
                  <a:gd name="connsiteX8" fmla="*/ 216713 w 674953"/>
                  <a:gd name="connsiteY8" fmla="*/ 226673 h 292405"/>
                  <a:gd name="connsiteX9" fmla="*/ 187830 w 674953"/>
                  <a:gd name="connsiteY9" fmla="*/ 292405 h 292405"/>
                  <a:gd name="connsiteX10" fmla="*/ 0 w 674953"/>
                  <a:gd name="connsiteY10" fmla="*/ 35438 h 292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4953" h="292405">
                    <a:moveTo>
                      <a:pt x="316315" y="0"/>
                    </a:moveTo>
                    <a:lnTo>
                      <a:pt x="280909" y="80577"/>
                    </a:lnTo>
                    <a:lnTo>
                      <a:pt x="320511" y="110596"/>
                    </a:lnTo>
                    <a:cubicBezTo>
                      <a:pt x="405166" y="164392"/>
                      <a:pt x="500087" y="194539"/>
                      <a:pt x="600348" y="194539"/>
                    </a:cubicBezTo>
                    <a:lnTo>
                      <a:pt x="674953" y="184620"/>
                    </a:lnTo>
                    <a:lnTo>
                      <a:pt x="653679" y="199849"/>
                    </a:lnTo>
                    <a:cubicBezTo>
                      <a:pt x="576456" y="242924"/>
                      <a:pt x="491554" y="266744"/>
                      <a:pt x="402433" y="266744"/>
                    </a:cubicBezTo>
                    <a:cubicBezTo>
                      <a:pt x="357873" y="266744"/>
                      <a:pt x="314368" y="260789"/>
                      <a:pt x="272349" y="249449"/>
                    </a:cubicBezTo>
                    <a:lnTo>
                      <a:pt x="216713" y="226673"/>
                    </a:lnTo>
                    <a:lnTo>
                      <a:pt x="187830" y="292405"/>
                    </a:lnTo>
                    <a:lnTo>
                      <a:pt x="0" y="354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441208" y="4420297"/>
            <a:ext cx="2657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3D9EA8"/>
                </a:solidFill>
              </a:rPr>
              <a:t>Среднее время открытия </a:t>
            </a:r>
            <a:r>
              <a:rPr lang="ru-RU" sz="1600" dirty="0" err="1" smtClean="0">
                <a:solidFill>
                  <a:srgbClr val="3D9EA8"/>
                </a:solidFill>
              </a:rPr>
              <a:t>спецсчета</a:t>
            </a:r>
            <a:r>
              <a:rPr lang="ru-RU" sz="1600" dirty="0" smtClean="0">
                <a:solidFill>
                  <a:srgbClr val="3D9EA8"/>
                </a:solidFill>
              </a:rPr>
              <a:t> </a:t>
            </a:r>
          </a:p>
          <a:p>
            <a:pPr algn="ctr"/>
            <a:endParaRPr lang="ru-RU" sz="1600" dirty="0">
              <a:solidFill>
                <a:srgbClr val="3D9EA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6907" y="4415523"/>
            <a:ext cx="2690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3D9EA8"/>
                </a:solidFill>
              </a:rPr>
              <a:t>Среднее время открытия </a:t>
            </a:r>
            <a:r>
              <a:rPr lang="ru-RU" sz="1600" dirty="0" err="1">
                <a:solidFill>
                  <a:srgbClr val="3D9EA8"/>
                </a:solidFill>
              </a:rPr>
              <a:t>спецсчета</a:t>
            </a:r>
            <a:r>
              <a:rPr lang="ru-RU" sz="1600" dirty="0">
                <a:solidFill>
                  <a:srgbClr val="3D9EA8"/>
                </a:solidFill>
              </a:rPr>
              <a:t> </a:t>
            </a:r>
            <a:r>
              <a:rPr lang="ru-RU" sz="1600" dirty="0" err="1" smtClean="0">
                <a:solidFill>
                  <a:srgbClr val="3D9EA8"/>
                </a:solidFill>
              </a:rPr>
              <a:t>Совкомбанк</a:t>
            </a:r>
            <a:endParaRPr lang="ru-RU" sz="1600" dirty="0">
              <a:solidFill>
                <a:srgbClr val="3D9EA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56950" y="4892530"/>
            <a:ext cx="1116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D9EA8"/>
                </a:solidFill>
              </a:rPr>
              <a:t>1 </a:t>
            </a:r>
            <a:r>
              <a:rPr lang="ru-RU" sz="2000" b="1" dirty="0" smtClean="0">
                <a:solidFill>
                  <a:srgbClr val="3D9EA8"/>
                </a:solidFill>
              </a:rPr>
              <a:t>день</a:t>
            </a:r>
            <a:endParaRPr lang="ru-RU" sz="2000" b="1" dirty="0">
              <a:solidFill>
                <a:srgbClr val="3D9EA8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01046" y="4900910"/>
            <a:ext cx="1116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D9EA8"/>
                </a:solidFill>
              </a:rPr>
              <a:t>3 </a:t>
            </a:r>
            <a:r>
              <a:rPr lang="ru-RU" sz="2000" b="1" dirty="0" smtClean="0">
                <a:solidFill>
                  <a:srgbClr val="3D9EA8"/>
                </a:solidFill>
              </a:rPr>
              <a:t>дня</a:t>
            </a:r>
            <a:endParaRPr lang="ru-RU" sz="2000" b="1" dirty="0">
              <a:solidFill>
                <a:srgbClr val="3D9EA8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26" y="1056864"/>
            <a:ext cx="1372442" cy="7708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413" y="3334050"/>
            <a:ext cx="1287582" cy="25525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682" y="4586252"/>
            <a:ext cx="655580" cy="65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7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с двумя скругленными соседними углами 32"/>
          <p:cNvSpPr/>
          <p:nvPr/>
        </p:nvSpPr>
        <p:spPr>
          <a:xfrm rot="10800000">
            <a:off x="1345235" y="1519260"/>
            <a:ext cx="4440434" cy="814902"/>
          </a:xfrm>
          <a:prstGeom prst="round2SameRect">
            <a:avLst>
              <a:gd name="adj1" fmla="val 1891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РТС-тендер – все виды электронных закупок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316366" y="767544"/>
            <a:ext cx="9560642" cy="643140"/>
          </a:xfrm>
          <a:prstGeom prst="roundRect">
            <a:avLst>
              <a:gd name="adj" fmla="val 7173"/>
            </a:avLst>
          </a:prstGeom>
          <a:noFill/>
          <a:ln w="19050" cap="sq">
            <a:noFill/>
            <a:prstDash val="sysDot"/>
            <a:miter lim="800000"/>
            <a:headEnd/>
            <a:tailEnd/>
          </a:ln>
          <a:effectLst/>
          <a:extLst/>
        </p:spPr>
        <p:txBody>
          <a:bodyPr wrap="squar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20000"/>
              </a:lnSpc>
              <a:buClr>
                <a:srgbClr val="0291A0"/>
              </a:buClr>
            </a:pPr>
            <a:r>
              <a:rPr lang="ru-RU" sz="2000" dirty="0" smtClean="0">
                <a:solidFill>
                  <a:srgbClr val="444444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rPr>
              <a:t>Проведение всех видов электронных закупок, с учетом изменений 44-ФЗ:</a:t>
            </a:r>
            <a:endParaRPr lang="ru-RU" sz="20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87284" y="4570228"/>
            <a:ext cx="108860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444444"/>
                </a:solidFill>
              </a:rPr>
              <a:t> </a:t>
            </a:r>
          </a:p>
          <a:p>
            <a:pPr marL="471487" indent="-285750" algn="just">
              <a:buClr>
                <a:srgbClr val="3D9EA8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</a:rPr>
              <a:t>направления запросов о разъяснении положений извещения и (или) документации</a:t>
            </a:r>
          </a:p>
          <a:p>
            <a:pPr marL="471487" indent="-285750" algn="just">
              <a:buClr>
                <a:srgbClr val="3D9EA8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</a:rPr>
              <a:t>подачи </a:t>
            </a:r>
            <a:r>
              <a:rPr lang="ru-RU" sz="1600" dirty="0">
                <a:solidFill>
                  <a:srgbClr val="444444"/>
                </a:solidFill>
              </a:rPr>
              <a:t>заявок на участие, предложений о цене контракта, окончательных предложений</a:t>
            </a:r>
          </a:p>
          <a:p>
            <a:pPr marL="471487" indent="-285750" algn="just">
              <a:buClr>
                <a:srgbClr val="3D9EA8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</a:rPr>
              <a:t>предоставления комиссии доступа к заявкам</a:t>
            </a:r>
          </a:p>
          <a:p>
            <a:pPr marL="471487" indent="-285750" algn="just">
              <a:buClr>
                <a:srgbClr val="3D9EA8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</a:rPr>
              <a:t>сопоставления предложений о цене контракта участников</a:t>
            </a:r>
          </a:p>
          <a:p>
            <a:pPr marL="471487" indent="-285750" algn="just">
              <a:buClr>
                <a:srgbClr val="3D9EA8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</a:rPr>
              <a:t>формирование протоколов</a:t>
            </a:r>
          </a:p>
          <a:p>
            <a:pPr marL="471487" indent="-285750" algn="just">
              <a:buClr>
                <a:srgbClr val="3D9EA8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</a:rPr>
              <a:t>заключение контракта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0" y="5069800"/>
            <a:ext cx="1003057" cy="100305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49367" y="4418132"/>
            <a:ext cx="1111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D9EA8"/>
                </a:solidFill>
              </a:rPr>
              <a:t>Обеспечение юридически значимых действий оператором электронной площадки РТС-тендер: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1150606" y="1374677"/>
            <a:ext cx="574966" cy="500997"/>
            <a:chOff x="1150606" y="1374677"/>
            <a:chExt cx="574966" cy="500997"/>
          </a:xfrm>
        </p:grpSpPr>
        <p:sp>
          <p:nvSpPr>
            <p:cNvPr id="29" name="Овал 28"/>
            <p:cNvSpPr/>
            <p:nvPr/>
          </p:nvSpPr>
          <p:spPr>
            <a:xfrm>
              <a:off x="1150606" y="1417556"/>
              <a:ext cx="461527" cy="45811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796" y="1374677"/>
              <a:ext cx="493776" cy="463296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1920201" y="1561997"/>
            <a:ext cx="4065618" cy="617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dirty="0">
                <a:solidFill>
                  <a:prstClr val="white"/>
                </a:solidFill>
                <a:ea typeface="Arial Unicode MS" pitchFamily="34" charset="-128"/>
                <a:cs typeface="Segoe UI" panose="020B0502040204020203" pitchFamily="34" charset="0"/>
              </a:rPr>
              <a:t>Э</a:t>
            </a:r>
            <a:r>
              <a:rPr lang="ru-RU" dirty="0" smtClean="0">
                <a:solidFill>
                  <a:prstClr val="white"/>
                </a:solidFill>
                <a:ea typeface="Arial Unicode MS" pitchFamily="34" charset="-128"/>
                <a:cs typeface="Segoe UI" panose="020B0502040204020203" pitchFamily="34" charset="0"/>
              </a:rPr>
              <a:t>лектронный </a:t>
            </a:r>
            <a:r>
              <a:rPr lang="ru-RU" dirty="0">
                <a:solidFill>
                  <a:prstClr val="white"/>
                </a:solidFill>
                <a:ea typeface="Arial Unicode MS" pitchFamily="34" charset="-128"/>
                <a:cs typeface="Segoe UI" panose="020B0502040204020203" pitchFamily="34" charset="0"/>
              </a:rPr>
              <a:t>аукцион </a:t>
            </a:r>
            <a:endParaRPr lang="ru-RU" dirty="0" smtClean="0">
              <a:solidFill>
                <a:prstClr val="white"/>
              </a:solidFill>
              <a:ea typeface="Arial Unicode MS" pitchFamily="34" charset="-128"/>
              <a:cs typeface="Segoe UI" panose="020B0502040204020203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1300" dirty="0" smtClean="0">
                <a:solidFill>
                  <a:prstClr val="white">
                    <a:lumMod val="95000"/>
                  </a:prstClr>
                </a:solidFill>
                <a:ea typeface="Arial Unicode MS" pitchFamily="34" charset="-128"/>
                <a:cs typeface="Segoe UI" panose="020B0502040204020203" pitchFamily="34" charset="0"/>
              </a:rPr>
              <a:t>(</a:t>
            </a:r>
            <a:r>
              <a:rPr lang="ru-RU" sz="1300" dirty="0">
                <a:solidFill>
                  <a:prstClr val="white">
                    <a:lumMod val="95000"/>
                  </a:prstClr>
                </a:solidFill>
                <a:ea typeface="Arial Unicode MS" pitchFamily="34" charset="-128"/>
                <a:cs typeface="Segoe UI" panose="020B0502040204020203" pitchFamily="34" charset="0"/>
              </a:rPr>
              <a:t>с изменениями от 01.07.2018г</a:t>
            </a:r>
            <a:r>
              <a:rPr lang="ru-RU" sz="1300" dirty="0" smtClean="0">
                <a:solidFill>
                  <a:prstClr val="white">
                    <a:lumMod val="95000"/>
                  </a:prstClr>
                </a:solidFill>
                <a:ea typeface="Arial Unicode MS" pitchFamily="34" charset="-128"/>
                <a:cs typeface="Segoe UI" panose="020B0502040204020203" pitchFamily="34" charset="0"/>
              </a:rPr>
              <a:t>.)</a:t>
            </a:r>
            <a:endParaRPr lang="ru-RU" sz="1300" dirty="0">
              <a:solidFill>
                <a:prstClr val="white"/>
              </a:solidFill>
              <a:ea typeface="Arial Unicode MS" pitchFamily="34" charset="-128"/>
              <a:cs typeface="Segoe UI" panose="020B0502040204020203" pitchFamily="34" charset="0"/>
            </a:endParaRPr>
          </a:p>
        </p:txBody>
      </p:sp>
      <p:sp>
        <p:nvSpPr>
          <p:cNvPr id="36" name="Прямоугольник с двумя скругленными соседними углами 35"/>
          <p:cNvSpPr/>
          <p:nvPr/>
        </p:nvSpPr>
        <p:spPr>
          <a:xfrm rot="10800000">
            <a:off x="1318507" y="2481041"/>
            <a:ext cx="4440434" cy="814902"/>
          </a:xfrm>
          <a:prstGeom prst="round2SameRect">
            <a:avLst>
              <a:gd name="adj1" fmla="val 1891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123878" y="2379337"/>
            <a:ext cx="461527" cy="4581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68" y="2336458"/>
            <a:ext cx="493776" cy="46329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860218" y="2676590"/>
            <a:ext cx="406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lvl="1">
              <a:buClr>
                <a:srgbClr val="E4465A"/>
              </a:buClr>
              <a:defRPr/>
            </a:pPr>
            <a:r>
              <a:rPr lang="ru-RU" dirty="0" smtClean="0">
                <a:solidFill>
                  <a:prstClr val="white"/>
                </a:solidFill>
                <a:ea typeface="Arial Unicode MS" pitchFamily="34" charset="-128"/>
                <a:cs typeface="Segoe UI" panose="020B0502040204020203" pitchFamily="34" charset="0"/>
              </a:rPr>
              <a:t>Электронный </a:t>
            </a:r>
            <a:r>
              <a:rPr lang="ru-RU" dirty="0">
                <a:solidFill>
                  <a:prstClr val="white"/>
                </a:solidFill>
                <a:ea typeface="Arial Unicode MS" pitchFamily="34" charset="-128"/>
                <a:cs typeface="Segoe UI" panose="020B0502040204020203" pitchFamily="34" charset="0"/>
              </a:rPr>
              <a:t>открытый конкурс </a:t>
            </a:r>
          </a:p>
        </p:txBody>
      </p:sp>
      <p:sp>
        <p:nvSpPr>
          <p:cNvPr id="40" name="Прямоугольник с двумя скругленными соседними углами 39"/>
          <p:cNvSpPr/>
          <p:nvPr/>
        </p:nvSpPr>
        <p:spPr>
          <a:xfrm rot="10800000">
            <a:off x="1318507" y="3461225"/>
            <a:ext cx="4440434" cy="814902"/>
          </a:xfrm>
          <a:prstGeom prst="round2SameRect">
            <a:avLst>
              <a:gd name="adj1" fmla="val 1891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123878" y="3359521"/>
            <a:ext cx="461527" cy="4581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68" y="3316642"/>
            <a:ext cx="493776" cy="46329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842349" y="3520921"/>
            <a:ext cx="4065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lvl="1">
              <a:buClr>
                <a:srgbClr val="E4465A"/>
              </a:buClr>
              <a:defRPr/>
            </a:pPr>
            <a:r>
              <a:rPr lang="ru-RU" dirty="0">
                <a:solidFill>
                  <a:prstClr val="white"/>
                </a:solidFill>
                <a:ea typeface="Arial Unicode MS" pitchFamily="34" charset="-128"/>
                <a:cs typeface="Segoe UI" panose="020B0502040204020203" pitchFamily="34" charset="0"/>
              </a:rPr>
              <a:t>Электронный двухэтапный </a:t>
            </a:r>
            <a:endParaRPr lang="ru-RU" dirty="0" smtClean="0">
              <a:solidFill>
                <a:prstClr val="white"/>
              </a:solidFill>
              <a:ea typeface="Arial Unicode MS" pitchFamily="34" charset="-128"/>
              <a:cs typeface="Segoe UI" panose="020B0502040204020203" pitchFamily="34" charset="0"/>
            </a:endParaRPr>
          </a:p>
          <a:p>
            <a:pPr marL="1588" lvl="1">
              <a:buClr>
                <a:srgbClr val="E4465A"/>
              </a:buClr>
              <a:defRPr/>
            </a:pPr>
            <a:r>
              <a:rPr lang="ru-RU" dirty="0" smtClean="0">
                <a:solidFill>
                  <a:prstClr val="white"/>
                </a:solidFill>
                <a:ea typeface="Arial Unicode MS" pitchFamily="34" charset="-128"/>
                <a:cs typeface="Segoe UI" panose="020B0502040204020203" pitchFamily="34" charset="0"/>
              </a:rPr>
              <a:t>конкурс</a:t>
            </a:r>
            <a:endParaRPr lang="ru-RU" dirty="0">
              <a:solidFill>
                <a:prstClr val="white"/>
              </a:solidFill>
              <a:ea typeface="Arial Unicode MS" pitchFamily="34" charset="-128"/>
              <a:cs typeface="Segoe UI" panose="020B0502040204020203" pitchFamily="34" charset="0"/>
            </a:endParaRPr>
          </a:p>
        </p:txBody>
      </p:sp>
      <p:sp>
        <p:nvSpPr>
          <p:cNvPr id="44" name="Прямоугольник с двумя скругленными соседними углами 43"/>
          <p:cNvSpPr/>
          <p:nvPr/>
        </p:nvSpPr>
        <p:spPr>
          <a:xfrm rot="10800000">
            <a:off x="6749893" y="1552688"/>
            <a:ext cx="4440434" cy="814902"/>
          </a:xfrm>
          <a:prstGeom prst="round2SameRect">
            <a:avLst>
              <a:gd name="adj1" fmla="val 1891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6555264" y="1450984"/>
            <a:ext cx="461527" cy="4581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54" y="1408105"/>
            <a:ext cx="493776" cy="46329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453831" y="1636973"/>
            <a:ext cx="4065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lvl="1">
              <a:buClr>
                <a:srgbClr val="E4465A"/>
              </a:buClr>
              <a:defRPr/>
            </a:pPr>
            <a:r>
              <a:rPr lang="ru-RU" dirty="0">
                <a:solidFill>
                  <a:prstClr val="white"/>
                </a:solidFill>
                <a:ea typeface="Arial Unicode MS" pitchFamily="34" charset="-128"/>
                <a:cs typeface="Segoe UI" panose="020B0502040204020203" pitchFamily="34" charset="0"/>
              </a:rPr>
              <a:t>Э</a:t>
            </a:r>
            <a:r>
              <a:rPr lang="ru-RU" dirty="0" smtClean="0">
                <a:solidFill>
                  <a:prstClr val="white"/>
                </a:solidFill>
                <a:ea typeface="Arial Unicode MS" pitchFamily="34" charset="-128"/>
                <a:cs typeface="Segoe UI" panose="020B0502040204020203" pitchFamily="34" charset="0"/>
              </a:rPr>
              <a:t>лектронный </a:t>
            </a:r>
            <a:r>
              <a:rPr lang="ru-RU" dirty="0">
                <a:solidFill>
                  <a:prstClr val="white"/>
                </a:solidFill>
                <a:ea typeface="Arial Unicode MS" pitchFamily="34" charset="-128"/>
                <a:cs typeface="Segoe UI" panose="020B0502040204020203" pitchFamily="34" charset="0"/>
              </a:rPr>
              <a:t>конкурс </a:t>
            </a:r>
            <a:endParaRPr lang="ru-RU" dirty="0" smtClean="0">
              <a:solidFill>
                <a:prstClr val="white"/>
              </a:solidFill>
              <a:ea typeface="Arial Unicode MS" pitchFamily="34" charset="-128"/>
              <a:cs typeface="Segoe UI" panose="020B0502040204020203" pitchFamily="34" charset="0"/>
            </a:endParaRPr>
          </a:p>
          <a:p>
            <a:pPr marL="1588" lvl="1">
              <a:buClr>
                <a:srgbClr val="E4465A"/>
              </a:buClr>
              <a:defRPr/>
            </a:pPr>
            <a:r>
              <a:rPr lang="ru-RU" dirty="0" smtClean="0">
                <a:solidFill>
                  <a:prstClr val="white"/>
                </a:solidFill>
                <a:ea typeface="Arial Unicode MS" pitchFamily="34" charset="-128"/>
                <a:cs typeface="Segoe UI" panose="020B0502040204020203" pitchFamily="34" charset="0"/>
              </a:rPr>
              <a:t>с </a:t>
            </a:r>
            <a:r>
              <a:rPr lang="ru-RU" dirty="0">
                <a:solidFill>
                  <a:prstClr val="white"/>
                </a:solidFill>
                <a:ea typeface="Arial Unicode MS" pitchFamily="34" charset="-128"/>
                <a:cs typeface="Segoe UI" panose="020B0502040204020203" pitchFamily="34" charset="0"/>
              </a:rPr>
              <a:t>ограниченным участием </a:t>
            </a:r>
          </a:p>
        </p:txBody>
      </p:sp>
      <p:sp>
        <p:nvSpPr>
          <p:cNvPr id="48" name="Прямоугольник с двумя скругленными соседними углами 47"/>
          <p:cNvSpPr/>
          <p:nvPr/>
        </p:nvSpPr>
        <p:spPr>
          <a:xfrm rot="10800000">
            <a:off x="6723165" y="2514469"/>
            <a:ext cx="4440434" cy="814902"/>
          </a:xfrm>
          <a:prstGeom prst="round2SameRect">
            <a:avLst>
              <a:gd name="adj1" fmla="val 1891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6528536" y="2412765"/>
            <a:ext cx="461527" cy="4581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726" y="2369886"/>
            <a:ext cx="493776" cy="46329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7526980" y="2526216"/>
            <a:ext cx="3423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lvl="1">
              <a:buClr>
                <a:srgbClr val="E4465A"/>
              </a:buClr>
              <a:defRPr/>
            </a:pPr>
            <a:r>
              <a:rPr lang="ru-RU" dirty="0" smtClean="0">
                <a:solidFill>
                  <a:prstClr val="white"/>
                </a:solidFill>
                <a:ea typeface="Arial Unicode MS" pitchFamily="34" charset="-128"/>
                <a:cs typeface="Segoe UI" panose="020B0502040204020203" pitchFamily="34" charset="0"/>
              </a:rPr>
              <a:t>Электронный </a:t>
            </a:r>
            <a:r>
              <a:rPr lang="ru-RU" dirty="0">
                <a:solidFill>
                  <a:prstClr val="white"/>
                </a:solidFill>
                <a:ea typeface="Arial Unicode MS" pitchFamily="34" charset="-128"/>
                <a:cs typeface="Segoe UI" panose="020B0502040204020203" pitchFamily="34" charset="0"/>
              </a:rPr>
              <a:t>запрос котировок</a:t>
            </a:r>
          </a:p>
        </p:txBody>
      </p:sp>
      <p:sp>
        <p:nvSpPr>
          <p:cNvPr id="52" name="Прямоугольник с двумя скругленными соседними углами 51"/>
          <p:cNvSpPr/>
          <p:nvPr/>
        </p:nvSpPr>
        <p:spPr>
          <a:xfrm rot="10800000">
            <a:off x="6723165" y="3494653"/>
            <a:ext cx="4440434" cy="814902"/>
          </a:xfrm>
          <a:prstGeom prst="round2SameRect">
            <a:avLst>
              <a:gd name="adj1" fmla="val 1891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6528536" y="3392949"/>
            <a:ext cx="461527" cy="4581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726" y="3350070"/>
            <a:ext cx="493776" cy="463296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7672947" y="3521779"/>
            <a:ext cx="3490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lvl="1">
              <a:buClr>
                <a:srgbClr val="E4465A"/>
              </a:buClr>
              <a:defRPr/>
            </a:pPr>
            <a:r>
              <a:rPr lang="ru-RU" dirty="0">
                <a:solidFill>
                  <a:prstClr val="white"/>
                </a:solidFill>
                <a:ea typeface="Arial Unicode MS" pitchFamily="34" charset="-128"/>
                <a:cs typeface="Segoe UI" panose="020B0502040204020203" pitchFamily="34" charset="0"/>
              </a:rPr>
              <a:t>Электронный запрос предложений</a:t>
            </a:r>
          </a:p>
        </p:txBody>
      </p:sp>
    </p:spTree>
    <p:extLst>
      <p:ext uri="{BB962C8B-B14F-4D97-AF65-F5344CB8AC3E}">
        <p14:creationId xmlns:p14="http://schemas.microsoft.com/office/powerpoint/2010/main" val="420727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40" r="39067" b="10443"/>
          <a:stretch/>
        </p:blipFill>
        <p:spPr bwMode="auto">
          <a:xfrm>
            <a:off x="3478611" y="1745068"/>
            <a:ext cx="5310407" cy="278327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Прямоугольник с двумя скругленными соседними углами 35"/>
          <p:cNvSpPr/>
          <p:nvPr/>
        </p:nvSpPr>
        <p:spPr>
          <a:xfrm rot="5400000">
            <a:off x="991535" y="919487"/>
            <a:ext cx="1281806" cy="289844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двумя скругленными соседними углами 36"/>
          <p:cNvSpPr/>
          <p:nvPr/>
        </p:nvSpPr>
        <p:spPr>
          <a:xfrm rot="5400000">
            <a:off x="985454" y="2378017"/>
            <a:ext cx="1281803" cy="289844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с двумя скругленными соседними углами 40"/>
          <p:cNvSpPr/>
          <p:nvPr/>
        </p:nvSpPr>
        <p:spPr>
          <a:xfrm rot="16200000">
            <a:off x="10062323" y="911357"/>
            <a:ext cx="1281802" cy="289844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с двумя скругленными соседними углами 41"/>
          <p:cNvSpPr/>
          <p:nvPr/>
        </p:nvSpPr>
        <p:spPr>
          <a:xfrm rot="16200000">
            <a:off x="10056240" y="2369890"/>
            <a:ext cx="1281803" cy="289844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430951" y="724588"/>
            <a:ext cx="3366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cs typeface="Segoe UI" panose="020B0502040204020203" pitchFamily="34" charset="0"/>
              </a:rPr>
              <a:t>БЕСПЛАТНО НА РТС-ТЕНДЕР!</a:t>
            </a:r>
            <a:endParaRPr lang="ru-RU" sz="1400" b="1" dirty="0">
              <a:solidFill>
                <a:prstClr val="white"/>
              </a:solidFill>
              <a:cs typeface="Segoe UI" panose="020B0502040204020203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797979" y="0"/>
            <a:ext cx="8270696" cy="694951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pPr>
              <a:defRPr/>
            </a:pPr>
            <a:r>
              <a:rPr dirty="0"/>
              <a:t>Сервис РАСЧЕТА И ОБОСНОВАНИЯ </a:t>
            </a:r>
            <a:br>
              <a:rPr dirty="0"/>
            </a:br>
            <a:r>
              <a:rPr dirty="0"/>
              <a:t>НАЧАЛЬНОЙ ЦЕНЫ КОНТРАКТА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9407371" y="1967303"/>
            <a:ext cx="2650136" cy="902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4B7D93"/>
              </a:buClr>
            </a:pPr>
            <a:r>
              <a:rPr lang="ru-RU" sz="1600" dirty="0">
                <a:solidFill>
                  <a:schemeClr val="bg1"/>
                </a:solidFill>
                <a:latin typeface="Segoe UI" panose="020B0502040204020203" pitchFamily="34" charset="0"/>
                <a:ea typeface="Trebuchet MS" charset="0"/>
                <a:cs typeface="Segoe UI" panose="020B0502040204020203" pitchFamily="34" charset="0"/>
              </a:rPr>
              <a:t>Автоматическое формирование протокола обоснования НМЦ </a:t>
            </a:r>
          </a:p>
          <a:p>
            <a:pPr algn="ctr">
              <a:lnSpc>
                <a:spcPct val="100000"/>
              </a:lnSpc>
              <a:buClr>
                <a:srgbClr val="4B7D93"/>
              </a:buClr>
            </a:pPr>
            <a:r>
              <a:rPr lang="ru-RU" sz="1600" dirty="0">
                <a:solidFill>
                  <a:schemeClr val="bg1"/>
                </a:solidFill>
                <a:latin typeface="Segoe UI" panose="020B0502040204020203" pitchFamily="34" charset="0"/>
                <a:ea typeface="Trebuchet MS" charset="0"/>
                <a:cs typeface="Segoe UI" panose="020B0502040204020203" pitchFamily="34" charset="0"/>
              </a:rPr>
              <a:t>в файле 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Trebuchet MS" charset="0"/>
                <a:cs typeface="Segoe UI" panose="020B0502040204020203" pitchFamily="34" charset="0"/>
              </a:rPr>
              <a:t>EXCEL</a:t>
            </a:r>
            <a:r>
              <a:rPr lang="ru-RU" sz="1600" dirty="0">
                <a:solidFill>
                  <a:schemeClr val="bg1"/>
                </a:solidFill>
                <a:latin typeface="Segoe UI" panose="020B0502040204020203" pitchFamily="34" charset="0"/>
                <a:ea typeface="Trebuchet MS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7622" y="1986638"/>
            <a:ext cx="2717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4B7D93"/>
              </a:buClr>
            </a:pPr>
            <a:r>
              <a:rPr lang="ru-RU" sz="1600" dirty="0" smtClean="0">
                <a:solidFill>
                  <a:schemeClr val="bg1"/>
                </a:solidFill>
                <a:ea typeface="Trebuchet MS" charset="0"/>
                <a:cs typeface="Segoe UI" panose="020B0502040204020203" pitchFamily="34" charset="0"/>
              </a:rPr>
              <a:t>Выборка </a:t>
            </a:r>
            <a:r>
              <a:rPr lang="ru-RU" sz="1600" dirty="0">
                <a:solidFill>
                  <a:schemeClr val="bg1"/>
                </a:solidFill>
                <a:ea typeface="Trebuchet MS" charset="0"/>
                <a:cs typeface="Segoe UI" panose="020B0502040204020203" pitchFamily="34" charset="0"/>
              </a:rPr>
              <a:t>ценовых параметров из </a:t>
            </a:r>
            <a:r>
              <a:rPr lang="ru-RU" sz="1600" dirty="0" smtClean="0">
                <a:solidFill>
                  <a:schemeClr val="bg1"/>
                </a:solidFill>
                <a:ea typeface="Trebuchet MS" charset="0"/>
                <a:cs typeface="Segoe UI" panose="020B0502040204020203" pitchFamily="34" charset="0"/>
              </a:rPr>
              <a:t>контрактов </a:t>
            </a:r>
            <a:r>
              <a:rPr lang="ru-RU" sz="1600" dirty="0">
                <a:solidFill>
                  <a:schemeClr val="bg1"/>
                </a:solidFill>
                <a:ea typeface="Trebuchet MS" charset="0"/>
                <a:cs typeface="Segoe UI" panose="020B0502040204020203" pitchFamily="34" charset="0"/>
              </a:rPr>
              <a:t>без штрафов и </a:t>
            </a:r>
            <a:r>
              <a:rPr lang="ru-RU" sz="1600" dirty="0" smtClean="0">
                <a:solidFill>
                  <a:schemeClr val="bg1"/>
                </a:solidFill>
                <a:ea typeface="Trebuchet MS" charset="0"/>
                <a:cs typeface="Segoe UI" panose="020B0502040204020203" pitchFamily="34" charset="0"/>
              </a:rPr>
              <a:t>пеней</a:t>
            </a:r>
            <a:endParaRPr lang="ru-RU" sz="1600" dirty="0">
              <a:solidFill>
                <a:schemeClr val="bg1"/>
              </a:solidFill>
              <a:ea typeface="Trebuchet MS" charset="0"/>
              <a:cs typeface="Segoe UI" panose="020B05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71782" y="1067291"/>
            <a:ext cx="6401753" cy="3416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ctr" defTabSz="449263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dirty="0"/>
              <a:t>Формирование НМЦ для план-графиков и извещений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89300" y="634482"/>
            <a:ext cx="3366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cs typeface="Segoe UI" panose="020B0502040204020203" pitchFamily="34" charset="0"/>
              </a:rPr>
              <a:t>БЕСПЛАТНО НА РТС-ТЕНДЕР</a:t>
            </a:r>
            <a:endParaRPr lang="ru-RU" sz="1400" b="1" dirty="0">
              <a:solidFill>
                <a:prstClr val="white"/>
              </a:solidFill>
              <a:cs typeface="Segoe UI" panose="020B0502040204020203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67623" y="3457029"/>
            <a:ext cx="255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4B7D93"/>
              </a:buClr>
            </a:pPr>
            <a:r>
              <a:rPr lang="ru-RU" sz="1600" dirty="0">
                <a:solidFill>
                  <a:schemeClr val="bg1"/>
                </a:solidFill>
                <a:ea typeface="Trebuchet MS" charset="0"/>
                <a:cs typeface="Segoe UI" panose="020B0502040204020203" pitchFamily="34" charset="0"/>
              </a:rPr>
              <a:t>Пересчет цен к текущей дате с учетом индекса потребительских </a:t>
            </a:r>
            <a:r>
              <a:rPr lang="ru-RU" sz="1600" dirty="0" smtClean="0">
                <a:solidFill>
                  <a:schemeClr val="bg1"/>
                </a:solidFill>
                <a:ea typeface="Trebuchet MS" charset="0"/>
                <a:cs typeface="Segoe UI" panose="020B0502040204020203" pitchFamily="34" charset="0"/>
              </a:rPr>
              <a:t>цен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0299" y="1326808"/>
            <a:ext cx="121754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4B7D93"/>
              </a:buClr>
            </a:pPr>
            <a:r>
              <a:rPr lang="ru-RU" sz="1400" dirty="0">
                <a:solidFill>
                  <a:srgbClr val="444444"/>
                </a:solidFill>
                <a:ea typeface="Roboto" panose="02000000000000000000" pitchFamily="2" charset="0"/>
                <a:cs typeface="Segoe UI" panose="020B0502040204020203" pitchFamily="34" charset="0"/>
              </a:rPr>
              <a:t>Рыночный метод расчета </a:t>
            </a:r>
            <a:r>
              <a:rPr lang="ru-RU" sz="1400" dirty="0" smtClean="0">
                <a:solidFill>
                  <a:srgbClr val="444444"/>
                </a:solidFill>
                <a:ea typeface="Roboto" panose="02000000000000000000" pitchFamily="2" charset="0"/>
                <a:cs typeface="Segoe UI" panose="020B0502040204020203" pitchFamily="34" charset="0"/>
              </a:rPr>
              <a:t>в </a:t>
            </a:r>
            <a:r>
              <a:rPr lang="ru-RU" sz="1600" dirty="0">
                <a:solidFill>
                  <a:srgbClr val="444444"/>
                </a:solidFill>
                <a:ea typeface="Roboto" panose="02000000000000000000" pitchFamily="2" charset="0"/>
                <a:cs typeface="Segoe UI" panose="020B0502040204020203" pitchFamily="34" charset="0"/>
              </a:rPr>
              <a:t>соответствии</a:t>
            </a:r>
            <a:r>
              <a:rPr lang="ru-RU" sz="1400" dirty="0">
                <a:solidFill>
                  <a:srgbClr val="444444"/>
                </a:solidFill>
                <a:ea typeface="Roboto" panose="02000000000000000000" pitchFamily="2" charset="0"/>
                <a:cs typeface="Segoe UI" panose="020B0502040204020203" pitchFamily="34" charset="0"/>
              </a:rPr>
              <a:t>  </a:t>
            </a:r>
            <a:r>
              <a:rPr lang="ru-RU" sz="1400" dirty="0" smtClean="0">
                <a:solidFill>
                  <a:srgbClr val="444444"/>
                </a:solidFill>
                <a:ea typeface="Roboto" panose="02000000000000000000" pitchFamily="2" charset="0"/>
                <a:cs typeface="Segoe UI" panose="020B0502040204020203" pitchFamily="34" charset="0"/>
              </a:rPr>
              <a:t>со ст.22 44-ФЗ и  приказа </a:t>
            </a:r>
            <a:r>
              <a:rPr lang="ru-RU" sz="1400" dirty="0">
                <a:solidFill>
                  <a:srgbClr val="444444"/>
                </a:solidFill>
                <a:ea typeface="Roboto" panose="02000000000000000000" pitchFamily="2" charset="0"/>
                <a:cs typeface="Segoe UI" panose="020B0502040204020203" pitchFamily="34" charset="0"/>
              </a:rPr>
              <a:t>Минэкономразвития России от 02.10.2013 № </a:t>
            </a:r>
            <a:r>
              <a:rPr lang="ru-RU" sz="1400" dirty="0" smtClean="0">
                <a:solidFill>
                  <a:srgbClr val="444444"/>
                </a:solidFill>
                <a:ea typeface="Roboto" panose="02000000000000000000" pitchFamily="2" charset="0"/>
                <a:cs typeface="Segoe UI" panose="020B0502040204020203" pitchFamily="34" charset="0"/>
              </a:rPr>
              <a:t>567</a:t>
            </a:r>
            <a:endParaRPr lang="ru-RU" sz="1400" dirty="0">
              <a:solidFill>
                <a:srgbClr val="444444"/>
              </a:solidFill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4549651"/>
            <a:ext cx="12033496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cap="all" dirty="0">
                <a:solidFill>
                  <a:srgbClr val="E4465A"/>
                </a:solidFill>
                <a:ea typeface="Segoe UI Black" panose="020B0A02040204020203" pitchFamily="34" charset="0"/>
                <a:cs typeface="Adobe Arabic" panose="02040503050201020203" pitchFamily="18" charset="-78"/>
              </a:rPr>
              <a:t>Расчёт </a:t>
            </a:r>
            <a:r>
              <a:rPr lang="ru-RU" sz="1400" b="1" cap="all" dirty="0" smtClean="0">
                <a:solidFill>
                  <a:srgbClr val="E4465A"/>
                </a:solidFill>
                <a:ea typeface="Segoe UI Black" panose="020B0A02040204020203" pitchFamily="34" charset="0"/>
                <a:cs typeface="Adobe Arabic" panose="02040503050201020203" pitchFamily="18" charset="-78"/>
              </a:rPr>
              <a:t>стоимости медицинских изделий из </a:t>
            </a:r>
            <a:r>
              <a:rPr lang="ru-RU" sz="1400" b="1" cap="all" dirty="0">
                <a:solidFill>
                  <a:srgbClr val="E4465A"/>
                </a:solidFill>
                <a:ea typeface="Segoe UI Black" panose="020B0A02040204020203" pitchFamily="34" charset="0"/>
                <a:cs typeface="Adobe Arabic" panose="02040503050201020203" pitchFamily="18" charset="-78"/>
              </a:rPr>
              <a:t>ПВХ </a:t>
            </a:r>
            <a:r>
              <a:rPr lang="ru-RU" sz="1550" dirty="0" smtClean="0">
                <a:solidFill>
                  <a:srgbClr val="444444"/>
                </a:solidFill>
                <a:ea typeface="Roboto" panose="02000000000000000000" pitchFamily="2" charset="0"/>
                <a:cs typeface="Segoe UI" panose="020B0502040204020203" pitchFamily="34" charset="0"/>
              </a:rPr>
              <a:t>согласно Приказ</a:t>
            </a:r>
            <a:r>
              <a:rPr lang="ru-RU" sz="1550" dirty="0">
                <a:solidFill>
                  <a:srgbClr val="444444"/>
                </a:solidFill>
                <a:ea typeface="Roboto" panose="02000000000000000000" pitchFamily="2" charset="0"/>
                <a:cs typeface="Segoe UI" panose="020B0502040204020203" pitchFamily="34" charset="0"/>
              </a:rPr>
              <a:t>а</a:t>
            </a:r>
            <a:r>
              <a:rPr lang="ru-RU" sz="1550" dirty="0" smtClean="0">
                <a:solidFill>
                  <a:srgbClr val="444444"/>
                </a:solidFill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ru-RU" sz="1550" dirty="0">
                <a:solidFill>
                  <a:srgbClr val="444444"/>
                </a:solidFill>
                <a:ea typeface="Roboto" panose="02000000000000000000" pitchFamily="2" charset="0"/>
                <a:cs typeface="Segoe UI" panose="020B0502040204020203" pitchFamily="34" charset="0"/>
              </a:rPr>
              <a:t>Минздрава России №759н/3450</a:t>
            </a: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9268757" y="3710520"/>
            <a:ext cx="2927367" cy="408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4B7D93"/>
              </a:buClr>
            </a:pPr>
            <a:r>
              <a:rPr lang="ru-RU" sz="1600" dirty="0" smtClean="0">
                <a:solidFill>
                  <a:schemeClr val="bg1"/>
                </a:solidFill>
                <a:latin typeface="Segoe UI" panose="020B0502040204020203" pitchFamily="34" charset="0"/>
                <a:ea typeface="Trebuchet MS" charset="0"/>
                <a:cs typeface="Segoe UI" panose="020B0502040204020203" pitchFamily="34" charset="0"/>
              </a:rPr>
              <a:t>Загрузка </a:t>
            </a:r>
            <a:r>
              <a:rPr lang="ru-RU" sz="1800" dirty="0" smtClean="0">
                <a:solidFill>
                  <a:schemeClr val="bg1"/>
                </a:solidFill>
                <a:latin typeface="Segoe UI" panose="020B0502040204020203" pitchFamily="34" charset="0"/>
                <a:ea typeface="Trebuchet MS" charset="0"/>
                <a:cs typeface="Segoe UI" panose="020B0502040204020203" pitchFamily="34" charset="0"/>
              </a:rPr>
              <a:t>цен</a:t>
            </a:r>
            <a:r>
              <a:rPr lang="ru-RU" sz="1600" dirty="0" smtClean="0">
                <a:solidFill>
                  <a:schemeClr val="bg1"/>
                </a:solidFill>
                <a:latin typeface="Segoe UI" panose="020B0502040204020203" pitchFamily="34" charset="0"/>
                <a:ea typeface="Trebuchet MS" charset="0"/>
                <a:cs typeface="Segoe UI" panose="020B0502040204020203" pitchFamily="34" charset="0"/>
              </a:rPr>
              <a:t> из коммерческих предложений поставщиков</a:t>
            </a: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10082537" y="3242386"/>
            <a:ext cx="1412547" cy="334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4B7D93"/>
              </a:buClr>
            </a:pPr>
            <a:r>
              <a:rPr lang="ru-RU" sz="1200" b="1" dirty="0" smtClean="0">
                <a:solidFill>
                  <a:srgbClr val="FFFF00"/>
                </a:solidFill>
                <a:latin typeface="Segoe UI" panose="020B0502040204020203" pitchFamily="34" charset="0"/>
                <a:ea typeface="Trebuchet MS" charset="0"/>
                <a:cs typeface="Segoe UI" panose="020B0502040204020203" pitchFamily="34" charset="0"/>
              </a:rPr>
              <a:t>НОВИНКА!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42" y="4825125"/>
            <a:ext cx="12033496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cap="all" dirty="0">
                <a:solidFill>
                  <a:srgbClr val="E4465A"/>
                </a:solidFill>
                <a:ea typeface="Segoe UI Black" panose="020B0A02040204020203" pitchFamily="34" charset="0"/>
                <a:cs typeface="Adobe Arabic" panose="02040503050201020203" pitchFamily="18" charset="-78"/>
              </a:rPr>
              <a:t>Расчёт стоимости </a:t>
            </a:r>
            <a:r>
              <a:rPr lang="ru-RU" sz="1400" b="1" cap="all" dirty="0" smtClean="0">
                <a:solidFill>
                  <a:srgbClr val="E4465A"/>
                </a:solidFill>
                <a:ea typeface="Segoe UI Black" panose="020B0A02040204020203" pitchFamily="34" charset="0"/>
                <a:cs typeface="Adobe Arabic" panose="02040503050201020203" pitchFamily="18" charset="-78"/>
              </a:rPr>
              <a:t>Лекарственных препаратов </a:t>
            </a:r>
            <a:r>
              <a:rPr lang="ru-RU" sz="1550" dirty="0" smtClean="0">
                <a:solidFill>
                  <a:srgbClr val="444444"/>
                </a:solidFill>
                <a:ea typeface="Roboto" panose="02000000000000000000" pitchFamily="2" charset="0"/>
                <a:cs typeface="Segoe UI" panose="020B0502040204020203" pitchFamily="34" charset="0"/>
              </a:rPr>
              <a:t>согласно Приказ</a:t>
            </a:r>
            <a:r>
              <a:rPr lang="ru-RU" sz="1550" dirty="0">
                <a:solidFill>
                  <a:srgbClr val="444444"/>
                </a:solidFill>
                <a:ea typeface="Roboto" panose="02000000000000000000" pitchFamily="2" charset="0"/>
                <a:cs typeface="Segoe UI" panose="020B0502040204020203" pitchFamily="34" charset="0"/>
              </a:rPr>
              <a:t>а</a:t>
            </a:r>
            <a:r>
              <a:rPr lang="ru-RU" sz="1550" dirty="0" smtClean="0">
                <a:solidFill>
                  <a:srgbClr val="444444"/>
                </a:solidFill>
                <a:ea typeface="Roboto" panose="02000000000000000000" pitchFamily="2" charset="0"/>
                <a:cs typeface="Segoe UI" panose="020B0502040204020203" pitchFamily="34" charset="0"/>
              </a:rPr>
              <a:t> </a:t>
            </a:r>
            <a:r>
              <a:rPr lang="ru-RU" sz="1550" dirty="0">
                <a:solidFill>
                  <a:srgbClr val="444444"/>
                </a:solidFill>
                <a:ea typeface="Roboto" panose="02000000000000000000" pitchFamily="2" charset="0"/>
                <a:cs typeface="Segoe UI" panose="020B0502040204020203" pitchFamily="34" charset="0"/>
              </a:rPr>
              <a:t>Минздрава России </a:t>
            </a:r>
            <a:r>
              <a:rPr lang="ru-RU" sz="1550" dirty="0" smtClean="0">
                <a:solidFill>
                  <a:srgbClr val="444444"/>
                </a:solidFill>
                <a:ea typeface="Roboto" panose="02000000000000000000" pitchFamily="2" charset="0"/>
                <a:cs typeface="Segoe UI" panose="020B0502040204020203" pitchFamily="34" charset="0"/>
              </a:rPr>
              <a:t>№871н</a:t>
            </a:r>
            <a:endParaRPr lang="ru-RU" sz="1550" dirty="0">
              <a:solidFill>
                <a:srgbClr val="444444"/>
              </a:solidFill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4891220" y="562755"/>
            <a:ext cx="2477538" cy="369332"/>
            <a:chOff x="6236815" y="2664407"/>
            <a:chExt cx="2477538" cy="369332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236815" y="2664407"/>
              <a:ext cx="2477538" cy="369332"/>
            </a:xfrm>
            <a:prstGeom prst="roundRect">
              <a:avLst>
                <a:gd name="adj" fmla="val 50000"/>
              </a:avLst>
            </a:prstGeom>
            <a:solidFill>
              <a:srgbClr val="E4465A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Заголовок 1"/>
            <p:cNvSpPr txBox="1">
              <a:spLocks/>
            </p:cNvSpPr>
            <p:nvPr/>
          </p:nvSpPr>
          <p:spPr>
            <a:xfrm>
              <a:off x="6300343" y="2689088"/>
              <a:ext cx="2350481" cy="33473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buClr>
                  <a:srgbClr val="4B7D93"/>
                </a:buClr>
              </a:pPr>
              <a:r>
                <a:rPr lang="ru-RU" sz="11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Trebuchet MS" charset="0"/>
                  <a:cs typeface="Segoe UI" panose="020B0502040204020203" pitchFamily="34" charset="0"/>
                </a:rPr>
                <a:t>УНИКАЛЬНЫЙ ФУНКЦИОНАЛ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880321" y="5180227"/>
            <a:ext cx="1035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291A0"/>
                </a:solidFill>
                <a:ea typeface="Roboto" panose="02000000000000000000" pitchFamily="2" charset="0"/>
                <a:cs typeface="Segoe UI" panose="020B0502040204020203" pitchFamily="34" charset="0"/>
              </a:rPr>
              <a:t>БЕСПЛАТНО НА РТС-ТЕНДЕР!</a:t>
            </a:r>
            <a:endParaRPr lang="ru-RU" b="1" dirty="0">
              <a:solidFill>
                <a:srgbClr val="0291A0"/>
              </a:solidFill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>
          <a:xfrm>
            <a:off x="9024888" y="6553216"/>
            <a:ext cx="2842684" cy="260350"/>
          </a:xfrm>
        </p:spPr>
        <p:txBody>
          <a:bodyPr/>
          <a:lstStyle/>
          <a:p>
            <a:pPr>
              <a:defRPr/>
            </a:pPr>
            <a:fld id="{3EC7BEF9-B1DA-4DB2-A32A-212DC652DD31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98984" y="5698658"/>
            <a:ext cx="11764193" cy="60279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3D9EA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39387" y="5804443"/>
            <a:ext cx="11171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По совокупности свойств обоснования НМЦК - сервис РТС-тендер не имеет аналогов на рынке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0891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723" y="827479"/>
            <a:ext cx="111891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altLang="ru-RU" b="1" dirty="0" smtClean="0">
                <a:solidFill>
                  <a:srgbClr val="E4465A"/>
                </a:solidFill>
                <a:ea typeface="Arial Unicode MS" pitchFamily="34" charset="-128"/>
                <a:cs typeface="Arial" panose="020B0604020202020204" pitchFamily="34" charset="0"/>
              </a:rPr>
              <a:t>Возможность формирования отчета: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444444"/>
                </a:solidFill>
              </a:rPr>
              <a:t>по </a:t>
            </a:r>
            <a:r>
              <a:rPr lang="ru-RU" sz="1400" dirty="0">
                <a:solidFill>
                  <a:srgbClr val="444444"/>
                </a:solidFill>
              </a:rPr>
              <a:t>собственным закупкам </a:t>
            </a:r>
            <a:r>
              <a:rPr lang="ru-RU" sz="1400" dirty="0" smtClean="0">
                <a:solidFill>
                  <a:srgbClr val="444444"/>
                </a:solidFill>
              </a:rPr>
              <a:t>–отчет</a:t>
            </a:r>
            <a:r>
              <a:rPr lang="ru-RU" sz="1400" dirty="0">
                <a:solidFill>
                  <a:srgbClr val="444444"/>
                </a:solidFill>
              </a:rPr>
              <a:t>, в котором пользователь выступает в качестве заказчика</a:t>
            </a:r>
            <a:endParaRPr lang="ru-RU" sz="1400" b="1" dirty="0">
              <a:solidFill>
                <a:srgbClr val="44444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444444"/>
                </a:solidFill>
              </a:rPr>
              <a:t>по </a:t>
            </a:r>
            <a:r>
              <a:rPr lang="ru-RU" sz="1400" dirty="0">
                <a:solidFill>
                  <a:srgbClr val="444444"/>
                </a:solidFill>
              </a:rPr>
              <a:t>организованным закупкам </a:t>
            </a:r>
            <a:r>
              <a:rPr lang="ru-RU" sz="1400" dirty="0" smtClean="0">
                <a:solidFill>
                  <a:srgbClr val="444444"/>
                </a:solidFill>
              </a:rPr>
              <a:t>–отчет</a:t>
            </a:r>
            <a:r>
              <a:rPr lang="ru-RU" sz="1400" dirty="0">
                <a:solidFill>
                  <a:srgbClr val="444444"/>
                </a:solidFill>
              </a:rPr>
              <a:t>, в котором </a:t>
            </a:r>
            <a:r>
              <a:rPr lang="ru-RU" sz="1400" dirty="0" smtClean="0">
                <a:solidFill>
                  <a:srgbClr val="444444"/>
                </a:solidFill>
              </a:rPr>
              <a:t>пользователь </a:t>
            </a:r>
            <a:r>
              <a:rPr lang="ru-RU" sz="1400" dirty="0">
                <a:solidFill>
                  <a:srgbClr val="444444"/>
                </a:solidFill>
              </a:rPr>
              <a:t>выступает в качестве организатора торгов</a:t>
            </a:r>
            <a:endParaRPr lang="ru-RU" sz="1400" b="1" dirty="0">
              <a:solidFill>
                <a:srgbClr val="44444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444444"/>
                </a:solidFill>
              </a:rPr>
              <a:t>по </a:t>
            </a:r>
            <a:r>
              <a:rPr lang="ru-RU" sz="1400" dirty="0">
                <a:solidFill>
                  <a:srgbClr val="444444"/>
                </a:solidFill>
              </a:rPr>
              <a:t>закупкам подведомственных (ГРБС) - </a:t>
            </a:r>
            <a:r>
              <a:rPr lang="ru-RU" sz="1400" dirty="0" smtClean="0">
                <a:solidFill>
                  <a:srgbClr val="444444"/>
                </a:solidFill>
              </a:rPr>
              <a:t>отчет </a:t>
            </a:r>
            <a:r>
              <a:rPr lang="ru-RU" sz="1400" dirty="0">
                <a:solidFill>
                  <a:srgbClr val="444444"/>
                </a:solidFill>
              </a:rPr>
              <a:t>доступен только ГРБС и формируется по их подведомственным организациям</a:t>
            </a:r>
            <a:endParaRPr lang="ru-RU" sz="1400" b="1" dirty="0">
              <a:solidFill>
                <a:srgbClr val="44444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444444"/>
                </a:solidFill>
              </a:rPr>
              <a:t>по </a:t>
            </a:r>
            <a:r>
              <a:rPr lang="ru-RU" sz="1400" dirty="0">
                <a:solidFill>
                  <a:srgbClr val="444444"/>
                </a:solidFill>
              </a:rPr>
              <a:t>региону </a:t>
            </a:r>
            <a:r>
              <a:rPr lang="ru-RU" sz="1400" dirty="0" smtClean="0">
                <a:solidFill>
                  <a:srgbClr val="444444"/>
                </a:solidFill>
              </a:rPr>
              <a:t>– отчет </a:t>
            </a:r>
            <a:r>
              <a:rPr lang="ru-RU" sz="1400" dirty="0">
                <a:solidFill>
                  <a:srgbClr val="444444"/>
                </a:solidFill>
              </a:rPr>
              <a:t>по всему региону </a:t>
            </a:r>
            <a:r>
              <a:rPr lang="ru-RU" sz="1400" dirty="0" smtClean="0">
                <a:solidFill>
                  <a:srgbClr val="444444"/>
                </a:solidFill>
              </a:rPr>
              <a:t>пользователя</a:t>
            </a:r>
            <a:endParaRPr lang="en-US" sz="1400" dirty="0" smtClean="0">
              <a:solidFill>
                <a:srgbClr val="444444"/>
              </a:solidFill>
            </a:endParaRPr>
          </a:p>
        </p:txBody>
      </p:sp>
      <p:sp>
        <p:nvSpPr>
          <p:cNvPr id="389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3506" y="72524"/>
            <a:ext cx="11589749" cy="83688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  <a:normAutofit/>
          </a:bodyPr>
          <a:lstStyle/>
          <a:p>
            <a:pPr lvl="1" indent="-285750" algn="ctr" defTabSz="449263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2000" b="1" kern="1200" cap="all" dirty="0">
                <a:solidFill>
                  <a:srgbClr val="E4465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Отчеты в личном кабинете заказчика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9260270" y="827479"/>
            <a:ext cx="2842985" cy="830997"/>
            <a:chOff x="9260270" y="827479"/>
            <a:chExt cx="2842985" cy="83099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9260270" y="827479"/>
              <a:ext cx="2842985" cy="79274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 flipH="1">
              <a:off x="9403421" y="827479"/>
              <a:ext cx="269983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rgbClr val="3D9EA8"/>
                  </a:solidFill>
                  <a:ea typeface="Helvetica Light" charset="0"/>
                  <a:cs typeface="Helvetica Light" charset="0"/>
                </a:rPr>
                <a:t>Формирование отчета</a:t>
              </a:r>
              <a:endParaRPr lang="en-US" sz="1600" dirty="0" smtClean="0">
                <a:solidFill>
                  <a:srgbClr val="3D9EA8"/>
                </a:solidFill>
                <a:ea typeface="Helvetica Light" charset="0"/>
                <a:cs typeface="Helvetica Light" charset="0"/>
              </a:endParaRPr>
            </a:p>
            <a:p>
              <a:pPr algn="ctr"/>
              <a:r>
                <a:rPr lang="ru-RU" sz="1600" dirty="0" smtClean="0">
                  <a:solidFill>
                    <a:srgbClr val="3D9EA8"/>
                  </a:solidFill>
                  <a:ea typeface="Helvetica Light" charset="0"/>
                  <a:cs typeface="Helvetica Light" charset="0"/>
                </a:rPr>
                <a:t>из Личного кабинета Заказчика</a:t>
              </a:r>
              <a:endParaRPr lang="ru-RU" sz="1600" dirty="0">
                <a:solidFill>
                  <a:srgbClr val="3D9EA8"/>
                </a:solidFill>
                <a:ea typeface="Helvetica Light" charset="0"/>
                <a:cs typeface="Segoe UI" panose="020B0502040204020203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7152267" y="2088926"/>
            <a:ext cx="4962213" cy="432048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3D9EA8"/>
                </a:solidFill>
              </a:rPr>
              <a:t>Доступна информация </a:t>
            </a:r>
            <a:r>
              <a:rPr lang="ru-RU" sz="1600" dirty="0" smtClean="0">
                <a:solidFill>
                  <a:srgbClr val="3D9EA8"/>
                </a:solidFill>
              </a:rPr>
              <a:t>(формируется из ЕИС):</a:t>
            </a:r>
            <a:endParaRPr lang="en-US" sz="1600" dirty="0" smtClean="0">
              <a:solidFill>
                <a:srgbClr val="3D9EA8"/>
              </a:solidFill>
            </a:endParaRPr>
          </a:p>
          <a:p>
            <a:pPr marL="285750" indent="-285750">
              <a:buClr>
                <a:srgbClr val="3D9EA8"/>
              </a:buClr>
              <a:buFont typeface="Arial" panose="020B0604020202020204" pitchFamily="34" charset="0"/>
              <a:buChar char="•"/>
            </a:pPr>
            <a:endParaRPr lang="ru-RU" sz="1600" i="1" dirty="0" smtClean="0">
              <a:solidFill>
                <a:srgbClr val="444444"/>
              </a:solidFill>
            </a:endParaRPr>
          </a:p>
          <a:p>
            <a:pPr marL="171450" indent="-171450">
              <a:buClr>
                <a:srgbClr val="3D9EA8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44444"/>
                </a:solidFill>
              </a:rPr>
              <a:t>Заказчик, организатор закупки,</a:t>
            </a:r>
          </a:p>
          <a:p>
            <a:pPr marL="171450" indent="-171450">
              <a:buClr>
                <a:srgbClr val="3D9EA8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44444"/>
                </a:solidFill>
              </a:rPr>
              <a:t>Номер закупки,</a:t>
            </a:r>
          </a:p>
          <a:p>
            <a:pPr marL="171450" indent="-171450">
              <a:buClr>
                <a:srgbClr val="3D9EA8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44444"/>
                </a:solidFill>
              </a:rPr>
              <a:t>Наименование объекта закупки,</a:t>
            </a:r>
          </a:p>
          <a:p>
            <a:pPr marL="171450" indent="-171450">
              <a:buClr>
                <a:srgbClr val="3D9EA8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44444"/>
                </a:solidFill>
              </a:rPr>
              <a:t>ОКПД2</a:t>
            </a:r>
          </a:p>
          <a:p>
            <a:pPr marL="171450" indent="-171450">
              <a:buClr>
                <a:srgbClr val="3D9EA8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44444"/>
                </a:solidFill>
              </a:rPr>
              <a:t>Все даты по закупке,</a:t>
            </a:r>
          </a:p>
          <a:p>
            <a:pPr marL="171450" indent="-171450">
              <a:buClr>
                <a:srgbClr val="3D9EA8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44444"/>
                </a:solidFill>
              </a:rPr>
              <a:t>Источник финансирования, КБК</a:t>
            </a:r>
          </a:p>
          <a:p>
            <a:pPr marL="171450" indent="-171450">
              <a:buClr>
                <a:srgbClr val="3D9EA8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44444"/>
                </a:solidFill>
              </a:rPr>
              <a:t>Преимущества, ограничения и запреты,</a:t>
            </a:r>
          </a:p>
          <a:p>
            <a:pPr marL="171450" indent="-171450">
              <a:buClr>
                <a:srgbClr val="3D9EA8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44444"/>
                </a:solidFill>
              </a:rPr>
              <a:t>Дополнительные требования к участникам закупок,</a:t>
            </a:r>
          </a:p>
          <a:p>
            <a:pPr marL="171450" indent="-171450">
              <a:buClr>
                <a:srgbClr val="3D9EA8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44444"/>
                </a:solidFill>
              </a:rPr>
              <a:t>Подано заявок, </a:t>
            </a:r>
          </a:p>
          <a:p>
            <a:pPr marL="171450" indent="-171450">
              <a:buClr>
                <a:srgbClr val="3D9EA8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44444"/>
                </a:solidFill>
              </a:rPr>
              <a:t>Одобрено заявок,</a:t>
            </a:r>
          </a:p>
          <a:p>
            <a:pPr marL="171450" indent="-171450">
              <a:buClr>
                <a:srgbClr val="3D9EA8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44444"/>
                </a:solidFill>
              </a:rPr>
              <a:t>Причины отклонения</a:t>
            </a:r>
          </a:p>
          <a:p>
            <a:pPr marL="171450" indent="-171450">
              <a:buClr>
                <a:srgbClr val="3D9EA8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44444"/>
                </a:solidFill>
              </a:rPr>
              <a:t>Количество вышедших на торги,</a:t>
            </a:r>
          </a:p>
          <a:p>
            <a:pPr marL="171450" indent="-171450">
              <a:buClr>
                <a:srgbClr val="3D9EA8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44444"/>
                </a:solidFill>
              </a:rPr>
              <a:t>Снижение на 25 и более %</a:t>
            </a:r>
          </a:p>
          <a:p>
            <a:pPr marL="171450" indent="-171450">
              <a:buClr>
                <a:srgbClr val="3D9EA8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44444"/>
                </a:solidFill>
              </a:rPr>
              <a:t>НМЦК</a:t>
            </a:r>
          </a:p>
          <a:p>
            <a:pPr marL="171450" indent="-171450">
              <a:buClr>
                <a:srgbClr val="3D9EA8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44444"/>
                </a:solidFill>
              </a:rPr>
              <a:t>Цена по результатам закупки,</a:t>
            </a:r>
          </a:p>
          <a:p>
            <a:pPr marL="171450" indent="-171450">
              <a:buClr>
                <a:srgbClr val="3D9EA8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44444"/>
                </a:solidFill>
              </a:rPr>
              <a:t>Экономия, %экономии</a:t>
            </a:r>
          </a:p>
          <a:p>
            <a:pPr marL="171450" indent="-171450">
              <a:buClr>
                <a:srgbClr val="3D9EA8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44444"/>
                </a:solidFill>
              </a:rPr>
              <a:t>Обеспечение заявки и контракта,</a:t>
            </a:r>
          </a:p>
          <a:p>
            <a:pPr marL="171450" indent="-171450">
              <a:buClr>
                <a:srgbClr val="3D9EA8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44444"/>
                </a:solidFill>
              </a:rPr>
              <a:t>Планируемый поставщик,</a:t>
            </a:r>
          </a:p>
          <a:p>
            <a:pPr marL="171450" indent="-171450">
              <a:buClr>
                <a:srgbClr val="3D9EA8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44444"/>
                </a:solidFill>
              </a:rPr>
              <a:t>Информация по контракту (из реестра контрактов на дату выгрузки информации)</a:t>
            </a:r>
            <a:endParaRPr lang="ru-RU" dirty="0">
              <a:solidFill>
                <a:srgbClr val="444444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76743" y="3093538"/>
            <a:ext cx="6675524" cy="3133164"/>
            <a:chOff x="480504" y="2628902"/>
            <a:chExt cx="6675524" cy="313316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8" t="30048" r="48892" b="27121"/>
            <a:stretch/>
          </p:blipFill>
          <p:spPr bwMode="auto">
            <a:xfrm>
              <a:off x="480504" y="2628902"/>
              <a:ext cx="6675524" cy="3133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480504" y="4854388"/>
              <a:ext cx="164955" cy="336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8"/>
            <p:cNvSpPr>
              <a:spLocks noChangeArrowheads="1"/>
            </p:cNvSpPr>
            <p:nvPr/>
          </p:nvSpPr>
          <p:spPr bwMode="auto">
            <a:xfrm>
              <a:off x="645459" y="4281529"/>
              <a:ext cx="2810435" cy="1377591"/>
            </a:xfrm>
            <a:prstGeom prst="rect">
              <a:avLst/>
            </a:prstGeom>
            <a:noFill/>
            <a:ln w="38100" algn="ctr">
              <a:solidFill>
                <a:srgbClr val="E4465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defTabSz="449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30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02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74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4613" indent="-227013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372723" y="2361690"/>
            <a:ext cx="4336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E4465A"/>
                </a:solidFill>
                <a:ea typeface="Arial Unicode MS" pitchFamily="34" charset="-128"/>
                <a:cs typeface="Arial" panose="020B0604020202020204" pitchFamily="34" charset="0"/>
              </a:rPr>
              <a:t>по </a:t>
            </a:r>
            <a:r>
              <a:rPr lang="ru-RU" sz="2400" b="1" dirty="0">
                <a:solidFill>
                  <a:srgbClr val="E4465A"/>
                </a:solidFill>
                <a:ea typeface="Arial Unicode MS" pitchFamily="34" charset="-128"/>
                <a:cs typeface="Arial" panose="020B0604020202020204" pitchFamily="34" charset="0"/>
              </a:rPr>
              <a:t>всем способам </a:t>
            </a:r>
            <a:r>
              <a:rPr lang="ru-RU" sz="2400" b="1" dirty="0" smtClean="0">
                <a:solidFill>
                  <a:srgbClr val="E4465A"/>
                </a:solidFill>
                <a:ea typeface="Arial Unicode MS" pitchFamily="34" charset="-128"/>
                <a:cs typeface="Arial" panose="020B0604020202020204" pitchFamily="34" charset="0"/>
              </a:rPr>
              <a:t>закупок!</a:t>
            </a:r>
            <a:endParaRPr lang="ru-RU" sz="2400" b="1" dirty="0">
              <a:solidFill>
                <a:srgbClr val="E4465A"/>
              </a:solidFill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89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с двумя скругленными противолежащими углами 42"/>
          <p:cNvSpPr/>
          <p:nvPr/>
        </p:nvSpPr>
        <p:spPr>
          <a:xfrm>
            <a:off x="342900" y="1368210"/>
            <a:ext cx="11508673" cy="842466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80271" y="123661"/>
            <a:ext cx="6633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85750" algn="ctr" defTabSz="449263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/>
            </a:pPr>
            <a:r>
              <a:rPr lang="ru-RU" altLang="ru-RU" sz="2000" b="1" cap="all" dirty="0">
                <a:solidFill>
                  <a:srgbClr val="E4465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НАДЕЖНЫЕ КОНТРАГЕНТЫ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10146182" y="102413"/>
            <a:ext cx="1887322" cy="46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2899" y="1565697"/>
            <a:ext cx="1162212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О Контрагенте</a:t>
            </a:r>
            <a:r>
              <a:rPr lang="en-US" sz="2000" dirty="0" smtClean="0">
                <a:solidFill>
                  <a:schemeClr val="bg1"/>
                </a:solidFill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 — </a:t>
            </a:r>
            <a:r>
              <a:rPr lang="ru-RU" sz="2000" dirty="0" smtClean="0">
                <a:solidFill>
                  <a:schemeClr val="bg1"/>
                </a:solidFill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возможность </a:t>
            </a:r>
            <a:r>
              <a:rPr lang="ru-RU" sz="2000" dirty="0" err="1">
                <a:solidFill>
                  <a:schemeClr val="bg1"/>
                </a:solidFill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online</a:t>
            </a:r>
            <a:r>
              <a:rPr lang="ru-RU" sz="2000" dirty="0">
                <a:solidFill>
                  <a:schemeClr val="bg1"/>
                </a:solidFill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-проверки юридических лиц</a:t>
            </a: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и/или </a:t>
            </a:r>
            <a:r>
              <a:rPr lang="ru-RU" sz="2000" dirty="0" smtClean="0">
                <a:solidFill>
                  <a:schemeClr val="bg1"/>
                </a:solidFill>
                <a:latin typeface="Segoe UI" panose="020B0502040204020203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  <a:t>ИП</a:t>
            </a:r>
            <a:endParaRPr lang="ru-RU" sz="2000" dirty="0">
              <a:solidFill>
                <a:schemeClr val="bg1"/>
              </a:solidFill>
              <a:latin typeface="Segoe UI" panose="020B0502040204020203" pitchFamily="34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3" name="Скругленный прямоугольник 15"/>
          <p:cNvSpPr/>
          <p:nvPr/>
        </p:nvSpPr>
        <p:spPr>
          <a:xfrm>
            <a:off x="435516" y="2468477"/>
            <a:ext cx="3579200" cy="1215384"/>
          </a:xfrm>
          <a:prstGeom prst="roundRect">
            <a:avLst>
              <a:gd name="adj" fmla="val 6189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3687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Скругленный прямоугольник 17"/>
          <p:cNvSpPr/>
          <p:nvPr/>
        </p:nvSpPr>
        <p:spPr>
          <a:xfrm>
            <a:off x="4254577" y="2469313"/>
            <a:ext cx="3579200" cy="1180816"/>
          </a:xfrm>
          <a:prstGeom prst="roundRect">
            <a:avLst>
              <a:gd name="adj" fmla="val 6189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3687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Скругленный прямоугольник 19"/>
          <p:cNvSpPr/>
          <p:nvPr/>
        </p:nvSpPr>
        <p:spPr>
          <a:xfrm>
            <a:off x="8001352" y="2481744"/>
            <a:ext cx="3579200" cy="1161944"/>
          </a:xfrm>
          <a:prstGeom prst="roundRect">
            <a:avLst>
              <a:gd name="adj" fmla="val 6189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3687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79175" y="2342346"/>
            <a:ext cx="1279820" cy="28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3687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04083" y="2334601"/>
            <a:ext cx="1378244" cy="28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3687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13299" y="2342346"/>
            <a:ext cx="1550421" cy="28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3687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78129" y="3788035"/>
            <a:ext cx="11549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Сервис «О Контрагенте» сводит в единый отчет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данные из систем </a:t>
            </a:r>
            <a:r>
              <a:rPr lang="ru-RU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Росфинмониторинг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(ФСФМ России), ЕИС в сфере закупок, ФНС России, Единый Федеральный реестр сведений о банкротстве, ИС Электронное Правосудие, ФССП России, РОССТАТ, ЦБ РФ,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ЕИС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ФМС России и др.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открытых официальных источников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5472" y="2835565"/>
            <a:ext cx="36014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Сканирование данных происходит </a:t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момент получения запроса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24672" y="2835565"/>
            <a:ext cx="36429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Отчет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загружается в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pdf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прямо 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личном кабинете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001352" y="2835565"/>
            <a:ext cx="3598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основании данных из открытых официальных источников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549173" y="2315960"/>
            <a:ext cx="13398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АКТУАЛЬНО</a:t>
            </a:r>
            <a:endParaRPr lang="ru-RU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278439" y="2329400"/>
            <a:ext cx="16295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ОПЕРАТИВНО</a:t>
            </a:r>
            <a:endParaRPr lang="ru-RU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811788" y="2339907"/>
            <a:ext cx="17562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ДОСТОВЕРНО</a:t>
            </a:r>
            <a:endParaRPr lang="ru-RU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809290" y="897182"/>
            <a:ext cx="86274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171" eaLnBrk="0" fontAlgn="b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r>
              <a:rPr lang="ru-RU" altLang="ru-RU" sz="2000" spc="-8" dirty="0" smtClean="0">
                <a:solidFill>
                  <a:srgbClr val="303A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Предоставление информации о контрагенте в режиме онлайн</a:t>
            </a:r>
            <a:endParaRPr lang="ru-RU" altLang="ru-RU" sz="2000" spc="-8" dirty="0">
              <a:solidFill>
                <a:srgbClr val="303A4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087026" y="4730486"/>
            <a:ext cx="2229988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900" b="1"/>
            </a:lvl1pPr>
          </a:lstStyle>
          <a:p>
            <a:pPr defTabSz="3368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0" dirty="0">
                <a:solidFill>
                  <a:srgbClr val="3D9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Вход через личный кабинет РТС-тендер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878148" y="4768724"/>
            <a:ext cx="2489702" cy="607397"/>
          </a:xfrm>
          <a:prstGeom prst="roundRect">
            <a:avLst>
              <a:gd name="adj" fmla="val 7195"/>
            </a:avLst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900" b="1"/>
            </a:lvl1pPr>
          </a:lstStyle>
          <a:p>
            <a:pPr defTabSz="3368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0" dirty="0" smtClean="0">
                <a:solidFill>
                  <a:srgbClr val="3D9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Ввод </a:t>
            </a:r>
            <a:r>
              <a:rPr lang="ru-RU" sz="1600" b="0" dirty="0">
                <a:solidFill>
                  <a:srgbClr val="3D9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ИНН, КПП </a:t>
            </a:r>
          </a:p>
          <a:p>
            <a:pPr defTabSz="3368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0" dirty="0">
                <a:solidFill>
                  <a:srgbClr val="3D9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контрагента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928984" y="4730486"/>
            <a:ext cx="2438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/>
            </a:lvl1pPr>
          </a:lstStyle>
          <a:p>
            <a:pPr defTabSz="3368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0" dirty="0" smtClean="0">
                <a:solidFill>
                  <a:srgbClr val="3D9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Получение </a:t>
            </a:r>
            <a:r>
              <a:rPr lang="ru-RU" sz="1600" b="0" dirty="0">
                <a:solidFill>
                  <a:srgbClr val="3D9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единого отчета о контрагенте</a:t>
            </a:r>
            <a:endParaRPr lang="en-US" sz="1600" b="0" dirty="0">
              <a:solidFill>
                <a:srgbClr val="3D9EA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 rot="10800000">
            <a:off x="4399645" y="4784297"/>
            <a:ext cx="582199" cy="477152"/>
            <a:chOff x="7828944" y="972766"/>
            <a:chExt cx="582199" cy="477152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>
              <a:off x="7840493" y="1206229"/>
              <a:ext cx="570650" cy="0"/>
            </a:xfrm>
            <a:prstGeom prst="line">
              <a:avLst/>
            </a:prstGeom>
            <a:ln w="38100">
              <a:solidFill>
                <a:srgbClr val="3D9EA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7840493" y="972766"/>
              <a:ext cx="272375" cy="233463"/>
            </a:xfrm>
            <a:prstGeom prst="line">
              <a:avLst/>
            </a:prstGeom>
            <a:ln w="38100">
              <a:solidFill>
                <a:srgbClr val="3D9EA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7828944" y="1193757"/>
              <a:ext cx="246435" cy="256161"/>
            </a:xfrm>
            <a:prstGeom prst="line">
              <a:avLst/>
            </a:prstGeom>
            <a:ln w="38100">
              <a:solidFill>
                <a:srgbClr val="3D9EA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Группа 48"/>
          <p:cNvGrpSpPr/>
          <p:nvPr/>
        </p:nvGrpSpPr>
        <p:grpSpPr>
          <a:xfrm rot="10800000">
            <a:off x="7251578" y="4747374"/>
            <a:ext cx="582199" cy="477152"/>
            <a:chOff x="7828944" y="972766"/>
            <a:chExt cx="582199" cy="477152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7840493" y="1206229"/>
              <a:ext cx="570650" cy="0"/>
            </a:xfrm>
            <a:prstGeom prst="line">
              <a:avLst/>
            </a:prstGeom>
            <a:ln w="38100">
              <a:solidFill>
                <a:srgbClr val="3D9EA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7840493" y="972766"/>
              <a:ext cx="272375" cy="233463"/>
            </a:xfrm>
            <a:prstGeom prst="line">
              <a:avLst/>
            </a:prstGeom>
            <a:ln w="38100">
              <a:solidFill>
                <a:srgbClr val="3D9EA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7828944" y="1193757"/>
              <a:ext cx="246435" cy="256161"/>
            </a:xfrm>
            <a:prstGeom prst="line">
              <a:avLst/>
            </a:prstGeom>
            <a:ln w="38100">
              <a:solidFill>
                <a:srgbClr val="3D9EA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84220" y="6492875"/>
            <a:ext cx="2743200" cy="365125"/>
          </a:xfrm>
        </p:spPr>
        <p:txBody>
          <a:bodyPr/>
          <a:lstStyle/>
          <a:p>
            <a:fld id="{01D45CEE-34A4-4662-B092-562F1FC220D0}" type="slidenum">
              <a:rPr lang="ru-RU" smtClean="0"/>
              <a:t>7</a:t>
            </a:fld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98984" y="5633481"/>
            <a:ext cx="11764193" cy="60279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3D9EA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439387" y="5734590"/>
            <a:ext cx="11171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Несколько десятков проверок – в одном файле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8837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с двумя скругленными противолежащими углами 58"/>
          <p:cNvSpPr/>
          <p:nvPr/>
        </p:nvSpPr>
        <p:spPr>
          <a:xfrm>
            <a:off x="4170320" y="2198941"/>
            <a:ext cx="3685214" cy="2973146"/>
          </a:xfrm>
          <a:prstGeom prst="round2DiagRect">
            <a:avLst>
              <a:gd name="adj1" fmla="val 9107"/>
              <a:gd name="adj2" fmla="val 0"/>
            </a:avLst>
          </a:prstGeom>
          <a:solidFill>
            <a:srgbClr val="DCDCDC"/>
          </a:solidFill>
          <a:ln>
            <a:noFill/>
          </a:ln>
          <a:effectLst>
            <a:outerShdw blurRad="50800" dist="381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с двумя скругленными противолежащими углами 59"/>
          <p:cNvSpPr/>
          <p:nvPr/>
        </p:nvSpPr>
        <p:spPr>
          <a:xfrm>
            <a:off x="8089045" y="2180888"/>
            <a:ext cx="3685214" cy="2973146"/>
          </a:xfrm>
          <a:prstGeom prst="round2DiagRect">
            <a:avLst>
              <a:gd name="adj1" fmla="val 9107"/>
              <a:gd name="adj2" fmla="val 0"/>
            </a:avLst>
          </a:prstGeom>
          <a:solidFill>
            <a:srgbClr val="DCDCDC"/>
          </a:solidFill>
          <a:ln>
            <a:noFill/>
          </a:ln>
          <a:effectLst>
            <a:outerShdw blurRad="50800" dist="381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с двумя скругленными противолежащими углами 57"/>
          <p:cNvSpPr/>
          <p:nvPr/>
        </p:nvSpPr>
        <p:spPr>
          <a:xfrm>
            <a:off x="268221" y="2182454"/>
            <a:ext cx="3685214" cy="2973146"/>
          </a:xfrm>
          <a:prstGeom prst="round2DiagRect">
            <a:avLst>
              <a:gd name="adj1" fmla="val 9107"/>
              <a:gd name="adj2" fmla="val 0"/>
            </a:avLst>
          </a:prstGeom>
          <a:solidFill>
            <a:srgbClr val="DCDCDC"/>
          </a:solidFill>
          <a:ln>
            <a:noFill/>
          </a:ln>
          <a:effectLst>
            <a:outerShdw blurRad="50800" dist="381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858454" y="186701"/>
            <a:ext cx="4869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49263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cap="all" dirty="0">
                <a:solidFill>
                  <a:srgbClr val="E4465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При описании объекта закупки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1125" y="1338397"/>
            <a:ext cx="11897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Использование </a:t>
            </a:r>
            <a:r>
              <a:rPr lang="ru-RU" sz="16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при </a:t>
            </a:r>
            <a:r>
              <a:rPr lang="ru-RU" sz="1600" dirty="0" smtClean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описании </a:t>
            </a:r>
            <a:r>
              <a:rPr lang="ru-RU" sz="16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объекта закупки </a:t>
            </a:r>
            <a:r>
              <a:rPr lang="ru-RU" sz="1600" dirty="0" smtClean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показателей, которые не предусмотрены документами</a:t>
            </a:r>
            <a:r>
              <a:rPr lang="ru-RU" sz="16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, разрабатываемыми и применяемыми в национальной системе </a:t>
            </a:r>
            <a:r>
              <a:rPr lang="ru-RU" sz="1600" dirty="0" smtClean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стандартизации, а также некорректные </a:t>
            </a:r>
            <a:r>
              <a:rPr lang="ru-RU" sz="16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ссылки на ГОСТ</a:t>
            </a:r>
            <a:r>
              <a:rPr lang="en-US" sz="16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/</a:t>
            </a:r>
            <a:r>
              <a:rPr lang="ru-RU" sz="16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СНИП</a:t>
            </a:r>
            <a:r>
              <a:rPr lang="en-US" sz="16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/</a:t>
            </a:r>
            <a:r>
              <a:rPr lang="ru-RU" sz="1600" dirty="0" err="1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СанПИН</a:t>
            </a:r>
            <a:r>
              <a:rPr lang="en-US" sz="16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/</a:t>
            </a:r>
            <a:r>
              <a:rPr lang="ru-RU" sz="1600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РД, </a:t>
            </a:r>
            <a:r>
              <a:rPr lang="ru-RU" sz="1600" dirty="0" smtClean="0">
                <a:solidFill>
                  <a:srgbClr val="E4465A"/>
                </a:solidFill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могут стать причиной подачи жалобы в ФАС и отмены закупочной процедуры</a:t>
            </a:r>
          </a:p>
        </p:txBody>
      </p:sp>
      <p:sp>
        <p:nvSpPr>
          <p:cNvPr id="17" name="Овал 16"/>
          <p:cNvSpPr/>
          <p:nvPr/>
        </p:nvSpPr>
        <p:spPr>
          <a:xfrm>
            <a:off x="8075609" y="2095261"/>
            <a:ext cx="498021" cy="49802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D9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3D9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ru-RU" sz="2400" dirty="0">
              <a:solidFill>
                <a:srgbClr val="3D9EA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4891220" y="562755"/>
            <a:ext cx="2477538" cy="369332"/>
            <a:chOff x="6236815" y="2664407"/>
            <a:chExt cx="2477538" cy="369332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236815" y="2664407"/>
              <a:ext cx="2477538" cy="369332"/>
            </a:xfrm>
            <a:prstGeom prst="roundRect">
              <a:avLst>
                <a:gd name="adj" fmla="val 50000"/>
              </a:avLst>
            </a:prstGeom>
            <a:solidFill>
              <a:srgbClr val="E4465A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Заголовок 1"/>
            <p:cNvSpPr txBox="1">
              <a:spLocks/>
            </p:cNvSpPr>
            <p:nvPr/>
          </p:nvSpPr>
          <p:spPr>
            <a:xfrm>
              <a:off x="6300343" y="2689088"/>
              <a:ext cx="2350481" cy="33473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buClr>
                  <a:srgbClr val="4B7D93"/>
                </a:buClr>
              </a:pPr>
              <a:r>
                <a:rPr lang="ru-RU" sz="11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Trebuchet MS" charset="0"/>
                  <a:cs typeface="Segoe UI" panose="020B0502040204020203" pitchFamily="34" charset="0"/>
                </a:rPr>
                <a:t>УНИКАЛЬНЫЙ ФУНКЦИОНАЛ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995940" y="1014989"/>
            <a:ext cx="812652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Мониторинг ГОСТОВ</a:t>
            </a:r>
            <a:r>
              <a:rPr lang="en-US" b="1" dirty="0" smtClean="0"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/</a:t>
            </a:r>
            <a:r>
              <a:rPr lang="ru-RU" b="1" dirty="0" smtClean="0"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СНИПОВ</a:t>
            </a:r>
            <a:r>
              <a:rPr lang="en-US" b="1" dirty="0" smtClean="0"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/</a:t>
            </a:r>
            <a:r>
              <a:rPr lang="ru-RU" b="1" dirty="0" err="1" smtClean="0"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САНПИНов</a:t>
            </a:r>
            <a:r>
              <a:rPr lang="en-US" b="1" dirty="0" smtClean="0"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/</a:t>
            </a:r>
            <a:r>
              <a:rPr lang="ru-RU" b="1" dirty="0" smtClean="0"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руководящих документов</a:t>
            </a:r>
            <a:endParaRPr lang="ru-RU" b="1" dirty="0">
              <a:latin typeface="Segoe UI" panose="020B0502040204020203" pitchFamily="34" charset="0"/>
              <a:ea typeface="Segoe UI Black" panose="020B0A02040204020203" pitchFamily="34" charset="0"/>
              <a:cs typeface="Adobe Arabic" panose="02040503050201020203" pitchFamily="18" charset="-78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4178699" y="2157295"/>
            <a:ext cx="498021" cy="498021"/>
          </a:xfrm>
          <a:prstGeom prst="ellipse">
            <a:avLst/>
          </a:prstGeom>
          <a:solidFill>
            <a:schemeClr val="bg1"/>
          </a:solidFill>
          <a:ln w="38100">
            <a:solidFill>
              <a:srgbClr val="3D9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3D9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ru-RU" sz="2400" dirty="0">
              <a:solidFill>
                <a:srgbClr val="3D9EA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9" t="24816" r="35510" b="25867"/>
          <a:stretch/>
        </p:blipFill>
        <p:spPr bwMode="auto">
          <a:xfrm>
            <a:off x="4314613" y="2717536"/>
            <a:ext cx="3377105" cy="223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Овал 40"/>
          <p:cNvSpPr/>
          <p:nvPr/>
        </p:nvSpPr>
        <p:spPr>
          <a:xfrm>
            <a:off x="295710" y="2157294"/>
            <a:ext cx="513694" cy="51641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D9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3D9EA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ru-RU" sz="2400" dirty="0">
              <a:solidFill>
                <a:srgbClr val="3D9EA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4" t="24217" r="34964" b="10384"/>
          <a:stretch/>
        </p:blipFill>
        <p:spPr bwMode="auto">
          <a:xfrm>
            <a:off x="634316" y="2717536"/>
            <a:ext cx="2993597" cy="228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Скругленный прямоугольник 41"/>
          <p:cNvSpPr/>
          <p:nvPr/>
        </p:nvSpPr>
        <p:spPr>
          <a:xfrm>
            <a:off x="619464" y="2761334"/>
            <a:ext cx="775020" cy="26549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Cambria Обычный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206732" y="2753749"/>
            <a:ext cx="1086491" cy="26549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Cambria Обычный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52975" y="2241413"/>
            <a:ext cx="3091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4B7D93"/>
              </a:buClr>
            </a:pPr>
            <a:r>
              <a:rPr lang="ru-RU" sz="12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Справочник ГОСТ</a:t>
            </a:r>
            <a:r>
              <a:rPr lang="en-US" sz="12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/</a:t>
            </a:r>
            <a:r>
              <a:rPr lang="ru-RU" sz="12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СНИП</a:t>
            </a:r>
            <a:r>
              <a:rPr lang="en-US" sz="12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/</a:t>
            </a:r>
            <a:r>
              <a:rPr lang="ru-RU" sz="1200" b="1" dirty="0" err="1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СанПИН</a:t>
            </a:r>
            <a:r>
              <a:rPr lang="en-US" sz="12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/</a:t>
            </a:r>
            <a:r>
              <a:rPr lang="ru-RU" sz="12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РД с подробным описанием</a:t>
            </a:r>
          </a:p>
          <a:p>
            <a:pPr>
              <a:buClr>
                <a:srgbClr val="4B7D93"/>
              </a:buClr>
            </a:pPr>
            <a:endParaRPr lang="ru-RU" sz="1200" b="1" dirty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734462" y="2249256"/>
            <a:ext cx="3091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B7D93"/>
              </a:buClr>
            </a:pPr>
            <a:r>
              <a:rPr lang="ru-RU" sz="12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Поиск ГОСТ</a:t>
            </a:r>
            <a:r>
              <a:rPr lang="en-US" sz="12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/</a:t>
            </a:r>
            <a:r>
              <a:rPr lang="ru-RU" sz="12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СНИП</a:t>
            </a:r>
            <a:r>
              <a:rPr lang="en-US" sz="12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/</a:t>
            </a:r>
            <a:r>
              <a:rPr lang="ru-RU" sz="1200" b="1" dirty="0" err="1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СанПИН</a:t>
            </a:r>
            <a:r>
              <a:rPr lang="en-US" sz="12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/</a:t>
            </a:r>
            <a:r>
              <a:rPr lang="ru-RU" sz="12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РД по ключевым словам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8628108" y="2207745"/>
            <a:ext cx="3091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B7D93"/>
              </a:buClr>
            </a:pPr>
            <a:r>
              <a:rPr lang="ru-RU" sz="1200" b="1" dirty="0">
                <a:latin typeface="Segoe UI" panose="020B0502040204020203" pitchFamily="34" charset="0"/>
                <a:ea typeface="Roboto" panose="02000000000000000000" pitchFamily="2" charset="0"/>
                <a:cs typeface="Segoe UI" panose="020B0502040204020203" pitchFamily="34" charset="0"/>
              </a:rPr>
              <a:t>Проверка документации на соответствие ГОСТ</a:t>
            </a: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2" t="21972" r="28914" b="23571"/>
          <a:stretch/>
        </p:blipFill>
        <p:spPr bwMode="auto">
          <a:xfrm>
            <a:off x="8146526" y="2709109"/>
            <a:ext cx="3573254" cy="224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Скругленный прямоугольник 43"/>
          <p:cNvSpPr/>
          <p:nvPr/>
        </p:nvSpPr>
        <p:spPr>
          <a:xfrm>
            <a:off x="10241281" y="2835084"/>
            <a:ext cx="1259840" cy="2556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Cambria Обычный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9189720" y="6492875"/>
            <a:ext cx="2743200" cy="365125"/>
          </a:xfrm>
        </p:spPr>
        <p:txBody>
          <a:bodyPr/>
          <a:lstStyle/>
          <a:p>
            <a:fld id="{01D45CEE-34A4-4662-B092-562F1FC220D0}" type="slidenum">
              <a:rPr lang="ru-RU" smtClean="0"/>
              <a:t>8</a:t>
            </a:fld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98984" y="5707169"/>
            <a:ext cx="11764193" cy="60279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3D9EA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39387" y="5823712"/>
            <a:ext cx="11171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При разработке сервисов уделено особое внимание к деталям и нюансам закупочного процесса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880321" y="5180227"/>
            <a:ext cx="1035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291A0"/>
                </a:solidFill>
                <a:ea typeface="Roboto" panose="02000000000000000000" pitchFamily="2" charset="0"/>
                <a:cs typeface="Segoe UI" panose="020B0502040204020203" pitchFamily="34" charset="0"/>
              </a:rPr>
              <a:t>БЕСПЛАТНО НА РТС-ТЕНДЕР!</a:t>
            </a:r>
            <a:endParaRPr lang="ru-RU" b="1" dirty="0">
              <a:solidFill>
                <a:srgbClr val="0291A0"/>
              </a:solidFill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26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олилиния 69"/>
          <p:cNvSpPr/>
          <p:nvPr/>
        </p:nvSpPr>
        <p:spPr>
          <a:xfrm>
            <a:off x="766347" y="2574811"/>
            <a:ext cx="10668009" cy="2420432"/>
          </a:xfrm>
          <a:custGeom>
            <a:avLst/>
            <a:gdLst>
              <a:gd name="connsiteX0" fmla="*/ 805694 w 10871244"/>
              <a:gd name="connsiteY0" fmla="*/ 0 h 2736746"/>
              <a:gd name="connsiteX1" fmla="*/ 9775906 w 10871244"/>
              <a:gd name="connsiteY1" fmla="*/ 0 h 2736746"/>
              <a:gd name="connsiteX2" fmla="*/ 9775906 w 10871244"/>
              <a:gd name="connsiteY2" fmla="*/ 1274 h 2736746"/>
              <a:gd name="connsiteX3" fmla="*/ 10571522 w 10871244"/>
              <a:gd name="connsiteY3" fmla="*/ 1274 h 2736746"/>
              <a:gd name="connsiteX4" fmla="*/ 10871244 w 10871244"/>
              <a:gd name="connsiteY4" fmla="*/ 334817 h 2736746"/>
              <a:gd name="connsiteX5" fmla="*/ 10871244 w 10871244"/>
              <a:gd name="connsiteY5" fmla="*/ 1668986 h 2736746"/>
              <a:gd name="connsiteX6" fmla="*/ 10871242 w 10871244"/>
              <a:gd name="connsiteY6" fmla="*/ 1668986 h 2736746"/>
              <a:gd name="connsiteX7" fmla="*/ 10871242 w 10871244"/>
              <a:gd name="connsiteY7" fmla="*/ 2399397 h 2736746"/>
              <a:gd name="connsiteX8" fmla="*/ 10571519 w 10871244"/>
              <a:gd name="connsiteY8" fmla="*/ 2732940 h 2736746"/>
              <a:gd name="connsiteX9" fmla="*/ 9372634 w 10871244"/>
              <a:gd name="connsiteY9" fmla="*/ 2732940 h 2736746"/>
              <a:gd name="connsiteX10" fmla="*/ 9372634 w 10871244"/>
              <a:gd name="connsiteY10" fmla="*/ 2732938 h 2736746"/>
              <a:gd name="connsiteX11" fmla="*/ 9085362 w 10871244"/>
              <a:gd name="connsiteY11" fmla="*/ 2732938 h 2736746"/>
              <a:gd name="connsiteX12" fmla="*/ 9085362 w 10871244"/>
              <a:gd name="connsiteY12" fmla="*/ 2736746 h 2736746"/>
              <a:gd name="connsiteX13" fmla="*/ 2694425 w 10871244"/>
              <a:gd name="connsiteY13" fmla="*/ 2736746 h 2736746"/>
              <a:gd name="connsiteX14" fmla="*/ 2017806 w 10871244"/>
              <a:gd name="connsiteY14" fmla="*/ 2736746 h 2736746"/>
              <a:gd name="connsiteX15" fmla="*/ 1495539 w 10871244"/>
              <a:gd name="connsiteY15" fmla="*/ 2736746 h 2736746"/>
              <a:gd name="connsiteX16" fmla="*/ 1495539 w 10871244"/>
              <a:gd name="connsiteY16" fmla="*/ 2736745 h 2736746"/>
              <a:gd name="connsiteX17" fmla="*/ 299721 w 10871244"/>
              <a:gd name="connsiteY17" fmla="*/ 2736745 h 2736746"/>
              <a:gd name="connsiteX18" fmla="*/ 0 w 10871244"/>
              <a:gd name="connsiteY18" fmla="*/ 2403202 h 2736746"/>
              <a:gd name="connsiteX19" fmla="*/ 0 w 10871244"/>
              <a:gd name="connsiteY19" fmla="*/ 1069034 h 2736746"/>
              <a:gd name="connsiteX20" fmla="*/ 2 w 10871244"/>
              <a:gd name="connsiteY20" fmla="*/ 1069034 h 2736746"/>
              <a:gd name="connsiteX21" fmla="*/ 2 w 10871244"/>
              <a:gd name="connsiteY21" fmla="*/ 338625 h 2736746"/>
              <a:gd name="connsiteX22" fmla="*/ 299724 w 10871244"/>
              <a:gd name="connsiteY22" fmla="*/ 5083 h 2736746"/>
              <a:gd name="connsiteX23" fmla="*/ 805694 w 10871244"/>
              <a:gd name="connsiteY23" fmla="*/ 5083 h 27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871244" h="2736746">
                <a:moveTo>
                  <a:pt x="805694" y="0"/>
                </a:moveTo>
                <a:lnTo>
                  <a:pt x="9775906" y="0"/>
                </a:lnTo>
                <a:lnTo>
                  <a:pt x="9775906" y="1274"/>
                </a:lnTo>
                <a:lnTo>
                  <a:pt x="10571522" y="1274"/>
                </a:lnTo>
                <a:lnTo>
                  <a:pt x="10871244" y="334817"/>
                </a:lnTo>
                <a:lnTo>
                  <a:pt x="10871244" y="1668986"/>
                </a:lnTo>
                <a:lnTo>
                  <a:pt x="10871242" y="1668986"/>
                </a:lnTo>
                <a:lnTo>
                  <a:pt x="10871242" y="2399397"/>
                </a:lnTo>
                <a:lnTo>
                  <a:pt x="10571519" y="2732940"/>
                </a:lnTo>
                <a:lnTo>
                  <a:pt x="9372634" y="2732940"/>
                </a:lnTo>
                <a:lnTo>
                  <a:pt x="9372634" y="2732938"/>
                </a:lnTo>
                <a:lnTo>
                  <a:pt x="9085362" y="2732938"/>
                </a:lnTo>
                <a:lnTo>
                  <a:pt x="9085362" y="2736746"/>
                </a:lnTo>
                <a:lnTo>
                  <a:pt x="2694425" y="2736746"/>
                </a:lnTo>
                <a:lnTo>
                  <a:pt x="2017806" y="2736746"/>
                </a:lnTo>
                <a:lnTo>
                  <a:pt x="1495539" y="2736746"/>
                </a:lnTo>
                <a:lnTo>
                  <a:pt x="1495539" y="2736745"/>
                </a:lnTo>
                <a:lnTo>
                  <a:pt x="299721" y="2736745"/>
                </a:lnTo>
                <a:lnTo>
                  <a:pt x="0" y="2403202"/>
                </a:lnTo>
                <a:lnTo>
                  <a:pt x="0" y="1069034"/>
                </a:lnTo>
                <a:lnTo>
                  <a:pt x="2" y="1069034"/>
                </a:lnTo>
                <a:lnTo>
                  <a:pt x="2" y="338625"/>
                </a:lnTo>
                <a:lnTo>
                  <a:pt x="299724" y="5083"/>
                </a:lnTo>
                <a:lnTo>
                  <a:pt x="805694" y="5083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E4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4" name="Полилиния 73"/>
          <p:cNvSpPr/>
          <p:nvPr/>
        </p:nvSpPr>
        <p:spPr>
          <a:xfrm flipH="1">
            <a:off x="4185059" y="5701761"/>
            <a:ext cx="3083362" cy="500746"/>
          </a:xfrm>
          <a:custGeom>
            <a:avLst/>
            <a:gdLst>
              <a:gd name="connsiteX0" fmla="*/ 2915011 w 3083362"/>
              <a:gd name="connsiteY0" fmla="*/ 0 h 500746"/>
              <a:gd name="connsiteX1" fmla="*/ 165472 w 3083362"/>
              <a:gd name="connsiteY1" fmla="*/ 0 h 500746"/>
              <a:gd name="connsiteX2" fmla="*/ 0 w 3083362"/>
              <a:gd name="connsiteY2" fmla="*/ 251754 h 500746"/>
              <a:gd name="connsiteX3" fmla="*/ 163658 w 3083362"/>
              <a:gd name="connsiteY3" fmla="*/ 500746 h 500746"/>
              <a:gd name="connsiteX4" fmla="*/ 2922583 w 3083362"/>
              <a:gd name="connsiteY4" fmla="*/ 500746 h 500746"/>
              <a:gd name="connsiteX5" fmla="*/ 3083362 w 3083362"/>
              <a:gd name="connsiteY5" fmla="*/ 256133 h 50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3362" h="500746">
                <a:moveTo>
                  <a:pt x="2915011" y="0"/>
                </a:moveTo>
                <a:lnTo>
                  <a:pt x="165472" y="0"/>
                </a:lnTo>
                <a:lnTo>
                  <a:pt x="0" y="251754"/>
                </a:lnTo>
                <a:lnTo>
                  <a:pt x="163658" y="500746"/>
                </a:lnTo>
                <a:lnTo>
                  <a:pt x="2922583" y="500746"/>
                </a:lnTo>
                <a:lnTo>
                  <a:pt x="3083362" y="256133"/>
                </a:lnTo>
                <a:close/>
              </a:path>
            </a:pathLst>
          </a:custGeom>
          <a:solidFill>
            <a:srgbClr val="0291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8" name="Полилиния 87"/>
          <p:cNvSpPr/>
          <p:nvPr/>
        </p:nvSpPr>
        <p:spPr>
          <a:xfrm flipH="1">
            <a:off x="7774621" y="5711515"/>
            <a:ext cx="3840104" cy="503668"/>
          </a:xfrm>
          <a:custGeom>
            <a:avLst/>
            <a:gdLst>
              <a:gd name="connsiteX0" fmla="*/ 3671753 w 3840104"/>
              <a:gd name="connsiteY0" fmla="*/ 0 h 503668"/>
              <a:gd name="connsiteX1" fmla="*/ 922214 w 3840104"/>
              <a:gd name="connsiteY1" fmla="*/ 0 h 503668"/>
              <a:gd name="connsiteX2" fmla="*/ 920293 w 3840104"/>
              <a:gd name="connsiteY2" fmla="*/ 2922 h 503668"/>
              <a:gd name="connsiteX3" fmla="*/ 165472 w 3840104"/>
              <a:gd name="connsiteY3" fmla="*/ 2922 h 503668"/>
              <a:gd name="connsiteX4" fmla="*/ 0 w 3840104"/>
              <a:gd name="connsiteY4" fmla="*/ 254676 h 503668"/>
              <a:gd name="connsiteX5" fmla="*/ 163658 w 3840104"/>
              <a:gd name="connsiteY5" fmla="*/ 503668 h 503668"/>
              <a:gd name="connsiteX6" fmla="*/ 2922583 w 3840104"/>
              <a:gd name="connsiteY6" fmla="*/ 503668 h 503668"/>
              <a:gd name="connsiteX7" fmla="*/ 2924504 w 3840104"/>
              <a:gd name="connsiteY7" fmla="*/ 500746 h 503668"/>
              <a:gd name="connsiteX8" fmla="*/ 3679325 w 3840104"/>
              <a:gd name="connsiteY8" fmla="*/ 500746 h 503668"/>
              <a:gd name="connsiteX9" fmla="*/ 3840104 w 3840104"/>
              <a:gd name="connsiteY9" fmla="*/ 256133 h 50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0104" h="503668">
                <a:moveTo>
                  <a:pt x="3671753" y="0"/>
                </a:moveTo>
                <a:lnTo>
                  <a:pt x="922214" y="0"/>
                </a:lnTo>
                <a:lnTo>
                  <a:pt x="920293" y="2922"/>
                </a:lnTo>
                <a:lnTo>
                  <a:pt x="165472" y="2922"/>
                </a:lnTo>
                <a:lnTo>
                  <a:pt x="0" y="254676"/>
                </a:lnTo>
                <a:lnTo>
                  <a:pt x="163658" y="503668"/>
                </a:lnTo>
                <a:lnTo>
                  <a:pt x="2922583" y="503668"/>
                </a:lnTo>
                <a:lnTo>
                  <a:pt x="2924504" y="500746"/>
                </a:lnTo>
                <a:lnTo>
                  <a:pt x="3679325" y="500746"/>
                </a:lnTo>
                <a:lnTo>
                  <a:pt x="3840104" y="256133"/>
                </a:lnTo>
                <a:close/>
              </a:path>
            </a:pathLst>
          </a:custGeom>
          <a:solidFill>
            <a:srgbClr val="0291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Полилиния 72"/>
          <p:cNvSpPr/>
          <p:nvPr/>
        </p:nvSpPr>
        <p:spPr>
          <a:xfrm flipH="1">
            <a:off x="585926" y="5701761"/>
            <a:ext cx="3083362" cy="500746"/>
          </a:xfrm>
          <a:custGeom>
            <a:avLst/>
            <a:gdLst>
              <a:gd name="connsiteX0" fmla="*/ 2915011 w 3083362"/>
              <a:gd name="connsiteY0" fmla="*/ 0 h 500746"/>
              <a:gd name="connsiteX1" fmla="*/ 165472 w 3083362"/>
              <a:gd name="connsiteY1" fmla="*/ 0 h 500746"/>
              <a:gd name="connsiteX2" fmla="*/ 0 w 3083362"/>
              <a:gd name="connsiteY2" fmla="*/ 251754 h 500746"/>
              <a:gd name="connsiteX3" fmla="*/ 163658 w 3083362"/>
              <a:gd name="connsiteY3" fmla="*/ 500746 h 500746"/>
              <a:gd name="connsiteX4" fmla="*/ 2922583 w 3083362"/>
              <a:gd name="connsiteY4" fmla="*/ 500746 h 500746"/>
              <a:gd name="connsiteX5" fmla="*/ 3083362 w 3083362"/>
              <a:gd name="connsiteY5" fmla="*/ 256133 h 50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3362" h="500746">
                <a:moveTo>
                  <a:pt x="2915011" y="0"/>
                </a:moveTo>
                <a:lnTo>
                  <a:pt x="165472" y="0"/>
                </a:lnTo>
                <a:lnTo>
                  <a:pt x="0" y="251754"/>
                </a:lnTo>
                <a:lnTo>
                  <a:pt x="163658" y="500746"/>
                </a:lnTo>
                <a:lnTo>
                  <a:pt x="2922583" y="500746"/>
                </a:lnTo>
                <a:lnTo>
                  <a:pt x="3083362" y="256133"/>
                </a:lnTo>
                <a:close/>
              </a:path>
            </a:pathLst>
          </a:custGeom>
          <a:solidFill>
            <a:srgbClr val="0291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2" name="Заголовок 1"/>
          <p:cNvSpPr txBox="1">
            <a:spLocks/>
          </p:cNvSpPr>
          <p:nvPr/>
        </p:nvSpPr>
        <p:spPr>
          <a:xfrm>
            <a:off x="1220221" y="5708901"/>
            <a:ext cx="2157314" cy="306243"/>
          </a:xfrm>
          <a:prstGeom prst="rect">
            <a:avLst/>
          </a:prstGeom>
          <a:noFill/>
        </p:spPr>
        <p:txBody>
          <a:bodyPr lIns="91420" tIns="90000" rIns="91420" bIns="45711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200" b="1" dirty="0">
                <a:solidFill>
                  <a:prstClr val="white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Электронная площадка РТС-тендер</a:t>
            </a:r>
          </a:p>
        </p:txBody>
      </p:sp>
      <p:sp>
        <p:nvSpPr>
          <p:cNvPr id="79" name="Стрелка вправо 78"/>
          <p:cNvSpPr/>
          <p:nvPr/>
        </p:nvSpPr>
        <p:spPr>
          <a:xfrm rot="5400000">
            <a:off x="8840680" y="2043402"/>
            <a:ext cx="286125" cy="337081"/>
          </a:xfrm>
          <a:prstGeom prst="rightArrow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0" name="Стрелка вправо 79"/>
          <p:cNvSpPr/>
          <p:nvPr/>
        </p:nvSpPr>
        <p:spPr>
          <a:xfrm rot="5400000">
            <a:off x="7037933" y="2046389"/>
            <a:ext cx="286125" cy="337081"/>
          </a:xfrm>
          <a:prstGeom prst="rightArrow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2" name="Стрелка вправо 81"/>
          <p:cNvSpPr/>
          <p:nvPr/>
        </p:nvSpPr>
        <p:spPr>
          <a:xfrm rot="5400000">
            <a:off x="10648915" y="2042107"/>
            <a:ext cx="286125" cy="337081"/>
          </a:xfrm>
          <a:prstGeom prst="rightArrow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6" name="Стрелка вправо 75"/>
          <p:cNvSpPr/>
          <p:nvPr/>
        </p:nvSpPr>
        <p:spPr>
          <a:xfrm rot="5400000">
            <a:off x="5205760" y="2044231"/>
            <a:ext cx="286125" cy="337081"/>
          </a:xfrm>
          <a:prstGeom prst="rightArrow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Стрелка вправо 74"/>
          <p:cNvSpPr/>
          <p:nvPr/>
        </p:nvSpPr>
        <p:spPr>
          <a:xfrm rot="5400000">
            <a:off x="3403013" y="2047218"/>
            <a:ext cx="286125" cy="337081"/>
          </a:xfrm>
          <a:prstGeom prst="rightArrow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1569003" y="2051056"/>
            <a:ext cx="286125" cy="337081"/>
          </a:xfrm>
          <a:prstGeom prst="rightArrow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54110" y="243275"/>
            <a:ext cx="10269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>
                <a:solidFill>
                  <a:srgbClr val="E4465A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Adobe Arabic" panose="02040503050201020203" pitchFamily="18" charset="-78"/>
              </a:rPr>
              <a:t>МОДУЛЬ ИСПОЛНЕНИЯ КОНТРАКТОВ</a:t>
            </a:r>
          </a:p>
        </p:txBody>
      </p:sp>
      <p:sp>
        <p:nvSpPr>
          <p:cNvPr id="169" name="Прямоугольник с одним вырезанным углом 168"/>
          <p:cNvSpPr/>
          <p:nvPr/>
        </p:nvSpPr>
        <p:spPr>
          <a:xfrm>
            <a:off x="927451" y="3216233"/>
            <a:ext cx="3198553" cy="1082891"/>
          </a:xfrm>
          <a:prstGeom prst="snip1Rect">
            <a:avLst>
              <a:gd name="adj" fmla="val 16806"/>
            </a:avLst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prstClr val="white"/>
              </a:solidFill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endParaRPr>
          </a:p>
        </p:txBody>
      </p:sp>
      <p:sp>
        <p:nvSpPr>
          <p:cNvPr id="171" name="AutoShape 7"/>
          <p:cNvSpPr>
            <a:spLocks noChangeArrowheads="1"/>
          </p:cNvSpPr>
          <p:nvPr/>
        </p:nvSpPr>
        <p:spPr bwMode="auto">
          <a:xfrm>
            <a:off x="1449253" y="3797775"/>
            <a:ext cx="2017806" cy="451539"/>
          </a:xfrm>
          <a:prstGeom prst="roundRect">
            <a:avLst>
              <a:gd name="adj" fmla="val 7173"/>
            </a:avLst>
          </a:prstGeom>
          <a:noFill/>
          <a:ln w="19050" cap="sq">
            <a:noFill/>
            <a:prstDash val="sysDot"/>
            <a:miter lim="800000"/>
            <a:headEnd/>
            <a:tailEnd/>
          </a:ln>
          <a:effectLst/>
          <a:extLst/>
        </p:spPr>
        <p:txBody>
          <a:bodyPr wrap="squar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>
                <a:srgbClr val="0291A0"/>
              </a:buClr>
            </a:pPr>
            <a:endParaRPr lang="ru-RU" sz="1400" dirty="0"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endParaRPr>
          </a:p>
        </p:txBody>
      </p:sp>
      <p:sp>
        <p:nvSpPr>
          <p:cNvPr id="149" name="Freeform 26"/>
          <p:cNvSpPr>
            <a:spLocks noEditPoints="1"/>
          </p:cNvSpPr>
          <p:nvPr/>
        </p:nvSpPr>
        <p:spPr bwMode="auto">
          <a:xfrm>
            <a:off x="1455768" y="3434627"/>
            <a:ext cx="549876" cy="581609"/>
          </a:xfrm>
          <a:custGeom>
            <a:avLst/>
            <a:gdLst>
              <a:gd name="T0" fmla="*/ 2 w 169"/>
              <a:gd name="T1" fmla="*/ 168 h 170"/>
              <a:gd name="T2" fmla="*/ 128 w 169"/>
              <a:gd name="T3" fmla="*/ 168 h 170"/>
              <a:gd name="T4" fmla="*/ 130 w 169"/>
              <a:gd name="T5" fmla="*/ 126 h 170"/>
              <a:gd name="T6" fmla="*/ 117 w 169"/>
              <a:gd name="T7" fmla="*/ 136 h 170"/>
              <a:gd name="T8" fmla="*/ 115 w 169"/>
              <a:gd name="T9" fmla="*/ 156 h 170"/>
              <a:gd name="T10" fmla="*/ 13 w 169"/>
              <a:gd name="T11" fmla="*/ 17 h 170"/>
              <a:gd name="T12" fmla="*/ 117 w 169"/>
              <a:gd name="T13" fmla="*/ 19 h 170"/>
              <a:gd name="T14" fmla="*/ 117 w 169"/>
              <a:gd name="T15" fmla="*/ 41 h 170"/>
              <a:gd name="T16" fmla="*/ 130 w 169"/>
              <a:gd name="T17" fmla="*/ 6 h 170"/>
              <a:gd name="T18" fmla="*/ 2 w 169"/>
              <a:gd name="T19" fmla="*/ 2 h 170"/>
              <a:gd name="T20" fmla="*/ 89 w 169"/>
              <a:gd name="T21" fmla="*/ 138 h 170"/>
              <a:gd name="T22" fmla="*/ 106 w 169"/>
              <a:gd name="T23" fmla="*/ 132 h 170"/>
              <a:gd name="T24" fmla="*/ 124 w 169"/>
              <a:gd name="T25" fmla="*/ 116 h 170"/>
              <a:gd name="T26" fmla="*/ 141 w 169"/>
              <a:gd name="T27" fmla="*/ 87 h 170"/>
              <a:gd name="T28" fmla="*/ 169 w 169"/>
              <a:gd name="T29" fmla="*/ 36 h 170"/>
              <a:gd name="T30" fmla="*/ 157 w 169"/>
              <a:gd name="T31" fmla="*/ 23 h 170"/>
              <a:gd name="T32" fmla="*/ 145 w 169"/>
              <a:gd name="T33" fmla="*/ 19 h 170"/>
              <a:gd name="T34" fmla="*/ 135 w 169"/>
              <a:gd name="T35" fmla="*/ 31 h 170"/>
              <a:gd name="T36" fmla="*/ 116 w 169"/>
              <a:gd name="T37" fmla="*/ 64 h 170"/>
              <a:gd name="T38" fmla="*/ 104 w 169"/>
              <a:gd name="T39" fmla="*/ 84 h 170"/>
              <a:gd name="T40" fmla="*/ 93 w 169"/>
              <a:gd name="T41" fmla="*/ 104 h 170"/>
              <a:gd name="T42" fmla="*/ 89 w 169"/>
              <a:gd name="T43" fmla="*/ 132 h 170"/>
              <a:gd name="T44" fmla="*/ 35 w 169"/>
              <a:gd name="T45" fmla="*/ 74 h 170"/>
              <a:gd name="T46" fmla="*/ 101 w 169"/>
              <a:gd name="T47" fmla="*/ 67 h 170"/>
              <a:gd name="T48" fmla="*/ 95 w 169"/>
              <a:gd name="T49" fmla="*/ 60 h 170"/>
              <a:gd name="T50" fmla="*/ 30 w 169"/>
              <a:gd name="T51" fmla="*/ 36 h 170"/>
              <a:gd name="T52" fmla="*/ 37 w 169"/>
              <a:gd name="T53" fmla="*/ 45 h 170"/>
              <a:gd name="T54" fmla="*/ 101 w 169"/>
              <a:gd name="T55" fmla="*/ 38 h 170"/>
              <a:gd name="T56" fmla="*/ 36 w 169"/>
              <a:gd name="T57" fmla="*/ 31 h 170"/>
              <a:gd name="T58" fmla="*/ 30 w 169"/>
              <a:gd name="T59" fmla="*/ 95 h 170"/>
              <a:gd name="T60" fmla="*/ 37 w 169"/>
              <a:gd name="T61" fmla="*/ 103 h 170"/>
              <a:gd name="T62" fmla="*/ 70 w 169"/>
              <a:gd name="T63" fmla="*/ 101 h 170"/>
              <a:gd name="T64" fmla="*/ 69 w 169"/>
              <a:gd name="T65" fmla="*/ 91 h 170"/>
              <a:gd name="T66" fmla="*/ 30 w 169"/>
              <a:gd name="T67" fmla="*/ 95 h 170"/>
              <a:gd name="T68" fmla="*/ 35 w 169"/>
              <a:gd name="T69" fmla="*/ 138 h 170"/>
              <a:gd name="T70" fmla="*/ 42 w 169"/>
              <a:gd name="T71" fmla="*/ 136 h 170"/>
              <a:gd name="T72" fmla="*/ 47 w 169"/>
              <a:gd name="T73" fmla="*/ 136 h 170"/>
              <a:gd name="T74" fmla="*/ 49 w 169"/>
              <a:gd name="T75" fmla="*/ 140 h 170"/>
              <a:gd name="T76" fmla="*/ 53 w 169"/>
              <a:gd name="T77" fmla="*/ 138 h 170"/>
              <a:gd name="T78" fmla="*/ 61 w 169"/>
              <a:gd name="T79" fmla="*/ 140 h 170"/>
              <a:gd name="T80" fmla="*/ 73 w 169"/>
              <a:gd name="T81" fmla="*/ 140 h 170"/>
              <a:gd name="T82" fmla="*/ 82 w 169"/>
              <a:gd name="T83" fmla="*/ 139 h 170"/>
              <a:gd name="T84" fmla="*/ 65 w 169"/>
              <a:gd name="T85" fmla="*/ 136 h 170"/>
              <a:gd name="T86" fmla="*/ 54 w 169"/>
              <a:gd name="T87" fmla="*/ 132 h 170"/>
              <a:gd name="T88" fmla="*/ 53 w 169"/>
              <a:gd name="T89" fmla="*/ 122 h 170"/>
              <a:gd name="T90" fmla="*/ 51 w 169"/>
              <a:gd name="T91" fmla="*/ 119 h 170"/>
              <a:gd name="T92" fmla="*/ 40 w 169"/>
              <a:gd name="T93" fmla="*/ 127 h 170"/>
              <a:gd name="T94" fmla="*/ 25 w 169"/>
              <a:gd name="T95" fmla="*/ 145 h 170"/>
              <a:gd name="T96" fmla="*/ 96 w 169"/>
              <a:gd name="T97" fmla="*/ 124 h 170"/>
              <a:gd name="T98" fmla="*/ 104 w 169"/>
              <a:gd name="T99" fmla="*/ 128 h 170"/>
              <a:gd name="T100" fmla="*/ 112 w 169"/>
              <a:gd name="T101" fmla="*/ 123 h 170"/>
              <a:gd name="T102" fmla="*/ 102 w 169"/>
              <a:gd name="T103" fmla="*/ 113 h 170"/>
              <a:gd name="T104" fmla="*/ 95 w 169"/>
              <a:gd name="T105" fmla="*/ 116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9" h="170">
                <a:moveTo>
                  <a:pt x="0" y="7"/>
                </a:moveTo>
                <a:cubicBezTo>
                  <a:pt x="0" y="163"/>
                  <a:pt x="0" y="163"/>
                  <a:pt x="0" y="163"/>
                </a:cubicBezTo>
                <a:cubicBezTo>
                  <a:pt x="0" y="164"/>
                  <a:pt x="2" y="167"/>
                  <a:pt x="2" y="168"/>
                </a:cubicBezTo>
                <a:cubicBezTo>
                  <a:pt x="3" y="169"/>
                  <a:pt x="6" y="170"/>
                  <a:pt x="7" y="170"/>
                </a:cubicBezTo>
                <a:cubicBezTo>
                  <a:pt x="124" y="170"/>
                  <a:pt x="124" y="170"/>
                  <a:pt x="124" y="170"/>
                </a:cubicBezTo>
                <a:cubicBezTo>
                  <a:pt x="125" y="170"/>
                  <a:pt x="128" y="169"/>
                  <a:pt x="128" y="168"/>
                </a:cubicBezTo>
                <a:cubicBezTo>
                  <a:pt x="129" y="167"/>
                  <a:pt x="130" y="166"/>
                  <a:pt x="130" y="164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26"/>
                  <a:pt x="130" y="126"/>
                  <a:pt x="130" y="126"/>
                </a:cubicBezTo>
                <a:cubicBezTo>
                  <a:pt x="129" y="126"/>
                  <a:pt x="128" y="128"/>
                  <a:pt x="127" y="129"/>
                </a:cubicBezTo>
                <a:cubicBezTo>
                  <a:pt x="126" y="130"/>
                  <a:pt x="125" y="131"/>
                  <a:pt x="124" y="132"/>
                </a:cubicBezTo>
                <a:cubicBezTo>
                  <a:pt x="122" y="133"/>
                  <a:pt x="119" y="135"/>
                  <a:pt x="117" y="136"/>
                </a:cubicBezTo>
                <a:cubicBezTo>
                  <a:pt x="116" y="137"/>
                  <a:pt x="117" y="139"/>
                  <a:pt x="117" y="141"/>
                </a:cubicBezTo>
                <a:cubicBezTo>
                  <a:pt x="117" y="143"/>
                  <a:pt x="117" y="145"/>
                  <a:pt x="117" y="147"/>
                </a:cubicBezTo>
                <a:cubicBezTo>
                  <a:pt x="117" y="150"/>
                  <a:pt x="118" y="156"/>
                  <a:pt x="115" y="156"/>
                </a:cubicBezTo>
                <a:cubicBezTo>
                  <a:pt x="16" y="156"/>
                  <a:pt x="16" y="156"/>
                  <a:pt x="16" y="156"/>
                </a:cubicBezTo>
                <a:cubicBezTo>
                  <a:pt x="14" y="156"/>
                  <a:pt x="13" y="155"/>
                  <a:pt x="13" y="153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5"/>
                  <a:pt x="14" y="14"/>
                  <a:pt x="16" y="14"/>
                </a:cubicBezTo>
                <a:cubicBezTo>
                  <a:pt x="115" y="14"/>
                  <a:pt x="115" y="14"/>
                  <a:pt x="115" y="14"/>
                </a:cubicBezTo>
                <a:cubicBezTo>
                  <a:pt x="117" y="14"/>
                  <a:pt x="117" y="17"/>
                  <a:pt x="117" y="19"/>
                </a:cubicBezTo>
                <a:cubicBezTo>
                  <a:pt x="117" y="21"/>
                  <a:pt x="117" y="24"/>
                  <a:pt x="117" y="26"/>
                </a:cubicBezTo>
                <a:cubicBezTo>
                  <a:pt x="117" y="31"/>
                  <a:pt x="117" y="36"/>
                  <a:pt x="117" y="41"/>
                </a:cubicBezTo>
                <a:cubicBezTo>
                  <a:pt x="117" y="41"/>
                  <a:pt x="117" y="41"/>
                  <a:pt x="117" y="41"/>
                </a:cubicBezTo>
                <a:cubicBezTo>
                  <a:pt x="118" y="41"/>
                  <a:pt x="123" y="31"/>
                  <a:pt x="124" y="30"/>
                </a:cubicBezTo>
                <a:cubicBezTo>
                  <a:pt x="125" y="28"/>
                  <a:pt x="130" y="20"/>
                  <a:pt x="130" y="18"/>
                </a:cubicBezTo>
                <a:cubicBezTo>
                  <a:pt x="130" y="6"/>
                  <a:pt x="130" y="6"/>
                  <a:pt x="130" y="6"/>
                </a:cubicBezTo>
                <a:cubicBezTo>
                  <a:pt x="130" y="3"/>
                  <a:pt x="126" y="0"/>
                  <a:pt x="123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0"/>
                  <a:pt x="3" y="1"/>
                  <a:pt x="2" y="2"/>
                </a:cubicBezTo>
                <a:cubicBezTo>
                  <a:pt x="2" y="3"/>
                  <a:pt x="0" y="6"/>
                  <a:pt x="0" y="7"/>
                </a:cubicBezTo>
                <a:close/>
                <a:moveTo>
                  <a:pt x="89" y="132"/>
                </a:moveTo>
                <a:cubicBezTo>
                  <a:pt x="89" y="138"/>
                  <a:pt x="89" y="138"/>
                  <a:pt x="89" y="138"/>
                </a:cubicBezTo>
                <a:cubicBezTo>
                  <a:pt x="89" y="139"/>
                  <a:pt x="91" y="140"/>
                  <a:pt x="92" y="140"/>
                </a:cubicBezTo>
                <a:cubicBezTo>
                  <a:pt x="92" y="140"/>
                  <a:pt x="92" y="140"/>
                  <a:pt x="92" y="140"/>
                </a:cubicBezTo>
                <a:cubicBezTo>
                  <a:pt x="94" y="140"/>
                  <a:pt x="104" y="133"/>
                  <a:pt x="106" y="132"/>
                </a:cubicBezTo>
                <a:cubicBezTo>
                  <a:pt x="108" y="130"/>
                  <a:pt x="111" y="129"/>
                  <a:pt x="113" y="127"/>
                </a:cubicBezTo>
                <a:cubicBezTo>
                  <a:pt x="115" y="126"/>
                  <a:pt x="118" y="124"/>
                  <a:pt x="120" y="123"/>
                </a:cubicBezTo>
                <a:cubicBezTo>
                  <a:pt x="121" y="121"/>
                  <a:pt x="123" y="117"/>
                  <a:pt x="124" y="116"/>
                </a:cubicBezTo>
                <a:cubicBezTo>
                  <a:pt x="126" y="113"/>
                  <a:pt x="127" y="110"/>
                  <a:pt x="128" y="108"/>
                </a:cubicBezTo>
                <a:cubicBezTo>
                  <a:pt x="131" y="104"/>
                  <a:pt x="134" y="98"/>
                  <a:pt x="137" y="94"/>
                </a:cubicBezTo>
                <a:cubicBezTo>
                  <a:pt x="138" y="92"/>
                  <a:pt x="139" y="89"/>
                  <a:pt x="141" y="87"/>
                </a:cubicBezTo>
                <a:cubicBezTo>
                  <a:pt x="142" y="85"/>
                  <a:pt x="144" y="82"/>
                  <a:pt x="145" y="80"/>
                </a:cubicBezTo>
                <a:cubicBezTo>
                  <a:pt x="147" y="75"/>
                  <a:pt x="150" y="70"/>
                  <a:pt x="153" y="65"/>
                </a:cubicBezTo>
                <a:cubicBezTo>
                  <a:pt x="155" y="62"/>
                  <a:pt x="169" y="37"/>
                  <a:pt x="169" y="36"/>
                </a:cubicBezTo>
                <a:cubicBezTo>
                  <a:pt x="169" y="35"/>
                  <a:pt x="166" y="31"/>
                  <a:pt x="166" y="30"/>
                </a:cubicBezTo>
                <a:cubicBezTo>
                  <a:pt x="164" y="28"/>
                  <a:pt x="162" y="26"/>
                  <a:pt x="160" y="25"/>
                </a:cubicBezTo>
                <a:cubicBezTo>
                  <a:pt x="159" y="24"/>
                  <a:pt x="158" y="23"/>
                  <a:pt x="157" y="23"/>
                </a:cubicBezTo>
                <a:cubicBezTo>
                  <a:pt x="155" y="22"/>
                  <a:pt x="155" y="22"/>
                  <a:pt x="153" y="21"/>
                </a:cubicBezTo>
                <a:cubicBezTo>
                  <a:pt x="151" y="21"/>
                  <a:pt x="152" y="20"/>
                  <a:pt x="149" y="20"/>
                </a:cubicBezTo>
                <a:cubicBezTo>
                  <a:pt x="148" y="20"/>
                  <a:pt x="146" y="19"/>
                  <a:pt x="145" y="19"/>
                </a:cubicBezTo>
                <a:cubicBezTo>
                  <a:pt x="144" y="19"/>
                  <a:pt x="142" y="20"/>
                  <a:pt x="141" y="21"/>
                </a:cubicBezTo>
                <a:cubicBezTo>
                  <a:pt x="140" y="21"/>
                  <a:pt x="139" y="23"/>
                  <a:pt x="139" y="24"/>
                </a:cubicBezTo>
                <a:cubicBezTo>
                  <a:pt x="138" y="26"/>
                  <a:pt x="136" y="28"/>
                  <a:pt x="135" y="31"/>
                </a:cubicBezTo>
                <a:cubicBezTo>
                  <a:pt x="132" y="35"/>
                  <a:pt x="130" y="39"/>
                  <a:pt x="127" y="44"/>
                </a:cubicBezTo>
                <a:cubicBezTo>
                  <a:pt x="125" y="48"/>
                  <a:pt x="122" y="53"/>
                  <a:pt x="120" y="57"/>
                </a:cubicBezTo>
                <a:cubicBezTo>
                  <a:pt x="118" y="59"/>
                  <a:pt x="117" y="62"/>
                  <a:pt x="116" y="64"/>
                </a:cubicBezTo>
                <a:cubicBezTo>
                  <a:pt x="114" y="66"/>
                  <a:pt x="113" y="68"/>
                  <a:pt x="112" y="71"/>
                </a:cubicBezTo>
                <a:cubicBezTo>
                  <a:pt x="110" y="72"/>
                  <a:pt x="109" y="75"/>
                  <a:pt x="108" y="77"/>
                </a:cubicBezTo>
                <a:cubicBezTo>
                  <a:pt x="107" y="79"/>
                  <a:pt x="105" y="82"/>
                  <a:pt x="104" y="84"/>
                </a:cubicBezTo>
                <a:cubicBezTo>
                  <a:pt x="103" y="86"/>
                  <a:pt x="101" y="89"/>
                  <a:pt x="100" y="91"/>
                </a:cubicBezTo>
                <a:cubicBezTo>
                  <a:pt x="99" y="93"/>
                  <a:pt x="98" y="95"/>
                  <a:pt x="97" y="97"/>
                </a:cubicBezTo>
                <a:cubicBezTo>
                  <a:pt x="96" y="99"/>
                  <a:pt x="94" y="102"/>
                  <a:pt x="93" y="104"/>
                </a:cubicBezTo>
                <a:cubicBezTo>
                  <a:pt x="91" y="107"/>
                  <a:pt x="91" y="108"/>
                  <a:pt x="91" y="113"/>
                </a:cubicBezTo>
                <a:cubicBezTo>
                  <a:pt x="91" y="116"/>
                  <a:pt x="91" y="120"/>
                  <a:pt x="91" y="123"/>
                </a:cubicBezTo>
                <a:cubicBezTo>
                  <a:pt x="90" y="126"/>
                  <a:pt x="89" y="128"/>
                  <a:pt x="89" y="132"/>
                </a:cubicBezTo>
                <a:close/>
                <a:moveTo>
                  <a:pt x="30" y="65"/>
                </a:moveTo>
                <a:cubicBezTo>
                  <a:pt x="30" y="68"/>
                  <a:pt x="30" y="68"/>
                  <a:pt x="30" y="68"/>
                </a:cubicBezTo>
                <a:cubicBezTo>
                  <a:pt x="30" y="71"/>
                  <a:pt x="33" y="74"/>
                  <a:pt x="35" y="74"/>
                </a:cubicBezTo>
                <a:cubicBezTo>
                  <a:pt x="95" y="74"/>
                  <a:pt x="95" y="74"/>
                  <a:pt x="95" y="74"/>
                </a:cubicBezTo>
                <a:cubicBezTo>
                  <a:pt x="97" y="74"/>
                  <a:pt x="98" y="73"/>
                  <a:pt x="99" y="72"/>
                </a:cubicBezTo>
                <a:cubicBezTo>
                  <a:pt x="100" y="71"/>
                  <a:pt x="101" y="68"/>
                  <a:pt x="101" y="67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1" y="66"/>
                  <a:pt x="100" y="63"/>
                  <a:pt x="99" y="62"/>
                </a:cubicBezTo>
                <a:cubicBezTo>
                  <a:pt x="99" y="62"/>
                  <a:pt x="96" y="60"/>
                  <a:pt x="95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4" y="60"/>
                  <a:pt x="30" y="63"/>
                  <a:pt x="30" y="65"/>
                </a:cubicBezTo>
                <a:close/>
                <a:moveTo>
                  <a:pt x="30" y="36"/>
                </a:moveTo>
                <a:cubicBezTo>
                  <a:pt x="30" y="39"/>
                  <a:pt x="30" y="39"/>
                  <a:pt x="30" y="39"/>
                </a:cubicBezTo>
                <a:cubicBezTo>
                  <a:pt x="30" y="41"/>
                  <a:pt x="31" y="42"/>
                  <a:pt x="32" y="43"/>
                </a:cubicBezTo>
                <a:cubicBezTo>
                  <a:pt x="32" y="43"/>
                  <a:pt x="36" y="45"/>
                  <a:pt x="37" y="45"/>
                </a:cubicBezTo>
                <a:cubicBezTo>
                  <a:pt x="93" y="45"/>
                  <a:pt x="93" y="45"/>
                  <a:pt x="93" y="45"/>
                </a:cubicBezTo>
                <a:cubicBezTo>
                  <a:pt x="95" y="45"/>
                  <a:pt x="98" y="44"/>
                  <a:pt x="99" y="43"/>
                </a:cubicBezTo>
                <a:cubicBezTo>
                  <a:pt x="100" y="42"/>
                  <a:pt x="101" y="39"/>
                  <a:pt x="101" y="38"/>
                </a:cubicBezTo>
                <a:cubicBezTo>
                  <a:pt x="101" y="37"/>
                  <a:pt x="100" y="34"/>
                  <a:pt x="100" y="33"/>
                </a:cubicBezTo>
                <a:cubicBezTo>
                  <a:pt x="98" y="32"/>
                  <a:pt x="98" y="31"/>
                  <a:pt x="9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34" y="31"/>
                  <a:pt x="33" y="31"/>
                  <a:pt x="32" y="32"/>
                </a:cubicBezTo>
                <a:cubicBezTo>
                  <a:pt x="31" y="33"/>
                  <a:pt x="30" y="35"/>
                  <a:pt x="30" y="36"/>
                </a:cubicBezTo>
                <a:close/>
                <a:moveTo>
                  <a:pt x="30" y="95"/>
                </a:moveTo>
                <a:cubicBezTo>
                  <a:pt x="30" y="98"/>
                  <a:pt x="30" y="98"/>
                  <a:pt x="30" y="98"/>
                </a:cubicBezTo>
                <a:cubicBezTo>
                  <a:pt x="30" y="99"/>
                  <a:pt x="31" y="101"/>
                  <a:pt x="32" y="102"/>
                </a:cubicBezTo>
                <a:cubicBezTo>
                  <a:pt x="33" y="102"/>
                  <a:pt x="36" y="103"/>
                  <a:pt x="37" y="103"/>
                </a:cubicBezTo>
                <a:cubicBezTo>
                  <a:pt x="65" y="103"/>
                  <a:pt x="65" y="103"/>
                  <a:pt x="65" y="103"/>
                </a:cubicBezTo>
                <a:cubicBezTo>
                  <a:pt x="65" y="103"/>
                  <a:pt x="68" y="102"/>
                  <a:pt x="68" y="102"/>
                </a:cubicBezTo>
                <a:cubicBezTo>
                  <a:pt x="69" y="102"/>
                  <a:pt x="69" y="102"/>
                  <a:pt x="70" y="101"/>
                </a:cubicBezTo>
                <a:cubicBezTo>
                  <a:pt x="71" y="100"/>
                  <a:pt x="72" y="99"/>
                  <a:pt x="72" y="96"/>
                </a:cubicBezTo>
                <a:cubicBezTo>
                  <a:pt x="72" y="95"/>
                  <a:pt x="72" y="95"/>
                  <a:pt x="72" y="95"/>
                </a:cubicBezTo>
                <a:cubicBezTo>
                  <a:pt x="72" y="93"/>
                  <a:pt x="70" y="92"/>
                  <a:pt x="69" y="91"/>
                </a:cubicBezTo>
                <a:cubicBezTo>
                  <a:pt x="68" y="90"/>
                  <a:pt x="67" y="90"/>
                  <a:pt x="64" y="90"/>
                </a:cubicBezTo>
                <a:cubicBezTo>
                  <a:pt x="36" y="90"/>
                  <a:pt x="36" y="90"/>
                  <a:pt x="36" y="90"/>
                </a:cubicBezTo>
                <a:cubicBezTo>
                  <a:pt x="33" y="90"/>
                  <a:pt x="30" y="92"/>
                  <a:pt x="30" y="95"/>
                </a:cubicBezTo>
                <a:close/>
                <a:moveTo>
                  <a:pt x="25" y="145"/>
                </a:moveTo>
                <a:cubicBezTo>
                  <a:pt x="25" y="146"/>
                  <a:pt x="26" y="147"/>
                  <a:pt x="27" y="147"/>
                </a:cubicBezTo>
                <a:cubicBezTo>
                  <a:pt x="29" y="147"/>
                  <a:pt x="34" y="140"/>
                  <a:pt x="35" y="138"/>
                </a:cubicBezTo>
                <a:cubicBezTo>
                  <a:pt x="36" y="137"/>
                  <a:pt x="42" y="130"/>
                  <a:pt x="43" y="130"/>
                </a:cubicBezTo>
                <a:cubicBezTo>
                  <a:pt x="44" y="130"/>
                  <a:pt x="44" y="130"/>
                  <a:pt x="44" y="131"/>
                </a:cubicBezTo>
                <a:cubicBezTo>
                  <a:pt x="44" y="132"/>
                  <a:pt x="42" y="135"/>
                  <a:pt x="42" y="136"/>
                </a:cubicBezTo>
                <a:cubicBezTo>
                  <a:pt x="42" y="137"/>
                  <a:pt x="42" y="138"/>
                  <a:pt x="43" y="138"/>
                </a:cubicBezTo>
                <a:cubicBezTo>
                  <a:pt x="44" y="138"/>
                  <a:pt x="44" y="138"/>
                  <a:pt x="44" y="138"/>
                </a:cubicBezTo>
                <a:cubicBezTo>
                  <a:pt x="44" y="138"/>
                  <a:pt x="45" y="136"/>
                  <a:pt x="47" y="136"/>
                </a:cubicBezTo>
                <a:cubicBezTo>
                  <a:pt x="47" y="136"/>
                  <a:pt x="48" y="137"/>
                  <a:pt x="48" y="137"/>
                </a:cubicBezTo>
                <a:cubicBezTo>
                  <a:pt x="48" y="138"/>
                  <a:pt x="48" y="138"/>
                  <a:pt x="48" y="139"/>
                </a:cubicBezTo>
                <a:cubicBezTo>
                  <a:pt x="48" y="140"/>
                  <a:pt x="48" y="140"/>
                  <a:pt x="49" y="140"/>
                </a:cubicBezTo>
                <a:cubicBezTo>
                  <a:pt x="50" y="140"/>
                  <a:pt x="50" y="140"/>
                  <a:pt x="50" y="140"/>
                </a:cubicBezTo>
                <a:cubicBezTo>
                  <a:pt x="51" y="140"/>
                  <a:pt x="52" y="138"/>
                  <a:pt x="53" y="138"/>
                </a:cubicBezTo>
                <a:cubicBezTo>
                  <a:pt x="53" y="138"/>
                  <a:pt x="53" y="138"/>
                  <a:pt x="53" y="138"/>
                </a:cubicBezTo>
                <a:cubicBezTo>
                  <a:pt x="54" y="138"/>
                  <a:pt x="54" y="141"/>
                  <a:pt x="57" y="141"/>
                </a:cubicBezTo>
                <a:cubicBezTo>
                  <a:pt x="58" y="141"/>
                  <a:pt x="58" y="141"/>
                  <a:pt x="58" y="141"/>
                </a:cubicBezTo>
                <a:cubicBezTo>
                  <a:pt x="59" y="141"/>
                  <a:pt x="60" y="140"/>
                  <a:pt x="61" y="140"/>
                </a:cubicBezTo>
                <a:cubicBezTo>
                  <a:pt x="63" y="140"/>
                  <a:pt x="64" y="139"/>
                  <a:pt x="65" y="139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69" y="139"/>
                  <a:pt x="71" y="140"/>
                  <a:pt x="73" y="140"/>
                </a:cubicBezTo>
                <a:cubicBezTo>
                  <a:pt x="76" y="140"/>
                  <a:pt x="78" y="141"/>
                  <a:pt x="80" y="141"/>
                </a:cubicBezTo>
                <a:cubicBezTo>
                  <a:pt x="81" y="141"/>
                  <a:pt x="82" y="140"/>
                  <a:pt x="82" y="140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2" y="137"/>
                  <a:pt x="77" y="138"/>
                  <a:pt x="74" y="137"/>
                </a:cubicBezTo>
                <a:cubicBezTo>
                  <a:pt x="73" y="137"/>
                  <a:pt x="72" y="137"/>
                  <a:pt x="70" y="136"/>
                </a:cubicBezTo>
                <a:cubicBezTo>
                  <a:pt x="69" y="136"/>
                  <a:pt x="66" y="136"/>
                  <a:pt x="65" y="136"/>
                </a:cubicBezTo>
                <a:cubicBezTo>
                  <a:pt x="63" y="136"/>
                  <a:pt x="61" y="136"/>
                  <a:pt x="60" y="136"/>
                </a:cubicBezTo>
                <a:cubicBezTo>
                  <a:pt x="58" y="136"/>
                  <a:pt x="59" y="135"/>
                  <a:pt x="58" y="133"/>
                </a:cubicBezTo>
                <a:cubicBezTo>
                  <a:pt x="56" y="132"/>
                  <a:pt x="55" y="133"/>
                  <a:pt x="54" y="132"/>
                </a:cubicBezTo>
                <a:cubicBezTo>
                  <a:pt x="53" y="132"/>
                  <a:pt x="51" y="130"/>
                  <a:pt x="51" y="129"/>
                </a:cubicBezTo>
                <a:cubicBezTo>
                  <a:pt x="51" y="128"/>
                  <a:pt x="51" y="128"/>
                  <a:pt x="51" y="128"/>
                </a:cubicBezTo>
                <a:cubicBezTo>
                  <a:pt x="51" y="126"/>
                  <a:pt x="53" y="125"/>
                  <a:pt x="53" y="122"/>
                </a:cubicBezTo>
                <a:cubicBezTo>
                  <a:pt x="53" y="121"/>
                  <a:pt x="53" y="121"/>
                  <a:pt x="53" y="121"/>
                </a:cubicBezTo>
                <a:cubicBezTo>
                  <a:pt x="53" y="119"/>
                  <a:pt x="53" y="119"/>
                  <a:pt x="51" y="119"/>
                </a:cubicBezTo>
                <a:cubicBezTo>
                  <a:pt x="51" y="119"/>
                  <a:pt x="51" y="119"/>
                  <a:pt x="51" y="119"/>
                </a:cubicBezTo>
                <a:cubicBezTo>
                  <a:pt x="49" y="119"/>
                  <a:pt x="48" y="119"/>
                  <a:pt x="46" y="120"/>
                </a:cubicBezTo>
                <a:cubicBezTo>
                  <a:pt x="45" y="121"/>
                  <a:pt x="44" y="122"/>
                  <a:pt x="43" y="123"/>
                </a:cubicBezTo>
                <a:cubicBezTo>
                  <a:pt x="42" y="125"/>
                  <a:pt x="41" y="126"/>
                  <a:pt x="40" y="127"/>
                </a:cubicBezTo>
                <a:cubicBezTo>
                  <a:pt x="39" y="128"/>
                  <a:pt x="38" y="129"/>
                  <a:pt x="37" y="130"/>
                </a:cubicBezTo>
                <a:cubicBezTo>
                  <a:pt x="35" y="133"/>
                  <a:pt x="33" y="135"/>
                  <a:pt x="31" y="137"/>
                </a:cubicBezTo>
                <a:cubicBezTo>
                  <a:pt x="30" y="139"/>
                  <a:pt x="25" y="143"/>
                  <a:pt x="25" y="145"/>
                </a:cubicBezTo>
                <a:close/>
                <a:moveTo>
                  <a:pt x="94" y="120"/>
                </a:moveTo>
                <a:cubicBezTo>
                  <a:pt x="94" y="121"/>
                  <a:pt x="94" y="121"/>
                  <a:pt x="94" y="121"/>
                </a:cubicBezTo>
                <a:cubicBezTo>
                  <a:pt x="94" y="122"/>
                  <a:pt x="95" y="123"/>
                  <a:pt x="96" y="124"/>
                </a:cubicBezTo>
                <a:cubicBezTo>
                  <a:pt x="98" y="124"/>
                  <a:pt x="97" y="124"/>
                  <a:pt x="99" y="125"/>
                </a:cubicBezTo>
                <a:cubicBezTo>
                  <a:pt x="100" y="126"/>
                  <a:pt x="100" y="126"/>
                  <a:pt x="101" y="127"/>
                </a:cubicBezTo>
                <a:cubicBezTo>
                  <a:pt x="102" y="127"/>
                  <a:pt x="103" y="128"/>
                  <a:pt x="104" y="128"/>
                </a:cubicBezTo>
                <a:cubicBezTo>
                  <a:pt x="105" y="128"/>
                  <a:pt x="105" y="128"/>
                  <a:pt x="105" y="128"/>
                </a:cubicBezTo>
                <a:cubicBezTo>
                  <a:pt x="105" y="128"/>
                  <a:pt x="108" y="126"/>
                  <a:pt x="109" y="125"/>
                </a:cubicBezTo>
                <a:cubicBezTo>
                  <a:pt x="110" y="125"/>
                  <a:pt x="112" y="124"/>
                  <a:pt x="112" y="123"/>
                </a:cubicBezTo>
                <a:cubicBezTo>
                  <a:pt x="112" y="122"/>
                  <a:pt x="112" y="122"/>
                  <a:pt x="112" y="122"/>
                </a:cubicBezTo>
                <a:cubicBezTo>
                  <a:pt x="112" y="120"/>
                  <a:pt x="107" y="117"/>
                  <a:pt x="106" y="116"/>
                </a:cubicBezTo>
                <a:cubicBezTo>
                  <a:pt x="104" y="115"/>
                  <a:pt x="103" y="115"/>
                  <a:pt x="102" y="113"/>
                </a:cubicBezTo>
                <a:cubicBezTo>
                  <a:pt x="101" y="113"/>
                  <a:pt x="97" y="112"/>
                  <a:pt x="97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95" y="112"/>
                  <a:pt x="95" y="114"/>
                  <a:pt x="95" y="116"/>
                </a:cubicBezTo>
                <a:cubicBezTo>
                  <a:pt x="95" y="117"/>
                  <a:pt x="94" y="119"/>
                  <a:pt x="94" y="12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2089316" y="3499218"/>
            <a:ext cx="1781454" cy="52322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Заключение </a:t>
            </a:r>
          </a:p>
          <a:p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контракта</a:t>
            </a:r>
          </a:p>
        </p:txBody>
      </p:sp>
      <p:sp>
        <p:nvSpPr>
          <p:cNvPr id="180" name="Полилиния 179"/>
          <p:cNvSpPr/>
          <p:nvPr/>
        </p:nvSpPr>
        <p:spPr>
          <a:xfrm>
            <a:off x="4227778" y="3662394"/>
            <a:ext cx="129293" cy="366570"/>
          </a:xfrm>
          <a:custGeom>
            <a:avLst/>
            <a:gdLst>
              <a:gd name="connsiteX0" fmla="*/ 0 w 429460"/>
              <a:gd name="connsiteY0" fmla="*/ 0 h 820241"/>
              <a:gd name="connsiteX1" fmla="*/ 139808 w 429460"/>
              <a:gd name="connsiteY1" fmla="*/ 0 h 820241"/>
              <a:gd name="connsiteX2" fmla="*/ 429460 w 429460"/>
              <a:gd name="connsiteY2" fmla="*/ 410121 h 820241"/>
              <a:gd name="connsiteX3" fmla="*/ 139808 w 429460"/>
              <a:gd name="connsiteY3" fmla="*/ 820241 h 820241"/>
              <a:gd name="connsiteX4" fmla="*/ 0 w 429460"/>
              <a:gd name="connsiteY4" fmla="*/ 820241 h 820241"/>
              <a:gd name="connsiteX5" fmla="*/ 289652 w 429460"/>
              <a:gd name="connsiteY5" fmla="*/ 410121 h 820241"/>
              <a:gd name="connsiteX6" fmla="*/ 0 w 429460"/>
              <a:gd name="connsiteY6" fmla="*/ 0 h 82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460" h="820241">
                <a:moveTo>
                  <a:pt x="0" y="0"/>
                </a:moveTo>
                <a:lnTo>
                  <a:pt x="139808" y="0"/>
                </a:lnTo>
                <a:lnTo>
                  <a:pt x="429460" y="410121"/>
                </a:lnTo>
                <a:lnTo>
                  <a:pt x="139808" y="820241"/>
                </a:lnTo>
                <a:lnTo>
                  <a:pt x="0" y="820241"/>
                </a:lnTo>
                <a:lnTo>
                  <a:pt x="289652" y="4101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3" name="Прямоугольник с одним вырезанным углом 182"/>
          <p:cNvSpPr/>
          <p:nvPr/>
        </p:nvSpPr>
        <p:spPr>
          <a:xfrm>
            <a:off x="4518429" y="3246495"/>
            <a:ext cx="3198553" cy="1082891"/>
          </a:xfrm>
          <a:prstGeom prst="snip1Rect">
            <a:avLst>
              <a:gd name="adj" fmla="val 19456"/>
            </a:avLst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prstClr val="white"/>
              </a:solidFill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endParaRPr>
          </a:p>
        </p:txBody>
      </p:sp>
      <p:sp>
        <p:nvSpPr>
          <p:cNvPr id="184" name="AutoShape 7"/>
          <p:cNvSpPr>
            <a:spLocks noChangeArrowheads="1"/>
          </p:cNvSpPr>
          <p:nvPr/>
        </p:nvSpPr>
        <p:spPr bwMode="auto">
          <a:xfrm>
            <a:off x="4620813" y="3828037"/>
            <a:ext cx="2017806" cy="451539"/>
          </a:xfrm>
          <a:prstGeom prst="roundRect">
            <a:avLst>
              <a:gd name="adj" fmla="val 7173"/>
            </a:avLst>
          </a:prstGeom>
          <a:noFill/>
          <a:ln w="19050" cap="sq">
            <a:noFill/>
            <a:prstDash val="sysDot"/>
            <a:miter lim="800000"/>
            <a:headEnd/>
            <a:tailEnd/>
          </a:ln>
          <a:effectLst/>
          <a:extLst/>
        </p:spPr>
        <p:txBody>
          <a:bodyPr wrap="squar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>
                <a:srgbClr val="0291A0"/>
              </a:buClr>
            </a:pPr>
            <a:endParaRPr lang="ru-RU" sz="1400" dirty="0"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5116298" y="3531182"/>
            <a:ext cx="2587897" cy="493084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Приемка результатов исполнения по контракту</a:t>
            </a:r>
          </a:p>
        </p:txBody>
      </p:sp>
      <p:sp>
        <p:nvSpPr>
          <p:cNvPr id="189" name="Полилиния 188"/>
          <p:cNvSpPr/>
          <p:nvPr/>
        </p:nvSpPr>
        <p:spPr>
          <a:xfrm>
            <a:off x="7798326" y="3649666"/>
            <a:ext cx="129293" cy="366570"/>
          </a:xfrm>
          <a:custGeom>
            <a:avLst/>
            <a:gdLst>
              <a:gd name="connsiteX0" fmla="*/ 0 w 429460"/>
              <a:gd name="connsiteY0" fmla="*/ 0 h 820241"/>
              <a:gd name="connsiteX1" fmla="*/ 139808 w 429460"/>
              <a:gd name="connsiteY1" fmla="*/ 0 h 820241"/>
              <a:gd name="connsiteX2" fmla="*/ 429460 w 429460"/>
              <a:gd name="connsiteY2" fmla="*/ 410121 h 820241"/>
              <a:gd name="connsiteX3" fmla="*/ 139808 w 429460"/>
              <a:gd name="connsiteY3" fmla="*/ 820241 h 820241"/>
              <a:gd name="connsiteX4" fmla="*/ 0 w 429460"/>
              <a:gd name="connsiteY4" fmla="*/ 820241 h 820241"/>
              <a:gd name="connsiteX5" fmla="*/ 289652 w 429460"/>
              <a:gd name="connsiteY5" fmla="*/ 410121 h 820241"/>
              <a:gd name="connsiteX6" fmla="*/ 0 w 429460"/>
              <a:gd name="connsiteY6" fmla="*/ 0 h 82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460" h="820241">
                <a:moveTo>
                  <a:pt x="0" y="0"/>
                </a:moveTo>
                <a:lnTo>
                  <a:pt x="139808" y="0"/>
                </a:lnTo>
                <a:lnTo>
                  <a:pt x="429460" y="410121"/>
                </a:lnTo>
                <a:lnTo>
                  <a:pt x="139808" y="820241"/>
                </a:lnTo>
                <a:lnTo>
                  <a:pt x="0" y="820241"/>
                </a:lnTo>
                <a:lnTo>
                  <a:pt x="289652" y="4101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1" name="Прямоугольник с одним вырезанным углом 190"/>
          <p:cNvSpPr/>
          <p:nvPr/>
        </p:nvSpPr>
        <p:spPr>
          <a:xfrm>
            <a:off x="8073991" y="3291962"/>
            <a:ext cx="3198553" cy="1082891"/>
          </a:xfrm>
          <a:prstGeom prst="snip1Rect">
            <a:avLst>
              <a:gd name="adj" fmla="val 19456"/>
            </a:avLst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prstClr val="white"/>
              </a:solidFill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endParaRPr>
          </a:p>
        </p:txBody>
      </p:sp>
      <p:sp>
        <p:nvSpPr>
          <p:cNvPr id="192" name="AutoShape 7"/>
          <p:cNvSpPr>
            <a:spLocks noChangeArrowheads="1"/>
          </p:cNvSpPr>
          <p:nvPr/>
        </p:nvSpPr>
        <p:spPr bwMode="auto">
          <a:xfrm>
            <a:off x="8176375" y="3873504"/>
            <a:ext cx="2017806" cy="451539"/>
          </a:xfrm>
          <a:prstGeom prst="roundRect">
            <a:avLst>
              <a:gd name="adj" fmla="val 7173"/>
            </a:avLst>
          </a:prstGeom>
          <a:noFill/>
          <a:ln w="19050" cap="sq">
            <a:noFill/>
            <a:prstDash val="sysDot"/>
            <a:miter lim="800000"/>
            <a:headEnd/>
            <a:tailEnd/>
          </a:ln>
          <a:effectLst/>
          <a:extLst/>
        </p:spPr>
        <p:txBody>
          <a:bodyPr wrap="squar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>
                <a:srgbClr val="0291A0"/>
              </a:buClr>
            </a:pPr>
            <a:endParaRPr lang="ru-RU" sz="1400" dirty="0">
              <a:latin typeface="Segoe UI" panose="020B0502040204020203" pitchFamily="34" charset="0"/>
              <a:ea typeface="Helvetica Light" charset="0"/>
              <a:cs typeface="Segoe UI" panose="020B0502040204020203" pitchFamily="34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8997008" y="3558057"/>
            <a:ext cx="2592928" cy="52322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Осуществление </a:t>
            </a:r>
          </a:p>
          <a:p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оплаты по контракту</a:t>
            </a:r>
          </a:p>
        </p:txBody>
      </p:sp>
      <p:grpSp>
        <p:nvGrpSpPr>
          <p:cNvPr id="150" name="Группа 149"/>
          <p:cNvGrpSpPr>
            <a:grpSpLocks noChangeAspect="1"/>
          </p:cNvGrpSpPr>
          <p:nvPr/>
        </p:nvGrpSpPr>
        <p:grpSpPr>
          <a:xfrm>
            <a:off x="4649010" y="3459817"/>
            <a:ext cx="461045" cy="582423"/>
            <a:chOff x="2178050" y="404813"/>
            <a:chExt cx="4787900" cy="6048375"/>
          </a:xfrm>
          <a:solidFill>
            <a:schemeClr val="bg1">
              <a:lumMod val="65000"/>
            </a:schemeClr>
          </a:solidFill>
        </p:grpSpPr>
        <p:sp>
          <p:nvSpPr>
            <p:cNvPr id="151" name="Freeform 5"/>
            <p:cNvSpPr>
              <a:spLocks noEditPoints="1"/>
            </p:cNvSpPr>
            <p:nvPr/>
          </p:nvSpPr>
          <p:spPr bwMode="auto">
            <a:xfrm>
              <a:off x="2178050" y="404813"/>
              <a:ext cx="4787900" cy="6048375"/>
            </a:xfrm>
            <a:custGeom>
              <a:avLst/>
              <a:gdLst/>
              <a:ahLst/>
              <a:cxnLst>
                <a:cxn ang="0">
                  <a:pos x="284" y="3810"/>
                </a:cxn>
                <a:cxn ang="0">
                  <a:pos x="200" y="3796"/>
                </a:cxn>
                <a:cxn ang="0">
                  <a:pos x="126" y="3762"/>
                </a:cxn>
                <a:cxn ang="0">
                  <a:pos x="66" y="3706"/>
                </a:cxn>
                <a:cxn ang="0">
                  <a:pos x="24" y="3636"/>
                </a:cxn>
                <a:cxn ang="0">
                  <a:pos x="2" y="3554"/>
                </a:cxn>
                <a:cxn ang="0">
                  <a:pos x="0" y="284"/>
                </a:cxn>
                <a:cxn ang="0">
                  <a:pos x="14" y="200"/>
                </a:cxn>
                <a:cxn ang="0">
                  <a:pos x="50" y="126"/>
                </a:cxn>
                <a:cxn ang="0">
                  <a:pos x="104" y="64"/>
                </a:cxn>
                <a:cxn ang="0">
                  <a:pos x="174" y="22"/>
                </a:cxn>
                <a:cxn ang="0">
                  <a:pos x="256" y="2"/>
                </a:cxn>
                <a:cxn ang="0">
                  <a:pos x="2716" y="0"/>
                </a:cxn>
                <a:cxn ang="0">
                  <a:pos x="2802" y="12"/>
                </a:cxn>
                <a:cxn ang="0">
                  <a:pos x="2882" y="50"/>
                </a:cxn>
                <a:cxn ang="0">
                  <a:pos x="2946" y="106"/>
                </a:cxn>
                <a:cxn ang="0">
                  <a:pos x="2992" y="176"/>
                </a:cxn>
                <a:cxn ang="0">
                  <a:pos x="3016" y="256"/>
                </a:cxn>
                <a:cxn ang="0">
                  <a:pos x="3016" y="3526"/>
                </a:cxn>
                <a:cxn ang="0">
                  <a:pos x="3002" y="3608"/>
                </a:cxn>
                <a:cxn ang="0">
                  <a:pos x="2964" y="3682"/>
                </a:cxn>
                <a:cxn ang="0">
                  <a:pos x="2904" y="3742"/>
                </a:cxn>
                <a:cxn ang="0">
                  <a:pos x="2830" y="3786"/>
                </a:cxn>
                <a:cxn ang="0">
                  <a:pos x="2746" y="3808"/>
                </a:cxn>
                <a:cxn ang="0">
                  <a:pos x="284" y="158"/>
                </a:cxn>
                <a:cxn ang="0">
                  <a:pos x="260" y="162"/>
                </a:cxn>
                <a:cxn ang="0">
                  <a:pos x="214" y="180"/>
                </a:cxn>
                <a:cxn ang="0">
                  <a:pos x="170" y="234"/>
                </a:cxn>
                <a:cxn ang="0">
                  <a:pos x="160" y="270"/>
                </a:cxn>
                <a:cxn ang="0">
                  <a:pos x="160" y="3526"/>
                </a:cxn>
                <a:cxn ang="0">
                  <a:pos x="166" y="3562"/>
                </a:cxn>
                <a:cxn ang="0">
                  <a:pos x="196" y="3614"/>
                </a:cxn>
                <a:cxn ang="0">
                  <a:pos x="248" y="3646"/>
                </a:cxn>
                <a:cxn ang="0">
                  <a:pos x="284" y="3650"/>
                </a:cxn>
                <a:cxn ang="0">
                  <a:pos x="2730" y="3650"/>
                </a:cxn>
                <a:cxn ang="0">
                  <a:pos x="2768" y="3640"/>
                </a:cxn>
                <a:cxn ang="0">
                  <a:pos x="2832" y="3594"/>
                </a:cxn>
                <a:cxn ang="0">
                  <a:pos x="2852" y="3562"/>
                </a:cxn>
                <a:cxn ang="0">
                  <a:pos x="2858" y="3526"/>
                </a:cxn>
                <a:cxn ang="0">
                  <a:pos x="2858" y="272"/>
                </a:cxn>
                <a:cxn ang="0">
                  <a:pos x="2846" y="236"/>
                </a:cxn>
                <a:cxn ang="0">
                  <a:pos x="2814" y="196"/>
                </a:cxn>
                <a:cxn ang="0">
                  <a:pos x="2756" y="164"/>
                </a:cxn>
                <a:cxn ang="0">
                  <a:pos x="2716" y="158"/>
                </a:cxn>
              </a:cxnLst>
              <a:rect l="0" t="0" r="r" b="b"/>
              <a:pathLst>
                <a:path w="3016" h="3810">
                  <a:moveTo>
                    <a:pt x="2716" y="3810"/>
                  </a:moveTo>
                  <a:lnTo>
                    <a:pt x="284" y="3810"/>
                  </a:lnTo>
                  <a:lnTo>
                    <a:pt x="284" y="3810"/>
                  </a:lnTo>
                  <a:lnTo>
                    <a:pt x="256" y="3808"/>
                  </a:lnTo>
                  <a:lnTo>
                    <a:pt x="228" y="3804"/>
                  </a:lnTo>
                  <a:lnTo>
                    <a:pt x="200" y="3796"/>
                  </a:lnTo>
                  <a:lnTo>
                    <a:pt x="174" y="3788"/>
                  </a:lnTo>
                  <a:lnTo>
                    <a:pt x="150" y="3776"/>
                  </a:lnTo>
                  <a:lnTo>
                    <a:pt x="126" y="3762"/>
                  </a:lnTo>
                  <a:lnTo>
                    <a:pt x="104" y="3744"/>
                  </a:lnTo>
                  <a:lnTo>
                    <a:pt x="84" y="3726"/>
                  </a:lnTo>
                  <a:lnTo>
                    <a:pt x="66" y="3706"/>
                  </a:lnTo>
                  <a:lnTo>
                    <a:pt x="50" y="3684"/>
                  </a:lnTo>
                  <a:lnTo>
                    <a:pt x="36" y="3660"/>
                  </a:lnTo>
                  <a:lnTo>
                    <a:pt x="24" y="3636"/>
                  </a:lnTo>
                  <a:lnTo>
                    <a:pt x="14" y="3610"/>
                  </a:lnTo>
                  <a:lnTo>
                    <a:pt x="6" y="3582"/>
                  </a:lnTo>
                  <a:lnTo>
                    <a:pt x="2" y="3554"/>
                  </a:lnTo>
                  <a:lnTo>
                    <a:pt x="0" y="3526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2" y="254"/>
                  </a:lnTo>
                  <a:lnTo>
                    <a:pt x="6" y="226"/>
                  </a:lnTo>
                  <a:lnTo>
                    <a:pt x="14" y="200"/>
                  </a:lnTo>
                  <a:lnTo>
                    <a:pt x="24" y="174"/>
                  </a:lnTo>
                  <a:lnTo>
                    <a:pt x="36" y="148"/>
                  </a:lnTo>
                  <a:lnTo>
                    <a:pt x="50" y="126"/>
                  </a:lnTo>
                  <a:lnTo>
                    <a:pt x="66" y="104"/>
                  </a:lnTo>
                  <a:lnTo>
                    <a:pt x="84" y="82"/>
                  </a:lnTo>
                  <a:lnTo>
                    <a:pt x="104" y="64"/>
                  </a:lnTo>
                  <a:lnTo>
                    <a:pt x="126" y="48"/>
                  </a:lnTo>
                  <a:lnTo>
                    <a:pt x="150" y="34"/>
                  </a:lnTo>
                  <a:lnTo>
                    <a:pt x="174" y="22"/>
                  </a:lnTo>
                  <a:lnTo>
                    <a:pt x="200" y="12"/>
                  </a:lnTo>
                  <a:lnTo>
                    <a:pt x="228" y="6"/>
                  </a:lnTo>
                  <a:lnTo>
                    <a:pt x="256" y="2"/>
                  </a:lnTo>
                  <a:lnTo>
                    <a:pt x="284" y="0"/>
                  </a:lnTo>
                  <a:lnTo>
                    <a:pt x="2716" y="0"/>
                  </a:lnTo>
                  <a:lnTo>
                    <a:pt x="2716" y="0"/>
                  </a:lnTo>
                  <a:lnTo>
                    <a:pt x="2746" y="2"/>
                  </a:lnTo>
                  <a:lnTo>
                    <a:pt x="2774" y="6"/>
                  </a:lnTo>
                  <a:lnTo>
                    <a:pt x="2802" y="12"/>
                  </a:lnTo>
                  <a:lnTo>
                    <a:pt x="2830" y="22"/>
                  </a:lnTo>
                  <a:lnTo>
                    <a:pt x="2856" y="36"/>
                  </a:lnTo>
                  <a:lnTo>
                    <a:pt x="2882" y="50"/>
                  </a:lnTo>
                  <a:lnTo>
                    <a:pt x="2904" y="66"/>
                  </a:lnTo>
                  <a:lnTo>
                    <a:pt x="2926" y="84"/>
                  </a:lnTo>
                  <a:lnTo>
                    <a:pt x="2946" y="106"/>
                  </a:lnTo>
                  <a:lnTo>
                    <a:pt x="2964" y="128"/>
                  </a:lnTo>
                  <a:lnTo>
                    <a:pt x="2980" y="150"/>
                  </a:lnTo>
                  <a:lnTo>
                    <a:pt x="2992" y="176"/>
                  </a:lnTo>
                  <a:lnTo>
                    <a:pt x="3002" y="202"/>
                  </a:lnTo>
                  <a:lnTo>
                    <a:pt x="3010" y="228"/>
                  </a:lnTo>
                  <a:lnTo>
                    <a:pt x="3016" y="256"/>
                  </a:lnTo>
                  <a:lnTo>
                    <a:pt x="3016" y="284"/>
                  </a:lnTo>
                  <a:lnTo>
                    <a:pt x="3016" y="3526"/>
                  </a:lnTo>
                  <a:lnTo>
                    <a:pt x="3016" y="3526"/>
                  </a:lnTo>
                  <a:lnTo>
                    <a:pt x="3016" y="3554"/>
                  </a:lnTo>
                  <a:lnTo>
                    <a:pt x="3010" y="3582"/>
                  </a:lnTo>
                  <a:lnTo>
                    <a:pt x="3002" y="3608"/>
                  </a:lnTo>
                  <a:lnTo>
                    <a:pt x="2992" y="3634"/>
                  </a:lnTo>
                  <a:lnTo>
                    <a:pt x="2980" y="3658"/>
                  </a:lnTo>
                  <a:lnTo>
                    <a:pt x="2964" y="3682"/>
                  </a:lnTo>
                  <a:lnTo>
                    <a:pt x="2946" y="3704"/>
                  </a:lnTo>
                  <a:lnTo>
                    <a:pt x="2926" y="3724"/>
                  </a:lnTo>
                  <a:lnTo>
                    <a:pt x="2904" y="3742"/>
                  </a:lnTo>
                  <a:lnTo>
                    <a:pt x="2882" y="3760"/>
                  </a:lnTo>
                  <a:lnTo>
                    <a:pt x="2856" y="3774"/>
                  </a:lnTo>
                  <a:lnTo>
                    <a:pt x="2830" y="3786"/>
                  </a:lnTo>
                  <a:lnTo>
                    <a:pt x="2802" y="3796"/>
                  </a:lnTo>
                  <a:lnTo>
                    <a:pt x="2774" y="3804"/>
                  </a:lnTo>
                  <a:lnTo>
                    <a:pt x="2746" y="3808"/>
                  </a:lnTo>
                  <a:lnTo>
                    <a:pt x="2716" y="3810"/>
                  </a:lnTo>
                  <a:lnTo>
                    <a:pt x="2716" y="3810"/>
                  </a:lnTo>
                  <a:close/>
                  <a:moveTo>
                    <a:pt x="284" y="158"/>
                  </a:moveTo>
                  <a:lnTo>
                    <a:pt x="284" y="158"/>
                  </a:lnTo>
                  <a:lnTo>
                    <a:pt x="272" y="160"/>
                  </a:lnTo>
                  <a:lnTo>
                    <a:pt x="260" y="162"/>
                  </a:lnTo>
                  <a:lnTo>
                    <a:pt x="248" y="164"/>
                  </a:lnTo>
                  <a:lnTo>
                    <a:pt x="236" y="168"/>
                  </a:lnTo>
                  <a:lnTo>
                    <a:pt x="214" y="180"/>
                  </a:lnTo>
                  <a:lnTo>
                    <a:pt x="196" y="196"/>
                  </a:lnTo>
                  <a:lnTo>
                    <a:pt x="182" y="214"/>
                  </a:lnTo>
                  <a:lnTo>
                    <a:pt x="170" y="234"/>
                  </a:lnTo>
                  <a:lnTo>
                    <a:pt x="166" y="246"/>
                  </a:lnTo>
                  <a:lnTo>
                    <a:pt x="162" y="258"/>
                  </a:lnTo>
                  <a:lnTo>
                    <a:pt x="160" y="270"/>
                  </a:lnTo>
                  <a:lnTo>
                    <a:pt x="160" y="284"/>
                  </a:lnTo>
                  <a:lnTo>
                    <a:pt x="160" y="3526"/>
                  </a:lnTo>
                  <a:lnTo>
                    <a:pt x="160" y="3526"/>
                  </a:lnTo>
                  <a:lnTo>
                    <a:pt x="160" y="3538"/>
                  </a:lnTo>
                  <a:lnTo>
                    <a:pt x="162" y="3550"/>
                  </a:lnTo>
                  <a:lnTo>
                    <a:pt x="166" y="3562"/>
                  </a:lnTo>
                  <a:lnTo>
                    <a:pt x="170" y="3574"/>
                  </a:lnTo>
                  <a:lnTo>
                    <a:pt x="182" y="3596"/>
                  </a:lnTo>
                  <a:lnTo>
                    <a:pt x="196" y="3614"/>
                  </a:lnTo>
                  <a:lnTo>
                    <a:pt x="214" y="3630"/>
                  </a:lnTo>
                  <a:lnTo>
                    <a:pt x="236" y="3640"/>
                  </a:lnTo>
                  <a:lnTo>
                    <a:pt x="248" y="3646"/>
                  </a:lnTo>
                  <a:lnTo>
                    <a:pt x="260" y="3648"/>
                  </a:lnTo>
                  <a:lnTo>
                    <a:pt x="272" y="3650"/>
                  </a:lnTo>
                  <a:lnTo>
                    <a:pt x="284" y="3650"/>
                  </a:lnTo>
                  <a:lnTo>
                    <a:pt x="2716" y="3650"/>
                  </a:lnTo>
                  <a:lnTo>
                    <a:pt x="2716" y="3650"/>
                  </a:lnTo>
                  <a:lnTo>
                    <a:pt x="2730" y="3650"/>
                  </a:lnTo>
                  <a:lnTo>
                    <a:pt x="2742" y="3648"/>
                  </a:lnTo>
                  <a:lnTo>
                    <a:pt x="2756" y="3644"/>
                  </a:lnTo>
                  <a:lnTo>
                    <a:pt x="2768" y="3640"/>
                  </a:lnTo>
                  <a:lnTo>
                    <a:pt x="2792" y="3628"/>
                  </a:lnTo>
                  <a:lnTo>
                    <a:pt x="2814" y="3612"/>
                  </a:lnTo>
                  <a:lnTo>
                    <a:pt x="2832" y="3594"/>
                  </a:lnTo>
                  <a:lnTo>
                    <a:pt x="2840" y="3584"/>
                  </a:lnTo>
                  <a:lnTo>
                    <a:pt x="2846" y="3572"/>
                  </a:lnTo>
                  <a:lnTo>
                    <a:pt x="2852" y="3562"/>
                  </a:lnTo>
                  <a:lnTo>
                    <a:pt x="2856" y="3550"/>
                  </a:lnTo>
                  <a:lnTo>
                    <a:pt x="2858" y="3538"/>
                  </a:lnTo>
                  <a:lnTo>
                    <a:pt x="2858" y="3526"/>
                  </a:lnTo>
                  <a:lnTo>
                    <a:pt x="2858" y="284"/>
                  </a:lnTo>
                  <a:lnTo>
                    <a:pt x="2858" y="284"/>
                  </a:lnTo>
                  <a:lnTo>
                    <a:pt x="2858" y="272"/>
                  </a:lnTo>
                  <a:lnTo>
                    <a:pt x="2856" y="260"/>
                  </a:lnTo>
                  <a:lnTo>
                    <a:pt x="2852" y="248"/>
                  </a:lnTo>
                  <a:lnTo>
                    <a:pt x="2846" y="236"/>
                  </a:lnTo>
                  <a:lnTo>
                    <a:pt x="2840" y="226"/>
                  </a:lnTo>
                  <a:lnTo>
                    <a:pt x="2832" y="216"/>
                  </a:lnTo>
                  <a:lnTo>
                    <a:pt x="2814" y="196"/>
                  </a:lnTo>
                  <a:lnTo>
                    <a:pt x="2792" y="182"/>
                  </a:lnTo>
                  <a:lnTo>
                    <a:pt x="2768" y="170"/>
                  </a:lnTo>
                  <a:lnTo>
                    <a:pt x="2756" y="164"/>
                  </a:lnTo>
                  <a:lnTo>
                    <a:pt x="2742" y="162"/>
                  </a:lnTo>
                  <a:lnTo>
                    <a:pt x="2730" y="160"/>
                  </a:lnTo>
                  <a:lnTo>
                    <a:pt x="2716" y="158"/>
                  </a:lnTo>
                  <a:lnTo>
                    <a:pt x="284" y="15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2" name="Rectangle 6"/>
            <p:cNvSpPr>
              <a:spLocks noChangeArrowheads="1"/>
            </p:cNvSpPr>
            <p:nvPr/>
          </p:nvSpPr>
          <p:spPr bwMode="auto">
            <a:xfrm>
              <a:off x="3187696" y="4544645"/>
              <a:ext cx="2708276" cy="250823"/>
            </a:xfrm>
            <a:prstGeom prst="rect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3" name="Rectangle 7"/>
            <p:cNvSpPr>
              <a:spLocks noChangeArrowheads="1"/>
            </p:cNvSpPr>
            <p:nvPr/>
          </p:nvSpPr>
          <p:spPr bwMode="auto">
            <a:xfrm>
              <a:off x="3565525" y="5176471"/>
              <a:ext cx="1952629" cy="250823"/>
            </a:xfrm>
            <a:prstGeom prst="rect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4" name="Rectangle 8"/>
            <p:cNvSpPr>
              <a:spLocks noChangeArrowheads="1"/>
            </p:cNvSpPr>
            <p:nvPr/>
          </p:nvSpPr>
          <p:spPr bwMode="auto">
            <a:xfrm>
              <a:off x="6149981" y="2230443"/>
              <a:ext cx="628642" cy="451304"/>
            </a:xfrm>
            <a:prstGeom prst="rect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5" name="Rectangle 9"/>
            <p:cNvSpPr>
              <a:spLocks noChangeArrowheads="1"/>
            </p:cNvSpPr>
            <p:nvPr/>
          </p:nvSpPr>
          <p:spPr bwMode="auto">
            <a:xfrm>
              <a:off x="2368546" y="2230443"/>
              <a:ext cx="661622" cy="451304"/>
            </a:xfrm>
            <a:prstGeom prst="rect">
              <a:avLst/>
            </a:prstGeom>
            <a:grpFill/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2997204" y="783532"/>
              <a:ext cx="3152788" cy="3147811"/>
            </a:xfrm>
            <a:custGeom>
              <a:avLst/>
              <a:gdLst/>
              <a:ahLst/>
              <a:cxnLst>
                <a:cxn ang="0">
                  <a:pos x="570" y="1266"/>
                </a:cxn>
                <a:cxn ang="0">
                  <a:pos x="446" y="1240"/>
                </a:cxn>
                <a:cxn ang="0">
                  <a:pos x="332" y="1192"/>
                </a:cxn>
                <a:cxn ang="0">
                  <a:pos x="232" y="1124"/>
                </a:cxn>
                <a:cxn ang="0">
                  <a:pos x="146" y="1038"/>
                </a:cxn>
                <a:cxn ang="0">
                  <a:pos x="76" y="936"/>
                </a:cxn>
                <a:cxn ang="0">
                  <a:pos x="28" y="822"/>
                </a:cxn>
                <a:cxn ang="0">
                  <a:pos x="4" y="698"/>
                </a:cxn>
                <a:cxn ang="0">
                  <a:pos x="0" y="602"/>
                </a:cxn>
                <a:cxn ang="0">
                  <a:pos x="20" y="476"/>
                </a:cxn>
                <a:cxn ang="0">
                  <a:pos x="62" y="358"/>
                </a:cxn>
                <a:cxn ang="0">
                  <a:pos x="126" y="254"/>
                </a:cxn>
                <a:cxn ang="0">
                  <a:pos x="208" y="164"/>
                </a:cxn>
                <a:cxn ang="0">
                  <a:pos x="306" y="92"/>
                </a:cxn>
                <a:cxn ang="0">
                  <a:pos x="416" y="38"/>
                </a:cxn>
                <a:cxn ang="0">
                  <a:pos x="538" y="6"/>
                </a:cxn>
                <a:cxn ang="0">
                  <a:pos x="634" y="0"/>
                </a:cxn>
                <a:cxn ang="0">
                  <a:pos x="762" y="12"/>
                </a:cxn>
                <a:cxn ang="0">
                  <a:pos x="882" y="50"/>
                </a:cxn>
                <a:cxn ang="0">
                  <a:pos x="990" y="108"/>
                </a:cxn>
                <a:cxn ang="0">
                  <a:pos x="1084" y="186"/>
                </a:cxn>
                <a:cxn ang="0">
                  <a:pos x="1162" y="280"/>
                </a:cxn>
                <a:cxn ang="0">
                  <a:pos x="1220" y="388"/>
                </a:cxn>
                <a:cxn ang="0">
                  <a:pos x="1256" y="506"/>
                </a:cxn>
                <a:cxn ang="0">
                  <a:pos x="1270" y="634"/>
                </a:cxn>
                <a:cxn ang="0">
                  <a:pos x="1262" y="730"/>
                </a:cxn>
                <a:cxn ang="0">
                  <a:pos x="1232" y="852"/>
                </a:cxn>
                <a:cxn ang="0">
                  <a:pos x="1178" y="964"/>
                </a:cxn>
                <a:cxn ang="0">
                  <a:pos x="1104" y="1060"/>
                </a:cxn>
                <a:cxn ang="0">
                  <a:pos x="1014" y="1142"/>
                </a:cxn>
                <a:cxn ang="0">
                  <a:pos x="910" y="1206"/>
                </a:cxn>
                <a:cxn ang="0">
                  <a:pos x="794" y="1248"/>
                </a:cxn>
                <a:cxn ang="0">
                  <a:pos x="668" y="1268"/>
                </a:cxn>
                <a:cxn ang="0">
                  <a:pos x="634" y="158"/>
                </a:cxn>
                <a:cxn ang="0">
                  <a:pos x="540" y="168"/>
                </a:cxn>
                <a:cxn ang="0">
                  <a:pos x="368" y="240"/>
                </a:cxn>
                <a:cxn ang="0">
                  <a:pos x="240" y="368"/>
                </a:cxn>
                <a:cxn ang="0">
                  <a:pos x="168" y="538"/>
                </a:cxn>
                <a:cxn ang="0">
                  <a:pos x="158" y="634"/>
                </a:cxn>
                <a:cxn ang="0">
                  <a:pos x="164" y="706"/>
                </a:cxn>
                <a:cxn ang="0">
                  <a:pos x="216" y="860"/>
                </a:cxn>
                <a:cxn ang="0">
                  <a:pos x="332" y="1002"/>
                </a:cxn>
                <a:cxn ang="0">
                  <a:pos x="494" y="1088"/>
                </a:cxn>
                <a:cxn ang="0">
                  <a:pos x="610" y="1110"/>
                </a:cxn>
                <a:cxn ang="0">
                  <a:pos x="684" y="1108"/>
                </a:cxn>
                <a:cxn ang="0">
                  <a:pos x="820" y="1072"/>
                </a:cxn>
                <a:cxn ang="0">
                  <a:pos x="972" y="970"/>
                </a:cxn>
                <a:cxn ang="0">
                  <a:pos x="1074" y="820"/>
                </a:cxn>
                <a:cxn ang="0">
                  <a:pos x="1108" y="682"/>
                </a:cxn>
                <a:cxn ang="0">
                  <a:pos x="1110" y="610"/>
                </a:cxn>
                <a:cxn ang="0">
                  <a:pos x="1090" y="492"/>
                </a:cxn>
                <a:cxn ang="0">
                  <a:pos x="1002" y="332"/>
                </a:cxn>
                <a:cxn ang="0">
                  <a:pos x="862" y="216"/>
                </a:cxn>
                <a:cxn ang="0">
                  <a:pos x="708" y="164"/>
                </a:cxn>
                <a:cxn ang="0">
                  <a:pos x="634" y="158"/>
                </a:cxn>
              </a:cxnLst>
              <a:rect l="0" t="0" r="r" b="b"/>
              <a:pathLst>
                <a:path w="1270" h="1268">
                  <a:moveTo>
                    <a:pt x="634" y="1268"/>
                  </a:moveTo>
                  <a:lnTo>
                    <a:pt x="634" y="1268"/>
                  </a:lnTo>
                  <a:lnTo>
                    <a:pt x="602" y="1268"/>
                  </a:lnTo>
                  <a:lnTo>
                    <a:pt x="570" y="1266"/>
                  </a:lnTo>
                  <a:lnTo>
                    <a:pt x="538" y="1262"/>
                  </a:lnTo>
                  <a:lnTo>
                    <a:pt x="508" y="1256"/>
                  </a:lnTo>
                  <a:lnTo>
                    <a:pt x="476" y="1248"/>
                  </a:lnTo>
                  <a:lnTo>
                    <a:pt x="446" y="1240"/>
                  </a:lnTo>
                  <a:lnTo>
                    <a:pt x="416" y="1230"/>
                  </a:lnTo>
                  <a:lnTo>
                    <a:pt x="388" y="1218"/>
                  </a:lnTo>
                  <a:lnTo>
                    <a:pt x="360" y="1206"/>
                  </a:lnTo>
                  <a:lnTo>
                    <a:pt x="332" y="1192"/>
                  </a:lnTo>
                  <a:lnTo>
                    <a:pt x="306" y="1176"/>
                  </a:lnTo>
                  <a:lnTo>
                    <a:pt x="280" y="1160"/>
                  </a:lnTo>
                  <a:lnTo>
                    <a:pt x="256" y="1142"/>
                  </a:lnTo>
                  <a:lnTo>
                    <a:pt x="232" y="1124"/>
                  </a:lnTo>
                  <a:lnTo>
                    <a:pt x="208" y="1104"/>
                  </a:lnTo>
                  <a:lnTo>
                    <a:pt x="186" y="1082"/>
                  </a:lnTo>
                  <a:lnTo>
                    <a:pt x="166" y="1060"/>
                  </a:lnTo>
                  <a:lnTo>
                    <a:pt x="146" y="1038"/>
                  </a:lnTo>
                  <a:lnTo>
                    <a:pt x="126" y="1014"/>
                  </a:lnTo>
                  <a:lnTo>
                    <a:pt x="108" y="988"/>
                  </a:lnTo>
                  <a:lnTo>
                    <a:pt x="92" y="964"/>
                  </a:lnTo>
                  <a:lnTo>
                    <a:pt x="76" y="936"/>
                  </a:lnTo>
                  <a:lnTo>
                    <a:pt x="62" y="910"/>
                  </a:lnTo>
                  <a:lnTo>
                    <a:pt x="50" y="880"/>
                  </a:lnTo>
                  <a:lnTo>
                    <a:pt x="38" y="852"/>
                  </a:lnTo>
                  <a:lnTo>
                    <a:pt x="28" y="822"/>
                  </a:lnTo>
                  <a:lnTo>
                    <a:pt x="20" y="792"/>
                  </a:lnTo>
                  <a:lnTo>
                    <a:pt x="12" y="762"/>
                  </a:lnTo>
                  <a:lnTo>
                    <a:pt x="8" y="730"/>
                  </a:lnTo>
                  <a:lnTo>
                    <a:pt x="4" y="698"/>
                  </a:lnTo>
                  <a:lnTo>
                    <a:pt x="0" y="666"/>
                  </a:lnTo>
                  <a:lnTo>
                    <a:pt x="0" y="634"/>
                  </a:lnTo>
                  <a:lnTo>
                    <a:pt x="0" y="634"/>
                  </a:lnTo>
                  <a:lnTo>
                    <a:pt x="0" y="602"/>
                  </a:lnTo>
                  <a:lnTo>
                    <a:pt x="4" y="570"/>
                  </a:lnTo>
                  <a:lnTo>
                    <a:pt x="8" y="538"/>
                  </a:lnTo>
                  <a:lnTo>
                    <a:pt x="12" y="506"/>
                  </a:lnTo>
                  <a:lnTo>
                    <a:pt x="20" y="476"/>
                  </a:lnTo>
                  <a:lnTo>
                    <a:pt x="28" y="446"/>
                  </a:lnTo>
                  <a:lnTo>
                    <a:pt x="38" y="416"/>
                  </a:lnTo>
                  <a:lnTo>
                    <a:pt x="50" y="388"/>
                  </a:lnTo>
                  <a:lnTo>
                    <a:pt x="62" y="358"/>
                  </a:lnTo>
                  <a:lnTo>
                    <a:pt x="76" y="332"/>
                  </a:lnTo>
                  <a:lnTo>
                    <a:pt x="92" y="306"/>
                  </a:lnTo>
                  <a:lnTo>
                    <a:pt x="108" y="280"/>
                  </a:lnTo>
                  <a:lnTo>
                    <a:pt x="126" y="254"/>
                  </a:lnTo>
                  <a:lnTo>
                    <a:pt x="146" y="230"/>
                  </a:lnTo>
                  <a:lnTo>
                    <a:pt x="166" y="208"/>
                  </a:lnTo>
                  <a:lnTo>
                    <a:pt x="186" y="186"/>
                  </a:lnTo>
                  <a:lnTo>
                    <a:pt x="208" y="164"/>
                  </a:lnTo>
                  <a:lnTo>
                    <a:pt x="232" y="144"/>
                  </a:lnTo>
                  <a:lnTo>
                    <a:pt x="256" y="126"/>
                  </a:lnTo>
                  <a:lnTo>
                    <a:pt x="280" y="108"/>
                  </a:lnTo>
                  <a:lnTo>
                    <a:pt x="306" y="92"/>
                  </a:lnTo>
                  <a:lnTo>
                    <a:pt x="332" y="76"/>
                  </a:lnTo>
                  <a:lnTo>
                    <a:pt x="360" y="62"/>
                  </a:lnTo>
                  <a:lnTo>
                    <a:pt x="388" y="50"/>
                  </a:lnTo>
                  <a:lnTo>
                    <a:pt x="416" y="38"/>
                  </a:lnTo>
                  <a:lnTo>
                    <a:pt x="446" y="28"/>
                  </a:lnTo>
                  <a:lnTo>
                    <a:pt x="476" y="20"/>
                  </a:lnTo>
                  <a:lnTo>
                    <a:pt x="508" y="12"/>
                  </a:lnTo>
                  <a:lnTo>
                    <a:pt x="538" y="6"/>
                  </a:lnTo>
                  <a:lnTo>
                    <a:pt x="570" y="2"/>
                  </a:lnTo>
                  <a:lnTo>
                    <a:pt x="602" y="0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668" y="0"/>
                  </a:lnTo>
                  <a:lnTo>
                    <a:pt x="700" y="2"/>
                  </a:lnTo>
                  <a:lnTo>
                    <a:pt x="732" y="6"/>
                  </a:lnTo>
                  <a:lnTo>
                    <a:pt x="762" y="12"/>
                  </a:lnTo>
                  <a:lnTo>
                    <a:pt x="794" y="20"/>
                  </a:lnTo>
                  <a:lnTo>
                    <a:pt x="824" y="28"/>
                  </a:lnTo>
                  <a:lnTo>
                    <a:pt x="854" y="38"/>
                  </a:lnTo>
                  <a:lnTo>
                    <a:pt x="882" y="50"/>
                  </a:lnTo>
                  <a:lnTo>
                    <a:pt x="910" y="62"/>
                  </a:lnTo>
                  <a:lnTo>
                    <a:pt x="938" y="76"/>
                  </a:lnTo>
                  <a:lnTo>
                    <a:pt x="964" y="92"/>
                  </a:lnTo>
                  <a:lnTo>
                    <a:pt x="990" y="108"/>
                  </a:lnTo>
                  <a:lnTo>
                    <a:pt x="1014" y="126"/>
                  </a:lnTo>
                  <a:lnTo>
                    <a:pt x="1038" y="144"/>
                  </a:lnTo>
                  <a:lnTo>
                    <a:pt x="1062" y="164"/>
                  </a:lnTo>
                  <a:lnTo>
                    <a:pt x="1084" y="186"/>
                  </a:lnTo>
                  <a:lnTo>
                    <a:pt x="1104" y="208"/>
                  </a:lnTo>
                  <a:lnTo>
                    <a:pt x="1124" y="230"/>
                  </a:lnTo>
                  <a:lnTo>
                    <a:pt x="1144" y="254"/>
                  </a:lnTo>
                  <a:lnTo>
                    <a:pt x="1162" y="280"/>
                  </a:lnTo>
                  <a:lnTo>
                    <a:pt x="1178" y="306"/>
                  </a:lnTo>
                  <a:lnTo>
                    <a:pt x="1194" y="332"/>
                  </a:lnTo>
                  <a:lnTo>
                    <a:pt x="1208" y="358"/>
                  </a:lnTo>
                  <a:lnTo>
                    <a:pt x="1220" y="388"/>
                  </a:lnTo>
                  <a:lnTo>
                    <a:pt x="1232" y="416"/>
                  </a:lnTo>
                  <a:lnTo>
                    <a:pt x="1242" y="446"/>
                  </a:lnTo>
                  <a:lnTo>
                    <a:pt x="1250" y="476"/>
                  </a:lnTo>
                  <a:lnTo>
                    <a:pt x="1256" y="506"/>
                  </a:lnTo>
                  <a:lnTo>
                    <a:pt x="1262" y="538"/>
                  </a:lnTo>
                  <a:lnTo>
                    <a:pt x="1266" y="570"/>
                  </a:lnTo>
                  <a:lnTo>
                    <a:pt x="1270" y="602"/>
                  </a:lnTo>
                  <a:lnTo>
                    <a:pt x="1270" y="634"/>
                  </a:lnTo>
                  <a:lnTo>
                    <a:pt x="1270" y="634"/>
                  </a:lnTo>
                  <a:lnTo>
                    <a:pt x="1270" y="666"/>
                  </a:lnTo>
                  <a:lnTo>
                    <a:pt x="1266" y="698"/>
                  </a:lnTo>
                  <a:lnTo>
                    <a:pt x="1262" y="730"/>
                  </a:lnTo>
                  <a:lnTo>
                    <a:pt x="1256" y="762"/>
                  </a:lnTo>
                  <a:lnTo>
                    <a:pt x="1250" y="792"/>
                  </a:lnTo>
                  <a:lnTo>
                    <a:pt x="1242" y="822"/>
                  </a:lnTo>
                  <a:lnTo>
                    <a:pt x="1232" y="852"/>
                  </a:lnTo>
                  <a:lnTo>
                    <a:pt x="1220" y="880"/>
                  </a:lnTo>
                  <a:lnTo>
                    <a:pt x="1208" y="910"/>
                  </a:lnTo>
                  <a:lnTo>
                    <a:pt x="1194" y="936"/>
                  </a:lnTo>
                  <a:lnTo>
                    <a:pt x="1178" y="964"/>
                  </a:lnTo>
                  <a:lnTo>
                    <a:pt x="1162" y="988"/>
                  </a:lnTo>
                  <a:lnTo>
                    <a:pt x="1144" y="1014"/>
                  </a:lnTo>
                  <a:lnTo>
                    <a:pt x="1124" y="1038"/>
                  </a:lnTo>
                  <a:lnTo>
                    <a:pt x="1104" y="1060"/>
                  </a:lnTo>
                  <a:lnTo>
                    <a:pt x="1084" y="1082"/>
                  </a:lnTo>
                  <a:lnTo>
                    <a:pt x="1062" y="1104"/>
                  </a:lnTo>
                  <a:lnTo>
                    <a:pt x="1038" y="1124"/>
                  </a:lnTo>
                  <a:lnTo>
                    <a:pt x="1014" y="1142"/>
                  </a:lnTo>
                  <a:lnTo>
                    <a:pt x="990" y="1160"/>
                  </a:lnTo>
                  <a:lnTo>
                    <a:pt x="964" y="1176"/>
                  </a:lnTo>
                  <a:lnTo>
                    <a:pt x="938" y="1192"/>
                  </a:lnTo>
                  <a:lnTo>
                    <a:pt x="910" y="1206"/>
                  </a:lnTo>
                  <a:lnTo>
                    <a:pt x="882" y="1218"/>
                  </a:lnTo>
                  <a:lnTo>
                    <a:pt x="854" y="1230"/>
                  </a:lnTo>
                  <a:lnTo>
                    <a:pt x="824" y="1240"/>
                  </a:lnTo>
                  <a:lnTo>
                    <a:pt x="794" y="1248"/>
                  </a:lnTo>
                  <a:lnTo>
                    <a:pt x="762" y="1256"/>
                  </a:lnTo>
                  <a:lnTo>
                    <a:pt x="732" y="1262"/>
                  </a:lnTo>
                  <a:lnTo>
                    <a:pt x="700" y="1266"/>
                  </a:lnTo>
                  <a:lnTo>
                    <a:pt x="668" y="1268"/>
                  </a:lnTo>
                  <a:lnTo>
                    <a:pt x="634" y="1268"/>
                  </a:lnTo>
                  <a:lnTo>
                    <a:pt x="634" y="1268"/>
                  </a:lnTo>
                  <a:close/>
                  <a:moveTo>
                    <a:pt x="634" y="158"/>
                  </a:moveTo>
                  <a:lnTo>
                    <a:pt x="634" y="158"/>
                  </a:lnTo>
                  <a:lnTo>
                    <a:pt x="610" y="158"/>
                  </a:lnTo>
                  <a:lnTo>
                    <a:pt x="586" y="160"/>
                  </a:lnTo>
                  <a:lnTo>
                    <a:pt x="562" y="164"/>
                  </a:lnTo>
                  <a:lnTo>
                    <a:pt x="540" y="168"/>
                  </a:lnTo>
                  <a:lnTo>
                    <a:pt x="494" y="180"/>
                  </a:lnTo>
                  <a:lnTo>
                    <a:pt x="450" y="196"/>
                  </a:lnTo>
                  <a:lnTo>
                    <a:pt x="408" y="216"/>
                  </a:lnTo>
                  <a:lnTo>
                    <a:pt x="368" y="240"/>
                  </a:lnTo>
                  <a:lnTo>
                    <a:pt x="332" y="266"/>
                  </a:lnTo>
                  <a:lnTo>
                    <a:pt x="298" y="298"/>
                  </a:lnTo>
                  <a:lnTo>
                    <a:pt x="268" y="332"/>
                  </a:lnTo>
                  <a:lnTo>
                    <a:pt x="240" y="368"/>
                  </a:lnTo>
                  <a:lnTo>
                    <a:pt x="216" y="408"/>
                  </a:lnTo>
                  <a:lnTo>
                    <a:pt x="196" y="448"/>
                  </a:lnTo>
                  <a:lnTo>
                    <a:pt x="180" y="492"/>
                  </a:lnTo>
                  <a:lnTo>
                    <a:pt x="168" y="538"/>
                  </a:lnTo>
                  <a:lnTo>
                    <a:pt x="164" y="562"/>
                  </a:lnTo>
                  <a:lnTo>
                    <a:pt x="162" y="586"/>
                  </a:lnTo>
                  <a:lnTo>
                    <a:pt x="160" y="610"/>
                  </a:lnTo>
                  <a:lnTo>
                    <a:pt x="158" y="634"/>
                  </a:lnTo>
                  <a:lnTo>
                    <a:pt x="158" y="634"/>
                  </a:lnTo>
                  <a:lnTo>
                    <a:pt x="160" y="658"/>
                  </a:lnTo>
                  <a:lnTo>
                    <a:pt x="162" y="682"/>
                  </a:lnTo>
                  <a:lnTo>
                    <a:pt x="164" y="706"/>
                  </a:lnTo>
                  <a:lnTo>
                    <a:pt x="168" y="730"/>
                  </a:lnTo>
                  <a:lnTo>
                    <a:pt x="180" y="776"/>
                  </a:lnTo>
                  <a:lnTo>
                    <a:pt x="196" y="820"/>
                  </a:lnTo>
                  <a:lnTo>
                    <a:pt x="216" y="860"/>
                  </a:lnTo>
                  <a:lnTo>
                    <a:pt x="240" y="900"/>
                  </a:lnTo>
                  <a:lnTo>
                    <a:pt x="268" y="936"/>
                  </a:lnTo>
                  <a:lnTo>
                    <a:pt x="298" y="970"/>
                  </a:lnTo>
                  <a:lnTo>
                    <a:pt x="332" y="1002"/>
                  </a:lnTo>
                  <a:lnTo>
                    <a:pt x="368" y="1028"/>
                  </a:lnTo>
                  <a:lnTo>
                    <a:pt x="408" y="1052"/>
                  </a:lnTo>
                  <a:lnTo>
                    <a:pt x="450" y="1072"/>
                  </a:lnTo>
                  <a:lnTo>
                    <a:pt x="494" y="1088"/>
                  </a:lnTo>
                  <a:lnTo>
                    <a:pt x="540" y="1100"/>
                  </a:lnTo>
                  <a:lnTo>
                    <a:pt x="562" y="1104"/>
                  </a:lnTo>
                  <a:lnTo>
                    <a:pt x="586" y="1108"/>
                  </a:lnTo>
                  <a:lnTo>
                    <a:pt x="610" y="1110"/>
                  </a:lnTo>
                  <a:lnTo>
                    <a:pt x="634" y="1110"/>
                  </a:lnTo>
                  <a:lnTo>
                    <a:pt x="634" y="1110"/>
                  </a:lnTo>
                  <a:lnTo>
                    <a:pt x="660" y="1110"/>
                  </a:lnTo>
                  <a:lnTo>
                    <a:pt x="684" y="1108"/>
                  </a:lnTo>
                  <a:lnTo>
                    <a:pt x="708" y="1104"/>
                  </a:lnTo>
                  <a:lnTo>
                    <a:pt x="730" y="1100"/>
                  </a:lnTo>
                  <a:lnTo>
                    <a:pt x="776" y="1088"/>
                  </a:lnTo>
                  <a:lnTo>
                    <a:pt x="820" y="1072"/>
                  </a:lnTo>
                  <a:lnTo>
                    <a:pt x="862" y="1052"/>
                  </a:lnTo>
                  <a:lnTo>
                    <a:pt x="902" y="1028"/>
                  </a:lnTo>
                  <a:lnTo>
                    <a:pt x="938" y="1002"/>
                  </a:lnTo>
                  <a:lnTo>
                    <a:pt x="972" y="970"/>
                  </a:lnTo>
                  <a:lnTo>
                    <a:pt x="1002" y="936"/>
                  </a:lnTo>
                  <a:lnTo>
                    <a:pt x="1030" y="900"/>
                  </a:lnTo>
                  <a:lnTo>
                    <a:pt x="1054" y="860"/>
                  </a:lnTo>
                  <a:lnTo>
                    <a:pt x="1074" y="820"/>
                  </a:lnTo>
                  <a:lnTo>
                    <a:pt x="1090" y="776"/>
                  </a:lnTo>
                  <a:lnTo>
                    <a:pt x="1102" y="730"/>
                  </a:lnTo>
                  <a:lnTo>
                    <a:pt x="1106" y="706"/>
                  </a:lnTo>
                  <a:lnTo>
                    <a:pt x="1108" y="682"/>
                  </a:lnTo>
                  <a:lnTo>
                    <a:pt x="1110" y="658"/>
                  </a:lnTo>
                  <a:lnTo>
                    <a:pt x="1112" y="634"/>
                  </a:lnTo>
                  <a:lnTo>
                    <a:pt x="1112" y="634"/>
                  </a:lnTo>
                  <a:lnTo>
                    <a:pt x="1110" y="610"/>
                  </a:lnTo>
                  <a:lnTo>
                    <a:pt x="1108" y="586"/>
                  </a:lnTo>
                  <a:lnTo>
                    <a:pt x="1106" y="562"/>
                  </a:lnTo>
                  <a:lnTo>
                    <a:pt x="1102" y="538"/>
                  </a:lnTo>
                  <a:lnTo>
                    <a:pt x="1090" y="492"/>
                  </a:lnTo>
                  <a:lnTo>
                    <a:pt x="1074" y="448"/>
                  </a:lnTo>
                  <a:lnTo>
                    <a:pt x="1054" y="408"/>
                  </a:lnTo>
                  <a:lnTo>
                    <a:pt x="1030" y="368"/>
                  </a:lnTo>
                  <a:lnTo>
                    <a:pt x="1002" y="332"/>
                  </a:lnTo>
                  <a:lnTo>
                    <a:pt x="972" y="298"/>
                  </a:lnTo>
                  <a:lnTo>
                    <a:pt x="938" y="266"/>
                  </a:lnTo>
                  <a:lnTo>
                    <a:pt x="902" y="240"/>
                  </a:lnTo>
                  <a:lnTo>
                    <a:pt x="862" y="216"/>
                  </a:lnTo>
                  <a:lnTo>
                    <a:pt x="820" y="196"/>
                  </a:lnTo>
                  <a:lnTo>
                    <a:pt x="776" y="180"/>
                  </a:lnTo>
                  <a:lnTo>
                    <a:pt x="730" y="168"/>
                  </a:lnTo>
                  <a:lnTo>
                    <a:pt x="708" y="164"/>
                  </a:lnTo>
                  <a:lnTo>
                    <a:pt x="684" y="160"/>
                  </a:lnTo>
                  <a:lnTo>
                    <a:pt x="660" y="158"/>
                  </a:lnTo>
                  <a:lnTo>
                    <a:pt x="634" y="158"/>
                  </a:lnTo>
                  <a:lnTo>
                    <a:pt x="634" y="15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7" name="Freeform 11"/>
            <p:cNvSpPr>
              <a:spLocks/>
            </p:cNvSpPr>
            <p:nvPr/>
          </p:nvSpPr>
          <p:spPr bwMode="auto">
            <a:xfrm>
              <a:off x="4133850" y="1916113"/>
              <a:ext cx="879475" cy="815975"/>
            </a:xfrm>
            <a:custGeom>
              <a:avLst/>
              <a:gdLst/>
              <a:ahLst/>
              <a:cxnLst>
                <a:cxn ang="0">
                  <a:pos x="236" y="514"/>
                </a:cxn>
                <a:cxn ang="0">
                  <a:pos x="236" y="514"/>
                </a:cxn>
                <a:cxn ang="0">
                  <a:pos x="220" y="512"/>
                </a:cxn>
                <a:cxn ang="0">
                  <a:pos x="204" y="510"/>
                </a:cxn>
                <a:cxn ang="0">
                  <a:pos x="188" y="506"/>
                </a:cxn>
                <a:cxn ang="0">
                  <a:pos x="174" y="498"/>
                </a:cxn>
                <a:cxn ang="0">
                  <a:pos x="162" y="490"/>
                </a:cxn>
                <a:cxn ang="0">
                  <a:pos x="150" y="480"/>
                </a:cxn>
                <a:cxn ang="0">
                  <a:pos x="138" y="470"/>
                </a:cxn>
                <a:cxn ang="0">
                  <a:pos x="128" y="456"/>
                </a:cxn>
                <a:cxn ang="0">
                  <a:pos x="12" y="282"/>
                </a:cxn>
                <a:cxn ang="0">
                  <a:pos x="12" y="282"/>
                </a:cxn>
                <a:cxn ang="0">
                  <a:pos x="4" y="268"/>
                </a:cxn>
                <a:cxn ang="0">
                  <a:pos x="0" y="254"/>
                </a:cxn>
                <a:cxn ang="0">
                  <a:pos x="0" y="238"/>
                </a:cxn>
                <a:cxn ang="0">
                  <a:pos x="0" y="222"/>
                </a:cxn>
                <a:cxn ang="0">
                  <a:pos x="6" y="208"/>
                </a:cxn>
                <a:cxn ang="0">
                  <a:pos x="12" y="194"/>
                </a:cxn>
                <a:cxn ang="0">
                  <a:pos x="22" y="182"/>
                </a:cxn>
                <a:cxn ang="0">
                  <a:pos x="34" y="172"/>
                </a:cxn>
                <a:cxn ang="0">
                  <a:pos x="34" y="172"/>
                </a:cxn>
                <a:cxn ang="0">
                  <a:pos x="48" y="164"/>
                </a:cxn>
                <a:cxn ang="0">
                  <a:pos x="64" y="160"/>
                </a:cxn>
                <a:cxn ang="0">
                  <a:pos x="78" y="158"/>
                </a:cxn>
                <a:cxn ang="0">
                  <a:pos x="94" y="160"/>
                </a:cxn>
                <a:cxn ang="0">
                  <a:pos x="108" y="164"/>
                </a:cxn>
                <a:cxn ang="0">
                  <a:pos x="122" y="172"/>
                </a:cxn>
                <a:cxn ang="0">
                  <a:pos x="134" y="182"/>
                </a:cxn>
                <a:cxn ang="0">
                  <a:pos x="144" y="194"/>
                </a:cxn>
                <a:cxn ang="0">
                  <a:pos x="234" y="328"/>
                </a:cxn>
                <a:cxn ang="0">
                  <a:pos x="408" y="38"/>
                </a:cxn>
                <a:cxn ang="0">
                  <a:pos x="408" y="38"/>
                </a:cxn>
                <a:cxn ang="0">
                  <a:pos x="416" y="26"/>
                </a:cxn>
                <a:cxn ang="0">
                  <a:pos x="428" y="16"/>
                </a:cxn>
                <a:cxn ang="0">
                  <a:pos x="442" y="8"/>
                </a:cxn>
                <a:cxn ang="0">
                  <a:pos x="456" y="2"/>
                </a:cxn>
                <a:cxn ang="0">
                  <a:pos x="472" y="0"/>
                </a:cxn>
                <a:cxn ang="0">
                  <a:pos x="486" y="0"/>
                </a:cxn>
                <a:cxn ang="0">
                  <a:pos x="502" y="4"/>
                </a:cxn>
                <a:cxn ang="0">
                  <a:pos x="516" y="12"/>
                </a:cxn>
                <a:cxn ang="0">
                  <a:pos x="516" y="12"/>
                </a:cxn>
                <a:cxn ang="0">
                  <a:pos x="530" y="22"/>
                </a:cxn>
                <a:cxn ang="0">
                  <a:pos x="540" y="32"/>
                </a:cxn>
                <a:cxn ang="0">
                  <a:pos x="548" y="46"/>
                </a:cxn>
                <a:cxn ang="0">
                  <a:pos x="552" y="60"/>
                </a:cxn>
                <a:cxn ang="0">
                  <a:pos x="554" y="76"/>
                </a:cxn>
                <a:cxn ang="0">
                  <a:pos x="554" y="90"/>
                </a:cxn>
                <a:cxn ang="0">
                  <a:pos x="550" y="106"/>
                </a:cxn>
                <a:cxn ang="0">
                  <a:pos x="544" y="120"/>
                </a:cxn>
                <a:cxn ang="0">
                  <a:pos x="344" y="452"/>
                </a:cxn>
                <a:cxn ang="0">
                  <a:pos x="344" y="452"/>
                </a:cxn>
                <a:cxn ang="0">
                  <a:pos x="336" y="466"/>
                </a:cxn>
                <a:cxn ang="0">
                  <a:pos x="324" y="478"/>
                </a:cxn>
                <a:cxn ang="0">
                  <a:pos x="312" y="488"/>
                </a:cxn>
                <a:cxn ang="0">
                  <a:pos x="300" y="496"/>
                </a:cxn>
                <a:cxn ang="0">
                  <a:pos x="286" y="504"/>
                </a:cxn>
                <a:cxn ang="0">
                  <a:pos x="270" y="508"/>
                </a:cxn>
                <a:cxn ang="0">
                  <a:pos x="254" y="512"/>
                </a:cxn>
                <a:cxn ang="0">
                  <a:pos x="238" y="514"/>
                </a:cxn>
                <a:cxn ang="0">
                  <a:pos x="238" y="514"/>
                </a:cxn>
                <a:cxn ang="0">
                  <a:pos x="236" y="514"/>
                </a:cxn>
                <a:cxn ang="0">
                  <a:pos x="236" y="514"/>
                </a:cxn>
              </a:cxnLst>
              <a:rect l="0" t="0" r="r" b="b"/>
              <a:pathLst>
                <a:path w="554" h="514">
                  <a:moveTo>
                    <a:pt x="236" y="514"/>
                  </a:moveTo>
                  <a:lnTo>
                    <a:pt x="236" y="514"/>
                  </a:lnTo>
                  <a:lnTo>
                    <a:pt x="220" y="512"/>
                  </a:lnTo>
                  <a:lnTo>
                    <a:pt x="204" y="510"/>
                  </a:lnTo>
                  <a:lnTo>
                    <a:pt x="188" y="506"/>
                  </a:lnTo>
                  <a:lnTo>
                    <a:pt x="174" y="498"/>
                  </a:lnTo>
                  <a:lnTo>
                    <a:pt x="162" y="490"/>
                  </a:lnTo>
                  <a:lnTo>
                    <a:pt x="150" y="480"/>
                  </a:lnTo>
                  <a:lnTo>
                    <a:pt x="138" y="470"/>
                  </a:lnTo>
                  <a:lnTo>
                    <a:pt x="128" y="456"/>
                  </a:lnTo>
                  <a:lnTo>
                    <a:pt x="12" y="282"/>
                  </a:lnTo>
                  <a:lnTo>
                    <a:pt x="12" y="282"/>
                  </a:lnTo>
                  <a:lnTo>
                    <a:pt x="4" y="268"/>
                  </a:lnTo>
                  <a:lnTo>
                    <a:pt x="0" y="254"/>
                  </a:lnTo>
                  <a:lnTo>
                    <a:pt x="0" y="238"/>
                  </a:lnTo>
                  <a:lnTo>
                    <a:pt x="0" y="222"/>
                  </a:lnTo>
                  <a:lnTo>
                    <a:pt x="6" y="208"/>
                  </a:lnTo>
                  <a:lnTo>
                    <a:pt x="12" y="194"/>
                  </a:lnTo>
                  <a:lnTo>
                    <a:pt x="22" y="182"/>
                  </a:lnTo>
                  <a:lnTo>
                    <a:pt x="34" y="172"/>
                  </a:lnTo>
                  <a:lnTo>
                    <a:pt x="34" y="172"/>
                  </a:lnTo>
                  <a:lnTo>
                    <a:pt x="48" y="164"/>
                  </a:lnTo>
                  <a:lnTo>
                    <a:pt x="64" y="160"/>
                  </a:lnTo>
                  <a:lnTo>
                    <a:pt x="78" y="158"/>
                  </a:lnTo>
                  <a:lnTo>
                    <a:pt x="94" y="160"/>
                  </a:lnTo>
                  <a:lnTo>
                    <a:pt x="108" y="164"/>
                  </a:lnTo>
                  <a:lnTo>
                    <a:pt x="122" y="172"/>
                  </a:lnTo>
                  <a:lnTo>
                    <a:pt x="134" y="182"/>
                  </a:lnTo>
                  <a:lnTo>
                    <a:pt x="144" y="194"/>
                  </a:lnTo>
                  <a:lnTo>
                    <a:pt x="234" y="328"/>
                  </a:lnTo>
                  <a:lnTo>
                    <a:pt x="408" y="38"/>
                  </a:lnTo>
                  <a:lnTo>
                    <a:pt x="408" y="38"/>
                  </a:lnTo>
                  <a:lnTo>
                    <a:pt x="416" y="26"/>
                  </a:lnTo>
                  <a:lnTo>
                    <a:pt x="428" y="16"/>
                  </a:lnTo>
                  <a:lnTo>
                    <a:pt x="442" y="8"/>
                  </a:lnTo>
                  <a:lnTo>
                    <a:pt x="456" y="2"/>
                  </a:lnTo>
                  <a:lnTo>
                    <a:pt x="472" y="0"/>
                  </a:lnTo>
                  <a:lnTo>
                    <a:pt x="486" y="0"/>
                  </a:lnTo>
                  <a:lnTo>
                    <a:pt x="502" y="4"/>
                  </a:lnTo>
                  <a:lnTo>
                    <a:pt x="516" y="12"/>
                  </a:lnTo>
                  <a:lnTo>
                    <a:pt x="516" y="12"/>
                  </a:lnTo>
                  <a:lnTo>
                    <a:pt x="530" y="22"/>
                  </a:lnTo>
                  <a:lnTo>
                    <a:pt x="540" y="32"/>
                  </a:lnTo>
                  <a:lnTo>
                    <a:pt x="548" y="46"/>
                  </a:lnTo>
                  <a:lnTo>
                    <a:pt x="552" y="60"/>
                  </a:lnTo>
                  <a:lnTo>
                    <a:pt x="554" y="76"/>
                  </a:lnTo>
                  <a:lnTo>
                    <a:pt x="554" y="90"/>
                  </a:lnTo>
                  <a:lnTo>
                    <a:pt x="550" y="106"/>
                  </a:lnTo>
                  <a:lnTo>
                    <a:pt x="544" y="120"/>
                  </a:lnTo>
                  <a:lnTo>
                    <a:pt x="344" y="452"/>
                  </a:lnTo>
                  <a:lnTo>
                    <a:pt x="344" y="452"/>
                  </a:lnTo>
                  <a:lnTo>
                    <a:pt x="336" y="466"/>
                  </a:lnTo>
                  <a:lnTo>
                    <a:pt x="324" y="478"/>
                  </a:lnTo>
                  <a:lnTo>
                    <a:pt x="312" y="488"/>
                  </a:lnTo>
                  <a:lnTo>
                    <a:pt x="300" y="496"/>
                  </a:lnTo>
                  <a:lnTo>
                    <a:pt x="286" y="504"/>
                  </a:lnTo>
                  <a:lnTo>
                    <a:pt x="270" y="508"/>
                  </a:lnTo>
                  <a:lnTo>
                    <a:pt x="254" y="512"/>
                  </a:lnTo>
                  <a:lnTo>
                    <a:pt x="238" y="514"/>
                  </a:lnTo>
                  <a:lnTo>
                    <a:pt x="238" y="514"/>
                  </a:lnTo>
                  <a:lnTo>
                    <a:pt x="236" y="514"/>
                  </a:lnTo>
                  <a:lnTo>
                    <a:pt x="236" y="51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58" name="Freeform 7"/>
          <p:cNvSpPr>
            <a:spLocks noChangeAspect="1" noEditPoints="1"/>
          </p:cNvSpPr>
          <p:nvPr/>
        </p:nvSpPr>
        <p:spPr bwMode="auto">
          <a:xfrm rot="19402733">
            <a:off x="8379820" y="3456007"/>
            <a:ext cx="580738" cy="558707"/>
          </a:xfrm>
          <a:custGeom>
            <a:avLst/>
            <a:gdLst>
              <a:gd name="T0" fmla="*/ 2 w 344"/>
              <a:gd name="T1" fmla="*/ 98 h 310"/>
              <a:gd name="T2" fmla="*/ 117 w 344"/>
              <a:gd name="T3" fmla="*/ 98 h 310"/>
              <a:gd name="T4" fmla="*/ 24 w 344"/>
              <a:gd name="T5" fmla="*/ 109 h 310"/>
              <a:gd name="T6" fmla="*/ 9 w 344"/>
              <a:gd name="T7" fmla="*/ 254 h 310"/>
              <a:gd name="T8" fmla="*/ 202 w 344"/>
              <a:gd name="T9" fmla="*/ 266 h 310"/>
              <a:gd name="T10" fmla="*/ 199 w 344"/>
              <a:gd name="T11" fmla="*/ 245 h 310"/>
              <a:gd name="T12" fmla="*/ 127 w 344"/>
              <a:gd name="T13" fmla="*/ 243 h 310"/>
              <a:gd name="T14" fmla="*/ 53 w 344"/>
              <a:gd name="T15" fmla="*/ 243 h 310"/>
              <a:gd name="T16" fmla="*/ 31 w 344"/>
              <a:gd name="T17" fmla="*/ 136 h 310"/>
              <a:gd name="T18" fmla="*/ 219 w 344"/>
              <a:gd name="T19" fmla="*/ 132 h 310"/>
              <a:gd name="T20" fmla="*/ 223 w 344"/>
              <a:gd name="T21" fmla="*/ 149 h 310"/>
              <a:gd name="T22" fmla="*/ 200 w 344"/>
              <a:gd name="T23" fmla="*/ 145 h 310"/>
              <a:gd name="T24" fmla="*/ 169 w 344"/>
              <a:gd name="T25" fmla="*/ 175 h 310"/>
              <a:gd name="T26" fmla="*/ 195 w 344"/>
              <a:gd name="T27" fmla="*/ 206 h 310"/>
              <a:gd name="T28" fmla="*/ 215 w 344"/>
              <a:gd name="T29" fmla="*/ 238 h 310"/>
              <a:gd name="T30" fmla="*/ 280 w 344"/>
              <a:gd name="T31" fmla="*/ 310 h 310"/>
              <a:gd name="T32" fmla="*/ 344 w 344"/>
              <a:gd name="T33" fmla="*/ 275 h 310"/>
              <a:gd name="T34" fmla="*/ 301 w 344"/>
              <a:gd name="T35" fmla="*/ 179 h 310"/>
              <a:gd name="T36" fmla="*/ 252 w 344"/>
              <a:gd name="T37" fmla="*/ 89 h 310"/>
              <a:gd name="T38" fmla="*/ 240 w 344"/>
              <a:gd name="T39" fmla="*/ 90 h 310"/>
              <a:gd name="T40" fmla="*/ 144 w 344"/>
              <a:gd name="T41" fmla="*/ 46 h 310"/>
              <a:gd name="T42" fmla="*/ 27 w 344"/>
              <a:gd name="T43" fmla="*/ 46 h 310"/>
              <a:gd name="T44" fmla="*/ 47 w 344"/>
              <a:gd name="T45" fmla="*/ 158 h 310"/>
              <a:gd name="T46" fmla="*/ 45 w 344"/>
              <a:gd name="T47" fmla="*/ 210 h 310"/>
              <a:gd name="T48" fmla="*/ 180 w 344"/>
              <a:gd name="T49" fmla="*/ 229 h 310"/>
              <a:gd name="T50" fmla="*/ 185 w 344"/>
              <a:gd name="T51" fmla="*/ 220 h 310"/>
              <a:gd name="T52" fmla="*/ 153 w 344"/>
              <a:gd name="T53" fmla="*/ 172 h 310"/>
              <a:gd name="T54" fmla="*/ 170 w 344"/>
              <a:gd name="T55" fmla="*/ 143 h 310"/>
              <a:gd name="T56" fmla="*/ 47 w 344"/>
              <a:gd name="T57" fmla="*/ 158 h 310"/>
              <a:gd name="T58" fmla="*/ 115 w 344"/>
              <a:gd name="T59" fmla="*/ 153 h 310"/>
              <a:gd name="T60" fmla="*/ 137 w 344"/>
              <a:gd name="T61" fmla="*/ 173 h 310"/>
              <a:gd name="T62" fmla="*/ 112 w 344"/>
              <a:gd name="T63" fmla="*/ 195 h 310"/>
              <a:gd name="T64" fmla="*/ 101 w 344"/>
              <a:gd name="T65" fmla="*/ 201 h 310"/>
              <a:gd name="T66" fmla="*/ 127 w 344"/>
              <a:gd name="T67" fmla="*/ 210 h 310"/>
              <a:gd name="T68" fmla="*/ 101 w 344"/>
              <a:gd name="T69" fmla="*/ 220 h 310"/>
              <a:gd name="T70" fmla="*/ 80 w 344"/>
              <a:gd name="T71" fmla="*/ 210 h 310"/>
              <a:gd name="T72" fmla="*/ 70 w 344"/>
              <a:gd name="T73" fmla="*/ 201 h 310"/>
              <a:gd name="T74" fmla="*/ 80 w 344"/>
              <a:gd name="T75" fmla="*/ 195 h 310"/>
              <a:gd name="T76" fmla="*/ 70 w 344"/>
              <a:gd name="T77" fmla="*/ 181 h 310"/>
              <a:gd name="T78" fmla="*/ 80 w 344"/>
              <a:gd name="T79" fmla="*/ 153 h 310"/>
              <a:gd name="T80" fmla="*/ 106 w 344"/>
              <a:gd name="T81" fmla="*/ 181 h 310"/>
              <a:gd name="T82" fmla="*/ 117 w 344"/>
              <a:gd name="T83" fmla="*/ 174 h 310"/>
              <a:gd name="T84" fmla="*/ 107 w 344"/>
              <a:gd name="T85" fmla="*/ 167 h 310"/>
              <a:gd name="T86" fmla="*/ 101 w 344"/>
              <a:gd name="T87" fmla="*/ 181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44" h="310">
                <a:moveTo>
                  <a:pt x="0" y="97"/>
                </a:moveTo>
                <a:cubicBezTo>
                  <a:pt x="2" y="98"/>
                  <a:pt x="2" y="98"/>
                  <a:pt x="2" y="98"/>
                </a:cubicBezTo>
                <a:cubicBezTo>
                  <a:pt x="27" y="98"/>
                  <a:pt x="53" y="98"/>
                  <a:pt x="79" y="98"/>
                </a:cubicBezTo>
                <a:cubicBezTo>
                  <a:pt x="92" y="98"/>
                  <a:pt x="104" y="98"/>
                  <a:pt x="117" y="98"/>
                </a:cubicBezTo>
                <a:cubicBezTo>
                  <a:pt x="132" y="98"/>
                  <a:pt x="148" y="94"/>
                  <a:pt x="144" y="109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17" y="109"/>
                  <a:pt x="9" y="117"/>
                  <a:pt x="9" y="125"/>
                </a:cubicBezTo>
                <a:cubicBezTo>
                  <a:pt x="9" y="254"/>
                  <a:pt x="9" y="254"/>
                  <a:pt x="9" y="254"/>
                </a:cubicBezTo>
                <a:cubicBezTo>
                  <a:pt x="9" y="257"/>
                  <a:pt x="18" y="266"/>
                  <a:pt x="23" y="266"/>
                </a:cubicBezTo>
                <a:cubicBezTo>
                  <a:pt x="202" y="266"/>
                  <a:pt x="202" y="266"/>
                  <a:pt x="202" y="266"/>
                </a:cubicBezTo>
                <a:cubicBezTo>
                  <a:pt x="203" y="266"/>
                  <a:pt x="205" y="265"/>
                  <a:pt x="205" y="264"/>
                </a:cubicBezTo>
                <a:cubicBezTo>
                  <a:pt x="205" y="264"/>
                  <a:pt x="200" y="246"/>
                  <a:pt x="199" y="245"/>
                </a:cubicBezTo>
                <a:cubicBezTo>
                  <a:pt x="196" y="241"/>
                  <a:pt x="184" y="243"/>
                  <a:pt x="177" y="243"/>
                </a:cubicBezTo>
                <a:cubicBezTo>
                  <a:pt x="161" y="243"/>
                  <a:pt x="144" y="243"/>
                  <a:pt x="127" y="243"/>
                </a:cubicBezTo>
                <a:cubicBezTo>
                  <a:pt x="111" y="243"/>
                  <a:pt x="94" y="243"/>
                  <a:pt x="78" y="243"/>
                </a:cubicBezTo>
                <a:cubicBezTo>
                  <a:pt x="70" y="243"/>
                  <a:pt x="61" y="243"/>
                  <a:pt x="53" y="243"/>
                </a:cubicBezTo>
                <a:cubicBezTo>
                  <a:pt x="48" y="243"/>
                  <a:pt x="31" y="245"/>
                  <a:pt x="31" y="240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31" y="134"/>
                  <a:pt x="32" y="132"/>
                  <a:pt x="35" y="132"/>
                </a:cubicBezTo>
                <a:cubicBezTo>
                  <a:pt x="219" y="132"/>
                  <a:pt x="219" y="132"/>
                  <a:pt x="219" y="132"/>
                </a:cubicBezTo>
                <a:cubicBezTo>
                  <a:pt x="221" y="132"/>
                  <a:pt x="221" y="133"/>
                  <a:pt x="223" y="134"/>
                </a:cubicBezTo>
                <a:cubicBezTo>
                  <a:pt x="223" y="139"/>
                  <a:pt x="223" y="144"/>
                  <a:pt x="223" y="149"/>
                </a:cubicBezTo>
                <a:cubicBezTo>
                  <a:pt x="223" y="155"/>
                  <a:pt x="225" y="161"/>
                  <a:pt x="221" y="161"/>
                </a:cubicBezTo>
                <a:cubicBezTo>
                  <a:pt x="217" y="161"/>
                  <a:pt x="207" y="145"/>
                  <a:pt x="200" y="145"/>
                </a:cubicBezTo>
                <a:cubicBezTo>
                  <a:pt x="197" y="145"/>
                  <a:pt x="197" y="145"/>
                  <a:pt x="197" y="145"/>
                </a:cubicBezTo>
                <a:cubicBezTo>
                  <a:pt x="192" y="145"/>
                  <a:pt x="169" y="169"/>
                  <a:pt x="169" y="175"/>
                </a:cubicBezTo>
                <a:cubicBezTo>
                  <a:pt x="169" y="178"/>
                  <a:pt x="169" y="178"/>
                  <a:pt x="169" y="178"/>
                </a:cubicBezTo>
                <a:cubicBezTo>
                  <a:pt x="169" y="185"/>
                  <a:pt x="189" y="200"/>
                  <a:pt x="195" y="206"/>
                </a:cubicBezTo>
                <a:cubicBezTo>
                  <a:pt x="199" y="210"/>
                  <a:pt x="203" y="215"/>
                  <a:pt x="208" y="219"/>
                </a:cubicBezTo>
                <a:cubicBezTo>
                  <a:pt x="219" y="230"/>
                  <a:pt x="215" y="221"/>
                  <a:pt x="215" y="238"/>
                </a:cubicBezTo>
                <a:cubicBezTo>
                  <a:pt x="215" y="265"/>
                  <a:pt x="239" y="287"/>
                  <a:pt x="264" y="287"/>
                </a:cubicBezTo>
                <a:cubicBezTo>
                  <a:pt x="271" y="291"/>
                  <a:pt x="274" y="310"/>
                  <a:pt x="280" y="310"/>
                </a:cubicBezTo>
                <a:cubicBezTo>
                  <a:pt x="283" y="310"/>
                  <a:pt x="283" y="309"/>
                  <a:pt x="284" y="307"/>
                </a:cubicBezTo>
                <a:cubicBezTo>
                  <a:pt x="299" y="307"/>
                  <a:pt x="344" y="285"/>
                  <a:pt x="344" y="275"/>
                </a:cubicBezTo>
                <a:cubicBezTo>
                  <a:pt x="344" y="274"/>
                  <a:pt x="344" y="274"/>
                  <a:pt x="344" y="274"/>
                </a:cubicBezTo>
                <a:cubicBezTo>
                  <a:pt x="344" y="268"/>
                  <a:pt x="306" y="192"/>
                  <a:pt x="301" y="179"/>
                </a:cubicBezTo>
                <a:cubicBezTo>
                  <a:pt x="296" y="164"/>
                  <a:pt x="287" y="147"/>
                  <a:pt x="279" y="132"/>
                </a:cubicBezTo>
                <a:cubicBezTo>
                  <a:pt x="274" y="122"/>
                  <a:pt x="264" y="89"/>
                  <a:pt x="252" y="89"/>
                </a:cubicBezTo>
                <a:cubicBezTo>
                  <a:pt x="252" y="89"/>
                  <a:pt x="252" y="89"/>
                  <a:pt x="252" y="89"/>
                </a:cubicBezTo>
                <a:cubicBezTo>
                  <a:pt x="246" y="89"/>
                  <a:pt x="244" y="90"/>
                  <a:pt x="240" y="90"/>
                </a:cubicBezTo>
                <a:cubicBezTo>
                  <a:pt x="234" y="91"/>
                  <a:pt x="233" y="93"/>
                  <a:pt x="229" y="93"/>
                </a:cubicBezTo>
                <a:cubicBezTo>
                  <a:pt x="226" y="93"/>
                  <a:pt x="154" y="51"/>
                  <a:pt x="144" y="46"/>
                </a:cubicBezTo>
                <a:cubicBezTo>
                  <a:pt x="133" y="41"/>
                  <a:pt x="63" y="0"/>
                  <a:pt x="59" y="0"/>
                </a:cubicBezTo>
                <a:cubicBezTo>
                  <a:pt x="48" y="0"/>
                  <a:pt x="33" y="37"/>
                  <a:pt x="27" y="46"/>
                </a:cubicBezTo>
                <a:cubicBezTo>
                  <a:pt x="23" y="53"/>
                  <a:pt x="1" y="91"/>
                  <a:pt x="0" y="97"/>
                </a:cubicBezTo>
                <a:close/>
                <a:moveTo>
                  <a:pt x="47" y="158"/>
                </a:moveTo>
                <a:cubicBezTo>
                  <a:pt x="46" y="160"/>
                  <a:pt x="45" y="161"/>
                  <a:pt x="45" y="163"/>
                </a:cubicBezTo>
                <a:cubicBezTo>
                  <a:pt x="45" y="210"/>
                  <a:pt x="45" y="210"/>
                  <a:pt x="45" y="210"/>
                </a:cubicBezTo>
                <a:cubicBezTo>
                  <a:pt x="45" y="216"/>
                  <a:pt x="58" y="211"/>
                  <a:pt x="62" y="229"/>
                </a:cubicBezTo>
                <a:cubicBezTo>
                  <a:pt x="180" y="229"/>
                  <a:pt x="180" y="229"/>
                  <a:pt x="180" y="229"/>
                </a:cubicBezTo>
                <a:cubicBezTo>
                  <a:pt x="183" y="229"/>
                  <a:pt x="185" y="224"/>
                  <a:pt x="185" y="221"/>
                </a:cubicBezTo>
                <a:cubicBezTo>
                  <a:pt x="185" y="220"/>
                  <a:pt x="185" y="220"/>
                  <a:pt x="185" y="220"/>
                </a:cubicBezTo>
                <a:cubicBezTo>
                  <a:pt x="185" y="215"/>
                  <a:pt x="153" y="193"/>
                  <a:pt x="153" y="181"/>
                </a:cubicBezTo>
                <a:cubicBezTo>
                  <a:pt x="153" y="172"/>
                  <a:pt x="153" y="172"/>
                  <a:pt x="153" y="172"/>
                </a:cubicBezTo>
                <a:cubicBezTo>
                  <a:pt x="153" y="161"/>
                  <a:pt x="170" y="151"/>
                  <a:pt x="172" y="144"/>
                </a:cubicBezTo>
                <a:cubicBezTo>
                  <a:pt x="171" y="143"/>
                  <a:pt x="172" y="143"/>
                  <a:pt x="170" y="143"/>
                </a:cubicBezTo>
                <a:cubicBezTo>
                  <a:pt x="65" y="143"/>
                  <a:pt x="65" y="143"/>
                  <a:pt x="65" y="143"/>
                </a:cubicBezTo>
                <a:cubicBezTo>
                  <a:pt x="59" y="143"/>
                  <a:pt x="62" y="158"/>
                  <a:pt x="47" y="158"/>
                </a:cubicBezTo>
                <a:close/>
                <a:moveTo>
                  <a:pt x="80" y="153"/>
                </a:moveTo>
                <a:cubicBezTo>
                  <a:pt x="115" y="153"/>
                  <a:pt x="115" y="153"/>
                  <a:pt x="115" y="153"/>
                </a:cubicBezTo>
                <a:cubicBezTo>
                  <a:pt x="122" y="153"/>
                  <a:pt x="128" y="155"/>
                  <a:pt x="131" y="158"/>
                </a:cubicBezTo>
                <a:cubicBezTo>
                  <a:pt x="135" y="162"/>
                  <a:pt x="137" y="167"/>
                  <a:pt x="137" y="173"/>
                </a:cubicBezTo>
                <a:cubicBezTo>
                  <a:pt x="137" y="180"/>
                  <a:pt x="135" y="185"/>
                  <a:pt x="131" y="189"/>
                </a:cubicBezTo>
                <a:cubicBezTo>
                  <a:pt x="127" y="193"/>
                  <a:pt x="121" y="195"/>
                  <a:pt x="112" y="195"/>
                </a:cubicBezTo>
                <a:cubicBezTo>
                  <a:pt x="101" y="195"/>
                  <a:pt x="101" y="195"/>
                  <a:pt x="101" y="195"/>
                </a:cubicBezTo>
                <a:cubicBezTo>
                  <a:pt x="101" y="201"/>
                  <a:pt x="101" y="201"/>
                  <a:pt x="101" y="201"/>
                </a:cubicBezTo>
                <a:cubicBezTo>
                  <a:pt x="127" y="201"/>
                  <a:pt x="127" y="201"/>
                  <a:pt x="127" y="201"/>
                </a:cubicBezTo>
                <a:cubicBezTo>
                  <a:pt x="127" y="210"/>
                  <a:pt x="127" y="210"/>
                  <a:pt x="127" y="210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01" y="220"/>
                  <a:pt x="101" y="220"/>
                  <a:pt x="101" y="220"/>
                </a:cubicBezTo>
                <a:cubicBezTo>
                  <a:pt x="80" y="220"/>
                  <a:pt x="80" y="220"/>
                  <a:pt x="80" y="220"/>
                </a:cubicBezTo>
                <a:cubicBezTo>
                  <a:pt x="80" y="210"/>
                  <a:pt x="80" y="210"/>
                  <a:pt x="80" y="210"/>
                </a:cubicBezTo>
                <a:cubicBezTo>
                  <a:pt x="70" y="210"/>
                  <a:pt x="70" y="210"/>
                  <a:pt x="70" y="210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80" y="201"/>
                  <a:pt x="80" y="201"/>
                  <a:pt x="80" y="201"/>
                </a:cubicBezTo>
                <a:cubicBezTo>
                  <a:pt x="80" y="195"/>
                  <a:pt x="80" y="195"/>
                  <a:pt x="80" y="195"/>
                </a:cubicBezTo>
                <a:cubicBezTo>
                  <a:pt x="70" y="195"/>
                  <a:pt x="70" y="195"/>
                  <a:pt x="70" y="195"/>
                </a:cubicBezTo>
                <a:cubicBezTo>
                  <a:pt x="70" y="181"/>
                  <a:pt x="70" y="181"/>
                  <a:pt x="70" y="181"/>
                </a:cubicBezTo>
                <a:cubicBezTo>
                  <a:pt x="80" y="181"/>
                  <a:pt x="80" y="181"/>
                  <a:pt x="80" y="181"/>
                </a:cubicBezTo>
                <a:cubicBezTo>
                  <a:pt x="80" y="153"/>
                  <a:pt x="80" y="153"/>
                  <a:pt x="80" y="153"/>
                </a:cubicBezTo>
                <a:close/>
                <a:moveTo>
                  <a:pt x="101" y="181"/>
                </a:moveTo>
                <a:cubicBezTo>
                  <a:pt x="106" y="181"/>
                  <a:pt x="106" y="181"/>
                  <a:pt x="106" y="181"/>
                </a:cubicBezTo>
                <a:cubicBezTo>
                  <a:pt x="110" y="181"/>
                  <a:pt x="113" y="181"/>
                  <a:pt x="114" y="179"/>
                </a:cubicBezTo>
                <a:cubicBezTo>
                  <a:pt x="116" y="178"/>
                  <a:pt x="117" y="176"/>
                  <a:pt x="117" y="174"/>
                </a:cubicBezTo>
                <a:cubicBezTo>
                  <a:pt x="117" y="172"/>
                  <a:pt x="116" y="170"/>
                  <a:pt x="115" y="169"/>
                </a:cubicBezTo>
                <a:cubicBezTo>
                  <a:pt x="113" y="167"/>
                  <a:pt x="111" y="167"/>
                  <a:pt x="107" y="167"/>
                </a:cubicBezTo>
                <a:cubicBezTo>
                  <a:pt x="101" y="167"/>
                  <a:pt x="101" y="167"/>
                  <a:pt x="101" y="167"/>
                </a:cubicBezTo>
                <a:cubicBezTo>
                  <a:pt x="101" y="181"/>
                  <a:pt x="101" y="181"/>
                  <a:pt x="101" y="18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607" y="1135686"/>
            <a:ext cx="694439" cy="69443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121" y="1146514"/>
            <a:ext cx="694439" cy="694439"/>
          </a:xfrm>
          <a:prstGeom prst="rect">
            <a:avLst/>
          </a:prstGeom>
        </p:spPr>
      </p:pic>
      <p:sp>
        <p:nvSpPr>
          <p:cNvPr id="43" name="Полилиния 42"/>
          <p:cNvSpPr/>
          <p:nvPr/>
        </p:nvSpPr>
        <p:spPr>
          <a:xfrm flipH="1">
            <a:off x="8284948" y="1796488"/>
            <a:ext cx="1367625" cy="355122"/>
          </a:xfrm>
          <a:custGeom>
            <a:avLst/>
            <a:gdLst>
              <a:gd name="connsiteX0" fmla="*/ 1280580 w 1443864"/>
              <a:gd name="connsiteY0" fmla="*/ 0 h 489858"/>
              <a:gd name="connsiteX1" fmla="*/ 737277 w 1443864"/>
              <a:gd name="connsiteY1" fmla="*/ 0 h 489858"/>
              <a:gd name="connsiteX2" fmla="*/ 706588 w 1443864"/>
              <a:gd name="connsiteY2" fmla="*/ 0 h 489858"/>
              <a:gd name="connsiteX3" fmla="*/ 130630 w 1443864"/>
              <a:gd name="connsiteY3" fmla="*/ 0 h 489858"/>
              <a:gd name="connsiteX4" fmla="*/ 0 w 1443864"/>
              <a:gd name="connsiteY4" fmla="*/ 244929 h 489858"/>
              <a:gd name="connsiteX5" fmla="*/ 130630 w 1443864"/>
              <a:gd name="connsiteY5" fmla="*/ 489858 h 489858"/>
              <a:gd name="connsiteX6" fmla="*/ 706588 w 1443864"/>
              <a:gd name="connsiteY6" fmla="*/ 489858 h 489858"/>
              <a:gd name="connsiteX7" fmla="*/ 737277 w 1443864"/>
              <a:gd name="connsiteY7" fmla="*/ 489858 h 489858"/>
              <a:gd name="connsiteX8" fmla="*/ 1280580 w 1443864"/>
              <a:gd name="connsiteY8" fmla="*/ 489858 h 489858"/>
              <a:gd name="connsiteX9" fmla="*/ 1443864 w 1443864"/>
              <a:gd name="connsiteY9" fmla="*/ 244929 h 48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3864" h="489858">
                <a:moveTo>
                  <a:pt x="1280580" y="0"/>
                </a:moveTo>
                <a:lnTo>
                  <a:pt x="737277" y="0"/>
                </a:lnTo>
                <a:lnTo>
                  <a:pt x="706588" y="0"/>
                </a:lnTo>
                <a:lnTo>
                  <a:pt x="130630" y="0"/>
                </a:lnTo>
                <a:lnTo>
                  <a:pt x="0" y="244929"/>
                </a:lnTo>
                <a:lnTo>
                  <a:pt x="130630" y="489858"/>
                </a:lnTo>
                <a:lnTo>
                  <a:pt x="706588" y="489858"/>
                </a:lnTo>
                <a:lnTo>
                  <a:pt x="737277" y="489858"/>
                </a:lnTo>
                <a:lnTo>
                  <a:pt x="1280580" y="489858"/>
                </a:lnTo>
                <a:lnTo>
                  <a:pt x="1443864" y="244929"/>
                </a:lnTo>
                <a:close/>
              </a:path>
            </a:pathLst>
          </a:custGeom>
          <a:solidFill>
            <a:srgbClr val="0291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8403093" y="1789592"/>
            <a:ext cx="1323893" cy="306243"/>
          </a:xfrm>
          <a:prstGeom prst="rect">
            <a:avLst/>
          </a:prstGeom>
          <a:noFill/>
        </p:spPr>
        <p:txBody>
          <a:bodyPr lIns="91420" tIns="90000" rIns="91420" bIns="45711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200" b="1" dirty="0">
                <a:solidFill>
                  <a:prstClr val="white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Поставщики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898" y="1126182"/>
            <a:ext cx="694439" cy="694439"/>
          </a:xfrm>
          <a:prstGeom prst="rect">
            <a:avLst/>
          </a:prstGeom>
        </p:spPr>
      </p:pic>
      <p:sp>
        <p:nvSpPr>
          <p:cNvPr id="46" name="Полилиния 45"/>
          <p:cNvSpPr/>
          <p:nvPr/>
        </p:nvSpPr>
        <p:spPr>
          <a:xfrm flipH="1">
            <a:off x="10058725" y="1776156"/>
            <a:ext cx="1367625" cy="355122"/>
          </a:xfrm>
          <a:custGeom>
            <a:avLst/>
            <a:gdLst>
              <a:gd name="connsiteX0" fmla="*/ 1280580 w 1443864"/>
              <a:gd name="connsiteY0" fmla="*/ 0 h 489858"/>
              <a:gd name="connsiteX1" fmla="*/ 737277 w 1443864"/>
              <a:gd name="connsiteY1" fmla="*/ 0 h 489858"/>
              <a:gd name="connsiteX2" fmla="*/ 706588 w 1443864"/>
              <a:gd name="connsiteY2" fmla="*/ 0 h 489858"/>
              <a:gd name="connsiteX3" fmla="*/ 130630 w 1443864"/>
              <a:gd name="connsiteY3" fmla="*/ 0 h 489858"/>
              <a:gd name="connsiteX4" fmla="*/ 0 w 1443864"/>
              <a:gd name="connsiteY4" fmla="*/ 244929 h 489858"/>
              <a:gd name="connsiteX5" fmla="*/ 130630 w 1443864"/>
              <a:gd name="connsiteY5" fmla="*/ 489858 h 489858"/>
              <a:gd name="connsiteX6" fmla="*/ 706588 w 1443864"/>
              <a:gd name="connsiteY6" fmla="*/ 489858 h 489858"/>
              <a:gd name="connsiteX7" fmla="*/ 737277 w 1443864"/>
              <a:gd name="connsiteY7" fmla="*/ 489858 h 489858"/>
              <a:gd name="connsiteX8" fmla="*/ 1280580 w 1443864"/>
              <a:gd name="connsiteY8" fmla="*/ 489858 h 489858"/>
              <a:gd name="connsiteX9" fmla="*/ 1443864 w 1443864"/>
              <a:gd name="connsiteY9" fmla="*/ 244929 h 48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3864" h="489858">
                <a:moveTo>
                  <a:pt x="1280580" y="0"/>
                </a:moveTo>
                <a:lnTo>
                  <a:pt x="737277" y="0"/>
                </a:lnTo>
                <a:lnTo>
                  <a:pt x="706588" y="0"/>
                </a:lnTo>
                <a:lnTo>
                  <a:pt x="130630" y="0"/>
                </a:lnTo>
                <a:lnTo>
                  <a:pt x="0" y="244929"/>
                </a:lnTo>
                <a:lnTo>
                  <a:pt x="130630" y="489858"/>
                </a:lnTo>
                <a:lnTo>
                  <a:pt x="706588" y="489858"/>
                </a:lnTo>
                <a:lnTo>
                  <a:pt x="737277" y="489858"/>
                </a:lnTo>
                <a:lnTo>
                  <a:pt x="1280580" y="489858"/>
                </a:lnTo>
                <a:lnTo>
                  <a:pt x="1443864" y="244929"/>
                </a:lnTo>
                <a:close/>
              </a:path>
            </a:pathLst>
          </a:custGeom>
          <a:solidFill>
            <a:srgbClr val="0291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10107489" y="1777424"/>
            <a:ext cx="1302534" cy="306243"/>
          </a:xfrm>
          <a:prstGeom prst="rect">
            <a:avLst/>
          </a:prstGeom>
          <a:noFill/>
        </p:spPr>
        <p:txBody>
          <a:bodyPr lIns="91420" tIns="90000" rIns="91420" bIns="45711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100" b="1" dirty="0">
                <a:solidFill>
                  <a:prstClr val="white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Субподрядчики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7" y="1133573"/>
            <a:ext cx="694439" cy="694439"/>
          </a:xfrm>
          <a:prstGeom prst="rect">
            <a:avLst/>
          </a:prstGeom>
        </p:spPr>
      </p:pic>
      <p:sp>
        <p:nvSpPr>
          <p:cNvPr id="49" name="Полилиния 48"/>
          <p:cNvSpPr/>
          <p:nvPr/>
        </p:nvSpPr>
        <p:spPr>
          <a:xfrm flipH="1">
            <a:off x="2835684" y="1783547"/>
            <a:ext cx="1367625" cy="355122"/>
          </a:xfrm>
          <a:custGeom>
            <a:avLst/>
            <a:gdLst>
              <a:gd name="connsiteX0" fmla="*/ 1280580 w 1443864"/>
              <a:gd name="connsiteY0" fmla="*/ 0 h 489858"/>
              <a:gd name="connsiteX1" fmla="*/ 737277 w 1443864"/>
              <a:gd name="connsiteY1" fmla="*/ 0 h 489858"/>
              <a:gd name="connsiteX2" fmla="*/ 706588 w 1443864"/>
              <a:gd name="connsiteY2" fmla="*/ 0 h 489858"/>
              <a:gd name="connsiteX3" fmla="*/ 130630 w 1443864"/>
              <a:gd name="connsiteY3" fmla="*/ 0 h 489858"/>
              <a:gd name="connsiteX4" fmla="*/ 0 w 1443864"/>
              <a:gd name="connsiteY4" fmla="*/ 244929 h 489858"/>
              <a:gd name="connsiteX5" fmla="*/ 130630 w 1443864"/>
              <a:gd name="connsiteY5" fmla="*/ 489858 h 489858"/>
              <a:gd name="connsiteX6" fmla="*/ 706588 w 1443864"/>
              <a:gd name="connsiteY6" fmla="*/ 489858 h 489858"/>
              <a:gd name="connsiteX7" fmla="*/ 737277 w 1443864"/>
              <a:gd name="connsiteY7" fmla="*/ 489858 h 489858"/>
              <a:gd name="connsiteX8" fmla="*/ 1280580 w 1443864"/>
              <a:gd name="connsiteY8" fmla="*/ 489858 h 489858"/>
              <a:gd name="connsiteX9" fmla="*/ 1443864 w 1443864"/>
              <a:gd name="connsiteY9" fmla="*/ 244929 h 48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3864" h="489858">
                <a:moveTo>
                  <a:pt x="1280580" y="0"/>
                </a:moveTo>
                <a:lnTo>
                  <a:pt x="737277" y="0"/>
                </a:lnTo>
                <a:lnTo>
                  <a:pt x="706588" y="0"/>
                </a:lnTo>
                <a:lnTo>
                  <a:pt x="130630" y="0"/>
                </a:lnTo>
                <a:lnTo>
                  <a:pt x="0" y="244929"/>
                </a:lnTo>
                <a:lnTo>
                  <a:pt x="130630" y="489858"/>
                </a:lnTo>
                <a:lnTo>
                  <a:pt x="706588" y="489858"/>
                </a:lnTo>
                <a:lnTo>
                  <a:pt x="737277" y="489858"/>
                </a:lnTo>
                <a:lnTo>
                  <a:pt x="1280580" y="489858"/>
                </a:lnTo>
                <a:lnTo>
                  <a:pt x="1443864" y="244929"/>
                </a:lnTo>
                <a:close/>
              </a:path>
            </a:pathLst>
          </a:custGeom>
          <a:solidFill>
            <a:srgbClr val="0291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2953830" y="1776651"/>
            <a:ext cx="1167838" cy="306243"/>
          </a:xfrm>
          <a:prstGeom prst="rect">
            <a:avLst/>
          </a:prstGeom>
          <a:noFill/>
        </p:spPr>
        <p:txBody>
          <a:bodyPr lIns="91420" tIns="90000" rIns="91420" bIns="45711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200" b="1" dirty="0">
                <a:solidFill>
                  <a:prstClr val="white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Контролёры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874" y="1128641"/>
            <a:ext cx="694439" cy="694439"/>
          </a:xfrm>
          <a:prstGeom prst="rect">
            <a:avLst/>
          </a:prstGeom>
        </p:spPr>
      </p:pic>
      <p:sp>
        <p:nvSpPr>
          <p:cNvPr id="52" name="Полилиния 51"/>
          <p:cNvSpPr/>
          <p:nvPr/>
        </p:nvSpPr>
        <p:spPr>
          <a:xfrm flipH="1">
            <a:off x="4680701" y="1778615"/>
            <a:ext cx="1367625" cy="355122"/>
          </a:xfrm>
          <a:custGeom>
            <a:avLst/>
            <a:gdLst>
              <a:gd name="connsiteX0" fmla="*/ 1280580 w 1443864"/>
              <a:gd name="connsiteY0" fmla="*/ 0 h 489858"/>
              <a:gd name="connsiteX1" fmla="*/ 737277 w 1443864"/>
              <a:gd name="connsiteY1" fmla="*/ 0 h 489858"/>
              <a:gd name="connsiteX2" fmla="*/ 706588 w 1443864"/>
              <a:gd name="connsiteY2" fmla="*/ 0 h 489858"/>
              <a:gd name="connsiteX3" fmla="*/ 130630 w 1443864"/>
              <a:gd name="connsiteY3" fmla="*/ 0 h 489858"/>
              <a:gd name="connsiteX4" fmla="*/ 0 w 1443864"/>
              <a:gd name="connsiteY4" fmla="*/ 244929 h 489858"/>
              <a:gd name="connsiteX5" fmla="*/ 130630 w 1443864"/>
              <a:gd name="connsiteY5" fmla="*/ 489858 h 489858"/>
              <a:gd name="connsiteX6" fmla="*/ 706588 w 1443864"/>
              <a:gd name="connsiteY6" fmla="*/ 489858 h 489858"/>
              <a:gd name="connsiteX7" fmla="*/ 737277 w 1443864"/>
              <a:gd name="connsiteY7" fmla="*/ 489858 h 489858"/>
              <a:gd name="connsiteX8" fmla="*/ 1280580 w 1443864"/>
              <a:gd name="connsiteY8" fmla="*/ 489858 h 489858"/>
              <a:gd name="connsiteX9" fmla="*/ 1443864 w 1443864"/>
              <a:gd name="connsiteY9" fmla="*/ 244929 h 48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3864" h="489858">
                <a:moveTo>
                  <a:pt x="1280580" y="0"/>
                </a:moveTo>
                <a:lnTo>
                  <a:pt x="737277" y="0"/>
                </a:lnTo>
                <a:lnTo>
                  <a:pt x="706588" y="0"/>
                </a:lnTo>
                <a:lnTo>
                  <a:pt x="130630" y="0"/>
                </a:lnTo>
                <a:lnTo>
                  <a:pt x="0" y="244929"/>
                </a:lnTo>
                <a:lnTo>
                  <a:pt x="130630" y="489858"/>
                </a:lnTo>
                <a:lnTo>
                  <a:pt x="706588" y="489858"/>
                </a:lnTo>
                <a:lnTo>
                  <a:pt x="737277" y="489858"/>
                </a:lnTo>
                <a:lnTo>
                  <a:pt x="1280580" y="489858"/>
                </a:lnTo>
                <a:lnTo>
                  <a:pt x="1443864" y="244929"/>
                </a:lnTo>
                <a:close/>
              </a:path>
            </a:pathLst>
          </a:custGeom>
          <a:solidFill>
            <a:srgbClr val="0291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4638337" y="1731930"/>
            <a:ext cx="1440200" cy="306243"/>
          </a:xfrm>
          <a:prstGeom prst="rect">
            <a:avLst/>
          </a:prstGeom>
          <a:noFill/>
        </p:spPr>
        <p:txBody>
          <a:bodyPr lIns="91420" tIns="90000" rIns="91420" bIns="45711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buClr>
                <a:srgbClr val="000000"/>
              </a:buClr>
              <a:buSzPct val="100000"/>
            </a:pPr>
            <a:r>
              <a:rPr lang="ru-RU" sz="1100" b="1" dirty="0">
                <a:solidFill>
                  <a:prstClr val="white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Финансовые органы</a:t>
            </a: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271" y="1136070"/>
            <a:ext cx="694439" cy="694439"/>
          </a:xfrm>
          <a:prstGeom prst="rect">
            <a:avLst/>
          </a:prstGeom>
        </p:spPr>
      </p:pic>
      <p:sp>
        <p:nvSpPr>
          <p:cNvPr id="55" name="Полилиния 54"/>
          <p:cNvSpPr/>
          <p:nvPr/>
        </p:nvSpPr>
        <p:spPr>
          <a:xfrm flipH="1">
            <a:off x="6466098" y="1786044"/>
            <a:ext cx="1367625" cy="355122"/>
          </a:xfrm>
          <a:custGeom>
            <a:avLst/>
            <a:gdLst>
              <a:gd name="connsiteX0" fmla="*/ 1280580 w 1443864"/>
              <a:gd name="connsiteY0" fmla="*/ 0 h 489858"/>
              <a:gd name="connsiteX1" fmla="*/ 737277 w 1443864"/>
              <a:gd name="connsiteY1" fmla="*/ 0 h 489858"/>
              <a:gd name="connsiteX2" fmla="*/ 706588 w 1443864"/>
              <a:gd name="connsiteY2" fmla="*/ 0 h 489858"/>
              <a:gd name="connsiteX3" fmla="*/ 130630 w 1443864"/>
              <a:gd name="connsiteY3" fmla="*/ 0 h 489858"/>
              <a:gd name="connsiteX4" fmla="*/ 0 w 1443864"/>
              <a:gd name="connsiteY4" fmla="*/ 244929 h 489858"/>
              <a:gd name="connsiteX5" fmla="*/ 130630 w 1443864"/>
              <a:gd name="connsiteY5" fmla="*/ 489858 h 489858"/>
              <a:gd name="connsiteX6" fmla="*/ 706588 w 1443864"/>
              <a:gd name="connsiteY6" fmla="*/ 489858 h 489858"/>
              <a:gd name="connsiteX7" fmla="*/ 737277 w 1443864"/>
              <a:gd name="connsiteY7" fmla="*/ 489858 h 489858"/>
              <a:gd name="connsiteX8" fmla="*/ 1280580 w 1443864"/>
              <a:gd name="connsiteY8" fmla="*/ 489858 h 489858"/>
              <a:gd name="connsiteX9" fmla="*/ 1443864 w 1443864"/>
              <a:gd name="connsiteY9" fmla="*/ 244929 h 48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3864" h="489858">
                <a:moveTo>
                  <a:pt x="1280580" y="0"/>
                </a:moveTo>
                <a:lnTo>
                  <a:pt x="737277" y="0"/>
                </a:lnTo>
                <a:lnTo>
                  <a:pt x="706588" y="0"/>
                </a:lnTo>
                <a:lnTo>
                  <a:pt x="130630" y="0"/>
                </a:lnTo>
                <a:lnTo>
                  <a:pt x="0" y="244929"/>
                </a:lnTo>
                <a:lnTo>
                  <a:pt x="130630" y="489858"/>
                </a:lnTo>
                <a:lnTo>
                  <a:pt x="706588" y="489858"/>
                </a:lnTo>
                <a:lnTo>
                  <a:pt x="737277" y="489858"/>
                </a:lnTo>
                <a:lnTo>
                  <a:pt x="1280580" y="489858"/>
                </a:lnTo>
                <a:lnTo>
                  <a:pt x="1443864" y="244929"/>
                </a:lnTo>
                <a:close/>
              </a:path>
            </a:pathLst>
          </a:custGeom>
          <a:solidFill>
            <a:srgbClr val="0291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6456390" y="1771379"/>
            <a:ext cx="1440200" cy="306243"/>
          </a:xfrm>
          <a:prstGeom prst="rect">
            <a:avLst/>
          </a:prstGeom>
          <a:noFill/>
        </p:spPr>
        <p:txBody>
          <a:bodyPr lIns="91420" tIns="90000" rIns="91420" bIns="45711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200" b="1" dirty="0">
                <a:solidFill>
                  <a:prstClr val="white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Экспертиза</a:t>
            </a: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1286253" y="2724219"/>
            <a:ext cx="9602781" cy="306243"/>
          </a:xfrm>
          <a:prstGeom prst="rect">
            <a:avLst/>
          </a:prstGeom>
          <a:noFill/>
        </p:spPr>
        <p:txBody>
          <a:bodyPr lIns="91420" tIns="90000" rIns="91420" bIns="45711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200" b="1" dirty="0">
                <a:solidFill>
                  <a:prstClr val="white">
                    <a:lumMod val="50000"/>
                  </a:prstClr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МОДУЛЬ ИСПОЛНЕНИЯ КОНТРАКТОВ</a:t>
            </a:r>
          </a:p>
        </p:txBody>
      </p:sp>
      <p:sp>
        <p:nvSpPr>
          <p:cNvPr id="59" name="Полилиния 58"/>
          <p:cNvSpPr/>
          <p:nvPr/>
        </p:nvSpPr>
        <p:spPr>
          <a:xfrm rot="10800000">
            <a:off x="7272943" y="5764681"/>
            <a:ext cx="481550" cy="341096"/>
          </a:xfrm>
          <a:custGeom>
            <a:avLst/>
            <a:gdLst>
              <a:gd name="connsiteX0" fmla="*/ 0 w 481550"/>
              <a:gd name="connsiteY0" fmla="*/ 172555 h 341096"/>
              <a:gd name="connsiteX1" fmla="*/ 157098 w 481550"/>
              <a:gd name="connsiteY1" fmla="*/ 4015 h 341096"/>
              <a:gd name="connsiteX2" fmla="*/ 157098 w 481550"/>
              <a:gd name="connsiteY2" fmla="*/ 88285 h 341096"/>
              <a:gd name="connsiteX3" fmla="*/ 167354 w 481550"/>
              <a:gd name="connsiteY3" fmla="*/ 88285 h 341096"/>
              <a:gd name="connsiteX4" fmla="*/ 167354 w 481550"/>
              <a:gd name="connsiteY4" fmla="*/ 84270 h 341096"/>
              <a:gd name="connsiteX5" fmla="*/ 324452 w 481550"/>
              <a:gd name="connsiteY5" fmla="*/ 84270 h 341096"/>
              <a:gd name="connsiteX6" fmla="*/ 324452 w 481550"/>
              <a:gd name="connsiteY6" fmla="*/ 0 h 341096"/>
              <a:gd name="connsiteX7" fmla="*/ 481550 w 481550"/>
              <a:gd name="connsiteY7" fmla="*/ 168541 h 341096"/>
              <a:gd name="connsiteX8" fmla="*/ 324452 w 481550"/>
              <a:gd name="connsiteY8" fmla="*/ 337081 h 341096"/>
              <a:gd name="connsiteX9" fmla="*/ 324452 w 481550"/>
              <a:gd name="connsiteY9" fmla="*/ 252811 h 341096"/>
              <a:gd name="connsiteX10" fmla="*/ 314196 w 481550"/>
              <a:gd name="connsiteY10" fmla="*/ 252811 h 341096"/>
              <a:gd name="connsiteX11" fmla="*/ 314196 w 481550"/>
              <a:gd name="connsiteY11" fmla="*/ 256826 h 341096"/>
              <a:gd name="connsiteX12" fmla="*/ 157098 w 481550"/>
              <a:gd name="connsiteY12" fmla="*/ 256826 h 341096"/>
              <a:gd name="connsiteX13" fmla="*/ 157098 w 481550"/>
              <a:gd name="connsiteY13" fmla="*/ 341096 h 34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1550" h="341096">
                <a:moveTo>
                  <a:pt x="0" y="172555"/>
                </a:moveTo>
                <a:lnTo>
                  <a:pt x="157098" y="4015"/>
                </a:lnTo>
                <a:lnTo>
                  <a:pt x="157098" y="88285"/>
                </a:lnTo>
                <a:lnTo>
                  <a:pt x="167354" y="88285"/>
                </a:lnTo>
                <a:lnTo>
                  <a:pt x="167354" y="84270"/>
                </a:lnTo>
                <a:lnTo>
                  <a:pt x="324452" y="84270"/>
                </a:lnTo>
                <a:lnTo>
                  <a:pt x="324452" y="0"/>
                </a:lnTo>
                <a:lnTo>
                  <a:pt x="481550" y="168541"/>
                </a:lnTo>
                <a:lnTo>
                  <a:pt x="324452" y="337081"/>
                </a:lnTo>
                <a:lnTo>
                  <a:pt x="324452" y="252811"/>
                </a:lnTo>
                <a:lnTo>
                  <a:pt x="314196" y="252811"/>
                </a:lnTo>
                <a:lnTo>
                  <a:pt x="314196" y="256826"/>
                </a:lnTo>
                <a:lnTo>
                  <a:pt x="157098" y="256826"/>
                </a:lnTo>
                <a:lnTo>
                  <a:pt x="157098" y="341096"/>
                </a:lnTo>
                <a:close/>
              </a:path>
            </a:pathLst>
          </a:cu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8474783" y="5692278"/>
            <a:ext cx="3035638" cy="306243"/>
          </a:xfrm>
          <a:prstGeom prst="rect">
            <a:avLst/>
          </a:prstGeom>
          <a:noFill/>
        </p:spPr>
        <p:txBody>
          <a:bodyPr lIns="91420" tIns="90000" rIns="91420" bIns="45711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200" b="1" dirty="0">
                <a:solidFill>
                  <a:prstClr val="white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Региональная система размещения, бюджетирования и оплаты</a:t>
            </a:r>
          </a:p>
        </p:txBody>
      </p:sp>
      <p:sp>
        <p:nvSpPr>
          <p:cNvPr id="77" name="Заголовок 1"/>
          <p:cNvSpPr txBox="1">
            <a:spLocks/>
          </p:cNvSpPr>
          <p:nvPr/>
        </p:nvSpPr>
        <p:spPr>
          <a:xfrm>
            <a:off x="2130881" y="4481659"/>
            <a:ext cx="7535618" cy="306243"/>
          </a:xfrm>
          <a:prstGeom prst="rect">
            <a:avLst/>
          </a:prstGeom>
          <a:noFill/>
        </p:spPr>
        <p:txBody>
          <a:bodyPr lIns="91420" tIns="90000" rIns="91420" bIns="45711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600" b="1" dirty="0">
                <a:solidFill>
                  <a:prstClr val="black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100% юридическая значимость: используется электронная подпись</a:t>
            </a: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653" y="5682840"/>
            <a:ext cx="569003" cy="567235"/>
          </a:xfrm>
          <a:prstGeom prst="rect">
            <a:avLst/>
          </a:prstGeom>
        </p:spPr>
      </p:pic>
      <p:sp>
        <p:nvSpPr>
          <p:cNvPr id="68" name="Заголовок 1"/>
          <p:cNvSpPr txBox="1">
            <a:spLocks/>
          </p:cNvSpPr>
          <p:nvPr/>
        </p:nvSpPr>
        <p:spPr>
          <a:xfrm>
            <a:off x="4866198" y="5701762"/>
            <a:ext cx="2157314" cy="306243"/>
          </a:xfrm>
          <a:prstGeom prst="rect">
            <a:avLst/>
          </a:prstGeom>
          <a:noFill/>
        </p:spPr>
        <p:txBody>
          <a:bodyPr lIns="91420" tIns="90000" rIns="91420" bIns="45711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200" b="1" dirty="0">
                <a:solidFill>
                  <a:prstClr val="white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Единая информационная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200" b="1" dirty="0">
                <a:solidFill>
                  <a:prstClr val="white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 система</a:t>
            </a:r>
          </a:p>
        </p:txBody>
      </p:sp>
      <p:grpSp>
        <p:nvGrpSpPr>
          <p:cNvPr id="83" name="Группа 82"/>
          <p:cNvGrpSpPr/>
          <p:nvPr/>
        </p:nvGrpSpPr>
        <p:grpSpPr>
          <a:xfrm>
            <a:off x="4464477" y="5745431"/>
            <a:ext cx="406033" cy="406033"/>
            <a:chOff x="10581767" y="2618361"/>
            <a:chExt cx="1541124" cy="1541124"/>
          </a:xfrm>
        </p:grpSpPr>
        <p:sp>
          <p:nvSpPr>
            <p:cNvPr id="84" name="Овал 83"/>
            <p:cNvSpPr/>
            <p:nvPr/>
          </p:nvSpPr>
          <p:spPr>
            <a:xfrm>
              <a:off x="10581767" y="2618361"/>
              <a:ext cx="1541124" cy="154112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3469" y="2834213"/>
              <a:ext cx="1100662" cy="1100660"/>
            </a:xfrm>
            <a:prstGeom prst="rect">
              <a:avLst/>
            </a:prstGeom>
          </p:spPr>
        </p:pic>
      </p:grpSp>
      <p:sp>
        <p:nvSpPr>
          <p:cNvPr id="93" name="Полилиния 92"/>
          <p:cNvSpPr/>
          <p:nvPr/>
        </p:nvSpPr>
        <p:spPr>
          <a:xfrm rot="5400000">
            <a:off x="9596272" y="5234080"/>
            <a:ext cx="481550" cy="341096"/>
          </a:xfrm>
          <a:custGeom>
            <a:avLst/>
            <a:gdLst>
              <a:gd name="connsiteX0" fmla="*/ 0 w 481550"/>
              <a:gd name="connsiteY0" fmla="*/ 172555 h 341096"/>
              <a:gd name="connsiteX1" fmla="*/ 157098 w 481550"/>
              <a:gd name="connsiteY1" fmla="*/ 4015 h 341096"/>
              <a:gd name="connsiteX2" fmla="*/ 157098 w 481550"/>
              <a:gd name="connsiteY2" fmla="*/ 88285 h 341096"/>
              <a:gd name="connsiteX3" fmla="*/ 167354 w 481550"/>
              <a:gd name="connsiteY3" fmla="*/ 88285 h 341096"/>
              <a:gd name="connsiteX4" fmla="*/ 167354 w 481550"/>
              <a:gd name="connsiteY4" fmla="*/ 84270 h 341096"/>
              <a:gd name="connsiteX5" fmla="*/ 324452 w 481550"/>
              <a:gd name="connsiteY5" fmla="*/ 84270 h 341096"/>
              <a:gd name="connsiteX6" fmla="*/ 324452 w 481550"/>
              <a:gd name="connsiteY6" fmla="*/ 0 h 341096"/>
              <a:gd name="connsiteX7" fmla="*/ 481550 w 481550"/>
              <a:gd name="connsiteY7" fmla="*/ 168541 h 341096"/>
              <a:gd name="connsiteX8" fmla="*/ 324452 w 481550"/>
              <a:gd name="connsiteY8" fmla="*/ 337081 h 341096"/>
              <a:gd name="connsiteX9" fmla="*/ 324452 w 481550"/>
              <a:gd name="connsiteY9" fmla="*/ 252811 h 341096"/>
              <a:gd name="connsiteX10" fmla="*/ 314196 w 481550"/>
              <a:gd name="connsiteY10" fmla="*/ 252811 h 341096"/>
              <a:gd name="connsiteX11" fmla="*/ 314196 w 481550"/>
              <a:gd name="connsiteY11" fmla="*/ 256826 h 341096"/>
              <a:gd name="connsiteX12" fmla="*/ 157098 w 481550"/>
              <a:gd name="connsiteY12" fmla="*/ 256826 h 341096"/>
              <a:gd name="connsiteX13" fmla="*/ 157098 w 481550"/>
              <a:gd name="connsiteY13" fmla="*/ 341096 h 34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1550" h="341096">
                <a:moveTo>
                  <a:pt x="0" y="172555"/>
                </a:moveTo>
                <a:lnTo>
                  <a:pt x="157098" y="4015"/>
                </a:lnTo>
                <a:lnTo>
                  <a:pt x="157098" y="88285"/>
                </a:lnTo>
                <a:lnTo>
                  <a:pt x="167354" y="88285"/>
                </a:lnTo>
                <a:lnTo>
                  <a:pt x="167354" y="84270"/>
                </a:lnTo>
                <a:lnTo>
                  <a:pt x="324452" y="84270"/>
                </a:lnTo>
                <a:lnTo>
                  <a:pt x="324452" y="0"/>
                </a:lnTo>
                <a:lnTo>
                  <a:pt x="481550" y="168541"/>
                </a:lnTo>
                <a:lnTo>
                  <a:pt x="324452" y="337081"/>
                </a:lnTo>
                <a:lnTo>
                  <a:pt x="324452" y="252811"/>
                </a:lnTo>
                <a:lnTo>
                  <a:pt x="314196" y="252811"/>
                </a:lnTo>
                <a:lnTo>
                  <a:pt x="314196" y="256826"/>
                </a:lnTo>
                <a:lnTo>
                  <a:pt x="157098" y="256826"/>
                </a:lnTo>
                <a:lnTo>
                  <a:pt x="157098" y="341096"/>
                </a:lnTo>
                <a:close/>
              </a:path>
            </a:pathLst>
          </a:cu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4" name="Полилиния 93"/>
          <p:cNvSpPr/>
          <p:nvPr/>
        </p:nvSpPr>
        <p:spPr>
          <a:xfrm rot="10800000">
            <a:off x="3671110" y="5774988"/>
            <a:ext cx="481550" cy="341096"/>
          </a:xfrm>
          <a:custGeom>
            <a:avLst/>
            <a:gdLst>
              <a:gd name="connsiteX0" fmla="*/ 0 w 481550"/>
              <a:gd name="connsiteY0" fmla="*/ 172555 h 341096"/>
              <a:gd name="connsiteX1" fmla="*/ 157098 w 481550"/>
              <a:gd name="connsiteY1" fmla="*/ 4015 h 341096"/>
              <a:gd name="connsiteX2" fmla="*/ 157098 w 481550"/>
              <a:gd name="connsiteY2" fmla="*/ 88285 h 341096"/>
              <a:gd name="connsiteX3" fmla="*/ 167354 w 481550"/>
              <a:gd name="connsiteY3" fmla="*/ 88285 h 341096"/>
              <a:gd name="connsiteX4" fmla="*/ 167354 w 481550"/>
              <a:gd name="connsiteY4" fmla="*/ 84270 h 341096"/>
              <a:gd name="connsiteX5" fmla="*/ 324452 w 481550"/>
              <a:gd name="connsiteY5" fmla="*/ 84270 h 341096"/>
              <a:gd name="connsiteX6" fmla="*/ 324452 w 481550"/>
              <a:gd name="connsiteY6" fmla="*/ 0 h 341096"/>
              <a:gd name="connsiteX7" fmla="*/ 481550 w 481550"/>
              <a:gd name="connsiteY7" fmla="*/ 168541 h 341096"/>
              <a:gd name="connsiteX8" fmla="*/ 324452 w 481550"/>
              <a:gd name="connsiteY8" fmla="*/ 337081 h 341096"/>
              <a:gd name="connsiteX9" fmla="*/ 324452 w 481550"/>
              <a:gd name="connsiteY9" fmla="*/ 252811 h 341096"/>
              <a:gd name="connsiteX10" fmla="*/ 314196 w 481550"/>
              <a:gd name="connsiteY10" fmla="*/ 252811 h 341096"/>
              <a:gd name="connsiteX11" fmla="*/ 314196 w 481550"/>
              <a:gd name="connsiteY11" fmla="*/ 256826 h 341096"/>
              <a:gd name="connsiteX12" fmla="*/ 157098 w 481550"/>
              <a:gd name="connsiteY12" fmla="*/ 256826 h 341096"/>
              <a:gd name="connsiteX13" fmla="*/ 157098 w 481550"/>
              <a:gd name="connsiteY13" fmla="*/ 341096 h 34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1550" h="341096">
                <a:moveTo>
                  <a:pt x="0" y="172555"/>
                </a:moveTo>
                <a:lnTo>
                  <a:pt x="157098" y="4015"/>
                </a:lnTo>
                <a:lnTo>
                  <a:pt x="157098" y="88285"/>
                </a:lnTo>
                <a:lnTo>
                  <a:pt x="167354" y="88285"/>
                </a:lnTo>
                <a:lnTo>
                  <a:pt x="167354" y="84270"/>
                </a:lnTo>
                <a:lnTo>
                  <a:pt x="324452" y="84270"/>
                </a:lnTo>
                <a:lnTo>
                  <a:pt x="324452" y="0"/>
                </a:lnTo>
                <a:lnTo>
                  <a:pt x="481550" y="168541"/>
                </a:lnTo>
                <a:lnTo>
                  <a:pt x="324452" y="337081"/>
                </a:lnTo>
                <a:lnTo>
                  <a:pt x="324452" y="252811"/>
                </a:lnTo>
                <a:lnTo>
                  <a:pt x="314196" y="252811"/>
                </a:lnTo>
                <a:lnTo>
                  <a:pt x="314196" y="256826"/>
                </a:lnTo>
                <a:lnTo>
                  <a:pt x="157098" y="256826"/>
                </a:lnTo>
                <a:lnTo>
                  <a:pt x="157098" y="341096"/>
                </a:lnTo>
                <a:close/>
              </a:path>
            </a:pathLst>
          </a:cu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5" name="Полилиния 94"/>
          <p:cNvSpPr/>
          <p:nvPr/>
        </p:nvSpPr>
        <p:spPr>
          <a:xfrm rot="5400000">
            <a:off x="2401967" y="5231573"/>
            <a:ext cx="481550" cy="341096"/>
          </a:xfrm>
          <a:custGeom>
            <a:avLst/>
            <a:gdLst>
              <a:gd name="connsiteX0" fmla="*/ 0 w 481550"/>
              <a:gd name="connsiteY0" fmla="*/ 172555 h 341096"/>
              <a:gd name="connsiteX1" fmla="*/ 157098 w 481550"/>
              <a:gd name="connsiteY1" fmla="*/ 4015 h 341096"/>
              <a:gd name="connsiteX2" fmla="*/ 157098 w 481550"/>
              <a:gd name="connsiteY2" fmla="*/ 88285 h 341096"/>
              <a:gd name="connsiteX3" fmla="*/ 167354 w 481550"/>
              <a:gd name="connsiteY3" fmla="*/ 88285 h 341096"/>
              <a:gd name="connsiteX4" fmla="*/ 167354 w 481550"/>
              <a:gd name="connsiteY4" fmla="*/ 84270 h 341096"/>
              <a:gd name="connsiteX5" fmla="*/ 324452 w 481550"/>
              <a:gd name="connsiteY5" fmla="*/ 84270 h 341096"/>
              <a:gd name="connsiteX6" fmla="*/ 324452 w 481550"/>
              <a:gd name="connsiteY6" fmla="*/ 0 h 341096"/>
              <a:gd name="connsiteX7" fmla="*/ 481550 w 481550"/>
              <a:gd name="connsiteY7" fmla="*/ 168541 h 341096"/>
              <a:gd name="connsiteX8" fmla="*/ 324452 w 481550"/>
              <a:gd name="connsiteY8" fmla="*/ 337081 h 341096"/>
              <a:gd name="connsiteX9" fmla="*/ 324452 w 481550"/>
              <a:gd name="connsiteY9" fmla="*/ 252811 h 341096"/>
              <a:gd name="connsiteX10" fmla="*/ 314196 w 481550"/>
              <a:gd name="connsiteY10" fmla="*/ 252811 h 341096"/>
              <a:gd name="connsiteX11" fmla="*/ 314196 w 481550"/>
              <a:gd name="connsiteY11" fmla="*/ 256826 h 341096"/>
              <a:gd name="connsiteX12" fmla="*/ 157098 w 481550"/>
              <a:gd name="connsiteY12" fmla="*/ 256826 h 341096"/>
              <a:gd name="connsiteX13" fmla="*/ 157098 w 481550"/>
              <a:gd name="connsiteY13" fmla="*/ 341096 h 34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1550" h="341096">
                <a:moveTo>
                  <a:pt x="0" y="172555"/>
                </a:moveTo>
                <a:lnTo>
                  <a:pt x="157098" y="4015"/>
                </a:lnTo>
                <a:lnTo>
                  <a:pt x="157098" y="88285"/>
                </a:lnTo>
                <a:lnTo>
                  <a:pt x="167354" y="88285"/>
                </a:lnTo>
                <a:lnTo>
                  <a:pt x="167354" y="84270"/>
                </a:lnTo>
                <a:lnTo>
                  <a:pt x="324452" y="84270"/>
                </a:lnTo>
                <a:lnTo>
                  <a:pt x="324452" y="0"/>
                </a:lnTo>
                <a:lnTo>
                  <a:pt x="481550" y="168541"/>
                </a:lnTo>
                <a:lnTo>
                  <a:pt x="324452" y="337081"/>
                </a:lnTo>
                <a:lnTo>
                  <a:pt x="324452" y="252811"/>
                </a:lnTo>
                <a:lnTo>
                  <a:pt x="314196" y="252811"/>
                </a:lnTo>
                <a:lnTo>
                  <a:pt x="314196" y="256826"/>
                </a:lnTo>
                <a:lnTo>
                  <a:pt x="157098" y="256826"/>
                </a:lnTo>
                <a:lnTo>
                  <a:pt x="157098" y="341096"/>
                </a:lnTo>
                <a:close/>
              </a:path>
            </a:pathLst>
          </a:cu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06110" y="5740161"/>
            <a:ext cx="406800" cy="4068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DCD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77" b="-1080"/>
          <a:stretch/>
        </p:blipFill>
        <p:spPr>
          <a:xfrm>
            <a:off x="874867" y="5820147"/>
            <a:ext cx="280891" cy="263766"/>
          </a:xfrm>
          <a:prstGeom prst="rect">
            <a:avLst/>
          </a:prstGeom>
        </p:spPr>
      </p:pic>
      <p:sp>
        <p:nvSpPr>
          <p:cNvPr id="101" name="Полилиния 100"/>
          <p:cNvSpPr/>
          <p:nvPr/>
        </p:nvSpPr>
        <p:spPr>
          <a:xfrm flipH="1">
            <a:off x="1018863" y="1774883"/>
            <a:ext cx="1367625" cy="355122"/>
          </a:xfrm>
          <a:custGeom>
            <a:avLst/>
            <a:gdLst>
              <a:gd name="connsiteX0" fmla="*/ 1280580 w 1443864"/>
              <a:gd name="connsiteY0" fmla="*/ 0 h 489858"/>
              <a:gd name="connsiteX1" fmla="*/ 737277 w 1443864"/>
              <a:gd name="connsiteY1" fmla="*/ 0 h 489858"/>
              <a:gd name="connsiteX2" fmla="*/ 706588 w 1443864"/>
              <a:gd name="connsiteY2" fmla="*/ 0 h 489858"/>
              <a:gd name="connsiteX3" fmla="*/ 130630 w 1443864"/>
              <a:gd name="connsiteY3" fmla="*/ 0 h 489858"/>
              <a:gd name="connsiteX4" fmla="*/ 0 w 1443864"/>
              <a:gd name="connsiteY4" fmla="*/ 244929 h 489858"/>
              <a:gd name="connsiteX5" fmla="*/ 130630 w 1443864"/>
              <a:gd name="connsiteY5" fmla="*/ 489858 h 489858"/>
              <a:gd name="connsiteX6" fmla="*/ 706588 w 1443864"/>
              <a:gd name="connsiteY6" fmla="*/ 489858 h 489858"/>
              <a:gd name="connsiteX7" fmla="*/ 737277 w 1443864"/>
              <a:gd name="connsiteY7" fmla="*/ 489858 h 489858"/>
              <a:gd name="connsiteX8" fmla="*/ 1280580 w 1443864"/>
              <a:gd name="connsiteY8" fmla="*/ 489858 h 489858"/>
              <a:gd name="connsiteX9" fmla="*/ 1443864 w 1443864"/>
              <a:gd name="connsiteY9" fmla="*/ 244929 h 48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3864" h="489858">
                <a:moveTo>
                  <a:pt x="1280580" y="0"/>
                </a:moveTo>
                <a:lnTo>
                  <a:pt x="737277" y="0"/>
                </a:lnTo>
                <a:lnTo>
                  <a:pt x="706588" y="0"/>
                </a:lnTo>
                <a:lnTo>
                  <a:pt x="130630" y="0"/>
                </a:lnTo>
                <a:lnTo>
                  <a:pt x="0" y="244929"/>
                </a:lnTo>
                <a:lnTo>
                  <a:pt x="130630" y="489858"/>
                </a:lnTo>
                <a:lnTo>
                  <a:pt x="706588" y="489858"/>
                </a:lnTo>
                <a:lnTo>
                  <a:pt x="737277" y="489858"/>
                </a:lnTo>
                <a:lnTo>
                  <a:pt x="1280580" y="489858"/>
                </a:lnTo>
                <a:lnTo>
                  <a:pt x="1443864" y="244929"/>
                </a:lnTo>
                <a:close/>
              </a:path>
            </a:pathLst>
          </a:custGeom>
          <a:solidFill>
            <a:srgbClr val="0291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1121580" y="1778764"/>
            <a:ext cx="1167838" cy="306243"/>
          </a:xfrm>
          <a:prstGeom prst="rect">
            <a:avLst/>
          </a:prstGeom>
          <a:noFill/>
        </p:spPr>
        <p:txBody>
          <a:bodyPr lIns="91420" tIns="90000" rIns="91420" bIns="45711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200" b="1" dirty="0">
                <a:solidFill>
                  <a:prstClr val="white"/>
                </a:solidFill>
                <a:latin typeface="Segoe UI" panose="020B0502040204020203" pitchFamily="34" charset="0"/>
                <a:ea typeface="Helvetica Light" charset="0"/>
                <a:cs typeface="Segoe UI" panose="020B0502040204020203" pitchFamily="34" charset="0"/>
              </a:rPr>
              <a:t>Заказчики</a:t>
            </a:r>
          </a:p>
        </p:txBody>
      </p:sp>
    </p:spTree>
    <p:extLst>
      <p:ext uri="{BB962C8B-B14F-4D97-AF65-F5344CB8AC3E}">
        <p14:creationId xmlns:p14="http://schemas.microsoft.com/office/powerpoint/2010/main" val="9798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split orient="vert"/>
      </p:transition>
    </mc:Choice>
    <mc:Fallback xmlns="">
      <p:transition>
        <p:split orient="vert"/>
      </p:transition>
    </mc:Fallback>
  </mc:AlternateContent>
</p:sld>
</file>

<file path=ppt/theme/theme1.xml><?xml version="1.0" encoding="utf-8"?>
<a:theme xmlns:a="http://schemas.openxmlformats.org/drawingml/2006/main" name="1. Шаблон РТС">
  <a:themeElements>
    <a:clrScheme name="РТС-тендер">
      <a:dk1>
        <a:srgbClr val="444444"/>
      </a:dk1>
      <a:lt1>
        <a:sysClr val="window" lastClr="FFFFFF"/>
      </a:lt1>
      <a:dk2>
        <a:srgbClr val="444444"/>
      </a:dk2>
      <a:lt2>
        <a:srgbClr val="E7E6E6"/>
      </a:lt2>
      <a:accent1>
        <a:srgbClr val="E4465A"/>
      </a:accent1>
      <a:accent2>
        <a:srgbClr val="546670"/>
      </a:accent2>
      <a:accent3>
        <a:srgbClr val="0291A0"/>
      </a:accent3>
      <a:accent4>
        <a:srgbClr val="F1C900"/>
      </a:accent4>
      <a:accent5>
        <a:srgbClr val="0291A0"/>
      </a:accent5>
      <a:accent6>
        <a:srgbClr val="F1C900"/>
      </a:accent6>
      <a:hlink>
        <a:srgbClr val="0291A0"/>
      </a:hlink>
      <a:folHlink>
        <a:srgbClr val="AEABAB"/>
      </a:folHlink>
    </a:clrScheme>
    <a:fontScheme name="Другая 2">
      <a:majorFont>
        <a:latin typeface="segoe bold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1. Шаблон РТС">
  <a:themeElements>
    <a:clrScheme name="РТС-тендер">
      <a:dk1>
        <a:srgbClr val="444444"/>
      </a:dk1>
      <a:lt1>
        <a:sysClr val="window" lastClr="FFFFFF"/>
      </a:lt1>
      <a:dk2>
        <a:srgbClr val="444444"/>
      </a:dk2>
      <a:lt2>
        <a:srgbClr val="E7E6E6"/>
      </a:lt2>
      <a:accent1>
        <a:srgbClr val="E4465A"/>
      </a:accent1>
      <a:accent2>
        <a:srgbClr val="546670"/>
      </a:accent2>
      <a:accent3>
        <a:srgbClr val="0291A0"/>
      </a:accent3>
      <a:accent4>
        <a:srgbClr val="F1C900"/>
      </a:accent4>
      <a:accent5>
        <a:srgbClr val="0291A0"/>
      </a:accent5>
      <a:accent6>
        <a:srgbClr val="F1C900"/>
      </a:accent6>
      <a:hlink>
        <a:srgbClr val="0291A0"/>
      </a:hlink>
      <a:folHlink>
        <a:srgbClr val="AEABAB"/>
      </a:folHlink>
    </a:clrScheme>
    <a:fontScheme name="Другая 2">
      <a:majorFont>
        <a:latin typeface="segoe bold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11431</TotalTime>
  <Words>944</Words>
  <Application>Microsoft Office PowerPoint</Application>
  <PresentationFormat>Широкоэкранный</PresentationFormat>
  <Paragraphs>159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31" baseType="lpstr">
      <vt:lpstr>Arial Unicode MS</vt:lpstr>
      <vt:lpstr>Microsoft YaHei</vt:lpstr>
      <vt:lpstr>Adobe Arabic</vt:lpstr>
      <vt:lpstr>Arial</vt:lpstr>
      <vt:lpstr>Arial Black</vt:lpstr>
      <vt:lpstr>Bahnschrift SemiBold</vt:lpstr>
      <vt:lpstr>Calibri</vt:lpstr>
      <vt:lpstr>Calibri Light</vt:lpstr>
      <vt:lpstr>Cambria Обычный</vt:lpstr>
      <vt:lpstr>Helvetica Light</vt:lpstr>
      <vt:lpstr>Roboto</vt:lpstr>
      <vt:lpstr>segoe ui</vt:lpstr>
      <vt:lpstr>segoe ui</vt:lpstr>
      <vt:lpstr>Segoe UI Black</vt:lpstr>
      <vt:lpstr>Segoe UI Light</vt:lpstr>
      <vt:lpstr>Times New Roman</vt:lpstr>
      <vt:lpstr>Trebuchet MS</vt:lpstr>
      <vt:lpstr>1. Шаблон РТС</vt:lpstr>
      <vt:lpstr>1_1. Шаблон РТС</vt:lpstr>
      <vt:lpstr>Тема Office</vt:lpstr>
      <vt:lpstr>ОПТИМИЗАЦИЯ ЗАКУПОЧНОЙ ДЕЯТЕЛЬНОСТИ  С ИСПОЛЬЗОВАНИЕМ СЕРВиСОВ ЭТП </vt:lpstr>
      <vt:lpstr>РТС-тендер</vt:lpstr>
      <vt:lpstr>СПЕЦСЧЕТА – ПОЛНАЯ ИНТЕГРАЦИЯ С БАНКАМИ (Распоряжение правительства рф от 13 июля 2018 г. № 1451-р)</vt:lpstr>
      <vt:lpstr>РТС-тендер – все виды электронных закупок</vt:lpstr>
      <vt:lpstr>Презентация PowerPoint</vt:lpstr>
      <vt:lpstr>Отчеты в личном кабинете заказчика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Пацевич Екатерина Александровна</dc:creator>
  <cp:lastModifiedBy>Александрова Наталья Петровна</cp:lastModifiedBy>
  <cp:revision>754</cp:revision>
  <cp:lastPrinted>2017-01-25T16:02:31Z</cp:lastPrinted>
  <dcterms:created xsi:type="dcterms:W3CDTF">2017-01-09T12:57:11Z</dcterms:created>
  <dcterms:modified xsi:type="dcterms:W3CDTF">2018-12-20T16:13:46Z</dcterms:modified>
</cp:coreProperties>
</file>