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22"/>
  </p:notesMasterIdLst>
  <p:sldIdLst>
    <p:sldId id="257" r:id="rId2"/>
    <p:sldId id="256" r:id="rId3"/>
    <p:sldId id="288" r:id="rId4"/>
    <p:sldId id="306" r:id="rId5"/>
    <p:sldId id="293" r:id="rId6"/>
    <p:sldId id="295" r:id="rId7"/>
    <p:sldId id="289" r:id="rId8"/>
    <p:sldId id="290" r:id="rId9"/>
    <p:sldId id="303" r:id="rId10"/>
    <p:sldId id="301" r:id="rId11"/>
    <p:sldId id="304" r:id="rId12"/>
    <p:sldId id="302" r:id="rId13"/>
    <p:sldId id="300" r:id="rId14"/>
    <p:sldId id="292" r:id="rId15"/>
    <p:sldId id="278" r:id="rId16"/>
    <p:sldId id="296" r:id="rId17"/>
    <p:sldId id="297" r:id="rId18"/>
    <p:sldId id="298" r:id="rId19"/>
    <p:sldId id="299" r:id="rId20"/>
    <p:sldId id="270" r:id="rId21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96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1" d="100"/>
          <a:sy n="81" d="100"/>
        </p:scale>
        <p:origin x="-1338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D86BE-7A8F-4676-A8C4-C275C11CC68A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F1AAD-ED82-477E-9B2E-1A64C0DE7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7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48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15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1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333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312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018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22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842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480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48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68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4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8986CDC65B14833301EAEE1DB9C2D12E4F1FEBC4FC5C3D6B59B3D0FC4A8D984C4A50556671C1B506L9q8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692696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государственных закупок Свердловской области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204864"/>
            <a:ext cx="66967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 </a:t>
            </a:r>
          </a:p>
          <a:p>
            <a:pPr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62" y="332656"/>
            <a:ext cx="1285875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211960" y="5157192"/>
            <a:ext cx="46085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Юрченко Елена Юрьевна, главный специалист отдела правовой работы Департамента государственных закупок Свердловской области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32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ru-RU" sz="18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Письмо </a:t>
            </a:r>
            <a:r>
              <a:rPr lang="ru-RU" sz="1800" b="1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Минэкономразвития России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от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19.01.2017 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Д28и-222:</a:t>
            </a:r>
            <a:endParaRPr lang="ru-RU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заказчик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оплачивает контракт и возвращает его обеспечение лишь указанному в контракте 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исполнителю.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Такое мнение вновь высказало Минэкономразвития. </a:t>
            </a:r>
            <a:endParaRPr lang="ru-RU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Ведомство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подчеркнуло, что оплатить контракт и возвратить его обеспечение можно лишь исполнителю, платежные реквизиты которого указаны в контракте.</a:t>
            </a:r>
          </a:p>
          <a:p>
            <a:pPr marL="0" indent="0" algn="jus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 вывод министерство основывает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положениях Бюджетного кодекса Российской Федерации. При санкционировании оплаты по контракту дополнительно проверяется, соответствуют ли условиям контракта следующие данные: </a:t>
            </a:r>
          </a:p>
          <a:p>
            <a:pPr marL="0" indent="0" algn="just"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контракте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реестра контрактов;</a:t>
            </a:r>
            <a:endParaRPr lang="ru-RU" sz="3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 algn="just">
              <a:buNone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сведения о принятом на учет по этому контракту бюджетном обязательстве.</a:t>
            </a:r>
          </a:p>
          <a:p>
            <a:pPr marL="0" indent="0" algn="just">
              <a:buNone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данные различаются,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в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оплате контракта и перечислении обеспечения будет отказано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306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ru-RU" sz="18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Письмо </a:t>
            </a:r>
            <a:r>
              <a:rPr lang="ru-RU" sz="1800" b="1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Минэкономразвития России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России от 31.01.2017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Д28и-387:</a:t>
            </a:r>
          </a:p>
          <a:p>
            <a:pPr marL="0" indent="0" algn="just">
              <a:buNone/>
            </a:pP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заключать государственные контракты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субъектами естественных монополий, которых нет в реестре этих лиц,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можно.</a:t>
            </a:r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Такой вывод содержится в январском письме Минэкономразвития. Аналогичной позиции госорган придерживался и ранее, в июле 2015 года.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новом письме ведомства, как и в прежнем, речь идет о закупке у единственного поставщика, подрядчика, исполнителя товаров, работ или услуг, относящихся к сфере деятельности субъектов естественных монополий. По мнению министерства,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заказчики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проводить закупку по этому основанию независимо от того, включен ли поставщик, подрядчик или исполнитель в реестр субъектов естественных монополий.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Полагаем,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 заказчикам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мнения Минэкономразвития для проведения таких закупок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установить, что товар, работа или услуга относится к сфере деятельности субъекта естественной монополии.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услуг, относящихся к этим сферам, приведен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Федеральном законе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17.08.1995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147-ФЗ «О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естественных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монополиях».</a:t>
            </a:r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27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ru-RU" sz="18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Письмо </a:t>
            </a:r>
            <a:r>
              <a:rPr lang="ru-RU" sz="1800" b="1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Минэкономразвития России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России от 27.01.2017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Д28и-336:</a:t>
            </a:r>
            <a:endParaRPr lang="en-US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разъяснило, какие документы необходимы для участия в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закупке «опасных» работ.</a:t>
            </a:r>
            <a:endParaRPr lang="ru-RU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должен представить в заявке свидетельство о допуске к работам по генподряду или допуски по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«опасным»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работам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формулировки документации по закупке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такому выводу вновь пришло ведомство в январском письме. Ранее Минэкономразвития аналогичное мнение уже неоднократно высказывало, например в сентябре 2016 года.</a:t>
            </a: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министерства основан, в частности, на положениях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ч. 1 ст.  55. 8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Градостроительного кодекса  Российской Федерации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Перечне видов работ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оказывающих влияние на безопасность объектов капитального строительства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(утвержденный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регионального развития Российской Федерации от 30 декабря 2009 г.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624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Перечень включены в том числе работы по организации строительства, т.е. работы, проводимые генеральным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подрядчиком.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рекомендаций Минэкономразвития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заказчик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установить, к примеру, требование представить только свидетельство о допуске к работам по генподряду. В этом случае именно его участник должен подать в заявке.</a:t>
            </a:r>
          </a:p>
          <a:p>
            <a:pPr marL="0" indent="0" algn="just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участник в данном случае попытается представить свидетельство о допуске к конкретным видам работ, заказчик не примет этот документ.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Тратить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на обжалование действий заказчика в антимонопольном органе не стоит. Это обусловлено тем, что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ФАС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считает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неправомерным требовать от участника свидетельство о допуске к конкретным видам работ.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жалобу участника, вероятнее всего, признают необоснованной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725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Минстроя России </a:t>
            </a:r>
          </a:p>
          <a:p>
            <a:pPr algn="just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5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Минстроя России от 29.12.2016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1028/</a:t>
            </a:r>
            <a:r>
              <a:rPr lang="ru-RU" sz="15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Если государственный заказчик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 сметные нормы,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с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февраля он должен руководствоваться методикой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Минстроя.</a:t>
            </a:r>
            <a:endParaRPr lang="ru-RU" sz="15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Указанным приказом Министерство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утвердило Методику применения сметных норм, которая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введена в действие с 1 февраля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Из документа можно узнать, как применять сметные нормы при определении сметной стоимости строительства, реконструкции объектов капстроительства и их капремонта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пригодится при выполнении соответствующих работ как по Закону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системе,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нужно применять при определении сметной стоимости строительства, реконструкции, капремонта объектов капстроительства, если для финансирования таких работ привлекаются, в частности:</a:t>
            </a:r>
          </a:p>
          <a:p>
            <a:pPr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бюджетные средства;</a:t>
            </a:r>
          </a:p>
          <a:p>
            <a:pPr algn="just"/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средства юридических лиц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уставных (складочных) капиталах которых доля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Федерации, субъекта Российской Федерации,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превышает 50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</a:p>
          <a:p>
            <a:pPr marL="285750" indent="-285750" algn="just">
              <a:buFontTx/>
              <a:buChar char="-"/>
            </a:pPr>
            <a:endParaRPr lang="ru-RU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Напомним, в сметных нормах установлены затраты на выполнение определенных видов работ. До утверждения методики не было единого порядка применения сметных норм, хотя их использование предусмотрено Законом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 при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определении начальной (максимальной) цены контракта проектно-сметным методом.</a:t>
            </a:r>
          </a:p>
          <a:p>
            <a:endParaRPr lang="ru-RU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392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обеспечении исполнения обязательств по </a:t>
            </a:r>
            <a:endParaRPr lang="ru-RU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государственному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(муниципальному) 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контракту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Arial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исьмо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России от 19.08.2016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Д28и-2160: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неустойке и банковской гарантии.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частью 1 статьи 329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ГК РФ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обязательств может обеспечиваться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неустойкой,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залогом, удержанием имущества должника, поручительством,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банковской гарантией,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задатком и другими способами, предусмотренными законом или договором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гарантия и неустойка являются равными и независимыми друг от друга способами обеспечения обязательства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предусмотренного контрактом.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1 статьи 369 ГК РФ банковская гарантия обеспечивает ненадлежащее исполнение принципалом его обязательства перед бенефициаром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(основного обязательства).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Неустойка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быть оплачена за счет средств банковской гарантии, так как является не основным обязательством по контракту, исполнение которого обеспечено банковской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prstClr val="black"/>
              </a:solidFill>
              <a:latin typeface="SegoeUI-Semilight-Light"/>
            </a:endParaRPr>
          </a:p>
        </p:txBody>
      </p:sp>
    </p:spTree>
    <p:extLst>
      <p:ext uri="{BB962C8B-B14F-4D97-AF65-F5344CB8AC3E}">
        <p14:creationId xmlns:p14="http://schemas.microsoft.com/office/powerpoint/2010/main" val="2773592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553" y="404664"/>
            <a:ext cx="8712968" cy="60924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</a:t>
            </a:r>
            <a:r>
              <a:rPr lang="ru-RU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июля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 г. № </a:t>
            </a:r>
            <a:r>
              <a:rPr lang="ru-RU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365-ФЗ</a:t>
            </a:r>
          </a:p>
          <a:p>
            <a:pPr marL="4572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15 статьи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 Закона о контрактной системе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7597" y="6118275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вступил в силу – 1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 года.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7597" y="1412776"/>
            <a:ext cx="86548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аказчик обязан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решение об одностороннем отказе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исполнения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ходе исполнения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установлено,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поставляемый товар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соответствует установленным извещением об</a:t>
            </a:r>
          </a:p>
          <a:p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закупки и (или) документацией о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закупке требованиям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поставляемому товару или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представил недостоверную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 соответствии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поставляемого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 таким требованиям, что позволило ему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 победителем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поставщика (подрядчика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исполнителя);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поставщик (подрядчик, исполнитель)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соответствует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требованиям, установленным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извещением об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закупки и (или) документацией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закупке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сведения о таком соответствии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недостоверны.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166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47667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(НОВЫЕ ШТРАФЫ С 15.07.2016)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466652"/>
              </p:ext>
            </p:extLst>
          </p:nvPr>
        </p:nvGraphicFramePr>
        <p:xfrm>
          <a:off x="324439" y="1268761"/>
          <a:ext cx="8425704" cy="4358640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1727281"/>
                <a:gridCol w="3888432"/>
                <a:gridCol w="2809991"/>
              </a:tblGrid>
              <a:tr h="288031"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КоАП</a:t>
                      </a:r>
                      <a:endParaRPr lang="ru-RU" sz="16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	</a:t>
                      </a:r>
                      <a:endParaRPr lang="ru-RU" sz="16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 штрафа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1 ст. 7.29.3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Включение в план закупок или план-график закупок объект, который: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соответствует целям закупок;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соответствует требованиям нормирования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20 000 – 50 000 рублей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1 ст. 7.29.3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обосновал НМЦК в плане-графике закупок.</a:t>
                      </a:r>
                    </a:p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Обосновал НМЦК с нарушением.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20 000 – 50 000 рублей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2 ст. 7.29.3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Нарушил порядок обоснования НМЦК.</a:t>
                      </a:r>
                    </a:p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Нарушил форму обоснования НМЦК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10 000 рублей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3 ст. 7.29.3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Нарушил порядок или сроки обязательного общественного обсуждение закупок</a:t>
                      </a:r>
                    </a:p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провел общественное обсуждение закупок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30 000 рублей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584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47667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(НОВЫЕ ШТРАФЫ С 15.07.2016)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334916"/>
              </p:ext>
            </p:extLst>
          </p:nvPr>
        </p:nvGraphicFramePr>
        <p:xfrm>
          <a:off x="324439" y="1268761"/>
          <a:ext cx="8425704" cy="4267200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1727281"/>
                <a:gridCol w="3888432"/>
                <a:gridCol w="2809991"/>
              </a:tblGrid>
              <a:tr h="288031"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КоАП</a:t>
                      </a:r>
                      <a:endParaRPr lang="ru-RU" sz="16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 штрафа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4 ст. 7.29.3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срока утверждения плана закупок, плана-графика закупок (вносимых в эти планы изменений) или срока размещения плана закупок, плана-графика закупок (вносимых в эти планы изменений) в ЕИС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 – 30 000 рублей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1.5 ст. 7.30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в ЕИС извещения об осуществлении закупки ранее 10 календарных дней со дня внесения изменений в план-график в отношении такой закупки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30 000 рублей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1.6 ст. 7.30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Размещение в ЕИС извещения об осуществлении закупки в случае, если информация о такой закупке не включена в план-график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30 000 рублей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048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47667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(НОВЫЕ ШТРАФЫ С 15.07.2016)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243855"/>
              </p:ext>
            </p:extLst>
          </p:nvPr>
        </p:nvGraphicFramePr>
        <p:xfrm>
          <a:off x="324439" y="1268761"/>
          <a:ext cx="8425704" cy="5334000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1727281"/>
                <a:gridCol w="3888432"/>
                <a:gridCol w="2809991"/>
              </a:tblGrid>
              <a:tr h="288031"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КоАП</a:t>
                      </a:r>
                      <a:endParaRPr lang="ru-RU" sz="16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Объективная сторона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 штрафа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1.7 ст. 7.30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в ЕИС извещения об осуществлении закупки, если было вынесено предписание о признании такой закупки необоснованной и если нарушение, указанное в предписании, не устранено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30 000 рублей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8 ст. 7.32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в ЕИС извещения об осуществлении закупки ранее 10 календарных дней со дня внесения изменений в план-график в отношении такой закупки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30 000 рублей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1.6 ст. 7.30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привлек экспертов или экспертные организации, если был по закону обязан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20 000 рублей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9 ст. 7.32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составил документы о приемке товара,  работы, услуги.</a:t>
                      </a:r>
                    </a:p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направил мотивированный отказ от подписания документов о приемке в случае отказа от их подписания</a:t>
                      </a:r>
                    </a:p>
                    <a:p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20 000 рублей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512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47667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(НОВЫЕ ШТРАФЫ С 15.07.2016)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658013"/>
              </p:ext>
            </p:extLst>
          </p:nvPr>
        </p:nvGraphicFramePr>
        <p:xfrm>
          <a:off x="324439" y="1268761"/>
          <a:ext cx="8425704" cy="4846320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1727281"/>
                <a:gridCol w="3888432"/>
                <a:gridCol w="2809991"/>
              </a:tblGrid>
              <a:tr h="288031"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КоАП</a:t>
                      </a:r>
                      <a:endParaRPr lang="ru-RU" sz="16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Объективная сторона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 штрафа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10 ст. 7.32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Принял товар, работы, услуги, которые не соответствовали условиям контракта, если выявленное несоответствие не устранено поставщиком и привело к дополнительному расходованию средств бюджета или уменьшению количества товаров, работ, услуг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20 000 – 50 000 рублей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7.3 ст. 19.5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Повторно не выполнил в установленный срок законное предписание ФАС.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Дисквалификация сроком на один год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20.1 ст. 19.5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Повторно не выполнил в установленный срок законное предписание органа государственного финансового контроля. </a:t>
                      </a:r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Дисквалификация сроком на один год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ч. 1 ст. 19.7.2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предоставил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или не вовремя представил документы, которые требует орган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финконтроля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Предоставил недостоверные данные органу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финконтроля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15 000 рублей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100 000 рублей –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юр.лицо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solidFill>
                            <a:prstClr val="white"/>
                          </a:solidFill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845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1052736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Выпущено Постановление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января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 г. № 73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изменений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некоторые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акты Правительства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внесены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требования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формированию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 закупок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планов-графиков.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396" y="1988840"/>
            <a:ext cx="86409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21 ноября 2013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 №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1043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требованиях к формированию,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утверждению 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ведению планов закупок товаров, работ, услуг для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нужд субъекта Российской Федерации и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нужд, а также требованиях к форме планов закупок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товаров, работ, услуг»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от 5 июня 2015 г. № 552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«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формирования, утверждения и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плана закупок товаров, работ, услуг для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обеспечения федеральных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нужд, а также требований к форме плана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товаров, работ, услуг для обеспечения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федеральных нужд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указания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унитарных предприятий как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исключены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формирования планов закупок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июля, предусмотрено установление таких сроков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усмотрение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ГРБС/учредителя/собственника имущества;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основания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у единственного поставщика,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укрупненно, приведены в соответствие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ст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93 (п. 23, 42, 44);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сведения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закупках, составляющих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государственную тайну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включаются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план закупки в виде отдельного приложения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5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476672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Планы-закупок.</a:t>
            </a:r>
            <a:endParaRPr lang="ru-RU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57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47664" y="2204864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18991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Планы - графики.</a:t>
            </a:r>
          </a:p>
          <a:p>
            <a:pPr algn="ctr"/>
            <a:endParaRPr lang="ru-RU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Выпущено Постановление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5 июня 2015 г. №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553                              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формирования,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утверждения 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ведения плана-графика закупок товаров, работ,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для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федеральных нужд, а также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 плана-графика закупок товаров, работ, услуг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федеральных нужд»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от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июня 2015 г. №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554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требованиях к формированию, утверждению 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ведению плана-графика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товаров, работ, услуг для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нужд субъекта Российской Федерации 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нужд, а также о требованиях к форме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плана-графика закупок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товаров, работ, услуг»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изменения: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указания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унитарных предприятий как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в план-график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полученной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экономии, платежи по ранее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закупке должны быть скорректированы с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фактической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заключенного контракта;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 многопозиционного лота с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разными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единицами измерения, сведения 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 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объеме в план-график не включаются;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основания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у единственного поставщика,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укрупненно, приведены в соответствие со ст. 93 (п. 23, 42, 44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1600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вступили в силу с 31 января 2017 г., за исключением отдельных положений, касающихся формирования итогов планов закупок и планов-графиков, которые вступают в силу с 1 января 2018 года.</a:t>
            </a:r>
          </a:p>
          <a:p>
            <a:endParaRPr lang="ru-RU" sz="1600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259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Планы закупок и планы – графики, специфика Свердловской области.</a:t>
            </a:r>
          </a:p>
          <a:p>
            <a:pPr algn="ctr"/>
            <a:endParaRPr lang="ru-RU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Выпущено 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остановление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Свердловской области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09.11.2016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804-ПП            «О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в отдельные Постановления Правительства Свердловской области в сфере закупок товаров, работ, услуг для нужд Свердловской области»,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поводу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утверждения и ведения плана-графика закупок и  планов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для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нужд Свердловской области.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Так, указанный документ внес изменения в следующие постановления Свердловской области:</a:t>
            </a:r>
          </a:p>
          <a:p>
            <a:pPr marL="285750" indent="-285750" algn="just">
              <a:buFontTx/>
              <a:buChar char="-"/>
            </a:pPr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Свердловской области от 22.07.2015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660-ПП</a:t>
            </a:r>
          </a:p>
          <a:p>
            <a:pPr algn="just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формирования, утверждения и ведения плана-графика закупок для обеспечения нужд Свердловской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области».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Свердловской области от 22.07.2015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661-ПП</a:t>
            </a:r>
          </a:p>
          <a:p>
            <a:pPr algn="just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формирования, утверждения и ведения планов закупок для обеспечения нужд Свердловской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области»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5 данный документ вступает в силу с 1 января 2017 года.</a:t>
            </a:r>
          </a:p>
          <a:p>
            <a:endParaRPr lang="ru-RU" sz="1600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376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условия контрактов.</a:t>
            </a:r>
            <a:endParaRPr lang="ru-RU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Выпущено постановление Правительства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                              от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   2016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1466 «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типовых условий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предусматривающих привлечение к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исполнению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субподрядчиков, соисполнителей из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</a:t>
            </a: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малого предпринимательства, социально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ориентированных некоммерческих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организаций».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документу, в контракты, устанавливающие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привлечению к их исполнению СМП, СОНКО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включаться ряд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дополнительных обязанностей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подрядчика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(исполнителя).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первую очередь, это обязанность привлекать к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исполнению контракта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субподрядчиков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соисполнителей из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СМП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СОНКО в объеме не менее 5 % от цены контракта.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теперь в контракты должна включаться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предоставлении подрядчиками (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исполнителями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определенного Правительством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пакета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подтверждающего исполнение ими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привлечении субподрядчиков (соисполнителей) из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СМП (СОНКО).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06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НАПОМИНАЕМ</a:t>
            </a:r>
          </a:p>
          <a:p>
            <a:pPr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отсутствии у заказчика права </a:t>
            </a:r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внесения дополнительных </a:t>
            </a:r>
            <a:r>
              <a:rPr lang="ru-RU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положений </a:t>
            </a:r>
            <a:endParaRPr lang="ru-RU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типовые контракты!!</a:t>
            </a:r>
          </a:p>
          <a:p>
            <a:pPr algn="ctr"/>
            <a:endParaRPr lang="ru-RU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исьмо Минэкономразвития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03.10.2016 № Д28и-2602</a:t>
            </a:r>
          </a:p>
          <a:p>
            <a:pPr algn="just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вправе вносить в типовые контракты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разработанные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с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11 ст. 34 Закона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системе,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положения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части 11 статьи 34 Закона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осуществления заказчиками закупок федеральные органы исполнительной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разрабатывают и утверждают типовые контракты, типовые условия контрактов, которые размещаются в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ЕИС (типовые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 - на выполнение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научно-исследовательских работ, на поставку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изделий, на оказание образовательных услуг по профессиональной переподготовке (повышению квалификации) федеральных государственных гражданских служащих, на оказание услуг выставочной и ярмарочной деятельности, на оказание услуг по диагностике, техническому обслуживанию и ремонту автотранспортных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и др.)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prstClr val="black"/>
              </a:solidFill>
              <a:latin typeface="SegoeUI-Semilight-Light"/>
            </a:endParaRPr>
          </a:p>
        </p:txBody>
      </p:sp>
    </p:spTree>
    <p:extLst>
      <p:ext uri="{BB962C8B-B14F-4D97-AF65-F5344CB8AC3E}">
        <p14:creationId xmlns:p14="http://schemas.microsoft.com/office/powerpoint/2010/main" val="251312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640960" cy="803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меры по реализации Закона Свердловской области о</a:t>
            </a:r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 </a:t>
            </a:r>
            <a:r>
              <a:rPr lang="ru-RU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областном бюджете на 2017 год и плановый период 2018 и 2019 </a:t>
            </a:r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годов.</a:t>
            </a:r>
          </a:p>
          <a:p>
            <a:pPr algn="ctr"/>
            <a:endParaRPr lang="ru-RU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Выпущено постановление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Свердловской области от 19.01.2017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№ 3-ПП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мерах по реализации Закона Свердловской области от 19 декабря 2016 года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131-ОЗ "Об областном бюджете на 2017 год и плановый период 2018 и 2019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годов»</a:t>
            </a:r>
          </a:p>
          <a:p>
            <a:pPr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документу, получатели средств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областного бюджета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заключении государственных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 о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поставке товаров, выполнении работ и оказании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 в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пределах доведенных им в установленном порядке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соответствующих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лимитов бюджетных обязательств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предусматривать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авансовые платежи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размере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100 процентов суммы договора (государственного контракта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но не более лимитов бюджетных обязательств по соответствующему коду бюджетной классификации Российской Федерации, доведенных на соответствующий финансовый год, - по договорам (государственным контрактам) о поставке товаров, оказании услуг на сумму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100 тысяч рублей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 оказании услуг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связи, подписке на печатные издания и их приобретении, об обучении по программам профессиональной переподготовки, повышения квалификации и стажировки, об участии в научных, методических, научно-практических и иных конференциях, о приобретении авиа- и железнодорожных билетов, билетов для проезда городским и пригородным транспортом, путевок на санаторно-курортное лечение, обязательного страхования гражданской ответственности владельцев автотранспортных средств, по обслуживанию государственного облигационного займа Свердловской области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размере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30 процентов суммы договора (государственного контракта)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остальным договорам (государственным контрактам), если иное не предусмотрено законодательством Российской Федерации.</a:t>
            </a:r>
          </a:p>
          <a:p>
            <a:pPr algn="just"/>
            <a:endParaRPr lang="ru-RU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5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560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Минэкономразвития России </a:t>
            </a:r>
          </a:p>
          <a:p>
            <a:pPr algn="just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письмо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6 декабря 2016 г. №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Д28и-3341: </a:t>
            </a:r>
            <a:endParaRPr lang="ru-RU" sz="15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невозможности распространить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государственного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на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его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сторон, которые возникли до его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заключения.</a:t>
            </a:r>
            <a:endParaRPr lang="ru-RU" sz="15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Так, Минэкономразвития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в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выразило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мнение о том, что к контрактам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заключаемым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Закона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системе,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нормы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пункта 2 статьи 425 ГК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Федерации,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заказчика возникает право распространить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договора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отношения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возникшие до его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Вывод ведомства основан на положениях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пунктов 2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3 ст. 3 Закона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системе,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отношения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 начинаются только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момента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контракта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письмо от 16 декабря 2016 № Д28и-3541:</a:t>
            </a:r>
            <a:endParaRPr lang="ru-RU" sz="1500" b="1" u="sng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для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работ, не предусмотренных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 контрактом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заказчику нужно провести отдельную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закупку.</a:t>
            </a:r>
            <a:endParaRPr lang="ru-RU" sz="15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при исполнении контракта возникла необходимость в работах или материалах, не предусмотренных им, заказчику следует провести отдельную закупку по Закону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системе.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Такое мнение выразило в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указанном выше письме. В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разъяснениях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отмечено: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требовать от победителя закупки выполнить работы, не указанные в извещении о закупке, закупочной документации, заявке и контракте.</a:t>
            </a:r>
          </a:p>
          <a:p>
            <a:pPr lvl="0"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вывод министерство обосновало положениями Закона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системе.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им контракт заключается на условиях, определенных в том числе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закупочной документации и заявке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Напомним, увеличить объем работ по контракту можно и без проведения закупки. По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Закону о контрактной системе это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допустимо по соглашению сторон, если объем возрастет не более чем на 10%. Вместе с тем такая возможность должна быть установлена в контракте и документации о закупке либо в контракте при закупке у единственного поставщика.</a:t>
            </a:r>
          </a:p>
          <a:p>
            <a:endParaRPr lang="ru-RU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75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7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Минэкономразвития России </a:t>
            </a:r>
          </a:p>
          <a:p>
            <a:pPr algn="just"/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5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исьмо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России от 16.01.2017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Д28и-130:</a:t>
            </a:r>
            <a:endParaRPr lang="ru-RU" sz="15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5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стороны государственного контракта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вправе расторгнуть его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частично.</a:t>
            </a:r>
            <a:endParaRPr lang="ru-RU" sz="15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Такую позицию обозначило ведомство в январском письме. Аналогичное мнение госорган уже высказывал в марте прошлого года.</a:t>
            </a:r>
          </a:p>
          <a:p>
            <a:pPr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отмечает: Закон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 частичного расторжения контракта.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гражданском законодательстве тоже нет такого понятия. Таким образом, расторжение контракта по соглашению сторон и частичное расторжение контракта - не одно и то же.</a:t>
            </a:r>
          </a:p>
          <a:p>
            <a:pPr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 ранее, министерство не уточнило, что подразумевается под частичным расторжением контракта. Полагаем, под этим следует понимать заключение сторонами соглашения о прекращении отдельного обязательства по контракту,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 о прекращении выполнения отдельных работ.</a:t>
            </a:r>
          </a:p>
          <a:p>
            <a:pPr algn="just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Напомним, </a:t>
            </a:r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расторжение контракта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Закону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контрактной системе </a:t>
            </a:r>
            <a:r>
              <a:rPr lang="ru-RU" sz="15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следующих случаях:</a:t>
            </a:r>
          </a:p>
          <a:p>
            <a:pPr algn="just"/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соглашению сторон;</a:t>
            </a:r>
          </a:p>
          <a:p>
            <a:pPr algn="just"/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решению суда;</a:t>
            </a:r>
          </a:p>
          <a:p>
            <a:pPr algn="just"/>
            <a:r>
              <a:rPr 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случае одностороннего отказа от исполнения контракта в соответствии с гражданским законодательством.</a:t>
            </a:r>
          </a:p>
          <a:p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0238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3218</TotalTime>
  <Words>3006</Words>
  <Application>Microsoft Office PowerPoint</Application>
  <PresentationFormat>Экран (4:3)</PresentationFormat>
  <Paragraphs>231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Письмо Минэкономразвития России </vt:lpstr>
      <vt:lpstr>Письмо Минэкономразвития России </vt:lpstr>
      <vt:lpstr>Письмо Минэкономразвития России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Мезенцева Наталья Леонидовна</dc:creator>
  <cp:lastModifiedBy>Юрченко</cp:lastModifiedBy>
  <cp:revision>156</cp:revision>
  <cp:lastPrinted>2016-12-15T07:57:45Z</cp:lastPrinted>
  <dcterms:created xsi:type="dcterms:W3CDTF">2015-12-08T06:04:42Z</dcterms:created>
  <dcterms:modified xsi:type="dcterms:W3CDTF">2017-03-02T04:29:33Z</dcterms:modified>
</cp:coreProperties>
</file>