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70" r:id="rId11"/>
    <p:sldId id="271" r:id="rId12"/>
    <p:sldId id="263" r:id="rId13"/>
    <p:sldId id="264" r:id="rId14"/>
    <p:sldId id="272" r:id="rId15"/>
    <p:sldId id="273" r:id="rId16"/>
    <p:sldId id="26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B79A7D-CEE3-4E97-8720-26FC6C23E23B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D495B1E0-414E-4E08-AAF7-3203DF9CFF93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Приказ </a:t>
          </a:r>
          <a:r>
            <a:rPr lang="ru-RU" sz="18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Минрегиона</a:t>
          </a:r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России от 30.12.2009 № 624 не отменяется.</a:t>
          </a:r>
        </a:p>
        <a:p>
          <a:r>
            <a: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Каждый член СРО с 01.07.2017 становится «генподрядчиком» и лицом, способным самостоятельно осуществлять работы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CB3102-1A4C-4615-B433-586F90D8A547}" type="parTrans" cxnId="{E37F3CF2-7CB8-4809-8593-C0F95692F953}">
      <dgm:prSet/>
      <dgm:spPr/>
      <dgm:t>
        <a:bodyPr/>
        <a:lstStyle/>
        <a:p>
          <a:endParaRPr lang="ru-RU"/>
        </a:p>
      </dgm:t>
    </dgm:pt>
    <dgm:pt modelId="{9522FB2D-26DC-4518-B858-FFFB65E36F79}" type="sibTrans" cxnId="{E37F3CF2-7CB8-4809-8593-C0F95692F953}">
      <dgm:prSet/>
      <dgm:spPr/>
      <dgm:t>
        <a:bodyPr/>
        <a:lstStyle/>
        <a:p>
          <a:endParaRPr lang="ru-RU"/>
        </a:p>
      </dgm:t>
    </dgm:pt>
    <dgm:pt modelId="{31170219-C72F-426A-8449-3FDEA89142F2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Приказ № 624 с 01.07.2017 применяется только для </a:t>
          </a:r>
          <a:r>
            <a:rPr lang="ru-RU" sz="20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стройконтроля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985515-BFE7-4779-B8BD-3696B386BD26}" type="parTrans" cxnId="{27FBD5CE-0681-467D-B52C-547BA9CB8CCA}">
      <dgm:prSet/>
      <dgm:spPr/>
      <dgm:t>
        <a:bodyPr/>
        <a:lstStyle/>
        <a:p>
          <a:endParaRPr lang="ru-RU"/>
        </a:p>
      </dgm:t>
    </dgm:pt>
    <dgm:pt modelId="{7585D192-10CC-4D93-B2F2-C497C7116C9D}" type="sibTrans" cxnId="{27FBD5CE-0681-467D-B52C-547BA9CB8CCA}">
      <dgm:prSet/>
      <dgm:spPr/>
      <dgm:t>
        <a:bodyPr/>
        <a:lstStyle/>
        <a:p>
          <a:endParaRPr lang="ru-RU"/>
        </a:p>
      </dgm:t>
    </dgm:pt>
    <dgm:pt modelId="{66F94149-5DE0-4C8B-A9AB-035555E865B8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От субподрядчиков с 18.06.2017 не требуется членство в СРО вне зависимости от вида и цены работ</a:t>
          </a:r>
          <a:endParaRPr lang="ru-RU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E663B1-8FB4-4751-865A-86DF191781AD}" type="parTrans" cxnId="{F33D91D3-1552-4869-8AB2-2E5AD242E3D6}">
      <dgm:prSet/>
      <dgm:spPr/>
      <dgm:t>
        <a:bodyPr/>
        <a:lstStyle/>
        <a:p>
          <a:endParaRPr lang="ru-RU"/>
        </a:p>
      </dgm:t>
    </dgm:pt>
    <dgm:pt modelId="{97245D3A-35FE-469E-A2D9-62779ED41ECC}" type="sibTrans" cxnId="{F33D91D3-1552-4869-8AB2-2E5AD242E3D6}">
      <dgm:prSet/>
      <dgm:spPr/>
      <dgm:t>
        <a:bodyPr/>
        <a:lstStyle/>
        <a:p>
          <a:endParaRPr lang="ru-RU"/>
        </a:p>
      </dgm:t>
    </dgm:pt>
    <dgm:pt modelId="{DB27EFFC-045A-437A-92F8-DF35CD9EA697}" type="pres">
      <dgm:prSet presAssocID="{92B79A7D-CEE3-4E97-8720-26FC6C23E23B}" presName="linearFlow" presStyleCnt="0">
        <dgm:presLayoutVars>
          <dgm:dir/>
          <dgm:resizeHandles val="exact"/>
        </dgm:presLayoutVars>
      </dgm:prSet>
      <dgm:spPr/>
    </dgm:pt>
    <dgm:pt modelId="{A2ACC5E2-5A2B-4136-B046-AB0C104599C4}" type="pres">
      <dgm:prSet presAssocID="{D495B1E0-414E-4E08-AAF7-3203DF9CFF93}" presName="composite" presStyleCnt="0"/>
      <dgm:spPr/>
    </dgm:pt>
    <dgm:pt modelId="{58388585-8E53-4135-BAD9-1BA733E8BC9E}" type="pres">
      <dgm:prSet presAssocID="{D495B1E0-414E-4E08-AAF7-3203DF9CFF93}" presName="imgShp" presStyleLbl="fgImgPlace1" presStyleIdx="0" presStyleCnt="3" custLinFactX="-147" custLinFactNeighborX="-100000" custLinFactNeighborY="4210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</dgm:spPr>
    </dgm:pt>
    <dgm:pt modelId="{52C57F16-51D2-412A-BA10-E8CC6DAFEBD3}" type="pres">
      <dgm:prSet presAssocID="{D495B1E0-414E-4E08-AAF7-3203DF9CFF93}" presName="txShp" presStyleLbl="node1" presStyleIdx="0" presStyleCnt="3" custScaleX="137526" custScaleY="136761" custLinFactNeighborX="6212" custLinFactNeighborY="-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9A824D-A32C-4DED-AB7A-522444003E8A}" type="pres">
      <dgm:prSet presAssocID="{9522FB2D-26DC-4518-B858-FFFB65E36F79}" presName="spacing" presStyleCnt="0"/>
      <dgm:spPr/>
    </dgm:pt>
    <dgm:pt modelId="{9B7E9267-DB58-4334-B1C8-467F9D6C33D4}" type="pres">
      <dgm:prSet presAssocID="{31170219-C72F-426A-8449-3FDEA89142F2}" presName="composite" presStyleCnt="0"/>
      <dgm:spPr/>
    </dgm:pt>
    <dgm:pt modelId="{CF311E98-CAB3-43A3-B5E0-D5A8C2AB6939}" type="pres">
      <dgm:prSet presAssocID="{31170219-C72F-426A-8449-3FDEA89142F2}" presName="imgShp" presStyleLbl="fgImgPlace1" presStyleIdx="1" presStyleCnt="3" custLinFactX="-147" custLinFactNeighborX="-100000" custLinFactNeighborY="-746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</dgm:spPr>
    </dgm:pt>
    <dgm:pt modelId="{656ECDC9-5559-4968-ABC3-7CB5BF856504}" type="pres">
      <dgm:prSet presAssocID="{31170219-C72F-426A-8449-3FDEA89142F2}" presName="txShp" presStyleLbl="node1" presStyleIdx="1" presStyleCnt="3" custScaleX="139873" custScaleY="129826" custLinFactNeighborX="5409" custLinFactNeighborY="-8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38779B-A2A1-40D4-AE71-D1C925F8433F}" type="pres">
      <dgm:prSet presAssocID="{7585D192-10CC-4D93-B2F2-C497C7116C9D}" presName="spacing" presStyleCnt="0"/>
      <dgm:spPr/>
    </dgm:pt>
    <dgm:pt modelId="{D2412553-BA24-4771-BCD6-03C8B40FF277}" type="pres">
      <dgm:prSet presAssocID="{66F94149-5DE0-4C8B-A9AB-035555E865B8}" presName="composite" presStyleCnt="0"/>
      <dgm:spPr/>
    </dgm:pt>
    <dgm:pt modelId="{307C734C-9A20-44F7-AB7B-3204AB7C0E62}" type="pres">
      <dgm:prSet presAssocID="{66F94149-5DE0-4C8B-A9AB-035555E865B8}" presName="imgShp" presStyleLbl="fgImgPlace1" presStyleIdx="2" presStyleCnt="3" custLinFactX="-4620" custLinFactNeighborX="-100000" custLinFactNeighborY="2565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</dgm:spPr>
    </dgm:pt>
    <dgm:pt modelId="{E26425E2-2588-4DE3-9036-BB7FCC5FFD71}" type="pres">
      <dgm:prSet presAssocID="{66F94149-5DE0-4C8B-A9AB-035555E865B8}" presName="txShp" presStyleLbl="node1" presStyleIdx="2" presStyleCnt="3" custScaleX="140267" custScaleY="133195" custLinFactNeighborX="5055" custLinFactNeighborY="51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30A6406-3327-478C-AD73-F55BD004D913}" type="presOf" srcId="{31170219-C72F-426A-8449-3FDEA89142F2}" destId="{656ECDC9-5559-4968-ABC3-7CB5BF856504}" srcOrd="0" destOrd="0" presId="urn:microsoft.com/office/officeart/2005/8/layout/vList3"/>
    <dgm:cxn modelId="{410570FE-39E6-456E-8781-6D20373E2EA9}" type="presOf" srcId="{92B79A7D-CEE3-4E97-8720-26FC6C23E23B}" destId="{DB27EFFC-045A-437A-92F8-DF35CD9EA697}" srcOrd="0" destOrd="0" presId="urn:microsoft.com/office/officeart/2005/8/layout/vList3"/>
    <dgm:cxn modelId="{9483FB87-082C-4944-B06D-8C044FA8D547}" type="presOf" srcId="{D495B1E0-414E-4E08-AAF7-3203DF9CFF93}" destId="{52C57F16-51D2-412A-BA10-E8CC6DAFEBD3}" srcOrd="0" destOrd="0" presId="urn:microsoft.com/office/officeart/2005/8/layout/vList3"/>
    <dgm:cxn modelId="{F20E2065-5A68-48AD-8891-07235E9329D4}" type="presOf" srcId="{66F94149-5DE0-4C8B-A9AB-035555E865B8}" destId="{E26425E2-2588-4DE3-9036-BB7FCC5FFD71}" srcOrd="0" destOrd="0" presId="urn:microsoft.com/office/officeart/2005/8/layout/vList3"/>
    <dgm:cxn modelId="{E37F3CF2-7CB8-4809-8593-C0F95692F953}" srcId="{92B79A7D-CEE3-4E97-8720-26FC6C23E23B}" destId="{D495B1E0-414E-4E08-AAF7-3203DF9CFF93}" srcOrd="0" destOrd="0" parTransId="{52CB3102-1A4C-4615-B433-586F90D8A547}" sibTransId="{9522FB2D-26DC-4518-B858-FFFB65E36F79}"/>
    <dgm:cxn modelId="{F33D91D3-1552-4869-8AB2-2E5AD242E3D6}" srcId="{92B79A7D-CEE3-4E97-8720-26FC6C23E23B}" destId="{66F94149-5DE0-4C8B-A9AB-035555E865B8}" srcOrd="2" destOrd="0" parTransId="{85E663B1-8FB4-4751-865A-86DF191781AD}" sibTransId="{97245D3A-35FE-469E-A2D9-62779ED41ECC}"/>
    <dgm:cxn modelId="{27FBD5CE-0681-467D-B52C-547BA9CB8CCA}" srcId="{92B79A7D-CEE3-4E97-8720-26FC6C23E23B}" destId="{31170219-C72F-426A-8449-3FDEA89142F2}" srcOrd="1" destOrd="0" parTransId="{E5985515-BFE7-4779-B8BD-3696B386BD26}" sibTransId="{7585D192-10CC-4D93-B2F2-C497C7116C9D}"/>
    <dgm:cxn modelId="{82C2395B-043B-4068-A1C9-9A183CEDC70E}" type="presParOf" srcId="{DB27EFFC-045A-437A-92F8-DF35CD9EA697}" destId="{A2ACC5E2-5A2B-4136-B046-AB0C104599C4}" srcOrd="0" destOrd="0" presId="urn:microsoft.com/office/officeart/2005/8/layout/vList3"/>
    <dgm:cxn modelId="{E202F843-6717-4A4F-A98C-F66C07399FF6}" type="presParOf" srcId="{A2ACC5E2-5A2B-4136-B046-AB0C104599C4}" destId="{58388585-8E53-4135-BAD9-1BA733E8BC9E}" srcOrd="0" destOrd="0" presId="urn:microsoft.com/office/officeart/2005/8/layout/vList3"/>
    <dgm:cxn modelId="{FD906138-9E6B-4B19-936B-D62AF9310684}" type="presParOf" srcId="{A2ACC5E2-5A2B-4136-B046-AB0C104599C4}" destId="{52C57F16-51D2-412A-BA10-E8CC6DAFEBD3}" srcOrd="1" destOrd="0" presId="urn:microsoft.com/office/officeart/2005/8/layout/vList3"/>
    <dgm:cxn modelId="{104AB8F6-40DF-4463-9464-887DEC0BFC08}" type="presParOf" srcId="{DB27EFFC-045A-437A-92F8-DF35CD9EA697}" destId="{109A824D-A32C-4DED-AB7A-522444003E8A}" srcOrd="1" destOrd="0" presId="urn:microsoft.com/office/officeart/2005/8/layout/vList3"/>
    <dgm:cxn modelId="{EB8B5EE3-59B0-4391-8F8B-87964DF53BEF}" type="presParOf" srcId="{DB27EFFC-045A-437A-92F8-DF35CD9EA697}" destId="{9B7E9267-DB58-4334-B1C8-467F9D6C33D4}" srcOrd="2" destOrd="0" presId="urn:microsoft.com/office/officeart/2005/8/layout/vList3"/>
    <dgm:cxn modelId="{C0DF6214-4927-47FB-91E5-5AA964AE813D}" type="presParOf" srcId="{9B7E9267-DB58-4334-B1C8-467F9D6C33D4}" destId="{CF311E98-CAB3-43A3-B5E0-D5A8C2AB6939}" srcOrd="0" destOrd="0" presId="urn:microsoft.com/office/officeart/2005/8/layout/vList3"/>
    <dgm:cxn modelId="{1B1AD8A7-F3CF-4C86-B149-57D4943D394C}" type="presParOf" srcId="{9B7E9267-DB58-4334-B1C8-467F9D6C33D4}" destId="{656ECDC9-5559-4968-ABC3-7CB5BF856504}" srcOrd="1" destOrd="0" presId="urn:microsoft.com/office/officeart/2005/8/layout/vList3"/>
    <dgm:cxn modelId="{CC098BAD-24E6-49E1-9F34-701B3E2AA0EE}" type="presParOf" srcId="{DB27EFFC-045A-437A-92F8-DF35CD9EA697}" destId="{3438779B-A2A1-40D4-AE71-D1C925F8433F}" srcOrd="3" destOrd="0" presId="urn:microsoft.com/office/officeart/2005/8/layout/vList3"/>
    <dgm:cxn modelId="{75C37EF3-DFE1-49E5-B70D-62A9528187CE}" type="presParOf" srcId="{DB27EFFC-045A-437A-92F8-DF35CD9EA697}" destId="{D2412553-BA24-4771-BCD6-03C8B40FF277}" srcOrd="4" destOrd="0" presId="urn:microsoft.com/office/officeart/2005/8/layout/vList3"/>
    <dgm:cxn modelId="{83589885-3043-4A45-BCAB-839B6A7FA60B}" type="presParOf" srcId="{D2412553-BA24-4771-BCD6-03C8B40FF277}" destId="{307C734C-9A20-44F7-AB7B-3204AB7C0E62}" srcOrd="0" destOrd="0" presId="urn:microsoft.com/office/officeart/2005/8/layout/vList3"/>
    <dgm:cxn modelId="{B221E7CB-4720-4657-AC2E-441AC83327FE}" type="presParOf" srcId="{D2412553-BA24-4771-BCD6-03C8B40FF277}" destId="{E26425E2-2588-4DE3-9036-BB7FCC5FFD7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C57F16-51D2-412A-BA10-E8CC6DAFEBD3}">
      <dsp:nvSpPr>
        <dsp:cNvPr id="0" name=""/>
        <dsp:cNvSpPr/>
      </dsp:nvSpPr>
      <dsp:spPr>
        <a:xfrm rot="10800000">
          <a:off x="720099" y="2"/>
          <a:ext cx="7836717" cy="1307341"/>
        </a:xfrm>
        <a:prstGeom prst="homePlate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1539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Приказ </a:t>
          </a:r>
          <a:r>
            <a:rPr lang="ru-RU" sz="18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Минрегиона</a:t>
          </a:r>
          <a:r>
            <a:rPr lang="ru-RU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России от 30.12.2009 № 624 не отменяется.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Каждый член СРО с 01.07.2017 становится «генподрядчиком» и лицом, способным самостоятельно осуществлять работы</a:t>
          </a:r>
          <a:endParaRPr lang="ru-RU" sz="1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1046934" y="2"/>
        <a:ext cx="7509882" cy="1307341"/>
      </dsp:txXfrm>
    </dsp:sp>
    <dsp:sp modelId="{58388585-8E53-4135-BAD9-1BA733E8BC9E}">
      <dsp:nvSpPr>
        <dsp:cNvPr id="0" name=""/>
        <dsp:cNvSpPr/>
      </dsp:nvSpPr>
      <dsp:spPr>
        <a:xfrm>
          <a:off x="0" y="216019"/>
          <a:ext cx="955931" cy="955931"/>
        </a:xfrm>
        <a:prstGeom prst="ellipse">
          <a:avLst/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6ECDC9-5559-4968-ABC3-7CB5BF856504}">
      <dsp:nvSpPr>
        <dsp:cNvPr id="0" name=""/>
        <dsp:cNvSpPr/>
      </dsp:nvSpPr>
      <dsp:spPr>
        <a:xfrm rot="10800000">
          <a:off x="598494" y="1584179"/>
          <a:ext cx="7970457" cy="1241048"/>
        </a:xfrm>
        <a:prstGeom prst="homePlate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1539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Приказ № 624 с 01.07.2017 применяется только для </a:t>
          </a:r>
          <a:r>
            <a:rPr lang="ru-RU" sz="20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стройконтроля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908756" y="1584179"/>
        <a:ext cx="7660195" cy="1241048"/>
      </dsp:txXfrm>
    </dsp:sp>
    <dsp:sp modelId="{CF311E98-CAB3-43A3-B5E0-D5A8C2AB6939}">
      <dsp:nvSpPr>
        <dsp:cNvPr id="0" name=""/>
        <dsp:cNvSpPr/>
      </dsp:nvSpPr>
      <dsp:spPr>
        <a:xfrm>
          <a:off x="0" y="1728191"/>
          <a:ext cx="955931" cy="955931"/>
        </a:xfrm>
        <a:prstGeom prst="ellipse">
          <a:avLst/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6425E2-2588-4DE3-9036-BB7FCC5FFD71}">
      <dsp:nvSpPr>
        <dsp:cNvPr id="0" name=""/>
        <dsp:cNvSpPr/>
      </dsp:nvSpPr>
      <dsp:spPr>
        <a:xfrm rot="10800000">
          <a:off x="576043" y="3119234"/>
          <a:ext cx="7992908" cy="1273253"/>
        </a:xfrm>
        <a:prstGeom prst="homePlate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1539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От субподрядчиков с 18.06.2017 не требуется членство в СРО вне зависимости от вида и цены работ</a:t>
          </a:r>
          <a:endParaRPr lang="ru-RU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894356" y="3119234"/>
        <a:ext cx="7674595" cy="1273253"/>
      </dsp:txXfrm>
    </dsp:sp>
    <dsp:sp modelId="{307C734C-9A20-44F7-AB7B-3204AB7C0E62}">
      <dsp:nvSpPr>
        <dsp:cNvPr id="0" name=""/>
        <dsp:cNvSpPr/>
      </dsp:nvSpPr>
      <dsp:spPr>
        <a:xfrm>
          <a:off x="0" y="3302345"/>
          <a:ext cx="955931" cy="955931"/>
        </a:xfrm>
        <a:prstGeom prst="ellipse">
          <a:avLst/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D34579B-C4E5-4B93-A90A-362F404D9E19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8119" y="476672"/>
            <a:ext cx="8280920" cy="5616624"/>
          </a:xfrm>
          <a:prstGeom prst="rect">
            <a:avLst/>
          </a:prstGeom>
          <a:solidFill>
            <a:schemeClr val="bg2">
              <a:alpha val="0"/>
            </a:schemeClr>
          </a:solidFill>
          <a:ln>
            <a:noFill/>
          </a:ln>
          <a:effectLst>
            <a:outerShdw blurRad="50800" dist="38100" dir="54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Актуальные и планируемые изменения в законодательстве о контрактной системе</a:t>
            </a:r>
            <a:endParaRPr lang="ru-RU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3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512" y="1844824"/>
            <a:ext cx="8784976" cy="3600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4" y="548680"/>
            <a:ext cx="9087926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24490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512" y="1844824"/>
            <a:ext cx="8784976" cy="3600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656"/>
            <a:ext cx="9144000" cy="5688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746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75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634749" y="438720"/>
            <a:ext cx="66034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 в № 44 – ФЗ </a:t>
            </a:r>
          </a:p>
          <a:p>
            <a:pPr algn="ctr"/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ст. 110. 1 и ст. 110.2 (введены 03.07.2016)</a:t>
            </a:r>
            <a:endParaRPr lang="ru-RU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Скругленный прямоугольник 3"/>
          <p:cNvSpPr/>
          <p:nvPr/>
        </p:nvSpPr>
        <p:spPr>
          <a:xfrm>
            <a:off x="251520" y="1556792"/>
            <a:ext cx="8568952" cy="21602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В контракт на создание произведения архитектуры, градостроительства или садово-паркового искусства и (или) разработка на его основе проектной документации объектов капитального строительства, 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должен содержать условия:</a:t>
            </a:r>
          </a:p>
          <a:p>
            <a:pPr indent="360000" algn="just"/>
            <a:r>
              <a:rPr lang="ru-RU" sz="1200" dirty="0" smtClean="0">
                <a:solidFill>
                  <a:schemeClr val="tx1"/>
                </a:solidFill>
              </a:rPr>
              <a:t>1) Российской Федерации, субъекту Российской Федерации, муниципальному образованию, от имени которых заключен контракт, принадлежит исключительное право использовать произведение архитектуры, градостроительства или садово-паркового искусства, созданное в ходе выполнения такого контракта, путем разработки проектной документации объекта капитального строительства на основе указанного произведения, а также путем реализации произведения архитектуры, градостроительства или садово-паркового искусства;</a:t>
            </a:r>
          </a:p>
          <a:p>
            <a:pPr indent="360000" algn="just"/>
            <a:r>
              <a:rPr lang="ru-RU" sz="1200" dirty="0" smtClean="0">
                <a:solidFill>
                  <a:schemeClr val="tx1"/>
                </a:solidFill>
              </a:rPr>
              <a:t>2) заказчик имеет право на многократное использование проектной документации объекта капитального строительства, разработанной на основе произведения архитектуры, градостроительства или садово-паркового искусства, без согласия автора произведения архитектуры, градостроительства или садово-паркового искусства.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39491" y="3789040"/>
            <a:ext cx="8568952" cy="288032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60000" algn="just"/>
            <a:r>
              <a:rPr lang="ru-RU" sz="1400" b="1" dirty="0" smtClean="0">
                <a:solidFill>
                  <a:srgbClr val="FF0000"/>
                </a:solidFill>
              </a:rPr>
              <a:t>Контракт</a:t>
            </a:r>
            <a:r>
              <a:rPr lang="ru-RU" sz="1200" dirty="0" smtClean="0">
                <a:solidFill>
                  <a:schemeClr val="tx1"/>
                </a:solidFill>
              </a:rPr>
              <a:t>, предметом которого является выполнение </a:t>
            </a:r>
            <a:r>
              <a:rPr lang="ru-RU" sz="1400" b="1" dirty="0" smtClean="0">
                <a:solidFill>
                  <a:schemeClr val="tx1"/>
                </a:solidFill>
              </a:rPr>
              <a:t>проектных и (или) изыскательских работ</a:t>
            </a:r>
            <a:r>
              <a:rPr lang="ru-RU" sz="1200" dirty="0" smtClean="0">
                <a:solidFill>
                  <a:schemeClr val="tx1"/>
                </a:solidFill>
              </a:rPr>
              <a:t>, </a:t>
            </a:r>
            <a:r>
              <a:rPr lang="ru-RU" sz="1400" b="1" dirty="0" smtClean="0">
                <a:solidFill>
                  <a:srgbClr val="FF0000"/>
                </a:solidFill>
              </a:rPr>
              <a:t>должен содержать условие</a:t>
            </a:r>
            <a:r>
              <a:rPr lang="ru-RU" sz="1200" dirty="0" smtClean="0">
                <a:solidFill>
                  <a:schemeClr val="tx1"/>
                </a:solidFill>
              </a:rPr>
              <a:t>, согласно которому </a:t>
            </a:r>
            <a:r>
              <a:rPr lang="ru-RU" sz="1400" b="1" dirty="0" smtClean="0">
                <a:solidFill>
                  <a:srgbClr val="FF0000"/>
                </a:solidFill>
              </a:rPr>
              <a:t>с даты приемки</a:t>
            </a:r>
            <a:r>
              <a:rPr lang="ru-RU" sz="1200" dirty="0" smtClean="0">
                <a:solidFill>
                  <a:schemeClr val="tx1"/>
                </a:solidFill>
              </a:rPr>
              <a:t> результатов выполнения проектных и (или) изыскательских работ </a:t>
            </a:r>
            <a:r>
              <a:rPr lang="ru-RU" sz="1400" b="1" dirty="0" smtClean="0">
                <a:solidFill>
                  <a:srgbClr val="FF0000"/>
                </a:solidFill>
              </a:rPr>
              <a:t>исключительные права на результаты выполненных проектных и (или) изыскательских работ принадлежат</a:t>
            </a:r>
            <a:r>
              <a:rPr lang="ru-RU" sz="1200" dirty="0" smtClean="0">
                <a:solidFill>
                  <a:schemeClr val="tx1"/>
                </a:solidFill>
              </a:rPr>
              <a:t> Российской Федерации, субъекту Российской Федерации, муниципальному образованию, от имени которых выступает государственный или муниципальный заказчик.</a:t>
            </a:r>
          </a:p>
          <a:p>
            <a:pPr indent="360000" algn="just"/>
            <a:endParaRPr lang="ru-RU" sz="1200" dirty="0">
              <a:solidFill>
                <a:schemeClr val="tx1"/>
              </a:solidFill>
            </a:endParaRPr>
          </a:p>
          <a:p>
            <a:pPr indent="360000" algn="just"/>
            <a:r>
              <a:rPr lang="ru-RU" sz="1400" b="1" dirty="0" smtClean="0">
                <a:solidFill>
                  <a:srgbClr val="FF0000"/>
                </a:solidFill>
              </a:rPr>
              <a:t>Контракт</a:t>
            </a:r>
            <a:r>
              <a:rPr lang="ru-RU" sz="1200" dirty="0" smtClean="0">
                <a:solidFill>
                  <a:schemeClr val="tx1"/>
                </a:solidFill>
              </a:rPr>
              <a:t>, предметом которого являются </a:t>
            </a:r>
            <a:r>
              <a:rPr lang="ru-RU" sz="1400" b="1" dirty="0" smtClean="0">
                <a:solidFill>
                  <a:schemeClr val="tx1"/>
                </a:solidFill>
              </a:rPr>
              <a:t>строительство и (или) реконструкция объектов капитального строительства</a:t>
            </a:r>
            <a:r>
              <a:rPr lang="ru-RU" sz="1200" dirty="0" smtClean="0">
                <a:solidFill>
                  <a:schemeClr val="tx1"/>
                </a:solidFill>
              </a:rPr>
              <a:t>, </a:t>
            </a:r>
            <a:r>
              <a:rPr lang="ru-RU" sz="1400" b="1" dirty="0" smtClean="0">
                <a:solidFill>
                  <a:srgbClr val="FF0000"/>
                </a:solidFill>
              </a:rPr>
              <a:t>должен</a:t>
            </a:r>
            <a:r>
              <a:rPr lang="ru-RU" sz="1200" dirty="0" smtClean="0">
                <a:solidFill>
                  <a:schemeClr val="tx1"/>
                </a:solidFill>
              </a:rPr>
              <a:t> содержать </a:t>
            </a:r>
            <a:r>
              <a:rPr lang="ru-RU" sz="1400" dirty="0" smtClean="0">
                <a:solidFill>
                  <a:srgbClr val="FF0000"/>
                </a:solidFill>
              </a:rPr>
              <a:t>условие о поэтапной оплате выполненных подрядчиком работ исходя из объема таких работ и цены контракта</a:t>
            </a:r>
            <a:r>
              <a:rPr lang="ru-RU" sz="1200" dirty="0" smtClean="0">
                <a:solidFill>
                  <a:schemeClr val="tx1"/>
                </a:solidFill>
              </a:rPr>
              <a:t>.</a:t>
            </a:r>
          </a:p>
          <a:p>
            <a:pPr indent="360000" algn="just"/>
            <a:r>
              <a:rPr lang="ru-RU" sz="1200" dirty="0" smtClean="0">
                <a:solidFill>
                  <a:schemeClr val="tx1"/>
                </a:solidFill>
              </a:rPr>
              <a:t>Объем выполненных по контракту работ определяется с учетом статьи 743 Гражданского кодекса Российской Федерации. При этом оплата выполненных по контракту работ осуществляется в сроки и в размерах, которые установлены </a:t>
            </a:r>
            <a:r>
              <a:rPr lang="ru-RU" sz="1400" b="1" dirty="0" smtClean="0">
                <a:solidFill>
                  <a:srgbClr val="FF0000"/>
                </a:solidFill>
              </a:rPr>
              <a:t>графиком оплаты выполненных по контракту работ с учетом графика выполнения строительно-монтажных работ</a:t>
            </a:r>
            <a:r>
              <a:rPr lang="ru-RU" sz="12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2012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512" y="1844824"/>
            <a:ext cx="8784976" cy="4680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Постановлением Правительства от 15.05.2017 №570 (начало действия 25.05.2017)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возможные виды и объемы работ из числа видов работ, утвержденных постановлением, </a:t>
            </a:r>
            <a:r>
              <a:rPr lang="ru-R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подлежат включению заказчиком в документацию о закупке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конкретные виды и объемы работ из числа видов и объемов работ, предусмотренных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пп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«а», </a:t>
            </a:r>
            <a:r>
              <a:rPr lang="ru-R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определенные по предложению подрядчика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включаются в контракт и исходя из сметной стоимости этих работ, предусмотренной проектной документацией, в совокупном стоимостном выражении должны составлять: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менее 15 % цены контракта - до 1 июля 2018 г.;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менее 25 % цены контракта - с 1 июля 2018 г.;</a:t>
            </a:r>
          </a:p>
          <a:p>
            <a:pPr algn="just"/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ненадлежащее исполнение подрядчиком обязательств по выполнению видов и объемов работ по строительству, реконструкции объектов капитального строительства, которые он обязан выполнить самостоятельно без привлечения других лиц к исполнению своих обязательств по контракту, </a:t>
            </a: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 штрафа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устанавливается </a:t>
            </a:r>
            <a:b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размере 5 %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стоимости указанных работ.</a:t>
            </a:r>
          </a:p>
          <a:p>
            <a:pPr algn="just"/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691680" y="388411"/>
            <a:ext cx="7128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Виды и объемы работ по строительству, реконструкции объектов капитального строительства, которые </a:t>
            </a:r>
            <a:r>
              <a:rPr lang="ru-RU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подрядчик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обязан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выполнить </a:t>
            </a:r>
            <a:r>
              <a:rPr lang="ru-RU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самостоятельно без привлечения других лиц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к исполнению своих обязательств по государственному и (или) муниципальному контрактам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5137672" y="4291857"/>
            <a:ext cx="3312368" cy="504056"/>
          </a:xfrm>
          <a:prstGeom prst="round2DiagRect">
            <a:avLst/>
          </a:prstGeom>
          <a:gradFill>
            <a:gsLst>
              <a:gs pos="0">
                <a:srgbClr val="FFF200"/>
              </a:gs>
              <a:gs pos="18000">
                <a:srgbClr val="FF7A00"/>
              </a:gs>
              <a:gs pos="96000">
                <a:srgbClr val="FF0300"/>
              </a:gs>
              <a:gs pos="100000">
                <a:srgbClr val="4D0808"/>
              </a:gs>
            </a:gsLst>
            <a:lin ang="5400000" scaled="0"/>
          </a:gra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Конкретные виды нельзя требовать в составе заявки 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2012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91680" y="388411"/>
            <a:ext cx="71287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Особенности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осуществления закупки медицинских изделий одноразового применения (использования) из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ПВХ-пластиков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для обеспечения государственных и муниципальных нужд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609403" y="1503528"/>
            <a:ext cx="63367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Правительством РФ установлены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следующие нововведения (начало действия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25.08.2017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)*: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2275131"/>
            <a:ext cx="856895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Поставлять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одноразовые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медизделия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из ПВХ-пластиков, вошедшие в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перечень </a:t>
            </a:r>
            <a:b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(утв. постановлением Правительства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РФ от 14.08.2017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968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смогут только организации из специального реестра.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Реестр </a:t>
            </a: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будет </a:t>
            </a:r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размещен </a:t>
            </a: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сайте </a:t>
            </a:r>
            <a:r>
              <a:rPr lang="ru-RU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Минпромторга</a:t>
            </a: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в </a:t>
            </a:r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ЕИС (</a:t>
            </a:r>
            <a:r>
              <a:rPr lang="ru-RU" sz="14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 реестра нет</a:t>
            </a:r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товар из перечня произведен за границей, заказчики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будут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должны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ограничивать его допуск к закупке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Комиссия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будет рассматривать все заявки, в том числе все вторые части заявок, которые подадут участники электронного аукциона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Начальную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максимальную цену нужно будет рассчитывать по совместной методике Минздрава и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Минпромторга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(Документ </a:t>
            </a: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 не </a:t>
            </a:r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принят)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Нельзя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будет закупать товары из перечня одновременно с теми, которые в него не вошли.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4737344"/>
            <a:ext cx="8568952" cy="10772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 новым правилам, если хотя бы одна заявка соответствует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документации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заказчик </a:t>
            </a:r>
            <a:r>
              <a:rPr lang="ru-RU" sz="1600" u="sng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должен будет отклонить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 все остальные.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«Правильная»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заявка при этом должна предлагать поставку товаров из перечня.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Направить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ее должен поставщик, который есть в специальном реестре.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5814562"/>
            <a:ext cx="8568952" cy="73866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*Документы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Постановление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Правительства РФ от 14.08.2017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967 (вступает в силу 25 августа 2017 года)</a:t>
            </a:r>
          </a:p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Постановление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Правительства РФ от 14.08.2017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968 (вступает в силу 25 августа 2017 года)</a:t>
            </a:r>
          </a:p>
        </p:txBody>
      </p:sp>
    </p:spTree>
    <p:extLst>
      <p:ext uri="{BB962C8B-B14F-4D97-AF65-F5344CB8AC3E}">
        <p14:creationId xmlns:p14="http://schemas.microsoft.com/office/powerpoint/2010/main" val="19575828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91680" y="388411"/>
            <a:ext cx="71287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Особенности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осуществления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закупки путем проведения конкурса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 ограниченным участием на оказание услуг в сфере общественного питания или на поставку пищевых продуктов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251520" y="1772816"/>
            <a:ext cx="856895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Внесены изменения 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в приложение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endParaRPr lang="ru-RU" sz="1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 постановлению 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Правительства Российской Федерации от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04.02.2015 № 99 </a:t>
            </a:r>
            <a:endParaRPr lang="ru-RU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708920"/>
            <a:ext cx="8568952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Закупка </a:t>
            </a:r>
            <a:r>
              <a:rPr lang="ru-RU" sz="1600" dirty="0"/>
              <a:t>услуг общественного питания или поставки пищевых продуктов для организаций, осуществляющих образовательную деятельность, медицинских организаций, организаций социального обслуживания, организаций отдыха детей и их оздоровления, в случае, если НМЦК (цена лота) превышает 500 тыс. </a:t>
            </a:r>
            <a:r>
              <a:rPr lang="ru-RU" sz="1600" dirty="0" smtClean="0"/>
              <a:t>рублей </a:t>
            </a:r>
          </a:p>
          <a:p>
            <a:pPr algn="ctr"/>
            <a:r>
              <a:rPr lang="ru-RU" sz="1600" dirty="0" smtClean="0"/>
              <a:t>(Позиция 6 Приложения № 2 </a:t>
            </a:r>
            <a:r>
              <a:rPr lang="ru-RU" sz="1600" dirty="0"/>
              <a:t>ППРФ от 04.02.2015 № 99) </a:t>
            </a:r>
          </a:p>
          <a:p>
            <a:endParaRPr lang="ru-RU" sz="1600" dirty="0"/>
          </a:p>
          <a:p>
            <a:r>
              <a:rPr lang="ru-RU" sz="1600" dirty="0" smtClean="0"/>
              <a:t>Подтверждением </a:t>
            </a:r>
            <a:r>
              <a:rPr lang="ru-RU" sz="1600" dirty="0"/>
              <a:t>опыта </a:t>
            </a:r>
            <a:r>
              <a:rPr lang="ru-RU" sz="1600" dirty="0" smtClean="0"/>
              <a:t>является представление </a:t>
            </a:r>
            <a:r>
              <a:rPr lang="ru-RU" sz="1600" dirty="0"/>
              <a:t>копии следующих документов:</a:t>
            </a:r>
          </a:p>
          <a:p>
            <a:endParaRPr lang="ru-RU" sz="1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u="sng" dirty="0">
                <a:solidFill>
                  <a:schemeClr val="accent3">
                    <a:lumMod val="50000"/>
                  </a:schemeClr>
                </a:solidFill>
              </a:rPr>
              <a:t>исполненного контракта по 44-ФЗ или договора по 223-ФЗ;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u="sng" dirty="0">
                <a:solidFill>
                  <a:schemeClr val="accent3">
                    <a:lumMod val="50000"/>
                  </a:schemeClr>
                </a:solidFill>
              </a:rPr>
              <a:t>документа о приемке.</a:t>
            </a:r>
          </a:p>
          <a:p>
            <a:endParaRPr lang="ru-RU" sz="1400" u="sng" dirty="0" smtClean="0"/>
          </a:p>
          <a:p>
            <a:r>
              <a:rPr lang="ru-RU" sz="1400" u="sng" dirty="0" smtClean="0"/>
              <a:t>(Сведения </a:t>
            </a:r>
            <a:r>
              <a:rPr lang="ru-RU" sz="1400" u="sng" dirty="0"/>
              <a:t>о контракте должны быть в реестре контрактов, а о договоре — в реестре </a:t>
            </a:r>
            <a:r>
              <a:rPr lang="ru-RU" sz="1400" u="sng" dirty="0" smtClean="0"/>
              <a:t>договоров)</a:t>
            </a:r>
            <a:endParaRPr lang="ru-RU" sz="1400" u="sng" dirty="0"/>
          </a:p>
        </p:txBody>
      </p:sp>
    </p:spTree>
    <p:extLst>
      <p:ext uri="{BB962C8B-B14F-4D97-AF65-F5344CB8AC3E}">
        <p14:creationId xmlns:p14="http://schemas.microsoft.com/office/powerpoint/2010/main" val="19693693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512" y="1844824"/>
            <a:ext cx="8784976" cy="3600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420888"/>
            <a:ext cx="878497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7201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512" y="1844824"/>
            <a:ext cx="8784976" cy="3600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С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июля 2017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допускается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осуществление предпринимательской деятельности по выполнению инженерных изысканий, по осуществлению архитектурно-строительного проектирования, строительства, реконструкции, капитального ремонта объектов капитального строительства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основании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выданного саморегулируемой организацией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свидетельства о допуске к определённому виду или видам работ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инженерным изысканиям, по подготовке проектной документации, по строительству, реконструкции, капитальному ремонту объектов капитального строительства, которые оказывают влияние на безопасность объектов капитального строительства.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017245" y="388411"/>
            <a:ext cx="66034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Свидетельства о допуске СРО отменяются с 1 июля 2017 года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7878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907704" y="377165"/>
            <a:ext cx="66034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Что применяется вместо допуска СРО?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Скругленный прямоугольник 1"/>
          <p:cNvSpPr/>
          <p:nvPr/>
        </p:nvSpPr>
        <p:spPr>
          <a:xfrm>
            <a:off x="359532" y="1556792"/>
            <a:ext cx="8352928" cy="2664296"/>
          </a:xfrm>
          <a:prstGeom prst="roundRect">
            <a:avLst>
              <a:gd name="adj" fmla="val 1217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60000" algn="just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 по договорам о выполнении инженерных изысканий/о подготовке проектной документации/ о строительстве, реконструкции, капитальном ремонте объектов капитального строительства заключенным с застройщиком/техническим заказчиком, должны выполняться только ИП и ЮЛ, которые являются 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членами СРО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соответствующей области (если иное не предусмотрено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ГрК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РФ)</a:t>
            </a:r>
          </a:p>
          <a:p>
            <a:pPr indent="360000"/>
            <a:endPara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0000" algn="just"/>
            <a:r>
              <a:rPr lang="ru-RU" sz="16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ВАЖНО: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Кроме того, если вопрос касается строительных работ, то застройщик должен состоять в СРО того же субъекта, на территории которого он зарегистрирован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(основания ч.2 ст. 47, ч.4 ст. 48, ч. 2 ст. 52, п. 22 ст. 1 </a:t>
            </a:r>
            <a:r>
              <a:rPr lang="ru-RU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ГрК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РФ)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9532" y="4509120"/>
            <a:ext cx="8352928" cy="1800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 обязана предоставлять по запросам заинтересованных лиц выписку из реестра членов СРО в срок не более чем 3 рабочих дней со дня поступления запроса.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действия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выписки из реестра членов СРО –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месяц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даты ее выдачи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(основание ст. 55.17 </a:t>
            </a:r>
            <a:r>
              <a:rPr lang="ru-RU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ГрК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РФ)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2339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017245" y="592609"/>
            <a:ext cx="6603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Форма выписки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0" y="2060848"/>
            <a:ext cx="8863947" cy="4694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1628800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Форма утверждена Приказом </a:t>
            </a:r>
            <a:r>
              <a:rPr 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Ростехнадзора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 от 16.02.2017 №58</a:t>
            </a:r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2012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8187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907704" y="558065"/>
            <a:ext cx="6603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«Генподрядчик» и членство в СРО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995461751"/>
              </p:ext>
            </p:extLst>
          </p:nvPr>
        </p:nvGraphicFramePr>
        <p:xfrm>
          <a:off x="323528" y="1916832"/>
          <a:ext cx="856895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172012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017245" y="592609"/>
            <a:ext cx="660346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 требуется членство в СРО</a:t>
            </a:r>
          </a:p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(основание  ст. 52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ГрК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РФ)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Скругленный прямоугольник 2"/>
          <p:cNvSpPr/>
          <p:nvPr/>
        </p:nvSpPr>
        <p:spPr>
          <a:xfrm>
            <a:off x="107504" y="1519562"/>
            <a:ext cx="8856984" cy="3600400"/>
          </a:xfrm>
          <a:prstGeom prst="roundRect">
            <a:avLst>
              <a:gd name="adj" fmla="val 12892"/>
            </a:avLst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Изыскания и проектирование</a:t>
            </a:r>
          </a:p>
          <a:p>
            <a:pPr indent="360000" algn="just">
              <a:buAutoNum type="arabicPeriod"/>
            </a:pPr>
            <a:r>
              <a:rPr lang="ru-RU" sz="1600" dirty="0" smtClean="0">
                <a:solidFill>
                  <a:schemeClr val="tx1"/>
                </a:solidFill>
              </a:rPr>
              <a:t>Государственным и муниципальным учреждениям и предприятия, если работы сдаются органу, в ведении которого они находятся</a:t>
            </a:r>
          </a:p>
          <a:p>
            <a:pPr indent="360000" algn="just">
              <a:buAutoNum type="arabicPeriod"/>
            </a:pPr>
            <a:r>
              <a:rPr lang="ru-RU" sz="1600" dirty="0" smtClean="0">
                <a:solidFill>
                  <a:schemeClr val="tx1"/>
                </a:solidFill>
              </a:rPr>
              <a:t>Коммерческим организациям, в уставных (складочных) капиталах которых доля ГУП, МУП, АУ более 50%, если работы сдаются указанным ГУП, МУП, АУ, в случае осуществления ими деятельности в областях, в которых созданы такие ЮЛ</a:t>
            </a:r>
          </a:p>
          <a:p>
            <a:pPr indent="360000" algn="just">
              <a:buAutoNum type="arabicPeriod"/>
            </a:pPr>
            <a:r>
              <a:rPr lang="ru-RU" sz="1600" dirty="0" smtClean="0">
                <a:solidFill>
                  <a:schemeClr val="tx1"/>
                </a:solidFill>
              </a:rPr>
              <a:t> ЮЛ, созданным публично-правовыми образованиями, в случае осуществления ими деятельности в областях, в которых созданы такие ЮЛ</a:t>
            </a:r>
          </a:p>
          <a:p>
            <a:pPr indent="360000" algn="just">
              <a:buAutoNum type="arabicPeriod"/>
            </a:pPr>
            <a:r>
              <a:rPr lang="ru-RU" sz="1600" dirty="0" smtClean="0">
                <a:solidFill>
                  <a:schemeClr val="tx1"/>
                </a:solidFill>
              </a:rPr>
              <a:t>Коммерческим организациям, учрежденным вышеуказанным ЮЛ, при сдаче работ таким ЮЛ</a:t>
            </a:r>
          </a:p>
          <a:p>
            <a:pPr indent="360000" algn="just">
              <a:buAutoNum type="arabicPeriod"/>
            </a:pPr>
            <a:r>
              <a:rPr lang="ru-RU" sz="1600" dirty="0" smtClean="0">
                <a:solidFill>
                  <a:schemeClr val="tx1"/>
                </a:solidFill>
              </a:rPr>
              <a:t>ЮЛ, доля участия в которых публично-правовых образований более 50%, а также коммерческим организациям, учрежденным указанными ЮЛ, если работы сдаются органам власти и МСУ</a:t>
            </a:r>
          </a:p>
          <a:p>
            <a:pPr indent="360000" algn="just">
              <a:buAutoNum type="arabicPeriod"/>
            </a:pPr>
            <a:r>
              <a:rPr lang="ru-RU" sz="1600" b="1" dirty="0" smtClean="0">
                <a:solidFill>
                  <a:schemeClr val="tx1"/>
                </a:solidFill>
              </a:rPr>
              <a:t>СУБПОДРЯДЧИКАМИ НА ЛЮБУЮ СУММУ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7504" y="5219135"/>
            <a:ext cx="8856984" cy="1638865"/>
          </a:xfrm>
          <a:prstGeom prst="roundRect">
            <a:avLst>
              <a:gd name="adj" fmla="val 21258"/>
            </a:avLst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Строительство, реконструкция, капремонт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Дополнительно к случаям, указанным выше</a:t>
            </a:r>
          </a:p>
          <a:p>
            <a:pPr indent="360000" algn="just">
              <a:buAutoNum type="arabicPeriod"/>
            </a:pPr>
            <a:r>
              <a:rPr lang="ru-RU" sz="1400" dirty="0" smtClean="0">
                <a:solidFill>
                  <a:schemeClr val="tx1"/>
                </a:solidFill>
              </a:rPr>
              <a:t>Если заключается контракт с ценой не превышающей 3 000 000 рублей (количество контрактов не ограничено)</a:t>
            </a:r>
          </a:p>
          <a:p>
            <a:pPr indent="360000" algn="just">
              <a:buAutoNum type="arabicPeriod"/>
            </a:pPr>
            <a:r>
              <a:rPr lang="ru-RU" sz="1400" dirty="0" smtClean="0">
                <a:solidFill>
                  <a:schemeClr val="tx1"/>
                </a:solidFill>
              </a:rPr>
              <a:t>Для ФЛ, осуществляющих строительство, реконструкцию, капитальный ремонт индивидуального жилого дома, а также лиц, осуществляющих строительство, реконструкцию, капитальный ремонт объектов, указанных в </a:t>
            </a:r>
            <a:r>
              <a:rPr lang="ru-RU" sz="1400" dirty="0" err="1" smtClean="0">
                <a:solidFill>
                  <a:schemeClr val="tx1"/>
                </a:solidFill>
              </a:rPr>
              <a:t>пп</a:t>
            </a:r>
            <a:r>
              <a:rPr lang="ru-RU" sz="1400" dirty="0" smtClean="0">
                <a:solidFill>
                  <a:schemeClr val="tx1"/>
                </a:solidFill>
              </a:rPr>
              <a:t>. 1-3 ч.17 ст. 51 </a:t>
            </a:r>
            <a:r>
              <a:rPr lang="ru-RU" sz="1400" dirty="0" err="1" smtClean="0">
                <a:solidFill>
                  <a:schemeClr val="tx1"/>
                </a:solidFill>
              </a:rPr>
              <a:t>ГрК</a:t>
            </a:r>
            <a:r>
              <a:rPr lang="ru-RU" sz="1400" dirty="0" smtClean="0">
                <a:solidFill>
                  <a:schemeClr val="tx1"/>
                </a:solidFill>
              </a:rPr>
              <a:t> РФ 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2012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16632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907704" y="146120"/>
            <a:ext cx="66034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Какие требования к участнику закупки включать в документацию?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51520" y="1113778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Скругленный прямоугольник 1"/>
          <p:cNvSpPr/>
          <p:nvPr/>
        </p:nvSpPr>
        <p:spPr>
          <a:xfrm>
            <a:off x="35496" y="1196752"/>
            <a:ext cx="9001000" cy="3096344"/>
          </a:xfrm>
          <a:prstGeom prst="roundRect">
            <a:avLst>
              <a:gd name="adj" fmla="val 7885"/>
            </a:avLst>
          </a:prstGeom>
          <a:gradFill>
            <a:gsLst>
              <a:gs pos="0">
                <a:srgbClr val="8488C4"/>
              </a:gs>
              <a:gs pos="38000">
                <a:srgbClr val="D4DEFF"/>
              </a:gs>
              <a:gs pos="89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Строительство, реконструкция, капитальный ремонт</a:t>
            </a:r>
          </a:p>
          <a:p>
            <a:pPr lvl="0" indent="360000" algn="just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 закупки должен являться членом саморегулируемой организации, основанной на членстве лиц, осуществляющих строительство, реконструкцию, капитальный ремонт объектов капитального строительства в отношении объектов капитального строительства (далее – СРО), что должно быть подтверждено наличием действующей выписки из реестра членов саморегулируемой организации, выданной по форме согласно Приказу Федеральной службы по экологическому, технологическому и атомному надзору от 16.02.2017 № 58 «Об утверждении формы выписки из реестра членов саморегулируемой организации» не ранее чем за один месяц до даты окончания срока подачи заявок на участие в закупке, и в которой должны содержаться сведения:</a:t>
            </a:r>
          </a:p>
          <a:p>
            <a:pPr lvl="0" indent="360000" algn="just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о наличии у члена СРО права осуществлять строительство, реконструкцию, капитальный ремонт объектов капитального строительства в отношении объектов капитального строительства (кроме особо опасных, технически сложных и уникальных объектов, объектов использования атомной энергии) по договору строительного подряда, заключаемому с использованием конкурентных способов заключения договоров;</a:t>
            </a:r>
          </a:p>
          <a:p>
            <a:pPr lvl="0" indent="360000" algn="just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о соответствии члена СРО уровню ответственности, предусмотренному частью 13 статьи 55.16 Градостроительного кодекса РФ.</a:t>
            </a:r>
          </a:p>
          <a:p>
            <a:pPr lvl="0" indent="360000" algn="just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Член СРО должен быть зарегистрирован в том же субъекте Российской Федерации, в котором зарегистрирована СРО, за исключением случаев, указанных в части 3 статьи 55.6 Градостроительного кодекса РФ.</a:t>
            </a:r>
          </a:p>
          <a:p>
            <a:pPr lvl="0" indent="360000" algn="just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Указанные требования не распространяются на случаи, предусмотренные частями 2.1, 2.2 статьи 52 Градостроительного кодекса РФ.</a:t>
            </a:r>
          </a:p>
          <a:p>
            <a:pPr lvl="0" indent="360000" algn="just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этом, совокупный размер обязательств по договорам подряда, заключаемым с использованием конкурентных способов заключения договоров, не должен превышать (с учетом цены контракта, заключаемого по результатам настоящего аукциона или конкурса) предельный размер обязательств, исходя из которого участник закупки внес взнос в компенсационный фонд обеспечения договорных обязательств.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496" y="4365104"/>
            <a:ext cx="9001000" cy="2492896"/>
          </a:xfrm>
          <a:prstGeom prst="roundRect">
            <a:avLst>
              <a:gd name="adj" fmla="val 5882"/>
            </a:avLst>
          </a:prstGeom>
          <a:gradFill>
            <a:gsLst>
              <a:gs pos="0">
                <a:srgbClr val="8488C4"/>
              </a:gs>
              <a:gs pos="38000">
                <a:srgbClr val="D4DEFF"/>
              </a:gs>
              <a:gs pos="89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Проектирование</a:t>
            </a:r>
          </a:p>
          <a:p>
            <a:pPr lvl="0" indent="360000" algn="just"/>
            <a:r>
              <a:rPr lang="ru-RU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частник закупки должен являться членом саморегулируемой организации, основанной на членстве лиц, осуществляющих деятельность в области архитектурно-строительного проектирования (далее – СРО), что должно быть подтверждено наличием действующей выписки из реестра членов саморегулируемой организации, выданной по форме согласно Приказу Федеральной службы по экологическому, технологическому и атомному надзору от 16.02.2017 № 58 «Об утверждении формы выписки из реестра членов саморегулируемой организации» не ранее чем за один месяц до даты окончания срока подачи заявок на участие в закупке, и в которой должны содержаться сведения:</a:t>
            </a:r>
          </a:p>
          <a:p>
            <a:pPr lvl="0" indent="360000" algn="just"/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о наличии у члена саморегулируемой организации права осуществлять подготовку проектной документации на объекты капитального строительства в отношении объектов капитального строительства (кроме особо опасных, технически сложных и уникальных объектов, объектов использования атомной энергии) по договору строительного подряда, заключаемому с использованием конкурентных способов заключения договоров;</a:t>
            </a:r>
          </a:p>
          <a:p>
            <a:pPr lvl="0" indent="360000" algn="just"/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о соответствии члена СРО уровню ответственности, предусмотренному частью 11 статьи 55.16 Градостроительного кодекса РФ.</a:t>
            </a:r>
          </a:p>
          <a:p>
            <a:pPr lvl="0" indent="360000" algn="just"/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Указанные требования не распространяются на случаи, предусмотренные частью 4.1 статьи 48 Градостроительного кодекса РФ.</a:t>
            </a:r>
          </a:p>
          <a:p>
            <a:pPr lvl="0" indent="360000" algn="just"/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этом, совокупный размер обязательств по договорам подряда, заключаемым с использованием конкурентных способов заключения договоров, не должен превышать (с учетом цены контракта, заключаемого по результатам настоящего аукциона или конкурса) предельный размер обязательств, исходя из которого участник закупки внес взнос в компенсационный фонд обеспечения договорных обязательств.</a:t>
            </a:r>
          </a:p>
          <a:p>
            <a:pPr lvl="0" algn="just"/>
            <a:endParaRPr lang="ru-RU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2012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731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907704" y="592609"/>
            <a:ext cx="6603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Реестры членов СРО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51520" y="1474054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771800" y="1844823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http://reestr.nostroy.ru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06488"/>
            <a:ext cx="8568952" cy="4290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29635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512" y="1844824"/>
            <a:ext cx="8784976" cy="3600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56" y="692696"/>
            <a:ext cx="8964488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24490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343</TotalTime>
  <Words>1661</Words>
  <Application>Microsoft Office PowerPoint</Application>
  <PresentationFormat>Экран (4:3)</PresentationFormat>
  <Paragraphs>96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Усольцев</dc:creator>
  <cp:lastModifiedBy>Усольцев</cp:lastModifiedBy>
  <cp:revision>29</cp:revision>
  <dcterms:created xsi:type="dcterms:W3CDTF">2017-08-24T05:44:34Z</dcterms:created>
  <dcterms:modified xsi:type="dcterms:W3CDTF">2017-08-24T12:53:57Z</dcterms:modified>
</cp:coreProperties>
</file>