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05" r:id="rId1"/>
  </p:sldMasterIdLst>
  <p:notesMasterIdLst>
    <p:notesMasterId r:id="rId12"/>
  </p:notesMasterIdLst>
  <p:handoutMasterIdLst>
    <p:handoutMasterId r:id="rId13"/>
  </p:handoutMasterIdLst>
  <p:sldIdLst>
    <p:sldId id="442" r:id="rId2"/>
    <p:sldId id="484" r:id="rId3"/>
    <p:sldId id="485" r:id="rId4"/>
    <p:sldId id="486" r:id="rId5"/>
    <p:sldId id="493" r:id="rId6"/>
    <p:sldId id="492" r:id="rId7"/>
    <p:sldId id="444" r:id="rId8"/>
    <p:sldId id="451" r:id="rId9"/>
    <p:sldId id="480" r:id="rId10"/>
    <p:sldId id="348" r:id="rId11"/>
  </p:sldIdLst>
  <p:sldSz cx="9144000" cy="6858000" type="screen4x3"/>
  <p:notesSz cx="9874250" cy="67976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987" autoAdjust="0"/>
    <p:restoredTop sz="94629" autoAdjust="0"/>
  </p:normalViewPr>
  <p:slideViewPr>
    <p:cSldViewPr>
      <p:cViewPr varScale="1">
        <p:scale>
          <a:sx n="117" d="100"/>
          <a:sy n="117" d="100"/>
        </p:scale>
        <p:origin x="-21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dirty="0">
                <a:latin typeface="+mn-lt"/>
              </a:rPr>
              <a:t>По сумме </a:t>
            </a:r>
            <a:r>
              <a:rPr lang="ru-RU" dirty="0" smtClean="0">
                <a:latin typeface="+mn-lt"/>
              </a:rPr>
              <a:t>НМЦК (</a:t>
            </a:r>
            <a:r>
              <a:rPr lang="ru-RU" sz="1400" b="1" i="0" u="none" strike="noStrike" baseline="0" dirty="0" smtClean="0">
                <a:effectLst/>
                <a:latin typeface="+mn-lt"/>
              </a:rPr>
              <a:t>млн. руб.</a:t>
            </a:r>
            <a:r>
              <a:rPr lang="ru-RU" dirty="0" smtClean="0">
                <a:latin typeface="+mn-lt"/>
              </a:rPr>
              <a:t>) </a:t>
            </a:r>
            <a:endParaRPr lang="ru-RU" dirty="0">
              <a:latin typeface="+mn-lt"/>
            </a:endParaRPr>
          </a:p>
        </c:rich>
      </c:tx>
      <c:layout>
        <c:manualLayout>
          <c:xMode val="edge"/>
          <c:yMode val="edge"/>
          <c:x val="0.24336841450415195"/>
          <c:y val="0"/>
        </c:manualLayout>
      </c:layout>
      <c:overlay val="0"/>
    </c:title>
    <c:autoTitleDeleted val="0"/>
    <c:view3D>
      <c:rotX val="30"/>
      <c:rotY val="18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8528311019300417E-2"/>
          <c:w val="1"/>
          <c:h val="0.931471745551401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г.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dPt>
            <c:idx val="0"/>
            <c:bubble3D val="0"/>
            <c:explosion val="72"/>
          </c:dPt>
          <c:dPt>
            <c:idx val="2"/>
            <c:bubble3D val="0"/>
            <c:explosion val="39"/>
          </c:dPt>
          <c:dPt>
            <c:idx val="3"/>
            <c:bubble3D val="0"/>
            <c:explosion val="59"/>
          </c:dPt>
          <c:dLbls>
            <c:dLbl>
              <c:idx val="0"/>
              <c:layout>
                <c:manualLayout>
                  <c:x val="-0.16395056876839056"/>
                  <c:y val="4.15734110351374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Аукционы</a:t>
                    </a:r>
                    <a:r>
                      <a:rPr lang="ru-RU" dirty="0"/>
                      <a:t>
</a:t>
                    </a:r>
                    <a:r>
                      <a:rPr lang="ru-RU" b="1" dirty="0" smtClean="0"/>
                      <a:t>31</a:t>
                    </a:r>
                    <a:r>
                      <a:rPr lang="ru-RU" dirty="0" smtClean="0"/>
                      <a:t> </a:t>
                    </a:r>
                    <a:r>
                      <a:rPr lang="ru-RU" b="1" dirty="0" smtClean="0"/>
                      <a:t>391,2</a:t>
                    </a:r>
                    <a:endParaRPr lang="ru-RU" b="1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1070643675878212E-2"/>
                  <c:y val="-7.0171496096393332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Ед. поставщик</a:t>
                    </a:r>
                    <a:r>
                      <a:rPr lang="ru-RU" dirty="0"/>
                      <a:t>
</a:t>
                    </a:r>
                    <a:r>
                      <a:rPr lang="ru-RU" b="1" dirty="0" smtClean="0"/>
                      <a:t>2 186,3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.11283535378066711"/>
                  <c:y val="6.136136388886083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Запрос котировок
</a:t>
                    </a:r>
                    <a:r>
                      <a:rPr lang="ru-RU" b="1" dirty="0"/>
                      <a:t>266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-0.11787536593565275"/>
                  <c:y val="4.420670430558220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Конкурсы
</a:t>
                    </a:r>
                    <a:r>
                      <a:rPr lang="ru-RU" b="1" dirty="0"/>
                      <a:t>291,3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6297036265165318"/>
                  <c:y val="-5.130793548191615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Запрос предложений
</a:t>
                    </a:r>
                    <a:r>
                      <a:rPr lang="ru-RU" b="1" dirty="0"/>
                      <a:t>2,97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
</c:separator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eparator>
</c:separator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Аукционы</c:v>
                </c:pt>
                <c:pt idx="1">
                  <c:v>Единственный поставщик</c:v>
                </c:pt>
                <c:pt idx="2">
                  <c:v>Запрос котировок</c:v>
                </c:pt>
                <c:pt idx="3">
                  <c:v>Конкурсы</c:v>
                </c:pt>
                <c:pt idx="4">
                  <c:v>Запрос предложений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31391.200000000001</c:v>
                </c:pt>
                <c:pt idx="1">
                  <c:v>2186.3000000000002</c:v>
                </c:pt>
                <c:pt idx="2">
                  <c:v>266</c:v>
                </c:pt>
                <c:pt idx="3">
                  <c:v>291.3</c:v>
                </c:pt>
                <c:pt idx="4">
                  <c:v>2.97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atin typeface="+mn-lt"/>
                <a:cs typeface="Times New Roman" panose="02020603050405020304" pitchFamily="18" charset="0"/>
              </a:defRPr>
            </a:pPr>
            <a:r>
              <a:rPr lang="ru-RU" sz="1400" baseline="0" dirty="0">
                <a:latin typeface="+mn-lt"/>
                <a:cs typeface="Times New Roman" panose="02020603050405020304" pitchFamily="18" charset="0"/>
              </a:rPr>
              <a:t>По количеству </a:t>
            </a:r>
            <a:r>
              <a:rPr lang="ru-RU" sz="1400" baseline="0" dirty="0" smtClean="0">
                <a:latin typeface="+mn-lt"/>
                <a:cs typeface="Times New Roman" panose="02020603050405020304" pitchFamily="18" charset="0"/>
              </a:rPr>
              <a:t>извещений (шт.)</a:t>
            </a:r>
            <a:endParaRPr lang="ru-RU" sz="1400" dirty="0"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4726419286745918"/>
          <c:y val="1.9932726773048613E-2"/>
        </c:manualLayout>
      </c:layout>
      <c:overlay val="0"/>
    </c:title>
    <c:autoTitleDeleted val="0"/>
    <c:view3D>
      <c:rotX val="30"/>
      <c:rotY val="21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1752356755921"/>
          <c:y val="0.12275013918714706"/>
          <c:w val="0.83217386905865898"/>
          <c:h val="0.7338320209973753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г.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explosion val="28"/>
          <c:dPt>
            <c:idx val="0"/>
            <c:bubble3D val="0"/>
          </c:dPt>
          <c:dPt>
            <c:idx val="1"/>
            <c:bubble3D val="0"/>
            <c:explosion val="13"/>
          </c:dPt>
          <c:dPt>
            <c:idx val="2"/>
            <c:bubble3D val="0"/>
            <c:explosion val="27"/>
          </c:dPt>
          <c:dPt>
            <c:idx val="3"/>
            <c:bubble3D val="0"/>
            <c:explosion val="7"/>
          </c:dPt>
          <c:dPt>
            <c:idx val="4"/>
            <c:bubble3D val="0"/>
            <c:explosion val="47"/>
          </c:dPt>
          <c:dLbls>
            <c:dLbl>
              <c:idx val="0"/>
              <c:layout>
                <c:manualLayout>
                  <c:x val="-0.15682454040140056"/>
                  <c:y val="9.9024306744267322E-4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/>
                      <a:t>Аукционы </a:t>
                    </a:r>
                    <a:endParaRPr lang="ru-RU" sz="1000" dirty="0" smtClean="0"/>
                  </a:p>
                  <a:p>
                    <a:r>
                      <a:rPr lang="ru-RU" sz="1000" b="1" dirty="0" smtClean="0"/>
                      <a:t>13 740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2836643881673967E-2"/>
                  <c:y val="2.3666473705650639E-2"/>
                </c:manualLayout>
              </c:layout>
              <c:tx>
                <c:rich>
                  <a:bodyPr rot="0"/>
                  <a:lstStyle/>
                  <a:p>
                    <a:pPr>
                      <a:defRPr sz="10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00" dirty="0"/>
                      <a:t>Единственный поставщик </a:t>
                    </a:r>
                    <a:r>
                      <a:rPr lang="ru-RU" sz="1000" b="1" dirty="0" smtClean="0"/>
                      <a:t>2 784</a:t>
                    </a:r>
                    <a:endParaRPr lang="ru-RU" sz="1000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984771858805946"/>
                  <c:y val="6.2979950313895111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/>
                      <a:t>Запрос котировок </a:t>
                    </a:r>
                    <a:endParaRPr lang="ru-RU" sz="1000" dirty="0" smtClean="0"/>
                  </a:p>
                  <a:p>
                    <a:r>
                      <a:rPr lang="ru-RU" sz="1000" b="1" dirty="0" smtClean="0"/>
                      <a:t>2 286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7654999307169382E-2"/>
                  <c:y val="0.17590188148488689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/>
                      <a:t>Конкурсы </a:t>
                    </a:r>
                    <a:r>
                      <a:rPr lang="ru-RU" sz="1000" b="1" dirty="0"/>
                      <a:t>122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94868114069197E-2"/>
                  <c:y val="-0.10179911783680956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/>
                      <a:t>Запрос предложений </a:t>
                    </a:r>
                    <a:r>
                      <a:rPr lang="ru-RU" sz="1000" b="1" dirty="0"/>
                      <a:t>3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Аукционы</c:v>
                </c:pt>
                <c:pt idx="1">
                  <c:v>Единственный поставщик</c:v>
                </c:pt>
                <c:pt idx="2">
                  <c:v>Запрос котировок</c:v>
                </c:pt>
                <c:pt idx="3">
                  <c:v>Конкурсы</c:v>
                </c:pt>
                <c:pt idx="4">
                  <c:v>Запрос предложений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13740</c:v>
                </c:pt>
                <c:pt idx="1">
                  <c:v>2784</c:v>
                </c:pt>
                <c:pt idx="2">
                  <c:v>2286</c:v>
                </c:pt>
                <c:pt idx="3">
                  <c:v>122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990610449619343"/>
          <c:y val="0.18588375956316719"/>
          <c:w val="0.34758722327023478"/>
          <c:h val="0.7723169084611214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заключенных контрактов</c:v>
                </c:pt>
              </c:strCache>
            </c:strRef>
          </c:tx>
          <c:dPt>
            <c:idx val="1"/>
            <c:bubble3D val="0"/>
            <c:explosion val="21"/>
          </c:dPt>
          <c:dPt>
            <c:idx val="2"/>
            <c:bubble3D val="0"/>
            <c:explosion val="15"/>
          </c:dPt>
          <c:dPt>
            <c:idx val="4"/>
            <c:bubble3D val="0"/>
            <c:explosion val="20"/>
          </c:dPt>
          <c:dLbls>
            <c:dLbl>
              <c:idx val="0"/>
              <c:layout>
                <c:manualLayout>
                  <c:x val="-6.994313121373226E-2"/>
                  <c:y val="-0.19703785533263599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Конкурсы</a:t>
                    </a:r>
                    <a:r>
                      <a: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r>
                      <a: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103</a:t>
                    </a:r>
                  </a:p>
                  <a:p>
                    <a:r>
                      <a: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 сумму</a:t>
                    </a:r>
                  </a:p>
                  <a:p>
                    <a:r>
                      <a: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166,286  </a:t>
                    </a:r>
                    <a:r>
                      <a:rPr lang="ru-RU" sz="1000" b="1" i="0" u="none" strike="noStrike" kern="120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млн. рубле</a:t>
                    </a:r>
                    <a:r>
                      <a:rPr lang="ru-RU" sz="1000" b="0" i="0" u="none" strike="noStrike" kern="120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й</a:t>
                    </a:r>
                    <a:endParaRPr lang="ru-RU" sz="10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endParaRPr lang="ru-RU" sz="9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0.16057628969420346"/>
                  <c:y val="-0.123361555215039"/>
                </c:manualLayout>
              </c:layout>
              <c:tx>
                <c:rich>
                  <a:bodyPr rot="0" vert="horz" anchor="ctr" anchorCtr="0"/>
                  <a:lstStyle/>
                  <a:p>
                    <a:pPr>
                      <a:defRPr sz="1000"/>
                    </a:pPr>
                    <a:r>
                      <a: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Закупка у </a:t>
                    </a:r>
                    <a:r>
                      <a: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ед. </a:t>
                    </a:r>
                    <a:r>
                      <a: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поставщика </a:t>
                    </a:r>
                    <a:r>
                      <a: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r>
                      <a: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2874</a:t>
                    </a:r>
                  </a:p>
                  <a:p>
                    <a:pPr>
                      <a:defRPr sz="1000"/>
                    </a:pPr>
                    <a:r>
                      <a: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 сумму </a:t>
                    </a:r>
                  </a:p>
                  <a:p>
                    <a:pPr>
                      <a:defRPr sz="1000"/>
                    </a:pPr>
                    <a:r>
                      <a: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2186,318  </a:t>
                    </a:r>
                    <a:endParaRPr lang="ru-RU" sz="10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>
                      <a:defRPr sz="1000"/>
                    </a:pPr>
                    <a:r>
                      <a:rPr lang="ru-RU" sz="1000" b="1" i="0" u="none" strike="noStrike" kern="1200" baseline="0" dirty="0" smtClean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млн</a:t>
                    </a:r>
                    <a:r>
                      <a:rPr lang="ru-RU" sz="1000" b="1" i="0" u="none" strike="noStrike" kern="120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. рублей</a:t>
                    </a:r>
                    <a:endParaRPr lang="ru-RU" sz="10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>
                      <a:defRPr sz="1000"/>
                    </a:pPr>
                    <a:endParaRPr lang="ru-RU" sz="10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.19379887035495078"/>
                  <c:y val="-1.4461181462017848E-2"/>
                </c:manualLayout>
              </c:layout>
              <c:tx>
                <c:rich>
                  <a:bodyPr rot="0" vert="horz" anchor="ctr" anchorCtr="0"/>
                  <a:lstStyle/>
                  <a:p>
                    <a:pPr>
                      <a:defRPr sz="1000"/>
                    </a:pPr>
                    <a:r>
                      <a: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Запрос котировок</a:t>
                    </a:r>
                    <a:r>
                      <a: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r>
                      <a: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2033</a:t>
                    </a:r>
                  </a:p>
                  <a:p>
                    <a:pPr>
                      <a:defRPr sz="1000"/>
                    </a:pPr>
                    <a:r>
                      <a: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 сумму </a:t>
                    </a:r>
                  </a:p>
                  <a:p>
                    <a:pPr>
                      <a:defRPr sz="1000"/>
                    </a:pPr>
                    <a:r>
                      <a: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203,138 </a:t>
                    </a:r>
                    <a:r>
                      <a:rPr lang="ru-RU" sz="1000" b="1" i="0" u="none" strike="noStrike" kern="120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млн. рублей</a:t>
                    </a:r>
                    <a:endParaRPr lang="ru-RU" sz="10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0.10165162674362985"/>
                  <c:y val="0.21329181453633034"/>
                </c:manualLayout>
              </c:layout>
              <c:tx>
                <c:rich>
                  <a:bodyPr rot="0" vert="horz" anchor="ctr" anchorCtr="0"/>
                  <a:lstStyle/>
                  <a:p>
                    <a:pPr>
                      <a:defRPr sz="1000"/>
                    </a:pPr>
                    <a:r>
                      <a: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Запрос предложений</a:t>
                    </a:r>
                    <a:r>
                      <a: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r>
                      <a: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 на сумму</a:t>
                    </a:r>
                  </a:p>
                  <a:p>
                    <a:pPr>
                      <a:defRPr sz="1000"/>
                    </a:pPr>
                    <a:r>
                      <a: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0,293 </a:t>
                    </a:r>
                    <a:r>
                      <a:rPr lang="ru-RU" sz="1000" b="1" i="0" u="none" strike="noStrike" kern="120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млн. рублей</a:t>
                    </a:r>
                    <a:endParaRPr lang="ru-RU" sz="10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-0.14636875647242806"/>
                  <c:y val="-1.1096775410698602E-3"/>
                </c:manualLayout>
              </c:layout>
              <c:tx>
                <c:rich>
                  <a:bodyPr rot="0" vert="horz" anchor="ctr" anchorCtr="0"/>
                  <a:lstStyle/>
                  <a:p>
                    <a:pPr>
                      <a:defRPr sz="1000"/>
                    </a:pPr>
                    <a:r>
                      <a: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Электронный </a:t>
                    </a:r>
                    <a:r>
                      <a: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аукцион</a:t>
                    </a:r>
                    <a:r>
                      <a: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r>
                      <a: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12 447</a:t>
                    </a:r>
                  </a:p>
                  <a:p>
                    <a:pPr>
                      <a:defRPr sz="1000"/>
                    </a:pPr>
                    <a:r>
                      <a: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 сумму</a:t>
                    </a:r>
                  </a:p>
                  <a:p>
                    <a:pPr>
                      <a:defRPr sz="1000"/>
                    </a:pPr>
                    <a:r>
                      <a: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28 764,441 </a:t>
                    </a:r>
                    <a:endParaRPr lang="ru-RU" sz="10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>
                      <a:defRPr sz="1000"/>
                    </a:pPr>
                    <a:r>
                      <a:rPr lang="ru-RU" sz="1000" b="1" i="0" u="none" strike="noStrike" kern="1200" baseline="0" dirty="0" smtClean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млн</a:t>
                    </a:r>
                    <a:r>
                      <a:rPr lang="ru-RU" sz="1000" b="1" i="0" u="none" strike="noStrike" kern="120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. рублей</a:t>
                    </a:r>
                    <a:r>
                      <a: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 rot="0" vert="horz" anchor="ctr" anchorCtr="0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Конкурсы</c:v>
                </c:pt>
                <c:pt idx="1">
                  <c:v>Закупка у единственного поставщика (исполнителя, подрядчика)</c:v>
                </c:pt>
                <c:pt idx="2">
                  <c:v>Запрос котировок</c:v>
                </c:pt>
                <c:pt idx="3">
                  <c:v>Запрос предложений</c:v>
                </c:pt>
                <c:pt idx="4">
                  <c:v>Электронный аукцион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84</c:v>
                </c:pt>
                <c:pt idx="1">
                  <c:v>2784</c:v>
                </c:pt>
                <c:pt idx="2">
                  <c:v>2033</c:v>
                </c:pt>
                <c:pt idx="3">
                  <c:v>3</c:v>
                </c:pt>
                <c:pt idx="4">
                  <c:v>12447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10"/>
        <c:holeSize val="50"/>
      </c:doughnutChart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0.33043</cdr:x>
      <cdr:y>0.43967</cdr:y>
    </cdr:from>
    <cdr:to>
      <cdr:x>0.55077</cdr:x>
      <cdr:y>0.77379</cdr:y>
    </cdr:to>
    <cdr:sp macro="" textlink="">
      <cdr:nvSpPr>
        <cdr:cNvPr id="2" name="Овал 1"/>
        <cdr:cNvSpPr/>
      </cdr:nvSpPr>
      <cdr:spPr>
        <a:xfrm xmlns:a="http://schemas.openxmlformats.org/drawingml/2006/main">
          <a:off x="2051625" y="1677967"/>
          <a:ext cx="1368152" cy="127514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17 370</a:t>
          </a:r>
          <a:endParaRPr lang="ru-RU" sz="1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на сумму</a:t>
          </a:r>
        </a:p>
        <a:p xmlns:a="http://schemas.openxmlformats.org/drawingml/2006/main">
          <a:pPr algn="ctr"/>
          <a:r>
            <a: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31 323,116 </a:t>
          </a:r>
          <a:r>
            <a:rPr lang="ru-RU" sz="1000" b="1" dirty="0" smtClean="0">
              <a:solidFill>
                <a:schemeClr val="dk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млн. рублей</a:t>
          </a:r>
          <a:endParaRPr lang="ru-RU" sz="1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8736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356" y="1"/>
            <a:ext cx="4280316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F5A74B4-6E41-41DE-9869-FE7D7613D1EA}" type="datetimeFigureOut">
              <a:rPr lang="ru-RU"/>
              <a:pPr>
                <a:defRPr/>
              </a:pPr>
              <a:t>24.08.2017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56363"/>
            <a:ext cx="4278736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356" y="6456363"/>
            <a:ext cx="4280316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24DC82-37E2-4FA6-8789-C59BA4813E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350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873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2356" y="1"/>
            <a:ext cx="428031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78D7D84-3100-4BD7-89FE-B0427F0C7FE5}" type="datetimeFigureOut">
              <a:rPr lang="ru-RU"/>
              <a:pPr>
                <a:defRPr/>
              </a:pPr>
              <a:t>24.08.2017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38500" y="509588"/>
            <a:ext cx="339725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794" y="3228976"/>
            <a:ext cx="7900663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56364"/>
            <a:ext cx="4278736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2356" y="6456364"/>
            <a:ext cx="4280316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D341554-296B-431C-A4BA-982EFCFB3A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65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8271DEA-7599-4899-BB9A-F2959E9DAFD5}" type="slidenum">
              <a:rPr lang="ru-RU" altLang="ru-RU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075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b="1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AC4B43-44D0-4113-B859-ACE945DFE9D3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47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E54CA68C-7BB3-4097-9C3A-B2A02844BDCE}" type="datetime1">
              <a:rPr lang="en-US" smtClean="0"/>
              <a:pPr>
                <a:defRPr/>
              </a:pPr>
              <a:t>8/24/2017</a:t>
            </a:fld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93B58A-6224-4C27-8E31-5389AD2919E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538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85DE0-ECAA-4D24-BE50-444A58185CA3}" type="datetimeFigureOut">
              <a:rPr lang="ru-RU"/>
              <a:pPr>
                <a:defRPr/>
              </a:pPr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2A78F-63FE-472F-9A15-7663CABDF3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173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4BA75-9589-48BE-B5F1-B641351BF0A1}" type="datetimeFigureOut">
              <a:rPr lang="ru-RU"/>
              <a:pPr>
                <a:defRPr/>
              </a:pPr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5A746-FEF2-4AEC-B1EB-C35BA5F033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813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D9FC8-4464-4961-B788-2C9FC5A07B28}" type="datetimeFigureOut">
              <a:rPr lang="ru-RU"/>
              <a:pPr>
                <a:defRPr/>
              </a:pPr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6587C-5229-4F20-A545-1E580C53F1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901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297C1-D898-4E85-9A0A-4AF460B42DE6}" type="datetimeFigureOut">
              <a:rPr lang="ru-RU"/>
              <a:pPr>
                <a:defRPr/>
              </a:pPr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7EB78-A7D9-471E-891B-2B38465004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57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1A47B-665F-453B-B641-A5002BD301D9}" type="datetimeFigureOut">
              <a:rPr lang="ru-RU"/>
              <a:pPr>
                <a:defRPr/>
              </a:pPr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3A74C-CC2E-43B5-958B-0FFAFA48E4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258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D09CD-9AA0-4789-AB56-8646E3879954}" type="datetimeFigureOut">
              <a:rPr lang="ru-RU"/>
              <a:pPr>
                <a:defRPr/>
              </a:pPr>
              <a:t>24.08.2017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21383-582D-4619-991D-264BA53AC2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734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62557-FFF6-4CC8-97DD-AD76A2A2C3C3}" type="datetimeFigureOut">
              <a:rPr lang="ru-RU"/>
              <a:pPr>
                <a:defRPr/>
              </a:pPr>
              <a:t>24.08.2017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5F572-FAB7-4008-AEC5-47200B6339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105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2AC4B-C6C1-484D-B188-091FD35606F4}" type="datetimeFigureOut">
              <a:rPr lang="ru-RU"/>
              <a:pPr>
                <a:defRPr/>
              </a:pPr>
              <a:t>24.08.2017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5CF06-C7BA-4F58-8778-7597C2B17E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597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126B4-218B-4ACB-B4BA-B5055CC81BC9}" type="datetimeFigureOut">
              <a:rPr lang="ru-RU"/>
              <a:pPr>
                <a:defRPr/>
              </a:pPr>
              <a:t>24.08.2017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6F1FF-BE86-4398-BA2E-03C613184F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838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35963-54DE-4340-9CB9-D536C97DFFBD}" type="datetimeFigureOut">
              <a:rPr lang="ru-RU"/>
              <a:pPr>
                <a:defRPr/>
              </a:pPr>
              <a:t>24.08.2017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CA922-0A3E-4217-B4C3-2375E0846B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339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9A628-40DB-4EDB-A894-F7D547FDE3C1}" type="datetimeFigureOut">
              <a:rPr lang="ru-RU"/>
              <a:pPr>
                <a:defRPr/>
              </a:pPr>
              <a:t>24.08.2017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99451-2D71-44C2-B82D-E2B22BEF07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81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5E8105D-8243-4060-96D5-8F97A9D6C3BC}" type="datetimeFigureOut">
              <a:rPr lang="ru-RU"/>
              <a:pPr>
                <a:defRPr/>
              </a:pPr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E513226-B9C3-4126-B55F-AE9DFBFEA8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6" r:id="rId1"/>
    <p:sldLayoutId id="2147484407" r:id="rId2"/>
    <p:sldLayoutId id="2147484408" r:id="rId3"/>
    <p:sldLayoutId id="2147484409" r:id="rId4"/>
    <p:sldLayoutId id="2147484410" r:id="rId5"/>
    <p:sldLayoutId id="2147484411" r:id="rId6"/>
    <p:sldLayoutId id="2147484412" r:id="rId7"/>
    <p:sldLayoutId id="2147484413" r:id="rId8"/>
    <p:sldLayoutId id="2147484414" r:id="rId9"/>
    <p:sldLayoutId id="2147484415" r:id="rId10"/>
    <p:sldLayoutId id="2147484416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consultantplus://offline/ref=9380CF9CA638AACD3D104C4D935D4BE697E8C89453BE15F3AC97E7566168CA601378431E3B35252EMFXFE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2"/>
          <p:cNvSpPr txBox="1">
            <a:spLocks noChangeArrowheads="1"/>
          </p:cNvSpPr>
          <p:nvPr/>
        </p:nvSpPr>
        <p:spPr bwMode="auto">
          <a:xfrm>
            <a:off x="2700338" y="141287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099" name="Рисунок 3" descr="СО_герб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800" y="374304"/>
            <a:ext cx="1428750" cy="1010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00" name="Группа 17"/>
          <p:cNvGrpSpPr>
            <a:grpSpLocks/>
          </p:cNvGrpSpPr>
          <p:nvPr/>
        </p:nvGrpSpPr>
        <p:grpSpPr bwMode="auto">
          <a:xfrm>
            <a:off x="263525" y="4271960"/>
            <a:ext cx="8877300" cy="2238792"/>
            <a:chOff x="248310" y="5718755"/>
            <a:chExt cx="8875392" cy="943997"/>
          </a:xfrm>
        </p:grpSpPr>
        <p:sp>
          <p:nvSpPr>
            <p:cNvPr id="10246" name="TextBox 7"/>
            <p:cNvSpPr txBox="1">
              <a:spLocks noChangeArrowheads="1"/>
            </p:cNvSpPr>
            <p:nvPr/>
          </p:nvSpPr>
          <p:spPr bwMode="auto">
            <a:xfrm>
              <a:off x="5060575" y="6519999"/>
              <a:ext cx="3744108" cy="1427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ru-RU" altLang="ru-RU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25 августа 2017 </a:t>
              </a:r>
              <a:r>
                <a:rPr lang="ru-RU" altLang="ru-RU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года г. Екатеринбург</a:t>
              </a:r>
            </a:p>
          </p:txBody>
        </p:sp>
        <p:sp>
          <p:nvSpPr>
            <p:cNvPr id="10248" name="TextBox 7"/>
            <p:cNvSpPr txBox="1">
              <a:spLocks noChangeArrowheads="1"/>
            </p:cNvSpPr>
            <p:nvPr/>
          </p:nvSpPr>
          <p:spPr bwMode="auto">
            <a:xfrm>
              <a:off x="248310" y="5718755"/>
              <a:ext cx="8875392" cy="5969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ru-RU" altLang="ru-RU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Халуева Наталия Валерьяновна</a:t>
              </a:r>
            </a:p>
            <a:p>
              <a:pPr algn="ctr" eaLnBrk="1" hangingPunct="1">
                <a:defRPr/>
              </a:pPr>
              <a:endParaRPr lang="ru-RU" altLang="ru-RU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>
                <a:defRPr/>
              </a:pPr>
              <a:r>
                <a:rPr lang="ru-RU" altLang="ru-RU" sz="2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И.о</a:t>
              </a:r>
              <a:r>
                <a:rPr lang="ru-RU" altLang="ru-RU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 директора </a:t>
              </a:r>
              <a:r>
                <a:rPr lang="ru-RU" altLang="ru-RU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Департамента государственных </a:t>
              </a:r>
              <a:r>
                <a:rPr lang="ru-RU" altLang="ru-RU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закупок Свердловской области</a:t>
              </a:r>
            </a:p>
          </p:txBody>
        </p:sp>
      </p:grpSp>
      <p:sp>
        <p:nvSpPr>
          <p:cNvPr id="10245" name="Прямоугольник 1"/>
          <p:cNvSpPr>
            <a:spLocks noChangeArrowheads="1"/>
          </p:cNvSpPr>
          <p:nvPr/>
        </p:nvSpPr>
        <p:spPr bwMode="auto">
          <a:xfrm>
            <a:off x="971550" y="1420813"/>
            <a:ext cx="770572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defRPr/>
            </a:pPr>
            <a:r>
              <a:rPr lang="ru-RU" alt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мониторинга закупок товаров, работ, услуг </a:t>
            </a:r>
          </a:p>
          <a:p>
            <a:pPr algn="ctr">
              <a:defRPr/>
            </a:pPr>
            <a:r>
              <a:rPr lang="ru-RU" alt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обеспечения государственных нужд Свердловской области </a:t>
            </a:r>
            <a:endParaRPr lang="ru-RU" altLang="ru-RU" sz="3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alt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en-US" alt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2017 года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4800" y="790575"/>
            <a:ext cx="8686800" cy="4064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Bef>
                <a:spcPts val="250"/>
              </a:spcBef>
              <a:spcAft>
                <a:spcPts val="0"/>
              </a:spcAft>
              <a:defRPr/>
            </a:pPr>
            <a:r>
              <a:rPr lang="ru-RU" sz="2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i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4819" name="Объект 1"/>
          <p:cNvSpPr>
            <a:spLocks noGrp="1"/>
          </p:cNvSpPr>
          <p:nvPr>
            <p:ph idx="1"/>
          </p:nvPr>
        </p:nvSpPr>
        <p:spPr>
          <a:xfrm>
            <a:off x="323528" y="2204864"/>
            <a:ext cx="8569325" cy="5616575"/>
          </a:xfrm>
        </p:spPr>
        <p:txBody>
          <a:bodyPr/>
          <a:lstStyle/>
          <a:p>
            <a:pPr marL="0" indent="0" algn="ctr" eaLnBrk="1" hangingPunct="1">
              <a:buClr>
                <a:srgbClr val="C00000"/>
              </a:buClr>
              <a:buFont typeface="Wingdings 2" panose="05020102010507070707" pitchFamily="18" charset="2"/>
              <a:buNone/>
            </a:pPr>
            <a:endParaRPr lang="ru-RU" altLang="ru-RU" sz="1500" dirty="0" smtClean="0">
              <a:solidFill>
                <a:srgbClr val="000000"/>
              </a:solidFill>
            </a:endParaRPr>
          </a:p>
          <a:p>
            <a:pPr marL="0" indent="0" algn="ctr" eaLnBrk="1" hangingPunct="1">
              <a:buClr>
                <a:srgbClr val="C00000"/>
              </a:buClr>
              <a:buFont typeface="Wingdings 2" panose="05020102010507070707" pitchFamily="18" charset="2"/>
              <a:buNone/>
            </a:pPr>
            <a:endParaRPr lang="ru-RU" altLang="ru-RU" sz="1500" dirty="0" smtClean="0">
              <a:solidFill>
                <a:srgbClr val="000000"/>
              </a:solidFill>
            </a:endParaRPr>
          </a:p>
          <a:p>
            <a:pPr marL="0" indent="0" algn="ctr" eaLnBrk="1" hangingPunct="1">
              <a:buClr>
                <a:srgbClr val="C00000"/>
              </a:buClr>
              <a:buFont typeface="Wingdings 2" panose="05020102010507070707" pitchFamily="18" charset="2"/>
              <a:buNone/>
            </a:pPr>
            <a:endParaRPr lang="ru-RU" altLang="ru-RU" sz="1500" dirty="0" smtClean="0">
              <a:solidFill>
                <a:srgbClr val="000000"/>
              </a:solidFill>
            </a:endParaRPr>
          </a:p>
          <a:p>
            <a:pPr marL="0" indent="0" algn="ctr" eaLnBrk="1" hangingPunct="1">
              <a:buClr>
                <a:srgbClr val="C00000"/>
              </a:buClr>
              <a:buFont typeface="Wingdings 2" panose="05020102010507070707" pitchFamily="18" charset="2"/>
              <a:buNone/>
            </a:pPr>
            <a:r>
              <a:rPr lang="ru-RU" altLang="ru-RU" sz="40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pic>
        <p:nvPicPr>
          <p:cNvPr id="34820" name="Рисунок 3" descr="СО_герб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340768"/>
            <a:ext cx="1828800" cy="129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3"/>
          <p:cNvSpPr>
            <a:spLocks noGrp="1"/>
          </p:cNvSpPr>
          <p:nvPr>
            <p:ph type="title"/>
          </p:nvPr>
        </p:nvSpPr>
        <p:spPr>
          <a:xfrm>
            <a:off x="1547813" y="115888"/>
            <a:ext cx="7056437" cy="687387"/>
          </a:xfrm>
        </p:spPr>
        <p:txBody>
          <a:bodyPr/>
          <a:lstStyle/>
          <a:p>
            <a:pPr algn="ctr"/>
            <a:r>
              <a:rPr lang="ru-RU" alt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планирования и осуществления закупок</a:t>
            </a:r>
            <a:endParaRPr lang="ru-RU" alt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0170356"/>
              </p:ext>
            </p:extLst>
          </p:nvPr>
        </p:nvGraphicFramePr>
        <p:xfrm>
          <a:off x="265113" y="1237079"/>
          <a:ext cx="8627366" cy="19371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1775"/>
                <a:gridCol w="1763046"/>
                <a:gridCol w="1243584"/>
                <a:gridCol w="1633426"/>
                <a:gridCol w="1475535"/>
              </a:tblGrid>
              <a:tr h="885582"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Количество запланированных </a:t>
                      </a:r>
                      <a:endParaRPr lang="ru-RU" sz="15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Сумма </a:t>
                      </a:r>
                    </a:p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(млн. руб.)</a:t>
                      </a:r>
                      <a:endParaRPr lang="ru-RU" sz="15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Количество опубликованных извещений</a:t>
                      </a:r>
                      <a:endParaRPr lang="ru-RU" sz="15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Суммарное значение НМЦК</a:t>
                      </a:r>
                    </a:p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(млн. руб.)</a:t>
                      </a:r>
                      <a:endParaRPr lang="ru-RU" sz="15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</a:tr>
              <a:tr h="398890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Процедуры определения поставщика (подрядчика, исполнителя)</a:t>
                      </a:r>
                      <a:endParaRPr lang="ru-R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22 931</a:t>
                      </a:r>
                      <a:endParaRPr lang="ru-RU" sz="16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38 091,222</a:t>
                      </a:r>
                      <a:endParaRPr lang="ru-RU" sz="16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18 935</a:t>
                      </a:r>
                      <a:endParaRPr lang="ru-RU" sz="16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34 051,68</a:t>
                      </a:r>
                      <a:endParaRPr lang="ru-RU" sz="16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</a:tr>
              <a:tr h="398890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</a:rPr>
                        <a:t>Условное исполнение плана – графика </a:t>
                      </a:r>
                      <a:endParaRPr lang="ru-R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 gridSpan="4"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Times New Roman"/>
                        </a:rPr>
                        <a:t>89%</a:t>
                      </a:r>
                      <a:endParaRPr lang="ru-RU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198425" y="898525"/>
            <a:ext cx="72728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latin typeface="+mn-lt"/>
                <a:cs typeface="Times New Roman" panose="02020603050405020304" pitchFamily="18" charset="0"/>
              </a:rPr>
              <a:t>Планирование </a:t>
            </a:r>
            <a:r>
              <a:rPr lang="ru-RU" sz="1600" b="1" i="1" dirty="0">
                <a:latin typeface="+mn-lt"/>
                <a:cs typeface="Times New Roman" panose="02020603050405020304" pitchFamily="18" charset="0"/>
              </a:rPr>
              <a:t>закупок товаров, работ, услуг </a:t>
            </a:r>
            <a:r>
              <a:rPr lang="ru-RU" sz="1600" b="1" i="1" dirty="0" smtClean="0">
                <a:latin typeface="+mn-lt"/>
                <a:cs typeface="Times New Roman" panose="02020603050405020304" pitchFamily="18" charset="0"/>
              </a:rPr>
              <a:t>на </a:t>
            </a:r>
            <a:r>
              <a:rPr lang="en-US" sz="1600" b="1" i="1" dirty="0" smtClean="0">
                <a:latin typeface="+mn-lt"/>
                <a:cs typeface="Times New Roman" panose="02020603050405020304" pitchFamily="18" charset="0"/>
              </a:rPr>
              <a:t> I </a:t>
            </a:r>
            <a:r>
              <a:rPr lang="ru-RU" sz="1600" b="1" i="1" dirty="0" smtClean="0">
                <a:latin typeface="+mn-lt"/>
                <a:cs typeface="Times New Roman" panose="02020603050405020304" pitchFamily="18" charset="0"/>
              </a:rPr>
              <a:t>полугодие 2017 года</a:t>
            </a:r>
            <a:endParaRPr lang="ru-RU" sz="16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83568" y="3284984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rgbClr val="FF0000"/>
                </a:solidFill>
                <a:latin typeface="+mn-lt"/>
              </a:rPr>
              <a:t>!!! Высокий </a:t>
            </a:r>
            <a:r>
              <a:rPr lang="ru-RU" sz="1600" dirty="0">
                <a:solidFill>
                  <a:srgbClr val="FF0000"/>
                </a:solidFill>
                <a:latin typeface="+mn-lt"/>
              </a:rPr>
              <a:t>процент внесения изменений в плановые </a:t>
            </a:r>
            <a:r>
              <a:rPr lang="ru-RU" sz="1600" dirty="0" smtClean="0">
                <a:solidFill>
                  <a:srgbClr val="FF0000"/>
                </a:solidFill>
                <a:latin typeface="+mn-lt"/>
              </a:rPr>
              <a:t>документы, </a:t>
            </a:r>
            <a:br>
              <a:rPr lang="ru-RU" sz="1600" dirty="0" smtClean="0">
                <a:solidFill>
                  <a:srgbClr val="FF0000"/>
                </a:solidFill>
                <a:latin typeface="+mn-lt"/>
              </a:rPr>
            </a:br>
            <a:endParaRPr lang="ru-RU" sz="1600" dirty="0" smtClean="0">
              <a:solidFill>
                <a:srgbClr val="FF0000"/>
              </a:solidFill>
              <a:latin typeface="+mn-lt"/>
            </a:endParaRPr>
          </a:p>
          <a:p>
            <a:pPr algn="just"/>
            <a:endParaRPr lang="ru-RU" sz="800" dirty="0" smtClean="0">
              <a:latin typeface="+mn-lt"/>
            </a:endParaRPr>
          </a:p>
          <a:p>
            <a:pPr algn="just"/>
            <a:r>
              <a:rPr lang="ru-RU" sz="1600" dirty="0" smtClean="0">
                <a:latin typeface="+mn-lt"/>
              </a:rPr>
              <a:t>– </a:t>
            </a:r>
            <a:r>
              <a:rPr lang="ru-RU" sz="1600" dirty="0">
                <a:latin typeface="+mn-lt"/>
              </a:rPr>
              <a:t>на </a:t>
            </a:r>
            <a:r>
              <a:rPr lang="ru-RU" sz="1600" b="1" dirty="0">
                <a:solidFill>
                  <a:srgbClr val="FF0000"/>
                </a:solidFill>
                <a:latin typeface="+mn-lt"/>
              </a:rPr>
              <a:t>24 461</a:t>
            </a:r>
            <a:r>
              <a:rPr lang="ru-RU" sz="1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1600" dirty="0">
                <a:latin typeface="+mn-lt"/>
              </a:rPr>
              <a:t>плановую </a:t>
            </a:r>
            <a:r>
              <a:rPr lang="ru-RU" sz="1600" dirty="0" smtClean="0">
                <a:latin typeface="+mn-lt"/>
              </a:rPr>
              <a:t>строку ПГ приходится </a:t>
            </a:r>
            <a:r>
              <a:rPr lang="ru-RU" sz="1600" b="1" dirty="0">
                <a:solidFill>
                  <a:srgbClr val="FF0000"/>
                </a:solidFill>
                <a:latin typeface="+mn-lt"/>
              </a:rPr>
              <a:t>18 558</a:t>
            </a:r>
            <a:r>
              <a:rPr lang="ru-RU" sz="1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1600" dirty="0" smtClean="0">
                <a:latin typeface="+mn-lt"/>
              </a:rPr>
              <a:t>изменений</a:t>
            </a:r>
          </a:p>
          <a:p>
            <a:pPr algn="just"/>
            <a:r>
              <a:rPr lang="ru-RU" sz="1600" dirty="0" smtClean="0">
                <a:latin typeface="+mn-lt"/>
              </a:rPr>
              <a:t>(что в среднем составляет </a:t>
            </a:r>
            <a:r>
              <a:rPr lang="ru-RU" sz="1600" b="1" dirty="0" smtClean="0">
                <a:solidFill>
                  <a:srgbClr val="FF0000"/>
                </a:solidFill>
                <a:latin typeface="+mn-lt"/>
              </a:rPr>
              <a:t>1,5</a:t>
            </a:r>
            <a:r>
              <a:rPr lang="ru-RU" sz="1600" dirty="0" smtClean="0">
                <a:latin typeface="+mn-lt"/>
              </a:rPr>
              <a:t> </a:t>
            </a:r>
            <a:r>
              <a:rPr lang="ru-RU" sz="1600" dirty="0">
                <a:latin typeface="+mn-lt"/>
              </a:rPr>
              <a:t>изменения на каждую плановую </a:t>
            </a:r>
            <a:r>
              <a:rPr lang="ru-RU" sz="1600" dirty="0" smtClean="0">
                <a:latin typeface="+mn-lt"/>
              </a:rPr>
              <a:t>строку ПГ).</a:t>
            </a:r>
            <a:endParaRPr lang="ru-RU" sz="1600" dirty="0">
              <a:latin typeface="+mn-lt"/>
            </a:endParaRPr>
          </a:p>
        </p:txBody>
      </p:sp>
      <p:graphicFrame>
        <p:nvGraphicFramePr>
          <p:cNvPr id="17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49007035"/>
              </p:ext>
            </p:extLst>
          </p:nvPr>
        </p:nvGraphicFramePr>
        <p:xfrm>
          <a:off x="265113" y="4869160"/>
          <a:ext cx="8627366" cy="16455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8136"/>
                <a:gridCol w="1589321"/>
                <a:gridCol w="1286466"/>
                <a:gridCol w="1628988"/>
                <a:gridCol w="1011485"/>
                <a:gridCol w="1011485"/>
                <a:gridCol w="1011485"/>
              </a:tblGrid>
              <a:tr h="612904"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</a:rPr>
                        <a:t>возникновение обстоятельств, предвидеть которые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было невозможно</a:t>
                      </a:r>
                      <a:endParaRPr lang="ru-R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</a:rPr>
                        <a:t>образовавшаяся экономия</a:t>
                      </a:r>
                      <a:endParaRPr lang="ru-R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</a:rPr>
                        <a:t>изменение планируемой даты начала осуществления, сроков, 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способа закупки</a:t>
                      </a:r>
                      <a:endParaRPr lang="ru-R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</a:rPr>
                        <a:t>изменение объема и (или) стоимости</a:t>
                      </a:r>
                      <a:endParaRPr lang="ru-R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</a:rPr>
                        <a:t>иные случаи</a:t>
                      </a:r>
                      <a:endParaRPr lang="ru-R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</a:rPr>
                        <a:t>выдача предписания органами контроля</a:t>
                      </a:r>
                      <a:endParaRPr lang="ru-R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</a:tr>
              <a:tr h="398890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Количество изменений</a:t>
                      </a:r>
                      <a:endParaRPr lang="ru-R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</a:rPr>
                        <a:t>9535</a:t>
                      </a:r>
                      <a:endParaRPr lang="ru-R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</a:rPr>
                        <a:t>4661</a:t>
                      </a:r>
                      <a:endParaRPr lang="ru-R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</a:rPr>
                        <a:t>2159</a:t>
                      </a:r>
                      <a:endParaRPr lang="ru-R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</a:rPr>
                        <a:t>1516</a:t>
                      </a:r>
                      <a:endParaRPr lang="ru-R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</a:rPr>
                        <a:t>667</a:t>
                      </a:r>
                      <a:endParaRPr lang="ru-R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</a:rPr>
                        <a:t>20</a:t>
                      </a:r>
                      <a:endParaRPr lang="ru-R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</a:tr>
              <a:tr h="398890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</a:rPr>
                        <a:t>Процент изменений </a:t>
                      </a:r>
                      <a:endParaRPr lang="ru-R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</a:rPr>
                        <a:t>51 %</a:t>
                      </a:r>
                      <a:endParaRPr lang="ru-R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</a:rPr>
                        <a:t>25 %</a:t>
                      </a:r>
                      <a:endParaRPr lang="ru-R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</a:rPr>
                        <a:t>12 %</a:t>
                      </a:r>
                      <a:endParaRPr lang="ru-R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</a:rPr>
                        <a:t>8 %</a:t>
                      </a:r>
                      <a:endParaRPr lang="ru-R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</a:rPr>
                        <a:t>3,9% </a:t>
                      </a:r>
                      <a:endParaRPr lang="ru-R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/>
                        </a:rPr>
                        <a:t>0,1 % </a:t>
                      </a:r>
                      <a:endParaRPr lang="ru-R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3047" marR="43047" marT="0" marB="0" anchor="ctr"/>
                </a:tc>
              </a:tr>
            </a:tbl>
          </a:graphicData>
        </a:graphic>
      </p:graphicFrame>
      <p:pic>
        <p:nvPicPr>
          <p:cNvPr id="18" name="Рисунок 3" descr="СО_герб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3" y="107950"/>
            <a:ext cx="1117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1196752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+mn-lt"/>
              </a:rPr>
              <a:t>Заказчики Свердловской области при осуществлении закупок в основном </a:t>
            </a:r>
            <a:r>
              <a:rPr lang="ru-RU" sz="1600" dirty="0" smtClean="0">
                <a:latin typeface="+mn-lt"/>
              </a:rPr>
              <a:t>использовали </a:t>
            </a:r>
            <a:r>
              <a:rPr lang="ru-RU" sz="1600" u="sng" dirty="0">
                <a:solidFill>
                  <a:srgbClr val="0070C0"/>
                </a:solidFill>
                <a:latin typeface="+mn-lt"/>
              </a:rPr>
              <a:t>конкурентные </a:t>
            </a:r>
            <a:r>
              <a:rPr lang="ru-RU" sz="1600" u="sng" dirty="0">
                <a:solidFill>
                  <a:srgbClr val="0070C0"/>
                </a:solidFill>
                <a:latin typeface="+mn-lt"/>
                <a:hlinkClick r:id="rId2"/>
              </a:rPr>
              <a:t>способы</a:t>
            </a:r>
            <a:r>
              <a:rPr lang="ru-RU" sz="1600" dirty="0">
                <a:latin typeface="+mn-lt"/>
              </a:rPr>
              <a:t> определения поставщиков (подрядчиков, исполнителей</a:t>
            </a:r>
            <a:r>
              <a:rPr lang="ru-RU" sz="1600" dirty="0">
                <a:latin typeface="+mn-lt"/>
              </a:rPr>
              <a:t>) </a:t>
            </a:r>
            <a:endParaRPr lang="ru-RU" sz="1600" dirty="0" smtClean="0">
              <a:latin typeface="+mn-lt"/>
            </a:endParaRPr>
          </a:p>
          <a:p>
            <a:pPr algn="ctr"/>
            <a:r>
              <a:rPr lang="ru-RU" sz="1600" dirty="0" smtClean="0">
                <a:latin typeface="+mn-lt"/>
              </a:rPr>
              <a:t>и </a:t>
            </a:r>
            <a:r>
              <a:rPr lang="ru-RU" sz="1600" dirty="0">
                <a:latin typeface="+mn-lt"/>
              </a:rPr>
              <a:t>закупки у единственного поставщика (подрядчика, исполнителя).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204864"/>
            <a:ext cx="87129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latin typeface="+mn-lt"/>
                <a:cs typeface="Times New Roman" panose="02020603050405020304" pitchFamily="18" charset="0"/>
              </a:rPr>
              <a:t>В </a:t>
            </a:r>
            <a:r>
              <a:rPr lang="en-US" sz="1600" b="1" i="1" dirty="0" smtClean="0">
                <a:latin typeface="+mn-lt"/>
                <a:cs typeface="Times New Roman" panose="02020603050405020304" pitchFamily="18" charset="0"/>
              </a:rPr>
              <a:t>I</a:t>
            </a:r>
            <a:r>
              <a:rPr lang="ru-RU" sz="1600" b="1" i="1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1600" b="1" i="1" dirty="0">
                <a:latin typeface="+mn-lt"/>
                <a:cs typeface="Times New Roman" panose="02020603050405020304" pitchFamily="18" charset="0"/>
              </a:rPr>
              <a:t>полугодии 2017 года закупки </a:t>
            </a:r>
            <a:r>
              <a:rPr lang="ru-RU" sz="1600" b="1" i="1" dirty="0" smtClean="0">
                <a:latin typeface="+mn-lt"/>
                <a:cs typeface="Times New Roman" panose="02020603050405020304" pitchFamily="18" charset="0"/>
              </a:rPr>
              <a:t>осуществлялись следующими </a:t>
            </a:r>
            <a:r>
              <a:rPr lang="ru-RU" sz="1600" b="1" i="1" dirty="0">
                <a:latin typeface="+mn-lt"/>
                <a:cs typeface="Times New Roman" panose="02020603050405020304" pitchFamily="18" charset="0"/>
              </a:rPr>
              <a:t>способами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84614060"/>
              </p:ext>
            </p:extLst>
          </p:nvPr>
        </p:nvGraphicFramePr>
        <p:xfrm>
          <a:off x="428649" y="2708920"/>
          <a:ext cx="4179355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721929863"/>
              </p:ext>
            </p:extLst>
          </p:nvPr>
        </p:nvGraphicFramePr>
        <p:xfrm>
          <a:off x="4860032" y="2564904"/>
          <a:ext cx="410445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Заголовок 3"/>
          <p:cNvSpPr>
            <a:spLocks noGrp="1"/>
          </p:cNvSpPr>
          <p:nvPr>
            <p:ph type="title"/>
          </p:nvPr>
        </p:nvSpPr>
        <p:spPr>
          <a:xfrm>
            <a:off x="1547813" y="115888"/>
            <a:ext cx="7056437" cy="687387"/>
          </a:xfrm>
        </p:spPr>
        <p:txBody>
          <a:bodyPr/>
          <a:lstStyle/>
          <a:p>
            <a:pPr algn="ctr"/>
            <a:r>
              <a:rPr lang="ru-RU" alt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планирования и осуществления закупок</a:t>
            </a:r>
            <a:endParaRPr lang="ru-RU" alt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3" descr="СО_герб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3" y="107950"/>
            <a:ext cx="1117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0825" y="1340768"/>
            <a:ext cx="8713663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Основные причины 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неисполнения в полном объеме запланированных закупок товаров, работ,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услуг:</a:t>
            </a:r>
          </a:p>
          <a:p>
            <a:endParaRPr lang="ru-RU" sz="1400" dirty="0">
              <a:latin typeface="+mn-lt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b="1" i="1" dirty="0">
                <a:latin typeface="+mn-lt"/>
              </a:rPr>
              <a:t>-</a:t>
            </a:r>
            <a:r>
              <a:rPr lang="ru-RU" b="1" i="1" dirty="0" smtClean="0">
                <a:latin typeface="+mn-lt"/>
              </a:rPr>
              <a:t> </a:t>
            </a:r>
            <a:r>
              <a:rPr lang="ru-RU" b="1" i="1" dirty="0">
                <a:latin typeface="+mn-lt"/>
              </a:rPr>
              <a:t>низкоэффективная система планирования государственных закупок, что </a:t>
            </a:r>
            <a:r>
              <a:rPr lang="ru-RU" b="1" i="1" dirty="0" smtClean="0">
                <a:latin typeface="+mn-lt"/>
              </a:rPr>
              <a:t> приводит </a:t>
            </a:r>
            <a:r>
              <a:rPr lang="ru-RU" b="1" i="1" dirty="0">
                <a:latin typeface="+mn-lt"/>
              </a:rPr>
              <a:t>к лишком частому </a:t>
            </a:r>
            <a:r>
              <a:rPr lang="ru-RU" b="1" i="1" dirty="0" smtClean="0">
                <a:latin typeface="+mn-lt"/>
              </a:rPr>
              <a:t>      внесению  </a:t>
            </a:r>
            <a:r>
              <a:rPr lang="ru-RU" b="1" i="1" dirty="0">
                <a:latin typeface="+mn-lt"/>
              </a:rPr>
              <a:t>изменений в планы-графики включая систему расходования экономии, полученной по результатам закупок, ввиду отсутствия интеграции с бюджетным процессом</a:t>
            </a:r>
            <a:r>
              <a:rPr lang="ru-RU" b="1" i="1" dirty="0" smtClean="0">
                <a:latin typeface="+mn-lt"/>
              </a:rPr>
              <a:t>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ru-RU" dirty="0">
              <a:latin typeface="+mn-lt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b="1" i="1" dirty="0" smtClean="0">
                <a:latin typeface="+mn-lt"/>
              </a:rPr>
              <a:t>- значительная </a:t>
            </a:r>
            <a:r>
              <a:rPr lang="ru-RU" b="1" i="1" dirty="0">
                <a:latin typeface="+mn-lt"/>
              </a:rPr>
              <a:t>доля «безальтернативных» закупок у единственного поставщика </a:t>
            </a:r>
            <a:r>
              <a:rPr lang="ru-RU" b="1" i="1" dirty="0" smtClean="0">
                <a:latin typeface="+mn-lt"/>
              </a:rPr>
              <a:t>невысокий </a:t>
            </a:r>
            <a:r>
              <a:rPr lang="ru-RU" b="1" i="1" dirty="0">
                <a:latin typeface="+mn-lt"/>
              </a:rPr>
              <a:t>уровень конкуренции на торгах – среднее количество участников государственных закупок за первое полугодие 2017 года – 2,3  по проведенным закупкам</a:t>
            </a:r>
            <a:r>
              <a:rPr lang="ru-RU" b="1" i="1" dirty="0" smtClean="0">
                <a:latin typeface="+mn-lt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dirty="0">
              <a:latin typeface="+mn-lt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b="1" i="1" dirty="0" smtClean="0">
                <a:latin typeface="+mn-lt"/>
              </a:rPr>
              <a:t>- некорректное  </a:t>
            </a:r>
            <a:r>
              <a:rPr lang="ru-RU" b="1" i="1" dirty="0">
                <a:latin typeface="+mn-lt"/>
              </a:rPr>
              <a:t>составление специалистами заказчиков Свердловской области необходимой документации для проведения закупочных процедур</a:t>
            </a:r>
            <a:r>
              <a:rPr lang="ru-RU" b="1" i="1" dirty="0" smtClean="0">
                <a:latin typeface="+mn-lt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i="1" dirty="0" smtClean="0">
                <a:latin typeface="+mn-lt"/>
              </a:rPr>
              <a:t>- сбои </a:t>
            </a:r>
            <a:r>
              <a:rPr lang="ru-RU" b="1" i="1" dirty="0">
                <a:latin typeface="+mn-lt"/>
              </a:rPr>
              <a:t>в работе Единой информационной системы в сфере закупок Российской Федерации.</a:t>
            </a:r>
            <a:endParaRPr lang="ru-RU" dirty="0">
              <a:latin typeface="+mn-lt"/>
            </a:endParaRPr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1547813" y="115888"/>
            <a:ext cx="7056437" cy="687387"/>
          </a:xfrm>
        </p:spPr>
        <p:txBody>
          <a:bodyPr/>
          <a:lstStyle/>
          <a:p>
            <a:pPr algn="ctr"/>
            <a:r>
              <a:rPr lang="ru-RU" alt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планирования и осуществления закупок</a:t>
            </a:r>
            <a:endParaRPr lang="ru-RU" alt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3" descr="СО_герб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3" y="107950"/>
            <a:ext cx="1117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3"/>
          <p:cNvSpPr>
            <a:spLocks noGrp="1"/>
          </p:cNvSpPr>
          <p:nvPr>
            <p:ph type="title"/>
          </p:nvPr>
        </p:nvSpPr>
        <p:spPr>
          <a:xfrm>
            <a:off x="1547813" y="115888"/>
            <a:ext cx="7056437" cy="687387"/>
          </a:xfrm>
        </p:spPr>
        <p:txBody>
          <a:bodyPr/>
          <a:lstStyle/>
          <a:p>
            <a:pPr algn="ctr"/>
            <a:r>
              <a:rPr lang="ru-RU" alt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заключенных контрактов</a:t>
            </a:r>
            <a:endParaRPr lang="ru-RU" alt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Рисунок 3" descr="СО_герб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3" y="107950"/>
            <a:ext cx="1117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4192669108"/>
              </p:ext>
            </p:extLst>
          </p:nvPr>
        </p:nvGraphicFramePr>
        <p:xfrm>
          <a:off x="1043608" y="1772816"/>
          <a:ext cx="720080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691680" y="1052736"/>
            <a:ext cx="61206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latin typeface="+mn-lt"/>
              </a:rPr>
              <a:t>Общая статистика заключенных контрактов</a:t>
            </a:r>
            <a:endParaRPr lang="ru-RU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4" name="Rectangle 4"/>
          <p:cNvSpPr>
            <a:spLocks noChangeArrowheads="1"/>
          </p:cNvSpPr>
          <p:nvPr/>
        </p:nvSpPr>
        <p:spPr bwMode="auto">
          <a:xfrm>
            <a:off x="1382712" y="203880"/>
            <a:ext cx="76533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деятельности </a:t>
            </a:r>
            <a:b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государственных закупок Свердловской области </a:t>
            </a:r>
          </a:p>
        </p:txBody>
      </p:sp>
      <p:pic>
        <p:nvPicPr>
          <p:cNvPr id="6" name="Рисунок 3" descr="СО_герб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3" y="107950"/>
            <a:ext cx="1117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823568"/>
              </p:ext>
            </p:extLst>
          </p:nvPr>
        </p:nvGraphicFramePr>
        <p:xfrm>
          <a:off x="265114" y="1003361"/>
          <a:ext cx="8436626" cy="57494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6446"/>
                <a:gridCol w="6192688"/>
                <a:gridCol w="1897492"/>
              </a:tblGrid>
              <a:tr h="373311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333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Наименование</a:t>
                      </a:r>
                      <a:endParaRPr lang="ru-RU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  <a:tc>
                  <a:txBody>
                    <a:bodyPr/>
                    <a:lstStyle/>
                    <a:p>
                      <a:pPr marL="1333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Количество </a:t>
                      </a:r>
                      <a:r>
                        <a:rPr lang="ru-RU" sz="1200" dirty="0">
                          <a:effectLst/>
                        </a:rPr>
                        <a:t>и </a:t>
                      </a:r>
                      <a:r>
                        <a:rPr lang="ru-RU" sz="1200" dirty="0" smtClean="0">
                          <a:effectLst/>
                        </a:rPr>
                        <a:t>стоимость</a:t>
                      </a:r>
                      <a:endParaRPr lang="ru-RU" sz="1200" dirty="0">
                        <a:effectLst/>
                      </a:endParaRPr>
                    </a:p>
                  </a:txBody>
                  <a:tcPr marL="39414" marR="39414" marT="0" marB="0" anchor="ctr"/>
                </a:tc>
              </a:tr>
              <a:tr h="346176">
                <a:tc rowSpan="5">
                  <a:txBody>
                    <a:bodyPr/>
                    <a:lstStyle/>
                    <a:p>
                      <a:pPr marL="13335" indent="-133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/>
                        </a:rPr>
                        <a:t>1.</a:t>
                      </a:r>
                      <a:endParaRPr lang="ru-RU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Количество и сумма поступивших в Департамент </a:t>
                      </a:r>
                      <a:r>
                        <a:rPr lang="ru-RU" sz="1200" b="1" dirty="0" smtClean="0">
                          <a:effectLst/>
                        </a:rPr>
                        <a:t>заявок</a:t>
                      </a:r>
                      <a:endParaRPr lang="ru-RU" sz="12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1599 шт. на сумму </a:t>
                      </a:r>
                    </a:p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31 612,30 млн. руб.</a:t>
                      </a:r>
                      <a:endParaRPr lang="ru-RU" sz="1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</a:tr>
              <a:tr h="1730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из них:</a:t>
                      </a:r>
                      <a:endParaRPr lang="ru-RU" sz="1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1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89535" algn="l"/>
                          <a:tab pos="179070" algn="l"/>
                        </a:tabLst>
                      </a:pPr>
                      <a:r>
                        <a:rPr lang="ru-RU" sz="1000" dirty="0" smtClean="0">
                          <a:effectLst/>
                        </a:rPr>
                        <a:t> заявки </a:t>
                      </a:r>
                      <a:r>
                        <a:rPr lang="ru-RU" sz="1000" dirty="0">
                          <a:effectLst/>
                        </a:rPr>
                        <a:t>с начальной (максимальной) ценой контракта менее пяти миллионов рублей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795 шт. на сумму </a:t>
                      </a:r>
                    </a:p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1 814,00 млн. руб.</a:t>
                      </a:r>
                      <a:endParaRPr lang="ru-RU" sz="1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</a:tr>
              <a:tr h="3461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89535" algn="l"/>
                          <a:tab pos="179070" algn="l"/>
                        </a:tabLst>
                      </a:pPr>
                      <a:r>
                        <a:rPr lang="ru-RU" sz="1000" dirty="0" smtClean="0">
                          <a:effectLst/>
                        </a:rPr>
                        <a:t>заявки </a:t>
                      </a:r>
                      <a:r>
                        <a:rPr lang="ru-RU" sz="1000" dirty="0">
                          <a:effectLst/>
                        </a:rPr>
                        <a:t>с начальной (максимальной) ценой контракта пять миллионов рублей и более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351 шт. на сумму </a:t>
                      </a:r>
                    </a:p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29 640,98 млн. руб.</a:t>
                      </a:r>
                      <a:endParaRPr lang="ru-RU" sz="1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</a:tr>
              <a:tr h="3461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89535" algn="l"/>
                          <a:tab pos="179070" algn="l"/>
                        </a:tabLst>
                      </a:pPr>
                      <a:r>
                        <a:rPr lang="ru-RU" sz="1000" dirty="0">
                          <a:effectLst/>
                        </a:rPr>
                        <a:t>заявки по совместным торгам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453 шт. на сумму</a:t>
                      </a:r>
                    </a:p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157,32 млн. руб.</a:t>
                      </a:r>
                      <a:endParaRPr lang="ru-RU" sz="1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</a:tr>
              <a:tr h="415411">
                <a:tc rowSpan="3">
                  <a:txBody>
                    <a:bodyPr/>
                    <a:lstStyle/>
                    <a:p>
                      <a:pPr marL="13335" indent="-133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/>
                        </a:rPr>
                        <a:t>2.</a:t>
                      </a:r>
                      <a:endParaRPr lang="ru-RU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Заявки, в отношении которых была проведена проверка Департаментом на соответствие требованиям законодательства РФ в сфере закупок товаров, работ, услуг</a:t>
                      </a:r>
                      <a:endParaRPr lang="ru-RU" sz="12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359 шт. на сумму </a:t>
                      </a:r>
                    </a:p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29 728,79 млн. руб.</a:t>
                      </a:r>
                      <a:endParaRPr lang="ru-RU" sz="1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</a:tr>
              <a:tr h="1730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 том числе:</a:t>
                      </a:r>
                      <a:endParaRPr lang="ru-RU" sz="1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81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89535" algn="l"/>
                        </a:tabLst>
                      </a:pPr>
                      <a:r>
                        <a:rPr lang="ru-RU" sz="1000" dirty="0">
                          <a:effectLst/>
                        </a:rPr>
                        <a:t>случаи, по которым выявлены нарушения требований законодательства РФ в сфере закупок товаров, работ, услуг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149 шт. на сумму </a:t>
                      </a:r>
                    </a:p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6 876,58 млн. руб. </a:t>
                      </a:r>
                      <a:endParaRPr lang="ru-RU" sz="1000" dirty="0" smtClean="0">
                        <a:effectLst/>
                      </a:endParaRPr>
                    </a:p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(</a:t>
                      </a:r>
                      <a:r>
                        <a:rPr lang="ru-RU" sz="1000" dirty="0">
                          <a:effectLst/>
                        </a:rPr>
                        <a:t>41,5 % от кол-ва рассмотренных)</a:t>
                      </a:r>
                      <a:endParaRPr lang="ru-RU" sz="1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</a:tr>
              <a:tr h="434608">
                <a:tc>
                  <a:txBody>
                    <a:bodyPr/>
                    <a:lstStyle/>
                    <a:p>
                      <a:pPr marL="13335" indent="-133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/>
                        </a:rPr>
                        <a:t>2.1.</a:t>
                      </a:r>
                      <a:endParaRPr lang="ru-RU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По результатам рассмотрения Департаментом заявок и устранения, выявленных </a:t>
                      </a:r>
                      <a:r>
                        <a:rPr lang="ru-RU" sz="1200" b="1" dirty="0" smtClean="0">
                          <a:effectLst/>
                        </a:rPr>
                        <a:t>нарушений</a:t>
                      </a:r>
                      <a:r>
                        <a:rPr lang="ru-RU" sz="1200" b="1" dirty="0">
                          <a:effectLst/>
                        </a:rPr>
                        <a:t>, допущенных заказчиками Свердловской области, достигнута </a:t>
                      </a:r>
                      <a:r>
                        <a:rPr lang="ru-RU" sz="1200" b="1" dirty="0" smtClean="0">
                          <a:effectLst/>
                        </a:rPr>
                        <a:t>экономия</a:t>
                      </a:r>
                      <a:endParaRPr lang="ru-RU" sz="12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9,54 млн. руб.</a:t>
                      </a:r>
                      <a:endParaRPr lang="ru-RU" sz="1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</a:tr>
              <a:tr h="402054">
                <a:tc rowSpan="5">
                  <a:txBody>
                    <a:bodyPr/>
                    <a:lstStyle/>
                    <a:p>
                      <a:pPr marL="13335" indent="-133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/>
                        </a:rPr>
                        <a:t>3. </a:t>
                      </a:r>
                      <a:endParaRPr lang="ru-RU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Заявки, опубликованные на официальном сайте Единой информационной системы в сфере закупок в сети интернет</a:t>
                      </a:r>
                      <a:endParaRPr lang="ru-RU" sz="12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1136 шт. на сумму</a:t>
                      </a:r>
                    </a:p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24 757, 25 млн. руб.</a:t>
                      </a:r>
                      <a:endParaRPr lang="ru-RU" sz="1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</a:tr>
              <a:tr h="1730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из них:</a:t>
                      </a:r>
                      <a:endParaRPr lang="ru-RU" sz="1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1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89535" algn="l"/>
                          <a:tab pos="179070" algn="l"/>
                        </a:tabLst>
                      </a:pPr>
                      <a:r>
                        <a:rPr lang="ru-RU" sz="1000" dirty="0">
                          <a:effectLst/>
                        </a:rPr>
                        <a:t>заявки с начальной (максимальной) ценой контракта менее пяти миллионов рублей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778 шт. на сумму </a:t>
                      </a:r>
                    </a:p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1 704,81 млн. руб.</a:t>
                      </a:r>
                      <a:endParaRPr lang="ru-RU" sz="1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</a:tr>
              <a:tr h="3461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89535" algn="l"/>
                          <a:tab pos="179070" algn="l"/>
                        </a:tabLst>
                      </a:pPr>
                      <a:r>
                        <a:rPr lang="ru-RU" sz="1000" dirty="0">
                          <a:effectLst/>
                        </a:rPr>
                        <a:t>заявки с начальной (максимальной) ценой контракта пять миллионов рублей и более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322 шт. на сумму </a:t>
                      </a:r>
                    </a:p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22 895,12 млн. руб.</a:t>
                      </a:r>
                      <a:endParaRPr lang="ru-RU" sz="1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</a:tr>
              <a:tr h="3461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89535" algn="l"/>
                          <a:tab pos="179070" algn="l"/>
                        </a:tabLst>
                      </a:pPr>
                      <a:r>
                        <a:rPr lang="ru-RU" sz="1000" dirty="0">
                          <a:effectLst/>
                        </a:rPr>
                        <a:t>заявки по совместным торгам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37 шт. на сумму</a:t>
                      </a:r>
                    </a:p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157,32 млн. руб.</a:t>
                      </a:r>
                      <a:endParaRPr lang="ru-RU" sz="1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</a:tr>
              <a:tr h="370931">
                <a:tc>
                  <a:txBody>
                    <a:bodyPr/>
                    <a:lstStyle/>
                    <a:p>
                      <a:pPr marL="13335" indent="-133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/>
                        </a:rPr>
                        <a:t>4. </a:t>
                      </a:r>
                      <a:endParaRPr lang="ru-RU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89535" algn="l"/>
                          <a:tab pos="17907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Количество и сумма завершенных </a:t>
                      </a:r>
                      <a:r>
                        <a:rPr lang="ru-RU" sz="1200" b="1" dirty="0" smtClean="0">
                          <a:effectLst/>
                        </a:rPr>
                        <a:t>процедур 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922 шт. на сумму </a:t>
                      </a:r>
                    </a:p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22 027,32 млн. руб.</a:t>
                      </a:r>
                      <a:endParaRPr lang="ru-RU" sz="1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</a:tr>
              <a:tr h="291098">
                <a:tc>
                  <a:txBody>
                    <a:bodyPr/>
                    <a:lstStyle/>
                    <a:p>
                      <a:pPr marL="13335" indent="-133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Calibri"/>
                        </a:rPr>
                        <a:t>5.</a:t>
                      </a:r>
                      <a:endParaRPr lang="ru-RU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89535" algn="l"/>
                          <a:tab pos="17907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Экономия по результатам завершенных </a:t>
                      </a:r>
                      <a:r>
                        <a:rPr lang="ru-RU" sz="1200" b="1" dirty="0" smtClean="0">
                          <a:effectLst/>
                        </a:rPr>
                        <a:t>процедур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867,61 млн. руб. (4,17 %)</a:t>
                      </a:r>
                      <a:endParaRPr lang="ru-RU" sz="1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414" marR="39414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>
          <a:xfrm>
            <a:off x="463550" y="1419225"/>
            <a:ext cx="8356600" cy="5010150"/>
          </a:xfrm>
        </p:spPr>
        <p:txBody>
          <a:bodyPr rtlCol="0">
            <a:noAutofit/>
          </a:bodyPr>
          <a:lstStyle/>
          <a:p>
            <a:pPr marL="17780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1800" dirty="0" smtClean="0"/>
          </a:p>
          <a:p>
            <a:pPr marL="17780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82713" y="107950"/>
            <a:ext cx="7437437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algn="ctr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выявленные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Департаментом в заявках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заказчиков в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полугодии 2017 года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3" descr="СО_герб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3" y="107950"/>
            <a:ext cx="1117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65113" y="764704"/>
            <a:ext cx="855503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>
                <a:latin typeface="+mn-lt"/>
                <a:cs typeface="Times New Roman" panose="02020603050405020304" pitchFamily="18" charset="0"/>
              </a:rPr>
              <a:t>П</a:t>
            </a:r>
            <a:r>
              <a:rPr lang="ru-RU" sz="1600" b="1" dirty="0" smtClean="0">
                <a:latin typeface="+mn-lt"/>
                <a:cs typeface="Times New Roman" panose="02020603050405020304" pitchFamily="18" charset="0"/>
              </a:rPr>
              <a:t>ланирование </a:t>
            </a:r>
            <a:r>
              <a:rPr lang="ru-RU" sz="1600" b="1" dirty="0">
                <a:latin typeface="+mn-lt"/>
                <a:cs typeface="Times New Roman" panose="02020603050405020304" pitchFamily="18" charset="0"/>
              </a:rPr>
              <a:t>закупок:</a:t>
            </a:r>
            <a:endParaRPr lang="ru-RU" sz="1600" b="1" dirty="0">
              <a:latin typeface="+mn-lt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несвоевременное размещение планов-графиков </a:t>
            </a:r>
            <a:r>
              <a:rPr lang="ru-RU" sz="1400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на </a:t>
            </a:r>
            <a:r>
              <a:rPr lang="ru-RU" sz="14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текущий год</a:t>
            </a:r>
            <a:r>
              <a:rPr lang="ru-RU" sz="1400" dirty="0">
                <a:latin typeface="+mn-lt"/>
                <a:cs typeface="Times New Roman" panose="02020603050405020304" pitchFamily="18" charset="0"/>
              </a:rPr>
              <a:t>, а также частое невнесение или несвоевременное внесение изменений в планы-графики;</a:t>
            </a:r>
            <a:endParaRPr lang="ru-RU" sz="1400" dirty="0">
              <a:latin typeface="+mn-lt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указание в плане-графике информации, не соответствующей поданной </a:t>
            </a:r>
            <a:r>
              <a:rPr lang="ru-RU" sz="1400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заявке</a:t>
            </a:r>
            <a:r>
              <a:rPr lang="ru-RU" sz="14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;</a:t>
            </a:r>
            <a:endParaRPr lang="ru-RU" sz="1400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при </a:t>
            </a:r>
            <a:r>
              <a:rPr lang="ru-RU" sz="14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размещении заказчиками лотов план-графиков и направлении заявок в Департамент не всегда учитываются сроки на подготовку и осуществление закупок</a:t>
            </a:r>
            <a:r>
              <a:rPr lang="ru-RU" sz="1400" dirty="0">
                <a:latin typeface="+mn-lt"/>
                <a:cs typeface="Times New Roman" panose="02020603050405020304" pitchFamily="18" charset="0"/>
              </a:rPr>
              <a:t> (подготовка документации, подача заявок участников закупки, подведение итогов закупки, заключение и </a:t>
            </a:r>
            <a:r>
              <a:rPr lang="ru-RU" sz="1400" dirty="0" smtClean="0">
                <a:latin typeface="+mn-lt"/>
                <a:cs typeface="Times New Roman" panose="02020603050405020304" pitchFamily="18" charset="0"/>
              </a:rPr>
              <a:t>исполнение </a:t>
            </a:r>
            <a:r>
              <a:rPr lang="ru-RU" sz="1400" dirty="0">
                <a:latin typeface="+mn-lt"/>
                <a:cs typeface="Times New Roman" panose="02020603050405020304" pitchFamily="18" charset="0"/>
              </a:rPr>
              <a:t>контракта, в том числе сроки рассмотрения заявок </a:t>
            </a:r>
            <a:r>
              <a:rPr lang="ru-RU" sz="1400" dirty="0" smtClean="0">
                <a:latin typeface="+mn-lt"/>
                <a:cs typeface="Times New Roman" panose="02020603050405020304" pitchFamily="18" charset="0"/>
              </a:rPr>
              <a:t>Департаментом, </a:t>
            </a:r>
            <a:r>
              <a:rPr lang="ru-RU" sz="1400" dirty="0">
                <a:latin typeface="+mn-lt"/>
                <a:cs typeface="Times New Roman" panose="02020603050405020304" pitchFamily="18" charset="0"/>
              </a:rPr>
              <a:t>в соответствии с порядком, утвержденным постановлением Правительства Свердловской области от 27.12.2013 № 1665-ПП).</a:t>
            </a:r>
            <a:endParaRPr lang="ru-RU" sz="1400" dirty="0">
              <a:latin typeface="+mn-lt"/>
              <a:cs typeface="Times New Roman" panose="02020603050405020304" pitchFamily="18" charset="0"/>
            </a:endParaRPr>
          </a:p>
          <a:p>
            <a:pPr lvl="0" algn="ctr"/>
            <a:r>
              <a:rPr lang="ru-RU" sz="1600" b="1" dirty="0" smtClean="0">
                <a:latin typeface="+mn-lt"/>
                <a:cs typeface="Times New Roman" panose="02020603050405020304" pitchFamily="18" charset="0"/>
              </a:rPr>
              <a:t>Документация </a:t>
            </a:r>
            <a:r>
              <a:rPr lang="ru-RU" sz="1600" b="1" dirty="0">
                <a:latin typeface="+mn-lt"/>
                <a:cs typeface="Times New Roman" panose="02020603050405020304" pitchFamily="18" charset="0"/>
              </a:rPr>
              <a:t>о закупке:</a:t>
            </a:r>
            <a:endParaRPr lang="ru-RU" sz="1600" b="1" dirty="0">
              <a:latin typeface="+mn-lt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установление незаконных требований к участникам закупки</a:t>
            </a:r>
            <a:r>
              <a:rPr lang="ru-RU" sz="1400" dirty="0">
                <a:latin typeface="+mn-lt"/>
                <a:cs typeface="Times New Roman" panose="02020603050405020304" pitchFamily="18" charset="0"/>
              </a:rPr>
              <a:t> (в том числе с признаками ограничения конкуренции) или </a:t>
            </a:r>
            <a:r>
              <a:rPr lang="ru-RU" sz="1400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неустановление</a:t>
            </a:r>
            <a:r>
              <a:rPr lang="ru-RU" sz="14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необходимых требований к участникам закупки</a:t>
            </a:r>
            <a:r>
              <a:rPr lang="ru-RU" sz="1400" dirty="0">
                <a:latin typeface="+mn-lt"/>
                <a:cs typeface="Times New Roman" panose="02020603050405020304" pitchFamily="18" charset="0"/>
              </a:rPr>
              <a:t>;</a:t>
            </a:r>
            <a:endParaRPr lang="ru-RU" sz="1400" dirty="0">
              <a:latin typeface="+mn-lt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+mn-lt"/>
                <a:cs typeface="Times New Roman" panose="02020603050405020304" pitchFamily="18" charset="0"/>
              </a:rPr>
              <a:t>при </a:t>
            </a:r>
            <a:r>
              <a:rPr lang="ru-RU" sz="1400" dirty="0">
                <a:latin typeface="+mn-lt"/>
                <a:cs typeface="Times New Roman" panose="02020603050405020304" pitchFamily="18" charset="0"/>
              </a:rPr>
              <a:t>формировании описания объекта </a:t>
            </a:r>
            <a:r>
              <a:rPr lang="ru-RU" sz="1400" dirty="0" smtClean="0">
                <a:latin typeface="+mn-lt"/>
                <a:cs typeface="Times New Roman" panose="02020603050405020304" pitchFamily="18" charset="0"/>
              </a:rPr>
              <a:t>закупки: </a:t>
            </a:r>
          </a:p>
          <a:p>
            <a:pPr marL="571500" lvl="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установление характеристик </a:t>
            </a:r>
            <a:r>
              <a:rPr lang="ru-RU" sz="14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товара, не соответствующих ГОСТам, техническим регламентам или стандартам; </a:t>
            </a:r>
            <a:endParaRPr lang="ru-RU" sz="1400" dirty="0" smtClean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 marL="571500" lvl="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установление </a:t>
            </a:r>
            <a:r>
              <a:rPr lang="ru-RU" sz="14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характеристик конкретного товара (торговой марки), влекущих ограничение конкуренции, </a:t>
            </a:r>
            <a:endParaRPr lang="ru-RU" sz="1400" dirty="0" smtClean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 marL="571500" lvl="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установление </a:t>
            </a:r>
            <a:r>
              <a:rPr lang="ru-RU" sz="14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несуществующих характеристик </a:t>
            </a:r>
            <a:r>
              <a:rPr lang="ru-RU" sz="1400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товара;</a:t>
            </a:r>
            <a:endParaRPr lang="ru-RU" sz="1400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несоответствие описания объекта закупки инструкции по заполнению заявки участником закупки;</a:t>
            </a:r>
            <a:endParaRPr lang="ru-RU" sz="1400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объединение в один лот товаров, работ, услуг, функционально не связанных между собой;</a:t>
            </a:r>
            <a:endParaRPr lang="ru-RU" sz="1400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нарушения в части подготовки проектов контрактов; </a:t>
            </a:r>
            <a:endParaRPr lang="ru-RU" sz="1400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нарушения при формировании (начальной) максимальной цены контракта.</a:t>
            </a:r>
            <a:endParaRPr lang="ru-RU" sz="1400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>
                <a:latin typeface="+mn-lt"/>
                <a:cs typeface="Times New Roman" panose="02020603050405020304" pitchFamily="18" charset="0"/>
              </a:rPr>
              <a:t>Наибольшее количество нарушений выявлены Департаментом </a:t>
            </a:r>
            <a:r>
              <a:rPr lang="ru-RU" sz="1600" b="1" dirty="0" smtClean="0">
                <a:latin typeface="+mn-lt"/>
                <a:cs typeface="Times New Roman" panose="02020603050405020304" pitchFamily="18" charset="0"/>
              </a:rPr>
              <a:t>при </a:t>
            </a:r>
            <a:r>
              <a:rPr lang="ru-RU" sz="1600" b="1" dirty="0">
                <a:latin typeface="+mn-lt"/>
                <a:cs typeface="Times New Roman" panose="02020603050405020304" pitchFamily="18" charset="0"/>
              </a:rPr>
              <a:t>рассмотрении заявок государственных заказчиков Свердловской области по предметам закупки: </a:t>
            </a:r>
            <a:endParaRPr lang="ru-RU" sz="1600" b="1" dirty="0">
              <a:latin typeface="+mn-lt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+mn-lt"/>
                <a:cs typeface="Times New Roman" panose="02020603050405020304" pitchFamily="18" charset="0"/>
              </a:rPr>
              <a:t>выполнение </a:t>
            </a:r>
            <a:r>
              <a:rPr lang="ru-RU" sz="1400" dirty="0">
                <a:latin typeface="+mn-lt"/>
                <a:cs typeface="Times New Roman" panose="02020603050405020304" pitchFamily="18" charset="0"/>
              </a:rPr>
              <a:t>работ по строительству, ремонту зданий и помещений; </a:t>
            </a:r>
            <a:endParaRPr lang="ru-RU" sz="1400" dirty="0">
              <a:latin typeface="+mn-lt"/>
              <a:cs typeface="Times New Roman" panose="02020603050405020304" pitchFamily="18" charset="0"/>
            </a:endParaRPr>
          </a:p>
          <a:p>
            <a:pPr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+mn-lt"/>
                <a:cs typeface="Times New Roman" panose="02020603050405020304" pitchFamily="18" charset="0"/>
              </a:rPr>
              <a:t>поставка </a:t>
            </a:r>
            <a:r>
              <a:rPr lang="ru-RU" sz="1400" dirty="0">
                <a:latin typeface="+mn-lt"/>
                <a:cs typeface="Times New Roman" panose="02020603050405020304" pitchFamily="18" charset="0"/>
              </a:rPr>
              <a:t>лекарственных средств;</a:t>
            </a:r>
            <a:endParaRPr lang="ru-RU" sz="1400" dirty="0">
              <a:latin typeface="+mn-lt"/>
              <a:cs typeface="Times New Roman" panose="02020603050405020304" pitchFamily="18" charset="0"/>
            </a:endParaRPr>
          </a:p>
          <a:p>
            <a:pPr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+mn-lt"/>
                <a:cs typeface="Times New Roman" panose="02020603050405020304" pitchFamily="18" charset="0"/>
              </a:rPr>
              <a:t>поставка </a:t>
            </a:r>
            <a:r>
              <a:rPr lang="ru-RU" sz="1400" dirty="0">
                <a:latin typeface="+mn-lt"/>
                <a:cs typeface="Times New Roman" panose="02020603050405020304" pitchFamily="18" charset="0"/>
              </a:rPr>
              <a:t>медицинского оборудования и изделий медицинского назначения.</a:t>
            </a:r>
            <a:endParaRPr lang="ru-RU" sz="1400" dirty="0"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9863" y="107950"/>
            <a:ext cx="784904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algn="ctr" eaLnBrk="1" hangingPunct="1">
              <a:buFont typeface="Georgia" pitchFamily="18" charset="0"/>
              <a:buNone/>
              <a:defRPr/>
            </a:pP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результаты, проведенного мониторинга закупок товаров, работ, услуг для обеспечения государственных нужд Свердловской области за первое полугодие  2017 года</a:t>
            </a:r>
            <a:endParaRPr lang="ru-RU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3" descr="СО_герб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3" y="107950"/>
            <a:ext cx="1117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65113" y="1556792"/>
            <a:ext cx="8627367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+mn-lt"/>
              </a:rPr>
              <a:t>Мониторинг закупок товаров, работ, услуг показал следующие результаты:</a:t>
            </a:r>
            <a:endParaRPr lang="ru-RU" b="1" dirty="0">
              <a:latin typeface="+mn-lt"/>
            </a:endParaRPr>
          </a:p>
          <a:p>
            <a:pPr algn="just"/>
            <a:endParaRPr lang="ru-RU" sz="1600" i="1" dirty="0" smtClean="0"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i="1" dirty="0" smtClean="0">
                <a:latin typeface="+mn-lt"/>
              </a:rPr>
              <a:t>Условное </a:t>
            </a:r>
            <a:r>
              <a:rPr lang="ru-RU" sz="1600" i="1" dirty="0">
                <a:latin typeface="+mn-lt"/>
              </a:rPr>
              <a:t>исполнение плана – графика </a:t>
            </a:r>
            <a:r>
              <a:rPr lang="ru-RU" sz="1600" i="1" u="sng" dirty="0" smtClean="0">
                <a:solidFill>
                  <a:srgbClr val="0070C0"/>
                </a:solidFill>
                <a:latin typeface="+mn-lt"/>
              </a:rPr>
              <a:t>89 </a:t>
            </a:r>
            <a:r>
              <a:rPr lang="ru-RU" sz="1600" i="1" u="sng" dirty="0">
                <a:solidFill>
                  <a:srgbClr val="0070C0"/>
                </a:solidFill>
                <a:latin typeface="+mn-lt"/>
              </a:rPr>
              <a:t>%</a:t>
            </a:r>
            <a:r>
              <a:rPr lang="ru-RU" sz="1600" i="1" dirty="0">
                <a:latin typeface="+mn-lt"/>
              </a:rPr>
              <a:t> от запланированных </a:t>
            </a:r>
            <a:r>
              <a:rPr lang="ru-RU" sz="1600" i="1" dirty="0" smtClean="0">
                <a:latin typeface="+mn-lt"/>
              </a:rPr>
              <a:t>закупок.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1600" dirty="0"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i="1" dirty="0" smtClean="0">
                <a:latin typeface="+mn-lt"/>
              </a:rPr>
              <a:t>Преобладающим </a:t>
            </a:r>
            <a:r>
              <a:rPr lang="ru-RU" sz="1600" i="1" dirty="0">
                <a:latin typeface="+mn-lt"/>
              </a:rPr>
              <a:t>способом определения поставщиков (подрядчиков, исполнителей) при </a:t>
            </a:r>
            <a:r>
              <a:rPr lang="ru-RU" sz="1600" i="1" dirty="0" smtClean="0">
                <a:latin typeface="+mn-lt"/>
              </a:rPr>
              <a:t>    осуществлении </a:t>
            </a:r>
            <a:r>
              <a:rPr lang="ru-RU" sz="1600" i="1" dirty="0">
                <a:latin typeface="+mn-lt"/>
              </a:rPr>
              <a:t>закупок является </a:t>
            </a:r>
            <a:r>
              <a:rPr lang="ru-RU" sz="1600" i="1" u="sng" dirty="0">
                <a:solidFill>
                  <a:srgbClr val="0070C0"/>
                </a:solidFill>
                <a:latin typeface="+mn-lt"/>
              </a:rPr>
              <a:t>электронный аукцион</a:t>
            </a:r>
            <a:r>
              <a:rPr lang="ru-RU" sz="1600" i="1" dirty="0">
                <a:latin typeface="+mn-lt"/>
              </a:rPr>
              <a:t>. </a:t>
            </a:r>
            <a:endParaRPr lang="ru-RU" sz="1600" i="1" dirty="0" smtClean="0">
              <a:latin typeface="+mn-lt"/>
            </a:endParaRPr>
          </a:p>
          <a:p>
            <a:pPr algn="ctr"/>
            <a:r>
              <a:rPr lang="ru-RU" sz="1600" i="1" dirty="0" smtClean="0">
                <a:latin typeface="+mn-lt"/>
              </a:rPr>
              <a:t>(Доля </a:t>
            </a:r>
            <a:r>
              <a:rPr lang="ru-RU" sz="1600" i="1" dirty="0">
                <a:latin typeface="+mn-lt"/>
              </a:rPr>
              <a:t>электронных аукционов составляет </a:t>
            </a:r>
            <a:r>
              <a:rPr lang="ru-RU" sz="1600" i="1" u="sng" dirty="0">
                <a:solidFill>
                  <a:srgbClr val="0070C0"/>
                </a:solidFill>
                <a:latin typeface="+mn-lt"/>
              </a:rPr>
              <a:t>72,56%</a:t>
            </a:r>
            <a:r>
              <a:rPr lang="ru-RU" sz="1600" i="1" dirty="0">
                <a:latin typeface="+mn-lt"/>
              </a:rPr>
              <a:t> от общего количества размещенных в единой информационной системе </a:t>
            </a:r>
            <a:r>
              <a:rPr lang="ru-RU" sz="1600" i="1" dirty="0" smtClean="0">
                <a:latin typeface="+mn-lt"/>
              </a:rPr>
              <a:t>извещений).</a:t>
            </a:r>
          </a:p>
          <a:p>
            <a:pPr algn="ctr"/>
            <a:endParaRPr lang="ru-RU" sz="1600" dirty="0"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i="1" dirty="0" smtClean="0">
                <a:latin typeface="+mn-lt"/>
              </a:rPr>
              <a:t>Доля </a:t>
            </a:r>
            <a:r>
              <a:rPr lang="ru-RU" sz="1600" i="1" dirty="0">
                <a:latin typeface="+mn-lt"/>
              </a:rPr>
              <a:t>заключенных контрактов </a:t>
            </a:r>
            <a:r>
              <a:rPr lang="ru-RU" sz="1600" i="1" u="sng" dirty="0" smtClean="0">
                <a:solidFill>
                  <a:srgbClr val="0070C0"/>
                </a:solidFill>
                <a:latin typeface="+mn-lt"/>
              </a:rPr>
              <a:t>91</a:t>
            </a:r>
            <a:r>
              <a:rPr lang="ru-RU" sz="1600" i="1" u="sng" dirty="0">
                <a:solidFill>
                  <a:srgbClr val="0070C0"/>
                </a:solidFill>
                <a:latin typeface="+mn-lt"/>
              </a:rPr>
              <a:t>%</a:t>
            </a:r>
            <a:r>
              <a:rPr lang="ru-RU" sz="1600" i="1" dirty="0">
                <a:latin typeface="+mn-lt"/>
              </a:rPr>
              <a:t> от общего количества закупок, включая контракты которые были заключены с единственным участником процедур</a:t>
            </a:r>
            <a:r>
              <a:rPr lang="ru-RU" sz="1600" i="1" dirty="0" smtClean="0">
                <a:latin typeface="+mn-lt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1600" dirty="0"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i="1" dirty="0" smtClean="0">
                <a:latin typeface="+mn-lt"/>
              </a:rPr>
              <a:t>Средняя </a:t>
            </a:r>
            <a:r>
              <a:rPr lang="ru-RU" sz="1600" i="1" dirty="0" err="1">
                <a:latin typeface="+mn-lt"/>
              </a:rPr>
              <a:t>конкурентность</a:t>
            </a:r>
            <a:r>
              <a:rPr lang="ru-RU" sz="1600" i="1" dirty="0">
                <a:latin typeface="+mn-lt"/>
              </a:rPr>
              <a:t> по закупкам составила </a:t>
            </a:r>
            <a:r>
              <a:rPr lang="ru-RU" sz="1600" i="1" u="sng" dirty="0">
                <a:solidFill>
                  <a:srgbClr val="0070C0"/>
                </a:solidFill>
                <a:latin typeface="+mn-lt"/>
              </a:rPr>
              <a:t>2,32</a:t>
            </a:r>
            <a:r>
              <a:rPr lang="ru-RU" sz="1600" i="1" dirty="0">
                <a:latin typeface="+mn-lt"/>
              </a:rPr>
              <a:t> участника на одну закупку. </a:t>
            </a:r>
            <a:endParaRPr lang="ru-RU" sz="1600" i="1" dirty="0" smtClean="0"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1600" dirty="0"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i="1" dirty="0" smtClean="0">
                <a:latin typeface="+mn-lt"/>
              </a:rPr>
              <a:t>С </a:t>
            </a:r>
            <a:r>
              <a:rPr lang="ru-RU" sz="1600" i="1" dirty="0">
                <a:latin typeface="+mn-lt"/>
              </a:rPr>
              <a:t>единственным поставщиком было заключено </a:t>
            </a:r>
            <a:r>
              <a:rPr lang="ru-RU" sz="1600" i="1" u="sng" dirty="0" smtClean="0">
                <a:solidFill>
                  <a:srgbClr val="0070C0"/>
                </a:solidFill>
                <a:latin typeface="+mn-lt"/>
              </a:rPr>
              <a:t>2 784 </a:t>
            </a:r>
            <a:r>
              <a:rPr lang="ru-RU" sz="1600" i="1" dirty="0">
                <a:latin typeface="+mn-lt"/>
              </a:rPr>
              <a:t>контракта с  суммарной ценой </a:t>
            </a:r>
            <a:r>
              <a:rPr lang="ru-RU" sz="1600" i="1" dirty="0" smtClean="0">
                <a:latin typeface="+mn-lt"/>
              </a:rPr>
              <a:t/>
            </a:r>
            <a:br>
              <a:rPr lang="ru-RU" sz="1600" i="1" dirty="0" smtClean="0">
                <a:latin typeface="+mn-lt"/>
              </a:rPr>
            </a:br>
            <a:r>
              <a:rPr lang="ru-RU" sz="1600" i="1" u="sng" dirty="0" smtClean="0">
                <a:solidFill>
                  <a:srgbClr val="0070C0"/>
                </a:solidFill>
                <a:latin typeface="+mn-lt"/>
              </a:rPr>
              <a:t>2 186,32 </a:t>
            </a:r>
            <a:r>
              <a:rPr lang="ru-RU" sz="1600" i="1" dirty="0">
                <a:latin typeface="+mn-lt"/>
              </a:rPr>
              <a:t>млн. рублей (</a:t>
            </a:r>
            <a:r>
              <a:rPr lang="ru-RU" sz="1600" i="1" u="sng" dirty="0">
                <a:solidFill>
                  <a:srgbClr val="0070C0"/>
                </a:solidFill>
                <a:latin typeface="+mn-lt"/>
              </a:rPr>
              <a:t>16% </a:t>
            </a:r>
            <a:r>
              <a:rPr lang="ru-RU" sz="1600" i="1" dirty="0">
                <a:latin typeface="+mn-lt"/>
              </a:rPr>
              <a:t>от количества заключенных контрактов).</a:t>
            </a:r>
            <a:endParaRPr lang="ru-RU" sz="1600" dirty="0"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i="1" dirty="0" smtClean="0">
                <a:latin typeface="+mn-lt"/>
              </a:rPr>
              <a:t>Расторгнуто </a:t>
            </a:r>
            <a:r>
              <a:rPr lang="ru-RU" sz="1600" i="1" u="sng" dirty="0">
                <a:solidFill>
                  <a:srgbClr val="0070C0"/>
                </a:solidFill>
                <a:latin typeface="+mn-lt"/>
              </a:rPr>
              <a:t>281</a:t>
            </a:r>
            <a:r>
              <a:rPr lang="ru-RU" sz="1600" i="1" dirty="0">
                <a:latin typeface="+mn-lt"/>
              </a:rPr>
              <a:t> контракт (</a:t>
            </a:r>
            <a:r>
              <a:rPr lang="ru-RU" sz="1600" i="1" u="sng" dirty="0">
                <a:solidFill>
                  <a:srgbClr val="0070C0"/>
                </a:solidFill>
                <a:latin typeface="+mn-lt"/>
              </a:rPr>
              <a:t>1,6 %</a:t>
            </a:r>
            <a:r>
              <a:rPr lang="ru-RU" sz="1600" i="1" dirty="0">
                <a:latin typeface="+mn-lt"/>
              </a:rPr>
              <a:t> от общего количества заключенных контрактов) на общую сумму </a:t>
            </a:r>
            <a:r>
              <a:rPr lang="ru-RU" sz="1600" i="1" u="sng" dirty="0">
                <a:solidFill>
                  <a:srgbClr val="0070C0"/>
                </a:solidFill>
                <a:latin typeface="+mn-lt"/>
              </a:rPr>
              <a:t>642,91</a:t>
            </a:r>
            <a:r>
              <a:rPr lang="ru-RU" sz="1600" i="1" dirty="0">
                <a:latin typeface="+mn-lt"/>
              </a:rPr>
              <a:t> млн. рублей.</a:t>
            </a:r>
            <a:endParaRPr lang="ru-RU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2713" y="206027"/>
            <a:ext cx="7127875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по результатам проведенного мониторинга закупок товаров, работ, услуг для обеспечения нужд Свердловской области </a:t>
            </a:r>
          </a:p>
          <a:p>
            <a:pPr algn="ctr" eaLnBrk="1" hangingPunct="1">
              <a:defRPr/>
            </a:pP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I полугодие 2017 года.</a:t>
            </a:r>
            <a:endParaRPr lang="ru-RU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3" descr="СО_герб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3" y="107950"/>
            <a:ext cx="1117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5111" y="1916832"/>
            <a:ext cx="862736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+mn-lt"/>
              </a:rPr>
              <a:t>Главным распорядителям бюджетных средств Свердловской области необходимо усилить контроль за соблюдением подведомственными заказчиками, в том числе их контрактными службами, контрактными управляющими, комиссиями по осуществлению закупок, законодательства Российской Федерации о контрактной системе в сфере закупок, </a:t>
            </a:r>
            <a:r>
              <a:rPr lang="ru-RU" b="1" u="sng" dirty="0">
                <a:latin typeface="+mn-lt"/>
              </a:rPr>
              <a:t>в том числе по вопросам</a:t>
            </a:r>
            <a:r>
              <a:rPr lang="ru-RU" b="1" u="sng" dirty="0" smtClean="0">
                <a:latin typeface="+mn-lt"/>
              </a:rPr>
              <a:t>:</a:t>
            </a:r>
          </a:p>
          <a:p>
            <a:pPr algn="ctr"/>
            <a:endParaRPr lang="ru-RU" b="1" u="sng" dirty="0"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>
                <a:latin typeface="+mn-lt"/>
              </a:rPr>
              <a:t>- эффективного и своевременного  планирования закупок товаров, работ, </a:t>
            </a:r>
            <a:r>
              <a:rPr lang="ru-RU" dirty="0" smtClean="0">
                <a:latin typeface="+mn-lt"/>
              </a:rPr>
              <a:t>услуг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dirty="0"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>
                <a:latin typeface="+mn-lt"/>
              </a:rPr>
              <a:t>- снижения нарушений при осуществлении закупок запросом котировок, у единственного поставщика (подрядчика, исполнителя</a:t>
            </a:r>
            <a:r>
              <a:rPr lang="ru-RU" dirty="0" smtClean="0">
                <a:latin typeface="+mn-lt"/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dirty="0"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>
                <a:latin typeface="+mn-lt"/>
              </a:rPr>
              <a:t>- снижения нарушений при ведении реестра контрактов, заключенных заказчиками в соответствии с Законом о контрактной </a:t>
            </a:r>
            <a:r>
              <a:rPr lang="ru-RU" dirty="0" smtClean="0">
                <a:latin typeface="+mn-lt"/>
              </a:rPr>
              <a:t>системе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dirty="0"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>
                <a:latin typeface="+mn-lt"/>
              </a:rPr>
              <a:t>- исполнения контрактов (в том числе применения мер ответственности</a:t>
            </a:r>
            <a:r>
              <a:rPr lang="ru-RU" dirty="0" smtClean="0">
                <a:latin typeface="+mn-lt"/>
              </a:rPr>
              <a:t>)</a:t>
            </a:r>
            <a:endParaRPr lang="ru-RU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4588</TotalTime>
  <Words>1142</Words>
  <Application>Microsoft Office PowerPoint</Application>
  <PresentationFormat>Экран (4:3)</PresentationFormat>
  <Paragraphs>198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Анализ планирования и осуществления закупок</vt:lpstr>
      <vt:lpstr>Анализ планирования и осуществления закупок</vt:lpstr>
      <vt:lpstr>Анализ планирования и осуществления закупок</vt:lpstr>
      <vt:lpstr>Анализ заключенных контрактов</vt:lpstr>
      <vt:lpstr>Презентация PowerPoint</vt:lpstr>
      <vt:lpstr>Презентация PowerPoint</vt:lpstr>
      <vt:lpstr>Презентация PowerPoint</vt:lpstr>
      <vt:lpstr>Презентация PowerPoint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Елисеева Екатерина Викторовна</dc:creator>
  <cp:lastModifiedBy>Недов</cp:lastModifiedBy>
  <cp:revision>374</cp:revision>
  <cp:lastPrinted>2016-01-20T05:04:52Z</cp:lastPrinted>
  <dcterms:created xsi:type="dcterms:W3CDTF">2014-05-26T12:22:30Z</dcterms:created>
  <dcterms:modified xsi:type="dcterms:W3CDTF">2017-08-24T10:01:24Z</dcterms:modified>
</cp:coreProperties>
</file>