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258" r:id="rId3"/>
    <p:sldId id="260" r:id="rId4"/>
    <p:sldId id="283" r:id="rId5"/>
    <p:sldId id="284" r:id="rId6"/>
    <p:sldId id="285" r:id="rId7"/>
    <p:sldId id="286" r:id="rId8"/>
    <p:sldId id="263" r:id="rId9"/>
    <p:sldId id="276" r:id="rId10"/>
    <p:sldId id="288" r:id="rId11"/>
    <p:sldId id="289" r:id="rId12"/>
    <p:sldId id="290" r:id="rId13"/>
    <p:sldId id="292" r:id="rId14"/>
    <p:sldId id="291" r:id="rId15"/>
    <p:sldId id="294" r:id="rId16"/>
    <p:sldId id="293" r:id="rId17"/>
    <p:sldId id="295" r:id="rId18"/>
    <p:sldId id="296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 autoAdjust="0"/>
    <p:restoredTop sz="94629" autoAdjust="0"/>
  </p:normalViewPr>
  <p:slideViewPr>
    <p:cSldViewPr>
      <p:cViewPr>
        <p:scale>
          <a:sx n="118" d="100"/>
          <a:sy n="118" d="100"/>
        </p:scale>
        <p:origin x="-143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17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4DC655B4-5003-40A6-AA0B-47AA22BF05C9}" type="datetimeFigureOut">
              <a:rPr lang="ru-RU" smtClean="0"/>
              <a:t>24.08.2017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980728"/>
            <a:ext cx="7997512" cy="20882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Обзор практики работы комиссий Департамента государственных закупок Свердловской области.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Проблемы, возникающие в работе комиссий Департамента государственных закупок Свердловской области.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3689648"/>
            <a:ext cx="8270230" cy="316835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Носенко Павел Сергеевич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Ведущий специалист отдела проведения конкурентных процедур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Департамента государственных закупок </a:t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Свердловской области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816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06489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излишних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параметров при описании объекта закупки</a:t>
            </a:r>
          </a:p>
          <a:p>
            <a:pPr algn="ctr"/>
            <a:endParaRPr lang="ru-RU" sz="24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4500" algn="just"/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описании строительных материалов использование химического состава готового изделия является избыточным, так не несет существенного влияния на качество выполненных строительно-монтажных работ. </a:t>
            </a:r>
            <a:endParaRPr lang="ru-RU" sz="2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4500" algn="just"/>
            <a:endParaRPr lang="ru-RU" sz="2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4500" algn="just"/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4500" algn="just"/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ФАС России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К–91/17  от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01.02.2017г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(№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0162200011816002371)</a:t>
            </a:r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772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06489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Инструкция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заполнению заявки на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закупке</a:t>
            </a:r>
          </a:p>
          <a:p>
            <a:pPr algn="ctr"/>
            <a:endParaRPr lang="ru-RU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в отношении каких именно показателей заказчиком установлены максимальные и (или) минимальные значения, а также порядок их указания участниками закупки в своих заявках (в виде одного значения показателя или диапазона значений показателя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в отношении каких именно показателей заказчиком установлены значения, которые не могут изменяться, и соответственно подлежат указанию участниками закупки в своих заявках без каких-либо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изменений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Указание инструкции по заполнению заявки в общей части документации о закупке, которая противоречит инструкции по заполнению заявки, указанной в описании объекта закупки;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инструкции по заполнению заявки на участие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497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332656"/>
            <a:ext cx="813690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Указание в инструкции положений, которые отсутствуют в описании объекта закупки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 smtClean="0"/>
          </a:p>
          <a:p>
            <a:endParaRPr lang="ru-RU" b="1" dirty="0"/>
          </a:p>
          <a:p>
            <a:pPr indent="444500" algn="just"/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Инструкция по заполнению заявки: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«наименование параметра является неизменным.»</a:t>
            </a:r>
          </a:p>
          <a:p>
            <a:pPr indent="444500" algn="just"/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4500" algn="just"/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4500" algn="just"/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4500" algn="just"/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4500" algn="just"/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4500" algn="just"/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4500" algn="just"/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аукциона должен четко понимать, что является наименованием параметра, а что показателем. </a:t>
            </a:r>
            <a:endParaRPr lang="ru-RU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89789"/>
              </p:ext>
            </p:extLst>
          </p:nvPr>
        </p:nvGraphicFramePr>
        <p:xfrm>
          <a:off x="395536" y="1556792"/>
          <a:ext cx="7992889" cy="1548054"/>
        </p:xfrm>
        <a:graphic>
          <a:graphicData uri="http://schemas.openxmlformats.org/drawingml/2006/table">
            <a:tbl>
              <a:tblPr firstRow="1" bandRow="1"/>
              <a:tblGrid>
                <a:gridCol w="576064"/>
                <a:gridCol w="3025383"/>
                <a:gridCol w="1463814"/>
                <a:gridCol w="1463814"/>
                <a:gridCol w="1463814"/>
              </a:tblGrid>
              <a:tr h="682791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3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cs typeface="Times New Roman"/>
                        </a:rPr>
                        <a:t>№ п/п</a:t>
                      </a:r>
                      <a:endParaRPr lang="ru-RU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83735" marR="83735" marT="41868" marB="4186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313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300" b="0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Функциональные</a:t>
                      </a:r>
                      <a:r>
                        <a:rPr lang="ru-RU" sz="1300" b="0" i="0" u="none" strike="noStrike" kern="1200" baseline="0" dirty="0" smtClean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и качественные характеристики товара</a:t>
                      </a:r>
                      <a:endParaRPr lang="ru-RU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2801" marR="62801" marT="8722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313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300" b="0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Ед. измерения</a:t>
                      </a:r>
                      <a:endParaRPr lang="ru-RU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2801" marR="62801" marT="8722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313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300" b="0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Количество</a:t>
                      </a:r>
                      <a:endParaRPr lang="ru-RU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2801" marR="62801" marT="8722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313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300" b="0" i="0" u="none" strike="noStrike" kern="1200" dirty="0" err="1" smtClean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Тех.требование</a:t>
                      </a:r>
                      <a:endParaRPr lang="ru-RU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2801" marR="62801" marT="8722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3138"/>
                    </a:solidFill>
                  </a:tcPr>
                </a:tc>
              </a:tr>
              <a:tr h="865263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300" b="0" i="0" u="none" strike="noStrike" kern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1.13</a:t>
                      </a:r>
                      <a:endParaRPr lang="ru-RU" sz="1600" b="0" i="0" u="none" strike="noStrike">
                        <a:effectLst/>
                        <a:latin typeface="Arial"/>
                      </a:endParaRPr>
                    </a:p>
                  </a:txBody>
                  <a:tcPr marL="62801" marR="62801" marT="8722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313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300" b="0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Труба армированная алюминием</a:t>
                      </a:r>
                      <a:endParaRPr lang="ru-RU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2801" marR="62801" marT="8722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313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300" b="0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шт</a:t>
                      </a:r>
                      <a:r>
                        <a:rPr lang="ru-RU" sz="13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62801" marR="62801" marT="8722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313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300" b="0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Times New Roman"/>
                          <a:cs typeface="Times New Roman"/>
                        </a:rPr>
                        <a:t>2</a:t>
                      </a:r>
                      <a:endParaRPr lang="ru-RU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83735" marR="83735" marT="41868" marB="4186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313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300" b="0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Times New Roman"/>
                          <a:cs typeface="Times New Roman"/>
                        </a:rPr>
                        <a:t>Диаметр, 20*2м</a:t>
                      </a:r>
                      <a:endParaRPr lang="ru-RU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83735" marR="83735" marT="41868" marB="41868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313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916244"/>
              </p:ext>
            </p:extLst>
          </p:nvPr>
        </p:nvGraphicFramePr>
        <p:xfrm>
          <a:off x="395537" y="4149080"/>
          <a:ext cx="7992888" cy="1417567"/>
        </p:xfrm>
        <a:graphic>
          <a:graphicData uri="http://schemas.openxmlformats.org/drawingml/2006/table">
            <a:tbl>
              <a:tblPr firstRow="1" bandRow="1"/>
              <a:tblGrid>
                <a:gridCol w="570920"/>
                <a:gridCol w="3025879"/>
                <a:gridCol w="1465363"/>
                <a:gridCol w="1465363"/>
                <a:gridCol w="1465363"/>
              </a:tblGrid>
              <a:tr h="625223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cs typeface="Times New Roman"/>
                        </a:rPr>
                        <a:t>№ п/п</a:t>
                      </a:r>
                      <a:endParaRPr lang="ru-RU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76641" marR="76641" marT="38379" marB="3837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313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Наименование товара</a:t>
                      </a:r>
                      <a:endParaRPr lang="ru-RU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57452" marR="57452" marT="80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313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u="none" strike="noStrike" kern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Ед. измерения</a:t>
                      </a:r>
                      <a:endParaRPr lang="ru-RU" sz="1600" b="0" i="0" u="none" strike="noStrike">
                        <a:effectLst/>
                        <a:latin typeface="Arial"/>
                      </a:endParaRPr>
                    </a:p>
                  </a:txBody>
                  <a:tcPr marL="57452" marR="57452" marT="80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313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u="none" strike="noStrike" kern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Количество</a:t>
                      </a:r>
                      <a:endParaRPr lang="ru-RU" sz="1600" b="0" i="0" u="none" strike="noStrike">
                        <a:effectLst/>
                        <a:latin typeface="Arial"/>
                      </a:endParaRPr>
                    </a:p>
                  </a:txBody>
                  <a:tcPr marL="57452" marR="57452" marT="80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313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Показатель</a:t>
                      </a:r>
                      <a:endParaRPr lang="ru-RU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57452" marR="57452" marT="80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3138"/>
                    </a:solidFill>
                  </a:tcPr>
                </a:tc>
              </a:tr>
              <a:tr h="792344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u="none" strike="noStrike" kern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1.13</a:t>
                      </a:r>
                      <a:endParaRPr lang="ru-RU" sz="1600" b="0" i="0" u="none" strike="noStrike">
                        <a:effectLst/>
                        <a:latin typeface="Arial"/>
                      </a:endParaRPr>
                    </a:p>
                  </a:txBody>
                  <a:tcPr marL="57452" marR="57452" marT="80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3138"/>
                    </a:solidFill>
                  </a:tcPr>
                </a:tc>
                <a:tc>
                  <a:txBody>
                    <a:bodyPr/>
                    <a:lstStyle/>
                    <a:p>
                      <a:pPr rtl="0" eaLnBrk="1" fontAlgn="t" latinLnBrk="0" hangingPunct="1"/>
                      <a:r>
                        <a:rPr lang="ru-RU" sz="13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Труба армированная алюминием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52" marR="57452" marT="80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313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шт.</a:t>
                      </a:r>
                      <a:endParaRPr lang="ru-RU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57452" marR="57452" marT="802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313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0" i="0" u="none" strike="noStrike" kern="1200">
                          <a:solidFill>
                            <a:srgbClr val="FFFFFF"/>
                          </a:solidFill>
                          <a:effectLst/>
                          <a:latin typeface="Times New Roman"/>
                          <a:cs typeface="Times New Roman"/>
                        </a:rPr>
                        <a:t>2</a:t>
                      </a:r>
                      <a:endParaRPr lang="ru-RU" sz="1600" b="0" i="0" u="none" strike="noStrike">
                        <a:effectLst/>
                        <a:latin typeface="Arial"/>
                      </a:endParaRPr>
                    </a:p>
                  </a:txBody>
                  <a:tcPr marL="76641" marR="76641" marT="38379" marB="3837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3138"/>
                    </a:solidFill>
                  </a:tcPr>
                </a:tc>
                <a:tc>
                  <a:txBody>
                    <a:bodyPr/>
                    <a:lstStyle/>
                    <a:p>
                      <a:pPr rtl="0" eaLnBrk="1" fontAlgn="auto" latinLnBrk="0" hangingPunct="1"/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Диаметр, 20*2м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641" marR="76641" marT="38379" marB="38379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313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835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3528" y="476672"/>
            <a:ext cx="8208912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ФАС России от 01.07.2016 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ИА/44536/16 «Об установлении заказчиком требований к составу, инструкции по заполнению заявки на участие </a:t>
            </a:r>
            <a:r>
              <a:rPr 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закупке»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577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5"/>
            <a:ext cx="799288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составлению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Описания объекта закупки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endParaRPr lang="ru-RU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установлении в описании объекта закупки отсылок на нормативные документы,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указывать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наименование, раздел, часть, пункт документа,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установлено требование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наличии соответствующей характеристики товаров, работ, услуг;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описании объекта закупки следовать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принципу единообразия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указании технических единиц в описании объекта закупки использовать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либо только национальное обозначение, либо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международное;</a:t>
            </a:r>
          </a:p>
          <a:p>
            <a:pPr algn="just"/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исключать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противоречивые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требования;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избегать установления в Техническом задании требований, относящихся к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правилам эксплуатации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34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258000" cy="421940"/>
          </a:xfrm>
        </p:spPr>
        <p:txBody>
          <a:bodyPr>
            <a:normAutofit fontScale="90000"/>
          </a:bodyPr>
          <a:lstStyle/>
          <a:p>
            <a:r>
              <a:rPr lang="ru-RU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4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5638381"/>
              </p:ext>
            </p:extLst>
          </p:nvPr>
        </p:nvGraphicFramePr>
        <p:xfrm>
          <a:off x="971600" y="1124744"/>
          <a:ext cx="7416824" cy="18002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80626"/>
                <a:gridCol w="1892675"/>
                <a:gridCol w="4943523"/>
              </a:tblGrid>
              <a:tr h="1800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 резервного питания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Номинальный выходной ток в резервном режиме, А, </a:t>
                      </a:r>
                      <a:r>
                        <a:rPr lang="ru-RU" sz="2000" kern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более: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«ВЫХОД 1»: не более 10 А</a:t>
                      </a:r>
                    </a:p>
                    <a:p>
                      <a:r>
                        <a:rPr lang="ru-RU" sz="2000" kern="12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«ВЫХОД 2»: более 21 А</a:t>
                      </a:r>
                      <a:endParaRPr lang="ru-RU" sz="2000" kern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64328" y="3717032"/>
            <a:ext cx="74168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Инструкция по заполнению заявки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указании требований к товару, значения показателей которого описываются до знака двоеточие, их смысловое значение при формировании первой части заявки должно применяться ко всем требуемым значениям показателя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характеристики, указанным заказчиком, если вышеописанные требования указаны после знака двоеточие, то их смысловое значение должно применяться только к первому значению показателя характеристики, указанному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заказчиком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77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8952284"/>
              </p:ext>
            </p:extLst>
          </p:nvPr>
        </p:nvGraphicFramePr>
        <p:xfrm>
          <a:off x="251521" y="476673"/>
          <a:ext cx="8136904" cy="42672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76063"/>
                <a:gridCol w="1440160"/>
                <a:gridCol w="6120681"/>
              </a:tblGrid>
              <a:tr h="1440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Битум нефтяной дорожный вязкий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Глубина проникания иглы, 0,1 мм при 25 °С, мм: не менее 61 не более 90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глубина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проникания иглы, 0,1 мм при 0 °С, мм: не менее 20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endParaRPr lang="ru-RU" sz="2000" dirty="0" smtClean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температура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размягчения по кольцу и шару, °С: не ниже 47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endParaRPr lang="ru-RU" sz="2000" dirty="0" smtClean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растяжимость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25 °С, см: не менее 55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endParaRPr lang="ru-RU" sz="2000" dirty="0" smtClean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растяжимость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0 °С, см: не менее 3,5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endParaRPr lang="ru-RU" sz="2000" dirty="0" smtClean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температура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хрупкости, °С: не выше -15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температура вспышки, °С: не ниже 230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endParaRPr lang="ru-RU" sz="2000" dirty="0" smtClean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изменение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температуры размягчения после прогрева, °С: не более 5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endParaRPr lang="ru-RU" sz="2000" dirty="0" smtClean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пенетрации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от -1,0 до +1,0.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Должен соответствовать ГОСТ 22245-90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520" y="4869160"/>
            <a:ext cx="81369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Инструкция по заполнению заявки: 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перечисления характеристик через знак препинания «точку с запятой»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союзов «или», «либо», участник аукциона должен 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указать одно конкретное значение по своему выбору, из предложенных в перечне, по каждому конкретному пункту.</a:t>
            </a:r>
          </a:p>
        </p:txBody>
      </p:sp>
    </p:spTree>
    <p:extLst>
      <p:ext uri="{BB962C8B-B14F-4D97-AF65-F5344CB8AC3E}">
        <p14:creationId xmlns:p14="http://schemas.microsoft.com/office/powerpoint/2010/main" val="371496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7955640"/>
              </p:ext>
            </p:extLst>
          </p:nvPr>
        </p:nvGraphicFramePr>
        <p:xfrm>
          <a:off x="395757" y="881063"/>
          <a:ext cx="8424936" cy="122413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62321"/>
                <a:gridCol w="1337658"/>
                <a:gridCol w="6624957"/>
              </a:tblGrid>
              <a:tr h="1224136">
                <a:tc>
                  <a:txBody>
                    <a:bodyPr/>
                    <a:lstStyle/>
                    <a:p>
                      <a:pPr algn="ctr">
                        <a:tabLst>
                          <a:tab pos="3309620" algn="ctr"/>
                        </a:tabLst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3309620" algn="ctr"/>
                        </a:tabLst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Цементный раствор</a:t>
                      </a:r>
                      <a:endParaRPr lang="ru-RU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Кладочный, для монтажных работ, показатели </a:t>
                      </a:r>
                      <a:endParaRPr lang="ru-RU" sz="19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должны </a:t>
                      </a: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соответствовать ГОСТ </a:t>
                      </a:r>
                      <a:r>
                        <a:rPr lang="ru-RU" sz="1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28013-98.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Минимальный </a:t>
                      </a: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 цемента в кладочном растворе при </a:t>
                      </a:r>
                      <a:r>
                        <a:rPr lang="ru-RU" sz="1900" b="1" u="sng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мокром режиме не менее 100 кг</a:t>
                      </a:r>
                      <a:r>
                        <a:rPr lang="ru-RU" sz="1900" b="1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1 м3 сухого песка</a:t>
                      </a:r>
                      <a:r>
                        <a:rPr lang="ru-RU" sz="1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ru-RU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23528" y="188640"/>
            <a:ext cx="813690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установленные в Части </a:t>
            </a: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«Описание объекта закупки», </a:t>
            </a:r>
          </a:p>
          <a:p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 же предложение участника закупки:</a:t>
            </a:r>
            <a:endParaRPr lang="ru-RU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4716540"/>
              </p:ext>
            </p:extLst>
          </p:nvPr>
        </p:nvGraphicFramePr>
        <p:xfrm>
          <a:off x="395757" y="2204864"/>
          <a:ext cx="8424937" cy="122413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62321"/>
                <a:gridCol w="1337658"/>
                <a:gridCol w="6624958"/>
              </a:tblGrid>
              <a:tr h="1224136">
                <a:tc>
                  <a:txBody>
                    <a:bodyPr/>
                    <a:lstStyle/>
                    <a:p>
                      <a:pPr algn="ctr">
                        <a:tabLst>
                          <a:tab pos="3309620" algn="ctr"/>
                        </a:tabLst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3309620" algn="ctr"/>
                        </a:tabLst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Цементный раствор</a:t>
                      </a:r>
                      <a:endParaRPr lang="ru-RU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Кладочный, для монтажных работ, показатели должны соответствовать ГОСТ 28013-98.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Минимальный </a:t>
                      </a: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 цемента в кладочном растворе при </a:t>
                      </a:r>
                      <a:r>
                        <a:rPr lang="ru-RU" sz="1900" b="1" u="sng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мокром режиме </a:t>
                      </a:r>
                      <a:r>
                        <a:rPr lang="ru-RU" sz="1900" b="1" u="sng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кг</a:t>
                      </a:r>
                      <a:r>
                        <a:rPr lang="ru-RU" sz="1900" b="1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900" u="non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м3 сухого песка</a:t>
                      </a:r>
                      <a:r>
                        <a:rPr lang="ru-RU" sz="1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9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90946" y="3429000"/>
            <a:ext cx="847654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таблицей Г1 ГОСТ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28013-98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Растворы строительные. Общие технические условия.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2705818"/>
              </p:ext>
            </p:extLst>
          </p:nvPr>
        </p:nvGraphicFramePr>
        <p:xfrm>
          <a:off x="385536" y="4116056"/>
          <a:ext cx="8447239" cy="2392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44099"/>
                <a:gridCol w="4003140"/>
              </a:tblGrid>
              <a:tr h="960120">
                <a:tc>
                  <a:txBody>
                    <a:bodyPr/>
                    <a:lstStyle/>
                    <a:p>
                      <a:pPr algn="just"/>
                      <a:r>
                        <a:rPr lang="ru-RU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Условия эксплуатации ограждающих конструкций</a:t>
                      </a:r>
                      <a:r>
                        <a:rPr lang="ru-RU" sz="19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влажностный режим помещений по СНИП </a:t>
                      </a:r>
                      <a:r>
                        <a:rPr lang="en-US" sz="19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ru-RU" sz="19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-3-79*</a:t>
                      </a:r>
                      <a:endParaRPr lang="ru-RU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9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Минимальный расход цемента в кладочном растворе на 1 м3 сухого песка  кг.</a:t>
                      </a:r>
                      <a:endParaRPr lang="ru-RU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сухом и нормальном режимах помещения</a:t>
                      </a:r>
                      <a:endParaRPr lang="ru-RU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влажном режиме помещения</a:t>
                      </a:r>
                      <a:endParaRPr lang="ru-RU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</a:t>
                      </a:r>
                      <a:endParaRPr lang="ru-RU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900" b="1" u="sng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мокром режиме</a:t>
                      </a:r>
                      <a:r>
                        <a:rPr lang="ru-RU" sz="1900" b="1" u="non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помещения</a:t>
                      </a:r>
                      <a:endParaRPr lang="ru-RU" sz="1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1" u="sng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</a:t>
                      </a:r>
                      <a:endParaRPr lang="ru-RU" sz="1900" b="1" u="sng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833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8651091"/>
              </p:ext>
            </p:extLst>
          </p:nvPr>
        </p:nvGraphicFramePr>
        <p:xfrm>
          <a:off x="467544" y="1340768"/>
          <a:ext cx="8352929" cy="16306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86853"/>
                <a:gridCol w="4093271"/>
                <a:gridCol w="3472805"/>
              </a:tblGrid>
              <a:tr h="3511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параметра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 параметра (Запрашиваемые технические характеристики)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Цвет  кузова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Черный, темно-серый, темно-зеленый, белый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67544" y="3212976"/>
            <a:ext cx="84249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Инструкция по заполнению заявки: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знака препинания 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«,»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«;» при перечислении значений показателя приравнивается к соединительному союзу «и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8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404664"/>
            <a:ext cx="7834064" cy="5906498"/>
          </a:xfrm>
        </p:spPr>
        <p:txBody>
          <a:bodyPr/>
          <a:lstStyle/>
          <a:p>
            <a:pPr algn="just"/>
            <a:endParaRPr lang="ru-RU" sz="3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 </a:t>
            </a:r>
            <a:endParaRPr lang="ru-RU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47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04665"/>
            <a:ext cx="7690048" cy="5904696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endParaRPr lang="ru-RU" sz="3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sz="3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sz="3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3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332656"/>
            <a:ext cx="8136904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</a:t>
            </a:r>
            <a:r>
              <a:rPr lang="ru-RU" sz="28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 ЗАКУПКИ</a:t>
            </a:r>
          </a:p>
          <a:p>
            <a:pPr algn="ctr"/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Описание объекта закупки предоставлено единым текстом</a:t>
            </a:r>
          </a:p>
          <a:p>
            <a:pPr algn="just"/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indent="444500" algn="just"/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Показатель: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«гарантия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автомобили: 36 месяцев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100 000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км».</a:t>
            </a:r>
          </a:p>
          <a:p>
            <a:pPr indent="355600" algn="just"/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Инструкцией по заполнении заявки на участие в аукционе установлено: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случае, если значения показателя указаны через слово «или», то необходимо указать одно из указанных значений данного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показателя»</a:t>
            </a:r>
          </a:p>
          <a:p>
            <a:pPr indent="355600" algn="ctr"/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 сформировать описание объекта закупки в следующем формате:</a:t>
            </a: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884592"/>
              </p:ext>
            </p:extLst>
          </p:nvPr>
        </p:nvGraphicFramePr>
        <p:xfrm>
          <a:off x="323528" y="4437112"/>
          <a:ext cx="7998255" cy="2042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2333060"/>
                <a:gridCol w="1598578"/>
                <a:gridCol w="2122401"/>
              </a:tblGrid>
              <a:tr h="559511">
                <a:tc>
                  <a:txBody>
                    <a:bodyPr/>
                    <a:lstStyle/>
                    <a:p>
                      <a:pPr algn="ctr"/>
                      <a:r>
                        <a:rPr lang="ru-RU" sz="1400" b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Требование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показателя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Инструкция участнику закупки</a:t>
                      </a:r>
                      <a:endParaRPr lang="ru-RU" sz="11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14830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1.13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гарантия  на автомобили: 36 месяцев или 100 000 км (в зависимости от того, какое условие наступит ранее)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Наличие</a:t>
                      </a:r>
                    </a:p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Участник указывает наличие</a:t>
                      </a:r>
                    </a:p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896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136904" cy="6336703"/>
          </a:xfrm>
        </p:spPr>
        <p:txBody>
          <a:bodyPr>
            <a:normAutofit/>
          </a:bodyPr>
          <a:lstStyle/>
          <a:p>
            <a:pPr marL="44450" indent="400050" algn="ctr">
              <a:buNone/>
            </a:pP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Использование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актуальных ГОСТов</a:t>
            </a:r>
          </a:p>
          <a:p>
            <a:pPr marL="45720" lvl="0" indent="0" algn="ctr"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установил следующие требования к товару: </a:t>
            </a:r>
          </a:p>
          <a:p>
            <a:pPr marL="45720" indent="0" algn="ctr">
              <a:buNone/>
            </a:pPr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450" indent="0" algn="just">
              <a:buNone/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30200" indent="-285750" algn="just"/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ГОСТ 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26633-2012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«Бетон»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момент публикации извещения о проведении закупки 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являлся недействующим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ограничивало законные права и интересы участников закупки, производящих товар в соответствии с действующим </a:t>
            </a:r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ГОСТ </a:t>
            </a:r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26633-2015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«Бетоны тяжелые и мелкозернистые. Технические условия».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УФАС по СО № 749-З от 04.06.2015г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0162200011815000654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5720" indent="0" algn="ctr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3366522"/>
              </p:ext>
            </p:extLst>
          </p:nvPr>
        </p:nvGraphicFramePr>
        <p:xfrm>
          <a:off x="683568" y="1340768"/>
          <a:ext cx="7848872" cy="10955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2074"/>
                <a:gridCol w="5276798"/>
              </a:tblGrid>
              <a:tr h="5346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товара (материала)</a:t>
                      </a:r>
                      <a:r>
                        <a:rPr lang="ru-RU" sz="1400" b="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Дополнительные технические характеристики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</a:tr>
              <a:tr h="5346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Бетон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Требуется бетон тяжелый или мелкозернистый.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Должен соответствовать ГОСТ 26633-2012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649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332656"/>
            <a:ext cx="813690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Несоответствие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 указываемых в соответствующих регламентирующих документах, характеристикам указываемым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Заказчиком</a:t>
            </a:r>
          </a:p>
          <a:p>
            <a:pPr algn="ctr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4500" algn="just"/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в Стандарте определен любым допустимым значением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10 до 20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единиц</a:t>
            </a: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значения, содержащиеся в </a:t>
            </a: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документации:</a:t>
            </a:r>
          </a:p>
          <a:p>
            <a:pPr indent="444500" algn="just"/>
            <a:endParaRPr lang="ru-RU" sz="2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должны превышать или уменьшать указанный в Стандарте диапазон значений (если иное не предусмотрено Стандартом), то есть значения показателей должны соответствовать Стандарту;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Инструкция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заполнению </a:t>
            </a: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заявки не должна противоречить Стандарту.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696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06489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Использование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характеристик, не относящихся к функциональным, техническим и качественным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характеристикам</a:t>
            </a:r>
          </a:p>
          <a:p>
            <a:pPr algn="ctr"/>
            <a:endParaRPr lang="ru-RU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срокам оказания услуг,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участникам,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поставки, монтажа и наладки Товара,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 к документации на Товар,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Гарантия качества,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Гарантийное обслуживание, </a:t>
            </a:r>
          </a:p>
          <a:p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4500" algn="just"/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подпадает под действие п. 1 ч. 1 ст. 33  </a:t>
            </a: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Закона </a:t>
            </a:r>
            <a:b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контрактной </a:t>
            </a: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системе. Данные требования указываются в контракте.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410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332656"/>
            <a:ext cx="8064896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Тяжелая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восприятия </a:t>
            </a:r>
            <a:b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последовательность изложения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показателя</a:t>
            </a:r>
          </a:p>
          <a:p>
            <a:pPr algn="ctr"/>
            <a:endParaRPr lang="ru-RU" sz="24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spcAft>
                <a:spcPts val="576"/>
              </a:spcAft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значения показателей указаны в обратном порядке </a:t>
            </a:r>
            <a:b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максимального к минимальному значению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ctr">
              <a:spcAft>
                <a:spcPts val="576"/>
              </a:spcAft>
              <a:buFont typeface="Arial" panose="020B0604020202020204" pitchFamily="34" charset="0"/>
              <a:buChar char="•"/>
            </a:pPr>
            <a:endParaRPr lang="ru-RU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spcAft>
                <a:spcPts val="576"/>
              </a:spcAft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допускается не более 5,5 %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3,5 % по массе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342900" indent="-342900" algn="ctr">
              <a:spcAft>
                <a:spcPts val="576"/>
              </a:spcAft>
              <a:buFont typeface="Arial" panose="020B0604020202020204" pitchFamily="34" charset="0"/>
              <a:buChar char="•"/>
            </a:pPr>
            <a:endParaRPr lang="ru-RU" sz="24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значения показателей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указаны в обратном порядке </a:t>
            </a:r>
            <a:b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максимального к минимальному значению:</a:t>
            </a:r>
          </a:p>
          <a:p>
            <a:pPr algn="ctr">
              <a:spcAft>
                <a:spcPts val="576"/>
              </a:spcAft>
            </a:pPr>
            <a:endParaRPr lang="ru-RU" sz="12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576"/>
              </a:spcAft>
            </a:pP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допускается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100 от 90 </a:t>
            </a:r>
            <a:r>
              <a:rPr lang="ru-RU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по массе</a:t>
            </a:r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4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84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332656"/>
            <a:ext cx="813690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Установление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документации об электронном аукционе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два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раза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одинаковой функциональной характеристики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предлагаемого к поставке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товара</a:t>
            </a:r>
          </a:p>
          <a:p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03866"/>
              </p:ext>
            </p:extLst>
          </p:nvPr>
        </p:nvGraphicFramePr>
        <p:xfrm>
          <a:off x="539552" y="2045680"/>
          <a:ext cx="7776864" cy="2483262"/>
        </p:xfrm>
        <a:graphic>
          <a:graphicData uri="http://schemas.openxmlformats.org/drawingml/2006/table">
            <a:tbl>
              <a:tblPr firstRow="1" firstCol="1" bandRow="1"/>
              <a:tblGrid>
                <a:gridCol w="216984"/>
                <a:gridCol w="1786194"/>
                <a:gridCol w="5773686"/>
              </a:tblGrid>
              <a:tr h="2483262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15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cs typeface="Times New Roman"/>
                        </a:rPr>
                        <a:t> </a:t>
                      </a:r>
                      <a:endParaRPr lang="ru-RU" sz="1700" b="0" i="0" u="none" strike="noStrike" dirty="0">
                        <a:effectLst/>
                        <a:latin typeface="Arial"/>
                      </a:endParaRPr>
                    </a:p>
                    <a:p>
                      <a:pPr marL="0" algn="l" rtl="0" eaLnBrk="1" fontAlgn="t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15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cs typeface="Times New Roman"/>
                        </a:rPr>
                        <a:t> </a:t>
                      </a:r>
                      <a:endParaRPr lang="ru-RU" sz="1700" b="0" i="0" u="none" strike="noStrike" dirty="0">
                        <a:effectLst/>
                        <a:latin typeface="Arial"/>
                      </a:endParaRPr>
                    </a:p>
                    <a:p>
                      <a:pPr marL="0" algn="l" rtl="0" eaLnBrk="1" fontAlgn="t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15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cs typeface="Times New Roman"/>
                        </a:rPr>
                        <a:t>2</a:t>
                      </a:r>
                      <a:endParaRPr lang="ru-RU" sz="1700" b="0" i="0" u="none" strike="noStrike" dirty="0">
                        <a:effectLst/>
                        <a:latin typeface="Arial"/>
                      </a:endParaRPr>
                    </a:p>
                  </a:txBody>
                  <a:tcPr marL="63919" marR="63919" marT="887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rtl="0" eaLnBrk="1" fontAlgn="t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15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7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just" rtl="0" eaLnBrk="1" fontAlgn="t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15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Арочный </a:t>
                      </a:r>
                      <a:r>
                        <a:rPr lang="ru-RU" sz="1500" b="0" i="0" u="none" strike="noStrike" kern="1200" dirty="0" err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металлодетектор</a:t>
                      </a:r>
                      <a:endParaRPr lang="ru-RU" sz="17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19" marR="63919" marT="887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rtl="0" eaLnBrk="1" fontAlgn="t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1500" b="1" i="0" u="none" strike="noStrike" kern="1200" dirty="0">
                          <a:solidFill>
                            <a:srgbClr val="FF86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Возможность обнаружения металлических предметов не менее чем от 2-х грамм</a:t>
                      </a:r>
                      <a:r>
                        <a:rPr lang="ru-RU" sz="1500" b="0" i="0" u="none" strike="noStrike" kern="1200" dirty="0">
                          <a:solidFill>
                            <a:srgbClr val="FF86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ru-RU" sz="15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Внешние размеры, мм: ширина не менее 900, высота не менее 2 200, глубина не менее 580; Внутренние размеры туннеля, мм: ширина не менее 760, высота не менее 2 000, глубина не менее 580. </a:t>
                      </a:r>
                      <a:r>
                        <a:rPr lang="ru-RU" sz="1500" b="1" i="0" u="none" strike="noStrike" kern="1200" dirty="0">
                          <a:solidFill>
                            <a:srgbClr val="FF86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Возможность обнаружения металлических предметов весом не менее 2 г.</a:t>
                      </a:r>
                      <a:r>
                        <a:rPr lang="ru-RU" sz="1500" b="0" i="0" u="none" strike="noStrike" kern="1200" dirty="0">
                          <a:solidFill>
                            <a:srgbClr val="FF86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ru-RU" sz="15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вероятность ложных тревог не более 2%; пропускной режим не менее 40 чел. в мин.; ширина контролируемой зоны не менее 800 мм.; наличие защиты от помех работающей оргтехники и соседствующих металлических предметов (турникетов и пр.); не менее 19 программ для различных условий работы.</a:t>
                      </a:r>
                      <a:endParaRPr lang="ru-RU" sz="17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19" marR="63919" marT="8878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313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064896" cy="6192688"/>
          </a:xfrm>
        </p:spPr>
        <p:txBody>
          <a:bodyPr>
            <a:normAutofit/>
          </a:bodyPr>
          <a:lstStyle/>
          <a:p>
            <a:pPr marL="0" indent="444500" algn="ctr">
              <a:spcBef>
                <a:spcPts val="0"/>
              </a:spcBef>
              <a:buNone/>
            </a:pP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Установление в описании объекта закупки и инструкции по заполнению заявки значения показателей, не позволяющие определить потребность заказчика</a:t>
            </a:r>
          </a:p>
          <a:p>
            <a:pPr marL="0" indent="444500" algn="ctr">
              <a:spcBef>
                <a:spcPts val="0"/>
              </a:spcBef>
              <a:buNone/>
            </a:pPr>
            <a:endParaRPr lang="ru-RU" sz="2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000" lvl="0" indent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установил следующие требования к товару: </a:t>
            </a:r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000" lvl="0" indent="0" algn="ctr">
              <a:spcBef>
                <a:spcPts val="0"/>
              </a:spcBef>
              <a:buNone/>
            </a:pP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b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748229"/>
              </p:ext>
            </p:extLst>
          </p:nvPr>
        </p:nvGraphicFramePr>
        <p:xfrm>
          <a:off x="539552" y="2924944"/>
          <a:ext cx="7920880" cy="136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0"/>
                <a:gridCol w="3960440"/>
              </a:tblGrid>
              <a:tr h="1368152">
                <a:tc>
                  <a:txBody>
                    <a:bodyPr/>
                    <a:lstStyle/>
                    <a:p>
                      <a:pPr algn="l"/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Конструкции дверей шахты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автоматические телескопические или автоматические распашные*</a:t>
                      </a:r>
                      <a:endParaRPr lang="ru-RU" sz="1600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39552" y="5083443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Инструкция по заполнению заявки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показатели, отмеченные знаком «*» являются </a:t>
            </a:r>
            <a:r>
              <a:rPr lang="ru-RU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неизменными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787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8064896" cy="659735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установил следующие требования к товару:</a:t>
            </a:r>
          </a:p>
          <a:p>
            <a:pPr marL="45720" indent="0">
              <a:buNone/>
            </a:pPr>
            <a:endParaRPr lang="ru-RU" dirty="0" smtClean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 smtClean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заполнению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заявки: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значения показателя указаны через слово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необходимо указать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 из указанных значений данного показателя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ru-RU" altLang="ru-RU" b="1" dirty="0" smtClean="0">
              <a:latin typeface="Times New Roman" panose="02020603050405020304" pitchFamily="18" charset="0"/>
              <a:ea typeface="Calibri" pitchFamily="34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altLang="ru-RU" b="1" dirty="0" smtClean="0"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В </a:t>
            </a:r>
            <a:r>
              <a:rPr lang="ru-RU" altLang="ru-RU" b="1" dirty="0"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заявке участника содержалось следующее предложение о товаре: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  <a:p>
            <a:pPr marL="0" indent="0">
              <a:spcBef>
                <a:spcPts val="0"/>
              </a:spcBef>
              <a:buNone/>
            </a:pP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  <a:p>
            <a:pPr marL="0" indent="0">
              <a:spcBef>
                <a:spcPts val="0"/>
              </a:spcBef>
              <a:buNone/>
            </a:pPr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УФАС по СО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1418-З от 10.11.2015г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(№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0162200011815001701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698423"/>
              </p:ext>
            </p:extLst>
          </p:nvPr>
        </p:nvGraphicFramePr>
        <p:xfrm>
          <a:off x="467544" y="764704"/>
          <a:ext cx="7848871" cy="1584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1468"/>
                <a:gridCol w="2264772"/>
                <a:gridCol w="2384282"/>
                <a:gridCol w="2628349"/>
              </a:tblGrid>
              <a:tr h="495989">
                <a:tc>
                  <a:txBody>
                    <a:bodyPr/>
                    <a:lstStyle/>
                    <a:p>
                      <a:pPr marR="1651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noFill/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оборудования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noFill/>
                  </a:tcPr>
                </a:tc>
                <a:tc>
                  <a:txBody>
                    <a:bodyPr/>
                    <a:lstStyle/>
                    <a:p>
                      <a:pPr marR="13335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параметра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noFill/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 параметра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noFill/>
                  </a:tcPr>
                </a:tc>
              </a:tr>
              <a:tr h="291650">
                <a:tc>
                  <a:txBody>
                    <a:bodyPr/>
                    <a:lstStyle/>
                    <a:p>
                      <a:pPr marR="1651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noFill/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Видеокамера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noFill/>
                  </a:tcPr>
                </a:tc>
                <a:tc>
                  <a:txBody>
                    <a:bodyPr/>
                    <a:lstStyle/>
                    <a:p>
                      <a:pPr marR="13335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noFill/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noFill/>
                  </a:tcPr>
                </a:tc>
              </a:tr>
              <a:tr h="796537">
                <a:tc>
                  <a:txBody>
                    <a:bodyPr/>
                    <a:lstStyle/>
                    <a:p>
                      <a:pPr marR="1651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2.3.3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noFill/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noFill/>
                  </a:tcPr>
                </a:tc>
                <a:tc>
                  <a:txBody>
                    <a:bodyPr/>
                    <a:lstStyle/>
                    <a:p>
                      <a:pPr marR="13335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Настройки изображения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noFill/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Яркость и контраст, настраиваются через клиентское </a:t>
                      </a:r>
                      <a:r>
                        <a:rPr lang="ru-RU" sz="16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или </a:t>
                      </a:r>
                      <a:r>
                        <a:rPr lang="ru-RU" sz="1600" b="1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веб-браузер</a:t>
                      </a:r>
                    </a:p>
                  </a:txBody>
                  <a:tcPr marL="36830" marR="20320" marT="26035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833994"/>
              </p:ext>
            </p:extLst>
          </p:nvPr>
        </p:nvGraphicFramePr>
        <p:xfrm>
          <a:off x="467544" y="4221088"/>
          <a:ext cx="7920880" cy="14674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5349"/>
                <a:gridCol w="2264190"/>
                <a:gridCol w="2383668"/>
                <a:gridCol w="2627673"/>
              </a:tblGrid>
              <a:tr h="200660">
                <a:tc>
                  <a:txBody>
                    <a:bodyPr/>
                    <a:lstStyle/>
                    <a:p>
                      <a:pPr marR="1651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noFill/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оборудования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noFill/>
                  </a:tcPr>
                </a:tc>
                <a:tc>
                  <a:txBody>
                    <a:bodyPr/>
                    <a:lstStyle/>
                    <a:p>
                      <a:pPr marR="13335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параметра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noFill/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 параметра 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noFill/>
                  </a:tcPr>
                </a:tc>
              </a:tr>
              <a:tr h="200660">
                <a:tc>
                  <a:txBody>
                    <a:bodyPr/>
                    <a:lstStyle/>
                    <a:p>
                      <a:pPr marR="1651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noFill/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Видеокамера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noFill/>
                  </a:tcPr>
                </a:tc>
                <a:tc>
                  <a:txBody>
                    <a:bodyPr/>
                    <a:lstStyle/>
                    <a:p>
                      <a:pPr marR="13335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noFill/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noFill/>
                  </a:tcPr>
                </a:tc>
              </a:tr>
              <a:tr h="416560">
                <a:tc>
                  <a:txBody>
                    <a:bodyPr/>
                    <a:lstStyle/>
                    <a:p>
                      <a:pPr marR="1651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2.3.3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noFill/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noFill/>
                  </a:tcPr>
                </a:tc>
                <a:tc>
                  <a:txBody>
                    <a:bodyPr/>
                    <a:lstStyle/>
                    <a:p>
                      <a:pPr marR="13335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Настройки изображения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noFill/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Яркость и контраст, настраиваются через клиентское </a:t>
                      </a:r>
                      <a:r>
                        <a:rPr lang="ru-RU" sz="1600" b="1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ПО, </a:t>
                      </a:r>
                      <a:r>
                        <a:rPr lang="ru-RU" sz="16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веб-браузер</a:t>
                      </a:r>
                      <a:endParaRPr lang="ru-RU" sz="1600" b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614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ерспектива">
  <a:themeElements>
    <a:clrScheme name="Перспектива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ерспектив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2833</TotalTime>
  <Words>1315</Words>
  <Application>Microsoft Office PowerPoint</Application>
  <PresentationFormat>Экран (4:3)</PresentationFormat>
  <Paragraphs>283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Перспектива</vt:lpstr>
      <vt:lpstr>          Обзор практики работы комиссий Департамента государственных закупок Свердловской области. Проблемы, возникающие в работе комиссий Департамента государственных закупок Свердловской области.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Примеры: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Типичные ошибки в проектах контрактов заказчиков при осуществлении закупок товаров, работ, услуг</dc:title>
  <dc:creator>Богданова М.С.</dc:creator>
  <cp:lastModifiedBy>Носенко Павел Сергеевич</cp:lastModifiedBy>
  <cp:revision>162</cp:revision>
  <dcterms:created xsi:type="dcterms:W3CDTF">2016-04-07T12:02:25Z</dcterms:created>
  <dcterms:modified xsi:type="dcterms:W3CDTF">2017-08-24T10:44:25Z</dcterms:modified>
</cp:coreProperties>
</file>