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484784"/>
            <a:ext cx="849694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Сложившаяся практика применения </a:t>
            </a: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Закона </a:t>
            </a:r>
            <a:r>
              <a:rPr lang="ru-RU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 контрактной системе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834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00813" y="406459"/>
            <a:ext cx="6603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Типовые контракты и типовые условия контрактов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1556792"/>
            <a:ext cx="8496944" cy="864096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Случаи, в которых подлежат применению типовые контракты (типовые условия)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2564904"/>
            <a:ext cx="8496944" cy="3816424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подготовка </a:t>
            </a:r>
            <a:r>
              <a:rPr lang="ru-RU" sz="2400" dirty="0">
                <a:solidFill>
                  <a:schemeClr val="tx1"/>
                </a:solidFill>
              </a:rPr>
              <a:t>извещений об осуществлении закупок, а также приглашений принять участие в определении поставщика (подрядчика, исполнителя) закрытым способом;</a:t>
            </a:r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подготовка </a:t>
            </a:r>
            <a:r>
              <a:rPr lang="ru-RU" sz="2400" dirty="0">
                <a:solidFill>
                  <a:schemeClr val="tx1"/>
                </a:solidFill>
              </a:rPr>
              <a:t>проектов контрактов, являющихся неотъемлемой частью документации о закупке, извещений о проведении запроса котировок;</a:t>
            </a:r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заключение </a:t>
            </a:r>
            <a:r>
              <a:rPr lang="ru-RU" sz="2400" dirty="0">
                <a:solidFill>
                  <a:schemeClr val="tx1"/>
                </a:solidFill>
              </a:rPr>
              <a:t>контракта с единственным поставщиком (подрядчиком, исполнителем</a:t>
            </a:r>
            <a:r>
              <a:rPr lang="ru-RU" sz="2400" dirty="0" smtClean="0">
                <a:solidFill>
                  <a:schemeClr val="tx1"/>
                </a:solidFill>
              </a:rPr>
              <a:t>)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6195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00813" y="406459"/>
            <a:ext cx="6603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Типовые контракты и типовые условия контрактов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1628800"/>
            <a:ext cx="8496944" cy="4752528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b="1" i="1" dirty="0">
                <a:solidFill>
                  <a:schemeClr val="tx1"/>
                </a:solidFill>
              </a:rPr>
              <a:t>К нормативному правовому акту</a:t>
            </a:r>
            <a:r>
              <a:rPr lang="ru-RU" sz="2400" dirty="0">
                <a:solidFill>
                  <a:schemeClr val="tx1"/>
                </a:solidFill>
              </a:rPr>
              <a:t>, которым утверждается типовой контракт (типовые условия), </a:t>
            </a:r>
            <a:r>
              <a:rPr lang="ru-RU" sz="2400" dirty="0">
                <a:solidFill>
                  <a:schemeClr val="accent6"/>
                </a:solidFill>
              </a:rPr>
              <a:t>в обязательном</a:t>
            </a:r>
            <a:r>
              <a:rPr lang="ru-RU" sz="2400" dirty="0">
                <a:solidFill>
                  <a:schemeClr val="tx1"/>
                </a:solidFill>
              </a:rPr>
              <a:t> порядке оформляется </a:t>
            </a:r>
            <a:r>
              <a:rPr lang="ru-RU" sz="2400" dirty="0">
                <a:solidFill>
                  <a:schemeClr val="accent6"/>
                </a:solidFill>
              </a:rPr>
              <a:t>информационная карта</a:t>
            </a:r>
            <a:r>
              <a:rPr lang="ru-RU" sz="2400" dirty="0">
                <a:solidFill>
                  <a:schemeClr val="tx1"/>
                </a:solidFill>
              </a:rPr>
              <a:t> (п. 8 Правил). 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Помимо </a:t>
            </a:r>
            <a:r>
              <a:rPr lang="ru-RU" sz="2400" dirty="0">
                <a:solidFill>
                  <a:schemeClr val="tx1"/>
                </a:solidFill>
              </a:rPr>
              <a:t>сведений о самом акте в нее включаются показатели для применения участниками закупки данного типового контракта (типовых условий). Соответствие показателей в информационной карте и данных, характеризующих конкретную закупку, является основанием для составления проекта контракта и его последующего заключения по типовой форме (типовым условиям).</a:t>
            </a:r>
          </a:p>
        </p:txBody>
      </p:sp>
    </p:spTree>
    <p:extLst>
      <p:ext uri="{BB962C8B-B14F-4D97-AF65-F5344CB8AC3E}">
        <p14:creationId xmlns:p14="http://schemas.microsoft.com/office/powerpoint/2010/main" val="36197885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00813" y="406459"/>
            <a:ext cx="6603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Типовые контракты и типовые условия контрактов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1556792"/>
            <a:ext cx="8496944" cy="720080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применения участниками закупки данного типового контракта (типовых условий)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2420888"/>
            <a:ext cx="8496944" cy="3960440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chemeClr val="tx1"/>
                </a:solidFill>
              </a:rPr>
              <a:t>коды закупаемых товаров (работ, услуг) по ОКПД2, ОКВЭД2, а также по каталогу товаров (работ, услуг) для обеспечения государственных и муниципальных нужд (в части каталога данное положение начнет действовать с 1 января 2017 г.) (</a:t>
            </a:r>
            <a:r>
              <a:rPr lang="ru-RU" sz="2000" dirty="0" err="1">
                <a:solidFill>
                  <a:schemeClr val="tx1"/>
                </a:solidFill>
              </a:rPr>
              <a:t>пп</a:t>
            </a:r>
            <a:r>
              <a:rPr lang="ru-RU" sz="2000" dirty="0">
                <a:solidFill>
                  <a:schemeClr val="tx1"/>
                </a:solidFill>
              </a:rPr>
              <a:t>. "а" п. 16 Правил);</a:t>
            </a:r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</a:rPr>
              <a:t>размер </a:t>
            </a:r>
            <a:r>
              <a:rPr lang="ru-RU" sz="2000" dirty="0">
                <a:solidFill>
                  <a:schemeClr val="tx1"/>
                </a:solidFill>
              </a:rPr>
              <a:t>начальной (максимальной) цены контракта или цены контракта, заключаемого с единственным поставщиком (подрядчиком, исполнителем) (</a:t>
            </a:r>
            <a:r>
              <a:rPr lang="ru-RU" sz="2000" dirty="0" err="1">
                <a:solidFill>
                  <a:schemeClr val="tx1"/>
                </a:solidFill>
              </a:rPr>
              <a:t>пп</a:t>
            </a:r>
            <a:r>
              <a:rPr lang="ru-RU" sz="2000" dirty="0">
                <a:solidFill>
                  <a:schemeClr val="tx1"/>
                </a:solidFill>
              </a:rPr>
              <a:t>. "б" п. 16 Правил);</a:t>
            </a:r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</a:rPr>
              <a:t>иные </a:t>
            </a:r>
            <a:r>
              <a:rPr lang="ru-RU" sz="2000" dirty="0">
                <a:solidFill>
                  <a:schemeClr val="tx1"/>
                </a:solidFill>
              </a:rPr>
              <a:t>показатели, если таковые содержатся в информационной карте (</a:t>
            </a:r>
            <a:r>
              <a:rPr lang="ru-RU" sz="2000" dirty="0" err="1">
                <a:solidFill>
                  <a:schemeClr val="tx1"/>
                </a:solidFill>
              </a:rPr>
              <a:t>пп</a:t>
            </a:r>
            <a:r>
              <a:rPr lang="ru-RU" sz="2000" dirty="0">
                <a:solidFill>
                  <a:schemeClr val="tx1"/>
                </a:solidFill>
              </a:rPr>
              <a:t>. "в" п. 16 Правил).</a:t>
            </a:r>
          </a:p>
        </p:txBody>
      </p:sp>
    </p:spTree>
    <p:extLst>
      <p:ext uri="{BB962C8B-B14F-4D97-AF65-F5344CB8AC3E}">
        <p14:creationId xmlns:p14="http://schemas.microsoft.com/office/powerpoint/2010/main" val="16099099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00813" y="406459"/>
            <a:ext cx="6603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Типовые контракты и типовые условия контрактов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1556792"/>
            <a:ext cx="8496944" cy="864096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Случаи, в которых типовые контракты (типовые условия) могут не применяться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2564904"/>
            <a:ext cx="8496944" cy="3816424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3200" dirty="0">
                <a:solidFill>
                  <a:schemeClr val="tx1"/>
                </a:solidFill>
              </a:rPr>
              <a:t>с</a:t>
            </a:r>
            <a:r>
              <a:rPr lang="ru-RU" sz="3200" dirty="0" smtClean="0">
                <a:solidFill>
                  <a:schemeClr val="tx1"/>
                </a:solidFill>
              </a:rPr>
              <a:t>лучаи, предусмотренные </a:t>
            </a:r>
            <a:r>
              <a:rPr lang="ru-RU" sz="3200" dirty="0">
                <a:solidFill>
                  <a:schemeClr val="tx1"/>
                </a:solidFill>
              </a:rPr>
              <a:t>в п. п. 15, 18 </a:t>
            </a:r>
            <a:r>
              <a:rPr lang="ru-RU" sz="3200" dirty="0" smtClean="0">
                <a:solidFill>
                  <a:schemeClr val="tx1"/>
                </a:solidFill>
              </a:rPr>
              <a:t>Правил</a:t>
            </a:r>
          </a:p>
          <a:p>
            <a:pPr algn="ctr"/>
            <a:endParaRPr lang="ru-RU" sz="3200" dirty="0">
              <a:solidFill>
                <a:schemeClr val="tx1"/>
              </a:solidFill>
            </a:endParaRPr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3200" dirty="0">
                <a:solidFill>
                  <a:schemeClr val="tx1"/>
                </a:solidFill>
              </a:rPr>
              <a:t>с</a:t>
            </a:r>
            <a:r>
              <a:rPr lang="ru-RU" sz="3200" dirty="0" smtClean="0">
                <a:solidFill>
                  <a:schemeClr val="tx1"/>
                </a:solidFill>
              </a:rPr>
              <a:t>лучаи, предусмотренные в </a:t>
            </a:r>
            <a:r>
              <a:rPr lang="ru-RU" sz="3200" dirty="0">
                <a:solidFill>
                  <a:schemeClr val="tx1"/>
                </a:solidFill>
              </a:rPr>
              <a:t>ч. 15 ст. 34 Закона </a:t>
            </a:r>
            <a:r>
              <a:rPr lang="ru-RU" sz="3200" dirty="0" smtClean="0">
                <a:solidFill>
                  <a:schemeClr val="tx1"/>
                </a:solidFill>
              </a:rPr>
              <a:t>№ </a:t>
            </a:r>
            <a:r>
              <a:rPr lang="ru-RU" sz="3200" dirty="0">
                <a:solidFill>
                  <a:schemeClr val="tx1"/>
                </a:solidFill>
              </a:rPr>
              <a:t>44-ФЗ</a:t>
            </a:r>
          </a:p>
        </p:txBody>
      </p:sp>
    </p:spTree>
    <p:extLst>
      <p:ext uri="{BB962C8B-B14F-4D97-AF65-F5344CB8AC3E}">
        <p14:creationId xmlns:p14="http://schemas.microsoft.com/office/powerpoint/2010/main" val="12575817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1844824"/>
            <a:ext cx="8784976" cy="3600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420888"/>
            <a:ext cx="87849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7201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691680" y="377165"/>
            <a:ext cx="6603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Особенности расторжения контракта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Выноска со стрелкой вниз 1"/>
          <p:cNvSpPr/>
          <p:nvPr/>
        </p:nvSpPr>
        <p:spPr>
          <a:xfrm>
            <a:off x="982235" y="1563847"/>
            <a:ext cx="7179530" cy="1008112"/>
          </a:xfrm>
          <a:prstGeom prst="downArrowCallout">
            <a:avLst>
              <a:gd name="adj1" fmla="val 33953"/>
              <a:gd name="adj2" fmla="val 32461"/>
              <a:gd name="adj3" fmla="val 25000"/>
              <a:gd name="adj4" fmla="val 64977"/>
            </a:avLst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СОГЛАШЕНИЮ СТОРОН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323528" y="2571959"/>
            <a:ext cx="8496944" cy="2081177"/>
          </a:xfrm>
          <a:prstGeom prst="downArrowCallout">
            <a:avLst>
              <a:gd name="adj1" fmla="val 16622"/>
              <a:gd name="adj2" fmla="val 15863"/>
              <a:gd name="adj3" fmla="val 10753"/>
              <a:gd name="adj4" fmla="val 83109"/>
            </a:avLst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60000" algn="ctr">
              <a:buAutoNum type="arabicPeriod"/>
            </a:pP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Составить соглашение о расторжении контракта и направить его поставщику (поставщику подрядчику, исполнителю) для подписания</a:t>
            </a:r>
          </a:p>
          <a:p>
            <a:pPr indent="360000" algn="ctr">
              <a:buAutoNum type="arabicPeriod"/>
            </a:pP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получения подписанного со стороны поставщика (подрядчика, исполнителя) соглашения о расторжении необходимо подписать его со стороны заказчика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39652" y="4697202"/>
            <a:ext cx="6264696" cy="1108062"/>
          </a:xfrm>
          <a:prstGeom prst="roundRect">
            <a:avLst>
              <a:gd name="adj" fmla="val 18040"/>
            </a:avLst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Контракт считается расторгнутым со дня подписания соглашения обеими сторонами или с даты, указанной в соглашении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5934670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 algn="just"/>
            <a:r>
              <a:rPr lang="ru-RU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При 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прекращении контракта по соглашению сторон сведения о поставщике (исполнителе, подрядчике) не вносятся в реестр недобросовестных поставщиков (ч. 2 ст. 104 Закона N 44-ФЗ)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878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017245" y="388411"/>
            <a:ext cx="6603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Расторжение контракта по решению суда </a:t>
            </a:r>
            <a:r>
              <a:rPr lang="ru-RU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(ст. ст. 450 - 453 ГК РФ)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Выноска со стрелкой вниз 1"/>
          <p:cNvSpPr/>
          <p:nvPr/>
        </p:nvSpPr>
        <p:spPr>
          <a:xfrm>
            <a:off x="251520" y="1628800"/>
            <a:ext cx="8568952" cy="2736304"/>
          </a:xfrm>
          <a:prstGeom prst="downArrowCallout">
            <a:avLst>
              <a:gd name="adj1" fmla="val 10657"/>
              <a:gd name="adj2" fmla="val 9633"/>
              <a:gd name="adj3" fmla="val 7071"/>
              <a:gd name="adj4" fmla="val 88284"/>
            </a:avLst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Направить поставщику (подрядчику, исполнителю) письмо с предложением расторгнуть контракт (п. 2 ст. 452 ГК РФ) с приложением соглашения о расторжении контракта по соглашению сторон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случае согласия поставщика (подрядчика, исполнителя) контракт расторгается по соглашению сторон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случае отказа или неполучения в установленный заказчиком срок (при его отсутствии – в течении 30 дней) ответа от поставщика, необходимо составить и направить в суд исковое заявление о расторжении контракта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87624" y="4382324"/>
            <a:ext cx="6696744" cy="720080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Контракт считается расторгнутым со дня вступления в силу решения суда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5229200"/>
            <a:ext cx="87849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Контракт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может быть расторгнут: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- при его существенном нарушении одной из сторон (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пп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1 п. 2 ст. 450 ГК РФ);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- при существенном изменении обстоятельств, из которых стороны исходили при заключении контракта (ст. 451 ГК РФ);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- в случаях, предусмотренных Гражданским кодексом РФ, другими законами, контрактом (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пп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2 п. 2 ст. 450 ГК РФ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расторжении контракта судом в связи с существенным нарушением его условий поставщиком (исполнителем, подрядчиком) сведения о таком контрагенте вносятся в реестр недобросовестных поставщиков (ч. 2 ст. 104 Закона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44-ФЗ).</a:t>
            </a:r>
          </a:p>
        </p:txBody>
      </p:sp>
    </p:spTree>
    <p:extLst>
      <p:ext uri="{BB962C8B-B14F-4D97-AF65-F5344CB8AC3E}">
        <p14:creationId xmlns:p14="http://schemas.microsoft.com/office/powerpoint/2010/main" val="36586195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835696" y="407943"/>
            <a:ext cx="660346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одностороннем порядке</a:t>
            </a:r>
          </a:p>
          <a:p>
            <a:pPr algn="ctr"/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(случае нарушения поставщиком, подрядчиком, исполнителем обязательств</a:t>
            </a:r>
          </a:p>
          <a:p>
            <a:pPr algn="ctr"/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по контракту)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Выноска со стрелкой вниз 6"/>
          <p:cNvSpPr/>
          <p:nvPr/>
        </p:nvSpPr>
        <p:spPr>
          <a:xfrm>
            <a:off x="251520" y="1628800"/>
            <a:ext cx="8568952" cy="2376264"/>
          </a:xfrm>
          <a:prstGeom prst="downArrowCallout">
            <a:avLst>
              <a:gd name="adj1" fmla="val 10657"/>
              <a:gd name="adj2" fmla="val 9633"/>
              <a:gd name="adj3" fmla="val 7071"/>
              <a:gd name="adj4" fmla="val 88284"/>
            </a:avLst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Составить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об одностороннем отказе от исполнения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контракта (заказчик вправе провести внешнюю экспертизу продукции (работы, услуги), если нарушения не будут подтверждены экспертизой, решение об одностороннем отказе не может быть принято) (ч. 11 ст. 95 Закона № 44-ФЗ).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течение 3-х рабочих дней разместить решение в ЕИС и направить его поставщику в порядке, установленном ч. 12 ст. 95 Закона № 44-ФЗ.</a:t>
            </a: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251520" y="4005064"/>
            <a:ext cx="8568952" cy="2852936"/>
          </a:xfrm>
          <a:prstGeom prst="downArrowCallout">
            <a:avLst>
              <a:gd name="adj1" fmla="val 10657"/>
              <a:gd name="adj2" fmla="val 9633"/>
              <a:gd name="adj3" fmla="val 7071"/>
              <a:gd name="adj4" fmla="val 88284"/>
            </a:avLst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об одностороннем отказе вступает в силу, и контракт считается расторгнутым через 10 дней с даты надлежащего уведомления поставщика об одностороннем отказе от исполнения контракта (ч.13 ст.95 Закона № 44-ФЗ).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Дата надлежащего уведомления: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либо дата получения заказчиком подтверждения о вручении поставщику указанного уведомления;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либо дата получения заказчиком информации об отсутствии поставщика по его адресу, указанному в контракте;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либо дата по истечении 30 дней с даты размещения решения заказчика об одностороннем отказе в ЕИС (ч. 12 ст. 95 Закона № 44-ФЗ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6195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835696" y="407943"/>
            <a:ext cx="660346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одностороннем порядке</a:t>
            </a:r>
          </a:p>
          <a:p>
            <a:pPr algn="ctr"/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(случае нарушения поставщиком, подрядчиком, исполнителем обязательств</a:t>
            </a:r>
          </a:p>
          <a:p>
            <a:pPr algn="ctr"/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по контракту)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23528" y="1700808"/>
            <a:ext cx="8496944" cy="4680520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Заказчик обязан отменить не вступившее в силу решение об одностороннем </a:t>
            </a:r>
            <a:r>
              <a:rPr lang="ru-RU" sz="2800" dirty="0" smtClean="0">
                <a:solidFill>
                  <a:schemeClr val="tx1"/>
                </a:solidFill>
              </a:rPr>
              <a:t>отказе, </a:t>
            </a:r>
            <a:r>
              <a:rPr lang="ru-RU" sz="2800" dirty="0">
                <a:solidFill>
                  <a:schemeClr val="tx1"/>
                </a:solidFill>
              </a:rPr>
              <a:t>если в течение 10 дней с даты надлежащего уведомления поставщика о принятом решении устранено нарушение условий контракта, послужившее основанием для принятия указанного решения, а также заказчику компенсированы затраты на проведение экспертизы (кроме случая повторного нарушения) (ч. 14 ст. 95 Закона № 44-ФЗ</a:t>
            </a:r>
            <a:r>
              <a:rPr lang="ru-RU" sz="2800" dirty="0" smtClean="0">
                <a:solidFill>
                  <a:schemeClr val="tx1"/>
                </a:solidFill>
              </a:rPr>
              <a:t>)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6195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35696" y="407943"/>
            <a:ext cx="660346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одностороннем порядке</a:t>
            </a:r>
          </a:p>
          <a:p>
            <a:pPr algn="ctr"/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(в случаях, не связанных с нарушением контракта (например, когда отпала потребность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), а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также в случаях, предусмотренных ч.15 ст.95 Закона №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44-ФЗ)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251520" y="1628800"/>
            <a:ext cx="8568952" cy="3168352"/>
          </a:xfrm>
          <a:prstGeom prst="downArrowCallout">
            <a:avLst>
              <a:gd name="adj1" fmla="val 7576"/>
              <a:gd name="adj2" fmla="val 8368"/>
              <a:gd name="adj3" fmla="val 6784"/>
              <a:gd name="adj4" fmla="val 90312"/>
            </a:avLst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Поставщик </a:t>
            </a:r>
            <a:r>
              <a:rPr lang="ru-RU" sz="2800" dirty="0">
                <a:solidFill>
                  <a:srgbClr val="000000"/>
                </a:solidFill>
                <a:latin typeface="Times New Roman"/>
              </a:rPr>
              <a:t>(подрядчик, исполнитель) и (или) поставляемый товар не соответствуют установленным заказчиком требованиям или предоставил недостоверную информацию о таком соответствии;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1520" y="4798786"/>
            <a:ext cx="8568952" cy="1438526"/>
          </a:xfrm>
          <a:prstGeom prst="roundRect">
            <a:avLst>
              <a:gd name="adj" fmla="val 18040"/>
            </a:avLst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Далее процедура повторяется,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нарушения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поставщиком, подрядчиком, исполнителем обязательств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контракту (слайд 4), за исключением последнего условия </a:t>
            </a:r>
            <a:b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(слайд 5) 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6195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1844824"/>
            <a:ext cx="8784976" cy="4608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60000" algn="just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Федеральные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 исполнительной власти, а также </a:t>
            </a:r>
            <a:r>
              <a:rPr lang="ru-RU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Госкорпорация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Росатом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Госкорпорация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Роскосмос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могут разрабатывать и утверждать типовые контракты для осуществления закупок, типовые условия контрактов (ч. 11 ст. 34 Закона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44-ФЗ). </a:t>
            </a:r>
            <a:endPara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0000" algn="just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 утверждения проекты контрактов заказчики разрабатывают самостоятельно (ч. 6 ст. 112 Закона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44-ФЗ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indent="360000" algn="just"/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0000" algn="just"/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Постановлением Правительства РФ от 02.07.2014 №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606 утверждены Правила разработки типовых контрактов, типовых условий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контрактов.</a:t>
            </a:r>
          </a:p>
        </p:txBody>
      </p:sp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600813" y="407116"/>
            <a:ext cx="6603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Типовые контракты и типовые условия контрактов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8619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00813" y="406459"/>
            <a:ext cx="6603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Типовые контракты и типовые условия контрактов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8" y="1556792"/>
            <a:ext cx="8496944" cy="864096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Типовой контракт (типовые условия) состоит из двух частей: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2564904"/>
            <a:ext cx="2376264" cy="4032448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Постоянная,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которая не подлежит изменению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43808" y="2564904"/>
            <a:ext cx="5976664" cy="648072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Переменная, предполагающая возможность: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43807" y="3429000"/>
            <a:ext cx="2852657" cy="3168352"/>
          </a:xfrm>
          <a:prstGeom prst="roundRect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выбора одного или нескольких вариантов условий (данных) из предлагаемого исчерпывающего перечня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967814" y="3429000"/>
            <a:ext cx="2852657" cy="3168352"/>
          </a:xfrm>
          <a:prstGeom prst="roundRect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включения в контракт информации об условиях (данных) конкретной закупки с указанием содержания таких условий (данных) и порядка его определения</a:t>
            </a:r>
          </a:p>
        </p:txBody>
      </p:sp>
    </p:spTree>
    <p:extLst>
      <p:ext uri="{BB962C8B-B14F-4D97-AF65-F5344CB8AC3E}">
        <p14:creationId xmlns:p14="http://schemas.microsoft.com/office/powerpoint/2010/main" val="36586195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1844824"/>
            <a:ext cx="8784976" cy="4680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60000" algn="just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Утвержденные типовые контракты, типовые условия контрактов включаются в соответствующую библиотеку, размещенную в ЕИС.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Этим занимается Минфин России.</a:t>
            </a:r>
          </a:p>
          <a:p>
            <a:pPr indent="360000" algn="just"/>
            <a:endPara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0000" algn="just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отсутствии в ЕИС типовых контрактов и типовых условий субъекты РФ могут самостоятельно утверждать их для обеспечения собственных нужд (ч. 7, 8 ст. 112 Закона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44-ФЗ). </a:t>
            </a:r>
            <a:endPara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0000" algn="just"/>
            <a:r>
              <a:rPr lang="ru-RU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Однако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такие контракты и условия </a:t>
            </a:r>
            <a:r>
              <a:rPr lang="ru-RU" sz="20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применяются с момента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когда типовые контракты и условия будут </a:t>
            </a:r>
            <a:r>
              <a:rPr lang="ru-RU" sz="20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утверждены федеральными органами исполнительной власти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размещены в ЕИС (ч. 9 ст. 112 Закона N 44-ФЗ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00813" y="406459"/>
            <a:ext cx="6603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Типовые контракты и типовые условия контрактов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6195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409</TotalTime>
  <Words>1111</Words>
  <Application>Microsoft Office PowerPoint</Application>
  <PresentationFormat>Экран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Усольцев</dc:creator>
  <cp:lastModifiedBy>Усольцев</cp:lastModifiedBy>
  <cp:revision>36</cp:revision>
  <dcterms:created xsi:type="dcterms:W3CDTF">2017-08-24T05:44:34Z</dcterms:created>
  <dcterms:modified xsi:type="dcterms:W3CDTF">2017-08-24T12:52:04Z</dcterms:modified>
</cp:coreProperties>
</file>