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11" r:id="rId3"/>
  </p:sldMasterIdLst>
  <p:notesMasterIdLst>
    <p:notesMasterId r:id="rId27"/>
  </p:notesMasterIdLst>
  <p:handoutMasterIdLst>
    <p:handoutMasterId r:id="rId28"/>
  </p:handoutMasterIdLst>
  <p:sldIdLst>
    <p:sldId id="341" r:id="rId4"/>
    <p:sldId id="421" r:id="rId5"/>
    <p:sldId id="439" r:id="rId6"/>
    <p:sldId id="287" r:id="rId7"/>
    <p:sldId id="423" r:id="rId8"/>
    <p:sldId id="316" r:id="rId9"/>
    <p:sldId id="289" r:id="rId10"/>
    <p:sldId id="315" r:id="rId11"/>
    <p:sldId id="314" r:id="rId12"/>
    <p:sldId id="340" r:id="rId13"/>
    <p:sldId id="306" r:id="rId14"/>
    <p:sldId id="307" r:id="rId15"/>
    <p:sldId id="290" r:id="rId16"/>
    <p:sldId id="291" r:id="rId17"/>
    <p:sldId id="292" r:id="rId18"/>
    <p:sldId id="449" r:id="rId19"/>
    <p:sldId id="450" r:id="rId20"/>
    <p:sldId id="436" r:id="rId21"/>
    <p:sldId id="431" r:id="rId22"/>
    <p:sldId id="442" r:id="rId23"/>
    <p:sldId id="446" r:id="rId24"/>
    <p:sldId id="441" r:id="rId25"/>
    <p:sldId id="44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0" clrIdx="0">
    <p:extLst>
      <p:ext uri="{19B8F6BF-5375-455C-9EA6-DF929625EA0E}">
        <p15:presenceInfo xmlns:p15="http://schemas.microsoft.com/office/powerpoint/2012/main" xmlns="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D9EA8"/>
    <a:srgbClr val="007434"/>
    <a:srgbClr val="3C9BA5"/>
    <a:srgbClr val="E4465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93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77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1F0BB-1406-4425-9ABF-BF914BEBEA55}" type="datetimeFigureOut">
              <a:rPr lang="ru-RU" smtClean="0"/>
              <a:pPr/>
              <a:t>31.07.2019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EC468-5F60-4120-80D4-49EC8D660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6244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D13B7-0546-4DF8-8B8C-2E5F54FCD907}" type="datetimeFigureOut">
              <a:rPr lang="ru-RU" smtClean="0"/>
              <a:pPr/>
              <a:t>31.07.2019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60D92-5F04-4403-BBBA-BF88A0F0C0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5894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A2FFA-E188-48F0-8B95-8D3522BD64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084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s-tender.ru/" TargetMode="External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s-tender.ru/" TargetMode="External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s-tender.ru/" TargetMode="External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s-tender.ru/" TargetMode="External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1"/>
          <a:stretch/>
        </p:blipFill>
        <p:spPr>
          <a:xfrm>
            <a:off x="0" y="730716"/>
            <a:ext cx="12192000" cy="5733819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</a:t>
            </a:r>
            <a:r>
              <a:rPr lang="ru-RU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9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98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400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12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6000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439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305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345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7819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141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559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77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4942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272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242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90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517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361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274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806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242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87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8898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</a:t>
            </a:r>
            <a:r>
              <a:rPr lang="ru-RU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8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196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7669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729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274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80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7634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18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2271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943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517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62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566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223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242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405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0385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342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8291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91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1" t="372" r="12689" b="7004"/>
          <a:stretch/>
        </p:blipFill>
        <p:spPr>
          <a:xfrm>
            <a:off x="-10277" y="716756"/>
            <a:ext cx="12202277" cy="5776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1524000" y="3848100"/>
            <a:ext cx="9144000" cy="1881188"/>
          </a:xfrm>
          <a:noFill/>
        </p:spPr>
        <p:txBody>
          <a:bodyPr anchor="b"/>
          <a:lstStyle>
            <a:lvl1pPr marL="0" algn="ctr" defTabSz="914400" rtl="0" eaLnBrk="1" latinLnBrk="0" hangingPunct="1">
              <a:defRPr lang="ru-RU" sz="2800" b="1" kern="1200" cap="all" dirty="0">
                <a:solidFill>
                  <a:schemeClr val="bg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1524000" y="5729288"/>
            <a:ext cx="9144000" cy="738187"/>
          </a:xfrm>
          <a:noFill/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1800" b="1" kern="1200" cap="all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-10275" y="740565"/>
            <a:ext cx="4137658" cy="3642745"/>
            <a:chOff x="-10275" y="740565"/>
            <a:chExt cx="4137658" cy="3642745"/>
          </a:xfrm>
        </p:grpSpPr>
        <p:sp>
          <p:nvSpPr>
            <p:cNvPr id="17" name="Прямоугольник: скругленные верхние углы 16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: скругленные верхние углы 18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: скругленные верхние углы 19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: скругленные верхние углы 27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Прямоугольник: скругленные верхние углы 28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1"/>
            <a:ext cx="2561830" cy="1105139"/>
          </a:xfrm>
          <a:prstGeom prst="rect">
            <a:avLst/>
          </a:prstGeom>
        </p:spPr>
      </p:pic>
      <p:grpSp>
        <p:nvGrpSpPr>
          <p:cNvPr id="48" name="Группа 47"/>
          <p:cNvGrpSpPr/>
          <p:nvPr userDrawn="1"/>
        </p:nvGrpSpPr>
        <p:grpSpPr>
          <a:xfrm>
            <a:off x="9588614" y="4383309"/>
            <a:ext cx="2603386" cy="2084166"/>
            <a:chOff x="9588614" y="4383309"/>
            <a:chExt cx="2603386" cy="2084166"/>
          </a:xfrm>
        </p:grpSpPr>
        <p:sp>
          <p:nvSpPr>
            <p:cNvPr id="33" name="Прямоугольник: скругленные верхние углы 32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: скругленные верхние углы 33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: скругленные верхние углы 34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Прямоугольник: скругленные верхние углы 35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рямоугольник: скругленные верхние углы 36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8" name="Прямоугольник: скругленные верхние углы 37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Прямоугольник: скругленные верхние углы 38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42" name="Прямоугольник 41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8072438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4129088" y="694951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8072438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4129088" y="6472125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4127383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50000"/>
                  </a:prstClr>
                </a:solidFill>
                <a:ea typeface="Roboto" panose="02000000000000000000" pitchFamily="2" charset="0"/>
              </a:rPr>
              <a:t>201</a:t>
            </a:r>
            <a:r>
              <a:rPr lang="ru-RU" altLang="ru-RU" sz="1400" dirty="0">
                <a:solidFill>
                  <a:prstClr val="white">
                    <a:lumMod val="50000"/>
                  </a:prstClr>
                </a:solidFill>
                <a:ea typeface="Roboto" panose="02000000000000000000" pitchFamily="2" charset="0"/>
              </a:rPr>
              <a:t>8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8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35" y="727671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92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344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99" y="739734"/>
            <a:ext cx="10817924" cy="5637718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 userDrawn="1"/>
        </p:nvSpPr>
        <p:spPr bwMode="auto">
          <a:xfrm>
            <a:off x="5441742" y="3844674"/>
            <a:ext cx="3669190" cy="550654"/>
          </a:xfrm>
          <a:prstGeom prst="roundRect">
            <a:avLst>
              <a:gd name="adj" fmla="val 7173"/>
            </a:avLst>
          </a:prstGeom>
          <a:noFill/>
          <a:ln w="19050" cap="sq">
            <a:noFill/>
            <a:prstDash val="sysDot"/>
            <a:miter lim="800000"/>
            <a:headEnd/>
            <a:tailEnd/>
          </a:ln>
          <a:effectLst/>
          <a:extLst/>
        </p:spPr>
        <p:txBody>
          <a:bodyPr wrap="square"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210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8 800 77 55 8</a:t>
            </a:r>
            <a:r>
              <a:rPr lang="ru-RU" sz="210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en-US" sz="210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  <a:p>
            <a:pPr>
              <a:lnSpc>
                <a:spcPct val="110000"/>
              </a:lnSpc>
              <a:defRPr/>
            </a:pPr>
            <a:r>
              <a:rPr lang="ru-RU" sz="88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ЗВОНОК ПО РОССИИ БЕСПЛАТНЫЙ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010925" y="3341597"/>
            <a:ext cx="272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444444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www.rts-tender.ru</a:t>
            </a:r>
            <a:endParaRPr lang="ru-RU" sz="2000" u="sng" dirty="0">
              <a:solidFill>
                <a:srgbClr val="44444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385626" y="4429953"/>
            <a:ext cx="281284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4444"/>
                </a:solidFill>
                <a:cs typeface="Segoe UI" panose="020B0502040204020203" pitchFamily="34" charset="0"/>
              </a:rPr>
              <a:t>info@rts-tender.ru</a:t>
            </a:r>
            <a:endParaRPr lang="ru-RU" dirty="0">
              <a:solidFill>
                <a:srgbClr val="444444"/>
              </a:solidFill>
              <a:cs typeface="Segoe UI" panose="020B0502040204020203" pitchFamily="34" charset="0"/>
            </a:endParaRPr>
          </a:p>
          <a:p>
            <a:r>
              <a:rPr lang="en-US" sz="1500" dirty="0">
                <a:solidFill>
                  <a:srgbClr val="444444"/>
                </a:solidFill>
                <a:cs typeface="Segoe UI" panose="020B0502040204020203" pitchFamily="34" charset="0"/>
              </a:rPr>
              <a:t>support@rts-tender.ru</a:t>
            </a:r>
            <a:endParaRPr lang="ru-RU" sz="1500" dirty="0">
              <a:solidFill>
                <a:srgbClr val="444444"/>
              </a:solidFill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6894" y="3420756"/>
            <a:ext cx="331345" cy="339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157" y="4566216"/>
            <a:ext cx="331345" cy="339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156" y="3950353"/>
            <a:ext cx="331345" cy="33929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rot="16200000">
            <a:off x="-2109746" y="3308863"/>
            <a:ext cx="5522666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r>
              <a:rPr lang="ru-RU" sz="3200" b="1" kern="0" dirty="0">
                <a:solidFill>
                  <a:srgbClr val="D9D9D9"/>
                </a:solidFill>
                <a:cs typeface="Segoe UI" panose="020B0502040204020203" pitchFamily="34" charset="0"/>
              </a:rPr>
              <a:t>НА ВСЕЙ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xmlns="" val="3586729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99" y="739734"/>
            <a:ext cx="10817924" cy="5637718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 userDrawn="1"/>
        </p:nvSpPr>
        <p:spPr bwMode="auto">
          <a:xfrm>
            <a:off x="5441742" y="3844674"/>
            <a:ext cx="3669190" cy="550654"/>
          </a:xfrm>
          <a:prstGeom prst="roundRect">
            <a:avLst>
              <a:gd name="adj" fmla="val 7173"/>
            </a:avLst>
          </a:prstGeom>
          <a:noFill/>
          <a:ln w="19050" cap="sq">
            <a:noFill/>
            <a:prstDash val="sysDot"/>
            <a:miter lim="800000"/>
            <a:headEnd/>
            <a:tailEnd/>
          </a:ln>
          <a:effectLst/>
          <a:extLst/>
        </p:spPr>
        <p:txBody>
          <a:bodyPr wrap="square"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ru-RU" sz="178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+7 (499) 653</a:t>
            </a:r>
            <a:r>
              <a:rPr lang="en-US" sz="178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78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99</a:t>
            </a:r>
            <a:r>
              <a:rPr lang="en-US" sz="178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780" dirty="0">
                <a:solidFill>
                  <a:srgbClr val="44444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00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010925" y="3341597"/>
            <a:ext cx="272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444444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www.rts-tender.ru</a:t>
            </a:r>
            <a:endParaRPr lang="ru-RU" sz="2000" u="sng" dirty="0">
              <a:solidFill>
                <a:srgbClr val="44444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385626" y="4429953"/>
            <a:ext cx="28128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444444"/>
                </a:solidFill>
                <a:cs typeface="Segoe UI" panose="020B0502040204020203" pitchFamily="34" charset="0"/>
              </a:rPr>
              <a:t>info</a:t>
            </a:r>
            <a:r>
              <a:rPr lang="ru-RU" sz="1500" dirty="0">
                <a:solidFill>
                  <a:srgbClr val="444444"/>
                </a:solidFill>
                <a:cs typeface="Segoe UI" panose="020B0502040204020203" pitchFamily="34" charset="0"/>
              </a:rPr>
              <a:t>223</a:t>
            </a:r>
            <a:r>
              <a:rPr lang="en-US" sz="1500" dirty="0">
                <a:solidFill>
                  <a:srgbClr val="444444"/>
                </a:solidFill>
                <a:cs typeface="Segoe UI" panose="020B0502040204020203" pitchFamily="34" charset="0"/>
              </a:rPr>
              <a:t>@rts-tender.ru</a:t>
            </a:r>
            <a:endParaRPr lang="ru-RU" sz="1500" dirty="0">
              <a:solidFill>
                <a:srgbClr val="444444"/>
              </a:solidFill>
              <a:cs typeface="Segoe UI" panose="020B0502040204020203" pitchFamily="34" charset="0"/>
            </a:endParaRPr>
          </a:p>
          <a:p>
            <a:r>
              <a:rPr lang="en-US" sz="1300" dirty="0">
                <a:solidFill>
                  <a:srgbClr val="444444"/>
                </a:solidFill>
                <a:cs typeface="Segoe UI" panose="020B0502040204020203" pitchFamily="34" charset="0"/>
              </a:rPr>
              <a:t>support</a:t>
            </a:r>
            <a:r>
              <a:rPr lang="ru-RU" sz="1300" dirty="0">
                <a:solidFill>
                  <a:srgbClr val="444444"/>
                </a:solidFill>
                <a:cs typeface="Segoe UI" panose="020B0502040204020203" pitchFamily="34" charset="0"/>
              </a:rPr>
              <a:t>223</a:t>
            </a:r>
            <a:r>
              <a:rPr lang="en-US" sz="1300" dirty="0">
                <a:solidFill>
                  <a:srgbClr val="444444"/>
                </a:solidFill>
                <a:cs typeface="Segoe UI" panose="020B0502040204020203" pitchFamily="34" charset="0"/>
              </a:rPr>
              <a:t>@rts-tender.ru</a:t>
            </a:r>
            <a:endParaRPr lang="ru-RU" sz="1300" dirty="0">
              <a:solidFill>
                <a:srgbClr val="444444"/>
              </a:solidFill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6894" y="3420756"/>
            <a:ext cx="331345" cy="339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157" y="4566216"/>
            <a:ext cx="331345" cy="339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156" y="3950353"/>
            <a:ext cx="331345" cy="33929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rot="16200000">
            <a:off x="-2109746" y="3308863"/>
            <a:ext cx="5522666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r>
              <a:rPr lang="ru-RU" sz="3200" b="1" kern="0" dirty="0">
                <a:solidFill>
                  <a:srgbClr val="D9D9D9"/>
                </a:solidFill>
                <a:cs typeface="Segoe UI" panose="020B0502040204020203" pitchFamily="34" charset="0"/>
              </a:rPr>
              <a:t>НА ВСЕЙ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xmlns="" val="366109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979" y="0"/>
            <a:ext cx="8270696" cy="6949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363" y="1082675"/>
            <a:ext cx="11469687" cy="52324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>
              <a:buClr>
                <a:schemeClr val="accent1"/>
              </a:buClr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>
              <a:buClr>
                <a:schemeClr val="accent1"/>
              </a:buClr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>
              <a:buClr>
                <a:schemeClr val="accent1"/>
              </a:buClr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>
              <a:buClr>
                <a:schemeClr val="accent1"/>
              </a:buClr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829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0364" y="1082675"/>
            <a:ext cx="5549899" cy="5232400"/>
          </a:xfrm>
        </p:spPr>
        <p:txBody>
          <a:bodyPr>
            <a:normAutofit/>
          </a:bodyPr>
          <a:lstStyle>
            <a:lvl1pPr>
              <a:defRPr sz="1800">
                <a:latin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</a:defRPr>
            </a:lvl2pPr>
            <a:lvl3pPr>
              <a:defRPr sz="1800">
                <a:latin typeface="Segoe UI" panose="020B0502040204020203" pitchFamily="34" charset="0"/>
              </a:defRPr>
            </a:lvl3pPr>
            <a:lvl4pPr>
              <a:defRPr sz="1800">
                <a:latin typeface="Segoe UI" panose="020B0502040204020203" pitchFamily="34" charset="0"/>
              </a:defRPr>
            </a:lvl4pPr>
            <a:lvl5pPr>
              <a:defRPr sz="1800"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6974" y="1082675"/>
            <a:ext cx="5553075" cy="5232400"/>
          </a:xfrm>
        </p:spPr>
        <p:txBody>
          <a:bodyPr>
            <a:normAutofit/>
          </a:bodyPr>
          <a:lstStyle>
            <a:lvl1pPr>
              <a:buClr>
                <a:srgbClr val="3D9EA8"/>
              </a:buClr>
              <a:defRPr sz="1800">
                <a:latin typeface="Segoe UI" panose="020B0502040204020203" pitchFamily="34" charset="0"/>
              </a:defRPr>
            </a:lvl1pPr>
            <a:lvl2pPr>
              <a:buClr>
                <a:srgbClr val="3D9EA8"/>
              </a:buClr>
              <a:defRPr sz="1800">
                <a:latin typeface="Segoe UI" panose="020B0502040204020203" pitchFamily="34" charset="0"/>
              </a:defRPr>
            </a:lvl2pPr>
            <a:lvl3pPr>
              <a:buClr>
                <a:srgbClr val="3D9EA8"/>
              </a:buClr>
              <a:defRPr sz="1800">
                <a:latin typeface="Segoe UI" panose="020B0502040204020203" pitchFamily="34" charset="0"/>
              </a:defRPr>
            </a:lvl3pPr>
            <a:lvl4pPr>
              <a:buClr>
                <a:srgbClr val="3D9EA8"/>
              </a:buClr>
              <a:defRPr sz="1800">
                <a:latin typeface="Segoe UI" panose="020B0502040204020203" pitchFamily="34" charset="0"/>
              </a:defRPr>
            </a:lvl4pPr>
            <a:lvl5pPr>
              <a:buClr>
                <a:srgbClr val="3D9EA8"/>
              </a:buClr>
              <a:defRPr sz="1800"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009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200" y="1"/>
            <a:ext cx="8166100" cy="698499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364" y="1082675"/>
            <a:ext cx="5549899" cy="3492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0364" y="1816099"/>
            <a:ext cx="5549899" cy="4498975"/>
          </a:xfrm>
        </p:spPr>
        <p:txBody>
          <a:bodyPr>
            <a:normAutofit/>
          </a:bodyPr>
          <a:lstStyle>
            <a:lvl1pPr>
              <a:defRPr sz="1800">
                <a:latin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</a:defRPr>
            </a:lvl2pPr>
            <a:lvl3pPr>
              <a:defRPr sz="1800">
                <a:latin typeface="Segoe UI" panose="020B0502040204020203" pitchFamily="34" charset="0"/>
              </a:defRPr>
            </a:lvl3pPr>
            <a:lvl4pPr>
              <a:defRPr sz="1800">
                <a:latin typeface="Segoe UI" panose="020B0502040204020203" pitchFamily="34" charset="0"/>
              </a:defRPr>
            </a:lvl4pPr>
            <a:lvl5pPr>
              <a:defRPr sz="1800"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6974" y="1082675"/>
            <a:ext cx="5553075" cy="3492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6974" y="1816099"/>
            <a:ext cx="5553075" cy="4498975"/>
          </a:xfrm>
        </p:spPr>
        <p:txBody>
          <a:bodyPr>
            <a:normAutofit/>
          </a:bodyPr>
          <a:lstStyle>
            <a:lvl1pPr>
              <a:defRPr sz="1800">
                <a:latin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</a:defRPr>
            </a:lvl2pPr>
            <a:lvl3pPr>
              <a:defRPr sz="1800">
                <a:latin typeface="Segoe UI" panose="020B0502040204020203" pitchFamily="34" charset="0"/>
              </a:defRPr>
            </a:lvl3pPr>
            <a:lvl4pPr>
              <a:defRPr sz="1800">
                <a:latin typeface="Segoe UI" panose="020B0502040204020203" pitchFamily="34" charset="0"/>
              </a:defRPr>
            </a:lvl4pPr>
            <a:lvl5pPr>
              <a:defRPr sz="1800"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034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516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239" y="782391"/>
            <a:ext cx="10817924" cy="5637718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 userDrawn="1"/>
        </p:nvSpPr>
        <p:spPr bwMode="auto">
          <a:xfrm>
            <a:off x="3511537" y="4804845"/>
            <a:ext cx="2038690" cy="550654"/>
          </a:xfrm>
          <a:prstGeom prst="roundRect">
            <a:avLst>
              <a:gd name="adj" fmla="val 7173"/>
            </a:avLst>
          </a:prstGeom>
          <a:noFill/>
          <a:ln w="19050" cap="sq">
            <a:noFill/>
            <a:prstDash val="sysDot"/>
            <a:miter lim="800000"/>
            <a:headEnd/>
            <a:tailEnd/>
          </a:ln>
          <a:effectLst/>
          <a:extLst/>
        </p:spPr>
        <p:txBody>
          <a:bodyPr wrap="square"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8 800 77 55 8</a:t>
            </a:r>
            <a:r>
              <a:rPr lang="ru-RU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</a:t>
            </a:r>
            <a:r>
              <a:rPr lang="en-US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</a:t>
            </a:r>
          </a:p>
          <a:p>
            <a:pPr>
              <a:lnSpc>
                <a:spcPct val="110000"/>
              </a:lnSpc>
              <a:defRPr/>
            </a:pPr>
            <a:r>
              <a:rPr lang="ru-RU" sz="88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ЗВОНОК ПО РОССИИ БЕСПЛАТНЫЙ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464956" y="4375058"/>
            <a:ext cx="208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www.rts-tender.ru</a:t>
            </a:r>
            <a:endParaRPr lang="ru-RU" sz="2000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455648" y="5380819"/>
            <a:ext cx="2152819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info@rts-tender.ru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support@rts-tender.ru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422" y="4435871"/>
            <a:ext cx="331345" cy="339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421" y="5505090"/>
            <a:ext cx="331345" cy="339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422" y="4945791"/>
            <a:ext cx="331345" cy="33929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rot="16200000">
            <a:off x="-2109746" y="3308863"/>
            <a:ext cx="5522666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pPr lvl="0"/>
            <a:r>
              <a:rPr lang="ru-RU" sz="3200" b="1" kern="0" dirty="0">
                <a:solidFill>
                  <a:srgbClr val="D9D9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ВСЕЙ ТЕРРИТОРИИ РФ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301577" y="2315914"/>
            <a:ext cx="7463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D9EA8"/>
                </a:solidFill>
              </a:rPr>
              <a:t>Руководитель представительства РТС-тендер в Свердловской области</a:t>
            </a:r>
            <a:endParaRPr lang="ru-RU" sz="2400" b="1" dirty="0">
              <a:solidFill>
                <a:srgbClr val="3D9EA8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3334224" y="1664097"/>
            <a:ext cx="500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3C9BA5"/>
                </a:solidFill>
              </a:rPr>
              <a:t>Камильянова</a:t>
            </a:r>
            <a:r>
              <a:rPr lang="ru-RU" sz="2400" b="1" dirty="0" smtClean="0">
                <a:solidFill>
                  <a:srgbClr val="3C9BA5"/>
                </a:solidFill>
              </a:rPr>
              <a:t> Наиля </a:t>
            </a:r>
            <a:r>
              <a:rPr lang="ru-RU" sz="2400" b="1" dirty="0" err="1" smtClean="0">
                <a:solidFill>
                  <a:srgbClr val="3C9BA5"/>
                </a:solidFill>
              </a:rPr>
              <a:t>Рафизовна</a:t>
            </a:r>
            <a:endParaRPr lang="ru-RU" sz="2400" b="1" dirty="0">
              <a:solidFill>
                <a:srgbClr val="3C9BA5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088180" y="4436614"/>
            <a:ext cx="1925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(922) 115 61 38</a:t>
            </a:r>
            <a:endParaRPr lang="ru-RU" sz="16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416" y="4465919"/>
            <a:ext cx="331345" cy="3392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416" y="5041522"/>
            <a:ext cx="331345" cy="339297"/>
          </a:xfrm>
          <a:prstGeom prst="rect">
            <a:avLst/>
          </a:prstGeom>
        </p:spPr>
      </p:pic>
      <p:sp>
        <p:nvSpPr>
          <p:cNvPr id="19" name="Прямоугольник 18"/>
          <p:cNvSpPr/>
          <p:nvPr userDrawn="1"/>
        </p:nvSpPr>
        <p:spPr>
          <a:xfrm>
            <a:off x="7088180" y="5037815"/>
            <a:ext cx="2811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u="none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n.kamilyanova@rts-tender.ru</a:t>
            </a:r>
            <a:endParaRPr lang="ru-RU" sz="1600" u="none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88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3927021"/>
            <a:ext cx="10515600" cy="20900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840921" y="1232807"/>
            <a:ext cx="10506529" cy="254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3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239184" y="5805488"/>
            <a:ext cx="11808883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B0A67F-B705-4DED-B599-EF18CD808D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953490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673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3D9EA8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803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1200" y="111252"/>
            <a:ext cx="8229598" cy="369332"/>
          </a:xfrm>
        </p:spPr>
        <p:txBody>
          <a:bodyPr lIns="0" tIns="0" rIns="0" bIns="0"/>
          <a:lstStyle>
            <a:lvl1pPr algn="ctr">
              <a:defRPr sz="2400" b="1" i="0">
                <a:solidFill>
                  <a:srgbClr val="222A35"/>
                </a:solidFill>
                <a:latin typeface="Myriad Pro Black"/>
                <a:cs typeface="Myriad Pro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900F8-D999-4714-AD07-00BC5857D829}" type="datetime1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195"/>
                </a:spcBef>
              </a:pPr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277" y="716756"/>
            <a:ext cx="12202277" cy="5776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1524000" y="3848100"/>
            <a:ext cx="9144000" cy="1881188"/>
          </a:xfrm>
          <a:noFill/>
        </p:spPr>
        <p:txBody>
          <a:bodyPr anchor="b"/>
          <a:lstStyle>
            <a:lvl1pPr marL="0" algn="ctr" defTabSz="914400" rtl="0" eaLnBrk="1" latinLnBrk="0" hangingPunct="1">
              <a:defRPr lang="ru-RU" sz="2800" b="1" kern="1200" cap="all" dirty="0">
                <a:solidFill>
                  <a:schemeClr val="bg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1524000" y="5729288"/>
            <a:ext cx="9144000" cy="738187"/>
          </a:xfrm>
          <a:noFill/>
        </p:spPr>
        <p:txBody>
          <a:bodyPr>
            <a:normAutofit/>
          </a:bodyPr>
          <a:lstStyle>
            <a:lvl1pPr marL="0" indent="0" algn="ctr" defTabSz="914400" rtl="0" eaLnBrk="1" latinLnBrk="0" hangingPunct="1">
              <a:buNone/>
              <a:defRPr lang="ru-RU" sz="1800" b="1" kern="1200" cap="all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-10275" y="740565"/>
            <a:ext cx="4137658" cy="3642745"/>
            <a:chOff x="-10275" y="740565"/>
            <a:chExt cx="4137658" cy="3642745"/>
          </a:xfrm>
        </p:grpSpPr>
        <p:sp>
          <p:nvSpPr>
            <p:cNvPr id="17" name="Прямоугольник: скругленные верхние углы 16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19" name="Прямоугольник: скругленные верхние углы 18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20" name="Прямоугольник: скругленные верхние углы 19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28" name="Прямоугольник: скругленные верхние углы 27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29" name="Прямоугольник: скругленные верхние углы 28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363" y="1434301"/>
            <a:ext cx="2561830" cy="1105139"/>
          </a:xfrm>
          <a:prstGeom prst="rect">
            <a:avLst/>
          </a:prstGeom>
        </p:spPr>
      </p:pic>
      <p:grpSp>
        <p:nvGrpSpPr>
          <p:cNvPr id="48" name="Группа 47"/>
          <p:cNvGrpSpPr/>
          <p:nvPr userDrawn="1"/>
        </p:nvGrpSpPr>
        <p:grpSpPr>
          <a:xfrm>
            <a:off x="9588614" y="4383309"/>
            <a:ext cx="2603386" cy="2084166"/>
            <a:chOff x="9588614" y="4383309"/>
            <a:chExt cx="2603386" cy="2084166"/>
          </a:xfrm>
        </p:grpSpPr>
        <p:sp>
          <p:nvSpPr>
            <p:cNvPr id="33" name="Прямоугольник: скругленные верхние углы 32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34" name="Прямоугольник: скругленные верхние углы 33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35" name="Прямоугольник: скругленные верхние углы 34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36" name="Прямоугольник: скругленные верхние углы 35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37" name="Прямоугольник: скругленные верхние углы 36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38" name="Прямоугольник: скругленные верхние углы 37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  <p:sp>
          <p:nvSpPr>
            <p:cNvPr id="39" name="Прямоугольник: скругленные верхние углы 38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" panose="020B0502040204020203" pitchFamily="34" charset="0"/>
              </a:endParaRPr>
            </a:p>
          </p:txBody>
        </p:sp>
      </p:grpSp>
      <p:sp>
        <p:nvSpPr>
          <p:cNvPr id="42" name="Прямоугольник 41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8072438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4129088" y="694951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8072438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4129088" y="6472125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4127383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b="0" dirty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b="0" dirty="0">
              <a:solidFill>
                <a:schemeClr val="accent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843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0914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ресный бл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 userDrawn="1"/>
        </p:nvSpPr>
        <p:spPr>
          <a:xfrm>
            <a:off x="0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2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9142" y="0"/>
            <a:ext cx="8270696" cy="6949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362" y="739734"/>
            <a:ext cx="10817924" cy="5637718"/>
          </a:xfrm>
          <a:prstGeom prst="rect">
            <a:avLst/>
          </a:prstGeom>
        </p:spPr>
      </p:pic>
      <p:sp>
        <p:nvSpPr>
          <p:cNvPr id="31" name="AutoShape 7"/>
          <p:cNvSpPr>
            <a:spLocks noChangeArrowheads="1"/>
          </p:cNvSpPr>
          <p:nvPr userDrawn="1"/>
        </p:nvSpPr>
        <p:spPr bwMode="auto">
          <a:xfrm>
            <a:off x="5304360" y="3844674"/>
            <a:ext cx="3669190" cy="550654"/>
          </a:xfrm>
          <a:prstGeom prst="roundRect">
            <a:avLst>
              <a:gd name="adj" fmla="val 7173"/>
            </a:avLst>
          </a:prstGeom>
          <a:noFill/>
          <a:ln w="19050" cap="sq">
            <a:noFill/>
            <a:prstDash val="sysDot"/>
            <a:miter lim="800000"/>
            <a:headEnd/>
            <a:tailEnd/>
          </a:ln>
          <a:effectLst/>
          <a:extLst/>
        </p:spPr>
        <p:txBody>
          <a:bodyPr wrap="square"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 </a:t>
            </a:r>
            <a:r>
              <a:rPr lang="ru-RU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499</a:t>
            </a:r>
            <a:r>
              <a:rPr lang="en-US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ru-RU" sz="21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653 9 900</a:t>
            </a:r>
            <a:endParaRPr lang="en-US" sz="21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4873543" y="3341597"/>
            <a:ext cx="272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www.rts-tender.ru</a:t>
            </a:r>
            <a:endParaRPr lang="ru-RU" sz="2000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5248244" y="4429953"/>
            <a:ext cx="281284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info@rts-tender.ru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500" dirty="0">
                <a:latin typeface="Segoe UI" panose="020B0502040204020203" pitchFamily="34" charset="0"/>
                <a:cs typeface="Segoe UI" panose="020B0502040204020203" pitchFamily="34" charset="0"/>
              </a:rPr>
              <a:t>support@rts-tender.ru</a:t>
            </a:r>
            <a:endParaRPr lang="ru-RU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9512" y="3420756"/>
            <a:ext cx="331345" cy="33929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6775" y="4566216"/>
            <a:ext cx="331345" cy="33929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6774" y="3950353"/>
            <a:ext cx="331345" cy="339297"/>
          </a:xfrm>
          <a:prstGeom prst="rect">
            <a:avLst/>
          </a:prstGeom>
        </p:spPr>
      </p:pic>
      <p:sp>
        <p:nvSpPr>
          <p:cNvPr id="49" name="TextBox 48"/>
          <p:cNvSpPr txBox="1"/>
          <p:nvPr userDrawn="1"/>
        </p:nvSpPr>
        <p:spPr>
          <a:xfrm rot="16200000">
            <a:off x="-2108583" y="3308863"/>
            <a:ext cx="5522666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pPr lvl="0"/>
            <a:r>
              <a:rPr lang="ru-RU" sz="3200" b="1" kern="0" dirty="0">
                <a:solidFill>
                  <a:srgbClr val="D9D9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ВСЕЙ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xmlns="" val="1083101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979" y="0"/>
            <a:ext cx="8270696" cy="6949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363" y="1082675"/>
            <a:ext cx="11469687" cy="5232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16816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0364" y="1082675"/>
            <a:ext cx="5549899" cy="5232400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6974" y="1082675"/>
            <a:ext cx="5553075" cy="5232400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9811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200" y="1"/>
            <a:ext cx="8166100" cy="698499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364" y="1082675"/>
            <a:ext cx="5549899" cy="349250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0364" y="1816099"/>
            <a:ext cx="5549899" cy="4498975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6974" y="1082675"/>
            <a:ext cx="5553075" cy="349250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6974" y="1816099"/>
            <a:ext cx="5553075" cy="4498975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7493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534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400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rgbClr val="E4465A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rgbClr val="E4465A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</a:t>
            </a:r>
            <a:r>
              <a:rPr lang="ru-RU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8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38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274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99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7184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tx1">
                    <a:lumMod val="50000"/>
                  </a:schemeClr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52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673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91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6733"/>
            <a:ext cx="12192000" cy="573473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524000" y="3848100"/>
            <a:ext cx="9144000" cy="1881188"/>
          </a:xfrm>
          <a:prstGeom prst="rect">
            <a:avLst/>
          </a:prstGeom>
          <a:noFill/>
        </p:spPr>
        <p:txBody>
          <a:bodyPr anchor="b"/>
          <a:lstStyle>
            <a:lvl1pPr marL="0" algn="ctr" defTabSz="914377" rtl="0" eaLnBrk="1" latinLnBrk="0" hangingPunct="1">
              <a:defRPr lang="ru-RU" sz="2800" b="1" kern="1200" cap="all" dirty="0">
                <a:solidFill>
                  <a:schemeClr val="accent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29290"/>
            <a:ext cx="9144000" cy="73818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377" rtl="0" eaLnBrk="1" latinLnBrk="0" hangingPunct="1">
              <a:buNone/>
              <a:defRPr lang="ru-RU" sz="1800" b="1" kern="1200" cap="all" baseline="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0"/>
            <a:ext cx="18002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-10276" y="740567"/>
            <a:ext cx="4137659" cy="3642745"/>
            <a:chOff x="-10275" y="740565"/>
            <a:chExt cx="4137658" cy="3642745"/>
          </a:xfrm>
        </p:grpSpPr>
        <p:sp>
          <p:nvSpPr>
            <p:cNvPr id="12" name="Прямоугольник: скругленные верхние углы 11"/>
            <p:cNvSpPr/>
            <p:nvPr/>
          </p:nvSpPr>
          <p:spPr>
            <a:xfrm rot="5400000">
              <a:off x="-873801" y="1604101"/>
              <a:ext cx="3642737" cy="1915682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3" name="Прямоугольник: скругленные верхние углы 12"/>
            <p:cNvSpPr/>
            <p:nvPr/>
          </p:nvSpPr>
          <p:spPr>
            <a:xfrm rot="5400000">
              <a:off x="-538206" y="1268506"/>
              <a:ext cx="3348541" cy="2292676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Прямоугольник: скругленные верхние углы 13"/>
            <p:cNvSpPr/>
            <p:nvPr/>
          </p:nvSpPr>
          <p:spPr>
            <a:xfrm rot="5400000">
              <a:off x="-209667" y="939966"/>
              <a:ext cx="3058957" cy="2660171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5" name="Прямоугольник: скругленные верхние углы 14"/>
            <p:cNvSpPr/>
            <p:nvPr/>
          </p:nvSpPr>
          <p:spPr>
            <a:xfrm rot="5400000">
              <a:off x="126607" y="603693"/>
              <a:ext cx="2745422" cy="3019180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6" name="Прямоугольник: скругленные верхние углы 15"/>
            <p:cNvSpPr/>
            <p:nvPr userDrawn="1"/>
          </p:nvSpPr>
          <p:spPr>
            <a:xfrm rot="10800000">
              <a:off x="-10275" y="740570"/>
              <a:ext cx="3769945" cy="2158227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7" name="Прямоугольник: скругленные верхние углы 16"/>
            <p:cNvSpPr/>
            <p:nvPr userDrawn="1"/>
          </p:nvSpPr>
          <p:spPr>
            <a:xfrm rot="10800000">
              <a:off x="-10275" y="740565"/>
              <a:ext cx="3402456" cy="2449233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8" name="Прямоугольник: скругленные верхние углы 17"/>
            <p:cNvSpPr/>
            <p:nvPr userDrawn="1"/>
          </p:nvSpPr>
          <p:spPr>
            <a:xfrm rot="10800000">
              <a:off x="-10274" y="740569"/>
              <a:ext cx="4137657" cy="1852728"/>
            </a:xfrm>
            <a:prstGeom prst="round2SameRect">
              <a:avLst>
                <a:gd name="adj1" fmla="val 4187"/>
                <a:gd name="adj2" fmla="val 0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1434302"/>
            <a:ext cx="2561831" cy="1105139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9588613" y="4383309"/>
            <a:ext cx="2603387" cy="2084166"/>
            <a:chOff x="9588614" y="4383309"/>
            <a:chExt cx="2603386" cy="2084166"/>
          </a:xfrm>
        </p:grpSpPr>
        <p:sp>
          <p:nvSpPr>
            <p:cNvPr id="21" name="Прямоугольник: скругленные верхние углы 20"/>
            <p:cNvSpPr/>
            <p:nvPr/>
          </p:nvSpPr>
          <p:spPr>
            <a:xfrm rot="16200000">
              <a:off x="10959211" y="5234686"/>
              <a:ext cx="2084165" cy="381411"/>
            </a:xfrm>
            <a:prstGeom prst="round2SameRect">
              <a:avLst>
                <a:gd name="adj1" fmla="val 191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2" name="Прямоугольник: скругленные верхние углы 21"/>
            <p:cNvSpPr/>
            <p:nvPr/>
          </p:nvSpPr>
          <p:spPr>
            <a:xfrm rot="16200000">
              <a:off x="10917814" y="5193288"/>
              <a:ext cx="1789968" cy="758404"/>
            </a:xfrm>
            <a:prstGeom prst="round2SameRect">
              <a:avLst>
                <a:gd name="adj1" fmla="val 11723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3" name="Прямоугольник: скругленные верхние углы 22"/>
            <p:cNvSpPr/>
            <p:nvPr/>
          </p:nvSpPr>
          <p:spPr>
            <a:xfrm rot="16200000">
              <a:off x="10878857" y="5154333"/>
              <a:ext cx="1500383" cy="1125898"/>
            </a:xfrm>
            <a:prstGeom prst="round2SameRect">
              <a:avLst>
                <a:gd name="adj1" fmla="val 7571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4" name="Прямоугольник: скругленные верхние углы 23"/>
            <p:cNvSpPr/>
            <p:nvPr/>
          </p:nvSpPr>
          <p:spPr>
            <a:xfrm rot="16200000">
              <a:off x="10856120" y="5131596"/>
              <a:ext cx="1186847" cy="1484908"/>
            </a:xfrm>
            <a:prstGeom prst="round2SameRect">
              <a:avLst>
                <a:gd name="adj1" fmla="val 8467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5" name="Прямоугольник: скругленные верхние углы 24"/>
            <p:cNvSpPr/>
            <p:nvPr userDrawn="1"/>
          </p:nvSpPr>
          <p:spPr>
            <a:xfrm>
              <a:off x="9956327" y="5867825"/>
              <a:ext cx="2235670" cy="599650"/>
            </a:xfrm>
            <a:prstGeom prst="round2SameRect">
              <a:avLst>
                <a:gd name="adj1" fmla="val 1371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6" name="Прямоугольник: скругленные верхние углы 25"/>
            <p:cNvSpPr/>
            <p:nvPr userDrawn="1"/>
          </p:nvSpPr>
          <p:spPr>
            <a:xfrm>
              <a:off x="10323815" y="5576823"/>
              <a:ext cx="1868182" cy="890651"/>
            </a:xfrm>
            <a:prstGeom prst="round2SameRect">
              <a:avLst>
                <a:gd name="adj1" fmla="val 917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Прямоугольник: скругленные верхние углы 26"/>
            <p:cNvSpPr/>
            <p:nvPr userDrawn="1"/>
          </p:nvSpPr>
          <p:spPr>
            <a:xfrm>
              <a:off x="9588614" y="6173324"/>
              <a:ext cx="2603384" cy="294150"/>
            </a:xfrm>
            <a:prstGeom prst="round2SameRect">
              <a:avLst>
                <a:gd name="adj1" fmla="val 36568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28" name="Прямоугольник 27"/>
          <p:cNvSpPr/>
          <p:nvPr userDrawn="1"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8072439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4129089" y="694951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8072439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129089" y="6472125"/>
            <a:ext cx="3943351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4127384" y="6515475"/>
            <a:ext cx="3905965" cy="33454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ru-RU" sz="1400" dirty="0">
                <a:solidFill>
                  <a:prstClr val="white">
                    <a:lumMod val="65000"/>
                  </a:prstClr>
                </a:solidFill>
                <a:latin typeface="Segoe UI" panose="020B0502040204020203" pitchFamily="34" charset="0"/>
                <a:ea typeface="Roboto" panose="02000000000000000000" pitchFamily="2" charset="0"/>
              </a:rPr>
              <a:t>2017</a:t>
            </a:r>
            <a:endParaRPr lang="ru-RU" sz="1400" dirty="0">
              <a:solidFill>
                <a:prstClr val="white">
                  <a:lumMod val="65000"/>
                </a:prstClr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9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631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35" userDrawn="1">
          <p15:clr>
            <a:srgbClr val="F26B43"/>
          </p15:clr>
        </p15:guide>
        <p15:guide id="2" orient="horz" pos="684" userDrawn="1">
          <p15:clr>
            <a:srgbClr val="F26B43"/>
          </p15:clr>
        </p15:guide>
        <p15:guide id="3" pos="1860" userDrawn="1">
          <p15:clr>
            <a:srgbClr val="F26B43"/>
          </p15:clr>
        </p15:guide>
        <p15:guide id="4" pos="2092" userDrawn="1">
          <p15:clr>
            <a:srgbClr val="F26B43"/>
          </p15:clr>
        </p15:guide>
        <p15:guide id="5" pos="2480" userDrawn="1">
          <p15:clr>
            <a:srgbClr val="F26B43"/>
          </p15:clr>
        </p15:guide>
        <p15:guide id="6" pos="2708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9" userDrawn="1">
          <p15:clr>
            <a:srgbClr val="F26B43"/>
          </p15:clr>
        </p15:guide>
        <p15:guide id="9" pos="4975" userDrawn="1">
          <p15:clr>
            <a:srgbClr val="F26B43"/>
          </p15:clr>
        </p15:guide>
        <p15:guide id="10" pos="5203" userDrawn="1">
          <p15:clr>
            <a:srgbClr val="F26B43"/>
          </p15:clr>
        </p15:guide>
        <p15:guide id="11" pos="5819" userDrawn="1">
          <p15:clr>
            <a:srgbClr val="F26B43"/>
          </p15:clr>
        </p15:guide>
        <p15:guide id="12" pos="5588" userDrawn="1">
          <p15:clr>
            <a:srgbClr val="F26B43"/>
          </p15:clr>
        </p15:guide>
        <p15:guide id="13" pos="7464" userDrawn="1">
          <p15:clr>
            <a:srgbClr val="F26B43"/>
          </p15:clr>
        </p15:guide>
        <p15:guide id="14" orient="horz" pos="900" userDrawn="1">
          <p15:clr>
            <a:srgbClr val="F26B43"/>
          </p15:clr>
        </p15:guide>
        <p15:guide id="15" orient="horz" pos="39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979" y="0"/>
            <a:ext cx="8270696" cy="6949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363" y="1082675"/>
            <a:ext cx="11469687" cy="523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0362" y="6520816"/>
            <a:ext cx="7712075" cy="3334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86849" y="6520815"/>
            <a:ext cx="2743200" cy="3334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>
                <a:solidFill>
                  <a:srgbClr val="44444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444444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63" y="76579"/>
            <a:ext cx="1254125" cy="5410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72438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29088" y="694951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072438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29088" y="6472125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91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710" r:id="rId9"/>
    <p:sldLayoutId id="2147483708" r:id="rId10"/>
    <p:sldLayoutId id="2147483709" r:id="rId11"/>
    <p:sldLayoutId id="2147483719" r:id="rId12"/>
  </p:sldLayoutIdLst>
  <p:txStyles>
    <p:titleStyle>
      <a:lvl1pPr marL="0" algn="ctr" defTabSz="449263" rtl="0" eaLnBrk="1" fontAlgn="base" latinLnBrk="0" hangingPunct="0">
        <a:lnSpc>
          <a:spcPct val="90000"/>
        </a:lnSpc>
        <a:spcBef>
          <a:spcPct val="0"/>
        </a:spcBef>
        <a:spcAft>
          <a:spcPct val="0"/>
        </a:spcAft>
        <a:buNone/>
        <a:defRPr lang="ru-RU" sz="2000" b="1" kern="1200" cap="all" baseline="0" dirty="0" smtClean="0">
          <a:solidFill>
            <a:srgbClr val="E4465A"/>
          </a:solidFill>
          <a:latin typeface="Segoe UI" panose="020B0502040204020203" pitchFamily="34" charset="0"/>
          <a:ea typeface="Segoe UI Black" panose="020B0A02040204020203" pitchFamily="34" charset="0"/>
          <a:cs typeface="Adobe Arabic" panose="02040503050201020203" pitchFamily="18" charset="-78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500000000000000" pitchFamily="34" charset="0"/>
        <a:buNone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360363" indent="-358775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719138" indent="-3603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079500" indent="-358775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tabLst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438275" indent="-3603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27">
          <p15:clr>
            <a:srgbClr val="F26B43"/>
          </p15:clr>
        </p15:guide>
        <p15:guide id="2" orient="horz" pos="682">
          <p15:clr>
            <a:srgbClr val="F26B43"/>
          </p15:clr>
        </p15:guide>
        <p15:guide id="3" pos="7452">
          <p15:clr>
            <a:srgbClr val="F26B43"/>
          </p15:clr>
        </p15:guide>
        <p15:guide id="4" pos="3723">
          <p15:clr>
            <a:srgbClr val="F26B43"/>
          </p15:clr>
        </p15:guide>
        <p15:guide id="5" pos="3954">
          <p15:clr>
            <a:srgbClr val="F26B43"/>
          </p15:clr>
        </p15:guide>
        <p15:guide id="6" pos="2712">
          <p15:clr>
            <a:srgbClr val="F26B43"/>
          </p15:clr>
        </p15:guide>
        <p15:guide id="7" pos="2482">
          <p15:clr>
            <a:srgbClr val="F26B43"/>
          </p15:clr>
        </p15:guide>
        <p15:guide id="8" pos="4968">
          <p15:clr>
            <a:srgbClr val="F26B43"/>
          </p15:clr>
        </p15:guide>
        <p15:guide id="9" pos="5198">
          <p15:clr>
            <a:srgbClr val="F26B43"/>
          </p15:clr>
        </p15:guide>
        <p15:guide id="10" pos="2091">
          <p15:clr>
            <a:srgbClr val="F26B43"/>
          </p15:clr>
        </p15:guide>
        <p15:guide id="11" pos="1862">
          <p15:clr>
            <a:srgbClr val="F26B43"/>
          </p15:clr>
        </p15:guide>
        <p15:guide id="12" pos="5589">
          <p15:clr>
            <a:srgbClr val="F26B43"/>
          </p15:clr>
        </p15:guide>
        <p15:guide id="13" pos="5817">
          <p15:clr>
            <a:srgbClr val="F26B43"/>
          </p15:clr>
        </p15:guide>
        <p15:guide id="14" orient="horz" pos="3978">
          <p15:clr>
            <a:srgbClr val="F26B43"/>
          </p15:clr>
        </p15:guide>
        <p15:guide id="15" orient="horz" pos="9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979" y="0"/>
            <a:ext cx="8270696" cy="6949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363" y="1082675"/>
            <a:ext cx="11469687" cy="523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0362" y="6520816"/>
            <a:ext cx="7712075" cy="3334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86849" y="6520815"/>
            <a:ext cx="2743200" cy="3334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1D45CEE-34A4-4662-B092-562F1FC220D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363" y="76579"/>
            <a:ext cx="1254125" cy="5410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1" y="694951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72438" y="694951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29088" y="694951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" y="6472125"/>
            <a:ext cx="4129089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072438" y="6472125"/>
            <a:ext cx="4119863" cy="48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29088" y="6472125"/>
            <a:ext cx="3943350" cy="486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51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xStyles>
    <p:titleStyle>
      <a:lvl1pPr marL="0" algn="ctr" defTabSz="449263" rtl="0" eaLnBrk="1" fontAlgn="base" latinLnBrk="0" hangingPunct="0">
        <a:lnSpc>
          <a:spcPct val="90000"/>
        </a:lnSpc>
        <a:spcBef>
          <a:spcPct val="0"/>
        </a:spcBef>
        <a:spcAft>
          <a:spcPct val="0"/>
        </a:spcAft>
        <a:buNone/>
        <a:defRPr lang="ru-RU" sz="2000" b="1" kern="1200" cap="all" baseline="0" dirty="0" smtClean="0">
          <a:solidFill>
            <a:srgbClr val="E4465A"/>
          </a:solidFill>
          <a:latin typeface="Segoe UI" panose="020B0502040204020203" pitchFamily="34" charset="0"/>
          <a:ea typeface="Segoe UI Black" panose="020B0A02040204020203" pitchFamily="34" charset="0"/>
          <a:cs typeface="Adobe Arabic" panose="02040503050201020203" pitchFamily="18" charset="-78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500000000000000" pitchFamily="34" charset="0"/>
        <a:buNone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360363" indent="-358775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719138" indent="-3603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079500" indent="-358775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tabLst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438275" indent="-3603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500000000000000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500000000000000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27">
          <p15:clr>
            <a:srgbClr val="F26B43"/>
          </p15:clr>
        </p15:guide>
        <p15:guide id="2" orient="horz" pos="682">
          <p15:clr>
            <a:srgbClr val="F26B43"/>
          </p15:clr>
        </p15:guide>
        <p15:guide id="3" pos="7452">
          <p15:clr>
            <a:srgbClr val="F26B43"/>
          </p15:clr>
        </p15:guide>
        <p15:guide id="4" pos="3723">
          <p15:clr>
            <a:srgbClr val="F26B43"/>
          </p15:clr>
        </p15:guide>
        <p15:guide id="5" pos="3954">
          <p15:clr>
            <a:srgbClr val="F26B43"/>
          </p15:clr>
        </p15:guide>
        <p15:guide id="6" pos="2712">
          <p15:clr>
            <a:srgbClr val="F26B43"/>
          </p15:clr>
        </p15:guide>
        <p15:guide id="7" pos="2482">
          <p15:clr>
            <a:srgbClr val="F26B43"/>
          </p15:clr>
        </p15:guide>
        <p15:guide id="8" pos="4968">
          <p15:clr>
            <a:srgbClr val="F26B43"/>
          </p15:clr>
        </p15:guide>
        <p15:guide id="9" pos="5198">
          <p15:clr>
            <a:srgbClr val="F26B43"/>
          </p15:clr>
        </p15:guide>
        <p15:guide id="10" pos="2091">
          <p15:clr>
            <a:srgbClr val="F26B43"/>
          </p15:clr>
        </p15:guide>
        <p15:guide id="11" pos="1862">
          <p15:clr>
            <a:srgbClr val="F26B43"/>
          </p15:clr>
        </p15:guide>
        <p15:guide id="12" pos="5589">
          <p15:clr>
            <a:srgbClr val="F26B43"/>
          </p15:clr>
        </p15:guide>
        <p15:guide id="13" pos="5817">
          <p15:clr>
            <a:srgbClr val="F26B43"/>
          </p15:clr>
        </p15:guide>
        <p15:guide id="14" orient="horz" pos="3978">
          <p15:clr>
            <a:srgbClr val="F26B43"/>
          </p15:clr>
        </p15:guide>
        <p15:guide id="15" orient="horz" pos="9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1.tiff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1.png"/><Relationship Id="rId4" Type="http://schemas.openxmlformats.org/officeDocument/2006/relationships/hyperlink" Target="https://star.fintender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.fintender.ru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>
                <a:latin typeface="Myriad Pro Black SemiExt" panose="020B0805030403020204" pitchFamily="34" charset="0"/>
                <a:cs typeface="Arial" panose="020B0604020202020204" pitchFamily="34" charset="0"/>
              </a:rPr>
              <a:t>Системные решения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3C9BA5"/>
                </a:solidFill>
                <a:ea typeface="Helvetica Neue" panose="02000503000000020004" pitchFamily="2"/>
              </a:rPr>
              <a:t>ЭФФЕКТИВНЫХ ЗАКУПОК</a:t>
            </a:r>
            <a:endParaRPr lang="ru-RU" dirty="0">
              <a:solidFill>
                <a:srgbClr val="3C9B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5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Сервис «О контрагенте»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8781" y="1255510"/>
            <a:ext cx="9869092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ВЛАДЕЛЬЦЫ КОМПАНИИ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УЧАСТИЕ В УСТАВНОМ КАПИТАЛЕ ДРУГИХ КОМПАНИЙ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СВЕДЕНИЯ О ЛИЦЕ, ИМЕЮЩЕМ ПРАВО БЕЗ ДОВЕРЕННОСТИ ДЕЙСТВОВАТЬ ОТ ИМЕНИ ОРГАНИЗАЦИИ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СВЕДЕНИЯ О ДОХОДАХ И РАСХОДАХ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СВЕДЕНИЯ ОБ УПЛАЧЕННЫХ ОРГАНИЗАЦИЕЙ СУММАХ НАЛОГОВ И СБОРОВ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СВЕДЕНИЯ О СУММАХ НЕДОИМКИ И ЗАДОЛЖЕННОСТИ ПО ПЕНЯМ И ШТРАФАМ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СВЕДЕНИЯ О НАЛОГОВЫХ ПРАВОНАРУШЕНИЯХ И МЕРАХ ОТВЕТСТВЕННОСТИ ЗА ИХ СОВЕРШЕНИЕ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ОСНОВНЫЕ ДАННЫЕ ФИНАНСОВОЙ ОТЧЕТНОСТИ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СВЕДЕНИЯ О ЛИЦЕНЗИЯХ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ОСНОВНЫЕ ДАННЫЕ УЧАСТИЯ КОМПАНИИ В ИСПОЛНЕНИИ ГОСУДАРСТВЕННЫХ, МУНИЦИПАЛЬНЫХ И КОММЕРЧЕСКИХ КОНТРАКТОВ (44-ФЗ, 223-ФЗ)</a:t>
            </a:r>
            <a:endParaRPr lang="ru-RU" sz="13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ИНФОРМАЦИЯ О НАЧИСЛЕНИИ НЕУСТОЕК(ШТРАФОВ, ПЕНЕЙ) ПО КОНТРАКТАМ 44-ФЗ</a:t>
            </a:r>
            <a:endParaRPr lang="ru-RU" sz="13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СУДЕБНАЯ ИСТОРИЯ КОМПАНИИ</a:t>
            </a:r>
            <a:endParaRPr lang="ru-RU" sz="13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ИСПОЛНИТЕЛЬНЫЕ ПРОИЗВОДСТВА</a:t>
            </a:r>
            <a:endParaRPr lang="ru-RU" sz="13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000000"/>
                </a:solidFill>
              </a:rPr>
              <a:t>ПРОВЕРКИ СРО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xmlns="" val="429086860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Проверка участника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6934" y="1001396"/>
            <a:ext cx="8950847" cy="21161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611" y="2768435"/>
            <a:ext cx="9000479" cy="34947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6802194" y="1389338"/>
            <a:ext cx="989420" cy="99115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7968429" y="1654404"/>
            <a:ext cx="107393" cy="461022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97551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Проверка участника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8" y="972209"/>
            <a:ext cx="9193565" cy="235326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664136" y="2443075"/>
            <a:ext cx="989420" cy="99115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5400000" flipH="1">
            <a:off x="1379928" y="2708140"/>
            <a:ext cx="107393" cy="461022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7006" y="1744620"/>
            <a:ext cx="8648736" cy="447819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4614981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743" y="827479"/>
            <a:ext cx="1118916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b="1" dirty="0">
                <a:solidFill>
                  <a:srgbClr val="E4465A"/>
                </a:solidFill>
                <a:ea typeface="Arial Unicode MS" pitchFamily="34" charset="-128"/>
                <a:cs typeface="Arial" panose="020B0604020202020204" pitchFamily="34" charset="0"/>
              </a:rPr>
              <a:t>Возможность формирования отчета: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 собственным закупкам –отчет, в котором пользователь выступает в качестве заказчика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 организованным закупкам –отчет, в котором пользователь выступает в качестве организатора торгов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 закупкам подведомственных (ГРБС) - отчет доступен только ГРБС и формируется по их подведомственным организациям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 региону – отчет по всему региону пользователя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r>
              <a:rPr lang="ru-RU" sz="2400" b="1" dirty="0">
                <a:solidFill>
                  <a:srgbClr val="E4465A"/>
                </a:solidFill>
                <a:ea typeface="Arial Unicode MS" pitchFamily="34" charset="-128"/>
                <a:cs typeface="Arial" panose="020B0604020202020204" pitchFamily="34" charset="0"/>
              </a:rPr>
              <a:t>по всем способам закупки!</a:t>
            </a:r>
          </a:p>
        </p:txBody>
      </p:sp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3071" y="188640"/>
            <a:ext cx="11589749" cy="8368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  <a:normAutofit/>
          </a:bodyPr>
          <a:lstStyle/>
          <a:p>
            <a:pPr lvl="1" indent="-285750" algn="ctr" defTabSz="449263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2000" b="1" kern="1200" cap="all" dirty="0">
                <a:solidFill>
                  <a:srgbClr val="3C9BA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rPr>
              <a:t>Отчеты в личном кабинете заказчика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52267" y="2088926"/>
            <a:ext cx="4962213" cy="432048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rgbClr val="3D9EA8"/>
                </a:solidFill>
              </a:rPr>
              <a:t>Доступна информация </a:t>
            </a:r>
            <a:r>
              <a:rPr lang="ru-RU" sz="1600" dirty="0">
                <a:solidFill>
                  <a:srgbClr val="3D9EA8"/>
                </a:solidFill>
              </a:rPr>
              <a:t>(формируется из ЕИС):</a:t>
            </a:r>
            <a:endParaRPr lang="en-US" sz="1600" dirty="0">
              <a:solidFill>
                <a:srgbClr val="3D9EA8"/>
              </a:solidFill>
            </a:endParaRPr>
          </a:p>
          <a:p>
            <a:pPr marL="285750" indent="-285750">
              <a:buClr>
                <a:srgbClr val="3D9EA8"/>
              </a:buClr>
              <a:buFont typeface="Arial" panose="020B0604020202020204" pitchFamily="34" charset="0"/>
              <a:buChar char="•"/>
            </a:pPr>
            <a:endParaRPr lang="ru-RU" sz="1600" i="1" dirty="0">
              <a:solidFill>
                <a:schemeClr val="tx1"/>
              </a:solidFill>
            </a:endParaRP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Заказчик, организатор закупки,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Номер закупки,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Наименование объекта закупки,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ОКПД2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Все даты по закупке,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Источник финансирования, КБК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Преимущества, ограничения и запреты,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Дополнительные требования к участникам закупок,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Подано заявок, 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Одобрено заявок,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Причины отклонения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Количество вышедших на торги,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Снижение на 25 и более %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НМЦК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Цена по результатам закупки,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Экономия, %экономии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Обеспечение заявки и контракта,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Планируемый поставщик,</a:t>
            </a:r>
          </a:p>
          <a:p>
            <a:pPr marL="171450" indent="-171450">
              <a:buClr>
                <a:srgbClr val="3D9EA8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Информация по контракту (из реестра контрактов на дату выгрузки информации)</a:t>
            </a:r>
          </a:p>
          <a:p>
            <a:pPr marL="285750" indent="-285750">
              <a:buClr>
                <a:srgbClr val="3D9EA8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buClr>
                <a:srgbClr val="3D9EA8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76743" y="3093538"/>
            <a:ext cx="6599560" cy="3133164"/>
            <a:chOff x="480504" y="2628902"/>
            <a:chExt cx="6675524" cy="313316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198" t="30048" r="48892" b="27121"/>
            <a:stretch/>
          </p:blipFill>
          <p:spPr bwMode="auto">
            <a:xfrm>
              <a:off x="480504" y="2628902"/>
              <a:ext cx="6675524" cy="3133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480504" y="4854388"/>
              <a:ext cx="164955" cy="336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8"/>
            <p:cNvSpPr>
              <a:spLocks noChangeArrowheads="1"/>
            </p:cNvSpPr>
            <p:nvPr/>
          </p:nvSpPr>
          <p:spPr bwMode="auto">
            <a:xfrm>
              <a:off x="645459" y="4281529"/>
              <a:ext cx="2810435" cy="1377591"/>
            </a:xfrm>
            <a:prstGeom prst="rect">
              <a:avLst/>
            </a:prstGeom>
            <a:noFill/>
            <a:ln w="38100" algn="ctr">
              <a:solidFill>
                <a:srgbClr val="E446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defTabSz="449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</p:grp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9B0A67F-B705-4DED-B599-EF18CD808D52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1971373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6906638" y="1169108"/>
            <a:ext cx="5100049" cy="842466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46"/>
          <p:cNvSpPr txBox="1">
            <a:spLocks noChangeArrowheads="1"/>
          </p:cNvSpPr>
          <p:nvPr/>
        </p:nvSpPr>
        <p:spPr bwMode="auto">
          <a:xfrm>
            <a:off x="1169774" y="1"/>
            <a:ext cx="10206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-285750" algn="ctr" defTabSz="449263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/>
            </a:pPr>
            <a:r>
              <a:rPr lang="ru-RU" sz="2000" b="1" cap="all" dirty="0">
                <a:solidFill>
                  <a:srgbClr val="3C9BA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rPr>
              <a:t>СМС-информирование пользователей о </a:t>
            </a:r>
          </a:p>
          <a:p>
            <a:pPr marL="0" lvl="1" indent="-285750" algn="ctr" defTabSz="449263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/>
            </a:pPr>
            <a:r>
              <a:rPr lang="ru-RU" sz="2000" b="1" cap="all" dirty="0">
                <a:solidFill>
                  <a:srgbClr val="3C9BA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rPr>
              <a:t>регламентированных сроках выполнения действий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789469" y="4759822"/>
            <a:ext cx="1040580" cy="1401191"/>
            <a:chOff x="5491163" y="1325749"/>
            <a:chExt cx="480430" cy="646921"/>
          </a:xfrm>
          <a:solidFill>
            <a:srgbClr val="008D9E"/>
          </a:solidFill>
        </p:grpSpPr>
        <p:sp>
          <p:nvSpPr>
            <p:cNvPr id="4" name="Freeform 51"/>
            <p:cNvSpPr>
              <a:spLocks noEditPoints="1"/>
            </p:cNvSpPr>
            <p:nvPr/>
          </p:nvSpPr>
          <p:spPr bwMode="auto">
            <a:xfrm>
              <a:off x="5604142" y="1325749"/>
              <a:ext cx="367451" cy="646921"/>
            </a:xfrm>
            <a:custGeom>
              <a:avLst/>
              <a:gdLst>
                <a:gd name="T0" fmla="*/ 12 w 142"/>
                <a:gd name="T1" fmla="*/ 0 h 250"/>
                <a:gd name="T2" fmla="*/ 10 w 142"/>
                <a:gd name="T3" fmla="*/ 0 h 250"/>
                <a:gd name="T4" fmla="*/ 5 w 142"/>
                <a:gd name="T5" fmla="*/ 2 h 250"/>
                <a:gd name="T6" fmla="*/ 3 w 142"/>
                <a:gd name="T7" fmla="*/ 4 h 250"/>
                <a:gd name="T8" fmla="*/ 0 w 142"/>
                <a:gd name="T9" fmla="*/ 7 h 250"/>
                <a:gd name="T10" fmla="*/ 0 w 142"/>
                <a:gd name="T11" fmla="*/ 11 h 250"/>
                <a:gd name="T12" fmla="*/ 0 w 142"/>
                <a:gd name="T13" fmla="*/ 239 h 250"/>
                <a:gd name="T14" fmla="*/ 3 w 142"/>
                <a:gd name="T15" fmla="*/ 243 h 250"/>
                <a:gd name="T16" fmla="*/ 5 w 142"/>
                <a:gd name="T17" fmla="*/ 246 h 250"/>
                <a:gd name="T18" fmla="*/ 8 w 142"/>
                <a:gd name="T19" fmla="*/ 248 h 250"/>
                <a:gd name="T20" fmla="*/ 12 w 142"/>
                <a:gd name="T21" fmla="*/ 250 h 250"/>
                <a:gd name="T22" fmla="*/ 128 w 142"/>
                <a:gd name="T23" fmla="*/ 250 h 250"/>
                <a:gd name="T24" fmla="*/ 133 w 142"/>
                <a:gd name="T25" fmla="*/ 248 h 250"/>
                <a:gd name="T26" fmla="*/ 138 w 142"/>
                <a:gd name="T27" fmla="*/ 248 h 250"/>
                <a:gd name="T28" fmla="*/ 140 w 142"/>
                <a:gd name="T29" fmla="*/ 246 h 250"/>
                <a:gd name="T30" fmla="*/ 142 w 142"/>
                <a:gd name="T31" fmla="*/ 241 h 250"/>
                <a:gd name="T32" fmla="*/ 142 w 142"/>
                <a:gd name="T33" fmla="*/ 239 h 250"/>
                <a:gd name="T34" fmla="*/ 142 w 142"/>
                <a:gd name="T35" fmla="*/ 9 h 250"/>
                <a:gd name="T36" fmla="*/ 142 w 142"/>
                <a:gd name="T37" fmla="*/ 7 h 250"/>
                <a:gd name="T38" fmla="*/ 140 w 142"/>
                <a:gd name="T39" fmla="*/ 4 h 250"/>
                <a:gd name="T40" fmla="*/ 138 w 142"/>
                <a:gd name="T41" fmla="*/ 2 h 250"/>
                <a:gd name="T42" fmla="*/ 133 w 142"/>
                <a:gd name="T43" fmla="*/ 0 h 250"/>
                <a:gd name="T44" fmla="*/ 128 w 142"/>
                <a:gd name="T45" fmla="*/ 0 h 250"/>
                <a:gd name="T46" fmla="*/ 93 w 142"/>
                <a:gd name="T47" fmla="*/ 11 h 250"/>
                <a:gd name="T48" fmla="*/ 95 w 142"/>
                <a:gd name="T49" fmla="*/ 11 h 250"/>
                <a:gd name="T50" fmla="*/ 95 w 142"/>
                <a:gd name="T51" fmla="*/ 14 h 250"/>
                <a:gd name="T52" fmla="*/ 95 w 142"/>
                <a:gd name="T53" fmla="*/ 16 h 250"/>
                <a:gd name="T54" fmla="*/ 93 w 142"/>
                <a:gd name="T55" fmla="*/ 18 h 250"/>
                <a:gd name="T56" fmla="*/ 90 w 142"/>
                <a:gd name="T57" fmla="*/ 18 h 250"/>
                <a:gd name="T58" fmla="*/ 50 w 142"/>
                <a:gd name="T59" fmla="*/ 18 h 250"/>
                <a:gd name="T60" fmla="*/ 48 w 142"/>
                <a:gd name="T61" fmla="*/ 18 h 250"/>
                <a:gd name="T62" fmla="*/ 48 w 142"/>
                <a:gd name="T63" fmla="*/ 16 h 250"/>
                <a:gd name="T64" fmla="*/ 48 w 142"/>
                <a:gd name="T65" fmla="*/ 14 h 250"/>
                <a:gd name="T66" fmla="*/ 50 w 142"/>
                <a:gd name="T67" fmla="*/ 11 h 250"/>
                <a:gd name="T68" fmla="*/ 71 w 142"/>
                <a:gd name="T69" fmla="*/ 236 h 250"/>
                <a:gd name="T70" fmla="*/ 64 w 142"/>
                <a:gd name="T71" fmla="*/ 234 h 250"/>
                <a:gd name="T72" fmla="*/ 60 w 142"/>
                <a:gd name="T73" fmla="*/ 229 h 250"/>
                <a:gd name="T74" fmla="*/ 60 w 142"/>
                <a:gd name="T75" fmla="*/ 227 h 250"/>
                <a:gd name="T76" fmla="*/ 60 w 142"/>
                <a:gd name="T77" fmla="*/ 222 h 250"/>
                <a:gd name="T78" fmla="*/ 62 w 142"/>
                <a:gd name="T79" fmla="*/ 217 h 250"/>
                <a:gd name="T80" fmla="*/ 67 w 142"/>
                <a:gd name="T81" fmla="*/ 215 h 250"/>
                <a:gd name="T82" fmla="*/ 74 w 142"/>
                <a:gd name="T83" fmla="*/ 215 h 250"/>
                <a:gd name="T84" fmla="*/ 81 w 142"/>
                <a:gd name="T85" fmla="*/ 217 h 250"/>
                <a:gd name="T86" fmla="*/ 83 w 142"/>
                <a:gd name="T87" fmla="*/ 222 h 250"/>
                <a:gd name="T88" fmla="*/ 83 w 142"/>
                <a:gd name="T89" fmla="*/ 224 h 250"/>
                <a:gd name="T90" fmla="*/ 83 w 142"/>
                <a:gd name="T91" fmla="*/ 227 h 250"/>
                <a:gd name="T92" fmla="*/ 81 w 142"/>
                <a:gd name="T93" fmla="*/ 231 h 250"/>
                <a:gd name="T94" fmla="*/ 74 w 142"/>
                <a:gd name="T95" fmla="*/ 236 h 250"/>
                <a:gd name="T96" fmla="*/ 15 w 142"/>
                <a:gd name="T97" fmla="*/ 194 h 250"/>
                <a:gd name="T98" fmla="*/ 128 w 142"/>
                <a:gd name="T99" fmla="*/ 19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2" h="250">
                  <a:moveTo>
                    <a:pt x="128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236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3" y="243"/>
                  </a:lnTo>
                  <a:lnTo>
                    <a:pt x="3" y="243"/>
                  </a:lnTo>
                  <a:lnTo>
                    <a:pt x="3" y="246"/>
                  </a:lnTo>
                  <a:lnTo>
                    <a:pt x="5" y="246"/>
                  </a:lnTo>
                  <a:lnTo>
                    <a:pt x="5" y="248"/>
                  </a:lnTo>
                  <a:lnTo>
                    <a:pt x="8" y="248"/>
                  </a:lnTo>
                  <a:lnTo>
                    <a:pt x="8" y="248"/>
                  </a:lnTo>
                  <a:lnTo>
                    <a:pt x="10" y="248"/>
                  </a:lnTo>
                  <a:lnTo>
                    <a:pt x="10" y="248"/>
                  </a:lnTo>
                  <a:lnTo>
                    <a:pt x="12" y="250"/>
                  </a:lnTo>
                  <a:lnTo>
                    <a:pt x="12" y="250"/>
                  </a:lnTo>
                  <a:lnTo>
                    <a:pt x="15" y="250"/>
                  </a:lnTo>
                  <a:lnTo>
                    <a:pt x="128" y="250"/>
                  </a:lnTo>
                  <a:lnTo>
                    <a:pt x="131" y="250"/>
                  </a:lnTo>
                  <a:lnTo>
                    <a:pt x="131" y="250"/>
                  </a:lnTo>
                  <a:lnTo>
                    <a:pt x="133" y="248"/>
                  </a:lnTo>
                  <a:lnTo>
                    <a:pt x="135" y="248"/>
                  </a:lnTo>
                  <a:lnTo>
                    <a:pt x="135" y="248"/>
                  </a:lnTo>
                  <a:lnTo>
                    <a:pt x="138" y="248"/>
                  </a:lnTo>
                  <a:lnTo>
                    <a:pt x="138" y="248"/>
                  </a:lnTo>
                  <a:lnTo>
                    <a:pt x="140" y="246"/>
                  </a:lnTo>
                  <a:lnTo>
                    <a:pt x="140" y="246"/>
                  </a:lnTo>
                  <a:lnTo>
                    <a:pt x="140" y="243"/>
                  </a:lnTo>
                  <a:lnTo>
                    <a:pt x="142" y="243"/>
                  </a:lnTo>
                  <a:lnTo>
                    <a:pt x="142" y="241"/>
                  </a:lnTo>
                  <a:lnTo>
                    <a:pt x="142" y="241"/>
                  </a:lnTo>
                  <a:lnTo>
                    <a:pt x="142" y="239"/>
                  </a:lnTo>
                  <a:lnTo>
                    <a:pt x="142" y="239"/>
                  </a:lnTo>
                  <a:lnTo>
                    <a:pt x="142" y="236"/>
                  </a:lnTo>
                  <a:lnTo>
                    <a:pt x="142" y="11"/>
                  </a:lnTo>
                  <a:lnTo>
                    <a:pt x="142" y="9"/>
                  </a:lnTo>
                  <a:lnTo>
                    <a:pt x="142" y="9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8" y="0"/>
                  </a:lnTo>
                  <a:close/>
                  <a:moveTo>
                    <a:pt x="53" y="11"/>
                  </a:moveTo>
                  <a:lnTo>
                    <a:pt x="90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5" y="11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0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3" y="11"/>
                  </a:lnTo>
                  <a:close/>
                  <a:moveTo>
                    <a:pt x="71" y="236"/>
                  </a:moveTo>
                  <a:lnTo>
                    <a:pt x="69" y="236"/>
                  </a:lnTo>
                  <a:lnTo>
                    <a:pt x="67" y="234"/>
                  </a:lnTo>
                  <a:lnTo>
                    <a:pt x="64" y="234"/>
                  </a:lnTo>
                  <a:lnTo>
                    <a:pt x="62" y="231"/>
                  </a:lnTo>
                  <a:lnTo>
                    <a:pt x="62" y="231"/>
                  </a:lnTo>
                  <a:lnTo>
                    <a:pt x="60" y="229"/>
                  </a:lnTo>
                  <a:lnTo>
                    <a:pt x="60" y="227"/>
                  </a:lnTo>
                  <a:lnTo>
                    <a:pt x="60" y="227"/>
                  </a:lnTo>
                  <a:lnTo>
                    <a:pt x="60" y="227"/>
                  </a:lnTo>
                  <a:lnTo>
                    <a:pt x="60" y="224"/>
                  </a:lnTo>
                  <a:lnTo>
                    <a:pt x="60" y="224"/>
                  </a:lnTo>
                  <a:lnTo>
                    <a:pt x="60" y="222"/>
                  </a:lnTo>
                  <a:lnTo>
                    <a:pt x="60" y="222"/>
                  </a:lnTo>
                  <a:lnTo>
                    <a:pt x="60" y="220"/>
                  </a:lnTo>
                  <a:lnTo>
                    <a:pt x="62" y="217"/>
                  </a:lnTo>
                  <a:lnTo>
                    <a:pt x="62" y="217"/>
                  </a:lnTo>
                  <a:lnTo>
                    <a:pt x="64" y="215"/>
                  </a:lnTo>
                  <a:lnTo>
                    <a:pt x="67" y="215"/>
                  </a:lnTo>
                  <a:lnTo>
                    <a:pt x="69" y="215"/>
                  </a:lnTo>
                  <a:lnTo>
                    <a:pt x="71" y="212"/>
                  </a:lnTo>
                  <a:lnTo>
                    <a:pt x="74" y="215"/>
                  </a:lnTo>
                  <a:lnTo>
                    <a:pt x="76" y="215"/>
                  </a:lnTo>
                  <a:lnTo>
                    <a:pt x="79" y="215"/>
                  </a:lnTo>
                  <a:lnTo>
                    <a:pt x="81" y="217"/>
                  </a:lnTo>
                  <a:lnTo>
                    <a:pt x="81" y="217"/>
                  </a:lnTo>
                  <a:lnTo>
                    <a:pt x="83" y="220"/>
                  </a:lnTo>
                  <a:lnTo>
                    <a:pt x="83" y="222"/>
                  </a:lnTo>
                  <a:lnTo>
                    <a:pt x="83" y="222"/>
                  </a:lnTo>
                  <a:lnTo>
                    <a:pt x="83" y="224"/>
                  </a:lnTo>
                  <a:lnTo>
                    <a:pt x="83" y="224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7"/>
                  </a:lnTo>
                  <a:lnTo>
                    <a:pt x="83" y="229"/>
                  </a:lnTo>
                  <a:lnTo>
                    <a:pt x="81" y="231"/>
                  </a:lnTo>
                  <a:lnTo>
                    <a:pt x="81" y="231"/>
                  </a:lnTo>
                  <a:lnTo>
                    <a:pt x="79" y="234"/>
                  </a:lnTo>
                  <a:lnTo>
                    <a:pt x="76" y="234"/>
                  </a:lnTo>
                  <a:lnTo>
                    <a:pt x="74" y="236"/>
                  </a:lnTo>
                  <a:lnTo>
                    <a:pt x="71" y="236"/>
                  </a:lnTo>
                  <a:close/>
                  <a:moveTo>
                    <a:pt x="128" y="194"/>
                  </a:moveTo>
                  <a:lnTo>
                    <a:pt x="15" y="194"/>
                  </a:lnTo>
                  <a:lnTo>
                    <a:pt x="15" y="44"/>
                  </a:lnTo>
                  <a:lnTo>
                    <a:pt x="128" y="44"/>
                  </a:lnTo>
                  <a:lnTo>
                    <a:pt x="128" y="19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5491163" y="1715467"/>
              <a:ext cx="321829" cy="200646"/>
              <a:chOff x="6086067" y="1665132"/>
              <a:chExt cx="449671" cy="280350"/>
            </a:xfrm>
            <a:grpFill/>
          </p:grpSpPr>
          <p:sp>
            <p:nvSpPr>
              <p:cNvPr id="6" name="Прямоугольник 5"/>
              <p:cNvSpPr/>
              <p:nvPr/>
            </p:nvSpPr>
            <p:spPr>
              <a:xfrm>
                <a:off x="6116585" y="1688322"/>
                <a:ext cx="390001" cy="232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" name="Группа 6"/>
              <p:cNvGrpSpPr/>
              <p:nvPr/>
            </p:nvGrpSpPr>
            <p:grpSpPr>
              <a:xfrm>
                <a:off x="6086067" y="1665132"/>
                <a:ext cx="449671" cy="280350"/>
                <a:chOff x="5481638" y="1746227"/>
                <a:chExt cx="292862" cy="182586"/>
              </a:xfrm>
              <a:grpFill/>
            </p:grpSpPr>
            <p:sp>
              <p:nvSpPr>
                <p:cNvPr id="8" name="Рамка 7"/>
                <p:cNvSpPr/>
                <p:nvPr/>
              </p:nvSpPr>
              <p:spPr>
                <a:xfrm>
                  <a:off x="5481638" y="1746227"/>
                  <a:ext cx="292862" cy="182586"/>
                </a:xfrm>
                <a:prstGeom prst="fram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Равнобедренный треугольник 8"/>
                <p:cNvSpPr/>
                <p:nvPr/>
              </p:nvSpPr>
              <p:spPr>
                <a:xfrm>
                  <a:off x="5501515" y="1799869"/>
                  <a:ext cx="254001" cy="112713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Равнобедренный треугольник 9"/>
                <p:cNvSpPr/>
                <p:nvPr/>
              </p:nvSpPr>
              <p:spPr>
                <a:xfrm rot="10800000">
                  <a:off x="5501508" y="1761331"/>
                  <a:ext cx="254000" cy="112713"/>
                </a:xfrm>
                <a:prstGeom prst="triangle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grpSp>
        <p:nvGrpSpPr>
          <p:cNvPr id="13" name="Группа 12"/>
          <p:cNvGrpSpPr/>
          <p:nvPr/>
        </p:nvGrpSpPr>
        <p:grpSpPr>
          <a:xfrm>
            <a:off x="10047866" y="5460418"/>
            <a:ext cx="460364" cy="287017"/>
            <a:chOff x="6086067" y="1665132"/>
            <a:chExt cx="449671" cy="280350"/>
          </a:xfrm>
          <a:solidFill>
            <a:srgbClr val="008D9E"/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6116585" y="1688322"/>
              <a:ext cx="390001" cy="23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6086067" y="1665132"/>
              <a:ext cx="449671" cy="280350"/>
              <a:chOff x="5481638" y="1746227"/>
              <a:chExt cx="292862" cy="182586"/>
            </a:xfrm>
            <a:grpFill/>
          </p:grpSpPr>
          <p:sp>
            <p:nvSpPr>
              <p:cNvPr id="16" name="Рамка 15"/>
              <p:cNvSpPr/>
              <p:nvPr/>
            </p:nvSpPr>
            <p:spPr>
              <a:xfrm>
                <a:off x="5481638" y="1746227"/>
                <a:ext cx="292862" cy="182586"/>
              </a:xfrm>
              <a:prstGeom prst="fra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Равнобедренный треугольник 16"/>
              <p:cNvSpPr/>
              <p:nvPr/>
            </p:nvSpPr>
            <p:spPr>
              <a:xfrm>
                <a:off x="5501515" y="1799869"/>
                <a:ext cx="254001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Равнобедренный треугольник 17"/>
              <p:cNvSpPr/>
              <p:nvPr/>
            </p:nvSpPr>
            <p:spPr>
              <a:xfrm rot="10800000">
                <a:off x="5501514" y="1761331"/>
                <a:ext cx="254000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Группа 18"/>
          <p:cNvGrpSpPr/>
          <p:nvPr/>
        </p:nvGrpSpPr>
        <p:grpSpPr>
          <a:xfrm>
            <a:off x="9864480" y="4639681"/>
            <a:ext cx="392873" cy="244939"/>
            <a:chOff x="6086067" y="1665132"/>
            <a:chExt cx="449671" cy="280350"/>
          </a:xfrm>
          <a:solidFill>
            <a:srgbClr val="008D9E"/>
          </a:solidFill>
        </p:grpSpPr>
        <p:sp>
          <p:nvSpPr>
            <p:cNvPr id="20" name="Прямоугольник 19"/>
            <p:cNvSpPr/>
            <p:nvPr/>
          </p:nvSpPr>
          <p:spPr>
            <a:xfrm>
              <a:off x="6116585" y="1688322"/>
              <a:ext cx="390001" cy="23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6086067" y="1665132"/>
              <a:ext cx="449671" cy="280350"/>
              <a:chOff x="5481638" y="1746227"/>
              <a:chExt cx="292862" cy="182586"/>
            </a:xfrm>
            <a:grpFill/>
          </p:grpSpPr>
          <p:sp>
            <p:nvSpPr>
              <p:cNvPr id="22" name="Рамка 21"/>
              <p:cNvSpPr/>
              <p:nvPr/>
            </p:nvSpPr>
            <p:spPr>
              <a:xfrm>
                <a:off x="5481638" y="1746227"/>
                <a:ext cx="292862" cy="182586"/>
              </a:xfrm>
              <a:prstGeom prst="fra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Равнобедренный треугольник 22"/>
              <p:cNvSpPr/>
              <p:nvPr/>
            </p:nvSpPr>
            <p:spPr>
              <a:xfrm>
                <a:off x="5501515" y="1799869"/>
                <a:ext cx="254001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Равнобедренный треугольник 23"/>
              <p:cNvSpPr/>
              <p:nvPr/>
            </p:nvSpPr>
            <p:spPr>
              <a:xfrm rot="10800000">
                <a:off x="5501514" y="1761331"/>
                <a:ext cx="254000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10371199" y="4387008"/>
            <a:ext cx="240473" cy="149924"/>
            <a:chOff x="6086067" y="1665132"/>
            <a:chExt cx="449671" cy="280350"/>
          </a:xfrm>
          <a:solidFill>
            <a:srgbClr val="008D9E"/>
          </a:solidFill>
        </p:grpSpPr>
        <p:sp>
          <p:nvSpPr>
            <p:cNvPr id="26" name="Прямоугольник 25"/>
            <p:cNvSpPr/>
            <p:nvPr/>
          </p:nvSpPr>
          <p:spPr>
            <a:xfrm>
              <a:off x="6116585" y="1688322"/>
              <a:ext cx="390001" cy="23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6086067" y="1665132"/>
              <a:ext cx="449671" cy="280350"/>
              <a:chOff x="5481638" y="1746227"/>
              <a:chExt cx="292862" cy="182586"/>
            </a:xfrm>
            <a:grpFill/>
          </p:grpSpPr>
          <p:sp>
            <p:nvSpPr>
              <p:cNvPr id="28" name="Рамка 27"/>
              <p:cNvSpPr/>
              <p:nvPr/>
            </p:nvSpPr>
            <p:spPr>
              <a:xfrm>
                <a:off x="5481638" y="1746227"/>
                <a:ext cx="292862" cy="182586"/>
              </a:xfrm>
              <a:prstGeom prst="fra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Равнобедренный треугольник 28"/>
              <p:cNvSpPr/>
              <p:nvPr/>
            </p:nvSpPr>
            <p:spPr>
              <a:xfrm>
                <a:off x="5501515" y="1799869"/>
                <a:ext cx="254001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Равнобедренный треугольник 29"/>
              <p:cNvSpPr/>
              <p:nvPr/>
            </p:nvSpPr>
            <p:spPr>
              <a:xfrm rot="10800000">
                <a:off x="5501514" y="1761331"/>
                <a:ext cx="254000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10170862" y="5163677"/>
            <a:ext cx="240473" cy="149924"/>
            <a:chOff x="6086067" y="1665132"/>
            <a:chExt cx="449671" cy="280350"/>
          </a:xfrm>
          <a:solidFill>
            <a:srgbClr val="008D9E"/>
          </a:solidFill>
        </p:grpSpPr>
        <p:sp>
          <p:nvSpPr>
            <p:cNvPr id="32" name="Прямоугольник 31"/>
            <p:cNvSpPr/>
            <p:nvPr/>
          </p:nvSpPr>
          <p:spPr>
            <a:xfrm>
              <a:off x="6116585" y="1688322"/>
              <a:ext cx="390001" cy="23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6086067" y="1665132"/>
              <a:ext cx="449671" cy="280350"/>
              <a:chOff x="5481638" y="1746227"/>
              <a:chExt cx="292862" cy="182586"/>
            </a:xfrm>
            <a:grpFill/>
          </p:grpSpPr>
          <p:sp>
            <p:nvSpPr>
              <p:cNvPr id="34" name="Рамка 33"/>
              <p:cNvSpPr/>
              <p:nvPr/>
            </p:nvSpPr>
            <p:spPr>
              <a:xfrm>
                <a:off x="5481638" y="1746227"/>
                <a:ext cx="292862" cy="182586"/>
              </a:xfrm>
              <a:prstGeom prst="fram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Равнобедренный треугольник 34"/>
              <p:cNvSpPr/>
              <p:nvPr/>
            </p:nvSpPr>
            <p:spPr>
              <a:xfrm>
                <a:off x="5501515" y="1799869"/>
                <a:ext cx="254001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 rot="10800000">
                <a:off x="5501514" y="1761331"/>
                <a:ext cx="254000" cy="112713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7100746" y="1216820"/>
            <a:ext cx="4691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Подключение СМС-информирования доступно пользователю в ЛК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Helvetica Light" charset="0"/>
              <a:cs typeface="Segoe UI" panose="020B0502040204020203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800654" y="2391753"/>
            <a:ext cx="374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Helvetica Light" charset="0"/>
                <a:cs typeface="Helvetica Light" charset="0"/>
              </a:rPr>
              <a:t>Подписка на СМС-информирование</a:t>
            </a:r>
            <a:endParaRPr lang="ru-RU" sz="1600" dirty="0">
              <a:latin typeface="Segoe UI" panose="020B0502040204020203" pitchFamily="34" charset="0"/>
              <a:ea typeface="Helvetica Light" charset="0"/>
              <a:cs typeface="Segoe UI" panose="020B0502040204020203" pitchFamily="34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42" y="1091595"/>
            <a:ext cx="7039813" cy="3952473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7827530" y="3260043"/>
            <a:ext cx="3742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Helvetica Light" charset="0"/>
                <a:cs typeface="Helvetica Light" charset="0"/>
              </a:rPr>
              <a:t>Выбор категории информации </a:t>
            </a:r>
          </a:p>
          <a:p>
            <a:r>
              <a:rPr lang="ru-RU" sz="1600" dirty="0">
                <a:ea typeface="Helvetica Light" charset="0"/>
                <a:cs typeface="Helvetica Light" charset="0"/>
              </a:rPr>
              <a:t>для СМС-уведомления</a:t>
            </a:r>
            <a:endParaRPr lang="ru-RU" sz="1600" dirty="0">
              <a:latin typeface="Segoe UI" panose="020B0502040204020203" pitchFamily="34" charset="0"/>
              <a:ea typeface="Helvetica Light" charset="0"/>
              <a:cs typeface="Segoe UI" panose="020B0502040204020203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63230" y="5768535"/>
            <a:ext cx="10349327" cy="3912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9982" tIns="44991" rIns="89982" bIns="44991">
            <a:spAutoFit/>
          </a:bodyPr>
          <a:lstStyle/>
          <a:p>
            <a:pPr fontAlgn="b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</a:tabLst>
            </a:pPr>
            <a:r>
              <a:rPr lang="ru-RU" sz="1600" b="1" dirty="0">
                <a:solidFill>
                  <a:srgbClr val="3D9EA8"/>
                </a:solidFill>
              </a:rPr>
              <a:t>НЕ ПРОПУСТИТЕ ВАЖНЫЕ СОБЫТИЯ: ПОДКЛЮЧАЙТЕ УСЛУГУ СМС-ИНФОРМИРОВАНИЯ!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7144498" y="2330160"/>
            <a:ext cx="574966" cy="500997"/>
            <a:chOff x="1150606" y="1374677"/>
            <a:chExt cx="574966" cy="500997"/>
          </a:xfrm>
        </p:grpSpPr>
        <p:sp>
          <p:nvSpPr>
            <p:cNvPr id="45" name="Овал 44"/>
            <p:cNvSpPr/>
            <p:nvPr/>
          </p:nvSpPr>
          <p:spPr>
            <a:xfrm>
              <a:off x="1150606" y="1417556"/>
              <a:ext cx="461527" cy="458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31796" y="1374677"/>
              <a:ext cx="493776" cy="463296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7144498" y="3280493"/>
            <a:ext cx="574966" cy="500997"/>
            <a:chOff x="1150606" y="1374677"/>
            <a:chExt cx="574966" cy="500997"/>
          </a:xfrm>
        </p:grpSpPr>
        <p:sp>
          <p:nvSpPr>
            <p:cNvPr id="48" name="Овал 47"/>
            <p:cNvSpPr/>
            <p:nvPr/>
          </p:nvSpPr>
          <p:spPr>
            <a:xfrm>
              <a:off x="1150606" y="1417556"/>
              <a:ext cx="461527" cy="458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31796" y="1374677"/>
              <a:ext cx="493776" cy="463296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5CEE-34A4-4662-B092-562F1FC220D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120327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355" y="1069818"/>
            <a:ext cx="3637364" cy="5048060"/>
          </a:xfrm>
          <a:prstGeom prst="rect">
            <a:avLst/>
          </a:prstGeom>
        </p:spPr>
      </p:pic>
      <p:sp>
        <p:nvSpPr>
          <p:cNvPr id="27" name="Прямоугольник с двумя скругленными соседними углами 26"/>
          <p:cNvSpPr/>
          <p:nvPr/>
        </p:nvSpPr>
        <p:spPr>
          <a:xfrm rot="5400000">
            <a:off x="2720796" y="776765"/>
            <a:ext cx="757601" cy="507453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с двумя скругленными соседними углами 23"/>
          <p:cNvSpPr/>
          <p:nvPr/>
        </p:nvSpPr>
        <p:spPr>
          <a:xfrm rot="5400000">
            <a:off x="2720796" y="1626997"/>
            <a:ext cx="757601" cy="507453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 rot="5400000">
            <a:off x="2713768" y="2458576"/>
            <a:ext cx="757603" cy="507453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соседними углами 25"/>
          <p:cNvSpPr/>
          <p:nvPr/>
        </p:nvSpPr>
        <p:spPr>
          <a:xfrm rot="5400000">
            <a:off x="2720797" y="3305443"/>
            <a:ext cx="757602" cy="507453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4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5129575">
            <a:off x="9987035" y="407094"/>
            <a:ext cx="1389269" cy="2609774"/>
          </a:xfrm>
          <a:custGeom>
            <a:avLst/>
            <a:gdLst>
              <a:gd name="connsiteX0" fmla="*/ 1383236 w 1389269"/>
              <a:gd name="connsiteY0" fmla="*/ 702733 h 2609774"/>
              <a:gd name="connsiteX1" fmla="*/ 797333 w 1389269"/>
              <a:gd name="connsiteY1" fmla="*/ 2523193 h 2609774"/>
              <a:gd name="connsiteX2" fmla="*/ 640332 w 1389269"/>
              <a:gd name="connsiteY2" fmla="*/ 2603741 h 2609774"/>
              <a:gd name="connsiteX3" fmla="*/ 86581 w 1389269"/>
              <a:gd name="connsiteY3" fmla="*/ 2425519 h 2609774"/>
              <a:gd name="connsiteX4" fmla="*/ 6033 w 1389269"/>
              <a:gd name="connsiteY4" fmla="*/ 2268519 h 2609774"/>
              <a:gd name="connsiteX5" fmla="*/ 591936 w 1389269"/>
              <a:gd name="connsiteY5" fmla="*/ 448058 h 2609774"/>
              <a:gd name="connsiteX6" fmla="*/ 699700 w 1389269"/>
              <a:gd name="connsiteY6" fmla="*/ 361965 h 2609774"/>
              <a:gd name="connsiteX7" fmla="*/ 702103 w 1389269"/>
              <a:gd name="connsiteY7" fmla="*/ 362236 h 2609774"/>
              <a:gd name="connsiteX8" fmla="*/ 702103 w 1389269"/>
              <a:gd name="connsiteY8" fmla="*/ 0 h 2609774"/>
              <a:gd name="connsiteX9" fmla="*/ 854938 w 1389269"/>
              <a:gd name="connsiteY9" fmla="*/ 401627 h 2609774"/>
              <a:gd name="connsiteX10" fmla="*/ 1302689 w 1389269"/>
              <a:gd name="connsiteY10" fmla="*/ 545732 h 2609774"/>
              <a:gd name="connsiteX11" fmla="*/ 1383236 w 1389269"/>
              <a:gd name="connsiteY11" fmla="*/ 702733 h 260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9269" h="2609774">
                <a:moveTo>
                  <a:pt x="1383236" y="702733"/>
                </a:moveTo>
                <a:lnTo>
                  <a:pt x="797333" y="2523193"/>
                </a:lnTo>
                <a:cubicBezTo>
                  <a:pt x="776221" y="2588791"/>
                  <a:pt x="705930" y="2624853"/>
                  <a:pt x="640332" y="2603741"/>
                </a:cubicBezTo>
                <a:lnTo>
                  <a:pt x="86581" y="2425519"/>
                </a:lnTo>
                <a:cubicBezTo>
                  <a:pt x="20983" y="2404407"/>
                  <a:pt x="-15079" y="2334116"/>
                  <a:pt x="6033" y="2268519"/>
                </a:cubicBezTo>
                <a:lnTo>
                  <a:pt x="591936" y="448058"/>
                </a:lnTo>
                <a:cubicBezTo>
                  <a:pt x="607770" y="398861"/>
                  <a:pt x="651267" y="366276"/>
                  <a:pt x="699700" y="361965"/>
                </a:cubicBezTo>
                <a:lnTo>
                  <a:pt x="702103" y="362236"/>
                </a:lnTo>
                <a:lnTo>
                  <a:pt x="702103" y="0"/>
                </a:lnTo>
                <a:lnTo>
                  <a:pt x="854938" y="401627"/>
                </a:lnTo>
                <a:lnTo>
                  <a:pt x="1302689" y="545732"/>
                </a:lnTo>
                <a:cubicBezTo>
                  <a:pt x="1368286" y="566844"/>
                  <a:pt x="1404348" y="637135"/>
                  <a:pt x="1383236" y="70273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291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320904" y="857260"/>
            <a:ext cx="6783908" cy="33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>
            <a:lvl1pPr marL="169863" indent="-1698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defTabSz="449171" eaLnBrk="0" fontAlgn="b" hangingPunct="0">
              <a:buClr>
                <a:srgbClr val="000000"/>
              </a:buClr>
              <a:buSzPct val="45000"/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Специальное приложение РТС-тендер</a:t>
            </a:r>
            <a:r>
              <a:rPr lang="en-US" altLang="ru-RU" sz="16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ru-RU" altLang="ru-RU" sz="16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мобильных устройств</a:t>
            </a:r>
          </a:p>
        </p:txBody>
      </p:sp>
      <p:sp>
        <p:nvSpPr>
          <p:cNvPr id="55" name="Пятиугольник 54"/>
          <p:cNvSpPr/>
          <p:nvPr/>
        </p:nvSpPr>
        <p:spPr bwMode="auto">
          <a:xfrm>
            <a:off x="555306" y="5370560"/>
            <a:ext cx="5912414" cy="537840"/>
          </a:xfrm>
          <a:prstGeom prst="homePlat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pPr defTabSz="449171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Новости, размещенные на РТС-тендер</a:t>
            </a:r>
          </a:p>
        </p:txBody>
      </p:sp>
      <p:sp>
        <p:nvSpPr>
          <p:cNvPr id="56" name="Пятиугольник 55"/>
          <p:cNvSpPr/>
          <p:nvPr/>
        </p:nvSpPr>
        <p:spPr bwMode="auto">
          <a:xfrm>
            <a:off x="562176" y="3852606"/>
            <a:ext cx="5596577" cy="541879"/>
          </a:xfrm>
          <a:prstGeom prst="homePlat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Видеозаписи прошедших вебинаров по законодательству и по работе на площадке</a:t>
            </a:r>
          </a:p>
        </p:txBody>
      </p:sp>
      <p:sp>
        <p:nvSpPr>
          <p:cNvPr id="57" name="Пятиугольник 56"/>
          <p:cNvSpPr/>
          <p:nvPr/>
        </p:nvSpPr>
        <p:spPr bwMode="auto">
          <a:xfrm>
            <a:off x="562176" y="4733712"/>
            <a:ext cx="5930034" cy="542417"/>
          </a:xfrm>
          <a:prstGeom prst="homePlat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pPr defTabSz="449171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Удобный календарь с напоминаниями</a:t>
            </a:r>
          </a:p>
        </p:txBody>
      </p:sp>
      <p:sp>
        <p:nvSpPr>
          <p:cNvPr id="66" name="TextBox 46"/>
          <p:cNvSpPr txBox="1">
            <a:spLocks noChangeArrowheads="1"/>
          </p:cNvSpPr>
          <p:nvPr/>
        </p:nvSpPr>
        <p:spPr bwMode="auto">
          <a:xfrm>
            <a:off x="1843043" y="223375"/>
            <a:ext cx="78202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-285750" algn="ctr" defTabSz="449263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2000" b="1" cap="all" dirty="0">
                <a:solidFill>
                  <a:srgbClr val="E4465A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rPr>
              <a:t>                 </a:t>
            </a:r>
            <a:r>
              <a:rPr lang="ru-RU" altLang="ru-RU" sz="2000" b="1" cap="all" dirty="0">
                <a:solidFill>
                  <a:srgbClr val="3C9BA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rPr>
              <a:t>МОБИЛЬНОЕ ПРИЛОЖЕНИЕ РТС-ТЕНДЕР</a:t>
            </a:r>
          </a:p>
        </p:txBody>
      </p:sp>
      <p:sp>
        <p:nvSpPr>
          <p:cNvPr id="13" name="Пятиугольник 12"/>
          <p:cNvSpPr/>
          <p:nvPr/>
        </p:nvSpPr>
        <p:spPr bwMode="auto">
          <a:xfrm>
            <a:off x="562176" y="2972666"/>
            <a:ext cx="5930034" cy="682727"/>
          </a:xfrm>
          <a:prstGeom prst="homePlat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Аналитика и сравнительный анализ </a:t>
            </a:r>
          </a:p>
          <a:p>
            <a:r>
              <a:rPr lang="ru-RU" sz="1600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закупочной деятельности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61000" y="1394998"/>
            <a:ext cx="209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291A0"/>
                </a:solidFill>
              </a:rPr>
              <a:t>Возможность входа</a:t>
            </a:r>
          </a:p>
          <a:p>
            <a:pPr algn="ctr"/>
            <a:r>
              <a:rPr lang="ru-RU" sz="1400" dirty="0">
                <a:solidFill>
                  <a:srgbClr val="0291A0"/>
                </a:solidFill>
              </a:rPr>
              <a:t>по отпечатку пальца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9445318" y="2258674"/>
            <a:ext cx="2531608" cy="831273"/>
          </a:xfrm>
          <a:custGeom>
            <a:avLst/>
            <a:gdLst>
              <a:gd name="connsiteX0" fmla="*/ 494412 w 2531608"/>
              <a:gd name="connsiteY0" fmla="*/ 0 h 831273"/>
              <a:gd name="connsiteX1" fmla="*/ 2406834 w 2531608"/>
              <a:gd name="connsiteY1" fmla="*/ 0 h 831273"/>
              <a:gd name="connsiteX2" fmla="*/ 2531608 w 2531608"/>
              <a:gd name="connsiteY2" fmla="*/ 124774 h 831273"/>
              <a:gd name="connsiteX3" fmla="*/ 2531608 w 2531608"/>
              <a:gd name="connsiteY3" fmla="*/ 706499 h 831273"/>
              <a:gd name="connsiteX4" fmla="*/ 2406834 w 2531608"/>
              <a:gd name="connsiteY4" fmla="*/ 831273 h 831273"/>
              <a:gd name="connsiteX5" fmla="*/ 494412 w 2531608"/>
              <a:gd name="connsiteY5" fmla="*/ 831273 h 831273"/>
              <a:gd name="connsiteX6" fmla="*/ 369638 w 2531608"/>
              <a:gd name="connsiteY6" fmla="*/ 706499 h 831273"/>
              <a:gd name="connsiteX7" fmla="*/ 369638 w 2531608"/>
              <a:gd name="connsiteY7" fmla="*/ 470930 h 831273"/>
              <a:gd name="connsiteX8" fmla="*/ 0 w 2531608"/>
              <a:gd name="connsiteY8" fmla="*/ 71929 h 831273"/>
              <a:gd name="connsiteX9" fmla="*/ 369638 w 2531608"/>
              <a:gd name="connsiteY9" fmla="*/ 277828 h 831273"/>
              <a:gd name="connsiteX10" fmla="*/ 369638 w 2531608"/>
              <a:gd name="connsiteY10" fmla="*/ 124774 h 831273"/>
              <a:gd name="connsiteX11" fmla="*/ 494412 w 2531608"/>
              <a:gd name="connsiteY11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1608" h="831273">
                <a:moveTo>
                  <a:pt x="494412" y="0"/>
                </a:moveTo>
                <a:lnTo>
                  <a:pt x="2406834" y="0"/>
                </a:lnTo>
                <a:cubicBezTo>
                  <a:pt x="2475745" y="0"/>
                  <a:pt x="2531608" y="55863"/>
                  <a:pt x="2531608" y="124774"/>
                </a:cubicBezTo>
                <a:lnTo>
                  <a:pt x="2531608" y="706499"/>
                </a:lnTo>
                <a:cubicBezTo>
                  <a:pt x="2531608" y="775410"/>
                  <a:pt x="2475745" y="831273"/>
                  <a:pt x="2406834" y="831273"/>
                </a:cubicBezTo>
                <a:lnTo>
                  <a:pt x="494412" y="831273"/>
                </a:lnTo>
                <a:cubicBezTo>
                  <a:pt x="425501" y="831273"/>
                  <a:pt x="369638" y="775410"/>
                  <a:pt x="369638" y="706499"/>
                </a:cubicBezTo>
                <a:lnTo>
                  <a:pt x="369638" y="470930"/>
                </a:lnTo>
                <a:lnTo>
                  <a:pt x="0" y="71929"/>
                </a:lnTo>
                <a:lnTo>
                  <a:pt x="369638" y="277828"/>
                </a:lnTo>
                <a:lnTo>
                  <a:pt x="369638" y="124774"/>
                </a:lnTo>
                <a:cubicBezTo>
                  <a:pt x="369638" y="55863"/>
                  <a:pt x="425501" y="0"/>
                  <a:pt x="494412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291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844672" y="2412700"/>
            <a:ext cx="216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291A0"/>
                </a:solidFill>
              </a:rPr>
              <a:t>Настройка оповещений</a:t>
            </a:r>
          </a:p>
          <a:p>
            <a:pPr algn="ctr"/>
            <a:r>
              <a:rPr lang="ru-RU" sz="1400" dirty="0">
                <a:solidFill>
                  <a:srgbClr val="0291A0"/>
                </a:solidFill>
              </a:rPr>
              <a:t>(</a:t>
            </a:r>
            <a:r>
              <a:rPr lang="en-US" sz="1400" dirty="0">
                <a:solidFill>
                  <a:srgbClr val="0291A0"/>
                </a:solidFill>
              </a:rPr>
              <a:t>Push-</a:t>
            </a:r>
            <a:r>
              <a:rPr lang="ru-RU" sz="1400" dirty="0">
                <a:solidFill>
                  <a:srgbClr val="0291A0"/>
                </a:solidFill>
              </a:rPr>
              <a:t>уведомлений)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152" y="1259415"/>
            <a:ext cx="552444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Поддерживает </a:t>
            </a:r>
            <a:r>
              <a:rPr lang="en-US" alt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Android</a:t>
            </a:r>
            <a:r>
              <a:rPr lang="ru-RU" alt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</a:t>
            </a:r>
            <a:r>
              <a:rPr lang="en-US" alt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iOS</a:t>
            </a:r>
            <a:endParaRPr lang="ru-RU" altLang="ru-RU" sz="1600" dirty="0">
              <a:solidFill>
                <a:srgbClr val="44444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1" indent="-285750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Простая установка и работа</a:t>
            </a:r>
          </a:p>
          <a:p>
            <a:pPr marL="285750" lvl="1" indent="-285750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Возможность контроля своих закупок в любое время и в любом месте</a:t>
            </a:r>
            <a:endParaRPr lang="en-US" altLang="ru-RU" sz="1600" dirty="0">
              <a:solidFill>
                <a:srgbClr val="44444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1" indent="-285750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Автоматические напоминания о ходе закупок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5CEE-34A4-4662-B092-562F1FC220D0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611850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11252"/>
            <a:ext cx="8686798" cy="369332"/>
          </a:xfrm>
        </p:spPr>
        <p:txBody>
          <a:bodyPr/>
          <a:lstStyle/>
          <a:p>
            <a:r>
              <a:rPr lang="ru-RU" sz="2000" dirty="0">
                <a:solidFill>
                  <a:srgbClr val="3D9EA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ПРОБЛЕМАТИКА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12051723" y="6653938"/>
            <a:ext cx="133350" cy="184666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25400">
                <a:lnSpc>
                  <a:spcPct val="100000"/>
                </a:lnSpc>
                <a:spcBef>
                  <a:spcPts val="195"/>
                </a:spcBef>
              </a:pPr>
              <a:t>16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6E992F-24F2-4F49-9448-DA75E056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29038"/>
            <a:ext cx="3048000" cy="1909762"/>
          </a:xfrm>
          <a:prstGeom prst="rect">
            <a:avLst/>
          </a:prstGeom>
        </p:spPr>
      </p:pic>
      <p:sp>
        <p:nvSpPr>
          <p:cNvPr id="29" name="Прямоугольник с одним скругленным углом 4">
            <a:extLst>
              <a:ext uri="{FF2B5EF4-FFF2-40B4-BE49-F238E27FC236}">
                <a16:creationId xmlns:a16="http://schemas.microsoft.com/office/drawing/2014/main" xmlns="" id="{2564D0DE-18CE-4534-A162-19AA785EF208}"/>
              </a:ext>
            </a:extLst>
          </p:cNvPr>
          <p:cNvSpPr/>
          <p:nvPr/>
        </p:nvSpPr>
        <p:spPr>
          <a:xfrm>
            <a:off x="1219200" y="990600"/>
            <a:ext cx="9933940" cy="1042922"/>
          </a:xfrm>
          <a:prstGeom prst="round1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Минэкономразвития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госконтрактов расторгается или не исполняется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плановые сроки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4F3140-D5F5-47F1-9808-54F14FFBA1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3697895"/>
            <a:ext cx="2676525" cy="1940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F299AC-F9A6-4400-9C01-D5C1674DC0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7200" y="3698190"/>
            <a:ext cx="2895600" cy="19406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9D3C09E-AEB5-4C8D-A9A5-D487625F4952}"/>
              </a:ext>
            </a:extLst>
          </p:cNvPr>
          <p:cNvSpPr/>
          <p:nvPr/>
        </p:nvSpPr>
        <p:spPr>
          <a:xfrm>
            <a:off x="1834279" y="2706469"/>
            <a:ext cx="2204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/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закупки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4201C8-6506-4356-8E06-985C5D0EEA5B}"/>
              </a:ext>
            </a:extLst>
          </p:cNvPr>
          <p:cNvSpPr/>
          <p:nvPr/>
        </p:nvSpPr>
        <p:spPr>
          <a:xfrm>
            <a:off x="5009567" y="2706469"/>
            <a:ext cx="2686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закупки /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выбор поставщика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28D6C89-8C6B-443A-8C36-D97F6DFD7A55}"/>
              </a:ext>
            </a:extLst>
          </p:cNvPr>
          <p:cNvSpPr/>
          <p:nvPr/>
        </p:nvSpPr>
        <p:spPr>
          <a:xfrm>
            <a:off x="7505700" y="2715399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44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</a:p>
          <a:p>
            <a:pPr algn="ctr"/>
            <a:r>
              <a:rPr lang="ru-RU" b="1" dirty="0">
                <a:solidFill>
                  <a:srgbClr val="E44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контракта </a:t>
            </a:r>
          </a:p>
          <a:p>
            <a:pPr algn="ctr"/>
            <a:endParaRPr lang="ru-RU" b="1" dirty="0">
              <a:solidFill>
                <a:srgbClr val="E44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11">
            <a:extLst>
              <a:ext uri="{FF2B5EF4-FFF2-40B4-BE49-F238E27FC236}">
                <a16:creationId xmlns:a16="http://schemas.microsoft.com/office/drawing/2014/main" xmlns="" id="{C9BAB5AF-0A1A-43E3-9E35-3C4A1830203C}"/>
              </a:ext>
            </a:extLst>
          </p:cNvPr>
          <p:cNvGrpSpPr/>
          <p:nvPr/>
        </p:nvGrpSpPr>
        <p:grpSpPr>
          <a:xfrm>
            <a:off x="1295400" y="2776966"/>
            <a:ext cx="516910" cy="499634"/>
            <a:chOff x="3711204" y="1195510"/>
            <a:chExt cx="710337" cy="681877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8E9184AA-805F-4D68-9BA5-42C6248B5E8C}"/>
                </a:ext>
              </a:extLst>
            </p:cNvPr>
            <p:cNvSpPr/>
            <p:nvPr/>
          </p:nvSpPr>
          <p:spPr>
            <a:xfrm>
              <a:off x="3711204" y="1195510"/>
              <a:ext cx="681877" cy="681877"/>
            </a:xfrm>
            <a:prstGeom prst="ellipse">
              <a:avLst/>
            </a:prstGeom>
            <a:solidFill>
              <a:srgbClr val="3D9EA8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91B50C28-C288-41C2-A1D2-671D583C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0952" y="1226162"/>
              <a:ext cx="540589" cy="501847"/>
            </a:xfrm>
            <a:prstGeom prst="rect">
              <a:avLst/>
            </a:prstGeom>
            <a:effectLst>
              <a:outerShdw blurRad="50800" dist="38100" dir="2700000" sx="105000" sy="105000" algn="tl" rotWithShape="0">
                <a:prstClr val="black">
                  <a:alpha val="19000"/>
                </a:prstClr>
              </a:outerShdw>
            </a:effectLst>
          </p:spPr>
        </p:pic>
      </p:grpSp>
      <p:grpSp>
        <p:nvGrpSpPr>
          <p:cNvPr id="12" name="Группа 17">
            <a:extLst>
              <a:ext uri="{FF2B5EF4-FFF2-40B4-BE49-F238E27FC236}">
                <a16:creationId xmlns:a16="http://schemas.microsoft.com/office/drawing/2014/main" xmlns="" id="{0915146B-4ACF-4785-85BE-5E017DE3ECA1}"/>
              </a:ext>
            </a:extLst>
          </p:cNvPr>
          <p:cNvGrpSpPr/>
          <p:nvPr/>
        </p:nvGrpSpPr>
        <p:grpSpPr>
          <a:xfrm>
            <a:off x="4455648" y="2829906"/>
            <a:ext cx="516910" cy="499634"/>
            <a:chOff x="3711204" y="1195510"/>
            <a:chExt cx="710337" cy="681877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B27B10F7-E546-474C-8CC3-4EBE12078462}"/>
                </a:ext>
              </a:extLst>
            </p:cNvPr>
            <p:cNvSpPr/>
            <p:nvPr/>
          </p:nvSpPr>
          <p:spPr>
            <a:xfrm>
              <a:off x="3711204" y="1195510"/>
              <a:ext cx="681877" cy="681877"/>
            </a:xfrm>
            <a:prstGeom prst="ellipse">
              <a:avLst/>
            </a:prstGeom>
            <a:solidFill>
              <a:srgbClr val="3D9EA8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6C9AC016-6365-4E5F-A1F9-C3EAD99C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0952" y="1226162"/>
              <a:ext cx="540589" cy="501847"/>
            </a:xfrm>
            <a:prstGeom prst="rect">
              <a:avLst/>
            </a:prstGeom>
            <a:effectLst>
              <a:outerShdw blurRad="50800" dist="38100" dir="2700000" sx="105000" sy="105000" algn="tl" rotWithShape="0">
                <a:prstClr val="black">
                  <a:alpha val="19000"/>
                </a:prstClr>
              </a:outerShdw>
            </a:effectLst>
          </p:spPr>
        </p:pic>
      </p:grpSp>
      <p:grpSp>
        <p:nvGrpSpPr>
          <p:cNvPr id="15" name="Группа 7">
            <a:extLst>
              <a:ext uri="{FF2B5EF4-FFF2-40B4-BE49-F238E27FC236}">
                <a16:creationId xmlns:a16="http://schemas.microsoft.com/office/drawing/2014/main" xmlns="" id="{6D095E1A-1213-4C84-A2CB-186EF6F399F7}"/>
              </a:ext>
            </a:extLst>
          </p:cNvPr>
          <p:cNvGrpSpPr/>
          <p:nvPr/>
        </p:nvGrpSpPr>
        <p:grpSpPr>
          <a:xfrm>
            <a:off x="8305800" y="2795092"/>
            <a:ext cx="496200" cy="523220"/>
            <a:chOff x="231244" y="2416140"/>
            <a:chExt cx="496200" cy="52322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62DCA28B-5ABD-4CEC-BCA5-3AA559665E3D}"/>
                </a:ext>
              </a:extLst>
            </p:cNvPr>
            <p:cNvSpPr/>
            <p:nvPr/>
          </p:nvSpPr>
          <p:spPr>
            <a:xfrm>
              <a:off x="231244" y="2439726"/>
              <a:ext cx="496200" cy="4996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D5E1493-F1DD-4A58-BD2F-CB06E1E2AA32}"/>
                </a:ext>
              </a:extLst>
            </p:cNvPr>
            <p:cNvSpPr txBox="1"/>
            <p:nvPr/>
          </p:nvSpPr>
          <p:spPr>
            <a:xfrm>
              <a:off x="320685" y="2416140"/>
              <a:ext cx="2759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</a:rPr>
                <a:t>!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78682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11252"/>
            <a:ext cx="8686798" cy="369332"/>
          </a:xfrm>
        </p:spPr>
        <p:txBody>
          <a:bodyPr/>
          <a:lstStyle/>
          <a:p>
            <a:r>
              <a:rPr lang="ru-RU" sz="2000" dirty="0">
                <a:solidFill>
                  <a:srgbClr val="3D9EA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РЕШЕНИЕ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12051723" y="6653938"/>
            <a:ext cx="133350" cy="184666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25400">
                <a:lnSpc>
                  <a:spcPct val="100000"/>
                </a:lnSpc>
                <a:spcBef>
                  <a:spcPts val="195"/>
                </a:spcBef>
              </a:pPr>
              <a:t>17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98B0341-512B-4090-966C-B1F80C03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976312"/>
            <a:ext cx="85725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11252"/>
            <a:ext cx="8686798" cy="369332"/>
          </a:xfrm>
        </p:spPr>
        <p:txBody>
          <a:bodyPr/>
          <a:lstStyle/>
          <a:p>
            <a:r>
              <a:rPr lang="ru-RU" sz="2000" dirty="0" smtClean="0">
                <a:solidFill>
                  <a:srgbClr val="3C9BA5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АКТУАЛЬНАЯ РАЗРАБОТКА РТС-ТЕНДЕР</a:t>
            </a:r>
            <a:endParaRPr lang="ru-RU" sz="2000" dirty="0">
              <a:solidFill>
                <a:srgbClr val="3C9BA5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12051723" y="6653938"/>
            <a:ext cx="133350" cy="184666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25400">
                <a:lnSpc>
                  <a:spcPct val="100000"/>
                </a:lnSpc>
                <a:spcBef>
                  <a:spcPts val="195"/>
                </a:spcBef>
              </a:pPr>
              <a:t>18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4181" y="862387"/>
            <a:ext cx="6096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ИСПОЛНЕНИЯ КОНТРАКТОВ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цифровая система управления закупками регионов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с одним скругленным углом 44"/>
          <p:cNvSpPr/>
          <p:nvPr/>
        </p:nvSpPr>
        <p:spPr>
          <a:xfrm flipH="1">
            <a:off x="533400" y="1568349"/>
            <a:ext cx="7743528" cy="1662904"/>
          </a:xfrm>
          <a:prstGeom prst="round1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5"/>
          <p:cNvGrpSpPr/>
          <p:nvPr/>
        </p:nvGrpSpPr>
        <p:grpSpPr>
          <a:xfrm>
            <a:off x="605668" y="1634213"/>
            <a:ext cx="349064" cy="335078"/>
            <a:chOff x="3711204" y="1195510"/>
            <a:chExt cx="710337" cy="681877"/>
          </a:xfrm>
        </p:grpSpPr>
        <p:sp>
          <p:nvSpPr>
            <p:cNvPr id="47" name="Овал 46"/>
            <p:cNvSpPr/>
            <p:nvPr/>
          </p:nvSpPr>
          <p:spPr>
            <a:xfrm>
              <a:off x="3711204" y="1195510"/>
              <a:ext cx="681877" cy="681877"/>
            </a:xfrm>
            <a:prstGeom prst="ellipse">
              <a:avLst/>
            </a:prstGeom>
            <a:solidFill>
              <a:srgbClr val="3D9EA8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0952" y="1226162"/>
              <a:ext cx="540589" cy="501847"/>
            </a:xfrm>
            <a:prstGeom prst="rect">
              <a:avLst/>
            </a:prstGeom>
            <a:effectLst>
              <a:outerShdw blurRad="50800" dist="38100" dir="2700000" sx="105000" sy="105000" algn="tl" rotWithShape="0">
                <a:prstClr val="black">
                  <a:alpha val="19000"/>
                </a:prstClr>
              </a:outerShdw>
            </a:effectLst>
          </p:spPr>
        </p:pic>
      </p:grpSp>
      <p:sp>
        <p:nvSpPr>
          <p:cNvPr id="49" name="Прямоугольник с одним скругленным углом 48"/>
          <p:cNvSpPr/>
          <p:nvPr/>
        </p:nvSpPr>
        <p:spPr>
          <a:xfrm flipH="1">
            <a:off x="554181" y="3312180"/>
            <a:ext cx="7743528" cy="1898630"/>
          </a:xfrm>
          <a:prstGeom prst="round1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49"/>
          <p:cNvGrpSpPr/>
          <p:nvPr/>
        </p:nvGrpSpPr>
        <p:grpSpPr>
          <a:xfrm>
            <a:off x="626449" y="3378045"/>
            <a:ext cx="349064" cy="335078"/>
            <a:chOff x="3711204" y="1195510"/>
            <a:chExt cx="710337" cy="681877"/>
          </a:xfrm>
        </p:grpSpPr>
        <p:sp>
          <p:nvSpPr>
            <p:cNvPr id="51" name="Овал 50"/>
            <p:cNvSpPr/>
            <p:nvPr/>
          </p:nvSpPr>
          <p:spPr>
            <a:xfrm>
              <a:off x="3711204" y="1195510"/>
              <a:ext cx="681877" cy="681877"/>
            </a:xfrm>
            <a:prstGeom prst="ellipse">
              <a:avLst/>
            </a:prstGeom>
            <a:solidFill>
              <a:srgbClr val="3D9EA8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0952" y="1226162"/>
              <a:ext cx="540589" cy="501847"/>
            </a:xfrm>
            <a:prstGeom prst="rect">
              <a:avLst/>
            </a:prstGeom>
            <a:effectLst>
              <a:outerShdw blurRad="50800" dist="38100" dir="2700000" sx="105000" sy="105000" algn="tl" rotWithShape="0">
                <a:prstClr val="black">
                  <a:alpha val="19000"/>
                </a:prstClr>
              </a:outerShdw>
            </a:effectLst>
          </p:spPr>
        </p:pic>
      </p:grpSp>
      <p:sp>
        <p:nvSpPr>
          <p:cNvPr id="54" name="TextBox 53"/>
          <p:cNvSpPr txBox="1"/>
          <p:nvPr/>
        </p:nvSpPr>
        <p:spPr>
          <a:xfrm>
            <a:off x="1111728" y="1616477"/>
            <a:ext cx="725824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оцифровка, никаких бумаг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492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карточка договора, увязка всех спецификаций, субподрядных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договоров;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 выполненных работ на всех уровнях подрядчиков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изменить документы задним числом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Исключена потеря документов (электронный архив)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 значимый обмен документами любого типа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285750">
              <a:buFont typeface="Arial" panose="020B0604020202020204" pitchFamily="34" charset="0"/>
              <a:buChar char="•"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285750">
              <a:buFont typeface="Arial" panose="020B0604020202020204" pitchFamily="34" charset="0"/>
              <a:buChar char="•"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285750">
              <a:buFont typeface="Arial" panose="020B0604020202020204" pitchFamily="34" charset="0"/>
              <a:buChar char="•"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93174" y="3393108"/>
            <a:ext cx="709382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контроль все этапов исполнения договоров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492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 мониторинг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всех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обязательств, контроль целевого использования денежных средств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ко всем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договорным / проектным документам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любому уровню субъектов (от региона до конкретного поставщика / заказчика / договора)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приемкой и претензионной работой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-285750">
              <a:buFont typeface="Arial" panose="020B0604020202020204" pitchFamily="34" charset="0"/>
              <a:buChar char="•"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с одним скругленным углом 60"/>
          <p:cNvSpPr/>
          <p:nvPr/>
        </p:nvSpPr>
        <p:spPr>
          <a:xfrm flipH="1">
            <a:off x="554181" y="5291737"/>
            <a:ext cx="7743528" cy="822038"/>
          </a:xfrm>
          <a:prstGeom prst="round1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1"/>
          <p:cNvGrpSpPr/>
          <p:nvPr/>
        </p:nvGrpSpPr>
        <p:grpSpPr>
          <a:xfrm>
            <a:off x="626449" y="5357601"/>
            <a:ext cx="349064" cy="335078"/>
            <a:chOff x="3711204" y="1195510"/>
            <a:chExt cx="710337" cy="681877"/>
          </a:xfrm>
        </p:grpSpPr>
        <p:sp>
          <p:nvSpPr>
            <p:cNvPr id="63" name="Овал 62"/>
            <p:cNvSpPr/>
            <p:nvPr/>
          </p:nvSpPr>
          <p:spPr>
            <a:xfrm>
              <a:off x="3711204" y="1195510"/>
              <a:ext cx="681877" cy="681877"/>
            </a:xfrm>
            <a:prstGeom prst="ellipse">
              <a:avLst/>
            </a:prstGeom>
            <a:solidFill>
              <a:srgbClr val="3D9EA8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0952" y="1226162"/>
              <a:ext cx="540589" cy="501847"/>
            </a:xfrm>
            <a:prstGeom prst="rect">
              <a:avLst/>
            </a:prstGeom>
            <a:effectLst>
              <a:outerShdw blurRad="50800" dist="38100" dir="2700000" sx="105000" sy="105000" algn="tl" rotWithShape="0">
                <a:prstClr val="black">
                  <a:alpha val="19000"/>
                </a:prstClr>
              </a:outerShdw>
            </a:effectLst>
          </p:spPr>
        </p:pic>
      </p:grpSp>
      <p:sp>
        <p:nvSpPr>
          <p:cNvPr id="65" name="TextBox 64"/>
          <p:cNvSpPr txBox="1"/>
          <p:nvPr/>
        </p:nvSpPr>
        <p:spPr>
          <a:xfrm>
            <a:off x="1093174" y="5415680"/>
            <a:ext cx="7093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5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 стоимости </a:t>
            </a:r>
            <a:r>
              <a:rPr lang="ru-RU" sz="15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товара/работы/услуги </a:t>
            </a:r>
            <a:r>
              <a:rPr lang="ru-RU" sz="15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5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платежного документа реальной рыночной стоимости</a:t>
            </a:r>
          </a:p>
        </p:txBody>
      </p:sp>
      <p:sp>
        <p:nvSpPr>
          <p:cNvPr id="68" name="Прямоугольник с одним скругленным углом 67"/>
          <p:cNvSpPr/>
          <p:nvPr/>
        </p:nvSpPr>
        <p:spPr>
          <a:xfrm>
            <a:off x="8590937" y="1568349"/>
            <a:ext cx="3315723" cy="2794956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с одним скругленным углом 71"/>
          <p:cNvSpPr/>
          <p:nvPr/>
        </p:nvSpPr>
        <p:spPr>
          <a:xfrm>
            <a:off x="8590937" y="4611201"/>
            <a:ext cx="3315723" cy="1507163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54747" y="4788494"/>
            <a:ext cx="28420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/ интегратор: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ЭТП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70" y="5212298"/>
            <a:ext cx="1679830" cy="728705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927524" y="2209800"/>
            <a:ext cx="2883476" cy="14478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8683986" y="1712655"/>
            <a:ext cx="3180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 работающее решение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5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 ЕАСУЗ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внедрено в Московской области в ноябре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‘17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&gt;10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участников;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тыс. документов на контроле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Презентовано на ПМЭФ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пилотная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дополнительно в 15 регионах РФ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6600" y="971872"/>
            <a:ext cx="437211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E44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 только на площадке РТС-тендер</a:t>
            </a:r>
            <a:endParaRPr lang="ru-RU" sz="1600" b="1" u="sng" dirty="0">
              <a:solidFill>
                <a:srgbClr val="E44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69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6147729" y="4224189"/>
            <a:ext cx="3654538" cy="1656273"/>
          </a:xfrm>
          <a:prstGeom prst="roundRect">
            <a:avLst>
              <a:gd name="adj" fmla="val 8029"/>
            </a:avLst>
          </a:prstGeom>
          <a:solidFill>
            <a:srgbClr val="DCDCDC"/>
          </a:soli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33442" y="5105194"/>
            <a:ext cx="3001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Логистика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(взаимосвязанные поставки)</a:t>
            </a:r>
          </a:p>
        </p:txBody>
      </p:sp>
      <p:sp>
        <p:nvSpPr>
          <p:cNvPr id="38" name="Овал 37"/>
          <p:cNvSpPr/>
          <p:nvPr/>
        </p:nvSpPr>
        <p:spPr>
          <a:xfrm>
            <a:off x="7507278" y="4148631"/>
            <a:ext cx="853604" cy="853604"/>
          </a:xfrm>
          <a:prstGeom prst="ellipse">
            <a:avLst/>
          </a:prstGeom>
          <a:solidFill>
            <a:srgbClr val="6BB3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339409" y="4224189"/>
            <a:ext cx="3654538" cy="1656273"/>
          </a:xfrm>
          <a:prstGeom prst="roundRect">
            <a:avLst>
              <a:gd name="adj" fmla="val 8029"/>
            </a:avLst>
          </a:prstGeom>
          <a:solidFill>
            <a:srgbClr val="DCDCDC"/>
          </a:soli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71604" y="5263069"/>
            <a:ext cx="13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</a:p>
        </p:txBody>
      </p:sp>
      <p:sp>
        <p:nvSpPr>
          <p:cNvPr id="44" name="Овал 43"/>
          <p:cNvSpPr/>
          <p:nvPr/>
        </p:nvSpPr>
        <p:spPr>
          <a:xfrm>
            <a:off x="3698956" y="4142690"/>
            <a:ext cx="853604" cy="853604"/>
          </a:xfrm>
          <a:prstGeom prst="ellipse">
            <a:avLst/>
          </a:prstGeom>
          <a:solidFill>
            <a:srgbClr val="6BB3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86745" y="2035400"/>
            <a:ext cx="3654538" cy="1656273"/>
          </a:xfrm>
          <a:prstGeom prst="roundRect">
            <a:avLst>
              <a:gd name="adj" fmla="val 8029"/>
            </a:avLst>
          </a:prstGeom>
          <a:solidFill>
            <a:srgbClr val="DCDCDC"/>
          </a:soli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11948" y="2956275"/>
            <a:ext cx="2922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производство</a:t>
            </a:r>
          </a:p>
        </p:txBody>
      </p:sp>
      <p:sp>
        <p:nvSpPr>
          <p:cNvPr id="32" name="Овал 31"/>
          <p:cNvSpPr/>
          <p:nvPr/>
        </p:nvSpPr>
        <p:spPr>
          <a:xfrm>
            <a:off x="9446293" y="1959842"/>
            <a:ext cx="853604" cy="853604"/>
          </a:xfrm>
          <a:prstGeom prst="ellipse">
            <a:avLst/>
          </a:prstGeom>
          <a:solidFill>
            <a:srgbClr val="6BB3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65520" y="2024109"/>
            <a:ext cx="3654538" cy="1656273"/>
          </a:xfrm>
          <a:prstGeom prst="roundRect">
            <a:avLst>
              <a:gd name="adj" fmla="val 8029"/>
            </a:avLst>
          </a:prstGeom>
          <a:solidFill>
            <a:srgbClr val="DCDCDC"/>
          </a:soli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6516" y="3062989"/>
            <a:ext cx="187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26" name="Овал 25"/>
          <p:cNvSpPr/>
          <p:nvPr/>
        </p:nvSpPr>
        <p:spPr>
          <a:xfrm>
            <a:off x="5625064" y="1948551"/>
            <a:ext cx="853603" cy="853604"/>
          </a:xfrm>
          <a:prstGeom prst="ellipse">
            <a:avLst/>
          </a:prstGeom>
          <a:solidFill>
            <a:srgbClr val="6BB3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" y="2024109"/>
            <a:ext cx="3654538" cy="1656273"/>
          </a:xfrm>
          <a:prstGeom prst="roundRect">
            <a:avLst>
              <a:gd name="adj" fmla="val 8029"/>
            </a:avLst>
          </a:prstGeom>
          <a:solidFill>
            <a:srgbClr val="DCDCDC"/>
          </a:soli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081" y="111252"/>
            <a:ext cx="9753600" cy="369332"/>
          </a:xfrm>
        </p:spPr>
        <p:txBody>
          <a:bodyPr/>
          <a:lstStyle/>
          <a:p>
            <a:r>
              <a:rPr sz="2000" smtClean="0">
                <a:solidFill>
                  <a:srgbClr val="3C9BA5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ОТРАСЛЕВОЙ ФОКУС</a:t>
            </a:r>
            <a:endParaRPr lang="ru-RU" sz="2000" dirty="0">
              <a:solidFill>
                <a:srgbClr val="3C9BA5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11984404" y="6630870"/>
            <a:ext cx="207596" cy="184666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25400">
                <a:lnSpc>
                  <a:spcPct val="100000"/>
                </a:lnSpc>
                <a:spcBef>
                  <a:spcPts val="195"/>
                </a:spcBef>
              </a:pPr>
              <a:t>19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FF86CB8B-DD56-44D6-9B43-87E4DBC79F74}"/>
              </a:ext>
            </a:extLst>
          </p:cNvPr>
          <p:cNvSpPr txBox="1"/>
          <p:nvPr/>
        </p:nvSpPr>
        <p:spPr>
          <a:xfrm>
            <a:off x="1905000" y="980862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МИК АДАПТИРОВАНО ДЛЯ СЛЕДУЮЩИХ ОТРАСЛЕЙ: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1144" y="3062989"/>
            <a:ext cx="164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94" y="4230788"/>
            <a:ext cx="641927" cy="641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817328" y="2111982"/>
            <a:ext cx="469081" cy="479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72" y="2081625"/>
            <a:ext cx="509877" cy="509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35" y="4292789"/>
            <a:ext cx="564686" cy="56468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1816749" y="1948551"/>
            <a:ext cx="853604" cy="853604"/>
          </a:xfrm>
          <a:prstGeom prst="ellipse">
            <a:avLst/>
          </a:prstGeom>
          <a:solidFill>
            <a:srgbClr val="6BB3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30" y="2089881"/>
            <a:ext cx="538593" cy="5385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562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соседними углами 3"/>
          <p:cNvSpPr/>
          <p:nvPr/>
        </p:nvSpPr>
        <p:spPr>
          <a:xfrm rot="10800000">
            <a:off x="685683" y="2493272"/>
            <a:ext cx="3424442" cy="924858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4762649" y="3598411"/>
            <a:ext cx="281730" cy="3641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 flipH="1">
            <a:off x="7099187" y="3598411"/>
            <a:ext cx="276106" cy="3641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4741023" y="2506646"/>
            <a:ext cx="430310" cy="537477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6938095" y="2506646"/>
            <a:ext cx="508286" cy="546443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flipV="1">
            <a:off x="4673626" y="4158602"/>
            <a:ext cx="533707" cy="48819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H="1" flipV="1">
            <a:off x="6938095" y="4158602"/>
            <a:ext cx="434596" cy="488190"/>
          </a:xfrm>
          <a:prstGeom prst="line">
            <a:avLst/>
          </a:prstGeom>
          <a:ln w="38100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 noEditPoints="1"/>
          </p:cNvSpPr>
          <p:nvPr/>
        </p:nvSpPr>
        <p:spPr bwMode="auto">
          <a:xfrm rot="5400000">
            <a:off x="5269906" y="2670798"/>
            <a:ext cx="1573902" cy="1848566"/>
          </a:xfrm>
          <a:custGeom>
            <a:avLst/>
            <a:gdLst>
              <a:gd name="T0" fmla="*/ 192 w 385"/>
              <a:gd name="T1" fmla="*/ 0 h 453"/>
              <a:gd name="T2" fmla="*/ 385 w 385"/>
              <a:gd name="T3" fmla="*/ 107 h 453"/>
              <a:gd name="T4" fmla="*/ 385 w 385"/>
              <a:gd name="T5" fmla="*/ 347 h 453"/>
              <a:gd name="T6" fmla="*/ 192 w 385"/>
              <a:gd name="T7" fmla="*/ 453 h 453"/>
              <a:gd name="T8" fmla="*/ 0 w 385"/>
              <a:gd name="T9" fmla="*/ 347 h 453"/>
              <a:gd name="T10" fmla="*/ 0 w 385"/>
              <a:gd name="T11" fmla="*/ 107 h 453"/>
              <a:gd name="T12" fmla="*/ 192 w 385"/>
              <a:gd name="T13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5" h="453">
                <a:moveTo>
                  <a:pt x="192" y="0"/>
                </a:moveTo>
                <a:cubicBezTo>
                  <a:pt x="274" y="0"/>
                  <a:pt x="345" y="43"/>
                  <a:pt x="385" y="107"/>
                </a:cubicBezTo>
                <a:moveTo>
                  <a:pt x="385" y="347"/>
                </a:moveTo>
                <a:cubicBezTo>
                  <a:pt x="345" y="411"/>
                  <a:pt x="274" y="453"/>
                  <a:pt x="192" y="453"/>
                </a:cubicBezTo>
                <a:cubicBezTo>
                  <a:pt x="111" y="453"/>
                  <a:pt x="40" y="411"/>
                  <a:pt x="0" y="347"/>
                </a:cubicBezTo>
                <a:moveTo>
                  <a:pt x="0" y="107"/>
                </a:moveTo>
                <a:cubicBezTo>
                  <a:pt x="40" y="43"/>
                  <a:pt x="111" y="0"/>
                  <a:pt x="192" y="0"/>
                </a:cubicBezTo>
              </a:path>
            </a:pathLst>
          </a:custGeom>
          <a:ln w="381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714517" y="2487803"/>
            <a:ext cx="3408283" cy="193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с двумя скругленными соседними углами 22"/>
          <p:cNvSpPr/>
          <p:nvPr/>
        </p:nvSpPr>
        <p:spPr>
          <a:xfrm rot="10800000">
            <a:off x="8120771" y="2506551"/>
            <a:ext cx="3331783" cy="961744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 rot="10800000">
            <a:off x="8078679" y="5058130"/>
            <a:ext cx="3373875" cy="992287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131146" y="2494166"/>
            <a:ext cx="3321409" cy="1004907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Мобильное приложение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938201" y="5181298"/>
            <a:ext cx="3504728" cy="950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588" marR="0" lvl="1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altLang="ru-RU" sz="1400" b="0" i="0" u="none" strike="noStrike" kern="1200" cap="none" spc="-10" normalizeH="0" baseline="0" noProof="0" dirty="0">
              <a:ln>
                <a:noFill/>
              </a:ln>
              <a:solidFill>
                <a:srgbClr val="303A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8120776" y="2487552"/>
            <a:ext cx="3351567" cy="19094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8078590" y="5043993"/>
            <a:ext cx="3372598" cy="480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3"/>
          <p:cNvSpPr txBox="1">
            <a:spLocks/>
          </p:cNvSpPr>
          <p:nvPr/>
        </p:nvSpPr>
        <p:spPr>
          <a:xfrm>
            <a:off x="1797979" y="0"/>
            <a:ext cx="8270696" cy="694951"/>
          </a:xfrm>
          <a:prstGeom prst="rect">
            <a:avLst/>
          </a:prstGeom>
        </p:spPr>
        <p:txBody>
          <a:bodyPr anchor="ctr"/>
          <a:lstStyle>
            <a:lvl1pPr marL="0" algn="ctr" defTabSz="449263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ru-RU" sz="2000" b="1" kern="1200" cap="all" baseline="0" dirty="0" smtClean="0">
                <a:solidFill>
                  <a:srgbClr val="E4465A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defRPr>
            </a:lvl1pPr>
          </a:lstStyle>
          <a:p>
            <a:pPr marL="0" marR="0" lvl="0" indent="0" algn="ctr" defTabSz="449263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C9BA5"/>
                </a:solidFill>
                <a:effectLst/>
                <a:uLnTx/>
                <a:uFillTx/>
                <a:latin typeface="Segoe UI" panose="020B0502040204020203" pitchFamily="34" charset="0"/>
                <a:cs typeface="Adobe Arabic" panose="02040503050201020203" pitchFamily="18" charset="-78"/>
              </a:rPr>
              <a:t>решения РТС-ТЕНДЕР</a:t>
            </a:r>
          </a:p>
        </p:txBody>
      </p:sp>
      <p:sp>
        <p:nvSpPr>
          <p:cNvPr id="67" name="Прямоугольник с двумя скругленными соседними углами 66"/>
          <p:cNvSpPr/>
          <p:nvPr/>
        </p:nvSpPr>
        <p:spPr>
          <a:xfrm rot="10800000">
            <a:off x="685683" y="3754508"/>
            <a:ext cx="3424442" cy="924858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714517" y="3749039"/>
            <a:ext cx="3408283" cy="193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с двумя скругленными соседними углами 69"/>
          <p:cNvSpPr/>
          <p:nvPr/>
        </p:nvSpPr>
        <p:spPr>
          <a:xfrm rot="10800000">
            <a:off x="8120771" y="3767787"/>
            <a:ext cx="3331783" cy="961744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8120776" y="3748788"/>
            <a:ext cx="3322153" cy="9884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5"/>
          <p:cNvSpPr>
            <a:spLocks noChangeArrowheads="1"/>
          </p:cNvSpPr>
          <p:nvPr/>
        </p:nvSpPr>
        <p:spPr bwMode="auto">
          <a:xfrm>
            <a:off x="685682" y="3758672"/>
            <a:ext cx="3435205" cy="864962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Сервис мониторинга ГОСТов/СНиПов/СанПиНов/РД</a:t>
            </a: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8132301" y="3789901"/>
            <a:ext cx="3331783" cy="872167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Сервис «О Контрагенте»</a:t>
            </a:r>
          </a:p>
        </p:txBody>
      </p:sp>
      <p:sp>
        <p:nvSpPr>
          <p:cNvPr id="80" name="Rectangle 5"/>
          <p:cNvSpPr>
            <a:spLocks noChangeArrowheads="1"/>
          </p:cNvSpPr>
          <p:nvPr/>
        </p:nvSpPr>
        <p:spPr bwMode="auto">
          <a:xfrm>
            <a:off x="8131147" y="5095479"/>
            <a:ext cx="3259004" cy="1004907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Согласование совместных закупок</a:t>
            </a:r>
          </a:p>
        </p:txBody>
      </p:sp>
      <p:sp>
        <p:nvSpPr>
          <p:cNvPr id="86" name="Прямоугольник с двумя скругленными соседними углами 85"/>
          <p:cNvSpPr/>
          <p:nvPr/>
        </p:nvSpPr>
        <p:spPr>
          <a:xfrm rot="10800000">
            <a:off x="690400" y="5058130"/>
            <a:ext cx="3373875" cy="992287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549922" y="5181298"/>
            <a:ext cx="3504728" cy="950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588" marR="0" lvl="1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altLang="ru-RU" sz="1400" b="0" i="0" u="none" strike="noStrike" kern="1200" cap="none" spc="-10" normalizeH="0" baseline="0" noProof="0" dirty="0">
              <a:ln>
                <a:noFill/>
              </a:ln>
              <a:solidFill>
                <a:srgbClr val="303A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 flipH="1">
            <a:off x="690311" y="5043993"/>
            <a:ext cx="3372598" cy="480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с двумя скругленными соседними углами 89"/>
          <p:cNvSpPr/>
          <p:nvPr/>
        </p:nvSpPr>
        <p:spPr>
          <a:xfrm rot="10800000">
            <a:off x="4397614" y="5058130"/>
            <a:ext cx="3373875" cy="992287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4257136" y="5181298"/>
            <a:ext cx="3504728" cy="950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588" marR="0" lvl="1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altLang="ru-RU" sz="1400" b="0" i="0" u="none" strike="noStrike" kern="1200" cap="none" spc="-10" normalizeH="0" baseline="0" noProof="0" dirty="0">
              <a:ln>
                <a:noFill/>
              </a:ln>
              <a:solidFill>
                <a:srgbClr val="303A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 flipH="1">
            <a:off x="4397525" y="5043993"/>
            <a:ext cx="3372598" cy="480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5"/>
          <p:cNvSpPr>
            <a:spLocks noChangeArrowheads="1"/>
          </p:cNvSpPr>
          <p:nvPr/>
        </p:nvSpPr>
        <p:spPr bwMode="auto">
          <a:xfrm>
            <a:off x="4440892" y="5008844"/>
            <a:ext cx="3285864" cy="1004907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Сервис рекомендаций ограничений и преференций применяемых к закупке (ОКПД2)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14517" y="5095405"/>
            <a:ext cx="3374452" cy="892723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Учебный центр РТС-тендер</a:t>
            </a:r>
          </a:p>
        </p:txBody>
      </p:sp>
      <p:sp>
        <p:nvSpPr>
          <p:cNvPr id="41" name="Прямоугольник с двумя скругленными соседними углами 40"/>
          <p:cNvSpPr/>
          <p:nvPr/>
        </p:nvSpPr>
        <p:spPr>
          <a:xfrm rot="10800000">
            <a:off x="8099835" y="1178690"/>
            <a:ext cx="3373875" cy="992287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959357" y="1301858"/>
            <a:ext cx="3504728" cy="950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588" marR="0" lvl="1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altLang="ru-RU" sz="1400" b="0" i="0" u="none" strike="noStrike" kern="1200" cap="none" spc="-10" normalizeH="0" baseline="0" noProof="0" dirty="0">
              <a:ln>
                <a:noFill/>
              </a:ln>
              <a:solidFill>
                <a:srgbClr val="303A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8099746" y="1164553"/>
            <a:ext cx="3372598" cy="480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с двумя скругленными соседними углами 47"/>
          <p:cNvSpPr/>
          <p:nvPr/>
        </p:nvSpPr>
        <p:spPr>
          <a:xfrm rot="10800000">
            <a:off x="711556" y="1178690"/>
            <a:ext cx="3373875" cy="992287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71078" y="1301858"/>
            <a:ext cx="3504728" cy="950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588" marR="0" lvl="1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altLang="ru-RU" sz="1400" b="0" i="0" u="none" strike="noStrike" kern="1200" cap="none" spc="-10" normalizeH="0" baseline="0" noProof="0" dirty="0">
              <a:ln>
                <a:noFill/>
              </a:ln>
              <a:solidFill>
                <a:srgbClr val="303A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711467" y="1164553"/>
            <a:ext cx="3372598" cy="480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с двумя скругленными соседними углами 50"/>
          <p:cNvSpPr/>
          <p:nvPr/>
        </p:nvSpPr>
        <p:spPr>
          <a:xfrm rot="10800000">
            <a:off x="4418770" y="1178690"/>
            <a:ext cx="3373875" cy="992287"/>
          </a:xfrm>
          <a:prstGeom prst="round2SameRect">
            <a:avLst>
              <a:gd name="adj1" fmla="val 27831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278292" y="1301858"/>
            <a:ext cx="3504728" cy="950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588" marR="0" lvl="1" indent="0" algn="l" defTabSz="914400" rtl="0" eaLnBrk="1" fontAlgn="b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ru-RU" altLang="ru-RU" sz="1400" b="0" i="0" u="none" strike="noStrike" kern="1200" cap="none" spc="-10" normalizeH="0" baseline="0" noProof="0" dirty="0">
              <a:ln>
                <a:noFill/>
              </a:ln>
              <a:solidFill>
                <a:srgbClr val="303A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4418681" y="1164553"/>
            <a:ext cx="3372598" cy="480"/>
          </a:xfrm>
          <a:prstGeom prst="line">
            <a:avLst/>
          </a:prstGeom>
          <a:ln w="28575">
            <a:solidFill>
              <a:srgbClr val="3D9E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735673" y="1215965"/>
            <a:ext cx="3374452" cy="892723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4465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 мониторинга цен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4465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4465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4546335" y="1216039"/>
            <a:ext cx="3320041" cy="1004907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Сервис расчета и обоснования НМЦК 871н, 102 ПП, 22ст. 44-ФЗ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116360" y="1279682"/>
            <a:ext cx="3355984" cy="787474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МИК</a:t>
            </a:r>
          </a:p>
        </p:txBody>
      </p:sp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735673" y="2494166"/>
            <a:ext cx="3397497" cy="1004907"/>
          </a:xfrm>
          <a:prstGeom prst="rect">
            <a:avLst/>
          </a:prstGeom>
          <a:solidFill>
            <a:schemeClr val="bg1">
              <a:alpha val="0"/>
            </a:schemeClr>
          </a:solidFill>
          <a:ln w="12700" algn="ctr">
            <a:noFill/>
            <a:miter lim="800000"/>
            <a:headEnd type="none" w="sm" len="sm"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1588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Аналитика на основе больших данных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241450" y="3234267"/>
            <a:ext cx="1620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4465A"/>
                </a:solidFill>
              </a:rPr>
              <a:t>ЦИФРОВЫЕ РЕШЕНИЯ</a:t>
            </a:r>
            <a:endParaRPr lang="ru-RU" sz="1600" b="1" dirty="0">
              <a:solidFill>
                <a:srgbClr val="E44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7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11252"/>
            <a:ext cx="8686798" cy="369332"/>
          </a:xfrm>
        </p:spPr>
        <p:txBody>
          <a:bodyPr/>
          <a:lstStyle/>
          <a:p>
            <a:pPr marL="12700">
              <a:spcBef>
                <a:spcPts val="100"/>
              </a:spcBef>
            </a:pPr>
            <a:r>
              <a:rPr lang="ru-RU" sz="2000" dirty="0" smtClean="0">
                <a:solidFill>
                  <a:srgbClr val="3D9EA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МИК. </a:t>
            </a:r>
            <a:r>
              <a:rPr lang="ru-RU" sz="2000" dirty="0">
                <a:solidFill>
                  <a:srgbClr val="3D9EA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Для</a:t>
            </a:r>
            <a:r>
              <a:rPr lang="ru-RU" sz="2000" spc="-90" dirty="0">
                <a:solidFill>
                  <a:srgbClr val="3D9EA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000" spc="-5" dirty="0">
                <a:solidFill>
                  <a:srgbClr val="3D9EA8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заказчика</a:t>
            </a:r>
            <a:endParaRPr lang="ru-RU" sz="2000" dirty="0">
              <a:solidFill>
                <a:srgbClr val="3D9EA8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>
          <a:xfrm>
            <a:off x="12051723" y="6653938"/>
            <a:ext cx="133350" cy="184666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25400">
                <a:lnSpc>
                  <a:spcPct val="100000"/>
                </a:lnSpc>
                <a:spcBef>
                  <a:spcPts val="195"/>
                </a:spcBef>
              </a:pPr>
              <a:t>20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A683AE1D-9E65-42E1-B496-9F89CEE2DCC7}"/>
              </a:ext>
            </a:extLst>
          </p:cNvPr>
          <p:cNvSpPr txBox="1"/>
          <p:nvPr/>
        </p:nvSpPr>
        <p:spPr>
          <a:xfrm>
            <a:off x="1475854" y="9362868"/>
            <a:ext cx="963612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solidFill>
                  <a:srgbClr val="575656"/>
                </a:solidFill>
                <a:latin typeface="Verdana"/>
                <a:cs typeface="Verdana"/>
              </a:rPr>
              <a:t>*Неисполнение обязательств, </a:t>
            </a:r>
            <a:r>
              <a:rPr sz="1850" spc="-10" dirty="0">
                <a:solidFill>
                  <a:srgbClr val="575656"/>
                </a:solidFill>
                <a:latin typeface="Verdana"/>
                <a:cs typeface="Verdana"/>
              </a:rPr>
              <a:t>непредоставление требуемых </a:t>
            </a:r>
            <a:r>
              <a:rPr sz="1850" spc="-5" dirty="0">
                <a:solidFill>
                  <a:srgbClr val="575656"/>
                </a:solidFill>
                <a:latin typeface="Verdana"/>
                <a:cs typeface="Verdana"/>
              </a:rPr>
              <a:t>документов и</a:t>
            </a:r>
            <a:r>
              <a:rPr sz="1850" spc="105" dirty="0">
                <a:solidFill>
                  <a:srgbClr val="575656"/>
                </a:solidFill>
                <a:latin typeface="Verdana"/>
                <a:cs typeface="Verdana"/>
              </a:rPr>
              <a:t> </a:t>
            </a:r>
            <a:r>
              <a:rPr sz="1850" spc="-5" dirty="0">
                <a:solidFill>
                  <a:srgbClr val="575656"/>
                </a:solidFill>
                <a:latin typeface="Verdana"/>
                <a:cs typeface="Verdana"/>
              </a:rPr>
              <a:t>др.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6B998537-DE3E-43D6-965C-19B4BFCF9ECE}"/>
              </a:ext>
            </a:extLst>
          </p:cNvPr>
          <p:cNvSpPr txBox="1"/>
          <p:nvPr/>
        </p:nvSpPr>
        <p:spPr>
          <a:xfrm>
            <a:off x="457200" y="838200"/>
            <a:ext cx="5434330" cy="544578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234315">
              <a:lnSpc>
                <a:spcPts val="3690"/>
              </a:lnSpc>
              <a:spcBef>
                <a:spcPts val="505"/>
              </a:spcBef>
            </a:pP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Оперативный </a:t>
            </a:r>
            <a:r>
              <a:rPr sz="2400" dirty="0">
                <a:solidFill>
                  <a:srgbClr val="E42612"/>
                </a:solidFill>
                <a:latin typeface="Verdana"/>
                <a:cs typeface="Verdana"/>
              </a:rPr>
              <a:t>контроль  и</a:t>
            </a: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 мониторинг</a:t>
            </a:r>
            <a:endParaRPr sz="2400" dirty="0">
              <a:latin typeface="Verdana"/>
              <a:cs typeface="Verdana"/>
            </a:endParaRPr>
          </a:p>
          <a:p>
            <a:pPr marL="311785" indent="-311785">
              <a:lnSpc>
                <a:spcPct val="100000"/>
              </a:lnSpc>
              <a:spcBef>
                <a:spcPts val="209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Электронный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договор</a:t>
            </a:r>
            <a:endParaRPr sz="1400" dirty="0">
              <a:latin typeface="Verdana"/>
              <a:cs typeface="Verdana"/>
            </a:endParaRPr>
          </a:p>
          <a:p>
            <a:pPr marL="311785" marR="1070610" indent="-311785">
              <a:lnSpc>
                <a:spcPct val="120900"/>
              </a:lnSpc>
              <a:spcBef>
                <a:spcPts val="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Электронный </a:t>
            </a:r>
            <a:r>
              <a:rPr sz="1400" spc="-35" dirty="0">
                <a:solidFill>
                  <a:srgbClr val="1C1C1B"/>
                </a:solidFill>
                <a:latin typeface="Verdana"/>
                <a:cs typeface="Verdana"/>
              </a:rPr>
              <a:t>график исполнения  </a:t>
            </a: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обязательств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59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5" dirty="0">
                <a:solidFill>
                  <a:srgbClr val="1C1C1B"/>
                </a:solidFill>
                <a:latin typeface="Verdana"/>
                <a:cs typeface="Verdana"/>
              </a:rPr>
              <a:t>Система </a:t>
            </a: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уведомлений </a:t>
            </a:r>
            <a:r>
              <a:rPr sz="1400" spc="-5" dirty="0">
                <a:solidFill>
                  <a:srgbClr val="1C1C1B"/>
                </a:solidFill>
                <a:latin typeface="Verdana"/>
                <a:cs typeface="Verdana"/>
              </a:rPr>
              <a:t>и</a:t>
            </a:r>
            <a:r>
              <a:rPr sz="1400" spc="2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предупреждений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6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Контроль привлечения</a:t>
            </a:r>
            <a:r>
              <a:rPr sz="1400" spc="-25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субподрядчиков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70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Контроль</a:t>
            </a:r>
            <a:r>
              <a:rPr sz="1400" spc="-5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платежей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64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Контроль </a:t>
            </a: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применения </a:t>
            </a: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штрафных</a:t>
            </a:r>
            <a:r>
              <a:rPr sz="1400" spc="1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санкций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lr>
                <a:srgbClr val="E42612"/>
              </a:buClr>
              <a:buFont typeface="Verdana"/>
              <a:buChar char="•"/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Снижение</a:t>
            </a:r>
            <a:r>
              <a:rPr sz="2400" spc="-20" dirty="0">
                <a:solidFill>
                  <a:srgbClr val="E42612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трудоемкости</a:t>
            </a:r>
            <a:endParaRPr sz="2400" dirty="0">
              <a:latin typeface="Verdana"/>
              <a:cs typeface="Verdana"/>
            </a:endParaRPr>
          </a:p>
          <a:p>
            <a:pPr marL="311785" marR="1308735" indent="-311785">
              <a:lnSpc>
                <a:spcPct val="121000"/>
              </a:lnSpc>
              <a:spcBef>
                <a:spcPts val="169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Юридически </a:t>
            </a:r>
            <a:r>
              <a:rPr sz="1400" spc="-30" dirty="0">
                <a:solidFill>
                  <a:srgbClr val="1C1C1B"/>
                </a:solidFill>
                <a:latin typeface="Verdana"/>
                <a:cs typeface="Verdana"/>
              </a:rPr>
              <a:t>значимый  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электронный</a:t>
            </a: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документооборот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6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Шаблоны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договоров</a:t>
            </a:r>
            <a:endParaRPr sz="1400" dirty="0">
              <a:latin typeface="Verdana"/>
              <a:cs typeface="Verdana"/>
            </a:endParaRPr>
          </a:p>
          <a:p>
            <a:pPr marL="311785" marR="2715895" indent="-311785">
              <a:lnSpc>
                <a:spcPct val="121000"/>
              </a:lnSpc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Электронный </a:t>
            </a:r>
            <a:r>
              <a:rPr sz="1400" spc="-35" dirty="0">
                <a:solidFill>
                  <a:srgbClr val="1C1C1B"/>
                </a:solidFill>
                <a:latin typeface="Verdana"/>
                <a:cs typeface="Verdana"/>
              </a:rPr>
              <a:t>архив  </a:t>
            </a:r>
            <a:r>
              <a:rPr sz="1400" spc="-5" dirty="0">
                <a:solidFill>
                  <a:srgbClr val="1C1C1B"/>
                </a:solidFill>
                <a:latin typeface="Verdana"/>
                <a:cs typeface="Verdana"/>
              </a:rPr>
              <a:t>всех</a:t>
            </a: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1C1C1B"/>
                </a:solidFill>
                <a:latin typeface="Verdana"/>
                <a:cs typeface="Verdana"/>
              </a:rPr>
              <a:t>документов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C58C9391-0419-4784-955C-FEF5BB840AEA}"/>
              </a:ext>
            </a:extLst>
          </p:cNvPr>
          <p:cNvSpPr/>
          <p:nvPr/>
        </p:nvSpPr>
        <p:spPr>
          <a:xfrm>
            <a:off x="5371020" y="914400"/>
            <a:ext cx="6516179" cy="213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xmlns="" id="{0A5A238B-A1CF-44D1-9036-77D5231C0734}"/>
              </a:ext>
            </a:extLst>
          </p:cNvPr>
          <p:cNvSpPr/>
          <p:nvPr/>
        </p:nvSpPr>
        <p:spPr>
          <a:xfrm>
            <a:off x="5371020" y="3279764"/>
            <a:ext cx="6516180" cy="2968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5625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968E54C2-B141-48E0-BAA0-0499739C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11252"/>
            <a:ext cx="8686798" cy="369332"/>
          </a:xfrm>
        </p:spPr>
        <p:txBody>
          <a:bodyPr/>
          <a:lstStyle/>
          <a:p>
            <a:pPr marL="12700">
              <a:spcBef>
                <a:spcPts val="100"/>
              </a:spcBef>
            </a:pPr>
            <a:r>
              <a:rPr lang="ru-RU" dirty="0">
                <a:solidFill>
                  <a:srgbClr val="3D9EA8"/>
                </a:solidFill>
                <a:ea typeface="Segoe UI" pitchFamily="34" charset="0"/>
                <a:cs typeface="Segoe UI" pitchFamily="34" charset="0"/>
              </a:rPr>
              <a:t>МИК. Для</a:t>
            </a:r>
            <a:r>
              <a:rPr lang="ru-RU" spc="-90" dirty="0">
                <a:solidFill>
                  <a:srgbClr val="3D9EA8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ru-RU" spc="-5" dirty="0">
                <a:solidFill>
                  <a:srgbClr val="3D9EA8"/>
                </a:solidFill>
                <a:ea typeface="Segoe UI" pitchFamily="34" charset="0"/>
                <a:cs typeface="Segoe UI" pitchFamily="34" charset="0"/>
              </a:rPr>
              <a:t>поставщика</a:t>
            </a:r>
            <a:endParaRPr lang="ru-RU" dirty="0">
              <a:solidFill>
                <a:srgbClr val="3D9EA8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707DB03D-A090-4312-8C79-25EA7888FE7A}"/>
              </a:ext>
            </a:extLst>
          </p:cNvPr>
          <p:cNvSpPr txBox="1"/>
          <p:nvPr/>
        </p:nvSpPr>
        <p:spPr>
          <a:xfrm>
            <a:off x="457200" y="881072"/>
            <a:ext cx="6137912" cy="5291128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1781810">
              <a:lnSpc>
                <a:spcPts val="3690"/>
              </a:lnSpc>
              <a:spcBef>
                <a:spcPts val="505"/>
              </a:spcBef>
            </a:pPr>
            <a:r>
              <a:rPr sz="2400" spc="-5" dirty="0" err="1">
                <a:solidFill>
                  <a:srgbClr val="E42612"/>
                </a:solidFill>
                <a:latin typeface="Verdana"/>
                <a:cs typeface="Verdana"/>
              </a:rPr>
              <a:t>Прозрачность</a:t>
            </a: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  </a:t>
            </a:r>
            <a:r>
              <a:rPr sz="2400" spc="-5" dirty="0" err="1">
                <a:solidFill>
                  <a:srgbClr val="E42612"/>
                </a:solidFill>
                <a:latin typeface="Verdana"/>
                <a:cs typeface="Verdana"/>
              </a:rPr>
              <a:t>взаимодействия</a:t>
            </a:r>
            <a:endParaRPr sz="2400" dirty="0">
              <a:latin typeface="Verdana"/>
              <a:cs typeface="Verdana"/>
            </a:endParaRPr>
          </a:p>
          <a:p>
            <a:pPr marL="311785" marR="2172335" indent="-311785">
              <a:lnSpc>
                <a:spcPct val="120900"/>
              </a:lnSpc>
              <a:spcBef>
                <a:spcPts val="163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35" dirty="0">
                <a:solidFill>
                  <a:srgbClr val="1C1C1B"/>
                </a:solidFill>
                <a:latin typeface="Verdana"/>
                <a:cs typeface="Verdana"/>
              </a:rPr>
              <a:t>Контроль исполнения  обязательств</a:t>
            </a:r>
            <a:r>
              <a:rPr sz="1400" spc="-8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1C1C1B"/>
                </a:solidFill>
                <a:latin typeface="Verdana"/>
                <a:cs typeface="Verdana"/>
              </a:rPr>
              <a:t>Заказчика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64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45" dirty="0">
                <a:solidFill>
                  <a:srgbClr val="1C1C1B"/>
                </a:solidFill>
                <a:latin typeface="Verdana"/>
                <a:cs typeface="Verdana"/>
              </a:rPr>
              <a:t>Система </a:t>
            </a:r>
            <a:r>
              <a:rPr sz="1400" spc="-55" dirty="0">
                <a:solidFill>
                  <a:srgbClr val="1C1C1B"/>
                </a:solidFill>
                <a:latin typeface="Verdana"/>
                <a:cs typeface="Verdana"/>
              </a:rPr>
              <a:t>уведомлений </a:t>
            </a:r>
            <a:r>
              <a:rPr sz="1400" spc="-40" dirty="0">
                <a:solidFill>
                  <a:srgbClr val="1C1C1B"/>
                </a:solidFill>
                <a:latin typeface="Verdana"/>
                <a:cs typeface="Verdana"/>
              </a:rPr>
              <a:t>и</a:t>
            </a:r>
            <a:r>
              <a:rPr sz="1400" spc="-50" dirty="0">
                <a:solidFill>
                  <a:srgbClr val="1C1C1B"/>
                </a:solidFill>
                <a:latin typeface="Verdana"/>
                <a:cs typeface="Verdana"/>
              </a:rPr>
              <a:t> предупреждений</a:t>
            </a:r>
            <a:endParaRPr sz="1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464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55" dirty="0">
                <a:solidFill>
                  <a:srgbClr val="1C1C1B"/>
                </a:solidFill>
                <a:latin typeface="Verdana"/>
                <a:cs typeface="Verdana"/>
              </a:rPr>
              <a:t>Контроль </a:t>
            </a:r>
            <a:r>
              <a:rPr sz="1400" spc="-60" dirty="0">
                <a:solidFill>
                  <a:srgbClr val="1C1C1B"/>
                </a:solidFill>
                <a:latin typeface="Verdana"/>
                <a:cs typeface="Verdana"/>
              </a:rPr>
              <a:t>применения </a:t>
            </a:r>
            <a:r>
              <a:rPr sz="1400" spc="-55" dirty="0">
                <a:solidFill>
                  <a:srgbClr val="1C1C1B"/>
                </a:solidFill>
                <a:latin typeface="Verdana"/>
                <a:cs typeface="Verdana"/>
              </a:rPr>
              <a:t>штрафных санкций</a:t>
            </a:r>
            <a:endParaRPr sz="1400" dirty="0">
              <a:latin typeface="Verdana"/>
              <a:cs typeface="Verdana"/>
            </a:endParaRPr>
          </a:p>
          <a:p>
            <a:pPr marL="12700" marR="1985010">
              <a:lnSpc>
                <a:spcPts val="3690"/>
              </a:lnSpc>
              <a:spcBef>
                <a:spcPts val="1840"/>
              </a:spcBef>
            </a:pPr>
            <a:r>
              <a:rPr sz="2400" spc="-5" dirty="0" err="1">
                <a:solidFill>
                  <a:srgbClr val="E42612"/>
                </a:solidFill>
                <a:latin typeface="Verdana"/>
                <a:cs typeface="Verdana"/>
              </a:rPr>
              <a:t>Поддержка</a:t>
            </a: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  субъектов</a:t>
            </a:r>
            <a:r>
              <a:rPr sz="2400" spc="-50" dirty="0">
                <a:solidFill>
                  <a:srgbClr val="E4261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E42612"/>
                </a:solidFill>
                <a:latin typeface="Verdana"/>
                <a:cs typeface="Verdana"/>
              </a:rPr>
              <a:t>МСП</a:t>
            </a:r>
            <a:endParaRPr sz="2400" dirty="0">
              <a:latin typeface="Verdana"/>
              <a:cs typeface="Verdana"/>
            </a:endParaRPr>
          </a:p>
          <a:p>
            <a:pPr marL="311785" indent="-292735">
              <a:lnSpc>
                <a:spcPct val="100000"/>
              </a:lnSpc>
              <a:spcBef>
                <a:spcPts val="209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Факторинг </a:t>
            </a:r>
            <a:r>
              <a:rPr sz="1400" spc="-5" dirty="0">
                <a:solidFill>
                  <a:srgbClr val="1C1C1B"/>
                </a:solidFill>
                <a:latin typeface="Verdana"/>
                <a:cs typeface="Verdana"/>
              </a:rPr>
              <a:t>в </a:t>
            </a:r>
            <a:r>
              <a:rPr sz="1400" spc="-15" dirty="0">
                <a:solidFill>
                  <a:srgbClr val="1C1C1B"/>
                </a:solidFill>
                <a:latin typeface="Verdana"/>
                <a:cs typeface="Verdana"/>
              </a:rPr>
              <a:t>режиме</a:t>
            </a:r>
            <a:r>
              <a:rPr sz="1400" spc="10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1C1C1B"/>
                </a:solidFill>
                <a:latin typeface="Verdana"/>
                <a:cs typeface="Verdana"/>
              </a:rPr>
              <a:t>онлайн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42612"/>
              </a:buClr>
              <a:buFont typeface="Verdana"/>
              <a:buChar char="•"/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E42612"/>
                </a:solidFill>
                <a:latin typeface="Verdana"/>
                <a:cs typeface="Verdana"/>
              </a:rPr>
              <a:t>Снижение затрат</a:t>
            </a:r>
            <a:endParaRPr sz="2400" dirty="0">
              <a:latin typeface="Verdana"/>
              <a:cs typeface="Verdana"/>
            </a:endParaRPr>
          </a:p>
          <a:p>
            <a:pPr marL="311785" marR="5080" indent="-311785">
              <a:lnSpc>
                <a:spcPct val="121000"/>
              </a:lnSpc>
              <a:spcBef>
                <a:spcPts val="1695"/>
              </a:spcBef>
              <a:buClr>
                <a:srgbClr val="E42612"/>
              </a:buClr>
              <a:buChar char="•"/>
              <a:tabLst>
                <a:tab pos="311785" algn="l"/>
                <a:tab pos="312420" algn="l"/>
              </a:tabLst>
            </a:pPr>
            <a:r>
              <a:rPr sz="1400" spc="-45" dirty="0">
                <a:solidFill>
                  <a:srgbClr val="1C1C1B"/>
                </a:solidFill>
                <a:latin typeface="Verdana"/>
                <a:cs typeface="Verdana"/>
              </a:rPr>
              <a:t>Исключение </a:t>
            </a:r>
            <a:r>
              <a:rPr sz="1400" spc="-55" dirty="0">
                <a:solidFill>
                  <a:srgbClr val="1C1C1B"/>
                </a:solidFill>
                <a:latin typeface="Verdana"/>
                <a:cs typeface="Verdana"/>
              </a:rPr>
              <a:t>финансовых </a:t>
            </a:r>
            <a:r>
              <a:rPr sz="1400" spc="-40" dirty="0">
                <a:solidFill>
                  <a:srgbClr val="1C1C1B"/>
                </a:solidFill>
                <a:latin typeface="Verdana"/>
                <a:cs typeface="Verdana"/>
              </a:rPr>
              <a:t>и </a:t>
            </a:r>
            <a:r>
              <a:rPr sz="1400" spc="-50" dirty="0">
                <a:solidFill>
                  <a:srgbClr val="1C1C1B"/>
                </a:solidFill>
                <a:latin typeface="Verdana"/>
                <a:cs typeface="Verdana"/>
              </a:rPr>
              <a:t>временных  </a:t>
            </a:r>
            <a:r>
              <a:rPr sz="1400" spc="-35" dirty="0">
                <a:solidFill>
                  <a:srgbClr val="1C1C1B"/>
                </a:solidFill>
                <a:latin typeface="Verdana"/>
                <a:cs typeface="Verdana"/>
              </a:rPr>
              <a:t>затрат </a:t>
            </a:r>
            <a:r>
              <a:rPr sz="1400" spc="-50" dirty="0">
                <a:solidFill>
                  <a:srgbClr val="1C1C1B"/>
                </a:solidFill>
                <a:latin typeface="Verdana"/>
                <a:cs typeface="Verdana"/>
              </a:rPr>
              <a:t>на </a:t>
            </a:r>
            <a:r>
              <a:rPr sz="1400" spc="-45" dirty="0">
                <a:solidFill>
                  <a:srgbClr val="1C1C1B"/>
                </a:solidFill>
                <a:latin typeface="Verdana"/>
                <a:cs typeface="Verdana"/>
              </a:rPr>
              <a:t>передачу </a:t>
            </a:r>
            <a:r>
              <a:rPr sz="1400" spc="-60" dirty="0">
                <a:solidFill>
                  <a:srgbClr val="1C1C1B"/>
                </a:solidFill>
                <a:latin typeface="Verdana"/>
                <a:cs typeface="Verdana"/>
              </a:rPr>
              <a:t>бумажных </a:t>
            </a:r>
            <a:r>
              <a:rPr sz="1400" spc="-50" dirty="0">
                <a:solidFill>
                  <a:srgbClr val="1C1C1B"/>
                </a:solidFill>
                <a:latin typeface="Verdana"/>
                <a:cs typeface="Verdana"/>
              </a:rPr>
              <a:t>оригиналов  </a:t>
            </a:r>
            <a:r>
              <a:rPr sz="1400" spc="-40" dirty="0">
                <a:solidFill>
                  <a:srgbClr val="1C1C1B"/>
                </a:solidFill>
                <a:latin typeface="Verdana"/>
                <a:cs typeface="Verdana"/>
              </a:rPr>
              <a:t>документов</a:t>
            </a:r>
            <a:r>
              <a:rPr sz="1400" spc="-25" dirty="0">
                <a:solidFill>
                  <a:srgbClr val="1C1C1B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1C1C1B"/>
                </a:solidFill>
                <a:latin typeface="Verdana"/>
                <a:cs typeface="Verdana"/>
              </a:rPr>
              <a:t>заказчику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399AC9-C37F-4326-AF42-66707BC3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707571"/>
            <a:ext cx="54464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001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03558C-0E3D-422A-A263-9455A65D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979" y="212035"/>
            <a:ext cx="8270696" cy="482916"/>
          </a:xfrm>
        </p:spPr>
        <p:txBody>
          <a:bodyPr/>
          <a:lstStyle/>
          <a:p>
            <a:pPr lvl="0" eaLnBrk="0">
              <a:lnSpc>
                <a:spcPct val="100000"/>
              </a:lnSpc>
            </a:pPr>
            <a:r>
              <a:rPr lang="ru-RU" altLang="ru-RU" sz="2200" cap="none" dirty="0">
                <a:solidFill>
                  <a:srgbClr val="0291A0"/>
                </a:solidFill>
                <a:latin typeface="Trebuchet MS" panose="020B0603020202020204" pitchFamily="34" charset="0"/>
                <a:ea typeface="Microsoft YaHei" panose="020B0503020204020204" pitchFamily="34" charset="-122"/>
                <a:cs typeface="+mn-cs"/>
              </a:rPr>
              <a:t>           </a:t>
            </a:r>
            <a:r>
              <a:rPr lang="ru-RU" altLang="ru-RU" cap="none" dirty="0">
                <a:solidFill>
                  <a:srgbClr val="0291A0"/>
                </a:solidFill>
                <a:ea typeface="Segoe UI" pitchFamily="34" charset="0"/>
                <a:cs typeface="Segoe UI" pitchFamily="34" charset="0"/>
              </a:rPr>
              <a:t>БЕСПЛАТНЫЙ ДИСТАНЦИОННЫЙ ОБУЧАЮЩИЙ КУРС</a:t>
            </a:r>
            <a:r>
              <a:rPr lang="ru-RU" altLang="ru-RU" sz="2200" cap="none" dirty="0">
                <a:solidFill>
                  <a:srgbClr val="0291A0"/>
                </a:solidFill>
                <a:latin typeface="Trebuchet MS" panose="020B0603020202020204" pitchFamily="34" charset="0"/>
                <a:ea typeface="Microsoft YaHei" panose="020B0503020204020204" pitchFamily="34" charset="-122"/>
                <a:cs typeface="+mn-cs"/>
              </a:rPr>
              <a:t/>
            </a:r>
            <a:br>
              <a:rPr lang="ru-RU" altLang="ru-RU" sz="2200" cap="none" dirty="0">
                <a:solidFill>
                  <a:srgbClr val="0291A0"/>
                </a:solidFill>
                <a:latin typeface="Trebuchet MS" panose="020B0603020202020204" pitchFamily="34" charset="0"/>
                <a:ea typeface="Microsoft YaHei" panose="020B0503020204020204" pitchFamily="34" charset="-122"/>
                <a:cs typeface="+mn-cs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5FBADA-13F4-4C19-A4FF-C24094D3F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6" y="1060928"/>
            <a:ext cx="9361676" cy="522962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F7E6C7D3-74F7-4330-97EA-39EC1EA43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9797" y="1060928"/>
            <a:ext cx="2192491" cy="247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>
            <a:lvl1pPr marL="169863" indent="-1698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268232" lvl="1" indent="-268232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Курс рассчитан на 120 часов</a:t>
            </a:r>
          </a:p>
          <a:p>
            <a:pPr marL="268232" lvl="1" indent="-268232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Включает последние нововведения 44-ФЗ</a:t>
            </a:r>
          </a:p>
          <a:p>
            <a:pPr marL="268232" lvl="1" indent="-268232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Возможность обучаться без отрыва от рабочего процесса</a:t>
            </a:r>
            <a:endParaRPr lang="en-US" altLang="ru-RU" sz="1400" dirty="0">
              <a:solidFill>
                <a:srgbClr val="44444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68232" lvl="1" indent="-268232" defTabSz="449171" eaLnBrk="0" hangingPunct="0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444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Сертификат о прохождении курса </a:t>
            </a:r>
          </a:p>
        </p:txBody>
      </p:sp>
    </p:spTree>
    <p:extLst>
      <p:ext uri="{BB962C8B-B14F-4D97-AF65-F5344CB8AC3E}">
        <p14:creationId xmlns:p14="http://schemas.microsoft.com/office/powerpoint/2010/main" xmlns="" val="1112048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     Возможность выбора наиболее удобной формы отображения данных</a:t>
            </a:r>
          </a:p>
        </p:txBody>
      </p:sp>
      <p:sp>
        <p:nvSpPr>
          <p:cNvPr id="80" name="Прямоугольник с одним вырезанным углом 79"/>
          <p:cNvSpPr/>
          <p:nvPr/>
        </p:nvSpPr>
        <p:spPr>
          <a:xfrm>
            <a:off x="327659" y="1022685"/>
            <a:ext cx="5724006" cy="609792"/>
          </a:xfrm>
          <a:prstGeom prst="snip1Rect">
            <a:avLst>
              <a:gd name="adj" fmla="val 48421"/>
            </a:avLst>
          </a:prstGeom>
          <a:solidFill>
            <a:srgbClr val="E446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27659" y="1632476"/>
            <a:ext cx="5724006" cy="79301"/>
          </a:xfrm>
          <a:prstGeom prst="rect">
            <a:avLst/>
          </a:prstGeom>
          <a:solidFill>
            <a:srgbClr val="F1C9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6528" y="1132857"/>
            <a:ext cx="445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Табличная форма</a:t>
            </a:r>
          </a:p>
        </p:txBody>
      </p:sp>
      <p:sp>
        <p:nvSpPr>
          <p:cNvPr id="88" name="Прямоугольник с одним вырезанным углом 87"/>
          <p:cNvSpPr/>
          <p:nvPr/>
        </p:nvSpPr>
        <p:spPr>
          <a:xfrm>
            <a:off x="6146568" y="1022684"/>
            <a:ext cx="5733087" cy="634281"/>
          </a:xfrm>
          <a:prstGeom prst="snip1Rect">
            <a:avLst>
              <a:gd name="adj" fmla="val 48421"/>
            </a:avLst>
          </a:prstGeom>
          <a:solidFill>
            <a:srgbClr val="E446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145799" y="1632476"/>
            <a:ext cx="5733087" cy="79301"/>
          </a:xfrm>
          <a:prstGeom prst="rect">
            <a:avLst/>
          </a:prstGeom>
          <a:solidFill>
            <a:srgbClr val="F1C9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238217" y="1178467"/>
            <a:ext cx="5474211" cy="374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Карточная форма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41" y="1711777"/>
            <a:ext cx="5739224" cy="4515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5030" y="1710148"/>
            <a:ext cx="5733856" cy="4518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Овал 30"/>
          <p:cNvSpPr/>
          <p:nvPr/>
        </p:nvSpPr>
        <p:spPr>
          <a:xfrm>
            <a:off x="4260402" y="2641352"/>
            <a:ext cx="989420" cy="99115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2" name="Стрелка вниз 31"/>
          <p:cNvSpPr/>
          <p:nvPr/>
        </p:nvSpPr>
        <p:spPr>
          <a:xfrm rot="16200000">
            <a:off x="5426637" y="2876870"/>
            <a:ext cx="107393" cy="461022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0148584" y="2062529"/>
            <a:ext cx="989420" cy="99115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8" name="Стрелка вниз 37"/>
          <p:cNvSpPr/>
          <p:nvPr/>
        </p:nvSpPr>
        <p:spPr>
          <a:xfrm rot="16200000">
            <a:off x="11314819" y="2298047"/>
            <a:ext cx="107393" cy="461022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5583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46"/>
          <p:cNvSpPr txBox="1">
            <a:spLocks noChangeArrowheads="1"/>
          </p:cNvSpPr>
          <p:nvPr/>
        </p:nvSpPr>
        <p:spPr bwMode="auto">
          <a:xfrm>
            <a:off x="1169774" y="212740"/>
            <a:ext cx="10206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-285750" algn="ctr" defTabSz="449263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/>
            </a:pPr>
            <a:r>
              <a:rPr lang="ru-RU" sz="2000" b="1" cap="all" dirty="0">
                <a:solidFill>
                  <a:srgbClr val="3C9BA5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rPr>
              <a:t>ДОСТУП К СЕРВИСАМ ИЗ ЛИЧНОГО КАБИНЕТА ЗАКАЗЧИКА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260" y="811151"/>
            <a:ext cx="10536194" cy="5610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5CEE-34A4-4662-B092-562F1FC220D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5264845" y="2285603"/>
            <a:ext cx="837740" cy="124249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 rot="16200000">
            <a:off x="8279307" y="2285604"/>
            <a:ext cx="837740" cy="124249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 rot="16200000">
            <a:off x="9357696" y="2285603"/>
            <a:ext cx="837740" cy="124249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8608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204F8D-45AE-43D7-AE50-F44074A2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Особенности закупок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276CCC1-4E7C-4CF1-B084-58611AAF9C53}"/>
              </a:ext>
            </a:extLst>
          </p:cNvPr>
          <p:cNvGrpSpPr/>
          <p:nvPr/>
        </p:nvGrpSpPr>
        <p:grpSpPr>
          <a:xfrm>
            <a:off x="4672458" y="687655"/>
            <a:ext cx="2692168" cy="369332"/>
            <a:chOff x="6116908" y="2739545"/>
            <a:chExt cx="2533917" cy="369332"/>
          </a:xfrm>
        </p:grpSpPr>
        <p:sp>
          <p:nvSpPr>
            <p:cNvPr id="5" name="Скругленный прямоугольник 26">
              <a:extLst>
                <a:ext uri="{FF2B5EF4-FFF2-40B4-BE49-F238E27FC236}">
                  <a16:creationId xmlns="" xmlns:a16="http://schemas.microsoft.com/office/drawing/2014/main" id="{0CC65FED-DDFB-4FE5-90BE-C2142A493DC8}"/>
                </a:ext>
              </a:extLst>
            </p:cNvPr>
            <p:cNvSpPr/>
            <p:nvPr/>
          </p:nvSpPr>
          <p:spPr>
            <a:xfrm>
              <a:off x="6116908" y="2739545"/>
              <a:ext cx="2477538" cy="369332"/>
            </a:xfrm>
            <a:prstGeom prst="roundRect">
              <a:avLst>
                <a:gd name="adj" fmla="val 13836"/>
              </a:avLst>
            </a:prstGeom>
            <a:solidFill>
              <a:srgbClr val="F0F7FA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CD7E157B-93B0-4E3D-BA0B-820C7E49CC0A}"/>
                </a:ext>
              </a:extLst>
            </p:cNvPr>
            <p:cNvSpPr txBox="1">
              <a:spLocks/>
            </p:cNvSpPr>
            <p:nvPr/>
          </p:nvSpPr>
          <p:spPr>
            <a:xfrm>
              <a:off x="6300344" y="2760282"/>
              <a:ext cx="2350481" cy="33473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buClr>
                  <a:srgbClr val="4B7D93"/>
                </a:buClr>
              </a:pPr>
              <a:r>
                <a:rPr lang="ru-RU" sz="1050" b="1" dirty="0">
                  <a:solidFill>
                    <a:srgbClr val="0291A0"/>
                  </a:solidFill>
                  <a:latin typeface="Segoe UI" panose="020B0502040204020203" pitchFamily="34" charset="0"/>
                  <a:ea typeface="Trebuchet MS" charset="0"/>
                  <a:cs typeface="Segoe UI" panose="020B0502040204020203" pitchFamily="34" charset="0"/>
                </a:rPr>
                <a:t>ВОСТРЕБОВАННЫЙ ФУНКЦИОНАЛ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59DBF8-7DBB-486A-9C6A-2D21EC129B77}"/>
              </a:ext>
            </a:extLst>
          </p:cNvPr>
          <p:cNvSpPr txBox="1"/>
          <p:nvPr/>
        </p:nvSpPr>
        <p:spPr>
          <a:xfrm>
            <a:off x="747196" y="1204170"/>
            <a:ext cx="10357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Определение ограничений и преференций для закупаемых ТРУ или кода ОКПД2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CD7F078-C535-4A39-8CAB-5701B748A7E8}"/>
              </a:ext>
            </a:extLst>
          </p:cNvPr>
          <p:cNvSpPr/>
          <p:nvPr/>
        </p:nvSpPr>
        <p:spPr>
          <a:xfrm>
            <a:off x="439009" y="1526824"/>
            <a:ext cx="11634323" cy="715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7EBFA94-D195-43D9-88DE-D14B7A364C90}"/>
              </a:ext>
            </a:extLst>
          </p:cNvPr>
          <p:cNvSpPr/>
          <p:nvPr/>
        </p:nvSpPr>
        <p:spPr>
          <a:xfrm>
            <a:off x="327153" y="1783014"/>
            <a:ext cx="11634323" cy="88117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b="1" dirty="0"/>
              <a:t>Для того чтобы избежать штрафов и автоматизировать ведение закупок, воспользуйтесь нашим программным обеспечением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" name="Пятиугольник 15">
            <a:extLst>
              <a:ext uri="{FF2B5EF4-FFF2-40B4-BE49-F238E27FC236}">
                <a16:creationId xmlns="" xmlns:a16="http://schemas.microsoft.com/office/drawing/2014/main" id="{9FAF9829-37A4-4C7F-B711-7895461AE93A}"/>
              </a:ext>
            </a:extLst>
          </p:cNvPr>
          <p:cNvSpPr/>
          <p:nvPr/>
        </p:nvSpPr>
        <p:spPr>
          <a:xfrm>
            <a:off x="284179" y="2863440"/>
            <a:ext cx="6024134" cy="3110593"/>
          </a:xfrm>
          <a:prstGeom prst="homePlate">
            <a:avLst>
              <a:gd name="adj" fmla="val 20831"/>
            </a:avLst>
          </a:prstGeom>
          <a:solidFill>
            <a:sysClr val="window" lastClr="FFFFFF">
              <a:lumMod val="95000"/>
            </a:sys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56B8CDF6-D62F-4305-9087-AA2E9C35EFFA}"/>
              </a:ext>
            </a:extLst>
          </p:cNvPr>
          <p:cNvSpPr/>
          <p:nvPr/>
        </p:nvSpPr>
        <p:spPr>
          <a:xfrm>
            <a:off x="511833" y="3014119"/>
            <a:ext cx="498021" cy="49802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A01C3C6-D285-493E-A466-CA9596148181}"/>
              </a:ext>
            </a:extLst>
          </p:cNvPr>
          <p:cNvSpPr/>
          <p:nvPr/>
        </p:nvSpPr>
        <p:spPr>
          <a:xfrm>
            <a:off x="1009854" y="3097699"/>
            <a:ext cx="4543981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B7D93"/>
              </a:buClr>
            </a:pPr>
            <a:r>
              <a:rPr lang="ru-RU" sz="1550" dirty="0">
                <a:solidFill>
                  <a:prstClr val="black"/>
                </a:solidFill>
                <a:ea typeface="Roboto" panose="02000000000000000000" pitchFamily="2" charset="0"/>
                <a:cs typeface="Segoe UI" panose="020B0502040204020203" pitchFamily="34" charset="0"/>
              </a:rPr>
              <a:t>Введите наименование товара или ОКПД2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C9A45E1-FCA0-4BD3-AE34-59C36A440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13" y="3527344"/>
            <a:ext cx="5353492" cy="24466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FAAB1E5-BE82-4302-8CEC-8127AA39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84" y="2824494"/>
            <a:ext cx="5711737" cy="3188484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948B16D4-C404-4143-A67A-2FDCC211221D}"/>
              </a:ext>
            </a:extLst>
          </p:cNvPr>
          <p:cNvSpPr/>
          <p:nvPr/>
        </p:nvSpPr>
        <p:spPr>
          <a:xfrm>
            <a:off x="6389156" y="3015745"/>
            <a:ext cx="498021" cy="49802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8C04016-4181-46A9-B4CB-D4E8F416E662}"/>
              </a:ext>
            </a:extLst>
          </p:cNvPr>
          <p:cNvSpPr/>
          <p:nvPr/>
        </p:nvSpPr>
        <p:spPr>
          <a:xfrm>
            <a:off x="6807225" y="3082979"/>
            <a:ext cx="4543981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B7D93"/>
              </a:buClr>
            </a:pPr>
            <a:r>
              <a:rPr lang="ru-RU" sz="1550" dirty="0">
                <a:solidFill>
                  <a:prstClr val="black"/>
                </a:solidFill>
                <a:ea typeface="Roboto" panose="02000000000000000000" pitchFamily="2" charset="0"/>
                <a:cs typeface="Segoe UI" panose="020B0502040204020203" pitchFamily="34" charset="0"/>
              </a:rPr>
              <a:t>  Получите результаты проверки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5F172FB-1E28-4476-87E6-A65D0B733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8313" y="3554881"/>
            <a:ext cx="5835703" cy="2500508"/>
          </a:xfrm>
          <a:prstGeom prst="rect">
            <a:avLst/>
          </a:prstGeom>
        </p:spPr>
      </p:pic>
      <p:sp>
        <p:nvSpPr>
          <p:cNvPr id="20" name="Стрелка вправо 1">
            <a:extLst>
              <a:ext uri="{FF2B5EF4-FFF2-40B4-BE49-F238E27FC236}">
                <a16:creationId xmlns="" xmlns:a16="http://schemas.microsoft.com/office/drawing/2014/main" id="{85481C33-7B09-4DC0-91BB-3BF17979B726}"/>
              </a:ext>
            </a:extLst>
          </p:cNvPr>
          <p:cNvSpPr/>
          <p:nvPr/>
        </p:nvSpPr>
        <p:spPr>
          <a:xfrm>
            <a:off x="4809685" y="762558"/>
            <a:ext cx="443412" cy="219527"/>
          </a:xfrm>
          <a:prstGeom prst="rightArrow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0781D8-4774-4CA0-AAA2-BD04C09F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        Сервис «Проверка ГОСТов»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93577" y="2691458"/>
            <a:ext cx="4543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4B7D93"/>
              </a:buClr>
            </a:pPr>
            <a:r>
              <a:rPr lang="ru-RU" sz="1600" b="1" dirty="0">
                <a:solidFill>
                  <a:srgbClr val="009BA5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Получите результаты проверки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196" y="1800377"/>
            <a:ext cx="10357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Проверка актуальности ГОСТов до публикации закупок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3805" y="2691458"/>
            <a:ext cx="4639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B7D93"/>
              </a:buClr>
            </a:pPr>
            <a:r>
              <a:rPr lang="ru-RU" sz="1600" b="1" dirty="0">
                <a:solidFill>
                  <a:srgbClr val="009BA5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Загрузите файлы закупочной документации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1006" y="5617943"/>
            <a:ext cx="942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Некорректные ссылки на ГОСТы могут стать причиной подачи жалобы в ФАС и отмены закупочной процедуры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338" y="3273931"/>
            <a:ext cx="5148741" cy="19524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44567" y="3268457"/>
            <a:ext cx="5140503" cy="1952403"/>
          </a:xfrm>
          <a:prstGeom prst="rect">
            <a:avLst/>
          </a:prstGeom>
        </p:spPr>
      </p:pic>
      <p:pic>
        <p:nvPicPr>
          <p:cNvPr id="16" name="Рисунок 15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5375" y="1009534"/>
            <a:ext cx="1175753" cy="576498"/>
          </a:xfrm>
          <a:prstGeom prst="rect">
            <a:avLst/>
          </a:prstGeom>
        </p:spPr>
      </p:pic>
      <p:sp>
        <p:nvSpPr>
          <p:cNvPr id="21" name="Нашивка 20"/>
          <p:cNvSpPr/>
          <p:nvPr/>
        </p:nvSpPr>
        <p:spPr>
          <a:xfrm>
            <a:off x="5798322" y="3713707"/>
            <a:ext cx="607894" cy="1143000"/>
          </a:xfrm>
          <a:prstGeom prst="chevron">
            <a:avLst>
              <a:gd name="adj" fmla="val 69372"/>
            </a:avLst>
          </a:prstGeom>
          <a:solidFill>
            <a:srgbClr val="009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4F2C49BD-F92B-48E6-80B1-3F40FC1EC8F0}"/>
              </a:ext>
            </a:extLst>
          </p:cNvPr>
          <p:cNvSpPr txBox="1">
            <a:spLocks/>
          </p:cNvSpPr>
          <p:nvPr/>
        </p:nvSpPr>
        <p:spPr>
          <a:xfrm>
            <a:off x="4954749" y="457007"/>
            <a:ext cx="2350481" cy="5363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4B7D93"/>
              </a:buClr>
            </a:pPr>
            <a:r>
              <a:rPr lang="ru-RU" sz="1100" b="1" dirty="0">
                <a:solidFill>
                  <a:srgbClr val="0291A0"/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УНИКАЛЬНЫЙ ФУНКЦИОНАЛ</a:t>
            </a:r>
          </a:p>
        </p:txBody>
      </p:sp>
    </p:spTree>
    <p:extLst>
      <p:ext uri="{BB962C8B-B14F-4D97-AF65-F5344CB8AC3E}">
        <p14:creationId xmlns:p14="http://schemas.microsoft.com/office/powerpoint/2010/main" xmlns="" val="415246412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9189720" y="6492875"/>
            <a:ext cx="2743200" cy="365125"/>
          </a:xfrm>
        </p:spPr>
        <p:txBody>
          <a:bodyPr/>
          <a:lstStyle/>
          <a:p>
            <a:fld id="{01D45CEE-34A4-4662-B092-562F1FC220D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365" y="874017"/>
            <a:ext cx="11384519" cy="1670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78" y="2687925"/>
            <a:ext cx="10403095" cy="351876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20781D8-4774-4CA0-AAA2-BD04C09F4C56}"/>
              </a:ext>
            </a:extLst>
          </p:cNvPr>
          <p:cNvSpPr txBox="1">
            <a:spLocks/>
          </p:cNvSpPr>
          <p:nvPr/>
        </p:nvSpPr>
        <p:spPr>
          <a:xfrm>
            <a:off x="1797979" y="0"/>
            <a:ext cx="8270696" cy="694951"/>
          </a:xfrm>
          <a:prstGeom prst="rect">
            <a:avLst/>
          </a:prstGeom>
        </p:spPr>
        <p:txBody>
          <a:bodyPr anchor="ctr"/>
          <a:lstStyle>
            <a:lvl1pPr marL="0" algn="ctr" defTabSz="449263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ru-RU" sz="2000" b="1" kern="1200" cap="all" baseline="0" dirty="0" smtClean="0">
                <a:solidFill>
                  <a:srgbClr val="E4465A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Adobe Arabic" panose="02040503050201020203" pitchFamily="18" charset="-78"/>
              </a:defRPr>
            </a:lvl1pPr>
          </a:lstStyle>
          <a:p>
            <a:r>
              <a:rPr lang="ru-RU" dirty="0">
                <a:solidFill>
                  <a:srgbClr val="3C9BA5"/>
                </a:solidFill>
              </a:rPr>
              <a:t>Сервис «Проверка ГОСТов»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99817508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0781D8-4774-4CA0-AAA2-BD04C09F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Сервис «Обоснование НМЦ»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245481" y="1422422"/>
            <a:ext cx="2826351" cy="902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4B7D93"/>
              </a:buClr>
            </a:pPr>
            <a:r>
              <a:rPr lang="ru-RU" sz="1600" b="1" dirty="0">
                <a:solidFill>
                  <a:srgbClr val="009BA5"/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Автоматическое формирование протокола </a:t>
            </a:r>
            <a:r>
              <a:rPr lang="ru-RU" sz="160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обоснования НМЦ </a:t>
            </a:r>
          </a:p>
          <a:p>
            <a:pPr>
              <a:lnSpc>
                <a:spcPct val="100000"/>
              </a:lnSpc>
              <a:buClr>
                <a:srgbClr val="4B7D93"/>
              </a:buClr>
            </a:pPr>
            <a:r>
              <a:rPr lang="ru-RU" sz="160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в файле </a:t>
            </a:r>
            <a:r>
              <a:rPr lang="en-US" sz="160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EXCEL</a:t>
            </a:r>
            <a:r>
              <a:rPr lang="ru-RU" sz="160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7106" y="5840744"/>
            <a:ext cx="3077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Скриншот из сервиса СТАР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-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НМЦ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54367" y="3363956"/>
            <a:ext cx="283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>
                <a:srgbClr val="4B7D93"/>
              </a:buClr>
            </a:pPr>
            <a:r>
              <a:rPr lang="ru-RU" sz="1600" b="1" dirty="0">
                <a:solidFill>
                  <a:srgbClr val="009BA5"/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Выборка ценовых параметров </a:t>
            </a:r>
            <a:r>
              <a:rPr lang="ru-RU" sz="160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из контрактов без штрафов и пеней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115194" y="1914678"/>
            <a:ext cx="5996826" cy="3612291"/>
            <a:chOff x="3083313" y="2645287"/>
            <a:chExt cx="5935360" cy="357526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083313" y="2645287"/>
              <a:ext cx="5920389" cy="3575266"/>
            </a:xfrm>
            <a:prstGeom prst="rect">
              <a:avLst/>
            </a:prstGeom>
          </p:spPr>
        </p:pic>
        <p:sp>
          <p:nvSpPr>
            <p:cNvPr id="15" name="Скругленный прямоугольник 14"/>
            <p:cNvSpPr/>
            <p:nvPr/>
          </p:nvSpPr>
          <p:spPr>
            <a:xfrm>
              <a:off x="3136157" y="2678696"/>
              <a:ext cx="5882516" cy="3533693"/>
            </a:xfrm>
            <a:prstGeom prst="roundRect">
              <a:avLst>
                <a:gd name="adj" fmla="val 2333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280108" y="3363955"/>
            <a:ext cx="2713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B7D93"/>
              </a:buClr>
            </a:pPr>
            <a:r>
              <a:rPr lang="ru-RU" sz="1600" b="1" dirty="0">
                <a:solidFill>
                  <a:srgbClr val="009BA5"/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Пересчет цен к текущей дате </a:t>
            </a:r>
            <a:r>
              <a:rPr lang="ru-RU" sz="160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с учетом индекса потребительских цен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3364" y="1232592"/>
            <a:ext cx="2869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B7D93"/>
              </a:buClr>
            </a:pPr>
            <a:r>
              <a:rPr lang="ru-RU" sz="1550" b="1" dirty="0">
                <a:solidFill>
                  <a:srgbClr val="009BA5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Расчет в соответствии </a:t>
            </a:r>
          </a:p>
          <a:p>
            <a:pPr>
              <a:buClr>
                <a:srgbClr val="4B7D93"/>
              </a:buClr>
            </a:pPr>
            <a:r>
              <a:rPr lang="ru-RU" sz="1550" b="1" dirty="0">
                <a:solidFill>
                  <a:srgbClr val="009BA5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с рекомендациями, </a:t>
            </a:r>
            <a:r>
              <a:rPr lang="ru-RU" sz="155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утвержденными приказом Минэкономразвития России</a:t>
            </a:r>
          </a:p>
          <a:p>
            <a:pPr>
              <a:buClr>
                <a:srgbClr val="4B7D93"/>
              </a:buClr>
            </a:pPr>
            <a:r>
              <a:rPr lang="ru-RU" sz="155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от 02.10.2013 № 567 (44-ФЗ)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45481" y="5183360"/>
            <a:ext cx="320282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dirty="0">
                <a:solidFill>
                  <a:srgbClr val="009BA5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Расчёт стоимости медицинских изделий </a:t>
            </a:r>
            <a:r>
              <a:rPr lang="ru-RU" sz="155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согласно Приказу Минздрава России №759н/3450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44736" y="5644892"/>
            <a:ext cx="3024999" cy="408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4B7D93"/>
              </a:buClr>
            </a:pPr>
            <a:r>
              <a:rPr lang="ru-RU" sz="1550" b="1" dirty="0">
                <a:solidFill>
                  <a:srgbClr val="009BA5"/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Загрузка цен из коммерческих предложений </a:t>
            </a:r>
            <a:r>
              <a:rPr lang="ru-RU" sz="1550" dirty="0"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поставщиков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-56919" y="5192232"/>
            <a:ext cx="1412547" cy="334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4B7D93"/>
              </a:buClr>
            </a:pPr>
            <a:r>
              <a:rPr lang="ru-RU" sz="1200" b="1" dirty="0">
                <a:solidFill>
                  <a:srgbClr val="FF0000"/>
                </a:solidFill>
                <a:latin typeface="Segoe UI" panose="020B0502040204020203" pitchFamily="34" charset="0"/>
                <a:ea typeface="Trebuchet MS" charset="0"/>
                <a:cs typeface="Segoe UI" panose="020B0502040204020203" pitchFamily="34" charset="0"/>
              </a:rPr>
              <a:t>НОВИНКА!</a:t>
            </a:r>
          </a:p>
        </p:txBody>
      </p:sp>
      <p:pic>
        <p:nvPicPr>
          <p:cNvPr id="28" name="Рисунок 27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5375" y="1009534"/>
            <a:ext cx="1175753" cy="57649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0A3700F3-2F70-4C53-BA4B-A95FDC7E5E6F}"/>
              </a:ext>
            </a:extLst>
          </p:cNvPr>
          <p:cNvGrpSpPr/>
          <p:nvPr/>
        </p:nvGrpSpPr>
        <p:grpSpPr>
          <a:xfrm>
            <a:off x="174928" y="3052240"/>
            <a:ext cx="234537" cy="221564"/>
            <a:chOff x="1797979" y="1440569"/>
            <a:chExt cx="405909" cy="407103"/>
          </a:xfrm>
        </p:grpSpPr>
        <p:sp>
          <p:nvSpPr>
            <p:cNvPr id="39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86EA02CE-C091-4A40-8FF2-48F0EF66D8B2}"/>
                </a:ext>
              </a:extLst>
            </p:cNvPr>
            <p:cNvSpPr/>
            <p:nvPr/>
          </p:nvSpPr>
          <p:spPr>
            <a:xfrm>
              <a:off x="1797979" y="1444335"/>
              <a:ext cx="399570" cy="399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40" name="Правая круглая скобка 39">
              <a:extLst>
                <a:ext uri="{FF2B5EF4-FFF2-40B4-BE49-F238E27FC236}">
                  <a16:creationId xmlns="" xmlns:a16="http://schemas.microsoft.com/office/drawing/2014/main" id="{292E1AF0-174C-40C5-A757-374236B3D4CD}"/>
                </a:ext>
              </a:extLst>
            </p:cNvPr>
            <p:cNvSpPr/>
            <p:nvPr/>
          </p:nvSpPr>
          <p:spPr>
            <a:xfrm rot="10800000">
              <a:off x="1797979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Правая круглая скобка 40">
              <a:extLst>
                <a:ext uri="{FF2B5EF4-FFF2-40B4-BE49-F238E27FC236}">
                  <a16:creationId xmlns="" xmlns:a16="http://schemas.microsoft.com/office/drawing/2014/main" id="{A252160E-BEED-4ED7-815D-05B516E9A6E1}"/>
                </a:ext>
              </a:extLst>
            </p:cNvPr>
            <p:cNvSpPr/>
            <p:nvPr/>
          </p:nvSpPr>
          <p:spPr>
            <a:xfrm>
              <a:off x="2137213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="" xmlns:a16="http://schemas.microsoft.com/office/drawing/2014/main" id="{6542AAE6-831B-49CC-81DE-A07C005DF624}"/>
              </a:ext>
            </a:extLst>
          </p:cNvPr>
          <p:cNvCxnSpPr>
            <a:cxnSpLocks/>
          </p:cNvCxnSpPr>
          <p:nvPr/>
        </p:nvCxnSpPr>
        <p:spPr>
          <a:xfrm>
            <a:off x="405802" y="3170219"/>
            <a:ext cx="25382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0A3700F3-2F70-4C53-BA4B-A95FDC7E5E6F}"/>
              </a:ext>
            </a:extLst>
          </p:cNvPr>
          <p:cNvGrpSpPr/>
          <p:nvPr/>
        </p:nvGrpSpPr>
        <p:grpSpPr>
          <a:xfrm>
            <a:off x="197444" y="957731"/>
            <a:ext cx="234537" cy="221564"/>
            <a:chOff x="1797979" y="1440569"/>
            <a:chExt cx="405909" cy="407103"/>
          </a:xfrm>
        </p:grpSpPr>
        <p:sp>
          <p:nvSpPr>
            <p:cNvPr id="46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86EA02CE-C091-4A40-8FF2-48F0EF66D8B2}"/>
                </a:ext>
              </a:extLst>
            </p:cNvPr>
            <p:cNvSpPr/>
            <p:nvPr/>
          </p:nvSpPr>
          <p:spPr>
            <a:xfrm>
              <a:off x="1797979" y="1444335"/>
              <a:ext cx="399570" cy="399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47" name="Правая круглая скобка 46">
              <a:extLst>
                <a:ext uri="{FF2B5EF4-FFF2-40B4-BE49-F238E27FC236}">
                  <a16:creationId xmlns="" xmlns:a16="http://schemas.microsoft.com/office/drawing/2014/main" id="{292E1AF0-174C-40C5-A757-374236B3D4CD}"/>
                </a:ext>
              </a:extLst>
            </p:cNvPr>
            <p:cNvSpPr/>
            <p:nvPr/>
          </p:nvSpPr>
          <p:spPr>
            <a:xfrm rot="10800000">
              <a:off x="1797979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Правая круглая скобка 47">
              <a:extLst>
                <a:ext uri="{FF2B5EF4-FFF2-40B4-BE49-F238E27FC236}">
                  <a16:creationId xmlns="" xmlns:a16="http://schemas.microsoft.com/office/drawing/2014/main" id="{A252160E-BEED-4ED7-815D-05B516E9A6E1}"/>
                </a:ext>
              </a:extLst>
            </p:cNvPr>
            <p:cNvSpPr/>
            <p:nvPr/>
          </p:nvSpPr>
          <p:spPr>
            <a:xfrm>
              <a:off x="2137213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6542AAE6-831B-49CC-81DE-A07C005DF624}"/>
              </a:ext>
            </a:extLst>
          </p:cNvPr>
          <p:cNvCxnSpPr>
            <a:cxnSpLocks/>
          </p:cNvCxnSpPr>
          <p:nvPr/>
        </p:nvCxnSpPr>
        <p:spPr>
          <a:xfrm>
            <a:off x="428318" y="1075710"/>
            <a:ext cx="25382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0A3700F3-2F70-4C53-BA4B-A95FDC7E5E6F}"/>
              </a:ext>
            </a:extLst>
          </p:cNvPr>
          <p:cNvGrpSpPr/>
          <p:nvPr/>
        </p:nvGrpSpPr>
        <p:grpSpPr>
          <a:xfrm>
            <a:off x="224153" y="4970669"/>
            <a:ext cx="234537" cy="221564"/>
            <a:chOff x="1797979" y="1440569"/>
            <a:chExt cx="405909" cy="407103"/>
          </a:xfrm>
        </p:grpSpPr>
        <p:sp>
          <p:nvSpPr>
            <p:cNvPr id="51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86EA02CE-C091-4A40-8FF2-48F0EF66D8B2}"/>
                </a:ext>
              </a:extLst>
            </p:cNvPr>
            <p:cNvSpPr/>
            <p:nvPr/>
          </p:nvSpPr>
          <p:spPr>
            <a:xfrm>
              <a:off x="1797979" y="1444335"/>
              <a:ext cx="399570" cy="399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52" name="Правая круглая скобка 51">
              <a:extLst>
                <a:ext uri="{FF2B5EF4-FFF2-40B4-BE49-F238E27FC236}">
                  <a16:creationId xmlns="" xmlns:a16="http://schemas.microsoft.com/office/drawing/2014/main" id="{292E1AF0-174C-40C5-A757-374236B3D4CD}"/>
                </a:ext>
              </a:extLst>
            </p:cNvPr>
            <p:cNvSpPr/>
            <p:nvPr/>
          </p:nvSpPr>
          <p:spPr>
            <a:xfrm rot="10800000">
              <a:off x="1797979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Правая круглая скобка 52">
              <a:extLst>
                <a:ext uri="{FF2B5EF4-FFF2-40B4-BE49-F238E27FC236}">
                  <a16:creationId xmlns="" xmlns:a16="http://schemas.microsoft.com/office/drawing/2014/main" id="{A252160E-BEED-4ED7-815D-05B516E9A6E1}"/>
                </a:ext>
              </a:extLst>
            </p:cNvPr>
            <p:cNvSpPr/>
            <p:nvPr/>
          </p:nvSpPr>
          <p:spPr>
            <a:xfrm>
              <a:off x="2137213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Прямая соединительная линия 53">
            <a:extLst>
              <a:ext uri="{FF2B5EF4-FFF2-40B4-BE49-F238E27FC236}">
                <a16:creationId xmlns="" xmlns:a16="http://schemas.microsoft.com/office/drawing/2014/main" id="{6542AAE6-831B-49CC-81DE-A07C005DF624}"/>
              </a:ext>
            </a:extLst>
          </p:cNvPr>
          <p:cNvCxnSpPr>
            <a:cxnSpLocks/>
          </p:cNvCxnSpPr>
          <p:nvPr/>
        </p:nvCxnSpPr>
        <p:spPr>
          <a:xfrm>
            <a:off x="455027" y="5088648"/>
            <a:ext cx="25382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0A3700F3-2F70-4C53-BA4B-A95FDC7E5E6F}"/>
              </a:ext>
            </a:extLst>
          </p:cNvPr>
          <p:cNvGrpSpPr/>
          <p:nvPr/>
        </p:nvGrpSpPr>
        <p:grpSpPr>
          <a:xfrm>
            <a:off x="9269568" y="3052240"/>
            <a:ext cx="234537" cy="221564"/>
            <a:chOff x="1797979" y="1440569"/>
            <a:chExt cx="405909" cy="407103"/>
          </a:xfrm>
        </p:grpSpPr>
        <p:sp>
          <p:nvSpPr>
            <p:cNvPr id="56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86EA02CE-C091-4A40-8FF2-48F0EF66D8B2}"/>
                </a:ext>
              </a:extLst>
            </p:cNvPr>
            <p:cNvSpPr/>
            <p:nvPr/>
          </p:nvSpPr>
          <p:spPr>
            <a:xfrm>
              <a:off x="1797979" y="1444335"/>
              <a:ext cx="399570" cy="399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</a:t>
              </a:r>
            </a:p>
          </p:txBody>
        </p:sp>
        <p:sp>
          <p:nvSpPr>
            <p:cNvPr id="57" name="Правая круглая скобка 56">
              <a:extLst>
                <a:ext uri="{FF2B5EF4-FFF2-40B4-BE49-F238E27FC236}">
                  <a16:creationId xmlns="" xmlns:a16="http://schemas.microsoft.com/office/drawing/2014/main" id="{292E1AF0-174C-40C5-A757-374236B3D4CD}"/>
                </a:ext>
              </a:extLst>
            </p:cNvPr>
            <p:cNvSpPr/>
            <p:nvPr/>
          </p:nvSpPr>
          <p:spPr>
            <a:xfrm rot="10800000">
              <a:off x="1797979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Правая круглая скобка 57">
              <a:extLst>
                <a:ext uri="{FF2B5EF4-FFF2-40B4-BE49-F238E27FC236}">
                  <a16:creationId xmlns="" xmlns:a16="http://schemas.microsoft.com/office/drawing/2014/main" id="{A252160E-BEED-4ED7-815D-05B516E9A6E1}"/>
                </a:ext>
              </a:extLst>
            </p:cNvPr>
            <p:cNvSpPr/>
            <p:nvPr/>
          </p:nvSpPr>
          <p:spPr>
            <a:xfrm>
              <a:off x="2137213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59" name="Прямая соединительная линия 58">
            <a:extLst>
              <a:ext uri="{FF2B5EF4-FFF2-40B4-BE49-F238E27FC236}">
                <a16:creationId xmlns="" xmlns:a16="http://schemas.microsoft.com/office/drawing/2014/main" id="{6542AAE6-831B-49CC-81DE-A07C005DF624}"/>
              </a:ext>
            </a:extLst>
          </p:cNvPr>
          <p:cNvCxnSpPr>
            <a:cxnSpLocks/>
          </p:cNvCxnSpPr>
          <p:nvPr/>
        </p:nvCxnSpPr>
        <p:spPr>
          <a:xfrm>
            <a:off x="9500442" y="3170219"/>
            <a:ext cx="25382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>
            <a:extLst>
              <a:ext uri="{FF2B5EF4-FFF2-40B4-BE49-F238E27FC236}">
                <a16:creationId xmlns="" xmlns:a16="http://schemas.microsoft.com/office/drawing/2014/main" id="{0A3700F3-2F70-4C53-BA4B-A95FDC7E5E6F}"/>
              </a:ext>
            </a:extLst>
          </p:cNvPr>
          <p:cNvGrpSpPr/>
          <p:nvPr/>
        </p:nvGrpSpPr>
        <p:grpSpPr>
          <a:xfrm>
            <a:off x="9292084" y="957731"/>
            <a:ext cx="234537" cy="221564"/>
            <a:chOff x="1797979" y="1440569"/>
            <a:chExt cx="405909" cy="407103"/>
          </a:xfrm>
        </p:grpSpPr>
        <p:sp>
          <p:nvSpPr>
            <p:cNvPr id="61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86EA02CE-C091-4A40-8FF2-48F0EF66D8B2}"/>
                </a:ext>
              </a:extLst>
            </p:cNvPr>
            <p:cNvSpPr/>
            <p:nvPr/>
          </p:nvSpPr>
          <p:spPr>
            <a:xfrm>
              <a:off x="1797979" y="1444335"/>
              <a:ext cx="399570" cy="399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62" name="Правая круглая скобка 61">
              <a:extLst>
                <a:ext uri="{FF2B5EF4-FFF2-40B4-BE49-F238E27FC236}">
                  <a16:creationId xmlns="" xmlns:a16="http://schemas.microsoft.com/office/drawing/2014/main" id="{292E1AF0-174C-40C5-A757-374236B3D4CD}"/>
                </a:ext>
              </a:extLst>
            </p:cNvPr>
            <p:cNvSpPr/>
            <p:nvPr/>
          </p:nvSpPr>
          <p:spPr>
            <a:xfrm rot="10800000">
              <a:off x="1797979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Правая круглая скобка 62">
              <a:extLst>
                <a:ext uri="{FF2B5EF4-FFF2-40B4-BE49-F238E27FC236}">
                  <a16:creationId xmlns="" xmlns:a16="http://schemas.microsoft.com/office/drawing/2014/main" id="{A252160E-BEED-4ED7-815D-05B516E9A6E1}"/>
                </a:ext>
              </a:extLst>
            </p:cNvPr>
            <p:cNvSpPr/>
            <p:nvPr/>
          </p:nvSpPr>
          <p:spPr>
            <a:xfrm>
              <a:off x="2137213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4" name="Прямая соединительная линия 63">
            <a:extLst>
              <a:ext uri="{FF2B5EF4-FFF2-40B4-BE49-F238E27FC236}">
                <a16:creationId xmlns="" xmlns:a16="http://schemas.microsoft.com/office/drawing/2014/main" id="{6542AAE6-831B-49CC-81DE-A07C005DF624}"/>
              </a:ext>
            </a:extLst>
          </p:cNvPr>
          <p:cNvCxnSpPr>
            <a:cxnSpLocks/>
          </p:cNvCxnSpPr>
          <p:nvPr/>
        </p:nvCxnSpPr>
        <p:spPr>
          <a:xfrm>
            <a:off x="9522958" y="1075710"/>
            <a:ext cx="25382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>
            <a:extLst>
              <a:ext uri="{FF2B5EF4-FFF2-40B4-BE49-F238E27FC236}">
                <a16:creationId xmlns="" xmlns:a16="http://schemas.microsoft.com/office/drawing/2014/main" id="{0A3700F3-2F70-4C53-BA4B-A95FDC7E5E6F}"/>
              </a:ext>
            </a:extLst>
          </p:cNvPr>
          <p:cNvGrpSpPr/>
          <p:nvPr/>
        </p:nvGrpSpPr>
        <p:grpSpPr>
          <a:xfrm>
            <a:off x="9318793" y="4970669"/>
            <a:ext cx="234537" cy="221564"/>
            <a:chOff x="1797979" y="1440569"/>
            <a:chExt cx="405909" cy="407103"/>
          </a:xfrm>
        </p:grpSpPr>
        <p:sp>
          <p:nvSpPr>
            <p:cNvPr id="66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86EA02CE-C091-4A40-8FF2-48F0EF66D8B2}"/>
                </a:ext>
              </a:extLst>
            </p:cNvPr>
            <p:cNvSpPr/>
            <p:nvPr/>
          </p:nvSpPr>
          <p:spPr>
            <a:xfrm>
              <a:off x="1797979" y="1444335"/>
              <a:ext cx="399570" cy="399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67" name="Правая круглая скобка 66">
              <a:extLst>
                <a:ext uri="{FF2B5EF4-FFF2-40B4-BE49-F238E27FC236}">
                  <a16:creationId xmlns="" xmlns:a16="http://schemas.microsoft.com/office/drawing/2014/main" id="{292E1AF0-174C-40C5-A757-374236B3D4CD}"/>
                </a:ext>
              </a:extLst>
            </p:cNvPr>
            <p:cNvSpPr/>
            <p:nvPr/>
          </p:nvSpPr>
          <p:spPr>
            <a:xfrm rot="10800000">
              <a:off x="1797979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Правая круглая скобка 67">
              <a:extLst>
                <a:ext uri="{FF2B5EF4-FFF2-40B4-BE49-F238E27FC236}">
                  <a16:creationId xmlns="" xmlns:a16="http://schemas.microsoft.com/office/drawing/2014/main" id="{A252160E-BEED-4ED7-815D-05B516E9A6E1}"/>
                </a:ext>
              </a:extLst>
            </p:cNvPr>
            <p:cNvSpPr/>
            <p:nvPr/>
          </p:nvSpPr>
          <p:spPr>
            <a:xfrm>
              <a:off x="2137213" y="1440569"/>
              <a:ext cx="66675" cy="407103"/>
            </a:xfrm>
            <a:prstGeom prst="rightBracket">
              <a:avLst>
                <a:gd name="adj" fmla="val 100190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9" name="Прямая соединительная линия 68">
            <a:extLst>
              <a:ext uri="{FF2B5EF4-FFF2-40B4-BE49-F238E27FC236}">
                <a16:creationId xmlns="" xmlns:a16="http://schemas.microsoft.com/office/drawing/2014/main" id="{6542AAE6-831B-49CC-81DE-A07C005DF624}"/>
              </a:ext>
            </a:extLst>
          </p:cNvPr>
          <p:cNvCxnSpPr>
            <a:cxnSpLocks/>
          </p:cNvCxnSpPr>
          <p:nvPr/>
        </p:nvCxnSpPr>
        <p:spPr>
          <a:xfrm>
            <a:off x="9549667" y="5088648"/>
            <a:ext cx="2538289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846765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0781D8-4774-4CA0-AAA2-BD04C09F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C9BA5"/>
                </a:solidFill>
              </a:rPr>
              <a:t>Сервис «О контрагенте»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9828" y="5746587"/>
            <a:ext cx="2798146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Войдите в Личный кабинет</a:t>
            </a:r>
          </a:p>
          <a:p>
            <a:r>
              <a:rPr lang="ru-RU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в раздел О Контрагенте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0923" y="5694423"/>
            <a:ext cx="2533638" cy="543461"/>
          </a:xfrm>
          <a:prstGeom prst="roundRect">
            <a:avLst>
              <a:gd name="adj" fmla="val 7195"/>
            </a:avLst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Найдите контрагента </a:t>
            </a:r>
          </a:p>
          <a:p>
            <a:r>
              <a:rPr lang="ru-RU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по ИНН или названию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9962" y="5701635"/>
            <a:ext cx="305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/>
            </a:lvl1pPr>
          </a:lstStyle>
          <a:p>
            <a:r>
              <a:rPr lang="ru-RU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Сформируйте отчет </a:t>
            </a:r>
          </a:p>
          <a:p>
            <a:r>
              <a:rPr lang="ru-RU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в 1 клик</a:t>
            </a:r>
            <a:endParaRPr lang="en-US" sz="14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D853BFC-10E3-401E-B8B9-FC7F969468FA}"/>
              </a:ext>
            </a:extLst>
          </p:cNvPr>
          <p:cNvCxnSpPr>
            <a:cxnSpLocks/>
          </p:cNvCxnSpPr>
          <p:nvPr/>
        </p:nvCxnSpPr>
        <p:spPr>
          <a:xfrm>
            <a:off x="3445973" y="5243051"/>
            <a:ext cx="223604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B8F4FCB1-8C23-4EB1-AC90-DA08B600D7CE}"/>
              </a:ext>
            </a:extLst>
          </p:cNvPr>
          <p:cNvGrpSpPr/>
          <p:nvPr/>
        </p:nvGrpSpPr>
        <p:grpSpPr>
          <a:xfrm>
            <a:off x="2520819" y="4917623"/>
            <a:ext cx="650857" cy="650856"/>
            <a:chOff x="5712808" y="1928481"/>
            <a:chExt cx="1540631" cy="1540631"/>
          </a:xfrm>
        </p:grpSpPr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C4B1C160-2055-4A2E-B494-905A1BC97F53}"/>
                </a:ext>
              </a:extLst>
            </p:cNvPr>
            <p:cNvSpPr/>
            <p:nvPr/>
          </p:nvSpPr>
          <p:spPr>
            <a:xfrm>
              <a:off x="5712808" y="1928481"/>
              <a:ext cx="1540631" cy="15406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5D9F56C6-7672-4081-A803-2C24123370DE}"/>
                </a:ext>
              </a:extLst>
            </p:cNvPr>
            <p:cNvSpPr/>
            <p:nvPr/>
          </p:nvSpPr>
          <p:spPr>
            <a:xfrm>
              <a:off x="5749119" y="1967117"/>
              <a:ext cx="1459402" cy="1459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F1CD7F69-81DB-4031-8649-428651D43636}"/>
              </a:ext>
            </a:extLst>
          </p:cNvPr>
          <p:cNvCxnSpPr>
            <a:cxnSpLocks/>
          </p:cNvCxnSpPr>
          <p:nvPr/>
        </p:nvCxnSpPr>
        <p:spPr>
          <a:xfrm>
            <a:off x="6889540" y="5243051"/>
            <a:ext cx="223604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7BBF308B-5959-4636-B82A-47EE086F186B}"/>
              </a:ext>
            </a:extLst>
          </p:cNvPr>
          <p:cNvGrpSpPr/>
          <p:nvPr/>
        </p:nvGrpSpPr>
        <p:grpSpPr>
          <a:xfrm>
            <a:off x="5926036" y="4917623"/>
            <a:ext cx="650857" cy="650856"/>
            <a:chOff x="5712808" y="1928481"/>
            <a:chExt cx="1540631" cy="1540631"/>
          </a:xfrm>
        </p:grpSpPr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4D4E0B21-E40D-4A63-8113-80A4C436A64A}"/>
                </a:ext>
              </a:extLst>
            </p:cNvPr>
            <p:cNvSpPr/>
            <p:nvPr/>
          </p:nvSpPr>
          <p:spPr>
            <a:xfrm>
              <a:off x="5712808" y="1928481"/>
              <a:ext cx="1540631" cy="15406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="" xmlns:a16="http://schemas.microsoft.com/office/drawing/2014/main" id="{F6545639-D33D-41C0-BF84-8DFC6D80BC70}"/>
                </a:ext>
              </a:extLst>
            </p:cNvPr>
            <p:cNvSpPr/>
            <p:nvPr/>
          </p:nvSpPr>
          <p:spPr>
            <a:xfrm>
              <a:off x="5749119" y="1967117"/>
              <a:ext cx="1459402" cy="1459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A304AEB8-F54E-4F22-A6FB-D57B34C6AD52}"/>
              </a:ext>
            </a:extLst>
          </p:cNvPr>
          <p:cNvGrpSpPr/>
          <p:nvPr/>
        </p:nvGrpSpPr>
        <p:grpSpPr>
          <a:xfrm>
            <a:off x="9331543" y="4917623"/>
            <a:ext cx="650857" cy="650856"/>
            <a:chOff x="5712808" y="1928481"/>
            <a:chExt cx="1540631" cy="1540631"/>
          </a:xfrm>
        </p:grpSpPr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CA28543C-F77C-4F45-BC19-8317BD9B32E6}"/>
                </a:ext>
              </a:extLst>
            </p:cNvPr>
            <p:cNvSpPr/>
            <p:nvPr/>
          </p:nvSpPr>
          <p:spPr>
            <a:xfrm>
              <a:off x="5712808" y="1928481"/>
              <a:ext cx="1540631" cy="15406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="" xmlns:a16="http://schemas.microsoft.com/office/drawing/2014/main" id="{2A0312D1-3803-49BA-9D5C-3485EAEE0F92}"/>
                </a:ext>
              </a:extLst>
            </p:cNvPr>
            <p:cNvSpPr/>
            <p:nvPr/>
          </p:nvSpPr>
          <p:spPr>
            <a:xfrm>
              <a:off x="5749119" y="1967117"/>
              <a:ext cx="1459402" cy="1459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65343" y="5081632"/>
            <a:ext cx="351999" cy="330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43181" y="5033353"/>
            <a:ext cx="403409" cy="3788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40496" y="5004483"/>
            <a:ext cx="448058" cy="420773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218208" y="1116225"/>
            <a:ext cx="11784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О Контрагенте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– онлайн-сервис проверки юридических лиц и ИП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85668" y="1655658"/>
            <a:ext cx="5542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участникам государственных и коммерческих закупок</a:t>
            </a:r>
          </a:p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службам закупок и продаж</a:t>
            </a:r>
          </a:p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ИП и субъектам МСП</a:t>
            </a:r>
          </a:p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74196" y="1672892"/>
            <a:ext cx="5555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проверяющим органам</a:t>
            </a:r>
          </a:p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кредитным офицерам, риск-менеджерам, фин. контроллерам</a:t>
            </a:r>
          </a:p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юридическим службам</a:t>
            </a:r>
          </a:p>
          <a:p>
            <a:pPr marL="285750" indent="-285750">
              <a:lnSpc>
                <a:spcPct val="150000"/>
              </a:lnSpc>
              <a:buClr>
                <a:srgbClr val="2A97A3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Прямоугольник с двумя скругленными противолежащими углами 55"/>
          <p:cNvSpPr/>
          <p:nvPr/>
        </p:nvSpPr>
        <p:spPr>
          <a:xfrm flipH="1">
            <a:off x="392020" y="3429815"/>
            <a:ext cx="3604575" cy="100982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rgbClr val="E4465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1040474" y="3044161"/>
            <a:ext cx="23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rgbClr val="E446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Быстро</a:t>
            </a: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 flipH="1">
            <a:off x="4235581" y="3431134"/>
            <a:ext cx="3604575" cy="100982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rgbClr val="E4465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с двумя скругленными противолежащими углами 58"/>
          <p:cNvSpPr/>
          <p:nvPr/>
        </p:nvSpPr>
        <p:spPr>
          <a:xfrm flipH="1">
            <a:off x="8086266" y="3429816"/>
            <a:ext cx="3604575" cy="100982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rgbClr val="E4465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89614" y="3629871"/>
            <a:ext cx="240938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Введите ИНН контрагента и получите отчет в 1 клик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556071" y="3044161"/>
            <a:ext cx="301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rgbClr val="E446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Удобно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24284" y="3516504"/>
            <a:ext cx="3372481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Отчет в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pdf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 доступен </a:t>
            </a:r>
          </a:p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на любом устройстве </a:t>
            </a:r>
          </a:p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для чтения и скачивания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78490" y="3034116"/>
            <a:ext cx="280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rgbClr val="E446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Достоверно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213991" y="3679330"/>
            <a:ext cx="3349125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latin typeface="Segoe UI" panose="020B0502040204020203" pitchFamily="34" charset="0"/>
                <a:cs typeface="Segoe UI" panose="020B0502040204020203" pitchFamily="34" charset="0"/>
              </a:rPr>
              <a:t>В отчете объединены данные </a:t>
            </a:r>
          </a:p>
          <a:p>
            <a:pPr algn="ctr"/>
            <a:r>
              <a:rPr lang="ru-RU" sz="1350" dirty="0">
                <a:latin typeface="Segoe UI" panose="020B0502040204020203" pitchFamily="34" charset="0"/>
                <a:cs typeface="Segoe UI" panose="020B0502040204020203" pitchFamily="34" charset="0"/>
              </a:rPr>
              <a:t>из открытых официальных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182996371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2. Обложки">
  <a:themeElements>
    <a:clrScheme name="РТС-тендер">
      <a:dk1>
        <a:srgbClr val="444444"/>
      </a:dk1>
      <a:lt1>
        <a:sysClr val="window" lastClr="FFFFFF"/>
      </a:lt1>
      <a:dk2>
        <a:srgbClr val="444444"/>
      </a:dk2>
      <a:lt2>
        <a:srgbClr val="E7E6E6"/>
      </a:lt2>
      <a:accent1>
        <a:srgbClr val="E4465A"/>
      </a:accent1>
      <a:accent2>
        <a:srgbClr val="546670"/>
      </a:accent2>
      <a:accent3>
        <a:srgbClr val="0291A0"/>
      </a:accent3>
      <a:accent4>
        <a:srgbClr val="F1C900"/>
      </a:accent4>
      <a:accent5>
        <a:srgbClr val="0291A0"/>
      </a:accent5>
      <a:accent6>
        <a:srgbClr val="F1C900"/>
      </a:accent6>
      <a:hlink>
        <a:srgbClr val="0291A0"/>
      </a:hlink>
      <a:folHlink>
        <a:srgbClr val="AEABAB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. Шаблон РТС">
  <a:themeElements>
    <a:clrScheme name="РТС-тендер">
      <a:dk1>
        <a:srgbClr val="444444"/>
      </a:dk1>
      <a:lt1>
        <a:sysClr val="window" lastClr="FFFFFF"/>
      </a:lt1>
      <a:dk2>
        <a:srgbClr val="444444"/>
      </a:dk2>
      <a:lt2>
        <a:srgbClr val="E7E6E6"/>
      </a:lt2>
      <a:accent1>
        <a:srgbClr val="E4465A"/>
      </a:accent1>
      <a:accent2>
        <a:srgbClr val="546670"/>
      </a:accent2>
      <a:accent3>
        <a:srgbClr val="0291A0"/>
      </a:accent3>
      <a:accent4>
        <a:srgbClr val="F1C900"/>
      </a:accent4>
      <a:accent5>
        <a:srgbClr val="0291A0"/>
      </a:accent5>
      <a:accent6>
        <a:srgbClr val="F1C900"/>
      </a:accent6>
      <a:hlink>
        <a:srgbClr val="0291A0"/>
      </a:hlink>
      <a:folHlink>
        <a:srgbClr val="AEABAB"/>
      </a:folHlink>
    </a:clrScheme>
    <a:fontScheme name="Другая 2">
      <a:majorFont>
        <a:latin typeface="segoe 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. Шаблон РТС">
  <a:themeElements>
    <a:clrScheme name="РТС-тендер">
      <a:dk1>
        <a:srgbClr val="444444"/>
      </a:dk1>
      <a:lt1>
        <a:sysClr val="window" lastClr="FFFFFF"/>
      </a:lt1>
      <a:dk2>
        <a:srgbClr val="444444"/>
      </a:dk2>
      <a:lt2>
        <a:srgbClr val="E7E6E6"/>
      </a:lt2>
      <a:accent1>
        <a:srgbClr val="E4465A"/>
      </a:accent1>
      <a:accent2>
        <a:srgbClr val="546670"/>
      </a:accent2>
      <a:accent3>
        <a:srgbClr val="0291A0"/>
      </a:accent3>
      <a:accent4>
        <a:srgbClr val="F1C900"/>
      </a:accent4>
      <a:accent5>
        <a:srgbClr val="0291A0"/>
      </a:accent5>
      <a:accent6>
        <a:srgbClr val="F1C900"/>
      </a:accent6>
      <a:hlink>
        <a:srgbClr val="0291A0"/>
      </a:hlink>
      <a:folHlink>
        <a:srgbClr val="AEABAB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1017</Words>
  <Application>Microsoft Office PowerPoint</Application>
  <PresentationFormat>Произвольный</PresentationFormat>
  <Paragraphs>233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2. Обложки</vt:lpstr>
      <vt:lpstr>1. Шаблон РТС</vt:lpstr>
      <vt:lpstr>1_1. Шаблон РТС</vt:lpstr>
      <vt:lpstr>Системные решения </vt:lpstr>
      <vt:lpstr>Слайд 2</vt:lpstr>
      <vt:lpstr>     Возможность выбора наиболее удобной формы отображения данных</vt:lpstr>
      <vt:lpstr>Слайд 4</vt:lpstr>
      <vt:lpstr>Особенности закупок</vt:lpstr>
      <vt:lpstr>        Сервис «Проверка ГОСТов»</vt:lpstr>
      <vt:lpstr>Слайд 7</vt:lpstr>
      <vt:lpstr>Сервис «Обоснование НМЦ»</vt:lpstr>
      <vt:lpstr>Сервис «О контрагенте»</vt:lpstr>
      <vt:lpstr>Сервис «О контрагенте»</vt:lpstr>
      <vt:lpstr>Проверка участника</vt:lpstr>
      <vt:lpstr>Проверка участника</vt:lpstr>
      <vt:lpstr>Отчеты в личном кабинете заказчика</vt:lpstr>
      <vt:lpstr>Слайд 14</vt:lpstr>
      <vt:lpstr>Слайд 15</vt:lpstr>
      <vt:lpstr>ПРОБЛЕМАТИКА</vt:lpstr>
      <vt:lpstr>РЕШЕНИЕ</vt:lpstr>
      <vt:lpstr>АКТУАЛЬНАЯ РАЗРАБОТКА РТС-ТЕНДЕР</vt:lpstr>
      <vt:lpstr>ОТРАСЛЕВОЙ ФОКУС</vt:lpstr>
      <vt:lpstr>МИК. Для заказчика</vt:lpstr>
      <vt:lpstr>МИК. Для поставщика</vt:lpstr>
      <vt:lpstr>           БЕСПЛАТНЫЙ ДИСТАНЦИОННЫЙ ОБУЧАЮЩИЙ КУРС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kamiljanov</cp:lastModifiedBy>
  <cp:revision>278</cp:revision>
  <dcterms:created xsi:type="dcterms:W3CDTF">2018-12-07T16:31:04Z</dcterms:created>
  <dcterms:modified xsi:type="dcterms:W3CDTF">2019-07-31T14:58:44Z</dcterms:modified>
</cp:coreProperties>
</file>