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31" r:id="rId2"/>
    <p:sldId id="332" r:id="rId3"/>
    <p:sldId id="336" r:id="rId4"/>
    <p:sldId id="324" r:id="rId5"/>
    <p:sldId id="260" r:id="rId6"/>
  </p:sldIdLst>
  <p:sldSz cx="6858000" cy="5143500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2B70E87-8880-432C-A795-04E050D9CF90}">
          <p14:sldIdLst>
            <p14:sldId id="331"/>
            <p14:sldId id="332"/>
          </p14:sldIdLst>
        </p14:section>
        <p14:section name="Раздел без заголовка" id="{19D714F4-44D4-4EAC-A158-4992FED80CA4}">
          <p14:sldIdLst>
            <p14:sldId id="336"/>
            <p14:sldId id="324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4D4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3773" autoAdjust="0"/>
  </p:normalViewPr>
  <p:slideViewPr>
    <p:cSldViewPr>
      <p:cViewPr varScale="1">
        <p:scale>
          <a:sx n="146" d="100"/>
          <a:sy n="146" d="100"/>
        </p:scale>
        <p:origin x="1542" y="114"/>
      </p:cViewPr>
      <p:guideLst>
        <p:guide orient="horz" pos="16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72393" cy="497604"/>
          </a:xfrm>
          <a:prstGeom prst="rect">
            <a:avLst/>
          </a:prstGeom>
        </p:spPr>
        <p:txBody>
          <a:bodyPr vert="horz" lIns="92596" tIns="46298" rIns="92596" bIns="462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3992" y="2"/>
            <a:ext cx="2972392" cy="497604"/>
          </a:xfrm>
          <a:prstGeom prst="rect">
            <a:avLst/>
          </a:prstGeom>
        </p:spPr>
        <p:txBody>
          <a:bodyPr vert="horz" lIns="92596" tIns="46298" rIns="92596" bIns="46298" rtlCol="0"/>
          <a:lstStyle>
            <a:lvl1pPr algn="r">
              <a:defRPr sz="1200"/>
            </a:lvl1pPr>
          </a:lstStyle>
          <a:p>
            <a:fld id="{521FC574-C371-4BF8-88A7-5A51D928CCDC}" type="datetimeFigureOut">
              <a:rPr lang="ru-RU" smtClean="0"/>
              <a:pPr/>
              <a:t>05.10.2017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8072"/>
            <a:ext cx="2972393" cy="497602"/>
          </a:xfrm>
          <a:prstGeom prst="rect">
            <a:avLst/>
          </a:prstGeom>
        </p:spPr>
        <p:txBody>
          <a:bodyPr vert="horz" lIns="92596" tIns="46298" rIns="92596" bIns="462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3992" y="9448072"/>
            <a:ext cx="2972392" cy="497602"/>
          </a:xfrm>
          <a:prstGeom prst="rect">
            <a:avLst/>
          </a:prstGeom>
        </p:spPr>
        <p:txBody>
          <a:bodyPr vert="horz" lIns="92596" tIns="46298" rIns="92596" bIns="46298" rtlCol="0" anchor="b"/>
          <a:lstStyle>
            <a:lvl1pPr algn="r">
              <a:defRPr sz="1200"/>
            </a:lvl1pPr>
          </a:lstStyle>
          <a:p>
            <a:fld id="{33B4554A-CFE9-482E-B338-4951BFCE13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843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322" cy="497682"/>
          </a:xfrm>
          <a:prstGeom prst="rect">
            <a:avLst/>
          </a:prstGeom>
        </p:spPr>
        <p:txBody>
          <a:bodyPr vert="horz" lIns="91805" tIns="45902" rIns="91805" bIns="4590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5082" y="1"/>
            <a:ext cx="2971322" cy="497682"/>
          </a:xfrm>
          <a:prstGeom prst="rect">
            <a:avLst/>
          </a:prstGeom>
        </p:spPr>
        <p:txBody>
          <a:bodyPr vert="horz" lIns="91805" tIns="45902" rIns="91805" bIns="45902" rtlCol="0"/>
          <a:lstStyle>
            <a:lvl1pPr algn="r">
              <a:defRPr sz="1200"/>
            </a:lvl1pPr>
          </a:lstStyle>
          <a:p>
            <a:fld id="{330E62A3-88BC-4583-A97A-373D42373A60}" type="datetimeFigureOut">
              <a:rPr lang="ru-RU" smtClean="0"/>
              <a:pPr/>
              <a:t>05.10.2017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4538"/>
            <a:ext cx="4976812" cy="3732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05" tIns="45902" rIns="91805" bIns="4590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324" y="4725593"/>
            <a:ext cx="5487358" cy="4475956"/>
          </a:xfrm>
          <a:prstGeom prst="rect">
            <a:avLst/>
          </a:prstGeom>
        </p:spPr>
        <p:txBody>
          <a:bodyPr vert="horz" lIns="91805" tIns="45902" rIns="91805" bIns="4590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8003"/>
            <a:ext cx="2971322" cy="497682"/>
          </a:xfrm>
          <a:prstGeom prst="rect">
            <a:avLst/>
          </a:prstGeom>
        </p:spPr>
        <p:txBody>
          <a:bodyPr vert="horz" lIns="91805" tIns="45902" rIns="91805" bIns="4590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5082" y="9448003"/>
            <a:ext cx="2971322" cy="497682"/>
          </a:xfrm>
          <a:prstGeom prst="rect">
            <a:avLst/>
          </a:prstGeom>
        </p:spPr>
        <p:txBody>
          <a:bodyPr vert="horz" lIns="91805" tIns="45902" rIns="91805" bIns="45902" rtlCol="0" anchor="b"/>
          <a:lstStyle>
            <a:lvl1pPr algn="r">
              <a:defRPr sz="1200"/>
            </a:lvl1pPr>
          </a:lstStyle>
          <a:p>
            <a:fld id="{70233168-41B7-41CF-85E0-6401770B42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789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89013" y="744538"/>
            <a:ext cx="4978400" cy="37338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33168-41B7-41CF-85E0-6401770B425B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753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33168-41B7-41CF-85E0-6401770B425B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911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33168-41B7-41CF-85E0-6401770B425B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330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33168-41B7-41CF-85E0-6401770B425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1522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41388" y="744538"/>
            <a:ext cx="4976812" cy="37322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EB727-BC1C-4DA9-80B2-975EE3DDA276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347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1597820"/>
            <a:ext cx="58293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2914650"/>
            <a:ext cx="48006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DD9F6-A500-4081-AFA7-E8C9F845C928}" type="datetime1">
              <a:rPr lang="ru-RU" smtClean="0"/>
              <a:pPr>
                <a:defRPr/>
              </a:pPr>
              <a:t>05.10.2017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BFED6-8C9F-4CED-B4CD-29CAA91244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F5A53-DFC0-47EE-90D0-BBC31919B3B8}" type="datetime1">
              <a:rPr lang="ru-RU" smtClean="0"/>
              <a:pPr>
                <a:defRPr/>
              </a:pPr>
              <a:t>05.10.2017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D2B2C-4BC1-448F-B66E-81D0A9C408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205979"/>
            <a:ext cx="154305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205979"/>
            <a:ext cx="451485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BE301-9A95-4E7C-9518-E4D1FE0DCA10}" type="datetime1">
              <a:rPr lang="ru-RU" smtClean="0"/>
              <a:pPr>
                <a:defRPr/>
              </a:pPr>
              <a:t>05.10.2017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E0524-735D-419C-A9C8-E3BB7BEBAA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6FCD0-33BA-441D-8E9C-2DDD6E30DBC1}" type="datetime1">
              <a:rPr lang="ru-RU" smtClean="0"/>
              <a:pPr>
                <a:defRPr/>
              </a:pPr>
              <a:t>05.10.2017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56A82-E3D6-477D-9131-DAAAB66F7C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3305176"/>
            <a:ext cx="58293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2180035"/>
            <a:ext cx="58293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88662-5528-497D-A0D6-D44B622918E1}" type="datetime1">
              <a:rPr lang="ru-RU" smtClean="0"/>
              <a:pPr>
                <a:defRPr/>
              </a:pPr>
              <a:t>05.10.2017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32B9B-7D4B-4D26-B302-885D77C232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1200151"/>
            <a:ext cx="302895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1200151"/>
            <a:ext cx="302895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1A56F-F778-4ECB-8A39-01CF892E259A}" type="datetime1">
              <a:rPr lang="ru-RU" smtClean="0"/>
              <a:pPr>
                <a:defRPr/>
              </a:pPr>
              <a:t>05.10.2017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17ED1-6548-46D7-A792-EC1A3B22D8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1151335"/>
            <a:ext cx="3030141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1631156"/>
            <a:ext cx="3030141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1151335"/>
            <a:ext cx="3031331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1631156"/>
            <a:ext cx="3031331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330B2-6143-4AC0-9967-3FC0D4058E03}" type="datetime1">
              <a:rPr lang="ru-RU" smtClean="0"/>
              <a:pPr>
                <a:defRPr/>
              </a:pPr>
              <a:t>05.10.2017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11C3D-C570-4198-ADBF-2BD907863F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93CF9-3EE4-4298-907F-1C7A6E2BF899}" type="datetime1">
              <a:rPr lang="ru-RU" smtClean="0"/>
              <a:pPr>
                <a:defRPr/>
              </a:pPr>
              <a:t>05.10.2017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4B7F2-9BD0-4E78-A6A1-8CE8899C46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92536-E282-4FA2-893A-B3ECBF1103EE}" type="datetime1">
              <a:rPr lang="ru-RU" smtClean="0"/>
              <a:pPr>
                <a:defRPr/>
              </a:pPr>
              <a:t>05.10.2017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89778-F262-4D6E-96A2-52376DCA92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204787"/>
            <a:ext cx="2256235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204789"/>
            <a:ext cx="3833813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076327"/>
            <a:ext cx="2256235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74B00-D465-4E83-AFAE-BB5B60C9954E}" type="datetime1">
              <a:rPr lang="ru-RU" smtClean="0"/>
              <a:pPr>
                <a:defRPr/>
              </a:pPr>
              <a:t>05.10.2017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3965E-1928-468B-8FAC-533D3034D1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3600450"/>
            <a:ext cx="41148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459581"/>
            <a:ext cx="41148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4025504"/>
            <a:ext cx="41148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CCD8C-74FE-4FD3-B9C7-E1D4895AE7FF}" type="datetime1">
              <a:rPr lang="ru-RU" smtClean="0"/>
              <a:pPr>
                <a:defRPr/>
              </a:pPr>
              <a:t>05.10.2017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9CFAD-E937-42EC-9E66-AD01317D39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342900" y="205978"/>
            <a:ext cx="61722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342900" y="1200151"/>
            <a:ext cx="61722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B90525-71A6-47AF-9B82-48BF0EC2F2C0}" type="datetime1">
              <a:rPr lang="ru-RU" smtClean="0"/>
              <a:pPr>
                <a:defRPr/>
              </a:pPr>
              <a:t>05.10.2017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 smtClean="0"/>
              <a:t>Слайд №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EF587E7-CDD7-4AA2-BB59-9CC9F30D4A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428626"/>
            <a:ext cx="6858000" cy="10269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6" name="Рисунок 15" descr="Гербик.t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5959" y="267494"/>
            <a:ext cx="878531" cy="580424"/>
          </a:xfrm>
          <a:prstGeom prst="rect">
            <a:avLst/>
          </a:prstGeom>
        </p:spPr>
      </p:pic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0449" y="331478"/>
            <a:ext cx="5645447" cy="764620"/>
          </a:xfrm>
          <a:noFill/>
        </p:spPr>
        <p:txBody>
          <a:bodyPr/>
          <a:lstStyle/>
          <a:p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Правительство Свердловской области</a:t>
            </a:r>
            <a:r>
              <a:rPr lang="ru-RU" sz="1500" b="1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500" b="1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500" b="1" dirty="0">
                <a:latin typeface="Times New Roman" pitchFamily="18" charset="0"/>
              </a:rPr>
              <a:t>Министерство строительства и развития инфраструктуры</a:t>
            </a:r>
            <a:br>
              <a:rPr lang="ru-RU" sz="1500" b="1" dirty="0">
                <a:latin typeface="Times New Roman" pitchFamily="18" charset="0"/>
              </a:rPr>
            </a:br>
            <a:r>
              <a:rPr lang="ru-RU" sz="1500" b="1" dirty="0">
                <a:latin typeface="Times New Roman" pitchFamily="18" charset="0"/>
              </a:rPr>
              <a:t>Свердловской области</a:t>
            </a:r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1500" b="1" dirty="0">
                <a:latin typeface="Times New Roman" pitchFamily="18" charset="0"/>
              </a:rPr>
              <a:t>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-1" y="1253757"/>
            <a:ext cx="6858000" cy="22647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1005576"/>
            <a:ext cx="6782264" cy="28014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hangingPunct="0"/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«Управление контрактными отношениями при исполнении государственного и муниципального строительного заказа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 rot="5400000">
            <a:off x="3401300" y="112739"/>
            <a:ext cx="28574" cy="688482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32" name="Таблица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357450"/>
              </p:ext>
            </p:extLst>
          </p:nvPr>
        </p:nvGraphicFramePr>
        <p:xfrm>
          <a:off x="3591018" y="4443959"/>
          <a:ext cx="3144830" cy="432048"/>
        </p:xfrm>
        <a:graphic>
          <a:graphicData uri="http://schemas.openxmlformats.org/drawingml/2006/table">
            <a:tbl>
              <a:tblPr/>
              <a:tblGrid>
                <a:gridCol w="31448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г. Екатеринбург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 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октября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2017 года  </a:t>
                      </a:r>
                    </a:p>
                  </a:txBody>
                  <a:tcPr marL="51435" marR="514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31362" y="3736390"/>
            <a:ext cx="4829298" cy="11173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Первый заместитель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Министра строительства и развития инфраструктуры Свердловской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области</a:t>
            </a:r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Московских Виктор Анатольевич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25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664" y="715110"/>
            <a:ext cx="6624736" cy="1344961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строительства и развития инфраструктуры Свердловской области выступает главным распорядителем бюджетных средств при реализации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«Реализация основных направлений государственной политики в строительном комплексе Свердловской области до 2020 года», утвержденной постановлением Правительства Свердловской области от 24.10.2013 №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1296-ПП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664" y="-31896"/>
            <a:ext cx="6624736" cy="678356"/>
          </a:xfrm>
          <a:prstGeom prst="rect">
            <a:avLst/>
          </a:prstGeom>
        </p:spPr>
      </p:pic>
      <p:pic>
        <p:nvPicPr>
          <p:cNvPr id="5" name="Рисунок 3" descr="СО_герб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9848" y="0"/>
            <a:ext cx="958304" cy="678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6131293" y="4884208"/>
            <a:ext cx="726707" cy="22739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Слайд </a:t>
            </a:r>
            <a:r>
              <a:rPr lang="ru-RU" sz="1100" b="1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1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3" descr="СО_герб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944" y="0"/>
            <a:ext cx="958304" cy="678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664" y="2211709"/>
            <a:ext cx="6624736" cy="238291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объектов незавершенного строительства по состоянию на 01.01.2017 составил более 20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</a:t>
            </a:r>
          </a:p>
          <a:p>
            <a:pPr marL="0" indent="0" algn="ctr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нецелевого использования средств областного и муниципальных бюджетов составил более 1 млрд.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41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544" y="848248"/>
            <a:ext cx="6603823" cy="57137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уязвимые этапы управления проектом на начальной стадии: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021287" y="4886098"/>
            <a:ext cx="856591" cy="257401"/>
          </a:xfrm>
        </p:spPr>
        <p:txBody>
          <a:bodyPr/>
          <a:lstStyle/>
          <a:p>
            <a:pPr>
              <a:defRPr/>
            </a:pPr>
            <a:r>
              <a:rPr lang="ru-RU" sz="11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Слайд 3</a:t>
            </a:r>
            <a:endParaRPr lang="ru-RU" sz="1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08398" y="676201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45" y="107566"/>
            <a:ext cx="6624736" cy="678356"/>
          </a:xfrm>
          <a:prstGeom prst="rect">
            <a:avLst/>
          </a:prstGeom>
        </p:spPr>
      </p:pic>
      <p:pic>
        <p:nvPicPr>
          <p:cNvPr id="11" name="Рисунок 3" descr="СО_герб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761" y="14372"/>
            <a:ext cx="958304" cy="7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544" y="1655172"/>
            <a:ext cx="6603823" cy="300481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just">
              <a:buFontTx/>
              <a:buChar char="-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конкурсной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</a:t>
            </a:r>
          </a:p>
          <a:p>
            <a:pPr algn="just">
              <a:buFontTx/>
              <a:buChar char="-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заявки</a:t>
            </a:r>
          </a:p>
          <a:p>
            <a:pPr algn="just">
              <a:buFontTx/>
              <a:buChar char="-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банковской гарантии</a:t>
            </a:r>
          </a:p>
          <a:p>
            <a:pPr algn="just">
              <a:buFontTx/>
              <a:buChar char="-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Штрафные санкции, предусмотренные контрактом </a:t>
            </a:r>
          </a:p>
          <a:p>
            <a:pPr algn="just">
              <a:buFontTx/>
              <a:buChar char="-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«детализированного графика» в составе конкурсной документации, составляемого на основе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90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632" y="862500"/>
            <a:ext cx="6624736" cy="83581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Рекомендации Министерства строительства и развития инфраструктуры Свердловской области для основного этапа реализации проекта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6632" y="1781498"/>
            <a:ext cx="6624736" cy="301063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приступать к работе без оформленных сторонами актов по установленной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форме (акт приема-передачи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рабочей документации и смет;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 приема-передачи площадки)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Использовать инструменты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проекта: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еженедельных совещаний, персональное назначение ответственных, создание «штаба»,  надлежащая переписка, еженедельное актирование результатов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Принимать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расчету только завершенные этапы (объемы) работ с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оформленной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исполнительной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документацией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Вести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постоянном режиме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претензионной работы,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качества выполненных работ и используемых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2" y="92072"/>
            <a:ext cx="6624736" cy="678356"/>
          </a:xfrm>
          <a:prstGeom prst="rect">
            <a:avLst/>
          </a:prstGeom>
        </p:spPr>
      </p:pic>
      <p:pic>
        <p:nvPicPr>
          <p:cNvPr id="5" name="Рисунок 3" descr="СО_герб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9848" y="0"/>
            <a:ext cx="958304" cy="678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6131293" y="4884208"/>
            <a:ext cx="726707" cy="22739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 4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49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-1"/>
            <a:ext cx="6858000" cy="1631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4982782"/>
            <a:ext cx="6858000" cy="1607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357958" y="4661312"/>
            <a:ext cx="1500198" cy="2678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>
              <a:solidFill>
                <a:schemeClr val="bg1">
                  <a:lumMod val="50000"/>
                </a:schemeClr>
              </a:solidFill>
              <a:latin typeface="Arial Narrow" pitchFamily="34" charset="0"/>
              <a:cs typeface="Aharoni" pitchFamily="2" charset="-79"/>
            </a:endParaRPr>
          </a:p>
          <a:p>
            <a:pPr algn="ctr"/>
            <a:endParaRPr lang="ru-RU" sz="1600" b="1" dirty="0">
              <a:solidFill>
                <a:schemeClr val="bg1">
                  <a:lumMod val="50000"/>
                </a:schemeClr>
              </a:solidFill>
              <a:latin typeface="Arial Narrow" pitchFamily="34" charset="0"/>
              <a:cs typeface="Aharoni" pitchFamily="2" charset="-79"/>
            </a:endParaRPr>
          </a:p>
        </p:txBody>
      </p:sp>
      <p:pic>
        <p:nvPicPr>
          <p:cNvPr id="31" name="Рисунок 30" descr="Гербик - скромный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981" y="42715"/>
            <a:ext cx="2010740" cy="1419622"/>
          </a:xfrm>
          <a:prstGeom prst="rect">
            <a:avLst/>
          </a:prstGeom>
        </p:spPr>
      </p:pic>
      <p:sp>
        <p:nvSpPr>
          <p:cNvPr id="32" name="Прямоугольник 31"/>
          <p:cNvSpPr/>
          <p:nvPr/>
        </p:nvSpPr>
        <p:spPr>
          <a:xfrm>
            <a:off x="1484784" y="117946"/>
            <a:ext cx="4786346" cy="9644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строительства и развития инфраструктуры Свердловской области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86516" y="1602446"/>
            <a:ext cx="32266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Спасибо за внимание!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0796" y="1779662"/>
            <a:ext cx="4199745" cy="2799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5004</TotalTime>
  <Words>241</Words>
  <Application>Microsoft Office PowerPoint</Application>
  <PresentationFormat>Произвольный</PresentationFormat>
  <Paragraphs>30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Aharoni</vt:lpstr>
      <vt:lpstr>Arial</vt:lpstr>
      <vt:lpstr>Arial Narrow</vt:lpstr>
      <vt:lpstr>Calibri</vt:lpstr>
      <vt:lpstr>Times New Roman</vt:lpstr>
      <vt:lpstr>Тема Office</vt:lpstr>
      <vt:lpstr>Правительство Свердловской области Министерство строительства и развития инфраструктуры Свердловской области  </vt:lpstr>
      <vt:lpstr>Министерство строительства и развития инфраструктуры Свердловской области выступает главным распорядителем бюджетных средств при реализации государственной программы «Реализация основных направлений государственной политики в строительном комплексе Свердловской области до 2020 года», утвержденной постановлением Правительства Свердловской области от 24.10.2013 № 1296-ПП</vt:lpstr>
      <vt:lpstr> Наиболее уязвимые этапы управления проектом на начальной стадии: </vt:lpstr>
      <vt:lpstr>Рекомендации Министерства строительства и развития инфраструктуры Свердловской области для основного этапа реализации проекта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Правительство Свердловской области Министерство строительства и  архитектуры Свердловской области</dc:title>
  <dc:creator>Давыденко С.А.</dc:creator>
  <cp:lastModifiedBy>Нитченко Руслан Петрович</cp:lastModifiedBy>
  <cp:revision>526</cp:revision>
  <cp:lastPrinted>2017-08-22T04:05:39Z</cp:lastPrinted>
  <dcterms:created xsi:type="dcterms:W3CDTF">2011-10-21T13:43:14Z</dcterms:created>
  <dcterms:modified xsi:type="dcterms:W3CDTF">2017-10-05T07:08:40Z</dcterms:modified>
</cp:coreProperties>
</file>