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8" r:id="rId3"/>
    <p:sldId id="260" r:id="rId4"/>
    <p:sldId id="283" r:id="rId5"/>
    <p:sldId id="284" r:id="rId6"/>
    <p:sldId id="285" r:id="rId7"/>
    <p:sldId id="286" r:id="rId8"/>
    <p:sldId id="263" r:id="rId9"/>
    <p:sldId id="276" r:id="rId10"/>
    <p:sldId id="288" r:id="rId11"/>
    <p:sldId id="289" r:id="rId12"/>
    <p:sldId id="290" r:id="rId13"/>
    <p:sldId id="292" r:id="rId14"/>
    <p:sldId id="291" r:id="rId15"/>
    <p:sldId id="294" r:id="rId16"/>
    <p:sldId id="293" r:id="rId17"/>
    <p:sldId id="295" r:id="rId18"/>
    <p:sldId id="296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 autoAdjust="0"/>
    <p:restoredTop sz="94629" autoAdjust="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4DC655B4-5003-40A6-AA0B-47AA22BF05C9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925504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Обзор практики работы комиссий Департамента государственных закупок Свердловской области.</a:t>
            </a:r>
            <a:r>
              <a:rPr lang="ru-RU" sz="3600" dirty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Проблемы, возникающие в работе комиссий Департамента государственных закупок Свердловской области.</a:t>
            </a:r>
            <a:endParaRPr lang="ru-RU" sz="3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689648"/>
            <a:ext cx="8270230" cy="31683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Носенко Павел Сергеевич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Ведущий специалист отдела проведения конкурентных процедур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Департамента государственных закупок </a:t>
            </a:r>
            <a:b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Свердловской области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16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064896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Использование излишних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параметров при описании объекта закупки</a:t>
            </a:r>
          </a:p>
          <a:p>
            <a:pPr algn="ctr"/>
            <a:endParaRPr lang="ru-RU" sz="2400" b="1" u="sng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/>
            <a:r>
              <a:rPr lang="ru-RU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описании строительных материалов использование химического состава готового изделия является избыточным, так не несет существенного влияния на качество выполненных строительно-монтажных работ. </a:t>
            </a:r>
            <a:endParaRPr lang="ru-RU" sz="28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/>
            <a:endParaRPr lang="ru-RU" sz="24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/>
            <a:endParaRPr lang="ru-RU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/>
            <a:endParaRPr lang="ru-RU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Решение ФАС России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№ К–91/17  от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01.02.2017г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(№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0162200011816002371)</a:t>
            </a:r>
            <a:endParaRPr lang="ru-RU" sz="2400" u="sng" dirty="0" smtClean="0">
              <a:latin typeface="Calibri" panose="020F0502020204030204" pitchFamily="34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7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064896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Инструкция </a:t>
            </a:r>
            <a:r>
              <a:rPr lang="ru-RU" sz="20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по заполнению заявки на </a:t>
            </a:r>
            <a:r>
              <a:rPr lang="ru-RU" sz="20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участие в закупке</a:t>
            </a:r>
          </a:p>
          <a:p>
            <a:pPr algn="ctr"/>
            <a:endParaRPr lang="ru-RU" sz="2000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установление в отношении каких именно показателей заказчиком установлены максимальные и (или) минимальные значения, а также порядок их указания участниками закупки в своих заявках (в виде одного значения показателя или диапазона значений показателя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установление в отношении каких именно показателей заказчиком установлены значения, которые не могут изменяться, и соответственно подлежат указанию участниками закупки в своих заявках без каких-либо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изменений;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Указание инструкции по заполнению заявки в общей части документации о закупке, которая противоречит инструкции по заполнению заявки, указанной в описании объекта закупки;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Отсутствие инструкции по заполнению заявки на участие.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Указание в инструкции положений, которые отсутствуют в описании объекта закупки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9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13690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pPr indent="444500" algn="just"/>
            <a:r>
              <a:rPr lang="ru-RU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Инструкция по заполнению заявки: </a:t>
            </a:r>
            <a:r>
              <a:rPr lang="ru-RU" sz="20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«наименование параметра является неизменным.»</a:t>
            </a:r>
          </a:p>
          <a:p>
            <a:pPr indent="444500" algn="just"/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b="1" dirty="0" smtClean="0">
              <a:solidFill>
                <a:schemeClr val="tx2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/>
            <a:r>
              <a:rPr lang="ru-RU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Участник </a:t>
            </a:r>
            <a:r>
              <a:rPr lang="ru-RU" sz="2000" b="1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аукциона должен четко понимать, что является </a:t>
            </a:r>
            <a:r>
              <a:rPr lang="ru-RU" sz="2000" b="1" u="sng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наименованием параметра, а что показателем</a:t>
            </a:r>
            <a:r>
              <a:rPr lang="ru-RU" sz="2000" b="1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b="1" dirty="0">
              <a:latin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771463"/>
              </p:ext>
            </p:extLst>
          </p:nvPr>
        </p:nvGraphicFramePr>
        <p:xfrm>
          <a:off x="419435" y="404664"/>
          <a:ext cx="7992889" cy="1820389"/>
        </p:xfrm>
        <a:graphic>
          <a:graphicData uri="http://schemas.openxmlformats.org/drawingml/2006/table">
            <a:tbl>
              <a:tblPr firstRow="1" bandRow="1"/>
              <a:tblGrid>
                <a:gridCol w="576064"/>
                <a:gridCol w="3025383"/>
                <a:gridCol w="1463814"/>
                <a:gridCol w="1463814"/>
                <a:gridCol w="1463814"/>
              </a:tblGrid>
              <a:tr h="682791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/>
                        </a:rPr>
                        <a:t>№ п/п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5" marR="83735" marT="41868" marB="418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Функциональные</a:t>
                      </a:r>
                      <a:r>
                        <a:rPr lang="ru-RU" sz="1800" b="1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и качественные характеристики товара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Ед. измерения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Количество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Тех.требование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5263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1.13</a:t>
                      </a:r>
                      <a:endParaRPr lang="ru-RU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Труба армированная алюминием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шт</a:t>
                      </a:r>
                      <a:r>
                        <a:rPr lang="ru-RU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5" marR="83735" marT="41868" marB="418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/>
                        </a:rPr>
                        <a:t>Диаметр, 20*2м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5" marR="83735" marT="41868" marB="418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244801"/>
              </p:ext>
            </p:extLst>
          </p:nvPr>
        </p:nvGraphicFramePr>
        <p:xfrm>
          <a:off x="404560" y="3212976"/>
          <a:ext cx="7992888" cy="1584176"/>
        </p:xfrm>
        <a:graphic>
          <a:graphicData uri="http://schemas.openxmlformats.org/drawingml/2006/table">
            <a:tbl>
              <a:tblPr firstRow="1" bandRow="1"/>
              <a:tblGrid>
                <a:gridCol w="570920"/>
                <a:gridCol w="3025879"/>
                <a:gridCol w="1465363"/>
                <a:gridCol w="1465363"/>
                <a:gridCol w="1465363"/>
              </a:tblGrid>
              <a:tr h="625223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/>
                        </a:rPr>
                        <a:t>№ п/п</a:t>
                      </a:r>
                      <a:endParaRPr lang="ru-RU" sz="1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641" marR="76641" marT="38379" marB="38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Наименование товара</a:t>
                      </a:r>
                      <a:endParaRPr lang="ru-RU" sz="1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Ед. измерения</a:t>
                      </a:r>
                      <a:endParaRPr lang="ru-RU" sz="1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Количество</a:t>
                      </a:r>
                      <a:endParaRPr lang="ru-RU" sz="1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5215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1.13</a:t>
                      </a:r>
                      <a:endParaRPr lang="ru-RU" sz="1800" b="1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t" latinLnBrk="0" hangingPunct="1"/>
                      <a:r>
                        <a:rPr lang="ru-RU" sz="1800" b="1" i="0" kern="12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Труба армированная алюминием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шт.</a:t>
                      </a:r>
                      <a:endParaRPr lang="ru-RU" sz="1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641" marR="76641" marT="38379" marB="38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auto" latinLnBrk="0" hangingPunct="1"/>
                      <a:r>
                        <a:rPr lang="ru-RU" sz="1800" b="1" i="0" kern="12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Диаметр, 20*2м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41" marR="76641" marT="38379" marB="38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35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476672"/>
            <a:ext cx="820891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Письмо </a:t>
            </a:r>
            <a:r>
              <a:rPr lang="ru-RU" sz="36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ФАС России от 01.07.2016 </a:t>
            </a:r>
            <a:br>
              <a:rPr lang="ru-RU" sz="3600" b="1" u="sng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№ ИА/44536/16 «Об установлении заказчиком требований к составу, инструкции по заполнению заявки на участие в </a:t>
            </a:r>
            <a:r>
              <a:rPr lang="ru-RU" sz="36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закупке»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77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5"/>
            <a:ext cx="8136904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Рекомендации по составлению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Описания объекта закупки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200" b="1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при установлении в описании объекта закупки отсылок на нормативные документы,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указывать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наименование, раздел, часть, пункт документа,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где установлено требование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 наличии соответствующей характеристики товаров, работ, услуг;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описании объекта закупки следовать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принципу единообразия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указании технических единиц в описании объекта закупки использовать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либо только национальное обозначение, либо </a:t>
            </a:r>
            <a:r>
              <a:rPr lang="ru-RU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международное;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исключать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противоречивые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требования;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избегать 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установления в Техническом задании требований, относящихся к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правилам эксплуатации</a:t>
            </a: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u="sng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4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258000" cy="421940"/>
          </a:xfrm>
        </p:spPr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Примеры:</a:t>
            </a:r>
            <a:endParaRPr lang="ru-RU" sz="2400" b="1" u="sng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189393"/>
              </p:ext>
            </p:extLst>
          </p:nvPr>
        </p:nvGraphicFramePr>
        <p:xfrm>
          <a:off x="971600" y="1124744"/>
          <a:ext cx="7416824" cy="1800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80626"/>
                <a:gridCol w="1892675"/>
                <a:gridCol w="4943523"/>
              </a:tblGrid>
              <a:tr h="1800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kern="12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Источник резервного питания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Номинальный выходной ток в резервном режиме, А, </a:t>
                      </a: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не более: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«ВЫХОД 1»: не более 10 А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«ВЫХОД 2»: более 21 А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64328" y="3068960"/>
            <a:ext cx="74168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Инструкция по заполнению заявки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При указании требований к товару, значения показателей которого описываются </a:t>
            </a: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до знака двоеточие, их смысловое значение при формировании первой части заявки должно применяться ко всем требуемым значениям показателя характеристики, указанным заказчиком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если вышеописанные требования указаны после знака двоеточие, то их смысловое значение должно применяться только к первому значению показателя характеристики, указанному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заказчиком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77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237047"/>
              </p:ext>
            </p:extLst>
          </p:nvPr>
        </p:nvGraphicFramePr>
        <p:xfrm>
          <a:off x="251521" y="476673"/>
          <a:ext cx="8136904" cy="4267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6063"/>
                <a:gridCol w="1440160"/>
                <a:gridCol w="6120681"/>
              </a:tblGrid>
              <a:tr h="1440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Битум нефтяной дорожный вязкий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Глубина проникания иглы, 0,1 мм при 25 °С, мм: не менее 61 не более 90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глубина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проникания иглы, 0,1 мм при 0 °С, мм: не менее 20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температура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размягчения по кольцу и шару, °С: не ниже 47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растяжимость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при 25 °С, см: не менее 55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растяжимость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при 0 °С, см: не менее 3,5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температура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хрупкости, °С: не выше -15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температура вспышки, °С: не ниже 230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изменение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температуры размягчения после прогрева, °С: не более 5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20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пенетрации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: от -1,0 до +1,0.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Должен соответствовать ГОСТ 22245-90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4869160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Инструкция по заполнению заявки: в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случае перечисления характеристик через знак препинания «точку с запятой»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союзов «или», «либо», участник аукциона должен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указать одно конкретное значение по своему выбору, из предложенных в перечне, по каждому конкретному пункту.</a:t>
            </a:r>
          </a:p>
        </p:txBody>
      </p:sp>
    </p:spTree>
    <p:extLst>
      <p:ext uri="{BB962C8B-B14F-4D97-AF65-F5344CB8AC3E}">
        <p14:creationId xmlns:p14="http://schemas.microsoft.com/office/powerpoint/2010/main" val="371496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845076"/>
              </p:ext>
            </p:extLst>
          </p:nvPr>
        </p:nvGraphicFramePr>
        <p:xfrm>
          <a:off x="395757" y="881063"/>
          <a:ext cx="8424936" cy="12241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2321"/>
                <a:gridCol w="1337658"/>
                <a:gridCol w="6624957"/>
              </a:tblGrid>
              <a:tr h="1224136">
                <a:tc>
                  <a:txBody>
                    <a:bodyPr/>
                    <a:lstStyle/>
                    <a:p>
                      <a:pPr algn="ctr">
                        <a:tabLst>
                          <a:tab pos="3309620" algn="ctr"/>
                        </a:tabLs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3309620" algn="ctr"/>
                        </a:tabLs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Цементный раствор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Кладочный, для монтажных работ, показатели </a:t>
                      </a:r>
                      <a:endParaRPr lang="ru-RU" sz="2000" dirty="0" smtClean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должны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соответствовать ГОСТ 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28013-98.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Минимальный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расход цемента в кладочном растворе при </a:t>
                      </a:r>
                      <a:r>
                        <a:rPr lang="ru-RU" sz="2000" b="1" u="sng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мокром режиме не менее 100 кг</a:t>
                      </a:r>
                      <a:r>
                        <a:rPr lang="ru-RU" sz="2000" b="1" u="non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 1 м3 сухого песка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188640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Требования установленные в Части </a:t>
            </a:r>
            <a:r>
              <a:rPr 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«Описание объекта закупки», </a:t>
            </a:r>
          </a:p>
          <a:p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а так же предложение участника закупки:</a:t>
            </a:r>
            <a:endParaRPr lang="ru-RU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113619"/>
              </p:ext>
            </p:extLst>
          </p:nvPr>
        </p:nvGraphicFramePr>
        <p:xfrm>
          <a:off x="395757" y="2204864"/>
          <a:ext cx="8424937" cy="12241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2321"/>
                <a:gridCol w="1337658"/>
                <a:gridCol w="6624958"/>
              </a:tblGrid>
              <a:tr h="1224136">
                <a:tc>
                  <a:txBody>
                    <a:bodyPr/>
                    <a:lstStyle/>
                    <a:p>
                      <a:pPr algn="ctr">
                        <a:tabLst>
                          <a:tab pos="3309620" algn="ctr"/>
                        </a:tabLs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3309620" algn="ctr"/>
                        </a:tabLs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Цементный раствор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Кладочный, для монтажных работ, показатели должны соответствовать ГОСТ 28013-98.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Минимальный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расход цемента в кладочном растворе при </a:t>
                      </a:r>
                      <a:r>
                        <a:rPr lang="ru-RU" sz="2000" b="1" u="sng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мокром режиме </a:t>
                      </a:r>
                      <a:r>
                        <a:rPr lang="ru-RU" sz="2000" b="1" u="sng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 кг</a:t>
                      </a:r>
                      <a:r>
                        <a:rPr lang="ru-RU" sz="2000" b="1" u="non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u="none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 м3 сухого песка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0946" y="3429000"/>
            <a:ext cx="847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соответствии с таблицей Г1 ГОСТ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28013-98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Растворы строительные. Общие технические условия.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184360"/>
              </p:ext>
            </p:extLst>
          </p:nvPr>
        </p:nvGraphicFramePr>
        <p:xfrm>
          <a:off x="385536" y="4116056"/>
          <a:ext cx="8447239" cy="249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4099"/>
                <a:gridCol w="4003140"/>
              </a:tblGrid>
              <a:tr h="960120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Условия эксплуатации ограждающих конструкций</a:t>
                      </a:r>
                      <a:r>
                        <a:rPr lang="ru-RU" sz="2000" baseline="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, влажностный режим помещений по СНИП 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2000" baseline="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-3-79*</a:t>
                      </a:r>
                      <a:endParaRPr lang="ru-RU" sz="20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Минимальный расход цемента в кладочном растворе на 1 м3 сухого песка  кг.</a:t>
                      </a:r>
                      <a:endParaRPr lang="ru-RU" sz="20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При сухом и нормальном режимах помещения</a:t>
                      </a:r>
                      <a:endParaRPr lang="ru-RU" sz="20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При влажном режиме помещения</a:t>
                      </a:r>
                      <a:endParaRPr lang="ru-RU" sz="20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20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u="sng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При мокром режиме</a:t>
                      </a:r>
                      <a:r>
                        <a:rPr lang="ru-RU" sz="2000" b="1" u="none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помещения</a:t>
                      </a:r>
                      <a:endParaRPr lang="ru-RU" sz="20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u="sng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2000" b="1" u="sng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3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026303"/>
              </p:ext>
            </p:extLst>
          </p:nvPr>
        </p:nvGraphicFramePr>
        <p:xfrm>
          <a:off x="482552" y="404664"/>
          <a:ext cx="8352929" cy="21526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86853"/>
                <a:gridCol w="4093271"/>
                <a:gridCol w="3472805"/>
              </a:tblGrid>
              <a:tr h="3511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параметра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Значение параметра (Запрашиваемые технические характеристики)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Цвет  кузова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Черный, темно-серый, темно-зеленый, белый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6549" y="2629361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Инструкция по заполнению заявки: </a:t>
            </a:r>
            <a:r>
              <a:rPr lang="ru-RU" sz="2000" dirty="0" smtClean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знака препинания </a:t>
            </a:r>
            <a:r>
              <a:rPr lang="ru-RU" sz="2000" b="1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«,»</a:t>
            </a:r>
            <a:r>
              <a:rPr 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, «;» при перечислении значений показателя приравнивается к соединительному союзу «и</a:t>
            </a:r>
            <a:r>
              <a:rPr lang="ru-RU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sz="2000" b="1" dirty="0">
              <a:solidFill>
                <a:schemeClr val="tx2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273614"/>
              </p:ext>
            </p:extLst>
          </p:nvPr>
        </p:nvGraphicFramePr>
        <p:xfrm>
          <a:off x="446549" y="3789040"/>
          <a:ext cx="8352929" cy="21526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86853"/>
                <a:gridCol w="3698638"/>
                <a:gridCol w="3867438"/>
              </a:tblGrid>
              <a:tr h="3511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 dirty="0" smtClean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Наименование товара</a:t>
                      </a:r>
                      <a:endParaRPr lang="ru-RU" sz="2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Значение параметра (Запрашиваемые технические характеристики)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Декоративные</a:t>
                      </a:r>
                      <a:r>
                        <a:rPr lang="ru-RU" sz="2200" baseline="0" dirty="0" smtClean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панели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Цвет по согласованию заказчика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8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04664"/>
            <a:ext cx="7834064" cy="5906498"/>
          </a:xfrm>
        </p:spPr>
        <p:txBody>
          <a:bodyPr/>
          <a:lstStyle/>
          <a:p>
            <a:pPr algn="just"/>
            <a:endParaRPr lang="ru-RU" sz="3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СПАСИБО ЗА ВНИМАНИЕ </a:t>
            </a:r>
            <a:endParaRPr lang="ru-RU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4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5"/>
            <a:ext cx="7690048" cy="590469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endParaRPr lang="ru-RU" sz="3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ru-RU" sz="3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ru-RU" sz="3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3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32656"/>
            <a:ext cx="8136904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ОПИСАНИЕ</a:t>
            </a:r>
            <a:r>
              <a:rPr lang="ru-RU" sz="28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ОБЪЕКТА ЗАКУПКИ</a:t>
            </a:r>
          </a:p>
          <a:p>
            <a:pPr algn="ctr"/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1. Описание объекта закупки предоставлено единым текстом</a:t>
            </a:r>
          </a:p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</a:t>
            </a:r>
          </a:p>
          <a:p>
            <a:pPr indent="444500" algn="just"/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Показатель: «гарантия  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автомобили: 36 месяцев </a:t>
            </a:r>
            <a:r>
              <a:rPr lang="ru-RU" sz="20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100 000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км».</a:t>
            </a:r>
          </a:p>
          <a:p>
            <a:pPr indent="355600" algn="just"/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Инструкцией по заполнении заявки на участие в аукционе установлено: «в 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случае, если значения показателя указаны через слово «или», то необходимо указать одно из указанных значений данного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показателя»</a:t>
            </a:r>
          </a:p>
          <a:p>
            <a:pPr indent="355600" algn="ctr"/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Рекомендуем сформировать описание объекта закупки в следующем формате:</a:t>
            </a: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22598"/>
              </p:ext>
            </p:extLst>
          </p:nvPr>
        </p:nvGraphicFramePr>
        <p:xfrm>
          <a:off x="323528" y="4437112"/>
          <a:ext cx="8136904" cy="204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2333060"/>
                <a:gridCol w="1598578"/>
                <a:gridCol w="2261050"/>
              </a:tblGrid>
              <a:tr h="559511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 panose="02020603050405020304" pitchFamily="18" charset="0"/>
                        </a:rPr>
                        <a:t>Требование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 panose="02020603050405020304" pitchFamily="18" charset="0"/>
                        </a:rPr>
                        <a:t>показателя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 panose="02020603050405020304" pitchFamily="18" charset="0"/>
                        </a:rPr>
                        <a:t>Инструкция участнику закупки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83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 panose="02020603050405020304" pitchFamily="18" charset="0"/>
                        </a:rPr>
                        <a:t>1.13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гарантия  на автомобили: 36 месяцев или 100 000 км (в зависимости от того, какое условие наступит ранее)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Наличие</a:t>
                      </a:r>
                    </a:p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Участник указывает наличие</a:t>
                      </a:r>
                    </a:p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96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136904" cy="6336703"/>
          </a:xfrm>
        </p:spPr>
        <p:txBody>
          <a:bodyPr>
            <a:normAutofit/>
          </a:bodyPr>
          <a:lstStyle/>
          <a:p>
            <a:pPr marL="44450" indent="400050" algn="ctr">
              <a:buNone/>
            </a:pP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2. Использование </a:t>
            </a:r>
            <a:r>
              <a:rPr lang="ru-RU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не актуальных ГОСТов</a:t>
            </a:r>
          </a:p>
          <a:p>
            <a:pPr marL="45720" lvl="0" indent="0" algn="ctr">
              <a:buNone/>
            </a:pPr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Заказчик установил следующие требования к товару: </a:t>
            </a:r>
          </a:p>
          <a:p>
            <a:pPr marL="45720" indent="0" algn="ctr">
              <a:buNone/>
            </a:pPr>
            <a:endParaRPr lang="ru-RU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4450" indent="0" algn="just">
              <a:buNone/>
            </a:pPr>
            <a:endParaRPr lang="ru-RU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30200" indent="-285750" algn="just"/>
            <a:endParaRPr lang="ru-RU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30200" indent="-285750" algn="just"/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ГОСТ 26633-2012 </a:t>
            </a:r>
            <a:r>
              <a:rPr lang="ru-RU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товар </a:t>
            </a:r>
            <a:r>
              <a:rPr lang="ru-RU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«Бетон» </a:t>
            </a: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на момент публикации извещения о проведении закупки </a:t>
            </a: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являлся недействующим</a:t>
            </a:r>
            <a:r>
              <a:rPr lang="ru-RU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что ограничивало законные права и интересы участников закупки, производящих товар в соответствии с действующим </a:t>
            </a:r>
            <a:r>
              <a:rPr lang="ru-RU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ГОСТ </a:t>
            </a: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26633-2015</a:t>
            </a:r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«Бетоны тяжелые и мелкозернистые. Технические условия».</a:t>
            </a:r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Решение </a:t>
            </a:r>
            <a:r>
              <a:rPr lang="ru-RU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УФАС по СО № 749-З от 04.06.2015г</a:t>
            </a: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№ 0162200011815000654</a:t>
            </a: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" indent="0" algn="ctr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830039"/>
              </p:ext>
            </p:extLst>
          </p:nvPr>
        </p:nvGraphicFramePr>
        <p:xfrm>
          <a:off x="683568" y="1340768"/>
          <a:ext cx="7848872" cy="13609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2074"/>
                <a:gridCol w="5276798"/>
              </a:tblGrid>
              <a:tr h="534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товара (материала)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Дополнительные технические характеристики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4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Бетон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Требуется бетон тяжелый или мелкозернистый.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Должен соответствовать </a:t>
                      </a:r>
                      <a:r>
                        <a:rPr lang="ru-RU" sz="2000" b="1" u="sng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ГОСТ 26633-2012</a:t>
                      </a:r>
                      <a:endParaRPr lang="ru-RU" sz="2000" b="1" u="sng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4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1369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3. Несоответствие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характеристик указываемых в соответствующих регламентирующих документах, характеристикам указываемым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Заказчиком</a:t>
            </a:r>
          </a:p>
          <a:p>
            <a:pPr algn="ctr"/>
            <a:endParaRPr lang="ru-RU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/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показатель в Стандарте определен любым допустимым значением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от 10 до 20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единиц</a:t>
            </a: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, то 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значения, содержащиеся в </a:t>
            </a: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документации:</a:t>
            </a:r>
          </a:p>
          <a:p>
            <a:pPr indent="444500" algn="just"/>
            <a:endParaRPr lang="ru-RU" sz="24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Не должны превышать или уменьшать указанный в Стандарте диапазон значений (если иное не предусмотрено Стандартом), то есть значения показателей должны соответствовать Стандарту;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Инструкция 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по заполнению </a:t>
            </a: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заявки не должна противоречить Стандарту.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96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0648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4. Использование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характеристик, не относящихся к функциональным, техническим и качественным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характеристикам</a:t>
            </a:r>
          </a:p>
          <a:p>
            <a:pPr algn="ctr"/>
            <a:endParaRPr lang="ru-RU" sz="2400" b="1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Требования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по срокам оказания услуг,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Требования к участникам,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Условия поставки, монтажа и наладки Товара,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Требование к документации на Товар,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Гарантия качества,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Гарантийное обслуживание, </a:t>
            </a:r>
          </a:p>
          <a:p>
            <a:endParaRPr lang="ru-RU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/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 подпадает под действие п. 1 ч. 1 ст. 33  </a:t>
            </a:r>
            <a:r>
              <a:rPr lang="ru-RU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Закона </a:t>
            </a:r>
            <a:br>
              <a:rPr lang="ru-RU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контрактной </a:t>
            </a:r>
            <a:r>
              <a:rPr lang="ru-RU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системе. Данные требования указываются в контракте.</a:t>
            </a:r>
            <a:endParaRPr lang="ru-RU" b="1" dirty="0" smtClean="0">
              <a:latin typeface="Calibri" panose="020F0502020204030204" pitchFamily="34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410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332656"/>
            <a:ext cx="8064896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5. Тяжелая </a:t>
            </a:r>
            <a:r>
              <a:rPr lang="ru-RU" sz="28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для восприятия </a:t>
            </a:r>
            <a:br>
              <a:rPr lang="ru-RU" sz="2800" b="1" u="sng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последовательность изложения </a:t>
            </a:r>
            <a:r>
              <a:rPr lang="ru-RU" sz="28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показателя</a:t>
            </a:r>
          </a:p>
          <a:p>
            <a:pPr algn="ctr"/>
            <a:endParaRPr lang="ru-RU" sz="2400" b="1" u="sng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spcAft>
                <a:spcPts val="576"/>
              </a:spcAft>
              <a:buFont typeface="Arial" panose="020B0604020202020204" pitchFamily="34" charset="0"/>
              <a:buChar char="•"/>
            </a:pPr>
            <a:endParaRPr lang="ru-RU" sz="24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spcAft>
                <a:spcPts val="576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значения 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показателей указаны в обратном порядке </a:t>
            </a:r>
            <a:b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от максимального к минимальному значению</a:t>
            </a: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ctr">
              <a:spcAft>
                <a:spcPts val="576"/>
              </a:spcAft>
              <a:buFont typeface="Arial" panose="020B0604020202020204" pitchFamily="34" charset="0"/>
              <a:buChar char="•"/>
            </a:pPr>
            <a:endParaRPr lang="ru-RU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spcAft>
                <a:spcPts val="576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допускается не более 5,5 % </a:t>
            </a:r>
            <a:r>
              <a:rPr lang="ru-RU" sz="28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 менее 3,5 % по массе</a:t>
            </a: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»;</a:t>
            </a:r>
          </a:p>
          <a:p>
            <a:pPr algn="ctr">
              <a:spcAft>
                <a:spcPts val="576"/>
              </a:spcAft>
            </a:pPr>
            <a:endParaRPr lang="ru-RU" sz="28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576"/>
              </a:spcAft>
            </a:pP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допускается до 100 от 90 % по массе</a:t>
            </a: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800" b="1" u="sng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8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1369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6. Установление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в документации об электронном аукционе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два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раза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одинаковой функциональной характеристики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предлагаемого к поставке </a:t>
            </a: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товара</a:t>
            </a: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985223"/>
              </p:ext>
            </p:extLst>
          </p:nvPr>
        </p:nvGraphicFramePr>
        <p:xfrm>
          <a:off x="395536" y="1556792"/>
          <a:ext cx="7965998" cy="4809478"/>
        </p:xfrm>
        <a:graphic>
          <a:graphicData uri="http://schemas.openxmlformats.org/drawingml/2006/table">
            <a:tbl>
              <a:tblPr firstRow="1" firstCol="1" bandRow="1"/>
              <a:tblGrid>
                <a:gridCol w="406118"/>
                <a:gridCol w="1871248"/>
                <a:gridCol w="5688632"/>
              </a:tblGrid>
              <a:tr h="2483262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/>
                        </a:rPr>
                        <a:t> </a:t>
                      </a:r>
                      <a:endParaRPr lang="ru-RU" sz="18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algn="l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/>
                        </a:rPr>
                        <a:t> </a:t>
                      </a:r>
                      <a:endParaRPr lang="ru-RU" sz="18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algn="l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/>
                        </a:rPr>
                        <a:t>2</a:t>
                      </a:r>
                      <a:endParaRPr lang="ru-RU" sz="18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919" marR="63919" marT="88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just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Арочный </a:t>
                      </a:r>
                      <a:r>
                        <a:rPr lang="ru-RU" sz="1800" b="0" i="0" u="none" strike="noStrike" kern="120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металлодетектор</a:t>
                      </a:r>
                      <a:endParaRPr lang="ru-RU" sz="18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9" marR="63919" marT="88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Возможность обнаружения металлических предметов не менее чем от 2-х грамм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; Внешние размеры, мм: ширина не менее 900, высота не менее 2 200, глубина не менее 580; Внутренние размеры туннеля, мм: ширина не менее 760, высота не менее 2 000, глубина не менее 580. </a:t>
                      </a:r>
                      <a:r>
                        <a:rPr lang="ru-RU" sz="2000" b="1" u="sng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Возможность обнаружения металлических предметов весом не менее 2 г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.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; вероятность ложных тревог не более 2%; пропускной режим не менее 40 чел. в мин.; ширина контролируемой зоны не менее 800 мм.; наличие защиты от помех работающей оргтехники и соседствующих металлических предметов (турникетов и пр.); не менее 19 программ для различных условий работы.</a:t>
                      </a:r>
                    </a:p>
                  </a:txBody>
                  <a:tcPr marL="63919" marR="63919" marT="88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13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064896" cy="6192688"/>
          </a:xfrm>
        </p:spPr>
        <p:txBody>
          <a:bodyPr>
            <a:normAutofit/>
          </a:bodyPr>
          <a:lstStyle/>
          <a:p>
            <a:pPr marL="0" indent="444500" algn="ctr">
              <a:spcBef>
                <a:spcPts val="0"/>
              </a:spcBef>
              <a:buNone/>
            </a:pPr>
            <a:r>
              <a:rPr lang="ru-RU" sz="2400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7. Установление в описании объекта закупки и инструкции по заполнению заявки значения показателей, не позволяющие определить потребность заказчика</a:t>
            </a:r>
          </a:p>
          <a:p>
            <a:pPr marL="0" indent="444500" algn="ctr">
              <a:spcBef>
                <a:spcPts val="0"/>
              </a:spcBef>
              <a:buNone/>
            </a:pPr>
            <a:endParaRPr lang="ru-RU" sz="2400" u="sng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0" algn="ctr">
              <a:spcBef>
                <a:spcPts val="0"/>
              </a:spcBef>
              <a:buNone/>
            </a:pPr>
            <a:r>
              <a:rPr lang="ru-RU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Заказчик </a:t>
            </a:r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установил следующие требования к товару: </a:t>
            </a:r>
            <a:endParaRPr lang="ru-RU" sz="24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0" algn="ctr">
              <a:spcBef>
                <a:spcPts val="0"/>
              </a:spcBef>
              <a:buNone/>
            </a:pP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208954"/>
              </p:ext>
            </p:extLst>
          </p:nvPr>
        </p:nvGraphicFramePr>
        <p:xfrm>
          <a:off x="539552" y="2924944"/>
          <a:ext cx="792088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3960440"/>
              </a:tblGrid>
              <a:tr h="1368152"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Конструкции дверей шахты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автоматические телескопические или автоматические распашные*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39552" y="5083443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Инструкция по заполнению заявки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:  показатели, отмеченные знаком «*» являются </a:t>
            </a:r>
            <a:r>
              <a:rPr lang="ru-RU" sz="2400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неизменными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787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064896" cy="659735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Заказчик 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установил следующие требования к товару:</a:t>
            </a:r>
          </a:p>
          <a:p>
            <a:pPr marL="45720" indent="0">
              <a:buNone/>
            </a:pPr>
            <a:endParaRPr lang="ru-RU" dirty="0" smtClean="0">
              <a:latin typeface="Calibri" panose="020F0502020204030204" pitchFamily="34" charset="0"/>
            </a:endParaRPr>
          </a:p>
          <a:p>
            <a:pPr marL="45720" indent="0">
              <a:buNone/>
            </a:pPr>
            <a:endParaRPr lang="ru-RU" dirty="0">
              <a:latin typeface="Calibri" panose="020F0502020204030204" pitchFamily="34" charset="0"/>
            </a:endParaRPr>
          </a:p>
          <a:p>
            <a:pPr marL="45720" indent="0">
              <a:buNone/>
            </a:pPr>
            <a:endParaRPr lang="ru-RU" dirty="0" smtClean="0">
              <a:latin typeface="Calibri" panose="020F0502020204030204" pitchFamily="34" charset="0"/>
            </a:endParaRPr>
          </a:p>
          <a:p>
            <a:pPr marL="45720" indent="0">
              <a:buNone/>
            </a:pPr>
            <a:endParaRPr lang="ru-RU" dirty="0">
              <a:latin typeface="Calibri" panose="020F0502020204030204" pitchFamily="34" charset="0"/>
            </a:endParaRPr>
          </a:p>
          <a:p>
            <a:pPr marL="45720" indent="0">
              <a:buNone/>
            </a:pPr>
            <a:endParaRPr lang="ru-RU" dirty="0" smtClean="0"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Инструкция 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по заполнению </a:t>
            </a:r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заявки: </a:t>
            </a:r>
            <a:r>
              <a:rPr lang="ru-RU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значения показателя указаны через слово </a:t>
            </a:r>
            <a:r>
              <a:rPr lang="ru-RU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ru-RU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, то необходимо указать </a:t>
            </a:r>
            <a:r>
              <a:rPr lang="ru-RU" b="1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одно из указанных значений данного показателя</a:t>
            </a:r>
            <a:r>
              <a:rPr lang="ru-RU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b="1" dirty="0" smtClean="0"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b="1" dirty="0" smtClean="0"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altLang="ru-RU" b="1" dirty="0"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заявке участника содержалось следующее предложение о товаре: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Решение УФАС по СО </a:t>
            </a:r>
            <a:r>
              <a:rPr lang="ru-RU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№ 1418-З от 10.11.2015г</a:t>
            </a: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(№ </a:t>
            </a:r>
            <a:r>
              <a:rPr lang="ru-RU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0162200011815001701</a:t>
            </a:r>
            <a:r>
              <a:rPr lang="ru-RU" b="1" u="sng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129681"/>
              </p:ext>
            </p:extLst>
          </p:nvPr>
        </p:nvGraphicFramePr>
        <p:xfrm>
          <a:off x="467544" y="764704"/>
          <a:ext cx="7848871" cy="1703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1468"/>
                <a:gridCol w="1444756"/>
                <a:gridCol w="2520280"/>
                <a:gridCol w="3312367"/>
              </a:tblGrid>
              <a:tr h="495989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оборудования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параметра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Значение параметра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650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Видеокамера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8545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2.3.3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Настройки изображения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Яркость и контраст, настраиваются </a:t>
                      </a:r>
                      <a:r>
                        <a:rPr lang="ru-RU" sz="1600" b="1" i="0" u="sng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через клиентское </a:t>
                      </a:r>
                      <a:r>
                        <a:rPr lang="ru-RU" sz="1600" b="1" i="0" u="sng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 или </a:t>
                      </a:r>
                      <a:r>
                        <a:rPr lang="ru-RU" sz="1600" b="1" i="0" u="sng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веб-браузер</a:t>
                      </a: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459287"/>
              </p:ext>
            </p:extLst>
          </p:nvPr>
        </p:nvGraphicFramePr>
        <p:xfrm>
          <a:off x="467544" y="4221088"/>
          <a:ext cx="7920880" cy="1512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5349"/>
                <a:gridCol w="1442883"/>
                <a:gridCol w="2520280"/>
                <a:gridCol w="3312368"/>
              </a:tblGrid>
              <a:tr h="200660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оборудования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параметра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Значение параметра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0660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Видеокамера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4763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2.3.3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Настройки изображения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Яркость и контраст, настраиваются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через клиентское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ПО,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веб-браузер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14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2957</TotalTime>
  <Words>1334</Words>
  <Application>Microsoft Office PowerPoint</Application>
  <PresentationFormat>Экран (4:3)</PresentationFormat>
  <Paragraphs>281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Перспектива</vt:lpstr>
      <vt:lpstr>          Обзор практики работы комиссий Департамента государственных закупок Свердловской области. Проблемы, возникающие в работе комиссий Департамента государственных закупок Свердловской области.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Типичные ошибки в проектах контрактов заказчиков при осуществлении закупок товаров, работ, услуг</dc:title>
  <dc:creator>Богданова М.С.</dc:creator>
  <cp:lastModifiedBy>Носенко Павел Сергеевич</cp:lastModifiedBy>
  <cp:revision>174</cp:revision>
  <dcterms:created xsi:type="dcterms:W3CDTF">2016-04-07T12:02:25Z</dcterms:created>
  <dcterms:modified xsi:type="dcterms:W3CDTF">2017-09-12T04:12:53Z</dcterms:modified>
</cp:coreProperties>
</file>