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93" r:id="rId3"/>
    <p:sldId id="294" r:id="rId4"/>
    <p:sldId id="297" r:id="rId5"/>
    <p:sldId id="298" r:id="rId6"/>
    <p:sldId id="299" r:id="rId7"/>
    <p:sldId id="300" r:id="rId8"/>
    <p:sldId id="301" r:id="rId9"/>
    <p:sldId id="277" r:id="rId10"/>
    <p:sldId id="304" r:id="rId11"/>
    <p:sldId id="305" r:id="rId12"/>
    <p:sldId id="306" r:id="rId13"/>
    <p:sldId id="307" r:id="rId14"/>
    <p:sldId id="308" r:id="rId15"/>
    <p:sldId id="309" r:id="rId16"/>
    <p:sldId id="310" r:id="rId17"/>
    <p:sldId id="311" r:id="rId18"/>
    <p:sldId id="312" r:id="rId19"/>
    <p:sldId id="313" r:id="rId20"/>
    <p:sldId id="276" r:id="rId21"/>
    <p:sldId id="275" r:id="rId22"/>
    <p:sldId id="273" r:id="rId23"/>
    <p:sldId id="274" r:id="rId24"/>
    <p:sldId id="278" r:id="rId25"/>
    <p:sldId id="302" r:id="rId26"/>
    <p:sldId id="303" r:id="rId27"/>
    <p:sldId id="257" r:id="rId28"/>
    <p:sldId id="295" r:id="rId29"/>
    <p:sldId id="296" r:id="rId30"/>
    <p:sldId id="279" r:id="rId31"/>
    <p:sldId id="280" r:id="rId32"/>
    <p:sldId id="288" r:id="rId33"/>
    <p:sldId id="289" r:id="rId34"/>
    <p:sldId id="287" r:id="rId35"/>
    <p:sldId id="286" r:id="rId36"/>
    <p:sldId id="290" r:id="rId37"/>
    <p:sldId id="265" r:id="rId38"/>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2" y="-7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B79A7D-CEE3-4E97-8720-26FC6C23E23B}" type="doc">
      <dgm:prSet loTypeId="urn:microsoft.com/office/officeart/2005/8/layout/vList3" loCatId="list" qsTypeId="urn:microsoft.com/office/officeart/2005/8/quickstyle/simple1" qsCatId="simple" csTypeId="urn:microsoft.com/office/officeart/2005/8/colors/accent1_2" csCatId="accent1" phldr="1"/>
      <dgm:spPr/>
    </dgm:pt>
    <dgm:pt modelId="{D495B1E0-414E-4E08-AAF7-3203DF9CFF93}">
      <dgm:prSet phldrT="[Текст]" custT="1"/>
      <dgm:spPr>
        <a:gradFill rotWithShape="0">
          <a:gsLst>
            <a:gs pos="0">
              <a:srgbClr val="5E9EFF"/>
            </a:gs>
            <a:gs pos="39999">
              <a:srgbClr val="85C2FF"/>
            </a:gs>
            <a:gs pos="70000">
              <a:srgbClr val="C4D6EB"/>
            </a:gs>
            <a:gs pos="100000">
              <a:srgbClr val="FFEBFA"/>
            </a:gs>
          </a:gsLst>
          <a:lin ang="5400000" scaled="0"/>
        </a:gradFill>
      </dgm:spPr>
      <dgm:t>
        <a:bodyPr/>
        <a:lstStyle/>
        <a:p>
          <a:r>
            <a:rPr lang="ru-RU" sz="1800" dirty="0" smtClean="0">
              <a:solidFill>
                <a:schemeClr val="tx1"/>
              </a:solidFill>
              <a:latin typeface="Arial" panose="020B0604020202020204" pitchFamily="34" charset="0"/>
              <a:cs typeface="Arial" panose="020B0604020202020204" pitchFamily="34" charset="0"/>
            </a:rPr>
            <a:t>Приказ </a:t>
          </a:r>
          <a:r>
            <a:rPr lang="ru-RU" sz="1800" dirty="0" err="1" smtClean="0">
              <a:solidFill>
                <a:schemeClr val="tx1"/>
              </a:solidFill>
              <a:latin typeface="Arial" panose="020B0604020202020204" pitchFamily="34" charset="0"/>
              <a:cs typeface="Arial" panose="020B0604020202020204" pitchFamily="34" charset="0"/>
            </a:rPr>
            <a:t>Минрегиона</a:t>
          </a:r>
          <a:r>
            <a:rPr lang="ru-RU" sz="1800" dirty="0" smtClean="0">
              <a:solidFill>
                <a:schemeClr val="tx1"/>
              </a:solidFill>
              <a:latin typeface="Arial" panose="020B0604020202020204" pitchFamily="34" charset="0"/>
              <a:cs typeface="Arial" panose="020B0604020202020204" pitchFamily="34" charset="0"/>
            </a:rPr>
            <a:t> России от 30.12.2009 № 624 не отменяется.</a:t>
          </a:r>
        </a:p>
        <a:p>
          <a:r>
            <a:rPr lang="ru-RU" sz="1800" dirty="0" smtClean="0">
              <a:solidFill>
                <a:schemeClr val="tx1"/>
              </a:solidFill>
              <a:latin typeface="Arial" panose="020B0604020202020204" pitchFamily="34" charset="0"/>
              <a:cs typeface="Arial" panose="020B0604020202020204" pitchFamily="34" charset="0"/>
            </a:rPr>
            <a:t>Каждый член СРО с 01.07.2017 становится «генподрядчиком» и лицом, способным самостоятельно осуществлять работы</a:t>
          </a:r>
          <a:endParaRPr lang="ru-RU" sz="1800" dirty="0">
            <a:solidFill>
              <a:schemeClr val="tx1"/>
            </a:solidFill>
            <a:latin typeface="Arial" panose="020B0604020202020204" pitchFamily="34" charset="0"/>
            <a:cs typeface="Arial" panose="020B0604020202020204" pitchFamily="34" charset="0"/>
          </a:endParaRPr>
        </a:p>
      </dgm:t>
    </dgm:pt>
    <dgm:pt modelId="{52CB3102-1A4C-4615-B433-586F90D8A547}" type="parTrans" cxnId="{E37F3CF2-7CB8-4809-8593-C0F95692F953}">
      <dgm:prSet/>
      <dgm:spPr/>
      <dgm:t>
        <a:bodyPr/>
        <a:lstStyle/>
        <a:p>
          <a:endParaRPr lang="ru-RU"/>
        </a:p>
      </dgm:t>
    </dgm:pt>
    <dgm:pt modelId="{9522FB2D-26DC-4518-B858-FFFB65E36F79}" type="sibTrans" cxnId="{E37F3CF2-7CB8-4809-8593-C0F95692F953}">
      <dgm:prSet/>
      <dgm:spPr/>
      <dgm:t>
        <a:bodyPr/>
        <a:lstStyle/>
        <a:p>
          <a:endParaRPr lang="ru-RU"/>
        </a:p>
      </dgm:t>
    </dgm:pt>
    <dgm:pt modelId="{31170219-C72F-426A-8449-3FDEA89142F2}">
      <dgm:prSet phldrT="[Текст]" custT="1"/>
      <dgm:spPr>
        <a:gradFill rotWithShape="0">
          <a:gsLst>
            <a:gs pos="0">
              <a:srgbClr val="5E9EFF"/>
            </a:gs>
            <a:gs pos="39999">
              <a:srgbClr val="85C2FF"/>
            </a:gs>
            <a:gs pos="70000">
              <a:srgbClr val="C4D6EB"/>
            </a:gs>
            <a:gs pos="100000">
              <a:srgbClr val="FFEBFA"/>
            </a:gs>
          </a:gsLst>
          <a:lin ang="5400000" scaled="0"/>
        </a:gradFill>
      </dgm:spPr>
      <dgm:t>
        <a:bodyPr/>
        <a:lstStyle/>
        <a:p>
          <a:r>
            <a:rPr lang="ru-RU" sz="2000" dirty="0" smtClean="0">
              <a:solidFill>
                <a:schemeClr val="tx1"/>
              </a:solidFill>
              <a:latin typeface="Arial" panose="020B0604020202020204" pitchFamily="34" charset="0"/>
              <a:cs typeface="Arial" panose="020B0604020202020204" pitchFamily="34" charset="0"/>
            </a:rPr>
            <a:t>Приказ № 624 с 01.07.2017 применяется только для </a:t>
          </a:r>
          <a:r>
            <a:rPr lang="ru-RU" sz="2000" dirty="0" err="1" smtClean="0">
              <a:solidFill>
                <a:schemeClr val="tx1"/>
              </a:solidFill>
              <a:latin typeface="Arial" panose="020B0604020202020204" pitchFamily="34" charset="0"/>
              <a:cs typeface="Arial" panose="020B0604020202020204" pitchFamily="34" charset="0"/>
            </a:rPr>
            <a:t>стройконтроля</a:t>
          </a:r>
          <a:endParaRPr lang="ru-RU" sz="2000" dirty="0">
            <a:latin typeface="Arial" panose="020B0604020202020204" pitchFamily="34" charset="0"/>
            <a:cs typeface="Arial" panose="020B0604020202020204" pitchFamily="34" charset="0"/>
          </a:endParaRPr>
        </a:p>
      </dgm:t>
    </dgm:pt>
    <dgm:pt modelId="{E5985515-BFE7-4779-B8BD-3696B386BD26}" type="parTrans" cxnId="{27FBD5CE-0681-467D-B52C-547BA9CB8CCA}">
      <dgm:prSet/>
      <dgm:spPr/>
      <dgm:t>
        <a:bodyPr/>
        <a:lstStyle/>
        <a:p>
          <a:endParaRPr lang="ru-RU"/>
        </a:p>
      </dgm:t>
    </dgm:pt>
    <dgm:pt modelId="{7585D192-10CC-4D93-B2F2-C497C7116C9D}" type="sibTrans" cxnId="{27FBD5CE-0681-467D-B52C-547BA9CB8CCA}">
      <dgm:prSet/>
      <dgm:spPr/>
      <dgm:t>
        <a:bodyPr/>
        <a:lstStyle/>
        <a:p>
          <a:endParaRPr lang="ru-RU"/>
        </a:p>
      </dgm:t>
    </dgm:pt>
    <dgm:pt modelId="{66F94149-5DE0-4C8B-A9AB-035555E865B8}">
      <dgm:prSet phldrT="[Текст]" custT="1"/>
      <dgm:spPr>
        <a:gradFill rotWithShape="0">
          <a:gsLst>
            <a:gs pos="0">
              <a:srgbClr val="5E9EFF"/>
            </a:gs>
            <a:gs pos="39999">
              <a:srgbClr val="85C2FF"/>
            </a:gs>
            <a:gs pos="70000">
              <a:srgbClr val="C4D6EB"/>
            </a:gs>
            <a:gs pos="100000">
              <a:srgbClr val="FFEBFA"/>
            </a:gs>
          </a:gsLst>
          <a:lin ang="5400000" scaled="0"/>
        </a:gradFill>
      </dgm:spPr>
      <dgm:t>
        <a:bodyPr/>
        <a:lstStyle/>
        <a:p>
          <a:r>
            <a:rPr lang="ru-RU" sz="2000" dirty="0" smtClean="0">
              <a:solidFill>
                <a:schemeClr val="tx1"/>
              </a:solidFill>
              <a:latin typeface="Arial" panose="020B0604020202020204" pitchFamily="34" charset="0"/>
              <a:cs typeface="Arial" panose="020B0604020202020204" pitchFamily="34" charset="0"/>
            </a:rPr>
            <a:t>От субподрядчиков с 18.06.2017 не требуется членство в СРО вне зависимости от вида и цены работ</a:t>
          </a:r>
          <a:endParaRPr lang="ru-RU" sz="2000" dirty="0">
            <a:solidFill>
              <a:schemeClr val="tx1"/>
            </a:solidFill>
            <a:latin typeface="Arial" panose="020B0604020202020204" pitchFamily="34" charset="0"/>
            <a:cs typeface="Arial" panose="020B0604020202020204" pitchFamily="34" charset="0"/>
          </a:endParaRPr>
        </a:p>
      </dgm:t>
    </dgm:pt>
    <dgm:pt modelId="{85E663B1-8FB4-4751-865A-86DF191781AD}" type="parTrans" cxnId="{F33D91D3-1552-4869-8AB2-2E5AD242E3D6}">
      <dgm:prSet/>
      <dgm:spPr/>
      <dgm:t>
        <a:bodyPr/>
        <a:lstStyle/>
        <a:p>
          <a:endParaRPr lang="ru-RU"/>
        </a:p>
      </dgm:t>
    </dgm:pt>
    <dgm:pt modelId="{97245D3A-35FE-469E-A2D9-62779ED41ECC}" type="sibTrans" cxnId="{F33D91D3-1552-4869-8AB2-2E5AD242E3D6}">
      <dgm:prSet/>
      <dgm:spPr/>
      <dgm:t>
        <a:bodyPr/>
        <a:lstStyle/>
        <a:p>
          <a:endParaRPr lang="ru-RU"/>
        </a:p>
      </dgm:t>
    </dgm:pt>
    <dgm:pt modelId="{DB27EFFC-045A-437A-92F8-DF35CD9EA697}" type="pres">
      <dgm:prSet presAssocID="{92B79A7D-CEE3-4E97-8720-26FC6C23E23B}" presName="linearFlow" presStyleCnt="0">
        <dgm:presLayoutVars>
          <dgm:dir/>
          <dgm:resizeHandles val="exact"/>
        </dgm:presLayoutVars>
      </dgm:prSet>
      <dgm:spPr/>
    </dgm:pt>
    <dgm:pt modelId="{A2ACC5E2-5A2B-4136-B046-AB0C104599C4}" type="pres">
      <dgm:prSet presAssocID="{D495B1E0-414E-4E08-AAF7-3203DF9CFF93}" presName="composite" presStyleCnt="0"/>
      <dgm:spPr/>
    </dgm:pt>
    <dgm:pt modelId="{58388585-8E53-4135-BAD9-1BA733E8BC9E}" type="pres">
      <dgm:prSet presAssocID="{D495B1E0-414E-4E08-AAF7-3203DF9CFF93}" presName="imgShp" presStyleLbl="fgImgPlace1" presStyleIdx="0" presStyleCnt="3" custLinFactX="-147" custLinFactNeighborX="-100000" custLinFactNeighborY="4210"/>
      <dgm:spPr>
        <a:gradFill rotWithShape="0">
          <a:gsLst>
            <a:gs pos="0">
              <a:srgbClr val="DDEBCF"/>
            </a:gs>
            <a:gs pos="50000">
              <a:srgbClr val="9CB86E"/>
            </a:gs>
            <a:gs pos="100000">
              <a:srgbClr val="156B13"/>
            </a:gs>
          </a:gsLst>
          <a:lin ang="5400000" scaled="0"/>
        </a:gradFill>
      </dgm:spPr>
    </dgm:pt>
    <dgm:pt modelId="{52C57F16-51D2-412A-BA10-E8CC6DAFEBD3}" type="pres">
      <dgm:prSet presAssocID="{D495B1E0-414E-4E08-AAF7-3203DF9CFF93}" presName="txShp" presStyleLbl="node1" presStyleIdx="0" presStyleCnt="3" custScaleX="137526" custScaleY="136761" custLinFactNeighborX="6212" custLinFactNeighborY="-7">
        <dgm:presLayoutVars>
          <dgm:bulletEnabled val="1"/>
        </dgm:presLayoutVars>
      </dgm:prSet>
      <dgm:spPr/>
      <dgm:t>
        <a:bodyPr/>
        <a:lstStyle/>
        <a:p>
          <a:endParaRPr lang="ru-RU"/>
        </a:p>
      </dgm:t>
    </dgm:pt>
    <dgm:pt modelId="{109A824D-A32C-4DED-AB7A-522444003E8A}" type="pres">
      <dgm:prSet presAssocID="{9522FB2D-26DC-4518-B858-FFFB65E36F79}" presName="spacing" presStyleCnt="0"/>
      <dgm:spPr/>
    </dgm:pt>
    <dgm:pt modelId="{9B7E9267-DB58-4334-B1C8-467F9D6C33D4}" type="pres">
      <dgm:prSet presAssocID="{31170219-C72F-426A-8449-3FDEA89142F2}" presName="composite" presStyleCnt="0"/>
      <dgm:spPr/>
    </dgm:pt>
    <dgm:pt modelId="{CF311E98-CAB3-43A3-B5E0-D5A8C2AB6939}" type="pres">
      <dgm:prSet presAssocID="{31170219-C72F-426A-8449-3FDEA89142F2}" presName="imgShp" presStyleLbl="fgImgPlace1" presStyleIdx="1" presStyleCnt="3" custLinFactX="-147" custLinFactNeighborX="-100000" custLinFactNeighborY="-746"/>
      <dgm:spPr>
        <a:gradFill rotWithShape="0">
          <a:gsLst>
            <a:gs pos="0">
              <a:srgbClr val="DDEBCF"/>
            </a:gs>
            <a:gs pos="50000">
              <a:srgbClr val="9CB86E"/>
            </a:gs>
            <a:gs pos="100000">
              <a:srgbClr val="156B13"/>
            </a:gs>
          </a:gsLst>
          <a:lin ang="5400000" scaled="0"/>
        </a:gradFill>
      </dgm:spPr>
    </dgm:pt>
    <dgm:pt modelId="{656ECDC9-5559-4968-ABC3-7CB5BF856504}" type="pres">
      <dgm:prSet presAssocID="{31170219-C72F-426A-8449-3FDEA89142F2}" presName="txShp" presStyleLbl="node1" presStyleIdx="1" presStyleCnt="3" custScaleX="139873" custScaleY="129826" custLinFactNeighborX="5409" custLinFactNeighborY="-898">
        <dgm:presLayoutVars>
          <dgm:bulletEnabled val="1"/>
        </dgm:presLayoutVars>
      </dgm:prSet>
      <dgm:spPr/>
      <dgm:t>
        <a:bodyPr/>
        <a:lstStyle/>
        <a:p>
          <a:endParaRPr lang="ru-RU"/>
        </a:p>
      </dgm:t>
    </dgm:pt>
    <dgm:pt modelId="{3438779B-A2A1-40D4-AE71-D1C925F8433F}" type="pres">
      <dgm:prSet presAssocID="{7585D192-10CC-4D93-B2F2-C497C7116C9D}" presName="spacing" presStyleCnt="0"/>
      <dgm:spPr/>
    </dgm:pt>
    <dgm:pt modelId="{D2412553-BA24-4771-BCD6-03C8B40FF277}" type="pres">
      <dgm:prSet presAssocID="{66F94149-5DE0-4C8B-A9AB-035555E865B8}" presName="composite" presStyleCnt="0"/>
      <dgm:spPr/>
    </dgm:pt>
    <dgm:pt modelId="{307C734C-9A20-44F7-AB7B-3204AB7C0E62}" type="pres">
      <dgm:prSet presAssocID="{66F94149-5DE0-4C8B-A9AB-035555E865B8}" presName="imgShp" presStyleLbl="fgImgPlace1" presStyleIdx="2" presStyleCnt="3" custLinFactX="-4620" custLinFactNeighborX="-100000" custLinFactNeighborY="2565"/>
      <dgm:spPr>
        <a:gradFill rotWithShape="0">
          <a:gsLst>
            <a:gs pos="0">
              <a:srgbClr val="DDEBCF"/>
            </a:gs>
            <a:gs pos="50000">
              <a:srgbClr val="9CB86E"/>
            </a:gs>
            <a:gs pos="100000">
              <a:srgbClr val="156B13"/>
            </a:gs>
          </a:gsLst>
          <a:lin ang="5400000" scaled="0"/>
        </a:gradFill>
      </dgm:spPr>
    </dgm:pt>
    <dgm:pt modelId="{E26425E2-2588-4DE3-9036-BB7FCC5FFD71}" type="pres">
      <dgm:prSet presAssocID="{66F94149-5DE0-4C8B-A9AB-035555E865B8}" presName="txShp" presStyleLbl="node1" presStyleIdx="2" presStyleCnt="3" custScaleX="140267" custScaleY="133195" custLinFactNeighborX="5055" custLinFactNeighborY="5145">
        <dgm:presLayoutVars>
          <dgm:bulletEnabled val="1"/>
        </dgm:presLayoutVars>
      </dgm:prSet>
      <dgm:spPr/>
      <dgm:t>
        <a:bodyPr/>
        <a:lstStyle/>
        <a:p>
          <a:endParaRPr lang="ru-RU"/>
        </a:p>
      </dgm:t>
    </dgm:pt>
  </dgm:ptLst>
  <dgm:cxnLst>
    <dgm:cxn modelId="{4A3C2A3D-239D-4066-8697-309616152C64}" type="presOf" srcId="{92B79A7D-CEE3-4E97-8720-26FC6C23E23B}" destId="{DB27EFFC-045A-437A-92F8-DF35CD9EA697}" srcOrd="0" destOrd="0" presId="urn:microsoft.com/office/officeart/2005/8/layout/vList3"/>
    <dgm:cxn modelId="{9E4B1A2B-2DD0-4F7E-862A-19B268D036E0}" type="presOf" srcId="{31170219-C72F-426A-8449-3FDEA89142F2}" destId="{656ECDC9-5559-4968-ABC3-7CB5BF856504}" srcOrd="0" destOrd="0" presId="urn:microsoft.com/office/officeart/2005/8/layout/vList3"/>
    <dgm:cxn modelId="{E37F3CF2-7CB8-4809-8593-C0F95692F953}" srcId="{92B79A7D-CEE3-4E97-8720-26FC6C23E23B}" destId="{D495B1E0-414E-4E08-AAF7-3203DF9CFF93}" srcOrd="0" destOrd="0" parTransId="{52CB3102-1A4C-4615-B433-586F90D8A547}" sibTransId="{9522FB2D-26DC-4518-B858-FFFB65E36F79}"/>
    <dgm:cxn modelId="{AB7DA972-FB03-41CF-B563-A2028AE92B28}" type="presOf" srcId="{D495B1E0-414E-4E08-AAF7-3203DF9CFF93}" destId="{52C57F16-51D2-412A-BA10-E8CC6DAFEBD3}" srcOrd="0" destOrd="0" presId="urn:microsoft.com/office/officeart/2005/8/layout/vList3"/>
    <dgm:cxn modelId="{F33D91D3-1552-4869-8AB2-2E5AD242E3D6}" srcId="{92B79A7D-CEE3-4E97-8720-26FC6C23E23B}" destId="{66F94149-5DE0-4C8B-A9AB-035555E865B8}" srcOrd="2" destOrd="0" parTransId="{85E663B1-8FB4-4751-865A-86DF191781AD}" sibTransId="{97245D3A-35FE-469E-A2D9-62779ED41ECC}"/>
    <dgm:cxn modelId="{4B011367-C6E8-4803-BB3D-894F5A835393}" type="presOf" srcId="{66F94149-5DE0-4C8B-A9AB-035555E865B8}" destId="{E26425E2-2588-4DE3-9036-BB7FCC5FFD71}" srcOrd="0" destOrd="0" presId="urn:microsoft.com/office/officeart/2005/8/layout/vList3"/>
    <dgm:cxn modelId="{27FBD5CE-0681-467D-B52C-547BA9CB8CCA}" srcId="{92B79A7D-CEE3-4E97-8720-26FC6C23E23B}" destId="{31170219-C72F-426A-8449-3FDEA89142F2}" srcOrd="1" destOrd="0" parTransId="{E5985515-BFE7-4779-B8BD-3696B386BD26}" sibTransId="{7585D192-10CC-4D93-B2F2-C497C7116C9D}"/>
    <dgm:cxn modelId="{D3FA27C9-1E6B-4E50-8486-BBD25D8AD889}" type="presParOf" srcId="{DB27EFFC-045A-437A-92F8-DF35CD9EA697}" destId="{A2ACC5E2-5A2B-4136-B046-AB0C104599C4}" srcOrd="0" destOrd="0" presId="urn:microsoft.com/office/officeart/2005/8/layout/vList3"/>
    <dgm:cxn modelId="{D56755B9-C2A4-419B-A961-AC7E84263D4B}" type="presParOf" srcId="{A2ACC5E2-5A2B-4136-B046-AB0C104599C4}" destId="{58388585-8E53-4135-BAD9-1BA733E8BC9E}" srcOrd="0" destOrd="0" presId="urn:microsoft.com/office/officeart/2005/8/layout/vList3"/>
    <dgm:cxn modelId="{0FC50551-7573-41BB-A3D3-6F2989A9C79B}" type="presParOf" srcId="{A2ACC5E2-5A2B-4136-B046-AB0C104599C4}" destId="{52C57F16-51D2-412A-BA10-E8CC6DAFEBD3}" srcOrd="1" destOrd="0" presId="urn:microsoft.com/office/officeart/2005/8/layout/vList3"/>
    <dgm:cxn modelId="{1236297E-1858-41E9-98A6-B40B27CE7C44}" type="presParOf" srcId="{DB27EFFC-045A-437A-92F8-DF35CD9EA697}" destId="{109A824D-A32C-4DED-AB7A-522444003E8A}" srcOrd="1" destOrd="0" presId="urn:microsoft.com/office/officeart/2005/8/layout/vList3"/>
    <dgm:cxn modelId="{D93B1C53-666F-48C5-935B-CF876CDB792F}" type="presParOf" srcId="{DB27EFFC-045A-437A-92F8-DF35CD9EA697}" destId="{9B7E9267-DB58-4334-B1C8-467F9D6C33D4}" srcOrd="2" destOrd="0" presId="urn:microsoft.com/office/officeart/2005/8/layout/vList3"/>
    <dgm:cxn modelId="{3D0C90BD-9C63-44FE-9A91-A6C1A7B1968A}" type="presParOf" srcId="{9B7E9267-DB58-4334-B1C8-467F9D6C33D4}" destId="{CF311E98-CAB3-43A3-B5E0-D5A8C2AB6939}" srcOrd="0" destOrd="0" presId="urn:microsoft.com/office/officeart/2005/8/layout/vList3"/>
    <dgm:cxn modelId="{D17D6C2F-D9A7-43E7-AF3D-8FA0A3D6F467}" type="presParOf" srcId="{9B7E9267-DB58-4334-B1C8-467F9D6C33D4}" destId="{656ECDC9-5559-4968-ABC3-7CB5BF856504}" srcOrd="1" destOrd="0" presId="urn:microsoft.com/office/officeart/2005/8/layout/vList3"/>
    <dgm:cxn modelId="{F9E21D87-BE43-4C8E-A826-8BA29E076E6E}" type="presParOf" srcId="{DB27EFFC-045A-437A-92F8-DF35CD9EA697}" destId="{3438779B-A2A1-40D4-AE71-D1C925F8433F}" srcOrd="3" destOrd="0" presId="urn:microsoft.com/office/officeart/2005/8/layout/vList3"/>
    <dgm:cxn modelId="{C5665C98-935D-4748-AD47-83CC621157A8}" type="presParOf" srcId="{DB27EFFC-045A-437A-92F8-DF35CD9EA697}" destId="{D2412553-BA24-4771-BCD6-03C8B40FF277}" srcOrd="4" destOrd="0" presId="urn:microsoft.com/office/officeart/2005/8/layout/vList3"/>
    <dgm:cxn modelId="{E4E610D6-0711-48C8-8128-2CD8154996D1}" type="presParOf" srcId="{D2412553-BA24-4771-BCD6-03C8B40FF277}" destId="{307C734C-9A20-44F7-AB7B-3204AB7C0E62}" srcOrd="0" destOrd="0" presId="urn:microsoft.com/office/officeart/2005/8/layout/vList3"/>
    <dgm:cxn modelId="{C786227A-F31B-4E2D-AA94-073E5417B8AD}" type="presParOf" srcId="{D2412553-BA24-4771-BCD6-03C8B40FF277}" destId="{E26425E2-2588-4DE3-9036-BB7FCC5FFD71}"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C57F16-51D2-412A-BA10-E8CC6DAFEBD3}">
      <dsp:nvSpPr>
        <dsp:cNvPr id="0" name=""/>
        <dsp:cNvSpPr/>
      </dsp:nvSpPr>
      <dsp:spPr>
        <a:xfrm rot="10800000">
          <a:off x="720099" y="2"/>
          <a:ext cx="7836717" cy="1307341"/>
        </a:xfrm>
        <a:prstGeom prst="homePlate">
          <a:avLst/>
        </a:prstGeom>
        <a:gradFill rotWithShape="0">
          <a:gsLst>
            <a:gs pos="0">
              <a:srgbClr val="5E9EFF"/>
            </a:gs>
            <a:gs pos="39999">
              <a:srgbClr val="85C2FF"/>
            </a:gs>
            <a:gs pos="70000">
              <a:srgbClr val="C4D6EB"/>
            </a:gs>
            <a:gs pos="100000">
              <a:srgbClr val="FFEBFA"/>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1539" tIns="68580" rIns="128016" bIns="6858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latin typeface="Arial" panose="020B0604020202020204" pitchFamily="34" charset="0"/>
              <a:cs typeface="Arial" panose="020B0604020202020204" pitchFamily="34" charset="0"/>
            </a:rPr>
            <a:t>Приказ </a:t>
          </a:r>
          <a:r>
            <a:rPr lang="ru-RU" sz="1800" kern="1200" dirty="0" err="1" smtClean="0">
              <a:solidFill>
                <a:schemeClr val="tx1"/>
              </a:solidFill>
              <a:latin typeface="Arial" panose="020B0604020202020204" pitchFamily="34" charset="0"/>
              <a:cs typeface="Arial" panose="020B0604020202020204" pitchFamily="34" charset="0"/>
            </a:rPr>
            <a:t>Минрегиона</a:t>
          </a:r>
          <a:r>
            <a:rPr lang="ru-RU" sz="1800" kern="1200" dirty="0" smtClean="0">
              <a:solidFill>
                <a:schemeClr val="tx1"/>
              </a:solidFill>
              <a:latin typeface="Arial" panose="020B0604020202020204" pitchFamily="34" charset="0"/>
              <a:cs typeface="Arial" panose="020B0604020202020204" pitchFamily="34" charset="0"/>
            </a:rPr>
            <a:t> России от 30.12.2009 № 624 не отменяется.</a:t>
          </a:r>
        </a:p>
        <a:p>
          <a:pPr lvl="0" algn="ctr" defTabSz="800100">
            <a:lnSpc>
              <a:spcPct val="90000"/>
            </a:lnSpc>
            <a:spcBef>
              <a:spcPct val="0"/>
            </a:spcBef>
            <a:spcAft>
              <a:spcPct val="35000"/>
            </a:spcAft>
          </a:pPr>
          <a:r>
            <a:rPr lang="ru-RU" sz="1800" kern="1200" dirty="0" smtClean="0">
              <a:solidFill>
                <a:schemeClr val="tx1"/>
              </a:solidFill>
              <a:latin typeface="Arial" panose="020B0604020202020204" pitchFamily="34" charset="0"/>
              <a:cs typeface="Arial" panose="020B0604020202020204" pitchFamily="34" charset="0"/>
            </a:rPr>
            <a:t>Каждый член СРО с 01.07.2017 становится «генподрядчиком» и лицом, способным самостоятельно осуществлять работы</a:t>
          </a:r>
          <a:endParaRPr lang="ru-RU" sz="1800" kern="1200" dirty="0">
            <a:solidFill>
              <a:schemeClr val="tx1"/>
            </a:solidFill>
            <a:latin typeface="Arial" panose="020B0604020202020204" pitchFamily="34" charset="0"/>
            <a:cs typeface="Arial" panose="020B0604020202020204" pitchFamily="34" charset="0"/>
          </a:endParaRPr>
        </a:p>
      </dsp:txBody>
      <dsp:txXfrm rot="10800000">
        <a:off x="1046934" y="2"/>
        <a:ext cx="7509882" cy="1307341"/>
      </dsp:txXfrm>
    </dsp:sp>
    <dsp:sp modelId="{58388585-8E53-4135-BAD9-1BA733E8BC9E}">
      <dsp:nvSpPr>
        <dsp:cNvPr id="0" name=""/>
        <dsp:cNvSpPr/>
      </dsp:nvSpPr>
      <dsp:spPr>
        <a:xfrm>
          <a:off x="0" y="216019"/>
          <a:ext cx="955931" cy="955931"/>
        </a:xfrm>
        <a:prstGeom prst="ellipse">
          <a:avLst/>
        </a:prstGeom>
        <a:gradFill rotWithShape="0">
          <a:gsLst>
            <a:gs pos="0">
              <a:srgbClr val="DDEBCF"/>
            </a:gs>
            <a:gs pos="50000">
              <a:srgbClr val="9CB86E"/>
            </a:gs>
            <a:gs pos="100000">
              <a:srgbClr val="156B13"/>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6ECDC9-5559-4968-ABC3-7CB5BF856504}">
      <dsp:nvSpPr>
        <dsp:cNvPr id="0" name=""/>
        <dsp:cNvSpPr/>
      </dsp:nvSpPr>
      <dsp:spPr>
        <a:xfrm rot="10800000">
          <a:off x="598494" y="1584179"/>
          <a:ext cx="7970457" cy="1241048"/>
        </a:xfrm>
        <a:prstGeom prst="homePlate">
          <a:avLst/>
        </a:prstGeom>
        <a:gradFill rotWithShape="0">
          <a:gsLst>
            <a:gs pos="0">
              <a:srgbClr val="5E9EFF"/>
            </a:gs>
            <a:gs pos="39999">
              <a:srgbClr val="85C2FF"/>
            </a:gs>
            <a:gs pos="70000">
              <a:srgbClr val="C4D6EB"/>
            </a:gs>
            <a:gs pos="100000">
              <a:srgbClr val="FFEBFA"/>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1539" tIns="76200" rIns="142240" bIns="76200" numCol="1" spcCol="1270" anchor="ctr" anchorCtr="0">
          <a:noAutofit/>
        </a:bodyPr>
        <a:lstStyle/>
        <a:p>
          <a:pPr lvl="0" algn="ctr" defTabSz="889000">
            <a:lnSpc>
              <a:spcPct val="90000"/>
            </a:lnSpc>
            <a:spcBef>
              <a:spcPct val="0"/>
            </a:spcBef>
            <a:spcAft>
              <a:spcPct val="35000"/>
            </a:spcAft>
          </a:pPr>
          <a:r>
            <a:rPr lang="ru-RU" sz="2000" kern="1200" dirty="0" smtClean="0">
              <a:solidFill>
                <a:schemeClr val="tx1"/>
              </a:solidFill>
              <a:latin typeface="Arial" panose="020B0604020202020204" pitchFamily="34" charset="0"/>
              <a:cs typeface="Arial" panose="020B0604020202020204" pitchFamily="34" charset="0"/>
            </a:rPr>
            <a:t>Приказ № 624 с 01.07.2017 применяется только для </a:t>
          </a:r>
          <a:r>
            <a:rPr lang="ru-RU" sz="2000" kern="1200" dirty="0" err="1" smtClean="0">
              <a:solidFill>
                <a:schemeClr val="tx1"/>
              </a:solidFill>
              <a:latin typeface="Arial" panose="020B0604020202020204" pitchFamily="34" charset="0"/>
              <a:cs typeface="Arial" panose="020B0604020202020204" pitchFamily="34" charset="0"/>
            </a:rPr>
            <a:t>стройконтроля</a:t>
          </a:r>
          <a:endParaRPr lang="ru-RU" sz="2000" kern="1200" dirty="0">
            <a:latin typeface="Arial" panose="020B0604020202020204" pitchFamily="34" charset="0"/>
            <a:cs typeface="Arial" panose="020B0604020202020204" pitchFamily="34" charset="0"/>
          </a:endParaRPr>
        </a:p>
      </dsp:txBody>
      <dsp:txXfrm rot="10800000">
        <a:off x="908756" y="1584179"/>
        <a:ext cx="7660195" cy="1241048"/>
      </dsp:txXfrm>
    </dsp:sp>
    <dsp:sp modelId="{CF311E98-CAB3-43A3-B5E0-D5A8C2AB6939}">
      <dsp:nvSpPr>
        <dsp:cNvPr id="0" name=""/>
        <dsp:cNvSpPr/>
      </dsp:nvSpPr>
      <dsp:spPr>
        <a:xfrm>
          <a:off x="0" y="1728191"/>
          <a:ext cx="955931" cy="955931"/>
        </a:xfrm>
        <a:prstGeom prst="ellipse">
          <a:avLst/>
        </a:prstGeom>
        <a:gradFill rotWithShape="0">
          <a:gsLst>
            <a:gs pos="0">
              <a:srgbClr val="DDEBCF"/>
            </a:gs>
            <a:gs pos="50000">
              <a:srgbClr val="9CB86E"/>
            </a:gs>
            <a:gs pos="100000">
              <a:srgbClr val="156B13"/>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6425E2-2588-4DE3-9036-BB7FCC5FFD71}">
      <dsp:nvSpPr>
        <dsp:cNvPr id="0" name=""/>
        <dsp:cNvSpPr/>
      </dsp:nvSpPr>
      <dsp:spPr>
        <a:xfrm rot="10800000">
          <a:off x="576043" y="3119234"/>
          <a:ext cx="7992908" cy="1273253"/>
        </a:xfrm>
        <a:prstGeom prst="homePlate">
          <a:avLst/>
        </a:prstGeom>
        <a:gradFill rotWithShape="0">
          <a:gsLst>
            <a:gs pos="0">
              <a:srgbClr val="5E9EFF"/>
            </a:gs>
            <a:gs pos="39999">
              <a:srgbClr val="85C2FF"/>
            </a:gs>
            <a:gs pos="70000">
              <a:srgbClr val="C4D6EB"/>
            </a:gs>
            <a:gs pos="100000">
              <a:srgbClr val="FFEBFA"/>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1539" tIns="76200" rIns="142240" bIns="76200" numCol="1" spcCol="1270" anchor="ctr" anchorCtr="0">
          <a:noAutofit/>
        </a:bodyPr>
        <a:lstStyle/>
        <a:p>
          <a:pPr lvl="0" algn="ctr" defTabSz="889000">
            <a:lnSpc>
              <a:spcPct val="90000"/>
            </a:lnSpc>
            <a:spcBef>
              <a:spcPct val="0"/>
            </a:spcBef>
            <a:spcAft>
              <a:spcPct val="35000"/>
            </a:spcAft>
          </a:pPr>
          <a:r>
            <a:rPr lang="ru-RU" sz="2000" kern="1200" dirty="0" smtClean="0">
              <a:solidFill>
                <a:schemeClr val="tx1"/>
              </a:solidFill>
              <a:latin typeface="Arial" panose="020B0604020202020204" pitchFamily="34" charset="0"/>
              <a:cs typeface="Arial" panose="020B0604020202020204" pitchFamily="34" charset="0"/>
            </a:rPr>
            <a:t>От субподрядчиков с 18.06.2017 не требуется членство в СРО вне зависимости от вида и цены работ</a:t>
          </a:r>
          <a:endParaRPr lang="ru-RU" sz="2000" kern="1200" dirty="0">
            <a:solidFill>
              <a:schemeClr val="tx1"/>
            </a:solidFill>
            <a:latin typeface="Arial" panose="020B0604020202020204" pitchFamily="34" charset="0"/>
            <a:cs typeface="Arial" panose="020B0604020202020204" pitchFamily="34" charset="0"/>
          </a:endParaRPr>
        </a:p>
      </dsp:txBody>
      <dsp:txXfrm rot="10800000">
        <a:off x="894356" y="3119234"/>
        <a:ext cx="7674595" cy="1273253"/>
      </dsp:txXfrm>
    </dsp:sp>
    <dsp:sp modelId="{307C734C-9A20-44F7-AB7B-3204AB7C0E62}">
      <dsp:nvSpPr>
        <dsp:cNvPr id="0" name=""/>
        <dsp:cNvSpPr/>
      </dsp:nvSpPr>
      <dsp:spPr>
        <a:xfrm>
          <a:off x="0" y="3302345"/>
          <a:ext cx="955931" cy="955931"/>
        </a:xfrm>
        <a:prstGeom prst="ellipse">
          <a:avLst/>
        </a:prstGeom>
        <a:gradFill rotWithShape="0">
          <a:gsLst>
            <a:gs pos="0">
              <a:srgbClr val="DDEBCF"/>
            </a:gs>
            <a:gs pos="50000">
              <a:srgbClr val="9CB86E"/>
            </a:gs>
            <a:gs pos="100000">
              <a:srgbClr val="156B13"/>
            </a:gs>
          </a:gsLst>
          <a:lin ang="5400000" scaled="0"/>
        </a:gra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D34579B-C4E5-4B93-A90A-362F404D9E19}" type="datetimeFigureOut">
              <a:rPr lang="ru-RU" smtClean="0"/>
              <a:t>06.10.2017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D34579B-C4E5-4B93-A90A-362F404D9E19}" type="datetimeFigureOut">
              <a:rPr lang="ru-RU" smtClean="0"/>
              <a:t>06.10.2017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34579B-C4E5-4B93-A90A-362F404D9E19}" type="datetimeFigureOut">
              <a:rPr lang="ru-RU" smtClean="0"/>
              <a:t>06.10.2017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34579B-C4E5-4B93-A90A-362F404D9E19}" type="datetimeFigureOut">
              <a:rPr lang="ru-RU" smtClean="0"/>
              <a:t>06.10.2017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34579B-C4E5-4B93-A90A-362F404D9E19}" type="datetimeFigureOut">
              <a:rPr lang="ru-RU" smtClean="0"/>
              <a:t>06.10.2017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34579B-C4E5-4B93-A90A-362F404D9E19}" type="datetimeFigureOut">
              <a:rPr lang="ru-RU" smtClean="0"/>
              <a:t>06.10.2017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34579B-C4E5-4B93-A90A-362F404D9E19}" type="datetimeFigureOut">
              <a:rPr lang="ru-RU" smtClean="0"/>
              <a:t>06.10.2017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907AA6B-AB94-458E-8BCE-CD0A4067558B}"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34579B-C4E5-4B93-A90A-362F404D9E19}" type="datetimeFigureOut">
              <a:rPr lang="ru-RU" smtClean="0"/>
              <a:t>06.10.2017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4579B-C4E5-4B93-A90A-362F404D9E19}" type="datetimeFigureOut">
              <a:rPr lang="ru-RU" smtClean="0"/>
              <a:t>06.10.2017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4579B-C4E5-4B93-A90A-362F404D9E19}" type="datetimeFigureOut">
              <a:rPr lang="ru-RU" smtClean="0"/>
              <a:t>06.10.2017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4579B-C4E5-4B93-A90A-362F404D9E19}" type="datetimeFigureOut">
              <a:rPr lang="ru-RU" smtClean="0"/>
              <a:t>06.10.2017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D34579B-C4E5-4B93-A90A-362F404D9E19}" type="datetimeFigureOut">
              <a:rPr lang="ru-RU" smtClean="0"/>
              <a:t>06.10.2017</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907AA6B-AB94-458E-8BCE-CD0A4067558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38119" y="476672"/>
            <a:ext cx="8280920" cy="5616624"/>
          </a:xfrm>
          <a:prstGeom prst="rect">
            <a:avLst/>
          </a:prstGeom>
          <a:solidFill>
            <a:schemeClr val="bg2">
              <a:alpha val="0"/>
            </a:schemeClr>
          </a:solidFill>
          <a:ln>
            <a:noFill/>
          </a:ln>
          <a:effectLst>
            <a:outerShdw blurRad="50800" dist="38100" dir="5400000" algn="t"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dirty="0" smtClean="0">
                <a:solidFill>
                  <a:schemeClr val="tx1"/>
                </a:solidFill>
                <a:latin typeface="Arial" panose="020B0604020202020204" pitchFamily="34" charset="0"/>
                <a:cs typeface="Arial" panose="020B0604020202020204" pitchFamily="34" charset="0"/>
              </a:rPr>
              <a:t>Юридические аспекты исполнения и расторжения контрактов в сфере строительства. Обзор судебной практики.</a:t>
            </a:r>
          </a:p>
          <a:p>
            <a:pPr algn="ctr"/>
            <a:endParaRPr lang="ru-RU" sz="4000" b="1" dirty="0" smtClean="0">
              <a:solidFill>
                <a:schemeClr val="tx1"/>
              </a:solidFill>
              <a:latin typeface="Arial" panose="020B0604020202020204" pitchFamily="34" charset="0"/>
              <a:cs typeface="Arial" panose="020B0604020202020204" pitchFamily="34" charset="0"/>
            </a:endParaRPr>
          </a:p>
          <a:p>
            <a:pPr algn="ctr"/>
            <a:r>
              <a:rPr lang="ru-RU" sz="4000" b="1" dirty="0" smtClean="0">
                <a:solidFill>
                  <a:schemeClr val="tx1"/>
                </a:solidFill>
                <a:latin typeface="Arial" panose="020B0604020202020204" pitchFamily="34" charset="0"/>
                <a:cs typeface="Arial" panose="020B0604020202020204" pitchFamily="34" charset="0"/>
              </a:rPr>
              <a:t>Актуальные и планируемые изменения в законодательстве о контрактной системе</a:t>
            </a:r>
          </a:p>
        </p:txBody>
      </p:sp>
    </p:spTree>
    <p:extLst>
      <p:ext uri="{BB962C8B-B14F-4D97-AF65-F5344CB8AC3E}">
        <p14:creationId xmlns:p14="http://schemas.microsoft.com/office/powerpoint/2010/main" val="4018341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С </a:t>
            </a:r>
            <a:r>
              <a:rPr lang="ru-RU" sz="2000" b="1" dirty="0" smtClean="0">
                <a:solidFill>
                  <a:schemeClr val="tx1"/>
                </a:solidFill>
                <a:latin typeface="Arial" panose="020B0604020202020204" pitchFamily="34" charset="0"/>
                <a:cs typeface="Arial" panose="020B0604020202020204" pitchFamily="34" charset="0"/>
              </a:rPr>
              <a:t>1 июля 2017 </a:t>
            </a:r>
            <a:r>
              <a:rPr lang="ru-RU" sz="2000" dirty="0" smtClean="0">
                <a:solidFill>
                  <a:schemeClr val="tx1"/>
                </a:solidFill>
                <a:latin typeface="Arial" panose="020B0604020202020204" pitchFamily="34" charset="0"/>
                <a:cs typeface="Arial" panose="020B0604020202020204" pitchFamily="34" charset="0"/>
              </a:rPr>
              <a:t>года </a:t>
            </a:r>
            <a:r>
              <a:rPr lang="ru-RU" sz="2000" b="1" dirty="0" smtClean="0">
                <a:solidFill>
                  <a:schemeClr val="tx1"/>
                </a:solidFill>
                <a:latin typeface="Arial" panose="020B0604020202020204" pitchFamily="34" charset="0"/>
                <a:cs typeface="Arial" panose="020B0604020202020204" pitchFamily="34" charset="0"/>
              </a:rPr>
              <a:t>не допускается </a:t>
            </a:r>
            <a:r>
              <a:rPr lang="ru-RU" sz="2000" dirty="0" smtClean="0">
                <a:solidFill>
                  <a:schemeClr val="tx1"/>
                </a:solidFill>
                <a:latin typeface="Arial" panose="020B0604020202020204" pitchFamily="34" charset="0"/>
                <a:cs typeface="Arial" panose="020B0604020202020204" pitchFamily="34" charset="0"/>
              </a:rPr>
              <a:t>осуществление предпринимательской деятельности по выполнению инженерных изысканий, по осуществлению архитектурно-строительного проектирования, строительства, реконструкции, капитального ремонта объектов капитального строительства </a:t>
            </a:r>
            <a:r>
              <a:rPr lang="ru-RU" sz="2000" b="1" dirty="0" smtClean="0">
                <a:solidFill>
                  <a:schemeClr val="tx1"/>
                </a:solidFill>
                <a:latin typeface="Arial" panose="020B0604020202020204" pitchFamily="34" charset="0"/>
                <a:cs typeface="Arial" panose="020B0604020202020204" pitchFamily="34" charset="0"/>
              </a:rPr>
              <a:t>на основании </a:t>
            </a:r>
            <a:r>
              <a:rPr lang="ru-RU" sz="2000" dirty="0" smtClean="0">
                <a:solidFill>
                  <a:schemeClr val="tx1"/>
                </a:solidFill>
                <a:latin typeface="Arial" panose="020B0604020202020204" pitchFamily="34" charset="0"/>
                <a:cs typeface="Arial" panose="020B0604020202020204" pitchFamily="34" charset="0"/>
              </a:rPr>
              <a:t>выданного саморегулируемой организацией </a:t>
            </a:r>
            <a:r>
              <a:rPr lang="ru-RU" sz="2000" b="1" dirty="0" smtClean="0">
                <a:solidFill>
                  <a:schemeClr val="tx1"/>
                </a:solidFill>
                <a:latin typeface="Arial" panose="020B0604020202020204" pitchFamily="34" charset="0"/>
                <a:cs typeface="Arial" panose="020B0604020202020204" pitchFamily="34" charset="0"/>
              </a:rPr>
              <a:t>свидетельства о допуске к определённому виду или видам работ </a:t>
            </a:r>
            <a:r>
              <a:rPr lang="ru-RU" sz="2000" dirty="0" smtClean="0">
                <a:solidFill>
                  <a:schemeClr val="tx1"/>
                </a:solidFill>
                <a:latin typeface="Arial" panose="020B0604020202020204" pitchFamily="34" charset="0"/>
                <a:cs typeface="Arial" panose="020B0604020202020204" pitchFamily="34" charset="0"/>
              </a:rPr>
              <a:t>по инженерным изысканиям, по подготовке проектной документации, по строительству, реконструкции, капитальному ремонту объектов капитального строительства, которые оказывают влияние на безопасность объектов капитального строительства.</a:t>
            </a: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388411"/>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Свидетельства о допуске СРО отменяются с 1 июля 2017 года</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173881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07704" y="377165"/>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Что применяется вместо допуска СРО?</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Скругленный прямоугольник 1"/>
          <p:cNvSpPr/>
          <p:nvPr/>
        </p:nvSpPr>
        <p:spPr>
          <a:xfrm>
            <a:off x="359532" y="1556792"/>
            <a:ext cx="8352928" cy="2664296"/>
          </a:xfrm>
          <a:prstGeom prst="roundRect">
            <a:avLst>
              <a:gd name="adj" fmla="val 1217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60000" algn="just"/>
            <a:r>
              <a:rPr lang="ru-RU" sz="1600" dirty="0" smtClean="0">
                <a:solidFill>
                  <a:schemeClr val="tx1"/>
                </a:solidFill>
                <a:latin typeface="Arial" panose="020B0604020202020204" pitchFamily="34" charset="0"/>
                <a:cs typeface="Arial" panose="020B0604020202020204" pitchFamily="34" charset="0"/>
              </a:rPr>
              <a:t>Работы по договорам о выполнении инженерных изысканий/о подготовке проектной документации/ о строительстве, реконструкции, капитальном ремонте объектов капитального строительства заключенным с застройщиком/техническим заказчиком, должны выполняться только ИП и ЮЛ, которые являются </a:t>
            </a:r>
            <a:r>
              <a:rPr lang="ru-RU" sz="1600" b="1" dirty="0" smtClean="0">
                <a:solidFill>
                  <a:schemeClr val="tx1"/>
                </a:solidFill>
                <a:latin typeface="Arial" panose="020B0604020202020204" pitchFamily="34" charset="0"/>
                <a:cs typeface="Arial" panose="020B0604020202020204" pitchFamily="34" charset="0"/>
              </a:rPr>
              <a:t>членами СРО </a:t>
            </a:r>
            <a:r>
              <a:rPr lang="ru-RU" sz="1600" dirty="0" smtClean="0">
                <a:solidFill>
                  <a:schemeClr val="tx1"/>
                </a:solidFill>
                <a:latin typeface="Arial" panose="020B0604020202020204" pitchFamily="34" charset="0"/>
                <a:cs typeface="Arial" panose="020B0604020202020204" pitchFamily="34" charset="0"/>
              </a:rPr>
              <a:t>в соответствующей области (если иное не предусмотрено </a:t>
            </a:r>
            <a:r>
              <a:rPr lang="ru-RU" sz="1600" dirty="0" err="1" smtClean="0">
                <a:solidFill>
                  <a:schemeClr val="tx1"/>
                </a:solidFill>
                <a:latin typeface="Arial" panose="020B0604020202020204" pitchFamily="34" charset="0"/>
                <a:cs typeface="Arial" panose="020B0604020202020204" pitchFamily="34" charset="0"/>
              </a:rPr>
              <a:t>ГрК</a:t>
            </a:r>
            <a:r>
              <a:rPr lang="ru-RU" sz="1600" dirty="0" smtClean="0">
                <a:solidFill>
                  <a:schemeClr val="tx1"/>
                </a:solidFill>
                <a:latin typeface="Arial" panose="020B0604020202020204" pitchFamily="34" charset="0"/>
                <a:cs typeface="Arial" panose="020B0604020202020204" pitchFamily="34" charset="0"/>
              </a:rPr>
              <a:t> РФ)</a:t>
            </a:r>
          </a:p>
          <a:p>
            <a:pPr indent="360000"/>
            <a:endParaRPr lang="ru-RU" sz="1400" dirty="0" smtClean="0">
              <a:solidFill>
                <a:schemeClr val="tx1"/>
              </a:solidFill>
              <a:latin typeface="Arial" panose="020B0604020202020204" pitchFamily="34" charset="0"/>
              <a:cs typeface="Arial" panose="020B0604020202020204" pitchFamily="34" charset="0"/>
            </a:endParaRPr>
          </a:p>
          <a:p>
            <a:pPr indent="360000" algn="just"/>
            <a:r>
              <a:rPr lang="ru-RU" sz="1600" b="1" dirty="0" smtClean="0">
                <a:solidFill>
                  <a:schemeClr val="accent6"/>
                </a:solidFill>
                <a:latin typeface="Arial" panose="020B0604020202020204" pitchFamily="34" charset="0"/>
                <a:cs typeface="Arial" panose="020B0604020202020204" pitchFamily="34" charset="0"/>
              </a:rPr>
              <a:t>ВАЖНО:</a:t>
            </a:r>
            <a:r>
              <a:rPr lang="ru-RU" sz="1600" dirty="0" smtClean="0">
                <a:solidFill>
                  <a:schemeClr val="tx1"/>
                </a:solidFill>
                <a:latin typeface="Arial" panose="020B0604020202020204" pitchFamily="34" charset="0"/>
                <a:cs typeface="Arial" panose="020B0604020202020204" pitchFamily="34" charset="0"/>
              </a:rPr>
              <a:t> Кроме того, если вопрос касается строительных работ, то застройщик должен состоять в СРО того же субъекта, на территории которого он зарегистрирован</a:t>
            </a:r>
          </a:p>
          <a:p>
            <a:r>
              <a:rPr lang="ru-RU" sz="1400" dirty="0" smtClean="0">
                <a:solidFill>
                  <a:schemeClr val="tx1"/>
                </a:solidFill>
                <a:latin typeface="Arial" panose="020B0604020202020204" pitchFamily="34" charset="0"/>
                <a:cs typeface="Arial" panose="020B0604020202020204" pitchFamily="34" charset="0"/>
              </a:rPr>
              <a:t>                        (основания ч.2 ст. 47, ч.4 ст. 48, ч. 2 ст. 52, п. 22 ст. 1 </a:t>
            </a:r>
            <a:r>
              <a:rPr lang="ru-RU" sz="1400" dirty="0" err="1" smtClean="0">
                <a:solidFill>
                  <a:schemeClr val="tx1"/>
                </a:solidFill>
                <a:latin typeface="Arial" panose="020B0604020202020204" pitchFamily="34" charset="0"/>
                <a:cs typeface="Arial" panose="020B0604020202020204" pitchFamily="34" charset="0"/>
              </a:rPr>
              <a:t>ГрК</a:t>
            </a:r>
            <a:r>
              <a:rPr lang="ru-RU" sz="1400" dirty="0" smtClean="0">
                <a:solidFill>
                  <a:schemeClr val="tx1"/>
                </a:solidFill>
                <a:latin typeface="Arial" panose="020B0604020202020204" pitchFamily="34" charset="0"/>
                <a:cs typeface="Arial" panose="020B0604020202020204" pitchFamily="34" charset="0"/>
              </a:rPr>
              <a:t> РФ)</a:t>
            </a:r>
          </a:p>
        </p:txBody>
      </p:sp>
      <p:sp>
        <p:nvSpPr>
          <p:cNvPr id="7" name="Скругленный прямоугольник 6"/>
          <p:cNvSpPr/>
          <p:nvPr/>
        </p:nvSpPr>
        <p:spPr>
          <a:xfrm>
            <a:off x="359532" y="4509120"/>
            <a:ext cx="8352928" cy="1800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Arial" panose="020B0604020202020204" pitchFamily="34" charset="0"/>
                <a:cs typeface="Arial" panose="020B0604020202020204" pitchFamily="34" charset="0"/>
              </a:rPr>
              <a:t>СРО обязана предоставлять по запросам заинтересованных лиц выписку из реестра членов СРО в срок не более чем 3 рабочих дней со дня поступления запроса.</a:t>
            </a:r>
          </a:p>
          <a:p>
            <a:pPr algn="ctr"/>
            <a:r>
              <a:rPr lang="ru-RU" b="1" dirty="0" smtClean="0">
                <a:solidFill>
                  <a:schemeClr val="tx1"/>
                </a:solidFill>
                <a:latin typeface="Arial" panose="020B0604020202020204" pitchFamily="34" charset="0"/>
                <a:cs typeface="Arial" panose="020B0604020202020204" pitchFamily="34" charset="0"/>
              </a:rPr>
              <a:t>Срок действия </a:t>
            </a:r>
            <a:r>
              <a:rPr lang="ru-RU" dirty="0" smtClean="0">
                <a:solidFill>
                  <a:schemeClr val="tx1"/>
                </a:solidFill>
                <a:latin typeface="Arial" panose="020B0604020202020204" pitchFamily="34" charset="0"/>
                <a:cs typeface="Arial" panose="020B0604020202020204" pitchFamily="34" charset="0"/>
              </a:rPr>
              <a:t>выписки из реестра членов СРО – </a:t>
            </a:r>
          </a:p>
          <a:p>
            <a:pPr algn="ctr"/>
            <a:r>
              <a:rPr lang="ru-RU" b="1" dirty="0" smtClean="0">
                <a:solidFill>
                  <a:schemeClr val="tx1"/>
                </a:solidFill>
                <a:latin typeface="Arial" panose="020B0604020202020204" pitchFamily="34" charset="0"/>
                <a:cs typeface="Arial" panose="020B0604020202020204" pitchFamily="34" charset="0"/>
              </a:rPr>
              <a:t>1 месяц</a:t>
            </a:r>
            <a:r>
              <a:rPr lang="ru-RU" dirty="0" smtClean="0">
                <a:solidFill>
                  <a:schemeClr val="tx1"/>
                </a:solidFill>
                <a:latin typeface="Arial" panose="020B0604020202020204" pitchFamily="34" charset="0"/>
                <a:cs typeface="Arial" panose="020B0604020202020204" pitchFamily="34" charset="0"/>
              </a:rPr>
              <a:t> с даты ее выдачи</a:t>
            </a:r>
          </a:p>
          <a:p>
            <a:pPr algn="ctr"/>
            <a:r>
              <a:rPr lang="ru-RU" sz="1400" dirty="0" smtClean="0">
                <a:solidFill>
                  <a:schemeClr val="tx1"/>
                </a:solidFill>
                <a:latin typeface="Arial" panose="020B0604020202020204" pitchFamily="34" charset="0"/>
                <a:cs typeface="Arial" panose="020B0604020202020204" pitchFamily="34" charset="0"/>
              </a:rPr>
              <a:t>(основание ст. 55.17 </a:t>
            </a:r>
            <a:r>
              <a:rPr lang="ru-RU" sz="1400" dirty="0" err="1" smtClean="0">
                <a:solidFill>
                  <a:schemeClr val="tx1"/>
                </a:solidFill>
                <a:latin typeface="Arial" panose="020B0604020202020204" pitchFamily="34" charset="0"/>
                <a:cs typeface="Arial" panose="020B0604020202020204" pitchFamily="34" charset="0"/>
              </a:rPr>
              <a:t>ГрК</a:t>
            </a:r>
            <a:r>
              <a:rPr lang="ru-RU" sz="1400" dirty="0" smtClean="0">
                <a:solidFill>
                  <a:schemeClr val="tx1"/>
                </a:solidFill>
                <a:latin typeface="Arial" panose="020B0604020202020204" pitchFamily="34" charset="0"/>
                <a:cs typeface="Arial" panose="020B0604020202020204" pitchFamily="34" charset="0"/>
              </a:rPr>
              <a:t> РФ)</a:t>
            </a:r>
            <a:endParaRPr lang="ru-RU"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9445642"/>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592609"/>
            <a:ext cx="6603466" cy="523220"/>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Форма выписки</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0" y="2060848"/>
            <a:ext cx="8863947" cy="46949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51520" y="1628800"/>
            <a:ext cx="8568952" cy="369332"/>
          </a:xfrm>
          <a:prstGeom prst="rect">
            <a:avLst/>
          </a:prstGeom>
          <a:noFill/>
        </p:spPr>
        <p:txBody>
          <a:bodyPr wrap="square" rtlCol="0">
            <a:spAutoFit/>
          </a:bodyPr>
          <a:lstStyle/>
          <a:p>
            <a:pPr algn="ctr"/>
            <a:r>
              <a:rPr lang="ru-RU" i="1" dirty="0" smtClean="0">
                <a:latin typeface="Arial" panose="020B0604020202020204" pitchFamily="34" charset="0"/>
                <a:cs typeface="Arial" panose="020B0604020202020204" pitchFamily="34" charset="0"/>
              </a:rPr>
              <a:t>Форма утверждена Приказом </a:t>
            </a:r>
            <a:r>
              <a:rPr lang="ru-RU" i="1" dirty="0" err="1" smtClean="0">
                <a:latin typeface="Arial" panose="020B0604020202020204" pitchFamily="34" charset="0"/>
                <a:cs typeface="Arial" panose="020B0604020202020204" pitchFamily="34" charset="0"/>
              </a:rPr>
              <a:t>Ростехнадзора</a:t>
            </a:r>
            <a:r>
              <a:rPr lang="ru-RU" i="1" dirty="0" smtClean="0">
                <a:latin typeface="Arial" panose="020B0604020202020204" pitchFamily="34" charset="0"/>
                <a:cs typeface="Arial" panose="020B0604020202020204" pitchFamily="34" charset="0"/>
              </a:rPr>
              <a:t> от 16.02.2017 №58</a:t>
            </a:r>
            <a:endParaRPr lang="ru-RU"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02732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48187"/>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07704" y="558065"/>
            <a:ext cx="6603466" cy="523220"/>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«Генподрядчик» и членство в СРО</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 name="Схема 2"/>
          <p:cNvGraphicFramePr/>
          <p:nvPr>
            <p:extLst>
              <p:ext uri="{D42A27DB-BD31-4B8C-83A1-F6EECF244321}">
                <p14:modId xmlns:p14="http://schemas.microsoft.com/office/powerpoint/2010/main" val="561011305"/>
              </p:ext>
            </p:extLst>
          </p:nvPr>
        </p:nvGraphicFramePr>
        <p:xfrm>
          <a:off x="323528" y="1916832"/>
          <a:ext cx="8568952"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340473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592609"/>
            <a:ext cx="6603466" cy="800219"/>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Не требуется членство в СРО</a:t>
            </a:r>
          </a:p>
          <a:p>
            <a:pPr algn="ctr"/>
            <a:r>
              <a:rPr lang="ru-RU" dirty="0" smtClean="0">
                <a:latin typeface="Arial" panose="020B0604020202020204" pitchFamily="34" charset="0"/>
                <a:cs typeface="Arial" panose="020B0604020202020204" pitchFamily="34" charset="0"/>
              </a:rPr>
              <a:t>(основание  ст. 52 </a:t>
            </a:r>
            <a:r>
              <a:rPr lang="ru-RU" dirty="0" err="1" smtClean="0">
                <a:latin typeface="Arial" panose="020B0604020202020204" pitchFamily="34" charset="0"/>
                <a:cs typeface="Arial" panose="020B0604020202020204" pitchFamily="34" charset="0"/>
              </a:rPr>
              <a:t>ГрК</a:t>
            </a:r>
            <a:r>
              <a:rPr lang="ru-RU" dirty="0" smtClean="0">
                <a:latin typeface="Arial" panose="020B0604020202020204" pitchFamily="34" charset="0"/>
                <a:cs typeface="Arial" panose="020B0604020202020204" pitchFamily="34" charset="0"/>
              </a:rPr>
              <a:t> РФ)</a:t>
            </a:r>
            <a:endParaRPr lang="ru-RU"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 name="Скругленный прямоугольник 2"/>
          <p:cNvSpPr/>
          <p:nvPr/>
        </p:nvSpPr>
        <p:spPr>
          <a:xfrm>
            <a:off x="107504" y="1519562"/>
            <a:ext cx="8856984" cy="3600400"/>
          </a:xfrm>
          <a:prstGeom prst="roundRect">
            <a:avLst>
              <a:gd name="adj" fmla="val 12892"/>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Изыскания и проектирование</a:t>
            </a:r>
          </a:p>
          <a:p>
            <a:pPr indent="360000" algn="just">
              <a:buAutoNum type="arabicPeriod"/>
            </a:pPr>
            <a:r>
              <a:rPr lang="ru-RU" sz="1600" dirty="0" smtClean="0">
                <a:solidFill>
                  <a:schemeClr val="tx1"/>
                </a:solidFill>
              </a:rPr>
              <a:t>Государственным и муниципальным учреждениям и предприятия, если работы сдаются органу, в ведении которого они находятся</a:t>
            </a:r>
          </a:p>
          <a:p>
            <a:pPr indent="360000" algn="just">
              <a:buAutoNum type="arabicPeriod"/>
            </a:pPr>
            <a:r>
              <a:rPr lang="ru-RU" sz="1600" dirty="0" smtClean="0">
                <a:solidFill>
                  <a:schemeClr val="tx1"/>
                </a:solidFill>
              </a:rPr>
              <a:t>Коммерческим организациям, в уставных (складочных) капиталах которых доля ГУП, МУП, АУ более 50%, если работы сдаются указанным ГУП, МУП, АУ, в случае осуществления ими деятельности в областях, в которых созданы такие ЮЛ</a:t>
            </a:r>
          </a:p>
          <a:p>
            <a:pPr indent="360000" algn="just">
              <a:buAutoNum type="arabicPeriod"/>
            </a:pPr>
            <a:r>
              <a:rPr lang="ru-RU" sz="1600" dirty="0" smtClean="0">
                <a:solidFill>
                  <a:schemeClr val="tx1"/>
                </a:solidFill>
              </a:rPr>
              <a:t> ЮЛ, созданным публично-правовыми образованиями, в случае осуществления ими деятельности в областях, в которых созданы такие ЮЛ</a:t>
            </a:r>
          </a:p>
          <a:p>
            <a:pPr indent="360000" algn="just">
              <a:buAutoNum type="arabicPeriod"/>
            </a:pPr>
            <a:r>
              <a:rPr lang="ru-RU" sz="1600" dirty="0" smtClean="0">
                <a:solidFill>
                  <a:schemeClr val="tx1"/>
                </a:solidFill>
              </a:rPr>
              <a:t>Коммерческим организациям, учрежденным вышеуказанным ЮЛ, при сдаче работ таким ЮЛ</a:t>
            </a:r>
          </a:p>
          <a:p>
            <a:pPr indent="360000" algn="just">
              <a:buAutoNum type="arabicPeriod"/>
            </a:pPr>
            <a:r>
              <a:rPr lang="ru-RU" sz="1600" dirty="0" smtClean="0">
                <a:solidFill>
                  <a:schemeClr val="tx1"/>
                </a:solidFill>
              </a:rPr>
              <a:t>ЮЛ, доля участия в которых публично-правовых образований более 50%, а также коммерческим организациям, учрежденным указанными ЮЛ, если работы сдаются органам власти и МСУ</a:t>
            </a:r>
          </a:p>
          <a:p>
            <a:pPr indent="360000" algn="just">
              <a:buAutoNum type="arabicPeriod"/>
            </a:pPr>
            <a:r>
              <a:rPr lang="ru-RU" sz="1600" b="1" dirty="0" smtClean="0">
                <a:solidFill>
                  <a:schemeClr val="tx1"/>
                </a:solidFill>
              </a:rPr>
              <a:t>СУБПОДРЯДЧИКАМИ НА ЛЮБУЮ СУММУ</a:t>
            </a:r>
            <a:endParaRPr lang="ru-RU" sz="1600" b="1" dirty="0">
              <a:solidFill>
                <a:schemeClr val="tx1"/>
              </a:solidFill>
            </a:endParaRPr>
          </a:p>
        </p:txBody>
      </p:sp>
      <p:sp>
        <p:nvSpPr>
          <p:cNvPr id="8" name="Скругленный прямоугольник 7"/>
          <p:cNvSpPr/>
          <p:nvPr/>
        </p:nvSpPr>
        <p:spPr>
          <a:xfrm>
            <a:off x="107504" y="5219135"/>
            <a:ext cx="8856984" cy="1638865"/>
          </a:xfrm>
          <a:prstGeom prst="roundRect">
            <a:avLst>
              <a:gd name="adj" fmla="val 21258"/>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Строительство, реконструкция, капремонт</a:t>
            </a:r>
          </a:p>
          <a:p>
            <a:pPr algn="ctr"/>
            <a:r>
              <a:rPr lang="ru-RU" dirty="0" smtClean="0">
                <a:solidFill>
                  <a:schemeClr val="tx1"/>
                </a:solidFill>
              </a:rPr>
              <a:t>Дополнительно к случаям, указанным выше</a:t>
            </a:r>
          </a:p>
          <a:p>
            <a:pPr indent="360000" algn="just">
              <a:buAutoNum type="arabicPeriod"/>
            </a:pPr>
            <a:r>
              <a:rPr lang="ru-RU" sz="1400" dirty="0" smtClean="0">
                <a:solidFill>
                  <a:schemeClr val="tx1"/>
                </a:solidFill>
              </a:rPr>
              <a:t>Если заключается контракт с ценой не превышающей 3 000 000 рублей (количество контрактов не ограничено)</a:t>
            </a:r>
          </a:p>
          <a:p>
            <a:pPr indent="360000" algn="just">
              <a:buAutoNum type="arabicPeriod"/>
            </a:pPr>
            <a:r>
              <a:rPr lang="ru-RU" sz="1400" dirty="0" smtClean="0">
                <a:solidFill>
                  <a:schemeClr val="tx1"/>
                </a:solidFill>
              </a:rPr>
              <a:t>Для ФЛ, осуществляющих строительство, реконструкцию, капитальный ремонт индивидуального жилого дома, а также лиц, осуществляющих строительство, реконструкцию, капитальный ремонт объектов, указанных в </a:t>
            </a:r>
            <a:r>
              <a:rPr lang="ru-RU" sz="1400" dirty="0" err="1" smtClean="0">
                <a:solidFill>
                  <a:schemeClr val="tx1"/>
                </a:solidFill>
              </a:rPr>
              <a:t>пп</a:t>
            </a:r>
            <a:r>
              <a:rPr lang="ru-RU" sz="1400" dirty="0" smtClean="0">
                <a:solidFill>
                  <a:schemeClr val="tx1"/>
                </a:solidFill>
              </a:rPr>
              <a:t>. 1-3 ч.17 ст. 51 </a:t>
            </a:r>
            <a:r>
              <a:rPr lang="ru-RU" sz="1400" dirty="0" err="1" smtClean="0">
                <a:solidFill>
                  <a:schemeClr val="tx1"/>
                </a:solidFill>
              </a:rPr>
              <a:t>ГрК</a:t>
            </a:r>
            <a:r>
              <a:rPr lang="ru-RU" sz="1400" dirty="0" smtClean="0">
                <a:solidFill>
                  <a:schemeClr val="tx1"/>
                </a:solidFill>
              </a:rPr>
              <a:t> РФ </a:t>
            </a:r>
            <a:endParaRPr lang="ru-RU" sz="1400" dirty="0">
              <a:solidFill>
                <a:schemeClr val="tx1"/>
              </a:solidFill>
            </a:endParaRPr>
          </a:p>
        </p:txBody>
      </p:sp>
    </p:spTree>
    <p:extLst>
      <p:ext uri="{BB962C8B-B14F-4D97-AF65-F5344CB8AC3E}">
        <p14:creationId xmlns:p14="http://schemas.microsoft.com/office/powerpoint/2010/main" val="849122815"/>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7" y="11663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07704" y="146120"/>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Какие требования к участнику закупки включать в документацию?</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113778"/>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Скругленный прямоугольник 1"/>
          <p:cNvSpPr/>
          <p:nvPr/>
        </p:nvSpPr>
        <p:spPr>
          <a:xfrm>
            <a:off x="35496" y="1196752"/>
            <a:ext cx="9001000" cy="3096344"/>
          </a:xfrm>
          <a:prstGeom prst="roundRect">
            <a:avLst>
              <a:gd name="adj" fmla="val 7885"/>
            </a:avLst>
          </a:prstGeom>
          <a:gradFill>
            <a:gsLst>
              <a:gs pos="0">
                <a:srgbClr val="8488C4"/>
              </a:gs>
              <a:gs pos="38000">
                <a:srgbClr val="D4DEFF"/>
              </a:gs>
              <a:gs pos="89000">
                <a:srgbClr val="D4DEFF"/>
              </a:gs>
              <a:gs pos="100000">
                <a:srgbClr val="96AB94"/>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ru-RU" sz="2000" dirty="0">
                <a:solidFill>
                  <a:prstClr val="black"/>
                </a:solidFill>
                <a:latin typeface="Arial" panose="020B0604020202020204" pitchFamily="34" charset="0"/>
                <a:cs typeface="Arial" panose="020B0604020202020204" pitchFamily="34" charset="0"/>
              </a:rPr>
              <a:t>Строительство, реконструкция, капитальный ремонт</a:t>
            </a:r>
          </a:p>
          <a:p>
            <a:pPr lvl="0" indent="360000" algn="just"/>
            <a:r>
              <a:rPr lang="ru-RU" sz="1000" dirty="0">
                <a:solidFill>
                  <a:prstClr val="black"/>
                </a:solidFill>
                <a:latin typeface="Arial" panose="020B0604020202020204" pitchFamily="34" charset="0"/>
                <a:cs typeface="Arial" panose="020B0604020202020204" pitchFamily="34" charset="0"/>
              </a:rPr>
              <a:t>Участник закупки должен являться членом саморегулируемой организации, основанной на членстве лиц, осуществляющих строительство, реконструкцию, капитальный ремонт объектов капитального строительства в отношении объектов капитального строительства (далее – СРО), что должно быть подтверждено наличием действующей выписки из реестра членов саморегулируемой организации, выданной по форме согласно Приказу Федеральной службы по экологическому, технологическому и атомному надзору от 16.02.2017 № 58 «Об утверждении формы выписки из реестра членов саморегулируемой организации» не ранее чем за один месяц до даты окончания срока подачи заявок на участие в закупке, и в которой должны содержаться сведения:</a:t>
            </a:r>
          </a:p>
          <a:p>
            <a:pPr lvl="0" indent="360000" algn="just"/>
            <a:r>
              <a:rPr lang="ru-RU" sz="1000" dirty="0">
                <a:solidFill>
                  <a:prstClr val="black"/>
                </a:solidFill>
                <a:latin typeface="Arial" panose="020B0604020202020204" pitchFamily="34" charset="0"/>
                <a:cs typeface="Arial" panose="020B0604020202020204" pitchFamily="34" charset="0"/>
              </a:rPr>
              <a:t>а) о наличии у члена СРО права осуществлять строительство, реконструкцию, капитальный ремонт объектов капитального строительства в отношении объектов капитального строительства (кроме особо опасных, технически сложных и уникальных объектов, объектов использования атомной энергии) по договору строительного подряда, заключаемому с использованием конкурентных способов заключения договоров;</a:t>
            </a:r>
          </a:p>
          <a:p>
            <a:pPr lvl="0" indent="360000" algn="just"/>
            <a:r>
              <a:rPr lang="ru-RU" sz="1000" dirty="0">
                <a:solidFill>
                  <a:prstClr val="black"/>
                </a:solidFill>
                <a:latin typeface="Arial" panose="020B0604020202020204" pitchFamily="34" charset="0"/>
                <a:cs typeface="Arial" panose="020B0604020202020204" pitchFamily="34" charset="0"/>
              </a:rPr>
              <a:t>б) о соответствии члена СРО уровню ответственности, предусмотренному частью 13 статьи 55.16 Градостроительного кодекса РФ.</a:t>
            </a:r>
          </a:p>
          <a:p>
            <a:pPr lvl="0" indent="360000" algn="just"/>
            <a:r>
              <a:rPr lang="ru-RU" sz="1000" dirty="0">
                <a:solidFill>
                  <a:prstClr val="black"/>
                </a:solidFill>
                <a:latin typeface="Arial" panose="020B0604020202020204" pitchFamily="34" charset="0"/>
                <a:cs typeface="Arial" panose="020B0604020202020204" pitchFamily="34" charset="0"/>
              </a:rPr>
              <a:t>Член СРО должен быть зарегистрирован в том же субъекте Российской Федерации, в котором зарегистрирована СРО, за исключением случаев, указанных в части 3 статьи 55.6 Градостроительного кодекса РФ.</a:t>
            </a:r>
          </a:p>
          <a:p>
            <a:pPr lvl="0" indent="360000" algn="just"/>
            <a:r>
              <a:rPr lang="ru-RU" sz="1000" dirty="0">
                <a:solidFill>
                  <a:prstClr val="black"/>
                </a:solidFill>
                <a:latin typeface="Arial" panose="020B0604020202020204" pitchFamily="34" charset="0"/>
                <a:cs typeface="Arial" panose="020B0604020202020204" pitchFamily="34" charset="0"/>
              </a:rPr>
              <a:t>Указанные требования не распространяются на случаи, предусмотренные частями 2.1, 2.2 статьи 52 Градостроительного кодекса РФ.</a:t>
            </a:r>
          </a:p>
          <a:p>
            <a:pPr lvl="0" indent="360000" algn="just"/>
            <a:r>
              <a:rPr lang="ru-RU" sz="1000" dirty="0">
                <a:solidFill>
                  <a:prstClr val="black"/>
                </a:solidFill>
                <a:latin typeface="Arial" panose="020B0604020202020204" pitchFamily="34" charset="0"/>
                <a:cs typeface="Arial" panose="020B0604020202020204" pitchFamily="34" charset="0"/>
              </a:rPr>
              <a:t>При этом, совокупный размер обязательств по договорам подряда, заключаемым с использованием конкурентных способов заключения договоров, не должен превышать (с учетом цены контракта, заключаемого по результатам настоящего аукциона или конкурса) предельный размер обязательств, исходя из которого участник закупки внес взнос в компенсационный фонд обеспечения договорных обязательств.</a:t>
            </a:r>
          </a:p>
        </p:txBody>
      </p:sp>
      <p:sp>
        <p:nvSpPr>
          <p:cNvPr id="8" name="Скругленный прямоугольник 7"/>
          <p:cNvSpPr/>
          <p:nvPr/>
        </p:nvSpPr>
        <p:spPr>
          <a:xfrm>
            <a:off x="35496" y="4365104"/>
            <a:ext cx="9001000" cy="2492896"/>
          </a:xfrm>
          <a:prstGeom prst="roundRect">
            <a:avLst>
              <a:gd name="adj" fmla="val 5882"/>
            </a:avLst>
          </a:prstGeom>
          <a:gradFill>
            <a:gsLst>
              <a:gs pos="0">
                <a:srgbClr val="8488C4"/>
              </a:gs>
              <a:gs pos="38000">
                <a:srgbClr val="D4DEFF"/>
              </a:gs>
              <a:gs pos="89000">
                <a:srgbClr val="D4DEFF"/>
              </a:gs>
              <a:gs pos="100000">
                <a:srgbClr val="96AB94"/>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ru-RU" sz="2000" dirty="0" smtClean="0">
                <a:solidFill>
                  <a:prstClr val="black"/>
                </a:solidFill>
                <a:latin typeface="Arial" panose="020B0604020202020204" pitchFamily="34" charset="0"/>
                <a:cs typeface="Arial" panose="020B0604020202020204" pitchFamily="34" charset="0"/>
              </a:rPr>
              <a:t>Проектирование</a:t>
            </a:r>
          </a:p>
          <a:p>
            <a:pPr lvl="0" indent="360000" algn="just"/>
            <a:r>
              <a:rPr lang="ru-RU" sz="1000" dirty="0">
                <a:solidFill>
                  <a:prstClr val="black"/>
                </a:solidFill>
                <a:latin typeface="Arial" panose="020B0604020202020204" pitchFamily="34" charset="0"/>
                <a:cs typeface="Arial" panose="020B0604020202020204" pitchFamily="34" charset="0"/>
              </a:rPr>
              <a:t>У</a:t>
            </a:r>
            <a:r>
              <a:rPr lang="ru-RU" sz="1000" dirty="0" smtClean="0">
                <a:solidFill>
                  <a:prstClr val="black"/>
                </a:solidFill>
                <a:latin typeface="Arial" panose="020B0604020202020204" pitchFamily="34" charset="0"/>
                <a:cs typeface="Arial" panose="020B0604020202020204" pitchFamily="34" charset="0"/>
              </a:rPr>
              <a:t>частник закупки должен являться членом саморегулируемой организации, основанной на членстве лиц, осуществляющих деятельность в области архитектурно-строительного проектирования (далее – СРО), что должно быть подтверждено наличием действующей выписки из реестра членов саморегулируемой организации, выданной по форме согласно Приказу Федеральной службы по экологическому, технологическому и атомному надзору от 16.02.2017 № 58 «Об утверждении формы выписки из реестра членов саморегулируемой организации» не ранее чем за один месяц до даты окончания срока подачи заявок на участие в закупке, и в которой должны содержаться сведения:</a:t>
            </a:r>
          </a:p>
          <a:p>
            <a:pPr lvl="0" indent="360000" algn="just"/>
            <a:r>
              <a:rPr lang="ru-RU" sz="1000" dirty="0" smtClean="0">
                <a:solidFill>
                  <a:prstClr val="black"/>
                </a:solidFill>
                <a:latin typeface="Arial" panose="020B0604020202020204" pitchFamily="34" charset="0"/>
                <a:cs typeface="Arial" panose="020B0604020202020204" pitchFamily="34" charset="0"/>
              </a:rPr>
              <a:t>а) о наличии у члена саморегулируемой организации права осуществлять подготовку проектной документации на объекты капитального строительства в отношении объектов капитального строительства (кроме особо опасных, технически сложных и уникальных объектов, объектов использования атомной энергии) по договору строительного подряда, заключаемому с использованием конкурентных способов заключения договоров;</a:t>
            </a:r>
          </a:p>
          <a:p>
            <a:pPr lvl="0" indent="360000" algn="just"/>
            <a:r>
              <a:rPr lang="ru-RU" sz="1000" dirty="0" smtClean="0">
                <a:solidFill>
                  <a:prstClr val="black"/>
                </a:solidFill>
                <a:latin typeface="Arial" panose="020B0604020202020204" pitchFamily="34" charset="0"/>
                <a:cs typeface="Arial" panose="020B0604020202020204" pitchFamily="34" charset="0"/>
              </a:rPr>
              <a:t>б) о соответствии члена СРО уровню ответственности, предусмотренному частью 11 статьи 55.16 Градостроительного кодекса РФ.</a:t>
            </a:r>
          </a:p>
          <a:p>
            <a:pPr lvl="0" indent="360000" algn="just"/>
            <a:r>
              <a:rPr lang="ru-RU" sz="1000" dirty="0" smtClean="0">
                <a:solidFill>
                  <a:prstClr val="black"/>
                </a:solidFill>
                <a:latin typeface="Arial" panose="020B0604020202020204" pitchFamily="34" charset="0"/>
                <a:cs typeface="Arial" panose="020B0604020202020204" pitchFamily="34" charset="0"/>
              </a:rPr>
              <a:t>Указанные требования не распространяются на случаи, предусмотренные частью 4.1 статьи 48 Градостроительного кодекса РФ.</a:t>
            </a:r>
          </a:p>
          <a:p>
            <a:pPr lvl="0" indent="360000" algn="just"/>
            <a:r>
              <a:rPr lang="ru-RU" sz="1000" dirty="0" smtClean="0">
                <a:solidFill>
                  <a:prstClr val="black"/>
                </a:solidFill>
                <a:latin typeface="Arial" panose="020B0604020202020204" pitchFamily="34" charset="0"/>
                <a:cs typeface="Arial" panose="020B0604020202020204" pitchFamily="34" charset="0"/>
              </a:rPr>
              <a:t>При этом, совокупный размер обязательств по договорам подряда, заключаемым с использованием конкурентных способов заключения договоров, не должен превышать (с учетом цены контракта, заключаемого по результатам настоящего аукциона или конкурса) предельный размер обязательств, исходя из которого участник закупки внес взнос в компенсационный фонд обеспечения договорных обязательств.</a:t>
            </a:r>
          </a:p>
          <a:p>
            <a:pPr lvl="0" algn="just"/>
            <a:endParaRPr lang="ru-RU"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0377688"/>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07704" y="592609"/>
            <a:ext cx="6603466" cy="523220"/>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Реестры членов СРО</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771800" y="1844823"/>
            <a:ext cx="3528392" cy="461665"/>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http://reestr.nostroy.ru</a:t>
            </a:r>
            <a:endParaRPr lang="ru-RU" sz="2400" b="1" dirty="0">
              <a:latin typeface="Arial" panose="020B0604020202020204" pitchFamily="34" charset="0"/>
              <a:cs typeface="Arial" panose="020B0604020202020204" pitchFamily="34" charset="0"/>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306488"/>
            <a:ext cx="8568952" cy="42908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0390813"/>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756" y="692696"/>
            <a:ext cx="8964488"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0336961"/>
      </p:ext>
    </p:extLst>
  </p:cSld>
  <p:clrMapOvr>
    <a:masterClrMapping/>
  </p:clrMapOvr>
  <p:transition spd="slow">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74" y="548680"/>
            <a:ext cx="9087926"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4177218"/>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2656"/>
            <a:ext cx="9144000" cy="5688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087232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836712"/>
            <a:ext cx="8856984" cy="4752528"/>
          </a:xfrm>
        </p:spPr>
        <p:txBody>
          <a:bodyPr/>
          <a:lstStyle/>
          <a:p>
            <a:pPr marL="0" indent="0" algn="ctr">
              <a:buNone/>
            </a:pPr>
            <a:r>
              <a:rPr lang="ru-RU" sz="5400" dirty="0">
                <a:latin typeface="Arial" panose="020B0604020202020204" pitchFamily="34" charset="0"/>
                <a:cs typeface="Arial" panose="020B0604020202020204" pitchFamily="34" charset="0"/>
              </a:rPr>
              <a:t>Юридические </a:t>
            </a:r>
            <a:r>
              <a:rPr lang="ru-RU" sz="5400" dirty="0" smtClean="0">
                <a:latin typeface="Arial" panose="020B0604020202020204" pitchFamily="34" charset="0"/>
                <a:cs typeface="Arial" panose="020B0604020202020204" pitchFamily="34" charset="0"/>
              </a:rPr>
              <a:t>особенности исполнения </a:t>
            </a:r>
            <a:r>
              <a:rPr lang="ru-RU" sz="5400" dirty="0">
                <a:latin typeface="Arial" panose="020B0604020202020204" pitchFamily="34" charset="0"/>
                <a:cs typeface="Arial" panose="020B0604020202020204" pitchFamily="34" charset="0"/>
              </a:rPr>
              <a:t>и расторжения контрактов в сфере строительства</a:t>
            </a:r>
          </a:p>
        </p:txBody>
      </p:sp>
    </p:spTree>
    <p:extLst>
      <p:ext uri="{BB962C8B-B14F-4D97-AF65-F5344CB8AC3E}">
        <p14:creationId xmlns:p14="http://schemas.microsoft.com/office/powerpoint/2010/main" val="1622468840"/>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968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tx1"/>
                </a:solidFill>
                <a:latin typeface="Arial" panose="020B0604020202020204" pitchFamily="34" charset="0"/>
                <a:cs typeface="Arial" panose="020B0604020202020204" pitchFamily="34" charset="0"/>
              </a:rPr>
              <a:t>Постановление Правительства РФ от 05.09.2017 </a:t>
            </a:r>
            <a:r>
              <a:rPr lang="ru-RU" sz="2000" dirty="0" smtClean="0">
                <a:solidFill>
                  <a:schemeClr val="tx1"/>
                </a:solidFill>
                <a:latin typeface="Arial" panose="020B0604020202020204" pitchFamily="34" charset="0"/>
                <a:cs typeface="Arial" panose="020B0604020202020204" pitchFamily="34" charset="0"/>
              </a:rPr>
              <a:t>№ </a:t>
            </a:r>
            <a:r>
              <a:rPr lang="ru-RU" sz="2000" dirty="0">
                <a:solidFill>
                  <a:schemeClr val="tx1"/>
                </a:solidFill>
                <a:latin typeface="Arial" panose="020B0604020202020204" pitchFamily="34" charset="0"/>
                <a:cs typeface="Arial" panose="020B0604020202020204" pitchFamily="34" charset="0"/>
              </a:rPr>
              <a:t>1072</a:t>
            </a:r>
          </a:p>
          <a:p>
            <a:pPr algn="ctr"/>
            <a:r>
              <a:rPr lang="ru-RU" sz="2000" dirty="0" smtClean="0">
                <a:solidFill>
                  <a:schemeClr val="tx1"/>
                </a:solidFill>
                <a:latin typeface="Arial" panose="020B0604020202020204" pitchFamily="34" charset="0"/>
                <a:cs typeface="Arial" panose="020B0604020202020204" pitchFamily="34" charset="0"/>
              </a:rPr>
              <a:t>«Об </a:t>
            </a:r>
            <a:r>
              <a:rPr lang="ru-RU" sz="2000" dirty="0">
                <a:solidFill>
                  <a:schemeClr val="tx1"/>
                </a:solidFill>
                <a:latin typeface="Arial" panose="020B0604020202020204" pitchFamily="34" charset="0"/>
                <a:cs typeface="Arial" panose="020B0604020202020204" pitchFamily="34" charset="0"/>
              </a:rPr>
              <a:t>установлении запрета на допуск отдельных видов товаров мебельной и деревообрабатывающей промышленности, происходящих из иностранных государств, для целей осуществления закупок для обеспечения государственных и муниципальных </a:t>
            </a:r>
            <a:r>
              <a:rPr lang="ru-RU" sz="2000" dirty="0" smtClean="0">
                <a:solidFill>
                  <a:schemeClr val="tx1"/>
                </a:solidFill>
                <a:latin typeface="Arial" panose="020B0604020202020204" pitchFamily="34" charset="0"/>
                <a:cs typeface="Arial" panose="020B0604020202020204" pitchFamily="34" charset="0"/>
              </a:rPr>
              <a:t>нужд»</a:t>
            </a:r>
            <a:endParaRPr lang="ru-RU" sz="2000" dirty="0">
              <a:solidFill>
                <a:schemeClr val="tx1"/>
              </a:solidFill>
              <a:latin typeface="Arial" panose="020B0604020202020204" pitchFamily="34" charset="0"/>
              <a:cs typeface="Arial" panose="020B0604020202020204" pitchFamily="34" charset="0"/>
            </a:endParaRPr>
          </a:p>
          <a:p>
            <a:pPr algn="just"/>
            <a:r>
              <a:rPr lang="ru-RU" sz="2400" dirty="0" smtClean="0">
                <a:solidFill>
                  <a:schemeClr val="tx1"/>
                </a:solidFill>
                <a:latin typeface="Arial" panose="020B0604020202020204" pitchFamily="34" charset="0"/>
                <a:cs typeface="Arial" panose="020B0604020202020204" pitchFamily="34" charset="0"/>
              </a:rPr>
              <a:t>	</a:t>
            </a:r>
          </a:p>
          <a:p>
            <a:pPr algn="just"/>
            <a:r>
              <a:rPr lang="ru-RU" sz="2400" dirty="0" smtClean="0">
                <a:solidFill>
                  <a:schemeClr val="tx1"/>
                </a:solidFill>
                <a:latin typeface="Arial" panose="020B0604020202020204" pitchFamily="34" charset="0"/>
                <a:cs typeface="Arial" panose="020B0604020202020204" pitchFamily="34" charset="0"/>
              </a:rPr>
              <a:t>	</a:t>
            </a:r>
            <a:r>
              <a:rPr lang="ru-RU" sz="2400" b="1" dirty="0" smtClean="0">
                <a:solidFill>
                  <a:schemeClr val="tx1"/>
                </a:solidFill>
                <a:latin typeface="Arial" panose="020B0604020202020204" pitchFamily="34" charset="0"/>
                <a:cs typeface="Arial" panose="020B0604020202020204" pitchFamily="34" charset="0"/>
              </a:rPr>
              <a:t>Нельзя закупать </a:t>
            </a:r>
            <a:r>
              <a:rPr lang="ru-RU" sz="2400" b="1" dirty="0">
                <a:solidFill>
                  <a:schemeClr val="tx1"/>
                </a:solidFill>
                <a:latin typeface="Arial" panose="020B0604020202020204" pitchFamily="34" charset="0"/>
                <a:cs typeface="Arial" panose="020B0604020202020204" pitchFamily="34" charset="0"/>
              </a:rPr>
              <a:t>иностранные товары мебельной и деревообрабатывающей</a:t>
            </a:r>
            <a:r>
              <a:rPr lang="ru-RU" sz="2400" dirty="0">
                <a:solidFill>
                  <a:schemeClr val="tx1"/>
                </a:solidFill>
                <a:latin typeface="Arial" panose="020B0604020202020204" pitchFamily="34" charset="0"/>
                <a:cs typeface="Arial" panose="020B0604020202020204" pitchFamily="34" charset="0"/>
              </a:rPr>
              <a:t> промышленности из специального </a:t>
            </a:r>
            <a:r>
              <a:rPr lang="ru-RU" sz="2400" b="1" dirty="0">
                <a:solidFill>
                  <a:schemeClr val="tx1"/>
                </a:solidFill>
                <a:latin typeface="Arial" panose="020B0604020202020204" pitchFamily="34" charset="0"/>
                <a:cs typeface="Arial" panose="020B0604020202020204" pitchFamily="34" charset="0"/>
              </a:rPr>
              <a:t>перечня</a:t>
            </a:r>
            <a:r>
              <a:rPr lang="ru-RU" sz="2400" dirty="0">
                <a:solidFill>
                  <a:schemeClr val="tx1"/>
                </a:solidFill>
                <a:latin typeface="Arial" panose="020B0604020202020204" pitchFamily="34" charset="0"/>
                <a:cs typeface="Arial" panose="020B0604020202020204" pitchFamily="34" charset="0"/>
              </a:rPr>
              <a:t>. </a:t>
            </a:r>
            <a:endParaRPr lang="ru-RU" sz="2400" dirty="0" smtClean="0">
              <a:solidFill>
                <a:schemeClr val="tx1"/>
              </a:solidFill>
              <a:latin typeface="Arial" panose="020B0604020202020204" pitchFamily="34" charset="0"/>
              <a:cs typeface="Arial" panose="020B0604020202020204" pitchFamily="34" charset="0"/>
            </a:endParaRPr>
          </a:p>
          <a:p>
            <a:pPr algn="just"/>
            <a:r>
              <a:rPr lang="ru-RU" sz="2400" dirty="0">
                <a:solidFill>
                  <a:schemeClr val="tx1"/>
                </a:solidFill>
                <a:latin typeface="Arial" panose="020B0604020202020204" pitchFamily="34" charset="0"/>
                <a:cs typeface="Arial" panose="020B0604020202020204" pitchFamily="34" charset="0"/>
              </a:rPr>
              <a:t>	</a:t>
            </a:r>
            <a:r>
              <a:rPr lang="ru-RU" sz="2400" dirty="0" smtClean="0">
                <a:solidFill>
                  <a:schemeClr val="tx1"/>
                </a:solidFill>
                <a:latin typeface="Arial" panose="020B0604020202020204" pitchFamily="34" charset="0"/>
                <a:cs typeface="Arial" panose="020B0604020202020204" pitchFamily="34" charset="0"/>
              </a:rPr>
              <a:t>В </a:t>
            </a:r>
            <a:r>
              <a:rPr lang="ru-RU" sz="2400" dirty="0">
                <a:solidFill>
                  <a:schemeClr val="tx1"/>
                </a:solidFill>
                <a:latin typeface="Arial" panose="020B0604020202020204" pitchFamily="34" charset="0"/>
                <a:cs typeface="Arial" panose="020B0604020202020204" pitchFamily="34" charset="0"/>
              </a:rPr>
              <a:t>нем 29 позиций, среди которых деревянная и металлическая офисная </a:t>
            </a:r>
            <a:r>
              <a:rPr lang="ru-RU" sz="2400" dirty="0" smtClean="0">
                <a:solidFill>
                  <a:schemeClr val="tx1"/>
                </a:solidFill>
                <a:latin typeface="Arial" panose="020B0604020202020204" pitchFamily="34" charset="0"/>
                <a:cs typeface="Arial" panose="020B0604020202020204" pitchFamily="34" charset="0"/>
              </a:rPr>
              <a:t>мебель</a:t>
            </a:r>
          </a:p>
          <a:p>
            <a:pPr algn="ctr"/>
            <a:endParaRPr lang="ru-RU" sz="2400" dirty="0" smtClean="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Запрет продлится </a:t>
            </a:r>
          </a:p>
          <a:p>
            <a:pPr algn="ctr"/>
            <a:r>
              <a:rPr lang="ru-RU" sz="2400" dirty="0" smtClean="0">
                <a:solidFill>
                  <a:schemeClr val="tx1"/>
                </a:solidFill>
                <a:latin typeface="Arial" panose="020B0604020202020204" pitchFamily="34" charset="0"/>
                <a:cs typeface="Arial" panose="020B0604020202020204" pitchFamily="34" charset="0"/>
              </a:rPr>
              <a:t>с </a:t>
            </a:r>
            <a:r>
              <a:rPr lang="ru-RU" sz="2400" dirty="0" smtClean="0">
                <a:solidFill>
                  <a:srgbClr val="FF0000"/>
                </a:solidFill>
                <a:latin typeface="Arial" panose="020B0604020202020204" pitchFamily="34" charset="0"/>
                <a:cs typeface="Arial" panose="020B0604020202020204" pitchFamily="34" charset="0"/>
              </a:rPr>
              <a:t>21 сентября 2017 года</a:t>
            </a:r>
            <a:r>
              <a:rPr lang="ru-RU" sz="2400" dirty="0" smtClean="0">
                <a:solidFill>
                  <a:schemeClr val="tx1"/>
                </a:solidFill>
                <a:latin typeface="Arial" panose="020B0604020202020204" pitchFamily="34" charset="0"/>
                <a:cs typeface="Arial" panose="020B0604020202020204" pitchFamily="34" charset="0"/>
              </a:rPr>
              <a:t> </a:t>
            </a:r>
            <a:r>
              <a:rPr lang="ru-RU" sz="2400" dirty="0">
                <a:solidFill>
                  <a:schemeClr val="tx1"/>
                </a:solidFill>
                <a:latin typeface="Arial" panose="020B0604020202020204" pitchFamily="34" charset="0"/>
                <a:cs typeface="Arial" panose="020B0604020202020204" pitchFamily="34" charset="0"/>
              </a:rPr>
              <a:t>до </a:t>
            </a:r>
            <a:r>
              <a:rPr lang="ru-RU" sz="2400" dirty="0" smtClean="0">
                <a:solidFill>
                  <a:srgbClr val="FF0000"/>
                </a:solidFill>
                <a:latin typeface="Arial" panose="020B0604020202020204" pitchFamily="34" charset="0"/>
                <a:cs typeface="Arial" panose="020B0604020202020204" pitchFamily="34" charset="0"/>
              </a:rPr>
              <a:t>01 </a:t>
            </a:r>
            <a:r>
              <a:rPr lang="ru-RU" sz="2400" dirty="0">
                <a:solidFill>
                  <a:srgbClr val="FF0000"/>
                </a:solidFill>
                <a:latin typeface="Arial" panose="020B0604020202020204" pitchFamily="34" charset="0"/>
                <a:cs typeface="Arial" panose="020B0604020202020204" pitchFamily="34" charset="0"/>
              </a:rPr>
              <a:t>декабря 2019 года</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388411"/>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Запрет на закупку иностранной мебели</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037634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latin typeface="Arial" panose="020B0604020202020204" pitchFamily="34" charset="0"/>
                <a:cs typeface="Arial" panose="020B0604020202020204" pitchFamily="34" charset="0"/>
              </a:rPr>
              <a:t>Не </a:t>
            </a:r>
            <a:r>
              <a:rPr lang="ru-RU" sz="2400" b="1" dirty="0">
                <a:solidFill>
                  <a:schemeClr val="tx1"/>
                </a:solidFill>
                <a:latin typeface="Arial" panose="020B0604020202020204" pitchFamily="34" charset="0"/>
                <a:cs typeface="Arial" panose="020B0604020202020204" pitchFamily="34" charset="0"/>
              </a:rPr>
              <a:t>коснется следующих случаев</a:t>
            </a:r>
            <a:r>
              <a:rPr lang="ru-RU" sz="2400" b="1" dirty="0" smtClean="0">
                <a:solidFill>
                  <a:schemeClr val="tx1"/>
                </a:solidFill>
                <a:latin typeface="Arial" panose="020B0604020202020204" pitchFamily="34" charset="0"/>
                <a:cs typeface="Arial" panose="020B0604020202020204" pitchFamily="34" charset="0"/>
              </a:rPr>
              <a:t>:</a:t>
            </a:r>
          </a:p>
          <a:p>
            <a:pPr algn="ctr"/>
            <a:endParaRPr lang="ru-RU" sz="2400" b="1"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ru-RU" sz="2400" dirty="0" smtClean="0">
                <a:solidFill>
                  <a:schemeClr val="tx1"/>
                </a:solidFill>
                <a:latin typeface="Arial" panose="020B0604020202020204" pitchFamily="34" charset="0"/>
                <a:cs typeface="Arial" panose="020B0604020202020204" pitchFamily="34" charset="0"/>
              </a:rPr>
              <a:t>товар </a:t>
            </a:r>
            <a:r>
              <a:rPr lang="ru-RU" sz="2400" dirty="0">
                <a:solidFill>
                  <a:schemeClr val="tx1"/>
                </a:solidFill>
                <a:latin typeface="Arial" panose="020B0604020202020204" pitchFamily="34" charset="0"/>
                <a:cs typeface="Arial" panose="020B0604020202020204" pitchFamily="34" charset="0"/>
              </a:rPr>
              <a:t>производится по специальному инвестиционному контракту;</a:t>
            </a:r>
          </a:p>
          <a:p>
            <a:pPr marL="342900" indent="-342900" algn="just">
              <a:buFont typeface="Wingdings" panose="05000000000000000000" pitchFamily="2" charset="2"/>
              <a:buChar char="q"/>
            </a:pPr>
            <a:r>
              <a:rPr lang="ru-RU" sz="2400" dirty="0">
                <a:solidFill>
                  <a:schemeClr val="tx1"/>
                </a:solidFill>
                <a:latin typeface="Arial" panose="020B0604020202020204" pitchFamily="34" charset="0"/>
                <a:cs typeface="Arial" panose="020B0604020202020204" pitchFamily="34" charset="0"/>
              </a:rPr>
              <a:t>при отсутствии такого контракта товары соответствуют требованиям к промышленной продукции;</a:t>
            </a:r>
          </a:p>
          <a:p>
            <a:pPr marL="342900" indent="-342900" algn="just">
              <a:buFont typeface="Wingdings" panose="05000000000000000000" pitchFamily="2" charset="2"/>
              <a:buChar char="q"/>
            </a:pPr>
            <a:r>
              <a:rPr lang="ru-RU" sz="2400" dirty="0">
                <a:solidFill>
                  <a:schemeClr val="tx1"/>
                </a:solidFill>
                <a:latin typeface="Arial" panose="020B0604020202020204" pitchFamily="34" charset="0"/>
                <a:cs typeface="Arial" panose="020B0604020202020204" pitchFamily="34" charset="0"/>
              </a:rPr>
              <a:t>страной происхождения товаров является государство – член ЕАЭС.</a:t>
            </a:r>
          </a:p>
          <a:p>
            <a:pPr algn="just"/>
            <a:r>
              <a:rPr lang="ru-RU" sz="2400" dirty="0">
                <a:solidFill>
                  <a:schemeClr val="tx1"/>
                </a:solidFill>
                <a:latin typeface="Arial" panose="020B0604020202020204" pitchFamily="34" charset="0"/>
                <a:cs typeface="Arial" panose="020B0604020202020204" pitchFamily="34" charset="0"/>
              </a:rPr>
              <a:t>	</a:t>
            </a:r>
            <a:r>
              <a:rPr lang="ru-RU" sz="2400" b="1" dirty="0">
                <a:solidFill>
                  <a:schemeClr val="tx1"/>
                </a:solidFill>
                <a:latin typeface="Arial" panose="020B0604020202020204" pitchFamily="34" charset="0"/>
                <a:cs typeface="Arial" panose="020B0604020202020204" pitchFamily="34" charset="0"/>
              </a:rPr>
              <a:t>Документы</a:t>
            </a:r>
            <a:r>
              <a:rPr lang="ru-RU" sz="2400" dirty="0">
                <a:solidFill>
                  <a:schemeClr val="tx1"/>
                </a:solidFill>
                <a:latin typeface="Arial" panose="020B0604020202020204" pitchFamily="34" charset="0"/>
                <a:cs typeface="Arial" panose="020B0604020202020204" pitchFamily="34" charset="0"/>
              </a:rPr>
              <a:t>, которые </a:t>
            </a:r>
            <a:r>
              <a:rPr lang="ru-RU" sz="2400" b="1" dirty="0">
                <a:solidFill>
                  <a:schemeClr val="tx1"/>
                </a:solidFill>
                <a:latin typeface="Arial" panose="020B0604020202020204" pitchFamily="34" charset="0"/>
                <a:cs typeface="Arial" panose="020B0604020202020204" pitchFamily="34" charset="0"/>
              </a:rPr>
              <a:t>подтверждают отечественное производство товаров</a:t>
            </a:r>
            <a:r>
              <a:rPr lang="ru-RU" sz="2400" dirty="0">
                <a:solidFill>
                  <a:schemeClr val="tx1"/>
                </a:solidFill>
                <a:latin typeface="Arial" panose="020B0604020202020204" pitchFamily="34" charset="0"/>
                <a:cs typeface="Arial" panose="020B0604020202020204" pitchFamily="34" charset="0"/>
              </a:rPr>
              <a:t>, предусмотрены в п. п. 2 – 4 правительственных критериев. Один из таких документов — сертификат о происхождении товара по форме </a:t>
            </a:r>
            <a:r>
              <a:rPr lang="ru-RU" sz="2400" b="1" dirty="0">
                <a:solidFill>
                  <a:schemeClr val="tx1"/>
                </a:solidFill>
                <a:latin typeface="Arial" panose="020B0604020202020204" pitchFamily="34" charset="0"/>
                <a:cs typeface="Arial" panose="020B0604020202020204" pitchFamily="34" charset="0"/>
              </a:rPr>
              <a:t>СТ-1</a:t>
            </a:r>
            <a:r>
              <a:rPr lang="ru-RU" sz="2400" dirty="0">
                <a:solidFill>
                  <a:schemeClr val="tx1"/>
                </a:solidFill>
                <a:latin typeface="Arial" panose="020B0604020202020204" pitchFamily="34" charset="0"/>
                <a:cs typeface="Arial" panose="020B0604020202020204" pitchFamily="34" charset="0"/>
              </a:rPr>
              <a:t>.</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388411"/>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Запрет на закупку иностранной мебели</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535436"/>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556792"/>
            <a:ext cx="8784976" cy="4968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panose="020B0604020202020204" pitchFamily="34" charset="0"/>
                <a:cs typeface="Arial" panose="020B0604020202020204" pitchFamily="34" charset="0"/>
              </a:rPr>
              <a:t>С </a:t>
            </a:r>
            <a:r>
              <a:rPr lang="ru-RU" sz="2400" b="1" dirty="0" smtClean="0">
                <a:solidFill>
                  <a:schemeClr val="tx1"/>
                </a:solidFill>
                <a:latin typeface="Arial" panose="020B0604020202020204" pitchFamily="34" charset="0"/>
                <a:cs typeface="Arial" panose="020B0604020202020204" pitchFamily="34" charset="0"/>
              </a:rPr>
              <a:t>09 сентября 2017 </a:t>
            </a:r>
            <a:r>
              <a:rPr lang="ru-RU" sz="2400" dirty="0" smtClean="0">
                <a:solidFill>
                  <a:schemeClr val="tx1"/>
                </a:solidFill>
                <a:latin typeface="Arial" panose="020B0604020202020204" pitchFamily="34" charset="0"/>
                <a:cs typeface="Arial" panose="020B0604020202020204" pitchFamily="34" charset="0"/>
              </a:rPr>
              <a:t>года вступили в силу новые </a:t>
            </a:r>
            <a:r>
              <a:rPr lang="ru-RU" sz="2400" dirty="0">
                <a:solidFill>
                  <a:schemeClr val="tx1"/>
                </a:solidFill>
                <a:latin typeface="Arial" panose="020B0604020202020204" pitchFamily="34" charset="0"/>
                <a:cs typeface="Arial" panose="020B0604020202020204" pitchFamily="34" charset="0"/>
              </a:rPr>
              <a:t>правила об ответственности по </a:t>
            </a:r>
            <a:r>
              <a:rPr lang="ru-RU" sz="2400" dirty="0" smtClean="0">
                <a:solidFill>
                  <a:schemeClr val="tx1"/>
                </a:solidFill>
                <a:latin typeface="Arial" panose="020B0604020202020204" pitchFamily="34" charset="0"/>
                <a:cs typeface="Arial" panose="020B0604020202020204" pitchFamily="34" charset="0"/>
              </a:rPr>
              <a:t>государственным контрактам</a:t>
            </a:r>
            <a:r>
              <a:rPr lang="ru-RU" sz="2400" dirty="0">
                <a:solidFill>
                  <a:schemeClr val="tx1"/>
                </a:solidFill>
                <a:latin typeface="Arial" panose="020B0604020202020204" pitchFamily="34" charset="0"/>
                <a:cs typeface="Arial" panose="020B0604020202020204" pitchFamily="34" charset="0"/>
              </a:rPr>
              <a:t>, а </a:t>
            </a:r>
            <a:r>
              <a:rPr lang="ru-RU" sz="2400" dirty="0" smtClean="0">
                <a:solidFill>
                  <a:schemeClr val="tx1"/>
                </a:solidFill>
                <a:latin typeface="Arial" panose="020B0604020202020204" pitchFamily="34" charset="0"/>
                <a:cs typeface="Arial" panose="020B0604020202020204" pitchFamily="34" charset="0"/>
              </a:rPr>
              <a:t>прежние утратили силу</a:t>
            </a:r>
            <a:endParaRPr lang="ru-RU" sz="2400" dirty="0">
              <a:solidFill>
                <a:schemeClr val="tx1"/>
              </a:solidFill>
              <a:latin typeface="Arial" panose="020B0604020202020204" pitchFamily="34" charset="0"/>
              <a:cs typeface="Arial" panose="020B0604020202020204" pitchFamily="34" charset="0"/>
            </a:endParaRPr>
          </a:p>
          <a:p>
            <a:pPr algn="ctr"/>
            <a:endParaRPr lang="ru-RU" sz="2400" dirty="0" smtClean="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Данные изменения распространяются на извещения, которые размещены </a:t>
            </a:r>
            <a:r>
              <a:rPr lang="ru-RU" sz="2400" dirty="0">
                <a:solidFill>
                  <a:schemeClr val="tx1"/>
                </a:solidFill>
                <a:latin typeface="Arial" panose="020B0604020202020204" pitchFamily="34" charset="0"/>
                <a:cs typeface="Arial" panose="020B0604020202020204" pitchFamily="34" charset="0"/>
              </a:rPr>
              <a:t>в ЕИС после указанной </a:t>
            </a:r>
            <a:r>
              <a:rPr lang="ru-RU" sz="2400" dirty="0" smtClean="0">
                <a:solidFill>
                  <a:schemeClr val="tx1"/>
                </a:solidFill>
                <a:latin typeface="Arial" panose="020B0604020202020204" pitchFamily="34" charset="0"/>
                <a:cs typeface="Arial" panose="020B0604020202020204" pitchFamily="34" charset="0"/>
              </a:rPr>
              <a:t>даты</a:t>
            </a:r>
          </a:p>
          <a:p>
            <a:pPr algn="ctr"/>
            <a:endParaRPr lang="ru-RU" sz="2400" dirty="0" smtClean="0">
              <a:solidFill>
                <a:schemeClr val="tx1"/>
              </a:solidFill>
              <a:latin typeface="Arial" panose="020B0604020202020204" pitchFamily="34" charset="0"/>
              <a:cs typeface="Arial" panose="020B0604020202020204" pitchFamily="34" charset="0"/>
            </a:endParaRPr>
          </a:p>
          <a:p>
            <a:pPr algn="ctr"/>
            <a:r>
              <a:rPr lang="ru-RU" sz="2400" b="1" dirty="0" smtClean="0">
                <a:solidFill>
                  <a:srgbClr val="FF0000"/>
                </a:solidFill>
                <a:latin typeface="Arial" panose="020B0604020202020204" pitchFamily="34" charset="0"/>
                <a:cs typeface="Arial" panose="020B0604020202020204" pitchFamily="34" charset="0"/>
              </a:rPr>
              <a:t>ВАЖНО</a:t>
            </a:r>
            <a:r>
              <a:rPr lang="ru-RU" sz="2400" dirty="0" smtClean="0">
                <a:solidFill>
                  <a:schemeClr val="tx1"/>
                </a:solidFill>
                <a:latin typeface="Arial" panose="020B0604020202020204" pitchFamily="34" charset="0"/>
                <a:cs typeface="Arial" panose="020B0604020202020204" pitchFamily="34" charset="0"/>
              </a:rPr>
              <a:t> учесть это </a:t>
            </a:r>
            <a:r>
              <a:rPr lang="ru-RU" sz="2400" dirty="0">
                <a:solidFill>
                  <a:schemeClr val="tx1"/>
                </a:solidFill>
                <a:latin typeface="Arial" panose="020B0604020202020204" pitchFamily="34" charset="0"/>
                <a:cs typeface="Arial" panose="020B0604020202020204" pitchFamily="34" charset="0"/>
              </a:rPr>
              <a:t>при подготовке проектов контрактов. </a:t>
            </a:r>
            <a:endParaRPr lang="ru-RU" sz="2400" dirty="0" smtClean="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Действующие </a:t>
            </a:r>
            <a:r>
              <a:rPr lang="ru-RU" sz="2400" dirty="0">
                <a:solidFill>
                  <a:schemeClr val="tx1"/>
                </a:solidFill>
                <a:latin typeface="Arial" panose="020B0604020202020204" pitchFamily="34" charset="0"/>
                <a:cs typeface="Arial" panose="020B0604020202020204" pitchFamily="34" charset="0"/>
              </a:rPr>
              <a:t>контракты продолжат подчиняться старым </a:t>
            </a:r>
            <a:r>
              <a:rPr lang="ru-RU" sz="2400" dirty="0" smtClean="0">
                <a:solidFill>
                  <a:schemeClr val="tx1"/>
                </a:solidFill>
                <a:latin typeface="Arial" panose="020B0604020202020204" pitchFamily="34" charset="0"/>
                <a:cs typeface="Arial" panose="020B0604020202020204" pitchFamily="34" charset="0"/>
              </a:rPr>
              <a:t>правилам</a:t>
            </a:r>
          </a:p>
          <a:p>
            <a:pPr algn="ctr"/>
            <a:endParaRPr lang="ru-RU" sz="2400" dirty="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Постановление </a:t>
            </a:r>
            <a:r>
              <a:rPr lang="ru-RU" sz="2400" dirty="0">
                <a:solidFill>
                  <a:schemeClr val="tx1"/>
                </a:solidFill>
                <a:latin typeface="Arial" panose="020B0604020202020204" pitchFamily="34" charset="0"/>
                <a:cs typeface="Arial" panose="020B0604020202020204" pitchFamily="34" charset="0"/>
              </a:rPr>
              <a:t>Правительства РФ от 30.08.2017 </a:t>
            </a:r>
            <a:r>
              <a:rPr lang="ru-RU" sz="2400" dirty="0" smtClean="0">
                <a:solidFill>
                  <a:schemeClr val="tx1"/>
                </a:solidFill>
                <a:latin typeface="Arial" panose="020B0604020202020204" pitchFamily="34" charset="0"/>
                <a:cs typeface="Arial" panose="020B0604020202020204" pitchFamily="34" charset="0"/>
              </a:rPr>
              <a:t>№ 1042</a:t>
            </a:r>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388411"/>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Меняются положения об ответственности по контрактам</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3254657"/>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556792"/>
            <a:ext cx="8784976" cy="4968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FF0000"/>
                </a:solidFill>
                <a:latin typeface="Arial" panose="020B0604020202020204" pitchFamily="34" charset="0"/>
                <a:cs typeface="Arial" panose="020B0604020202020204" pitchFamily="34" charset="0"/>
              </a:rPr>
              <a:t>ОСНОВНОЕ НОВШЕСТВО </a:t>
            </a:r>
          </a:p>
          <a:p>
            <a:pPr algn="ctr"/>
            <a:r>
              <a:rPr lang="ru-RU" b="1" dirty="0" smtClean="0">
                <a:solidFill>
                  <a:schemeClr val="tx1"/>
                </a:solidFill>
                <a:latin typeface="Arial" panose="020B0604020202020204" pitchFamily="34" charset="0"/>
                <a:cs typeface="Arial" panose="020B0604020202020204" pitchFamily="34" charset="0"/>
              </a:rPr>
              <a:t>Пени </a:t>
            </a:r>
            <a:r>
              <a:rPr lang="ru-RU" b="1" dirty="0">
                <a:solidFill>
                  <a:schemeClr val="tx1"/>
                </a:solidFill>
                <a:latin typeface="Arial" panose="020B0604020202020204" pitchFamily="34" charset="0"/>
                <a:cs typeface="Arial" panose="020B0604020202020204" pitchFamily="34" charset="0"/>
              </a:rPr>
              <a:t>для поставщиков не нужно будет рассчитывать по специальной формуле</a:t>
            </a:r>
            <a:r>
              <a:rPr lang="ru-RU" dirty="0">
                <a:solidFill>
                  <a:schemeClr val="tx1"/>
                </a:solidFill>
                <a:latin typeface="Arial" panose="020B0604020202020204" pitchFamily="34" charset="0"/>
                <a:cs typeface="Arial" panose="020B0604020202020204" pitchFamily="34" charset="0"/>
              </a:rPr>
              <a:t>. </a:t>
            </a:r>
          </a:p>
          <a:p>
            <a:pPr algn="ctr"/>
            <a:r>
              <a:rPr lang="ru-RU" b="1" dirty="0">
                <a:solidFill>
                  <a:schemeClr val="tx1"/>
                </a:solidFill>
                <a:latin typeface="Arial" panose="020B0604020202020204" pitchFamily="34" charset="0"/>
                <a:cs typeface="Arial" panose="020B0604020202020204" pitchFamily="34" charset="0"/>
              </a:rPr>
              <a:t>Вместо этого </a:t>
            </a:r>
            <a:r>
              <a:rPr lang="ru-RU" b="1" dirty="0" smtClean="0">
                <a:solidFill>
                  <a:schemeClr val="tx1"/>
                </a:solidFill>
                <a:latin typeface="Arial" panose="020B0604020202020204" pitchFamily="34" charset="0"/>
                <a:cs typeface="Arial" panose="020B0604020202020204" pitchFamily="34" charset="0"/>
              </a:rPr>
              <a:t>простое </a:t>
            </a:r>
            <a:r>
              <a:rPr lang="ru-RU" b="1" dirty="0">
                <a:solidFill>
                  <a:schemeClr val="tx1"/>
                </a:solidFill>
                <a:latin typeface="Arial" panose="020B0604020202020204" pitchFamily="34" charset="0"/>
                <a:cs typeface="Arial" panose="020B0604020202020204" pitchFamily="34" charset="0"/>
              </a:rPr>
              <a:t>правило</a:t>
            </a:r>
            <a:r>
              <a:rPr lang="ru-RU" b="1" dirty="0" smtClean="0">
                <a:solidFill>
                  <a:schemeClr val="tx1"/>
                </a:solidFill>
                <a:latin typeface="Arial" panose="020B0604020202020204" pitchFamily="34" charset="0"/>
                <a:cs typeface="Arial" panose="020B0604020202020204" pitchFamily="34" charset="0"/>
              </a:rPr>
              <a:t>:</a:t>
            </a:r>
          </a:p>
          <a:p>
            <a:pPr algn="ctr"/>
            <a:r>
              <a:rPr lang="ru-RU" sz="2000" i="1" dirty="0" smtClean="0">
                <a:solidFill>
                  <a:schemeClr val="tx1"/>
                </a:solidFill>
                <a:latin typeface="Arial" panose="020B0604020202020204" pitchFamily="34" charset="0"/>
                <a:cs typeface="Arial" panose="020B0604020202020204" pitchFamily="34" charset="0"/>
              </a:rPr>
              <a:t> </a:t>
            </a:r>
            <a:r>
              <a:rPr lang="ru-RU" sz="2400" i="1" dirty="0">
                <a:solidFill>
                  <a:schemeClr val="tx1"/>
                </a:solidFill>
                <a:latin typeface="Arial" panose="020B0604020202020204" pitchFamily="34" charset="0"/>
                <a:cs typeface="Arial" panose="020B0604020202020204" pitchFamily="34" charset="0"/>
              </a:rPr>
              <a:t>за каждый день просрочки пени будут начисляться в размере 1/300 ставки рефинансирования ЦБ РФ от цены контракта. </a:t>
            </a:r>
            <a:endParaRPr lang="ru-RU" sz="2400" i="1" dirty="0" smtClean="0">
              <a:solidFill>
                <a:schemeClr val="tx1"/>
              </a:solidFill>
              <a:latin typeface="Arial" panose="020B0604020202020204" pitchFamily="34" charset="0"/>
              <a:cs typeface="Arial" panose="020B0604020202020204" pitchFamily="34" charset="0"/>
            </a:endParaRPr>
          </a:p>
          <a:p>
            <a:pPr algn="ctr"/>
            <a:endParaRPr lang="ru-RU" sz="1600" b="1" dirty="0" smtClean="0">
              <a:solidFill>
                <a:schemeClr val="tx1"/>
              </a:solidFill>
              <a:latin typeface="Arial" panose="020B0604020202020204" pitchFamily="34" charset="0"/>
              <a:cs typeface="Arial" panose="020B0604020202020204" pitchFamily="34" charset="0"/>
            </a:endParaRPr>
          </a:p>
          <a:p>
            <a:pPr algn="ctr"/>
            <a:r>
              <a:rPr lang="ru-RU" sz="2400" dirty="0">
                <a:solidFill>
                  <a:schemeClr val="tx1"/>
                </a:solidFill>
                <a:latin typeface="Arial" panose="020B0604020202020204" pitchFamily="34" charset="0"/>
                <a:cs typeface="Arial" panose="020B0604020202020204" pitchFamily="34" charset="0"/>
              </a:rPr>
              <a:t>Е</a:t>
            </a:r>
            <a:r>
              <a:rPr lang="ru-RU" sz="2400" dirty="0" smtClean="0">
                <a:solidFill>
                  <a:schemeClr val="tx1"/>
                </a:solidFill>
                <a:latin typeface="Arial" panose="020B0604020202020204" pitchFamily="34" charset="0"/>
                <a:cs typeface="Arial" panose="020B0604020202020204" pitchFamily="34" charset="0"/>
              </a:rPr>
              <a:t>сли </a:t>
            </a:r>
            <a:r>
              <a:rPr lang="ru-RU" sz="2400" dirty="0">
                <a:solidFill>
                  <a:schemeClr val="tx1"/>
                </a:solidFill>
                <a:latin typeface="Arial" panose="020B0604020202020204" pitchFamily="34" charset="0"/>
                <a:cs typeface="Arial" panose="020B0604020202020204" pitchFamily="34" charset="0"/>
              </a:rPr>
              <a:t>в контракте есть этапы исполнения, </a:t>
            </a:r>
            <a:r>
              <a:rPr lang="ru-RU" sz="2400" b="1" dirty="0">
                <a:solidFill>
                  <a:schemeClr val="tx1"/>
                </a:solidFill>
                <a:latin typeface="Arial" panose="020B0604020202020204" pitchFamily="34" charset="0"/>
                <a:cs typeface="Arial" panose="020B0604020202020204" pitchFamily="34" charset="0"/>
              </a:rPr>
              <a:t>штраф поставщику начисляется исходя из цены этапа</a:t>
            </a:r>
            <a:r>
              <a:rPr lang="ru-RU" sz="2400" dirty="0">
                <a:solidFill>
                  <a:schemeClr val="tx1"/>
                </a:solidFill>
                <a:latin typeface="Arial" panose="020B0604020202020204" pitchFamily="34" charset="0"/>
                <a:cs typeface="Arial" panose="020B0604020202020204" pitchFamily="34" charset="0"/>
              </a:rPr>
              <a:t>, а не из цены всего </a:t>
            </a:r>
            <a:r>
              <a:rPr lang="ru-RU" sz="2400" dirty="0" smtClean="0">
                <a:solidFill>
                  <a:schemeClr val="tx1"/>
                </a:solidFill>
                <a:latin typeface="Arial" panose="020B0604020202020204" pitchFamily="34" charset="0"/>
                <a:cs typeface="Arial" panose="020B0604020202020204" pitchFamily="34" charset="0"/>
              </a:rPr>
              <a:t>контракта</a:t>
            </a:r>
          </a:p>
          <a:p>
            <a:pPr algn="ctr"/>
            <a:endParaRPr lang="ru-RU" sz="2400" dirty="0">
              <a:solidFill>
                <a:schemeClr val="tx1"/>
              </a:solidFill>
              <a:latin typeface="Arial" panose="020B0604020202020204" pitchFamily="34" charset="0"/>
              <a:cs typeface="Arial" panose="020B0604020202020204" pitchFamily="34" charset="0"/>
            </a:endParaRPr>
          </a:p>
          <a:p>
            <a:pPr algn="ctr"/>
            <a:r>
              <a:rPr lang="ru-RU" sz="2400" b="1" dirty="0" smtClean="0">
                <a:solidFill>
                  <a:schemeClr val="tx1"/>
                </a:solidFill>
                <a:latin typeface="Arial" panose="020B0604020202020204" pitchFamily="34" charset="0"/>
                <a:cs typeface="Arial" panose="020B0604020202020204" pitchFamily="34" charset="0"/>
              </a:rPr>
              <a:t>Общая </a:t>
            </a:r>
            <a:r>
              <a:rPr lang="ru-RU" sz="2400" b="1" dirty="0">
                <a:solidFill>
                  <a:schemeClr val="tx1"/>
                </a:solidFill>
                <a:latin typeface="Arial" panose="020B0604020202020204" pitchFamily="34" charset="0"/>
                <a:cs typeface="Arial" panose="020B0604020202020204" pitchFamily="34" charset="0"/>
              </a:rPr>
              <a:t>сумма неустойки </a:t>
            </a:r>
            <a:r>
              <a:rPr lang="ru-RU" sz="2400" dirty="0">
                <a:solidFill>
                  <a:schemeClr val="tx1"/>
                </a:solidFill>
                <a:latin typeface="Arial" panose="020B0604020202020204" pitchFamily="34" charset="0"/>
                <a:cs typeface="Arial" panose="020B0604020202020204" pitchFamily="34" charset="0"/>
              </a:rPr>
              <a:t>для заказчика или поставщика </a:t>
            </a:r>
            <a:r>
              <a:rPr lang="ru-RU" sz="2400" dirty="0">
                <a:solidFill>
                  <a:srgbClr val="FF0000"/>
                </a:solidFill>
                <a:latin typeface="Arial" panose="020B0604020202020204" pitchFamily="34" charset="0"/>
                <a:cs typeface="Arial" panose="020B0604020202020204" pitchFamily="34" charset="0"/>
              </a:rPr>
              <a:t>не сможет превышать цену </a:t>
            </a:r>
            <a:r>
              <a:rPr lang="ru-RU" sz="2400" dirty="0" smtClean="0">
                <a:solidFill>
                  <a:srgbClr val="FF0000"/>
                </a:solidFill>
                <a:latin typeface="Arial" panose="020B0604020202020204" pitchFamily="34" charset="0"/>
                <a:cs typeface="Arial" panose="020B0604020202020204" pitchFamily="34" charset="0"/>
              </a:rPr>
              <a:t>контракта</a:t>
            </a:r>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388411"/>
            <a:ext cx="6603466" cy="954107"/>
          </a:xfrm>
          <a:prstGeom prst="rect">
            <a:avLst/>
          </a:prstGeom>
          <a:noFill/>
        </p:spPr>
        <p:txBody>
          <a:bodyPr wrap="square" rtlCol="0">
            <a:spAutoFit/>
          </a:bodyPr>
          <a:lstStyle/>
          <a:p>
            <a:pPr algn="ctr"/>
            <a:r>
              <a:rPr lang="ru-RU" sz="2800" b="1" dirty="0" smtClean="0">
                <a:latin typeface="Arial" panose="020B0604020202020204" pitchFamily="34" charset="0"/>
                <a:cs typeface="Arial" panose="020B0604020202020204" pitchFamily="34" charset="0"/>
              </a:rPr>
              <a:t>Меняются положения об ответственности по контрактам</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22210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204864"/>
            <a:ext cx="6512511" cy="1944216"/>
          </a:xfrm>
        </p:spPr>
        <p:txBody>
          <a:bodyPr/>
          <a:lstStyle/>
          <a:p>
            <a:pPr marL="0" indent="0" algn="ctr">
              <a:buNone/>
            </a:pPr>
            <a:r>
              <a:rPr lang="ru-RU" sz="6600" dirty="0" smtClean="0">
                <a:latin typeface="Arial" panose="020B0604020202020204" pitchFamily="34" charset="0"/>
                <a:cs typeface="Arial" panose="020B0604020202020204" pitchFamily="34" charset="0"/>
              </a:rPr>
              <a:t>Планируемые изменения</a:t>
            </a:r>
            <a:endParaRPr lang="ru-RU"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7721629"/>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200" dirty="0">
                <a:solidFill>
                  <a:schemeClr val="tx1"/>
                </a:solidFill>
                <a:latin typeface="Arial" panose="020B0604020202020204" pitchFamily="34" charset="0"/>
                <a:cs typeface="Arial" panose="020B0604020202020204" pitchFamily="34" charset="0"/>
              </a:rPr>
              <a:t>Планируется установить способы расчета НМЦК на следующие объекты закупок</a:t>
            </a:r>
            <a:r>
              <a:rPr lang="ru-RU" sz="22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  </a:t>
            </a:r>
            <a:r>
              <a:rPr lang="ru-RU" sz="2200" dirty="0">
                <a:solidFill>
                  <a:schemeClr val="tx1"/>
                </a:solidFill>
                <a:latin typeface="Arial" panose="020B0604020202020204" pitchFamily="34" charset="0"/>
                <a:cs typeface="Arial" panose="020B0604020202020204" pitchFamily="34" charset="0"/>
              </a:rPr>
              <a:t>строительство, реконструкция и капремонт объектов капстроительства</a:t>
            </a:r>
            <a:r>
              <a:rPr lang="ru-RU" sz="22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  </a:t>
            </a:r>
            <a:r>
              <a:rPr lang="ru-RU" sz="2200" dirty="0">
                <a:solidFill>
                  <a:schemeClr val="tx1"/>
                </a:solidFill>
                <a:latin typeface="Arial" panose="020B0604020202020204" pitchFamily="34" charset="0"/>
                <a:cs typeface="Arial" panose="020B0604020202020204" pitchFamily="34" charset="0"/>
              </a:rPr>
              <a:t>проектно-изыскательские работы</a:t>
            </a:r>
            <a:r>
              <a:rPr lang="ru-RU" sz="22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 приобретение </a:t>
            </a:r>
            <a:r>
              <a:rPr lang="ru-RU" sz="2200" dirty="0">
                <a:solidFill>
                  <a:schemeClr val="tx1"/>
                </a:solidFill>
                <a:latin typeface="Arial" panose="020B0604020202020204" pitchFamily="34" charset="0"/>
                <a:cs typeface="Arial" panose="020B0604020202020204" pitchFamily="34" charset="0"/>
              </a:rPr>
              <a:t>и поставка оборудования</a:t>
            </a:r>
            <a:r>
              <a:rPr lang="ru-RU" sz="22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  </a:t>
            </a:r>
            <a:r>
              <a:rPr lang="ru-RU" sz="2200" dirty="0">
                <a:solidFill>
                  <a:schemeClr val="tx1"/>
                </a:solidFill>
                <a:latin typeface="Arial" panose="020B0604020202020204" pitchFamily="34" charset="0"/>
                <a:cs typeface="Arial" panose="020B0604020202020204" pitchFamily="34" charset="0"/>
              </a:rPr>
              <a:t>строительный контроль.</a:t>
            </a:r>
          </a:p>
          <a:p>
            <a:pPr algn="ctr"/>
            <a:endParaRPr lang="ru-RU" sz="2200" dirty="0" smtClean="0">
              <a:solidFill>
                <a:schemeClr val="tx1"/>
              </a:solidFill>
              <a:latin typeface="Arial" panose="020B0604020202020204" pitchFamily="34" charset="0"/>
              <a:cs typeface="Arial" panose="020B0604020202020204" pitchFamily="34" charset="0"/>
            </a:endParaRPr>
          </a:p>
          <a:p>
            <a:pPr algn="just"/>
            <a:r>
              <a:rPr lang="ru-RU" sz="2200" dirty="0" smtClean="0">
                <a:solidFill>
                  <a:schemeClr val="tx1"/>
                </a:solidFill>
                <a:latin typeface="Arial" panose="020B0604020202020204" pitchFamily="34" charset="0"/>
                <a:cs typeface="Arial" panose="020B0604020202020204" pitchFamily="34" charset="0"/>
              </a:rPr>
              <a:t>	При </a:t>
            </a:r>
            <a:r>
              <a:rPr lang="ru-RU" sz="2200" dirty="0">
                <a:solidFill>
                  <a:schemeClr val="tx1"/>
                </a:solidFill>
                <a:latin typeface="Arial" panose="020B0604020202020204" pitchFamily="34" charset="0"/>
                <a:cs typeface="Arial" panose="020B0604020202020204" pitchFamily="34" charset="0"/>
              </a:rPr>
              <a:t>одновременной закупке нескольких позиций из этого перечня необходимо отдельно рассчитать НМЦК для каждой из них и сложить.</a:t>
            </a: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a:latin typeface="Arial" panose="020B0604020202020204" pitchFamily="34" charset="0"/>
                <a:cs typeface="Arial" panose="020B0604020202020204" pitchFamily="34" charset="0"/>
              </a:rPr>
              <a:t>Минстрой подготовил проект о том, как определить НМЦК при </a:t>
            </a:r>
            <a:r>
              <a:rPr lang="ru-RU" sz="2400" b="1" dirty="0" err="1">
                <a:latin typeface="Arial" panose="020B0604020202020204" pitchFamily="34" charset="0"/>
                <a:cs typeface="Arial" panose="020B0604020202020204" pitchFamily="34" charset="0"/>
              </a:rPr>
              <a:t>госзакупке</a:t>
            </a:r>
            <a:r>
              <a:rPr lang="ru-RU" sz="2400" b="1" dirty="0">
                <a:latin typeface="Arial" panose="020B0604020202020204" pitchFamily="34" charset="0"/>
                <a:cs typeface="Arial" panose="020B0604020202020204" pitchFamily="34" charset="0"/>
              </a:rPr>
              <a:t> строительных работ</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39163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800" dirty="0" err="1" smtClean="0">
                <a:solidFill>
                  <a:schemeClr val="tx1"/>
                </a:solidFill>
                <a:latin typeface="Arial" panose="020B0604020202020204" pitchFamily="34" charset="0"/>
                <a:cs typeface="Arial" panose="020B0604020202020204" pitchFamily="34" charset="0"/>
              </a:rPr>
              <a:t>Госзаказчики</a:t>
            </a:r>
            <a:r>
              <a:rPr lang="ru-RU" sz="2800" dirty="0" smtClean="0">
                <a:solidFill>
                  <a:schemeClr val="tx1"/>
                </a:solidFill>
                <a:latin typeface="Arial" panose="020B0604020202020204" pitchFamily="34" charset="0"/>
                <a:cs typeface="Arial" panose="020B0604020202020204" pitchFamily="34" charset="0"/>
              </a:rPr>
              <a:t> </a:t>
            </a:r>
            <a:r>
              <a:rPr lang="ru-RU" sz="2800" dirty="0">
                <a:solidFill>
                  <a:schemeClr val="tx1"/>
                </a:solidFill>
                <a:latin typeface="Arial" panose="020B0604020202020204" pitchFamily="34" charset="0"/>
                <a:cs typeface="Arial" panose="020B0604020202020204" pitchFamily="34" charset="0"/>
              </a:rPr>
              <a:t>должны будут отражать в протоколе НМЦК по установленной форме. </a:t>
            </a:r>
            <a:endParaRPr lang="ru-RU" sz="2800" dirty="0" smtClean="0">
              <a:solidFill>
                <a:schemeClr val="tx1"/>
              </a:solidFill>
              <a:latin typeface="Arial" panose="020B0604020202020204" pitchFamily="34" charset="0"/>
              <a:cs typeface="Arial" panose="020B0604020202020204" pitchFamily="34" charset="0"/>
            </a:endParaRPr>
          </a:p>
          <a:p>
            <a:pPr algn="just"/>
            <a:endParaRPr lang="ru-RU" sz="2800" dirty="0">
              <a:solidFill>
                <a:schemeClr val="tx1"/>
              </a:solidFill>
              <a:latin typeface="Arial" panose="020B0604020202020204" pitchFamily="34" charset="0"/>
              <a:cs typeface="Arial" panose="020B0604020202020204" pitchFamily="34" charset="0"/>
            </a:endParaRPr>
          </a:p>
          <a:p>
            <a:pPr algn="just"/>
            <a:r>
              <a:rPr lang="ru-RU" sz="2800" dirty="0" smtClean="0">
                <a:solidFill>
                  <a:schemeClr val="tx1"/>
                </a:solidFill>
                <a:latin typeface="Arial" panose="020B0604020202020204" pitchFamily="34" charset="0"/>
                <a:cs typeface="Arial" panose="020B0604020202020204" pitchFamily="34" charset="0"/>
              </a:rPr>
              <a:t>Определять </a:t>
            </a:r>
            <a:r>
              <a:rPr lang="ru-RU" sz="2800" dirty="0">
                <a:solidFill>
                  <a:schemeClr val="tx1"/>
                </a:solidFill>
                <a:latin typeface="Arial" panose="020B0604020202020204" pitchFamily="34" charset="0"/>
                <a:cs typeface="Arial" panose="020B0604020202020204" pitchFamily="34" charset="0"/>
              </a:rPr>
              <a:t>НМЦК нужно с учетом НДС, за исключением случаев, когда этот налог не платится. Сведения о ставках НДС или об их отсутствии потребуется указать в извещении о закупке.</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a:latin typeface="Arial" panose="020B0604020202020204" pitchFamily="34" charset="0"/>
                <a:cs typeface="Arial" panose="020B0604020202020204" pitchFamily="34" charset="0"/>
              </a:rPr>
              <a:t>Минстрой подготовил проект о том, как определить НМЦК при </a:t>
            </a:r>
            <a:r>
              <a:rPr lang="ru-RU" sz="2400" b="1" dirty="0" err="1">
                <a:latin typeface="Arial" panose="020B0604020202020204" pitchFamily="34" charset="0"/>
                <a:cs typeface="Arial" panose="020B0604020202020204" pitchFamily="34" charset="0"/>
              </a:rPr>
              <a:t>госзакупке</a:t>
            </a:r>
            <a:r>
              <a:rPr lang="ru-RU" sz="2400" b="1" dirty="0">
                <a:latin typeface="Arial" panose="020B0604020202020204" pitchFamily="34" charset="0"/>
                <a:cs typeface="Arial" panose="020B0604020202020204" pitchFamily="34" charset="0"/>
              </a:rPr>
              <a:t> строительных работ</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517603"/>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200" dirty="0">
                <a:solidFill>
                  <a:schemeClr val="tx1"/>
                </a:solidFill>
                <a:latin typeface="Arial" panose="020B0604020202020204" pitchFamily="34" charset="0"/>
                <a:cs typeface="Arial" panose="020B0604020202020204" pitchFamily="34" charset="0"/>
              </a:rPr>
              <a:t>При конкурентных закупках по 44-ФЗ </a:t>
            </a:r>
            <a:r>
              <a:rPr lang="ru-RU" sz="2400" b="1" dirty="0">
                <a:solidFill>
                  <a:schemeClr val="tx1"/>
                </a:solidFill>
                <a:latin typeface="Arial" panose="020B0604020202020204" pitchFamily="34" charset="0"/>
                <a:cs typeface="Arial" panose="020B0604020202020204" pitchFamily="34" charset="0"/>
              </a:rPr>
              <a:t>заказчиков обяжут </a:t>
            </a:r>
            <a:r>
              <a:rPr lang="ru-RU" sz="2200" dirty="0">
                <a:solidFill>
                  <a:schemeClr val="tx1"/>
                </a:solidFill>
                <a:latin typeface="Arial" panose="020B0604020202020204" pitchFamily="34" charset="0"/>
                <a:cs typeface="Arial" panose="020B0604020202020204" pitchFamily="34" charset="0"/>
              </a:rPr>
              <a:t>предоставить </a:t>
            </a:r>
            <a:r>
              <a:rPr lang="ru-RU" sz="2200" b="1" dirty="0" smtClean="0">
                <a:solidFill>
                  <a:schemeClr val="tx1"/>
                </a:solidFill>
                <a:latin typeface="Arial" panose="020B0604020202020204" pitchFamily="34" charset="0"/>
                <a:cs typeface="Arial" panose="020B0604020202020204" pitchFamily="34" charset="0"/>
              </a:rPr>
              <a:t>преимущество организациям </a:t>
            </a:r>
            <a:r>
              <a:rPr lang="ru-RU" sz="2200" b="1" dirty="0">
                <a:solidFill>
                  <a:schemeClr val="tx1"/>
                </a:solidFill>
                <a:latin typeface="Arial" panose="020B0604020202020204" pitchFamily="34" charset="0"/>
                <a:cs typeface="Arial" panose="020B0604020202020204" pitchFamily="34" charset="0"/>
              </a:rPr>
              <a:t>оборонно-промышленного комплекса (ОПК) </a:t>
            </a:r>
            <a:r>
              <a:rPr lang="ru-RU" sz="2200" dirty="0">
                <a:solidFill>
                  <a:schemeClr val="tx1"/>
                </a:solidFill>
                <a:latin typeface="Arial" panose="020B0604020202020204" pitchFamily="34" charset="0"/>
                <a:cs typeface="Arial" panose="020B0604020202020204" pitchFamily="34" charset="0"/>
              </a:rPr>
              <a:t>в отношении предлагаемой ими цены контракта в размере </a:t>
            </a:r>
            <a:r>
              <a:rPr lang="ru-RU" sz="2200" dirty="0">
                <a:solidFill>
                  <a:srgbClr val="FF0000"/>
                </a:solidFill>
                <a:latin typeface="Arial" panose="020B0604020202020204" pitchFamily="34" charset="0"/>
                <a:cs typeface="Arial" panose="020B0604020202020204" pitchFamily="34" charset="0"/>
              </a:rPr>
              <a:t>до 15%. </a:t>
            </a:r>
            <a:endParaRPr lang="ru-RU" sz="2200" dirty="0" smtClean="0">
              <a:solidFill>
                <a:srgbClr val="FF0000"/>
              </a:solidFill>
              <a:latin typeface="Arial" panose="020B0604020202020204" pitchFamily="34" charset="0"/>
              <a:cs typeface="Arial" panose="020B0604020202020204" pitchFamily="34" charset="0"/>
            </a:endParaRPr>
          </a:p>
          <a:p>
            <a:pPr algn="ctr"/>
            <a:r>
              <a:rPr lang="ru-RU" sz="2200" dirty="0" smtClean="0">
                <a:solidFill>
                  <a:schemeClr val="tx1"/>
                </a:solidFill>
                <a:latin typeface="Arial" panose="020B0604020202020204" pitchFamily="34" charset="0"/>
                <a:cs typeface="Arial" panose="020B0604020202020204" pitchFamily="34" charset="0"/>
              </a:rPr>
              <a:t>Если </a:t>
            </a:r>
            <a:r>
              <a:rPr lang="ru-RU" sz="2200" dirty="0">
                <a:solidFill>
                  <a:schemeClr val="tx1"/>
                </a:solidFill>
                <a:latin typeface="Arial" panose="020B0604020202020204" pitchFamily="34" charset="0"/>
                <a:cs typeface="Arial" panose="020B0604020202020204" pitchFamily="34" charset="0"/>
              </a:rPr>
              <a:t>компания победит в закупке, контракт будет заключаться по предложенной ею цене с учетом преимущества. </a:t>
            </a:r>
            <a:endParaRPr lang="ru-RU" sz="2200" dirty="0" smtClean="0">
              <a:solidFill>
                <a:schemeClr val="tx1"/>
              </a:solidFill>
              <a:latin typeface="Arial" panose="020B0604020202020204" pitchFamily="34" charset="0"/>
              <a:cs typeface="Arial" panose="020B0604020202020204" pitchFamily="34" charset="0"/>
            </a:endParaRPr>
          </a:p>
          <a:p>
            <a:pPr algn="ctr"/>
            <a:r>
              <a:rPr lang="ru-RU" sz="2200" dirty="0" smtClean="0">
                <a:solidFill>
                  <a:schemeClr val="tx1"/>
                </a:solidFill>
                <a:latin typeface="Arial" panose="020B0604020202020204" pitchFamily="34" charset="0"/>
                <a:cs typeface="Arial" panose="020B0604020202020204" pitchFamily="34" charset="0"/>
              </a:rPr>
              <a:t>В </a:t>
            </a:r>
            <a:r>
              <a:rPr lang="ru-RU" sz="2200" dirty="0">
                <a:solidFill>
                  <a:schemeClr val="tx1"/>
                </a:solidFill>
                <a:latin typeface="Arial" panose="020B0604020202020204" pitchFamily="34" charset="0"/>
                <a:cs typeface="Arial" panose="020B0604020202020204" pitchFamily="34" charset="0"/>
              </a:rPr>
              <a:t>любом случае итоговая цена контракта не должна быть выше </a:t>
            </a:r>
            <a:r>
              <a:rPr lang="ru-RU" sz="2200" dirty="0" smtClean="0">
                <a:solidFill>
                  <a:schemeClr val="tx1"/>
                </a:solidFill>
                <a:latin typeface="Arial" panose="020B0604020202020204" pitchFamily="34" charset="0"/>
                <a:cs typeface="Arial" panose="020B0604020202020204" pitchFamily="34" charset="0"/>
              </a:rPr>
              <a:t>НМЦК.</a:t>
            </a:r>
            <a:endParaRPr lang="ru-RU" sz="2200" dirty="0">
              <a:solidFill>
                <a:schemeClr val="tx1"/>
              </a:solidFill>
              <a:latin typeface="Arial" panose="020B0604020202020204" pitchFamily="34" charset="0"/>
              <a:cs typeface="Arial" panose="020B0604020202020204" pitchFamily="34" charset="0"/>
            </a:endParaRPr>
          </a:p>
          <a:p>
            <a:pPr algn="ctr"/>
            <a:endParaRPr lang="ru-RU" sz="2200" dirty="0">
              <a:solidFill>
                <a:schemeClr val="tx1"/>
              </a:solidFill>
              <a:latin typeface="Arial" panose="020B0604020202020204" pitchFamily="34" charset="0"/>
              <a:cs typeface="Arial" panose="020B0604020202020204" pitchFamily="34" charset="0"/>
            </a:endParaRPr>
          </a:p>
          <a:p>
            <a:pPr algn="ctr"/>
            <a:r>
              <a:rPr lang="ru-RU" sz="2200" dirty="0">
                <a:solidFill>
                  <a:schemeClr val="tx1"/>
                </a:solidFill>
                <a:latin typeface="Arial" panose="020B0604020202020204" pitchFamily="34" charset="0"/>
                <a:cs typeface="Arial" panose="020B0604020202020204" pitchFamily="34" charset="0"/>
              </a:rPr>
              <a:t>Привилегия касается товаров из перечня высокотехнологичной продукции гражданского и двойного назначения. Что в него войдет, определит </a:t>
            </a:r>
            <a:r>
              <a:rPr lang="ru-RU" sz="2200" dirty="0" smtClean="0">
                <a:solidFill>
                  <a:schemeClr val="tx1"/>
                </a:solidFill>
                <a:latin typeface="Arial" panose="020B0604020202020204" pitchFamily="34" charset="0"/>
                <a:cs typeface="Arial" panose="020B0604020202020204" pitchFamily="34" charset="0"/>
              </a:rPr>
              <a:t>Правительство Российской Федерации.</a:t>
            </a:r>
            <a:endParaRPr lang="ru-RU" sz="2200" dirty="0">
              <a:solidFill>
                <a:schemeClr val="tx1"/>
              </a:solidFill>
              <a:latin typeface="Arial" panose="020B0604020202020204" pitchFamily="34" charset="0"/>
              <a:cs typeface="Arial" panose="020B0604020202020204" pitchFamily="34" charset="0"/>
            </a:endParaRPr>
          </a:p>
          <a:p>
            <a:pPr algn="ct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«Оборонные» </a:t>
            </a:r>
            <a:r>
              <a:rPr lang="ru-RU" sz="2400" b="1" dirty="0">
                <a:latin typeface="Arial" panose="020B0604020202020204" pitchFamily="34" charset="0"/>
                <a:cs typeface="Arial" panose="020B0604020202020204" pitchFamily="34" charset="0"/>
              </a:rPr>
              <a:t>компании могут получить право на преимущество при закупках по 44-ФЗ и 223-ФЗ</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787866"/>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44824"/>
            <a:ext cx="8568952" cy="4832092"/>
          </a:xfrm>
          <a:prstGeom prst="rect">
            <a:avLst/>
          </a:prstGeom>
        </p:spPr>
        <p:txBody>
          <a:bodyPr wrap="square">
            <a:spAutoFit/>
          </a:bodyPr>
          <a:lstStyle/>
          <a:p>
            <a:pPr algn="ctr"/>
            <a:r>
              <a:rPr lang="ru-RU" sz="2200" dirty="0" smtClean="0">
                <a:latin typeface="Arial" panose="020B0604020202020204" pitchFamily="34" charset="0"/>
                <a:cs typeface="Arial" panose="020B0604020202020204" pitchFamily="34" charset="0"/>
              </a:rPr>
              <a:t>Планируется внесение изменений в статью 30 Закона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о контрактной системе, в части включения обязанности заказчиков осуществлять </a:t>
            </a:r>
            <a:r>
              <a:rPr lang="ru-RU" sz="2200" dirty="0">
                <a:latin typeface="Arial" panose="020B0604020202020204" pitchFamily="34" charset="0"/>
                <a:cs typeface="Arial" panose="020B0604020202020204" pitchFamily="34" charset="0"/>
              </a:rPr>
              <a:t>закупки </a:t>
            </a:r>
            <a:r>
              <a:rPr lang="ru-RU" sz="2200" dirty="0" smtClean="0">
                <a:latin typeface="Arial" panose="020B0604020202020204" pitchFamily="34" charset="0"/>
                <a:cs typeface="Arial" panose="020B0604020202020204" pitchFamily="34" charset="0"/>
              </a:rPr>
              <a:t>не только у СМП и СОНКО, но и у организаций потребительской </a:t>
            </a:r>
            <a:r>
              <a:rPr lang="ru-RU" sz="2200" dirty="0">
                <a:latin typeface="Arial" panose="020B0604020202020204" pitchFamily="34" charset="0"/>
                <a:cs typeface="Arial" panose="020B0604020202020204" pitchFamily="34" charset="0"/>
              </a:rPr>
              <a:t>кооперации в объеме не </a:t>
            </a:r>
            <a:r>
              <a:rPr lang="ru-RU" sz="2200" dirty="0" smtClean="0">
                <a:latin typeface="Arial" panose="020B0604020202020204" pitchFamily="34" charset="0"/>
                <a:cs typeface="Arial" panose="020B0604020202020204" pitchFamily="34" charset="0"/>
              </a:rPr>
              <a:t>менее чем 15% совокупного </a:t>
            </a:r>
            <a:r>
              <a:rPr lang="ru-RU" sz="2200" dirty="0">
                <a:latin typeface="Arial" panose="020B0604020202020204" pitchFamily="34" charset="0"/>
                <a:cs typeface="Arial" panose="020B0604020202020204" pitchFamily="34" charset="0"/>
              </a:rPr>
              <a:t>годового объема </a:t>
            </a:r>
            <a:r>
              <a:rPr lang="ru-RU" sz="2200" dirty="0" smtClean="0">
                <a:latin typeface="Arial" panose="020B0604020202020204" pitchFamily="34" charset="0"/>
                <a:cs typeface="Arial" panose="020B0604020202020204" pitchFamily="34" charset="0"/>
              </a:rPr>
              <a:t>закупок </a:t>
            </a:r>
          </a:p>
          <a:p>
            <a:pPr algn="ctr"/>
            <a:endParaRPr lang="ru-RU" sz="2200" dirty="0" smtClean="0">
              <a:latin typeface="Arial" panose="020B0604020202020204" pitchFamily="34" charset="0"/>
              <a:cs typeface="Arial" panose="020B0604020202020204" pitchFamily="34" charset="0"/>
            </a:endParaRPr>
          </a:p>
          <a:p>
            <a:pPr algn="ctr"/>
            <a:r>
              <a:rPr lang="ru-RU" sz="2200" dirty="0" smtClean="0">
                <a:latin typeface="Arial" panose="020B0604020202020204" pitchFamily="34" charset="0"/>
                <a:cs typeface="Arial" panose="020B0604020202020204" pitchFamily="34" charset="0"/>
              </a:rPr>
              <a:t>Действие </a:t>
            </a:r>
            <a:r>
              <a:rPr lang="ru-RU" sz="2200" dirty="0">
                <a:latin typeface="Arial" panose="020B0604020202020204" pitchFamily="34" charset="0"/>
                <a:cs typeface="Arial" panose="020B0604020202020204" pitchFamily="34" charset="0"/>
              </a:rPr>
              <a:t>настоящей статьи распространяется на </a:t>
            </a:r>
            <a:r>
              <a:rPr lang="ru-RU" sz="2200" dirty="0" smtClean="0">
                <a:latin typeface="Arial" panose="020B0604020202020204" pitchFamily="34" charset="0"/>
                <a:cs typeface="Arial" panose="020B0604020202020204" pitchFamily="34" charset="0"/>
              </a:rPr>
              <a:t>организации потребительской кооперации</a:t>
            </a:r>
            <a:r>
              <a:rPr lang="ru-RU" sz="2200" dirty="0">
                <a:latin typeface="Arial" panose="020B0604020202020204" pitchFamily="34" charset="0"/>
                <a:cs typeface="Arial" panose="020B0604020202020204" pitchFamily="34" charset="0"/>
              </a:rPr>
              <a:t>, осуществляющие свою деятельность в соответствии с Законом Российской Федерации от 19.06.1992 № 3085-1 «О потребительской кооперации (потребительских обществах, их союзах) </a:t>
            </a:r>
            <a:endParaRPr lang="ru-RU" sz="2200" dirty="0" smtClean="0">
              <a:latin typeface="Arial" panose="020B0604020202020204" pitchFamily="34" charset="0"/>
              <a:cs typeface="Arial" panose="020B0604020202020204" pitchFamily="34" charset="0"/>
            </a:endParaRPr>
          </a:p>
          <a:p>
            <a:pPr algn="ctr"/>
            <a:r>
              <a:rPr lang="ru-RU" sz="2200" dirty="0" smtClean="0">
                <a:latin typeface="Arial" panose="020B0604020202020204" pitchFamily="34" charset="0"/>
                <a:cs typeface="Arial" panose="020B0604020202020204" pitchFamily="34" charset="0"/>
              </a:rPr>
              <a:t>в </a:t>
            </a:r>
            <a:r>
              <a:rPr lang="ru-RU" sz="2200" dirty="0">
                <a:latin typeface="Arial" panose="020B0604020202020204" pitchFamily="34" charset="0"/>
                <a:cs typeface="Arial" panose="020B0604020202020204" pitchFamily="34" charset="0"/>
              </a:rPr>
              <a:t>Российской Федерации</a:t>
            </a:r>
            <a:r>
              <a:rPr lang="ru-RU" sz="2200" dirty="0" smtClean="0">
                <a:latin typeface="Arial" panose="020B0604020202020204" pitchFamily="34" charset="0"/>
                <a:cs typeface="Arial" panose="020B0604020202020204" pitchFamily="34" charset="0"/>
              </a:rPr>
              <a:t>».</a:t>
            </a:r>
          </a:p>
          <a:p>
            <a:pPr algn="ctr"/>
            <a:endParaRPr lang="ru-RU" sz="2200" dirty="0">
              <a:latin typeface="Arial" panose="020B0604020202020204" pitchFamily="34" charset="0"/>
              <a:cs typeface="Arial" panose="020B0604020202020204" pitchFamily="34" charset="0"/>
            </a:endParaRPr>
          </a:p>
          <a:p>
            <a:pPr algn="ctr"/>
            <a:r>
              <a:rPr lang="ru-RU" sz="2200" dirty="0" smtClean="0">
                <a:latin typeface="Arial" panose="020B0604020202020204" pitchFamily="34" charset="0"/>
                <a:cs typeface="Arial" panose="020B0604020202020204" pitchFamily="34" charset="0"/>
              </a:rPr>
              <a:t>Законопроект № </a:t>
            </a:r>
            <a:r>
              <a:rPr lang="ru-RU" sz="2200" dirty="0">
                <a:latin typeface="Arial" panose="020B0604020202020204" pitchFamily="34" charset="0"/>
                <a:cs typeface="Arial" panose="020B0604020202020204" pitchFamily="34" charset="0"/>
              </a:rPr>
              <a:t>225095-7</a:t>
            </a:r>
          </a:p>
        </p:txBody>
      </p:sp>
      <p:pic>
        <p:nvPicPr>
          <p:cNvPr id="3"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123728" y="199551"/>
            <a:ext cx="6336704" cy="1107996"/>
          </a:xfrm>
          <a:prstGeom prst="rect">
            <a:avLst/>
          </a:prstGeom>
        </p:spPr>
        <p:txBody>
          <a:bodyPr wrap="square">
            <a:spAutoFit/>
          </a:bodyPr>
          <a:lstStyle/>
          <a:p>
            <a:pPr algn="ctr"/>
            <a:r>
              <a:rPr lang="ru-RU" sz="2200" b="1" dirty="0" smtClean="0">
                <a:latin typeface="Arial" panose="020B0604020202020204" pitchFamily="34" charset="0"/>
                <a:cs typeface="Arial" panose="020B0604020202020204" pitchFamily="34" charset="0"/>
              </a:rPr>
              <a:t>Организации потребительской кооперации могут </a:t>
            </a:r>
            <a:r>
              <a:rPr lang="ru-RU" sz="2200" b="1" dirty="0">
                <a:latin typeface="Arial" panose="020B0604020202020204" pitchFamily="34" charset="0"/>
                <a:cs typeface="Arial" panose="020B0604020202020204" pitchFamily="34" charset="0"/>
              </a:rPr>
              <a:t>получить право на преимущество при закупках </a:t>
            </a:r>
            <a:r>
              <a:rPr lang="ru-RU" sz="2200" b="1" dirty="0" smtClean="0">
                <a:latin typeface="Arial" panose="020B0604020202020204" pitchFamily="34" charset="0"/>
                <a:cs typeface="Arial" panose="020B0604020202020204" pitchFamily="34" charset="0"/>
              </a:rPr>
              <a:t>по </a:t>
            </a:r>
            <a:r>
              <a:rPr lang="ru-RU" sz="2200" b="1" dirty="0">
                <a:latin typeface="Arial" panose="020B0604020202020204" pitchFamily="34" charset="0"/>
                <a:cs typeface="Arial" panose="020B0604020202020204" pitchFamily="34" charset="0"/>
              </a:rPr>
              <a:t>44-ФЗ </a:t>
            </a:r>
            <a:endParaRPr lang="ru-RU" sz="2200" dirty="0"/>
          </a:p>
        </p:txBody>
      </p:sp>
      <p:cxnSp>
        <p:nvCxnSpPr>
          <p:cNvPr id="5" name="Прямая соединительная линия 4"/>
          <p:cNvCxnSpPr/>
          <p:nvPr/>
        </p:nvCxnSpPr>
        <p:spPr>
          <a:xfrm>
            <a:off x="323528" y="148478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173591"/>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2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830997"/>
          </a:xfrm>
          <a:prstGeom prst="rect">
            <a:avLst/>
          </a:prstGeom>
          <a:noFill/>
        </p:spPr>
        <p:txBody>
          <a:bodyPr wrap="square" rtlCol="0">
            <a:spAutoFit/>
          </a:bodyPr>
          <a:lstStyle/>
          <a:p>
            <a:pPr algn="ctr"/>
            <a:r>
              <a:rPr lang="ru-RU" sz="2400" b="1" dirty="0">
                <a:latin typeface="Arial" panose="020B0604020202020204" pitchFamily="34" charset="0"/>
                <a:cs typeface="Arial" panose="020B0604020202020204" pitchFamily="34" charset="0"/>
              </a:rPr>
              <a:t>Проект о новых правилах обеспечения </a:t>
            </a:r>
            <a:r>
              <a:rPr lang="ru-RU" sz="2400" b="1" dirty="0" err="1">
                <a:latin typeface="Arial" panose="020B0604020202020204" pitchFamily="34" charset="0"/>
                <a:cs typeface="Arial" panose="020B0604020202020204" pitchFamily="34" charset="0"/>
              </a:rPr>
              <a:t>госконтрактов</a:t>
            </a:r>
            <a:r>
              <a:rPr lang="ru-RU" sz="2400" b="1" dirty="0">
                <a:latin typeface="Arial" panose="020B0604020202020204" pitchFamily="34" charset="0"/>
                <a:cs typeface="Arial" panose="020B0604020202020204" pitchFamily="34" charset="0"/>
              </a:rPr>
              <a:t> принят в первом чтении</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323528" y="1688781"/>
            <a:ext cx="8496944" cy="5078313"/>
          </a:xfrm>
          <a:prstGeom prst="rect">
            <a:avLst/>
          </a:prstGeom>
        </p:spPr>
        <p:txBody>
          <a:bodyPr wrap="square">
            <a:spAutoFit/>
          </a:bodyPr>
          <a:lstStyle/>
          <a:p>
            <a:pPr marL="342900" indent="-342900" algn="ctr">
              <a:buAutoNum type="arabicPeriod"/>
            </a:pPr>
            <a:r>
              <a:rPr lang="ru-RU" dirty="0" smtClean="0">
                <a:latin typeface="Arial" panose="020B0604020202020204" pitchFamily="34" charset="0"/>
                <a:cs typeface="Arial" panose="020B0604020202020204" pitchFamily="34" charset="0"/>
              </a:rPr>
              <a:t>Обеспечение </a:t>
            </a:r>
            <a:r>
              <a:rPr lang="ru-RU" dirty="0">
                <a:latin typeface="Arial" panose="020B0604020202020204" pitchFamily="34" charset="0"/>
                <a:cs typeface="Arial" panose="020B0604020202020204" pitchFamily="34" charset="0"/>
              </a:rPr>
              <a:t>контракта можно уменьшить, если соблюсти два условия. </a:t>
            </a:r>
            <a:endParaRPr lang="ru-RU" dirty="0" smtClean="0">
              <a:latin typeface="Arial" panose="020B0604020202020204" pitchFamily="34" charset="0"/>
              <a:cs typeface="Arial" panose="020B0604020202020204" pitchFamily="34" charset="0"/>
            </a:endParaRPr>
          </a:p>
          <a:p>
            <a:pPr marL="285750" indent="-285750" algn="ctr">
              <a:buFontTx/>
              <a:buChar char="-"/>
            </a:pPr>
            <a:r>
              <a:rPr lang="ru-RU" dirty="0" smtClean="0">
                <a:latin typeface="Arial" panose="020B0604020202020204" pitchFamily="34" charset="0"/>
                <a:cs typeface="Arial" panose="020B0604020202020204" pitchFamily="34" charset="0"/>
              </a:rPr>
              <a:t>у </a:t>
            </a:r>
            <a:r>
              <a:rPr lang="ru-RU" dirty="0">
                <a:latin typeface="Arial" panose="020B0604020202020204" pitchFamily="34" charset="0"/>
                <a:cs typeface="Arial" panose="020B0604020202020204" pitchFamily="34" charset="0"/>
              </a:rPr>
              <a:t>контрагента заказчика нет неуплаченных неустоек по контракту или невозвращенного аванса либо того и другого </a:t>
            </a:r>
            <a:r>
              <a:rPr lang="ru-RU" dirty="0" smtClean="0">
                <a:latin typeface="Arial" panose="020B0604020202020204" pitchFamily="34" charset="0"/>
                <a:cs typeface="Arial" panose="020B0604020202020204" pitchFamily="34" charset="0"/>
              </a:rPr>
              <a:t>вместе; </a:t>
            </a:r>
          </a:p>
          <a:p>
            <a:pPr marL="285750" indent="-285750" algn="ctr">
              <a:buFontTx/>
              <a:buChar char="-"/>
            </a:pP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заказчик внес информацию о стоимости исполненных обязательств в реестр контрактов</a:t>
            </a:r>
            <a:r>
              <a:rPr lang="ru-RU" dirty="0" smtClean="0">
                <a:latin typeface="Arial" panose="020B0604020202020204" pitchFamily="34" charset="0"/>
                <a:cs typeface="Arial" panose="020B0604020202020204" pitchFamily="34" charset="0"/>
              </a:rPr>
              <a:t>;</a:t>
            </a:r>
          </a:p>
          <a:p>
            <a:pPr algn="ctr"/>
            <a:endParaRPr lang="ru-RU" dirty="0">
              <a:latin typeface="Arial" panose="020B0604020202020204" pitchFamily="34" charset="0"/>
              <a:cs typeface="Arial" panose="020B0604020202020204" pitchFamily="34" charset="0"/>
            </a:endParaRPr>
          </a:p>
          <a:p>
            <a:pPr algn="ctr"/>
            <a:r>
              <a:rPr lang="ru-RU" dirty="0" smtClean="0">
                <a:latin typeface="Arial" panose="020B0604020202020204" pitchFamily="34" charset="0"/>
                <a:cs typeface="Arial" panose="020B0604020202020204" pitchFamily="34" charset="0"/>
              </a:rPr>
              <a:t>2. Если </a:t>
            </a:r>
            <a:r>
              <a:rPr lang="ru-RU" dirty="0">
                <a:latin typeface="Arial" panose="020B0604020202020204" pitchFamily="34" charset="0"/>
                <a:cs typeface="Arial" panose="020B0604020202020204" pitchFamily="34" charset="0"/>
              </a:rPr>
              <a:t>у банка, выдавшего гарантию, отозвали лицензию, исполнителю нужно предоставить новое обеспечение. Это условие надо будет закрепить в контрактах, которые требуют обеспечивать их исполнение</a:t>
            </a:r>
            <a:r>
              <a:rPr lang="ru-RU" dirty="0" smtClean="0">
                <a:latin typeface="Arial" panose="020B0604020202020204" pitchFamily="34" charset="0"/>
                <a:cs typeface="Arial" panose="020B0604020202020204" pitchFamily="34" charset="0"/>
              </a:rPr>
              <a:t>;</a:t>
            </a:r>
          </a:p>
          <a:p>
            <a:pPr algn="ctr"/>
            <a:endParaRPr lang="ru-RU" dirty="0" smtClean="0">
              <a:latin typeface="Arial" panose="020B0604020202020204" pitchFamily="34" charset="0"/>
              <a:cs typeface="Arial" panose="020B0604020202020204" pitchFamily="34" charset="0"/>
            </a:endParaRPr>
          </a:p>
          <a:p>
            <a:pPr algn="ctr"/>
            <a:r>
              <a:rPr lang="ru-RU" dirty="0" smtClean="0">
                <a:latin typeface="Arial" panose="020B0604020202020204" pitchFamily="34" charset="0"/>
                <a:cs typeface="Arial" panose="020B0604020202020204" pitchFamily="34" charset="0"/>
              </a:rPr>
              <a:t>3. В </a:t>
            </a:r>
            <a:r>
              <a:rPr lang="ru-RU" dirty="0">
                <a:latin typeface="Arial" panose="020B0604020202020204" pitchFamily="34" charset="0"/>
                <a:cs typeface="Arial" panose="020B0604020202020204" pitchFamily="34" charset="0"/>
              </a:rPr>
              <a:t>контрактах с этапами исполнения заказчику потребуется предусмотреть условие об уменьшении размера обеспечения. Исключения определит </a:t>
            </a:r>
            <a:r>
              <a:rPr lang="ru-RU" dirty="0" smtClean="0">
                <a:latin typeface="Arial" panose="020B0604020202020204" pitchFamily="34" charset="0"/>
                <a:cs typeface="Arial" panose="020B0604020202020204" pitchFamily="34" charset="0"/>
              </a:rPr>
              <a:t>Правительство РФ.</a:t>
            </a:r>
          </a:p>
          <a:p>
            <a:pPr algn="ctr"/>
            <a:endParaRPr lang="ru-RU" dirty="0">
              <a:latin typeface="Arial" panose="020B0604020202020204" pitchFamily="34" charset="0"/>
              <a:cs typeface="Arial" panose="020B0604020202020204" pitchFamily="34" charset="0"/>
            </a:endParaRPr>
          </a:p>
          <a:p>
            <a:pPr algn="ctr"/>
            <a:r>
              <a:rPr lang="ru-RU" dirty="0">
                <a:latin typeface="Arial" panose="020B0604020202020204" pitchFamily="34" charset="0"/>
                <a:cs typeface="Arial" panose="020B0604020202020204" pitchFamily="34" charset="0"/>
              </a:rPr>
              <a:t>Планируется, что изменения начнут действовать уже с нового года. Они будут применяться к </a:t>
            </a:r>
            <a:r>
              <a:rPr lang="ru-RU" dirty="0" err="1">
                <a:latin typeface="Arial" panose="020B0604020202020204" pitchFamily="34" charset="0"/>
                <a:cs typeface="Arial" panose="020B0604020202020204" pitchFamily="34" charset="0"/>
              </a:rPr>
              <a:t>госзакупкам</a:t>
            </a:r>
            <a:r>
              <a:rPr lang="ru-RU" dirty="0">
                <a:latin typeface="Arial" panose="020B0604020202020204" pitchFamily="34" charset="0"/>
                <a:cs typeface="Arial" panose="020B0604020202020204" pitchFamily="34" charset="0"/>
              </a:rPr>
              <a:t>, извещения о которых разместят в ЕИС после 1 января.</a:t>
            </a:r>
          </a:p>
          <a:p>
            <a:pPr algn="ctr"/>
            <a:r>
              <a:rPr lang="ru-RU" dirty="0" smtClean="0">
                <a:latin typeface="Arial" panose="020B0604020202020204" pitchFamily="34" charset="0"/>
                <a:cs typeface="Arial" panose="020B0604020202020204" pitchFamily="34" charset="0"/>
              </a:rPr>
              <a:t>Проект </a:t>
            </a:r>
            <a:r>
              <a:rPr lang="ru-RU" dirty="0">
                <a:latin typeface="Arial" panose="020B0604020202020204" pitchFamily="34" charset="0"/>
                <a:cs typeface="Arial" panose="020B0604020202020204" pitchFamily="34" charset="0"/>
              </a:rPr>
              <a:t>Федерального закона </a:t>
            </a:r>
            <a:r>
              <a:rPr lang="ru-RU" dirty="0" smtClean="0">
                <a:latin typeface="Arial" panose="020B0604020202020204" pitchFamily="34" charset="0"/>
                <a:cs typeface="Arial" panose="020B0604020202020204" pitchFamily="34" charset="0"/>
              </a:rPr>
              <a:t>№ 197556-7</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293934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latin typeface="Arial" panose="020B0604020202020204" pitchFamily="34" charset="0"/>
                <a:cs typeface="Arial" panose="020B0604020202020204" pitchFamily="34" charset="0"/>
              </a:rPr>
              <a:t>Стороны не вправе дополнительным соглашением изменять сроки выполнения работ по государственному (муниципальному) контракту, если иное не установлено законом и заключенным в соответствии с ним </a:t>
            </a:r>
            <a:r>
              <a:rPr lang="ru-RU" sz="3200" b="1" dirty="0" smtClean="0">
                <a:solidFill>
                  <a:schemeClr val="tx1"/>
                </a:solidFill>
                <a:latin typeface="Arial" panose="020B0604020202020204" pitchFamily="34" charset="0"/>
                <a:cs typeface="Arial" panose="020B0604020202020204" pitchFamily="34" charset="0"/>
              </a:rPr>
              <a:t>контрактом</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4986710"/>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200" b="1" dirty="0" err="1" smtClean="0">
                <a:solidFill>
                  <a:schemeClr val="tx1"/>
                </a:solidFill>
                <a:latin typeface="Arial" panose="020B0604020202020204" pitchFamily="34" charset="0"/>
                <a:cs typeface="Arial" panose="020B0604020202020204" pitchFamily="34" charset="0"/>
              </a:rPr>
              <a:t>Госзаказчику</a:t>
            </a:r>
            <a:r>
              <a:rPr lang="ru-RU" sz="2200" b="1" dirty="0" smtClean="0">
                <a:solidFill>
                  <a:schemeClr val="tx1"/>
                </a:solidFill>
                <a:latin typeface="Arial" panose="020B0604020202020204" pitchFamily="34" charset="0"/>
                <a:cs typeface="Arial" panose="020B0604020202020204" pitchFamily="34" charset="0"/>
              </a:rPr>
              <a:t> </a:t>
            </a:r>
            <a:r>
              <a:rPr lang="ru-RU" sz="2200" b="1" dirty="0">
                <a:solidFill>
                  <a:schemeClr val="tx1"/>
                </a:solidFill>
                <a:latin typeface="Arial" panose="020B0604020202020204" pitchFamily="34" charset="0"/>
                <a:cs typeface="Arial" panose="020B0604020202020204" pitchFamily="34" charset="0"/>
              </a:rPr>
              <a:t>нельзя иметь отношения с теми, кто определяет </a:t>
            </a:r>
            <a:r>
              <a:rPr lang="ru-RU" sz="2200" b="1">
                <a:solidFill>
                  <a:schemeClr val="tx1"/>
                </a:solidFill>
                <a:latin typeface="Arial" panose="020B0604020202020204" pitchFamily="34" charset="0"/>
                <a:cs typeface="Arial" panose="020B0604020202020204" pitchFamily="34" charset="0"/>
              </a:rPr>
              <a:t>решения </a:t>
            </a:r>
            <a:r>
              <a:rPr lang="ru-RU" sz="2200" b="1" smtClean="0">
                <a:solidFill>
                  <a:schemeClr val="tx1"/>
                </a:solidFill>
                <a:latin typeface="Arial" panose="020B0604020202020204" pitchFamily="34" charset="0"/>
                <a:cs typeface="Arial" panose="020B0604020202020204" pitchFamily="34" charset="0"/>
              </a:rPr>
              <a:t>компании-участника следующими </a:t>
            </a:r>
            <a:r>
              <a:rPr lang="ru-RU" sz="2200" b="1" dirty="0">
                <a:solidFill>
                  <a:schemeClr val="tx1"/>
                </a:solidFill>
                <a:latin typeface="Arial" panose="020B0604020202020204" pitchFamily="34" charset="0"/>
                <a:cs typeface="Arial" panose="020B0604020202020204" pitchFamily="34" charset="0"/>
              </a:rPr>
              <a:t>способами:</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распоряжается </a:t>
            </a:r>
            <a:r>
              <a:rPr lang="ru-RU" sz="2200" dirty="0">
                <a:solidFill>
                  <a:schemeClr val="tx1"/>
                </a:solidFill>
                <a:latin typeface="Arial" panose="020B0604020202020204" pitchFamily="34" charset="0"/>
                <a:cs typeface="Arial" panose="020B0604020202020204" pitchFamily="34" charset="0"/>
              </a:rPr>
              <a:t>более чем 50% общего количества голосов, которые приходятся на голосующие акции или доли;</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выполняет </a:t>
            </a:r>
            <a:r>
              <a:rPr lang="ru-RU" sz="2200" dirty="0">
                <a:solidFill>
                  <a:schemeClr val="tx1"/>
                </a:solidFill>
                <a:latin typeface="Arial" panose="020B0604020202020204" pitchFamily="34" charset="0"/>
                <a:cs typeface="Arial" panose="020B0604020202020204" pitchFamily="34" charset="0"/>
              </a:rPr>
              <a:t>функции исполнительного органа </a:t>
            </a:r>
            <a:r>
              <a:rPr lang="ru-RU" sz="2200" dirty="0" err="1">
                <a:solidFill>
                  <a:schemeClr val="tx1"/>
                </a:solidFill>
                <a:latin typeface="Arial" panose="020B0604020202020204" pitchFamily="34" charset="0"/>
                <a:cs typeface="Arial" panose="020B0604020202020204" pitchFamily="34" charset="0"/>
              </a:rPr>
              <a:t>юрлица</a:t>
            </a:r>
            <a:r>
              <a:rPr lang="ru-RU" sz="2200" dirty="0">
                <a:solidFill>
                  <a:schemeClr val="tx1"/>
                </a:solidFill>
                <a:latin typeface="Arial" panose="020B0604020202020204" pitchFamily="34" charset="0"/>
                <a:cs typeface="Arial" panose="020B0604020202020204" pitchFamily="34" charset="0"/>
              </a:rPr>
              <a:t>.</a:t>
            </a:r>
          </a:p>
          <a:p>
            <a:pPr algn="ctr"/>
            <a:r>
              <a:rPr lang="ru-RU" sz="2200" b="1" dirty="0">
                <a:solidFill>
                  <a:schemeClr val="tx1"/>
                </a:solidFill>
                <a:latin typeface="Arial" panose="020B0604020202020204" pitchFamily="34" charset="0"/>
                <a:cs typeface="Arial" panose="020B0604020202020204" pitchFamily="34" charset="0"/>
              </a:rPr>
              <a:t>С такими "влиятельными" физлицами не должны быть связаны следующие лица:</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руководитель </a:t>
            </a:r>
            <a:r>
              <a:rPr lang="ru-RU" sz="2200" dirty="0">
                <a:solidFill>
                  <a:schemeClr val="tx1"/>
                </a:solidFill>
                <a:latin typeface="Arial" panose="020B0604020202020204" pitchFamily="34" charset="0"/>
                <a:cs typeface="Arial" panose="020B0604020202020204" pitchFamily="34" charset="0"/>
              </a:rPr>
              <a:t>заказчика;</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член </a:t>
            </a:r>
            <a:r>
              <a:rPr lang="ru-RU" sz="2200" dirty="0">
                <a:solidFill>
                  <a:schemeClr val="tx1"/>
                </a:solidFill>
                <a:latin typeface="Arial" panose="020B0604020202020204" pitchFamily="34" charset="0"/>
                <a:cs typeface="Arial" panose="020B0604020202020204" pitchFamily="34" charset="0"/>
              </a:rPr>
              <a:t>комиссии по закупкам;</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руководитель </a:t>
            </a:r>
            <a:r>
              <a:rPr lang="ru-RU" sz="2200" dirty="0">
                <a:solidFill>
                  <a:schemeClr val="tx1"/>
                </a:solidFill>
                <a:latin typeface="Arial" panose="020B0604020202020204" pitchFamily="34" charset="0"/>
                <a:cs typeface="Arial" panose="020B0604020202020204" pitchFamily="34" charset="0"/>
              </a:rPr>
              <a:t>контрактной службы;</a:t>
            </a:r>
          </a:p>
          <a:p>
            <a:pPr marL="342900" indent="-342900">
              <a:buFont typeface="Wingdings" panose="05000000000000000000" pitchFamily="2" charset="2"/>
              <a:buChar char="q"/>
            </a:pPr>
            <a:r>
              <a:rPr lang="ru-RU" sz="2200" dirty="0" smtClean="0">
                <a:solidFill>
                  <a:schemeClr val="tx1"/>
                </a:solidFill>
                <a:latin typeface="Arial" panose="020B0604020202020204" pitchFamily="34" charset="0"/>
                <a:cs typeface="Arial" panose="020B0604020202020204" pitchFamily="34" charset="0"/>
              </a:rPr>
              <a:t>контрактный </a:t>
            </a:r>
            <a:r>
              <a:rPr lang="ru-RU" sz="2200" dirty="0">
                <a:solidFill>
                  <a:schemeClr val="tx1"/>
                </a:solidFill>
                <a:latin typeface="Arial" panose="020B0604020202020204" pitchFamily="34" charset="0"/>
                <a:cs typeface="Arial" panose="020B0604020202020204" pitchFamily="34" charset="0"/>
              </a:rPr>
              <a:t>управляющий</a:t>
            </a:r>
            <a:r>
              <a:rPr lang="ru-RU" sz="2200" dirty="0" smtClean="0">
                <a:solidFill>
                  <a:schemeClr val="tx1"/>
                </a:solidFill>
                <a:latin typeface="Arial" panose="020B0604020202020204" pitchFamily="34" charset="0"/>
                <a:cs typeface="Arial" panose="020B0604020202020204" pitchFamily="34" charset="0"/>
              </a:rPr>
              <a:t>.</a:t>
            </a:r>
            <a:endParaRPr lang="ru-RU" sz="22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a:latin typeface="Arial" panose="020B0604020202020204" pitchFamily="34" charset="0"/>
                <a:cs typeface="Arial" panose="020B0604020202020204" pitchFamily="34" charset="0"/>
              </a:rPr>
              <a:t>Минфин предложил расширить перечень лиц, связь </a:t>
            </a:r>
            <a:r>
              <a:rPr lang="ru-RU" sz="2400" b="1" dirty="0" err="1">
                <a:latin typeface="Arial" panose="020B0604020202020204" pitchFamily="34" charset="0"/>
                <a:cs typeface="Arial" panose="020B0604020202020204" pitchFamily="34" charset="0"/>
              </a:rPr>
              <a:t>госзаказчика</a:t>
            </a:r>
            <a:r>
              <a:rPr lang="ru-RU" sz="2400" b="1" dirty="0">
                <a:latin typeface="Arial" panose="020B0604020202020204" pitchFamily="34" charset="0"/>
                <a:cs typeface="Arial" panose="020B0604020202020204" pitchFamily="34" charset="0"/>
              </a:rPr>
              <a:t> с которыми создает конфликт интересов</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32256"/>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800" dirty="0" smtClean="0">
                <a:solidFill>
                  <a:schemeClr val="tx1"/>
                </a:solidFill>
                <a:latin typeface="Arial" panose="020B0604020202020204" pitchFamily="34" charset="0"/>
                <a:cs typeface="Arial" panose="020B0604020202020204" pitchFamily="34" charset="0"/>
              </a:rPr>
              <a:t>Планируется принятие электронных процедур</a:t>
            </a:r>
          </a:p>
          <a:p>
            <a:pPr algn="just"/>
            <a:endParaRPr lang="ru-RU" sz="2800" dirty="0">
              <a:solidFill>
                <a:schemeClr val="tx1"/>
              </a:solidFill>
              <a:latin typeface="Arial" panose="020B0604020202020204" pitchFamily="34" charset="0"/>
              <a:cs typeface="Arial" panose="020B0604020202020204" pitchFamily="34" charset="0"/>
            </a:endParaRPr>
          </a:p>
          <a:p>
            <a:pPr algn="just"/>
            <a:r>
              <a:rPr lang="ru-RU" sz="2800" b="1" dirty="0" smtClean="0">
                <a:solidFill>
                  <a:schemeClr val="tx1"/>
                </a:solidFill>
                <a:latin typeface="Arial" panose="020B0604020202020204" pitchFamily="34" charset="0"/>
                <a:cs typeface="Arial" panose="020B0604020202020204" pitchFamily="34" charset="0"/>
              </a:rPr>
              <a:t>Законопроект</a:t>
            </a:r>
            <a:r>
              <a:rPr lang="ru-RU" sz="2800" dirty="0" smtClean="0">
                <a:solidFill>
                  <a:schemeClr val="tx1"/>
                </a:solidFill>
                <a:latin typeface="Arial" panose="020B0604020202020204" pitchFamily="34" charset="0"/>
                <a:cs typeface="Arial" panose="020B0604020202020204" pitchFamily="34" charset="0"/>
              </a:rPr>
              <a:t> о закупках у единственного поставщика по твердым бытовым отходам</a:t>
            </a:r>
          </a:p>
          <a:p>
            <a:pPr algn="just"/>
            <a:endParaRPr lang="ru-RU" sz="2800" dirty="0">
              <a:solidFill>
                <a:schemeClr val="tx1"/>
              </a:solidFill>
              <a:latin typeface="Arial" panose="020B0604020202020204" pitchFamily="34" charset="0"/>
              <a:cs typeface="Arial" panose="020B0604020202020204" pitchFamily="34" charset="0"/>
            </a:endParaRPr>
          </a:p>
          <a:p>
            <a:pPr algn="just"/>
            <a:r>
              <a:rPr lang="ru-RU" sz="2800" b="1" dirty="0" smtClean="0">
                <a:solidFill>
                  <a:schemeClr val="tx1"/>
                </a:solidFill>
                <a:latin typeface="Arial" panose="020B0604020202020204" pitchFamily="34" charset="0"/>
                <a:cs typeface="Arial" panose="020B0604020202020204" pitchFamily="34" charset="0"/>
              </a:rPr>
              <a:t>Законопроект</a:t>
            </a:r>
            <a:r>
              <a:rPr lang="ru-RU" sz="2800" dirty="0" smtClean="0">
                <a:solidFill>
                  <a:schemeClr val="tx1"/>
                </a:solidFill>
                <a:latin typeface="Arial" panose="020B0604020202020204" pitchFamily="34" charset="0"/>
                <a:cs typeface="Arial" panose="020B0604020202020204" pitchFamily="34" charset="0"/>
              </a:rPr>
              <a:t> о наложении на перечень унитарных предприятий оборонно-промышленного комплекса  ряда положений Федерального закона № 44-ФЗ, если имеют место быть бюджетные инвестиции</a:t>
            </a: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Краткий обзор законопроектов в сфере государственных(муниципальных) закупок</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6159745"/>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smtClean="0">
                <a:solidFill>
                  <a:schemeClr val="tx1"/>
                </a:solidFill>
                <a:latin typeface="Arial" panose="020B0604020202020204" pitchFamily="34" charset="0"/>
                <a:cs typeface="Arial" panose="020B0604020202020204" pitchFamily="34" charset="0"/>
              </a:rPr>
              <a:t>Законопроект</a:t>
            </a:r>
            <a:r>
              <a:rPr lang="ru-RU" sz="2400" dirty="0" smtClean="0">
                <a:solidFill>
                  <a:schemeClr val="tx1"/>
                </a:solidFill>
                <a:latin typeface="Arial" panose="020B0604020202020204" pitchFamily="34" charset="0"/>
                <a:cs typeface="Arial" panose="020B0604020202020204" pitchFamily="34" charset="0"/>
              </a:rPr>
              <a:t> об установлении максимального срока возврата обеспечения исполнения контракта в количестве </a:t>
            </a:r>
            <a:r>
              <a:rPr lang="ru-RU" sz="2400" b="1" dirty="0" smtClean="0">
                <a:solidFill>
                  <a:srgbClr val="FF0000"/>
                </a:solidFill>
                <a:latin typeface="Arial" panose="020B0604020202020204" pitchFamily="34" charset="0"/>
                <a:cs typeface="Arial" panose="020B0604020202020204" pitchFamily="34" charset="0"/>
              </a:rPr>
              <a:t>60 дней</a:t>
            </a:r>
          </a:p>
          <a:p>
            <a:pPr algn="just"/>
            <a:endParaRPr lang="ru-RU" sz="2400" b="1" dirty="0" smtClean="0">
              <a:solidFill>
                <a:srgbClr val="FF0000"/>
              </a:solidFill>
              <a:latin typeface="Arial" panose="020B0604020202020204" pitchFamily="34" charset="0"/>
              <a:cs typeface="Arial" panose="020B0604020202020204" pitchFamily="34" charset="0"/>
            </a:endParaRPr>
          </a:p>
          <a:p>
            <a:pPr algn="just"/>
            <a:r>
              <a:rPr lang="ru-RU" sz="2400" b="1" dirty="0" smtClean="0">
                <a:solidFill>
                  <a:schemeClr val="tx1"/>
                </a:solidFill>
                <a:latin typeface="Arial" panose="020B0604020202020204" pitchFamily="34" charset="0"/>
                <a:cs typeface="Arial" panose="020B0604020202020204" pitchFamily="34" charset="0"/>
              </a:rPr>
              <a:t>Законопроект</a:t>
            </a:r>
            <a:r>
              <a:rPr lang="ru-RU" sz="2400" dirty="0" smtClean="0">
                <a:solidFill>
                  <a:schemeClr val="tx1"/>
                </a:solidFill>
                <a:latin typeface="Arial" panose="020B0604020202020204" pitchFamily="34" charset="0"/>
                <a:cs typeface="Arial" panose="020B0604020202020204" pitchFamily="34" charset="0"/>
              </a:rPr>
              <a:t> в рамках которого, развивая положения определенные Постановлением Правительства РФ № 1042, пеня будет начисляться от этапа или конкретного обязательства контракта, срок исполнения которого нарушен. </a:t>
            </a:r>
            <a:endParaRPr lang="ru-RU" sz="2400" dirty="0">
              <a:solidFill>
                <a:schemeClr val="tx1"/>
              </a:solidFill>
              <a:latin typeface="Arial" panose="020B0604020202020204" pitchFamily="34" charset="0"/>
              <a:cs typeface="Arial" panose="020B0604020202020204" pitchFamily="34" charset="0"/>
            </a:endParaRPr>
          </a:p>
          <a:p>
            <a:pPr algn="just"/>
            <a:r>
              <a:rPr lang="ru-RU" sz="2400" dirty="0" smtClean="0">
                <a:solidFill>
                  <a:schemeClr val="tx1"/>
                </a:solidFill>
                <a:latin typeface="Arial" panose="020B0604020202020204" pitchFamily="34" charset="0"/>
                <a:cs typeface="Arial" panose="020B0604020202020204" pitchFamily="34" charset="0"/>
              </a:rPr>
              <a:t>В случае, если нет никакой возможности определить стоимость этапа или конкретного обязательства, тогда пени начисляются от цены контракта за вычетом исполненных обязательств</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Краткий обзор законопроектов в сфере государственных(муниципальных) закупок</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391332"/>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800" dirty="0" smtClean="0">
                <a:solidFill>
                  <a:schemeClr val="tx1"/>
                </a:solidFill>
                <a:latin typeface="Arial" panose="020B0604020202020204" pitchFamily="34" charset="0"/>
                <a:cs typeface="Arial" panose="020B0604020202020204" pitchFamily="34" charset="0"/>
              </a:rPr>
              <a:t>Законопроект о праве заказчика не устанавливать обеспечение исполнение контракта для СМП и СОНКО</a:t>
            </a:r>
          </a:p>
          <a:p>
            <a:pPr algn="ctr"/>
            <a:r>
              <a:rPr lang="ru-RU" sz="2800" b="1" dirty="0" smtClean="0">
                <a:solidFill>
                  <a:schemeClr val="tx1"/>
                </a:solidFill>
                <a:latin typeface="Arial" panose="020B0604020202020204" pitchFamily="34" charset="0"/>
                <a:cs typeface="Arial" panose="020B0604020202020204" pitchFamily="34" charset="0"/>
              </a:rPr>
              <a:t>Такое исполнение будет заменяться:</a:t>
            </a:r>
          </a:p>
          <a:p>
            <a:pPr marL="457200" indent="-457200" algn="just">
              <a:buFont typeface="Wingdings" panose="05000000000000000000" pitchFamily="2" charset="2"/>
              <a:buChar char="q"/>
            </a:pPr>
            <a:r>
              <a:rPr lang="ru-RU" sz="2800" dirty="0">
                <a:solidFill>
                  <a:schemeClr val="tx1"/>
                </a:solidFill>
                <a:latin typeface="Arial" panose="020B0604020202020204" pitchFamily="34" charset="0"/>
                <a:cs typeface="Arial" panose="020B0604020202020204" pitchFamily="34" charset="0"/>
              </a:rPr>
              <a:t>о</a:t>
            </a:r>
            <a:r>
              <a:rPr lang="ru-RU" sz="2800" dirty="0" smtClean="0">
                <a:solidFill>
                  <a:schemeClr val="tx1"/>
                </a:solidFill>
                <a:latin typeface="Arial" panose="020B0604020202020204" pitchFamily="34" charset="0"/>
                <a:cs typeface="Arial" panose="020B0604020202020204" pitchFamily="34" charset="0"/>
              </a:rPr>
              <a:t>дин сопоставимый по стоимости исполненный контракт</a:t>
            </a:r>
          </a:p>
          <a:p>
            <a:pPr marL="457200" indent="-457200" algn="just">
              <a:buFont typeface="Wingdings" panose="05000000000000000000" pitchFamily="2" charset="2"/>
              <a:buChar char="q"/>
            </a:pPr>
            <a:r>
              <a:rPr lang="ru-RU" sz="2800" dirty="0" smtClean="0">
                <a:solidFill>
                  <a:schemeClr val="tx1"/>
                </a:solidFill>
                <a:latin typeface="Arial" panose="020B0604020202020204" pitchFamily="34" charset="0"/>
                <a:cs typeface="Arial" panose="020B0604020202020204" pitchFamily="34" charset="0"/>
              </a:rPr>
              <a:t>«небольшой» аванс</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17245" y="285753"/>
            <a:ext cx="6603466" cy="1200329"/>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Краткий обзор законопроектов в сфере государственных(муниципальных) закупок</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391332"/>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buAutoNum type="arabicPeriod"/>
            </a:pPr>
            <a:r>
              <a:rPr lang="ru-RU" sz="2800" dirty="0" smtClean="0">
                <a:solidFill>
                  <a:schemeClr val="tx1"/>
                </a:solidFill>
                <a:latin typeface="Arial" panose="020B0604020202020204" pitchFamily="34" charset="0"/>
                <a:cs typeface="Arial" panose="020B0604020202020204" pitchFamily="34" charset="0"/>
              </a:rPr>
              <a:t>Вопрос о возможности осуществления закупок унитарными предприятиями, по аналогии с бюджетными учреждениями</a:t>
            </a:r>
          </a:p>
          <a:p>
            <a:pPr marL="457200" indent="-457200" algn="ctr">
              <a:buAutoNum type="arabicPeriod"/>
            </a:pPr>
            <a:r>
              <a:rPr lang="ru-RU" sz="2800" dirty="0" smtClean="0">
                <a:solidFill>
                  <a:schemeClr val="tx1"/>
                </a:solidFill>
                <a:latin typeface="Arial" panose="020B0604020202020204" pitchFamily="34" charset="0"/>
                <a:cs typeface="Arial" panose="020B0604020202020204" pitchFamily="34" charset="0"/>
              </a:rPr>
              <a:t>Любое изменение в Федеральный закон № 44-ФЗ должно вступать в силу не менее, чем через </a:t>
            </a:r>
            <a:r>
              <a:rPr lang="ru-RU" sz="2800" dirty="0" smtClean="0">
                <a:solidFill>
                  <a:schemeClr val="accent6"/>
                </a:solidFill>
                <a:latin typeface="Arial" panose="020B0604020202020204" pitchFamily="34" charset="0"/>
                <a:cs typeface="Arial" panose="020B0604020202020204" pitchFamily="34" charset="0"/>
              </a:rPr>
              <a:t>60 дней</a:t>
            </a:r>
          </a:p>
          <a:p>
            <a:pPr algn="ctr"/>
            <a:r>
              <a:rPr lang="ru-RU" sz="22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763688" y="438720"/>
            <a:ext cx="6603466" cy="830997"/>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Законопроекты, которые только начинают обсуждаться</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3100365"/>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panose="020B0604020202020204" pitchFamily="34" charset="0"/>
                <a:cs typeface="Arial" panose="020B0604020202020204" pitchFamily="34" charset="0"/>
              </a:rPr>
              <a:t>3. Полностью </a:t>
            </a:r>
            <a:r>
              <a:rPr lang="ru-RU" sz="2400" dirty="0">
                <a:solidFill>
                  <a:schemeClr val="tx1"/>
                </a:solidFill>
                <a:latin typeface="Arial" panose="020B0604020202020204" pitchFamily="34" charset="0"/>
                <a:cs typeface="Arial" panose="020B0604020202020204" pitchFamily="34" charset="0"/>
              </a:rPr>
              <a:t>хотят пересмотреть институт планирования. Пока только планируют объединение плана закупок и плана-графика. Особое внимание будет уделяться первому году (по сути это будет план-график). </a:t>
            </a:r>
          </a:p>
          <a:p>
            <a:pPr algn="ctr"/>
            <a:r>
              <a:rPr lang="ru-RU" sz="2400" dirty="0">
                <a:solidFill>
                  <a:schemeClr val="tx1"/>
                </a:solidFill>
                <a:latin typeface="Arial" panose="020B0604020202020204" pitchFamily="34" charset="0"/>
                <a:cs typeface="Arial" panose="020B0604020202020204" pitchFamily="34" charset="0"/>
              </a:rPr>
              <a:t>Планируется сократить информацию в </a:t>
            </a:r>
            <a:r>
              <a:rPr lang="ru-RU" sz="2400" dirty="0" smtClean="0">
                <a:solidFill>
                  <a:schemeClr val="tx1"/>
                </a:solidFill>
                <a:latin typeface="Arial" panose="020B0604020202020204" pitchFamily="34" charset="0"/>
                <a:cs typeface="Arial" panose="020B0604020202020204" pitchFamily="34" charset="0"/>
              </a:rPr>
              <a:t>«плане-графике», </a:t>
            </a:r>
            <a:r>
              <a:rPr lang="ru-RU" sz="2400" dirty="0">
                <a:solidFill>
                  <a:schemeClr val="tx1"/>
                </a:solidFill>
                <a:latin typeface="Arial" panose="020B0604020202020204" pitchFamily="34" charset="0"/>
                <a:cs typeface="Arial" panose="020B0604020202020204" pitchFamily="34" charset="0"/>
              </a:rPr>
              <a:t>часть информации будет уходить в извещение.</a:t>
            </a:r>
          </a:p>
          <a:p>
            <a:pPr algn="ctr"/>
            <a:r>
              <a:rPr lang="ru-RU" sz="2400" b="1" dirty="0">
                <a:solidFill>
                  <a:schemeClr val="tx1"/>
                </a:solidFill>
                <a:latin typeface="Arial" panose="020B0604020202020204" pitchFamily="34" charset="0"/>
                <a:cs typeface="Arial" panose="020B0604020202020204" pitchFamily="34" charset="0"/>
              </a:rPr>
              <a:t>В новой форме не будут </a:t>
            </a:r>
            <a:r>
              <a:rPr lang="ru-RU" sz="2400" b="1" dirty="0" smtClean="0">
                <a:solidFill>
                  <a:schemeClr val="tx1"/>
                </a:solidFill>
                <a:latin typeface="Arial" panose="020B0604020202020204" pitchFamily="34" charset="0"/>
                <a:cs typeface="Arial" panose="020B0604020202020204" pitchFamily="34" charset="0"/>
              </a:rPr>
              <a:t>указываться:</a:t>
            </a:r>
          </a:p>
          <a:p>
            <a:pPr marL="342900" indent="-342900">
              <a:buFont typeface="Wingdings" panose="05000000000000000000" pitchFamily="2" charset="2"/>
              <a:buChar char="q"/>
            </a:pPr>
            <a:r>
              <a:rPr lang="ru-RU" sz="2400" dirty="0" smtClean="0">
                <a:solidFill>
                  <a:schemeClr val="tx1"/>
                </a:solidFill>
                <a:latin typeface="Arial" panose="020B0604020202020204" pitchFamily="34" charset="0"/>
                <a:cs typeface="Arial" panose="020B0604020202020204" pitchFamily="34" charset="0"/>
              </a:rPr>
              <a:t>Указание на объект, как таковой, только его наименование;</a:t>
            </a:r>
          </a:p>
          <a:p>
            <a:pPr marL="342900" indent="-342900">
              <a:buFont typeface="Wingdings" panose="05000000000000000000" pitchFamily="2" charset="2"/>
              <a:buChar char="q"/>
            </a:pPr>
            <a:r>
              <a:rPr lang="ru-RU" sz="2400" dirty="0" smtClean="0">
                <a:solidFill>
                  <a:schemeClr val="tx1"/>
                </a:solidFill>
                <a:latin typeface="Arial" panose="020B0604020202020204" pitchFamily="34" charset="0"/>
                <a:cs typeface="Arial" panose="020B0604020202020204" pitchFamily="34" charset="0"/>
              </a:rPr>
              <a:t>Не указывается обоснование НМЦК</a:t>
            </a:r>
          </a:p>
          <a:p>
            <a:pPr marL="342900" indent="-342900">
              <a:buFont typeface="Wingdings" panose="05000000000000000000" pitchFamily="2" charset="2"/>
              <a:buChar char="q"/>
            </a:pPr>
            <a:r>
              <a:rPr lang="ru-RU" sz="2400" dirty="0" smtClean="0">
                <a:solidFill>
                  <a:schemeClr val="tx1"/>
                </a:solidFill>
                <a:latin typeface="Arial" panose="020B0604020202020204" pitchFamily="34" charset="0"/>
                <a:cs typeface="Arial" panose="020B0604020202020204" pitchFamily="34" charset="0"/>
              </a:rPr>
              <a:t>Не указывается количество</a:t>
            </a:r>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763688" y="438720"/>
            <a:ext cx="6603466" cy="830997"/>
          </a:xfrm>
          <a:prstGeom prst="rect">
            <a:avLst/>
          </a:prstGeom>
          <a:noFill/>
        </p:spPr>
        <p:txBody>
          <a:bodyPr wrap="square" rtlCol="0">
            <a:spAutoFit/>
          </a:bodyPr>
          <a:lstStyle/>
          <a:p>
            <a:pPr algn="ctr"/>
            <a:r>
              <a:rPr lang="ru-RU" sz="2400" b="1" dirty="0">
                <a:latin typeface="Arial" panose="020B0604020202020204" pitchFamily="34" charset="0"/>
                <a:cs typeface="Arial" panose="020B0604020202020204" pitchFamily="34" charset="0"/>
              </a:rPr>
              <a:t>Законопроекты, которые только начинают обсуждаться</a:t>
            </a: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3100365"/>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700808"/>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solidFill>
                  <a:schemeClr val="tx1"/>
                </a:solidFill>
                <a:latin typeface="Arial" panose="020B0604020202020204" pitchFamily="34" charset="0"/>
                <a:cs typeface="Arial" panose="020B0604020202020204" pitchFamily="34" charset="0"/>
              </a:rPr>
              <a:t>4. Форма обоснования НМЦК будет меняться</a:t>
            </a:r>
          </a:p>
          <a:p>
            <a:pPr algn="just"/>
            <a:r>
              <a:rPr lang="ru-RU" sz="3200" dirty="0" smtClean="0">
                <a:solidFill>
                  <a:schemeClr val="tx1"/>
                </a:solidFill>
                <a:latin typeface="Arial" panose="020B0604020202020204" pitchFamily="34" charset="0"/>
                <a:cs typeface="Arial" panose="020B0604020202020204" pitchFamily="34" charset="0"/>
              </a:rPr>
              <a:t>В рамках такого изменения не будет требоваться обоснование НМЦК при закупки по государственным программам, если обоснование есть там.</a:t>
            </a:r>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763688" y="438720"/>
            <a:ext cx="6603466" cy="830997"/>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Законопроекты, которые только начинают обсуждаться</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6500951"/>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sp>
        <p:nvSpPr>
          <p:cNvPr id="2" name="Прямоугольник 1"/>
          <p:cNvSpPr/>
          <p:nvPr/>
        </p:nvSpPr>
        <p:spPr>
          <a:xfrm>
            <a:off x="179512" y="2420888"/>
            <a:ext cx="8784976" cy="92333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Спасибо за внимание</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331720124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smtClean="0">
                <a:solidFill>
                  <a:schemeClr val="tx1"/>
                </a:solidFill>
                <a:latin typeface="Arial" panose="020B0604020202020204" pitchFamily="34" charset="0"/>
                <a:cs typeface="Arial" panose="020B0604020202020204" pitchFamily="34" charset="0"/>
              </a:rPr>
              <a:t>	При</a:t>
            </a:r>
            <a:r>
              <a:rPr lang="ru-RU" sz="3200" b="1" dirty="0" smtClean="0">
                <a:solidFill>
                  <a:schemeClr val="tx1"/>
                </a:solidFill>
                <a:latin typeface="Arial" panose="020B0604020202020204" pitchFamily="34" charset="0"/>
                <a:cs typeface="Arial" panose="020B0604020202020204" pitchFamily="34" charset="0"/>
              </a:rPr>
              <a:t> </a:t>
            </a:r>
            <a:r>
              <a:rPr lang="ru-RU" sz="2400" b="1" dirty="0" err="1">
                <a:solidFill>
                  <a:schemeClr val="tx1"/>
                </a:solidFill>
                <a:latin typeface="Arial" panose="020B0604020202020204" pitchFamily="34" charset="0"/>
                <a:cs typeface="Arial" panose="020B0604020202020204" pitchFamily="34" charset="0"/>
              </a:rPr>
              <a:t>несовершении</a:t>
            </a:r>
            <a:r>
              <a:rPr lang="ru-RU" sz="2400" b="1" dirty="0">
                <a:solidFill>
                  <a:schemeClr val="tx1"/>
                </a:solidFill>
                <a:latin typeface="Arial" panose="020B0604020202020204" pitchFamily="34" charset="0"/>
                <a:cs typeface="Arial" panose="020B0604020202020204" pitchFamily="34" charset="0"/>
              </a:rPr>
              <a:t> заказчиком действий, предусмотренных законом, иными правовыми актами или договором либо вытекающих из обычаев или существа обязательства, до совершения которых исполнитель государственного (муниципального) контракта не мог исполнить своего обязательства, исполнитель не считается просрочившим, а сроки исполнения обязательств по государственному (муниципальному) контракту продлеваются на соответствующий период просрочки заказчика.</a:t>
            </a:r>
            <a:endParaRPr lang="ru-RU" sz="2400" b="1" dirty="0" smtClean="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40608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a:solidFill>
                  <a:schemeClr val="tx1"/>
                </a:solidFill>
                <a:latin typeface="Arial" panose="020B0604020202020204" pitchFamily="34" charset="0"/>
                <a:cs typeface="Arial" panose="020B0604020202020204" pitchFamily="34" charset="0"/>
              </a:rPr>
              <a:t>	</a:t>
            </a:r>
            <a:r>
              <a:rPr lang="ru-RU" sz="2800" b="1" dirty="0">
                <a:solidFill>
                  <a:schemeClr val="tx1"/>
                </a:solidFill>
                <a:latin typeface="Arial" panose="020B0604020202020204" pitchFamily="34" charset="0"/>
                <a:cs typeface="Arial" panose="020B0604020202020204" pitchFamily="34" charset="0"/>
              </a:rPr>
              <a:t>Для применения </a:t>
            </a:r>
            <a:r>
              <a:rPr lang="ru-RU" sz="2800" b="1" dirty="0">
                <a:solidFill>
                  <a:srgbClr val="FF0000"/>
                </a:solidFill>
                <a:latin typeface="Arial" panose="020B0604020202020204" pitchFamily="34" charset="0"/>
                <a:cs typeface="Arial" panose="020B0604020202020204" pitchFamily="34" charset="0"/>
              </a:rPr>
              <a:t>правил о сроке оплаты </a:t>
            </a:r>
            <a:r>
              <a:rPr lang="ru-RU" sz="2800" b="1" dirty="0">
                <a:solidFill>
                  <a:schemeClr val="tx1"/>
                </a:solidFill>
                <a:latin typeface="Arial" panose="020B0604020202020204" pitchFamily="34" charset="0"/>
                <a:cs typeface="Arial" panose="020B0604020202020204" pitchFamily="34" charset="0"/>
              </a:rPr>
              <a:t>товара, работы услуги по контракту, заключенному </a:t>
            </a:r>
            <a:r>
              <a:rPr lang="ru-RU" sz="2800" b="1" dirty="0">
                <a:solidFill>
                  <a:srgbClr val="FF0000"/>
                </a:solidFill>
                <a:latin typeface="Arial" panose="020B0604020202020204" pitchFamily="34" charset="0"/>
                <a:cs typeface="Arial" panose="020B0604020202020204" pitchFamily="34" charset="0"/>
              </a:rPr>
              <a:t>с субъектом малого предпринимательства </a:t>
            </a:r>
            <a:r>
              <a:rPr lang="ru-RU" sz="2800" b="1" dirty="0">
                <a:solidFill>
                  <a:schemeClr val="tx1"/>
                </a:solidFill>
                <a:latin typeface="Arial" panose="020B0604020202020204" pitchFamily="34" charset="0"/>
                <a:cs typeface="Arial" panose="020B0604020202020204" pitchFamily="34" charset="0"/>
              </a:rPr>
              <a:t>(часть 8 статьи 30 Закона о контрактной системе), </a:t>
            </a:r>
            <a:r>
              <a:rPr lang="ru-RU" sz="2800" b="1" dirty="0">
                <a:solidFill>
                  <a:srgbClr val="FF0000"/>
                </a:solidFill>
                <a:latin typeface="Arial" panose="020B0604020202020204" pitchFamily="34" charset="0"/>
                <a:cs typeface="Arial" panose="020B0604020202020204" pitchFamily="34" charset="0"/>
              </a:rPr>
              <a:t>закупка изначально должна осуществляться </a:t>
            </a:r>
            <a:r>
              <a:rPr lang="ru-RU" sz="2800" b="1" dirty="0">
                <a:solidFill>
                  <a:schemeClr val="tx1"/>
                </a:solidFill>
                <a:latin typeface="Arial" panose="020B0604020202020204" pitchFamily="34" charset="0"/>
                <a:cs typeface="Arial" panose="020B0604020202020204" pitchFamily="34" charset="0"/>
              </a:rPr>
              <a:t>с учетом ограничений, установленных частями 1, 3 и 5 статьи 30 Закона.</a:t>
            </a:r>
            <a:endParaRPr lang="ru-RU" sz="2800" b="1" dirty="0" smtClean="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89701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a:solidFill>
                  <a:schemeClr val="tx1"/>
                </a:solidFill>
                <a:latin typeface="Arial" panose="020B0604020202020204" pitchFamily="34" charset="0"/>
                <a:cs typeface="Arial" panose="020B0604020202020204" pitchFamily="34" charset="0"/>
              </a:rPr>
              <a:t>	</a:t>
            </a:r>
            <a:r>
              <a:rPr lang="ru-RU" sz="2800" b="1" dirty="0">
                <a:solidFill>
                  <a:srgbClr val="FF0000"/>
                </a:solidFill>
                <a:latin typeface="Arial" panose="020B0604020202020204" pitchFamily="34" charset="0"/>
                <a:cs typeface="Arial" panose="020B0604020202020204" pitchFamily="34" charset="0"/>
              </a:rPr>
              <a:t>Отсутствие</a:t>
            </a:r>
            <a:r>
              <a:rPr lang="ru-RU" sz="2800" b="1" dirty="0">
                <a:solidFill>
                  <a:schemeClr val="tx1"/>
                </a:solidFill>
                <a:latin typeface="Arial" panose="020B0604020202020204" pitchFamily="34" charset="0"/>
                <a:cs typeface="Arial" panose="020B0604020202020204" pitchFamily="34" charset="0"/>
              </a:rPr>
              <a:t> в государственном (муниципальном) контракте </a:t>
            </a:r>
            <a:r>
              <a:rPr lang="ru-RU" sz="2800" b="1" dirty="0">
                <a:solidFill>
                  <a:srgbClr val="FF0000"/>
                </a:solidFill>
                <a:latin typeface="Arial" panose="020B0604020202020204" pitchFamily="34" charset="0"/>
                <a:cs typeface="Arial" panose="020B0604020202020204" pitchFamily="34" charset="0"/>
              </a:rPr>
              <a:t>упоминания</a:t>
            </a:r>
            <a:r>
              <a:rPr lang="ru-RU" sz="2800" b="1" dirty="0">
                <a:solidFill>
                  <a:schemeClr val="tx1"/>
                </a:solidFill>
                <a:latin typeface="Arial" panose="020B0604020202020204" pitchFamily="34" charset="0"/>
                <a:cs typeface="Arial" panose="020B0604020202020204" pitchFamily="34" charset="0"/>
              </a:rPr>
              <a:t> </a:t>
            </a:r>
            <a:r>
              <a:rPr lang="ru-RU" sz="2800" b="1" dirty="0">
                <a:solidFill>
                  <a:srgbClr val="FF0000"/>
                </a:solidFill>
                <a:latin typeface="Arial" panose="020B0604020202020204" pitchFamily="34" charset="0"/>
                <a:cs typeface="Arial" panose="020B0604020202020204" pitchFamily="34" charset="0"/>
              </a:rPr>
              <a:t>о</a:t>
            </a:r>
            <a:r>
              <a:rPr lang="ru-RU" sz="2800" b="1" dirty="0">
                <a:solidFill>
                  <a:schemeClr val="tx1"/>
                </a:solidFill>
                <a:latin typeface="Arial" panose="020B0604020202020204" pitchFamily="34" charset="0"/>
                <a:cs typeface="Arial" panose="020B0604020202020204" pitchFamily="34" charset="0"/>
              </a:rPr>
              <a:t> каком-либо конкретном </a:t>
            </a:r>
            <a:r>
              <a:rPr lang="ru-RU" sz="2800" b="1" dirty="0">
                <a:solidFill>
                  <a:srgbClr val="FF0000"/>
                </a:solidFill>
                <a:latin typeface="Arial" panose="020B0604020202020204" pitchFamily="34" charset="0"/>
                <a:cs typeface="Arial" panose="020B0604020202020204" pitchFamily="34" charset="0"/>
              </a:rPr>
              <a:t>существенном нарушении</a:t>
            </a:r>
            <a:r>
              <a:rPr lang="ru-RU" sz="2800" b="1" dirty="0">
                <a:solidFill>
                  <a:schemeClr val="tx1"/>
                </a:solidFill>
                <a:latin typeface="Arial" panose="020B0604020202020204" pitchFamily="34" charset="0"/>
                <a:cs typeface="Arial" panose="020B0604020202020204" pitchFamily="34" charset="0"/>
              </a:rPr>
              <a:t> обязательств, являющемся </a:t>
            </a:r>
            <a:r>
              <a:rPr lang="ru-RU" sz="2800" b="1" dirty="0">
                <a:solidFill>
                  <a:srgbClr val="FF0000"/>
                </a:solidFill>
                <a:latin typeface="Arial" panose="020B0604020202020204" pitchFamily="34" charset="0"/>
                <a:cs typeface="Arial" panose="020B0604020202020204" pitchFamily="34" charset="0"/>
              </a:rPr>
              <a:t>основанием</a:t>
            </a:r>
            <a:r>
              <a:rPr lang="ru-RU" sz="2800" b="1" dirty="0">
                <a:solidFill>
                  <a:schemeClr val="tx1"/>
                </a:solidFill>
                <a:latin typeface="Arial" panose="020B0604020202020204" pitchFamily="34" charset="0"/>
                <a:cs typeface="Arial" panose="020B0604020202020204" pitchFamily="34" charset="0"/>
              </a:rPr>
              <a:t> для </a:t>
            </a:r>
            <a:r>
              <a:rPr lang="ru-RU" sz="2800" b="1" dirty="0">
                <a:solidFill>
                  <a:srgbClr val="FF0000"/>
                </a:solidFill>
                <a:latin typeface="Arial" panose="020B0604020202020204" pitchFamily="34" charset="0"/>
                <a:cs typeface="Arial" panose="020B0604020202020204" pitchFamily="34" charset="0"/>
              </a:rPr>
              <a:t>одностороннего отказа</a:t>
            </a:r>
            <a:r>
              <a:rPr lang="ru-RU" sz="2800" b="1" dirty="0">
                <a:solidFill>
                  <a:schemeClr val="tx1"/>
                </a:solidFill>
                <a:latin typeface="Arial" panose="020B0604020202020204" pitchFamily="34" charset="0"/>
                <a:cs typeface="Arial" panose="020B0604020202020204" pitchFamily="34" charset="0"/>
              </a:rPr>
              <a:t>, </a:t>
            </a:r>
            <a:r>
              <a:rPr lang="ru-RU" sz="2800" b="1" dirty="0">
                <a:solidFill>
                  <a:srgbClr val="FF0000"/>
                </a:solidFill>
                <a:latin typeface="Arial" panose="020B0604020202020204" pitchFamily="34" charset="0"/>
                <a:cs typeface="Arial" panose="020B0604020202020204" pitchFamily="34" charset="0"/>
              </a:rPr>
              <a:t>не</a:t>
            </a:r>
            <a:r>
              <a:rPr lang="ru-RU" sz="2800" b="1" dirty="0">
                <a:solidFill>
                  <a:schemeClr val="tx1"/>
                </a:solidFill>
                <a:latin typeface="Arial" panose="020B0604020202020204" pitchFamily="34" charset="0"/>
                <a:cs typeface="Arial" panose="020B0604020202020204" pitchFamily="34" charset="0"/>
              </a:rPr>
              <a:t> может </a:t>
            </a:r>
            <a:r>
              <a:rPr lang="ru-RU" sz="2800" b="1" dirty="0">
                <a:solidFill>
                  <a:srgbClr val="FF0000"/>
                </a:solidFill>
                <a:latin typeface="Arial" panose="020B0604020202020204" pitchFamily="34" charset="0"/>
                <a:cs typeface="Arial" panose="020B0604020202020204" pitchFamily="34" charset="0"/>
              </a:rPr>
              <a:t>свидетельствовать</a:t>
            </a:r>
            <a:r>
              <a:rPr lang="ru-RU" sz="2800" b="1" dirty="0">
                <a:solidFill>
                  <a:schemeClr val="tx1"/>
                </a:solidFill>
                <a:latin typeface="Arial" panose="020B0604020202020204" pitchFamily="34" charset="0"/>
                <a:cs typeface="Arial" panose="020B0604020202020204" pitchFamily="34" charset="0"/>
              </a:rPr>
              <a:t> об </a:t>
            </a:r>
            <a:r>
              <a:rPr lang="ru-RU" sz="2800" b="1" dirty="0">
                <a:solidFill>
                  <a:srgbClr val="FF0000"/>
                </a:solidFill>
                <a:latin typeface="Arial" panose="020B0604020202020204" pitchFamily="34" charset="0"/>
                <a:cs typeface="Arial" panose="020B0604020202020204" pitchFamily="34" charset="0"/>
              </a:rPr>
              <a:t>отсутствии</a:t>
            </a:r>
            <a:r>
              <a:rPr lang="ru-RU" sz="2800" b="1" dirty="0">
                <a:solidFill>
                  <a:schemeClr val="tx1"/>
                </a:solidFill>
                <a:latin typeface="Arial" panose="020B0604020202020204" pitchFamily="34" charset="0"/>
                <a:cs typeface="Arial" panose="020B0604020202020204" pitchFamily="34" charset="0"/>
              </a:rPr>
              <a:t> у стороны такого </a:t>
            </a:r>
            <a:r>
              <a:rPr lang="ru-RU" sz="2800" b="1" dirty="0">
                <a:solidFill>
                  <a:srgbClr val="FF0000"/>
                </a:solidFill>
                <a:latin typeface="Arial" panose="020B0604020202020204" pitchFamily="34" charset="0"/>
                <a:cs typeface="Arial" panose="020B0604020202020204" pitchFamily="34" charset="0"/>
              </a:rPr>
              <a:t>права</a:t>
            </a:r>
            <a:r>
              <a:rPr lang="ru-RU" sz="2800" b="1" dirty="0">
                <a:solidFill>
                  <a:schemeClr val="tx1"/>
                </a:solidFill>
                <a:latin typeface="Arial" panose="020B0604020202020204" pitchFamily="34" charset="0"/>
                <a:cs typeface="Arial" panose="020B0604020202020204" pitchFamily="34" charset="0"/>
              </a:rPr>
              <a:t>, если в контракте содержится </a:t>
            </a:r>
            <a:r>
              <a:rPr lang="ru-RU" sz="2800" b="1" dirty="0">
                <a:solidFill>
                  <a:srgbClr val="FF0000"/>
                </a:solidFill>
                <a:latin typeface="Arial" panose="020B0604020202020204" pitchFamily="34" charset="0"/>
                <a:cs typeface="Arial" panose="020B0604020202020204" pitchFamily="34" charset="0"/>
              </a:rPr>
              <a:t>общее указание на право </a:t>
            </a:r>
            <a:r>
              <a:rPr lang="ru-RU" sz="2800" b="1" dirty="0">
                <a:solidFill>
                  <a:schemeClr val="tx1"/>
                </a:solidFill>
                <a:latin typeface="Arial" panose="020B0604020202020204" pitchFamily="34" charset="0"/>
                <a:cs typeface="Arial" panose="020B0604020202020204" pitchFamily="34" charset="0"/>
              </a:rPr>
              <a:t>стороны на </a:t>
            </a:r>
            <a:r>
              <a:rPr lang="ru-RU" sz="2800" b="1" dirty="0">
                <a:solidFill>
                  <a:srgbClr val="FF0000"/>
                </a:solidFill>
                <a:latin typeface="Arial" panose="020B0604020202020204" pitchFamily="34" charset="0"/>
                <a:cs typeface="Arial" panose="020B0604020202020204" pitchFamily="34" charset="0"/>
              </a:rPr>
              <a:t>односторонний отказ</a:t>
            </a:r>
            <a:r>
              <a:rPr lang="ru-RU" sz="2800" b="1" dirty="0">
                <a:solidFill>
                  <a:schemeClr val="tx1"/>
                </a:solidFill>
                <a:latin typeface="Arial" panose="020B0604020202020204" pitchFamily="34" charset="0"/>
                <a:cs typeface="Arial" panose="020B0604020202020204" pitchFamily="34" charset="0"/>
              </a:rPr>
              <a:t>.</a:t>
            </a:r>
            <a:endParaRPr lang="ru-RU" sz="2800" b="1" dirty="0" smtClean="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898257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a:solidFill>
                  <a:schemeClr val="tx1"/>
                </a:solidFill>
                <a:latin typeface="Arial" panose="020B0604020202020204" pitchFamily="34" charset="0"/>
                <a:cs typeface="Arial" panose="020B0604020202020204" pitchFamily="34" charset="0"/>
              </a:rPr>
              <a:t>	</a:t>
            </a:r>
            <a:r>
              <a:rPr lang="ru-RU" sz="2600" b="1" dirty="0">
                <a:solidFill>
                  <a:schemeClr val="accent6"/>
                </a:solidFill>
                <a:latin typeface="Arial" panose="020B0604020202020204" pitchFamily="34" charset="0"/>
                <a:cs typeface="Arial" panose="020B0604020202020204" pitchFamily="34" charset="0"/>
              </a:rPr>
              <a:t>Стороны</a:t>
            </a:r>
            <a:r>
              <a:rPr lang="ru-RU" sz="2600" b="1" dirty="0">
                <a:solidFill>
                  <a:schemeClr val="tx1"/>
                </a:solidFill>
                <a:latin typeface="Arial" panose="020B0604020202020204" pitchFamily="34" charset="0"/>
                <a:cs typeface="Arial" panose="020B0604020202020204" pitchFamily="34" charset="0"/>
              </a:rPr>
              <a:t> государственного (муниципального) контракта </a:t>
            </a:r>
            <a:r>
              <a:rPr lang="ru-RU" sz="2600" b="1" dirty="0">
                <a:solidFill>
                  <a:schemeClr val="accent6"/>
                </a:solidFill>
                <a:latin typeface="Arial" panose="020B0604020202020204" pitchFamily="34" charset="0"/>
                <a:cs typeface="Arial" panose="020B0604020202020204" pitchFamily="34" charset="0"/>
              </a:rPr>
              <a:t>вправе конкретизировать признаки существенного нарушения обязательства</a:t>
            </a:r>
            <a:r>
              <a:rPr lang="ru-RU" sz="2600" b="1" dirty="0">
                <a:solidFill>
                  <a:schemeClr val="tx1"/>
                </a:solidFill>
                <a:latin typeface="Arial" panose="020B0604020202020204" pitchFamily="34" charset="0"/>
                <a:cs typeface="Arial" panose="020B0604020202020204" pitchFamily="34" charset="0"/>
              </a:rPr>
              <a:t>, совершение которого является надлежащим </a:t>
            </a:r>
            <a:r>
              <a:rPr lang="ru-RU" sz="2600" b="1" dirty="0">
                <a:solidFill>
                  <a:schemeClr val="accent6"/>
                </a:solidFill>
                <a:latin typeface="Arial" panose="020B0604020202020204" pitchFamily="34" charset="0"/>
                <a:cs typeface="Arial" panose="020B0604020202020204" pitchFamily="34" charset="0"/>
              </a:rPr>
              <a:t>основанием для одностороннего отказа</a:t>
            </a:r>
            <a:r>
              <a:rPr lang="ru-RU" sz="2600" b="1" dirty="0">
                <a:solidFill>
                  <a:schemeClr val="tx1"/>
                </a:solidFill>
                <a:latin typeface="Arial" panose="020B0604020202020204" pitchFamily="34" charset="0"/>
                <a:cs typeface="Arial" panose="020B0604020202020204" pitchFamily="34" charset="0"/>
              </a:rPr>
              <a:t> от исполнения контракта.</a:t>
            </a:r>
            <a:endParaRPr lang="ru-RU" sz="2600" b="1" dirty="0" smtClean="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9165465"/>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4752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a:solidFill>
                  <a:schemeClr val="tx1"/>
                </a:solidFill>
                <a:latin typeface="Arial" panose="020B0604020202020204" pitchFamily="34" charset="0"/>
                <a:cs typeface="Arial" panose="020B0604020202020204" pitchFamily="34" charset="0"/>
              </a:rPr>
              <a:t>	</a:t>
            </a:r>
            <a:r>
              <a:rPr lang="ru-RU" sz="2800" b="1" dirty="0" err="1">
                <a:solidFill>
                  <a:schemeClr val="tx1"/>
                </a:solidFill>
                <a:latin typeface="Arial" panose="020B0604020202020204" pitchFamily="34" charset="0"/>
                <a:cs typeface="Arial" panose="020B0604020202020204" pitchFamily="34" charset="0"/>
              </a:rPr>
              <a:t>Несовершение</a:t>
            </a:r>
            <a:r>
              <a:rPr lang="ru-RU" sz="2800" b="1" dirty="0">
                <a:solidFill>
                  <a:schemeClr val="tx1"/>
                </a:solidFill>
                <a:latin typeface="Arial" panose="020B0604020202020204" pitchFamily="34" charset="0"/>
                <a:cs typeface="Arial" panose="020B0604020202020204" pitchFamily="34" charset="0"/>
              </a:rPr>
              <a:t> заказчиком всех действий, предусмотренных частью 12 статьи 95 Закона о контрактной системе, не свидетельствует об отсутствии надлежащего уведомления, если доказано, что уведомление об одностороннем отказе заказчика от исполнения контракта доставлено </a:t>
            </a:r>
            <a:r>
              <a:rPr lang="ru-RU" sz="2800" b="1" dirty="0" smtClean="0">
                <a:solidFill>
                  <a:schemeClr val="tx1"/>
                </a:solidFill>
                <a:latin typeface="Arial" panose="020B0604020202020204" pitchFamily="34" charset="0"/>
                <a:cs typeface="Arial" panose="020B0604020202020204" pitchFamily="34" charset="0"/>
              </a:rPr>
              <a:t>исполнителю</a:t>
            </a: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835696" y="531053"/>
            <a:ext cx="6603466" cy="646331"/>
          </a:xfrm>
          <a:prstGeom prst="rect">
            <a:avLst/>
          </a:prstGeom>
          <a:noFill/>
        </p:spPr>
        <p:txBody>
          <a:bodyPr wrap="square" rtlCol="0">
            <a:spAutoFit/>
          </a:bodyPr>
          <a:lstStyle/>
          <a:p>
            <a:pPr algn="ctr"/>
            <a:r>
              <a:rPr lang="ru-RU" sz="3600" b="1" dirty="0" smtClean="0">
                <a:latin typeface="Arial" panose="020B0604020202020204" pitchFamily="34" charset="0"/>
                <a:cs typeface="Arial" panose="020B0604020202020204" pitchFamily="34" charset="0"/>
              </a:rPr>
              <a:t>Обзор судебной практики</a:t>
            </a:r>
            <a:endParaRPr lang="ru-RU" sz="36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51520" y="147405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389974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420888"/>
            <a:ext cx="6512511" cy="1944216"/>
          </a:xfrm>
        </p:spPr>
        <p:txBody>
          <a:bodyPr/>
          <a:lstStyle/>
          <a:p>
            <a:pPr marL="0" indent="0" algn="ctr">
              <a:buNone/>
            </a:pPr>
            <a:r>
              <a:rPr lang="ru-RU" sz="5400" dirty="0" smtClean="0">
                <a:latin typeface="Arial" panose="020B0604020202020204" pitchFamily="34" charset="0"/>
                <a:cs typeface="Arial" panose="020B0604020202020204" pitchFamily="34" charset="0"/>
              </a:rPr>
              <a:t>Новое в законодательстве</a:t>
            </a:r>
            <a:endParaRPr lang="ru-RU"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318678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903</TotalTime>
  <Words>1985</Words>
  <Application>Microsoft Office PowerPoint</Application>
  <PresentationFormat>Экран (4:3)</PresentationFormat>
  <Paragraphs>179</Paragraphs>
  <Slides>37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Воздушный поток</vt:lpstr>
      <vt:lpstr>Презентация PowerPoint</vt:lpstr>
      <vt:lpstr>Юридические особенности исполнения и расторжения контрактов в сфере строительства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Новое в законодательстве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Планируемые изменения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Усольцев</dc:creator>
  <cp:lastModifiedBy>Усольцев</cp:lastModifiedBy>
  <cp:revision>49</cp:revision>
  <cp:lastPrinted>2017-10-06T03:54:27Z</cp:lastPrinted>
  <dcterms:created xsi:type="dcterms:W3CDTF">2017-08-24T05:44:34Z</dcterms:created>
  <dcterms:modified xsi:type="dcterms:W3CDTF">2017-10-06T03:54:55Z</dcterms:modified>
</cp:coreProperties>
</file>