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handoutMasterIdLst>
    <p:handoutMasterId r:id="rId10"/>
  </p:handoutMasterIdLst>
  <p:sldIdLst>
    <p:sldId id="256" r:id="rId2"/>
    <p:sldId id="308" r:id="rId3"/>
    <p:sldId id="330" r:id="rId4"/>
    <p:sldId id="329" r:id="rId5"/>
    <p:sldId id="333" r:id="rId6"/>
    <p:sldId id="332" r:id="rId7"/>
    <p:sldId id="305" r:id="rId8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93590" autoAdjust="0"/>
  </p:normalViewPr>
  <p:slideViewPr>
    <p:cSldViewPr snapToGrid="0">
      <p:cViewPr varScale="1">
        <p:scale>
          <a:sx n="104" d="100"/>
          <a:sy n="104" d="100"/>
        </p:scale>
        <p:origin x="136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50B2C2-510C-4C38-A61C-6B53A7C289CF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F69C2AA-D666-4EB4-8F23-E52D07A95654}">
      <dgm:prSet custT="1"/>
      <dgm:spPr>
        <a:solidFill>
          <a:schemeClr val="bg1"/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sz="2400" dirty="0" smtClean="0"/>
            <a:t>Постановление Правительства Свердловской области от 27.09.2019 № 645-ПП </a:t>
          </a:r>
          <a:br>
            <a:rPr lang="ru-RU" sz="2400" dirty="0" smtClean="0"/>
          </a:br>
          <a:r>
            <a:rPr lang="ru-RU" sz="1600" dirty="0" smtClean="0">
              <a:latin typeface="+mj-lt"/>
            </a:rPr>
            <a:t>(вступило в силу с 12 октября 2019 года)</a:t>
          </a:r>
          <a:endParaRPr lang="ru-RU" sz="1600" dirty="0">
            <a:latin typeface="+mj-lt"/>
          </a:endParaRPr>
        </a:p>
      </dgm:t>
    </dgm:pt>
    <dgm:pt modelId="{D7DF16FE-F014-43EE-80A8-A501B0AD89E3}" type="parTrans" cxnId="{4C7EC4CA-B96A-42E8-BC86-AEE13A0A9E7A}">
      <dgm:prSet/>
      <dgm:spPr/>
      <dgm:t>
        <a:bodyPr/>
        <a:lstStyle/>
        <a:p>
          <a:endParaRPr lang="ru-RU"/>
        </a:p>
      </dgm:t>
    </dgm:pt>
    <dgm:pt modelId="{DA4EB70F-3A14-4199-ACB4-3EFF4611FD72}" type="sibTrans" cxnId="{4C7EC4CA-B96A-42E8-BC86-AEE13A0A9E7A}">
      <dgm:prSet/>
      <dgm:spPr/>
      <dgm:t>
        <a:bodyPr/>
        <a:lstStyle/>
        <a:p>
          <a:endParaRPr lang="ru-RU"/>
        </a:p>
      </dgm:t>
    </dgm:pt>
    <dgm:pt modelId="{D619E0CA-2FB3-4BB0-B319-823444D4F44D}" type="pres">
      <dgm:prSet presAssocID="{B350B2C2-510C-4C38-A61C-6B53A7C289C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1081666-0E31-42B8-8F8F-01CD7513958D}" type="pres">
      <dgm:prSet presAssocID="{2F69C2AA-D666-4EB4-8F23-E52D07A95654}" presName="hierRoot1" presStyleCnt="0"/>
      <dgm:spPr/>
    </dgm:pt>
    <dgm:pt modelId="{35E2302D-2D27-43E8-92D7-78BB9002D6BE}" type="pres">
      <dgm:prSet presAssocID="{2F69C2AA-D666-4EB4-8F23-E52D07A95654}" presName="composite" presStyleCnt="0"/>
      <dgm:spPr/>
    </dgm:pt>
    <dgm:pt modelId="{913C4328-D9C9-4F35-A318-EF2AAD9A07F2}" type="pres">
      <dgm:prSet presAssocID="{2F69C2AA-D666-4EB4-8F23-E52D07A95654}" presName="background" presStyleLbl="node0" presStyleIdx="0" presStyleCnt="1"/>
      <dgm:spPr/>
    </dgm:pt>
    <dgm:pt modelId="{5D50261C-B5F2-412C-933B-7253CCEDBA7D}" type="pres">
      <dgm:prSet presAssocID="{2F69C2AA-D666-4EB4-8F23-E52D07A95654}" presName="text" presStyleLbl="fgAcc0" presStyleIdx="0" presStyleCnt="1" custScaleX="242597" custScaleY="67306" custLinFactX="74299" custLinFactNeighborX="100000" custLinFactNeighborY="-486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A76FFF-C7AD-4C8D-9A55-F2DFC41D2A8A}" type="pres">
      <dgm:prSet presAssocID="{2F69C2AA-D666-4EB4-8F23-E52D07A95654}" presName="hierChild2" presStyleCnt="0"/>
      <dgm:spPr/>
    </dgm:pt>
  </dgm:ptLst>
  <dgm:cxnLst>
    <dgm:cxn modelId="{175DACA1-FAC7-47C2-96C1-4C2958C72AA8}" type="presOf" srcId="{2F69C2AA-D666-4EB4-8F23-E52D07A95654}" destId="{5D50261C-B5F2-412C-933B-7253CCEDBA7D}" srcOrd="0" destOrd="0" presId="urn:microsoft.com/office/officeart/2005/8/layout/hierarchy1"/>
    <dgm:cxn modelId="{4C7EC4CA-B96A-42E8-BC86-AEE13A0A9E7A}" srcId="{B350B2C2-510C-4C38-A61C-6B53A7C289CF}" destId="{2F69C2AA-D666-4EB4-8F23-E52D07A95654}" srcOrd="0" destOrd="0" parTransId="{D7DF16FE-F014-43EE-80A8-A501B0AD89E3}" sibTransId="{DA4EB70F-3A14-4199-ACB4-3EFF4611FD72}"/>
    <dgm:cxn modelId="{12052597-94AD-4CB1-A445-7232A06D4B86}" type="presOf" srcId="{B350B2C2-510C-4C38-A61C-6B53A7C289CF}" destId="{D619E0CA-2FB3-4BB0-B319-823444D4F44D}" srcOrd="0" destOrd="0" presId="urn:microsoft.com/office/officeart/2005/8/layout/hierarchy1"/>
    <dgm:cxn modelId="{9CDAD16F-2089-4918-901D-330C85CDF682}" type="presParOf" srcId="{D619E0CA-2FB3-4BB0-B319-823444D4F44D}" destId="{B1081666-0E31-42B8-8F8F-01CD7513958D}" srcOrd="0" destOrd="0" presId="urn:microsoft.com/office/officeart/2005/8/layout/hierarchy1"/>
    <dgm:cxn modelId="{0719CC64-A4AF-4FF5-B68F-2D3283695065}" type="presParOf" srcId="{B1081666-0E31-42B8-8F8F-01CD7513958D}" destId="{35E2302D-2D27-43E8-92D7-78BB9002D6BE}" srcOrd="0" destOrd="0" presId="urn:microsoft.com/office/officeart/2005/8/layout/hierarchy1"/>
    <dgm:cxn modelId="{595D0F52-D367-4C3B-8CCD-C671A273EA21}" type="presParOf" srcId="{35E2302D-2D27-43E8-92D7-78BB9002D6BE}" destId="{913C4328-D9C9-4F35-A318-EF2AAD9A07F2}" srcOrd="0" destOrd="0" presId="urn:microsoft.com/office/officeart/2005/8/layout/hierarchy1"/>
    <dgm:cxn modelId="{030BE1E5-5486-4621-B151-A88FD7905856}" type="presParOf" srcId="{35E2302D-2D27-43E8-92D7-78BB9002D6BE}" destId="{5D50261C-B5F2-412C-933B-7253CCEDBA7D}" srcOrd="1" destOrd="0" presId="urn:microsoft.com/office/officeart/2005/8/layout/hierarchy1"/>
    <dgm:cxn modelId="{E388D548-46C1-483B-91D3-22CD63401EC9}" type="presParOf" srcId="{B1081666-0E31-42B8-8F8F-01CD7513958D}" destId="{8BA76FFF-C7AD-4C8D-9A55-F2DFC41D2A8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3C4328-D9C9-4F35-A318-EF2AAD9A07F2}">
      <dsp:nvSpPr>
        <dsp:cNvPr id="0" name=""/>
        <dsp:cNvSpPr/>
      </dsp:nvSpPr>
      <dsp:spPr>
        <a:xfrm>
          <a:off x="806106" y="-286749"/>
          <a:ext cx="6590322" cy="11610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D50261C-B5F2-412C-933B-7253CCEDBA7D}">
      <dsp:nvSpPr>
        <dsp:cNvPr id="0" name=""/>
        <dsp:cNvSpPr/>
      </dsp:nvSpPr>
      <dsp:spPr>
        <a:xfrm>
          <a:off x="1107947" y="0"/>
          <a:ext cx="6590322" cy="1161044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Постановление Правительства Свердловской области от 27.09.2019 № 645-ПП </a:t>
          </a:r>
          <a:br>
            <a:rPr lang="ru-RU" sz="2400" kern="1200" dirty="0" smtClean="0"/>
          </a:br>
          <a:r>
            <a:rPr lang="ru-RU" sz="1600" kern="1200" dirty="0" smtClean="0">
              <a:latin typeface="+mj-lt"/>
            </a:rPr>
            <a:t>(вступило в силу с 12 октября 2019 года)</a:t>
          </a:r>
          <a:endParaRPr lang="ru-RU" sz="1600" kern="1200" dirty="0">
            <a:latin typeface="+mj-lt"/>
          </a:endParaRPr>
        </a:p>
      </dsp:txBody>
      <dsp:txXfrm>
        <a:off x="1141953" y="34006"/>
        <a:ext cx="6522310" cy="10930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734-E47F-45CC-A16E-59BA491C37E5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53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53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1906E-761F-4C99-A1C4-8312A7F6A7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0778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2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6E7A0-C9D5-494E-BB20-BA0075E22D1E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1236663"/>
            <a:ext cx="4438650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1" y="4752398"/>
            <a:ext cx="5438775" cy="388717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486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486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41487-660D-4BBB-84A9-19BC9F1E0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242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41487-660D-4BBB-84A9-19BC9F1E019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076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41487-660D-4BBB-84A9-19BC9F1E019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573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41487-660D-4BBB-84A9-19BC9F1E019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349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41487-660D-4BBB-84A9-19BC9F1E019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417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41487-660D-4BBB-84A9-19BC9F1E019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07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41487-660D-4BBB-84A9-19BC9F1E019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2122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41487-660D-4BBB-84A9-19BC9F1E019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989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969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107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285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99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126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185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466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575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19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114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3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7A5E2-C01A-4555-AD64-83F02BC21F8F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895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4493" y="1838036"/>
            <a:ext cx="8386011" cy="2124365"/>
          </a:xfrm>
        </p:spPr>
        <p:txBody>
          <a:bodyPr>
            <a:normAutofit fontScale="90000"/>
          </a:bodyPr>
          <a:lstStyle/>
          <a:p>
            <a:pPr>
              <a:lnSpc>
                <a:spcPct val="114000"/>
              </a:lnSpc>
            </a:pP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700" b="1" dirty="0" smtClean="0">
                <a:effectLst>
                  <a:reflection endPos="0" dist="50800" dir="5400000" sy="-100000" algn="bl" rotWithShape="0"/>
                </a:effectLst>
                <a:latin typeface="+mn-lt"/>
                <a:ea typeface="Liberation Serif" panose="02020603050405020304" pitchFamily="18" charset="0"/>
                <a:cs typeface="Liberation Serif" panose="02020603050405020304" pitchFamily="18" charset="0"/>
              </a:rPr>
              <a:t>Изменения, внесенные в Порядок взаимодействия заказчиков Свердловской области и Департамента государственных закупок Свердловской области, нормативные правовые акты Правительства </a:t>
            </a:r>
            <a:br>
              <a:rPr lang="ru-RU" sz="2700" b="1" dirty="0" smtClean="0">
                <a:effectLst>
                  <a:reflection endPos="0" dist="50800" dir="5400000" sy="-100000" algn="bl" rotWithShape="0"/>
                </a:effectLst>
                <a:latin typeface="+mn-lt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700" b="1" dirty="0" smtClean="0">
                <a:effectLst>
                  <a:reflection endPos="0" dist="50800" dir="5400000" sy="-100000" algn="bl" rotWithShape="0"/>
                </a:effectLst>
                <a:latin typeface="+mn-lt"/>
                <a:ea typeface="Liberation Serif" panose="02020603050405020304" pitchFamily="18" charset="0"/>
                <a:cs typeface="Liberation Serif" panose="02020603050405020304" pitchFamily="18" charset="0"/>
              </a:rPr>
              <a:t>Свердловской области в сфере закупок</a:t>
            </a:r>
            <a:endParaRPr lang="ru-RU" sz="2000" b="1" dirty="0">
              <a:effectLst>
                <a:reflection endPos="0" dist="50800" dir="5400000" sy="-100000" algn="bl" rotWithShape="0"/>
              </a:effectLst>
              <a:latin typeface="+mn-lt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7885" y="56800"/>
            <a:ext cx="72806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b="1" dirty="0">
                <a:ea typeface="Liberation Serif" panose="02020603050405020304" pitchFamily="18" charset="0"/>
                <a:cs typeface="Liberation Serif" panose="02020603050405020304" pitchFamily="18" charset="0"/>
              </a:rPr>
              <a:t>Департамент государственных закупок Свердловской области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03" y="173328"/>
            <a:ext cx="941282" cy="6902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-9000" y="1053048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74493" y="5304274"/>
            <a:ext cx="83860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effectLst>
                  <a:reflection endPos="0" dist="50800" dir="5400000" sy="-100000" algn="bl" rotWithShape="0"/>
                </a:effectLst>
                <a:latin typeface="+mj-lt"/>
                <a:ea typeface="Liberation Serif" panose="02020603050405020304" pitchFamily="18" charset="0"/>
                <a:cs typeface="Liberation Serif" panose="02020603050405020304" pitchFamily="18" charset="0"/>
              </a:rPr>
              <a:t>Начальник отдела регулирования в сфере закупок </a:t>
            </a:r>
            <a:endParaRPr lang="ru-RU" b="1" dirty="0" smtClean="0">
              <a:effectLst>
                <a:reflection endPos="0" dist="50800" dir="5400000" sy="-100000" algn="bl" rotWithShape="0"/>
              </a:effectLst>
              <a:latin typeface="+mj-lt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b="1" dirty="0" smtClean="0">
                <a:effectLst>
                  <a:reflection endPos="0" dist="50800" dir="5400000" sy="-100000" algn="bl" rotWithShape="0"/>
                </a:effectLst>
                <a:latin typeface="+mj-lt"/>
                <a:ea typeface="Liberation Serif" panose="02020603050405020304" pitchFamily="18" charset="0"/>
                <a:cs typeface="Liberation Serif" panose="02020603050405020304" pitchFamily="18" charset="0"/>
              </a:rPr>
              <a:t>Департамента </a:t>
            </a:r>
            <a:r>
              <a:rPr lang="ru-RU" b="1" dirty="0">
                <a:effectLst>
                  <a:reflection endPos="0" dist="50800" dir="5400000" sy="-100000" algn="bl" rotWithShape="0"/>
                </a:effectLst>
                <a:latin typeface="+mj-lt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государственных закупок Свердловской области</a:t>
            </a:r>
            <a:br>
              <a:rPr lang="ru-RU" b="1" dirty="0">
                <a:effectLst>
                  <a:reflection endPos="0" dist="50800" dir="5400000" sy="-100000" algn="bl" rotWithShape="0"/>
                </a:effectLst>
                <a:latin typeface="+mj-lt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b="1" dirty="0">
                <a:effectLst>
                  <a:reflection endPos="0" dist="50800" dir="5400000" sy="-100000" algn="bl" rotWithShape="0"/>
                </a:effectLst>
                <a:latin typeface="+mj-lt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b="1" dirty="0">
                <a:effectLst>
                  <a:reflection endPos="0" dist="50800" dir="5400000" sy="-100000" algn="bl" rotWithShape="0"/>
                </a:effectLst>
                <a:latin typeface="+mj-lt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b="1" dirty="0">
                <a:effectLst>
                  <a:reflection endPos="0" dist="50800" dir="5400000" sy="-100000" algn="bl" rotWithShape="0"/>
                </a:effectLst>
                <a:latin typeface="+mj-lt"/>
                <a:ea typeface="Liberation Serif" panose="02020603050405020304" pitchFamily="18" charset="0"/>
                <a:cs typeface="Liberation Serif" panose="02020603050405020304" pitchFamily="18" charset="0"/>
              </a:rPr>
              <a:t>Недов Константин Дмитриевич</a:t>
            </a:r>
            <a:endParaRPr lang="ru-RU" dirty="0">
              <a:latin typeface="+mj-lt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73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03" y="173328"/>
            <a:ext cx="941282" cy="690274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-9000" y="1053048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87885" y="264549"/>
            <a:ext cx="728063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b="1" dirty="0" smtClean="0"/>
              <a:t>Изменения в </a:t>
            </a:r>
            <a:r>
              <a:rPr lang="ru-RU" sz="2700" b="1" dirty="0"/>
              <a:t>Порядке взаимодействия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6602" y="1053048"/>
            <a:ext cx="84464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ea typeface="Times New Roman" panose="02020603050405020304" pitchFamily="18" charset="0"/>
              </a:rPr>
              <a:t>Постановление </a:t>
            </a:r>
            <a:r>
              <a:rPr lang="ru-RU" sz="2400" dirty="0">
                <a:ea typeface="Times New Roman" panose="02020603050405020304" pitchFamily="18" charset="0"/>
              </a:rPr>
              <a:t>Правительства Свердловской области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ea typeface="Times New Roman" panose="02020603050405020304" pitchFamily="18" charset="0"/>
              </a:rPr>
              <a:t>от </a:t>
            </a:r>
            <a:r>
              <a:rPr lang="ru-RU" sz="2400" dirty="0">
                <a:ea typeface="Times New Roman" panose="02020603050405020304" pitchFamily="18" charset="0"/>
              </a:rPr>
              <a:t>01.08.2019 № </a:t>
            </a:r>
            <a:r>
              <a:rPr lang="ru-RU" sz="2400" dirty="0" smtClean="0">
                <a:ea typeface="Times New Roman" panose="02020603050405020304" pitchFamily="18" charset="0"/>
              </a:rPr>
              <a:t>496-ПП</a:t>
            </a:r>
          </a:p>
          <a:p>
            <a:pPr algn="ctr"/>
            <a:r>
              <a:rPr lang="ru-RU" sz="1600" dirty="0" smtClean="0">
                <a:latin typeface="+mj-lt"/>
              </a:rPr>
              <a:t>(</a:t>
            </a:r>
            <a:r>
              <a:rPr lang="ru-RU" sz="1600" dirty="0">
                <a:latin typeface="+mj-lt"/>
              </a:rPr>
              <a:t>опубликовано 03.08.2019 на Официальном интернет-портале правовой информации Свердловской области www.pravo.gov66.ru)</a:t>
            </a:r>
          </a:p>
        </p:txBody>
      </p:sp>
      <p:sp>
        <p:nvSpPr>
          <p:cNvPr id="12" name="Прямоугольник 11"/>
          <p:cNvSpPr>
            <a:spLocks/>
          </p:cNvSpPr>
          <p:nvPr/>
        </p:nvSpPr>
        <p:spPr>
          <a:xfrm>
            <a:off x="346602" y="2455622"/>
            <a:ext cx="8448725" cy="41395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900" dirty="0" smtClean="0">
                <a:solidFill>
                  <a:srgbClr val="000000"/>
                </a:solidFill>
              </a:rPr>
              <a:t>заказчиками </a:t>
            </a:r>
            <a:r>
              <a:rPr lang="ru-RU" sz="1900" dirty="0">
                <a:solidFill>
                  <a:srgbClr val="000000"/>
                </a:solidFill>
              </a:rPr>
              <a:t>Свердловской области являются государственные автономные </a:t>
            </a:r>
            <a:r>
              <a:rPr lang="ru-RU" sz="1900" dirty="0" smtClean="0">
                <a:solidFill>
                  <a:srgbClr val="000000"/>
                </a:solidFill>
              </a:rPr>
              <a:t>учреждения, осуществляющие </a:t>
            </a:r>
            <a:r>
              <a:rPr lang="ru-RU" sz="1900" dirty="0">
                <a:solidFill>
                  <a:srgbClr val="000000"/>
                </a:solidFill>
              </a:rPr>
              <a:t>закупки в соответствии с Законом о контрактной </a:t>
            </a:r>
            <a:r>
              <a:rPr lang="ru-RU" sz="1900" dirty="0" smtClean="0">
                <a:solidFill>
                  <a:srgbClr val="000000"/>
                </a:solidFill>
              </a:rPr>
              <a:t>системе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solidFill>
                <a:srgbClr val="00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000000"/>
                </a:solidFill>
              </a:rPr>
              <a:t>снижена сумма </a:t>
            </a:r>
            <a:r>
              <a:rPr lang="ru-RU" sz="1900" dirty="0" smtClean="0">
                <a:solidFill>
                  <a:srgbClr val="000000"/>
                </a:solidFill>
              </a:rPr>
              <a:t>НМЦК </a:t>
            </a:r>
            <a:r>
              <a:rPr lang="ru-RU" sz="1900" dirty="0">
                <a:solidFill>
                  <a:srgbClr val="000000"/>
                </a:solidFill>
              </a:rPr>
              <a:t>с </a:t>
            </a:r>
            <a:r>
              <a:rPr lang="ru-RU" sz="1900" b="1" dirty="0">
                <a:solidFill>
                  <a:srgbClr val="000000"/>
                </a:solidFill>
              </a:rPr>
              <a:t>10</a:t>
            </a:r>
            <a:r>
              <a:rPr lang="ru-RU" sz="1900" dirty="0">
                <a:solidFill>
                  <a:srgbClr val="000000"/>
                </a:solidFill>
              </a:rPr>
              <a:t> </a:t>
            </a:r>
            <a:r>
              <a:rPr lang="ru-RU" sz="1900" dirty="0" smtClean="0">
                <a:solidFill>
                  <a:srgbClr val="000000"/>
                </a:solidFill>
              </a:rPr>
              <a:t>до </a:t>
            </a:r>
            <a:r>
              <a:rPr lang="ru-RU" sz="1900" b="1" dirty="0">
                <a:solidFill>
                  <a:srgbClr val="000000"/>
                </a:solidFill>
              </a:rPr>
              <a:t>5</a:t>
            </a:r>
            <a:r>
              <a:rPr lang="ru-RU" sz="1900" dirty="0">
                <a:solidFill>
                  <a:srgbClr val="000000"/>
                </a:solidFill>
              </a:rPr>
              <a:t> </a:t>
            </a:r>
            <a:r>
              <a:rPr lang="ru-RU" sz="1900" dirty="0" smtClean="0">
                <a:solidFill>
                  <a:srgbClr val="000000"/>
                </a:solidFill>
              </a:rPr>
              <a:t>млн. рублей </a:t>
            </a:r>
            <a:r>
              <a:rPr lang="ru-RU" sz="1900" dirty="0">
                <a:solidFill>
                  <a:srgbClr val="000000"/>
                </a:solidFill>
              </a:rPr>
              <a:t>для закупок осуществляемых </a:t>
            </a:r>
            <a:r>
              <a:rPr lang="ru-RU" sz="1900" dirty="0" smtClean="0">
                <a:solidFill>
                  <a:srgbClr val="000000"/>
                </a:solidFill>
              </a:rPr>
              <a:t>муниципальными Заказчиками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solidFill>
                <a:srgbClr val="00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000000"/>
                </a:solidFill>
              </a:rPr>
              <a:t>введено понятие </a:t>
            </a:r>
            <a:r>
              <a:rPr lang="ru-RU" sz="1900" dirty="0" smtClean="0">
                <a:solidFill>
                  <a:srgbClr val="000000"/>
                </a:solidFill>
              </a:rPr>
              <a:t>мотивированного </a:t>
            </a:r>
            <a:r>
              <a:rPr lang="ru-RU" sz="1900" dirty="0">
                <a:solidFill>
                  <a:srgbClr val="000000"/>
                </a:solidFill>
              </a:rPr>
              <a:t>отказа </a:t>
            </a:r>
            <a:r>
              <a:rPr lang="ru-RU" sz="1900" dirty="0" smtClean="0">
                <a:solidFill>
                  <a:srgbClr val="000000"/>
                </a:solidFill>
              </a:rPr>
              <a:t>Заказчика </a:t>
            </a:r>
            <a:r>
              <a:rPr lang="ru-RU" sz="1900" dirty="0">
                <a:solidFill>
                  <a:srgbClr val="000000"/>
                </a:solidFill>
              </a:rPr>
              <a:t>(полностью </a:t>
            </a:r>
            <a:r>
              <a:rPr lang="ru-RU" sz="1900" dirty="0" smtClean="0">
                <a:solidFill>
                  <a:srgbClr val="000000"/>
                </a:solidFill>
              </a:rPr>
              <a:t/>
            </a:r>
            <a:br>
              <a:rPr lang="ru-RU" sz="1900" dirty="0" smtClean="0">
                <a:solidFill>
                  <a:srgbClr val="000000"/>
                </a:solidFill>
              </a:rPr>
            </a:br>
            <a:r>
              <a:rPr lang="ru-RU" sz="1900" dirty="0" smtClean="0">
                <a:solidFill>
                  <a:srgbClr val="000000"/>
                </a:solidFill>
              </a:rPr>
              <a:t>или </a:t>
            </a:r>
            <a:r>
              <a:rPr lang="ru-RU" sz="1900" dirty="0">
                <a:solidFill>
                  <a:srgbClr val="000000"/>
                </a:solidFill>
              </a:rPr>
              <a:t>частично) от внесения </a:t>
            </a:r>
            <a:r>
              <a:rPr lang="ru-RU" sz="1900" dirty="0" smtClean="0">
                <a:solidFill>
                  <a:srgbClr val="000000"/>
                </a:solidFill>
              </a:rPr>
              <a:t>изменений в </a:t>
            </a:r>
            <a:r>
              <a:rPr lang="ru-RU" sz="1900" dirty="0">
                <a:solidFill>
                  <a:srgbClr val="000000"/>
                </a:solidFill>
              </a:rPr>
              <a:t>заявку на определение поставщика </a:t>
            </a:r>
            <a:r>
              <a:rPr lang="ru-RU" sz="1900" dirty="0" smtClean="0">
                <a:solidFill>
                  <a:srgbClr val="000000"/>
                </a:solidFill>
              </a:rPr>
              <a:t>(подрядчика, исполнителя</a:t>
            </a:r>
            <a:r>
              <a:rPr lang="ru-RU" sz="1900" dirty="0">
                <a:solidFill>
                  <a:srgbClr val="000000"/>
                </a:solidFill>
              </a:rPr>
              <a:t>) по рекомендациям </a:t>
            </a:r>
            <a:r>
              <a:rPr lang="ru-RU" sz="1900" dirty="0" smtClean="0">
                <a:solidFill>
                  <a:srgbClr val="000000"/>
                </a:solidFill>
              </a:rPr>
              <a:t>Департамента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solidFill>
                <a:srgbClr val="00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900" dirty="0" smtClean="0">
                <a:solidFill>
                  <a:srgbClr val="000000"/>
                </a:solidFill>
              </a:rPr>
              <a:t>предусмотрена </a:t>
            </a:r>
            <a:r>
              <a:rPr lang="ru-RU" sz="1900" dirty="0">
                <a:solidFill>
                  <a:srgbClr val="000000"/>
                </a:solidFill>
              </a:rPr>
              <a:t>возможность создания Единой отраслевой комиссии по закупкам </a:t>
            </a:r>
            <a:r>
              <a:rPr lang="ru-RU" sz="1900" dirty="0" smtClean="0">
                <a:solidFill>
                  <a:srgbClr val="000000"/>
                </a:solidFill>
              </a:rPr>
              <a:t>радиоэлектронной продукции</a:t>
            </a:r>
            <a:r>
              <a:rPr lang="ru-RU" sz="1900" dirty="0">
                <a:solidFill>
                  <a:srgbClr val="000000"/>
                </a:solidFill>
              </a:rPr>
              <a:t>, </a:t>
            </a:r>
            <a:r>
              <a:rPr lang="ru-RU" sz="1900" dirty="0" smtClean="0">
                <a:solidFill>
                  <a:srgbClr val="000000"/>
                </a:solidFill>
              </a:rPr>
              <a:t>ПО </a:t>
            </a:r>
            <a:r>
              <a:rPr lang="ru-RU" sz="1900" dirty="0">
                <a:solidFill>
                  <a:srgbClr val="000000"/>
                </a:solidFill>
              </a:rPr>
              <a:t>и </a:t>
            </a:r>
            <a:r>
              <a:rPr lang="ru-RU" sz="1900" dirty="0" smtClean="0">
                <a:solidFill>
                  <a:srgbClr val="000000"/>
                </a:solidFill>
              </a:rPr>
              <a:t>(или) прав </a:t>
            </a:r>
            <a:r>
              <a:rPr lang="ru-RU" sz="1900" dirty="0">
                <a:solidFill>
                  <a:srgbClr val="000000"/>
                </a:solidFill>
              </a:rPr>
              <a:t>на него, а также работ, услуг, основанных </a:t>
            </a:r>
            <a:r>
              <a:rPr lang="ru-RU" sz="1900" dirty="0" smtClean="0">
                <a:solidFill>
                  <a:srgbClr val="000000"/>
                </a:solidFill>
              </a:rPr>
              <a:t>на использовании </a:t>
            </a:r>
            <a:r>
              <a:rPr lang="ru-RU" sz="1900" dirty="0">
                <a:solidFill>
                  <a:srgbClr val="000000"/>
                </a:solidFill>
              </a:rPr>
              <a:t>IT технологий</a:t>
            </a:r>
          </a:p>
        </p:txBody>
      </p:sp>
      <p:pic>
        <p:nvPicPr>
          <p:cNvPr id="1026" name="Picture 2" descr="Kartinki_pro_vosklicatelnyy_znak_2_14215145-387x1024.png (387×1024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02" y="2600048"/>
            <a:ext cx="294986" cy="780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Kartinki_pro_vosklicatelnyy_znak_2_14215145-387x1024.png (387×1024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02" y="3596197"/>
            <a:ext cx="294986" cy="780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Kartinki_pro_vosklicatelnyy_znak_2_14215145-387x1024.png (387×1024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02" y="4592346"/>
            <a:ext cx="294986" cy="780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Kartinki_pro_vosklicatelnyy_znak_2_14215145-387x1024.png (387×1024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02" y="5699331"/>
            <a:ext cx="294986" cy="780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825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03" y="173328"/>
            <a:ext cx="941282" cy="690274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-9000" y="1053048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>
            <a:spLocks/>
          </p:cNvSpPr>
          <p:nvPr/>
        </p:nvSpPr>
        <p:spPr>
          <a:xfrm>
            <a:off x="416115" y="1333717"/>
            <a:ext cx="8446415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100" dirty="0">
              <a:solidFill>
                <a:srgbClr val="0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000000"/>
                </a:solidFill>
              </a:rPr>
              <a:t>введено понятие аналитического признака </a:t>
            </a:r>
            <a:r>
              <a:rPr lang="ru-RU" i="1" u="sng" dirty="0">
                <a:solidFill>
                  <a:srgbClr val="000000"/>
                </a:solidFill>
              </a:rPr>
              <a:t>«Сформировано автоматически»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 smtClean="0">
              <a:solidFill>
                <a:srgbClr val="0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800" dirty="0">
              <a:solidFill>
                <a:srgbClr val="0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000000"/>
                </a:solidFill>
              </a:rPr>
              <a:t>предусмотрено формирование заявки заказчика с использованием каталога товаров, работ, услуг </a:t>
            </a:r>
            <a:r>
              <a:rPr lang="ru-RU" sz="1900" dirty="0" smtClean="0">
                <a:solidFill>
                  <a:srgbClr val="000000"/>
                </a:solidFill>
              </a:rPr>
              <a:t>для обеспечения </a:t>
            </a:r>
            <a:r>
              <a:rPr lang="ru-RU" sz="1900" dirty="0">
                <a:solidFill>
                  <a:srgbClr val="000000"/>
                </a:solidFill>
              </a:rPr>
              <a:t>государственных и муниципальных нужд и регионального </a:t>
            </a:r>
            <a:r>
              <a:rPr lang="ru-RU" sz="1900" dirty="0" smtClean="0">
                <a:solidFill>
                  <a:srgbClr val="000000"/>
                </a:solidFill>
              </a:rPr>
              <a:t>каталога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 smtClean="0">
              <a:solidFill>
                <a:srgbClr val="0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900" dirty="0" smtClean="0">
                <a:solidFill>
                  <a:srgbClr val="000000"/>
                </a:solidFill>
              </a:rPr>
              <a:t>снижена </a:t>
            </a:r>
            <a:r>
              <a:rPr lang="ru-RU" sz="1900" dirty="0">
                <a:solidFill>
                  <a:srgbClr val="000000"/>
                </a:solidFill>
              </a:rPr>
              <a:t>сумма </a:t>
            </a:r>
            <a:r>
              <a:rPr lang="ru-RU" sz="1900" dirty="0" smtClean="0">
                <a:solidFill>
                  <a:srgbClr val="000000"/>
                </a:solidFill>
              </a:rPr>
              <a:t>НМЦК </a:t>
            </a:r>
            <a:r>
              <a:rPr lang="ru-RU" sz="1900" dirty="0">
                <a:solidFill>
                  <a:srgbClr val="000000"/>
                </a:solidFill>
              </a:rPr>
              <a:t>с </a:t>
            </a:r>
            <a:r>
              <a:rPr lang="ru-RU" sz="1900" b="1" dirty="0">
                <a:solidFill>
                  <a:srgbClr val="000000"/>
                </a:solidFill>
              </a:rPr>
              <a:t>1</a:t>
            </a:r>
            <a:r>
              <a:rPr lang="ru-RU" sz="1900" dirty="0">
                <a:solidFill>
                  <a:srgbClr val="000000"/>
                </a:solidFill>
              </a:rPr>
              <a:t> </a:t>
            </a:r>
            <a:r>
              <a:rPr lang="ru-RU" sz="1900" dirty="0" smtClean="0">
                <a:solidFill>
                  <a:srgbClr val="000000"/>
                </a:solidFill>
              </a:rPr>
              <a:t>млн. до </a:t>
            </a:r>
            <a:r>
              <a:rPr lang="ru-RU" sz="1900" b="1" dirty="0">
                <a:solidFill>
                  <a:srgbClr val="000000"/>
                </a:solidFill>
              </a:rPr>
              <a:t>300</a:t>
            </a:r>
            <a:r>
              <a:rPr lang="ru-RU" sz="1900" dirty="0">
                <a:solidFill>
                  <a:srgbClr val="000000"/>
                </a:solidFill>
              </a:rPr>
              <a:t> </a:t>
            </a:r>
            <a:r>
              <a:rPr lang="ru-RU" sz="1900" dirty="0" smtClean="0">
                <a:solidFill>
                  <a:srgbClr val="000000"/>
                </a:solidFill>
              </a:rPr>
              <a:t>тыс. руб. </a:t>
            </a:r>
            <a:r>
              <a:rPr lang="ru-RU" sz="1900" dirty="0">
                <a:solidFill>
                  <a:srgbClr val="000000"/>
                </a:solidFill>
              </a:rPr>
              <a:t>для закупок осуществляемых путем </a:t>
            </a:r>
            <a:r>
              <a:rPr lang="ru-RU" sz="1900" dirty="0" smtClean="0">
                <a:solidFill>
                  <a:srgbClr val="000000"/>
                </a:solidFill>
              </a:rPr>
              <a:t>проведения совместного </a:t>
            </a:r>
            <a:r>
              <a:rPr lang="ru-RU" sz="1900" dirty="0">
                <a:solidFill>
                  <a:srgbClr val="000000"/>
                </a:solidFill>
              </a:rPr>
              <a:t>конкурса или </a:t>
            </a:r>
            <a:r>
              <a:rPr lang="ru-RU" sz="1900" dirty="0" smtClean="0">
                <a:solidFill>
                  <a:srgbClr val="000000"/>
                </a:solidFill>
              </a:rPr>
              <a:t>аукциона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900" dirty="0">
              <a:solidFill>
                <a:srgbClr val="0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900" dirty="0" smtClean="0">
                <a:solidFill>
                  <a:srgbClr val="000000"/>
                </a:solidFill>
              </a:rPr>
              <a:t>график </a:t>
            </a:r>
            <a:r>
              <a:rPr lang="ru-RU" sz="1900" dirty="0">
                <a:solidFill>
                  <a:srgbClr val="000000"/>
                </a:solidFill>
              </a:rPr>
              <a:t>работы комиссий по осуществлению закупок для обеспечения нужд Свердловской </a:t>
            </a:r>
            <a:r>
              <a:rPr lang="ru-RU" sz="1900" dirty="0" smtClean="0">
                <a:solidFill>
                  <a:srgbClr val="000000"/>
                </a:solidFill>
              </a:rPr>
              <a:t>области </a:t>
            </a:r>
            <a:r>
              <a:rPr lang="ru-RU" dirty="0"/>
              <a:t>размещается не позднее чем за </a:t>
            </a:r>
            <a:r>
              <a:rPr lang="ru-RU" dirty="0" smtClean="0"/>
              <a:t>2 </a:t>
            </a:r>
            <a:r>
              <a:rPr lang="ru-RU" dirty="0"/>
              <a:t>дня до даты проведения заседания комиссии в Информационной </a:t>
            </a:r>
            <a:r>
              <a:rPr lang="ru-RU" dirty="0" smtClean="0"/>
              <a:t>системе</a:t>
            </a:r>
            <a:endParaRPr lang="ru-RU" sz="1900" dirty="0" smtClean="0">
              <a:solidFill>
                <a:srgbClr val="0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000" dirty="0" smtClean="0">
              <a:solidFill>
                <a:srgbClr val="0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000" dirty="0" smtClean="0">
              <a:solidFill>
                <a:srgbClr val="0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900" dirty="0" smtClean="0">
                <a:solidFill>
                  <a:srgbClr val="000000"/>
                </a:solidFill>
              </a:rPr>
              <a:t>расширены основания для возврата заявок заказчиков на входном контроле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7885" y="264549"/>
            <a:ext cx="728063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b="1" dirty="0" smtClean="0"/>
              <a:t>Изменения в </a:t>
            </a:r>
            <a:r>
              <a:rPr lang="ru-RU" sz="2700" b="1" dirty="0"/>
              <a:t>Порядке взаимодействия</a:t>
            </a:r>
          </a:p>
        </p:txBody>
      </p:sp>
      <p:pic>
        <p:nvPicPr>
          <p:cNvPr id="9" name="Picture 2" descr="Kartinki_pro_vosklicatelnyy_znak_2_14215145-387x1024.png (387×1024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02" y="1333717"/>
            <a:ext cx="294986" cy="780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Kartinki_pro_vosklicatelnyy_znak_2_14215145-387x1024.png (387×1024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494" y="2281360"/>
            <a:ext cx="294986" cy="780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Kartinki_pro_vosklicatelnyy_znak_2_14215145-387x1024.png (387×1024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02" y="3303310"/>
            <a:ext cx="294986" cy="780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Kartinki_pro_vosklicatelnyy_znak_2_14215145-387x1024.png (387×1024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02" y="4295914"/>
            <a:ext cx="294986" cy="780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bokatines.com/wp-content/uploads/2018/06/bokatines-flecha.gif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324" y="5941752"/>
            <a:ext cx="495013" cy="61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https://bokatines.com/wp-content/uploads/2018/06/bokatines-flecha.gif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498" y="5941752"/>
            <a:ext cx="495014" cy="616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https://bokatines.com/wp-content/uploads/2018/06/bokatines-flecha.gif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672" y="5941751"/>
            <a:ext cx="495014" cy="616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Kartinki_pro_vosklicatelnyy_znak_2_14215145-387x1024.png (387×1024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02" y="5241976"/>
            <a:ext cx="294986" cy="780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940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03" y="173328"/>
            <a:ext cx="941282" cy="690274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-9000" y="1053048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87885" y="264549"/>
            <a:ext cx="728063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b="1" dirty="0" smtClean="0"/>
              <a:t>Изменения в </a:t>
            </a:r>
            <a:r>
              <a:rPr lang="ru-RU" sz="2700" b="1" dirty="0"/>
              <a:t>Порядке взаимодействия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6602" y="2307011"/>
            <a:ext cx="844641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>
              <a:buFont typeface="Calibri" panose="020F0502020204030204" pitchFamily="34" charset="0"/>
              <a:buChar char="―"/>
            </a:pPr>
            <a:r>
              <a:rPr lang="ru-RU" dirty="0" smtClean="0">
                <a:solidFill>
                  <a:srgbClr val="000000"/>
                </a:solidFill>
              </a:rPr>
              <a:t>если </a:t>
            </a:r>
            <a:r>
              <a:rPr lang="ru-RU" dirty="0">
                <a:solidFill>
                  <a:srgbClr val="000000"/>
                </a:solidFill>
              </a:rPr>
              <a:t>у документа, формируемого средствами Информационной </a:t>
            </a:r>
            <a:r>
              <a:rPr lang="ru-RU" dirty="0" smtClean="0">
                <a:solidFill>
                  <a:srgbClr val="000000"/>
                </a:solidFill>
              </a:rPr>
              <a:t/>
            </a:r>
            <a:br>
              <a:rPr lang="ru-RU" dirty="0" smtClean="0">
                <a:solidFill>
                  <a:srgbClr val="000000"/>
                </a:solidFill>
              </a:rPr>
            </a:br>
            <a:r>
              <a:rPr lang="ru-RU" dirty="0" smtClean="0">
                <a:solidFill>
                  <a:srgbClr val="000000"/>
                </a:solidFill>
              </a:rPr>
              <a:t>системы </a:t>
            </a:r>
            <a:r>
              <a:rPr lang="ru-RU" dirty="0">
                <a:solidFill>
                  <a:srgbClr val="000000"/>
                </a:solidFill>
              </a:rPr>
              <a:t>Свердловской области, отсутствует аналитический признак </a:t>
            </a:r>
            <a:r>
              <a:rPr lang="ru-RU" dirty="0" smtClean="0">
                <a:solidFill>
                  <a:srgbClr val="000000"/>
                </a:solidFill>
              </a:rPr>
              <a:t/>
            </a:r>
            <a:br>
              <a:rPr lang="ru-RU" dirty="0" smtClean="0">
                <a:solidFill>
                  <a:srgbClr val="000000"/>
                </a:solidFill>
              </a:rPr>
            </a:br>
            <a:r>
              <a:rPr lang="ru-RU" b="1" i="1" u="sng" dirty="0" smtClean="0">
                <a:solidFill>
                  <a:srgbClr val="000000"/>
                </a:solidFill>
              </a:rPr>
              <a:t>«</a:t>
            </a:r>
            <a:r>
              <a:rPr lang="ru-RU" b="1" i="1" u="sng" dirty="0">
                <a:solidFill>
                  <a:srgbClr val="000000"/>
                </a:solidFill>
              </a:rPr>
              <a:t>Сформировано автоматически»</a:t>
            </a:r>
          </a:p>
          <a:p>
            <a:pPr marL="285750" indent="-285750" algn="just">
              <a:buFont typeface="Calibri" panose="020F0502020204030204" pitchFamily="34" charset="0"/>
              <a:buChar char="―"/>
            </a:pPr>
            <a:endParaRPr lang="ru-RU" dirty="0">
              <a:solidFill>
                <a:srgbClr val="000000"/>
              </a:solidFill>
            </a:endParaRPr>
          </a:p>
          <a:p>
            <a:pPr marL="360363" indent="-360363" algn="just">
              <a:buFont typeface="Calibri" panose="020F0502020204030204" pitchFamily="34" charset="0"/>
              <a:buChar char="―"/>
            </a:pPr>
            <a:r>
              <a:rPr lang="ru-RU" dirty="0">
                <a:solidFill>
                  <a:srgbClr val="000000"/>
                </a:solidFill>
              </a:rPr>
              <a:t>если для формирования заявки на определение поставщика (подрядчика, </a:t>
            </a:r>
            <a:r>
              <a:rPr lang="ru-RU" dirty="0" smtClean="0">
                <a:solidFill>
                  <a:srgbClr val="000000"/>
                </a:solidFill>
              </a:rPr>
              <a:t>исполнителя) </a:t>
            </a:r>
            <a:r>
              <a:rPr lang="ru-RU" dirty="0">
                <a:solidFill>
                  <a:srgbClr val="000000"/>
                </a:solidFill>
              </a:rPr>
              <a:t>и документации используются формулировки, несоответствующие справочникам Информационной системы Свердловской области</a:t>
            </a:r>
          </a:p>
          <a:p>
            <a:pPr marL="360363" indent="-360363" algn="just">
              <a:buFont typeface="Calibri" panose="020F0502020204030204" pitchFamily="34" charset="0"/>
              <a:buChar char="―"/>
            </a:pPr>
            <a:endParaRPr lang="ru-RU" dirty="0">
              <a:solidFill>
                <a:srgbClr val="000000"/>
              </a:solidFill>
            </a:endParaRPr>
          </a:p>
          <a:p>
            <a:pPr marL="360363" indent="-360363" algn="just">
              <a:buFont typeface="Calibri" panose="020F0502020204030204" pitchFamily="34" charset="0"/>
              <a:buChar char="―"/>
            </a:pPr>
            <a:r>
              <a:rPr lang="ru-RU" dirty="0">
                <a:solidFill>
                  <a:srgbClr val="000000"/>
                </a:solidFill>
              </a:rPr>
              <a:t>если в составе заявки на определение поставщика (подрядчика, </a:t>
            </a:r>
            <a:r>
              <a:rPr lang="ru-RU" dirty="0" smtClean="0">
                <a:solidFill>
                  <a:srgbClr val="000000"/>
                </a:solidFill>
              </a:rPr>
              <a:t>исполнителя) </a:t>
            </a:r>
            <a:r>
              <a:rPr lang="ru-RU" dirty="0">
                <a:solidFill>
                  <a:srgbClr val="000000"/>
                </a:solidFill>
              </a:rPr>
              <a:t>отсутствуют необходимые сведения для формирования извещения </a:t>
            </a:r>
            <a:r>
              <a:rPr lang="ru-RU" dirty="0" smtClean="0">
                <a:solidFill>
                  <a:srgbClr val="000000"/>
                </a:solidFill>
              </a:rPr>
              <a:t/>
            </a:r>
            <a:br>
              <a:rPr lang="ru-RU" dirty="0" smtClean="0">
                <a:solidFill>
                  <a:srgbClr val="000000"/>
                </a:solidFill>
              </a:rPr>
            </a:br>
            <a:r>
              <a:rPr lang="ru-RU" dirty="0" smtClean="0">
                <a:solidFill>
                  <a:srgbClr val="000000"/>
                </a:solidFill>
              </a:rPr>
              <a:t>об </a:t>
            </a:r>
            <a:r>
              <a:rPr lang="ru-RU" dirty="0">
                <a:solidFill>
                  <a:srgbClr val="000000"/>
                </a:solidFill>
              </a:rPr>
              <a:t>осуществлении закупки</a:t>
            </a:r>
          </a:p>
          <a:p>
            <a:pPr marL="360363" indent="-360363" algn="just">
              <a:buFont typeface="Calibri" panose="020F0502020204030204" pitchFamily="34" charset="0"/>
              <a:buChar char="―"/>
            </a:pPr>
            <a:endParaRPr lang="ru-RU" dirty="0">
              <a:solidFill>
                <a:srgbClr val="000000"/>
              </a:solidFill>
            </a:endParaRPr>
          </a:p>
          <a:p>
            <a:pPr marL="360363" indent="-360363" algn="just">
              <a:buFont typeface="Calibri" panose="020F0502020204030204" pitchFamily="34" charset="0"/>
              <a:buChar char="―"/>
            </a:pPr>
            <a:r>
              <a:rPr lang="ru-RU" dirty="0">
                <a:solidFill>
                  <a:srgbClr val="000000"/>
                </a:solidFill>
              </a:rPr>
              <a:t>если в составе заявки, направленной заказчиком Свердловской области повторно, отсутствует ответ заказчика Свердловской области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46602" y="1195345"/>
            <a:ext cx="84464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00"/>
                </a:solidFill>
              </a:rPr>
              <a:t>Расширенные основания </a:t>
            </a:r>
            <a:r>
              <a:rPr lang="ru-RU" sz="2400" b="1" dirty="0">
                <a:solidFill>
                  <a:srgbClr val="000000"/>
                </a:solidFill>
              </a:rPr>
              <a:t>для возврата </a:t>
            </a:r>
            <a:r>
              <a:rPr lang="ru-RU" sz="2400" b="1" dirty="0" smtClean="0">
                <a:solidFill>
                  <a:srgbClr val="000000"/>
                </a:solidFill>
              </a:rPr>
              <a:t>заявок </a:t>
            </a:r>
            <a:r>
              <a:rPr lang="ru-RU" sz="2400" b="1" dirty="0">
                <a:solidFill>
                  <a:srgbClr val="000000"/>
                </a:solidFill>
              </a:rPr>
              <a:t>заказчиков </a:t>
            </a:r>
            <a:endParaRPr lang="ru-RU" sz="2400" b="1" dirty="0" smtClean="0">
              <a:solidFill>
                <a:srgbClr val="00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0000"/>
                </a:solidFill>
              </a:rPr>
              <a:t>на </a:t>
            </a:r>
            <a:r>
              <a:rPr lang="ru-RU" sz="2400" b="1" dirty="0">
                <a:solidFill>
                  <a:srgbClr val="000000"/>
                </a:solidFill>
              </a:rPr>
              <a:t>входном </a:t>
            </a:r>
            <a:r>
              <a:rPr lang="ru-RU" sz="2400" b="1" dirty="0" smtClean="0">
                <a:solidFill>
                  <a:srgbClr val="000000"/>
                </a:solidFill>
              </a:rPr>
              <a:t>контроле:</a:t>
            </a:r>
            <a:endParaRPr lang="ru-RU" sz="2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58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03" y="173328"/>
            <a:ext cx="941282" cy="690274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-9000" y="1053048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87885" y="264549"/>
            <a:ext cx="728063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b="1" dirty="0" smtClean="0"/>
              <a:t>Изменения в </a:t>
            </a:r>
            <a:r>
              <a:rPr lang="ru-RU" sz="2700" b="1" dirty="0"/>
              <a:t>Порядке взаимодействия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6602" y="2307011"/>
            <a:ext cx="844641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>
              <a:buFont typeface="Calibri" panose="020F0502020204030204" pitchFamily="34" charset="0"/>
              <a:buChar char="―"/>
            </a:pPr>
            <a:r>
              <a:rPr lang="ru-RU" dirty="0" smtClean="0">
                <a:solidFill>
                  <a:srgbClr val="000000"/>
                </a:solidFill>
              </a:rPr>
              <a:t>при </a:t>
            </a:r>
            <a:r>
              <a:rPr lang="ru-RU" dirty="0">
                <a:solidFill>
                  <a:srgbClr val="000000"/>
                </a:solidFill>
              </a:rPr>
              <a:t>проведении </a:t>
            </a:r>
            <a:r>
              <a:rPr lang="ru-RU" dirty="0" smtClean="0">
                <a:solidFill>
                  <a:srgbClr val="000000"/>
                </a:solidFill>
              </a:rPr>
              <a:t>электронных аукционов с </a:t>
            </a:r>
            <a:r>
              <a:rPr lang="ru-RU" dirty="0">
                <a:solidFill>
                  <a:srgbClr val="000000"/>
                </a:solidFill>
              </a:rPr>
              <a:t>НМЦК от 1 до 5 миллионов рублей </a:t>
            </a:r>
            <a:r>
              <a:rPr lang="ru-RU" dirty="0" smtClean="0">
                <a:solidFill>
                  <a:srgbClr val="000000"/>
                </a:solidFill>
              </a:rPr>
              <a:t> заявки направляются заказчиками в </a:t>
            </a:r>
            <a:r>
              <a:rPr lang="ru-RU" dirty="0">
                <a:solidFill>
                  <a:srgbClr val="000000"/>
                </a:solidFill>
              </a:rPr>
              <a:t>Департамент не менее чем </a:t>
            </a:r>
            <a:r>
              <a:rPr lang="ru-RU" dirty="0" smtClean="0">
                <a:solidFill>
                  <a:srgbClr val="000000"/>
                </a:solidFill>
              </a:rPr>
              <a:t/>
            </a:r>
            <a:br>
              <a:rPr lang="ru-RU" dirty="0" smtClean="0">
                <a:solidFill>
                  <a:srgbClr val="000000"/>
                </a:solidFill>
              </a:rPr>
            </a:br>
            <a:r>
              <a:rPr lang="ru-RU" dirty="0" smtClean="0">
                <a:solidFill>
                  <a:srgbClr val="000000"/>
                </a:solidFill>
              </a:rPr>
              <a:t>за </a:t>
            </a:r>
            <a:r>
              <a:rPr lang="ru-RU" b="1" u="sng" dirty="0" smtClean="0">
                <a:solidFill>
                  <a:srgbClr val="000000"/>
                </a:solidFill>
              </a:rPr>
              <a:t>3 </a:t>
            </a:r>
            <a:r>
              <a:rPr lang="ru-RU" b="1" u="sng" dirty="0">
                <a:solidFill>
                  <a:srgbClr val="000000"/>
                </a:solidFill>
              </a:rPr>
              <a:t>рабочих дня</a:t>
            </a:r>
            <a:r>
              <a:rPr lang="ru-RU" dirty="0">
                <a:solidFill>
                  <a:srgbClr val="000000"/>
                </a:solidFill>
              </a:rPr>
              <a:t> до даты размещения закупки в </a:t>
            </a:r>
            <a:r>
              <a:rPr lang="ru-RU" dirty="0" smtClean="0">
                <a:solidFill>
                  <a:srgbClr val="000000"/>
                </a:solidFill>
              </a:rPr>
              <a:t>ЕИС</a:t>
            </a:r>
          </a:p>
          <a:p>
            <a:pPr marL="360363" indent="-360363" algn="just">
              <a:buFont typeface="Calibri" panose="020F0502020204030204" pitchFamily="34" charset="0"/>
              <a:buChar char="―"/>
            </a:pPr>
            <a:endParaRPr lang="ru-RU" dirty="0" smtClean="0">
              <a:solidFill>
                <a:srgbClr val="000000"/>
              </a:solidFill>
            </a:endParaRPr>
          </a:p>
          <a:p>
            <a:pPr marL="360363" indent="-360363" algn="just">
              <a:buFont typeface="Calibri" panose="020F0502020204030204" pitchFamily="34" charset="0"/>
              <a:buChar char="―"/>
            </a:pPr>
            <a:endParaRPr lang="ru-RU" dirty="0" smtClean="0">
              <a:solidFill>
                <a:srgbClr val="000000"/>
              </a:solidFill>
            </a:endParaRPr>
          </a:p>
          <a:p>
            <a:pPr marL="360363" indent="-360363" algn="just">
              <a:buFont typeface="Calibri" panose="020F0502020204030204" pitchFamily="34" charset="0"/>
              <a:buChar char="―"/>
            </a:pPr>
            <a:r>
              <a:rPr lang="ru-RU" dirty="0" smtClean="0">
                <a:solidFill>
                  <a:srgbClr val="000000"/>
                </a:solidFill>
              </a:rPr>
              <a:t>при </a:t>
            </a:r>
            <a:r>
              <a:rPr lang="ru-RU" dirty="0">
                <a:solidFill>
                  <a:srgbClr val="000000"/>
                </a:solidFill>
              </a:rPr>
              <a:t>проведении электронных аукционов с НМЦК 5 миллионов рублей и более заявки направляются заказчиками в Департамент не менее чем </a:t>
            </a:r>
            <a:br>
              <a:rPr lang="ru-RU" dirty="0">
                <a:solidFill>
                  <a:srgbClr val="000000"/>
                </a:solidFill>
              </a:rPr>
            </a:br>
            <a:r>
              <a:rPr lang="ru-RU" dirty="0">
                <a:solidFill>
                  <a:srgbClr val="000000"/>
                </a:solidFill>
              </a:rPr>
              <a:t>за </a:t>
            </a:r>
            <a:r>
              <a:rPr lang="ru-RU" b="1" u="sng" dirty="0">
                <a:solidFill>
                  <a:srgbClr val="000000"/>
                </a:solidFill>
              </a:rPr>
              <a:t>7 рабочих дней</a:t>
            </a:r>
            <a:r>
              <a:rPr lang="ru-RU" b="1" dirty="0">
                <a:solidFill>
                  <a:srgbClr val="000000"/>
                </a:solidFill>
              </a:rPr>
              <a:t> </a:t>
            </a:r>
            <a:r>
              <a:rPr lang="ru-RU" dirty="0">
                <a:solidFill>
                  <a:srgbClr val="000000"/>
                </a:solidFill>
              </a:rPr>
              <a:t>до даты размещения закупки в </a:t>
            </a:r>
            <a:r>
              <a:rPr lang="ru-RU" dirty="0" smtClean="0">
                <a:solidFill>
                  <a:srgbClr val="000000"/>
                </a:solidFill>
              </a:rPr>
              <a:t>ЕИС</a:t>
            </a:r>
            <a:endParaRPr lang="ru-RU" dirty="0">
              <a:solidFill>
                <a:srgbClr val="000000"/>
              </a:solidFill>
            </a:endParaRPr>
          </a:p>
          <a:p>
            <a:pPr marL="360363" indent="-360363" algn="just">
              <a:buFont typeface="Calibri" panose="020F0502020204030204" pitchFamily="34" charset="0"/>
              <a:buChar char="―"/>
            </a:pPr>
            <a:endParaRPr lang="ru-RU" dirty="0" smtClean="0">
              <a:solidFill>
                <a:srgbClr val="000000"/>
              </a:solidFill>
            </a:endParaRPr>
          </a:p>
          <a:p>
            <a:pPr marL="360363" indent="-360363" algn="just">
              <a:buFont typeface="Calibri" panose="020F0502020204030204" pitchFamily="34" charset="0"/>
              <a:buChar char="―"/>
            </a:pPr>
            <a:endParaRPr lang="ru-RU" dirty="0">
              <a:solidFill>
                <a:srgbClr val="000000"/>
              </a:solidFill>
            </a:endParaRPr>
          </a:p>
          <a:p>
            <a:pPr marL="360363" indent="-360363" algn="just">
              <a:buFont typeface="Calibri" panose="020F0502020204030204" pitchFamily="34" charset="0"/>
              <a:buChar char="―"/>
            </a:pPr>
            <a:r>
              <a:rPr lang="ru-RU" dirty="0" smtClean="0">
                <a:solidFill>
                  <a:srgbClr val="000000"/>
                </a:solidFill>
              </a:rPr>
              <a:t>при </a:t>
            </a:r>
            <a:r>
              <a:rPr lang="ru-RU" dirty="0">
                <a:solidFill>
                  <a:srgbClr val="000000"/>
                </a:solidFill>
              </a:rPr>
              <a:t>проведении открытых конкурсов в электронной форме, конкурсов с ограниченным участием в электронной форме, двухэтапных конкурсов в электронной форме с </a:t>
            </a:r>
            <a:r>
              <a:rPr lang="ru-RU" dirty="0" smtClean="0">
                <a:solidFill>
                  <a:srgbClr val="000000"/>
                </a:solidFill>
              </a:rPr>
              <a:t>НМЦК 1 </a:t>
            </a:r>
            <a:r>
              <a:rPr lang="ru-RU" dirty="0">
                <a:solidFill>
                  <a:srgbClr val="000000"/>
                </a:solidFill>
              </a:rPr>
              <a:t>миллион рублей и </a:t>
            </a:r>
            <a:r>
              <a:rPr lang="ru-RU" dirty="0" smtClean="0">
                <a:solidFill>
                  <a:srgbClr val="000000"/>
                </a:solidFill>
              </a:rPr>
              <a:t>более </a:t>
            </a:r>
            <a:r>
              <a:rPr lang="ru-RU" dirty="0">
                <a:solidFill>
                  <a:srgbClr val="000000"/>
                </a:solidFill>
              </a:rPr>
              <a:t>заявки направляются заказчиками в Департамент</a:t>
            </a:r>
            <a:r>
              <a:rPr lang="ru-RU" dirty="0" smtClean="0">
                <a:solidFill>
                  <a:srgbClr val="000000"/>
                </a:solidFill>
              </a:rPr>
              <a:t> </a:t>
            </a:r>
            <a:r>
              <a:rPr lang="ru-RU" dirty="0">
                <a:solidFill>
                  <a:srgbClr val="000000"/>
                </a:solidFill>
              </a:rPr>
              <a:t>не менее </a:t>
            </a:r>
            <a:r>
              <a:rPr lang="ru-RU" dirty="0" smtClean="0">
                <a:solidFill>
                  <a:srgbClr val="000000"/>
                </a:solidFill>
              </a:rPr>
              <a:t>чем за </a:t>
            </a:r>
            <a:r>
              <a:rPr lang="ru-RU" b="1" u="sng" dirty="0" smtClean="0">
                <a:solidFill>
                  <a:srgbClr val="000000"/>
                </a:solidFill>
              </a:rPr>
              <a:t>7 </a:t>
            </a:r>
            <a:r>
              <a:rPr lang="ru-RU" b="1" u="sng" dirty="0">
                <a:solidFill>
                  <a:srgbClr val="000000"/>
                </a:solidFill>
              </a:rPr>
              <a:t>рабочих дней</a:t>
            </a:r>
            <a:r>
              <a:rPr lang="ru-RU" dirty="0">
                <a:solidFill>
                  <a:srgbClr val="000000"/>
                </a:solidFill>
              </a:rPr>
              <a:t> до даты размещения закупки </a:t>
            </a:r>
            <a:r>
              <a:rPr lang="ru-RU" dirty="0" smtClean="0">
                <a:solidFill>
                  <a:srgbClr val="000000"/>
                </a:solidFill>
              </a:rPr>
              <a:t>в ЕИС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46602" y="1195345"/>
            <a:ext cx="84464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00"/>
                </a:solidFill>
              </a:rPr>
              <a:t>Изменены </a:t>
            </a:r>
            <a:r>
              <a:rPr lang="ru-RU" sz="2400" b="1" dirty="0">
                <a:solidFill>
                  <a:srgbClr val="000000"/>
                </a:solidFill>
              </a:rPr>
              <a:t>сроки направления </a:t>
            </a:r>
            <a:r>
              <a:rPr lang="ru-RU" sz="2400" b="1" dirty="0" smtClean="0">
                <a:solidFill>
                  <a:srgbClr val="000000"/>
                </a:solidFill>
              </a:rPr>
              <a:t>заявок </a:t>
            </a:r>
          </a:p>
          <a:p>
            <a:pPr algn="ctr"/>
            <a:r>
              <a:rPr lang="ru-RU" sz="2400" b="1" smtClean="0">
                <a:solidFill>
                  <a:srgbClr val="000000"/>
                </a:solidFill>
              </a:rPr>
              <a:t>заказчиками в </a:t>
            </a:r>
            <a:r>
              <a:rPr lang="ru-RU" sz="2400" b="1" dirty="0">
                <a:solidFill>
                  <a:srgbClr val="000000"/>
                </a:solidFill>
              </a:rPr>
              <a:t>Департамент:</a:t>
            </a:r>
          </a:p>
        </p:txBody>
      </p:sp>
    </p:spTree>
    <p:extLst>
      <p:ext uri="{BB962C8B-B14F-4D97-AF65-F5344CB8AC3E}">
        <p14:creationId xmlns:p14="http://schemas.microsoft.com/office/powerpoint/2010/main" val="148619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03" y="173328"/>
            <a:ext cx="941282" cy="690274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-9000" y="1053048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87885" y="264549"/>
            <a:ext cx="728063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b="1" dirty="0" smtClean="0"/>
              <a:t>Изменения в </a:t>
            </a:r>
            <a:r>
              <a:rPr lang="ru-RU" sz="2700" b="1" dirty="0"/>
              <a:t>Порядке взаимодействия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727753787"/>
              </p:ext>
            </p:extLst>
          </p:nvPr>
        </p:nvGraphicFramePr>
        <p:xfrm>
          <a:off x="346603" y="1424304"/>
          <a:ext cx="7698270" cy="1448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17" name="Группа 16"/>
          <p:cNvGrpSpPr/>
          <p:nvPr/>
        </p:nvGrpSpPr>
        <p:grpSpPr>
          <a:xfrm>
            <a:off x="4641390" y="2660071"/>
            <a:ext cx="4234755" cy="2000579"/>
            <a:chOff x="2599732" y="488909"/>
            <a:chExt cx="1791935" cy="1137880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2599732" y="488910"/>
              <a:ext cx="1791935" cy="113787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Скругленный прямоугольник 4"/>
            <p:cNvSpPr txBox="1"/>
            <p:nvPr/>
          </p:nvSpPr>
          <p:spPr>
            <a:xfrm>
              <a:off x="2599732" y="488909"/>
              <a:ext cx="1725281" cy="11378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900" b="1" i="1" kern="1200" dirty="0" smtClean="0"/>
                <a:t>утратило силу </a:t>
              </a:r>
            </a:p>
            <a:p>
              <a:pPr lvl="0" algn="ctr" defTabSz="444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900" kern="1200" dirty="0" smtClean="0"/>
                <a:t>постановление Правительства Свердловской области </a:t>
              </a:r>
              <a:br>
                <a:rPr lang="ru-RU" sz="1900" kern="1200" dirty="0" smtClean="0"/>
              </a:br>
              <a:r>
                <a:rPr lang="ru-RU" sz="1900" kern="1200" dirty="0" smtClean="0"/>
                <a:t>от 22.07.2015 № </a:t>
              </a:r>
              <a:r>
                <a:rPr lang="ru-RU" sz="1900" b="1" kern="1200" dirty="0" smtClean="0"/>
                <a:t>660-ПП</a:t>
              </a:r>
              <a:r>
                <a:rPr lang="ru-RU" sz="1900" kern="1200" dirty="0" smtClean="0"/>
                <a:t> </a:t>
              </a:r>
              <a:br>
                <a:rPr lang="ru-RU" sz="1900" kern="1200" dirty="0" smtClean="0"/>
              </a:br>
              <a:r>
                <a:rPr lang="ru-RU" sz="1900" kern="1200" dirty="0" smtClean="0"/>
                <a:t>(Порядок формирования, утверждения и ведения </a:t>
              </a:r>
              <a:br>
                <a:rPr lang="ru-RU" sz="1900" kern="1200" dirty="0" smtClean="0"/>
              </a:br>
              <a:r>
                <a:rPr lang="ru-RU" sz="1900" kern="1200" dirty="0" smtClean="0"/>
                <a:t>плана-графика закупок)</a:t>
              </a:r>
              <a:endParaRPr lang="ru-RU" sz="1900" kern="1200" dirty="0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4641390" y="4738255"/>
            <a:ext cx="4234755" cy="2032000"/>
            <a:chOff x="673792" y="1478221"/>
            <a:chExt cx="1791935" cy="1137879"/>
          </a:xfrm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673792" y="1478221"/>
              <a:ext cx="1791935" cy="113787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Скругленный прямоугольник 4"/>
            <p:cNvSpPr txBox="1"/>
            <p:nvPr/>
          </p:nvSpPr>
          <p:spPr>
            <a:xfrm>
              <a:off x="707119" y="1511548"/>
              <a:ext cx="1725281" cy="10712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900" b="1" i="1" kern="1200" dirty="0" smtClean="0"/>
                <a:t>утратило силу </a:t>
              </a:r>
            </a:p>
            <a:p>
              <a:pPr lvl="0" algn="ctr" defTabSz="444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900" kern="1200" dirty="0" smtClean="0"/>
                <a:t>постановление Правительства Свердловской области </a:t>
              </a:r>
              <a:br>
                <a:rPr lang="ru-RU" sz="1900" kern="1200" dirty="0" smtClean="0"/>
              </a:br>
              <a:r>
                <a:rPr lang="ru-RU" sz="1900" kern="1200" dirty="0" smtClean="0"/>
                <a:t>от 22.07.2015 № </a:t>
              </a:r>
              <a:r>
                <a:rPr lang="ru-RU" sz="1900" b="1" kern="1200" dirty="0" smtClean="0"/>
                <a:t>661-ПП</a:t>
              </a:r>
              <a:r>
                <a:rPr lang="ru-RU" sz="1900" kern="1200" dirty="0" smtClean="0"/>
                <a:t> </a:t>
              </a:r>
              <a:br>
                <a:rPr lang="ru-RU" sz="1900" kern="1200" dirty="0" smtClean="0"/>
              </a:br>
              <a:r>
                <a:rPr lang="ru-RU" sz="1900" kern="1200" dirty="0" smtClean="0"/>
                <a:t>(Порядок формирования, утверждения и ведения </a:t>
              </a:r>
              <a:br>
                <a:rPr lang="ru-RU" sz="1900" kern="1200" dirty="0" smtClean="0"/>
              </a:br>
              <a:r>
                <a:rPr lang="ru-RU" sz="1900" kern="1200" dirty="0" smtClean="0"/>
                <a:t>планов закупок)</a:t>
              </a:r>
              <a:endParaRPr lang="ru-RU" sz="1900" kern="1200" dirty="0"/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475912" y="3521648"/>
            <a:ext cx="3849135" cy="2278000"/>
            <a:chOff x="4871772" y="373272"/>
            <a:chExt cx="3531166" cy="2242291"/>
          </a:xfrm>
        </p:grpSpPr>
        <p:sp>
          <p:nvSpPr>
            <p:cNvPr id="24" name="Скругленный прямоугольник 23"/>
            <p:cNvSpPr/>
            <p:nvPr/>
          </p:nvSpPr>
          <p:spPr>
            <a:xfrm>
              <a:off x="4871772" y="373272"/>
              <a:ext cx="3531166" cy="224229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Скругленный прямоугольник 4"/>
            <p:cNvSpPr txBox="1"/>
            <p:nvPr/>
          </p:nvSpPr>
          <p:spPr>
            <a:xfrm>
              <a:off x="4937446" y="438946"/>
              <a:ext cx="3399818" cy="21109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900" b="1" i="1" kern="1200" dirty="0" smtClean="0"/>
                <a:t>внесены изменения</a:t>
              </a:r>
              <a:r>
                <a:rPr lang="ru-RU" sz="1900" b="1" kern="1200" dirty="0" smtClean="0"/>
                <a:t> </a:t>
              </a:r>
            </a:p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900" kern="1200" dirty="0" smtClean="0"/>
                <a:t>постановление Правительства Свердловской области </a:t>
              </a:r>
              <a:br>
                <a:rPr lang="ru-RU" sz="1900" kern="1200" dirty="0" smtClean="0"/>
              </a:br>
              <a:r>
                <a:rPr lang="ru-RU" sz="1900" kern="1200" dirty="0" smtClean="0"/>
                <a:t>от 30.08.2018 № 574-ПП </a:t>
              </a:r>
              <a:br>
                <a:rPr lang="ru-RU" sz="1900" kern="1200" dirty="0" smtClean="0"/>
              </a:br>
              <a:r>
                <a:rPr lang="ru-RU" sz="1900" kern="1200" dirty="0" smtClean="0"/>
                <a:t>«О мониторинге закупок товаров, работ, услуг»</a:t>
              </a:r>
              <a:endParaRPr lang="ru-RU" sz="19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9459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-9000" y="1272504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335507" y="173328"/>
            <a:ext cx="72806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b="1" dirty="0"/>
              <a:t>Департамент государственных закупок Свердловской области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03" y="173328"/>
            <a:ext cx="941282" cy="690274"/>
          </a:xfrm>
          <a:prstGeom prst="rect">
            <a:avLst/>
          </a:prstGeom>
        </p:spPr>
      </p:pic>
      <p:sp>
        <p:nvSpPr>
          <p:cNvPr id="8" name="Заголовок 7"/>
          <p:cNvSpPr txBox="1">
            <a:spLocks noGrp="1"/>
          </p:cNvSpPr>
          <p:nvPr>
            <p:ph type="ctrTitle"/>
          </p:nvPr>
        </p:nvSpPr>
        <p:spPr>
          <a:xfrm>
            <a:off x="681300" y="1913671"/>
            <a:ext cx="7772400" cy="2387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375" dirty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92682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2756</TotalTime>
  <Words>268</Words>
  <Application>Microsoft Office PowerPoint</Application>
  <PresentationFormat>Экран (4:3)</PresentationFormat>
  <Paragraphs>65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Liberation Serif</vt:lpstr>
      <vt:lpstr>Times New Roman</vt:lpstr>
      <vt:lpstr>Тема Office</vt:lpstr>
      <vt:lpstr>   Изменения, внесенные в Порядок взаимодействия заказчиков Свердловской области и Департамента государственных закупок Свердловской области, нормативные правовые акты Правительства  Свердловской области в сфере закупок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Практика рассмотрения заявок на определение поставщика (подрядчика, исполнителя) и типичные нарушения законодательства в сфере закупок и защиты конкуренции   Главный специалист отдела регулирования в сфере закупок Департамента государственных закупок Свердловской области  Тараскина Алена Владиславовна</dc:title>
  <dc:creator>Тараскина Алёна Владиславовна</dc:creator>
  <cp:lastModifiedBy>Недов Константин Дмитриевич</cp:lastModifiedBy>
  <cp:revision>158</cp:revision>
  <cp:lastPrinted>2019-05-27T10:50:48Z</cp:lastPrinted>
  <dcterms:created xsi:type="dcterms:W3CDTF">2018-10-23T04:46:21Z</dcterms:created>
  <dcterms:modified xsi:type="dcterms:W3CDTF">2019-10-25T04:50:56Z</dcterms:modified>
</cp:coreProperties>
</file>