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2"/>
  </p:notesMasterIdLst>
  <p:sldIdLst>
    <p:sldId id="256" r:id="rId2"/>
    <p:sldId id="388" r:id="rId3"/>
    <p:sldId id="389" r:id="rId4"/>
    <p:sldId id="390" r:id="rId5"/>
    <p:sldId id="392" r:id="rId6"/>
    <p:sldId id="405" r:id="rId7"/>
    <p:sldId id="404" r:id="rId8"/>
    <p:sldId id="406" r:id="rId9"/>
    <p:sldId id="403" r:id="rId10"/>
    <p:sldId id="401" r:id="rId11"/>
    <p:sldId id="400" r:id="rId12"/>
    <p:sldId id="369" r:id="rId13"/>
    <p:sldId id="393" r:id="rId14"/>
    <p:sldId id="394" r:id="rId15"/>
    <p:sldId id="399" r:id="rId16"/>
    <p:sldId id="395" r:id="rId17"/>
    <p:sldId id="397" r:id="rId18"/>
    <p:sldId id="398" r:id="rId19"/>
    <p:sldId id="370" r:id="rId20"/>
    <p:sldId id="265" r:id="rId21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1BA37F-08CB-4EC0-9C43-D0A73DBB9342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B51C3-10AC-4508-A7BB-90FE5B6D75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95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61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784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145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5088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122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742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3820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305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960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431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99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849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239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020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333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697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116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403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D34579B-C4E5-4B93-A90A-362F404D9E19}" type="datetimeFigureOut">
              <a:rPr lang="ru-RU" smtClean="0"/>
              <a:t>28.11.2019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09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  <p:sldLayoutId id="214748373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332656"/>
            <a:ext cx="8280920" cy="5616624"/>
          </a:xfrm>
          <a:prstGeom prst="rect">
            <a:avLst/>
          </a:prstGeom>
          <a:solidFill>
            <a:schemeClr val="bg2">
              <a:alpha val="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Типовые контракты , типовые условия контрактов</a:t>
            </a:r>
          </a:p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Типовое условие об антикоррупционной оговорке</a:t>
            </a:r>
          </a:p>
          <a:p>
            <a:pPr algn="ctr"/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Усольцев Михаил Михайлович</a:t>
            </a:r>
          </a:p>
          <a:p>
            <a:pPr algn="ctr"/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Главный специалист отдела правовой работы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Департамента государственных закупок Свердловской области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3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8401"/>
            <a:ext cx="1348513" cy="988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338464" y="1196752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850632" y="147357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Новые типовые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контракты, принятые </a:t>
            </a:r>
          </a:p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на региональном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уровне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8464" y="1484783"/>
            <a:ext cx="856895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ru-RU" dirty="0">
                <a:solidFill>
                  <a:srgbClr val="00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приказ Департамента от 30.09.2019 № 135-ОД </a:t>
            </a:r>
            <a:br>
              <a:rPr lang="ru-RU" dirty="0">
                <a:solidFill>
                  <a:srgbClr val="00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«Об утверждении типового государственного контракта на поставку товаров» </a:t>
            </a:r>
            <a:r>
              <a:rPr lang="ru-RU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подлежит применению с 01.11.2019</a:t>
            </a:r>
            <a:r>
              <a:rPr lang="ru-RU" dirty="0">
                <a:solidFill>
                  <a:srgbClr val="00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Tx/>
              <a:buChar char="-"/>
            </a:pPr>
            <a:endParaRPr lang="ru-RU" dirty="0">
              <a:solidFill>
                <a:srgbClr val="0000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ru-RU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приказ Департамента от 01.10.2019 № </a:t>
            </a:r>
            <a:r>
              <a:rPr lang="ru-RU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139-ОД </a:t>
            </a:r>
            <a:r>
              <a:rPr lang="ru-RU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«Об утверждении типового государственного контракта на </a:t>
            </a:r>
            <a:r>
              <a:rPr lang="ru-RU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поставку продуктов </a:t>
            </a:r>
            <a:r>
              <a:rPr lang="ru-RU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питания»</a:t>
            </a:r>
            <a:r>
              <a:rPr lang="ru-RU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подлежит применению </a:t>
            </a:r>
            <a:br>
              <a:rPr lang="ru-RU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 01.11.2019</a:t>
            </a:r>
            <a:r>
              <a:rPr lang="ru-RU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Tx/>
              <a:buChar char="-"/>
            </a:pPr>
            <a:endParaRPr lang="ru-RU" dirty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ru-RU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приказ Департамента от 01.10.2019 № 137-ОД </a:t>
            </a:r>
            <a:br>
              <a:rPr lang="ru-RU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«Об утверждении типового контракта на поставку готовых блюд» </a:t>
            </a:r>
            <a:r>
              <a:rPr lang="ru-RU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подлежит применению с 01.11.2019</a:t>
            </a:r>
            <a:r>
              <a:rPr lang="ru-RU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Tx/>
              <a:buChar char="-"/>
            </a:pPr>
            <a:endParaRPr lang="ru-RU" dirty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ru-RU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приказ Департамента от 30.09.2019 № 134-ОД </a:t>
            </a:r>
            <a:br>
              <a:rPr lang="ru-RU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«Об утверждении типового государственного контракта на поставку нефтепродуктов по электронным (топливным) картам»</a:t>
            </a:r>
            <a:r>
              <a:rPr lang="ru-RU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подлежит применению с 01.11.2019</a:t>
            </a:r>
            <a:r>
              <a:rPr lang="ru-RU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5559853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8401"/>
            <a:ext cx="1348513" cy="988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338464" y="1196752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850632" y="147357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Новые типовые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контракты,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принятые </a:t>
            </a:r>
          </a:p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на региональном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уровне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8464" y="1484783"/>
            <a:ext cx="856895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ru-RU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приказ Департамента от </a:t>
            </a:r>
            <a:r>
              <a:rPr lang="ru-RU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24.09.2019 </a:t>
            </a:r>
            <a:r>
              <a:rPr lang="ru-RU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129-ОД </a:t>
            </a:r>
            <a:r>
              <a:rPr lang="ru-RU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«Об утверждении типового условия об ответственности сторон государственного контракта, заключаемого для обеспечения нужд Свердловской области» </a:t>
            </a:r>
            <a:r>
              <a:rPr lang="ru-RU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Подлежит </a:t>
            </a:r>
            <a:r>
              <a:rPr lang="ru-RU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применению с 27.10.2019</a:t>
            </a:r>
            <a:r>
              <a:rPr lang="ru-RU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342900" indent="-342900" algn="just">
              <a:buFontTx/>
              <a:buChar char="-"/>
            </a:pPr>
            <a:endParaRPr lang="ru-RU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ru-RU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приказ Департамента от 16.10.2019 № 145-ОД «Об утверждении типового контракта на оказание услуг по организации питания» </a:t>
            </a:r>
            <a:r>
              <a:rPr lang="ru-RU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Подлежит применению с 21.11.2019 </a:t>
            </a:r>
            <a:r>
              <a:rPr lang="ru-RU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Tx/>
              <a:buChar char="-"/>
            </a:pPr>
            <a:endParaRPr lang="ru-RU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ru-RU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приказ Департамента от 16.10.2019 № 146-ОД «Об утверждении типового государственного контракта на оказание услуг по организации школьного питания» </a:t>
            </a:r>
            <a:r>
              <a:rPr lang="ru-RU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Подлежит применению с 21.11.2019</a:t>
            </a:r>
            <a:r>
              <a:rPr lang="ru-RU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;</a:t>
            </a:r>
          </a:p>
          <a:p>
            <a:pPr marL="342900" indent="-342900" algn="just">
              <a:buFontTx/>
              <a:buChar char="-"/>
            </a:pPr>
            <a:endParaRPr lang="ru-RU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ru-RU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приказ Департамента от 16.10.2019 № 144-ОД «Об утверждении типового государственного контракта на оказание услуг по организации питания детей и сотрудников в загородном оздоровительном лагере (школе)» </a:t>
            </a:r>
            <a:r>
              <a:rPr lang="ru-RU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Подлежит применению с 21.11.2019</a:t>
            </a:r>
            <a:endParaRPr lang="ru-RU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918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8280"/>
            <a:ext cx="1244080" cy="912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428061" y="1052736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940229" y="68400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Типовое условие об антикоррупционной оговорке 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12490" y="1134866"/>
            <a:ext cx="85689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Приказ </a:t>
            </a:r>
            <a:r>
              <a:rPr lang="ru-RU" sz="2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Департамента от </a:t>
            </a:r>
            <a:r>
              <a:rPr lang="ru-RU" sz="24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28.06.2019 </a:t>
            </a:r>
            <a:r>
              <a:rPr lang="ru-RU" sz="2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24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89-ОД </a:t>
            </a:r>
            <a:br>
              <a:rPr lang="ru-RU" sz="24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 утверждении типового условия об антикоррупционной оговорке</a:t>
            </a:r>
            <a:r>
              <a:rPr lang="ru-RU" sz="24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включаемого </a:t>
            </a:r>
            <a:r>
              <a:rPr lang="ru-RU" sz="2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 контракты, заключаемые для обеспечения </a:t>
            </a:r>
            <a:r>
              <a:rPr lang="ru-RU" sz="24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нужд </a:t>
            </a:r>
            <a:r>
              <a:rPr lang="ru-RU" sz="2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Свердловской </a:t>
            </a:r>
            <a:r>
              <a:rPr lang="ru-RU" sz="24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области</a:t>
            </a:r>
            <a:r>
              <a:rPr lang="ru-RU" sz="2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ru-RU" sz="2400" b="1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i="1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Подлежит </a:t>
            </a:r>
            <a:r>
              <a:rPr lang="ru-RU" sz="2400" i="1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применению с </a:t>
            </a:r>
            <a:r>
              <a:rPr lang="ru-RU" sz="2400" i="1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05.08.2019</a:t>
            </a:r>
            <a:endParaRPr lang="ru-RU" sz="2400" i="1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8890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61" y="69109"/>
            <a:ext cx="1244080" cy="912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412490" y="1134866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547664" y="188640"/>
            <a:ext cx="70567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Типовое условие об антикоррупционной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оговорке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3680" y="1288297"/>
            <a:ext cx="856895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Типовое условие об антикоррупционной оговорке, включается в контракты, заключаемые для 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обеспечения нужд Свердловской области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соответствующий раздел контракта </a:t>
            </a:r>
          </a:p>
        </p:txBody>
      </p:sp>
    </p:spTree>
    <p:extLst>
      <p:ext uri="{BB962C8B-B14F-4D97-AF65-F5344CB8AC3E}">
        <p14:creationId xmlns:p14="http://schemas.microsoft.com/office/powerpoint/2010/main" val="1664683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61" y="69109"/>
            <a:ext cx="1244080" cy="912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412490" y="1134866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940229" y="100118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12490" y="1134866"/>
            <a:ext cx="856895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В соответствии с информационной картой к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типовому условию об антикоррупционной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оговорке, оно применяется</a:t>
            </a:r>
          </a:p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Вне зависимости от: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предмета контракта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кода (кодов) предмета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контракта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видов экономической деятельности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ОКПД2)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видов экономической деятельности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ОКВЭД)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начальной (максимальной) цены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контракта</a:t>
            </a:r>
          </a:p>
          <a:p>
            <a:pPr algn="just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Применяется 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в случае </a:t>
            </a:r>
            <a:endParaRPr lang="ru-RU" sz="2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проведения 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закупки </a:t>
            </a:r>
            <a:r>
              <a:rPr lang="ru-RU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конкурентным способом 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определения </a:t>
            </a:r>
          </a:p>
          <a:p>
            <a:pPr algn="ctr"/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Поставщика (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подрядчика, исполнителя)</a:t>
            </a:r>
          </a:p>
          <a:p>
            <a:pPr algn="just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47664" y="188640"/>
            <a:ext cx="70567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Типовое условие об антикоррупционной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оговорке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1206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61" y="69109"/>
            <a:ext cx="1244080" cy="912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323528" y="1050646"/>
            <a:ext cx="8673485" cy="1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940229" y="100118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47664" y="188640"/>
            <a:ext cx="70567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Схема действия типового условия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об антикоррупционной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оговорке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83567" y="1134866"/>
            <a:ext cx="7920880" cy="1372480"/>
          </a:xfrm>
          <a:prstGeom prst="roundRect">
            <a:avLst/>
          </a:prstGeom>
          <a:gradFill flip="none" rotWithShape="1">
            <a:gsLst>
              <a:gs pos="6000">
                <a:schemeClr val="accent1">
                  <a:lumMod val="40000"/>
                  <a:lumOff val="60000"/>
                </a:schemeClr>
              </a:gs>
              <a:gs pos="43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 Стороны возникают</a:t>
            </a:r>
          </a:p>
          <a:p>
            <a:pPr algn="ctr"/>
            <a:r>
              <a:rPr lang="ru-RU" sz="20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добросовестные и обоснованные подозрения, что произошло или могло произойти нарушение </a:t>
            </a:r>
            <a:endParaRPr lang="ru-RU" sz="2000" b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1470769" y="2518552"/>
            <a:ext cx="6346475" cy="1826108"/>
          </a:xfrm>
          <a:prstGeom prst="downArrow">
            <a:avLst>
              <a:gd name="adj1" fmla="val 48908"/>
              <a:gd name="adj2" fmla="val 53354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Обязанность уведомить другую Сторону 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 течении 5  рабочих дней</a:t>
            </a:r>
          </a:p>
          <a:p>
            <a:pPr algn="ctr"/>
            <a:r>
              <a:rPr lang="ru-RU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(письменная форма)</a:t>
            </a:r>
            <a:endParaRPr lang="ru-RU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683567" y="4077072"/>
            <a:ext cx="7920880" cy="2592288"/>
          </a:xfrm>
          <a:prstGeom prst="horizontalScroll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17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lin ang="2700000" scaled="1"/>
            <a:tileRect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soft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 уведомлении указываются: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sz="19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лица</a:t>
            </a:r>
            <a:r>
              <a:rPr lang="ru-RU" sz="19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причастные к нарушению условий </a:t>
            </a:r>
            <a:r>
              <a:rPr lang="ru-RU" sz="19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контракта; 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sz="19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фактические </a:t>
            </a:r>
            <a:r>
              <a:rPr lang="ru-RU" sz="19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обстоятельства </a:t>
            </a:r>
            <a:r>
              <a:rPr lang="ru-RU" sz="19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дела;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sz="19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предоставляются материалы, достоверно подтверждающие или дающие основание предполагать, что произошло или может произойти нарушение</a:t>
            </a:r>
          </a:p>
        </p:txBody>
      </p:sp>
    </p:spTree>
    <p:extLst>
      <p:ext uri="{BB962C8B-B14F-4D97-AF65-F5344CB8AC3E}">
        <p14:creationId xmlns:p14="http://schemas.microsoft.com/office/powerpoint/2010/main" val="9103693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Прямая со стрелкой 27"/>
          <p:cNvCxnSpPr/>
          <p:nvPr/>
        </p:nvCxnSpPr>
        <p:spPr>
          <a:xfrm>
            <a:off x="4860032" y="2230498"/>
            <a:ext cx="1476164" cy="915872"/>
          </a:xfrm>
          <a:prstGeom prst="straightConnector1">
            <a:avLst/>
          </a:prstGeom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61" y="69109"/>
            <a:ext cx="1244080" cy="912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323528" y="1050646"/>
            <a:ext cx="8673485" cy="1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940229" y="100118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47664" y="188640"/>
            <a:ext cx="70567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Схема действия типового условия об антикоррупционной оговорке</a:t>
            </a:r>
          </a:p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 flipH="1">
            <a:off x="2987824" y="2244705"/>
            <a:ext cx="1440160" cy="901665"/>
          </a:xfrm>
          <a:prstGeom prst="straightConnector1">
            <a:avLst/>
          </a:prstGeom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" name="Скругленный прямоугольник 21"/>
          <p:cNvSpPr/>
          <p:nvPr/>
        </p:nvSpPr>
        <p:spPr>
          <a:xfrm>
            <a:off x="215516" y="3445033"/>
            <a:ext cx="3816424" cy="1372480"/>
          </a:xfrm>
          <a:prstGeom prst="roundRect">
            <a:avLst/>
          </a:prstGeom>
          <a:gradFill flip="none" rotWithShape="1">
            <a:gsLst>
              <a:gs pos="6000">
                <a:schemeClr val="accent1">
                  <a:lumMod val="40000"/>
                  <a:lumOff val="60000"/>
                </a:schemeClr>
              </a:gs>
              <a:gs pos="43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Сторона имеет право расторгнуть настоящий контракт в судебном порядке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79612" y="2789815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 подтвердился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83567" y="1134866"/>
            <a:ext cx="7920880" cy="1116109"/>
          </a:xfrm>
          <a:prstGeom prst="roundRect">
            <a:avLst/>
          </a:prstGeom>
          <a:gradFill flip="none" rotWithShape="1">
            <a:gsLst>
              <a:gs pos="6000">
                <a:schemeClr val="accent1">
                  <a:lumMod val="40000"/>
                  <a:lumOff val="60000"/>
                </a:schemeClr>
              </a:gs>
              <a:gs pos="43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Сторона получившая уведомление, рассматривает его в течении 10 рабочих дней с даты получения </a:t>
            </a:r>
          </a:p>
          <a:p>
            <a:pPr algn="ctr"/>
            <a:r>
              <a:rPr lang="ru-RU" sz="20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 в течении 5 рабочих дней сообщает о результате</a:t>
            </a:r>
            <a:endParaRPr lang="ru-RU" sz="2000" b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084168" y="2765914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 не 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подтвердился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5316920" y="3427402"/>
            <a:ext cx="3503552" cy="1372480"/>
          </a:xfrm>
          <a:prstGeom prst="roundRect">
            <a:avLst/>
          </a:prstGeom>
          <a:gradFill flip="none" rotWithShape="1">
            <a:gsLst>
              <a:gs pos="6000">
                <a:schemeClr val="accent1">
                  <a:lumMod val="40000"/>
                  <a:lumOff val="60000"/>
                </a:schemeClr>
              </a:gs>
              <a:gs pos="43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Негативных последствий нет</a:t>
            </a:r>
            <a:endParaRPr lang="ru-RU" sz="2000" b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6" name="Прямая со стрелкой 35"/>
          <p:cNvCxnSpPr/>
          <p:nvPr/>
        </p:nvCxnSpPr>
        <p:spPr>
          <a:xfrm>
            <a:off x="2555776" y="4826400"/>
            <a:ext cx="7616" cy="529324"/>
          </a:xfrm>
          <a:prstGeom prst="straightConnector1">
            <a:avLst/>
          </a:prstGeom>
          <a:ln w="762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23528" y="4826400"/>
            <a:ext cx="208823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 коррупционного нарушения</a:t>
            </a:r>
            <a:endParaRPr lang="ru-RU" sz="13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215516" y="5369155"/>
            <a:ext cx="3816424" cy="1372480"/>
          </a:xfrm>
          <a:prstGeom prst="roundRect">
            <a:avLst/>
          </a:prstGeom>
          <a:gradFill flip="none" rotWithShape="1">
            <a:gsLst>
              <a:gs pos="6000">
                <a:schemeClr val="accent1">
                  <a:lumMod val="40000"/>
                  <a:lumOff val="60000"/>
                </a:schemeClr>
              </a:gs>
              <a:gs pos="43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Стороны информируют в письменной форме Департамент противодействия коррупции и контроля Свердловской области </a:t>
            </a:r>
            <a:r>
              <a:rPr lang="ru-RU" sz="14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не позднее 5 рабочих дней с момента подтверждения</a:t>
            </a:r>
            <a:endParaRPr lang="ru-RU" sz="1400" b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4314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61" y="69109"/>
            <a:ext cx="1244080" cy="912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412490" y="1134866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940229" y="100118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12490" y="1134866"/>
            <a:ext cx="856895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i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Каналы </a:t>
            </a:r>
            <a:r>
              <a:rPr lang="ru-RU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уведомления ______________ о нарушениях каких-либо положений настоящего раздела: ______________, официальный сайт ____________________ (при наличии).</a:t>
            </a:r>
          </a:p>
          <a:p>
            <a:pPr algn="just"/>
            <a:r>
              <a:rPr lang="ru-RU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Каналы уведомления Заказчика о нарушениях каких-либо положений настоящего раздела: ______________, официальный сайт ____________________ (при наличии). </a:t>
            </a:r>
          </a:p>
          <a:p>
            <a:pPr algn="just"/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Указывается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посредством чего направляется данное уведомление (например: </a:t>
            </a:r>
            <a:r>
              <a:rPr lang="ru-RU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адрес электронной почты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указанный в контракте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, или </a:t>
            </a:r>
            <a:r>
              <a:rPr lang="ru-RU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адрес электронной почты ответственного лица, назначенного в соответствии с положениями контракта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, или </a:t>
            </a:r>
            <a:r>
              <a:rPr lang="ru-RU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посредством указания соответствующей информации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электронном сайте Стороны в соответствующем разделе сайта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, или прочее)</a:t>
            </a:r>
            <a:endParaRPr lang="ru-RU" sz="2000" b="1" i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47664" y="188640"/>
            <a:ext cx="70567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Типовое условие об антикоррупционной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оговорке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159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61" y="69109"/>
            <a:ext cx="1244080" cy="912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412490" y="1134866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940229" y="100118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12490" y="1134866"/>
            <a:ext cx="8568952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Стороны </a:t>
            </a:r>
            <a:r>
              <a:rPr lang="ru-RU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гарантируют осуществление надлежащего разбирательства по фактам </a:t>
            </a:r>
            <a:r>
              <a:rPr lang="ru-RU" sz="24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нарушений с </a:t>
            </a:r>
            <a:r>
              <a:rPr lang="ru-RU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соблюдением принципов конфиденциальности и применение эффективных мер по предотвращению возможных конфликтных ситуаций. Стороны гарантируют отсутствие негативных последствий как для уведомившей Стороны в целом, так и для конкретных работников уведомившей Стороны, сообщивших о факте </a:t>
            </a:r>
            <a:r>
              <a:rPr lang="ru-RU" sz="24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нарушений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47664" y="188640"/>
            <a:ext cx="70567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Дополнительные положения типового условия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об антикоррупционной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оговорке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1966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61" y="69109"/>
            <a:ext cx="1244080" cy="912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412490" y="1134866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940229" y="100118"/>
            <a:ext cx="70567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Условия применения типовых контрактов, типовых условий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принятых на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региональном уровне</a:t>
            </a:r>
          </a:p>
          <a:p>
            <a:pPr algn="ctr"/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12490" y="1134866"/>
            <a:ext cx="856895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000"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Типовое условие размещено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Информационной системе в сфере закупок Свердловской области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во вкладке «Заказчикам»  </a:t>
            </a:r>
            <a:b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«Типовые формы контрактов» по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адресу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http://torgi.midural.ru/site/Show/Category/14?ItemId=337</a:t>
            </a:r>
            <a:r>
              <a:rPr lang="ru-RU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000" algn="just"/>
            <a:endParaRPr lang="ru-RU" sz="20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000"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000"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Заказчики обязаны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использовать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вышеуказанное типовое условие без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внесения каких-либо изменений, за исключением случаев, при которых разрешается вносить изменения в соответствии со сносками, указанными в типовом контракте, а также изменений, связанных с заполнением пустых строк типового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контракта.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611560" y="2492896"/>
            <a:ext cx="576064" cy="1713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9979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79" y="116632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07419" y="1196752"/>
            <a:ext cx="8657067" cy="607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Условия применения типовых контрактов, типовых условий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контрактов определены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Постановление Правительства РФ от 02.07.2014 </a:t>
            </a: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606 «О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порядке разработки типовых контрактов, типовых условий контрактов, а также о случаях и условиях их </a:t>
            </a: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применения»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вместе с "Правилами разработки типовых контрактов, типовых условий контрактов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") </a:t>
            </a:r>
            <a:b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(далее – Правила)</a:t>
            </a: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соответствии с п. 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Правил  </a:t>
            </a:r>
            <a:r>
              <a:rPr lang="ru-RU" sz="1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типовые </a:t>
            </a:r>
            <a:r>
              <a:rPr lang="ru-RU" sz="17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контракты, типовые условия контрактов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 подлежат применению в случаях, если </a:t>
            </a:r>
            <a:r>
              <a:rPr lang="ru-RU" sz="17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извещения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 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осуществлении закупок </a:t>
            </a:r>
            <a:r>
              <a:rPr lang="ru-RU" sz="17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размещены в единой информационной системе </a:t>
            </a:r>
            <a:r>
              <a:rPr lang="ru-RU" sz="1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7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сфере закупок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 (приглашения принять участие в определении поставщика (подрядчика, исполнителя) закрытым способом направлены) или </a:t>
            </a:r>
            <a:r>
              <a:rPr lang="ru-RU" sz="17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контракт с единственным поставщиком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 (подрядчиком, исполнителем) </a:t>
            </a:r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случаях, не предусматривающих размещения в единой информационной системе извещения о закупке у единственного поставщика (подрядчика, исполнителя), </a:t>
            </a:r>
            <a:r>
              <a:rPr lang="ru-RU" sz="17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заключается</a:t>
            </a:r>
            <a:r>
              <a:rPr lang="ru-RU" sz="17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по истечении </a:t>
            </a:r>
            <a:r>
              <a:rPr lang="ru-RU" sz="17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календарных </a:t>
            </a:r>
            <a:r>
              <a:rPr lang="ru-RU" sz="1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дней </a:t>
            </a:r>
            <a:r>
              <a:rPr lang="ru-RU" sz="1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после дня размещения типового контракта, типовых условий контракта в единой информационной системе в сфере закупок</a:t>
            </a:r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но </a:t>
            </a:r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ранее дня вступления в силу нормативного правового акта ответственного органа, утверждающего типовой контракт, типовые условия контракта.</a:t>
            </a: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63688" y="158684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Условия применения типовых контрактов, типовых условий контрактов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38641" y="1134343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79047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512" y="1844824"/>
            <a:ext cx="8784976" cy="3600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420888"/>
            <a:ext cx="878497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</a:t>
            </a:r>
            <a:endParaRPr lang="ru-RU" sz="5400" b="1" cap="none" spc="50" dirty="0">
              <a:ln w="1143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17201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79" y="116632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07419" y="1196752"/>
            <a:ext cx="8657067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 основании п. 16 Правил типовые </a:t>
            </a:r>
            <a:r>
              <a:rPr lang="ru-RU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контракты, типовые условия контрактов подлежат </a:t>
            </a:r>
            <a:r>
              <a:rPr lang="ru-RU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применению при </a:t>
            </a:r>
            <a:r>
              <a:rPr lang="ru-RU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соблюдении одновременном следующих условий, указанных в информационной карте, данным, характеризующим конкретную закупку по следующим показателям</a:t>
            </a:r>
            <a:r>
              <a:rPr lang="ru-RU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ru-RU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коды закупаемых товаров, работ, услуг по Общероссийскому классификатору продукции по видам экономической деятельности (ОКПД2), Общероссийскому классификатору видов экономической деятельности (ОКВЭД2), а также по каталогу товаров, работ, услуг для обеспечения государственных и муниципальных нужд</a:t>
            </a: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размер начальной (максимальной) цены контракта или цены контракта, заключаемого с единственным поставщиком (подрядчиком, исполнителем</a:t>
            </a: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just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иные показатели для применения типового контракта, типовых условий контракта (при наличии иных показателей в информационной карте).</a:t>
            </a:r>
          </a:p>
          <a:p>
            <a:pPr algn="just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63688" y="158684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Условия применения типовых контрактов, типовых условий контрактов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38641" y="1134343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20522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79" y="116632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07419" y="1196752"/>
            <a:ext cx="8657067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Типовые 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контрактов подлежат применению с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учетом положений указанных выше, </a:t>
            </a:r>
            <a:r>
              <a:rPr lang="ru-RU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отсутствии типовых контрактов, предназначенных для закупки соответствующих товаров, работ, услуг.</a:t>
            </a:r>
          </a:p>
          <a:p>
            <a:pPr algn="just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63688" y="158684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Условия применения типовых контрактов, типовых условий контрактов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38641" y="1134343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273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79" y="116632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07419" y="1196752"/>
            <a:ext cx="8657067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63688" y="158684"/>
            <a:ext cx="70567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Условия применения типовых контрактов, типовых условий контрактов на региональном уровне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38641" y="1134343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307419" y="1389791"/>
            <a:ext cx="851305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Типовые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контракты, типовые условия контрактов подлежат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применению: </a:t>
            </a:r>
          </a:p>
          <a:p>
            <a:pPr indent="432000" algn="just"/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1) в случаях, </a:t>
            </a:r>
            <a:r>
              <a:rPr lang="ru-RU" sz="17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извещения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 об осуществлении закупок </a:t>
            </a:r>
            <a:r>
              <a:rPr lang="ru-RU" sz="17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размещены в единой информационной системе в сфере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 закупок товаров, работ, услуг для обеспечения государственных и муниципальных нужд (далее - единая информационная система) (приглашения принять участие в определении поставщика (подрядчика, исполнителя) закрытым способом направлены) или если заключается контракт с единственным поставщиком (подрядчиком, исполнителем) в случаях, не предусматривающих размещения в единой информационной системе извещения о закупке у единственного поставщика (подрядчика, исполнителя), </a:t>
            </a:r>
            <a:r>
              <a:rPr lang="ru-RU" sz="17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истечении 30 календарных дней после дня размещения типового контракта, типовых условий контракта в информационной системе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indent="432000" algn="just"/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sz="17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утверждения типовых контрактов, типовых условий контрактов федеральными органами исполнительной власти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, осуществляющими нормативное правовое регулирование в соответствующей сфере деятельности, и размещения их в библиотеке типовых контрактов, типовых условий контрактов в единой информационной системе</a:t>
            </a:r>
            <a:r>
              <a:rPr lang="ru-R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07881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28" y="-13898"/>
            <a:ext cx="1152128" cy="844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504" y="830997"/>
            <a:ext cx="8657067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Типовые </a:t>
            </a:r>
            <a:r>
              <a:rPr lang="ru-RU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условия контрактов на выполнение работ по строительству (реконструкции), капитальному ремонту, ремонту автомобильных дорог, искусственных дорожных </a:t>
            </a:r>
            <a:r>
              <a:rPr lang="ru-RU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сооружений </a:t>
            </a:r>
            <a:r>
              <a:rPr lang="ru-RU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(утверждены Приказ Министерства транспорта РФ от 5 февраля 2019 г. №</a:t>
            </a:r>
            <a:r>
              <a:rPr lang="ru-RU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37) </a:t>
            </a:r>
            <a:r>
              <a:rPr lang="ru-RU" sz="2400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действуют с 26.07.2019</a:t>
            </a:r>
            <a:r>
              <a:rPr lang="ru-RU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Tx/>
              <a:buChar char="-"/>
            </a:pPr>
            <a:r>
              <a:rPr lang="ru-RU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Типовые контракты </a:t>
            </a:r>
            <a:r>
              <a:rPr lang="ru-RU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 выполнение работ</a:t>
            </a:r>
            <a:r>
              <a:rPr lang="ru-RU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связанных </a:t>
            </a:r>
            <a:r>
              <a:rPr lang="ru-RU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 осуществлением регулярных перевозок пассажиров и багажа автомобильным транспортом и городским наземным электрическим транспортом по регулируемым </a:t>
            </a:r>
            <a:r>
              <a:rPr lang="ru-RU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тарифам </a:t>
            </a:r>
            <a:r>
              <a:rPr lang="ru-RU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(утверждены </a:t>
            </a:r>
            <a:r>
              <a:rPr lang="ru-RU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Приказом </a:t>
            </a:r>
            <a:r>
              <a:rPr lang="ru-RU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Министерства транспорта РФ от 29 декабря 2018 г. №</a:t>
            </a:r>
            <a:r>
              <a:rPr lang="ru-RU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482) </a:t>
            </a:r>
            <a:r>
              <a:rPr lang="ru-RU" sz="2400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действуют с 06.09.2019</a:t>
            </a:r>
            <a:r>
              <a:rPr lang="ru-RU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0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38464" y="830997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850632" y="0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Новые типовые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контракты, принятые </a:t>
            </a:r>
          </a:p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на федеральном уровне</a:t>
            </a:r>
          </a:p>
        </p:txBody>
      </p:sp>
    </p:spTree>
    <p:extLst>
      <p:ext uri="{BB962C8B-B14F-4D97-AF65-F5344CB8AC3E}">
        <p14:creationId xmlns:p14="http://schemas.microsoft.com/office/powerpoint/2010/main" val="35696648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28" y="-13898"/>
            <a:ext cx="1152128" cy="844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79512" y="830997"/>
            <a:ext cx="865706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Типовой </a:t>
            </a:r>
            <a:r>
              <a:rPr lang="ru-RU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контракт на оказание услуг электронного и оптического оборудования для обеспечения </a:t>
            </a:r>
            <a:r>
              <a:rPr lang="ru-RU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государственных </a:t>
            </a:r>
            <a:r>
              <a:rPr lang="ru-RU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 муниципальных </a:t>
            </a:r>
            <a:r>
              <a:rPr lang="ru-RU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нужд </a:t>
            </a:r>
            <a:r>
              <a:rPr lang="ru-RU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(утвержден </a:t>
            </a:r>
            <a:r>
              <a:rPr lang="ru-RU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Приказом </a:t>
            </a:r>
            <a:r>
              <a:rPr lang="ru-RU" sz="2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Минпромторга</a:t>
            </a:r>
            <a:r>
              <a:rPr lang="ru-RU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России </a:t>
            </a:r>
            <a:r>
              <a:rPr lang="ru-RU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23 </a:t>
            </a:r>
            <a:r>
              <a:rPr lang="ru-RU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марта 2019 г. № 997) </a:t>
            </a:r>
            <a:r>
              <a:rPr lang="ru-RU" sz="2000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действует с 21.11.2019</a:t>
            </a:r>
            <a:r>
              <a:rPr lang="ru-RU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Tx/>
              <a:buChar char="-"/>
            </a:pPr>
            <a:endParaRPr lang="ru-RU" sz="2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Типовой контракт на оказание услуг выставочной и ярмарочной деятельности для обеспечения государственных и муниципальных нужд</a:t>
            </a:r>
            <a:r>
              <a:rPr lang="ru-RU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Tx/>
              <a:buChar char="-"/>
            </a:pPr>
            <a:r>
              <a:rPr lang="ru-RU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Типовой контракт на оказание услуг по диагностике, техническому обслуживанию и </a:t>
            </a:r>
            <a:r>
              <a:rPr lang="ru-RU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ремонту автотранспортных средств;</a:t>
            </a:r>
          </a:p>
          <a:p>
            <a:pPr marL="342900" indent="-342900" algn="just">
              <a:buFontTx/>
              <a:buChar char="-"/>
            </a:pPr>
            <a:r>
              <a:rPr lang="ru-RU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Типовой контракт на поставку продукции радиоэлектронной промышленности, судостроительной промышленности, авиационной техники для </a:t>
            </a:r>
            <a:r>
              <a:rPr lang="ru-RU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обеспечения </a:t>
            </a:r>
            <a:r>
              <a:rPr lang="ru-RU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(утверждены </a:t>
            </a:r>
            <a:r>
              <a:rPr lang="ru-RU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Приказом </a:t>
            </a:r>
            <a:r>
              <a:rPr lang="ru-RU" sz="2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Минпромторга</a:t>
            </a:r>
            <a:r>
              <a:rPr lang="ru-RU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России от 12 марта 2018 г. № </a:t>
            </a:r>
            <a:r>
              <a:rPr lang="ru-RU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716, с </a:t>
            </a:r>
            <a:r>
              <a:rPr lang="ru-RU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учетом изменений предусмотренных Приказом </a:t>
            </a:r>
            <a:r>
              <a:rPr lang="ru-RU" sz="2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Минпромторга</a:t>
            </a:r>
            <a:r>
              <a:rPr lang="ru-RU" sz="2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России от 23 марта 2019 г. № </a:t>
            </a:r>
            <a:r>
              <a:rPr lang="ru-RU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998) действуют </a:t>
            </a:r>
            <a:r>
              <a:rPr lang="ru-RU" sz="2000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действует с </a:t>
            </a:r>
            <a:r>
              <a:rPr lang="ru-RU" sz="2000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21.11.2019</a:t>
            </a:r>
            <a:r>
              <a:rPr lang="ru-RU" sz="2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38464" y="830997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850632" y="0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Новые типовые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контракты, принятые </a:t>
            </a:r>
          </a:p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на федеральном уровне</a:t>
            </a:r>
          </a:p>
        </p:txBody>
      </p:sp>
    </p:spTree>
    <p:extLst>
      <p:ext uri="{BB962C8B-B14F-4D97-AF65-F5344CB8AC3E}">
        <p14:creationId xmlns:p14="http://schemas.microsoft.com/office/powerpoint/2010/main" val="26789714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28" y="-13898"/>
            <a:ext cx="1152128" cy="844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79512" y="830997"/>
            <a:ext cx="8657067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ru-RU" sz="1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Типовой </a:t>
            </a:r>
            <a:r>
              <a:rPr lang="ru-RU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контракт на оказание услуг по организации и проведению форумов, семинаров, съездов, премий, конференций, конгрессов, конкурсов/мастер-классов, творческих школ, концертов, фестивалей, культурно-просветительских акций/программ, дней российской культуры в зарубежных странах, по обеспечению визитов глав иностранных государств, глав правительств иностранных государств, руководителей международных организаций, парламентских делегаций, правительственных делегаций, делегаций иностранных государств, по обеспечению участия российских деятелей культуры и искусства в зарубежных мероприятиях, по созданию экспозиций;</a:t>
            </a:r>
          </a:p>
          <a:p>
            <a:pPr marL="342900" indent="-342900" algn="just">
              <a:buFontTx/>
              <a:buChar char="-"/>
            </a:pPr>
            <a:r>
              <a:rPr lang="ru-RU" sz="1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Типовой </a:t>
            </a:r>
            <a:r>
              <a:rPr lang="ru-RU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контракт на оказание услуг по проведению научного/аналитического исследования, мониторинга и разработки в области общественных и гуманитарных наук</a:t>
            </a:r>
          </a:p>
          <a:p>
            <a:pPr marL="342900" indent="-342900" algn="just">
              <a:buFontTx/>
              <a:buChar char="-"/>
            </a:pPr>
            <a:r>
              <a:rPr lang="ru-RU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Типовой контракт на выполнение работ по реставрации музейных предметов</a:t>
            </a:r>
          </a:p>
          <a:p>
            <a:pPr marL="342900" indent="-342900" algn="just">
              <a:buFontTx/>
              <a:buChar char="-"/>
            </a:pPr>
            <a:r>
              <a:rPr lang="ru-RU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Типовой контракт на оказание услуг по поддержке исполнительских искусств</a:t>
            </a:r>
          </a:p>
          <a:p>
            <a:pPr marL="342900" indent="-342900" algn="just">
              <a:buFontTx/>
              <a:buChar char="-"/>
            </a:pPr>
            <a:r>
              <a:rPr lang="ru-RU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Типовой контракт на оказание услуг по кинотеатральному прокату национального фильма</a:t>
            </a:r>
          </a:p>
          <a:p>
            <a:pPr marL="342900" indent="-342900" algn="just">
              <a:buFontTx/>
              <a:buChar char="-"/>
            </a:pPr>
            <a:r>
              <a:rPr lang="ru-RU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Типовой контракт о государственной финансовой поддержке производства национального игрового фильма</a:t>
            </a:r>
          </a:p>
          <a:p>
            <a:pPr marL="342900" indent="-342900" algn="just">
              <a:buFontTx/>
              <a:buChar char="-"/>
            </a:pPr>
            <a:r>
              <a:rPr lang="ru-RU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Типовой контракт о государственной финансовой поддержке производства национального неигрового фильма</a:t>
            </a:r>
          </a:p>
          <a:p>
            <a:pPr marL="342900" indent="-342900" algn="just">
              <a:buFontTx/>
              <a:buChar char="-"/>
            </a:pPr>
            <a:r>
              <a:rPr lang="ru-RU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Типовой контракт на оказание прочих услуг для нужд </a:t>
            </a:r>
            <a:r>
              <a:rPr lang="ru-RU" sz="1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кинематографии</a:t>
            </a:r>
          </a:p>
          <a:p>
            <a:pPr marL="92075" algn="ctr"/>
            <a:r>
              <a:rPr lang="ru-RU" sz="1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Утверждены Приказом </a:t>
            </a:r>
            <a:r>
              <a:rPr lang="ru-RU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Минкультуры России от 10.06.2019 </a:t>
            </a:r>
            <a:r>
              <a:rPr lang="ru-RU" sz="1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745 </a:t>
            </a:r>
            <a:r>
              <a:rPr lang="ru-RU" sz="1600" dirty="0" smtClean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действуют с 29.11.2019 </a:t>
            </a:r>
            <a:endParaRPr lang="ru-RU" sz="1600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38464" y="830997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850632" y="0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Новые типовые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контракты, принятые </a:t>
            </a:r>
          </a:p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на федеральном уровне</a:t>
            </a:r>
          </a:p>
        </p:txBody>
      </p:sp>
    </p:spTree>
    <p:extLst>
      <p:ext uri="{BB962C8B-B14F-4D97-AF65-F5344CB8AC3E}">
        <p14:creationId xmlns:p14="http://schemas.microsoft.com/office/powerpoint/2010/main" val="24031073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28" y="-13898"/>
            <a:ext cx="1152128" cy="844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79512" y="830997"/>
            <a:ext cx="865706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400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Приказом </a:t>
            </a:r>
            <a:r>
              <a:rPr lang="ru-RU" sz="2400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Министерства сельского хозяйства Российской Федерации от 26.08.2019 г. № </a:t>
            </a:r>
            <a:r>
              <a:rPr lang="ru-RU" sz="2400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501 утверждены типовые условия контрактов </a:t>
            </a:r>
            <a:r>
              <a:rPr lang="ru-RU" sz="2400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 поставку лекарственных средств или препаратов для ветеринарного </a:t>
            </a:r>
            <a:r>
              <a:rPr lang="ru-RU" sz="2400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применения</a:t>
            </a:r>
          </a:p>
          <a:p>
            <a:pPr marL="357188" algn="just"/>
            <a:endParaRPr lang="ru-RU" sz="24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ru-RU" sz="2400" dirty="0" smtClean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Данные типовые условия зарегистрированы в Минюсте России </a:t>
            </a:r>
            <a:r>
              <a:rPr lang="ru-RU" sz="2400" dirty="0" smtClean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25.11.2019</a:t>
            </a:r>
          </a:p>
          <a:p>
            <a:pPr marL="357188" algn="just"/>
            <a:endParaRPr lang="ru-RU" sz="2400" dirty="0" smtClean="0">
              <a:solidFill>
                <a:srgbClr val="FF00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algn="ctr"/>
            <a:r>
              <a:rPr lang="ru-RU" sz="2400" dirty="0" smtClean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Не размещены в ЕИС</a:t>
            </a:r>
            <a:endParaRPr lang="ru-RU" sz="2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38464" y="830997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850632" y="0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Новые типовые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контракты, принятые </a:t>
            </a:r>
          </a:p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на федеральном уровне</a:t>
            </a:r>
          </a:p>
        </p:txBody>
      </p:sp>
    </p:spTree>
    <p:extLst>
      <p:ext uri="{BB962C8B-B14F-4D97-AF65-F5344CB8AC3E}">
        <p14:creationId xmlns:p14="http://schemas.microsoft.com/office/powerpoint/2010/main" val="17003562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9486</TotalTime>
  <Words>1190</Words>
  <Application>Microsoft Office PowerPoint</Application>
  <PresentationFormat>Экран (4:3)</PresentationFormat>
  <Paragraphs>159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Tw Cen MT</vt:lpstr>
      <vt:lpstr>Wingdings</vt:lpstr>
      <vt:lpstr>Капля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Усольцев</dc:creator>
  <cp:lastModifiedBy>Усольцев Михаил Михайлович</cp:lastModifiedBy>
  <cp:revision>318</cp:revision>
  <cp:lastPrinted>2019-11-28T04:12:20Z</cp:lastPrinted>
  <dcterms:created xsi:type="dcterms:W3CDTF">2017-08-24T05:44:34Z</dcterms:created>
  <dcterms:modified xsi:type="dcterms:W3CDTF">2019-11-28T04:16:53Z</dcterms:modified>
</cp:coreProperties>
</file>