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7" r:id="rId3"/>
    <p:sldId id="276" r:id="rId4"/>
    <p:sldId id="275" r:id="rId5"/>
    <p:sldId id="273" r:id="rId6"/>
    <p:sldId id="297" r:id="rId7"/>
    <p:sldId id="274" r:id="rId8"/>
    <p:sldId id="291" r:id="rId9"/>
    <p:sldId id="292" r:id="rId10"/>
    <p:sldId id="293" r:id="rId11"/>
    <p:sldId id="294" r:id="rId12"/>
    <p:sldId id="295" r:id="rId13"/>
    <p:sldId id="296" r:id="rId14"/>
    <p:sldId id="278" r:id="rId15"/>
    <p:sldId id="257" r:id="rId16"/>
    <p:sldId id="290" r:id="rId17"/>
    <p:sldId id="279" r:id="rId18"/>
    <p:sldId id="287" r:id="rId19"/>
    <p:sldId id="265" r:id="rId2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D34579B-C4E5-4B93-A90A-362F404D9E19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8119" y="476672"/>
            <a:ext cx="8280920" cy="5616624"/>
          </a:xfrm>
          <a:prstGeom prst="rect">
            <a:avLst/>
          </a:prstGeom>
          <a:solidFill>
            <a:schemeClr val="bg2">
              <a:alpha val="0"/>
            </a:schemeClr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Актуальные и планируемые изменения в законодательстве о контрактной системе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Начальник отдела правовой работы Департамента государственных закупок Свердловской области </a:t>
            </a: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Богданова Мария Сергеевна</a:t>
            </a:r>
          </a:p>
        </p:txBody>
      </p:sp>
    </p:spTree>
    <p:extLst>
      <p:ext uri="{BB962C8B-B14F-4D97-AF65-F5344CB8AC3E}">
        <p14:creationId xmlns:p14="http://schemas.microsoft.com/office/powerpoint/2010/main" val="40183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345" y="1844824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Лекарства по торговым наименованиям могут быть закуплены решению врачебной комиссии при наличии медицинских показаний (индивидуальная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непереносимость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по жизненным показаниям)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Особенности описания лекарственных препаратов вступают в силу с 1 января 2018 года</a:t>
            </a:r>
          </a:p>
        </p:txBody>
      </p:sp>
      <p:pic>
        <p:nvPicPr>
          <p:cNvPr id="3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70" y="153294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35696" y="152681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Утверждены особенности описания лекарственных препаратов для медицинского применения для обеспечения государственных и муниципальных нужд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82270" y="1196752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965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2270" y="1196752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Постановление Правительства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РФ от 20.10.2017 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№ 1280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200" dirty="0" smtClean="0">
                <a:latin typeface="Arial" pitchFamily="34" charset="0"/>
                <a:cs typeface="Arial" pitchFamily="34" charset="0"/>
              </a:rPr>
              <a:t>Внесены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изменения в некоторые акты Правительства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РФ, касающиеся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проведения торгов, по результатам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которых формируются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цены на услуги по сбору 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транспортированию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твердых коммунальных отходов для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регионального оператора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.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2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частности, установлено, что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соответствующие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торги проводятся в форме электронного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аукциона, в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соответствии с Законом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 контрактной системе,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с учетом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некоторых особенностей.</a:t>
            </a:r>
          </a:p>
          <a:p>
            <a:pPr algn="just"/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Указанные торги будут проводиться в форме аукциона в электронной форме. Организатором аукциона является региональный оператор.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70" y="153294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63688" y="153294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порядок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проведения торгов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 право заключения договора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оказание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услуг по сбору 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транспортированию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твердых коммунальных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отходов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82270" y="1196752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542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2270" y="1201460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При проведении аукциона на его организатора не распространяются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положения Закона о контрактной системе,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в частности, регламентирующие: планирование закупок, предоставление преимуществ при осуществлении закупок и установление ограничений участия в определении поставщика (подрядчика, исполнителя), создание контрактных служб, последствия признания аукциона в электронной форме несостоявшимся, изменение и расторжения контракта, контроль в сфере закупок и некоторые иные положения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Для проведения аукциона организатор аукциона создает соответствующую комиссию, в которую включаются представители уполномоченного органа исполнительной власти субъекта Российской Федерации и органов местного самоуправления, территории которых входят в зону деятельности регионального оператора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70" y="153294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63688" y="151180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Изменен порядок проведения торгов на право заключения договора на оказание услуг по сбору и транспортированию твердых коммунальных отходов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82270" y="1196752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469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194" y="1556792"/>
            <a:ext cx="860302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В случае если аукцион признан несостоявшимся, организатор аукциона вправе самостоятельно обеспечить сбор и транспортирование твердых коммунальных отходов или проводит аукцион повторно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200" dirty="0">
                <a:latin typeface="Arial" pitchFamily="34" charset="0"/>
                <a:cs typeface="Arial" pitchFamily="34" charset="0"/>
              </a:rPr>
              <a:t>Документ вступает в силу 1 января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2018 года</a:t>
            </a:r>
          </a:p>
          <a:p>
            <a:pPr algn="just"/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70" y="153294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63688" y="153294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Изменен порядок проведения торгов на право заключения договора на оказание услуг по сбору и транспортированию твердых коммунальных отходов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82270" y="1196752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641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136904" cy="3528392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Краткий обзор законопроектов в сфере 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государственных</a:t>
            </a:r>
            <a:b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муниципальных) закупок</a:t>
            </a:r>
          </a:p>
        </p:txBody>
      </p:sp>
    </p:spTree>
    <p:extLst>
      <p:ext uri="{BB962C8B-B14F-4D97-AF65-F5344CB8AC3E}">
        <p14:creationId xmlns:p14="http://schemas.microsoft.com/office/powerpoint/2010/main" val="18077216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1628800"/>
            <a:ext cx="8599702" cy="46805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Бюджетные и автономные учреждения </a:t>
            </a: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включении в контракт (договор) условия об авансе должны будут соблюдать правовые акты для получателей бюджетных средств.</a:t>
            </a:r>
          </a:p>
          <a:p>
            <a:pPr algn="ctr"/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Сейчас </a:t>
            </a: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подобных обязанностей для бюджетных и автономных учреждений в законодательстве нет. На федеральном уровне учредители должны требовать, чтобы авансы в договорах учреждений не превышали предельных значений. Аналогичные положения предусмотрены в правовых актах ряда субъектов РФ и муниципальных образований.</a:t>
            </a:r>
          </a:p>
          <a:p>
            <a:pPr algn="ctr"/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</a:t>
            </a: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Федерального закона </a:t>
            </a:r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187910-7</a:t>
            </a: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 в третьем чтении 16 ноября 2017 года</a:t>
            </a:r>
          </a:p>
        </p:txBody>
      </p:sp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835696" y="125378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Авансовые платежи по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госконтрактам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и договорам бюджетных и автономных учреждений урегулируют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7878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84784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Arial" pitchFamily="34" charset="0"/>
                <a:cs typeface="Arial" pitchFamily="34" charset="0"/>
              </a:rPr>
              <a:t>Статью 26 планируют дополнить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частью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9¹,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предоставив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право уполномоченному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органу,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уполномоченному учреждению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полномочия которых определены решениями органов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местного самоуправления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городского округа с внутригородским делением,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определять поставщиков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(подрядчиков, исполнителей) для муниципальных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заказчиков, действующих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от имени внутригородских районов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на основании соглашении между городским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округом с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внутригородским делением и входящими в его состав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внутригородскими районами.».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Проект Федерального закона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№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302154-7</a:t>
            </a:r>
          </a:p>
          <a:p>
            <a:pPr algn="ctr"/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200" dirty="0" smtClean="0">
                <a:latin typeface="Arial" pitchFamily="34" charset="0"/>
                <a:cs typeface="Arial" pitchFamily="34" charset="0"/>
              </a:rPr>
              <a:t>Направлен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Председателю Государственной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Думы </a:t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>и в профильный Комитет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2003" y="188640"/>
            <a:ext cx="6336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 внесении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изменений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 статью 26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Закона о контрактной системе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3528" y="1268760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477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700808"/>
            <a:ext cx="8784976" cy="468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3774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835696" y="229763"/>
            <a:ext cx="6603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 внесении изменений в статью </a:t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 Закона о контрактной системе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87524" y="1196752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87524" y="1376653"/>
            <a:ext cx="849694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Arial" pitchFamily="34" charset="0"/>
                <a:cs typeface="Arial" pitchFamily="34" charset="0"/>
              </a:rPr>
              <a:t>Часть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3 изложить в следующей редакции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«3. Осуществление закупок товаров, работ, услуг, не включенных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указанные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в части 2 настоящей статьи перечни, путем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проведения электронного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аукциона не допускается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.»</a:t>
            </a:r>
          </a:p>
          <a:p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200" dirty="0" smtClean="0">
                <a:latin typeface="Arial" pitchFamily="34" charset="0"/>
                <a:cs typeface="Arial" pitchFamily="34" charset="0"/>
              </a:rPr>
              <a:t>Проект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Федерального закона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№ 266932-7</a:t>
            </a:r>
          </a:p>
          <a:p>
            <a:pPr algn="ctr"/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Направлен Председателю Государственной Думы </a:t>
            </a:r>
            <a:b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 в профильный Комитет</a:t>
            </a:r>
          </a:p>
          <a:p>
            <a:pPr algn="ctr"/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2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4622" y="1424763"/>
            <a:ext cx="8784976" cy="4558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Верховный </a:t>
            </a: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 позволил </a:t>
            </a:r>
            <a:r>
              <a:rPr lang="ru-RU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госзаказчику</a:t>
            </a: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закупать лекарства </a:t>
            </a:r>
            <a:endPara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торговым наименованиям</a:t>
            </a:r>
          </a:p>
          <a:p>
            <a:pPr marL="360000" indent="-457200" algn="ctr">
              <a:buAutoNum type="arabicPeriod"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Заказчик </a:t>
            </a: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вправе проводить закупки любых лекарств по торговым наименованиям, поскольку не утвержден перечень препаратов, которые можно </a:t>
            </a:r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образом </a:t>
            </a: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закупать. При этом должна быть потребность в закупаемых препаратах и в проведении закупки по торговому наименованию препарата. </a:t>
            </a:r>
          </a:p>
          <a:p>
            <a:pPr algn="ctr"/>
            <a:endPara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Обзор </a:t>
            </a: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судебной практики ВС РФ N 4 (2017), утвержденный Президиумом ВС РФ 15.11.2017</a:t>
            </a:r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7704" y="125378"/>
            <a:ext cx="66034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Верховный суд позволил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госзаказчику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закупать лекарства по торговым наименованиям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1003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44824"/>
            <a:ext cx="8784976" cy="360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420888"/>
            <a:ext cx="87849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72012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420888"/>
            <a:ext cx="6512511" cy="1944216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Новое в законодательстве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1867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8641" y="1628800"/>
            <a:ext cx="8568952" cy="42531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от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26.10.2017 </a:t>
            </a:r>
            <a:b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1299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внесении изменений в приложения № 1 и 2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постановлению Правительства Российской Федерации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августа 2014 г. № 791»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Приложение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1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дополнено позицией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«Одежда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защитная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огнестойкая - 32.99.11.140»</a:t>
            </a:r>
          </a:p>
          <a:p>
            <a:pPr algn="ctr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Приложение № 2 изложено в новой редакции</a:t>
            </a:r>
          </a:p>
          <a:p>
            <a:pPr algn="ctr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Поправки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вступили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силу 7 ноября 2017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</p:txBody>
      </p:sp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17245" y="388411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Запрет на закупку товаров легкой промышленности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38641" y="1342518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3763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548227"/>
            <a:ext cx="8784976" cy="504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41820" y="199551"/>
            <a:ext cx="6857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Запрет на допуск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отдельных видов товаров машиностроения, происходящих из иностранных государств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51519" y="1696476"/>
            <a:ext cx="854732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от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13.10.2017 </a:t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 1246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«О внесении изменения в приложение к постановлению Правительства Российской Федерации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14 июля 2014 г. № 656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Приложение дополнено позицией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27.11.31.000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«Установки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генераторные с двигателями внутреннего сгорания с воспламенением от сжатия мощностью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60 кВт до 315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кВт» </a:t>
            </a:r>
          </a:p>
          <a:p>
            <a:pPr algn="ctr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Поправки вступили в силу 31 октября 2017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5354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1561" y="1556854"/>
            <a:ext cx="8784976" cy="47632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30.10.2017 ключевая ставка </a:t>
            </a:r>
            <a:b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8,5% годовых снижена до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8,25% годовых. </a:t>
            </a: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пеней, которые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взыскиваются с заказчика и поставщика (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подрядчика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исполнителя), зависит от ставки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рефинансирования, приравненной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01.01.2016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ключевой ставке. </a:t>
            </a: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Уменьшился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пеней за просрочку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исполнения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контракта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Следующее заседание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запланировано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15.12.2017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79712" y="371600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Снижена ключевая ставка Банка России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 8,25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01561" y="1441280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2546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9858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07704" y="132637"/>
            <a:ext cx="66967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Запрет на допуск отдельных видов товаров машиностроения, происходящих из иностранных государств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01561" y="1196752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01561" y="1412776"/>
            <a:ext cx="8568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Постановление Правительства РФ от 13.04.2017 № 443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«О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внесении изменений в постановление Правительства Российской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Федерации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от 28.11.2013 №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1084»</a:t>
            </a:r>
          </a:p>
          <a:p>
            <a:pPr algn="ctr"/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С 01 ноября 2017 года, если </a:t>
            </a:r>
            <a:r>
              <a:rPr lang="ru-RU" dirty="0">
                <a:latin typeface="Arial" pitchFamily="34" charset="0"/>
                <a:cs typeface="Arial" pitchFamily="34" charset="0"/>
              </a:rPr>
              <a:t>в контракте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предусмотрено </a:t>
            </a:r>
            <a:r>
              <a:rPr lang="ru-RU" dirty="0">
                <a:latin typeface="Arial" pitchFamily="34" charset="0"/>
                <a:cs typeface="Arial" pitchFamily="34" charset="0"/>
              </a:rPr>
              <a:t>условие об обязанности исполнителя заключить договоры с субподрядчиками, соисполнителями из числа СМП или СОНКО,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реестр контрактов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необходимо </a:t>
            </a:r>
            <a:r>
              <a:rPr lang="ru-RU" dirty="0">
                <a:latin typeface="Arial" pitchFamily="34" charset="0"/>
                <a:cs typeface="Arial" pitchFamily="34" charset="0"/>
              </a:rPr>
              <a:t>направлять информацию об этих договорах. 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В перечень данных войдут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- наименование, фирменное наименование (при наличии), место нахождения, ИНН субподрядчика, соисполнителя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- предмет и цена договора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- дата заключения и номер контракта (при наличии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33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3508" y="1433682"/>
            <a:ext cx="8784976" cy="4968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здравоохранения РФ, Министерства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промышленности и торговли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от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04.10.2017 № 759н/3450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Методики расчета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начальной (максимальной) цены контракта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поставку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медицинских изделий, включенных в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медицинских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изделий одноразового применения (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использования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из поливинилхлоридных пластиков,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происходящих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иностранных государств, в отношении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которых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устанавливаются ограничения допуска для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целей осуществления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закупок для обеспечения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государственных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муниципальных нужд, утвержденный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постановлением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Правительства Российской Федерации от 5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февраля 2015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№ 102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ctr"/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Данный документ принят во исполнение п. 2.3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постановления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Правительства РФ № от 05.02.2015 № 102.</a:t>
            </a:r>
          </a:p>
        </p:txBody>
      </p:sp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763688" y="105288"/>
            <a:ext cx="66034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Утверждена Методика расчета НМЦК на поставку медицинских изделий из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поливинилхлоридных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пластиков одноразового применения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(использования) из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поливинилхлоридных пластиков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происходящих из иностранных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отношении которых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устанавливаются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ограничения допуска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4222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15" y="134209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91680" y="56285"/>
            <a:ext cx="69339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Утверждены особенности описания лекарственных препаратов для медицинского применения для обеспечения государственных и муниципальных нужд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01114" y="110640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09633" y="1106404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от </a:t>
            </a:r>
            <a:r>
              <a:rPr lang="ru-RU" sz="2200" b="1" dirty="0" smtClean="0">
                <a:latin typeface="Arial" pitchFamily="34" charset="0"/>
                <a:cs typeface="Arial" panose="020B0604020202020204" pitchFamily="34" charset="0"/>
              </a:rPr>
              <a:t>15.11.2017 № 1380</a:t>
            </a:r>
          </a:p>
          <a:p>
            <a:pPr algn="ctr"/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Заказчикам необходимо будет указывать: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- лекарственную форму препарата, включая в том числе эквивалентные лекарственные формы,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за исключением описания лекарственной формы и ее характеристик, содержащихся в инструкциях по применению лекарственных препаратов и указывающих на конкретного производителя (например, описание цвета, формы, вкуса и др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.);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- дозировку лекарственного препарата с возможностью поставки лекарственного препарата в кратной дозировки в</a:t>
            </a:r>
            <a:r>
              <a:rPr lang="ru-RU" sz="2400" dirty="0" smtClean="0"/>
              <a:t> </a:t>
            </a:r>
            <a:r>
              <a:rPr lang="ru-RU" sz="2400" dirty="0"/>
              <a:t>двойном </a:t>
            </a:r>
            <a:r>
              <a:rPr lang="ru-RU" sz="2400" dirty="0" smtClean="0"/>
              <a:t>количестве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ru-RU" sz="2400" dirty="0"/>
              <a:t>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например: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при закупке таблетки с дозировкой 300 мг в документации о закупке указывается: 1 таблетка с дозировкой 300 мг или 2 таблетки с дозировкой 150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мг</a:t>
            </a: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106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37" y="1199389"/>
            <a:ext cx="861548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- остаточный срок годности лекарственного препарата, выраженный в единицах измерения времени </a:t>
            </a:r>
          </a:p>
          <a:p>
            <a:pPr algn="ctr"/>
            <a:r>
              <a:rPr lang="ru-RU" i="1" dirty="0">
                <a:latin typeface="Arial" pitchFamily="34" charset="0"/>
                <a:cs typeface="Arial" pitchFamily="34" charset="0"/>
              </a:rPr>
              <a:t>(например: «не ранее 1 января 2020 года»)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- при закупке многокомпонентных препаратов - указание на возможность поставки однокомпонентных препаратов;</a:t>
            </a:r>
          </a:p>
          <a:p>
            <a:pPr algn="just"/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- при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закупке лекарственных препаратов в формах выпуска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«шприц», «шприц-ручка»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 аналогичных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должно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быть указание на возможность поставки лекарственного препарата с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устройством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введения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i="1" dirty="0" smtClean="0">
                <a:latin typeface="Arial" pitchFamily="34" charset="0"/>
                <a:cs typeface="Arial" pitchFamily="34" charset="0"/>
              </a:rPr>
              <a:t>(например: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при закупке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преднаполненного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шприца объемом 1 мл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может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быть указана форма выпуска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«ампула»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поставкой шприца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объемом 1 мл или 2 мл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70" y="153294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91679" y="115555"/>
            <a:ext cx="69127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Утверждены особенности описания лекарственных препаратов для медицинского применения для обеспечения государственных и муниципальных нужд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82270" y="1196752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84361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1878</TotalTime>
  <Words>953</Words>
  <Application>Microsoft Office PowerPoint</Application>
  <PresentationFormat>Экран (4:3)</PresentationFormat>
  <Paragraphs>115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Georgia</vt:lpstr>
      <vt:lpstr>Trebuchet MS</vt:lpstr>
      <vt:lpstr>Воздушный поток</vt:lpstr>
      <vt:lpstr>Презентация PowerPoint</vt:lpstr>
      <vt:lpstr>Новое в законодательстве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Краткий обзор законопроектов в сфере государственных (муниципальных) закупок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Усольцев</dc:creator>
  <cp:lastModifiedBy>Богданова Мария Сергеевна</cp:lastModifiedBy>
  <cp:revision>79</cp:revision>
  <cp:lastPrinted>2017-10-04T03:31:16Z</cp:lastPrinted>
  <dcterms:created xsi:type="dcterms:W3CDTF">2017-08-24T05:44:34Z</dcterms:created>
  <dcterms:modified xsi:type="dcterms:W3CDTF">2017-11-24T04:09:19Z</dcterms:modified>
</cp:coreProperties>
</file>