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4" r:id="rId4"/>
    <p:sldId id="265" r:id="rId5"/>
    <p:sldId id="266" r:id="rId6"/>
    <p:sldId id="267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508" y="-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AD5C4-F514-4BF1-8698-3F4253B7A307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C3B64-D68B-44AA-8A94-DE2F69C92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25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CF2851-CB14-455F-8016-45B48D2179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54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A5043C-016F-4F01-B6BB-F2DB28BEFCB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54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A5043C-016F-4F01-B6BB-F2DB28BEFCB7}" type="slidenum">
              <a:rPr lang="ru-RU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54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A5043C-016F-4F01-B6BB-F2DB28BEFCB7}" type="slidenum">
              <a:rPr lang="ru-RU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54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A5043C-016F-4F01-B6BB-F2DB28BEFCB7}" type="slidenum">
              <a:rPr lang="ru-RU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CF2851-CB14-455F-8016-45B48D21795D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6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2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17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1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88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60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73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1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03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55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156BB-9563-4974-A575-D00A9C1DD8A0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C6A1A-BC1F-4A15-899F-AF6085404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19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0" y="260350"/>
            <a:ext cx="9144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0" tIns="36000" rIns="180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3200" b="1">
              <a:solidFill>
                <a:srgbClr val="990033"/>
              </a:solidFill>
              <a:latin typeface="Corbel" pitchFamily="34" charset="0"/>
            </a:endParaRPr>
          </a:p>
        </p:txBody>
      </p:sp>
      <p:graphicFrame>
        <p:nvGraphicFramePr>
          <p:cNvPr id="45353" name="Group 2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729909"/>
              </p:ext>
            </p:extLst>
          </p:nvPr>
        </p:nvGraphicFramePr>
        <p:xfrm>
          <a:off x="323850" y="430213"/>
          <a:ext cx="8352606" cy="6399406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4673182"/>
                <a:gridCol w="1932899"/>
                <a:gridCol w="1746525"/>
              </a:tblGrid>
              <a:tr h="89923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НМЦК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&lt; 3 млн.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НМЦК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&gt; 3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53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Размещение извещения</a:t>
                      </a: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менее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дней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(ч.2 ст. 63)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менее15 дней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(ч.3 ст.63)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5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Рассмотрение 1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частей заявок</a:t>
                      </a: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 7 дней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(ч.2 ст.67)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более 7 дней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(ч.2 ст.67)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88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ектронного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аукциона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3 день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(ч.3 ст.68)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3 день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(ч.3 ст.68)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89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Рассмотрение 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частей заявок</a:t>
                      </a: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более 3 раб.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(ч.5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ст.69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более 3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раб. дней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(ч.5 ст.69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7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Заключение контракта</a:t>
                      </a: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ранее чем через 10 дней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(ч.9 ст. 70)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ранее чем через 10 дней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(ч.9 ст.70)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9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сведений в реестр контрактов (ст.103)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3 рабочих дней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3 рабочих дней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7" name="Прямоугольник 4"/>
          <p:cNvSpPr>
            <a:spLocks noChangeArrowheads="1"/>
          </p:cNvSpPr>
          <p:nvPr/>
        </p:nvSpPr>
        <p:spPr bwMode="auto">
          <a:xfrm>
            <a:off x="179388" y="0"/>
            <a:ext cx="8785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ЭЛЕКТРОННЫЙ АУКЦИОН</a:t>
            </a:r>
            <a:endParaRPr lang="ru-RU" alt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391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позднее чем за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дня до даты окончания срока подачи заявок (ч.6 ст.63)</a:t>
            </a:r>
          </a:p>
          <a:p>
            <a:pPr marL="109728" indent="0" algn="ctr" eaLnBrk="1" fontAlgn="auto" hangingPunct="1">
              <a:spcAft>
                <a:spcPts val="0"/>
              </a:spcAft>
              <a:buNone/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подачи заявок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продлевается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чтобы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было: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НМЦК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&gt;3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млн. руб. – 15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дней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НМЦК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&lt;3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млн.руб. – 7 дней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Внесение изменений в извещение</a:t>
            </a:r>
            <a:r>
              <a:rPr lang="ru-RU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876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ctr">
              <a:buNone/>
              <a:defRPr/>
            </a:pPr>
            <a:endParaRPr lang="ru-RU" dirty="0" smtClean="0">
              <a:solidFill>
                <a:srgbClr val="7D3C4A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ctr">
              <a:buNone/>
              <a:defRPr/>
            </a:pPr>
            <a:endParaRPr lang="ru-RU" dirty="0">
              <a:solidFill>
                <a:srgbClr val="7D3C4A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ctr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позднее чем за 5 дней до даты окончания срока подачи заявок (ч.1 ст.36).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Отмена электронного аукциона</a:t>
            </a:r>
            <a:endParaRPr lang="ru-RU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804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Заказчик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вправе принять решение о внесении изменений в документацию о таком аукционе не позднее чем за </a:t>
            </a:r>
            <a:r>
              <a:rPr lang="ru-RU" altLang="ru-RU" b="1" u="sng" dirty="0">
                <a:latin typeface="Times New Roman" pitchFamily="18" charset="0"/>
                <a:cs typeface="Times New Roman" pitchFamily="18" charset="0"/>
              </a:rPr>
              <a:t>два  </a:t>
            </a:r>
            <a:r>
              <a:rPr lang="ru-RU" altLang="ru-RU" b="1" u="sng" dirty="0" smtClean="0">
                <a:latin typeface="Times New Roman" pitchFamily="18" charset="0"/>
                <a:cs typeface="Times New Roman" pitchFamily="18" charset="0"/>
              </a:rPr>
              <a:t>дня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 даты окончания срока подачи заявок на участие в таком аукционе.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altLang="ru-RU" b="1" u="sng" dirty="0">
                <a:latin typeface="Times New Roman" pitchFamily="18" charset="0"/>
                <a:cs typeface="Times New Roman" pitchFamily="18" charset="0"/>
              </a:rPr>
              <a:t>объекта закупки и увеличение размера обеспечения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данных заявок </a:t>
            </a:r>
            <a:r>
              <a:rPr lang="ru-RU" altLang="ru-RU" b="1" u="sng" dirty="0">
                <a:latin typeface="Times New Roman" pitchFamily="18" charset="0"/>
                <a:cs typeface="Times New Roman" pitchFamily="18" charset="0"/>
              </a:rPr>
              <a:t>не допускаются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altLang="ru-RU" b="1" u="sng" dirty="0">
                <a:latin typeface="Times New Roman" pitchFamily="18" charset="0"/>
                <a:cs typeface="Times New Roman" pitchFamily="18" charset="0"/>
              </a:rPr>
              <a:t>одного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дня с даты принятия указанного решения изменения, внесенные в документацию о таком аукционе, размещаются заказчиком в ЕИС. </a:t>
            </a: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3700" b="1" dirty="0">
                <a:solidFill>
                  <a:srgbClr val="3963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Внесение изменений в аукционную документацию (ст.65 ч.6)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857403"/>
          </a:xfrm>
        </p:spPr>
        <p:txBody>
          <a:bodyPr>
            <a:normAutofit/>
          </a:bodyPr>
          <a:lstStyle/>
          <a:p>
            <a:pPr marL="109537" lvl="0" indent="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</a:pPr>
            <a:endParaRPr lang="ru-RU" altLang="ru-RU" sz="2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537" lvl="0" indent="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</a:pPr>
            <a:r>
              <a:rPr lang="ru-RU" altLang="ru-RU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Заказчик</a:t>
            </a:r>
            <a:r>
              <a:rPr lang="ru-RU" alt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7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 всех случаях </a:t>
            </a:r>
            <a:r>
              <a:rPr lang="ru-RU" alt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осуществляет закупку путем проведения открытого конкурса, за исключением случаев, перечисленных в законе ( ч.2 ст.48).</a:t>
            </a:r>
          </a:p>
          <a:p>
            <a:pPr marL="109537" lvl="0" indent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</a:pPr>
            <a:endParaRPr lang="ru-RU" alt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537" lvl="0" indent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</a:pPr>
            <a:r>
              <a:rPr lang="ru-RU" alt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altLang="ru-RU" sz="2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заявки </a:t>
            </a:r>
            <a:r>
              <a:rPr lang="ru-RU" alt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(залог денежных средств, банковская гарантия)</a:t>
            </a:r>
          </a:p>
          <a:p>
            <a:pPr marL="109537" lvl="0" indent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</a:pPr>
            <a:endParaRPr lang="ru-RU" alt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537" lvl="0" indent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</a:pPr>
            <a:r>
              <a:rPr lang="ru-RU" alt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altLang="ru-RU" sz="2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контракта</a:t>
            </a:r>
            <a:r>
              <a:rPr lang="ru-RU" alt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Открытый конкурс (ст.48-55)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2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0" y="260350"/>
            <a:ext cx="9144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0" tIns="36000" rIns="180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3200" b="1">
              <a:solidFill>
                <a:srgbClr val="990033"/>
              </a:solidFill>
              <a:latin typeface="Corbel" pitchFamily="34" charset="0"/>
            </a:endParaRPr>
          </a:p>
        </p:txBody>
      </p:sp>
      <p:graphicFrame>
        <p:nvGraphicFramePr>
          <p:cNvPr id="45353" name="Group 2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647230"/>
              </p:ext>
            </p:extLst>
          </p:nvPr>
        </p:nvGraphicFramePr>
        <p:xfrm>
          <a:off x="323849" y="404665"/>
          <a:ext cx="8640763" cy="4928458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6192367"/>
                <a:gridCol w="2448396"/>
              </a:tblGrid>
              <a:tr h="5526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016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Публикация и размещение извещения на сайте (ст.49)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приём заявок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менее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дней </a:t>
                      </a: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Вскрытие конвертов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1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Рассмотрение и оценка заявок (ст.53)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более 20 дней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41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Подписание контракта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минимум 10 дней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максимум 20 дней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95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сведений в реестр контрактов (ст.103)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3 рабочих дней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7" name="Прямоугольник 4"/>
          <p:cNvSpPr>
            <a:spLocks noChangeArrowheads="1"/>
          </p:cNvSpPr>
          <p:nvPr/>
        </p:nvSpPr>
        <p:spPr bwMode="auto">
          <a:xfrm>
            <a:off x="179388" y="0"/>
            <a:ext cx="8785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проведения </a:t>
            </a: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открытого конкурса</a:t>
            </a:r>
            <a:endParaRPr lang="ru-RU" alt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81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390</Words>
  <Application>Microsoft Office PowerPoint</Application>
  <PresentationFormat>Экран (4:3)</PresentationFormat>
  <Paragraphs>75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Внесение изменений в извещение </vt:lpstr>
      <vt:lpstr>Отмена электронного аукциона</vt:lpstr>
      <vt:lpstr>Внесение изменений в аукционную документацию (ст.65 ч.6)</vt:lpstr>
      <vt:lpstr>Открытый конкурс (ст.48-55)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</dc:creator>
  <cp:lastModifiedBy>Алексеева</cp:lastModifiedBy>
  <cp:revision>12</cp:revision>
  <cp:lastPrinted>2017-11-15T06:29:44Z</cp:lastPrinted>
  <dcterms:created xsi:type="dcterms:W3CDTF">2017-11-14T04:35:56Z</dcterms:created>
  <dcterms:modified xsi:type="dcterms:W3CDTF">2017-11-15T10:42:53Z</dcterms:modified>
</cp:coreProperties>
</file>