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9" r:id="rId2"/>
    <p:sldId id="263" r:id="rId3"/>
    <p:sldId id="262" r:id="rId4"/>
    <p:sldId id="266" r:id="rId5"/>
    <p:sldId id="300" r:id="rId6"/>
    <p:sldId id="264" r:id="rId7"/>
    <p:sldId id="265" r:id="rId8"/>
    <p:sldId id="267" r:id="rId9"/>
    <p:sldId id="268" r:id="rId10"/>
    <p:sldId id="269" r:id="rId11"/>
    <p:sldId id="301" r:id="rId12"/>
    <p:sldId id="270" r:id="rId13"/>
    <p:sldId id="271" r:id="rId14"/>
    <p:sldId id="273" r:id="rId15"/>
    <p:sldId id="274" r:id="rId16"/>
    <p:sldId id="275" r:id="rId17"/>
    <p:sldId id="277" r:id="rId18"/>
    <p:sldId id="292" r:id="rId19"/>
    <p:sldId id="293" r:id="rId20"/>
    <p:sldId id="294" r:id="rId21"/>
    <p:sldId id="296" r:id="rId22"/>
    <p:sldId id="298" r:id="rId23"/>
    <p:sldId id="295" r:id="rId24"/>
    <p:sldId id="281" r:id="rId25"/>
    <p:sldId id="282" r:id="rId26"/>
    <p:sldId id="302" r:id="rId27"/>
    <p:sldId id="303" r:id="rId28"/>
    <p:sldId id="304" r:id="rId29"/>
    <p:sldId id="283" r:id="rId30"/>
    <p:sldId id="284" r:id="rId31"/>
    <p:sldId id="285" r:id="rId32"/>
    <p:sldId id="286" r:id="rId33"/>
    <p:sldId id="287" r:id="rId34"/>
    <p:sldId id="288" r:id="rId35"/>
    <p:sldId id="289" r:id="rId36"/>
    <p:sldId id="290" r:id="rId37"/>
    <p:sldId id="291" r:id="rId38"/>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6" autoAdjust="0"/>
  </p:normalViewPr>
  <p:slideViewPr>
    <p:cSldViewPr>
      <p:cViewPr varScale="1">
        <p:scale>
          <a:sx n="94" d="100"/>
          <a:sy n="94" d="100"/>
        </p:scale>
        <p:origin x="-148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pt>
    <dgm:pt modelId="{A28ED6EF-987E-4721-83D2-7D1378E602C4}" type="pres">
      <dgm:prSet presAssocID="{D4C3DEDF-9A97-4B55-882E-F200C59575A1}" presName="linearFlow" presStyleCnt="0">
        <dgm:presLayoutVars>
          <dgm:resizeHandles val="exact"/>
        </dgm:presLayoutVars>
      </dgm:prSet>
      <dgm:spPr/>
    </dgm:pt>
  </dgm:ptLst>
  <dgm:cxnLst>
    <dgm:cxn modelId="{FAB7499E-6797-4375-A068-5AB8A553FFA0}"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5F2869F1-8A34-45ED-8378-0C984C8E3D56}"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79361618-80B0-42FF-84A6-0EB13095BAF8}"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529FFD59-86B1-4C91-926E-9A909BBF3836}"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3BA3E5FF-298A-4145-B2B1-678390FD7401}"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80C2E2BF-2CCF-4CA5-A156-EE03BEC39E4A}"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EFBB30B0-32BB-490E-98BB-61C863C50672}"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4D0C8818-876D-47D4-BF64-0DDD0EC1F117}"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50BC438B-7C1F-4AE3-A461-2DF002F319EA}"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D477BB2C-B9AC-4A32-8653-5339B7527049}"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5E150CC0-98E8-492F-BAC7-65A065BA49B4}"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pt>
    <dgm:pt modelId="{B8180A94-1BE0-4900-8302-1E50473ECCAF}">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ru-RU"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 (ст.16)</a:t>
          </a:r>
          <a:endParaRPr lang="ru-RU"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01C1286-9A0A-4B83-8CA3-5E56CCE67757}" type="parTrans" cxnId="{BFD99A33-44DF-4DE0-86B6-DC67C0F51C4B}">
      <dgm:prSet/>
      <dgm:spPr/>
      <dgm:t>
        <a:bodyPr/>
        <a:lstStyle/>
        <a:p>
          <a:endParaRPr lang="ru-RU"/>
        </a:p>
      </dgm:t>
    </dgm:pt>
    <dgm:pt modelId="{15C84AF4-177B-41BB-A1AA-8FFFA8D7A092}" type="sibTrans" cxnId="{BFD99A33-44DF-4DE0-86B6-DC67C0F51C4B}">
      <dgm:prSet/>
      <dgm:spPr/>
      <dgm:t>
        <a:bodyPr/>
        <a:lstStyle/>
        <a:p>
          <a:endParaRPr lang="ru-RU" baseline="0">
            <a:solidFill>
              <a:schemeClr val="accent1">
                <a:lumMod val="40000"/>
                <a:lumOff val="60000"/>
              </a:schemeClr>
            </a:solidFill>
          </a:endParaRPr>
        </a:p>
      </dgm:t>
    </dgm:pt>
    <dgm:pt modelId="{8D0F2DDB-B623-4339-A972-D0F5E4475523}">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ru-RU" dirty="0" smtClean="0">
              <a:latin typeface="Times New Roman" panose="02020603050405020304" pitchFamily="18" charset="0"/>
              <a:cs typeface="Times New Roman" panose="02020603050405020304" pitchFamily="18" charset="0"/>
            </a:rPr>
            <a:t>Формирование планов закупок (ст.17)</a:t>
          </a:r>
          <a:endParaRPr lang="ru-RU" dirty="0">
            <a:latin typeface="Times New Roman" panose="02020603050405020304" pitchFamily="18" charset="0"/>
            <a:cs typeface="Times New Roman" panose="02020603050405020304" pitchFamily="18" charset="0"/>
          </a:endParaRPr>
        </a:p>
      </dgm:t>
    </dgm:pt>
    <dgm:pt modelId="{4F91BDE1-6EE7-4DCD-BE33-3AB0F5DE2DAA}" type="parTrans" cxnId="{632D626E-0661-4134-A233-24A0270DF0E7}">
      <dgm:prSet/>
      <dgm:spPr/>
      <dgm:t>
        <a:bodyPr/>
        <a:lstStyle/>
        <a:p>
          <a:endParaRPr lang="ru-RU"/>
        </a:p>
      </dgm:t>
    </dgm:pt>
    <dgm:pt modelId="{7253650A-8F09-476E-9C19-966DB3296228}" type="sibTrans" cxnId="{632D626E-0661-4134-A233-24A0270DF0E7}">
      <dgm:prSet/>
      <dgm:spPr/>
      <dgm:t>
        <a:bodyPr/>
        <a:lstStyle/>
        <a:p>
          <a:endParaRPr lang="ru-RU"/>
        </a:p>
      </dgm:t>
    </dgm:pt>
    <dgm:pt modelId="{3B3F2F8D-4410-487E-89AC-90A974B1B61A}">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ru-RU" dirty="0" smtClean="0">
              <a:latin typeface="Times New Roman" panose="02020603050405020304" pitchFamily="18" charset="0"/>
              <a:cs typeface="Times New Roman" panose="02020603050405020304" pitchFamily="18" charset="0"/>
            </a:rPr>
            <a:t>Формирование планов-графиков закупок (ст.21)</a:t>
          </a:r>
          <a:endParaRPr lang="ru-RU" dirty="0">
            <a:latin typeface="Times New Roman" panose="02020603050405020304" pitchFamily="18" charset="0"/>
            <a:cs typeface="Times New Roman" panose="02020603050405020304" pitchFamily="18" charset="0"/>
          </a:endParaRPr>
        </a:p>
      </dgm:t>
    </dgm:pt>
    <dgm:pt modelId="{3A5813AC-065B-47D3-96CE-C3C52431D80D}" type="parTrans" cxnId="{5CFE9B8E-04F3-4A0F-862C-86EEE3667526}">
      <dgm:prSet/>
      <dgm:spPr/>
      <dgm:t>
        <a:bodyPr/>
        <a:lstStyle/>
        <a:p>
          <a:endParaRPr lang="ru-RU"/>
        </a:p>
      </dgm:t>
    </dgm:pt>
    <dgm:pt modelId="{07DF090D-B3E8-4E94-A1DE-B6238D6D4065}" type="sibTrans" cxnId="{5CFE9B8E-04F3-4A0F-862C-86EEE3667526}">
      <dgm:prSet/>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pt>
    <dgm:pt modelId="{0B586CA2-3DAA-4CE1-B726-4C036FE4110D}" type="pres">
      <dgm:prSet presAssocID="{B8180A94-1BE0-4900-8302-1E50473ECCAF}" presName="node" presStyleLbl="node1" presStyleIdx="0" presStyleCnt="3" custScaleX="384137" custScaleY="119125" custLinFactNeighborX="0" custLinFactNeighborY="644">
        <dgm:presLayoutVars>
          <dgm:bulletEnabled val="1"/>
        </dgm:presLayoutVars>
      </dgm:prSet>
      <dgm:spPr>
        <a:prstGeom prst="roundRect">
          <a:avLst/>
        </a:prstGeom>
      </dgm:spPr>
      <dgm:t>
        <a:bodyPr/>
        <a:lstStyle/>
        <a:p>
          <a:endParaRPr lang="ru-RU"/>
        </a:p>
      </dgm:t>
    </dgm:pt>
    <dgm:pt modelId="{04FAB4FB-65A9-4F5F-B679-654ED3A894CC}" type="pres">
      <dgm:prSet presAssocID="{15C84AF4-177B-41BB-A1AA-8FFFA8D7A092}" presName="sibTrans" presStyleLbl="sibTrans2D1" presStyleIdx="0" presStyleCnt="2" custAng="163563" custScaleX="137618" custScaleY="79209"/>
      <dgm:spPr/>
      <dgm:t>
        <a:bodyPr/>
        <a:lstStyle/>
        <a:p>
          <a:endParaRPr lang="ru-RU"/>
        </a:p>
      </dgm:t>
    </dgm:pt>
    <dgm:pt modelId="{60B3E560-6F73-488E-ACBB-E240C6FE839C}" type="pres">
      <dgm:prSet presAssocID="{15C84AF4-177B-41BB-A1AA-8FFFA8D7A092}" presName="connectorText" presStyleLbl="sibTrans2D1" presStyleIdx="0" presStyleCnt="2"/>
      <dgm:spPr/>
      <dgm:t>
        <a:bodyPr/>
        <a:lstStyle/>
        <a:p>
          <a:endParaRPr lang="ru-RU"/>
        </a:p>
      </dgm:t>
    </dgm:pt>
    <dgm:pt modelId="{11F9743A-7DCF-427D-BC79-2A2636A8030D}" type="pres">
      <dgm:prSet presAssocID="{8D0F2DDB-B623-4339-A972-D0F5E4475523}" presName="node" presStyleLbl="node1" presStyleIdx="1" presStyleCnt="3" custScaleX="378190" custLinFactNeighborX="5055" custLinFactNeighborY="-6612">
        <dgm:presLayoutVars>
          <dgm:bulletEnabled val="1"/>
        </dgm:presLayoutVars>
      </dgm:prSet>
      <dgm:spPr/>
      <dgm:t>
        <a:bodyPr/>
        <a:lstStyle/>
        <a:p>
          <a:endParaRPr lang="ru-RU"/>
        </a:p>
      </dgm:t>
    </dgm:pt>
    <dgm:pt modelId="{02FAA6FE-D965-4FA0-AADB-FECC90AED5DA}" type="pres">
      <dgm:prSet presAssocID="{7253650A-8F09-476E-9C19-966DB3296228}" presName="sibTrans" presStyleLbl="sibTrans2D1" presStyleIdx="1" presStyleCnt="2" custAng="21396202" custScaleX="132177" custScaleY="88946"/>
      <dgm:spPr/>
      <dgm:t>
        <a:bodyPr/>
        <a:lstStyle/>
        <a:p>
          <a:endParaRPr lang="ru-RU"/>
        </a:p>
      </dgm:t>
    </dgm:pt>
    <dgm:pt modelId="{E6405A0C-5069-41F7-A7A9-B749926CCFBE}" type="pres">
      <dgm:prSet presAssocID="{7253650A-8F09-476E-9C19-966DB3296228}" presName="connectorText" presStyleLbl="sibTrans2D1" presStyleIdx="1" presStyleCnt="2"/>
      <dgm:spPr/>
      <dgm:t>
        <a:bodyPr/>
        <a:lstStyle/>
        <a:p>
          <a:endParaRPr lang="ru-RU"/>
        </a:p>
      </dgm:t>
    </dgm:pt>
    <dgm:pt modelId="{FABF8ED8-648D-4DF2-86CA-AB3B3602CD44}" type="pres">
      <dgm:prSet presAssocID="{3B3F2F8D-4410-487E-89AC-90A974B1B61A}" presName="node" presStyleLbl="node1" presStyleIdx="2" presStyleCnt="3" custScaleX="352558" custScaleY="138943">
        <dgm:presLayoutVars>
          <dgm:bulletEnabled val="1"/>
        </dgm:presLayoutVars>
      </dgm:prSet>
      <dgm:spPr/>
      <dgm:t>
        <a:bodyPr/>
        <a:lstStyle/>
        <a:p>
          <a:endParaRPr lang="ru-RU"/>
        </a:p>
      </dgm:t>
    </dgm:pt>
  </dgm:ptLst>
  <dgm:cxnLst>
    <dgm:cxn modelId="{BFD99A33-44DF-4DE0-86B6-DC67C0F51C4B}" srcId="{D4C3DEDF-9A97-4B55-882E-F200C59575A1}" destId="{B8180A94-1BE0-4900-8302-1E50473ECCAF}" srcOrd="0" destOrd="0" parTransId="{601C1286-9A0A-4B83-8CA3-5E56CCE67757}" sibTransId="{15C84AF4-177B-41BB-A1AA-8FFFA8D7A092}"/>
    <dgm:cxn modelId="{F0B8F41C-2935-4D7C-98ED-F3C431913587}" type="presOf" srcId="{7253650A-8F09-476E-9C19-966DB3296228}" destId="{E6405A0C-5069-41F7-A7A9-B749926CCFBE}" srcOrd="1" destOrd="0" presId="urn:microsoft.com/office/officeart/2005/8/layout/process2"/>
    <dgm:cxn modelId="{51FA6EC4-B1F7-4116-B291-F49FD472C6EC}" type="presOf" srcId="{8D0F2DDB-B623-4339-A972-D0F5E4475523}" destId="{11F9743A-7DCF-427D-BC79-2A2636A8030D}" srcOrd="0" destOrd="0" presId="urn:microsoft.com/office/officeart/2005/8/layout/process2"/>
    <dgm:cxn modelId="{F00AF3AD-E208-4788-BE60-DB221DA4CB41}" type="presOf" srcId="{3B3F2F8D-4410-487E-89AC-90A974B1B61A}" destId="{FABF8ED8-648D-4DF2-86CA-AB3B3602CD44}" srcOrd="0" destOrd="0" presId="urn:microsoft.com/office/officeart/2005/8/layout/process2"/>
    <dgm:cxn modelId="{5CFE9B8E-04F3-4A0F-862C-86EEE3667526}" srcId="{D4C3DEDF-9A97-4B55-882E-F200C59575A1}" destId="{3B3F2F8D-4410-487E-89AC-90A974B1B61A}" srcOrd="2" destOrd="0" parTransId="{3A5813AC-065B-47D3-96CE-C3C52431D80D}" sibTransId="{07DF090D-B3E8-4E94-A1DE-B6238D6D4065}"/>
    <dgm:cxn modelId="{9B6FDDB7-8051-4F16-BD54-43E5821647F8}" type="presOf" srcId="{D4C3DEDF-9A97-4B55-882E-F200C59575A1}" destId="{A28ED6EF-987E-4721-83D2-7D1378E602C4}" srcOrd="0" destOrd="0" presId="urn:microsoft.com/office/officeart/2005/8/layout/process2"/>
    <dgm:cxn modelId="{33CD9D91-630B-4DB2-BCDC-1CE28D7E9065}" type="presOf" srcId="{B8180A94-1BE0-4900-8302-1E50473ECCAF}" destId="{0B586CA2-3DAA-4CE1-B726-4C036FE4110D}" srcOrd="0" destOrd="0" presId="urn:microsoft.com/office/officeart/2005/8/layout/process2"/>
    <dgm:cxn modelId="{62A3CF9E-124D-494A-930C-735449C93DB4}" type="presOf" srcId="{15C84AF4-177B-41BB-A1AA-8FFFA8D7A092}" destId="{60B3E560-6F73-488E-ACBB-E240C6FE839C}" srcOrd="1" destOrd="0" presId="urn:microsoft.com/office/officeart/2005/8/layout/process2"/>
    <dgm:cxn modelId="{B646BA03-8A82-4EEC-83FD-C90F66F77233}" type="presOf" srcId="{7253650A-8F09-476E-9C19-966DB3296228}" destId="{02FAA6FE-D965-4FA0-AADB-FECC90AED5DA}" srcOrd="0" destOrd="0" presId="urn:microsoft.com/office/officeart/2005/8/layout/process2"/>
    <dgm:cxn modelId="{314FFB0A-00EC-44B8-A19C-897EA9C83438}" type="presOf" srcId="{15C84AF4-177B-41BB-A1AA-8FFFA8D7A092}" destId="{04FAB4FB-65A9-4F5F-B679-654ED3A894CC}" srcOrd="0" destOrd="0" presId="urn:microsoft.com/office/officeart/2005/8/layout/process2"/>
    <dgm:cxn modelId="{632D626E-0661-4134-A233-24A0270DF0E7}" srcId="{D4C3DEDF-9A97-4B55-882E-F200C59575A1}" destId="{8D0F2DDB-B623-4339-A972-D0F5E4475523}" srcOrd="1" destOrd="0" parTransId="{4F91BDE1-6EE7-4DCD-BE33-3AB0F5DE2DAA}" sibTransId="{7253650A-8F09-476E-9C19-966DB3296228}"/>
    <dgm:cxn modelId="{47851D30-AAD2-4C4A-A806-9A2CCD154757}" type="presParOf" srcId="{A28ED6EF-987E-4721-83D2-7D1378E602C4}" destId="{0B586CA2-3DAA-4CE1-B726-4C036FE4110D}" srcOrd="0" destOrd="0" presId="urn:microsoft.com/office/officeart/2005/8/layout/process2"/>
    <dgm:cxn modelId="{2D5FE80F-74CE-4250-8DCE-2132B713B282}" type="presParOf" srcId="{A28ED6EF-987E-4721-83D2-7D1378E602C4}" destId="{04FAB4FB-65A9-4F5F-B679-654ED3A894CC}" srcOrd="1" destOrd="0" presId="urn:microsoft.com/office/officeart/2005/8/layout/process2"/>
    <dgm:cxn modelId="{BDDC7D23-8C1B-46DD-988C-63E1BAE6DE58}" type="presParOf" srcId="{04FAB4FB-65A9-4F5F-B679-654ED3A894CC}" destId="{60B3E560-6F73-488E-ACBB-E240C6FE839C}" srcOrd="0" destOrd="0" presId="urn:microsoft.com/office/officeart/2005/8/layout/process2"/>
    <dgm:cxn modelId="{7F9EEBD9-BE7B-471F-8BC2-425F715004AD}" type="presParOf" srcId="{A28ED6EF-987E-4721-83D2-7D1378E602C4}" destId="{11F9743A-7DCF-427D-BC79-2A2636A8030D}" srcOrd="2" destOrd="0" presId="urn:microsoft.com/office/officeart/2005/8/layout/process2"/>
    <dgm:cxn modelId="{BC5C7DE8-44AE-4E79-91D5-483888A1D041}" type="presParOf" srcId="{A28ED6EF-987E-4721-83D2-7D1378E602C4}" destId="{02FAA6FE-D965-4FA0-AADB-FECC90AED5DA}" srcOrd="3" destOrd="0" presId="urn:microsoft.com/office/officeart/2005/8/layout/process2"/>
    <dgm:cxn modelId="{E9673125-4641-4BB7-A2A7-BA436A322410}" type="presParOf" srcId="{02FAA6FE-D965-4FA0-AADB-FECC90AED5DA}" destId="{E6405A0C-5069-41F7-A7A9-B749926CCFBE}" srcOrd="0" destOrd="0" presId="urn:microsoft.com/office/officeart/2005/8/layout/process2"/>
    <dgm:cxn modelId="{09E69810-427A-4250-8063-1FD862943735}" type="presParOf" srcId="{A28ED6EF-987E-4721-83D2-7D1378E602C4}" destId="{FABF8ED8-648D-4DF2-86CA-AB3B3602CD44}" srcOrd="4" destOrd="0" presId="urn:microsoft.com/office/officeart/2005/8/layout/process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225B92F7-1608-41FF-A8A5-FEC166146ECB}"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F278E225-401D-4850-8153-8CC36B70997A}"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E8CB8994-6567-4C07-9CDE-C8C40D4735FC}"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8E6F2764-4BE2-4218-9124-BD8F3B20EAA1}"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344AA0F3-AB80-47F6-BDDF-DBCD8E9668D4}"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9CD26613-3F22-4D28-9670-C2B5DD095BF4}"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D799C50C-6C79-46EB-BA09-E2056C54E4BA}"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41FEF6E8-629E-4AB4-91EB-55C0D074F2B5}"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407CA210-634E-4B64-951A-E31864D08DA4}"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4C3DEDF-9A97-4B55-882E-F200C59575A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A28ED6EF-987E-4721-83D2-7D1378E602C4}" type="pres">
      <dgm:prSet presAssocID="{D4C3DEDF-9A97-4B55-882E-F200C59575A1}" presName="linearFlow" presStyleCnt="0">
        <dgm:presLayoutVars>
          <dgm:resizeHandles val="exact"/>
        </dgm:presLayoutVars>
      </dgm:prSet>
      <dgm:spPr/>
      <dgm:t>
        <a:bodyPr/>
        <a:lstStyle/>
        <a:p>
          <a:endParaRPr lang="ru-RU"/>
        </a:p>
      </dgm:t>
    </dgm:pt>
  </dgm:ptLst>
  <dgm:cxnLst>
    <dgm:cxn modelId="{30ECBC56-C86C-4E91-924E-03360A15CD3E}" type="presOf" srcId="{D4C3DEDF-9A97-4B55-882E-F200C59575A1}" destId="{A28ED6EF-987E-4721-83D2-7D1378E602C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86CA2-3DAA-4CE1-B726-4C036FE4110D}">
      <dsp:nvSpPr>
        <dsp:cNvPr id="0" name=""/>
        <dsp:cNvSpPr/>
      </dsp:nvSpPr>
      <dsp:spPr>
        <a:xfrm>
          <a:off x="1149421" y="4436"/>
          <a:ext cx="6737653" cy="1160788"/>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kern="1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 (ст.16)</a:t>
          </a:r>
          <a:endParaRPr lang="ru-RU" sz="2400" b="1" kern="1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206086" y="61101"/>
        <a:ext cx="6624323" cy="1047458"/>
      </dsp:txXfrm>
    </dsp:sp>
    <dsp:sp modelId="{04FAB4FB-65A9-4F5F-B679-654ED3A894CC}">
      <dsp:nvSpPr>
        <dsp:cNvPr id="0" name=""/>
        <dsp:cNvSpPr/>
      </dsp:nvSpPr>
      <dsp:spPr>
        <a:xfrm rot="5362556">
          <a:off x="4334211" y="1215079"/>
          <a:ext cx="462190" cy="3473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baseline="0">
            <a:solidFill>
              <a:schemeClr val="accent1">
                <a:lumMod val="40000"/>
                <a:lumOff val="60000"/>
              </a:schemeClr>
            </a:solidFill>
          </a:endParaRPr>
        </a:p>
      </dsp:txBody>
      <dsp:txXfrm rot="-5400000">
        <a:off x="4460541" y="1157650"/>
        <a:ext cx="208395" cy="357993"/>
      </dsp:txXfrm>
    </dsp:sp>
    <dsp:sp modelId="{11F9743A-7DCF-427D-BC79-2A2636A8030D}">
      <dsp:nvSpPr>
        <dsp:cNvPr id="0" name=""/>
        <dsp:cNvSpPr/>
      </dsp:nvSpPr>
      <dsp:spPr>
        <a:xfrm>
          <a:off x="1290238" y="1612259"/>
          <a:ext cx="6633344" cy="974428"/>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dirty="0" smtClean="0">
              <a:latin typeface="Times New Roman" panose="02020603050405020304" pitchFamily="18" charset="0"/>
              <a:cs typeface="Times New Roman" panose="02020603050405020304" pitchFamily="18" charset="0"/>
            </a:rPr>
            <a:t>Формирование планов закупок (ст.17)</a:t>
          </a:r>
          <a:endParaRPr lang="ru-RU" sz="2300" kern="1200" dirty="0">
            <a:latin typeface="Times New Roman" panose="02020603050405020304" pitchFamily="18" charset="0"/>
            <a:cs typeface="Times New Roman" panose="02020603050405020304" pitchFamily="18" charset="0"/>
          </a:endParaRPr>
        </a:p>
      </dsp:txBody>
      <dsp:txXfrm>
        <a:off x="1318778" y="1640799"/>
        <a:ext cx="6576264" cy="917348"/>
      </dsp:txXfrm>
    </dsp:sp>
    <dsp:sp modelId="{02FAA6FE-D965-4FA0-AADB-FECC90AED5DA}">
      <dsp:nvSpPr>
        <dsp:cNvPr id="0" name=""/>
        <dsp:cNvSpPr/>
      </dsp:nvSpPr>
      <dsp:spPr>
        <a:xfrm rot="5376649">
          <a:off x="4307759" y="2653393"/>
          <a:ext cx="519608" cy="39002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rot="-5400000">
        <a:off x="4450159" y="2588601"/>
        <a:ext cx="234013" cy="402602"/>
      </dsp:txXfrm>
    </dsp:sp>
    <dsp:sp modelId="{FABF8ED8-648D-4DF2-86CA-AB3B3602CD44}">
      <dsp:nvSpPr>
        <dsp:cNvPr id="0" name=""/>
        <dsp:cNvSpPr/>
      </dsp:nvSpPr>
      <dsp:spPr>
        <a:xfrm>
          <a:off x="1426364" y="3110120"/>
          <a:ext cx="6183766" cy="1353900"/>
        </a:xfrm>
        <a:prstGeom prst="roundRect">
          <a:avLst>
            <a:gd name="adj" fmla="val 10000"/>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ru-RU" sz="2300" kern="1200" dirty="0" smtClean="0">
              <a:latin typeface="Times New Roman" panose="02020603050405020304" pitchFamily="18" charset="0"/>
              <a:cs typeface="Times New Roman" panose="02020603050405020304" pitchFamily="18" charset="0"/>
            </a:rPr>
            <a:t>Формирование планов-графиков закупок (ст.21)</a:t>
          </a:r>
          <a:endParaRPr lang="ru-RU" sz="2300" kern="1200" dirty="0">
            <a:latin typeface="Times New Roman" panose="02020603050405020304" pitchFamily="18" charset="0"/>
            <a:cs typeface="Times New Roman" panose="02020603050405020304" pitchFamily="18" charset="0"/>
          </a:endParaRPr>
        </a:p>
      </dsp:txBody>
      <dsp:txXfrm>
        <a:off x="1466018" y="3149774"/>
        <a:ext cx="6104458" cy="127459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582431-DDF1-4556-B22F-E28265F8F443}" type="datetimeFigureOut">
              <a:rPr lang="ru-RU" smtClean="0"/>
              <a:t>23.11.2017</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08A679F5-E328-4FD7-A14D-91F9E3767C7F}" type="slidenum">
              <a:rPr lang="ru-RU" smtClean="0"/>
              <a:t>‹#›</a:t>
            </a:fld>
            <a:endParaRPr lang="ru-RU"/>
          </a:p>
        </p:txBody>
      </p:sp>
    </p:spTree>
    <p:extLst>
      <p:ext uri="{BB962C8B-B14F-4D97-AF65-F5344CB8AC3E}">
        <p14:creationId xmlns:p14="http://schemas.microsoft.com/office/powerpoint/2010/main" val="2583697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23</a:t>
            </a:fld>
            <a:endParaRPr lang="ru-RU"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32</a:t>
            </a:fld>
            <a:endParaRPr lang="ru-RU" smtClean="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33</a:t>
            </a:fld>
            <a:endParaRPr lang="ru-RU" smtClean="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34</a:t>
            </a:fld>
            <a:endParaRPr lang="ru-RU" smtClean="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35</a:t>
            </a:fld>
            <a:endParaRPr lang="ru-RU" smtClean="0">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36</a:t>
            </a:fld>
            <a:endParaRPr lang="ru-RU" smtClean="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pPr fontAlgn="base">
                <a:spcBef>
                  <a:spcPct val="0"/>
                </a:spcBef>
                <a:spcAft>
                  <a:spcPct val="0"/>
                </a:spcAft>
                <a:defRPr/>
              </a:pPr>
              <a:t>24</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pPr fontAlgn="base">
                <a:spcBef>
                  <a:spcPct val="0"/>
                </a:spcBef>
                <a:spcAft>
                  <a:spcPct val="0"/>
                </a:spcAft>
                <a:defRPr/>
              </a:pPr>
              <a:t>25</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26</a:t>
            </a:fld>
            <a:endParaRPr lang="ru-RU" smtClean="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27</a:t>
            </a:fld>
            <a:endParaRPr lang="ru-RU" smtClean="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28</a:t>
            </a:fld>
            <a:endParaRPr lang="ru-RU" smtClean="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pPr fontAlgn="base">
                <a:spcBef>
                  <a:spcPct val="0"/>
                </a:spcBef>
                <a:spcAft>
                  <a:spcPct val="0"/>
                </a:spcAft>
                <a:defRPr/>
              </a:pPr>
              <a:t>29</a:t>
            </a:fld>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30</a:t>
            </a:fld>
            <a:endParaRPr lang="ru-RU" smtClean="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813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9BDF26-E036-4FDD-A028-D7023ECBACBE}" type="slidenum">
              <a:rPr lang="ru-RU" smtClean="0">
                <a:solidFill>
                  <a:prstClr val="black"/>
                </a:solidFill>
              </a:rPr>
              <a:pPr fontAlgn="base">
                <a:spcBef>
                  <a:spcPct val="0"/>
                </a:spcBef>
                <a:spcAft>
                  <a:spcPct val="0"/>
                </a:spcAft>
                <a:defRPr/>
              </a:pPr>
              <a:t>31</a:t>
            </a:fld>
            <a:endParaRPr lang="ru-RU"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741241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272351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2457746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3071781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3750381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DE0E565-367E-49D4-B188-96363655C785}" type="datetimeFigureOut">
              <a:rPr lang="ru-RU" smtClean="0"/>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144176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DE0E565-367E-49D4-B188-96363655C785}" type="datetimeFigureOut">
              <a:rPr lang="ru-RU" smtClean="0"/>
              <a:t>23.11.2017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2656889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DE0E565-367E-49D4-B188-96363655C785}" type="datetimeFigureOut">
              <a:rPr lang="ru-RU" smtClean="0"/>
              <a:t>23.11.2017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3815924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DE0E565-367E-49D4-B188-96363655C785}" type="datetimeFigureOut">
              <a:rPr lang="ru-RU" smtClean="0"/>
              <a:t>23.11.2017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26001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E0E565-367E-49D4-B188-96363655C785}" type="datetimeFigureOut">
              <a:rPr lang="ru-RU" smtClean="0"/>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2017900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DE0E565-367E-49D4-B188-96363655C785}" type="datetimeFigureOut">
              <a:rPr lang="ru-RU" smtClean="0"/>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B31378-31FE-4BF9-8948-719EFF1CCC6D}" type="slidenum">
              <a:rPr lang="ru-RU" smtClean="0"/>
              <a:t>‹#›</a:t>
            </a:fld>
            <a:endParaRPr lang="ru-RU"/>
          </a:p>
        </p:txBody>
      </p:sp>
    </p:spTree>
    <p:extLst>
      <p:ext uri="{BB962C8B-B14F-4D97-AF65-F5344CB8AC3E}">
        <p14:creationId xmlns:p14="http://schemas.microsoft.com/office/powerpoint/2010/main" val="1938972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0E565-367E-49D4-B188-96363655C785}" type="datetimeFigureOut">
              <a:rPr lang="ru-RU" smtClean="0"/>
              <a:t>23.11.2017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31378-31FE-4BF9-8948-719EFF1CCC6D}" type="slidenum">
              <a:rPr lang="ru-RU" smtClean="0"/>
              <a:t>‹#›</a:t>
            </a:fld>
            <a:endParaRPr lang="ru-RU"/>
          </a:p>
        </p:txBody>
      </p:sp>
    </p:spTree>
    <p:extLst>
      <p:ext uri="{BB962C8B-B14F-4D97-AF65-F5344CB8AC3E}">
        <p14:creationId xmlns:p14="http://schemas.microsoft.com/office/powerpoint/2010/main" val="53228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0.xml"/><Relationship Id="rId7" Type="http://schemas.openxmlformats.org/officeDocument/2006/relationships/image" Target="../media/image1.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1.xml"/><Relationship Id="rId7" Type="http://schemas.openxmlformats.org/officeDocument/2006/relationships/image" Target="../media/image1.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2.xml"/><Relationship Id="rId7" Type="http://schemas.openxmlformats.org/officeDocument/2006/relationships/image" Target="../media/image1.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3.xml"/><Relationship Id="rId7" Type="http://schemas.openxmlformats.org/officeDocument/2006/relationships/image" Target="../media/image1.png"/><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4.xml"/><Relationship Id="rId7" Type="http://schemas.openxmlformats.org/officeDocument/2006/relationships/image" Target="../media/image1.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5.xml"/><Relationship Id="rId7" Type="http://schemas.openxmlformats.org/officeDocument/2006/relationships/image" Target="../media/image1.pn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6.xml"/><Relationship Id="rId7" Type="http://schemas.openxmlformats.org/officeDocument/2006/relationships/image" Target="../media/image1.png"/><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7.xml"/><Relationship Id="rId7" Type="http://schemas.openxmlformats.org/officeDocument/2006/relationships/image" Target="../media/image1.png"/><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8.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8.xml"/><Relationship Id="rId7" Type="http://schemas.openxmlformats.org/officeDocument/2006/relationships/image" Target="../media/image1.png"/><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9.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9.xml"/><Relationship Id="rId7" Type="http://schemas.openxmlformats.org/officeDocument/2006/relationships/image" Target="../media/image1.png"/><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8" Type="http://schemas.openxmlformats.org/officeDocument/2006/relationships/image" Target="../media/image2.jpg"/><Relationship Id="rId13" Type="http://schemas.microsoft.com/office/2007/relationships/diagramDrawing" Target="../diagrams/drawing2.xml"/><Relationship Id="rId3" Type="http://schemas.openxmlformats.org/officeDocument/2006/relationships/diagramLayout" Target="../diagrams/layout1.xml"/><Relationship Id="rId7" Type="http://schemas.openxmlformats.org/officeDocument/2006/relationships/image" Target="../media/image1.png"/><Relationship Id="rId12" Type="http://schemas.openxmlformats.org/officeDocument/2006/relationships/diagramColors" Target="../diagrams/colors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diagramQuickStyle" Target="../diagrams/quickStyle2.xml"/><Relationship Id="rId5" Type="http://schemas.openxmlformats.org/officeDocument/2006/relationships/diagramColors" Target="../diagrams/colors1.xml"/><Relationship Id="rId10" Type="http://schemas.openxmlformats.org/officeDocument/2006/relationships/diagramLayout" Target="../diagrams/layout2.xml"/><Relationship Id="rId4" Type="http://schemas.openxmlformats.org/officeDocument/2006/relationships/diagramQuickStyle" Target="../diagrams/quickStyle1.xml"/><Relationship Id="rId9" Type="http://schemas.openxmlformats.org/officeDocument/2006/relationships/diagramData" Target="../diagrams/data2.xml"/></Relationships>
</file>

<file path=ppt/slides/_rels/slide20.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20.xml"/><Relationship Id="rId7" Type="http://schemas.openxmlformats.org/officeDocument/2006/relationships/image" Target="../media/image1.png"/><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21.xml"/><Relationship Id="rId7" Type="http://schemas.openxmlformats.org/officeDocument/2006/relationships/image" Target="../media/image1.png"/><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22.xml"/><Relationship Id="rId7" Type="http://schemas.openxmlformats.org/officeDocument/2006/relationships/image" Target="../media/image1.png"/><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 Id="rId9"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jp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9.xml"/><Relationship Id="rId7" Type="http://schemas.openxmlformats.org/officeDocument/2006/relationships/image" Target="../media/image1.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35696" y="404664"/>
            <a:ext cx="7056784" cy="720080"/>
          </a:xfrm>
        </p:spPr>
        <p:style>
          <a:lnRef idx="0">
            <a:schemeClr val="accent5"/>
          </a:lnRef>
          <a:fillRef idx="3">
            <a:schemeClr val="accent5"/>
          </a:fillRef>
          <a:effectRef idx="3">
            <a:schemeClr val="accent5"/>
          </a:effectRef>
          <a:fontRef idx="minor">
            <a:schemeClr val="lt1"/>
          </a:fontRef>
        </p:style>
        <p:txBody>
          <a:bodyPr>
            <a:noAutofit/>
          </a:bodyPr>
          <a:lstStyle/>
          <a:p>
            <a:r>
              <a:rPr lang="ru-RU" sz="2400" dirty="0" smtClean="0">
                <a:effectLst>
                  <a:outerShdw blurRad="38100" dist="38100" dir="2700000" algn="tl">
                    <a:srgbClr val="000000">
                      <a:alpha val="43137"/>
                    </a:srgbClr>
                  </a:outerShdw>
                </a:effectLst>
              </a:rPr>
              <a:t>Департамент государственных закупок Свердловской области</a:t>
            </a:r>
            <a:endParaRPr lang="ru-RU" sz="2400" dirty="0">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611560" y="1628800"/>
            <a:ext cx="8208912" cy="1968624"/>
          </a:xfrm>
        </p:spPr>
        <p:txBody>
          <a:bodyPr>
            <a:noAutofit/>
          </a:bodyPr>
          <a:lstStyle/>
          <a:p>
            <a:r>
              <a:rPr lang="ru-RU" sz="4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Формирование, размещение планов закупок на 2018-2020 год, план-график на 2018 год. </a:t>
            </a:r>
          </a:p>
          <a:p>
            <a:r>
              <a:rPr lang="ru-RU" sz="4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Обоснование НМЦК</a:t>
            </a:r>
          </a:p>
          <a:p>
            <a:endParaRPr lang="ru-RU" sz="4000" dirty="0"/>
          </a:p>
        </p:txBody>
      </p:sp>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502" y="260648"/>
            <a:ext cx="1285875" cy="942976"/>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013176"/>
            <a:ext cx="9144000" cy="1844824"/>
          </a:xfrm>
          <a:prstGeom prst="rect">
            <a:avLst/>
          </a:prstGeom>
        </p:spPr>
      </p:pic>
    </p:spTree>
    <p:extLst>
      <p:ext uri="{BB962C8B-B14F-4D97-AF65-F5344CB8AC3E}">
        <p14:creationId xmlns:p14="http://schemas.microsoft.com/office/powerpoint/2010/main" val="1947054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105058492"/>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2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Сроки формирования и утверждения </a:t>
            </a:r>
            <a:r>
              <a:rPr lang="ru-RU" sz="22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ПЛАНА ЗАКУПОК</a:t>
            </a:r>
            <a:endParaRPr lang="ru-RU" altLang="ru-RU" sz="2200"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graphicFrame>
        <p:nvGraphicFramePr>
          <p:cNvPr id="13" name="Объект 2"/>
          <p:cNvGraphicFramePr>
            <a:graphicFrameLocks/>
          </p:cNvGraphicFramePr>
          <p:nvPr>
            <p:extLst>
              <p:ext uri="{D42A27DB-BD31-4B8C-83A1-F6EECF244321}">
                <p14:modId xmlns:p14="http://schemas.microsoft.com/office/powerpoint/2010/main" val="845400401"/>
              </p:ext>
            </p:extLst>
          </p:nvPr>
        </p:nvGraphicFramePr>
        <p:xfrm>
          <a:off x="287524" y="877525"/>
          <a:ext cx="8568952" cy="2207076"/>
        </p:xfrm>
        <a:graphic>
          <a:graphicData uri="http://schemas.openxmlformats.org/drawingml/2006/table">
            <a:tbl>
              <a:tblPr firstRow="1" bandRow="1">
                <a:tableStyleId>{0E3FDE45-AF77-4B5C-9715-49D594BDF05E}</a:tableStyleId>
              </a:tblPr>
              <a:tblGrid>
                <a:gridCol w="4500500"/>
                <a:gridCol w="4068452"/>
              </a:tblGrid>
              <a:tr h="438131">
                <a:tc gridSpan="2">
                  <a:txBody>
                    <a:bodyPr/>
                    <a:lstStyle/>
                    <a:p>
                      <a:pPr algn="ctr">
                        <a:lnSpc>
                          <a:spcPct val="115000"/>
                        </a:lnSpc>
                        <a:spcAft>
                          <a:spcPts val="0"/>
                        </a:spcAft>
                      </a:pPr>
                      <a:r>
                        <a:rPr lang="ru-RU" sz="1500" b="1" dirty="0">
                          <a:effectLst/>
                          <a:latin typeface="Times New Roman" panose="02020603050405020304" pitchFamily="18" charset="0"/>
                          <a:ea typeface="Calibri"/>
                          <a:cs typeface="Times New Roman" panose="02020603050405020304" pitchFamily="18" charset="0"/>
                        </a:rPr>
                        <a:t>АУ СО, ГУП, имущество которых принадлежит на праве собственности Свердловской области, в случае, </a:t>
                      </a:r>
                      <a:r>
                        <a:rPr lang="ru-RU" sz="1500" b="1" dirty="0" smtClean="0">
                          <a:effectLst/>
                          <a:latin typeface="Times New Roman" panose="02020603050405020304" pitchFamily="18" charset="0"/>
                          <a:ea typeface="Calibri"/>
                          <a:cs typeface="Times New Roman" panose="02020603050405020304" pitchFamily="18" charset="0"/>
                        </a:rPr>
                        <a:t>предусмотренном </a:t>
                      </a:r>
                      <a:r>
                        <a:rPr lang="ru-RU" sz="1500" b="1" dirty="0">
                          <a:effectLst/>
                          <a:latin typeface="Times New Roman" panose="02020603050405020304" pitchFamily="18" charset="0"/>
                          <a:ea typeface="Calibri"/>
                          <a:cs typeface="Times New Roman" panose="02020603050405020304" pitchFamily="18" charset="0"/>
                        </a:rPr>
                        <a:t>ч. 4 ст. 15 Закона о контрактной системе</a:t>
                      </a:r>
                      <a:endParaRPr lang="ru-RU" sz="15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681296">
                <a:tc>
                  <a:txBody>
                    <a:bodyPr/>
                    <a:lstStyle/>
                    <a:p>
                      <a:pPr algn="just">
                        <a:lnSpc>
                          <a:spcPct val="115000"/>
                        </a:lnSpc>
                        <a:spcAft>
                          <a:spcPts val="0"/>
                        </a:spcAft>
                      </a:pPr>
                      <a:r>
                        <a:rPr lang="ru-RU" sz="1500" b="1" i="1" dirty="0" smtClean="0">
                          <a:effectLst/>
                          <a:latin typeface="Times New Roman" panose="02020603050405020304" pitchFamily="18" charset="0"/>
                          <a:ea typeface="Calibri"/>
                          <a:cs typeface="Times New Roman" panose="02020603050405020304" pitchFamily="18" charset="0"/>
                        </a:rPr>
                        <a:t>Формируют </a:t>
                      </a:r>
                    </a:p>
                    <a:p>
                      <a:pPr algn="just">
                        <a:lnSpc>
                          <a:spcPct val="115000"/>
                        </a:lnSpc>
                        <a:spcAft>
                          <a:spcPts val="0"/>
                        </a:spcAft>
                      </a:pPr>
                      <a:r>
                        <a:rPr lang="ru-RU" sz="1500" dirty="0" smtClean="0">
                          <a:effectLst/>
                          <a:latin typeface="Times New Roman" panose="02020603050405020304" pitchFamily="18" charset="0"/>
                          <a:ea typeface="Calibri"/>
                          <a:cs typeface="Times New Roman" panose="02020603050405020304" pitchFamily="18" charset="0"/>
                        </a:rPr>
                        <a:t>в </a:t>
                      </a:r>
                      <a:r>
                        <a:rPr lang="ru-RU" sz="1500" dirty="0">
                          <a:effectLst/>
                          <a:latin typeface="Times New Roman" panose="02020603050405020304" pitchFamily="18" charset="0"/>
                          <a:ea typeface="Calibri"/>
                          <a:cs typeface="Times New Roman" panose="02020603050405020304" pitchFamily="18" charset="0"/>
                        </a:rPr>
                        <a:t>сроки, установленные главными распорядителями средств бюджета Свердловской области, но </a:t>
                      </a:r>
                      <a:r>
                        <a:rPr lang="ru-RU" sz="1500" b="1" dirty="0">
                          <a:effectLst/>
                          <a:latin typeface="Times New Roman" panose="02020603050405020304" pitchFamily="18" charset="0"/>
                          <a:ea typeface="Calibri"/>
                          <a:cs typeface="Times New Roman" panose="02020603050405020304" pitchFamily="18" charset="0"/>
                        </a:rPr>
                        <a:t>не позднее 30 дней после принятия решений</a:t>
                      </a:r>
                      <a:r>
                        <a:rPr lang="ru-RU" sz="1500" dirty="0">
                          <a:effectLst/>
                          <a:latin typeface="Times New Roman" panose="02020603050405020304" pitchFamily="18" charset="0"/>
                          <a:ea typeface="Calibri"/>
                          <a:cs typeface="Times New Roman" panose="02020603050405020304" pitchFamily="18" charset="0"/>
                        </a:rPr>
                        <a:t> о предоставлении субсидий на осуществление капитальных вложений</a:t>
                      </a:r>
                    </a:p>
                  </a:txBody>
                  <a:tcPr marL="68580" marR="68580" marT="0" marB="0">
                    <a:solidFill>
                      <a:schemeClr val="accent1">
                        <a:lumMod val="40000"/>
                        <a:lumOff val="60000"/>
                        <a:alpha val="20000"/>
                      </a:schemeClr>
                    </a:solidFill>
                  </a:tcPr>
                </a:tc>
                <a:tc>
                  <a:txBody>
                    <a:bodyPr/>
                    <a:lstStyle/>
                    <a:p>
                      <a:pPr algn="just">
                        <a:lnSpc>
                          <a:spcPct val="115000"/>
                        </a:lnSpc>
                        <a:spcAft>
                          <a:spcPts val="0"/>
                        </a:spcAft>
                      </a:pPr>
                      <a:r>
                        <a:rPr lang="ru-RU" sz="1500" b="1" i="1" smtClean="0">
                          <a:solidFill>
                            <a:srgbClr val="000000"/>
                          </a:solidFill>
                          <a:effectLst/>
                          <a:latin typeface="Times New Roman" panose="02020603050405020304" pitchFamily="18" charset="0"/>
                          <a:ea typeface="Times New Roman"/>
                          <a:cs typeface="Times New Roman" panose="02020603050405020304" pitchFamily="18" charset="0"/>
                        </a:rPr>
                        <a:t>Утверждают</a:t>
                      </a:r>
                    </a:p>
                    <a:p>
                      <a:pPr algn="just">
                        <a:lnSpc>
                          <a:spcPct val="115000"/>
                        </a:lnSpc>
                        <a:spcAft>
                          <a:spcPts val="0"/>
                        </a:spcAft>
                      </a:pPr>
                      <a:r>
                        <a:rPr lang="ru-RU" sz="1500" b="1" dirty="0" smtClean="0">
                          <a:solidFill>
                            <a:srgbClr val="000000"/>
                          </a:solidFill>
                          <a:effectLst/>
                          <a:latin typeface="Times New Roman" panose="02020603050405020304" pitchFamily="18" charset="0"/>
                          <a:ea typeface="Times New Roman"/>
                          <a:cs typeface="Times New Roman" panose="02020603050405020304" pitchFamily="18" charset="0"/>
                        </a:rPr>
                        <a:t>в </a:t>
                      </a:r>
                      <a:r>
                        <a:rPr lang="ru-RU" sz="1500" b="1" dirty="0">
                          <a:solidFill>
                            <a:srgbClr val="000000"/>
                          </a:solidFill>
                          <a:effectLst/>
                          <a:latin typeface="Times New Roman" panose="02020603050405020304" pitchFamily="18" charset="0"/>
                          <a:ea typeface="Times New Roman"/>
                          <a:cs typeface="Times New Roman" panose="02020603050405020304" pitchFamily="18" charset="0"/>
                        </a:rPr>
                        <a:t>течение 10 рабочих дней</a:t>
                      </a:r>
                      <a:r>
                        <a:rPr lang="ru-RU" sz="1500" dirty="0">
                          <a:solidFill>
                            <a:srgbClr val="000000"/>
                          </a:solidFill>
                          <a:effectLst/>
                          <a:latin typeface="Times New Roman" panose="02020603050405020304" pitchFamily="18" charset="0"/>
                          <a:ea typeface="Times New Roman"/>
                          <a:cs typeface="Times New Roman" panose="02020603050405020304" pitchFamily="18" charset="0"/>
                        </a:rPr>
                        <a:t> после заключения соглашений о предоставлении субсидий на осуществление капитальных вложений</a:t>
                      </a:r>
                      <a:r>
                        <a:rPr lang="ru-RU" sz="1500">
                          <a:solidFill>
                            <a:srgbClr val="000000"/>
                          </a:solidFill>
                          <a:effectLst/>
                          <a:latin typeface="Times New Roman" panose="02020603050405020304" pitchFamily="18" charset="0"/>
                          <a:ea typeface="Times New Roman"/>
                          <a:cs typeface="Times New Roman" panose="02020603050405020304" pitchFamily="18" charset="0"/>
                        </a:rPr>
                        <a:t>. </a:t>
                      </a:r>
                      <a:endParaRPr lang="ru-RU" sz="15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40000"/>
                        <a:lumOff val="60000"/>
                        <a:alpha val="20000"/>
                      </a:schemeClr>
                    </a:solidFill>
                  </a:tcPr>
                </a:tc>
              </a:tr>
            </a:tbl>
          </a:graphicData>
        </a:graphic>
      </p:graphicFrame>
      <p:graphicFrame>
        <p:nvGraphicFramePr>
          <p:cNvPr id="15" name="Объект 2"/>
          <p:cNvGraphicFramePr>
            <a:graphicFrameLocks/>
          </p:cNvGraphicFramePr>
          <p:nvPr>
            <p:extLst>
              <p:ext uri="{D42A27DB-BD31-4B8C-83A1-F6EECF244321}">
                <p14:modId xmlns:p14="http://schemas.microsoft.com/office/powerpoint/2010/main" val="2536502106"/>
              </p:ext>
            </p:extLst>
          </p:nvPr>
        </p:nvGraphicFramePr>
        <p:xfrm>
          <a:off x="287524" y="3212975"/>
          <a:ext cx="8568952" cy="3154680"/>
        </p:xfrm>
        <a:graphic>
          <a:graphicData uri="http://schemas.openxmlformats.org/drawingml/2006/table">
            <a:tbl>
              <a:tblPr firstRow="1" bandRow="1">
                <a:tableStyleId>{0E3FDE45-AF77-4B5C-9715-49D594BDF05E}</a:tableStyleId>
              </a:tblPr>
              <a:tblGrid>
                <a:gridCol w="4572508"/>
                <a:gridCol w="3996444"/>
              </a:tblGrid>
              <a:tr h="623572">
                <a:tc gridSpan="2">
                  <a:txBody>
                    <a:bodyPr/>
                    <a:lstStyle/>
                    <a:p>
                      <a:pPr algn="ctr">
                        <a:lnSpc>
                          <a:spcPct val="115000"/>
                        </a:lnSpc>
                        <a:spcAft>
                          <a:spcPts val="0"/>
                        </a:spcAft>
                      </a:pPr>
                      <a:r>
                        <a:rPr lang="ru-RU" sz="1500" b="1" dirty="0">
                          <a:effectLst/>
                          <a:latin typeface="Times New Roman" panose="02020603050405020304" pitchFamily="18" charset="0"/>
                          <a:ea typeface="Calibri"/>
                          <a:cs typeface="Times New Roman" panose="02020603050405020304" pitchFamily="18" charset="0"/>
                        </a:rPr>
                        <a:t>БУ, АУ СО, ГУП, имущество которых принадлежит на праве собственности Свердловской области, осуществляющими закупки в рамках полномочий, переданных им ОГВ СО, ОУ ТГВФ, в случаях, предусмотренных ч. 6 ст. 15 Закона о контрактной системе</a:t>
                      </a:r>
                      <a:endParaRPr lang="ru-RU" sz="15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608437">
                <a:tc>
                  <a:txBody>
                    <a:bodyPr/>
                    <a:lstStyle/>
                    <a:p>
                      <a:pPr algn="just">
                        <a:lnSpc>
                          <a:spcPct val="115000"/>
                        </a:lnSpc>
                        <a:spcAft>
                          <a:spcPts val="0"/>
                        </a:spcAft>
                      </a:pPr>
                      <a:r>
                        <a:rPr lang="ru-RU" sz="1500" dirty="0" smtClean="0">
                          <a:effectLst/>
                          <a:latin typeface="Times New Roman" panose="02020603050405020304" pitchFamily="18" charset="0"/>
                          <a:ea typeface="Calibri"/>
                          <a:cs typeface="Times New Roman" panose="02020603050405020304" pitchFamily="18" charset="0"/>
                        </a:rPr>
                        <a:t>в </a:t>
                      </a:r>
                      <a:r>
                        <a:rPr lang="ru-RU" sz="1500" dirty="0">
                          <a:effectLst/>
                          <a:latin typeface="Times New Roman" panose="02020603050405020304" pitchFamily="18" charset="0"/>
                          <a:ea typeface="Calibri"/>
                          <a:cs typeface="Times New Roman" panose="02020603050405020304" pitchFamily="18" charset="0"/>
                        </a:rPr>
                        <a:t>сроки, установленные главным распорядителем средств бюджета Свердловской области, но </a:t>
                      </a:r>
                      <a:r>
                        <a:rPr lang="ru-RU" sz="1500" b="1" dirty="0">
                          <a:effectLst/>
                          <a:latin typeface="Times New Roman" panose="02020603050405020304" pitchFamily="18" charset="0"/>
                          <a:ea typeface="Calibri"/>
                          <a:cs typeface="Times New Roman" panose="02020603050405020304" pitchFamily="18" charset="0"/>
                        </a:rPr>
                        <a:t>не позднее 30 дней после принятия решений</a:t>
                      </a:r>
                      <a:r>
                        <a:rPr lang="ru-RU" sz="1500" dirty="0">
                          <a:effectLst/>
                          <a:latin typeface="Times New Roman" panose="02020603050405020304" pitchFamily="18" charset="0"/>
                          <a:ea typeface="Calibri"/>
                          <a:cs typeface="Times New Roman" panose="02020603050405020304" pitchFamily="18" charset="0"/>
                        </a:rPr>
                        <a:t> о подготовке и реализации бюджетных инвестиций в объекты капитального строительства государственной собственности Свердловской области или приобретении объектов недвижимого имущества в государственную собственность Свердловской области</a:t>
                      </a:r>
                    </a:p>
                  </a:txBody>
                  <a:tcPr marL="68580" marR="68580" marT="0" marB="0">
                    <a:solidFill>
                      <a:schemeClr val="accent1">
                        <a:lumMod val="40000"/>
                        <a:lumOff val="60000"/>
                        <a:alpha val="20000"/>
                      </a:schemeClr>
                    </a:solidFill>
                  </a:tcPr>
                </a:tc>
                <a:tc>
                  <a:txBody>
                    <a:bodyPr/>
                    <a:lstStyle/>
                    <a:p>
                      <a:pPr algn="just">
                        <a:lnSpc>
                          <a:spcPct val="115000"/>
                        </a:lnSpc>
                        <a:spcAft>
                          <a:spcPts val="0"/>
                        </a:spcAft>
                      </a:pPr>
                      <a:r>
                        <a:rPr lang="ru-RU" sz="1500" b="1" dirty="0" smtClean="0">
                          <a:solidFill>
                            <a:srgbClr val="000000"/>
                          </a:solidFill>
                          <a:effectLst/>
                          <a:latin typeface="Times New Roman" panose="02020603050405020304" pitchFamily="18" charset="0"/>
                          <a:ea typeface="Times New Roman"/>
                          <a:cs typeface="Times New Roman" panose="02020603050405020304" pitchFamily="18" charset="0"/>
                        </a:rPr>
                        <a:t>в </a:t>
                      </a:r>
                      <a:r>
                        <a:rPr lang="ru-RU" sz="1500" b="1" dirty="0">
                          <a:solidFill>
                            <a:srgbClr val="000000"/>
                          </a:solidFill>
                          <a:effectLst/>
                          <a:latin typeface="Times New Roman" panose="02020603050405020304" pitchFamily="18" charset="0"/>
                          <a:ea typeface="Times New Roman"/>
                          <a:cs typeface="Times New Roman" panose="02020603050405020304" pitchFamily="18" charset="0"/>
                        </a:rPr>
                        <a:t>течение 10 рабочих дней</a:t>
                      </a:r>
                      <a:r>
                        <a:rPr lang="ru-RU" sz="1500" dirty="0">
                          <a:solidFill>
                            <a:srgbClr val="000000"/>
                          </a:solidFill>
                          <a:effectLst/>
                          <a:latin typeface="Times New Roman" panose="02020603050405020304" pitchFamily="18" charset="0"/>
                          <a:ea typeface="Times New Roman"/>
                          <a:cs typeface="Times New Roman" panose="02020603050405020304" pitchFamily="18" charset="0"/>
                        </a:rPr>
                        <a:t> со дня доведения на соответствующий лицевой счет по переданным полномочиям объема прав в денежном выражении на принятие и (или) исполнение обязательств в соответствии с бюджетным законодательством Российской Федерации</a:t>
                      </a:r>
                      <a:endParaRPr lang="ru-RU" sz="15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40000"/>
                        <a:lumOff val="60000"/>
                        <a:alpha val="20000"/>
                      </a:schemeClr>
                    </a:solidFill>
                  </a:tcPr>
                </a:tc>
              </a:tr>
            </a:tbl>
          </a:graphicData>
        </a:graphic>
      </p:graphicFrame>
    </p:spTree>
    <p:extLst>
      <p:ext uri="{BB962C8B-B14F-4D97-AF65-F5344CB8AC3E}">
        <p14:creationId xmlns:p14="http://schemas.microsoft.com/office/powerpoint/2010/main" val="4078215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1162575748"/>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altLang="ru-RU" sz="22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ПЛАНЫ ЗАКУПОК  </a:t>
            </a:r>
          </a:p>
        </p:txBody>
      </p:sp>
      <p:sp>
        <p:nvSpPr>
          <p:cNvPr id="10" name="Содержимое 1"/>
          <p:cNvSpPr txBox="1">
            <a:spLocks/>
          </p:cNvSpPr>
          <p:nvPr/>
        </p:nvSpPr>
        <p:spPr>
          <a:xfrm>
            <a:off x="457200" y="877525"/>
            <a:ext cx="8229600" cy="5129575"/>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lgn="ctr">
              <a:buFont typeface="Arial" panose="020B0604020202020204" pitchFamily="34" charset="0"/>
              <a:buNone/>
              <a:defRPr/>
            </a:pPr>
            <a:r>
              <a:rPr lang="ru-RU" sz="8000" b="1" u="sng" dirty="0" smtClean="0">
                <a:solidFill>
                  <a:prstClr val="black"/>
                </a:solidFill>
                <a:effectLst>
                  <a:outerShdw blurRad="38100" dist="38100" dir="2700000" algn="tl">
                    <a:srgbClr val="000000">
                      <a:alpha val="43137"/>
                    </a:srgbClr>
                  </a:outerShdw>
                </a:effectLst>
                <a:latin typeface="Times New Roman" pitchFamily="18" charset="0"/>
                <a:cs typeface="Times New Roman" pitchFamily="18" charset="0"/>
              </a:rPr>
              <a:t>Основания для внесения изменений в утвержденные ПЗ:</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1)приведение ПЗ в соответствие утвержденным целям осуществления закупок</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2) приведение ПЗ в соответствие Закону СО закону об областном бюджете</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3) реализация ФЗ, решений, поручений, которые приняты после утверждения ПЗ и не приводят </a:t>
            </a:r>
            <a:r>
              <a:rPr lang="ru-RU" sz="8000" dirty="0">
                <a:solidFill>
                  <a:prstClr val="black"/>
                </a:solidFill>
                <a:latin typeface="Times New Roman" pitchFamily="18" charset="0"/>
                <a:cs typeface="Times New Roman" pitchFamily="18" charset="0"/>
              </a:rPr>
              <a:t>к</a:t>
            </a:r>
            <a:r>
              <a:rPr lang="ru-RU" sz="8000" dirty="0" smtClean="0">
                <a:solidFill>
                  <a:prstClr val="black"/>
                </a:solidFill>
                <a:latin typeface="Times New Roman" pitchFamily="18" charset="0"/>
                <a:cs typeface="Times New Roman" pitchFamily="18" charset="0"/>
              </a:rPr>
              <a:t> изменению объема бюджетных ассигнований</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4)реализация решения, принятого по итогам общественного обсуждения закупок</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5) использование экономии, полученной при осуществлении закупок</a:t>
            </a:r>
          </a:p>
          <a:p>
            <a:pPr marL="109728" indent="0" algn="just">
              <a:buFont typeface="Arial" panose="020B0604020202020204" pitchFamily="34" charset="0"/>
              <a:buNone/>
              <a:defRPr/>
            </a:pPr>
            <a:r>
              <a:rPr lang="ru-RU" sz="8000" dirty="0" smtClean="0">
                <a:solidFill>
                  <a:prstClr val="black"/>
                </a:solidFill>
                <a:latin typeface="Times New Roman" pitchFamily="18" charset="0"/>
                <a:cs typeface="Times New Roman" pitchFamily="18" charset="0"/>
              </a:rPr>
              <a:t>6) выдача предписания органами контроля, в </a:t>
            </a:r>
            <a:r>
              <a:rPr lang="ru-RU" sz="8000" dirty="0" err="1" smtClean="0">
                <a:solidFill>
                  <a:prstClr val="black"/>
                </a:solidFill>
                <a:latin typeface="Times New Roman" pitchFamily="18" charset="0"/>
                <a:cs typeface="Times New Roman" pitchFamily="18" charset="0"/>
              </a:rPr>
              <a:t>т.ч</a:t>
            </a:r>
            <a:r>
              <a:rPr lang="ru-RU" sz="8000" dirty="0" smtClean="0">
                <a:solidFill>
                  <a:prstClr val="black"/>
                </a:solidFill>
                <a:latin typeface="Times New Roman" pitchFamily="18" charset="0"/>
                <a:cs typeface="Times New Roman" pitchFamily="18" charset="0"/>
              </a:rPr>
              <a:t>. об аннулировании процедуры определения поставщика</a:t>
            </a:r>
          </a:p>
          <a:p>
            <a:pPr marL="109728" indent="0" algn="just">
              <a:buNone/>
              <a:defRPr/>
            </a:pPr>
            <a:r>
              <a:rPr lang="ru-RU" sz="8000" dirty="0" smtClean="0">
                <a:solidFill>
                  <a:prstClr val="black"/>
                </a:solidFill>
                <a:latin typeface="Times New Roman" pitchFamily="18" charset="0"/>
                <a:cs typeface="Times New Roman" pitchFamily="18" charset="0"/>
              </a:rPr>
              <a:t>7)принятие решения об изменении планируемого года и (или) об изменении сроков (периодичности) и (или) объема </a:t>
            </a:r>
            <a:r>
              <a:rPr lang="ru-RU" sz="8000" dirty="0" err="1" smtClean="0">
                <a:solidFill>
                  <a:prstClr val="black"/>
                </a:solidFill>
                <a:latin typeface="Times New Roman" pitchFamily="18" charset="0"/>
                <a:cs typeface="Times New Roman" pitchFamily="18" charset="0"/>
              </a:rPr>
              <a:t>фин.обеспечения</a:t>
            </a:r>
            <a:endParaRPr lang="ru-RU" sz="8000" dirty="0" smtClean="0">
              <a:solidFill>
                <a:prstClr val="black"/>
              </a:solidFill>
              <a:latin typeface="Times New Roman" pitchFamily="18" charset="0"/>
              <a:cs typeface="Times New Roman" pitchFamily="18" charset="0"/>
            </a:endParaRPr>
          </a:p>
          <a:p>
            <a:pPr marL="109728" indent="0" algn="just">
              <a:buNone/>
              <a:defRPr/>
            </a:pPr>
            <a:r>
              <a:rPr lang="ru-RU" sz="8000" dirty="0" smtClean="0">
                <a:solidFill>
                  <a:prstClr val="black"/>
                </a:solidFill>
                <a:latin typeface="Times New Roman" pitchFamily="18" charset="0"/>
                <a:cs typeface="Times New Roman" pitchFamily="18" charset="0"/>
              </a:rPr>
              <a:t>8) отмена заказчиком закупки, предусмотренной  ПЗ</a:t>
            </a:r>
          </a:p>
          <a:p>
            <a:pPr marL="109728" indent="0" algn="just">
              <a:buNone/>
              <a:defRPr/>
            </a:pPr>
            <a:r>
              <a:rPr lang="ru-RU" sz="8000" dirty="0" smtClean="0">
                <a:solidFill>
                  <a:prstClr val="black"/>
                </a:solidFill>
                <a:latin typeface="Times New Roman" pitchFamily="18" charset="0"/>
                <a:cs typeface="Times New Roman" pitchFamily="18" charset="0"/>
              </a:rPr>
              <a:t>9) возникновение обстоятельств, предвидеть которые на дату утверждения ПЗ было невозможно</a:t>
            </a:r>
          </a:p>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Tree>
    <p:extLst>
      <p:ext uri="{BB962C8B-B14F-4D97-AF65-F5344CB8AC3E}">
        <p14:creationId xmlns:p14="http://schemas.microsoft.com/office/powerpoint/2010/main" val="806362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1181041152"/>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altLang="ru-RU" sz="22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ПЛАНЫ - ГРАФИКИ ЗАКУПОК (СТ.21) </a:t>
            </a: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2" name="Содержимое 1"/>
          <p:cNvSpPr txBox="1">
            <a:spLocks/>
          </p:cNvSpPr>
          <p:nvPr/>
        </p:nvSpPr>
        <p:spPr bwMode="auto">
          <a:xfrm>
            <a:off x="179512" y="980728"/>
            <a:ext cx="8772126" cy="502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25000" lnSpcReduction="20000"/>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92075" marR="0" lvl="0" indent="17463"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8800" b="1" i="0" u="none" strike="noStrike" kern="1200" cap="none" spc="0" normalizeH="0" baseline="0" noProof="0" dirty="0" smtClean="0">
                <a:ln>
                  <a:noFill/>
                </a:ln>
                <a:uLnTx/>
                <a:uFillTx/>
                <a:latin typeface="Times New Roman" pitchFamily="18" charset="0"/>
                <a:ea typeface="+mn-ea"/>
                <a:cs typeface="Times New Roman" pitchFamily="18" charset="0"/>
              </a:rPr>
              <a:t>Планы графики содержат перечень закупок ТРУ на финансовый год и являются основанием для осуществления закупок.</a:t>
            </a:r>
            <a:r>
              <a:rPr kumimoji="0" lang="ru-RU" sz="8800" b="0" i="0" u="none" strike="noStrike" kern="1200" cap="none" spc="0" normalizeH="0" baseline="0" noProof="0" dirty="0" smtClean="0">
                <a:ln>
                  <a:noFill/>
                </a:ln>
                <a:uLnTx/>
                <a:uFillTx/>
                <a:latin typeface="Times New Roman" pitchFamily="18" charset="0"/>
                <a:ea typeface="+mn-ea"/>
                <a:cs typeface="Times New Roman" pitchFamily="18" charset="0"/>
              </a:rPr>
              <a:t> </a:t>
            </a:r>
          </a:p>
          <a:p>
            <a:pPr marL="365760" marR="0" lvl="0" indent="-256032" algn="ctr"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1" i="0" u="none" strike="noStrike" kern="120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Планы-графики</a:t>
            </a:r>
            <a:r>
              <a:rPr kumimoji="0" lang="ru-RU" sz="7200" b="1" i="0" u="none" strike="noStrike" kern="1200" cap="none" spc="0" normalizeH="0" noProof="0" dirty="0" smtClean="0">
                <a:ln>
                  <a:noFill/>
                </a:ln>
                <a:solidFill>
                  <a:sysClr val="windowText" lastClr="00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с</a:t>
            </a:r>
            <a:r>
              <a:rPr kumimoji="0" lang="ru-RU" sz="7200" b="1" i="0" u="none" strike="noStrike" kern="120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одержат:</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1) идентификационный код закупки-</a:t>
            </a:r>
            <a:r>
              <a:rPr kumimoji="0" lang="ru-RU" sz="7200" b="0" i="0" u="none" strike="noStrike" kern="1200" cap="none" spc="0" normalizeH="0" noProof="0" dirty="0" smtClean="0">
                <a:ln>
                  <a:noFill/>
                </a:ln>
                <a:solidFill>
                  <a:sysClr val="windowText" lastClr="000000"/>
                </a:solidFill>
                <a:effectLst/>
                <a:uLnTx/>
                <a:uFillTx/>
                <a:latin typeface="Times New Roman" pitchFamily="18" charset="0"/>
                <a:ea typeface="+mn-ea"/>
                <a:cs typeface="Times New Roman" pitchFamily="18" charset="0"/>
              </a:rPr>
              <a:t> ИКЗ</a:t>
            </a:r>
            <a:endPar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2) наименование и описание объекта закупки</a:t>
            </a:r>
            <a:endParaRPr kumimoji="0" lang="ru-RU" sz="7200" b="0" i="1"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3) сроки (периодичность) осуществления планируемых закупок</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4) НМЦК, цена контракта, заключаемого с единственным поставщиком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5) обоснование закупки;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6) размер аванса и этапы оплаты (при наличии )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7) дополнительные требования к участникам закупки (при наличии обоснования таких требований)</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8) способ определения поставщика и обоснование выбора этого способа</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9) дата начала закупки</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10) информация о размере обеспечения заявки и обеспечения исполнения контракта</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11) информация о применении критерия стоимости жизненного цикла товара или созданного в результате выполнения работы объекта (в случае применения указанного критерия) при определении поставщика (подрядчика, исполнителя)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12) информация о банковском сопровождении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None/>
              <a:tabLst/>
              <a:defRPr/>
            </a:pPr>
            <a:r>
              <a:rPr kumimoji="0" lang="ru-RU" sz="72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kumimoji="0" lang="ru-RU" sz="2700" b="0" i="0" u="none" strike="noStrike" kern="1200" cap="none" spc="0" normalizeH="0" baseline="0" noProof="0" dirty="0">
              <a:ln>
                <a:noFill/>
              </a:ln>
              <a:solidFill>
                <a:sysClr val="windowText" lastClr="000000"/>
              </a:solidFill>
              <a:effectLst/>
              <a:uLnTx/>
              <a:uFillTx/>
              <a:latin typeface="Lucida Sans Unicode"/>
              <a:ea typeface="+mn-ea"/>
              <a:cs typeface="+mn-cs"/>
            </a:endParaRPr>
          </a:p>
        </p:txBody>
      </p:sp>
    </p:spTree>
    <p:extLst>
      <p:ext uri="{BB962C8B-B14F-4D97-AF65-F5344CB8AC3E}">
        <p14:creationId xmlns:p14="http://schemas.microsoft.com/office/powerpoint/2010/main" val="777613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539553153"/>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altLang="ru-RU" sz="22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ПЛАНЫ - ГРАФИКИ ЗАКУПОК (СТ.21) </a:t>
            </a: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287524" y="877524"/>
            <a:ext cx="8664114" cy="512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marR="0" lvl="0" indent="0" algn="ctr" defTabSz="914400" rtl="0" eaLnBrk="0" fontAlgn="base" latinLnBrk="0" hangingPunct="0">
              <a:lnSpc>
                <a:spcPct val="100000"/>
              </a:lnSpc>
              <a:spcBef>
                <a:spcPts val="400"/>
              </a:spcBef>
              <a:spcAft>
                <a:spcPct val="0"/>
              </a:spcAft>
              <a:buClr>
                <a:srgbClr val="2DA2BF"/>
              </a:buClr>
              <a:buSzPct val="68000"/>
              <a:buNone/>
              <a:tabLst/>
              <a:defRPr/>
            </a:pPr>
            <a:r>
              <a:rPr kumimoji="0" lang="ru-RU" altLang="ru-RU" sz="2200" i="0" u="none" strike="noStrike" kern="120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ОДНОЙ СТРОКОЙ УКАЗЫВАЕТСЯ:</a:t>
            </a:r>
          </a:p>
          <a:p>
            <a:pPr marL="109537" marR="0" lvl="0" indent="0" algn="just" defTabSz="914400" rtl="0" eaLnBrk="0" fontAlgn="base" latinLnBrk="0" hangingPunct="0">
              <a:lnSpc>
                <a:spcPct val="100000"/>
              </a:lnSpc>
              <a:spcBef>
                <a:spcPts val="400"/>
              </a:spcBef>
              <a:spcAft>
                <a:spcPct val="0"/>
              </a:spcAft>
              <a:buClr>
                <a:srgbClr val="2DA2BF"/>
              </a:buClr>
              <a:buSzPct val="68000"/>
              <a:buNone/>
              <a:tabLst/>
              <a:defRPr/>
            </a:pPr>
            <a:r>
              <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Информация о закупках , которые планируются осуществить по п.2 ч.2 ст.83, пп.4,5, 23, 26,33, 42,44 ч.1 ст.93</a:t>
            </a:r>
          </a:p>
          <a:p>
            <a:pPr marL="109537" marR="0" lvl="0" indent="0" algn="just" defTabSz="914400" rtl="0" eaLnBrk="0" fontAlgn="base" latinLnBrk="0" hangingPunct="0">
              <a:lnSpc>
                <a:spcPct val="100000"/>
              </a:lnSpc>
              <a:spcBef>
                <a:spcPts val="400"/>
              </a:spcBef>
              <a:spcAft>
                <a:spcPct val="0"/>
              </a:spcAft>
              <a:buClr>
                <a:srgbClr val="2DA2BF"/>
              </a:buClr>
              <a:buSzPct val="68000"/>
              <a:buNone/>
              <a:tabLst/>
              <a:defRPr/>
            </a:pPr>
            <a:endPar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109537" marR="0" lvl="0" indent="0" algn="just" defTabSz="914400" rtl="0" eaLnBrk="0" fontAlgn="base" latinLnBrk="0" hangingPunct="0">
              <a:lnSpc>
                <a:spcPct val="100000"/>
              </a:lnSpc>
              <a:spcBef>
                <a:spcPts val="400"/>
              </a:spcBef>
              <a:spcAft>
                <a:spcPct val="0"/>
              </a:spcAft>
              <a:buClr>
                <a:srgbClr val="2DA2BF"/>
              </a:buClr>
              <a:buSzPct val="68000"/>
              <a:buNone/>
              <a:tabLst/>
              <a:defRPr/>
            </a:pPr>
            <a:r>
              <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Общая сумма НМЦК по </a:t>
            </a:r>
            <a:r>
              <a:rPr kumimoji="0" lang="ru-RU" altLang="ru-RU" sz="2000" b="1"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запросам котировок </a:t>
            </a:r>
            <a:r>
              <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с указанием суммы планируемых платежей в текущем финансовом году и последующие годы (в отношении контрактов, обеспечение оплаты которых планируется за пределами текущего финансового года)</a:t>
            </a:r>
          </a:p>
          <a:p>
            <a:pPr marL="109537" marR="0" lvl="0" indent="0" algn="just" defTabSz="914400" rtl="0" eaLnBrk="0" fontAlgn="base" latinLnBrk="0" hangingPunct="0">
              <a:lnSpc>
                <a:spcPct val="100000"/>
              </a:lnSpc>
              <a:spcBef>
                <a:spcPts val="400"/>
              </a:spcBef>
              <a:spcAft>
                <a:spcPct val="0"/>
              </a:spcAft>
              <a:buClr>
                <a:srgbClr val="2DA2BF"/>
              </a:buClr>
              <a:buSzPct val="68000"/>
              <a:buNone/>
              <a:tabLst/>
              <a:defRPr/>
            </a:pPr>
            <a:endPar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109537" marR="0" lvl="0" indent="0" algn="just" defTabSz="914400" rtl="0" eaLnBrk="0" fontAlgn="base" latinLnBrk="0" hangingPunct="0">
              <a:lnSpc>
                <a:spcPct val="100000"/>
              </a:lnSpc>
              <a:spcBef>
                <a:spcPts val="400"/>
              </a:spcBef>
              <a:spcAft>
                <a:spcPct val="0"/>
              </a:spcAft>
              <a:buClr>
                <a:srgbClr val="2DA2BF"/>
              </a:buClr>
              <a:buSzPct val="68000"/>
              <a:buNone/>
              <a:tabLst/>
              <a:defRPr/>
            </a:pPr>
            <a:r>
              <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Общая сумма НМЦК, которые планируется </a:t>
            </a:r>
            <a:r>
              <a:rPr kumimoji="0" lang="ru-RU" altLang="ru-RU" sz="2000" b="1"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заключить с СМП/СОНКО в соответствии со ст.30</a:t>
            </a:r>
            <a:r>
              <a:rPr kumimoji="0" lang="ru-RU" altLang="ru-RU" sz="2000" b="0" i="0"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rPr>
              <a:t>, с указанием суммы планируемых платежей в текущем финансовом году и последующие годы (в отношении контрактов, обеспечение оплаты которых планируется за пределами текущего финансового года)</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Char char=""/>
              <a:tabLst/>
              <a:defRPr/>
            </a:pPr>
            <a:endParaRPr kumimoji="0" lang="ru-RU" altLang="ru-RU" sz="2700" b="0" i="0" u="none" strike="noStrike" kern="1200" cap="none" spc="0" normalizeH="0" baseline="0" noProof="0" dirty="0" smtClean="0">
              <a:ln>
                <a:noFill/>
              </a:ln>
              <a:solidFill>
                <a:sysClr val="windowText" lastClr="000000"/>
              </a:solidFill>
              <a:effectLst/>
              <a:uLnTx/>
              <a:uFillTx/>
              <a:latin typeface="Lucida Sans Unicode"/>
              <a:ea typeface="+mn-ea"/>
              <a:cs typeface="+mn-cs"/>
            </a:endParaRPr>
          </a:p>
        </p:txBody>
      </p:sp>
    </p:spTree>
    <p:extLst>
      <p:ext uri="{BB962C8B-B14F-4D97-AF65-F5344CB8AC3E}">
        <p14:creationId xmlns:p14="http://schemas.microsoft.com/office/powerpoint/2010/main" val="3485936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3061795137"/>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Сроки формирования и утверждения </a:t>
            </a:r>
            <a:r>
              <a:rPr lang="ru-RU"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ПЛАНА ГРАФИКА</a:t>
            </a:r>
            <a:endParaRPr lang="ru-RU" altLang="ru-RU" sz="2200"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graphicFrame>
        <p:nvGraphicFramePr>
          <p:cNvPr id="11" name="Объект 2"/>
          <p:cNvGraphicFramePr>
            <a:graphicFrameLocks/>
          </p:cNvGraphicFramePr>
          <p:nvPr>
            <p:extLst>
              <p:ext uri="{D42A27DB-BD31-4B8C-83A1-F6EECF244321}">
                <p14:modId xmlns:p14="http://schemas.microsoft.com/office/powerpoint/2010/main" val="2499061460"/>
              </p:ext>
            </p:extLst>
          </p:nvPr>
        </p:nvGraphicFramePr>
        <p:xfrm>
          <a:off x="287521" y="908721"/>
          <a:ext cx="8664116" cy="2944368"/>
        </p:xfrm>
        <a:graphic>
          <a:graphicData uri="http://schemas.openxmlformats.org/drawingml/2006/table">
            <a:tbl>
              <a:tblPr firstRow="1" bandRow="1">
                <a:tableStyleId>{0E3FDE45-AF77-4B5C-9715-49D594BDF05E}</a:tableStyleId>
              </a:tblPr>
              <a:tblGrid>
                <a:gridCol w="4332058"/>
                <a:gridCol w="4332058"/>
              </a:tblGrid>
              <a:tr h="375980">
                <a:tc gridSpan="2">
                  <a:txBody>
                    <a:bodyPr/>
                    <a:lstStyle/>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Государственные заказчики,</a:t>
                      </a:r>
                      <a:endParaRPr lang="ru-RU" sz="14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действующие </a:t>
                      </a:r>
                      <a:r>
                        <a:rPr lang="ru-RU" sz="1400" b="1" dirty="0">
                          <a:effectLst/>
                          <a:latin typeface="Times New Roman" panose="02020603050405020304" pitchFamily="18" charset="0"/>
                          <a:ea typeface="Calibri"/>
                          <a:cs typeface="Times New Roman" panose="02020603050405020304" pitchFamily="18" charset="0"/>
                        </a:rPr>
                        <a:t>от имени Свердловской области</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389178">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в течение 10 рабочих дней </a:t>
                      </a:r>
                      <a:r>
                        <a:rPr lang="ru-RU" sz="1400" dirty="0">
                          <a:effectLst/>
                          <a:latin typeface="Times New Roman" panose="02020603050405020304" pitchFamily="18" charset="0"/>
                          <a:ea typeface="Calibri"/>
                          <a:cs typeface="Times New Roman" panose="02020603050405020304" pitchFamily="18" charset="0"/>
                        </a:rPr>
                        <a:t>после получения ими объема прав в денежном выражении на принятие и (или) исполнение обязательств в соответствии с бюджетным законодательством </a:t>
                      </a:r>
                      <a:r>
                        <a:rPr lang="ru-RU" sz="1400" dirty="0" smtClean="0">
                          <a:effectLst/>
                          <a:latin typeface="Times New Roman" panose="02020603050405020304" pitchFamily="18" charset="0"/>
                          <a:ea typeface="Calibri"/>
                          <a:cs typeface="Times New Roman" panose="02020603050405020304" pitchFamily="18" charset="0"/>
                        </a:rPr>
                        <a:t>РФ</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722447">
                <a:tc>
                  <a:txBody>
                    <a:bodyPr/>
                    <a:lstStyle/>
                    <a:p>
                      <a:pPr algn="just">
                        <a:lnSpc>
                          <a:spcPct val="115000"/>
                        </a:lnSpc>
                        <a:spcAft>
                          <a:spcPts val="0"/>
                        </a:spcAft>
                      </a:pPr>
                      <a:r>
                        <a:rPr lang="ru-RU" sz="1400" b="1" i="1" dirty="0" smtClean="0">
                          <a:effectLst/>
                          <a:latin typeface="Times New Roman" panose="02020603050405020304" pitchFamily="18" charset="0"/>
                          <a:ea typeface="Calibri"/>
                          <a:cs typeface="Times New Roman" panose="02020603050405020304" pitchFamily="18" charset="0"/>
                        </a:rPr>
                        <a:t>формируют</a:t>
                      </a:r>
                      <a:r>
                        <a:rPr lang="ru-RU" sz="1400" dirty="0" smtClean="0">
                          <a:effectLst/>
                          <a:latin typeface="Times New Roman" panose="02020603050405020304" pitchFamily="18" charset="0"/>
                          <a:ea typeface="Calibri"/>
                          <a:cs typeface="Times New Roman" panose="02020603050405020304" pitchFamily="18" charset="0"/>
                        </a:rPr>
                        <a:t> </a:t>
                      </a:r>
                    </a:p>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в сроки, установленные главными распорядителями средств бюджета Свердловской области, но не позднее получения соответствующим государственным заказчиком  объема прав в денежном выражении на принятие и (или) исполнение обязательств в соответствии с бюджетным законодательством Российской Федерации </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a:txBody>
                    <a:bodyPr/>
                    <a:lstStyle/>
                    <a:p>
                      <a:pPr algn="just">
                        <a:lnSpc>
                          <a:spcPct val="115000"/>
                        </a:lnSpc>
                        <a:spcAft>
                          <a:spcPts val="0"/>
                        </a:spcAft>
                      </a:pPr>
                      <a:r>
                        <a:rPr lang="ru-RU" sz="1400" b="1" i="1" dirty="0">
                          <a:effectLst/>
                          <a:latin typeface="Times New Roman" panose="02020603050405020304" pitchFamily="18" charset="0"/>
                          <a:ea typeface="Calibri"/>
                          <a:cs typeface="Times New Roman" panose="02020603050405020304" pitchFamily="18" charset="0"/>
                        </a:rPr>
                        <a:t>утверждают</a:t>
                      </a:r>
                      <a:r>
                        <a:rPr lang="ru-RU" sz="1400" dirty="0">
                          <a:effectLst/>
                          <a:latin typeface="Times New Roman" panose="02020603050405020304" pitchFamily="18" charset="0"/>
                          <a:ea typeface="Calibri"/>
                          <a:cs typeface="Times New Roman" panose="02020603050405020304" pitchFamily="18" charset="0"/>
                        </a:rPr>
                        <a:t> </a:t>
                      </a:r>
                    </a:p>
                    <a:p>
                      <a:pPr algn="just">
                        <a:lnSpc>
                          <a:spcPct val="115000"/>
                        </a:lnSpc>
                        <a:spcAft>
                          <a:spcPts val="0"/>
                        </a:spcAft>
                      </a:pPr>
                      <a:r>
                        <a:rPr lang="ru-RU" sz="1400" dirty="0">
                          <a:effectLst/>
                          <a:latin typeface="Times New Roman" panose="02020603050405020304" pitchFamily="18" charset="0"/>
                          <a:ea typeface="Calibri"/>
                          <a:cs typeface="Times New Roman" panose="02020603050405020304" pitchFamily="18" charset="0"/>
                        </a:rPr>
                        <a:t>сформированные планы-графики закупок после их уточнения (при необходимости) и доведения до соответствующего государственного заказчика объема прав в денежном выражении на принятие и (или) исполнение обязательств в соответствии с бюджетным законодательством Российской Федерации</a:t>
                      </a:r>
                    </a:p>
                  </a:txBody>
                  <a:tcPr marL="68580" marR="68580" marT="0" marB="0">
                    <a:solidFill>
                      <a:schemeClr val="accent1">
                        <a:lumMod val="60000"/>
                        <a:lumOff val="40000"/>
                        <a:alpha val="20000"/>
                      </a:schemeClr>
                    </a:solidFill>
                  </a:tcPr>
                </a:tc>
              </a:tr>
            </a:tbl>
          </a:graphicData>
        </a:graphic>
      </p:graphicFrame>
      <p:graphicFrame>
        <p:nvGraphicFramePr>
          <p:cNvPr id="12" name="Объект 2"/>
          <p:cNvGraphicFramePr>
            <a:graphicFrameLocks/>
          </p:cNvGraphicFramePr>
          <p:nvPr>
            <p:extLst>
              <p:ext uri="{D42A27DB-BD31-4B8C-83A1-F6EECF244321}">
                <p14:modId xmlns:p14="http://schemas.microsoft.com/office/powerpoint/2010/main" val="2459343040"/>
              </p:ext>
            </p:extLst>
          </p:nvPr>
        </p:nvGraphicFramePr>
        <p:xfrm>
          <a:off x="323528" y="3140968"/>
          <a:ext cx="8664114" cy="2751741"/>
        </p:xfrm>
        <a:graphic>
          <a:graphicData uri="http://schemas.openxmlformats.org/drawingml/2006/table">
            <a:tbl>
              <a:tblPr firstRow="1" bandRow="1">
                <a:tableStyleId>{0E3FDE45-AF77-4B5C-9715-49D594BDF05E}</a:tableStyleId>
              </a:tblPr>
              <a:tblGrid>
                <a:gridCol w="4332057"/>
                <a:gridCol w="4332057"/>
              </a:tblGrid>
              <a:tr h="661974">
                <a:tc gridSpan="2">
                  <a:txBody>
                    <a:bodyPr/>
                    <a:lstStyle/>
                    <a:p>
                      <a:pPr algn="ctr">
                        <a:lnSpc>
                          <a:spcPct val="115000"/>
                        </a:lnSpc>
                        <a:spcAft>
                          <a:spcPts val="0"/>
                        </a:spcAft>
                      </a:pP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562162">
                <a:tc gridSpan="2">
                  <a:txBody>
                    <a:bodyPr/>
                    <a:lstStyle/>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БУ СО, </a:t>
                      </a:r>
                      <a:r>
                        <a:rPr lang="ru-RU" sz="1400" b="1" dirty="0">
                          <a:effectLst/>
                          <a:latin typeface="Times New Roman" panose="02020603050405020304" pitchFamily="18" charset="0"/>
                          <a:ea typeface="Calibri"/>
                          <a:cs typeface="Times New Roman" panose="02020603050405020304" pitchFamily="18" charset="0"/>
                        </a:rPr>
                        <a:t>за исключением закупок, осуществляемых </a:t>
                      </a:r>
                      <a:endParaRPr lang="ru-RU" sz="14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в </a:t>
                      </a:r>
                      <a:r>
                        <a:rPr lang="ru-RU" sz="1400" b="1" dirty="0">
                          <a:effectLst/>
                          <a:latin typeface="Times New Roman" panose="02020603050405020304" pitchFamily="18" charset="0"/>
                          <a:ea typeface="Calibri"/>
                          <a:cs typeface="Times New Roman" panose="02020603050405020304" pitchFamily="18" charset="0"/>
                        </a:rPr>
                        <a:t>соответствии с </a:t>
                      </a:r>
                      <a:r>
                        <a:rPr lang="ru-RU" sz="1400" b="1" dirty="0" err="1" smtClean="0">
                          <a:effectLst/>
                          <a:latin typeface="Times New Roman" panose="02020603050405020304" pitchFamily="18" charset="0"/>
                          <a:ea typeface="Calibri"/>
                          <a:cs typeface="Times New Roman" panose="02020603050405020304" pitchFamily="18" charset="0"/>
                        </a:rPr>
                        <a:t>ч.ч</a:t>
                      </a:r>
                      <a:r>
                        <a:rPr lang="ru-RU" sz="1400" b="1" dirty="0" smtClean="0">
                          <a:effectLst/>
                          <a:latin typeface="Times New Roman" panose="02020603050405020304" pitchFamily="18" charset="0"/>
                          <a:ea typeface="Calibri"/>
                          <a:cs typeface="Times New Roman" panose="02020603050405020304" pitchFamily="18" charset="0"/>
                        </a:rPr>
                        <a:t>. 2 </a:t>
                      </a:r>
                      <a:r>
                        <a:rPr lang="ru-RU" sz="1400" b="1" dirty="0">
                          <a:effectLst/>
                          <a:latin typeface="Times New Roman" panose="02020603050405020304" pitchFamily="18" charset="0"/>
                          <a:ea typeface="Calibri"/>
                          <a:cs typeface="Times New Roman" panose="02020603050405020304" pitchFamily="18" charset="0"/>
                        </a:rPr>
                        <a:t>и 6 </a:t>
                      </a:r>
                      <a:r>
                        <a:rPr lang="ru-RU" sz="1400" b="1" dirty="0" smtClean="0">
                          <a:effectLst/>
                          <a:latin typeface="Times New Roman" panose="02020603050405020304" pitchFamily="18" charset="0"/>
                          <a:ea typeface="Calibri"/>
                          <a:cs typeface="Times New Roman" panose="02020603050405020304" pitchFamily="18" charset="0"/>
                        </a:rPr>
                        <a:t>ст.15 </a:t>
                      </a:r>
                      <a:r>
                        <a:rPr lang="ru-RU" sz="1400" b="1" dirty="0">
                          <a:effectLst/>
                          <a:latin typeface="Times New Roman" panose="02020603050405020304" pitchFamily="18" charset="0"/>
                          <a:ea typeface="Calibri"/>
                          <a:cs typeface="Times New Roman" panose="02020603050405020304" pitchFamily="18" charset="0"/>
                        </a:rPr>
                        <a:t>Закона о контрактной системе</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hMerge="1">
                  <a:txBody>
                    <a:bodyPr/>
                    <a:lstStyle/>
                    <a:p>
                      <a:endParaRPr lang="ru-RU"/>
                    </a:p>
                  </a:txBody>
                  <a:tcPr>
                    <a:solidFill>
                      <a:schemeClr val="accent1">
                        <a:lumMod val="60000"/>
                        <a:lumOff val="40000"/>
                        <a:alpha val="20000"/>
                      </a:schemeClr>
                    </a:solidFill>
                  </a:tcPr>
                </a:tc>
              </a:tr>
              <a:tr h="216024">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в течение 10 рабочих дней </a:t>
                      </a:r>
                      <a:r>
                        <a:rPr lang="ru-RU" sz="1400" dirty="0">
                          <a:effectLst/>
                          <a:latin typeface="Times New Roman" panose="02020603050405020304" pitchFamily="18" charset="0"/>
                          <a:ea typeface="Calibri"/>
                          <a:cs typeface="Times New Roman" panose="02020603050405020304" pitchFamily="18" charset="0"/>
                        </a:rPr>
                        <a:t>после утверждения планов </a:t>
                      </a:r>
                      <a:r>
                        <a:rPr lang="ru-RU" sz="1400" dirty="0" smtClean="0">
                          <a:effectLst/>
                          <a:latin typeface="Times New Roman" panose="02020603050405020304" pitchFamily="18" charset="0"/>
                          <a:ea typeface="Calibri"/>
                          <a:cs typeface="Times New Roman" panose="02020603050405020304" pitchFamily="18" charset="0"/>
                        </a:rPr>
                        <a:t>ФХД</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hMerge="1">
                  <a:txBody>
                    <a:bodyPr/>
                    <a:lstStyle/>
                    <a:p>
                      <a:endParaRPr lang="ru-RU"/>
                    </a:p>
                  </a:txBody>
                  <a:tcPr>
                    <a:solidFill>
                      <a:schemeClr val="accent1">
                        <a:lumMod val="60000"/>
                        <a:lumOff val="40000"/>
                        <a:alpha val="20000"/>
                      </a:schemeClr>
                    </a:solidFill>
                  </a:tcPr>
                </a:tc>
              </a:tr>
              <a:tr h="1282241">
                <a:tc>
                  <a:txBody>
                    <a:bodyPr/>
                    <a:lstStyle/>
                    <a:p>
                      <a:pPr algn="just">
                        <a:lnSpc>
                          <a:spcPct val="115000"/>
                        </a:lnSpc>
                        <a:spcAft>
                          <a:spcPts val="0"/>
                        </a:spcAft>
                      </a:pPr>
                      <a:r>
                        <a:rPr lang="ru-RU" sz="1400" b="1" i="1" dirty="0">
                          <a:effectLst/>
                          <a:latin typeface="Times New Roman" panose="02020603050405020304" pitchFamily="18" charset="0"/>
                          <a:ea typeface="Calibri"/>
                          <a:cs typeface="Times New Roman" panose="02020603050405020304" pitchFamily="18" charset="0"/>
                        </a:rPr>
                        <a:t>формируют </a:t>
                      </a:r>
                    </a:p>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в сроки, установленные органами, осуществляющими функции и полномочия их учредителя, но не позднее утверждения планов финансово-хозяйственной деятельности</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a:txBody>
                    <a:bodyPr/>
                    <a:lstStyle/>
                    <a:p>
                      <a:pPr algn="just">
                        <a:lnSpc>
                          <a:spcPct val="115000"/>
                        </a:lnSpc>
                        <a:spcAft>
                          <a:spcPts val="0"/>
                        </a:spcAft>
                      </a:pPr>
                      <a:r>
                        <a:rPr lang="ru-RU" sz="1400" b="1" i="1" dirty="0">
                          <a:effectLst/>
                          <a:latin typeface="Times New Roman" panose="02020603050405020304" pitchFamily="18" charset="0"/>
                          <a:ea typeface="Calibri"/>
                          <a:cs typeface="Times New Roman" panose="02020603050405020304" pitchFamily="18" charset="0"/>
                        </a:rPr>
                        <a:t>утверждают</a:t>
                      </a:r>
                      <a:r>
                        <a:rPr lang="ru-RU" sz="1400" dirty="0">
                          <a:effectLst/>
                          <a:latin typeface="Times New Roman" panose="02020603050405020304" pitchFamily="18" charset="0"/>
                          <a:ea typeface="Calibri"/>
                          <a:cs typeface="Times New Roman" panose="02020603050405020304" pitchFamily="18" charset="0"/>
                        </a:rPr>
                        <a:t> </a:t>
                      </a:r>
                    </a:p>
                    <a:p>
                      <a:pPr algn="just">
                        <a:lnSpc>
                          <a:spcPct val="115000"/>
                        </a:lnSpc>
                        <a:spcAft>
                          <a:spcPts val="0"/>
                        </a:spcAft>
                      </a:pPr>
                      <a:r>
                        <a:rPr lang="ru-RU" sz="1400" dirty="0">
                          <a:effectLst/>
                          <a:latin typeface="Times New Roman" panose="02020603050405020304" pitchFamily="18" charset="0"/>
                          <a:ea typeface="Calibri"/>
                          <a:cs typeface="Times New Roman" panose="02020603050405020304" pitchFamily="18" charset="0"/>
                        </a:rPr>
                        <a:t>сформированные планы-графики </a:t>
                      </a:r>
                      <a:r>
                        <a:rPr lang="ru-RU" sz="1400" dirty="0" smtClean="0">
                          <a:effectLst/>
                          <a:latin typeface="Times New Roman" panose="02020603050405020304" pitchFamily="18" charset="0"/>
                          <a:ea typeface="Calibri"/>
                          <a:cs typeface="Times New Roman" panose="02020603050405020304" pitchFamily="18" charset="0"/>
                        </a:rPr>
                        <a:t>после </a:t>
                      </a:r>
                      <a:r>
                        <a:rPr lang="ru-RU" sz="1400" dirty="0">
                          <a:effectLst/>
                          <a:latin typeface="Times New Roman" panose="02020603050405020304" pitchFamily="18" charset="0"/>
                          <a:ea typeface="Calibri"/>
                          <a:cs typeface="Times New Roman" panose="02020603050405020304" pitchFamily="18" charset="0"/>
                        </a:rPr>
                        <a:t>их уточнения (при необходимости) и утверждения планов финансово-хозяйственной деятельности</a:t>
                      </a:r>
                    </a:p>
                  </a:txBody>
                  <a:tcPr marL="68580" marR="68580" marT="0" marB="0">
                    <a:solidFill>
                      <a:schemeClr val="accent1">
                        <a:lumMod val="60000"/>
                        <a:lumOff val="40000"/>
                        <a:alpha val="20000"/>
                      </a:schemeClr>
                    </a:solidFill>
                  </a:tcPr>
                </a:tc>
              </a:tr>
            </a:tbl>
          </a:graphicData>
        </a:graphic>
      </p:graphicFrame>
    </p:spTree>
    <p:extLst>
      <p:ext uri="{BB962C8B-B14F-4D97-AF65-F5344CB8AC3E}">
        <p14:creationId xmlns:p14="http://schemas.microsoft.com/office/powerpoint/2010/main" val="3148995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3513064804"/>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Сроки формирования и утверждения </a:t>
            </a:r>
            <a:r>
              <a:rPr lang="ru-RU"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ПЛАНА ГРАФИКА</a:t>
            </a:r>
            <a:endParaRPr lang="ru-RU" altLang="ru-RU" sz="2200"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graphicFrame>
        <p:nvGraphicFramePr>
          <p:cNvPr id="13" name="Объект 2"/>
          <p:cNvGraphicFramePr>
            <a:graphicFrameLocks/>
          </p:cNvGraphicFramePr>
          <p:nvPr>
            <p:extLst>
              <p:ext uri="{D42A27DB-BD31-4B8C-83A1-F6EECF244321}">
                <p14:modId xmlns:p14="http://schemas.microsoft.com/office/powerpoint/2010/main" val="524384370"/>
              </p:ext>
            </p:extLst>
          </p:nvPr>
        </p:nvGraphicFramePr>
        <p:xfrm>
          <a:off x="273352" y="1052734"/>
          <a:ext cx="8748972" cy="3240361"/>
        </p:xfrm>
        <a:graphic>
          <a:graphicData uri="http://schemas.openxmlformats.org/drawingml/2006/table">
            <a:tbl>
              <a:tblPr firstRow="1" bandRow="1">
                <a:tableStyleId>{5DA37D80-6434-44D0-A028-1B22A696006F}</a:tableStyleId>
              </a:tblPr>
              <a:tblGrid>
                <a:gridCol w="4374486"/>
                <a:gridCol w="4374486"/>
              </a:tblGrid>
              <a:tr h="604976">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АУ СО, ГУП, имущество которых принадлежит на праве собственности Свердловской области, в случае, </a:t>
                      </a:r>
                      <a:r>
                        <a:rPr lang="ru-RU" sz="1400" b="1" dirty="0" smtClean="0">
                          <a:effectLst/>
                          <a:latin typeface="Times New Roman" panose="02020603050405020304" pitchFamily="18" charset="0"/>
                          <a:ea typeface="Calibri"/>
                          <a:cs typeface="Times New Roman" panose="02020603050405020304" pitchFamily="18" charset="0"/>
                        </a:rPr>
                        <a:t> предусмотренном </a:t>
                      </a:r>
                      <a:r>
                        <a:rPr lang="ru-RU" sz="1400" b="1" dirty="0">
                          <a:effectLst/>
                          <a:latin typeface="Times New Roman" panose="02020603050405020304" pitchFamily="18" charset="0"/>
                          <a:ea typeface="Calibri"/>
                          <a:cs typeface="Times New Roman" panose="02020603050405020304" pitchFamily="18" charset="0"/>
                        </a:rPr>
                        <a:t>ч. 4 ст. 15 Закона о контрактной системе</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230094">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в течение 10 рабочих дней</a:t>
                      </a:r>
                      <a:r>
                        <a:rPr lang="ru-RU" sz="1400" dirty="0">
                          <a:effectLst/>
                          <a:latin typeface="Times New Roman" panose="02020603050405020304" pitchFamily="18" charset="0"/>
                          <a:ea typeface="Calibri"/>
                          <a:cs typeface="Times New Roman" panose="02020603050405020304" pitchFamily="18" charset="0"/>
                        </a:rPr>
                        <a:t> со дня заключения соглашений о предоставлении субсидий </a:t>
                      </a:r>
                      <a:r>
                        <a:rPr lang="ru-RU" sz="1400" dirty="0" smtClean="0">
                          <a:effectLst/>
                          <a:latin typeface="Times New Roman" panose="02020603050405020304" pitchFamily="18" charset="0"/>
                          <a:ea typeface="Calibri"/>
                          <a:cs typeface="Times New Roman" panose="02020603050405020304" pitchFamily="18" charset="0"/>
                        </a:rPr>
                        <a:t>на</a:t>
                      </a:r>
                      <a:r>
                        <a:rPr lang="ru-RU" sz="1400" baseline="0" dirty="0" smtClean="0">
                          <a:effectLst/>
                          <a:latin typeface="Times New Roman" panose="02020603050405020304" pitchFamily="18" charset="0"/>
                          <a:ea typeface="Calibri"/>
                          <a:cs typeface="Times New Roman" panose="02020603050405020304" pitchFamily="18" charset="0"/>
                        </a:rPr>
                        <a:t> о</a:t>
                      </a:r>
                      <a:r>
                        <a:rPr lang="ru-RU" sz="1400" dirty="0" smtClean="0">
                          <a:effectLst/>
                          <a:latin typeface="Times New Roman" panose="02020603050405020304" pitchFamily="18" charset="0"/>
                          <a:ea typeface="Calibri"/>
                          <a:cs typeface="Times New Roman" panose="02020603050405020304" pitchFamily="18" charset="0"/>
                        </a:rPr>
                        <a:t>существление </a:t>
                      </a:r>
                      <a:r>
                        <a:rPr lang="ru-RU" sz="1400" dirty="0">
                          <a:effectLst/>
                          <a:latin typeface="Times New Roman" panose="02020603050405020304" pitchFamily="18" charset="0"/>
                          <a:ea typeface="Calibri"/>
                          <a:cs typeface="Times New Roman" panose="02020603050405020304" pitchFamily="18" charset="0"/>
                        </a:rPr>
                        <a:t>капитальных вложений </a:t>
                      </a:r>
                    </a:p>
                    <a:p>
                      <a:pPr algn="ctr">
                        <a:lnSpc>
                          <a:spcPct val="115000"/>
                        </a:lnSpc>
                        <a:spcAft>
                          <a:spcPts val="0"/>
                        </a:spcAft>
                      </a:pPr>
                      <a:r>
                        <a:rPr lang="ru-RU" sz="1400" b="1" i="1" dirty="0">
                          <a:effectLst/>
                          <a:latin typeface="Times New Roman" panose="02020603050405020304" pitchFamily="18" charset="0"/>
                          <a:ea typeface="Calibri"/>
                          <a:cs typeface="Times New Roman" panose="02020603050405020304" pitchFamily="18" charset="0"/>
                        </a:rPr>
                        <a:t>При этом в ПГ включаются только закупки, которые планируется осуществлять за счет </a:t>
                      </a:r>
                      <a:r>
                        <a:rPr lang="ru-RU" sz="1400" b="1" i="1" dirty="0" smtClean="0">
                          <a:effectLst/>
                          <a:latin typeface="Times New Roman" panose="02020603050405020304" pitchFamily="18" charset="0"/>
                          <a:ea typeface="Calibri"/>
                          <a:cs typeface="Times New Roman" panose="02020603050405020304" pitchFamily="18" charset="0"/>
                        </a:rPr>
                        <a:t>субсидий</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405291">
                <a:tc>
                  <a:txBody>
                    <a:bodyPr/>
                    <a:lstStyle/>
                    <a:p>
                      <a:pPr algn="just">
                        <a:lnSpc>
                          <a:spcPct val="100000"/>
                        </a:lnSpc>
                        <a:spcAft>
                          <a:spcPts val="0"/>
                        </a:spcAft>
                      </a:pPr>
                      <a:r>
                        <a:rPr lang="ru-RU" sz="1400" b="1" i="1" dirty="0" smtClean="0">
                          <a:effectLst/>
                          <a:latin typeface="Times New Roman" panose="02020603050405020304" pitchFamily="18" charset="0"/>
                          <a:ea typeface="Calibri"/>
                          <a:cs typeface="Times New Roman" panose="02020603050405020304" pitchFamily="18" charset="0"/>
                        </a:rPr>
                        <a:t>Формируют </a:t>
                      </a:r>
                    </a:p>
                    <a:p>
                      <a:pPr algn="just">
                        <a:lnSpc>
                          <a:spcPct val="100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после </a:t>
                      </a:r>
                      <a:r>
                        <a:rPr lang="ru-RU" sz="1400" dirty="0">
                          <a:effectLst/>
                          <a:latin typeface="Times New Roman" panose="02020603050405020304" pitchFamily="18" charset="0"/>
                          <a:ea typeface="Calibri"/>
                          <a:cs typeface="Times New Roman" panose="02020603050405020304" pitchFamily="18" charset="0"/>
                        </a:rPr>
                        <a:t>внесения проекта закона Свердловской области об областном бюджете на очередной финансовый год и плановый период на рассмотрение в Законодательное Собрание Свердловской области</a:t>
                      </a:r>
                    </a:p>
                  </a:txBody>
                  <a:tcPr marL="68580" marR="68580" marT="0" marB="0"/>
                </a:tc>
                <a:tc>
                  <a:txBody>
                    <a:bodyPr/>
                    <a:lstStyle/>
                    <a:p>
                      <a:pPr algn="just">
                        <a:lnSpc>
                          <a:spcPct val="115000"/>
                        </a:lnSpc>
                        <a:spcAft>
                          <a:spcPts val="0"/>
                        </a:spcAft>
                      </a:pPr>
                      <a:r>
                        <a:rPr lang="ru-RU" sz="1400" b="1" i="1" dirty="0" smtClean="0">
                          <a:effectLst/>
                          <a:latin typeface="Times New Roman" panose="02020603050405020304" pitchFamily="18" charset="0"/>
                          <a:ea typeface="Calibri"/>
                          <a:cs typeface="Times New Roman" panose="02020603050405020304" pitchFamily="18" charset="0"/>
                        </a:rPr>
                        <a:t>Утверждают</a:t>
                      </a:r>
                    </a:p>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после </a:t>
                      </a:r>
                      <a:r>
                        <a:rPr lang="ru-RU" sz="1400" dirty="0">
                          <a:effectLst/>
                          <a:latin typeface="Times New Roman" panose="02020603050405020304" pitchFamily="18" charset="0"/>
                          <a:ea typeface="Calibri"/>
                          <a:cs typeface="Times New Roman" panose="02020603050405020304" pitchFamily="18" charset="0"/>
                        </a:rPr>
                        <a:t>их уточнения (при необходимости) и заключения соглашений о предоставлении субсидий</a:t>
                      </a:r>
                    </a:p>
                  </a:txBody>
                  <a:tcPr marL="68580" marR="68580" marT="0" marB="0"/>
                </a:tc>
              </a:tr>
            </a:tbl>
          </a:graphicData>
        </a:graphic>
      </p:graphicFrame>
    </p:spTree>
    <p:extLst>
      <p:ext uri="{BB962C8B-B14F-4D97-AF65-F5344CB8AC3E}">
        <p14:creationId xmlns:p14="http://schemas.microsoft.com/office/powerpoint/2010/main" val="2913870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961027737"/>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Сроки формирования и утверждения </a:t>
            </a:r>
            <a:r>
              <a:rPr lang="ru-RU"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ПЛАНА ГРАФИКА</a:t>
            </a:r>
            <a:endParaRPr lang="ru-RU" altLang="ru-RU" sz="2200"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graphicFrame>
        <p:nvGraphicFramePr>
          <p:cNvPr id="11" name="Объект 2"/>
          <p:cNvGraphicFramePr>
            <a:graphicFrameLocks/>
          </p:cNvGraphicFramePr>
          <p:nvPr>
            <p:extLst>
              <p:ext uri="{D42A27DB-BD31-4B8C-83A1-F6EECF244321}">
                <p14:modId xmlns:p14="http://schemas.microsoft.com/office/powerpoint/2010/main" val="4234499887"/>
              </p:ext>
            </p:extLst>
          </p:nvPr>
        </p:nvGraphicFramePr>
        <p:xfrm>
          <a:off x="395533" y="991665"/>
          <a:ext cx="8556104" cy="4416552"/>
        </p:xfrm>
        <a:graphic>
          <a:graphicData uri="http://schemas.openxmlformats.org/drawingml/2006/table">
            <a:tbl>
              <a:tblPr firstRow="1" bandRow="1">
                <a:tableStyleId>{5DA37D80-6434-44D0-A028-1B22A696006F}</a:tableStyleId>
              </a:tblPr>
              <a:tblGrid>
                <a:gridCol w="4278052"/>
                <a:gridCol w="4278052"/>
              </a:tblGrid>
              <a:tr h="370840">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БУ, АУ СО, ГУП, имущество которых принадлежит на праве собственности Свердловской области, осуществляющими закупки в рамках полномочий, </a:t>
                      </a:r>
                      <a:endParaRPr lang="ru-RU" sz="14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переданных </a:t>
                      </a:r>
                      <a:r>
                        <a:rPr lang="ru-RU" sz="1400" b="1" dirty="0">
                          <a:effectLst/>
                          <a:latin typeface="Times New Roman" panose="02020603050405020304" pitchFamily="18" charset="0"/>
                          <a:ea typeface="Calibri"/>
                          <a:cs typeface="Times New Roman" panose="02020603050405020304" pitchFamily="18" charset="0"/>
                        </a:rPr>
                        <a:t>им ОГВ СО, ОУ ТГВФ, в случаях, </a:t>
                      </a:r>
                      <a:endParaRPr lang="ru-RU" sz="14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400" b="1" dirty="0" smtClean="0">
                          <a:effectLst/>
                          <a:latin typeface="Times New Roman" panose="02020603050405020304" pitchFamily="18" charset="0"/>
                          <a:ea typeface="Calibri"/>
                          <a:cs typeface="Times New Roman" panose="02020603050405020304" pitchFamily="18" charset="0"/>
                        </a:rPr>
                        <a:t>предусмотренных </a:t>
                      </a:r>
                      <a:r>
                        <a:rPr lang="ru-RU" sz="1400" b="1" dirty="0">
                          <a:effectLst/>
                          <a:latin typeface="Times New Roman" panose="02020603050405020304" pitchFamily="18" charset="0"/>
                          <a:ea typeface="Calibri"/>
                          <a:cs typeface="Times New Roman" panose="02020603050405020304" pitchFamily="18" charset="0"/>
                        </a:rPr>
                        <a:t>ч. 6 ст. 15 Закона о контрактной системе</a:t>
                      </a:r>
                      <a:endParaRPr lang="ru-RU" sz="14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370840">
                <a:tc gridSpan="2">
                  <a:txBody>
                    <a:bodyPr/>
                    <a:lstStyle/>
                    <a:p>
                      <a:pPr algn="ctr">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в течение 10 рабочих дней</a:t>
                      </a:r>
                      <a:r>
                        <a:rPr lang="ru-RU" sz="1400" dirty="0">
                          <a:effectLst/>
                          <a:latin typeface="Times New Roman" panose="02020603050405020304" pitchFamily="18" charset="0"/>
                          <a:ea typeface="Calibri"/>
                          <a:cs typeface="Times New Roman" panose="02020603050405020304" pitchFamily="18" charset="0"/>
                        </a:rPr>
                        <a:t> после получения соответствующим юридическим лицом объема прав в денежном выражении на принятие и (или) исполнение обязательств в соответствии с бюджетным законодательством Российской Федерации.</a:t>
                      </a:r>
                    </a:p>
                  </a:txBody>
                  <a:tcPr marL="68580" marR="68580" marT="0" marB="0"/>
                </a:tc>
                <a:tc hMerge="1">
                  <a:txBody>
                    <a:bodyPr/>
                    <a:lstStyle/>
                    <a:p>
                      <a:endParaRPr lang="ru-RU"/>
                    </a:p>
                  </a:txBody>
                  <a:tcPr/>
                </a:tc>
              </a:tr>
              <a:tr h="370840">
                <a:tc>
                  <a:txBody>
                    <a:bodyPr/>
                    <a:lstStyle/>
                    <a:p>
                      <a:pPr algn="just">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формируют</a:t>
                      </a:r>
                      <a:r>
                        <a:rPr lang="ru-RU" sz="1400" dirty="0">
                          <a:effectLst/>
                          <a:latin typeface="Times New Roman" panose="02020603050405020304" pitchFamily="18" charset="0"/>
                          <a:ea typeface="Calibri"/>
                          <a:cs typeface="Times New Roman" panose="02020603050405020304" pitchFamily="18" charset="0"/>
                        </a:rPr>
                        <a:t> </a:t>
                      </a:r>
                    </a:p>
                    <a:p>
                      <a:pPr algn="just">
                        <a:lnSpc>
                          <a:spcPct val="115000"/>
                        </a:lnSpc>
                        <a:spcAft>
                          <a:spcPts val="0"/>
                        </a:spcAft>
                      </a:pPr>
                      <a:r>
                        <a:rPr lang="ru-RU" sz="1400" dirty="0">
                          <a:effectLst/>
                          <a:latin typeface="Times New Roman" panose="02020603050405020304" pitchFamily="18" charset="0"/>
                          <a:ea typeface="Calibri"/>
                          <a:cs typeface="Times New Roman" panose="02020603050405020304" pitchFamily="18" charset="0"/>
                        </a:rPr>
                        <a:t>после внесения на рассмотрение в Законодательное Собрание Свердловской области проекта закона об областном бюджете на очередной финансовый год и плановый период, проекта закона Свердловской области о бюджете территориального фонда обязательного медицинского страхования Свердловской области на очередной финансовый год и плановый период </a:t>
                      </a:r>
                    </a:p>
                  </a:txBody>
                  <a:tcPr marL="68580" marR="68580" marT="0" marB="0"/>
                </a:tc>
                <a:tc>
                  <a:txBody>
                    <a:bodyPr/>
                    <a:lstStyle/>
                    <a:p>
                      <a:pPr algn="just">
                        <a:lnSpc>
                          <a:spcPct val="115000"/>
                        </a:lnSpc>
                        <a:spcAft>
                          <a:spcPts val="0"/>
                        </a:spcAft>
                      </a:pPr>
                      <a:r>
                        <a:rPr lang="ru-RU" sz="1400" b="1" dirty="0">
                          <a:effectLst/>
                          <a:latin typeface="Times New Roman" panose="02020603050405020304" pitchFamily="18" charset="0"/>
                          <a:ea typeface="Calibri"/>
                          <a:cs typeface="Times New Roman" panose="02020603050405020304" pitchFamily="18" charset="0"/>
                        </a:rPr>
                        <a:t>утверждают</a:t>
                      </a:r>
                      <a:r>
                        <a:rPr lang="ru-RU" sz="1400" dirty="0">
                          <a:effectLst/>
                          <a:latin typeface="Times New Roman" panose="02020603050405020304" pitchFamily="18" charset="0"/>
                          <a:ea typeface="Calibri"/>
                          <a:cs typeface="Times New Roman" panose="02020603050405020304" pitchFamily="18" charset="0"/>
                        </a:rPr>
                        <a:t> </a:t>
                      </a:r>
                    </a:p>
                    <a:p>
                      <a:pPr algn="just">
                        <a:lnSpc>
                          <a:spcPct val="115000"/>
                        </a:lnSpc>
                        <a:spcAft>
                          <a:spcPts val="0"/>
                        </a:spcAft>
                      </a:pPr>
                      <a:r>
                        <a:rPr lang="ru-RU" sz="1400" dirty="0">
                          <a:effectLst/>
                          <a:latin typeface="Times New Roman" panose="02020603050405020304" pitchFamily="18" charset="0"/>
                          <a:ea typeface="Calibri"/>
                          <a:cs typeface="Times New Roman" panose="02020603050405020304" pitchFamily="18" charset="0"/>
                        </a:rPr>
                        <a:t>после их уточнения (при необходимости) и заключения соглашений о передаче указанным юридическим лицам соответствующими органами государственной власти Свердловской области, органами управления территориальными государственными внебюджетными фондами, являющимися заказчиками Свердловской области, полномочий заказчика Свердловской области на заключение и исполнение государственных контрактов от лица указанных органов</a:t>
                      </a:r>
                    </a:p>
                  </a:txBody>
                  <a:tcPr marL="68580" marR="68580" marT="0" marB="0"/>
                </a:tc>
              </a:tr>
            </a:tbl>
          </a:graphicData>
        </a:graphic>
      </p:graphicFrame>
    </p:spTree>
    <p:extLst>
      <p:ext uri="{BB962C8B-B14F-4D97-AF65-F5344CB8AC3E}">
        <p14:creationId xmlns:p14="http://schemas.microsoft.com/office/powerpoint/2010/main" val="3889902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3970750900"/>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 размещения ПЗ и </a:t>
            </a:r>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ПГ </a:t>
            </a:r>
            <a:r>
              <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ЕИС</a:t>
            </a: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457200" y="877524"/>
            <a:ext cx="8229600" cy="512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0" indent="0" algn="ctr" eaLnBrk="1" fontAlgn="auto" hangingPunct="1">
              <a:spcBef>
                <a:spcPts val="0"/>
              </a:spcBef>
              <a:spcAft>
                <a:spcPts val="0"/>
              </a:spcAft>
              <a:buClrTx/>
              <a:buSzTx/>
              <a:buNone/>
            </a:pPr>
            <a:endParaRPr lang="ru-RU" sz="2800" b="1" dirty="0" smtClean="0">
              <a:solidFill>
                <a:prstClr val="black"/>
              </a:solidFill>
              <a:latin typeface="Times New Roman" panose="02020603050405020304" pitchFamily="18" charset="0"/>
              <a:cs typeface="Times New Roman" panose="02020603050405020304" pitchFamily="18" charset="0"/>
            </a:endParaRPr>
          </a:p>
          <a:p>
            <a:pPr marL="0" lvl="0" indent="0" algn="ctr" eaLnBrk="1" fontAlgn="auto" hangingPunct="1">
              <a:spcBef>
                <a:spcPts val="0"/>
              </a:spcBef>
              <a:spcAft>
                <a:spcPts val="0"/>
              </a:spcAft>
              <a:buClrTx/>
              <a:buSzTx/>
              <a:buNone/>
            </a:pPr>
            <a:endParaRPr lang="ru-RU" sz="2800" b="1" dirty="0">
              <a:solidFill>
                <a:prstClr val="black"/>
              </a:solidFill>
              <a:latin typeface="Times New Roman" panose="02020603050405020304" pitchFamily="18" charset="0"/>
              <a:cs typeface="Times New Roman" panose="02020603050405020304" pitchFamily="18" charset="0"/>
            </a:endParaRPr>
          </a:p>
          <a:p>
            <a:pPr marL="0" lvl="0" indent="0" algn="ctr" eaLnBrk="1" fontAlgn="auto" hangingPunct="1">
              <a:spcBef>
                <a:spcPts val="0"/>
              </a:spcBef>
              <a:spcAft>
                <a:spcPts val="0"/>
              </a:spcAft>
              <a:buClrTx/>
              <a:buSzTx/>
              <a:buNone/>
            </a:pPr>
            <a:endParaRPr lang="ru-RU" sz="2800" b="1" dirty="0" smtClean="0">
              <a:solidFill>
                <a:prstClr val="black"/>
              </a:solidFill>
              <a:latin typeface="Times New Roman" panose="02020603050405020304" pitchFamily="18" charset="0"/>
              <a:cs typeface="Times New Roman" panose="02020603050405020304" pitchFamily="18" charset="0"/>
            </a:endParaRPr>
          </a:p>
          <a:p>
            <a:pPr marL="0" lvl="0" indent="0" algn="ctr" eaLnBrk="1" fontAlgn="auto" hangingPunct="1">
              <a:spcBef>
                <a:spcPts val="0"/>
              </a:spcBef>
              <a:spcAft>
                <a:spcPts val="0"/>
              </a:spcAft>
              <a:buClrTx/>
              <a:buSzTx/>
              <a:buNone/>
            </a:pPr>
            <a:r>
              <a:rPr lang="ru-RU" sz="2800" b="1" dirty="0" smtClean="0">
                <a:solidFill>
                  <a:prstClr val="black"/>
                </a:solidFill>
                <a:latin typeface="Times New Roman" panose="02020603050405020304" pitchFamily="18" charset="0"/>
                <a:cs typeface="Times New Roman" panose="02020603050405020304" pitchFamily="18" charset="0"/>
              </a:rPr>
              <a:t>Сформированный </a:t>
            </a:r>
            <a:r>
              <a:rPr lang="ru-RU" sz="2800" b="1" dirty="0">
                <a:solidFill>
                  <a:prstClr val="black"/>
                </a:solidFill>
                <a:latin typeface="Times New Roman" panose="02020603050405020304" pitchFamily="18" charset="0"/>
                <a:cs typeface="Times New Roman" panose="02020603050405020304" pitchFamily="18" charset="0"/>
              </a:rPr>
              <a:t>и утвержденный ПЗ, ПГ</a:t>
            </a:r>
          </a:p>
          <a:p>
            <a:pPr marL="0" lvl="0" indent="0" algn="ctr" eaLnBrk="1" fontAlgn="auto" hangingPunct="1">
              <a:spcBef>
                <a:spcPts val="0"/>
              </a:spcBef>
              <a:spcAft>
                <a:spcPts val="0"/>
              </a:spcAft>
              <a:buClrTx/>
              <a:buSzTx/>
              <a:buNone/>
            </a:pPr>
            <a:r>
              <a:rPr lang="ru-RU" sz="2800" b="1" dirty="0">
                <a:solidFill>
                  <a:prstClr val="black"/>
                </a:solidFill>
                <a:latin typeface="Times New Roman" panose="02020603050405020304" pitchFamily="18" charset="0"/>
                <a:cs typeface="Times New Roman" panose="02020603050405020304" pitchFamily="18" charset="0"/>
              </a:rPr>
              <a:t>подлежат размещению в ЕИС </a:t>
            </a:r>
          </a:p>
          <a:p>
            <a:pPr marL="0" lvl="0" indent="0" algn="ctr" eaLnBrk="1" fontAlgn="auto" hangingPunct="1">
              <a:spcBef>
                <a:spcPts val="0"/>
              </a:spcBef>
              <a:spcAft>
                <a:spcPts val="0"/>
              </a:spcAft>
              <a:buClrTx/>
              <a:buSzTx/>
              <a:buNone/>
            </a:pPr>
            <a:r>
              <a:rPr lang="ru-RU" sz="2800" b="1" dirty="0">
                <a:solidFill>
                  <a:prstClr val="black"/>
                </a:solidFill>
                <a:latin typeface="Times New Roman" panose="02020603050405020304" pitchFamily="18" charset="0"/>
                <a:cs typeface="Times New Roman" panose="02020603050405020304" pitchFamily="18" charset="0"/>
              </a:rPr>
              <a:t>в течение 3-х дней </a:t>
            </a:r>
          </a:p>
          <a:p>
            <a:pPr marL="0" lvl="0" indent="0" algn="ctr" eaLnBrk="1" fontAlgn="auto" hangingPunct="1">
              <a:spcBef>
                <a:spcPts val="0"/>
              </a:spcBef>
              <a:spcAft>
                <a:spcPts val="0"/>
              </a:spcAft>
              <a:buClrTx/>
              <a:buSzTx/>
              <a:buNone/>
            </a:pPr>
            <a:r>
              <a:rPr lang="ru-RU" sz="2800" b="1" dirty="0">
                <a:solidFill>
                  <a:prstClr val="black"/>
                </a:solidFill>
                <a:latin typeface="Times New Roman" panose="02020603050405020304" pitchFamily="18" charset="0"/>
                <a:cs typeface="Times New Roman" panose="02020603050405020304" pitchFamily="18" charset="0"/>
              </a:rPr>
              <a:t>со дня утверждения или изменения ПЗ, ПГ</a:t>
            </a:r>
          </a:p>
        </p:txBody>
      </p:sp>
    </p:spTree>
    <p:extLst>
      <p:ext uri="{BB962C8B-B14F-4D97-AF65-F5344CB8AC3E}">
        <p14:creationId xmlns:p14="http://schemas.microsoft.com/office/powerpoint/2010/main" val="1180999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128233707"/>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за нарушения</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457200" y="877524"/>
            <a:ext cx="8229600" cy="512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0" indent="0" algn="just" eaLnBrk="1" fontAlgn="auto" hangingPunct="1">
              <a:spcBef>
                <a:spcPts val="0"/>
              </a:spcBef>
              <a:spcAft>
                <a:spcPts val="0"/>
              </a:spcAft>
              <a:buClrTx/>
              <a:buSzTx/>
              <a:buNone/>
            </a:pPr>
            <a:r>
              <a:rPr lang="ru-RU" sz="2200" b="1" dirty="0" smtClean="0">
                <a:solidFill>
                  <a:prstClr val="black"/>
                </a:solidFill>
                <a:latin typeface="Times New Roman" panose="02020603050405020304" pitchFamily="18" charset="0"/>
                <a:cs typeface="Times New Roman" panose="02020603050405020304" pitchFamily="18" charset="0"/>
              </a:rPr>
              <a:t>	</a:t>
            </a:r>
            <a:r>
              <a:rPr lang="ru-RU" sz="2200" b="1" u="sng" dirty="0" smtClean="0">
                <a:solidFill>
                  <a:prstClr val="black"/>
                </a:solidFill>
                <a:latin typeface="Times New Roman" panose="02020603050405020304" pitchFamily="18" charset="0"/>
                <a:cs typeface="Times New Roman" panose="02020603050405020304" pitchFamily="18" charset="0"/>
              </a:rPr>
              <a:t>Статья </a:t>
            </a:r>
            <a:r>
              <a:rPr lang="ru-RU" sz="2200" b="1" u="sng" dirty="0">
                <a:solidFill>
                  <a:prstClr val="black"/>
                </a:solidFill>
                <a:latin typeface="Times New Roman" panose="02020603050405020304" pitchFamily="18" charset="0"/>
                <a:cs typeface="Times New Roman" panose="02020603050405020304" pitchFamily="18" charset="0"/>
              </a:rPr>
              <a:t>7.29.3. </a:t>
            </a:r>
            <a:r>
              <a:rPr lang="ru-RU" sz="2200" b="1" u="sng" dirty="0" smtClean="0">
                <a:solidFill>
                  <a:prstClr val="black"/>
                </a:solidFill>
                <a:latin typeface="Times New Roman" panose="02020603050405020304" pitchFamily="18" charset="0"/>
                <a:cs typeface="Times New Roman" panose="02020603050405020304" pitchFamily="18" charset="0"/>
              </a:rPr>
              <a:t>КоАП  </a:t>
            </a:r>
            <a:r>
              <a:rPr lang="ru-RU" sz="2200" b="1" dirty="0" smtClean="0">
                <a:solidFill>
                  <a:prstClr val="black"/>
                </a:solidFill>
                <a:latin typeface="Times New Roman" panose="02020603050405020304" pitchFamily="18" charset="0"/>
                <a:cs typeface="Times New Roman" panose="02020603050405020304" pitchFamily="18" charset="0"/>
              </a:rPr>
              <a:t>«Нарушение </a:t>
            </a:r>
            <a:r>
              <a:rPr lang="ru-RU" sz="2200" b="1" dirty="0">
                <a:solidFill>
                  <a:prstClr val="black"/>
                </a:solidFill>
                <a:latin typeface="Times New Roman" panose="02020603050405020304" pitchFamily="18" charset="0"/>
                <a:cs typeface="Times New Roman" panose="02020603050405020304" pitchFamily="18" charset="0"/>
              </a:rPr>
              <a:t>законодательства Российской Федерации о контрактной системе в сфере закупок при планировании </a:t>
            </a:r>
            <a:r>
              <a:rPr lang="ru-RU" sz="2200" b="1" dirty="0" smtClean="0">
                <a:solidFill>
                  <a:prstClr val="black"/>
                </a:solidFill>
                <a:latin typeface="Times New Roman" panose="02020603050405020304" pitchFamily="18" charset="0"/>
                <a:cs typeface="Times New Roman" panose="02020603050405020304" pitchFamily="18" charset="0"/>
              </a:rPr>
              <a:t>закупок»</a:t>
            </a:r>
          </a:p>
          <a:p>
            <a:pPr indent="0" algn="just">
              <a:lnSpc>
                <a:spcPct val="115000"/>
              </a:lnSpc>
              <a:spcAft>
                <a:spcPts val="0"/>
              </a:spcAft>
              <a:buNone/>
            </a:pPr>
            <a:r>
              <a:rPr lang="ru-RU" sz="1800" dirty="0" smtClean="0">
                <a:latin typeface="Times New Roman" panose="02020603050405020304" pitchFamily="18" charset="0"/>
                <a:cs typeface="Times New Roman" panose="02020603050405020304" pitchFamily="18" charset="0"/>
              </a:rPr>
              <a:t>Включение </a:t>
            </a:r>
            <a:r>
              <a:rPr lang="ru-RU" sz="1800" dirty="0">
                <a:latin typeface="Times New Roman" panose="02020603050405020304" pitchFamily="18" charset="0"/>
                <a:cs typeface="Times New Roman" panose="02020603050405020304" pitchFamily="18" charset="0"/>
              </a:rPr>
              <a:t>в </a:t>
            </a:r>
            <a:r>
              <a:rPr lang="ru-RU" sz="1800" dirty="0" smtClean="0">
                <a:latin typeface="Times New Roman" panose="02020603050405020304" pitchFamily="18" charset="0"/>
                <a:cs typeface="Times New Roman" panose="02020603050405020304" pitchFamily="18" charset="0"/>
              </a:rPr>
              <a:t>ПЗ или ПГ </a:t>
            </a:r>
            <a:r>
              <a:rPr lang="ru-RU" sz="1800" dirty="0">
                <a:latin typeface="Times New Roman" panose="02020603050405020304" pitchFamily="18" charset="0"/>
                <a:cs typeface="Times New Roman" panose="02020603050405020304" pitchFamily="18" charset="0"/>
              </a:rPr>
              <a:t>закупок объекта или объектов закупки, </a:t>
            </a:r>
            <a:r>
              <a:rPr lang="ru-RU" sz="1800" b="1" u="sng" dirty="0">
                <a:latin typeface="Times New Roman" panose="02020603050405020304" pitchFamily="18" charset="0"/>
                <a:cs typeface="Times New Roman" panose="02020603050405020304" pitchFamily="18" charset="0"/>
              </a:rPr>
              <a:t>не соответствующих целям</a:t>
            </a:r>
            <a:r>
              <a:rPr lang="ru-RU" sz="1800" dirty="0">
                <a:latin typeface="Times New Roman" panose="02020603050405020304" pitchFamily="18" charset="0"/>
                <a:cs typeface="Times New Roman" panose="02020603050405020304" pitchFamily="18" charset="0"/>
              </a:rPr>
              <a:t> осуществления закупок или установленным законодательством </a:t>
            </a:r>
            <a:r>
              <a:rPr lang="ru-RU" sz="1800" dirty="0" smtClean="0">
                <a:latin typeface="Times New Roman" panose="02020603050405020304" pitchFamily="18" charset="0"/>
                <a:cs typeface="Times New Roman" panose="02020603050405020304" pitchFamily="18" charset="0"/>
              </a:rPr>
              <a:t>РФ </a:t>
            </a:r>
            <a:r>
              <a:rPr lang="ru-RU" sz="1800" dirty="0">
                <a:latin typeface="Times New Roman" panose="02020603050405020304" pitchFamily="18" charset="0"/>
                <a:cs typeface="Times New Roman" panose="02020603050405020304" pitchFamily="18" charset="0"/>
              </a:rPr>
              <a:t>и иными нормативными правовыми актами </a:t>
            </a:r>
            <a:r>
              <a:rPr lang="ru-RU" sz="1800" dirty="0" smtClean="0">
                <a:latin typeface="Times New Roman" panose="02020603050405020304" pitchFamily="18" charset="0"/>
                <a:cs typeface="Times New Roman" panose="02020603050405020304" pitchFamily="18" charset="0"/>
              </a:rPr>
              <a:t>о </a:t>
            </a:r>
            <a:r>
              <a:rPr lang="ru-RU" sz="1800" dirty="0">
                <a:latin typeface="Times New Roman" panose="02020603050405020304" pitchFamily="18" charset="0"/>
                <a:cs typeface="Times New Roman" panose="02020603050405020304" pitchFamily="18" charset="0"/>
              </a:rPr>
              <a:t>контрактной системе в сфере закупок требованиям к закупаемым заказчиком </a:t>
            </a:r>
            <a:r>
              <a:rPr lang="ru-RU" sz="1800" dirty="0" smtClean="0">
                <a:latin typeface="Times New Roman" panose="02020603050405020304" pitchFamily="18" charset="0"/>
                <a:cs typeface="Times New Roman" panose="02020603050405020304" pitchFamily="18" charset="0"/>
              </a:rPr>
              <a:t>ТРУ и </a:t>
            </a:r>
            <a:r>
              <a:rPr lang="ru-RU" sz="1800" dirty="0">
                <a:latin typeface="Times New Roman" panose="02020603050405020304" pitchFamily="18" charset="0"/>
                <a:cs typeface="Times New Roman" panose="02020603050405020304" pitchFamily="18" charset="0"/>
              </a:rPr>
              <a:t>(или) </a:t>
            </a:r>
            <a:r>
              <a:rPr lang="ru-RU" sz="1800" b="1" u="sng" dirty="0">
                <a:latin typeface="Times New Roman" panose="02020603050405020304" pitchFamily="18" charset="0"/>
                <a:cs typeface="Times New Roman" panose="02020603050405020304" pitchFamily="18" charset="0"/>
              </a:rPr>
              <a:t>нормативным затратам</a:t>
            </a:r>
            <a:r>
              <a:rPr lang="ru-RU" sz="1800" dirty="0">
                <a:latin typeface="Times New Roman" panose="02020603050405020304" pitchFamily="18" charset="0"/>
                <a:cs typeface="Times New Roman" panose="02020603050405020304" pitchFamily="18" charset="0"/>
              </a:rPr>
              <a:t>, либо включение в план-график закупок начальной (максимальной) цены контракта, в том числе заключаемого с единственным поставщиком (подрядчиком, исполнителем), в отношении которой </a:t>
            </a:r>
            <a:r>
              <a:rPr lang="ru-RU" sz="1800" b="1" u="sng" dirty="0">
                <a:latin typeface="Times New Roman" panose="02020603050405020304" pitchFamily="18" charset="0"/>
                <a:cs typeface="Times New Roman" panose="02020603050405020304" pitchFamily="18" charset="0"/>
              </a:rPr>
              <a:t>обоснование отсутствует или не соответствует требованиям</a:t>
            </a:r>
            <a:r>
              <a:rPr lang="ru-RU" sz="1800" dirty="0">
                <a:latin typeface="Times New Roman" panose="02020603050405020304" pitchFamily="18" charset="0"/>
                <a:cs typeface="Times New Roman" panose="02020603050405020304" pitchFamily="18" charset="0"/>
              </a:rPr>
              <a:t>, установленным законодательством Российской </a:t>
            </a:r>
            <a:r>
              <a:rPr lang="ru-RU" sz="1800" dirty="0" smtClean="0">
                <a:latin typeface="Times New Roman" panose="02020603050405020304" pitchFamily="18" charset="0"/>
                <a:cs typeface="Times New Roman" panose="02020603050405020304" pitchFamily="18" charset="0"/>
              </a:rPr>
              <a:t>Федерации</a:t>
            </a:r>
            <a:endParaRPr lang="ru-RU" sz="2000" b="1" i="1" dirty="0" smtClean="0">
              <a:solidFill>
                <a:prstClr val="black"/>
              </a:solidFill>
              <a:latin typeface="Times New Roman" panose="02020603050405020304" pitchFamily="18" charset="0"/>
              <a:cs typeface="Times New Roman" panose="02020603050405020304" pitchFamily="18" charset="0"/>
            </a:endParaRPr>
          </a:p>
          <a:p>
            <a:pPr indent="0" algn="just">
              <a:lnSpc>
                <a:spcPct val="115000"/>
              </a:lnSpc>
              <a:spcAft>
                <a:spcPts val="0"/>
              </a:spcAft>
              <a:buNone/>
            </a:pPr>
            <a:r>
              <a:rPr lang="ru-RU" sz="2400" dirty="0" smtClean="0">
                <a:solidFill>
                  <a:srgbClr val="FF0000"/>
                </a:solidFill>
                <a:latin typeface="Times New Roman" panose="02020603050405020304" pitchFamily="18" charset="0"/>
                <a:ea typeface="Calibri"/>
                <a:cs typeface="Times New Roman" panose="02020603050405020304" pitchFamily="18" charset="0"/>
              </a:rPr>
              <a:t>влечет </a:t>
            </a:r>
            <a:r>
              <a:rPr lang="ru-RU" sz="2400" dirty="0">
                <a:solidFill>
                  <a:srgbClr val="FF0000"/>
                </a:solidFill>
                <a:latin typeface="Times New Roman" panose="02020603050405020304" pitchFamily="18" charset="0"/>
                <a:ea typeface="Calibri"/>
                <a:cs typeface="Times New Roman" panose="02020603050405020304" pitchFamily="18" charset="0"/>
              </a:rPr>
              <a:t>наложение административного штрафа на должностных лиц в размере от </a:t>
            </a:r>
            <a:r>
              <a:rPr lang="ru-RU" sz="2400" dirty="0" smtClean="0">
                <a:solidFill>
                  <a:srgbClr val="FF0000"/>
                </a:solidFill>
                <a:latin typeface="Times New Roman" panose="02020603050405020304" pitchFamily="18" charset="0"/>
                <a:ea typeface="Calibri"/>
                <a:cs typeface="Times New Roman" panose="02020603050405020304" pitchFamily="18" charset="0"/>
              </a:rPr>
              <a:t>20 000 до 50 000 </a:t>
            </a:r>
            <a:r>
              <a:rPr lang="ru-RU" sz="2400" dirty="0">
                <a:solidFill>
                  <a:srgbClr val="FF0000"/>
                </a:solidFill>
                <a:latin typeface="Times New Roman" panose="02020603050405020304" pitchFamily="18" charset="0"/>
                <a:ea typeface="Calibri"/>
                <a:cs typeface="Times New Roman" panose="02020603050405020304" pitchFamily="18" charset="0"/>
              </a:rPr>
              <a:t>рублей.</a:t>
            </a:r>
          </a:p>
          <a:p>
            <a:pPr marL="0" lvl="0" indent="0" eaLnBrk="1" fontAlgn="auto" hangingPunct="1">
              <a:spcBef>
                <a:spcPts val="0"/>
              </a:spcBef>
              <a:spcAft>
                <a:spcPts val="0"/>
              </a:spcAft>
              <a:buClrTx/>
              <a:buSzTx/>
              <a:buNone/>
            </a:pPr>
            <a:endParaRPr lang="ru-RU" sz="2000" b="1" i="1"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50784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302575023"/>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за нарушения</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457200" y="877524"/>
            <a:ext cx="8229600" cy="512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indent="0" algn="just">
              <a:lnSpc>
                <a:spcPct val="115000"/>
              </a:lnSpc>
              <a:spcBef>
                <a:spcPts val="1000"/>
              </a:spcBef>
              <a:spcAft>
                <a:spcPts val="0"/>
              </a:spcAft>
              <a:buNone/>
            </a:pPr>
            <a:r>
              <a:rPr lang="ru-RU" sz="2200" dirty="0" smtClean="0">
                <a:latin typeface="Times New Roman" panose="02020603050405020304" pitchFamily="18" charset="0"/>
                <a:ea typeface="Calibri"/>
                <a:cs typeface="Times New Roman" panose="02020603050405020304" pitchFamily="18" charset="0"/>
              </a:rPr>
              <a:t>Несоблюдение </a:t>
            </a:r>
            <a:r>
              <a:rPr lang="ru-RU" sz="2200" b="1" u="sng" dirty="0" smtClean="0">
                <a:latin typeface="Times New Roman" panose="02020603050405020304" pitchFamily="18" charset="0"/>
                <a:ea typeface="Calibri"/>
                <a:cs typeface="Times New Roman" panose="02020603050405020304" pitchFamily="18" charset="0"/>
              </a:rPr>
              <a:t>порядка</a:t>
            </a:r>
            <a:r>
              <a:rPr lang="ru-RU" sz="2200" dirty="0" smtClean="0">
                <a:latin typeface="Times New Roman" panose="02020603050405020304" pitchFamily="18" charset="0"/>
                <a:ea typeface="Calibri"/>
                <a:cs typeface="Times New Roman" panose="02020603050405020304" pitchFamily="18" charset="0"/>
              </a:rPr>
              <a:t> или </a:t>
            </a:r>
            <a:r>
              <a:rPr lang="ru-RU" sz="2200" b="1" u="sng" dirty="0" smtClean="0">
                <a:latin typeface="Times New Roman" panose="02020603050405020304" pitchFamily="18" charset="0"/>
                <a:ea typeface="Calibri"/>
                <a:cs typeface="Times New Roman" panose="02020603050405020304" pitchFamily="18" charset="0"/>
              </a:rPr>
              <a:t>формы</a:t>
            </a:r>
            <a:r>
              <a:rPr lang="ru-RU" sz="2200" dirty="0" smtClean="0">
                <a:latin typeface="Times New Roman" panose="02020603050405020304" pitchFamily="18" charset="0"/>
                <a:ea typeface="Calibri"/>
                <a:cs typeface="Times New Roman" panose="02020603050405020304" pitchFamily="18" charset="0"/>
              </a:rPr>
              <a:t> обоснования  НМЦК, обоснования объекта закупки (за исключением описания объекта закупки)</a:t>
            </a:r>
          </a:p>
          <a:p>
            <a:pPr indent="0" algn="just">
              <a:lnSpc>
                <a:spcPct val="115000"/>
              </a:lnSpc>
              <a:spcBef>
                <a:spcPts val="1000"/>
              </a:spcBef>
              <a:spcAft>
                <a:spcPts val="0"/>
              </a:spcAft>
              <a:buNone/>
            </a:pPr>
            <a:r>
              <a:rPr lang="ru-RU" sz="2400" dirty="0" smtClean="0">
                <a:solidFill>
                  <a:srgbClr val="FF0000"/>
                </a:solidFill>
                <a:latin typeface="Times New Roman" panose="02020603050405020304" pitchFamily="18" charset="0"/>
                <a:ea typeface="Calibri"/>
                <a:cs typeface="Times New Roman" panose="02020603050405020304" pitchFamily="18" charset="0"/>
              </a:rPr>
              <a:t>влечет </a:t>
            </a:r>
            <a:r>
              <a:rPr lang="ru-RU" sz="2400" dirty="0">
                <a:solidFill>
                  <a:srgbClr val="FF0000"/>
                </a:solidFill>
                <a:latin typeface="Times New Roman" panose="02020603050405020304" pitchFamily="18" charset="0"/>
                <a:ea typeface="Calibri"/>
                <a:cs typeface="Times New Roman" panose="02020603050405020304" pitchFamily="18" charset="0"/>
              </a:rPr>
              <a:t>наложение административного штрафа на должностных лиц в размере </a:t>
            </a:r>
            <a:r>
              <a:rPr lang="ru-RU" sz="2400" dirty="0" smtClean="0">
                <a:solidFill>
                  <a:srgbClr val="FF0000"/>
                </a:solidFill>
                <a:latin typeface="Times New Roman" panose="02020603050405020304" pitchFamily="18" charset="0"/>
                <a:ea typeface="Calibri"/>
                <a:cs typeface="Times New Roman" panose="02020603050405020304" pitchFamily="18" charset="0"/>
              </a:rPr>
              <a:t>10 000 рублей</a:t>
            </a:r>
            <a:r>
              <a:rPr lang="ru-RU" sz="2400" dirty="0">
                <a:solidFill>
                  <a:srgbClr val="FF0000"/>
                </a:solidFill>
                <a:latin typeface="Times New Roman" panose="02020603050405020304" pitchFamily="18" charset="0"/>
                <a:ea typeface="Calibri"/>
                <a:cs typeface="Times New Roman" panose="02020603050405020304" pitchFamily="18" charset="0"/>
              </a:rPr>
              <a:t>.</a:t>
            </a:r>
          </a:p>
          <a:p>
            <a:pPr indent="0" algn="just">
              <a:lnSpc>
                <a:spcPct val="115000"/>
              </a:lnSpc>
              <a:spcBef>
                <a:spcPts val="1000"/>
              </a:spcBef>
              <a:spcAft>
                <a:spcPts val="0"/>
              </a:spcAft>
              <a:buNone/>
            </a:pPr>
            <a:r>
              <a:rPr lang="ru-RU" sz="2200" dirty="0" smtClean="0">
                <a:latin typeface="Times New Roman" panose="02020603050405020304" pitchFamily="18" charset="0"/>
                <a:ea typeface="Calibri"/>
                <a:cs typeface="Times New Roman" panose="02020603050405020304" pitchFamily="18" charset="0"/>
              </a:rPr>
              <a:t>Нарушение </a:t>
            </a:r>
            <a:r>
              <a:rPr lang="ru-RU" sz="2200" b="1" u="sng" dirty="0" smtClean="0">
                <a:latin typeface="Times New Roman" panose="02020603050405020304" pitchFamily="18" charset="0"/>
                <a:ea typeface="Calibri"/>
                <a:cs typeface="Times New Roman" panose="02020603050405020304" pitchFamily="18" charset="0"/>
              </a:rPr>
              <a:t>срока</a:t>
            </a:r>
            <a:r>
              <a:rPr lang="ru-RU" sz="2200" dirty="0" smtClean="0">
                <a:latin typeface="Times New Roman" panose="02020603050405020304" pitchFamily="18" charset="0"/>
                <a:ea typeface="Calibri"/>
                <a:cs typeface="Times New Roman" panose="02020603050405020304" pitchFamily="18" charset="0"/>
              </a:rPr>
              <a:t> утверждения ПЗ, ПГ (вносимых в эти планы изменений) или </a:t>
            </a:r>
            <a:r>
              <a:rPr lang="ru-RU" sz="2200" b="1" u="sng" dirty="0" smtClean="0">
                <a:latin typeface="Times New Roman" panose="02020603050405020304" pitchFamily="18" charset="0"/>
                <a:ea typeface="Calibri"/>
                <a:cs typeface="Times New Roman" panose="02020603050405020304" pitchFamily="18" charset="0"/>
              </a:rPr>
              <a:t>срока размещения</a:t>
            </a:r>
            <a:r>
              <a:rPr lang="ru-RU" sz="2200" dirty="0" smtClean="0">
                <a:latin typeface="Times New Roman" panose="02020603050405020304" pitchFamily="18" charset="0"/>
                <a:ea typeface="Calibri"/>
                <a:cs typeface="Times New Roman" panose="02020603050405020304" pitchFamily="18" charset="0"/>
              </a:rPr>
              <a:t> ПЗ, ПГ (вносимых в эти планы изменений) в ЕИС</a:t>
            </a:r>
          </a:p>
          <a:p>
            <a:pPr indent="0" algn="just">
              <a:lnSpc>
                <a:spcPct val="115000"/>
              </a:lnSpc>
              <a:spcBef>
                <a:spcPts val="1000"/>
              </a:spcBef>
              <a:spcAft>
                <a:spcPts val="0"/>
              </a:spcAft>
              <a:buNone/>
            </a:pPr>
            <a:r>
              <a:rPr lang="ru-RU" sz="2200" dirty="0" smtClean="0">
                <a:solidFill>
                  <a:srgbClr val="FF0000"/>
                </a:solidFill>
                <a:latin typeface="Times New Roman" panose="02020603050405020304" pitchFamily="18" charset="0"/>
                <a:ea typeface="Calibri"/>
                <a:cs typeface="Times New Roman" panose="02020603050405020304" pitchFamily="18" charset="0"/>
              </a:rPr>
              <a:t>влечет </a:t>
            </a:r>
            <a:r>
              <a:rPr lang="ru-RU" sz="2200" dirty="0">
                <a:solidFill>
                  <a:srgbClr val="FF0000"/>
                </a:solidFill>
                <a:latin typeface="Times New Roman" panose="02020603050405020304" pitchFamily="18" charset="0"/>
                <a:ea typeface="Calibri"/>
                <a:cs typeface="Times New Roman" panose="02020603050405020304" pitchFamily="18" charset="0"/>
              </a:rPr>
              <a:t>наложение административного штрафа на должностных лиц в размере от </a:t>
            </a:r>
            <a:r>
              <a:rPr lang="ru-RU" sz="2200" dirty="0" smtClean="0">
                <a:solidFill>
                  <a:srgbClr val="FF0000"/>
                </a:solidFill>
                <a:latin typeface="Times New Roman" panose="02020603050405020304" pitchFamily="18" charset="0"/>
                <a:ea typeface="Calibri"/>
                <a:cs typeface="Times New Roman" panose="02020603050405020304" pitchFamily="18" charset="0"/>
              </a:rPr>
              <a:t>5 000 до 30 000 рублей</a:t>
            </a:r>
            <a:r>
              <a:rPr lang="ru-RU" sz="2400" dirty="0">
                <a:solidFill>
                  <a:srgbClr val="FF0000"/>
                </a:solidFill>
                <a:latin typeface="Arial"/>
                <a:ea typeface="Calibri"/>
                <a:cs typeface="Times New Roman"/>
              </a:rPr>
              <a:t>.</a:t>
            </a:r>
            <a:endParaRPr lang="ru-RU" sz="3200" dirty="0">
              <a:solidFill>
                <a:srgbClr val="FF0000"/>
              </a:solidFill>
              <a:ea typeface="Calibri"/>
              <a:cs typeface="Times New Roman"/>
            </a:endParaRPr>
          </a:p>
        </p:txBody>
      </p:sp>
    </p:spTree>
    <p:extLst>
      <p:ext uri="{BB962C8B-B14F-4D97-AF65-F5344CB8AC3E}">
        <p14:creationId xmlns:p14="http://schemas.microsoft.com/office/powerpoint/2010/main" val="320479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164721528"/>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9" name="Содержимое 3"/>
          <p:cNvGraphicFramePr>
            <a:graphicFrameLocks/>
          </p:cNvGraphicFramePr>
          <p:nvPr>
            <p:extLst>
              <p:ext uri="{D42A27DB-BD31-4B8C-83A1-F6EECF244321}">
                <p14:modId xmlns:p14="http://schemas.microsoft.com/office/powerpoint/2010/main" val="130093598"/>
              </p:ext>
            </p:extLst>
          </p:nvPr>
        </p:nvGraphicFramePr>
        <p:xfrm>
          <a:off x="0" y="1268760"/>
          <a:ext cx="9036496" cy="446449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623863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667370494"/>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007100"/>
            <a:ext cx="9144000" cy="850900"/>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за нарушения</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457200" y="795716"/>
            <a:ext cx="8229600" cy="5211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just" eaLnBrk="1" fontAlgn="auto" hangingPunct="1">
              <a:spcBef>
                <a:spcPts val="0"/>
              </a:spcBef>
              <a:spcAft>
                <a:spcPts val="0"/>
              </a:spcAft>
              <a:buClrTx/>
              <a:buSzTx/>
              <a:buNone/>
            </a:pPr>
            <a:r>
              <a:rPr lang="ru-RU" sz="2200" b="1" dirty="0">
                <a:solidFill>
                  <a:prstClr val="black"/>
                </a:solidFill>
                <a:latin typeface="Times New Roman" panose="02020603050405020304" pitchFamily="18" charset="0"/>
                <a:cs typeface="Times New Roman" panose="02020603050405020304" pitchFamily="18" charset="0"/>
              </a:rPr>
              <a:t>	</a:t>
            </a:r>
            <a:r>
              <a:rPr lang="ru-RU" sz="2200" b="1" u="sng" dirty="0" smtClean="0">
                <a:solidFill>
                  <a:prstClr val="black"/>
                </a:solidFill>
                <a:latin typeface="Times New Roman" panose="02020603050405020304" pitchFamily="18" charset="0"/>
                <a:cs typeface="Times New Roman" panose="02020603050405020304" pitchFamily="18" charset="0"/>
              </a:rPr>
              <a:t>Статья 7.30. КоАП </a:t>
            </a:r>
            <a:r>
              <a:rPr lang="ru-RU" sz="2200" b="1" dirty="0" smtClean="0">
                <a:solidFill>
                  <a:prstClr val="black"/>
                </a:solidFill>
                <a:latin typeface="Times New Roman" panose="02020603050405020304" pitchFamily="18" charset="0"/>
                <a:cs typeface="Times New Roman" panose="02020603050405020304" pitchFamily="18" charset="0"/>
              </a:rPr>
              <a:t>«Нарушение порядка осуществления закупок ТРУ, для обеспечения государственных и муниципальных нужд»</a:t>
            </a:r>
          </a:p>
          <a:p>
            <a:pPr indent="342900" algn="just">
              <a:lnSpc>
                <a:spcPct val="115000"/>
              </a:lnSpc>
              <a:spcBef>
                <a:spcPts val="1000"/>
              </a:spcBef>
              <a:spcAft>
                <a:spcPts val="0"/>
              </a:spcAft>
            </a:pPr>
            <a:r>
              <a:rPr lang="ru-RU" sz="1800" dirty="0">
                <a:latin typeface="Times New Roman" panose="02020603050405020304" pitchFamily="18" charset="0"/>
                <a:ea typeface="Calibri"/>
                <a:cs typeface="Times New Roman" panose="02020603050405020304" pitchFamily="18" charset="0"/>
              </a:rPr>
              <a:t>1.5. Размещение в </a:t>
            </a:r>
            <a:r>
              <a:rPr lang="ru-RU" sz="1800" dirty="0" smtClean="0">
                <a:latin typeface="Times New Roman" panose="02020603050405020304" pitchFamily="18" charset="0"/>
                <a:ea typeface="Calibri"/>
                <a:cs typeface="Times New Roman" panose="02020603050405020304" pitchFamily="18" charset="0"/>
              </a:rPr>
              <a:t>ЕИС извещения </a:t>
            </a:r>
            <a:r>
              <a:rPr lang="ru-RU" sz="1800" dirty="0">
                <a:latin typeface="Times New Roman" panose="02020603050405020304" pitchFamily="18" charset="0"/>
                <a:ea typeface="Calibri"/>
                <a:cs typeface="Times New Roman" panose="02020603050405020304" pitchFamily="18" charset="0"/>
              </a:rPr>
              <a:t>об осуществлении закупки или направление приглашения принять участие в определении поставщика (подрядчика, исполнителя) </a:t>
            </a:r>
            <a:r>
              <a:rPr lang="ru-RU" sz="1800" b="1" u="sng" dirty="0">
                <a:latin typeface="Times New Roman" panose="02020603050405020304" pitchFamily="18" charset="0"/>
                <a:ea typeface="Calibri"/>
                <a:cs typeface="Times New Roman" panose="02020603050405020304" pitchFamily="18" charset="0"/>
              </a:rPr>
              <a:t>ранее </a:t>
            </a:r>
            <a:r>
              <a:rPr lang="ru-RU" sz="1800" b="1" u="sng" dirty="0" smtClean="0">
                <a:latin typeface="Times New Roman" panose="02020603050405020304" pitchFamily="18" charset="0"/>
                <a:ea typeface="Calibri"/>
                <a:cs typeface="Times New Roman" panose="02020603050405020304" pitchFamily="18" charset="0"/>
              </a:rPr>
              <a:t>10 календарных </a:t>
            </a:r>
            <a:r>
              <a:rPr lang="ru-RU" sz="1800" b="1" u="sng" dirty="0">
                <a:latin typeface="Times New Roman" panose="02020603050405020304" pitchFamily="18" charset="0"/>
                <a:ea typeface="Calibri"/>
                <a:cs typeface="Times New Roman" panose="02020603050405020304" pitchFamily="18" charset="0"/>
              </a:rPr>
              <a:t>дней </a:t>
            </a:r>
            <a:r>
              <a:rPr lang="ru-RU" sz="1800" dirty="0">
                <a:latin typeface="Times New Roman" panose="02020603050405020304" pitchFamily="18" charset="0"/>
                <a:ea typeface="Calibri"/>
                <a:cs typeface="Times New Roman" panose="02020603050405020304" pitchFamily="18" charset="0"/>
              </a:rPr>
              <a:t>со </a:t>
            </a:r>
            <a:r>
              <a:rPr lang="ru-RU" sz="1800" b="1" dirty="0">
                <a:latin typeface="Times New Roman" panose="02020603050405020304" pitchFamily="18" charset="0"/>
                <a:ea typeface="Calibri"/>
                <a:cs typeface="Times New Roman" panose="02020603050405020304" pitchFamily="18" charset="0"/>
              </a:rPr>
              <a:t>дня внесения изменений в план-график</a:t>
            </a:r>
            <a:r>
              <a:rPr lang="ru-RU" sz="1800" dirty="0">
                <a:latin typeface="Times New Roman" panose="02020603050405020304" pitchFamily="18" charset="0"/>
                <a:ea typeface="Calibri"/>
                <a:cs typeface="Times New Roman" panose="02020603050405020304" pitchFamily="18" charset="0"/>
              </a:rPr>
              <a:t> в отношении такой закупки </a:t>
            </a:r>
          </a:p>
          <a:p>
            <a:pPr indent="0" algn="just">
              <a:lnSpc>
                <a:spcPct val="115000"/>
              </a:lnSpc>
              <a:spcBef>
                <a:spcPts val="1000"/>
              </a:spcBef>
              <a:spcAft>
                <a:spcPts val="0"/>
              </a:spcAft>
              <a:buNone/>
            </a:pPr>
            <a:r>
              <a:rPr lang="ru-RU" sz="2200" dirty="0" smtClean="0">
                <a:solidFill>
                  <a:srgbClr val="FF0000"/>
                </a:solidFill>
                <a:latin typeface="Times New Roman" panose="02020603050405020304" pitchFamily="18" charset="0"/>
                <a:ea typeface="Calibri"/>
                <a:cs typeface="Times New Roman" panose="02020603050405020304" pitchFamily="18" charset="0"/>
              </a:rPr>
              <a:t>влечет </a:t>
            </a:r>
            <a:r>
              <a:rPr lang="ru-RU" sz="2200" dirty="0">
                <a:solidFill>
                  <a:srgbClr val="FF0000"/>
                </a:solidFill>
                <a:latin typeface="Times New Roman" panose="02020603050405020304" pitchFamily="18" charset="0"/>
                <a:ea typeface="Calibri"/>
                <a:cs typeface="Times New Roman" panose="02020603050405020304" pitchFamily="18" charset="0"/>
              </a:rPr>
              <a:t>наложение административного штрафа на должностных лиц в размере </a:t>
            </a:r>
            <a:r>
              <a:rPr lang="ru-RU" sz="2200" dirty="0" smtClean="0">
                <a:solidFill>
                  <a:srgbClr val="FF0000"/>
                </a:solidFill>
                <a:latin typeface="Times New Roman" panose="02020603050405020304" pitchFamily="18" charset="0"/>
                <a:ea typeface="Calibri"/>
                <a:cs typeface="Times New Roman" panose="02020603050405020304" pitchFamily="18" charset="0"/>
              </a:rPr>
              <a:t>30 000 рублей</a:t>
            </a:r>
            <a:endParaRPr lang="ru-RU" sz="2200" dirty="0">
              <a:ea typeface="Calibri"/>
              <a:cs typeface="Times New Roman"/>
            </a:endParaRPr>
          </a:p>
          <a:p>
            <a:pPr algn="just"/>
            <a:r>
              <a:rPr lang="ru-RU" sz="1800" dirty="0">
                <a:latin typeface="Times New Roman" panose="02020603050405020304" pitchFamily="18" charset="0"/>
                <a:cs typeface="Times New Roman" panose="02020603050405020304" pitchFamily="18" charset="0"/>
              </a:rPr>
              <a:t>1.6. Размещение в </a:t>
            </a:r>
            <a:r>
              <a:rPr lang="ru-RU" sz="1800" dirty="0" smtClean="0">
                <a:latin typeface="Times New Roman" panose="02020603050405020304" pitchFamily="18" charset="0"/>
                <a:cs typeface="Times New Roman" panose="02020603050405020304" pitchFamily="18" charset="0"/>
              </a:rPr>
              <a:t>ЕИС извещения </a:t>
            </a:r>
            <a:r>
              <a:rPr lang="ru-RU" sz="1800" dirty="0">
                <a:latin typeface="Times New Roman" panose="02020603050405020304" pitchFamily="18" charset="0"/>
                <a:cs typeface="Times New Roman" panose="02020603050405020304" pitchFamily="18" charset="0"/>
              </a:rPr>
              <a:t>об осуществлении закупки или направление приглашения принять участие в определении поставщика (подрядчика, исполнителя) в случае, если информация о такой закупке </a:t>
            </a:r>
            <a:r>
              <a:rPr lang="ru-RU" sz="1800" dirty="0" smtClean="0">
                <a:latin typeface="Times New Roman" panose="02020603050405020304" pitchFamily="18" charset="0"/>
                <a:cs typeface="Times New Roman" panose="02020603050405020304" pitchFamily="18" charset="0"/>
              </a:rPr>
              <a:t>                          </a:t>
            </a:r>
            <a:r>
              <a:rPr lang="ru-RU" sz="1800" b="1" u="sng" dirty="0" smtClean="0">
                <a:latin typeface="Times New Roman" panose="02020603050405020304" pitchFamily="18" charset="0"/>
                <a:cs typeface="Times New Roman" panose="02020603050405020304" pitchFamily="18" charset="0"/>
              </a:rPr>
              <a:t>не </a:t>
            </a:r>
            <a:r>
              <a:rPr lang="ru-RU" sz="1800" b="1" u="sng" dirty="0">
                <a:latin typeface="Times New Roman" panose="02020603050405020304" pitchFamily="18" charset="0"/>
                <a:cs typeface="Times New Roman" panose="02020603050405020304" pitchFamily="18" charset="0"/>
              </a:rPr>
              <a:t>включена в </a:t>
            </a:r>
            <a:r>
              <a:rPr lang="ru-RU" sz="1800" b="1" u="sng" dirty="0" smtClean="0">
                <a:latin typeface="Times New Roman" panose="02020603050405020304" pitchFamily="18" charset="0"/>
                <a:cs typeface="Times New Roman" panose="02020603050405020304" pitchFamily="18" charset="0"/>
              </a:rPr>
              <a:t>план-график</a:t>
            </a:r>
            <a:endParaRPr lang="ru-RU" sz="1800" dirty="0">
              <a:latin typeface="Times New Roman" panose="02020603050405020304" pitchFamily="18" charset="0"/>
              <a:cs typeface="Times New Roman" panose="02020603050405020304" pitchFamily="18" charset="0"/>
            </a:endParaRPr>
          </a:p>
          <a:p>
            <a:pPr marL="360363" indent="0">
              <a:buNone/>
            </a:pPr>
            <a:r>
              <a:rPr lang="ru-RU" sz="2200" dirty="0">
                <a:solidFill>
                  <a:srgbClr val="FF0000"/>
                </a:solidFill>
                <a:latin typeface="Times New Roman" panose="02020603050405020304" pitchFamily="18" charset="0"/>
                <a:cs typeface="Times New Roman" panose="02020603050405020304" pitchFamily="18" charset="0"/>
              </a:rPr>
              <a:t>влечет наложение административного штрафа на должностных лиц в размере тридцати тысяч рублей.</a:t>
            </a:r>
          </a:p>
          <a:p>
            <a:pPr marL="0" indent="0" eaLnBrk="1" fontAlgn="auto" hangingPunct="1">
              <a:spcBef>
                <a:spcPts val="0"/>
              </a:spcBef>
              <a:spcAft>
                <a:spcPts val="0"/>
              </a:spcAft>
              <a:buClrTx/>
              <a:buSzTx/>
              <a:buNone/>
            </a:pPr>
            <a:endParaRPr lang="ru-RU" sz="2200" b="1" i="1" dirty="0">
              <a:solidFill>
                <a:prstClr val="black"/>
              </a:solidFill>
              <a:latin typeface="Times New Roman" panose="02020603050405020304" pitchFamily="18" charset="0"/>
              <a:cs typeface="Times New Roman" panose="02020603050405020304" pitchFamily="18" charset="0"/>
            </a:endParaRPr>
          </a:p>
          <a:p>
            <a:pPr marL="0" indent="0" eaLnBrk="1" fontAlgn="auto" hangingPunct="1">
              <a:spcBef>
                <a:spcPts val="0"/>
              </a:spcBef>
              <a:spcAft>
                <a:spcPts val="0"/>
              </a:spcAft>
              <a:buClrTx/>
              <a:buSzTx/>
              <a:buFont typeface="Wingdings 3" pitchFamily="18" charset="2"/>
              <a:buNone/>
            </a:pPr>
            <a:endParaRPr lang="ru-RU" sz="2000" b="1" i="1"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2178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16236277"/>
              </p:ext>
            </p:extLst>
          </p:nvPr>
        </p:nvGraphicFramePr>
        <p:xfrm>
          <a:off x="457200" y="1516785"/>
          <a:ext cx="8229600" cy="4609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007100"/>
            <a:ext cx="9144000" cy="850900"/>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628800"/>
            <a:ext cx="8229600" cy="410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Обоснование НМЦК</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sp>
        <p:nvSpPr>
          <p:cNvPr id="11" name="Содержимое 1"/>
          <p:cNvSpPr txBox="1">
            <a:spLocks/>
          </p:cNvSpPr>
          <p:nvPr/>
        </p:nvSpPr>
        <p:spPr bwMode="auto">
          <a:xfrm>
            <a:off x="457200" y="1196752"/>
            <a:ext cx="8229600" cy="4810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a:buNone/>
              <a:defRPr/>
            </a:pPr>
            <a:r>
              <a:rPr lang="ru-RU" sz="2400" b="1" dirty="0" smtClean="0">
                <a:effectLst>
                  <a:outerShdw blurRad="38100" dist="38100" dir="2700000" algn="tl">
                    <a:srgbClr val="000000">
                      <a:alpha val="43137"/>
                    </a:srgbClr>
                  </a:outerShdw>
                </a:effectLst>
                <a:latin typeface="Times New Roman" pitchFamily="18" charset="0"/>
                <a:cs typeface="Times New Roman" pitchFamily="18" charset="0"/>
              </a:rPr>
              <a:t>НПА</a:t>
            </a:r>
            <a:endParaRPr lang="ru-RU" sz="2400" b="1" dirty="0">
              <a:effectLst>
                <a:outerShdw blurRad="38100" dist="38100" dir="2700000" algn="tl">
                  <a:srgbClr val="000000">
                    <a:alpha val="43137"/>
                  </a:srgbClr>
                </a:outerShdw>
              </a:effectLst>
              <a:latin typeface="Times New Roman" pitchFamily="18" charset="0"/>
              <a:cs typeface="Times New Roman" pitchFamily="18" charset="0"/>
            </a:endParaRPr>
          </a:p>
          <a:p>
            <a:pPr marL="565150" indent="-457200" algn="just">
              <a:buFont typeface="Wingdings 3" pitchFamily="18" charset="2"/>
              <a:buAutoNum type="arabicPeriod"/>
            </a:pPr>
            <a:r>
              <a:rPr lang="ru-RU" altLang="ru-RU" sz="2200" dirty="0">
                <a:latin typeface="Times New Roman" pitchFamily="18" charset="0"/>
                <a:cs typeface="Times New Roman" pitchFamily="18" charset="0"/>
              </a:rPr>
              <a:t>Приказ Минэкономразвития России от 02.10.2013 </a:t>
            </a:r>
            <a:r>
              <a:rPr lang="ru-RU" altLang="ru-RU" sz="2200" dirty="0" smtClean="0">
                <a:latin typeface="Times New Roman" pitchFamily="18" charset="0"/>
                <a:cs typeface="Times New Roman" pitchFamily="18" charset="0"/>
              </a:rPr>
              <a:t>№ </a:t>
            </a:r>
            <a:r>
              <a:rPr lang="ru-RU" altLang="ru-RU" sz="2200" dirty="0">
                <a:latin typeface="Times New Roman" pitchFamily="18" charset="0"/>
                <a:cs typeface="Times New Roman" pitchFamily="18" charset="0"/>
              </a:rPr>
              <a:t>567 </a:t>
            </a:r>
            <a:r>
              <a:rPr lang="ru-RU" altLang="ru-RU" sz="2200" dirty="0" smtClean="0">
                <a:latin typeface="Times New Roman" pitchFamily="18" charset="0"/>
                <a:cs typeface="Times New Roman" pitchFamily="18" charset="0"/>
              </a:rPr>
              <a:t>«Об </a:t>
            </a:r>
            <a:r>
              <a:rPr lang="ru-RU" altLang="ru-RU" sz="2200" dirty="0">
                <a:latin typeface="Times New Roman" pitchFamily="18" charset="0"/>
                <a:cs typeface="Times New Roman" pitchFamily="18" charset="0"/>
              </a:rPr>
              <a:t>утверждении Методических рекомендаций по применению методов определения </a:t>
            </a:r>
            <a:r>
              <a:rPr lang="ru-RU" altLang="ru-RU" sz="2200" dirty="0" smtClean="0">
                <a:latin typeface="Times New Roman" pitchFamily="18" charset="0"/>
                <a:cs typeface="Times New Roman" pitchFamily="18" charset="0"/>
              </a:rPr>
              <a:t>НМЦК, </a:t>
            </a:r>
            <a:r>
              <a:rPr lang="ru-RU" altLang="ru-RU" sz="2200" dirty="0">
                <a:latin typeface="Times New Roman" pitchFamily="18" charset="0"/>
                <a:cs typeface="Times New Roman" pitchFamily="18" charset="0"/>
              </a:rPr>
              <a:t>цены контракта, заключаемого с единственным поставщиком (подрядчиком, исполнителем</a:t>
            </a:r>
            <a:r>
              <a:rPr lang="ru-RU" altLang="ru-RU" sz="2200" dirty="0" smtClean="0">
                <a:latin typeface="Times New Roman" pitchFamily="18" charset="0"/>
                <a:cs typeface="Times New Roman" pitchFamily="18" charset="0"/>
              </a:rPr>
              <a:t>)»</a:t>
            </a:r>
          </a:p>
          <a:p>
            <a:pPr marL="565150" indent="-457200" algn="just">
              <a:buFont typeface="Wingdings 3" pitchFamily="18" charset="2"/>
              <a:buAutoNum type="arabicPeriod"/>
            </a:pPr>
            <a:endParaRPr lang="ru-RU" altLang="ru-RU" sz="2200" dirty="0">
              <a:latin typeface="Times New Roman" pitchFamily="18" charset="0"/>
              <a:cs typeface="Times New Roman" pitchFamily="18" charset="0"/>
            </a:endParaRPr>
          </a:p>
          <a:p>
            <a:pPr marL="565150" indent="-457200" algn="just">
              <a:buFont typeface="Wingdings 3" pitchFamily="18" charset="2"/>
              <a:buAutoNum type="arabicPeriod"/>
            </a:pPr>
            <a:r>
              <a:rPr lang="ru-RU" altLang="ru-RU" sz="2200" dirty="0" smtClean="0">
                <a:latin typeface="Times New Roman" pitchFamily="18" charset="0"/>
                <a:cs typeface="Times New Roman" pitchFamily="18" charset="0"/>
              </a:rPr>
              <a:t>Распоряжение Правительства Свердловской области от  06.04.2015 г. № 344-РП « Об утверждении методических рекомендаций по применению методов определения НМЦК, ЦК, заключаемого с единственным поставщиком (подрядчиком, исполнителем), для обеспечения нужд свердловской области» </a:t>
            </a:r>
          </a:p>
          <a:p>
            <a:pPr marL="565150" indent="-457200" algn="just">
              <a:buFont typeface="Wingdings 3" pitchFamily="18" charset="2"/>
              <a:buAutoNum type="arabicPeriod"/>
            </a:pPr>
            <a:endParaRPr lang="ru-RU" alt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1287609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4235387142"/>
              </p:ext>
            </p:extLst>
          </p:nvPr>
        </p:nvGraphicFramePr>
        <p:xfrm>
          <a:off x="457200" y="1844824"/>
          <a:ext cx="8229600" cy="4281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6165304"/>
            <a:ext cx="9144000" cy="692696"/>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358970"/>
            <a:ext cx="8579296" cy="4446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defRPr/>
            </a:pPr>
            <a:endParaRPr lang="ru-RU" altLang="ru-RU" sz="2200" b="1" dirty="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defRPr/>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defRPr/>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defRPr/>
            </a:pPr>
            <a:endParaRPr lang="ru-RU" altLang="ru-RU" sz="2400" i="1" dirty="0" smtClean="0">
              <a:solidFill>
                <a:sysClr val="windowText" lastClr="000000"/>
              </a:solidFill>
              <a:latin typeface="Lucida Sans Unicode"/>
            </a:endParaRPr>
          </a:p>
        </p:txBody>
      </p:sp>
      <p:sp>
        <p:nvSpPr>
          <p:cNvPr id="12" name="Прямоугольник 11"/>
          <p:cNvSpPr/>
          <p:nvPr/>
        </p:nvSpPr>
        <p:spPr>
          <a:xfrm>
            <a:off x="2766628" y="989638"/>
            <a:ext cx="4109628" cy="369332"/>
          </a:xfrm>
          <a:prstGeom prst="rect">
            <a:avLst/>
          </a:prstGeom>
          <a:ln cap="rnd"/>
          <a:effectLst>
            <a:outerShdw blurRad="50800" dist="38100" dir="2700000" algn="tl" rotWithShape="0">
              <a:prstClr val="black">
                <a:alpha val="40000"/>
              </a:prstClr>
            </a:outerShdw>
            <a:softEdge rad="12700"/>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u-RU"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Методические  по планированию</a:t>
            </a:r>
            <a:endParaRPr lang="ru-RU" sz="1400" b="1" kern="0" dirty="0" smtClean="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1596478" y="116632"/>
            <a:ext cx="7355160" cy="68907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Обоснование </a:t>
            </a: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НМЦК</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792" y="989637"/>
            <a:ext cx="8607202" cy="52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6903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sp>
        <p:nvSpPr>
          <p:cNvPr id="23555" name="Объект 2"/>
          <p:cNvSpPr>
            <a:spLocks noGrp="1"/>
          </p:cNvSpPr>
          <p:nvPr>
            <p:ph idx="1"/>
          </p:nvPr>
        </p:nvSpPr>
        <p:spPr>
          <a:xfrm>
            <a:off x="611560" y="1124744"/>
            <a:ext cx="7620000" cy="504825"/>
          </a:xfrm>
        </p:spPr>
        <p:txBody>
          <a:bodyPr/>
          <a:lstStyle/>
          <a:p>
            <a:pPr marL="114300" indent="0" algn="ctr" eaLnBrk="1" hangingPunct="1">
              <a:buClr>
                <a:schemeClr val="tx1"/>
              </a:buClr>
              <a:buFont typeface="Wingdings 3" pitchFamily="18" charset="2"/>
              <a:buNone/>
            </a:pPr>
            <a:r>
              <a:rPr lang="ru-RU" altLang="ru-RU" sz="2400" b="1" dirty="0" smtClean="0">
                <a:effectLst>
                  <a:outerShdw blurRad="38100" dist="38100" dir="2700000" algn="tl">
                    <a:srgbClr val="000000">
                      <a:alpha val="43137"/>
                    </a:srgbClr>
                  </a:outerShdw>
                </a:effectLst>
                <a:latin typeface="Times New Roman" pitchFamily="18" charset="0"/>
                <a:cs typeface="Times New Roman" pitchFamily="18" charset="0"/>
              </a:rPr>
              <a:t>Методы определения НМЦК</a:t>
            </a:r>
          </a:p>
        </p:txBody>
      </p:sp>
      <p:sp>
        <p:nvSpPr>
          <p:cNvPr id="5" name="Скругленный прямоугольник 4"/>
          <p:cNvSpPr/>
          <p:nvPr/>
        </p:nvSpPr>
        <p:spPr>
          <a:xfrm>
            <a:off x="622044" y="1647536"/>
            <a:ext cx="4489450" cy="72390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spcAft>
                <a:spcPts val="600"/>
              </a:spcAft>
              <a:defRPr/>
            </a:pPr>
            <a:r>
              <a:rPr lang="ru-RU" b="1" dirty="0">
                <a:solidFill>
                  <a:srgbClr val="00153E"/>
                </a:solidFill>
                <a:latin typeface="Times New Roman" pitchFamily="18" charset="0"/>
                <a:cs typeface="Times New Roman" pitchFamily="18" charset="0"/>
              </a:rPr>
              <a:t>Метод сопоставимых рыночных цен (анализа рынка)</a:t>
            </a:r>
          </a:p>
        </p:txBody>
      </p:sp>
      <p:sp>
        <p:nvSpPr>
          <p:cNvPr id="6" name="Скругленный прямоугольник 5"/>
          <p:cNvSpPr/>
          <p:nvPr/>
        </p:nvSpPr>
        <p:spPr>
          <a:xfrm>
            <a:off x="650692" y="2521817"/>
            <a:ext cx="4465637" cy="592137"/>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spcAft>
                <a:spcPts val="600"/>
              </a:spcAft>
              <a:defRPr/>
            </a:pPr>
            <a:r>
              <a:rPr lang="ru-RU" b="1" dirty="0">
                <a:solidFill>
                  <a:srgbClr val="00153E"/>
                </a:solidFill>
                <a:latin typeface="Times New Roman" pitchFamily="18" charset="0"/>
                <a:cs typeface="Times New Roman" pitchFamily="18" charset="0"/>
              </a:rPr>
              <a:t>Нормативный метод</a:t>
            </a:r>
          </a:p>
        </p:txBody>
      </p:sp>
      <p:sp>
        <p:nvSpPr>
          <p:cNvPr id="7" name="Скругленный прямоугольник 6"/>
          <p:cNvSpPr/>
          <p:nvPr/>
        </p:nvSpPr>
        <p:spPr>
          <a:xfrm>
            <a:off x="650692" y="3267542"/>
            <a:ext cx="4502150" cy="63500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spcAft>
                <a:spcPts val="600"/>
              </a:spcAft>
              <a:defRPr/>
            </a:pPr>
            <a:r>
              <a:rPr lang="ru-RU" b="1" dirty="0">
                <a:solidFill>
                  <a:srgbClr val="00153E"/>
                </a:solidFill>
                <a:latin typeface="Times New Roman" pitchFamily="18" charset="0"/>
                <a:cs typeface="Times New Roman" pitchFamily="18" charset="0"/>
              </a:rPr>
              <a:t>Тарифный метод</a:t>
            </a:r>
          </a:p>
        </p:txBody>
      </p:sp>
      <p:sp>
        <p:nvSpPr>
          <p:cNvPr id="8" name="Скругленный прямоугольник 7"/>
          <p:cNvSpPr/>
          <p:nvPr/>
        </p:nvSpPr>
        <p:spPr>
          <a:xfrm>
            <a:off x="645136" y="4077072"/>
            <a:ext cx="4513262" cy="633413"/>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spcAft>
                <a:spcPts val="600"/>
              </a:spcAft>
              <a:defRPr/>
            </a:pPr>
            <a:r>
              <a:rPr lang="ru-RU" b="1" dirty="0">
                <a:solidFill>
                  <a:srgbClr val="00153E"/>
                </a:solidFill>
                <a:latin typeface="Times New Roman" pitchFamily="18" charset="0"/>
                <a:cs typeface="Times New Roman" pitchFamily="18" charset="0"/>
              </a:rPr>
              <a:t>Проектно-сметный метод</a:t>
            </a:r>
          </a:p>
        </p:txBody>
      </p:sp>
      <p:sp>
        <p:nvSpPr>
          <p:cNvPr id="9" name="Скругленный прямоугольник 8"/>
          <p:cNvSpPr/>
          <p:nvPr/>
        </p:nvSpPr>
        <p:spPr>
          <a:xfrm>
            <a:off x="650692" y="4869160"/>
            <a:ext cx="4502150" cy="633413"/>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spcAft>
                <a:spcPts val="600"/>
              </a:spcAft>
              <a:defRPr/>
            </a:pPr>
            <a:r>
              <a:rPr lang="ru-RU" b="1" dirty="0">
                <a:solidFill>
                  <a:srgbClr val="00153E"/>
                </a:solidFill>
                <a:latin typeface="Times New Roman" pitchFamily="18" charset="0"/>
                <a:cs typeface="Times New Roman" pitchFamily="18" charset="0"/>
              </a:rPr>
              <a:t>Затратный метод</a:t>
            </a:r>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68907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Обоснование </a:t>
            </a: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НМЦК</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5" name="Скругленный прямоугольник 14"/>
          <p:cNvSpPr/>
          <p:nvPr/>
        </p:nvSpPr>
        <p:spPr>
          <a:xfrm>
            <a:off x="5333256" y="4525872"/>
            <a:ext cx="3810744" cy="1351400"/>
          </a:xfrm>
          <a:prstGeom prst="roundRect">
            <a:avLst/>
          </a:prstGeom>
          <a:ln/>
        </p:spPr>
        <p:style>
          <a:lnRef idx="1">
            <a:schemeClr val="accent3"/>
          </a:lnRef>
          <a:fillRef idx="2">
            <a:schemeClr val="accent3"/>
          </a:fillRef>
          <a:effectRef idx="1">
            <a:schemeClr val="accent3"/>
          </a:effectRef>
          <a:fontRef idx="minor">
            <a:schemeClr val="dk1"/>
          </a:fontRef>
        </p:style>
        <p:txBody>
          <a:bodyPr anchor="ctr"/>
          <a:lstStyle/>
          <a:p>
            <a:pPr>
              <a:spcAft>
                <a:spcPts val="600"/>
              </a:spcAft>
              <a:defRPr/>
            </a:pPr>
            <a:r>
              <a:rPr lang="ru-RU" b="1" dirty="0" smtClean="0">
                <a:solidFill>
                  <a:srgbClr val="00153E"/>
                </a:solidFill>
                <a:latin typeface="Times New Roman" pitchFamily="18" charset="0"/>
                <a:cs typeface="Times New Roman" pitchFamily="18" charset="0"/>
              </a:rPr>
              <a:t>Иной метод: заказчик обязан включить обоснование невозможности применения указанных методов</a:t>
            </a:r>
            <a:endParaRPr lang="ru-RU" b="1" dirty="0">
              <a:solidFill>
                <a:srgbClr val="00153E"/>
              </a:solidFill>
              <a:latin typeface="Times New Roman" pitchFamily="18" charset="0"/>
              <a:cs typeface="Times New Roman" pitchFamily="18" charset="0"/>
            </a:endParaRPr>
          </a:p>
        </p:txBody>
      </p:sp>
    </p:spTree>
    <p:extLst>
      <p:ext uri="{BB962C8B-B14F-4D97-AF65-F5344CB8AC3E}">
        <p14:creationId xmlns:p14="http://schemas.microsoft.com/office/powerpoint/2010/main" val="15997754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Метод сопоставимых рыночных цен</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812511"/>
            <a:ext cx="8687308" cy="5352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55000" lnSpcReduction="20000"/>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just" eaLnBrk="1" fontAlgn="auto" hangingPunct="1">
              <a:spcAft>
                <a:spcPts val="0"/>
              </a:spcAft>
              <a:buNone/>
              <a:defRPr/>
            </a:pPr>
            <a:r>
              <a:rPr lang="ru-RU" sz="2900" b="1" dirty="0" smtClean="0">
                <a:effectLst>
                  <a:outerShdw blurRad="38100" dist="38100" dir="2700000" algn="tl">
                    <a:srgbClr val="000000">
                      <a:alpha val="43137"/>
                    </a:srgbClr>
                  </a:outerShdw>
                </a:effectLst>
                <a:latin typeface="Times New Roman" pitchFamily="18" charset="0"/>
                <a:cs typeface="Times New Roman" pitchFamily="18" charset="0"/>
              </a:rPr>
              <a:t>Метод сопоставимых рыночных цен (анализа рынка) </a:t>
            </a:r>
            <a:r>
              <a:rPr lang="ru-RU" sz="2900" dirty="0" smtClean="0">
                <a:latin typeface="Times New Roman" pitchFamily="18" charset="0"/>
                <a:cs typeface="Times New Roman" pitchFamily="18" charset="0"/>
              </a:rPr>
              <a:t>- установление НМЦК на основании информации о рыночных ценах </a:t>
            </a:r>
            <a:r>
              <a:rPr lang="ru-RU" sz="2900" b="1" u="sng" dirty="0" smtClean="0">
                <a:latin typeface="Times New Roman" pitchFamily="18" charset="0"/>
                <a:cs typeface="Times New Roman" pitchFamily="18" charset="0"/>
              </a:rPr>
              <a:t>идентичных</a:t>
            </a:r>
            <a:r>
              <a:rPr lang="ru-RU" sz="2900" dirty="0" smtClean="0">
                <a:latin typeface="Times New Roman" pitchFamily="18" charset="0"/>
                <a:cs typeface="Times New Roman" pitchFamily="18" charset="0"/>
              </a:rPr>
              <a:t> товаров, работ, услуг (ТРУ), планируемых к закупкам, или при их отсутствии </a:t>
            </a:r>
            <a:r>
              <a:rPr lang="ru-RU" sz="2900" b="1" u="sng" dirty="0" smtClean="0">
                <a:latin typeface="Times New Roman" pitchFamily="18" charset="0"/>
                <a:cs typeface="Times New Roman" pitchFamily="18" charset="0"/>
              </a:rPr>
              <a:t>однородных</a:t>
            </a:r>
            <a:r>
              <a:rPr lang="ru-RU" sz="2900" dirty="0" smtClean="0">
                <a:latin typeface="Times New Roman" pitchFamily="18" charset="0"/>
                <a:cs typeface="Times New Roman" pitchFamily="18" charset="0"/>
              </a:rPr>
              <a:t> ТРУ. </a:t>
            </a:r>
          </a:p>
          <a:p>
            <a:pPr marL="365760" indent="-256032" algn="just" eaLnBrk="1" fontAlgn="auto" hangingPunct="1">
              <a:spcAft>
                <a:spcPts val="0"/>
              </a:spcAft>
              <a:buFont typeface="Wingdings 3"/>
              <a:buChar char=""/>
              <a:defRPr/>
            </a:pPr>
            <a:endParaRPr lang="ru-RU" sz="2900" dirty="0" smtClean="0">
              <a:solidFill>
                <a:srgbClr val="C00000"/>
              </a:solidFill>
              <a:latin typeface="Times New Roman" pitchFamily="18" charset="0"/>
              <a:cs typeface="Times New Roman" pitchFamily="18" charset="0"/>
            </a:endParaRPr>
          </a:p>
          <a:p>
            <a:pPr marL="109728" indent="0" algn="just" eaLnBrk="1" fontAlgn="auto" hangingPunct="1">
              <a:spcAft>
                <a:spcPts val="0"/>
              </a:spcAft>
              <a:buNone/>
              <a:defRPr/>
            </a:pPr>
            <a:r>
              <a:rPr lang="ru-RU" sz="2900" b="1" u="sng" dirty="0" smtClean="0">
                <a:latin typeface="Times New Roman" pitchFamily="18" charset="0"/>
                <a:cs typeface="Times New Roman" pitchFamily="18" charset="0"/>
              </a:rPr>
              <a:t>Идентичными</a:t>
            </a:r>
            <a:r>
              <a:rPr lang="ru-RU" sz="2900" dirty="0" smtClean="0">
                <a:latin typeface="Times New Roman" pitchFamily="18" charset="0"/>
                <a:cs typeface="Times New Roman" pitchFamily="18" charset="0"/>
              </a:rPr>
              <a:t> признаются ТРУ, имеющие одинаковые характерные для них основные признаки. При определении идентичности товаров незначительные различия во внешнем виде таких товаров могут не учитываться. При определении идентичности работ, услуг учитываются характеристики подрядчика, исполнителя, их деловая репутация на рынке. </a:t>
            </a:r>
          </a:p>
          <a:p>
            <a:pPr marL="109728" lvl="0" indent="0" algn="just" eaLnBrk="1" fontAlgn="auto" hangingPunct="1">
              <a:spcBef>
                <a:spcPts val="0"/>
              </a:spcBef>
              <a:spcAft>
                <a:spcPts val="0"/>
              </a:spcAft>
              <a:buClrTx/>
              <a:buSzTx/>
              <a:buNone/>
              <a:defRPr/>
            </a:pPr>
            <a:r>
              <a:rPr lang="ru-RU" sz="2900" b="1" i="1" u="sng" dirty="0">
                <a:solidFill>
                  <a:prstClr val="black"/>
                </a:solidFill>
                <a:latin typeface="Times New Roman" pitchFamily="18" charset="0"/>
                <a:cs typeface="Times New Roman" pitchFamily="18" charset="0"/>
              </a:rPr>
              <a:t>Идентичные товары:  </a:t>
            </a:r>
            <a:r>
              <a:rPr lang="ru-RU" sz="2900" i="1" dirty="0">
                <a:solidFill>
                  <a:prstClr val="black"/>
                </a:solidFill>
                <a:latin typeface="Times New Roman" pitchFamily="18" charset="0"/>
                <a:cs typeface="Times New Roman" pitchFamily="18" charset="0"/>
              </a:rPr>
              <a:t>телефон </a:t>
            </a:r>
            <a:r>
              <a:rPr lang="en-US" sz="2900" i="1" dirty="0">
                <a:solidFill>
                  <a:prstClr val="black"/>
                </a:solidFill>
                <a:latin typeface="Times New Roman" pitchFamily="18" charset="0"/>
                <a:cs typeface="Times New Roman" pitchFamily="18" charset="0"/>
              </a:rPr>
              <a:t>Samsung </a:t>
            </a:r>
            <a:r>
              <a:rPr lang="ru-RU" sz="2900" i="1" dirty="0">
                <a:solidFill>
                  <a:prstClr val="black"/>
                </a:solidFill>
                <a:latin typeface="Times New Roman" pitchFamily="18" charset="0"/>
                <a:cs typeface="Times New Roman" pitchFamily="18" charset="0"/>
              </a:rPr>
              <a:t> и телефон </a:t>
            </a:r>
            <a:r>
              <a:rPr lang="en-US" sz="2900" i="1" dirty="0">
                <a:solidFill>
                  <a:prstClr val="black"/>
                </a:solidFill>
                <a:latin typeface="Times New Roman" pitchFamily="18" charset="0"/>
                <a:cs typeface="Times New Roman" pitchFamily="18" charset="0"/>
              </a:rPr>
              <a:t>Nokia</a:t>
            </a:r>
            <a:endParaRPr lang="ru-RU" sz="2900" i="1" dirty="0">
              <a:solidFill>
                <a:prstClr val="black"/>
              </a:solidFill>
              <a:latin typeface="Times New Roman" pitchFamily="18" charset="0"/>
              <a:cs typeface="Times New Roman" pitchFamily="18" charset="0"/>
            </a:endParaRPr>
          </a:p>
          <a:p>
            <a:pPr marL="109728" indent="0" algn="just" eaLnBrk="1" fontAlgn="auto" hangingPunct="1">
              <a:spcAft>
                <a:spcPts val="0"/>
              </a:spcAft>
              <a:buNone/>
              <a:defRPr/>
            </a:pPr>
            <a:endParaRPr lang="ru-RU" sz="2900" b="1" u="sng" dirty="0" smtClean="0">
              <a:latin typeface="Times New Roman" pitchFamily="18" charset="0"/>
              <a:cs typeface="Times New Roman" pitchFamily="18" charset="0"/>
            </a:endParaRPr>
          </a:p>
          <a:p>
            <a:pPr marL="109728" indent="0" algn="just" eaLnBrk="1" fontAlgn="auto" hangingPunct="1">
              <a:spcAft>
                <a:spcPts val="0"/>
              </a:spcAft>
              <a:buNone/>
              <a:defRPr/>
            </a:pPr>
            <a:r>
              <a:rPr lang="ru-RU" sz="2900" b="1" u="sng" dirty="0" smtClean="0">
                <a:latin typeface="Times New Roman" pitchFamily="18" charset="0"/>
                <a:cs typeface="Times New Roman" pitchFamily="18" charset="0"/>
              </a:rPr>
              <a:t>Однородными </a:t>
            </a:r>
            <a:r>
              <a:rPr lang="ru-RU" sz="2900" b="1" u="sng" dirty="0">
                <a:latin typeface="Times New Roman" pitchFamily="18" charset="0"/>
                <a:cs typeface="Times New Roman" pitchFamily="18" charset="0"/>
              </a:rPr>
              <a:t>товарами </a:t>
            </a:r>
            <a:r>
              <a:rPr lang="ru-RU" sz="2900" dirty="0">
                <a:latin typeface="Times New Roman" pitchFamily="18" charset="0"/>
                <a:cs typeface="Times New Roman" pitchFamily="18" charset="0"/>
              </a:rPr>
              <a:t>признаются товары, которые, не являясь идентичными, имеют сходные характеристики и состоят из схожих компонентов, что позволяет им выполнять одни и те же функции и (или) быть коммерчески взаимозаменяемыми. При определении однородности товаров учитываются их качество, репутация на рынке, страна происхождения. (ч.14, ст.22) </a:t>
            </a:r>
            <a:endParaRPr lang="ru-RU" sz="2900" dirty="0" smtClean="0">
              <a:latin typeface="Times New Roman" pitchFamily="18" charset="0"/>
              <a:cs typeface="Times New Roman" pitchFamily="18" charset="0"/>
            </a:endParaRPr>
          </a:p>
          <a:p>
            <a:pPr marL="109728" lvl="0" indent="0" algn="just" eaLnBrk="1" fontAlgn="auto" hangingPunct="1">
              <a:spcBef>
                <a:spcPts val="0"/>
              </a:spcBef>
              <a:spcAft>
                <a:spcPts val="0"/>
              </a:spcAft>
              <a:buClrTx/>
              <a:buSzTx/>
              <a:buNone/>
              <a:defRPr/>
            </a:pPr>
            <a:r>
              <a:rPr lang="ru-RU" sz="2900" b="1" i="1" u="sng" dirty="0">
                <a:solidFill>
                  <a:prstClr val="black"/>
                </a:solidFill>
                <a:latin typeface="Times New Roman" pitchFamily="18" charset="0"/>
                <a:cs typeface="Times New Roman" pitchFamily="18" charset="0"/>
              </a:rPr>
              <a:t>Однородные товары:</a:t>
            </a:r>
            <a:r>
              <a:rPr lang="ru-RU" sz="2900" i="1" dirty="0">
                <a:solidFill>
                  <a:srgbClr val="000000"/>
                </a:solidFill>
                <a:latin typeface="PT Serif"/>
              </a:rPr>
              <a:t> </a:t>
            </a:r>
            <a:r>
              <a:rPr lang="ru-RU" sz="2900" i="1" dirty="0">
                <a:solidFill>
                  <a:srgbClr val="000000"/>
                </a:solidFill>
                <a:latin typeface="Times New Roman" panose="02020603050405020304" pitchFamily="18" charset="0"/>
                <a:cs typeface="Times New Roman" panose="02020603050405020304" pitchFamily="18" charset="0"/>
              </a:rPr>
              <a:t>планшетные компьютеры, ноутбуки и смартфоны</a:t>
            </a:r>
            <a:endParaRPr lang="ru-RU" sz="2900" b="1" i="1" u="sng" dirty="0">
              <a:solidFill>
                <a:prstClr val="black"/>
              </a:solidFill>
              <a:latin typeface="Times New Roman" pitchFamily="18" charset="0"/>
              <a:cs typeface="Times New Roman" pitchFamily="18" charset="0"/>
            </a:endParaRPr>
          </a:p>
          <a:p>
            <a:pPr marL="109728" indent="0" algn="just" eaLnBrk="1" fontAlgn="auto" hangingPunct="1">
              <a:spcAft>
                <a:spcPts val="0"/>
              </a:spcAft>
              <a:buNone/>
              <a:defRPr/>
            </a:pPr>
            <a:endParaRPr lang="ru-RU" sz="2900" dirty="0">
              <a:latin typeface="Times New Roman" pitchFamily="18" charset="0"/>
              <a:cs typeface="Times New Roman" pitchFamily="18" charset="0"/>
            </a:endParaRPr>
          </a:p>
          <a:p>
            <a:pPr marL="109728" indent="0" algn="just" eaLnBrk="1" fontAlgn="auto" hangingPunct="1">
              <a:spcAft>
                <a:spcPts val="0"/>
              </a:spcAft>
              <a:buNone/>
              <a:defRPr/>
            </a:pPr>
            <a:r>
              <a:rPr lang="ru-RU" sz="2900" b="1" u="sng" dirty="0">
                <a:latin typeface="Times New Roman" pitchFamily="18" charset="0"/>
                <a:cs typeface="Times New Roman" pitchFamily="18" charset="0"/>
              </a:rPr>
              <a:t>Однородными работами, услугами </a:t>
            </a:r>
            <a:r>
              <a:rPr lang="ru-RU" sz="2900" dirty="0">
                <a:latin typeface="Times New Roman" pitchFamily="18" charset="0"/>
                <a:cs typeface="Times New Roman" pitchFamily="18" charset="0"/>
              </a:rPr>
              <a:t>признаются работы, услуги, которые, не являясь идентичными, имеют сходные характеристики, что позволяет им быть коммерчески и (или) функционально взаимозаменяемыми. При определении однородности работ, услуг учитываются их качество, </a:t>
            </a:r>
            <a:r>
              <a:rPr lang="ru-RU" sz="2900" dirty="0" smtClean="0">
                <a:latin typeface="Times New Roman" pitchFamily="18" charset="0"/>
                <a:cs typeface="Times New Roman" pitchFamily="18" charset="0"/>
              </a:rPr>
              <a:t>репутация фирмы </a:t>
            </a:r>
            <a:r>
              <a:rPr lang="ru-RU" sz="2900" dirty="0">
                <a:latin typeface="Times New Roman" pitchFamily="18" charset="0"/>
                <a:cs typeface="Times New Roman" pitchFamily="18" charset="0"/>
              </a:rPr>
              <a:t>на рынке, а также вид работ, услуг, их объем, уникальность и коммерческая взаимозаменяемость. (ч.15, ст.22</a:t>
            </a:r>
            <a:r>
              <a:rPr lang="ru-RU" sz="2900"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648895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9187" y="156026"/>
            <a:ext cx="7355160" cy="68907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Метод сопоставимых рыночных цен</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93296"/>
            <a:ext cx="9144000" cy="764704"/>
          </a:xfrm>
          <a:prstGeom prst="rect">
            <a:avLst/>
          </a:prstGeom>
        </p:spPr>
      </p:pic>
      <p:sp>
        <p:nvSpPr>
          <p:cNvPr id="7" name="Rectangle 5"/>
          <p:cNvSpPr>
            <a:spLocks noChangeArrowheads="1"/>
          </p:cNvSpPr>
          <p:nvPr/>
        </p:nvSpPr>
        <p:spPr bwMode="auto">
          <a:xfrm>
            <a:off x="228346" y="908720"/>
            <a:ext cx="8786001"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ru-RU" altLang="ru-RU" sz="1600" b="1" dirty="0" smtClean="0">
                <a:latin typeface="Times New Roman" pitchFamily="18" charset="0"/>
                <a:cs typeface="Times New Roman" pitchFamily="18" charset="0"/>
              </a:rPr>
              <a:t>Особенности</a:t>
            </a:r>
          </a:p>
          <a:p>
            <a:pPr algn="just" eaLnBrk="1" hangingPunct="1"/>
            <a:r>
              <a:rPr lang="ru-RU" altLang="ru-RU" sz="1600" i="1" dirty="0" smtClean="0">
                <a:latin typeface="Times New Roman" pitchFamily="18" charset="0"/>
                <a:cs typeface="Times New Roman" pitchFamily="18" charset="0"/>
              </a:rPr>
              <a:t>является </a:t>
            </a:r>
            <a:r>
              <a:rPr lang="ru-RU" altLang="ru-RU" sz="1600" b="1" i="1" u="sng" dirty="0">
                <a:latin typeface="Times New Roman" pitchFamily="18" charset="0"/>
                <a:cs typeface="Times New Roman" pitchFamily="18" charset="0"/>
              </a:rPr>
              <a:t>приоритетным</a:t>
            </a:r>
            <a:r>
              <a:rPr lang="ru-RU" altLang="ru-RU" sz="1600" i="1" dirty="0">
                <a:latin typeface="Times New Roman" pitchFamily="18" charset="0"/>
                <a:cs typeface="Times New Roman" pitchFamily="18" charset="0"/>
              </a:rPr>
              <a:t> для определения и обоснования начальной (максимальной) цены контракта, цены контракта, заключаемого с единственным поставщиком (подрядчиком, исполнителем</a:t>
            </a:r>
            <a:r>
              <a:rPr lang="ru-RU" altLang="ru-RU" sz="1600" i="1" dirty="0" smtClean="0">
                <a:latin typeface="Times New Roman" pitchFamily="18" charset="0"/>
                <a:cs typeface="Times New Roman" pitchFamily="18" charset="0"/>
              </a:rPr>
              <a:t>)</a:t>
            </a:r>
          </a:p>
          <a:p>
            <a:pPr algn="just" eaLnBrk="1" hangingPunct="1"/>
            <a:endParaRPr lang="ru-RU" altLang="ru-RU" sz="1600" i="1" dirty="0" smtClean="0">
              <a:latin typeface="Times New Roman" pitchFamily="18" charset="0"/>
              <a:cs typeface="Times New Roman" pitchFamily="18" charset="0"/>
            </a:endParaRPr>
          </a:p>
          <a:p>
            <a:pPr algn="just" eaLnBrk="1" hangingPunct="1"/>
            <a:r>
              <a:rPr lang="ru-RU" altLang="ru-RU" sz="1600" i="1" dirty="0" smtClean="0">
                <a:latin typeface="Times New Roman" pitchFamily="18" charset="0"/>
                <a:cs typeface="Times New Roman" pitchFamily="18" charset="0"/>
              </a:rPr>
              <a:t>цена устанавливается на основании информации о рыночных ценах </a:t>
            </a:r>
            <a:r>
              <a:rPr lang="ru-RU" altLang="ru-RU" sz="1600" b="1" i="1" u="sng" dirty="0" smtClean="0">
                <a:latin typeface="Times New Roman" pitchFamily="18" charset="0"/>
                <a:cs typeface="Times New Roman" pitchFamily="18" charset="0"/>
              </a:rPr>
              <a:t>идентичных</a:t>
            </a:r>
            <a:r>
              <a:rPr lang="ru-RU" altLang="ru-RU" sz="1600" i="1" dirty="0" smtClean="0">
                <a:latin typeface="Times New Roman" pitchFamily="18" charset="0"/>
                <a:cs typeface="Times New Roman" pitchFamily="18" charset="0"/>
              </a:rPr>
              <a:t> товаров, работ, услуг, планируемых к закупкам, или при их </a:t>
            </a:r>
            <a:r>
              <a:rPr lang="ru-RU" altLang="ru-RU" sz="1600" b="1" i="1" u="sng" dirty="0" smtClean="0">
                <a:latin typeface="Times New Roman" pitchFamily="18" charset="0"/>
                <a:cs typeface="Times New Roman" pitchFamily="18" charset="0"/>
              </a:rPr>
              <a:t>отсутствии однородных </a:t>
            </a:r>
            <a:r>
              <a:rPr lang="ru-RU" altLang="ru-RU" sz="1600" i="1" dirty="0" smtClean="0">
                <a:latin typeface="Times New Roman" pitchFamily="18" charset="0"/>
                <a:cs typeface="Times New Roman" pitchFamily="18" charset="0"/>
              </a:rPr>
              <a:t>товаров, работ, услуг.</a:t>
            </a:r>
          </a:p>
          <a:p>
            <a:pPr algn="just" eaLnBrk="1" hangingPunct="1"/>
            <a:endParaRPr lang="ru-RU" altLang="ru-RU" sz="1600" dirty="0">
              <a:latin typeface="Times New Roman" pitchFamily="18" charset="0"/>
              <a:cs typeface="Times New Roman" pitchFamily="18" charset="0"/>
            </a:endParaRPr>
          </a:p>
          <a:p>
            <a:pPr algn="just" eaLnBrk="1" hangingPunct="1"/>
            <a:r>
              <a:rPr lang="ru-RU" altLang="ru-RU" sz="1600" i="1" dirty="0" smtClean="0">
                <a:latin typeface="Times New Roman" pitchFamily="18" charset="0"/>
                <a:cs typeface="Times New Roman" pitchFamily="18" charset="0"/>
              </a:rPr>
              <a:t>информация о ценах ТРУ должна быть получена с учетом сопоставимых с </a:t>
            </a:r>
            <a:r>
              <a:rPr lang="ru-RU" altLang="ru-RU" sz="1600" b="1" i="1" u="sng" dirty="0" smtClean="0">
                <a:latin typeface="Times New Roman" pitchFamily="18" charset="0"/>
                <a:cs typeface="Times New Roman" pitchFamily="18" charset="0"/>
              </a:rPr>
              <a:t>условиями планируемой закупки</a:t>
            </a:r>
            <a:r>
              <a:rPr lang="ru-RU" altLang="ru-RU" sz="1600" i="1" dirty="0" smtClean="0">
                <a:latin typeface="Times New Roman" pitchFamily="18" charset="0"/>
                <a:cs typeface="Times New Roman" pitchFamily="18" charset="0"/>
              </a:rPr>
              <a:t> коммерческих и (или) финансовых условий поставок товаров, выполнения работ, оказания услуг.</a:t>
            </a:r>
          </a:p>
          <a:p>
            <a:pPr algn="just" eaLnBrk="1" hangingPunct="1"/>
            <a:endParaRPr lang="ru-RU" altLang="ru-RU" sz="1600" i="1" dirty="0" smtClean="0">
              <a:latin typeface="Times New Roman" pitchFamily="18" charset="0"/>
              <a:cs typeface="Times New Roman" pitchFamily="18" charset="0"/>
            </a:endParaRPr>
          </a:p>
          <a:p>
            <a:pPr algn="just" eaLnBrk="1" hangingPunct="1"/>
            <a:r>
              <a:rPr lang="ru-RU" altLang="ru-RU" sz="1600" i="1" dirty="0" smtClean="0">
                <a:latin typeface="Times New Roman" pitchFamily="18" charset="0"/>
                <a:cs typeface="Times New Roman" pitchFamily="18" charset="0"/>
              </a:rPr>
              <a:t>заказчик имеет право использовать </a:t>
            </a:r>
            <a:r>
              <a:rPr lang="ru-RU" altLang="ru-RU" sz="1600" b="1" i="1" u="sng" dirty="0" smtClean="0">
                <a:latin typeface="Times New Roman" pitchFamily="18" charset="0"/>
                <a:cs typeface="Times New Roman" pitchFamily="18" charset="0"/>
              </a:rPr>
              <a:t>обоснованные им коэффициенты или индексы </a:t>
            </a:r>
            <a:r>
              <a:rPr lang="ru-RU" altLang="ru-RU" sz="1600" i="1" dirty="0" smtClean="0">
                <a:latin typeface="Times New Roman" pitchFamily="18" charset="0"/>
                <a:cs typeface="Times New Roman" pitchFamily="18" charset="0"/>
              </a:rPr>
              <a:t>для пересчета цен товаров, работ, услуг с учетом различий в характеристиках товаров, коммерческих и (или) финансовых условий поставок товаров, выполнения работ, оказания услуг.</a:t>
            </a:r>
          </a:p>
          <a:p>
            <a:pPr algn="just" eaLnBrk="1" hangingPunct="1"/>
            <a:endParaRPr lang="ru-RU" altLang="ru-RU" sz="1600" i="1" dirty="0" smtClean="0">
              <a:latin typeface="Times New Roman" pitchFamily="18" charset="0"/>
              <a:cs typeface="Times New Roman" pitchFamily="18" charset="0"/>
            </a:endParaRPr>
          </a:p>
          <a:p>
            <a:pPr algn="just" eaLnBrk="1" hangingPunct="1"/>
            <a:r>
              <a:rPr lang="ru-RU" altLang="ru-RU" sz="1600" i="1" dirty="0" smtClean="0">
                <a:latin typeface="Times New Roman" pitchFamily="18" charset="0"/>
                <a:cs typeface="Times New Roman" pitchFamily="18" charset="0"/>
              </a:rPr>
              <a:t>могут использоваться </a:t>
            </a:r>
            <a:r>
              <a:rPr lang="ru-RU" altLang="ru-RU" sz="1600" b="1" i="1" u="sng" dirty="0" smtClean="0">
                <a:latin typeface="Times New Roman" pitchFamily="18" charset="0"/>
                <a:cs typeface="Times New Roman" pitchFamily="18" charset="0"/>
              </a:rPr>
              <a:t>общедоступная информация </a:t>
            </a:r>
            <a:r>
              <a:rPr lang="ru-RU" altLang="ru-RU" sz="1600" i="1" dirty="0" smtClean="0">
                <a:latin typeface="Times New Roman" pitchFamily="18" charset="0"/>
                <a:cs typeface="Times New Roman" pitchFamily="18" charset="0"/>
              </a:rPr>
              <a:t>о рыночных ценах товаров, работ, услуг, информация о ценах товаров, работ, услуг, полученная по запросу заказчика у поставщиков (подрядчиков, исполнителей), а также в результате размещения запросов цен товаров, работ, услуг в </a:t>
            </a:r>
            <a:r>
              <a:rPr lang="ru-RU" altLang="ru-RU" sz="1600" b="1" i="1" u="sng" dirty="0" smtClean="0">
                <a:latin typeface="Times New Roman" pitchFamily="18" charset="0"/>
                <a:cs typeface="Times New Roman" pitchFamily="18" charset="0"/>
              </a:rPr>
              <a:t>ЕИС</a:t>
            </a:r>
            <a:r>
              <a:rPr lang="ru-RU" altLang="ru-RU" sz="1600" i="1" dirty="0" smtClean="0">
                <a:latin typeface="Times New Roman" pitchFamily="18" charset="0"/>
                <a:cs typeface="Times New Roman" pitchFamily="18" charset="0"/>
              </a:rPr>
              <a:t>.</a:t>
            </a:r>
          </a:p>
          <a:p>
            <a:pPr eaLnBrk="1" hangingPunct="1"/>
            <a:endParaRPr lang="ru-RU" altLang="ru-RU" sz="1600" i="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463993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9186" y="156026"/>
            <a:ext cx="7484813" cy="60867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0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Алгоритм расчета </a:t>
            </a:r>
            <a:r>
              <a:rPr lang="ru-RU" sz="2000" b="1"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НМЦК </a:t>
            </a:r>
            <a:r>
              <a:rPr lang="ru-RU" sz="2000" b="1"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методом сопоставимых </a:t>
            </a:r>
            <a:r>
              <a:rPr lang="ru-RU" sz="20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рыночных цен</a:t>
            </a:r>
            <a:endParaRPr lang="ru-RU" sz="20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93296"/>
            <a:ext cx="9144000" cy="764704"/>
          </a:xfrm>
          <a:prstGeom prst="rect">
            <a:avLst/>
          </a:prstGeom>
        </p:spPr>
      </p:pic>
      <p:sp>
        <p:nvSpPr>
          <p:cNvPr id="3" name="Прямоугольник 2"/>
          <p:cNvSpPr/>
          <p:nvPr/>
        </p:nvSpPr>
        <p:spPr>
          <a:xfrm>
            <a:off x="179513" y="838906"/>
            <a:ext cx="8834834" cy="5416868"/>
          </a:xfrm>
          <a:prstGeom prst="rect">
            <a:avLst/>
          </a:prstGeom>
        </p:spPr>
        <p:txBody>
          <a:bodyPr wrap="square">
            <a:spAutoFit/>
          </a:bodyPr>
          <a:lstStyle/>
          <a:p>
            <a:pPr algn="just" fontAlgn="base"/>
            <a:r>
              <a:rPr lang="ru-RU" sz="2000" dirty="0" smtClean="0">
                <a:solidFill>
                  <a:srgbClr val="000000"/>
                </a:solidFill>
                <a:latin typeface="Times New Roman" panose="02020603050405020304" pitchFamily="18" charset="0"/>
                <a:cs typeface="Times New Roman" panose="02020603050405020304" pitchFamily="18" charset="0"/>
              </a:rPr>
              <a:t>1.Направление запросов </a:t>
            </a:r>
          </a:p>
          <a:p>
            <a:pPr algn="just" fontAlgn="base"/>
            <a:r>
              <a:rPr lang="ru-RU" i="1" dirty="0" smtClean="0">
                <a:solidFill>
                  <a:srgbClr val="000000"/>
                </a:solidFill>
                <a:latin typeface="Times New Roman" panose="02020603050405020304" pitchFamily="18" charset="0"/>
                <a:cs typeface="Times New Roman" panose="02020603050405020304" pitchFamily="18" charset="0"/>
              </a:rPr>
              <a:t>Запросы цены </a:t>
            </a:r>
            <a:r>
              <a:rPr lang="ru-RU" b="1" i="1" dirty="0" smtClean="0">
                <a:solidFill>
                  <a:srgbClr val="000000"/>
                </a:solidFill>
                <a:latin typeface="Times New Roman" panose="02020603050405020304" pitchFamily="18" charset="0"/>
                <a:cs typeface="Times New Roman" panose="02020603050405020304" pitchFamily="18" charset="0"/>
              </a:rPr>
              <a:t>5</a:t>
            </a:r>
            <a:r>
              <a:rPr lang="ru-RU" i="1" dirty="0" smtClean="0">
                <a:solidFill>
                  <a:srgbClr val="000000"/>
                </a:solidFill>
                <a:latin typeface="Times New Roman" panose="02020603050405020304" pitchFamily="18" charset="0"/>
                <a:cs typeface="Times New Roman" panose="02020603050405020304" pitchFamily="18" charset="0"/>
              </a:rPr>
              <a:t> </a:t>
            </a:r>
            <a:r>
              <a:rPr lang="ru-RU" i="1" dirty="0">
                <a:solidFill>
                  <a:srgbClr val="000000"/>
                </a:solidFill>
                <a:latin typeface="Times New Roman" panose="02020603050405020304" pitchFamily="18" charset="0"/>
                <a:cs typeface="Times New Roman" panose="02020603050405020304" pitchFamily="18" charset="0"/>
              </a:rPr>
              <a:t>поставщикам и воспользоваться данными, полученными не менее чем от </a:t>
            </a:r>
            <a:r>
              <a:rPr lang="en-US" b="1" i="1" dirty="0" smtClean="0">
                <a:solidFill>
                  <a:srgbClr val="000000"/>
                </a:solidFill>
                <a:latin typeface="Times New Roman" panose="02020603050405020304" pitchFamily="18" charset="0"/>
                <a:cs typeface="Times New Roman" panose="02020603050405020304" pitchFamily="18" charset="0"/>
              </a:rPr>
              <a:t>3</a:t>
            </a:r>
            <a:r>
              <a:rPr lang="ru-RU" i="1" dirty="0" smtClean="0">
                <a:solidFill>
                  <a:srgbClr val="000000"/>
                </a:solidFill>
                <a:latin typeface="Times New Roman" panose="02020603050405020304" pitchFamily="18" charset="0"/>
                <a:cs typeface="Times New Roman" panose="02020603050405020304" pitchFamily="18" charset="0"/>
              </a:rPr>
              <a:t> </a:t>
            </a:r>
            <a:r>
              <a:rPr lang="ru-RU" i="1" dirty="0">
                <a:solidFill>
                  <a:srgbClr val="000000"/>
                </a:solidFill>
                <a:latin typeface="Times New Roman" panose="02020603050405020304" pitchFamily="18" charset="0"/>
                <a:cs typeface="Times New Roman" panose="02020603050405020304" pitchFamily="18" charset="0"/>
              </a:rPr>
              <a:t>поставщиков</a:t>
            </a:r>
            <a:r>
              <a:rPr lang="ru-RU" i="1" dirty="0" smtClean="0">
                <a:solidFill>
                  <a:srgbClr val="000000"/>
                </a:solidFill>
                <a:latin typeface="Times New Roman" panose="02020603050405020304" pitchFamily="18" charset="0"/>
                <a:cs typeface="Times New Roman" panose="02020603050405020304" pitchFamily="18" charset="0"/>
              </a:rPr>
              <a:t>.</a:t>
            </a:r>
          </a:p>
          <a:p>
            <a:pPr algn="just" fontAlgn="base"/>
            <a:endParaRPr lang="ru-RU" sz="2000" dirty="0" smtClean="0">
              <a:solidFill>
                <a:srgbClr val="000000"/>
              </a:solidFill>
              <a:latin typeface="Times New Roman" panose="02020603050405020304" pitchFamily="18" charset="0"/>
              <a:cs typeface="Times New Roman" panose="02020603050405020304" pitchFamily="18" charset="0"/>
            </a:endParaRPr>
          </a:p>
          <a:p>
            <a:pPr algn="just" fontAlgn="base"/>
            <a:r>
              <a:rPr lang="ru-RU" sz="2000" dirty="0" smtClean="0">
                <a:solidFill>
                  <a:srgbClr val="000000"/>
                </a:solidFill>
                <a:latin typeface="Times New Roman" panose="02020603050405020304" pitchFamily="18" charset="0"/>
                <a:cs typeface="Times New Roman" panose="02020603050405020304" pitchFamily="18" charset="0"/>
              </a:rPr>
              <a:t>2. Расчет коэффициента вариации по формул</a:t>
            </a:r>
            <a:r>
              <a:rPr lang="ru-RU" sz="2000" b="1" dirty="0" smtClean="0">
                <a:solidFill>
                  <a:srgbClr val="000000"/>
                </a:solidFill>
                <a:latin typeface="Times New Roman" panose="02020603050405020304" pitchFamily="18" charset="0"/>
                <a:cs typeface="Times New Roman" panose="02020603050405020304" pitchFamily="18" charset="0"/>
              </a:rPr>
              <a:t>е (</a:t>
            </a:r>
            <a:r>
              <a:rPr lang="en-US" sz="2000" dirty="0">
                <a:solidFill>
                  <a:srgbClr val="000000"/>
                </a:solidFill>
                <a:latin typeface="Times New Roman" panose="02020603050405020304" pitchFamily="18" charset="0"/>
                <a:cs typeface="Times New Roman" panose="02020603050405020304" pitchFamily="18" charset="0"/>
              </a:rPr>
              <a:t>Microsoft </a:t>
            </a:r>
            <a:r>
              <a:rPr lang="en-US" sz="2000" dirty="0" smtClean="0">
                <a:solidFill>
                  <a:srgbClr val="000000"/>
                </a:solidFill>
                <a:latin typeface="Times New Roman" panose="02020603050405020304" pitchFamily="18" charset="0"/>
                <a:cs typeface="Times New Roman" panose="02020603050405020304" pitchFamily="18" charset="0"/>
              </a:rPr>
              <a:t>Excel</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b="1" dirty="0" smtClean="0">
                <a:solidFill>
                  <a:srgbClr val="000000"/>
                </a:solidFill>
                <a:latin typeface="Times New Roman" panose="02020603050405020304" pitchFamily="18" charset="0"/>
                <a:cs typeface="Times New Roman" panose="02020603050405020304" pitchFamily="18" charset="0"/>
              </a:rPr>
              <a:t>, </a:t>
            </a:r>
            <a:r>
              <a:rPr lang="en-US" altLang="ru-RU" sz="2000" dirty="0">
                <a:latin typeface="Times New Roman" pitchFamily="18" charset="0"/>
                <a:cs typeface="Times New Roman" pitchFamily="18" charset="0"/>
              </a:rPr>
              <a:t>http//</a:t>
            </a:r>
            <a:r>
              <a:rPr lang="en-US" altLang="ru-RU" sz="2000" dirty="0" smtClean="0">
                <a:latin typeface="Times New Roman" pitchFamily="18" charset="0"/>
                <a:cs typeface="Times New Roman" pitchFamily="18" charset="0"/>
              </a:rPr>
              <a:t>www.financial-analysis.ru</a:t>
            </a:r>
            <a:r>
              <a:rPr lang="ru-RU" altLang="ru-RU" sz="2000" dirty="0">
                <a:latin typeface="Times New Roman" pitchFamily="18" charset="0"/>
                <a:cs typeface="Times New Roman" pitchFamily="18" charset="0"/>
              </a:rPr>
              <a:t>)</a:t>
            </a:r>
          </a:p>
          <a:p>
            <a:pPr algn="just" fontAlgn="base"/>
            <a:endParaRPr lang="ru-RU" sz="2000" b="1" dirty="0" smtClean="0">
              <a:solidFill>
                <a:srgbClr val="000000"/>
              </a:solidFill>
              <a:latin typeface="Times New Roman" panose="02020603050405020304" pitchFamily="18" charset="0"/>
              <a:cs typeface="Times New Roman" panose="02020603050405020304" pitchFamily="18" charset="0"/>
            </a:endParaRPr>
          </a:p>
          <a:p>
            <a:pPr fontAlgn="base"/>
            <a:r>
              <a:rPr lang="ru-RU" sz="1600" i="1" dirty="0" smtClean="0">
                <a:latin typeface="Times New Roman" panose="02020603050405020304" pitchFamily="18" charset="0"/>
                <a:cs typeface="Times New Roman" panose="02020603050405020304" pitchFamily="18" charset="0"/>
              </a:rPr>
              <a:t>б</a:t>
            </a:r>
            <a:r>
              <a:rPr lang="ru-RU" sz="1600" dirty="0">
                <a:latin typeface="Times New Roman" panose="02020603050405020304" pitchFamily="18" charset="0"/>
                <a:cs typeface="Times New Roman" panose="02020603050405020304" pitchFamily="18" charset="0"/>
              </a:rPr>
              <a:t> — среднее квадратичное </a:t>
            </a:r>
            <a:r>
              <a:rPr lang="ru-RU" sz="1600" dirty="0" smtClean="0">
                <a:latin typeface="Times New Roman" panose="02020603050405020304" pitchFamily="18" charset="0"/>
                <a:cs typeface="Times New Roman" panose="02020603050405020304" pitchFamily="18" charset="0"/>
              </a:rPr>
              <a:t>отклонение;</a:t>
            </a:r>
            <a:endParaRPr lang="ru-RU" sz="1600" dirty="0">
              <a:latin typeface="Times New Roman" panose="02020603050405020304" pitchFamily="18" charset="0"/>
              <a:cs typeface="Times New Roman" panose="02020603050405020304" pitchFamily="18" charset="0"/>
            </a:endParaRPr>
          </a:p>
          <a:p>
            <a:pPr fontAlgn="base"/>
            <a:r>
              <a:rPr lang="ru-RU" sz="1600" dirty="0">
                <a:latin typeface="Times New Roman" panose="02020603050405020304" pitchFamily="18" charset="0"/>
                <a:cs typeface="Times New Roman" panose="02020603050405020304" pitchFamily="18" charset="0"/>
              </a:rPr>
              <a:t>&lt;ц&gt; — средняя арифметическая величина цены единицы товара, работы, услуги.</a:t>
            </a:r>
          </a:p>
          <a:p>
            <a:pPr algn="ctr" fontAlgn="base"/>
            <a:endParaRPr lang="ru-RU" b="1" dirty="0" smtClean="0">
              <a:solidFill>
                <a:srgbClr val="000000"/>
              </a:solidFill>
              <a:latin typeface="Times New Roman" panose="02020603050405020304" pitchFamily="18" charset="0"/>
              <a:cs typeface="Times New Roman" panose="02020603050405020304" pitchFamily="18" charset="0"/>
            </a:endParaRPr>
          </a:p>
          <a:p>
            <a:pPr algn="ctr" fontAlgn="base"/>
            <a:r>
              <a:rPr lang="ru-RU" b="1" dirty="0" smtClean="0">
                <a:solidFill>
                  <a:srgbClr val="000000"/>
                </a:solidFill>
                <a:latin typeface="Times New Roman" panose="02020603050405020304" pitchFamily="18" charset="0"/>
                <a:cs typeface="Times New Roman" panose="02020603050405020304" pitchFamily="18" charset="0"/>
              </a:rPr>
              <a:t>Если </a:t>
            </a:r>
            <a:r>
              <a:rPr lang="en-US" b="1" dirty="0" smtClean="0">
                <a:solidFill>
                  <a:srgbClr val="000000"/>
                </a:solidFill>
                <a:latin typeface="Times New Roman" panose="02020603050405020304" pitchFamily="18" charset="0"/>
                <a:cs typeface="Times New Roman" panose="02020603050405020304" pitchFamily="18" charset="0"/>
              </a:rPr>
              <a:t>V </a:t>
            </a:r>
            <a:r>
              <a:rPr lang="ru-RU" b="1" dirty="0" smtClean="0">
                <a:solidFill>
                  <a:srgbClr val="000000"/>
                </a:solidFill>
                <a:latin typeface="Times New Roman" panose="02020603050405020304" pitchFamily="18" charset="0"/>
                <a:cs typeface="Times New Roman" panose="02020603050405020304" pitchFamily="18" charset="0"/>
              </a:rPr>
              <a:t>более 33%  - группа неоднородна! Проводим повторный анализ рынка!</a:t>
            </a:r>
          </a:p>
          <a:p>
            <a:pPr fontAlgn="base"/>
            <a:endParaRPr lang="ru-RU" dirty="0" smtClean="0">
              <a:solidFill>
                <a:srgbClr val="000000"/>
              </a:solidFill>
              <a:latin typeface="Times New Roman" panose="02020603050405020304" pitchFamily="18" charset="0"/>
              <a:cs typeface="Times New Roman" panose="02020603050405020304" pitchFamily="18" charset="0"/>
            </a:endParaRPr>
          </a:p>
          <a:p>
            <a:pPr fontAlgn="base"/>
            <a:r>
              <a:rPr lang="ru-RU" dirty="0" smtClean="0">
                <a:solidFill>
                  <a:srgbClr val="000000"/>
                </a:solidFill>
                <a:latin typeface="Times New Roman" panose="02020603050405020304" pitchFamily="18" charset="0"/>
                <a:cs typeface="Times New Roman" panose="02020603050405020304" pitchFamily="18" charset="0"/>
              </a:rPr>
              <a:t>3. Расчет</a:t>
            </a:r>
          </a:p>
          <a:p>
            <a:pPr fontAlgn="base"/>
            <a:endParaRPr lang="en-US" dirty="0">
              <a:solidFill>
                <a:srgbClr val="000000"/>
              </a:solidFill>
              <a:latin typeface="Times New Roman" panose="02020603050405020304" pitchFamily="18" charset="0"/>
              <a:cs typeface="Times New Roman" panose="02020603050405020304" pitchFamily="18" charset="0"/>
            </a:endParaRPr>
          </a:p>
          <a:p>
            <a:pPr fontAlgn="base"/>
            <a:r>
              <a:rPr lang="ru-RU" sz="1400" i="1" dirty="0" smtClean="0">
                <a:solidFill>
                  <a:srgbClr val="000000"/>
                </a:solidFill>
                <a:latin typeface="Times New Roman" panose="02020603050405020304" pitchFamily="18" charset="0"/>
                <a:cs typeface="Times New Roman" panose="02020603050405020304" pitchFamily="18" charset="0"/>
              </a:rPr>
              <a:t>v</a:t>
            </a:r>
            <a:r>
              <a:rPr lang="ru-RU" sz="1400" dirty="0">
                <a:solidFill>
                  <a:srgbClr val="000000"/>
                </a:solidFill>
                <a:latin typeface="Times New Roman" panose="02020603050405020304" pitchFamily="18" charset="0"/>
                <a:cs typeface="Times New Roman" panose="02020603050405020304" pitchFamily="18" charset="0"/>
              </a:rPr>
              <a:t> — количество (объем) закупаемого товара (работы, услуги);</a:t>
            </a:r>
          </a:p>
          <a:p>
            <a:pPr fontAlgn="base"/>
            <a:r>
              <a:rPr lang="ru-RU" sz="1400" i="1" dirty="0">
                <a:solidFill>
                  <a:srgbClr val="000000"/>
                </a:solidFill>
                <a:latin typeface="Times New Roman" panose="02020603050405020304" pitchFamily="18" charset="0"/>
                <a:cs typeface="Times New Roman" panose="02020603050405020304" pitchFamily="18" charset="0"/>
              </a:rPr>
              <a:t>n</a:t>
            </a:r>
            <a:r>
              <a:rPr lang="ru-RU" sz="1400" dirty="0">
                <a:solidFill>
                  <a:srgbClr val="000000"/>
                </a:solidFill>
                <a:latin typeface="Times New Roman" panose="02020603050405020304" pitchFamily="18" charset="0"/>
                <a:cs typeface="Times New Roman" panose="02020603050405020304" pitchFamily="18" charset="0"/>
              </a:rPr>
              <a:t> — количество значений, используемых в расчете;</a:t>
            </a:r>
          </a:p>
          <a:p>
            <a:pPr fontAlgn="base"/>
            <a:r>
              <a:rPr lang="ru-RU" sz="1400" i="1" dirty="0">
                <a:solidFill>
                  <a:srgbClr val="000000"/>
                </a:solidFill>
                <a:latin typeface="Times New Roman" panose="02020603050405020304" pitchFamily="18" charset="0"/>
                <a:cs typeface="Times New Roman" panose="02020603050405020304" pitchFamily="18" charset="0"/>
              </a:rPr>
              <a:t>i</a:t>
            </a:r>
            <a:r>
              <a:rPr lang="ru-RU" sz="1400" dirty="0">
                <a:solidFill>
                  <a:srgbClr val="000000"/>
                </a:solidFill>
                <a:latin typeface="Times New Roman" panose="02020603050405020304" pitchFamily="18" charset="0"/>
                <a:cs typeface="Times New Roman" panose="02020603050405020304" pitchFamily="18" charset="0"/>
              </a:rPr>
              <a:t> — номер источника ценовой информации;</a:t>
            </a:r>
          </a:p>
          <a:p>
            <a:pPr fontAlgn="base"/>
            <a:r>
              <a:rPr lang="ru-RU" sz="1400" dirty="0" err="1">
                <a:solidFill>
                  <a:srgbClr val="000000"/>
                </a:solidFill>
                <a:latin typeface="Times New Roman" panose="02020603050405020304" pitchFamily="18" charset="0"/>
                <a:cs typeface="Times New Roman" panose="02020603050405020304" pitchFamily="18" charset="0"/>
              </a:rPr>
              <a:t>ц</a:t>
            </a:r>
            <a:r>
              <a:rPr lang="ru-RU" sz="1400" i="1" baseline="-25000" dirty="0" err="1">
                <a:solidFill>
                  <a:srgbClr val="000000"/>
                </a:solidFill>
                <a:latin typeface="Times New Roman" panose="02020603050405020304" pitchFamily="18" charset="0"/>
                <a:cs typeface="Times New Roman" panose="02020603050405020304" pitchFamily="18" charset="0"/>
              </a:rPr>
              <a:t>i</a:t>
            </a:r>
            <a:r>
              <a:rPr lang="ru-RU" sz="1400" dirty="0">
                <a:solidFill>
                  <a:srgbClr val="000000"/>
                </a:solidFill>
                <a:latin typeface="Times New Roman" panose="02020603050405020304" pitchFamily="18" charset="0"/>
                <a:cs typeface="Times New Roman" panose="02020603050405020304" pitchFamily="18" charset="0"/>
              </a:rPr>
              <a:t> — цена единицы товара, работы, услуги, представленная в источнике с номером i, скорректированная с учетом коэффициентов (индексов).</a:t>
            </a:r>
          </a:p>
          <a:p>
            <a:pPr marL="109728" algn="just">
              <a:defRPr/>
            </a:pPr>
            <a:endParaRPr lang="ru-RU" b="1" u="sng" dirty="0" smtClean="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4574" y="4077072"/>
            <a:ext cx="3960440" cy="781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3928" y="2404159"/>
            <a:ext cx="2376264" cy="6520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20037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Нормативный метод</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just" eaLnBrk="1" fontAlgn="auto" hangingPunct="1">
              <a:spcBef>
                <a:spcPts val="0"/>
              </a:spcBef>
              <a:spcAft>
                <a:spcPts val="0"/>
              </a:spcAft>
              <a:buClrTx/>
              <a:buSzTx/>
              <a:buFont typeface="Wingdings 3" pitchFamily="18" charset="2"/>
              <a:buNone/>
            </a:pPr>
            <a:r>
              <a:rPr lang="ru-RU" sz="2400" dirty="0">
                <a:solidFill>
                  <a:prstClr val="black"/>
                </a:solidFill>
                <a:latin typeface="Arial" panose="020B0604020202020204" pitchFamily="34" charset="0"/>
                <a:cs typeface="Arial" panose="020B0604020202020204" pitchFamily="34" charset="0"/>
              </a:rPr>
              <a:t>	</a:t>
            </a:r>
            <a:endParaRPr lang="ru-RU" sz="2400" dirty="0" smtClean="0">
              <a:solidFill>
                <a:prstClr val="black"/>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ClrTx/>
              <a:buSzTx/>
              <a:buFont typeface="Wingdings 3" pitchFamily="18" charset="2"/>
              <a:buNone/>
            </a:pPr>
            <a:endParaRPr lang="ru-RU" sz="2400" dirty="0">
              <a:solidFill>
                <a:prstClr val="black"/>
              </a:solidFill>
              <a:latin typeface="Arial" panose="020B0604020202020204" pitchFamily="34" charset="0"/>
              <a:cs typeface="Arial" panose="020B0604020202020204" pitchFamily="34" charset="0"/>
            </a:endParaRPr>
          </a:p>
          <a:p>
            <a:pPr marL="0" indent="0" algn="just" eaLnBrk="1" fontAlgn="auto" hangingPunct="1">
              <a:spcBef>
                <a:spcPts val="0"/>
              </a:spcBef>
              <a:spcAft>
                <a:spcPts val="0"/>
              </a:spcAft>
              <a:buClrTx/>
              <a:buSzTx/>
              <a:buFont typeface="Wingdings 3" pitchFamily="18" charset="2"/>
              <a:buNone/>
            </a:pPr>
            <a:r>
              <a:rPr lang="ru-RU" sz="2400" dirty="0" smtClean="0">
                <a:solidFill>
                  <a:prstClr val="black"/>
                </a:solidFill>
                <a:latin typeface="Arial" panose="020B0604020202020204" pitchFamily="34" charset="0"/>
                <a:cs typeface="Arial" panose="020B0604020202020204" pitchFamily="34" charset="0"/>
              </a:rPr>
              <a:t>	</a:t>
            </a:r>
            <a:r>
              <a:rPr lang="ru-RU" sz="2600" dirty="0" smtClean="0">
                <a:solidFill>
                  <a:prstClr val="black"/>
                </a:solidFill>
                <a:latin typeface="Times New Roman" panose="02020603050405020304" pitchFamily="18" charset="0"/>
                <a:cs typeface="Times New Roman" panose="02020603050405020304" pitchFamily="18" charset="0"/>
              </a:rPr>
              <a:t>Применяется в случае, если в рамках нормирования в сфере закупок установлены требования к закупаемым ТРУ и предусмотрены предельные цены.</a:t>
            </a:r>
          </a:p>
          <a:p>
            <a:pPr marL="0" indent="0" algn="ctr" eaLnBrk="1" fontAlgn="auto" hangingPunct="1">
              <a:spcBef>
                <a:spcPts val="0"/>
              </a:spcBef>
              <a:spcAft>
                <a:spcPts val="0"/>
              </a:spcAft>
              <a:buClrTx/>
              <a:buSzTx/>
              <a:buFont typeface="Wingdings 3" pitchFamily="18" charset="2"/>
              <a:buNone/>
            </a:pPr>
            <a:endParaRPr lang="ru-RU" sz="2600" dirty="0" smtClean="0">
              <a:solidFill>
                <a:prstClr val="black"/>
              </a:solidFill>
              <a:latin typeface="Times New Roman" panose="02020603050405020304" pitchFamily="18" charset="0"/>
              <a:cs typeface="Times New Roman" panose="02020603050405020304" pitchFamily="18" charset="0"/>
            </a:endParaRPr>
          </a:p>
          <a:p>
            <a:pPr marL="0" indent="0" algn="ctr" eaLnBrk="1" fontAlgn="auto" hangingPunct="1">
              <a:spcBef>
                <a:spcPts val="0"/>
              </a:spcBef>
              <a:spcAft>
                <a:spcPts val="0"/>
              </a:spcAft>
              <a:buClrTx/>
              <a:buSzTx/>
              <a:buFont typeface="Wingdings 3" pitchFamily="18" charset="2"/>
              <a:buNone/>
            </a:pPr>
            <a:r>
              <a:rPr lang="ru-RU" sz="2600" b="1" dirty="0" smtClean="0">
                <a:solidFill>
                  <a:prstClr val="black"/>
                </a:solidFill>
                <a:latin typeface="Times New Roman" panose="02020603050405020304" pitchFamily="18" charset="0"/>
                <a:cs typeface="Times New Roman" panose="02020603050405020304" pitchFamily="18" charset="0"/>
              </a:rPr>
              <a:t>Не исключает метода анализа рынка, применяется совместно с ним.</a:t>
            </a:r>
          </a:p>
          <a:p>
            <a:pPr marL="0" indent="0" algn="just" eaLnBrk="1" fontAlgn="auto" hangingPunct="1">
              <a:spcBef>
                <a:spcPts val="0"/>
              </a:spcBef>
              <a:spcAft>
                <a:spcPts val="0"/>
              </a:spcAft>
              <a:buClrTx/>
              <a:buSzTx/>
              <a:buNone/>
            </a:pPr>
            <a:endParaRPr lang="ru-RU" sz="2400" b="1" i="1"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1695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Нормативный метод</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838906"/>
            <a:ext cx="8687308" cy="2376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eaLnBrk="1" fontAlgn="auto" hangingPunct="1">
              <a:spcBef>
                <a:spcPts val="0"/>
              </a:spcBef>
              <a:spcAft>
                <a:spcPts val="0"/>
              </a:spcAft>
              <a:buClrTx/>
              <a:buSzTx/>
              <a:buFont typeface="Wingdings 3" pitchFamily="18" charset="2"/>
              <a:buNone/>
            </a:pPr>
            <a:r>
              <a:rPr lang="ru-RU" sz="2400" dirty="0">
                <a:solidFill>
                  <a:prstClr val="black"/>
                </a:solidFill>
                <a:latin typeface="Arial" panose="020B0604020202020204" pitchFamily="34" charset="0"/>
                <a:cs typeface="Arial" panose="020B0604020202020204" pitchFamily="34" charset="0"/>
              </a:rPr>
              <a:t>	</a:t>
            </a:r>
            <a:r>
              <a:rPr lang="ru-RU" sz="2400" b="1" dirty="0" smtClean="0">
                <a:solidFill>
                  <a:prstClr val="black"/>
                </a:solidFill>
                <a:latin typeface="Times New Roman" panose="02020603050405020304" pitchFamily="18" charset="0"/>
                <a:cs typeface="Times New Roman" panose="02020603050405020304" pitchFamily="18" charset="0"/>
              </a:rPr>
              <a:t>Пример: Ноутбук 1 шт.</a:t>
            </a:r>
          </a:p>
        </p:txBody>
      </p:sp>
      <p:graphicFrame>
        <p:nvGraphicFramePr>
          <p:cNvPr id="3" name="Таблица 2"/>
          <p:cNvGraphicFramePr>
            <a:graphicFrameLocks noGrp="1"/>
          </p:cNvGraphicFramePr>
          <p:nvPr>
            <p:extLst>
              <p:ext uri="{D42A27DB-BD31-4B8C-83A1-F6EECF244321}">
                <p14:modId xmlns:p14="http://schemas.microsoft.com/office/powerpoint/2010/main" val="1538026634"/>
              </p:ext>
            </p:extLst>
          </p:nvPr>
        </p:nvGraphicFramePr>
        <p:xfrm>
          <a:off x="503548" y="1340767"/>
          <a:ext cx="7524836" cy="2208276"/>
        </p:xfrm>
        <a:graphic>
          <a:graphicData uri="http://schemas.openxmlformats.org/drawingml/2006/table">
            <a:tbl>
              <a:tblPr firstRow="1" firstCol="1" bandRow="1">
                <a:tableStyleId>{5C22544A-7EE6-4342-B048-85BDC9FD1C3A}</a:tableStyleId>
              </a:tblPr>
              <a:tblGrid>
                <a:gridCol w="3607798"/>
                <a:gridCol w="3917038"/>
              </a:tblGrid>
              <a:tr h="216024">
                <a:tc>
                  <a:txBody>
                    <a:bodyPr/>
                    <a:lstStyle/>
                    <a:p>
                      <a:pPr indent="457200" algn="l">
                        <a:lnSpc>
                          <a:spcPct val="115000"/>
                        </a:lnSpc>
                        <a:spcAft>
                          <a:spcPts val="0"/>
                        </a:spcAft>
                      </a:pPr>
                      <a:r>
                        <a:rPr lang="ru-RU" sz="1800" dirty="0" smtClean="0">
                          <a:solidFill>
                            <a:schemeClr val="tx1"/>
                          </a:solidFill>
                          <a:effectLst/>
                          <a:latin typeface="Times New Roman" panose="02020603050405020304" pitchFamily="18" charset="0"/>
                          <a:ea typeface="Times New Roman"/>
                          <a:cs typeface="Times New Roman" panose="02020603050405020304" pitchFamily="18" charset="0"/>
                        </a:rPr>
                        <a:t>Размер экрана</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smtClean="0">
                          <a:solidFill>
                            <a:schemeClr val="tx1"/>
                          </a:solidFill>
                          <a:effectLst/>
                          <a:latin typeface="Times New Roman" panose="02020603050405020304" pitchFamily="18" charset="0"/>
                          <a:ea typeface="Times New Roman"/>
                          <a:cs typeface="Times New Roman" panose="02020603050405020304" pitchFamily="18" charset="0"/>
                        </a:rPr>
                        <a:t>17,3</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r>
              <a:tr h="216024">
                <a:tc>
                  <a:txBody>
                    <a:bodyPr/>
                    <a:lstStyle/>
                    <a:p>
                      <a:pPr indent="457200" algn="l">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тип процессора</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a:effectLst/>
                          <a:latin typeface="Times New Roman" panose="02020603050405020304" pitchFamily="18" charset="0"/>
                          <a:cs typeface="Times New Roman" panose="02020603050405020304" pitchFamily="18" charset="0"/>
                        </a:rPr>
                        <a:t>не более 4-х ядерного процессора</a:t>
                      </a:r>
                      <a:endParaRPr lang="ru-RU" sz="18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16024">
                <a:tc>
                  <a:txBody>
                    <a:bodyPr/>
                    <a:lstStyle/>
                    <a:p>
                      <a:pPr indent="457200" algn="l">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частота процессора</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a:effectLst/>
                          <a:latin typeface="Times New Roman" panose="02020603050405020304" pitchFamily="18" charset="0"/>
                          <a:cs typeface="Times New Roman" panose="02020603050405020304" pitchFamily="18" charset="0"/>
                        </a:rPr>
                        <a:t>не более 3,5</a:t>
                      </a:r>
                      <a:endParaRPr lang="ru-RU" sz="18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16024">
                <a:tc>
                  <a:txBody>
                    <a:bodyPr/>
                    <a:lstStyle/>
                    <a:p>
                      <a:pPr indent="457200" algn="l">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размер оперативной памяти</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a:effectLst/>
                          <a:latin typeface="Times New Roman" panose="02020603050405020304" pitchFamily="18" charset="0"/>
                          <a:cs typeface="Times New Roman" panose="02020603050405020304" pitchFamily="18" charset="0"/>
                        </a:rPr>
                        <a:t>не более 8</a:t>
                      </a:r>
                      <a:endParaRPr lang="ru-RU" sz="18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16024">
                <a:tc>
                  <a:txBody>
                    <a:bodyPr/>
                    <a:lstStyle/>
                    <a:p>
                      <a:pPr indent="457200" algn="l">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объем накопителя</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a:effectLst/>
                          <a:latin typeface="Times New Roman" panose="02020603050405020304" pitchFamily="18" charset="0"/>
                          <a:cs typeface="Times New Roman" panose="02020603050405020304" pitchFamily="18" charset="0"/>
                        </a:rPr>
                        <a:t>не более 1000</a:t>
                      </a:r>
                      <a:endParaRPr lang="ru-RU" sz="18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16024">
                <a:tc>
                  <a:txBody>
                    <a:bodyPr/>
                    <a:lstStyle/>
                    <a:p>
                      <a:pPr indent="457200" algn="l">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оптический привод</a:t>
                      </a:r>
                      <a:endParaRPr lang="ru-RU" sz="1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dirty="0">
                          <a:effectLst/>
                          <a:latin typeface="Times New Roman" panose="02020603050405020304" pitchFamily="18" charset="0"/>
                          <a:cs typeface="Times New Roman" panose="02020603050405020304" pitchFamily="18" charset="0"/>
                        </a:rPr>
                        <a:t>не хуже </a:t>
                      </a:r>
                      <a:r>
                        <a:rPr lang="en-US" sz="1800" dirty="0">
                          <a:effectLst/>
                          <a:latin typeface="Times New Roman" panose="02020603050405020304" pitchFamily="18" charset="0"/>
                          <a:cs typeface="Times New Roman" panose="02020603050405020304" pitchFamily="18" charset="0"/>
                        </a:rPr>
                        <a:t>DVD-RW</a:t>
                      </a:r>
                      <a:endParaRPr lang="ru-RU" sz="1800" dirty="0">
                        <a:effectLst/>
                        <a:latin typeface="Times New Roman" panose="02020603050405020304" pitchFamily="18" charset="0"/>
                        <a:ea typeface="Times New Roman"/>
                        <a:cs typeface="Times New Roman" panose="02020603050405020304" pitchFamily="18" charset="0"/>
                      </a:endParaRPr>
                    </a:p>
                  </a:txBody>
                  <a:tcPr marL="68580" marR="68580" marT="0" marB="0"/>
                </a:tc>
              </a:tr>
              <a:tr h="216024">
                <a:tc>
                  <a:txBody>
                    <a:bodyPr/>
                    <a:lstStyle/>
                    <a:p>
                      <a:pPr indent="457200" algn="l">
                        <a:lnSpc>
                          <a:spcPct val="115000"/>
                        </a:lnSpc>
                        <a:spcAft>
                          <a:spcPts val="0"/>
                        </a:spcAft>
                      </a:pPr>
                      <a:r>
                        <a:rPr lang="ru-RU" sz="1800" b="1" dirty="0" smtClean="0">
                          <a:solidFill>
                            <a:schemeClr val="tx1"/>
                          </a:solidFill>
                          <a:effectLst/>
                          <a:latin typeface="Times New Roman" panose="02020603050405020304" pitchFamily="18" charset="0"/>
                          <a:ea typeface="Times New Roman"/>
                          <a:cs typeface="Times New Roman" panose="02020603050405020304" pitchFamily="18" charset="0"/>
                        </a:rPr>
                        <a:t>Предельная цена</a:t>
                      </a:r>
                      <a:endParaRPr lang="ru-RU" sz="1800" b="1"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solidFill>
                      <a:schemeClr val="accent1">
                        <a:lumMod val="20000"/>
                        <a:lumOff val="80000"/>
                      </a:schemeClr>
                    </a:solidFill>
                  </a:tcPr>
                </a:tc>
                <a:tc>
                  <a:txBody>
                    <a:bodyPr/>
                    <a:lstStyle/>
                    <a:p>
                      <a:pPr indent="457200" algn="ctr">
                        <a:lnSpc>
                          <a:spcPct val="115000"/>
                        </a:lnSpc>
                        <a:spcAft>
                          <a:spcPts val="0"/>
                        </a:spcAft>
                      </a:pPr>
                      <a:r>
                        <a:rPr lang="ru-RU" sz="1800" b="1" dirty="0" smtClean="0">
                          <a:effectLst/>
                          <a:latin typeface="Times New Roman" panose="02020603050405020304" pitchFamily="18" charset="0"/>
                          <a:ea typeface="Times New Roman"/>
                          <a:cs typeface="Times New Roman" panose="02020603050405020304" pitchFamily="18" charset="0"/>
                        </a:rPr>
                        <a:t>45 800</a:t>
                      </a:r>
                      <a:endParaRPr lang="ru-RU" sz="1800" b="1" dirty="0">
                        <a:effectLst/>
                        <a:latin typeface="Times New Roman" panose="02020603050405020304" pitchFamily="18" charset="0"/>
                        <a:ea typeface="Times New Roman"/>
                        <a:cs typeface="Times New Roman" panose="02020603050405020304" pitchFamily="18" charset="0"/>
                      </a:endParaRPr>
                    </a:p>
                  </a:txBody>
                  <a:tcPr marL="68580" marR="68580" marT="0" marB="0"/>
                </a:tc>
              </a:tr>
            </a:tbl>
          </a:graphicData>
        </a:graphic>
      </p:graphicFrame>
      <p:sp>
        <p:nvSpPr>
          <p:cNvPr id="4" name="Прямоугольник 3"/>
          <p:cNvSpPr/>
          <p:nvPr/>
        </p:nvSpPr>
        <p:spPr>
          <a:xfrm>
            <a:off x="517713" y="3501008"/>
            <a:ext cx="8158743" cy="3693319"/>
          </a:xfrm>
          <a:prstGeom prst="rect">
            <a:avLst/>
          </a:prstGeom>
        </p:spPr>
        <p:txBody>
          <a:bodyPr wrap="square">
            <a:spAutoFit/>
          </a:bodyPr>
          <a:lstStyle/>
          <a:p>
            <a:r>
              <a:rPr lang="ru-RU" sz="2000" dirty="0" smtClean="0">
                <a:latin typeface="Times New Roman" panose="02020603050405020304" pitchFamily="18" charset="0"/>
                <a:cs typeface="Times New Roman" panose="02020603050405020304" pitchFamily="18" charset="0"/>
              </a:rPr>
              <a:t>Ноутбук </a:t>
            </a:r>
            <a:r>
              <a:rPr lang="en-US" sz="2000" dirty="0">
                <a:latin typeface="Times New Roman" panose="02020603050405020304" pitchFamily="18" charset="0"/>
                <a:cs typeface="Times New Roman" panose="02020603050405020304" pitchFamily="18" charset="0"/>
              </a:rPr>
              <a:t>Dell </a:t>
            </a:r>
            <a:r>
              <a:rPr lang="en-US" sz="2000" dirty="0" smtClean="0">
                <a:latin typeface="Times New Roman" panose="02020603050405020304" pitchFamily="18" charset="0"/>
                <a:cs typeface="Times New Roman" panose="02020603050405020304" pitchFamily="18" charset="0"/>
              </a:rPr>
              <a:t>Inspiron</a:t>
            </a:r>
            <a:r>
              <a:rPr lang="ru-RU" sz="2000" dirty="0" smtClean="0">
                <a:latin typeface="Times New Roman" panose="02020603050405020304" pitchFamily="18" charset="0"/>
                <a:cs typeface="Times New Roman" panose="02020603050405020304" pitchFamily="18" charset="0"/>
              </a:rPr>
              <a:t> – 40 300</a:t>
            </a:r>
          </a:p>
          <a:p>
            <a:r>
              <a:rPr lang="ru-RU" sz="2000" dirty="0">
                <a:latin typeface="Times New Roman" panose="02020603050405020304" pitchFamily="18" charset="0"/>
                <a:cs typeface="Times New Roman" panose="02020603050405020304" pitchFamily="18" charset="0"/>
              </a:rPr>
              <a:t>Ноутбук </a:t>
            </a:r>
            <a:r>
              <a:rPr lang="en-US" sz="2000" dirty="0" smtClean="0">
                <a:latin typeface="Times New Roman" panose="02020603050405020304" pitchFamily="18" charset="0"/>
                <a:cs typeface="Times New Roman" panose="02020603050405020304" pitchFamily="18" charset="0"/>
              </a:rPr>
              <a:t>HP</a:t>
            </a:r>
            <a:r>
              <a:rPr lang="ru-RU" sz="2000" dirty="0" smtClean="0">
                <a:latin typeface="Times New Roman" panose="02020603050405020304" pitchFamily="18" charset="0"/>
                <a:cs typeface="Times New Roman" panose="02020603050405020304" pitchFamily="18" charset="0"/>
              </a:rPr>
              <a:t> – 45 000</a:t>
            </a:r>
            <a:endParaRPr lang="en-US"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ea typeface="Times New Roman"/>
                <a:cs typeface="Times New Roman" panose="02020603050405020304" pitchFamily="18" charset="0"/>
              </a:rPr>
              <a:t>Ноутбук </a:t>
            </a:r>
            <a:r>
              <a:rPr lang="en-US" sz="2000" dirty="0" smtClean="0">
                <a:latin typeface="Times New Roman" panose="02020603050405020304" pitchFamily="18" charset="0"/>
                <a:ea typeface="Times New Roman"/>
                <a:cs typeface="Times New Roman" panose="02020603050405020304" pitchFamily="18" charset="0"/>
              </a:rPr>
              <a:t>Asus</a:t>
            </a:r>
            <a:r>
              <a:rPr lang="ru-RU" sz="2000" dirty="0" smtClean="0">
                <a:latin typeface="Times New Roman" panose="02020603050405020304" pitchFamily="18" charset="0"/>
                <a:ea typeface="Times New Roman"/>
                <a:cs typeface="Times New Roman" panose="02020603050405020304" pitchFamily="18" charset="0"/>
              </a:rPr>
              <a:t> – 38 900</a:t>
            </a:r>
          </a:p>
          <a:p>
            <a:r>
              <a:rPr lang="ru-RU" sz="2000" dirty="0">
                <a:latin typeface="Times New Roman" panose="02020603050405020304" pitchFamily="18" charset="0"/>
                <a:ea typeface="Times New Roman"/>
                <a:cs typeface="Times New Roman" panose="02020603050405020304" pitchFamily="18" charset="0"/>
              </a:rPr>
              <a:t>Ноутбук </a:t>
            </a:r>
            <a:r>
              <a:rPr lang="en-US" sz="2000" dirty="0" smtClean="0">
                <a:latin typeface="Times New Roman" panose="02020603050405020304" pitchFamily="18" charset="0"/>
                <a:ea typeface="Times New Roman"/>
                <a:cs typeface="Times New Roman" panose="02020603050405020304" pitchFamily="18" charset="0"/>
              </a:rPr>
              <a:t>Lenovo</a:t>
            </a:r>
            <a:r>
              <a:rPr lang="ru-RU" sz="2000" dirty="0" smtClean="0">
                <a:latin typeface="Times New Roman" panose="02020603050405020304" pitchFamily="18" charset="0"/>
                <a:ea typeface="Times New Roman"/>
                <a:cs typeface="Times New Roman" panose="02020603050405020304" pitchFamily="18" charset="0"/>
              </a:rPr>
              <a:t> – 42 400</a:t>
            </a:r>
          </a:p>
          <a:p>
            <a:r>
              <a:rPr lang="ru-RU" sz="2000" dirty="0">
                <a:latin typeface="Times New Roman" panose="02020603050405020304" pitchFamily="18" charset="0"/>
                <a:ea typeface="Times New Roman"/>
                <a:cs typeface="Times New Roman" panose="02020603050405020304" pitchFamily="18" charset="0"/>
              </a:rPr>
              <a:t>Ноутбук </a:t>
            </a:r>
            <a:r>
              <a:rPr lang="en-US" sz="2000" dirty="0" smtClean="0">
                <a:latin typeface="Times New Roman" panose="02020603050405020304" pitchFamily="18" charset="0"/>
                <a:ea typeface="Times New Roman"/>
                <a:cs typeface="Times New Roman" panose="02020603050405020304" pitchFamily="18" charset="0"/>
              </a:rPr>
              <a:t>Acer</a:t>
            </a:r>
            <a:r>
              <a:rPr lang="ru-RU" sz="2000" dirty="0" smtClean="0">
                <a:latin typeface="Times New Roman" panose="02020603050405020304" pitchFamily="18" charset="0"/>
                <a:ea typeface="Times New Roman"/>
                <a:cs typeface="Times New Roman" panose="02020603050405020304" pitchFamily="18" charset="0"/>
              </a:rPr>
              <a:t> – 39 300</a:t>
            </a:r>
          </a:p>
          <a:p>
            <a:pPr algn="ctr"/>
            <a:endParaRPr lang="ru-RU" sz="2200" dirty="0">
              <a:latin typeface="Times New Roman" panose="02020603050405020304" pitchFamily="18" charset="0"/>
              <a:ea typeface="Times New Roman"/>
              <a:cs typeface="Times New Roman" panose="02020603050405020304" pitchFamily="18" charset="0"/>
            </a:endParaRPr>
          </a:p>
          <a:p>
            <a:pPr algn="ctr"/>
            <a:r>
              <a:rPr lang="ru-RU" sz="2400" dirty="0" smtClean="0">
                <a:latin typeface="Times New Roman" panose="02020603050405020304" pitchFamily="18" charset="0"/>
                <a:ea typeface="Times New Roman"/>
                <a:cs typeface="Times New Roman" panose="02020603050405020304" pitchFamily="18" charset="0"/>
              </a:rPr>
              <a:t>НМЦК = 1/5 (40300+45000+38900+42400+39300) = </a:t>
            </a:r>
            <a:r>
              <a:rPr lang="ru-RU" sz="2400" b="1" dirty="0" smtClean="0">
                <a:latin typeface="Times New Roman" panose="02020603050405020304" pitchFamily="18" charset="0"/>
                <a:ea typeface="Times New Roman"/>
                <a:cs typeface="Times New Roman" panose="02020603050405020304" pitchFamily="18" charset="0"/>
              </a:rPr>
              <a:t>41 180</a:t>
            </a:r>
            <a:endParaRPr lang="ru-RU" sz="2400" b="1" dirty="0">
              <a:latin typeface="Times New Roman" panose="02020603050405020304" pitchFamily="18" charset="0"/>
              <a:ea typeface="Times New Roman"/>
              <a:cs typeface="Times New Roman" panose="02020603050405020304" pitchFamily="18" charset="0"/>
            </a:endParaRPr>
          </a:p>
          <a:p>
            <a:endParaRPr lang="ru-RU" b="1" dirty="0" smtClean="0">
              <a:solidFill>
                <a:srgbClr val="333333"/>
              </a:solidFill>
              <a:latin typeface="Times New Roman" panose="02020603050405020304" pitchFamily="18" charset="0"/>
              <a:cs typeface="Times New Roman" panose="02020603050405020304" pitchFamily="18" charset="0"/>
            </a:endParaRPr>
          </a:p>
          <a:p>
            <a:endParaRPr lang="ru-RU" b="1" dirty="0" smtClean="0">
              <a:solidFill>
                <a:srgbClr val="333333"/>
              </a:solidFill>
              <a:latin typeface="Times New Roman" panose="02020603050405020304" pitchFamily="18" charset="0"/>
              <a:cs typeface="Times New Roman" panose="02020603050405020304" pitchFamily="18" charset="0"/>
            </a:endParaRPr>
          </a:p>
          <a:p>
            <a:endParaRPr lang="ru-RU" b="1" dirty="0">
              <a:solidFill>
                <a:srgbClr val="333333"/>
              </a:solidFill>
              <a:latin typeface="Times New Roman" panose="02020603050405020304" pitchFamily="18" charset="0"/>
              <a:cs typeface="Times New Roman" panose="02020603050405020304" pitchFamily="18" charset="0"/>
            </a:endParaRPr>
          </a:p>
          <a:p>
            <a:endParaRPr lang="ru-RU" b="1" dirty="0" smtClean="0">
              <a:solidFill>
                <a:srgbClr val="333333"/>
              </a:solidFill>
              <a:latin typeface="Times New Roman" panose="02020603050405020304" pitchFamily="18" charset="0"/>
              <a:cs typeface="Times New Roman" panose="02020603050405020304" pitchFamily="18" charset="0"/>
            </a:endParaRPr>
          </a:p>
          <a:p>
            <a:endParaRPr lang="ru-RU" dirty="0"/>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971021"/>
            <a:ext cx="2016224" cy="752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2922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Тарифный метод</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0" indent="0" algn="just" eaLnBrk="1" fontAlgn="auto" hangingPunct="1">
              <a:spcBef>
                <a:spcPts val="0"/>
              </a:spcBef>
              <a:spcAft>
                <a:spcPts val="0"/>
              </a:spcAft>
              <a:buClrTx/>
              <a:buSzTx/>
              <a:buNone/>
            </a:pPr>
            <a:endParaRPr lang="ru-RU" sz="2400" dirty="0" smtClean="0">
              <a:solidFill>
                <a:prstClr val="black"/>
              </a:solidFill>
              <a:latin typeface="Arial" panose="020B0604020202020204" pitchFamily="34" charset="0"/>
              <a:cs typeface="Arial" panose="020B0604020202020204" pitchFamily="34" charset="0"/>
            </a:endParaRPr>
          </a:p>
          <a:p>
            <a:pPr marL="0" lvl="0" indent="0" algn="just" eaLnBrk="1" fontAlgn="auto" hangingPunct="1">
              <a:spcBef>
                <a:spcPts val="0"/>
              </a:spcBef>
              <a:spcAft>
                <a:spcPts val="0"/>
              </a:spcAft>
              <a:buClrTx/>
              <a:buSzTx/>
              <a:buNone/>
            </a:pPr>
            <a:endParaRPr lang="ru-RU" sz="2400" dirty="0">
              <a:solidFill>
                <a:prstClr val="black"/>
              </a:solidFill>
              <a:latin typeface="Arial" panose="020B0604020202020204" pitchFamily="34" charset="0"/>
              <a:cs typeface="Arial" panose="020B0604020202020204" pitchFamily="34" charset="0"/>
            </a:endParaRPr>
          </a:p>
          <a:p>
            <a:pPr marL="0" lvl="0" indent="0" algn="just" eaLnBrk="1" fontAlgn="auto" hangingPunct="1">
              <a:spcBef>
                <a:spcPts val="0"/>
              </a:spcBef>
              <a:spcAft>
                <a:spcPts val="0"/>
              </a:spcAft>
              <a:buClrTx/>
              <a:buSzTx/>
              <a:buNone/>
            </a:pPr>
            <a:r>
              <a:rPr lang="ru-RU" sz="2400" dirty="0" smtClean="0">
                <a:solidFill>
                  <a:prstClr val="black"/>
                </a:solidFill>
                <a:latin typeface="Times New Roman" panose="02020603050405020304" pitchFamily="18" charset="0"/>
                <a:cs typeface="Times New Roman" panose="02020603050405020304" pitchFamily="18" charset="0"/>
              </a:rPr>
              <a:t>	Заключается </a:t>
            </a:r>
            <a:r>
              <a:rPr lang="ru-RU" sz="2400" dirty="0">
                <a:solidFill>
                  <a:prstClr val="black"/>
                </a:solidFill>
                <a:latin typeface="Times New Roman" panose="02020603050405020304" pitchFamily="18" charset="0"/>
                <a:cs typeface="Times New Roman" panose="02020603050405020304" pitchFamily="18" charset="0"/>
              </a:rPr>
              <a:t>в определении НМЦК, ЦК, по регулируемым ценам (тарифам) на ТРУ, если в соответствии с законодательством Российской Федерации цены закупаемых ТРУ для обеспечения государственных и муниципальных нужд подлежат государственному регулированию или установлены муниципальными правовыми актами</a:t>
            </a:r>
          </a:p>
        </p:txBody>
      </p:sp>
    </p:spTree>
    <p:extLst>
      <p:ext uri="{BB962C8B-B14F-4D97-AF65-F5344CB8AC3E}">
        <p14:creationId xmlns:p14="http://schemas.microsoft.com/office/powerpoint/2010/main" val="1178219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1555424734"/>
              </p:ext>
            </p:extLst>
          </p:nvPr>
        </p:nvGraphicFramePr>
        <p:xfrm>
          <a:off x="457200" y="1844824"/>
          <a:ext cx="8229600" cy="4281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358970"/>
            <a:ext cx="8579296" cy="4446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indent="0">
              <a:buClr>
                <a:srgbClr val="2DA2BF"/>
              </a:buClr>
              <a:buNone/>
            </a:pPr>
            <a:r>
              <a:rPr lang="ru-RU" altLang="ru-RU" sz="1800" b="1" dirty="0" smtClean="0">
                <a:solidFill>
                  <a:sysClr val="windowText" lastClr="000000"/>
                </a:solidFill>
                <a:latin typeface="Times New Roman" pitchFamily="18" charset="0"/>
                <a:cs typeface="Times New Roman" pitchFamily="18" charset="0"/>
              </a:rPr>
              <a:t>Постановление </a:t>
            </a:r>
            <a:r>
              <a:rPr lang="ru-RU" altLang="ru-RU" sz="1800" b="1" dirty="0">
                <a:solidFill>
                  <a:sysClr val="windowText" lastClr="000000"/>
                </a:solidFill>
                <a:latin typeface="Times New Roman" pitchFamily="18" charset="0"/>
                <a:cs typeface="Times New Roman" pitchFamily="18" charset="0"/>
              </a:rPr>
              <a:t>Правительства </a:t>
            </a:r>
            <a:r>
              <a:rPr lang="ru-RU" altLang="ru-RU" sz="1800" b="1" dirty="0" smtClean="0">
                <a:solidFill>
                  <a:sysClr val="windowText" lastClr="000000"/>
                </a:solidFill>
                <a:latin typeface="Times New Roman" pitchFamily="18" charset="0"/>
                <a:cs typeface="Times New Roman" pitchFamily="18" charset="0"/>
              </a:rPr>
              <a:t>РФ </a:t>
            </a:r>
            <a:r>
              <a:rPr kumimoji="0" lang="ru-RU" altLang="ru-RU" sz="1800" b="1" i="0"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от 21.11.2013 № 1043 </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r>
              <a:rPr kumimoji="0" lang="ru-RU" altLang="ru-RU" sz="1800" b="0" i="1"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общие требования к плану закупок (форма +правила)</a:t>
            </a:r>
          </a:p>
          <a:p>
            <a:pPr marL="109537" lvl="0" indent="0">
              <a:buClr>
                <a:srgbClr val="2DA2BF"/>
              </a:buClr>
              <a:buNone/>
            </a:pPr>
            <a:r>
              <a:rPr lang="ru-RU" altLang="ru-RU" sz="1800" b="1" dirty="0">
                <a:solidFill>
                  <a:sysClr val="windowText" lastClr="000000"/>
                </a:solidFill>
                <a:latin typeface="Times New Roman" pitchFamily="18" charset="0"/>
                <a:cs typeface="Times New Roman" pitchFamily="18" charset="0"/>
              </a:rPr>
              <a:t>Постановление Правительства </a:t>
            </a:r>
            <a:r>
              <a:rPr kumimoji="0" lang="ru-RU" altLang="ru-RU" sz="1800" b="1" i="0"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РФ от 05.06.2015  № 554 </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r>
              <a:rPr kumimoji="0" lang="ru-RU" altLang="ru-RU" sz="1800" b="0" i="1"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общие требования к плану-графику (форма + правила)</a:t>
            </a:r>
          </a:p>
          <a:p>
            <a:pPr>
              <a:buClr>
                <a:srgbClr val="2DA2BF"/>
              </a:buClr>
              <a:buNone/>
            </a:pPr>
            <a:r>
              <a:rPr lang="ru-RU" altLang="ru-RU" sz="1800" b="1" dirty="0" smtClean="0">
                <a:solidFill>
                  <a:sysClr val="windowText" lastClr="000000"/>
                </a:solidFill>
                <a:latin typeface="Times New Roman" pitchFamily="18" charset="0"/>
                <a:cs typeface="Times New Roman" pitchFamily="18" charset="0"/>
              </a:rPr>
              <a:t>Постановление Правительства </a:t>
            </a:r>
            <a:r>
              <a:rPr lang="ru-RU" altLang="ru-RU" sz="1800" b="1" dirty="0">
                <a:solidFill>
                  <a:sysClr val="windowText" lastClr="000000"/>
                </a:solidFill>
                <a:latin typeface="Times New Roman" pitchFamily="18" charset="0"/>
                <a:cs typeface="Times New Roman" pitchFamily="18" charset="0"/>
              </a:rPr>
              <a:t>РФ от 05.06.2015  № </a:t>
            </a:r>
            <a:r>
              <a:rPr lang="ru-RU" altLang="ru-RU" sz="1800" b="1" dirty="0" smtClean="0">
                <a:solidFill>
                  <a:sysClr val="windowText" lastClr="000000"/>
                </a:solidFill>
                <a:latin typeface="Times New Roman" pitchFamily="18" charset="0"/>
                <a:cs typeface="Times New Roman" pitchFamily="18" charset="0"/>
              </a:rPr>
              <a:t>555 </a:t>
            </a:r>
            <a:endParaRPr lang="ru-RU" altLang="ru-RU" sz="1800" b="1" dirty="0">
              <a:solidFill>
                <a:sysClr val="windowText" lastClr="000000"/>
              </a:solidFill>
              <a:latin typeface="Times New Roman" pitchFamily="18" charset="0"/>
              <a:cs typeface="Times New Roman" pitchFamily="18" charset="0"/>
            </a:endParaRPr>
          </a:p>
          <a:p>
            <a:pPr marL="92075" marR="0" lvl="0" indent="17463"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r>
              <a:rPr lang="ru-RU" altLang="ru-RU" sz="1800" i="1" dirty="0" smtClean="0">
                <a:solidFill>
                  <a:sysClr val="windowText" lastClr="000000"/>
                </a:solidFill>
                <a:latin typeface="Times New Roman" pitchFamily="18" charset="0"/>
                <a:cs typeface="Times New Roman" pitchFamily="18" charset="0"/>
              </a:rPr>
              <a:t>правила обоснования закупок ТРУ, форма обоснования плана закупок, плана - графика</a:t>
            </a:r>
            <a:endParaRPr kumimoji="0" lang="ru-RU" altLang="ru-RU" sz="1800" b="0" i="1"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a:p>
            <a:pPr marL="109537" lvl="0" indent="0">
              <a:buClr>
                <a:srgbClr val="2DA2BF"/>
              </a:buClr>
              <a:buNone/>
            </a:pPr>
            <a:r>
              <a:rPr lang="ru-RU" altLang="ru-RU" sz="1800" b="1" dirty="0">
                <a:solidFill>
                  <a:sysClr val="windowText" lastClr="000000"/>
                </a:solidFill>
                <a:latin typeface="Times New Roman" pitchFamily="18" charset="0"/>
                <a:cs typeface="Times New Roman" pitchFamily="18" charset="0"/>
              </a:rPr>
              <a:t>Постановление Правительства </a:t>
            </a:r>
            <a:r>
              <a:rPr kumimoji="0" lang="ru-RU" altLang="ru-RU" sz="1800" b="1" i="0"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РФ от 29.10.2015 № 1168</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r>
              <a:rPr kumimoji="0" lang="ru-RU" altLang="ru-RU" sz="1800" b="0" i="1"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rPr>
              <a:t>правила размещения в ЕИС </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endParaRPr kumimoji="0" lang="ru-RU" altLang="ru-RU" sz="1800" b="0" i="1" u="none" strike="noStrike" kern="120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a:p>
            <a:pPr marL="92075" lvl="0" indent="0" eaLnBrk="1" fontAlgn="auto" hangingPunct="1">
              <a:spcBef>
                <a:spcPts val="0"/>
              </a:spcBef>
              <a:spcAft>
                <a:spcPts val="0"/>
              </a:spcAft>
              <a:buClr>
                <a:srgbClr val="2DA2BF"/>
              </a:buClr>
              <a:buSzTx/>
              <a:buNone/>
            </a:pPr>
            <a:r>
              <a:rPr lang="ru-RU" altLang="ru-RU" sz="1800" b="1" dirty="0">
                <a:solidFill>
                  <a:sysClr val="windowText" lastClr="000000"/>
                </a:solidFill>
                <a:latin typeface="Times New Roman" pitchFamily="18" charset="0"/>
                <a:cs typeface="Times New Roman" pitchFamily="18" charset="0"/>
              </a:rPr>
              <a:t>Постановление Правительства Свердловской области от 22.07.2015 № 661-ПП</a:t>
            </a:r>
          </a:p>
          <a:p>
            <a:pPr marL="0" lvl="0" indent="0" eaLnBrk="1" fontAlgn="auto" hangingPunct="1">
              <a:spcBef>
                <a:spcPts val="0"/>
              </a:spcBef>
              <a:spcAft>
                <a:spcPts val="0"/>
              </a:spcAft>
              <a:buClr>
                <a:srgbClr val="2DA2BF"/>
              </a:buClr>
              <a:buSzTx/>
              <a:buNone/>
            </a:pPr>
            <a:r>
              <a:rPr lang="ru-RU" altLang="ru-RU" sz="1800" i="1" dirty="0">
                <a:solidFill>
                  <a:sysClr val="windowText" lastClr="000000"/>
                </a:solidFill>
                <a:latin typeface="Times New Roman" pitchFamily="18" charset="0"/>
                <a:cs typeface="Times New Roman" pitchFamily="18" charset="0"/>
              </a:rPr>
              <a:t>порядок ведения плана закупок;</a:t>
            </a:r>
          </a:p>
          <a:p>
            <a:pPr marL="92075" lvl="0" indent="17463" eaLnBrk="1" fontAlgn="auto" hangingPunct="1">
              <a:spcBef>
                <a:spcPts val="0"/>
              </a:spcBef>
              <a:spcAft>
                <a:spcPts val="0"/>
              </a:spcAft>
              <a:buClr>
                <a:srgbClr val="2DA2BF"/>
              </a:buClr>
              <a:buSzTx/>
              <a:buNone/>
            </a:pPr>
            <a:r>
              <a:rPr lang="ru-RU" altLang="ru-RU" sz="1800" b="1" dirty="0">
                <a:solidFill>
                  <a:sysClr val="windowText" lastClr="000000"/>
                </a:solidFill>
                <a:latin typeface="Times New Roman" pitchFamily="18" charset="0"/>
                <a:cs typeface="Times New Roman" pitchFamily="18" charset="0"/>
              </a:rPr>
              <a:t>Постановление Правительства Свердловской области от 22.07.2015 № 660-ПП</a:t>
            </a:r>
          </a:p>
          <a:p>
            <a:pPr marL="0" lvl="0" indent="0" eaLnBrk="1" fontAlgn="auto" hangingPunct="1">
              <a:spcBef>
                <a:spcPts val="0"/>
              </a:spcBef>
              <a:spcAft>
                <a:spcPts val="0"/>
              </a:spcAft>
              <a:buClr>
                <a:srgbClr val="2DA2BF"/>
              </a:buClr>
              <a:buSzTx/>
              <a:buNone/>
            </a:pPr>
            <a:r>
              <a:rPr lang="ru-RU" altLang="ru-RU" sz="1800" i="1" dirty="0">
                <a:solidFill>
                  <a:sysClr val="windowText" lastClr="000000"/>
                </a:solidFill>
                <a:latin typeface="Times New Roman" pitchFamily="18" charset="0"/>
                <a:cs typeface="Times New Roman" pitchFamily="18" charset="0"/>
              </a:rPr>
              <a:t>порядок ведения плана-графика</a:t>
            </a: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endParaRPr lang="ru-RU" altLang="ru-RU" sz="2200" b="1" dirty="0">
              <a:solidFill>
                <a:sysClr val="windowText" lastClr="000000"/>
              </a:solidFill>
              <a:latin typeface="Times New Roman" pitchFamily="18" charset="0"/>
              <a:cs typeface="Times New Roman" pitchFamily="18" charset="0"/>
            </a:endParaRP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endParaRPr kumimoji="0" lang="ru-RU" altLang="ru-RU" sz="2400" b="0" i="1"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endParaRPr kumimoji="0" lang="ru-RU" altLang="ru-RU" sz="2400" b="0" i="1" u="none" strike="noStrike" kern="1200" cap="none" spc="0" normalizeH="0" baseline="0" noProof="0" dirty="0" smtClean="0">
              <a:ln>
                <a:noFill/>
              </a:ln>
              <a:solidFill>
                <a:sysClr val="windowText" lastClr="000000"/>
              </a:solidFill>
              <a:effectLst/>
              <a:uLnTx/>
              <a:uFillTx/>
              <a:latin typeface="Times New Roman" pitchFamily="18" charset="0"/>
              <a:ea typeface="+mn-ea"/>
              <a:cs typeface="Times New Roman" pitchFamily="18" charset="0"/>
            </a:endParaRPr>
          </a:p>
          <a:p>
            <a:pPr marL="365125" marR="0" lvl="0" indent="-255588" algn="l" defTabSz="914400" rtl="0" eaLnBrk="0" fontAlgn="base" latinLnBrk="0" hangingPunct="0">
              <a:lnSpc>
                <a:spcPct val="100000"/>
              </a:lnSpc>
              <a:spcBef>
                <a:spcPts val="400"/>
              </a:spcBef>
              <a:spcAft>
                <a:spcPct val="0"/>
              </a:spcAft>
              <a:buClr>
                <a:srgbClr val="2DA2BF"/>
              </a:buClr>
              <a:buSzPct val="68000"/>
              <a:buFont typeface="Wingdings 3" pitchFamily="18" charset="2"/>
              <a:buNone/>
              <a:tabLst/>
              <a:defRPr/>
            </a:pPr>
            <a:endParaRPr kumimoji="0" lang="ru-RU" altLang="ru-RU" sz="2400" b="0" i="1" u="none" strike="noStrike" kern="1200" cap="none" spc="0" normalizeH="0" baseline="0" noProof="0" dirty="0" smtClean="0">
              <a:ln>
                <a:noFill/>
              </a:ln>
              <a:solidFill>
                <a:sysClr val="windowText" lastClr="000000"/>
              </a:solidFill>
              <a:effectLst/>
              <a:uLnTx/>
              <a:uFillTx/>
              <a:latin typeface="Lucida Sans Unicode"/>
              <a:ea typeface="+mn-ea"/>
              <a:cs typeface="+mn-cs"/>
            </a:endParaRPr>
          </a:p>
        </p:txBody>
      </p:sp>
      <p:sp>
        <p:nvSpPr>
          <p:cNvPr id="12" name="Прямоугольник 11"/>
          <p:cNvSpPr/>
          <p:nvPr/>
        </p:nvSpPr>
        <p:spPr>
          <a:xfrm>
            <a:off x="2766628" y="989638"/>
            <a:ext cx="4109628" cy="369332"/>
          </a:xfrm>
          <a:prstGeom prst="rect">
            <a:avLst/>
          </a:prstGeom>
          <a:ln cap="rnd"/>
          <a:effectLst>
            <a:outerShdw blurRad="50800" dist="38100" dir="2700000" algn="tl" rotWithShape="0">
              <a:prstClr val="black">
                <a:alpha val="40000"/>
              </a:prstClr>
            </a:outerShdw>
            <a:softEdge rad="12700"/>
          </a:effectLst>
        </p:spPr>
        <p:style>
          <a:lnRef idx="1">
            <a:schemeClr val="accent5"/>
          </a:lnRef>
          <a:fillRef idx="2">
            <a:schemeClr val="accent5"/>
          </a:fillRef>
          <a:effectRef idx="1">
            <a:schemeClr val="accent5"/>
          </a:effectRef>
          <a:fontRef idx="minor">
            <a:schemeClr val="dk1"/>
          </a:fontRef>
        </p:style>
        <p:txBody>
          <a:bodyPr wrap="square">
            <a:spAutoFit/>
          </a:bodyPr>
          <a:lstStyle/>
          <a:p>
            <a:pPr lvl="0" algn="ctr"/>
            <a:r>
              <a:rPr lang="ru-RU"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НПА по планированию</a:t>
            </a:r>
            <a:endParaRPr kumimoji="0" lang="ru-RU" sz="1400" b="1" i="0" u="none" strike="noStrike" kern="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2206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Проектно-сметный метод</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0" indent="0" algn="just" eaLnBrk="1" fontAlgn="auto" hangingPunct="1">
              <a:spcBef>
                <a:spcPts val="0"/>
              </a:spcBef>
              <a:spcAft>
                <a:spcPts val="0"/>
              </a:spcAft>
              <a:buClrTx/>
              <a:buSzTx/>
              <a:buNone/>
            </a:pPr>
            <a:r>
              <a:rPr lang="ru-RU" sz="2400" dirty="0" smtClean="0">
                <a:solidFill>
                  <a:prstClr val="black"/>
                </a:solidFill>
                <a:latin typeface="Times New Roman" panose="02020603050405020304" pitchFamily="18" charset="0"/>
                <a:cs typeface="Times New Roman" panose="02020603050405020304" pitchFamily="18" charset="0"/>
              </a:rPr>
              <a:t>	З</a:t>
            </a:r>
            <a:r>
              <a:rPr lang="ru-RU" sz="2600" dirty="0" smtClean="0">
                <a:solidFill>
                  <a:prstClr val="black"/>
                </a:solidFill>
                <a:latin typeface="Times New Roman" panose="02020603050405020304" pitchFamily="18" charset="0"/>
                <a:cs typeface="Times New Roman" panose="02020603050405020304" pitchFamily="18" charset="0"/>
              </a:rPr>
              <a:t>аключается </a:t>
            </a:r>
            <a:r>
              <a:rPr lang="ru-RU" sz="2600" dirty="0">
                <a:solidFill>
                  <a:prstClr val="black"/>
                </a:solidFill>
                <a:latin typeface="Times New Roman" panose="02020603050405020304" pitchFamily="18" charset="0"/>
                <a:cs typeface="Times New Roman" panose="02020603050405020304" pitchFamily="18" charset="0"/>
              </a:rPr>
              <a:t>в определении НМЦК, ЦК, заключаемого с единственным поставщиком (подрядчиком, исполнителем), в случаях, указанных в </a:t>
            </a:r>
            <a:r>
              <a:rPr lang="ru-RU" sz="2600" dirty="0" err="1">
                <a:solidFill>
                  <a:prstClr val="black"/>
                </a:solidFill>
                <a:latin typeface="Times New Roman" panose="02020603050405020304" pitchFamily="18" charset="0"/>
                <a:cs typeface="Times New Roman" panose="02020603050405020304" pitchFamily="18" charset="0"/>
              </a:rPr>
              <a:t>ч.ч</a:t>
            </a:r>
            <a:r>
              <a:rPr lang="ru-RU" sz="2600" dirty="0">
                <a:solidFill>
                  <a:prstClr val="black"/>
                </a:solidFill>
                <a:latin typeface="Times New Roman" panose="02020603050405020304" pitchFamily="18" charset="0"/>
                <a:cs typeface="Times New Roman" panose="02020603050405020304" pitchFamily="18" charset="0"/>
              </a:rPr>
              <a:t>. 9, 9.1 ст. 22  Закона о контрактной системе</a:t>
            </a:r>
          </a:p>
          <a:p>
            <a:pPr marL="0" lvl="0" indent="0" algn="just" eaLnBrk="1" fontAlgn="auto" hangingPunct="1">
              <a:spcBef>
                <a:spcPts val="0"/>
              </a:spcBef>
              <a:spcAft>
                <a:spcPts val="0"/>
              </a:spcAft>
              <a:buClrTx/>
              <a:buSzTx/>
              <a:buNone/>
            </a:pPr>
            <a:endParaRPr lang="ru-RU" sz="2600" dirty="0">
              <a:solidFill>
                <a:prstClr val="black"/>
              </a:solidFill>
              <a:latin typeface="Times New Roman" panose="02020603050405020304" pitchFamily="18" charset="0"/>
              <a:cs typeface="Times New Roman" panose="02020603050405020304" pitchFamily="18" charset="0"/>
            </a:endParaRPr>
          </a:p>
          <a:p>
            <a:pPr marL="0" lvl="0" indent="0" algn="just" eaLnBrk="1" fontAlgn="auto" hangingPunct="1">
              <a:spcBef>
                <a:spcPts val="0"/>
              </a:spcBef>
              <a:spcAft>
                <a:spcPts val="0"/>
              </a:spcAft>
              <a:buClrTx/>
              <a:buSzTx/>
              <a:buNone/>
            </a:pPr>
            <a:r>
              <a:rPr lang="ru-RU" sz="2600" dirty="0" smtClean="0">
                <a:solidFill>
                  <a:prstClr val="black"/>
                </a:solidFill>
                <a:latin typeface="Times New Roman" panose="02020603050405020304" pitchFamily="18" charset="0"/>
                <a:cs typeface="Times New Roman" panose="02020603050405020304" pitchFamily="18" charset="0"/>
              </a:rPr>
              <a:t>	Основанием </a:t>
            </a:r>
            <a:r>
              <a:rPr lang="ru-RU" sz="2600" dirty="0">
                <a:solidFill>
                  <a:prstClr val="black"/>
                </a:solidFill>
                <a:latin typeface="Times New Roman" panose="02020603050405020304" pitchFamily="18" charset="0"/>
                <a:cs typeface="Times New Roman" panose="02020603050405020304" pitchFamily="18" charset="0"/>
              </a:rPr>
              <a:t>для определения НМЦК, ЦК является </a:t>
            </a:r>
            <a:r>
              <a:rPr lang="ru-RU" sz="2600" b="1" u="sng" dirty="0">
                <a:solidFill>
                  <a:prstClr val="black"/>
                </a:solidFill>
                <a:latin typeface="Times New Roman" panose="02020603050405020304" pitchFamily="18" charset="0"/>
                <a:cs typeface="Times New Roman" panose="02020603050405020304" pitchFamily="18" charset="0"/>
              </a:rPr>
              <a:t>проектная документация </a:t>
            </a:r>
            <a:r>
              <a:rPr lang="ru-RU" sz="2600" dirty="0">
                <a:solidFill>
                  <a:prstClr val="black"/>
                </a:solidFill>
                <a:latin typeface="Times New Roman" panose="02020603050405020304" pitchFamily="18" charset="0"/>
                <a:cs typeface="Times New Roman" panose="02020603050405020304" pitchFamily="18" charset="0"/>
              </a:rPr>
              <a:t>(включающая сметную стоимость работ), разработанная и утвержденная в соответствии с законодательством Российской Федерации</a:t>
            </a:r>
          </a:p>
        </p:txBody>
      </p:sp>
    </p:spTree>
    <p:extLst>
      <p:ext uri="{BB962C8B-B14F-4D97-AF65-F5344CB8AC3E}">
        <p14:creationId xmlns:p14="http://schemas.microsoft.com/office/powerpoint/2010/main" val="41924635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Затратный метод</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gn="just" eaLnBrk="1" hangingPunct="1">
              <a:buNone/>
            </a:pPr>
            <a:r>
              <a:rPr lang="ru-RU" altLang="ru-RU" sz="2600" dirty="0" smtClean="0">
                <a:latin typeface="Times New Roman" pitchFamily="18" charset="0"/>
                <a:cs typeface="Times New Roman" pitchFamily="18" charset="0"/>
              </a:rPr>
              <a:t>		Затратный </a:t>
            </a:r>
            <a:r>
              <a:rPr lang="ru-RU" altLang="ru-RU" sz="2600" dirty="0">
                <a:latin typeface="Times New Roman" pitchFamily="18" charset="0"/>
                <a:cs typeface="Times New Roman" pitchFamily="18" charset="0"/>
              </a:rPr>
              <a:t>метод применяется в случае невозможности применения иных методов или в дополнение к иным методам.</a:t>
            </a:r>
            <a:r>
              <a:rPr lang="ru-RU" altLang="ru-RU" sz="2600" b="1" i="1" dirty="0">
                <a:latin typeface="Times New Roman" pitchFamily="18" charset="0"/>
                <a:cs typeface="Times New Roman" pitchFamily="18" charset="0"/>
              </a:rPr>
              <a:t>	</a:t>
            </a:r>
            <a:endParaRPr lang="ru-RU" altLang="ru-RU" sz="2600" b="1" i="1" dirty="0" smtClean="0">
              <a:latin typeface="Times New Roman" pitchFamily="18" charset="0"/>
              <a:cs typeface="Times New Roman" pitchFamily="18" charset="0"/>
            </a:endParaRPr>
          </a:p>
          <a:p>
            <a:pPr algn="just" eaLnBrk="1" hangingPunct="1">
              <a:buNone/>
            </a:pPr>
            <a:endParaRPr lang="ru-RU" altLang="ru-RU" sz="2600" b="1" i="1" dirty="0">
              <a:latin typeface="Times New Roman" pitchFamily="18" charset="0"/>
              <a:cs typeface="Times New Roman" pitchFamily="18" charset="0"/>
            </a:endParaRPr>
          </a:p>
          <a:p>
            <a:pPr algn="just" eaLnBrk="1" hangingPunct="1">
              <a:buNone/>
            </a:pPr>
            <a:r>
              <a:rPr lang="ru-RU" altLang="ru-RU" sz="2600" dirty="0" smtClean="0">
                <a:latin typeface="Times New Roman" pitchFamily="18" charset="0"/>
                <a:cs typeface="Times New Roman" pitchFamily="18" charset="0"/>
              </a:rPr>
              <a:t>		Данный </a:t>
            </a:r>
            <a:r>
              <a:rPr lang="ru-RU" altLang="ru-RU" sz="2600" dirty="0">
                <a:latin typeface="Times New Roman" pitchFamily="18" charset="0"/>
                <a:cs typeface="Times New Roman" pitchFamily="18" charset="0"/>
              </a:rPr>
              <a:t>метод заключается в определении НМЦК как суммы произведенных затрат и обычной для </a:t>
            </a:r>
            <a:r>
              <a:rPr lang="ru-RU" altLang="ru-RU" sz="2600" dirty="0" smtClean="0">
                <a:latin typeface="Times New Roman" pitchFamily="18" charset="0"/>
                <a:cs typeface="Times New Roman" pitchFamily="18" charset="0"/>
              </a:rPr>
              <a:t>определенной </a:t>
            </a:r>
            <a:r>
              <a:rPr lang="ru-RU" altLang="ru-RU" sz="2600" dirty="0">
                <a:latin typeface="Times New Roman" pitchFamily="18" charset="0"/>
                <a:cs typeface="Times New Roman" pitchFamily="18" charset="0"/>
              </a:rPr>
              <a:t>сферы деятельности прибыли</a:t>
            </a:r>
            <a:endParaRPr lang="ru-RU" sz="26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43650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Иные методы</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lvl="0" indent="0" eaLnBrk="1" fontAlgn="auto" hangingPunct="1">
              <a:spcAft>
                <a:spcPts val="0"/>
              </a:spcAft>
              <a:buClr>
                <a:srgbClr val="2DA2BF"/>
              </a:buClr>
              <a:buNone/>
              <a:defRPr/>
            </a:pPr>
            <a:r>
              <a:rPr lang="ru-RU" sz="2000" dirty="0" smtClean="0">
                <a:solidFill>
                  <a:prstClr val="black"/>
                </a:solidFill>
                <a:latin typeface="Times New Roman" pitchFamily="18" charset="0"/>
                <a:cs typeface="Times New Roman" pitchFamily="18" charset="0"/>
              </a:rPr>
              <a:t>	</a:t>
            </a:r>
            <a:r>
              <a:rPr lang="ru-RU" sz="2200" dirty="0" smtClean="0">
                <a:solidFill>
                  <a:prstClr val="black"/>
                </a:solidFill>
                <a:latin typeface="Times New Roman" pitchFamily="18" charset="0"/>
                <a:cs typeface="Times New Roman" pitchFamily="18" charset="0"/>
              </a:rPr>
              <a:t>В </a:t>
            </a:r>
            <a:r>
              <a:rPr lang="ru-RU" sz="2200" dirty="0">
                <a:solidFill>
                  <a:prstClr val="black"/>
                </a:solidFill>
                <a:latin typeface="Times New Roman" pitchFamily="18" charset="0"/>
                <a:cs typeface="Times New Roman" pitchFamily="18" charset="0"/>
              </a:rPr>
              <a:t>случае невозможности применения указанных выше методов заказчик вправе применить иные методы. В этом случае в обоснование НМЦК заказчик обязан включить обоснование невозможности применения указанных методов. </a:t>
            </a:r>
          </a:p>
          <a:p>
            <a:pPr marL="109728" lvl="0" indent="0" eaLnBrk="1" fontAlgn="auto" hangingPunct="1">
              <a:spcAft>
                <a:spcPts val="0"/>
              </a:spcAft>
              <a:buClr>
                <a:srgbClr val="2DA2BF"/>
              </a:buClr>
              <a:buNone/>
              <a:defRPr/>
            </a:pPr>
            <a:endParaRPr lang="ru-RU" sz="2200" dirty="0" smtClean="0">
              <a:solidFill>
                <a:prstClr val="black"/>
              </a:solidFill>
              <a:latin typeface="Times New Roman" pitchFamily="18" charset="0"/>
              <a:cs typeface="Times New Roman" pitchFamily="18" charset="0"/>
            </a:endParaRPr>
          </a:p>
          <a:p>
            <a:pPr marL="109728" lvl="0" indent="0" eaLnBrk="1" fontAlgn="auto" hangingPunct="1">
              <a:spcAft>
                <a:spcPts val="0"/>
              </a:spcAft>
              <a:buClr>
                <a:srgbClr val="2DA2BF"/>
              </a:buClr>
              <a:buNone/>
              <a:defRPr/>
            </a:pPr>
            <a:r>
              <a:rPr lang="ru-RU" sz="2200" dirty="0" smtClean="0">
                <a:solidFill>
                  <a:prstClr val="black"/>
                </a:solidFill>
                <a:latin typeface="Times New Roman" pitchFamily="18" charset="0"/>
                <a:cs typeface="Times New Roman" pitchFamily="18" charset="0"/>
              </a:rPr>
              <a:t>	Правительство </a:t>
            </a:r>
            <a:r>
              <a:rPr lang="ru-RU" sz="2200" dirty="0">
                <a:solidFill>
                  <a:prstClr val="black"/>
                </a:solidFill>
                <a:latin typeface="Times New Roman" pitchFamily="18" charset="0"/>
                <a:cs typeface="Times New Roman" pitchFamily="18" charset="0"/>
              </a:rPr>
              <a:t>РФ вправе установить для отдельных видов, групп товаров, работ, услуг исчерпывающий перечень источников информации, которые могут быть использованы для целей определения НМЦК. </a:t>
            </a:r>
          </a:p>
          <a:p>
            <a:pPr marL="109728" lvl="0" indent="0" eaLnBrk="1" fontAlgn="auto" hangingPunct="1">
              <a:spcAft>
                <a:spcPts val="0"/>
              </a:spcAft>
              <a:buClr>
                <a:srgbClr val="2DA2BF"/>
              </a:buClr>
              <a:buNone/>
              <a:defRPr/>
            </a:pPr>
            <a:endParaRPr lang="ru-RU" sz="2200" dirty="0" smtClean="0">
              <a:latin typeface="Times New Roman" pitchFamily="18" charset="0"/>
              <a:cs typeface="Times New Roman" pitchFamily="18" charset="0"/>
            </a:endParaRPr>
          </a:p>
          <a:p>
            <a:pPr marL="109728" lvl="0" indent="0" eaLnBrk="1" fontAlgn="auto" hangingPunct="1">
              <a:spcAft>
                <a:spcPts val="0"/>
              </a:spcAft>
              <a:buClr>
                <a:srgbClr val="2DA2BF"/>
              </a:buClr>
              <a:buNone/>
              <a:defRPr/>
            </a:pPr>
            <a:r>
              <a:rPr lang="ru-RU" sz="2200" dirty="0" smtClean="0">
                <a:latin typeface="Times New Roman" pitchFamily="18" charset="0"/>
                <a:cs typeface="Times New Roman" pitchFamily="18" charset="0"/>
              </a:rPr>
              <a:t>	Методические </a:t>
            </a:r>
            <a:r>
              <a:rPr lang="ru-RU" sz="2200" dirty="0">
                <a:latin typeface="Times New Roman" pitchFamily="18" charset="0"/>
                <a:cs typeface="Times New Roman" pitchFamily="18" charset="0"/>
              </a:rPr>
              <a:t>рекомендации по применению методов определения НМЦК устанавливаются федеральным органом исполнительной власти по регулированию контрактной системы в сфере </a:t>
            </a:r>
            <a:r>
              <a:rPr lang="ru-RU" sz="2200" dirty="0" smtClean="0">
                <a:latin typeface="Times New Roman" pitchFamily="18" charset="0"/>
                <a:cs typeface="Times New Roman" pitchFamily="18" charset="0"/>
              </a:rPr>
              <a:t>закупок.</a:t>
            </a:r>
            <a:endParaRPr lang="ru-RU" sz="2200" dirty="0">
              <a:latin typeface="Times New Roman" pitchFamily="18" charset="0"/>
              <a:cs typeface="Times New Roman" pitchFamily="18" charset="0"/>
            </a:endParaRPr>
          </a:p>
          <a:p>
            <a:pPr marL="109728" lvl="0" indent="0" eaLnBrk="1" fontAlgn="auto" hangingPunct="1">
              <a:spcAft>
                <a:spcPts val="0"/>
              </a:spcAft>
              <a:buClr>
                <a:srgbClr val="2DA2BF"/>
              </a:buClr>
              <a:buNone/>
              <a:defRPr/>
            </a:pPr>
            <a:endParaRPr lang="ru-RU" sz="26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4428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Описание объекта закупки (ст.33)</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8" lvl="0" indent="0" algn="just" eaLnBrk="1" hangingPunct="1">
              <a:buClr>
                <a:srgbClr val="2DA2BF"/>
              </a:buClr>
              <a:buNone/>
            </a:pPr>
            <a:r>
              <a:rPr lang="ru-RU" altLang="ru-RU" dirty="0" smtClean="0">
                <a:solidFill>
                  <a:prstClr val="black"/>
                </a:solidFill>
                <a:latin typeface="Times New Roman" pitchFamily="18" charset="0"/>
                <a:cs typeface="Times New Roman" pitchFamily="18" charset="0"/>
              </a:rPr>
              <a:t>	Описание </a:t>
            </a:r>
            <a:r>
              <a:rPr lang="ru-RU" altLang="ru-RU" dirty="0">
                <a:solidFill>
                  <a:prstClr val="black"/>
                </a:solidFill>
                <a:latin typeface="Times New Roman" pitchFamily="18" charset="0"/>
                <a:cs typeface="Times New Roman" pitchFamily="18" charset="0"/>
              </a:rPr>
              <a:t>объекта закупки должно носить объективный характер.</a:t>
            </a:r>
          </a:p>
          <a:p>
            <a:pPr marL="109538" lvl="0" indent="0" eaLnBrk="1" hangingPunct="1">
              <a:buClr>
                <a:srgbClr val="2DA2BF"/>
              </a:buClr>
              <a:buNone/>
            </a:pPr>
            <a:r>
              <a:rPr lang="ru-RU" altLang="ru-RU" dirty="0" smtClean="0">
                <a:solidFill>
                  <a:prstClr val="black"/>
                </a:solidFill>
                <a:latin typeface="Times New Roman" pitchFamily="18" charset="0"/>
                <a:cs typeface="Times New Roman" pitchFamily="18" charset="0"/>
              </a:rPr>
              <a:t>	</a:t>
            </a:r>
          </a:p>
          <a:p>
            <a:pPr marL="109538" lvl="0" indent="0" algn="just" eaLnBrk="1" hangingPunct="1">
              <a:buClr>
                <a:srgbClr val="2DA2BF"/>
              </a:buClr>
              <a:buNone/>
            </a:pPr>
            <a:r>
              <a:rPr lang="ru-RU" altLang="ru-RU" dirty="0">
                <a:solidFill>
                  <a:prstClr val="black"/>
                </a:solidFill>
                <a:latin typeface="Times New Roman" pitchFamily="18" charset="0"/>
                <a:cs typeface="Times New Roman" pitchFamily="18" charset="0"/>
              </a:rPr>
              <a:t>	</a:t>
            </a:r>
            <a:r>
              <a:rPr lang="ru-RU" altLang="ru-RU" dirty="0" smtClean="0">
                <a:solidFill>
                  <a:prstClr val="black"/>
                </a:solidFill>
                <a:latin typeface="Times New Roman" pitchFamily="18" charset="0"/>
                <a:cs typeface="Times New Roman" pitchFamily="18" charset="0"/>
              </a:rPr>
              <a:t>В </a:t>
            </a:r>
            <a:r>
              <a:rPr lang="ru-RU" altLang="ru-RU" dirty="0">
                <a:solidFill>
                  <a:prstClr val="black"/>
                </a:solidFill>
                <a:latin typeface="Times New Roman" pitchFamily="18" charset="0"/>
                <a:cs typeface="Times New Roman" pitchFamily="18" charset="0"/>
              </a:rPr>
              <a:t>описании объекта закупки указываются функциональные, технические и качественные характеристики, эксплуатационные характеристики объекта закупки (при необходимости)</a:t>
            </a:r>
          </a:p>
        </p:txBody>
      </p:sp>
    </p:spTree>
    <p:extLst>
      <p:ext uri="{BB962C8B-B14F-4D97-AF65-F5344CB8AC3E}">
        <p14:creationId xmlns:p14="http://schemas.microsoft.com/office/powerpoint/2010/main" val="36616645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Описание объекта закупки (ст.33)</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1052736"/>
            <a:ext cx="8687308"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8" indent="0" algn="ctr" eaLnBrk="1" hangingPunct="1">
              <a:buClr>
                <a:srgbClr val="2DA2BF"/>
              </a:buClr>
              <a:buFont typeface="Wingdings 3" pitchFamily="18" charset="2"/>
              <a:buNone/>
            </a:pPr>
            <a:r>
              <a:rPr lang="ru-RU" altLang="ru-RU" dirty="0" smtClean="0">
                <a:solidFill>
                  <a:prstClr val="black"/>
                </a:solidFill>
                <a:latin typeface="Times New Roman" pitchFamily="18" charset="0"/>
                <a:cs typeface="Times New Roman" pitchFamily="18" charset="0"/>
              </a:rPr>
              <a:t>	</a:t>
            </a:r>
            <a:r>
              <a:rPr lang="ru-RU" altLang="ru-RU" b="1" dirty="0" smtClean="0">
                <a:solidFill>
                  <a:srgbClr val="FF0000"/>
                </a:solidFill>
                <a:latin typeface="Times New Roman" pitchFamily="18" charset="0"/>
                <a:cs typeface="Times New Roman" pitchFamily="18" charset="0"/>
              </a:rPr>
              <a:t>Нельзя</a:t>
            </a:r>
            <a:r>
              <a:rPr lang="ru-RU" altLang="ru-RU" b="1" dirty="0" smtClean="0">
                <a:solidFill>
                  <a:prstClr val="black"/>
                </a:solidFill>
                <a:latin typeface="Times New Roman" pitchFamily="18" charset="0"/>
                <a:cs typeface="Times New Roman" pitchFamily="18" charset="0"/>
              </a:rPr>
              <a:t> включать требования или указания в отношении:</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товарных знаков,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знаков обслуживания,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фирменных наименований,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патентов,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полезных моделей,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промышленных образцов,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наименование места происхождения товара ,</a:t>
            </a:r>
          </a:p>
          <a:p>
            <a:pPr marL="365760" indent="-256032" eaLnBrk="1" fontAlgn="auto" hangingPunct="1">
              <a:spcAft>
                <a:spcPts val="0"/>
              </a:spcAft>
              <a:buFont typeface="Wingdings 3"/>
              <a:buChar char=""/>
              <a:defRPr/>
            </a:pPr>
            <a:r>
              <a:rPr lang="ru-RU" dirty="0">
                <a:latin typeface="Times New Roman" pitchFamily="18" charset="0"/>
                <a:cs typeface="Times New Roman" pitchFamily="18" charset="0"/>
              </a:rPr>
              <a:t>наименование производителя, </a:t>
            </a:r>
          </a:p>
          <a:p>
            <a:pPr marL="109538" indent="0" algn="ctr" eaLnBrk="1" hangingPunct="1">
              <a:buClr>
                <a:srgbClr val="2DA2BF"/>
              </a:buClr>
              <a:buFont typeface="Wingdings 3" pitchFamily="18" charset="2"/>
              <a:buNone/>
            </a:pPr>
            <a:endParaRPr lang="ru-RU" altLang="ru-RU"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0460406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Описание объекта закупки (ст.33)</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838906"/>
            <a:ext cx="8687308" cy="601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lvl="0">
              <a:buClr>
                <a:srgbClr val="2DA2BF"/>
              </a:buClr>
              <a:buNone/>
            </a:pPr>
            <a:r>
              <a:rPr lang="ru-RU" sz="2400" b="1" dirty="0" smtClean="0">
                <a:latin typeface="Times New Roman" pitchFamily="18" charset="0"/>
                <a:ea typeface="+mj-ea"/>
                <a:cs typeface="Times New Roman" pitchFamily="18" charset="0"/>
              </a:rPr>
              <a:t>		За </a:t>
            </a:r>
            <a:r>
              <a:rPr lang="ru-RU" sz="2400" b="1" dirty="0">
                <a:latin typeface="Times New Roman" pitchFamily="18" charset="0"/>
                <a:ea typeface="+mj-ea"/>
                <a:cs typeface="Times New Roman" pitchFamily="18" charset="0"/>
              </a:rPr>
              <a:t>исключением случаев, если не имеется другого способа, обеспечивающего более точное и четкое описание характеристик объекта </a:t>
            </a:r>
            <a:r>
              <a:rPr lang="ru-RU" sz="2400" b="1" dirty="0" smtClean="0">
                <a:latin typeface="Times New Roman" pitchFamily="18" charset="0"/>
                <a:ea typeface="+mj-ea"/>
                <a:cs typeface="Times New Roman" pitchFamily="18" charset="0"/>
              </a:rPr>
              <a:t>закупки (п.1 </a:t>
            </a:r>
            <a:r>
              <a:rPr lang="ru-RU" sz="2400" b="1" dirty="0">
                <a:latin typeface="Times New Roman" pitchFamily="18" charset="0"/>
                <a:ea typeface="+mj-ea"/>
                <a:cs typeface="Times New Roman" pitchFamily="18" charset="0"/>
              </a:rPr>
              <a:t>ч.1 ст.33</a:t>
            </a:r>
            <a:r>
              <a:rPr lang="ru-RU" sz="2400" b="1" dirty="0" smtClean="0">
                <a:latin typeface="Times New Roman" pitchFamily="18" charset="0"/>
                <a:ea typeface="+mj-ea"/>
                <a:cs typeface="Times New Roman" pitchFamily="18" charset="0"/>
              </a:rPr>
              <a:t>):</a:t>
            </a:r>
            <a:endParaRPr lang="ru-RU" sz="2400" b="1" dirty="0" smtClean="0">
              <a:solidFill>
                <a:srgbClr val="C00000"/>
              </a:solidFill>
              <a:effectLst>
                <a:outerShdw blurRad="31750" dist="25400" dir="5400000" algn="tl" rotWithShape="0">
                  <a:srgbClr val="000000">
                    <a:alpha val="25000"/>
                  </a:srgbClr>
                </a:outerShdw>
              </a:effectLst>
              <a:latin typeface="Times New Roman" pitchFamily="18" charset="0"/>
              <a:ea typeface="+mj-ea"/>
              <a:cs typeface="Times New Roman" pitchFamily="18" charset="0"/>
            </a:endParaRPr>
          </a:p>
          <a:p>
            <a:pPr lvl="0" algn="just">
              <a:buClr>
                <a:srgbClr val="2DA2BF"/>
              </a:buClr>
              <a:buNone/>
            </a:pPr>
            <a:r>
              <a:rPr lang="ru-RU" altLang="ru-RU" sz="2200" dirty="0" smtClean="0">
                <a:solidFill>
                  <a:prstClr val="black"/>
                </a:solidFill>
                <a:latin typeface="Times New Roman" pitchFamily="18" charset="0"/>
                <a:cs typeface="Times New Roman" pitchFamily="18" charset="0"/>
              </a:rPr>
              <a:t>1.в </a:t>
            </a:r>
            <a:r>
              <a:rPr lang="ru-RU" altLang="ru-RU" sz="2200" dirty="0">
                <a:solidFill>
                  <a:prstClr val="black"/>
                </a:solidFill>
                <a:latin typeface="Times New Roman" pitchFamily="18" charset="0"/>
                <a:cs typeface="Times New Roman" pitchFamily="18" charset="0"/>
              </a:rPr>
              <a:t>случае несовместимости товаров, на которые размещаются другие товарные знаки, и необходимости обеспечения взаимодействия таких товаров с товарами, используемыми заказчиком  </a:t>
            </a:r>
            <a:r>
              <a:rPr lang="ru-RU" altLang="ru-RU" sz="2200" i="1" dirty="0" smtClean="0">
                <a:latin typeface="Times New Roman" pitchFamily="18" charset="0"/>
                <a:cs typeface="Times New Roman" pitchFamily="18" charset="0"/>
              </a:rPr>
              <a:t>(товарные знаки указывать можно)</a:t>
            </a:r>
            <a:endParaRPr lang="ru-RU" altLang="ru-RU" sz="2200" i="1" dirty="0">
              <a:latin typeface="Times New Roman" pitchFamily="18" charset="0"/>
              <a:cs typeface="Times New Roman" pitchFamily="18" charset="0"/>
            </a:endParaRPr>
          </a:p>
          <a:p>
            <a:pPr lvl="0" algn="just">
              <a:buClr>
                <a:srgbClr val="2DA2BF"/>
              </a:buClr>
              <a:buNone/>
            </a:pPr>
            <a:r>
              <a:rPr lang="ru-RU" altLang="ru-RU" sz="2200" dirty="0">
                <a:solidFill>
                  <a:prstClr val="black"/>
                </a:solidFill>
                <a:latin typeface="Times New Roman" pitchFamily="18" charset="0"/>
                <a:cs typeface="Times New Roman" pitchFamily="18" charset="0"/>
              </a:rPr>
              <a:t>2. </a:t>
            </a:r>
            <a:r>
              <a:rPr lang="ru-RU" altLang="ru-RU" sz="2200" dirty="0" smtClean="0">
                <a:solidFill>
                  <a:prstClr val="black"/>
                </a:solidFill>
                <a:latin typeface="Times New Roman" pitchFamily="18" charset="0"/>
                <a:cs typeface="Times New Roman" pitchFamily="18" charset="0"/>
              </a:rPr>
              <a:t>в </a:t>
            </a:r>
            <a:r>
              <a:rPr lang="ru-RU" altLang="ru-RU" sz="2200" dirty="0">
                <a:solidFill>
                  <a:prstClr val="black"/>
                </a:solidFill>
                <a:latin typeface="Times New Roman" pitchFamily="18" charset="0"/>
                <a:cs typeface="Times New Roman" pitchFamily="18" charset="0"/>
              </a:rPr>
              <a:t>случае закупки запасных частей и расходных материалов к машинам и оборудованию, используемым заказчиком, в соответствии с технической документацией на указанные машины и оборудование  </a:t>
            </a:r>
            <a:r>
              <a:rPr lang="ru-RU" altLang="ru-RU" sz="2200" i="1" dirty="0">
                <a:latin typeface="Times New Roman" pitchFamily="18" charset="0"/>
                <a:cs typeface="Times New Roman" pitchFamily="18" charset="0"/>
              </a:rPr>
              <a:t>(товарные знаки указывать можно)</a:t>
            </a:r>
          </a:p>
          <a:p>
            <a:pPr lvl="0" algn="just">
              <a:buClr>
                <a:srgbClr val="2DA2BF"/>
              </a:buClr>
              <a:buNone/>
            </a:pPr>
            <a:r>
              <a:rPr lang="ru-RU" altLang="ru-RU" sz="2200" dirty="0" smtClean="0">
                <a:solidFill>
                  <a:prstClr val="black"/>
                </a:solidFill>
                <a:latin typeface="Times New Roman" pitchFamily="18" charset="0"/>
                <a:cs typeface="Times New Roman" pitchFamily="18" charset="0"/>
              </a:rPr>
              <a:t>3. если при выполнении работ, услуг предполагается использовать товары, поставки которых не являются предметом контракта </a:t>
            </a:r>
            <a:r>
              <a:rPr lang="ru-RU" altLang="ru-RU" sz="2200" i="1" dirty="0" smtClean="0">
                <a:latin typeface="Times New Roman" pitchFamily="18" charset="0"/>
                <a:cs typeface="Times New Roman" pitchFamily="18" charset="0"/>
              </a:rPr>
              <a:t>(можно указывать товарные знаки со словами «или эквивалент»)</a:t>
            </a:r>
          </a:p>
          <a:p>
            <a:pPr lvl="0">
              <a:buClr>
                <a:srgbClr val="2DA2BF"/>
              </a:buClr>
              <a:buNone/>
            </a:pPr>
            <a:endParaRPr lang="ru-RU" altLang="ru-RU" sz="2400" i="1" dirty="0">
              <a:solidFill>
                <a:srgbClr val="C00000"/>
              </a:solidFill>
              <a:latin typeface="Times New Roman" pitchFamily="18" charset="0"/>
              <a:cs typeface="Times New Roman" pitchFamily="18" charset="0"/>
            </a:endParaRPr>
          </a:p>
          <a:p>
            <a:pPr marL="109538" indent="0" eaLnBrk="1" hangingPunct="1">
              <a:buClr>
                <a:srgbClr val="2DA2BF"/>
              </a:buClr>
              <a:buNone/>
            </a:pPr>
            <a:endParaRPr lang="ru-RU" altLang="ru-RU"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793429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7620000" cy="1224136"/>
          </a:xfrm>
        </p:spPr>
        <p:txBody>
          <a:bodyPr>
            <a:normAutofit fontScale="90000"/>
          </a:bodyPr>
          <a:lstStyle/>
          <a:p>
            <a:pPr algn="ctr" eaLnBrk="1" fontAlgn="auto" hangingPunct="1">
              <a:spcAft>
                <a:spcPts val="0"/>
              </a:spcAft>
              <a:defRPr/>
            </a:pP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endParaRPr lang="ru-RU" sz="2700" dirty="0"/>
          </a:p>
        </p:txBody>
      </p:sp>
      <p:pic>
        <p:nvPicPr>
          <p:cNvPr id="11"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sp>
        <p:nvSpPr>
          <p:cNvPr id="12" name="Содержимое 1"/>
          <p:cNvSpPr txBox="1">
            <a:spLocks/>
          </p:cNvSpPr>
          <p:nvPr/>
        </p:nvSpPr>
        <p:spPr>
          <a:xfrm>
            <a:off x="1655676" y="260648"/>
            <a:ext cx="7355160" cy="50405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ru-RU" sz="2600" b="1"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Описание объекта закупки (ст.33)</a:t>
            </a:r>
            <a:endParaRPr lang="ru-RU" sz="26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3" name="Рисунок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sp>
        <p:nvSpPr>
          <p:cNvPr id="14" name="Содержимое 1"/>
          <p:cNvSpPr txBox="1">
            <a:spLocks/>
          </p:cNvSpPr>
          <p:nvPr/>
        </p:nvSpPr>
        <p:spPr bwMode="auto">
          <a:xfrm>
            <a:off x="323528" y="838906"/>
            <a:ext cx="8687308" cy="601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indent="0" eaLnBrk="1" hangingPunct="1">
              <a:buNone/>
            </a:pPr>
            <a:r>
              <a:rPr lang="ru-RU" altLang="ru-RU" sz="2400" b="1" dirty="0">
                <a:solidFill>
                  <a:prstClr val="black"/>
                </a:solidFill>
                <a:latin typeface="Times New Roman" pitchFamily="18" charset="0"/>
                <a:cs typeface="Times New Roman" pitchFamily="18" charset="0"/>
              </a:rPr>
              <a:t>	</a:t>
            </a:r>
            <a:r>
              <a:rPr lang="ru-RU" altLang="ru-RU" sz="2400" dirty="0" smtClean="0">
                <a:latin typeface="Times New Roman" pitchFamily="18" charset="0"/>
                <a:cs typeface="Times New Roman" pitchFamily="18" charset="0"/>
              </a:rPr>
              <a:t> </a:t>
            </a:r>
          </a:p>
          <a:p>
            <a:pPr marL="109537" indent="0" eaLnBrk="1" hangingPunct="1">
              <a:buNone/>
            </a:pPr>
            <a:endParaRPr lang="ru-RU" altLang="ru-RU" sz="2400" dirty="0">
              <a:latin typeface="Times New Roman" pitchFamily="18" charset="0"/>
              <a:cs typeface="Times New Roman" pitchFamily="18" charset="0"/>
            </a:endParaRPr>
          </a:p>
          <a:p>
            <a:pPr marL="109537" indent="0" algn="just" eaLnBrk="1" hangingPunct="1">
              <a:buNone/>
            </a:pPr>
            <a:r>
              <a:rPr lang="ru-RU" altLang="ru-RU" sz="2400" dirty="0" smtClean="0">
                <a:latin typeface="Times New Roman" pitchFamily="18" charset="0"/>
                <a:cs typeface="Times New Roman" pitchFamily="18" charset="0"/>
              </a:rPr>
              <a:t>	Поставляемый </a:t>
            </a:r>
            <a:r>
              <a:rPr lang="ru-RU" altLang="ru-RU" sz="2400" dirty="0">
                <a:latin typeface="Times New Roman" pitchFamily="18" charset="0"/>
                <a:cs typeface="Times New Roman" pitchFamily="18" charset="0"/>
              </a:rPr>
              <a:t>товар должен быть </a:t>
            </a:r>
            <a:r>
              <a:rPr lang="ru-RU" altLang="ru-RU" sz="2400" b="1" u="sng" dirty="0">
                <a:latin typeface="Times New Roman" pitchFamily="18" charset="0"/>
                <a:cs typeface="Times New Roman" pitchFamily="18" charset="0"/>
              </a:rPr>
              <a:t>новым </a:t>
            </a:r>
            <a:r>
              <a:rPr lang="ru-RU" altLang="ru-RU" sz="2400" dirty="0">
                <a:latin typeface="Times New Roman" pitchFamily="18" charset="0"/>
                <a:cs typeface="Times New Roman" pitchFamily="18" charset="0"/>
              </a:rPr>
              <a:t>товаром, не </a:t>
            </a:r>
            <a:r>
              <a:rPr lang="ru-RU" altLang="ru-RU" sz="2400" dirty="0" smtClean="0">
                <a:latin typeface="Times New Roman" pitchFamily="18" charset="0"/>
                <a:cs typeface="Times New Roman" pitchFamily="18" charset="0"/>
              </a:rPr>
              <a:t>быть </a:t>
            </a:r>
            <a:r>
              <a:rPr lang="ru-RU" altLang="ru-RU" sz="2400" dirty="0">
                <a:latin typeface="Times New Roman" pitchFamily="18" charset="0"/>
                <a:cs typeface="Times New Roman" pitchFamily="18" charset="0"/>
              </a:rPr>
              <a:t>в употреблении, в ремонте, в том числе который не был восстановлен, у которого не была осуществлена замена составных частей, не были восстановлены потребительские свойства в случае, если иное не предусмотрено описанием объекта закупки.</a:t>
            </a:r>
          </a:p>
          <a:p>
            <a:pPr marL="109537" indent="0" eaLnBrk="1" hangingPunct="1">
              <a:buNone/>
            </a:pPr>
            <a:r>
              <a:rPr lang="ru-RU" altLang="ru-RU" sz="2400" dirty="0" smtClean="0">
                <a:solidFill>
                  <a:srgbClr val="C00000"/>
                </a:solidFill>
                <a:latin typeface="Times New Roman" pitchFamily="18" charset="0"/>
                <a:cs typeface="Times New Roman" pitchFamily="18" charset="0"/>
              </a:rPr>
              <a:t>	</a:t>
            </a:r>
          </a:p>
          <a:p>
            <a:pPr marL="109537" indent="0" eaLnBrk="1" hangingPunct="1">
              <a:buNone/>
            </a:pPr>
            <a:endParaRPr lang="ru-RU" altLang="ru-RU" sz="2400" dirty="0">
              <a:solidFill>
                <a:srgbClr val="C00000"/>
              </a:solidFill>
              <a:latin typeface="Times New Roman" pitchFamily="18" charset="0"/>
              <a:cs typeface="Times New Roman" pitchFamily="18" charset="0"/>
            </a:endParaRPr>
          </a:p>
          <a:p>
            <a:pPr marL="109538" indent="0" eaLnBrk="1" hangingPunct="1">
              <a:buClr>
                <a:srgbClr val="2DA2BF"/>
              </a:buClr>
              <a:buFont typeface="Wingdings 3" pitchFamily="18" charset="2"/>
              <a:buNone/>
            </a:pPr>
            <a:endParaRPr lang="ru-RU" altLang="ru-RU" b="1"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094796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35696" y="404664"/>
            <a:ext cx="7056784" cy="720080"/>
          </a:xfrm>
        </p:spPr>
        <p:style>
          <a:lnRef idx="0">
            <a:schemeClr val="accent5"/>
          </a:lnRef>
          <a:fillRef idx="3">
            <a:schemeClr val="accent5"/>
          </a:fillRef>
          <a:effectRef idx="3">
            <a:schemeClr val="accent5"/>
          </a:effectRef>
          <a:fontRef idx="minor">
            <a:schemeClr val="lt1"/>
          </a:fontRef>
        </p:style>
        <p:txBody>
          <a:bodyPr>
            <a:noAutofit/>
          </a:bodyPr>
          <a:lstStyle/>
          <a:p>
            <a:r>
              <a:rPr lang="ru-RU" sz="2400" dirty="0" smtClean="0">
                <a:effectLst>
                  <a:outerShdw blurRad="38100" dist="38100" dir="2700000" algn="tl">
                    <a:srgbClr val="000000">
                      <a:alpha val="43137"/>
                    </a:srgbClr>
                  </a:outerShdw>
                </a:effectLst>
              </a:rPr>
              <a:t>Департамент государственных закупок Свердловской области</a:t>
            </a:r>
            <a:endParaRPr lang="ru-RU" sz="2400" dirty="0">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611560" y="2132856"/>
            <a:ext cx="8208912" cy="1968624"/>
          </a:xfrm>
        </p:spPr>
        <p:txBody>
          <a:bodyPr>
            <a:noAutofit/>
          </a:bodyPr>
          <a:lstStyle/>
          <a:p>
            <a:r>
              <a:rPr lang="ru-RU" sz="4000" b="1" i="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СПАСИБО </a:t>
            </a:r>
          </a:p>
          <a:p>
            <a:r>
              <a:rPr lang="ru-RU" sz="4000" b="1" i="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a:t>
            </a:r>
          </a:p>
          <a:p>
            <a:r>
              <a:rPr lang="ru-RU" sz="4000" b="1" i="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ВНИМАНИЕ!!!</a:t>
            </a:r>
          </a:p>
          <a:p>
            <a:endParaRPr lang="ru-RU" sz="4000" dirty="0"/>
          </a:p>
        </p:txBody>
      </p:sp>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502" y="260648"/>
            <a:ext cx="1285875" cy="942976"/>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013176"/>
            <a:ext cx="9144000" cy="1844824"/>
          </a:xfrm>
          <a:prstGeom prst="rect">
            <a:avLst/>
          </a:prstGeom>
        </p:spPr>
      </p:pic>
    </p:spTree>
    <p:extLst>
      <p:ext uri="{BB962C8B-B14F-4D97-AF65-F5344CB8AC3E}">
        <p14:creationId xmlns:p14="http://schemas.microsoft.com/office/powerpoint/2010/main" val="1351859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193721354"/>
              </p:ext>
            </p:extLst>
          </p:nvPr>
        </p:nvGraphicFramePr>
        <p:xfrm>
          <a:off x="457200" y="1988840"/>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971600" y="877525"/>
            <a:ext cx="7488832" cy="607259"/>
          </a:xfrm>
          <a:prstGeom prst="rect">
            <a:avLst/>
          </a:prstGeom>
          <a:ln cap="rnd"/>
          <a:extLst/>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gn="ctr">
              <a:buClr>
                <a:srgbClr val="2DA2BF"/>
              </a:buClr>
              <a:buNone/>
            </a:pPr>
            <a:r>
              <a:rPr lang="ru-RU" sz="2400" b="1" dirty="0">
                <a:effectLst>
                  <a:outerShdw blurRad="38100" dist="38100" dir="2700000" algn="tl">
                    <a:srgbClr val="000000">
                      <a:alpha val="43137"/>
                    </a:srgbClr>
                  </a:outerShdw>
                </a:effectLst>
                <a:latin typeface="Times New Roman" pitchFamily="18" charset="0"/>
                <a:cs typeface="Times New Roman" pitchFamily="18" charset="0"/>
              </a:rPr>
              <a:t>Нормирование в сфере закупок </a:t>
            </a:r>
            <a:r>
              <a:rPr lang="ru-RU" sz="2400" b="1" dirty="0" smtClean="0">
                <a:effectLst>
                  <a:outerShdw blurRad="38100" dist="38100" dir="2700000" algn="tl">
                    <a:srgbClr val="000000">
                      <a:alpha val="43137"/>
                    </a:srgbClr>
                  </a:outerShdw>
                </a:effectLst>
                <a:latin typeface="Times New Roman" pitchFamily="18" charset="0"/>
                <a:cs typeface="Times New Roman" pitchFamily="18" charset="0"/>
              </a:rPr>
              <a:t>(ст.19</a:t>
            </a:r>
            <a:r>
              <a:rPr lang="ru-RU" sz="2400" b="1" dirty="0">
                <a:effectLst>
                  <a:outerShdw blurRad="38100" dist="38100" dir="2700000" algn="tl">
                    <a:srgbClr val="000000">
                      <a:alpha val="43137"/>
                    </a:srgbClr>
                  </a:outerShdw>
                </a:effectLst>
                <a:latin typeface="Times New Roman" pitchFamily="18" charset="0"/>
                <a:cs typeface="Times New Roman" pitchFamily="18" charset="0"/>
              </a:rPr>
              <a:t>) </a:t>
            </a:r>
            <a:br>
              <a:rPr lang="ru-RU" sz="2400" b="1" dirty="0">
                <a:effectLst>
                  <a:outerShdw blurRad="38100" dist="38100" dir="2700000" algn="tl">
                    <a:srgbClr val="000000">
                      <a:alpha val="43137"/>
                    </a:srgbClr>
                  </a:outerShdw>
                </a:effectLst>
                <a:latin typeface="Times New Roman" pitchFamily="18" charset="0"/>
                <a:cs typeface="Times New Roman" pitchFamily="18" charset="0"/>
              </a:rPr>
            </a:br>
            <a:endParaRPr lang="ru-RU" altLang="ru-RU" sz="2400" b="1" i="1" dirty="0" smtClean="0">
              <a:effectLst>
                <a:outerShdw blurRad="38100" dist="38100" dir="2700000" algn="tl">
                  <a:srgbClr val="000000">
                    <a:alpha val="43137"/>
                  </a:srgbClr>
                </a:outerShdw>
              </a:effectLst>
              <a:latin typeface="Lucida Sans Unicode"/>
            </a:endParaRPr>
          </a:p>
        </p:txBody>
      </p:sp>
      <p:sp>
        <p:nvSpPr>
          <p:cNvPr id="9" name="Содержимое 1"/>
          <p:cNvSpPr txBox="1">
            <a:spLocks/>
          </p:cNvSpPr>
          <p:nvPr/>
        </p:nvSpPr>
        <p:spPr>
          <a:xfrm>
            <a:off x="441145" y="1111052"/>
            <a:ext cx="8399276"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ru-RU" altLang="ru-RU" sz="2000" dirty="0" smtClean="0"/>
          </a:p>
          <a:p>
            <a:pPr>
              <a:buFont typeface="Wingdings 3" pitchFamily="18" charset="2"/>
              <a:buNone/>
            </a:pPr>
            <a:r>
              <a:rPr lang="ru-RU" altLang="ru-RU" sz="2000" dirty="0" smtClean="0">
                <a:latin typeface="Times New Roman" pitchFamily="18" charset="0"/>
                <a:cs typeface="Times New Roman" pitchFamily="18" charset="0"/>
              </a:rPr>
              <a:t>  </a:t>
            </a:r>
          </a:p>
        </p:txBody>
      </p:sp>
      <p:sp>
        <p:nvSpPr>
          <p:cNvPr id="10" name="Содержимое 1"/>
          <p:cNvSpPr txBox="1">
            <a:spLocks/>
          </p:cNvSpPr>
          <p:nvPr/>
        </p:nvSpPr>
        <p:spPr>
          <a:xfrm>
            <a:off x="457200" y="1556792"/>
            <a:ext cx="8229600" cy="4450307"/>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Wingdings 3" pitchFamily="18" charset="2"/>
              <a:buNone/>
              <a:defRPr/>
            </a:pPr>
            <a:r>
              <a:rPr lang="ru-RU" sz="6400" i="1" dirty="0" smtClean="0">
                <a:latin typeface="Times New Roman" pitchFamily="18" charset="0"/>
                <a:cs typeface="Times New Roman" pitchFamily="18" charset="0"/>
              </a:rPr>
              <a:t>Установление требований к закупаемым заказчиком товарам, работам, услугам (в том числе предельной цены товаров, работ, услуг) и (или) нормативных затрат на обеспечение функций государственных органов, органов управления государственными внебюджетными фондами, муниципальных органов включая соответственно территориальные органы и подведомственные казенные учреждения.(ч.1 ст.19)</a:t>
            </a:r>
          </a:p>
          <a:p>
            <a:pPr marL="0" indent="0" algn="ctr">
              <a:buFont typeface="Wingdings 3" pitchFamily="18" charset="2"/>
              <a:buNone/>
              <a:defRPr/>
            </a:pPr>
            <a:r>
              <a:rPr lang="ru-RU" sz="7200" b="1" dirty="0" smtClean="0">
                <a:effectLst>
                  <a:outerShdw blurRad="38100" dist="38100" dir="2700000" algn="tl">
                    <a:srgbClr val="000000">
                      <a:alpha val="43137"/>
                    </a:srgbClr>
                  </a:outerShdw>
                </a:effectLst>
                <a:latin typeface="Times New Roman" pitchFamily="18" charset="0"/>
                <a:cs typeface="Times New Roman" pitchFamily="18" charset="0"/>
              </a:rPr>
              <a:t>НПА по нормированию </a:t>
            </a:r>
          </a:p>
          <a:p>
            <a:pPr marL="565150" indent="-457200" algn="just">
              <a:buFont typeface="Wingdings 3" pitchFamily="18" charset="2"/>
              <a:buAutoNum type="arabicPeriod"/>
            </a:pPr>
            <a:r>
              <a:rPr lang="ru-RU" altLang="ru-RU" sz="7200" dirty="0">
                <a:latin typeface="Times New Roman" pitchFamily="18" charset="0"/>
                <a:cs typeface="Times New Roman" pitchFamily="18" charset="0"/>
              </a:rPr>
              <a:t>Общие требования к порядку разработки и принятия актов о нормировании (ППРФ № 476 от 18.05.2015)</a:t>
            </a:r>
          </a:p>
          <a:p>
            <a:pPr marL="565150" indent="-457200" algn="just">
              <a:buFont typeface="Wingdings 3" pitchFamily="18" charset="2"/>
              <a:buAutoNum type="arabicPeriod"/>
            </a:pPr>
            <a:r>
              <a:rPr lang="ru-RU" altLang="ru-RU" sz="7200" dirty="0">
                <a:latin typeface="Times New Roman" pitchFamily="18" charset="0"/>
                <a:cs typeface="Times New Roman" pitchFamily="18" charset="0"/>
              </a:rPr>
              <a:t>Общие правила определения требований к отдельным ТРУ (в том числе предельные цены) и нормативных затрат (ППРФ № 926 от 02.09.2015, ППРФ </a:t>
            </a:r>
            <a:r>
              <a:rPr lang="ru-RU" altLang="ru-RU" sz="7200" dirty="0" smtClean="0">
                <a:latin typeface="Times New Roman" pitchFamily="18" charset="0"/>
                <a:cs typeface="Times New Roman" pitchFamily="18" charset="0"/>
              </a:rPr>
              <a:t>№ 1047 </a:t>
            </a:r>
            <a:r>
              <a:rPr lang="ru-RU" altLang="ru-RU" sz="7200" dirty="0">
                <a:latin typeface="Times New Roman" pitchFamily="18" charset="0"/>
                <a:cs typeface="Times New Roman" pitchFamily="18" charset="0"/>
              </a:rPr>
              <a:t>от 13.10.2014</a:t>
            </a:r>
            <a:r>
              <a:rPr lang="ru-RU" altLang="ru-RU" sz="7200" dirty="0" smtClean="0">
                <a:latin typeface="Times New Roman" pitchFamily="18" charset="0"/>
                <a:cs typeface="Times New Roman" pitchFamily="18" charset="0"/>
              </a:rPr>
              <a:t>)</a:t>
            </a:r>
            <a:endParaRPr lang="ru-RU" altLang="ru-RU" sz="7200" dirty="0">
              <a:latin typeface="Times New Roman" pitchFamily="18" charset="0"/>
              <a:cs typeface="Times New Roman" pitchFamily="18" charset="0"/>
            </a:endParaRPr>
          </a:p>
          <a:p>
            <a:pPr marL="565150" indent="-457200" algn="just">
              <a:buFont typeface="Wingdings 3" pitchFamily="18" charset="2"/>
              <a:buAutoNum type="arabicPeriod"/>
            </a:pPr>
            <a:r>
              <a:rPr lang="ru-RU" altLang="ru-RU" sz="7200" dirty="0" smtClean="0">
                <a:latin typeface="Times New Roman" pitchFamily="18" charset="0"/>
                <a:cs typeface="Times New Roman" pitchFamily="18" charset="0"/>
              </a:rPr>
              <a:t>Правила определения требований к отдельным видам ТРУ (предельных цен)–</a:t>
            </a:r>
            <a:r>
              <a:rPr lang="ru-RU" altLang="ru-RU" sz="7200" b="1" u="sng" dirty="0">
                <a:latin typeface="Times New Roman" pitchFamily="18" charset="0"/>
                <a:cs typeface="Times New Roman" pitchFamily="18" charset="0"/>
              </a:rPr>
              <a:t>о</a:t>
            </a:r>
            <a:r>
              <a:rPr lang="ru-RU" altLang="ru-RU" sz="7200" b="1" u="sng" dirty="0" smtClean="0">
                <a:latin typeface="Times New Roman" pitchFamily="18" charset="0"/>
                <a:cs typeface="Times New Roman" pitchFamily="18" charset="0"/>
              </a:rPr>
              <a:t>бязательные перечни </a:t>
            </a:r>
            <a:r>
              <a:rPr lang="ru-RU" altLang="ru-RU" sz="7200" dirty="0" smtClean="0">
                <a:latin typeface="Times New Roman" pitchFamily="18" charset="0"/>
                <a:cs typeface="Times New Roman" pitchFamily="18" charset="0"/>
              </a:rPr>
              <a:t>ППСО № 333-ПП от 13.05.2016 (</a:t>
            </a:r>
            <a:r>
              <a:rPr lang="ru-RU" altLang="ru-RU" sz="6400" i="1" dirty="0">
                <a:latin typeface="Times New Roman" pitchFamily="18" charset="0"/>
                <a:cs typeface="Times New Roman" pitchFamily="18" charset="0"/>
              </a:rPr>
              <a:t>в ред. Постановления Правительства Свердловской </a:t>
            </a:r>
            <a:r>
              <a:rPr lang="ru-RU" altLang="ru-RU" sz="6400" i="1" dirty="0" smtClean="0">
                <a:latin typeface="Times New Roman" pitchFamily="18" charset="0"/>
                <a:cs typeface="Times New Roman" pitchFamily="18" charset="0"/>
              </a:rPr>
              <a:t>области от </a:t>
            </a:r>
            <a:r>
              <a:rPr lang="ru-RU" altLang="ru-RU" sz="6400" i="1" dirty="0">
                <a:latin typeface="Times New Roman" pitchFamily="18" charset="0"/>
                <a:cs typeface="Times New Roman" pitchFamily="18" charset="0"/>
              </a:rPr>
              <a:t>19.09.2017 </a:t>
            </a:r>
            <a:r>
              <a:rPr lang="ru-RU" altLang="ru-RU" sz="6400" i="1" dirty="0" smtClean="0">
                <a:latin typeface="Times New Roman" pitchFamily="18" charset="0"/>
                <a:cs typeface="Times New Roman" pitchFamily="18" charset="0"/>
              </a:rPr>
              <a:t>№ </a:t>
            </a:r>
            <a:r>
              <a:rPr lang="ru-RU" altLang="ru-RU" sz="6400" i="1" dirty="0">
                <a:latin typeface="Times New Roman" pitchFamily="18" charset="0"/>
                <a:cs typeface="Times New Roman" pitchFamily="18" charset="0"/>
              </a:rPr>
              <a:t>712-ПП</a:t>
            </a:r>
            <a:r>
              <a:rPr lang="ru-RU" altLang="ru-RU" sz="7200" dirty="0" smtClean="0">
                <a:latin typeface="Times New Roman" pitchFamily="18" charset="0"/>
                <a:cs typeface="Times New Roman" pitchFamily="18" charset="0"/>
              </a:rPr>
              <a:t>)</a:t>
            </a:r>
          </a:p>
          <a:p>
            <a:pPr marL="565150" indent="-457200" algn="just">
              <a:buFont typeface="Wingdings 3" pitchFamily="18" charset="2"/>
              <a:buAutoNum type="arabicPeriod"/>
            </a:pPr>
            <a:r>
              <a:rPr lang="ru-RU" altLang="ru-RU" sz="7200" dirty="0" smtClean="0">
                <a:latin typeface="Times New Roman" pitchFamily="18" charset="0"/>
                <a:cs typeface="Times New Roman" pitchFamily="18" charset="0"/>
              </a:rPr>
              <a:t>Правила определения нормативных затрат  - </a:t>
            </a:r>
            <a:r>
              <a:rPr lang="ru-RU" altLang="ru-RU" sz="7200" b="1" u="sng" dirty="0" smtClean="0">
                <a:latin typeface="Times New Roman" pitchFamily="18" charset="0"/>
                <a:cs typeface="Times New Roman" pitchFamily="18" charset="0"/>
              </a:rPr>
              <a:t>нормативы обеспечения</a:t>
            </a:r>
            <a:r>
              <a:rPr lang="ru-RU" altLang="ru-RU" sz="7200" dirty="0" smtClean="0">
                <a:latin typeface="Times New Roman" pitchFamily="18" charset="0"/>
                <a:cs typeface="Times New Roman" pitchFamily="18" charset="0"/>
              </a:rPr>
              <a:t>  ППСО </a:t>
            </a:r>
            <a:r>
              <a:rPr lang="ru-RU" altLang="ru-RU" sz="7200" dirty="0">
                <a:latin typeface="Times New Roman" pitchFamily="18" charset="0"/>
                <a:cs typeface="Times New Roman" pitchFamily="18" charset="0"/>
              </a:rPr>
              <a:t>№ </a:t>
            </a:r>
            <a:r>
              <a:rPr lang="ru-RU" altLang="ru-RU" sz="7200" dirty="0" smtClean="0">
                <a:latin typeface="Times New Roman" pitchFamily="18" charset="0"/>
                <a:cs typeface="Times New Roman" pitchFamily="18" charset="0"/>
              </a:rPr>
              <a:t>334-ПП </a:t>
            </a:r>
            <a:r>
              <a:rPr lang="ru-RU" altLang="ru-RU" sz="7200" dirty="0">
                <a:latin typeface="Times New Roman" pitchFamily="18" charset="0"/>
                <a:cs typeface="Times New Roman" pitchFamily="18" charset="0"/>
              </a:rPr>
              <a:t>от </a:t>
            </a:r>
            <a:r>
              <a:rPr lang="ru-RU" altLang="ru-RU" sz="7200" dirty="0" smtClean="0">
                <a:latin typeface="Times New Roman" pitchFamily="18" charset="0"/>
                <a:cs typeface="Times New Roman" pitchFamily="18" charset="0"/>
              </a:rPr>
              <a:t>13.05.2016 </a:t>
            </a:r>
            <a:r>
              <a:rPr lang="ru-RU" altLang="ru-RU" sz="6400" dirty="0">
                <a:latin typeface="Times New Roman" pitchFamily="18" charset="0"/>
                <a:cs typeface="Times New Roman" pitchFamily="18" charset="0"/>
              </a:rPr>
              <a:t>(</a:t>
            </a:r>
            <a:r>
              <a:rPr lang="ru-RU" altLang="ru-RU" sz="6400" i="1" dirty="0">
                <a:latin typeface="Times New Roman" pitchFamily="18" charset="0"/>
                <a:cs typeface="Times New Roman" pitchFamily="18" charset="0"/>
              </a:rPr>
              <a:t>в ред. Постановления Правительства Свердловской области от 19.09.2017 № 712-ПП</a:t>
            </a:r>
            <a:r>
              <a:rPr lang="ru-RU" altLang="ru-RU" sz="6400" dirty="0">
                <a:latin typeface="Times New Roman" pitchFamily="18" charset="0"/>
                <a:cs typeface="Times New Roman" pitchFamily="18" charset="0"/>
              </a:rPr>
              <a:t>)</a:t>
            </a:r>
          </a:p>
          <a:p>
            <a:pPr marL="565150" indent="-457200" algn="just">
              <a:buFont typeface="Wingdings 3" pitchFamily="18" charset="2"/>
              <a:buAutoNum type="arabicPeriod"/>
            </a:pPr>
            <a:r>
              <a:rPr lang="ru-RU" altLang="ru-RU" sz="7200" dirty="0" smtClean="0">
                <a:latin typeface="Times New Roman" pitchFamily="18" charset="0"/>
                <a:cs typeface="Times New Roman" pitchFamily="18" charset="0"/>
              </a:rPr>
              <a:t>Требования </a:t>
            </a:r>
            <a:r>
              <a:rPr lang="ru-RU" altLang="ru-RU" sz="7200" dirty="0">
                <a:latin typeface="Times New Roman" pitchFamily="18" charset="0"/>
                <a:cs typeface="Times New Roman" pitchFamily="18" charset="0"/>
              </a:rPr>
              <a:t>к отдельным ТРУ (в </a:t>
            </a:r>
            <a:r>
              <a:rPr lang="ru-RU" altLang="ru-RU" sz="7200" dirty="0" err="1">
                <a:latin typeface="Times New Roman" pitchFamily="18" charset="0"/>
                <a:cs typeface="Times New Roman" pitchFamily="18" charset="0"/>
              </a:rPr>
              <a:t>т.ч</a:t>
            </a:r>
            <a:r>
              <a:rPr lang="ru-RU" altLang="ru-RU" sz="7200" dirty="0">
                <a:latin typeface="Times New Roman" pitchFamily="18" charset="0"/>
                <a:cs typeface="Times New Roman" pitchFamily="18" charset="0"/>
              </a:rPr>
              <a:t>. </a:t>
            </a:r>
            <a:r>
              <a:rPr lang="ru-RU" altLang="ru-RU" sz="7200" dirty="0" smtClean="0">
                <a:latin typeface="Times New Roman" pitchFamily="18" charset="0"/>
                <a:cs typeface="Times New Roman" pitchFamily="18" charset="0"/>
              </a:rPr>
              <a:t>предельные </a:t>
            </a:r>
            <a:r>
              <a:rPr lang="ru-RU" altLang="ru-RU" sz="7200" dirty="0">
                <a:latin typeface="Times New Roman" pitchFamily="18" charset="0"/>
                <a:cs typeface="Times New Roman" pitchFamily="18" charset="0"/>
              </a:rPr>
              <a:t>цены) ВЕДОМСТВЕННЫЕ ПЕРЕЧНИ</a:t>
            </a:r>
          </a:p>
          <a:p>
            <a:pPr marL="0" indent="0">
              <a:buFont typeface="Wingdings 3" pitchFamily="18" charset="2"/>
              <a:buNone/>
              <a:defRPr/>
            </a:pPr>
            <a:endParaRPr lang="ru-RU" sz="7200" dirty="0" smtClean="0">
              <a:latin typeface="Times New Roman" pitchFamily="18" charset="0"/>
              <a:cs typeface="Times New Roman" pitchFamily="18" charset="0"/>
            </a:endParaRPr>
          </a:p>
          <a:p>
            <a:pPr marL="0" indent="0">
              <a:buFont typeface="Wingdings 3" pitchFamily="18" charset="2"/>
              <a:buNone/>
              <a:defRPr/>
            </a:pPr>
            <a:endParaRPr lang="ru-RU" sz="7200" dirty="0" smtClean="0">
              <a:latin typeface="Times New Roman" pitchFamily="18" charset="0"/>
              <a:cs typeface="Times New Roman" pitchFamily="18" charset="0"/>
            </a:endParaRPr>
          </a:p>
          <a:p>
            <a:pPr>
              <a:buFont typeface="Wingdings 3" pitchFamily="18" charset="2"/>
              <a:buNone/>
              <a:defRPr/>
            </a:pPr>
            <a:endParaRPr lang="ru-RU" sz="7200" dirty="0" smtClean="0">
              <a:solidFill>
                <a:srgbClr val="C00000"/>
              </a:solidFill>
              <a:latin typeface="Times New Roman" pitchFamily="18" charset="0"/>
              <a:cs typeface="Times New Roman" pitchFamily="18" charset="0"/>
            </a:endParaRPr>
          </a:p>
          <a:p>
            <a:pPr>
              <a:defRPr/>
            </a:pPr>
            <a:endParaRPr lang="ru-RU" sz="3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03366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3584865662"/>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70279"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457200" y="980728"/>
            <a:ext cx="8399276"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buFont typeface="Wingdings 3" pitchFamily="18" charset="2"/>
              <a:buNone/>
            </a:pPr>
            <a:r>
              <a:rPr lang="ru-RU" altLang="ru-RU" sz="2000" b="1" dirty="0" smtClean="0">
                <a:solidFill>
                  <a:prstClr val="black"/>
                </a:solidFill>
                <a:effectLst>
                  <a:outerShdw blurRad="38100" dist="38100" dir="2700000" algn="tl">
                    <a:srgbClr val="000000">
                      <a:alpha val="43137"/>
                    </a:srgbClr>
                  </a:outerShdw>
                </a:effectLst>
                <a:latin typeface="Times New Roman" pitchFamily="18" charset="0"/>
                <a:cs typeface="Times New Roman" pitchFamily="18" charset="0"/>
              </a:rPr>
              <a:t>Требования к ТРУ (в том числе установление предельных цен)  </a:t>
            </a:r>
          </a:p>
          <a:p>
            <a:pPr marL="0" indent="0" algn="just">
              <a:buFont typeface="Wingdings 3" pitchFamily="18" charset="2"/>
              <a:buNone/>
            </a:pPr>
            <a:r>
              <a:rPr lang="ru-RU" altLang="ru-RU" sz="2200" b="1" dirty="0" smtClean="0">
                <a:solidFill>
                  <a:prstClr val="black"/>
                </a:solidFill>
                <a:latin typeface="Times New Roman" pitchFamily="18" charset="0"/>
                <a:cs typeface="Times New Roman" pitchFamily="18" charset="0"/>
              </a:rPr>
              <a:t>Позволяют исключить закупки товаров с </a:t>
            </a:r>
            <a:r>
              <a:rPr lang="ru-RU" altLang="ru-RU" sz="2200" b="1" u="sng" dirty="0" smtClean="0">
                <a:solidFill>
                  <a:prstClr val="black"/>
                </a:solidFill>
                <a:latin typeface="Times New Roman" pitchFamily="18" charset="0"/>
                <a:cs typeface="Times New Roman" pitchFamily="18" charset="0"/>
              </a:rPr>
              <a:t>избыточными характеристиками, предметов роскоши</a:t>
            </a:r>
          </a:p>
          <a:p>
            <a:pPr>
              <a:buFont typeface="Wingdings 3" pitchFamily="18" charset="2"/>
              <a:buNone/>
            </a:pPr>
            <a:endParaRPr lang="ru-RU" altLang="ru-RU" sz="2200" b="1" i="1" dirty="0" smtClean="0">
              <a:solidFill>
                <a:prstClr val="black"/>
              </a:solidFill>
              <a:latin typeface="Times New Roman" pitchFamily="18" charset="0"/>
              <a:cs typeface="Times New Roman" pitchFamily="18" charset="0"/>
            </a:endParaRPr>
          </a:p>
          <a:p>
            <a:pPr marL="0" indent="0" algn="just">
              <a:buFont typeface="Wingdings 3" pitchFamily="18" charset="2"/>
              <a:buNone/>
            </a:pPr>
            <a:r>
              <a:rPr lang="ru-RU" altLang="ru-RU" sz="2200" b="1" i="1" dirty="0" smtClean="0">
                <a:solidFill>
                  <a:prstClr val="black"/>
                </a:solidFill>
                <a:latin typeface="Times New Roman" pitchFamily="18" charset="0"/>
                <a:cs typeface="Times New Roman" pitchFamily="18" charset="0"/>
              </a:rPr>
              <a:t>Избыточные свойства: </a:t>
            </a:r>
            <a:r>
              <a:rPr lang="ru-RU" altLang="ru-RU" sz="2200" b="1" dirty="0" smtClean="0">
                <a:solidFill>
                  <a:prstClr val="black"/>
                </a:solidFill>
                <a:latin typeface="Times New Roman" pitchFamily="18" charset="0"/>
                <a:cs typeface="Times New Roman" pitchFamily="18" charset="0"/>
              </a:rPr>
              <a:t>функциональные, технологические, экологические свойства, свойства надежности и безопасности, значения которых </a:t>
            </a:r>
            <a:r>
              <a:rPr lang="ru-RU" altLang="ru-RU" sz="2200" b="1" u="sng" dirty="0" smtClean="0">
                <a:solidFill>
                  <a:prstClr val="black"/>
                </a:solidFill>
                <a:latin typeface="Times New Roman" pitchFamily="18" charset="0"/>
                <a:cs typeface="Times New Roman" pitchFamily="18" charset="0"/>
              </a:rPr>
              <a:t>не обусловлены их пригодностью для эксплуатации</a:t>
            </a:r>
            <a:r>
              <a:rPr lang="ru-RU" altLang="ru-RU" sz="2200" b="1" dirty="0" smtClean="0">
                <a:solidFill>
                  <a:prstClr val="black"/>
                </a:solidFill>
                <a:latin typeface="Times New Roman" pitchFamily="18" charset="0"/>
                <a:cs typeface="Times New Roman" pitchFamily="18" charset="0"/>
              </a:rPr>
              <a:t> и потребления в целях оказания государственных (муниципальных) услуг</a:t>
            </a:r>
          </a:p>
          <a:p>
            <a:pPr>
              <a:buFont typeface="Wingdings 3" pitchFamily="18" charset="2"/>
              <a:buNone/>
            </a:pPr>
            <a:r>
              <a:rPr lang="ru-RU" altLang="ru-RU" sz="2000" dirty="0" smtClean="0">
                <a:solidFill>
                  <a:prstClr val="black"/>
                </a:solidFill>
                <a:latin typeface="Times New Roman" pitchFamily="18" charset="0"/>
                <a:cs typeface="Times New Roman" pitchFamily="18" charset="0"/>
              </a:rPr>
              <a:t>  </a:t>
            </a:r>
          </a:p>
          <a:p>
            <a:endParaRPr lang="ru-RU" altLang="ru-RU" sz="2000" dirty="0" smtClean="0">
              <a:solidFill>
                <a:prstClr val="black"/>
              </a:solidFill>
            </a:endParaRPr>
          </a:p>
        </p:txBody>
      </p:sp>
    </p:spTree>
    <p:extLst>
      <p:ext uri="{BB962C8B-B14F-4D97-AF65-F5344CB8AC3E}">
        <p14:creationId xmlns:p14="http://schemas.microsoft.com/office/powerpoint/2010/main" val="271182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3598042153"/>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70279"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457200" y="980728"/>
            <a:ext cx="8399276" cy="5256584"/>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Wingdings 3" pitchFamily="18" charset="2"/>
              <a:buNone/>
            </a:pPr>
            <a:r>
              <a:rPr lang="ru-RU" altLang="ru-RU" sz="2000" b="1" dirty="0" smtClean="0">
                <a:latin typeface="Times New Roman" pitchFamily="18" charset="0"/>
                <a:cs typeface="Times New Roman" pitchFamily="18" charset="0"/>
              </a:rPr>
              <a:t>Планы закупок формируются  на срок принятия закона о бюджете соответствующего уровня </a:t>
            </a:r>
          </a:p>
          <a:p>
            <a:pPr marL="0" indent="0">
              <a:buFont typeface="Wingdings 3" pitchFamily="18" charset="2"/>
              <a:buNone/>
            </a:pPr>
            <a:r>
              <a:rPr lang="ru-RU" altLang="ru-RU" sz="2000" i="1" dirty="0" smtClean="0">
                <a:latin typeface="Times New Roman" pitchFamily="18" charset="0"/>
                <a:cs typeface="Times New Roman" pitchFamily="18" charset="0"/>
              </a:rPr>
              <a:t>бюджет Свердловской области принимается на 3 года</a:t>
            </a:r>
          </a:p>
          <a:p>
            <a:pPr>
              <a:buFont typeface="Wingdings 3" pitchFamily="18" charset="2"/>
              <a:buNone/>
            </a:pPr>
            <a:r>
              <a:rPr lang="ru-RU" altLang="ru-RU" sz="2000" b="1" dirty="0" smtClean="0">
                <a:effectLst>
                  <a:outerShdw blurRad="38100" dist="38100" dir="2700000" algn="tl">
                    <a:srgbClr val="000000">
                      <a:alpha val="43137"/>
                    </a:srgbClr>
                  </a:outerShdw>
                </a:effectLst>
                <a:latin typeface="Times New Roman" pitchFamily="18" charset="0"/>
                <a:cs typeface="Times New Roman" pitchFamily="18" charset="0"/>
              </a:rPr>
              <a:t>План закупок содержит:</a:t>
            </a:r>
          </a:p>
          <a:p>
            <a:pPr>
              <a:buFont typeface="Wingdings 3" pitchFamily="18" charset="2"/>
              <a:buNone/>
            </a:pPr>
            <a:r>
              <a:rPr lang="ru-RU" altLang="ru-RU" sz="2000" dirty="0" smtClean="0">
                <a:latin typeface="Times New Roman" pitchFamily="18" charset="0"/>
                <a:cs typeface="Times New Roman" pitchFamily="18" charset="0"/>
              </a:rPr>
              <a:t>1) идентификационный код закупки – ИКЗ </a:t>
            </a:r>
            <a:r>
              <a:rPr lang="ru-RU" altLang="ru-RU" sz="2000" i="1" dirty="0" smtClean="0">
                <a:latin typeface="Times New Roman" pitchFamily="18" charset="0"/>
                <a:cs typeface="Times New Roman" pitchFamily="18" charset="0"/>
              </a:rPr>
              <a:t>позволяет идентифицировать закупку от этапа планирования до исполнения контракта</a:t>
            </a:r>
          </a:p>
          <a:p>
            <a:pPr>
              <a:buFont typeface="Wingdings 3" pitchFamily="18" charset="2"/>
              <a:buNone/>
            </a:pPr>
            <a:r>
              <a:rPr lang="ru-RU" altLang="ru-RU" sz="2000" dirty="0" smtClean="0">
                <a:latin typeface="Times New Roman" pitchFamily="18" charset="0"/>
                <a:cs typeface="Times New Roman" pitchFamily="18" charset="0"/>
              </a:rPr>
              <a:t>2) цель закупки </a:t>
            </a:r>
            <a:r>
              <a:rPr lang="ru-RU" altLang="ru-RU" sz="2000" i="1" dirty="0" smtClean="0">
                <a:latin typeface="Times New Roman" pitchFamily="18" charset="0"/>
                <a:cs typeface="Times New Roman" pitchFamily="18" charset="0"/>
              </a:rPr>
              <a:t>указывается наименование мероприятия   ГП </a:t>
            </a:r>
          </a:p>
          <a:p>
            <a:pPr>
              <a:buFont typeface="Wingdings 3" pitchFamily="18" charset="2"/>
              <a:buNone/>
            </a:pPr>
            <a:r>
              <a:rPr lang="ru-RU" altLang="ru-RU" sz="2000" dirty="0" smtClean="0">
                <a:latin typeface="Times New Roman" pitchFamily="18" charset="0"/>
                <a:cs typeface="Times New Roman" pitchFamily="18" charset="0"/>
              </a:rPr>
              <a:t>3) наименование объектов, а также объем закупки- произвольное </a:t>
            </a:r>
          </a:p>
          <a:p>
            <a:pPr>
              <a:buFont typeface="Wingdings 3" pitchFamily="18" charset="2"/>
              <a:buNone/>
            </a:pPr>
            <a:r>
              <a:rPr lang="ru-RU" altLang="ru-RU" sz="2000" dirty="0" smtClean="0">
                <a:latin typeface="Times New Roman" pitchFamily="18" charset="0"/>
                <a:cs typeface="Times New Roman" pitchFamily="18" charset="0"/>
              </a:rPr>
              <a:t>4) планируемый год размещения извещения </a:t>
            </a:r>
          </a:p>
          <a:p>
            <a:pPr>
              <a:buFont typeface="Wingdings 3" pitchFamily="18" charset="2"/>
              <a:buNone/>
            </a:pPr>
            <a:r>
              <a:rPr lang="ru-RU" altLang="ru-RU" sz="2000" dirty="0" smtClean="0">
                <a:latin typeface="Times New Roman" pitchFamily="18" charset="0"/>
                <a:cs typeface="Times New Roman" pitchFamily="18" charset="0"/>
              </a:rPr>
              <a:t>5) объем финансового обеспечения закупки  </a:t>
            </a:r>
          </a:p>
          <a:p>
            <a:pPr>
              <a:buFont typeface="Wingdings 3" pitchFamily="18" charset="2"/>
              <a:buNone/>
            </a:pPr>
            <a:r>
              <a:rPr lang="ru-RU" altLang="ru-RU" sz="2000" dirty="0">
                <a:latin typeface="Times New Roman" pitchFamily="18" charset="0"/>
                <a:cs typeface="Times New Roman" pitchFamily="18" charset="0"/>
              </a:rPr>
              <a:t>6</a:t>
            </a:r>
            <a:r>
              <a:rPr lang="ru-RU" altLang="ru-RU" sz="2000" dirty="0" smtClean="0">
                <a:latin typeface="Times New Roman" pitchFamily="18" charset="0"/>
                <a:cs typeface="Times New Roman" pitchFamily="18" charset="0"/>
              </a:rPr>
              <a:t>) сроки (периодичность) осуществления закупок</a:t>
            </a:r>
            <a:r>
              <a:rPr lang="ru-RU" altLang="ru-RU" sz="2000" dirty="0">
                <a:latin typeface="Times New Roman" pitchFamily="18" charset="0"/>
                <a:cs typeface="Times New Roman" pitchFamily="18" charset="0"/>
              </a:rPr>
              <a:t> </a:t>
            </a:r>
            <a:r>
              <a:rPr lang="ru-RU" altLang="ru-RU" sz="2000" dirty="0" smtClean="0">
                <a:latin typeface="Times New Roman" pitchFamily="18" charset="0"/>
                <a:cs typeface="Times New Roman" pitchFamily="18" charset="0"/>
              </a:rPr>
              <a:t>– указываем как часто будут закупки </a:t>
            </a:r>
          </a:p>
          <a:p>
            <a:pPr>
              <a:buFont typeface="Wingdings 3" pitchFamily="18" charset="2"/>
              <a:buNone/>
            </a:pPr>
            <a:r>
              <a:rPr lang="ru-RU" altLang="ru-RU" sz="2000" dirty="0">
                <a:latin typeface="Times New Roman" pitchFamily="18" charset="0"/>
                <a:cs typeface="Times New Roman" pitchFamily="18" charset="0"/>
              </a:rPr>
              <a:t>7</a:t>
            </a:r>
            <a:r>
              <a:rPr lang="ru-RU" altLang="ru-RU" sz="2000" dirty="0" smtClean="0">
                <a:latin typeface="Times New Roman" pitchFamily="18" charset="0"/>
                <a:cs typeface="Times New Roman" pitchFamily="18" charset="0"/>
              </a:rPr>
              <a:t>) обоснование закупки; </a:t>
            </a:r>
          </a:p>
          <a:p>
            <a:pPr>
              <a:buFont typeface="Wingdings 3" pitchFamily="18" charset="2"/>
              <a:buNone/>
            </a:pPr>
            <a:r>
              <a:rPr lang="ru-RU" altLang="ru-RU" sz="2000" dirty="0">
                <a:latin typeface="Times New Roman" pitchFamily="18" charset="0"/>
                <a:cs typeface="Times New Roman" pitchFamily="18" charset="0"/>
              </a:rPr>
              <a:t>8</a:t>
            </a:r>
            <a:r>
              <a:rPr lang="ru-RU" altLang="ru-RU" sz="2000" dirty="0" smtClean="0">
                <a:latin typeface="Times New Roman" pitchFamily="18" charset="0"/>
                <a:cs typeface="Times New Roman" pitchFamily="18" charset="0"/>
              </a:rPr>
              <a:t>) информация о технической и (или) технологической сложности, инновационного, высокотехнологичного или специализированного характере закупки; </a:t>
            </a:r>
          </a:p>
          <a:p>
            <a:pPr>
              <a:buFont typeface="Wingdings 3" pitchFamily="18" charset="2"/>
              <a:buNone/>
            </a:pPr>
            <a:r>
              <a:rPr lang="ru-RU" altLang="ru-RU" sz="2000" dirty="0">
                <a:latin typeface="Times New Roman" pitchFamily="18" charset="0"/>
                <a:cs typeface="Times New Roman" pitchFamily="18" charset="0"/>
              </a:rPr>
              <a:t>9</a:t>
            </a:r>
            <a:r>
              <a:rPr lang="ru-RU" altLang="ru-RU" sz="2000" dirty="0" smtClean="0">
                <a:latin typeface="Times New Roman" pitchFamily="18" charset="0"/>
                <a:cs typeface="Times New Roman" pitchFamily="18" charset="0"/>
              </a:rPr>
              <a:t>) информация об обязательном общественном обсуждении закупки (ст.20) если НМЦК 1 </a:t>
            </a:r>
            <a:r>
              <a:rPr lang="ru-RU" altLang="ru-RU" sz="2000" dirty="0" err="1" smtClean="0">
                <a:latin typeface="Times New Roman" pitchFamily="18" charset="0"/>
                <a:cs typeface="Times New Roman" pitchFamily="18" charset="0"/>
              </a:rPr>
              <a:t>млрд.руб</a:t>
            </a:r>
            <a:r>
              <a:rPr lang="ru-RU" altLang="ru-RU" sz="2000" dirty="0" smtClean="0">
                <a:latin typeface="Times New Roman" pitchFamily="18" charset="0"/>
                <a:cs typeface="Times New Roman" pitchFamily="18" charset="0"/>
              </a:rPr>
              <a:t>. и более</a:t>
            </a:r>
          </a:p>
          <a:p>
            <a:pPr>
              <a:buFont typeface="Wingdings 3" pitchFamily="18" charset="2"/>
              <a:buNone/>
            </a:pPr>
            <a:r>
              <a:rPr lang="ru-RU" altLang="ru-RU" sz="2000" dirty="0" smtClean="0">
                <a:latin typeface="Times New Roman" pitchFamily="18" charset="0"/>
                <a:cs typeface="Times New Roman" pitchFamily="18" charset="0"/>
              </a:rPr>
              <a:t>  </a:t>
            </a:r>
          </a:p>
          <a:p>
            <a:endParaRPr lang="ru-RU" altLang="ru-RU" sz="2000" dirty="0" smtClean="0"/>
          </a:p>
        </p:txBody>
      </p:sp>
    </p:spTree>
    <p:extLst>
      <p:ext uri="{BB962C8B-B14F-4D97-AF65-F5344CB8AC3E}">
        <p14:creationId xmlns:p14="http://schemas.microsoft.com/office/powerpoint/2010/main" val="296234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1422473887"/>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457200" y="980728"/>
            <a:ext cx="8399276" cy="525658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ru-RU" altLang="ru-RU" sz="2200" b="1" dirty="0" smtClean="0">
                <a:latin typeface="Times New Roman" pitchFamily="18" charset="0"/>
                <a:cs typeface="Times New Roman" pitchFamily="18" charset="0"/>
              </a:rPr>
              <a:t>План закупок разрабатывается </a:t>
            </a:r>
            <a:r>
              <a:rPr lang="ru-RU" altLang="ru-RU" sz="2200" b="1" dirty="0">
                <a:latin typeface="Times New Roman" pitchFamily="18" charset="0"/>
                <a:cs typeface="Times New Roman" pitchFamily="18" charset="0"/>
              </a:rPr>
              <a:t>путем изменения параметров очередного и первого планового периода утвержденного плана закупок и добавления к ним параметров второго года планового </a:t>
            </a:r>
            <a:r>
              <a:rPr lang="ru-RU" altLang="ru-RU" sz="2200" b="1" dirty="0" smtClean="0">
                <a:latin typeface="Times New Roman" pitchFamily="18" charset="0"/>
                <a:cs typeface="Times New Roman" pitchFamily="18" charset="0"/>
              </a:rPr>
              <a:t>периода</a:t>
            </a:r>
          </a:p>
          <a:p>
            <a:pPr marL="0" indent="0" algn="ctr">
              <a:buNone/>
            </a:pPr>
            <a:r>
              <a:rPr lang="ru-RU" altLang="ru-RU" sz="2000" b="1" dirty="0" smtClean="0">
                <a:effectLst>
                  <a:outerShdw blurRad="38100" dist="38100" dir="2700000" algn="tl">
                    <a:srgbClr val="000000">
                      <a:alpha val="43137"/>
                    </a:srgbClr>
                  </a:outerShdw>
                </a:effectLst>
                <a:latin typeface="Times New Roman" pitchFamily="18" charset="0"/>
                <a:cs typeface="Times New Roman" pitchFamily="18" charset="0"/>
              </a:rPr>
              <a:t>Состав  плана </a:t>
            </a:r>
            <a:r>
              <a:rPr lang="ru-RU" altLang="ru-RU" sz="2000" b="1" dirty="0">
                <a:effectLst>
                  <a:outerShdw blurRad="38100" dist="38100" dir="2700000" algn="tl">
                    <a:srgbClr val="000000">
                      <a:alpha val="43137"/>
                    </a:srgbClr>
                  </a:outerShdw>
                </a:effectLst>
                <a:latin typeface="Times New Roman" pitchFamily="18" charset="0"/>
                <a:cs typeface="Times New Roman" pitchFamily="18" charset="0"/>
              </a:rPr>
              <a:t>закупок включается </a:t>
            </a:r>
            <a:r>
              <a:rPr lang="ru-RU" altLang="ru-RU" sz="2000" b="1" dirty="0" smtClean="0">
                <a:effectLst>
                  <a:outerShdw blurRad="38100" dist="38100" dir="2700000" algn="tl">
                    <a:srgbClr val="000000">
                      <a:alpha val="43137"/>
                    </a:srgbClr>
                  </a:outerShdw>
                </a:effectLst>
                <a:latin typeface="Times New Roman" pitchFamily="18" charset="0"/>
                <a:cs typeface="Times New Roman" pitchFamily="18" charset="0"/>
              </a:rPr>
              <a:t>информация :</a:t>
            </a:r>
            <a:endParaRPr lang="ru-RU" altLang="ru-RU" sz="2000" b="1" dirty="0">
              <a:latin typeface="Times New Roman" pitchFamily="18" charset="0"/>
              <a:cs typeface="Times New Roman" pitchFamily="18" charset="0"/>
            </a:endParaRPr>
          </a:p>
          <a:p>
            <a:r>
              <a:rPr lang="ru-RU" altLang="ru-RU" sz="2000" dirty="0">
                <a:latin typeface="Times New Roman" pitchFamily="18" charset="0"/>
                <a:cs typeface="Times New Roman" pitchFamily="18" charset="0"/>
              </a:rPr>
              <a:t>информация о закупках, об осуществлении которых планируется разместить извещение либо направить приглашение принять участие в определении поставщика (подрядчика, исполнителя) в установленных Законом о контрактной системе случаях в очередном финансовом году и (или) плановом периоде;</a:t>
            </a:r>
          </a:p>
          <a:p>
            <a:r>
              <a:rPr lang="ru-RU" altLang="ru-RU" sz="2000" dirty="0" smtClean="0">
                <a:latin typeface="Times New Roman" pitchFamily="18" charset="0"/>
                <a:cs typeface="Times New Roman" pitchFamily="18" charset="0"/>
              </a:rPr>
              <a:t>контракты </a:t>
            </a:r>
            <a:r>
              <a:rPr lang="ru-RU" altLang="ru-RU" sz="2000" dirty="0">
                <a:latin typeface="Times New Roman" pitchFamily="18" charset="0"/>
                <a:cs typeface="Times New Roman" pitchFamily="18" charset="0"/>
              </a:rPr>
              <a:t>с которым планируются к заключению у единственного </a:t>
            </a:r>
            <a:r>
              <a:rPr lang="ru-RU" altLang="ru-RU" sz="2000" dirty="0" smtClean="0">
                <a:latin typeface="Times New Roman" pitchFamily="18" charset="0"/>
                <a:cs typeface="Times New Roman" pitchFamily="18" charset="0"/>
              </a:rPr>
              <a:t>поставщика в </a:t>
            </a:r>
            <a:r>
              <a:rPr lang="ru-RU" altLang="ru-RU" sz="2000" dirty="0">
                <a:latin typeface="Times New Roman" pitchFamily="18" charset="0"/>
                <a:cs typeface="Times New Roman" pitchFamily="18" charset="0"/>
              </a:rPr>
              <a:t>течение планируемого </a:t>
            </a:r>
            <a:r>
              <a:rPr lang="ru-RU" altLang="ru-RU" sz="2000" dirty="0" smtClean="0">
                <a:latin typeface="Times New Roman" pitchFamily="18" charset="0"/>
                <a:cs typeface="Times New Roman" pitchFamily="18" charset="0"/>
              </a:rPr>
              <a:t>периода</a:t>
            </a:r>
            <a:endParaRPr lang="ru-RU" altLang="ru-RU" sz="2000" dirty="0">
              <a:latin typeface="Times New Roman" pitchFamily="18" charset="0"/>
              <a:cs typeface="Times New Roman" pitchFamily="18" charset="0"/>
            </a:endParaRPr>
          </a:p>
          <a:p>
            <a:r>
              <a:rPr lang="ru-RU" altLang="ru-RU" sz="2000" dirty="0">
                <a:latin typeface="Times New Roman" pitchFamily="18" charset="0"/>
                <a:cs typeface="Times New Roman" pitchFamily="18" charset="0"/>
              </a:rPr>
              <a:t>с</a:t>
            </a:r>
            <a:r>
              <a:rPr lang="ru-RU" altLang="ru-RU" sz="2000" dirty="0" smtClean="0">
                <a:latin typeface="Times New Roman" pitchFamily="18" charset="0"/>
                <a:cs typeface="Times New Roman" pitchFamily="18" charset="0"/>
              </a:rPr>
              <a:t>одержит </a:t>
            </a:r>
            <a:r>
              <a:rPr lang="ru-RU" altLang="ru-RU" sz="2000" dirty="0">
                <a:latin typeface="Times New Roman" pitchFamily="18" charset="0"/>
                <a:cs typeface="Times New Roman" pitchFamily="18" charset="0"/>
              </a:rPr>
              <a:t>приложения с </a:t>
            </a:r>
            <a:r>
              <a:rPr lang="ru-RU" altLang="ru-RU" sz="2000" b="1" dirty="0">
                <a:latin typeface="Times New Roman" pitchFamily="18" charset="0"/>
                <a:cs typeface="Times New Roman" pitchFamily="18" charset="0"/>
              </a:rPr>
              <a:t>обоснованиями</a:t>
            </a:r>
            <a:r>
              <a:rPr lang="ru-RU" altLang="ru-RU" sz="2000" dirty="0">
                <a:latin typeface="Times New Roman" pitchFamily="18" charset="0"/>
                <a:cs typeface="Times New Roman" pitchFamily="18" charset="0"/>
              </a:rPr>
              <a:t> </a:t>
            </a:r>
            <a:endParaRPr lang="ru-RU" altLang="ru-RU" sz="2000" dirty="0" smtClean="0">
              <a:latin typeface="Times New Roman" pitchFamily="18" charset="0"/>
              <a:cs typeface="Times New Roman" pitchFamily="18" charset="0"/>
            </a:endParaRPr>
          </a:p>
          <a:p>
            <a:r>
              <a:rPr lang="ru-RU" altLang="ru-RU" sz="2000" dirty="0" smtClean="0">
                <a:latin typeface="Times New Roman" pitchFamily="18" charset="0"/>
                <a:cs typeface="Times New Roman" pitchFamily="18" charset="0"/>
              </a:rPr>
              <a:t>закупки по основаниям  </a:t>
            </a:r>
            <a:r>
              <a:rPr lang="ru-RU" altLang="ru-RU" sz="2000" dirty="0">
                <a:latin typeface="Times New Roman" pitchFamily="18" charset="0"/>
                <a:cs typeface="Times New Roman" pitchFamily="18" charset="0"/>
              </a:rPr>
              <a:t>п.7 ч.2 ст.83, пп.4,5,23,26,33,42,44 ч.1 </a:t>
            </a:r>
            <a:r>
              <a:rPr lang="ru-RU" altLang="ru-RU" sz="2000" b="1" dirty="0">
                <a:latin typeface="Times New Roman" pitchFamily="18" charset="0"/>
                <a:cs typeface="Times New Roman" pitchFamily="18" charset="0"/>
              </a:rPr>
              <a:t>ст.93</a:t>
            </a:r>
            <a:r>
              <a:rPr lang="ru-RU" altLang="ru-RU" sz="2000" dirty="0">
                <a:latin typeface="Times New Roman" pitchFamily="18" charset="0"/>
                <a:cs typeface="Times New Roman" pitchFamily="18" charset="0"/>
              </a:rPr>
              <a:t> </a:t>
            </a:r>
            <a:r>
              <a:rPr lang="ru-RU" altLang="ru-RU" sz="2000" b="1" dirty="0">
                <a:latin typeface="Times New Roman" pitchFamily="18" charset="0"/>
                <a:cs typeface="Times New Roman" pitchFamily="18" charset="0"/>
              </a:rPr>
              <a:t>включаются одной </a:t>
            </a:r>
            <a:r>
              <a:rPr lang="ru-RU" altLang="ru-RU" sz="2000" b="1" dirty="0" smtClean="0">
                <a:latin typeface="Times New Roman" pitchFamily="18" charset="0"/>
                <a:cs typeface="Times New Roman" pitchFamily="18" charset="0"/>
              </a:rPr>
              <a:t>строкой отдельно по каждому пункту</a:t>
            </a:r>
            <a:endParaRPr lang="ru-RU" altLang="ru-RU" sz="2000" b="1" dirty="0">
              <a:latin typeface="Times New Roman" pitchFamily="18" charset="0"/>
              <a:cs typeface="Times New Roman" pitchFamily="18" charset="0"/>
            </a:endParaRPr>
          </a:p>
          <a:p>
            <a:pPr>
              <a:buFont typeface="Wingdings 3" pitchFamily="18" charset="2"/>
              <a:buNone/>
            </a:pPr>
            <a:r>
              <a:rPr lang="ru-RU" altLang="ru-RU" sz="2000" dirty="0" smtClean="0">
                <a:latin typeface="Times New Roman" pitchFamily="18" charset="0"/>
                <a:cs typeface="Times New Roman" pitchFamily="18" charset="0"/>
              </a:rPr>
              <a:t>  </a:t>
            </a:r>
          </a:p>
          <a:p>
            <a:endParaRPr lang="ru-RU" altLang="ru-RU" sz="2000" dirty="0" smtClean="0"/>
          </a:p>
        </p:txBody>
      </p:sp>
    </p:spTree>
    <p:extLst>
      <p:ext uri="{BB962C8B-B14F-4D97-AF65-F5344CB8AC3E}">
        <p14:creationId xmlns:p14="http://schemas.microsoft.com/office/powerpoint/2010/main" val="164351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r>
              <a:rPr lang="ru-RU" sz="2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ПЛАНИРОВАНИЕ ЗАКУПОК</a:t>
            </a:r>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768837490"/>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043608" y="973165"/>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buFont typeface="Wingdings 3" pitchFamily="18" charset="2"/>
              <a:buNone/>
            </a:pPr>
            <a:r>
              <a:rPr lang="ru-RU" altLang="ru-RU" sz="2200" b="1" dirty="0" smtClean="0">
                <a:solidFill>
                  <a:prstClr val="black"/>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200" b="1" dirty="0">
                <a:effectLst>
                  <a:outerShdw blurRad="38100" dist="38100" dir="2700000" algn="tl">
                    <a:srgbClr val="000000">
                      <a:alpha val="43137"/>
                    </a:srgbClr>
                  </a:outerShdw>
                </a:effectLst>
                <a:latin typeface="Times New Roman" pitchFamily="18" charset="0"/>
                <a:cs typeface="Times New Roman" pitchFamily="18" charset="0"/>
              </a:rPr>
              <a:t>Обоснование закупок (ч.1 ст.18)</a:t>
            </a:r>
            <a:endParaRPr lang="ru-RU" altLang="ru-RU" sz="2200" b="1" dirty="0" smtClean="0">
              <a:effectLst>
                <a:outerShdw blurRad="38100" dist="38100" dir="2700000" algn="tl">
                  <a:srgbClr val="000000">
                    <a:alpha val="43137"/>
                  </a:srgbClr>
                </a:outerShdw>
              </a:effectLst>
              <a:latin typeface="Times New Roman" pitchFamily="18" charset="0"/>
              <a:cs typeface="Times New Roman" pitchFamily="18" charset="0"/>
            </a:endParaRPr>
          </a:p>
          <a:p>
            <a:endParaRPr lang="ru-RU" altLang="ru-RU" sz="2000" dirty="0" smtClean="0">
              <a:solidFill>
                <a:prstClr val="black"/>
              </a:solidFill>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5760" indent="-256032">
              <a:buFont typeface="Wingdings 3"/>
              <a:buNone/>
              <a:defRPr/>
            </a:pPr>
            <a:r>
              <a:rPr lang="ru-RU" sz="8000" b="1" i="1" dirty="0" smtClean="0">
                <a:latin typeface="Times New Roman" pitchFamily="18" charset="0"/>
                <a:cs typeface="Times New Roman" pitchFamily="18" charset="0"/>
              </a:rPr>
              <a:t>Является отдельным документом,  приложением к плану закупок, плану-графику.</a:t>
            </a:r>
          </a:p>
          <a:p>
            <a:pPr marL="365760" indent="-256032">
              <a:buFont typeface="Wingdings 3" pitchFamily="18" charset="2"/>
              <a:buNone/>
              <a:defRPr/>
            </a:pPr>
            <a:r>
              <a:rPr lang="ru-RU" sz="8000" b="1" dirty="0" smtClean="0">
                <a:latin typeface="Times New Roman" pitchFamily="18" charset="0"/>
                <a:cs typeface="Times New Roman" pitchFamily="18" charset="0"/>
              </a:rPr>
              <a:t>При формировании плана закупок обоснованию подлежит- </a:t>
            </a:r>
            <a:r>
              <a:rPr lang="ru-RU" sz="8000" dirty="0" smtClean="0">
                <a:latin typeface="Times New Roman" pitchFamily="18" charset="0"/>
                <a:cs typeface="Times New Roman" pitchFamily="18" charset="0"/>
              </a:rPr>
              <a:t>Объект закупки (по каждому объекту плана закупок)</a:t>
            </a:r>
          </a:p>
          <a:p>
            <a:pPr marL="365760" indent="-256032">
              <a:buFont typeface="Wingdings 3"/>
              <a:buNone/>
              <a:defRPr/>
            </a:pPr>
            <a:endParaRPr lang="ru-RU" sz="8000" dirty="0" smtClean="0">
              <a:latin typeface="Times New Roman" pitchFamily="18" charset="0"/>
              <a:cs typeface="Times New Roman" pitchFamily="18" charset="0"/>
            </a:endParaRPr>
          </a:p>
          <a:p>
            <a:pPr algn="just">
              <a:buFont typeface="Wingdings 3" pitchFamily="18" charset="2"/>
              <a:buNone/>
            </a:pPr>
            <a:r>
              <a:rPr lang="ru-RU" sz="8000" dirty="0" smtClean="0">
                <a:latin typeface="Times New Roman" pitchFamily="18" charset="0"/>
                <a:cs typeface="Times New Roman" pitchFamily="18" charset="0"/>
              </a:rPr>
              <a:t>ПП РФ </a:t>
            </a:r>
            <a:r>
              <a:rPr lang="ru-RU" sz="8000" dirty="0">
                <a:latin typeface="Times New Roman" pitchFamily="18" charset="0"/>
                <a:cs typeface="Times New Roman" pitchFamily="18" charset="0"/>
              </a:rPr>
              <a:t>от </a:t>
            </a:r>
            <a:r>
              <a:rPr lang="ru-RU" sz="8000" b="1" dirty="0">
                <a:latin typeface="Times New Roman" pitchFamily="18" charset="0"/>
                <a:cs typeface="Times New Roman" pitchFamily="18" charset="0"/>
              </a:rPr>
              <a:t>5 июня 2015 г. № 555 </a:t>
            </a:r>
            <a:r>
              <a:rPr lang="ru-RU" sz="8000" b="1" dirty="0" smtClean="0">
                <a:latin typeface="Times New Roman" pitchFamily="18" charset="0"/>
                <a:cs typeface="Times New Roman" pitchFamily="18" charset="0"/>
              </a:rPr>
              <a:t>«</a:t>
            </a:r>
            <a:r>
              <a:rPr lang="ru-RU" altLang="ru-RU" sz="8000" dirty="0" smtClean="0">
                <a:latin typeface="Times New Roman" pitchFamily="18" charset="0"/>
                <a:cs typeface="Times New Roman" pitchFamily="18" charset="0"/>
              </a:rPr>
              <a:t>Об </a:t>
            </a:r>
            <a:r>
              <a:rPr lang="ru-RU" altLang="ru-RU" sz="8000" dirty="0">
                <a:latin typeface="Times New Roman" pitchFamily="18" charset="0"/>
                <a:cs typeface="Times New Roman" pitchFamily="18" charset="0"/>
              </a:rPr>
              <a:t>установлении порядка обоснования закупок товаров, работ и услуг для обеспечения государственных и муниципальных нужд и форм такого </a:t>
            </a:r>
            <a:r>
              <a:rPr lang="ru-RU" altLang="ru-RU" sz="8000" dirty="0" smtClean="0">
                <a:latin typeface="Times New Roman" pitchFamily="18" charset="0"/>
                <a:cs typeface="Times New Roman" pitchFamily="18" charset="0"/>
              </a:rPr>
              <a:t>обоснования»</a:t>
            </a:r>
            <a:endParaRPr lang="ru-RU" altLang="ru-RU" sz="8000" dirty="0">
              <a:latin typeface="Times New Roman" pitchFamily="18" charset="0"/>
              <a:cs typeface="Times New Roman" pitchFamily="18" charset="0"/>
            </a:endParaRPr>
          </a:p>
          <a:p>
            <a:pPr>
              <a:buFont typeface="Wingdings 3" pitchFamily="18" charset="2"/>
              <a:buNone/>
            </a:pPr>
            <a:r>
              <a:rPr lang="ru-RU" altLang="ru-RU" sz="8000" i="1" dirty="0" smtClean="0">
                <a:latin typeface="Times New Roman" pitchFamily="18" charset="0"/>
                <a:cs typeface="Times New Roman" pitchFamily="18" charset="0"/>
              </a:rPr>
              <a:t>Устанавливает:</a:t>
            </a:r>
            <a:endParaRPr lang="ru-RU" altLang="ru-RU" sz="8000" i="1" dirty="0">
              <a:latin typeface="Times New Roman" pitchFamily="18" charset="0"/>
              <a:cs typeface="Times New Roman" pitchFamily="18" charset="0"/>
            </a:endParaRPr>
          </a:p>
          <a:p>
            <a:r>
              <a:rPr lang="ru-RU" altLang="ru-RU" sz="8000" b="1" dirty="0" smtClean="0">
                <a:latin typeface="Times New Roman" pitchFamily="18" charset="0"/>
                <a:cs typeface="Times New Roman" pitchFamily="18" charset="0"/>
              </a:rPr>
              <a:t>что обоснование является </a:t>
            </a:r>
            <a:r>
              <a:rPr lang="ru-RU" altLang="ru-RU" sz="8000" b="1" dirty="0">
                <a:latin typeface="Times New Roman" pitchFamily="18" charset="0"/>
                <a:cs typeface="Times New Roman" pitchFamily="18" charset="0"/>
              </a:rPr>
              <a:t>приложением </a:t>
            </a:r>
            <a:r>
              <a:rPr lang="ru-RU" altLang="ru-RU" sz="8000" dirty="0">
                <a:latin typeface="Times New Roman" pitchFamily="18" charset="0"/>
                <a:cs typeface="Times New Roman" pitchFamily="18" charset="0"/>
              </a:rPr>
              <a:t>к плану закупок и плану- </a:t>
            </a:r>
            <a:r>
              <a:rPr lang="ru-RU" altLang="ru-RU" sz="8000" dirty="0" smtClean="0">
                <a:latin typeface="Times New Roman" pitchFamily="18" charset="0"/>
                <a:cs typeface="Times New Roman" pitchFamily="18" charset="0"/>
              </a:rPr>
              <a:t>графику</a:t>
            </a:r>
            <a:endParaRPr lang="ru-RU" altLang="ru-RU" sz="8000" dirty="0">
              <a:latin typeface="Times New Roman" pitchFamily="18" charset="0"/>
              <a:cs typeface="Times New Roman" pitchFamily="18" charset="0"/>
            </a:endParaRPr>
          </a:p>
          <a:p>
            <a:r>
              <a:rPr lang="ru-RU" altLang="ru-RU" sz="8000" dirty="0" smtClean="0">
                <a:latin typeface="Times New Roman" pitchFamily="18" charset="0"/>
                <a:cs typeface="Times New Roman" pitchFamily="18" charset="0"/>
              </a:rPr>
              <a:t>правила обоснования</a:t>
            </a:r>
            <a:endParaRPr lang="ru-RU" altLang="ru-RU" sz="8000" dirty="0">
              <a:latin typeface="Times New Roman" pitchFamily="18" charset="0"/>
              <a:cs typeface="Times New Roman" pitchFamily="18" charset="0"/>
            </a:endParaRPr>
          </a:p>
          <a:p>
            <a:r>
              <a:rPr lang="ru-RU" altLang="ru-RU" sz="8000" dirty="0" smtClean="0">
                <a:latin typeface="Times New Roman" pitchFamily="18" charset="0"/>
                <a:cs typeface="Times New Roman" pitchFamily="18" charset="0"/>
              </a:rPr>
              <a:t>форма </a:t>
            </a:r>
            <a:r>
              <a:rPr lang="ru-RU" altLang="ru-RU" sz="8000" dirty="0">
                <a:latin typeface="Times New Roman" pitchFamily="18" charset="0"/>
                <a:cs typeface="Times New Roman" pitchFamily="18" charset="0"/>
              </a:rPr>
              <a:t>обоснования для плана </a:t>
            </a:r>
            <a:r>
              <a:rPr lang="ru-RU" altLang="ru-RU" sz="8000" dirty="0" smtClean="0">
                <a:latin typeface="Times New Roman" pitchFamily="18" charset="0"/>
                <a:cs typeface="Times New Roman" pitchFamily="18" charset="0"/>
              </a:rPr>
              <a:t>закупок</a:t>
            </a:r>
            <a:endParaRPr lang="ru-RU" altLang="ru-RU" sz="8000" dirty="0">
              <a:latin typeface="Times New Roman" pitchFamily="18" charset="0"/>
              <a:cs typeface="Times New Roman" pitchFamily="18" charset="0"/>
            </a:endParaRPr>
          </a:p>
          <a:p>
            <a:r>
              <a:rPr lang="ru-RU" altLang="ru-RU" sz="8000" dirty="0" smtClean="0">
                <a:latin typeface="Times New Roman" pitchFamily="18" charset="0"/>
                <a:cs typeface="Times New Roman" pitchFamily="18" charset="0"/>
              </a:rPr>
              <a:t>форма </a:t>
            </a:r>
            <a:r>
              <a:rPr lang="ru-RU" altLang="ru-RU" sz="8000" dirty="0">
                <a:latin typeface="Times New Roman" pitchFamily="18" charset="0"/>
                <a:cs typeface="Times New Roman" pitchFamily="18" charset="0"/>
              </a:rPr>
              <a:t>обоснования для плана-графика</a:t>
            </a:r>
            <a:endParaRPr lang="ru-RU" sz="8000" i="1" dirty="0" smtClean="0">
              <a:solidFill>
                <a:srgbClr val="C00000"/>
              </a:solidFill>
              <a:latin typeface="Times New Roman" pitchFamily="18" charset="0"/>
              <a:cs typeface="Times New Roman" pitchFamily="18" charset="0"/>
            </a:endParaRPr>
          </a:p>
          <a:p>
            <a:pPr marL="109728" indent="0">
              <a:buNone/>
              <a:defRPr/>
            </a:pPr>
            <a:endParaRPr lang="ru-RU" sz="8000" dirty="0" smtClean="0">
              <a:latin typeface="Times New Roman" pitchFamily="18" charset="0"/>
              <a:cs typeface="Times New Roman" pitchFamily="18" charset="0"/>
            </a:endParaRPr>
          </a:p>
          <a:p>
            <a:pPr marL="365760" indent="-256032">
              <a:buFont typeface="Wingdings 3"/>
              <a:buChar char=""/>
              <a:defRPr/>
            </a:pPr>
            <a:endParaRPr lang="ru-RU" sz="9600" dirty="0" smtClean="0">
              <a:latin typeface="Times New Roman" pitchFamily="18" charset="0"/>
              <a:cs typeface="Times New Roman" pitchFamily="18" charset="0"/>
            </a:endParaRPr>
          </a:p>
          <a:p>
            <a:pPr marL="365760" indent="-256032">
              <a:buFont typeface="Wingdings 3"/>
              <a:buNone/>
              <a:defRPr/>
            </a:pPr>
            <a:r>
              <a:rPr lang="ru-RU" sz="9600" dirty="0" smtClean="0">
                <a:latin typeface="Times New Roman" pitchFamily="18" charset="0"/>
                <a:cs typeface="Times New Roman" pitchFamily="18" charset="0"/>
              </a:rPr>
              <a:t> </a:t>
            </a:r>
            <a:endParaRPr lang="ru-RU" sz="9600" b="1" dirty="0" smtClean="0">
              <a:latin typeface="Times New Roman" pitchFamily="18" charset="0"/>
              <a:cs typeface="Times New Roman" pitchFamily="18" charset="0"/>
            </a:endParaRPr>
          </a:p>
          <a:p>
            <a:pPr marL="365760" indent="-256032">
              <a:buFont typeface="Wingdings 3"/>
              <a:buNone/>
              <a:defRPr/>
            </a:pPr>
            <a:r>
              <a:rPr lang="ru-RU" sz="6200" dirty="0" smtClean="0">
                <a:latin typeface="Times New Roman" pitchFamily="18" charset="0"/>
                <a:cs typeface="Times New Roman" pitchFamily="18" charset="0"/>
              </a:rPr>
              <a:t>	</a:t>
            </a:r>
          </a:p>
          <a:p>
            <a:pPr marL="365760" indent="-256032">
              <a:buFont typeface="Wingdings 3"/>
              <a:buChar char=""/>
              <a:defRPr/>
            </a:pPr>
            <a:endParaRPr lang="ru-RU" dirty="0" smtClean="0"/>
          </a:p>
          <a:p>
            <a:pPr marL="365760" indent="-256032">
              <a:buFont typeface="Wingdings 3"/>
              <a:buNone/>
              <a:defRPr/>
            </a:pPr>
            <a:r>
              <a:rPr lang="ru-RU" dirty="0" smtClean="0"/>
              <a:t>	</a:t>
            </a:r>
          </a:p>
          <a:p>
            <a:pPr marL="365760" indent="-256032">
              <a:buFont typeface="Wingdings 3"/>
              <a:buNone/>
              <a:defRPr/>
            </a:pPr>
            <a:endParaRPr lang="ru-RU" dirty="0"/>
          </a:p>
        </p:txBody>
      </p:sp>
    </p:spTree>
    <p:extLst>
      <p:ext uri="{BB962C8B-B14F-4D97-AF65-F5344CB8AC3E}">
        <p14:creationId xmlns:p14="http://schemas.microsoft.com/office/powerpoint/2010/main" val="1288211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478" y="274638"/>
            <a:ext cx="7090322" cy="418058"/>
          </a:xfrm>
          <a:ln>
            <a:noFill/>
          </a:ln>
        </p:spPr>
        <p:style>
          <a:lnRef idx="2">
            <a:schemeClr val="accent5"/>
          </a:lnRef>
          <a:fillRef idx="1">
            <a:schemeClr val="lt1"/>
          </a:fillRef>
          <a:effectRef idx="0">
            <a:schemeClr val="accent5"/>
          </a:effectRef>
          <a:fontRef idx="minor">
            <a:schemeClr val="dk1"/>
          </a:fontRef>
        </p:style>
        <p:txBody>
          <a:bodyPr>
            <a:normAutofit fontScale="90000"/>
          </a:bodyPr>
          <a:lstStyle/>
          <a:p>
            <a:endParaRPr lang="ru-RU"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aphicFrame>
        <p:nvGraphicFramePr>
          <p:cNvPr id="6" name="Содержимое 3"/>
          <p:cNvGraphicFramePr>
            <a:graphicFrameLocks noGrp="1"/>
          </p:cNvGraphicFramePr>
          <p:nvPr>
            <p:ph idx="1"/>
            <p:extLst>
              <p:ext uri="{D42A27DB-BD31-4B8C-83A1-F6EECF244321}">
                <p14:modId xmlns:p14="http://schemas.microsoft.com/office/powerpoint/2010/main" val="2924065444"/>
              </p:ext>
            </p:extLst>
          </p:nvPr>
        </p:nvGraphicFramePr>
        <p:xfrm>
          <a:off x="457200" y="1124744"/>
          <a:ext cx="8229600" cy="5001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60" y="116632"/>
            <a:ext cx="984918" cy="722274"/>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877272"/>
            <a:ext cx="9144000" cy="980728"/>
          </a:xfrm>
          <a:prstGeom prst="rect">
            <a:avLst/>
          </a:prstGeom>
        </p:spPr>
      </p:pic>
      <p:cxnSp>
        <p:nvCxnSpPr>
          <p:cNvPr id="7" name="Прямая соединительная линия 6"/>
          <p:cNvCxnSpPr/>
          <p:nvPr/>
        </p:nvCxnSpPr>
        <p:spPr>
          <a:xfrm>
            <a:off x="287524" y="877525"/>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4" name="Содержимое 1"/>
          <p:cNvSpPr txBox="1">
            <a:spLocks/>
          </p:cNvSpPr>
          <p:nvPr/>
        </p:nvSpPr>
        <p:spPr bwMode="auto">
          <a:xfrm>
            <a:off x="457200" y="1055936"/>
            <a:ext cx="8229600" cy="468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Clr>
                <a:srgbClr val="2DA2BF"/>
              </a:buClr>
              <a:buFont typeface="Wingdings 3" pitchFamily="18" charset="2"/>
              <a:buNone/>
            </a:pPr>
            <a:endParaRPr lang="ru-RU" altLang="ru-RU" sz="2400" i="1" dirty="0" smtClean="0">
              <a:solidFill>
                <a:sysClr val="windowText" lastClr="000000"/>
              </a:solidFill>
              <a:latin typeface="Times New Roman" pitchFamily="18" charset="0"/>
              <a:cs typeface="Times New Roman" pitchFamily="18" charset="0"/>
            </a:endParaRPr>
          </a:p>
          <a:p>
            <a:pPr>
              <a:buClr>
                <a:srgbClr val="2DA2BF"/>
              </a:buClr>
              <a:buFont typeface="Wingdings 3" pitchFamily="18" charset="2"/>
              <a:buNone/>
            </a:pPr>
            <a:endParaRPr lang="ru-RU" altLang="ru-RU" sz="2400" i="1" dirty="0" smtClean="0">
              <a:solidFill>
                <a:sysClr val="windowText" lastClr="000000"/>
              </a:solidFill>
              <a:latin typeface="Lucida Sans Unicode"/>
            </a:endParaRPr>
          </a:p>
        </p:txBody>
      </p:sp>
      <p:sp>
        <p:nvSpPr>
          <p:cNvPr id="9" name="Содержимое 1"/>
          <p:cNvSpPr txBox="1">
            <a:spLocks/>
          </p:cNvSpPr>
          <p:nvPr/>
        </p:nvSpPr>
        <p:spPr>
          <a:xfrm>
            <a:off x="1596478" y="363667"/>
            <a:ext cx="7355160" cy="43204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u-RU"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Сроки формирования и утверждения </a:t>
            </a:r>
            <a:r>
              <a:rPr lang="ru-RU" sz="2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ПЛАНА ЗАКУПОК</a:t>
            </a:r>
            <a:endParaRPr lang="ru-RU" altLang="ru-RU" sz="2200" dirty="0" smtClean="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Содержимое 1"/>
          <p:cNvSpPr txBox="1">
            <a:spLocks/>
          </p:cNvSpPr>
          <p:nvPr/>
        </p:nvSpPr>
        <p:spPr>
          <a:xfrm>
            <a:off x="457200" y="1481138"/>
            <a:ext cx="8229600" cy="4525962"/>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09728" indent="0">
              <a:buFont typeface="Arial" panose="020B0604020202020204" pitchFamily="34" charset="0"/>
              <a:buNone/>
              <a:defRPr/>
            </a:pPr>
            <a:endParaRPr lang="ru-RU" sz="8000" dirty="0" smtClean="0">
              <a:solidFill>
                <a:prstClr val="black"/>
              </a:solidFill>
              <a:latin typeface="Times New Roman" pitchFamily="18" charset="0"/>
              <a:cs typeface="Times New Roman" pitchFamily="18" charset="0"/>
            </a:endParaRPr>
          </a:p>
          <a:p>
            <a:pPr marL="365760" indent="-256032">
              <a:buFont typeface="Wingdings 3"/>
              <a:buChar char=""/>
              <a:defRPr/>
            </a:pPr>
            <a:endParaRPr lang="ru-RU" sz="9600" dirty="0" smtClean="0">
              <a:solidFill>
                <a:prstClr val="black"/>
              </a:solidFill>
              <a:latin typeface="Times New Roman" pitchFamily="18" charset="0"/>
              <a:cs typeface="Times New Roman" pitchFamily="18" charset="0"/>
            </a:endParaRPr>
          </a:p>
          <a:p>
            <a:pPr marL="365760" indent="-256032">
              <a:buFont typeface="Wingdings 3"/>
              <a:buNone/>
              <a:defRPr/>
            </a:pPr>
            <a:r>
              <a:rPr lang="ru-RU" sz="9600" dirty="0" smtClean="0">
                <a:solidFill>
                  <a:prstClr val="black"/>
                </a:solidFill>
                <a:latin typeface="Times New Roman" pitchFamily="18" charset="0"/>
                <a:cs typeface="Times New Roman" pitchFamily="18" charset="0"/>
              </a:rPr>
              <a:t> </a:t>
            </a:r>
            <a:endParaRPr lang="ru-RU" sz="9600" b="1" dirty="0" smtClean="0">
              <a:solidFill>
                <a:prstClr val="black"/>
              </a:solidFill>
              <a:latin typeface="Times New Roman" pitchFamily="18" charset="0"/>
              <a:cs typeface="Times New Roman" pitchFamily="18" charset="0"/>
            </a:endParaRPr>
          </a:p>
          <a:p>
            <a:pPr marL="365760" indent="-256032">
              <a:buFont typeface="Wingdings 3"/>
              <a:buNone/>
              <a:defRPr/>
            </a:pPr>
            <a:r>
              <a:rPr lang="ru-RU" sz="6200" dirty="0" smtClean="0">
                <a:solidFill>
                  <a:prstClr val="black"/>
                </a:solidFill>
                <a:latin typeface="Times New Roman" pitchFamily="18" charset="0"/>
                <a:cs typeface="Times New Roman" pitchFamily="18" charset="0"/>
              </a:rPr>
              <a:t>	</a:t>
            </a:r>
          </a:p>
          <a:p>
            <a:pPr marL="365760" indent="-256032">
              <a:buFont typeface="Wingdings 3"/>
              <a:buChar char=""/>
              <a:defRPr/>
            </a:pPr>
            <a:endParaRPr lang="ru-RU" dirty="0" smtClean="0">
              <a:solidFill>
                <a:prstClr val="black"/>
              </a:solidFill>
            </a:endParaRPr>
          </a:p>
          <a:p>
            <a:pPr marL="365760" indent="-256032">
              <a:buFont typeface="Wingdings 3"/>
              <a:buNone/>
              <a:defRPr/>
            </a:pPr>
            <a:r>
              <a:rPr lang="ru-RU" dirty="0" smtClean="0">
                <a:solidFill>
                  <a:prstClr val="black"/>
                </a:solidFill>
              </a:rPr>
              <a:t>	</a:t>
            </a:r>
          </a:p>
          <a:p>
            <a:pPr marL="365760" indent="-256032">
              <a:buFont typeface="Wingdings 3"/>
              <a:buNone/>
              <a:defRPr/>
            </a:pPr>
            <a:endParaRPr lang="ru-RU" dirty="0">
              <a:solidFill>
                <a:prstClr val="black"/>
              </a:solidFill>
            </a:endParaRPr>
          </a:p>
        </p:txBody>
      </p:sp>
      <p:graphicFrame>
        <p:nvGraphicFramePr>
          <p:cNvPr id="11" name="Объект 2"/>
          <p:cNvGraphicFramePr>
            <a:graphicFrameLocks/>
          </p:cNvGraphicFramePr>
          <p:nvPr>
            <p:extLst>
              <p:ext uri="{D42A27DB-BD31-4B8C-83A1-F6EECF244321}">
                <p14:modId xmlns:p14="http://schemas.microsoft.com/office/powerpoint/2010/main" val="2142152256"/>
              </p:ext>
            </p:extLst>
          </p:nvPr>
        </p:nvGraphicFramePr>
        <p:xfrm>
          <a:off x="287521" y="908721"/>
          <a:ext cx="8664116" cy="2523744"/>
        </p:xfrm>
        <a:graphic>
          <a:graphicData uri="http://schemas.openxmlformats.org/drawingml/2006/table">
            <a:tbl>
              <a:tblPr firstRow="1" bandRow="1">
                <a:tableStyleId>{0E3FDE45-AF77-4B5C-9715-49D594BDF05E}</a:tableStyleId>
              </a:tblPr>
              <a:tblGrid>
                <a:gridCol w="4332058"/>
                <a:gridCol w="4332058"/>
              </a:tblGrid>
              <a:tr h="478576">
                <a:tc gridSpan="2">
                  <a:txBody>
                    <a:bodyPr/>
                    <a:lstStyle/>
                    <a:p>
                      <a:pPr algn="ctr">
                        <a:lnSpc>
                          <a:spcPct val="115000"/>
                        </a:lnSpc>
                        <a:spcAft>
                          <a:spcPts val="0"/>
                        </a:spcAft>
                      </a:pPr>
                      <a:r>
                        <a:rPr lang="ru-RU" sz="1600" b="1" dirty="0">
                          <a:effectLst/>
                          <a:latin typeface="Times New Roman" panose="02020603050405020304" pitchFamily="18" charset="0"/>
                          <a:ea typeface="Calibri"/>
                          <a:cs typeface="Times New Roman" panose="02020603050405020304" pitchFamily="18" charset="0"/>
                        </a:rPr>
                        <a:t>Государственные заказчики, </a:t>
                      </a:r>
                      <a:endParaRPr lang="ru-RU" sz="16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600" b="1" dirty="0">
                          <a:effectLst/>
                          <a:latin typeface="Times New Roman" panose="02020603050405020304" pitchFamily="18" charset="0"/>
                          <a:ea typeface="Calibri"/>
                          <a:cs typeface="Times New Roman" panose="02020603050405020304" pitchFamily="18" charset="0"/>
                        </a:rPr>
                        <a:t>действующие от имени Свердловской области</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465639">
                <a:tc>
                  <a:txBody>
                    <a:bodyPr/>
                    <a:lstStyle/>
                    <a:p>
                      <a:pPr algn="just">
                        <a:lnSpc>
                          <a:spcPct val="115000"/>
                        </a:lnSpc>
                        <a:spcAft>
                          <a:spcPts val="0"/>
                        </a:spcAft>
                      </a:pPr>
                      <a:r>
                        <a:rPr lang="ru-RU" sz="1600" b="1" i="1" dirty="0" smtClean="0">
                          <a:effectLst/>
                          <a:latin typeface="Times New Roman" panose="02020603050405020304" pitchFamily="18" charset="0"/>
                          <a:ea typeface="Calibri"/>
                          <a:cs typeface="Times New Roman" panose="02020603050405020304" pitchFamily="18" charset="0"/>
                        </a:rPr>
                        <a:t>Формируют</a:t>
                      </a:r>
                    </a:p>
                    <a:p>
                      <a:pPr algn="just">
                        <a:lnSpc>
                          <a:spcPct val="115000"/>
                        </a:lnSpc>
                        <a:spcAft>
                          <a:spcPts val="0"/>
                        </a:spcAft>
                      </a:pPr>
                      <a:r>
                        <a:rPr lang="ru-RU" sz="1600" dirty="0" smtClean="0">
                          <a:effectLst/>
                          <a:latin typeface="Times New Roman" panose="02020603050405020304" pitchFamily="18" charset="0"/>
                          <a:ea typeface="Calibri"/>
                          <a:cs typeface="Times New Roman" panose="02020603050405020304" pitchFamily="18" charset="0"/>
                        </a:rPr>
                        <a:t>в </a:t>
                      </a:r>
                      <a:r>
                        <a:rPr lang="ru-RU" sz="1600" dirty="0">
                          <a:effectLst/>
                          <a:latin typeface="Times New Roman" panose="02020603050405020304" pitchFamily="18" charset="0"/>
                          <a:ea typeface="Calibri"/>
                          <a:cs typeface="Times New Roman" panose="02020603050405020304" pitchFamily="18" charset="0"/>
                        </a:rPr>
                        <a:t>сроки, установленные главными распорядителями средств бюджета Свердловской области, но </a:t>
                      </a:r>
                      <a:r>
                        <a:rPr lang="ru-RU" sz="1600" b="1" dirty="0">
                          <a:effectLst/>
                          <a:latin typeface="Times New Roman" panose="02020603050405020304" pitchFamily="18" charset="0"/>
                          <a:ea typeface="Calibri"/>
                          <a:cs typeface="Times New Roman" panose="02020603050405020304" pitchFamily="18" charset="0"/>
                        </a:rPr>
                        <a:t>не позднее 01 июля текущего года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a:txBody>
                    <a:bodyPr/>
                    <a:lstStyle/>
                    <a:p>
                      <a:pPr algn="just">
                        <a:lnSpc>
                          <a:spcPct val="115000"/>
                        </a:lnSpc>
                        <a:spcAft>
                          <a:spcPts val="0"/>
                        </a:spcAft>
                      </a:pPr>
                      <a:r>
                        <a:rPr lang="ru-RU" sz="1600" b="1" i="1" dirty="0" smtClean="0">
                          <a:effectLst/>
                          <a:latin typeface="Times New Roman" panose="02020603050405020304" pitchFamily="18" charset="0"/>
                          <a:ea typeface="Calibri"/>
                          <a:cs typeface="Times New Roman" panose="02020603050405020304" pitchFamily="18" charset="0"/>
                        </a:rPr>
                        <a:t>Утверждают</a:t>
                      </a:r>
                    </a:p>
                    <a:p>
                      <a:pPr algn="just">
                        <a:lnSpc>
                          <a:spcPct val="115000"/>
                        </a:lnSpc>
                        <a:spcAft>
                          <a:spcPts val="0"/>
                        </a:spcAft>
                      </a:pPr>
                      <a:r>
                        <a:rPr lang="ru-RU" sz="1600" b="1" dirty="0" smtClean="0">
                          <a:effectLst/>
                          <a:latin typeface="Times New Roman" panose="02020603050405020304" pitchFamily="18" charset="0"/>
                          <a:ea typeface="Calibri"/>
                          <a:cs typeface="Times New Roman" panose="02020603050405020304" pitchFamily="18" charset="0"/>
                        </a:rPr>
                        <a:t>в </a:t>
                      </a:r>
                      <a:r>
                        <a:rPr lang="ru-RU" sz="1600" b="1" dirty="0">
                          <a:effectLst/>
                          <a:latin typeface="Times New Roman" panose="02020603050405020304" pitchFamily="18" charset="0"/>
                          <a:ea typeface="Calibri"/>
                          <a:cs typeface="Times New Roman" panose="02020603050405020304" pitchFamily="18" charset="0"/>
                        </a:rPr>
                        <a:t>течение 10 рабочих дней</a:t>
                      </a:r>
                      <a:r>
                        <a:rPr lang="ru-RU" sz="1600" dirty="0">
                          <a:effectLst/>
                          <a:latin typeface="Times New Roman" panose="02020603050405020304" pitchFamily="18" charset="0"/>
                          <a:ea typeface="Calibri"/>
                          <a:cs typeface="Times New Roman" panose="02020603050405020304" pitchFamily="18" charset="0"/>
                        </a:rPr>
                        <a:t> после доведения соответствующим государственным заказчиком объема прав в денежном выражении на принятие и (или) исполнение обязательств в соответствии с бюджетным законодательством Российской Федерации</a:t>
                      </a:r>
                    </a:p>
                  </a:txBody>
                  <a:tcPr marL="68580" marR="68580" marT="0" marB="0">
                    <a:solidFill>
                      <a:schemeClr val="accent1">
                        <a:lumMod val="60000"/>
                        <a:lumOff val="40000"/>
                        <a:alpha val="20000"/>
                      </a:schemeClr>
                    </a:solidFill>
                  </a:tcPr>
                </a:tc>
              </a:tr>
            </a:tbl>
          </a:graphicData>
        </a:graphic>
      </p:graphicFrame>
      <p:graphicFrame>
        <p:nvGraphicFramePr>
          <p:cNvPr id="12" name="Объект 2"/>
          <p:cNvGraphicFramePr>
            <a:graphicFrameLocks/>
          </p:cNvGraphicFramePr>
          <p:nvPr>
            <p:extLst>
              <p:ext uri="{D42A27DB-BD31-4B8C-83A1-F6EECF244321}">
                <p14:modId xmlns:p14="http://schemas.microsoft.com/office/powerpoint/2010/main" val="1340663141"/>
              </p:ext>
            </p:extLst>
          </p:nvPr>
        </p:nvGraphicFramePr>
        <p:xfrm>
          <a:off x="309763" y="3501008"/>
          <a:ext cx="8664114" cy="2064054"/>
        </p:xfrm>
        <a:graphic>
          <a:graphicData uri="http://schemas.openxmlformats.org/drawingml/2006/table">
            <a:tbl>
              <a:tblPr firstRow="1" bandRow="1">
                <a:tableStyleId>{0E3FDE45-AF77-4B5C-9715-49D594BDF05E}</a:tableStyleId>
              </a:tblPr>
              <a:tblGrid>
                <a:gridCol w="4332057"/>
                <a:gridCol w="4332057"/>
              </a:tblGrid>
              <a:tr h="661974">
                <a:tc gridSpan="2">
                  <a:txBody>
                    <a:bodyPr/>
                    <a:lstStyle/>
                    <a:p>
                      <a:pPr algn="ctr">
                        <a:lnSpc>
                          <a:spcPct val="115000"/>
                        </a:lnSpc>
                        <a:spcAft>
                          <a:spcPts val="0"/>
                        </a:spcAft>
                      </a:pPr>
                      <a:r>
                        <a:rPr lang="ru-RU" sz="1600" b="1" dirty="0">
                          <a:effectLst/>
                          <a:latin typeface="Times New Roman" panose="02020603050405020304" pitchFamily="18" charset="0"/>
                          <a:ea typeface="Calibri"/>
                          <a:cs typeface="Times New Roman" panose="02020603050405020304" pitchFamily="18" charset="0"/>
                        </a:rPr>
                        <a:t>БУ СО, за исключением закупок, осуществляемых </a:t>
                      </a:r>
                      <a:endParaRPr lang="ru-RU" sz="16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ru-RU" sz="1600" b="1" dirty="0">
                          <a:effectLst/>
                          <a:latin typeface="Times New Roman" panose="02020603050405020304" pitchFamily="18" charset="0"/>
                          <a:ea typeface="Calibri"/>
                          <a:cs typeface="Times New Roman" panose="02020603050405020304" pitchFamily="18" charset="0"/>
                        </a:rPr>
                        <a:t>в соответствии с ч</a:t>
                      </a:r>
                      <a:r>
                        <a:rPr lang="ru-RU" sz="1600" b="1" dirty="0" smtClean="0">
                          <a:effectLst/>
                          <a:latin typeface="Times New Roman" panose="02020603050405020304" pitchFamily="18" charset="0"/>
                          <a:ea typeface="Calibri"/>
                          <a:cs typeface="Times New Roman" panose="02020603050405020304" pitchFamily="18" charset="0"/>
                        </a:rPr>
                        <a:t>. </a:t>
                      </a:r>
                      <a:r>
                        <a:rPr lang="ru-RU" sz="1600" b="1" dirty="0">
                          <a:effectLst/>
                          <a:latin typeface="Times New Roman" panose="02020603050405020304" pitchFamily="18" charset="0"/>
                          <a:ea typeface="Calibri"/>
                          <a:cs typeface="Times New Roman" panose="02020603050405020304" pitchFamily="18" charset="0"/>
                        </a:rPr>
                        <a:t>2 и 6 ст. 15 Закона о контрактной системе</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ru-RU"/>
                    </a:p>
                  </a:txBody>
                  <a:tcPr/>
                </a:tc>
              </a:tr>
              <a:tr h="1282241">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600" b="1" i="1" dirty="0" smtClean="0">
                          <a:effectLst/>
                          <a:latin typeface="Times New Roman" panose="02020603050405020304" pitchFamily="18" charset="0"/>
                          <a:ea typeface="Calibri"/>
                          <a:cs typeface="Times New Roman" panose="02020603050405020304" pitchFamily="18" charset="0"/>
                        </a:rPr>
                        <a:t>Формируют</a:t>
                      </a:r>
                    </a:p>
                    <a:p>
                      <a:pPr algn="just">
                        <a:lnSpc>
                          <a:spcPct val="115000"/>
                        </a:lnSpc>
                        <a:spcAft>
                          <a:spcPts val="0"/>
                        </a:spcAft>
                      </a:pPr>
                      <a:r>
                        <a:rPr lang="ru-RU" sz="1600" dirty="0" smtClean="0">
                          <a:effectLst/>
                          <a:latin typeface="Times New Roman" panose="02020603050405020304" pitchFamily="18" charset="0"/>
                          <a:ea typeface="Calibri"/>
                          <a:cs typeface="Times New Roman" panose="02020603050405020304" pitchFamily="18" charset="0"/>
                        </a:rPr>
                        <a:t>в </a:t>
                      </a:r>
                      <a:r>
                        <a:rPr lang="ru-RU" sz="1600" dirty="0">
                          <a:effectLst/>
                          <a:latin typeface="Times New Roman" panose="02020603050405020304" pitchFamily="18" charset="0"/>
                          <a:ea typeface="Calibri"/>
                          <a:cs typeface="Times New Roman" panose="02020603050405020304" pitchFamily="18" charset="0"/>
                        </a:rPr>
                        <a:t>сроки, установленные органами, осуществляющими функции и полномочия их учредителя, но </a:t>
                      </a:r>
                      <a:r>
                        <a:rPr lang="ru-RU" sz="1600" b="1" dirty="0">
                          <a:effectLst/>
                          <a:latin typeface="Times New Roman" panose="02020603050405020304" pitchFamily="18" charset="0"/>
                          <a:ea typeface="Calibri"/>
                          <a:cs typeface="Times New Roman" panose="02020603050405020304" pitchFamily="18" charset="0"/>
                        </a:rPr>
                        <a:t>не позднее 01 июля текущего года</a:t>
                      </a:r>
                      <a:endParaRPr lang="ru-RU" sz="16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1">
                        <a:lumMod val="60000"/>
                        <a:lumOff val="40000"/>
                        <a:alpha val="20000"/>
                      </a:schemeClr>
                    </a:solidFill>
                  </a:tcPr>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600" b="1" i="1" dirty="0" smtClean="0">
                          <a:effectLst/>
                          <a:latin typeface="Times New Roman" panose="02020603050405020304" pitchFamily="18" charset="0"/>
                          <a:ea typeface="Calibri"/>
                          <a:cs typeface="Times New Roman" panose="02020603050405020304" pitchFamily="18" charset="0"/>
                        </a:rPr>
                        <a:t>Утверждают</a:t>
                      </a:r>
                    </a:p>
                    <a:p>
                      <a:pPr algn="just">
                        <a:lnSpc>
                          <a:spcPct val="115000"/>
                        </a:lnSpc>
                        <a:spcAft>
                          <a:spcPts val="0"/>
                        </a:spcAft>
                      </a:pPr>
                      <a:r>
                        <a:rPr lang="ru-RU" sz="1600" b="1" dirty="0" smtClean="0">
                          <a:effectLst/>
                          <a:latin typeface="Times New Roman" panose="02020603050405020304" pitchFamily="18" charset="0"/>
                          <a:ea typeface="Calibri"/>
                          <a:cs typeface="Times New Roman" panose="02020603050405020304" pitchFamily="18" charset="0"/>
                        </a:rPr>
                        <a:t>в </a:t>
                      </a:r>
                      <a:r>
                        <a:rPr lang="ru-RU" sz="1600" b="1" dirty="0">
                          <a:effectLst/>
                          <a:latin typeface="Times New Roman" panose="02020603050405020304" pitchFamily="18" charset="0"/>
                          <a:ea typeface="Calibri"/>
                          <a:cs typeface="Times New Roman" panose="02020603050405020304" pitchFamily="18" charset="0"/>
                        </a:rPr>
                        <a:t>течение 10 рабочих дней</a:t>
                      </a:r>
                      <a:r>
                        <a:rPr lang="ru-RU" sz="1600" dirty="0">
                          <a:effectLst/>
                          <a:latin typeface="Times New Roman" panose="02020603050405020304" pitchFamily="18" charset="0"/>
                          <a:ea typeface="Calibri"/>
                          <a:cs typeface="Times New Roman" panose="02020603050405020304" pitchFamily="18" charset="0"/>
                        </a:rPr>
                        <a:t> после утверждения планов финансово-хозяйственной деятельности</a:t>
                      </a:r>
                    </a:p>
                  </a:txBody>
                  <a:tcPr marL="68580" marR="68580" marT="0" marB="0">
                    <a:solidFill>
                      <a:schemeClr val="accent1">
                        <a:lumMod val="60000"/>
                        <a:lumOff val="40000"/>
                        <a:alpha val="20000"/>
                      </a:schemeClr>
                    </a:solidFill>
                  </a:tcPr>
                </a:tc>
              </a:tr>
            </a:tbl>
          </a:graphicData>
        </a:graphic>
      </p:graphicFrame>
    </p:spTree>
    <p:extLst>
      <p:ext uri="{BB962C8B-B14F-4D97-AF65-F5344CB8AC3E}">
        <p14:creationId xmlns:p14="http://schemas.microsoft.com/office/powerpoint/2010/main" val="392168670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2597</TotalTime>
  <Words>2573</Words>
  <Application>Microsoft Office PowerPoint</Application>
  <PresentationFormat>Экран (4:3)</PresentationFormat>
  <Paragraphs>432</Paragraphs>
  <Slides>37</Slides>
  <Notes>14</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Тема Office</vt:lpstr>
      <vt:lpstr>Департамент государственных закупок Свердловской области</vt:lpstr>
      <vt:lpstr>ПЛАНИРОВАНИЕ ЗАКУПОК</vt:lpstr>
      <vt:lpstr>ПЛАНИРОВАНИЕ ЗАКУПОК</vt:lpstr>
      <vt:lpstr>ПЛАНИРОВАНИЕ ЗАКУПОК</vt:lpstr>
      <vt:lpstr>ПЛАНИРОВАНИЕ ЗАКУПОК</vt:lpstr>
      <vt:lpstr>ПЛАНИРОВАНИЕ ЗАКУПОК</vt:lpstr>
      <vt:lpstr>ПЛАНИРОВАНИЕ ЗАКУПОК</vt:lpstr>
      <vt:lpstr>ПЛАНИРОВАНИЕ ЗАКУПОК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   </vt:lpstr>
      <vt:lpstr>   </vt:lpstr>
      <vt:lpstr>   </vt:lpstr>
      <vt:lpstr>   </vt:lpstr>
      <vt:lpstr>   </vt:lpstr>
      <vt:lpstr>   </vt:lpstr>
      <vt:lpstr>   </vt:lpstr>
      <vt:lpstr>   </vt:lpstr>
      <vt:lpstr>   </vt:lpstr>
      <vt:lpstr>   </vt:lpstr>
      <vt:lpstr>   </vt:lpstr>
      <vt:lpstr>   </vt:lpstr>
      <vt:lpstr>   </vt:lpstr>
      <vt:lpstr>Департамент государственных закупок Свердловской области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Алексеева</dc:creator>
  <cp:lastModifiedBy>Алексеева</cp:lastModifiedBy>
  <cp:revision>177</cp:revision>
  <cp:lastPrinted>2017-11-23T09:17:18Z</cp:lastPrinted>
  <dcterms:created xsi:type="dcterms:W3CDTF">2017-11-08T08:42:50Z</dcterms:created>
  <dcterms:modified xsi:type="dcterms:W3CDTF">2017-11-23T11:47:55Z</dcterms:modified>
</cp:coreProperties>
</file>